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7314A-6FD1-4CDD-A234-9289EF1F5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3C3B96-3037-44E4-8709-089A5412F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43644-A894-46A9-8F3E-5C46011A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A6018-099D-45A4-BF2E-C8DACB0B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739F4-FCED-456F-8782-ED0DDAD1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8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71A7F-05FB-42C0-BE9F-37730CA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B5F81-007A-4038-8AE5-27C80E24D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E5A4E-9B07-4B6A-AEF0-BAFC06BC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A638C-000F-44F4-9A31-2C0B08A1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9C435-ABB5-4E5C-8E52-7ECE961B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6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9522E0-4A3C-4F28-9518-6DE8DB9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4D3B4-1742-44B9-80B1-3E01A459A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39244-35ED-4956-BA07-ACB29A3D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57162-B483-4323-8725-8EDE449B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4BAC4-AE1D-4882-A899-27B36218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7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4A4BA-EFD7-46F4-9489-FC8F324F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B2DB4-305C-47D0-B9AD-1F6E54850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BA013-AD3C-46AD-AAC3-78A4F377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52D6E-8795-49A1-B78C-76720978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AEF0A-5B58-455F-BCBE-07AE7ADF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9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EC995-50F6-4901-8180-D75986E2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10AB5-73B9-4C5E-B5A6-48477820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E6E79-FEC4-4480-99C9-265DD612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00FAE-B853-4F4C-AD96-11654B4F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37F4E-8CC9-45ED-9C5F-4AE304D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1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4A5B5-B18C-4400-89BF-2188CCEE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3C199-4EC0-474F-A30A-F72A78AD3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6CC215-48C9-4B98-80A7-7D131A010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099F19-A423-4E14-8297-05952272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2EF95-6DC0-44D9-8A4C-68D28D99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D38BF4-4AB3-4115-BF3F-D476E7FA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4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933EF-A6C6-40CF-A234-4F0417C0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50461-3B57-4180-88C0-A4D364D5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03446-AFDF-434D-83E5-7907FE611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95535A-A81E-444B-922F-09D4E3594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E4FB79-03EC-4FC6-A87C-F80FBBC01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54EC87-C5F4-4703-8FAB-64D5417C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96976A-9FF6-4E03-A2D2-8EB0D66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AD0C40-FCDD-49F8-ADAD-A1C3E17E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1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12171-2901-49E3-8F10-6CED2892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9C15CD-366A-4940-99CC-C76D0AD4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46FBAF-F016-401D-80C0-C8208DCB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8E5356-45B1-4335-BAAD-30AC6DC1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2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7EA03A-7010-461A-BD46-83EEE799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6A50F5-E02B-4ED1-A925-08E3AAA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B930B-8D9C-4061-8AA7-5A3711CB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4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B7688-DB70-4B15-9263-C3B81A80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A467E-8BE2-4ACD-9EC6-296DBAFB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FF170D-8159-4667-8670-8C8B4754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21BE9B-CD77-4C3C-9B97-9B42836B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36C89-FB45-480C-B260-1690296B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CE8AA-947D-4F3F-B6BF-A86880F1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93EB7-FE06-473F-A811-21F16058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02C288-280F-4E9A-A3B9-150ADEBCB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56CF4E-1AE0-43E5-ACD4-F2AABC32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3E1E7-84F2-4310-BC9E-78CD59A3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3C6E9-2E52-4E42-BC4C-B2CCF65B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D3AB0-2860-4139-BA41-CBD7CFDA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1C7971-E7C0-46BC-8282-3D6ACB26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B6877-3561-4051-92C6-32452AE6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87DF2-1E32-4151-9607-76132C418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FB18-B075-40EF-AD02-E366F707B0E4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36FE3-FF8D-429B-B289-3D28711AD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E0F0B-342D-457B-841D-39CAA9CA4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6EF5-6EEC-4ADC-A690-A734DCA9D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0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B26468-9767-49E9-AADD-8665602A7C43}"/>
              </a:ext>
            </a:extLst>
          </p:cNvPr>
          <p:cNvSpPr txBox="1"/>
          <p:nvPr/>
        </p:nvSpPr>
        <p:spPr>
          <a:xfrm>
            <a:off x="361244" y="462846"/>
            <a:ext cx="1152595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贫穷的本质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C6EF64-D0BC-4BF9-9664-D4D7F5F31614}"/>
              </a:ext>
            </a:extLst>
          </p:cNvPr>
          <p:cNvSpPr txBox="1"/>
          <p:nvPr/>
        </p:nvSpPr>
        <p:spPr>
          <a:xfrm>
            <a:off x="361245" y="1208167"/>
            <a:ext cx="5588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生活案例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04AC62-0CAC-452B-ADD7-80F4258F2E5E}"/>
              </a:ext>
            </a:extLst>
          </p:cNvPr>
          <p:cNvSpPr txBox="1"/>
          <p:nvPr/>
        </p:nvSpPr>
        <p:spPr>
          <a:xfrm>
            <a:off x="361243" y="1669832"/>
            <a:ext cx="5587999" cy="361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饥饿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3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3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3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D19491-AA0D-4FD0-B49D-E083740FAA02}"/>
              </a:ext>
            </a:extLst>
          </p:cNvPr>
          <p:cNvSpPr txBox="1"/>
          <p:nvPr/>
        </p:nvSpPr>
        <p:spPr>
          <a:xfrm>
            <a:off x="6242756" y="1208167"/>
            <a:ext cx="564444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社会应对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210D8-0039-44FE-99DF-6AA60547A2A8}"/>
              </a:ext>
            </a:extLst>
          </p:cNvPr>
          <p:cNvSpPr txBox="1"/>
          <p:nvPr/>
        </p:nvSpPr>
        <p:spPr>
          <a:xfrm>
            <a:off x="6242753" y="1669832"/>
            <a:ext cx="5644444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3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贷款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3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3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3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政治</a:t>
            </a:r>
          </a:p>
        </p:txBody>
      </p:sp>
    </p:spTree>
    <p:extLst>
      <p:ext uri="{BB962C8B-B14F-4D97-AF65-F5344CB8AC3E}">
        <p14:creationId xmlns:p14="http://schemas.microsoft.com/office/powerpoint/2010/main" val="365753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6EF64-D0BC-4BF9-9664-D4D7F5F31614}"/>
              </a:ext>
            </a:extLst>
          </p:cNvPr>
          <p:cNvSpPr txBox="1"/>
          <p:nvPr/>
        </p:nvSpPr>
        <p:spPr>
          <a:xfrm>
            <a:off x="101599" y="90566"/>
            <a:ext cx="1200008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生活案例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饥饿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99293-30F4-42C7-A8C4-C5B3775F83DD}"/>
              </a:ext>
            </a:extLst>
          </p:cNvPr>
          <p:cNvSpPr txBox="1"/>
          <p:nvPr/>
        </p:nvSpPr>
        <p:spPr>
          <a:xfrm>
            <a:off x="101599" y="651221"/>
            <a:ext cx="58363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大多数人都能吃饱饭：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zh-CN" altLang="en-US" sz="1600" dirty="0"/>
              <a:t>卡路里与生产力之间的关系并不呈</a:t>
            </a:r>
            <a:r>
              <a:rPr lang="en-US" altLang="zh-CN" sz="1600" dirty="0"/>
              <a:t>S</a:t>
            </a:r>
            <a:r>
              <a:rPr lang="zh-CN" altLang="en-US" sz="1600" dirty="0"/>
              <a:t>形曲线，而是反向的</a:t>
            </a:r>
            <a:r>
              <a:rPr lang="en-US" altLang="zh-CN" sz="1600" dirty="0"/>
              <a:t>L</a:t>
            </a:r>
            <a:r>
              <a:rPr lang="zh-CN" altLang="en-US" sz="1600" dirty="0"/>
              <a:t>形曲线：最高的收入来自于低水平的食品消耗。一旦人们能够吃饱饭，他们的收入就不会产生大幅度的跃升。</a:t>
            </a:r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营养不良与成年时期的经济地位较低有关：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zh-CN" altLang="en-US" sz="1600" dirty="0"/>
              <a:t>童年摄取充足营养的人，都会长得更高大、更聪明。正是因为他们更聪明，所以他们才会赚到更多的钱。个子高的人在生活中更出色，因为他们显然更可能发挥自身的遗传潜力。</a:t>
            </a:r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理智购买的食物，可以使人们及其子女在生活中更成功：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zh-CN" altLang="en-US" sz="1600" dirty="0"/>
              <a:t>只需少买一点儿昂贵的谷类粮食、甜食及加工食品，多买一点儿叶类蔬菜及粗粮，就会很容易得到更多的卡路里及其他营养物质。</a:t>
            </a:r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仅凭个人经验，并不容易了解太多这种营养物质的价值：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zh-CN" altLang="en-US" sz="1600" dirty="0"/>
              <a:t>穷人在选择食品时，主要考虑的并不是价格是否便宜，也不是有无营养价值，而是食品的口味怎么样。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9680C0-31D2-43C2-AC48-9BECE594FDF0}"/>
              </a:ext>
            </a:extLst>
          </p:cNvPr>
          <p:cNvSpPr txBox="1"/>
          <p:nvPr/>
        </p:nvSpPr>
        <p:spPr>
          <a:xfrm>
            <a:off x="6254044" y="651221"/>
            <a:ext cx="58363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穷人常常拒绝我们的计划，他们不相信这些计划会有效果：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zh-CN" altLang="en-US" sz="1600" dirty="0"/>
              <a:t>在他们的生活中，还有比食物更重要的东西。穷人会花很多钱来置办婚礼、嫁妆、洗礼等。将钱花在食品以外的地方或许并不完全出于压力。穷人的首要选择是让自己的生活少一点儿乏味。</a:t>
            </a:r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我们眼中的穷人世界，常常是一片失去机遇的土地。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zh-CN" altLang="en-US" sz="1600" dirty="0"/>
              <a:t>我们会好奇，为什么他们不把钱攒下来，投入到真正能使他们过得更好的地方？然而，穷人会更加怀疑那些想象中的机遇，怀疑其生活产生任何根本改变的可能性。任何值得做出的改变都要花很长时间。他们只关注当前，尽可能把日子过得愉快。</a:t>
            </a:r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endParaRPr lang="en-US" altLang="zh-CN" sz="1600" dirty="0"/>
          </a:p>
          <a:p>
            <a:pPr algn="just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对儿童及孕妇的直接营养投资，会产生巨大的社会回报。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zh-CN" altLang="en-US" sz="1600" dirty="0"/>
              <a:t>向孕妇及儿童父母发放强化食品，对儿童进行学前或在校的抗蠕虫预防，向他们提供富含微量营养素的膳食，或者鼓励父母为补充营养而消费。</a:t>
            </a:r>
          </a:p>
        </p:txBody>
      </p:sp>
    </p:spTree>
    <p:extLst>
      <p:ext uri="{BB962C8B-B14F-4D97-AF65-F5344CB8AC3E}">
        <p14:creationId xmlns:p14="http://schemas.microsoft.com/office/powerpoint/2010/main" val="183486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6EF64-D0BC-4BF9-9664-D4D7F5F31614}"/>
              </a:ext>
            </a:extLst>
          </p:cNvPr>
          <p:cNvSpPr txBox="1"/>
          <p:nvPr/>
        </p:nvSpPr>
        <p:spPr>
          <a:xfrm>
            <a:off x="101599" y="90566"/>
            <a:ext cx="1200008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生活案例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499293-30F4-42C7-A8C4-C5B3775F83DD}"/>
              </a:ext>
            </a:extLst>
          </p:cNvPr>
          <p:cNvSpPr txBox="1"/>
          <p:nvPr/>
        </p:nvSpPr>
        <p:spPr>
          <a:xfrm>
            <a:off x="101599" y="651221"/>
            <a:ext cx="58363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那些“好摘的果子”比看上去难摘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zh-CN" altLang="en-US" sz="1600" dirty="0"/>
              <a:t>从疫苗到蚊帐、氯漂和口服补液并不是什么特例，还有其他相对“好摘的果子”可以改善人们的健康状况，挽救很多生命。那些方法简单、廉价，如果恰当地利用，就能够节省大量</a:t>
            </a:r>
            <a:r>
              <a:rPr lang="zh-CN" altLang="en-US" sz="1600"/>
              <a:t>资源。这些</a:t>
            </a:r>
            <a:r>
              <a:rPr lang="zh-CN" altLang="en-US" sz="1600" dirty="0"/>
              <a:t>方法还可以为自身埋单。然而，太多这种“果子”都未被摘下。原因并非人们不关心自己的健康，他们不但关心，而且还为此投入大量资源，他们只是把钱花在了别的地方，比如，并非任何时候都适用的抗生素、为时已晚的外科手术等。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9680C0-31D2-43C2-AC48-9BECE594FDF0}"/>
              </a:ext>
            </a:extLst>
          </p:cNvPr>
          <p:cNvSpPr txBox="1"/>
          <p:nvPr/>
        </p:nvSpPr>
        <p:spPr>
          <a:xfrm>
            <a:off x="6254044" y="651221"/>
            <a:ext cx="5836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b="1" dirty="0">
                <a:solidFill>
                  <a:schemeClr val="accent2">
                    <a:lumMod val="75000"/>
                  </a:schemeClr>
                </a:solidFill>
              </a:rPr>
              <a:t>穷人常常拒绝我们的计划，他们不相信这些计划会有效果：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zh-CN" altLang="en-US" sz="1600" dirty="0"/>
              <a:t>在他们的生活中，还有比食物更重要的东西。穷人会花很多钱来置办婚礼、嫁妆、洗礼等。将钱花在食品以外的地方或许并不完全出于压力。穷人的首要选择是让自己的生活少一点儿乏味。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5412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640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kblcdn01</dc:creator>
  <cp:lastModifiedBy>kblcdn01</cp:lastModifiedBy>
  <cp:revision>39</cp:revision>
  <dcterms:created xsi:type="dcterms:W3CDTF">2021-07-20T08:26:31Z</dcterms:created>
  <dcterms:modified xsi:type="dcterms:W3CDTF">2021-07-21T09:28:52Z</dcterms:modified>
</cp:coreProperties>
</file>