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51" autoAdjust="0"/>
    <p:restoredTop sz="95366" autoAdjust="0"/>
  </p:normalViewPr>
  <p:slideViewPr>
    <p:cSldViewPr snapToGrid="0">
      <p:cViewPr>
        <p:scale>
          <a:sx n="50" d="100"/>
          <a:sy n="50" d="100"/>
        </p:scale>
        <p:origin x="31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248232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47271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266381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221336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322401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397885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4453467"/>
            <a:ext cx="2901255" cy="65503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4453467"/>
            <a:ext cx="2915543" cy="65503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68883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377687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212221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304300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1E850EE-1E20-47EB-96DE-3C96FE4E5D21}"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20524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31E850EE-1E20-47EB-96DE-3C96FE4E5D21}" type="datetimeFigureOut">
              <a:rPr lang="zh-CN" altLang="en-US" smtClean="0"/>
              <a:t>2021/7/27</a:t>
            </a:fld>
            <a:endParaRPr lang="zh-CN"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A8BC2F30-3C20-4E51-8F17-D9785E043EFA}" type="slidenum">
              <a:rPr lang="zh-CN" altLang="en-US" smtClean="0"/>
              <a:t>‹#›</a:t>
            </a:fld>
            <a:endParaRPr lang="zh-CN" altLang="en-US"/>
          </a:p>
        </p:txBody>
      </p:sp>
    </p:spTree>
    <p:extLst>
      <p:ext uri="{BB962C8B-B14F-4D97-AF65-F5344CB8AC3E}">
        <p14:creationId xmlns:p14="http://schemas.microsoft.com/office/powerpoint/2010/main" val="2010620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96039D-DC14-4829-A2DD-CBF00ABC5D58}"/>
              </a:ext>
            </a:extLst>
          </p:cNvPr>
          <p:cNvSpPr txBox="1"/>
          <p:nvPr/>
        </p:nvSpPr>
        <p:spPr>
          <a:xfrm>
            <a:off x="0" y="0"/>
            <a:ext cx="6858000" cy="707886"/>
          </a:xfrm>
          <a:prstGeom prst="rect">
            <a:avLst/>
          </a:prstGeom>
          <a:solidFill>
            <a:schemeClr val="accent2"/>
          </a:solid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认知型偏差</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03CE87A-D894-46FD-A97C-C5D71B6D9EC5}"/>
              </a:ext>
            </a:extLst>
          </p:cNvPr>
          <p:cNvSpPr txBox="1"/>
          <p:nvPr/>
        </p:nvSpPr>
        <p:spPr>
          <a:xfrm>
            <a:off x="1" y="6570931"/>
            <a:ext cx="6872514" cy="707886"/>
          </a:xfrm>
          <a:prstGeom prst="rect">
            <a:avLst/>
          </a:prstGeom>
          <a:solidFill>
            <a:schemeClr val="accent2"/>
          </a:solid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情感型偏差</a:t>
            </a:r>
          </a:p>
        </p:txBody>
      </p:sp>
      <p:sp>
        <p:nvSpPr>
          <p:cNvPr id="6" name="文本框 5">
            <a:extLst>
              <a:ext uri="{FF2B5EF4-FFF2-40B4-BE49-F238E27FC236}">
                <a16:creationId xmlns:a16="http://schemas.microsoft.com/office/drawing/2014/main" id="{B19A10BB-40B5-4A17-B20D-944828FFC1C4}"/>
              </a:ext>
            </a:extLst>
          </p:cNvPr>
          <p:cNvSpPr txBox="1"/>
          <p:nvPr/>
        </p:nvSpPr>
        <p:spPr>
          <a:xfrm>
            <a:off x="0" y="859508"/>
            <a:ext cx="3265714" cy="523220"/>
          </a:xfrm>
          <a:prstGeom prst="rect">
            <a:avLst/>
          </a:prstGeom>
          <a:solidFill>
            <a:schemeClr val="accent2">
              <a:lumMod val="40000"/>
              <a:lumOff val="60000"/>
            </a:schemeClr>
          </a:solidFill>
        </p:spPr>
        <p:txBody>
          <a:bodyPr wrap="square" rtlCol="0">
            <a:spAutoFit/>
          </a:bodyPr>
          <a:lstStyle/>
          <a:p>
            <a:pPr algn="ctr"/>
            <a:r>
              <a:rPr lang="zh-CN" altLang="en-US" sz="2800" b="1" dirty="0">
                <a:solidFill>
                  <a:srgbClr val="000000"/>
                </a:solidFill>
                <a:latin typeface="微软雅黑" panose="020B0503020204020204" pitchFamily="34" charset="-122"/>
                <a:ea typeface="微软雅黑" panose="020B0503020204020204" pitchFamily="34" charset="-122"/>
              </a:rPr>
              <a:t>观念执着型偏差</a:t>
            </a:r>
            <a:endParaRPr lang="en-US" altLang="zh-CN" sz="28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409F340-8DAF-4B7C-A935-86AE69E54C9E}"/>
              </a:ext>
            </a:extLst>
          </p:cNvPr>
          <p:cNvSpPr txBox="1"/>
          <p:nvPr/>
        </p:nvSpPr>
        <p:spPr>
          <a:xfrm>
            <a:off x="386210" y="1382728"/>
            <a:ext cx="2714800" cy="3894208"/>
          </a:xfrm>
          <a:prstGeom prst="rect">
            <a:avLst/>
          </a:prstGeom>
          <a:noFill/>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认知失调偏差</a:t>
            </a:r>
          </a:p>
          <a:p>
            <a:pPr>
              <a:lnSpc>
                <a:spcPct val="150000"/>
              </a:lnSpc>
            </a:pPr>
            <a:r>
              <a:rPr lang="zh-CN" altLang="en-US" sz="2800" dirty="0">
                <a:latin typeface="微软雅黑" panose="020B0503020204020204" pitchFamily="34" charset="-122"/>
                <a:ea typeface="微软雅黑" panose="020B0503020204020204" pitchFamily="34" charset="-122"/>
              </a:rPr>
              <a:t>保守性偏差</a:t>
            </a:r>
          </a:p>
          <a:p>
            <a:pPr>
              <a:lnSpc>
                <a:spcPct val="150000"/>
              </a:lnSpc>
            </a:pPr>
            <a:r>
              <a:rPr lang="zh-CN" altLang="en-US" sz="2800" dirty="0">
                <a:latin typeface="微软雅黑" panose="020B0503020204020204" pitchFamily="34" charset="-122"/>
                <a:ea typeface="微软雅黑" panose="020B0503020204020204" pitchFamily="34" charset="-122"/>
              </a:rPr>
              <a:t>确认性偏差</a:t>
            </a:r>
          </a:p>
          <a:p>
            <a:pPr>
              <a:lnSpc>
                <a:spcPct val="150000"/>
              </a:lnSpc>
            </a:pPr>
            <a:r>
              <a:rPr lang="zh-CN" altLang="en-US" sz="2800" dirty="0">
                <a:latin typeface="微软雅黑" panose="020B0503020204020204" pitchFamily="34" charset="-122"/>
                <a:ea typeface="微软雅黑" panose="020B0503020204020204" pitchFamily="34" charset="-122"/>
              </a:rPr>
              <a:t>代表性偏差</a:t>
            </a:r>
          </a:p>
          <a:p>
            <a:pPr>
              <a:lnSpc>
                <a:spcPct val="150000"/>
              </a:lnSpc>
            </a:pPr>
            <a:r>
              <a:rPr lang="zh-CN" altLang="en-US" sz="2800" dirty="0">
                <a:latin typeface="微软雅黑" panose="020B0503020204020204" pitchFamily="34" charset="-122"/>
                <a:ea typeface="微软雅黑" panose="020B0503020204020204" pitchFamily="34" charset="-122"/>
              </a:rPr>
              <a:t>控制错觉偏差</a:t>
            </a:r>
          </a:p>
          <a:p>
            <a:pPr>
              <a:lnSpc>
                <a:spcPct val="150000"/>
              </a:lnSpc>
            </a:pPr>
            <a:r>
              <a:rPr lang="zh-CN" altLang="en-US" sz="2800" dirty="0">
                <a:latin typeface="微软雅黑" panose="020B0503020204020204" pitchFamily="34" charset="-122"/>
                <a:ea typeface="微软雅黑" panose="020B0503020204020204" pitchFamily="34" charset="-122"/>
              </a:rPr>
              <a:t>事后偏差</a:t>
            </a:r>
          </a:p>
        </p:txBody>
      </p:sp>
      <p:sp>
        <p:nvSpPr>
          <p:cNvPr id="10" name="文本框 9">
            <a:extLst>
              <a:ext uri="{FF2B5EF4-FFF2-40B4-BE49-F238E27FC236}">
                <a16:creationId xmlns:a16="http://schemas.microsoft.com/office/drawing/2014/main" id="{86A1193D-9458-49F4-ADB8-767DA7800924}"/>
              </a:ext>
            </a:extLst>
          </p:cNvPr>
          <p:cNvSpPr txBox="1"/>
          <p:nvPr/>
        </p:nvSpPr>
        <p:spPr>
          <a:xfrm>
            <a:off x="3592288" y="859508"/>
            <a:ext cx="3280226" cy="523220"/>
          </a:xfrm>
          <a:prstGeom prst="rect">
            <a:avLst/>
          </a:prstGeom>
          <a:solidFill>
            <a:schemeClr val="accent2">
              <a:lumMod val="40000"/>
              <a:lumOff val="60000"/>
            </a:schemeClr>
          </a:solidFill>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rPr>
              <a:t>信息处理型偏差</a:t>
            </a:r>
          </a:p>
        </p:txBody>
      </p:sp>
      <p:sp>
        <p:nvSpPr>
          <p:cNvPr id="12" name="文本框 11">
            <a:extLst>
              <a:ext uri="{FF2B5EF4-FFF2-40B4-BE49-F238E27FC236}">
                <a16:creationId xmlns:a16="http://schemas.microsoft.com/office/drawing/2014/main" id="{A3B013C8-D6CE-4602-A4E7-A6BAF482F7E4}"/>
              </a:ext>
            </a:extLst>
          </p:cNvPr>
          <p:cNvSpPr txBox="1"/>
          <p:nvPr/>
        </p:nvSpPr>
        <p:spPr>
          <a:xfrm>
            <a:off x="3933376" y="1412128"/>
            <a:ext cx="2924624" cy="4540538"/>
          </a:xfrm>
          <a:prstGeom prst="rect">
            <a:avLst/>
          </a:prstGeom>
          <a:noFill/>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心理账户偏差</a:t>
            </a:r>
          </a:p>
          <a:p>
            <a:pPr>
              <a:lnSpc>
                <a:spcPct val="150000"/>
              </a:lnSpc>
            </a:pPr>
            <a:r>
              <a:rPr lang="zh-CN" altLang="en-US" sz="2800" dirty="0">
                <a:latin typeface="微软雅黑" panose="020B0503020204020204" pitchFamily="34" charset="-122"/>
                <a:ea typeface="微软雅黑" panose="020B0503020204020204" pitchFamily="34" charset="-122"/>
              </a:rPr>
              <a:t>锚定与调整偏差</a:t>
            </a:r>
          </a:p>
          <a:p>
            <a:pPr>
              <a:lnSpc>
                <a:spcPct val="150000"/>
              </a:lnSpc>
            </a:pPr>
            <a:r>
              <a:rPr lang="zh-CN" altLang="en-US" sz="2800" dirty="0">
                <a:latin typeface="微软雅黑" panose="020B0503020204020204" pitchFamily="34" charset="-122"/>
                <a:ea typeface="微软雅黑" panose="020B0503020204020204" pitchFamily="34" charset="-122"/>
              </a:rPr>
              <a:t>架构偏差</a:t>
            </a:r>
          </a:p>
          <a:p>
            <a:pPr>
              <a:lnSpc>
                <a:spcPct val="150000"/>
              </a:lnSpc>
            </a:pPr>
            <a:r>
              <a:rPr lang="zh-CN" altLang="en-US" sz="2800" dirty="0">
                <a:latin typeface="微软雅黑" panose="020B0503020204020204" pitchFamily="34" charset="-122"/>
                <a:ea typeface="微软雅黑" panose="020B0503020204020204" pitchFamily="34" charset="-122"/>
              </a:rPr>
              <a:t>可用性偏差</a:t>
            </a:r>
          </a:p>
          <a:p>
            <a:pPr>
              <a:lnSpc>
                <a:spcPct val="150000"/>
              </a:lnSpc>
            </a:pPr>
            <a:r>
              <a:rPr lang="zh-CN" altLang="en-US" sz="2800" dirty="0">
                <a:latin typeface="微软雅黑" panose="020B0503020204020204" pitchFamily="34" charset="-122"/>
                <a:ea typeface="微软雅黑" panose="020B0503020204020204" pitchFamily="34" charset="-122"/>
              </a:rPr>
              <a:t>自我归因偏差</a:t>
            </a:r>
          </a:p>
          <a:p>
            <a:pPr>
              <a:lnSpc>
                <a:spcPct val="150000"/>
              </a:lnSpc>
            </a:pPr>
            <a:r>
              <a:rPr lang="zh-CN" altLang="en-US" sz="2800" dirty="0">
                <a:latin typeface="微软雅黑" panose="020B0503020204020204" pitchFamily="34" charset="-122"/>
                <a:ea typeface="微软雅黑" panose="020B0503020204020204" pitchFamily="34" charset="-122"/>
              </a:rPr>
              <a:t>结果偏差</a:t>
            </a:r>
          </a:p>
          <a:p>
            <a:pPr>
              <a:lnSpc>
                <a:spcPct val="150000"/>
              </a:lnSpc>
            </a:pPr>
            <a:r>
              <a:rPr lang="zh-CN" altLang="en-US" sz="2800" dirty="0">
                <a:latin typeface="微软雅黑" panose="020B0503020204020204" pitchFamily="34" charset="-122"/>
                <a:ea typeface="微软雅黑" panose="020B0503020204020204" pitchFamily="34" charset="-122"/>
              </a:rPr>
              <a:t>近因偏差</a:t>
            </a:r>
          </a:p>
        </p:txBody>
      </p:sp>
      <p:sp>
        <p:nvSpPr>
          <p:cNvPr id="14" name="文本框 13">
            <a:extLst>
              <a:ext uri="{FF2B5EF4-FFF2-40B4-BE49-F238E27FC236}">
                <a16:creationId xmlns:a16="http://schemas.microsoft.com/office/drawing/2014/main" id="{2F4110C1-F7E8-4B4B-8402-5FC7CFBC0BAA}"/>
              </a:ext>
            </a:extLst>
          </p:cNvPr>
          <p:cNvSpPr txBox="1"/>
          <p:nvPr/>
        </p:nvSpPr>
        <p:spPr>
          <a:xfrm>
            <a:off x="2246243" y="7278817"/>
            <a:ext cx="2564296" cy="4540538"/>
          </a:xfrm>
          <a:prstGeom prst="rect">
            <a:avLst/>
          </a:prstGeom>
          <a:noFill/>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损失厌恶偏差</a:t>
            </a:r>
          </a:p>
          <a:p>
            <a:pPr>
              <a:lnSpc>
                <a:spcPct val="150000"/>
              </a:lnSpc>
            </a:pPr>
            <a:r>
              <a:rPr lang="zh-CN" altLang="en-US" sz="2800" dirty="0">
                <a:latin typeface="微软雅黑" panose="020B0503020204020204" pitchFamily="34" charset="-122"/>
                <a:ea typeface="微软雅黑" panose="020B0503020204020204" pitchFamily="34" charset="-122"/>
              </a:rPr>
              <a:t>过度自信偏差</a:t>
            </a:r>
          </a:p>
          <a:p>
            <a:pPr>
              <a:lnSpc>
                <a:spcPct val="150000"/>
              </a:lnSpc>
            </a:pPr>
            <a:r>
              <a:rPr lang="zh-CN" altLang="en-US" sz="2800" dirty="0">
                <a:latin typeface="微软雅黑" panose="020B0503020204020204" pitchFamily="34" charset="-122"/>
                <a:ea typeface="微软雅黑" panose="020B0503020204020204" pitchFamily="34" charset="-122"/>
              </a:rPr>
              <a:t>自我控制偏差</a:t>
            </a:r>
          </a:p>
          <a:p>
            <a:pPr>
              <a:lnSpc>
                <a:spcPct val="150000"/>
              </a:lnSpc>
            </a:pPr>
            <a:r>
              <a:rPr lang="zh-CN" altLang="en-US" sz="2800" dirty="0">
                <a:latin typeface="微软雅黑" panose="020B0503020204020204" pitchFamily="34" charset="-122"/>
                <a:ea typeface="微软雅黑" panose="020B0503020204020204" pitchFamily="34" charset="-122"/>
              </a:rPr>
              <a:t>现状偏差</a:t>
            </a:r>
          </a:p>
          <a:p>
            <a:pPr>
              <a:lnSpc>
                <a:spcPct val="150000"/>
              </a:lnSpc>
            </a:pPr>
            <a:r>
              <a:rPr lang="zh-CN" altLang="en-US" sz="2800" dirty="0">
                <a:latin typeface="微软雅黑" panose="020B0503020204020204" pitchFamily="34" charset="-122"/>
                <a:ea typeface="微软雅黑" panose="020B0503020204020204" pitchFamily="34" charset="-122"/>
              </a:rPr>
              <a:t>禀赋偏差</a:t>
            </a:r>
          </a:p>
          <a:p>
            <a:pPr>
              <a:lnSpc>
                <a:spcPct val="150000"/>
              </a:lnSpc>
            </a:pPr>
            <a:r>
              <a:rPr lang="zh-CN" altLang="en-US" sz="2800" dirty="0">
                <a:latin typeface="微软雅黑" panose="020B0503020204020204" pitchFamily="34" charset="-122"/>
                <a:ea typeface="微软雅黑" panose="020B0503020204020204" pitchFamily="34" charset="-122"/>
              </a:rPr>
              <a:t>后悔厌恶偏差</a:t>
            </a:r>
          </a:p>
          <a:p>
            <a:pPr>
              <a:lnSpc>
                <a:spcPct val="150000"/>
              </a:lnSpc>
            </a:pPr>
            <a:r>
              <a:rPr lang="zh-CN" altLang="en-US" sz="2800" dirty="0">
                <a:latin typeface="微软雅黑" panose="020B0503020204020204" pitchFamily="34" charset="-122"/>
                <a:ea typeface="微软雅黑" panose="020B0503020204020204" pitchFamily="34" charset="-122"/>
              </a:rPr>
              <a:t>喜好偏差</a:t>
            </a:r>
          </a:p>
        </p:txBody>
      </p:sp>
    </p:spTree>
    <p:extLst>
      <p:ext uri="{BB962C8B-B14F-4D97-AF65-F5344CB8AC3E}">
        <p14:creationId xmlns:p14="http://schemas.microsoft.com/office/powerpoint/2010/main" val="73714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96039D-DC14-4829-A2DD-CBF00ABC5D58}"/>
              </a:ext>
            </a:extLst>
          </p:cNvPr>
          <p:cNvSpPr txBox="1"/>
          <p:nvPr/>
        </p:nvSpPr>
        <p:spPr>
          <a:xfrm>
            <a:off x="1" y="3"/>
            <a:ext cx="6858000" cy="707886"/>
          </a:xfrm>
          <a:prstGeom prst="rect">
            <a:avLst/>
          </a:prstGeom>
          <a:solidFill>
            <a:schemeClr val="accent2"/>
          </a:solid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认知型偏差 </a:t>
            </a:r>
            <a:r>
              <a:rPr lang="en-US" altLang="zh-CN" sz="4000" b="1" dirty="0">
                <a:solidFill>
                  <a:schemeClr val="bg1"/>
                </a:solidFill>
                <a:latin typeface="微软雅黑" panose="020B0503020204020204" pitchFamily="34" charset="-122"/>
                <a:ea typeface="微软雅黑" panose="020B0503020204020204" pitchFamily="34" charset="-122"/>
              </a:rPr>
              <a:t>- </a:t>
            </a:r>
            <a:r>
              <a:rPr lang="zh-CN" altLang="en-US" sz="2800" b="1" dirty="0">
                <a:solidFill>
                  <a:schemeClr val="bg1"/>
                </a:solidFill>
                <a:latin typeface="微软雅黑" panose="020B0503020204020204" pitchFamily="34" charset="-122"/>
                <a:ea typeface="微软雅黑" panose="020B0503020204020204" pitchFamily="34" charset="-122"/>
              </a:rPr>
              <a:t>观念执着型偏差</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409F340-8DAF-4B7C-A935-86AE69E54C9E}"/>
              </a:ext>
            </a:extLst>
          </p:cNvPr>
          <p:cNvSpPr txBox="1"/>
          <p:nvPr/>
        </p:nvSpPr>
        <p:spPr>
          <a:xfrm>
            <a:off x="178903" y="897604"/>
            <a:ext cx="6539949" cy="10033516"/>
          </a:xfrm>
          <a:prstGeom prst="rect">
            <a:avLst/>
          </a:prstGeom>
          <a:noFill/>
        </p:spPr>
        <p:txBody>
          <a:bodyPr wrap="square">
            <a:spAutoFit/>
          </a:bodyPr>
          <a:lstStyle/>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认知失调偏差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当人们发现获悉的新消息与原有理解互相冲突时，心理上通常会感到不安。</a:t>
            </a:r>
            <a:endParaRPr lang="en-US" altLang="zh-CN" dirty="0">
              <a:latin typeface="微软雅黑" panose="020B0503020204020204" pitchFamily="34" charset="-122"/>
              <a:ea typeface="微软雅黑" panose="020B0503020204020204" pitchFamily="34" charset="-122"/>
            </a:endParaRPr>
          </a:p>
          <a:p>
            <a:pPr algn="just"/>
            <a:r>
              <a:rPr lang="zh-CN" altLang="en-US" dirty="0">
                <a:solidFill>
                  <a:schemeClr val="accent2">
                    <a:lumMod val="75000"/>
                  </a:schemeClr>
                </a:solidFill>
                <a:latin typeface="微软雅黑" panose="020B0503020204020204" pitchFamily="34" charset="-122"/>
                <a:ea typeface="微软雅黑" panose="020B0503020204020204" pitchFamily="34" charset="-122"/>
              </a:rPr>
              <a:t>◆选择性认知</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◆选择性决策</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algn="just"/>
            <a:endParaRPr lang="en-US" altLang="zh-CN" sz="2200" dirty="0">
              <a:latin typeface="微软雅黑" panose="020B0503020204020204" pitchFamily="34" charset="-122"/>
              <a:ea typeface="微软雅黑" panose="020B0503020204020204" pitchFamily="34" charset="-122"/>
            </a:endParaRPr>
          </a:p>
          <a:p>
            <a:pPr algn="just"/>
            <a:endParaRPr lang="zh-CN" altLang="en-US" sz="2200"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保守性偏差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心理上倾向于坚持自己原有的观点或预测，而拒绝接受新消息。</a:t>
            </a:r>
            <a:endParaRPr lang="en-US" altLang="zh-CN" dirty="0">
              <a:latin typeface="微软雅黑" panose="020B0503020204020204" pitchFamily="34" charset="-122"/>
              <a:ea typeface="微软雅黑" panose="020B0503020204020204" pitchFamily="34" charset="-122"/>
            </a:endParaRPr>
          </a:p>
          <a:p>
            <a:pPr algn="just"/>
            <a:endParaRPr lang="en-US" altLang="zh-CN" sz="2200" dirty="0">
              <a:latin typeface="微软雅黑" panose="020B0503020204020204" pitchFamily="34" charset="-122"/>
              <a:ea typeface="微软雅黑" panose="020B0503020204020204" pitchFamily="34" charset="-122"/>
            </a:endParaRPr>
          </a:p>
          <a:p>
            <a:pPr algn="just"/>
            <a:endParaRPr lang="en-US" altLang="zh-CN" sz="2200"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确认性偏差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是一种选择性认知，它会让人刻意强调那些能证实自己观点的证据，同时有意贬低任何与我们观点相左的证据。</a:t>
            </a:r>
            <a:endParaRPr lang="en-US" altLang="zh-CN" dirty="0">
              <a:latin typeface="微软雅黑" panose="020B0503020204020204" pitchFamily="34" charset="-122"/>
              <a:ea typeface="微软雅黑" panose="020B0503020204020204" pitchFamily="34" charset="-122"/>
            </a:endParaRPr>
          </a:p>
          <a:p>
            <a:pPr algn="just"/>
            <a:endParaRPr lang="en-US" altLang="zh-CN" sz="2200" dirty="0">
              <a:latin typeface="微软雅黑" panose="020B0503020204020204" pitchFamily="34" charset="-122"/>
              <a:ea typeface="微软雅黑" panose="020B0503020204020204" pitchFamily="34" charset="-122"/>
            </a:endParaRPr>
          </a:p>
          <a:p>
            <a:pPr algn="just"/>
            <a:endParaRPr lang="en-US" altLang="zh-CN" sz="2200"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代表性偏差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人们容易形成一种对事物和思想进行分类的倾向，面对与预先构建的所有分类不一致的新现象时，会想方设法地将它归入这些类别中。人们容易察觉到与自己固有想法产生共鸣的各种可能性，哪怕所得出的结论在统计学上并非有效。</a:t>
            </a:r>
            <a:endParaRPr lang="en-US" altLang="zh-CN" dirty="0">
              <a:latin typeface="微软雅黑" panose="020B0503020204020204" pitchFamily="34" charset="-122"/>
              <a:ea typeface="微软雅黑" panose="020B0503020204020204" pitchFamily="34" charset="-122"/>
            </a:endParaRPr>
          </a:p>
          <a:p>
            <a:pPr algn="just"/>
            <a:r>
              <a:rPr lang="zh-CN" altLang="en-US" dirty="0">
                <a:solidFill>
                  <a:schemeClr val="accent2">
                    <a:lumMod val="75000"/>
                  </a:schemeClr>
                </a:solidFill>
                <a:latin typeface="微软雅黑" panose="020B0503020204020204" pitchFamily="34" charset="-122"/>
                <a:ea typeface="微软雅黑" panose="020B0503020204020204" pitchFamily="34" charset="-122"/>
              </a:rPr>
              <a:t>◆忽视样本量</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◆忽视基数概率</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algn="just"/>
            <a:endParaRPr lang="en-US" altLang="zh-CN" sz="2200" dirty="0">
              <a:latin typeface="微软雅黑" panose="020B0503020204020204" pitchFamily="34" charset="-122"/>
              <a:ea typeface="微软雅黑" panose="020B0503020204020204" pitchFamily="34" charset="-122"/>
            </a:endParaRPr>
          </a:p>
          <a:p>
            <a:pPr algn="just"/>
            <a:endParaRPr lang="zh-CN" altLang="en-US" sz="2200"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控制错觉偏差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人们倾向于相信自己能够控制或至少在影响结果方面能够做到，然而实际上并不能。</a:t>
            </a:r>
            <a:endParaRPr lang="en-US" altLang="zh-CN" dirty="0">
              <a:latin typeface="微软雅黑" panose="020B0503020204020204" pitchFamily="34" charset="-122"/>
              <a:ea typeface="微软雅黑" panose="020B0503020204020204" pitchFamily="34" charset="-122"/>
            </a:endParaRPr>
          </a:p>
          <a:p>
            <a:pPr algn="just"/>
            <a:endParaRPr lang="en-US" altLang="zh-CN" sz="2200" dirty="0">
              <a:latin typeface="微软雅黑" panose="020B0503020204020204" pitchFamily="34" charset="-122"/>
              <a:ea typeface="微软雅黑" panose="020B0503020204020204" pitchFamily="34" charset="-122"/>
            </a:endParaRPr>
          </a:p>
          <a:p>
            <a:pPr algn="just"/>
            <a:endParaRPr lang="zh-CN" altLang="en-US" sz="2200"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事后偏差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是一种让人坚称“我早就知道了”的冲动。造成这种行为偏差的原因在于，人们更容易理解已经发生的结果，而难以理解那些本来可能出现而实际并未出现的各种各样的可能性。人们往往高估了自身预测的准确性，人们具有事后预测的倾向。</a:t>
            </a:r>
          </a:p>
        </p:txBody>
      </p:sp>
    </p:spTree>
    <p:extLst>
      <p:ext uri="{BB962C8B-B14F-4D97-AF65-F5344CB8AC3E}">
        <p14:creationId xmlns:p14="http://schemas.microsoft.com/office/powerpoint/2010/main" val="140397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96039D-DC14-4829-A2DD-CBF00ABC5D58}"/>
              </a:ext>
            </a:extLst>
          </p:cNvPr>
          <p:cNvSpPr txBox="1"/>
          <p:nvPr/>
        </p:nvSpPr>
        <p:spPr>
          <a:xfrm>
            <a:off x="1" y="3"/>
            <a:ext cx="6858000" cy="913327"/>
          </a:xfrm>
          <a:prstGeom prst="rect">
            <a:avLst/>
          </a:prstGeom>
          <a:solidFill>
            <a:schemeClr val="accent2"/>
          </a:solidFill>
        </p:spPr>
        <p:txBody>
          <a:bodyPr wrap="square" rtlCol="0" anchor="ctr">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认知型偏差 </a:t>
            </a:r>
            <a:r>
              <a:rPr lang="en-US" altLang="zh-CN" sz="5335" b="1" dirty="0">
                <a:solidFill>
                  <a:schemeClr val="bg1"/>
                </a:solidFill>
                <a:latin typeface="微软雅黑" panose="020B0503020204020204" pitchFamily="34" charset="-122"/>
                <a:ea typeface="微软雅黑" panose="020B0503020204020204" pitchFamily="34" charset="-122"/>
              </a:rPr>
              <a:t>- </a:t>
            </a:r>
            <a:r>
              <a:rPr lang="zh-CN" altLang="en-US" sz="2800" b="1" dirty="0">
                <a:solidFill>
                  <a:schemeClr val="bg1"/>
                </a:solidFill>
                <a:latin typeface="微软雅黑" panose="020B0503020204020204" pitchFamily="34" charset="-122"/>
                <a:ea typeface="微软雅黑" panose="020B0503020204020204" pitchFamily="34" charset="-122"/>
              </a:rPr>
              <a:t>信息处理型偏差</a:t>
            </a:r>
          </a:p>
        </p:txBody>
      </p:sp>
      <p:sp>
        <p:nvSpPr>
          <p:cNvPr id="12" name="文本框 11">
            <a:extLst>
              <a:ext uri="{FF2B5EF4-FFF2-40B4-BE49-F238E27FC236}">
                <a16:creationId xmlns:a16="http://schemas.microsoft.com/office/drawing/2014/main" id="{A3B013C8-D6CE-4602-A4E7-A6BAF482F7E4}"/>
              </a:ext>
            </a:extLst>
          </p:cNvPr>
          <p:cNvSpPr txBox="1"/>
          <p:nvPr/>
        </p:nvSpPr>
        <p:spPr>
          <a:xfrm>
            <a:off x="159658" y="1031318"/>
            <a:ext cx="6565608" cy="11541621"/>
          </a:xfrm>
          <a:prstGeom prst="rect">
            <a:avLst/>
          </a:prstGeom>
          <a:noFill/>
        </p:spPr>
        <p:txBody>
          <a:bodyPr wrap="square">
            <a:spAutoFit/>
          </a:bodyPr>
          <a:lstStyle/>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心理账户偏差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人们倾向于将资产放入若干个不可替代的心理账户，来对财务决策进行编码、分类和评估。心理账户偏差使投资者采取非理性程序对金钱进行区别对待，区分依据是心理上对金钱的分类。</a:t>
            </a:r>
            <a:endParaRPr lang="en-US" altLang="zh-CN" dirty="0">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锚定与调整偏差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人们擅长估计相对值，而非绝对值。估计一个未知值时，通常先设想一个初始数字，将其作为锚，然后根据后续的信息和分析来调整。最终的估值都是在锚的基准上进行调整或重新评估的。无论最初设置的锚是多少，人们做出的调整都可能不够充分，由此得出的最终估值是有偏差的。</a:t>
            </a:r>
            <a:endParaRPr lang="en-US" altLang="zh-CN" dirty="0">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架构偏差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决策者会根据每种选择所处的环境，对不同情况做出不同反应。决策架构指的是决策者的一种主观想法，它与特定决策的行为、结果和突发事件有关。决策者所采用的架构一部分受制于问题的提法，一部分受制于规范、习惯以及决策者的个性特征。</a:t>
            </a:r>
            <a:endParaRPr lang="en-US" altLang="zh-CN" dirty="0">
              <a:latin typeface="微软雅黑" panose="020B0503020204020204" pitchFamily="34" charset="-122"/>
              <a:ea typeface="微软雅黑" panose="020B0503020204020204" pitchFamily="34" charset="-122"/>
            </a:endParaRPr>
          </a:p>
          <a:p>
            <a:pPr algn="just"/>
            <a:r>
              <a:rPr lang="zh-CN" altLang="en-US" dirty="0">
                <a:solidFill>
                  <a:schemeClr val="accent2">
                    <a:lumMod val="75000"/>
                  </a:schemeClr>
                </a:solidFill>
                <a:latin typeface="微软雅黑" panose="020B0503020204020204" pitchFamily="34" charset="-122"/>
                <a:ea typeface="微软雅黑" panose="020B0503020204020204" pitchFamily="34" charset="-122"/>
              </a:rPr>
              <a:t>◆狭窄架构偏差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可用性偏差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是一条经验法则或心理捷径，它促使人们根据他们生活中所呈现结果的流行度或熟悉度来估计某个结果的概率。有这种偏差倾向的人会觉得与其费力去想象或理解未来前景，不如回忆过去各种可能性来得轻松。</a:t>
            </a:r>
            <a:endParaRPr lang="en-US" altLang="zh-CN" dirty="0">
              <a:latin typeface="微软雅黑" panose="020B0503020204020204" pitchFamily="34" charset="-122"/>
              <a:ea typeface="微软雅黑" panose="020B0503020204020204" pitchFamily="34" charset="-122"/>
            </a:endParaRPr>
          </a:p>
          <a:p>
            <a:pPr algn="just"/>
            <a:r>
              <a:rPr lang="zh-CN" altLang="en-US" dirty="0">
                <a:solidFill>
                  <a:schemeClr val="accent2">
                    <a:lumMod val="75000"/>
                  </a:schemeClr>
                </a:solidFill>
                <a:latin typeface="微软雅黑" panose="020B0503020204020204" pitchFamily="34" charset="-122"/>
                <a:ea typeface="微软雅黑" panose="020B0503020204020204" pitchFamily="34" charset="-122"/>
              </a:rPr>
              <a:t>◆易得性</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◆分门别类</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◆经验范围狭窄</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◆共鸣</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自我归因偏差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即人们倾向于将成功归因于内在因素，如天赋使然或先见之明，而常常将失败归咎于外界影响，如运气不好。</a:t>
            </a:r>
            <a:endParaRPr lang="en-US" altLang="zh-CN" dirty="0">
              <a:latin typeface="微软雅黑" panose="020B0503020204020204" pitchFamily="34" charset="-122"/>
              <a:ea typeface="微软雅黑" panose="020B0503020204020204" pitchFamily="34" charset="-122"/>
            </a:endParaRPr>
          </a:p>
          <a:p>
            <a:pPr algn="just"/>
            <a:r>
              <a:rPr lang="zh-CN" altLang="en-US" dirty="0">
                <a:solidFill>
                  <a:schemeClr val="accent2">
                    <a:lumMod val="75000"/>
                  </a:schemeClr>
                </a:solidFill>
                <a:latin typeface="微软雅黑" panose="020B0503020204020204" pitchFamily="34" charset="-122"/>
                <a:ea typeface="微软雅黑" panose="020B0503020204020204" pitchFamily="34" charset="-122"/>
              </a:rPr>
              <a:t>◆自我强化偏差</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◆自我保护偏差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结果偏差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是指人们倾向于根据事件的历史结果对当前事件做出决策，而不是通过观察结果产生的过程来思考该如何做决策。</a:t>
            </a:r>
            <a:endParaRPr lang="en-US" altLang="zh-CN" dirty="0">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近因偏差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是一种认知性倾向，它会让人们明显更注重回忆，强调最近发生的事件和观察的结果，而不关注或近或远的历史记忆。</a:t>
            </a:r>
            <a:endParaRPr lang="en-US" altLang="zh-CN" dirty="0">
              <a:latin typeface="微软雅黑" panose="020B0503020204020204" pitchFamily="34" charset="-122"/>
              <a:ea typeface="微软雅黑" panose="020B0503020204020204" pitchFamily="34" charset="-122"/>
            </a:endParaRPr>
          </a:p>
          <a:p>
            <a:pPr algn="just"/>
            <a:r>
              <a:rPr lang="zh-CN" altLang="en-US" dirty="0">
                <a:solidFill>
                  <a:schemeClr val="accent2">
                    <a:lumMod val="75000"/>
                  </a:schemeClr>
                </a:solidFill>
                <a:latin typeface="微软雅黑" panose="020B0503020204020204" pitchFamily="34" charset="-122"/>
                <a:ea typeface="微软雅黑" panose="020B0503020204020204" pitchFamily="34" charset="-122"/>
              </a:rPr>
              <a:t>◆近因效应</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◆首因效应</a:t>
            </a:r>
          </a:p>
        </p:txBody>
      </p:sp>
    </p:spTree>
    <p:extLst>
      <p:ext uri="{BB962C8B-B14F-4D97-AF65-F5344CB8AC3E}">
        <p14:creationId xmlns:p14="http://schemas.microsoft.com/office/powerpoint/2010/main" val="233541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03CE87A-D894-46FD-A97C-C5D71B6D9EC5}"/>
              </a:ext>
            </a:extLst>
          </p:cNvPr>
          <p:cNvSpPr txBox="1"/>
          <p:nvPr/>
        </p:nvSpPr>
        <p:spPr>
          <a:xfrm>
            <a:off x="1" y="3"/>
            <a:ext cx="6858000" cy="707886"/>
          </a:xfrm>
          <a:prstGeom prst="rect">
            <a:avLst/>
          </a:prstGeom>
          <a:solidFill>
            <a:schemeClr val="accent2"/>
          </a:solid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情感型偏差</a:t>
            </a:r>
          </a:p>
        </p:txBody>
      </p:sp>
      <p:sp>
        <p:nvSpPr>
          <p:cNvPr id="14" name="文本框 13">
            <a:extLst>
              <a:ext uri="{FF2B5EF4-FFF2-40B4-BE49-F238E27FC236}">
                <a16:creationId xmlns:a16="http://schemas.microsoft.com/office/drawing/2014/main" id="{2F4110C1-F7E8-4B4B-8402-5FC7CFBC0BAA}"/>
              </a:ext>
            </a:extLst>
          </p:cNvPr>
          <p:cNvSpPr txBox="1"/>
          <p:nvPr/>
        </p:nvSpPr>
        <p:spPr>
          <a:xfrm>
            <a:off x="206178" y="860710"/>
            <a:ext cx="6480372" cy="10341293"/>
          </a:xfrm>
          <a:prstGeom prst="rect">
            <a:avLst/>
          </a:prstGeom>
          <a:noFill/>
        </p:spPr>
        <p:txBody>
          <a:bodyPr wrap="square">
            <a:spAutoFit/>
          </a:bodyPr>
          <a:lstStyle/>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损失厌恶偏差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人们回避损失的冲动比获取收益的冲动更强烈。潜在损失与收益相比，损失对人们产生的刺激是收益的两倍。</a:t>
            </a:r>
            <a:endParaRPr lang="en-US" altLang="zh-CN" dirty="0">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过度自信偏差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毫无根据地仅凭自己的直觉进行推理和判断并以自身的认知能力来行事。主要体现在高估自身的预测能力和信息的准确度。</a:t>
            </a:r>
            <a:endParaRPr lang="en-US" altLang="zh-CN" dirty="0">
              <a:latin typeface="微软雅黑" panose="020B0503020204020204" pitchFamily="34" charset="-122"/>
              <a:ea typeface="微软雅黑" panose="020B0503020204020204" pitchFamily="34" charset="-122"/>
            </a:endParaRPr>
          </a:p>
          <a:p>
            <a:pPr algn="just"/>
            <a:r>
              <a:rPr lang="zh-CN" altLang="en-US" dirty="0">
                <a:solidFill>
                  <a:schemeClr val="accent2">
                    <a:lumMod val="75000"/>
                  </a:schemeClr>
                </a:solidFill>
                <a:latin typeface="微软雅黑" panose="020B0503020204020204" pitchFamily="34" charset="-122"/>
                <a:ea typeface="微软雅黑" panose="020B0503020204020204" pitchFamily="34" charset="-122"/>
              </a:rPr>
              <a:t>◆预测型过度自信    ◆确定型过度自信</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自我控制偏差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一种人类的行为倾向，它会导致人们由于缺乏自律而无法实现长期的总体目标。金钱的世界，是人类严重缺乏自控能力的一大领域。</a:t>
            </a:r>
            <a:endParaRPr lang="en-US" altLang="zh-CN" dirty="0">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现状偏差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人们在面临一系列选择时，倾向于选择能够认可或拓展现有条件的选项，而不是替代现有条件的选项。</a:t>
            </a:r>
            <a:endParaRPr lang="en-US" altLang="zh-CN" dirty="0">
              <a:latin typeface="微软雅黑" panose="020B0503020204020204" pitchFamily="34" charset="-122"/>
              <a:ea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禀赋偏差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人往往会高估属于自己的资产的价值，而对不属于自己的资产则不会如此。对同一商品，人们愿意出售它的最低报价要远高于他们愿意买入它的最高报价。资产的所有权给资产价值瞬间“赋予”了有效的附加值。禀赋偏差极大地影响了人们持有长期资产的态度以及对这类资产的处理方式。</a:t>
            </a:r>
            <a:endParaRPr lang="en-US" altLang="zh-CN" dirty="0">
              <a:latin typeface="微软雅黑" panose="020B0503020204020204" pitchFamily="34" charset="-122"/>
              <a:ea typeface="微软雅黑" panose="020B0503020204020204" pitchFamily="34" charset="-122"/>
            </a:endParaRPr>
          </a:p>
          <a:p>
            <a:pPr algn="just"/>
            <a:r>
              <a:rPr lang="zh-CN" altLang="en-US" dirty="0">
                <a:solidFill>
                  <a:schemeClr val="accent2">
                    <a:lumMod val="75000"/>
                  </a:schemeClr>
                </a:solidFill>
                <a:latin typeface="微软雅黑" panose="020B0503020204020204" pitchFamily="34" charset="-122"/>
                <a:ea typeface="微软雅黑" panose="020B0503020204020204" pitchFamily="34" charset="-122"/>
              </a:rPr>
              <a:t>◆继承证券    ◆买入证券</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后悔厌恶偏差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人会避免采取果断的行动，因为他们担心无论选了哪条路，事后看来可能都不理想。这种偏差主要源于人们想回避决策失误后带来的痛苦情绪。</a:t>
            </a:r>
            <a:endParaRPr lang="en-US" altLang="zh-CN" dirty="0">
              <a:latin typeface="微软雅黑" panose="020B0503020204020204" pitchFamily="34" charset="-122"/>
              <a:ea typeface="微软雅黑" panose="020B0503020204020204" pitchFamily="34" charset="-122"/>
            </a:endParaRPr>
          </a:p>
          <a:p>
            <a:pPr algn="just"/>
            <a:r>
              <a:rPr lang="zh-CN" altLang="en-US" dirty="0">
                <a:solidFill>
                  <a:schemeClr val="accent2">
                    <a:lumMod val="75000"/>
                  </a:schemeClr>
                </a:solidFill>
                <a:latin typeface="微软雅黑" panose="020B0503020204020204" pitchFamily="34" charset="-122"/>
                <a:ea typeface="微软雅黑" panose="020B0503020204020204" pitchFamily="34" charset="-122"/>
              </a:rPr>
              <a:t>◆实质性错误    ◆疏忽性错误</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喜好偏差</a:t>
            </a:r>
            <a:endParaRPr lang="en-US" altLang="zh-CN" sz="2000" b="1" dirty="0">
              <a:solidFill>
                <a:schemeClr val="accent2">
                  <a:lumMod val="75000"/>
                </a:schemeClr>
              </a:solidFill>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消费者认为某种产品或服务反映了其自身的价值观，从而做出非理性且不符合经济规律的消费或投资决策。消费者看重产品或服务所带来的自我表达利益，而不是产品或服务的功能价值。</a:t>
            </a:r>
          </a:p>
        </p:txBody>
      </p:sp>
    </p:spTree>
    <p:extLst>
      <p:ext uri="{BB962C8B-B14F-4D97-AF65-F5344CB8AC3E}">
        <p14:creationId xmlns:p14="http://schemas.microsoft.com/office/powerpoint/2010/main" val="29738872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1062</Words>
  <Application>Microsoft Office PowerPoint</Application>
  <PresentationFormat>宽屏</PresentationFormat>
  <Paragraphs>98</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kblcdn01</dc:creator>
  <cp:lastModifiedBy>kblcdn01</cp:lastModifiedBy>
  <cp:revision>98</cp:revision>
  <dcterms:created xsi:type="dcterms:W3CDTF">2021-07-16T05:19:16Z</dcterms:created>
  <dcterms:modified xsi:type="dcterms:W3CDTF">2021-07-27T02:56:30Z</dcterms:modified>
</cp:coreProperties>
</file>