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6" r:id="rId10"/>
    <p:sldId id="268" r:id="rId11"/>
    <p:sldId id="270" r:id="rId12"/>
    <p:sldId id="271" r:id="rId13"/>
    <p:sldId id="273" r:id="rId14"/>
    <p:sldId id="274" r:id="rId15"/>
    <p:sldId id="275" r:id="rId16"/>
    <p:sldId id="277" r:id="rId17"/>
    <p:sldId id="278" r:id="rId18"/>
    <p:sldId id="279" r:id="rId19"/>
    <p:sldId id="280" r:id="rId20"/>
    <p:sldId id="281" r:id="rId21"/>
    <p:sldId id="282" r:id="rId22"/>
    <p:sldId id="283" r:id="rId2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63" userDrawn="1">
          <p15:clr>
            <a:srgbClr val="A4A3A4"/>
          </p15:clr>
        </p15:guide>
        <p15:guide id="2" pos="21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9" d="100"/>
          <a:sy n="59" d="100"/>
        </p:scale>
        <p:origin x="3456" y="96"/>
      </p:cViewPr>
      <p:guideLst>
        <p:guide orient="horz" pos="3863"/>
        <p:guide pos="21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90650-FE72-436E-B87B-D2CD37BDECCD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90E23-1160-47E7-9568-41453AC7DE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812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90650-FE72-436E-B87B-D2CD37BDECCD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90E23-1160-47E7-9568-41453AC7DE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60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90650-FE72-436E-B87B-D2CD37BDECCD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90E23-1160-47E7-9568-41453AC7DE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29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90650-FE72-436E-B87B-D2CD37BDECCD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90E23-1160-47E7-9568-41453AC7DE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68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90650-FE72-436E-B87B-D2CD37BDECCD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90E23-1160-47E7-9568-41453AC7DE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394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90650-FE72-436E-B87B-D2CD37BDECCD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90E23-1160-47E7-9568-41453AC7DE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80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90650-FE72-436E-B87B-D2CD37BDECCD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90E23-1160-47E7-9568-41453AC7DE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991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90650-FE72-436E-B87B-D2CD37BDECCD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90E23-1160-47E7-9568-41453AC7DE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11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90650-FE72-436E-B87B-D2CD37BDECCD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90E23-1160-47E7-9568-41453AC7DE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865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90650-FE72-436E-B87B-D2CD37BDECCD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90E23-1160-47E7-9568-41453AC7DE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99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90650-FE72-436E-B87B-D2CD37BDECCD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90E23-1160-47E7-9568-41453AC7DE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060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90650-FE72-436E-B87B-D2CD37BDECCD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90E23-1160-47E7-9568-41453AC7DE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539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79400" y="299135"/>
            <a:ext cx="6375400" cy="10618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</a:rPr>
              <a:t>数据库全名</a:t>
            </a:r>
            <a:endParaRPr lang="en-US" altLang="zh-CN" sz="20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CN" altLang="en-US" dirty="0"/>
              <a:t>数据库管理系统 （Database Management System，DBMS 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</a:rPr>
              <a:t>数据库操作</a:t>
            </a:r>
            <a:endParaRPr lang="en-US" altLang="zh-CN" sz="20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CN" altLang="en-US" dirty="0"/>
              <a:t>数据库操作主要分为三类：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DDL</a:t>
            </a:r>
            <a:r>
              <a:rPr lang="zh-CN" altLang="en-US" b="1" dirty="0"/>
              <a:t>（</a:t>
            </a:r>
            <a:r>
              <a:rPr lang="en-US" altLang="zh-CN" b="1" dirty="0"/>
              <a:t>Data Definition Language</a:t>
            </a:r>
            <a:r>
              <a:rPr lang="zh-CN" altLang="en-US" b="1" dirty="0"/>
              <a:t>，数据定义语言）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600" dirty="0"/>
              <a:t>CREATE </a:t>
            </a:r>
            <a:r>
              <a:rPr lang="zh-CN" altLang="en-US" sz="1600" dirty="0"/>
              <a:t>：创建数据库和表等对象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600" dirty="0"/>
              <a:t>DROP </a:t>
            </a:r>
            <a:r>
              <a:rPr lang="zh-CN" altLang="en-US" sz="1600" dirty="0"/>
              <a:t>：</a:t>
            </a:r>
            <a:r>
              <a:rPr lang="en-US" altLang="zh-CN" sz="1600" dirty="0"/>
              <a:t>	</a:t>
            </a:r>
            <a:r>
              <a:rPr lang="zh-CN" altLang="en-US" sz="1600" dirty="0"/>
              <a:t>删除数据库和表等对象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600" dirty="0"/>
              <a:t>ALTER </a:t>
            </a:r>
            <a:r>
              <a:rPr lang="zh-CN" altLang="en-US" sz="1600" dirty="0"/>
              <a:t>：修改数据库和表等对象的结构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dirty="0"/>
          </a:p>
          <a:p>
            <a:r>
              <a:rPr lang="en-US" altLang="zh-CN" b="1" dirty="0"/>
              <a:t>DML</a:t>
            </a:r>
            <a:r>
              <a:rPr lang="zh-CN" altLang="en-US" b="1" dirty="0"/>
              <a:t>（</a:t>
            </a:r>
            <a:r>
              <a:rPr lang="en-US" altLang="zh-CN" b="1" dirty="0"/>
              <a:t>Data Manipulation Language</a:t>
            </a:r>
            <a:r>
              <a:rPr lang="zh-CN" altLang="en-US" b="1" dirty="0"/>
              <a:t>，数据操纵语言）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600" dirty="0"/>
              <a:t>SELECT </a:t>
            </a:r>
            <a:r>
              <a:rPr lang="zh-CN" altLang="en-US" sz="1600" dirty="0"/>
              <a:t>：查询表中的数据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600" dirty="0"/>
              <a:t>INSERT </a:t>
            </a:r>
            <a:r>
              <a:rPr lang="zh-CN" altLang="en-US" sz="1600" dirty="0"/>
              <a:t>：向表中插入新数据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600" dirty="0"/>
              <a:t>UPDATE </a:t>
            </a:r>
            <a:r>
              <a:rPr lang="zh-CN" altLang="en-US" sz="1600" dirty="0"/>
              <a:t>：更新表中的数据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600" dirty="0"/>
              <a:t>DELETE </a:t>
            </a:r>
            <a:r>
              <a:rPr lang="zh-CN" altLang="en-US" sz="1600" dirty="0"/>
              <a:t>：删除表中的数据</a:t>
            </a:r>
            <a:endParaRPr lang="en-US" altLang="zh-CN" sz="1600" dirty="0"/>
          </a:p>
          <a:p>
            <a:endParaRPr lang="en-US" altLang="zh-CN" dirty="0"/>
          </a:p>
          <a:p>
            <a:r>
              <a:rPr lang="en-US" altLang="zh-CN" b="1" dirty="0"/>
              <a:t>DCL</a:t>
            </a:r>
            <a:r>
              <a:rPr lang="zh-CN" altLang="en-US" b="1" dirty="0"/>
              <a:t>（</a:t>
            </a:r>
            <a:r>
              <a:rPr lang="en-US" altLang="zh-CN" b="1" dirty="0"/>
              <a:t>Data Control Language</a:t>
            </a:r>
            <a:r>
              <a:rPr lang="zh-CN" altLang="en-US" b="1" dirty="0"/>
              <a:t>，数据控制语言）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600" dirty="0"/>
              <a:t>COMMIT </a:t>
            </a:r>
            <a:r>
              <a:rPr lang="zh-CN" altLang="en-US" sz="1600" dirty="0"/>
              <a:t>：确认对数据库中的数据进行的变更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600" dirty="0"/>
              <a:t>ROLLBACK </a:t>
            </a:r>
            <a:r>
              <a:rPr lang="zh-CN" altLang="en-US" sz="1600" dirty="0"/>
              <a:t>：取消对数据库中的数据进行的变更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600" dirty="0"/>
              <a:t>GRANT </a:t>
            </a:r>
            <a:r>
              <a:rPr lang="zh-CN" altLang="en-US" sz="1600" dirty="0"/>
              <a:t>：赋予用户操作权限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600" dirty="0"/>
              <a:t>REVOKE </a:t>
            </a:r>
            <a:r>
              <a:rPr lang="zh-CN" altLang="en-US" sz="1600" dirty="0"/>
              <a:t>：取消用户的操作权限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</a:rPr>
              <a:t>数据库注释方法：</a:t>
            </a:r>
            <a:endParaRPr lang="en-US" altLang="zh-CN" dirty="0"/>
          </a:p>
          <a:p>
            <a:r>
              <a:rPr lang="zh-CN" altLang="en-US" b="1" dirty="0"/>
              <a:t>单行注释：</a:t>
            </a:r>
            <a:endParaRPr lang="en-US" altLang="zh-CN" b="1" dirty="0"/>
          </a:p>
          <a:p>
            <a:r>
              <a:rPr lang="zh-CN" altLang="en-US" dirty="0"/>
              <a:t>前面加双短横线“</a:t>
            </a:r>
            <a:r>
              <a:rPr lang="en-US" altLang="zh-CN" dirty="0"/>
              <a:t>--</a:t>
            </a:r>
            <a:r>
              <a:rPr lang="zh-CN" altLang="en-US" dirty="0"/>
              <a:t>”，例如</a:t>
            </a:r>
            <a:endParaRPr lang="en-US" altLang="zh-CN" dirty="0"/>
          </a:p>
          <a:p>
            <a:r>
              <a:rPr lang="en-US" altLang="zh-CN" dirty="0">
                <a:solidFill>
                  <a:srgbClr val="008000"/>
                </a:solidFill>
              </a:rPr>
              <a:t>--</a:t>
            </a:r>
            <a:r>
              <a:rPr lang="zh-CN" altLang="en-US" dirty="0">
                <a:solidFill>
                  <a:srgbClr val="008000"/>
                </a:solidFill>
              </a:rPr>
              <a:t>该行为注释</a:t>
            </a:r>
            <a:endParaRPr lang="en-US" altLang="zh-CN" dirty="0">
              <a:solidFill>
                <a:srgbClr val="008000"/>
              </a:solidFill>
            </a:endParaRPr>
          </a:p>
          <a:p>
            <a:endParaRPr lang="en-US" altLang="zh-CN" dirty="0">
              <a:solidFill>
                <a:srgbClr val="008000"/>
              </a:solidFill>
            </a:endParaRPr>
          </a:p>
          <a:p>
            <a:r>
              <a:rPr lang="zh-CN" altLang="en-US" b="1" dirty="0"/>
              <a:t>多行注释</a:t>
            </a:r>
            <a:endParaRPr lang="en-US" altLang="zh-CN" b="1" dirty="0"/>
          </a:p>
          <a:p>
            <a:r>
              <a:rPr lang="zh-CN" altLang="en-US" dirty="0"/>
              <a:t>使用斜杠加型号“</a:t>
            </a:r>
            <a:r>
              <a:rPr lang="en-US" altLang="zh-CN" dirty="0"/>
              <a:t>/**/</a:t>
            </a:r>
            <a:r>
              <a:rPr lang="zh-CN" altLang="en-US" dirty="0"/>
              <a:t>”，例如</a:t>
            </a:r>
            <a:endParaRPr lang="en-US" altLang="zh-CN" dirty="0"/>
          </a:p>
          <a:p>
            <a:r>
              <a:rPr lang="en-US" altLang="zh-CN" dirty="0">
                <a:solidFill>
                  <a:srgbClr val="008000"/>
                </a:solidFill>
              </a:rPr>
              <a:t>/*</a:t>
            </a:r>
            <a:r>
              <a:rPr lang="zh-CN" altLang="en-US" dirty="0">
                <a:solidFill>
                  <a:srgbClr val="008000"/>
                </a:solidFill>
              </a:rPr>
              <a:t>中间为多行注释</a:t>
            </a:r>
          </a:p>
          <a:p>
            <a:r>
              <a:rPr lang="zh-CN" altLang="en-US" dirty="0">
                <a:solidFill>
                  <a:srgbClr val="008000"/>
                </a:solidFill>
              </a:rPr>
              <a:t>第</a:t>
            </a:r>
            <a:r>
              <a:rPr lang="en-US" altLang="zh-CN" dirty="0">
                <a:solidFill>
                  <a:srgbClr val="008000"/>
                </a:solidFill>
              </a:rPr>
              <a:t>2</a:t>
            </a:r>
            <a:r>
              <a:rPr lang="zh-CN" altLang="en-US" dirty="0">
                <a:solidFill>
                  <a:srgbClr val="008000"/>
                </a:solidFill>
              </a:rPr>
              <a:t>行*</a:t>
            </a:r>
            <a:r>
              <a:rPr lang="en-US" altLang="zh-CN" dirty="0">
                <a:solidFill>
                  <a:srgbClr val="008000"/>
                </a:solidFill>
              </a:rPr>
              <a:t>/</a:t>
            </a:r>
          </a:p>
          <a:p>
            <a:endParaRPr lang="en-US" altLang="zh-CN" dirty="0">
              <a:solidFill>
                <a:srgbClr val="008000"/>
              </a:solidFill>
            </a:endParaRPr>
          </a:p>
          <a:p>
            <a:r>
              <a:rPr lang="zh-CN" altLang="en-US" b="1" dirty="0"/>
              <a:t>限定数据库，例如：</a:t>
            </a:r>
            <a:endParaRPr lang="en-US" altLang="zh-CN" b="1" dirty="0"/>
          </a:p>
          <a:p>
            <a:r>
              <a:rPr lang="en-US" altLang="zh-CN" dirty="0">
                <a:solidFill>
                  <a:srgbClr val="0000FF"/>
                </a:solidFill>
              </a:rPr>
              <a:t>USE</a:t>
            </a:r>
            <a:r>
              <a:rPr lang="zh-CN" altLang="en-US" dirty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srgbClr val="008080"/>
                </a:solidFill>
              </a:rPr>
              <a:t>shop</a:t>
            </a:r>
            <a:r>
              <a:rPr lang="en-US" altLang="zh-CN" dirty="0">
                <a:solidFill>
                  <a:srgbClr val="808080"/>
                </a:solidFill>
              </a:rPr>
              <a:t>;</a:t>
            </a:r>
          </a:p>
          <a:p>
            <a:endParaRPr lang="en-US" altLang="zh-CN" sz="1600" dirty="0">
              <a:solidFill>
                <a:srgbClr val="808080"/>
              </a:solidFill>
            </a:endParaRPr>
          </a:p>
          <a:p>
            <a:r>
              <a:rPr lang="en-US" altLang="zh-CN" b="1" dirty="0"/>
              <a:t>SQL</a:t>
            </a:r>
            <a:r>
              <a:rPr lang="zh-CN" altLang="en-US" b="1" dirty="0"/>
              <a:t>逻辑运算有三个值：</a:t>
            </a:r>
            <a:r>
              <a:rPr lang="en-US" altLang="zh-CN" b="1" dirty="0"/>
              <a:t>【</a:t>
            </a:r>
            <a:r>
              <a:rPr lang="en-US" altLang="zh-CN" dirty="0"/>
              <a:t>TRUE / FALSE / UNKNOWN</a:t>
            </a:r>
            <a:r>
              <a:rPr lang="en-US" altLang="zh-CN" b="1" dirty="0"/>
              <a:t>】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352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28336" y="167638"/>
            <a:ext cx="66548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</a:rPr>
              <a:t>事务</a:t>
            </a:r>
            <a:endParaRPr lang="en-US" altLang="zh-CN" b="1" dirty="0"/>
          </a:p>
          <a:p>
            <a:r>
              <a:rPr lang="zh-CN" altLang="en-US" sz="1600" dirty="0"/>
              <a:t>事务是需要在同一个处理单元中执行的一系列更新处理的集合。</a:t>
            </a:r>
            <a:endParaRPr lang="en-US" altLang="zh-CN" sz="1600" dirty="0"/>
          </a:p>
          <a:p>
            <a:endParaRPr lang="en-US" altLang="zh-CN" b="1" dirty="0"/>
          </a:p>
          <a:p>
            <a:r>
              <a:rPr lang="zh-CN" altLang="en-US" b="1" dirty="0"/>
              <a:t>创建事务</a:t>
            </a:r>
            <a:endParaRPr lang="en-US" altLang="zh-CN" sz="1400" dirty="0">
              <a:solidFill>
                <a:srgbClr val="008000"/>
              </a:solidFill>
            </a:endParaRPr>
          </a:p>
          <a:p>
            <a:r>
              <a:rPr lang="en-US" altLang="zh-CN" sz="1600" dirty="0"/>
              <a:t>BEGIN</a:t>
            </a:r>
            <a:r>
              <a:rPr lang="zh-CN" altLang="en-US" sz="1600" dirty="0"/>
              <a:t> </a:t>
            </a:r>
            <a:r>
              <a:rPr lang="en-US" altLang="zh-CN" sz="1600" dirty="0"/>
              <a:t>TRANSACTION </a:t>
            </a:r>
            <a:r>
              <a:rPr lang="zh-CN" altLang="en-US" sz="1600" dirty="0"/>
              <a:t>创建事务</a:t>
            </a:r>
            <a:endParaRPr lang="en-US" altLang="zh-CN" sz="1600" dirty="0"/>
          </a:p>
          <a:p>
            <a:endParaRPr lang="en-US" altLang="zh-CN" sz="1600" b="1" dirty="0"/>
          </a:p>
          <a:p>
            <a:r>
              <a:rPr lang="en-US" altLang="zh-CN" sz="1600" b="1" dirty="0"/>
              <a:t>COMMIT</a:t>
            </a:r>
            <a:r>
              <a:rPr lang="zh-CN" altLang="en-US" sz="1600" b="1" dirty="0"/>
              <a:t>提交</a:t>
            </a:r>
          </a:p>
          <a:p>
            <a:r>
              <a:rPr lang="en-US" altLang="zh-CN" sz="1600" dirty="0">
                <a:solidFill>
                  <a:srgbClr val="008000"/>
                </a:solidFill>
              </a:rPr>
              <a:t>--COMMIT </a:t>
            </a:r>
            <a:r>
              <a:rPr lang="zh-CN" altLang="en-US" sz="1600" dirty="0">
                <a:solidFill>
                  <a:srgbClr val="008000"/>
                </a:solidFill>
              </a:rPr>
              <a:t>是提交事务包含的全部更新处理的结束指令</a:t>
            </a:r>
            <a:endParaRPr lang="en-US" altLang="zh-CN" sz="1600" b="1" dirty="0"/>
          </a:p>
          <a:p>
            <a:r>
              <a:rPr lang="en-US" altLang="zh-CN" sz="1400" dirty="0">
                <a:solidFill>
                  <a:srgbClr val="0000FF"/>
                </a:solidFill>
              </a:rPr>
              <a:t>BEGIN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TRANSACTION</a:t>
            </a:r>
            <a:r>
              <a:rPr lang="en-US" altLang="zh-CN" sz="1400" dirty="0">
                <a:solidFill>
                  <a:srgbClr val="808080"/>
                </a:solidFill>
              </a:rPr>
              <a:t>;</a:t>
            </a:r>
            <a:endParaRPr lang="zh-CN" altLang="en-US" sz="1400" dirty="0">
              <a:solidFill>
                <a:srgbClr val="808080"/>
              </a:solidFill>
            </a:endParaRPr>
          </a:p>
          <a:p>
            <a:r>
              <a:rPr lang="en-US" altLang="zh-CN" sz="1400" dirty="0">
                <a:solidFill>
                  <a:srgbClr val="0000FF"/>
                </a:solidFill>
              </a:rPr>
              <a:t>UPDATE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Product</a:t>
            </a:r>
            <a:r>
              <a:rPr lang="zh-CN" altLang="en-US" sz="1400" dirty="0">
                <a:solidFill>
                  <a:srgbClr val="008080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SET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sale_price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=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sale_price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–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prstClr val="black"/>
                </a:solidFill>
              </a:rPr>
              <a:t>1000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WHERE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product_name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=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r>
              <a:rPr lang="zh-CN" altLang="en-US" sz="1400" dirty="0">
                <a:solidFill>
                  <a:srgbClr val="FF0000"/>
                </a:solidFill>
              </a:rPr>
              <a:t>运动</a:t>
            </a:r>
            <a:r>
              <a:rPr lang="en-US" altLang="zh-CN" sz="1400" dirty="0">
                <a:solidFill>
                  <a:srgbClr val="FF0000"/>
                </a:solidFill>
              </a:rPr>
              <a:t>T</a:t>
            </a:r>
            <a:r>
              <a:rPr lang="zh-CN" altLang="en-US" sz="1400" dirty="0">
                <a:solidFill>
                  <a:srgbClr val="FF0000"/>
                </a:solidFill>
              </a:rPr>
              <a:t>恤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r>
              <a:rPr lang="en-US" altLang="zh-CN" sz="1400" dirty="0">
                <a:solidFill>
                  <a:srgbClr val="808080"/>
                </a:solidFill>
              </a:rPr>
              <a:t>;</a:t>
            </a:r>
            <a:endParaRPr lang="zh-CN" altLang="en-US" sz="1400" dirty="0">
              <a:solidFill>
                <a:srgbClr val="808080"/>
              </a:solidFill>
            </a:endParaRPr>
          </a:p>
          <a:p>
            <a:r>
              <a:rPr lang="en-US" altLang="zh-CN" sz="1400" dirty="0">
                <a:solidFill>
                  <a:srgbClr val="0000FF"/>
                </a:solidFill>
              </a:rPr>
              <a:t>UPDATE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Product</a:t>
            </a:r>
            <a:r>
              <a:rPr lang="zh-CN" altLang="en-US" sz="1400" dirty="0">
                <a:solidFill>
                  <a:srgbClr val="008080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SET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sale_price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=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sale_price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+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prstClr val="black"/>
                </a:solidFill>
              </a:rPr>
              <a:t>1000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WHERE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product_name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=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'T</a:t>
            </a:r>
            <a:r>
              <a:rPr lang="zh-CN" altLang="en-US" sz="1400" dirty="0">
                <a:solidFill>
                  <a:srgbClr val="FF0000"/>
                </a:solidFill>
              </a:rPr>
              <a:t>恤衫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r>
              <a:rPr lang="en-US" altLang="zh-CN" sz="1400" dirty="0">
                <a:solidFill>
                  <a:srgbClr val="808080"/>
                </a:solidFill>
              </a:rPr>
              <a:t>;</a:t>
            </a:r>
            <a:endParaRPr lang="zh-CN" altLang="en-US" sz="1400" dirty="0">
              <a:solidFill>
                <a:srgbClr val="808080"/>
              </a:solidFill>
            </a:endParaRPr>
          </a:p>
          <a:p>
            <a:r>
              <a:rPr lang="en-US" altLang="zh-CN" sz="1400" dirty="0">
                <a:solidFill>
                  <a:srgbClr val="0000FF"/>
                </a:solidFill>
              </a:rPr>
              <a:t>COMMIT</a:t>
            </a:r>
            <a:r>
              <a:rPr lang="en-US" altLang="zh-CN" sz="1400" dirty="0">
                <a:solidFill>
                  <a:srgbClr val="808080"/>
                </a:solidFill>
              </a:rPr>
              <a:t>;</a:t>
            </a:r>
            <a:endParaRPr lang="zh-CN" altLang="en-US" sz="1400" dirty="0"/>
          </a:p>
          <a:p>
            <a:endParaRPr lang="en-US" altLang="zh-CN" sz="1400" dirty="0">
              <a:solidFill>
                <a:srgbClr val="008000"/>
              </a:solidFill>
            </a:endParaRPr>
          </a:p>
          <a:p>
            <a:r>
              <a:rPr lang="en-US" altLang="zh-CN" sz="1400" b="1" dirty="0"/>
              <a:t>ROLLBACK</a:t>
            </a:r>
            <a:r>
              <a:rPr lang="zh-CN" altLang="en-US" sz="1400" b="1" dirty="0"/>
              <a:t>取消</a:t>
            </a:r>
            <a:endParaRPr lang="en-US" altLang="zh-CN" sz="1400" dirty="0">
              <a:solidFill>
                <a:srgbClr val="008000"/>
              </a:solidFill>
            </a:endParaRPr>
          </a:p>
          <a:p>
            <a:r>
              <a:rPr lang="en-US" altLang="zh-CN" sz="1400" dirty="0">
                <a:solidFill>
                  <a:srgbClr val="008000"/>
                </a:solidFill>
              </a:rPr>
              <a:t>--ROLLBACK </a:t>
            </a:r>
            <a:r>
              <a:rPr lang="zh-CN" altLang="en-US" sz="1400" dirty="0">
                <a:solidFill>
                  <a:srgbClr val="008000"/>
                </a:solidFill>
              </a:rPr>
              <a:t>是取消事务包含的全部更新处理的结束指令</a:t>
            </a:r>
            <a:endParaRPr lang="zh-CN" altLang="en-US" sz="1400" dirty="0"/>
          </a:p>
          <a:p>
            <a:r>
              <a:rPr lang="en-US" altLang="zh-CN" sz="1400" dirty="0">
                <a:solidFill>
                  <a:srgbClr val="0000FF"/>
                </a:solidFill>
              </a:rPr>
              <a:t>BEGIN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TRANSACTION</a:t>
            </a:r>
            <a:r>
              <a:rPr lang="en-US" altLang="zh-CN" sz="1400" dirty="0">
                <a:solidFill>
                  <a:srgbClr val="808080"/>
                </a:solidFill>
              </a:rPr>
              <a:t>;</a:t>
            </a:r>
            <a:endParaRPr lang="zh-CN" altLang="en-US" sz="1400" dirty="0">
              <a:solidFill>
                <a:srgbClr val="808080"/>
              </a:solidFill>
            </a:endParaRPr>
          </a:p>
          <a:p>
            <a:r>
              <a:rPr lang="en-US" altLang="zh-CN" sz="1400" dirty="0">
                <a:solidFill>
                  <a:srgbClr val="0000FF"/>
                </a:solidFill>
              </a:rPr>
              <a:t>UPDATE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Product</a:t>
            </a:r>
            <a:r>
              <a:rPr lang="zh-CN" altLang="en-US" sz="1400" dirty="0">
                <a:solidFill>
                  <a:srgbClr val="008080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SET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sale_price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=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sale_price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–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prstClr val="black"/>
                </a:solidFill>
              </a:rPr>
              <a:t>1000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WHERE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product_name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=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r>
              <a:rPr lang="zh-CN" altLang="en-US" sz="1400" dirty="0">
                <a:solidFill>
                  <a:srgbClr val="FF0000"/>
                </a:solidFill>
              </a:rPr>
              <a:t>运动</a:t>
            </a:r>
            <a:r>
              <a:rPr lang="en-US" altLang="zh-CN" sz="1400" dirty="0">
                <a:solidFill>
                  <a:srgbClr val="FF0000"/>
                </a:solidFill>
              </a:rPr>
              <a:t>T</a:t>
            </a:r>
            <a:r>
              <a:rPr lang="zh-CN" altLang="en-US" sz="1400" dirty="0">
                <a:solidFill>
                  <a:srgbClr val="FF0000"/>
                </a:solidFill>
              </a:rPr>
              <a:t>恤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r>
              <a:rPr lang="en-US" altLang="zh-CN" sz="1400" dirty="0">
                <a:solidFill>
                  <a:srgbClr val="808080"/>
                </a:solidFill>
              </a:rPr>
              <a:t>;</a:t>
            </a:r>
            <a:endParaRPr lang="zh-CN" altLang="en-US" sz="1400" dirty="0">
              <a:solidFill>
                <a:srgbClr val="808080"/>
              </a:solidFill>
            </a:endParaRPr>
          </a:p>
          <a:p>
            <a:r>
              <a:rPr lang="en-US" altLang="zh-CN" sz="1400" dirty="0">
                <a:solidFill>
                  <a:srgbClr val="0000FF"/>
                </a:solidFill>
              </a:rPr>
              <a:t>UPDATE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Product</a:t>
            </a:r>
            <a:r>
              <a:rPr lang="zh-CN" altLang="en-US" sz="1400" dirty="0">
                <a:solidFill>
                  <a:srgbClr val="008080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SET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sale_price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=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sale_price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+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prstClr val="black"/>
                </a:solidFill>
              </a:rPr>
              <a:t>1000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WHERE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product_name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=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'T</a:t>
            </a:r>
            <a:r>
              <a:rPr lang="zh-CN" altLang="en-US" sz="1400" dirty="0">
                <a:solidFill>
                  <a:srgbClr val="FF0000"/>
                </a:solidFill>
              </a:rPr>
              <a:t>恤衫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r>
              <a:rPr lang="en-US" altLang="zh-CN" sz="1400" dirty="0">
                <a:solidFill>
                  <a:srgbClr val="808080"/>
                </a:solidFill>
              </a:rPr>
              <a:t>;</a:t>
            </a:r>
            <a:endParaRPr lang="zh-CN" altLang="en-US" sz="1400" dirty="0">
              <a:solidFill>
                <a:srgbClr val="808080"/>
              </a:solidFill>
            </a:endParaRPr>
          </a:p>
          <a:p>
            <a:r>
              <a:rPr lang="en-US" altLang="zh-CN" sz="1400" dirty="0">
                <a:solidFill>
                  <a:srgbClr val="0000FF"/>
                </a:solidFill>
              </a:rPr>
              <a:t>ROLLBACK</a:t>
            </a:r>
            <a:r>
              <a:rPr lang="en-US" altLang="zh-CN" sz="1400" dirty="0">
                <a:solidFill>
                  <a:srgbClr val="808080"/>
                </a:solidFill>
              </a:rPr>
              <a:t>;</a:t>
            </a:r>
            <a:endParaRPr lang="zh-CN" altLang="en-US" sz="1400" dirty="0"/>
          </a:p>
          <a:p>
            <a:endParaRPr lang="zh-CN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279400" y="5670951"/>
            <a:ext cx="63754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</a:rPr>
              <a:t>事务特性</a:t>
            </a:r>
            <a:endParaRPr lang="en-US" altLang="zh-CN" sz="20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sz="1600" dirty="0"/>
              <a:t>DBMS </a:t>
            </a:r>
            <a:r>
              <a:rPr lang="zh-CN" altLang="en-US" sz="1600" dirty="0"/>
              <a:t>的事务都遵循四种特性，将这四种特性的首字母结合起来统称为 </a:t>
            </a:r>
            <a:r>
              <a:rPr lang="en-US" altLang="zh-CN" sz="1600" dirty="0"/>
              <a:t>ACID </a:t>
            </a:r>
            <a:r>
              <a:rPr lang="zh-CN" altLang="en-US" sz="1600" dirty="0"/>
              <a:t>特性 。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b="1" dirty="0"/>
              <a:t>原子性（</a:t>
            </a:r>
            <a:r>
              <a:rPr lang="en-US" altLang="zh-CN" sz="1600" b="1" dirty="0"/>
              <a:t>Atomicity</a:t>
            </a:r>
            <a:r>
              <a:rPr lang="zh-CN" altLang="en-US" sz="1600" b="1" dirty="0"/>
              <a:t>）</a:t>
            </a:r>
            <a:endParaRPr lang="zh-CN" altLang="en-US" sz="16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 dirty="0"/>
              <a:t>事务结束时：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 dirty="0"/>
              <a:t>其中所包含的更新处理要么全部执行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 dirty="0"/>
              <a:t>要么完全不执行</a:t>
            </a:r>
            <a:endParaRPr lang="en-US" altLang="zh-CN" sz="1600" dirty="0"/>
          </a:p>
          <a:p>
            <a:endParaRPr lang="en-US" altLang="zh-CN" sz="1600" b="1" dirty="0"/>
          </a:p>
          <a:p>
            <a:r>
              <a:rPr lang="zh-CN" altLang="en-US" sz="1600" b="1" dirty="0"/>
              <a:t>一致性（</a:t>
            </a:r>
            <a:r>
              <a:rPr lang="en-US" altLang="zh-CN" sz="1600" b="1" dirty="0"/>
              <a:t>Consistency</a:t>
            </a:r>
            <a:r>
              <a:rPr lang="zh-CN" altLang="en-US" sz="1600" b="1" dirty="0"/>
              <a:t>）</a:t>
            </a:r>
            <a:endParaRPr lang="en-US" altLang="zh-CN" sz="1600" b="1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 dirty="0"/>
              <a:t>事务中包含的处理要满足数据库提前设置的约束，如：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 dirty="0"/>
              <a:t>主键约束或者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600" dirty="0"/>
              <a:t>NOT NULL </a:t>
            </a:r>
            <a:r>
              <a:rPr lang="zh-CN" altLang="en-US" sz="1600" dirty="0"/>
              <a:t>约束等。</a:t>
            </a:r>
            <a:endParaRPr lang="en-US" altLang="zh-CN" sz="1600" dirty="0"/>
          </a:p>
          <a:p>
            <a:endParaRPr lang="en-US" altLang="zh-CN" sz="1600" b="1" dirty="0"/>
          </a:p>
          <a:p>
            <a:r>
              <a:rPr lang="zh-CN" altLang="en-US" sz="1600" b="1" dirty="0"/>
              <a:t>隔离性（</a:t>
            </a:r>
            <a:r>
              <a:rPr lang="en-US" altLang="zh-CN" sz="1600" b="1" dirty="0"/>
              <a:t>Isolation</a:t>
            </a:r>
            <a:r>
              <a:rPr lang="zh-CN" altLang="en-US" sz="1600" b="1" dirty="0"/>
              <a:t>）</a:t>
            </a:r>
            <a:endParaRPr lang="en-US" altLang="zh-CN" sz="1600" b="1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 dirty="0"/>
              <a:t>保证不同事务之间互不干扰的特性。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b="1" dirty="0"/>
              <a:t>持久性（</a:t>
            </a:r>
            <a:r>
              <a:rPr lang="en-US" altLang="zh-CN" sz="1600" b="1" dirty="0"/>
              <a:t>Durability</a:t>
            </a:r>
            <a:r>
              <a:rPr lang="zh-CN" altLang="en-US" sz="1600" b="1" dirty="0"/>
              <a:t>）</a:t>
            </a:r>
            <a:endParaRPr lang="en-US" altLang="zh-CN" sz="1600" b="1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 dirty="0"/>
              <a:t>事务结束后，</a:t>
            </a:r>
            <a:r>
              <a:rPr lang="en-US" altLang="zh-CN" sz="1600" dirty="0"/>
              <a:t>DBMS</a:t>
            </a:r>
            <a:r>
              <a:rPr lang="zh-CN" altLang="en-US" sz="1600" dirty="0"/>
              <a:t>能够保证该时间点的数据状态会被保存的特性。</a:t>
            </a:r>
          </a:p>
        </p:txBody>
      </p:sp>
    </p:spTree>
    <p:extLst>
      <p:ext uri="{BB962C8B-B14F-4D97-AF65-F5344CB8AC3E}">
        <p14:creationId xmlns:p14="http://schemas.microsoft.com/office/powerpoint/2010/main" val="2820088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6252" y="299135"/>
            <a:ext cx="6654800" cy="8002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</a:rPr>
              <a:t>视图</a:t>
            </a:r>
            <a:endParaRPr lang="en-US" altLang="zh-CN" sz="20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 dirty="0"/>
              <a:t>视图时并不会将数据保存到存储设备之中，而且也不会将数据保存到其他任何地方。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 dirty="0"/>
              <a:t>从视图中读取数据时，视图会在内部执行该 </a:t>
            </a:r>
            <a:r>
              <a:rPr lang="en-US" altLang="zh-CN" sz="1600" dirty="0"/>
              <a:t>SELECT </a:t>
            </a:r>
            <a:r>
              <a:rPr lang="zh-CN" altLang="en-US" sz="1600" dirty="0"/>
              <a:t>语句并创建出一张临时表。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b="1" dirty="0"/>
              <a:t>视图优点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 dirty="0"/>
              <a:t>可以节省存储设备的容量；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 dirty="0"/>
              <a:t>可以将频繁使用的 </a:t>
            </a:r>
            <a:r>
              <a:rPr lang="en-US" altLang="zh-CN" sz="1600" dirty="0"/>
              <a:t>SELECT </a:t>
            </a:r>
            <a:r>
              <a:rPr lang="zh-CN" altLang="en-US" sz="1600" dirty="0"/>
              <a:t>语句保存成视图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sz="1600" dirty="0"/>
          </a:p>
          <a:p>
            <a:r>
              <a:rPr lang="zh-CN" altLang="en-US" sz="1600" b="1" dirty="0">
                <a:solidFill>
                  <a:srgbClr val="FF0000"/>
                </a:solidFill>
              </a:rPr>
              <a:t>*应该将经常使用的</a:t>
            </a:r>
            <a:r>
              <a:rPr lang="en-US" altLang="zh-CN" sz="1600" b="1" dirty="0">
                <a:solidFill>
                  <a:srgbClr val="FF0000"/>
                </a:solidFill>
              </a:rPr>
              <a:t>SELECT </a:t>
            </a:r>
            <a:r>
              <a:rPr lang="zh-CN" altLang="en-US" sz="1600" b="1" dirty="0">
                <a:solidFill>
                  <a:srgbClr val="FF0000"/>
                </a:solidFill>
              </a:rPr>
              <a:t>语句做成视图。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b="1" dirty="0"/>
              <a:t>CREATE VIEW</a:t>
            </a:r>
            <a:r>
              <a:rPr lang="zh-CN" altLang="en-US" b="1" dirty="0"/>
              <a:t>创建视图</a:t>
            </a:r>
            <a:endParaRPr lang="en-US" altLang="zh-CN" sz="1600" dirty="0"/>
          </a:p>
          <a:p>
            <a:r>
              <a:rPr lang="en-US" altLang="zh-CN" sz="1400" dirty="0">
                <a:solidFill>
                  <a:srgbClr val="0000FF"/>
                </a:solidFill>
              </a:rPr>
              <a:t>CREATE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VIEW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ProductSum</a:t>
            </a:r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 err="1">
                <a:solidFill>
                  <a:srgbClr val="008080"/>
                </a:solidFill>
              </a:rPr>
              <a:t>product_type</a:t>
            </a:r>
            <a:r>
              <a:rPr lang="en-US" altLang="zh-CN" sz="1400" dirty="0" err="1">
                <a:solidFill>
                  <a:srgbClr val="808080"/>
                </a:solidFill>
              </a:rPr>
              <a:t>,</a:t>
            </a:r>
            <a:r>
              <a:rPr lang="en-US" altLang="zh-CN" sz="1400" dirty="0" err="1">
                <a:solidFill>
                  <a:srgbClr val="008080"/>
                </a:solidFill>
              </a:rPr>
              <a:t>cnt_product</a:t>
            </a:r>
            <a:r>
              <a:rPr lang="en-US" altLang="zh-CN" sz="1400" dirty="0">
                <a:solidFill>
                  <a:srgbClr val="808080"/>
                </a:solidFill>
              </a:rPr>
              <a:t>)</a:t>
            </a:r>
            <a:endParaRPr lang="zh-CN" altLang="en-US" sz="1400" dirty="0">
              <a:solidFill>
                <a:srgbClr val="808080"/>
              </a:solidFill>
            </a:endParaRPr>
          </a:p>
          <a:p>
            <a:r>
              <a:rPr lang="en-US" altLang="zh-CN" sz="1400" dirty="0">
                <a:solidFill>
                  <a:srgbClr val="0000FF"/>
                </a:solidFill>
              </a:rPr>
              <a:t>AS</a:t>
            </a:r>
            <a:r>
              <a:rPr lang="zh-CN" altLang="en-US" sz="1400" dirty="0">
                <a:solidFill>
                  <a:srgbClr val="0000FF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SELECT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product_type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FF"/>
                </a:solidFill>
              </a:rPr>
              <a:t>COUNT</a:t>
            </a:r>
            <a:r>
              <a:rPr lang="en-US" altLang="zh-CN" sz="1400" dirty="0">
                <a:solidFill>
                  <a:srgbClr val="808080"/>
                </a:solidFill>
              </a:rPr>
              <a:t>(*)</a:t>
            </a:r>
            <a:r>
              <a:rPr lang="zh-CN" altLang="en-US" sz="1400" dirty="0">
                <a:solidFill>
                  <a:srgbClr val="808080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FROM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Product</a:t>
            </a:r>
            <a:r>
              <a:rPr lang="zh-CN" altLang="en-US" sz="1400" dirty="0">
                <a:solidFill>
                  <a:srgbClr val="008080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GROUP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BY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product_type</a:t>
            </a:r>
            <a:r>
              <a:rPr lang="en-US" altLang="zh-CN" sz="1400" dirty="0">
                <a:solidFill>
                  <a:srgbClr val="808080"/>
                </a:solidFill>
              </a:rPr>
              <a:t>;</a:t>
            </a:r>
            <a:endParaRPr lang="zh-CN" altLang="en-US" sz="1400" dirty="0"/>
          </a:p>
          <a:p>
            <a:endParaRPr lang="en-US" altLang="zh-CN" sz="1600" dirty="0"/>
          </a:p>
          <a:p>
            <a:r>
              <a:rPr lang="zh-CN" altLang="en-US" sz="1600" b="1" dirty="0"/>
              <a:t>在视图的基础上创建视图</a:t>
            </a:r>
            <a:endParaRPr lang="en-US" altLang="zh-CN" sz="1600" b="1" dirty="0"/>
          </a:p>
          <a:p>
            <a:r>
              <a:rPr lang="en-US" altLang="zh-CN" sz="1400" dirty="0">
                <a:solidFill>
                  <a:srgbClr val="0000FF"/>
                </a:solidFill>
              </a:rPr>
              <a:t>CREATE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VIEW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ProductSumJim</a:t>
            </a:r>
            <a:r>
              <a:rPr lang="zh-CN" altLang="en-US" sz="1400" dirty="0">
                <a:solidFill>
                  <a:srgbClr val="0000FF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 err="1">
                <a:solidFill>
                  <a:srgbClr val="008080"/>
                </a:solidFill>
              </a:rPr>
              <a:t>product_type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cnt_product</a:t>
            </a:r>
            <a:r>
              <a:rPr lang="en-US" altLang="zh-CN" sz="1400" dirty="0">
                <a:solidFill>
                  <a:srgbClr val="808080"/>
                </a:solidFill>
              </a:rPr>
              <a:t>)</a:t>
            </a:r>
            <a:endParaRPr lang="zh-CN" altLang="en-US" sz="1400" dirty="0">
              <a:solidFill>
                <a:srgbClr val="808080"/>
              </a:solidFill>
            </a:endParaRPr>
          </a:p>
          <a:p>
            <a:r>
              <a:rPr lang="en-US" altLang="zh-CN" sz="1400" dirty="0">
                <a:solidFill>
                  <a:srgbClr val="0000FF"/>
                </a:solidFill>
              </a:rPr>
              <a:t>AS</a:t>
            </a:r>
            <a:r>
              <a:rPr lang="zh-CN" altLang="en-US" sz="1400" dirty="0">
                <a:solidFill>
                  <a:srgbClr val="0000FF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SELECT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product_type</a:t>
            </a:r>
            <a:r>
              <a:rPr lang="en-US" altLang="zh-CN" sz="1400" dirty="0" err="1">
                <a:solidFill>
                  <a:srgbClr val="808080"/>
                </a:solidFill>
              </a:rPr>
              <a:t>,</a:t>
            </a:r>
            <a:r>
              <a:rPr lang="en-US" altLang="zh-CN" sz="1400" dirty="0" err="1">
                <a:solidFill>
                  <a:srgbClr val="008080"/>
                </a:solidFill>
              </a:rPr>
              <a:t>cnt_product</a:t>
            </a:r>
            <a:r>
              <a:rPr lang="zh-CN" altLang="en-US" sz="1400" dirty="0">
                <a:solidFill>
                  <a:srgbClr val="008080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FROM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ProductSum</a:t>
            </a:r>
            <a:endParaRPr lang="en-US" altLang="zh-CN" sz="1400" dirty="0">
              <a:solidFill>
                <a:srgbClr val="008080"/>
              </a:solidFill>
            </a:endParaRPr>
          </a:p>
          <a:p>
            <a:r>
              <a:rPr lang="en-US" altLang="zh-CN" sz="1400" dirty="0">
                <a:solidFill>
                  <a:srgbClr val="008080"/>
                </a:solidFill>
              </a:rPr>
              <a:t>        </a:t>
            </a:r>
            <a:r>
              <a:rPr lang="en-US" altLang="zh-CN" sz="1400" dirty="0">
                <a:solidFill>
                  <a:srgbClr val="0000FF"/>
                </a:solidFill>
              </a:rPr>
              <a:t>WHERE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product_type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=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r>
              <a:rPr lang="zh-CN" altLang="en-US" sz="1400" dirty="0">
                <a:solidFill>
                  <a:srgbClr val="FF0000"/>
                </a:solidFill>
              </a:rPr>
              <a:t>办公用品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r>
              <a:rPr lang="en-US" altLang="zh-CN" sz="1400" dirty="0">
                <a:solidFill>
                  <a:srgbClr val="808080"/>
                </a:solidFill>
              </a:rPr>
              <a:t>;</a:t>
            </a:r>
            <a:endParaRPr lang="zh-CN" altLang="en-US" sz="1400" dirty="0"/>
          </a:p>
          <a:p>
            <a:endParaRPr lang="en-US" altLang="zh-CN" sz="1600" dirty="0"/>
          </a:p>
          <a:p>
            <a:r>
              <a:rPr lang="zh-CN" altLang="en-US" sz="1600" b="1" dirty="0">
                <a:solidFill>
                  <a:srgbClr val="FF0000"/>
                </a:solidFill>
              </a:rPr>
              <a:t>*应该避免在视图的基础上创建视图。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b="1" dirty="0"/>
              <a:t>注意事项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 dirty="0"/>
              <a:t>定义视图时不能使用 </a:t>
            </a:r>
            <a:r>
              <a:rPr lang="en-US" altLang="zh-CN" sz="1600" dirty="0"/>
              <a:t>ORDER BY </a:t>
            </a:r>
            <a:r>
              <a:rPr lang="zh-CN" altLang="en-US" sz="1600" dirty="0"/>
              <a:t>子句；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 dirty="0"/>
              <a:t>视图和表需要同时进行更新。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b="1" dirty="0"/>
              <a:t>DROP VIEW</a:t>
            </a:r>
            <a:r>
              <a:rPr lang="zh-CN" altLang="en-US" b="1" dirty="0"/>
              <a:t>删除视图</a:t>
            </a:r>
            <a:endParaRPr lang="en-US" altLang="zh-CN" b="1" dirty="0"/>
          </a:p>
          <a:p>
            <a:r>
              <a:rPr lang="en-US" altLang="zh-CN" sz="1600" dirty="0">
                <a:solidFill>
                  <a:srgbClr val="0000FF"/>
                </a:solidFill>
              </a:rPr>
              <a:t>DROP</a:t>
            </a:r>
            <a:r>
              <a:rPr lang="zh-CN" altLang="en-US" sz="1600" dirty="0">
                <a:solidFill>
                  <a:prstClr val="black"/>
                </a:solidFill>
              </a:rPr>
              <a:t> </a:t>
            </a:r>
            <a:r>
              <a:rPr lang="en-US" altLang="zh-CN" sz="1600" dirty="0">
                <a:solidFill>
                  <a:srgbClr val="0000FF"/>
                </a:solidFill>
              </a:rPr>
              <a:t>VIEW</a:t>
            </a:r>
            <a:r>
              <a:rPr lang="zh-CN" altLang="en-US" sz="1600" dirty="0">
                <a:solidFill>
                  <a:prstClr val="black"/>
                </a:solidFill>
              </a:rPr>
              <a:t> </a:t>
            </a:r>
            <a:r>
              <a:rPr lang="en-US" altLang="zh-CN" sz="1600" dirty="0" err="1">
                <a:solidFill>
                  <a:srgbClr val="008080"/>
                </a:solidFill>
              </a:rPr>
              <a:t>ProductSum</a:t>
            </a:r>
            <a:r>
              <a:rPr lang="en-US" altLang="zh-CN" sz="1600" dirty="0">
                <a:solidFill>
                  <a:srgbClr val="808080"/>
                </a:solidFill>
              </a:rPr>
              <a:t>;</a:t>
            </a:r>
            <a:endParaRPr lang="zh-CN" altLang="en-US" sz="1600" dirty="0"/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76424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79400" y="299135"/>
            <a:ext cx="6375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</a:rPr>
              <a:t>子查询</a:t>
            </a:r>
            <a:endParaRPr lang="en-US" altLang="zh-CN" sz="20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 dirty="0"/>
              <a:t>子查询就是将用来视图的 </a:t>
            </a:r>
            <a:r>
              <a:rPr lang="en-US" altLang="zh-CN" sz="1600" dirty="0"/>
              <a:t>SELECT </a:t>
            </a:r>
            <a:r>
              <a:rPr lang="zh-CN" altLang="en-US" sz="1600" dirty="0"/>
              <a:t>语句直接用于 </a:t>
            </a:r>
            <a:r>
              <a:rPr lang="en-US" altLang="zh-CN" sz="1600" dirty="0"/>
              <a:t>FROM </a:t>
            </a:r>
            <a:r>
              <a:rPr lang="zh-CN" altLang="en-US" sz="1600" dirty="0"/>
              <a:t>子句当中。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 dirty="0"/>
              <a:t>子查询的特点概括起来就是一张一次性视图。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b="1" dirty="0"/>
              <a:t>单层子查询</a:t>
            </a:r>
            <a:endParaRPr lang="en-US" altLang="zh-CN" b="1" dirty="0"/>
          </a:p>
          <a:p>
            <a:r>
              <a:rPr lang="en-US" altLang="zh-CN" sz="1400" dirty="0">
                <a:solidFill>
                  <a:srgbClr val="008000"/>
                </a:solidFill>
              </a:rPr>
              <a:t>--</a:t>
            </a:r>
            <a:r>
              <a:rPr lang="zh-CN" altLang="en-US" sz="1400" dirty="0">
                <a:solidFill>
                  <a:srgbClr val="008000"/>
                </a:solidFill>
              </a:rPr>
              <a:t>在</a:t>
            </a:r>
            <a:r>
              <a:rPr lang="en-US" altLang="zh-CN" sz="1400" dirty="0">
                <a:solidFill>
                  <a:srgbClr val="008000"/>
                </a:solidFill>
              </a:rPr>
              <a:t>FROM</a:t>
            </a:r>
            <a:r>
              <a:rPr lang="zh-CN" altLang="en-US" sz="1400" dirty="0">
                <a:solidFill>
                  <a:srgbClr val="008000"/>
                </a:solidFill>
              </a:rPr>
              <a:t>子句中直接书写定义视图的</a:t>
            </a:r>
            <a:r>
              <a:rPr lang="en-US" altLang="zh-CN" sz="1400" dirty="0">
                <a:solidFill>
                  <a:srgbClr val="008000"/>
                </a:solidFill>
              </a:rPr>
              <a:t>SELECT</a:t>
            </a:r>
            <a:r>
              <a:rPr lang="zh-CN" altLang="en-US" sz="1400" dirty="0">
                <a:solidFill>
                  <a:srgbClr val="008000"/>
                </a:solidFill>
              </a:rPr>
              <a:t>语句</a:t>
            </a:r>
          </a:p>
          <a:p>
            <a:r>
              <a:rPr lang="en-US" altLang="zh-CN" sz="1400" dirty="0">
                <a:solidFill>
                  <a:srgbClr val="0000FF"/>
                </a:solidFill>
              </a:rPr>
              <a:t>SELECT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product_type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cnt_product</a:t>
            </a:r>
            <a:endParaRPr lang="zh-CN" altLang="en-US" sz="1400" dirty="0">
              <a:solidFill>
                <a:srgbClr val="008080"/>
              </a:solidFill>
            </a:endParaRPr>
          </a:p>
          <a:p>
            <a:r>
              <a:rPr lang="zh-CN" altLang="en-US" sz="1400" dirty="0">
                <a:solidFill>
                  <a:prstClr val="black"/>
                </a:solidFill>
              </a:rPr>
              <a:t>  </a:t>
            </a:r>
            <a:r>
              <a:rPr lang="en-US" altLang="zh-CN" sz="1400" dirty="0">
                <a:solidFill>
                  <a:srgbClr val="0000FF"/>
                </a:solidFill>
              </a:rPr>
              <a:t>FROM </a:t>
            </a:r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>
                <a:solidFill>
                  <a:srgbClr val="0000FF"/>
                </a:solidFill>
              </a:rPr>
              <a:t>SELECT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product_type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FF"/>
                </a:solidFill>
              </a:rPr>
              <a:t>COUNT</a:t>
            </a:r>
            <a:r>
              <a:rPr lang="en-US" altLang="zh-CN" sz="1400" dirty="0">
                <a:solidFill>
                  <a:srgbClr val="808080"/>
                </a:solidFill>
              </a:rPr>
              <a:t>(*)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AS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cnt_product</a:t>
            </a:r>
            <a:endParaRPr lang="zh-CN" altLang="en-US" sz="1400" dirty="0">
              <a:solidFill>
                <a:srgbClr val="008080"/>
              </a:solidFill>
            </a:endParaRPr>
          </a:p>
          <a:p>
            <a:r>
              <a:rPr lang="zh-CN" altLang="en-US" sz="1400" dirty="0">
                <a:solidFill>
                  <a:prstClr val="black"/>
                </a:solidFill>
              </a:rPr>
              <a:t>                 </a:t>
            </a:r>
            <a:r>
              <a:rPr lang="en-US" altLang="zh-CN" sz="1400" dirty="0">
                <a:solidFill>
                  <a:srgbClr val="0000FF"/>
                </a:solidFill>
              </a:rPr>
              <a:t>FROM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Product</a:t>
            </a:r>
            <a:r>
              <a:rPr lang="zh-CN" altLang="en-US" sz="1400" dirty="0">
                <a:solidFill>
                  <a:srgbClr val="008080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GROUP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BY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product_type</a:t>
            </a:r>
            <a:r>
              <a:rPr lang="en-US" altLang="zh-CN" sz="1400" dirty="0">
                <a:solidFill>
                  <a:srgbClr val="808080"/>
                </a:solidFill>
              </a:rPr>
              <a:t>)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AS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ProductSum</a:t>
            </a:r>
            <a:r>
              <a:rPr lang="en-US" altLang="zh-CN" sz="1400" dirty="0">
                <a:solidFill>
                  <a:srgbClr val="808080"/>
                </a:solidFill>
              </a:rPr>
              <a:t>;</a:t>
            </a:r>
            <a:endParaRPr lang="zh-CN" altLang="en-US" sz="1400" dirty="0"/>
          </a:p>
          <a:p>
            <a:endParaRPr lang="en-US" altLang="zh-CN" sz="1600" dirty="0"/>
          </a:p>
          <a:p>
            <a:r>
              <a:rPr lang="zh-CN" altLang="en-US" b="1" dirty="0"/>
              <a:t>多层子查询</a:t>
            </a:r>
            <a:endParaRPr lang="en-US" altLang="zh-CN" b="1" dirty="0"/>
          </a:p>
          <a:p>
            <a:r>
              <a:rPr lang="en-US" altLang="zh-CN" sz="1400" dirty="0">
                <a:solidFill>
                  <a:srgbClr val="0000FF"/>
                </a:solidFill>
              </a:rPr>
              <a:t>SELECT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product_type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cnt_product</a:t>
            </a:r>
            <a:r>
              <a:rPr lang="zh-CN" altLang="en-US" sz="1400" dirty="0">
                <a:solidFill>
                  <a:srgbClr val="008080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FROM </a:t>
            </a:r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>
                <a:solidFill>
                  <a:srgbClr val="0000FF"/>
                </a:solidFill>
              </a:rPr>
              <a:t>SELECT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zh-CN" altLang="en-US" sz="1400" dirty="0">
                <a:solidFill>
                  <a:srgbClr val="808080"/>
                </a:solidFill>
              </a:rPr>
              <a:t>*</a:t>
            </a:r>
          </a:p>
          <a:p>
            <a:r>
              <a:rPr lang="zh-CN" altLang="en-US" sz="1400" dirty="0">
                <a:solidFill>
                  <a:prstClr val="black"/>
                </a:solidFill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</a:rPr>
              <a:t>FROM </a:t>
            </a:r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>
                <a:solidFill>
                  <a:srgbClr val="0000FF"/>
                </a:solidFill>
              </a:rPr>
              <a:t>SELECT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product_type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FF"/>
                </a:solidFill>
              </a:rPr>
              <a:t>COUNT</a:t>
            </a:r>
            <a:r>
              <a:rPr lang="en-US" altLang="zh-CN" sz="1400" dirty="0">
                <a:solidFill>
                  <a:srgbClr val="808080"/>
                </a:solidFill>
              </a:rPr>
              <a:t>(*)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AS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cnt_product</a:t>
            </a:r>
            <a:endParaRPr lang="en-US" altLang="zh-CN" sz="1400" dirty="0">
              <a:solidFill>
                <a:srgbClr val="008080"/>
              </a:solidFill>
            </a:endParaRPr>
          </a:p>
          <a:p>
            <a:r>
              <a:rPr lang="en-US" altLang="zh-CN" sz="1400" dirty="0">
                <a:solidFill>
                  <a:srgbClr val="008080"/>
                </a:solidFill>
              </a:rPr>
              <a:t>      </a:t>
            </a:r>
            <a:r>
              <a:rPr lang="en-US" altLang="zh-CN" sz="1400" dirty="0">
                <a:solidFill>
                  <a:srgbClr val="0000FF"/>
                </a:solidFill>
              </a:rPr>
              <a:t>FROM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Product</a:t>
            </a:r>
            <a:r>
              <a:rPr lang="zh-CN" altLang="en-US" sz="1400" dirty="0">
                <a:solidFill>
                  <a:srgbClr val="008080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GROUP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BY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product_type</a:t>
            </a:r>
            <a:r>
              <a:rPr lang="en-US" altLang="zh-CN" sz="1400" dirty="0">
                <a:solidFill>
                  <a:srgbClr val="808080"/>
                </a:solidFill>
              </a:rPr>
              <a:t>)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AS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ProductSum</a:t>
            </a:r>
            <a:endParaRPr lang="zh-CN" altLang="en-US" sz="1400" dirty="0">
              <a:solidFill>
                <a:srgbClr val="008080"/>
              </a:solidFill>
            </a:endParaRPr>
          </a:p>
          <a:p>
            <a:r>
              <a:rPr lang="zh-CN" altLang="en-US" sz="1400" dirty="0">
                <a:solidFill>
                  <a:prstClr val="black"/>
                </a:solidFill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</a:rPr>
              <a:t>WHERE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cnt_product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=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prstClr val="black"/>
                </a:solidFill>
              </a:rPr>
              <a:t>4</a:t>
            </a:r>
            <a:r>
              <a:rPr lang="en-US" altLang="zh-CN" sz="1400" dirty="0">
                <a:solidFill>
                  <a:srgbClr val="808080"/>
                </a:solidFill>
              </a:rPr>
              <a:t>)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AS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ProductSum2</a:t>
            </a:r>
            <a:r>
              <a:rPr lang="en-US" altLang="zh-CN" sz="1400" dirty="0">
                <a:solidFill>
                  <a:srgbClr val="808080"/>
                </a:solidFill>
              </a:rPr>
              <a:t>;</a:t>
            </a:r>
          </a:p>
          <a:p>
            <a:endParaRPr lang="en-US" altLang="zh-CN" sz="1600" dirty="0">
              <a:solidFill>
                <a:srgbClr val="80808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*应该尽量避免使用多层嵌套的子查询！</a:t>
            </a:r>
          </a:p>
        </p:txBody>
      </p:sp>
      <p:sp>
        <p:nvSpPr>
          <p:cNvPr id="5" name="矩形 4"/>
          <p:cNvSpPr/>
          <p:nvPr/>
        </p:nvSpPr>
        <p:spPr>
          <a:xfrm>
            <a:off x="277813" y="5077537"/>
            <a:ext cx="63754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</a:rPr>
              <a:t>标量子查询</a:t>
            </a:r>
            <a:endParaRPr lang="en-US" altLang="zh-CN" sz="20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 dirty="0"/>
              <a:t>必须而且只能返回 </a:t>
            </a:r>
            <a:r>
              <a:rPr lang="en-US" altLang="zh-CN" sz="1600" dirty="0"/>
              <a:t>1 </a:t>
            </a:r>
            <a:r>
              <a:rPr lang="zh-CN" altLang="en-US" sz="1600" dirty="0"/>
              <a:t>行 </a:t>
            </a:r>
            <a:r>
              <a:rPr lang="en-US" altLang="zh-CN" sz="1600" dirty="0"/>
              <a:t>1 </a:t>
            </a:r>
            <a:r>
              <a:rPr lang="zh-CN" altLang="en-US" sz="1600" dirty="0"/>
              <a:t>列的结果；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 dirty="0"/>
              <a:t>标量子查询就是返回单一值的子查询。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400" dirty="0">
                <a:solidFill>
                  <a:srgbClr val="0000FF"/>
                </a:solidFill>
              </a:rPr>
              <a:t>SELECT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product_id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product_name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sale_price</a:t>
            </a:r>
            <a:r>
              <a:rPr lang="zh-CN" altLang="en-US" sz="1400" dirty="0">
                <a:solidFill>
                  <a:srgbClr val="008080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FROM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Product</a:t>
            </a:r>
            <a:endParaRPr lang="zh-CN" altLang="en-US" sz="1400" dirty="0">
              <a:solidFill>
                <a:srgbClr val="008080"/>
              </a:solidFill>
            </a:endParaRPr>
          </a:p>
          <a:p>
            <a:r>
              <a:rPr lang="zh-CN" altLang="en-US" sz="1400" dirty="0">
                <a:solidFill>
                  <a:prstClr val="black"/>
                </a:solidFill>
              </a:rPr>
              <a:t>  </a:t>
            </a:r>
            <a:r>
              <a:rPr lang="en-US" altLang="zh-CN" sz="1400" dirty="0">
                <a:solidFill>
                  <a:srgbClr val="0000FF"/>
                </a:solidFill>
              </a:rPr>
              <a:t>WHERE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sale_price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&gt;</a:t>
            </a:r>
            <a:r>
              <a:rPr lang="zh-CN" altLang="en-US" sz="1400" dirty="0">
                <a:solidFill>
                  <a:srgbClr val="0000FF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>
                <a:solidFill>
                  <a:srgbClr val="0000FF"/>
                </a:solidFill>
              </a:rPr>
              <a:t>SELECT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FF"/>
                </a:solidFill>
              </a:rPr>
              <a:t>AVG</a:t>
            </a:r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 err="1">
                <a:solidFill>
                  <a:srgbClr val="008080"/>
                </a:solidFill>
              </a:rPr>
              <a:t>sale_price</a:t>
            </a:r>
            <a:r>
              <a:rPr lang="en-US" altLang="zh-CN" sz="1400" dirty="0">
                <a:solidFill>
                  <a:srgbClr val="808080"/>
                </a:solidFill>
              </a:rPr>
              <a:t>)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FROM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Product</a:t>
            </a:r>
            <a:r>
              <a:rPr lang="en-US" altLang="zh-CN" sz="1400" dirty="0">
                <a:solidFill>
                  <a:srgbClr val="808080"/>
                </a:solidFill>
              </a:rPr>
              <a:t>);</a:t>
            </a:r>
          </a:p>
          <a:p>
            <a:endParaRPr lang="en-US" altLang="zh-CN" sz="1400" dirty="0">
              <a:solidFill>
                <a:srgbClr val="808080"/>
              </a:solidFill>
            </a:endParaRPr>
          </a:p>
          <a:p>
            <a:r>
              <a:rPr lang="zh-CN" altLang="en-US" sz="1600" b="1" dirty="0"/>
              <a:t>使用位置</a:t>
            </a:r>
            <a:endParaRPr lang="en-US" altLang="zh-CN" sz="1600" b="1" dirty="0"/>
          </a:p>
          <a:p>
            <a:r>
              <a:rPr lang="zh-CN" altLang="en-US" sz="1600" dirty="0"/>
              <a:t>标量子查询通常在任何可以使用单一值的位置都可以使用，例如：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600" dirty="0"/>
              <a:t>SELECT </a:t>
            </a:r>
            <a:r>
              <a:rPr lang="zh-CN" altLang="en-US" sz="1600" dirty="0"/>
              <a:t>子句；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600" dirty="0"/>
              <a:t>GROUP BY </a:t>
            </a:r>
            <a:r>
              <a:rPr lang="zh-CN" altLang="en-US" sz="1600" dirty="0"/>
              <a:t>子句；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600" dirty="0"/>
              <a:t>HAVING </a:t>
            </a:r>
            <a:r>
              <a:rPr lang="zh-CN" altLang="en-US" sz="1600" dirty="0"/>
              <a:t>子句；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600" dirty="0"/>
              <a:t>ORDER BY </a:t>
            </a:r>
            <a:r>
              <a:rPr lang="zh-CN" altLang="en-US" sz="1600" dirty="0"/>
              <a:t>子句。</a:t>
            </a:r>
            <a:endParaRPr lang="en-US" altLang="zh-CN" sz="1600" dirty="0"/>
          </a:p>
          <a:p>
            <a:endParaRPr lang="zh-CN" altLang="en-US" sz="1600" b="1" dirty="0"/>
          </a:p>
          <a:p>
            <a:r>
              <a:rPr lang="zh-CN" altLang="en-US" sz="1600" b="1" dirty="0">
                <a:solidFill>
                  <a:srgbClr val="FF0000"/>
                </a:solidFill>
              </a:rPr>
              <a:t>*子查询绝对不能返回多行结果 ！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7813" y="9209609"/>
            <a:ext cx="63754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</a:rPr>
              <a:t>关联子查询</a:t>
            </a:r>
            <a:endParaRPr lang="en-US" altLang="zh-CN" sz="20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 dirty="0"/>
              <a:t>在细分的组内进行比较时，需要使用关联子查询。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 dirty="0"/>
              <a:t>结合条件一定要写在子查询中。</a:t>
            </a:r>
            <a:endParaRPr lang="en-US" altLang="zh-CN" sz="1600" dirty="0"/>
          </a:p>
          <a:p>
            <a:endParaRPr lang="en-US" altLang="zh-CN" sz="1600" dirty="0">
              <a:solidFill>
                <a:srgbClr val="0000FF"/>
              </a:solidFill>
            </a:endParaRPr>
          </a:p>
          <a:p>
            <a:r>
              <a:rPr lang="en-US" altLang="zh-CN" sz="1600" dirty="0">
                <a:solidFill>
                  <a:srgbClr val="0000FF"/>
                </a:solidFill>
              </a:rPr>
              <a:t>SELECT</a:t>
            </a:r>
            <a:r>
              <a:rPr lang="zh-CN" altLang="en-US" sz="1600" dirty="0">
                <a:solidFill>
                  <a:prstClr val="black"/>
                </a:solidFill>
              </a:rPr>
              <a:t> </a:t>
            </a:r>
            <a:r>
              <a:rPr lang="en-US" altLang="zh-CN" sz="1600" dirty="0" err="1">
                <a:solidFill>
                  <a:srgbClr val="008080"/>
                </a:solidFill>
              </a:rPr>
              <a:t>product_type</a:t>
            </a:r>
            <a:r>
              <a:rPr lang="en-US" altLang="zh-CN" sz="1600" dirty="0">
                <a:solidFill>
                  <a:srgbClr val="808080"/>
                </a:solidFill>
              </a:rPr>
              <a:t>,</a:t>
            </a:r>
            <a:r>
              <a:rPr lang="zh-CN" altLang="en-US" sz="1600" dirty="0">
                <a:solidFill>
                  <a:prstClr val="black"/>
                </a:solidFill>
              </a:rPr>
              <a:t> </a:t>
            </a:r>
            <a:r>
              <a:rPr lang="en-US" altLang="zh-CN" sz="1600" dirty="0" err="1">
                <a:solidFill>
                  <a:srgbClr val="008080"/>
                </a:solidFill>
              </a:rPr>
              <a:t>product_name</a:t>
            </a:r>
            <a:r>
              <a:rPr lang="en-US" altLang="zh-CN" sz="1600" dirty="0">
                <a:solidFill>
                  <a:srgbClr val="808080"/>
                </a:solidFill>
              </a:rPr>
              <a:t>,</a:t>
            </a:r>
            <a:r>
              <a:rPr lang="zh-CN" altLang="en-US" sz="1600" dirty="0">
                <a:solidFill>
                  <a:prstClr val="black"/>
                </a:solidFill>
              </a:rPr>
              <a:t> </a:t>
            </a:r>
            <a:r>
              <a:rPr lang="en-US" altLang="zh-CN" sz="1600" dirty="0" err="1">
                <a:solidFill>
                  <a:srgbClr val="008080"/>
                </a:solidFill>
              </a:rPr>
              <a:t>sale_price</a:t>
            </a:r>
            <a:r>
              <a:rPr lang="zh-CN" altLang="en-US" sz="1600" dirty="0">
                <a:solidFill>
                  <a:srgbClr val="008080"/>
                </a:solidFill>
              </a:rPr>
              <a:t> </a:t>
            </a:r>
            <a:r>
              <a:rPr lang="en-US" altLang="zh-CN" sz="1600" dirty="0">
                <a:solidFill>
                  <a:srgbClr val="0000FF"/>
                </a:solidFill>
              </a:rPr>
              <a:t>FROM</a:t>
            </a:r>
            <a:r>
              <a:rPr lang="zh-CN" altLang="en-US" sz="1600" dirty="0">
                <a:solidFill>
                  <a:prstClr val="black"/>
                </a:solidFill>
              </a:rPr>
              <a:t> </a:t>
            </a:r>
            <a:r>
              <a:rPr lang="en-US" altLang="zh-CN" sz="1600" dirty="0">
                <a:solidFill>
                  <a:srgbClr val="008080"/>
                </a:solidFill>
              </a:rPr>
              <a:t>Product</a:t>
            </a:r>
            <a:r>
              <a:rPr lang="zh-CN" altLang="en-US" sz="1600" dirty="0">
                <a:solidFill>
                  <a:prstClr val="black"/>
                </a:solidFill>
              </a:rPr>
              <a:t> </a:t>
            </a:r>
            <a:r>
              <a:rPr lang="en-US" altLang="zh-CN" sz="1600" dirty="0">
                <a:solidFill>
                  <a:srgbClr val="0000FF"/>
                </a:solidFill>
              </a:rPr>
              <a:t>AS</a:t>
            </a:r>
            <a:r>
              <a:rPr lang="zh-CN" altLang="en-US" sz="1600" dirty="0">
                <a:solidFill>
                  <a:prstClr val="black"/>
                </a:solidFill>
              </a:rPr>
              <a:t> </a:t>
            </a:r>
            <a:r>
              <a:rPr lang="en-US" altLang="zh-CN" sz="1600" dirty="0">
                <a:solidFill>
                  <a:srgbClr val="008080"/>
                </a:solidFill>
              </a:rPr>
              <a:t>P1</a:t>
            </a:r>
            <a:endParaRPr lang="zh-CN" altLang="en-US" sz="1600" dirty="0">
              <a:solidFill>
                <a:srgbClr val="008080"/>
              </a:solidFill>
            </a:endParaRPr>
          </a:p>
          <a:p>
            <a:r>
              <a:rPr lang="zh-CN" altLang="en-US" sz="1600" dirty="0">
                <a:solidFill>
                  <a:prstClr val="black"/>
                </a:solidFill>
              </a:rPr>
              <a:t>  </a:t>
            </a:r>
            <a:r>
              <a:rPr lang="en-US" altLang="zh-CN" sz="1600" dirty="0">
                <a:solidFill>
                  <a:srgbClr val="0000FF"/>
                </a:solidFill>
              </a:rPr>
              <a:t>WHERE</a:t>
            </a:r>
            <a:r>
              <a:rPr lang="zh-CN" altLang="en-US" sz="1600" dirty="0">
                <a:solidFill>
                  <a:prstClr val="black"/>
                </a:solidFill>
              </a:rPr>
              <a:t> </a:t>
            </a:r>
            <a:r>
              <a:rPr lang="en-US" altLang="zh-CN" sz="1600" dirty="0" err="1">
                <a:solidFill>
                  <a:srgbClr val="008080"/>
                </a:solidFill>
              </a:rPr>
              <a:t>sale_price</a:t>
            </a:r>
            <a:r>
              <a:rPr lang="zh-CN" altLang="en-US" sz="1600" dirty="0">
                <a:solidFill>
                  <a:prstClr val="black"/>
                </a:solidFill>
              </a:rPr>
              <a:t> </a:t>
            </a:r>
            <a:r>
              <a:rPr lang="en-US" altLang="zh-CN" sz="1600" dirty="0">
                <a:solidFill>
                  <a:srgbClr val="808080"/>
                </a:solidFill>
              </a:rPr>
              <a:t>&gt;</a:t>
            </a:r>
            <a:r>
              <a:rPr lang="zh-CN" altLang="en-US" sz="1600" dirty="0">
                <a:solidFill>
                  <a:srgbClr val="0000FF"/>
                </a:solidFill>
              </a:rPr>
              <a:t> </a:t>
            </a:r>
            <a:r>
              <a:rPr lang="en-US" altLang="zh-CN" sz="1600" dirty="0">
                <a:solidFill>
                  <a:srgbClr val="808080"/>
                </a:solidFill>
              </a:rPr>
              <a:t>(</a:t>
            </a:r>
            <a:r>
              <a:rPr lang="en-US" altLang="zh-CN" sz="1600" dirty="0">
                <a:solidFill>
                  <a:srgbClr val="0000FF"/>
                </a:solidFill>
              </a:rPr>
              <a:t>SELECT</a:t>
            </a:r>
            <a:r>
              <a:rPr lang="zh-CN" altLang="en-US" sz="1600" dirty="0">
                <a:solidFill>
                  <a:prstClr val="black"/>
                </a:solidFill>
              </a:rPr>
              <a:t> </a:t>
            </a:r>
            <a:r>
              <a:rPr lang="en-US" altLang="zh-CN" sz="1600" dirty="0">
                <a:solidFill>
                  <a:srgbClr val="FF00FF"/>
                </a:solidFill>
              </a:rPr>
              <a:t>AVG</a:t>
            </a:r>
            <a:r>
              <a:rPr lang="en-US" altLang="zh-CN" sz="1600" dirty="0">
                <a:solidFill>
                  <a:srgbClr val="808080"/>
                </a:solidFill>
              </a:rPr>
              <a:t>(</a:t>
            </a:r>
            <a:r>
              <a:rPr lang="en-US" altLang="zh-CN" sz="1600" dirty="0" err="1">
                <a:solidFill>
                  <a:srgbClr val="008080"/>
                </a:solidFill>
              </a:rPr>
              <a:t>sale_price</a:t>
            </a:r>
            <a:r>
              <a:rPr lang="en-US" altLang="zh-CN" sz="1600" dirty="0">
                <a:solidFill>
                  <a:srgbClr val="808080"/>
                </a:solidFill>
              </a:rPr>
              <a:t>)</a:t>
            </a:r>
            <a:r>
              <a:rPr lang="zh-CN" altLang="en-US" sz="1600" dirty="0">
                <a:solidFill>
                  <a:prstClr val="black"/>
                </a:solidFill>
              </a:rPr>
              <a:t> </a:t>
            </a:r>
            <a:r>
              <a:rPr lang="en-US" altLang="zh-CN" sz="1600" dirty="0">
                <a:solidFill>
                  <a:srgbClr val="0000FF"/>
                </a:solidFill>
              </a:rPr>
              <a:t>FROM</a:t>
            </a:r>
            <a:r>
              <a:rPr lang="zh-CN" altLang="en-US" sz="1600" dirty="0">
                <a:solidFill>
                  <a:prstClr val="black"/>
                </a:solidFill>
              </a:rPr>
              <a:t> </a:t>
            </a:r>
            <a:r>
              <a:rPr lang="en-US" altLang="zh-CN" sz="1600" dirty="0">
                <a:solidFill>
                  <a:srgbClr val="008080"/>
                </a:solidFill>
              </a:rPr>
              <a:t>Product</a:t>
            </a:r>
            <a:r>
              <a:rPr lang="zh-CN" altLang="en-US" sz="1600" dirty="0">
                <a:solidFill>
                  <a:prstClr val="black"/>
                </a:solidFill>
              </a:rPr>
              <a:t> </a:t>
            </a:r>
            <a:r>
              <a:rPr lang="en-US" altLang="zh-CN" sz="1600" dirty="0">
                <a:solidFill>
                  <a:srgbClr val="0000FF"/>
                </a:solidFill>
              </a:rPr>
              <a:t>AS</a:t>
            </a:r>
            <a:r>
              <a:rPr lang="zh-CN" altLang="en-US" sz="1600" dirty="0">
                <a:solidFill>
                  <a:prstClr val="black"/>
                </a:solidFill>
              </a:rPr>
              <a:t> </a:t>
            </a:r>
            <a:r>
              <a:rPr lang="en-US" altLang="zh-CN" sz="1600" dirty="0">
                <a:solidFill>
                  <a:srgbClr val="008080"/>
                </a:solidFill>
              </a:rPr>
              <a:t>P2</a:t>
            </a:r>
            <a:endParaRPr lang="zh-CN" altLang="en-US" sz="1600" dirty="0">
              <a:solidFill>
                <a:srgbClr val="008080"/>
              </a:solidFill>
            </a:endParaRPr>
          </a:p>
          <a:p>
            <a:r>
              <a:rPr lang="zh-CN" altLang="en-US" sz="1600" dirty="0">
                <a:solidFill>
                  <a:prstClr val="black"/>
                </a:solidFill>
              </a:rPr>
              <a:t>                                           </a:t>
            </a:r>
            <a:r>
              <a:rPr lang="en-US" altLang="zh-CN" sz="1600" dirty="0">
                <a:solidFill>
                  <a:srgbClr val="0000FF"/>
                </a:solidFill>
              </a:rPr>
              <a:t>WHERE</a:t>
            </a:r>
            <a:r>
              <a:rPr lang="zh-CN" altLang="en-US" sz="1600" dirty="0">
                <a:solidFill>
                  <a:prstClr val="black"/>
                </a:solidFill>
              </a:rPr>
              <a:t> </a:t>
            </a:r>
            <a:r>
              <a:rPr lang="en-US" altLang="zh-CN" sz="1600" dirty="0">
                <a:solidFill>
                  <a:srgbClr val="008080"/>
                </a:solidFill>
              </a:rPr>
              <a:t>P1</a:t>
            </a:r>
            <a:r>
              <a:rPr lang="en-US" altLang="zh-CN" sz="1600" dirty="0">
                <a:solidFill>
                  <a:srgbClr val="808080"/>
                </a:solidFill>
              </a:rPr>
              <a:t>.</a:t>
            </a:r>
            <a:r>
              <a:rPr lang="en-US" altLang="zh-CN" sz="1600" dirty="0">
                <a:solidFill>
                  <a:srgbClr val="008080"/>
                </a:solidFill>
              </a:rPr>
              <a:t>product_type</a:t>
            </a:r>
            <a:r>
              <a:rPr lang="zh-CN" altLang="en-US" sz="1600" dirty="0">
                <a:solidFill>
                  <a:prstClr val="black"/>
                </a:solidFill>
              </a:rPr>
              <a:t> </a:t>
            </a:r>
            <a:r>
              <a:rPr lang="en-US" altLang="zh-CN" sz="1600" dirty="0">
                <a:solidFill>
                  <a:srgbClr val="808080"/>
                </a:solidFill>
              </a:rPr>
              <a:t>=</a:t>
            </a:r>
            <a:r>
              <a:rPr lang="zh-CN" altLang="en-US" sz="1600" dirty="0">
                <a:solidFill>
                  <a:prstClr val="black"/>
                </a:solidFill>
              </a:rPr>
              <a:t> </a:t>
            </a:r>
            <a:r>
              <a:rPr lang="en-US" altLang="zh-CN" sz="1600" dirty="0">
                <a:solidFill>
                  <a:srgbClr val="008080"/>
                </a:solidFill>
              </a:rPr>
              <a:t>P2</a:t>
            </a:r>
            <a:r>
              <a:rPr lang="en-US" altLang="zh-CN" sz="1600" dirty="0">
                <a:solidFill>
                  <a:srgbClr val="808080"/>
                </a:solidFill>
              </a:rPr>
              <a:t>.</a:t>
            </a:r>
            <a:r>
              <a:rPr lang="en-US" altLang="zh-CN" sz="1600" dirty="0">
                <a:solidFill>
                  <a:srgbClr val="008080"/>
                </a:solidFill>
              </a:rPr>
              <a:t>product_type</a:t>
            </a:r>
            <a:endParaRPr lang="zh-CN" altLang="en-US" sz="1600" dirty="0">
              <a:solidFill>
                <a:srgbClr val="008080"/>
              </a:solidFill>
            </a:endParaRPr>
          </a:p>
          <a:p>
            <a:r>
              <a:rPr lang="zh-CN" altLang="en-US" sz="1600" dirty="0">
                <a:solidFill>
                  <a:prstClr val="black"/>
                </a:solidFill>
              </a:rPr>
              <a:t>                                              </a:t>
            </a:r>
            <a:r>
              <a:rPr lang="en-US" altLang="zh-CN" sz="1600" dirty="0">
                <a:solidFill>
                  <a:srgbClr val="0000FF"/>
                </a:solidFill>
              </a:rPr>
              <a:t>GROUP</a:t>
            </a:r>
            <a:r>
              <a:rPr lang="zh-CN" altLang="en-US" sz="1600" dirty="0">
                <a:solidFill>
                  <a:prstClr val="black"/>
                </a:solidFill>
              </a:rPr>
              <a:t> </a:t>
            </a:r>
            <a:r>
              <a:rPr lang="en-US" altLang="zh-CN" sz="1600" dirty="0">
                <a:solidFill>
                  <a:srgbClr val="0000FF"/>
                </a:solidFill>
              </a:rPr>
              <a:t>BY</a:t>
            </a:r>
            <a:r>
              <a:rPr lang="zh-CN" altLang="en-US" sz="1600" dirty="0">
                <a:solidFill>
                  <a:prstClr val="black"/>
                </a:solidFill>
              </a:rPr>
              <a:t> </a:t>
            </a:r>
            <a:r>
              <a:rPr lang="en-US" altLang="zh-CN" sz="1600" dirty="0" err="1">
                <a:solidFill>
                  <a:srgbClr val="008080"/>
                </a:solidFill>
              </a:rPr>
              <a:t>product_type</a:t>
            </a:r>
            <a:r>
              <a:rPr lang="en-US" altLang="zh-CN" sz="1600" dirty="0">
                <a:solidFill>
                  <a:srgbClr val="808080"/>
                </a:solidFill>
              </a:rPr>
              <a:t>);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9008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7813" y="205125"/>
            <a:ext cx="6375400" cy="11418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</a:rPr>
              <a:t>函数</a:t>
            </a:r>
            <a:endParaRPr lang="en-US" altLang="zh-CN" sz="2000" b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sz="20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CN" altLang="en-US" b="1" dirty="0"/>
              <a:t>算数函数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600" dirty="0"/>
              <a:t>+ </a:t>
            </a:r>
            <a:r>
              <a:rPr lang="zh-CN" altLang="en-US" sz="1600" dirty="0"/>
              <a:t>（加法）、</a:t>
            </a:r>
            <a:r>
              <a:rPr lang="en-US" altLang="zh-CN" sz="1600" dirty="0"/>
              <a:t>- </a:t>
            </a:r>
            <a:r>
              <a:rPr lang="zh-CN" altLang="en-US" sz="1600" dirty="0"/>
              <a:t>（减法）、* （乘法）、</a:t>
            </a:r>
            <a:r>
              <a:rPr lang="en-US" altLang="zh-CN" sz="1600" dirty="0"/>
              <a:t>/ </a:t>
            </a:r>
            <a:r>
              <a:rPr lang="zh-CN" altLang="en-US" sz="1600" dirty="0"/>
              <a:t>（除法）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600" dirty="0"/>
              <a:t>ABS</a:t>
            </a:r>
            <a:r>
              <a:rPr lang="zh-CN" altLang="en-US" sz="1600" dirty="0"/>
              <a:t>函数（绝对值）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600" dirty="0"/>
              <a:t>MOD </a:t>
            </a:r>
            <a:r>
              <a:rPr lang="zh-CN" altLang="en-US" sz="1600" dirty="0"/>
              <a:t>（求余）（</a:t>
            </a:r>
            <a:r>
              <a:rPr lang="en-US" altLang="zh-CN" sz="1600" dirty="0"/>
              <a:t>SQL SEVER</a:t>
            </a:r>
            <a:r>
              <a:rPr lang="zh-CN" altLang="en-US" sz="1600" dirty="0"/>
              <a:t>使用“</a:t>
            </a:r>
            <a:r>
              <a:rPr lang="en-US" altLang="zh-CN" sz="1600" dirty="0"/>
              <a:t>%</a:t>
            </a:r>
            <a:r>
              <a:rPr lang="zh-CN" altLang="en-US" sz="1600" dirty="0"/>
              <a:t>”求余）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600" dirty="0"/>
              <a:t>ROUND </a:t>
            </a:r>
            <a:r>
              <a:rPr lang="zh-CN" altLang="en-US" sz="1600" dirty="0"/>
              <a:t>（四舍五入）</a:t>
            </a:r>
            <a:endParaRPr lang="en-US" altLang="zh-CN" sz="1600" dirty="0"/>
          </a:p>
          <a:p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600" b="1" dirty="0"/>
              <a:t>ABS</a:t>
            </a:r>
            <a:r>
              <a:rPr lang="zh-CN" altLang="en-US" sz="1600" b="1" dirty="0"/>
              <a:t>函数（绝对值）</a:t>
            </a:r>
            <a:endParaRPr lang="en-US" altLang="zh-CN" sz="1600" b="1" dirty="0"/>
          </a:p>
          <a:p>
            <a:r>
              <a:rPr lang="en-US" altLang="zh-CN" sz="1400" dirty="0">
                <a:solidFill>
                  <a:srgbClr val="0000FF"/>
                </a:solidFill>
              </a:rPr>
              <a:t>SELECT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m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FF"/>
                </a:solidFill>
              </a:rPr>
              <a:t>ABS</a:t>
            </a:r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>
                <a:solidFill>
                  <a:srgbClr val="008080"/>
                </a:solidFill>
              </a:rPr>
              <a:t>m</a:t>
            </a:r>
            <a:r>
              <a:rPr lang="en-US" altLang="zh-CN" sz="1400" dirty="0">
                <a:solidFill>
                  <a:srgbClr val="808080"/>
                </a:solidFill>
              </a:rPr>
              <a:t>)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AS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abs_col</a:t>
            </a:r>
            <a:r>
              <a:rPr lang="zh-CN" altLang="en-US" sz="1400" dirty="0">
                <a:solidFill>
                  <a:srgbClr val="008080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FROM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SampleMath</a:t>
            </a:r>
            <a:r>
              <a:rPr lang="en-US" altLang="zh-CN" sz="1400" dirty="0">
                <a:solidFill>
                  <a:srgbClr val="808080"/>
                </a:solidFill>
              </a:rPr>
              <a:t>;</a:t>
            </a:r>
            <a:endParaRPr lang="zh-CN" altLang="en-US" sz="1400" dirty="0"/>
          </a:p>
          <a:p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600" b="1" dirty="0"/>
              <a:t>MOD </a:t>
            </a:r>
            <a:r>
              <a:rPr lang="zh-CN" altLang="en-US" sz="1600" b="1" dirty="0"/>
              <a:t>（求余）</a:t>
            </a:r>
            <a:endParaRPr lang="en-US" altLang="zh-CN" sz="1600" b="1" dirty="0"/>
          </a:p>
          <a:p>
            <a:r>
              <a:rPr lang="en-US" altLang="zh-CN" sz="1400" dirty="0">
                <a:solidFill>
                  <a:srgbClr val="0000FF"/>
                </a:solidFill>
              </a:rPr>
              <a:t>SELECT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n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p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srgbClr val="808080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MOD</a:t>
            </a:r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>
                <a:solidFill>
                  <a:srgbClr val="008080"/>
                </a:solidFill>
              </a:rPr>
              <a:t>n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p</a:t>
            </a:r>
            <a:r>
              <a:rPr lang="en-US" altLang="zh-CN" sz="1400" dirty="0">
                <a:solidFill>
                  <a:srgbClr val="808080"/>
                </a:solidFill>
              </a:rPr>
              <a:t>)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AS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mod_col</a:t>
            </a:r>
            <a:r>
              <a:rPr lang="zh-CN" altLang="en-US" sz="1400" dirty="0">
                <a:solidFill>
                  <a:srgbClr val="008080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FROM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SampleMath</a:t>
            </a:r>
            <a:r>
              <a:rPr lang="en-US" altLang="zh-CN" sz="1400" dirty="0">
                <a:solidFill>
                  <a:srgbClr val="808080"/>
                </a:solidFill>
              </a:rPr>
              <a:t>;</a:t>
            </a:r>
            <a:endParaRPr lang="zh-CN" altLang="en-US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600" b="1" dirty="0"/>
              <a:t>ROUND </a:t>
            </a:r>
            <a:r>
              <a:rPr lang="zh-CN" altLang="en-US" sz="1600" b="1" dirty="0"/>
              <a:t>（四舍五入）</a:t>
            </a:r>
            <a:endParaRPr lang="en-US" altLang="zh-CN" sz="1600" b="1" dirty="0"/>
          </a:p>
          <a:p>
            <a:r>
              <a:rPr lang="en-US" altLang="zh-CN" sz="1400" dirty="0">
                <a:solidFill>
                  <a:srgbClr val="0000FF"/>
                </a:solidFill>
              </a:rPr>
              <a:t>SELECT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m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n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srgbClr val="808080"/>
                </a:solidFill>
              </a:rPr>
              <a:t> </a:t>
            </a:r>
            <a:r>
              <a:rPr lang="en-US" altLang="zh-CN" sz="1400" dirty="0">
                <a:solidFill>
                  <a:srgbClr val="FF00FF"/>
                </a:solidFill>
              </a:rPr>
              <a:t>ROUND</a:t>
            </a:r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>
                <a:solidFill>
                  <a:srgbClr val="008080"/>
                </a:solidFill>
              </a:rPr>
              <a:t>m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n</a:t>
            </a:r>
            <a:r>
              <a:rPr lang="en-US" altLang="zh-CN" sz="1400" dirty="0">
                <a:solidFill>
                  <a:srgbClr val="808080"/>
                </a:solidFill>
              </a:rPr>
              <a:t>)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AS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round_col</a:t>
            </a:r>
            <a:r>
              <a:rPr lang="zh-CN" altLang="en-US" sz="1400" dirty="0">
                <a:solidFill>
                  <a:srgbClr val="008080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FROM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SampleMath</a:t>
            </a:r>
            <a:r>
              <a:rPr lang="en-US" altLang="zh-CN" sz="1400" dirty="0">
                <a:solidFill>
                  <a:srgbClr val="808080"/>
                </a:solidFill>
              </a:rPr>
              <a:t>;</a:t>
            </a:r>
            <a:endParaRPr lang="zh-CN" altLang="en-US" sz="1400" dirty="0"/>
          </a:p>
          <a:p>
            <a:endParaRPr lang="en-US" altLang="zh-CN" sz="1600" dirty="0"/>
          </a:p>
          <a:p>
            <a:r>
              <a:rPr lang="zh-CN" altLang="en-US" b="1" dirty="0">
                <a:latin typeface="+mn-ea"/>
              </a:rPr>
              <a:t>字符串函数</a:t>
            </a:r>
            <a:endParaRPr lang="en-US" altLang="zh-CN" b="1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600" dirty="0"/>
              <a:t>||</a:t>
            </a:r>
            <a:r>
              <a:rPr lang="zh-CN" altLang="en-US" sz="1600" dirty="0"/>
              <a:t>（拼接函数）（</a:t>
            </a:r>
            <a:r>
              <a:rPr lang="en-US" altLang="zh-CN" sz="1600" dirty="0"/>
              <a:t>SQL Server </a:t>
            </a:r>
            <a:r>
              <a:rPr lang="zh-CN" altLang="en-US" sz="1600" dirty="0"/>
              <a:t>使用“</a:t>
            </a:r>
            <a:r>
              <a:rPr lang="en-US" altLang="zh-CN" sz="1600" dirty="0"/>
              <a:t>+ ”</a:t>
            </a:r>
            <a:r>
              <a:rPr lang="zh-CN" altLang="en-US" sz="1600" dirty="0"/>
              <a:t> 连接字符串 ）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600" dirty="0"/>
              <a:t>LENGTH </a:t>
            </a:r>
            <a:r>
              <a:rPr lang="zh-CN" altLang="en-US" sz="1600" dirty="0"/>
              <a:t>（字符串长度）（</a:t>
            </a:r>
            <a:r>
              <a:rPr lang="en-US" altLang="zh-CN" sz="1600" dirty="0"/>
              <a:t>SQL Server</a:t>
            </a:r>
            <a:r>
              <a:rPr lang="zh-CN" altLang="en-US" sz="1600" dirty="0"/>
              <a:t>使用</a:t>
            </a:r>
            <a:r>
              <a:rPr lang="en-US" altLang="zh-CN" sz="1600" dirty="0"/>
              <a:t>LEN</a:t>
            </a:r>
            <a:r>
              <a:rPr lang="zh-CN" altLang="en-US" sz="1600" dirty="0"/>
              <a:t>函数来计算长度）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600" dirty="0"/>
              <a:t>LOWER </a:t>
            </a:r>
            <a:r>
              <a:rPr lang="zh-CN" altLang="en-US" sz="1600" dirty="0"/>
              <a:t>（小写转换）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600" dirty="0"/>
              <a:t>UPPER </a:t>
            </a:r>
            <a:r>
              <a:rPr lang="zh-CN" altLang="en-US" sz="1600" dirty="0"/>
              <a:t>（大写转换）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600" dirty="0"/>
              <a:t>REPLACE </a:t>
            </a:r>
            <a:r>
              <a:rPr lang="zh-CN" altLang="en-US" sz="1600" dirty="0"/>
              <a:t>（字符串的替换）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600" dirty="0"/>
              <a:t>SUBSTRING</a:t>
            </a:r>
            <a:r>
              <a:rPr lang="zh-CN" altLang="en-US" sz="1600" dirty="0"/>
              <a:t>（字符串的截取）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b="1" dirty="0"/>
              <a:t>||</a:t>
            </a:r>
            <a:r>
              <a:rPr lang="zh-CN" altLang="en-US" sz="1600" b="1" dirty="0"/>
              <a:t>（拼接函数）</a:t>
            </a:r>
            <a:endParaRPr lang="en-US" altLang="zh-CN" sz="1600" b="1" dirty="0"/>
          </a:p>
          <a:p>
            <a:r>
              <a:rPr lang="en-US" altLang="zh-CN" sz="1400" dirty="0">
                <a:solidFill>
                  <a:srgbClr val="0000FF"/>
                </a:solidFill>
              </a:rPr>
              <a:t>SELECT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str1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str2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str1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||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str2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AS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str_concat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FROM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SampleStr</a:t>
            </a:r>
            <a:r>
              <a:rPr lang="en-US" altLang="zh-CN" sz="1400" dirty="0">
                <a:solidFill>
                  <a:srgbClr val="808080"/>
                </a:solidFill>
              </a:rPr>
              <a:t>;</a:t>
            </a:r>
            <a:endParaRPr lang="zh-CN" altLang="en-US" sz="1400" dirty="0"/>
          </a:p>
          <a:p>
            <a:endParaRPr lang="en-US" altLang="zh-CN" sz="1400" dirty="0"/>
          </a:p>
          <a:p>
            <a:r>
              <a:rPr lang="en-US" altLang="zh-CN" sz="1600" b="1" dirty="0"/>
              <a:t>LENGTH </a:t>
            </a:r>
            <a:r>
              <a:rPr lang="zh-CN" altLang="en-US" sz="1600" b="1" dirty="0"/>
              <a:t>（字符串长度）</a:t>
            </a:r>
            <a:endParaRPr lang="en-US" altLang="zh-CN" sz="1600" b="1" dirty="0"/>
          </a:p>
          <a:p>
            <a:r>
              <a:rPr lang="en-US" altLang="zh-CN" sz="1400" dirty="0">
                <a:solidFill>
                  <a:srgbClr val="0000FF"/>
                </a:solidFill>
              </a:rPr>
              <a:t>SELECT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str1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LENGTH</a:t>
            </a:r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>
                <a:solidFill>
                  <a:srgbClr val="008080"/>
                </a:solidFill>
              </a:rPr>
              <a:t>str1</a:t>
            </a:r>
            <a:r>
              <a:rPr lang="en-US" altLang="zh-CN" sz="1400" dirty="0">
                <a:solidFill>
                  <a:srgbClr val="808080"/>
                </a:solidFill>
              </a:rPr>
              <a:t>)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AS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len_str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FROM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SampleStr</a:t>
            </a:r>
            <a:r>
              <a:rPr lang="en-US" altLang="zh-CN" sz="1400" dirty="0">
                <a:solidFill>
                  <a:srgbClr val="808080"/>
                </a:solidFill>
              </a:rPr>
              <a:t>;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600" b="1" dirty="0"/>
              <a:t>LOWER </a:t>
            </a:r>
            <a:r>
              <a:rPr lang="zh-CN" altLang="en-US" sz="1600" b="1" dirty="0"/>
              <a:t>（小写转换）</a:t>
            </a:r>
            <a:endParaRPr lang="en-US" altLang="zh-CN" sz="1600" b="1" dirty="0"/>
          </a:p>
          <a:p>
            <a:r>
              <a:rPr lang="en-US" altLang="zh-CN" sz="1400" dirty="0">
                <a:solidFill>
                  <a:srgbClr val="0000FF"/>
                </a:solidFill>
              </a:rPr>
              <a:t>SELECT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str1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en-US" altLang="zh-CN" sz="1400" dirty="0">
                <a:solidFill>
                  <a:srgbClr val="FF00FF"/>
                </a:solidFill>
              </a:rPr>
              <a:t>LOWER</a:t>
            </a:r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>
                <a:solidFill>
                  <a:srgbClr val="008080"/>
                </a:solidFill>
              </a:rPr>
              <a:t>str1</a:t>
            </a:r>
            <a:r>
              <a:rPr lang="en-US" altLang="zh-CN" sz="1400" dirty="0">
                <a:solidFill>
                  <a:srgbClr val="808080"/>
                </a:solidFill>
              </a:rPr>
              <a:t>)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AS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low_str</a:t>
            </a:r>
            <a:endParaRPr lang="en-US" altLang="zh-CN" sz="1400" dirty="0">
              <a:solidFill>
                <a:prstClr val="black"/>
              </a:solidFill>
            </a:endParaRPr>
          </a:p>
          <a:p>
            <a:r>
              <a:rPr lang="en-US" altLang="zh-CN" sz="1400" dirty="0">
                <a:solidFill>
                  <a:prstClr val="black"/>
                </a:solidFill>
              </a:rPr>
              <a:t>  </a:t>
            </a:r>
            <a:r>
              <a:rPr lang="en-US" altLang="zh-CN" sz="1400" dirty="0">
                <a:solidFill>
                  <a:srgbClr val="0000FF"/>
                </a:solidFill>
              </a:rPr>
              <a:t>FROM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SampleStr</a:t>
            </a:r>
            <a:r>
              <a:rPr lang="en-US" altLang="zh-CN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WHERE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str1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IN</a:t>
            </a:r>
            <a:r>
              <a:rPr lang="zh-CN" altLang="en-US" sz="1400" dirty="0">
                <a:solidFill>
                  <a:srgbClr val="0000FF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>
                <a:solidFill>
                  <a:srgbClr val="FF0000"/>
                </a:solidFill>
              </a:rPr>
              <a:t>'ABC'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r>
              <a:rPr lang="en-US" altLang="zh-CN" sz="1400" dirty="0" err="1">
                <a:solidFill>
                  <a:srgbClr val="FF0000"/>
                </a:solidFill>
              </a:rPr>
              <a:t>aBC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r>
              <a:rPr lang="en-US" altLang="zh-CN" sz="1400" dirty="0" err="1">
                <a:solidFill>
                  <a:srgbClr val="FF0000"/>
                </a:solidFill>
              </a:rPr>
              <a:t>abc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r>
              <a:rPr lang="zh-CN" altLang="en-US" sz="1400" dirty="0">
                <a:solidFill>
                  <a:srgbClr val="FF0000"/>
                </a:solidFill>
              </a:rPr>
              <a:t>山田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r>
              <a:rPr lang="en-US" altLang="zh-CN" sz="1400" dirty="0">
                <a:solidFill>
                  <a:srgbClr val="808080"/>
                </a:solidFill>
              </a:rPr>
              <a:t>);</a:t>
            </a:r>
            <a:endParaRPr lang="zh-CN" altLang="en-US" sz="1400" dirty="0"/>
          </a:p>
          <a:p>
            <a:endParaRPr lang="en-US" altLang="zh-CN" sz="1600" dirty="0"/>
          </a:p>
          <a:p>
            <a:r>
              <a:rPr lang="en-US" altLang="zh-CN" sz="1600" b="1" dirty="0"/>
              <a:t>UPPER </a:t>
            </a:r>
            <a:r>
              <a:rPr lang="zh-CN" altLang="en-US" sz="1600" b="1" dirty="0"/>
              <a:t>（大写转换）</a:t>
            </a:r>
            <a:endParaRPr lang="en-US" altLang="zh-CN" sz="1600" b="1" dirty="0"/>
          </a:p>
          <a:p>
            <a:r>
              <a:rPr lang="en-US" altLang="zh-CN" sz="1400" dirty="0">
                <a:solidFill>
                  <a:srgbClr val="0000FF"/>
                </a:solidFill>
              </a:rPr>
              <a:t>SELECT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str1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FF"/>
                </a:solidFill>
              </a:rPr>
              <a:t>UPPER</a:t>
            </a:r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>
                <a:solidFill>
                  <a:srgbClr val="008080"/>
                </a:solidFill>
              </a:rPr>
              <a:t>str1</a:t>
            </a:r>
            <a:r>
              <a:rPr lang="en-US" altLang="zh-CN" sz="1400" dirty="0">
                <a:solidFill>
                  <a:srgbClr val="808080"/>
                </a:solidFill>
              </a:rPr>
              <a:t>)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AS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up_str</a:t>
            </a:r>
            <a:endParaRPr lang="zh-CN" altLang="en-US" sz="1400" dirty="0">
              <a:solidFill>
                <a:srgbClr val="008080"/>
              </a:solidFill>
            </a:endParaRPr>
          </a:p>
          <a:p>
            <a:r>
              <a:rPr lang="en-US" altLang="zh-CN" sz="1400" dirty="0">
                <a:solidFill>
                  <a:srgbClr val="0000FF"/>
                </a:solidFill>
              </a:rPr>
              <a:t>FROM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SampleStr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WHERE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str1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IN</a:t>
            </a:r>
            <a:r>
              <a:rPr lang="zh-CN" altLang="en-US" sz="1400" dirty="0">
                <a:solidFill>
                  <a:srgbClr val="0000FF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>
                <a:solidFill>
                  <a:srgbClr val="FF0000"/>
                </a:solidFill>
              </a:rPr>
              <a:t>'ABC'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r>
              <a:rPr lang="en-US" altLang="zh-CN" sz="1400" dirty="0" err="1">
                <a:solidFill>
                  <a:srgbClr val="FF0000"/>
                </a:solidFill>
              </a:rPr>
              <a:t>aBC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r>
              <a:rPr lang="en-US" altLang="zh-CN" sz="1400" dirty="0" err="1">
                <a:solidFill>
                  <a:srgbClr val="FF0000"/>
                </a:solidFill>
              </a:rPr>
              <a:t>abc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r>
              <a:rPr lang="zh-CN" altLang="en-US" sz="1400" dirty="0">
                <a:solidFill>
                  <a:srgbClr val="FF0000"/>
                </a:solidFill>
              </a:rPr>
              <a:t>山田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r>
              <a:rPr lang="en-US" altLang="zh-CN" sz="1400" dirty="0">
                <a:solidFill>
                  <a:srgbClr val="808080"/>
                </a:solidFill>
              </a:rPr>
              <a:t>);</a:t>
            </a:r>
            <a:endParaRPr lang="zh-CN" altLang="en-US" sz="1400" dirty="0"/>
          </a:p>
          <a:p>
            <a:endParaRPr lang="en-US" altLang="zh-CN" sz="1600" dirty="0"/>
          </a:p>
          <a:p>
            <a:r>
              <a:rPr lang="en-US" altLang="zh-CN" sz="1600" b="1" dirty="0"/>
              <a:t>REPLACE </a:t>
            </a:r>
            <a:r>
              <a:rPr lang="zh-CN" altLang="en-US" sz="1600" b="1" dirty="0"/>
              <a:t>（字符串的替换）</a:t>
            </a:r>
            <a:endParaRPr lang="en-US" altLang="zh-CN" sz="1600" b="1" dirty="0"/>
          </a:p>
          <a:p>
            <a:r>
              <a:rPr lang="en-US" altLang="zh-CN" sz="1400" dirty="0">
                <a:solidFill>
                  <a:srgbClr val="0000FF"/>
                </a:solidFill>
              </a:rPr>
              <a:t>SELECT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str1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str2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str3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FF"/>
                </a:solidFill>
              </a:rPr>
              <a:t>REPLACE</a:t>
            </a:r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>
                <a:solidFill>
                  <a:srgbClr val="008080"/>
                </a:solidFill>
              </a:rPr>
              <a:t>str1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str2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str3</a:t>
            </a:r>
            <a:r>
              <a:rPr lang="en-US" altLang="zh-CN" sz="1400" dirty="0">
                <a:solidFill>
                  <a:srgbClr val="808080"/>
                </a:solidFill>
              </a:rPr>
              <a:t>)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AS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rep_str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FROM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SampleStr</a:t>
            </a:r>
            <a:r>
              <a:rPr lang="en-US" altLang="zh-CN" sz="1400" dirty="0">
                <a:solidFill>
                  <a:srgbClr val="808080"/>
                </a:solidFill>
              </a:rPr>
              <a:t>;</a:t>
            </a:r>
            <a:endParaRPr lang="zh-CN" altLang="en-US" sz="1400" dirty="0"/>
          </a:p>
          <a:p>
            <a:endParaRPr lang="en-US" altLang="zh-CN" sz="1400" dirty="0"/>
          </a:p>
          <a:p>
            <a:r>
              <a:rPr lang="en-US" altLang="zh-CN" sz="1600" b="1" dirty="0"/>
              <a:t>SUBSTRING</a:t>
            </a:r>
            <a:r>
              <a:rPr lang="zh-CN" altLang="en-US" sz="1600" b="1" dirty="0"/>
              <a:t>（字符串的截取）</a:t>
            </a:r>
            <a:endParaRPr lang="en-US" altLang="zh-CN" sz="1600" b="1" dirty="0"/>
          </a:p>
          <a:p>
            <a:r>
              <a:rPr lang="en-US" altLang="zh-CN" sz="1400" dirty="0">
                <a:solidFill>
                  <a:srgbClr val="008000"/>
                </a:solidFill>
              </a:rPr>
              <a:t>--</a:t>
            </a:r>
            <a:r>
              <a:rPr lang="zh-CN" altLang="en-US" sz="1400" dirty="0">
                <a:solidFill>
                  <a:srgbClr val="008000"/>
                </a:solidFill>
              </a:rPr>
              <a:t>标准写法</a:t>
            </a:r>
            <a:endParaRPr lang="en-US" altLang="zh-CN" sz="1400" dirty="0"/>
          </a:p>
          <a:p>
            <a:r>
              <a:rPr lang="en-US" altLang="zh-CN" sz="1400" dirty="0">
                <a:solidFill>
                  <a:srgbClr val="0000FF"/>
                </a:solidFill>
              </a:rPr>
              <a:t>SELECT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str1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FF"/>
                </a:solidFill>
              </a:rPr>
              <a:t>SUBSTRING</a:t>
            </a:r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>
                <a:solidFill>
                  <a:srgbClr val="008080"/>
                </a:solidFill>
              </a:rPr>
              <a:t>str1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FROM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prstClr val="black"/>
                </a:solidFill>
              </a:rPr>
              <a:t>3 </a:t>
            </a:r>
            <a:r>
              <a:rPr lang="en-US" altLang="zh-CN" sz="1400" dirty="0">
                <a:solidFill>
                  <a:srgbClr val="0000FF"/>
                </a:solidFill>
              </a:rPr>
              <a:t>FOR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prstClr val="black"/>
                </a:solidFill>
              </a:rPr>
              <a:t>2</a:t>
            </a:r>
            <a:r>
              <a:rPr lang="en-US" altLang="zh-CN" sz="1400" dirty="0">
                <a:solidFill>
                  <a:srgbClr val="808080"/>
                </a:solidFill>
              </a:rPr>
              <a:t>)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AS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sub_str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FROM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SampleStr</a:t>
            </a:r>
            <a:r>
              <a:rPr lang="en-US" altLang="zh-CN" sz="1400" dirty="0">
                <a:solidFill>
                  <a:srgbClr val="808080"/>
                </a:solidFill>
              </a:rPr>
              <a:t>;</a:t>
            </a:r>
            <a:endParaRPr lang="zh-CN" altLang="en-US" sz="1400" dirty="0"/>
          </a:p>
          <a:p>
            <a:r>
              <a:rPr lang="en-US" altLang="zh-CN" sz="1400" dirty="0">
                <a:solidFill>
                  <a:srgbClr val="008000"/>
                </a:solidFill>
              </a:rPr>
              <a:t>--SQL Sever</a:t>
            </a:r>
            <a:r>
              <a:rPr lang="zh-CN" altLang="en-US" sz="1400" dirty="0">
                <a:solidFill>
                  <a:srgbClr val="008000"/>
                </a:solidFill>
              </a:rPr>
              <a:t>写法</a:t>
            </a:r>
            <a:endParaRPr lang="zh-CN" altLang="en-US" sz="1400" dirty="0"/>
          </a:p>
          <a:p>
            <a:r>
              <a:rPr lang="en-US" altLang="zh-CN" sz="1400" dirty="0">
                <a:solidFill>
                  <a:srgbClr val="0000FF"/>
                </a:solidFill>
              </a:rPr>
              <a:t>SELECT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str1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FF"/>
                </a:solidFill>
              </a:rPr>
              <a:t>SUBSTRING</a:t>
            </a:r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>
                <a:solidFill>
                  <a:srgbClr val="008080"/>
                </a:solidFill>
              </a:rPr>
              <a:t>str1</a:t>
            </a:r>
            <a:r>
              <a:rPr lang="en-US" altLang="zh-CN" sz="1400" dirty="0">
                <a:solidFill>
                  <a:prstClr val="black"/>
                </a:solidFill>
              </a:rPr>
              <a:t>, 3, 2</a:t>
            </a:r>
            <a:r>
              <a:rPr lang="en-US" altLang="zh-CN" sz="1400" dirty="0">
                <a:solidFill>
                  <a:srgbClr val="808080"/>
                </a:solidFill>
              </a:rPr>
              <a:t>)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AS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sub_str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FROM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SampleStr</a:t>
            </a:r>
            <a:r>
              <a:rPr lang="en-US" altLang="zh-CN" sz="1400" dirty="0">
                <a:solidFill>
                  <a:srgbClr val="808080"/>
                </a:solidFill>
              </a:rPr>
              <a:t>;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48719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7813" y="139809"/>
            <a:ext cx="6375400" cy="122495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</a:rPr>
              <a:t>函数</a:t>
            </a:r>
            <a:endParaRPr lang="en-US" altLang="zh-CN" sz="2000" b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sz="20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CN" altLang="en-US" b="1" dirty="0"/>
              <a:t>日期函数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600" dirty="0"/>
              <a:t>CURRENT_DATE </a:t>
            </a:r>
            <a:r>
              <a:rPr lang="zh-CN" altLang="en-US" sz="1600" dirty="0"/>
              <a:t>（当前日期）</a:t>
            </a:r>
            <a:endParaRPr lang="en-US" altLang="zh-CN" sz="1600" dirty="0"/>
          </a:p>
          <a:p>
            <a:r>
              <a:rPr lang="en-US" altLang="zh-CN" sz="1400" dirty="0">
                <a:solidFill>
                  <a:srgbClr val="008000"/>
                </a:solidFill>
              </a:rPr>
              <a:t>--</a:t>
            </a:r>
            <a:r>
              <a:rPr lang="zh-CN" altLang="en-US" sz="1400" dirty="0">
                <a:solidFill>
                  <a:srgbClr val="008000"/>
                </a:solidFill>
              </a:rPr>
              <a:t>标准写法</a:t>
            </a:r>
          </a:p>
          <a:p>
            <a:r>
              <a:rPr lang="en-US" altLang="zh-CN" sz="1400" dirty="0">
                <a:solidFill>
                  <a:srgbClr val="0000FF"/>
                </a:solidFill>
              </a:rPr>
              <a:t>SELECT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CURRENT_DATE</a:t>
            </a:r>
            <a:r>
              <a:rPr lang="en-US" altLang="zh-CN" sz="1400" dirty="0">
                <a:solidFill>
                  <a:srgbClr val="808080"/>
                </a:solidFill>
              </a:rPr>
              <a:t>;</a:t>
            </a:r>
            <a:endParaRPr lang="zh-CN" altLang="en-US" sz="1400" dirty="0">
              <a:solidFill>
                <a:srgbClr val="808080"/>
              </a:solidFill>
            </a:endParaRPr>
          </a:p>
          <a:p>
            <a:r>
              <a:rPr lang="en-US" altLang="zh-CN" sz="1400" dirty="0">
                <a:solidFill>
                  <a:srgbClr val="008000"/>
                </a:solidFill>
              </a:rPr>
              <a:t>--SQL Server</a:t>
            </a:r>
            <a:r>
              <a:rPr lang="zh-CN" altLang="en-US" sz="1400" dirty="0">
                <a:solidFill>
                  <a:srgbClr val="008000"/>
                </a:solidFill>
              </a:rPr>
              <a:t>写法</a:t>
            </a:r>
          </a:p>
          <a:p>
            <a:r>
              <a:rPr lang="en-US" altLang="zh-CN" sz="1400" dirty="0">
                <a:solidFill>
                  <a:srgbClr val="0000FF"/>
                </a:solidFill>
              </a:rPr>
              <a:t>SELECT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FF"/>
                </a:solidFill>
              </a:rPr>
              <a:t>CAST</a:t>
            </a:r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>
                <a:solidFill>
                  <a:srgbClr val="FF00FF"/>
                </a:solidFill>
              </a:rPr>
              <a:t>CURRENT_TIMESTAMP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AS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DATE</a:t>
            </a:r>
            <a:r>
              <a:rPr lang="en-US" altLang="zh-CN" sz="1400" dirty="0">
                <a:solidFill>
                  <a:srgbClr val="808080"/>
                </a:solidFill>
              </a:rPr>
              <a:t>)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AS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CUR_DATE</a:t>
            </a:r>
            <a:r>
              <a:rPr lang="en-US" altLang="zh-CN" sz="1400" dirty="0">
                <a:solidFill>
                  <a:srgbClr val="808080"/>
                </a:solidFill>
              </a:rPr>
              <a:t>;</a:t>
            </a:r>
            <a:endParaRPr lang="zh-CN" altLang="en-US" sz="1400" dirty="0"/>
          </a:p>
          <a:p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600" dirty="0"/>
              <a:t>CURRENT_TIME </a:t>
            </a:r>
            <a:r>
              <a:rPr lang="zh-CN" altLang="en-US" sz="1600" dirty="0"/>
              <a:t>（当前时间）</a:t>
            </a:r>
            <a:endParaRPr lang="en-US" altLang="zh-CN" sz="1600" dirty="0"/>
          </a:p>
          <a:p>
            <a:r>
              <a:rPr lang="en-US" altLang="zh-CN" sz="1400" dirty="0">
                <a:solidFill>
                  <a:srgbClr val="008000"/>
                </a:solidFill>
              </a:rPr>
              <a:t>--</a:t>
            </a:r>
            <a:r>
              <a:rPr lang="zh-CN" altLang="en-US" sz="1400" dirty="0">
                <a:solidFill>
                  <a:srgbClr val="008000"/>
                </a:solidFill>
              </a:rPr>
              <a:t>标准写法</a:t>
            </a:r>
          </a:p>
          <a:p>
            <a:r>
              <a:rPr lang="en-US" altLang="zh-CN" sz="1400" dirty="0">
                <a:solidFill>
                  <a:srgbClr val="0000FF"/>
                </a:solidFill>
              </a:rPr>
              <a:t>SELECT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CURRENT_TIME</a:t>
            </a:r>
            <a:r>
              <a:rPr lang="en-US" altLang="zh-CN" sz="1400" dirty="0">
                <a:solidFill>
                  <a:srgbClr val="808080"/>
                </a:solidFill>
              </a:rPr>
              <a:t>;</a:t>
            </a:r>
            <a:endParaRPr lang="zh-CN" altLang="en-US" sz="1400" dirty="0">
              <a:solidFill>
                <a:srgbClr val="808080"/>
              </a:solidFill>
            </a:endParaRPr>
          </a:p>
          <a:p>
            <a:r>
              <a:rPr lang="en-US" altLang="zh-CN" sz="1400" dirty="0">
                <a:solidFill>
                  <a:srgbClr val="008000"/>
                </a:solidFill>
              </a:rPr>
              <a:t>-- SQL Server</a:t>
            </a:r>
            <a:r>
              <a:rPr lang="zh-CN" altLang="en-US" sz="1400" dirty="0">
                <a:solidFill>
                  <a:srgbClr val="008000"/>
                </a:solidFill>
              </a:rPr>
              <a:t>写法</a:t>
            </a:r>
          </a:p>
          <a:p>
            <a:r>
              <a:rPr lang="en-US" altLang="zh-CN" sz="1400" dirty="0">
                <a:solidFill>
                  <a:srgbClr val="0000FF"/>
                </a:solidFill>
              </a:rPr>
              <a:t>SELECT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FF"/>
                </a:solidFill>
              </a:rPr>
              <a:t>CAST</a:t>
            </a:r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>
                <a:solidFill>
                  <a:srgbClr val="FF00FF"/>
                </a:solidFill>
              </a:rPr>
              <a:t>CURRENT_TIMESTAMP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AS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TIME</a:t>
            </a:r>
            <a:r>
              <a:rPr lang="en-US" altLang="zh-CN" sz="1400" dirty="0">
                <a:solidFill>
                  <a:srgbClr val="808080"/>
                </a:solidFill>
              </a:rPr>
              <a:t>)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AS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CUR_TIME</a:t>
            </a:r>
            <a:r>
              <a:rPr lang="en-US" altLang="zh-CN" sz="1400" dirty="0">
                <a:solidFill>
                  <a:srgbClr val="808080"/>
                </a:solidFill>
              </a:rPr>
              <a:t>;</a:t>
            </a:r>
            <a:endParaRPr lang="zh-CN" altLang="en-US" sz="1400" dirty="0"/>
          </a:p>
          <a:p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600" dirty="0"/>
              <a:t>CURRENT_TIMESTAMP ——</a:t>
            </a:r>
            <a:r>
              <a:rPr lang="zh-CN" altLang="en-US" sz="1600" dirty="0"/>
              <a:t>当前日期和时间</a:t>
            </a:r>
            <a:endParaRPr lang="en-US" altLang="zh-CN" sz="1600" dirty="0"/>
          </a:p>
          <a:p>
            <a:r>
              <a:rPr lang="en-US" altLang="zh-CN" sz="1400" dirty="0">
                <a:solidFill>
                  <a:srgbClr val="0000FF"/>
                </a:solidFill>
              </a:rPr>
              <a:t>SELECT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FF"/>
                </a:solidFill>
              </a:rPr>
              <a:t>CURRENT_TIMESTAMP</a:t>
            </a:r>
            <a:r>
              <a:rPr lang="en-US" altLang="zh-CN" sz="1400" dirty="0">
                <a:solidFill>
                  <a:srgbClr val="808080"/>
                </a:solidFill>
              </a:rPr>
              <a:t>;</a:t>
            </a:r>
            <a:endParaRPr lang="zh-CN" altLang="en-US" sz="1400" dirty="0"/>
          </a:p>
          <a:p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600" dirty="0"/>
              <a:t>EXTRACT </a:t>
            </a:r>
            <a:r>
              <a:rPr lang="zh-CN" altLang="en-US" sz="1600" dirty="0"/>
              <a:t>（截取日期元素）</a:t>
            </a:r>
            <a:endParaRPr lang="en-US" altLang="zh-CN" sz="1600" dirty="0"/>
          </a:p>
          <a:p>
            <a:r>
              <a:rPr lang="en-US" altLang="zh-CN" sz="1400" dirty="0">
                <a:solidFill>
                  <a:srgbClr val="008000"/>
                </a:solidFill>
              </a:rPr>
              <a:t>--</a:t>
            </a:r>
            <a:r>
              <a:rPr lang="zh-CN" altLang="en-US" sz="1400" dirty="0">
                <a:solidFill>
                  <a:srgbClr val="008000"/>
                </a:solidFill>
              </a:rPr>
              <a:t>标准写法</a:t>
            </a:r>
          </a:p>
          <a:p>
            <a:r>
              <a:rPr lang="en-US" altLang="zh-CN" sz="1400" dirty="0">
                <a:solidFill>
                  <a:srgbClr val="0000FF"/>
                </a:solidFill>
              </a:rPr>
              <a:t>SELECT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FF"/>
                </a:solidFill>
              </a:rPr>
              <a:t>CURRENT_TIMESTAMP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endParaRPr lang="zh-CN" altLang="en-US" sz="1400" dirty="0">
              <a:solidFill>
                <a:srgbClr val="808080"/>
              </a:solidFill>
            </a:endParaRPr>
          </a:p>
          <a:p>
            <a:r>
              <a:rPr lang="zh-CN" altLang="en-US" sz="1400" dirty="0">
                <a:solidFill>
                  <a:prstClr val="black"/>
                </a:solidFill>
              </a:rPr>
              <a:t>  </a:t>
            </a:r>
            <a:r>
              <a:rPr lang="en-US" altLang="zh-CN" sz="1400" dirty="0">
                <a:solidFill>
                  <a:srgbClr val="008080"/>
                </a:solidFill>
              </a:rPr>
              <a:t>EXTRACT</a:t>
            </a:r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>
                <a:solidFill>
                  <a:srgbClr val="FF00FF"/>
                </a:solidFill>
              </a:rPr>
              <a:t>YEAR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FROM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FF"/>
                </a:solidFill>
              </a:rPr>
              <a:t>CURRENT_TIMESTAMP</a:t>
            </a:r>
            <a:r>
              <a:rPr lang="en-US" altLang="zh-CN" sz="1400" dirty="0">
                <a:solidFill>
                  <a:srgbClr val="808080"/>
                </a:solidFill>
              </a:rPr>
              <a:t>)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AS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FF"/>
                </a:solidFill>
              </a:rPr>
              <a:t>year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endParaRPr lang="zh-CN" altLang="en-US" sz="1400" dirty="0">
              <a:solidFill>
                <a:srgbClr val="808080"/>
              </a:solidFill>
            </a:endParaRPr>
          </a:p>
          <a:p>
            <a:r>
              <a:rPr lang="zh-CN" altLang="en-US" sz="1400" dirty="0">
                <a:solidFill>
                  <a:prstClr val="black"/>
                </a:solidFill>
              </a:rPr>
              <a:t>  </a:t>
            </a:r>
            <a:r>
              <a:rPr lang="en-US" altLang="zh-CN" sz="1400" dirty="0">
                <a:solidFill>
                  <a:srgbClr val="008080"/>
                </a:solidFill>
              </a:rPr>
              <a:t>EXTRACT</a:t>
            </a:r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>
                <a:solidFill>
                  <a:srgbClr val="FF00FF"/>
                </a:solidFill>
              </a:rPr>
              <a:t>MONTH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FROM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FF"/>
                </a:solidFill>
              </a:rPr>
              <a:t>CURRENT_TIMESTAMP</a:t>
            </a:r>
            <a:r>
              <a:rPr lang="en-US" altLang="zh-CN" sz="1400" dirty="0">
                <a:solidFill>
                  <a:srgbClr val="808080"/>
                </a:solidFill>
              </a:rPr>
              <a:t>)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AS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FF"/>
                </a:solidFill>
              </a:rPr>
              <a:t>month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endParaRPr lang="zh-CN" altLang="en-US" sz="1400" dirty="0">
              <a:solidFill>
                <a:srgbClr val="808080"/>
              </a:solidFill>
            </a:endParaRPr>
          </a:p>
          <a:p>
            <a:r>
              <a:rPr lang="zh-CN" altLang="en-US" sz="1400" dirty="0">
                <a:solidFill>
                  <a:prstClr val="black"/>
                </a:solidFill>
              </a:rPr>
              <a:t>  </a:t>
            </a:r>
            <a:r>
              <a:rPr lang="en-US" altLang="zh-CN" sz="1400" dirty="0">
                <a:solidFill>
                  <a:srgbClr val="008080"/>
                </a:solidFill>
              </a:rPr>
              <a:t>EXTRACT</a:t>
            </a:r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>
                <a:solidFill>
                  <a:srgbClr val="FF00FF"/>
                </a:solidFill>
              </a:rPr>
              <a:t>DAY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FROM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FF"/>
                </a:solidFill>
              </a:rPr>
              <a:t>CURRENT_TIMESTAMP</a:t>
            </a:r>
            <a:r>
              <a:rPr lang="en-US" altLang="zh-CN" sz="1400" dirty="0">
                <a:solidFill>
                  <a:srgbClr val="808080"/>
                </a:solidFill>
              </a:rPr>
              <a:t>)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AS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FF"/>
                </a:solidFill>
              </a:rPr>
              <a:t>day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endParaRPr lang="zh-CN" altLang="en-US" sz="1400" dirty="0">
              <a:solidFill>
                <a:srgbClr val="808080"/>
              </a:solidFill>
            </a:endParaRPr>
          </a:p>
          <a:p>
            <a:r>
              <a:rPr lang="zh-CN" altLang="en-US" sz="1400" dirty="0">
                <a:solidFill>
                  <a:prstClr val="black"/>
                </a:solidFill>
              </a:rPr>
              <a:t>  </a:t>
            </a:r>
            <a:r>
              <a:rPr lang="en-US" altLang="zh-CN" sz="1400" dirty="0">
                <a:solidFill>
                  <a:srgbClr val="008080"/>
                </a:solidFill>
              </a:rPr>
              <a:t>EXTRACT</a:t>
            </a:r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>
                <a:solidFill>
                  <a:srgbClr val="0000FF"/>
                </a:solidFill>
              </a:rPr>
              <a:t>HOUR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FROM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FF"/>
                </a:solidFill>
              </a:rPr>
              <a:t>CURRENT_TIMESTAMP</a:t>
            </a:r>
            <a:r>
              <a:rPr lang="en-US" altLang="zh-CN" sz="1400" dirty="0">
                <a:solidFill>
                  <a:srgbClr val="808080"/>
                </a:solidFill>
              </a:rPr>
              <a:t>)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AS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hour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endParaRPr lang="zh-CN" altLang="en-US" sz="1400" dirty="0">
              <a:solidFill>
                <a:srgbClr val="808080"/>
              </a:solidFill>
            </a:endParaRPr>
          </a:p>
          <a:p>
            <a:r>
              <a:rPr lang="zh-CN" altLang="en-US" sz="1400" dirty="0">
                <a:solidFill>
                  <a:prstClr val="black"/>
                </a:solidFill>
              </a:rPr>
              <a:t>  </a:t>
            </a:r>
            <a:r>
              <a:rPr lang="en-US" altLang="zh-CN" sz="1400" dirty="0">
                <a:solidFill>
                  <a:srgbClr val="008080"/>
                </a:solidFill>
              </a:rPr>
              <a:t>EXTRACT</a:t>
            </a:r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>
                <a:solidFill>
                  <a:srgbClr val="0000FF"/>
                </a:solidFill>
              </a:rPr>
              <a:t>MINUTE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FROM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FF"/>
                </a:solidFill>
              </a:rPr>
              <a:t>CURRENT_TIMESTAMP</a:t>
            </a:r>
            <a:r>
              <a:rPr lang="en-US" altLang="zh-CN" sz="1400" dirty="0">
                <a:solidFill>
                  <a:srgbClr val="808080"/>
                </a:solidFill>
              </a:rPr>
              <a:t>)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AS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minute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endParaRPr lang="zh-CN" altLang="en-US" sz="1400" dirty="0">
              <a:solidFill>
                <a:srgbClr val="808080"/>
              </a:solidFill>
            </a:endParaRPr>
          </a:p>
          <a:p>
            <a:r>
              <a:rPr lang="zh-CN" altLang="en-US" sz="1400" dirty="0">
                <a:solidFill>
                  <a:prstClr val="black"/>
                </a:solidFill>
              </a:rPr>
              <a:t>  </a:t>
            </a:r>
            <a:r>
              <a:rPr lang="en-US" altLang="zh-CN" sz="1400" dirty="0">
                <a:solidFill>
                  <a:srgbClr val="008080"/>
                </a:solidFill>
              </a:rPr>
              <a:t>EXTRACT</a:t>
            </a:r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>
                <a:solidFill>
                  <a:srgbClr val="0000FF"/>
                </a:solidFill>
              </a:rPr>
              <a:t>SECOND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FROM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FF"/>
                </a:solidFill>
              </a:rPr>
              <a:t>CURRENT_TIMESTAMP</a:t>
            </a:r>
            <a:r>
              <a:rPr lang="en-US" altLang="zh-CN" sz="1400" dirty="0">
                <a:solidFill>
                  <a:srgbClr val="808080"/>
                </a:solidFill>
              </a:rPr>
              <a:t>)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AS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second</a:t>
            </a:r>
            <a:r>
              <a:rPr lang="en-US" altLang="zh-CN" sz="1400" dirty="0">
                <a:solidFill>
                  <a:srgbClr val="808080"/>
                </a:solidFill>
              </a:rPr>
              <a:t>;</a:t>
            </a:r>
            <a:endParaRPr lang="zh-CN" altLang="en-US" sz="1400" dirty="0">
              <a:solidFill>
                <a:srgbClr val="808080"/>
              </a:solidFill>
            </a:endParaRPr>
          </a:p>
          <a:p>
            <a:r>
              <a:rPr lang="en-US" altLang="zh-CN" sz="1400" dirty="0">
                <a:solidFill>
                  <a:srgbClr val="008000"/>
                </a:solidFill>
              </a:rPr>
              <a:t>--SQL Sever</a:t>
            </a:r>
            <a:r>
              <a:rPr lang="zh-CN" altLang="en-US" sz="1400" dirty="0">
                <a:solidFill>
                  <a:srgbClr val="008000"/>
                </a:solidFill>
              </a:rPr>
              <a:t>写法</a:t>
            </a:r>
          </a:p>
          <a:p>
            <a:r>
              <a:rPr lang="en-US" altLang="zh-CN" sz="1400" dirty="0">
                <a:solidFill>
                  <a:srgbClr val="0000FF"/>
                </a:solidFill>
              </a:rPr>
              <a:t>SELECT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FF"/>
                </a:solidFill>
              </a:rPr>
              <a:t>CURRENT_TIMESTAMP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endParaRPr lang="zh-CN" altLang="en-US" sz="1400" dirty="0">
              <a:solidFill>
                <a:srgbClr val="808080"/>
              </a:solidFill>
            </a:endParaRPr>
          </a:p>
          <a:p>
            <a:r>
              <a:rPr lang="zh-CN" altLang="en-US" sz="1400" dirty="0">
                <a:solidFill>
                  <a:prstClr val="black"/>
                </a:solidFill>
              </a:rPr>
              <a:t>  </a:t>
            </a:r>
            <a:r>
              <a:rPr lang="en-US" altLang="zh-CN" sz="1400" dirty="0">
                <a:solidFill>
                  <a:srgbClr val="FF00FF"/>
                </a:solidFill>
              </a:rPr>
              <a:t>DATEPART</a:t>
            </a:r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>
                <a:solidFill>
                  <a:srgbClr val="FF00FF"/>
                </a:solidFill>
              </a:rPr>
              <a:t>YEAR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FF"/>
                </a:solidFill>
              </a:rPr>
              <a:t>CURRENT_TIMESTAMP</a:t>
            </a:r>
            <a:r>
              <a:rPr lang="en-US" altLang="zh-CN" sz="1400" dirty="0">
                <a:solidFill>
                  <a:srgbClr val="808080"/>
                </a:solidFill>
              </a:rPr>
              <a:t>)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AS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FF"/>
                </a:solidFill>
              </a:rPr>
              <a:t>year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endParaRPr lang="zh-CN" altLang="en-US" sz="1400" dirty="0">
              <a:solidFill>
                <a:srgbClr val="808080"/>
              </a:solidFill>
            </a:endParaRPr>
          </a:p>
          <a:p>
            <a:r>
              <a:rPr lang="zh-CN" altLang="en-US" sz="1400" dirty="0">
                <a:solidFill>
                  <a:prstClr val="black"/>
                </a:solidFill>
              </a:rPr>
              <a:t>  </a:t>
            </a:r>
            <a:r>
              <a:rPr lang="en-US" altLang="zh-CN" sz="1400" dirty="0">
                <a:solidFill>
                  <a:srgbClr val="FF00FF"/>
                </a:solidFill>
              </a:rPr>
              <a:t>DATEPART</a:t>
            </a:r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>
                <a:solidFill>
                  <a:srgbClr val="FF00FF"/>
                </a:solidFill>
              </a:rPr>
              <a:t>MONTH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FF"/>
                </a:solidFill>
              </a:rPr>
              <a:t>CURRENT_TIMESTAMP</a:t>
            </a:r>
            <a:r>
              <a:rPr lang="en-US" altLang="zh-CN" sz="1400" dirty="0">
                <a:solidFill>
                  <a:srgbClr val="808080"/>
                </a:solidFill>
              </a:rPr>
              <a:t>)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AS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FF"/>
                </a:solidFill>
              </a:rPr>
              <a:t>month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endParaRPr lang="zh-CN" altLang="en-US" sz="1400" dirty="0">
              <a:solidFill>
                <a:srgbClr val="808080"/>
              </a:solidFill>
            </a:endParaRPr>
          </a:p>
          <a:p>
            <a:r>
              <a:rPr lang="zh-CN" altLang="en-US" sz="1400" dirty="0">
                <a:solidFill>
                  <a:prstClr val="black"/>
                </a:solidFill>
              </a:rPr>
              <a:t>  </a:t>
            </a:r>
            <a:r>
              <a:rPr lang="en-US" altLang="zh-CN" sz="1400" dirty="0">
                <a:solidFill>
                  <a:srgbClr val="FF00FF"/>
                </a:solidFill>
              </a:rPr>
              <a:t>DATEPART</a:t>
            </a:r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>
                <a:solidFill>
                  <a:srgbClr val="FF00FF"/>
                </a:solidFill>
              </a:rPr>
              <a:t>DAY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FF"/>
                </a:solidFill>
              </a:rPr>
              <a:t>CURRENT_TIMESTAMP</a:t>
            </a:r>
            <a:r>
              <a:rPr lang="en-US" altLang="zh-CN" sz="1400" dirty="0">
                <a:solidFill>
                  <a:srgbClr val="808080"/>
                </a:solidFill>
              </a:rPr>
              <a:t>)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AS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FF"/>
                </a:solidFill>
              </a:rPr>
              <a:t>day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endParaRPr lang="zh-CN" altLang="en-US" sz="1400" dirty="0">
              <a:solidFill>
                <a:srgbClr val="808080"/>
              </a:solidFill>
            </a:endParaRPr>
          </a:p>
          <a:p>
            <a:r>
              <a:rPr lang="zh-CN" altLang="en-US" sz="1400" dirty="0">
                <a:solidFill>
                  <a:prstClr val="black"/>
                </a:solidFill>
              </a:rPr>
              <a:t>  </a:t>
            </a:r>
            <a:r>
              <a:rPr lang="en-US" altLang="zh-CN" sz="1400" dirty="0">
                <a:solidFill>
                  <a:srgbClr val="FF00FF"/>
                </a:solidFill>
              </a:rPr>
              <a:t>DATEPART</a:t>
            </a:r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>
                <a:solidFill>
                  <a:srgbClr val="0000FF"/>
                </a:solidFill>
              </a:rPr>
              <a:t>HOUR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FF"/>
                </a:solidFill>
              </a:rPr>
              <a:t>CURRENT_TIMESTAMP</a:t>
            </a:r>
            <a:r>
              <a:rPr lang="en-US" altLang="zh-CN" sz="1400" dirty="0">
                <a:solidFill>
                  <a:srgbClr val="808080"/>
                </a:solidFill>
              </a:rPr>
              <a:t>)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AS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hour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endParaRPr lang="zh-CN" altLang="en-US" sz="1400" dirty="0">
              <a:solidFill>
                <a:srgbClr val="808080"/>
              </a:solidFill>
            </a:endParaRPr>
          </a:p>
          <a:p>
            <a:r>
              <a:rPr lang="zh-CN" altLang="en-US" sz="1400" dirty="0">
                <a:solidFill>
                  <a:prstClr val="black"/>
                </a:solidFill>
              </a:rPr>
              <a:t>  </a:t>
            </a:r>
            <a:r>
              <a:rPr lang="en-US" altLang="zh-CN" sz="1400" dirty="0">
                <a:solidFill>
                  <a:srgbClr val="FF00FF"/>
                </a:solidFill>
              </a:rPr>
              <a:t>DATEPART</a:t>
            </a:r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>
                <a:solidFill>
                  <a:srgbClr val="0000FF"/>
                </a:solidFill>
              </a:rPr>
              <a:t>MINUTE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FF"/>
                </a:solidFill>
              </a:rPr>
              <a:t>CURRENT_TIMESTAMP</a:t>
            </a:r>
            <a:r>
              <a:rPr lang="en-US" altLang="zh-CN" sz="1400" dirty="0">
                <a:solidFill>
                  <a:srgbClr val="808080"/>
                </a:solidFill>
              </a:rPr>
              <a:t>)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AS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minute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endParaRPr lang="zh-CN" altLang="en-US" sz="1400" dirty="0">
              <a:solidFill>
                <a:srgbClr val="808080"/>
              </a:solidFill>
            </a:endParaRPr>
          </a:p>
          <a:p>
            <a:r>
              <a:rPr lang="zh-CN" altLang="en-US" sz="1400" dirty="0">
                <a:solidFill>
                  <a:prstClr val="black"/>
                </a:solidFill>
              </a:rPr>
              <a:t>  </a:t>
            </a:r>
            <a:r>
              <a:rPr lang="en-US" altLang="zh-CN" sz="1400" dirty="0">
                <a:solidFill>
                  <a:srgbClr val="FF00FF"/>
                </a:solidFill>
              </a:rPr>
              <a:t>DATEPART</a:t>
            </a:r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>
                <a:solidFill>
                  <a:srgbClr val="0000FF"/>
                </a:solidFill>
              </a:rPr>
              <a:t>SECOND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FF"/>
                </a:solidFill>
              </a:rPr>
              <a:t>CURRENT_TIMESTAMP</a:t>
            </a:r>
            <a:r>
              <a:rPr lang="en-US" altLang="zh-CN" sz="1400" dirty="0">
                <a:solidFill>
                  <a:srgbClr val="808080"/>
                </a:solidFill>
              </a:rPr>
              <a:t>)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AS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second</a:t>
            </a:r>
            <a:r>
              <a:rPr lang="en-US" altLang="zh-CN" sz="1400" dirty="0">
                <a:solidFill>
                  <a:srgbClr val="808080"/>
                </a:solidFill>
              </a:rPr>
              <a:t>;</a:t>
            </a:r>
            <a:endParaRPr lang="zh-CN" altLang="en-US" sz="1400" dirty="0"/>
          </a:p>
          <a:p>
            <a:endParaRPr lang="en-US" altLang="zh-CN" sz="1600" dirty="0"/>
          </a:p>
          <a:p>
            <a:r>
              <a:rPr lang="zh-CN" altLang="en-US" sz="1600" b="1" dirty="0"/>
              <a:t>转换函数</a:t>
            </a:r>
            <a:endParaRPr lang="en-US" altLang="zh-CN" sz="1600" b="1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/>
              <a:t>CAST </a:t>
            </a:r>
            <a:r>
              <a:rPr lang="zh-CN" altLang="en-US" dirty="0"/>
              <a:t>（类型转换）</a:t>
            </a:r>
            <a:endParaRPr lang="en-US" altLang="zh-CN" dirty="0"/>
          </a:p>
          <a:p>
            <a:r>
              <a:rPr lang="en-US" altLang="zh-CN" sz="1400" dirty="0">
                <a:solidFill>
                  <a:srgbClr val="008000"/>
                </a:solidFill>
              </a:rPr>
              <a:t>--</a:t>
            </a:r>
            <a:r>
              <a:rPr lang="zh-CN" altLang="en-US" sz="1400" dirty="0">
                <a:solidFill>
                  <a:srgbClr val="008000"/>
                </a:solidFill>
              </a:rPr>
              <a:t>标准写法</a:t>
            </a:r>
          </a:p>
          <a:p>
            <a:r>
              <a:rPr lang="en-US" altLang="zh-CN" sz="1400" dirty="0">
                <a:solidFill>
                  <a:srgbClr val="0000FF"/>
                </a:solidFill>
              </a:rPr>
              <a:t>SELECT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FF"/>
                </a:solidFill>
              </a:rPr>
              <a:t>CAST</a:t>
            </a:r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>
                <a:solidFill>
                  <a:srgbClr val="FF0000"/>
                </a:solidFill>
              </a:rPr>
              <a:t>'0001'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AS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INTEGER</a:t>
            </a:r>
            <a:r>
              <a:rPr lang="en-US" altLang="zh-CN" sz="1400" dirty="0">
                <a:solidFill>
                  <a:srgbClr val="808080"/>
                </a:solidFill>
              </a:rPr>
              <a:t>)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AS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int_col</a:t>
            </a:r>
            <a:r>
              <a:rPr lang="en-US" altLang="zh-CN" sz="1400" dirty="0">
                <a:solidFill>
                  <a:srgbClr val="808080"/>
                </a:solidFill>
              </a:rPr>
              <a:t>;</a:t>
            </a:r>
            <a:endParaRPr lang="en-US" altLang="zh-CN" sz="1400" dirty="0"/>
          </a:p>
          <a:p>
            <a:r>
              <a:rPr lang="en-US" altLang="zh-CN" sz="1400" dirty="0">
                <a:solidFill>
                  <a:srgbClr val="008000"/>
                </a:solidFill>
              </a:rPr>
              <a:t>--</a:t>
            </a:r>
            <a:r>
              <a:rPr lang="zh-CN" altLang="en-US" sz="1400" dirty="0">
                <a:solidFill>
                  <a:srgbClr val="008000"/>
                </a:solidFill>
              </a:rPr>
              <a:t>将字符串类型转换为日期类型</a:t>
            </a:r>
          </a:p>
          <a:p>
            <a:r>
              <a:rPr lang="en-US" altLang="zh-CN" sz="1400" dirty="0">
                <a:solidFill>
                  <a:srgbClr val="0000FF"/>
                </a:solidFill>
              </a:rPr>
              <a:t>SELECT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FF"/>
                </a:solidFill>
              </a:rPr>
              <a:t>CAST</a:t>
            </a:r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>
                <a:solidFill>
                  <a:srgbClr val="FF0000"/>
                </a:solidFill>
              </a:rPr>
              <a:t>'2009-12-14'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AS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DATE</a:t>
            </a:r>
            <a:r>
              <a:rPr lang="en-US" altLang="zh-CN" sz="1400" dirty="0">
                <a:solidFill>
                  <a:srgbClr val="808080"/>
                </a:solidFill>
              </a:rPr>
              <a:t>)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AS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date_col</a:t>
            </a:r>
            <a:r>
              <a:rPr lang="en-US" altLang="zh-CN" sz="1400" dirty="0">
                <a:solidFill>
                  <a:srgbClr val="808080"/>
                </a:solidFill>
              </a:rPr>
              <a:t>;</a:t>
            </a:r>
            <a:endParaRPr lang="zh-CN" altLang="en-US" sz="1400" dirty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b="1" dirty="0"/>
              <a:t>COALESCE </a:t>
            </a:r>
            <a:r>
              <a:rPr lang="zh-CN" altLang="en-US" b="1" dirty="0"/>
              <a:t>（将 </a:t>
            </a:r>
            <a:r>
              <a:rPr lang="en-US" altLang="zh-CN" b="1" dirty="0"/>
              <a:t>NULL </a:t>
            </a:r>
            <a:r>
              <a:rPr lang="zh-CN" altLang="en-US" b="1" dirty="0"/>
              <a:t>转换为其他值）</a:t>
            </a:r>
            <a:endParaRPr lang="en-US" altLang="zh-CN" b="1" dirty="0"/>
          </a:p>
          <a:p>
            <a:r>
              <a:rPr lang="en-US" altLang="zh-CN" sz="1400" dirty="0">
                <a:solidFill>
                  <a:srgbClr val="0000FF"/>
                </a:solidFill>
              </a:rPr>
              <a:t>SELECT</a:t>
            </a:r>
            <a:endParaRPr lang="zh-CN" altLang="en-US" sz="1400" dirty="0">
              <a:solidFill>
                <a:srgbClr val="0000FF"/>
              </a:solidFill>
            </a:endParaRPr>
          </a:p>
          <a:p>
            <a:r>
              <a:rPr lang="zh-CN" altLang="en-US" sz="1400" dirty="0">
                <a:solidFill>
                  <a:prstClr val="black"/>
                </a:solidFill>
              </a:rPr>
              <a:t>  </a:t>
            </a:r>
            <a:r>
              <a:rPr lang="en-US" altLang="zh-CN" sz="1400" dirty="0">
                <a:solidFill>
                  <a:srgbClr val="FF00FF"/>
                </a:solidFill>
              </a:rPr>
              <a:t>COALESCE</a:t>
            </a:r>
            <a:r>
              <a:rPr lang="en-US" altLang="zh-CN" sz="1400" dirty="0">
                <a:solidFill>
                  <a:srgbClr val="808080"/>
                </a:solidFill>
              </a:rPr>
              <a:t>(NULL,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prstClr val="black"/>
                </a:solidFill>
              </a:rPr>
              <a:t>1</a:t>
            </a:r>
            <a:r>
              <a:rPr lang="en-US" altLang="zh-CN" sz="1400" dirty="0">
                <a:solidFill>
                  <a:srgbClr val="808080"/>
                </a:solidFill>
              </a:rPr>
              <a:t>)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AS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col_1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endParaRPr lang="zh-CN" altLang="en-US" sz="1400" dirty="0">
              <a:solidFill>
                <a:srgbClr val="808080"/>
              </a:solidFill>
            </a:endParaRPr>
          </a:p>
          <a:p>
            <a:r>
              <a:rPr lang="zh-CN" altLang="en-US" sz="1400" dirty="0">
                <a:solidFill>
                  <a:prstClr val="black"/>
                </a:solidFill>
              </a:rPr>
              <a:t>  </a:t>
            </a:r>
            <a:r>
              <a:rPr lang="en-US" altLang="zh-CN" sz="1400" dirty="0">
                <a:solidFill>
                  <a:srgbClr val="FF00FF"/>
                </a:solidFill>
              </a:rPr>
              <a:t>COALESCE</a:t>
            </a:r>
            <a:r>
              <a:rPr lang="en-US" altLang="zh-CN" sz="1400" dirty="0">
                <a:solidFill>
                  <a:srgbClr val="808080"/>
                </a:solidFill>
              </a:rPr>
              <a:t>(NULL,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'test'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NULL)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AS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col_2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endParaRPr lang="zh-CN" altLang="en-US" sz="1400" dirty="0">
              <a:solidFill>
                <a:srgbClr val="808080"/>
              </a:solidFill>
            </a:endParaRPr>
          </a:p>
          <a:p>
            <a:r>
              <a:rPr lang="zh-CN" altLang="en-US" sz="1400" dirty="0">
                <a:solidFill>
                  <a:prstClr val="black"/>
                </a:solidFill>
              </a:rPr>
              <a:t>  </a:t>
            </a:r>
            <a:r>
              <a:rPr lang="en-US" altLang="zh-CN" sz="1400" dirty="0">
                <a:solidFill>
                  <a:srgbClr val="FF00FF"/>
                </a:solidFill>
              </a:rPr>
              <a:t>COALESCE</a:t>
            </a:r>
            <a:r>
              <a:rPr lang="en-US" altLang="zh-CN" sz="1400" dirty="0">
                <a:solidFill>
                  <a:srgbClr val="808080"/>
                </a:solidFill>
              </a:rPr>
              <a:t>(NULL,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NULL,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'2009-11-01'</a:t>
            </a:r>
            <a:r>
              <a:rPr lang="en-US" altLang="zh-CN" sz="1400" dirty="0">
                <a:solidFill>
                  <a:srgbClr val="808080"/>
                </a:solidFill>
              </a:rPr>
              <a:t>)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AS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col_3</a:t>
            </a:r>
            <a:r>
              <a:rPr lang="en-US" altLang="zh-CN" sz="1400" dirty="0">
                <a:solidFill>
                  <a:srgbClr val="808080"/>
                </a:solidFill>
              </a:rPr>
              <a:t>;</a:t>
            </a:r>
            <a:endParaRPr lang="zh-CN" altLang="en-US" sz="1400" dirty="0"/>
          </a:p>
          <a:p>
            <a:endParaRPr lang="en-US" altLang="zh-CN" dirty="0"/>
          </a:p>
          <a:p>
            <a:r>
              <a:rPr lang="en-US" altLang="zh-CN" sz="1400" dirty="0">
                <a:solidFill>
                  <a:srgbClr val="008000"/>
                </a:solidFill>
              </a:rPr>
              <a:t>--</a:t>
            </a:r>
            <a:r>
              <a:rPr lang="en-US" altLang="zh-CN" sz="1400" dirty="0" err="1">
                <a:solidFill>
                  <a:srgbClr val="008000"/>
                </a:solidFill>
              </a:rPr>
              <a:t>SampleStr</a:t>
            </a:r>
            <a:r>
              <a:rPr lang="en-US" altLang="zh-CN" sz="1400" dirty="0">
                <a:solidFill>
                  <a:srgbClr val="008000"/>
                </a:solidFill>
              </a:rPr>
              <a:t> </a:t>
            </a:r>
            <a:r>
              <a:rPr lang="zh-CN" altLang="en-US" sz="1400" dirty="0">
                <a:solidFill>
                  <a:srgbClr val="008000"/>
                </a:solidFill>
              </a:rPr>
              <a:t>表中的列作为例子</a:t>
            </a:r>
          </a:p>
          <a:p>
            <a:r>
              <a:rPr lang="en-US" altLang="zh-CN" sz="1400" dirty="0">
                <a:solidFill>
                  <a:srgbClr val="0000FF"/>
                </a:solidFill>
              </a:rPr>
              <a:t>SELECT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FF"/>
                </a:solidFill>
              </a:rPr>
              <a:t>COALESCE</a:t>
            </a:r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>
                <a:solidFill>
                  <a:srgbClr val="008080"/>
                </a:solidFill>
              </a:rPr>
              <a:t>str2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‘NULL’</a:t>
            </a:r>
            <a:r>
              <a:rPr lang="en-US" altLang="zh-CN" sz="1400" dirty="0">
                <a:solidFill>
                  <a:srgbClr val="808080"/>
                </a:solidFill>
              </a:rPr>
              <a:t>)</a:t>
            </a:r>
            <a:r>
              <a:rPr lang="zh-CN" altLang="en-US" sz="1400" dirty="0">
                <a:solidFill>
                  <a:srgbClr val="808080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FROM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SampleStr</a:t>
            </a:r>
            <a:r>
              <a:rPr lang="en-US" altLang="zh-CN" sz="1400" dirty="0">
                <a:solidFill>
                  <a:srgbClr val="808080"/>
                </a:solidFill>
              </a:rPr>
              <a:t>;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35867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4303" y="92831"/>
            <a:ext cx="6653213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</a:rPr>
              <a:t>谓词：</a:t>
            </a:r>
            <a:r>
              <a:rPr lang="zh-CN" altLang="en-US" sz="1600" dirty="0"/>
              <a:t>返回值为真值（</a:t>
            </a:r>
            <a:r>
              <a:rPr lang="en-US" altLang="zh-CN" sz="1600" dirty="0"/>
              <a:t>TRUE/FALSE/UNKNOWN </a:t>
            </a:r>
            <a:r>
              <a:rPr lang="zh-CN" altLang="en-US" sz="1600" dirty="0"/>
              <a:t>）的函数。</a:t>
            </a:r>
            <a:endParaRPr lang="en-US" altLang="zh-CN" sz="1600" dirty="0"/>
          </a:p>
          <a:p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600" dirty="0"/>
              <a:t>LIKE </a:t>
            </a:r>
            <a:r>
              <a:rPr lang="zh-CN" altLang="en-US" sz="1600" dirty="0"/>
              <a:t>（字符串的部分一致查询）</a:t>
            </a:r>
            <a:endParaRPr lang="en-US" altLang="zh-CN" sz="1600" dirty="0"/>
          </a:p>
          <a:p>
            <a:r>
              <a:rPr lang="en-US" altLang="zh-CN" sz="1400" dirty="0">
                <a:solidFill>
                  <a:srgbClr val="008000"/>
                </a:solidFill>
              </a:rPr>
              <a:t>--</a:t>
            </a:r>
            <a:r>
              <a:rPr lang="zh-CN" altLang="en-US" sz="1400" dirty="0">
                <a:solidFill>
                  <a:srgbClr val="008000"/>
                </a:solidFill>
              </a:rPr>
              <a:t>使用</a:t>
            </a:r>
            <a:r>
              <a:rPr lang="en-US" altLang="zh-CN" sz="1400" dirty="0">
                <a:solidFill>
                  <a:srgbClr val="008000"/>
                </a:solidFill>
              </a:rPr>
              <a:t>LIKE </a:t>
            </a:r>
            <a:r>
              <a:rPr lang="zh-CN" altLang="en-US" sz="1400" dirty="0">
                <a:solidFill>
                  <a:srgbClr val="008000"/>
                </a:solidFill>
              </a:rPr>
              <a:t>进行前方一致查询</a:t>
            </a:r>
          </a:p>
          <a:p>
            <a:r>
              <a:rPr lang="en-US" altLang="zh-CN" sz="1400" dirty="0">
                <a:solidFill>
                  <a:srgbClr val="0000FF"/>
                </a:solidFill>
              </a:rPr>
              <a:t>SELECT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zh-CN" altLang="en-US" sz="1400" dirty="0">
                <a:solidFill>
                  <a:srgbClr val="808080"/>
                </a:solidFill>
              </a:rPr>
              <a:t>* </a:t>
            </a:r>
            <a:r>
              <a:rPr lang="en-US" altLang="zh-CN" sz="1400" dirty="0">
                <a:solidFill>
                  <a:srgbClr val="0000FF"/>
                </a:solidFill>
              </a:rPr>
              <a:t>FROM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SampleLike</a:t>
            </a:r>
            <a:r>
              <a:rPr lang="zh-CN" altLang="en-US" sz="1400" dirty="0">
                <a:solidFill>
                  <a:srgbClr val="008080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WHERE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strcol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LIKE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r>
              <a:rPr lang="en-US" altLang="zh-CN" sz="1400" dirty="0" err="1">
                <a:solidFill>
                  <a:srgbClr val="FF0000"/>
                </a:solidFill>
              </a:rPr>
              <a:t>ddd</a:t>
            </a:r>
            <a:r>
              <a:rPr lang="en-US" altLang="zh-CN" sz="1400" dirty="0">
                <a:solidFill>
                  <a:srgbClr val="FF0000"/>
                </a:solidFill>
              </a:rPr>
              <a:t>%'</a:t>
            </a:r>
            <a:r>
              <a:rPr lang="en-US" altLang="zh-CN" sz="1400" dirty="0">
                <a:solidFill>
                  <a:srgbClr val="808080"/>
                </a:solidFill>
              </a:rPr>
              <a:t>;</a:t>
            </a:r>
            <a:endParaRPr lang="zh-CN" altLang="en-US" sz="1400" dirty="0"/>
          </a:p>
          <a:p>
            <a:r>
              <a:rPr lang="en-US" altLang="zh-CN" sz="1400" dirty="0">
                <a:solidFill>
                  <a:srgbClr val="008000"/>
                </a:solidFill>
              </a:rPr>
              <a:t>--</a:t>
            </a:r>
            <a:r>
              <a:rPr lang="zh-CN" altLang="en-US" sz="1400" dirty="0">
                <a:solidFill>
                  <a:srgbClr val="008000"/>
                </a:solidFill>
              </a:rPr>
              <a:t>使用</a:t>
            </a:r>
            <a:r>
              <a:rPr lang="en-US" altLang="zh-CN" sz="1400" dirty="0">
                <a:solidFill>
                  <a:srgbClr val="008000"/>
                </a:solidFill>
              </a:rPr>
              <a:t>LIKE </a:t>
            </a:r>
            <a:r>
              <a:rPr lang="zh-CN" altLang="en-US" sz="1400" dirty="0">
                <a:solidFill>
                  <a:srgbClr val="008000"/>
                </a:solidFill>
              </a:rPr>
              <a:t>进行后方一致查询</a:t>
            </a:r>
          </a:p>
          <a:p>
            <a:r>
              <a:rPr lang="en-US" altLang="zh-CN" sz="1400" dirty="0">
                <a:solidFill>
                  <a:srgbClr val="0000FF"/>
                </a:solidFill>
              </a:rPr>
              <a:t>SELECT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zh-CN" altLang="en-US" sz="1400" dirty="0">
                <a:solidFill>
                  <a:srgbClr val="808080"/>
                </a:solidFill>
              </a:rPr>
              <a:t>* </a:t>
            </a:r>
            <a:r>
              <a:rPr lang="en-US" altLang="zh-CN" sz="1400" dirty="0">
                <a:solidFill>
                  <a:srgbClr val="0000FF"/>
                </a:solidFill>
              </a:rPr>
              <a:t>FROM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SampleLike</a:t>
            </a:r>
            <a:r>
              <a:rPr lang="zh-CN" altLang="en-US" sz="1400" dirty="0">
                <a:solidFill>
                  <a:srgbClr val="008080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WHERE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strcol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LIKE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‘%</a:t>
            </a:r>
            <a:r>
              <a:rPr lang="en-US" altLang="zh-CN" sz="1400" dirty="0" err="1">
                <a:solidFill>
                  <a:srgbClr val="FF0000"/>
                </a:solidFill>
              </a:rPr>
              <a:t>ddd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r>
              <a:rPr lang="en-US" altLang="zh-CN" sz="1400" dirty="0">
                <a:solidFill>
                  <a:srgbClr val="808080"/>
                </a:solidFill>
              </a:rPr>
              <a:t>;</a:t>
            </a:r>
            <a:endParaRPr lang="zh-CN" altLang="en-US" sz="1400" dirty="0"/>
          </a:p>
          <a:p>
            <a:r>
              <a:rPr lang="en-US" altLang="zh-CN" sz="1400" dirty="0">
                <a:solidFill>
                  <a:srgbClr val="008000"/>
                </a:solidFill>
              </a:rPr>
              <a:t>--</a:t>
            </a:r>
            <a:r>
              <a:rPr lang="zh-CN" altLang="en-US" sz="1400" dirty="0">
                <a:solidFill>
                  <a:srgbClr val="008000"/>
                </a:solidFill>
              </a:rPr>
              <a:t>使用</a:t>
            </a:r>
            <a:r>
              <a:rPr lang="en-US" altLang="zh-CN" sz="1400" dirty="0">
                <a:solidFill>
                  <a:srgbClr val="008000"/>
                </a:solidFill>
              </a:rPr>
              <a:t>LIKE </a:t>
            </a:r>
            <a:r>
              <a:rPr lang="zh-CN" altLang="en-US" sz="1400" dirty="0">
                <a:solidFill>
                  <a:srgbClr val="008000"/>
                </a:solidFill>
              </a:rPr>
              <a:t>进行中间一致查询</a:t>
            </a:r>
          </a:p>
          <a:p>
            <a:r>
              <a:rPr lang="en-US" altLang="zh-CN" sz="1400" dirty="0">
                <a:solidFill>
                  <a:srgbClr val="0000FF"/>
                </a:solidFill>
              </a:rPr>
              <a:t>SELECT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zh-CN" altLang="en-US" sz="1400" dirty="0">
                <a:solidFill>
                  <a:srgbClr val="808080"/>
                </a:solidFill>
              </a:rPr>
              <a:t>* </a:t>
            </a:r>
            <a:r>
              <a:rPr lang="en-US" altLang="zh-CN" sz="1400" dirty="0">
                <a:solidFill>
                  <a:srgbClr val="0000FF"/>
                </a:solidFill>
              </a:rPr>
              <a:t>FROM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SampleLike</a:t>
            </a:r>
            <a:r>
              <a:rPr lang="zh-CN" altLang="en-US" sz="1400" dirty="0">
                <a:solidFill>
                  <a:srgbClr val="008080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WHERE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strcol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LIKE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‘%</a:t>
            </a:r>
            <a:r>
              <a:rPr lang="en-US" altLang="zh-CN" sz="1400" dirty="0" err="1">
                <a:solidFill>
                  <a:srgbClr val="FF0000"/>
                </a:solidFill>
              </a:rPr>
              <a:t>ddd</a:t>
            </a:r>
            <a:r>
              <a:rPr lang="en-US" altLang="zh-CN" sz="1400" dirty="0">
                <a:solidFill>
                  <a:srgbClr val="FF0000"/>
                </a:solidFill>
              </a:rPr>
              <a:t>%'</a:t>
            </a:r>
            <a:r>
              <a:rPr lang="en-US" altLang="zh-CN" sz="1400" dirty="0">
                <a:solidFill>
                  <a:srgbClr val="808080"/>
                </a:solidFill>
              </a:rPr>
              <a:t>;</a:t>
            </a:r>
            <a:endParaRPr lang="zh-CN" altLang="en-US" sz="1400" dirty="0"/>
          </a:p>
          <a:p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 b="1" dirty="0"/>
              <a:t>使用 </a:t>
            </a:r>
            <a:r>
              <a:rPr lang="en-US" altLang="zh-CN" sz="1600" b="1" dirty="0"/>
              <a:t>LIKE </a:t>
            </a:r>
            <a:r>
              <a:rPr lang="zh-CN" altLang="en-US" sz="1600" b="1" dirty="0"/>
              <a:t>和 </a:t>
            </a:r>
            <a:r>
              <a:rPr lang="en-US" altLang="zh-CN" sz="1600" b="1" dirty="0"/>
              <a:t>_ </a:t>
            </a:r>
            <a:r>
              <a:rPr lang="zh-CN" altLang="en-US" sz="1600" b="1" dirty="0"/>
              <a:t>（下划线）进行一致查询</a:t>
            </a:r>
            <a:endParaRPr lang="en-US" altLang="zh-CN" sz="1600" b="1" dirty="0"/>
          </a:p>
          <a:p>
            <a:r>
              <a:rPr lang="en-US" altLang="zh-CN" sz="1400" dirty="0">
                <a:solidFill>
                  <a:srgbClr val="008000"/>
                </a:solidFill>
              </a:rPr>
              <a:t>--</a:t>
            </a:r>
            <a:r>
              <a:rPr lang="zh-CN" altLang="en-US" sz="1400" dirty="0">
                <a:solidFill>
                  <a:srgbClr val="008000"/>
                </a:solidFill>
              </a:rPr>
              <a:t>查询“</a:t>
            </a:r>
            <a:r>
              <a:rPr lang="en-US" altLang="zh-CN" sz="1400" dirty="0" err="1">
                <a:solidFill>
                  <a:srgbClr val="008000"/>
                </a:solidFill>
              </a:rPr>
              <a:t>abc</a:t>
            </a:r>
            <a:r>
              <a:rPr lang="en-US" altLang="zh-CN" sz="1400" dirty="0">
                <a:solidFill>
                  <a:srgbClr val="008000"/>
                </a:solidFill>
              </a:rPr>
              <a:t>”</a:t>
            </a:r>
            <a:r>
              <a:rPr lang="zh-CN" altLang="en-US" sz="1400" dirty="0">
                <a:solidFill>
                  <a:srgbClr val="008000"/>
                </a:solidFill>
              </a:rPr>
              <a:t>加任意两个字符，下划线代表了“任意</a:t>
            </a:r>
            <a:r>
              <a:rPr lang="en-US" altLang="zh-CN" sz="1400" dirty="0">
                <a:solidFill>
                  <a:srgbClr val="008000"/>
                </a:solidFill>
              </a:rPr>
              <a:t>1 </a:t>
            </a:r>
            <a:r>
              <a:rPr lang="zh-CN" altLang="en-US" sz="1400" dirty="0">
                <a:solidFill>
                  <a:srgbClr val="008000"/>
                </a:solidFill>
              </a:rPr>
              <a:t>个字符</a:t>
            </a:r>
          </a:p>
          <a:p>
            <a:r>
              <a:rPr lang="en-US" altLang="zh-CN" sz="1400" dirty="0">
                <a:solidFill>
                  <a:srgbClr val="0000FF"/>
                </a:solidFill>
              </a:rPr>
              <a:t>SELECT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zh-CN" altLang="en-US" sz="1400" dirty="0">
                <a:solidFill>
                  <a:srgbClr val="808080"/>
                </a:solidFill>
              </a:rPr>
              <a:t>* </a:t>
            </a:r>
            <a:r>
              <a:rPr lang="en-US" altLang="zh-CN" sz="1400" dirty="0">
                <a:solidFill>
                  <a:srgbClr val="0000FF"/>
                </a:solidFill>
              </a:rPr>
              <a:t>FROM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SampleLike</a:t>
            </a:r>
            <a:r>
              <a:rPr lang="zh-CN" altLang="en-US" sz="1400" dirty="0">
                <a:solidFill>
                  <a:srgbClr val="008080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WHERE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strcol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LIKE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r>
              <a:rPr lang="en-US" altLang="zh-CN" sz="1400" dirty="0" err="1">
                <a:solidFill>
                  <a:srgbClr val="FF0000"/>
                </a:solidFill>
              </a:rPr>
              <a:t>abc</a:t>
            </a:r>
            <a:r>
              <a:rPr lang="en-US" altLang="zh-CN" sz="1400" dirty="0">
                <a:solidFill>
                  <a:srgbClr val="FF0000"/>
                </a:solidFill>
              </a:rPr>
              <a:t>__'</a:t>
            </a:r>
            <a:r>
              <a:rPr lang="en-US" altLang="zh-CN" sz="1400" dirty="0">
                <a:solidFill>
                  <a:srgbClr val="808080"/>
                </a:solidFill>
              </a:rPr>
              <a:t>;</a:t>
            </a:r>
            <a:endParaRPr lang="zh-CN" altLang="en-US" sz="1400" dirty="0"/>
          </a:p>
          <a:p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600" b="1" dirty="0"/>
              <a:t>BETWEEN </a:t>
            </a:r>
            <a:r>
              <a:rPr lang="zh-CN" altLang="en-US" sz="1600" b="1" dirty="0"/>
              <a:t>（范围查询）</a:t>
            </a:r>
            <a:endParaRPr lang="en-US" altLang="zh-CN" sz="1600" b="1" dirty="0"/>
          </a:p>
          <a:p>
            <a:r>
              <a:rPr lang="en-US" altLang="zh-CN" sz="1400" dirty="0">
                <a:solidFill>
                  <a:srgbClr val="008000"/>
                </a:solidFill>
              </a:rPr>
              <a:t>--</a:t>
            </a:r>
            <a:r>
              <a:rPr lang="zh-CN" altLang="en-US" sz="1400" dirty="0">
                <a:solidFill>
                  <a:srgbClr val="008000"/>
                </a:solidFill>
              </a:rPr>
              <a:t>选取销售单价为～的商品</a:t>
            </a:r>
          </a:p>
          <a:p>
            <a:r>
              <a:rPr lang="en-US" altLang="zh-CN" sz="1400" dirty="0">
                <a:solidFill>
                  <a:srgbClr val="0000FF"/>
                </a:solidFill>
              </a:rPr>
              <a:t>SELECT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product_name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sale_price</a:t>
            </a:r>
            <a:r>
              <a:rPr lang="zh-CN" altLang="en-US" sz="1400" dirty="0">
                <a:solidFill>
                  <a:srgbClr val="008080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FROM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Product</a:t>
            </a:r>
            <a:endParaRPr lang="zh-CN" altLang="en-US" sz="1400" dirty="0">
              <a:solidFill>
                <a:srgbClr val="008080"/>
              </a:solidFill>
            </a:endParaRPr>
          </a:p>
          <a:p>
            <a:r>
              <a:rPr lang="zh-CN" altLang="en-US" sz="1400" dirty="0">
                <a:solidFill>
                  <a:prstClr val="black"/>
                </a:solidFill>
              </a:rPr>
              <a:t>  </a:t>
            </a:r>
            <a:r>
              <a:rPr lang="en-US" altLang="zh-CN" sz="1400" dirty="0">
                <a:solidFill>
                  <a:srgbClr val="0000FF"/>
                </a:solidFill>
              </a:rPr>
              <a:t>WHERE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sale_price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BETWEEN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prstClr val="black"/>
                </a:solidFill>
              </a:rPr>
              <a:t>100 </a:t>
            </a:r>
            <a:r>
              <a:rPr lang="en-US" altLang="zh-CN" sz="1400" dirty="0">
                <a:solidFill>
                  <a:srgbClr val="808080"/>
                </a:solidFill>
              </a:rPr>
              <a:t>AND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prstClr val="black"/>
                </a:solidFill>
              </a:rPr>
              <a:t>1000</a:t>
            </a:r>
            <a:r>
              <a:rPr lang="en-US" altLang="zh-CN" sz="1400" dirty="0">
                <a:solidFill>
                  <a:srgbClr val="808080"/>
                </a:solidFill>
              </a:rPr>
              <a:t>;</a:t>
            </a:r>
            <a:endParaRPr lang="zh-CN" altLang="en-US" sz="1400" dirty="0"/>
          </a:p>
          <a:p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600" b="1" dirty="0"/>
              <a:t>IS NULL </a:t>
            </a:r>
            <a:r>
              <a:rPr lang="zh-CN" altLang="en-US" sz="1600" b="1" dirty="0"/>
              <a:t>、</a:t>
            </a:r>
            <a:r>
              <a:rPr lang="en-US" altLang="zh-CN" sz="1600" b="1" dirty="0"/>
              <a:t>IS NOT NULL </a:t>
            </a:r>
            <a:r>
              <a:rPr lang="zh-CN" altLang="en-US" sz="1600" b="1" dirty="0"/>
              <a:t>（判断是否为</a:t>
            </a:r>
            <a:r>
              <a:rPr lang="en-US" altLang="zh-CN" sz="1600" b="1" dirty="0"/>
              <a:t>NULL</a:t>
            </a:r>
            <a:r>
              <a:rPr lang="zh-CN" altLang="en-US" sz="1600" b="1" dirty="0"/>
              <a:t>）</a:t>
            </a:r>
            <a:endParaRPr lang="en-US" altLang="zh-CN" sz="1600" b="1" dirty="0"/>
          </a:p>
          <a:p>
            <a:r>
              <a:rPr lang="en-US" altLang="zh-CN" sz="1400" dirty="0">
                <a:solidFill>
                  <a:srgbClr val="008000"/>
                </a:solidFill>
              </a:rPr>
              <a:t>--</a:t>
            </a:r>
            <a:r>
              <a:rPr lang="zh-CN" altLang="en-US" sz="1400" dirty="0">
                <a:solidFill>
                  <a:srgbClr val="008000"/>
                </a:solidFill>
              </a:rPr>
              <a:t>选取出进货单价为</a:t>
            </a:r>
            <a:r>
              <a:rPr lang="en-US" altLang="zh-CN" sz="1400" dirty="0">
                <a:solidFill>
                  <a:srgbClr val="008000"/>
                </a:solidFill>
              </a:rPr>
              <a:t>NULL </a:t>
            </a:r>
            <a:r>
              <a:rPr lang="zh-CN" altLang="en-US" sz="1400" dirty="0">
                <a:solidFill>
                  <a:srgbClr val="008000"/>
                </a:solidFill>
              </a:rPr>
              <a:t>的商品</a:t>
            </a:r>
          </a:p>
          <a:p>
            <a:r>
              <a:rPr lang="en-US" altLang="zh-CN" sz="1400" dirty="0">
                <a:solidFill>
                  <a:srgbClr val="0000FF"/>
                </a:solidFill>
              </a:rPr>
              <a:t>SELECT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product_name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purchase_price</a:t>
            </a:r>
            <a:r>
              <a:rPr lang="zh-CN" altLang="en-US" sz="1400" dirty="0">
                <a:solidFill>
                  <a:srgbClr val="008080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FROM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Product</a:t>
            </a:r>
            <a:endParaRPr lang="zh-CN" altLang="en-US" sz="1400" dirty="0">
              <a:solidFill>
                <a:srgbClr val="008080"/>
              </a:solidFill>
            </a:endParaRPr>
          </a:p>
          <a:p>
            <a:r>
              <a:rPr lang="zh-CN" altLang="en-US" sz="1400" dirty="0">
                <a:solidFill>
                  <a:prstClr val="black"/>
                </a:solidFill>
              </a:rPr>
              <a:t>  </a:t>
            </a:r>
            <a:r>
              <a:rPr lang="en-US" altLang="zh-CN" sz="1400" dirty="0">
                <a:solidFill>
                  <a:srgbClr val="0000FF"/>
                </a:solidFill>
              </a:rPr>
              <a:t>WHERE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purchase_price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IS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NULL;</a:t>
            </a:r>
            <a:endParaRPr lang="zh-CN" altLang="en-US" sz="1400" dirty="0"/>
          </a:p>
        </p:txBody>
      </p:sp>
      <p:sp>
        <p:nvSpPr>
          <p:cNvPr id="3" name="矩形 2"/>
          <p:cNvSpPr/>
          <p:nvPr/>
        </p:nvSpPr>
        <p:spPr>
          <a:xfrm>
            <a:off x="114302" y="5558686"/>
            <a:ext cx="6653213" cy="661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600" b="1" dirty="0"/>
              <a:t>IN / NOT IN</a:t>
            </a:r>
            <a:r>
              <a:rPr lang="zh-CN" altLang="en-US" sz="1600" b="1" dirty="0"/>
              <a:t>（</a:t>
            </a:r>
            <a:r>
              <a:rPr lang="en-US" altLang="zh-CN" sz="1600" b="1" dirty="0"/>
              <a:t> OR </a:t>
            </a:r>
            <a:r>
              <a:rPr lang="zh-CN" altLang="en-US" sz="1600" b="1" dirty="0"/>
              <a:t>的简便用法）</a:t>
            </a:r>
            <a:endParaRPr lang="en-US" altLang="zh-CN" sz="1600" b="1" dirty="0"/>
          </a:p>
          <a:p>
            <a:r>
              <a:rPr lang="en-US" altLang="zh-CN" sz="1400" dirty="0">
                <a:solidFill>
                  <a:srgbClr val="008000"/>
                </a:solidFill>
              </a:rPr>
              <a:t>--</a:t>
            </a:r>
            <a:r>
              <a:rPr lang="zh-CN" altLang="en-US" sz="1400" dirty="0">
                <a:solidFill>
                  <a:srgbClr val="008000"/>
                </a:solidFill>
              </a:rPr>
              <a:t>通过</a:t>
            </a:r>
            <a:r>
              <a:rPr lang="en-US" altLang="zh-CN" sz="1400" dirty="0">
                <a:solidFill>
                  <a:srgbClr val="008000"/>
                </a:solidFill>
              </a:rPr>
              <a:t>IN</a:t>
            </a:r>
            <a:r>
              <a:rPr lang="zh-CN" altLang="en-US" sz="1400" dirty="0">
                <a:solidFill>
                  <a:srgbClr val="008000"/>
                </a:solidFill>
              </a:rPr>
              <a:t>来指定多个进货单价进行查询</a:t>
            </a:r>
          </a:p>
          <a:p>
            <a:r>
              <a:rPr lang="en-US" altLang="zh-CN" sz="1400" dirty="0">
                <a:solidFill>
                  <a:srgbClr val="0000FF"/>
                </a:solidFill>
              </a:rPr>
              <a:t>SELECT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product_name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purchase_price</a:t>
            </a:r>
            <a:r>
              <a:rPr lang="zh-CN" altLang="en-US" sz="1400" dirty="0">
                <a:solidFill>
                  <a:srgbClr val="008080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FROM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Product</a:t>
            </a:r>
            <a:endParaRPr lang="zh-CN" altLang="en-US" sz="1400" dirty="0">
              <a:solidFill>
                <a:srgbClr val="008080"/>
              </a:solidFill>
            </a:endParaRPr>
          </a:p>
          <a:p>
            <a:r>
              <a:rPr lang="zh-CN" altLang="en-US" sz="1400" dirty="0">
                <a:solidFill>
                  <a:prstClr val="black"/>
                </a:solidFill>
              </a:rPr>
              <a:t>  </a:t>
            </a:r>
            <a:r>
              <a:rPr lang="en-US" altLang="zh-CN" sz="1400" dirty="0">
                <a:solidFill>
                  <a:srgbClr val="0000FF"/>
                </a:solidFill>
              </a:rPr>
              <a:t>WHERE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purchase_price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IN</a:t>
            </a:r>
            <a:r>
              <a:rPr lang="zh-CN" altLang="en-US" sz="1400" dirty="0">
                <a:solidFill>
                  <a:srgbClr val="0000FF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>
                <a:solidFill>
                  <a:prstClr val="black"/>
                </a:solidFill>
              </a:rPr>
              <a:t>320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prstClr val="black"/>
                </a:solidFill>
              </a:rPr>
              <a:t>500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prstClr val="black"/>
                </a:solidFill>
              </a:rPr>
              <a:t>5000</a:t>
            </a:r>
            <a:r>
              <a:rPr lang="en-US" altLang="zh-CN" sz="1400" dirty="0">
                <a:solidFill>
                  <a:srgbClr val="808080"/>
                </a:solidFill>
              </a:rPr>
              <a:t>);</a:t>
            </a:r>
            <a:endParaRPr lang="zh-CN" altLang="en-US" sz="1400" dirty="0"/>
          </a:p>
          <a:p>
            <a:r>
              <a:rPr lang="en-US" altLang="zh-CN" sz="1400" dirty="0">
                <a:solidFill>
                  <a:srgbClr val="008000"/>
                </a:solidFill>
              </a:rPr>
              <a:t>--</a:t>
            </a:r>
            <a:r>
              <a:rPr lang="zh-CN" altLang="en-US" sz="1400" dirty="0">
                <a:solidFill>
                  <a:srgbClr val="008000"/>
                </a:solidFill>
              </a:rPr>
              <a:t>通过</a:t>
            </a:r>
            <a:r>
              <a:rPr lang="en-US" altLang="zh-CN" sz="1400" dirty="0">
                <a:solidFill>
                  <a:srgbClr val="008000"/>
                </a:solidFill>
              </a:rPr>
              <a:t>NOT IN</a:t>
            </a:r>
            <a:r>
              <a:rPr lang="zh-CN" altLang="en-US" sz="1400" dirty="0">
                <a:solidFill>
                  <a:srgbClr val="008000"/>
                </a:solidFill>
              </a:rPr>
              <a:t>来排除多个进货单价进行查询</a:t>
            </a:r>
          </a:p>
          <a:p>
            <a:r>
              <a:rPr lang="en-US" altLang="zh-CN" sz="1400" dirty="0">
                <a:solidFill>
                  <a:srgbClr val="0000FF"/>
                </a:solidFill>
              </a:rPr>
              <a:t>SELECT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product_name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purchase_price</a:t>
            </a:r>
            <a:r>
              <a:rPr lang="zh-CN" altLang="en-US" sz="1400" dirty="0">
                <a:solidFill>
                  <a:srgbClr val="008080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FROM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Product</a:t>
            </a:r>
            <a:endParaRPr lang="zh-CN" altLang="en-US" sz="1400" dirty="0">
              <a:solidFill>
                <a:srgbClr val="008080"/>
              </a:solidFill>
            </a:endParaRPr>
          </a:p>
          <a:p>
            <a:r>
              <a:rPr lang="zh-CN" altLang="en-US" sz="1400" dirty="0">
                <a:solidFill>
                  <a:prstClr val="black"/>
                </a:solidFill>
              </a:rPr>
              <a:t>  </a:t>
            </a:r>
            <a:r>
              <a:rPr lang="en-US" altLang="zh-CN" sz="1400" dirty="0">
                <a:solidFill>
                  <a:srgbClr val="0000FF"/>
                </a:solidFill>
              </a:rPr>
              <a:t>WHERE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purchase_price</a:t>
            </a:r>
            <a:r>
              <a:rPr lang="zh-CN" altLang="en-US" sz="1400" dirty="0">
                <a:solidFill>
                  <a:prstClr val="black"/>
                </a:solidFill>
              </a:rPr>
              <a:t>  </a:t>
            </a:r>
            <a:r>
              <a:rPr lang="en-US" altLang="zh-CN" sz="1400" dirty="0">
                <a:solidFill>
                  <a:srgbClr val="808080"/>
                </a:solidFill>
              </a:rPr>
              <a:t>NOT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IN</a:t>
            </a:r>
            <a:r>
              <a:rPr lang="zh-CN" altLang="en-US" sz="1400" dirty="0">
                <a:solidFill>
                  <a:srgbClr val="0000FF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>
                <a:solidFill>
                  <a:prstClr val="black"/>
                </a:solidFill>
              </a:rPr>
              <a:t>320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prstClr val="black"/>
                </a:solidFill>
              </a:rPr>
              <a:t>500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prstClr val="black"/>
                </a:solidFill>
              </a:rPr>
              <a:t>5000</a:t>
            </a:r>
            <a:r>
              <a:rPr lang="en-US" altLang="zh-CN" sz="1400" dirty="0">
                <a:solidFill>
                  <a:srgbClr val="808080"/>
                </a:solidFill>
              </a:rPr>
              <a:t>);</a:t>
            </a:r>
            <a:endParaRPr lang="zh-CN" altLang="en-US" sz="1400" dirty="0">
              <a:solidFill>
                <a:srgbClr val="808080"/>
              </a:solidFill>
            </a:endParaRPr>
          </a:p>
          <a:p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600" b="1" dirty="0"/>
              <a:t>IN / NOT IN</a:t>
            </a:r>
            <a:r>
              <a:rPr lang="zh-CN" altLang="en-US" sz="1600" b="1" dirty="0"/>
              <a:t>（</a:t>
            </a:r>
            <a:r>
              <a:rPr lang="en-US" altLang="zh-CN" sz="1600" b="1" dirty="0"/>
              <a:t> </a:t>
            </a:r>
            <a:r>
              <a:rPr lang="zh-CN" altLang="en-US" sz="1600" b="1" dirty="0"/>
              <a:t>使用子查询作为</a:t>
            </a:r>
            <a:r>
              <a:rPr lang="en-US" altLang="zh-CN" sz="1600" b="1" dirty="0"/>
              <a:t>IN</a:t>
            </a:r>
            <a:r>
              <a:rPr lang="zh-CN" altLang="en-US" sz="1600" b="1" dirty="0"/>
              <a:t>的参数）</a:t>
            </a:r>
            <a:endParaRPr lang="en-US" altLang="zh-CN" sz="1600" dirty="0"/>
          </a:p>
          <a:p>
            <a:r>
              <a:rPr lang="en-US" altLang="zh-CN" sz="1400" dirty="0">
                <a:solidFill>
                  <a:srgbClr val="008000"/>
                </a:solidFill>
              </a:rPr>
              <a:t>-- </a:t>
            </a:r>
            <a:r>
              <a:rPr lang="zh-CN" altLang="en-US" sz="1400" dirty="0">
                <a:solidFill>
                  <a:srgbClr val="008000"/>
                </a:solidFill>
              </a:rPr>
              <a:t>取得“在大阪店销售的商品的销售单价”</a:t>
            </a:r>
          </a:p>
          <a:p>
            <a:r>
              <a:rPr lang="en-US" altLang="zh-CN" sz="1400" dirty="0">
                <a:solidFill>
                  <a:srgbClr val="0000FF"/>
                </a:solidFill>
              </a:rPr>
              <a:t>SELECT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product_name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sale_price</a:t>
            </a:r>
            <a:r>
              <a:rPr lang="zh-CN" altLang="en-US" sz="1400" dirty="0">
                <a:solidFill>
                  <a:srgbClr val="008080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FROM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Product</a:t>
            </a:r>
            <a:endParaRPr lang="zh-CN" altLang="en-US" sz="1400" dirty="0">
              <a:solidFill>
                <a:srgbClr val="008080"/>
              </a:solidFill>
            </a:endParaRPr>
          </a:p>
          <a:p>
            <a:r>
              <a:rPr lang="zh-CN" altLang="en-US" sz="1400" dirty="0">
                <a:solidFill>
                  <a:prstClr val="black"/>
                </a:solidFill>
              </a:rPr>
              <a:t>  </a:t>
            </a:r>
            <a:r>
              <a:rPr lang="en-US" altLang="zh-CN" sz="1400" dirty="0">
                <a:solidFill>
                  <a:srgbClr val="0000FF"/>
                </a:solidFill>
              </a:rPr>
              <a:t>WHERE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product_id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IN</a:t>
            </a:r>
            <a:r>
              <a:rPr lang="zh-CN" altLang="en-US" sz="1400" dirty="0">
                <a:solidFill>
                  <a:srgbClr val="0000FF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>
                <a:solidFill>
                  <a:srgbClr val="0000FF"/>
                </a:solidFill>
              </a:rPr>
              <a:t>SELECT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product_id</a:t>
            </a:r>
            <a:r>
              <a:rPr lang="zh-CN" altLang="en-US" sz="1400" dirty="0">
                <a:solidFill>
                  <a:srgbClr val="008080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FROM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ShopProduct</a:t>
            </a:r>
            <a:r>
              <a:rPr lang="zh-CN" altLang="en-US" sz="1400" dirty="0">
                <a:solidFill>
                  <a:srgbClr val="008080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WHERE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shop_id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=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'000C'</a:t>
            </a:r>
            <a:r>
              <a:rPr lang="en-US" altLang="zh-CN" sz="1400" dirty="0">
                <a:solidFill>
                  <a:srgbClr val="808080"/>
                </a:solidFill>
              </a:rPr>
              <a:t>);</a:t>
            </a:r>
            <a:endParaRPr lang="zh-CN" altLang="en-US" sz="1400" dirty="0"/>
          </a:p>
          <a:p>
            <a:endParaRPr lang="en-US" altLang="zh-CN" sz="1600" dirty="0"/>
          </a:p>
          <a:p>
            <a:r>
              <a:rPr lang="en-US" altLang="zh-CN" sz="1400" dirty="0">
                <a:solidFill>
                  <a:srgbClr val="008000"/>
                </a:solidFill>
              </a:rPr>
              <a:t>-- </a:t>
            </a:r>
            <a:r>
              <a:rPr lang="zh-CN" altLang="en-US" sz="1400" dirty="0">
                <a:solidFill>
                  <a:srgbClr val="008000"/>
                </a:solidFill>
              </a:rPr>
              <a:t>使用子查询作为</a:t>
            </a:r>
            <a:r>
              <a:rPr lang="en-US" altLang="zh-CN" sz="1400" dirty="0">
                <a:solidFill>
                  <a:srgbClr val="008000"/>
                </a:solidFill>
              </a:rPr>
              <a:t>NOT IN</a:t>
            </a:r>
            <a:r>
              <a:rPr lang="zh-CN" altLang="en-US" sz="1400" dirty="0">
                <a:solidFill>
                  <a:srgbClr val="008000"/>
                </a:solidFill>
              </a:rPr>
              <a:t>的参数</a:t>
            </a:r>
          </a:p>
          <a:p>
            <a:r>
              <a:rPr lang="en-US" altLang="zh-CN" sz="1400" dirty="0">
                <a:solidFill>
                  <a:srgbClr val="0000FF"/>
                </a:solidFill>
              </a:rPr>
              <a:t>SELECT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product_name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sale_price</a:t>
            </a:r>
            <a:r>
              <a:rPr lang="zh-CN" altLang="en-US" sz="1400" dirty="0">
                <a:solidFill>
                  <a:srgbClr val="008080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FROM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Product</a:t>
            </a:r>
            <a:r>
              <a:rPr lang="zh-CN" altLang="en-US" sz="1400" dirty="0">
                <a:solidFill>
                  <a:srgbClr val="008080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WHERE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product_id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NOT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IN</a:t>
            </a:r>
            <a:r>
              <a:rPr lang="zh-CN" altLang="en-US" sz="1400" dirty="0">
                <a:solidFill>
                  <a:srgbClr val="0000FF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(</a:t>
            </a:r>
          </a:p>
          <a:p>
            <a:r>
              <a:rPr lang="en-US" altLang="zh-CN" sz="1400" dirty="0">
                <a:solidFill>
                  <a:srgbClr val="0000FF"/>
                </a:solidFill>
              </a:rPr>
              <a:t>    SELECT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product_id</a:t>
            </a:r>
            <a:r>
              <a:rPr lang="zh-CN" altLang="en-US" sz="1400" dirty="0">
                <a:solidFill>
                  <a:srgbClr val="008080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FROM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ShopProduct</a:t>
            </a:r>
            <a:r>
              <a:rPr lang="zh-CN" altLang="en-US" sz="1400" dirty="0">
                <a:solidFill>
                  <a:srgbClr val="008080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WHERE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shop_id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=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'000A'</a:t>
            </a:r>
            <a:r>
              <a:rPr lang="en-US" altLang="zh-CN" sz="1400" dirty="0">
                <a:solidFill>
                  <a:srgbClr val="808080"/>
                </a:solidFill>
              </a:rPr>
              <a:t>);</a:t>
            </a:r>
            <a:endParaRPr lang="zh-CN" altLang="en-US" sz="1400" dirty="0"/>
          </a:p>
          <a:p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600" b="1" dirty="0"/>
              <a:t>EXIST (</a:t>
            </a:r>
            <a:r>
              <a:rPr lang="zh-CN" altLang="en-US" sz="1600" b="1" dirty="0"/>
              <a:t>判断是否存在满足某种条件的记录</a:t>
            </a:r>
            <a:r>
              <a:rPr lang="en-US" altLang="zh-CN" sz="1600" b="1" dirty="0"/>
              <a:t>)</a:t>
            </a:r>
          </a:p>
          <a:p>
            <a:r>
              <a:rPr lang="en-US" altLang="zh-CN" sz="1400" dirty="0">
                <a:solidFill>
                  <a:srgbClr val="008000"/>
                </a:solidFill>
              </a:rPr>
              <a:t>--</a:t>
            </a:r>
            <a:r>
              <a:rPr lang="zh-CN" altLang="en-US" sz="1400" dirty="0">
                <a:solidFill>
                  <a:srgbClr val="008000"/>
                </a:solidFill>
              </a:rPr>
              <a:t>使用</a:t>
            </a:r>
            <a:r>
              <a:rPr lang="en-US" altLang="zh-CN" sz="1400" dirty="0">
                <a:solidFill>
                  <a:srgbClr val="008000"/>
                </a:solidFill>
              </a:rPr>
              <a:t>EXIST</a:t>
            </a:r>
            <a:r>
              <a:rPr lang="zh-CN" altLang="en-US" sz="1400" dirty="0">
                <a:solidFill>
                  <a:srgbClr val="008000"/>
                </a:solidFill>
              </a:rPr>
              <a:t>选取出“大阪店在售商品的销售单价”</a:t>
            </a:r>
          </a:p>
          <a:p>
            <a:r>
              <a:rPr lang="en-US" altLang="zh-CN" sz="1400" dirty="0">
                <a:solidFill>
                  <a:srgbClr val="0000FF"/>
                </a:solidFill>
              </a:rPr>
              <a:t>SELECT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product_name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sale_price</a:t>
            </a:r>
            <a:r>
              <a:rPr lang="zh-CN" altLang="en-US" sz="1400" dirty="0">
                <a:solidFill>
                  <a:srgbClr val="008080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FROM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Product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AS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P</a:t>
            </a:r>
            <a:r>
              <a:rPr lang="zh-CN" altLang="en-US" sz="1400" dirty="0">
                <a:solidFill>
                  <a:srgbClr val="008080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WHERE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EXISTS</a:t>
            </a:r>
            <a:r>
              <a:rPr lang="zh-CN" altLang="en-US" sz="1400" dirty="0">
                <a:solidFill>
                  <a:srgbClr val="0000FF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(</a:t>
            </a:r>
          </a:p>
          <a:p>
            <a:r>
              <a:rPr lang="en-US" altLang="zh-CN" sz="1400" dirty="0">
                <a:solidFill>
                  <a:srgbClr val="808080"/>
                </a:solidFill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</a:rPr>
              <a:t>SELECT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zh-CN" altLang="en-US" sz="1400" dirty="0">
                <a:solidFill>
                  <a:srgbClr val="808080"/>
                </a:solidFill>
              </a:rPr>
              <a:t>* </a:t>
            </a:r>
            <a:r>
              <a:rPr lang="en-US" altLang="zh-CN" sz="1400" dirty="0">
                <a:solidFill>
                  <a:srgbClr val="0000FF"/>
                </a:solidFill>
              </a:rPr>
              <a:t>FROM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ShopProduct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AS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SP</a:t>
            </a:r>
            <a:endParaRPr lang="zh-CN" altLang="en-US" sz="1400" dirty="0">
              <a:solidFill>
                <a:srgbClr val="008080"/>
              </a:solidFill>
            </a:endParaRPr>
          </a:p>
          <a:p>
            <a:r>
              <a:rPr lang="en-US" altLang="zh-CN" sz="1400" dirty="0">
                <a:solidFill>
                  <a:srgbClr val="0000FF"/>
                </a:solidFill>
              </a:rPr>
              <a:t>      WHERE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SP</a:t>
            </a:r>
            <a:r>
              <a:rPr lang="en-US" altLang="zh-CN" sz="1400" dirty="0" err="1">
                <a:solidFill>
                  <a:srgbClr val="808080"/>
                </a:solidFill>
              </a:rPr>
              <a:t>.</a:t>
            </a:r>
            <a:r>
              <a:rPr lang="en-US" altLang="zh-CN" sz="1400" dirty="0" err="1">
                <a:solidFill>
                  <a:srgbClr val="008080"/>
                </a:solidFill>
              </a:rPr>
              <a:t>shop_id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=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‘000C’</a:t>
            </a:r>
            <a:r>
              <a:rPr lang="zh-CN" altLang="en-US" sz="1400" dirty="0">
                <a:solidFill>
                  <a:srgbClr val="FF0000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AND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SP</a:t>
            </a:r>
            <a:r>
              <a:rPr lang="en-US" altLang="zh-CN" sz="1400" dirty="0" err="1">
                <a:solidFill>
                  <a:srgbClr val="808080"/>
                </a:solidFill>
              </a:rPr>
              <a:t>.</a:t>
            </a:r>
            <a:r>
              <a:rPr lang="en-US" altLang="zh-CN" sz="1400" dirty="0" err="1">
                <a:solidFill>
                  <a:srgbClr val="008080"/>
                </a:solidFill>
              </a:rPr>
              <a:t>product_id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=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</a:t>
            </a:r>
            <a:r>
              <a:rPr lang="en-US" altLang="zh-CN" sz="1400" dirty="0" err="1">
                <a:solidFill>
                  <a:srgbClr val="808080"/>
                </a:solidFill>
              </a:rPr>
              <a:t>.</a:t>
            </a:r>
            <a:r>
              <a:rPr lang="en-US" altLang="zh-CN" sz="1400" dirty="0" err="1">
                <a:solidFill>
                  <a:srgbClr val="008080"/>
                </a:solidFill>
              </a:rPr>
              <a:t>product_id</a:t>
            </a:r>
            <a:r>
              <a:rPr lang="en-US" altLang="zh-CN" sz="1400" dirty="0">
                <a:solidFill>
                  <a:srgbClr val="808080"/>
                </a:solidFill>
              </a:rPr>
              <a:t>);</a:t>
            </a:r>
            <a:endParaRPr lang="zh-CN" altLang="en-US" sz="1400" dirty="0"/>
          </a:p>
          <a:p>
            <a:endParaRPr lang="en-US" altLang="zh-CN" sz="1600" dirty="0"/>
          </a:p>
          <a:p>
            <a:r>
              <a:rPr lang="en-US" altLang="zh-CN" sz="1600" b="1" dirty="0">
                <a:solidFill>
                  <a:srgbClr val="FF0000"/>
                </a:solidFill>
              </a:rPr>
              <a:t>*</a:t>
            </a:r>
            <a:r>
              <a:rPr lang="zh-CN" altLang="en-US" sz="1600" b="1" dirty="0">
                <a:solidFill>
                  <a:srgbClr val="FF0000"/>
                </a:solidFill>
              </a:rPr>
              <a:t>通常指定关联子查询作为</a:t>
            </a:r>
            <a:r>
              <a:rPr lang="en-US" altLang="zh-CN" sz="1600" b="1" dirty="0">
                <a:solidFill>
                  <a:srgbClr val="FF0000"/>
                </a:solidFill>
              </a:rPr>
              <a:t>EXIST </a:t>
            </a:r>
            <a:r>
              <a:rPr lang="zh-CN" altLang="en-US" sz="1600" b="1" dirty="0">
                <a:solidFill>
                  <a:srgbClr val="FF0000"/>
                </a:solidFill>
              </a:rPr>
              <a:t>的参数。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endParaRPr lang="en-US" altLang="zh-CN" sz="1600" dirty="0"/>
          </a:p>
          <a:p>
            <a:r>
              <a:rPr lang="en-US" altLang="zh-CN" sz="1400" dirty="0">
                <a:solidFill>
                  <a:srgbClr val="008000"/>
                </a:solidFill>
              </a:rPr>
              <a:t>--NOT EXIST</a:t>
            </a:r>
            <a:r>
              <a:rPr lang="zh-CN" altLang="en-US" sz="1400" dirty="0">
                <a:solidFill>
                  <a:srgbClr val="008000"/>
                </a:solidFill>
              </a:rPr>
              <a:t>读取出“东京店在售之外的商品销售单价”</a:t>
            </a:r>
          </a:p>
          <a:p>
            <a:r>
              <a:rPr lang="en-US" altLang="zh-CN" sz="1400" dirty="0">
                <a:solidFill>
                  <a:srgbClr val="0000FF"/>
                </a:solidFill>
              </a:rPr>
              <a:t>SELECT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product_name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sale_price</a:t>
            </a:r>
            <a:r>
              <a:rPr lang="zh-CN" altLang="en-US" sz="1400" dirty="0">
                <a:solidFill>
                  <a:srgbClr val="008080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FROM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Product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AS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P</a:t>
            </a:r>
            <a:r>
              <a:rPr lang="zh-CN" altLang="en-US" sz="1400" dirty="0">
                <a:solidFill>
                  <a:srgbClr val="008080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WHERE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NOT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EXISTS</a:t>
            </a:r>
            <a:r>
              <a:rPr lang="zh-CN" altLang="en-US" sz="1400" dirty="0">
                <a:solidFill>
                  <a:srgbClr val="0000FF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(</a:t>
            </a:r>
          </a:p>
          <a:p>
            <a:r>
              <a:rPr lang="en-US" altLang="zh-CN" sz="1400" dirty="0">
                <a:solidFill>
                  <a:srgbClr val="808080"/>
                </a:solidFill>
              </a:rPr>
              <a:t>  </a:t>
            </a:r>
            <a:r>
              <a:rPr lang="en-US" altLang="zh-CN" sz="1400" dirty="0">
                <a:solidFill>
                  <a:srgbClr val="0000FF"/>
                </a:solidFill>
              </a:rPr>
              <a:t>SELECT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zh-CN" altLang="en-US" sz="1400" dirty="0">
                <a:solidFill>
                  <a:srgbClr val="808080"/>
                </a:solidFill>
              </a:rPr>
              <a:t>* </a:t>
            </a:r>
            <a:r>
              <a:rPr lang="en-US" altLang="zh-CN" sz="1400" dirty="0">
                <a:solidFill>
                  <a:srgbClr val="0000FF"/>
                </a:solidFill>
              </a:rPr>
              <a:t>FROM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ShopProduct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AS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SP</a:t>
            </a:r>
          </a:p>
          <a:p>
            <a:r>
              <a:rPr lang="en-US" altLang="zh-CN" sz="1400" dirty="0">
                <a:solidFill>
                  <a:srgbClr val="008080"/>
                </a:solidFill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</a:rPr>
              <a:t>WHERE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SP</a:t>
            </a:r>
            <a:r>
              <a:rPr lang="en-US" altLang="zh-CN" sz="1400" dirty="0" err="1">
                <a:solidFill>
                  <a:srgbClr val="808080"/>
                </a:solidFill>
              </a:rPr>
              <a:t>.</a:t>
            </a:r>
            <a:r>
              <a:rPr lang="en-US" altLang="zh-CN" sz="1400" dirty="0" err="1">
                <a:solidFill>
                  <a:srgbClr val="008080"/>
                </a:solidFill>
              </a:rPr>
              <a:t>shop_id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=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‘000A’</a:t>
            </a:r>
            <a:r>
              <a:rPr lang="zh-CN" altLang="en-US" sz="1400" dirty="0">
                <a:solidFill>
                  <a:srgbClr val="FF0000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AND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SP</a:t>
            </a:r>
            <a:r>
              <a:rPr lang="en-US" altLang="zh-CN" sz="1400" dirty="0" err="1">
                <a:solidFill>
                  <a:srgbClr val="808080"/>
                </a:solidFill>
              </a:rPr>
              <a:t>.</a:t>
            </a:r>
            <a:r>
              <a:rPr lang="en-US" altLang="zh-CN" sz="1400" dirty="0" err="1">
                <a:solidFill>
                  <a:srgbClr val="008080"/>
                </a:solidFill>
              </a:rPr>
              <a:t>product_id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=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</a:t>
            </a:r>
            <a:r>
              <a:rPr lang="en-US" altLang="zh-CN" sz="1400" dirty="0" err="1">
                <a:solidFill>
                  <a:srgbClr val="808080"/>
                </a:solidFill>
              </a:rPr>
              <a:t>.</a:t>
            </a:r>
            <a:r>
              <a:rPr lang="en-US" altLang="zh-CN" sz="1400" dirty="0" err="1">
                <a:solidFill>
                  <a:srgbClr val="008080"/>
                </a:solidFill>
              </a:rPr>
              <a:t>product_id</a:t>
            </a:r>
            <a:r>
              <a:rPr lang="en-US" altLang="zh-CN" sz="1400" dirty="0">
                <a:solidFill>
                  <a:srgbClr val="808080"/>
                </a:solidFill>
              </a:rPr>
              <a:t>);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62523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7813" y="92831"/>
            <a:ext cx="6375400" cy="10187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</a:rPr>
              <a:t>CASE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</a:rPr>
              <a:t>表达式</a:t>
            </a:r>
            <a:endParaRPr lang="en-US" altLang="zh-CN" sz="2000" b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 b="1" dirty="0"/>
              <a:t>搜索</a:t>
            </a:r>
            <a:r>
              <a:rPr lang="en-US" altLang="zh-CN" sz="1600" b="1" dirty="0"/>
              <a:t>CASE</a:t>
            </a:r>
            <a:r>
              <a:rPr lang="zh-CN" altLang="en-US" sz="1600" b="1" dirty="0"/>
              <a:t>表达式</a:t>
            </a:r>
            <a:endParaRPr lang="en-US" altLang="zh-CN" sz="1600" b="1" dirty="0"/>
          </a:p>
          <a:p>
            <a:endParaRPr lang="en-US" altLang="zh-CN" sz="1600" dirty="0"/>
          </a:p>
          <a:p>
            <a:r>
              <a:rPr lang="en-US" altLang="zh-CN" sz="1400" dirty="0">
                <a:solidFill>
                  <a:srgbClr val="008000"/>
                </a:solidFill>
              </a:rPr>
              <a:t>--</a:t>
            </a:r>
            <a:r>
              <a:rPr lang="zh-CN" altLang="en-US" sz="1400" dirty="0">
                <a:solidFill>
                  <a:srgbClr val="008000"/>
                </a:solidFill>
              </a:rPr>
              <a:t>通过</a:t>
            </a:r>
            <a:r>
              <a:rPr lang="en-US" altLang="zh-CN" sz="1400" dirty="0">
                <a:solidFill>
                  <a:srgbClr val="008000"/>
                </a:solidFill>
              </a:rPr>
              <a:t>CASE</a:t>
            </a:r>
            <a:r>
              <a:rPr lang="zh-CN" altLang="en-US" sz="1400" dirty="0">
                <a:solidFill>
                  <a:srgbClr val="008000"/>
                </a:solidFill>
              </a:rPr>
              <a:t>表达式将</a:t>
            </a:r>
            <a:r>
              <a:rPr lang="en-US" altLang="zh-CN" sz="1400" dirty="0">
                <a:solidFill>
                  <a:srgbClr val="008000"/>
                </a:solidFill>
              </a:rPr>
              <a:t>A</a:t>
            </a:r>
            <a:r>
              <a:rPr lang="zh-CN" altLang="en-US" sz="1400" dirty="0">
                <a:solidFill>
                  <a:srgbClr val="008000"/>
                </a:solidFill>
              </a:rPr>
              <a:t>～</a:t>
            </a:r>
            <a:r>
              <a:rPr lang="en-US" altLang="zh-CN" sz="1400" dirty="0">
                <a:solidFill>
                  <a:srgbClr val="008000"/>
                </a:solidFill>
              </a:rPr>
              <a:t>C</a:t>
            </a:r>
            <a:r>
              <a:rPr lang="zh-CN" altLang="en-US" sz="1400" dirty="0">
                <a:solidFill>
                  <a:srgbClr val="008000"/>
                </a:solidFill>
              </a:rPr>
              <a:t>的字符串加入到商品种类当中</a:t>
            </a:r>
          </a:p>
          <a:p>
            <a:r>
              <a:rPr lang="en-US" altLang="zh-CN" sz="1400" dirty="0">
                <a:solidFill>
                  <a:srgbClr val="0000FF"/>
                </a:solidFill>
              </a:rPr>
              <a:t>SELECT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product_name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endParaRPr lang="zh-CN" altLang="en-US" sz="1400" dirty="0">
              <a:solidFill>
                <a:srgbClr val="808080"/>
              </a:solidFill>
            </a:endParaRPr>
          </a:p>
          <a:p>
            <a:r>
              <a:rPr lang="zh-CN" altLang="en-US" sz="1400" dirty="0">
                <a:solidFill>
                  <a:prstClr val="black"/>
                </a:solidFill>
              </a:rPr>
              <a:t>            </a:t>
            </a:r>
            <a:r>
              <a:rPr lang="en-US" altLang="zh-CN" sz="1400" dirty="0">
                <a:solidFill>
                  <a:srgbClr val="0000FF"/>
                </a:solidFill>
              </a:rPr>
              <a:t>CASE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WHEN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product_type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=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r>
              <a:rPr lang="zh-CN" altLang="en-US" sz="1400" dirty="0">
                <a:solidFill>
                  <a:srgbClr val="FF0000"/>
                </a:solidFill>
              </a:rPr>
              <a:t>衣服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THEN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'A:'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||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product_type</a:t>
            </a:r>
            <a:endParaRPr lang="zh-CN" altLang="en-US" sz="1400" dirty="0">
              <a:solidFill>
                <a:srgbClr val="008080"/>
              </a:solidFill>
            </a:endParaRPr>
          </a:p>
          <a:p>
            <a:r>
              <a:rPr lang="zh-CN" altLang="en-US" sz="1400" dirty="0">
                <a:solidFill>
                  <a:prstClr val="black"/>
                </a:solidFill>
              </a:rPr>
              <a:t>                     </a:t>
            </a:r>
            <a:r>
              <a:rPr lang="en-US" altLang="zh-CN" sz="1400" dirty="0">
                <a:solidFill>
                  <a:srgbClr val="0000FF"/>
                </a:solidFill>
              </a:rPr>
              <a:t>WHEN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product_type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=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r>
              <a:rPr lang="zh-CN" altLang="en-US" sz="1400" dirty="0">
                <a:solidFill>
                  <a:srgbClr val="FF0000"/>
                </a:solidFill>
              </a:rPr>
              <a:t>办公用品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THEN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'B:'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||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product_type</a:t>
            </a:r>
            <a:endParaRPr lang="zh-CN" altLang="en-US" sz="1400" dirty="0">
              <a:solidFill>
                <a:srgbClr val="008080"/>
              </a:solidFill>
            </a:endParaRPr>
          </a:p>
          <a:p>
            <a:r>
              <a:rPr lang="zh-CN" altLang="en-US" sz="1400" dirty="0">
                <a:solidFill>
                  <a:prstClr val="black"/>
                </a:solidFill>
              </a:rPr>
              <a:t>                     </a:t>
            </a:r>
            <a:r>
              <a:rPr lang="en-US" altLang="zh-CN" sz="1400" dirty="0">
                <a:solidFill>
                  <a:srgbClr val="0000FF"/>
                </a:solidFill>
              </a:rPr>
              <a:t>WHEN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product_type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=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r>
              <a:rPr lang="zh-CN" altLang="en-US" sz="1400" dirty="0">
                <a:solidFill>
                  <a:srgbClr val="FF0000"/>
                </a:solidFill>
              </a:rPr>
              <a:t>厨房用具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THEN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'C:'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||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product_type</a:t>
            </a:r>
            <a:endParaRPr lang="zh-CN" altLang="en-US" sz="1400" dirty="0">
              <a:solidFill>
                <a:srgbClr val="008080"/>
              </a:solidFill>
            </a:endParaRPr>
          </a:p>
          <a:p>
            <a:r>
              <a:rPr lang="zh-CN" altLang="en-US" sz="1400" dirty="0">
                <a:solidFill>
                  <a:prstClr val="black"/>
                </a:solidFill>
              </a:rPr>
              <a:t>                     </a:t>
            </a:r>
            <a:r>
              <a:rPr lang="en-US" altLang="zh-CN" sz="1400" dirty="0">
                <a:solidFill>
                  <a:srgbClr val="0000FF"/>
                </a:solidFill>
              </a:rPr>
              <a:t>ELSE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NULL</a:t>
            </a:r>
            <a:endParaRPr lang="zh-CN" altLang="en-US" sz="1400" dirty="0">
              <a:solidFill>
                <a:srgbClr val="808080"/>
              </a:solidFill>
            </a:endParaRPr>
          </a:p>
          <a:p>
            <a:r>
              <a:rPr lang="zh-CN" altLang="en-US" sz="1400" dirty="0">
                <a:solidFill>
                  <a:prstClr val="black"/>
                </a:solidFill>
              </a:rPr>
              <a:t>             </a:t>
            </a:r>
            <a:r>
              <a:rPr lang="en-US" altLang="zh-CN" sz="1400" dirty="0">
                <a:solidFill>
                  <a:srgbClr val="0000FF"/>
                </a:solidFill>
              </a:rPr>
              <a:t>END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AS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abc_product_type</a:t>
            </a:r>
            <a:endParaRPr lang="zh-CN" altLang="en-US" sz="1400" dirty="0">
              <a:solidFill>
                <a:srgbClr val="008080"/>
              </a:solidFill>
            </a:endParaRPr>
          </a:p>
          <a:p>
            <a:r>
              <a:rPr lang="zh-CN" altLang="en-US" sz="1400" dirty="0">
                <a:solidFill>
                  <a:prstClr val="black"/>
                </a:solidFill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</a:rPr>
              <a:t>FROM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Product</a:t>
            </a:r>
            <a:r>
              <a:rPr lang="en-US" altLang="zh-CN" sz="1400" dirty="0">
                <a:solidFill>
                  <a:srgbClr val="808080"/>
                </a:solidFill>
              </a:rPr>
              <a:t>;</a:t>
            </a:r>
            <a:endParaRPr lang="zh-CN" altLang="en-US" sz="1400" dirty="0"/>
          </a:p>
          <a:p>
            <a:endParaRPr lang="en-US" altLang="zh-CN" sz="1400" dirty="0"/>
          </a:p>
          <a:p>
            <a:r>
              <a:rPr lang="en-US" altLang="zh-CN" sz="1400" dirty="0">
                <a:solidFill>
                  <a:srgbClr val="008000"/>
                </a:solidFill>
              </a:rPr>
              <a:t>--SQL Sever</a:t>
            </a:r>
            <a:r>
              <a:rPr lang="zh-CN" altLang="en-US" sz="1400" dirty="0">
                <a:solidFill>
                  <a:srgbClr val="008000"/>
                </a:solidFill>
              </a:rPr>
              <a:t>写法</a:t>
            </a:r>
          </a:p>
          <a:p>
            <a:r>
              <a:rPr lang="en-US" altLang="zh-CN" sz="1400" dirty="0">
                <a:solidFill>
                  <a:srgbClr val="0000FF"/>
                </a:solidFill>
              </a:rPr>
              <a:t>SELECT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product_name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endParaRPr lang="zh-CN" altLang="en-US" sz="1400" dirty="0">
              <a:solidFill>
                <a:srgbClr val="808080"/>
              </a:solidFill>
            </a:endParaRPr>
          </a:p>
          <a:p>
            <a:r>
              <a:rPr lang="zh-CN" altLang="en-US" sz="1400" dirty="0">
                <a:solidFill>
                  <a:prstClr val="black"/>
                </a:solidFill>
              </a:rPr>
              <a:t>            </a:t>
            </a:r>
            <a:r>
              <a:rPr lang="en-US" altLang="zh-CN" sz="1400" dirty="0">
                <a:solidFill>
                  <a:srgbClr val="0000FF"/>
                </a:solidFill>
              </a:rPr>
              <a:t>CASE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WHEN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product_type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=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r>
              <a:rPr lang="zh-CN" altLang="en-US" sz="1400" dirty="0">
                <a:solidFill>
                  <a:srgbClr val="FF0000"/>
                </a:solidFill>
              </a:rPr>
              <a:t>衣服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THEN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'A:'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+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product_type</a:t>
            </a:r>
            <a:endParaRPr lang="zh-CN" altLang="en-US" sz="1400" dirty="0">
              <a:solidFill>
                <a:srgbClr val="008080"/>
              </a:solidFill>
            </a:endParaRPr>
          </a:p>
          <a:p>
            <a:r>
              <a:rPr lang="zh-CN" altLang="en-US" sz="1400" dirty="0">
                <a:solidFill>
                  <a:prstClr val="black"/>
                </a:solidFill>
              </a:rPr>
              <a:t>                     </a:t>
            </a:r>
            <a:r>
              <a:rPr lang="en-US" altLang="zh-CN" sz="1400" dirty="0">
                <a:solidFill>
                  <a:srgbClr val="0000FF"/>
                </a:solidFill>
              </a:rPr>
              <a:t>WHEN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product_type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=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r>
              <a:rPr lang="zh-CN" altLang="en-US" sz="1400" dirty="0">
                <a:solidFill>
                  <a:srgbClr val="FF0000"/>
                </a:solidFill>
              </a:rPr>
              <a:t>办公用品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THEN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'B:'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+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product_type</a:t>
            </a:r>
            <a:endParaRPr lang="zh-CN" altLang="en-US" sz="1400" dirty="0">
              <a:solidFill>
                <a:srgbClr val="008080"/>
              </a:solidFill>
            </a:endParaRPr>
          </a:p>
          <a:p>
            <a:r>
              <a:rPr lang="zh-CN" altLang="en-US" sz="1400" dirty="0">
                <a:solidFill>
                  <a:prstClr val="black"/>
                </a:solidFill>
              </a:rPr>
              <a:t>                     </a:t>
            </a:r>
            <a:r>
              <a:rPr lang="en-US" altLang="zh-CN" sz="1400" dirty="0">
                <a:solidFill>
                  <a:srgbClr val="0000FF"/>
                </a:solidFill>
              </a:rPr>
              <a:t>WHEN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product_type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=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r>
              <a:rPr lang="zh-CN" altLang="en-US" sz="1400" dirty="0">
                <a:solidFill>
                  <a:srgbClr val="FF0000"/>
                </a:solidFill>
              </a:rPr>
              <a:t>厨房用具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THEN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'C:'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+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product_type</a:t>
            </a:r>
            <a:endParaRPr lang="zh-CN" altLang="en-US" sz="1400" dirty="0">
              <a:solidFill>
                <a:srgbClr val="008080"/>
              </a:solidFill>
            </a:endParaRPr>
          </a:p>
          <a:p>
            <a:r>
              <a:rPr lang="zh-CN" altLang="en-US" sz="1400" dirty="0">
                <a:solidFill>
                  <a:prstClr val="black"/>
                </a:solidFill>
              </a:rPr>
              <a:t>                     </a:t>
            </a:r>
            <a:r>
              <a:rPr lang="en-US" altLang="zh-CN" sz="1400" dirty="0">
                <a:solidFill>
                  <a:srgbClr val="0000FF"/>
                </a:solidFill>
              </a:rPr>
              <a:t>ELSE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NULL</a:t>
            </a:r>
            <a:endParaRPr lang="zh-CN" altLang="en-US" sz="1400" dirty="0">
              <a:solidFill>
                <a:srgbClr val="808080"/>
              </a:solidFill>
            </a:endParaRPr>
          </a:p>
          <a:p>
            <a:r>
              <a:rPr lang="zh-CN" altLang="en-US" sz="1400" dirty="0">
                <a:solidFill>
                  <a:prstClr val="black"/>
                </a:solidFill>
              </a:rPr>
              <a:t>             </a:t>
            </a:r>
            <a:r>
              <a:rPr lang="en-US" altLang="zh-CN" sz="1400" dirty="0">
                <a:solidFill>
                  <a:srgbClr val="0000FF"/>
                </a:solidFill>
              </a:rPr>
              <a:t>END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AS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abc_product_type</a:t>
            </a:r>
            <a:endParaRPr lang="zh-CN" altLang="en-US" sz="1400" dirty="0">
              <a:solidFill>
                <a:srgbClr val="008080"/>
              </a:solidFill>
            </a:endParaRPr>
          </a:p>
          <a:p>
            <a:r>
              <a:rPr lang="zh-CN" altLang="en-US" sz="1400" dirty="0">
                <a:solidFill>
                  <a:prstClr val="black"/>
                </a:solidFill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</a:rPr>
              <a:t>FROM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Product</a:t>
            </a:r>
            <a:r>
              <a:rPr lang="en-US" altLang="zh-CN" sz="1400" dirty="0">
                <a:solidFill>
                  <a:srgbClr val="808080"/>
                </a:solidFill>
              </a:rPr>
              <a:t>;</a:t>
            </a:r>
            <a:endParaRPr lang="zh-CN" altLang="en-US" sz="1400" dirty="0"/>
          </a:p>
          <a:p>
            <a:endParaRPr lang="en-US" altLang="zh-CN" sz="1600" dirty="0"/>
          </a:p>
          <a:p>
            <a:r>
              <a:rPr lang="en-US" altLang="zh-CN" sz="1600" b="1" dirty="0">
                <a:solidFill>
                  <a:srgbClr val="FF0000"/>
                </a:solidFill>
              </a:rPr>
              <a:t>*</a:t>
            </a:r>
            <a:r>
              <a:rPr lang="zh-CN" altLang="en-US" sz="1600" b="1" dirty="0">
                <a:solidFill>
                  <a:srgbClr val="FF0000"/>
                </a:solidFill>
              </a:rPr>
              <a:t>虽然</a:t>
            </a:r>
            <a:r>
              <a:rPr lang="en-US" altLang="zh-CN" sz="1600" b="1" dirty="0">
                <a:solidFill>
                  <a:srgbClr val="FF0000"/>
                </a:solidFill>
              </a:rPr>
              <a:t>CASE</a:t>
            </a:r>
            <a:r>
              <a:rPr lang="zh-CN" altLang="en-US" sz="1600" b="1" dirty="0">
                <a:solidFill>
                  <a:srgbClr val="FF0000"/>
                </a:solidFill>
              </a:rPr>
              <a:t>表达式中的</a:t>
            </a:r>
            <a:r>
              <a:rPr lang="en-US" altLang="zh-CN" sz="1600" b="1" dirty="0">
                <a:solidFill>
                  <a:srgbClr val="FF0000"/>
                </a:solidFill>
              </a:rPr>
              <a:t>ELSE</a:t>
            </a:r>
            <a:r>
              <a:rPr lang="zh-CN" altLang="en-US" sz="1600" b="1" dirty="0">
                <a:solidFill>
                  <a:srgbClr val="FF0000"/>
                </a:solidFill>
              </a:rPr>
              <a:t>子句可以省略，但最好不要省略。</a:t>
            </a:r>
          </a:p>
          <a:p>
            <a:r>
              <a:rPr lang="en-US" altLang="zh-CN" sz="1600" b="1" dirty="0">
                <a:solidFill>
                  <a:srgbClr val="FF0000"/>
                </a:solidFill>
              </a:rPr>
              <a:t>*CASE</a:t>
            </a:r>
            <a:r>
              <a:rPr lang="zh-CN" altLang="en-US" sz="1600" b="1" dirty="0">
                <a:solidFill>
                  <a:srgbClr val="FF0000"/>
                </a:solidFill>
              </a:rPr>
              <a:t>表达式中的</a:t>
            </a:r>
            <a:r>
              <a:rPr lang="en-US" altLang="zh-CN" sz="1600" b="1" dirty="0">
                <a:solidFill>
                  <a:srgbClr val="FF0000"/>
                </a:solidFill>
              </a:rPr>
              <a:t>END</a:t>
            </a:r>
            <a:r>
              <a:rPr lang="zh-CN" altLang="en-US" sz="1600" b="1" dirty="0">
                <a:solidFill>
                  <a:srgbClr val="FF0000"/>
                </a:solidFill>
              </a:rPr>
              <a:t>不能省略。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en-US" altLang="zh-CN" sz="1400" dirty="0">
                <a:solidFill>
                  <a:srgbClr val="008000"/>
                </a:solidFill>
              </a:rPr>
              <a:t>--</a:t>
            </a:r>
            <a:r>
              <a:rPr lang="zh-CN" altLang="en-US" sz="1400" dirty="0">
                <a:solidFill>
                  <a:srgbClr val="008000"/>
                </a:solidFill>
              </a:rPr>
              <a:t>对按照商品种类计算出的销售单价合计值进行行列转换</a:t>
            </a:r>
          </a:p>
          <a:p>
            <a:r>
              <a:rPr lang="en-US" altLang="zh-CN" sz="1400" dirty="0">
                <a:solidFill>
                  <a:srgbClr val="0000FF"/>
                </a:solidFill>
              </a:rPr>
              <a:t>SELECT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FF"/>
                </a:solidFill>
              </a:rPr>
              <a:t>SUM</a:t>
            </a:r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>
                <a:solidFill>
                  <a:srgbClr val="0000FF"/>
                </a:solidFill>
              </a:rPr>
              <a:t>CASE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WHEN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product_type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=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r>
              <a:rPr lang="zh-CN" altLang="en-US" sz="1400" dirty="0">
                <a:solidFill>
                  <a:srgbClr val="FF0000"/>
                </a:solidFill>
              </a:rPr>
              <a:t>衣服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THEN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sale_price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ELSE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prstClr val="black"/>
                </a:solidFill>
              </a:rPr>
              <a:t>0 </a:t>
            </a:r>
            <a:r>
              <a:rPr lang="en-US" altLang="zh-CN" sz="1400" dirty="0">
                <a:solidFill>
                  <a:srgbClr val="0000FF"/>
                </a:solidFill>
              </a:rPr>
              <a:t>END</a:t>
            </a:r>
            <a:r>
              <a:rPr lang="en-US" altLang="zh-CN" sz="1400" dirty="0">
                <a:solidFill>
                  <a:srgbClr val="808080"/>
                </a:solidFill>
              </a:rPr>
              <a:t>)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endParaRPr lang="en-US" altLang="zh-CN" sz="1400" dirty="0">
              <a:solidFill>
                <a:prstClr val="black"/>
              </a:solidFill>
            </a:endParaRPr>
          </a:p>
          <a:p>
            <a:r>
              <a:rPr lang="en-US" altLang="zh-CN" sz="1400" dirty="0">
                <a:solidFill>
                  <a:prstClr val="black"/>
                </a:solidFill>
              </a:rPr>
              <a:t>                        </a:t>
            </a:r>
            <a:r>
              <a:rPr lang="en-US" altLang="zh-CN" sz="1400" dirty="0">
                <a:solidFill>
                  <a:srgbClr val="0000FF"/>
                </a:solidFill>
              </a:rPr>
              <a:t>AS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sum_price_clothes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endParaRPr lang="zh-CN" altLang="en-US" sz="1400" dirty="0">
              <a:solidFill>
                <a:srgbClr val="808080"/>
              </a:solidFill>
            </a:endParaRPr>
          </a:p>
          <a:p>
            <a:r>
              <a:rPr lang="zh-CN" altLang="en-US" sz="1400" dirty="0">
                <a:solidFill>
                  <a:prstClr val="black"/>
                </a:solidFill>
              </a:rPr>
              <a:t>             </a:t>
            </a:r>
            <a:r>
              <a:rPr lang="en-US" altLang="zh-CN" sz="1400" dirty="0">
                <a:solidFill>
                  <a:srgbClr val="FF00FF"/>
                </a:solidFill>
              </a:rPr>
              <a:t>SUM</a:t>
            </a:r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>
                <a:solidFill>
                  <a:srgbClr val="0000FF"/>
                </a:solidFill>
              </a:rPr>
              <a:t>CASE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WHEN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product_type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=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r>
              <a:rPr lang="zh-CN" altLang="en-US" sz="1400" dirty="0">
                <a:solidFill>
                  <a:srgbClr val="FF0000"/>
                </a:solidFill>
              </a:rPr>
              <a:t>厨房用具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THEN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sale_price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ELSE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prstClr val="black"/>
                </a:solidFill>
              </a:rPr>
              <a:t>0 </a:t>
            </a:r>
            <a:r>
              <a:rPr lang="en-US" altLang="zh-CN" sz="1400" dirty="0">
                <a:solidFill>
                  <a:srgbClr val="0000FF"/>
                </a:solidFill>
              </a:rPr>
              <a:t>END</a:t>
            </a:r>
            <a:r>
              <a:rPr lang="en-US" altLang="zh-CN" sz="1400" dirty="0">
                <a:solidFill>
                  <a:srgbClr val="808080"/>
                </a:solidFill>
              </a:rPr>
              <a:t>)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endParaRPr lang="en-US" altLang="zh-CN" sz="1400" dirty="0">
              <a:solidFill>
                <a:prstClr val="black"/>
              </a:solidFill>
            </a:endParaRPr>
          </a:p>
          <a:p>
            <a:r>
              <a:rPr lang="en-US" altLang="zh-CN" sz="1400" dirty="0">
                <a:solidFill>
                  <a:prstClr val="black"/>
                </a:solidFill>
              </a:rPr>
              <a:t>                       </a:t>
            </a:r>
            <a:r>
              <a:rPr lang="en-US" altLang="zh-CN" sz="1400" dirty="0">
                <a:solidFill>
                  <a:srgbClr val="0000FF"/>
                </a:solidFill>
              </a:rPr>
              <a:t>AS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sum_price_kitchen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endParaRPr lang="zh-CN" altLang="en-US" sz="1400" dirty="0">
              <a:solidFill>
                <a:srgbClr val="808080"/>
              </a:solidFill>
            </a:endParaRPr>
          </a:p>
          <a:p>
            <a:r>
              <a:rPr lang="zh-CN" altLang="en-US" sz="1400" dirty="0">
                <a:solidFill>
                  <a:prstClr val="black"/>
                </a:solidFill>
              </a:rPr>
              <a:t>             </a:t>
            </a:r>
            <a:r>
              <a:rPr lang="en-US" altLang="zh-CN" sz="1400" dirty="0">
                <a:solidFill>
                  <a:srgbClr val="FF00FF"/>
                </a:solidFill>
              </a:rPr>
              <a:t>SUM</a:t>
            </a:r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>
                <a:solidFill>
                  <a:srgbClr val="0000FF"/>
                </a:solidFill>
              </a:rPr>
              <a:t>CASE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WHEN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product_type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=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r>
              <a:rPr lang="zh-CN" altLang="en-US" sz="1400" dirty="0">
                <a:solidFill>
                  <a:srgbClr val="FF0000"/>
                </a:solidFill>
              </a:rPr>
              <a:t>办公用品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THEN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sale_price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ELSE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prstClr val="black"/>
                </a:solidFill>
              </a:rPr>
              <a:t>0 </a:t>
            </a:r>
            <a:r>
              <a:rPr lang="en-US" altLang="zh-CN" sz="1400" dirty="0">
                <a:solidFill>
                  <a:srgbClr val="0000FF"/>
                </a:solidFill>
              </a:rPr>
              <a:t>END</a:t>
            </a:r>
            <a:r>
              <a:rPr lang="en-US" altLang="zh-CN" sz="1400" dirty="0">
                <a:solidFill>
                  <a:srgbClr val="808080"/>
                </a:solidFill>
              </a:rPr>
              <a:t>)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endParaRPr lang="en-US" altLang="zh-CN" sz="1400" dirty="0">
              <a:solidFill>
                <a:prstClr val="black"/>
              </a:solidFill>
            </a:endParaRPr>
          </a:p>
          <a:p>
            <a:r>
              <a:rPr lang="en-US" altLang="zh-CN" sz="1400" dirty="0">
                <a:solidFill>
                  <a:prstClr val="black"/>
                </a:solidFill>
              </a:rPr>
              <a:t>                      </a:t>
            </a:r>
            <a:r>
              <a:rPr lang="en-US" altLang="zh-CN" sz="1400" dirty="0">
                <a:solidFill>
                  <a:srgbClr val="0000FF"/>
                </a:solidFill>
              </a:rPr>
              <a:t>AS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sum_price_office</a:t>
            </a:r>
            <a:endParaRPr lang="zh-CN" altLang="en-US" sz="1400" dirty="0">
              <a:solidFill>
                <a:srgbClr val="008080"/>
              </a:solidFill>
            </a:endParaRPr>
          </a:p>
          <a:p>
            <a:r>
              <a:rPr lang="zh-CN" altLang="en-US" sz="1400" dirty="0">
                <a:solidFill>
                  <a:prstClr val="black"/>
                </a:solidFill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</a:rPr>
              <a:t>FROM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Product</a:t>
            </a:r>
            <a:r>
              <a:rPr lang="en-US" altLang="zh-CN" sz="1400" dirty="0">
                <a:solidFill>
                  <a:srgbClr val="808080"/>
                </a:solidFill>
              </a:rPr>
              <a:t>;</a:t>
            </a:r>
            <a:endParaRPr lang="zh-CN" altLang="en-US" sz="1400" dirty="0"/>
          </a:p>
          <a:p>
            <a:endParaRPr lang="en-US" altLang="zh-CN" sz="1600" b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 b="1" dirty="0"/>
              <a:t>简单</a:t>
            </a:r>
            <a:r>
              <a:rPr lang="en-US" altLang="zh-CN" sz="1600" b="1" dirty="0"/>
              <a:t>CASE</a:t>
            </a:r>
            <a:r>
              <a:rPr lang="zh-CN" altLang="en-US" sz="1600" b="1" dirty="0"/>
              <a:t>表达式</a:t>
            </a:r>
            <a:endParaRPr lang="en-US" altLang="zh-CN" sz="1600" b="1" dirty="0"/>
          </a:p>
          <a:p>
            <a:r>
              <a:rPr lang="en-US" altLang="zh-CN" sz="1400" dirty="0">
                <a:solidFill>
                  <a:srgbClr val="008000"/>
                </a:solidFill>
              </a:rPr>
              <a:t>-- </a:t>
            </a:r>
            <a:r>
              <a:rPr lang="zh-CN" altLang="en-US" sz="1400" dirty="0">
                <a:solidFill>
                  <a:srgbClr val="008000"/>
                </a:solidFill>
              </a:rPr>
              <a:t>使用简单</a:t>
            </a:r>
            <a:r>
              <a:rPr lang="en-US" altLang="zh-CN" sz="1400" dirty="0">
                <a:solidFill>
                  <a:srgbClr val="008000"/>
                </a:solidFill>
              </a:rPr>
              <a:t>CASE</a:t>
            </a:r>
            <a:r>
              <a:rPr lang="zh-CN" altLang="en-US" sz="1400" dirty="0">
                <a:solidFill>
                  <a:srgbClr val="008000"/>
                </a:solidFill>
              </a:rPr>
              <a:t>表达式的情况（结果同上方搜索</a:t>
            </a:r>
            <a:r>
              <a:rPr lang="en-US" altLang="zh-CN" sz="1400" dirty="0">
                <a:solidFill>
                  <a:srgbClr val="008000"/>
                </a:solidFill>
              </a:rPr>
              <a:t>CASE</a:t>
            </a:r>
            <a:r>
              <a:rPr lang="zh-CN" altLang="en-US" sz="1400" dirty="0">
                <a:solidFill>
                  <a:srgbClr val="008000"/>
                </a:solidFill>
              </a:rPr>
              <a:t>表达式）</a:t>
            </a:r>
          </a:p>
          <a:p>
            <a:r>
              <a:rPr lang="en-US" altLang="zh-CN" sz="1400" dirty="0">
                <a:solidFill>
                  <a:srgbClr val="0000FF"/>
                </a:solidFill>
              </a:rPr>
              <a:t>SELECT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product_name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endParaRPr lang="zh-CN" altLang="en-US" sz="1400" dirty="0">
              <a:solidFill>
                <a:srgbClr val="808080"/>
              </a:solidFill>
            </a:endParaRPr>
          </a:p>
          <a:p>
            <a:r>
              <a:rPr lang="zh-CN" altLang="en-US" sz="1400" dirty="0">
                <a:solidFill>
                  <a:prstClr val="black"/>
                </a:solidFill>
              </a:rPr>
              <a:t>            </a:t>
            </a:r>
            <a:r>
              <a:rPr lang="en-US" altLang="zh-CN" sz="1400" dirty="0">
                <a:solidFill>
                  <a:srgbClr val="0000FF"/>
                </a:solidFill>
              </a:rPr>
              <a:t>CASE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product_type</a:t>
            </a:r>
            <a:endParaRPr lang="zh-CN" altLang="en-US" sz="1400" dirty="0">
              <a:solidFill>
                <a:srgbClr val="008080"/>
              </a:solidFill>
            </a:endParaRPr>
          </a:p>
          <a:p>
            <a:r>
              <a:rPr lang="zh-CN" altLang="en-US" sz="1400" dirty="0">
                <a:solidFill>
                  <a:prstClr val="black"/>
                </a:solidFill>
              </a:rPr>
              <a:t>                     </a:t>
            </a:r>
            <a:r>
              <a:rPr lang="en-US" altLang="zh-CN" sz="1400" dirty="0">
                <a:solidFill>
                  <a:srgbClr val="0000FF"/>
                </a:solidFill>
              </a:rPr>
              <a:t>WHEN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r>
              <a:rPr lang="zh-CN" altLang="en-US" sz="1400" dirty="0">
                <a:solidFill>
                  <a:srgbClr val="FF0000"/>
                </a:solidFill>
              </a:rPr>
              <a:t>衣服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THEN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'A </a:t>
            </a:r>
            <a:r>
              <a:rPr lang="zh-CN" altLang="en-US" sz="1400" dirty="0">
                <a:solidFill>
                  <a:srgbClr val="FF0000"/>
                </a:solidFill>
              </a:rPr>
              <a:t>：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||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product_type</a:t>
            </a:r>
            <a:endParaRPr lang="zh-CN" altLang="en-US" sz="1400" dirty="0">
              <a:solidFill>
                <a:srgbClr val="008080"/>
              </a:solidFill>
            </a:endParaRPr>
          </a:p>
          <a:p>
            <a:r>
              <a:rPr lang="zh-CN" altLang="en-US" sz="1400" dirty="0">
                <a:solidFill>
                  <a:prstClr val="black"/>
                </a:solidFill>
              </a:rPr>
              <a:t>                     </a:t>
            </a:r>
            <a:r>
              <a:rPr lang="en-US" altLang="zh-CN" sz="1400" dirty="0">
                <a:solidFill>
                  <a:srgbClr val="0000FF"/>
                </a:solidFill>
              </a:rPr>
              <a:t>WHEN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r>
              <a:rPr lang="zh-CN" altLang="en-US" sz="1400" dirty="0">
                <a:solidFill>
                  <a:srgbClr val="FF0000"/>
                </a:solidFill>
              </a:rPr>
              <a:t>办公用品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THEN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'B </a:t>
            </a:r>
            <a:r>
              <a:rPr lang="zh-CN" altLang="en-US" sz="1400" dirty="0">
                <a:solidFill>
                  <a:srgbClr val="FF0000"/>
                </a:solidFill>
              </a:rPr>
              <a:t>：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||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product_type</a:t>
            </a:r>
            <a:endParaRPr lang="zh-CN" altLang="en-US" sz="1400" dirty="0">
              <a:solidFill>
                <a:srgbClr val="008080"/>
              </a:solidFill>
            </a:endParaRPr>
          </a:p>
          <a:p>
            <a:r>
              <a:rPr lang="zh-CN" altLang="en-US" sz="1400" dirty="0">
                <a:solidFill>
                  <a:prstClr val="black"/>
                </a:solidFill>
              </a:rPr>
              <a:t>                     </a:t>
            </a:r>
            <a:r>
              <a:rPr lang="en-US" altLang="zh-CN" sz="1400" dirty="0">
                <a:solidFill>
                  <a:srgbClr val="0000FF"/>
                </a:solidFill>
              </a:rPr>
              <a:t>WHEN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r>
              <a:rPr lang="zh-CN" altLang="en-US" sz="1400" dirty="0">
                <a:solidFill>
                  <a:srgbClr val="FF0000"/>
                </a:solidFill>
              </a:rPr>
              <a:t>厨房用具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THEN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'C </a:t>
            </a:r>
            <a:r>
              <a:rPr lang="zh-CN" altLang="en-US" sz="1400" dirty="0">
                <a:solidFill>
                  <a:srgbClr val="FF0000"/>
                </a:solidFill>
              </a:rPr>
              <a:t>：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||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product_type</a:t>
            </a:r>
            <a:endParaRPr lang="zh-CN" altLang="en-US" sz="1400" dirty="0">
              <a:solidFill>
                <a:srgbClr val="008080"/>
              </a:solidFill>
            </a:endParaRPr>
          </a:p>
          <a:p>
            <a:r>
              <a:rPr lang="zh-CN" altLang="en-US" sz="1400" dirty="0">
                <a:solidFill>
                  <a:prstClr val="black"/>
                </a:solidFill>
              </a:rPr>
              <a:t>                     </a:t>
            </a:r>
            <a:r>
              <a:rPr lang="en-US" altLang="zh-CN" sz="1400" dirty="0">
                <a:solidFill>
                  <a:srgbClr val="0000FF"/>
                </a:solidFill>
              </a:rPr>
              <a:t>ELSE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NULL</a:t>
            </a:r>
            <a:endParaRPr lang="zh-CN" altLang="en-US" sz="1400" dirty="0">
              <a:solidFill>
                <a:srgbClr val="808080"/>
              </a:solidFill>
            </a:endParaRPr>
          </a:p>
          <a:p>
            <a:r>
              <a:rPr lang="zh-CN" altLang="en-US" sz="1400" dirty="0">
                <a:solidFill>
                  <a:prstClr val="black"/>
                </a:solidFill>
              </a:rPr>
              <a:t>             </a:t>
            </a:r>
            <a:r>
              <a:rPr lang="en-US" altLang="zh-CN" sz="1400" dirty="0">
                <a:solidFill>
                  <a:srgbClr val="0000FF"/>
                </a:solidFill>
              </a:rPr>
              <a:t>END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AS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abc_product_type</a:t>
            </a:r>
            <a:endParaRPr lang="zh-CN" altLang="en-US" sz="1400" dirty="0">
              <a:solidFill>
                <a:srgbClr val="008080"/>
              </a:solidFill>
            </a:endParaRPr>
          </a:p>
          <a:p>
            <a:r>
              <a:rPr lang="en-US" altLang="zh-CN" sz="1400" dirty="0">
                <a:solidFill>
                  <a:srgbClr val="0000FF"/>
                </a:solidFill>
              </a:rPr>
              <a:t>FROM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Product</a:t>
            </a:r>
            <a:r>
              <a:rPr lang="en-US" altLang="zh-CN" sz="1400" dirty="0">
                <a:solidFill>
                  <a:srgbClr val="808080"/>
                </a:solidFill>
              </a:rPr>
              <a:t>;</a:t>
            </a:r>
            <a:endParaRPr lang="zh-CN" altLang="en-US" sz="1400" dirty="0"/>
          </a:p>
          <a:p>
            <a:endParaRPr lang="en-US" altLang="zh-CN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905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7813" y="92831"/>
            <a:ext cx="6375400" cy="9664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</a:rPr>
              <a:t>集合运算</a:t>
            </a:r>
            <a:endParaRPr lang="en-US" altLang="zh-CN" sz="2000" b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600" b="1" dirty="0"/>
              <a:t>UNION</a:t>
            </a:r>
            <a:r>
              <a:rPr lang="zh-CN" altLang="en-US" sz="1600" b="1" dirty="0"/>
              <a:t>（表的加法，并集）</a:t>
            </a:r>
            <a:endParaRPr lang="en-US" altLang="zh-CN" sz="1600" b="1" dirty="0"/>
          </a:p>
          <a:p>
            <a:r>
              <a:rPr lang="zh-CN" altLang="en-US" sz="1600" b="1" dirty="0">
                <a:solidFill>
                  <a:srgbClr val="FF0000"/>
                </a:solidFill>
              </a:rPr>
              <a:t>*</a:t>
            </a:r>
            <a:r>
              <a:rPr lang="en-US" altLang="zh-CN" sz="1600" b="1" dirty="0">
                <a:solidFill>
                  <a:srgbClr val="FF0000"/>
                </a:solidFill>
              </a:rPr>
              <a:t>UNION</a:t>
            </a:r>
            <a:r>
              <a:rPr lang="zh-CN" altLang="en-US" sz="1600" b="1" dirty="0">
                <a:solidFill>
                  <a:srgbClr val="FF0000"/>
                </a:solidFill>
              </a:rPr>
              <a:t>对表进行加法（并集）运算，会除去重复的记录。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sz="1600" dirty="0"/>
          </a:p>
          <a:p>
            <a:r>
              <a:rPr lang="en-US" altLang="zh-CN" sz="1400" dirty="0">
                <a:solidFill>
                  <a:srgbClr val="008000"/>
                </a:solidFill>
              </a:rPr>
              <a:t>--</a:t>
            </a:r>
            <a:r>
              <a:rPr lang="zh-CN" altLang="en-US" sz="1400" dirty="0">
                <a:solidFill>
                  <a:srgbClr val="008000"/>
                </a:solidFill>
              </a:rPr>
              <a:t>使用</a:t>
            </a:r>
            <a:r>
              <a:rPr lang="en-US" altLang="zh-CN" sz="1400" dirty="0">
                <a:solidFill>
                  <a:srgbClr val="008000"/>
                </a:solidFill>
              </a:rPr>
              <a:t>UNION</a:t>
            </a:r>
            <a:r>
              <a:rPr lang="zh-CN" altLang="en-US" sz="1400" dirty="0">
                <a:solidFill>
                  <a:srgbClr val="008000"/>
                </a:solidFill>
              </a:rPr>
              <a:t>对表进行加法运算</a:t>
            </a:r>
          </a:p>
          <a:p>
            <a:r>
              <a:rPr lang="en-US" altLang="zh-CN" sz="1400" dirty="0">
                <a:solidFill>
                  <a:srgbClr val="0000FF"/>
                </a:solidFill>
              </a:rPr>
              <a:t>SELECT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product_id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product_name</a:t>
            </a:r>
            <a:r>
              <a:rPr lang="zh-CN" altLang="en-US" sz="1400" dirty="0">
                <a:solidFill>
                  <a:srgbClr val="008080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FROM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Product</a:t>
            </a:r>
            <a:endParaRPr lang="zh-CN" altLang="en-US" sz="1400" dirty="0">
              <a:solidFill>
                <a:srgbClr val="008080"/>
              </a:solidFill>
            </a:endParaRPr>
          </a:p>
          <a:p>
            <a:r>
              <a:rPr lang="en-US" altLang="zh-CN" sz="1400" dirty="0">
                <a:solidFill>
                  <a:srgbClr val="0000FF"/>
                </a:solidFill>
              </a:rPr>
              <a:t>UNION</a:t>
            </a:r>
            <a:endParaRPr lang="zh-CN" altLang="en-US" sz="1400" dirty="0">
              <a:solidFill>
                <a:srgbClr val="0000FF"/>
              </a:solidFill>
            </a:endParaRPr>
          </a:p>
          <a:p>
            <a:r>
              <a:rPr lang="en-US" altLang="zh-CN" sz="1400" dirty="0">
                <a:solidFill>
                  <a:srgbClr val="0000FF"/>
                </a:solidFill>
              </a:rPr>
              <a:t>SELECT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product_id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product_name</a:t>
            </a:r>
            <a:r>
              <a:rPr lang="zh-CN" altLang="en-US" sz="1400" dirty="0">
                <a:solidFill>
                  <a:srgbClr val="008080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FROM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Product2</a:t>
            </a:r>
            <a:r>
              <a:rPr lang="en-US" altLang="zh-CN" sz="1400" dirty="0">
                <a:solidFill>
                  <a:srgbClr val="808080"/>
                </a:solidFill>
              </a:rPr>
              <a:t>;</a:t>
            </a:r>
            <a:endParaRPr lang="zh-CN" altLang="en-US" sz="1400" dirty="0"/>
          </a:p>
          <a:p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注意事项：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FF0000"/>
                </a:solidFill>
              </a:rPr>
              <a:t>作为运算对象的记录的列数必须相同；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FF0000"/>
                </a:solidFill>
              </a:rPr>
              <a:t>作为运算对象的记录中列的类型必须一致；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rgbClr val="FF0000"/>
                </a:solidFill>
              </a:rPr>
              <a:t>ORDER BY</a:t>
            </a:r>
            <a:r>
              <a:rPr lang="zh-CN" altLang="en-US" sz="1600" b="1" dirty="0">
                <a:solidFill>
                  <a:srgbClr val="FF0000"/>
                </a:solidFill>
              </a:rPr>
              <a:t>子句只能在最后使用一次；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b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600" b="1" dirty="0"/>
              <a:t>UNION ALL</a:t>
            </a:r>
            <a:r>
              <a:rPr lang="zh-CN" altLang="en-US" sz="1600" b="1" dirty="0"/>
              <a:t>（包含重复行的集合运算）</a:t>
            </a:r>
            <a:endParaRPr lang="en-US" altLang="zh-CN" sz="1600" b="1" dirty="0"/>
          </a:p>
          <a:p>
            <a:r>
              <a:rPr lang="en-US" altLang="zh-CN" sz="1400" dirty="0">
                <a:solidFill>
                  <a:srgbClr val="008000"/>
                </a:solidFill>
              </a:rPr>
              <a:t>--</a:t>
            </a:r>
            <a:r>
              <a:rPr lang="zh-CN" altLang="en-US" sz="1400" dirty="0">
                <a:solidFill>
                  <a:srgbClr val="008000"/>
                </a:solidFill>
              </a:rPr>
              <a:t>保留重复行</a:t>
            </a:r>
          </a:p>
          <a:p>
            <a:r>
              <a:rPr lang="en-US" altLang="zh-CN" sz="1400" dirty="0">
                <a:solidFill>
                  <a:srgbClr val="0000FF"/>
                </a:solidFill>
              </a:rPr>
              <a:t>SELECT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product_id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product_name</a:t>
            </a:r>
            <a:r>
              <a:rPr lang="zh-CN" altLang="en-US" sz="1400" dirty="0">
                <a:solidFill>
                  <a:srgbClr val="008080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FROM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Product</a:t>
            </a:r>
            <a:endParaRPr lang="zh-CN" altLang="en-US" sz="1400" dirty="0">
              <a:solidFill>
                <a:srgbClr val="008080"/>
              </a:solidFill>
            </a:endParaRPr>
          </a:p>
          <a:p>
            <a:r>
              <a:rPr lang="en-US" altLang="zh-CN" sz="1400" dirty="0">
                <a:solidFill>
                  <a:srgbClr val="0000FF"/>
                </a:solidFill>
              </a:rPr>
              <a:t>UNION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ALL</a:t>
            </a:r>
            <a:endParaRPr lang="zh-CN" altLang="en-US" sz="1400" dirty="0">
              <a:solidFill>
                <a:srgbClr val="808080"/>
              </a:solidFill>
            </a:endParaRPr>
          </a:p>
          <a:p>
            <a:r>
              <a:rPr lang="en-US" altLang="zh-CN" sz="1400" dirty="0">
                <a:solidFill>
                  <a:srgbClr val="0000FF"/>
                </a:solidFill>
              </a:rPr>
              <a:t>SELECT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product_id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product_name</a:t>
            </a:r>
            <a:r>
              <a:rPr lang="zh-CN" altLang="en-US" sz="1400" dirty="0">
                <a:solidFill>
                  <a:srgbClr val="008080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FROM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Product2</a:t>
            </a:r>
            <a:r>
              <a:rPr lang="en-US" altLang="zh-CN" sz="1400" dirty="0">
                <a:solidFill>
                  <a:srgbClr val="808080"/>
                </a:solidFill>
              </a:rPr>
              <a:t>;</a:t>
            </a:r>
            <a:endParaRPr lang="zh-CN" altLang="en-US" sz="1400" dirty="0"/>
          </a:p>
          <a:p>
            <a:endParaRPr lang="en-US" altLang="zh-CN" sz="1600" b="1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600" b="1" dirty="0"/>
              <a:t>INTERSECT</a:t>
            </a:r>
            <a:r>
              <a:rPr lang="zh-CN" altLang="en-US" sz="1600" b="1" dirty="0"/>
              <a:t>（选取表中公共部分，交集）</a:t>
            </a:r>
            <a:endParaRPr lang="en-US" altLang="zh-CN" sz="1600" b="1" dirty="0"/>
          </a:p>
          <a:p>
            <a:r>
              <a:rPr lang="en-US" altLang="zh-CN" sz="1400" dirty="0">
                <a:solidFill>
                  <a:srgbClr val="008000"/>
                </a:solidFill>
              </a:rPr>
              <a:t>--</a:t>
            </a:r>
            <a:r>
              <a:rPr lang="zh-CN" altLang="en-US" sz="1400" dirty="0">
                <a:solidFill>
                  <a:srgbClr val="008000"/>
                </a:solidFill>
              </a:rPr>
              <a:t>使用</a:t>
            </a:r>
            <a:r>
              <a:rPr lang="en-US" altLang="zh-CN" sz="1400" dirty="0">
                <a:solidFill>
                  <a:srgbClr val="008000"/>
                </a:solidFill>
              </a:rPr>
              <a:t>INTERSECT</a:t>
            </a:r>
            <a:r>
              <a:rPr lang="zh-CN" altLang="en-US" sz="1400" dirty="0">
                <a:solidFill>
                  <a:srgbClr val="008000"/>
                </a:solidFill>
              </a:rPr>
              <a:t>选取出表中公共部分</a:t>
            </a:r>
          </a:p>
          <a:p>
            <a:r>
              <a:rPr lang="en-US" altLang="zh-CN" sz="1400" dirty="0">
                <a:solidFill>
                  <a:srgbClr val="0000FF"/>
                </a:solidFill>
              </a:rPr>
              <a:t>SELECT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product_id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product_name</a:t>
            </a:r>
            <a:r>
              <a:rPr lang="zh-CN" altLang="en-US" sz="1400" dirty="0">
                <a:solidFill>
                  <a:srgbClr val="008080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FROM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Product</a:t>
            </a:r>
            <a:endParaRPr lang="zh-CN" altLang="en-US" sz="1400" dirty="0">
              <a:solidFill>
                <a:srgbClr val="008080"/>
              </a:solidFill>
            </a:endParaRPr>
          </a:p>
          <a:p>
            <a:r>
              <a:rPr lang="en-US" altLang="zh-CN" sz="1400" dirty="0">
                <a:solidFill>
                  <a:srgbClr val="0000FF"/>
                </a:solidFill>
              </a:rPr>
              <a:t>INTERSECT</a:t>
            </a:r>
            <a:endParaRPr lang="zh-CN" altLang="en-US" sz="1400" dirty="0">
              <a:solidFill>
                <a:srgbClr val="0000FF"/>
              </a:solidFill>
            </a:endParaRPr>
          </a:p>
          <a:p>
            <a:r>
              <a:rPr lang="en-US" altLang="zh-CN" sz="1400" dirty="0">
                <a:solidFill>
                  <a:srgbClr val="0000FF"/>
                </a:solidFill>
              </a:rPr>
              <a:t>SELECT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product_id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product_name</a:t>
            </a:r>
            <a:r>
              <a:rPr lang="zh-CN" altLang="en-US" sz="1400" dirty="0">
                <a:solidFill>
                  <a:srgbClr val="008080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FROM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Product2</a:t>
            </a:r>
            <a:endParaRPr lang="zh-CN" altLang="en-US" sz="1400" dirty="0">
              <a:solidFill>
                <a:srgbClr val="008080"/>
              </a:solidFill>
            </a:endParaRPr>
          </a:p>
          <a:p>
            <a:r>
              <a:rPr lang="en-US" altLang="zh-CN" sz="1400" dirty="0">
                <a:solidFill>
                  <a:srgbClr val="0000FF"/>
                </a:solidFill>
              </a:rPr>
              <a:t>ORDER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BY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product_id</a:t>
            </a:r>
            <a:r>
              <a:rPr lang="en-US" altLang="zh-CN" sz="1400" dirty="0">
                <a:solidFill>
                  <a:srgbClr val="808080"/>
                </a:solidFill>
              </a:rPr>
              <a:t>;</a:t>
            </a:r>
            <a:endParaRPr lang="zh-CN" altLang="en-US" sz="1400" dirty="0"/>
          </a:p>
          <a:p>
            <a:endParaRPr lang="en-US" altLang="zh-CN" sz="1600" b="1" dirty="0"/>
          </a:p>
          <a:p>
            <a:r>
              <a:rPr lang="zh-CN" altLang="en-US" sz="1600" b="1" dirty="0">
                <a:solidFill>
                  <a:srgbClr val="FF0000"/>
                </a:solidFill>
              </a:rPr>
              <a:t>*希望保留重复行时同样需要使用 </a:t>
            </a:r>
            <a:r>
              <a:rPr lang="en-US" altLang="zh-CN" sz="1600" b="1" dirty="0">
                <a:solidFill>
                  <a:srgbClr val="FF0000"/>
                </a:solidFill>
              </a:rPr>
              <a:t>INTERSECT ALL</a:t>
            </a:r>
          </a:p>
          <a:p>
            <a:endParaRPr lang="en-US" altLang="zh-CN" sz="1600" b="1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600" b="1" dirty="0"/>
              <a:t>EXCEPT</a:t>
            </a:r>
            <a:r>
              <a:rPr lang="zh-CN" altLang="en-US" sz="1600" b="1" dirty="0"/>
              <a:t>（记录的减法，差集）</a:t>
            </a:r>
            <a:endParaRPr lang="en-US" altLang="zh-CN" sz="1600" b="1" dirty="0"/>
          </a:p>
          <a:p>
            <a:r>
              <a:rPr lang="zh-CN" altLang="en-US" sz="1600" b="1" dirty="0"/>
              <a:t>结果只包含</a:t>
            </a:r>
            <a:r>
              <a:rPr lang="en-US" altLang="zh-CN" sz="1600" b="1" dirty="0"/>
              <a:t>Product</a:t>
            </a:r>
            <a:r>
              <a:rPr lang="zh-CN" altLang="en-US" sz="1600" b="1" dirty="0"/>
              <a:t>表中记录除去</a:t>
            </a:r>
            <a:r>
              <a:rPr lang="en-US" altLang="zh-CN" sz="1600" b="1" dirty="0"/>
              <a:t>Product2</a:t>
            </a:r>
            <a:r>
              <a:rPr lang="zh-CN" altLang="en-US" sz="1600" b="1" dirty="0"/>
              <a:t>表中记录之后的剩余部分。</a:t>
            </a:r>
            <a:endParaRPr lang="en-US" altLang="zh-CN" sz="1600" b="1" dirty="0"/>
          </a:p>
          <a:p>
            <a:r>
              <a:rPr lang="en-US" altLang="zh-CN" sz="1400" dirty="0">
                <a:solidFill>
                  <a:srgbClr val="008000"/>
                </a:solidFill>
              </a:rPr>
              <a:t>--</a:t>
            </a:r>
            <a:r>
              <a:rPr lang="zh-CN" altLang="en-US" sz="1400" dirty="0">
                <a:solidFill>
                  <a:srgbClr val="008000"/>
                </a:solidFill>
              </a:rPr>
              <a:t>使用</a:t>
            </a:r>
            <a:r>
              <a:rPr lang="en-US" altLang="zh-CN" sz="1400" dirty="0">
                <a:solidFill>
                  <a:srgbClr val="008000"/>
                </a:solidFill>
              </a:rPr>
              <a:t>EXCEPT </a:t>
            </a:r>
            <a:r>
              <a:rPr lang="zh-CN" altLang="en-US" sz="1400" dirty="0">
                <a:solidFill>
                  <a:srgbClr val="008000"/>
                </a:solidFill>
              </a:rPr>
              <a:t>对记录进行减法运算</a:t>
            </a:r>
          </a:p>
          <a:p>
            <a:r>
              <a:rPr lang="en-US" altLang="zh-CN" sz="1400" dirty="0">
                <a:solidFill>
                  <a:srgbClr val="0000FF"/>
                </a:solidFill>
              </a:rPr>
              <a:t>SELECT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product_id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product_name</a:t>
            </a:r>
            <a:r>
              <a:rPr lang="zh-CN" altLang="en-US" sz="1400" dirty="0">
                <a:solidFill>
                  <a:srgbClr val="008080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FROM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Product</a:t>
            </a:r>
            <a:endParaRPr lang="zh-CN" altLang="en-US" sz="1400" dirty="0">
              <a:solidFill>
                <a:srgbClr val="008080"/>
              </a:solidFill>
            </a:endParaRPr>
          </a:p>
          <a:p>
            <a:r>
              <a:rPr lang="en-US" altLang="zh-CN" sz="1400" dirty="0">
                <a:solidFill>
                  <a:srgbClr val="0000FF"/>
                </a:solidFill>
              </a:rPr>
              <a:t>EXCEPT</a:t>
            </a:r>
            <a:endParaRPr lang="zh-CN" altLang="en-US" sz="1400" dirty="0">
              <a:solidFill>
                <a:srgbClr val="0000FF"/>
              </a:solidFill>
            </a:endParaRPr>
          </a:p>
          <a:p>
            <a:r>
              <a:rPr lang="en-US" altLang="zh-CN" sz="1400" dirty="0">
                <a:solidFill>
                  <a:srgbClr val="0000FF"/>
                </a:solidFill>
              </a:rPr>
              <a:t>SELECT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product_id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product_name</a:t>
            </a:r>
            <a:r>
              <a:rPr lang="zh-CN" altLang="en-US" sz="1400" dirty="0">
                <a:solidFill>
                  <a:srgbClr val="008080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FROM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Product2</a:t>
            </a:r>
            <a:endParaRPr lang="zh-CN" altLang="en-US" sz="1400" dirty="0">
              <a:solidFill>
                <a:srgbClr val="008080"/>
              </a:solidFill>
            </a:endParaRPr>
          </a:p>
          <a:p>
            <a:r>
              <a:rPr lang="en-US" altLang="zh-CN" sz="1400" dirty="0">
                <a:solidFill>
                  <a:srgbClr val="0000FF"/>
                </a:solidFill>
              </a:rPr>
              <a:t>ORDER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BY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product_id</a:t>
            </a:r>
            <a:r>
              <a:rPr lang="en-US" altLang="zh-CN" sz="1400" dirty="0">
                <a:solidFill>
                  <a:srgbClr val="808080"/>
                </a:solidFill>
              </a:rPr>
              <a:t>;</a:t>
            </a:r>
            <a:endParaRPr lang="zh-CN" altLang="en-US" sz="1400" dirty="0"/>
          </a:p>
          <a:p>
            <a:endParaRPr lang="en-US" altLang="zh-CN" sz="1600" b="1" dirty="0"/>
          </a:p>
          <a:p>
            <a:r>
              <a:rPr lang="zh-CN" altLang="en-US" sz="1600" b="1" dirty="0">
                <a:solidFill>
                  <a:srgbClr val="FF0000"/>
                </a:solidFill>
              </a:rPr>
              <a:t>*被减数和减数位置不同，得到的结果也不同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endParaRPr lang="en-US" altLang="zh-CN" sz="1600" b="1" dirty="0"/>
          </a:p>
        </p:txBody>
      </p:sp>
    </p:spTree>
    <p:extLst>
      <p:ext uri="{BB962C8B-B14F-4D97-AF65-F5344CB8AC3E}">
        <p14:creationId xmlns:p14="http://schemas.microsoft.com/office/powerpoint/2010/main" val="1345476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7586" y="70971"/>
            <a:ext cx="6375400" cy="10402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</a:rPr>
              <a:t>联结</a:t>
            </a:r>
            <a:endParaRPr lang="en-US" altLang="zh-CN" sz="1600" dirty="0"/>
          </a:p>
          <a:p>
            <a:r>
              <a:rPr lang="zh-CN" altLang="en-US" sz="1600" dirty="0"/>
              <a:t>以列为单位对表进行联结</a:t>
            </a:r>
            <a:endParaRPr lang="en-US" altLang="zh-CN" sz="1600" dirty="0"/>
          </a:p>
          <a:p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600" b="1" dirty="0"/>
              <a:t>INNER JOIN</a:t>
            </a:r>
            <a:r>
              <a:rPr lang="zh-CN" altLang="en-US" sz="1600" b="1" dirty="0"/>
              <a:t>（内联结）</a:t>
            </a:r>
            <a:endParaRPr lang="en-US" altLang="zh-CN" sz="1600" b="1" dirty="0"/>
          </a:p>
          <a:p>
            <a:r>
              <a:rPr lang="zh-CN" altLang="en-US" sz="1600" dirty="0"/>
              <a:t>以</a:t>
            </a:r>
            <a:r>
              <a:rPr lang="en-US" altLang="zh-CN" sz="1600" dirty="0"/>
              <a:t>A</a:t>
            </a:r>
            <a:r>
              <a:rPr lang="zh-CN" altLang="en-US" sz="1600" dirty="0"/>
              <a:t>中的列作为桥梁，将</a:t>
            </a:r>
            <a:r>
              <a:rPr lang="en-US" altLang="zh-CN" sz="1600" dirty="0"/>
              <a:t>B</a:t>
            </a:r>
            <a:r>
              <a:rPr lang="zh-CN" altLang="en-US" sz="1600" dirty="0"/>
              <a:t>中满足同样条件的列汇集到同一结果之中</a:t>
            </a:r>
            <a:endParaRPr lang="en-US" altLang="zh-CN" sz="1600" dirty="0"/>
          </a:p>
          <a:p>
            <a:r>
              <a:rPr lang="en-US" altLang="zh-CN" sz="1400" dirty="0">
                <a:solidFill>
                  <a:srgbClr val="008000"/>
                </a:solidFill>
              </a:rPr>
              <a:t>--</a:t>
            </a:r>
            <a:r>
              <a:rPr lang="zh-CN" altLang="en-US" sz="1400" dirty="0">
                <a:solidFill>
                  <a:srgbClr val="008000"/>
                </a:solidFill>
              </a:rPr>
              <a:t>将两张表进行内联结</a:t>
            </a:r>
            <a:endParaRPr lang="en-US" altLang="zh-CN" sz="1400" dirty="0">
              <a:solidFill>
                <a:srgbClr val="008000"/>
              </a:solidFill>
            </a:endParaRPr>
          </a:p>
          <a:p>
            <a:r>
              <a:rPr lang="en-US" altLang="zh-CN" sz="1400" dirty="0">
                <a:solidFill>
                  <a:srgbClr val="008000"/>
                </a:solidFill>
              </a:rPr>
              <a:t>--</a:t>
            </a:r>
            <a:r>
              <a:rPr lang="zh-CN" altLang="en-US" sz="1400" dirty="0">
                <a:solidFill>
                  <a:srgbClr val="008000"/>
                </a:solidFill>
              </a:rPr>
              <a:t>别名并不是必需的，直接使用</a:t>
            </a:r>
            <a:r>
              <a:rPr lang="en-US" altLang="zh-CN" sz="1400" dirty="0" err="1">
                <a:solidFill>
                  <a:srgbClr val="008000"/>
                </a:solidFill>
              </a:rPr>
              <a:t>ShopProduct</a:t>
            </a:r>
            <a:r>
              <a:rPr lang="zh-CN" altLang="en-US" sz="1400" dirty="0">
                <a:solidFill>
                  <a:srgbClr val="008000"/>
                </a:solidFill>
              </a:rPr>
              <a:t>和</a:t>
            </a:r>
            <a:r>
              <a:rPr lang="en-US" altLang="zh-CN" sz="1400" dirty="0" err="1">
                <a:solidFill>
                  <a:srgbClr val="008000"/>
                </a:solidFill>
              </a:rPr>
              <a:t>product_id</a:t>
            </a:r>
            <a:r>
              <a:rPr lang="en-US" altLang="zh-CN" sz="1400" dirty="0">
                <a:solidFill>
                  <a:srgbClr val="008000"/>
                </a:solidFill>
              </a:rPr>
              <a:t> </a:t>
            </a:r>
            <a:r>
              <a:rPr lang="zh-CN" altLang="en-US" sz="1400" dirty="0">
                <a:solidFill>
                  <a:srgbClr val="008000"/>
                </a:solidFill>
              </a:rPr>
              <a:t>也可以</a:t>
            </a:r>
          </a:p>
          <a:p>
            <a:r>
              <a:rPr lang="en-US" altLang="zh-CN" sz="1400" dirty="0">
                <a:solidFill>
                  <a:srgbClr val="0000FF"/>
                </a:solidFill>
              </a:rPr>
              <a:t>SELECT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SP</a:t>
            </a:r>
            <a:r>
              <a:rPr lang="en-US" altLang="zh-CN" sz="1400" dirty="0" err="1">
                <a:solidFill>
                  <a:srgbClr val="808080"/>
                </a:solidFill>
              </a:rPr>
              <a:t>.</a:t>
            </a:r>
            <a:r>
              <a:rPr lang="en-US" altLang="zh-CN" sz="1400" dirty="0" err="1">
                <a:solidFill>
                  <a:srgbClr val="008080"/>
                </a:solidFill>
              </a:rPr>
              <a:t>shop_id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SP</a:t>
            </a:r>
            <a:r>
              <a:rPr lang="en-US" altLang="zh-CN" sz="1400" dirty="0" err="1">
                <a:solidFill>
                  <a:srgbClr val="808080"/>
                </a:solidFill>
              </a:rPr>
              <a:t>.</a:t>
            </a:r>
            <a:r>
              <a:rPr lang="en-US" altLang="zh-CN" sz="1400" dirty="0" err="1">
                <a:solidFill>
                  <a:srgbClr val="008080"/>
                </a:solidFill>
              </a:rPr>
              <a:t>shop_name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SP</a:t>
            </a:r>
            <a:r>
              <a:rPr lang="en-US" altLang="zh-CN" sz="1400" dirty="0" err="1">
                <a:solidFill>
                  <a:srgbClr val="808080"/>
                </a:solidFill>
              </a:rPr>
              <a:t>.</a:t>
            </a:r>
            <a:r>
              <a:rPr lang="en-US" altLang="zh-CN" sz="1400" dirty="0" err="1">
                <a:solidFill>
                  <a:srgbClr val="008080"/>
                </a:solidFill>
              </a:rPr>
              <a:t>product_id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</a:t>
            </a:r>
            <a:r>
              <a:rPr lang="en-US" altLang="zh-CN" sz="1400" dirty="0" err="1">
                <a:solidFill>
                  <a:srgbClr val="808080"/>
                </a:solidFill>
              </a:rPr>
              <a:t>.</a:t>
            </a:r>
            <a:r>
              <a:rPr lang="en-US" altLang="zh-CN" sz="1400" dirty="0" err="1">
                <a:solidFill>
                  <a:srgbClr val="008080"/>
                </a:solidFill>
              </a:rPr>
              <a:t>product_name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</a:t>
            </a:r>
            <a:r>
              <a:rPr lang="en-US" altLang="zh-CN" sz="1400" dirty="0" err="1">
                <a:solidFill>
                  <a:srgbClr val="808080"/>
                </a:solidFill>
              </a:rPr>
              <a:t>.</a:t>
            </a:r>
            <a:r>
              <a:rPr lang="en-US" altLang="zh-CN" sz="1400" dirty="0" err="1">
                <a:solidFill>
                  <a:srgbClr val="008080"/>
                </a:solidFill>
              </a:rPr>
              <a:t>sale_price</a:t>
            </a:r>
            <a:endParaRPr lang="zh-CN" altLang="en-US" sz="1400" dirty="0">
              <a:solidFill>
                <a:srgbClr val="008080"/>
              </a:solidFill>
            </a:endParaRPr>
          </a:p>
          <a:p>
            <a:r>
              <a:rPr lang="zh-CN" altLang="en-US" sz="1400" dirty="0">
                <a:solidFill>
                  <a:prstClr val="black"/>
                </a:solidFill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</a:rPr>
              <a:t>FROM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ShopProduct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AS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SP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INNER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JOIN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Product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AS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P</a:t>
            </a:r>
            <a:endParaRPr lang="zh-CN" altLang="en-US" sz="1400" dirty="0">
              <a:solidFill>
                <a:srgbClr val="008080"/>
              </a:solidFill>
            </a:endParaRPr>
          </a:p>
          <a:p>
            <a:r>
              <a:rPr lang="zh-CN" altLang="en-US" sz="1400" dirty="0">
                <a:solidFill>
                  <a:prstClr val="black"/>
                </a:solidFill>
              </a:rPr>
              <a:t>        </a:t>
            </a:r>
            <a:r>
              <a:rPr lang="en-US" altLang="zh-CN" sz="1400" dirty="0">
                <a:solidFill>
                  <a:srgbClr val="0000FF"/>
                </a:solidFill>
              </a:rPr>
              <a:t>ON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SP</a:t>
            </a:r>
            <a:r>
              <a:rPr lang="en-US" altLang="zh-CN" sz="1400" dirty="0" err="1">
                <a:solidFill>
                  <a:srgbClr val="808080"/>
                </a:solidFill>
              </a:rPr>
              <a:t>.</a:t>
            </a:r>
            <a:r>
              <a:rPr lang="en-US" altLang="zh-CN" sz="1400" dirty="0" err="1">
                <a:solidFill>
                  <a:srgbClr val="008080"/>
                </a:solidFill>
              </a:rPr>
              <a:t>product_id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=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</a:t>
            </a:r>
            <a:r>
              <a:rPr lang="en-US" altLang="zh-CN" sz="1400" dirty="0" err="1">
                <a:solidFill>
                  <a:srgbClr val="808080"/>
                </a:solidFill>
              </a:rPr>
              <a:t>.</a:t>
            </a:r>
            <a:r>
              <a:rPr lang="en-US" altLang="zh-CN" sz="1400" dirty="0" err="1">
                <a:solidFill>
                  <a:srgbClr val="008080"/>
                </a:solidFill>
              </a:rPr>
              <a:t>product_id</a:t>
            </a:r>
            <a:r>
              <a:rPr lang="en-US" altLang="zh-CN" sz="1400" dirty="0">
                <a:solidFill>
                  <a:srgbClr val="808080"/>
                </a:solidFill>
              </a:rPr>
              <a:t>;</a:t>
            </a:r>
            <a:endParaRPr lang="zh-CN" altLang="en-US" sz="1400" dirty="0"/>
          </a:p>
          <a:p>
            <a:endParaRPr lang="en-US" altLang="zh-CN" sz="1600" dirty="0"/>
          </a:p>
          <a:p>
            <a:r>
              <a:rPr lang="zh-CN" altLang="en-US" sz="1600" b="1" dirty="0">
                <a:solidFill>
                  <a:srgbClr val="FF0000"/>
                </a:solidFill>
              </a:rPr>
              <a:t>*注意事项：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FF0000"/>
                </a:solidFill>
              </a:rPr>
              <a:t>进行联结时需要在</a:t>
            </a:r>
            <a:r>
              <a:rPr lang="en-US" altLang="zh-CN" sz="1600" b="1" dirty="0">
                <a:solidFill>
                  <a:srgbClr val="FF0000"/>
                </a:solidFill>
              </a:rPr>
              <a:t>FROM </a:t>
            </a:r>
            <a:r>
              <a:rPr lang="zh-CN" altLang="en-US" sz="1600" b="1" dirty="0">
                <a:solidFill>
                  <a:srgbClr val="FF0000"/>
                </a:solidFill>
              </a:rPr>
              <a:t>子句中使用多张表；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FF0000"/>
                </a:solidFill>
              </a:rPr>
              <a:t>必须使用</a:t>
            </a:r>
            <a:r>
              <a:rPr lang="en-US" altLang="zh-CN" sz="1600" b="1" dirty="0">
                <a:solidFill>
                  <a:srgbClr val="FF0000"/>
                </a:solidFill>
              </a:rPr>
              <a:t>ON </a:t>
            </a:r>
            <a:r>
              <a:rPr lang="zh-CN" altLang="en-US" sz="1600" b="1" dirty="0">
                <a:solidFill>
                  <a:srgbClr val="FF0000"/>
                </a:solidFill>
              </a:rPr>
              <a:t>子句，并且要书写在</a:t>
            </a:r>
            <a:r>
              <a:rPr lang="en-US" altLang="zh-CN" sz="1600" b="1" dirty="0">
                <a:solidFill>
                  <a:srgbClr val="FF0000"/>
                </a:solidFill>
              </a:rPr>
              <a:t>FROM </a:t>
            </a:r>
            <a:r>
              <a:rPr lang="zh-CN" altLang="en-US" sz="1600" b="1" dirty="0">
                <a:solidFill>
                  <a:srgbClr val="FF0000"/>
                </a:solidFill>
              </a:rPr>
              <a:t>和</a:t>
            </a:r>
            <a:r>
              <a:rPr lang="en-US" altLang="zh-CN" sz="1600" b="1" dirty="0">
                <a:solidFill>
                  <a:srgbClr val="FF0000"/>
                </a:solidFill>
              </a:rPr>
              <a:t>WHERE </a:t>
            </a:r>
            <a:r>
              <a:rPr lang="zh-CN" altLang="en-US" sz="1600" b="1" dirty="0">
                <a:solidFill>
                  <a:srgbClr val="FF0000"/>
                </a:solidFill>
              </a:rPr>
              <a:t>之间；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rgbClr val="FF0000"/>
                </a:solidFill>
              </a:rPr>
              <a:t>ON</a:t>
            </a:r>
            <a:r>
              <a:rPr lang="zh-CN" altLang="en-US" sz="1600" b="1" dirty="0">
                <a:solidFill>
                  <a:srgbClr val="FF0000"/>
                </a:solidFill>
              </a:rPr>
              <a:t>需要指定多个连接键时，可以使用 </a:t>
            </a:r>
            <a:r>
              <a:rPr lang="en-US" altLang="zh-CN" sz="1600" b="1" dirty="0">
                <a:solidFill>
                  <a:srgbClr val="FF0000"/>
                </a:solidFill>
              </a:rPr>
              <a:t>AND </a:t>
            </a:r>
            <a:r>
              <a:rPr lang="zh-CN" altLang="en-US" sz="1600" b="1" dirty="0">
                <a:solidFill>
                  <a:srgbClr val="FF0000"/>
                </a:solidFill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</a:rPr>
              <a:t>OR</a:t>
            </a:r>
            <a:r>
              <a:rPr lang="zh-CN" altLang="en-US" sz="1600" b="1" dirty="0">
                <a:solidFill>
                  <a:srgbClr val="FF0000"/>
                </a:solidFill>
              </a:rPr>
              <a:t>进行组合；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FF0000"/>
                </a:solidFill>
              </a:rPr>
              <a:t>按照“</a:t>
            </a:r>
            <a:r>
              <a:rPr lang="en-US" altLang="zh-CN" sz="1600" b="1" dirty="0">
                <a:solidFill>
                  <a:srgbClr val="FF0000"/>
                </a:solidFill>
              </a:rPr>
              <a:t>&lt; </a:t>
            </a:r>
            <a:r>
              <a:rPr lang="zh-CN" altLang="en-US" sz="1600" b="1" dirty="0">
                <a:solidFill>
                  <a:srgbClr val="FF0000"/>
                </a:solidFill>
              </a:rPr>
              <a:t>表名 </a:t>
            </a:r>
            <a:r>
              <a:rPr lang="en-US" altLang="zh-CN" sz="1600" b="1" dirty="0">
                <a:solidFill>
                  <a:srgbClr val="FF0000"/>
                </a:solidFill>
              </a:rPr>
              <a:t>&gt;.&lt; </a:t>
            </a:r>
            <a:r>
              <a:rPr lang="zh-CN" altLang="en-US" sz="1600" b="1" dirty="0">
                <a:solidFill>
                  <a:srgbClr val="FF0000"/>
                </a:solidFill>
              </a:rPr>
              <a:t>列名 </a:t>
            </a:r>
            <a:r>
              <a:rPr lang="en-US" altLang="zh-CN" sz="1600" b="1" dirty="0">
                <a:solidFill>
                  <a:srgbClr val="FF0000"/>
                </a:solidFill>
              </a:rPr>
              <a:t>&gt;”</a:t>
            </a:r>
            <a:r>
              <a:rPr lang="zh-CN" altLang="en-US" sz="1600" b="1" dirty="0">
                <a:solidFill>
                  <a:srgbClr val="FF0000"/>
                </a:solidFill>
              </a:rPr>
              <a:t>的格式来书写 </a:t>
            </a:r>
            <a:r>
              <a:rPr lang="en-US" altLang="zh-CN" sz="1600" b="1" dirty="0">
                <a:solidFill>
                  <a:srgbClr val="FF0000"/>
                </a:solidFill>
              </a:rPr>
              <a:t>SELECT</a:t>
            </a:r>
            <a:r>
              <a:rPr lang="zh-CN" altLang="en-US" sz="1600" b="1" dirty="0">
                <a:solidFill>
                  <a:srgbClr val="FF0000"/>
                </a:solidFill>
              </a:rPr>
              <a:t>子句中全部的列；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b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 b="1" dirty="0"/>
              <a:t>内联结和 </a:t>
            </a:r>
            <a:r>
              <a:rPr lang="en-US" altLang="zh-CN" sz="1600" b="1" dirty="0"/>
              <a:t>WHERE </a:t>
            </a:r>
            <a:r>
              <a:rPr lang="zh-CN" altLang="en-US" sz="1600" b="1" dirty="0"/>
              <a:t>子句结合使用</a:t>
            </a:r>
            <a:endParaRPr lang="en-US" altLang="zh-CN" sz="1600" b="1" dirty="0"/>
          </a:p>
          <a:p>
            <a:r>
              <a:rPr lang="en-US" altLang="zh-CN" sz="1400" dirty="0">
                <a:solidFill>
                  <a:srgbClr val="008000"/>
                </a:solidFill>
              </a:rPr>
              <a:t>--</a:t>
            </a:r>
            <a:r>
              <a:rPr lang="zh-CN" altLang="en-US" sz="1400" dirty="0">
                <a:solidFill>
                  <a:srgbClr val="008000"/>
                </a:solidFill>
              </a:rPr>
              <a:t>等于对联结后的表使用</a:t>
            </a:r>
            <a:r>
              <a:rPr lang="en-US" altLang="zh-CN" sz="1400" dirty="0">
                <a:solidFill>
                  <a:srgbClr val="008000"/>
                </a:solidFill>
              </a:rPr>
              <a:t>WHERE</a:t>
            </a:r>
            <a:r>
              <a:rPr lang="zh-CN" altLang="en-US" sz="1400" dirty="0">
                <a:solidFill>
                  <a:srgbClr val="008000"/>
                </a:solidFill>
              </a:rPr>
              <a:t>子句</a:t>
            </a:r>
            <a:endParaRPr lang="en-US" altLang="zh-CN" sz="1400" dirty="0">
              <a:solidFill>
                <a:srgbClr val="0000FF"/>
              </a:solidFill>
            </a:endParaRPr>
          </a:p>
          <a:p>
            <a:r>
              <a:rPr lang="en-US" altLang="zh-CN" sz="1400" dirty="0">
                <a:solidFill>
                  <a:srgbClr val="0000FF"/>
                </a:solidFill>
              </a:rPr>
              <a:t>SELECT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SP</a:t>
            </a:r>
            <a:r>
              <a:rPr lang="en-US" altLang="zh-CN" sz="1400" dirty="0" err="1">
                <a:solidFill>
                  <a:srgbClr val="808080"/>
                </a:solidFill>
              </a:rPr>
              <a:t>.</a:t>
            </a:r>
            <a:r>
              <a:rPr lang="en-US" altLang="zh-CN" sz="1400" dirty="0" err="1">
                <a:solidFill>
                  <a:srgbClr val="008080"/>
                </a:solidFill>
              </a:rPr>
              <a:t>shop_id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SP</a:t>
            </a:r>
            <a:r>
              <a:rPr lang="en-US" altLang="zh-CN" sz="1400" dirty="0" err="1">
                <a:solidFill>
                  <a:srgbClr val="808080"/>
                </a:solidFill>
              </a:rPr>
              <a:t>.</a:t>
            </a:r>
            <a:r>
              <a:rPr lang="en-US" altLang="zh-CN" sz="1400" dirty="0" err="1">
                <a:solidFill>
                  <a:srgbClr val="008080"/>
                </a:solidFill>
              </a:rPr>
              <a:t>shop_name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SP</a:t>
            </a:r>
            <a:r>
              <a:rPr lang="en-US" altLang="zh-CN" sz="1400" dirty="0" err="1">
                <a:solidFill>
                  <a:srgbClr val="808080"/>
                </a:solidFill>
              </a:rPr>
              <a:t>.</a:t>
            </a:r>
            <a:r>
              <a:rPr lang="en-US" altLang="zh-CN" sz="1400" dirty="0" err="1">
                <a:solidFill>
                  <a:srgbClr val="008080"/>
                </a:solidFill>
              </a:rPr>
              <a:t>product_id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</a:t>
            </a:r>
            <a:r>
              <a:rPr lang="en-US" altLang="zh-CN" sz="1400" dirty="0" err="1">
                <a:solidFill>
                  <a:srgbClr val="808080"/>
                </a:solidFill>
              </a:rPr>
              <a:t>.</a:t>
            </a:r>
            <a:r>
              <a:rPr lang="en-US" altLang="zh-CN" sz="1400" dirty="0" err="1">
                <a:solidFill>
                  <a:srgbClr val="008080"/>
                </a:solidFill>
              </a:rPr>
              <a:t>product_name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</a:t>
            </a:r>
            <a:r>
              <a:rPr lang="en-US" altLang="zh-CN" sz="1400" dirty="0" err="1">
                <a:solidFill>
                  <a:srgbClr val="808080"/>
                </a:solidFill>
              </a:rPr>
              <a:t>.</a:t>
            </a:r>
            <a:r>
              <a:rPr lang="en-US" altLang="zh-CN" sz="1400" dirty="0" err="1">
                <a:solidFill>
                  <a:srgbClr val="008080"/>
                </a:solidFill>
              </a:rPr>
              <a:t>sale_price</a:t>
            </a:r>
            <a:endParaRPr lang="zh-CN" altLang="en-US" sz="1400" dirty="0">
              <a:solidFill>
                <a:srgbClr val="008080"/>
              </a:solidFill>
            </a:endParaRPr>
          </a:p>
          <a:p>
            <a:r>
              <a:rPr lang="zh-CN" altLang="en-US" sz="1400" dirty="0">
                <a:solidFill>
                  <a:prstClr val="black"/>
                </a:solidFill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</a:rPr>
              <a:t>FROM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ShopProduct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AS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SP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INNER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JOIN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Product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AS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P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00"/>
                </a:solidFill>
              </a:rPr>
              <a:t>----</a:t>
            </a:r>
            <a:r>
              <a:rPr lang="zh-CN" altLang="en-US" sz="1400" dirty="0">
                <a:solidFill>
                  <a:srgbClr val="008000"/>
                </a:solidFill>
              </a:rPr>
              <a:t>①</a:t>
            </a:r>
          </a:p>
          <a:p>
            <a:r>
              <a:rPr lang="zh-CN" altLang="en-US" sz="1400" dirty="0">
                <a:solidFill>
                  <a:prstClr val="black"/>
                </a:solidFill>
              </a:rPr>
              <a:t>      </a:t>
            </a:r>
            <a:r>
              <a:rPr lang="en-US" altLang="zh-CN" sz="1400" dirty="0">
                <a:solidFill>
                  <a:srgbClr val="0000FF"/>
                </a:solidFill>
              </a:rPr>
              <a:t>ON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SP</a:t>
            </a:r>
            <a:r>
              <a:rPr lang="en-US" altLang="zh-CN" sz="1400" dirty="0" err="1">
                <a:solidFill>
                  <a:srgbClr val="808080"/>
                </a:solidFill>
              </a:rPr>
              <a:t>.</a:t>
            </a:r>
            <a:r>
              <a:rPr lang="en-US" altLang="zh-CN" sz="1400" dirty="0" err="1">
                <a:solidFill>
                  <a:srgbClr val="008080"/>
                </a:solidFill>
              </a:rPr>
              <a:t>product_id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=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</a:t>
            </a:r>
            <a:r>
              <a:rPr lang="en-US" altLang="zh-CN" sz="1400" dirty="0" err="1">
                <a:solidFill>
                  <a:srgbClr val="808080"/>
                </a:solidFill>
              </a:rPr>
              <a:t>.</a:t>
            </a:r>
            <a:r>
              <a:rPr lang="en-US" altLang="zh-CN" sz="1400" dirty="0" err="1">
                <a:solidFill>
                  <a:srgbClr val="008080"/>
                </a:solidFill>
              </a:rPr>
              <a:t>product_id</a:t>
            </a:r>
            <a:endParaRPr lang="zh-CN" altLang="en-US" sz="1400" dirty="0">
              <a:solidFill>
                <a:srgbClr val="008080"/>
              </a:solidFill>
            </a:endParaRPr>
          </a:p>
          <a:p>
            <a:r>
              <a:rPr lang="zh-CN" altLang="en-US" sz="1400" dirty="0">
                <a:solidFill>
                  <a:prstClr val="black"/>
                </a:solidFill>
              </a:rPr>
              <a:t>  </a:t>
            </a:r>
            <a:r>
              <a:rPr lang="en-US" altLang="zh-CN" sz="1400" dirty="0">
                <a:solidFill>
                  <a:srgbClr val="0000FF"/>
                </a:solidFill>
              </a:rPr>
              <a:t>WHERE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SP</a:t>
            </a:r>
            <a:r>
              <a:rPr lang="en-US" altLang="zh-CN" sz="1400" dirty="0" err="1">
                <a:solidFill>
                  <a:srgbClr val="808080"/>
                </a:solidFill>
              </a:rPr>
              <a:t>.</a:t>
            </a:r>
            <a:r>
              <a:rPr lang="en-US" altLang="zh-CN" sz="1400" dirty="0" err="1">
                <a:solidFill>
                  <a:srgbClr val="008080"/>
                </a:solidFill>
              </a:rPr>
              <a:t>shop_id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=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'000A'</a:t>
            </a:r>
            <a:r>
              <a:rPr lang="en-US" altLang="zh-CN" sz="1400" dirty="0">
                <a:solidFill>
                  <a:srgbClr val="808080"/>
                </a:solidFill>
              </a:rPr>
              <a:t>;</a:t>
            </a:r>
            <a:endParaRPr lang="zh-CN" altLang="en-US" sz="1400" dirty="0"/>
          </a:p>
          <a:p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*“表”在</a:t>
            </a:r>
            <a:r>
              <a:rPr lang="en-US" altLang="zh-CN" sz="1600" b="1" dirty="0">
                <a:solidFill>
                  <a:srgbClr val="FF0000"/>
                </a:solidFill>
              </a:rPr>
              <a:t>SELECT</a:t>
            </a:r>
            <a:r>
              <a:rPr lang="zh-CN" altLang="en-US" sz="1600" b="1" dirty="0">
                <a:solidFill>
                  <a:srgbClr val="FF0000"/>
                </a:solidFill>
              </a:rPr>
              <a:t>执行期间存在执行后消失，想继续使用，可创建视图。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endParaRPr lang="en-US" altLang="zh-CN" sz="1600" b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600" b="1" dirty="0"/>
              <a:t>OUTER JOIN</a:t>
            </a:r>
            <a:r>
              <a:rPr lang="zh-CN" altLang="en-US" sz="1600" b="1" dirty="0"/>
              <a:t>（外联结）</a:t>
            </a:r>
            <a:endParaRPr lang="en-US" altLang="zh-CN" sz="1600" b="1" dirty="0"/>
          </a:p>
          <a:p>
            <a:r>
              <a:rPr lang="en-US" altLang="zh-CN" sz="1400" dirty="0">
                <a:solidFill>
                  <a:srgbClr val="008000"/>
                </a:solidFill>
              </a:rPr>
              <a:t>--</a:t>
            </a:r>
            <a:r>
              <a:rPr lang="zh-CN" altLang="en-US" sz="1400" dirty="0">
                <a:solidFill>
                  <a:srgbClr val="008000"/>
                </a:solidFill>
              </a:rPr>
              <a:t>将两张表进行外联结</a:t>
            </a:r>
          </a:p>
          <a:p>
            <a:r>
              <a:rPr lang="en-US" altLang="zh-CN" sz="1400" dirty="0">
                <a:solidFill>
                  <a:srgbClr val="0000FF"/>
                </a:solidFill>
              </a:rPr>
              <a:t>SELECT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SP</a:t>
            </a:r>
            <a:r>
              <a:rPr lang="en-US" altLang="zh-CN" sz="1400" dirty="0" err="1">
                <a:solidFill>
                  <a:srgbClr val="808080"/>
                </a:solidFill>
              </a:rPr>
              <a:t>.</a:t>
            </a:r>
            <a:r>
              <a:rPr lang="en-US" altLang="zh-CN" sz="1400" dirty="0" err="1">
                <a:solidFill>
                  <a:srgbClr val="008080"/>
                </a:solidFill>
              </a:rPr>
              <a:t>shop_id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SP</a:t>
            </a:r>
            <a:r>
              <a:rPr lang="en-US" altLang="zh-CN" sz="1400" dirty="0" err="1">
                <a:solidFill>
                  <a:srgbClr val="808080"/>
                </a:solidFill>
              </a:rPr>
              <a:t>.</a:t>
            </a:r>
            <a:r>
              <a:rPr lang="en-US" altLang="zh-CN" sz="1400" dirty="0" err="1">
                <a:solidFill>
                  <a:srgbClr val="008080"/>
                </a:solidFill>
              </a:rPr>
              <a:t>shop_name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SP</a:t>
            </a:r>
            <a:r>
              <a:rPr lang="en-US" altLang="zh-CN" sz="1400" dirty="0" err="1">
                <a:solidFill>
                  <a:srgbClr val="808080"/>
                </a:solidFill>
              </a:rPr>
              <a:t>.</a:t>
            </a:r>
            <a:r>
              <a:rPr lang="en-US" altLang="zh-CN" sz="1400" dirty="0" err="1">
                <a:solidFill>
                  <a:srgbClr val="008080"/>
                </a:solidFill>
              </a:rPr>
              <a:t>product_id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</a:t>
            </a:r>
            <a:r>
              <a:rPr lang="en-US" altLang="zh-CN" sz="1400" dirty="0" err="1">
                <a:solidFill>
                  <a:srgbClr val="808080"/>
                </a:solidFill>
              </a:rPr>
              <a:t>.</a:t>
            </a:r>
            <a:r>
              <a:rPr lang="en-US" altLang="zh-CN" sz="1400" dirty="0" err="1">
                <a:solidFill>
                  <a:srgbClr val="008080"/>
                </a:solidFill>
              </a:rPr>
              <a:t>product_name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</a:t>
            </a:r>
            <a:r>
              <a:rPr lang="en-US" altLang="zh-CN" sz="1400" dirty="0" err="1">
                <a:solidFill>
                  <a:srgbClr val="808080"/>
                </a:solidFill>
              </a:rPr>
              <a:t>.</a:t>
            </a:r>
            <a:r>
              <a:rPr lang="en-US" altLang="zh-CN" sz="1400" dirty="0" err="1">
                <a:solidFill>
                  <a:srgbClr val="008080"/>
                </a:solidFill>
              </a:rPr>
              <a:t>sale_price</a:t>
            </a:r>
            <a:endParaRPr lang="zh-CN" altLang="en-US" sz="1400" dirty="0">
              <a:solidFill>
                <a:srgbClr val="008080"/>
              </a:solidFill>
            </a:endParaRPr>
          </a:p>
          <a:p>
            <a:r>
              <a:rPr lang="zh-CN" altLang="en-US" sz="1400" dirty="0">
                <a:solidFill>
                  <a:prstClr val="black"/>
                </a:solidFill>
              </a:rPr>
              <a:t>  </a:t>
            </a:r>
            <a:r>
              <a:rPr lang="en-US" altLang="zh-CN" sz="1400" dirty="0">
                <a:solidFill>
                  <a:srgbClr val="0000FF"/>
                </a:solidFill>
              </a:rPr>
              <a:t>FROM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ShopProduct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AS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SP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RIGHT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OUTER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JOIN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Product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AS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P</a:t>
            </a:r>
            <a:endParaRPr lang="zh-CN" altLang="en-US" sz="1400" dirty="0">
              <a:solidFill>
                <a:srgbClr val="008080"/>
              </a:solidFill>
            </a:endParaRPr>
          </a:p>
          <a:p>
            <a:r>
              <a:rPr lang="zh-CN" altLang="en-US" sz="1400" dirty="0">
                <a:solidFill>
                  <a:prstClr val="black"/>
                </a:solidFill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</a:rPr>
              <a:t>ON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SP</a:t>
            </a:r>
            <a:r>
              <a:rPr lang="en-US" altLang="zh-CN" sz="1400" dirty="0" err="1">
                <a:solidFill>
                  <a:srgbClr val="808080"/>
                </a:solidFill>
              </a:rPr>
              <a:t>.</a:t>
            </a:r>
            <a:r>
              <a:rPr lang="en-US" altLang="zh-CN" sz="1400" dirty="0" err="1">
                <a:solidFill>
                  <a:srgbClr val="008080"/>
                </a:solidFill>
              </a:rPr>
              <a:t>product_id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=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</a:t>
            </a:r>
            <a:r>
              <a:rPr lang="en-US" altLang="zh-CN" sz="1400" dirty="0" err="1">
                <a:solidFill>
                  <a:srgbClr val="808080"/>
                </a:solidFill>
              </a:rPr>
              <a:t>.</a:t>
            </a:r>
            <a:r>
              <a:rPr lang="en-US" altLang="zh-CN" sz="1400" dirty="0" err="1">
                <a:solidFill>
                  <a:srgbClr val="008080"/>
                </a:solidFill>
              </a:rPr>
              <a:t>product_id</a:t>
            </a:r>
            <a:r>
              <a:rPr lang="en-US" altLang="zh-CN" sz="1400" dirty="0">
                <a:solidFill>
                  <a:srgbClr val="808080"/>
                </a:solidFill>
              </a:rPr>
              <a:t>;</a:t>
            </a:r>
            <a:endParaRPr lang="zh-CN" altLang="en-US" sz="1400" dirty="0"/>
          </a:p>
          <a:p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*要点：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FF0000"/>
                </a:solidFill>
              </a:rPr>
              <a:t>内联结只能选取出同时存在于两张表中的数据，外联结选取出单张表中全部的信息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FF0000"/>
                </a:solidFill>
              </a:rPr>
              <a:t>外联结需指定一张表作为主表，最终结果会包含主表所有数据。指定主表的关键字是</a:t>
            </a:r>
            <a:r>
              <a:rPr lang="en-US" altLang="zh-CN" sz="1600" b="1" dirty="0">
                <a:solidFill>
                  <a:srgbClr val="FF0000"/>
                </a:solidFill>
              </a:rPr>
              <a:t>LEFT</a:t>
            </a:r>
            <a:r>
              <a:rPr lang="zh-CN" altLang="en-US" sz="1600" b="1" dirty="0">
                <a:solidFill>
                  <a:srgbClr val="FF0000"/>
                </a:solidFill>
              </a:rPr>
              <a:t>和</a:t>
            </a:r>
            <a:r>
              <a:rPr lang="en-US" altLang="zh-CN" sz="1600" b="1" dirty="0">
                <a:solidFill>
                  <a:srgbClr val="FF0000"/>
                </a:solidFill>
              </a:rPr>
              <a:t>RIGHT</a:t>
            </a:r>
            <a:r>
              <a:rPr lang="zh-CN" altLang="en-US" sz="1600" b="1" dirty="0">
                <a:solidFill>
                  <a:srgbClr val="FF0000"/>
                </a:solidFill>
              </a:rPr>
              <a:t>，使用</a:t>
            </a:r>
            <a:r>
              <a:rPr lang="en-US" altLang="zh-CN" sz="1600" b="1" dirty="0">
                <a:solidFill>
                  <a:srgbClr val="FF0000"/>
                </a:solidFill>
              </a:rPr>
              <a:t>LEFT</a:t>
            </a:r>
            <a:r>
              <a:rPr lang="zh-CN" altLang="en-US" sz="1600" b="1" dirty="0">
                <a:solidFill>
                  <a:srgbClr val="FF0000"/>
                </a:solidFill>
              </a:rPr>
              <a:t>时</a:t>
            </a:r>
            <a:r>
              <a:rPr lang="en-US" altLang="zh-CN" sz="1600" b="1" dirty="0">
                <a:solidFill>
                  <a:srgbClr val="FF0000"/>
                </a:solidFill>
              </a:rPr>
              <a:t>FROM</a:t>
            </a:r>
            <a:r>
              <a:rPr lang="zh-CN" altLang="en-US" sz="1600" b="1" dirty="0">
                <a:solidFill>
                  <a:srgbClr val="FF0000"/>
                </a:solidFill>
              </a:rPr>
              <a:t>子句中写在左侧的表是主表，使用</a:t>
            </a:r>
            <a:r>
              <a:rPr lang="en-US" altLang="zh-CN" sz="1600" b="1" dirty="0">
                <a:solidFill>
                  <a:srgbClr val="FF0000"/>
                </a:solidFill>
              </a:rPr>
              <a:t>RIGHT</a:t>
            </a:r>
            <a:r>
              <a:rPr lang="zh-CN" altLang="en-US" sz="1600" b="1" dirty="0">
                <a:solidFill>
                  <a:srgbClr val="FF0000"/>
                </a:solidFill>
              </a:rPr>
              <a:t>时右侧的表是主表。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en-US" altLang="zh-CN" sz="1400" dirty="0">
                <a:solidFill>
                  <a:srgbClr val="008000"/>
                </a:solidFill>
              </a:rPr>
              <a:t>--</a:t>
            </a:r>
            <a:r>
              <a:rPr lang="zh-CN" altLang="en-US" sz="1400" dirty="0">
                <a:solidFill>
                  <a:srgbClr val="008000"/>
                </a:solidFill>
              </a:rPr>
              <a:t>使用</a:t>
            </a:r>
            <a:r>
              <a:rPr lang="en-US" altLang="zh-CN" sz="1400" dirty="0">
                <a:solidFill>
                  <a:srgbClr val="008000"/>
                </a:solidFill>
              </a:rPr>
              <a:t>LEFT</a:t>
            </a:r>
            <a:r>
              <a:rPr lang="zh-CN" altLang="en-US" sz="1400" dirty="0">
                <a:solidFill>
                  <a:srgbClr val="008000"/>
                </a:solidFill>
              </a:rPr>
              <a:t>关键字外联结</a:t>
            </a:r>
            <a:endParaRPr lang="en-US" altLang="zh-CN" sz="1400" dirty="0">
              <a:solidFill>
                <a:srgbClr val="008000"/>
              </a:solidFill>
            </a:endParaRPr>
          </a:p>
          <a:p>
            <a:r>
              <a:rPr lang="en-US" altLang="zh-CN" sz="1400" dirty="0">
                <a:solidFill>
                  <a:srgbClr val="008000"/>
                </a:solidFill>
              </a:rPr>
              <a:t>--</a:t>
            </a:r>
            <a:r>
              <a:rPr lang="zh-CN" altLang="en-US" sz="1400" dirty="0">
                <a:solidFill>
                  <a:srgbClr val="008000"/>
                </a:solidFill>
              </a:rPr>
              <a:t>结果与上方未使用关键字案例结果相同</a:t>
            </a:r>
          </a:p>
          <a:p>
            <a:r>
              <a:rPr lang="en-US" altLang="zh-CN" sz="1400" dirty="0">
                <a:solidFill>
                  <a:srgbClr val="0000FF"/>
                </a:solidFill>
              </a:rPr>
              <a:t>SELECT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SP</a:t>
            </a:r>
            <a:r>
              <a:rPr lang="en-US" altLang="zh-CN" sz="1400" dirty="0" err="1">
                <a:solidFill>
                  <a:srgbClr val="808080"/>
                </a:solidFill>
              </a:rPr>
              <a:t>.</a:t>
            </a:r>
            <a:r>
              <a:rPr lang="en-US" altLang="zh-CN" sz="1400" dirty="0" err="1">
                <a:solidFill>
                  <a:srgbClr val="008080"/>
                </a:solidFill>
              </a:rPr>
              <a:t>shop_id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SP</a:t>
            </a:r>
            <a:r>
              <a:rPr lang="en-US" altLang="zh-CN" sz="1400" dirty="0" err="1">
                <a:solidFill>
                  <a:srgbClr val="808080"/>
                </a:solidFill>
              </a:rPr>
              <a:t>.</a:t>
            </a:r>
            <a:r>
              <a:rPr lang="en-US" altLang="zh-CN" sz="1400" dirty="0" err="1">
                <a:solidFill>
                  <a:srgbClr val="008080"/>
                </a:solidFill>
              </a:rPr>
              <a:t>shop_name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SP</a:t>
            </a:r>
            <a:r>
              <a:rPr lang="en-US" altLang="zh-CN" sz="1400" dirty="0" err="1">
                <a:solidFill>
                  <a:srgbClr val="808080"/>
                </a:solidFill>
              </a:rPr>
              <a:t>.</a:t>
            </a:r>
            <a:r>
              <a:rPr lang="en-US" altLang="zh-CN" sz="1400" dirty="0" err="1">
                <a:solidFill>
                  <a:srgbClr val="008080"/>
                </a:solidFill>
              </a:rPr>
              <a:t>product_id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</a:t>
            </a:r>
            <a:r>
              <a:rPr lang="en-US" altLang="zh-CN" sz="1400" dirty="0" err="1">
                <a:solidFill>
                  <a:srgbClr val="808080"/>
                </a:solidFill>
              </a:rPr>
              <a:t>.</a:t>
            </a:r>
            <a:r>
              <a:rPr lang="en-US" altLang="zh-CN" sz="1400" dirty="0" err="1">
                <a:solidFill>
                  <a:srgbClr val="008080"/>
                </a:solidFill>
              </a:rPr>
              <a:t>product_name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</a:t>
            </a:r>
            <a:r>
              <a:rPr lang="en-US" altLang="zh-CN" sz="1400" dirty="0" err="1">
                <a:solidFill>
                  <a:srgbClr val="808080"/>
                </a:solidFill>
              </a:rPr>
              <a:t>.</a:t>
            </a:r>
            <a:r>
              <a:rPr lang="en-US" altLang="zh-CN" sz="1400" dirty="0" err="1">
                <a:solidFill>
                  <a:srgbClr val="008080"/>
                </a:solidFill>
              </a:rPr>
              <a:t>sale_price</a:t>
            </a:r>
            <a:endParaRPr lang="zh-CN" altLang="en-US" sz="1400" dirty="0">
              <a:solidFill>
                <a:srgbClr val="008080"/>
              </a:solidFill>
            </a:endParaRPr>
          </a:p>
          <a:p>
            <a:r>
              <a:rPr lang="zh-CN" altLang="en-US" sz="1400" dirty="0">
                <a:solidFill>
                  <a:prstClr val="black"/>
                </a:solidFill>
              </a:rPr>
              <a:t>  </a:t>
            </a:r>
            <a:r>
              <a:rPr lang="en-US" altLang="zh-CN" sz="1400" dirty="0">
                <a:solidFill>
                  <a:srgbClr val="0000FF"/>
                </a:solidFill>
              </a:rPr>
              <a:t>FROM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Product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AS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P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LEFT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OUTER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JOIN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ShopProduct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AS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SP</a:t>
            </a:r>
            <a:endParaRPr lang="zh-CN" altLang="en-US" sz="1400" dirty="0">
              <a:solidFill>
                <a:srgbClr val="008080"/>
              </a:solidFill>
            </a:endParaRPr>
          </a:p>
          <a:p>
            <a:r>
              <a:rPr lang="zh-CN" altLang="en-US" sz="1400" dirty="0">
                <a:solidFill>
                  <a:prstClr val="black"/>
                </a:solidFill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</a:rPr>
              <a:t>ON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SP</a:t>
            </a:r>
            <a:r>
              <a:rPr lang="en-US" altLang="zh-CN" sz="1400" dirty="0" err="1">
                <a:solidFill>
                  <a:srgbClr val="808080"/>
                </a:solidFill>
              </a:rPr>
              <a:t>.</a:t>
            </a:r>
            <a:r>
              <a:rPr lang="en-US" altLang="zh-CN" sz="1400" dirty="0" err="1">
                <a:solidFill>
                  <a:srgbClr val="008080"/>
                </a:solidFill>
              </a:rPr>
              <a:t>product_id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=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</a:t>
            </a:r>
            <a:r>
              <a:rPr lang="en-US" altLang="zh-CN" sz="1400" dirty="0" err="1">
                <a:solidFill>
                  <a:srgbClr val="808080"/>
                </a:solidFill>
              </a:rPr>
              <a:t>.</a:t>
            </a:r>
            <a:r>
              <a:rPr lang="en-US" altLang="zh-CN" sz="1400" dirty="0" err="1">
                <a:solidFill>
                  <a:srgbClr val="008080"/>
                </a:solidFill>
              </a:rPr>
              <a:t>product_id</a:t>
            </a:r>
            <a:r>
              <a:rPr lang="en-US" altLang="zh-CN" sz="1400" dirty="0">
                <a:solidFill>
                  <a:srgbClr val="808080"/>
                </a:solidFill>
              </a:rPr>
              <a:t>;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89189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2600" y="154099"/>
            <a:ext cx="6375400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</a:rPr>
              <a:t>联结</a:t>
            </a:r>
            <a:endParaRPr lang="en-US" altLang="zh-CN" sz="1600" dirty="0"/>
          </a:p>
          <a:p>
            <a:endParaRPr lang="en-US" altLang="zh-CN" sz="1600" b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 b="1" dirty="0"/>
              <a:t>三张表的联结</a:t>
            </a:r>
            <a:endParaRPr lang="en-US" altLang="zh-CN" sz="1600" b="1" dirty="0"/>
          </a:p>
          <a:p>
            <a:r>
              <a:rPr lang="en-US" altLang="zh-CN" sz="1400" dirty="0">
                <a:solidFill>
                  <a:srgbClr val="008000"/>
                </a:solidFill>
              </a:rPr>
              <a:t>--</a:t>
            </a:r>
            <a:r>
              <a:rPr lang="zh-CN" altLang="en-US" sz="1400" dirty="0">
                <a:solidFill>
                  <a:srgbClr val="008000"/>
                </a:solidFill>
              </a:rPr>
              <a:t>三张表的内联结，先联结</a:t>
            </a:r>
            <a:r>
              <a:rPr lang="en-US" altLang="zh-CN" sz="1400" dirty="0">
                <a:solidFill>
                  <a:srgbClr val="008000"/>
                </a:solidFill>
              </a:rPr>
              <a:t>A</a:t>
            </a:r>
            <a:r>
              <a:rPr lang="zh-CN" altLang="en-US" sz="1400" dirty="0">
                <a:solidFill>
                  <a:srgbClr val="008000"/>
                </a:solidFill>
              </a:rPr>
              <a:t>表和</a:t>
            </a:r>
            <a:r>
              <a:rPr lang="en-US" altLang="zh-CN" sz="1400" dirty="0">
                <a:solidFill>
                  <a:srgbClr val="008000"/>
                </a:solidFill>
              </a:rPr>
              <a:t>B</a:t>
            </a:r>
            <a:r>
              <a:rPr lang="zh-CN" altLang="en-US" sz="1400" dirty="0">
                <a:solidFill>
                  <a:srgbClr val="008000"/>
                </a:solidFill>
              </a:rPr>
              <a:t>表，然后将该结果联结</a:t>
            </a:r>
            <a:r>
              <a:rPr lang="en-US" altLang="zh-CN" sz="1400" dirty="0">
                <a:solidFill>
                  <a:srgbClr val="008000"/>
                </a:solidFill>
              </a:rPr>
              <a:t>C</a:t>
            </a:r>
            <a:r>
              <a:rPr lang="zh-CN" altLang="en-US" sz="1400" dirty="0">
                <a:solidFill>
                  <a:srgbClr val="008000"/>
                </a:solidFill>
              </a:rPr>
              <a:t>表</a:t>
            </a:r>
          </a:p>
          <a:p>
            <a:r>
              <a:rPr lang="en-US" altLang="zh-CN" sz="1400" dirty="0">
                <a:solidFill>
                  <a:srgbClr val="0000FF"/>
                </a:solidFill>
              </a:rPr>
              <a:t>SELECT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SP</a:t>
            </a:r>
            <a:r>
              <a:rPr lang="en-US" altLang="zh-CN" sz="1400" dirty="0" err="1">
                <a:solidFill>
                  <a:srgbClr val="808080"/>
                </a:solidFill>
              </a:rPr>
              <a:t>.</a:t>
            </a:r>
            <a:r>
              <a:rPr lang="en-US" altLang="zh-CN" sz="1400" dirty="0" err="1">
                <a:solidFill>
                  <a:srgbClr val="008080"/>
                </a:solidFill>
              </a:rPr>
              <a:t>shop_id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SP</a:t>
            </a:r>
            <a:r>
              <a:rPr lang="en-US" altLang="zh-CN" sz="1400" dirty="0" err="1">
                <a:solidFill>
                  <a:srgbClr val="808080"/>
                </a:solidFill>
              </a:rPr>
              <a:t>.</a:t>
            </a:r>
            <a:r>
              <a:rPr lang="en-US" altLang="zh-CN" sz="1400" dirty="0" err="1">
                <a:solidFill>
                  <a:srgbClr val="008080"/>
                </a:solidFill>
              </a:rPr>
              <a:t>shop_name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SP</a:t>
            </a:r>
            <a:r>
              <a:rPr lang="en-US" altLang="zh-CN" sz="1400" dirty="0" err="1">
                <a:solidFill>
                  <a:srgbClr val="808080"/>
                </a:solidFill>
              </a:rPr>
              <a:t>.</a:t>
            </a:r>
            <a:r>
              <a:rPr lang="en-US" altLang="zh-CN" sz="1400" dirty="0" err="1">
                <a:solidFill>
                  <a:srgbClr val="008080"/>
                </a:solidFill>
              </a:rPr>
              <a:t>product_id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</a:t>
            </a:r>
            <a:r>
              <a:rPr lang="en-US" altLang="zh-CN" sz="1400" dirty="0" err="1">
                <a:solidFill>
                  <a:srgbClr val="808080"/>
                </a:solidFill>
              </a:rPr>
              <a:t>.</a:t>
            </a:r>
            <a:r>
              <a:rPr lang="en-US" altLang="zh-CN" sz="1400" dirty="0" err="1">
                <a:solidFill>
                  <a:srgbClr val="008080"/>
                </a:solidFill>
              </a:rPr>
              <a:t>product_name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</a:t>
            </a:r>
            <a:r>
              <a:rPr lang="en-US" altLang="zh-CN" sz="1400" dirty="0" err="1">
                <a:solidFill>
                  <a:srgbClr val="808080"/>
                </a:solidFill>
              </a:rPr>
              <a:t>.</a:t>
            </a:r>
            <a:r>
              <a:rPr lang="en-US" altLang="zh-CN" sz="1400" dirty="0" err="1">
                <a:solidFill>
                  <a:srgbClr val="008080"/>
                </a:solidFill>
              </a:rPr>
              <a:t>sale_price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IP</a:t>
            </a:r>
            <a:r>
              <a:rPr lang="en-US" altLang="zh-CN" sz="1400" dirty="0" err="1">
                <a:solidFill>
                  <a:srgbClr val="808080"/>
                </a:solidFill>
              </a:rPr>
              <a:t>.</a:t>
            </a:r>
            <a:r>
              <a:rPr lang="en-US" altLang="zh-CN" sz="1400" dirty="0" err="1">
                <a:solidFill>
                  <a:srgbClr val="008080"/>
                </a:solidFill>
              </a:rPr>
              <a:t>inventory_quantity</a:t>
            </a:r>
            <a:endParaRPr lang="zh-CN" altLang="en-US" sz="1400" dirty="0">
              <a:solidFill>
                <a:srgbClr val="008080"/>
              </a:solidFill>
            </a:endParaRPr>
          </a:p>
          <a:p>
            <a:r>
              <a:rPr lang="zh-CN" altLang="en-US" sz="1400" dirty="0">
                <a:solidFill>
                  <a:prstClr val="black"/>
                </a:solidFill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</a:rPr>
              <a:t>FROM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ShopProduct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AS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SP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INNER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JOIN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Product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AS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P</a:t>
            </a:r>
            <a:endParaRPr lang="zh-CN" altLang="en-US" sz="1400" dirty="0">
              <a:solidFill>
                <a:srgbClr val="008080"/>
              </a:solidFill>
            </a:endParaRPr>
          </a:p>
          <a:p>
            <a:r>
              <a:rPr lang="zh-CN" altLang="en-US" sz="1400" dirty="0">
                <a:solidFill>
                  <a:prstClr val="black"/>
                </a:solidFill>
              </a:rPr>
              <a:t>      </a:t>
            </a:r>
            <a:r>
              <a:rPr lang="en-US" altLang="zh-CN" sz="1400" dirty="0">
                <a:solidFill>
                  <a:srgbClr val="0000FF"/>
                </a:solidFill>
              </a:rPr>
              <a:t>ON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SP</a:t>
            </a:r>
            <a:r>
              <a:rPr lang="en-US" altLang="zh-CN" sz="1400" dirty="0" err="1">
                <a:solidFill>
                  <a:srgbClr val="808080"/>
                </a:solidFill>
              </a:rPr>
              <a:t>.</a:t>
            </a:r>
            <a:r>
              <a:rPr lang="en-US" altLang="zh-CN" sz="1400" dirty="0" err="1">
                <a:solidFill>
                  <a:srgbClr val="008080"/>
                </a:solidFill>
              </a:rPr>
              <a:t>product_id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=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</a:t>
            </a:r>
            <a:r>
              <a:rPr lang="en-US" altLang="zh-CN" sz="1400" dirty="0" err="1">
                <a:solidFill>
                  <a:srgbClr val="808080"/>
                </a:solidFill>
              </a:rPr>
              <a:t>.</a:t>
            </a:r>
            <a:r>
              <a:rPr lang="en-US" altLang="zh-CN" sz="1400" dirty="0" err="1">
                <a:solidFill>
                  <a:srgbClr val="008080"/>
                </a:solidFill>
              </a:rPr>
              <a:t>product_id</a:t>
            </a:r>
            <a:endParaRPr lang="zh-CN" altLang="en-US" sz="1400" dirty="0">
              <a:solidFill>
                <a:srgbClr val="008080"/>
              </a:solidFill>
            </a:endParaRPr>
          </a:p>
          <a:p>
            <a:r>
              <a:rPr lang="zh-CN" altLang="en-US" sz="1400" dirty="0">
                <a:solidFill>
                  <a:prstClr val="black"/>
                </a:solidFill>
              </a:rPr>
              <a:t>          </a:t>
            </a:r>
            <a:r>
              <a:rPr lang="en-US" altLang="zh-CN" sz="1400" dirty="0">
                <a:solidFill>
                  <a:srgbClr val="808080"/>
                </a:solidFill>
              </a:rPr>
              <a:t>INNER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JOIN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InventoryProduct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AS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IP</a:t>
            </a:r>
            <a:endParaRPr lang="zh-CN" altLang="en-US" sz="1400" dirty="0">
              <a:solidFill>
                <a:srgbClr val="008080"/>
              </a:solidFill>
            </a:endParaRPr>
          </a:p>
          <a:p>
            <a:r>
              <a:rPr lang="zh-CN" altLang="en-US" sz="1400" dirty="0">
                <a:solidFill>
                  <a:prstClr val="black"/>
                </a:solidFill>
              </a:rPr>
              <a:t>              </a:t>
            </a:r>
            <a:r>
              <a:rPr lang="en-US" altLang="zh-CN" sz="1400" dirty="0">
                <a:solidFill>
                  <a:srgbClr val="0000FF"/>
                </a:solidFill>
              </a:rPr>
              <a:t>ON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SP</a:t>
            </a:r>
            <a:r>
              <a:rPr lang="en-US" altLang="zh-CN" sz="1400" dirty="0" err="1">
                <a:solidFill>
                  <a:srgbClr val="808080"/>
                </a:solidFill>
              </a:rPr>
              <a:t>.</a:t>
            </a:r>
            <a:r>
              <a:rPr lang="en-US" altLang="zh-CN" sz="1400" dirty="0" err="1">
                <a:solidFill>
                  <a:srgbClr val="008080"/>
                </a:solidFill>
              </a:rPr>
              <a:t>product_id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=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IP</a:t>
            </a:r>
            <a:r>
              <a:rPr lang="en-US" altLang="zh-CN" sz="1400" dirty="0" err="1">
                <a:solidFill>
                  <a:srgbClr val="808080"/>
                </a:solidFill>
              </a:rPr>
              <a:t>.</a:t>
            </a:r>
            <a:r>
              <a:rPr lang="en-US" altLang="zh-CN" sz="1400" dirty="0" err="1">
                <a:solidFill>
                  <a:srgbClr val="008080"/>
                </a:solidFill>
              </a:rPr>
              <a:t>product_id</a:t>
            </a:r>
            <a:endParaRPr lang="zh-CN" altLang="en-US" sz="1400" dirty="0">
              <a:solidFill>
                <a:srgbClr val="008080"/>
              </a:solidFill>
            </a:endParaRPr>
          </a:p>
          <a:p>
            <a:r>
              <a:rPr lang="zh-CN" altLang="en-US" sz="1400" dirty="0">
                <a:solidFill>
                  <a:prstClr val="black"/>
                </a:solidFill>
              </a:rPr>
              <a:t>  </a:t>
            </a:r>
            <a:r>
              <a:rPr lang="en-US" altLang="zh-CN" sz="1400" dirty="0">
                <a:solidFill>
                  <a:srgbClr val="0000FF"/>
                </a:solidFill>
              </a:rPr>
              <a:t>WHERE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IP</a:t>
            </a:r>
            <a:r>
              <a:rPr lang="en-US" altLang="zh-CN" sz="1400" dirty="0" err="1">
                <a:solidFill>
                  <a:srgbClr val="808080"/>
                </a:solidFill>
              </a:rPr>
              <a:t>.</a:t>
            </a:r>
            <a:r>
              <a:rPr lang="en-US" altLang="zh-CN" sz="1400" dirty="0" err="1">
                <a:solidFill>
                  <a:srgbClr val="008080"/>
                </a:solidFill>
              </a:rPr>
              <a:t>inventory_id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=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'P001'</a:t>
            </a:r>
            <a:r>
              <a:rPr lang="en-US" altLang="zh-CN" sz="1400" dirty="0">
                <a:solidFill>
                  <a:srgbClr val="808080"/>
                </a:solidFill>
              </a:rPr>
              <a:t>;</a:t>
            </a:r>
            <a:endParaRPr lang="zh-CN" altLang="en-US" sz="1400" dirty="0"/>
          </a:p>
          <a:p>
            <a:endParaRPr lang="en-US" altLang="zh-CN" sz="1600" b="1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600" b="1" dirty="0"/>
              <a:t>CROSS JOIN</a:t>
            </a:r>
            <a:r>
              <a:rPr lang="zh-CN" altLang="en-US" sz="1600" b="1" dirty="0"/>
              <a:t>（交叉联结，笛卡儿积）</a:t>
            </a:r>
            <a:endParaRPr lang="en-US" altLang="zh-CN" sz="1600" b="1" dirty="0"/>
          </a:p>
          <a:p>
            <a:r>
              <a:rPr lang="en-US" altLang="zh-CN" sz="1400" dirty="0">
                <a:solidFill>
                  <a:srgbClr val="008000"/>
                </a:solidFill>
              </a:rPr>
              <a:t>--</a:t>
            </a:r>
            <a:r>
              <a:rPr lang="zh-CN" altLang="en-US" sz="1400" dirty="0">
                <a:solidFill>
                  <a:srgbClr val="008000"/>
                </a:solidFill>
              </a:rPr>
              <a:t>将两张表进行交叉联结</a:t>
            </a:r>
          </a:p>
          <a:p>
            <a:r>
              <a:rPr lang="en-US" altLang="zh-CN" sz="1400" dirty="0">
                <a:solidFill>
                  <a:srgbClr val="0000FF"/>
                </a:solidFill>
              </a:rPr>
              <a:t>SELECT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SP</a:t>
            </a:r>
            <a:r>
              <a:rPr lang="en-US" altLang="zh-CN" sz="1400" dirty="0" err="1">
                <a:solidFill>
                  <a:srgbClr val="808080"/>
                </a:solidFill>
              </a:rPr>
              <a:t>.</a:t>
            </a:r>
            <a:r>
              <a:rPr lang="en-US" altLang="zh-CN" sz="1400" dirty="0" err="1">
                <a:solidFill>
                  <a:srgbClr val="008080"/>
                </a:solidFill>
              </a:rPr>
              <a:t>shop_id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SP</a:t>
            </a:r>
            <a:r>
              <a:rPr lang="en-US" altLang="zh-CN" sz="1400" dirty="0" err="1">
                <a:solidFill>
                  <a:srgbClr val="808080"/>
                </a:solidFill>
              </a:rPr>
              <a:t>.</a:t>
            </a:r>
            <a:r>
              <a:rPr lang="en-US" altLang="zh-CN" sz="1400" dirty="0" err="1">
                <a:solidFill>
                  <a:srgbClr val="008080"/>
                </a:solidFill>
              </a:rPr>
              <a:t>shop_name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SP</a:t>
            </a:r>
            <a:r>
              <a:rPr lang="en-US" altLang="zh-CN" sz="1400" dirty="0" err="1">
                <a:solidFill>
                  <a:srgbClr val="808080"/>
                </a:solidFill>
              </a:rPr>
              <a:t>.</a:t>
            </a:r>
            <a:r>
              <a:rPr lang="en-US" altLang="zh-CN" sz="1400" dirty="0" err="1">
                <a:solidFill>
                  <a:srgbClr val="008080"/>
                </a:solidFill>
              </a:rPr>
              <a:t>product_id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</a:t>
            </a:r>
            <a:r>
              <a:rPr lang="en-US" altLang="zh-CN" sz="1400" dirty="0" err="1">
                <a:solidFill>
                  <a:srgbClr val="808080"/>
                </a:solidFill>
              </a:rPr>
              <a:t>.</a:t>
            </a:r>
            <a:r>
              <a:rPr lang="en-US" altLang="zh-CN" sz="1400" dirty="0" err="1">
                <a:solidFill>
                  <a:srgbClr val="008080"/>
                </a:solidFill>
              </a:rPr>
              <a:t>product_name</a:t>
            </a:r>
            <a:endParaRPr lang="zh-CN" altLang="en-US" sz="1400" dirty="0">
              <a:solidFill>
                <a:srgbClr val="008080"/>
              </a:solidFill>
            </a:endParaRPr>
          </a:p>
          <a:p>
            <a:r>
              <a:rPr lang="zh-CN" altLang="en-US" sz="1400" dirty="0">
                <a:solidFill>
                  <a:prstClr val="black"/>
                </a:solidFill>
              </a:rPr>
              <a:t>  </a:t>
            </a:r>
            <a:r>
              <a:rPr lang="en-US" altLang="zh-CN" sz="1400" dirty="0">
                <a:solidFill>
                  <a:srgbClr val="0000FF"/>
                </a:solidFill>
              </a:rPr>
              <a:t>FROM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ShopProduct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AS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SP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CROSS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JOIN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Product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AS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P</a:t>
            </a:r>
            <a:r>
              <a:rPr lang="en-US" altLang="zh-CN" sz="1400" dirty="0">
                <a:solidFill>
                  <a:srgbClr val="808080"/>
                </a:solidFill>
              </a:rPr>
              <a:t>;</a:t>
            </a:r>
            <a:endParaRPr lang="zh-CN" altLang="en-US" sz="1400" dirty="0"/>
          </a:p>
          <a:p>
            <a:endParaRPr lang="en-US" altLang="zh-CN" sz="1600" b="1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2600" y="4429612"/>
            <a:ext cx="637540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</a:rPr>
              <a:t>关系除法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endParaRPr lang="en-US" altLang="zh-CN" sz="1600" b="1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 b="1" dirty="0"/>
              <a:t>关系除法</a:t>
            </a:r>
            <a:endParaRPr lang="en-US" altLang="zh-CN" sz="1600" b="1" dirty="0"/>
          </a:p>
          <a:p>
            <a:r>
              <a:rPr lang="en-US" altLang="zh-CN" sz="1400" dirty="0">
                <a:solidFill>
                  <a:srgbClr val="008000"/>
                </a:solidFill>
              </a:rPr>
              <a:t>--</a:t>
            </a:r>
            <a:r>
              <a:rPr lang="zh-CN" altLang="en-US" sz="1400" dirty="0">
                <a:solidFill>
                  <a:srgbClr val="008000"/>
                </a:solidFill>
              </a:rPr>
              <a:t>选取出掌握所有个领域的技术的员工</a:t>
            </a:r>
          </a:p>
          <a:p>
            <a:r>
              <a:rPr lang="en-US" altLang="zh-CN" sz="1400" dirty="0">
                <a:solidFill>
                  <a:srgbClr val="0000FF"/>
                </a:solidFill>
              </a:rPr>
              <a:t>SELECT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DISTINCT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emp</a:t>
            </a:r>
            <a:endParaRPr lang="zh-CN" altLang="en-US" sz="1400" dirty="0">
              <a:solidFill>
                <a:srgbClr val="008080"/>
              </a:solidFill>
            </a:endParaRPr>
          </a:p>
          <a:p>
            <a:r>
              <a:rPr lang="zh-CN" altLang="en-US" sz="1400" dirty="0">
                <a:solidFill>
                  <a:prstClr val="black"/>
                </a:solidFill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</a:rPr>
              <a:t>FROM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EmpSkills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as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ES1</a:t>
            </a:r>
            <a:endParaRPr lang="zh-CN" altLang="en-US" sz="1400" dirty="0">
              <a:solidFill>
                <a:srgbClr val="008080"/>
              </a:solidFill>
            </a:endParaRPr>
          </a:p>
          <a:p>
            <a:r>
              <a:rPr lang="zh-CN" altLang="en-US" sz="1400" dirty="0">
                <a:solidFill>
                  <a:prstClr val="black"/>
                </a:solidFill>
              </a:rPr>
              <a:t>  </a:t>
            </a:r>
            <a:r>
              <a:rPr lang="en-US" altLang="zh-CN" sz="1400" dirty="0">
                <a:solidFill>
                  <a:srgbClr val="0000FF"/>
                </a:solidFill>
              </a:rPr>
              <a:t>WHERE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NOT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EXISTS</a:t>
            </a:r>
            <a:endParaRPr lang="zh-CN" altLang="en-US" sz="1400" dirty="0">
              <a:solidFill>
                <a:srgbClr val="808080"/>
              </a:solidFill>
            </a:endParaRPr>
          </a:p>
          <a:p>
            <a:r>
              <a:rPr lang="zh-CN" altLang="en-US" sz="1400" dirty="0">
                <a:solidFill>
                  <a:srgbClr val="0000FF"/>
                </a:solidFill>
              </a:rPr>
              <a:t>                 </a:t>
            </a:r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>
                <a:solidFill>
                  <a:srgbClr val="0000FF"/>
                </a:solidFill>
              </a:rPr>
              <a:t>SELECT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skill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FROM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Skills</a:t>
            </a:r>
            <a:endParaRPr lang="zh-CN" altLang="en-US" sz="1400" dirty="0">
              <a:solidFill>
                <a:srgbClr val="008080"/>
              </a:solidFill>
            </a:endParaRPr>
          </a:p>
          <a:p>
            <a:r>
              <a:rPr lang="zh-CN" altLang="en-US" sz="1400" dirty="0">
                <a:solidFill>
                  <a:prstClr val="black"/>
                </a:solidFill>
              </a:rPr>
              <a:t>                    </a:t>
            </a:r>
            <a:r>
              <a:rPr lang="en-US" altLang="zh-CN" sz="1400" dirty="0">
                <a:solidFill>
                  <a:srgbClr val="0000FF"/>
                </a:solidFill>
              </a:rPr>
              <a:t>EXCEPT</a:t>
            </a:r>
            <a:endParaRPr lang="zh-CN" altLang="en-US" sz="1400" dirty="0">
              <a:solidFill>
                <a:srgbClr val="0000FF"/>
              </a:solidFill>
            </a:endParaRPr>
          </a:p>
          <a:p>
            <a:r>
              <a:rPr lang="zh-CN" altLang="en-US" sz="1400" dirty="0">
                <a:solidFill>
                  <a:prstClr val="black"/>
                </a:solidFill>
              </a:rPr>
              <a:t>                    </a:t>
            </a:r>
            <a:r>
              <a:rPr lang="en-US" altLang="zh-CN" sz="1400" dirty="0">
                <a:solidFill>
                  <a:srgbClr val="0000FF"/>
                </a:solidFill>
              </a:rPr>
              <a:t>SELECT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skill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FROM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EmpSkills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as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ES2</a:t>
            </a:r>
            <a:endParaRPr lang="zh-CN" altLang="en-US" sz="1400" dirty="0">
              <a:solidFill>
                <a:srgbClr val="008080"/>
              </a:solidFill>
            </a:endParaRPr>
          </a:p>
          <a:p>
            <a:r>
              <a:rPr lang="zh-CN" altLang="en-US" sz="1400" dirty="0">
                <a:solidFill>
                  <a:prstClr val="black"/>
                </a:solidFill>
              </a:rPr>
              <a:t>                      </a:t>
            </a:r>
            <a:r>
              <a:rPr lang="en-US" altLang="zh-CN" sz="1400" dirty="0">
                <a:solidFill>
                  <a:srgbClr val="0000FF"/>
                </a:solidFill>
              </a:rPr>
              <a:t>WHERE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ES1</a:t>
            </a:r>
            <a:r>
              <a:rPr lang="en-US" altLang="zh-CN" sz="1400" dirty="0">
                <a:solidFill>
                  <a:srgbClr val="808080"/>
                </a:solidFill>
              </a:rPr>
              <a:t>.</a:t>
            </a:r>
            <a:r>
              <a:rPr lang="en-US" altLang="zh-CN" sz="1400" dirty="0">
                <a:solidFill>
                  <a:srgbClr val="008080"/>
                </a:solidFill>
              </a:rPr>
              <a:t>emp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=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ES2</a:t>
            </a:r>
            <a:r>
              <a:rPr lang="en-US" altLang="zh-CN" sz="1400" dirty="0">
                <a:solidFill>
                  <a:srgbClr val="808080"/>
                </a:solidFill>
              </a:rPr>
              <a:t>.</a:t>
            </a:r>
            <a:r>
              <a:rPr lang="en-US" altLang="zh-CN" sz="1400" dirty="0">
                <a:solidFill>
                  <a:srgbClr val="008080"/>
                </a:solidFill>
              </a:rPr>
              <a:t>emp</a:t>
            </a:r>
            <a:r>
              <a:rPr lang="en-US" altLang="zh-CN" sz="1400" dirty="0">
                <a:solidFill>
                  <a:srgbClr val="808080"/>
                </a:solidFill>
              </a:rPr>
              <a:t>);</a:t>
            </a:r>
            <a:endParaRPr lang="zh-CN" altLang="en-US" sz="1400" dirty="0"/>
          </a:p>
          <a:p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*通过商和除数相乘，也就是交叉联结（笛卡尔积），就能够得到作为被除数的集合了。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48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79400" y="216031"/>
            <a:ext cx="6375400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</a:rPr>
              <a:t>创建数据</a:t>
            </a:r>
            <a:endParaRPr lang="en-US" altLang="zh-CN" dirty="0"/>
          </a:p>
          <a:p>
            <a:r>
              <a:rPr lang="en-US" altLang="zh-CN" b="1" dirty="0"/>
              <a:t>CREATE DATABASE</a:t>
            </a:r>
            <a:r>
              <a:rPr lang="zh-CN" altLang="en-US" b="1" dirty="0"/>
              <a:t>创建数据库，例如：</a:t>
            </a:r>
            <a:endParaRPr lang="en-US" altLang="zh-CN" b="1" dirty="0"/>
          </a:p>
          <a:p>
            <a:r>
              <a:rPr lang="en-US" altLang="zh-CN" sz="1400" dirty="0">
                <a:solidFill>
                  <a:srgbClr val="0000FF"/>
                </a:solidFill>
              </a:rPr>
              <a:t>CREATE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DATABASE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shop</a:t>
            </a:r>
            <a:r>
              <a:rPr lang="en-US" altLang="zh-CN" sz="1400" dirty="0">
                <a:solidFill>
                  <a:srgbClr val="808080"/>
                </a:solidFill>
              </a:rPr>
              <a:t>;</a:t>
            </a:r>
          </a:p>
          <a:p>
            <a:endParaRPr lang="en-US" altLang="zh-CN" dirty="0">
              <a:solidFill>
                <a:srgbClr val="808080"/>
              </a:solidFill>
            </a:endParaRPr>
          </a:p>
          <a:p>
            <a:r>
              <a:rPr lang="en-US" altLang="zh-CN" b="1" dirty="0"/>
              <a:t>CREATE TABLE</a:t>
            </a:r>
            <a:r>
              <a:rPr lang="zh-CN" altLang="en-US" b="1" dirty="0"/>
              <a:t>创建数据表，例如：</a:t>
            </a:r>
            <a:endParaRPr lang="en-US" altLang="zh-CN" b="1" dirty="0"/>
          </a:p>
          <a:p>
            <a:r>
              <a:rPr lang="en-US" altLang="zh-CN" sz="1400" dirty="0">
                <a:solidFill>
                  <a:srgbClr val="0000FF"/>
                </a:solidFill>
              </a:rPr>
              <a:t>CREATE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TABLE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Product</a:t>
            </a:r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endParaRPr lang="zh-CN" altLang="en-US" sz="1400" dirty="0">
              <a:solidFill>
                <a:srgbClr val="808080"/>
              </a:solidFill>
            </a:endParaRPr>
          </a:p>
          <a:p>
            <a:r>
              <a:rPr lang="zh-CN" altLang="en-US" sz="1400" dirty="0">
                <a:solidFill>
                  <a:prstClr val="black"/>
                </a:solidFill>
              </a:rPr>
              <a:t>    </a:t>
            </a:r>
            <a:r>
              <a:rPr lang="en-US" altLang="zh-CN" sz="1400" dirty="0" err="1">
                <a:solidFill>
                  <a:srgbClr val="008080"/>
                </a:solidFill>
              </a:rPr>
              <a:t>product_id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CHAR</a:t>
            </a:r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>
                <a:solidFill>
                  <a:prstClr val="black"/>
                </a:solidFill>
              </a:rPr>
              <a:t>4</a:t>
            </a:r>
            <a:r>
              <a:rPr lang="en-US" altLang="zh-CN" sz="1400" dirty="0">
                <a:solidFill>
                  <a:srgbClr val="808080"/>
                </a:solidFill>
              </a:rPr>
              <a:t>)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NOT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NULL,</a:t>
            </a:r>
            <a:endParaRPr lang="zh-CN" altLang="en-US" sz="1400" dirty="0">
              <a:solidFill>
                <a:srgbClr val="808080"/>
              </a:solidFill>
            </a:endParaRPr>
          </a:p>
          <a:p>
            <a:r>
              <a:rPr lang="zh-CN" altLang="en-US" sz="1400" dirty="0">
                <a:solidFill>
                  <a:prstClr val="black"/>
                </a:solidFill>
              </a:rPr>
              <a:t>    </a:t>
            </a:r>
            <a:r>
              <a:rPr lang="en-US" altLang="zh-CN" sz="1400" dirty="0" err="1">
                <a:solidFill>
                  <a:srgbClr val="008080"/>
                </a:solidFill>
              </a:rPr>
              <a:t>product_name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VARCHAR</a:t>
            </a:r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>
                <a:solidFill>
                  <a:prstClr val="black"/>
                </a:solidFill>
              </a:rPr>
              <a:t>100</a:t>
            </a:r>
            <a:r>
              <a:rPr lang="en-US" altLang="zh-CN" sz="1400" dirty="0">
                <a:solidFill>
                  <a:srgbClr val="808080"/>
                </a:solidFill>
              </a:rPr>
              <a:t>)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NOT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NULL,</a:t>
            </a:r>
            <a:endParaRPr lang="zh-CN" altLang="en-US" sz="1400" dirty="0">
              <a:solidFill>
                <a:srgbClr val="808080"/>
              </a:solidFill>
            </a:endParaRPr>
          </a:p>
          <a:p>
            <a:r>
              <a:rPr lang="zh-CN" altLang="en-US" sz="1400" dirty="0">
                <a:solidFill>
                  <a:prstClr val="black"/>
                </a:solidFill>
              </a:rPr>
              <a:t>    </a:t>
            </a:r>
            <a:r>
              <a:rPr lang="en-US" altLang="zh-CN" sz="1400" dirty="0" err="1">
                <a:solidFill>
                  <a:srgbClr val="008080"/>
                </a:solidFill>
              </a:rPr>
              <a:t>product_type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VARCHAR</a:t>
            </a:r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>
                <a:solidFill>
                  <a:prstClr val="black"/>
                </a:solidFill>
              </a:rPr>
              <a:t>32</a:t>
            </a:r>
            <a:r>
              <a:rPr lang="en-US" altLang="zh-CN" sz="1400" dirty="0">
                <a:solidFill>
                  <a:srgbClr val="808080"/>
                </a:solidFill>
              </a:rPr>
              <a:t>)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NOT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NULL,</a:t>
            </a:r>
            <a:endParaRPr lang="zh-CN" altLang="en-US" sz="1400" dirty="0">
              <a:solidFill>
                <a:srgbClr val="808080"/>
              </a:solidFill>
            </a:endParaRPr>
          </a:p>
          <a:p>
            <a:r>
              <a:rPr lang="zh-CN" altLang="en-US" sz="1400" dirty="0">
                <a:solidFill>
                  <a:prstClr val="black"/>
                </a:solidFill>
              </a:rPr>
              <a:t>    </a:t>
            </a:r>
            <a:r>
              <a:rPr lang="en-US" altLang="zh-CN" sz="1400" dirty="0" err="1">
                <a:solidFill>
                  <a:srgbClr val="008080"/>
                </a:solidFill>
              </a:rPr>
              <a:t>sale_price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INTEGER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endParaRPr lang="zh-CN" altLang="en-US" sz="1400" dirty="0">
              <a:solidFill>
                <a:srgbClr val="808080"/>
              </a:solidFill>
            </a:endParaRPr>
          </a:p>
          <a:p>
            <a:r>
              <a:rPr lang="zh-CN" altLang="en-US" sz="1400" dirty="0">
                <a:solidFill>
                  <a:prstClr val="black"/>
                </a:solidFill>
              </a:rPr>
              <a:t>    </a:t>
            </a:r>
            <a:r>
              <a:rPr lang="en-US" altLang="zh-CN" sz="1400" dirty="0" err="1">
                <a:solidFill>
                  <a:srgbClr val="008080"/>
                </a:solidFill>
              </a:rPr>
              <a:t>purchase_price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INTEGER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endParaRPr lang="zh-CN" altLang="en-US" sz="1400" dirty="0">
              <a:solidFill>
                <a:srgbClr val="808080"/>
              </a:solidFill>
            </a:endParaRPr>
          </a:p>
          <a:p>
            <a:r>
              <a:rPr lang="zh-CN" altLang="en-US" sz="1400" dirty="0">
                <a:solidFill>
                  <a:prstClr val="black"/>
                </a:solidFill>
              </a:rPr>
              <a:t>    </a:t>
            </a:r>
            <a:r>
              <a:rPr lang="en-US" altLang="zh-CN" sz="1400" dirty="0" err="1">
                <a:solidFill>
                  <a:srgbClr val="008080"/>
                </a:solidFill>
              </a:rPr>
              <a:t>regist_date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DATE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endParaRPr lang="zh-CN" altLang="en-US" sz="1400" dirty="0">
              <a:solidFill>
                <a:srgbClr val="808080"/>
              </a:solidFill>
            </a:endParaRPr>
          </a:p>
          <a:p>
            <a:r>
              <a:rPr lang="zh-CN" altLang="en-US" sz="1400" dirty="0">
                <a:solidFill>
                  <a:prstClr val="black"/>
                </a:solidFill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</a:rPr>
              <a:t>PRIMARY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KEY </a:t>
            </a:r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 err="1">
                <a:solidFill>
                  <a:srgbClr val="008080"/>
                </a:solidFill>
              </a:rPr>
              <a:t>product_id</a:t>
            </a:r>
            <a:r>
              <a:rPr lang="en-US" altLang="zh-CN" sz="1400" dirty="0">
                <a:solidFill>
                  <a:srgbClr val="808080"/>
                </a:solidFill>
              </a:rPr>
              <a:t>)</a:t>
            </a:r>
            <a:endParaRPr lang="zh-CN" altLang="en-US" sz="1400" dirty="0">
              <a:solidFill>
                <a:srgbClr val="808080"/>
              </a:solidFill>
            </a:endParaRPr>
          </a:p>
          <a:p>
            <a:r>
              <a:rPr lang="en-US" altLang="zh-CN" sz="1400" dirty="0">
                <a:solidFill>
                  <a:srgbClr val="808080"/>
                </a:solidFill>
              </a:rPr>
              <a:t>);</a:t>
            </a:r>
            <a:endParaRPr lang="zh-CN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279400" y="3800951"/>
            <a:ext cx="637540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</a:rPr>
              <a:t>删除数据</a:t>
            </a:r>
            <a:endParaRPr lang="en-US" altLang="zh-CN" dirty="0"/>
          </a:p>
          <a:p>
            <a:r>
              <a:rPr lang="en-US" altLang="zh-CN" b="1" dirty="0"/>
              <a:t>DROP DATABASE</a:t>
            </a:r>
            <a:r>
              <a:rPr lang="zh-CN" altLang="en-US" b="1" dirty="0"/>
              <a:t>删除数据库，例如：</a:t>
            </a:r>
            <a:endParaRPr lang="en-US" altLang="zh-CN" b="1" dirty="0"/>
          </a:p>
          <a:p>
            <a:r>
              <a:rPr lang="en-US" altLang="zh-CN" sz="1400" dirty="0">
                <a:solidFill>
                  <a:srgbClr val="0000FF"/>
                </a:solidFill>
              </a:rPr>
              <a:t>DROP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DATABASE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shop</a:t>
            </a:r>
            <a:r>
              <a:rPr lang="en-US" altLang="zh-CN" sz="1400" dirty="0">
                <a:solidFill>
                  <a:srgbClr val="808080"/>
                </a:solidFill>
              </a:rPr>
              <a:t>;</a:t>
            </a:r>
            <a:endParaRPr lang="en-US" altLang="zh-CN" sz="1400" b="1" dirty="0"/>
          </a:p>
          <a:p>
            <a:endParaRPr lang="en-US" altLang="zh-CN" sz="1400" b="1" dirty="0"/>
          </a:p>
          <a:p>
            <a:r>
              <a:rPr lang="en-US" altLang="zh-CN" b="1" dirty="0"/>
              <a:t>DROP TABLE</a:t>
            </a:r>
            <a:r>
              <a:rPr lang="zh-CN" altLang="en-US" b="1" dirty="0"/>
              <a:t>删除数据表，例如：</a:t>
            </a:r>
            <a:endParaRPr lang="en-US" altLang="zh-CN" b="1" dirty="0"/>
          </a:p>
          <a:p>
            <a:r>
              <a:rPr lang="en-US" altLang="zh-CN" sz="1400" dirty="0">
                <a:solidFill>
                  <a:srgbClr val="0000FF"/>
                </a:solidFill>
              </a:rPr>
              <a:t>DROP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TABLE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Product</a:t>
            </a:r>
            <a:r>
              <a:rPr lang="en-US" altLang="zh-CN" sz="1400" dirty="0">
                <a:solidFill>
                  <a:srgbClr val="808080"/>
                </a:solidFill>
              </a:rPr>
              <a:t>;</a:t>
            </a:r>
            <a:endParaRPr lang="zh-CN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279400" y="5600766"/>
            <a:ext cx="6578600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</a:rPr>
              <a:t>更新数据</a:t>
            </a:r>
            <a:endParaRPr lang="en-US" altLang="zh-CN" b="1" dirty="0"/>
          </a:p>
          <a:p>
            <a:r>
              <a:rPr lang="en-US" altLang="zh-CN" b="1" dirty="0"/>
              <a:t>ALTER… ADD…</a:t>
            </a:r>
            <a:r>
              <a:rPr lang="zh-CN" altLang="en-US" b="1" dirty="0"/>
              <a:t>添加列，例如：</a:t>
            </a:r>
            <a:endParaRPr lang="en-US" altLang="zh-CN" b="1" dirty="0"/>
          </a:p>
          <a:p>
            <a:r>
              <a:rPr lang="en-US" altLang="zh-CN" dirty="0">
                <a:solidFill>
                  <a:srgbClr val="008000"/>
                </a:solidFill>
              </a:rPr>
              <a:t>--</a:t>
            </a:r>
            <a:r>
              <a:rPr lang="zh-CN" altLang="en-US" dirty="0">
                <a:solidFill>
                  <a:srgbClr val="008000"/>
                </a:solidFill>
              </a:rPr>
              <a:t>标准写法</a:t>
            </a:r>
          </a:p>
          <a:p>
            <a:r>
              <a:rPr lang="en-US" altLang="zh-CN" sz="1400" dirty="0">
                <a:solidFill>
                  <a:srgbClr val="0000FF"/>
                </a:solidFill>
              </a:rPr>
              <a:t>ALTER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TABLE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Product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ADD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COLUMN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product_name_pinyin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VARCHAR</a:t>
            </a:r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>
                <a:solidFill>
                  <a:prstClr val="black"/>
                </a:solidFill>
              </a:rPr>
              <a:t>100</a:t>
            </a:r>
            <a:r>
              <a:rPr lang="en-US" altLang="zh-CN" sz="1400" dirty="0">
                <a:solidFill>
                  <a:srgbClr val="808080"/>
                </a:solidFill>
              </a:rPr>
              <a:t>);</a:t>
            </a:r>
            <a:endParaRPr lang="zh-CN" altLang="en-US" sz="1400" dirty="0">
              <a:solidFill>
                <a:srgbClr val="808080"/>
              </a:solidFill>
            </a:endParaRPr>
          </a:p>
          <a:p>
            <a:endParaRPr lang="zh-CN" altLang="en-US" sz="1400" dirty="0">
              <a:solidFill>
                <a:srgbClr val="808080"/>
              </a:solidFill>
            </a:endParaRPr>
          </a:p>
          <a:p>
            <a:r>
              <a:rPr lang="en-US" altLang="zh-CN" dirty="0">
                <a:solidFill>
                  <a:srgbClr val="008000"/>
                </a:solidFill>
              </a:rPr>
              <a:t>--SQL SERVER</a:t>
            </a:r>
            <a:r>
              <a:rPr lang="zh-CN" altLang="en-US" dirty="0">
                <a:solidFill>
                  <a:srgbClr val="008000"/>
                </a:solidFill>
              </a:rPr>
              <a:t>写法</a:t>
            </a:r>
          </a:p>
          <a:p>
            <a:r>
              <a:rPr lang="en-US" altLang="zh-CN" sz="1400" dirty="0">
                <a:solidFill>
                  <a:srgbClr val="0000FF"/>
                </a:solidFill>
              </a:rPr>
              <a:t>ALTER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TABLE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Product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ADD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product_name_pinyin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VARCHAR</a:t>
            </a:r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>
                <a:solidFill>
                  <a:prstClr val="black"/>
                </a:solidFill>
              </a:rPr>
              <a:t>100</a:t>
            </a:r>
            <a:r>
              <a:rPr lang="en-US" altLang="zh-CN" sz="1400" dirty="0">
                <a:solidFill>
                  <a:srgbClr val="808080"/>
                </a:solidFill>
              </a:rPr>
              <a:t>);</a:t>
            </a:r>
            <a:endParaRPr lang="zh-CN" altLang="en-US" sz="1400" dirty="0">
              <a:solidFill>
                <a:srgbClr val="808080"/>
              </a:solidFill>
            </a:endParaRPr>
          </a:p>
          <a:p>
            <a:endParaRPr lang="en-US" altLang="zh-CN" b="1" dirty="0"/>
          </a:p>
          <a:p>
            <a:r>
              <a:rPr lang="en-US" altLang="zh-CN" b="1" dirty="0"/>
              <a:t>ALTER… DROP COLUMN…</a:t>
            </a:r>
            <a:r>
              <a:rPr lang="zh-CN" altLang="en-US" b="1" dirty="0"/>
              <a:t>删除列，例如：</a:t>
            </a:r>
            <a:endParaRPr lang="en-US" altLang="zh-CN" b="1" dirty="0"/>
          </a:p>
          <a:p>
            <a:r>
              <a:rPr lang="en-US" altLang="zh-CN" sz="1400" dirty="0">
                <a:solidFill>
                  <a:srgbClr val="008000"/>
                </a:solidFill>
              </a:rPr>
              <a:t>--</a:t>
            </a:r>
            <a:r>
              <a:rPr lang="zh-CN" altLang="en-US" sz="1400" dirty="0">
                <a:solidFill>
                  <a:srgbClr val="008000"/>
                </a:solidFill>
              </a:rPr>
              <a:t>标准写法</a:t>
            </a:r>
            <a:r>
              <a:rPr lang="en-US" altLang="zh-CN" sz="1400" dirty="0">
                <a:solidFill>
                  <a:srgbClr val="008000"/>
                </a:solidFill>
              </a:rPr>
              <a:t>&amp;SQL SERVER</a:t>
            </a:r>
            <a:r>
              <a:rPr lang="zh-CN" altLang="en-US" sz="1400" dirty="0">
                <a:solidFill>
                  <a:srgbClr val="008000"/>
                </a:solidFill>
              </a:rPr>
              <a:t>写法</a:t>
            </a:r>
          </a:p>
          <a:p>
            <a:r>
              <a:rPr lang="en-US" altLang="zh-CN" sz="1400" dirty="0">
                <a:solidFill>
                  <a:srgbClr val="0000FF"/>
                </a:solidFill>
              </a:rPr>
              <a:t>ALTER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TABLE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Product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DROP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COLUMN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product_name_pinyin</a:t>
            </a:r>
            <a:r>
              <a:rPr lang="en-US" altLang="zh-CN" sz="1400" dirty="0">
                <a:solidFill>
                  <a:srgbClr val="808080"/>
                </a:solidFill>
              </a:rPr>
              <a:t>;</a:t>
            </a:r>
          </a:p>
          <a:p>
            <a:endParaRPr lang="en-US" altLang="zh-CN" dirty="0">
              <a:solidFill>
                <a:srgbClr val="808080"/>
              </a:solidFill>
            </a:endParaRPr>
          </a:p>
          <a:p>
            <a:r>
              <a:rPr lang="en-US" altLang="zh-CN" b="1" dirty="0"/>
              <a:t>INSERT INTO</a:t>
            </a:r>
            <a:r>
              <a:rPr lang="zh-CN" altLang="en-US" b="1" dirty="0"/>
              <a:t>插入数据，例如：</a:t>
            </a:r>
            <a:endParaRPr lang="en-US" altLang="zh-CN" b="1" dirty="0"/>
          </a:p>
          <a:p>
            <a:r>
              <a:rPr lang="en-US" altLang="zh-CN" sz="1400" dirty="0">
                <a:solidFill>
                  <a:srgbClr val="0000FF"/>
                </a:solidFill>
              </a:rPr>
              <a:t>BEGIN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TRANSACTION</a:t>
            </a:r>
            <a:r>
              <a:rPr lang="en-US" altLang="zh-CN" sz="1400" dirty="0">
                <a:solidFill>
                  <a:srgbClr val="808080"/>
                </a:solidFill>
              </a:rPr>
              <a:t>;</a:t>
            </a:r>
            <a:endParaRPr lang="zh-CN" altLang="en-US" sz="1400" dirty="0">
              <a:solidFill>
                <a:srgbClr val="808080"/>
              </a:solidFill>
            </a:endParaRPr>
          </a:p>
          <a:p>
            <a:r>
              <a:rPr lang="en-US" altLang="zh-CN" sz="1400" dirty="0">
                <a:solidFill>
                  <a:srgbClr val="0000FF"/>
                </a:solidFill>
              </a:rPr>
              <a:t>INSERT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INTO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Product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VALUES </a:t>
            </a:r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>
                <a:solidFill>
                  <a:srgbClr val="FF0000"/>
                </a:solidFill>
              </a:rPr>
              <a:t>'0001'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'T</a:t>
            </a:r>
            <a:r>
              <a:rPr lang="zh-CN" altLang="en-US" sz="1400" dirty="0">
                <a:solidFill>
                  <a:srgbClr val="FF0000"/>
                </a:solidFill>
              </a:rPr>
              <a:t>恤衫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r>
              <a:rPr lang="zh-CN" altLang="en-US" sz="1400" dirty="0">
                <a:solidFill>
                  <a:srgbClr val="FF0000"/>
                </a:solidFill>
              </a:rPr>
              <a:t>衣服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prstClr val="black"/>
                </a:solidFill>
              </a:rPr>
              <a:t>1000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prstClr val="black"/>
                </a:solidFill>
              </a:rPr>
              <a:t>500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'2009-09-20'</a:t>
            </a:r>
            <a:r>
              <a:rPr lang="en-US" altLang="zh-CN" sz="1400" dirty="0">
                <a:solidFill>
                  <a:srgbClr val="808080"/>
                </a:solidFill>
              </a:rPr>
              <a:t>);</a:t>
            </a:r>
            <a:endParaRPr lang="zh-CN" altLang="en-US" sz="1400" dirty="0">
              <a:solidFill>
                <a:srgbClr val="808080"/>
              </a:solidFill>
            </a:endParaRPr>
          </a:p>
          <a:p>
            <a:r>
              <a:rPr lang="en-US" altLang="zh-CN" sz="1400" dirty="0">
                <a:solidFill>
                  <a:srgbClr val="0000FF"/>
                </a:solidFill>
              </a:rPr>
              <a:t>INSERT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INTO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Product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VALUES </a:t>
            </a:r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>
                <a:solidFill>
                  <a:srgbClr val="FF0000"/>
                </a:solidFill>
              </a:rPr>
              <a:t>'0002'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r>
              <a:rPr lang="zh-CN" altLang="en-US" sz="1400" dirty="0">
                <a:solidFill>
                  <a:srgbClr val="FF0000"/>
                </a:solidFill>
              </a:rPr>
              <a:t>打孔器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r>
              <a:rPr lang="zh-CN" altLang="en-US" sz="1400" dirty="0">
                <a:solidFill>
                  <a:srgbClr val="FF0000"/>
                </a:solidFill>
              </a:rPr>
              <a:t>办公用品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prstClr val="black"/>
                </a:solidFill>
              </a:rPr>
              <a:t>500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prstClr val="black"/>
                </a:solidFill>
              </a:rPr>
              <a:t>320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'2009-09-11'</a:t>
            </a:r>
            <a:r>
              <a:rPr lang="en-US" altLang="zh-CN" sz="1400" dirty="0">
                <a:solidFill>
                  <a:srgbClr val="808080"/>
                </a:solidFill>
              </a:rPr>
              <a:t>);</a:t>
            </a:r>
            <a:endParaRPr lang="zh-CN" altLang="en-US" sz="1400" dirty="0">
              <a:solidFill>
                <a:srgbClr val="808080"/>
              </a:solidFill>
            </a:endParaRPr>
          </a:p>
          <a:p>
            <a:r>
              <a:rPr lang="en-US" altLang="zh-CN" sz="1400" dirty="0">
                <a:solidFill>
                  <a:srgbClr val="0000FF"/>
                </a:solidFill>
              </a:rPr>
              <a:t>INSERT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INTO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Product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VALUES </a:t>
            </a:r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>
                <a:solidFill>
                  <a:srgbClr val="FF0000"/>
                </a:solidFill>
              </a:rPr>
              <a:t>'0003'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r>
              <a:rPr lang="zh-CN" altLang="en-US" sz="1400" dirty="0">
                <a:solidFill>
                  <a:srgbClr val="FF0000"/>
                </a:solidFill>
              </a:rPr>
              <a:t>运动</a:t>
            </a:r>
            <a:r>
              <a:rPr lang="en-US" altLang="zh-CN" sz="1400" dirty="0">
                <a:solidFill>
                  <a:srgbClr val="FF0000"/>
                </a:solidFill>
              </a:rPr>
              <a:t>T</a:t>
            </a:r>
            <a:r>
              <a:rPr lang="zh-CN" altLang="en-US" sz="1400" dirty="0">
                <a:solidFill>
                  <a:srgbClr val="FF0000"/>
                </a:solidFill>
              </a:rPr>
              <a:t>恤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r>
              <a:rPr lang="zh-CN" altLang="en-US" sz="1400" dirty="0">
                <a:solidFill>
                  <a:srgbClr val="FF0000"/>
                </a:solidFill>
              </a:rPr>
              <a:t>衣服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prstClr val="black"/>
                </a:solidFill>
              </a:rPr>
              <a:t>4000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prstClr val="black"/>
                </a:solidFill>
              </a:rPr>
              <a:t>2800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NULL);</a:t>
            </a:r>
            <a:endParaRPr lang="zh-CN" altLang="en-US" sz="1400" dirty="0">
              <a:solidFill>
                <a:srgbClr val="808080"/>
              </a:solidFill>
            </a:endParaRPr>
          </a:p>
          <a:p>
            <a:r>
              <a:rPr lang="en-US" altLang="zh-CN" sz="1400" dirty="0">
                <a:solidFill>
                  <a:srgbClr val="0000FF"/>
                </a:solidFill>
              </a:rPr>
              <a:t>INSERT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INTO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Product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VALUES </a:t>
            </a:r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>
                <a:solidFill>
                  <a:srgbClr val="FF0000"/>
                </a:solidFill>
              </a:rPr>
              <a:t>'0004'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r>
              <a:rPr lang="zh-CN" altLang="en-US" sz="1400" dirty="0">
                <a:solidFill>
                  <a:srgbClr val="FF0000"/>
                </a:solidFill>
              </a:rPr>
              <a:t>菜刀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r>
              <a:rPr lang="zh-CN" altLang="en-US" sz="1400" dirty="0">
                <a:solidFill>
                  <a:srgbClr val="FF0000"/>
                </a:solidFill>
              </a:rPr>
              <a:t>厨房用具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prstClr val="black"/>
                </a:solidFill>
              </a:rPr>
              <a:t>3000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prstClr val="black"/>
                </a:solidFill>
              </a:rPr>
              <a:t>2800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'2009-09-20'</a:t>
            </a:r>
            <a:r>
              <a:rPr lang="en-US" altLang="zh-CN" sz="1400" dirty="0">
                <a:solidFill>
                  <a:srgbClr val="808080"/>
                </a:solidFill>
              </a:rPr>
              <a:t>);</a:t>
            </a:r>
            <a:endParaRPr lang="zh-CN" altLang="en-US" sz="1400" dirty="0">
              <a:solidFill>
                <a:srgbClr val="808080"/>
              </a:solidFill>
            </a:endParaRPr>
          </a:p>
          <a:p>
            <a:r>
              <a:rPr lang="en-US" altLang="zh-CN" sz="1400" dirty="0">
                <a:solidFill>
                  <a:srgbClr val="0000FF"/>
                </a:solidFill>
              </a:rPr>
              <a:t>INSERT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INTO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Product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VALUES </a:t>
            </a:r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>
                <a:solidFill>
                  <a:srgbClr val="FF0000"/>
                </a:solidFill>
              </a:rPr>
              <a:t>'0005'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r>
              <a:rPr lang="zh-CN" altLang="en-US" sz="1400" dirty="0">
                <a:solidFill>
                  <a:srgbClr val="FF0000"/>
                </a:solidFill>
              </a:rPr>
              <a:t>高压锅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r>
              <a:rPr lang="zh-CN" altLang="en-US" sz="1400" dirty="0">
                <a:solidFill>
                  <a:srgbClr val="FF0000"/>
                </a:solidFill>
              </a:rPr>
              <a:t>厨房用具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prstClr val="black"/>
                </a:solidFill>
              </a:rPr>
              <a:t>6800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prstClr val="black"/>
                </a:solidFill>
              </a:rPr>
              <a:t>5000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'2009-01-15'</a:t>
            </a:r>
            <a:r>
              <a:rPr lang="en-US" altLang="zh-CN" sz="1400" dirty="0">
                <a:solidFill>
                  <a:srgbClr val="808080"/>
                </a:solidFill>
              </a:rPr>
              <a:t>);</a:t>
            </a:r>
            <a:endParaRPr lang="zh-CN" altLang="en-US" sz="1400" dirty="0">
              <a:solidFill>
                <a:srgbClr val="808080"/>
              </a:solidFill>
            </a:endParaRPr>
          </a:p>
          <a:p>
            <a:r>
              <a:rPr lang="en-US" altLang="zh-CN" sz="1400" dirty="0">
                <a:solidFill>
                  <a:srgbClr val="0000FF"/>
                </a:solidFill>
              </a:rPr>
              <a:t>INSERT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INTO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Product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VALUES </a:t>
            </a:r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>
                <a:solidFill>
                  <a:srgbClr val="FF0000"/>
                </a:solidFill>
              </a:rPr>
              <a:t>'0006'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r>
              <a:rPr lang="zh-CN" altLang="en-US" sz="1400" dirty="0">
                <a:solidFill>
                  <a:srgbClr val="FF0000"/>
                </a:solidFill>
              </a:rPr>
              <a:t>叉子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r>
              <a:rPr lang="zh-CN" altLang="en-US" sz="1400" dirty="0">
                <a:solidFill>
                  <a:srgbClr val="FF0000"/>
                </a:solidFill>
              </a:rPr>
              <a:t>厨房用具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prstClr val="black"/>
                </a:solidFill>
              </a:rPr>
              <a:t>500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NULL,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'2009-09-20'</a:t>
            </a:r>
            <a:r>
              <a:rPr lang="en-US" altLang="zh-CN" sz="1400" dirty="0">
                <a:solidFill>
                  <a:srgbClr val="808080"/>
                </a:solidFill>
              </a:rPr>
              <a:t>);</a:t>
            </a:r>
            <a:endParaRPr lang="zh-CN" altLang="en-US" sz="1400" dirty="0">
              <a:solidFill>
                <a:srgbClr val="808080"/>
              </a:solidFill>
            </a:endParaRPr>
          </a:p>
          <a:p>
            <a:r>
              <a:rPr lang="en-US" altLang="zh-CN" sz="1400" dirty="0">
                <a:solidFill>
                  <a:srgbClr val="0000FF"/>
                </a:solidFill>
              </a:rPr>
              <a:t>INSERT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INTO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Product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VALUES </a:t>
            </a:r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>
                <a:solidFill>
                  <a:srgbClr val="FF0000"/>
                </a:solidFill>
              </a:rPr>
              <a:t>'0007'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r>
              <a:rPr lang="zh-CN" altLang="en-US" sz="1400" dirty="0">
                <a:solidFill>
                  <a:srgbClr val="FF0000"/>
                </a:solidFill>
              </a:rPr>
              <a:t>擦菜板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r>
              <a:rPr lang="zh-CN" altLang="en-US" sz="1400" dirty="0">
                <a:solidFill>
                  <a:srgbClr val="FF0000"/>
                </a:solidFill>
              </a:rPr>
              <a:t>厨房用具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prstClr val="black"/>
                </a:solidFill>
              </a:rPr>
              <a:t>880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prstClr val="black"/>
                </a:solidFill>
              </a:rPr>
              <a:t>790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'2008-04-28'</a:t>
            </a:r>
            <a:r>
              <a:rPr lang="en-US" altLang="zh-CN" sz="1400" dirty="0">
                <a:solidFill>
                  <a:srgbClr val="808080"/>
                </a:solidFill>
              </a:rPr>
              <a:t>);</a:t>
            </a:r>
            <a:endParaRPr lang="zh-CN" altLang="en-US" sz="1400" dirty="0">
              <a:solidFill>
                <a:srgbClr val="808080"/>
              </a:solidFill>
            </a:endParaRPr>
          </a:p>
          <a:p>
            <a:r>
              <a:rPr lang="en-US" altLang="zh-CN" sz="1400" dirty="0">
                <a:solidFill>
                  <a:srgbClr val="0000FF"/>
                </a:solidFill>
              </a:rPr>
              <a:t>INSERT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INTO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Product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VALUES </a:t>
            </a:r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>
                <a:solidFill>
                  <a:srgbClr val="FF0000"/>
                </a:solidFill>
              </a:rPr>
              <a:t>'0008'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r>
              <a:rPr lang="zh-CN" altLang="en-US" sz="1400" dirty="0">
                <a:solidFill>
                  <a:srgbClr val="FF0000"/>
                </a:solidFill>
              </a:rPr>
              <a:t>圆珠笔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r>
              <a:rPr lang="zh-CN" altLang="en-US" sz="1400" dirty="0">
                <a:solidFill>
                  <a:srgbClr val="FF0000"/>
                </a:solidFill>
              </a:rPr>
              <a:t>办公用品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prstClr val="black"/>
                </a:solidFill>
              </a:rPr>
              <a:t>100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NULL,</a:t>
            </a:r>
            <a:r>
              <a:rPr lang="en-US" altLang="zh-CN" sz="1400" dirty="0">
                <a:solidFill>
                  <a:srgbClr val="FF0000"/>
                </a:solidFill>
              </a:rPr>
              <a:t>'2009-11-11'</a:t>
            </a:r>
            <a:r>
              <a:rPr lang="en-US" altLang="zh-CN" sz="1400" dirty="0">
                <a:solidFill>
                  <a:srgbClr val="808080"/>
                </a:solidFill>
              </a:rPr>
              <a:t>);</a:t>
            </a:r>
            <a:endParaRPr lang="zh-CN" altLang="en-US" sz="1400" dirty="0">
              <a:solidFill>
                <a:srgbClr val="808080"/>
              </a:solidFill>
            </a:endParaRPr>
          </a:p>
          <a:p>
            <a:r>
              <a:rPr lang="en-US" altLang="zh-CN" sz="1400" dirty="0">
                <a:solidFill>
                  <a:srgbClr val="0000FF"/>
                </a:solidFill>
              </a:rPr>
              <a:t>COMMIT</a:t>
            </a:r>
            <a:r>
              <a:rPr lang="en-US" altLang="zh-CN" sz="1400" dirty="0">
                <a:solidFill>
                  <a:srgbClr val="808080"/>
                </a:solidFill>
              </a:rPr>
              <a:t>;</a:t>
            </a:r>
            <a:endParaRPr lang="zh-CN" altLang="en-US" sz="1400" dirty="0">
              <a:solidFill>
                <a:srgbClr val="80808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5585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1641" y="154099"/>
            <a:ext cx="6694714" cy="10218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</a:rPr>
              <a:t>窗口函数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dirty="0"/>
              <a:t>窗口函数</a:t>
            </a:r>
            <a:r>
              <a:rPr lang="en-US" altLang="zh-CN" sz="1600" dirty="0"/>
              <a:t>OLAP</a:t>
            </a:r>
            <a:r>
              <a:rPr lang="zh-CN" altLang="en-US" sz="1600" dirty="0"/>
              <a:t>是</a:t>
            </a:r>
            <a:r>
              <a:rPr lang="en-US" altLang="zh-CN" sz="1600" dirty="0" err="1"/>
              <a:t>OnLine</a:t>
            </a:r>
            <a:r>
              <a:rPr lang="en-US" altLang="zh-CN" sz="1600" dirty="0"/>
              <a:t> Analytical Processing</a:t>
            </a:r>
            <a:r>
              <a:rPr lang="zh-CN" altLang="en-US" sz="1600" dirty="0"/>
              <a:t>的简称，意思是对数据库数据进行实时分析处理。</a:t>
            </a:r>
            <a:endParaRPr lang="en-US" altLang="zh-CN" sz="1600" dirty="0"/>
          </a:p>
          <a:p>
            <a:endParaRPr lang="en-US" altLang="zh-CN" sz="1600" b="1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600" b="1" dirty="0"/>
              <a:t>RANK</a:t>
            </a:r>
            <a:r>
              <a:rPr lang="zh-CN" altLang="en-US" sz="1600" b="1" dirty="0"/>
              <a:t>（排名）</a:t>
            </a:r>
            <a:endParaRPr lang="en-US" altLang="zh-CN" sz="1600" b="1" dirty="0"/>
          </a:p>
          <a:p>
            <a:r>
              <a:rPr lang="zh-CN" altLang="en-US" sz="1600" dirty="0"/>
              <a:t>计算排序时，如果存在相同位次的记录，则会跳过之后的位次。例：</a:t>
            </a:r>
            <a:endParaRPr lang="en-US" altLang="zh-CN" sz="1600" dirty="0"/>
          </a:p>
          <a:p>
            <a:r>
              <a:rPr lang="zh-CN" altLang="en-US" sz="1600" dirty="0"/>
              <a:t>有 </a:t>
            </a:r>
            <a:r>
              <a:rPr lang="en-US" altLang="zh-CN" sz="1600" dirty="0"/>
              <a:t>3 </a:t>
            </a:r>
            <a:r>
              <a:rPr lang="zh-CN" altLang="en-US" sz="1600" dirty="0"/>
              <a:t>条记录排在第 </a:t>
            </a:r>
            <a:r>
              <a:rPr lang="en-US" altLang="zh-CN" sz="1600" dirty="0"/>
              <a:t>1 </a:t>
            </a:r>
            <a:r>
              <a:rPr lang="zh-CN" altLang="en-US" sz="1600" dirty="0"/>
              <a:t>位时：</a:t>
            </a:r>
            <a:r>
              <a:rPr lang="en-US" altLang="zh-CN" sz="1600" dirty="0"/>
              <a:t>1 </a:t>
            </a:r>
            <a:r>
              <a:rPr lang="zh-CN" altLang="en-US" sz="1600" dirty="0"/>
              <a:t>位、</a:t>
            </a:r>
            <a:r>
              <a:rPr lang="en-US" altLang="zh-CN" sz="1600" dirty="0"/>
              <a:t>1 </a:t>
            </a:r>
            <a:r>
              <a:rPr lang="zh-CN" altLang="en-US" sz="1600" dirty="0"/>
              <a:t>位、</a:t>
            </a:r>
            <a:r>
              <a:rPr lang="en-US" altLang="zh-CN" sz="1600" dirty="0"/>
              <a:t>1 </a:t>
            </a:r>
            <a:r>
              <a:rPr lang="zh-CN" altLang="en-US" sz="1600" dirty="0"/>
              <a:t>位、</a:t>
            </a:r>
            <a:r>
              <a:rPr lang="en-US" altLang="zh-CN" sz="1600" dirty="0"/>
              <a:t>4 </a:t>
            </a:r>
            <a:r>
              <a:rPr lang="zh-CN" altLang="en-US" sz="1600" dirty="0"/>
              <a:t>位</a:t>
            </a:r>
            <a:r>
              <a:rPr lang="en-US" altLang="zh-CN" sz="1600" dirty="0"/>
              <a:t>……</a:t>
            </a:r>
          </a:p>
          <a:p>
            <a:r>
              <a:rPr lang="en-US" altLang="zh-CN" sz="1400" dirty="0">
                <a:solidFill>
                  <a:srgbClr val="008000"/>
                </a:solidFill>
              </a:rPr>
              <a:t>--</a:t>
            </a:r>
            <a:r>
              <a:rPr lang="zh-CN" altLang="en-US" sz="1400" dirty="0">
                <a:solidFill>
                  <a:srgbClr val="008000"/>
                </a:solidFill>
              </a:rPr>
              <a:t>根据不同的商品种类，按照销售单价从低到高的顺序创建排序表</a:t>
            </a:r>
            <a:endParaRPr lang="en-US" altLang="zh-CN" sz="1400" dirty="0">
              <a:solidFill>
                <a:srgbClr val="008000"/>
              </a:solidFill>
            </a:endParaRPr>
          </a:p>
          <a:p>
            <a:r>
              <a:rPr lang="en-US" altLang="zh-CN" sz="1400" dirty="0">
                <a:solidFill>
                  <a:srgbClr val="008000"/>
                </a:solidFill>
              </a:rPr>
              <a:t>--PARTITION BY</a:t>
            </a:r>
            <a:r>
              <a:rPr lang="zh-CN" altLang="en-US" sz="1400" dirty="0">
                <a:solidFill>
                  <a:srgbClr val="008000"/>
                </a:solidFill>
              </a:rPr>
              <a:t>能够设定排序的对象范围</a:t>
            </a:r>
            <a:endParaRPr lang="en-US" altLang="zh-CN" sz="1400" dirty="0">
              <a:solidFill>
                <a:srgbClr val="008000"/>
              </a:solidFill>
            </a:endParaRPr>
          </a:p>
          <a:p>
            <a:r>
              <a:rPr lang="en-US" altLang="zh-CN" sz="1400" dirty="0">
                <a:solidFill>
                  <a:srgbClr val="008000"/>
                </a:solidFill>
              </a:rPr>
              <a:t>--ORDER BY</a:t>
            </a:r>
            <a:r>
              <a:rPr lang="zh-CN" altLang="en-US" sz="1400" dirty="0">
                <a:solidFill>
                  <a:srgbClr val="008000"/>
                </a:solidFill>
              </a:rPr>
              <a:t>能够指定按照哪一列、何种顺序进行排序</a:t>
            </a:r>
          </a:p>
          <a:p>
            <a:r>
              <a:rPr lang="en-US" altLang="zh-CN" sz="1400" dirty="0">
                <a:solidFill>
                  <a:srgbClr val="0000FF"/>
                </a:solidFill>
              </a:rPr>
              <a:t>SELECT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product_name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product_type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sale_price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endParaRPr lang="zh-CN" altLang="en-US" sz="1400" dirty="0">
              <a:solidFill>
                <a:srgbClr val="808080"/>
              </a:solidFill>
            </a:endParaRPr>
          </a:p>
          <a:p>
            <a:r>
              <a:rPr lang="zh-CN" altLang="en-US" sz="1400" dirty="0">
                <a:solidFill>
                  <a:prstClr val="black"/>
                </a:solidFill>
              </a:rPr>
              <a:t>            </a:t>
            </a:r>
            <a:r>
              <a:rPr lang="en-US" altLang="zh-CN" sz="1400" dirty="0">
                <a:solidFill>
                  <a:srgbClr val="FF00FF"/>
                </a:solidFill>
              </a:rPr>
              <a:t>RANK</a:t>
            </a:r>
            <a:r>
              <a:rPr lang="zh-CN" altLang="en-US" sz="1400" dirty="0">
                <a:solidFill>
                  <a:srgbClr val="0000FF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()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OVER </a:t>
            </a:r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>
                <a:solidFill>
                  <a:srgbClr val="0000FF"/>
                </a:solidFill>
              </a:rPr>
              <a:t>PARTITION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BY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product_type</a:t>
            </a:r>
            <a:r>
              <a:rPr lang="zh-CN" altLang="en-US" sz="1400" dirty="0">
                <a:solidFill>
                  <a:srgbClr val="008080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ORDER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BY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sale_price</a:t>
            </a:r>
            <a:r>
              <a:rPr lang="en-US" altLang="zh-CN" sz="1400" dirty="0">
                <a:solidFill>
                  <a:srgbClr val="808080"/>
                </a:solidFill>
              </a:rPr>
              <a:t>)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AS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ranking</a:t>
            </a:r>
            <a:endParaRPr lang="zh-CN" altLang="en-US" sz="1400" dirty="0">
              <a:solidFill>
                <a:srgbClr val="008080"/>
              </a:solidFill>
            </a:endParaRPr>
          </a:p>
          <a:p>
            <a:r>
              <a:rPr lang="zh-CN" altLang="en-US" sz="1400" dirty="0">
                <a:solidFill>
                  <a:prstClr val="black"/>
                </a:solidFill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</a:rPr>
              <a:t>FROM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Product</a:t>
            </a:r>
            <a:r>
              <a:rPr lang="en-US" altLang="zh-CN" sz="1400" dirty="0">
                <a:solidFill>
                  <a:srgbClr val="808080"/>
                </a:solidFill>
              </a:rPr>
              <a:t>;</a:t>
            </a:r>
            <a:endParaRPr lang="zh-CN" altLang="en-US" sz="1400" dirty="0"/>
          </a:p>
          <a:p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*通过</a:t>
            </a:r>
            <a:r>
              <a:rPr lang="en-US" altLang="zh-CN" sz="1600" b="1" dirty="0">
                <a:solidFill>
                  <a:srgbClr val="FF0000"/>
                </a:solidFill>
              </a:rPr>
              <a:t>PARTITION BY</a:t>
            </a:r>
            <a:r>
              <a:rPr lang="zh-CN" altLang="en-US" sz="1600" b="1" dirty="0">
                <a:solidFill>
                  <a:srgbClr val="FF0000"/>
                </a:solidFill>
              </a:rPr>
              <a:t>分组后的记录集合称为“窗口”。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*</a:t>
            </a:r>
            <a:r>
              <a:rPr lang="en-US" altLang="zh-CN" sz="1600" b="1" dirty="0">
                <a:solidFill>
                  <a:srgbClr val="FF0000"/>
                </a:solidFill>
              </a:rPr>
              <a:t>PARTITION BY</a:t>
            </a:r>
            <a:r>
              <a:rPr lang="zh-CN" altLang="en-US" sz="1600" b="1" dirty="0">
                <a:solidFill>
                  <a:srgbClr val="FF0000"/>
                </a:solidFill>
              </a:rPr>
              <a:t>并不是必需的，不指定也可以正常使用窗口函数。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en-US" altLang="zh-CN" sz="1400" dirty="0">
                <a:solidFill>
                  <a:srgbClr val="008000"/>
                </a:solidFill>
              </a:rPr>
              <a:t>--</a:t>
            </a:r>
            <a:r>
              <a:rPr lang="zh-CN" altLang="en-US" sz="1400" dirty="0">
                <a:solidFill>
                  <a:srgbClr val="008000"/>
                </a:solidFill>
              </a:rPr>
              <a:t>不指定</a:t>
            </a:r>
            <a:r>
              <a:rPr lang="en-US" altLang="zh-CN" sz="1400" dirty="0">
                <a:solidFill>
                  <a:srgbClr val="008000"/>
                </a:solidFill>
              </a:rPr>
              <a:t>PARTITION BY</a:t>
            </a:r>
            <a:endParaRPr lang="zh-CN" altLang="en-US" sz="1400" dirty="0">
              <a:solidFill>
                <a:srgbClr val="008000"/>
              </a:solidFill>
            </a:endParaRPr>
          </a:p>
          <a:p>
            <a:r>
              <a:rPr lang="en-US" altLang="zh-CN" sz="1400" dirty="0">
                <a:solidFill>
                  <a:srgbClr val="0000FF"/>
                </a:solidFill>
              </a:rPr>
              <a:t>SELECT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product_name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product_type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sale_price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endParaRPr lang="zh-CN" altLang="en-US" sz="1400" dirty="0">
              <a:solidFill>
                <a:srgbClr val="808080"/>
              </a:solidFill>
            </a:endParaRPr>
          </a:p>
          <a:p>
            <a:r>
              <a:rPr lang="zh-CN" altLang="en-US" sz="1400" dirty="0">
                <a:solidFill>
                  <a:prstClr val="black"/>
                </a:solidFill>
              </a:rPr>
              <a:t>            </a:t>
            </a:r>
            <a:r>
              <a:rPr lang="en-US" altLang="zh-CN" sz="1400" dirty="0">
                <a:solidFill>
                  <a:srgbClr val="FF00FF"/>
                </a:solidFill>
              </a:rPr>
              <a:t>RANK</a:t>
            </a:r>
            <a:r>
              <a:rPr lang="zh-CN" altLang="en-US" sz="1400" dirty="0">
                <a:solidFill>
                  <a:srgbClr val="0000FF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()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OVER </a:t>
            </a:r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>
                <a:solidFill>
                  <a:srgbClr val="0000FF"/>
                </a:solidFill>
              </a:rPr>
              <a:t>ORDER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BY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sale_price</a:t>
            </a:r>
            <a:r>
              <a:rPr lang="en-US" altLang="zh-CN" sz="1400" dirty="0">
                <a:solidFill>
                  <a:srgbClr val="808080"/>
                </a:solidFill>
              </a:rPr>
              <a:t>)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AS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ranking</a:t>
            </a:r>
            <a:endParaRPr lang="zh-CN" altLang="en-US" sz="1400" dirty="0">
              <a:solidFill>
                <a:srgbClr val="008080"/>
              </a:solidFill>
            </a:endParaRPr>
          </a:p>
          <a:p>
            <a:r>
              <a:rPr lang="zh-CN" altLang="en-US" sz="1400" dirty="0">
                <a:solidFill>
                  <a:prstClr val="black"/>
                </a:solidFill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</a:rPr>
              <a:t>FROM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Product</a:t>
            </a:r>
            <a:r>
              <a:rPr lang="en-US" altLang="zh-CN" sz="1400" dirty="0">
                <a:solidFill>
                  <a:srgbClr val="808080"/>
                </a:solidFill>
              </a:rPr>
              <a:t>;</a:t>
            </a:r>
            <a:endParaRPr lang="zh-CN" altLang="en-US" sz="1400" dirty="0"/>
          </a:p>
          <a:p>
            <a:endParaRPr lang="en-US" altLang="zh-CN" sz="1600" b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600" b="1" dirty="0"/>
              <a:t>DENSE_RANK </a:t>
            </a:r>
            <a:r>
              <a:rPr lang="zh-CN" altLang="en-US" sz="1600" b="1" dirty="0"/>
              <a:t>函数</a:t>
            </a:r>
            <a:endParaRPr lang="en-US" altLang="zh-CN" sz="1600" b="1" dirty="0"/>
          </a:p>
          <a:p>
            <a:r>
              <a:rPr lang="zh-CN" altLang="en-US" sz="1600" dirty="0"/>
              <a:t>计算排序时即使存在相同位次的记录，也不会跳过之后的位次。例：</a:t>
            </a:r>
            <a:endParaRPr lang="en-US" altLang="zh-CN" sz="1600" dirty="0"/>
          </a:p>
          <a:p>
            <a:r>
              <a:rPr lang="zh-CN" altLang="en-US" sz="1600" dirty="0"/>
              <a:t>有 </a:t>
            </a:r>
            <a:r>
              <a:rPr lang="en-US" altLang="zh-CN" sz="1600" dirty="0"/>
              <a:t>3 </a:t>
            </a:r>
            <a:r>
              <a:rPr lang="zh-CN" altLang="en-US" sz="1600" dirty="0"/>
              <a:t>条记录排在第 </a:t>
            </a:r>
            <a:r>
              <a:rPr lang="en-US" altLang="zh-CN" sz="1600" dirty="0"/>
              <a:t>1 </a:t>
            </a:r>
            <a:r>
              <a:rPr lang="zh-CN" altLang="en-US" sz="1600" dirty="0"/>
              <a:t>位时：</a:t>
            </a:r>
            <a:r>
              <a:rPr lang="en-US" altLang="zh-CN" sz="1600" dirty="0"/>
              <a:t>1 </a:t>
            </a:r>
            <a:r>
              <a:rPr lang="zh-CN" altLang="en-US" sz="1600" dirty="0"/>
              <a:t>位、</a:t>
            </a:r>
            <a:r>
              <a:rPr lang="en-US" altLang="zh-CN" sz="1600" dirty="0"/>
              <a:t>1 </a:t>
            </a:r>
            <a:r>
              <a:rPr lang="zh-CN" altLang="en-US" sz="1600" dirty="0"/>
              <a:t>位、</a:t>
            </a:r>
            <a:r>
              <a:rPr lang="en-US" altLang="zh-CN" sz="1600" dirty="0"/>
              <a:t>1 </a:t>
            </a:r>
            <a:r>
              <a:rPr lang="zh-CN" altLang="en-US" sz="1600" dirty="0"/>
              <a:t>位、</a:t>
            </a:r>
            <a:r>
              <a:rPr lang="en-US" altLang="zh-CN" sz="1600" dirty="0"/>
              <a:t>2 </a:t>
            </a:r>
            <a:r>
              <a:rPr lang="zh-CN" altLang="en-US" sz="1600" dirty="0"/>
              <a:t>位</a:t>
            </a:r>
            <a:r>
              <a:rPr lang="en-US" altLang="zh-CN" sz="1600" dirty="0"/>
              <a:t>……</a:t>
            </a:r>
          </a:p>
          <a:p>
            <a:endParaRPr lang="en-US" altLang="zh-CN" sz="1600" b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600" b="1" dirty="0"/>
              <a:t>ROW_NUMBER </a:t>
            </a:r>
            <a:r>
              <a:rPr lang="zh-CN" altLang="en-US" sz="1600" b="1" dirty="0"/>
              <a:t>函数</a:t>
            </a:r>
            <a:endParaRPr lang="en-US" altLang="zh-CN" sz="1600" b="1" dirty="0"/>
          </a:p>
          <a:p>
            <a:r>
              <a:rPr lang="zh-CN" altLang="en-US" sz="1600" dirty="0"/>
              <a:t>赋予唯一的连续位次。例：</a:t>
            </a:r>
            <a:endParaRPr lang="en-US" altLang="zh-CN" sz="1600" dirty="0"/>
          </a:p>
          <a:p>
            <a:r>
              <a:rPr lang="zh-CN" altLang="en-US" sz="1600" dirty="0"/>
              <a:t>有 </a:t>
            </a:r>
            <a:r>
              <a:rPr lang="en-US" altLang="zh-CN" sz="1600" dirty="0"/>
              <a:t>3 </a:t>
            </a:r>
            <a:r>
              <a:rPr lang="zh-CN" altLang="en-US" sz="1600" dirty="0"/>
              <a:t>条记录排在第 </a:t>
            </a:r>
            <a:r>
              <a:rPr lang="en-US" altLang="zh-CN" sz="1600" dirty="0"/>
              <a:t>1 </a:t>
            </a:r>
            <a:r>
              <a:rPr lang="zh-CN" altLang="en-US" sz="1600" dirty="0"/>
              <a:t>位时：</a:t>
            </a:r>
            <a:r>
              <a:rPr lang="en-US" altLang="zh-CN" sz="1600" dirty="0"/>
              <a:t>1 </a:t>
            </a:r>
            <a:r>
              <a:rPr lang="zh-CN" altLang="en-US" sz="1600" dirty="0"/>
              <a:t>位、</a:t>
            </a:r>
            <a:r>
              <a:rPr lang="en-US" altLang="zh-CN" sz="1600" dirty="0"/>
              <a:t>2 </a:t>
            </a:r>
            <a:r>
              <a:rPr lang="zh-CN" altLang="en-US" sz="1600" dirty="0"/>
              <a:t>位、</a:t>
            </a:r>
            <a:r>
              <a:rPr lang="en-US" altLang="zh-CN" sz="1600" dirty="0"/>
              <a:t>3 </a:t>
            </a:r>
            <a:r>
              <a:rPr lang="zh-CN" altLang="en-US" sz="1600" dirty="0"/>
              <a:t>位、</a:t>
            </a:r>
            <a:r>
              <a:rPr lang="en-US" altLang="zh-CN" sz="1600" dirty="0"/>
              <a:t>4 </a:t>
            </a:r>
            <a:r>
              <a:rPr lang="zh-CN" altLang="en-US" sz="1600" dirty="0"/>
              <a:t>位</a:t>
            </a:r>
            <a:r>
              <a:rPr lang="en-US" altLang="zh-CN" sz="1600" dirty="0"/>
              <a:t>……</a:t>
            </a:r>
          </a:p>
          <a:p>
            <a:endParaRPr lang="en-US" altLang="zh-CN" sz="1600" dirty="0"/>
          </a:p>
          <a:p>
            <a:r>
              <a:rPr lang="en-US" altLang="zh-CN" sz="1400" dirty="0">
                <a:solidFill>
                  <a:srgbClr val="008000"/>
                </a:solidFill>
              </a:rPr>
              <a:t>--</a:t>
            </a:r>
            <a:r>
              <a:rPr lang="zh-CN" altLang="en-US" sz="1400" dirty="0">
                <a:solidFill>
                  <a:srgbClr val="008000"/>
                </a:solidFill>
              </a:rPr>
              <a:t>比较</a:t>
            </a:r>
            <a:r>
              <a:rPr lang="en-US" altLang="zh-CN" sz="1400" dirty="0">
                <a:solidFill>
                  <a:srgbClr val="008000"/>
                </a:solidFill>
              </a:rPr>
              <a:t>RANK</a:t>
            </a:r>
            <a:r>
              <a:rPr lang="zh-CN" altLang="en-US" sz="1400" dirty="0">
                <a:solidFill>
                  <a:srgbClr val="008000"/>
                </a:solidFill>
              </a:rPr>
              <a:t>、</a:t>
            </a:r>
            <a:r>
              <a:rPr lang="en-US" altLang="zh-CN" sz="1400" dirty="0">
                <a:solidFill>
                  <a:srgbClr val="008000"/>
                </a:solidFill>
              </a:rPr>
              <a:t>DENSE_RANK</a:t>
            </a:r>
            <a:r>
              <a:rPr lang="zh-CN" altLang="en-US" sz="1400" dirty="0">
                <a:solidFill>
                  <a:srgbClr val="008000"/>
                </a:solidFill>
              </a:rPr>
              <a:t>、</a:t>
            </a:r>
            <a:r>
              <a:rPr lang="en-US" altLang="zh-CN" sz="1400" dirty="0">
                <a:solidFill>
                  <a:srgbClr val="008000"/>
                </a:solidFill>
              </a:rPr>
              <a:t>ROW_NUMBER</a:t>
            </a:r>
            <a:r>
              <a:rPr lang="zh-CN" altLang="en-US" sz="1400" dirty="0">
                <a:solidFill>
                  <a:srgbClr val="008000"/>
                </a:solidFill>
              </a:rPr>
              <a:t>的结果</a:t>
            </a:r>
          </a:p>
          <a:p>
            <a:r>
              <a:rPr lang="en-US" altLang="zh-CN" sz="1400" dirty="0">
                <a:solidFill>
                  <a:srgbClr val="0000FF"/>
                </a:solidFill>
              </a:rPr>
              <a:t>SELECT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product_name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product_type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sale_price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endParaRPr lang="zh-CN" altLang="en-US" sz="1400" dirty="0">
              <a:solidFill>
                <a:srgbClr val="808080"/>
              </a:solidFill>
            </a:endParaRPr>
          </a:p>
          <a:p>
            <a:r>
              <a:rPr lang="zh-CN" altLang="en-US" sz="1400" dirty="0">
                <a:solidFill>
                  <a:prstClr val="black"/>
                </a:solidFill>
              </a:rPr>
              <a:t>            </a:t>
            </a:r>
            <a:r>
              <a:rPr lang="en-US" altLang="zh-CN" sz="1400" dirty="0">
                <a:solidFill>
                  <a:srgbClr val="FF00FF"/>
                </a:solidFill>
              </a:rPr>
              <a:t>RANK</a:t>
            </a:r>
            <a:r>
              <a:rPr lang="zh-CN" altLang="en-US" sz="1400" dirty="0">
                <a:solidFill>
                  <a:srgbClr val="0000FF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()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OVER </a:t>
            </a:r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>
                <a:solidFill>
                  <a:srgbClr val="0000FF"/>
                </a:solidFill>
              </a:rPr>
              <a:t>ORDER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BY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sale_price</a:t>
            </a:r>
            <a:r>
              <a:rPr lang="en-US" altLang="zh-CN" sz="1400" dirty="0">
                <a:solidFill>
                  <a:srgbClr val="808080"/>
                </a:solidFill>
              </a:rPr>
              <a:t>)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AS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ranking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endParaRPr lang="zh-CN" altLang="en-US" sz="1400" dirty="0">
              <a:solidFill>
                <a:srgbClr val="808080"/>
              </a:solidFill>
            </a:endParaRPr>
          </a:p>
          <a:p>
            <a:r>
              <a:rPr lang="zh-CN" altLang="en-US" sz="1400" dirty="0">
                <a:solidFill>
                  <a:prstClr val="black"/>
                </a:solidFill>
              </a:rPr>
              <a:t>            </a:t>
            </a:r>
            <a:r>
              <a:rPr lang="en-US" altLang="zh-CN" sz="1400" dirty="0">
                <a:solidFill>
                  <a:srgbClr val="FF00FF"/>
                </a:solidFill>
              </a:rPr>
              <a:t>DENSE_RANK</a:t>
            </a:r>
            <a:r>
              <a:rPr lang="zh-CN" altLang="en-US" sz="1400" dirty="0">
                <a:solidFill>
                  <a:srgbClr val="0000FF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()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OVER </a:t>
            </a:r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>
                <a:solidFill>
                  <a:srgbClr val="0000FF"/>
                </a:solidFill>
              </a:rPr>
              <a:t>ORDER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BY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sale_price</a:t>
            </a:r>
            <a:r>
              <a:rPr lang="en-US" altLang="zh-CN" sz="1400" dirty="0">
                <a:solidFill>
                  <a:srgbClr val="808080"/>
                </a:solidFill>
              </a:rPr>
              <a:t>)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AS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dense_ranking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endParaRPr lang="zh-CN" altLang="en-US" sz="1400" dirty="0">
              <a:solidFill>
                <a:srgbClr val="808080"/>
              </a:solidFill>
            </a:endParaRPr>
          </a:p>
          <a:p>
            <a:r>
              <a:rPr lang="zh-CN" altLang="en-US" sz="1400" dirty="0">
                <a:solidFill>
                  <a:prstClr val="black"/>
                </a:solidFill>
              </a:rPr>
              <a:t>            </a:t>
            </a:r>
            <a:r>
              <a:rPr lang="en-US" altLang="zh-CN" sz="1400" dirty="0">
                <a:solidFill>
                  <a:srgbClr val="FF00FF"/>
                </a:solidFill>
              </a:rPr>
              <a:t>ROW_NUMBER</a:t>
            </a:r>
            <a:r>
              <a:rPr lang="zh-CN" altLang="en-US" sz="1400" dirty="0">
                <a:solidFill>
                  <a:srgbClr val="0000FF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()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OVER </a:t>
            </a:r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>
                <a:solidFill>
                  <a:srgbClr val="0000FF"/>
                </a:solidFill>
              </a:rPr>
              <a:t>ORDER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BY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sale_price</a:t>
            </a:r>
            <a:r>
              <a:rPr lang="en-US" altLang="zh-CN" sz="1400" dirty="0">
                <a:solidFill>
                  <a:srgbClr val="808080"/>
                </a:solidFill>
              </a:rPr>
              <a:t>)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AS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row_num</a:t>
            </a:r>
            <a:endParaRPr lang="zh-CN" altLang="en-US" sz="1400" dirty="0">
              <a:solidFill>
                <a:srgbClr val="008080"/>
              </a:solidFill>
            </a:endParaRPr>
          </a:p>
          <a:p>
            <a:r>
              <a:rPr lang="en-US" altLang="zh-CN" sz="1400" dirty="0">
                <a:solidFill>
                  <a:srgbClr val="0000FF"/>
                </a:solidFill>
              </a:rPr>
              <a:t>FROM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Product</a:t>
            </a:r>
            <a:r>
              <a:rPr lang="en-US" altLang="zh-CN" sz="1400" dirty="0">
                <a:solidFill>
                  <a:srgbClr val="808080"/>
                </a:solidFill>
              </a:rPr>
              <a:t>;</a:t>
            </a:r>
            <a:endParaRPr lang="zh-CN" altLang="en-US" sz="1400" dirty="0"/>
          </a:p>
          <a:p>
            <a:endParaRPr lang="en-US" altLang="zh-CN" sz="1600" dirty="0"/>
          </a:p>
          <a:p>
            <a:r>
              <a:rPr lang="zh-CN" altLang="en-US" sz="1600" b="1" dirty="0">
                <a:solidFill>
                  <a:srgbClr val="FF0000"/>
                </a:solidFill>
              </a:rPr>
              <a:t>*由于专用窗口函数无需参数，因此通常括号中都是空的。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*窗口函数只能写在</a:t>
            </a:r>
            <a:r>
              <a:rPr lang="en-US" altLang="zh-CN" sz="1600" b="1" dirty="0">
                <a:solidFill>
                  <a:srgbClr val="FF0000"/>
                </a:solidFill>
              </a:rPr>
              <a:t>SELECT </a:t>
            </a:r>
            <a:r>
              <a:rPr lang="zh-CN" altLang="en-US" sz="1600" b="1" dirty="0">
                <a:solidFill>
                  <a:srgbClr val="FF0000"/>
                </a:solidFill>
              </a:rPr>
              <a:t>子句之中。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6639968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2600" y="154099"/>
            <a:ext cx="6375400" cy="830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</a:rPr>
              <a:t>窗口函数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endParaRPr lang="en-US" altLang="zh-CN" sz="1600" b="1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 b="1" dirty="0"/>
              <a:t>作为窗口函数使用的聚合函数（累计）</a:t>
            </a:r>
            <a:endParaRPr lang="en-US" altLang="zh-CN" sz="1600" b="1" dirty="0"/>
          </a:p>
          <a:p>
            <a:r>
              <a:rPr lang="en-US" altLang="zh-CN" sz="1400" dirty="0">
                <a:solidFill>
                  <a:srgbClr val="008000"/>
                </a:solidFill>
              </a:rPr>
              <a:t>--</a:t>
            </a:r>
            <a:r>
              <a:rPr lang="zh-CN" altLang="en-US" sz="1400" dirty="0">
                <a:solidFill>
                  <a:srgbClr val="008000"/>
                </a:solidFill>
              </a:rPr>
              <a:t>将</a:t>
            </a:r>
            <a:r>
              <a:rPr lang="en-US" altLang="zh-CN" sz="1400" dirty="0">
                <a:solidFill>
                  <a:srgbClr val="008000"/>
                </a:solidFill>
              </a:rPr>
              <a:t>SUM</a:t>
            </a:r>
            <a:r>
              <a:rPr lang="zh-CN" altLang="en-US" sz="1400" dirty="0">
                <a:solidFill>
                  <a:srgbClr val="008000"/>
                </a:solidFill>
              </a:rPr>
              <a:t>函数作为窗口函数使用</a:t>
            </a:r>
          </a:p>
          <a:p>
            <a:r>
              <a:rPr lang="en-US" altLang="zh-CN" sz="1400" dirty="0">
                <a:solidFill>
                  <a:srgbClr val="0000FF"/>
                </a:solidFill>
              </a:rPr>
              <a:t>SELECT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product_id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product_name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sale_price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endParaRPr lang="zh-CN" altLang="en-US" sz="1400" dirty="0">
              <a:solidFill>
                <a:srgbClr val="808080"/>
              </a:solidFill>
            </a:endParaRPr>
          </a:p>
          <a:p>
            <a:r>
              <a:rPr lang="zh-CN" altLang="en-US" sz="1400" dirty="0">
                <a:solidFill>
                  <a:prstClr val="black"/>
                </a:solidFill>
              </a:rPr>
              <a:t>            </a:t>
            </a:r>
            <a:r>
              <a:rPr lang="en-US" altLang="zh-CN" sz="1400" dirty="0">
                <a:solidFill>
                  <a:srgbClr val="FF00FF"/>
                </a:solidFill>
              </a:rPr>
              <a:t>SUM</a:t>
            </a:r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 err="1">
                <a:solidFill>
                  <a:srgbClr val="008080"/>
                </a:solidFill>
              </a:rPr>
              <a:t>sale_price</a:t>
            </a:r>
            <a:r>
              <a:rPr lang="en-US" altLang="zh-CN" sz="1400" dirty="0">
                <a:solidFill>
                  <a:srgbClr val="808080"/>
                </a:solidFill>
              </a:rPr>
              <a:t>)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OVER </a:t>
            </a:r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>
                <a:solidFill>
                  <a:srgbClr val="0000FF"/>
                </a:solidFill>
              </a:rPr>
              <a:t>ORDER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BY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product_id</a:t>
            </a:r>
            <a:r>
              <a:rPr lang="en-US" altLang="zh-CN" sz="1400" dirty="0">
                <a:solidFill>
                  <a:srgbClr val="808080"/>
                </a:solidFill>
              </a:rPr>
              <a:t>)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AS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current_sum</a:t>
            </a:r>
            <a:endParaRPr lang="zh-CN" altLang="en-US" sz="1400" dirty="0">
              <a:solidFill>
                <a:srgbClr val="008080"/>
              </a:solidFill>
            </a:endParaRPr>
          </a:p>
          <a:p>
            <a:r>
              <a:rPr lang="zh-CN" altLang="en-US" sz="1400" dirty="0">
                <a:solidFill>
                  <a:prstClr val="black"/>
                </a:solidFill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</a:rPr>
              <a:t>FROM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Product</a:t>
            </a:r>
            <a:r>
              <a:rPr lang="en-US" altLang="zh-CN" sz="1400" dirty="0">
                <a:solidFill>
                  <a:srgbClr val="808080"/>
                </a:solidFill>
              </a:rPr>
              <a:t>;</a:t>
            </a:r>
            <a:endParaRPr lang="zh-CN" altLang="en-US" sz="1400" dirty="0"/>
          </a:p>
          <a:p>
            <a:endParaRPr lang="en-US" altLang="zh-CN" sz="1600" b="1" dirty="0"/>
          </a:p>
          <a:p>
            <a:r>
              <a:rPr lang="en-US" altLang="zh-CN" sz="1400" dirty="0">
                <a:solidFill>
                  <a:srgbClr val="008000"/>
                </a:solidFill>
              </a:rPr>
              <a:t>--</a:t>
            </a:r>
            <a:r>
              <a:rPr lang="zh-CN" altLang="en-US" sz="1400" dirty="0">
                <a:solidFill>
                  <a:srgbClr val="008000"/>
                </a:solidFill>
              </a:rPr>
              <a:t>将</a:t>
            </a:r>
            <a:r>
              <a:rPr lang="en-US" altLang="zh-CN" sz="1400" dirty="0">
                <a:solidFill>
                  <a:srgbClr val="008000"/>
                </a:solidFill>
              </a:rPr>
              <a:t>AVG</a:t>
            </a:r>
            <a:r>
              <a:rPr lang="zh-CN" altLang="en-US" sz="1400" dirty="0">
                <a:solidFill>
                  <a:srgbClr val="008000"/>
                </a:solidFill>
              </a:rPr>
              <a:t>函数作为窗口函数使用</a:t>
            </a:r>
          </a:p>
          <a:p>
            <a:r>
              <a:rPr lang="en-US" altLang="zh-CN" sz="1400" dirty="0">
                <a:solidFill>
                  <a:srgbClr val="0000FF"/>
                </a:solidFill>
              </a:rPr>
              <a:t>SELECT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product_id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product_name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sale_price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endParaRPr lang="zh-CN" altLang="en-US" sz="1400" dirty="0">
              <a:solidFill>
                <a:srgbClr val="808080"/>
              </a:solidFill>
            </a:endParaRPr>
          </a:p>
          <a:p>
            <a:r>
              <a:rPr lang="zh-CN" altLang="en-US" sz="1400" dirty="0">
                <a:solidFill>
                  <a:prstClr val="black"/>
                </a:solidFill>
              </a:rPr>
              <a:t>            </a:t>
            </a:r>
            <a:r>
              <a:rPr lang="en-US" altLang="zh-CN" sz="1400" dirty="0">
                <a:solidFill>
                  <a:srgbClr val="FF00FF"/>
                </a:solidFill>
              </a:rPr>
              <a:t>AVG</a:t>
            </a:r>
            <a:r>
              <a:rPr lang="zh-CN" altLang="en-US" sz="1400" dirty="0">
                <a:solidFill>
                  <a:srgbClr val="0000FF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 err="1">
                <a:solidFill>
                  <a:srgbClr val="008080"/>
                </a:solidFill>
              </a:rPr>
              <a:t>sale_price</a:t>
            </a:r>
            <a:r>
              <a:rPr lang="en-US" altLang="zh-CN" sz="1400" dirty="0">
                <a:solidFill>
                  <a:srgbClr val="808080"/>
                </a:solidFill>
              </a:rPr>
              <a:t>)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OVER </a:t>
            </a:r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>
                <a:solidFill>
                  <a:srgbClr val="0000FF"/>
                </a:solidFill>
              </a:rPr>
              <a:t>ORDER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BY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product_id</a:t>
            </a:r>
            <a:r>
              <a:rPr lang="en-US" altLang="zh-CN" sz="1400" dirty="0">
                <a:solidFill>
                  <a:srgbClr val="808080"/>
                </a:solidFill>
              </a:rPr>
              <a:t>)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AS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current_avg</a:t>
            </a:r>
            <a:endParaRPr lang="zh-CN" altLang="en-US" sz="1400" dirty="0">
              <a:solidFill>
                <a:srgbClr val="008080"/>
              </a:solidFill>
            </a:endParaRPr>
          </a:p>
          <a:p>
            <a:r>
              <a:rPr lang="zh-CN" altLang="en-US" sz="1400" dirty="0">
                <a:solidFill>
                  <a:prstClr val="black"/>
                </a:solidFill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</a:rPr>
              <a:t>FROM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Product</a:t>
            </a:r>
            <a:r>
              <a:rPr lang="en-US" altLang="zh-CN" sz="1400" dirty="0">
                <a:solidFill>
                  <a:srgbClr val="808080"/>
                </a:solidFill>
              </a:rPr>
              <a:t>;</a:t>
            </a:r>
            <a:endParaRPr lang="zh-CN" altLang="en-US" sz="1400" dirty="0"/>
          </a:p>
          <a:p>
            <a:endParaRPr lang="en-US" altLang="zh-CN" sz="1600" b="1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 b="1" dirty="0"/>
              <a:t>计算移动平均</a:t>
            </a:r>
            <a:endParaRPr lang="en-US" altLang="zh-CN" sz="1600" b="1" dirty="0"/>
          </a:p>
          <a:p>
            <a:r>
              <a:rPr lang="en-US" altLang="zh-CN" sz="1400" dirty="0">
                <a:solidFill>
                  <a:srgbClr val="008000"/>
                </a:solidFill>
              </a:rPr>
              <a:t>--</a:t>
            </a:r>
            <a:r>
              <a:rPr lang="zh-CN" altLang="en-US" sz="1400" dirty="0">
                <a:solidFill>
                  <a:srgbClr val="008000"/>
                </a:solidFill>
              </a:rPr>
              <a:t>指定“最靠近的</a:t>
            </a:r>
            <a:r>
              <a:rPr lang="en-US" altLang="zh-CN" sz="1400" dirty="0">
                <a:solidFill>
                  <a:srgbClr val="008000"/>
                </a:solidFill>
              </a:rPr>
              <a:t>3 </a:t>
            </a:r>
            <a:r>
              <a:rPr lang="zh-CN" altLang="en-US" sz="1400" dirty="0">
                <a:solidFill>
                  <a:srgbClr val="008000"/>
                </a:solidFill>
              </a:rPr>
              <a:t>行”作为汇总对象</a:t>
            </a:r>
          </a:p>
          <a:p>
            <a:r>
              <a:rPr lang="en-US" altLang="zh-CN" sz="1400" dirty="0">
                <a:solidFill>
                  <a:srgbClr val="0000FF"/>
                </a:solidFill>
              </a:rPr>
              <a:t>SELECT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product_id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product_name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sale_price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endParaRPr lang="zh-CN" altLang="en-US" sz="1400" dirty="0">
              <a:solidFill>
                <a:srgbClr val="808080"/>
              </a:solidFill>
            </a:endParaRPr>
          </a:p>
          <a:p>
            <a:r>
              <a:rPr lang="en-US" altLang="zh-CN" sz="1400" dirty="0">
                <a:solidFill>
                  <a:srgbClr val="FF00FF"/>
                </a:solidFill>
              </a:rPr>
              <a:t>  AVG</a:t>
            </a:r>
            <a:r>
              <a:rPr lang="zh-CN" altLang="en-US" sz="1400" dirty="0">
                <a:solidFill>
                  <a:srgbClr val="0000FF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 err="1">
                <a:solidFill>
                  <a:srgbClr val="008080"/>
                </a:solidFill>
              </a:rPr>
              <a:t>sale_price</a:t>
            </a:r>
            <a:r>
              <a:rPr lang="en-US" altLang="zh-CN" sz="1400" dirty="0">
                <a:solidFill>
                  <a:srgbClr val="808080"/>
                </a:solidFill>
              </a:rPr>
              <a:t>)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OVER </a:t>
            </a:r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>
                <a:solidFill>
                  <a:srgbClr val="0000FF"/>
                </a:solidFill>
              </a:rPr>
              <a:t>ORDER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BY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product_id</a:t>
            </a:r>
            <a:r>
              <a:rPr lang="zh-CN" altLang="en-US" sz="1400" dirty="0">
                <a:solidFill>
                  <a:srgbClr val="008080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ROWS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prstClr val="black"/>
                </a:solidFill>
              </a:rPr>
              <a:t>2 </a:t>
            </a:r>
            <a:r>
              <a:rPr lang="en-US" altLang="zh-CN" sz="1400" dirty="0">
                <a:solidFill>
                  <a:srgbClr val="008080"/>
                </a:solidFill>
              </a:rPr>
              <a:t>PRECEDING</a:t>
            </a:r>
            <a:r>
              <a:rPr lang="en-US" altLang="zh-CN" sz="1400" dirty="0">
                <a:solidFill>
                  <a:srgbClr val="808080"/>
                </a:solidFill>
              </a:rPr>
              <a:t>)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AS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moving_avg</a:t>
            </a:r>
            <a:endParaRPr lang="zh-CN" altLang="en-US" sz="1400" dirty="0">
              <a:solidFill>
                <a:srgbClr val="008080"/>
              </a:solidFill>
            </a:endParaRPr>
          </a:p>
          <a:p>
            <a:r>
              <a:rPr lang="zh-CN" altLang="en-US" sz="1400" dirty="0">
                <a:solidFill>
                  <a:prstClr val="black"/>
                </a:solidFill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</a:rPr>
              <a:t>FROM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Product</a:t>
            </a:r>
            <a:r>
              <a:rPr lang="en-US" altLang="zh-CN" sz="1400" dirty="0">
                <a:solidFill>
                  <a:srgbClr val="808080"/>
                </a:solidFill>
              </a:rPr>
              <a:t>;</a:t>
            </a:r>
            <a:endParaRPr lang="zh-CN" altLang="en-US" sz="1400" dirty="0"/>
          </a:p>
          <a:p>
            <a:endParaRPr lang="en-US" altLang="zh-CN" sz="1600" dirty="0"/>
          </a:p>
          <a:p>
            <a:r>
              <a:rPr lang="en-US" altLang="zh-CN" sz="1600" b="1" dirty="0">
                <a:solidFill>
                  <a:srgbClr val="FF0000"/>
                </a:solidFill>
              </a:rPr>
              <a:t>*PRECEDING</a:t>
            </a:r>
            <a:r>
              <a:rPr lang="zh-CN" altLang="en-US" sz="1600" b="1" dirty="0">
                <a:solidFill>
                  <a:srgbClr val="FF0000"/>
                </a:solidFill>
              </a:rPr>
              <a:t>关键字表示“之前”，</a:t>
            </a:r>
            <a:r>
              <a:rPr lang="en-US" altLang="zh-CN" sz="1600" b="1" dirty="0">
                <a:solidFill>
                  <a:srgbClr val="FF0000"/>
                </a:solidFill>
              </a:rPr>
              <a:t>FOLLOWING</a:t>
            </a:r>
            <a:r>
              <a:rPr lang="zh-CN" altLang="en-US" sz="1600" b="1" dirty="0">
                <a:solidFill>
                  <a:srgbClr val="FF0000"/>
                </a:solidFill>
              </a:rPr>
              <a:t>关键字表示“之后”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endParaRPr lang="en-US" altLang="zh-CN" sz="1600" dirty="0"/>
          </a:p>
          <a:p>
            <a:r>
              <a:rPr lang="en-US" altLang="zh-CN" sz="1400" dirty="0">
                <a:solidFill>
                  <a:srgbClr val="008000"/>
                </a:solidFill>
              </a:rPr>
              <a:t>--</a:t>
            </a:r>
            <a:r>
              <a:rPr lang="zh-CN" altLang="en-US" sz="1400" dirty="0">
                <a:solidFill>
                  <a:srgbClr val="008000"/>
                </a:solidFill>
              </a:rPr>
              <a:t>将当前记录的前后行作为汇总对象</a:t>
            </a:r>
          </a:p>
          <a:p>
            <a:r>
              <a:rPr lang="en-US" altLang="zh-CN" sz="1400" dirty="0">
                <a:solidFill>
                  <a:srgbClr val="0000FF"/>
                </a:solidFill>
              </a:rPr>
              <a:t>SELECT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product_id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product_name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sale_price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endParaRPr lang="zh-CN" altLang="en-US" sz="1400" dirty="0">
              <a:solidFill>
                <a:srgbClr val="808080"/>
              </a:solidFill>
            </a:endParaRPr>
          </a:p>
          <a:p>
            <a:r>
              <a:rPr lang="en-US" altLang="zh-CN" sz="1400" dirty="0">
                <a:solidFill>
                  <a:srgbClr val="FF00FF"/>
                </a:solidFill>
              </a:rPr>
              <a:t>  AVG</a:t>
            </a:r>
            <a:r>
              <a:rPr lang="zh-CN" altLang="en-US" sz="1400" dirty="0">
                <a:solidFill>
                  <a:srgbClr val="0000FF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 err="1">
                <a:solidFill>
                  <a:srgbClr val="008080"/>
                </a:solidFill>
              </a:rPr>
              <a:t>sale_price</a:t>
            </a:r>
            <a:r>
              <a:rPr lang="en-US" altLang="zh-CN" sz="1400" dirty="0">
                <a:solidFill>
                  <a:srgbClr val="808080"/>
                </a:solidFill>
              </a:rPr>
              <a:t>)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OVER </a:t>
            </a:r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>
                <a:solidFill>
                  <a:srgbClr val="0000FF"/>
                </a:solidFill>
              </a:rPr>
              <a:t>ORDER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BY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product_id</a:t>
            </a:r>
            <a:r>
              <a:rPr lang="zh-CN" altLang="en-US" sz="1400" dirty="0">
                <a:solidFill>
                  <a:srgbClr val="008080"/>
                </a:solidFill>
              </a:rPr>
              <a:t> </a:t>
            </a:r>
            <a:endParaRPr lang="en-US" altLang="zh-CN" sz="1400" dirty="0">
              <a:solidFill>
                <a:srgbClr val="008080"/>
              </a:solidFill>
            </a:endParaRPr>
          </a:p>
          <a:p>
            <a:r>
              <a:rPr lang="en-US" altLang="zh-CN" sz="1400" dirty="0">
                <a:solidFill>
                  <a:srgbClr val="008080"/>
                </a:solidFill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</a:rPr>
              <a:t>ROWS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BETWEEN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prstClr val="black"/>
                </a:solidFill>
              </a:rPr>
              <a:t>1 </a:t>
            </a:r>
            <a:r>
              <a:rPr lang="en-US" altLang="zh-CN" sz="1400" dirty="0">
                <a:solidFill>
                  <a:srgbClr val="008080"/>
                </a:solidFill>
              </a:rPr>
              <a:t>PRECEDING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AND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prstClr val="black"/>
                </a:solidFill>
              </a:rPr>
              <a:t>1 </a:t>
            </a:r>
            <a:r>
              <a:rPr lang="en-US" altLang="zh-CN" sz="1400" dirty="0">
                <a:solidFill>
                  <a:srgbClr val="008080"/>
                </a:solidFill>
              </a:rPr>
              <a:t>FOLLOWING</a:t>
            </a:r>
            <a:r>
              <a:rPr lang="en-US" altLang="zh-CN" sz="1400" dirty="0">
                <a:solidFill>
                  <a:srgbClr val="808080"/>
                </a:solidFill>
              </a:rPr>
              <a:t>)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AS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moving_avg</a:t>
            </a:r>
            <a:endParaRPr lang="zh-CN" altLang="en-US" sz="1400" dirty="0">
              <a:solidFill>
                <a:srgbClr val="008080"/>
              </a:solidFill>
            </a:endParaRPr>
          </a:p>
          <a:p>
            <a:r>
              <a:rPr lang="zh-CN" altLang="en-US" sz="1400" dirty="0">
                <a:solidFill>
                  <a:prstClr val="black"/>
                </a:solidFill>
              </a:rPr>
              <a:t>      </a:t>
            </a:r>
            <a:r>
              <a:rPr lang="en-US" altLang="zh-CN" sz="1400" dirty="0">
                <a:solidFill>
                  <a:srgbClr val="0000FF"/>
                </a:solidFill>
              </a:rPr>
              <a:t>FROM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Product</a:t>
            </a:r>
            <a:r>
              <a:rPr lang="en-US" altLang="zh-CN" sz="1400" dirty="0">
                <a:solidFill>
                  <a:srgbClr val="808080"/>
                </a:solidFill>
              </a:rPr>
              <a:t>;</a:t>
            </a:r>
            <a:endParaRPr lang="zh-CN" altLang="en-US" sz="1400" dirty="0"/>
          </a:p>
          <a:p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 b="1" dirty="0"/>
              <a:t>两个</a:t>
            </a:r>
            <a:r>
              <a:rPr lang="en-US" altLang="zh-CN" sz="1600" b="1" dirty="0"/>
              <a:t>ORDER BY</a:t>
            </a:r>
          </a:p>
          <a:p>
            <a:r>
              <a:rPr lang="en-US" altLang="zh-CN" sz="1400" dirty="0">
                <a:solidFill>
                  <a:srgbClr val="008000"/>
                </a:solidFill>
              </a:rPr>
              <a:t>--</a:t>
            </a:r>
            <a:r>
              <a:rPr lang="zh-CN" altLang="en-US" sz="1400" dirty="0">
                <a:solidFill>
                  <a:srgbClr val="008000"/>
                </a:solidFill>
              </a:rPr>
              <a:t>在语句末尾使用</a:t>
            </a:r>
            <a:r>
              <a:rPr lang="en-US" altLang="zh-CN" sz="1400" dirty="0">
                <a:solidFill>
                  <a:srgbClr val="008000"/>
                </a:solidFill>
              </a:rPr>
              <a:t>ORDER BY</a:t>
            </a:r>
            <a:r>
              <a:rPr lang="zh-CN" altLang="en-US" sz="1400" dirty="0">
                <a:solidFill>
                  <a:srgbClr val="008000"/>
                </a:solidFill>
              </a:rPr>
              <a:t>子句对结果进行排序</a:t>
            </a:r>
          </a:p>
          <a:p>
            <a:r>
              <a:rPr lang="en-US" altLang="zh-CN" sz="1400" dirty="0">
                <a:solidFill>
                  <a:srgbClr val="0000FF"/>
                </a:solidFill>
              </a:rPr>
              <a:t>SELECT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product_name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product_type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sale_price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endParaRPr lang="zh-CN" altLang="en-US" sz="1400" dirty="0">
              <a:solidFill>
                <a:srgbClr val="808080"/>
              </a:solidFill>
            </a:endParaRPr>
          </a:p>
          <a:p>
            <a:r>
              <a:rPr lang="zh-CN" altLang="en-US" sz="1400" dirty="0">
                <a:solidFill>
                  <a:prstClr val="black"/>
                </a:solidFill>
              </a:rPr>
              <a:t>            </a:t>
            </a:r>
            <a:r>
              <a:rPr lang="en-US" altLang="zh-CN" sz="1400" dirty="0">
                <a:solidFill>
                  <a:srgbClr val="FF00FF"/>
                </a:solidFill>
              </a:rPr>
              <a:t>RANK</a:t>
            </a:r>
            <a:r>
              <a:rPr lang="zh-CN" altLang="en-US" sz="1400" dirty="0">
                <a:solidFill>
                  <a:srgbClr val="0000FF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()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OVER </a:t>
            </a:r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>
                <a:solidFill>
                  <a:srgbClr val="0000FF"/>
                </a:solidFill>
              </a:rPr>
              <a:t>ORDER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BY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sale_price</a:t>
            </a:r>
            <a:r>
              <a:rPr lang="en-US" altLang="zh-CN" sz="1400" dirty="0">
                <a:solidFill>
                  <a:srgbClr val="808080"/>
                </a:solidFill>
              </a:rPr>
              <a:t>)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AS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ranking</a:t>
            </a:r>
            <a:endParaRPr lang="zh-CN" altLang="en-US" sz="1400" dirty="0">
              <a:solidFill>
                <a:srgbClr val="008080"/>
              </a:solidFill>
            </a:endParaRPr>
          </a:p>
          <a:p>
            <a:r>
              <a:rPr lang="zh-CN" altLang="en-US" sz="1400" dirty="0">
                <a:solidFill>
                  <a:prstClr val="black"/>
                </a:solidFill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</a:rPr>
              <a:t>FROM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Product</a:t>
            </a:r>
            <a:endParaRPr lang="zh-CN" altLang="en-US" sz="1400" dirty="0">
              <a:solidFill>
                <a:srgbClr val="008080"/>
              </a:solidFill>
            </a:endParaRPr>
          </a:p>
          <a:p>
            <a:r>
              <a:rPr lang="en-US" altLang="zh-CN" sz="1400" dirty="0">
                <a:solidFill>
                  <a:srgbClr val="0000FF"/>
                </a:solidFill>
              </a:rPr>
              <a:t>ORDER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BY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ranking</a:t>
            </a:r>
            <a:r>
              <a:rPr lang="en-US" altLang="zh-CN" sz="1400" dirty="0">
                <a:solidFill>
                  <a:srgbClr val="808080"/>
                </a:solidFill>
              </a:rPr>
              <a:t>;</a:t>
            </a:r>
            <a:endParaRPr lang="zh-CN" altLang="en-US" sz="1400" dirty="0"/>
          </a:p>
          <a:p>
            <a:endParaRPr lang="en-US" altLang="zh-CN" sz="1600" dirty="0"/>
          </a:p>
          <a:p>
            <a:endParaRPr lang="en-US" altLang="zh-CN" sz="1600" dirty="0"/>
          </a:p>
        </p:txBody>
      </p:sp>
      <p:sp>
        <p:nvSpPr>
          <p:cNvPr id="3" name="矩形 2"/>
          <p:cNvSpPr/>
          <p:nvPr/>
        </p:nvSpPr>
        <p:spPr>
          <a:xfrm>
            <a:off x="1714500" y="5080338"/>
            <a:ext cx="3429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0174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4297" y="88783"/>
            <a:ext cx="6645729" cy="8433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</a:rPr>
              <a:t>GROUPING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</a:rPr>
              <a:t>运算符</a:t>
            </a:r>
            <a:endParaRPr lang="en-US" altLang="zh-CN" sz="1600" b="1" dirty="0"/>
          </a:p>
          <a:p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600" b="1" dirty="0"/>
              <a:t>ROLLUP</a:t>
            </a:r>
            <a:r>
              <a:rPr lang="zh-CN" altLang="en-US" sz="1600" b="1" dirty="0"/>
              <a:t>（同时得出合计和小计）</a:t>
            </a:r>
            <a:endParaRPr lang="en-US" altLang="zh-CN" sz="1600" dirty="0"/>
          </a:p>
          <a:p>
            <a:r>
              <a:rPr lang="en-US" altLang="zh-CN" sz="1400" dirty="0">
                <a:solidFill>
                  <a:srgbClr val="008000"/>
                </a:solidFill>
              </a:rPr>
              <a:t>--</a:t>
            </a:r>
            <a:r>
              <a:rPr lang="zh-CN" altLang="en-US" sz="1400" dirty="0">
                <a:solidFill>
                  <a:srgbClr val="008000"/>
                </a:solidFill>
              </a:rPr>
              <a:t>使用</a:t>
            </a:r>
            <a:r>
              <a:rPr lang="en-US" altLang="zh-CN" sz="1400" dirty="0">
                <a:solidFill>
                  <a:srgbClr val="008000"/>
                </a:solidFill>
              </a:rPr>
              <a:t>ROLLUP</a:t>
            </a:r>
            <a:r>
              <a:rPr lang="zh-CN" altLang="en-US" sz="1400" dirty="0">
                <a:solidFill>
                  <a:srgbClr val="008000"/>
                </a:solidFill>
              </a:rPr>
              <a:t>同时得出合计和小计</a:t>
            </a:r>
            <a:endParaRPr lang="en-US" altLang="zh-CN" sz="1400" dirty="0">
              <a:solidFill>
                <a:srgbClr val="008000"/>
              </a:solidFill>
            </a:endParaRPr>
          </a:p>
          <a:p>
            <a:r>
              <a:rPr lang="en-US" altLang="zh-CN" sz="1400" dirty="0">
                <a:solidFill>
                  <a:srgbClr val="008000"/>
                </a:solidFill>
              </a:rPr>
              <a:t>--</a:t>
            </a:r>
            <a:r>
              <a:rPr lang="zh-CN" altLang="en-US" sz="1400" dirty="0">
                <a:solidFill>
                  <a:srgbClr val="008000"/>
                </a:solidFill>
              </a:rPr>
              <a:t>超级分组记录默认使用</a:t>
            </a:r>
            <a:r>
              <a:rPr lang="en-US" altLang="zh-CN" sz="1400" dirty="0">
                <a:solidFill>
                  <a:srgbClr val="008000"/>
                </a:solidFill>
              </a:rPr>
              <a:t>NULL </a:t>
            </a:r>
            <a:r>
              <a:rPr lang="zh-CN" altLang="en-US" sz="1400" dirty="0">
                <a:solidFill>
                  <a:srgbClr val="008000"/>
                </a:solidFill>
              </a:rPr>
              <a:t>作为聚合键。</a:t>
            </a:r>
          </a:p>
          <a:p>
            <a:r>
              <a:rPr lang="en-US" altLang="zh-CN" sz="1400" dirty="0">
                <a:solidFill>
                  <a:srgbClr val="0000FF"/>
                </a:solidFill>
              </a:rPr>
              <a:t>SELECT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product_type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FF"/>
                </a:solidFill>
              </a:rPr>
              <a:t>SUM</a:t>
            </a:r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 err="1">
                <a:solidFill>
                  <a:srgbClr val="008080"/>
                </a:solidFill>
              </a:rPr>
              <a:t>sale_price</a:t>
            </a:r>
            <a:r>
              <a:rPr lang="en-US" altLang="zh-CN" sz="1400" dirty="0">
                <a:solidFill>
                  <a:srgbClr val="808080"/>
                </a:solidFill>
              </a:rPr>
              <a:t>)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AS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sum_price</a:t>
            </a:r>
            <a:r>
              <a:rPr lang="zh-CN" altLang="en-US" sz="1400" dirty="0">
                <a:solidFill>
                  <a:srgbClr val="008080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FROM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Product</a:t>
            </a:r>
            <a:endParaRPr lang="zh-CN" altLang="en-US" sz="1400" dirty="0">
              <a:solidFill>
                <a:srgbClr val="008080"/>
              </a:solidFill>
            </a:endParaRPr>
          </a:p>
          <a:p>
            <a:r>
              <a:rPr lang="zh-CN" altLang="en-US" sz="1400" dirty="0">
                <a:solidFill>
                  <a:prstClr val="black"/>
                </a:solidFill>
              </a:rPr>
              <a:t>  </a:t>
            </a:r>
            <a:r>
              <a:rPr lang="en-US" altLang="zh-CN" sz="1400" dirty="0">
                <a:solidFill>
                  <a:srgbClr val="0000FF"/>
                </a:solidFill>
              </a:rPr>
              <a:t>GROUP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BY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ROLLUP</a:t>
            </a:r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 err="1">
                <a:solidFill>
                  <a:srgbClr val="008080"/>
                </a:solidFill>
              </a:rPr>
              <a:t>product_type</a:t>
            </a:r>
            <a:r>
              <a:rPr lang="en-US" altLang="zh-CN" sz="1400" dirty="0">
                <a:solidFill>
                  <a:srgbClr val="808080"/>
                </a:solidFill>
              </a:rPr>
              <a:t>);</a:t>
            </a:r>
            <a:endParaRPr lang="zh-CN" altLang="en-US" sz="1400" dirty="0"/>
          </a:p>
          <a:p>
            <a:endParaRPr lang="en-US" altLang="zh-CN" sz="1600" b="1" dirty="0"/>
          </a:p>
          <a:p>
            <a:r>
              <a:rPr lang="en-US" altLang="zh-CN" sz="1400" dirty="0">
                <a:solidFill>
                  <a:srgbClr val="008000"/>
                </a:solidFill>
              </a:rPr>
              <a:t>--</a:t>
            </a:r>
            <a:r>
              <a:rPr lang="zh-CN" altLang="en-US" sz="1400" dirty="0">
                <a:solidFill>
                  <a:srgbClr val="008000"/>
                </a:solidFill>
              </a:rPr>
              <a:t>添加“登记日期”（使用</a:t>
            </a:r>
            <a:r>
              <a:rPr lang="en-US" altLang="zh-CN" sz="1400" dirty="0">
                <a:solidFill>
                  <a:srgbClr val="008000"/>
                </a:solidFill>
              </a:rPr>
              <a:t>ROLLUP </a:t>
            </a:r>
            <a:r>
              <a:rPr lang="zh-CN" altLang="en-US" sz="1400" dirty="0">
                <a:solidFill>
                  <a:srgbClr val="008000"/>
                </a:solidFill>
              </a:rPr>
              <a:t>）</a:t>
            </a:r>
          </a:p>
          <a:p>
            <a:r>
              <a:rPr lang="en-US" altLang="zh-CN" sz="1400" dirty="0">
                <a:solidFill>
                  <a:srgbClr val="0000FF"/>
                </a:solidFill>
              </a:rPr>
              <a:t>SELECT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product_type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regist_date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FF"/>
                </a:solidFill>
              </a:rPr>
              <a:t>SUM</a:t>
            </a:r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 err="1">
                <a:solidFill>
                  <a:srgbClr val="008080"/>
                </a:solidFill>
              </a:rPr>
              <a:t>sale_price</a:t>
            </a:r>
            <a:r>
              <a:rPr lang="en-US" altLang="zh-CN" sz="1400" dirty="0">
                <a:solidFill>
                  <a:srgbClr val="808080"/>
                </a:solidFill>
              </a:rPr>
              <a:t>)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AS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sum_price</a:t>
            </a:r>
            <a:r>
              <a:rPr lang="zh-CN" altLang="en-US" sz="1400" dirty="0">
                <a:solidFill>
                  <a:srgbClr val="008080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FROM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Product</a:t>
            </a:r>
            <a:endParaRPr lang="zh-CN" altLang="en-US" sz="1400" dirty="0">
              <a:solidFill>
                <a:srgbClr val="008080"/>
              </a:solidFill>
            </a:endParaRPr>
          </a:p>
          <a:p>
            <a:r>
              <a:rPr lang="zh-CN" altLang="en-US" sz="1400" dirty="0">
                <a:solidFill>
                  <a:prstClr val="black"/>
                </a:solidFill>
              </a:rPr>
              <a:t>  </a:t>
            </a:r>
            <a:r>
              <a:rPr lang="en-US" altLang="zh-CN" sz="1400" dirty="0">
                <a:solidFill>
                  <a:srgbClr val="0000FF"/>
                </a:solidFill>
              </a:rPr>
              <a:t>GROUP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BY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ROLLUP</a:t>
            </a:r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 err="1">
                <a:solidFill>
                  <a:srgbClr val="008080"/>
                </a:solidFill>
              </a:rPr>
              <a:t>product_type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regist_date</a:t>
            </a:r>
            <a:r>
              <a:rPr lang="en-US" altLang="zh-CN" sz="1400" dirty="0">
                <a:solidFill>
                  <a:srgbClr val="808080"/>
                </a:solidFill>
              </a:rPr>
              <a:t>);</a:t>
            </a:r>
            <a:endParaRPr lang="zh-CN" altLang="en-US" sz="1400" dirty="0"/>
          </a:p>
          <a:p>
            <a:endParaRPr lang="en-US" altLang="zh-CN" sz="1600" b="1" dirty="0"/>
          </a:p>
          <a:p>
            <a:r>
              <a:rPr lang="en-US" altLang="zh-CN" sz="1400" dirty="0">
                <a:solidFill>
                  <a:srgbClr val="008000"/>
                </a:solidFill>
              </a:rPr>
              <a:t>--</a:t>
            </a:r>
            <a:r>
              <a:rPr lang="zh-CN" altLang="en-US" sz="1400" dirty="0">
                <a:solidFill>
                  <a:srgbClr val="008000"/>
                </a:solidFill>
              </a:rPr>
              <a:t>使用</a:t>
            </a:r>
            <a:r>
              <a:rPr lang="en-US" altLang="zh-CN" sz="1400" dirty="0">
                <a:solidFill>
                  <a:srgbClr val="008000"/>
                </a:solidFill>
              </a:rPr>
              <a:t>GROUPING</a:t>
            </a:r>
            <a:r>
              <a:rPr lang="zh-CN" altLang="en-US" sz="1400" dirty="0">
                <a:solidFill>
                  <a:srgbClr val="008000"/>
                </a:solidFill>
              </a:rPr>
              <a:t>函数来判断</a:t>
            </a:r>
            <a:r>
              <a:rPr lang="en-US" altLang="zh-CN" sz="1400" dirty="0">
                <a:solidFill>
                  <a:srgbClr val="008000"/>
                </a:solidFill>
              </a:rPr>
              <a:t>NULL</a:t>
            </a:r>
            <a:endParaRPr lang="zh-CN" altLang="en-US" sz="1400" dirty="0">
              <a:solidFill>
                <a:srgbClr val="008000"/>
              </a:solidFill>
            </a:endParaRPr>
          </a:p>
          <a:p>
            <a:r>
              <a:rPr lang="en-US" altLang="zh-CN" sz="1400" dirty="0">
                <a:solidFill>
                  <a:srgbClr val="0000FF"/>
                </a:solidFill>
              </a:rPr>
              <a:t>SELECT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FF"/>
                </a:solidFill>
              </a:rPr>
              <a:t>GROUPING</a:t>
            </a:r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 err="1">
                <a:solidFill>
                  <a:srgbClr val="008080"/>
                </a:solidFill>
              </a:rPr>
              <a:t>product_type</a:t>
            </a:r>
            <a:r>
              <a:rPr lang="en-US" altLang="zh-CN" sz="1400" dirty="0">
                <a:solidFill>
                  <a:srgbClr val="808080"/>
                </a:solidFill>
              </a:rPr>
              <a:t>)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AS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product_type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endParaRPr lang="zh-CN" altLang="en-US" sz="1400" dirty="0">
              <a:solidFill>
                <a:srgbClr val="808080"/>
              </a:solidFill>
            </a:endParaRPr>
          </a:p>
          <a:p>
            <a:r>
              <a:rPr lang="zh-CN" altLang="en-US" sz="1400" dirty="0">
                <a:solidFill>
                  <a:prstClr val="black"/>
                </a:solidFill>
              </a:rPr>
              <a:t>              </a:t>
            </a:r>
            <a:r>
              <a:rPr lang="en-US" altLang="zh-CN" sz="1400" dirty="0">
                <a:solidFill>
                  <a:srgbClr val="FF00FF"/>
                </a:solidFill>
              </a:rPr>
              <a:t>GROUPING</a:t>
            </a:r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 err="1">
                <a:solidFill>
                  <a:srgbClr val="008080"/>
                </a:solidFill>
              </a:rPr>
              <a:t>regist_date</a:t>
            </a:r>
            <a:r>
              <a:rPr lang="en-US" altLang="zh-CN" sz="1400" dirty="0">
                <a:solidFill>
                  <a:srgbClr val="808080"/>
                </a:solidFill>
              </a:rPr>
              <a:t>)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AS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regist_date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endParaRPr lang="en-US" altLang="zh-CN" sz="1400" dirty="0">
              <a:solidFill>
                <a:prstClr val="black"/>
              </a:solidFill>
            </a:endParaRPr>
          </a:p>
          <a:p>
            <a:r>
              <a:rPr lang="en-US" altLang="zh-CN" sz="1400" dirty="0">
                <a:solidFill>
                  <a:prstClr val="black"/>
                </a:solidFill>
              </a:rPr>
              <a:t>              </a:t>
            </a:r>
            <a:r>
              <a:rPr lang="en-US" altLang="zh-CN" sz="1400" dirty="0">
                <a:solidFill>
                  <a:srgbClr val="FF00FF"/>
                </a:solidFill>
              </a:rPr>
              <a:t>SUM</a:t>
            </a:r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 err="1">
                <a:solidFill>
                  <a:srgbClr val="008080"/>
                </a:solidFill>
              </a:rPr>
              <a:t>sale_price</a:t>
            </a:r>
            <a:r>
              <a:rPr lang="en-US" altLang="zh-CN" sz="1400" dirty="0">
                <a:solidFill>
                  <a:srgbClr val="808080"/>
                </a:solidFill>
              </a:rPr>
              <a:t>)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AS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sum_price</a:t>
            </a:r>
            <a:endParaRPr lang="zh-CN" altLang="en-US" sz="1400" dirty="0">
              <a:solidFill>
                <a:srgbClr val="008080"/>
              </a:solidFill>
            </a:endParaRPr>
          </a:p>
          <a:p>
            <a:r>
              <a:rPr lang="zh-CN" altLang="en-US" sz="1400" dirty="0">
                <a:solidFill>
                  <a:prstClr val="black"/>
                </a:solidFill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</a:rPr>
              <a:t>FROM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Product</a:t>
            </a:r>
            <a:r>
              <a:rPr lang="zh-CN" altLang="en-US" sz="1400" dirty="0">
                <a:solidFill>
                  <a:srgbClr val="008080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GROUP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BY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ROLLUP</a:t>
            </a:r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 err="1">
                <a:solidFill>
                  <a:srgbClr val="008080"/>
                </a:solidFill>
              </a:rPr>
              <a:t>product_type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regist_date</a:t>
            </a:r>
            <a:r>
              <a:rPr lang="en-US" altLang="zh-CN" sz="1400" dirty="0">
                <a:solidFill>
                  <a:srgbClr val="808080"/>
                </a:solidFill>
              </a:rPr>
              <a:t>);</a:t>
            </a:r>
            <a:endParaRPr lang="zh-CN" altLang="en-US" sz="1400" dirty="0"/>
          </a:p>
          <a:p>
            <a:endParaRPr lang="en-US" altLang="zh-CN" sz="1600" b="1" dirty="0"/>
          </a:p>
          <a:p>
            <a:r>
              <a:rPr lang="en-US" altLang="zh-CN" sz="1400" dirty="0">
                <a:solidFill>
                  <a:srgbClr val="008000"/>
                </a:solidFill>
              </a:rPr>
              <a:t>--</a:t>
            </a:r>
            <a:r>
              <a:rPr lang="zh-CN" altLang="en-US" sz="1400" dirty="0">
                <a:solidFill>
                  <a:srgbClr val="008000"/>
                </a:solidFill>
              </a:rPr>
              <a:t>在超级分组记录的键值中插入恰当的字符串</a:t>
            </a:r>
          </a:p>
          <a:p>
            <a:r>
              <a:rPr lang="en-US" altLang="zh-CN" sz="1400" dirty="0">
                <a:solidFill>
                  <a:srgbClr val="0000FF"/>
                </a:solidFill>
              </a:rPr>
              <a:t>SELECT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CASE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WHEN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FF"/>
                </a:solidFill>
              </a:rPr>
              <a:t>GROUPING</a:t>
            </a:r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 err="1">
                <a:solidFill>
                  <a:srgbClr val="008080"/>
                </a:solidFill>
              </a:rPr>
              <a:t>product_type</a:t>
            </a:r>
            <a:r>
              <a:rPr lang="en-US" altLang="zh-CN" sz="1400" dirty="0">
                <a:solidFill>
                  <a:srgbClr val="808080"/>
                </a:solidFill>
              </a:rPr>
              <a:t>)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=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prstClr val="black"/>
                </a:solidFill>
              </a:rPr>
              <a:t>1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THEN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r>
              <a:rPr lang="zh-CN" altLang="en-US" sz="1400" dirty="0">
                <a:solidFill>
                  <a:srgbClr val="FF0000"/>
                </a:solidFill>
              </a:rPr>
              <a:t>商品种类合计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endParaRPr lang="zh-CN" altLang="en-US" sz="1400" dirty="0">
              <a:solidFill>
                <a:srgbClr val="FF0000"/>
              </a:solidFill>
            </a:endParaRPr>
          </a:p>
          <a:p>
            <a:r>
              <a:rPr lang="zh-CN" altLang="en-US" sz="1400" dirty="0">
                <a:solidFill>
                  <a:prstClr val="black"/>
                </a:solidFill>
              </a:rPr>
              <a:t>                        </a:t>
            </a:r>
            <a:r>
              <a:rPr lang="en-US" altLang="zh-CN" sz="1400" dirty="0">
                <a:solidFill>
                  <a:srgbClr val="0000FF"/>
                </a:solidFill>
              </a:rPr>
              <a:t>ELSE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product_type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END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AS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product_type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endParaRPr lang="zh-CN" altLang="en-US" sz="1400" dirty="0">
              <a:solidFill>
                <a:srgbClr val="808080"/>
              </a:solidFill>
            </a:endParaRPr>
          </a:p>
          <a:p>
            <a:r>
              <a:rPr lang="zh-CN" altLang="en-US" sz="1400" dirty="0">
                <a:solidFill>
                  <a:prstClr val="black"/>
                </a:solidFill>
              </a:rPr>
              <a:t>             </a:t>
            </a:r>
            <a:r>
              <a:rPr lang="en-US" altLang="zh-CN" sz="1400" dirty="0">
                <a:solidFill>
                  <a:srgbClr val="0000FF"/>
                </a:solidFill>
              </a:rPr>
              <a:t>CASE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WHEN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FF"/>
                </a:solidFill>
              </a:rPr>
              <a:t>GROUPING</a:t>
            </a:r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 err="1">
                <a:solidFill>
                  <a:srgbClr val="008080"/>
                </a:solidFill>
              </a:rPr>
              <a:t>regist_date</a:t>
            </a:r>
            <a:r>
              <a:rPr lang="en-US" altLang="zh-CN" sz="1400" dirty="0">
                <a:solidFill>
                  <a:srgbClr val="808080"/>
                </a:solidFill>
              </a:rPr>
              <a:t>)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=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prstClr val="black"/>
                </a:solidFill>
              </a:rPr>
              <a:t>1</a:t>
            </a:r>
            <a:r>
              <a:rPr lang="zh-CN" altLang="en-US" sz="1400" dirty="0">
                <a:solidFill>
                  <a:prstClr val="black"/>
                </a:solidFill>
              </a:rPr>
              <a:t>  </a:t>
            </a:r>
            <a:r>
              <a:rPr lang="en-US" altLang="zh-CN" sz="1400" dirty="0">
                <a:solidFill>
                  <a:srgbClr val="0000FF"/>
                </a:solidFill>
              </a:rPr>
              <a:t>THEN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r>
              <a:rPr lang="zh-CN" altLang="en-US" sz="1400" dirty="0">
                <a:solidFill>
                  <a:srgbClr val="FF0000"/>
                </a:solidFill>
              </a:rPr>
              <a:t>登记日期合计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endParaRPr lang="zh-CN" altLang="en-US" sz="1400" dirty="0">
              <a:solidFill>
                <a:srgbClr val="FF0000"/>
              </a:solidFill>
            </a:endParaRPr>
          </a:p>
          <a:p>
            <a:r>
              <a:rPr lang="zh-CN" altLang="en-US" sz="1400" dirty="0">
                <a:solidFill>
                  <a:prstClr val="black"/>
                </a:solidFill>
              </a:rPr>
              <a:t>                       </a:t>
            </a:r>
            <a:r>
              <a:rPr lang="en-US" altLang="zh-CN" sz="1400" dirty="0">
                <a:solidFill>
                  <a:srgbClr val="0000FF"/>
                </a:solidFill>
              </a:rPr>
              <a:t>ELSE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FF"/>
                </a:solidFill>
              </a:rPr>
              <a:t>CAST</a:t>
            </a:r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 err="1">
                <a:solidFill>
                  <a:srgbClr val="008080"/>
                </a:solidFill>
              </a:rPr>
              <a:t>regist_date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AS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VARCHAR</a:t>
            </a:r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>
                <a:solidFill>
                  <a:prstClr val="black"/>
                </a:solidFill>
              </a:rPr>
              <a:t>16</a:t>
            </a:r>
            <a:r>
              <a:rPr lang="en-US" altLang="zh-CN" sz="1400" dirty="0">
                <a:solidFill>
                  <a:srgbClr val="808080"/>
                </a:solidFill>
              </a:rPr>
              <a:t>))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END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AS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regist_date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endParaRPr lang="zh-CN" altLang="en-US" sz="1400" dirty="0">
              <a:solidFill>
                <a:srgbClr val="808080"/>
              </a:solidFill>
            </a:endParaRPr>
          </a:p>
          <a:p>
            <a:r>
              <a:rPr lang="zh-CN" altLang="en-US" sz="1400" dirty="0">
                <a:solidFill>
                  <a:prstClr val="black"/>
                </a:solidFill>
              </a:rPr>
              <a:t>            </a:t>
            </a:r>
            <a:r>
              <a:rPr lang="en-US" altLang="zh-CN" sz="1400" dirty="0">
                <a:solidFill>
                  <a:srgbClr val="FF00FF"/>
                </a:solidFill>
              </a:rPr>
              <a:t>SUM</a:t>
            </a:r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 err="1">
                <a:solidFill>
                  <a:srgbClr val="008080"/>
                </a:solidFill>
              </a:rPr>
              <a:t>sale_price</a:t>
            </a:r>
            <a:r>
              <a:rPr lang="en-US" altLang="zh-CN" sz="1400" dirty="0">
                <a:solidFill>
                  <a:srgbClr val="808080"/>
                </a:solidFill>
              </a:rPr>
              <a:t>)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AS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sum_price</a:t>
            </a:r>
            <a:endParaRPr lang="zh-CN" altLang="en-US" sz="1400" dirty="0">
              <a:solidFill>
                <a:srgbClr val="008080"/>
              </a:solidFill>
            </a:endParaRPr>
          </a:p>
          <a:p>
            <a:r>
              <a:rPr lang="zh-CN" altLang="en-US" sz="1400" dirty="0">
                <a:solidFill>
                  <a:prstClr val="black"/>
                </a:solidFill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</a:rPr>
              <a:t>FROM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Product</a:t>
            </a:r>
            <a:r>
              <a:rPr lang="zh-CN" altLang="en-US" sz="1400" dirty="0">
                <a:solidFill>
                  <a:srgbClr val="008080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GROUP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BY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ROLLUP</a:t>
            </a:r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 err="1">
                <a:solidFill>
                  <a:srgbClr val="008080"/>
                </a:solidFill>
              </a:rPr>
              <a:t>product_type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regist_date</a:t>
            </a:r>
            <a:r>
              <a:rPr lang="en-US" altLang="zh-CN" sz="1400" dirty="0">
                <a:solidFill>
                  <a:srgbClr val="808080"/>
                </a:solidFill>
              </a:rPr>
              <a:t>);</a:t>
            </a:r>
            <a:endParaRPr lang="zh-CN" altLang="en-US" sz="1400" dirty="0"/>
          </a:p>
          <a:p>
            <a:endParaRPr lang="en-US" altLang="zh-CN" sz="1600" b="1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600" b="1" dirty="0"/>
              <a:t>CUBE</a:t>
            </a:r>
            <a:r>
              <a:rPr lang="zh-CN" altLang="en-US" sz="1600" b="1" dirty="0"/>
              <a:t>（用数据来搭积木）</a:t>
            </a:r>
            <a:endParaRPr lang="en-US" altLang="zh-CN" sz="1600" dirty="0"/>
          </a:p>
          <a:p>
            <a:r>
              <a:rPr lang="en-US" altLang="zh-CN" sz="1400" dirty="0">
                <a:solidFill>
                  <a:srgbClr val="008000"/>
                </a:solidFill>
              </a:rPr>
              <a:t>--</a:t>
            </a:r>
            <a:r>
              <a:rPr lang="zh-CN" altLang="en-US" sz="1400" dirty="0">
                <a:solidFill>
                  <a:srgbClr val="008000"/>
                </a:solidFill>
              </a:rPr>
              <a:t>使用</a:t>
            </a:r>
            <a:r>
              <a:rPr lang="en-US" altLang="zh-CN" sz="1400" dirty="0">
                <a:solidFill>
                  <a:srgbClr val="008000"/>
                </a:solidFill>
              </a:rPr>
              <a:t>CUBE</a:t>
            </a:r>
            <a:r>
              <a:rPr lang="zh-CN" altLang="en-US" sz="1400" dirty="0">
                <a:solidFill>
                  <a:srgbClr val="008000"/>
                </a:solidFill>
              </a:rPr>
              <a:t>取得全部组合的结果</a:t>
            </a:r>
          </a:p>
          <a:p>
            <a:r>
              <a:rPr lang="en-US" altLang="zh-CN" sz="1400" dirty="0">
                <a:solidFill>
                  <a:srgbClr val="0000FF"/>
                </a:solidFill>
              </a:rPr>
              <a:t>SELECT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CASE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WHEN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FF"/>
                </a:solidFill>
              </a:rPr>
              <a:t>GROUPING</a:t>
            </a:r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 err="1">
                <a:solidFill>
                  <a:srgbClr val="008080"/>
                </a:solidFill>
              </a:rPr>
              <a:t>product_type</a:t>
            </a:r>
            <a:r>
              <a:rPr lang="en-US" altLang="zh-CN" sz="1400" dirty="0">
                <a:solidFill>
                  <a:srgbClr val="808080"/>
                </a:solidFill>
              </a:rPr>
              <a:t>)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=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prstClr val="black"/>
                </a:solidFill>
              </a:rPr>
              <a:t>1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THEN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r>
              <a:rPr lang="zh-CN" altLang="en-US" sz="1400" dirty="0">
                <a:solidFill>
                  <a:srgbClr val="FF0000"/>
                </a:solidFill>
              </a:rPr>
              <a:t>商品种类合计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endParaRPr lang="zh-CN" altLang="en-US" sz="1400" dirty="0">
              <a:solidFill>
                <a:srgbClr val="FF0000"/>
              </a:solidFill>
            </a:endParaRPr>
          </a:p>
          <a:p>
            <a:r>
              <a:rPr lang="zh-CN" altLang="en-US" sz="1400" dirty="0">
                <a:solidFill>
                  <a:prstClr val="black"/>
                </a:solidFill>
              </a:rPr>
              <a:t>                        </a:t>
            </a:r>
            <a:r>
              <a:rPr lang="en-US" altLang="zh-CN" sz="1400" dirty="0">
                <a:solidFill>
                  <a:srgbClr val="0000FF"/>
                </a:solidFill>
              </a:rPr>
              <a:t>ELSE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product_type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END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AS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product_type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endParaRPr lang="zh-CN" altLang="en-US" sz="1400" dirty="0">
              <a:solidFill>
                <a:srgbClr val="808080"/>
              </a:solidFill>
            </a:endParaRPr>
          </a:p>
          <a:p>
            <a:r>
              <a:rPr lang="zh-CN" altLang="en-US" sz="1400" dirty="0">
                <a:solidFill>
                  <a:prstClr val="black"/>
                </a:solidFill>
              </a:rPr>
              <a:t>              </a:t>
            </a:r>
            <a:r>
              <a:rPr lang="en-US" altLang="zh-CN" sz="1400" dirty="0">
                <a:solidFill>
                  <a:srgbClr val="0000FF"/>
                </a:solidFill>
              </a:rPr>
              <a:t>CASE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WHEN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FF"/>
                </a:solidFill>
              </a:rPr>
              <a:t>GROUPING</a:t>
            </a:r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 err="1">
                <a:solidFill>
                  <a:srgbClr val="008080"/>
                </a:solidFill>
              </a:rPr>
              <a:t>regist_date</a:t>
            </a:r>
            <a:r>
              <a:rPr lang="en-US" altLang="zh-CN" sz="1400" dirty="0">
                <a:solidFill>
                  <a:srgbClr val="808080"/>
                </a:solidFill>
              </a:rPr>
              <a:t>)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=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prstClr val="black"/>
                </a:solidFill>
              </a:rPr>
              <a:t>1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THEN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r>
              <a:rPr lang="zh-CN" altLang="en-US" sz="1400" dirty="0">
                <a:solidFill>
                  <a:srgbClr val="FF0000"/>
                </a:solidFill>
              </a:rPr>
              <a:t>登记日期合计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endParaRPr lang="zh-CN" altLang="en-US" sz="1400" dirty="0">
              <a:solidFill>
                <a:srgbClr val="FF0000"/>
              </a:solidFill>
            </a:endParaRPr>
          </a:p>
          <a:p>
            <a:r>
              <a:rPr lang="zh-CN" altLang="en-US" sz="1400" dirty="0">
                <a:solidFill>
                  <a:prstClr val="black"/>
                </a:solidFill>
              </a:rPr>
              <a:t>                         </a:t>
            </a:r>
            <a:r>
              <a:rPr lang="en-US" altLang="zh-CN" sz="1400" dirty="0">
                <a:solidFill>
                  <a:srgbClr val="0000FF"/>
                </a:solidFill>
              </a:rPr>
              <a:t>ELSE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FF"/>
                </a:solidFill>
              </a:rPr>
              <a:t>CAST</a:t>
            </a:r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 err="1">
                <a:solidFill>
                  <a:srgbClr val="008080"/>
                </a:solidFill>
              </a:rPr>
              <a:t>regist_date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AS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VARCHAR</a:t>
            </a:r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>
                <a:solidFill>
                  <a:prstClr val="black"/>
                </a:solidFill>
              </a:rPr>
              <a:t>16</a:t>
            </a:r>
            <a:r>
              <a:rPr lang="en-US" altLang="zh-CN" sz="1400" dirty="0">
                <a:solidFill>
                  <a:srgbClr val="808080"/>
                </a:solidFill>
              </a:rPr>
              <a:t>))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END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AS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regist_date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endParaRPr lang="zh-CN" altLang="en-US" sz="1400" dirty="0">
              <a:solidFill>
                <a:srgbClr val="808080"/>
              </a:solidFill>
            </a:endParaRPr>
          </a:p>
          <a:p>
            <a:r>
              <a:rPr lang="zh-CN" altLang="en-US" sz="1400" dirty="0">
                <a:solidFill>
                  <a:prstClr val="black"/>
                </a:solidFill>
              </a:rPr>
              <a:t>              </a:t>
            </a:r>
            <a:r>
              <a:rPr lang="en-US" altLang="zh-CN" sz="1400" dirty="0">
                <a:solidFill>
                  <a:srgbClr val="FF00FF"/>
                </a:solidFill>
              </a:rPr>
              <a:t>SUM</a:t>
            </a:r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 err="1">
                <a:solidFill>
                  <a:srgbClr val="008080"/>
                </a:solidFill>
              </a:rPr>
              <a:t>sale_price</a:t>
            </a:r>
            <a:r>
              <a:rPr lang="en-US" altLang="zh-CN" sz="1400" dirty="0">
                <a:solidFill>
                  <a:srgbClr val="808080"/>
                </a:solidFill>
              </a:rPr>
              <a:t>)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AS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sum_price</a:t>
            </a:r>
            <a:endParaRPr lang="zh-CN" altLang="en-US" sz="1400" dirty="0">
              <a:solidFill>
                <a:srgbClr val="008080"/>
              </a:solidFill>
            </a:endParaRPr>
          </a:p>
          <a:p>
            <a:r>
              <a:rPr lang="zh-CN" altLang="en-US" sz="1400" dirty="0">
                <a:solidFill>
                  <a:prstClr val="black"/>
                </a:solidFill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</a:rPr>
              <a:t>FROM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Product</a:t>
            </a:r>
            <a:r>
              <a:rPr lang="zh-CN" altLang="en-US" sz="1400" dirty="0">
                <a:solidFill>
                  <a:srgbClr val="008080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GROUP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BY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CUBE</a:t>
            </a:r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 err="1">
                <a:solidFill>
                  <a:srgbClr val="008080"/>
                </a:solidFill>
              </a:rPr>
              <a:t>product_type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regist_date</a:t>
            </a:r>
            <a:r>
              <a:rPr lang="en-US" altLang="zh-CN" sz="1400" dirty="0">
                <a:solidFill>
                  <a:srgbClr val="808080"/>
                </a:solidFill>
              </a:rPr>
              <a:t>);</a:t>
            </a:r>
            <a:endParaRPr lang="zh-CN" altLang="en-US" sz="1400" dirty="0"/>
          </a:p>
          <a:p>
            <a:endParaRPr lang="en-US" altLang="zh-CN" sz="1600" b="1" dirty="0"/>
          </a:p>
          <a:p>
            <a:r>
              <a:rPr lang="zh-CN" altLang="en-US" sz="1600" b="1" dirty="0">
                <a:solidFill>
                  <a:srgbClr val="FF0000"/>
                </a:solidFill>
              </a:rPr>
              <a:t>*可以把</a:t>
            </a:r>
            <a:r>
              <a:rPr lang="en-US" altLang="zh-CN" sz="1600" b="1" dirty="0">
                <a:solidFill>
                  <a:srgbClr val="FF0000"/>
                </a:solidFill>
              </a:rPr>
              <a:t>CUBE</a:t>
            </a:r>
            <a:r>
              <a:rPr lang="zh-CN" altLang="en-US" sz="1600" b="1" dirty="0">
                <a:solidFill>
                  <a:srgbClr val="FF0000"/>
                </a:solidFill>
              </a:rPr>
              <a:t>理解为将使用聚合键进行切割的模块堆积成一个立方体。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4297" y="8521861"/>
            <a:ext cx="637540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600" b="1" dirty="0"/>
              <a:t>GROUPING SETS </a:t>
            </a:r>
            <a:r>
              <a:rPr lang="zh-CN" altLang="en-US" sz="1600" b="1" dirty="0"/>
              <a:t>（取得期望的积木）</a:t>
            </a:r>
            <a:endParaRPr lang="en-US" altLang="zh-CN" sz="1600" b="1" dirty="0"/>
          </a:p>
          <a:p>
            <a:r>
              <a:rPr lang="en-US" altLang="zh-CN" sz="1600" dirty="0">
                <a:solidFill>
                  <a:srgbClr val="008000"/>
                </a:solidFill>
              </a:rPr>
              <a:t>--</a:t>
            </a:r>
            <a:r>
              <a:rPr lang="zh-CN" altLang="en-US" sz="1600" dirty="0">
                <a:solidFill>
                  <a:srgbClr val="008000"/>
                </a:solidFill>
              </a:rPr>
              <a:t>使用</a:t>
            </a:r>
            <a:r>
              <a:rPr lang="en-US" altLang="zh-CN" sz="1600" dirty="0">
                <a:solidFill>
                  <a:srgbClr val="008000"/>
                </a:solidFill>
              </a:rPr>
              <a:t>GROUPING SETS</a:t>
            </a:r>
            <a:r>
              <a:rPr lang="zh-CN" altLang="en-US" sz="1600" dirty="0">
                <a:solidFill>
                  <a:srgbClr val="008000"/>
                </a:solidFill>
              </a:rPr>
              <a:t>取得部分组合的结果</a:t>
            </a:r>
          </a:p>
          <a:p>
            <a:r>
              <a:rPr lang="en-US" altLang="zh-CN" sz="1400" dirty="0">
                <a:solidFill>
                  <a:srgbClr val="0000FF"/>
                </a:solidFill>
              </a:rPr>
              <a:t>SELECT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CASE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WHEN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FF"/>
                </a:solidFill>
              </a:rPr>
              <a:t>GROUPING</a:t>
            </a:r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 err="1">
                <a:solidFill>
                  <a:srgbClr val="008080"/>
                </a:solidFill>
              </a:rPr>
              <a:t>product_type</a:t>
            </a:r>
            <a:r>
              <a:rPr lang="en-US" altLang="zh-CN" sz="1400" dirty="0">
                <a:solidFill>
                  <a:srgbClr val="808080"/>
                </a:solidFill>
              </a:rPr>
              <a:t>)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=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prstClr val="black"/>
                </a:solidFill>
              </a:rPr>
              <a:t>1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THEN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r>
              <a:rPr lang="zh-CN" altLang="en-US" sz="1400" dirty="0">
                <a:solidFill>
                  <a:srgbClr val="FF0000"/>
                </a:solidFill>
              </a:rPr>
              <a:t>商品种类合计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endParaRPr lang="zh-CN" altLang="en-US" sz="1400" dirty="0">
              <a:solidFill>
                <a:srgbClr val="FF0000"/>
              </a:solidFill>
            </a:endParaRPr>
          </a:p>
          <a:p>
            <a:r>
              <a:rPr lang="zh-CN" altLang="en-US" sz="1400" dirty="0">
                <a:solidFill>
                  <a:prstClr val="black"/>
                </a:solidFill>
              </a:rPr>
              <a:t>                        </a:t>
            </a:r>
            <a:r>
              <a:rPr lang="en-US" altLang="zh-CN" sz="1400" dirty="0">
                <a:solidFill>
                  <a:srgbClr val="0000FF"/>
                </a:solidFill>
              </a:rPr>
              <a:t>ELSE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product_type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END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AS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product_type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endParaRPr lang="zh-CN" altLang="en-US" sz="1400" dirty="0">
              <a:solidFill>
                <a:srgbClr val="808080"/>
              </a:solidFill>
            </a:endParaRPr>
          </a:p>
          <a:p>
            <a:r>
              <a:rPr lang="zh-CN" altLang="en-US" sz="1400" dirty="0">
                <a:solidFill>
                  <a:prstClr val="black"/>
                </a:solidFill>
              </a:rPr>
              <a:t>            </a:t>
            </a:r>
            <a:r>
              <a:rPr lang="en-US" altLang="zh-CN" sz="1400" dirty="0">
                <a:solidFill>
                  <a:srgbClr val="0000FF"/>
                </a:solidFill>
              </a:rPr>
              <a:t>CASE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WHEN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FF"/>
                </a:solidFill>
              </a:rPr>
              <a:t>GROUPING</a:t>
            </a:r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 err="1">
                <a:solidFill>
                  <a:srgbClr val="008080"/>
                </a:solidFill>
              </a:rPr>
              <a:t>regist_date</a:t>
            </a:r>
            <a:r>
              <a:rPr lang="en-US" altLang="zh-CN" sz="1400" dirty="0">
                <a:solidFill>
                  <a:srgbClr val="808080"/>
                </a:solidFill>
              </a:rPr>
              <a:t>)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=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prstClr val="black"/>
                </a:solidFill>
              </a:rPr>
              <a:t>1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THEN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r>
              <a:rPr lang="zh-CN" altLang="en-US" sz="1400" dirty="0">
                <a:solidFill>
                  <a:srgbClr val="FF0000"/>
                </a:solidFill>
              </a:rPr>
              <a:t>登记日期合计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endParaRPr lang="zh-CN" altLang="en-US" sz="1400" dirty="0">
              <a:solidFill>
                <a:srgbClr val="FF0000"/>
              </a:solidFill>
            </a:endParaRPr>
          </a:p>
          <a:p>
            <a:r>
              <a:rPr lang="zh-CN" altLang="en-US" sz="1400" dirty="0">
                <a:solidFill>
                  <a:prstClr val="black"/>
                </a:solidFill>
              </a:rPr>
              <a:t>                      </a:t>
            </a:r>
            <a:r>
              <a:rPr lang="en-US" altLang="zh-CN" sz="1400" dirty="0">
                <a:solidFill>
                  <a:srgbClr val="0000FF"/>
                </a:solidFill>
              </a:rPr>
              <a:t>ELSE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FF"/>
                </a:solidFill>
              </a:rPr>
              <a:t>CAST</a:t>
            </a:r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 err="1">
                <a:solidFill>
                  <a:srgbClr val="008080"/>
                </a:solidFill>
              </a:rPr>
              <a:t>regist_date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AS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VARCHAR</a:t>
            </a:r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>
                <a:solidFill>
                  <a:prstClr val="black"/>
                </a:solidFill>
              </a:rPr>
              <a:t>16</a:t>
            </a:r>
            <a:r>
              <a:rPr lang="en-US" altLang="zh-CN" sz="1400" dirty="0">
                <a:solidFill>
                  <a:srgbClr val="808080"/>
                </a:solidFill>
              </a:rPr>
              <a:t>))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END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AS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regist_date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endParaRPr lang="zh-CN" altLang="en-US" sz="1400" dirty="0">
              <a:solidFill>
                <a:srgbClr val="808080"/>
              </a:solidFill>
            </a:endParaRPr>
          </a:p>
          <a:p>
            <a:r>
              <a:rPr lang="zh-CN" altLang="en-US" sz="1400" dirty="0">
                <a:solidFill>
                  <a:prstClr val="black"/>
                </a:solidFill>
              </a:rPr>
              <a:t>            </a:t>
            </a:r>
            <a:r>
              <a:rPr lang="en-US" altLang="zh-CN" sz="1400" dirty="0">
                <a:solidFill>
                  <a:srgbClr val="FF00FF"/>
                </a:solidFill>
              </a:rPr>
              <a:t>SUM</a:t>
            </a:r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 err="1">
                <a:solidFill>
                  <a:srgbClr val="008080"/>
                </a:solidFill>
              </a:rPr>
              <a:t>sale_price</a:t>
            </a:r>
            <a:r>
              <a:rPr lang="en-US" altLang="zh-CN" sz="1400" dirty="0">
                <a:solidFill>
                  <a:srgbClr val="808080"/>
                </a:solidFill>
              </a:rPr>
              <a:t>)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AS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sum_price</a:t>
            </a:r>
            <a:endParaRPr lang="zh-CN" altLang="en-US" sz="1400" dirty="0">
              <a:solidFill>
                <a:srgbClr val="008080"/>
              </a:solidFill>
            </a:endParaRPr>
          </a:p>
          <a:p>
            <a:r>
              <a:rPr lang="zh-CN" altLang="en-US" sz="1400" dirty="0">
                <a:solidFill>
                  <a:prstClr val="black"/>
                </a:solidFill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</a:rPr>
              <a:t>FROM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Product</a:t>
            </a:r>
            <a:r>
              <a:rPr lang="zh-CN" altLang="en-US" sz="1400" dirty="0">
                <a:solidFill>
                  <a:srgbClr val="008080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GROUP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BY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FF"/>
                </a:solidFill>
              </a:rPr>
              <a:t>GROUPING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SETS </a:t>
            </a:r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 err="1">
                <a:solidFill>
                  <a:srgbClr val="008080"/>
                </a:solidFill>
              </a:rPr>
              <a:t>product_type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regist_date</a:t>
            </a:r>
            <a:r>
              <a:rPr lang="en-US" altLang="zh-CN" sz="1400" dirty="0">
                <a:solidFill>
                  <a:srgbClr val="808080"/>
                </a:solidFill>
              </a:rPr>
              <a:t>);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2578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6676" y="571456"/>
            <a:ext cx="6715124" cy="10156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</a:rPr>
              <a:t>查询数据</a:t>
            </a:r>
            <a:endParaRPr lang="en-US" altLang="zh-CN" sz="2000" b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600" b="1" dirty="0"/>
              <a:t>SELECT</a:t>
            </a:r>
            <a:r>
              <a:rPr lang="zh-CN" altLang="en-US" sz="1600" b="1" dirty="0"/>
              <a:t>基础查询：</a:t>
            </a:r>
            <a:endParaRPr lang="en-US" altLang="zh-CN" sz="1600" b="1" dirty="0"/>
          </a:p>
          <a:p>
            <a:r>
              <a:rPr lang="en-US" altLang="zh-CN" sz="1400" dirty="0">
                <a:solidFill>
                  <a:srgbClr val="0000FF"/>
                </a:solidFill>
              </a:rPr>
              <a:t>SELECT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zh-CN" altLang="en-US" sz="1400" dirty="0">
                <a:solidFill>
                  <a:srgbClr val="808080"/>
                </a:solidFill>
              </a:rPr>
              <a:t>*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FROM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Product</a:t>
            </a:r>
            <a:endParaRPr lang="zh-CN" altLang="en-US" sz="1400" dirty="0"/>
          </a:p>
          <a:p>
            <a:endParaRPr lang="en-US" altLang="zh-CN" dirty="0">
              <a:solidFill>
                <a:srgbClr val="80808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600" b="1" dirty="0"/>
              <a:t>SELECT</a:t>
            </a:r>
            <a:r>
              <a:rPr lang="zh-CN" altLang="en-US" sz="1600" b="1" dirty="0"/>
              <a:t>查询指定列：</a:t>
            </a:r>
            <a:endParaRPr lang="en-US" altLang="zh-CN" sz="1600" b="1" dirty="0"/>
          </a:p>
          <a:p>
            <a:r>
              <a:rPr lang="en-US" altLang="zh-CN" sz="1400" dirty="0">
                <a:solidFill>
                  <a:srgbClr val="0000FF"/>
                </a:solidFill>
              </a:rPr>
              <a:t>SELECT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product_id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product_name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purchase_price</a:t>
            </a:r>
            <a:r>
              <a:rPr lang="zh-CN" altLang="en-US" sz="1400" dirty="0">
                <a:solidFill>
                  <a:srgbClr val="008080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FROM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Product</a:t>
            </a:r>
            <a:r>
              <a:rPr lang="en-US" altLang="zh-CN" sz="1400" dirty="0">
                <a:solidFill>
                  <a:srgbClr val="808080"/>
                </a:solidFill>
              </a:rPr>
              <a:t>;</a:t>
            </a:r>
          </a:p>
          <a:p>
            <a:endParaRPr lang="en-US" altLang="zh-CN" sz="1400" dirty="0">
              <a:solidFill>
                <a:srgbClr val="80808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600" b="1" dirty="0"/>
              <a:t>AS</a:t>
            </a:r>
            <a:r>
              <a:rPr lang="zh-CN" altLang="en-US" sz="1600" b="1" dirty="0"/>
              <a:t>为列设置别名：</a:t>
            </a:r>
            <a:endParaRPr lang="en-US" altLang="zh-CN" sz="1600" b="1" dirty="0"/>
          </a:p>
          <a:p>
            <a:r>
              <a:rPr lang="en-US" altLang="zh-CN" sz="1400" dirty="0">
                <a:solidFill>
                  <a:srgbClr val="0000FF"/>
                </a:solidFill>
              </a:rPr>
              <a:t>SELECT</a:t>
            </a:r>
            <a:r>
              <a:rPr lang="zh-CN" altLang="en-US" sz="1400" dirty="0">
                <a:solidFill>
                  <a:srgbClr val="0000FF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product_id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AS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id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srgbClr val="808080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product_name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AS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name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srgbClr val="808080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purchase_price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AS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price</a:t>
            </a:r>
            <a:r>
              <a:rPr lang="zh-CN" altLang="en-US" sz="1400" dirty="0">
                <a:solidFill>
                  <a:srgbClr val="008080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FROM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Product</a:t>
            </a:r>
            <a:r>
              <a:rPr lang="en-US" altLang="zh-CN" sz="1400" dirty="0">
                <a:solidFill>
                  <a:srgbClr val="808080"/>
                </a:solidFill>
              </a:rPr>
              <a:t>;</a:t>
            </a:r>
            <a:endParaRPr lang="zh-CN" altLang="en-US" sz="1400" dirty="0">
              <a:solidFill>
                <a:srgbClr val="808080"/>
              </a:solidFill>
            </a:endParaRPr>
          </a:p>
          <a:p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600" b="1" dirty="0"/>
              <a:t>AS</a:t>
            </a:r>
            <a:r>
              <a:rPr lang="zh-CN" altLang="en-US" sz="1600" b="1" dirty="0"/>
              <a:t>为列设置中文别名：</a:t>
            </a:r>
            <a:endParaRPr lang="en-US" altLang="zh-CN" sz="1600" b="1" dirty="0"/>
          </a:p>
          <a:p>
            <a:r>
              <a:rPr lang="en-US" altLang="zh-CN" sz="1400" dirty="0">
                <a:solidFill>
                  <a:srgbClr val="0000FF"/>
                </a:solidFill>
              </a:rPr>
              <a:t>SELECT</a:t>
            </a:r>
            <a:r>
              <a:rPr lang="zh-CN" altLang="en-US" sz="1400" dirty="0">
                <a:solidFill>
                  <a:srgbClr val="0000FF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product_id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AS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“</a:t>
            </a:r>
            <a:r>
              <a:rPr lang="zh-CN" altLang="en-US" sz="1400" dirty="0">
                <a:solidFill>
                  <a:srgbClr val="008080"/>
                </a:solidFill>
              </a:rPr>
              <a:t>商品编号</a:t>
            </a:r>
            <a:r>
              <a:rPr lang="en-US" altLang="zh-CN" sz="1400" dirty="0">
                <a:solidFill>
                  <a:srgbClr val="008080"/>
                </a:solidFill>
              </a:rPr>
              <a:t>”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srgbClr val="808080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product_name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AS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“</a:t>
            </a:r>
            <a:r>
              <a:rPr lang="zh-CN" altLang="en-US" sz="1400" dirty="0">
                <a:solidFill>
                  <a:srgbClr val="008080"/>
                </a:solidFill>
              </a:rPr>
              <a:t>商品名称</a:t>
            </a:r>
            <a:r>
              <a:rPr lang="en-US" altLang="zh-CN" sz="1400" dirty="0">
                <a:solidFill>
                  <a:srgbClr val="008080"/>
                </a:solidFill>
              </a:rPr>
              <a:t>”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srgbClr val="808080"/>
                </a:solidFill>
              </a:rPr>
              <a:t> </a:t>
            </a:r>
            <a:endParaRPr lang="en-US" altLang="zh-CN" sz="1400" dirty="0">
              <a:solidFill>
                <a:srgbClr val="808080"/>
              </a:solidFill>
            </a:endParaRPr>
          </a:p>
          <a:p>
            <a:r>
              <a:rPr lang="en-US" altLang="zh-CN" sz="1400" dirty="0">
                <a:solidFill>
                  <a:srgbClr val="808080"/>
                </a:solidFill>
              </a:rPr>
              <a:t>              </a:t>
            </a:r>
            <a:r>
              <a:rPr lang="en-US" altLang="zh-CN" sz="1400" dirty="0" err="1">
                <a:solidFill>
                  <a:srgbClr val="008080"/>
                </a:solidFill>
              </a:rPr>
              <a:t>purchase_price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AS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“</a:t>
            </a:r>
            <a:r>
              <a:rPr lang="zh-CN" altLang="en-US" sz="1400" dirty="0">
                <a:solidFill>
                  <a:srgbClr val="008080"/>
                </a:solidFill>
              </a:rPr>
              <a:t>进货单价</a:t>
            </a:r>
            <a:r>
              <a:rPr lang="en-US" altLang="zh-CN" sz="1400" dirty="0">
                <a:solidFill>
                  <a:srgbClr val="008080"/>
                </a:solidFill>
              </a:rPr>
              <a:t>”</a:t>
            </a:r>
            <a:r>
              <a:rPr lang="zh-CN" altLang="en-US" sz="1400" dirty="0">
                <a:solidFill>
                  <a:srgbClr val="008080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FROM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Product</a:t>
            </a:r>
            <a:r>
              <a:rPr lang="en-US" altLang="zh-CN" sz="1400" dirty="0">
                <a:solidFill>
                  <a:srgbClr val="808080"/>
                </a:solidFill>
              </a:rPr>
              <a:t>;</a:t>
            </a:r>
          </a:p>
          <a:p>
            <a:endParaRPr lang="en-US" altLang="zh-CN" sz="1400" dirty="0">
              <a:solidFill>
                <a:srgbClr val="80808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600" b="1" dirty="0"/>
              <a:t>AS</a:t>
            </a:r>
            <a:r>
              <a:rPr lang="zh-CN" altLang="en-US" sz="1600" b="1" dirty="0"/>
              <a:t>设置常数列：</a:t>
            </a:r>
            <a:endParaRPr lang="en-US" altLang="zh-CN" sz="1600" b="1" dirty="0"/>
          </a:p>
          <a:p>
            <a:r>
              <a:rPr lang="en-US" altLang="zh-CN" sz="1400" dirty="0">
                <a:solidFill>
                  <a:srgbClr val="0000FF"/>
                </a:solidFill>
              </a:rPr>
              <a:t>SELECT</a:t>
            </a:r>
            <a:r>
              <a:rPr lang="zh-CN" altLang="en-US" sz="1400" dirty="0">
                <a:solidFill>
                  <a:srgbClr val="0000FF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‘</a:t>
            </a:r>
            <a:r>
              <a:rPr lang="zh-CN" altLang="en-US" sz="1400" dirty="0">
                <a:solidFill>
                  <a:srgbClr val="FF0000"/>
                </a:solidFill>
              </a:rPr>
              <a:t>商品</a:t>
            </a:r>
            <a:r>
              <a:rPr lang="en-US" altLang="zh-CN" sz="1400" dirty="0">
                <a:solidFill>
                  <a:srgbClr val="FF0000"/>
                </a:solidFill>
              </a:rPr>
              <a:t>’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AS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string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srgbClr val="808080"/>
                </a:solidFill>
              </a:rPr>
              <a:t> </a:t>
            </a:r>
            <a:r>
              <a:rPr lang="en-US" altLang="zh-CN" sz="1400" dirty="0">
                <a:solidFill>
                  <a:prstClr val="black"/>
                </a:solidFill>
              </a:rPr>
              <a:t>38 </a:t>
            </a:r>
            <a:r>
              <a:rPr lang="en-US" altLang="zh-CN" sz="1400" dirty="0">
                <a:solidFill>
                  <a:srgbClr val="0000FF"/>
                </a:solidFill>
              </a:rPr>
              <a:t>AS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number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srgbClr val="808080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‘2009-02-24’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AS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date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srgbClr val="808080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product_id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srgbClr val="808080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product_name</a:t>
            </a:r>
            <a:endParaRPr lang="zh-CN" altLang="en-US" sz="1400" dirty="0">
              <a:solidFill>
                <a:srgbClr val="008080"/>
              </a:solidFill>
            </a:endParaRPr>
          </a:p>
          <a:p>
            <a:r>
              <a:rPr lang="zh-CN" altLang="en-US" sz="1400" dirty="0">
                <a:solidFill>
                  <a:prstClr val="black"/>
                </a:solidFill>
              </a:rPr>
              <a:t>  </a:t>
            </a:r>
            <a:r>
              <a:rPr lang="en-US" altLang="zh-CN" sz="1400" dirty="0">
                <a:solidFill>
                  <a:srgbClr val="0000FF"/>
                </a:solidFill>
              </a:rPr>
              <a:t>FROM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Product</a:t>
            </a:r>
            <a:r>
              <a:rPr lang="en-US" altLang="zh-CN" sz="1400" dirty="0">
                <a:solidFill>
                  <a:srgbClr val="808080"/>
                </a:solidFill>
              </a:rPr>
              <a:t>;</a:t>
            </a:r>
            <a:endParaRPr lang="zh-CN" altLang="en-US" sz="1400" dirty="0"/>
          </a:p>
          <a:p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600" b="1" dirty="0"/>
              <a:t>DISTINCT</a:t>
            </a:r>
            <a:r>
              <a:rPr lang="zh-CN" altLang="en-US" sz="1600" b="1" dirty="0"/>
              <a:t>删除重复数据：</a:t>
            </a:r>
            <a:endParaRPr lang="en-US" altLang="zh-CN" sz="1600" b="1" dirty="0"/>
          </a:p>
          <a:p>
            <a:r>
              <a:rPr lang="en-US" altLang="zh-CN" sz="1400" dirty="0">
                <a:solidFill>
                  <a:srgbClr val="008000"/>
                </a:solidFill>
              </a:rPr>
              <a:t>--DISTINCT</a:t>
            </a:r>
            <a:r>
              <a:rPr lang="zh-CN" altLang="en-US" sz="1400" dirty="0">
                <a:solidFill>
                  <a:srgbClr val="008000"/>
                </a:solidFill>
              </a:rPr>
              <a:t>只能用在第一个列名之前</a:t>
            </a:r>
            <a:endParaRPr lang="en-US" altLang="zh-CN" sz="1400" b="1" dirty="0"/>
          </a:p>
          <a:p>
            <a:r>
              <a:rPr lang="en-US" altLang="zh-CN" sz="1400" dirty="0">
                <a:solidFill>
                  <a:srgbClr val="008000"/>
                </a:solidFill>
              </a:rPr>
              <a:t>--</a:t>
            </a:r>
            <a:r>
              <a:rPr lang="zh-CN" altLang="en-US" sz="1400" dirty="0">
                <a:solidFill>
                  <a:srgbClr val="008000"/>
                </a:solidFill>
              </a:rPr>
              <a:t>单列</a:t>
            </a:r>
          </a:p>
          <a:p>
            <a:r>
              <a:rPr lang="en-US" altLang="zh-CN" sz="1400" dirty="0">
                <a:solidFill>
                  <a:srgbClr val="0000FF"/>
                </a:solidFill>
              </a:rPr>
              <a:t>SELECT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DISTINCT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product_type</a:t>
            </a:r>
            <a:r>
              <a:rPr lang="zh-CN" altLang="en-US" sz="1400" dirty="0">
                <a:solidFill>
                  <a:srgbClr val="008080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FROM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Product</a:t>
            </a:r>
            <a:r>
              <a:rPr lang="en-US" altLang="zh-CN" sz="1400" dirty="0">
                <a:solidFill>
                  <a:srgbClr val="808080"/>
                </a:solidFill>
              </a:rPr>
              <a:t>;</a:t>
            </a:r>
          </a:p>
          <a:p>
            <a:r>
              <a:rPr lang="en-US" altLang="zh-CN" sz="1400" dirty="0">
                <a:solidFill>
                  <a:srgbClr val="008000"/>
                </a:solidFill>
              </a:rPr>
              <a:t>--</a:t>
            </a:r>
            <a:r>
              <a:rPr lang="zh-CN" altLang="en-US" sz="1400" dirty="0">
                <a:solidFill>
                  <a:srgbClr val="008000"/>
                </a:solidFill>
              </a:rPr>
              <a:t>多列</a:t>
            </a:r>
          </a:p>
          <a:p>
            <a:r>
              <a:rPr lang="en-US" altLang="zh-CN" sz="1400" dirty="0">
                <a:solidFill>
                  <a:srgbClr val="0000FF"/>
                </a:solidFill>
              </a:rPr>
              <a:t>SELECT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DISTINCT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product_type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regist_date</a:t>
            </a:r>
            <a:r>
              <a:rPr lang="zh-CN" altLang="en-US" sz="1400" dirty="0">
                <a:solidFill>
                  <a:srgbClr val="008080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FROM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Product</a:t>
            </a:r>
            <a:r>
              <a:rPr lang="en-US" altLang="zh-CN" sz="1400" dirty="0">
                <a:solidFill>
                  <a:srgbClr val="808080"/>
                </a:solidFill>
              </a:rPr>
              <a:t>;</a:t>
            </a:r>
          </a:p>
          <a:p>
            <a:endParaRPr lang="en-US" altLang="zh-CN" sz="1400" dirty="0">
              <a:solidFill>
                <a:srgbClr val="80808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600" b="1" dirty="0"/>
              <a:t>WHERE</a:t>
            </a:r>
            <a:r>
              <a:rPr lang="zh-CN" altLang="en-US" sz="1600" b="1" dirty="0"/>
              <a:t>限定查询条件：</a:t>
            </a:r>
            <a:endParaRPr lang="en-US" altLang="zh-CN" sz="1600" b="1" dirty="0"/>
          </a:p>
          <a:p>
            <a:r>
              <a:rPr lang="en-US" altLang="zh-CN" sz="1400" dirty="0">
                <a:solidFill>
                  <a:srgbClr val="0000FF"/>
                </a:solidFill>
              </a:rPr>
              <a:t>SELECT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product_name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product_type</a:t>
            </a:r>
            <a:r>
              <a:rPr lang="zh-CN" altLang="en-US" sz="1400" dirty="0">
                <a:solidFill>
                  <a:srgbClr val="008080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FROM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Product</a:t>
            </a:r>
            <a:r>
              <a:rPr lang="zh-CN" altLang="en-US" sz="1400" dirty="0">
                <a:solidFill>
                  <a:srgbClr val="008080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WHERE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product_type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=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r>
              <a:rPr lang="zh-CN" altLang="en-US" sz="1400" dirty="0">
                <a:solidFill>
                  <a:srgbClr val="FF0000"/>
                </a:solidFill>
              </a:rPr>
              <a:t>衣服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r>
              <a:rPr lang="en-US" altLang="zh-CN" sz="1400" dirty="0">
                <a:solidFill>
                  <a:srgbClr val="808080"/>
                </a:solidFill>
              </a:rPr>
              <a:t>;</a:t>
            </a:r>
            <a:endParaRPr lang="zh-CN" altLang="en-US" sz="1400" dirty="0"/>
          </a:p>
          <a:p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 b="1" dirty="0"/>
              <a:t>对数值进行计算：</a:t>
            </a:r>
            <a:endParaRPr lang="en-US" altLang="zh-CN" sz="1600" b="1" dirty="0"/>
          </a:p>
          <a:p>
            <a:r>
              <a:rPr lang="en-US" altLang="zh-CN" sz="1400" dirty="0">
                <a:solidFill>
                  <a:srgbClr val="0000FF"/>
                </a:solidFill>
              </a:rPr>
              <a:t>SELECT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product_name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sale_price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srgbClr val="808080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sale_price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zh-CN" altLang="en-US" sz="1400" dirty="0">
                <a:solidFill>
                  <a:srgbClr val="808080"/>
                </a:solidFill>
              </a:rPr>
              <a:t>*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prstClr val="black"/>
                </a:solidFill>
              </a:rPr>
              <a:t>2 </a:t>
            </a:r>
            <a:r>
              <a:rPr lang="en-US" altLang="zh-CN" sz="1400" dirty="0">
                <a:solidFill>
                  <a:srgbClr val="0000FF"/>
                </a:solidFill>
              </a:rPr>
              <a:t>AS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“sale_price_x2”</a:t>
            </a:r>
            <a:r>
              <a:rPr lang="zh-CN" altLang="en-US" sz="1400" dirty="0">
                <a:solidFill>
                  <a:srgbClr val="008080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FROM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Product</a:t>
            </a:r>
            <a:r>
              <a:rPr lang="en-US" altLang="zh-CN" sz="1400" dirty="0">
                <a:solidFill>
                  <a:srgbClr val="808080"/>
                </a:solidFill>
              </a:rPr>
              <a:t>;</a:t>
            </a:r>
            <a:endParaRPr lang="zh-CN" altLang="en-US" sz="1400" dirty="0"/>
          </a:p>
          <a:p>
            <a:endParaRPr lang="en-US" altLang="zh-CN" sz="1100" dirty="0"/>
          </a:p>
          <a:p>
            <a:endParaRPr lang="en-US" altLang="zh-CN" sz="11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 b="1" dirty="0"/>
              <a:t>通过比较运算符查询：</a:t>
            </a:r>
            <a:endParaRPr lang="en-US" altLang="zh-CN" sz="1600" b="1" dirty="0"/>
          </a:p>
          <a:p>
            <a:r>
              <a:rPr lang="en-US" altLang="zh-CN" sz="1400" dirty="0">
                <a:solidFill>
                  <a:srgbClr val="0000FF"/>
                </a:solidFill>
              </a:rPr>
              <a:t>SELECT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product_name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product_type</a:t>
            </a:r>
            <a:r>
              <a:rPr lang="zh-CN" altLang="en-US" sz="1400" dirty="0">
                <a:solidFill>
                  <a:srgbClr val="008080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FROM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Product</a:t>
            </a:r>
            <a:r>
              <a:rPr lang="zh-CN" altLang="en-US" sz="1400" dirty="0">
                <a:solidFill>
                  <a:srgbClr val="008080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WHERE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sale_price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&lt;&gt;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prstClr val="black"/>
                </a:solidFill>
              </a:rPr>
              <a:t>500</a:t>
            </a:r>
            <a:r>
              <a:rPr lang="en-US" altLang="zh-CN" sz="1400" dirty="0">
                <a:solidFill>
                  <a:srgbClr val="808080"/>
                </a:solidFill>
              </a:rPr>
              <a:t>;</a:t>
            </a:r>
            <a:endParaRPr lang="zh-CN" altLang="en-US" sz="1400" dirty="0"/>
          </a:p>
          <a:p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 b="1" dirty="0"/>
              <a:t>对条件计算后再查询：</a:t>
            </a:r>
            <a:endParaRPr lang="en-US" altLang="zh-CN" sz="1600" b="1" dirty="0"/>
          </a:p>
          <a:p>
            <a:r>
              <a:rPr lang="en-US" altLang="zh-CN" sz="1400" dirty="0">
                <a:solidFill>
                  <a:srgbClr val="0000FF"/>
                </a:solidFill>
              </a:rPr>
              <a:t>SELECT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product_name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sale_price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purchase_price</a:t>
            </a:r>
            <a:r>
              <a:rPr lang="zh-CN" altLang="en-US" sz="1400" dirty="0">
                <a:solidFill>
                  <a:srgbClr val="008080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FROM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Product</a:t>
            </a:r>
            <a:endParaRPr lang="zh-CN" altLang="en-US" sz="1400" dirty="0">
              <a:solidFill>
                <a:srgbClr val="008080"/>
              </a:solidFill>
            </a:endParaRPr>
          </a:p>
          <a:p>
            <a:r>
              <a:rPr lang="zh-CN" altLang="en-US" sz="1400" dirty="0">
                <a:solidFill>
                  <a:prstClr val="black"/>
                </a:solidFill>
              </a:rPr>
              <a:t>  </a:t>
            </a:r>
            <a:r>
              <a:rPr lang="en-US" altLang="zh-CN" sz="1400" dirty="0">
                <a:solidFill>
                  <a:srgbClr val="0000FF"/>
                </a:solidFill>
              </a:rPr>
              <a:t>WHERE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sale_price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-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purchase_price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&gt;=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prstClr val="black"/>
                </a:solidFill>
              </a:rPr>
              <a:t>500</a:t>
            </a:r>
            <a:r>
              <a:rPr lang="en-US" altLang="zh-CN" sz="1400" dirty="0">
                <a:solidFill>
                  <a:srgbClr val="808080"/>
                </a:solidFill>
              </a:rPr>
              <a:t>;</a:t>
            </a:r>
            <a:endParaRPr lang="zh-CN" altLang="en-US" sz="1400" dirty="0"/>
          </a:p>
          <a:p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 b="1" dirty="0"/>
              <a:t>字符串比较</a:t>
            </a:r>
          </a:p>
          <a:p>
            <a:r>
              <a:rPr lang="en-US" altLang="zh-CN" sz="1400" dirty="0">
                <a:solidFill>
                  <a:srgbClr val="008000"/>
                </a:solidFill>
              </a:rPr>
              <a:t>--</a:t>
            </a:r>
            <a:r>
              <a:rPr lang="zh-CN" altLang="en-US" sz="1400" dirty="0">
                <a:solidFill>
                  <a:srgbClr val="008000"/>
                </a:solidFill>
              </a:rPr>
              <a:t>字符串比较按照字典顺序进行</a:t>
            </a:r>
          </a:p>
          <a:p>
            <a:r>
              <a:rPr lang="en-US" altLang="zh-CN" sz="1400" dirty="0">
                <a:solidFill>
                  <a:srgbClr val="0000FF"/>
                </a:solidFill>
              </a:rPr>
              <a:t>SELECT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chr</a:t>
            </a:r>
            <a:r>
              <a:rPr lang="zh-CN" altLang="en-US" sz="1400" dirty="0">
                <a:solidFill>
                  <a:srgbClr val="008080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FROM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Chars</a:t>
            </a:r>
            <a:r>
              <a:rPr lang="zh-CN" altLang="en-US" sz="1400" dirty="0">
                <a:solidFill>
                  <a:srgbClr val="008080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WHERE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chr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&gt;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'2'</a:t>
            </a:r>
            <a:endParaRPr lang="zh-CN" altLang="en-US" sz="1400" dirty="0"/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55585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79400" y="617577"/>
            <a:ext cx="637540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</a:rPr>
              <a:t>查询数据</a:t>
            </a:r>
            <a:endParaRPr lang="en-US" altLang="zh-CN" sz="2000" b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600" b="1" dirty="0"/>
              <a:t>IS NULL</a:t>
            </a:r>
            <a:r>
              <a:rPr lang="zh-CN" altLang="en-US" sz="1600" b="1" dirty="0"/>
              <a:t>查找空值</a:t>
            </a:r>
            <a:endParaRPr lang="en-US" altLang="zh-CN" sz="1600" b="1" dirty="0"/>
          </a:p>
          <a:p>
            <a:r>
              <a:rPr lang="en-US" altLang="zh-CN" sz="1400" dirty="0">
                <a:solidFill>
                  <a:srgbClr val="008000"/>
                </a:solidFill>
              </a:rPr>
              <a:t>--NULL</a:t>
            </a:r>
            <a:r>
              <a:rPr lang="zh-CN" altLang="en-US" sz="1400" dirty="0">
                <a:solidFill>
                  <a:srgbClr val="008000"/>
                </a:solidFill>
              </a:rPr>
              <a:t>不能进行计算，也不能比较，只能使用</a:t>
            </a:r>
            <a:r>
              <a:rPr lang="en-US" altLang="zh-CN" sz="1400" dirty="0">
                <a:solidFill>
                  <a:srgbClr val="008000"/>
                </a:solidFill>
              </a:rPr>
              <a:t>IS NULL / IS NOT NULL</a:t>
            </a:r>
            <a:r>
              <a:rPr lang="zh-CN" altLang="en-US" sz="1400" dirty="0">
                <a:solidFill>
                  <a:srgbClr val="008000"/>
                </a:solidFill>
              </a:rPr>
              <a:t>判断</a:t>
            </a:r>
          </a:p>
          <a:p>
            <a:r>
              <a:rPr lang="en-US" altLang="zh-CN" sz="1400" dirty="0">
                <a:solidFill>
                  <a:srgbClr val="0000FF"/>
                </a:solidFill>
              </a:rPr>
              <a:t>SELECT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product_name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purchase_price</a:t>
            </a:r>
            <a:r>
              <a:rPr lang="zh-CN" altLang="en-US" sz="1400" dirty="0">
                <a:solidFill>
                  <a:srgbClr val="008080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FROM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Product</a:t>
            </a:r>
            <a:r>
              <a:rPr lang="zh-CN" altLang="en-US" sz="1400" dirty="0">
                <a:solidFill>
                  <a:srgbClr val="008080"/>
                </a:solidFill>
              </a:rPr>
              <a:t> </a:t>
            </a:r>
            <a:endParaRPr lang="en-US" altLang="zh-CN" sz="1400" dirty="0">
              <a:solidFill>
                <a:srgbClr val="008080"/>
              </a:solidFill>
            </a:endParaRPr>
          </a:p>
          <a:p>
            <a:r>
              <a:rPr lang="en-US" altLang="zh-CN" sz="1400" dirty="0">
                <a:solidFill>
                  <a:srgbClr val="0000FF"/>
                </a:solidFill>
              </a:rPr>
              <a:t>  WHERE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purchase_price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IS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NULL;</a:t>
            </a:r>
            <a:endParaRPr lang="zh-CN" altLang="en-US" sz="1400" dirty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600" b="1" dirty="0"/>
              <a:t>IS NOT NULL</a:t>
            </a:r>
            <a:r>
              <a:rPr lang="zh-CN" altLang="en-US" sz="1600" b="1" dirty="0"/>
              <a:t>查找非空值</a:t>
            </a:r>
          </a:p>
          <a:p>
            <a:r>
              <a:rPr lang="en-US" altLang="zh-CN" sz="1400" dirty="0">
                <a:solidFill>
                  <a:srgbClr val="0000FF"/>
                </a:solidFill>
              </a:rPr>
              <a:t>SELECT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product_name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purchase_price</a:t>
            </a:r>
            <a:r>
              <a:rPr lang="zh-CN" altLang="en-US" sz="1400" dirty="0">
                <a:solidFill>
                  <a:srgbClr val="008080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FROM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Product</a:t>
            </a:r>
            <a:endParaRPr lang="zh-CN" altLang="en-US" sz="1400" dirty="0">
              <a:solidFill>
                <a:srgbClr val="008080"/>
              </a:solidFill>
            </a:endParaRPr>
          </a:p>
          <a:p>
            <a:r>
              <a:rPr lang="zh-CN" altLang="en-US" sz="1400" dirty="0">
                <a:solidFill>
                  <a:prstClr val="black"/>
                </a:solidFill>
              </a:rPr>
              <a:t>  </a:t>
            </a:r>
            <a:r>
              <a:rPr lang="en-US" altLang="zh-CN" sz="1400" dirty="0">
                <a:solidFill>
                  <a:srgbClr val="0000FF"/>
                </a:solidFill>
              </a:rPr>
              <a:t>WHERE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purchase_price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IS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NOT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NULL;</a:t>
            </a:r>
          </a:p>
          <a:p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600" b="1" dirty="0"/>
              <a:t>NOT</a:t>
            </a:r>
            <a:r>
              <a:rPr lang="zh-CN" altLang="en-US" sz="1600" b="1" dirty="0"/>
              <a:t>否定逻辑运算作为条件，例如</a:t>
            </a:r>
          </a:p>
          <a:p>
            <a:r>
              <a:rPr lang="en-US" altLang="zh-CN" sz="1400" dirty="0">
                <a:solidFill>
                  <a:srgbClr val="0000FF"/>
                </a:solidFill>
              </a:rPr>
              <a:t>SELECT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product_name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product_type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sale_price</a:t>
            </a:r>
            <a:r>
              <a:rPr lang="zh-CN" altLang="en-US" sz="1400" dirty="0">
                <a:solidFill>
                  <a:srgbClr val="008080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FROM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Product</a:t>
            </a:r>
            <a:endParaRPr lang="zh-CN" altLang="en-US" sz="1400" dirty="0">
              <a:solidFill>
                <a:srgbClr val="008080"/>
              </a:solidFill>
            </a:endParaRPr>
          </a:p>
          <a:p>
            <a:r>
              <a:rPr lang="zh-CN" altLang="en-US" sz="1400" dirty="0">
                <a:solidFill>
                  <a:prstClr val="black"/>
                </a:solidFill>
              </a:rPr>
              <a:t>  </a:t>
            </a:r>
            <a:r>
              <a:rPr lang="en-US" altLang="zh-CN" sz="1400" dirty="0">
                <a:solidFill>
                  <a:srgbClr val="0000FF"/>
                </a:solidFill>
              </a:rPr>
              <a:t>WHERE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NOT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sale_price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&gt;=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prstClr val="black"/>
                </a:solidFill>
              </a:rPr>
              <a:t>1000</a:t>
            </a:r>
            <a:r>
              <a:rPr lang="en-US" altLang="zh-CN" sz="1400" dirty="0">
                <a:solidFill>
                  <a:srgbClr val="808080"/>
                </a:solidFill>
              </a:rPr>
              <a:t>;</a:t>
            </a:r>
            <a:endParaRPr lang="zh-CN" altLang="en-US" sz="1400" dirty="0"/>
          </a:p>
          <a:p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600" b="1" dirty="0"/>
              <a:t>AND/OR</a:t>
            </a:r>
            <a:r>
              <a:rPr lang="zh-CN" altLang="en-US" sz="1600" b="1" dirty="0"/>
              <a:t>逻辑运算作为条件，例如</a:t>
            </a:r>
          </a:p>
          <a:p>
            <a:r>
              <a:rPr lang="en-US" altLang="zh-CN" sz="1400" dirty="0">
                <a:solidFill>
                  <a:srgbClr val="0000FF"/>
                </a:solidFill>
              </a:rPr>
              <a:t>SELECT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product_name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purchase_price</a:t>
            </a:r>
            <a:r>
              <a:rPr lang="zh-CN" altLang="en-US" sz="1400" dirty="0">
                <a:solidFill>
                  <a:srgbClr val="008080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FROM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Product</a:t>
            </a:r>
            <a:endParaRPr lang="zh-CN" altLang="en-US" sz="1400" dirty="0">
              <a:solidFill>
                <a:srgbClr val="008080"/>
              </a:solidFill>
            </a:endParaRPr>
          </a:p>
          <a:p>
            <a:r>
              <a:rPr lang="zh-CN" altLang="en-US" sz="1400" dirty="0">
                <a:solidFill>
                  <a:prstClr val="black"/>
                </a:solidFill>
              </a:rPr>
              <a:t>  </a:t>
            </a:r>
            <a:r>
              <a:rPr lang="en-US" altLang="zh-CN" sz="1400" dirty="0">
                <a:solidFill>
                  <a:srgbClr val="0000FF"/>
                </a:solidFill>
              </a:rPr>
              <a:t>WHERE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product_type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=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‘</a:t>
            </a:r>
            <a:r>
              <a:rPr lang="zh-CN" altLang="en-US" sz="1400" dirty="0">
                <a:solidFill>
                  <a:srgbClr val="FF0000"/>
                </a:solidFill>
              </a:rPr>
              <a:t>厨房用具</a:t>
            </a:r>
            <a:r>
              <a:rPr lang="en-US" altLang="zh-CN" sz="1400" dirty="0">
                <a:solidFill>
                  <a:srgbClr val="FF0000"/>
                </a:solidFill>
              </a:rPr>
              <a:t>’</a:t>
            </a:r>
            <a:r>
              <a:rPr lang="zh-CN" altLang="en-US" sz="1400" dirty="0">
                <a:solidFill>
                  <a:srgbClr val="FF0000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AND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sale_price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&gt;=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prstClr val="black"/>
                </a:solidFill>
              </a:rPr>
              <a:t>3000</a:t>
            </a:r>
            <a:r>
              <a:rPr lang="en-US" altLang="zh-CN" sz="1400" dirty="0">
                <a:solidFill>
                  <a:srgbClr val="808080"/>
                </a:solidFill>
              </a:rPr>
              <a:t>;</a:t>
            </a:r>
          </a:p>
          <a:p>
            <a:endParaRPr lang="en-US" altLang="zh-CN" dirty="0">
              <a:solidFill>
                <a:srgbClr val="80808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 b="1" dirty="0"/>
              <a:t>使用括号让逻辑更加清晰，例如</a:t>
            </a:r>
          </a:p>
          <a:p>
            <a:r>
              <a:rPr lang="en-US" altLang="zh-CN" sz="1400" dirty="0">
                <a:solidFill>
                  <a:srgbClr val="0000FF"/>
                </a:solidFill>
              </a:rPr>
              <a:t>SELECT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product_name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product_type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regist_date</a:t>
            </a:r>
            <a:r>
              <a:rPr lang="zh-CN" altLang="en-US" sz="1400" dirty="0">
                <a:solidFill>
                  <a:srgbClr val="008080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FROM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Product</a:t>
            </a:r>
            <a:endParaRPr lang="zh-CN" altLang="en-US" sz="1400" dirty="0">
              <a:solidFill>
                <a:srgbClr val="008080"/>
              </a:solidFill>
            </a:endParaRPr>
          </a:p>
          <a:p>
            <a:r>
              <a:rPr lang="zh-CN" altLang="en-US" sz="1400" dirty="0">
                <a:solidFill>
                  <a:prstClr val="black"/>
                </a:solidFill>
              </a:rPr>
              <a:t>  </a:t>
            </a:r>
            <a:r>
              <a:rPr lang="en-US" altLang="zh-CN" sz="1400" dirty="0">
                <a:solidFill>
                  <a:srgbClr val="0000FF"/>
                </a:solidFill>
              </a:rPr>
              <a:t>WHERE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product_type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=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r>
              <a:rPr lang="zh-CN" altLang="en-US" sz="1400" dirty="0">
                <a:solidFill>
                  <a:srgbClr val="FF0000"/>
                </a:solidFill>
              </a:rPr>
              <a:t>办公用品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endParaRPr lang="zh-CN" altLang="en-US" sz="1400" dirty="0">
              <a:solidFill>
                <a:srgbClr val="FF0000"/>
              </a:solidFill>
            </a:endParaRPr>
          </a:p>
          <a:p>
            <a:r>
              <a:rPr lang="zh-CN" altLang="en-US" sz="1400" dirty="0">
                <a:solidFill>
                  <a:prstClr val="black"/>
                </a:solidFill>
              </a:rPr>
              <a:t>    </a:t>
            </a:r>
            <a:r>
              <a:rPr lang="en-US" altLang="zh-CN" sz="1400" dirty="0">
                <a:solidFill>
                  <a:srgbClr val="808080"/>
                </a:solidFill>
              </a:rPr>
              <a:t>AND</a:t>
            </a:r>
            <a:r>
              <a:rPr lang="zh-CN" altLang="en-US" sz="1400" dirty="0">
                <a:solidFill>
                  <a:srgbClr val="0000FF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regist_date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=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'2009-09-11'</a:t>
            </a:r>
            <a:endParaRPr lang="zh-CN" altLang="en-US" sz="1400" dirty="0">
              <a:solidFill>
                <a:srgbClr val="FF0000"/>
              </a:solidFill>
            </a:endParaRPr>
          </a:p>
          <a:p>
            <a:r>
              <a:rPr lang="zh-CN" altLang="en-US" sz="1400" dirty="0">
                <a:solidFill>
                  <a:prstClr val="black"/>
                </a:solidFill>
              </a:rPr>
              <a:t>    </a:t>
            </a:r>
            <a:r>
              <a:rPr lang="en-US" altLang="zh-CN" sz="1400" dirty="0">
                <a:solidFill>
                  <a:srgbClr val="808080"/>
                </a:solidFill>
              </a:rPr>
              <a:t>OR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regist_date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=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'2009-09-20'</a:t>
            </a:r>
            <a:r>
              <a:rPr lang="en-US" altLang="zh-CN" sz="1400" dirty="0">
                <a:solidFill>
                  <a:srgbClr val="808080"/>
                </a:solidFill>
              </a:rPr>
              <a:t>);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87996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79400" y="478546"/>
            <a:ext cx="6375400" cy="93564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</a:rPr>
              <a:t>聚合函数</a:t>
            </a:r>
            <a:endParaRPr lang="en-US" altLang="zh-CN" sz="1400" dirty="0"/>
          </a:p>
          <a:p>
            <a:endParaRPr lang="en-US" altLang="zh-CN" b="1" dirty="0"/>
          </a:p>
          <a:p>
            <a:r>
              <a:rPr lang="en-US" altLang="zh-CN" b="1" dirty="0"/>
              <a:t>COUNT</a:t>
            </a:r>
            <a:r>
              <a:rPr lang="zh-CN" altLang="en-US" b="1" dirty="0"/>
              <a:t>函数计数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600" b="1" dirty="0"/>
              <a:t>*</a:t>
            </a:r>
            <a:r>
              <a:rPr lang="zh-CN" altLang="en-US" sz="1600" b="1" dirty="0"/>
              <a:t>号计数</a:t>
            </a:r>
          </a:p>
          <a:p>
            <a:r>
              <a:rPr lang="en-US" altLang="zh-CN" sz="1400" dirty="0">
                <a:solidFill>
                  <a:srgbClr val="008000"/>
                </a:solidFill>
              </a:rPr>
              <a:t>--</a:t>
            </a:r>
            <a:r>
              <a:rPr lang="zh-CN" altLang="en-US" sz="1400" dirty="0">
                <a:solidFill>
                  <a:srgbClr val="008000"/>
                </a:solidFill>
              </a:rPr>
              <a:t>使用*号</a:t>
            </a:r>
            <a:r>
              <a:rPr lang="en-US" altLang="zh-CN" sz="1400" dirty="0">
                <a:solidFill>
                  <a:srgbClr val="008000"/>
                </a:solidFill>
              </a:rPr>
              <a:t>NULL</a:t>
            </a:r>
            <a:r>
              <a:rPr lang="zh-CN" altLang="en-US" sz="1400" dirty="0">
                <a:solidFill>
                  <a:srgbClr val="008000"/>
                </a:solidFill>
              </a:rPr>
              <a:t>也会计数</a:t>
            </a:r>
          </a:p>
          <a:p>
            <a:r>
              <a:rPr lang="en-US" altLang="zh-CN" sz="1400" dirty="0">
                <a:solidFill>
                  <a:srgbClr val="0000FF"/>
                </a:solidFill>
              </a:rPr>
              <a:t>SELECT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FF"/>
                </a:solidFill>
              </a:rPr>
              <a:t>COUNT</a:t>
            </a:r>
            <a:r>
              <a:rPr lang="en-US" altLang="zh-CN" sz="1400" dirty="0">
                <a:solidFill>
                  <a:srgbClr val="808080"/>
                </a:solidFill>
              </a:rPr>
              <a:t>(*)</a:t>
            </a:r>
            <a:r>
              <a:rPr lang="zh-CN" altLang="en-US" sz="1400" dirty="0">
                <a:solidFill>
                  <a:srgbClr val="808080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FROM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Product</a:t>
            </a:r>
            <a:endParaRPr lang="zh-CN" altLang="en-US" sz="1400" dirty="0"/>
          </a:p>
          <a:p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 b="1" dirty="0"/>
              <a:t>单行计数</a:t>
            </a:r>
          </a:p>
          <a:p>
            <a:r>
              <a:rPr lang="en-US" altLang="zh-CN" sz="1400" dirty="0">
                <a:solidFill>
                  <a:srgbClr val="008000"/>
                </a:solidFill>
              </a:rPr>
              <a:t>--</a:t>
            </a:r>
            <a:r>
              <a:rPr lang="zh-CN" altLang="en-US" sz="1400" dirty="0">
                <a:solidFill>
                  <a:srgbClr val="008000"/>
                </a:solidFill>
              </a:rPr>
              <a:t>单行计数不会计算</a:t>
            </a:r>
            <a:r>
              <a:rPr lang="en-US" altLang="zh-CN" sz="1400" dirty="0">
                <a:solidFill>
                  <a:srgbClr val="008000"/>
                </a:solidFill>
              </a:rPr>
              <a:t>NULL</a:t>
            </a:r>
            <a:endParaRPr lang="zh-CN" altLang="en-US" sz="1400" dirty="0">
              <a:solidFill>
                <a:srgbClr val="008000"/>
              </a:solidFill>
            </a:endParaRPr>
          </a:p>
          <a:p>
            <a:r>
              <a:rPr lang="en-US" altLang="zh-CN" sz="1400" dirty="0">
                <a:solidFill>
                  <a:srgbClr val="0000FF"/>
                </a:solidFill>
              </a:rPr>
              <a:t>SELECT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FF"/>
                </a:solidFill>
              </a:rPr>
              <a:t>COUNT</a:t>
            </a:r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 err="1">
                <a:solidFill>
                  <a:srgbClr val="008080"/>
                </a:solidFill>
              </a:rPr>
              <a:t>purchase_price</a:t>
            </a:r>
            <a:r>
              <a:rPr lang="en-US" altLang="zh-CN" sz="1400" dirty="0">
                <a:solidFill>
                  <a:srgbClr val="808080"/>
                </a:solidFill>
              </a:rPr>
              <a:t>)</a:t>
            </a:r>
            <a:r>
              <a:rPr lang="zh-CN" altLang="en-US" sz="1400" dirty="0">
                <a:solidFill>
                  <a:srgbClr val="808080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FROM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Product</a:t>
            </a:r>
            <a:r>
              <a:rPr lang="en-US" altLang="zh-CN" sz="1400" dirty="0">
                <a:solidFill>
                  <a:srgbClr val="808080"/>
                </a:solidFill>
              </a:rPr>
              <a:t>;</a:t>
            </a:r>
            <a:endParaRPr lang="zh-CN" altLang="en-US" sz="1400" dirty="0"/>
          </a:p>
          <a:p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 b="1" dirty="0"/>
              <a:t>多行计数</a:t>
            </a:r>
          </a:p>
          <a:p>
            <a:r>
              <a:rPr lang="en-US" altLang="zh-CN" sz="1400" dirty="0">
                <a:solidFill>
                  <a:srgbClr val="0000FF"/>
                </a:solidFill>
              </a:rPr>
              <a:t>SELECT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FF"/>
                </a:solidFill>
              </a:rPr>
              <a:t>COUNT</a:t>
            </a:r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 err="1">
                <a:solidFill>
                  <a:srgbClr val="008080"/>
                </a:solidFill>
              </a:rPr>
              <a:t>purchase_price</a:t>
            </a:r>
            <a:r>
              <a:rPr lang="en-US" altLang="zh-CN" sz="1400" dirty="0">
                <a:solidFill>
                  <a:srgbClr val="808080"/>
                </a:solidFill>
              </a:rPr>
              <a:t>),</a:t>
            </a:r>
            <a:r>
              <a:rPr lang="en-US" altLang="zh-CN" sz="1400" dirty="0">
                <a:solidFill>
                  <a:srgbClr val="FF00FF"/>
                </a:solidFill>
              </a:rPr>
              <a:t>COUNT</a:t>
            </a:r>
            <a:r>
              <a:rPr lang="en-US" altLang="zh-CN" sz="1400" dirty="0">
                <a:solidFill>
                  <a:srgbClr val="808080"/>
                </a:solidFill>
              </a:rPr>
              <a:t>(*)</a:t>
            </a:r>
            <a:r>
              <a:rPr lang="zh-CN" altLang="en-US" sz="1400" dirty="0">
                <a:solidFill>
                  <a:srgbClr val="808080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FROM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Product</a:t>
            </a:r>
            <a:r>
              <a:rPr lang="en-US" altLang="zh-CN" sz="1400" dirty="0">
                <a:solidFill>
                  <a:srgbClr val="808080"/>
                </a:solidFill>
              </a:rPr>
              <a:t>;</a:t>
            </a:r>
            <a:endParaRPr lang="zh-CN" altLang="en-US" sz="1400" dirty="0"/>
          </a:p>
          <a:p>
            <a:endParaRPr lang="en-US" altLang="zh-CN" sz="1400" dirty="0"/>
          </a:p>
          <a:p>
            <a:r>
              <a:rPr lang="en-US" altLang="zh-CN" b="1" dirty="0"/>
              <a:t>SUM</a:t>
            </a:r>
            <a:r>
              <a:rPr lang="zh-CN" altLang="en-US" b="1" dirty="0"/>
              <a:t>函数求和</a:t>
            </a:r>
            <a:endParaRPr lang="en-US" altLang="zh-CN" b="1" dirty="0"/>
          </a:p>
          <a:p>
            <a:r>
              <a:rPr lang="en-US" altLang="zh-CN" sz="1400" dirty="0">
                <a:solidFill>
                  <a:srgbClr val="008000"/>
                </a:solidFill>
              </a:rPr>
              <a:t>--</a:t>
            </a:r>
            <a:r>
              <a:rPr lang="zh-CN" altLang="en-US" sz="1400" dirty="0">
                <a:solidFill>
                  <a:srgbClr val="008000"/>
                </a:solidFill>
              </a:rPr>
              <a:t>单列求和</a:t>
            </a:r>
          </a:p>
          <a:p>
            <a:r>
              <a:rPr lang="en-US" altLang="zh-CN" sz="1400" dirty="0">
                <a:solidFill>
                  <a:srgbClr val="0000FF"/>
                </a:solidFill>
              </a:rPr>
              <a:t>SELECT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FF"/>
                </a:solidFill>
              </a:rPr>
              <a:t>SUM</a:t>
            </a:r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 err="1">
                <a:solidFill>
                  <a:srgbClr val="008080"/>
                </a:solidFill>
              </a:rPr>
              <a:t>sale_price</a:t>
            </a:r>
            <a:r>
              <a:rPr lang="en-US" altLang="zh-CN" sz="1400" dirty="0">
                <a:solidFill>
                  <a:srgbClr val="808080"/>
                </a:solidFill>
              </a:rPr>
              <a:t>)</a:t>
            </a:r>
            <a:r>
              <a:rPr lang="zh-CN" altLang="en-US" sz="1400" dirty="0">
                <a:solidFill>
                  <a:srgbClr val="808080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FROM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Product</a:t>
            </a:r>
            <a:r>
              <a:rPr lang="en-US" altLang="zh-CN" sz="1400" dirty="0">
                <a:solidFill>
                  <a:srgbClr val="808080"/>
                </a:solidFill>
              </a:rPr>
              <a:t>;</a:t>
            </a:r>
            <a:endParaRPr lang="zh-CN" altLang="en-US" sz="1400" dirty="0">
              <a:solidFill>
                <a:srgbClr val="808080"/>
              </a:solidFill>
            </a:endParaRPr>
          </a:p>
          <a:p>
            <a:endParaRPr lang="zh-CN" altLang="en-US" sz="1400" dirty="0">
              <a:solidFill>
                <a:srgbClr val="808080"/>
              </a:solidFill>
            </a:endParaRPr>
          </a:p>
          <a:p>
            <a:r>
              <a:rPr lang="en-US" altLang="zh-CN" sz="1400" dirty="0">
                <a:solidFill>
                  <a:srgbClr val="008000"/>
                </a:solidFill>
              </a:rPr>
              <a:t>--</a:t>
            </a:r>
            <a:r>
              <a:rPr lang="zh-CN" altLang="en-US" sz="1400" dirty="0">
                <a:solidFill>
                  <a:srgbClr val="008000"/>
                </a:solidFill>
              </a:rPr>
              <a:t>多列求和</a:t>
            </a:r>
          </a:p>
          <a:p>
            <a:r>
              <a:rPr lang="en-US" altLang="zh-CN" sz="1400" dirty="0">
                <a:solidFill>
                  <a:srgbClr val="0000FF"/>
                </a:solidFill>
              </a:rPr>
              <a:t>SELECT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FF"/>
                </a:solidFill>
              </a:rPr>
              <a:t>SUM</a:t>
            </a:r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 err="1">
                <a:solidFill>
                  <a:srgbClr val="008080"/>
                </a:solidFill>
              </a:rPr>
              <a:t>sale_price</a:t>
            </a:r>
            <a:r>
              <a:rPr lang="en-US" altLang="zh-CN" sz="1400" dirty="0">
                <a:solidFill>
                  <a:srgbClr val="808080"/>
                </a:solidFill>
              </a:rPr>
              <a:t>),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FF"/>
                </a:solidFill>
              </a:rPr>
              <a:t>SUM</a:t>
            </a:r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 err="1">
                <a:solidFill>
                  <a:srgbClr val="008080"/>
                </a:solidFill>
              </a:rPr>
              <a:t>purchase_price</a:t>
            </a:r>
            <a:r>
              <a:rPr lang="en-US" altLang="zh-CN" sz="1400" dirty="0">
                <a:solidFill>
                  <a:srgbClr val="808080"/>
                </a:solidFill>
              </a:rPr>
              <a:t>)</a:t>
            </a:r>
            <a:r>
              <a:rPr lang="zh-CN" altLang="en-US" sz="1400" dirty="0">
                <a:solidFill>
                  <a:srgbClr val="808080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FROM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Product</a:t>
            </a:r>
            <a:r>
              <a:rPr lang="en-US" altLang="zh-CN" sz="1400" dirty="0">
                <a:solidFill>
                  <a:srgbClr val="808080"/>
                </a:solidFill>
              </a:rPr>
              <a:t>;</a:t>
            </a:r>
            <a:endParaRPr lang="zh-CN" altLang="en-US" sz="1400" dirty="0"/>
          </a:p>
          <a:p>
            <a:endParaRPr lang="en-US" altLang="zh-CN" sz="1400" dirty="0"/>
          </a:p>
          <a:p>
            <a:r>
              <a:rPr lang="en-US" altLang="zh-CN" b="1" dirty="0"/>
              <a:t>AVG</a:t>
            </a:r>
            <a:r>
              <a:rPr lang="zh-CN" altLang="en-US" b="1" dirty="0"/>
              <a:t>计算平均值</a:t>
            </a:r>
          </a:p>
          <a:p>
            <a:r>
              <a:rPr lang="en-US" altLang="zh-CN" sz="1400" dirty="0">
                <a:solidFill>
                  <a:srgbClr val="008000"/>
                </a:solidFill>
              </a:rPr>
              <a:t>--</a:t>
            </a:r>
            <a:r>
              <a:rPr lang="zh-CN" altLang="en-US" sz="1400" dirty="0">
                <a:solidFill>
                  <a:srgbClr val="008000"/>
                </a:solidFill>
              </a:rPr>
              <a:t>单列平均</a:t>
            </a:r>
          </a:p>
          <a:p>
            <a:r>
              <a:rPr lang="en-US" altLang="zh-CN" sz="1400" dirty="0">
                <a:solidFill>
                  <a:srgbClr val="0000FF"/>
                </a:solidFill>
              </a:rPr>
              <a:t>SELECT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FF"/>
                </a:solidFill>
              </a:rPr>
              <a:t>AVG</a:t>
            </a:r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 err="1">
                <a:solidFill>
                  <a:srgbClr val="008080"/>
                </a:solidFill>
              </a:rPr>
              <a:t>sale_price</a:t>
            </a:r>
            <a:r>
              <a:rPr lang="en-US" altLang="zh-CN" sz="1400" dirty="0">
                <a:solidFill>
                  <a:srgbClr val="808080"/>
                </a:solidFill>
              </a:rPr>
              <a:t>)</a:t>
            </a:r>
            <a:r>
              <a:rPr lang="zh-CN" altLang="en-US" sz="1400" dirty="0">
                <a:solidFill>
                  <a:srgbClr val="808080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FROM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Product</a:t>
            </a:r>
            <a:r>
              <a:rPr lang="en-US" altLang="zh-CN" sz="1400" dirty="0">
                <a:solidFill>
                  <a:srgbClr val="808080"/>
                </a:solidFill>
              </a:rPr>
              <a:t>;</a:t>
            </a:r>
            <a:endParaRPr lang="zh-CN" altLang="en-US" sz="1400" dirty="0">
              <a:solidFill>
                <a:srgbClr val="808080"/>
              </a:solidFill>
            </a:endParaRPr>
          </a:p>
          <a:p>
            <a:endParaRPr lang="zh-CN" altLang="en-US" sz="1400" dirty="0">
              <a:solidFill>
                <a:srgbClr val="808080"/>
              </a:solidFill>
            </a:endParaRPr>
          </a:p>
          <a:p>
            <a:r>
              <a:rPr lang="en-US" altLang="zh-CN" sz="1400" dirty="0">
                <a:solidFill>
                  <a:srgbClr val="008000"/>
                </a:solidFill>
              </a:rPr>
              <a:t>--</a:t>
            </a:r>
            <a:r>
              <a:rPr lang="zh-CN" altLang="en-US" sz="1400" dirty="0">
                <a:solidFill>
                  <a:srgbClr val="008000"/>
                </a:solidFill>
              </a:rPr>
              <a:t>多列平均</a:t>
            </a:r>
          </a:p>
          <a:p>
            <a:r>
              <a:rPr lang="en-US" altLang="zh-CN" sz="1400" dirty="0">
                <a:solidFill>
                  <a:srgbClr val="0000FF"/>
                </a:solidFill>
              </a:rPr>
              <a:t>SELECT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FF"/>
                </a:solidFill>
              </a:rPr>
              <a:t>AVG</a:t>
            </a:r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 err="1">
                <a:solidFill>
                  <a:srgbClr val="008080"/>
                </a:solidFill>
              </a:rPr>
              <a:t>sale_price</a:t>
            </a:r>
            <a:r>
              <a:rPr lang="en-US" altLang="zh-CN" sz="1400" dirty="0">
                <a:solidFill>
                  <a:srgbClr val="808080"/>
                </a:solidFill>
              </a:rPr>
              <a:t>),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FF"/>
                </a:solidFill>
              </a:rPr>
              <a:t>AVG</a:t>
            </a:r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 err="1">
                <a:solidFill>
                  <a:srgbClr val="008080"/>
                </a:solidFill>
              </a:rPr>
              <a:t>purchase_price</a:t>
            </a:r>
            <a:r>
              <a:rPr lang="en-US" altLang="zh-CN" sz="1400" dirty="0">
                <a:solidFill>
                  <a:srgbClr val="808080"/>
                </a:solidFill>
              </a:rPr>
              <a:t>)</a:t>
            </a:r>
            <a:r>
              <a:rPr lang="zh-CN" altLang="en-US" sz="1400" dirty="0">
                <a:solidFill>
                  <a:srgbClr val="808080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FROM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Product</a:t>
            </a:r>
            <a:r>
              <a:rPr lang="en-US" altLang="zh-CN" sz="1400" dirty="0">
                <a:solidFill>
                  <a:srgbClr val="808080"/>
                </a:solidFill>
              </a:rPr>
              <a:t>;</a:t>
            </a:r>
            <a:endParaRPr lang="zh-CN" altLang="en-US" sz="1400" dirty="0"/>
          </a:p>
          <a:p>
            <a:endParaRPr lang="en-US" altLang="zh-CN" sz="1400" dirty="0"/>
          </a:p>
          <a:p>
            <a:r>
              <a:rPr lang="en-US" altLang="zh-CN" b="1" dirty="0"/>
              <a:t>MAX/MIN</a:t>
            </a:r>
            <a:r>
              <a:rPr lang="zh-CN" altLang="en-US" b="1" dirty="0"/>
              <a:t>函数求最大最小值</a:t>
            </a:r>
          </a:p>
          <a:p>
            <a:r>
              <a:rPr lang="en-US" altLang="zh-CN" sz="1400" dirty="0">
                <a:solidFill>
                  <a:srgbClr val="0000FF"/>
                </a:solidFill>
              </a:rPr>
              <a:t>SELECT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FF"/>
                </a:solidFill>
              </a:rPr>
              <a:t>MAX</a:t>
            </a:r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 err="1">
                <a:solidFill>
                  <a:srgbClr val="008080"/>
                </a:solidFill>
              </a:rPr>
              <a:t>sale_price</a:t>
            </a:r>
            <a:r>
              <a:rPr lang="en-US" altLang="zh-CN" sz="1400" dirty="0">
                <a:solidFill>
                  <a:srgbClr val="808080"/>
                </a:solidFill>
              </a:rPr>
              <a:t>),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FF"/>
                </a:solidFill>
              </a:rPr>
              <a:t>MIN</a:t>
            </a:r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 err="1">
                <a:solidFill>
                  <a:srgbClr val="008080"/>
                </a:solidFill>
              </a:rPr>
              <a:t>purchase_price</a:t>
            </a:r>
            <a:r>
              <a:rPr lang="en-US" altLang="zh-CN" sz="1400" dirty="0">
                <a:solidFill>
                  <a:srgbClr val="808080"/>
                </a:solidFill>
              </a:rPr>
              <a:t>)</a:t>
            </a:r>
            <a:r>
              <a:rPr lang="zh-CN" altLang="en-US" sz="1400" dirty="0">
                <a:solidFill>
                  <a:srgbClr val="808080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FROM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Product</a:t>
            </a:r>
            <a:r>
              <a:rPr lang="en-US" altLang="zh-CN" sz="1400" dirty="0">
                <a:solidFill>
                  <a:srgbClr val="808080"/>
                </a:solidFill>
              </a:rPr>
              <a:t>;</a:t>
            </a:r>
          </a:p>
          <a:p>
            <a:endParaRPr lang="en-US" altLang="zh-CN" sz="1400" dirty="0">
              <a:solidFill>
                <a:srgbClr val="808080"/>
              </a:solidFill>
            </a:endParaRPr>
          </a:p>
          <a:p>
            <a:r>
              <a:rPr lang="zh-CN" altLang="en-US" b="1" dirty="0">
                <a:latin typeface="+mn-ea"/>
              </a:rPr>
              <a:t>去重与聚合</a:t>
            </a:r>
            <a:endParaRPr lang="zh-CN" altLang="en-US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 b="1" dirty="0"/>
              <a:t>先去除重复值，再聚合</a:t>
            </a:r>
          </a:p>
          <a:p>
            <a:r>
              <a:rPr lang="en-US" altLang="zh-CN" sz="1400" dirty="0">
                <a:solidFill>
                  <a:srgbClr val="0000FF"/>
                </a:solidFill>
              </a:rPr>
              <a:t>SELECT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FF"/>
                </a:solidFill>
              </a:rPr>
              <a:t>COUNT</a:t>
            </a:r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>
                <a:solidFill>
                  <a:srgbClr val="0000FF"/>
                </a:solidFill>
              </a:rPr>
              <a:t>DISTINCT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product_type</a:t>
            </a:r>
            <a:r>
              <a:rPr lang="en-US" altLang="zh-CN" sz="1400" dirty="0">
                <a:solidFill>
                  <a:srgbClr val="808080"/>
                </a:solidFill>
              </a:rPr>
              <a:t>)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FROM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Product</a:t>
            </a:r>
            <a:r>
              <a:rPr lang="en-US" altLang="zh-CN" sz="1400" dirty="0">
                <a:solidFill>
                  <a:srgbClr val="808080"/>
                </a:solidFill>
              </a:rPr>
              <a:t>;</a:t>
            </a:r>
            <a:endParaRPr lang="zh-CN" altLang="en-US" sz="1400" dirty="0">
              <a:solidFill>
                <a:srgbClr val="808080"/>
              </a:solidFill>
            </a:endParaRPr>
          </a:p>
          <a:p>
            <a:endParaRPr lang="zh-CN" altLang="en-US" sz="1400" dirty="0">
              <a:solidFill>
                <a:srgbClr val="80808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 b="1" dirty="0"/>
              <a:t>先聚合，再去重复值</a:t>
            </a:r>
          </a:p>
          <a:p>
            <a:r>
              <a:rPr lang="en-US" altLang="zh-CN" sz="1400" dirty="0">
                <a:solidFill>
                  <a:srgbClr val="0000FF"/>
                </a:solidFill>
              </a:rPr>
              <a:t>SELECT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DISTINCT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FF"/>
                </a:solidFill>
              </a:rPr>
              <a:t>COUNT</a:t>
            </a:r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 err="1">
                <a:solidFill>
                  <a:srgbClr val="008080"/>
                </a:solidFill>
              </a:rPr>
              <a:t>product_type</a:t>
            </a:r>
            <a:r>
              <a:rPr lang="en-US" altLang="zh-CN" sz="1400" dirty="0">
                <a:solidFill>
                  <a:srgbClr val="808080"/>
                </a:solidFill>
              </a:rPr>
              <a:t>)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FROM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Product</a:t>
            </a:r>
            <a:r>
              <a:rPr lang="en-US" altLang="zh-CN" sz="1400" dirty="0">
                <a:solidFill>
                  <a:srgbClr val="808080"/>
                </a:solidFill>
              </a:rPr>
              <a:t>;</a:t>
            </a:r>
            <a:endParaRPr lang="zh-CN" altLang="en-US" sz="1400" dirty="0">
              <a:solidFill>
                <a:srgbClr val="80808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zh-CN" altLang="en-US" sz="1400" dirty="0">
              <a:solidFill>
                <a:srgbClr val="80808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 b="1" dirty="0"/>
              <a:t>多列先去重，再聚合</a:t>
            </a:r>
          </a:p>
          <a:p>
            <a:r>
              <a:rPr lang="en-US" altLang="zh-CN" sz="1400" dirty="0">
                <a:solidFill>
                  <a:srgbClr val="0000FF"/>
                </a:solidFill>
              </a:rPr>
              <a:t>SELECT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FF"/>
                </a:solidFill>
              </a:rPr>
              <a:t>SUM</a:t>
            </a:r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 err="1">
                <a:solidFill>
                  <a:srgbClr val="008080"/>
                </a:solidFill>
              </a:rPr>
              <a:t>sale_price</a:t>
            </a:r>
            <a:r>
              <a:rPr lang="en-US" altLang="zh-CN" sz="1400" dirty="0">
                <a:solidFill>
                  <a:srgbClr val="808080"/>
                </a:solidFill>
              </a:rPr>
              <a:t>),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FF"/>
                </a:solidFill>
              </a:rPr>
              <a:t>SUM</a:t>
            </a:r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>
                <a:solidFill>
                  <a:srgbClr val="0000FF"/>
                </a:solidFill>
              </a:rPr>
              <a:t>DISTINCT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sale_price</a:t>
            </a:r>
            <a:r>
              <a:rPr lang="en-US" altLang="zh-CN" sz="1400" dirty="0">
                <a:solidFill>
                  <a:srgbClr val="808080"/>
                </a:solidFill>
              </a:rPr>
              <a:t>)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FROM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Product</a:t>
            </a:r>
            <a:r>
              <a:rPr lang="en-US" altLang="zh-CN" sz="1400" dirty="0">
                <a:solidFill>
                  <a:srgbClr val="808080"/>
                </a:solidFill>
              </a:rPr>
              <a:t>;</a:t>
            </a:r>
            <a:endParaRPr lang="zh-CN" altLang="en-US" sz="1400" dirty="0"/>
          </a:p>
        </p:txBody>
      </p:sp>
      <p:sp>
        <p:nvSpPr>
          <p:cNvPr id="4" name="矩形 3"/>
          <p:cNvSpPr/>
          <p:nvPr/>
        </p:nvSpPr>
        <p:spPr>
          <a:xfrm>
            <a:off x="1714500" y="5495836"/>
            <a:ext cx="3429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0134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79400" y="617577"/>
            <a:ext cx="6375400" cy="8248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</a:rPr>
              <a:t>分组功能</a:t>
            </a:r>
            <a:endParaRPr lang="en-US" altLang="zh-CN" b="1" dirty="0"/>
          </a:p>
          <a:p>
            <a:endParaRPr lang="en-US" altLang="zh-CN" dirty="0"/>
          </a:p>
          <a:p>
            <a:r>
              <a:rPr lang="en-US" altLang="zh-CN" b="1" dirty="0"/>
              <a:t>GROUP BY</a:t>
            </a:r>
            <a:r>
              <a:rPr lang="zh-CN" altLang="en-US" b="1" dirty="0"/>
              <a:t>分组</a:t>
            </a:r>
            <a:endParaRPr lang="en-US" altLang="zh-CN" b="1" dirty="0"/>
          </a:p>
          <a:p>
            <a:r>
              <a:rPr lang="en-US" altLang="zh-CN" sz="1600" dirty="0">
                <a:solidFill>
                  <a:srgbClr val="008000"/>
                </a:solidFill>
              </a:rPr>
              <a:t>--SQL</a:t>
            </a:r>
            <a:r>
              <a:rPr lang="zh-CN" altLang="en-US" sz="1600" dirty="0">
                <a:solidFill>
                  <a:srgbClr val="008000"/>
                </a:solidFill>
              </a:rPr>
              <a:t>语言顺序必须为</a:t>
            </a:r>
            <a:r>
              <a:rPr lang="en-US" altLang="zh-CN" sz="1600" dirty="0">
                <a:solidFill>
                  <a:srgbClr val="008000"/>
                </a:solidFill>
              </a:rPr>
              <a:t>SELECT </a:t>
            </a:r>
            <a:r>
              <a:rPr lang="zh-CN" altLang="en-US" sz="1600" dirty="0">
                <a:solidFill>
                  <a:srgbClr val="008000"/>
                </a:solidFill>
              </a:rPr>
              <a:t>→</a:t>
            </a:r>
            <a:r>
              <a:rPr lang="en-US" altLang="zh-CN" sz="1600" dirty="0">
                <a:solidFill>
                  <a:srgbClr val="008000"/>
                </a:solidFill>
              </a:rPr>
              <a:t>FROM </a:t>
            </a:r>
            <a:r>
              <a:rPr lang="zh-CN" altLang="en-US" sz="1600" dirty="0">
                <a:solidFill>
                  <a:srgbClr val="008000"/>
                </a:solidFill>
              </a:rPr>
              <a:t>→</a:t>
            </a:r>
            <a:r>
              <a:rPr lang="en-US" altLang="zh-CN" sz="1600" dirty="0">
                <a:solidFill>
                  <a:srgbClr val="008000"/>
                </a:solidFill>
              </a:rPr>
              <a:t>WHERE </a:t>
            </a:r>
            <a:r>
              <a:rPr lang="zh-CN" altLang="en-US" sz="1600" dirty="0">
                <a:solidFill>
                  <a:srgbClr val="008000"/>
                </a:solidFill>
              </a:rPr>
              <a:t>→</a:t>
            </a:r>
            <a:r>
              <a:rPr lang="en-US" altLang="zh-CN" sz="1600" dirty="0">
                <a:solidFill>
                  <a:srgbClr val="008000"/>
                </a:solidFill>
              </a:rPr>
              <a:t>GROUP BY</a:t>
            </a:r>
            <a:endParaRPr lang="zh-CN" altLang="en-US" sz="1600" dirty="0">
              <a:solidFill>
                <a:srgbClr val="008000"/>
              </a:solidFill>
            </a:endParaRPr>
          </a:p>
          <a:p>
            <a:r>
              <a:rPr lang="en-US" altLang="zh-CN" sz="1600" dirty="0">
                <a:solidFill>
                  <a:srgbClr val="008000"/>
                </a:solidFill>
              </a:rPr>
              <a:t>--</a:t>
            </a:r>
            <a:r>
              <a:rPr lang="zh-CN" altLang="en-US" sz="1600" dirty="0">
                <a:solidFill>
                  <a:srgbClr val="008000"/>
                </a:solidFill>
              </a:rPr>
              <a:t>数据库执行顺序为</a:t>
            </a:r>
            <a:r>
              <a:rPr lang="en-US" altLang="zh-CN" sz="1600" dirty="0">
                <a:solidFill>
                  <a:srgbClr val="008000"/>
                </a:solidFill>
              </a:rPr>
              <a:t>FROM </a:t>
            </a:r>
            <a:r>
              <a:rPr lang="zh-CN" altLang="en-US" sz="1600" dirty="0">
                <a:solidFill>
                  <a:srgbClr val="008000"/>
                </a:solidFill>
              </a:rPr>
              <a:t>→</a:t>
            </a:r>
            <a:r>
              <a:rPr lang="en-US" altLang="zh-CN" sz="1600" dirty="0">
                <a:solidFill>
                  <a:srgbClr val="008000"/>
                </a:solidFill>
              </a:rPr>
              <a:t>WHERE </a:t>
            </a:r>
            <a:r>
              <a:rPr lang="zh-CN" altLang="en-US" sz="1600" dirty="0">
                <a:solidFill>
                  <a:srgbClr val="008000"/>
                </a:solidFill>
              </a:rPr>
              <a:t>→</a:t>
            </a:r>
            <a:r>
              <a:rPr lang="en-US" altLang="zh-CN" sz="1600" dirty="0">
                <a:solidFill>
                  <a:srgbClr val="008000"/>
                </a:solidFill>
              </a:rPr>
              <a:t>GROUP BY </a:t>
            </a:r>
            <a:r>
              <a:rPr lang="zh-CN" altLang="en-US" sz="1600" dirty="0">
                <a:solidFill>
                  <a:srgbClr val="008000"/>
                </a:solidFill>
              </a:rPr>
              <a:t>→</a:t>
            </a:r>
            <a:r>
              <a:rPr lang="en-US" altLang="zh-CN" sz="1600" dirty="0">
                <a:solidFill>
                  <a:srgbClr val="008000"/>
                </a:solidFill>
              </a:rPr>
              <a:t>SELECT</a:t>
            </a:r>
            <a:endParaRPr lang="zh-CN" altLang="en-US" sz="1600" dirty="0">
              <a:solidFill>
                <a:srgbClr val="008000"/>
              </a:solidFill>
            </a:endParaRPr>
          </a:p>
          <a:p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 b="1" dirty="0">
                <a:solidFill>
                  <a:srgbClr val="008080"/>
                </a:solidFill>
              </a:rPr>
              <a:t>基础分组</a:t>
            </a:r>
          </a:p>
          <a:p>
            <a:r>
              <a:rPr lang="en-US" altLang="zh-CN" sz="1400" dirty="0">
                <a:solidFill>
                  <a:srgbClr val="0000FF"/>
                </a:solidFill>
              </a:rPr>
              <a:t>SELECT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product_type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FF"/>
                </a:solidFill>
              </a:rPr>
              <a:t>COUNT</a:t>
            </a:r>
            <a:r>
              <a:rPr lang="en-US" altLang="zh-CN" sz="1400" dirty="0">
                <a:solidFill>
                  <a:srgbClr val="808080"/>
                </a:solidFill>
              </a:rPr>
              <a:t>(*)</a:t>
            </a:r>
            <a:r>
              <a:rPr lang="zh-CN" altLang="en-US" sz="1400" dirty="0">
                <a:solidFill>
                  <a:srgbClr val="808080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FROM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Product</a:t>
            </a:r>
            <a:r>
              <a:rPr lang="zh-CN" altLang="en-US" sz="1400" dirty="0">
                <a:solidFill>
                  <a:srgbClr val="008080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GROUP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BY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product_type</a:t>
            </a:r>
            <a:r>
              <a:rPr lang="en-US" altLang="zh-CN" sz="1400" dirty="0">
                <a:solidFill>
                  <a:srgbClr val="808080"/>
                </a:solidFill>
              </a:rPr>
              <a:t>;</a:t>
            </a:r>
            <a:endParaRPr lang="zh-CN" altLang="en-US" sz="1400" dirty="0">
              <a:solidFill>
                <a:srgbClr val="808080"/>
              </a:solidFill>
            </a:endParaRPr>
          </a:p>
          <a:p>
            <a:endParaRPr lang="zh-CN" altLang="en-US" sz="1600" dirty="0">
              <a:solidFill>
                <a:srgbClr val="80808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 b="1" dirty="0">
                <a:solidFill>
                  <a:srgbClr val="008080"/>
                </a:solidFill>
              </a:rPr>
              <a:t>使用</a:t>
            </a:r>
            <a:r>
              <a:rPr lang="en-US" altLang="zh-CN" sz="1600" b="1" dirty="0">
                <a:solidFill>
                  <a:srgbClr val="008080"/>
                </a:solidFill>
              </a:rPr>
              <a:t>where</a:t>
            </a:r>
            <a:r>
              <a:rPr lang="zh-CN" altLang="en-US" sz="1600" b="1" dirty="0">
                <a:solidFill>
                  <a:srgbClr val="008080"/>
                </a:solidFill>
              </a:rPr>
              <a:t>的分组</a:t>
            </a:r>
          </a:p>
          <a:p>
            <a:r>
              <a:rPr lang="en-US" altLang="zh-CN" sz="1400" dirty="0">
                <a:solidFill>
                  <a:srgbClr val="0000FF"/>
                </a:solidFill>
              </a:rPr>
              <a:t>SELECT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purchase_price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FF"/>
                </a:solidFill>
              </a:rPr>
              <a:t>COUNT</a:t>
            </a:r>
            <a:r>
              <a:rPr lang="en-US" altLang="zh-CN" sz="1400" dirty="0">
                <a:solidFill>
                  <a:srgbClr val="808080"/>
                </a:solidFill>
              </a:rPr>
              <a:t>(*)</a:t>
            </a:r>
            <a:r>
              <a:rPr lang="zh-CN" altLang="en-US" sz="1400" dirty="0">
                <a:solidFill>
                  <a:srgbClr val="808080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FROM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Product</a:t>
            </a:r>
            <a:r>
              <a:rPr lang="zh-CN" altLang="en-US" sz="1400" dirty="0">
                <a:solidFill>
                  <a:srgbClr val="008080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WHERE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product_type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=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r>
              <a:rPr lang="zh-CN" altLang="en-US" sz="1400" dirty="0">
                <a:solidFill>
                  <a:srgbClr val="FF0000"/>
                </a:solidFill>
              </a:rPr>
              <a:t>衣服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endParaRPr lang="zh-CN" altLang="en-US" sz="1400" dirty="0">
              <a:solidFill>
                <a:srgbClr val="FF0000"/>
              </a:solidFill>
            </a:endParaRPr>
          </a:p>
          <a:p>
            <a:r>
              <a:rPr lang="zh-CN" altLang="en-US" sz="1400" dirty="0">
                <a:solidFill>
                  <a:prstClr val="black"/>
                </a:solidFill>
              </a:rPr>
              <a:t>  </a:t>
            </a:r>
            <a:r>
              <a:rPr lang="en-US" altLang="zh-CN" sz="1400" dirty="0">
                <a:solidFill>
                  <a:srgbClr val="0000FF"/>
                </a:solidFill>
              </a:rPr>
              <a:t>GROUP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BY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purchase_price</a:t>
            </a:r>
            <a:r>
              <a:rPr lang="en-US" altLang="zh-CN" sz="1400" dirty="0">
                <a:solidFill>
                  <a:srgbClr val="808080"/>
                </a:solidFill>
              </a:rPr>
              <a:t>;</a:t>
            </a:r>
            <a:endParaRPr lang="zh-CN" altLang="en-US" sz="1400" dirty="0">
              <a:solidFill>
                <a:srgbClr val="808080"/>
              </a:solidFill>
            </a:endParaRPr>
          </a:p>
          <a:p>
            <a:endParaRPr lang="zh-CN" altLang="en-US" sz="1600" dirty="0">
              <a:solidFill>
                <a:srgbClr val="80808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 b="1" dirty="0">
                <a:solidFill>
                  <a:srgbClr val="008080"/>
                </a:solidFill>
              </a:rPr>
              <a:t>分组加入常数列</a:t>
            </a:r>
          </a:p>
          <a:p>
            <a:r>
              <a:rPr lang="en-US" altLang="zh-CN" sz="1600" dirty="0">
                <a:solidFill>
                  <a:srgbClr val="0000FF"/>
                </a:solidFill>
              </a:rPr>
              <a:t>SELECT</a:t>
            </a:r>
            <a:r>
              <a:rPr lang="zh-CN" altLang="en-US" sz="1600" dirty="0">
                <a:solidFill>
                  <a:prstClr val="black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‘</a:t>
            </a:r>
            <a:r>
              <a:rPr lang="zh-CN" altLang="en-US" sz="1600" dirty="0">
                <a:solidFill>
                  <a:srgbClr val="FF0000"/>
                </a:solidFill>
              </a:rPr>
              <a:t>商品</a:t>
            </a:r>
            <a:r>
              <a:rPr lang="en-US" altLang="zh-CN" sz="1600" dirty="0">
                <a:solidFill>
                  <a:srgbClr val="FF0000"/>
                </a:solidFill>
              </a:rPr>
              <a:t>’</a:t>
            </a:r>
            <a:r>
              <a:rPr lang="zh-CN" altLang="en-US" sz="1600" dirty="0">
                <a:solidFill>
                  <a:prstClr val="black"/>
                </a:solidFill>
              </a:rPr>
              <a:t> </a:t>
            </a:r>
            <a:r>
              <a:rPr lang="en-US" altLang="zh-CN" sz="1600" dirty="0">
                <a:solidFill>
                  <a:srgbClr val="0000FF"/>
                </a:solidFill>
              </a:rPr>
              <a:t>as</a:t>
            </a:r>
            <a:r>
              <a:rPr lang="zh-CN" altLang="en-US" sz="1600" dirty="0">
                <a:solidFill>
                  <a:prstClr val="black"/>
                </a:solidFill>
              </a:rPr>
              <a:t> </a:t>
            </a:r>
            <a:r>
              <a:rPr lang="en-US" altLang="zh-CN" sz="1600" dirty="0">
                <a:solidFill>
                  <a:srgbClr val="008080"/>
                </a:solidFill>
              </a:rPr>
              <a:t>string</a:t>
            </a:r>
            <a:r>
              <a:rPr lang="en-US" altLang="zh-CN" sz="1600" dirty="0">
                <a:solidFill>
                  <a:srgbClr val="808080"/>
                </a:solidFill>
              </a:rPr>
              <a:t>,</a:t>
            </a:r>
            <a:r>
              <a:rPr lang="zh-CN" altLang="en-US" sz="1600" dirty="0">
                <a:solidFill>
                  <a:prstClr val="black"/>
                </a:solidFill>
              </a:rPr>
              <a:t> </a:t>
            </a:r>
            <a:r>
              <a:rPr lang="en-US" altLang="zh-CN" sz="1600" dirty="0" err="1">
                <a:solidFill>
                  <a:srgbClr val="008080"/>
                </a:solidFill>
              </a:rPr>
              <a:t>purchase_price</a:t>
            </a:r>
            <a:r>
              <a:rPr lang="en-US" altLang="zh-CN" sz="1600" dirty="0">
                <a:solidFill>
                  <a:srgbClr val="808080"/>
                </a:solidFill>
              </a:rPr>
              <a:t>,</a:t>
            </a:r>
            <a:r>
              <a:rPr lang="zh-CN" altLang="en-US" sz="1600" dirty="0">
                <a:solidFill>
                  <a:prstClr val="black"/>
                </a:solidFill>
              </a:rPr>
              <a:t> </a:t>
            </a:r>
            <a:r>
              <a:rPr lang="en-US" altLang="zh-CN" sz="1600" dirty="0">
                <a:solidFill>
                  <a:srgbClr val="FF00FF"/>
                </a:solidFill>
              </a:rPr>
              <a:t>COUNT</a:t>
            </a:r>
            <a:r>
              <a:rPr lang="en-US" altLang="zh-CN" sz="1600" dirty="0">
                <a:solidFill>
                  <a:srgbClr val="808080"/>
                </a:solidFill>
              </a:rPr>
              <a:t>(*)</a:t>
            </a:r>
            <a:r>
              <a:rPr lang="zh-CN" altLang="en-US" sz="1600" dirty="0">
                <a:solidFill>
                  <a:srgbClr val="808080"/>
                </a:solidFill>
              </a:rPr>
              <a:t> </a:t>
            </a:r>
            <a:r>
              <a:rPr lang="en-US" altLang="zh-CN" sz="1600" dirty="0">
                <a:solidFill>
                  <a:srgbClr val="0000FF"/>
                </a:solidFill>
              </a:rPr>
              <a:t>FROM</a:t>
            </a:r>
            <a:r>
              <a:rPr lang="zh-CN" altLang="en-US" sz="1600" dirty="0">
                <a:solidFill>
                  <a:prstClr val="black"/>
                </a:solidFill>
              </a:rPr>
              <a:t> </a:t>
            </a:r>
            <a:r>
              <a:rPr lang="en-US" altLang="zh-CN" sz="1600" dirty="0">
                <a:solidFill>
                  <a:srgbClr val="008080"/>
                </a:solidFill>
              </a:rPr>
              <a:t>Product</a:t>
            </a:r>
            <a:endParaRPr lang="zh-CN" altLang="en-US" sz="1600" dirty="0">
              <a:solidFill>
                <a:srgbClr val="008080"/>
              </a:solidFill>
            </a:endParaRPr>
          </a:p>
          <a:p>
            <a:r>
              <a:rPr lang="zh-CN" altLang="en-US" sz="1600" dirty="0">
                <a:solidFill>
                  <a:prstClr val="black"/>
                </a:solidFill>
              </a:rPr>
              <a:t>  </a:t>
            </a:r>
            <a:r>
              <a:rPr lang="en-US" altLang="zh-CN" sz="1600" dirty="0">
                <a:solidFill>
                  <a:srgbClr val="0000FF"/>
                </a:solidFill>
              </a:rPr>
              <a:t>WHERE</a:t>
            </a:r>
            <a:r>
              <a:rPr lang="zh-CN" altLang="en-US" sz="1600" dirty="0">
                <a:solidFill>
                  <a:prstClr val="black"/>
                </a:solidFill>
              </a:rPr>
              <a:t> </a:t>
            </a:r>
            <a:r>
              <a:rPr lang="en-US" altLang="zh-CN" sz="1600" dirty="0" err="1">
                <a:solidFill>
                  <a:srgbClr val="008080"/>
                </a:solidFill>
              </a:rPr>
              <a:t>product_type</a:t>
            </a:r>
            <a:r>
              <a:rPr lang="zh-CN" altLang="en-US" sz="1600" dirty="0">
                <a:solidFill>
                  <a:prstClr val="black"/>
                </a:solidFill>
              </a:rPr>
              <a:t> </a:t>
            </a:r>
            <a:r>
              <a:rPr lang="en-US" altLang="zh-CN" sz="1600" dirty="0">
                <a:solidFill>
                  <a:srgbClr val="808080"/>
                </a:solidFill>
              </a:rPr>
              <a:t>=</a:t>
            </a:r>
            <a:r>
              <a:rPr lang="zh-CN" altLang="en-US" sz="1600" dirty="0">
                <a:solidFill>
                  <a:prstClr val="black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'</a:t>
            </a:r>
            <a:r>
              <a:rPr lang="zh-CN" altLang="en-US" sz="1600" dirty="0">
                <a:solidFill>
                  <a:srgbClr val="FF0000"/>
                </a:solidFill>
              </a:rPr>
              <a:t>衣服</a:t>
            </a:r>
            <a:r>
              <a:rPr lang="en-US" altLang="zh-CN" sz="1600" dirty="0">
                <a:solidFill>
                  <a:srgbClr val="FF0000"/>
                </a:solidFill>
              </a:rPr>
              <a:t>'</a:t>
            </a:r>
            <a:endParaRPr lang="zh-CN" altLang="en-US" sz="1600" dirty="0">
              <a:solidFill>
                <a:srgbClr val="FF0000"/>
              </a:solidFill>
            </a:endParaRPr>
          </a:p>
          <a:p>
            <a:r>
              <a:rPr lang="zh-CN" altLang="en-US" sz="1600" dirty="0">
                <a:solidFill>
                  <a:prstClr val="black"/>
                </a:solidFill>
              </a:rPr>
              <a:t>  </a:t>
            </a:r>
            <a:r>
              <a:rPr lang="en-US" altLang="zh-CN" sz="1600" dirty="0">
                <a:solidFill>
                  <a:srgbClr val="0000FF"/>
                </a:solidFill>
              </a:rPr>
              <a:t>GROUP</a:t>
            </a:r>
            <a:r>
              <a:rPr lang="zh-CN" altLang="en-US" sz="1600" dirty="0">
                <a:solidFill>
                  <a:prstClr val="black"/>
                </a:solidFill>
              </a:rPr>
              <a:t> </a:t>
            </a:r>
            <a:r>
              <a:rPr lang="en-US" altLang="zh-CN" sz="1600" dirty="0">
                <a:solidFill>
                  <a:srgbClr val="0000FF"/>
                </a:solidFill>
              </a:rPr>
              <a:t>BY</a:t>
            </a:r>
            <a:r>
              <a:rPr lang="zh-CN" altLang="en-US" sz="1600" dirty="0">
                <a:solidFill>
                  <a:prstClr val="black"/>
                </a:solidFill>
              </a:rPr>
              <a:t> </a:t>
            </a:r>
            <a:r>
              <a:rPr lang="en-US" altLang="zh-CN" sz="1600" dirty="0" err="1">
                <a:solidFill>
                  <a:srgbClr val="008080"/>
                </a:solidFill>
              </a:rPr>
              <a:t>purchase_price</a:t>
            </a:r>
            <a:r>
              <a:rPr lang="en-US" altLang="zh-CN" sz="1600" dirty="0">
                <a:solidFill>
                  <a:srgbClr val="808080"/>
                </a:solidFill>
              </a:rPr>
              <a:t>;</a:t>
            </a:r>
            <a:endParaRPr lang="zh-CN" altLang="en-US" sz="1600" dirty="0">
              <a:solidFill>
                <a:srgbClr val="808080"/>
              </a:solidFill>
            </a:endParaRPr>
          </a:p>
          <a:p>
            <a:endParaRPr lang="zh-CN" altLang="en-US" sz="1600" dirty="0">
              <a:solidFill>
                <a:srgbClr val="80808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 b="1" dirty="0">
                <a:solidFill>
                  <a:srgbClr val="008080"/>
                </a:solidFill>
              </a:rPr>
              <a:t>分组使用别名</a:t>
            </a:r>
          </a:p>
          <a:p>
            <a:r>
              <a:rPr lang="en-US" altLang="zh-CN" sz="1400" dirty="0">
                <a:solidFill>
                  <a:srgbClr val="0000FF"/>
                </a:solidFill>
              </a:rPr>
              <a:t>SELECT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purchase_price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FF"/>
                </a:solidFill>
              </a:rPr>
              <a:t>COUNT</a:t>
            </a:r>
            <a:r>
              <a:rPr lang="en-US" altLang="zh-CN" sz="1400" dirty="0">
                <a:solidFill>
                  <a:srgbClr val="808080"/>
                </a:solidFill>
              </a:rPr>
              <a:t>(*)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as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r>
              <a:rPr lang="zh-CN" altLang="en-US" sz="1400" dirty="0">
                <a:solidFill>
                  <a:srgbClr val="FF0000"/>
                </a:solidFill>
              </a:rPr>
              <a:t>计数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endParaRPr lang="zh-CN" altLang="en-US" sz="1400" dirty="0">
              <a:solidFill>
                <a:srgbClr val="FF0000"/>
              </a:solidFill>
            </a:endParaRPr>
          </a:p>
          <a:p>
            <a:r>
              <a:rPr lang="zh-CN" altLang="en-US" sz="1400" dirty="0">
                <a:solidFill>
                  <a:prstClr val="black"/>
                </a:solidFill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</a:rPr>
              <a:t>FROM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Product</a:t>
            </a:r>
            <a:endParaRPr lang="zh-CN" altLang="en-US" sz="1400" dirty="0">
              <a:solidFill>
                <a:srgbClr val="008080"/>
              </a:solidFill>
            </a:endParaRPr>
          </a:p>
          <a:p>
            <a:r>
              <a:rPr lang="zh-CN" altLang="en-US" sz="1400" dirty="0">
                <a:solidFill>
                  <a:prstClr val="black"/>
                </a:solidFill>
              </a:rPr>
              <a:t>  </a:t>
            </a:r>
            <a:r>
              <a:rPr lang="en-US" altLang="zh-CN" sz="1400" dirty="0">
                <a:solidFill>
                  <a:srgbClr val="0000FF"/>
                </a:solidFill>
              </a:rPr>
              <a:t>WHERE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product_type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=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r>
              <a:rPr lang="zh-CN" altLang="en-US" sz="1400" dirty="0">
                <a:solidFill>
                  <a:srgbClr val="FF0000"/>
                </a:solidFill>
              </a:rPr>
              <a:t>衣服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endParaRPr lang="zh-CN" altLang="en-US" sz="1400" dirty="0">
              <a:solidFill>
                <a:srgbClr val="FF0000"/>
              </a:solidFill>
            </a:endParaRPr>
          </a:p>
          <a:p>
            <a:r>
              <a:rPr lang="zh-CN" altLang="en-US" sz="1400" dirty="0">
                <a:solidFill>
                  <a:prstClr val="black"/>
                </a:solidFill>
              </a:rPr>
              <a:t>  </a:t>
            </a:r>
            <a:r>
              <a:rPr lang="en-US" altLang="zh-CN" sz="1400" dirty="0">
                <a:solidFill>
                  <a:srgbClr val="0000FF"/>
                </a:solidFill>
              </a:rPr>
              <a:t>GROUP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BY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purchase_price</a:t>
            </a:r>
            <a:r>
              <a:rPr lang="en-US" altLang="zh-CN" sz="1400" dirty="0">
                <a:solidFill>
                  <a:srgbClr val="808080"/>
                </a:solidFill>
              </a:rPr>
              <a:t>;</a:t>
            </a:r>
            <a:endParaRPr lang="zh-CN" altLang="en-US" sz="1400" dirty="0">
              <a:solidFill>
                <a:srgbClr val="808080"/>
              </a:solidFill>
            </a:endParaRPr>
          </a:p>
          <a:p>
            <a:endParaRPr lang="zh-CN" altLang="en-US" sz="1600" dirty="0">
              <a:solidFill>
                <a:srgbClr val="808080"/>
              </a:solidFill>
            </a:endParaRPr>
          </a:p>
          <a:p>
            <a:r>
              <a:rPr lang="en-US" altLang="zh-CN" b="1" dirty="0"/>
              <a:t>HAVING </a:t>
            </a:r>
            <a:r>
              <a:rPr lang="zh-CN" altLang="en-US" b="1" dirty="0"/>
              <a:t>筛选组所对应的条件</a:t>
            </a:r>
          </a:p>
          <a:p>
            <a:r>
              <a:rPr lang="en-US" altLang="zh-CN" sz="1600" dirty="0">
                <a:solidFill>
                  <a:srgbClr val="008000"/>
                </a:solidFill>
              </a:rPr>
              <a:t>--SQL</a:t>
            </a:r>
            <a:r>
              <a:rPr lang="zh-CN" altLang="en-US" sz="1600" dirty="0">
                <a:solidFill>
                  <a:srgbClr val="008000"/>
                </a:solidFill>
              </a:rPr>
              <a:t>语言顺序必为</a:t>
            </a:r>
            <a:r>
              <a:rPr lang="en-US" altLang="zh-CN" sz="1600" dirty="0">
                <a:solidFill>
                  <a:srgbClr val="008000"/>
                </a:solidFill>
              </a:rPr>
              <a:t>SELECT </a:t>
            </a:r>
            <a:r>
              <a:rPr lang="zh-CN" altLang="en-US" sz="1600" dirty="0">
                <a:solidFill>
                  <a:srgbClr val="008000"/>
                </a:solidFill>
              </a:rPr>
              <a:t>→</a:t>
            </a:r>
            <a:r>
              <a:rPr lang="en-US" altLang="zh-CN" sz="1600" dirty="0">
                <a:solidFill>
                  <a:srgbClr val="008000"/>
                </a:solidFill>
              </a:rPr>
              <a:t>FROM </a:t>
            </a:r>
            <a:r>
              <a:rPr lang="zh-CN" altLang="en-US" sz="1600" dirty="0">
                <a:solidFill>
                  <a:srgbClr val="008000"/>
                </a:solidFill>
              </a:rPr>
              <a:t>→</a:t>
            </a:r>
            <a:r>
              <a:rPr lang="en-US" altLang="zh-CN" sz="1600" dirty="0">
                <a:solidFill>
                  <a:srgbClr val="008000"/>
                </a:solidFill>
              </a:rPr>
              <a:t>WHERE </a:t>
            </a:r>
            <a:r>
              <a:rPr lang="zh-CN" altLang="en-US" sz="1600" dirty="0">
                <a:solidFill>
                  <a:srgbClr val="008000"/>
                </a:solidFill>
              </a:rPr>
              <a:t>→</a:t>
            </a:r>
            <a:r>
              <a:rPr lang="en-US" altLang="zh-CN" sz="1600" dirty="0">
                <a:solidFill>
                  <a:srgbClr val="008000"/>
                </a:solidFill>
              </a:rPr>
              <a:t>GROUP BY </a:t>
            </a:r>
            <a:r>
              <a:rPr lang="zh-CN" altLang="en-US" sz="1600" dirty="0">
                <a:solidFill>
                  <a:srgbClr val="008000"/>
                </a:solidFill>
              </a:rPr>
              <a:t>→</a:t>
            </a:r>
            <a:r>
              <a:rPr lang="en-US" altLang="zh-CN" sz="1600" dirty="0">
                <a:solidFill>
                  <a:srgbClr val="008000"/>
                </a:solidFill>
              </a:rPr>
              <a:t>HAVING</a:t>
            </a:r>
          </a:p>
          <a:p>
            <a:r>
              <a:rPr lang="en-US" altLang="zh-CN" sz="1400" dirty="0">
                <a:solidFill>
                  <a:srgbClr val="0000FF"/>
                </a:solidFill>
              </a:rPr>
              <a:t>SELECT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product_type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FF"/>
                </a:solidFill>
              </a:rPr>
              <a:t>COUNT</a:t>
            </a:r>
            <a:r>
              <a:rPr lang="en-US" altLang="zh-CN" sz="1400" dirty="0">
                <a:solidFill>
                  <a:srgbClr val="808080"/>
                </a:solidFill>
              </a:rPr>
              <a:t>(*)</a:t>
            </a:r>
            <a:r>
              <a:rPr lang="zh-CN" altLang="en-US" sz="1400" dirty="0">
                <a:solidFill>
                  <a:srgbClr val="808080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FROM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Product</a:t>
            </a:r>
            <a:endParaRPr lang="zh-CN" altLang="en-US" sz="1400" dirty="0">
              <a:solidFill>
                <a:srgbClr val="008080"/>
              </a:solidFill>
            </a:endParaRPr>
          </a:p>
          <a:p>
            <a:r>
              <a:rPr lang="zh-CN" altLang="en-US" sz="1400" dirty="0">
                <a:solidFill>
                  <a:prstClr val="black"/>
                </a:solidFill>
              </a:rPr>
              <a:t>   </a:t>
            </a:r>
            <a:r>
              <a:rPr lang="en-US" altLang="zh-CN" sz="1400" dirty="0">
                <a:solidFill>
                  <a:srgbClr val="0000FF"/>
                </a:solidFill>
              </a:rPr>
              <a:t>GROUP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BY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product_type</a:t>
            </a:r>
            <a:r>
              <a:rPr lang="zh-CN" altLang="en-US" sz="1400" dirty="0">
                <a:solidFill>
                  <a:srgbClr val="008080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HAVING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FF"/>
                </a:solidFill>
              </a:rPr>
              <a:t>COUNT</a:t>
            </a:r>
            <a:r>
              <a:rPr lang="en-US" altLang="zh-CN" sz="1400" dirty="0">
                <a:solidFill>
                  <a:srgbClr val="808080"/>
                </a:solidFill>
              </a:rPr>
              <a:t>(*)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=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prstClr val="black"/>
                </a:solidFill>
              </a:rPr>
              <a:t>2</a:t>
            </a:r>
            <a:r>
              <a:rPr lang="en-US" altLang="zh-CN" sz="1400" dirty="0">
                <a:solidFill>
                  <a:srgbClr val="808080"/>
                </a:solidFill>
              </a:rPr>
              <a:t>;</a:t>
            </a:r>
            <a:endParaRPr lang="zh-CN" altLang="en-US" sz="1400" dirty="0">
              <a:solidFill>
                <a:srgbClr val="808080"/>
              </a:solidFill>
            </a:endParaRPr>
          </a:p>
          <a:p>
            <a:endParaRPr lang="zh-CN" altLang="en-US" sz="1600" dirty="0">
              <a:solidFill>
                <a:srgbClr val="808080"/>
              </a:solidFill>
            </a:endParaRPr>
          </a:p>
          <a:p>
            <a:r>
              <a:rPr lang="en-US" altLang="zh-CN" sz="1600" dirty="0">
                <a:solidFill>
                  <a:srgbClr val="008000"/>
                </a:solidFill>
              </a:rPr>
              <a:t>--HAVING</a:t>
            </a:r>
            <a:r>
              <a:rPr lang="zh-CN" altLang="en-US" sz="1600" dirty="0">
                <a:solidFill>
                  <a:srgbClr val="008000"/>
                </a:solidFill>
              </a:rPr>
              <a:t>加判断</a:t>
            </a:r>
          </a:p>
          <a:p>
            <a:r>
              <a:rPr lang="en-US" altLang="zh-CN" sz="1400" dirty="0">
                <a:solidFill>
                  <a:srgbClr val="0000FF"/>
                </a:solidFill>
              </a:rPr>
              <a:t>SELECT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product_type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FF"/>
                </a:solidFill>
              </a:rPr>
              <a:t>AVG</a:t>
            </a:r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 err="1">
                <a:solidFill>
                  <a:srgbClr val="008080"/>
                </a:solidFill>
              </a:rPr>
              <a:t>sale_price</a:t>
            </a:r>
            <a:r>
              <a:rPr lang="en-US" altLang="zh-CN" sz="1400" dirty="0">
                <a:solidFill>
                  <a:srgbClr val="808080"/>
                </a:solidFill>
              </a:rPr>
              <a:t>)</a:t>
            </a:r>
            <a:r>
              <a:rPr lang="zh-CN" altLang="en-US" sz="1400" dirty="0">
                <a:solidFill>
                  <a:srgbClr val="808080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FROM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Product</a:t>
            </a:r>
            <a:endParaRPr lang="zh-CN" altLang="en-US" sz="1400" dirty="0">
              <a:solidFill>
                <a:srgbClr val="008080"/>
              </a:solidFill>
            </a:endParaRPr>
          </a:p>
          <a:p>
            <a:r>
              <a:rPr lang="zh-CN" altLang="en-US" sz="1400" dirty="0">
                <a:solidFill>
                  <a:prstClr val="black"/>
                </a:solidFill>
              </a:rPr>
              <a:t>   </a:t>
            </a:r>
            <a:r>
              <a:rPr lang="en-US" altLang="zh-CN" sz="1400" dirty="0">
                <a:solidFill>
                  <a:srgbClr val="0000FF"/>
                </a:solidFill>
              </a:rPr>
              <a:t>GROUP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BY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product_type</a:t>
            </a:r>
            <a:r>
              <a:rPr lang="zh-CN" altLang="en-US" sz="1400" dirty="0">
                <a:solidFill>
                  <a:srgbClr val="008080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HAVING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FF"/>
                </a:solidFill>
              </a:rPr>
              <a:t>AVG</a:t>
            </a:r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 err="1">
                <a:solidFill>
                  <a:srgbClr val="008080"/>
                </a:solidFill>
              </a:rPr>
              <a:t>sale_price</a:t>
            </a:r>
            <a:r>
              <a:rPr lang="en-US" altLang="zh-CN" sz="1400" dirty="0">
                <a:solidFill>
                  <a:srgbClr val="808080"/>
                </a:solidFill>
              </a:rPr>
              <a:t>)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&gt;=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prstClr val="black"/>
                </a:solidFill>
              </a:rPr>
              <a:t>2500</a:t>
            </a:r>
            <a:r>
              <a:rPr lang="en-US" altLang="zh-CN" sz="1400" dirty="0">
                <a:solidFill>
                  <a:srgbClr val="808080"/>
                </a:solidFill>
              </a:rPr>
              <a:t>;</a:t>
            </a:r>
            <a:endParaRPr lang="zh-CN" altLang="en-US" sz="1400" dirty="0"/>
          </a:p>
          <a:p>
            <a:endParaRPr lang="zh-CN" altLang="en-US" sz="1400" dirty="0">
              <a:solidFill>
                <a:srgbClr val="80808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14500" y="5495836"/>
            <a:ext cx="3429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5278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79400" y="617577"/>
            <a:ext cx="6375400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</a:rPr>
              <a:t>排序功能</a:t>
            </a:r>
            <a:endParaRPr lang="en-US" altLang="zh-CN" b="1" dirty="0"/>
          </a:p>
          <a:p>
            <a:endParaRPr lang="en-US" altLang="zh-CN" dirty="0"/>
          </a:p>
          <a:p>
            <a:r>
              <a:rPr lang="en-US" altLang="zh-CN" b="1" dirty="0"/>
              <a:t>ORDER BY</a:t>
            </a:r>
            <a:r>
              <a:rPr lang="zh-CN" altLang="en-US" b="1" dirty="0"/>
              <a:t>排序</a:t>
            </a:r>
            <a:endParaRPr lang="en-US" altLang="zh-CN" b="1" dirty="0"/>
          </a:p>
          <a:p>
            <a:r>
              <a:rPr lang="en-US" altLang="zh-CN" sz="1400" dirty="0">
                <a:solidFill>
                  <a:srgbClr val="008000"/>
                </a:solidFill>
              </a:rPr>
              <a:t>--</a:t>
            </a:r>
            <a:r>
              <a:rPr lang="zh-CN" altLang="en-US" sz="1400" dirty="0">
                <a:solidFill>
                  <a:srgbClr val="008000"/>
                </a:solidFill>
              </a:rPr>
              <a:t>书写顺序：</a:t>
            </a:r>
            <a:r>
              <a:rPr lang="en-US" altLang="zh-CN" sz="1400" dirty="0">
                <a:solidFill>
                  <a:srgbClr val="008000"/>
                </a:solidFill>
              </a:rPr>
              <a:t>SELECT </a:t>
            </a:r>
            <a:r>
              <a:rPr lang="zh-CN" altLang="en-US" sz="1400" dirty="0">
                <a:solidFill>
                  <a:srgbClr val="008000"/>
                </a:solidFill>
              </a:rPr>
              <a:t>→</a:t>
            </a:r>
            <a:r>
              <a:rPr lang="en-US" altLang="zh-CN" sz="1400" dirty="0">
                <a:solidFill>
                  <a:srgbClr val="008000"/>
                </a:solidFill>
              </a:rPr>
              <a:t>FROM </a:t>
            </a:r>
            <a:r>
              <a:rPr lang="zh-CN" altLang="en-US" sz="1400" dirty="0">
                <a:solidFill>
                  <a:srgbClr val="008000"/>
                </a:solidFill>
              </a:rPr>
              <a:t>→</a:t>
            </a:r>
            <a:r>
              <a:rPr lang="en-US" altLang="zh-CN" sz="1400" dirty="0">
                <a:solidFill>
                  <a:srgbClr val="008000"/>
                </a:solidFill>
              </a:rPr>
              <a:t>WHERE </a:t>
            </a:r>
            <a:r>
              <a:rPr lang="zh-CN" altLang="en-US" sz="1400" dirty="0">
                <a:solidFill>
                  <a:srgbClr val="008000"/>
                </a:solidFill>
              </a:rPr>
              <a:t>→</a:t>
            </a:r>
            <a:r>
              <a:rPr lang="en-US" altLang="zh-CN" sz="1400" dirty="0">
                <a:solidFill>
                  <a:srgbClr val="008000"/>
                </a:solidFill>
              </a:rPr>
              <a:t>GROUP BY </a:t>
            </a:r>
            <a:r>
              <a:rPr lang="zh-CN" altLang="en-US" sz="1400" dirty="0">
                <a:solidFill>
                  <a:srgbClr val="008000"/>
                </a:solidFill>
              </a:rPr>
              <a:t>→ </a:t>
            </a:r>
            <a:r>
              <a:rPr lang="en-US" altLang="zh-CN" sz="1400" dirty="0">
                <a:solidFill>
                  <a:srgbClr val="008000"/>
                </a:solidFill>
              </a:rPr>
              <a:t>HAVING </a:t>
            </a:r>
            <a:r>
              <a:rPr lang="zh-CN" altLang="en-US" sz="1400" dirty="0">
                <a:solidFill>
                  <a:srgbClr val="008000"/>
                </a:solidFill>
              </a:rPr>
              <a:t>→ </a:t>
            </a:r>
            <a:r>
              <a:rPr lang="en-US" altLang="zh-CN" sz="1400" dirty="0">
                <a:solidFill>
                  <a:srgbClr val="008000"/>
                </a:solidFill>
              </a:rPr>
              <a:t>ORDER BY</a:t>
            </a:r>
            <a:endParaRPr lang="zh-CN" altLang="en-US" sz="1400" dirty="0"/>
          </a:p>
          <a:p>
            <a:r>
              <a:rPr lang="en-US" altLang="zh-CN" sz="1400" dirty="0">
                <a:solidFill>
                  <a:srgbClr val="008000"/>
                </a:solidFill>
              </a:rPr>
              <a:t>--</a:t>
            </a:r>
            <a:r>
              <a:rPr lang="zh-CN" altLang="en-US" sz="1400" dirty="0">
                <a:solidFill>
                  <a:srgbClr val="008000"/>
                </a:solidFill>
              </a:rPr>
              <a:t>执行顺序：</a:t>
            </a:r>
            <a:r>
              <a:rPr lang="en-US" altLang="zh-CN" sz="1400" dirty="0">
                <a:solidFill>
                  <a:srgbClr val="008000"/>
                </a:solidFill>
              </a:rPr>
              <a:t>FROM </a:t>
            </a:r>
            <a:r>
              <a:rPr lang="zh-CN" altLang="en-US" sz="1400" dirty="0">
                <a:solidFill>
                  <a:srgbClr val="008000"/>
                </a:solidFill>
              </a:rPr>
              <a:t>→ </a:t>
            </a:r>
            <a:r>
              <a:rPr lang="en-US" altLang="zh-CN" sz="1400" dirty="0">
                <a:solidFill>
                  <a:srgbClr val="008000"/>
                </a:solidFill>
              </a:rPr>
              <a:t>WHERE </a:t>
            </a:r>
            <a:r>
              <a:rPr lang="zh-CN" altLang="en-US" sz="1400" dirty="0">
                <a:solidFill>
                  <a:srgbClr val="008000"/>
                </a:solidFill>
              </a:rPr>
              <a:t>→ </a:t>
            </a:r>
            <a:r>
              <a:rPr lang="en-US" altLang="zh-CN" sz="1400" dirty="0">
                <a:solidFill>
                  <a:srgbClr val="008000"/>
                </a:solidFill>
              </a:rPr>
              <a:t>GROUP BY </a:t>
            </a:r>
            <a:r>
              <a:rPr lang="zh-CN" altLang="en-US" sz="1400" dirty="0">
                <a:solidFill>
                  <a:srgbClr val="008000"/>
                </a:solidFill>
              </a:rPr>
              <a:t>→ </a:t>
            </a:r>
            <a:r>
              <a:rPr lang="en-US" altLang="zh-CN" sz="1400" dirty="0">
                <a:solidFill>
                  <a:srgbClr val="008000"/>
                </a:solidFill>
              </a:rPr>
              <a:t>HAVING </a:t>
            </a:r>
            <a:r>
              <a:rPr lang="zh-CN" altLang="en-US" sz="1400" dirty="0">
                <a:solidFill>
                  <a:srgbClr val="008000"/>
                </a:solidFill>
              </a:rPr>
              <a:t>→ </a:t>
            </a:r>
            <a:r>
              <a:rPr lang="en-US" altLang="zh-CN" sz="1400" dirty="0">
                <a:solidFill>
                  <a:srgbClr val="008000"/>
                </a:solidFill>
              </a:rPr>
              <a:t>SELECT </a:t>
            </a:r>
            <a:r>
              <a:rPr lang="zh-CN" altLang="en-US" sz="1400" dirty="0">
                <a:solidFill>
                  <a:srgbClr val="008000"/>
                </a:solidFill>
              </a:rPr>
              <a:t>→ </a:t>
            </a:r>
            <a:r>
              <a:rPr lang="en-US" altLang="zh-CN" sz="1400" dirty="0">
                <a:solidFill>
                  <a:srgbClr val="008000"/>
                </a:solidFill>
              </a:rPr>
              <a:t>ORDER BY</a:t>
            </a:r>
            <a:endParaRPr lang="zh-CN" altLang="en-US" sz="1400" dirty="0">
              <a:solidFill>
                <a:srgbClr val="008000"/>
              </a:solidFill>
            </a:endParaRPr>
          </a:p>
          <a:p>
            <a:endParaRPr lang="zh-CN" altLang="en-US" sz="1400" dirty="0">
              <a:solidFill>
                <a:srgbClr val="008000"/>
              </a:solidFill>
            </a:endParaRPr>
          </a:p>
          <a:p>
            <a:r>
              <a:rPr lang="zh-CN" altLang="en-US" b="1" dirty="0"/>
              <a:t>默认排序（升序）</a:t>
            </a:r>
          </a:p>
          <a:p>
            <a:r>
              <a:rPr lang="en-US" altLang="zh-CN" sz="1400" dirty="0">
                <a:solidFill>
                  <a:srgbClr val="0000FF"/>
                </a:solidFill>
              </a:rPr>
              <a:t>SELECT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product_id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product_name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sale_price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purchase_price</a:t>
            </a:r>
            <a:r>
              <a:rPr lang="zh-CN" altLang="en-US" sz="1400" dirty="0">
                <a:solidFill>
                  <a:srgbClr val="008080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FROM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Product</a:t>
            </a:r>
            <a:endParaRPr lang="zh-CN" altLang="en-US" sz="1400" dirty="0">
              <a:solidFill>
                <a:srgbClr val="008080"/>
              </a:solidFill>
            </a:endParaRPr>
          </a:p>
          <a:p>
            <a:r>
              <a:rPr lang="en-US" altLang="zh-CN" sz="1400" dirty="0">
                <a:solidFill>
                  <a:srgbClr val="0000FF"/>
                </a:solidFill>
              </a:rPr>
              <a:t>ORDER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BY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sale_price</a:t>
            </a:r>
            <a:r>
              <a:rPr lang="en-US" altLang="zh-CN" sz="1400" dirty="0">
                <a:solidFill>
                  <a:srgbClr val="808080"/>
                </a:solidFill>
              </a:rPr>
              <a:t>;</a:t>
            </a:r>
            <a:endParaRPr lang="zh-CN" altLang="en-US" sz="1400" dirty="0">
              <a:solidFill>
                <a:srgbClr val="808080"/>
              </a:solidFill>
            </a:endParaRPr>
          </a:p>
          <a:p>
            <a:endParaRPr lang="zh-CN" altLang="en-US" sz="1400" dirty="0">
              <a:solidFill>
                <a:srgbClr val="808080"/>
              </a:solidFill>
            </a:endParaRPr>
          </a:p>
          <a:p>
            <a:r>
              <a:rPr lang="zh-CN" altLang="en-US" b="1" dirty="0"/>
              <a:t>升序（</a:t>
            </a:r>
            <a:r>
              <a:rPr lang="en-US" altLang="zh-CN" b="1" dirty="0"/>
              <a:t>ASC</a:t>
            </a:r>
            <a:r>
              <a:rPr lang="zh-CN" altLang="en-US" b="1" dirty="0"/>
              <a:t>）</a:t>
            </a:r>
          </a:p>
          <a:p>
            <a:r>
              <a:rPr lang="en-US" altLang="zh-CN" sz="1400" dirty="0">
                <a:solidFill>
                  <a:srgbClr val="0000FF"/>
                </a:solidFill>
              </a:rPr>
              <a:t>SELECT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product_id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product_name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sale_price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purchase_price</a:t>
            </a:r>
            <a:r>
              <a:rPr lang="zh-CN" altLang="en-US" sz="1400" dirty="0">
                <a:solidFill>
                  <a:srgbClr val="008080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FROM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Product</a:t>
            </a:r>
            <a:endParaRPr lang="zh-CN" altLang="en-US" sz="1400" dirty="0">
              <a:solidFill>
                <a:srgbClr val="008080"/>
              </a:solidFill>
            </a:endParaRPr>
          </a:p>
          <a:p>
            <a:r>
              <a:rPr lang="en-US" altLang="zh-CN" sz="1400" dirty="0">
                <a:solidFill>
                  <a:srgbClr val="0000FF"/>
                </a:solidFill>
              </a:rPr>
              <a:t>ORDER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BY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sale_price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ASC</a:t>
            </a:r>
            <a:r>
              <a:rPr lang="en-US" altLang="zh-CN" sz="1400" dirty="0">
                <a:solidFill>
                  <a:srgbClr val="808080"/>
                </a:solidFill>
              </a:rPr>
              <a:t>;</a:t>
            </a:r>
            <a:endParaRPr lang="zh-CN" altLang="en-US" sz="1400" dirty="0">
              <a:solidFill>
                <a:srgbClr val="808080"/>
              </a:solidFill>
            </a:endParaRPr>
          </a:p>
          <a:p>
            <a:endParaRPr lang="zh-CN" altLang="en-US" b="1" dirty="0"/>
          </a:p>
          <a:p>
            <a:r>
              <a:rPr lang="zh-CN" altLang="en-US" b="1" dirty="0"/>
              <a:t>降序（</a:t>
            </a:r>
            <a:r>
              <a:rPr lang="en-US" altLang="zh-CN" b="1" dirty="0"/>
              <a:t>DESC</a:t>
            </a:r>
            <a:r>
              <a:rPr lang="zh-CN" altLang="en-US" b="1" dirty="0"/>
              <a:t>）</a:t>
            </a:r>
          </a:p>
          <a:p>
            <a:r>
              <a:rPr lang="en-US" altLang="zh-CN" sz="1400" dirty="0">
                <a:solidFill>
                  <a:srgbClr val="0000FF"/>
                </a:solidFill>
              </a:rPr>
              <a:t>SELECT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product_id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product_name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sale_price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purchase_price</a:t>
            </a:r>
            <a:r>
              <a:rPr lang="zh-CN" altLang="en-US" sz="1400" dirty="0">
                <a:solidFill>
                  <a:srgbClr val="008080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FROM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Product</a:t>
            </a:r>
            <a:endParaRPr lang="zh-CN" altLang="en-US" sz="1400" dirty="0">
              <a:solidFill>
                <a:srgbClr val="008080"/>
              </a:solidFill>
            </a:endParaRPr>
          </a:p>
          <a:p>
            <a:r>
              <a:rPr lang="en-US" altLang="zh-CN" sz="1400" dirty="0">
                <a:solidFill>
                  <a:srgbClr val="0000FF"/>
                </a:solidFill>
              </a:rPr>
              <a:t>ORDER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BY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sale_price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DESC</a:t>
            </a:r>
            <a:r>
              <a:rPr lang="en-US" altLang="zh-CN" sz="1400" dirty="0">
                <a:solidFill>
                  <a:srgbClr val="808080"/>
                </a:solidFill>
              </a:rPr>
              <a:t>;</a:t>
            </a:r>
            <a:endParaRPr lang="zh-CN" altLang="en-US" sz="1400" dirty="0">
              <a:solidFill>
                <a:srgbClr val="808080"/>
              </a:solidFill>
            </a:endParaRPr>
          </a:p>
          <a:p>
            <a:endParaRPr lang="zh-CN" altLang="en-US" sz="1400" dirty="0">
              <a:solidFill>
                <a:srgbClr val="808080"/>
              </a:solidFill>
            </a:endParaRPr>
          </a:p>
          <a:p>
            <a:r>
              <a:rPr lang="zh-CN" altLang="en-US" b="1" dirty="0"/>
              <a:t>指定多个排序键</a:t>
            </a:r>
          </a:p>
          <a:p>
            <a:r>
              <a:rPr lang="en-US" altLang="zh-CN" sz="1400" dirty="0">
                <a:solidFill>
                  <a:srgbClr val="0000FF"/>
                </a:solidFill>
              </a:rPr>
              <a:t>SELECT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product_id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product_name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sale_price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purchase_price</a:t>
            </a:r>
            <a:r>
              <a:rPr lang="zh-CN" altLang="en-US" sz="1400" dirty="0">
                <a:solidFill>
                  <a:srgbClr val="008080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FROM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Product</a:t>
            </a:r>
            <a:endParaRPr lang="zh-CN" altLang="en-US" sz="1400" dirty="0">
              <a:solidFill>
                <a:srgbClr val="008080"/>
              </a:solidFill>
            </a:endParaRPr>
          </a:p>
          <a:p>
            <a:r>
              <a:rPr lang="en-US" altLang="zh-CN" sz="1400" dirty="0">
                <a:solidFill>
                  <a:srgbClr val="0000FF"/>
                </a:solidFill>
              </a:rPr>
              <a:t>ORDER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BY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sale_price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product_id</a:t>
            </a:r>
            <a:r>
              <a:rPr lang="en-US" altLang="zh-CN" sz="1400" dirty="0">
                <a:solidFill>
                  <a:srgbClr val="808080"/>
                </a:solidFill>
              </a:rPr>
              <a:t>;</a:t>
            </a:r>
            <a:endParaRPr lang="zh-CN" altLang="en-US" sz="1400" dirty="0">
              <a:solidFill>
                <a:srgbClr val="808080"/>
              </a:solidFill>
            </a:endParaRPr>
          </a:p>
          <a:p>
            <a:endParaRPr lang="zh-CN" altLang="en-US" sz="1400" dirty="0">
              <a:solidFill>
                <a:srgbClr val="808080"/>
              </a:solidFill>
            </a:endParaRPr>
          </a:p>
          <a:p>
            <a:r>
              <a:rPr lang="zh-CN" altLang="en-US" b="1" dirty="0"/>
              <a:t>使用聚合函数排序</a:t>
            </a:r>
          </a:p>
          <a:p>
            <a:r>
              <a:rPr lang="en-US" altLang="zh-CN" sz="1400" dirty="0">
                <a:solidFill>
                  <a:srgbClr val="0000FF"/>
                </a:solidFill>
              </a:rPr>
              <a:t>SELECT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product_type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FF"/>
                </a:solidFill>
              </a:rPr>
              <a:t>COUNT</a:t>
            </a:r>
            <a:r>
              <a:rPr lang="en-US" altLang="zh-CN" sz="1400" dirty="0">
                <a:solidFill>
                  <a:srgbClr val="808080"/>
                </a:solidFill>
              </a:rPr>
              <a:t>(*)</a:t>
            </a:r>
            <a:r>
              <a:rPr lang="zh-CN" altLang="en-US" sz="1400" dirty="0">
                <a:solidFill>
                  <a:srgbClr val="808080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FROM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Product</a:t>
            </a:r>
            <a:r>
              <a:rPr lang="zh-CN" altLang="en-US" sz="1400" dirty="0">
                <a:solidFill>
                  <a:srgbClr val="008080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GROUP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BY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product_type</a:t>
            </a:r>
            <a:endParaRPr lang="zh-CN" altLang="en-US" sz="1400" dirty="0">
              <a:solidFill>
                <a:srgbClr val="008080"/>
              </a:solidFill>
            </a:endParaRPr>
          </a:p>
          <a:p>
            <a:r>
              <a:rPr lang="en-US" altLang="zh-CN" sz="1400" dirty="0">
                <a:solidFill>
                  <a:srgbClr val="0000FF"/>
                </a:solidFill>
              </a:rPr>
              <a:t>ORDER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BY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FF"/>
                </a:solidFill>
              </a:rPr>
              <a:t>COUNT</a:t>
            </a:r>
            <a:r>
              <a:rPr lang="en-US" altLang="zh-CN" sz="1400" dirty="0">
                <a:solidFill>
                  <a:srgbClr val="808080"/>
                </a:solidFill>
              </a:rPr>
              <a:t>(*)</a:t>
            </a:r>
            <a:endParaRPr lang="zh-CN" altLang="en-US" sz="1400" dirty="0">
              <a:solidFill>
                <a:srgbClr val="808080"/>
              </a:solidFill>
            </a:endParaRPr>
          </a:p>
          <a:p>
            <a:endParaRPr lang="zh-CN" altLang="en-US" sz="1400" dirty="0">
              <a:solidFill>
                <a:srgbClr val="80808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14500" y="5495836"/>
            <a:ext cx="3429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3844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79400" y="617577"/>
            <a:ext cx="6375400" cy="10587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</a:rPr>
              <a:t>数据更新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INSERT</a:t>
            </a:r>
            <a:r>
              <a:rPr lang="zh-CN" altLang="en-US" b="1" dirty="0"/>
              <a:t>插入数据</a:t>
            </a:r>
            <a:endParaRPr lang="en-US" altLang="zh-CN" b="1" dirty="0"/>
          </a:p>
          <a:p>
            <a:endParaRPr lang="en-US" altLang="zh-CN" sz="1400" dirty="0">
              <a:solidFill>
                <a:srgbClr val="008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 b="1" dirty="0"/>
              <a:t>插入一行数据</a:t>
            </a:r>
          </a:p>
          <a:p>
            <a:r>
              <a:rPr lang="en-US" altLang="zh-CN" sz="1400" dirty="0">
                <a:solidFill>
                  <a:srgbClr val="0000FF"/>
                </a:solidFill>
              </a:rPr>
              <a:t>INSERT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INTO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ProductIns</a:t>
            </a:r>
            <a:endParaRPr lang="zh-CN" altLang="en-US" sz="1400" dirty="0">
              <a:solidFill>
                <a:srgbClr val="008080"/>
              </a:solidFill>
            </a:endParaRPr>
          </a:p>
          <a:p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 err="1">
                <a:solidFill>
                  <a:srgbClr val="008080"/>
                </a:solidFill>
              </a:rPr>
              <a:t>product_id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product_name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product_type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sale_price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purchase_price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regist_date</a:t>
            </a:r>
            <a:r>
              <a:rPr lang="en-US" altLang="zh-CN" sz="1400" dirty="0">
                <a:solidFill>
                  <a:srgbClr val="808080"/>
                </a:solidFill>
              </a:rPr>
              <a:t>)</a:t>
            </a:r>
            <a:endParaRPr lang="zh-CN" altLang="en-US" sz="1400" dirty="0">
              <a:solidFill>
                <a:srgbClr val="808080"/>
              </a:solidFill>
            </a:endParaRPr>
          </a:p>
          <a:p>
            <a:r>
              <a:rPr lang="en-US" altLang="zh-CN" sz="1400" dirty="0">
                <a:solidFill>
                  <a:srgbClr val="0000FF"/>
                </a:solidFill>
              </a:rPr>
              <a:t>VALUES </a:t>
            </a:r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>
                <a:solidFill>
                  <a:srgbClr val="FF0000"/>
                </a:solidFill>
              </a:rPr>
              <a:t>'0001'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'T</a:t>
            </a:r>
            <a:r>
              <a:rPr lang="zh-CN" altLang="en-US" sz="1400" dirty="0">
                <a:solidFill>
                  <a:srgbClr val="FF0000"/>
                </a:solidFill>
              </a:rPr>
              <a:t>恤衫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r>
              <a:rPr lang="zh-CN" altLang="en-US" sz="1400" dirty="0">
                <a:solidFill>
                  <a:srgbClr val="FF0000"/>
                </a:solidFill>
              </a:rPr>
              <a:t>衣服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prstClr val="black"/>
                </a:solidFill>
              </a:rPr>
              <a:t>1000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prstClr val="black"/>
                </a:solidFill>
              </a:rPr>
              <a:t>500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'2009-09-20'</a:t>
            </a:r>
            <a:r>
              <a:rPr lang="en-US" altLang="zh-CN" sz="1400" dirty="0">
                <a:solidFill>
                  <a:srgbClr val="808080"/>
                </a:solidFill>
              </a:rPr>
              <a:t>);</a:t>
            </a:r>
            <a:endParaRPr lang="zh-CN" altLang="en-US" sz="1400" dirty="0">
              <a:solidFill>
                <a:srgbClr val="808080"/>
              </a:solidFill>
            </a:endParaRPr>
          </a:p>
          <a:p>
            <a:endParaRPr lang="zh-CN" altLang="en-US" sz="1400" dirty="0">
              <a:solidFill>
                <a:srgbClr val="80808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 b="1" dirty="0"/>
              <a:t>插入多行数据</a:t>
            </a:r>
          </a:p>
          <a:p>
            <a:r>
              <a:rPr lang="en-US" altLang="zh-CN" sz="1400" dirty="0">
                <a:solidFill>
                  <a:srgbClr val="0000FF"/>
                </a:solidFill>
              </a:rPr>
              <a:t>INSERT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INTO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ProductIns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VALUES</a:t>
            </a:r>
            <a:endParaRPr lang="zh-CN" altLang="en-US" sz="1400" dirty="0">
              <a:solidFill>
                <a:srgbClr val="0000FF"/>
              </a:solidFill>
            </a:endParaRPr>
          </a:p>
          <a:p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>
                <a:solidFill>
                  <a:srgbClr val="FF0000"/>
                </a:solidFill>
              </a:rPr>
              <a:t>'0002'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r>
              <a:rPr lang="zh-CN" altLang="en-US" sz="1400" dirty="0">
                <a:solidFill>
                  <a:srgbClr val="FF0000"/>
                </a:solidFill>
              </a:rPr>
              <a:t>打孔器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r>
              <a:rPr lang="zh-CN" altLang="en-US" sz="1400" dirty="0">
                <a:solidFill>
                  <a:srgbClr val="FF0000"/>
                </a:solidFill>
              </a:rPr>
              <a:t>办公用品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prstClr val="black"/>
                </a:solidFill>
              </a:rPr>
              <a:t>500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prstClr val="black"/>
                </a:solidFill>
              </a:rPr>
              <a:t>320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'2009-09-11'</a:t>
            </a:r>
            <a:r>
              <a:rPr lang="en-US" altLang="zh-CN" sz="1400" dirty="0">
                <a:solidFill>
                  <a:srgbClr val="808080"/>
                </a:solidFill>
              </a:rPr>
              <a:t>),</a:t>
            </a:r>
            <a:endParaRPr lang="zh-CN" altLang="en-US" sz="1400" dirty="0">
              <a:solidFill>
                <a:srgbClr val="808080"/>
              </a:solidFill>
            </a:endParaRPr>
          </a:p>
          <a:p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>
                <a:solidFill>
                  <a:srgbClr val="FF0000"/>
                </a:solidFill>
              </a:rPr>
              <a:t>'0003'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r>
              <a:rPr lang="zh-CN" altLang="en-US" sz="1400" dirty="0">
                <a:solidFill>
                  <a:srgbClr val="FF0000"/>
                </a:solidFill>
              </a:rPr>
              <a:t>运动</a:t>
            </a:r>
            <a:r>
              <a:rPr lang="en-US" altLang="zh-CN" sz="1400" dirty="0">
                <a:solidFill>
                  <a:srgbClr val="FF0000"/>
                </a:solidFill>
              </a:rPr>
              <a:t>T</a:t>
            </a:r>
            <a:r>
              <a:rPr lang="zh-CN" altLang="en-US" sz="1400" dirty="0">
                <a:solidFill>
                  <a:srgbClr val="FF0000"/>
                </a:solidFill>
              </a:rPr>
              <a:t>恤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r>
              <a:rPr lang="zh-CN" altLang="en-US" sz="1400" dirty="0">
                <a:solidFill>
                  <a:srgbClr val="FF0000"/>
                </a:solidFill>
              </a:rPr>
              <a:t>衣服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prstClr val="black"/>
                </a:solidFill>
              </a:rPr>
              <a:t>4000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prstClr val="black"/>
                </a:solidFill>
              </a:rPr>
              <a:t>2800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NULL),</a:t>
            </a:r>
            <a:endParaRPr lang="zh-CN" altLang="en-US" sz="1400" dirty="0">
              <a:solidFill>
                <a:srgbClr val="808080"/>
              </a:solidFill>
            </a:endParaRPr>
          </a:p>
          <a:p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>
                <a:solidFill>
                  <a:srgbClr val="FF0000"/>
                </a:solidFill>
              </a:rPr>
              <a:t>'0004'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r>
              <a:rPr lang="zh-CN" altLang="en-US" sz="1400" dirty="0">
                <a:solidFill>
                  <a:srgbClr val="FF0000"/>
                </a:solidFill>
              </a:rPr>
              <a:t>菜刀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r>
              <a:rPr lang="zh-CN" altLang="en-US" sz="1400" dirty="0">
                <a:solidFill>
                  <a:srgbClr val="FF0000"/>
                </a:solidFill>
              </a:rPr>
              <a:t>厨房用具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prstClr val="black"/>
                </a:solidFill>
              </a:rPr>
              <a:t>3000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prstClr val="black"/>
                </a:solidFill>
              </a:rPr>
              <a:t>2800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'2009-09-20'</a:t>
            </a:r>
            <a:r>
              <a:rPr lang="en-US" altLang="zh-CN" sz="1400" dirty="0">
                <a:solidFill>
                  <a:srgbClr val="808080"/>
                </a:solidFill>
              </a:rPr>
              <a:t>);</a:t>
            </a:r>
            <a:endParaRPr lang="zh-CN" altLang="en-US" sz="1400" dirty="0">
              <a:solidFill>
                <a:srgbClr val="808080"/>
              </a:solidFill>
            </a:endParaRPr>
          </a:p>
          <a:p>
            <a:endParaRPr lang="zh-CN" altLang="en-US" sz="1400" dirty="0">
              <a:solidFill>
                <a:srgbClr val="80808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 b="1" dirty="0"/>
              <a:t>插入默认数据</a:t>
            </a:r>
          </a:p>
          <a:p>
            <a:r>
              <a:rPr lang="zh-CN" altLang="en-US" sz="1400" dirty="0">
                <a:solidFill>
                  <a:srgbClr val="008080"/>
                </a:solidFill>
              </a:rPr>
              <a:t>建立列时要设置默认</a:t>
            </a:r>
            <a:endParaRPr lang="en-US" altLang="zh-CN" sz="1400" dirty="0">
              <a:solidFill>
                <a:srgbClr val="008080"/>
              </a:solidFill>
            </a:endParaRPr>
          </a:p>
          <a:p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00"/>
                </a:solidFill>
              </a:rPr>
              <a:t>-- </a:t>
            </a:r>
            <a:r>
              <a:rPr lang="zh-CN" altLang="en-US" sz="1400" dirty="0">
                <a:solidFill>
                  <a:srgbClr val="008000"/>
                </a:solidFill>
              </a:rPr>
              <a:t>销售单价的默认值设定为</a:t>
            </a:r>
            <a:r>
              <a:rPr lang="en-US" altLang="zh-CN" sz="1400" dirty="0">
                <a:solidFill>
                  <a:srgbClr val="008000"/>
                </a:solidFill>
              </a:rPr>
              <a:t>0;</a:t>
            </a:r>
            <a:endParaRPr lang="zh-CN" altLang="en-US" sz="1400" dirty="0">
              <a:solidFill>
                <a:srgbClr val="008080"/>
              </a:solidFill>
            </a:endParaRPr>
          </a:p>
          <a:p>
            <a:r>
              <a:rPr lang="en-US" altLang="zh-CN" sz="1400" dirty="0">
                <a:solidFill>
                  <a:srgbClr val="0000FF"/>
                </a:solidFill>
              </a:rPr>
              <a:t>CREATE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TABLE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ProductIns</a:t>
            </a:r>
            <a:endParaRPr lang="zh-CN" altLang="en-US" sz="1400" dirty="0">
              <a:solidFill>
                <a:srgbClr val="008080"/>
              </a:solidFill>
            </a:endParaRPr>
          </a:p>
          <a:p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 err="1">
                <a:solidFill>
                  <a:srgbClr val="008080"/>
                </a:solidFill>
              </a:rPr>
              <a:t>product_id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CHAR</a:t>
            </a:r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>
                <a:solidFill>
                  <a:prstClr val="black"/>
                </a:solidFill>
              </a:rPr>
              <a:t>4</a:t>
            </a:r>
            <a:r>
              <a:rPr lang="en-US" altLang="zh-CN" sz="1400" dirty="0">
                <a:solidFill>
                  <a:srgbClr val="808080"/>
                </a:solidFill>
              </a:rPr>
              <a:t>)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NOT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NULL,</a:t>
            </a:r>
            <a:endParaRPr lang="zh-CN" altLang="en-US" sz="1400" dirty="0">
              <a:solidFill>
                <a:srgbClr val="808080"/>
              </a:solidFill>
            </a:endParaRPr>
          </a:p>
          <a:p>
            <a:r>
              <a:rPr lang="en-US" altLang="zh-CN" sz="1400" dirty="0" err="1">
                <a:solidFill>
                  <a:srgbClr val="008080"/>
                </a:solidFill>
              </a:rPr>
              <a:t>sale_price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INTEGER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DEFAULT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prstClr val="black"/>
                </a:solidFill>
              </a:rPr>
              <a:t>0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PRIMARY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KEY </a:t>
            </a:r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 err="1">
                <a:solidFill>
                  <a:srgbClr val="008080"/>
                </a:solidFill>
              </a:rPr>
              <a:t>product_id</a:t>
            </a:r>
            <a:r>
              <a:rPr lang="en-US" altLang="zh-CN" sz="1400" dirty="0">
                <a:solidFill>
                  <a:srgbClr val="808080"/>
                </a:solidFill>
              </a:rPr>
              <a:t>));</a:t>
            </a:r>
            <a:endParaRPr lang="zh-CN" altLang="en-US" sz="1400" dirty="0">
              <a:solidFill>
                <a:srgbClr val="808080"/>
              </a:solidFill>
            </a:endParaRPr>
          </a:p>
          <a:p>
            <a:endParaRPr lang="zh-CN" altLang="en-US" sz="1400" dirty="0">
              <a:solidFill>
                <a:srgbClr val="80808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 b="1" dirty="0"/>
              <a:t>显式方法插入默认值</a:t>
            </a:r>
          </a:p>
          <a:p>
            <a:r>
              <a:rPr lang="en-US" altLang="zh-CN" sz="1400" dirty="0">
                <a:solidFill>
                  <a:srgbClr val="0000FF"/>
                </a:solidFill>
              </a:rPr>
              <a:t>INSERT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INTO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ProductIns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</a:p>
          <a:p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 err="1">
                <a:solidFill>
                  <a:srgbClr val="008080"/>
                </a:solidFill>
              </a:rPr>
              <a:t>product_id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product_name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product_type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sale_price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purchase_price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regist_date</a:t>
            </a:r>
            <a:r>
              <a:rPr lang="en-US" altLang="zh-CN" sz="1400" dirty="0">
                <a:solidFill>
                  <a:srgbClr val="808080"/>
                </a:solidFill>
              </a:rPr>
              <a:t>)</a:t>
            </a:r>
            <a:endParaRPr lang="zh-CN" altLang="en-US" sz="1400" dirty="0">
              <a:solidFill>
                <a:srgbClr val="808080"/>
              </a:solidFill>
            </a:endParaRPr>
          </a:p>
          <a:p>
            <a:r>
              <a:rPr lang="en-US" altLang="zh-CN" sz="1400" dirty="0">
                <a:solidFill>
                  <a:srgbClr val="0000FF"/>
                </a:solidFill>
              </a:rPr>
              <a:t>VALUES </a:t>
            </a:r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>
                <a:solidFill>
                  <a:srgbClr val="FF0000"/>
                </a:solidFill>
              </a:rPr>
              <a:t>'0007'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r>
              <a:rPr lang="zh-CN" altLang="en-US" sz="1400" dirty="0">
                <a:solidFill>
                  <a:srgbClr val="FF0000"/>
                </a:solidFill>
              </a:rPr>
              <a:t>擦菜板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r>
              <a:rPr lang="zh-CN" altLang="en-US" sz="1400" dirty="0">
                <a:solidFill>
                  <a:srgbClr val="FF0000"/>
                </a:solidFill>
              </a:rPr>
              <a:t>厨房用具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DEFAULT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prstClr val="black"/>
                </a:solidFill>
              </a:rPr>
              <a:t>790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'2009-04-28'</a:t>
            </a:r>
            <a:r>
              <a:rPr lang="en-US" altLang="zh-CN" sz="1400" dirty="0">
                <a:solidFill>
                  <a:srgbClr val="808080"/>
                </a:solidFill>
              </a:rPr>
              <a:t>);</a:t>
            </a:r>
            <a:endParaRPr lang="zh-CN" altLang="en-US" sz="1400" dirty="0">
              <a:solidFill>
                <a:srgbClr val="808080"/>
              </a:solidFill>
            </a:endParaRPr>
          </a:p>
          <a:p>
            <a:endParaRPr lang="zh-CN" altLang="en-US" sz="1400" dirty="0">
              <a:solidFill>
                <a:srgbClr val="80808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 b="1" dirty="0"/>
              <a:t>隐式方法插入默认值</a:t>
            </a:r>
          </a:p>
          <a:p>
            <a:r>
              <a:rPr lang="en-US" altLang="zh-CN" sz="1400" dirty="0">
                <a:solidFill>
                  <a:srgbClr val="008000"/>
                </a:solidFill>
              </a:rPr>
              <a:t>--</a:t>
            </a:r>
            <a:r>
              <a:rPr lang="zh-CN" altLang="en-US" sz="1400" dirty="0">
                <a:solidFill>
                  <a:srgbClr val="008000"/>
                </a:solidFill>
              </a:rPr>
              <a:t>省略了</a:t>
            </a:r>
            <a:r>
              <a:rPr lang="en-US" altLang="zh-CN" sz="1400" dirty="0" err="1">
                <a:solidFill>
                  <a:srgbClr val="008000"/>
                </a:solidFill>
              </a:rPr>
              <a:t>sale_price</a:t>
            </a:r>
            <a:endParaRPr lang="en-US" altLang="zh-CN" sz="1400" dirty="0">
              <a:solidFill>
                <a:srgbClr val="0000FF"/>
              </a:solidFill>
            </a:endParaRPr>
          </a:p>
          <a:p>
            <a:r>
              <a:rPr lang="en-US" altLang="zh-CN" sz="1400" dirty="0">
                <a:solidFill>
                  <a:srgbClr val="0000FF"/>
                </a:solidFill>
              </a:rPr>
              <a:t>INSERT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INTO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ProductIns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</a:p>
          <a:p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 err="1">
                <a:solidFill>
                  <a:srgbClr val="008080"/>
                </a:solidFill>
              </a:rPr>
              <a:t>product_id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product_name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product_type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purchase_price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regist_date</a:t>
            </a:r>
            <a:r>
              <a:rPr lang="en-US" altLang="zh-CN" sz="1400" dirty="0">
                <a:solidFill>
                  <a:srgbClr val="808080"/>
                </a:solidFill>
              </a:rPr>
              <a:t>)</a:t>
            </a:r>
            <a:endParaRPr lang="zh-CN" altLang="en-US" sz="1400" dirty="0">
              <a:solidFill>
                <a:srgbClr val="808080"/>
              </a:solidFill>
            </a:endParaRPr>
          </a:p>
          <a:p>
            <a:r>
              <a:rPr lang="en-US" altLang="zh-CN" sz="1400" dirty="0">
                <a:solidFill>
                  <a:srgbClr val="0000FF"/>
                </a:solidFill>
              </a:rPr>
              <a:t>VALUES </a:t>
            </a:r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>
                <a:solidFill>
                  <a:srgbClr val="FF0000"/>
                </a:solidFill>
              </a:rPr>
              <a:t>'0007'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r>
              <a:rPr lang="zh-CN" altLang="en-US" sz="1400" dirty="0">
                <a:solidFill>
                  <a:srgbClr val="FF0000"/>
                </a:solidFill>
              </a:rPr>
              <a:t>擦菜板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r>
              <a:rPr lang="zh-CN" altLang="en-US" sz="1400" dirty="0">
                <a:solidFill>
                  <a:srgbClr val="FF0000"/>
                </a:solidFill>
              </a:rPr>
              <a:t>厨房用具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 </a:t>
            </a:r>
            <a:r>
              <a:rPr lang="en-US" altLang="zh-CN" sz="1400" dirty="0">
                <a:solidFill>
                  <a:prstClr val="black"/>
                </a:solidFill>
              </a:rPr>
              <a:t>790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'2009-04-28'</a:t>
            </a:r>
            <a:r>
              <a:rPr lang="en-US" altLang="zh-CN" sz="1400" dirty="0">
                <a:solidFill>
                  <a:srgbClr val="808080"/>
                </a:solidFill>
              </a:rPr>
              <a:t>);</a:t>
            </a:r>
            <a:endParaRPr lang="zh-CN" altLang="en-US" sz="1400" dirty="0">
              <a:solidFill>
                <a:srgbClr val="808080"/>
              </a:solidFill>
            </a:endParaRPr>
          </a:p>
          <a:p>
            <a:endParaRPr lang="zh-CN" altLang="en-US" sz="1400" dirty="0">
              <a:solidFill>
                <a:srgbClr val="008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 b="1" dirty="0"/>
              <a:t>复制数据</a:t>
            </a:r>
            <a:r>
              <a:rPr lang="en-US" altLang="zh-CN" sz="1600" b="1" dirty="0"/>
              <a:t>INSERT ... SELECT ...</a:t>
            </a:r>
            <a:endParaRPr lang="zh-CN" altLang="en-US" sz="1600" b="1" dirty="0"/>
          </a:p>
          <a:p>
            <a:r>
              <a:rPr lang="en-US" altLang="zh-CN" sz="1400" dirty="0">
                <a:solidFill>
                  <a:srgbClr val="0000FF"/>
                </a:solidFill>
              </a:rPr>
              <a:t>INSERT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INTO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ProductCopy</a:t>
            </a:r>
            <a:endParaRPr lang="zh-CN" altLang="en-US" sz="1400" dirty="0">
              <a:solidFill>
                <a:srgbClr val="008080"/>
              </a:solidFill>
            </a:endParaRPr>
          </a:p>
          <a:p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 err="1">
                <a:solidFill>
                  <a:srgbClr val="008080"/>
                </a:solidFill>
              </a:rPr>
              <a:t>product_id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product_name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product_type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sale_price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purchase_price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regist_date</a:t>
            </a:r>
            <a:r>
              <a:rPr lang="en-US" altLang="zh-CN" sz="1400" dirty="0">
                <a:solidFill>
                  <a:srgbClr val="808080"/>
                </a:solidFill>
              </a:rPr>
              <a:t>)</a:t>
            </a:r>
            <a:endParaRPr lang="zh-CN" altLang="en-US" sz="1400" dirty="0">
              <a:solidFill>
                <a:srgbClr val="808080"/>
              </a:solidFill>
            </a:endParaRPr>
          </a:p>
          <a:p>
            <a:r>
              <a:rPr lang="en-US" altLang="zh-CN" sz="1400" dirty="0">
                <a:solidFill>
                  <a:srgbClr val="0000FF"/>
                </a:solidFill>
              </a:rPr>
              <a:t>SELECT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product_id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product_name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product_type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sale_price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purchase_price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regist_date</a:t>
            </a:r>
            <a:endParaRPr lang="zh-CN" altLang="en-US" sz="1400" dirty="0">
              <a:solidFill>
                <a:srgbClr val="008080"/>
              </a:solidFill>
            </a:endParaRPr>
          </a:p>
          <a:p>
            <a:r>
              <a:rPr lang="en-US" altLang="zh-CN" sz="1400" dirty="0">
                <a:solidFill>
                  <a:srgbClr val="0000FF"/>
                </a:solidFill>
              </a:rPr>
              <a:t>  FROM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Product</a:t>
            </a:r>
            <a:r>
              <a:rPr lang="en-US" altLang="zh-CN" sz="1400" dirty="0">
                <a:solidFill>
                  <a:srgbClr val="808080"/>
                </a:solidFill>
              </a:rPr>
              <a:t>;</a:t>
            </a:r>
            <a:endParaRPr lang="zh-CN" altLang="en-US" sz="1400" dirty="0">
              <a:solidFill>
                <a:srgbClr val="808080"/>
              </a:solidFill>
            </a:endParaRPr>
          </a:p>
          <a:p>
            <a:endParaRPr lang="zh-CN" altLang="en-US" sz="1400" dirty="0">
              <a:solidFill>
                <a:srgbClr val="80808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 b="1" dirty="0"/>
              <a:t>将聚合数据复制到指定表</a:t>
            </a:r>
          </a:p>
          <a:p>
            <a:r>
              <a:rPr lang="en-US" altLang="zh-CN" sz="1400" dirty="0">
                <a:solidFill>
                  <a:srgbClr val="0000FF"/>
                </a:solidFill>
              </a:rPr>
              <a:t>INSERT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INTO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ProductType</a:t>
            </a:r>
            <a:r>
              <a:rPr lang="zh-CN" altLang="en-US" sz="1400" dirty="0">
                <a:solidFill>
                  <a:srgbClr val="0000FF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 err="1">
                <a:solidFill>
                  <a:srgbClr val="008080"/>
                </a:solidFill>
              </a:rPr>
              <a:t>product_type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sum_sale_price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sum_purchase_price</a:t>
            </a:r>
            <a:r>
              <a:rPr lang="en-US" altLang="zh-CN" sz="1400" dirty="0">
                <a:solidFill>
                  <a:srgbClr val="808080"/>
                </a:solidFill>
              </a:rPr>
              <a:t>)</a:t>
            </a:r>
            <a:endParaRPr lang="zh-CN" altLang="en-US" sz="1400" dirty="0">
              <a:solidFill>
                <a:srgbClr val="808080"/>
              </a:solidFill>
            </a:endParaRPr>
          </a:p>
          <a:p>
            <a:r>
              <a:rPr lang="en-US" altLang="zh-CN" sz="1400" dirty="0">
                <a:solidFill>
                  <a:srgbClr val="0000FF"/>
                </a:solidFill>
              </a:rPr>
              <a:t>SELECT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product_type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FF"/>
                </a:solidFill>
              </a:rPr>
              <a:t>SUM</a:t>
            </a:r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 err="1">
                <a:solidFill>
                  <a:srgbClr val="008080"/>
                </a:solidFill>
              </a:rPr>
              <a:t>sale_price</a:t>
            </a:r>
            <a:r>
              <a:rPr lang="en-US" altLang="zh-CN" sz="1400" dirty="0">
                <a:solidFill>
                  <a:srgbClr val="808080"/>
                </a:solidFill>
              </a:rPr>
              <a:t>),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FF"/>
                </a:solidFill>
              </a:rPr>
              <a:t>SUM</a:t>
            </a:r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 err="1">
                <a:solidFill>
                  <a:srgbClr val="008080"/>
                </a:solidFill>
              </a:rPr>
              <a:t>purchase_price</a:t>
            </a:r>
            <a:r>
              <a:rPr lang="en-US" altLang="zh-CN" sz="1400" dirty="0">
                <a:solidFill>
                  <a:srgbClr val="808080"/>
                </a:solidFill>
              </a:rPr>
              <a:t>)</a:t>
            </a:r>
            <a:endParaRPr lang="zh-CN" altLang="en-US" sz="1400" dirty="0">
              <a:solidFill>
                <a:srgbClr val="808080"/>
              </a:solidFill>
            </a:endParaRPr>
          </a:p>
          <a:p>
            <a:r>
              <a:rPr lang="zh-CN" altLang="en-US" sz="1400" dirty="0">
                <a:solidFill>
                  <a:prstClr val="black"/>
                </a:solidFill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</a:rPr>
              <a:t>FROM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Product</a:t>
            </a:r>
            <a:endParaRPr lang="zh-CN" altLang="en-US" sz="1400" dirty="0">
              <a:solidFill>
                <a:srgbClr val="008080"/>
              </a:solidFill>
            </a:endParaRPr>
          </a:p>
          <a:p>
            <a:r>
              <a:rPr lang="zh-CN" altLang="en-US" sz="1400" dirty="0">
                <a:solidFill>
                  <a:prstClr val="black"/>
                </a:solidFill>
              </a:rPr>
              <a:t>  </a:t>
            </a:r>
            <a:r>
              <a:rPr lang="en-US" altLang="zh-CN" sz="1400" dirty="0">
                <a:solidFill>
                  <a:srgbClr val="0000FF"/>
                </a:solidFill>
              </a:rPr>
              <a:t>GROUP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BY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product_type</a:t>
            </a:r>
            <a:r>
              <a:rPr lang="en-US" altLang="zh-CN" sz="1400" dirty="0">
                <a:solidFill>
                  <a:srgbClr val="808080"/>
                </a:solidFill>
              </a:rPr>
              <a:t>;</a:t>
            </a:r>
            <a:endParaRPr lang="zh-CN" altLang="en-US" sz="1400" dirty="0"/>
          </a:p>
          <a:p>
            <a:endParaRPr lang="zh-CN" altLang="en-US" sz="1400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776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79400" y="617577"/>
            <a:ext cx="6375400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</a:rPr>
              <a:t>数据更新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DELETE</a:t>
            </a:r>
            <a:r>
              <a:rPr lang="zh-CN" altLang="en-US" b="1" dirty="0"/>
              <a:t>删除数据</a:t>
            </a:r>
            <a:endParaRPr lang="en-US" altLang="zh-CN" b="1" dirty="0"/>
          </a:p>
          <a:p>
            <a:endParaRPr lang="en-US" altLang="zh-CN" sz="1400" dirty="0">
              <a:solidFill>
                <a:srgbClr val="008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 b="1" dirty="0"/>
              <a:t>清空整张表</a:t>
            </a:r>
            <a:endParaRPr lang="en-US" altLang="zh-CN" sz="1600" b="1" dirty="0"/>
          </a:p>
          <a:p>
            <a:r>
              <a:rPr lang="en-US" altLang="zh-CN" sz="1400" dirty="0">
                <a:solidFill>
                  <a:srgbClr val="0000FF"/>
                </a:solidFill>
              </a:rPr>
              <a:t>DELETE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FROM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Product</a:t>
            </a:r>
            <a:r>
              <a:rPr lang="en-US" altLang="zh-CN" sz="1400" dirty="0">
                <a:solidFill>
                  <a:srgbClr val="808080"/>
                </a:solidFill>
              </a:rPr>
              <a:t>;</a:t>
            </a:r>
            <a:endParaRPr lang="zh-CN" altLang="en-US" sz="1400" dirty="0"/>
          </a:p>
          <a:p>
            <a:endParaRPr lang="en-US" altLang="zh-CN" sz="1400" dirty="0">
              <a:solidFill>
                <a:srgbClr val="008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600" b="1" dirty="0"/>
              <a:t>WHERE</a:t>
            </a:r>
            <a:r>
              <a:rPr lang="zh-CN" altLang="en-US" sz="1600" b="1" dirty="0"/>
              <a:t>删除指定数据</a:t>
            </a:r>
            <a:endParaRPr lang="en-US" altLang="zh-CN" sz="1600" b="1" dirty="0"/>
          </a:p>
          <a:p>
            <a:r>
              <a:rPr lang="en-US" altLang="zh-CN" sz="1400" dirty="0">
                <a:solidFill>
                  <a:srgbClr val="0000FF"/>
                </a:solidFill>
              </a:rPr>
              <a:t>DELETE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FROM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Product</a:t>
            </a:r>
            <a:r>
              <a:rPr lang="zh-CN" altLang="en-US" sz="1400" dirty="0">
                <a:solidFill>
                  <a:srgbClr val="008080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WHERE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sale_price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&gt;=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prstClr val="black"/>
                </a:solidFill>
              </a:rPr>
              <a:t>4000</a:t>
            </a:r>
            <a:r>
              <a:rPr lang="en-US" altLang="zh-CN" sz="1400" dirty="0">
                <a:solidFill>
                  <a:srgbClr val="808080"/>
                </a:solidFill>
              </a:rPr>
              <a:t>;</a:t>
            </a:r>
            <a:endParaRPr lang="en-US" altLang="zh-CN" sz="1400" dirty="0">
              <a:solidFill>
                <a:srgbClr val="008000"/>
              </a:solidFill>
            </a:endParaRPr>
          </a:p>
          <a:p>
            <a:endParaRPr lang="en-US" altLang="zh-CN" sz="1400" dirty="0">
              <a:solidFill>
                <a:srgbClr val="808080"/>
              </a:solidFill>
            </a:endParaRPr>
          </a:p>
          <a:p>
            <a:r>
              <a:rPr lang="en-US" altLang="zh-CN" b="1" dirty="0"/>
              <a:t>TRUNCATE</a:t>
            </a:r>
            <a:r>
              <a:rPr lang="zh-CN" altLang="en-US" b="1" dirty="0"/>
              <a:t>清空数据</a:t>
            </a:r>
            <a:endParaRPr lang="en-US" altLang="zh-CN" b="1" dirty="0"/>
          </a:p>
          <a:p>
            <a:r>
              <a:rPr lang="en-US" altLang="zh-CN" sz="1600" dirty="0">
                <a:solidFill>
                  <a:srgbClr val="008000"/>
                </a:solidFill>
              </a:rPr>
              <a:t>--TRUNCATE</a:t>
            </a:r>
            <a:r>
              <a:rPr lang="zh-CN" altLang="en-US" sz="1600" dirty="0">
                <a:solidFill>
                  <a:srgbClr val="008000"/>
                </a:solidFill>
              </a:rPr>
              <a:t>能快速清空指定表中所有数据</a:t>
            </a:r>
            <a:endParaRPr lang="en-US" altLang="zh-CN" sz="1600" b="1" dirty="0"/>
          </a:p>
          <a:p>
            <a:r>
              <a:rPr lang="en-US" altLang="zh-CN" sz="1400" dirty="0">
                <a:solidFill>
                  <a:srgbClr val="0000FF"/>
                </a:solidFill>
              </a:rPr>
              <a:t>TRUNCATE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Product</a:t>
            </a:r>
            <a:r>
              <a:rPr lang="en-US" altLang="zh-CN" sz="1400" dirty="0">
                <a:solidFill>
                  <a:srgbClr val="808080"/>
                </a:solidFill>
              </a:rPr>
              <a:t>;</a:t>
            </a:r>
            <a:endParaRPr lang="zh-CN" altLang="en-US" sz="1400" dirty="0"/>
          </a:p>
        </p:txBody>
      </p:sp>
      <p:sp>
        <p:nvSpPr>
          <p:cNvPr id="3" name="矩形 2"/>
          <p:cNvSpPr/>
          <p:nvPr/>
        </p:nvSpPr>
        <p:spPr>
          <a:xfrm>
            <a:off x="279400" y="4772483"/>
            <a:ext cx="63754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UPDATE</a:t>
            </a:r>
            <a:r>
              <a:rPr lang="zh-CN" altLang="en-US" b="1" dirty="0"/>
              <a:t>更新数据</a:t>
            </a:r>
            <a:endParaRPr lang="en-US" altLang="zh-CN" b="1" dirty="0"/>
          </a:p>
          <a:p>
            <a:endParaRPr lang="en-US" altLang="zh-CN" sz="1400" dirty="0">
              <a:solidFill>
                <a:srgbClr val="008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 b="1" dirty="0"/>
              <a:t>更新一列数据</a:t>
            </a:r>
            <a:endParaRPr lang="en-US" altLang="zh-CN" sz="1600" b="1" dirty="0"/>
          </a:p>
          <a:p>
            <a:r>
              <a:rPr lang="en-US" altLang="zh-CN" sz="1400" dirty="0">
                <a:solidFill>
                  <a:srgbClr val="0000FF"/>
                </a:solidFill>
              </a:rPr>
              <a:t>UPDATE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Product</a:t>
            </a:r>
            <a:r>
              <a:rPr lang="zh-CN" altLang="en-US" sz="1400" dirty="0">
                <a:solidFill>
                  <a:srgbClr val="008080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SET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regist_date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=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'2009-10-10‘</a:t>
            </a:r>
          </a:p>
          <a:p>
            <a:endParaRPr lang="en-US" altLang="zh-CN" sz="1400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600" b="1" dirty="0"/>
              <a:t>WHERE</a:t>
            </a:r>
            <a:r>
              <a:rPr lang="zh-CN" altLang="en-US" sz="1600" b="1" dirty="0"/>
              <a:t>指定更新位置</a:t>
            </a:r>
            <a:endParaRPr lang="en-US" altLang="zh-CN" sz="1600" b="1" dirty="0"/>
          </a:p>
          <a:p>
            <a:r>
              <a:rPr lang="en-US" altLang="zh-CN" sz="1400" dirty="0">
                <a:solidFill>
                  <a:srgbClr val="0000FF"/>
                </a:solidFill>
              </a:rPr>
              <a:t>UPDATE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Product</a:t>
            </a:r>
            <a:r>
              <a:rPr lang="zh-CN" altLang="en-US" sz="1400" dirty="0">
                <a:solidFill>
                  <a:srgbClr val="008080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SET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sale_price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=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sale_price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zh-CN" altLang="en-US" sz="1400" dirty="0">
                <a:solidFill>
                  <a:srgbClr val="808080"/>
                </a:solidFill>
              </a:rPr>
              <a:t>*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prstClr val="black"/>
                </a:solidFill>
              </a:rPr>
              <a:t>10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WHERE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product_type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=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r>
              <a:rPr lang="zh-CN" altLang="en-US" sz="1400" dirty="0">
                <a:solidFill>
                  <a:srgbClr val="FF0000"/>
                </a:solidFill>
              </a:rPr>
              <a:t>厨房用具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r>
              <a:rPr lang="en-US" altLang="zh-CN" sz="1400" dirty="0">
                <a:solidFill>
                  <a:srgbClr val="808080"/>
                </a:solidFill>
              </a:rPr>
              <a:t>;</a:t>
            </a:r>
            <a:endParaRPr lang="zh-CN" altLang="en-US" sz="1400" dirty="0"/>
          </a:p>
          <a:p>
            <a:endParaRPr lang="en-US" altLang="zh-CN" sz="1400" dirty="0">
              <a:solidFill>
                <a:srgbClr val="80808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sz="1600" b="1" dirty="0"/>
              <a:t>NULL</a:t>
            </a:r>
            <a:r>
              <a:rPr lang="zh-CN" altLang="en-US" sz="1600" b="1" dirty="0"/>
              <a:t>清空数据</a:t>
            </a:r>
            <a:endParaRPr lang="en-US" altLang="zh-CN" sz="1600" dirty="0">
              <a:solidFill>
                <a:srgbClr val="808080"/>
              </a:solidFill>
            </a:endParaRPr>
          </a:p>
          <a:p>
            <a:r>
              <a:rPr lang="en-US" altLang="zh-CN" sz="1400" dirty="0">
                <a:solidFill>
                  <a:srgbClr val="0000FF"/>
                </a:solidFill>
              </a:rPr>
              <a:t>UPDATE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Product</a:t>
            </a:r>
            <a:r>
              <a:rPr lang="zh-CN" altLang="en-US" sz="1400" dirty="0">
                <a:solidFill>
                  <a:srgbClr val="008080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SET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regist_date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=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NULL</a:t>
            </a:r>
            <a:r>
              <a:rPr lang="zh-CN" altLang="en-US" sz="1400" dirty="0">
                <a:solidFill>
                  <a:srgbClr val="808080"/>
                </a:solidFill>
              </a:rPr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WHERE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product_id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=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'0008'</a:t>
            </a:r>
            <a:r>
              <a:rPr lang="en-US" altLang="zh-CN" sz="1400" dirty="0">
                <a:solidFill>
                  <a:srgbClr val="808080"/>
                </a:solidFill>
              </a:rPr>
              <a:t>;</a:t>
            </a:r>
            <a:endParaRPr lang="zh-CN" altLang="en-US" sz="1400" dirty="0"/>
          </a:p>
          <a:p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1600" b="1" dirty="0"/>
              <a:t>更新多列数据</a:t>
            </a:r>
            <a:endParaRPr lang="en-US" altLang="zh-CN" sz="1600" b="1" dirty="0"/>
          </a:p>
          <a:p>
            <a:r>
              <a:rPr lang="en-US" altLang="zh-CN" sz="1400" dirty="0">
                <a:solidFill>
                  <a:srgbClr val="008000"/>
                </a:solidFill>
              </a:rPr>
              <a:t>-- </a:t>
            </a:r>
            <a:r>
              <a:rPr lang="zh-CN" altLang="en-US" sz="1400" dirty="0">
                <a:solidFill>
                  <a:srgbClr val="008000"/>
                </a:solidFill>
              </a:rPr>
              <a:t>方法</a:t>
            </a:r>
            <a:r>
              <a:rPr lang="en-US" altLang="zh-CN" sz="1400" dirty="0">
                <a:solidFill>
                  <a:srgbClr val="008000"/>
                </a:solidFill>
              </a:rPr>
              <a:t>1</a:t>
            </a:r>
            <a:r>
              <a:rPr lang="zh-CN" altLang="en-US" sz="1400" dirty="0">
                <a:solidFill>
                  <a:srgbClr val="008000"/>
                </a:solidFill>
              </a:rPr>
              <a:t>：使用逗号对列进行分隔排列</a:t>
            </a:r>
          </a:p>
          <a:p>
            <a:r>
              <a:rPr lang="en-US" altLang="zh-CN" sz="1400" dirty="0">
                <a:solidFill>
                  <a:srgbClr val="0000FF"/>
                </a:solidFill>
              </a:rPr>
              <a:t>UPDATE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Product</a:t>
            </a:r>
            <a:endParaRPr lang="zh-CN" altLang="en-US" sz="1400" dirty="0">
              <a:solidFill>
                <a:srgbClr val="008080"/>
              </a:solidFill>
            </a:endParaRPr>
          </a:p>
          <a:p>
            <a:r>
              <a:rPr lang="zh-CN" altLang="en-US" sz="1400" dirty="0">
                <a:solidFill>
                  <a:prstClr val="black"/>
                </a:solidFill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</a:rPr>
              <a:t>SET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sale_price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=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sale_price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zh-CN" altLang="en-US" sz="1400" dirty="0">
                <a:solidFill>
                  <a:srgbClr val="808080"/>
                </a:solidFill>
              </a:rPr>
              <a:t>*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prstClr val="black"/>
                </a:solidFill>
              </a:rPr>
              <a:t>10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srgbClr val="808080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purchase_price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=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purchase_price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/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prstClr val="black"/>
                </a:solidFill>
              </a:rPr>
              <a:t>2</a:t>
            </a:r>
            <a:endParaRPr lang="zh-CN" altLang="en-US" sz="1400" dirty="0">
              <a:solidFill>
                <a:prstClr val="black"/>
              </a:solidFill>
            </a:endParaRPr>
          </a:p>
          <a:p>
            <a:r>
              <a:rPr lang="zh-CN" altLang="en-US" sz="1400" dirty="0">
                <a:solidFill>
                  <a:prstClr val="black"/>
                </a:solidFill>
              </a:rPr>
              <a:t>  </a:t>
            </a:r>
            <a:r>
              <a:rPr lang="en-US" altLang="zh-CN" sz="1400" dirty="0">
                <a:solidFill>
                  <a:srgbClr val="0000FF"/>
                </a:solidFill>
              </a:rPr>
              <a:t>WHERE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product_type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=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r>
              <a:rPr lang="zh-CN" altLang="en-US" sz="1400" dirty="0">
                <a:solidFill>
                  <a:srgbClr val="FF0000"/>
                </a:solidFill>
              </a:rPr>
              <a:t>厨房用具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r>
              <a:rPr lang="en-US" altLang="zh-CN" sz="1400" dirty="0">
                <a:solidFill>
                  <a:srgbClr val="808080"/>
                </a:solidFill>
              </a:rPr>
              <a:t>;</a:t>
            </a:r>
            <a:endParaRPr lang="zh-CN" altLang="en-US" sz="1400" dirty="0"/>
          </a:p>
          <a:p>
            <a:endParaRPr lang="en-US" altLang="zh-CN" sz="1400" dirty="0"/>
          </a:p>
          <a:p>
            <a:r>
              <a:rPr lang="en-US" altLang="zh-CN" sz="1400" dirty="0">
                <a:solidFill>
                  <a:srgbClr val="008000"/>
                </a:solidFill>
              </a:rPr>
              <a:t>-- </a:t>
            </a:r>
            <a:r>
              <a:rPr lang="zh-CN" altLang="en-US" sz="1400" dirty="0">
                <a:solidFill>
                  <a:srgbClr val="008000"/>
                </a:solidFill>
              </a:rPr>
              <a:t>方法</a:t>
            </a:r>
            <a:r>
              <a:rPr lang="en-US" altLang="zh-CN" sz="1400" dirty="0">
                <a:solidFill>
                  <a:srgbClr val="008000"/>
                </a:solidFill>
              </a:rPr>
              <a:t>2</a:t>
            </a:r>
            <a:r>
              <a:rPr lang="zh-CN" altLang="en-US" sz="1400" dirty="0">
                <a:solidFill>
                  <a:srgbClr val="008000"/>
                </a:solidFill>
              </a:rPr>
              <a:t>：将列用</a:t>
            </a:r>
            <a:r>
              <a:rPr lang="en-US" altLang="zh-CN" sz="1400" dirty="0">
                <a:solidFill>
                  <a:srgbClr val="008000"/>
                </a:solidFill>
              </a:rPr>
              <a:t>()</a:t>
            </a:r>
            <a:r>
              <a:rPr lang="zh-CN" altLang="en-US" sz="1400" dirty="0">
                <a:solidFill>
                  <a:srgbClr val="008000"/>
                </a:solidFill>
              </a:rPr>
              <a:t>括起来的清单形式</a:t>
            </a:r>
          </a:p>
          <a:p>
            <a:r>
              <a:rPr lang="en-US" altLang="zh-CN" sz="1400" dirty="0">
                <a:solidFill>
                  <a:srgbClr val="0000FF"/>
                </a:solidFill>
              </a:rPr>
              <a:t>UPDATE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008080"/>
                </a:solidFill>
              </a:rPr>
              <a:t>Product</a:t>
            </a:r>
            <a:endParaRPr lang="zh-CN" altLang="en-US" sz="1400" dirty="0">
              <a:solidFill>
                <a:srgbClr val="008080"/>
              </a:solidFill>
            </a:endParaRPr>
          </a:p>
          <a:p>
            <a:r>
              <a:rPr lang="zh-CN" altLang="en-US" sz="1400" dirty="0">
                <a:solidFill>
                  <a:prstClr val="black"/>
                </a:solidFill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</a:rPr>
              <a:t>SET </a:t>
            </a:r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 err="1">
                <a:solidFill>
                  <a:srgbClr val="008080"/>
                </a:solidFill>
              </a:rPr>
              <a:t>sale_price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purchase_price</a:t>
            </a:r>
            <a:r>
              <a:rPr lang="en-US" altLang="zh-CN" sz="1400" dirty="0">
                <a:solidFill>
                  <a:srgbClr val="808080"/>
                </a:solidFill>
              </a:rPr>
              <a:t>)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=</a:t>
            </a:r>
            <a:r>
              <a:rPr lang="zh-CN" altLang="en-US" sz="1400" dirty="0">
                <a:solidFill>
                  <a:srgbClr val="0000FF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(</a:t>
            </a:r>
            <a:r>
              <a:rPr lang="en-US" altLang="zh-CN" sz="1400" dirty="0" err="1">
                <a:solidFill>
                  <a:srgbClr val="008080"/>
                </a:solidFill>
              </a:rPr>
              <a:t>sale_price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zh-CN" altLang="en-US" sz="1400" dirty="0">
                <a:solidFill>
                  <a:srgbClr val="808080"/>
                </a:solidFill>
              </a:rPr>
              <a:t>*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prstClr val="black"/>
                </a:solidFill>
              </a:rPr>
              <a:t>10</a:t>
            </a:r>
            <a:r>
              <a:rPr lang="en-US" altLang="zh-CN" sz="1400" dirty="0">
                <a:solidFill>
                  <a:srgbClr val="808080"/>
                </a:solidFill>
              </a:rPr>
              <a:t>,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purchase_price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/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prstClr val="black"/>
                </a:solidFill>
              </a:rPr>
              <a:t>2</a:t>
            </a:r>
            <a:r>
              <a:rPr lang="en-US" altLang="zh-CN" sz="1400" dirty="0">
                <a:solidFill>
                  <a:srgbClr val="808080"/>
                </a:solidFill>
              </a:rPr>
              <a:t>)</a:t>
            </a:r>
            <a:endParaRPr lang="zh-CN" altLang="en-US" sz="1400" dirty="0">
              <a:solidFill>
                <a:srgbClr val="808080"/>
              </a:solidFill>
            </a:endParaRPr>
          </a:p>
          <a:p>
            <a:r>
              <a:rPr lang="zh-CN" altLang="en-US" sz="1400" dirty="0">
                <a:solidFill>
                  <a:prstClr val="black"/>
                </a:solidFill>
              </a:rPr>
              <a:t>  </a:t>
            </a:r>
            <a:r>
              <a:rPr lang="en-US" altLang="zh-CN" sz="1400" dirty="0">
                <a:solidFill>
                  <a:srgbClr val="0000FF"/>
                </a:solidFill>
              </a:rPr>
              <a:t>WHERE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 err="1">
                <a:solidFill>
                  <a:srgbClr val="008080"/>
                </a:solidFill>
              </a:rPr>
              <a:t>product_type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808080"/>
                </a:solidFill>
              </a:rPr>
              <a:t>=</a:t>
            </a:r>
            <a:r>
              <a:rPr lang="zh-CN" altLang="en-US" sz="1400" dirty="0">
                <a:solidFill>
                  <a:prstClr val="black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r>
              <a:rPr lang="zh-CN" altLang="en-US" sz="1400" dirty="0">
                <a:solidFill>
                  <a:srgbClr val="FF0000"/>
                </a:solidFill>
              </a:rPr>
              <a:t>厨房用具</a:t>
            </a:r>
            <a:r>
              <a:rPr lang="en-US" altLang="zh-CN" sz="1400" dirty="0">
                <a:solidFill>
                  <a:srgbClr val="FF0000"/>
                </a:solidFill>
              </a:rPr>
              <a:t>'</a:t>
            </a:r>
            <a:r>
              <a:rPr lang="en-US" altLang="zh-CN" sz="1400" dirty="0">
                <a:solidFill>
                  <a:srgbClr val="808080"/>
                </a:solidFill>
              </a:rPr>
              <a:t>;</a:t>
            </a:r>
            <a:endParaRPr lang="zh-CN" altLang="en-US" sz="1400" dirty="0"/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31033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1132</TotalTime>
  <Words>6564</Words>
  <Application>Microsoft Office PowerPoint</Application>
  <PresentationFormat>宽屏</PresentationFormat>
  <Paragraphs>847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等线</vt:lpstr>
      <vt:lpstr>等线 Light</vt:lpstr>
      <vt:lpstr>Arial</vt:lpstr>
      <vt:lpstr>Calibri</vt:lpstr>
      <vt:lpstr>Calibri Light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259</cp:revision>
  <dcterms:created xsi:type="dcterms:W3CDTF">2023-10-11T08:51:52Z</dcterms:created>
  <dcterms:modified xsi:type="dcterms:W3CDTF">2023-10-19T09:34:49Z</dcterms:modified>
</cp:coreProperties>
</file>