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0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单击此处编辑母版标题样式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编辑母版文本样式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第二级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第三级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第四级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第五级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duguowei@xiaomi.com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等线"/>
              </a:rPr>
              <a:t>Android</a:t>
            </a:r>
            <a:r>
              <a:rPr b="0" lang="zh-CN" sz="6000" spc="-1" strike="noStrike">
                <a:solidFill>
                  <a:srgbClr val="000000"/>
                </a:solidFill>
                <a:latin typeface="等线"/>
              </a:rPr>
              <a:t>文件</a:t>
            </a:r>
            <a:r>
              <a:rPr b="0" lang="en-US" sz="6000" spc="-1" strike="noStrike">
                <a:solidFill>
                  <a:srgbClr val="000000"/>
                </a:solidFill>
                <a:latin typeface="等线"/>
              </a:rPr>
              <a:t>I/O</a:t>
            </a:r>
            <a:r>
              <a:rPr b="0" lang="zh-CN" sz="6000" spc="-1" strike="noStrike">
                <a:solidFill>
                  <a:srgbClr val="000000"/>
                </a:solidFill>
                <a:latin typeface="等线"/>
              </a:rPr>
              <a:t>系列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深圳框架组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2022.7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杜国伟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等线"/>
                <a:hlinkClick r:id="rId1"/>
              </a:rPr>
              <a:t>duguowei@xiaomi.com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--buffered io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buffered read/write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使用缓存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缓存读写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3" name="Picture 2" descr="https://img-blog.csdnimg.cn/20210526155549950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2345760" y="1825560"/>
            <a:ext cx="749988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--direct io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direct read/write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不使用缓存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open(O_RDWR|</a:t>
            </a:r>
            <a:r>
              <a:rPr b="1" lang="en-US" sz="2400" spc="-1" strike="noStrike">
                <a:solidFill>
                  <a:srgbClr val="c00000"/>
                </a:solidFill>
                <a:latin typeface="等线"/>
              </a:rPr>
              <a:t>O_DIRECT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直接读写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07" name="Picture 2" descr="https://img-blog.csdnimg.cn/20210526155549950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2345760" y="1825560"/>
            <a:ext cx="749988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--mmap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mmap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减少内核空间到用户空间的数据拷贝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支持预读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open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mmap(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PROT_NONE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, MAP_SHARED)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mincore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mmap(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PROT_READ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, MAP_SHARED | 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MAP_LOCKED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munmap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close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readahead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内存映射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1" name="Picture 2" descr="https://img-blog.csdnimg.cn/20210526163301226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1913400" y="1825560"/>
            <a:ext cx="836460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系统调用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文件系统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filesystem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ext4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f2fs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erofs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文件系统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块设备层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submit_bio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blk_mq_submit_bio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blk_mq_get_cached_request/blk_mq_get_new_requests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blk_mq_sched_insert_request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e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-&gt;type-&gt;ops.insert_requests(hctx, &amp;list, at_head)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blk_mq_run_hw_queue() -&gt; __blk_mq_sched_dispatch_requests(hctx)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e-&gt;type-&gt;ops.dispatch_request(hctx) = dd_dispatch_request(struct blk_mq_hw_ctx *hctx)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dm_mq_init_request_queue(md, t)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blk_mq_init_allocated_queue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blk_mq_init_sched(struct request_queue *q, struct elevator_type *e)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submit_bio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119" name="Picture 2" descr="https://img-blog.csdnimg.cn/20210526105329543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1955520" y="1825560"/>
            <a:ext cx="82803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内容和目标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培训内容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涵盖了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Android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、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Linux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的常用的文件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模型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代码基于当前的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Android12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平台，结合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L11 matisse(kernel5.10.66)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项目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培训目标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zh-CN" sz="2400" spc="-1" strike="noStrike">
                <a:solidFill>
                  <a:srgbClr val="ff0000"/>
                </a:solidFill>
                <a:latin typeface="等线"/>
              </a:rPr>
              <a:t>理解并掌握</a:t>
            </a:r>
            <a:r>
              <a:rPr b="1" lang="en-US" sz="2400" spc="-1" strike="noStrike">
                <a:solidFill>
                  <a:srgbClr val="ff0000"/>
                </a:solidFill>
                <a:latin typeface="等线"/>
              </a:rPr>
              <a:t>Android</a:t>
            </a:r>
            <a:r>
              <a:rPr b="1" lang="zh-CN" sz="2400" spc="-1" strike="noStrike">
                <a:solidFill>
                  <a:srgbClr val="ff0000"/>
                </a:solidFill>
                <a:latin typeface="等线"/>
              </a:rPr>
              <a:t>平台的文件</a:t>
            </a:r>
            <a:r>
              <a:rPr b="1" lang="en-US" sz="2400" spc="-1" strike="noStrike">
                <a:solidFill>
                  <a:srgbClr val="ff0000"/>
                </a:solidFill>
                <a:latin typeface="等线"/>
              </a:rPr>
              <a:t>I/O</a:t>
            </a:r>
            <a:r>
              <a:rPr b="1" lang="zh-CN" sz="2400" spc="-1" strike="noStrike">
                <a:solidFill>
                  <a:srgbClr val="ff0000"/>
                </a:solidFill>
                <a:latin typeface="等线"/>
              </a:rPr>
              <a:t>模型以及相关知识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提升日常工作技能和效率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作为日常工作的参考帮助文档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kernel/block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块设备层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块设备层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设备驱动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kernel/block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core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blk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-mq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blk-core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scheduler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mq-</a:t>
            </a: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deadline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bfq-iosched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kyber-iosched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none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elevator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ioprio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kernel/drivers/md/...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驱动层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块驱动层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b5d4a7"/>
              </a:gs>
              <a:gs pos="100000">
                <a:srgbClr val="a9cd99"/>
              </a:gs>
            </a:gsLst>
            <a:lin ang="5400000"/>
          </a:gradFill>
          <a:ln w="6480">
            <a:solidFill>
              <a:srgbClr val="70ad47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系统级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df -h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mount;cat /proc/mounts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du –sh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/proc/filesystems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iotop –m 20 –d 2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APP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lsof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  -l /proc/pid/fd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/proc/pid/io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系统调用层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strace –p 1501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fanotify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内存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/proc/meminfo; cat /proc/zoneinfo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free -h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/proc/sys/vm/...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文件系统层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dump.f2fs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/sys/kernel/debug/f2fs/status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 –l /sys/fs/f2fs/device/...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块设备层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/sys/block/sdc/queue/scheduler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调度器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/sys/block/sdc/queue/nr_requests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队列长度，最大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128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/sys/block/dm-8/queue/read_ahead_kb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预读大小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系统级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系统级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df -h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/dev/block/dm-8   106G  18G   89G  17% /data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mount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;cat /proc/mounts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/dev/block/dm-8 on /data type f2fs (rw,lazytime,seclabel,nosuid,nodev,noatime,background_gc=on,gc_merge,discard,no_heap,user_xattr,inline_xattr,acl,inline_data,inline_dentry,extent_cache,mode=adaptive,active_logs=6,reserve_root=54364,resuid=0,resgid=1065,inlinecrypt,alloc_mode=default,checkpoint_merge,fsync_mode=nobarrier)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du –sh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matisse: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/data/app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 # 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du -sh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5.5G    .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/proc/filesystems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设备当前支持的文件系统列表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insmod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/rmmod/lsmod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可以动态增加、删除、查看模块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iotop -m 15 -d 2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（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/proc/pressure/io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--- IO (KiB/s) --- --- faults ---  ----------- delayed on ----------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PID Command            read  write  total  major  minor  IO     swap   sched  mem    total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--APP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9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APP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lsof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/proc/pid/fd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lr-x------ 1 system system 64 2022-07-18 10:16 693 -&gt; /sys/fs/cgroup/uid_1001/pid_2267/cgroup.procs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lr-x------ 1 system system 64 2022-07-18 10:16 694 -&gt; /sys/fs/cgroup/uid_1073/pid_2245/cgroup.procs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lr-x------ 1 system system 64 2022-07-18 10:16 695 -&gt; /sys/fs/cgroup/uid_10125/pid_2112/cgroup.procs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lrwx------ 1 system system 64 2022-07-18 10:16 696 -&gt; anon_inode:[eventpoll]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lr-x------ 1 system system 64 2022-07-18 10:16 697 -&gt; /system/priv-app/MIUIMirror/MIUIMirror.apk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/proc/pid/fdinfo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/proc/pid/smaps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7b1ae5a000-7b1ae5d000 r--p 00071000 fe:02 68808925                       /system/framework/arm64/boot-core-icu4j.art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/proc/pid/maps_files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7b1ae5a000-7b1ae5d000 -&gt; /system/framework/arm64/boot-core-icu4j.art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  -l /proc/pid/fd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--APP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APP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/proc/pid/sched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se.statistics.iowait_sum                     :           890.291859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se.statistics.iowait_count                   :                 2795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/proc/pid/io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rchar: 5954713551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wchar: 281230462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syscr: 2189314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syscw: 1406331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read_bytes: 12389105664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write_bytes: 180633600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cancelled_write_bytes: 311296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--APP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510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APP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层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1" marL="6858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dumpsys storaged | grep myapplication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com.example.myapplication 0 0 0 0 0 0 749568 0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（统计数据，有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property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限制等）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1" marL="6858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storaged -u | grep myapplication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（来自下面的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stat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）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com.example.myapplication 1454334 15688 11198464 0 45 40 401408 0 0 0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  <a:ea typeface="Noto Sans CJK SC"/>
              </a:rPr>
              <a:t>name/uid fg_rchar fg_wchar fg_rbytes fg_wbytes bg_rchar bg_wchar bg_rbytes bg_wbytes fg_fsync bg_fsync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1" marL="6858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cat /proc/uid_io/stat | grep 10237(kernel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当前运行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10237 1454334 15688 11198464 0 45 40 401408 0 0 0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  <a:ea typeface="Noto Sans CJK SC"/>
              </a:rPr>
              <a:t>name/uid fg_rchar fg_wchar fg_rbytes fg_wbytes bg_rchar bg_wchar bg_rbytes bg_wbytes fg_fsync bg_fsync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1" marL="685800" indent="-22824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system/core/storaged/…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源代码中的上述</a:t>
            </a: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dumpsys</a:t>
            </a:r>
            <a:r>
              <a:rPr b="0" lang="zh-CN" sz="1000" spc="-1" strike="noStrike">
                <a:solidFill>
                  <a:srgbClr val="000000"/>
                </a:solidFill>
                <a:latin typeface="等线"/>
              </a:rPr>
              <a:t>说明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bytes[READ][FOREGROUND][CHARGER_OFF],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bytes[WRITE][FOREGROUND][CHARGER_OFF],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bytes[READ][BACKGROUND][CHARGER_OFF],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bytes[WRITE][BACKGROUND][CHARGER_OFF],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bytes[READ][FOREGROUND][CHARGER_ON],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bytes[WRITE][FOREGROUND][CHARGER_ON],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bytes[READ][BACKGROUND][CHARGER_ON],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 lvl="3" marL="172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等线"/>
              </a:rPr>
              <a:t>bytes[WRITE][BACKGROUND][CHARGER_ON]</a:t>
            </a: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  <a:p>
            <a:pPr>
              <a:lnSpc>
                <a:spcPct val="90000"/>
              </a:lnSpc>
              <a:spcBef>
                <a:spcPts val="850"/>
              </a:spcBef>
            </a:pPr>
            <a:endParaRPr b="0" lang="en-US" sz="1000" spc="-1" strike="noStrike">
              <a:solidFill>
                <a:srgbClr val="000000"/>
              </a:solidFill>
              <a:latin typeface="等线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系统调用层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系统调用层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strace -p 1501( -Tt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，时间戳，耗时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read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76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, "\1\0\0\0\0\0\0\0", 8)         = 8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76(/proc/1501/fd/76 -&gt; 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anon_inode:[eventfd]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getuid()                                = 1000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epoll_pwait(77, [], 16, 0, NULL, 8)     = 0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epoll_pwait(77, [], 16, 4998, NULL, 8)  = 0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77(/proc/1501/fd/77 -&gt; </a:t>
            </a:r>
            <a:r>
              <a:rPr b="1" lang="en-US" sz="1800" spc="-1" strike="noStrike">
                <a:solidFill>
                  <a:srgbClr val="000000"/>
                </a:solidFill>
                <a:latin typeface="等线"/>
              </a:rPr>
              <a:t>anon_inode:[eventpoll]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fanotify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open\close\read\write\delete\rename\...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事件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IO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分类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zh-CN" sz="2800" spc="-1" strike="noStrike">
                <a:solidFill>
                  <a:srgbClr val="000000"/>
                </a:solidFill>
                <a:latin typeface="等线"/>
              </a:rPr>
              <a:t>文件</a:t>
            </a:r>
            <a:r>
              <a:rPr b="1" lang="en-US" sz="2800" spc="-1" strike="noStrike">
                <a:solidFill>
                  <a:srgbClr val="000000"/>
                </a:solidFill>
                <a:latin typeface="等线"/>
              </a:rPr>
              <a:t>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本培训设计的领域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网络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IO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不在本培训范围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内存部分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32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cat /proc/meminfo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MemTotal:        7295832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MemFree:          502584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MemAvailable:    3079948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Buffers:            5704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Cached:          2137304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SwapCached:      1599132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Active:          2441020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Inactive:        1804688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Active(anon):    1475292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Inactive(anon):   703456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Active(file):     965728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Inactive(file):  1101232 kB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free -h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        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total        used        free      shared     buffers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Mem:     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6.9G        6.4G        493M        8.1M        5.5M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-/+ buffers/cache:   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6.4G        499M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Swap:    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6.0G        2.4G        3.5G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cat /proc/zoneinfo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pages free     108430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min      915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low      3754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high     3982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cat /proc/sys/vm/...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内存部分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cat /proc/sys/vm/...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dirty_background_ratio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dirty_expire_centisecs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dirty_ratio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dirty_writeback_centisecs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dirtytime_expire_seconds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extfrag_threshold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extra_free_kbytes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min_free_kbytes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等线"/>
              </a:rPr>
              <a:t>swappiness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0~100,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默认一般</a:t>
            </a: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60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；此值越大，越倾向于使用交换空间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watermark_boost_factor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echo n &gt; /proc/sys/vm/drop_caches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释放缓存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3 page cache &amp; inode/dentry cache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shrink_slab-&gt;do_shrink_slab-&gt;shrinker...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文件系统层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文件系统层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ionice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matisse:/proc/1501 # ps -e | grep f2fs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root           325     2       0      0 issue_checkpoint_thread 0 S [f2fs_ckpt-254:5]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326     2       0      0 issue_flush_thread  0 S [f2fs_flush-254:]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327     2       0      0 issue_discard_thread 0 S [f2fs_discard-25]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328     2       0      0 gc_thread_func      0 S [f2fs_gc-254:5]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539     2       0      0 issue_checkpoint_thread 0 S [f2fs_ckpt-254:8]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540     2       0      0 issue_discard_thread 0 S [f2fs_discard-25]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root           541     2       0      0 gc_thread_func      0 S [f2fs_gc-254:8]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matisse:/proc/1501 # ionice -p 539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Best-effort: prio 3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dump.f2fs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dump.f2fs -d 1 /dev/block/dm-8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/sys/kernel/debug/f2fs/status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...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ls –l /sys/fs/f2fs/device/...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gc_urgent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cp_interval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gc_min_sleep_time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gc_max_sleep_time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ram_thresh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ckpt_thread_ioprio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调试指令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—块设备层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块设备层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/sys/block/sdc/queue/scheduler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调度器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matisse:/proc/1501 # cat /sys/block/sdc/queue/scheduler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[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mq-deadline</a:t>
            </a: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] kyber bfq </a:t>
            </a:r>
            <a:r>
              <a:rPr b="1" lang="en-US" sz="2000" spc="-1" strike="noStrike">
                <a:solidFill>
                  <a:srgbClr val="000000"/>
                </a:solidFill>
                <a:latin typeface="等线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/sys/block/sdc/queue/nr_requests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队列长度，最大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128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/sys/block/dm-8/queue/read_ahead_kb//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预读大小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matisse:/proc/1501 # cat /sys/block/dm-8/queue/read_ahead_kb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1024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cat /proc/sys/vm/block_dump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//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最新</a:t>
            </a: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kernel</a:t>
            </a: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已经去掉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案例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进程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open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一个文件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执行一系列操作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kill 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进程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文件是怎么释放的？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static const struct file_operations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.release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优化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8core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LPDDR5x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SSD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UFS4.0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F2FS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scheduler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page_cache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app: cache 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+ multi-threads + background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总结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9122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文件</a:t>
            </a: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IO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应用程序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APP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系统调用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SYSCALL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虚拟文件系统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VFS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实际文件系统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FS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块设备层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BLOCK DEVICE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设备驱动</a:t>
            </a: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DEV DRIVER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硬件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调试指令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流程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1" name="Picture 2" descr="https://img-blog.csdnimg.cn/20210526104243794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1863000" y="1825560"/>
            <a:ext cx="846612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应用进程</a:t>
            </a:r>
            <a:r>
              <a:rPr b="0" lang="en-US" sz="44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系统调用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strace –p 1501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Android JAVA</a:t>
            </a: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接口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等线"/>
              </a:rPr>
              <a:t>MappedByteBuffer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流程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5" name="Picture 2" descr="https://img-blog.csdnimg.cn/20210526103620332.jp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1369800" y="1869840"/>
            <a:ext cx="918576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buffered read/write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使用缓存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direct read/write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不使用缓存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mmap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减少内核空间到用户空间的数据拷贝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支持预读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 w="6480">
            <a:solidFill>
              <a:srgbClr val="4472c4"/>
            </a:solidFill>
            <a:miter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等线"/>
              </a:rPr>
              <a:t>SYSCALL--</a:t>
            </a:r>
            <a:r>
              <a:rPr b="0" lang="zh-CN" sz="4400" spc="-1" strike="noStrike">
                <a:solidFill>
                  <a:srgbClr val="000000"/>
                </a:solidFill>
                <a:latin typeface="等线"/>
              </a:rPr>
              <a:t>三种情形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99" name="Picture 2" descr="https://img-blog.csdnimg.cn/20210526151132768.png?x-oss-process=image/watermark,type_ZmFuZ3poZW5naGVpdGk,shadow_10,text_aHR0cHM6Ly9ibG9nLmNzZG4ubmV0L0NhbGxtZVpoZQ==,size_16,color_FFFFFF,t_70"/>
          <p:cNvPicPr/>
          <p:nvPr/>
        </p:nvPicPr>
        <p:blipFill>
          <a:blip r:embed="rId1"/>
          <a:stretch/>
        </p:blipFill>
        <p:spPr>
          <a:xfrm>
            <a:off x="2316960" y="1825560"/>
            <a:ext cx="7557840" cy="435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  <Words>6392</Words>
  <Paragraphs>345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2022-07-26T04:01:04Z</dcterms:created>
  <dc:creator>mi</dc:creator>
  <dc:description/>
  <dc:language>en-US</dc:language>
  <cp:lastModifiedBy/>
  <dcterms:modified xsi:type="dcterms:W3CDTF">2022-10-08T18:00:01Z</dcterms:modified>
  <cp:revision>2</cp:revision>
  <dc:subject/>
  <dc:title>Android文件I/O系列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WMcdd3b34c921346768b9940bec8622b97">
    <vt:lpwstr>CWMOi13hxNapvfxYbf3tVg1kSi6ZG76sHR//oGr+FGexGJ1Uu2RDRdzIYgScRIPQ9MMloABdezOkYWqreIkZHOj0Q==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KSOProductBuildVer">
    <vt:lpwstr>2052-0.0.0.0</vt:lpwstr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35</vt:i4>
  </property>
</Properties>
</file>