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0"/>
  </p:notesMasterIdLst>
  <p:sldIdLst>
    <p:sldId id="444" r:id="rId3"/>
    <p:sldId id="447" r:id="rId4"/>
    <p:sldId id="432" r:id="rId5"/>
    <p:sldId id="426" r:id="rId6"/>
    <p:sldId id="429" r:id="rId7"/>
    <p:sldId id="428" r:id="rId8"/>
    <p:sldId id="44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279"/>
    <a:srgbClr val="94AB91"/>
    <a:srgbClr val="FAC090"/>
    <a:srgbClr val="4F81BD"/>
    <a:srgbClr val="0D1176"/>
    <a:srgbClr val="808080"/>
    <a:srgbClr val="FFFFFF"/>
    <a:srgbClr val="394042"/>
    <a:srgbClr val="383F4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55" autoAdjust="0"/>
  </p:normalViewPr>
  <p:slideViewPr>
    <p:cSldViewPr>
      <p:cViewPr>
        <p:scale>
          <a:sx n="60" d="100"/>
          <a:sy n="60" d="100"/>
        </p:scale>
        <p:origin x="336" y="-534"/>
      </p:cViewPr>
      <p:guideLst>
        <p:guide orient="horz" pos="1570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3FF14-F83A-4535-AA8F-A36D825B0FB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E39DA1-9EF8-4447-B808-F7400343DB75}">
      <dgm:prSet phldrT="[文本]" custT="1"/>
      <dgm:spPr>
        <a:solidFill>
          <a:schemeClr val="accent6">
            <a:lumMod val="75000"/>
            <a:alpha val="50000"/>
          </a:schemeClr>
        </a:solidFill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生态化</a:t>
          </a:r>
          <a:endParaRPr lang="en-US" altLang="zh-CN" sz="1600" b="1" dirty="0">
            <a:solidFill>
              <a:schemeClr val="bg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gm:t>
    </dgm:pt>
    <dgm:pt modelId="{06C084C8-CA95-42C3-8A24-AD25AB72024C}" type="parTrans" cxnId="{6756EDDD-23A2-445D-B7AF-331E14BE74F1}">
      <dgm:prSet/>
      <dgm:spPr/>
      <dgm:t>
        <a:bodyPr/>
        <a:lstStyle/>
        <a:p>
          <a:endParaRPr lang="zh-CN" altLang="en-US"/>
        </a:p>
      </dgm:t>
    </dgm:pt>
    <dgm:pt modelId="{A1B38FD5-B1F3-41E9-AD09-E68A7630E2DE}" type="sibTrans" cxnId="{6756EDDD-23A2-445D-B7AF-331E14BE74F1}">
      <dgm:prSet/>
      <dgm:spPr/>
      <dgm:t>
        <a:bodyPr/>
        <a:lstStyle/>
        <a:p>
          <a:endParaRPr lang="zh-CN" altLang="en-US"/>
        </a:p>
      </dgm:t>
    </dgm:pt>
    <dgm:pt modelId="{88560CF4-581E-46DA-B3F5-0474319DC782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差异化</a:t>
          </a:r>
        </a:p>
      </dgm:t>
    </dgm:pt>
    <dgm:pt modelId="{85D475D8-601B-40B9-A918-2234EDF52D71}" type="parTrans" cxnId="{5A2F46CE-30D9-41C6-A871-13DC2EA5A990}">
      <dgm:prSet/>
      <dgm:spPr/>
      <dgm:t>
        <a:bodyPr/>
        <a:lstStyle/>
        <a:p>
          <a:endParaRPr lang="zh-CN" altLang="en-US"/>
        </a:p>
      </dgm:t>
    </dgm:pt>
    <dgm:pt modelId="{8AF8885C-297B-4CE0-8068-3156D8417F81}" type="sibTrans" cxnId="{5A2F46CE-30D9-41C6-A871-13DC2EA5A990}">
      <dgm:prSet/>
      <dgm:spPr/>
      <dgm:t>
        <a:bodyPr/>
        <a:lstStyle/>
        <a:p>
          <a:endParaRPr lang="zh-CN" altLang="en-US"/>
        </a:p>
      </dgm:t>
    </dgm:pt>
    <dgm:pt modelId="{07700E17-5548-466F-BB9E-15EFF3BF83F9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信息化</a:t>
          </a:r>
        </a:p>
      </dgm:t>
    </dgm:pt>
    <dgm:pt modelId="{24B369B0-EE76-4CA4-970C-DA63EB023E76}" type="parTrans" cxnId="{06B9CC3D-8302-492B-A16F-3BF82F5C3994}">
      <dgm:prSet/>
      <dgm:spPr/>
      <dgm:t>
        <a:bodyPr/>
        <a:lstStyle/>
        <a:p>
          <a:endParaRPr lang="zh-CN" altLang="en-US"/>
        </a:p>
      </dgm:t>
    </dgm:pt>
    <dgm:pt modelId="{6CF9A182-0C01-49A9-B92E-5431552D01D7}" type="sibTrans" cxnId="{06B9CC3D-8302-492B-A16F-3BF82F5C3994}">
      <dgm:prSet/>
      <dgm:spPr/>
      <dgm:t>
        <a:bodyPr/>
        <a:lstStyle/>
        <a:p>
          <a:endParaRPr lang="zh-CN" altLang="en-US"/>
        </a:p>
      </dgm:t>
    </dgm:pt>
    <dgm:pt modelId="{B4253734-8419-455D-9895-DAA30D496AC1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平台化</a:t>
          </a:r>
        </a:p>
      </dgm:t>
    </dgm:pt>
    <dgm:pt modelId="{6F363240-2E76-4751-9475-3127EBCC9995}" type="parTrans" cxnId="{31B76585-3B3B-4BA2-BEEE-FF57F51D4E57}">
      <dgm:prSet/>
      <dgm:spPr/>
      <dgm:t>
        <a:bodyPr/>
        <a:lstStyle/>
        <a:p>
          <a:endParaRPr lang="zh-CN" altLang="en-US"/>
        </a:p>
      </dgm:t>
    </dgm:pt>
    <dgm:pt modelId="{4FD0D517-46E7-4392-967A-320B5FA28BA3}" type="sibTrans" cxnId="{31B76585-3B3B-4BA2-BEEE-FF57F51D4E57}">
      <dgm:prSet/>
      <dgm:spPr/>
      <dgm:t>
        <a:bodyPr/>
        <a:lstStyle/>
        <a:p>
          <a:endParaRPr lang="zh-CN" altLang="en-US"/>
        </a:p>
      </dgm:t>
    </dgm:pt>
    <dgm:pt modelId="{3B9F4865-7FCB-4B6C-9FD4-A26E297F2952}">
      <dgm:prSet phldrT="[文本]" custT="1"/>
      <dgm:spPr>
        <a:ln>
          <a:noFill/>
        </a:ln>
      </dgm:spPr>
      <dgm:t>
        <a:bodyPr/>
        <a:lstStyle/>
        <a:p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智能化</a:t>
          </a:r>
        </a:p>
      </dgm:t>
    </dgm:pt>
    <dgm:pt modelId="{8C685912-C7DD-41D7-B113-AAEF953EC7A7}" type="parTrans" cxnId="{F45509D8-EEEF-4D37-B05B-82ACB720C4FA}">
      <dgm:prSet/>
      <dgm:spPr/>
      <dgm:t>
        <a:bodyPr/>
        <a:lstStyle/>
        <a:p>
          <a:endParaRPr lang="zh-CN" altLang="en-US"/>
        </a:p>
      </dgm:t>
    </dgm:pt>
    <dgm:pt modelId="{84599F0F-F2EA-4F6B-92FB-2ED71F255764}" type="sibTrans" cxnId="{F45509D8-EEEF-4D37-B05B-82ACB720C4FA}">
      <dgm:prSet/>
      <dgm:spPr/>
      <dgm:t>
        <a:bodyPr/>
        <a:lstStyle/>
        <a:p>
          <a:endParaRPr lang="zh-CN" altLang="en-US"/>
        </a:p>
      </dgm:t>
    </dgm:pt>
    <dgm:pt modelId="{5397084A-4089-402B-805E-628E665C017A}" type="pres">
      <dgm:prSet presAssocID="{6E13FF14-F83A-4535-AA8F-A36D825B0FBF}" presName="composite" presStyleCnt="0">
        <dgm:presLayoutVars>
          <dgm:chMax val="1"/>
          <dgm:dir/>
          <dgm:resizeHandles val="exact"/>
        </dgm:presLayoutVars>
      </dgm:prSet>
      <dgm:spPr/>
    </dgm:pt>
    <dgm:pt modelId="{9CB1A13F-996B-4A07-8EFF-66F4A4C2C7C8}" type="pres">
      <dgm:prSet presAssocID="{6E13FF14-F83A-4535-AA8F-A36D825B0FBF}" presName="radial" presStyleCnt="0">
        <dgm:presLayoutVars>
          <dgm:animLvl val="ctr"/>
        </dgm:presLayoutVars>
      </dgm:prSet>
      <dgm:spPr/>
    </dgm:pt>
    <dgm:pt modelId="{8CCEECF3-65A5-4DBF-86AD-329689465E98}" type="pres">
      <dgm:prSet presAssocID="{3DE39DA1-9EF8-4447-B808-F7400343DB75}" presName="centerShape" presStyleLbl="vennNode1" presStyleIdx="0" presStyleCnt="5"/>
      <dgm:spPr/>
    </dgm:pt>
    <dgm:pt modelId="{5888873D-FEF6-4480-B982-6677D32CDA9B}" type="pres">
      <dgm:prSet presAssocID="{88560CF4-581E-46DA-B3F5-0474319DC782}" presName="node" presStyleLbl="vennNode1" presStyleIdx="1" presStyleCnt="5">
        <dgm:presLayoutVars>
          <dgm:bulletEnabled val="1"/>
        </dgm:presLayoutVars>
      </dgm:prSet>
      <dgm:spPr/>
    </dgm:pt>
    <dgm:pt modelId="{0DCF58F0-226F-4356-8BA6-07E75298942A}" type="pres">
      <dgm:prSet presAssocID="{07700E17-5548-466F-BB9E-15EFF3BF83F9}" presName="node" presStyleLbl="vennNode1" presStyleIdx="2" presStyleCnt="5">
        <dgm:presLayoutVars>
          <dgm:bulletEnabled val="1"/>
        </dgm:presLayoutVars>
      </dgm:prSet>
      <dgm:spPr/>
    </dgm:pt>
    <dgm:pt modelId="{DC5CFB51-817F-4C7D-AD88-EFF49328E20D}" type="pres">
      <dgm:prSet presAssocID="{B4253734-8419-455D-9895-DAA30D496AC1}" presName="node" presStyleLbl="vennNode1" presStyleIdx="3" presStyleCnt="5">
        <dgm:presLayoutVars>
          <dgm:bulletEnabled val="1"/>
        </dgm:presLayoutVars>
      </dgm:prSet>
      <dgm:spPr/>
    </dgm:pt>
    <dgm:pt modelId="{DB7B1ABD-D4E5-4274-BE73-EFE77F2C0907}" type="pres">
      <dgm:prSet presAssocID="{3B9F4865-7FCB-4B6C-9FD4-A26E297F295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7490F720-D62B-4657-A3BC-AC36D4149A0C}" type="presOf" srcId="{88560CF4-581E-46DA-B3F5-0474319DC782}" destId="{5888873D-FEF6-4480-B982-6677D32CDA9B}" srcOrd="0" destOrd="0" presId="urn:microsoft.com/office/officeart/2005/8/layout/radial3"/>
    <dgm:cxn modelId="{06B9CC3D-8302-492B-A16F-3BF82F5C3994}" srcId="{3DE39DA1-9EF8-4447-B808-F7400343DB75}" destId="{07700E17-5548-466F-BB9E-15EFF3BF83F9}" srcOrd="1" destOrd="0" parTransId="{24B369B0-EE76-4CA4-970C-DA63EB023E76}" sibTransId="{6CF9A182-0C01-49A9-B92E-5431552D01D7}"/>
    <dgm:cxn modelId="{23E52D5D-E2D1-4367-A87A-D6F6CC5AD5E6}" type="presOf" srcId="{3B9F4865-7FCB-4B6C-9FD4-A26E297F2952}" destId="{DB7B1ABD-D4E5-4274-BE73-EFE77F2C0907}" srcOrd="0" destOrd="0" presId="urn:microsoft.com/office/officeart/2005/8/layout/radial3"/>
    <dgm:cxn modelId="{1DB0AC5A-9F09-4602-8398-56BE735005FE}" type="presOf" srcId="{3DE39DA1-9EF8-4447-B808-F7400343DB75}" destId="{8CCEECF3-65A5-4DBF-86AD-329689465E98}" srcOrd="0" destOrd="0" presId="urn:microsoft.com/office/officeart/2005/8/layout/radial3"/>
    <dgm:cxn modelId="{31B76585-3B3B-4BA2-BEEE-FF57F51D4E57}" srcId="{3DE39DA1-9EF8-4447-B808-F7400343DB75}" destId="{B4253734-8419-455D-9895-DAA30D496AC1}" srcOrd="2" destOrd="0" parTransId="{6F363240-2E76-4751-9475-3127EBCC9995}" sibTransId="{4FD0D517-46E7-4392-967A-320B5FA28BA3}"/>
    <dgm:cxn modelId="{EF4E0F96-BA4C-4E6B-A253-2AE893A13F7A}" type="presOf" srcId="{6E13FF14-F83A-4535-AA8F-A36D825B0FBF}" destId="{5397084A-4089-402B-805E-628E665C017A}" srcOrd="0" destOrd="0" presId="urn:microsoft.com/office/officeart/2005/8/layout/radial3"/>
    <dgm:cxn modelId="{82EA75C1-094B-4B30-8652-1BB7BF573A10}" type="presOf" srcId="{B4253734-8419-455D-9895-DAA30D496AC1}" destId="{DC5CFB51-817F-4C7D-AD88-EFF49328E20D}" srcOrd="0" destOrd="0" presId="urn:microsoft.com/office/officeart/2005/8/layout/radial3"/>
    <dgm:cxn modelId="{5A2F46CE-30D9-41C6-A871-13DC2EA5A990}" srcId="{3DE39DA1-9EF8-4447-B808-F7400343DB75}" destId="{88560CF4-581E-46DA-B3F5-0474319DC782}" srcOrd="0" destOrd="0" parTransId="{85D475D8-601B-40B9-A918-2234EDF52D71}" sibTransId="{8AF8885C-297B-4CE0-8068-3156D8417F81}"/>
    <dgm:cxn modelId="{3460C0D0-4698-4D86-82B6-4712567FC56D}" type="presOf" srcId="{07700E17-5548-466F-BB9E-15EFF3BF83F9}" destId="{0DCF58F0-226F-4356-8BA6-07E75298942A}" srcOrd="0" destOrd="0" presId="urn:microsoft.com/office/officeart/2005/8/layout/radial3"/>
    <dgm:cxn modelId="{F45509D8-EEEF-4D37-B05B-82ACB720C4FA}" srcId="{3DE39DA1-9EF8-4447-B808-F7400343DB75}" destId="{3B9F4865-7FCB-4B6C-9FD4-A26E297F2952}" srcOrd="3" destOrd="0" parTransId="{8C685912-C7DD-41D7-B113-AAEF953EC7A7}" sibTransId="{84599F0F-F2EA-4F6B-92FB-2ED71F255764}"/>
    <dgm:cxn modelId="{6756EDDD-23A2-445D-B7AF-331E14BE74F1}" srcId="{6E13FF14-F83A-4535-AA8F-A36D825B0FBF}" destId="{3DE39DA1-9EF8-4447-B808-F7400343DB75}" srcOrd="0" destOrd="0" parTransId="{06C084C8-CA95-42C3-8A24-AD25AB72024C}" sibTransId="{A1B38FD5-B1F3-41E9-AD09-E68A7630E2DE}"/>
    <dgm:cxn modelId="{54AA1CB9-B7C0-4F75-9EE3-90A50CEA9DF0}" type="presParOf" srcId="{5397084A-4089-402B-805E-628E665C017A}" destId="{9CB1A13F-996B-4A07-8EFF-66F4A4C2C7C8}" srcOrd="0" destOrd="0" presId="urn:microsoft.com/office/officeart/2005/8/layout/radial3"/>
    <dgm:cxn modelId="{5C90AA39-B921-4B02-873E-4DDB15A77EA5}" type="presParOf" srcId="{9CB1A13F-996B-4A07-8EFF-66F4A4C2C7C8}" destId="{8CCEECF3-65A5-4DBF-86AD-329689465E98}" srcOrd="0" destOrd="0" presId="urn:microsoft.com/office/officeart/2005/8/layout/radial3"/>
    <dgm:cxn modelId="{A05D62A6-A3D1-43C8-8F2C-201DC4980400}" type="presParOf" srcId="{9CB1A13F-996B-4A07-8EFF-66F4A4C2C7C8}" destId="{5888873D-FEF6-4480-B982-6677D32CDA9B}" srcOrd="1" destOrd="0" presId="urn:microsoft.com/office/officeart/2005/8/layout/radial3"/>
    <dgm:cxn modelId="{06794049-0C64-498F-851D-9B8AA16BD510}" type="presParOf" srcId="{9CB1A13F-996B-4A07-8EFF-66F4A4C2C7C8}" destId="{0DCF58F0-226F-4356-8BA6-07E75298942A}" srcOrd="2" destOrd="0" presId="urn:microsoft.com/office/officeart/2005/8/layout/radial3"/>
    <dgm:cxn modelId="{BFDE17D4-538D-46BE-AF02-888617B20FDA}" type="presParOf" srcId="{9CB1A13F-996B-4A07-8EFF-66F4A4C2C7C8}" destId="{DC5CFB51-817F-4C7D-AD88-EFF49328E20D}" srcOrd="3" destOrd="0" presId="urn:microsoft.com/office/officeart/2005/8/layout/radial3"/>
    <dgm:cxn modelId="{C8126A51-1A8D-4591-AD3B-D75621A091C6}" type="presParOf" srcId="{9CB1A13F-996B-4A07-8EFF-66F4A4C2C7C8}" destId="{DB7B1ABD-D4E5-4274-BE73-EFE77F2C090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1081A-AD6E-46DF-8AFD-9B1882CEE21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5157247-4732-4B27-AAB8-5BDF9DCC77D8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市场风险预警与防范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防范市场风险，对市场的各类风险提前发出预警，监督并引导市场完善并建立高效的风险防范体系。</a:t>
          </a:r>
          <a:endParaRPr lang="zh-CN" altLang="en-US" sz="1100" dirty="0"/>
        </a:p>
      </dgm:t>
    </dgm:pt>
    <dgm:pt modelId="{355172F8-D8D4-4DEE-97E5-71DBB4C7A809}" type="parTrans" cxnId="{4FCFCE37-9FD4-4658-8408-834D813F6DB8}">
      <dgm:prSet/>
      <dgm:spPr/>
      <dgm:t>
        <a:bodyPr/>
        <a:lstStyle/>
        <a:p>
          <a:endParaRPr lang="zh-CN" altLang="en-US"/>
        </a:p>
      </dgm:t>
    </dgm:pt>
    <dgm:pt modelId="{1F5BF9F9-91F0-4061-AAC0-EC3EE041DA91}" type="sibTrans" cxnId="{4FCFCE37-9FD4-4658-8408-834D813F6DB8}">
      <dgm:prSet/>
      <dgm:spPr/>
      <dgm:t>
        <a:bodyPr/>
        <a:lstStyle/>
        <a:p>
          <a:endParaRPr lang="zh-CN" altLang="en-US"/>
        </a:p>
      </dgm:t>
    </dgm:pt>
    <dgm:pt modelId="{1C24BD67-4B10-42CF-A65A-265FB9D52CCF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市场评级标准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建立被多方认可的风险评级标准，提升大宗商品交易市场的整体风险控制能力。</a:t>
          </a:r>
          <a:endParaRPr lang="en-US" altLang="zh-CN" sz="11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endParaRPr lang="zh-CN" altLang="en-US" sz="1400" dirty="0"/>
        </a:p>
      </dgm:t>
    </dgm:pt>
    <dgm:pt modelId="{AB49C9EE-5B0D-4290-A154-320B9CE03225}" type="parTrans" cxnId="{F07EE356-A342-4E8F-9D00-90A452B0B4BA}">
      <dgm:prSet/>
      <dgm:spPr/>
      <dgm:t>
        <a:bodyPr/>
        <a:lstStyle/>
        <a:p>
          <a:endParaRPr lang="zh-CN" altLang="en-US"/>
        </a:p>
      </dgm:t>
    </dgm:pt>
    <dgm:pt modelId="{0FD7029A-31E1-4C9C-A551-D4FDEE253C50}" type="sibTrans" cxnId="{F07EE356-A342-4E8F-9D00-90A452B0B4BA}">
      <dgm:prSet/>
      <dgm:spPr/>
      <dgm:t>
        <a:bodyPr/>
        <a:lstStyle/>
        <a:p>
          <a:endParaRPr lang="zh-CN" altLang="en-US"/>
        </a:p>
      </dgm:t>
    </dgm:pt>
    <dgm:pt modelId="{EA508739-3356-49DC-A8C9-5F6D05E7987B}">
      <dgm:prSet phldrT="[文本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zh-CN" altLang="en-US" sz="1400" b="1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风险生态共治</a:t>
          </a:r>
          <a:endParaRPr lang="en-US" altLang="zh-CN" sz="14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r>
            <a:rPr lang="zh-CN" altLang="en-US" sz="11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建立风险联防、联动机制，实现风险信息共享，风险防范共担，风险处置联动，打造立体的风控体系和风险共治生态。</a:t>
          </a:r>
          <a:endParaRPr lang="en-US" altLang="zh-CN" sz="1100" b="1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>
            <a:buFont typeface="Wingdings" panose="05000000000000000000" pitchFamily="2" charset="2"/>
            <a:buChar char="ü"/>
          </a:pPr>
          <a:endParaRPr lang="zh-CN" altLang="en-US" sz="1400" dirty="0"/>
        </a:p>
      </dgm:t>
    </dgm:pt>
    <dgm:pt modelId="{AFB56A53-F528-4DEA-8484-7B5D158CB065}" type="parTrans" cxnId="{8D648B3C-6B88-4437-97C4-0CE08A9997E5}">
      <dgm:prSet/>
      <dgm:spPr/>
      <dgm:t>
        <a:bodyPr/>
        <a:lstStyle/>
        <a:p>
          <a:endParaRPr lang="zh-CN" altLang="en-US"/>
        </a:p>
      </dgm:t>
    </dgm:pt>
    <dgm:pt modelId="{A621E055-BFBE-4785-A1BD-DC3DDB4A8B0C}" type="sibTrans" cxnId="{8D648B3C-6B88-4437-97C4-0CE08A9997E5}">
      <dgm:prSet/>
      <dgm:spPr/>
      <dgm:t>
        <a:bodyPr/>
        <a:lstStyle/>
        <a:p>
          <a:endParaRPr lang="zh-CN" altLang="en-US"/>
        </a:p>
      </dgm:t>
    </dgm:pt>
    <dgm:pt modelId="{6577D0EE-2B5A-47D8-9F53-BD7C00C0F553}" type="pres">
      <dgm:prSet presAssocID="{61B1081A-AD6E-46DF-8AFD-9B1882CEE21C}" presName="rootnode" presStyleCnt="0">
        <dgm:presLayoutVars>
          <dgm:chMax/>
          <dgm:chPref/>
          <dgm:dir/>
          <dgm:animLvl val="lvl"/>
        </dgm:presLayoutVars>
      </dgm:prSet>
      <dgm:spPr/>
    </dgm:pt>
    <dgm:pt modelId="{60749ED0-9A90-446F-9FBE-8653B9D869F4}" type="pres">
      <dgm:prSet presAssocID="{B5157247-4732-4B27-AAB8-5BDF9DCC77D8}" presName="composite" presStyleCnt="0"/>
      <dgm:spPr/>
    </dgm:pt>
    <dgm:pt modelId="{423A43D0-9FD3-49F1-B4B8-B88F4A077F2D}" type="pres">
      <dgm:prSet presAssocID="{B5157247-4732-4B27-AAB8-5BDF9DCC77D8}" presName="LShape" presStyleLbl="alignNode1" presStyleIdx="0" presStyleCnt="5" custScaleX="241331"/>
      <dgm:spPr>
        <a:ln>
          <a:noFill/>
        </a:ln>
      </dgm:spPr>
    </dgm:pt>
    <dgm:pt modelId="{13F90FC7-1DD5-4990-873E-959E8486D152}" type="pres">
      <dgm:prSet presAssocID="{B5157247-4732-4B27-AAB8-5BDF9DCC77D8}" presName="ParentText" presStyleLbl="revTx" presStyleIdx="0" presStyleCnt="3" custScaleX="236217">
        <dgm:presLayoutVars>
          <dgm:chMax val="0"/>
          <dgm:chPref val="0"/>
          <dgm:bulletEnabled val="1"/>
        </dgm:presLayoutVars>
      </dgm:prSet>
      <dgm:spPr/>
    </dgm:pt>
    <dgm:pt modelId="{2632141E-EAB4-431D-AA14-1732E2D71F2E}" type="pres">
      <dgm:prSet presAssocID="{B5157247-4732-4B27-AAB8-5BDF9DCC77D8}" presName="Triangle" presStyleLbl="alignNode1" presStyleIdx="1" presStyleCnt="5" custLinFactX="196973" custLinFactNeighborX="200000"/>
      <dgm:spPr/>
    </dgm:pt>
    <dgm:pt modelId="{D4FF85F4-D6E8-43A3-91BE-1750FBAE5D3B}" type="pres">
      <dgm:prSet presAssocID="{1F5BF9F9-91F0-4061-AAC0-EC3EE041DA91}" presName="sibTrans" presStyleCnt="0"/>
      <dgm:spPr/>
    </dgm:pt>
    <dgm:pt modelId="{5696E9A6-7229-4971-8F7E-85CE5551F465}" type="pres">
      <dgm:prSet presAssocID="{1F5BF9F9-91F0-4061-AAC0-EC3EE041DA91}" presName="space" presStyleCnt="0"/>
      <dgm:spPr/>
    </dgm:pt>
    <dgm:pt modelId="{B134F188-9038-44F0-8AEB-3713855EE3F5}" type="pres">
      <dgm:prSet presAssocID="{1C24BD67-4B10-42CF-A65A-265FB9D52CCF}" presName="composite" presStyleCnt="0"/>
      <dgm:spPr/>
    </dgm:pt>
    <dgm:pt modelId="{4891746E-4A26-481C-9823-65DE10B90B93}" type="pres">
      <dgm:prSet presAssocID="{1C24BD67-4B10-42CF-A65A-265FB9D52CCF}" presName="LShape" presStyleLbl="alignNode1" presStyleIdx="2" presStyleCnt="5" custScaleX="250078"/>
      <dgm:spPr>
        <a:xfrm rot="5400000">
          <a:off x="3470779" y="103612"/>
          <a:ext cx="832529" cy="138531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gm:spPr>
    </dgm:pt>
    <dgm:pt modelId="{CF744682-922B-4B27-9D63-AA49F938334D}" type="pres">
      <dgm:prSet presAssocID="{1C24BD67-4B10-42CF-A65A-265FB9D52CCF}" presName="ParentText" presStyleLbl="revTx" presStyleIdx="1" presStyleCnt="3" custScaleX="260197">
        <dgm:presLayoutVars>
          <dgm:chMax val="0"/>
          <dgm:chPref val="0"/>
          <dgm:bulletEnabled val="1"/>
        </dgm:presLayoutVars>
      </dgm:prSet>
      <dgm:spPr/>
    </dgm:pt>
    <dgm:pt modelId="{6FB89C12-527C-447C-AD06-BDC2BA842010}" type="pres">
      <dgm:prSet presAssocID="{1C24BD67-4B10-42CF-A65A-265FB9D52CCF}" presName="Triangle" presStyleLbl="alignNode1" presStyleIdx="3" presStyleCnt="5" custLinFactX="200000" custLinFactNeighborX="209190"/>
      <dgm:spPr/>
    </dgm:pt>
    <dgm:pt modelId="{D0ACA75A-1392-40B5-9366-534D2A02FB8B}" type="pres">
      <dgm:prSet presAssocID="{0FD7029A-31E1-4C9C-A551-D4FDEE253C50}" presName="sibTrans" presStyleCnt="0"/>
      <dgm:spPr/>
    </dgm:pt>
    <dgm:pt modelId="{4A1F3CAE-EF09-4CE9-B5D3-7807618767B1}" type="pres">
      <dgm:prSet presAssocID="{0FD7029A-31E1-4C9C-A551-D4FDEE253C50}" presName="space" presStyleCnt="0"/>
      <dgm:spPr/>
    </dgm:pt>
    <dgm:pt modelId="{35F67330-1996-4EEF-8C6D-448255DD0BAA}" type="pres">
      <dgm:prSet presAssocID="{EA508739-3356-49DC-A8C9-5F6D05E7987B}" presName="composite" presStyleCnt="0"/>
      <dgm:spPr/>
    </dgm:pt>
    <dgm:pt modelId="{883637C1-6252-45F8-9C61-12281D3EFFCC}" type="pres">
      <dgm:prSet presAssocID="{EA508739-3356-49DC-A8C9-5F6D05E7987B}" presName="LShape" presStyleLbl="alignNode1" presStyleIdx="4" presStyleCnt="5" custScaleX="245204" custScaleY="121869"/>
      <dgm:spPr>
        <a:xfrm rot="5400000">
          <a:off x="5001838" y="-275249"/>
          <a:ext cx="832529" cy="138531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gm:spPr>
    </dgm:pt>
    <dgm:pt modelId="{8DFBAC73-1A00-4F1A-B2C6-578E5A7B7421}" type="pres">
      <dgm:prSet presAssocID="{EA508739-3356-49DC-A8C9-5F6D05E7987B}" presName="ParentText" presStyleLbl="revTx" presStyleIdx="2" presStyleCnt="3" custScaleX="248837">
        <dgm:presLayoutVars>
          <dgm:chMax val="0"/>
          <dgm:chPref val="0"/>
          <dgm:bulletEnabled val="1"/>
        </dgm:presLayoutVars>
      </dgm:prSet>
      <dgm:spPr/>
    </dgm:pt>
  </dgm:ptLst>
  <dgm:cxnLst>
    <dgm:cxn modelId="{FF3EF709-6E24-449F-8BC6-C46B48067E75}" type="presOf" srcId="{B5157247-4732-4B27-AAB8-5BDF9DCC77D8}" destId="{13F90FC7-1DD5-4990-873E-959E8486D152}" srcOrd="0" destOrd="0" presId="urn:microsoft.com/office/officeart/2009/3/layout/StepUpProcess"/>
    <dgm:cxn modelId="{9FC03626-8351-4229-AC10-564C0D4C3414}" type="presOf" srcId="{61B1081A-AD6E-46DF-8AFD-9B1882CEE21C}" destId="{6577D0EE-2B5A-47D8-9F53-BD7C00C0F553}" srcOrd="0" destOrd="0" presId="urn:microsoft.com/office/officeart/2009/3/layout/StepUpProcess"/>
    <dgm:cxn modelId="{4FCFCE37-9FD4-4658-8408-834D813F6DB8}" srcId="{61B1081A-AD6E-46DF-8AFD-9B1882CEE21C}" destId="{B5157247-4732-4B27-AAB8-5BDF9DCC77D8}" srcOrd="0" destOrd="0" parTransId="{355172F8-D8D4-4DEE-97E5-71DBB4C7A809}" sibTransId="{1F5BF9F9-91F0-4061-AAC0-EC3EE041DA91}"/>
    <dgm:cxn modelId="{8D648B3C-6B88-4437-97C4-0CE08A9997E5}" srcId="{61B1081A-AD6E-46DF-8AFD-9B1882CEE21C}" destId="{EA508739-3356-49DC-A8C9-5F6D05E7987B}" srcOrd="2" destOrd="0" parTransId="{AFB56A53-F528-4DEA-8484-7B5D158CB065}" sibTransId="{A621E055-BFBE-4785-A1BD-DC3DDB4A8B0C}"/>
    <dgm:cxn modelId="{F07EE356-A342-4E8F-9D00-90A452B0B4BA}" srcId="{61B1081A-AD6E-46DF-8AFD-9B1882CEE21C}" destId="{1C24BD67-4B10-42CF-A65A-265FB9D52CCF}" srcOrd="1" destOrd="0" parTransId="{AB49C9EE-5B0D-4290-A154-320B9CE03225}" sibTransId="{0FD7029A-31E1-4C9C-A551-D4FDEE253C50}"/>
    <dgm:cxn modelId="{42EB94C5-7462-414B-A7B6-EF04B5AA3D94}" type="presOf" srcId="{EA508739-3356-49DC-A8C9-5F6D05E7987B}" destId="{8DFBAC73-1A00-4F1A-B2C6-578E5A7B7421}" srcOrd="0" destOrd="0" presId="urn:microsoft.com/office/officeart/2009/3/layout/StepUpProcess"/>
    <dgm:cxn modelId="{E43EBBCD-53D1-4D15-B89F-ACB14C26DD7A}" type="presOf" srcId="{1C24BD67-4B10-42CF-A65A-265FB9D52CCF}" destId="{CF744682-922B-4B27-9D63-AA49F938334D}" srcOrd="0" destOrd="0" presId="urn:microsoft.com/office/officeart/2009/3/layout/StepUpProcess"/>
    <dgm:cxn modelId="{F1EE4874-E7A4-459D-AC58-2436E0EF3AE1}" type="presParOf" srcId="{6577D0EE-2B5A-47D8-9F53-BD7C00C0F553}" destId="{60749ED0-9A90-446F-9FBE-8653B9D869F4}" srcOrd="0" destOrd="0" presId="urn:microsoft.com/office/officeart/2009/3/layout/StepUpProcess"/>
    <dgm:cxn modelId="{B381D4A3-D598-4337-A4D8-49EDF0A5E36A}" type="presParOf" srcId="{60749ED0-9A90-446F-9FBE-8653B9D869F4}" destId="{423A43D0-9FD3-49F1-B4B8-B88F4A077F2D}" srcOrd="0" destOrd="0" presId="urn:microsoft.com/office/officeart/2009/3/layout/StepUpProcess"/>
    <dgm:cxn modelId="{A61A2857-64CD-420B-B3BD-30CAAB4D386D}" type="presParOf" srcId="{60749ED0-9A90-446F-9FBE-8653B9D869F4}" destId="{13F90FC7-1DD5-4990-873E-959E8486D152}" srcOrd="1" destOrd="0" presId="urn:microsoft.com/office/officeart/2009/3/layout/StepUpProcess"/>
    <dgm:cxn modelId="{17C8833C-8031-49CF-9687-66B2238085E4}" type="presParOf" srcId="{60749ED0-9A90-446F-9FBE-8653B9D869F4}" destId="{2632141E-EAB4-431D-AA14-1732E2D71F2E}" srcOrd="2" destOrd="0" presId="urn:microsoft.com/office/officeart/2009/3/layout/StepUpProcess"/>
    <dgm:cxn modelId="{7C4F7F8B-CDE9-4ADF-8410-72AD45070E74}" type="presParOf" srcId="{6577D0EE-2B5A-47D8-9F53-BD7C00C0F553}" destId="{D4FF85F4-D6E8-43A3-91BE-1750FBAE5D3B}" srcOrd="1" destOrd="0" presId="urn:microsoft.com/office/officeart/2009/3/layout/StepUpProcess"/>
    <dgm:cxn modelId="{E5762CB7-CF6D-4E36-BB0B-E288FDBDF89F}" type="presParOf" srcId="{D4FF85F4-D6E8-43A3-91BE-1750FBAE5D3B}" destId="{5696E9A6-7229-4971-8F7E-85CE5551F465}" srcOrd="0" destOrd="0" presId="urn:microsoft.com/office/officeart/2009/3/layout/StepUpProcess"/>
    <dgm:cxn modelId="{8AD344A2-AE42-458D-B727-D02698CD2C27}" type="presParOf" srcId="{6577D0EE-2B5A-47D8-9F53-BD7C00C0F553}" destId="{B134F188-9038-44F0-8AEB-3713855EE3F5}" srcOrd="2" destOrd="0" presId="urn:microsoft.com/office/officeart/2009/3/layout/StepUpProcess"/>
    <dgm:cxn modelId="{2B0EBC5F-3921-425E-BC4E-68EABF6AA7BB}" type="presParOf" srcId="{B134F188-9038-44F0-8AEB-3713855EE3F5}" destId="{4891746E-4A26-481C-9823-65DE10B90B93}" srcOrd="0" destOrd="0" presId="urn:microsoft.com/office/officeart/2009/3/layout/StepUpProcess"/>
    <dgm:cxn modelId="{1FD7A7B5-B8B9-4816-A0FA-0CCC42C4D75A}" type="presParOf" srcId="{B134F188-9038-44F0-8AEB-3713855EE3F5}" destId="{CF744682-922B-4B27-9D63-AA49F938334D}" srcOrd="1" destOrd="0" presId="urn:microsoft.com/office/officeart/2009/3/layout/StepUpProcess"/>
    <dgm:cxn modelId="{CADD4E20-3E86-4C55-8E48-E327318974EE}" type="presParOf" srcId="{B134F188-9038-44F0-8AEB-3713855EE3F5}" destId="{6FB89C12-527C-447C-AD06-BDC2BA842010}" srcOrd="2" destOrd="0" presId="urn:microsoft.com/office/officeart/2009/3/layout/StepUpProcess"/>
    <dgm:cxn modelId="{50A082FE-5E93-4EF4-A6C4-E56E7AF86F5A}" type="presParOf" srcId="{6577D0EE-2B5A-47D8-9F53-BD7C00C0F553}" destId="{D0ACA75A-1392-40B5-9366-534D2A02FB8B}" srcOrd="3" destOrd="0" presId="urn:microsoft.com/office/officeart/2009/3/layout/StepUpProcess"/>
    <dgm:cxn modelId="{0B58CE22-B4B2-4CAB-9559-9C843A53627D}" type="presParOf" srcId="{D0ACA75A-1392-40B5-9366-534D2A02FB8B}" destId="{4A1F3CAE-EF09-4CE9-B5D3-7807618767B1}" srcOrd="0" destOrd="0" presId="urn:microsoft.com/office/officeart/2009/3/layout/StepUpProcess"/>
    <dgm:cxn modelId="{47522D2E-D4AE-4D01-B5E8-3C178163A69F}" type="presParOf" srcId="{6577D0EE-2B5A-47D8-9F53-BD7C00C0F553}" destId="{35F67330-1996-4EEF-8C6D-448255DD0BAA}" srcOrd="4" destOrd="0" presId="urn:microsoft.com/office/officeart/2009/3/layout/StepUpProcess"/>
    <dgm:cxn modelId="{A6780F43-8633-4EAA-9D8C-AC29F2E505AB}" type="presParOf" srcId="{35F67330-1996-4EEF-8C6D-448255DD0BAA}" destId="{883637C1-6252-45F8-9C61-12281D3EFFCC}" srcOrd="0" destOrd="0" presId="urn:microsoft.com/office/officeart/2009/3/layout/StepUpProcess"/>
    <dgm:cxn modelId="{417E1D1C-B511-4317-A1D6-6341B1C2632F}" type="presParOf" srcId="{35F67330-1996-4EEF-8C6D-448255DD0BAA}" destId="{8DFBAC73-1A00-4F1A-B2C6-578E5A7B742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EECF3-65A5-4DBF-86AD-329689465E98}">
      <dsp:nvSpPr>
        <dsp:cNvPr id="0" name=""/>
        <dsp:cNvSpPr/>
      </dsp:nvSpPr>
      <dsp:spPr>
        <a:xfrm>
          <a:off x="1074775" y="576855"/>
          <a:ext cx="1437078" cy="143707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rPr>
            <a:t>生态化</a:t>
          </a:r>
          <a:endParaRPr lang="en-US" altLang="zh-CN" sz="1600" b="1" kern="1200" dirty="0">
            <a:solidFill>
              <a:schemeClr val="bg1"/>
            </a:solidFill>
            <a:latin typeface="幼圆" panose="02010509060101010101" pitchFamily="49" charset="-122"/>
            <a:ea typeface="幼圆" panose="02010509060101010101" pitchFamily="49" charset="-122"/>
          </a:endParaRPr>
        </a:p>
      </dsp:txBody>
      <dsp:txXfrm>
        <a:off x="1285230" y="787310"/>
        <a:ext cx="1016168" cy="1016168"/>
      </dsp:txXfrm>
    </dsp:sp>
    <dsp:sp modelId="{5888873D-FEF6-4480-B982-6677D32CDA9B}">
      <dsp:nvSpPr>
        <dsp:cNvPr id="0" name=""/>
        <dsp:cNvSpPr/>
      </dsp:nvSpPr>
      <dsp:spPr>
        <a:xfrm>
          <a:off x="1434045" y="256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差异化</a:t>
          </a:r>
        </a:p>
      </dsp:txBody>
      <dsp:txXfrm>
        <a:off x="1539273" y="105484"/>
        <a:ext cx="508083" cy="508083"/>
      </dsp:txXfrm>
    </dsp:sp>
    <dsp:sp modelId="{0DCF58F0-226F-4356-8BA6-07E75298942A}">
      <dsp:nvSpPr>
        <dsp:cNvPr id="0" name=""/>
        <dsp:cNvSpPr/>
      </dsp:nvSpPr>
      <dsp:spPr>
        <a:xfrm>
          <a:off x="2369913" y="936124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信息化</a:t>
          </a:r>
        </a:p>
      </dsp:txBody>
      <dsp:txXfrm>
        <a:off x="2475141" y="1041352"/>
        <a:ext cx="508083" cy="508083"/>
      </dsp:txXfrm>
    </dsp:sp>
    <dsp:sp modelId="{DC5CFB51-817F-4C7D-AD88-EFF49328E20D}">
      <dsp:nvSpPr>
        <dsp:cNvPr id="0" name=""/>
        <dsp:cNvSpPr/>
      </dsp:nvSpPr>
      <dsp:spPr>
        <a:xfrm>
          <a:off x="1434045" y="1871993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平台化</a:t>
          </a:r>
        </a:p>
      </dsp:txBody>
      <dsp:txXfrm>
        <a:off x="1539273" y="1977221"/>
        <a:ext cx="508083" cy="508083"/>
      </dsp:txXfrm>
    </dsp:sp>
    <dsp:sp modelId="{DB7B1ABD-D4E5-4274-BE73-EFE77F2C0907}">
      <dsp:nvSpPr>
        <dsp:cNvPr id="0" name=""/>
        <dsp:cNvSpPr/>
      </dsp:nvSpPr>
      <dsp:spPr>
        <a:xfrm>
          <a:off x="498177" y="936124"/>
          <a:ext cx="718539" cy="71853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rPr>
            <a:t>智能化</a:t>
          </a:r>
        </a:p>
      </dsp:txBody>
      <dsp:txXfrm>
        <a:off x="603405" y="1041352"/>
        <a:ext cx="508083" cy="508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43D0-9FD3-49F1-B4B8-B88F4A077F2D}">
      <dsp:nvSpPr>
        <dsp:cNvPr id="0" name=""/>
        <dsp:cNvSpPr/>
      </dsp:nvSpPr>
      <dsp:spPr>
        <a:xfrm rot="5400000">
          <a:off x="943238" y="25547"/>
          <a:ext cx="624027" cy="25059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90FC7-1DD5-4990-873E-959E8486D152}">
      <dsp:nvSpPr>
        <dsp:cNvPr id="0" name=""/>
        <dsp:cNvSpPr/>
      </dsp:nvSpPr>
      <dsp:spPr>
        <a:xfrm>
          <a:off x="200593" y="1069563"/>
          <a:ext cx="2214404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市场风险预警与防范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100" kern="12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防范市场风险，对市场的各类风险提前发出预警，监督并引导市场完善并建立高效的风险防范体系。</a:t>
          </a:r>
          <a:endParaRPr lang="zh-CN" altLang="en-US" sz="1100" kern="1200" dirty="0"/>
        </a:p>
      </dsp:txBody>
      <dsp:txXfrm>
        <a:off x="200593" y="1069563"/>
        <a:ext cx="2214404" cy="821725"/>
      </dsp:txXfrm>
    </dsp:sp>
    <dsp:sp modelId="{2632141E-EAB4-431D-AA14-1732E2D71F2E}">
      <dsp:nvSpPr>
        <dsp:cNvPr id="0" name=""/>
        <dsp:cNvSpPr/>
      </dsp:nvSpPr>
      <dsp:spPr>
        <a:xfrm>
          <a:off x="2301793" y="682869"/>
          <a:ext cx="176876" cy="17687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1746E-4A26-481C-9823-65DE10B90B93}">
      <dsp:nvSpPr>
        <dsp:cNvPr id="0" name=""/>
        <dsp:cNvSpPr/>
      </dsp:nvSpPr>
      <dsp:spPr>
        <a:xfrm rot="5400000">
          <a:off x="3601723" y="-303844"/>
          <a:ext cx="624027" cy="259673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44682-922B-4B27-9D63-AA49F938334D}">
      <dsp:nvSpPr>
        <dsp:cNvPr id="0" name=""/>
        <dsp:cNvSpPr/>
      </dsp:nvSpPr>
      <dsp:spPr>
        <a:xfrm>
          <a:off x="2746678" y="785585"/>
          <a:ext cx="2439203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市场评级标准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100" kern="1200">
              <a:solidFill>
                <a:srgbClr val="4F81BD">
                  <a:lumMod val="75000"/>
                </a:srgb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建立被多方认可的风险评级标准，提升大宗商品交易市场的整体风险控制能力。</a:t>
          </a:r>
          <a:endParaRPr lang="en-US" altLang="zh-CN" sz="11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zh-CN" altLang="en-US" sz="1400" kern="1200" dirty="0"/>
        </a:p>
      </dsp:txBody>
      <dsp:txXfrm>
        <a:off x="2746678" y="785585"/>
        <a:ext cx="2439203" cy="821725"/>
      </dsp:txXfrm>
    </dsp:sp>
    <dsp:sp modelId="{6FB89C12-527C-447C-AD06-BDC2BA842010}">
      <dsp:nvSpPr>
        <dsp:cNvPr id="0" name=""/>
        <dsp:cNvSpPr/>
      </dsp:nvSpPr>
      <dsp:spPr>
        <a:xfrm>
          <a:off x="4981886" y="398890"/>
          <a:ext cx="176876" cy="17687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637C1-6252-45F8-9C61-12281D3EFFCC}">
      <dsp:nvSpPr>
        <dsp:cNvPr id="0" name=""/>
        <dsp:cNvSpPr/>
      </dsp:nvSpPr>
      <dsp:spPr>
        <a:xfrm rot="5400000">
          <a:off x="6121254" y="-562518"/>
          <a:ext cx="760496" cy="2546120"/>
        </a:xfrm>
        <a:prstGeom prst="corner">
          <a:avLst>
            <a:gd name="adj1" fmla="val 16120"/>
            <a:gd name="adj2" fmla="val 1611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40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AC73-1A00-4F1A-B2C6-578E5A7B7421}">
      <dsp:nvSpPr>
        <dsp:cNvPr id="0" name=""/>
        <dsp:cNvSpPr/>
      </dsp:nvSpPr>
      <dsp:spPr>
        <a:xfrm>
          <a:off x="5387691" y="501606"/>
          <a:ext cx="2332709" cy="82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400" b="1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风险生态共治</a:t>
          </a:r>
          <a:endParaRPr lang="en-US" altLang="zh-CN" sz="14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zh-CN" altLang="en-US" sz="1100" kern="120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rPr>
            <a:t>建立风险联防、联动机制，实现风险信息共享，风险防范共担，风险处置联动，打造立体的风控体系和风险共治生态。</a:t>
          </a:r>
          <a:endParaRPr lang="en-US" altLang="zh-CN" sz="1100" b="1" kern="1200">
            <a:solidFill>
              <a:schemeClr val="accent1">
                <a:lumMod val="75000"/>
              </a:schemeClr>
            </a:solidFill>
            <a:latin typeface="幼圆" panose="02010509060101010101" pitchFamily="49" charset="-122"/>
            <a:ea typeface="幼圆" panose="02010509060101010101" pitchFamily="49" charset="-122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zh-CN" altLang="en-US" sz="1400" kern="1200" dirty="0"/>
        </a:p>
      </dsp:txBody>
      <dsp:txXfrm>
        <a:off x="5387691" y="501606"/>
        <a:ext cx="2332709" cy="82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8E52-4226-4ED4-B59F-CAFB62D28779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5C5F-1623-4537-A10D-8734F929D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4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4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4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11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907704" y="397063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licc-金控\02-企业文化\2-统一文档\LOGO\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1605851" cy="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 userDrawn="1"/>
        </p:nvGrpSpPr>
        <p:grpSpPr>
          <a:xfrm>
            <a:off x="7164288" y="6381328"/>
            <a:ext cx="1800200" cy="307777"/>
            <a:chOff x="6876256" y="6335451"/>
            <a:chExt cx="1800200" cy="307777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76256" y="6335451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F497D"/>
                  </a:solidFill>
                  <a:latin typeface="黑体" pitchFamily="49" charset="-122"/>
                  <a:ea typeface="黑体" pitchFamily="49" charset="-122"/>
                </a:rPr>
                <a:t>独立  便捷  共享</a:t>
              </a: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>
              <a:off x="687625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7452320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795637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8460432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7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907704" y="397063"/>
            <a:ext cx="7272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E:\licc-金控\02-企业文化\2-统一文档\LOGO\2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1605851" cy="44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 userDrawn="1"/>
        </p:nvGrpSpPr>
        <p:grpSpPr>
          <a:xfrm>
            <a:off x="7164288" y="6381328"/>
            <a:ext cx="1800200" cy="307777"/>
            <a:chOff x="6876256" y="6335451"/>
            <a:chExt cx="1800200" cy="307777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76256" y="6335451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F497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独立  便捷  共享</a:t>
              </a: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>
              <a:off x="687625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7452320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>
              <a:off x="7956376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 userDrawn="1"/>
          </p:nvCxnSpPr>
          <p:spPr>
            <a:xfrm>
              <a:off x="8460432" y="6381328"/>
              <a:ext cx="0" cy="21602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14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251520" y="592361"/>
            <a:ext cx="3916453" cy="460375"/>
          </a:xfrm>
          <a:prstGeom prst="rect">
            <a:avLst/>
          </a:prstGeom>
          <a:solidFill>
            <a:srgbClr val="3C6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监控服务目标的「三层五化」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62103C-A8F0-441E-B271-ABCEDEEA7CF6}"/>
              </a:ext>
            </a:extLst>
          </p:cNvPr>
          <p:cNvGrpSpPr/>
          <p:nvPr/>
        </p:nvGrpSpPr>
        <p:grpSpPr>
          <a:xfrm>
            <a:off x="467544" y="3573016"/>
            <a:ext cx="7930296" cy="2965997"/>
            <a:chOff x="530136" y="1181584"/>
            <a:chExt cx="7930296" cy="2965997"/>
          </a:xfrm>
        </p:grpSpPr>
        <p:grpSp>
          <p:nvGrpSpPr>
            <p:cNvPr id="9" name="组合 8"/>
            <p:cNvGrpSpPr/>
            <p:nvPr/>
          </p:nvGrpSpPr>
          <p:grpSpPr>
            <a:xfrm>
              <a:off x="1674336" y="1556792"/>
              <a:ext cx="6786096" cy="2590789"/>
              <a:chOff x="-1480639" y="1344162"/>
              <a:chExt cx="13260343" cy="4768304"/>
            </a:xfrm>
          </p:grpSpPr>
          <p:graphicFrame>
            <p:nvGraphicFramePr>
              <p:cNvPr id="10" name="图示 9"/>
              <p:cNvGraphicFramePr/>
              <p:nvPr>
                <p:extLst/>
              </p:nvPr>
            </p:nvGraphicFramePr>
            <p:xfrm>
              <a:off x="1139788" y="1344162"/>
              <a:ext cx="7008440" cy="47683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1" name="标注: 弯曲线形(带强调线) 10"/>
              <p:cNvSpPr/>
              <p:nvPr/>
            </p:nvSpPr>
            <p:spPr>
              <a:xfrm>
                <a:off x="6015321" y="1607335"/>
                <a:ext cx="2839356" cy="692716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75440"/>
                  <a:gd name="adj6" fmla="val -25189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不同市场的差异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不同模式的差异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不同主体的差异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不同时点的差异</a:t>
                </a:r>
              </a:p>
            </p:txBody>
          </p:sp>
          <p:sp>
            <p:nvSpPr>
              <p:cNvPr id="12" name="标注: 双弯曲线形(带强调线) 11"/>
              <p:cNvSpPr/>
              <p:nvPr/>
            </p:nvSpPr>
            <p:spPr>
              <a:xfrm>
                <a:off x="-156355" y="4810192"/>
                <a:ext cx="3403330" cy="695984"/>
              </a:xfrm>
              <a:prstGeom prst="accent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35983"/>
                  <a:gd name="adj6" fmla="val -17177"/>
                  <a:gd name="adj7" fmla="val 138792"/>
                  <a:gd name="adj8" fmla="val 122751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行业信息共享平台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风险分析预警平台</a:t>
                </a:r>
              </a:p>
            </p:txBody>
          </p:sp>
          <p:sp>
            <p:nvSpPr>
              <p:cNvPr id="14" name="标注: 双弯曲线形(带强调线) 13"/>
              <p:cNvSpPr/>
              <p:nvPr/>
            </p:nvSpPr>
            <p:spPr>
              <a:xfrm>
                <a:off x="-1480639" y="2696404"/>
                <a:ext cx="4103451" cy="890516"/>
              </a:xfrm>
              <a:prstGeom prst="accentCallout3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38531"/>
                  <a:gd name="adj6" fmla="val -16667"/>
                  <a:gd name="adj7" fmla="val 138065"/>
                  <a:gd name="adj8" fmla="val 87954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大数据积累与分析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神经网络机器学习算法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风控模型进化</a:t>
                </a:r>
              </a:p>
            </p:txBody>
          </p:sp>
          <p:sp>
            <p:nvSpPr>
              <p:cNvPr id="15" name="标注: 弯曲线形(带强调线) 14"/>
              <p:cNvSpPr/>
              <p:nvPr/>
            </p:nvSpPr>
            <p:spPr>
              <a:xfrm>
                <a:off x="9303156" y="2755369"/>
                <a:ext cx="2476548" cy="692716"/>
              </a:xfrm>
              <a:prstGeom prst="accentCallout2">
                <a:avLst>
                  <a:gd name="adj1" fmla="val 18750"/>
                  <a:gd name="adj2" fmla="val 4976"/>
                  <a:gd name="adj3" fmla="val 18750"/>
                  <a:gd name="adj4" fmla="val -16667"/>
                  <a:gd name="adj5" fmla="val 141852"/>
                  <a:gd name="adj6" fmla="val -86932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风险自动监控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风险预警推送</a:t>
                </a:r>
              </a:p>
            </p:txBody>
          </p:sp>
          <p:sp>
            <p:nvSpPr>
              <p:cNvPr id="16" name="标注: 弯曲线形(带强调线) 15"/>
              <p:cNvSpPr/>
              <p:nvPr/>
            </p:nvSpPr>
            <p:spPr>
              <a:xfrm>
                <a:off x="7380947" y="4813460"/>
                <a:ext cx="3809362" cy="692716"/>
              </a:xfrm>
              <a:prstGeom prst="accent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4252"/>
                  <a:gd name="adj6" fmla="val -50343"/>
                </a:avLst>
              </a:prstGeom>
              <a:noFill/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行业风险共治委员会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行业风险管理联动机制</a:t>
                </a: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778908" y="1181584"/>
              <a:ext cx="7056784" cy="400110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监控服务的五化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Group 54"/>
            <p:cNvGrpSpPr>
              <a:grpSpLocks noChangeAspect="1"/>
            </p:cNvGrpSpPr>
            <p:nvPr/>
          </p:nvGrpSpPr>
          <p:grpSpPr bwMode="auto">
            <a:xfrm>
              <a:off x="530136" y="1288656"/>
              <a:ext cx="252000" cy="185965"/>
              <a:chOff x="5190" y="559"/>
              <a:chExt cx="127" cy="8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0" name="Rectangle 55"/>
              <p:cNvSpPr>
                <a:spLocks noChangeArrowheads="1"/>
              </p:cNvSpPr>
              <p:nvPr/>
            </p:nvSpPr>
            <p:spPr bwMode="auto">
              <a:xfrm>
                <a:off x="5282" y="611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56"/>
              <p:cNvSpPr>
                <a:spLocks noChangeArrowheads="1"/>
              </p:cNvSpPr>
              <p:nvPr/>
            </p:nvSpPr>
            <p:spPr bwMode="auto">
              <a:xfrm>
                <a:off x="5281" y="577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2" name="Rectangle 57"/>
              <p:cNvSpPr>
                <a:spLocks noChangeArrowheads="1"/>
              </p:cNvSpPr>
              <p:nvPr/>
            </p:nvSpPr>
            <p:spPr bwMode="auto">
              <a:xfrm>
                <a:off x="5299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58"/>
              <p:cNvSpPr>
                <a:spLocks noChangeArrowheads="1"/>
              </p:cNvSpPr>
              <p:nvPr/>
            </p:nvSpPr>
            <p:spPr bwMode="auto">
              <a:xfrm>
                <a:off x="5264" y="559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4" name="Rectangle 59"/>
              <p:cNvSpPr>
                <a:spLocks noChangeArrowheads="1"/>
              </p:cNvSpPr>
              <p:nvPr/>
            </p:nvSpPr>
            <p:spPr bwMode="auto">
              <a:xfrm>
                <a:off x="5263" y="628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5" name="Rectangle 60"/>
              <p:cNvSpPr>
                <a:spLocks noChangeArrowheads="1"/>
              </p:cNvSpPr>
              <p:nvPr/>
            </p:nvSpPr>
            <p:spPr bwMode="auto">
              <a:xfrm>
                <a:off x="5264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6" name="Rectangle 61"/>
              <p:cNvSpPr>
                <a:spLocks noChangeArrowheads="1"/>
              </p:cNvSpPr>
              <p:nvPr/>
            </p:nvSpPr>
            <p:spPr bwMode="auto">
              <a:xfrm>
                <a:off x="5227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62"/>
              <p:cNvSpPr>
                <a:spLocks noChangeArrowheads="1"/>
              </p:cNvSpPr>
              <p:nvPr/>
            </p:nvSpPr>
            <p:spPr bwMode="auto">
              <a:xfrm>
                <a:off x="5190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0C2F82-2934-42B6-9F7E-359D19B4E8B8}"/>
              </a:ext>
            </a:extLst>
          </p:cNvPr>
          <p:cNvGrpSpPr/>
          <p:nvPr/>
        </p:nvGrpSpPr>
        <p:grpSpPr>
          <a:xfrm>
            <a:off x="395536" y="1196752"/>
            <a:ext cx="8381762" cy="2328382"/>
            <a:chOff x="526908" y="4484994"/>
            <a:chExt cx="8381762" cy="2328382"/>
          </a:xfrm>
        </p:grpSpPr>
        <p:sp>
          <p:nvSpPr>
            <p:cNvPr id="13" name="矩形 12"/>
            <p:cNvSpPr/>
            <p:nvPr/>
          </p:nvSpPr>
          <p:spPr>
            <a:xfrm>
              <a:off x="899592" y="4484994"/>
              <a:ext cx="7056784" cy="400110"/>
            </a:xfrm>
            <a:prstGeom prst="rect">
              <a:avLst/>
            </a:prstGeom>
            <a:ln>
              <a:noFill/>
              <a:prstDash val="sysDash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srgbClr val="4F81BD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监控服务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的三个层次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aphicFrame>
          <p:nvGraphicFramePr>
            <p:cNvPr id="18" name="图示 17"/>
            <p:cNvGraphicFramePr/>
            <p:nvPr>
              <p:extLst>
                <p:ext uri="{D42A27DB-BD31-4B8C-83A1-F6EECF244321}">
                  <p14:modId xmlns:p14="http://schemas.microsoft.com/office/powerpoint/2010/main" val="1092979859"/>
                </p:ext>
              </p:extLst>
            </p:nvPr>
          </p:nvGraphicFramePr>
          <p:xfrm>
            <a:off x="1131806" y="4591793"/>
            <a:ext cx="7776864" cy="22215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8" name="Group 54"/>
            <p:cNvGrpSpPr>
              <a:grpSpLocks noChangeAspect="1"/>
            </p:cNvGrpSpPr>
            <p:nvPr/>
          </p:nvGrpSpPr>
          <p:grpSpPr bwMode="auto">
            <a:xfrm>
              <a:off x="526908" y="4592066"/>
              <a:ext cx="252000" cy="185965"/>
              <a:chOff x="5190" y="559"/>
              <a:chExt cx="127" cy="86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5282" y="611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5281" y="577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5299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5264" y="559"/>
                <a:ext cx="17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5263" y="628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5264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61"/>
              <p:cNvSpPr>
                <a:spLocks noChangeArrowheads="1"/>
              </p:cNvSpPr>
              <p:nvPr/>
            </p:nvSpPr>
            <p:spPr bwMode="auto">
              <a:xfrm>
                <a:off x="5227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36" name="Rectangle 62"/>
              <p:cNvSpPr>
                <a:spLocks noChangeArrowheads="1"/>
              </p:cNvSpPr>
              <p:nvPr/>
            </p:nvSpPr>
            <p:spPr bwMode="auto">
              <a:xfrm>
                <a:off x="5190" y="594"/>
                <a:ext cx="18" cy="17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highlight>
                    <a:srgbClr val="325494"/>
                  </a:highlight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153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B94653-A8CF-41C9-BDD8-4C3EE6A41672}"/>
              </a:ext>
            </a:extLst>
          </p:cNvPr>
          <p:cNvGrpSpPr/>
          <p:nvPr/>
        </p:nvGrpSpPr>
        <p:grpSpPr>
          <a:xfrm>
            <a:off x="194659" y="1129595"/>
            <a:ext cx="8817336" cy="5107717"/>
            <a:chOff x="194659" y="1129595"/>
            <a:chExt cx="8817336" cy="5107717"/>
          </a:xfrm>
        </p:grpSpPr>
        <p:sp>
          <p:nvSpPr>
            <p:cNvPr id="5" name="Rectangle 821">
              <a:extLst>
                <a:ext uri="{FF2B5EF4-FFF2-40B4-BE49-F238E27FC236}">
                  <a16:creationId xmlns:a16="http://schemas.microsoft.com/office/drawing/2014/main" id="{0FA32CA0-7051-4003-B67D-79ECF2751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72" y="3044391"/>
              <a:ext cx="7221345" cy="888665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87313" tIns="44450" rIns="87313" bIns="4445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AutoShape 822">
              <a:extLst>
                <a:ext uri="{FF2B5EF4-FFF2-40B4-BE49-F238E27FC236}">
                  <a16:creationId xmlns:a16="http://schemas.microsoft.com/office/drawing/2014/main" id="{382B6399-DD48-4316-9C9E-E5EAD0933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59" y="1129595"/>
              <a:ext cx="6911948" cy="1590238"/>
            </a:xfrm>
            <a:prstGeom prst="chevron">
              <a:avLst>
                <a:gd name="adj" fmla="val 2357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9170">
                <a:buFont typeface="Arial" pitchFamily="34" charset="0"/>
                <a:buNone/>
              </a:pPr>
              <a:endParaRPr lang="zh-CN" altLang="en-US" sz="7500" ker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7" name="AutoShape 825">
              <a:extLst>
                <a:ext uri="{FF2B5EF4-FFF2-40B4-BE49-F238E27FC236}">
                  <a16:creationId xmlns:a16="http://schemas.microsoft.com/office/drawing/2014/main" id="{7CCADBB0-B960-4BCC-BCA8-7C42E18F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9235" y="1661228"/>
              <a:ext cx="1420779" cy="519539"/>
            </a:xfrm>
            <a:prstGeom prst="chevron">
              <a:avLst>
                <a:gd name="adj" fmla="val 1744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综合评价风险</a:t>
              </a:r>
              <a:endParaRPr lang="ko-KR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826">
              <a:extLst>
                <a:ext uri="{FF2B5EF4-FFF2-40B4-BE49-F238E27FC236}">
                  <a16:creationId xmlns:a16="http://schemas.microsoft.com/office/drawing/2014/main" id="{2542C1ED-D707-46A6-AB36-5A6B72FCA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146" y="1661228"/>
              <a:ext cx="1463996" cy="519539"/>
            </a:xfrm>
            <a:prstGeom prst="chevron">
              <a:avLst>
                <a:gd name="adj" fmla="val 2383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个人企业风险</a:t>
              </a:r>
              <a:endParaRPr lang="en-US" altLang="ko-KR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829">
              <a:extLst>
                <a:ext uri="{FF2B5EF4-FFF2-40B4-BE49-F238E27FC236}">
                  <a16:creationId xmlns:a16="http://schemas.microsoft.com/office/drawing/2014/main" id="{07DD6B08-5FFE-4901-9DA1-76BE49A60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38" y="2350507"/>
              <a:ext cx="1369537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关系网络分析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0" name="Text Box 830">
              <a:extLst>
                <a:ext uri="{FF2B5EF4-FFF2-40B4-BE49-F238E27FC236}">
                  <a16:creationId xmlns:a16="http://schemas.microsoft.com/office/drawing/2014/main" id="{E7EDCBCC-8604-4C43-BDA8-DAB8CDAFC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100" y="2350507"/>
              <a:ext cx="1470441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数据实时挖掘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1" name="AutoShape 831">
              <a:extLst>
                <a:ext uri="{FF2B5EF4-FFF2-40B4-BE49-F238E27FC236}">
                  <a16:creationId xmlns:a16="http://schemas.microsoft.com/office/drawing/2014/main" id="{43EAEEB2-AE0E-4839-AD6F-163C909F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241" y="1667011"/>
              <a:ext cx="1420779" cy="519539"/>
            </a:xfrm>
            <a:prstGeom prst="chevron">
              <a:avLst>
                <a:gd name="adj" fmla="val 17447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区域风险</a:t>
              </a:r>
              <a:r>
                <a:rPr lang="en-US" altLang="ko-KR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2" name="AutoShape 832">
              <a:extLst>
                <a:ext uri="{FF2B5EF4-FFF2-40B4-BE49-F238E27FC236}">
                  <a16:creationId xmlns:a16="http://schemas.microsoft.com/office/drawing/2014/main" id="{5F961C9D-8E69-4C7C-98E3-823CC998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22" y="1661228"/>
              <a:ext cx="1463996" cy="519539"/>
            </a:xfrm>
            <a:prstGeom prst="chevron">
              <a:avLst>
                <a:gd name="adj" fmla="val 23836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行业风险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5BDFF19-5EB3-45E4-9BC0-F4088CC8D2DE}"/>
                </a:ext>
              </a:extLst>
            </p:cNvPr>
            <p:cNvGrpSpPr/>
            <p:nvPr/>
          </p:nvGrpSpPr>
          <p:grpSpPr>
            <a:xfrm>
              <a:off x="857589" y="2691246"/>
              <a:ext cx="1045626" cy="1128011"/>
              <a:chOff x="1283567" y="3498795"/>
              <a:chExt cx="1655763" cy="2087563"/>
            </a:xfrm>
          </p:grpSpPr>
          <p:sp>
            <p:nvSpPr>
              <p:cNvPr id="83" name="AutoShape 835">
                <a:extLst>
                  <a:ext uri="{FF2B5EF4-FFF2-40B4-BE49-F238E27FC236}">
                    <a16:creationId xmlns:a16="http://schemas.microsoft.com/office/drawing/2014/main" id="{E57FCB42-BC2B-4B2A-9E48-B57C503F2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4" name="AutoShape 836">
                <a:extLst>
                  <a:ext uri="{FF2B5EF4-FFF2-40B4-BE49-F238E27FC236}">
                    <a16:creationId xmlns:a16="http://schemas.microsoft.com/office/drawing/2014/main" id="{5F75545F-AA38-48FA-BACC-050D20515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AutoShape 845">
                <a:extLst>
                  <a:ext uri="{FF2B5EF4-FFF2-40B4-BE49-F238E27FC236}">
                    <a16:creationId xmlns:a16="http://schemas.microsoft.com/office/drawing/2014/main" id="{7140F1B0-8EA7-4568-82D5-4106702A9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806" y="4335886"/>
                <a:ext cx="1377681" cy="731267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互金平台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P2P</a:t>
                </a: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4" name="Text Box 830">
              <a:extLst>
                <a:ext uri="{FF2B5EF4-FFF2-40B4-BE49-F238E27FC236}">
                  <a16:creationId xmlns:a16="http://schemas.microsoft.com/office/drawing/2014/main" id="{CA280C4C-C68E-48D2-90A9-42DC3545D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082" y="2327488"/>
              <a:ext cx="1424177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模型认识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5" name="Text Box 830">
              <a:extLst>
                <a:ext uri="{FF2B5EF4-FFF2-40B4-BE49-F238E27FC236}">
                  <a16:creationId xmlns:a16="http://schemas.microsoft.com/office/drawing/2014/main" id="{D045C41E-95F0-4954-B0B4-1DE89974A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928" y="2310755"/>
              <a:ext cx="1180451" cy="246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可视分析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sp>
          <p:nvSpPr>
            <p:cNvPr id="16" name="Oval 318">
              <a:extLst>
                <a:ext uri="{FF2B5EF4-FFF2-40B4-BE49-F238E27FC236}">
                  <a16:creationId xmlns:a16="http://schemas.microsoft.com/office/drawing/2014/main" id="{23284B35-ECF3-4937-8B13-9B0C8A7ECC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67050" y="1764837"/>
              <a:ext cx="1744945" cy="519351"/>
            </a:xfrm>
            <a:prstGeom prst="ellipse">
              <a:avLst/>
            </a:prstGeom>
            <a:solidFill>
              <a:sysClr val="windowText" lastClr="000000"/>
            </a:solidFill>
            <a:ln w="9525">
              <a:round/>
              <a:headEnd/>
              <a:tailEnd/>
            </a:ln>
            <a:scene3d>
              <a:camera prst="legacyPerspectiveBottomRight"/>
              <a:lightRig rig="legacyHarsh3" dir="b"/>
            </a:scene3d>
            <a:sp3d extrusionH="11100" prstMaterial="legacyMatte">
              <a:bevelT w="13500" h="13500" prst="angle"/>
              <a:bevelB w="13500" h="13500" prst="angle"/>
              <a:extrusionClr>
                <a:sysClr val="windowText" lastClr="000000"/>
              </a:extrusionClr>
            </a:sp3d>
          </p:spPr>
          <p:txBody>
            <a:bodyPr wrap="square" lIns="0" tIns="0" rIns="0" bIns="0" anchor="ctr"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7" name="Group 319">
              <a:extLst>
                <a:ext uri="{FF2B5EF4-FFF2-40B4-BE49-F238E27FC236}">
                  <a16:creationId xmlns:a16="http://schemas.microsoft.com/office/drawing/2014/main" id="{567A360C-A84A-436E-B9F2-787F1D38E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7428" y="1754884"/>
              <a:ext cx="1139712" cy="368838"/>
              <a:chOff x="1202" y="2988"/>
              <a:chExt cx="813" cy="249"/>
            </a:xfrm>
          </p:grpSpPr>
          <p:grpSp>
            <p:nvGrpSpPr>
              <p:cNvPr id="69" name="Group 320">
                <a:extLst>
                  <a:ext uri="{FF2B5EF4-FFF2-40B4-BE49-F238E27FC236}">
                    <a16:creationId xmlns:a16="http://schemas.microsoft.com/office/drawing/2014/main" id="{C14F8F1A-5C78-4DA6-8F0B-56BABDC4D2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2988"/>
                <a:ext cx="812" cy="249"/>
                <a:chOff x="1066" y="2909"/>
                <a:chExt cx="812" cy="249"/>
              </a:xfrm>
            </p:grpSpPr>
            <p:grpSp>
              <p:nvGrpSpPr>
                <p:cNvPr id="77" name="Group 321">
                  <a:extLst>
                    <a:ext uri="{FF2B5EF4-FFF2-40B4-BE49-F238E27FC236}">
                      <a16:creationId xmlns:a16="http://schemas.microsoft.com/office/drawing/2014/main" id="{D9C3A697-D9C6-4514-A0F6-4125D80D1B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6" y="2909"/>
                  <a:ext cx="812" cy="249"/>
                  <a:chOff x="1066" y="2909"/>
                  <a:chExt cx="812" cy="249"/>
                </a:xfrm>
              </p:grpSpPr>
              <p:sp>
                <p:nvSpPr>
                  <p:cNvPr id="81" name="AutoShape 322">
                    <a:extLst>
                      <a:ext uri="{FF2B5EF4-FFF2-40B4-BE49-F238E27FC236}">
                        <a16:creationId xmlns:a16="http://schemas.microsoft.com/office/drawing/2014/main" id="{0CB7896B-74DE-4878-B95F-3B9E2280D1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909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2" name="AutoShape 323">
                    <a:extLst>
                      <a:ext uri="{FF2B5EF4-FFF2-40B4-BE49-F238E27FC236}">
                        <a16:creationId xmlns:a16="http://schemas.microsoft.com/office/drawing/2014/main" id="{2E6915B3-A8AF-4A2D-BE93-15595C4AF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1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78" name="Group 324">
                  <a:extLst>
                    <a:ext uri="{FF2B5EF4-FFF2-40B4-BE49-F238E27FC236}">
                      <a16:creationId xmlns:a16="http://schemas.microsoft.com/office/drawing/2014/main" id="{CACCA6A9-50D6-4E72-B829-9718D4ADF7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622" y="2902"/>
                  <a:ext cx="249" cy="263"/>
                  <a:chOff x="1622" y="2902"/>
                  <a:chExt cx="249" cy="263"/>
                </a:xfrm>
              </p:grpSpPr>
              <p:sp>
                <p:nvSpPr>
                  <p:cNvPr id="79" name="AutoShape 325">
                    <a:extLst>
                      <a:ext uri="{FF2B5EF4-FFF2-40B4-BE49-F238E27FC236}">
                        <a16:creationId xmlns:a16="http://schemas.microsoft.com/office/drawing/2014/main" id="{C359A64D-4890-48AF-B489-7BDB2EDB3A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2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80" name="AutoShape 326">
                    <a:extLst>
                      <a:ext uri="{FF2B5EF4-FFF2-40B4-BE49-F238E27FC236}">
                        <a16:creationId xmlns:a16="http://schemas.microsoft.com/office/drawing/2014/main" id="{276474B1-D57A-4087-BAE7-1D225B64A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8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70" name="Group 327">
                <a:extLst>
                  <a:ext uri="{FF2B5EF4-FFF2-40B4-BE49-F238E27FC236}">
                    <a16:creationId xmlns:a16="http://schemas.microsoft.com/office/drawing/2014/main" id="{7E1A3C89-1625-43CD-AC3B-A4440C80B2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20000">
                <a:off x="1752" y="2988"/>
                <a:ext cx="263" cy="249"/>
                <a:chOff x="1615" y="2909"/>
                <a:chExt cx="263" cy="249"/>
              </a:xfrm>
            </p:grpSpPr>
            <p:grpSp>
              <p:nvGrpSpPr>
                <p:cNvPr id="71" name="Group 328">
                  <a:extLst>
                    <a:ext uri="{FF2B5EF4-FFF2-40B4-BE49-F238E27FC236}">
                      <a16:creationId xmlns:a16="http://schemas.microsoft.com/office/drawing/2014/main" id="{1E0AA050-E8FC-41DD-A412-8F8C2A2625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5" y="2909"/>
                  <a:ext cx="263" cy="249"/>
                  <a:chOff x="1615" y="2909"/>
                  <a:chExt cx="263" cy="249"/>
                </a:xfrm>
              </p:grpSpPr>
              <p:sp>
                <p:nvSpPr>
                  <p:cNvPr id="75" name="AutoShape 329">
                    <a:extLst>
                      <a:ext uri="{FF2B5EF4-FFF2-40B4-BE49-F238E27FC236}">
                        <a16:creationId xmlns:a16="http://schemas.microsoft.com/office/drawing/2014/main" id="{1A317F48-2310-49E9-A5F9-CB7A142B7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9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6" name="AutoShape 330">
                    <a:extLst>
                      <a:ext uri="{FF2B5EF4-FFF2-40B4-BE49-F238E27FC236}">
                        <a16:creationId xmlns:a16="http://schemas.microsoft.com/office/drawing/2014/main" id="{17EF7B88-89E0-44AC-931C-5267A0496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1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72" name="Group 331">
                  <a:extLst>
                    <a:ext uri="{FF2B5EF4-FFF2-40B4-BE49-F238E27FC236}">
                      <a16:creationId xmlns:a16="http://schemas.microsoft.com/office/drawing/2014/main" id="{5ECC45E2-EF38-4C92-912F-5804231D42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622" y="2902"/>
                  <a:ext cx="249" cy="263"/>
                  <a:chOff x="1622" y="2902"/>
                  <a:chExt cx="249" cy="263"/>
                </a:xfrm>
              </p:grpSpPr>
              <p:sp>
                <p:nvSpPr>
                  <p:cNvPr id="73" name="AutoShape 332">
                    <a:extLst>
                      <a:ext uri="{FF2B5EF4-FFF2-40B4-BE49-F238E27FC236}">
                        <a16:creationId xmlns:a16="http://schemas.microsoft.com/office/drawing/2014/main" id="{FCE590D4-3CCC-4D2F-AD21-1AA1ADF419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6" y="2902"/>
                    <a:ext cx="0" cy="263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74" name="AutoShape 333">
                    <a:extLst>
                      <a:ext uri="{FF2B5EF4-FFF2-40B4-BE49-F238E27FC236}">
                        <a16:creationId xmlns:a16="http://schemas.microsoft.com/office/drawing/2014/main" id="{3880C33F-4237-4259-AFEF-E6171CADA0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7" y="2908"/>
                    <a:ext cx="0" cy="249"/>
                  </a:xfrm>
                  <a:prstGeom prst="roundRect">
                    <a:avLst>
                      <a:gd name="adj" fmla="val 16667"/>
                    </a:avLst>
                  </a:prstGeom>
                  <a:gradFill rotWithShape="0">
                    <a:gsLst>
                      <a:gs pos="0">
                        <a:sysClr val="windowText" lastClr="000000"/>
                      </a:gs>
                      <a:gs pos="100000">
                        <a:srgbClr val="5F5F5F"/>
                      </a:gs>
                    </a:gsLst>
                    <a:lin ang="2700000" scaled="1"/>
                  </a:gradFill>
                  <a:ln w="9525">
                    <a:round/>
                    <a:headEnd/>
                    <a:tailEnd/>
                  </a:ln>
                  <a:scene3d>
                    <a:camera prst="legacyPerspectiveBottomRight"/>
                    <a:lightRig rig="legacyHarsh3" dir="b"/>
                  </a:scene3d>
                  <a:sp3d extrusionH="430200" prstMaterial="legacyPlastic">
                    <a:bevelT w="13500" h="13500" prst="angle"/>
                    <a:bevelB w="13500" h="13500" prst="angle"/>
                    <a:extrusionClr>
                      <a:sysClr val="windowText" lastClr="000000"/>
                    </a:extrusionClr>
                  </a:sp3d>
                </p:spPr>
                <p:txBody>
                  <a:bodyPr wrap="none" lIns="0" tIns="0" rIns="0" bIns="0" anchor="ctr">
                    <a:spAutoFit/>
                    <a:flatTx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pPr marL="0" marR="0" lvl="0" indent="0" defTabSz="120015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sp>
          <p:nvSpPr>
            <p:cNvPr id="18" name="Oval 334">
              <a:extLst>
                <a:ext uri="{FF2B5EF4-FFF2-40B4-BE49-F238E27FC236}">
                  <a16:creationId xmlns:a16="http://schemas.microsoft.com/office/drawing/2014/main" id="{964A7D67-16DA-4B47-AC9E-E343C3F04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8147" y="1647614"/>
              <a:ext cx="1744945" cy="519351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rgbClr val="333333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Right"/>
              <a:lightRig rig="legacyHarsh3" dir="b"/>
            </a:scene3d>
            <a:sp3d extrusionH="11100" prstMaterial="legacyMatte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 wrap="square" lIns="0" tIns="0" rIns="0" bIns="0" anchor="ctr">
              <a:spAutoFit/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9" name="Group 357">
              <a:extLst>
                <a:ext uri="{FF2B5EF4-FFF2-40B4-BE49-F238E27FC236}">
                  <a16:creationId xmlns:a16="http://schemas.microsoft.com/office/drawing/2014/main" id="{05E2DCBD-7088-4DEF-8DAF-A45515603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508" y="1256656"/>
              <a:ext cx="1337374" cy="1416102"/>
              <a:chOff x="3509" y="1706"/>
              <a:chExt cx="1407" cy="1410"/>
            </a:xfrm>
          </p:grpSpPr>
          <p:sp>
            <p:nvSpPr>
              <p:cNvPr id="65" name="Oval 358">
                <a:extLst>
                  <a:ext uri="{FF2B5EF4-FFF2-40B4-BE49-F238E27FC236}">
                    <a16:creationId xmlns:a16="http://schemas.microsoft.com/office/drawing/2014/main" id="{4EFABCEB-9C43-4E0D-9FD8-45A91D95CF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09" y="1706"/>
                <a:ext cx="1407" cy="1410"/>
              </a:xfrm>
              <a:prstGeom prst="ellipse">
                <a:avLst/>
              </a:prstGeom>
              <a:gradFill rotWithShape="1">
                <a:gsLst>
                  <a:gs pos="0">
                    <a:srgbClr val="761800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6" name="Oval 359">
                <a:extLst>
                  <a:ext uri="{FF2B5EF4-FFF2-40B4-BE49-F238E27FC236}">
                    <a16:creationId xmlns:a16="http://schemas.microsoft.com/office/drawing/2014/main" id="{45C84006-7EEF-44E5-8E82-E7FE50024A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26" y="1714"/>
                <a:ext cx="1375" cy="1374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alpha val="0"/>
                    </a:srgbClr>
                  </a:gs>
                  <a:gs pos="100000">
                    <a:srgbClr val="FFB8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Oval 360">
                <a:extLst>
                  <a:ext uri="{FF2B5EF4-FFF2-40B4-BE49-F238E27FC236}">
                    <a16:creationId xmlns:a16="http://schemas.microsoft.com/office/drawing/2014/main" id="{E0CDC231-15E7-4685-838C-F6786770A45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559" y="1727"/>
                <a:ext cx="1308" cy="1285"/>
              </a:xfrm>
              <a:prstGeom prst="ellipse">
                <a:avLst/>
              </a:prstGeom>
              <a:gradFill rotWithShape="1">
                <a:gsLst>
                  <a:gs pos="0">
                    <a:srgbClr val="CA2800"/>
                  </a:gs>
                  <a:gs pos="100000">
                    <a:srgbClr val="FF3300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8" name="Oval 361">
                <a:extLst>
                  <a:ext uri="{FF2B5EF4-FFF2-40B4-BE49-F238E27FC236}">
                    <a16:creationId xmlns:a16="http://schemas.microsoft.com/office/drawing/2014/main" id="{14A7A3F6-36AC-4757-8625-0BBF6AFAC9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631" y="1764"/>
                <a:ext cx="1164" cy="104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3300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0" name="Text Box 373">
              <a:extLst>
                <a:ext uri="{FF2B5EF4-FFF2-40B4-BE49-F238E27FC236}">
                  <a16:creationId xmlns:a16="http://schemas.microsoft.com/office/drawing/2014/main" id="{415B59B3-F446-46B8-98D3-68C31CDFD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323" y="1569881"/>
              <a:ext cx="1029984" cy="83099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85725" marR="0" lvl="0" indent="-85725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监管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  <a:p>
              <a:pPr marL="85725" marR="0" lvl="0" indent="-85725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헤드라인M"/>
                  <a:ea typeface="HY헤드라인M"/>
                  <a:cs typeface="HY헤드라인M"/>
                </a:rPr>
                <a:t>能力</a:t>
              </a: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/>
                <a:ea typeface="HY헤드라인M"/>
                <a:cs typeface="HY헤드라인M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8047B21-9BCC-4D00-BF9A-E39FB43C36E5}"/>
                </a:ext>
              </a:extLst>
            </p:cNvPr>
            <p:cNvGrpSpPr/>
            <p:nvPr/>
          </p:nvGrpSpPr>
          <p:grpSpPr>
            <a:xfrm>
              <a:off x="1962882" y="2692811"/>
              <a:ext cx="1104892" cy="1337549"/>
              <a:chOff x="1283567" y="3498795"/>
              <a:chExt cx="1655763" cy="2475345"/>
            </a:xfrm>
          </p:grpSpPr>
          <p:sp>
            <p:nvSpPr>
              <p:cNvPr id="62" name="AutoShape 835">
                <a:extLst>
                  <a:ext uri="{FF2B5EF4-FFF2-40B4-BE49-F238E27FC236}">
                    <a16:creationId xmlns:a16="http://schemas.microsoft.com/office/drawing/2014/main" id="{51C10BAA-9E5B-4E9B-BDDA-E9A6FC10E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AutoShape 836">
                <a:extLst>
                  <a:ext uri="{FF2B5EF4-FFF2-40B4-BE49-F238E27FC236}">
                    <a16:creationId xmlns:a16="http://schemas.microsoft.com/office/drawing/2014/main" id="{25EB1BDD-B0CE-458E-9D5C-4D5B1DFBD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AutoShape 845">
                <a:extLst>
                  <a:ext uri="{FF2B5EF4-FFF2-40B4-BE49-F238E27FC236}">
                    <a16:creationId xmlns:a16="http://schemas.microsoft.com/office/drawing/2014/main" id="{4512F047-8BF4-41BA-AC70-6688E70F3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677" y="4151455"/>
                <a:ext cx="1285874" cy="1822685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小贷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融资租赁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典当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9BACEE3-2E2B-4120-9173-139E58CB4578}"/>
                </a:ext>
              </a:extLst>
            </p:cNvPr>
            <p:cNvGrpSpPr/>
            <p:nvPr/>
          </p:nvGrpSpPr>
          <p:grpSpPr>
            <a:xfrm>
              <a:off x="3135029" y="2692811"/>
              <a:ext cx="1193688" cy="1128011"/>
              <a:chOff x="1283567" y="3498795"/>
              <a:chExt cx="1655763" cy="2087563"/>
            </a:xfrm>
          </p:grpSpPr>
          <p:sp>
            <p:nvSpPr>
              <p:cNvPr id="59" name="AutoShape 835">
                <a:extLst>
                  <a:ext uri="{FF2B5EF4-FFF2-40B4-BE49-F238E27FC236}">
                    <a16:creationId xmlns:a16="http://schemas.microsoft.com/office/drawing/2014/main" id="{E7F49F5A-314B-40E5-B1F9-0A879009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0" name="AutoShape 836">
                <a:extLst>
                  <a:ext uri="{FF2B5EF4-FFF2-40B4-BE49-F238E27FC236}">
                    <a16:creationId xmlns:a16="http://schemas.microsoft.com/office/drawing/2014/main" id="{55ADFAD9-8E3E-4332-80E2-DA4A9B766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1" name="AutoShape 845">
                <a:extLst>
                  <a:ext uri="{FF2B5EF4-FFF2-40B4-BE49-F238E27FC236}">
                    <a16:creationId xmlns:a16="http://schemas.microsoft.com/office/drawing/2014/main" id="{2AA3584F-28D1-40C2-A78C-6CABDBA7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318" y="4670341"/>
                <a:ext cx="1285875" cy="455671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</a:rPr>
                  <a:t>交易市场</a:t>
                </a: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0B275DB-FD96-49F8-AA07-6E55EDF30907}"/>
                </a:ext>
              </a:extLst>
            </p:cNvPr>
            <p:cNvGrpSpPr/>
            <p:nvPr/>
          </p:nvGrpSpPr>
          <p:grpSpPr>
            <a:xfrm>
              <a:off x="4400726" y="2687345"/>
              <a:ext cx="1138543" cy="1128011"/>
              <a:chOff x="1283567" y="3498795"/>
              <a:chExt cx="1655763" cy="2087563"/>
            </a:xfrm>
          </p:grpSpPr>
          <p:sp>
            <p:nvSpPr>
              <p:cNvPr id="56" name="AutoShape 835">
                <a:extLst>
                  <a:ext uri="{FF2B5EF4-FFF2-40B4-BE49-F238E27FC236}">
                    <a16:creationId xmlns:a16="http://schemas.microsoft.com/office/drawing/2014/main" id="{CC1E2737-F865-4A09-9D77-E71721F8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7" name="AutoShape 836">
                <a:extLst>
                  <a:ext uri="{FF2B5EF4-FFF2-40B4-BE49-F238E27FC236}">
                    <a16:creationId xmlns:a16="http://schemas.microsoft.com/office/drawing/2014/main" id="{DF7452DF-61CC-467A-B922-62972582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0"/>
                <a:ext cx="1582737" cy="2016125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" name="AutoShape 845">
                <a:extLst>
                  <a:ext uri="{FF2B5EF4-FFF2-40B4-BE49-F238E27FC236}">
                    <a16:creationId xmlns:a16="http://schemas.microsoft.com/office/drawing/2014/main" id="{5602E959-1447-4CD7-BFF6-3B597F41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316" y="4349728"/>
                <a:ext cx="1285875" cy="1096900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保理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保险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B166437-E31D-4F8E-9BF7-C3A567DACA16}"/>
                </a:ext>
              </a:extLst>
            </p:cNvPr>
            <p:cNvGrpSpPr/>
            <p:nvPr/>
          </p:nvGrpSpPr>
          <p:grpSpPr>
            <a:xfrm>
              <a:off x="5638447" y="2679163"/>
              <a:ext cx="1138543" cy="1128011"/>
              <a:chOff x="1283567" y="3498795"/>
              <a:chExt cx="1655763" cy="2087563"/>
            </a:xfrm>
          </p:grpSpPr>
          <p:sp>
            <p:nvSpPr>
              <p:cNvPr id="53" name="AutoShape 835">
                <a:extLst>
                  <a:ext uri="{FF2B5EF4-FFF2-40B4-BE49-F238E27FC236}">
                    <a16:creationId xmlns:a16="http://schemas.microsoft.com/office/drawing/2014/main" id="{DD7345EB-1557-461F-A3C6-685DD2524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567" y="3498795"/>
                <a:ext cx="1655763" cy="2087563"/>
              </a:xfrm>
              <a:prstGeom prst="upArrowCallout">
                <a:avLst>
                  <a:gd name="adj1" fmla="val 25000"/>
                  <a:gd name="adj2" fmla="val 25000"/>
                  <a:gd name="adj3" fmla="val 21013"/>
                  <a:gd name="adj4" fmla="val 66667"/>
                </a:avLst>
              </a:prstGeom>
              <a:gradFill rotWithShape="0">
                <a:gsLst>
                  <a:gs pos="0">
                    <a:srgbClr val="7C9DBD"/>
                  </a:gs>
                  <a:gs pos="100000">
                    <a:srgbClr val="336699"/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scene3d>
                <a:camera prst="legacyObliqueBottom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336699"/>
                </a:extrusionClr>
              </a:sp3d>
            </p:spPr>
            <p:txBody>
              <a:bodyPr wrap="none" lIns="87313" tIns="44450" rIns="87313" bIns="44450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4" name="AutoShape 836">
                <a:extLst>
                  <a:ext uri="{FF2B5EF4-FFF2-40B4-BE49-F238E27FC236}">
                    <a16:creationId xmlns:a16="http://schemas.microsoft.com/office/drawing/2014/main" id="{D1207127-ADF8-4F01-A814-EDF4C9B4E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080" y="3533721"/>
                <a:ext cx="1582737" cy="2016126"/>
              </a:xfrm>
              <a:prstGeom prst="upArrowCallout">
                <a:avLst>
                  <a:gd name="adj1" fmla="val 22565"/>
                  <a:gd name="adj2" fmla="val 23218"/>
                  <a:gd name="adj3" fmla="val 18854"/>
                  <a:gd name="adj4" fmla="val 65750"/>
                </a:avLst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7313" tIns="44450" rIns="87313" bIns="4445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AutoShape 845">
                <a:extLst>
                  <a:ext uri="{FF2B5EF4-FFF2-40B4-BE49-F238E27FC236}">
                    <a16:creationId xmlns:a16="http://schemas.microsoft.com/office/drawing/2014/main" id="{E46FFF72-D25F-4CD1-A85C-89B7BBA9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588" y="3759921"/>
                <a:ext cx="1285875" cy="1822686"/>
              </a:xfrm>
              <a:prstGeom prst="homePlate">
                <a:avLst>
                  <a:gd name="adj" fmla="val 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非银行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金融机构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ctr" defTabSz="120015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5" name="Text Box 830">
              <a:extLst>
                <a:ext uri="{FF2B5EF4-FFF2-40B4-BE49-F238E27FC236}">
                  <a16:creationId xmlns:a16="http://schemas.microsoft.com/office/drawing/2014/main" id="{4505485D-4F3D-47E3-95F8-617993FE8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753" y="1225669"/>
              <a:ext cx="3561948" cy="369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ysClr val="windowText" lastClr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12001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Y헤드라인M"/>
                </a:rPr>
                <a:t>地方金融监管服务平台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HY헤드라인M"/>
                <a:cs typeface="HY헤드라인M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A1F4E5AF-AEA9-4B5E-A988-FC284F19A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86" y="4737199"/>
              <a:ext cx="2159637" cy="708025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399E45B9-C521-4584-A788-9E551FCA6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30" y="4854010"/>
              <a:ext cx="2436546" cy="706438"/>
            </a:xfrm>
            <a:custGeom>
              <a:avLst/>
              <a:gdLst>
                <a:gd name="T0" fmla="*/ 856 w 879"/>
                <a:gd name="T1" fmla="*/ 0 h 210"/>
                <a:gd name="T2" fmla="*/ 23 w 879"/>
                <a:gd name="T3" fmla="*/ 0 h 210"/>
                <a:gd name="T4" fmla="*/ 0 w 879"/>
                <a:gd name="T5" fmla="*/ 23 h 210"/>
                <a:gd name="T6" fmla="*/ 0 w 879"/>
                <a:gd name="T7" fmla="*/ 154 h 210"/>
                <a:gd name="T8" fmla="*/ 23 w 879"/>
                <a:gd name="T9" fmla="*/ 177 h 210"/>
                <a:gd name="T10" fmla="*/ 397 w 879"/>
                <a:gd name="T11" fmla="*/ 177 h 210"/>
                <a:gd name="T12" fmla="*/ 418 w 879"/>
                <a:gd name="T13" fmla="*/ 210 h 210"/>
                <a:gd name="T14" fmla="*/ 440 w 879"/>
                <a:gd name="T15" fmla="*/ 177 h 210"/>
                <a:gd name="T16" fmla="*/ 856 w 879"/>
                <a:gd name="T17" fmla="*/ 177 h 210"/>
                <a:gd name="T18" fmla="*/ 879 w 879"/>
                <a:gd name="T19" fmla="*/ 154 h 210"/>
                <a:gd name="T20" fmla="*/ 879 w 879"/>
                <a:gd name="T21" fmla="*/ 23 h 210"/>
                <a:gd name="T22" fmla="*/ 856 w 879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9" h="210">
                  <a:moveTo>
                    <a:pt x="85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3" y="177"/>
                  </a:cubicBezTo>
                  <a:cubicBezTo>
                    <a:pt x="397" y="177"/>
                    <a:pt x="397" y="177"/>
                    <a:pt x="397" y="177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40" y="177"/>
                    <a:pt x="440" y="177"/>
                    <a:pt x="440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9" y="177"/>
                    <a:pt x="879" y="167"/>
                    <a:pt x="879" y="154"/>
                  </a:cubicBezTo>
                  <a:cubicBezTo>
                    <a:pt x="879" y="23"/>
                    <a:pt x="879" y="23"/>
                    <a:pt x="879" y="23"/>
                  </a:cubicBezTo>
                  <a:cubicBezTo>
                    <a:pt x="879" y="10"/>
                    <a:pt x="869" y="0"/>
                    <a:pt x="8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9211E56-A522-48CF-A62B-EAECBC415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345" y="4739662"/>
              <a:ext cx="2204184" cy="708025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ECA5111-E19B-4AA5-B68C-E1148D90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8215" y="4844079"/>
              <a:ext cx="2054225" cy="708025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776C5A5E-32AB-49F4-906A-7A7EEB80B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1265" y="5019062"/>
              <a:ext cx="214312" cy="268287"/>
              <a:chOff x="0" y="0"/>
              <a:chExt cx="96" cy="120"/>
            </a:xfrm>
          </p:grpSpPr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08441057-3842-4431-9D7A-607A2B30FE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120"/>
              </a:xfrm>
              <a:custGeom>
                <a:avLst/>
                <a:gdLst>
                  <a:gd name="T0" fmla="*/ 0 w 96"/>
                  <a:gd name="T1" fmla="*/ 0 h 120"/>
                  <a:gd name="T2" fmla="*/ 0 w 96"/>
                  <a:gd name="T3" fmla="*/ 120 h 120"/>
                  <a:gd name="T4" fmla="*/ 66 w 96"/>
                  <a:gd name="T5" fmla="*/ 120 h 120"/>
                  <a:gd name="T6" fmla="*/ 96 w 96"/>
                  <a:gd name="T7" fmla="*/ 89 h 120"/>
                  <a:gd name="T8" fmla="*/ 96 w 96"/>
                  <a:gd name="T9" fmla="*/ 0 h 120"/>
                  <a:gd name="T10" fmla="*/ 0 w 96"/>
                  <a:gd name="T11" fmla="*/ 0 h 120"/>
                  <a:gd name="T12" fmla="*/ 9 w 96"/>
                  <a:gd name="T13" fmla="*/ 11 h 120"/>
                  <a:gd name="T14" fmla="*/ 86 w 96"/>
                  <a:gd name="T15" fmla="*/ 11 h 120"/>
                  <a:gd name="T16" fmla="*/ 86 w 96"/>
                  <a:gd name="T17" fmla="*/ 82 h 120"/>
                  <a:gd name="T18" fmla="*/ 60 w 96"/>
                  <a:gd name="T19" fmla="*/ 82 h 120"/>
                  <a:gd name="T20" fmla="*/ 60 w 96"/>
                  <a:gd name="T21" fmla="*/ 109 h 120"/>
                  <a:gd name="T22" fmla="*/ 9 w 96"/>
                  <a:gd name="T23" fmla="*/ 109 h 120"/>
                  <a:gd name="T24" fmla="*/ 9 w 96"/>
                  <a:gd name="T25" fmla="*/ 11 h 120"/>
                  <a:gd name="T26" fmla="*/ 80 w 96"/>
                  <a:gd name="T27" fmla="*/ 92 h 120"/>
                  <a:gd name="T28" fmla="*/ 69 w 96"/>
                  <a:gd name="T29" fmla="*/ 101 h 120"/>
                  <a:gd name="T30" fmla="*/ 69 w 96"/>
                  <a:gd name="T31" fmla="*/ 92 h 120"/>
                  <a:gd name="T32" fmla="*/ 80 w 96"/>
                  <a:gd name="T33" fmla="*/ 92 h 1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6"/>
                  <a:gd name="T52" fmla="*/ 0 h 120"/>
                  <a:gd name="T53" fmla="*/ 96 w 96"/>
                  <a:gd name="T54" fmla="*/ 120 h 1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6" h="120">
                    <a:moveTo>
                      <a:pt x="0" y="0"/>
                    </a:moveTo>
                    <a:lnTo>
                      <a:pt x="0" y="120"/>
                    </a:lnTo>
                    <a:lnTo>
                      <a:pt x="66" y="120"/>
                    </a:lnTo>
                    <a:lnTo>
                      <a:pt x="96" y="89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9" y="11"/>
                    </a:moveTo>
                    <a:lnTo>
                      <a:pt x="86" y="11"/>
                    </a:lnTo>
                    <a:lnTo>
                      <a:pt x="86" y="82"/>
                    </a:lnTo>
                    <a:lnTo>
                      <a:pt x="60" y="82"/>
                    </a:lnTo>
                    <a:lnTo>
                      <a:pt x="60" y="109"/>
                    </a:lnTo>
                    <a:lnTo>
                      <a:pt x="9" y="109"/>
                    </a:lnTo>
                    <a:lnTo>
                      <a:pt x="9" y="11"/>
                    </a:lnTo>
                    <a:close/>
                    <a:moveTo>
                      <a:pt x="80" y="92"/>
                    </a:moveTo>
                    <a:lnTo>
                      <a:pt x="69" y="101"/>
                    </a:lnTo>
                    <a:lnTo>
                      <a:pt x="69" y="92"/>
                    </a:lnTo>
                    <a:lnTo>
                      <a:pt x="80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9ADB967-4DED-4CB1-93D4-E5271ED7A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33"/>
                <a:ext cx="4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A66792FC-1923-4A4D-A325-2B2E6059C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61"/>
                <a:ext cx="27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11">
              <a:extLst>
                <a:ext uri="{FF2B5EF4-FFF2-40B4-BE49-F238E27FC236}">
                  <a16:creationId xmlns:a16="http://schemas.microsoft.com/office/drawing/2014/main" id="{79959632-9454-4DD2-A5AA-059B27E60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6476" y="5025079"/>
              <a:ext cx="261193" cy="243335"/>
              <a:chOff x="0" y="0"/>
              <a:chExt cx="117" cy="109"/>
            </a:xfrm>
            <a:solidFill>
              <a:schemeClr val="bg1"/>
            </a:solidFill>
          </p:grpSpPr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11C36084-2F1E-4577-AC75-A15A5FF2F4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09"/>
              </a:xfrm>
              <a:custGeom>
                <a:avLst/>
                <a:gdLst>
                  <a:gd name="T0" fmla="*/ 100 w 117"/>
                  <a:gd name="T1" fmla="*/ 38 h 109"/>
                  <a:gd name="T2" fmla="*/ 100 w 117"/>
                  <a:gd name="T3" fmla="*/ 0 h 109"/>
                  <a:gd name="T4" fmla="*/ 0 w 117"/>
                  <a:gd name="T5" fmla="*/ 0 h 109"/>
                  <a:gd name="T6" fmla="*/ 0 w 117"/>
                  <a:gd name="T7" fmla="*/ 82 h 109"/>
                  <a:gd name="T8" fmla="*/ 24 w 117"/>
                  <a:gd name="T9" fmla="*/ 82 h 109"/>
                  <a:gd name="T10" fmla="*/ 24 w 117"/>
                  <a:gd name="T11" fmla="*/ 109 h 109"/>
                  <a:gd name="T12" fmla="*/ 54 w 117"/>
                  <a:gd name="T13" fmla="*/ 82 h 109"/>
                  <a:gd name="T14" fmla="*/ 57 w 117"/>
                  <a:gd name="T15" fmla="*/ 82 h 109"/>
                  <a:gd name="T16" fmla="*/ 57 w 117"/>
                  <a:gd name="T17" fmla="*/ 99 h 109"/>
                  <a:gd name="T18" fmla="*/ 60 w 117"/>
                  <a:gd name="T19" fmla="*/ 99 h 109"/>
                  <a:gd name="T20" fmla="*/ 117 w 117"/>
                  <a:gd name="T21" fmla="*/ 99 h 109"/>
                  <a:gd name="T22" fmla="*/ 117 w 117"/>
                  <a:gd name="T23" fmla="*/ 43 h 109"/>
                  <a:gd name="T24" fmla="*/ 117 w 117"/>
                  <a:gd name="T25" fmla="*/ 38 h 109"/>
                  <a:gd name="T26" fmla="*/ 100 w 117"/>
                  <a:gd name="T27" fmla="*/ 38 h 109"/>
                  <a:gd name="T28" fmla="*/ 51 w 117"/>
                  <a:gd name="T29" fmla="*/ 71 h 109"/>
                  <a:gd name="T30" fmla="*/ 34 w 117"/>
                  <a:gd name="T31" fmla="*/ 86 h 109"/>
                  <a:gd name="T32" fmla="*/ 34 w 117"/>
                  <a:gd name="T33" fmla="*/ 71 h 109"/>
                  <a:gd name="T34" fmla="*/ 10 w 117"/>
                  <a:gd name="T35" fmla="*/ 71 h 109"/>
                  <a:gd name="T36" fmla="*/ 10 w 117"/>
                  <a:gd name="T37" fmla="*/ 9 h 109"/>
                  <a:gd name="T38" fmla="*/ 90 w 117"/>
                  <a:gd name="T39" fmla="*/ 9 h 109"/>
                  <a:gd name="T40" fmla="*/ 90 w 117"/>
                  <a:gd name="T41" fmla="*/ 38 h 109"/>
                  <a:gd name="T42" fmla="*/ 57 w 117"/>
                  <a:gd name="T43" fmla="*/ 38 h 109"/>
                  <a:gd name="T44" fmla="*/ 57 w 117"/>
                  <a:gd name="T45" fmla="*/ 71 h 109"/>
                  <a:gd name="T46" fmla="*/ 51 w 117"/>
                  <a:gd name="T47" fmla="*/ 71 h 109"/>
                  <a:gd name="T48" fmla="*/ 108 w 117"/>
                  <a:gd name="T49" fmla="*/ 89 h 109"/>
                  <a:gd name="T50" fmla="*/ 67 w 117"/>
                  <a:gd name="T51" fmla="*/ 89 h 109"/>
                  <a:gd name="T52" fmla="*/ 67 w 117"/>
                  <a:gd name="T53" fmla="*/ 47 h 109"/>
                  <a:gd name="T54" fmla="*/ 108 w 117"/>
                  <a:gd name="T55" fmla="*/ 47 h 109"/>
                  <a:gd name="T56" fmla="*/ 108 w 117"/>
                  <a:gd name="T57" fmla="*/ 8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7" h="109">
                    <a:moveTo>
                      <a:pt x="100" y="38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24" y="82"/>
                    </a:lnTo>
                    <a:lnTo>
                      <a:pt x="24" y="109"/>
                    </a:lnTo>
                    <a:lnTo>
                      <a:pt x="54" y="82"/>
                    </a:lnTo>
                    <a:lnTo>
                      <a:pt x="57" y="82"/>
                    </a:lnTo>
                    <a:lnTo>
                      <a:pt x="57" y="99"/>
                    </a:lnTo>
                    <a:lnTo>
                      <a:pt x="60" y="99"/>
                    </a:lnTo>
                    <a:lnTo>
                      <a:pt x="117" y="99"/>
                    </a:lnTo>
                    <a:lnTo>
                      <a:pt x="117" y="43"/>
                    </a:lnTo>
                    <a:lnTo>
                      <a:pt x="117" y="38"/>
                    </a:lnTo>
                    <a:lnTo>
                      <a:pt x="100" y="38"/>
                    </a:lnTo>
                    <a:close/>
                    <a:moveTo>
                      <a:pt x="51" y="71"/>
                    </a:moveTo>
                    <a:lnTo>
                      <a:pt x="34" y="86"/>
                    </a:lnTo>
                    <a:lnTo>
                      <a:pt x="34" y="71"/>
                    </a:lnTo>
                    <a:lnTo>
                      <a:pt x="10" y="71"/>
                    </a:lnTo>
                    <a:lnTo>
                      <a:pt x="10" y="9"/>
                    </a:lnTo>
                    <a:lnTo>
                      <a:pt x="90" y="9"/>
                    </a:lnTo>
                    <a:lnTo>
                      <a:pt x="90" y="38"/>
                    </a:lnTo>
                    <a:lnTo>
                      <a:pt x="57" y="38"/>
                    </a:lnTo>
                    <a:lnTo>
                      <a:pt x="57" y="71"/>
                    </a:lnTo>
                    <a:lnTo>
                      <a:pt x="51" y="71"/>
                    </a:lnTo>
                    <a:close/>
                    <a:moveTo>
                      <a:pt x="108" y="89"/>
                    </a:moveTo>
                    <a:lnTo>
                      <a:pt x="67" y="89"/>
                    </a:lnTo>
                    <a:lnTo>
                      <a:pt x="67" y="47"/>
                    </a:lnTo>
                    <a:lnTo>
                      <a:pt x="108" y="47"/>
                    </a:lnTo>
                    <a:lnTo>
                      <a:pt x="108" y="89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13">
                <a:extLst>
                  <a:ext uri="{FF2B5EF4-FFF2-40B4-BE49-F238E27FC236}">
                    <a16:creationId xmlns:a16="http://schemas.microsoft.com/office/drawing/2014/main" id="{BCE6583E-E1E3-4E3C-BE29-8CC3C1981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" y="64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14">
                <a:extLst>
                  <a:ext uri="{FF2B5EF4-FFF2-40B4-BE49-F238E27FC236}">
                    <a16:creationId xmlns:a16="http://schemas.microsoft.com/office/drawing/2014/main" id="{7422B707-F83E-4D8F-A631-3B826939F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64"/>
                <a:ext cx="9" cy="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15">
              <a:extLst>
                <a:ext uri="{FF2B5EF4-FFF2-40B4-BE49-F238E27FC236}">
                  <a16:creationId xmlns:a16="http://schemas.microsoft.com/office/drawing/2014/main" id="{8AE887C2-0513-4833-AF1D-4F5804930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9187" y="5022906"/>
              <a:ext cx="261194" cy="263426"/>
              <a:chOff x="0" y="0"/>
              <a:chExt cx="117" cy="118"/>
            </a:xfrm>
            <a:solidFill>
              <a:schemeClr val="bg1"/>
            </a:solidFill>
          </p:grpSpPr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B993EA9E-7D16-4B57-B9B8-DF74C9751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18"/>
              </a:xfrm>
              <a:custGeom>
                <a:avLst/>
                <a:gdLst>
                  <a:gd name="T0" fmla="*/ 117 w 117"/>
                  <a:gd name="T1" fmla="*/ 21 h 118"/>
                  <a:gd name="T2" fmla="*/ 107 w 117"/>
                  <a:gd name="T3" fmla="*/ 21 h 118"/>
                  <a:gd name="T4" fmla="*/ 78 w 117"/>
                  <a:gd name="T5" fmla="*/ 21 h 118"/>
                  <a:gd name="T6" fmla="*/ 78 w 117"/>
                  <a:gd name="T7" fmla="*/ 0 h 118"/>
                  <a:gd name="T8" fmla="*/ 39 w 117"/>
                  <a:gd name="T9" fmla="*/ 0 h 118"/>
                  <a:gd name="T10" fmla="*/ 39 w 117"/>
                  <a:gd name="T11" fmla="*/ 21 h 118"/>
                  <a:gd name="T12" fmla="*/ 11 w 117"/>
                  <a:gd name="T13" fmla="*/ 21 h 118"/>
                  <a:gd name="T14" fmla="*/ 0 w 117"/>
                  <a:gd name="T15" fmla="*/ 21 h 118"/>
                  <a:gd name="T16" fmla="*/ 0 w 117"/>
                  <a:gd name="T17" fmla="*/ 31 h 118"/>
                  <a:gd name="T18" fmla="*/ 11 w 117"/>
                  <a:gd name="T19" fmla="*/ 31 h 118"/>
                  <a:gd name="T20" fmla="*/ 11 w 117"/>
                  <a:gd name="T21" fmla="*/ 118 h 118"/>
                  <a:gd name="T22" fmla="*/ 107 w 117"/>
                  <a:gd name="T23" fmla="*/ 118 h 118"/>
                  <a:gd name="T24" fmla="*/ 107 w 117"/>
                  <a:gd name="T25" fmla="*/ 31 h 118"/>
                  <a:gd name="T26" fmla="*/ 117 w 117"/>
                  <a:gd name="T27" fmla="*/ 31 h 118"/>
                  <a:gd name="T28" fmla="*/ 117 w 117"/>
                  <a:gd name="T29" fmla="*/ 21 h 118"/>
                  <a:gd name="T30" fmla="*/ 50 w 117"/>
                  <a:gd name="T31" fmla="*/ 10 h 118"/>
                  <a:gd name="T32" fmla="*/ 68 w 117"/>
                  <a:gd name="T33" fmla="*/ 10 h 118"/>
                  <a:gd name="T34" fmla="*/ 68 w 117"/>
                  <a:gd name="T35" fmla="*/ 21 h 118"/>
                  <a:gd name="T36" fmla="*/ 50 w 117"/>
                  <a:gd name="T37" fmla="*/ 21 h 118"/>
                  <a:gd name="T38" fmla="*/ 50 w 117"/>
                  <a:gd name="T39" fmla="*/ 10 h 118"/>
                  <a:gd name="T40" fmla="*/ 95 w 117"/>
                  <a:gd name="T41" fmla="*/ 105 h 118"/>
                  <a:gd name="T42" fmla="*/ 21 w 117"/>
                  <a:gd name="T43" fmla="*/ 105 h 118"/>
                  <a:gd name="T44" fmla="*/ 21 w 117"/>
                  <a:gd name="T45" fmla="*/ 31 h 118"/>
                  <a:gd name="T46" fmla="*/ 39 w 117"/>
                  <a:gd name="T47" fmla="*/ 31 h 118"/>
                  <a:gd name="T48" fmla="*/ 78 w 117"/>
                  <a:gd name="T49" fmla="*/ 31 h 118"/>
                  <a:gd name="T50" fmla="*/ 95 w 117"/>
                  <a:gd name="T51" fmla="*/ 31 h 118"/>
                  <a:gd name="T52" fmla="*/ 95 w 117"/>
                  <a:gd name="T53" fmla="*/ 10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18">
                    <a:moveTo>
                      <a:pt x="117" y="21"/>
                    </a:moveTo>
                    <a:lnTo>
                      <a:pt x="107" y="21"/>
                    </a:lnTo>
                    <a:lnTo>
                      <a:pt x="78" y="21"/>
                    </a:lnTo>
                    <a:lnTo>
                      <a:pt x="78" y="0"/>
                    </a:lnTo>
                    <a:lnTo>
                      <a:pt x="39" y="0"/>
                    </a:lnTo>
                    <a:lnTo>
                      <a:pt x="39" y="21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118"/>
                    </a:lnTo>
                    <a:lnTo>
                      <a:pt x="107" y="118"/>
                    </a:lnTo>
                    <a:lnTo>
                      <a:pt x="107" y="31"/>
                    </a:lnTo>
                    <a:lnTo>
                      <a:pt x="117" y="31"/>
                    </a:lnTo>
                    <a:lnTo>
                      <a:pt x="117" y="21"/>
                    </a:lnTo>
                    <a:close/>
                    <a:moveTo>
                      <a:pt x="50" y="10"/>
                    </a:moveTo>
                    <a:lnTo>
                      <a:pt x="68" y="10"/>
                    </a:lnTo>
                    <a:lnTo>
                      <a:pt x="68" y="21"/>
                    </a:lnTo>
                    <a:lnTo>
                      <a:pt x="50" y="21"/>
                    </a:lnTo>
                    <a:lnTo>
                      <a:pt x="50" y="10"/>
                    </a:lnTo>
                    <a:close/>
                    <a:moveTo>
                      <a:pt x="95" y="105"/>
                    </a:moveTo>
                    <a:lnTo>
                      <a:pt x="21" y="105"/>
                    </a:lnTo>
                    <a:lnTo>
                      <a:pt x="21" y="31"/>
                    </a:lnTo>
                    <a:lnTo>
                      <a:pt x="39" y="31"/>
                    </a:lnTo>
                    <a:lnTo>
                      <a:pt x="78" y="31"/>
                    </a:lnTo>
                    <a:lnTo>
                      <a:pt x="95" y="31"/>
                    </a:lnTo>
                    <a:lnTo>
                      <a:pt x="95" y="10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4B28D258-BEE1-4F90-91FD-B5FF891F6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" y="48"/>
                <a:ext cx="12" cy="41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A20F2132-7DCC-4B31-A0F6-A1878F60F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" y="48"/>
                <a:ext cx="11" cy="41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19">
              <a:extLst>
                <a:ext uri="{FF2B5EF4-FFF2-40B4-BE49-F238E27FC236}">
                  <a16:creationId xmlns:a16="http://schemas.microsoft.com/office/drawing/2014/main" id="{1663FF7C-1F8C-4B35-9F3A-C6DE130B4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525" y="5016599"/>
              <a:ext cx="234950" cy="268288"/>
              <a:chOff x="0" y="0"/>
              <a:chExt cx="105" cy="120"/>
            </a:xfrm>
          </p:grpSpPr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898A096B-3E48-4AA1-B26D-525A88A75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" y="47"/>
                <a:ext cx="53" cy="26"/>
              </a:xfrm>
              <a:custGeom>
                <a:avLst/>
                <a:gdLst>
                  <a:gd name="T0" fmla="*/ 27 w 35"/>
                  <a:gd name="T1" fmla="*/ 17 h 17"/>
                  <a:gd name="T2" fmla="*/ 11 w 35"/>
                  <a:gd name="T3" fmla="*/ 0 h 17"/>
                  <a:gd name="T4" fmla="*/ 0 w 35"/>
                  <a:gd name="T5" fmla="*/ 0 h 17"/>
                  <a:gd name="T6" fmla="*/ 27 w 35"/>
                  <a:gd name="T7" fmla="*/ 26 h 17"/>
                  <a:gd name="T8" fmla="*/ 53 w 35"/>
                  <a:gd name="T9" fmla="*/ 0 h 17"/>
                  <a:gd name="T10" fmla="*/ 42 w 35"/>
                  <a:gd name="T11" fmla="*/ 0 h 17"/>
                  <a:gd name="T12" fmla="*/ 27 w 35"/>
                  <a:gd name="T13" fmla="*/ 17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17"/>
                  <a:gd name="T23" fmla="*/ 35 w 35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17">
                    <a:moveTo>
                      <a:pt x="18" y="11"/>
                    </a:moveTo>
                    <a:cubicBezTo>
                      <a:pt x="12" y="11"/>
                      <a:pt x="7" y="6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8" y="17"/>
                      <a:pt x="18" y="17"/>
                    </a:cubicBezTo>
                    <a:cubicBezTo>
                      <a:pt x="27" y="17"/>
                      <a:pt x="35" y="10"/>
                      <a:pt x="3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3" y="11"/>
                      <a:pt x="1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A0C59DC8-0F11-41D9-A44A-AF9A953116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05" cy="120"/>
              </a:xfrm>
              <a:custGeom>
                <a:avLst/>
                <a:gdLst>
                  <a:gd name="T0" fmla="*/ 105 w 105"/>
                  <a:gd name="T1" fmla="*/ 0 h 120"/>
                  <a:gd name="T2" fmla="*/ 23 w 105"/>
                  <a:gd name="T3" fmla="*/ 0 h 120"/>
                  <a:gd name="T4" fmla="*/ 23 w 105"/>
                  <a:gd name="T5" fmla="*/ 18 h 120"/>
                  <a:gd name="T6" fmla="*/ 0 w 105"/>
                  <a:gd name="T7" fmla="*/ 18 h 120"/>
                  <a:gd name="T8" fmla="*/ 0 w 105"/>
                  <a:gd name="T9" fmla="*/ 120 h 120"/>
                  <a:gd name="T10" fmla="*/ 89 w 105"/>
                  <a:gd name="T11" fmla="*/ 120 h 120"/>
                  <a:gd name="T12" fmla="*/ 89 w 105"/>
                  <a:gd name="T13" fmla="*/ 97 h 120"/>
                  <a:gd name="T14" fmla="*/ 105 w 105"/>
                  <a:gd name="T15" fmla="*/ 97 h 120"/>
                  <a:gd name="T16" fmla="*/ 105 w 105"/>
                  <a:gd name="T17" fmla="*/ 0 h 120"/>
                  <a:gd name="T18" fmla="*/ 78 w 105"/>
                  <a:gd name="T19" fmla="*/ 109 h 120"/>
                  <a:gd name="T20" fmla="*/ 11 w 105"/>
                  <a:gd name="T21" fmla="*/ 109 h 120"/>
                  <a:gd name="T22" fmla="*/ 11 w 105"/>
                  <a:gd name="T23" fmla="*/ 29 h 120"/>
                  <a:gd name="T24" fmla="*/ 23 w 105"/>
                  <a:gd name="T25" fmla="*/ 29 h 120"/>
                  <a:gd name="T26" fmla="*/ 78 w 105"/>
                  <a:gd name="T27" fmla="*/ 29 h 120"/>
                  <a:gd name="T28" fmla="*/ 78 w 105"/>
                  <a:gd name="T29" fmla="*/ 97 h 120"/>
                  <a:gd name="T30" fmla="*/ 78 w 105"/>
                  <a:gd name="T31" fmla="*/ 109 h 120"/>
                  <a:gd name="T32" fmla="*/ 96 w 105"/>
                  <a:gd name="T33" fmla="*/ 86 h 120"/>
                  <a:gd name="T34" fmla="*/ 89 w 105"/>
                  <a:gd name="T35" fmla="*/ 86 h 120"/>
                  <a:gd name="T36" fmla="*/ 89 w 105"/>
                  <a:gd name="T37" fmla="*/ 18 h 120"/>
                  <a:gd name="T38" fmla="*/ 32 w 105"/>
                  <a:gd name="T39" fmla="*/ 18 h 120"/>
                  <a:gd name="T40" fmla="*/ 32 w 105"/>
                  <a:gd name="T41" fmla="*/ 11 h 120"/>
                  <a:gd name="T42" fmla="*/ 96 w 105"/>
                  <a:gd name="T43" fmla="*/ 11 h 120"/>
                  <a:gd name="T44" fmla="*/ 96 w 105"/>
                  <a:gd name="T45" fmla="*/ 86 h 1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5"/>
                  <a:gd name="T70" fmla="*/ 0 h 120"/>
                  <a:gd name="T71" fmla="*/ 105 w 105"/>
                  <a:gd name="T72" fmla="*/ 120 h 12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5" h="120">
                    <a:moveTo>
                      <a:pt x="105" y="0"/>
                    </a:move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lnTo>
                      <a:pt x="0" y="120"/>
                    </a:lnTo>
                    <a:lnTo>
                      <a:pt x="89" y="120"/>
                    </a:lnTo>
                    <a:lnTo>
                      <a:pt x="89" y="97"/>
                    </a:lnTo>
                    <a:lnTo>
                      <a:pt x="105" y="97"/>
                    </a:lnTo>
                    <a:lnTo>
                      <a:pt x="105" y="0"/>
                    </a:lnTo>
                    <a:close/>
                    <a:moveTo>
                      <a:pt x="78" y="109"/>
                    </a:moveTo>
                    <a:lnTo>
                      <a:pt x="11" y="109"/>
                    </a:lnTo>
                    <a:lnTo>
                      <a:pt x="11" y="29"/>
                    </a:lnTo>
                    <a:lnTo>
                      <a:pt x="23" y="29"/>
                    </a:lnTo>
                    <a:lnTo>
                      <a:pt x="78" y="29"/>
                    </a:lnTo>
                    <a:lnTo>
                      <a:pt x="78" y="97"/>
                    </a:lnTo>
                    <a:lnTo>
                      <a:pt x="78" y="109"/>
                    </a:lnTo>
                    <a:close/>
                    <a:moveTo>
                      <a:pt x="96" y="86"/>
                    </a:moveTo>
                    <a:lnTo>
                      <a:pt x="89" y="86"/>
                    </a:lnTo>
                    <a:lnTo>
                      <a:pt x="89" y="18"/>
                    </a:lnTo>
                    <a:lnTo>
                      <a:pt x="32" y="18"/>
                    </a:lnTo>
                    <a:lnTo>
                      <a:pt x="32" y="11"/>
                    </a:lnTo>
                    <a:lnTo>
                      <a:pt x="96" y="11"/>
                    </a:lnTo>
                    <a:lnTo>
                      <a:pt x="96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518830C9-38C1-4077-8FFB-254C6E878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325" y="49991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风险分析</a:t>
              </a:r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id="{79566E66-C9AE-461B-A073-EAD49E28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541" y="5003235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风险预警</a:t>
              </a: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3B2FF632-FDDD-40D3-AC1D-98B84BD78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765" y="500159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chemeClr val="bg1"/>
                  </a:solidFill>
                  <a:ea typeface="微软雅黑" pitchFamily="34" charset="-122"/>
                </a:rPr>
                <a:t>风险处置</a:t>
              </a:r>
            </a:p>
          </p:txBody>
        </p:sp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id="{28581148-02EF-41AA-BAAE-538B49FAE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581" y="499647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 sz="1400" b="1" dirty="0">
                  <a:solidFill>
                    <a:schemeClr val="bg1"/>
                  </a:solidFill>
                  <a:ea typeface="微软雅黑" pitchFamily="34" charset="-122"/>
                </a:rPr>
                <a:t>风险回顾</a:t>
              </a: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52212239-6423-41AE-9059-EE3003B5A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20" y="4077072"/>
              <a:ext cx="2024062" cy="6155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风险量化模型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评估风险等级</a:t>
              </a:r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98179EA0-B32B-4637-A8F8-144169013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962" y="5621759"/>
              <a:ext cx="2024062" cy="61555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风险指标命中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开启风险预警</a:t>
              </a: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40E3A3DB-D615-488C-A3FC-81747E7CD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099138"/>
              <a:ext cx="2024062" cy="5539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设置风险处理流程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有序开展风险处置</a:t>
              </a:r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6DEA5AA4-4550-4918-9872-8394E445E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911" y="5652536"/>
              <a:ext cx="1551505" cy="5539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风险回顾总结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宋体" panose="02010600030101010101" pitchFamily="2" charset="-122"/>
              </a:endParaRPr>
            </a:p>
            <a:p>
              <a:pPr defTabSz="683012"/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宋体" panose="02010600030101010101" pitchFamily="2" charset="-122"/>
                </a:rPr>
                <a:t>优化风险指标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67C9DA47-D65D-4332-ADD6-0B284D0702CC}"/>
              </a:ext>
            </a:extLst>
          </p:cNvPr>
          <p:cNvSpPr txBox="1"/>
          <p:nvPr/>
        </p:nvSpPr>
        <p:spPr>
          <a:xfrm>
            <a:off x="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其他监管服务</a:t>
            </a:r>
          </a:p>
        </p:txBody>
      </p:sp>
    </p:spTree>
    <p:extLst>
      <p:ext uri="{BB962C8B-B14F-4D97-AF65-F5344CB8AC3E}">
        <p14:creationId xmlns:p14="http://schemas.microsoft.com/office/powerpoint/2010/main" val="177114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DC7ED6A-06A7-41B0-9A0C-7537C8167CE5}"/>
              </a:ext>
            </a:extLst>
          </p:cNvPr>
          <p:cNvSpPr/>
          <p:nvPr/>
        </p:nvSpPr>
        <p:spPr>
          <a:xfrm>
            <a:off x="323528" y="404664"/>
            <a:ext cx="8496944" cy="576064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管理规定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B58E9F-A9A7-463E-B0D5-05F814B42A6C}"/>
              </a:ext>
            </a:extLst>
          </p:cNvPr>
          <p:cNvSpPr/>
          <p:nvPr/>
        </p:nvSpPr>
        <p:spPr>
          <a:xfrm>
            <a:off x="323528" y="1700808"/>
            <a:ext cx="2664296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1A01B9-106E-4491-8967-33264504D05A}"/>
              </a:ext>
            </a:extLst>
          </p:cNvPr>
          <p:cNvSpPr/>
          <p:nvPr/>
        </p:nvSpPr>
        <p:spPr>
          <a:xfrm>
            <a:off x="3240000" y="1700808"/>
            <a:ext cx="2664000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A2F058-9C41-4662-A61F-37C9FDFAC998}"/>
              </a:ext>
            </a:extLst>
          </p:cNvPr>
          <p:cNvSpPr/>
          <p:nvPr/>
        </p:nvSpPr>
        <p:spPr>
          <a:xfrm>
            <a:off x="6156176" y="1700808"/>
            <a:ext cx="2664000" cy="36004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61A5CD-E499-4F55-BF7A-E544DCC15E4C}"/>
              </a:ext>
            </a:extLst>
          </p:cNvPr>
          <p:cNvSpPr/>
          <p:nvPr/>
        </p:nvSpPr>
        <p:spPr>
          <a:xfrm>
            <a:off x="323824" y="4373488"/>
            <a:ext cx="2664000" cy="1359768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市场登记中心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C9F637-6B9F-4D20-9F6A-D245F4422F45}"/>
              </a:ext>
            </a:extLst>
          </p:cNvPr>
          <p:cNvSpPr/>
          <p:nvPr/>
        </p:nvSpPr>
        <p:spPr>
          <a:xfrm>
            <a:off x="323528" y="5733256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行业黑名单（平台法人、交易商）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5C60E3-CEF8-455A-B78D-AEC962CDD27C}"/>
              </a:ext>
            </a:extLst>
          </p:cNvPr>
          <p:cNvSpPr/>
          <p:nvPr/>
        </p:nvSpPr>
        <p:spPr>
          <a:xfrm>
            <a:off x="392139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产品登记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75822B-F710-4E30-9711-1C95C054DF50}"/>
              </a:ext>
            </a:extLst>
          </p:cNvPr>
          <p:cNvSpPr/>
          <p:nvPr/>
        </p:nvSpPr>
        <p:spPr>
          <a:xfrm>
            <a:off x="1246168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会员登记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F47166-93FA-4D3D-9B2E-D194FBD69548}"/>
              </a:ext>
            </a:extLst>
          </p:cNvPr>
          <p:cNvSpPr/>
          <p:nvPr/>
        </p:nvSpPr>
        <p:spPr>
          <a:xfrm>
            <a:off x="2134266" y="4661520"/>
            <a:ext cx="785538" cy="1008112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人员登记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956DA4-3749-467A-985E-7CCF533899AA}"/>
              </a:ext>
            </a:extLst>
          </p:cNvPr>
          <p:cNvSpPr/>
          <p:nvPr/>
        </p:nvSpPr>
        <p:spPr>
          <a:xfrm>
            <a:off x="323528" y="2132856"/>
            <a:ext cx="2664296" cy="36004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模式认定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E38DCC-6FDE-4F9D-BDD7-A030ABDF883E}"/>
              </a:ext>
            </a:extLst>
          </p:cNvPr>
          <p:cNvSpPr/>
          <p:nvPr/>
        </p:nvSpPr>
        <p:spPr>
          <a:xfrm>
            <a:off x="323528" y="2492896"/>
            <a:ext cx="2664296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专家委员会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C9B95E-A6F3-49A3-B8AF-FA0F5A990CF9}"/>
              </a:ext>
            </a:extLst>
          </p:cNvPr>
          <p:cNvSpPr/>
          <p:nvPr/>
        </p:nvSpPr>
        <p:spPr>
          <a:xfrm>
            <a:off x="323528" y="2780928"/>
            <a:ext cx="2664296" cy="93610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准入门槛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A51AB6-7DDF-4956-83FC-D307E150580F}"/>
              </a:ext>
            </a:extLst>
          </p:cNvPr>
          <p:cNvSpPr/>
          <p:nvPr/>
        </p:nvSpPr>
        <p:spPr>
          <a:xfrm>
            <a:off x="1075080" y="2996984"/>
            <a:ext cx="1872000" cy="288000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从业者准入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7A2061-00ED-476E-954F-C301F4B7D309}"/>
              </a:ext>
            </a:extLst>
          </p:cNvPr>
          <p:cNvSpPr/>
          <p:nvPr/>
        </p:nvSpPr>
        <p:spPr>
          <a:xfrm>
            <a:off x="1075080" y="3357024"/>
            <a:ext cx="1872000" cy="288000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投资者准入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F82677-ACD2-428E-8B2B-B19254D22D1B}"/>
              </a:ext>
            </a:extLst>
          </p:cNvPr>
          <p:cNvSpPr/>
          <p:nvPr/>
        </p:nvSpPr>
        <p:spPr>
          <a:xfrm>
            <a:off x="1691680" y="3789040"/>
            <a:ext cx="1296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信息第三方存证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B1692D-4FC0-4323-9443-FE25552260D5}"/>
              </a:ext>
            </a:extLst>
          </p:cNvPr>
          <p:cNvSpPr/>
          <p:nvPr/>
        </p:nvSpPr>
        <p:spPr>
          <a:xfrm>
            <a:off x="323528" y="3789040"/>
            <a:ext cx="1296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代理开户制度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风险备付金制度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6A70F1-3037-4B8A-B834-42B2A9FF663F}"/>
              </a:ext>
            </a:extLst>
          </p:cNvPr>
          <p:cNvGrpSpPr/>
          <p:nvPr/>
        </p:nvGrpSpPr>
        <p:grpSpPr>
          <a:xfrm>
            <a:off x="3240000" y="4365103"/>
            <a:ext cx="2664000" cy="1544681"/>
            <a:chOff x="3275856" y="4221088"/>
            <a:chExt cx="2808000" cy="134260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9274FB-8962-4D86-9624-D32717F264BD}"/>
                </a:ext>
              </a:extLst>
            </p:cNvPr>
            <p:cNvSpPr/>
            <p:nvPr/>
          </p:nvSpPr>
          <p:spPr>
            <a:xfrm>
              <a:off x="3275856" y="4221088"/>
              <a:ext cx="2808000" cy="936104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统一清算中心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0EC370-9635-4DAF-8B27-D766889D9E6E}"/>
                </a:ext>
              </a:extLst>
            </p:cNvPr>
            <p:cNvSpPr/>
            <p:nvPr/>
          </p:nvSpPr>
          <p:spPr>
            <a:xfrm>
              <a:off x="3275856" y="5157192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价格、资金、交易、兑付信息上传 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C691D47-F90F-484F-9A5B-C8CAB42BB1E6}"/>
                </a:ext>
              </a:extLst>
            </p:cNvPr>
            <p:cNvSpPr/>
            <p:nvPr/>
          </p:nvSpPr>
          <p:spPr>
            <a:xfrm>
              <a:off x="3275856" y="5347672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银行全部接入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228FC7-7517-4F6C-A0FB-D12669DA905A}"/>
              </a:ext>
            </a:extLst>
          </p:cNvPr>
          <p:cNvSpPr/>
          <p:nvPr/>
        </p:nvSpPr>
        <p:spPr>
          <a:xfrm>
            <a:off x="3240000" y="2132856"/>
            <a:ext cx="2664000" cy="288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现场检查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B42E65-9712-4D0C-859E-5821F50420B1}"/>
              </a:ext>
            </a:extLst>
          </p:cNvPr>
          <p:cNvSpPr/>
          <p:nvPr/>
        </p:nvSpPr>
        <p:spPr>
          <a:xfrm>
            <a:off x="3240000" y="2448016"/>
            <a:ext cx="2664000" cy="288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舆情监控（政策、市场、投诉）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A436F5-50D6-4293-A4C6-08DAF2E52359}"/>
              </a:ext>
            </a:extLst>
          </p:cNvPr>
          <p:cNvGrpSpPr/>
          <p:nvPr/>
        </p:nvGrpSpPr>
        <p:grpSpPr>
          <a:xfrm>
            <a:off x="3240000" y="2780928"/>
            <a:ext cx="2664000" cy="1512168"/>
            <a:chOff x="3275856" y="2348880"/>
            <a:chExt cx="2808000" cy="15121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44D071-709E-467D-BA21-106BCFF45091}"/>
                </a:ext>
              </a:extLst>
            </p:cNvPr>
            <p:cNvSpPr/>
            <p:nvPr/>
          </p:nvSpPr>
          <p:spPr>
            <a:xfrm>
              <a:off x="3275856" y="2348880"/>
              <a:ext cx="2808000" cy="1512168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风险监控中心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5710A9F-A876-4D75-AA0D-C83324DE78F9}"/>
                </a:ext>
              </a:extLst>
            </p:cNvPr>
            <p:cNvSpPr/>
            <p:nvPr/>
          </p:nvSpPr>
          <p:spPr>
            <a:xfrm>
              <a:off x="3491880" y="2636944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商品监控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49D0FE-4536-4B5E-B0D3-E63C708A2896}"/>
                </a:ext>
              </a:extLst>
            </p:cNvPr>
            <p:cNvSpPr/>
            <p:nvPr/>
          </p:nvSpPr>
          <p:spPr>
            <a:xfrm>
              <a:off x="3491880" y="3068992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客户监控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8C6E46-B88E-4D5B-B6AB-1ED7ABECBCD6}"/>
                </a:ext>
              </a:extLst>
            </p:cNvPr>
            <p:cNvSpPr/>
            <p:nvPr/>
          </p:nvSpPr>
          <p:spPr>
            <a:xfrm>
              <a:off x="3491880" y="3501040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资金监控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412E809-5336-4F16-80A0-28CE3570691A}"/>
                </a:ext>
              </a:extLst>
            </p:cNvPr>
            <p:cNvSpPr/>
            <p:nvPr/>
          </p:nvSpPr>
          <p:spPr>
            <a:xfrm>
              <a:off x="4788024" y="2636944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交易监控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3EF0379-D946-4DC8-A815-36FCD9C33DA8}"/>
                </a:ext>
              </a:extLst>
            </p:cNvPr>
            <p:cNvSpPr/>
            <p:nvPr/>
          </p:nvSpPr>
          <p:spPr>
            <a:xfrm>
              <a:off x="4788024" y="3068992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交付监控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D93C837-CA10-4F37-AB74-369FEA3AF6CC}"/>
                </a:ext>
              </a:extLst>
            </p:cNvPr>
            <p:cNvSpPr/>
            <p:nvPr/>
          </p:nvSpPr>
          <p:spPr>
            <a:xfrm>
              <a:off x="4788024" y="3501040"/>
              <a:ext cx="1080120" cy="288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清算监控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DE8224BE-E431-44A4-A958-5F13F193530B}"/>
              </a:ext>
            </a:extLst>
          </p:cNvPr>
          <p:cNvSpPr/>
          <p:nvPr/>
        </p:nvSpPr>
        <p:spPr>
          <a:xfrm>
            <a:off x="3342629" y="4653136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银行出入金对账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B60702-A2F6-42A6-ADA1-3332FDE8E3C5}"/>
              </a:ext>
            </a:extLst>
          </p:cNvPr>
          <p:cNvSpPr/>
          <p:nvPr/>
        </p:nvSpPr>
        <p:spPr>
          <a:xfrm>
            <a:off x="3342629" y="4869160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银行清算对账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F83B6D-D6C0-41EB-A5C2-D98DE55C581C}"/>
              </a:ext>
            </a:extLst>
          </p:cNvPr>
          <p:cNvSpPr/>
          <p:nvPr/>
        </p:nvSpPr>
        <p:spPr>
          <a:xfrm>
            <a:off x="3342629" y="5085184"/>
            <a:ext cx="2527665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资金清算校验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E7EFFB-A4F9-45B4-9CA1-12BD2A66F772}"/>
              </a:ext>
            </a:extLst>
          </p:cNvPr>
          <p:cNvGrpSpPr/>
          <p:nvPr/>
        </p:nvGrpSpPr>
        <p:grpSpPr>
          <a:xfrm>
            <a:off x="6156176" y="2132856"/>
            <a:ext cx="2664000" cy="576064"/>
            <a:chOff x="6156176" y="1628800"/>
            <a:chExt cx="2808000" cy="57606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E0E385B-C9CB-45EB-957F-6A3ED8281F4E}"/>
                </a:ext>
              </a:extLst>
            </p:cNvPr>
            <p:cNvSpPr/>
            <p:nvPr/>
          </p:nvSpPr>
          <p:spPr>
            <a:xfrm>
              <a:off x="6156176" y="1628800"/>
              <a:ext cx="2808000" cy="360008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投诉处置平台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09B47C9-CCF7-43F5-8678-7956625AD8FA}"/>
                </a:ext>
              </a:extLst>
            </p:cNvPr>
            <p:cNvSpPr/>
            <p:nvPr/>
          </p:nvSpPr>
          <p:spPr>
            <a:xfrm>
              <a:off x="6156176" y="1988840"/>
              <a:ext cx="2808000" cy="216024"/>
            </a:xfrm>
            <a:prstGeom prst="rect">
              <a:avLst/>
            </a:prstGeom>
            <a:gradFill flip="none" rotWithShape="1">
              <a:gsLst>
                <a:gs pos="0">
                  <a:srgbClr val="969696">
                    <a:shade val="30000"/>
                    <a:satMod val="115000"/>
                  </a:srgbClr>
                </a:gs>
                <a:gs pos="50000">
                  <a:srgbClr val="969696">
                    <a:shade val="67500"/>
                    <a:satMod val="115000"/>
                  </a:srgbClr>
                </a:gs>
                <a:gs pos="100000">
                  <a:srgbClr val="96969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线上公证、仲裁</a:t>
              </a: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41FD328-10DF-438B-95F2-134F664D3EC4}"/>
              </a:ext>
            </a:extLst>
          </p:cNvPr>
          <p:cNvSpPr/>
          <p:nvPr/>
        </p:nvSpPr>
        <p:spPr>
          <a:xfrm>
            <a:off x="6156176" y="2780928"/>
            <a:ext cx="2664000" cy="576032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投资者保护协会（线下争议处置）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DC64CEE-EE3D-48EE-AE27-701D54A8081E}"/>
              </a:ext>
            </a:extLst>
          </p:cNvPr>
          <p:cNvSpPr/>
          <p:nvPr/>
        </p:nvSpPr>
        <p:spPr>
          <a:xfrm>
            <a:off x="6156176" y="3284984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投资者保护基金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9CCA0A-C48D-4191-9857-941F99712992}"/>
              </a:ext>
            </a:extLst>
          </p:cNvPr>
          <p:cNvSpPr/>
          <p:nvPr/>
        </p:nvSpPr>
        <p:spPr>
          <a:xfrm>
            <a:off x="6156176" y="3519160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市场代表、律师、公安、主管单位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C686FC-FAB7-45D9-9FFE-35355606F94C}"/>
              </a:ext>
            </a:extLst>
          </p:cNvPr>
          <p:cNvSpPr/>
          <p:nvPr/>
        </p:nvSpPr>
        <p:spPr>
          <a:xfrm>
            <a:off x="6156176" y="3789040"/>
            <a:ext cx="2664000" cy="50405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风险实时预警通知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CC3270-3E96-4C25-9584-6C567FBE9EDA}"/>
              </a:ext>
            </a:extLst>
          </p:cNvPr>
          <p:cNvSpPr/>
          <p:nvPr/>
        </p:nvSpPr>
        <p:spPr>
          <a:xfrm>
            <a:off x="6156176" y="4365104"/>
            <a:ext cx="2664000" cy="50402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风险处置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861480D-254B-4B0A-BF45-4CF182372CE4}"/>
              </a:ext>
            </a:extLst>
          </p:cNvPr>
          <p:cNvSpPr/>
          <p:nvPr/>
        </p:nvSpPr>
        <p:spPr>
          <a:xfrm>
            <a:off x="6156176" y="4797152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风险治理委员会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EE6E6-7FF5-4769-9B9E-AEB8CC2B73F0}"/>
              </a:ext>
            </a:extLst>
          </p:cNvPr>
          <p:cNvSpPr/>
          <p:nvPr/>
        </p:nvSpPr>
        <p:spPr>
          <a:xfrm>
            <a:off x="6156176" y="5013176"/>
            <a:ext cx="2664000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风控处置策略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85F23D5-956C-422D-8EFC-EB16DF8F2CAB}"/>
              </a:ext>
            </a:extLst>
          </p:cNvPr>
          <p:cNvSpPr/>
          <p:nvPr/>
        </p:nvSpPr>
        <p:spPr>
          <a:xfrm>
            <a:off x="6156176" y="5301208"/>
            <a:ext cx="2664000" cy="648072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风险报告制度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AEC8B53-4DE5-443E-B121-745ACC275669}"/>
              </a:ext>
            </a:extLst>
          </p:cNvPr>
          <p:cNvSpPr/>
          <p:nvPr/>
        </p:nvSpPr>
        <p:spPr>
          <a:xfrm>
            <a:off x="7272464" y="5373216"/>
            <a:ext cx="1476000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市场主动报告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B08246A-FED9-4F7F-929D-C69328CAF093}"/>
              </a:ext>
            </a:extLst>
          </p:cNvPr>
          <p:cNvSpPr/>
          <p:nvPr/>
        </p:nvSpPr>
        <p:spPr>
          <a:xfrm>
            <a:off x="7272464" y="5661248"/>
            <a:ext cx="1476000" cy="216024"/>
          </a:xfrm>
          <a:prstGeom prst="rect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市场主动报告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576FB0-6E39-482B-8A41-ACEF2B514B07}"/>
              </a:ext>
            </a:extLst>
          </p:cNvPr>
          <p:cNvSpPr/>
          <p:nvPr/>
        </p:nvSpPr>
        <p:spPr>
          <a:xfrm>
            <a:off x="323528" y="1052736"/>
            <a:ext cx="8496944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市场评级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0983EE-C103-4CE8-AC4C-AD1725C15C76}"/>
              </a:ext>
            </a:extLst>
          </p:cNvPr>
          <p:cNvSpPr/>
          <p:nvPr/>
        </p:nvSpPr>
        <p:spPr>
          <a:xfrm>
            <a:off x="323528" y="6309320"/>
            <a:ext cx="8496944" cy="3600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信息公示平台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E95A4067-EE73-4FB0-89A5-51CF0B1564BB}"/>
              </a:ext>
            </a:extLst>
          </p:cNvPr>
          <p:cNvSpPr/>
          <p:nvPr/>
        </p:nvSpPr>
        <p:spPr>
          <a:xfrm>
            <a:off x="1306645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06E93634-93B7-4965-9165-56231DD06581}"/>
              </a:ext>
            </a:extLst>
          </p:cNvPr>
          <p:cNvSpPr/>
          <p:nvPr/>
        </p:nvSpPr>
        <p:spPr>
          <a:xfrm>
            <a:off x="4115553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1EA514F-CDB4-4152-B468-A48B7A30A1EC}"/>
              </a:ext>
            </a:extLst>
          </p:cNvPr>
          <p:cNvSpPr/>
          <p:nvPr/>
        </p:nvSpPr>
        <p:spPr>
          <a:xfrm>
            <a:off x="7135128" y="6021288"/>
            <a:ext cx="632004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1F783E23-CBB6-4B78-92FE-71D5AE0FE1E0}"/>
              </a:ext>
            </a:extLst>
          </p:cNvPr>
          <p:cNvSpPr/>
          <p:nvPr/>
        </p:nvSpPr>
        <p:spPr>
          <a:xfrm rot="10800000">
            <a:off x="1331640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7760058E-66F0-4E21-9904-58CB462F83AC}"/>
              </a:ext>
            </a:extLst>
          </p:cNvPr>
          <p:cNvSpPr/>
          <p:nvPr/>
        </p:nvSpPr>
        <p:spPr>
          <a:xfrm rot="10800000">
            <a:off x="4283968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35FDF795-75AB-45B5-BD54-548D211865D6}"/>
              </a:ext>
            </a:extLst>
          </p:cNvPr>
          <p:cNvSpPr/>
          <p:nvPr/>
        </p:nvSpPr>
        <p:spPr>
          <a:xfrm rot="10800000">
            <a:off x="7236296" y="1340768"/>
            <a:ext cx="648072" cy="288032"/>
          </a:xfrm>
          <a:prstGeom prst="downArrow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89A1291-7292-4821-AB67-CA965504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459"/>
            <a:ext cx="9144001" cy="589229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EBDD19A9-22D0-4D59-966B-38E1F1295E80}"/>
              </a:ext>
            </a:extLst>
          </p:cNvPr>
          <p:cNvSpPr/>
          <p:nvPr/>
        </p:nvSpPr>
        <p:spPr>
          <a:xfrm>
            <a:off x="1691680" y="3933056"/>
            <a:ext cx="7272808" cy="2304256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监控基础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90B8682-90F4-4603-8125-D809BF05DD60}"/>
              </a:ext>
            </a:extLst>
          </p:cNvPr>
          <p:cNvSpPr/>
          <p:nvPr/>
        </p:nvSpPr>
        <p:spPr>
          <a:xfrm>
            <a:off x="1691680" y="2880810"/>
            <a:ext cx="7272808" cy="836222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监控策略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4AF8091-B8A2-4EB5-9DD0-B17248E85BB7}"/>
              </a:ext>
            </a:extLst>
          </p:cNvPr>
          <p:cNvSpPr/>
          <p:nvPr/>
        </p:nvSpPr>
        <p:spPr>
          <a:xfrm>
            <a:off x="35496" y="1260000"/>
            <a:ext cx="1512168" cy="4968552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监控外围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2E84D8-8024-4FDA-9F4B-BB5A9C0A2254}"/>
              </a:ext>
            </a:extLst>
          </p:cNvPr>
          <p:cNvSpPr/>
          <p:nvPr/>
        </p:nvSpPr>
        <p:spPr>
          <a:xfrm>
            <a:off x="1691680" y="1243208"/>
            <a:ext cx="7272808" cy="1393703"/>
          </a:xfrm>
          <a:prstGeom prst="rect">
            <a:avLst/>
          </a:prstGeom>
          <a:solidFill>
            <a:srgbClr val="383F42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监控中心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881B38-20A9-4A12-ADA6-01CCDEB03420}"/>
              </a:ext>
            </a:extLst>
          </p:cNvPr>
          <p:cNvGrpSpPr/>
          <p:nvPr/>
        </p:nvGrpSpPr>
        <p:grpSpPr>
          <a:xfrm>
            <a:off x="2879944" y="4221088"/>
            <a:ext cx="4788416" cy="1773248"/>
            <a:chOff x="2951952" y="4140000"/>
            <a:chExt cx="4788416" cy="17732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86A15A-5F9B-4BA3-BCC1-585EFFE59218}"/>
                </a:ext>
              </a:extLst>
            </p:cNvPr>
            <p:cNvSpPr/>
            <p:nvPr/>
          </p:nvSpPr>
          <p:spPr>
            <a:xfrm>
              <a:off x="2952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大宗市场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99A3C3-F123-4FF2-9033-E191ED5E25AF}"/>
                </a:ext>
              </a:extLst>
            </p:cNvPr>
            <p:cNvSpPr/>
            <p:nvPr/>
          </p:nvSpPr>
          <p:spPr>
            <a:xfrm>
              <a:off x="4158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大宗市场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9AAC63-22E6-4C11-BB8F-6C41BE4A0758}"/>
                </a:ext>
              </a:extLst>
            </p:cNvPr>
            <p:cNvSpPr/>
            <p:nvPr/>
          </p:nvSpPr>
          <p:spPr>
            <a:xfrm>
              <a:off x="536408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权益市场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D705916-CF0A-49BB-9B4D-5440BA68F265}"/>
                </a:ext>
              </a:extLst>
            </p:cNvPr>
            <p:cNvSpPr/>
            <p:nvPr/>
          </p:nvSpPr>
          <p:spPr>
            <a:xfrm>
              <a:off x="6552008" y="5661248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权益市场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5F4021-F124-4D68-9E6A-E8503A7AC19E}"/>
                </a:ext>
              </a:extLst>
            </p:cNvPr>
            <p:cNvSpPr/>
            <p:nvPr/>
          </p:nvSpPr>
          <p:spPr>
            <a:xfrm>
              <a:off x="2952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FE7BBA-F54B-4A91-AC28-176130902FD3}"/>
                </a:ext>
              </a:extLst>
            </p:cNvPr>
            <p:cNvSpPr/>
            <p:nvPr/>
          </p:nvSpPr>
          <p:spPr>
            <a:xfrm>
              <a:off x="4158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3C6422-21AF-41C9-B264-72A8E479A140}"/>
                </a:ext>
              </a:extLst>
            </p:cNvPr>
            <p:cNvSpPr/>
            <p:nvPr/>
          </p:nvSpPr>
          <p:spPr>
            <a:xfrm>
              <a:off x="536408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6BEF46-B50D-4C03-9B17-615263E92CFF}"/>
                </a:ext>
              </a:extLst>
            </p:cNvPr>
            <p:cNvSpPr/>
            <p:nvPr/>
          </p:nvSpPr>
          <p:spPr>
            <a:xfrm>
              <a:off x="6552008" y="5373216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科目计算规则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8537B38-DD41-415D-90D4-84FB8BAACB05}"/>
                </a:ext>
              </a:extLst>
            </p:cNvPr>
            <p:cNvSpPr/>
            <p:nvPr/>
          </p:nvSpPr>
          <p:spPr>
            <a:xfrm>
              <a:off x="29519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98D2F5-02CE-4DA3-8822-1A704F782A48}"/>
                </a:ext>
              </a:extLst>
            </p:cNvPr>
            <p:cNvSpPr/>
            <p:nvPr/>
          </p:nvSpPr>
          <p:spPr>
            <a:xfrm>
              <a:off x="41399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CFB9A8-58EF-4E7E-8DF3-2B8BB92699F5}"/>
                </a:ext>
              </a:extLst>
            </p:cNvPr>
            <p:cNvSpPr/>
            <p:nvPr/>
          </p:nvSpPr>
          <p:spPr>
            <a:xfrm>
              <a:off x="5364088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4B0BFC6-8502-42E7-9129-39ADC878922E}"/>
                </a:ext>
              </a:extLst>
            </p:cNvPr>
            <p:cNvSpPr/>
            <p:nvPr/>
          </p:nvSpPr>
          <p:spPr>
            <a:xfrm>
              <a:off x="6552352" y="5040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科目对照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6899F1E-1F4B-4F34-BD45-0510D966DE9F}"/>
                </a:ext>
              </a:extLst>
            </p:cNvPr>
            <p:cNvSpPr/>
            <p:nvPr/>
          </p:nvSpPr>
          <p:spPr>
            <a:xfrm>
              <a:off x="29519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7A8EE07-920A-43F5-BCAC-F6CC1BFD1F2F}"/>
                </a:ext>
              </a:extLst>
            </p:cNvPr>
            <p:cNvSpPr/>
            <p:nvPr/>
          </p:nvSpPr>
          <p:spPr>
            <a:xfrm>
              <a:off x="41399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82F3E45-8569-4442-9B8C-7EF0E0581C3F}"/>
                </a:ext>
              </a:extLst>
            </p:cNvPr>
            <p:cNvSpPr/>
            <p:nvPr/>
          </p:nvSpPr>
          <p:spPr>
            <a:xfrm>
              <a:off x="5364088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1516026-1E3F-4382-AC3C-DB864A6CBB50}"/>
                </a:ext>
              </a:extLst>
            </p:cNvPr>
            <p:cNvSpPr/>
            <p:nvPr/>
          </p:nvSpPr>
          <p:spPr>
            <a:xfrm>
              <a:off x="6552352" y="4752000"/>
              <a:ext cx="1152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校验规则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6379CB-00F0-489A-A80E-F3B0C8FDAE8F}"/>
                </a:ext>
              </a:extLst>
            </p:cNvPr>
            <p:cNvSpPr/>
            <p:nvPr/>
          </p:nvSpPr>
          <p:spPr>
            <a:xfrm>
              <a:off x="2952368" y="4437112"/>
              <a:ext cx="4788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统一资金清算校验规则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4279F63-E7C3-4BDA-B066-9C0DB8739456}"/>
                </a:ext>
              </a:extLst>
            </p:cNvPr>
            <p:cNvSpPr/>
            <p:nvPr/>
          </p:nvSpPr>
          <p:spPr>
            <a:xfrm>
              <a:off x="2952368" y="4140000"/>
              <a:ext cx="478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清算资金</a:t>
              </a:r>
              <a:r>
                <a:rPr lang="en-US" altLang="zh-CN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</a:t>
              </a:r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6AFA309D-5C50-43D1-A596-E0BC2C25253B}"/>
              </a:ext>
            </a:extLst>
          </p:cNvPr>
          <p:cNvSpPr/>
          <p:nvPr/>
        </p:nvSpPr>
        <p:spPr>
          <a:xfrm>
            <a:off x="1835696" y="3401985"/>
            <a:ext cx="6984000" cy="21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监控阈值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93D7C60-D499-4CA6-8B24-FC786F1FA834}"/>
              </a:ext>
            </a:extLst>
          </p:cNvPr>
          <p:cNvSpPr/>
          <p:nvPr/>
        </p:nvSpPr>
        <p:spPr>
          <a:xfrm>
            <a:off x="1836000" y="3168000"/>
            <a:ext cx="6984000" cy="216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风险监控指标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85E290B-7822-4126-9B39-FA7BDEA6BF92}"/>
              </a:ext>
            </a:extLst>
          </p:cNvPr>
          <p:cNvSpPr/>
          <p:nvPr/>
        </p:nvSpPr>
        <p:spPr>
          <a:xfrm>
            <a:off x="1979712" y="2204864"/>
            <a:ext cx="2088232" cy="288032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风险监控设置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E52334-A762-4898-A2CD-408F608525FB}"/>
              </a:ext>
            </a:extLst>
          </p:cNvPr>
          <p:cNvGrpSpPr/>
          <p:nvPr/>
        </p:nvGrpSpPr>
        <p:grpSpPr>
          <a:xfrm>
            <a:off x="7740352" y="4230168"/>
            <a:ext cx="1188000" cy="1764168"/>
            <a:chOff x="7776488" y="4149080"/>
            <a:chExt cx="1188000" cy="176416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0CFF07E-5FE0-4E34-AB64-D9C61A327168}"/>
                </a:ext>
              </a:extLst>
            </p:cNvPr>
            <p:cNvSpPr/>
            <p:nvPr/>
          </p:nvSpPr>
          <p:spPr>
            <a:xfrm>
              <a:off x="7776488" y="5661248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交割仓库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212F51E-FD9B-4AF1-A56B-CDC07454E2D4}"/>
                </a:ext>
              </a:extLst>
            </p:cNvPr>
            <p:cNvSpPr/>
            <p:nvPr/>
          </p:nvSpPr>
          <p:spPr>
            <a:xfrm>
              <a:off x="7776488" y="5373216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商品入库登记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5E0F28-9B4D-4811-95C4-ED83F229A91F}"/>
                </a:ext>
              </a:extLst>
            </p:cNvPr>
            <p:cNvSpPr/>
            <p:nvPr/>
          </p:nvSpPr>
          <p:spPr>
            <a:xfrm>
              <a:off x="7776488" y="5085184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商品发售登记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D724567-2938-4B28-A303-2EA3B89A3D7E}"/>
                </a:ext>
              </a:extLst>
            </p:cNvPr>
            <p:cNvSpPr/>
            <p:nvPr/>
          </p:nvSpPr>
          <p:spPr>
            <a:xfrm>
              <a:off x="7776488" y="4797152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商品交割登记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103C64E-9B1A-48B1-9C20-DD71CDCDF1B9}"/>
                </a:ext>
              </a:extLst>
            </p:cNvPr>
            <p:cNvSpPr/>
            <p:nvPr/>
          </p:nvSpPr>
          <p:spPr>
            <a:xfrm>
              <a:off x="7776488" y="4464000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8BCFCE">
                    <a:shade val="30000"/>
                    <a:satMod val="115000"/>
                  </a:srgbClr>
                </a:gs>
                <a:gs pos="50000">
                  <a:srgbClr val="8BCFCE">
                    <a:shade val="67500"/>
                    <a:satMod val="115000"/>
                  </a:srgbClr>
                </a:gs>
                <a:gs pos="100000">
                  <a:srgbClr val="8BCF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商品校验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D49C5B3-B9B9-4E5D-96E7-BCA6AC81BBD2}"/>
                </a:ext>
              </a:extLst>
            </p:cNvPr>
            <p:cNvSpPr/>
            <p:nvPr/>
          </p:nvSpPr>
          <p:spPr>
            <a:xfrm>
              <a:off x="7776488" y="4149080"/>
              <a:ext cx="118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产品监控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6A7DC7-8D21-45BC-B7FD-E06750333025}"/>
              </a:ext>
            </a:extLst>
          </p:cNvPr>
          <p:cNvGrpSpPr/>
          <p:nvPr/>
        </p:nvGrpSpPr>
        <p:grpSpPr>
          <a:xfrm>
            <a:off x="1763688" y="4230168"/>
            <a:ext cx="1008000" cy="1764168"/>
            <a:chOff x="1727552" y="4149080"/>
            <a:chExt cx="1008000" cy="176416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9DB6B6F-F31D-4143-82A2-7BB87881649C}"/>
                </a:ext>
              </a:extLst>
            </p:cNvPr>
            <p:cNvSpPr/>
            <p:nvPr/>
          </p:nvSpPr>
          <p:spPr>
            <a:xfrm>
              <a:off x="1727552" y="5301208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开户监控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E59EDA-E5F6-4718-BF39-4526AA0545DB}"/>
                </a:ext>
              </a:extLst>
            </p:cNvPr>
            <p:cNvSpPr/>
            <p:nvPr/>
          </p:nvSpPr>
          <p:spPr>
            <a:xfrm>
              <a:off x="1727552" y="5013176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出入金监控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FE4EB1-04FA-4138-8284-584701BFC934}"/>
                </a:ext>
              </a:extLst>
            </p:cNvPr>
            <p:cNvSpPr/>
            <p:nvPr/>
          </p:nvSpPr>
          <p:spPr>
            <a:xfrm>
              <a:off x="1727552" y="4725144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交易监控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F2672D2-E46D-4DE8-BDF8-403D94E531A1}"/>
                </a:ext>
              </a:extLst>
            </p:cNvPr>
            <p:cNvSpPr/>
            <p:nvPr/>
          </p:nvSpPr>
          <p:spPr>
            <a:xfrm>
              <a:off x="1727552" y="4437112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盈亏监控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98F0C3A-2D5A-4521-AAF3-94572EFBBAF7}"/>
                </a:ext>
              </a:extLst>
            </p:cNvPr>
            <p:cNvSpPr/>
            <p:nvPr/>
          </p:nvSpPr>
          <p:spPr>
            <a:xfrm>
              <a:off x="1727552" y="4149080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3694C4">
                    <a:shade val="30000"/>
                    <a:satMod val="115000"/>
                  </a:srgbClr>
                </a:gs>
                <a:gs pos="50000">
                  <a:srgbClr val="3694C4">
                    <a:shade val="67500"/>
                    <a:satMod val="115000"/>
                  </a:srgbClr>
                </a:gs>
                <a:gs pos="100000">
                  <a:srgbClr val="3694C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兑付监控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B8C4DDA-1C04-4560-963B-97BA875063CA}"/>
                </a:ext>
              </a:extLst>
            </p:cNvPr>
            <p:cNvSpPr/>
            <p:nvPr/>
          </p:nvSpPr>
          <p:spPr>
            <a:xfrm>
              <a:off x="1727552" y="5661248"/>
              <a:ext cx="1008000" cy="252000"/>
            </a:xfrm>
            <a:prstGeom prst="rect">
              <a:avLst/>
            </a:prstGeom>
            <a:gradFill flip="none" rotWithShape="1">
              <a:gsLst>
                <a:gs pos="0">
                  <a:srgbClr val="CDE8C9">
                    <a:shade val="30000"/>
                    <a:satMod val="115000"/>
                  </a:srgbClr>
                </a:gs>
                <a:gs pos="50000">
                  <a:srgbClr val="CDE8C9">
                    <a:shade val="67500"/>
                    <a:satMod val="115000"/>
                  </a:srgbClr>
                </a:gs>
                <a:gs pos="100000">
                  <a:srgbClr val="CDE8C9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交易商</a:t>
              </a:r>
            </a:p>
          </p:txBody>
        </p:sp>
      </p:grp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E12A61E6-97AC-4252-911A-1786487757FB}"/>
              </a:ext>
            </a:extLst>
          </p:cNvPr>
          <p:cNvSpPr/>
          <p:nvPr/>
        </p:nvSpPr>
        <p:spPr>
          <a:xfrm>
            <a:off x="2627784" y="4941168"/>
            <a:ext cx="360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42420FC-8F1C-4D49-806E-D2CA3921F524}"/>
              </a:ext>
            </a:extLst>
          </p:cNvPr>
          <p:cNvSpPr/>
          <p:nvPr/>
        </p:nvSpPr>
        <p:spPr>
          <a:xfrm>
            <a:off x="107504" y="5605857"/>
            <a:ext cx="1008000" cy="415431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登记中心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EB465BB-8003-4C17-935F-DEBE452F2531}"/>
              </a:ext>
            </a:extLst>
          </p:cNvPr>
          <p:cNvSpPr/>
          <p:nvPr/>
        </p:nvSpPr>
        <p:spPr>
          <a:xfrm>
            <a:off x="107504" y="4149080"/>
            <a:ext cx="1008000" cy="1325150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清算中心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8ED226B-CBBB-45AA-933D-795C8BE25F21}"/>
              </a:ext>
            </a:extLst>
          </p:cNvPr>
          <p:cNvSpPr/>
          <p:nvPr/>
        </p:nvSpPr>
        <p:spPr>
          <a:xfrm>
            <a:off x="4572000" y="2204392"/>
            <a:ext cx="4104456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风险预警通知</a:t>
            </a:r>
          </a:p>
        </p:txBody>
      </p:sp>
      <p:sp>
        <p:nvSpPr>
          <p:cNvPr id="83" name="箭头: 上下 82">
            <a:extLst>
              <a:ext uri="{FF2B5EF4-FFF2-40B4-BE49-F238E27FC236}">
                <a16:creationId xmlns:a16="http://schemas.microsoft.com/office/drawing/2014/main" id="{BE3C3C08-06A8-4A64-853C-EAAEE5B5D00E}"/>
              </a:ext>
            </a:extLst>
          </p:cNvPr>
          <p:cNvSpPr/>
          <p:nvPr/>
        </p:nvSpPr>
        <p:spPr>
          <a:xfrm>
            <a:off x="2483768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上下 83">
            <a:extLst>
              <a:ext uri="{FF2B5EF4-FFF2-40B4-BE49-F238E27FC236}">
                <a16:creationId xmlns:a16="http://schemas.microsoft.com/office/drawing/2014/main" id="{433B7CFF-6C38-4619-969D-FAC3BC1FB363}"/>
              </a:ext>
            </a:extLst>
          </p:cNvPr>
          <p:cNvSpPr/>
          <p:nvPr/>
        </p:nvSpPr>
        <p:spPr>
          <a:xfrm>
            <a:off x="5220072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上下 84">
            <a:extLst>
              <a:ext uri="{FF2B5EF4-FFF2-40B4-BE49-F238E27FC236}">
                <a16:creationId xmlns:a16="http://schemas.microsoft.com/office/drawing/2014/main" id="{B46BA1C0-39FB-484B-BC30-FE1B6D573F06}"/>
              </a:ext>
            </a:extLst>
          </p:cNvPr>
          <p:cNvSpPr/>
          <p:nvPr/>
        </p:nvSpPr>
        <p:spPr>
          <a:xfrm>
            <a:off x="8316432" y="3717032"/>
            <a:ext cx="144000" cy="432048"/>
          </a:xfrm>
          <a:prstGeom prst="up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8BA2738-1808-479B-8E56-A3990B7510C2}"/>
              </a:ext>
            </a:extLst>
          </p:cNvPr>
          <p:cNvSpPr/>
          <p:nvPr/>
        </p:nvSpPr>
        <p:spPr>
          <a:xfrm>
            <a:off x="4572000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风控核心库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6D18594-C856-4746-9360-83B792CDA9AE}"/>
              </a:ext>
            </a:extLst>
          </p:cNvPr>
          <p:cNvSpPr/>
          <p:nvPr/>
        </p:nvSpPr>
        <p:spPr>
          <a:xfrm>
            <a:off x="1907704" y="1484784"/>
            <a:ext cx="3960440" cy="288032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风控报告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D1CC00-C921-4BBE-A496-8F8C7C70284A}"/>
              </a:ext>
            </a:extLst>
          </p:cNvPr>
          <p:cNvSpPr/>
          <p:nvPr/>
        </p:nvSpPr>
        <p:spPr>
          <a:xfrm>
            <a:off x="5940152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监控预警端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C6FD714-178A-45C0-BB19-979C8AAD87BA}"/>
              </a:ext>
            </a:extLst>
          </p:cNvPr>
          <p:cNvSpPr/>
          <p:nvPr/>
        </p:nvSpPr>
        <p:spPr>
          <a:xfrm>
            <a:off x="7380312" y="1844824"/>
            <a:ext cx="1296000" cy="288000"/>
          </a:xfrm>
          <a:prstGeom prst="rect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监控预警端</a:t>
            </a:r>
          </a:p>
        </p:txBody>
      </p:sp>
      <p:sp>
        <p:nvSpPr>
          <p:cNvPr id="100" name="流程图: 手动操作 99">
            <a:extLst>
              <a:ext uri="{FF2B5EF4-FFF2-40B4-BE49-F238E27FC236}">
                <a16:creationId xmlns:a16="http://schemas.microsoft.com/office/drawing/2014/main" id="{9F366F83-CC1A-47DF-A252-2D88068EC3AE}"/>
              </a:ext>
            </a:extLst>
          </p:cNvPr>
          <p:cNvSpPr/>
          <p:nvPr/>
        </p:nvSpPr>
        <p:spPr>
          <a:xfrm>
            <a:off x="1873188" y="1844824"/>
            <a:ext cx="2338772" cy="28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54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616"/>
              <a:gd name="connsiteX1" fmla="*/ 10000 w 10000"/>
              <a:gd name="connsiteY1" fmla="*/ 0 h 10616"/>
              <a:gd name="connsiteX2" fmla="*/ 9363 w 10000"/>
              <a:gd name="connsiteY2" fmla="*/ 10616 h 10616"/>
              <a:gd name="connsiteX3" fmla="*/ 540 w 10000"/>
              <a:gd name="connsiteY3" fmla="*/ 10000 h 10616"/>
              <a:gd name="connsiteX4" fmla="*/ 0 w 10000"/>
              <a:gd name="connsiteY4" fmla="*/ 0 h 10616"/>
              <a:gd name="connsiteX0" fmla="*/ 0 w 10000"/>
              <a:gd name="connsiteY0" fmla="*/ 0 h 10616"/>
              <a:gd name="connsiteX1" fmla="*/ 10000 w 10000"/>
              <a:gd name="connsiteY1" fmla="*/ 0 h 10616"/>
              <a:gd name="connsiteX2" fmla="*/ 9363 w 10000"/>
              <a:gd name="connsiteY2" fmla="*/ 10616 h 10616"/>
              <a:gd name="connsiteX3" fmla="*/ 572 w 10000"/>
              <a:gd name="connsiteY3" fmla="*/ 10616 h 10616"/>
              <a:gd name="connsiteX4" fmla="*/ 0 w 10000"/>
              <a:gd name="connsiteY4" fmla="*/ 0 h 1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616">
                <a:moveTo>
                  <a:pt x="0" y="0"/>
                </a:moveTo>
                <a:lnTo>
                  <a:pt x="10000" y="0"/>
                </a:lnTo>
                <a:cubicBezTo>
                  <a:pt x="9788" y="3539"/>
                  <a:pt x="9575" y="7077"/>
                  <a:pt x="9363" y="10616"/>
                </a:cubicBezTo>
                <a:lnTo>
                  <a:pt x="572" y="10616"/>
                </a:lnTo>
                <a:cubicBezTo>
                  <a:pt x="381" y="7077"/>
                  <a:pt x="191" y="3539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业务分析 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风控建模</a:t>
            </a:r>
          </a:p>
        </p:txBody>
      </p:sp>
      <p:sp>
        <p:nvSpPr>
          <p:cNvPr id="108" name="箭头: 上 107">
            <a:extLst>
              <a:ext uri="{FF2B5EF4-FFF2-40B4-BE49-F238E27FC236}">
                <a16:creationId xmlns:a16="http://schemas.microsoft.com/office/drawing/2014/main" id="{C048A211-5DC8-4022-B240-5CCCA0345EDD}"/>
              </a:ext>
            </a:extLst>
          </p:cNvPr>
          <p:cNvSpPr/>
          <p:nvPr/>
        </p:nvSpPr>
        <p:spPr>
          <a:xfrm>
            <a:off x="6516216" y="2564383"/>
            <a:ext cx="144000" cy="576585"/>
          </a:xfrm>
          <a:prstGeom prst="up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箭头: 下 108">
            <a:extLst>
              <a:ext uri="{FF2B5EF4-FFF2-40B4-BE49-F238E27FC236}">
                <a16:creationId xmlns:a16="http://schemas.microsoft.com/office/drawing/2014/main" id="{D5F2E52A-0302-44B1-8BD6-F58759535053}"/>
              </a:ext>
            </a:extLst>
          </p:cNvPr>
          <p:cNvSpPr/>
          <p:nvPr/>
        </p:nvSpPr>
        <p:spPr>
          <a:xfrm>
            <a:off x="2888921" y="2564383"/>
            <a:ext cx="144000" cy="576585"/>
          </a:xfrm>
          <a:prstGeom prst="down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箭头: 左右 112">
            <a:extLst>
              <a:ext uri="{FF2B5EF4-FFF2-40B4-BE49-F238E27FC236}">
                <a16:creationId xmlns:a16="http://schemas.microsoft.com/office/drawing/2014/main" id="{EABF82FD-4EF2-4AAD-A3DA-F423F4CB0634}"/>
              </a:ext>
            </a:extLst>
          </p:cNvPr>
          <p:cNvSpPr/>
          <p:nvPr/>
        </p:nvSpPr>
        <p:spPr>
          <a:xfrm>
            <a:off x="4139952" y="1916848"/>
            <a:ext cx="432008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2B037E-AA53-4657-A98D-39E5D25299C3}"/>
              </a:ext>
            </a:extLst>
          </p:cNvPr>
          <p:cNvSpPr/>
          <p:nvPr/>
        </p:nvSpPr>
        <p:spPr>
          <a:xfrm>
            <a:off x="1187624" y="4221087"/>
            <a:ext cx="288032" cy="1224137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清算监控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5312EA20-2938-427C-BE63-AC328CD53EED}"/>
              </a:ext>
            </a:extLst>
          </p:cNvPr>
          <p:cNvSpPr/>
          <p:nvPr/>
        </p:nvSpPr>
        <p:spPr>
          <a:xfrm>
            <a:off x="107504" y="2780928"/>
            <a:ext cx="1008000" cy="1008112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信息中心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C726E8D-D7DA-4E14-8CA4-036550EF5BBC}"/>
              </a:ext>
            </a:extLst>
          </p:cNvPr>
          <p:cNvSpPr/>
          <p:nvPr/>
        </p:nvSpPr>
        <p:spPr>
          <a:xfrm>
            <a:off x="1187624" y="2852936"/>
            <a:ext cx="288032" cy="864096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信息监控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553148D-D0BA-4B9E-9A86-C9BDAD45590D}"/>
              </a:ext>
            </a:extLst>
          </p:cNvPr>
          <p:cNvSpPr/>
          <p:nvPr/>
        </p:nvSpPr>
        <p:spPr>
          <a:xfrm>
            <a:off x="107504" y="1556791"/>
            <a:ext cx="1008000" cy="1008000"/>
          </a:xfrm>
          <a:prstGeom prst="round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公示平台</a:t>
            </a: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112087F4-E8B4-4846-A7F1-63BEE705214B}"/>
              </a:ext>
            </a:extLst>
          </p:cNvPr>
          <p:cNvSpPr/>
          <p:nvPr/>
        </p:nvSpPr>
        <p:spPr>
          <a:xfrm>
            <a:off x="1187624" y="1772816"/>
            <a:ext cx="504056" cy="144000"/>
          </a:xfrm>
          <a:prstGeom prst="lef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3708D42-4791-43B6-9374-379EAB75506A}"/>
              </a:ext>
            </a:extLst>
          </p:cNvPr>
          <p:cNvSpPr/>
          <p:nvPr/>
        </p:nvSpPr>
        <p:spPr>
          <a:xfrm>
            <a:off x="1187624" y="5805280"/>
            <a:ext cx="504056" cy="144000"/>
          </a:xfrm>
          <a:prstGeom prst="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3360D2D1-9468-4313-BF6F-54579157A362}"/>
              </a:ext>
            </a:extLst>
          </p:cNvPr>
          <p:cNvSpPr/>
          <p:nvPr/>
        </p:nvSpPr>
        <p:spPr>
          <a:xfrm>
            <a:off x="7596336" y="4941168"/>
            <a:ext cx="360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C1C8CEA3-416D-4621-9894-6C1AC101986C}"/>
              </a:ext>
            </a:extLst>
          </p:cNvPr>
          <p:cNvSpPr/>
          <p:nvPr/>
        </p:nvSpPr>
        <p:spPr>
          <a:xfrm>
            <a:off x="1547704" y="4869160"/>
            <a:ext cx="252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箭头: 左右 121">
            <a:extLst>
              <a:ext uri="{FF2B5EF4-FFF2-40B4-BE49-F238E27FC236}">
                <a16:creationId xmlns:a16="http://schemas.microsoft.com/office/drawing/2014/main" id="{56F305C2-687C-441C-A590-B8A47304B8E3}"/>
              </a:ext>
            </a:extLst>
          </p:cNvPr>
          <p:cNvSpPr/>
          <p:nvPr/>
        </p:nvSpPr>
        <p:spPr>
          <a:xfrm>
            <a:off x="1547664" y="3356992"/>
            <a:ext cx="252000" cy="144000"/>
          </a:xfrm>
          <a:prstGeom prst="leftRightArrow">
            <a:avLst/>
          </a:prstGeom>
          <a:solidFill>
            <a:srgbClr val="808080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54892D-403B-414E-9BBE-65384A46D4E0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风险监控业务框架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E78692B-2C8A-4BB0-97D4-19554505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6381328"/>
            <a:ext cx="1944216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510A3A7-C851-43D3-98A8-FFE19136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1061"/>
            <a:ext cx="9144000" cy="8369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492AC4-256E-4133-956C-DCFFA33C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741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50BA85-0A2C-4CFF-8C0D-D2424F8A53C3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55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4EA7B9-00CD-4D91-B75D-57F06411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878B1C-A392-4CD5-82F4-C2AD9EF58FAF}"/>
              </a:ext>
            </a:extLst>
          </p:cNvPr>
          <p:cNvSpPr txBox="1"/>
          <p:nvPr/>
        </p:nvSpPr>
        <p:spPr>
          <a:xfrm>
            <a:off x="0" y="1886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风控校验规则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3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D5872090-0FEB-4A5C-9D1A-DD68435F326D}"/>
              </a:ext>
            </a:extLst>
          </p:cNvPr>
          <p:cNvSpPr/>
          <p:nvPr/>
        </p:nvSpPr>
        <p:spPr>
          <a:xfrm>
            <a:off x="1979712" y="1844824"/>
            <a:ext cx="4608512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风险管理中枢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A656E47-5B0C-4CF1-92EA-E4E09B264CCA}"/>
              </a:ext>
            </a:extLst>
          </p:cNvPr>
          <p:cNvSpPr/>
          <p:nvPr/>
        </p:nvSpPr>
        <p:spPr>
          <a:xfrm>
            <a:off x="1259632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投诉平台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客户、客服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77B260-C5E6-4E23-9599-517898A67507}"/>
              </a:ext>
            </a:extLst>
          </p:cNvPr>
          <p:cNvSpPr/>
          <p:nvPr/>
        </p:nvSpPr>
        <p:spPr>
          <a:xfrm>
            <a:off x="3779912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登记中心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82AA21-2B84-4D8D-BA6A-0A6BC41E8504}"/>
              </a:ext>
            </a:extLst>
          </p:cNvPr>
          <p:cNvSpPr/>
          <p:nvPr/>
        </p:nvSpPr>
        <p:spPr>
          <a:xfrm>
            <a:off x="5004048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7771C5-1B84-4236-A01C-F81AB8856998}"/>
              </a:ext>
            </a:extLst>
          </p:cNvPr>
          <p:cNvSpPr/>
          <p:nvPr/>
        </p:nvSpPr>
        <p:spPr>
          <a:xfrm>
            <a:off x="1763688" y="5517232"/>
            <a:ext cx="5184576" cy="21602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风控消息前总线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37FCB7-40C2-4AB0-B274-F153968ADFA4}"/>
              </a:ext>
            </a:extLst>
          </p:cNvPr>
          <p:cNvCxnSpPr>
            <a:cxnSpLocks/>
          </p:cNvCxnSpPr>
          <p:nvPr/>
        </p:nvCxnSpPr>
        <p:spPr>
          <a:xfrm flipV="1">
            <a:off x="1835696" y="5733288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617612-73EE-4A55-AF58-D99DCFF986FA}"/>
              </a:ext>
            </a:extLst>
          </p:cNvPr>
          <p:cNvCxnSpPr/>
          <p:nvPr/>
        </p:nvCxnSpPr>
        <p:spPr>
          <a:xfrm flipV="1">
            <a:off x="3131840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44F6A9-3FD4-4A8E-BD50-DCBAC1B99142}"/>
              </a:ext>
            </a:extLst>
          </p:cNvPr>
          <p:cNvCxnSpPr>
            <a:cxnSpLocks/>
          </p:cNvCxnSpPr>
          <p:nvPr/>
        </p:nvCxnSpPr>
        <p:spPr>
          <a:xfrm flipV="1">
            <a:off x="4355976" y="5733288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8CD398-EB9E-4B43-8288-926C2E2FDA86}"/>
              </a:ext>
            </a:extLst>
          </p:cNvPr>
          <p:cNvCxnSpPr>
            <a:cxnSpLocks/>
          </p:cNvCxnSpPr>
          <p:nvPr/>
        </p:nvCxnSpPr>
        <p:spPr>
          <a:xfrm flipV="1">
            <a:off x="6840384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F34F090-76F7-47B7-AF5D-C07F166725D8}"/>
              </a:ext>
            </a:extLst>
          </p:cNvPr>
          <p:cNvSpPr txBox="1"/>
          <p:nvPr/>
        </p:nvSpPr>
        <p:spPr>
          <a:xfrm>
            <a:off x="6948264" y="558924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执业黑名单</a:t>
            </a:r>
            <a:endParaRPr lang="en-US" altLang="zh-CN" dirty="0"/>
          </a:p>
          <a:p>
            <a:r>
              <a:rPr lang="zh-CN" altLang="en-US" dirty="0"/>
              <a:t>投资人黑名单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2B5B1CC-C0D7-4DDB-893B-B203B5D24CC0}"/>
              </a:ext>
            </a:extLst>
          </p:cNvPr>
          <p:cNvSpPr/>
          <p:nvPr/>
        </p:nvSpPr>
        <p:spPr>
          <a:xfrm>
            <a:off x="2123728" y="4653136"/>
            <a:ext cx="4320480" cy="64807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监控引擎矩阵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566303C-29E3-47C0-A0EC-3DE9E232CB61}"/>
              </a:ext>
            </a:extLst>
          </p:cNvPr>
          <p:cNvCxnSpPr>
            <a:cxnSpLocks/>
          </p:cNvCxnSpPr>
          <p:nvPr/>
        </p:nvCxnSpPr>
        <p:spPr>
          <a:xfrm>
            <a:off x="4067944" y="4509120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D1A91F7-8226-4169-9B6A-850913931BC1}"/>
              </a:ext>
            </a:extLst>
          </p:cNvPr>
          <p:cNvSpPr/>
          <p:nvPr/>
        </p:nvSpPr>
        <p:spPr>
          <a:xfrm>
            <a:off x="2123728" y="2132856"/>
            <a:ext cx="288000" cy="2448024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管理控制模块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86E443-0152-46EA-B2D8-56CB53D0912B}"/>
              </a:ext>
            </a:extLst>
          </p:cNvPr>
          <p:cNvCxnSpPr>
            <a:cxnSpLocks/>
          </p:cNvCxnSpPr>
          <p:nvPr/>
        </p:nvCxnSpPr>
        <p:spPr>
          <a:xfrm>
            <a:off x="1331640" y="3501008"/>
            <a:ext cx="648072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BA734B0-C165-4DC4-8DF6-DAA07F65493D}"/>
              </a:ext>
            </a:extLst>
          </p:cNvPr>
          <p:cNvSpPr txBox="1"/>
          <p:nvPr/>
        </p:nvSpPr>
        <p:spPr>
          <a:xfrm>
            <a:off x="1259632" y="3068960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报警设置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0C226D-49D1-4B90-B9E7-64DFCD2E3CF1}"/>
              </a:ext>
            </a:extLst>
          </p:cNvPr>
          <p:cNvSpPr txBox="1"/>
          <p:nvPr/>
        </p:nvSpPr>
        <p:spPr>
          <a:xfrm>
            <a:off x="1259632" y="3573016"/>
            <a:ext cx="7200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4FDAC1E-4DA3-4A22-A124-599307B0CE44}"/>
              </a:ext>
            </a:extLst>
          </p:cNvPr>
          <p:cNvSpPr/>
          <p:nvPr/>
        </p:nvSpPr>
        <p:spPr>
          <a:xfrm>
            <a:off x="5436096" y="353707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b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4" name="流程图: 磁盘 53">
            <a:extLst>
              <a:ext uri="{FF2B5EF4-FFF2-40B4-BE49-F238E27FC236}">
                <a16:creationId xmlns:a16="http://schemas.microsoft.com/office/drawing/2014/main" id="{C697787F-B82A-4049-A9EA-0AE5AEF6A8F4}"/>
              </a:ext>
            </a:extLst>
          </p:cNvPr>
          <p:cNvSpPr/>
          <p:nvPr/>
        </p:nvSpPr>
        <p:spPr>
          <a:xfrm>
            <a:off x="3347928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事件库</a:t>
            </a:r>
          </a:p>
        </p:txBody>
      </p:sp>
      <p:sp>
        <p:nvSpPr>
          <p:cNvPr id="55" name="流程图: 磁盘 54">
            <a:extLst>
              <a:ext uri="{FF2B5EF4-FFF2-40B4-BE49-F238E27FC236}">
                <a16:creationId xmlns:a16="http://schemas.microsoft.com/office/drawing/2014/main" id="{B9E88CFC-70F7-4B23-B7E9-F804B42F78A0}"/>
              </a:ext>
            </a:extLst>
          </p:cNvPr>
          <p:cNvSpPr/>
          <p:nvPr/>
        </p:nvSpPr>
        <p:spPr>
          <a:xfrm>
            <a:off x="4031992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信息库</a:t>
            </a:r>
          </a:p>
        </p:txBody>
      </p:sp>
      <p:sp>
        <p:nvSpPr>
          <p:cNvPr id="64" name="流程图: 磁盘 63">
            <a:extLst>
              <a:ext uri="{FF2B5EF4-FFF2-40B4-BE49-F238E27FC236}">
                <a16:creationId xmlns:a16="http://schemas.microsoft.com/office/drawing/2014/main" id="{7DED223A-C852-4F7C-83BD-34C3FA61B9EB}"/>
              </a:ext>
            </a:extLst>
          </p:cNvPr>
          <p:cNvSpPr/>
          <p:nvPr/>
        </p:nvSpPr>
        <p:spPr>
          <a:xfrm>
            <a:off x="4716016" y="2997080"/>
            <a:ext cx="576000" cy="1008000"/>
          </a:xfrm>
          <a:prstGeom prst="flowChartMagneticDisk">
            <a:avLst/>
          </a:prstGeom>
          <a:gradFill flip="none" rotWithShape="1">
            <a:gsLst>
              <a:gs pos="0">
                <a:srgbClr val="8BCFCE">
                  <a:shade val="30000"/>
                  <a:satMod val="115000"/>
                </a:srgbClr>
              </a:gs>
              <a:gs pos="50000">
                <a:srgbClr val="8BCFCE">
                  <a:shade val="67500"/>
                  <a:satMod val="115000"/>
                </a:srgbClr>
              </a:gs>
              <a:gs pos="100000">
                <a:srgbClr val="8BCFCE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历史库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6CB2C96-093C-494F-A75B-F48D43DEFC43}"/>
              </a:ext>
            </a:extLst>
          </p:cNvPr>
          <p:cNvSpPr/>
          <p:nvPr/>
        </p:nvSpPr>
        <p:spPr>
          <a:xfrm>
            <a:off x="2627784" y="4257120"/>
            <a:ext cx="3348000" cy="252000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风控信息驱动引擎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EFEDA9B-B0F4-45CD-9722-8C793D87D46B}"/>
              </a:ext>
            </a:extLst>
          </p:cNvPr>
          <p:cNvCxnSpPr>
            <a:cxnSpLocks/>
          </p:cNvCxnSpPr>
          <p:nvPr/>
        </p:nvCxnSpPr>
        <p:spPr>
          <a:xfrm flipV="1">
            <a:off x="4644008" y="4437112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01D1F6E-401B-4C1B-BB44-1B42C546D3EC}"/>
              </a:ext>
            </a:extLst>
          </p:cNvPr>
          <p:cNvSpPr/>
          <p:nvPr/>
        </p:nvSpPr>
        <p:spPr>
          <a:xfrm>
            <a:off x="5436096" y="299695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61325B-C39D-4A9D-A669-EC5CA1DC728A}"/>
              </a:ext>
            </a:extLst>
          </p:cNvPr>
          <p:cNvSpPr/>
          <p:nvPr/>
        </p:nvSpPr>
        <p:spPr>
          <a:xfrm>
            <a:off x="6084168" y="2132856"/>
            <a:ext cx="288000" cy="2376264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消息网关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BE74985-1908-4B4A-9DF5-C5A308242E20}"/>
              </a:ext>
            </a:extLst>
          </p:cNvPr>
          <p:cNvSpPr txBox="1"/>
          <p:nvPr/>
        </p:nvSpPr>
        <p:spPr>
          <a:xfrm>
            <a:off x="7740352" y="4149080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公示平台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邮箱服务器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微信发布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FA9C9C6-986E-43F3-BF58-C7D5B8FD1D98}"/>
              </a:ext>
            </a:extLst>
          </p:cNvPr>
          <p:cNvSpPr txBox="1"/>
          <p:nvPr/>
        </p:nvSpPr>
        <p:spPr>
          <a:xfrm>
            <a:off x="7740352" y="316303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风控人员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0879291-CAFB-471A-AECB-137936CD8E2A}"/>
              </a:ext>
            </a:extLst>
          </p:cNvPr>
          <p:cNvSpPr txBox="1"/>
          <p:nvPr/>
        </p:nvSpPr>
        <p:spPr>
          <a:xfrm>
            <a:off x="7740352" y="2132856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EF9596E-D3BC-4966-9AA8-5A26A84F44BE}"/>
              </a:ext>
            </a:extLst>
          </p:cNvPr>
          <p:cNvSpPr/>
          <p:nvPr/>
        </p:nvSpPr>
        <p:spPr>
          <a:xfrm>
            <a:off x="2483768" y="2456928"/>
            <a:ext cx="2808312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风险视图模块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C984A70-9125-453D-8BF2-8A8EE919C93A}"/>
              </a:ext>
            </a:extLst>
          </p:cNvPr>
          <p:cNvCxnSpPr>
            <a:cxnSpLocks/>
          </p:cNvCxnSpPr>
          <p:nvPr/>
        </p:nvCxnSpPr>
        <p:spPr>
          <a:xfrm>
            <a:off x="6444208" y="2420888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E32E8A-F9DD-421E-ACF3-C6D44B6FE9F1}"/>
              </a:ext>
            </a:extLst>
          </p:cNvPr>
          <p:cNvCxnSpPr>
            <a:cxnSpLocks/>
          </p:cNvCxnSpPr>
          <p:nvPr/>
        </p:nvCxnSpPr>
        <p:spPr>
          <a:xfrm>
            <a:off x="6444208" y="3379058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66E8F0B-2845-47FC-903E-F4BF5CBD7E63}"/>
              </a:ext>
            </a:extLst>
          </p:cNvPr>
          <p:cNvCxnSpPr>
            <a:cxnSpLocks/>
          </p:cNvCxnSpPr>
          <p:nvPr/>
        </p:nvCxnSpPr>
        <p:spPr>
          <a:xfrm>
            <a:off x="6444256" y="4437112"/>
            <a:ext cx="4320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EF3EA31-4269-4437-BBE4-152BF8ECF027}"/>
              </a:ext>
            </a:extLst>
          </p:cNvPr>
          <p:cNvSpPr/>
          <p:nvPr/>
        </p:nvSpPr>
        <p:spPr>
          <a:xfrm>
            <a:off x="2627848" y="3573016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监控策略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C3AA0C6-5F6E-4953-9714-A298ACF1827B}"/>
              </a:ext>
            </a:extLst>
          </p:cNvPr>
          <p:cNvSpPr/>
          <p:nvPr/>
        </p:nvSpPr>
        <p:spPr>
          <a:xfrm>
            <a:off x="2627784" y="2996952"/>
            <a:ext cx="468000" cy="432000"/>
          </a:xfrm>
          <a:prstGeom prst="rect">
            <a:avLst/>
          </a:prstGeom>
          <a:gradFill flip="none" rotWithShape="1">
            <a:gsLst>
              <a:gs pos="0">
                <a:srgbClr val="3694C4">
                  <a:shade val="30000"/>
                  <a:satMod val="115000"/>
                </a:srgbClr>
              </a:gs>
              <a:gs pos="50000">
                <a:srgbClr val="3694C4">
                  <a:shade val="67500"/>
                  <a:satMod val="115000"/>
                </a:srgbClr>
              </a:gs>
              <a:gs pos="100000">
                <a:srgbClr val="3694C4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A18401B-1558-4DCF-BBB9-87C166F6F81C}"/>
              </a:ext>
            </a:extLst>
          </p:cNvPr>
          <p:cNvSpPr/>
          <p:nvPr/>
        </p:nvSpPr>
        <p:spPr>
          <a:xfrm>
            <a:off x="2519904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CDE8C9">
                  <a:shade val="30000"/>
                  <a:satMod val="115000"/>
                </a:srgbClr>
              </a:gs>
              <a:gs pos="50000">
                <a:srgbClr val="CDE8C9">
                  <a:shade val="67500"/>
                  <a:satMod val="115000"/>
                </a:srgbClr>
              </a:gs>
              <a:gs pos="100000">
                <a:srgbClr val="CDE8C9">
                  <a:shade val="100000"/>
                  <a:satMod val="115000"/>
                </a:srgbClr>
              </a:gs>
            </a:gsLst>
            <a:lin ang="13500000" scaled="1"/>
            <a:tileRect/>
          </a:gra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清算平台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C75D098-CF4B-4544-86F3-BA3D1CCDB52F}"/>
              </a:ext>
            </a:extLst>
          </p:cNvPr>
          <p:cNvSpPr txBox="1"/>
          <p:nvPr/>
        </p:nvSpPr>
        <p:spPr>
          <a:xfrm>
            <a:off x="3563888" y="2492896"/>
            <a:ext cx="72008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静态视图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FB67D13-D4E3-4EC1-831B-C717768EEAB5}"/>
              </a:ext>
            </a:extLst>
          </p:cNvPr>
          <p:cNvSpPr txBox="1"/>
          <p:nvPr/>
        </p:nvSpPr>
        <p:spPr>
          <a:xfrm>
            <a:off x="4355976" y="2492896"/>
            <a:ext cx="72008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实时视图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F4EF80-61CE-4308-8D88-CBDCC15D55E5}"/>
              </a:ext>
            </a:extLst>
          </p:cNvPr>
          <p:cNvSpPr txBox="1"/>
          <p:nvPr/>
        </p:nvSpPr>
        <p:spPr>
          <a:xfrm>
            <a:off x="0" y="5486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风险监控系统框架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B5095C2-FE02-472C-BB20-CAF2AB19B7E0}"/>
              </a:ext>
            </a:extLst>
          </p:cNvPr>
          <p:cNvSpPr txBox="1"/>
          <p:nvPr/>
        </p:nvSpPr>
        <p:spPr>
          <a:xfrm>
            <a:off x="3203848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商品监控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AD118E6-9001-4784-B94A-DD75ADC53669}"/>
              </a:ext>
            </a:extLst>
          </p:cNvPr>
          <p:cNvSpPr txBox="1"/>
          <p:nvPr/>
        </p:nvSpPr>
        <p:spPr>
          <a:xfrm>
            <a:off x="3995936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客户监控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90E7271-2C2C-4A99-BD23-D232F24D8930}"/>
              </a:ext>
            </a:extLst>
          </p:cNvPr>
          <p:cNvSpPr txBox="1"/>
          <p:nvPr/>
        </p:nvSpPr>
        <p:spPr>
          <a:xfrm>
            <a:off x="4788024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资金监控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5F59C99-5FDB-45D5-A522-88D55AF495CC}"/>
              </a:ext>
            </a:extLst>
          </p:cNvPr>
          <p:cNvSpPr txBox="1"/>
          <p:nvPr/>
        </p:nvSpPr>
        <p:spPr>
          <a:xfrm>
            <a:off x="5580112" y="4725144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交易监控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03C508F-29F1-43AB-80BE-2B7079FA1A6E}"/>
              </a:ext>
            </a:extLst>
          </p:cNvPr>
          <p:cNvSpPr txBox="1"/>
          <p:nvPr/>
        </p:nvSpPr>
        <p:spPr>
          <a:xfrm>
            <a:off x="3203848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交割监控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29FCDD8-944C-40D5-A3FE-B9BEEC8A33B5}"/>
              </a:ext>
            </a:extLst>
          </p:cNvPr>
          <p:cNvSpPr txBox="1"/>
          <p:nvPr/>
        </p:nvSpPr>
        <p:spPr>
          <a:xfrm>
            <a:off x="3995936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兑付监控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A9DC28F-FF72-44C7-9E15-6840128801ED}"/>
              </a:ext>
            </a:extLst>
          </p:cNvPr>
          <p:cNvSpPr txBox="1"/>
          <p:nvPr/>
        </p:nvSpPr>
        <p:spPr>
          <a:xfrm>
            <a:off x="4788024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舆情监控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354637-06BC-4F42-B01A-F0C11C655CF0}"/>
              </a:ext>
            </a:extLst>
          </p:cNvPr>
          <p:cNvSpPr txBox="1"/>
          <p:nvPr/>
        </p:nvSpPr>
        <p:spPr>
          <a:xfrm>
            <a:off x="5580112" y="5013176"/>
            <a:ext cx="72008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业务监控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8FAAEFE-39C7-49AA-949C-3A9A9FAFC4D2}"/>
              </a:ext>
            </a:extLst>
          </p:cNvPr>
          <p:cNvSpPr/>
          <p:nvPr/>
        </p:nvSpPr>
        <p:spPr>
          <a:xfrm>
            <a:off x="6264320" y="5949280"/>
            <a:ext cx="1188000" cy="432048"/>
          </a:xfrm>
          <a:prstGeom prst="ellipse">
            <a:avLst/>
          </a:prstGeom>
          <a:gradFill flip="none" rotWithShape="1">
            <a:gsLst>
              <a:gs pos="0">
                <a:srgbClr val="181D81">
                  <a:shade val="30000"/>
                  <a:satMod val="115000"/>
                </a:srgbClr>
              </a:gs>
              <a:gs pos="50000">
                <a:srgbClr val="181D81">
                  <a:shade val="67500"/>
                  <a:satMod val="115000"/>
                </a:srgbClr>
              </a:gs>
              <a:gs pos="100000">
                <a:srgbClr val="181D81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信息管理后台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B85272-3ACB-4DBD-B1AD-60CBDFC9D583}"/>
              </a:ext>
            </a:extLst>
          </p:cNvPr>
          <p:cNvSpPr/>
          <p:nvPr/>
        </p:nvSpPr>
        <p:spPr>
          <a:xfrm>
            <a:off x="5364088" y="2456928"/>
            <a:ext cx="648072" cy="32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C577175-DD3A-4AA8-A17C-D6CDD3424CAB}"/>
              </a:ext>
            </a:extLst>
          </p:cNvPr>
          <p:cNvCxnSpPr>
            <a:cxnSpLocks/>
          </p:cNvCxnSpPr>
          <p:nvPr/>
        </p:nvCxnSpPr>
        <p:spPr>
          <a:xfrm flipV="1">
            <a:off x="3635896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1F59492-A527-4F51-BAC8-E41D67D52790}"/>
              </a:ext>
            </a:extLst>
          </p:cNvPr>
          <p:cNvCxnSpPr>
            <a:cxnSpLocks/>
          </p:cNvCxnSpPr>
          <p:nvPr/>
        </p:nvCxnSpPr>
        <p:spPr>
          <a:xfrm flipV="1">
            <a:off x="4320000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3D9D77F-6708-44D2-8B90-BB245FB45C46}"/>
              </a:ext>
            </a:extLst>
          </p:cNvPr>
          <p:cNvCxnSpPr>
            <a:cxnSpLocks/>
          </p:cNvCxnSpPr>
          <p:nvPr/>
        </p:nvCxnSpPr>
        <p:spPr>
          <a:xfrm flipV="1">
            <a:off x="5004048" y="2780928"/>
            <a:ext cx="0" cy="36004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506F021-3081-4566-8A78-AEE352BED628}"/>
              </a:ext>
            </a:extLst>
          </p:cNvPr>
          <p:cNvCxnSpPr>
            <a:cxnSpLocks/>
          </p:cNvCxnSpPr>
          <p:nvPr/>
        </p:nvCxnSpPr>
        <p:spPr>
          <a:xfrm>
            <a:off x="2411760" y="3789040"/>
            <a:ext cx="216024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7CBBF73-0828-40B4-B09E-1DAF33341C64}"/>
              </a:ext>
            </a:extLst>
          </p:cNvPr>
          <p:cNvCxnSpPr>
            <a:cxnSpLocks/>
          </p:cNvCxnSpPr>
          <p:nvPr/>
        </p:nvCxnSpPr>
        <p:spPr>
          <a:xfrm flipV="1">
            <a:off x="3635896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EB6D76B-89F0-4342-92D7-94444C79E232}"/>
              </a:ext>
            </a:extLst>
          </p:cNvPr>
          <p:cNvCxnSpPr>
            <a:cxnSpLocks/>
          </p:cNvCxnSpPr>
          <p:nvPr/>
        </p:nvCxnSpPr>
        <p:spPr>
          <a:xfrm flipV="1">
            <a:off x="4355976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15DCB3E3-E56C-46DB-AFE5-AAC9E615477E}"/>
              </a:ext>
            </a:extLst>
          </p:cNvPr>
          <p:cNvCxnSpPr>
            <a:cxnSpLocks/>
          </p:cNvCxnSpPr>
          <p:nvPr/>
        </p:nvCxnSpPr>
        <p:spPr>
          <a:xfrm flipV="1">
            <a:off x="5004048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A50D03D5-0C4C-4356-8D9A-A4208C9493E8}"/>
              </a:ext>
            </a:extLst>
          </p:cNvPr>
          <p:cNvSpPr/>
          <p:nvPr/>
        </p:nvSpPr>
        <p:spPr>
          <a:xfrm>
            <a:off x="2483768" y="2132856"/>
            <a:ext cx="3528392" cy="252000"/>
          </a:xfrm>
          <a:prstGeom prst="rect">
            <a:avLst/>
          </a:prstGeom>
          <a:gradFill flip="none" rotWithShape="1">
            <a:gsLst>
              <a:gs pos="0">
                <a:srgbClr val="969696">
                  <a:shade val="30000"/>
                  <a:satMod val="115000"/>
                </a:srgbClr>
              </a:gs>
              <a:gs pos="50000">
                <a:srgbClr val="969696">
                  <a:shade val="67500"/>
                  <a:satMod val="115000"/>
                </a:srgbClr>
              </a:gs>
              <a:gs pos="100000">
                <a:srgbClr val="969696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2AE59A8-ECC7-401F-8112-216C16602C2D}"/>
              </a:ext>
            </a:extLst>
          </p:cNvPr>
          <p:cNvCxnSpPr>
            <a:cxnSpLocks/>
            <a:stCxn id="149" idx="2"/>
            <a:endCxn id="107" idx="0"/>
          </p:cNvCxnSpPr>
          <p:nvPr/>
        </p:nvCxnSpPr>
        <p:spPr>
          <a:xfrm>
            <a:off x="2303748" y="1658997"/>
            <a:ext cx="194421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9839D2E-A4E3-4F98-BD78-A1BE4AD857A4}"/>
              </a:ext>
            </a:extLst>
          </p:cNvPr>
          <p:cNvCxnSpPr>
            <a:cxnSpLocks/>
            <a:stCxn id="154" idx="2"/>
            <a:endCxn id="107" idx="0"/>
          </p:cNvCxnSpPr>
          <p:nvPr/>
        </p:nvCxnSpPr>
        <p:spPr>
          <a:xfrm>
            <a:off x="3743908" y="1658997"/>
            <a:ext cx="50405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E4D7F82-0B50-4276-BE41-A204C4683DAD}"/>
              </a:ext>
            </a:extLst>
          </p:cNvPr>
          <p:cNvCxnSpPr>
            <a:cxnSpLocks/>
            <a:stCxn id="158" idx="2"/>
            <a:endCxn id="107" idx="0"/>
          </p:cNvCxnSpPr>
          <p:nvPr/>
        </p:nvCxnSpPr>
        <p:spPr>
          <a:xfrm flipH="1">
            <a:off x="4247964" y="1658997"/>
            <a:ext cx="86409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D5A2235-88D8-4F84-95F1-A32E659AE6E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flipH="1">
            <a:off x="4247964" y="1658997"/>
            <a:ext cx="2124236" cy="4738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682A1B4-DCCB-48BE-AA34-545FE7E057E6}"/>
              </a:ext>
            </a:extLst>
          </p:cNvPr>
          <p:cNvCxnSpPr>
            <a:cxnSpLocks/>
          </p:cNvCxnSpPr>
          <p:nvPr/>
        </p:nvCxnSpPr>
        <p:spPr>
          <a:xfrm flipV="1">
            <a:off x="5580112" y="5733256"/>
            <a:ext cx="0" cy="216000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653BDF9-B0A4-48D1-B4C5-5C0056C200B2}"/>
              </a:ext>
            </a:extLst>
          </p:cNvPr>
          <p:cNvCxnSpPr>
            <a:cxnSpLocks/>
          </p:cNvCxnSpPr>
          <p:nvPr/>
        </p:nvCxnSpPr>
        <p:spPr>
          <a:xfrm>
            <a:off x="2411760" y="3212976"/>
            <a:ext cx="216024" cy="0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6E8FAD3-447F-475F-8EE5-B9F08925BCE0}"/>
              </a:ext>
            </a:extLst>
          </p:cNvPr>
          <p:cNvCxnSpPr>
            <a:cxnSpLocks/>
          </p:cNvCxnSpPr>
          <p:nvPr/>
        </p:nvCxnSpPr>
        <p:spPr>
          <a:xfrm flipV="1">
            <a:off x="5652120" y="4005064"/>
            <a:ext cx="0" cy="21602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20BDF8D-7EFE-40B3-8741-4B7B7E51BBF1}"/>
              </a:ext>
            </a:extLst>
          </p:cNvPr>
          <p:cNvCxnSpPr>
            <a:cxnSpLocks/>
          </p:cNvCxnSpPr>
          <p:nvPr/>
        </p:nvCxnSpPr>
        <p:spPr>
          <a:xfrm flipV="1">
            <a:off x="2843808" y="4005064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1AB2F32A-F946-4889-A33D-4E7FB6B0DE16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0" cy="216024"/>
          </a:xfrm>
          <a:prstGeom prst="straightConnector1">
            <a:avLst/>
          </a:prstGeom>
          <a:ln w="38100">
            <a:solidFill>
              <a:srgbClr val="0D12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2ED25C-590E-4425-9A87-B52C7DE5851D}"/>
              </a:ext>
            </a:extLst>
          </p:cNvPr>
          <p:cNvCxnSpPr>
            <a:cxnSpLocks/>
          </p:cNvCxnSpPr>
          <p:nvPr/>
        </p:nvCxnSpPr>
        <p:spPr>
          <a:xfrm flipV="1">
            <a:off x="4355776" y="5229200"/>
            <a:ext cx="0" cy="216024"/>
          </a:xfrm>
          <a:prstGeom prst="straightConnector1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 descr="便携式计算机">
            <a:extLst>
              <a:ext uri="{FF2B5EF4-FFF2-40B4-BE49-F238E27FC236}">
                <a16:creationId xmlns:a16="http://schemas.microsoft.com/office/drawing/2014/main" id="{CF966D99-0514-4058-8F25-08685C208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640" y="3212976"/>
            <a:ext cx="540000" cy="540000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4EFB6849-11EE-4586-9061-1FC133727FD4}"/>
              </a:ext>
            </a:extLst>
          </p:cNvPr>
          <p:cNvSpPr txBox="1"/>
          <p:nvPr/>
        </p:nvSpPr>
        <p:spPr>
          <a:xfrm>
            <a:off x="395536" y="364502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监控管理后台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9CD960C-1D57-42B0-A74D-D9A28539292C}"/>
              </a:ext>
            </a:extLst>
          </p:cNvPr>
          <p:cNvSpPr txBox="1"/>
          <p:nvPr/>
        </p:nvSpPr>
        <p:spPr>
          <a:xfrm>
            <a:off x="6012160" y="141277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监控大屏</a:t>
            </a:r>
          </a:p>
        </p:txBody>
      </p:sp>
      <p:pic>
        <p:nvPicPr>
          <p:cNvPr id="71" name="图形 70" descr="戏院">
            <a:extLst>
              <a:ext uri="{FF2B5EF4-FFF2-40B4-BE49-F238E27FC236}">
                <a16:creationId xmlns:a16="http://schemas.microsoft.com/office/drawing/2014/main" id="{D663D043-370E-47D2-BA0C-E3A0E982A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168" y="908720"/>
            <a:ext cx="540000" cy="540000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3D6830DA-663D-4D28-AA79-B86242160F97}"/>
              </a:ext>
            </a:extLst>
          </p:cNvPr>
          <p:cNvSpPr txBox="1"/>
          <p:nvPr/>
        </p:nvSpPr>
        <p:spPr>
          <a:xfrm>
            <a:off x="7020272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预警平台</a:t>
            </a:r>
          </a:p>
        </p:txBody>
      </p:sp>
      <p:pic>
        <p:nvPicPr>
          <p:cNvPr id="73" name="图形 72" descr="铃">
            <a:extLst>
              <a:ext uri="{FF2B5EF4-FFF2-40B4-BE49-F238E27FC236}">
                <a16:creationId xmlns:a16="http://schemas.microsoft.com/office/drawing/2014/main" id="{38C22AB5-F8AD-43CB-8909-359E80938C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6336" y="2132856"/>
            <a:ext cx="540000" cy="540000"/>
          </a:xfrm>
          <a:prstGeom prst="rect">
            <a:avLst/>
          </a:prstGeom>
        </p:spPr>
      </p:pic>
      <p:pic>
        <p:nvPicPr>
          <p:cNvPr id="122" name="图形 121" descr="计算机">
            <a:extLst>
              <a:ext uri="{FF2B5EF4-FFF2-40B4-BE49-F238E27FC236}">
                <a16:creationId xmlns:a16="http://schemas.microsoft.com/office/drawing/2014/main" id="{3DDD6EA6-BF97-4E71-989D-D80A75B6F6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6336" y="3140888"/>
            <a:ext cx="540000" cy="540000"/>
          </a:xfrm>
          <a:prstGeom prst="rect">
            <a:avLst/>
          </a:prstGeom>
        </p:spPr>
      </p:pic>
      <p:sp>
        <p:nvSpPr>
          <p:cNvPr id="135" name="文本框 134">
            <a:extLst>
              <a:ext uri="{FF2B5EF4-FFF2-40B4-BE49-F238E27FC236}">
                <a16:creationId xmlns:a16="http://schemas.microsoft.com/office/drawing/2014/main" id="{5489B002-2A38-451C-9CCC-947200DFDDBB}"/>
              </a:ext>
            </a:extLst>
          </p:cNvPr>
          <p:cNvSpPr txBox="1"/>
          <p:nvPr/>
        </p:nvSpPr>
        <p:spPr>
          <a:xfrm>
            <a:off x="7020272" y="3573016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查询平台</a:t>
            </a:r>
          </a:p>
        </p:txBody>
      </p:sp>
      <p:pic>
        <p:nvPicPr>
          <p:cNvPr id="134" name="图形 133" descr="电子邮件">
            <a:extLst>
              <a:ext uri="{FF2B5EF4-FFF2-40B4-BE49-F238E27FC236}">
                <a16:creationId xmlns:a16="http://schemas.microsoft.com/office/drawing/2014/main" id="{9F75DA02-DAC6-4799-A496-5C715EB4500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8344" y="4076992"/>
            <a:ext cx="540000" cy="540000"/>
          </a:xfrm>
          <a:prstGeom prst="rect">
            <a:avLst/>
          </a:prstGeom>
        </p:spPr>
      </p:pic>
      <p:sp>
        <p:nvSpPr>
          <p:cNvPr id="138" name="文本框 137">
            <a:extLst>
              <a:ext uri="{FF2B5EF4-FFF2-40B4-BE49-F238E27FC236}">
                <a16:creationId xmlns:a16="http://schemas.microsoft.com/office/drawing/2014/main" id="{243F5C78-1E1A-48F8-A9F0-1BF1DFD57C9F}"/>
              </a:ext>
            </a:extLst>
          </p:cNvPr>
          <p:cNvSpPr txBox="1"/>
          <p:nvPr/>
        </p:nvSpPr>
        <p:spPr>
          <a:xfrm>
            <a:off x="6948264" y="46531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信息推送平台</a:t>
            </a:r>
          </a:p>
        </p:txBody>
      </p:sp>
      <p:pic>
        <p:nvPicPr>
          <p:cNvPr id="148" name="图形 147" descr="显示器">
            <a:extLst>
              <a:ext uri="{FF2B5EF4-FFF2-40B4-BE49-F238E27FC236}">
                <a16:creationId xmlns:a16="http://schemas.microsoft.com/office/drawing/2014/main" id="{9E929DEE-1A88-43FB-9696-F2E767FE3EE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79712" y="908720"/>
            <a:ext cx="540000" cy="54000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99ACC9C1-AB16-409D-8213-1127C98E3633}"/>
              </a:ext>
            </a:extLst>
          </p:cNvPr>
          <p:cNvSpPr txBox="1"/>
          <p:nvPr/>
        </p:nvSpPr>
        <p:spPr>
          <a:xfrm>
            <a:off x="1907704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市金融办</a:t>
            </a:r>
          </a:p>
        </p:txBody>
      </p:sp>
      <p:pic>
        <p:nvPicPr>
          <p:cNvPr id="153" name="图形 152" descr="显示器">
            <a:extLst>
              <a:ext uri="{FF2B5EF4-FFF2-40B4-BE49-F238E27FC236}">
                <a16:creationId xmlns:a16="http://schemas.microsoft.com/office/drawing/2014/main" id="{794358B0-338C-4268-A381-4C7149CF6C8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9872" y="908720"/>
            <a:ext cx="540000" cy="540000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8049C244-4033-47B8-97A9-ABFAEFCEFD98}"/>
              </a:ext>
            </a:extLst>
          </p:cNvPr>
          <p:cNvSpPr txBox="1"/>
          <p:nvPr/>
        </p:nvSpPr>
        <p:spPr>
          <a:xfrm>
            <a:off x="3347864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市商务局</a:t>
            </a:r>
          </a:p>
        </p:txBody>
      </p:sp>
      <p:pic>
        <p:nvPicPr>
          <p:cNvPr id="157" name="图形 156" descr="显示器">
            <a:extLst>
              <a:ext uri="{FF2B5EF4-FFF2-40B4-BE49-F238E27FC236}">
                <a16:creationId xmlns:a16="http://schemas.microsoft.com/office/drawing/2014/main" id="{70BD1DC0-49EC-44FC-B356-373FB63787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8024" y="908720"/>
            <a:ext cx="540000" cy="540000"/>
          </a:xfrm>
          <a:prstGeom prst="rect">
            <a:avLst/>
          </a:prstGeom>
        </p:spPr>
      </p:pic>
      <p:sp>
        <p:nvSpPr>
          <p:cNvPr id="158" name="文本框 157">
            <a:extLst>
              <a:ext uri="{FF2B5EF4-FFF2-40B4-BE49-F238E27FC236}">
                <a16:creationId xmlns:a16="http://schemas.microsoft.com/office/drawing/2014/main" id="{B0D032E6-E537-4407-AF8E-E7DE3765C44C}"/>
              </a:ext>
            </a:extLst>
          </p:cNvPr>
          <p:cNvSpPr txBox="1"/>
          <p:nvPr/>
        </p:nvSpPr>
        <p:spPr>
          <a:xfrm>
            <a:off x="4716016" y="141277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文广新局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BCBD419A-C1AB-4B74-9439-E1113BFEEA88}"/>
              </a:ext>
            </a:extLst>
          </p:cNvPr>
          <p:cNvCxnSpPr>
            <a:cxnSpLocks/>
          </p:cNvCxnSpPr>
          <p:nvPr/>
        </p:nvCxnSpPr>
        <p:spPr>
          <a:xfrm>
            <a:off x="5940152" y="3356992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65B764D-94B4-485D-B070-E4E4D56E4CC9}"/>
              </a:ext>
            </a:extLst>
          </p:cNvPr>
          <p:cNvCxnSpPr>
            <a:cxnSpLocks/>
          </p:cNvCxnSpPr>
          <p:nvPr/>
        </p:nvCxnSpPr>
        <p:spPr>
          <a:xfrm>
            <a:off x="5940152" y="3789040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210D2A5-6043-4800-9346-B80492E23282}"/>
              </a:ext>
            </a:extLst>
          </p:cNvPr>
          <p:cNvCxnSpPr>
            <a:cxnSpLocks/>
          </p:cNvCxnSpPr>
          <p:nvPr/>
        </p:nvCxnSpPr>
        <p:spPr>
          <a:xfrm>
            <a:off x="5868144" y="3140968"/>
            <a:ext cx="2076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08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31208</TotalTime>
  <Words>695</Words>
  <Application>Microsoft Office PowerPoint</Application>
  <PresentationFormat>全屏显示(4:3)</PresentationFormat>
  <Paragraphs>221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Gill Sans</vt:lpstr>
      <vt:lpstr>HY헤드라인M</vt:lpstr>
      <vt:lpstr>ヒラギノ角ゴ ProN W3</vt:lpstr>
      <vt:lpstr>黑体</vt:lpstr>
      <vt:lpstr>宋体</vt:lpstr>
      <vt:lpstr>微软雅黑</vt:lpstr>
      <vt:lpstr>幼圆</vt:lpstr>
      <vt:lpstr>Arial</vt:lpstr>
      <vt:lpstr>Calibri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Haier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ada guo</cp:lastModifiedBy>
  <cp:revision>1552</cp:revision>
  <dcterms:created xsi:type="dcterms:W3CDTF">2016-03-15T02:50:44Z</dcterms:created>
  <dcterms:modified xsi:type="dcterms:W3CDTF">2017-11-06T10:45:56Z</dcterms:modified>
</cp:coreProperties>
</file>