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01"/>
  </p:normalViewPr>
  <p:slideViewPr>
    <p:cSldViewPr snapToGrid="0" snapToObjects="1">
      <p:cViewPr>
        <p:scale>
          <a:sx n="90" d="100"/>
          <a:sy n="90" d="100"/>
        </p:scale>
        <p:origin x="89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0C750-00EC-4A44-8EA9-85244F7E8635}" type="datetimeFigureOut">
              <a:rPr kumimoji="1" lang="zh-CN" altLang="en-US" smtClean="0"/>
              <a:t>2017/11/14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F701D-FA4F-3643-B26E-3C8D45B79D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20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1200" dirty="0" smtClean="0"/>
              <a:t>大数据分析软件环境</a:t>
            </a:r>
          </a:p>
          <a:p>
            <a:pPr>
              <a:spcBef>
                <a:spcPct val="0"/>
              </a:spcBef>
            </a:pPr>
            <a:r>
              <a:rPr lang="zh-CN" altLang="en-US" sz="1200" dirty="0" smtClean="0"/>
              <a:t>前端报表：</a:t>
            </a:r>
            <a:r>
              <a:rPr lang="en-US" altLang="zh-CN" sz="1200" dirty="0" err="1" smtClean="0"/>
              <a:t>FineReport</a:t>
            </a:r>
            <a:r>
              <a:rPr lang="en-US" altLang="zh-CN" sz="1200" dirty="0" smtClean="0"/>
              <a:t> 8.0</a:t>
            </a:r>
          </a:p>
          <a:p>
            <a:pPr>
              <a:spcBef>
                <a:spcPct val="0"/>
              </a:spcBef>
            </a:pPr>
            <a:r>
              <a:rPr lang="en-US" altLang="zh-CN" sz="1200" dirty="0" smtClean="0"/>
              <a:t>ETL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Kettle 7.0</a:t>
            </a:r>
          </a:p>
          <a:p>
            <a:pPr>
              <a:spcBef>
                <a:spcPct val="0"/>
              </a:spcBef>
            </a:pPr>
            <a:r>
              <a:rPr lang="zh-CN" altLang="en-US" sz="1200" dirty="0" smtClean="0"/>
              <a:t>建模：</a:t>
            </a:r>
            <a:r>
              <a:rPr lang="en-US" altLang="zh-CN" sz="1200" dirty="0" smtClean="0"/>
              <a:t>Kimball</a:t>
            </a:r>
            <a:r>
              <a:rPr lang="zh-CN" altLang="en-US" sz="1200" dirty="0" smtClean="0"/>
              <a:t>的星型结构（展示性用途）雪花模型便于操作性的数据分析。</a:t>
            </a:r>
          </a:p>
          <a:p>
            <a:pPr>
              <a:spcBef>
                <a:spcPct val="0"/>
              </a:spcBef>
            </a:pPr>
            <a:r>
              <a:rPr lang="en-US" altLang="zh-CN" sz="1200" dirty="0" smtClean="0"/>
              <a:t>STG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ODS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DW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DM  </a:t>
            </a:r>
            <a:r>
              <a:rPr lang="zh-CN" altLang="en-US" sz="1200" dirty="0" smtClean="0"/>
              <a:t>快速响应需求的变化、便于二期的进展。</a:t>
            </a:r>
          </a:p>
          <a:p>
            <a:pPr>
              <a:spcBef>
                <a:spcPct val="0"/>
              </a:spcBef>
            </a:pPr>
            <a:r>
              <a:rPr lang="zh-CN" altLang="en-US" sz="1200" dirty="0" smtClean="0"/>
              <a:t>数据仓库：</a:t>
            </a:r>
          </a:p>
          <a:p>
            <a:pPr>
              <a:spcBef>
                <a:spcPct val="0"/>
              </a:spcBef>
            </a:pPr>
            <a:r>
              <a:rPr lang="zh-CN" altLang="en-US" sz="1200" dirty="0" smtClean="0"/>
              <a:t>数据库：关系型数据库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7C3A9-8566-491A-809C-960F6DD2FB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588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大数据中心的作用</a:t>
            </a:r>
            <a:endParaRPr lang="en-US" altLang="zh-CN" dirty="0" smtClean="0"/>
          </a:p>
          <a:p>
            <a:r>
              <a:rPr lang="zh-CN" altLang="en-US" dirty="0" smtClean="0"/>
              <a:t>大数据中心的建设是循序渐进的</a:t>
            </a:r>
            <a:endParaRPr lang="en-US" altLang="zh-CN" dirty="0" smtClean="0"/>
          </a:p>
          <a:p>
            <a:r>
              <a:rPr lang="zh-CN" altLang="en-US" dirty="0" smtClean="0"/>
              <a:t>大数据中心是核心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7C3A9-8566-491A-809C-960F6DD2FB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76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F9C-8ADB-A24A-B239-87B46CFB7EE1}" type="datetimeFigureOut">
              <a:rPr kumimoji="1" lang="zh-CN" altLang="en-US" smtClean="0"/>
              <a:t>2017/11/14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208F-02EA-474F-BDC5-C1A0D1BA7D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11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F9C-8ADB-A24A-B239-87B46CFB7EE1}" type="datetimeFigureOut">
              <a:rPr kumimoji="1" lang="zh-CN" altLang="en-US" smtClean="0"/>
              <a:t>2017/11/14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208F-02EA-474F-BDC5-C1A0D1BA7D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589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F9C-8ADB-A24A-B239-87B46CFB7EE1}" type="datetimeFigureOut">
              <a:rPr kumimoji="1" lang="zh-CN" altLang="en-US" smtClean="0"/>
              <a:t>2017/11/14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208F-02EA-474F-BDC5-C1A0D1BA7D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00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01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F9C-8ADB-A24A-B239-87B46CFB7EE1}" type="datetimeFigureOut">
              <a:rPr kumimoji="1" lang="zh-CN" altLang="en-US" smtClean="0"/>
              <a:t>2017/11/14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208F-02EA-474F-BDC5-C1A0D1BA7D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10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F9C-8ADB-A24A-B239-87B46CFB7EE1}" type="datetimeFigureOut">
              <a:rPr kumimoji="1" lang="zh-CN" altLang="en-US" smtClean="0"/>
              <a:t>2017/11/14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208F-02EA-474F-BDC5-C1A0D1BA7D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F9C-8ADB-A24A-B239-87B46CFB7EE1}" type="datetimeFigureOut">
              <a:rPr kumimoji="1" lang="zh-CN" altLang="en-US" smtClean="0"/>
              <a:t>2017/11/14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208F-02EA-474F-BDC5-C1A0D1BA7D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89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F9C-8ADB-A24A-B239-87B46CFB7EE1}" type="datetimeFigureOut">
              <a:rPr kumimoji="1" lang="zh-CN" altLang="en-US" smtClean="0"/>
              <a:t>2017/11/14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208F-02EA-474F-BDC5-C1A0D1BA7D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14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F9C-8ADB-A24A-B239-87B46CFB7EE1}" type="datetimeFigureOut">
              <a:rPr kumimoji="1" lang="zh-CN" altLang="en-US" smtClean="0"/>
              <a:t>2017/11/14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208F-02EA-474F-BDC5-C1A0D1BA7D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54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F9C-8ADB-A24A-B239-87B46CFB7EE1}" type="datetimeFigureOut">
              <a:rPr kumimoji="1" lang="zh-CN" altLang="en-US" smtClean="0"/>
              <a:t>2017/11/14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208F-02EA-474F-BDC5-C1A0D1BA7D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80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F9C-8ADB-A24A-B239-87B46CFB7EE1}" type="datetimeFigureOut">
              <a:rPr kumimoji="1" lang="zh-CN" altLang="en-US" smtClean="0"/>
              <a:t>2017/11/14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208F-02EA-474F-BDC5-C1A0D1BA7D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14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F9C-8ADB-A24A-B239-87B46CFB7EE1}" type="datetimeFigureOut">
              <a:rPr kumimoji="1" lang="zh-CN" altLang="en-US" smtClean="0"/>
              <a:t>2017/11/14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208F-02EA-474F-BDC5-C1A0D1BA7D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87F9C-8ADB-A24A-B239-87B46CFB7EE1}" type="datetimeFigureOut">
              <a:rPr kumimoji="1" lang="zh-CN" altLang="en-US" smtClean="0"/>
              <a:t>2017/11/14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E208F-02EA-474F-BDC5-C1A0D1BA7D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293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602701" y="230235"/>
            <a:ext cx="4233148" cy="52006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大数据中心模型</a:t>
            </a:r>
          </a:p>
        </p:txBody>
      </p:sp>
      <p:grpSp>
        <p:nvGrpSpPr>
          <p:cNvPr id="56" name="组 55"/>
          <p:cNvGrpSpPr/>
          <p:nvPr/>
        </p:nvGrpSpPr>
        <p:grpSpPr>
          <a:xfrm>
            <a:off x="1170654" y="1375226"/>
            <a:ext cx="8708060" cy="3954785"/>
            <a:chOff x="983432" y="1341508"/>
            <a:chExt cx="9193444" cy="4247732"/>
          </a:xfrm>
        </p:grpSpPr>
        <p:sp>
          <p:nvSpPr>
            <p:cNvPr id="18" name="矩形 17"/>
            <p:cNvSpPr/>
            <p:nvPr/>
          </p:nvSpPr>
          <p:spPr bwMode="auto">
            <a:xfrm>
              <a:off x="5042203" y="2620652"/>
              <a:ext cx="1693072" cy="150415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t" anchorCtr="0" compatLnSpc="1"/>
            <a:lstStyle/>
            <a:p>
              <a:pPr algn="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80" b="1" baseline="-25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983432" y="1412777"/>
              <a:ext cx="1322511" cy="11854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t" anchorCtr="0" compatLnSpc="1"/>
            <a:lstStyle/>
            <a:p>
              <a:pPr algn="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80" b="1" baseline="-25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流程图: 磁盘 5"/>
            <p:cNvSpPr/>
            <p:nvPr/>
          </p:nvSpPr>
          <p:spPr bwMode="auto">
            <a:xfrm>
              <a:off x="1301552" y="1984197"/>
              <a:ext cx="762000" cy="457199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109728" tIns="54864" rIns="109728" bIns="54864" numCol="1" rtlCol="0" anchor="t" anchorCtr="0" compatLnSpc="1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20" b="1" baseline="-25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DB</a:t>
              </a:r>
              <a:endParaRPr lang="zh-CN" altLang="en-US" sz="1920" b="1" baseline="-25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5175969" y="3011207"/>
              <a:ext cx="1432600" cy="406793"/>
            </a:xfrm>
            <a:prstGeom prst="roundRect">
              <a:avLst>
                <a:gd name="adj" fmla="val 8980"/>
              </a:avLst>
            </a:prstGeom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t" anchorCtr="0" compatLnSpc="1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20" b="1" baseline="-25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Kettle</a:t>
              </a:r>
              <a:endParaRPr lang="zh-CN" altLang="en-US" sz="1920" b="1" baseline="-25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6938262" y="1341871"/>
              <a:ext cx="1300236" cy="380999"/>
            </a:xfrm>
            <a:prstGeom prst="roundRect">
              <a:avLst>
                <a:gd name="adj" fmla="val 8980"/>
              </a:avLst>
            </a:prstGeom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t" anchorCtr="0" compatLnSpc="1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20" b="1" baseline="-25000" dirty="0" err="1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FineReport</a:t>
              </a:r>
              <a:endParaRPr lang="zh-CN" altLang="en-US" sz="1920" b="1" baseline="-25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8440885" y="1341508"/>
              <a:ext cx="1735991" cy="380999"/>
            </a:xfrm>
            <a:prstGeom prst="roundRect">
              <a:avLst>
                <a:gd name="adj" fmla="val 8980"/>
              </a:avLst>
            </a:prstGeom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管理平台</a:t>
              </a:r>
              <a:endParaRPr lang="zh-CN" altLang="en-US" sz="1600" b="1" baseline="-25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流程图: 磁盘 21"/>
            <p:cNvSpPr/>
            <p:nvPr/>
          </p:nvSpPr>
          <p:spPr bwMode="auto">
            <a:xfrm>
              <a:off x="7734158" y="2767499"/>
              <a:ext cx="2057400" cy="1350377"/>
            </a:xfrm>
            <a:prstGeom prst="flowChartMagneticDisk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t" anchorCtr="0" compatLnSpc="1"/>
            <a:lstStyle/>
            <a:p>
              <a:pPr algn="ctr"/>
              <a:endParaRPr lang="zh-CN" altLang="en-US" sz="3360" b="1" baseline="-25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2"/>
            <p:cNvSpPr txBox="1"/>
            <p:nvPr/>
          </p:nvSpPr>
          <p:spPr>
            <a:xfrm>
              <a:off x="1134589" y="1468696"/>
              <a:ext cx="1362498" cy="37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charset="-122"/>
                  <a:ea typeface="微软雅黑" panose="020B0503020204020204" charset="-122"/>
                </a:rPr>
                <a:t>郑大系统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TextBox 24"/>
            <p:cNvSpPr txBox="1"/>
            <p:nvPr/>
          </p:nvSpPr>
          <p:spPr>
            <a:xfrm>
              <a:off x="5042202" y="2683546"/>
              <a:ext cx="1566366" cy="337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40" b="1" dirty="0">
                  <a:latin typeface="微软雅黑" panose="020B0503020204020204" charset="-122"/>
                  <a:ea typeface="微软雅黑" panose="020B0503020204020204" charset="-122"/>
                </a:rPr>
                <a:t>ETL Server</a:t>
              </a:r>
              <a:endParaRPr lang="zh-CN" altLang="en-US" sz="144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30" name="直接箭头连接符 25"/>
            <p:cNvCxnSpPr/>
            <p:nvPr/>
          </p:nvCxnSpPr>
          <p:spPr bwMode="auto">
            <a:xfrm>
              <a:off x="3086472" y="2051828"/>
              <a:ext cx="1857400" cy="106819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26"/>
            <p:cNvCxnSpPr/>
            <p:nvPr/>
          </p:nvCxnSpPr>
          <p:spPr bwMode="auto">
            <a:xfrm>
              <a:off x="3081243" y="3544013"/>
              <a:ext cx="1831735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27"/>
            <p:cNvCxnSpPr/>
            <p:nvPr/>
          </p:nvCxnSpPr>
          <p:spPr bwMode="auto">
            <a:xfrm>
              <a:off x="3063594" y="5080343"/>
              <a:ext cx="1849385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28"/>
            <p:cNvCxnSpPr/>
            <p:nvPr/>
          </p:nvCxnSpPr>
          <p:spPr bwMode="auto">
            <a:xfrm>
              <a:off x="6788279" y="3593889"/>
              <a:ext cx="800101" cy="544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1"/>
            <p:cNvCxnSpPr/>
            <p:nvPr/>
          </p:nvCxnSpPr>
          <p:spPr bwMode="auto">
            <a:xfrm flipH="1" flipV="1">
              <a:off x="7916611" y="1866947"/>
              <a:ext cx="8763" cy="624536"/>
            </a:xfrm>
            <a:prstGeom prst="straightConnector1">
              <a:avLst/>
            </a:prstGeom>
            <a:solidFill>
              <a:schemeClr val="accent1"/>
            </a:solidFill>
            <a:ln w="825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6"/>
            <p:cNvCxnSpPr/>
            <p:nvPr/>
          </p:nvCxnSpPr>
          <p:spPr bwMode="auto">
            <a:xfrm>
              <a:off x="9467453" y="1757394"/>
              <a:ext cx="0" cy="843642"/>
            </a:xfrm>
            <a:prstGeom prst="straightConnector1">
              <a:avLst/>
            </a:prstGeom>
            <a:solidFill>
              <a:schemeClr val="accent1"/>
            </a:solidFill>
            <a:ln w="82550" cap="flat" cmpd="sng" algn="ctr">
              <a:solidFill>
                <a:srgbClr val="002060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40" name="TextBox 1"/>
            <p:cNvSpPr txBox="1"/>
            <p:nvPr/>
          </p:nvSpPr>
          <p:spPr>
            <a:xfrm>
              <a:off x="8370980" y="3319347"/>
              <a:ext cx="933351" cy="733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92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数据中心</a:t>
              </a: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983432" y="2891626"/>
              <a:ext cx="1322511" cy="11854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t" anchorCtr="0" compatLnSpc="1"/>
            <a:lstStyle/>
            <a:p>
              <a:pPr algn="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80" b="1" baseline="-25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流程图: 磁盘 5"/>
            <p:cNvSpPr/>
            <p:nvPr/>
          </p:nvSpPr>
          <p:spPr bwMode="auto">
            <a:xfrm>
              <a:off x="1301552" y="3463046"/>
              <a:ext cx="762000" cy="457199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109728" tIns="54864" rIns="109728" bIns="54864" numCol="1" rtlCol="0" anchor="t" anchorCtr="0" compatLnSpc="1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20" b="1" baseline="-25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DB</a:t>
              </a:r>
              <a:endParaRPr lang="zh-CN" altLang="en-US" sz="1920" b="1" baseline="-25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TextBox 22"/>
            <p:cNvSpPr txBox="1"/>
            <p:nvPr/>
          </p:nvSpPr>
          <p:spPr>
            <a:xfrm>
              <a:off x="983432" y="2947545"/>
              <a:ext cx="1362498" cy="37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charset="-122"/>
                  <a:ea typeface="微软雅黑" panose="020B0503020204020204" charset="-122"/>
                </a:rPr>
                <a:t>顶点系统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983432" y="4403794"/>
              <a:ext cx="1322511" cy="11854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t" anchorCtr="0" compatLnSpc="1"/>
            <a:lstStyle/>
            <a:p>
              <a:pPr algn="r"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80" b="1" baseline="-25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6" name="TextBox 22"/>
            <p:cNvSpPr txBox="1"/>
            <p:nvPr/>
          </p:nvSpPr>
          <p:spPr>
            <a:xfrm>
              <a:off x="983432" y="4459713"/>
              <a:ext cx="1512168" cy="37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charset="-122"/>
                  <a:ea typeface="微软雅黑" panose="020B0503020204020204" charset="-122"/>
                </a:rPr>
                <a:t>外部数据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639616" y="1412776"/>
              <a:ext cx="360040" cy="11854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618571" y="1627833"/>
              <a:ext cx="467902" cy="77065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168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Agent</a:t>
              </a:r>
              <a:endParaRPr kumimoji="1" lang="zh-CN" altLang="en-US" sz="168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648587" y="2891626"/>
              <a:ext cx="360040" cy="11854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627541" y="3106683"/>
              <a:ext cx="467902" cy="77065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168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Agent</a:t>
              </a:r>
              <a:endParaRPr kumimoji="1" lang="zh-CN" altLang="en-US" sz="168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664189" y="4403794"/>
              <a:ext cx="360040" cy="11854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643142" y="4618851"/>
              <a:ext cx="467902" cy="77065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168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Agent</a:t>
              </a:r>
              <a:endParaRPr kumimoji="1" lang="zh-CN" altLang="en-US" sz="168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3" name="右箭头 52"/>
            <p:cNvSpPr/>
            <p:nvPr/>
          </p:nvSpPr>
          <p:spPr>
            <a:xfrm>
              <a:off x="2238504" y="2005499"/>
              <a:ext cx="360040" cy="173716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4" name="右箭头 53"/>
            <p:cNvSpPr/>
            <p:nvPr/>
          </p:nvSpPr>
          <p:spPr>
            <a:xfrm>
              <a:off x="2207568" y="3471308"/>
              <a:ext cx="360040" cy="173716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5" name="右箭头 54"/>
            <p:cNvSpPr/>
            <p:nvPr/>
          </p:nvSpPr>
          <p:spPr>
            <a:xfrm>
              <a:off x="2207568" y="4941168"/>
              <a:ext cx="360040" cy="173716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5192363" y="3584598"/>
              <a:ext cx="1432600" cy="406793"/>
            </a:xfrm>
            <a:prstGeom prst="roundRect">
              <a:avLst>
                <a:gd name="adj" fmla="val 8980"/>
              </a:avLst>
            </a:prstGeom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t" anchorCtr="0" compatLnSpc="1"/>
            <a:lstStyle/>
            <a:p>
              <a:pPr algn="ctr"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920" b="1" baseline="-25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Kimball</a:t>
              </a:r>
              <a:endParaRPr lang="zh-CN" altLang="en-US" sz="1920" b="1" baseline="-25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39" name="直接箭头连接符 26"/>
            <p:cNvCxnSpPr/>
            <p:nvPr/>
          </p:nvCxnSpPr>
          <p:spPr bwMode="auto">
            <a:xfrm flipV="1">
              <a:off x="8685427" y="4096536"/>
              <a:ext cx="0" cy="104462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27"/>
            <p:cNvCxnSpPr/>
            <p:nvPr/>
          </p:nvCxnSpPr>
          <p:spPr bwMode="auto">
            <a:xfrm>
              <a:off x="6067227" y="5080343"/>
              <a:ext cx="2618200" cy="0"/>
            </a:xfrm>
            <a:prstGeom prst="straightConnector1">
              <a:avLst/>
            </a:prstGeom>
            <a:solidFill>
              <a:schemeClr val="accent1"/>
            </a:solidFill>
            <a:ln w="57150" cap="rnd" cmpd="sng" algn="ctr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lg"/>
            </a:ln>
            <a:effectLst/>
          </p:spPr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36" y="4629247"/>
            <a:ext cx="788626" cy="6627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420" y="4226320"/>
            <a:ext cx="1103691" cy="110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 59"/>
          <p:cNvGrpSpPr/>
          <p:nvPr/>
        </p:nvGrpSpPr>
        <p:grpSpPr>
          <a:xfrm>
            <a:off x="1132583" y="423062"/>
            <a:ext cx="8584058" cy="5577488"/>
            <a:chOff x="611560" y="769269"/>
            <a:chExt cx="8089486" cy="5656019"/>
          </a:xfrm>
        </p:grpSpPr>
        <p:sp>
          <p:nvSpPr>
            <p:cNvPr id="3" name="Rectangle 22"/>
            <p:cNvSpPr>
              <a:spLocks noChangeArrowheads="1"/>
            </p:cNvSpPr>
            <p:nvPr/>
          </p:nvSpPr>
          <p:spPr bwMode="auto">
            <a:xfrm>
              <a:off x="611560" y="1071724"/>
              <a:ext cx="8049314" cy="325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90000"/>
                </a:lnSpc>
              </a:pPr>
              <a:endParaRPr lang="zh-CN" altLang="en-US" sz="2160" dirty="0">
                <a:latin typeface="+mj-ea"/>
                <a:ea typeface="+mj-ea"/>
              </a:endParaRPr>
            </a:p>
          </p:txBody>
        </p:sp>
        <p:grpSp>
          <p:nvGrpSpPr>
            <p:cNvPr id="4" name="组 3"/>
            <p:cNvGrpSpPr/>
            <p:nvPr/>
          </p:nvGrpSpPr>
          <p:grpSpPr>
            <a:xfrm>
              <a:off x="636150" y="769269"/>
              <a:ext cx="8064896" cy="5656019"/>
              <a:chOff x="2777510" y="990353"/>
              <a:chExt cx="5694754" cy="5125397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777510" y="990353"/>
                <a:ext cx="1336847" cy="361744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80" dirty="0">
                  <a:latin typeface="+mj-ea"/>
                  <a:ea typeface="+mj-ea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777510" y="4675439"/>
                <a:ext cx="1336847" cy="144031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8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数据标准与安全规范</a:t>
                </a:r>
                <a:endParaRPr lang="en-US" altLang="zh-CN" sz="168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74355" y="995479"/>
                <a:ext cx="4197909" cy="1659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80">
                  <a:latin typeface="+mj-ea"/>
                  <a:ea typeface="+mj-ea"/>
                </a:endParaRPr>
              </a:p>
            </p:txBody>
          </p:sp>
          <p:grpSp>
            <p:nvGrpSpPr>
              <p:cNvPr id="8" name="组合 185"/>
              <p:cNvGrpSpPr/>
              <p:nvPr/>
            </p:nvGrpSpPr>
            <p:grpSpPr>
              <a:xfrm>
                <a:off x="4251366" y="2796772"/>
                <a:ext cx="4207849" cy="1127200"/>
                <a:chOff x="2051720" y="2708920"/>
                <a:chExt cx="4680520" cy="1296144"/>
              </a:xfrm>
            </p:grpSpPr>
            <p:sp>
              <p:nvSpPr>
                <p:cNvPr id="56" name="矩形 55"/>
                <p:cNvSpPr/>
                <p:nvPr/>
              </p:nvSpPr>
              <p:spPr>
                <a:xfrm>
                  <a:off x="2051720" y="2708920"/>
                  <a:ext cx="4680520" cy="129614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109728" tIns="54864" rIns="109728" bIns="54864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680">
                    <a:latin typeface="+mj-ea"/>
                    <a:ea typeface="+mj-ea"/>
                  </a:endParaRPr>
                </a:p>
              </p:txBody>
            </p:sp>
            <p:sp>
              <p:nvSpPr>
                <p:cNvPr id="57" name="流程图: 磁盘 187"/>
                <p:cNvSpPr/>
                <p:nvPr/>
              </p:nvSpPr>
              <p:spPr>
                <a:xfrm>
                  <a:off x="2219546" y="3040494"/>
                  <a:ext cx="912293" cy="864096"/>
                </a:xfrm>
                <a:prstGeom prst="flowChartMagneticDisk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9728" tIns="54864" rIns="109728" bIns="54864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132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元数据库</a:t>
                  </a:r>
                </a:p>
              </p:txBody>
            </p:sp>
            <p:sp>
              <p:nvSpPr>
                <p:cNvPr id="58" name="流程图: 磁盘 188"/>
                <p:cNvSpPr/>
                <p:nvPr/>
              </p:nvSpPr>
              <p:spPr>
                <a:xfrm>
                  <a:off x="3297344" y="3054239"/>
                  <a:ext cx="1048976" cy="806809"/>
                </a:xfrm>
                <a:prstGeom prst="flowChartMagneticDisk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9728" tIns="54864" rIns="109728" bIns="54864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altLang="zh-CN" sz="132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algn="ctr"/>
                  <a:r>
                    <a:rPr lang="zh-CN" altLang="en-US" sz="1320" b="1" dirty="0" smtClean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大宗</a:t>
                  </a:r>
                  <a:endParaRPr lang="en-US" altLang="zh-CN" sz="132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algn="ctr"/>
                  <a:r>
                    <a:rPr lang="zh-CN" altLang="en-US" sz="132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信息库</a:t>
                  </a:r>
                </a:p>
              </p:txBody>
            </p:sp>
            <p:sp>
              <p:nvSpPr>
                <p:cNvPr id="59" name="流程图: 磁盘 189"/>
                <p:cNvSpPr/>
                <p:nvPr/>
              </p:nvSpPr>
              <p:spPr>
                <a:xfrm>
                  <a:off x="4471787" y="2996952"/>
                  <a:ext cx="1007850" cy="864096"/>
                </a:xfrm>
                <a:prstGeom prst="flowChartMagneticDisk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9728" tIns="54864" rIns="109728" bIns="54864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altLang="zh-CN" sz="132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algn="ctr"/>
                  <a:r>
                    <a:rPr lang="zh-CN" altLang="en-US" sz="1320" b="1" dirty="0" smtClean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权益</a:t>
                  </a:r>
                  <a:endParaRPr lang="en-US" altLang="zh-CN" sz="132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algn="ctr"/>
                  <a:r>
                    <a:rPr lang="zh-CN" altLang="en-US" sz="132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信息库</a:t>
                  </a:r>
                </a:p>
              </p:txBody>
            </p:sp>
          </p:grpSp>
          <p:sp>
            <p:nvSpPr>
              <p:cNvPr id="9" name="TextBox 30"/>
              <p:cNvSpPr txBox="1"/>
              <p:nvPr/>
            </p:nvSpPr>
            <p:spPr>
              <a:xfrm>
                <a:off x="2964181" y="1107489"/>
                <a:ext cx="1092977" cy="560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80" b="1" dirty="0">
                    <a:latin typeface="微软雅黑" panose="020B0503020204020204" charset="-122"/>
                    <a:ea typeface="微软雅黑" panose="020B0503020204020204" charset="-122"/>
                  </a:rPr>
                  <a:t>作业调度与管理系统</a:t>
                </a: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7181036" y="1947924"/>
                <a:ext cx="1229987" cy="25907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4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权益分析</a:t>
                </a:r>
                <a:endParaRPr lang="zh-CN" altLang="en-US" sz="144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7176120" y="1528053"/>
                <a:ext cx="1229987" cy="25907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4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平台访问审计</a:t>
                </a: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5807968" y="2348880"/>
                <a:ext cx="1229987" cy="25907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4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统一用户管理</a:t>
                </a: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7181035" y="2358033"/>
                <a:ext cx="1229987" cy="25907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4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权限管理</a:t>
                </a:r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4367808" y="2344750"/>
                <a:ext cx="1229987" cy="25907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4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舆情工商指标</a:t>
                </a:r>
                <a:r>
                  <a:rPr lang="zh-CN" altLang="en-US" sz="144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分析</a:t>
                </a: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840046" y="2975491"/>
                <a:ext cx="1229987" cy="25907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4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资源监控</a:t>
                </a:r>
              </a:p>
            </p:txBody>
          </p:sp>
          <p:sp>
            <p:nvSpPr>
              <p:cNvPr id="16" name="TextBox 43"/>
              <p:cNvSpPr txBox="1"/>
              <p:nvPr/>
            </p:nvSpPr>
            <p:spPr>
              <a:xfrm>
                <a:off x="5311519" y="1032123"/>
                <a:ext cx="2078759" cy="322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80" b="1" dirty="0" smtClean="0">
                    <a:latin typeface="微软雅黑" panose="020B0503020204020204" charset="-122"/>
                    <a:ea typeface="微软雅黑" panose="020B0503020204020204" charset="-122"/>
                  </a:rPr>
                  <a:t>青岛清算所风控平台</a:t>
                </a:r>
                <a:endParaRPr lang="zh-CN" altLang="en-US" sz="168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4367808" y="1522660"/>
                <a:ext cx="1229987" cy="25907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4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信息加工整合</a:t>
                </a:r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5807968" y="1528053"/>
                <a:ext cx="1229987" cy="25907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4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信息存储管理</a:t>
                </a: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4367808" y="1963226"/>
                <a:ext cx="1229987" cy="25907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4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统计分析</a:t>
                </a: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5807968" y="1945790"/>
                <a:ext cx="1229987" cy="25907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4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大宗分析</a:t>
                </a:r>
                <a:endParaRPr lang="zh-CN" altLang="en-US" sz="144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86630" y="4608524"/>
                <a:ext cx="1294723" cy="15072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2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" name="立方体 21"/>
              <p:cNvSpPr/>
              <p:nvPr/>
            </p:nvSpPr>
            <p:spPr>
              <a:xfrm>
                <a:off x="4486505" y="5537862"/>
                <a:ext cx="819959" cy="500978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32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郑大系统</a:t>
                </a:r>
                <a:endParaRPr lang="zh-CN" altLang="en-US" sz="132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251366" y="4675439"/>
                <a:ext cx="1100514" cy="8032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2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4" name="流程图: 磁盘 211"/>
              <p:cNvSpPr/>
              <p:nvPr/>
            </p:nvSpPr>
            <p:spPr>
              <a:xfrm>
                <a:off x="4536408" y="4750683"/>
                <a:ext cx="735902" cy="375733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32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数据库</a:t>
                </a:r>
              </a:p>
            </p:txBody>
          </p:sp>
          <p:sp>
            <p:nvSpPr>
              <p:cNvPr id="25" name="流程图: 多文档 212"/>
              <p:cNvSpPr/>
              <p:nvPr/>
            </p:nvSpPr>
            <p:spPr>
              <a:xfrm>
                <a:off x="4575048" y="5176417"/>
                <a:ext cx="712097" cy="239699"/>
              </a:xfrm>
              <a:prstGeom prst="flowChartMulti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320" dirty="0">
                    <a:solidFill>
                      <a:schemeClr val="tx1"/>
                    </a:solidFill>
                    <a:latin typeface="+mj-ea"/>
                    <a:ea typeface="+mj-ea"/>
                  </a:rPr>
                  <a:t>文件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675561" y="4608524"/>
                <a:ext cx="1294723" cy="15072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2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7" name="立方体 26"/>
              <p:cNvSpPr/>
              <p:nvPr/>
            </p:nvSpPr>
            <p:spPr>
              <a:xfrm>
                <a:off x="5975436" y="5537862"/>
                <a:ext cx="823975" cy="500978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32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顶点系统</a:t>
                </a:r>
                <a:endParaRPr lang="zh-CN" altLang="en-US" sz="132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805034" y="4675439"/>
                <a:ext cx="1075040" cy="8032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2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9" name="流程图: 磁盘 216"/>
              <p:cNvSpPr/>
              <p:nvPr/>
            </p:nvSpPr>
            <p:spPr>
              <a:xfrm>
                <a:off x="6063978" y="4750683"/>
                <a:ext cx="735902" cy="375733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32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数据库</a:t>
                </a:r>
              </a:p>
            </p:txBody>
          </p:sp>
          <p:sp>
            <p:nvSpPr>
              <p:cNvPr id="30" name="流程图: 多文档 217"/>
              <p:cNvSpPr/>
              <p:nvPr/>
            </p:nvSpPr>
            <p:spPr>
              <a:xfrm>
                <a:off x="6102619" y="5176417"/>
                <a:ext cx="712097" cy="239699"/>
              </a:xfrm>
              <a:prstGeom prst="flowChartMulti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320" dirty="0">
                    <a:solidFill>
                      <a:schemeClr val="tx1"/>
                    </a:solidFill>
                    <a:latin typeface="+mj-ea"/>
                    <a:ea typeface="+mj-ea"/>
                  </a:rPr>
                  <a:t>文件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7177541" y="4608524"/>
                <a:ext cx="1294723" cy="15072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2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立方体 31"/>
              <p:cNvSpPr/>
              <p:nvPr/>
            </p:nvSpPr>
            <p:spPr>
              <a:xfrm>
                <a:off x="7477416" y="5537862"/>
                <a:ext cx="819959" cy="500978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32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第三方数据</a:t>
                </a:r>
                <a:endParaRPr lang="zh-CN" altLang="en-US" sz="132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255325" y="4675439"/>
                <a:ext cx="1152202" cy="81408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2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6" name="云形 35"/>
              <p:cNvSpPr/>
              <p:nvPr/>
            </p:nvSpPr>
            <p:spPr>
              <a:xfrm>
                <a:off x="4777316" y="4126238"/>
                <a:ext cx="2234601" cy="246881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320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内网</a:t>
                </a:r>
                <a:endParaRPr lang="zh-CN" altLang="en-US" sz="132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38" name="直接连接符 225"/>
              <p:cNvCxnSpPr/>
              <p:nvPr/>
            </p:nvCxnSpPr>
            <p:spPr>
              <a:xfrm flipV="1">
                <a:off x="4833992" y="4362052"/>
                <a:ext cx="231194" cy="246472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227"/>
              <p:cNvCxnSpPr/>
              <p:nvPr/>
            </p:nvCxnSpPr>
            <p:spPr>
              <a:xfrm flipH="1" flipV="1">
                <a:off x="6031992" y="4395157"/>
                <a:ext cx="290930" cy="213367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228"/>
              <p:cNvCxnSpPr/>
              <p:nvPr/>
            </p:nvCxnSpPr>
            <p:spPr>
              <a:xfrm flipV="1">
                <a:off x="7824903" y="3923972"/>
                <a:ext cx="4422" cy="684551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229"/>
              <p:cNvCxnSpPr/>
              <p:nvPr/>
            </p:nvCxnSpPr>
            <p:spPr>
              <a:xfrm flipV="1">
                <a:off x="5975436" y="3911001"/>
                <a:ext cx="7020" cy="1652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1054"/>
              <p:cNvSpPr txBox="1"/>
              <p:nvPr/>
            </p:nvSpPr>
            <p:spPr>
              <a:xfrm>
                <a:off x="4278536" y="4779474"/>
                <a:ext cx="231775" cy="644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320" dirty="0">
                    <a:latin typeface="微软雅黑" panose="020B0503020204020204" charset="-122"/>
                    <a:ea typeface="微软雅黑" panose="020B0503020204020204" charset="-122"/>
                  </a:rPr>
                  <a:t>前置区</a:t>
                </a:r>
              </a:p>
            </p:txBody>
          </p:sp>
          <p:sp>
            <p:nvSpPr>
              <p:cNvPr id="44" name="TextBox 99"/>
              <p:cNvSpPr txBox="1"/>
              <p:nvPr/>
            </p:nvSpPr>
            <p:spPr>
              <a:xfrm>
                <a:off x="5800217" y="4773731"/>
                <a:ext cx="231775" cy="644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320" dirty="0">
                    <a:latin typeface="微软雅黑" panose="020B0503020204020204" charset="-122"/>
                    <a:ea typeface="微软雅黑" panose="020B0503020204020204" charset="-122"/>
                  </a:rPr>
                  <a:t>前置区</a:t>
                </a:r>
              </a:p>
            </p:txBody>
          </p:sp>
          <p:sp>
            <p:nvSpPr>
              <p:cNvPr id="45" name="TextBox 100"/>
              <p:cNvSpPr txBox="1"/>
              <p:nvPr/>
            </p:nvSpPr>
            <p:spPr>
              <a:xfrm>
                <a:off x="7274391" y="4805225"/>
                <a:ext cx="231775" cy="644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320" dirty="0">
                    <a:latin typeface="微软雅黑" panose="020B0503020204020204" charset="-122"/>
                    <a:ea typeface="微软雅黑" panose="020B0503020204020204" charset="-122"/>
                  </a:rPr>
                  <a:t>前置区</a:t>
                </a:r>
              </a:p>
            </p:txBody>
          </p:sp>
          <p:sp>
            <p:nvSpPr>
              <p:cNvPr id="48" name="TextBox 240"/>
              <p:cNvSpPr txBox="1"/>
              <p:nvPr/>
            </p:nvSpPr>
            <p:spPr>
              <a:xfrm>
                <a:off x="5943813" y="2799770"/>
                <a:ext cx="1191868" cy="271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320" b="1" dirty="0">
                    <a:latin typeface="微软雅黑" panose="020B0503020204020204" charset="-122"/>
                    <a:ea typeface="微软雅黑" panose="020B0503020204020204" charset="-122"/>
                  </a:rPr>
                  <a:t>数据共享中心</a:t>
                </a:r>
              </a:p>
            </p:txBody>
          </p:sp>
          <p:sp>
            <p:nvSpPr>
              <p:cNvPr id="49" name="流程图: 磁盘 189"/>
              <p:cNvSpPr/>
              <p:nvPr/>
            </p:nvSpPr>
            <p:spPr>
              <a:xfrm>
                <a:off x="7491823" y="3037573"/>
                <a:ext cx="906070" cy="751467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zh-CN" sz="132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/>
                <a:r>
                  <a:rPr lang="zh-CN" altLang="en-US" sz="132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舆情</a:t>
                </a:r>
                <a:endParaRPr lang="en-US" altLang="zh-CN" sz="132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/>
                <a:r>
                  <a:rPr lang="zh-CN" altLang="en-US" sz="132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信息库</a:t>
                </a:r>
                <a:endParaRPr lang="en-US" altLang="zh-CN" sz="132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2848482" y="2578463"/>
                <a:ext cx="1229987" cy="25907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4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监控管理</a:t>
                </a: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2848482" y="2172497"/>
                <a:ext cx="1229987" cy="25907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4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调度</a:t>
                </a:r>
                <a:r>
                  <a:rPr lang="zh-CN" altLang="en-US" sz="144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管理</a:t>
                </a:r>
                <a:r>
                  <a:rPr lang="en-US" altLang="zh-CN" sz="144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ETS</a:t>
                </a:r>
                <a:endParaRPr lang="zh-CN" altLang="en-US" sz="144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2" name="圆角矩形 51"/>
              <p:cNvSpPr/>
              <p:nvPr/>
            </p:nvSpPr>
            <p:spPr>
              <a:xfrm>
                <a:off x="2840046" y="1786261"/>
                <a:ext cx="1229987" cy="25907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4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作业管理</a:t>
                </a:r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2848482" y="3351661"/>
                <a:ext cx="1229987" cy="25907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4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组织管理</a:t>
                </a: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848481" y="3769546"/>
                <a:ext cx="1229987" cy="25907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4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权限管理</a:t>
                </a: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2848423" y="4166574"/>
                <a:ext cx="1229987" cy="25907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109728" tIns="54864" rIns="109728" bIns="54864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44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作业</a:t>
                </a:r>
                <a:r>
                  <a:rPr lang="zh-CN" altLang="en-US" sz="144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自动化</a:t>
                </a:r>
                <a:r>
                  <a:rPr lang="en-US" altLang="zh-CN" sz="144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KETTLE</a:t>
                </a:r>
                <a:endParaRPr lang="zh-CN" altLang="en-US" sz="144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73" y="3808005"/>
            <a:ext cx="490797" cy="490797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036" y="4515076"/>
            <a:ext cx="802869" cy="67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2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189</Words>
  <Application>Microsoft Macintosh PowerPoint</Application>
  <PresentationFormat>宽屏</PresentationFormat>
  <Paragraphs>68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DengXian</vt:lpstr>
      <vt:lpstr>DengXian Light</vt:lpstr>
      <vt:lpstr>微软雅黑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陈力杰</dc:creator>
  <cp:lastModifiedBy>陈力杰</cp:lastModifiedBy>
  <cp:revision>4</cp:revision>
  <dcterms:created xsi:type="dcterms:W3CDTF">2017-11-14T01:55:05Z</dcterms:created>
  <dcterms:modified xsi:type="dcterms:W3CDTF">2017-11-14T03:39:55Z</dcterms:modified>
</cp:coreProperties>
</file>