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6" r:id="rId2"/>
    <p:sldId id="430" r:id="rId3"/>
    <p:sldId id="477" r:id="rId4"/>
    <p:sldId id="431" r:id="rId5"/>
    <p:sldId id="468" r:id="rId6"/>
    <p:sldId id="469" r:id="rId7"/>
    <p:sldId id="450" r:id="rId8"/>
    <p:sldId id="471" r:id="rId9"/>
    <p:sldId id="473" r:id="rId10"/>
    <p:sldId id="439" r:id="rId11"/>
    <p:sldId id="440" r:id="rId12"/>
    <p:sldId id="441" r:id="rId13"/>
    <p:sldId id="474" r:id="rId14"/>
    <p:sldId id="475" r:id="rId15"/>
    <p:sldId id="476" r:id="rId16"/>
    <p:sldId id="314" r:id="rId17"/>
    <p:sldId id="432" r:id="rId18"/>
    <p:sldId id="433" r:id="rId19"/>
    <p:sldId id="434" r:id="rId20"/>
    <p:sldId id="435" r:id="rId21"/>
    <p:sldId id="426" r:id="rId22"/>
    <p:sldId id="315" r:id="rId23"/>
    <p:sldId id="427" r:id="rId24"/>
    <p:sldId id="465" r:id="rId25"/>
    <p:sldId id="316" r:id="rId26"/>
    <p:sldId id="436" r:id="rId27"/>
    <p:sldId id="437" r:id="rId28"/>
    <p:sldId id="456" r:id="rId29"/>
    <p:sldId id="457" r:id="rId30"/>
    <p:sldId id="317" r:id="rId31"/>
    <p:sldId id="318" r:id="rId32"/>
    <p:sldId id="319" r:id="rId33"/>
    <p:sldId id="320" r:id="rId34"/>
    <p:sldId id="321" r:id="rId35"/>
    <p:sldId id="323" r:id="rId36"/>
    <p:sldId id="324" r:id="rId37"/>
    <p:sldId id="325" r:id="rId38"/>
    <p:sldId id="458" r:id="rId39"/>
    <p:sldId id="326" r:id="rId40"/>
    <p:sldId id="327" r:id="rId41"/>
    <p:sldId id="428" r:id="rId42"/>
    <p:sldId id="429" r:id="rId43"/>
    <p:sldId id="329" r:id="rId44"/>
    <p:sldId id="464" r:id="rId45"/>
    <p:sldId id="330" r:id="rId46"/>
    <p:sldId id="331" r:id="rId47"/>
    <p:sldId id="459" r:id="rId48"/>
    <p:sldId id="460" r:id="rId49"/>
    <p:sldId id="466" r:id="rId50"/>
    <p:sldId id="461" r:id="rId51"/>
    <p:sldId id="462" r:id="rId52"/>
    <p:sldId id="463" r:id="rId53"/>
    <p:sldId id="467" r:id="rId54"/>
    <p:sldId id="422" r:id="rId55"/>
    <p:sldId id="365" r:id="rId56"/>
    <p:sldId id="366" r:id="rId57"/>
    <p:sldId id="367" r:id="rId58"/>
    <p:sldId id="368" r:id="rId59"/>
    <p:sldId id="369" r:id="rId60"/>
    <p:sldId id="371" r:id="rId61"/>
    <p:sldId id="372" r:id="rId62"/>
    <p:sldId id="374" r:id="rId63"/>
    <p:sldId id="377" r:id="rId64"/>
    <p:sldId id="378" r:id="rId65"/>
    <p:sldId id="379" r:id="rId66"/>
    <p:sldId id="380" r:id="rId67"/>
    <p:sldId id="285" r:id="rId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FFF309"/>
    <a:srgbClr val="C20900"/>
    <a:srgbClr val="C00000"/>
    <a:srgbClr val="F20000"/>
    <a:srgbClr val="FF6600"/>
    <a:srgbClr val="50000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3465" autoAdjust="0"/>
  </p:normalViewPr>
  <p:slideViewPr>
    <p:cSldViewPr>
      <p:cViewPr varScale="1">
        <p:scale>
          <a:sx n="128" d="100"/>
          <a:sy n="128" d="100"/>
        </p:scale>
        <p:origin x="1140" y="120"/>
      </p:cViewPr>
      <p:guideLst>
        <p:guide orient="horz" pos="2160"/>
        <p:guide pos="2880"/>
      </p:guideLst>
    </p:cSldViewPr>
  </p:slideViewPr>
  <p:outlineViewPr>
    <p:cViewPr>
      <p:scale>
        <a:sx n="33" d="100"/>
        <a:sy n="33" d="100"/>
      </p:scale>
      <p:origin x="0" y="4080"/>
    </p:cViewPr>
  </p:outlineViewPr>
  <p:notesTextViewPr>
    <p:cViewPr>
      <p:scale>
        <a:sx n="100" d="100"/>
        <a:sy n="100" d="100"/>
      </p:scale>
      <p:origin x="0" y="0"/>
    </p:cViewPr>
  </p:notesTextViewPr>
  <p:sorterViewPr>
    <p:cViewPr>
      <p:scale>
        <a:sx n="57" d="100"/>
        <a:sy n="57" d="100"/>
      </p:scale>
      <p:origin x="0" y="2094"/>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B8FE757-FDA4-4363-AE85-C469FACF95AD}" type="datetimeFigureOut">
              <a:rPr lang="zh-CN" altLang="en-US"/>
              <a:pPr>
                <a:defRPr/>
              </a:pPr>
              <a:t>2017/3/17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DB65893E-0D1E-4939-81B3-D793F4BF411C}" type="slidenum">
              <a:rPr lang="zh-CN" altLang="en-US"/>
              <a:pPr>
                <a:defRPr/>
              </a:pPr>
              <a:t>‹#›</a:t>
            </a:fld>
            <a:endParaRPr lang="zh-CN" altLang="en-US"/>
          </a:p>
        </p:txBody>
      </p:sp>
    </p:spTree>
    <p:extLst>
      <p:ext uri="{BB962C8B-B14F-4D97-AF65-F5344CB8AC3E}">
        <p14:creationId xmlns:p14="http://schemas.microsoft.com/office/powerpoint/2010/main" val="2948268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EC33A65-88CE-4E52-BA66-E9638C864CB8}" type="datetimeFigureOut">
              <a:rPr lang="zh-CN" altLang="en-US"/>
              <a:pPr>
                <a:defRPr/>
              </a:pPr>
              <a:t>2017/3/17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3D703E3E-56CF-4582-988E-1B8AC5ABB5EA}" type="slidenum">
              <a:rPr lang="zh-CN" altLang="en-US"/>
              <a:pPr>
                <a:defRPr/>
              </a:pPr>
              <a:t>‹#›</a:t>
            </a:fld>
            <a:endParaRPr lang="zh-CN" altLang="en-US"/>
          </a:p>
        </p:txBody>
      </p:sp>
    </p:spTree>
    <p:extLst>
      <p:ext uri="{BB962C8B-B14F-4D97-AF65-F5344CB8AC3E}">
        <p14:creationId xmlns:p14="http://schemas.microsoft.com/office/powerpoint/2010/main" val="29968408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noFill/>
          <a:ln>
            <a:solidFill>
              <a:srgbClr val="000000"/>
            </a:solidFill>
            <a:miter lim="800000"/>
            <a:headEnd/>
            <a:tailEnd/>
          </a:ln>
        </p:spPr>
      </p:sp>
      <p:sp>
        <p:nvSpPr>
          <p:cNvPr id="184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84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C7888D-894B-4FC8-891C-8D5D9A5B5210}" type="slidenum">
              <a:rPr lang="zh-CN" altLang="en-US"/>
              <a:pPr fontAlgn="base">
                <a:spcBef>
                  <a:spcPct val="0"/>
                </a:spcBef>
                <a:spcAft>
                  <a:spcPct val="0"/>
                </a:spcAft>
              </a:pPr>
              <a:t>1</a:t>
            </a:fld>
            <a:endParaRPr lang="en-US" altLang="zh-CN"/>
          </a:p>
        </p:txBody>
      </p:sp>
    </p:spTree>
    <p:extLst>
      <p:ext uri="{BB962C8B-B14F-4D97-AF65-F5344CB8AC3E}">
        <p14:creationId xmlns:p14="http://schemas.microsoft.com/office/powerpoint/2010/main" val="3541422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10</a:t>
            </a:fld>
            <a:endParaRPr lang="en-US" altLang="zh-CN"/>
          </a:p>
        </p:txBody>
      </p:sp>
    </p:spTree>
    <p:extLst>
      <p:ext uri="{BB962C8B-B14F-4D97-AF65-F5344CB8AC3E}">
        <p14:creationId xmlns:p14="http://schemas.microsoft.com/office/powerpoint/2010/main" val="204112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11</a:t>
            </a:fld>
            <a:endParaRPr lang="en-US" altLang="zh-CN"/>
          </a:p>
        </p:txBody>
      </p:sp>
    </p:spTree>
    <p:extLst>
      <p:ext uri="{BB962C8B-B14F-4D97-AF65-F5344CB8AC3E}">
        <p14:creationId xmlns:p14="http://schemas.microsoft.com/office/powerpoint/2010/main" val="2904633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12</a:t>
            </a:fld>
            <a:endParaRPr lang="en-US" altLang="zh-CN"/>
          </a:p>
        </p:txBody>
      </p:sp>
    </p:spTree>
    <p:extLst>
      <p:ext uri="{BB962C8B-B14F-4D97-AF65-F5344CB8AC3E}">
        <p14:creationId xmlns:p14="http://schemas.microsoft.com/office/powerpoint/2010/main" val="992374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bwMode="auto">
          <a:noFill/>
          <a:ln>
            <a:solidFill>
              <a:srgbClr val="000000"/>
            </a:solidFill>
            <a:miter lim="800000"/>
            <a:headEnd/>
            <a:tailEnd/>
          </a:ln>
        </p:spPr>
      </p:sp>
      <p:sp>
        <p:nvSpPr>
          <p:cNvPr id="225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25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32FE90-F27F-4DB8-9A8A-B19CFA59AA73}" type="slidenum">
              <a:rPr lang="zh-CN" altLang="en-US"/>
              <a:pPr fontAlgn="base">
                <a:spcBef>
                  <a:spcPct val="0"/>
                </a:spcBef>
                <a:spcAft>
                  <a:spcPct val="0"/>
                </a:spcAft>
              </a:pPr>
              <a:t>13</a:t>
            </a:fld>
            <a:endParaRPr lang="en-US" altLang="zh-CN"/>
          </a:p>
        </p:txBody>
      </p:sp>
    </p:spTree>
    <p:extLst>
      <p:ext uri="{BB962C8B-B14F-4D97-AF65-F5344CB8AC3E}">
        <p14:creationId xmlns:p14="http://schemas.microsoft.com/office/powerpoint/2010/main" val="2389850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bwMode="auto">
          <a:noFill/>
          <a:ln>
            <a:solidFill>
              <a:srgbClr val="000000"/>
            </a:solidFill>
            <a:miter lim="800000"/>
            <a:headEnd/>
            <a:tailEnd/>
          </a:ln>
        </p:spPr>
      </p:sp>
      <p:sp>
        <p:nvSpPr>
          <p:cNvPr id="225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25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32FE90-F27F-4DB8-9A8A-B19CFA59AA73}" type="slidenum">
              <a:rPr lang="zh-CN" altLang="en-US"/>
              <a:pPr fontAlgn="base">
                <a:spcBef>
                  <a:spcPct val="0"/>
                </a:spcBef>
                <a:spcAft>
                  <a:spcPct val="0"/>
                </a:spcAft>
              </a:pPr>
              <a:t>15</a:t>
            </a:fld>
            <a:endParaRPr lang="en-US" altLang="zh-CN"/>
          </a:p>
        </p:txBody>
      </p:sp>
    </p:spTree>
    <p:extLst>
      <p:ext uri="{BB962C8B-B14F-4D97-AF65-F5344CB8AC3E}">
        <p14:creationId xmlns:p14="http://schemas.microsoft.com/office/powerpoint/2010/main" val="368600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16</a:t>
            </a:fld>
            <a:endParaRPr lang="en-US" altLang="zh-CN"/>
          </a:p>
        </p:txBody>
      </p:sp>
    </p:spTree>
    <p:extLst>
      <p:ext uri="{BB962C8B-B14F-4D97-AF65-F5344CB8AC3E}">
        <p14:creationId xmlns:p14="http://schemas.microsoft.com/office/powerpoint/2010/main" val="1400476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17</a:t>
            </a:fld>
            <a:endParaRPr lang="en-US" altLang="zh-CN"/>
          </a:p>
        </p:txBody>
      </p:sp>
    </p:spTree>
    <p:extLst>
      <p:ext uri="{BB962C8B-B14F-4D97-AF65-F5344CB8AC3E}">
        <p14:creationId xmlns:p14="http://schemas.microsoft.com/office/powerpoint/2010/main" val="307536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18</a:t>
            </a:fld>
            <a:endParaRPr lang="en-US" altLang="zh-CN"/>
          </a:p>
        </p:txBody>
      </p:sp>
    </p:spTree>
    <p:extLst>
      <p:ext uri="{BB962C8B-B14F-4D97-AF65-F5344CB8AC3E}">
        <p14:creationId xmlns:p14="http://schemas.microsoft.com/office/powerpoint/2010/main" val="4133954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19</a:t>
            </a:fld>
            <a:endParaRPr lang="en-US" altLang="zh-CN"/>
          </a:p>
        </p:txBody>
      </p:sp>
    </p:spTree>
    <p:extLst>
      <p:ext uri="{BB962C8B-B14F-4D97-AF65-F5344CB8AC3E}">
        <p14:creationId xmlns:p14="http://schemas.microsoft.com/office/powerpoint/2010/main" val="2027305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20</a:t>
            </a:fld>
            <a:endParaRPr lang="en-US" altLang="zh-CN"/>
          </a:p>
        </p:txBody>
      </p:sp>
    </p:spTree>
    <p:extLst>
      <p:ext uri="{BB962C8B-B14F-4D97-AF65-F5344CB8AC3E}">
        <p14:creationId xmlns:p14="http://schemas.microsoft.com/office/powerpoint/2010/main" val="424485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2</a:t>
            </a:fld>
            <a:endParaRPr lang="en-US" altLang="zh-CN"/>
          </a:p>
        </p:txBody>
      </p:sp>
    </p:spTree>
    <p:extLst>
      <p:ext uri="{BB962C8B-B14F-4D97-AF65-F5344CB8AC3E}">
        <p14:creationId xmlns:p14="http://schemas.microsoft.com/office/powerpoint/2010/main" val="4027140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21</a:t>
            </a:fld>
            <a:endParaRPr lang="en-US" altLang="zh-CN"/>
          </a:p>
        </p:txBody>
      </p:sp>
    </p:spTree>
    <p:extLst>
      <p:ext uri="{BB962C8B-B14F-4D97-AF65-F5344CB8AC3E}">
        <p14:creationId xmlns:p14="http://schemas.microsoft.com/office/powerpoint/2010/main" val="3018262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76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555854-9BE4-45A4-BAF8-D4F57CE47249}" type="slidenum">
              <a:rPr lang="zh-CN" altLang="en-US"/>
              <a:pPr fontAlgn="base">
                <a:spcBef>
                  <a:spcPct val="0"/>
                </a:spcBef>
                <a:spcAft>
                  <a:spcPct val="0"/>
                </a:spcAft>
              </a:pPr>
              <a:t>22</a:t>
            </a:fld>
            <a:endParaRPr lang="en-US" altLang="zh-CN"/>
          </a:p>
        </p:txBody>
      </p:sp>
    </p:spTree>
    <p:extLst>
      <p:ext uri="{BB962C8B-B14F-4D97-AF65-F5344CB8AC3E}">
        <p14:creationId xmlns:p14="http://schemas.microsoft.com/office/powerpoint/2010/main" val="194176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76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555854-9BE4-45A4-BAF8-D4F57CE47249}" type="slidenum">
              <a:rPr lang="zh-CN" altLang="en-US"/>
              <a:pPr fontAlgn="base">
                <a:spcBef>
                  <a:spcPct val="0"/>
                </a:spcBef>
                <a:spcAft>
                  <a:spcPct val="0"/>
                </a:spcAft>
              </a:pPr>
              <a:t>23</a:t>
            </a:fld>
            <a:endParaRPr lang="en-US" altLang="zh-CN"/>
          </a:p>
        </p:txBody>
      </p:sp>
    </p:spTree>
    <p:extLst>
      <p:ext uri="{BB962C8B-B14F-4D97-AF65-F5344CB8AC3E}">
        <p14:creationId xmlns:p14="http://schemas.microsoft.com/office/powerpoint/2010/main" val="1422670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76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555854-9BE4-45A4-BAF8-D4F57CE47249}" type="slidenum">
              <a:rPr lang="zh-CN" altLang="en-US"/>
              <a:pPr fontAlgn="base">
                <a:spcBef>
                  <a:spcPct val="0"/>
                </a:spcBef>
                <a:spcAft>
                  <a:spcPct val="0"/>
                </a:spcAft>
              </a:pPr>
              <a:t>24</a:t>
            </a:fld>
            <a:endParaRPr lang="en-US" altLang="zh-CN"/>
          </a:p>
        </p:txBody>
      </p:sp>
    </p:spTree>
    <p:extLst>
      <p:ext uri="{BB962C8B-B14F-4D97-AF65-F5344CB8AC3E}">
        <p14:creationId xmlns:p14="http://schemas.microsoft.com/office/powerpoint/2010/main" val="2057194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96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4895A6-F060-4D30-B94E-D2214348A4E2}" type="slidenum">
              <a:rPr lang="zh-CN" altLang="en-US"/>
              <a:pPr fontAlgn="base">
                <a:spcBef>
                  <a:spcPct val="0"/>
                </a:spcBef>
                <a:spcAft>
                  <a:spcPct val="0"/>
                </a:spcAft>
              </a:pPr>
              <a:t>25</a:t>
            </a:fld>
            <a:endParaRPr lang="en-US" altLang="zh-CN"/>
          </a:p>
        </p:txBody>
      </p:sp>
    </p:spTree>
    <p:extLst>
      <p:ext uri="{BB962C8B-B14F-4D97-AF65-F5344CB8AC3E}">
        <p14:creationId xmlns:p14="http://schemas.microsoft.com/office/powerpoint/2010/main" val="3182329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26</a:t>
            </a:fld>
            <a:endParaRPr lang="en-US" altLang="zh-CN"/>
          </a:p>
        </p:txBody>
      </p:sp>
    </p:spTree>
    <p:extLst>
      <p:ext uri="{BB962C8B-B14F-4D97-AF65-F5344CB8AC3E}">
        <p14:creationId xmlns:p14="http://schemas.microsoft.com/office/powerpoint/2010/main" val="1728667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27</a:t>
            </a:fld>
            <a:endParaRPr lang="en-US" altLang="zh-CN"/>
          </a:p>
        </p:txBody>
      </p:sp>
    </p:spTree>
    <p:extLst>
      <p:ext uri="{BB962C8B-B14F-4D97-AF65-F5344CB8AC3E}">
        <p14:creationId xmlns:p14="http://schemas.microsoft.com/office/powerpoint/2010/main" val="93243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28</a:t>
            </a:fld>
            <a:endParaRPr lang="en-US" altLang="zh-CN"/>
          </a:p>
        </p:txBody>
      </p:sp>
    </p:spTree>
    <p:extLst>
      <p:ext uri="{BB962C8B-B14F-4D97-AF65-F5344CB8AC3E}">
        <p14:creationId xmlns:p14="http://schemas.microsoft.com/office/powerpoint/2010/main" val="3677078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29</a:t>
            </a:fld>
            <a:endParaRPr lang="en-US" altLang="zh-CN"/>
          </a:p>
        </p:txBody>
      </p:sp>
    </p:spTree>
    <p:extLst>
      <p:ext uri="{BB962C8B-B14F-4D97-AF65-F5344CB8AC3E}">
        <p14:creationId xmlns:p14="http://schemas.microsoft.com/office/powerpoint/2010/main" val="1881197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97F09D0-598E-47D3-AFF5-E20DEFD88828}" type="slidenum">
              <a:rPr lang="zh-CN" altLang="en-US"/>
              <a:pPr fontAlgn="base">
                <a:spcBef>
                  <a:spcPct val="0"/>
                </a:spcBef>
                <a:spcAft>
                  <a:spcPct val="0"/>
                </a:spcAft>
              </a:pPr>
              <a:t>30</a:t>
            </a:fld>
            <a:endParaRPr lang="en-US" altLang="zh-CN"/>
          </a:p>
        </p:txBody>
      </p:sp>
    </p:spTree>
    <p:extLst>
      <p:ext uri="{BB962C8B-B14F-4D97-AF65-F5344CB8AC3E}">
        <p14:creationId xmlns:p14="http://schemas.microsoft.com/office/powerpoint/2010/main" val="6252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3</a:t>
            </a:fld>
            <a:endParaRPr lang="en-US" altLang="zh-CN"/>
          </a:p>
        </p:txBody>
      </p:sp>
    </p:spTree>
    <p:extLst>
      <p:ext uri="{BB962C8B-B14F-4D97-AF65-F5344CB8AC3E}">
        <p14:creationId xmlns:p14="http://schemas.microsoft.com/office/powerpoint/2010/main" val="1691469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C32A4-48AF-4B39-88BF-BE53072460E0}" type="slidenum">
              <a:rPr lang="zh-CN" altLang="en-US"/>
              <a:pPr fontAlgn="base">
                <a:spcBef>
                  <a:spcPct val="0"/>
                </a:spcBef>
                <a:spcAft>
                  <a:spcPct val="0"/>
                </a:spcAft>
              </a:pPr>
              <a:t>31</a:t>
            </a:fld>
            <a:endParaRPr lang="en-US" altLang="zh-CN"/>
          </a:p>
        </p:txBody>
      </p:sp>
    </p:spTree>
    <p:extLst>
      <p:ext uri="{BB962C8B-B14F-4D97-AF65-F5344CB8AC3E}">
        <p14:creationId xmlns:p14="http://schemas.microsoft.com/office/powerpoint/2010/main" val="3796385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58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A3C3F0-0C39-41BB-8E73-CA42F28C8806}" type="slidenum">
              <a:rPr lang="zh-CN" altLang="en-US"/>
              <a:pPr fontAlgn="base">
                <a:spcBef>
                  <a:spcPct val="0"/>
                </a:spcBef>
                <a:spcAft>
                  <a:spcPct val="0"/>
                </a:spcAft>
              </a:pPr>
              <a:t>32</a:t>
            </a:fld>
            <a:endParaRPr lang="en-US" altLang="zh-CN"/>
          </a:p>
        </p:txBody>
      </p:sp>
    </p:spTree>
    <p:extLst>
      <p:ext uri="{BB962C8B-B14F-4D97-AF65-F5344CB8AC3E}">
        <p14:creationId xmlns:p14="http://schemas.microsoft.com/office/powerpoint/2010/main" val="3325632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78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7536D8-DCE1-4A11-80BC-996E81978943}" type="slidenum">
              <a:rPr lang="zh-CN" altLang="en-US"/>
              <a:pPr fontAlgn="base">
                <a:spcBef>
                  <a:spcPct val="0"/>
                </a:spcBef>
                <a:spcAft>
                  <a:spcPct val="0"/>
                </a:spcAft>
              </a:pPr>
              <a:t>33</a:t>
            </a:fld>
            <a:endParaRPr lang="en-US" altLang="zh-CN"/>
          </a:p>
        </p:txBody>
      </p:sp>
    </p:spTree>
    <p:extLst>
      <p:ext uri="{BB962C8B-B14F-4D97-AF65-F5344CB8AC3E}">
        <p14:creationId xmlns:p14="http://schemas.microsoft.com/office/powerpoint/2010/main" val="224558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99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43BB98A-1F14-4E08-A22B-7BAA358C09EC}" type="slidenum">
              <a:rPr lang="zh-CN" altLang="en-US"/>
              <a:pPr fontAlgn="base">
                <a:spcBef>
                  <a:spcPct val="0"/>
                </a:spcBef>
                <a:spcAft>
                  <a:spcPct val="0"/>
                </a:spcAft>
              </a:pPr>
              <a:t>34</a:t>
            </a:fld>
            <a:endParaRPr lang="en-US" altLang="zh-CN"/>
          </a:p>
        </p:txBody>
      </p:sp>
    </p:spTree>
    <p:extLst>
      <p:ext uri="{BB962C8B-B14F-4D97-AF65-F5344CB8AC3E}">
        <p14:creationId xmlns:p14="http://schemas.microsoft.com/office/powerpoint/2010/main" val="61114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42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A2412C-6169-435E-8B5D-C8A992E4EBDA}" type="slidenum">
              <a:rPr lang="zh-CN" altLang="en-US"/>
              <a:pPr fontAlgn="base">
                <a:spcBef>
                  <a:spcPct val="0"/>
                </a:spcBef>
                <a:spcAft>
                  <a:spcPct val="0"/>
                </a:spcAft>
              </a:pPr>
              <a:t>35</a:t>
            </a:fld>
            <a:endParaRPr lang="en-US" altLang="zh-CN"/>
          </a:p>
        </p:txBody>
      </p:sp>
    </p:spTree>
    <p:extLst>
      <p:ext uri="{BB962C8B-B14F-4D97-AF65-F5344CB8AC3E}">
        <p14:creationId xmlns:p14="http://schemas.microsoft.com/office/powerpoint/2010/main" val="345895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bwMode="auto">
          <a:noFill/>
          <a:ln>
            <a:solidFill>
              <a:srgbClr val="000000"/>
            </a:solidFill>
            <a:miter lim="800000"/>
            <a:headEnd/>
            <a:tailEnd/>
          </a:ln>
        </p:spPr>
      </p:sp>
      <p:sp>
        <p:nvSpPr>
          <p:cNvPr id="563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F317249-6273-47FC-8EDB-BD7BE188DA80}" type="slidenum">
              <a:rPr lang="zh-CN" altLang="en-US"/>
              <a:pPr fontAlgn="base">
                <a:spcBef>
                  <a:spcPct val="0"/>
                </a:spcBef>
                <a:spcAft>
                  <a:spcPct val="0"/>
                </a:spcAft>
              </a:pPr>
              <a:t>36</a:t>
            </a:fld>
            <a:endParaRPr lang="en-US" altLang="zh-CN"/>
          </a:p>
        </p:txBody>
      </p:sp>
    </p:spTree>
    <p:extLst>
      <p:ext uri="{BB962C8B-B14F-4D97-AF65-F5344CB8AC3E}">
        <p14:creationId xmlns:p14="http://schemas.microsoft.com/office/powerpoint/2010/main" val="1237611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96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35CB4E-5402-482A-BE52-3A36F4AF0C0C}" type="slidenum">
              <a:rPr lang="zh-CN" altLang="en-US"/>
              <a:pPr fontAlgn="base">
                <a:spcBef>
                  <a:spcPct val="0"/>
                </a:spcBef>
                <a:spcAft>
                  <a:spcPct val="0"/>
                </a:spcAft>
              </a:pPr>
              <a:t>37</a:t>
            </a:fld>
            <a:endParaRPr lang="en-US" altLang="zh-CN"/>
          </a:p>
        </p:txBody>
      </p:sp>
    </p:spTree>
    <p:extLst>
      <p:ext uri="{BB962C8B-B14F-4D97-AF65-F5344CB8AC3E}">
        <p14:creationId xmlns:p14="http://schemas.microsoft.com/office/powerpoint/2010/main" val="2162915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96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35CB4E-5402-482A-BE52-3A36F4AF0C0C}" type="slidenum">
              <a:rPr lang="zh-CN" altLang="en-US"/>
              <a:pPr fontAlgn="base">
                <a:spcBef>
                  <a:spcPct val="0"/>
                </a:spcBef>
                <a:spcAft>
                  <a:spcPct val="0"/>
                </a:spcAft>
              </a:pPr>
              <a:t>38</a:t>
            </a:fld>
            <a:endParaRPr lang="en-US" altLang="zh-CN"/>
          </a:p>
        </p:txBody>
      </p:sp>
    </p:spTree>
    <p:extLst>
      <p:ext uri="{BB962C8B-B14F-4D97-AF65-F5344CB8AC3E}">
        <p14:creationId xmlns:p14="http://schemas.microsoft.com/office/powerpoint/2010/main" val="4079065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16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C00138-7ABF-4621-8325-4CA6D00E6D53}" type="slidenum">
              <a:rPr lang="zh-CN" altLang="en-US"/>
              <a:pPr fontAlgn="base">
                <a:spcBef>
                  <a:spcPct val="0"/>
                </a:spcBef>
                <a:spcAft>
                  <a:spcPct val="0"/>
                </a:spcAft>
              </a:pPr>
              <a:t>39</a:t>
            </a:fld>
            <a:endParaRPr lang="en-US" altLang="zh-CN"/>
          </a:p>
        </p:txBody>
      </p:sp>
    </p:spTree>
    <p:extLst>
      <p:ext uri="{BB962C8B-B14F-4D97-AF65-F5344CB8AC3E}">
        <p14:creationId xmlns:p14="http://schemas.microsoft.com/office/powerpoint/2010/main" val="3713158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7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18F80CF-9E77-4910-B8E3-1D39A89DC835}" type="slidenum">
              <a:rPr lang="zh-CN" altLang="en-US"/>
              <a:pPr fontAlgn="base">
                <a:spcBef>
                  <a:spcPct val="0"/>
                </a:spcBef>
                <a:spcAft>
                  <a:spcPct val="0"/>
                </a:spcAft>
              </a:pPr>
              <a:t>40</a:t>
            </a:fld>
            <a:endParaRPr lang="en-US" altLang="zh-CN"/>
          </a:p>
        </p:txBody>
      </p:sp>
    </p:spTree>
    <p:extLst>
      <p:ext uri="{BB962C8B-B14F-4D97-AF65-F5344CB8AC3E}">
        <p14:creationId xmlns:p14="http://schemas.microsoft.com/office/powerpoint/2010/main" val="404970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4</a:t>
            </a:fld>
            <a:endParaRPr lang="en-US" altLang="zh-CN"/>
          </a:p>
        </p:txBody>
      </p:sp>
    </p:spTree>
    <p:extLst>
      <p:ext uri="{BB962C8B-B14F-4D97-AF65-F5344CB8AC3E}">
        <p14:creationId xmlns:p14="http://schemas.microsoft.com/office/powerpoint/2010/main" val="13413088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noFill/>
          <a:ln>
            <a:solidFill>
              <a:srgbClr val="000000"/>
            </a:solidFill>
            <a:miter lim="800000"/>
            <a:headEnd/>
            <a:tailEnd/>
          </a:ln>
        </p:spPr>
      </p:sp>
      <p:sp>
        <p:nvSpPr>
          <p:cNvPr id="757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57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2BA060-667C-4377-99D0-408697C67CD9}" type="slidenum">
              <a:rPr lang="zh-CN" altLang="en-US"/>
              <a:pPr fontAlgn="base">
                <a:spcBef>
                  <a:spcPct val="0"/>
                </a:spcBef>
                <a:spcAft>
                  <a:spcPct val="0"/>
                </a:spcAft>
              </a:pPr>
              <a:t>41</a:t>
            </a:fld>
            <a:endParaRPr lang="en-US" altLang="zh-CN"/>
          </a:p>
        </p:txBody>
      </p:sp>
    </p:spTree>
    <p:extLst>
      <p:ext uri="{BB962C8B-B14F-4D97-AF65-F5344CB8AC3E}">
        <p14:creationId xmlns:p14="http://schemas.microsoft.com/office/powerpoint/2010/main" val="4134201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noFill/>
          <a:ln>
            <a:solidFill>
              <a:srgbClr val="000000"/>
            </a:solidFill>
            <a:miter lim="800000"/>
            <a:headEnd/>
            <a:tailEnd/>
          </a:ln>
        </p:spPr>
      </p:sp>
      <p:sp>
        <p:nvSpPr>
          <p:cNvPr id="757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57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2BA060-667C-4377-99D0-408697C67CD9}" type="slidenum">
              <a:rPr lang="zh-CN" altLang="en-US"/>
              <a:pPr fontAlgn="base">
                <a:spcBef>
                  <a:spcPct val="0"/>
                </a:spcBef>
                <a:spcAft>
                  <a:spcPct val="0"/>
                </a:spcAft>
              </a:pPr>
              <a:t>42</a:t>
            </a:fld>
            <a:endParaRPr lang="en-US" altLang="zh-CN"/>
          </a:p>
        </p:txBody>
      </p:sp>
    </p:spTree>
    <p:extLst>
      <p:ext uri="{BB962C8B-B14F-4D97-AF65-F5344CB8AC3E}">
        <p14:creationId xmlns:p14="http://schemas.microsoft.com/office/powerpoint/2010/main" val="2522972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bwMode="auto">
          <a:noFill/>
          <a:ln>
            <a:solidFill>
              <a:srgbClr val="000000"/>
            </a:solidFill>
            <a:miter lim="800000"/>
            <a:headEnd/>
            <a:tailEnd/>
          </a:ln>
        </p:spPr>
      </p:sp>
      <p:sp>
        <p:nvSpPr>
          <p:cNvPr id="778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78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4CD677-66B2-40BE-862E-252B1BB6EA0C}" type="slidenum">
              <a:rPr lang="zh-CN" altLang="en-US"/>
              <a:pPr fontAlgn="base">
                <a:spcBef>
                  <a:spcPct val="0"/>
                </a:spcBef>
                <a:spcAft>
                  <a:spcPct val="0"/>
                </a:spcAft>
              </a:pPr>
              <a:t>43</a:t>
            </a:fld>
            <a:endParaRPr lang="en-US" altLang="zh-CN"/>
          </a:p>
        </p:txBody>
      </p:sp>
    </p:spTree>
    <p:extLst>
      <p:ext uri="{BB962C8B-B14F-4D97-AF65-F5344CB8AC3E}">
        <p14:creationId xmlns:p14="http://schemas.microsoft.com/office/powerpoint/2010/main" val="817411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bwMode="auto">
          <a:noFill/>
          <a:ln>
            <a:solidFill>
              <a:srgbClr val="000000"/>
            </a:solidFill>
            <a:miter lim="800000"/>
            <a:headEnd/>
            <a:tailEnd/>
          </a:ln>
        </p:spPr>
      </p:sp>
      <p:sp>
        <p:nvSpPr>
          <p:cNvPr id="778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78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4CD677-66B2-40BE-862E-252B1BB6EA0C}" type="slidenum">
              <a:rPr lang="zh-CN" altLang="en-US"/>
              <a:pPr fontAlgn="base">
                <a:spcBef>
                  <a:spcPct val="0"/>
                </a:spcBef>
                <a:spcAft>
                  <a:spcPct val="0"/>
                </a:spcAft>
              </a:pPr>
              <a:t>44</a:t>
            </a:fld>
            <a:endParaRPr lang="en-US" altLang="zh-CN"/>
          </a:p>
        </p:txBody>
      </p:sp>
    </p:spTree>
    <p:extLst>
      <p:ext uri="{BB962C8B-B14F-4D97-AF65-F5344CB8AC3E}">
        <p14:creationId xmlns:p14="http://schemas.microsoft.com/office/powerpoint/2010/main" val="24640998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现货回购交易是指在交易市场认可的交易品种范围内，交易会员根据确定的回购基准价格，通过交易市场电子交易系统发布交易指令，经电子交易系统按照“价格优先、时间优先”的原则自动对回购交易指令配对成交，达成电子回购合同，并在回购合同到期后以回购价格再向对方交易会员买回或者卖出同批商品的交易行为。</a:t>
            </a:r>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5CF00C-2BD3-4620-9379-670860D10B02}" type="slidenum">
              <a:rPr lang="zh-CN" altLang="en-US"/>
              <a:pPr fontAlgn="base">
                <a:spcBef>
                  <a:spcPct val="0"/>
                </a:spcBef>
                <a:spcAft>
                  <a:spcPct val="0"/>
                </a:spcAft>
              </a:pPr>
              <a:t>45</a:t>
            </a:fld>
            <a:endParaRPr lang="en-US" altLang="zh-CN"/>
          </a:p>
        </p:txBody>
      </p:sp>
    </p:spTree>
    <p:extLst>
      <p:ext uri="{BB962C8B-B14F-4D97-AF65-F5344CB8AC3E}">
        <p14:creationId xmlns:p14="http://schemas.microsoft.com/office/powerpoint/2010/main" val="691331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bwMode="auto">
          <a:noFill/>
          <a:ln>
            <a:solidFill>
              <a:srgbClr val="000000"/>
            </a:solidFill>
            <a:miter lim="800000"/>
            <a:headEnd/>
            <a:tailEnd/>
          </a:ln>
        </p:spPr>
      </p:sp>
      <p:sp>
        <p:nvSpPr>
          <p:cNvPr id="829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29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3D71BC-9148-4616-A5BA-474A2130EE5B}" type="slidenum">
              <a:rPr lang="zh-CN" altLang="en-US"/>
              <a:pPr fontAlgn="base">
                <a:spcBef>
                  <a:spcPct val="0"/>
                </a:spcBef>
                <a:spcAft>
                  <a:spcPct val="0"/>
                </a:spcAft>
              </a:pPr>
              <a:t>46</a:t>
            </a:fld>
            <a:endParaRPr lang="en-US" altLang="zh-CN"/>
          </a:p>
        </p:txBody>
      </p:sp>
    </p:spTree>
    <p:extLst>
      <p:ext uri="{BB962C8B-B14F-4D97-AF65-F5344CB8AC3E}">
        <p14:creationId xmlns:p14="http://schemas.microsoft.com/office/powerpoint/2010/main" val="3127389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现货回购交易是指在交易市场认可的交易品种范围内，交易会员根据确定的回购基准价格，通过交易市场电子交易系统发布交易指令，经电子交易系统按照“价格优先、时间优先”的原则自动对回购交易指令配对成交，达成电子回购合同，并在回购合同到期后以回购价格再向对方交易会员买回或者卖出同批商品的交易行为。</a:t>
            </a:r>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5CF00C-2BD3-4620-9379-670860D10B02}" type="slidenum">
              <a:rPr lang="zh-CN" altLang="en-US"/>
              <a:pPr fontAlgn="base">
                <a:spcBef>
                  <a:spcPct val="0"/>
                </a:spcBef>
                <a:spcAft>
                  <a:spcPct val="0"/>
                </a:spcAft>
              </a:pPr>
              <a:t>47</a:t>
            </a:fld>
            <a:endParaRPr lang="en-US" altLang="zh-CN"/>
          </a:p>
        </p:txBody>
      </p:sp>
    </p:spTree>
    <p:extLst>
      <p:ext uri="{BB962C8B-B14F-4D97-AF65-F5344CB8AC3E}">
        <p14:creationId xmlns:p14="http://schemas.microsoft.com/office/powerpoint/2010/main" val="24048032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现货回购交易是指在交易市场认可的交易品种范围内，交易会员根据确定的回购基准价格，通过交易市场电子交易系统发布交易指令，经电子交易系统按照“价格优先、时间优先”的原则自动对回购交易指令配对成交，达成电子回购合同，并在回购合同到期后以回购价格再向对方交易会员买回或者卖出同批商品的交易行为。</a:t>
            </a:r>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5CF00C-2BD3-4620-9379-670860D10B02}" type="slidenum">
              <a:rPr lang="zh-CN" altLang="en-US"/>
              <a:pPr fontAlgn="base">
                <a:spcBef>
                  <a:spcPct val="0"/>
                </a:spcBef>
                <a:spcAft>
                  <a:spcPct val="0"/>
                </a:spcAft>
              </a:pPr>
              <a:t>48</a:t>
            </a:fld>
            <a:endParaRPr lang="en-US" altLang="zh-CN"/>
          </a:p>
        </p:txBody>
      </p:sp>
    </p:spTree>
    <p:extLst>
      <p:ext uri="{BB962C8B-B14F-4D97-AF65-F5344CB8AC3E}">
        <p14:creationId xmlns:p14="http://schemas.microsoft.com/office/powerpoint/2010/main" val="19978316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现货回购交易是指在交易市场认可的交易品种范围内，交易会员根据确定的回购基准价格，通过交易市场电子交易系统发布交易指令，经电子交易系统按照“价格优先、时间优先”的原则自动对回购交易指令配对成交，达成电子回购合同，并在回购合同到期后以回购价格再向对方交易会员买回或者卖出同批商品的交易行为。</a:t>
            </a:r>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5CF00C-2BD3-4620-9379-670860D10B02}" type="slidenum">
              <a:rPr lang="zh-CN" altLang="en-US"/>
              <a:pPr fontAlgn="base">
                <a:spcBef>
                  <a:spcPct val="0"/>
                </a:spcBef>
                <a:spcAft>
                  <a:spcPct val="0"/>
                </a:spcAft>
              </a:pPr>
              <a:t>49</a:t>
            </a:fld>
            <a:endParaRPr lang="en-US" altLang="zh-CN"/>
          </a:p>
        </p:txBody>
      </p:sp>
    </p:spTree>
    <p:extLst>
      <p:ext uri="{BB962C8B-B14F-4D97-AF65-F5344CB8AC3E}">
        <p14:creationId xmlns:p14="http://schemas.microsoft.com/office/powerpoint/2010/main" val="27946812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现货回购交易是指在交易市场认可的交易品种范围内，交易会员根据确定的回购基准价格，通过交易市场电子交易系统发布交易指令，经电子交易系统按照“价格优先、时间优先”的原则自动对回购交易指令配对成交，达成电子回购合同，并在回购合同到期后以回购价格再向对方交易会员买回或者卖出同批商品的交易行为。</a:t>
            </a:r>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5CF00C-2BD3-4620-9379-670860D10B02}" type="slidenum">
              <a:rPr lang="zh-CN" altLang="en-US"/>
              <a:pPr fontAlgn="base">
                <a:spcBef>
                  <a:spcPct val="0"/>
                </a:spcBef>
                <a:spcAft>
                  <a:spcPct val="0"/>
                </a:spcAft>
              </a:pPr>
              <a:t>50</a:t>
            </a:fld>
            <a:endParaRPr lang="en-US" altLang="zh-CN"/>
          </a:p>
        </p:txBody>
      </p:sp>
    </p:spTree>
    <p:extLst>
      <p:ext uri="{BB962C8B-B14F-4D97-AF65-F5344CB8AC3E}">
        <p14:creationId xmlns:p14="http://schemas.microsoft.com/office/powerpoint/2010/main" val="392177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5</a:t>
            </a:fld>
            <a:endParaRPr lang="en-US" altLang="zh-CN"/>
          </a:p>
        </p:txBody>
      </p:sp>
    </p:spTree>
    <p:extLst>
      <p:ext uri="{BB962C8B-B14F-4D97-AF65-F5344CB8AC3E}">
        <p14:creationId xmlns:p14="http://schemas.microsoft.com/office/powerpoint/2010/main" val="19201642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现货回购交易是指在交易市场认可的交易品种范围内，交易会员根据确定的回购基准价格，通过交易市场电子交易系统发布交易指令，经电子交易系统按照“价格优先、时间优先”的原则自动对回购交易指令配对成交，达成电子回购合同，并在回购合同到期后以回购价格再向对方交易会员买回或者卖出同批商品的交易行为。</a:t>
            </a:r>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5CF00C-2BD3-4620-9379-670860D10B02}" type="slidenum">
              <a:rPr lang="zh-CN" altLang="en-US"/>
              <a:pPr fontAlgn="base">
                <a:spcBef>
                  <a:spcPct val="0"/>
                </a:spcBef>
                <a:spcAft>
                  <a:spcPct val="0"/>
                </a:spcAft>
              </a:pPr>
              <a:t>51</a:t>
            </a:fld>
            <a:endParaRPr lang="en-US" altLang="zh-CN"/>
          </a:p>
        </p:txBody>
      </p:sp>
    </p:spTree>
    <p:extLst>
      <p:ext uri="{BB962C8B-B14F-4D97-AF65-F5344CB8AC3E}">
        <p14:creationId xmlns:p14="http://schemas.microsoft.com/office/powerpoint/2010/main" val="37763452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现货回购交易是指在交易市场认可的交易品种范围内，交易会员根据确定的回购基准价格，通过交易市场电子交易系统发布交易指令，经电子交易系统按照“价格优先、时间优先”的原则自动对回购交易指令配对成交，达成电子回购合同，并在回购合同到期后以回购价格再向对方交易会员买回或者卖出同批商品的交易行为。</a:t>
            </a:r>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5CF00C-2BD3-4620-9379-670860D10B02}" type="slidenum">
              <a:rPr lang="zh-CN" altLang="en-US"/>
              <a:pPr fontAlgn="base">
                <a:spcBef>
                  <a:spcPct val="0"/>
                </a:spcBef>
                <a:spcAft>
                  <a:spcPct val="0"/>
                </a:spcAft>
              </a:pPr>
              <a:t>52</a:t>
            </a:fld>
            <a:endParaRPr lang="en-US" altLang="zh-CN"/>
          </a:p>
        </p:txBody>
      </p:sp>
    </p:spTree>
    <p:extLst>
      <p:ext uri="{BB962C8B-B14F-4D97-AF65-F5344CB8AC3E}">
        <p14:creationId xmlns:p14="http://schemas.microsoft.com/office/powerpoint/2010/main" val="34759123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p:cNvSpPr>
            <a:spLocks noGrp="1" noRot="1" noChangeAspect="1"/>
          </p:cNvSpPr>
          <p:nvPr>
            <p:ph type="sldImg"/>
          </p:nvPr>
        </p:nvSpPr>
        <p:spPr bwMode="auto">
          <a:noFill/>
          <a:ln>
            <a:solidFill>
              <a:srgbClr val="000000"/>
            </a:solidFill>
            <a:miter lim="800000"/>
            <a:headEnd/>
            <a:tailEnd/>
          </a:ln>
        </p:spPr>
      </p:sp>
      <p:sp>
        <p:nvSpPr>
          <p:cNvPr id="1239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39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006A3F-BDD9-4BA0-BEAB-A107D48F39C3}" type="slidenum">
              <a:rPr lang="zh-CN" altLang="en-US"/>
              <a:pPr fontAlgn="base">
                <a:spcBef>
                  <a:spcPct val="0"/>
                </a:spcBef>
                <a:spcAft>
                  <a:spcPct val="0"/>
                </a:spcAft>
              </a:pPr>
              <a:t>53</a:t>
            </a:fld>
            <a:endParaRPr lang="en-US" altLang="zh-CN"/>
          </a:p>
        </p:txBody>
      </p:sp>
    </p:spTree>
    <p:extLst>
      <p:ext uri="{BB962C8B-B14F-4D97-AF65-F5344CB8AC3E}">
        <p14:creationId xmlns:p14="http://schemas.microsoft.com/office/powerpoint/2010/main" val="4466615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p:cNvSpPr>
            <a:spLocks noGrp="1" noRot="1" noChangeAspect="1"/>
          </p:cNvSpPr>
          <p:nvPr>
            <p:ph type="sldImg"/>
          </p:nvPr>
        </p:nvSpPr>
        <p:spPr bwMode="auto">
          <a:noFill/>
          <a:ln>
            <a:solidFill>
              <a:srgbClr val="000000"/>
            </a:solidFill>
            <a:miter lim="800000"/>
            <a:headEnd/>
            <a:tailEnd/>
          </a:ln>
        </p:spPr>
      </p:sp>
      <p:sp>
        <p:nvSpPr>
          <p:cNvPr id="1239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1239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006A3F-BDD9-4BA0-BEAB-A107D48F39C3}" type="slidenum">
              <a:rPr lang="zh-CN" altLang="en-US"/>
              <a:pPr fontAlgn="base">
                <a:spcBef>
                  <a:spcPct val="0"/>
                </a:spcBef>
                <a:spcAft>
                  <a:spcPct val="0"/>
                </a:spcAft>
              </a:pPr>
              <a:t>54</a:t>
            </a:fld>
            <a:endParaRPr lang="en-US" altLang="zh-CN"/>
          </a:p>
        </p:txBody>
      </p:sp>
    </p:spTree>
    <p:extLst>
      <p:ext uri="{BB962C8B-B14F-4D97-AF65-F5344CB8AC3E}">
        <p14:creationId xmlns:p14="http://schemas.microsoft.com/office/powerpoint/2010/main" val="39636015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p:cNvSpPr>
            <a:spLocks noGrp="1" noRot="1" noChangeAspect="1"/>
          </p:cNvSpPr>
          <p:nvPr>
            <p:ph type="sldImg"/>
          </p:nvPr>
        </p:nvSpPr>
        <p:spPr bwMode="auto">
          <a:noFill/>
          <a:ln>
            <a:solidFill>
              <a:srgbClr val="000000"/>
            </a:solidFill>
            <a:miter lim="800000"/>
            <a:headEnd/>
            <a:tailEnd/>
          </a:ln>
        </p:spPr>
      </p:sp>
      <p:sp>
        <p:nvSpPr>
          <p:cNvPr id="152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2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C909C0-AA23-4CB7-9B97-EA227AD45916}" type="slidenum">
              <a:rPr lang="zh-CN" altLang="en-US"/>
              <a:pPr fontAlgn="base">
                <a:spcBef>
                  <a:spcPct val="0"/>
                </a:spcBef>
                <a:spcAft>
                  <a:spcPct val="0"/>
                </a:spcAft>
              </a:pPr>
              <a:t>55</a:t>
            </a:fld>
            <a:endParaRPr lang="en-US" altLang="zh-CN"/>
          </a:p>
        </p:txBody>
      </p:sp>
    </p:spTree>
    <p:extLst>
      <p:ext uri="{BB962C8B-B14F-4D97-AF65-F5344CB8AC3E}">
        <p14:creationId xmlns:p14="http://schemas.microsoft.com/office/powerpoint/2010/main" val="7772058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p:cNvSpPr>
            <a:spLocks noGrp="1" noRot="1" noChangeAspect="1"/>
          </p:cNvSpPr>
          <p:nvPr>
            <p:ph type="sldImg"/>
          </p:nvPr>
        </p:nvSpPr>
        <p:spPr bwMode="auto">
          <a:noFill/>
          <a:ln>
            <a:solidFill>
              <a:srgbClr val="000000"/>
            </a:solidFill>
            <a:miter lim="800000"/>
            <a:headEnd/>
            <a:tailEnd/>
          </a:ln>
        </p:spPr>
      </p:sp>
      <p:sp>
        <p:nvSpPr>
          <p:cNvPr id="1546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46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B7A8C9-6F6D-4712-A461-82D05D4216B5}" type="slidenum">
              <a:rPr lang="zh-CN" altLang="en-US"/>
              <a:pPr fontAlgn="base">
                <a:spcBef>
                  <a:spcPct val="0"/>
                </a:spcBef>
                <a:spcAft>
                  <a:spcPct val="0"/>
                </a:spcAft>
              </a:pPr>
              <a:t>56</a:t>
            </a:fld>
            <a:endParaRPr lang="en-US" altLang="zh-CN"/>
          </a:p>
        </p:txBody>
      </p:sp>
    </p:spTree>
    <p:extLst>
      <p:ext uri="{BB962C8B-B14F-4D97-AF65-F5344CB8AC3E}">
        <p14:creationId xmlns:p14="http://schemas.microsoft.com/office/powerpoint/2010/main" val="10445413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p:cNvSpPr>
            <a:spLocks noGrp="1" noRot="1" noChangeAspect="1"/>
          </p:cNvSpPr>
          <p:nvPr>
            <p:ph type="sldImg"/>
          </p:nvPr>
        </p:nvSpPr>
        <p:spPr bwMode="auto">
          <a:noFill/>
          <a:ln>
            <a:solidFill>
              <a:srgbClr val="000000"/>
            </a:solidFill>
            <a:miter lim="800000"/>
            <a:headEnd/>
            <a:tailEnd/>
          </a:ln>
        </p:spPr>
      </p:sp>
      <p:sp>
        <p:nvSpPr>
          <p:cNvPr id="1566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66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18D000-7EF8-4E2B-884D-B54B1506EAFF}" type="slidenum">
              <a:rPr lang="zh-CN" altLang="en-US"/>
              <a:pPr fontAlgn="base">
                <a:spcBef>
                  <a:spcPct val="0"/>
                </a:spcBef>
                <a:spcAft>
                  <a:spcPct val="0"/>
                </a:spcAft>
              </a:pPr>
              <a:t>57</a:t>
            </a:fld>
            <a:endParaRPr lang="en-US" altLang="zh-CN"/>
          </a:p>
        </p:txBody>
      </p:sp>
    </p:spTree>
    <p:extLst>
      <p:ext uri="{BB962C8B-B14F-4D97-AF65-F5344CB8AC3E}">
        <p14:creationId xmlns:p14="http://schemas.microsoft.com/office/powerpoint/2010/main" val="6258114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p:cNvSpPr>
            <a:spLocks noGrp="1" noRot="1" noChangeAspect="1"/>
          </p:cNvSpPr>
          <p:nvPr>
            <p:ph type="sldImg"/>
          </p:nvPr>
        </p:nvSpPr>
        <p:spPr bwMode="auto">
          <a:noFill/>
          <a:ln>
            <a:solidFill>
              <a:srgbClr val="000000"/>
            </a:solidFill>
            <a:miter lim="800000"/>
            <a:headEnd/>
            <a:tailEnd/>
          </a:ln>
        </p:spPr>
      </p:sp>
      <p:sp>
        <p:nvSpPr>
          <p:cNvPr id="1587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8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BBC579-5A57-4751-83FB-1898BA74630C}" type="slidenum">
              <a:rPr lang="zh-CN" altLang="en-US"/>
              <a:pPr fontAlgn="base">
                <a:spcBef>
                  <a:spcPct val="0"/>
                </a:spcBef>
                <a:spcAft>
                  <a:spcPct val="0"/>
                </a:spcAft>
              </a:pPr>
              <a:t>58</a:t>
            </a:fld>
            <a:endParaRPr lang="en-US" altLang="zh-CN"/>
          </a:p>
        </p:txBody>
      </p:sp>
    </p:spTree>
    <p:extLst>
      <p:ext uri="{BB962C8B-B14F-4D97-AF65-F5344CB8AC3E}">
        <p14:creationId xmlns:p14="http://schemas.microsoft.com/office/powerpoint/2010/main" val="205130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p:cNvSpPr>
            <a:spLocks noGrp="1" noRot="1" noChangeAspect="1"/>
          </p:cNvSpPr>
          <p:nvPr>
            <p:ph type="sldImg"/>
          </p:nvPr>
        </p:nvSpPr>
        <p:spPr bwMode="auto">
          <a:noFill/>
          <a:ln>
            <a:solidFill>
              <a:srgbClr val="000000"/>
            </a:solidFill>
            <a:miter lim="800000"/>
            <a:headEnd/>
            <a:tailEnd/>
          </a:ln>
        </p:spPr>
      </p:sp>
      <p:sp>
        <p:nvSpPr>
          <p:cNvPr id="1607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607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C6FA46-3824-4799-A601-E8A0DA2F5E29}" type="slidenum">
              <a:rPr lang="zh-CN" altLang="en-US"/>
              <a:pPr fontAlgn="base">
                <a:spcBef>
                  <a:spcPct val="0"/>
                </a:spcBef>
                <a:spcAft>
                  <a:spcPct val="0"/>
                </a:spcAft>
              </a:pPr>
              <a:t>59</a:t>
            </a:fld>
            <a:endParaRPr lang="en-US" altLang="zh-CN"/>
          </a:p>
        </p:txBody>
      </p:sp>
    </p:spTree>
    <p:extLst>
      <p:ext uri="{BB962C8B-B14F-4D97-AF65-F5344CB8AC3E}">
        <p14:creationId xmlns:p14="http://schemas.microsoft.com/office/powerpoint/2010/main" val="3883794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幻灯片图像占位符 1"/>
          <p:cNvSpPr>
            <a:spLocks noGrp="1" noRot="1" noChangeAspect="1"/>
          </p:cNvSpPr>
          <p:nvPr>
            <p:ph type="sldImg"/>
          </p:nvPr>
        </p:nvSpPr>
        <p:spPr bwMode="auto">
          <a:noFill/>
          <a:ln>
            <a:solidFill>
              <a:srgbClr val="000000"/>
            </a:solidFill>
            <a:miter lim="800000"/>
            <a:headEnd/>
            <a:tailEnd/>
          </a:ln>
        </p:spPr>
      </p:sp>
      <p:sp>
        <p:nvSpPr>
          <p:cNvPr id="1648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648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59EDEC-15B2-4986-B231-98AC2CBFE085}" type="slidenum">
              <a:rPr lang="zh-CN" altLang="en-US"/>
              <a:pPr fontAlgn="base">
                <a:spcBef>
                  <a:spcPct val="0"/>
                </a:spcBef>
                <a:spcAft>
                  <a:spcPct val="0"/>
                </a:spcAft>
              </a:pPr>
              <a:t>60</a:t>
            </a:fld>
            <a:endParaRPr lang="en-US" altLang="zh-CN"/>
          </a:p>
        </p:txBody>
      </p:sp>
    </p:spTree>
    <p:extLst>
      <p:ext uri="{BB962C8B-B14F-4D97-AF65-F5344CB8AC3E}">
        <p14:creationId xmlns:p14="http://schemas.microsoft.com/office/powerpoint/2010/main" val="238124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6</a:t>
            </a:fld>
            <a:endParaRPr lang="en-US" altLang="zh-CN"/>
          </a:p>
        </p:txBody>
      </p:sp>
    </p:spTree>
    <p:extLst>
      <p:ext uri="{BB962C8B-B14F-4D97-AF65-F5344CB8AC3E}">
        <p14:creationId xmlns:p14="http://schemas.microsoft.com/office/powerpoint/2010/main" val="34183194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p:cNvSpPr>
            <a:spLocks noGrp="1" noRot="1" noChangeAspect="1"/>
          </p:cNvSpPr>
          <p:nvPr>
            <p:ph type="sldImg"/>
          </p:nvPr>
        </p:nvSpPr>
        <p:spPr bwMode="auto">
          <a:noFill/>
          <a:ln>
            <a:solidFill>
              <a:srgbClr val="000000"/>
            </a:solidFill>
            <a:miter lim="800000"/>
            <a:headEnd/>
            <a:tailEnd/>
          </a:ln>
        </p:spPr>
      </p:sp>
      <p:sp>
        <p:nvSpPr>
          <p:cNvPr id="1669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669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2656710-628C-4B0F-B1E9-598DCF0061F3}" type="slidenum">
              <a:rPr lang="zh-CN" altLang="en-US"/>
              <a:pPr fontAlgn="base">
                <a:spcBef>
                  <a:spcPct val="0"/>
                </a:spcBef>
                <a:spcAft>
                  <a:spcPct val="0"/>
                </a:spcAft>
              </a:pPr>
              <a:t>61</a:t>
            </a:fld>
            <a:endParaRPr lang="en-US" altLang="zh-CN"/>
          </a:p>
        </p:txBody>
      </p:sp>
    </p:spTree>
    <p:extLst>
      <p:ext uri="{BB962C8B-B14F-4D97-AF65-F5344CB8AC3E}">
        <p14:creationId xmlns:p14="http://schemas.microsoft.com/office/powerpoint/2010/main" val="16679946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p:cNvSpPr>
            <a:spLocks noGrp="1" noRot="1" noChangeAspect="1"/>
          </p:cNvSpPr>
          <p:nvPr>
            <p:ph type="sldImg"/>
          </p:nvPr>
        </p:nvSpPr>
        <p:spPr bwMode="auto">
          <a:noFill/>
          <a:ln>
            <a:solidFill>
              <a:srgbClr val="000000"/>
            </a:solidFill>
            <a:miter lim="800000"/>
            <a:headEnd/>
            <a:tailEnd/>
          </a:ln>
        </p:spPr>
      </p:sp>
      <p:sp>
        <p:nvSpPr>
          <p:cNvPr id="1710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710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6B12DC-5772-43D5-9208-32697BA0D8FA}" type="slidenum">
              <a:rPr lang="zh-CN" altLang="en-US"/>
              <a:pPr fontAlgn="base">
                <a:spcBef>
                  <a:spcPct val="0"/>
                </a:spcBef>
                <a:spcAft>
                  <a:spcPct val="0"/>
                </a:spcAft>
              </a:pPr>
              <a:t>62</a:t>
            </a:fld>
            <a:endParaRPr lang="en-US" altLang="zh-CN"/>
          </a:p>
        </p:txBody>
      </p:sp>
    </p:spTree>
    <p:extLst>
      <p:ext uri="{BB962C8B-B14F-4D97-AF65-F5344CB8AC3E}">
        <p14:creationId xmlns:p14="http://schemas.microsoft.com/office/powerpoint/2010/main" val="40957464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p:cNvSpPr>
            <a:spLocks noGrp="1" noRot="1" noChangeAspect="1" noTextEdit="1"/>
          </p:cNvSpPr>
          <p:nvPr>
            <p:ph type="sldImg"/>
          </p:nvPr>
        </p:nvSpPr>
        <p:spPr bwMode="auto">
          <a:noFill/>
          <a:ln>
            <a:solidFill>
              <a:srgbClr val="000000"/>
            </a:solidFill>
            <a:miter lim="800000"/>
            <a:headEnd/>
            <a:tailEnd/>
          </a:ln>
        </p:spPr>
      </p:sp>
      <p:sp>
        <p:nvSpPr>
          <p:cNvPr id="2283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2835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044475A-5C5E-47DC-A97F-341CCA87AF14}" type="slidenum">
              <a:rPr lang="zh-CN" altLang="en-US" sz="1200">
                <a:latin typeface="Calibri" pitchFamily="34" charset="0"/>
              </a:rPr>
              <a:pPr algn="r"/>
              <a:t>63</a:t>
            </a:fld>
            <a:endParaRPr lang="en-US" altLang="zh-CN" sz="1200">
              <a:latin typeface="Calibri" pitchFamily="34" charset="0"/>
            </a:endParaRPr>
          </a:p>
        </p:txBody>
      </p:sp>
    </p:spTree>
    <p:extLst>
      <p:ext uri="{BB962C8B-B14F-4D97-AF65-F5344CB8AC3E}">
        <p14:creationId xmlns:p14="http://schemas.microsoft.com/office/powerpoint/2010/main" val="20049028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TextEdit="1"/>
          </p:cNvSpPr>
          <p:nvPr>
            <p:ph type="sldImg"/>
          </p:nvPr>
        </p:nvSpPr>
        <p:spPr bwMode="auto">
          <a:noFill/>
          <a:ln>
            <a:solidFill>
              <a:srgbClr val="000000"/>
            </a:solidFill>
            <a:miter lim="800000"/>
            <a:headEnd/>
            <a:tailEnd/>
          </a:ln>
        </p:spPr>
      </p:sp>
      <p:sp>
        <p:nvSpPr>
          <p:cNvPr id="2304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3040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B63C7B2-5B39-4B9D-A71B-EFA56121B46A}" type="slidenum">
              <a:rPr lang="zh-CN" altLang="en-US" sz="1200">
                <a:latin typeface="Calibri" pitchFamily="34" charset="0"/>
              </a:rPr>
              <a:pPr algn="r"/>
              <a:t>64</a:t>
            </a:fld>
            <a:endParaRPr lang="en-US" altLang="zh-CN" sz="1200">
              <a:latin typeface="Calibri" pitchFamily="34" charset="0"/>
            </a:endParaRPr>
          </a:p>
        </p:txBody>
      </p:sp>
    </p:spTree>
    <p:extLst>
      <p:ext uri="{BB962C8B-B14F-4D97-AF65-F5344CB8AC3E}">
        <p14:creationId xmlns:p14="http://schemas.microsoft.com/office/powerpoint/2010/main" val="39662445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p:cNvSpPr>
            <a:spLocks noGrp="1" noRot="1" noChangeAspect="1" noTextEdit="1"/>
          </p:cNvSpPr>
          <p:nvPr>
            <p:ph type="sldImg"/>
          </p:nvPr>
        </p:nvSpPr>
        <p:spPr bwMode="auto">
          <a:noFill/>
          <a:ln>
            <a:solidFill>
              <a:srgbClr val="000000"/>
            </a:solidFill>
            <a:miter lim="800000"/>
            <a:headEnd/>
            <a:tailEnd/>
          </a:ln>
        </p:spPr>
      </p:sp>
      <p:sp>
        <p:nvSpPr>
          <p:cNvPr id="2324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324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A493606-B065-4305-9F1D-FB1C13D9E7E1}" type="slidenum">
              <a:rPr lang="zh-CN" altLang="en-US" sz="1200">
                <a:latin typeface="Calibri" pitchFamily="34" charset="0"/>
              </a:rPr>
              <a:pPr algn="r"/>
              <a:t>65</a:t>
            </a:fld>
            <a:endParaRPr lang="en-US" altLang="zh-CN" sz="1200">
              <a:latin typeface="Calibri" pitchFamily="34" charset="0"/>
            </a:endParaRPr>
          </a:p>
        </p:txBody>
      </p:sp>
    </p:spTree>
    <p:extLst>
      <p:ext uri="{BB962C8B-B14F-4D97-AF65-F5344CB8AC3E}">
        <p14:creationId xmlns:p14="http://schemas.microsoft.com/office/powerpoint/2010/main" val="1878931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bwMode="auto">
          <a:noFill/>
          <a:ln>
            <a:solidFill>
              <a:srgbClr val="000000"/>
            </a:solidFill>
            <a:miter lim="800000"/>
            <a:headEnd/>
            <a:tailEnd/>
          </a:ln>
        </p:spPr>
      </p:sp>
      <p:sp>
        <p:nvSpPr>
          <p:cNvPr id="2344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3450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BDC336D-916B-4038-B33D-1BC7736EA19C}" type="slidenum">
              <a:rPr lang="zh-CN" altLang="en-US" sz="1200">
                <a:latin typeface="Calibri" pitchFamily="34" charset="0"/>
              </a:rPr>
              <a:pPr algn="r"/>
              <a:t>66</a:t>
            </a:fld>
            <a:endParaRPr lang="en-US" altLang="zh-CN" sz="1200">
              <a:latin typeface="Calibri" pitchFamily="34" charset="0"/>
            </a:endParaRPr>
          </a:p>
        </p:txBody>
      </p:sp>
    </p:spTree>
    <p:extLst>
      <p:ext uri="{BB962C8B-B14F-4D97-AF65-F5344CB8AC3E}">
        <p14:creationId xmlns:p14="http://schemas.microsoft.com/office/powerpoint/2010/main" val="126407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7</a:t>
            </a:fld>
            <a:endParaRPr lang="en-US" altLang="zh-CN"/>
          </a:p>
        </p:txBody>
      </p:sp>
    </p:spTree>
    <p:extLst>
      <p:ext uri="{BB962C8B-B14F-4D97-AF65-F5344CB8AC3E}">
        <p14:creationId xmlns:p14="http://schemas.microsoft.com/office/powerpoint/2010/main" val="1676772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8</a:t>
            </a:fld>
            <a:endParaRPr lang="en-US" altLang="zh-CN"/>
          </a:p>
        </p:txBody>
      </p:sp>
    </p:spTree>
    <p:extLst>
      <p:ext uri="{BB962C8B-B14F-4D97-AF65-F5344CB8AC3E}">
        <p14:creationId xmlns:p14="http://schemas.microsoft.com/office/powerpoint/2010/main" val="3312847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E9155-7DB3-415D-B0F1-DDD5BE5F2341}" type="slidenum">
              <a:rPr lang="zh-CN" altLang="en-US"/>
              <a:pPr fontAlgn="base">
                <a:spcBef>
                  <a:spcPct val="0"/>
                </a:spcBef>
                <a:spcAft>
                  <a:spcPct val="0"/>
                </a:spcAft>
              </a:pPr>
              <a:t>9</a:t>
            </a:fld>
            <a:endParaRPr lang="en-US" altLang="zh-CN"/>
          </a:p>
        </p:txBody>
      </p:sp>
    </p:spTree>
    <p:extLst>
      <p:ext uri="{BB962C8B-B14F-4D97-AF65-F5344CB8AC3E}">
        <p14:creationId xmlns:p14="http://schemas.microsoft.com/office/powerpoint/2010/main" val="4100263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6.gif"/><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25" descr="镍.gif"/>
          <p:cNvPicPr>
            <a:picLocks noChangeAspect="1"/>
          </p:cNvPicPr>
          <p:nvPr userDrawn="1"/>
        </p:nvPicPr>
        <p:blipFill>
          <a:blip r:embed="rId2" cstate="print">
            <a:clrChange>
              <a:clrFrom>
                <a:srgbClr val="CCCCCC"/>
              </a:clrFrom>
              <a:clrTo>
                <a:srgbClr val="CCCCCC">
                  <a:alpha val="0"/>
                </a:srgbClr>
              </a:clrTo>
            </a:clrChange>
            <a:duotone>
              <a:schemeClr val="bg2">
                <a:shade val="45000"/>
                <a:satMod val="135000"/>
              </a:schemeClr>
              <a:prstClr val="white"/>
            </a:duotone>
          </a:blip>
          <a:stretch>
            <a:fillRect/>
          </a:stretch>
        </p:blipFill>
        <p:spPr>
          <a:xfrm>
            <a:off x="857224" y="-357214"/>
            <a:ext cx="7000924" cy="7887708"/>
          </a:xfrm>
          <a:prstGeom prst="rect">
            <a:avLst/>
          </a:prstGeom>
        </p:spPr>
      </p:pic>
      <p:sp>
        <p:nvSpPr>
          <p:cNvPr id="5" name="矩形 7"/>
          <p:cNvSpPr/>
          <p:nvPr userDrawn="1"/>
        </p:nvSpPr>
        <p:spPr>
          <a:xfrm>
            <a:off x="-13072" y="3259584"/>
            <a:ext cx="9154840" cy="1800200"/>
          </a:xfrm>
          <a:prstGeom prst="rect">
            <a:avLst/>
          </a:prstGeom>
          <a:gradFill flip="none" rotWithShape="1">
            <a:gsLst>
              <a:gs pos="100000">
                <a:srgbClr val="720C0C"/>
              </a:gs>
              <a:gs pos="0">
                <a:srgbClr val="D10000"/>
              </a:gs>
              <a:gs pos="68000">
                <a:srgbClr val="C00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TextBox 8"/>
          <p:cNvSpPr txBox="1"/>
          <p:nvPr userDrawn="1"/>
        </p:nvSpPr>
        <p:spPr>
          <a:xfrm>
            <a:off x="1643063" y="2286000"/>
            <a:ext cx="5108575" cy="584200"/>
          </a:xfrm>
          <a:prstGeom prst="rect">
            <a:avLst/>
          </a:prstGeom>
          <a:noFill/>
        </p:spPr>
        <p:txBody>
          <a:bodyPr wrap="none">
            <a:spAutoFit/>
          </a:bodyPr>
          <a:lstStyle/>
          <a:p>
            <a:pPr fontAlgn="auto">
              <a:spcBef>
                <a:spcPts val="0"/>
              </a:spcBef>
              <a:spcAft>
                <a:spcPts val="0"/>
              </a:spcAft>
              <a:defRPr/>
            </a:pPr>
            <a:r>
              <a:rPr lang="zh-CN" altLang="en-US" sz="3200" b="1" dirty="0">
                <a:solidFill>
                  <a:srgbClr val="C00000"/>
                </a:solidFill>
                <a:latin typeface="微软雅黑" pitchFamily="34" charset="-122"/>
                <a:ea typeface="微软雅黑" pitchFamily="34" charset="-122"/>
              </a:rPr>
              <a:t>郑州大学计算机应用研究所</a:t>
            </a:r>
          </a:p>
        </p:txBody>
      </p:sp>
      <p:sp>
        <p:nvSpPr>
          <p:cNvPr id="7" name="矩形 11"/>
          <p:cNvSpPr/>
          <p:nvPr userDrawn="1"/>
        </p:nvSpPr>
        <p:spPr>
          <a:xfrm>
            <a:off x="2802597" y="5085184"/>
            <a:ext cx="6354103" cy="72000"/>
          </a:xfrm>
          <a:prstGeom prst="rect">
            <a:avLst/>
          </a:prstGeom>
          <a:gradFill flip="none" rotWithShape="1">
            <a:gsLst>
              <a:gs pos="22000">
                <a:srgbClr val="F20000"/>
              </a:gs>
              <a:gs pos="0">
                <a:srgbClr val="C00000">
                  <a:alpha val="0"/>
                </a:srgbClr>
              </a:gs>
              <a:gs pos="100000">
                <a:srgbClr val="C00000"/>
              </a:gs>
            </a:gsLst>
            <a:lin ang="0" scaled="0"/>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12"/>
          <p:cNvSpPr/>
          <p:nvPr userDrawn="1"/>
        </p:nvSpPr>
        <p:spPr>
          <a:xfrm flipH="1">
            <a:off x="-28104" y="3171312"/>
            <a:ext cx="6354103" cy="72000"/>
          </a:xfrm>
          <a:prstGeom prst="rect">
            <a:avLst/>
          </a:prstGeom>
          <a:gradFill flip="none" rotWithShape="1">
            <a:gsLst>
              <a:gs pos="22000">
                <a:srgbClr val="F20000"/>
              </a:gs>
              <a:gs pos="0">
                <a:srgbClr val="C00000">
                  <a:alpha val="0"/>
                </a:srgbClr>
              </a:gs>
              <a:gs pos="100000">
                <a:srgbClr val="C00000"/>
              </a:gs>
            </a:gsLst>
            <a:lin ang="0" scaled="0"/>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9" name="Picture 2" descr="E:\lxx\其他\logo.png"/>
          <p:cNvPicPr>
            <a:picLocks noChangeAspect="1" noChangeArrowheads="1"/>
          </p:cNvPicPr>
          <p:nvPr userDrawn="1"/>
        </p:nvPicPr>
        <p:blipFill>
          <a:blip r:embed="rId3" cstate="print"/>
          <a:srcRect/>
          <a:stretch>
            <a:fillRect/>
          </a:stretch>
        </p:blipFill>
        <p:spPr bwMode="auto">
          <a:xfrm>
            <a:off x="357188" y="1928813"/>
            <a:ext cx="1400175" cy="1228725"/>
          </a:xfrm>
          <a:prstGeom prst="rect">
            <a:avLst/>
          </a:prstGeom>
          <a:noFill/>
          <a:ln w="9525">
            <a:noFill/>
            <a:miter lim="800000"/>
            <a:headEnd/>
            <a:tailEnd/>
          </a:ln>
        </p:spPr>
      </p:pic>
      <p:pic>
        <p:nvPicPr>
          <p:cNvPr id="10" name="Picture 6"/>
          <p:cNvPicPr>
            <a:picLocks noChangeAspect="1" noChangeArrowheads="1"/>
          </p:cNvPicPr>
          <p:nvPr userDrawn="1"/>
        </p:nvPicPr>
        <p:blipFill>
          <a:blip r:embed="rId4" cstate="print"/>
          <a:srcRect l="6088"/>
          <a:stretch>
            <a:fillRect/>
          </a:stretch>
        </p:blipFill>
        <p:spPr bwMode="auto">
          <a:xfrm>
            <a:off x="4167188" y="3643313"/>
            <a:ext cx="1476375" cy="989012"/>
          </a:xfrm>
          <a:prstGeom prst="rect">
            <a:avLst/>
          </a:prstGeom>
          <a:noFill/>
          <a:ln w="9525">
            <a:noFill/>
            <a:miter lim="800000"/>
            <a:headEnd/>
            <a:tailEnd/>
          </a:ln>
        </p:spPr>
      </p:pic>
      <p:pic>
        <p:nvPicPr>
          <p:cNvPr id="11" name="Picture 5"/>
          <p:cNvPicPr>
            <a:picLocks noChangeAspect="1" noChangeArrowheads="1"/>
          </p:cNvPicPr>
          <p:nvPr userDrawn="1"/>
        </p:nvPicPr>
        <p:blipFill>
          <a:blip r:embed="rId5" cstate="print"/>
          <a:srcRect t="12386"/>
          <a:stretch>
            <a:fillRect/>
          </a:stretch>
        </p:blipFill>
        <p:spPr bwMode="auto">
          <a:xfrm>
            <a:off x="5786438" y="3643313"/>
            <a:ext cx="1497012" cy="1011237"/>
          </a:xfrm>
          <a:prstGeom prst="rect">
            <a:avLst/>
          </a:prstGeom>
          <a:noFill/>
          <a:ln w="9525">
            <a:noFill/>
            <a:miter lim="800000"/>
            <a:headEnd/>
            <a:tailEnd/>
          </a:ln>
        </p:spPr>
      </p:pic>
      <p:pic>
        <p:nvPicPr>
          <p:cNvPr id="12" name="Picture 3"/>
          <p:cNvPicPr>
            <a:picLocks noChangeAspect="1" noChangeArrowheads="1"/>
          </p:cNvPicPr>
          <p:nvPr userDrawn="1"/>
        </p:nvPicPr>
        <p:blipFill>
          <a:blip r:embed="rId6" cstate="print"/>
          <a:srcRect r="30779"/>
          <a:stretch>
            <a:fillRect/>
          </a:stretch>
        </p:blipFill>
        <p:spPr bwMode="auto">
          <a:xfrm>
            <a:off x="7437438" y="3656013"/>
            <a:ext cx="1500187" cy="993775"/>
          </a:xfrm>
          <a:prstGeom prst="rect">
            <a:avLst/>
          </a:prstGeom>
          <a:noFill/>
          <a:ln w="3175">
            <a:noFill/>
            <a:miter lim="800000"/>
            <a:headEnd/>
            <a:tailEnd/>
          </a:ln>
        </p:spPr>
      </p:pic>
      <p:pic>
        <p:nvPicPr>
          <p:cNvPr id="13" name="图片 15" descr="ni.png"/>
          <p:cNvPicPr>
            <a:picLocks noChangeAspect="1"/>
          </p:cNvPicPr>
          <p:nvPr userDrawn="1"/>
        </p:nvPicPr>
        <p:blipFill>
          <a:blip r:embed="rId7" cstate="print"/>
          <a:srcRect/>
          <a:stretch>
            <a:fillRect/>
          </a:stretch>
        </p:blipFill>
        <p:spPr bwMode="auto">
          <a:xfrm>
            <a:off x="4795838" y="4786313"/>
            <a:ext cx="4133850" cy="95250"/>
          </a:xfrm>
          <a:prstGeom prst="rect">
            <a:avLst/>
          </a:prstGeom>
          <a:noFill/>
          <a:ln w="9525">
            <a:noFill/>
            <a:miter lim="800000"/>
            <a:headEnd/>
            <a:tailEnd/>
          </a:ln>
        </p:spPr>
      </p:pic>
      <p:pic>
        <p:nvPicPr>
          <p:cNvPr id="14" name="图片 16" descr="ni.png"/>
          <p:cNvPicPr>
            <a:picLocks noChangeAspect="1"/>
          </p:cNvPicPr>
          <p:nvPr userDrawn="1"/>
        </p:nvPicPr>
        <p:blipFill>
          <a:blip r:embed="rId7" cstate="print"/>
          <a:srcRect/>
          <a:stretch>
            <a:fillRect/>
          </a:stretch>
        </p:blipFill>
        <p:spPr bwMode="auto">
          <a:xfrm>
            <a:off x="2366963" y="4786313"/>
            <a:ext cx="4133850" cy="95250"/>
          </a:xfrm>
          <a:prstGeom prst="rect">
            <a:avLst/>
          </a:prstGeom>
          <a:noFill/>
          <a:ln w="9525">
            <a:noFill/>
            <a:miter lim="800000"/>
            <a:headEnd/>
            <a:tailEnd/>
          </a:ln>
        </p:spPr>
      </p:pic>
      <p:sp>
        <p:nvSpPr>
          <p:cNvPr id="2" name="标题 1"/>
          <p:cNvSpPr>
            <a:spLocks noGrp="1"/>
          </p:cNvSpPr>
          <p:nvPr>
            <p:ph type="ctrTitle"/>
          </p:nvPr>
        </p:nvSpPr>
        <p:spPr>
          <a:xfrm>
            <a:off x="275886" y="3062776"/>
            <a:ext cx="7772400" cy="1470025"/>
          </a:xfrm>
        </p:spPr>
        <p:txBody>
          <a:bodyPr/>
          <a:lstStyle>
            <a:lvl1pPr>
              <a:defRPr sz="3600" b="1">
                <a:solidFill>
                  <a:schemeClr val="bg1"/>
                </a:solidFill>
                <a:latin typeface="华文新魏" pitchFamily="2" charset="-122"/>
                <a:ea typeface="华文新魏" pitchFamily="2"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66336" y="4258830"/>
            <a:ext cx="6400800" cy="66418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15" name="日期占位符 3"/>
          <p:cNvSpPr>
            <a:spLocks noGrp="1"/>
          </p:cNvSpPr>
          <p:nvPr>
            <p:ph type="dt" sz="half" idx="10"/>
          </p:nvPr>
        </p:nvSpPr>
        <p:spPr/>
        <p:txBody>
          <a:bodyPr/>
          <a:lstStyle>
            <a:lvl1pPr>
              <a:defRPr/>
            </a:lvl1pPr>
          </a:lstStyle>
          <a:p>
            <a:pPr>
              <a:defRPr/>
            </a:pPr>
            <a:fld id="{A366C882-8034-46B0-BB28-2AEF6B349038}" type="datetimeFigureOut">
              <a:rPr lang="zh-CN" altLang="en-US"/>
              <a:pPr>
                <a:defRPr/>
              </a:pPr>
              <a:t>2017/3/17</a:t>
            </a:fld>
            <a:endParaRPr lang="zh-CN" altLang="en-US"/>
          </a:p>
        </p:txBody>
      </p:sp>
      <p:sp>
        <p:nvSpPr>
          <p:cNvPr id="16" name="页脚占位符 4"/>
          <p:cNvSpPr>
            <a:spLocks noGrp="1"/>
          </p:cNvSpPr>
          <p:nvPr>
            <p:ph type="ftr" sz="quarter" idx="11"/>
          </p:nvPr>
        </p:nvSpPr>
        <p:spPr/>
        <p:txBody>
          <a:bodyPr/>
          <a:lstStyle>
            <a:lvl1pPr>
              <a:defRPr/>
            </a:lvl1pPr>
          </a:lstStyle>
          <a:p>
            <a:pPr>
              <a:defRPr/>
            </a:pPr>
            <a:endParaRPr lang="zh-CN" altLang="en-US"/>
          </a:p>
        </p:txBody>
      </p:sp>
      <p:sp>
        <p:nvSpPr>
          <p:cNvPr id="17" name="灯片编号占位符 5"/>
          <p:cNvSpPr>
            <a:spLocks noGrp="1"/>
          </p:cNvSpPr>
          <p:nvPr>
            <p:ph type="sldNum" sz="quarter" idx="12"/>
          </p:nvPr>
        </p:nvSpPr>
        <p:spPr/>
        <p:txBody>
          <a:bodyPr/>
          <a:lstStyle>
            <a:lvl1pPr>
              <a:defRPr smtClean="0"/>
            </a:lvl1pPr>
          </a:lstStyle>
          <a:p>
            <a:pPr>
              <a:defRPr/>
            </a:pPr>
            <a:fld id="{BEC77B22-48F2-4CE2-9C8E-752B4BF0D26B}"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11BC3837-FE97-42C5-A3F1-972965D57EE3}" type="datetimeFigureOut">
              <a:rPr lang="zh-CN" altLang="en-US"/>
              <a:pPr>
                <a:defRPr/>
              </a:pPr>
              <a:t>2017/3/17</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18CB5713-B16F-4643-BB0C-860BF3E1B4A1}"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13B66859-D019-442D-8657-262980805606}" type="datetimeFigureOut">
              <a:rPr lang="zh-CN" altLang="en-US"/>
              <a:pPr>
                <a:defRPr/>
              </a:pPr>
              <a:t>2017/3/17</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87B23363-0027-43CB-93E0-71AEC9CDE477}"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BCAEAB1-7384-42EE-8220-87B82A951D54}" type="datetimeFigureOut">
              <a:rPr lang="zh-CN" altLang="en-US"/>
              <a:pPr>
                <a:defRPr/>
              </a:pPr>
              <a:t>2017/3/17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F6F71911-798E-4C45-B1B3-712529B8BD22}"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8E9D17A-AE83-4EE0-BE9B-B02302EF88CC}" type="datetimeFigureOut">
              <a:rPr lang="zh-CN" altLang="en-US"/>
              <a:pPr>
                <a:defRPr/>
              </a:pPr>
              <a:t>2017/3/17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EAC8BC4-D72D-404B-9ADD-68986BA5C5D3}"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90872" y="116632"/>
            <a:ext cx="5695640" cy="11430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7C53940-7204-4134-80F2-0712A5025462}" type="datetimeFigureOut">
              <a:rPr lang="zh-CN" altLang="en-US"/>
              <a:pPr>
                <a:defRPr/>
              </a:pPr>
              <a:t>2017/3/17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8101893-4BF7-4AFB-BC68-71F3ED5E89C7}"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矩形 5"/>
          <p:cNvSpPr/>
          <p:nvPr userDrawn="1"/>
        </p:nvSpPr>
        <p:spPr>
          <a:xfrm>
            <a:off x="0" y="692688"/>
            <a:ext cx="9144000" cy="5544624"/>
          </a:xfrm>
          <a:prstGeom prst="rect">
            <a:avLst/>
          </a:prstGeom>
          <a:gradFill flip="none" rotWithShape="1">
            <a:gsLst>
              <a:gs pos="100000">
                <a:srgbClr val="720C0C"/>
              </a:gs>
              <a:gs pos="0">
                <a:srgbClr val="D10000"/>
              </a:gs>
              <a:gs pos="68000">
                <a:srgbClr val="C00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ffectLst>
                <a:outerShdw blurRad="38100" dist="38100" dir="2700000" algn="tl">
                  <a:srgbClr val="000000">
                    <a:alpha val="43137"/>
                  </a:srgbClr>
                </a:outerShdw>
              </a:effectLst>
            </a:endParaRPr>
          </a:p>
        </p:txBody>
      </p:sp>
      <p:sp>
        <p:nvSpPr>
          <p:cNvPr id="3" name="矩形 8"/>
          <p:cNvSpPr/>
          <p:nvPr userDrawn="1"/>
        </p:nvSpPr>
        <p:spPr>
          <a:xfrm flipH="1">
            <a:off x="0" y="620688"/>
            <a:ext cx="6354103" cy="72000"/>
          </a:xfrm>
          <a:prstGeom prst="rect">
            <a:avLst/>
          </a:prstGeom>
          <a:gradFill flip="none" rotWithShape="1">
            <a:gsLst>
              <a:gs pos="22000">
                <a:srgbClr val="F20000"/>
              </a:gs>
              <a:gs pos="0">
                <a:srgbClr val="C00000">
                  <a:alpha val="0"/>
                </a:srgbClr>
              </a:gs>
              <a:gs pos="100000">
                <a:srgbClr val="C00000"/>
              </a:gs>
            </a:gsLst>
            <a:lin ang="0" scaled="0"/>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13"/>
          <p:cNvSpPr/>
          <p:nvPr userDrawn="1"/>
        </p:nvSpPr>
        <p:spPr>
          <a:xfrm>
            <a:off x="2789897" y="6272824"/>
            <a:ext cx="6354103" cy="72000"/>
          </a:xfrm>
          <a:prstGeom prst="rect">
            <a:avLst/>
          </a:prstGeom>
          <a:gradFill flip="none" rotWithShape="1">
            <a:gsLst>
              <a:gs pos="22000">
                <a:srgbClr val="F20000"/>
              </a:gs>
              <a:gs pos="0">
                <a:srgbClr val="C00000">
                  <a:alpha val="0"/>
                </a:srgbClr>
              </a:gs>
              <a:gs pos="100000">
                <a:srgbClr val="C00000"/>
              </a:gs>
            </a:gsLst>
            <a:lin ang="0" scaled="0"/>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5"/>
          <p:cNvPicPr>
            <a:picLocks noChangeAspect="1" noChangeArrowheads="1"/>
          </p:cNvPicPr>
          <p:nvPr userDrawn="1"/>
        </p:nvPicPr>
        <p:blipFill>
          <a:blip r:embed="rId2" cstate="print"/>
          <a:srcRect t="12386"/>
          <a:stretch>
            <a:fillRect/>
          </a:stretch>
        </p:blipFill>
        <p:spPr bwMode="auto">
          <a:xfrm>
            <a:off x="7432121" y="2791693"/>
            <a:ext cx="1497597" cy="1010678"/>
          </a:xfrm>
          <a:prstGeom prst="rect">
            <a:avLst/>
          </a:prstGeom>
          <a:solidFill>
            <a:srgbClr val="FFFFFF">
              <a:shade val="85000"/>
            </a:srgbClr>
          </a:solidFill>
          <a:ln w="444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noChangeArrowheads="1"/>
          </p:cNvPicPr>
          <p:nvPr userDrawn="1"/>
        </p:nvPicPr>
        <p:blipFill>
          <a:blip r:embed="rId2" cstate="print"/>
          <a:srcRect t="12386"/>
          <a:stretch>
            <a:fillRect/>
          </a:stretch>
        </p:blipFill>
        <p:spPr bwMode="auto">
          <a:xfrm>
            <a:off x="7467600" y="2811463"/>
            <a:ext cx="1423988" cy="962025"/>
          </a:xfrm>
          <a:prstGeom prst="rect">
            <a:avLst/>
          </a:prstGeom>
          <a:noFill/>
          <a:ln w="9525">
            <a:noFill/>
            <a:miter lim="800000"/>
            <a:headEnd/>
            <a:tailEnd/>
          </a:ln>
        </p:spPr>
      </p:pic>
      <p:pic>
        <p:nvPicPr>
          <p:cNvPr id="7" name="Picture 3"/>
          <p:cNvPicPr>
            <a:picLocks noChangeAspect="1" noChangeArrowheads="1"/>
          </p:cNvPicPr>
          <p:nvPr userDrawn="1"/>
        </p:nvPicPr>
        <p:blipFill>
          <a:blip r:embed="rId3" cstate="print"/>
          <a:srcRect r="30779"/>
          <a:stretch>
            <a:fillRect/>
          </a:stretch>
        </p:blipFill>
        <p:spPr bwMode="auto">
          <a:xfrm>
            <a:off x="6786578" y="3786190"/>
            <a:ext cx="1500198" cy="994497"/>
          </a:xfrm>
          <a:prstGeom prst="rect">
            <a:avLst/>
          </a:prstGeom>
          <a:solidFill>
            <a:srgbClr val="FFFFFF">
              <a:shade val="85000"/>
            </a:srgbClr>
          </a:solidFill>
          <a:ln w="444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2"/>
          <p:cNvPicPr>
            <a:picLocks noChangeAspect="1" noChangeArrowheads="1"/>
          </p:cNvPicPr>
          <p:nvPr userDrawn="1"/>
        </p:nvPicPr>
        <p:blipFill>
          <a:blip r:embed="rId4" cstate="print"/>
          <a:srcRect/>
          <a:stretch>
            <a:fillRect/>
          </a:stretch>
        </p:blipFill>
        <p:spPr bwMode="auto">
          <a:xfrm>
            <a:off x="6565914" y="1890703"/>
            <a:ext cx="1476000" cy="923086"/>
          </a:xfrm>
          <a:prstGeom prst="rect">
            <a:avLst/>
          </a:prstGeom>
          <a:solidFill>
            <a:srgbClr val="FFFFFF">
              <a:shade val="85000"/>
            </a:srgbClr>
          </a:solidFill>
          <a:ln w="444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11" descr="ni.png"/>
          <p:cNvPicPr>
            <a:picLocks noChangeAspect="1"/>
          </p:cNvPicPr>
          <p:nvPr userDrawn="1"/>
        </p:nvPicPr>
        <p:blipFill>
          <a:blip r:embed="rId5" cstate="print"/>
          <a:srcRect/>
          <a:stretch>
            <a:fillRect/>
          </a:stretch>
        </p:blipFill>
        <p:spPr bwMode="auto">
          <a:xfrm>
            <a:off x="4867275" y="6000750"/>
            <a:ext cx="4133850" cy="95250"/>
          </a:xfrm>
          <a:prstGeom prst="rect">
            <a:avLst/>
          </a:prstGeom>
          <a:noFill/>
          <a:ln w="9525">
            <a:noFill/>
            <a:miter lim="800000"/>
            <a:headEnd/>
            <a:tailEnd/>
          </a:ln>
        </p:spPr>
      </p:pic>
      <p:sp>
        <p:nvSpPr>
          <p:cNvPr id="10" name="日期占位符 2"/>
          <p:cNvSpPr>
            <a:spLocks noGrp="1"/>
          </p:cNvSpPr>
          <p:nvPr>
            <p:ph type="dt" sz="half" idx="10"/>
          </p:nvPr>
        </p:nvSpPr>
        <p:spPr/>
        <p:txBody>
          <a:bodyPr/>
          <a:lstStyle>
            <a:lvl1pPr>
              <a:defRPr/>
            </a:lvl1pPr>
          </a:lstStyle>
          <a:p>
            <a:pPr>
              <a:defRPr/>
            </a:pPr>
            <a:fld id="{43CBD0A4-1FCB-4716-85EE-14EE82A6EF41}" type="datetimeFigureOut">
              <a:rPr lang="zh-CN" altLang="en-US"/>
              <a:pPr>
                <a:defRPr/>
              </a:pPr>
              <a:t>2017/3/17</a:t>
            </a:fld>
            <a:endParaRPr lang="zh-CN" altLang="en-US"/>
          </a:p>
        </p:txBody>
      </p:sp>
      <p:sp>
        <p:nvSpPr>
          <p:cNvPr id="11" name="页脚占位符 3"/>
          <p:cNvSpPr>
            <a:spLocks noGrp="1"/>
          </p:cNvSpPr>
          <p:nvPr>
            <p:ph type="ftr" sz="quarter" idx="11"/>
          </p:nvPr>
        </p:nvSpPr>
        <p:spPr/>
        <p:txBody>
          <a:bodyPr/>
          <a:lstStyle>
            <a:lvl1pPr>
              <a:defRPr/>
            </a:lvl1pPr>
          </a:lstStyle>
          <a:p>
            <a:pPr>
              <a:defRPr/>
            </a:pPr>
            <a:endParaRPr lang="zh-CN" altLang="en-US"/>
          </a:p>
        </p:txBody>
      </p:sp>
      <p:sp>
        <p:nvSpPr>
          <p:cNvPr id="12" name="灯片编号占位符 4"/>
          <p:cNvSpPr>
            <a:spLocks noGrp="1"/>
          </p:cNvSpPr>
          <p:nvPr>
            <p:ph type="sldNum" sz="quarter" idx="12"/>
          </p:nvPr>
        </p:nvSpPr>
        <p:spPr/>
        <p:txBody>
          <a:bodyPr/>
          <a:lstStyle>
            <a:lvl1pPr>
              <a:defRPr smtClean="0"/>
            </a:lvl1pPr>
          </a:lstStyle>
          <a:p>
            <a:pPr>
              <a:defRPr/>
            </a:pPr>
            <a:fld id="{8B2A650B-C82E-45F3-89E5-8115F43C6F4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矩形 5"/>
          <p:cNvSpPr/>
          <p:nvPr userDrawn="1"/>
        </p:nvSpPr>
        <p:spPr>
          <a:xfrm>
            <a:off x="0" y="642918"/>
            <a:ext cx="9144000" cy="5544624"/>
          </a:xfrm>
          <a:prstGeom prst="rect">
            <a:avLst/>
          </a:prstGeom>
          <a:gradFill flip="none" rotWithShape="1">
            <a:gsLst>
              <a:gs pos="100000">
                <a:srgbClr val="720C0C"/>
              </a:gs>
              <a:gs pos="0">
                <a:srgbClr val="D10000"/>
              </a:gs>
              <a:gs pos="68000">
                <a:srgbClr val="C00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ffectLst>
                <a:outerShdw blurRad="38100" dist="38100" dir="2700000" algn="tl">
                  <a:srgbClr val="000000">
                    <a:alpha val="43137"/>
                  </a:srgbClr>
                </a:outerShdw>
              </a:effectLst>
            </a:endParaRPr>
          </a:p>
        </p:txBody>
      </p:sp>
      <p:sp>
        <p:nvSpPr>
          <p:cNvPr id="4" name="矩形 7"/>
          <p:cNvSpPr/>
          <p:nvPr userDrawn="1"/>
        </p:nvSpPr>
        <p:spPr>
          <a:xfrm flipH="1">
            <a:off x="0" y="620688"/>
            <a:ext cx="6354103" cy="72000"/>
          </a:xfrm>
          <a:prstGeom prst="rect">
            <a:avLst/>
          </a:prstGeom>
          <a:gradFill flip="none" rotWithShape="1">
            <a:gsLst>
              <a:gs pos="22000">
                <a:srgbClr val="F20000"/>
              </a:gs>
              <a:gs pos="0">
                <a:srgbClr val="C00000">
                  <a:alpha val="0"/>
                </a:srgbClr>
              </a:gs>
              <a:gs pos="100000">
                <a:srgbClr val="C00000"/>
              </a:gs>
            </a:gsLst>
            <a:lin ang="0" scaled="0"/>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16"/>
          <p:cNvSpPr/>
          <p:nvPr userDrawn="1"/>
        </p:nvSpPr>
        <p:spPr>
          <a:xfrm>
            <a:off x="2789897" y="6272824"/>
            <a:ext cx="6354103" cy="72000"/>
          </a:xfrm>
          <a:prstGeom prst="rect">
            <a:avLst/>
          </a:prstGeom>
          <a:gradFill flip="none" rotWithShape="1">
            <a:gsLst>
              <a:gs pos="22000">
                <a:srgbClr val="F20000"/>
              </a:gs>
              <a:gs pos="0">
                <a:srgbClr val="C00000">
                  <a:alpha val="0"/>
                </a:srgbClr>
              </a:gs>
              <a:gs pos="100000">
                <a:srgbClr val="C00000"/>
              </a:gs>
            </a:gsLst>
            <a:lin ang="0" scaled="0"/>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51767" y="2153674"/>
            <a:ext cx="5450568" cy="1143000"/>
          </a:xfrm>
        </p:spPr>
        <p:txBody>
          <a:bodyPr>
            <a:noAutofit/>
          </a:bodyPr>
          <a:lstStyle>
            <a:lvl1pPr>
              <a:defRPr sz="3200"/>
            </a:lvl1pPr>
          </a:lstStyle>
          <a:p>
            <a:r>
              <a:rPr lang="zh-CN" altLang="en-US" dirty="0" smtClean="0"/>
              <a:t>单击此处编辑母版标题样式</a:t>
            </a:r>
            <a:endParaRPr lang="zh-CN" altLang="en-US" dirty="0"/>
          </a:p>
        </p:txBody>
      </p:sp>
      <p:sp>
        <p:nvSpPr>
          <p:cNvPr id="9" name="日期占位符 2"/>
          <p:cNvSpPr>
            <a:spLocks noGrp="1"/>
          </p:cNvSpPr>
          <p:nvPr>
            <p:ph type="dt" sz="half" idx="10"/>
          </p:nvPr>
        </p:nvSpPr>
        <p:spPr/>
        <p:txBody>
          <a:bodyPr/>
          <a:lstStyle>
            <a:lvl1pPr>
              <a:defRPr/>
            </a:lvl1pPr>
          </a:lstStyle>
          <a:p>
            <a:pPr>
              <a:defRPr/>
            </a:pPr>
            <a:fld id="{6641A729-B740-4D8B-8294-4E4C95B9587A}" type="datetimeFigureOut">
              <a:rPr lang="zh-CN" altLang="en-US"/>
              <a:pPr>
                <a:defRPr/>
              </a:pPr>
              <a:t>2017/3/17</a:t>
            </a:fld>
            <a:endParaRPr lang="zh-CN" altLang="en-US"/>
          </a:p>
        </p:txBody>
      </p:sp>
      <p:sp>
        <p:nvSpPr>
          <p:cNvPr id="10" name="页脚占位符 3"/>
          <p:cNvSpPr>
            <a:spLocks noGrp="1"/>
          </p:cNvSpPr>
          <p:nvPr>
            <p:ph type="ftr" sz="quarter" idx="11"/>
          </p:nvPr>
        </p:nvSpPr>
        <p:spPr/>
        <p:txBody>
          <a:bodyPr/>
          <a:lstStyle>
            <a:lvl1pPr>
              <a:defRPr/>
            </a:lvl1pPr>
          </a:lstStyle>
          <a:p>
            <a:pPr>
              <a:defRPr/>
            </a:pPr>
            <a:endParaRPr lang="zh-CN" altLang="en-US"/>
          </a:p>
        </p:txBody>
      </p:sp>
      <p:sp>
        <p:nvSpPr>
          <p:cNvPr id="11" name="灯片编号占位符 4"/>
          <p:cNvSpPr>
            <a:spLocks noGrp="1"/>
          </p:cNvSpPr>
          <p:nvPr>
            <p:ph type="sldNum" sz="quarter" idx="12"/>
          </p:nvPr>
        </p:nvSpPr>
        <p:spPr/>
        <p:txBody>
          <a:bodyPr/>
          <a:lstStyle>
            <a:lvl1pPr>
              <a:defRPr smtClean="0"/>
            </a:lvl1pPr>
          </a:lstStyle>
          <a:p>
            <a:pPr>
              <a:defRPr/>
            </a:pPr>
            <a:fld id="{B58644DB-3E73-47AB-A27A-4F2F75238BB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D29909B-1864-408D-9B00-BA5934CC7D7E}" type="datetimeFigureOut">
              <a:rPr lang="zh-CN" altLang="en-US"/>
              <a:pPr>
                <a:defRPr/>
              </a:pPr>
              <a:t>2017/3/17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319A4ADB-53AB-4C2E-AC9C-68664E3B0290}"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A45553FB-EFFD-447E-BF20-A28FF45E9A9A}" type="datetimeFigureOut">
              <a:rPr lang="zh-CN" altLang="en-US"/>
              <a:pPr>
                <a:defRPr/>
              </a:pPr>
              <a:t>2017/3/17</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632171EE-9DAA-4825-ADFD-58918DF6D791}"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90872" y="116632"/>
            <a:ext cx="8338846"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CE3B0C15-1DFC-44FD-AA43-97B993617255}" type="datetimeFigureOut">
              <a:rPr lang="zh-CN" altLang="en-US"/>
              <a:pPr>
                <a:defRPr/>
              </a:pPr>
              <a:t>2017/3/17</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smtClean="0"/>
            </a:lvl1pPr>
          </a:lstStyle>
          <a:p>
            <a:pPr>
              <a:defRPr/>
            </a:pPr>
            <a:fld id="{D7636879-E63A-466C-B351-E7DFABDF9B4E}"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0B1C346C-741A-4C60-A8D6-93C34DAE54B8}" type="datetimeFigureOut">
              <a:rPr lang="zh-CN" altLang="en-US"/>
              <a:pPr>
                <a:defRPr/>
              </a:pPr>
              <a:t>2017/3/17</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smtClean="0"/>
            </a:lvl1pPr>
          </a:lstStyle>
          <a:p>
            <a:pPr>
              <a:defRPr/>
            </a:pPr>
            <a:fld id="{D6C06C77-BEE6-4B60-865B-F29A054A88CC}"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FB54E041-7373-4BA9-AC99-0AB2C200A0FB}" type="datetimeFigureOut">
              <a:rPr lang="zh-CN" altLang="en-US"/>
              <a:pPr>
                <a:defRPr/>
              </a:pPr>
              <a:t>2017/3/17</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smtClean="0"/>
            </a:lvl1pPr>
          </a:lstStyle>
          <a:p>
            <a:pPr>
              <a:defRPr/>
            </a:pPr>
            <a:fld id="{CE417A52-4390-44C0-94D5-116711A87FFC}"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p:nvSpPr>
        <p:spPr>
          <a:xfrm>
            <a:off x="-17870" y="176560"/>
            <a:ext cx="9154840" cy="1008112"/>
          </a:xfrm>
          <a:prstGeom prst="rect">
            <a:avLst/>
          </a:prstGeom>
          <a:gradFill flip="none" rotWithShape="1">
            <a:gsLst>
              <a:gs pos="100000">
                <a:srgbClr val="720C0C"/>
              </a:gs>
              <a:gs pos="0">
                <a:srgbClr val="D10000"/>
              </a:gs>
              <a:gs pos="68000">
                <a:srgbClr val="C00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ffectLst>
                <a:outerShdw blurRad="38100" dist="38100" dir="2700000" algn="tl">
                  <a:srgbClr val="000000">
                    <a:alpha val="43137"/>
                  </a:srgbClr>
                </a:outerShdw>
              </a:effectLst>
            </a:endParaRPr>
          </a:p>
        </p:txBody>
      </p:sp>
      <p:sp>
        <p:nvSpPr>
          <p:cNvPr id="9" name="矩形 8"/>
          <p:cNvSpPr/>
          <p:nvPr/>
        </p:nvSpPr>
        <p:spPr>
          <a:xfrm>
            <a:off x="1712383" y="1212016"/>
            <a:ext cx="7452000" cy="72000"/>
          </a:xfrm>
          <a:prstGeom prst="rect">
            <a:avLst/>
          </a:prstGeom>
          <a:gradFill flip="none" rotWithShape="1">
            <a:gsLst>
              <a:gs pos="22000">
                <a:srgbClr val="F20000"/>
              </a:gs>
              <a:gs pos="0">
                <a:srgbClr val="C00000">
                  <a:alpha val="0"/>
                </a:srgbClr>
              </a:gs>
              <a:gs pos="100000">
                <a:srgbClr val="C00000"/>
              </a:gs>
            </a:gsLst>
            <a:lin ang="0" scaled="0"/>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flipH="1">
            <a:off x="-36512" y="100368"/>
            <a:ext cx="6354103" cy="72000"/>
          </a:xfrm>
          <a:prstGeom prst="rect">
            <a:avLst/>
          </a:prstGeom>
          <a:gradFill flip="none" rotWithShape="1">
            <a:gsLst>
              <a:gs pos="22000">
                <a:srgbClr val="F20000"/>
              </a:gs>
              <a:gs pos="0">
                <a:srgbClr val="C00000">
                  <a:alpha val="0"/>
                </a:srgbClr>
              </a:gs>
              <a:gs pos="100000">
                <a:srgbClr val="C00000"/>
              </a:gs>
            </a:gsLst>
            <a:lin ang="0" scaled="0"/>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35" name="内容占位符 12"/>
          <p:cNvPicPr>
            <a:picLocks noChangeAspect="1"/>
          </p:cNvPicPr>
          <p:nvPr/>
        </p:nvPicPr>
        <p:blipFill>
          <a:blip r:embed="rId15" cstate="print"/>
          <a:srcRect/>
          <a:stretch>
            <a:fillRect/>
          </a:stretch>
        </p:blipFill>
        <p:spPr bwMode="auto">
          <a:xfrm rot="-1150526">
            <a:off x="7235825" y="2336800"/>
            <a:ext cx="987425" cy="1112838"/>
          </a:xfrm>
          <a:prstGeom prst="rect">
            <a:avLst/>
          </a:prstGeom>
          <a:noFill/>
          <a:ln w="9525">
            <a:noFill/>
            <a:miter lim="800000"/>
            <a:headEnd/>
            <a:tailEnd/>
          </a:ln>
        </p:spPr>
      </p:pic>
      <p:sp>
        <p:nvSpPr>
          <p:cNvPr id="2" name="标题占位符 1"/>
          <p:cNvSpPr>
            <a:spLocks noGrp="1"/>
          </p:cNvSpPr>
          <p:nvPr>
            <p:ph type="title"/>
          </p:nvPr>
        </p:nvSpPr>
        <p:spPr>
          <a:xfrm>
            <a:off x="590550" y="115888"/>
            <a:ext cx="5553075"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03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1B772972-8BB4-40BF-9038-B74C42C50FF9}" type="datetimeFigureOut">
              <a:rPr lang="zh-CN" altLang="en-US"/>
              <a:pPr>
                <a:defRPr/>
              </a:pPr>
              <a:t>2017/3/17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dirty="0">
                <a:solidFill>
                  <a:schemeClr val="tx1">
                    <a:tint val="75000"/>
                  </a:schemeClr>
                </a:solidFill>
                <a:latin typeface="+mn-lt"/>
                <a:ea typeface="+mn-ea"/>
              </a:defRPr>
            </a:lvl1pPr>
          </a:lstStyle>
          <a:p>
            <a:pPr>
              <a:defRPr/>
            </a:pPr>
            <a:endParaRPr lang="zh-CN" altLang="en-US"/>
          </a:p>
        </p:txBody>
      </p:sp>
      <p:pic>
        <p:nvPicPr>
          <p:cNvPr id="1041" name="Picture 3"/>
          <p:cNvPicPr>
            <a:picLocks noChangeAspect="1" noChangeArrowheads="1"/>
          </p:cNvPicPr>
          <p:nvPr/>
        </p:nvPicPr>
        <p:blipFill>
          <a:blip r:embed="rId16" cstate="print"/>
          <a:srcRect r="30779"/>
          <a:stretch>
            <a:fillRect/>
          </a:stretch>
        </p:blipFill>
        <p:spPr bwMode="auto">
          <a:xfrm>
            <a:off x="8075613" y="319088"/>
            <a:ext cx="977900" cy="647700"/>
          </a:xfrm>
          <a:prstGeom prst="rect">
            <a:avLst/>
          </a:prstGeom>
          <a:noFill/>
          <a:ln w="19050">
            <a:solidFill>
              <a:schemeClr val="bg1"/>
            </a:solidFill>
            <a:miter lim="800000"/>
            <a:headEnd/>
            <a:tailEnd/>
          </a:ln>
        </p:spPr>
      </p:pic>
      <p:pic>
        <p:nvPicPr>
          <p:cNvPr id="1042" name="Picture 5"/>
          <p:cNvPicPr>
            <a:picLocks noChangeAspect="1" noChangeArrowheads="1"/>
          </p:cNvPicPr>
          <p:nvPr/>
        </p:nvPicPr>
        <p:blipFill>
          <a:blip r:embed="rId17" cstate="print"/>
          <a:srcRect t="12386"/>
          <a:stretch>
            <a:fillRect/>
          </a:stretch>
        </p:blipFill>
        <p:spPr bwMode="auto">
          <a:xfrm>
            <a:off x="7113588" y="319088"/>
            <a:ext cx="957262" cy="646112"/>
          </a:xfrm>
          <a:prstGeom prst="rect">
            <a:avLst/>
          </a:prstGeom>
          <a:noFill/>
          <a:ln w="19050">
            <a:solidFill>
              <a:schemeClr val="bg1"/>
            </a:solidFill>
            <a:miter lim="800000"/>
            <a:headEnd/>
            <a:tailEnd/>
          </a:ln>
        </p:spPr>
      </p:pic>
      <p:pic>
        <p:nvPicPr>
          <p:cNvPr id="1043" name="Picture 6"/>
          <p:cNvPicPr>
            <a:picLocks noChangeAspect="1" noChangeArrowheads="1"/>
          </p:cNvPicPr>
          <p:nvPr/>
        </p:nvPicPr>
        <p:blipFill>
          <a:blip r:embed="rId18" cstate="print"/>
          <a:srcRect l="6088"/>
          <a:stretch>
            <a:fillRect/>
          </a:stretch>
        </p:blipFill>
        <p:spPr bwMode="auto">
          <a:xfrm>
            <a:off x="6184900" y="317500"/>
            <a:ext cx="966788" cy="647700"/>
          </a:xfrm>
          <a:prstGeom prst="rect">
            <a:avLst/>
          </a:prstGeom>
          <a:noFill/>
          <a:ln w="19050">
            <a:solidFill>
              <a:schemeClr val="bg1"/>
            </a:solidFill>
            <a:miter lim="800000"/>
            <a:headEnd/>
            <a:tailEnd/>
          </a:ln>
        </p:spPr>
      </p:pic>
      <p:pic>
        <p:nvPicPr>
          <p:cNvPr id="1044" name="图片 15" descr="ni.png"/>
          <p:cNvPicPr>
            <a:picLocks noChangeAspect="1"/>
          </p:cNvPicPr>
          <p:nvPr userDrawn="1"/>
        </p:nvPicPr>
        <p:blipFill>
          <a:blip r:embed="rId19" cstate="print"/>
          <a:srcRect/>
          <a:stretch>
            <a:fillRect/>
          </a:stretch>
        </p:blipFill>
        <p:spPr bwMode="auto">
          <a:xfrm>
            <a:off x="4899025" y="1041400"/>
            <a:ext cx="4133850" cy="95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l" rtl="0" fontAlgn="base">
        <a:spcBef>
          <a:spcPct val="0"/>
        </a:spcBef>
        <a:spcAft>
          <a:spcPct val="0"/>
        </a:spcAft>
        <a:defRPr sz="3200" b="1" kern="1200">
          <a:solidFill>
            <a:schemeClr val="bg1"/>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3200" b="1">
          <a:solidFill>
            <a:schemeClr val="bg1"/>
          </a:solidFill>
          <a:latin typeface="Verdana" pitchFamily="34" charset="0"/>
          <a:ea typeface="微软雅黑" pitchFamily="34" charset="-122"/>
        </a:defRPr>
      </a:lvl2pPr>
      <a:lvl3pPr algn="l" rtl="0" fontAlgn="base">
        <a:spcBef>
          <a:spcPct val="0"/>
        </a:spcBef>
        <a:spcAft>
          <a:spcPct val="0"/>
        </a:spcAft>
        <a:defRPr sz="3200" b="1">
          <a:solidFill>
            <a:schemeClr val="bg1"/>
          </a:solidFill>
          <a:latin typeface="Verdana" pitchFamily="34" charset="0"/>
          <a:ea typeface="微软雅黑" pitchFamily="34" charset="-122"/>
        </a:defRPr>
      </a:lvl3pPr>
      <a:lvl4pPr algn="l" rtl="0" fontAlgn="base">
        <a:spcBef>
          <a:spcPct val="0"/>
        </a:spcBef>
        <a:spcAft>
          <a:spcPct val="0"/>
        </a:spcAft>
        <a:defRPr sz="3200" b="1">
          <a:solidFill>
            <a:schemeClr val="bg1"/>
          </a:solidFill>
          <a:latin typeface="Verdana" pitchFamily="34" charset="0"/>
          <a:ea typeface="微软雅黑" pitchFamily="34" charset="-122"/>
        </a:defRPr>
      </a:lvl4pPr>
      <a:lvl5pPr algn="l" rtl="0" fontAlgn="base">
        <a:spcBef>
          <a:spcPct val="0"/>
        </a:spcBef>
        <a:spcAft>
          <a:spcPct val="0"/>
        </a:spcAft>
        <a:defRPr sz="3200" b="1">
          <a:solidFill>
            <a:schemeClr val="bg1"/>
          </a:solidFill>
          <a:latin typeface="Verdana"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ea typeface="微软雅黑" pitchFamily="34" charset="-122"/>
        </a:defRPr>
      </a:lvl6pPr>
      <a:lvl7pPr marL="914400" algn="l" rtl="0" fontAlgn="base">
        <a:spcBef>
          <a:spcPct val="0"/>
        </a:spcBef>
        <a:spcAft>
          <a:spcPct val="0"/>
        </a:spcAft>
        <a:defRPr sz="3200" b="1">
          <a:solidFill>
            <a:schemeClr val="bg1"/>
          </a:solidFill>
          <a:latin typeface="Verdana" pitchFamily="34" charset="0"/>
          <a:ea typeface="微软雅黑" pitchFamily="34" charset="-122"/>
        </a:defRPr>
      </a:lvl7pPr>
      <a:lvl8pPr marL="1371600" algn="l" rtl="0" fontAlgn="base">
        <a:spcBef>
          <a:spcPct val="0"/>
        </a:spcBef>
        <a:spcAft>
          <a:spcPct val="0"/>
        </a:spcAft>
        <a:defRPr sz="3200" b="1">
          <a:solidFill>
            <a:schemeClr val="bg1"/>
          </a:solidFill>
          <a:latin typeface="Verdana" pitchFamily="34" charset="0"/>
          <a:ea typeface="微软雅黑" pitchFamily="34" charset="-122"/>
        </a:defRPr>
      </a:lvl8pPr>
      <a:lvl9pPr marL="1828800" algn="l" rtl="0" fontAlgn="base">
        <a:spcBef>
          <a:spcPct val="0"/>
        </a:spcBef>
        <a:spcAft>
          <a:spcPct val="0"/>
        </a:spcAft>
        <a:defRPr sz="3200" b="1">
          <a:solidFill>
            <a:schemeClr val="bg1"/>
          </a:solidFill>
          <a:latin typeface="Verdana" pitchFamily="34" charset="0"/>
          <a:ea typeface="微软雅黑" pitchFamily="34"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2.png"/><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7.png"/><Relationship Id="rId9" Type="http://schemas.openxmlformats.org/officeDocument/2006/relationships/image" Target="../media/image17.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30.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 Id="rId9" Type="http://schemas.openxmlformats.org/officeDocument/2006/relationships/image" Target="../media/image27.emf"/></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34.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 Id="rId9"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3.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 Id="rId9" Type="http://schemas.openxmlformats.org/officeDocument/2006/relationships/image" Target="../media/image31.emf"/></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5.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 Id="rId9" Type="http://schemas.openxmlformats.org/officeDocument/2006/relationships/image" Target="../media/image32.emf"/></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7.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 Id="rId9" Type="http://schemas.openxmlformats.org/officeDocument/2006/relationships/image" Target="../media/image33.emf"/></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50" y="3357563"/>
            <a:ext cx="7772400" cy="1470025"/>
          </a:xfrm>
        </p:spPr>
        <p:txBody>
          <a:bodyPr/>
          <a:lstStyle/>
          <a:p>
            <a:pPr fontAlgn="auto">
              <a:spcAft>
                <a:spcPts val="0"/>
              </a:spcAft>
              <a:defRPr/>
            </a:pPr>
            <a:r>
              <a:rPr lang="zh-CN" altLang="en-US" sz="4000" b="0" dirty="0" smtClean="0"/>
              <a:t>矿产品交易平台</a:t>
            </a:r>
            <a:endParaRPr lang="zh-CN" altLang="en-US" sz="4000" b="0" dirty="0"/>
          </a:p>
        </p:txBody>
      </p:sp>
      <p:pic>
        <p:nvPicPr>
          <p:cNvPr id="17410" name="Picture 2"/>
          <p:cNvPicPr>
            <a:picLocks noChangeAspect="1" noChangeArrowheads="1"/>
          </p:cNvPicPr>
          <p:nvPr/>
        </p:nvPicPr>
        <p:blipFill>
          <a:blip r:embed="rId3" cstate="print"/>
          <a:srcRect/>
          <a:stretch>
            <a:fillRect/>
          </a:stretch>
        </p:blipFill>
        <p:spPr bwMode="auto">
          <a:xfrm>
            <a:off x="0" y="0"/>
            <a:ext cx="9144000" cy="6864350"/>
          </a:xfrm>
          <a:prstGeom prst="rect">
            <a:avLst/>
          </a:prstGeom>
          <a:noFill/>
          <a:ln w="9525">
            <a:noFill/>
            <a:miter lim="800000"/>
            <a:headEnd/>
            <a:tailEnd/>
          </a:ln>
        </p:spPr>
      </p:pic>
      <p:sp>
        <p:nvSpPr>
          <p:cNvPr id="3" name="副标题 2"/>
          <p:cNvSpPr>
            <a:spLocks noGrp="1"/>
          </p:cNvSpPr>
          <p:nvPr>
            <p:ph type="subTitle" idx="1"/>
          </p:nvPr>
        </p:nvSpPr>
        <p:spPr>
          <a:xfrm>
            <a:off x="1357313" y="5357813"/>
            <a:ext cx="6400800" cy="663575"/>
          </a:xfrm>
        </p:spPr>
        <p:txBody>
          <a:bodyPr rtlCol="0">
            <a:normAutofit/>
          </a:bodyPr>
          <a:lstStyle/>
          <a:p>
            <a:pPr fontAlgn="auto">
              <a:spcAft>
                <a:spcPts val="0"/>
              </a:spcAft>
              <a:buFont typeface="Arial" pitchFamily="34" charset="0"/>
              <a:buNone/>
              <a:defRPr/>
            </a:pPr>
            <a:r>
              <a:rPr lang="zh-CN" altLang="en-US" sz="2600" b="1" dirty="0" smtClean="0"/>
              <a:t>樊伯青</a:t>
            </a:r>
            <a:r>
              <a:rPr lang="en-US" altLang="zh-CN" sz="2600" b="1" smtClean="0"/>
              <a:t>13613805962</a:t>
            </a:r>
            <a:endParaRPr lang="en-US" altLang="zh-CN" sz="2600" b="1" dirty="0" smtClean="0"/>
          </a:p>
        </p:txBody>
      </p:sp>
      <p:pic>
        <p:nvPicPr>
          <p:cNvPr id="17412" name="Picture 3" descr="C:\Documents and Settings\Administrator\桌面\公司logo.png"/>
          <p:cNvPicPr>
            <a:picLocks noChangeAspect="1" noChangeArrowheads="1"/>
          </p:cNvPicPr>
          <p:nvPr/>
        </p:nvPicPr>
        <p:blipFill>
          <a:blip r:embed="rId4" cstate="print"/>
          <a:srcRect/>
          <a:stretch>
            <a:fillRect/>
          </a:stretch>
        </p:blipFill>
        <p:spPr bwMode="auto">
          <a:xfrm>
            <a:off x="100013" y="0"/>
            <a:ext cx="1185862" cy="1039813"/>
          </a:xfrm>
          <a:prstGeom prst="rect">
            <a:avLst/>
          </a:prstGeom>
          <a:noFill/>
          <a:ln w="9525">
            <a:noFill/>
            <a:miter lim="800000"/>
            <a:headEnd/>
            <a:tailEnd/>
          </a:ln>
        </p:spPr>
      </p:pic>
      <p:sp>
        <p:nvSpPr>
          <p:cNvPr id="6" name="TextBox 5"/>
          <p:cNvSpPr txBox="1"/>
          <p:nvPr/>
        </p:nvSpPr>
        <p:spPr>
          <a:xfrm>
            <a:off x="785786" y="250825"/>
            <a:ext cx="4624388" cy="892175"/>
          </a:xfrm>
          <a:prstGeom prst="rect">
            <a:avLst/>
          </a:prstGeom>
          <a:noFill/>
        </p:spPr>
        <p:txBody>
          <a:bodyPr>
            <a:spAutoFit/>
          </a:bodyPr>
          <a:lstStyle/>
          <a:p>
            <a:pPr fontAlgn="auto">
              <a:spcBef>
                <a:spcPts val="0"/>
              </a:spcBef>
              <a:spcAft>
                <a:spcPts val="0"/>
              </a:spcAft>
              <a:defRPr/>
            </a:pPr>
            <a:r>
              <a:rPr lang="zh-CN" altLang="en-US" sz="2000" dirty="0">
                <a:solidFill>
                  <a:schemeClr val="bg1">
                    <a:lumMod val="65000"/>
                  </a:schemeClr>
                </a:solidFill>
                <a:latin typeface="+mn-lt"/>
                <a:ea typeface="文鼎CS大黑" pitchFamily="49" charset="-122"/>
              </a:rPr>
              <a:t>     </a:t>
            </a:r>
            <a:r>
              <a:rPr lang="zh-CN" altLang="en-US" sz="2000" dirty="0" smtClean="0">
                <a:solidFill>
                  <a:schemeClr val="bg1">
                    <a:lumMod val="65000"/>
                  </a:schemeClr>
                </a:solidFill>
                <a:latin typeface="+mn-lt"/>
                <a:ea typeface="文鼎CS大黑" pitchFamily="49" charset="-122"/>
              </a:rPr>
              <a:t>  </a:t>
            </a:r>
            <a:r>
              <a:rPr lang="zh-CN" altLang="en-US" dirty="0">
                <a:solidFill>
                  <a:schemeClr val="bg1">
                    <a:lumMod val="65000"/>
                  </a:schemeClr>
                </a:solidFill>
                <a:latin typeface="+mn-ea"/>
                <a:ea typeface="+mn-ea"/>
              </a:rPr>
              <a:t>郑州大学计算机应用研究所</a:t>
            </a:r>
            <a:endParaRPr lang="en-US" altLang="zh-CN" dirty="0">
              <a:solidFill>
                <a:schemeClr val="bg1">
                  <a:lumMod val="65000"/>
                </a:schemeClr>
              </a:solidFill>
              <a:latin typeface="+mn-ea"/>
              <a:ea typeface="+mn-ea"/>
            </a:endParaRPr>
          </a:p>
          <a:p>
            <a:pPr fontAlgn="auto">
              <a:spcBef>
                <a:spcPts val="0"/>
              </a:spcBef>
              <a:spcAft>
                <a:spcPts val="0"/>
              </a:spcAft>
              <a:defRPr/>
            </a:pPr>
            <a:r>
              <a:rPr lang="en-US" altLang="zh-CN" sz="1200" dirty="0">
                <a:solidFill>
                  <a:schemeClr val="bg1">
                    <a:lumMod val="65000"/>
                  </a:schemeClr>
                </a:solidFill>
                <a:latin typeface="+mn-lt"/>
                <a:ea typeface="文鼎CS大黑" pitchFamily="49" charset="-122"/>
              </a:rPr>
              <a:t>      </a:t>
            </a:r>
            <a:r>
              <a:rPr lang="en-US" altLang="zh-CN" sz="1200" dirty="0" smtClean="0">
                <a:solidFill>
                  <a:schemeClr val="bg1">
                    <a:lumMod val="65000"/>
                  </a:schemeClr>
                </a:solidFill>
                <a:latin typeface="+mn-lt"/>
                <a:ea typeface="文鼎CS大黑" pitchFamily="49" charset="-122"/>
              </a:rPr>
              <a:t>  </a:t>
            </a:r>
            <a:r>
              <a:rPr lang="en-US" altLang="zh-CN" sz="900" dirty="0" smtClean="0">
                <a:solidFill>
                  <a:schemeClr val="bg1">
                    <a:lumMod val="65000"/>
                  </a:schemeClr>
                </a:solidFill>
                <a:latin typeface="+mn-lt"/>
                <a:ea typeface="文鼎CS大黑" pitchFamily="49" charset="-122"/>
              </a:rPr>
              <a:t>Zhengzhou </a:t>
            </a:r>
            <a:r>
              <a:rPr lang="en-US" altLang="zh-CN" sz="900" dirty="0">
                <a:solidFill>
                  <a:schemeClr val="bg1">
                    <a:lumMod val="65000"/>
                  </a:schemeClr>
                </a:solidFill>
                <a:latin typeface="+mn-lt"/>
                <a:ea typeface="文鼎CS大黑" pitchFamily="49" charset="-122"/>
              </a:rPr>
              <a:t>University Computer Application Institute</a:t>
            </a:r>
          </a:p>
          <a:p>
            <a:pPr fontAlgn="auto">
              <a:spcBef>
                <a:spcPts val="0"/>
              </a:spcBef>
              <a:spcAft>
                <a:spcPts val="0"/>
              </a:spcAft>
              <a:defRPr/>
            </a:pPr>
            <a:endParaRPr lang="zh-CN" altLang="en-US" sz="2000" dirty="0">
              <a:solidFill>
                <a:schemeClr val="tx1">
                  <a:lumMod val="65000"/>
                  <a:lumOff val="35000"/>
                </a:schemeClr>
              </a:solidFill>
              <a:latin typeface="+mn-lt"/>
              <a:ea typeface="文鼎CS大黑" pitchFamily="49" charset="-122"/>
            </a:endParaRPr>
          </a:p>
        </p:txBody>
      </p:sp>
      <p:pic>
        <p:nvPicPr>
          <p:cNvPr id="17414" name="Picture 13"/>
          <p:cNvPicPr>
            <a:picLocks noChangeAspect="1" noChangeArrowheads="1"/>
          </p:cNvPicPr>
          <p:nvPr/>
        </p:nvPicPr>
        <p:blipFill>
          <a:blip r:embed="rId5" cstate="print"/>
          <a:srcRect/>
          <a:stretch>
            <a:fillRect/>
          </a:stretch>
        </p:blipFill>
        <p:spPr bwMode="auto">
          <a:xfrm>
            <a:off x="214313" y="3173413"/>
            <a:ext cx="8882062" cy="1970087"/>
          </a:xfrm>
          <a:prstGeom prst="rect">
            <a:avLst/>
          </a:prstGeom>
          <a:noFill/>
          <a:ln w="9525">
            <a:noFill/>
            <a:miter lim="800000"/>
            <a:headEnd/>
            <a:tailEnd/>
          </a:ln>
        </p:spPr>
      </p:pic>
      <p:pic>
        <p:nvPicPr>
          <p:cNvPr id="17415" name="Picture 5"/>
          <p:cNvPicPr>
            <a:picLocks noChangeAspect="1" noChangeArrowheads="1"/>
          </p:cNvPicPr>
          <p:nvPr/>
        </p:nvPicPr>
        <p:blipFill>
          <a:blip r:embed="rId6" cstate="print"/>
          <a:srcRect/>
          <a:stretch>
            <a:fillRect/>
          </a:stretch>
        </p:blipFill>
        <p:spPr bwMode="auto">
          <a:xfrm>
            <a:off x="3884619" y="3763744"/>
            <a:ext cx="1544637" cy="1000125"/>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17416" name="Picture 8"/>
          <p:cNvPicPr>
            <a:picLocks noChangeAspect="1" noChangeArrowheads="1"/>
          </p:cNvPicPr>
          <p:nvPr/>
        </p:nvPicPr>
        <p:blipFill>
          <a:blip r:embed="rId7" cstate="print"/>
          <a:srcRect/>
          <a:stretch>
            <a:fillRect/>
          </a:stretch>
        </p:blipFill>
        <p:spPr bwMode="auto">
          <a:xfrm>
            <a:off x="5715008" y="3763744"/>
            <a:ext cx="1500188" cy="1020762"/>
          </a:xfrm>
          <a:prstGeom prst="rect">
            <a:avLst/>
          </a:prstGeom>
          <a:noFill/>
          <a:ln w="9525">
            <a:noFill/>
            <a:miter lim="800000"/>
            <a:headEnd/>
            <a:tailEnd/>
          </a:ln>
          <a:effectLst>
            <a:outerShdw blurRad="50800" dist="38100" algn="l" rotWithShape="0">
              <a:prstClr val="black">
                <a:alpha val="40000"/>
              </a:prstClr>
            </a:outerShdw>
          </a:effectLst>
        </p:spPr>
      </p:pic>
      <p:pic>
        <p:nvPicPr>
          <p:cNvPr id="17417" name="Picture 11"/>
          <p:cNvPicPr>
            <a:picLocks noChangeAspect="1" noChangeArrowheads="1"/>
          </p:cNvPicPr>
          <p:nvPr/>
        </p:nvPicPr>
        <p:blipFill>
          <a:blip r:embed="rId8" cstate="print"/>
          <a:srcRect/>
          <a:stretch>
            <a:fillRect/>
          </a:stretch>
        </p:blipFill>
        <p:spPr bwMode="auto">
          <a:xfrm>
            <a:off x="7500968" y="3763744"/>
            <a:ext cx="1500188" cy="958850"/>
          </a:xfrm>
          <a:prstGeom prst="rect">
            <a:avLst/>
          </a:prstGeom>
          <a:noFill/>
          <a:ln w="9525">
            <a:noFill/>
            <a:miter lim="800000"/>
            <a:headEnd/>
            <a:tailEnd/>
          </a:ln>
          <a:effectLst>
            <a:outerShdw blurRad="50800" dist="38100" algn="l" rotWithShape="0">
              <a:prstClr val="black">
                <a:alpha val="40000"/>
              </a:prstClr>
            </a:outerShdw>
          </a:effectLst>
        </p:spPr>
      </p:pic>
      <p:sp>
        <p:nvSpPr>
          <p:cNvPr id="15" name="TextBox 14"/>
          <p:cNvSpPr txBox="1"/>
          <p:nvPr/>
        </p:nvSpPr>
        <p:spPr>
          <a:xfrm>
            <a:off x="2500298" y="2000240"/>
            <a:ext cx="4000496" cy="52322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zh-CN" altLang="en-US" sz="2800" b="1" spc="50" dirty="0">
                <a:ln w="11430"/>
                <a:solidFill>
                  <a:srgbClr val="C20900"/>
                </a:solidFill>
                <a:effectLst>
                  <a:outerShdw blurRad="76200" dist="50800" dir="5400000" algn="tl" rotWithShape="0">
                    <a:srgbClr val="000000">
                      <a:alpha val="65000"/>
                    </a:srgbClr>
                  </a:outerShdw>
                </a:effectLst>
                <a:latin typeface="+mn-lt"/>
                <a:ea typeface="文鼎CS中黑" pitchFamily="49" charset="-122"/>
              </a:rPr>
              <a:t>大宗</a:t>
            </a:r>
            <a:r>
              <a:rPr lang="zh-CN" altLang="en-US" sz="2800" b="1" spc="50" dirty="0" smtClean="0">
                <a:ln w="11430"/>
                <a:solidFill>
                  <a:srgbClr val="C20900"/>
                </a:solidFill>
                <a:effectLst>
                  <a:outerShdw blurRad="76200" dist="50800" dir="5400000" algn="tl" rotWithShape="0">
                    <a:srgbClr val="000000">
                      <a:alpha val="65000"/>
                    </a:srgbClr>
                  </a:outerShdw>
                </a:effectLst>
                <a:latin typeface="+mn-lt"/>
                <a:ea typeface="文鼎CS中黑" pitchFamily="49" charset="-122"/>
              </a:rPr>
              <a:t>商品电子商务培训</a:t>
            </a:r>
            <a:r>
              <a:rPr lang="en-US" altLang="zh-CN" sz="2800" b="1" spc="50" dirty="0" smtClean="0">
                <a:ln w="11430"/>
                <a:solidFill>
                  <a:srgbClr val="C20900"/>
                </a:solidFill>
                <a:effectLst>
                  <a:outerShdw blurRad="76200" dist="50800" dir="5400000" algn="tl" rotWithShape="0">
                    <a:srgbClr val="000000">
                      <a:alpha val="65000"/>
                    </a:srgbClr>
                  </a:outerShdw>
                </a:effectLst>
                <a:latin typeface="+mn-lt"/>
                <a:ea typeface="文鼎CS中黑" pitchFamily="49" charset="-122"/>
              </a:rPr>
              <a:t>                                               </a:t>
            </a:r>
            <a:endParaRPr lang="zh-CN" altLang="en-US" sz="1400" b="1" spc="50" dirty="0">
              <a:ln w="11430"/>
              <a:solidFill>
                <a:schemeClr val="tx1">
                  <a:lumMod val="95000"/>
                  <a:lumOff val="5000"/>
                </a:schemeClr>
              </a:solidFill>
              <a:effectLst>
                <a:outerShdw blurRad="76200" dist="50800" dir="5400000" algn="tl" rotWithShape="0">
                  <a:srgbClr val="000000">
                    <a:alpha val="65000"/>
                  </a:srgbClr>
                </a:outerShdw>
              </a:effectLst>
              <a:latin typeface="+mn-lt"/>
              <a:ea typeface="文鼎CS中黑" pitchFamily="49" charset="-122"/>
            </a:endParaRPr>
          </a:p>
        </p:txBody>
      </p:sp>
      <p:pic>
        <p:nvPicPr>
          <p:cNvPr id="13313" name="Picture 1"/>
          <p:cNvPicPr>
            <a:picLocks noChangeAspect="1" noChangeArrowheads="1"/>
          </p:cNvPicPr>
          <p:nvPr/>
        </p:nvPicPr>
        <p:blipFill>
          <a:blip r:embed="rId9" cstate="print"/>
          <a:srcRect/>
          <a:stretch>
            <a:fillRect/>
          </a:stretch>
        </p:blipFill>
        <p:spPr bwMode="auto">
          <a:xfrm>
            <a:off x="142844" y="3763746"/>
            <a:ext cx="1571636" cy="1022576"/>
          </a:xfrm>
          <a:prstGeom prst="rect">
            <a:avLst/>
          </a:prstGeom>
          <a:noFill/>
          <a:ln w="9525">
            <a:noFill/>
            <a:miter lim="800000"/>
            <a:headEnd/>
            <a:tailEnd/>
          </a:ln>
          <a:effectLst>
            <a:outerShdw blurRad="50800" dist="38100" dir="8100000" algn="tr" rotWithShape="0">
              <a:prstClr val="black">
                <a:alpha val="40000"/>
              </a:prstClr>
            </a:outerShdw>
          </a:effectLst>
        </p:spPr>
      </p:pic>
      <p:pic>
        <p:nvPicPr>
          <p:cNvPr id="13314" name="Picture 2"/>
          <p:cNvPicPr>
            <a:picLocks noChangeAspect="1" noChangeArrowheads="1"/>
          </p:cNvPicPr>
          <p:nvPr/>
        </p:nvPicPr>
        <p:blipFill>
          <a:blip r:embed="rId10" cstate="print"/>
          <a:srcRect/>
          <a:stretch>
            <a:fillRect/>
          </a:stretch>
        </p:blipFill>
        <p:spPr bwMode="auto">
          <a:xfrm>
            <a:off x="2000232" y="3763746"/>
            <a:ext cx="1571636" cy="1000132"/>
          </a:xfrm>
          <a:prstGeom prst="rect">
            <a:avLst/>
          </a:prstGeom>
          <a:noFill/>
          <a:ln w="9525">
            <a:noFill/>
            <a:miter lim="800000"/>
            <a:headEnd/>
            <a:tailEnd/>
          </a:ln>
          <a:effectLst>
            <a:outerShdw blurRad="50800" dist="38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500066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1.8</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大宗商品电子交易基本概念</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50" name="矩形 49"/>
          <p:cNvSpPr/>
          <p:nvPr/>
        </p:nvSpPr>
        <p:spPr>
          <a:xfrm>
            <a:off x="857250" y="1571612"/>
            <a:ext cx="7856538" cy="4755084"/>
          </a:xfrm>
          <a:prstGeom prst="rect">
            <a:avLst/>
          </a:prstGeom>
        </p:spPr>
        <p:txBody>
          <a:bodyPr wrap="square">
            <a:spAutoFit/>
          </a:bodyPr>
          <a:lstStyle/>
          <a:p>
            <a:pPr>
              <a:lnSpc>
                <a:spcPct val="150000"/>
              </a:lnSpc>
              <a:buFont typeface="Wingdings" pitchFamily="2" charset="2"/>
              <a:buChar char="Ø"/>
              <a:defRPr/>
            </a:pPr>
            <a:r>
              <a:rPr lang="zh-CN" altLang="en-US" sz="1700" b="1" dirty="0" smtClean="0">
                <a:latin typeface="+mn-ea"/>
                <a:ea typeface="+mn-ea"/>
              </a:rPr>
              <a:t>大宗商品：</a:t>
            </a:r>
            <a:r>
              <a:rPr lang="zh-CN" altLang="en-US" sz="1700" dirty="0" smtClean="0">
                <a:latin typeface="+mn-ea"/>
                <a:ea typeface="+mn-ea"/>
              </a:rPr>
              <a:t>可进入流通领域，但非零售环节，具有商品属性用于工农业生产与消费使用的大批量买卖的物质商品。</a:t>
            </a:r>
            <a:r>
              <a:rPr lang="en-US" sz="1700" dirty="0" smtClean="0">
                <a:latin typeface="+mn-ea"/>
                <a:ea typeface="+mn-ea"/>
              </a:rPr>
              <a:t>  </a:t>
            </a:r>
            <a:r>
              <a:rPr lang="zh-CN" altLang="en-US" sz="1700" dirty="0" smtClean="0">
                <a:latin typeface="+mn-ea"/>
                <a:ea typeface="+mn-ea"/>
              </a:rPr>
              <a:t>一般而言，现货电子交易的交易品种具有下列属性：一是价格波动适中；二是供需量大；三是易于分级和标准化；四是易于储存、运输。</a:t>
            </a:r>
          </a:p>
          <a:p>
            <a:pPr>
              <a:lnSpc>
                <a:spcPct val="150000"/>
              </a:lnSpc>
              <a:defRPr/>
            </a:pPr>
            <a:endParaRPr lang="en-US" altLang="zh-CN" sz="1700" dirty="0" smtClean="0">
              <a:latin typeface="+mn-ea"/>
              <a:ea typeface="+mn-ea"/>
            </a:endParaRPr>
          </a:p>
          <a:p>
            <a:pPr>
              <a:lnSpc>
                <a:spcPct val="150000"/>
              </a:lnSpc>
              <a:buFont typeface="Wingdings" pitchFamily="2" charset="2"/>
              <a:buChar char="Ø"/>
              <a:defRPr/>
            </a:pPr>
            <a:r>
              <a:rPr lang="zh-CN" altLang="en-US" sz="1700" b="1" dirty="0" smtClean="0">
                <a:latin typeface="+mn-ea"/>
                <a:ea typeface="+mn-ea"/>
              </a:rPr>
              <a:t>保证金：</a:t>
            </a:r>
            <a:r>
              <a:rPr lang="zh-CN" altLang="en-US" sz="1700" dirty="0" smtClean="0">
                <a:latin typeface="+mn-ea"/>
                <a:ea typeface="+mn-ea"/>
              </a:rPr>
              <a:t>在现货交易中，交易者必须按照其所买卖现货商品价值的一定比例缴纳资金，作为其履行现货合同的财力担保，然后才能参与现货商品的买卖，并视价格变动情况确定是否追加资金，这里所缴纳资金就是保证金。</a:t>
            </a:r>
            <a:endParaRPr lang="en-US" altLang="zh-CN" sz="1700" dirty="0" smtClean="0">
              <a:latin typeface="+mn-ea"/>
              <a:ea typeface="+mn-ea"/>
            </a:endParaRPr>
          </a:p>
          <a:p>
            <a:pPr>
              <a:lnSpc>
                <a:spcPct val="150000"/>
              </a:lnSpc>
              <a:defRPr/>
            </a:pPr>
            <a:endParaRPr lang="zh-CN" altLang="en-US" sz="1700" dirty="0" smtClean="0">
              <a:latin typeface="+mn-ea"/>
              <a:ea typeface="+mn-ea"/>
            </a:endParaRPr>
          </a:p>
          <a:p>
            <a:pPr>
              <a:lnSpc>
                <a:spcPct val="150000"/>
              </a:lnSpc>
              <a:buFont typeface="Wingdings" pitchFamily="2" charset="2"/>
              <a:buChar char="Ø"/>
              <a:defRPr/>
            </a:pPr>
            <a:r>
              <a:rPr lang="zh-CN" altLang="en-US" sz="1700" b="1" dirty="0" smtClean="0">
                <a:latin typeface="+mn-ea"/>
                <a:ea typeface="+mn-ea"/>
              </a:rPr>
              <a:t>交易商：</a:t>
            </a:r>
            <a:r>
              <a:rPr lang="zh-CN" altLang="en-US" sz="1700" dirty="0" smtClean="0">
                <a:latin typeface="+mn-ea"/>
                <a:ea typeface="+mn-ea"/>
              </a:rPr>
              <a:t>是指在中国境内注册登记，具有良好资信，承认并遵守交易市场交易规则和有关文件，经交易市场批准取得交易商资格，在交易市场从事大宗商品交易的企业法人及其他经济组织</a:t>
            </a:r>
            <a:endParaRPr lang="zh-CN" altLang="en-US" sz="1700" dirty="0">
              <a:latin typeface="+mn-ea"/>
              <a:ea typeface="+mn-ea"/>
            </a:endParaRPr>
          </a:p>
        </p:txBody>
      </p:sp>
    </p:spTree>
  </p:cSld>
  <p:clrMapOvr>
    <a:masterClrMapping/>
  </p:clrMapOvr>
  <p:transition>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500066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1.9</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大宗商品电子交易基本概念</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50" name="矩形 49"/>
          <p:cNvSpPr/>
          <p:nvPr/>
        </p:nvSpPr>
        <p:spPr>
          <a:xfrm>
            <a:off x="857250" y="2054225"/>
            <a:ext cx="7856538" cy="4198393"/>
          </a:xfrm>
          <a:prstGeom prst="rect">
            <a:avLst/>
          </a:prstGeom>
        </p:spPr>
        <p:txBody>
          <a:bodyPr wrap="square">
            <a:spAutoFit/>
          </a:bodyPr>
          <a:lstStyle/>
          <a:p>
            <a:pPr>
              <a:lnSpc>
                <a:spcPct val="150000"/>
              </a:lnSpc>
              <a:buFont typeface="Wingdings" pitchFamily="2" charset="2"/>
              <a:buChar char="Ø"/>
              <a:defRPr/>
            </a:pPr>
            <a:r>
              <a:rPr lang="zh-CN" altLang="en-US" b="1" dirty="0" smtClean="0">
                <a:latin typeface="+mn-ea"/>
                <a:ea typeface="+mn-ea"/>
              </a:rPr>
              <a:t>交易：</a:t>
            </a:r>
            <a:r>
              <a:rPr lang="zh-CN" altLang="en-US" dirty="0" smtClean="0">
                <a:latin typeface="+mn-ea"/>
                <a:ea typeface="+mn-ea"/>
              </a:rPr>
              <a:t>是指交易商通过互联网进入交易市场电子交易平台，进行签订或转让电子 交易合同、收付货款和交收货物等交易业务的活动。</a:t>
            </a:r>
            <a:endParaRPr lang="en-US" altLang="zh-CN" dirty="0" smtClean="0">
              <a:latin typeface="+mn-ea"/>
              <a:ea typeface="+mn-ea"/>
            </a:endParaRPr>
          </a:p>
          <a:p>
            <a:pPr>
              <a:lnSpc>
                <a:spcPct val="150000"/>
              </a:lnSpc>
              <a:defRPr/>
            </a:pPr>
            <a:endParaRPr lang="zh-CN" altLang="en-US" dirty="0" smtClean="0">
              <a:latin typeface="+mn-ea"/>
              <a:ea typeface="+mn-ea"/>
            </a:endParaRPr>
          </a:p>
          <a:p>
            <a:pPr>
              <a:lnSpc>
                <a:spcPct val="150000"/>
              </a:lnSpc>
              <a:buFont typeface="Wingdings" pitchFamily="2" charset="2"/>
              <a:buChar char="Ø"/>
              <a:defRPr/>
            </a:pPr>
            <a:r>
              <a:rPr lang="zh-CN" altLang="en-US" b="1" dirty="0" smtClean="0">
                <a:latin typeface="+mn-ea"/>
                <a:ea typeface="+mn-ea"/>
              </a:rPr>
              <a:t>交收：</a:t>
            </a:r>
            <a:r>
              <a:rPr lang="zh-CN" altLang="en-US" dirty="0" smtClean="0">
                <a:latin typeface="+mn-ea"/>
                <a:ea typeface="+mn-ea"/>
              </a:rPr>
              <a:t>是指按照电子交易合同和商品交收合同约定，买卖双方对合同约定的货物所有权办理转移手续的行为。交收形式有按期交收、提前交收、协议交收等。</a:t>
            </a:r>
            <a:endParaRPr lang="en-US" altLang="zh-CN" dirty="0" smtClean="0">
              <a:latin typeface="+mn-ea"/>
              <a:ea typeface="+mn-ea"/>
            </a:endParaRPr>
          </a:p>
          <a:p>
            <a:pPr>
              <a:lnSpc>
                <a:spcPct val="150000"/>
              </a:lnSpc>
              <a:defRPr/>
            </a:pPr>
            <a:endParaRPr lang="zh-CN" altLang="en-US" dirty="0" smtClean="0">
              <a:latin typeface="+mn-ea"/>
              <a:ea typeface="+mn-ea"/>
            </a:endParaRPr>
          </a:p>
          <a:p>
            <a:pPr>
              <a:lnSpc>
                <a:spcPct val="150000"/>
              </a:lnSpc>
              <a:buFont typeface="Wingdings" pitchFamily="2" charset="2"/>
              <a:buChar char="Ø"/>
              <a:defRPr/>
            </a:pPr>
            <a:r>
              <a:rPr lang="zh-CN" altLang="en-US" b="1" dirty="0" smtClean="0">
                <a:latin typeface="+mn-ea"/>
                <a:ea typeface="+mn-ea"/>
              </a:rPr>
              <a:t>订立：</a:t>
            </a:r>
            <a:r>
              <a:rPr lang="zh-CN" altLang="en-US" dirty="0" smtClean="0">
                <a:latin typeface="+mn-ea"/>
                <a:ea typeface="+mn-ea"/>
              </a:rPr>
              <a:t>通过电子交易平台签订商品买卖电子合同。</a:t>
            </a:r>
            <a:endParaRPr lang="en-US" altLang="zh-CN" dirty="0" smtClean="0">
              <a:latin typeface="+mn-ea"/>
              <a:ea typeface="+mn-ea"/>
            </a:endParaRPr>
          </a:p>
          <a:p>
            <a:pPr>
              <a:lnSpc>
                <a:spcPct val="150000"/>
              </a:lnSpc>
              <a:defRPr/>
            </a:pPr>
            <a:endParaRPr lang="zh-CN" altLang="en-US" dirty="0" smtClean="0">
              <a:latin typeface="+mn-ea"/>
              <a:ea typeface="+mn-ea"/>
            </a:endParaRPr>
          </a:p>
          <a:p>
            <a:pPr>
              <a:lnSpc>
                <a:spcPct val="150000"/>
              </a:lnSpc>
              <a:buFont typeface="Wingdings" pitchFamily="2" charset="2"/>
              <a:buChar char="Ø"/>
              <a:defRPr/>
            </a:pPr>
            <a:r>
              <a:rPr lang="zh-CN" altLang="en-US" b="1" dirty="0" smtClean="0">
                <a:latin typeface="+mn-ea"/>
                <a:ea typeface="+mn-ea"/>
              </a:rPr>
              <a:t>转让：</a:t>
            </a:r>
            <a:r>
              <a:rPr lang="zh-CN" altLang="en-US" dirty="0" smtClean="0">
                <a:latin typeface="+mn-ea"/>
                <a:ea typeface="+mn-ea"/>
              </a:rPr>
              <a:t>通过电子交易平台抵消了结已签订的商品买卖电子合同。</a:t>
            </a:r>
            <a:endParaRPr lang="zh-CN" altLang="en-US" dirty="0">
              <a:latin typeface="+mn-ea"/>
              <a:ea typeface="+mn-ea"/>
            </a:endParaRPr>
          </a:p>
        </p:txBody>
      </p:sp>
    </p:spTree>
  </p:cSld>
  <p:clrMapOvr>
    <a:masterClrMapping/>
  </p:clrMapOvr>
  <p:transition>
    <p:wheel spokes="3"/>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500066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1.10</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大宗商品电子交易基本概念</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50" name="矩形 49"/>
          <p:cNvSpPr/>
          <p:nvPr/>
        </p:nvSpPr>
        <p:spPr>
          <a:xfrm>
            <a:off x="857250" y="1428736"/>
            <a:ext cx="7856538" cy="5029390"/>
          </a:xfrm>
          <a:prstGeom prst="rect">
            <a:avLst/>
          </a:prstGeom>
        </p:spPr>
        <p:txBody>
          <a:bodyPr wrap="square">
            <a:spAutoFit/>
          </a:bodyPr>
          <a:lstStyle/>
          <a:p>
            <a:pPr>
              <a:lnSpc>
                <a:spcPct val="150000"/>
              </a:lnSpc>
              <a:buFont typeface="Wingdings" pitchFamily="2" charset="2"/>
              <a:buChar char="Ø"/>
              <a:defRPr/>
            </a:pPr>
            <a:r>
              <a:rPr lang="zh-CN" altLang="en-US" b="1" dirty="0" smtClean="0">
                <a:latin typeface="+mn-ea"/>
                <a:ea typeface="+mn-ea"/>
              </a:rPr>
              <a:t>转让盈亏：</a:t>
            </a:r>
            <a:r>
              <a:rPr lang="zh-CN" altLang="en-US" dirty="0" smtClean="0">
                <a:latin typeface="+mn-ea"/>
                <a:ea typeface="+mn-ea"/>
              </a:rPr>
              <a:t>通过电子交易平台签订电子合同后，不进行交收而通过平台直接转让出去形成的价差就是转让盈亏。</a:t>
            </a:r>
            <a:endParaRPr lang="en-US" altLang="zh-CN" dirty="0" smtClean="0">
              <a:latin typeface="+mn-ea"/>
              <a:ea typeface="+mn-ea"/>
            </a:endParaRPr>
          </a:p>
          <a:p>
            <a:pPr>
              <a:lnSpc>
                <a:spcPct val="150000"/>
              </a:lnSpc>
              <a:defRPr/>
            </a:pPr>
            <a:endParaRPr lang="zh-CN" altLang="en-US" dirty="0" smtClean="0">
              <a:latin typeface="+mn-ea"/>
              <a:ea typeface="+mn-ea"/>
            </a:endParaRPr>
          </a:p>
          <a:p>
            <a:pPr>
              <a:lnSpc>
                <a:spcPct val="150000"/>
              </a:lnSpc>
              <a:buFont typeface="Wingdings" pitchFamily="2" charset="2"/>
              <a:buChar char="Ø"/>
              <a:defRPr/>
            </a:pPr>
            <a:r>
              <a:rPr lang="zh-CN" altLang="en-US" b="1" dirty="0" smtClean="0">
                <a:latin typeface="+mn-ea"/>
                <a:ea typeface="+mn-ea"/>
              </a:rPr>
              <a:t>订货盈亏：</a:t>
            </a:r>
            <a:r>
              <a:rPr lang="zh-CN" altLang="en-US" dirty="0" smtClean="0">
                <a:latin typeface="+mn-ea"/>
                <a:ea typeface="+mn-ea"/>
              </a:rPr>
              <a:t>已经签订的商品电子合同的成交价格与平台商品的平均价的差值就是订货盈亏。</a:t>
            </a:r>
            <a:endParaRPr lang="en-US" altLang="zh-CN" dirty="0" smtClean="0">
              <a:latin typeface="+mn-ea"/>
              <a:ea typeface="+mn-ea"/>
            </a:endParaRPr>
          </a:p>
          <a:p>
            <a:pPr>
              <a:lnSpc>
                <a:spcPct val="150000"/>
              </a:lnSpc>
              <a:defRPr/>
            </a:pPr>
            <a:endParaRPr lang="zh-CN" altLang="en-US" dirty="0" smtClean="0">
              <a:latin typeface="+mn-ea"/>
              <a:ea typeface="+mn-ea"/>
            </a:endParaRPr>
          </a:p>
          <a:p>
            <a:pPr>
              <a:lnSpc>
                <a:spcPct val="150000"/>
              </a:lnSpc>
              <a:buFont typeface="Wingdings" pitchFamily="2" charset="2"/>
              <a:buChar char="Ø"/>
              <a:defRPr/>
            </a:pPr>
            <a:r>
              <a:rPr lang="zh-CN" altLang="en-US" b="1" dirty="0" smtClean="0">
                <a:latin typeface="+mn-ea"/>
                <a:ea typeface="+mn-ea"/>
              </a:rPr>
              <a:t>涨 跌：</a:t>
            </a:r>
            <a:r>
              <a:rPr lang="zh-CN" altLang="en-US" dirty="0" smtClean="0">
                <a:latin typeface="+mn-ea"/>
                <a:ea typeface="+mn-ea"/>
              </a:rPr>
              <a:t>在即期交易模式中，一个品种的涨跌是有限制的，它是以昨结算价为基准，上涨或下跌相应的值。这个值即为日涨跌</a:t>
            </a:r>
            <a:endParaRPr lang="en-US" altLang="zh-CN" dirty="0" smtClean="0">
              <a:latin typeface="+mn-ea"/>
              <a:ea typeface="+mn-ea"/>
            </a:endParaRPr>
          </a:p>
          <a:p>
            <a:pPr>
              <a:lnSpc>
                <a:spcPct val="150000"/>
              </a:lnSpc>
              <a:defRPr/>
            </a:pPr>
            <a:endParaRPr lang="zh-CN" altLang="en-US" dirty="0" smtClean="0">
              <a:latin typeface="+mn-ea"/>
              <a:ea typeface="+mn-ea"/>
            </a:endParaRPr>
          </a:p>
          <a:p>
            <a:pPr>
              <a:lnSpc>
                <a:spcPct val="150000"/>
              </a:lnSpc>
              <a:buFont typeface="Wingdings" pitchFamily="2" charset="2"/>
              <a:buChar char="Ø"/>
              <a:defRPr/>
            </a:pPr>
            <a:r>
              <a:rPr lang="zh-CN" altLang="en-US" b="1" dirty="0" smtClean="0">
                <a:latin typeface="+mn-ea"/>
                <a:ea typeface="+mn-ea"/>
              </a:rPr>
              <a:t>仓单：</a:t>
            </a:r>
            <a:r>
              <a:rPr lang="zh-CN" altLang="en-US" dirty="0" smtClean="0">
                <a:latin typeface="+mn-ea"/>
                <a:ea typeface="+mn-ea"/>
              </a:rPr>
              <a:t>是指在中心电子交易系统中交易商用于交易或交收的货物权益的凭证。交易商将货物存入中心指定交收仓库后取得指定交收仓库开具的</a:t>
            </a:r>
            <a:r>
              <a:rPr lang="en-US" altLang="zh-CN" dirty="0" smtClean="0">
                <a:latin typeface="+mn-ea"/>
                <a:ea typeface="+mn-ea"/>
              </a:rPr>
              <a:t>《</a:t>
            </a:r>
            <a:r>
              <a:rPr lang="zh-CN" altLang="en-US" dirty="0" smtClean="0">
                <a:latin typeface="+mn-ea"/>
                <a:ea typeface="+mn-ea"/>
              </a:rPr>
              <a:t>存货凭证</a:t>
            </a:r>
            <a:r>
              <a:rPr lang="en-US" altLang="zh-CN" dirty="0" smtClean="0">
                <a:latin typeface="+mn-ea"/>
                <a:ea typeface="+mn-ea"/>
              </a:rPr>
              <a:t>》</a:t>
            </a:r>
            <a:r>
              <a:rPr lang="zh-CN" altLang="en-US" dirty="0" smtClean="0">
                <a:latin typeface="+mn-ea"/>
                <a:ea typeface="+mn-ea"/>
              </a:rPr>
              <a:t>，经中心审核并注册登记为仓单后方可用于交易和交收。</a:t>
            </a:r>
            <a:endParaRPr lang="zh-CN" altLang="en-US" dirty="0">
              <a:latin typeface="+mn-ea"/>
              <a:ea typeface="+mn-ea"/>
            </a:endParaRPr>
          </a:p>
        </p:txBody>
      </p:sp>
    </p:spTree>
  </p:cSld>
  <p:clrMapOvr>
    <a:masterClrMapping/>
  </p:clrMapOvr>
  <p:transition>
    <p:wheel spokes="3"/>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32" y="500042"/>
            <a:ext cx="4143404"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rPr>
              <a:t>1.11</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rPr>
              <a:t>、交易平台和交易</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rPr>
              <a:t>模式</a:t>
            </a:r>
          </a:p>
        </p:txBody>
      </p:sp>
      <p:sp>
        <p:nvSpPr>
          <p:cNvPr id="50" name="矩形 49"/>
          <p:cNvSpPr/>
          <p:nvPr/>
        </p:nvSpPr>
        <p:spPr>
          <a:xfrm>
            <a:off x="933450" y="2205038"/>
            <a:ext cx="7424738" cy="1892826"/>
          </a:xfrm>
          <a:prstGeom prst="rect">
            <a:avLst/>
          </a:prstGeom>
        </p:spPr>
        <p:txBody>
          <a:bodyPr>
            <a:spAutoFit/>
          </a:bodyPr>
          <a:lstStyle/>
          <a:p>
            <a:pPr fontAlgn="auto">
              <a:lnSpc>
                <a:spcPct val="150000"/>
              </a:lnSpc>
              <a:spcBef>
                <a:spcPts val="0"/>
              </a:spcBef>
              <a:spcAft>
                <a:spcPts val="0"/>
              </a:spcAft>
              <a:defRPr/>
            </a:pPr>
            <a:r>
              <a:rPr lang="zh-CN" altLang="en-US" sz="2400" dirty="0">
                <a:latin typeface="+mn-lt"/>
                <a:ea typeface="+mn-ea"/>
              </a:rPr>
              <a:t>     </a:t>
            </a:r>
            <a:r>
              <a:rPr lang="zh-CN" altLang="en-US" dirty="0" smtClean="0">
                <a:latin typeface="+mn-lt"/>
                <a:ea typeface="+mn-ea"/>
              </a:rPr>
              <a:t>大宗商品电子</a:t>
            </a:r>
            <a:r>
              <a:rPr lang="zh-CN" altLang="en-US" dirty="0">
                <a:latin typeface="+mn-lt"/>
                <a:ea typeface="+mn-ea"/>
              </a:rPr>
              <a:t>交易系统是一个多模式的交易系统，从传统对手交易向电子商务业态拓展的一个交易平台，是一个多模式的多品种的大宗商品交易平台，同时在以后可以方便的增加其他新的交易模式。这些交易模式既可以独立运营，又可以相互关联。</a:t>
            </a:r>
            <a:endParaRPr lang="zh-CN" altLang="en-US" b="1" dirty="0">
              <a:solidFill>
                <a:schemeClr val="tx1">
                  <a:lumMod val="95000"/>
                  <a:lumOff val="5000"/>
                </a:schemeClr>
              </a:solidFill>
              <a:latin typeface="宋体" pitchFamily="2" charset="-122"/>
              <a:ea typeface="宋体" pitchFamily="2" charset="-122"/>
            </a:endParaRPr>
          </a:p>
        </p:txBody>
      </p:sp>
      <p:sp>
        <p:nvSpPr>
          <p:cNvPr id="53" name="矩形 52"/>
          <p:cNvSpPr/>
          <p:nvPr/>
        </p:nvSpPr>
        <p:spPr>
          <a:xfrm>
            <a:off x="1071538" y="2500307"/>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10"/>
          <p:cNvSpPr>
            <a:spLocks noChangeShapeType="1"/>
          </p:cNvSpPr>
          <p:nvPr/>
        </p:nvSpPr>
        <p:spPr bwMode="auto">
          <a:xfrm flipH="1">
            <a:off x="7358081" y="4429132"/>
            <a:ext cx="434971" cy="571504"/>
          </a:xfrm>
          <a:prstGeom prst="line">
            <a:avLst/>
          </a:prstGeom>
          <a:noFill/>
          <a:ln w="28575">
            <a:solidFill>
              <a:srgbClr val="C0C0C0"/>
            </a:solidFill>
            <a:round/>
            <a:headEnd/>
            <a:tailEnd/>
          </a:ln>
        </p:spPr>
        <p:txBody>
          <a:bodyPr wrap="none" anchor="ctr"/>
          <a:lstStyle/>
          <a:p>
            <a:endParaRPr lang="zh-CN" altLang="en-US"/>
          </a:p>
        </p:txBody>
      </p:sp>
      <p:sp>
        <p:nvSpPr>
          <p:cNvPr id="18435" name="Text Box 3"/>
          <p:cNvSpPr txBox="1">
            <a:spLocks noChangeArrowheads="1"/>
          </p:cNvSpPr>
          <p:nvPr/>
        </p:nvSpPr>
        <p:spPr bwMode="auto">
          <a:xfrm>
            <a:off x="1660525" y="938213"/>
            <a:ext cx="184150" cy="366712"/>
          </a:xfrm>
          <a:prstGeom prst="rect">
            <a:avLst/>
          </a:prstGeom>
          <a:noFill/>
          <a:ln w="9525">
            <a:noFill/>
            <a:miter lim="800000"/>
            <a:headEnd/>
            <a:tailEnd/>
          </a:ln>
        </p:spPr>
        <p:txBody>
          <a:bodyPr wrap="none">
            <a:spAutoFit/>
          </a:bodyPr>
          <a:lstStyle/>
          <a:p>
            <a:endParaRPr lang="zh-CN" altLang="en-US" b="0"/>
          </a:p>
        </p:txBody>
      </p:sp>
      <p:sp>
        <p:nvSpPr>
          <p:cNvPr id="18436" name="Oval 3"/>
          <p:cNvSpPr>
            <a:spLocks noChangeArrowheads="1"/>
          </p:cNvSpPr>
          <p:nvPr/>
        </p:nvSpPr>
        <p:spPr bwMode="auto">
          <a:xfrm>
            <a:off x="323850" y="2828925"/>
            <a:ext cx="2614613" cy="2540000"/>
          </a:xfrm>
          <a:prstGeom prst="ellipse">
            <a:avLst/>
          </a:prstGeom>
          <a:gradFill rotWithShape="1">
            <a:gsLst>
              <a:gs pos="0">
                <a:srgbClr val="33CCFF"/>
              </a:gs>
              <a:gs pos="100000">
                <a:srgbClr val="185E76">
                  <a:alpha val="0"/>
                </a:srgbClr>
              </a:gs>
            </a:gsLst>
            <a:path path="shape">
              <a:fillToRect l="50000" t="50000" r="50000" b="50000"/>
            </a:path>
          </a:gradFill>
          <a:ln w="9525" algn="ctr">
            <a:noFill/>
            <a:round/>
            <a:headEnd/>
            <a:tailEnd/>
          </a:ln>
        </p:spPr>
        <p:txBody>
          <a:bodyPr wrap="none" anchor="ctr"/>
          <a:lstStyle/>
          <a:p>
            <a:endParaRPr lang="zh-CN" altLang="en-US"/>
          </a:p>
        </p:txBody>
      </p:sp>
      <p:sp>
        <p:nvSpPr>
          <p:cNvPr id="18437" name="Oval 5"/>
          <p:cNvSpPr>
            <a:spLocks noChangeArrowheads="1"/>
          </p:cNvSpPr>
          <p:nvPr/>
        </p:nvSpPr>
        <p:spPr bwMode="auto">
          <a:xfrm>
            <a:off x="6443663" y="2889264"/>
            <a:ext cx="3128997" cy="2540000"/>
          </a:xfrm>
          <a:prstGeom prst="ellipse">
            <a:avLst/>
          </a:prstGeom>
          <a:gradFill rotWithShape="1">
            <a:gsLst>
              <a:gs pos="0">
                <a:srgbClr val="33CCFF"/>
              </a:gs>
              <a:gs pos="100000">
                <a:srgbClr val="185E76">
                  <a:alpha val="0"/>
                </a:srgbClr>
              </a:gs>
            </a:gsLst>
            <a:path path="shape">
              <a:fillToRect l="50000" t="50000" r="50000" b="50000"/>
            </a:path>
          </a:gradFill>
          <a:ln w="9525" algn="ctr">
            <a:noFill/>
            <a:round/>
            <a:headEnd/>
            <a:tailEnd/>
          </a:ln>
        </p:spPr>
        <p:txBody>
          <a:bodyPr wrap="none" anchor="ctr"/>
          <a:lstStyle/>
          <a:p>
            <a:endParaRPr lang="zh-CN" altLang="en-US"/>
          </a:p>
        </p:txBody>
      </p:sp>
      <p:sp>
        <p:nvSpPr>
          <p:cNvPr id="18438" name="Oval 8"/>
          <p:cNvSpPr>
            <a:spLocks noChangeArrowheads="1"/>
          </p:cNvSpPr>
          <p:nvPr/>
        </p:nvSpPr>
        <p:spPr bwMode="auto">
          <a:xfrm>
            <a:off x="2001838" y="2914650"/>
            <a:ext cx="4665662" cy="2470150"/>
          </a:xfrm>
          <a:prstGeom prst="ellipse">
            <a:avLst/>
          </a:prstGeom>
          <a:solidFill>
            <a:srgbClr val="9999FF">
              <a:alpha val="50195"/>
            </a:srgbClr>
          </a:solidFill>
          <a:ln w="9525">
            <a:noFill/>
            <a:round/>
            <a:headEnd/>
            <a:tailEnd/>
          </a:ln>
        </p:spPr>
        <p:txBody>
          <a:bodyPr wrap="none" anchor="ctr"/>
          <a:lstStyle/>
          <a:p>
            <a:endParaRPr lang="zh-CN" altLang="en-US"/>
          </a:p>
        </p:txBody>
      </p:sp>
      <p:sp>
        <p:nvSpPr>
          <p:cNvPr id="18439" name="Line 12"/>
          <p:cNvSpPr>
            <a:spLocks noChangeShapeType="1"/>
          </p:cNvSpPr>
          <p:nvPr/>
        </p:nvSpPr>
        <p:spPr bwMode="auto">
          <a:xfrm flipV="1">
            <a:off x="4211638" y="2565400"/>
            <a:ext cx="0" cy="863600"/>
          </a:xfrm>
          <a:prstGeom prst="line">
            <a:avLst/>
          </a:prstGeom>
          <a:noFill/>
          <a:ln w="28575">
            <a:solidFill>
              <a:srgbClr val="99CC00"/>
            </a:solidFill>
            <a:round/>
            <a:headEnd/>
            <a:tailEnd/>
          </a:ln>
        </p:spPr>
        <p:txBody>
          <a:bodyPr wrap="none" anchor="ctr"/>
          <a:lstStyle/>
          <a:p>
            <a:endParaRPr lang="zh-CN" altLang="en-US"/>
          </a:p>
        </p:txBody>
      </p:sp>
      <p:sp>
        <p:nvSpPr>
          <p:cNvPr id="18440" name="Oval 18"/>
          <p:cNvSpPr>
            <a:spLocks noChangeArrowheads="1"/>
          </p:cNvSpPr>
          <p:nvPr/>
        </p:nvSpPr>
        <p:spPr bwMode="auto">
          <a:xfrm>
            <a:off x="6858016" y="3214686"/>
            <a:ext cx="1709738" cy="1246187"/>
          </a:xfrm>
          <a:prstGeom prst="ellipse">
            <a:avLst/>
          </a:prstGeom>
          <a:gradFill rotWithShape="0">
            <a:gsLst>
              <a:gs pos="0">
                <a:srgbClr val="FF6600"/>
              </a:gs>
              <a:gs pos="100000">
                <a:srgbClr val="5C2500"/>
              </a:gs>
            </a:gsLst>
            <a:path path="rect">
              <a:fillToRect r="100000" b="100000"/>
            </a:path>
          </a:gradFill>
          <a:ln w="9525">
            <a:noFill/>
            <a:round/>
            <a:headEnd/>
            <a:tailEnd/>
          </a:ln>
        </p:spPr>
        <p:txBody>
          <a:bodyPr wrap="none" anchor="ctr"/>
          <a:lstStyle/>
          <a:p>
            <a:pPr algn="ctr"/>
            <a:r>
              <a:rPr lang="zh-CN" altLang="en-US" dirty="0">
                <a:solidFill>
                  <a:srgbClr val="FFFFFF"/>
                </a:solidFill>
                <a:ea typeface="微软雅黑" pitchFamily="34" charset="-122"/>
                <a:cs typeface="HY각헤드라인M"/>
              </a:rPr>
              <a:t>现货竞价</a:t>
            </a:r>
            <a:endParaRPr lang="en-US" altLang="ko-KR" dirty="0">
              <a:solidFill>
                <a:srgbClr val="FFFFFF"/>
              </a:solidFill>
              <a:ea typeface="微软雅黑" pitchFamily="34" charset="-122"/>
              <a:cs typeface="HY각헤드라인M"/>
            </a:endParaRPr>
          </a:p>
        </p:txBody>
      </p:sp>
      <p:sp>
        <p:nvSpPr>
          <p:cNvPr id="18441" name="Oval 19"/>
          <p:cNvSpPr>
            <a:spLocks noChangeArrowheads="1"/>
          </p:cNvSpPr>
          <p:nvPr/>
        </p:nvSpPr>
        <p:spPr bwMode="auto">
          <a:xfrm>
            <a:off x="1187450" y="3109913"/>
            <a:ext cx="906463" cy="966787"/>
          </a:xfrm>
          <a:prstGeom prst="ellipse">
            <a:avLst/>
          </a:prstGeom>
          <a:solidFill>
            <a:srgbClr val="9999FF">
              <a:alpha val="70195"/>
            </a:srgbClr>
          </a:solidFill>
          <a:ln w="38100">
            <a:solidFill>
              <a:srgbClr val="C0C0C0"/>
            </a:solidFill>
            <a:round/>
            <a:headEnd/>
            <a:tailEnd/>
          </a:ln>
        </p:spPr>
        <p:txBody>
          <a:bodyPr wrap="none" anchor="ctr"/>
          <a:lstStyle/>
          <a:p>
            <a:pPr algn="ctr"/>
            <a:r>
              <a:rPr lang="zh-CN" altLang="en-US" sz="1300">
                <a:solidFill>
                  <a:srgbClr val="000000"/>
                </a:solidFill>
                <a:ea typeface="微软雅黑" pitchFamily="34" charset="-122"/>
                <a:cs typeface="Malgun Gothic" pitchFamily="34" charset="-127"/>
              </a:rPr>
              <a:t>卖方挂牌</a:t>
            </a:r>
            <a:endParaRPr lang="en-US" altLang="ko-KR" sz="1300">
              <a:solidFill>
                <a:srgbClr val="000000"/>
              </a:solidFill>
              <a:ea typeface="微软雅黑" pitchFamily="34" charset="-122"/>
              <a:cs typeface="Malgun Gothic" pitchFamily="34" charset="-127"/>
            </a:endParaRPr>
          </a:p>
        </p:txBody>
      </p:sp>
      <p:sp>
        <p:nvSpPr>
          <p:cNvPr id="18442" name="Oval 21"/>
          <p:cNvSpPr>
            <a:spLocks noChangeArrowheads="1"/>
          </p:cNvSpPr>
          <p:nvPr/>
        </p:nvSpPr>
        <p:spPr bwMode="auto">
          <a:xfrm>
            <a:off x="5572132" y="2285992"/>
            <a:ext cx="906463" cy="966788"/>
          </a:xfrm>
          <a:prstGeom prst="ellipse">
            <a:avLst/>
          </a:prstGeom>
          <a:solidFill>
            <a:srgbClr val="9999FF">
              <a:alpha val="70195"/>
            </a:srgbClr>
          </a:solidFill>
          <a:ln w="38100">
            <a:solidFill>
              <a:srgbClr val="C0C0C0"/>
            </a:solidFill>
            <a:round/>
            <a:headEnd/>
            <a:tailEnd/>
          </a:ln>
        </p:spPr>
        <p:txBody>
          <a:bodyPr wrap="none" anchor="ctr"/>
          <a:lstStyle/>
          <a:p>
            <a:pPr algn="ctr"/>
            <a:r>
              <a:rPr lang="zh-CN" altLang="en-US" sz="1300">
                <a:solidFill>
                  <a:srgbClr val="000000"/>
                </a:solidFill>
                <a:ea typeface="微软雅黑" pitchFamily="34" charset="-122"/>
                <a:cs typeface="Malgun Gothic" pitchFamily="34" charset="-127"/>
              </a:rPr>
              <a:t>竞买</a:t>
            </a:r>
            <a:endParaRPr lang="en-US" altLang="ko-KR" sz="1300">
              <a:solidFill>
                <a:srgbClr val="000000"/>
              </a:solidFill>
              <a:ea typeface="微软雅黑" pitchFamily="34" charset="-122"/>
              <a:cs typeface="Malgun Gothic" pitchFamily="34" charset="-127"/>
            </a:endParaRPr>
          </a:p>
        </p:txBody>
      </p:sp>
      <p:sp>
        <p:nvSpPr>
          <p:cNvPr id="18443" name="Oval 25"/>
          <p:cNvSpPr>
            <a:spLocks noChangeArrowheads="1"/>
          </p:cNvSpPr>
          <p:nvPr/>
        </p:nvSpPr>
        <p:spPr bwMode="auto">
          <a:xfrm>
            <a:off x="2357438" y="4929188"/>
            <a:ext cx="908050" cy="966787"/>
          </a:xfrm>
          <a:prstGeom prst="ellipse">
            <a:avLst/>
          </a:prstGeom>
          <a:solidFill>
            <a:srgbClr val="9999FF">
              <a:alpha val="70195"/>
            </a:srgbClr>
          </a:solidFill>
          <a:ln w="38100">
            <a:solidFill>
              <a:srgbClr val="C0C0C0"/>
            </a:solidFill>
            <a:round/>
            <a:headEnd/>
            <a:tailEnd/>
          </a:ln>
        </p:spPr>
        <p:txBody>
          <a:bodyPr wrap="none" anchor="ctr"/>
          <a:lstStyle/>
          <a:p>
            <a:pPr algn="ctr">
              <a:lnSpc>
                <a:spcPct val="90000"/>
              </a:lnSpc>
            </a:pPr>
            <a:r>
              <a:rPr lang="zh-CN" altLang="en-US" sz="1200" dirty="0" smtClean="0">
                <a:solidFill>
                  <a:srgbClr val="000000"/>
                </a:solidFill>
                <a:ea typeface="微软雅黑" pitchFamily="34" charset="-122"/>
                <a:cs typeface="Malgun Gothic" pitchFamily="34" charset="-127"/>
              </a:rPr>
              <a:t>仓单挂牌</a:t>
            </a:r>
            <a:endParaRPr lang="en-US" altLang="ko-KR" sz="1200" dirty="0">
              <a:solidFill>
                <a:srgbClr val="000000"/>
              </a:solidFill>
              <a:ea typeface="微软雅黑" pitchFamily="34" charset="-122"/>
              <a:cs typeface="Malgun Gothic" pitchFamily="34" charset="-127"/>
            </a:endParaRPr>
          </a:p>
        </p:txBody>
      </p:sp>
      <p:sp>
        <p:nvSpPr>
          <p:cNvPr id="18444" name="Oval 26"/>
          <p:cNvSpPr>
            <a:spLocks noChangeArrowheads="1"/>
          </p:cNvSpPr>
          <p:nvPr/>
        </p:nvSpPr>
        <p:spPr bwMode="auto">
          <a:xfrm>
            <a:off x="2859088" y="3449638"/>
            <a:ext cx="2952750" cy="1371600"/>
          </a:xfrm>
          <a:prstGeom prst="ellipse">
            <a:avLst/>
          </a:prstGeom>
          <a:gradFill rotWithShape="1">
            <a:gsLst>
              <a:gs pos="0">
                <a:srgbClr val="9999FF"/>
              </a:gs>
              <a:gs pos="50000">
                <a:srgbClr val="FFFFFF"/>
              </a:gs>
              <a:gs pos="100000">
                <a:srgbClr val="9999FF"/>
              </a:gs>
            </a:gsLst>
            <a:lin ang="0" scaled="1"/>
          </a:gradFill>
          <a:ln w="9525" algn="ctr">
            <a:noFill/>
            <a:round/>
            <a:headEnd/>
            <a:tailEnd/>
          </a:ln>
        </p:spPr>
        <p:txBody>
          <a:bodyPr wrap="none" anchor="ctr"/>
          <a:lstStyle/>
          <a:p>
            <a:endParaRPr lang="zh-CN" altLang="en-US"/>
          </a:p>
        </p:txBody>
      </p:sp>
      <p:sp>
        <p:nvSpPr>
          <p:cNvPr id="18445" name="Oval 27"/>
          <p:cNvSpPr>
            <a:spLocks noChangeArrowheads="1"/>
          </p:cNvSpPr>
          <p:nvPr/>
        </p:nvSpPr>
        <p:spPr bwMode="auto">
          <a:xfrm>
            <a:off x="3132138" y="3500438"/>
            <a:ext cx="2239962" cy="1146175"/>
          </a:xfrm>
          <a:prstGeom prst="ellipse">
            <a:avLst/>
          </a:prstGeom>
          <a:gradFill rotWithShape="0">
            <a:gsLst>
              <a:gs pos="0">
                <a:srgbClr val="A50021"/>
              </a:gs>
              <a:gs pos="50000">
                <a:srgbClr val="4C000F"/>
              </a:gs>
              <a:gs pos="100000">
                <a:srgbClr val="A50021"/>
              </a:gs>
            </a:gsLst>
            <a:lin ang="2700000" scaled="1"/>
          </a:gradFill>
          <a:ln w="9525">
            <a:noFill/>
            <a:round/>
            <a:headEnd/>
            <a:tailEnd/>
          </a:ln>
        </p:spPr>
        <p:txBody>
          <a:bodyPr wrap="none" anchor="ctr"/>
          <a:lstStyle/>
          <a:p>
            <a:pPr algn="ctr">
              <a:lnSpc>
                <a:spcPct val="90000"/>
              </a:lnSpc>
            </a:pPr>
            <a:r>
              <a:rPr lang="zh-CN" altLang="en-US">
                <a:solidFill>
                  <a:srgbClr val="FFFFFF"/>
                </a:solidFill>
                <a:ea typeface="微软雅黑" pitchFamily="34" charset="-122"/>
                <a:cs typeface="HY견고딕"/>
              </a:rPr>
              <a:t>电子交易</a:t>
            </a:r>
            <a:endParaRPr lang="en-US" altLang="zh-CN">
              <a:solidFill>
                <a:srgbClr val="FFFFFF"/>
              </a:solidFill>
              <a:ea typeface="微软雅黑" pitchFamily="34" charset="-122"/>
              <a:cs typeface="HY견고딕"/>
            </a:endParaRPr>
          </a:p>
          <a:p>
            <a:pPr algn="ctr">
              <a:lnSpc>
                <a:spcPct val="90000"/>
              </a:lnSpc>
            </a:pPr>
            <a:r>
              <a:rPr lang="zh-CN" altLang="en-US">
                <a:solidFill>
                  <a:srgbClr val="FFFFFF"/>
                </a:solidFill>
                <a:ea typeface="微软雅黑" pitchFamily="34" charset="-122"/>
                <a:cs typeface="HY견고딕"/>
              </a:rPr>
              <a:t>平台</a:t>
            </a:r>
            <a:endParaRPr lang="en-US" altLang="ko-KR">
              <a:solidFill>
                <a:srgbClr val="FFFFFF"/>
              </a:solidFill>
              <a:ea typeface="微软雅黑" pitchFamily="34" charset="-122"/>
              <a:cs typeface="HY견고딕"/>
            </a:endParaRPr>
          </a:p>
        </p:txBody>
      </p:sp>
      <p:sp>
        <p:nvSpPr>
          <p:cNvPr id="18446" name="标题 46"/>
          <p:cNvSpPr>
            <a:spLocks noGrp="1"/>
          </p:cNvSpPr>
          <p:nvPr>
            <p:ph type="title"/>
          </p:nvPr>
        </p:nvSpPr>
        <p:spPr/>
        <p:txBody>
          <a:bodyPr>
            <a:normAutofit/>
          </a:bodyPr>
          <a:lstStyle/>
          <a:p>
            <a:pPr eaLnBrk="1" hangingPunct="1"/>
            <a:r>
              <a:rPr lang="en-US" altLang="zh-CN" sz="2400" b="1" dirty="0" smtClean="0">
                <a:latin typeface="+mn-ea"/>
                <a:ea typeface="+mn-ea"/>
              </a:rPr>
              <a:t>1.12</a:t>
            </a:r>
            <a:r>
              <a:rPr lang="zh-CN" altLang="en-US" sz="2400" b="1" dirty="0" smtClean="0">
                <a:latin typeface="+mn-ea"/>
                <a:ea typeface="+mn-ea"/>
              </a:rPr>
              <a:t>、交易模式组成</a:t>
            </a:r>
          </a:p>
        </p:txBody>
      </p:sp>
      <p:sp>
        <p:nvSpPr>
          <p:cNvPr id="18447" name="Line 10"/>
          <p:cNvSpPr>
            <a:spLocks noChangeShapeType="1"/>
          </p:cNvSpPr>
          <p:nvPr/>
        </p:nvSpPr>
        <p:spPr bwMode="auto">
          <a:xfrm flipV="1">
            <a:off x="1187450" y="4076700"/>
            <a:ext cx="288925" cy="431800"/>
          </a:xfrm>
          <a:prstGeom prst="line">
            <a:avLst/>
          </a:prstGeom>
          <a:noFill/>
          <a:ln w="28575">
            <a:solidFill>
              <a:srgbClr val="C0C0C0"/>
            </a:solidFill>
            <a:round/>
            <a:headEnd/>
            <a:tailEnd/>
          </a:ln>
        </p:spPr>
        <p:txBody>
          <a:bodyPr wrap="none" anchor="ctr"/>
          <a:lstStyle/>
          <a:p>
            <a:endParaRPr lang="zh-CN" altLang="en-US"/>
          </a:p>
        </p:txBody>
      </p:sp>
      <p:sp>
        <p:nvSpPr>
          <p:cNvPr id="18448" name="Line 24"/>
          <p:cNvSpPr>
            <a:spLocks noChangeShapeType="1"/>
          </p:cNvSpPr>
          <p:nvPr/>
        </p:nvSpPr>
        <p:spPr bwMode="auto">
          <a:xfrm flipV="1">
            <a:off x="5357818" y="3857628"/>
            <a:ext cx="1571636" cy="71438"/>
          </a:xfrm>
          <a:prstGeom prst="line">
            <a:avLst/>
          </a:prstGeom>
          <a:noFill/>
          <a:ln w="28575">
            <a:solidFill>
              <a:srgbClr val="99CC00"/>
            </a:solidFill>
            <a:round/>
            <a:headEnd/>
            <a:tailEnd/>
          </a:ln>
        </p:spPr>
        <p:txBody>
          <a:bodyPr wrap="none" anchor="ctr"/>
          <a:lstStyle/>
          <a:p>
            <a:endParaRPr lang="zh-CN" altLang="en-US"/>
          </a:p>
        </p:txBody>
      </p:sp>
      <p:sp>
        <p:nvSpPr>
          <p:cNvPr id="18449" name="Line 24"/>
          <p:cNvSpPr>
            <a:spLocks noChangeShapeType="1"/>
          </p:cNvSpPr>
          <p:nvPr/>
        </p:nvSpPr>
        <p:spPr bwMode="auto">
          <a:xfrm flipV="1">
            <a:off x="1835150" y="4437063"/>
            <a:ext cx="1441450" cy="431800"/>
          </a:xfrm>
          <a:prstGeom prst="line">
            <a:avLst/>
          </a:prstGeom>
          <a:noFill/>
          <a:ln w="28575">
            <a:solidFill>
              <a:srgbClr val="99CC00"/>
            </a:solidFill>
            <a:round/>
            <a:headEnd/>
            <a:tailEnd/>
          </a:ln>
        </p:spPr>
        <p:txBody>
          <a:bodyPr wrap="none" anchor="ctr"/>
          <a:lstStyle/>
          <a:p>
            <a:endParaRPr lang="zh-CN" altLang="en-US"/>
          </a:p>
        </p:txBody>
      </p:sp>
      <p:sp>
        <p:nvSpPr>
          <p:cNvPr id="18450" name="Line 10"/>
          <p:cNvSpPr>
            <a:spLocks noChangeShapeType="1"/>
          </p:cNvSpPr>
          <p:nvPr/>
        </p:nvSpPr>
        <p:spPr bwMode="auto">
          <a:xfrm flipH="1" flipV="1">
            <a:off x="1547813" y="5661025"/>
            <a:ext cx="1079500" cy="144463"/>
          </a:xfrm>
          <a:prstGeom prst="line">
            <a:avLst/>
          </a:prstGeom>
          <a:noFill/>
          <a:ln w="28575">
            <a:solidFill>
              <a:srgbClr val="C0C0C0"/>
            </a:solidFill>
            <a:round/>
            <a:headEnd/>
            <a:tailEnd/>
          </a:ln>
        </p:spPr>
        <p:txBody>
          <a:bodyPr wrap="none" anchor="ctr"/>
          <a:lstStyle/>
          <a:p>
            <a:endParaRPr lang="zh-CN" altLang="en-US"/>
          </a:p>
        </p:txBody>
      </p:sp>
      <p:sp>
        <p:nvSpPr>
          <p:cNvPr id="18451" name="Line 10"/>
          <p:cNvSpPr>
            <a:spLocks noChangeShapeType="1"/>
          </p:cNvSpPr>
          <p:nvPr/>
        </p:nvSpPr>
        <p:spPr bwMode="auto">
          <a:xfrm>
            <a:off x="6334132" y="3109905"/>
            <a:ext cx="576263" cy="431800"/>
          </a:xfrm>
          <a:prstGeom prst="line">
            <a:avLst/>
          </a:prstGeom>
          <a:noFill/>
          <a:ln w="28575">
            <a:solidFill>
              <a:srgbClr val="C0C0C0"/>
            </a:solidFill>
            <a:round/>
            <a:headEnd/>
            <a:tailEnd/>
          </a:ln>
        </p:spPr>
        <p:txBody>
          <a:bodyPr wrap="none" anchor="ctr"/>
          <a:lstStyle/>
          <a:p>
            <a:endParaRPr lang="zh-CN" altLang="en-US"/>
          </a:p>
        </p:txBody>
      </p:sp>
      <p:sp>
        <p:nvSpPr>
          <p:cNvPr id="18452" name="Arc 9"/>
          <p:cNvSpPr>
            <a:spLocks/>
          </p:cNvSpPr>
          <p:nvPr/>
        </p:nvSpPr>
        <p:spPr bwMode="auto">
          <a:xfrm>
            <a:off x="684213" y="2132013"/>
            <a:ext cx="7272337" cy="4465637"/>
          </a:xfrm>
          <a:custGeom>
            <a:avLst/>
            <a:gdLst>
              <a:gd name="T0" fmla="*/ 2147483647 w 41195"/>
              <a:gd name="T1" fmla="*/ 2147483647 h 43014"/>
              <a:gd name="T2" fmla="*/ 2147483647 w 41195"/>
              <a:gd name="T3" fmla="*/ 2147483647 h 43014"/>
              <a:gd name="T4" fmla="*/ 2147483647 w 41195"/>
              <a:gd name="T5" fmla="*/ 2147483647 h 43014"/>
              <a:gd name="T6" fmla="*/ 0 60000 65536"/>
              <a:gd name="T7" fmla="*/ 0 60000 65536"/>
              <a:gd name="T8" fmla="*/ 0 60000 65536"/>
              <a:gd name="T9" fmla="*/ 0 w 41195"/>
              <a:gd name="T10" fmla="*/ 0 h 43014"/>
              <a:gd name="T11" fmla="*/ 41195 w 41195"/>
              <a:gd name="T12" fmla="*/ 43014 h 43014"/>
            </a:gdLst>
            <a:ahLst/>
            <a:cxnLst>
              <a:cxn ang="T6">
                <a:pos x="T0" y="T1"/>
              </a:cxn>
              <a:cxn ang="T7">
                <a:pos x="T2" y="T3"/>
              </a:cxn>
              <a:cxn ang="T8">
                <a:pos x="T4" y="T5"/>
              </a:cxn>
            </a:cxnLst>
            <a:rect l="T9" t="T10" r="T11" b="T12"/>
            <a:pathLst>
              <a:path w="41195" h="43014" fill="none" extrusionOk="0">
                <a:moveTo>
                  <a:pt x="18773" y="43014"/>
                </a:moveTo>
                <a:cubicBezTo>
                  <a:pt x="8030" y="41596"/>
                  <a:pt x="0" y="32436"/>
                  <a:pt x="0" y="21600"/>
                </a:cubicBezTo>
                <a:cubicBezTo>
                  <a:pt x="0" y="9670"/>
                  <a:pt x="9670" y="0"/>
                  <a:pt x="21600" y="0"/>
                </a:cubicBezTo>
                <a:cubicBezTo>
                  <a:pt x="30010" y="-1"/>
                  <a:pt x="37656" y="4882"/>
                  <a:pt x="41195" y="12511"/>
                </a:cubicBezTo>
              </a:path>
              <a:path w="41195" h="43014" stroke="0" extrusionOk="0">
                <a:moveTo>
                  <a:pt x="18773" y="43014"/>
                </a:moveTo>
                <a:cubicBezTo>
                  <a:pt x="8030" y="41596"/>
                  <a:pt x="0" y="32436"/>
                  <a:pt x="0" y="21600"/>
                </a:cubicBezTo>
                <a:cubicBezTo>
                  <a:pt x="0" y="9670"/>
                  <a:pt x="9670" y="0"/>
                  <a:pt x="21600" y="0"/>
                </a:cubicBezTo>
                <a:cubicBezTo>
                  <a:pt x="30010" y="-1"/>
                  <a:pt x="37656" y="4882"/>
                  <a:pt x="41195" y="12511"/>
                </a:cubicBezTo>
                <a:lnTo>
                  <a:pt x="21600" y="21600"/>
                </a:lnTo>
                <a:close/>
              </a:path>
            </a:pathLst>
          </a:custGeom>
          <a:noFill/>
          <a:ln w="38100">
            <a:solidFill>
              <a:srgbClr val="99CC00"/>
            </a:solidFill>
            <a:round/>
            <a:headEnd/>
            <a:tailEnd type="arrow" w="sm" len="lg"/>
          </a:ln>
        </p:spPr>
        <p:txBody>
          <a:bodyPr wrap="none" anchor="ctr"/>
          <a:lstStyle/>
          <a:p>
            <a:endParaRPr lang="zh-CN" altLang="en-US"/>
          </a:p>
        </p:txBody>
      </p:sp>
      <p:sp>
        <p:nvSpPr>
          <p:cNvPr id="18453" name="Oval 21"/>
          <p:cNvSpPr>
            <a:spLocks noChangeArrowheads="1"/>
          </p:cNvSpPr>
          <p:nvPr/>
        </p:nvSpPr>
        <p:spPr bwMode="auto">
          <a:xfrm>
            <a:off x="6572264" y="4857760"/>
            <a:ext cx="906463" cy="966787"/>
          </a:xfrm>
          <a:prstGeom prst="ellipse">
            <a:avLst/>
          </a:prstGeom>
          <a:solidFill>
            <a:srgbClr val="9999FF">
              <a:alpha val="70195"/>
            </a:srgbClr>
          </a:solidFill>
          <a:ln w="38100">
            <a:solidFill>
              <a:srgbClr val="C0C0C0"/>
            </a:solidFill>
            <a:round/>
            <a:headEnd/>
            <a:tailEnd/>
          </a:ln>
        </p:spPr>
        <p:txBody>
          <a:bodyPr wrap="none" anchor="ctr"/>
          <a:lstStyle/>
          <a:p>
            <a:pPr algn="ctr"/>
            <a:r>
              <a:rPr lang="zh-CN" altLang="en-US" sz="1300" dirty="0">
                <a:solidFill>
                  <a:srgbClr val="000000"/>
                </a:solidFill>
                <a:ea typeface="微软雅黑" pitchFamily="34" charset="-122"/>
                <a:cs typeface="Malgun Gothic" pitchFamily="34" charset="-127"/>
              </a:rPr>
              <a:t>竞卖</a:t>
            </a:r>
            <a:endParaRPr lang="en-US" altLang="ko-KR" sz="1300" dirty="0">
              <a:solidFill>
                <a:srgbClr val="000000"/>
              </a:solidFill>
              <a:ea typeface="微软雅黑" pitchFamily="34" charset="-122"/>
              <a:cs typeface="Malgun Gothic" pitchFamily="34" charset="-127"/>
            </a:endParaRPr>
          </a:p>
        </p:txBody>
      </p:sp>
      <p:sp>
        <p:nvSpPr>
          <p:cNvPr id="18454" name="Oval 16"/>
          <p:cNvSpPr>
            <a:spLocks noChangeArrowheads="1"/>
          </p:cNvSpPr>
          <p:nvPr/>
        </p:nvSpPr>
        <p:spPr bwMode="auto">
          <a:xfrm>
            <a:off x="250825" y="4508500"/>
            <a:ext cx="1711325" cy="1246188"/>
          </a:xfrm>
          <a:prstGeom prst="ellipse">
            <a:avLst/>
          </a:prstGeom>
          <a:gradFill rotWithShape="0">
            <a:gsLst>
              <a:gs pos="0">
                <a:srgbClr val="FF6600"/>
              </a:gs>
              <a:gs pos="100000">
                <a:srgbClr val="5C2500"/>
              </a:gs>
            </a:gsLst>
            <a:path path="rect">
              <a:fillToRect r="100000" b="100000"/>
            </a:path>
          </a:gradFill>
          <a:ln w="9525">
            <a:noFill/>
            <a:round/>
            <a:headEnd/>
            <a:tailEnd/>
          </a:ln>
        </p:spPr>
        <p:txBody>
          <a:bodyPr wrap="none" anchor="ctr"/>
          <a:lstStyle/>
          <a:p>
            <a:pPr algn="ctr"/>
            <a:r>
              <a:rPr lang="zh-CN" altLang="en-US">
                <a:solidFill>
                  <a:srgbClr val="FFFFFF"/>
                </a:solidFill>
                <a:ea typeface="微软雅黑" pitchFamily="34" charset="-122"/>
                <a:cs typeface="HY각헤드라인M"/>
              </a:rPr>
              <a:t>现货挂牌</a:t>
            </a:r>
            <a:endParaRPr lang="en-US" altLang="ko-KR">
              <a:solidFill>
                <a:srgbClr val="FFFFFF"/>
              </a:solidFill>
              <a:ea typeface="微软雅黑" pitchFamily="34" charset="-122"/>
              <a:cs typeface="HY각헤드라인M"/>
            </a:endParaRPr>
          </a:p>
        </p:txBody>
      </p:sp>
      <p:sp>
        <p:nvSpPr>
          <p:cNvPr id="18455" name="Oval 17"/>
          <p:cNvSpPr>
            <a:spLocks noChangeArrowheads="1"/>
          </p:cNvSpPr>
          <p:nvPr/>
        </p:nvSpPr>
        <p:spPr bwMode="auto">
          <a:xfrm>
            <a:off x="3508375" y="1341438"/>
            <a:ext cx="1711325" cy="1246187"/>
          </a:xfrm>
          <a:prstGeom prst="ellipse">
            <a:avLst/>
          </a:prstGeom>
          <a:gradFill rotWithShape="0">
            <a:gsLst>
              <a:gs pos="0">
                <a:srgbClr val="FF6600"/>
              </a:gs>
              <a:gs pos="100000">
                <a:srgbClr val="5C2500"/>
              </a:gs>
            </a:gsLst>
            <a:path path="rect">
              <a:fillToRect r="100000" b="100000"/>
            </a:path>
          </a:gradFill>
          <a:ln w="9525">
            <a:noFill/>
            <a:round/>
            <a:headEnd/>
            <a:tailEnd/>
          </a:ln>
        </p:spPr>
        <p:txBody>
          <a:bodyPr wrap="none" anchor="ctr"/>
          <a:lstStyle/>
          <a:p>
            <a:pPr algn="ctr"/>
            <a:r>
              <a:rPr lang="zh-CN" altLang="en-US" dirty="0" smtClean="0">
                <a:solidFill>
                  <a:srgbClr val="FFFFFF"/>
                </a:solidFill>
                <a:ea typeface="微软雅黑" pitchFamily="34" charset="-122"/>
                <a:cs typeface="HY각헤드라인M"/>
              </a:rPr>
              <a:t>现货即期</a:t>
            </a:r>
            <a:endParaRPr lang="en-US" altLang="ko-KR" dirty="0">
              <a:solidFill>
                <a:srgbClr val="FFFFFF"/>
              </a:solidFill>
              <a:ea typeface="微软雅黑" pitchFamily="34" charset="-122"/>
              <a:cs typeface="HY각헤드라인M"/>
            </a:endParaRPr>
          </a:p>
        </p:txBody>
      </p:sp>
      <p:sp>
        <p:nvSpPr>
          <p:cNvPr id="18456" name="Oval 25"/>
          <p:cNvSpPr>
            <a:spLocks noChangeArrowheads="1"/>
          </p:cNvSpPr>
          <p:nvPr/>
        </p:nvSpPr>
        <p:spPr bwMode="auto">
          <a:xfrm>
            <a:off x="3214688" y="5643563"/>
            <a:ext cx="908050" cy="966787"/>
          </a:xfrm>
          <a:prstGeom prst="ellipse">
            <a:avLst/>
          </a:prstGeom>
          <a:solidFill>
            <a:srgbClr val="9999FF">
              <a:alpha val="70195"/>
            </a:srgbClr>
          </a:solidFill>
          <a:ln w="38100">
            <a:solidFill>
              <a:srgbClr val="C0C0C0"/>
            </a:solidFill>
            <a:round/>
            <a:headEnd/>
            <a:tailEnd/>
          </a:ln>
        </p:spPr>
        <p:txBody>
          <a:bodyPr wrap="none" anchor="ctr"/>
          <a:lstStyle/>
          <a:p>
            <a:pPr algn="ctr">
              <a:lnSpc>
                <a:spcPct val="90000"/>
              </a:lnSpc>
            </a:pPr>
            <a:r>
              <a:rPr lang="zh-CN" altLang="en-US" sz="1200" dirty="0" smtClean="0">
                <a:solidFill>
                  <a:srgbClr val="000000"/>
                </a:solidFill>
                <a:ea typeface="微软雅黑" pitchFamily="34" charset="-122"/>
                <a:cs typeface="Malgun Gothic" pitchFamily="34" charset="-127"/>
              </a:rPr>
              <a:t>存量挂牌</a:t>
            </a:r>
            <a:endParaRPr lang="en-US" altLang="ko-KR" sz="1200" dirty="0">
              <a:solidFill>
                <a:srgbClr val="000000"/>
              </a:solidFill>
              <a:ea typeface="微软雅黑" pitchFamily="34" charset="-122"/>
              <a:cs typeface="Malgun Gothic" pitchFamily="34" charset="-127"/>
            </a:endParaRPr>
          </a:p>
        </p:txBody>
      </p:sp>
      <p:sp>
        <p:nvSpPr>
          <p:cNvPr id="18457" name="Line 10"/>
          <p:cNvSpPr>
            <a:spLocks noChangeShapeType="1"/>
          </p:cNvSpPr>
          <p:nvPr/>
        </p:nvSpPr>
        <p:spPr bwMode="auto">
          <a:xfrm flipH="1" flipV="1">
            <a:off x="1428750" y="5715000"/>
            <a:ext cx="1785938" cy="500063"/>
          </a:xfrm>
          <a:prstGeom prst="line">
            <a:avLst/>
          </a:prstGeom>
          <a:noFill/>
          <a:ln w="28575">
            <a:solidFill>
              <a:srgbClr val="C0C0C0"/>
            </a:solidFill>
            <a:round/>
            <a:headEnd/>
            <a:tailEnd/>
          </a:ln>
        </p:spPr>
        <p:txBody>
          <a:bodyPr wrap="none" anchor="ctr"/>
          <a:lstStyle/>
          <a:p>
            <a:endParaRPr lang="zh-CN" altLang="en-US"/>
          </a:p>
        </p:txBody>
      </p:sp>
      <p:sp>
        <p:nvSpPr>
          <p:cNvPr id="26" name="Oval 25"/>
          <p:cNvSpPr>
            <a:spLocks noChangeArrowheads="1"/>
          </p:cNvSpPr>
          <p:nvPr/>
        </p:nvSpPr>
        <p:spPr bwMode="auto">
          <a:xfrm>
            <a:off x="2143108" y="2428868"/>
            <a:ext cx="908050" cy="966787"/>
          </a:xfrm>
          <a:prstGeom prst="ellipse">
            <a:avLst/>
          </a:prstGeom>
          <a:solidFill>
            <a:srgbClr val="9999FF">
              <a:alpha val="70195"/>
            </a:srgbClr>
          </a:solidFill>
          <a:ln w="38100">
            <a:solidFill>
              <a:srgbClr val="C0C0C0"/>
            </a:solidFill>
            <a:round/>
            <a:headEnd/>
            <a:tailEnd/>
          </a:ln>
        </p:spPr>
        <p:txBody>
          <a:bodyPr wrap="none" anchor="ctr"/>
          <a:lstStyle/>
          <a:p>
            <a:pPr algn="ctr">
              <a:lnSpc>
                <a:spcPct val="90000"/>
              </a:lnSpc>
            </a:pPr>
            <a:r>
              <a:rPr lang="zh-CN" altLang="en-US" sz="1200">
                <a:solidFill>
                  <a:srgbClr val="000000"/>
                </a:solidFill>
                <a:ea typeface="微软雅黑" pitchFamily="34" charset="-122"/>
                <a:cs typeface="Malgun Gothic" pitchFamily="34" charset="-127"/>
              </a:rPr>
              <a:t>买方挂牌</a:t>
            </a:r>
            <a:endParaRPr lang="en-US" altLang="ko-KR" sz="1200">
              <a:solidFill>
                <a:srgbClr val="000000"/>
              </a:solidFill>
              <a:ea typeface="微软雅黑" pitchFamily="34" charset="-122"/>
              <a:cs typeface="Malgun Gothic" pitchFamily="34" charset="-127"/>
            </a:endParaRPr>
          </a:p>
        </p:txBody>
      </p:sp>
      <p:sp>
        <p:nvSpPr>
          <p:cNvPr id="27" name="Line 10"/>
          <p:cNvSpPr>
            <a:spLocks noChangeShapeType="1"/>
          </p:cNvSpPr>
          <p:nvPr/>
        </p:nvSpPr>
        <p:spPr bwMode="auto">
          <a:xfrm flipV="1">
            <a:off x="1339850" y="3357562"/>
            <a:ext cx="1089010" cy="1303338"/>
          </a:xfrm>
          <a:prstGeom prst="line">
            <a:avLst/>
          </a:prstGeom>
          <a:noFill/>
          <a:ln w="28575">
            <a:solidFill>
              <a:srgbClr val="C0C0C0"/>
            </a:solidFill>
            <a:round/>
            <a:headEnd/>
            <a:tailEnd/>
          </a:ln>
        </p:spPr>
        <p:txBody>
          <a:bodyPr wrap="none" anchor="ctr"/>
          <a:lstStyle/>
          <a:p>
            <a:endParaRPr lang="zh-CN" altLang="en-US"/>
          </a:p>
        </p:txBody>
      </p:sp>
      <p:sp>
        <p:nvSpPr>
          <p:cNvPr id="28" name="Oval 17"/>
          <p:cNvSpPr>
            <a:spLocks noChangeArrowheads="1"/>
          </p:cNvSpPr>
          <p:nvPr/>
        </p:nvSpPr>
        <p:spPr bwMode="auto">
          <a:xfrm>
            <a:off x="4429124" y="5500702"/>
            <a:ext cx="1711325" cy="1246187"/>
          </a:xfrm>
          <a:prstGeom prst="ellipse">
            <a:avLst/>
          </a:prstGeom>
          <a:gradFill rotWithShape="0">
            <a:gsLst>
              <a:gs pos="0">
                <a:srgbClr val="FF6600"/>
              </a:gs>
              <a:gs pos="100000">
                <a:srgbClr val="5C2500"/>
              </a:gs>
            </a:gsLst>
            <a:path path="rect">
              <a:fillToRect r="100000" b="100000"/>
            </a:path>
          </a:gradFill>
          <a:ln w="9525">
            <a:noFill/>
            <a:round/>
            <a:headEnd/>
            <a:tailEnd/>
          </a:ln>
        </p:spPr>
        <p:txBody>
          <a:bodyPr wrap="none" anchor="ctr"/>
          <a:lstStyle/>
          <a:p>
            <a:pPr algn="ctr"/>
            <a:r>
              <a:rPr lang="zh-CN" altLang="en-US" dirty="0" smtClean="0">
                <a:solidFill>
                  <a:srgbClr val="FFFFFF"/>
                </a:solidFill>
                <a:ea typeface="微软雅黑" pitchFamily="34" charset="-122"/>
                <a:cs typeface="HY각헤드라인M"/>
              </a:rPr>
              <a:t>现货报盘</a:t>
            </a:r>
            <a:endParaRPr lang="en-US" altLang="ko-KR" dirty="0">
              <a:solidFill>
                <a:srgbClr val="FFFFFF"/>
              </a:solidFill>
              <a:ea typeface="微软雅黑" pitchFamily="34" charset="-122"/>
              <a:cs typeface="HY각헤드라인M"/>
            </a:endParaRPr>
          </a:p>
        </p:txBody>
      </p:sp>
      <p:sp>
        <p:nvSpPr>
          <p:cNvPr id="29" name="Line 12"/>
          <p:cNvSpPr>
            <a:spLocks noChangeShapeType="1"/>
          </p:cNvSpPr>
          <p:nvPr/>
        </p:nvSpPr>
        <p:spPr bwMode="auto">
          <a:xfrm flipH="1" flipV="1">
            <a:off x="4357686" y="4572008"/>
            <a:ext cx="714380" cy="1000132"/>
          </a:xfrm>
          <a:prstGeom prst="line">
            <a:avLst/>
          </a:prstGeom>
          <a:noFill/>
          <a:ln w="28575">
            <a:solidFill>
              <a:srgbClr val="99CC00"/>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32" y="500042"/>
            <a:ext cx="4143404"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rPr>
              <a:t>1.13</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rPr>
              <a:t>、交易平台功能</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endParaRPr>
          </a:p>
        </p:txBody>
      </p:sp>
      <p:sp>
        <p:nvSpPr>
          <p:cNvPr id="10" name="矩形 9"/>
          <p:cNvSpPr/>
          <p:nvPr/>
        </p:nvSpPr>
        <p:spPr>
          <a:xfrm>
            <a:off x="1000100" y="1214422"/>
            <a:ext cx="7072362" cy="1200329"/>
          </a:xfrm>
          <a:prstGeom prst="rect">
            <a:avLst/>
          </a:prstGeom>
        </p:spPr>
        <p:txBody>
          <a:bodyPr wrap="square">
            <a:spAutoFit/>
          </a:bodyPr>
          <a:lstStyle/>
          <a:p>
            <a:r>
              <a:rPr lang="zh-CN" altLang="en-US" dirty="0" smtClean="0">
                <a:latin typeface="+mn-ea"/>
                <a:ea typeface="+mn-ea"/>
              </a:rPr>
              <a:t>       大宗商品交易市场电子商务平台，主要是以市场为中介，建立企业与企业间（</a:t>
            </a:r>
            <a:r>
              <a:rPr lang="en-US" dirty="0" smtClean="0">
                <a:latin typeface="+mn-ea"/>
                <a:ea typeface="+mn-ea"/>
              </a:rPr>
              <a:t>B to B</a:t>
            </a:r>
            <a:r>
              <a:rPr lang="zh-CN" altLang="en-US" dirty="0" smtClean="0">
                <a:latin typeface="+mn-ea"/>
                <a:ea typeface="+mn-ea"/>
              </a:rPr>
              <a:t>）模式的电子商务，是集管理制度、交易规则、计算机网络软硬件系统为一体的电子商务平台。</a:t>
            </a:r>
            <a:endParaRPr lang="en-US" altLang="zh-CN" dirty="0" smtClean="0">
              <a:latin typeface="+mn-ea"/>
              <a:ea typeface="+mn-ea"/>
            </a:endParaRPr>
          </a:p>
          <a:p>
            <a:endParaRPr lang="zh-CN" altLang="en-US" dirty="0">
              <a:latin typeface="+mn-ea"/>
              <a:ea typeface="+mn-ea"/>
            </a:endParaRPr>
          </a:p>
        </p:txBody>
      </p:sp>
      <p:sp>
        <p:nvSpPr>
          <p:cNvPr id="39" name="Oval 2"/>
          <p:cNvSpPr>
            <a:spLocks noChangeArrowheads="1"/>
          </p:cNvSpPr>
          <p:nvPr/>
        </p:nvSpPr>
        <p:spPr bwMode="auto">
          <a:xfrm>
            <a:off x="2843213" y="3475060"/>
            <a:ext cx="4016375" cy="2432050"/>
          </a:xfrm>
          <a:prstGeom prst="ellipse">
            <a:avLst/>
          </a:prstGeom>
          <a:solidFill>
            <a:srgbClr val="CCFFFF"/>
          </a:solidFill>
          <a:ln w="9525">
            <a:noFill/>
            <a:round/>
            <a:headEnd/>
            <a:tailEnd/>
          </a:ln>
        </p:spPr>
        <p:txBody>
          <a:bodyPr tIns="0" bIns="72000"/>
          <a:lstStyle/>
          <a:p>
            <a:pPr algn="ctr"/>
            <a:endParaRPr lang="zh-CN" altLang="en-US">
              <a:latin typeface="+mn-ea"/>
              <a:ea typeface="+mn-ea"/>
            </a:endParaRPr>
          </a:p>
        </p:txBody>
      </p:sp>
      <p:sp>
        <p:nvSpPr>
          <p:cNvPr id="40" name="Rectangle 3"/>
          <p:cNvSpPr>
            <a:spLocks noChangeArrowheads="1"/>
          </p:cNvSpPr>
          <p:nvPr/>
        </p:nvSpPr>
        <p:spPr bwMode="auto">
          <a:xfrm>
            <a:off x="3416300" y="3983060"/>
            <a:ext cx="1081088" cy="428625"/>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信息服务	</a:t>
            </a:r>
          </a:p>
          <a:p>
            <a:pPr algn="ctr"/>
            <a:endParaRPr lang="zh-CN" altLang="en-US" sz="1600">
              <a:latin typeface="+mn-ea"/>
              <a:ea typeface="+mn-ea"/>
            </a:endParaRPr>
          </a:p>
        </p:txBody>
      </p:sp>
      <p:sp>
        <p:nvSpPr>
          <p:cNvPr id="41" name="Rectangle 4"/>
          <p:cNvSpPr>
            <a:spLocks noChangeArrowheads="1"/>
          </p:cNvSpPr>
          <p:nvPr/>
        </p:nvSpPr>
        <p:spPr bwMode="auto">
          <a:xfrm>
            <a:off x="4343400" y="4554560"/>
            <a:ext cx="1081088" cy="430213"/>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交易服务	</a:t>
            </a:r>
          </a:p>
          <a:p>
            <a:pPr algn="ctr"/>
            <a:endParaRPr lang="zh-CN" altLang="en-US" sz="1600">
              <a:latin typeface="+mn-ea"/>
              <a:ea typeface="+mn-ea"/>
            </a:endParaRPr>
          </a:p>
        </p:txBody>
      </p:sp>
      <p:sp>
        <p:nvSpPr>
          <p:cNvPr id="42" name="Rectangle 5"/>
          <p:cNvSpPr>
            <a:spLocks noChangeArrowheads="1"/>
          </p:cNvSpPr>
          <p:nvPr/>
        </p:nvSpPr>
        <p:spPr bwMode="auto">
          <a:xfrm>
            <a:off x="3108325" y="4554560"/>
            <a:ext cx="1081088" cy="430213"/>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物流服务	</a:t>
            </a:r>
          </a:p>
          <a:p>
            <a:pPr algn="ctr"/>
            <a:endParaRPr lang="zh-CN" altLang="en-US" sz="1600">
              <a:latin typeface="+mn-ea"/>
              <a:ea typeface="+mn-ea"/>
            </a:endParaRPr>
          </a:p>
        </p:txBody>
      </p:sp>
      <p:sp>
        <p:nvSpPr>
          <p:cNvPr id="43" name="Rectangle 6"/>
          <p:cNvSpPr>
            <a:spLocks noChangeArrowheads="1"/>
          </p:cNvSpPr>
          <p:nvPr/>
        </p:nvSpPr>
        <p:spPr bwMode="auto">
          <a:xfrm>
            <a:off x="4652963" y="3983060"/>
            <a:ext cx="1389062" cy="428625"/>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保证金监管	</a:t>
            </a:r>
          </a:p>
          <a:p>
            <a:pPr algn="ctr"/>
            <a:endParaRPr lang="zh-CN" altLang="en-US" sz="1600">
              <a:latin typeface="+mn-ea"/>
              <a:ea typeface="+mn-ea"/>
            </a:endParaRPr>
          </a:p>
        </p:txBody>
      </p:sp>
      <p:sp>
        <p:nvSpPr>
          <p:cNvPr id="47" name="Rectangle 7"/>
          <p:cNvSpPr>
            <a:spLocks noChangeArrowheads="1"/>
          </p:cNvSpPr>
          <p:nvPr/>
        </p:nvSpPr>
        <p:spPr bwMode="auto">
          <a:xfrm>
            <a:off x="3708400" y="5132410"/>
            <a:ext cx="2162175" cy="430213"/>
          </a:xfrm>
          <a:prstGeom prst="rect">
            <a:avLst/>
          </a:prstGeom>
          <a:solidFill>
            <a:srgbClr val="FFFFFF"/>
          </a:solidFill>
          <a:ln w="9525">
            <a:noFill/>
            <a:miter lim="800000"/>
            <a:headEnd/>
            <a:tailEnd/>
          </a:ln>
        </p:spPr>
        <p:txBody>
          <a:bodyPr tIns="0" bIns="72000"/>
          <a:lstStyle/>
          <a:p>
            <a:pPr algn="ctr"/>
            <a:r>
              <a:rPr lang="zh-CN" altLang="en-US" sz="1600" b="1" dirty="0">
                <a:latin typeface="+mn-ea"/>
                <a:ea typeface="+mn-ea"/>
              </a:rPr>
              <a:t>大宗商品</a:t>
            </a:r>
            <a:r>
              <a:rPr lang="zh-CN" altLang="en-US" sz="1600" b="1" dirty="0" smtClean="0">
                <a:latin typeface="+mn-ea"/>
                <a:ea typeface="+mn-ea"/>
              </a:rPr>
              <a:t>交易所</a:t>
            </a:r>
            <a:endParaRPr lang="zh-CN" altLang="en-US" sz="1600" b="1" dirty="0">
              <a:latin typeface="+mn-ea"/>
              <a:ea typeface="+mn-ea"/>
            </a:endParaRPr>
          </a:p>
        </p:txBody>
      </p:sp>
      <p:sp>
        <p:nvSpPr>
          <p:cNvPr id="49" name="Rectangle 8"/>
          <p:cNvSpPr>
            <a:spLocks noChangeArrowheads="1"/>
          </p:cNvSpPr>
          <p:nvPr/>
        </p:nvSpPr>
        <p:spPr bwMode="auto">
          <a:xfrm>
            <a:off x="958850" y="3763985"/>
            <a:ext cx="771525" cy="430213"/>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买家	</a:t>
            </a:r>
          </a:p>
          <a:p>
            <a:pPr algn="ctr"/>
            <a:endParaRPr lang="zh-CN" altLang="en-US" sz="1600">
              <a:latin typeface="+mn-ea"/>
              <a:ea typeface="+mn-ea"/>
            </a:endParaRPr>
          </a:p>
        </p:txBody>
      </p:sp>
      <p:sp>
        <p:nvSpPr>
          <p:cNvPr id="50" name="Rectangle 9"/>
          <p:cNvSpPr>
            <a:spLocks noChangeArrowheads="1"/>
          </p:cNvSpPr>
          <p:nvPr/>
        </p:nvSpPr>
        <p:spPr bwMode="auto">
          <a:xfrm>
            <a:off x="971550" y="4273573"/>
            <a:ext cx="771525" cy="428625"/>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买家	</a:t>
            </a:r>
          </a:p>
          <a:p>
            <a:pPr algn="ctr"/>
            <a:endParaRPr lang="zh-CN" altLang="en-US" sz="1600">
              <a:latin typeface="+mn-ea"/>
              <a:ea typeface="+mn-ea"/>
            </a:endParaRPr>
          </a:p>
        </p:txBody>
      </p:sp>
      <p:sp>
        <p:nvSpPr>
          <p:cNvPr id="51" name="Rectangle 10"/>
          <p:cNvSpPr>
            <a:spLocks noChangeArrowheads="1"/>
          </p:cNvSpPr>
          <p:nvPr/>
        </p:nvSpPr>
        <p:spPr bwMode="auto">
          <a:xfrm>
            <a:off x="971550" y="4775223"/>
            <a:ext cx="771525" cy="428625"/>
          </a:xfrm>
          <a:prstGeom prst="rect">
            <a:avLst/>
          </a:prstGeom>
          <a:solidFill>
            <a:srgbClr val="FFFFFF"/>
          </a:solidFill>
          <a:ln w="9525">
            <a:solidFill>
              <a:srgbClr val="000000"/>
            </a:solidFill>
            <a:miter lim="800000"/>
            <a:headEnd/>
            <a:tailEnd/>
          </a:ln>
        </p:spPr>
        <p:txBody>
          <a:bodyPr tIns="0" bIns="72000"/>
          <a:lstStyle/>
          <a:p>
            <a:pPr algn="ctr"/>
            <a:r>
              <a:rPr lang="zh-CN" altLang="en-US" sz="1600" dirty="0">
                <a:latin typeface="+mn-ea"/>
                <a:ea typeface="+mn-ea"/>
              </a:rPr>
              <a:t>买家	</a:t>
            </a:r>
          </a:p>
          <a:p>
            <a:pPr algn="ctr"/>
            <a:endParaRPr lang="zh-CN" altLang="en-US" sz="1600" dirty="0">
              <a:latin typeface="+mn-ea"/>
              <a:ea typeface="+mn-ea"/>
            </a:endParaRPr>
          </a:p>
        </p:txBody>
      </p:sp>
      <p:sp>
        <p:nvSpPr>
          <p:cNvPr id="52" name="Line 11"/>
          <p:cNvSpPr>
            <a:spLocks noChangeShapeType="1"/>
          </p:cNvSpPr>
          <p:nvPr/>
        </p:nvSpPr>
        <p:spPr bwMode="auto">
          <a:xfrm flipV="1">
            <a:off x="1763713" y="4987948"/>
            <a:ext cx="1152525" cy="0"/>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
        <p:nvSpPr>
          <p:cNvPr id="53" name="Line 12"/>
          <p:cNvSpPr>
            <a:spLocks noChangeShapeType="1"/>
          </p:cNvSpPr>
          <p:nvPr/>
        </p:nvSpPr>
        <p:spPr bwMode="auto">
          <a:xfrm flipV="1">
            <a:off x="1763713" y="4483123"/>
            <a:ext cx="1295400" cy="0"/>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
        <p:nvSpPr>
          <p:cNvPr id="54" name="Line 13"/>
          <p:cNvSpPr>
            <a:spLocks noChangeShapeType="1"/>
          </p:cNvSpPr>
          <p:nvPr/>
        </p:nvSpPr>
        <p:spPr bwMode="auto">
          <a:xfrm>
            <a:off x="1763713" y="3976710"/>
            <a:ext cx="1439862" cy="3175"/>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
        <p:nvSpPr>
          <p:cNvPr id="55" name="Rectangle 14"/>
          <p:cNvSpPr>
            <a:spLocks noChangeArrowheads="1"/>
          </p:cNvSpPr>
          <p:nvPr/>
        </p:nvSpPr>
        <p:spPr bwMode="auto">
          <a:xfrm>
            <a:off x="7596188" y="3619523"/>
            <a:ext cx="771525" cy="428625"/>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卖家	</a:t>
            </a:r>
          </a:p>
        </p:txBody>
      </p:sp>
      <p:sp>
        <p:nvSpPr>
          <p:cNvPr id="56" name="Rectangle 15"/>
          <p:cNvSpPr>
            <a:spLocks noChangeArrowheads="1"/>
          </p:cNvSpPr>
          <p:nvPr/>
        </p:nvSpPr>
        <p:spPr bwMode="auto">
          <a:xfrm>
            <a:off x="7596188" y="4125935"/>
            <a:ext cx="773112" cy="430213"/>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卖家	</a:t>
            </a:r>
          </a:p>
        </p:txBody>
      </p:sp>
      <p:sp>
        <p:nvSpPr>
          <p:cNvPr id="57" name="Rectangle 16"/>
          <p:cNvSpPr>
            <a:spLocks noChangeArrowheads="1"/>
          </p:cNvSpPr>
          <p:nvPr/>
        </p:nvSpPr>
        <p:spPr bwMode="auto">
          <a:xfrm>
            <a:off x="7596188" y="4627585"/>
            <a:ext cx="771525" cy="430213"/>
          </a:xfrm>
          <a:prstGeom prst="rect">
            <a:avLst/>
          </a:prstGeom>
          <a:solidFill>
            <a:srgbClr val="FFFFFF"/>
          </a:solidFill>
          <a:ln w="9525">
            <a:solidFill>
              <a:srgbClr val="000000"/>
            </a:solidFill>
            <a:miter lim="800000"/>
            <a:headEnd/>
            <a:tailEnd/>
          </a:ln>
        </p:spPr>
        <p:txBody>
          <a:bodyPr tIns="0" bIns="72000"/>
          <a:lstStyle/>
          <a:p>
            <a:pPr algn="ctr"/>
            <a:r>
              <a:rPr lang="zh-CN" altLang="en-US" sz="1600" dirty="0">
                <a:latin typeface="+mn-ea"/>
                <a:ea typeface="+mn-ea"/>
              </a:rPr>
              <a:t>卖家	</a:t>
            </a:r>
          </a:p>
          <a:p>
            <a:pPr algn="ctr"/>
            <a:endParaRPr lang="zh-CN" altLang="en-US" sz="1600" dirty="0">
              <a:latin typeface="+mn-ea"/>
              <a:ea typeface="+mn-ea"/>
            </a:endParaRPr>
          </a:p>
        </p:txBody>
      </p:sp>
      <p:sp>
        <p:nvSpPr>
          <p:cNvPr id="58" name="Line 17"/>
          <p:cNvSpPr>
            <a:spLocks noChangeShapeType="1"/>
          </p:cNvSpPr>
          <p:nvPr/>
        </p:nvSpPr>
        <p:spPr bwMode="auto">
          <a:xfrm flipH="1" flipV="1">
            <a:off x="6300788" y="3835423"/>
            <a:ext cx="1295400" cy="0"/>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
        <p:nvSpPr>
          <p:cNvPr id="59" name="Line 18"/>
          <p:cNvSpPr>
            <a:spLocks noChangeShapeType="1"/>
          </p:cNvSpPr>
          <p:nvPr/>
        </p:nvSpPr>
        <p:spPr bwMode="auto">
          <a:xfrm flipH="1" flipV="1">
            <a:off x="6732588" y="4340248"/>
            <a:ext cx="790575" cy="0"/>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
        <p:nvSpPr>
          <p:cNvPr id="60" name="Line 19"/>
          <p:cNvSpPr>
            <a:spLocks noChangeShapeType="1"/>
          </p:cNvSpPr>
          <p:nvPr/>
        </p:nvSpPr>
        <p:spPr bwMode="auto">
          <a:xfrm flipH="1">
            <a:off x="6672263" y="4843485"/>
            <a:ext cx="852487" cy="0"/>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
        <p:nvSpPr>
          <p:cNvPr id="61" name="Rectangle 20"/>
          <p:cNvSpPr>
            <a:spLocks noChangeArrowheads="1"/>
          </p:cNvSpPr>
          <p:nvPr/>
        </p:nvSpPr>
        <p:spPr bwMode="auto">
          <a:xfrm>
            <a:off x="5148263" y="2463823"/>
            <a:ext cx="925512" cy="363537"/>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媒体</a:t>
            </a:r>
          </a:p>
        </p:txBody>
      </p:sp>
      <p:sp>
        <p:nvSpPr>
          <p:cNvPr id="62" name="Line 21"/>
          <p:cNvSpPr>
            <a:spLocks noChangeShapeType="1"/>
          </p:cNvSpPr>
          <p:nvPr/>
        </p:nvSpPr>
        <p:spPr bwMode="auto">
          <a:xfrm flipH="1">
            <a:off x="5580063" y="2894035"/>
            <a:ext cx="0" cy="571500"/>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
        <p:nvSpPr>
          <p:cNvPr id="63" name="Rectangle 22"/>
          <p:cNvSpPr>
            <a:spLocks noChangeArrowheads="1"/>
          </p:cNvSpPr>
          <p:nvPr/>
        </p:nvSpPr>
        <p:spPr bwMode="auto">
          <a:xfrm>
            <a:off x="3562350" y="6286520"/>
            <a:ext cx="1081088" cy="387353"/>
          </a:xfrm>
          <a:prstGeom prst="rect">
            <a:avLst/>
          </a:prstGeom>
          <a:solidFill>
            <a:srgbClr val="FFFFFF"/>
          </a:solidFill>
          <a:ln w="9525">
            <a:solidFill>
              <a:srgbClr val="000000"/>
            </a:solidFill>
            <a:miter lim="800000"/>
            <a:headEnd/>
            <a:tailEnd/>
          </a:ln>
        </p:spPr>
        <p:txBody>
          <a:bodyPr tIns="0" bIns="72000"/>
          <a:lstStyle/>
          <a:p>
            <a:pPr algn="ctr"/>
            <a:r>
              <a:rPr lang="zh-CN" altLang="en-US" sz="1600" dirty="0">
                <a:latin typeface="+mn-ea"/>
                <a:ea typeface="+mn-ea"/>
              </a:rPr>
              <a:t>仓储运输	</a:t>
            </a:r>
          </a:p>
        </p:txBody>
      </p:sp>
      <p:sp>
        <p:nvSpPr>
          <p:cNvPr id="64" name="Line 23"/>
          <p:cNvSpPr>
            <a:spLocks noChangeShapeType="1"/>
          </p:cNvSpPr>
          <p:nvPr/>
        </p:nvSpPr>
        <p:spPr bwMode="auto">
          <a:xfrm flipV="1">
            <a:off x="4067175" y="5851548"/>
            <a:ext cx="0" cy="428625"/>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
        <p:nvSpPr>
          <p:cNvPr id="65" name="Rectangle 24"/>
          <p:cNvSpPr>
            <a:spLocks noChangeArrowheads="1"/>
          </p:cNvSpPr>
          <p:nvPr/>
        </p:nvSpPr>
        <p:spPr bwMode="auto">
          <a:xfrm>
            <a:off x="5578475" y="4554560"/>
            <a:ext cx="1081088" cy="430213"/>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结算服务	</a:t>
            </a:r>
          </a:p>
          <a:p>
            <a:pPr algn="ctr"/>
            <a:endParaRPr lang="zh-CN" altLang="en-US" sz="1600">
              <a:latin typeface="+mn-ea"/>
              <a:ea typeface="+mn-ea"/>
            </a:endParaRPr>
          </a:p>
        </p:txBody>
      </p:sp>
      <p:sp>
        <p:nvSpPr>
          <p:cNvPr id="66" name="AutoShape 25"/>
          <p:cNvSpPr>
            <a:spLocks noChangeArrowheads="1"/>
          </p:cNvSpPr>
          <p:nvPr/>
        </p:nvSpPr>
        <p:spPr bwMode="auto">
          <a:xfrm>
            <a:off x="6804025" y="5851548"/>
            <a:ext cx="2008188" cy="863600"/>
          </a:xfrm>
          <a:prstGeom prst="wedgeRoundRectCallout">
            <a:avLst>
              <a:gd name="adj1" fmla="val -87944"/>
              <a:gd name="adj2" fmla="val -95403"/>
              <a:gd name="adj3" fmla="val 16667"/>
            </a:avLst>
          </a:prstGeom>
          <a:solidFill>
            <a:srgbClr val="FFFFFF"/>
          </a:solidFill>
          <a:ln w="9525">
            <a:solidFill>
              <a:srgbClr val="000000"/>
            </a:solidFill>
            <a:miter lim="800000"/>
            <a:headEnd/>
            <a:tailEnd/>
          </a:ln>
        </p:spPr>
        <p:txBody>
          <a:bodyPr lIns="18000" tIns="0" rIns="18000" bIns="36000"/>
          <a:lstStyle/>
          <a:p>
            <a:pPr algn="ctr"/>
            <a:r>
              <a:rPr lang="zh-CN" altLang="en-US" sz="1600" b="1" dirty="0">
                <a:solidFill>
                  <a:srgbClr val="FF3300"/>
                </a:solidFill>
                <a:latin typeface="+mn-ea"/>
                <a:ea typeface="+mn-ea"/>
              </a:rPr>
              <a:t>大量买家卖</a:t>
            </a:r>
            <a:r>
              <a:rPr lang="zh-CN" altLang="en-US" sz="1600" b="1" dirty="0" smtClean="0">
                <a:solidFill>
                  <a:srgbClr val="FF3300"/>
                </a:solidFill>
                <a:latin typeface="+mn-ea"/>
                <a:ea typeface="+mn-ea"/>
              </a:rPr>
              <a:t>家交易</a:t>
            </a:r>
            <a:r>
              <a:rPr lang="zh-CN" altLang="en-US" sz="1600" b="1" dirty="0">
                <a:solidFill>
                  <a:srgbClr val="FF3300"/>
                </a:solidFill>
                <a:latin typeface="+mn-ea"/>
                <a:ea typeface="+mn-ea"/>
              </a:rPr>
              <a:t>的平台、提供各种后续服务	</a:t>
            </a:r>
          </a:p>
        </p:txBody>
      </p:sp>
      <p:sp>
        <p:nvSpPr>
          <p:cNvPr id="67" name="Text Box 26"/>
          <p:cNvSpPr txBox="1">
            <a:spLocks noChangeArrowheads="1"/>
          </p:cNvSpPr>
          <p:nvPr/>
        </p:nvSpPr>
        <p:spPr bwMode="auto">
          <a:xfrm>
            <a:off x="5148263" y="6283348"/>
            <a:ext cx="792162" cy="360362"/>
          </a:xfrm>
          <a:prstGeom prst="rect">
            <a:avLst/>
          </a:prstGeom>
          <a:solidFill>
            <a:srgbClr val="FFFFFF"/>
          </a:solidFill>
          <a:ln w="9525">
            <a:solidFill>
              <a:srgbClr val="000000"/>
            </a:solidFill>
            <a:miter lim="800000"/>
            <a:headEnd/>
            <a:tailEnd/>
          </a:ln>
          <a:effectLst/>
        </p:spPr>
        <p:txBody>
          <a:bodyPr/>
          <a:lstStyle/>
          <a:p>
            <a:pPr algn="ctr"/>
            <a:r>
              <a:rPr lang="zh-CN" altLang="en-US" sz="1600" dirty="0">
                <a:latin typeface="+mn-ea"/>
                <a:ea typeface="+mn-ea"/>
              </a:rPr>
              <a:t>质检</a:t>
            </a:r>
          </a:p>
        </p:txBody>
      </p:sp>
      <p:sp>
        <p:nvSpPr>
          <p:cNvPr id="68" name="Rectangle 28"/>
          <p:cNvSpPr>
            <a:spLocks noChangeArrowheads="1"/>
          </p:cNvSpPr>
          <p:nvPr/>
        </p:nvSpPr>
        <p:spPr bwMode="auto">
          <a:xfrm>
            <a:off x="3646488" y="2466998"/>
            <a:ext cx="925512" cy="360362"/>
          </a:xfrm>
          <a:prstGeom prst="rect">
            <a:avLst/>
          </a:prstGeom>
          <a:solidFill>
            <a:srgbClr val="FFFFFF"/>
          </a:solidFill>
          <a:ln w="9525">
            <a:solidFill>
              <a:srgbClr val="000000"/>
            </a:solidFill>
            <a:miter lim="800000"/>
            <a:headEnd/>
            <a:tailEnd/>
          </a:ln>
        </p:spPr>
        <p:txBody>
          <a:bodyPr tIns="0" bIns="72000"/>
          <a:lstStyle/>
          <a:p>
            <a:pPr algn="ctr"/>
            <a:r>
              <a:rPr lang="zh-CN" altLang="en-US" sz="1600">
                <a:latin typeface="+mn-ea"/>
                <a:ea typeface="+mn-ea"/>
              </a:rPr>
              <a:t>银行</a:t>
            </a:r>
          </a:p>
        </p:txBody>
      </p:sp>
      <p:sp>
        <p:nvSpPr>
          <p:cNvPr id="69" name="Line 29"/>
          <p:cNvSpPr>
            <a:spLocks noChangeShapeType="1"/>
          </p:cNvSpPr>
          <p:nvPr/>
        </p:nvSpPr>
        <p:spPr bwMode="auto">
          <a:xfrm flipH="1">
            <a:off x="4068763" y="2897210"/>
            <a:ext cx="0" cy="571500"/>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
        <p:nvSpPr>
          <p:cNvPr id="70" name="Line 30"/>
          <p:cNvSpPr>
            <a:spLocks noChangeShapeType="1"/>
          </p:cNvSpPr>
          <p:nvPr/>
        </p:nvSpPr>
        <p:spPr bwMode="auto">
          <a:xfrm flipV="1">
            <a:off x="5508625" y="5854723"/>
            <a:ext cx="0" cy="428625"/>
          </a:xfrm>
          <a:prstGeom prst="line">
            <a:avLst/>
          </a:prstGeom>
          <a:noFill/>
          <a:ln w="9525">
            <a:solidFill>
              <a:srgbClr val="000000"/>
            </a:solidFill>
            <a:round/>
            <a:headEnd type="triangle" w="med" len="med"/>
            <a:tailEnd type="triangle" w="med" len="med"/>
          </a:ln>
        </p:spPr>
        <p:txBody>
          <a:bodyPr tIns="0" bIns="72000"/>
          <a:lstStyle/>
          <a:p>
            <a:pPr algn="ctr"/>
            <a:endParaRPr lang="zh-CN" altLang="en-US">
              <a:latin typeface="+mn-ea"/>
              <a:ea typeface="+mn-ea"/>
            </a:endParaRPr>
          </a:p>
        </p:txBody>
      </p:sp>
    </p:spTree>
  </p:cSld>
  <p:clrMapOvr>
    <a:masterClrMapping/>
  </p:clrMapOvr>
  <p:transition>
    <p:wheel spokes="3"/>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2</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rPr>
              <a:t>现货订单模式</a:t>
            </a:r>
          </a:p>
        </p:txBody>
      </p:sp>
      <p:sp>
        <p:nvSpPr>
          <p:cNvPr id="50" name="矩形 49"/>
          <p:cNvSpPr/>
          <p:nvPr/>
        </p:nvSpPr>
        <p:spPr>
          <a:xfrm>
            <a:off x="857250" y="2054225"/>
            <a:ext cx="7856538" cy="3970318"/>
          </a:xfrm>
          <a:prstGeom prst="rect">
            <a:avLst/>
          </a:prstGeom>
        </p:spPr>
        <p:txBody>
          <a:bodyPr>
            <a:spAutoFit/>
          </a:bodyPr>
          <a:lstStyle/>
          <a:p>
            <a:pPr>
              <a:lnSpc>
                <a:spcPct val="150000"/>
              </a:lnSpc>
            </a:pPr>
            <a:r>
              <a:rPr lang="zh-CN" altLang="en-US" sz="2400" dirty="0">
                <a:latin typeface="+mn-ea"/>
                <a:ea typeface="+mn-ea"/>
              </a:rPr>
              <a:t>    </a:t>
            </a:r>
            <a:r>
              <a:rPr lang="zh-CN" altLang="en-US" dirty="0">
                <a:latin typeface="+mn-ea"/>
                <a:ea typeface="+mn-ea"/>
              </a:rPr>
              <a:t>现货订单模式</a:t>
            </a:r>
            <a:r>
              <a:rPr lang="zh-CN" altLang="en-US" dirty="0" smtClean="0">
                <a:latin typeface="+mn-ea"/>
                <a:ea typeface="+mn-ea"/>
              </a:rPr>
              <a:t>是指交易商通过市场交易系统进行交易商品买入或者卖出的申报指令，经交易系统按价格优先时间优先原则匹配成交后自动生成现货订单合同，可以在商品最后交易日进行实物交收，也可以在商品最后交易前进行提前实物交收或转让的交易模式。</a:t>
            </a:r>
            <a:endParaRPr lang="en-US" altLang="zh-CN" dirty="0" smtClean="0">
              <a:latin typeface="+mn-ea"/>
              <a:ea typeface="+mn-ea"/>
            </a:endParaRPr>
          </a:p>
          <a:p>
            <a:pPr>
              <a:lnSpc>
                <a:spcPct val="150000"/>
              </a:lnSpc>
            </a:pPr>
            <a:endParaRPr lang="en-US" altLang="zh-CN" dirty="0">
              <a:latin typeface="+mn-ea"/>
              <a:ea typeface="+mn-ea"/>
            </a:endParaRPr>
          </a:p>
          <a:p>
            <a:pPr fontAlgn="auto">
              <a:lnSpc>
                <a:spcPct val="150000"/>
              </a:lnSpc>
              <a:spcBef>
                <a:spcPts val="0"/>
              </a:spcBef>
              <a:spcAft>
                <a:spcPts val="0"/>
              </a:spcAft>
              <a:defRPr/>
            </a:pPr>
            <a:r>
              <a:rPr lang="zh-CN" altLang="en-US" dirty="0">
                <a:latin typeface="+mn-ea"/>
                <a:ea typeface="+mn-ea"/>
              </a:rPr>
              <a:t>现货订单交易模式分为：月</a:t>
            </a:r>
            <a:r>
              <a:rPr lang="zh-CN" altLang="en-US" dirty="0" smtClean="0">
                <a:latin typeface="+mn-ea"/>
                <a:ea typeface="+mn-ea"/>
              </a:rPr>
              <a:t>合同订单</a:t>
            </a:r>
            <a:r>
              <a:rPr lang="zh-CN" altLang="en-US" dirty="0">
                <a:latin typeface="+mn-ea"/>
                <a:ea typeface="+mn-ea"/>
              </a:rPr>
              <a:t>模式、</a:t>
            </a:r>
            <a:r>
              <a:rPr lang="zh-CN" altLang="en-US" dirty="0" smtClean="0">
                <a:latin typeface="+mn-ea"/>
                <a:ea typeface="+mn-ea"/>
              </a:rPr>
              <a:t>周合同订单</a:t>
            </a:r>
            <a:r>
              <a:rPr lang="zh-CN" altLang="en-US" dirty="0">
                <a:latin typeface="+mn-ea"/>
                <a:ea typeface="+mn-ea"/>
              </a:rPr>
              <a:t>模式。</a:t>
            </a:r>
            <a:endParaRPr lang="en-US" altLang="zh-CN" dirty="0">
              <a:latin typeface="+mn-ea"/>
              <a:ea typeface="+mn-ea"/>
            </a:endParaRPr>
          </a:p>
          <a:p>
            <a:pPr fontAlgn="auto">
              <a:lnSpc>
                <a:spcPct val="150000"/>
              </a:lnSpc>
              <a:spcBef>
                <a:spcPts val="0"/>
              </a:spcBef>
              <a:spcAft>
                <a:spcPts val="0"/>
              </a:spcAft>
              <a:defRPr/>
            </a:pPr>
            <a:r>
              <a:rPr lang="zh-CN" altLang="en-US" dirty="0">
                <a:latin typeface="+mn-ea"/>
                <a:ea typeface="+mn-ea"/>
              </a:rPr>
              <a:t>特点：近期订单交易</a:t>
            </a:r>
            <a:r>
              <a:rPr lang="zh-CN" altLang="en-US" dirty="0" smtClean="0">
                <a:latin typeface="+mn-ea"/>
                <a:ea typeface="+mn-ea"/>
              </a:rPr>
              <a:t>、大量交易</a:t>
            </a:r>
            <a:r>
              <a:rPr lang="zh-CN" altLang="en-US" dirty="0">
                <a:latin typeface="+mn-ea"/>
                <a:ea typeface="+mn-ea"/>
              </a:rPr>
              <a:t>、分散交收，可结合本市场其他交易模式开</a:t>
            </a:r>
            <a:endParaRPr lang="en-US" altLang="zh-CN" dirty="0">
              <a:latin typeface="+mn-ea"/>
              <a:ea typeface="+mn-ea"/>
            </a:endParaRPr>
          </a:p>
          <a:p>
            <a:pPr fontAlgn="auto">
              <a:lnSpc>
                <a:spcPct val="150000"/>
              </a:lnSpc>
              <a:spcBef>
                <a:spcPts val="0"/>
              </a:spcBef>
              <a:spcAft>
                <a:spcPts val="0"/>
              </a:spcAft>
              <a:defRPr/>
            </a:pPr>
            <a:r>
              <a:rPr lang="zh-CN" altLang="en-US" dirty="0">
                <a:latin typeface="+mn-ea"/>
                <a:ea typeface="+mn-ea"/>
              </a:rPr>
              <a:t>         展套期保值业务</a:t>
            </a:r>
            <a:r>
              <a:rPr lang="zh-CN" altLang="en-US" dirty="0" smtClean="0">
                <a:latin typeface="+mn-ea"/>
                <a:ea typeface="+mn-ea"/>
              </a:rPr>
              <a:t>。</a:t>
            </a:r>
            <a:endParaRPr lang="zh-CN" altLang="en-US" dirty="0">
              <a:latin typeface="+mn-ea"/>
              <a:ea typeface="+mn-ea"/>
            </a:endParaRPr>
          </a:p>
          <a:p>
            <a:pPr algn="ctr" fontAlgn="auto">
              <a:lnSpc>
                <a:spcPct val="150000"/>
              </a:lnSpc>
              <a:spcBef>
                <a:spcPts val="0"/>
              </a:spcBef>
              <a:spcAft>
                <a:spcPts val="0"/>
              </a:spcAft>
              <a:defRPr/>
            </a:pPr>
            <a:endParaRPr lang="zh-CN" altLang="en-US" b="1" dirty="0">
              <a:solidFill>
                <a:schemeClr val="tx1">
                  <a:lumMod val="95000"/>
                  <a:lumOff val="5000"/>
                </a:schemeClr>
              </a:solidFill>
              <a:latin typeface="宋体" pitchFamily="2" charset="-122"/>
              <a:ea typeface="宋体" pitchFamily="2" charset="-122"/>
            </a:endParaRPr>
          </a:p>
        </p:txBody>
      </p:sp>
      <p:sp>
        <p:nvSpPr>
          <p:cNvPr id="53" name="矩形 52"/>
          <p:cNvSpPr/>
          <p:nvPr/>
        </p:nvSpPr>
        <p:spPr>
          <a:xfrm>
            <a:off x="1000100" y="2357431"/>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53523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2.1</a:t>
            </a:r>
            <a:r>
              <a:rPr lang="zh-CN" altLang="en-US" sz="2400" dirty="0">
                <a:solidFill>
                  <a:schemeClr val="tx1">
                    <a:lumMod val="95000"/>
                    <a:lumOff val="5000"/>
                  </a:schemeClr>
                </a:solidFill>
                <a:latin typeface="+mn-lt"/>
                <a:ea typeface="+mn-ea"/>
              </a:rPr>
              <a:t>常用术语定义</a:t>
            </a:r>
          </a:p>
        </p:txBody>
      </p:sp>
    </p:spTree>
  </p:cSld>
  <p:clrMapOvr>
    <a:masterClrMapping/>
  </p:clrMapOvr>
  <p:transition>
    <p:wheel spokes="3"/>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2</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rPr>
              <a:t>现货订单模式</a:t>
            </a:r>
          </a:p>
        </p:txBody>
      </p:sp>
      <p:sp>
        <p:nvSpPr>
          <p:cNvPr id="50" name="矩形 49"/>
          <p:cNvSpPr/>
          <p:nvPr/>
        </p:nvSpPr>
        <p:spPr>
          <a:xfrm>
            <a:off x="857250" y="2054225"/>
            <a:ext cx="6715146" cy="2723823"/>
          </a:xfrm>
          <a:prstGeom prst="rect">
            <a:avLst/>
          </a:prstGeom>
        </p:spPr>
        <p:txBody>
          <a:bodyPr wrap="square">
            <a:spAutoFit/>
          </a:bodyPr>
          <a:lstStyle/>
          <a:p>
            <a:pPr fontAlgn="auto">
              <a:lnSpc>
                <a:spcPct val="150000"/>
              </a:lnSpc>
              <a:spcBef>
                <a:spcPts val="0"/>
              </a:spcBef>
              <a:spcAft>
                <a:spcPts val="0"/>
              </a:spcAft>
              <a:defRPr/>
            </a:pPr>
            <a:r>
              <a:rPr lang="zh-CN" altLang="en-US" sz="2400" dirty="0">
                <a:latin typeface="+mn-lt"/>
                <a:ea typeface="+mn-ea"/>
              </a:rPr>
              <a:t>    </a:t>
            </a:r>
            <a:r>
              <a:rPr lang="zh-CN" altLang="en-US" sz="2400" dirty="0" smtClean="0">
                <a:latin typeface="+mn-lt"/>
                <a:ea typeface="+mn-ea"/>
              </a:rPr>
              <a:t>特点：</a:t>
            </a:r>
            <a:endParaRPr lang="en-US" altLang="zh-CN" sz="2400" dirty="0" smtClean="0">
              <a:latin typeface="+mn-lt"/>
              <a:ea typeface="+mn-ea"/>
            </a:endParaRPr>
          </a:p>
          <a:p>
            <a:pPr fontAlgn="auto">
              <a:lnSpc>
                <a:spcPct val="150000"/>
              </a:lnSpc>
              <a:spcBef>
                <a:spcPts val="0"/>
              </a:spcBef>
              <a:spcAft>
                <a:spcPts val="0"/>
              </a:spcAft>
              <a:defRPr/>
            </a:pPr>
            <a:r>
              <a:rPr lang="zh-CN" altLang="en-US" dirty="0" smtClean="0">
                <a:latin typeface="+mn-ea"/>
                <a:ea typeface="+mn-ea"/>
              </a:rPr>
              <a:t>       现货订单交易一般以六个月内的标准化商品为交易标的，交易商采用保证金、多对多成交动态定价的交易方式，在合同有效期内根据浮动盈亏实行当日无负债结算，在交收日以仓单进行现货交收。现货订单交易是各电子交易中心以前最常用</a:t>
            </a:r>
            <a:r>
              <a:rPr lang="en-US" dirty="0" smtClean="0">
                <a:latin typeface="+mn-ea"/>
                <a:ea typeface="+mn-ea"/>
              </a:rPr>
              <a:t>\</a:t>
            </a:r>
            <a:r>
              <a:rPr lang="zh-CN" altLang="en-US" dirty="0" smtClean="0">
                <a:latin typeface="+mn-ea"/>
                <a:ea typeface="+mn-ea"/>
              </a:rPr>
              <a:t>最基本的一种交易模式。</a:t>
            </a:r>
            <a:endParaRPr lang="zh-CN" altLang="en-US" dirty="0">
              <a:solidFill>
                <a:schemeClr val="tx1">
                  <a:lumMod val="95000"/>
                  <a:lumOff val="5000"/>
                </a:schemeClr>
              </a:solidFill>
              <a:latin typeface="+mn-ea"/>
              <a:ea typeface="+mn-ea"/>
            </a:endParaRPr>
          </a:p>
        </p:txBody>
      </p:sp>
      <p:sp>
        <p:nvSpPr>
          <p:cNvPr id="53" name="矩形 52"/>
          <p:cNvSpPr/>
          <p:nvPr/>
        </p:nvSpPr>
        <p:spPr>
          <a:xfrm>
            <a:off x="1000125" y="2286000"/>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53523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2.1</a:t>
            </a:r>
            <a:r>
              <a:rPr lang="zh-CN" altLang="en-US" sz="2400" dirty="0">
                <a:solidFill>
                  <a:schemeClr val="tx1">
                    <a:lumMod val="95000"/>
                    <a:lumOff val="5000"/>
                  </a:schemeClr>
                </a:solidFill>
                <a:latin typeface="+mn-lt"/>
                <a:ea typeface="+mn-ea"/>
              </a:rPr>
              <a:t>常用术语定义</a:t>
            </a:r>
          </a:p>
        </p:txBody>
      </p:sp>
    </p:spTree>
  </p:cSld>
  <p:clrMapOvr>
    <a:masterClrMapping/>
  </p:clrMapOvr>
  <p:transition>
    <p:wheel spokes="3"/>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2</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rPr>
              <a:t>现货订单模式</a:t>
            </a:r>
          </a:p>
        </p:txBody>
      </p:sp>
      <p:sp>
        <p:nvSpPr>
          <p:cNvPr id="50" name="矩形 49"/>
          <p:cNvSpPr/>
          <p:nvPr/>
        </p:nvSpPr>
        <p:spPr>
          <a:xfrm>
            <a:off x="857250" y="2054225"/>
            <a:ext cx="7143774" cy="3539430"/>
          </a:xfrm>
          <a:prstGeom prst="rect">
            <a:avLst/>
          </a:prstGeom>
        </p:spPr>
        <p:txBody>
          <a:bodyPr wrap="square">
            <a:spAutoFit/>
          </a:bodyPr>
          <a:lstStyle/>
          <a:p>
            <a:pPr lvl="1"/>
            <a:r>
              <a:rPr lang="zh-CN" altLang="en-US" sz="2400" dirty="0" smtClean="0"/>
              <a:t>   </a:t>
            </a:r>
            <a:r>
              <a:rPr lang="zh-CN" altLang="en-US" sz="2000" dirty="0" smtClean="0"/>
              <a:t>（</a:t>
            </a:r>
            <a:r>
              <a:rPr lang="en-US" altLang="zh-CN" sz="2000" b="1" dirty="0" smtClean="0"/>
              <a:t>1</a:t>
            </a:r>
            <a:r>
              <a:rPr lang="zh-CN" altLang="en-US" sz="2000" b="1" dirty="0" smtClean="0"/>
              <a:t>）降低贸易成本</a:t>
            </a:r>
            <a:endParaRPr lang="en-US" altLang="zh-CN" sz="2000" b="1" dirty="0" smtClean="0"/>
          </a:p>
          <a:p>
            <a:pPr lvl="1">
              <a:buFont typeface="Wingdings" pitchFamily="2" charset="2"/>
              <a:buChar char="ü"/>
            </a:pPr>
            <a:r>
              <a:rPr lang="zh-CN" altLang="en-US" sz="2000" dirty="0" smtClean="0"/>
              <a:t>贸易门槛低，开户即可参与贸易，没有租金和人工成本</a:t>
            </a:r>
          </a:p>
          <a:p>
            <a:pPr lvl="1">
              <a:buFont typeface="Wingdings" pitchFamily="2" charset="2"/>
              <a:buChar char="ü"/>
            </a:pPr>
            <a:r>
              <a:rPr lang="zh-CN" altLang="en-US" sz="2000" dirty="0" smtClean="0"/>
              <a:t>交易对象多，零售变批发</a:t>
            </a:r>
            <a:endParaRPr lang="en-US" altLang="zh-CN" sz="2000" dirty="0" smtClean="0"/>
          </a:p>
          <a:p>
            <a:pPr lvl="1">
              <a:buFont typeface="Wingdings" pitchFamily="2" charset="2"/>
              <a:buChar char="ü"/>
            </a:pPr>
            <a:r>
              <a:rPr lang="zh-CN" altLang="en-US" sz="2000" dirty="0" smtClean="0"/>
              <a:t>买卖双方直接对接，减少了中间贸易环节</a:t>
            </a:r>
            <a:endParaRPr lang="en-US" altLang="zh-CN" sz="2000" dirty="0" smtClean="0"/>
          </a:p>
          <a:p>
            <a:pPr lvl="1"/>
            <a:endParaRPr lang="zh-CN" altLang="en-US" sz="2000" dirty="0" smtClean="0"/>
          </a:p>
          <a:p>
            <a:pPr lvl="1"/>
            <a:r>
              <a:rPr lang="zh-CN" altLang="en-US" sz="2000" dirty="0" smtClean="0"/>
              <a:t>   （</a:t>
            </a:r>
            <a:r>
              <a:rPr lang="en-US" altLang="zh-CN" sz="2000" b="1" dirty="0" smtClean="0"/>
              <a:t>2</a:t>
            </a:r>
            <a:r>
              <a:rPr lang="zh-CN" altLang="en-US" sz="2000" b="1" dirty="0" smtClean="0"/>
              <a:t>）增加贸易机会</a:t>
            </a:r>
            <a:endParaRPr lang="en-US" altLang="zh-CN" sz="2000" b="1" dirty="0" smtClean="0"/>
          </a:p>
          <a:p>
            <a:pPr lvl="1">
              <a:buFont typeface="Wingdings" pitchFamily="2" charset="2"/>
              <a:buChar char="ü"/>
            </a:pPr>
            <a:r>
              <a:rPr lang="zh-CN" altLang="en-US" sz="2000" dirty="0" smtClean="0"/>
              <a:t>交易商来自全国各地，突破了地域限制</a:t>
            </a:r>
            <a:endParaRPr lang="en-US" altLang="zh-CN" sz="2000" dirty="0" smtClean="0"/>
          </a:p>
          <a:p>
            <a:pPr lvl="1">
              <a:buFont typeface="Wingdings" pitchFamily="2" charset="2"/>
              <a:buChar char="ü"/>
            </a:pPr>
            <a:endParaRPr lang="zh-CN" altLang="en-US" sz="2000" dirty="0" smtClean="0"/>
          </a:p>
          <a:p>
            <a:pPr lvl="1"/>
            <a:r>
              <a:rPr lang="zh-CN" altLang="en-US" sz="2000" dirty="0" smtClean="0"/>
              <a:t>   （</a:t>
            </a:r>
            <a:r>
              <a:rPr lang="en-US" altLang="zh-CN" sz="2000" b="1" dirty="0" smtClean="0"/>
              <a:t>3</a:t>
            </a:r>
            <a:r>
              <a:rPr lang="zh-CN" altLang="en-US" sz="2000" b="1" dirty="0" smtClean="0"/>
              <a:t>）减少贸易纠纷</a:t>
            </a:r>
            <a:endParaRPr lang="en-US" altLang="zh-CN" sz="2000" b="1" dirty="0" smtClean="0"/>
          </a:p>
          <a:p>
            <a:pPr lvl="1">
              <a:buFont typeface="Wingdings" pitchFamily="2" charset="2"/>
              <a:buChar char="ü"/>
            </a:pPr>
            <a:r>
              <a:rPr lang="zh-CN" altLang="en-US" sz="2000" dirty="0" smtClean="0"/>
              <a:t>标准商品，严格的质量规定</a:t>
            </a:r>
            <a:endParaRPr lang="en-US" altLang="zh-CN" sz="2000" dirty="0" smtClean="0"/>
          </a:p>
          <a:p>
            <a:pPr lvl="1">
              <a:buFont typeface="Wingdings" pitchFamily="2" charset="2"/>
              <a:buChar char="ü"/>
            </a:pPr>
            <a:r>
              <a:rPr lang="zh-CN" altLang="en-US" sz="2000" dirty="0" smtClean="0"/>
              <a:t>注册仓单，明确的数量规定</a:t>
            </a:r>
            <a:endParaRPr lang="zh-CN" altLang="en-US" sz="2000" b="1" dirty="0">
              <a:solidFill>
                <a:schemeClr val="tx1">
                  <a:lumMod val="95000"/>
                  <a:lumOff val="5000"/>
                </a:schemeClr>
              </a:solidFill>
              <a:latin typeface="宋体" pitchFamily="2" charset="-122"/>
              <a:ea typeface="宋体" pitchFamily="2" charset="-122"/>
            </a:endParaRPr>
          </a:p>
        </p:txBody>
      </p:sp>
      <p:sp>
        <p:nvSpPr>
          <p:cNvPr id="53" name="矩形 52"/>
          <p:cNvSpPr/>
          <p:nvPr/>
        </p:nvSpPr>
        <p:spPr>
          <a:xfrm>
            <a:off x="1357290" y="2214554"/>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84244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2.2</a:t>
            </a:r>
            <a:r>
              <a:rPr lang="zh-CN" altLang="en-US" sz="2400" dirty="0" smtClean="0">
                <a:solidFill>
                  <a:schemeClr val="tx1">
                    <a:lumMod val="95000"/>
                    <a:lumOff val="5000"/>
                  </a:schemeClr>
                </a:solidFill>
                <a:latin typeface="+mn-lt"/>
                <a:ea typeface="+mn-ea"/>
              </a:rPr>
              <a:t>现货订单的优点</a:t>
            </a:r>
            <a:endParaRPr lang="zh-CN" altLang="en-US" sz="2400" dirty="0">
              <a:solidFill>
                <a:schemeClr val="tx1">
                  <a:lumMod val="95000"/>
                  <a:lumOff val="5000"/>
                </a:schemeClr>
              </a:solidFill>
              <a:latin typeface="+mn-lt"/>
              <a:ea typeface="+mn-ea"/>
            </a:endParaRPr>
          </a:p>
        </p:txBody>
      </p:sp>
    </p:spTree>
  </p:cSld>
  <p:clrMapOvr>
    <a:masterClrMapping/>
  </p:clrMapOvr>
  <p:transition>
    <p:wheel spokes="3"/>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2</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rPr>
              <a:t>现货订单模式</a:t>
            </a:r>
          </a:p>
        </p:txBody>
      </p:sp>
      <p:sp>
        <p:nvSpPr>
          <p:cNvPr id="50" name="矩形 49"/>
          <p:cNvSpPr/>
          <p:nvPr/>
        </p:nvSpPr>
        <p:spPr>
          <a:xfrm>
            <a:off x="857250" y="2054225"/>
            <a:ext cx="7856538" cy="3231654"/>
          </a:xfrm>
          <a:prstGeom prst="rect">
            <a:avLst/>
          </a:prstGeom>
        </p:spPr>
        <p:txBody>
          <a:bodyPr>
            <a:spAutoFit/>
          </a:bodyPr>
          <a:lstStyle/>
          <a:p>
            <a:pPr lvl="1"/>
            <a:endParaRPr lang="en-US" altLang="zh-CN" sz="2400" dirty="0" smtClean="0"/>
          </a:p>
          <a:p>
            <a:pPr lvl="1"/>
            <a:r>
              <a:rPr lang="zh-CN" altLang="en-US" sz="2000" dirty="0" smtClean="0"/>
              <a:t>（</a:t>
            </a:r>
            <a:r>
              <a:rPr lang="en-US" altLang="zh-CN" sz="2000" b="1" dirty="0" smtClean="0"/>
              <a:t>4</a:t>
            </a:r>
            <a:r>
              <a:rPr lang="zh-CN" altLang="en-US" sz="2000" b="1" dirty="0" smtClean="0"/>
              <a:t>）降低贸易风险</a:t>
            </a:r>
          </a:p>
          <a:p>
            <a:pPr lvl="1">
              <a:buFont typeface="Wingdings" pitchFamily="2" charset="2"/>
              <a:buChar char="ü"/>
            </a:pPr>
            <a:r>
              <a:rPr lang="zh-CN" altLang="en-US" sz="2000" dirty="0" smtClean="0"/>
              <a:t>保证金交易制度，不存在信用风险和</a:t>
            </a:r>
            <a:r>
              <a:rPr lang="zh-CN" altLang="en-US" sz="2000" b="1" dirty="0" smtClean="0"/>
              <a:t>“三角债”问题</a:t>
            </a:r>
            <a:endParaRPr lang="en-US" altLang="zh-CN" sz="2000" b="1" dirty="0" smtClean="0"/>
          </a:p>
          <a:p>
            <a:pPr lvl="1"/>
            <a:endParaRPr lang="zh-CN" altLang="en-US" sz="2000" b="1" dirty="0" smtClean="0"/>
          </a:p>
          <a:p>
            <a:pPr lvl="1"/>
            <a:r>
              <a:rPr lang="zh-CN" altLang="en-US" sz="2000" dirty="0" smtClean="0"/>
              <a:t>（</a:t>
            </a:r>
            <a:r>
              <a:rPr lang="en-US" altLang="zh-CN" sz="2000" b="1" dirty="0" smtClean="0"/>
              <a:t>5</a:t>
            </a:r>
            <a:r>
              <a:rPr lang="zh-CN" altLang="en-US" sz="2000" b="1" dirty="0" smtClean="0"/>
              <a:t>）提高资金周转率</a:t>
            </a:r>
          </a:p>
          <a:p>
            <a:pPr lvl="1">
              <a:buFont typeface="Wingdings" pitchFamily="2" charset="2"/>
              <a:buChar char="ü"/>
            </a:pPr>
            <a:r>
              <a:rPr lang="zh-CN" altLang="en-US" sz="2000" dirty="0" smtClean="0"/>
              <a:t>同一交易日可以多次实现订立和转让交易</a:t>
            </a:r>
            <a:endParaRPr lang="en-US" altLang="zh-CN" sz="2000" dirty="0" smtClean="0"/>
          </a:p>
          <a:p>
            <a:pPr lvl="1"/>
            <a:endParaRPr lang="zh-CN" altLang="en-US" sz="2000" dirty="0" smtClean="0"/>
          </a:p>
          <a:p>
            <a:pPr lvl="1"/>
            <a:r>
              <a:rPr lang="zh-CN" altLang="en-US" sz="2000" dirty="0" smtClean="0"/>
              <a:t>（</a:t>
            </a:r>
            <a:r>
              <a:rPr lang="en-US" altLang="zh-CN" sz="2000" b="1" dirty="0" smtClean="0"/>
              <a:t>6</a:t>
            </a:r>
            <a:r>
              <a:rPr lang="zh-CN" altLang="en-US" sz="2000" b="1" dirty="0" smtClean="0"/>
              <a:t>）融资融货</a:t>
            </a:r>
          </a:p>
          <a:p>
            <a:pPr lvl="1">
              <a:buFont typeface="Wingdings" pitchFamily="2" charset="2"/>
              <a:buChar char="ü"/>
            </a:pPr>
            <a:r>
              <a:rPr lang="zh-CN" altLang="en-US" sz="2000" dirty="0" smtClean="0"/>
              <a:t>贸易商只需</a:t>
            </a:r>
            <a:r>
              <a:rPr lang="en-US" altLang="zh-CN" sz="2000" b="1" dirty="0" smtClean="0"/>
              <a:t>20%</a:t>
            </a:r>
            <a:r>
              <a:rPr lang="zh-CN" altLang="en-US" sz="2000" b="1" dirty="0" smtClean="0"/>
              <a:t>订金就可能把生意完成（买卖合同后转让）</a:t>
            </a:r>
          </a:p>
          <a:p>
            <a:pPr lvl="1">
              <a:buFont typeface="Wingdings" pitchFamily="2" charset="2"/>
              <a:buChar char="ü"/>
            </a:pPr>
            <a:r>
              <a:rPr lang="zh-CN" altLang="en-US" sz="2000" dirty="0" smtClean="0"/>
              <a:t>仓单融资</a:t>
            </a:r>
            <a:endParaRPr lang="zh-CN" altLang="en-US" sz="2000" b="1" dirty="0">
              <a:solidFill>
                <a:schemeClr val="tx1">
                  <a:lumMod val="95000"/>
                  <a:lumOff val="5000"/>
                </a:schemeClr>
              </a:solidFill>
              <a:latin typeface="宋体" pitchFamily="2" charset="-122"/>
              <a:ea typeface="宋体" pitchFamily="2" charset="-122"/>
            </a:endParaRPr>
          </a:p>
        </p:txBody>
      </p:sp>
      <p:sp>
        <p:nvSpPr>
          <p:cNvPr id="53" name="矩形 52"/>
          <p:cNvSpPr/>
          <p:nvPr/>
        </p:nvSpPr>
        <p:spPr>
          <a:xfrm>
            <a:off x="1214414" y="2500306"/>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84244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2.2</a:t>
            </a:r>
            <a:r>
              <a:rPr lang="zh-CN" altLang="en-US" sz="2400" dirty="0" smtClean="0">
                <a:solidFill>
                  <a:schemeClr val="tx1">
                    <a:lumMod val="95000"/>
                    <a:lumOff val="5000"/>
                  </a:schemeClr>
                </a:solidFill>
                <a:latin typeface="+mn-lt"/>
                <a:ea typeface="+mn-ea"/>
              </a:rPr>
              <a:t>现货订单的优点</a:t>
            </a:r>
            <a:endParaRPr lang="zh-CN" altLang="en-US" sz="2400" dirty="0">
              <a:solidFill>
                <a:schemeClr val="tx1">
                  <a:lumMod val="95000"/>
                  <a:lumOff val="5000"/>
                </a:schemeClr>
              </a:solidFill>
              <a:latin typeface="+mn-lt"/>
              <a:ea typeface="+mn-ea"/>
            </a:endParaRPr>
          </a:p>
        </p:txBody>
      </p:sp>
    </p:spTree>
  </p:cSld>
  <p:clrMapOvr>
    <a:masterClrMapping/>
  </p:clrMapOvr>
  <p:transition>
    <p:wheel spokes="3"/>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0" y="500042"/>
            <a:ext cx="5143504"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传统现货贸易和现货电子交易比较</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50" name="矩形 49"/>
          <p:cNvSpPr/>
          <p:nvPr/>
        </p:nvSpPr>
        <p:spPr>
          <a:xfrm>
            <a:off x="1071538" y="2071678"/>
            <a:ext cx="4500594" cy="461665"/>
          </a:xfrm>
          <a:prstGeom prst="rect">
            <a:avLst/>
          </a:prstGeom>
        </p:spPr>
        <p:txBody>
          <a:bodyPr wrap="square">
            <a:spAutoFit/>
          </a:bodyPr>
          <a:lstStyle/>
          <a:p>
            <a:pPr algn="ctr" fontAlgn="auto">
              <a:spcBef>
                <a:spcPts val="0"/>
              </a:spcBef>
              <a:spcAft>
                <a:spcPts val="0"/>
              </a:spcAft>
              <a:defRPr/>
            </a:pPr>
            <a:r>
              <a:rPr lang="zh-CN" altLang="en-US" sz="2400" dirty="0" smtClean="0">
                <a:latin typeface="+mn-ea"/>
                <a:ea typeface="+mn-ea"/>
              </a:rPr>
              <a:t>    进行如下三方面的比较</a:t>
            </a:r>
          </a:p>
        </p:txBody>
      </p:sp>
      <p:sp>
        <p:nvSpPr>
          <p:cNvPr id="53" name="矩形 52"/>
          <p:cNvSpPr/>
          <p:nvPr/>
        </p:nvSpPr>
        <p:spPr>
          <a:xfrm>
            <a:off x="1428728" y="2214555"/>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1643042" y="2643182"/>
            <a:ext cx="3929090" cy="2196755"/>
          </a:xfrm>
          <a:prstGeom prst="rect">
            <a:avLst/>
          </a:prstGeom>
        </p:spPr>
        <p:txBody>
          <a:bodyPr wrap="square">
            <a:spAutoFit/>
          </a:bodyPr>
          <a:lstStyle/>
          <a:p>
            <a:pPr>
              <a:lnSpc>
                <a:spcPct val="200000"/>
              </a:lnSpc>
              <a:buFont typeface="Wingdings" pitchFamily="2" charset="2"/>
              <a:buChar char="Ø"/>
            </a:pPr>
            <a:r>
              <a:rPr lang="zh-CN" altLang="en-US" sz="2400" dirty="0" smtClean="0">
                <a:solidFill>
                  <a:srgbClr val="0070C0"/>
                </a:solidFill>
                <a:latin typeface="华文中宋" pitchFamily="2" charset="-122"/>
                <a:ea typeface="华文中宋" pitchFamily="2" charset="-122"/>
              </a:rPr>
              <a:t>传统现货贸易的特点</a:t>
            </a:r>
            <a:endParaRPr lang="en-US" altLang="zh-CN" sz="2400" dirty="0" smtClean="0">
              <a:solidFill>
                <a:srgbClr val="0070C0"/>
              </a:solidFill>
              <a:latin typeface="华文中宋" pitchFamily="2" charset="-122"/>
              <a:ea typeface="华文中宋" pitchFamily="2" charset="-122"/>
            </a:endParaRPr>
          </a:p>
          <a:p>
            <a:pPr>
              <a:lnSpc>
                <a:spcPct val="200000"/>
              </a:lnSpc>
              <a:buFont typeface="Wingdings" pitchFamily="2" charset="2"/>
              <a:buChar char="Ø"/>
            </a:pPr>
            <a:r>
              <a:rPr lang="zh-CN" altLang="en-US" sz="2400" dirty="0" smtClean="0">
                <a:solidFill>
                  <a:srgbClr val="0070C0"/>
                </a:solidFill>
                <a:latin typeface="华文中宋" pitchFamily="2" charset="-122"/>
                <a:ea typeface="华文中宋" pitchFamily="2" charset="-122"/>
              </a:rPr>
              <a:t>传统现货贸易的不足</a:t>
            </a:r>
            <a:endParaRPr lang="en-US" altLang="zh-CN" sz="2400" dirty="0" smtClean="0">
              <a:solidFill>
                <a:srgbClr val="0070C0"/>
              </a:solidFill>
              <a:latin typeface="华文中宋" pitchFamily="2" charset="-122"/>
              <a:ea typeface="华文中宋" pitchFamily="2" charset="-122"/>
            </a:endParaRPr>
          </a:p>
          <a:p>
            <a:pPr>
              <a:lnSpc>
                <a:spcPct val="200000"/>
              </a:lnSpc>
              <a:buFont typeface="Wingdings" pitchFamily="2" charset="2"/>
              <a:buChar char="Ø"/>
            </a:pPr>
            <a:r>
              <a:rPr lang="zh-CN" altLang="en-US" sz="2400" dirty="0" smtClean="0">
                <a:solidFill>
                  <a:srgbClr val="0070C0"/>
                </a:solidFill>
                <a:latin typeface="华文中宋" pitchFamily="2" charset="-122"/>
                <a:ea typeface="华文中宋" pitchFamily="2" charset="-122"/>
              </a:rPr>
              <a:t>现货电子交易的优势</a:t>
            </a:r>
            <a:endParaRPr lang="zh-CN" altLang="en-US" sz="2400" dirty="0">
              <a:solidFill>
                <a:srgbClr val="0070C0"/>
              </a:solidFill>
              <a:latin typeface="华文中宋" pitchFamily="2" charset="-122"/>
              <a:ea typeface="华文中宋" pitchFamily="2" charset="-122"/>
            </a:endParaRPr>
          </a:p>
        </p:txBody>
      </p:sp>
    </p:spTree>
  </p:cSld>
  <p:clrMapOvr>
    <a:masterClrMapping/>
  </p:clrMapOvr>
  <p:transition>
    <p:wheel spokes="3"/>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2</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rPr>
              <a:t>现货订单模式</a:t>
            </a:r>
          </a:p>
        </p:txBody>
      </p:sp>
      <p:sp>
        <p:nvSpPr>
          <p:cNvPr id="50" name="矩形 49"/>
          <p:cNvSpPr/>
          <p:nvPr/>
        </p:nvSpPr>
        <p:spPr>
          <a:xfrm>
            <a:off x="857250" y="2054225"/>
            <a:ext cx="6500832" cy="2246769"/>
          </a:xfrm>
          <a:prstGeom prst="rect">
            <a:avLst/>
          </a:prstGeom>
        </p:spPr>
        <p:txBody>
          <a:bodyPr wrap="square">
            <a:spAutoFit/>
          </a:bodyPr>
          <a:lstStyle/>
          <a:p>
            <a:pPr lvl="1"/>
            <a:endParaRPr lang="en-US" altLang="zh-CN" sz="2000" dirty="0" smtClean="0"/>
          </a:p>
          <a:p>
            <a:pPr lvl="1"/>
            <a:r>
              <a:rPr lang="zh-CN" altLang="en-US" sz="2000" dirty="0" smtClean="0"/>
              <a:t>（</a:t>
            </a:r>
            <a:r>
              <a:rPr lang="en-US" altLang="zh-CN" sz="2000" b="1" dirty="0" smtClean="0"/>
              <a:t>7</a:t>
            </a:r>
            <a:r>
              <a:rPr lang="zh-CN" altLang="en-US" sz="2000" b="1" dirty="0" smtClean="0"/>
              <a:t>）价格公开透明</a:t>
            </a:r>
            <a:endParaRPr lang="en-US" altLang="zh-CN" sz="2000" b="1" dirty="0" smtClean="0"/>
          </a:p>
          <a:p>
            <a:pPr lvl="1">
              <a:buFont typeface="Wingdings" pitchFamily="2" charset="2"/>
              <a:buChar char="ü"/>
            </a:pPr>
            <a:r>
              <a:rPr lang="zh-CN" altLang="en-US" sz="2000" dirty="0" smtClean="0"/>
              <a:t>统一竞价交易发现您更满意的价格</a:t>
            </a:r>
            <a:endParaRPr lang="en-US" altLang="zh-CN" sz="2000" dirty="0" smtClean="0"/>
          </a:p>
          <a:p>
            <a:pPr lvl="1"/>
            <a:endParaRPr lang="zh-CN" altLang="en-US" sz="2000" dirty="0" smtClean="0"/>
          </a:p>
          <a:p>
            <a:pPr lvl="1"/>
            <a:r>
              <a:rPr lang="zh-CN" altLang="en-US" sz="2000" dirty="0" smtClean="0"/>
              <a:t>（</a:t>
            </a:r>
            <a:r>
              <a:rPr lang="en-US" altLang="zh-CN" sz="2000" b="1" dirty="0" smtClean="0"/>
              <a:t>8</a:t>
            </a:r>
            <a:r>
              <a:rPr lang="zh-CN" altLang="en-US" sz="2000" b="1" dirty="0" smtClean="0"/>
              <a:t>）商机无限</a:t>
            </a:r>
            <a:endParaRPr lang="en-US" altLang="zh-CN" sz="2000" b="1" dirty="0" smtClean="0"/>
          </a:p>
          <a:p>
            <a:pPr lvl="1">
              <a:buFont typeface="Wingdings" pitchFamily="2" charset="2"/>
              <a:buChar char="ü"/>
            </a:pPr>
            <a:r>
              <a:rPr lang="zh-CN" altLang="en-US" sz="2000" dirty="0" smtClean="0"/>
              <a:t>交易所的交易商无限多，商机就无限多</a:t>
            </a:r>
            <a:endParaRPr lang="en-US" altLang="zh-CN" sz="2000" dirty="0" smtClean="0"/>
          </a:p>
          <a:p>
            <a:pPr lvl="1">
              <a:buFont typeface="Wingdings" pitchFamily="2" charset="2"/>
              <a:buChar char="ü"/>
            </a:pPr>
            <a:r>
              <a:rPr lang="zh-CN" altLang="en-US" sz="2000" dirty="0" smtClean="0"/>
              <a:t>交易量大，贸易量会更大</a:t>
            </a:r>
            <a:endParaRPr lang="zh-CN" altLang="en-US" sz="2000" b="1" dirty="0">
              <a:solidFill>
                <a:schemeClr val="tx1">
                  <a:lumMod val="95000"/>
                  <a:lumOff val="5000"/>
                </a:schemeClr>
              </a:solidFill>
              <a:latin typeface="宋体" pitchFamily="2" charset="-122"/>
              <a:ea typeface="宋体" pitchFamily="2" charset="-122"/>
            </a:endParaRPr>
          </a:p>
        </p:txBody>
      </p:sp>
      <p:sp>
        <p:nvSpPr>
          <p:cNvPr id="53" name="矩形 52"/>
          <p:cNvSpPr/>
          <p:nvPr/>
        </p:nvSpPr>
        <p:spPr>
          <a:xfrm>
            <a:off x="1214414" y="2428868"/>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84244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2.2</a:t>
            </a:r>
            <a:r>
              <a:rPr lang="zh-CN" altLang="en-US" sz="2400" dirty="0" smtClean="0">
                <a:solidFill>
                  <a:schemeClr val="tx1">
                    <a:lumMod val="95000"/>
                    <a:lumOff val="5000"/>
                  </a:schemeClr>
                </a:solidFill>
                <a:latin typeface="+mn-lt"/>
                <a:ea typeface="+mn-ea"/>
              </a:rPr>
              <a:t>现货订单的优点</a:t>
            </a:r>
            <a:endParaRPr lang="zh-CN" altLang="en-US" sz="2400" dirty="0">
              <a:solidFill>
                <a:schemeClr val="tx1">
                  <a:lumMod val="95000"/>
                  <a:lumOff val="5000"/>
                </a:schemeClr>
              </a:solidFill>
              <a:latin typeface="+mn-lt"/>
              <a:ea typeface="+mn-ea"/>
            </a:endParaRPr>
          </a:p>
        </p:txBody>
      </p:sp>
    </p:spTree>
  </p:cSld>
  <p:clrMapOvr>
    <a:masterClrMapping/>
  </p:clrMapOvr>
  <p:transition>
    <p:wheel spokes="3"/>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2</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rPr>
              <a:t>现货订单模式</a:t>
            </a:r>
          </a:p>
        </p:txBody>
      </p:sp>
      <p:sp>
        <p:nvSpPr>
          <p:cNvPr id="50" name="矩形 49"/>
          <p:cNvSpPr/>
          <p:nvPr/>
        </p:nvSpPr>
        <p:spPr>
          <a:xfrm>
            <a:off x="857250" y="2054225"/>
            <a:ext cx="7856538" cy="4154984"/>
          </a:xfrm>
          <a:prstGeom prst="rect">
            <a:avLst/>
          </a:prstGeom>
        </p:spPr>
        <p:txBody>
          <a:bodyPr>
            <a:spAutoFit/>
          </a:bodyPr>
          <a:lstStyle/>
          <a:p>
            <a:r>
              <a:rPr lang="en-US" sz="2400" dirty="0" smtClean="0">
                <a:latin typeface="华文中宋" pitchFamily="2" charset="-122"/>
                <a:ea typeface="华文中宋" pitchFamily="2" charset="-122"/>
              </a:rPr>
              <a:t/>
            </a:r>
            <a:br>
              <a:rPr lang="en-US" sz="2400" dirty="0" smtClean="0">
                <a:latin typeface="华文中宋" pitchFamily="2" charset="-122"/>
                <a:ea typeface="华文中宋" pitchFamily="2" charset="-122"/>
              </a:rPr>
            </a:br>
            <a:r>
              <a:rPr lang="zh-CN" altLang="en-US" sz="2400" dirty="0" smtClean="0">
                <a:latin typeface="华文中宋" pitchFamily="2" charset="-122"/>
                <a:ea typeface="华文中宋" pitchFamily="2" charset="-122"/>
              </a:rPr>
              <a:t>　  </a:t>
            </a:r>
            <a:r>
              <a:rPr lang="zh-CN" altLang="en-US" dirty="0" smtClean="0">
                <a:latin typeface="华文中宋" pitchFamily="2" charset="-122"/>
                <a:ea typeface="华文中宋" pitchFamily="2" charset="-122"/>
              </a:rPr>
              <a:t>生产企业可以节约营销成本、可以获得具有广泛意义和权威性的市场价格信息、可以以此进行中长期生产和销售计划、可以进行套期保值、可以避免资金流转的拖欠、可以获得融资服务、咨询服务等多种增值服务、进而可以利用这一平台完成套利投资功能。</a:t>
            </a:r>
            <a:endParaRPr lang="en-US" altLang="zh-CN" dirty="0" smtClean="0">
              <a:latin typeface="华文中宋" pitchFamily="2" charset="-122"/>
              <a:ea typeface="华文中宋" pitchFamily="2" charset="-122"/>
            </a:endParaRPr>
          </a:p>
          <a:p>
            <a:r>
              <a:rPr lang="en-US" dirty="0" smtClean="0">
                <a:latin typeface="华文中宋" pitchFamily="2" charset="-122"/>
                <a:ea typeface="华文中宋" pitchFamily="2" charset="-122"/>
              </a:rPr>
              <a:t/>
            </a:r>
            <a:br>
              <a:rPr lang="en-US" dirty="0" smtClean="0">
                <a:latin typeface="华文中宋" pitchFamily="2" charset="-122"/>
                <a:ea typeface="华文中宋" pitchFamily="2" charset="-122"/>
              </a:rPr>
            </a:br>
            <a:r>
              <a:rPr lang="zh-CN" altLang="en-US" dirty="0" smtClean="0">
                <a:latin typeface="华文中宋" pitchFamily="2" charset="-122"/>
                <a:ea typeface="华文中宋" pitchFamily="2" charset="-122"/>
              </a:rPr>
              <a:t>　　流通企业可以借此构建低成本的交易渠道、可以获得具有广泛意义和权威性的市场价格信息、可以避免资信风险、避免资金流转的拖欠、实现跨地区交易、实现各种套利投资。</a:t>
            </a:r>
            <a:endParaRPr lang="en-US" altLang="zh-CN" dirty="0" smtClean="0">
              <a:latin typeface="华文中宋" pitchFamily="2" charset="-122"/>
              <a:ea typeface="华文中宋" pitchFamily="2" charset="-122"/>
            </a:endParaRPr>
          </a:p>
          <a:p>
            <a:r>
              <a:rPr lang="en-US" dirty="0" smtClean="0">
                <a:latin typeface="华文中宋" pitchFamily="2" charset="-122"/>
                <a:ea typeface="华文中宋" pitchFamily="2" charset="-122"/>
              </a:rPr>
              <a:t/>
            </a:r>
            <a:br>
              <a:rPr lang="en-US" dirty="0" smtClean="0">
                <a:latin typeface="华文中宋" pitchFamily="2" charset="-122"/>
                <a:ea typeface="华文中宋" pitchFamily="2" charset="-122"/>
              </a:rPr>
            </a:br>
            <a:r>
              <a:rPr lang="zh-CN" altLang="en-US" dirty="0" smtClean="0">
                <a:latin typeface="华文中宋" pitchFamily="2" charset="-122"/>
                <a:ea typeface="华文中宋" pitchFamily="2" charset="-122"/>
              </a:rPr>
              <a:t>　　消费企业可以借此构建低成本的采购渠道、可以获得具有广泛意义和权威性的市场价格信息、可以以此进行中长期生产和采购计划、可以进行套期保值、可以避免资金流转的拖欠、可以获得融资服务、咨询服务等多种增值服务、进而可以利用这一平台完成套利投资功能。</a:t>
            </a:r>
            <a:endParaRPr lang="zh-CN" altLang="en-US" dirty="0">
              <a:latin typeface="华文中宋" pitchFamily="2" charset="-122"/>
              <a:ea typeface="华文中宋" pitchFamily="2" charset="-122"/>
            </a:endParaRPr>
          </a:p>
        </p:txBody>
      </p:sp>
      <p:sp>
        <p:nvSpPr>
          <p:cNvPr id="53" name="矩形 52"/>
          <p:cNvSpPr/>
          <p:nvPr/>
        </p:nvSpPr>
        <p:spPr>
          <a:xfrm>
            <a:off x="1000100" y="2571744"/>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5947462" cy="461665"/>
          </a:xfrm>
          <a:prstGeom prst="rect">
            <a:avLst/>
          </a:prstGeom>
          <a:noFill/>
        </p:spPr>
        <p:txBody>
          <a:bodyPr wrap="none">
            <a:spAutoFit/>
          </a:bodyPr>
          <a:lstStyle/>
          <a:p>
            <a:r>
              <a:rPr lang="en-US" altLang="zh-CN" sz="2400" dirty="0" smtClean="0">
                <a:solidFill>
                  <a:schemeClr val="tx1">
                    <a:lumMod val="95000"/>
                    <a:lumOff val="5000"/>
                  </a:schemeClr>
                </a:solidFill>
                <a:latin typeface="+mn-lt"/>
                <a:ea typeface="+mn-ea"/>
              </a:rPr>
              <a:t>2.3</a:t>
            </a:r>
            <a:r>
              <a:rPr lang="zh-CN" altLang="en-US" sz="2400" b="1" dirty="0" smtClean="0"/>
              <a:t>订单撮合交易模式对交易参与者的价值</a:t>
            </a:r>
            <a:endParaRPr lang="zh-CN" altLang="en-US" sz="2400" dirty="0" smtClean="0"/>
          </a:p>
        </p:txBody>
      </p:sp>
    </p:spTree>
  </p:cSld>
  <p:clrMapOvr>
    <a:masterClrMapping/>
  </p:clrMapOvr>
  <p:transition>
    <p:wheel spokes="3"/>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2</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现货订单模式</a:t>
            </a:r>
          </a:p>
        </p:txBody>
      </p:sp>
      <p:sp>
        <p:nvSpPr>
          <p:cNvPr id="9" name="TextBox 8"/>
          <p:cNvSpPr txBox="1"/>
          <p:nvPr/>
        </p:nvSpPr>
        <p:spPr>
          <a:xfrm>
            <a:off x="285750" y="1416050"/>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2.4</a:t>
            </a:r>
            <a:r>
              <a:rPr lang="zh-CN" altLang="en-US" sz="2400" dirty="0" smtClean="0">
                <a:solidFill>
                  <a:schemeClr val="tx1">
                    <a:lumMod val="95000"/>
                    <a:lumOff val="5000"/>
                  </a:schemeClr>
                </a:solidFill>
                <a:latin typeface="+mn-lt"/>
                <a:ea typeface="+mn-ea"/>
              </a:rPr>
              <a:t>交易</a:t>
            </a:r>
            <a:r>
              <a:rPr lang="zh-CN" altLang="en-US" sz="2400" dirty="0">
                <a:solidFill>
                  <a:schemeClr val="tx1">
                    <a:lumMod val="95000"/>
                    <a:lumOff val="5000"/>
                  </a:schemeClr>
                </a:solidFill>
                <a:latin typeface="+mn-lt"/>
                <a:ea typeface="+mn-ea"/>
              </a:rPr>
              <a:t>流程</a:t>
            </a:r>
          </a:p>
        </p:txBody>
      </p:sp>
      <p:sp>
        <p:nvSpPr>
          <p:cNvPr id="51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Picture 1"/>
          <p:cNvPicPr>
            <a:picLocks noChangeAspect="1" noChangeArrowheads="1"/>
          </p:cNvPicPr>
          <p:nvPr/>
        </p:nvPicPr>
        <p:blipFill>
          <a:blip r:embed="rId7" cstate="print"/>
          <a:srcRect/>
          <a:stretch>
            <a:fillRect/>
          </a:stretch>
        </p:blipFill>
        <p:spPr bwMode="auto">
          <a:xfrm>
            <a:off x="2428860" y="1285860"/>
            <a:ext cx="6429420" cy="5334118"/>
          </a:xfrm>
          <a:prstGeom prst="rect">
            <a:avLst/>
          </a:prstGeom>
          <a:noFill/>
          <a:ln w="9525">
            <a:noFill/>
            <a:miter lim="800000"/>
            <a:headEnd/>
            <a:tailEnd/>
          </a:ln>
          <a:effectLst/>
        </p:spPr>
      </p:pic>
    </p:spTree>
  </p:cSld>
  <p:clrMapOvr>
    <a:masterClrMapping/>
  </p:clrMapOvr>
  <p:transition>
    <p:wheel spokes="3"/>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2</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现货订单模式</a:t>
            </a:r>
          </a:p>
        </p:txBody>
      </p:sp>
      <p:sp>
        <p:nvSpPr>
          <p:cNvPr id="9" name="TextBox 8"/>
          <p:cNvSpPr txBox="1"/>
          <p:nvPr/>
        </p:nvSpPr>
        <p:spPr>
          <a:xfrm>
            <a:off x="-71470" y="1416050"/>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2.5</a:t>
            </a:r>
            <a:r>
              <a:rPr lang="zh-CN" altLang="en-US" sz="2400" dirty="0" smtClean="0">
                <a:solidFill>
                  <a:schemeClr val="tx1">
                    <a:lumMod val="95000"/>
                    <a:lumOff val="5000"/>
                  </a:schemeClr>
                </a:solidFill>
                <a:latin typeface="+mn-lt"/>
                <a:ea typeface="+mn-ea"/>
              </a:rPr>
              <a:t>交收流程</a:t>
            </a:r>
            <a:endParaRPr lang="zh-CN" altLang="en-US" sz="2400" dirty="0">
              <a:solidFill>
                <a:schemeClr val="tx1">
                  <a:lumMod val="95000"/>
                  <a:lumOff val="5000"/>
                </a:schemeClr>
              </a:solidFill>
              <a:latin typeface="+mn-lt"/>
              <a:ea typeface="+mn-ea"/>
            </a:endParaRPr>
          </a:p>
        </p:txBody>
      </p:sp>
      <p:sp>
        <p:nvSpPr>
          <p:cNvPr id="51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pic>
        <p:nvPicPr>
          <p:cNvPr id="2" name="Picture 1"/>
          <p:cNvPicPr>
            <a:picLocks noChangeAspect="1" noChangeArrowheads="1"/>
          </p:cNvPicPr>
          <p:nvPr/>
        </p:nvPicPr>
        <p:blipFill>
          <a:blip r:embed="rId7" cstate="print"/>
          <a:srcRect/>
          <a:stretch>
            <a:fillRect/>
          </a:stretch>
        </p:blipFill>
        <p:spPr bwMode="auto">
          <a:xfrm>
            <a:off x="2143108" y="1357298"/>
            <a:ext cx="6357982" cy="5429652"/>
          </a:xfrm>
          <a:prstGeom prst="rect">
            <a:avLst/>
          </a:prstGeom>
          <a:noFill/>
          <a:ln w="9525">
            <a:noFill/>
            <a:miter lim="800000"/>
            <a:headEnd/>
            <a:tailEnd/>
          </a:ln>
          <a:effectLst/>
        </p:spPr>
      </p:pic>
    </p:spTree>
  </p:cSld>
  <p:clrMapOvr>
    <a:masterClrMapping/>
  </p:clrMapOvr>
  <p:transition>
    <p:wheel spokes="3"/>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2</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现货订单模式</a:t>
            </a:r>
          </a:p>
        </p:txBody>
      </p:sp>
      <p:sp>
        <p:nvSpPr>
          <p:cNvPr id="9" name="TextBox 8"/>
          <p:cNvSpPr txBox="1"/>
          <p:nvPr/>
        </p:nvSpPr>
        <p:spPr>
          <a:xfrm>
            <a:off x="-71470" y="1416050"/>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2.6</a:t>
            </a:r>
            <a:r>
              <a:rPr lang="zh-CN" altLang="en-US" sz="2400" dirty="0" smtClean="0">
                <a:solidFill>
                  <a:schemeClr val="tx1">
                    <a:lumMod val="95000"/>
                    <a:lumOff val="5000"/>
                  </a:schemeClr>
                </a:solidFill>
                <a:latin typeface="+mn-lt"/>
                <a:ea typeface="+mn-ea"/>
              </a:rPr>
              <a:t>风控流程</a:t>
            </a:r>
            <a:endParaRPr lang="zh-CN" altLang="en-US" sz="2400" dirty="0">
              <a:solidFill>
                <a:schemeClr val="tx1">
                  <a:lumMod val="95000"/>
                  <a:lumOff val="5000"/>
                </a:schemeClr>
              </a:solidFill>
              <a:latin typeface="+mn-lt"/>
              <a:ea typeface="+mn-ea"/>
            </a:endParaRPr>
          </a:p>
        </p:txBody>
      </p:sp>
      <p:sp>
        <p:nvSpPr>
          <p:cNvPr id="51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pic>
        <p:nvPicPr>
          <p:cNvPr id="282629" name="Picture 5"/>
          <p:cNvPicPr>
            <a:picLocks noChangeAspect="1" noChangeArrowheads="1"/>
          </p:cNvPicPr>
          <p:nvPr/>
        </p:nvPicPr>
        <p:blipFill>
          <a:blip r:embed="rId7" cstate="print"/>
          <a:srcRect/>
          <a:stretch>
            <a:fillRect/>
          </a:stretch>
        </p:blipFill>
        <p:spPr bwMode="auto">
          <a:xfrm>
            <a:off x="2614613" y="1285860"/>
            <a:ext cx="3914775" cy="5429288"/>
          </a:xfrm>
          <a:prstGeom prst="rect">
            <a:avLst/>
          </a:prstGeom>
          <a:noFill/>
          <a:ln w="9525">
            <a:noFill/>
            <a:miter lim="800000"/>
            <a:headEnd/>
            <a:tailEnd/>
          </a:ln>
          <a:effectLst/>
        </p:spPr>
      </p:pic>
    </p:spTree>
  </p:cSld>
  <p:clrMapOvr>
    <a:masterClrMapping/>
  </p:clrMapOvr>
  <p:transition>
    <p:wheel spokes="3"/>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3</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连续现货模式</a:t>
            </a:r>
          </a:p>
        </p:txBody>
      </p:sp>
      <p:sp>
        <p:nvSpPr>
          <p:cNvPr id="50" name="矩形 49"/>
          <p:cNvSpPr/>
          <p:nvPr/>
        </p:nvSpPr>
        <p:spPr>
          <a:xfrm>
            <a:off x="857250" y="2054225"/>
            <a:ext cx="7500964" cy="3831818"/>
          </a:xfrm>
          <a:prstGeom prst="rect">
            <a:avLst/>
          </a:prstGeom>
        </p:spPr>
        <p:txBody>
          <a:bodyPr wrap="square">
            <a:spAutoFit/>
          </a:bodyPr>
          <a:lstStyle/>
          <a:p>
            <a:pPr fontAlgn="auto">
              <a:lnSpc>
                <a:spcPct val="150000"/>
              </a:lnSpc>
              <a:spcBef>
                <a:spcPts val="0"/>
              </a:spcBef>
              <a:spcAft>
                <a:spcPts val="0"/>
              </a:spcAft>
              <a:defRPr/>
            </a:pPr>
            <a:r>
              <a:rPr lang="zh-CN" altLang="en-US" dirty="0" smtClean="0"/>
              <a:t>       </a:t>
            </a:r>
            <a:r>
              <a:rPr lang="zh-CN" altLang="en-US" dirty="0" smtClean="0">
                <a:latin typeface="+mn-ea"/>
                <a:ea typeface="+mn-ea"/>
              </a:rPr>
              <a:t>连续现货交易是指交易商通过市场交易系统进行交易商品买入或者卖出的申报指令，经交易系统按价格优先时间优先原则匹配成交后自动生成现货订单合同，持有订单的交易商可自主选择每日申报交收或转让，或者在订单到期日集中交收的交易方式。</a:t>
            </a:r>
          </a:p>
          <a:p>
            <a:pPr fontAlgn="auto">
              <a:lnSpc>
                <a:spcPct val="150000"/>
              </a:lnSpc>
              <a:spcBef>
                <a:spcPts val="0"/>
              </a:spcBef>
              <a:spcAft>
                <a:spcPts val="0"/>
              </a:spcAft>
              <a:defRPr/>
            </a:pPr>
            <a:endParaRPr lang="zh-CN" altLang="en-US" dirty="0">
              <a:latin typeface="华文中宋" pitchFamily="2" charset="-122"/>
              <a:ea typeface="华文中宋" pitchFamily="2" charset="-122"/>
            </a:endParaRPr>
          </a:p>
          <a:p>
            <a:pPr fontAlgn="auto">
              <a:lnSpc>
                <a:spcPct val="150000"/>
              </a:lnSpc>
              <a:spcBef>
                <a:spcPts val="0"/>
              </a:spcBef>
              <a:spcAft>
                <a:spcPts val="0"/>
              </a:spcAft>
              <a:defRPr/>
            </a:pPr>
            <a:r>
              <a:rPr lang="zh-CN" altLang="en-US" dirty="0" smtClean="0">
                <a:latin typeface="华文中宋" pitchFamily="2" charset="-122"/>
                <a:ea typeface="华文中宋" pitchFamily="2" charset="-122"/>
              </a:rPr>
              <a:t>      连续</a:t>
            </a:r>
            <a:r>
              <a:rPr lang="zh-CN" altLang="en-US" dirty="0">
                <a:latin typeface="华文中宋" pitchFamily="2" charset="-122"/>
                <a:ea typeface="华文中宋" pitchFamily="2" charset="-122"/>
              </a:rPr>
              <a:t>现货模式分为每日连续现货、每周连续现货或</a:t>
            </a:r>
            <a:r>
              <a:rPr lang="en-US" dirty="0">
                <a:latin typeface="华文中宋" pitchFamily="2" charset="-122"/>
                <a:ea typeface="华文中宋" pitchFamily="2" charset="-122"/>
              </a:rPr>
              <a:t>T+N</a:t>
            </a:r>
            <a:r>
              <a:rPr lang="zh-CN" altLang="en-US" dirty="0">
                <a:latin typeface="华文中宋" pitchFamily="2" charset="-122"/>
                <a:ea typeface="华文中宋" pitchFamily="2" charset="-122"/>
              </a:rPr>
              <a:t>连续现货，和具有集中交收日的连续现货模式</a:t>
            </a:r>
            <a:r>
              <a:rPr lang="zh-CN" altLang="en-US" dirty="0" smtClean="0">
                <a:latin typeface="华文中宋" pitchFamily="2" charset="-122"/>
                <a:ea typeface="华文中宋" pitchFamily="2" charset="-122"/>
              </a:rPr>
              <a:t>。行情价格是每日现货交收价格，交易商随时可以进行交收申报，交收申报的结果要么满足交收、要么得到延期交收补偿费。</a:t>
            </a:r>
            <a:endParaRPr lang="zh-CN" altLang="en-US" dirty="0">
              <a:solidFill>
                <a:schemeClr val="tx1">
                  <a:lumMod val="95000"/>
                  <a:lumOff val="5000"/>
                </a:schemeClr>
              </a:solidFill>
              <a:latin typeface="华文中宋" pitchFamily="2" charset="-122"/>
              <a:ea typeface="华文中宋" pitchFamily="2" charset="-122"/>
            </a:endParaRPr>
          </a:p>
        </p:txBody>
      </p:sp>
      <p:sp>
        <p:nvSpPr>
          <p:cNvPr id="53" name="矩形 52"/>
          <p:cNvSpPr/>
          <p:nvPr/>
        </p:nvSpPr>
        <p:spPr>
          <a:xfrm>
            <a:off x="1000100" y="2214554"/>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53523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3.1</a:t>
            </a:r>
            <a:r>
              <a:rPr lang="zh-CN" altLang="en-US" sz="2400" dirty="0">
                <a:solidFill>
                  <a:schemeClr val="tx1">
                    <a:lumMod val="95000"/>
                    <a:lumOff val="5000"/>
                  </a:schemeClr>
                </a:solidFill>
                <a:latin typeface="+mn-lt"/>
                <a:ea typeface="+mn-ea"/>
              </a:rPr>
              <a:t>常用术语定义</a:t>
            </a:r>
          </a:p>
        </p:txBody>
      </p:sp>
    </p:spTree>
  </p:cSld>
  <p:clrMapOvr>
    <a:masterClrMapping/>
  </p:clrMapOvr>
  <p:transition>
    <p:wheel spokes="3"/>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0"/>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0" y="357166"/>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3</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连续现货模式</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50" name="矩形 49"/>
          <p:cNvSpPr/>
          <p:nvPr/>
        </p:nvSpPr>
        <p:spPr>
          <a:xfrm>
            <a:off x="857250" y="2054225"/>
            <a:ext cx="7856538" cy="3539430"/>
          </a:xfrm>
          <a:prstGeom prst="rect">
            <a:avLst/>
          </a:prstGeom>
        </p:spPr>
        <p:txBody>
          <a:bodyPr>
            <a:spAutoFit/>
          </a:bodyPr>
          <a:lstStyle/>
          <a:p>
            <a:pPr lvl="1"/>
            <a:r>
              <a:rPr lang="zh-CN" altLang="en-US" sz="2400" dirty="0" smtClean="0"/>
              <a:t>   </a:t>
            </a:r>
            <a:r>
              <a:rPr lang="zh-CN" altLang="en-US" sz="2000" dirty="0" smtClean="0"/>
              <a:t>（</a:t>
            </a:r>
            <a:r>
              <a:rPr lang="en-US" altLang="zh-CN" sz="2000" b="1" dirty="0" smtClean="0"/>
              <a:t>1</a:t>
            </a:r>
            <a:r>
              <a:rPr lang="zh-CN" altLang="en-US" sz="2000" b="1" dirty="0" smtClean="0"/>
              <a:t>）降低贸易成本</a:t>
            </a:r>
            <a:endParaRPr lang="en-US" altLang="zh-CN" sz="2000" b="1" dirty="0" smtClean="0"/>
          </a:p>
          <a:p>
            <a:pPr lvl="1">
              <a:buFont typeface="Wingdings" pitchFamily="2" charset="2"/>
              <a:buChar char="ü"/>
            </a:pPr>
            <a:r>
              <a:rPr lang="zh-CN" altLang="en-US" sz="2000" dirty="0" smtClean="0"/>
              <a:t>贸易门槛低，开户即可参与贸易，没有租金和人工成本</a:t>
            </a:r>
          </a:p>
          <a:p>
            <a:pPr lvl="1">
              <a:buFont typeface="Wingdings" pitchFamily="2" charset="2"/>
              <a:buChar char="ü"/>
            </a:pPr>
            <a:r>
              <a:rPr lang="zh-CN" altLang="en-US" sz="2000" dirty="0" smtClean="0"/>
              <a:t>交易对象多，零售变批发</a:t>
            </a:r>
            <a:endParaRPr lang="en-US" altLang="zh-CN" sz="2000" dirty="0" smtClean="0"/>
          </a:p>
          <a:p>
            <a:pPr lvl="1">
              <a:buFont typeface="Wingdings" pitchFamily="2" charset="2"/>
              <a:buChar char="ü"/>
            </a:pPr>
            <a:r>
              <a:rPr lang="zh-CN" altLang="en-US" sz="2000" dirty="0" smtClean="0"/>
              <a:t>买卖双方直接对接，减少了中间贸易环节</a:t>
            </a:r>
            <a:endParaRPr lang="en-US" altLang="zh-CN" sz="2000" dirty="0" smtClean="0"/>
          </a:p>
          <a:p>
            <a:pPr lvl="1"/>
            <a:endParaRPr lang="zh-CN" altLang="en-US" sz="2000" dirty="0" smtClean="0"/>
          </a:p>
          <a:p>
            <a:pPr lvl="1"/>
            <a:r>
              <a:rPr lang="zh-CN" altLang="en-US" sz="2000" dirty="0" smtClean="0"/>
              <a:t>   （</a:t>
            </a:r>
            <a:r>
              <a:rPr lang="en-US" altLang="zh-CN" sz="2000" b="1" dirty="0" smtClean="0"/>
              <a:t>2</a:t>
            </a:r>
            <a:r>
              <a:rPr lang="zh-CN" altLang="en-US" sz="2000" b="1" dirty="0" smtClean="0"/>
              <a:t>）增加贸易机会</a:t>
            </a:r>
            <a:endParaRPr lang="en-US" altLang="zh-CN" sz="2000" b="1" dirty="0" smtClean="0"/>
          </a:p>
          <a:p>
            <a:pPr lvl="1">
              <a:buFont typeface="Wingdings" pitchFamily="2" charset="2"/>
              <a:buChar char="ü"/>
            </a:pPr>
            <a:r>
              <a:rPr lang="zh-CN" altLang="en-US" sz="2000" dirty="0" smtClean="0"/>
              <a:t>交易商来自全国各地，突破了地域限制</a:t>
            </a:r>
            <a:endParaRPr lang="en-US" altLang="zh-CN" sz="2000" dirty="0" smtClean="0"/>
          </a:p>
          <a:p>
            <a:pPr lvl="1">
              <a:buFont typeface="Wingdings" pitchFamily="2" charset="2"/>
              <a:buChar char="ü"/>
            </a:pPr>
            <a:endParaRPr lang="zh-CN" altLang="en-US" sz="2000" dirty="0" smtClean="0"/>
          </a:p>
          <a:p>
            <a:pPr lvl="1"/>
            <a:r>
              <a:rPr lang="zh-CN" altLang="en-US" sz="2000" dirty="0" smtClean="0"/>
              <a:t>   （</a:t>
            </a:r>
            <a:r>
              <a:rPr lang="en-US" altLang="zh-CN" sz="2000" b="1" dirty="0" smtClean="0"/>
              <a:t>3</a:t>
            </a:r>
            <a:r>
              <a:rPr lang="zh-CN" altLang="en-US" sz="2000" b="1" dirty="0" smtClean="0"/>
              <a:t>）减少贸易纠纷</a:t>
            </a:r>
            <a:endParaRPr lang="en-US" altLang="zh-CN" sz="2000" b="1" dirty="0" smtClean="0"/>
          </a:p>
          <a:p>
            <a:pPr lvl="1">
              <a:buFont typeface="Wingdings" pitchFamily="2" charset="2"/>
              <a:buChar char="ü"/>
            </a:pPr>
            <a:r>
              <a:rPr lang="zh-CN" altLang="en-US" sz="2000" dirty="0" smtClean="0"/>
              <a:t>标准合约，严格的质量规定</a:t>
            </a:r>
            <a:endParaRPr lang="en-US" altLang="zh-CN" sz="2000" dirty="0" smtClean="0"/>
          </a:p>
          <a:p>
            <a:pPr lvl="1">
              <a:buFont typeface="Wingdings" pitchFamily="2" charset="2"/>
              <a:buChar char="ü"/>
            </a:pPr>
            <a:r>
              <a:rPr lang="zh-CN" altLang="en-US" sz="2000" dirty="0" smtClean="0"/>
              <a:t>注册仓单，明确的数量规定</a:t>
            </a:r>
            <a:endParaRPr lang="zh-CN" altLang="en-US" sz="2000" b="1" dirty="0">
              <a:solidFill>
                <a:schemeClr val="tx1">
                  <a:lumMod val="95000"/>
                  <a:lumOff val="5000"/>
                </a:schemeClr>
              </a:solidFill>
              <a:latin typeface="宋体" pitchFamily="2" charset="-122"/>
              <a:ea typeface="宋体" pitchFamily="2" charset="-122"/>
            </a:endParaRPr>
          </a:p>
        </p:txBody>
      </p:sp>
      <p:sp>
        <p:nvSpPr>
          <p:cNvPr id="53" name="矩形 52"/>
          <p:cNvSpPr/>
          <p:nvPr/>
        </p:nvSpPr>
        <p:spPr>
          <a:xfrm>
            <a:off x="1357290" y="2214554"/>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84244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3.2</a:t>
            </a:r>
            <a:r>
              <a:rPr lang="zh-CN" altLang="en-US" sz="2400" dirty="0" smtClean="0">
                <a:solidFill>
                  <a:schemeClr val="tx1">
                    <a:lumMod val="95000"/>
                    <a:lumOff val="5000"/>
                  </a:schemeClr>
                </a:solidFill>
                <a:latin typeface="+mn-lt"/>
                <a:ea typeface="+mn-ea"/>
              </a:rPr>
              <a:t>连续现货的优点</a:t>
            </a:r>
            <a:endParaRPr lang="zh-CN" altLang="en-US" sz="2400" dirty="0">
              <a:solidFill>
                <a:schemeClr val="tx1">
                  <a:lumMod val="95000"/>
                  <a:lumOff val="5000"/>
                </a:schemeClr>
              </a:solidFill>
              <a:latin typeface="+mn-lt"/>
              <a:ea typeface="+mn-ea"/>
            </a:endParaRPr>
          </a:p>
        </p:txBody>
      </p:sp>
    </p:spTree>
  </p:cSld>
  <p:clrMapOvr>
    <a:masterClrMapping/>
  </p:clrMapOvr>
  <p:transition>
    <p:wheel spokes="3"/>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、连续现货模式</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endParaRPr>
          </a:p>
        </p:txBody>
      </p:sp>
      <p:sp>
        <p:nvSpPr>
          <p:cNvPr id="50" name="矩形 49"/>
          <p:cNvSpPr/>
          <p:nvPr/>
        </p:nvSpPr>
        <p:spPr>
          <a:xfrm>
            <a:off x="857250" y="2054225"/>
            <a:ext cx="7856538" cy="3231654"/>
          </a:xfrm>
          <a:prstGeom prst="rect">
            <a:avLst/>
          </a:prstGeom>
        </p:spPr>
        <p:txBody>
          <a:bodyPr>
            <a:spAutoFit/>
          </a:bodyPr>
          <a:lstStyle/>
          <a:p>
            <a:pPr lvl="1"/>
            <a:endParaRPr lang="en-US" altLang="zh-CN" sz="2400" dirty="0" smtClean="0"/>
          </a:p>
          <a:p>
            <a:pPr lvl="1"/>
            <a:r>
              <a:rPr lang="zh-CN" altLang="en-US" sz="2000" dirty="0" smtClean="0"/>
              <a:t>（</a:t>
            </a:r>
            <a:r>
              <a:rPr lang="en-US" altLang="zh-CN" sz="2000" b="1" dirty="0" smtClean="0"/>
              <a:t>4</a:t>
            </a:r>
            <a:r>
              <a:rPr lang="zh-CN" altLang="en-US" sz="2000" b="1" dirty="0" smtClean="0"/>
              <a:t>）降低贸易风险</a:t>
            </a:r>
          </a:p>
          <a:p>
            <a:pPr lvl="1">
              <a:buFont typeface="Wingdings" pitchFamily="2" charset="2"/>
              <a:buChar char="ü"/>
            </a:pPr>
            <a:r>
              <a:rPr lang="zh-CN" altLang="en-US" sz="2000" dirty="0" smtClean="0"/>
              <a:t>保证金交易制度，不存在信用风险和</a:t>
            </a:r>
            <a:r>
              <a:rPr lang="zh-CN" altLang="en-US" sz="2000" b="1" dirty="0" smtClean="0"/>
              <a:t>“三角债”问题</a:t>
            </a:r>
            <a:endParaRPr lang="en-US" altLang="zh-CN" sz="2000" b="1" dirty="0" smtClean="0"/>
          </a:p>
          <a:p>
            <a:pPr lvl="1"/>
            <a:endParaRPr lang="zh-CN" altLang="en-US" sz="2000" b="1" dirty="0" smtClean="0"/>
          </a:p>
          <a:p>
            <a:pPr lvl="1"/>
            <a:r>
              <a:rPr lang="zh-CN" altLang="en-US" sz="2000" dirty="0" smtClean="0"/>
              <a:t>（</a:t>
            </a:r>
            <a:r>
              <a:rPr lang="en-US" altLang="zh-CN" sz="2000" b="1" dirty="0" smtClean="0"/>
              <a:t>5</a:t>
            </a:r>
            <a:r>
              <a:rPr lang="zh-CN" altLang="en-US" sz="2000" b="1" dirty="0" smtClean="0"/>
              <a:t>）提高资金周转率</a:t>
            </a:r>
          </a:p>
          <a:p>
            <a:pPr lvl="1">
              <a:buFont typeface="Wingdings" pitchFamily="2" charset="2"/>
              <a:buChar char="ü"/>
            </a:pPr>
            <a:r>
              <a:rPr lang="zh-CN" altLang="en-US" sz="2000" dirty="0" smtClean="0"/>
              <a:t>同一交易日可以多次实现订立和转让交易</a:t>
            </a:r>
            <a:endParaRPr lang="en-US" altLang="zh-CN" sz="2000" dirty="0" smtClean="0"/>
          </a:p>
          <a:p>
            <a:pPr lvl="1"/>
            <a:endParaRPr lang="zh-CN" altLang="en-US" sz="2000" dirty="0" smtClean="0"/>
          </a:p>
          <a:p>
            <a:pPr lvl="1"/>
            <a:r>
              <a:rPr lang="zh-CN" altLang="en-US" sz="2000" dirty="0" smtClean="0"/>
              <a:t>（</a:t>
            </a:r>
            <a:r>
              <a:rPr lang="en-US" altLang="zh-CN" sz="2000" b="1" dirty="0" smtClean="0"/>
              <a:t>6</a:t>
            </a:r>
            <a:r>
              <a:rPr lang="zh-CN" altLang="en-US" sz="2000" b="1" dirty="0" smtClean="0"/>
              <a:t>）融资融货</a:t>
            </a:r>
          </a:p>
          <a:p>
            <a:pPr lvl="1">
              <a:buFont typeface="Wingdings" pitchFamily="2" charset="2"/>
              <a:buChar char="ü"/>
            </a:pPr>
            <a:r>
              <a:rPr lang="zh-CN" altLang="en-US" sz="2000" dirty="0" smtClean="0"/>
              <a:t>贸易商只需</a:t>
            </a:r>
            <a:r>
              <a:rPr lang="en-US" altLang="zh-CN" sz="2000" b="1" dirty="0" smtClean="0"/>
              <a:t>20%</a:t>
            </a:r>
            <a:r>
              <a:rPr lang="zh-CN" altLang="en-US" sz="2000" b="1" dirty="0" smtClean="0"/>
              <a:t>订金就可能把生意完成（买卖合同后转让）</a:t>
            </a:r>
          </a:p>
          <a:p>
            <a:pPr lvl="1">
              <a:buFont typeface="Wingdings" pitchFamily="2" charset="2"/>
              <a:buChar char="ü"/>
            </a:pPr>
            <a:r>
              <a:rPr lang="zh-CN" altLang="en-US" sz="2000" dirty="0" smtClean="0"/>
              <a:t>仓单融资</a:t>
            </a:r>
            <a:endParaRPr lang="zh-CN" altLang="en-US" sz="2000" b="1" dirty="0">
              <a:solidFill>
                <a:schemeClr val="tx1">
                  <a:lumMod val="95000"/>
                  <a:lumOff val="5000"/>
                </a:schemeClr>
              </a:solidFill>
              <a:latin typeface="宋体" pitchFamily="2" charset="-122"/>
              <a:ea typeface="宋体" pitchFamily="2" charset="-122"/>
            </a:endParaRPr>
          </a:p>
        </p:txBody>
      </p:sp>
      <p:sp>
        <p:nvSpPr>
          <p:cNvPr id="53" name="矩形 52"/>
          <p:cNvSpPr/>
          <p:nvPr/>
        </p:nvSpPr>
        <p:spPr>
          <a:xfrm>
            <a:off x="1142976" y="2500306"/>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20" y="1428736"/>
            <a:ext cx="284244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rPr>
              <a:t>3.2</a:t>
            </a:r>
            <a:r>
              <a:rPr lang="zh-CN" altLang="en-US" sz="2400" dirty="0" smtClean="0">
                <a:solidFill>
                  <a:schemeClr val="tx1">
                    <a:lumMod val="95000"/>
                    <a:lumOff val="5000"/>
                  </a:schemeClr>
                </a:solidFill>
                <a:latin typeface="+mn-ea"/>
                <a:ea typeface="+mn-ea"/>
              </a:rPr>
              <a:t>连续现货的优点</a:t>
            </a:r>
            <a:endParaRPr lang="zh-CN" altLang="en-US" sz="2400" dirty="0">
              <a:solidFill>
                <a:schemeClr val="tx1">
                  <a:lumMod val="95000"/>
                  <a:lumOff val="5000"/>
                </a:schemeClr>
              </a:solidFill>
              <a:latin typeface="+mn-ea"/>
              <a:ea typeface="+mn-ea"/>
            </a:endParaRPr>
          </a:p>
        </p:txBody>
      </p:sp>
    </p:spTree>
  </p:cSld>
  <p:clrMapOvr>
    <a:masterClrMapping/>
  </p:clrMapOvr>
  <p:transition>
    <p:wheel spokes="3"/>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、连续现货模式</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endParaRPr>
          </a:p>
        </p:txBody>
      </p:sp>
      <p:sp>
        <p:nvSpPr>
          <p:cNvPr id="50" name="矩形 49"/>
          <p:cNvSpPr/>
          <p:nvPr/>
        </p:nvSpPr>
        <p:spPr>
          <a:xfrm>
            <a:off x="857250" y="2054225"/>
            <a:ext cx="7856538" cy="2308324"/>
          </a:xfrm>
          <a:prstGeom prst="rect">
            <a:avLst/>
          </a:prstGeom>
        </p:spPr>
        <p:txBody>
          <a:bodyPr>
            <a:spAutoFit/>
          </a:bodyPr>
          <a:lstStyle/>
          <a:p>
            <a:pPr lvl="1"/>
            <a:endParaRPr lang="en-US" altLang="zh-CN" sz="2400" dirty="0" smtClean="0"/>
          </a:p>
          <a:p>
            <a:pPr lvl="1"/>
            <a:r>
              <a:rPr lang="zh-CN" altLang="en-US" sz="2000" dirty="0" smtClean="0"/>
              <a:t>（</a:t>
            </a:r>
            <a:r>
              <a:rPr lang="en-US" altLang="zh-CN" sz="2000" b="1" dirty="0" smtClean="0"/>
              <a:t>7</a:t>
            </a:r>
            <a:r>
              <a:rPr lang="zh-CN" altLang="en-US" sz="2000" b="1" dirty="0" smtClean="0"/>
              <a:t>）价格公开透明</a:t>
            </a:r>
            <a:endParaRPr lang="en-US" altLang="zh-CN" sz="2000" b="1" dirty="0" smtClean="0"/>
          </a:p>
          <a:p>
            <a:pPr lvl="1">
              <a:buFont typeface="Wingdings" pitchFamily="2" charset="2"/>
              <a:buChar char="ü"/>
            </a:pPr>
            <a:r>
              <a:rPr lang="zh-CN" altLang="en-US" sz="2000" dirty="0" smtClean="0"/>
              <a:t>统一竞价交易发现您更满意的价格</a:t>
            </a:r>
            <a:endParaRPr lang="en-US" altLang="zh-CN" sz="2000" dirty="0" smtClean="0"/>
          </a:p>
          <a:p>
            <a:pPr lvl="1"/>
            <a:endParaRPr lang="zh-CN" altLang="en-US" sz="2000" dirty="0" smtClean="0"/>
          </a:p>
          <a:p>
            <a:pPr lvl="1"/>
            <a:r>
              <a:rPr lang="zh-CN" altLang="en-US" sz="2000" dirty="0" smtClean="0"/>
              <a:t>（</a:t>
            </a:r>
            <a:r>
              <a:rPr lang="en-US" altLang="zh-CN" sz="2000" b="1" dirty="0" smtClean="0"/>
              <a:t>8</a:t>
            </a:r>
            <a:r>
              <a:rPr lang="zh-CN" altLang="en-US" sz="2000" b="1" dirty="0" smtClean="0"/>
              <a:t>）商机无限</a:t>
            </a:r>
            <a:endParaRPr lang="en-US" altLang="zh-CN" sz="2000" b="1" dirty="0" smtClean="0"/>
          </a:p>
          <a:p>
            <a:pPr lvl="1">
              <a:buFont typeface="Wingdings" pitchFamily="2" charset="2"/>
              <a:buChar char="ü"/>
            </a:pPr>
            <a:r>
              <a:rPr lang="zh-CN" altLang="en-US" sz="2000" dirty="0" smtClean="0"/>
              <a:t>交易所的交易商无限多，商机就无限多</a:t>
            </a:r>
            <a:endParaRPr lang="en-US" altLang="zh-CN" sz="2000" dirty="0" smtClean="0"/>
          </a:p>
          <a:p>
            <a:pPr lvl="1">
              <a:buFont typeface="Wingdings" pitchFamily="2" charset="2"/>
              <a:buChar char="ü"/>
            </a:pPr>
            <a:r>
              <a:rPr lang="zh-CN" altLang="en-US" sz="2000" dirty="0" smtClean="0"/>
              <a:t>交易量大，贸易量会更大</a:t>
            </a:r>
            <a:endParaRPr lang="zh-CN" altLang="en-US" sz="2000" b="1" dirty="0">
              <a:solidFill>
                <a:schemeClr val="tx1">
                  <a:lumMod val="95000"/>
                  <a:lumOff val="5000"/>
                </a:schemeClr>
              </a:solidFill>
              <a:latin typeface="宋体" pitchFamily="2" charset="-122"/>
              <a:ea typeface="宋体" pitchFamily="2" charset="-122"/>
            </a:endParaRPr>
          </a:p>
        </p:txBody>
      </p:sp>
      <p:sp>
        <p:nvSpPr>
          <p:cNvPr id="53" name="矩形 52"/>
          <p:cNvSpPr/>
          <p:nvPr/>
        </p:nvSpPr>
        <p:spPr>
          <a:xfrm>
            <a:off x="1142976" y="2500306"/>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84244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rPr>
              <a:t>3.2</a:t>
            </a:r>
            <a:r>
              <a:rPr lang="zh-CN" altLang="en-US" sz="2400" dirty="0" smtClean="0">
                <a:solidFill>
                  <a:schemeClr val="tx1">
                    <a:lumMod val="95000"/>
                    <a:lumOff val="5000"/>
                  </a:schemeClr>
                </a:solidFill>
                <a:latin typeface="+mn-ea"/>
                <a:ea typeface="+mn-ea"/>
              </a:rPr>
              <a:t>连续现货的优点</a:t>
            </a:r>
            <a:endParaRPr lang="zh-CN" altLang="en-US" sz="2400" dirty="0">
              <a:solidFill>
                <a:schemeClr val="tx1">
                  <a:lumMod val="95000"/>
                  <a:lumOff val="5000"/>
                </a:schemeClr>
              </a:solidFill>
              <a:latin typeface="+mn-ea"/>
              <a:ea typeface="+mn-ea"/>
            </a:endParaRPr>
          </a:p>
        </p:txBody>
      </p:sp>
    </p:spTree>
  </p:cSld>
  <p:clrMapOvr>
    <a:masterClrMapping/>
  </p:clrMapOvr>
  <p:transition>
    <p:wheel spokes="3"/>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、连续现货模式</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endParaRPr>
          </a:p>
        </p:txBody>
      </p:sp>
      <p:sp>
        <p:nvSpPr>
          <p:cNvPr id="50" name="矩形 49"/>
          <p:cNvSpPr/>
          <p:nvPr/>
        </p:nvSpPr>
        <p:spPr>
          <a:xfrm>
            <a:off x="857250" y="2054225"/>
            <a:ext cx="7000898" cy="2862322"/>
          </a:xfrm>
          <a:prstGeom prst="rect">
            <a:avLst/>
          </a:prstGeom>
        </p:spPr>
        <p:txBody>
          <a:bodyPr wrap="square">
            <a:spAutoFit/>
          </a:bodyPr>
          <a:lstStyle/>
          <a:p>
            <a:r>
              <a:rPr lang="zh-CN" altLang="en-US" dirty="0" smtClean="0">
                <a:latin typeface="+mn-ea"/>
                <a:ea typeface="+mn-ea"/>
              </a:rPr>
              <a:t>      交易商签订的是现货合约，当天交易结束时有义务履行交割义务，没有准备好现金或仓单的交易商可能要支付延期交割补偿费</a:t>
            </a:r>
            <a:r>
              <a:rPr lang="en-US" altLang="zh-CN" b="1" dirty="0" smtClean="0">
                <a:latin typeface="+mn-ea"/>
                <a:ea typeface="+mn-ea"/>
              </a:rPr>
              <a:t>.</a:t>
            </a:r>
          </a:p>
          <a:p>
            <a:endParaRPr lang="en-US" altLang="zh-CN" b="1" dirty="0" smtClean="0">
              <a:latin typeface="+mn-ea"/>
              <a:ea typeface="+mn-ea"/>
            </a:endParaRPr>
          </a:p>
          <a:p>
            <a:pPr>
              <a:buFont typeface="Wingdings" pitchFamily="2" charset="2"/>
              <a:buChar char="Ø"/>
            </a:pPr>
            <a:r>
              <a:rPr lang="zh-CN" altLang="en-US" b="1" dirty="0" smtClean="0">
                <a:latin typeface="+mn-ea"/>
                <a:ea typeface="+mn-ea"/>
              </a:rPr>
              <a:t>定义</a:t>
            </a:r>
            <a:r>
              <a:rPr lang="zh-CN" altLang="en-US" dirty="0" smtClean="0">
                <a:latin typeface="+mn-ea"/>
                <a:ea typeface="+mn-ea"/>
              </a:rPr>
              <a:t>：</a:t>
            </a:r>
          </a:p>
          <a:p>
            <a:pPr lvl="1"/>
            <a:r>
              <a:rPr lang="zh-CN" altLang="en-US" dirty="0" smtClean="0">
                <a:latin typeface="+mn-ea"/>
                <a:ea typeface="+mn-ea"/>
              </a:rPr>
              <a:t>交割申报时段，提出交割申报，但未获得交割履行的买方（卖方），向该交易日持仓的所有未申请交割卖方（买方），收取补偿费的一种制度。</a:t>
            </a:r>
          </a:p>
          <a:p>
            <a:pPr>
              <a:buFont typeface="Wingdings" pitchFamily="2" charset="2"/>
              <a:buChar char="Ø"/>
            </a:pPr>
            <a:r>
              <a:rPr lang="zh-CN" altLang="en-US" dirty="0" smtClean="0">
                <a:latin typeface="+mn-ea"/>
                <a:ea typeface="+mn-ea"/>
              </a:rPr>
              <a:t> </a:t>
            </a:r>
            <a:r>
              <a:rPr lang="zh-CN" altLang="en-US" b="1" dirty="0" smtClean="0">
                <a:latin typeface="+mn-ea"/>
                <a:ea typeface="+mn-ea"/>
              </a:rPr>
              <a:t>目的</a:t>
            </a:r>
            <a:r>
              <a:rPr lang="zh-CN" altLang="en-US" dirty="0" smtClean="0">
                <a:latin typeface="+mn-ea"/>
                <a:ea typeface="+mn-ea"/>
              </a:rPr>
              <a:t>：</a:t>
            </a:r>
          </a:p>
          <a:p>
            <a:pPr lvl="1">
              <a:buFont typeface="Wingdings" pitchFamily="2" charset="2"/>
              <a:buChar char="ü"/>
            </a:pPr>
            <a:r>
              <a:rPr lang="zh-CN" altLang="en-US" dirty="0" smtClean="0">
                <a:latin typeface="+mn-ea"/>
                <a:ea typeface="+mn-ea"/>
              </a:rPr>
              <a:t>补偿交割需求未获满足的交易商的损失</a:t>
            </a:r>
          </a:p>
          <a:p>
            <a:pPr lvl="1">
              <a:buFont typeface="Wingdings" pitchFamily="2" charset="2"/>
              <a:buChar char="ü"/>
            </a:pPr>
            <a:r>
              <a:rPr lang="zh-CN" altLang="en-US" dirty="0" smtClean="0">
                <a:latin typeface="+mn-ea"/>
                <a:ea typeface="+mn-ea"/>
              </a:rPr>
              <a:t>平抑实物交割供需</a:t>
            </a:r>
            <a:r>
              <a:rPr lang="zh-CN" altLang="en-US" dirty="0" smtClean="0"/>
              <a:t>矛盾</a:t>
            </a:r>
            <a:endParaRPr lang="zh-CN" altLang="en-US" b="1" dirty="0">
              <a:solidFill>
                <a:schemeClr val="tx1">
                  <a:lumMod val="95000"/>
                  <a:lumOff val="5000"/>
                </a:schemeClr>
              </a:solidFill>
              <a:latin typeface="宋体" pitchFamily="2" charset="-122"/>
              <a:ea typeface="宋体" pitchFamily="2" charset="-122"/>
            </a:endParaRPr>
          </a:p>
        </p:txBody>
      </p:sp>
      <p:sp>
        <p:nvSpPr>
          <p:cNvPr id="9" name="TextBox 8"/>
          <p:cNvSpPr txBox="1"/>
          <p:nvPr/>
        </p:nvSpPr>
        <p:spPr>
          <a:xfrm>
            <a:off x="285750" y="1416050"/>
            <a:ext cx="4325223"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ea"/>
                <a:ea typeface="+mn-ea"/>
              </a:rPr>
              <a:t>3.3</a:t>
            </a:r>
            <a:r>
              <a:rPr lang="zh-CN" altLang="en-US" sz="2400" dirty="0" smtClean="0">
                <a:solidFill>
                  <a:schemeClr val="tx1">
                    <a:lumMod val="95000"/>
                    <a:lumOff val="5000"/>
                  </a:schemeClr>
                </a:solidFill>
                <a:latin typeface="+mn-ea"/>
                <a:ea typeface="+mn-ea"/>
              </a:rPr>
              <a:t>连续现货延期交收补偿制度</a:t>
            </a:r>
            <a:endParaRPr lang="zh-CN" altLang="en-US" sz="2400" dirty="0">
              <a:solidFill>
                <a:schemeClr val="tx1">
                  <a:lumMod val="95000"/>
                  <a:lumOff val="5000"/>
                </a:schemeClr>
              </a:solidFill>
              <a:latin typeface="+mn-ea"/>
              <a:ea typeface="+mn-ea"/>
            </a:endParaRPr>
          </a:p>
        </p:txBody>
      </p:sp>
    </p:spTree>
  </p:cSld>
  <p:clrMapOvr>
    <a:masterClrMapping/>
  </p:clrMapOvr>
  <p:transition>
    <p:wheel spokes="3"/>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392909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1.1</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传统现货贸易特点</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50" name="矩形 49"/>
          <p:cNvSpPr/>
          <p:nvPr/>
        </p:nvSpPr>
        <p:spPr>
          <a:xfrm>
            <a:off x="1071538" y="2071678"/>
            <a:ext cx="5857916" cy="3739485"/>
          </a:xfrm>
          <a:prstGeom prst="rect">
            <a:avLst/>
          </a:prstGeom>
        </p:spPr>
        <p:txBody>
          <a:bodyPr wrap="square">
            <a:spAutoFit/>
          </a:bodyPr>
          <a:lstStyle/>
          <a:p>
            <a:pPr>
              <a:lnSpc>
                <a:spcPct val="150000"/>
              </a:lnSpc>
            </a:pPr>
            <a:r>
              <a:rPr lang="zh-CN" altLang="en-US" sz="2000" dirty="0" smtClean="0"/>
              <a:t>      </a:t>
            </a:r>
            <a:r>
              <a:rPr lang="zh-CN" altLang="en-US" sz="2000" b="1" dirty="0" smtClean="0"/>
              <a:t>传统现货贸易市场：粮油市场、煤炭市场、钢材市场、小商品市场等有形市场或贸易集散地</a:t>
            </a:r>
            <a:r>
              <a:rPr lang="en-US" sz="2000" b="1" dirty="0" smtClean="0"/>
              <a:t> </a:t>
            </a:r>
            <a:r>
              <a:rPr lang="zh-CN" altLang="en-US" sz="2000" b="1" dirty="0" smtClean="0"/>
              <a:t>。</a:t>
            </a:r>
            <a:r>
              <a:rPr lang="en-US" sz="2000" b="1" dirty="0" smtClean="0"/>
              <a:t> </a:t>
            </a:r>
          </a:p>
          <a:p>
            <a:pPr>
              <a:lnSpc>
                <a:spcPct val="150000"/>
              </a:lnSpc>
            </a:pPr>
            <a:endParaRPr lang="zh-CN" altLang="en-US" sz="2000" b="1" dirty="0" smtClean="0"/>
          </a:p>
          <a:p>
            <a:pPr lvl="1">
              <a:lnSpc>
                <a:spcPct val="150000"/>
              </a:lnSpc>
              <a:buFont typeface="Wingdings" pitchFamily="2" charset="2"/>
              <a:buChar char="ü"/>
            </a:pPr>
            <a:r>
              <a:rPr lang="zh-CN" altLang="en-US" sz="2000" b="1" dirty="0" smtClean="0"/>
              <a:t>交易对象：一对一</a:t>
            </a:r>
            <a:r>
              <a:rPr lang="en-US" sz="2000" b="1" dirty="0" smtClean="0"/>
              <a:t> </a:t>
            </a:r>
            <a:endParaRPr lang="zh-CN" altLang="en-US" sz="2000" b="1" dirty="0" smtClean="0"/>
          </a:p>
          <a:p>
            <a:pPr lvl="1">
              <a:lnSpc>
                <a:spcPct val="150000"/>
              </a:lnSpc>
              <a:buFont typeface="Wingdings" pitchFamily="2" charset="2"/>
              <a:buChar char="ü"/>
            </a:pPr>
            <a:r>
              <a:rPr lang="zh-CN" altLang="en-US" sz="2000" b="1" dirty="0" smtClean="0"/>
              <a:t>交易价格：双方议价，不透明</a:t>
            </a:r>
            <a:r>
              <a:rPr lang="en-US" sz="2000" b="1" dirty="0" smtClean="0"/>
              <a:t> </a:t>
            </a:r>
            <a:endParaRPr lang="zh-CN" altLang="en-US" sz="2000" b="1" dirty="0" smtClean="0"/>
          </a:p>
          <a:p>
            <a:pPr lvl="1">
              <a:lnSpc>
                <a:spcPct val="150000"/>
              </a:lnSpc>
              <a:buFont typeface="Wingdings" pitchFamily="2" charset="2"/>
              <a:buChar char="ü"/>
            </a:pPr>
            <a:r>
              <a:rPr lang="zh-CN" altLang="en-US" sz="2000" b="1" dirty="0" smtClean="0"/>
              <a:t>交割时间：即时货款两清</a:t>
            </a:r>
            <a:r>
              <a:rPr lang="en-US" sz="2000" b="1" dirty="0" smtClean="0"/>
              <a:t> </a:t>
            </a:r>
            <a:endParaRPr lang="zh-CN" altLang="en-US" sz="2000" b="1" dirty="0" smtClean="0"/>
          </a:p>
          <a:p>
            <a:pPr lvl="1">
              <a:lnSpc>
                <a:spcPct val="150000"/>
              </a:lnSpc>
              <a:buFont typeface="Wingdings" pitchFamily="2" charset="2"/>
              <a:buChar char="ü"/>
            </a:pPr>
            <a:r>
              <a:rPr lang="zh-CN" altLang="en-US" sz="2000" b="1" dirty="0" smtClean="0"/>
              <a:t>交易地点：贸易市场</a:t>
            </a:r>
          </a:p>
          <a:p>
            <a:pPr algn="ctr" fontAlgn="auto">
              <a:lnSpc>
                <a:spcPct val="150000"/>
              </a:lnSpc>
              <a:spcBef>
                <a:spcPts val="0"/>
              </a:spcBef>
              <a:spcAft>
                <a:spcPts val="0"/>
              </a:spcAft>
              <a:defRPr/>
            </a:pPr>
            <a:endParaRPr lang="zh-CN" altLang="en-US" b="1" dirty="0">
              <a:solidFill>
                <a:schemeClr val="tx1">
                  <a:lumMod val="95000"/>
                  <a:lumOff val="5000"/>
                </a:schemeClr>
              </a:solidFill>
              <a:latin typeface="宋体" pitchFamily="2" charset="-122"/>
              <a:ea typeface="宋体" pitchFamily="2" charset="-122"/>
            </a:endParaRPr>
          </a:p>
        </p:txBody>
      </p:sp>
      <p:sp>
        <p:nvSpPr>
          <p:cNvPr id="53" name="矩形 52"/>
          <p:cNvSpPr/>
          <p:nvPr/>
        </p:nvSpPr>
        <p:spPr>
          <a:xfrm>
            <a:off x="1214415" y="2285993"/>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wheel spokes="3"/>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3</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连续现货模式</a:t>
            </a:r>
          </a:p>
        </p:txBody>
      </p:sp>
      <p:sp>
        <p:nvSpPr>
          <p:cNvPr id="9" name="TextBox 8"/>
          <p:cNvSpPr txBox="1"/>
          <p:nvPr/>
        </p:nvSpPr>
        <p:spPr>
          <a:xfrm>
            <a:off x="285750" y="1416050"/>
            <a:ext cx="3457998"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3.4</a:t>
            </a:r>
            <a:r>
              <a:rPr lang="zh-CN" altLang="en-US" sz="2400" dirty="0" smtClean="0">
                <a:solidFill>
                  <a:schemeClr val="tx1">
                    <a:lumMod val="95000"/>
                    <a:lumOff val="5000"/>
                  </a:schemeClr>
                </a:solidFill>
                <a:latin typeface="+mn-lt"/>
                <a:ea typeface="+mn-ea"/>
              </a:rPr>
              <a:t>连续</a:t>
            </a:r>
            <a:r>
              <a:rPr lang="zh-CN" altLang="en-US" sz="2400" dirty="0">
                <a:solidFill>
                  <a:schemeClr val="tx1">
                    <a:lumMod val="95000"/>
                    <a:lumOff val="5000"/>
                  </a:schemeClr>
                </a:solidFill>
                <a:latin typeface="+mn-lt"/>
                <a:ea typeface="+mn-ea"/>
              </a:rPr>
              <a:t>现货交易时间轴</a:t>
            </a:r>
          </a:p>
        </p:txBody>
      </p:sp>
      <p:sp>
        <p:nvSpPr>
          <p:cNvPr id="3072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0" name="Rectangle 38"/>
          <p:cNvSpPr>
            <a:spLocks noChangeArrowheads="1"/>
          </p:cNvSpPr>
          <p:nvPr/>
        </p:nvSpPr>
        <p:spPr bwMode="auto">
          <a:xfrm>
            <a:off x="0" y="3138488"/>
            <a:ext cx="179388" cy="369887"/>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pic>
        <p:nvPicPr>
          <p:cNvPr id="30729" name="Object 37"/>
          <p:cNvPicPr>
            <a:picLocks noChangeAspect="1" noChangeArrowheads="1"/>
          </p:cNvPicPr>
          <p:nvPr/>
        </p:nvPicPr>
        <p:blipFill>
          <a:blip r:embed="rId7" cstate="print"/>
          <a:srcRect/>
          <a:stretch>
            <a:fillRect/>
          </a:stretch>
        </p:blipFill>
        <p:spPr bwMode="auto">
          <a:xfrm>
            <a:off x="142875" y="2693988"/>
            <a:ext cx="8858250" cy="2020887"/>
          </a:xfrm>
          <a:prstGeom prst="rect">
            <a:avLst/>
          </a:prstGeom>
          <a:noFill/>
          <a:ln w="9525">
            <a:noFill/>
            <a:miter lim="800000"/>
            <a:headEnd/>
            <a:tailEnd/>
          </a:ln>
        </p:spPr>
      </p:pic>
      <p:sp>
        <p:nvSpPr>
          <p:cNvPr id="12" name="Rectangle 43"/>
          <p:cNvSpPr>
            <a:spLocks noChangeArrowheads="1"/>
          </p:cNvSpPr>
          <p:nvPr/>
        </p:nvSpPr>
        <p:spPr bwMode="auto">
          <a:xfrm>
            <a:off x="0" y="2857500"/>
            <a:ext cx="179388" cy="369888"/>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Tree>
  </p:cSld>
  <p:clrMapOvr>
    <a:masterClrMapping/>
  </p:clrMapOvr>
  <p:transition>
    <p:wheel spokes="3"/>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4"/>
          <p:cNvPicPr>
            <a:picLocks noChangeAspect="1" noChangeArrowheads="1"/>
          </p:cNvPicPr>
          <p:nvPr/>
        </p:nvPicPr>
        <p:blipFill>
          <a:blip r:embed="rId4"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5"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6"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7"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3</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连续现货模式</a:t>
            </a:r>
          </a:p>
        </p:txBody>
      </p:sp>
      <p:sp>
        <p:nvSpPr>
          <p:cNvPr id="9" name="TextBox 8"/>
          <p:cNvSpPr txBox="1"/>
          <p:nvPr/>
        </p:nvSpPr>
        <p:spPr>
          <a:xfrm>
            <a:off x="71438" y="1357313"/>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3.5</a:t>
            </a:r>
            <a:r>
              <a:rPr lang="zh-CN" altLang="en-US" sz="2400" dirty="0" smtClean="0">
                <a:solidFill>
                  <a:schemeClr val="tx1">
                    <a:lumMod val="95000"/>
                    <a:lumOff val="5000"/>
                  </a:schemeClr>
                </a:solidFill>
                <a:latin typeface="+mn-lt"/>
                <a:ea typeface="+mn-ea"/>
              </a:rPr>
              <a:t>交易</a:t>
            </a:r>
            <a:r>
              <a:rPr lang="zh-CN" altLang="en-US" sz="2400" dirty="0">
                <a:solidFill>
                  <a:schemeClr val="tx1">
                    <a:lumMod val="95000"/>
                    <a:lumOff val="5000"/>
                  </a:schemeClr>
                </a:solidFill>
                <a:latin typeface="+mn-lt"/>
                <a:ea typeface="+mn-ea"/>
              </a:rPr>
              <a:t>流程</a:t>
            </a:r>
          </a:p>
        </p:txBody>
      </p:sp>
      <p:sp>
        <p:nvSpPr>
          <p:cNvPr id="327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0" name="Rectangle 38"/>
          <p:cNvSpPr>
            <a:spLocks noChangeArrowheads="1"/>
          </p:cNvSpPr>
          <p:nvPr/>
        </p:nvSpPr>
        <p:spPr bwMode="auto">
          <a:xfrm>
            <a:off x="0" y="3138488"/>
            <a:ext cx="179388" cy="369887"/>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12" name="Rectangle 43"/>
          <p:cNvSpPr>
            <a:spLocks noChangeArrowheads="1"/>
          </p:cNvSpPr>
          <p:nvPr/>
        </p:nvSpPr>
        <p:spPr bwMode="auto">
          <a:xfrm>
            <a:off x="0" y="2857500"/>
            <a:ext cx="179388" cy="369888"/>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32780" name="Text Box 3"/>
          <p:cNvSpPr txBox="1">
            <a:spLocks noChangeArrowheads="1"/>
          </p:cNvSpPr>
          <p:nvPr/>
        </p:nvSpPr>
        <p:spPr bwMode="auto">
          <a:xfrm>
            <a:off x="1303338" y="641350"/>
            <a:ext cx="184150" cy="366713"/>
          </a:xfrm>
          <a:prstGeom prst="rect">
            <a:avLst/>
          </a:prstGeom>
          <a:noFill/>
          <a:ln w="9525">
            <a:noFill/>
            <a:miter lim="800000"/>
            <a:headEnd/>
            <a:tailEnd/>
          </a:ln>
        </p:spPr>
        <p:txBody>
          <a:bodyPr wrap="none">
            <a:spAutoFit/>
          </a:bodyPr>
          <a:lstStyle/>
          <a:p>
            <a:endParaRPr lang="zh-CN" altLang="en-US"/>
          </a:p>
        </p:txBody>
      </p:sp>
      <p:sp>
        <p:nvSpPr>
          <p:cNvPr id="32781" name="Rectangle 33"/>
          <p:cNvSpPr>
            <a:spLocks noChangeArrowheads="1"/>
          </p:cNvSpPr>
          <p:nvPr/>
        </p:nvSpPr>
        <p:spPr bwMode="auto">
          <a:xfrm>
            <a:off x="-357188" y="-80963"/>
            <a:ext cx="9144001" cy="0"/>
          </a:xfrm>
          <a:prstGeom prst="rect">
            <a:avLst/>
          </a:prstGeom>
          <a:noFill/>
          <a:ln w="9525">
            <a:noFill/>
            <a:miter lim="800000"/>
            <a:headEnd/>
            <a:tailEnd/>
          </a:ln>
        </p:spPr>
        <p:txBody>
          <a:bodyPr wrap="none" anchor="ctr">
            <a:spAutoFit/>
          </a:bodyPr>
          <a:lstStyle/>
          <a:p>
            <a:endParaRPr lang="zh-CN" altLang="en-US" b="1"/>
          </a:p>
        </p:txBody>
      </p:sp>
      <p:sp>
        <p:nvSpPr>
          <p:cNvPr id="1433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62" name="Object 2"/>
          <p:cNvGraphicFramePr>
            <a:graphicFrameLocks noChangeAspect="1"/>
          </p:cNvGraphicFramePr>
          <p:nvPr/>
        </p:nvGraphicFramePr>
        <p:xfrm>
          <a:off x="1571604" y="1857364"/>
          <a:ext cx="6532358" cy="4500594"/>
        </p:xfrm>
        <a:graphic>
          <a:graphicData uri="http://schemas.openxmlformats.org/presentationml/2006/ole">
            <mc:AlternateContent xmlns:mc="http://schemas.openxmlformats.org/markup-compatibility/2006">
              <mc:Choice xmlns:v="urn:schemas-microsoft-com:vml" Requires="v">
                <p:oleObj spid="_x0000_s143364" name="Visio" r:id="rId8" imgW="10767941" imgH="7414536" progId="Visio.Drawing.11">
                  <p:embed/>
                </p:oleObj>
              </mc:Choice>
              <mc:Fallback>
                <p:oleObj name="Visio" r:id="rId8" imgW="10767941" imgH="7414536" progId="Visio.Drawing.11">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1604" y="1857364"/>
                        <a:ext cx="6532358" cy="4500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heel spokes="3"/>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3</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连续现货模式</a:t>
            </a:r>
          </a:p>
        </p:txBody>
      </p:sp>
      <p:sp>
        <p:nvSpPr>
          <p:cNvPr id="9" name="TextBox 8"/>
          <p:cNvSpPr txBox="1"/>
          <p:nvPr/>
        </p:nvSpPr>
        <p:spPr>
          <a:xfrm>
            <a:off x="142875" y="1285875"/>
            <a:ext cx="3150221"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3.6</a:t>
            </a:r>
            <a:r>
              <a:rPr lang="zh-CN" altLang="en-US" sz="2400" dirty="0" smtClean="0">
                <a:solidFill>
                  <a:schemeClr val="tx1">
                    <a:lumMod val="95000"/>
                    <a:lumOff val="5000"/>
                  </a:schemeClr>
                </a:solidFill>
                <a:latin typeface="+mn-lt"/>
                <a:ea typeface="+mn-ea"/>
              </a:rPr>
              <a:t>连续</a:t>
            </a:r>
            <a:r>
              <a:rPr lang="zh-CN" altLang="en-US" sz="2400" dirty="0">
                <a:solidFill>
                  <a:schemeClr val="tx1">
                    <a:lumMod val="95000"/>
                    <a:lumOff val="5000"/>
                  </a:schemeClr>
                </a:solidFill>
                <a:latin typeface="+mn-lt"/>
                <a:ea typeface="+mn-ea"/>
              </a:rPr>
              <a:t>现货交收流程</a:t>
            </a:r>
          </a:p>
        </p:txBody>
      </p:sp>
      <p:sp>
        <p:nvSpPr>
          <p:cNvPr id="3482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0" name="Rectangle 38"/>
          <p:cNvSpPr>
            <a:spLocks noChangeArrowheads="1"/>
          </p:cNvSpPr>
          <p:nvPr/>
        </p:nvSpPr>
        <p:spPr bwMode="auto">
          <a:xfrm>
            <a:off x="0" y="3138488"/>
            <a:ext cx="179388" cy="369887"/>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12" name="Rectangle 43"/>
          <p:cNvSpPr>
            <a:spLocks noChangeArrowheads="1"/>
          </p:cNvSpPr>
          <p:nvPr/>
        </p:nvSpPr>
        <p:spPr bwMode="auto">
          <a:xfrm>
            <a:off x="0" y="2857500"/>
            <a:ext cx="179388" cy="369888"/>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34826" name="Text Box 3"/>
          <p:cNvSpPr txBox="1">
            <a:spLocks noChangeArrowheads="1"/>
          </p:cNvSpPr>
          <p:nvPr/>
        </p:nvSpPr>
        <p:spPr bwMode="auto">
          <a:xfrm>
            <a:off x="1303338" y="641350"/>
            <a:ext cx="184150" cy="366713"/>
          </a:xfrm>
          <a:prstGeom prst="rect">
            <a:avLst/>
          </a:prstGeom>
          <a:noFill/>
          <a:ln w="9525">
            <a:noFill/>
            <a:miter lim="800000"/>
            <a:headEnd/>
            <a:tailEnd/>
          </a:ln>
        </p:spPr>
        <p:txBody>
          <a:bodyPr wrap="none">
            <a:spAutoFit/>
          </a:bodyPr>
          <a:lstStyle/>
          <a:p>
            <a:endParaRPr lang="zh-CN" altLang="en-US"/>
          </a:p>
        </p:txBody>
      </p:sp>
      <p:sp>
        <p:nvSpPr>
          <p:cNvPr id="34827" name="Rectangle 33"/>
          <p:cNvSpPr>
            <a:spLocks noChangeArrowheads="1"/>
          </p:cNvSpPr>
          <p:nvPr/>
        </p:nvSpPr>
        <p:spPr bwMode="auto">
          <a:xfrm>
            <a:off x="-357188" y="-80963"/>
            <a:ext cx="9144001" cy="0"/>
          </a:xfrm>
          <a:prstGeom prst="rect">
            <a:avLst/>
          </a:prstGeom>
          <a:noFill/>
          <a:ln w="9525">
            <a:noFill/>
            <a:miter lim="800000"/>
            <a:headEnd/>
            <a:tailEnd/>
          </a:ln>
        </p:spPr>
        <p:txBody>
          <a:bodyPr wrap="none" anchor="ctr">
            <a:spAutoFit/>
          </a:bodyPr>
          <a:lstStyle/>
          <a:p>
            <a:endParaRPr lang="zh-CN" altLang="en-US" b="1"/>
          </a:p>
        </p:txBody>
      </p:sp>
      <p:sp>
        <p:nvSpPr>
          <p:cNvPr id="34828" name="直线 26"/>
          <p:cNvSpPr>
            <a:spLocks noChangeShapeType="1"/>
          </p:cNvSpPr>
          <p:nvPr/>
        </p:nvSpPr>
        <p:spPr bwMode="auto">
          <a:xfrm flipH="1">
            <a:off x="5113338" y="5535613"/>
            <a:ext cx="6350" cy="493712"/>
          </a:xfrm>
          <a:prstGeom prst="line">
            <a:avLst/>
          </a:prstGeom>
          <a:noFill/>
          <a:ln w="19050">
            <a:solidFill>
              <a:srgbClr val="33CCCC"/>
            </a:solidFill>
            <a:round/>
            <a:headEnd/>
            <a:tailEnd/>
          </a:ln>
        </p:spPr>
        <p:txBody>
          <a:bodyPr wrap="none" anchor="ctr"/>
          <a:lstStyle/>
          <a:p>
            <a:endParaRPr lang="zh-CN" altLang="en-US"/>
          </a:p>
        </p:txBody>
      </p:sp>
      <p:sp>
        <p:nvSpPr>
          <p:cNvPr id="34829" name="直线 26"/>
          <p:cNvSpPr>
            <a:spLocks noChangeShapeType="1"/>
          </p:cNvSpPr>
          <p:nvPr/>
        </p:nvSpPr>
        <p:spPr bwMode="auto">
          <a:xfrm flipH="1">
            <a:off x="5106988" y="4965700"/>
            <a:ext cx="6350" cy="493713"/>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4830" name="直线 26"/>
          <p:cNvSpPr>
            <a:spLocks noChangeShapeType="1"/>
          </p:cNvSpPr>
          <p:nvPr/>
        </p:nvSpPr>
        <p:spPr bwMode="auto">
          <a:xfrm flipH="1">
            <a:off x="5106988" y="4316413"/>
            <a:ext cx="6350" cy="493712"/>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4831" name="直线 26"/>
          <p:cNvSpPr>
            <a:spLocks noChangeShapeType="1"/>
          </p:cNvSpPr>
          <p:nvPr/>
        </p:nvSpPr>
        <p:spPr bwMode="auto">
          <a:xfrm flipH="1">
            <a:off x="2089150" y="4618038"/>
            <a:ext cx="4763" cy="417512"/>
          </a:xfrm>
          <a:prstGeom prst="line">
            <a:avLst/>
          </a:prstGeom>
          <a:noFill/>
          <a:ln w="19050">
            <a:solidFill>
              <a:srgbClr val="33CCCC"/>
            </a:solidFill>
            <a:round/>
            <a:headEnd/>
            <a:tailEnd/>
          </a:ln>
        </p:spPr>
        <p:txBody>
          <a:bodyPr wrap="none" anchor="ctr"/>
          <a:lstStyle/>
          <a:p>
            <a:endParaRPr lang="zh-CN" altLang="en-US"/>
          </a:p>
        </p:txBody>
      </p:sp>
      <p:sp>
        <p:nvSpPr>
          <p:cNvPr id="34832" name="直线 26"/>
          <p:cNvSpPr>
            <a:spLocks noChangeShapeType="1"/>
          </p:cNvSpPr>
          <p:nvPr/>
        </p:nvSpPr>
        <p:spPr bwMode="auto">
          <a:xfrm flipH="1">
            <a:off x="5106988" y="3652838"/>
            <a:ext cx="6350" cy="493712"/>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4833" name="直线 26"/>
          <p:cNvSpPr>
            <a:spLocks noChangeShapeType="1"/>
          </p:cNvSpPr>
          <p:nvPr/>
        </p:nvSpPr>
        <p:spPr bwMode="auto">
          <a:xfrm flipH="1">
            <a:off x="2087563" y="3652838"/>
            <a:ext cx="6350" cy="493712"/>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4834" name="直线 26"/>
          <p:cNvSpPr>
            <a:spLocks noChangeShapeType="1"/>
          </p:cNvSpPr>
          <p:nvPr/>
        </p:nvSpPr>
        <p:spPr bwMode="auto">
          <a:xfrm flipH="1">
            <a:off x="2087563" y="2851150"/>
            <a:ext cx="6350" cy="493713"/>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4835" name="直线 26"/>
          <p:cNvSpPr>
            <a:spLocks noChangeShapeType="1"/>
          </p:cNvSpPr>
          <p:nvPr/>
        </p:nvSpPr>
        <p:spPr bwMode="auto">
          <a:xfrm flipH="1">
            <a:off x="2087563" y="2011363"/>
            <a:ext cx="6350" cy="493712"/>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4836" name="Group 7"/>
          <p:cNvGrpSpPr>
            <a:grpSpLocks/>
          </p:cNvGrpSpPr>
          <p:nvPr/>
        </p:nvGrpSpPr>
        <p:grpSpPr bwMode="auto">
          <a:xfrm>
            <a:off x="1008063" y="2444750"/>
            <a:ext cx="2305050" cy="719138"/>
            <a:chOff x="1907" y="3202"/>
            <a:chExt cx="1786" cy="727"/>
          </a:xfrm>
        </p:grpSpPr>
        <p:sp>
          <p:nvSpPr>
            <p:cNvPr id="34917" name="Rectangle 8"/>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918" name="Rectangle 9"/>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919" name="Rectangle 10"/>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920" name="Rectangle 11"/>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93" name="Rectangle 12"/>
            <p:cNvSpPr>
              <a:spLocks noChangeAspect="1" noChangeArrowheads="1"/>
            </p:cNvSpPr>
            <p:nvPr/>
          </p:nvSpPr>
          <p:spPr bwMode="auto">
            <a:xfrm>
              <a:off x="1975" y="3263"/>
              <a:ext cx="1649" cy="605"/>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交易账户有足额货款，</a:t>
              </a:r>
            </a:p>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不足应及时补足</a:t>
              </a:r>
            </a:p>
          </p:txBody>
        </p:sp>
      </p:grpSp>
      <p:sp>
        <p:nvSpPr>
          <p:cNvPr id="34837" name="直线 26"/>
          <p:cNvSpPr>
            <a:spLocks noChangeShapeType="1"/>
          </p:cNvSpPr>
          <p:nvPr/>
        </p:nvSpPr>
        <p:spPr bwMode="auto">
          <a:xfrm>
            <a:off x="6624638" y="2227263"/>
            <a:ext cx="0" cy="2808287"/>
          </a:xfrm>
          <a:prstGeom prst="line">
            <a:avLst/>
          </a:prstGeom>
          <a:noFill/>
          <a:ln w="19050">
            <a:solidFill>
              <a:srgbClr val="33CCCC"/>
            </a:solidFill>
            <a:round/>
            <a:headEnd/>
            <a:tailEnd/>
          </a:ln>
        </p:spPr>
        <p:txBody>
          <a:bodyPr wrap="none" anchor="ctr"/>
          <a:lstStyle/>
          <a:p>
            <a:endParaRPr lang="zh-CN" altLang="en-US"/>
          </a:p>
        </p:txBody>
      </p:sp>
      <p:grpSp>
        <p:nvGrpSpPr>
          <p:cNvPr id="34838" name="Group 22"/>
          <p:cNvGrpSpPr>
            <a:grpSpLocks/>
          </p:cNvGrpSpPr>
          <p:nvPr/>
        </p:nvGrpSpPr>
        <p:grpSpPr bwMode="auto">
          <a:xfrm>
            <a:off x="1011238" y="1868488"/>
            <a:ext cx="2301875" cy="466725"/>
            <a:chOff x="1907" y="3202"/>
            <a:chExt cx="1786" cy="727"/>
          </a:xfrm>
        </p:grpSpPr>
        <p:sp>
          <p:nvSpPr>
            <p:cNvPr id="34912" name="Rectangle 23"/>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913" name="Rectangle 24"/>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914" name="Rectangle 25"/>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915" name="Rectangle 26"/>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88" name="Rectangle 27"/>
            <p:cNvSpPr>
              <a:spLocks noChangeAspect="1" noChangeArrowheads="1"/>
            </p:cNvSpPr>
            <p:nvPr/>
          </p:nvSpPr>
          <p:spPr bwMode="auto">
            <a:xfrm>
              <a:off x="1976" y="3264"/>
              <a:ext cx="1649"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买方</a:t>
              </a:r>
            </a:p>
          </p:txBody>
        </p:sp>
      </p:grpSp>
      <p:grpSp>
        <p:nvGrpSpPr>
          <p:cNvPr id="34839" name="Group 43"/>
          <p:cNvGrpSpPr>
            <a:grpSpLocks/>
          </p:cNvGrpSpPr>
          <p:nvPr/>
        </p:nvGrpSpPr>
        <p:grpSpPr bwMode="auto">
          <a:xfrm>
            <a:off x="6048375" y="1868488"/>
            <a:ext cx="1152525" cy="431800"/>
            <a:chOff x="2699" y="2750"/>
            <a:chExt cx="771" cy="363"/>
          </a:xfrm>
        </p:grpSpPr>
        <p:sp>
          <p:nvSpPr>
            <p:cNvPr id="34909" name="Rectangle 36"/>
            <p:cNvSpPr>
              <a:spLocks noChangeAspect="1" noChangeArrowheads="1"/>
            </p:cNvSpPr>
            <p:nvPr/>
          </p:nvSpPr>
          <p:spPr bwMode="auto">
            <a:xfrm>
              <a:off x="2699" y="2750"/>
              <a:ext cx="257" cy="363"/>
            </a:xfrm>
            <a:prstGeom prst="rect">
              <a:avLst/>
            </a:prstGeom>
            <a:solidFill>
              <a:srgbClr val="FFE1CD"/>
            </a:solidFill>
            <a:ln w="9525">
              <a:noFill/>
              <a:miter lim="800000"/>
              <a:headEnd/>
              <a:tailEnd/>
            </a:ln>
          </p:spPr>
          <p:txBody>
            <a:bodyPr wrap="none" anchor="ctr"/>
            <a:lstStyle/>
            <a:p>
              <a:endParaRPr lang="zh-CN" altLang="en-US" b="1"/>
            </a:p>
          </p:txBody>
        </p:sp>
        <p:sp>
          <p:nvSpPr>
            <p:cNvPr id="34910" name="Rectangle 37"/>
            <p:cNvSpPr>
              <a:spLocks noChangeAspect="1" noChangeArrowheads="1"/>
            </p:cNvSpPr>
            <p:nvPr/>
          </p:nvSpPr>
          <p:spPr bwMode="auto">
            <a:xfrm>
              <a:off x="3213" y="2750"/>
              <a:ext cx="257" cy="363"/>
            </a:xfrm>
            <a:prstGeom prst="rect">
              <a:avLst/>
            </a:prstGeom>
            <a:solidFill>
              <a:srgbClr val="FFE1CD"/>
            </a:solidFill>
            <a:ln w="9525">
              <a:noFill/>
              <a:miter lim="800000"/>
              <a:headEnd/>
              <a:tailEnd/>
            </a:ln>
          </p:spPr>
          <p:txBody>
            <a:bodyPr wrap="none" anchor="ctr"/>
            <a:lstStyle/>
            <a:p>
              <a:endParaRPr lang="zh-CN" altLang="en-US" b="1"/>
            </a:p>
          </p:txBody>
        </p:sp>
        <p:sp>
          <p:nvSpPr>
            <p:cNvPr id="183" name="Rectangle 38"/>
            <p:cNvSpPr>
              <a:spLocks noChangeAspect="1" noChangeArrowheads="1"/>
            </p:cNvSpPr>
            <p:nvPr/>
          </p:nvSpPr>
          <p:spPr bwMode="auto">
            <a:xfrm>
              <a:off x="2722" y="2779"/>
              <a:ext cx="722" cy="304"/>
            </a:xfrm>
            <a:prstGeom prst="rect">
              <a:avLst/>
            </a:prstGeom>
            <a:solidFill>
              <a:srgbClr val="FF8633"/>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卖方</a:t>
              </a: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grpSp>
        <p:nvGrpSpPr>
          <p:cNvPr id="34840" name="Group 46"/>
          <p:cNvGrpSpPr>
            <a:grpSpLocks/>
          </p:cNvGrpSpPr>
          <p:nvPr/>
        </p:nvGrpSpPr>
        <p:grpSpPr bwMode="auto">
          <a:xfrm>
            <a:off x="1008063" y="4100513"/>
            <a:ext cx="2305050" cy="576262"/>
            <a:chOff x="2699" y="2750"/>
            <a:chExt cx="771" cy="363"/>
          </a:xfrm>
        </p:grpSpPr>
        <p:sp>
          <p:nvSpPr>
            <p:cNvPr id="34906" name="Rectangle 47"/>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4907" name="Rectangle 48"/>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80" name="Rectangle 49"/>
            <p:cNvSpPr>
              <a:spLocks noChangeAspect="1" noChangeArrowheads="1"/>
            </p:cNvSpPr>
            <p:nvPr/>
          </p:nvSpPr>
          <p:spPr bwMode="auto">
            <a:xfrm>
              <a:off x="2722" y="2780"/>
              <a:ext cx="725" cy="303"/>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市场 人员“冻结货款”</a:t>
              </a:r>
            </a:p>
          </p:txBody>
        </p:sp>
      </p:grpSp>
      <p:sp>
        <p:nvSpPr>
          <p:cNvPr id="34841" name="Rectangle 41"/>
          <p:cNvSpPr>
            <a:spLocks noChangeArrowheads="1"/>
          </p:cNvSpPr>
          <p:nvPr/>
        </p:nvSpPr>
        <p:spPr bwMode="auto">
          <a:xfrm>
            <a:off x="7561263" y="1503363"/>
            <a:ext cx="1439862" cy="1366837"/>
          </a:xfrm>
          <a:prstGeom prst="rect">
            <a:avLst/>
          </a:prstGeom>
          <a:noFill/>
          <a:ln w="12700">
            <a:solidFill>
              <a:schemeClr val="tx1"/>
            </a:solidFill>
            <a:prstDash val="dash"/>
            <a:miter lim="800000"/>
            <a:headEnd/>
            <a:tailEnd/>
          </a:ln>
        </p:spPr>
        <p:txBody>
          <a:bodyPr wrap="none" anchor="ctr"/>
          <a:lstStyle/>
          <a:p>
            <a:endParaRPr lang="zh-CN" altLang="en-US" b="1"/>
          </a:p>
        </p:txBody>
      </p:sp>
      <p:sp>
        <p:nvSpPr>
          <p:cNvPr id="114" name="Rectangle 42"/>
          <p:cNvSpPr>
            <a:spLocks noChangeAspect="1" noChangeArrowheads="1"/>
          </p:cNvSpPr>
          <p:nvPr/>
        </p:nvSpPr>
        <p:spPr bwMode="auto">
          <a:xfrm>
            <a:off x="7705725" y="2054225"/>
            <a:ext cx="287338" cy="215900"/>
          </a:xfrm>
          <a:prstGeom prst="rect">
            <a:avLst/>
          </a:prstGeom>
          <a:solidFill>
            <a:srgbClr val="FF8633"/>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115" name="Rectangle 44"/>
          <p:cNvSpPr>
            <a:spLocks noChangeAspect="1" noChangeArrowheads="1"/>
          </p:cNvSpPr>
          <p:nvPr/>
        </p:nvSpPr>
        <p:spPr bwMode="auto">
          <a:xfrm>
            <a:off x="7705725" y="2452688"/>
            <a:ext cx="287338" cy="215900"/>
          </a:xfrm>
          <a:prstGeom prst="rect">
            <a:avLst/>
          </a:prstGeom>
          <a:solidFill>
            <a:srgbClr val="266E7C"/>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116" name="Rectangle 45"/>
          <p:cNvSpPr>
            <a:spLocks noChangeAspect="1" noChangeArrowheads="1"/>
          </p:cNvSpPr>
          <p:nvPr/>
        </p:nvSpPr>
        <p:spPr bwMode="auto">
          <a:xfrm>
            <a:off x="7705725" y="1689100"/>
            <a:ext cx="287338" cy="215900"/>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34845" name="Text Box 50"/>
          <p:cNvSpPr txBox="1">
            <a:spLocks noChangeArrowheads="1"/>
          </p:cNvSpPr>
          <p:nvPr/>
        </p:nvSpPr>
        <p:spPr bwMode="auto">
          <a:xfrm>
            <a:off x="8066088" y="1647825"/>
            <a:ext cx="793750" cy="274638"/>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C6E31"/>
                </a:solidFill>
                <a:ea typeface="微软雅黑" pitchFamily="34" charset="-122"/>
              </a:rPr>
              <a:t>市场操作</a:t>
            </a:r>
          </a:p>
        </p:txBody>
      </p:sp>
      <p:sp>
        <p:nvSpPr>
          <p:cNvPr id="34846" name="Text Box 51"/>
          <p:cNvSpPr txBox="1">
            <a:spLocks noChangeArrowheads="1"/>
          </p:cNvSpPr>
          <p:nvPr/>
        </p:nvSpPr>
        <p:spPr bwMode="auto">
          <a:xfrm>
            <a:off x="8066088" y="2452688"/>
            <a:ext cx="793750" cy="274637"/>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96F95"/>
                </a:solidFill>
                <a:ea typeface="微软雅黑" pitchFamily="34" charset="-122"/>
              </a:rPr>
              <a:t>买方操作</a:t>
            </a:r>
          </a:p>
        </p:txBody>
      </p:sp>
      <p:sp>
        <p:nvSpPr>
          <p:cNvPr id="34847" name="Text Box 52"/>
          <p:cNvSpPr txBox="1">
            <a:spLocks noChangeArrowheads="1"/>
          </p:cNvSpPr>
          <p:nvPr/>
        </p:nvSpPr>
        <p:spPr bwMode="auto">
          <a:xfrm>
            <a:off x="8064500" y="2054225"/>
            <a:ext cx="793750" cy="274638"/>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FF9900"/>
                </a:solidFill>
                <a:ea typeface="微软雅黑" pitchFamily="34" charset="-122"/>
              </a:rPr>
              <a:t>卖方操作</a:t>
            </a:r>
          </a:p>
        </p:txBody>
      </p:sp>
      <p:grpSp>
        <p:nvGrpSpPr>
          <p:cNvPr id="34848" name="Group 7"/>
          <p:cNvGrpSpPr>
            <a:grpSpLocks/>
          </p:cNvGrpSpPr>
          <p:nvPr/>
        </p:nvGrpSpPr>
        <p:grpSpPr bwMode="auto">
          <a:xfrm>
            <a:off x="1008063" y="3309938"/>
            <a:ext cx="2305050" cy="501650"/>
            <a:chOff x="1907" y="3202"/>
            <a:chExt cx="1786" cy="727"/>
          </a:xfrm>
        </p:grpSpPr>
        <p:sp>
          <p:nvSpPr>
            <p:cNvPr id="34901" name="Rectangle 8"/>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902" name="Rectangle 9"/>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903" name="Rectangle 10"/>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904" name="Rectangle 11"/>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77" name="Rectangle 12"/>
            <p:cNvSpPr>
              <a:spLocks noChangeAspect="1" noChangeArrowheads="1"/>
            </p:cNvSpPr>
            <p:nvPr/>
          </p:nvSpPr>
          <p:spPr bwMode="auto">
            <a:xfrm>
              <a:off x="1975" y="3264"/>
              <a:ext cx="1649"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交易商是否主动付货款</a:t>
              </a:r>
            </a:p>
          </p:txBody>
        </p:sp>
      </p:grpSp>
      <p:sp>
        <p:nvSpPr>
          <p:cNvPr id="34849" name="直线 26"/>
          <p:cNvSpPr>
            <a:spLocks noChangeShapeType="1"/>
          </p:cNvSpPr>
          <p:nvPr/>
        </p:nvSpPr>
        <p:spPr bwMode="auto">
          <a:xfrm>
            <a:off x="3240088" y="3536950"/>
            <a:ext cx="785812" cy="0"/>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4850" name="Text Box 61"/>
          <p:cNvSpPr txBox="1">
            <a:spLocks noChangeArrowheads="1"/>
          </p:cNvSpPr>
          <p:nvPr/>
        </p:nvSpPr>
        <p:spPr bwMode="auto">
          <a:xfrm>
            <a:off x="3479800" y="3235325"/>
            <a:ext cx="336550" cy="274638"/>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96F95"/>
                </a:solidFill>
                <a:ea typeface="微软雅黑" pitchFamily="34" charset="-122"/>
              </a:rPr>
              <a:t>是</a:t>
            </a:r>
          </a:p>
        </p:txBody>
      </p:sp>
      <p:sp>
        <p:nvSpPr>
          <p:cNvPr id="34851" name="Text Box 63"/>
          <p:cNvSpPr txBox="1">
            <a:spLocks noChangeArrowheads="1"/>
          </p:cNvSpPr>
          <p:nvPr/>
        </p:nvSpPr>
        <p:spPr bwMode="auto">
          <a:xfrm>
            <a:off x="1679575" y="3825875"/>
            <a:ext cx="336550" cy="274638"/>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96F95"/>
                </a:solidFill>
                <a:ea typeface="微软雅黑" pitchFamily="34" charset="-122"/>
              </a:rPr>
              <a:t>否</a:t>
            </a:r>
          </a:p>
        </p:txBody>
      </p:sp>
      <p:grpSp>
        <p:nvGrpSpPr>
          <p:cNvPr id="34852" name="Group 7"/>
          <p:cNvGrpSpPr>
            <a:grpSpLocks/>
          </p:cNvGrpSpPr>
          <p:nvPr/>
        </p:nvGrpSpPr>
        <p:grpSpPr bwMode="auto">
          <a:xfrm>
            <a:off x="3960813" y="3286125"/>
            <a:ext cx="2305050" cy="501650"/>
            <a:chOff x="1907" y="3202"/>
            <a:chExt cx="1786" cy="727"/>
          </a:xfrm>
        </p:grpSpPr>
        <p:sp>
          <p:nvSpPr>
            <p:cNvPr id="34896" name="Rectangle 8"/>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897" name="Rectangle 9"/>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898" name="Rectangle 10"/>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899" name="Rectangle 11"/>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72" name="Rectangle 12"/>
            <p:cNvSpPr>
              <a:spLocks noChangeAspect="1" noChangeArrowheads="1"/>
            </p:cNvSpPr>
            <p:nvPr/>
          </p:nvSpPr>
          <p:spPr bwMode="auto">
            <a:xfrm>
              <a:off x="1975" y="3264"/>
              <a:ext cx="1649"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在客户端提出付款申请</a:t>
              </a:r>
            </a:p>
          </p:txBody>
        </p:sp>
      </p:grpSp>
      <p:grpSp>
        <p:nvGrpSpPr>
          <p:cNvPr id="34853" name="Group 7"/>
          <p:cNvGrpSpPr>
            <a:grpSpLocks/>
          </p:cNvGrpSpPr>
          <p:nvPr/>
        </p:nvGrpSpPr>
        <p:grpSpPr bwMode="auto">
          <a:xfrm>
            <a:off x="3960813" y="4095750"/>
            <a:ext cx="2305050" cy="501650"/>
            <a:chOff x="1907" y="3202"/>
            <a:chExt cx="1786" cy="727"/>
          </a:xfrm>
        </p:grpSpPr>
        <p:sp>
          <p:nvSpPr>
            <p:cNvPr id="34891" name="Rectangle 8"/>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892" name="Rectangle 9"/>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893" name="Rectangle 10"/>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4894" name="Rectangle 11"/>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67" name="Rectangle 12"/>
            <p:cNvSpPr>
              <a:spLocks noChangeAspect="1" noChangeArrowheads="1"/>
            </p:cNvSpPr>
            <p:nvPr/>
          </p:nvSpPr>
          <p:spPr bwMode="auto">
            <a:xfrm>
              <a:off x="1975" y="3264"/>
              <a:ext cx="1649"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系统自动冻结货款</a:t>
              </a:r>
            </a:p>
          </p:txBody>
        </p:sp>
      </p:grpSp>
      <p:sp>
        <p:nvSpPr>
          <p:cNvPr id="34854" name="直线 26"/>
          <p:cNvSpPr>
            <a:spLocks noChangeShapeType="1"/>
          </p:cNvSpPr>
          <p:nvPr/>
        </p:nvSpPr>
        <p:spPr bwMode="auto">
          <a:xfrm>
            <a:off x="2087563" y="5037138"/>
            <a:ext cx="1873250" cy="0"/>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4855" name="Group 86"/>
          <p:cNvGrpSpPr>
            <a:grpSpLocks/>
          </p:cNvGrpSpPr>
          <p:nvPr/>
        </p:nvGrpSpPr>
        <p:grpSpPr bwMode="auto">
          <a:xfrm>
            <a:off x="3960813" y="4748213"/>
            <a:ext cx="2305050" cy="500062"/>
            <a:chOff x="2699" y="2750"/>
            <a:chExt cx="771" cy="363"/>
          </a:xfrm>
        </p:grpSpPr>
        <p:sp>
          <p:nvSpPr>
            <p:cNvPr id="34888" name="Rectangle 87"/>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4889" name="Rectangle 88"/>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62" name="Rectangle 89"/>
            <p:cNvSpPr>
              <a:spLocks noChangeAspect="1" noChangeArrowheads="1"/>
            </p:cNvSpPr>
            <p:nvPr/>
          </p:nvSpPr>
          <p:spPr bwMode="auto">
            <a:xfrm>
              <a:off x="2722" y="2780"/>
              <a:ext cx="725" cy="303"/>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交收配货</a:t>
              </a:r>
            </a:p>
          </p:txBody>
        </p:sp>
      </p:grpSp>
      <p:sp>
        <p:nvSpPr>
          <p:cNvPr id="34856" name="直线 26"/>
          <p:cNvSpPr>
            <a:spLocks noChangeShapeType="1"/>
          </p:cNvSpPr>
          <p:nvPr/>
        </p:nvSpPr>
        <p:spPr bwMode="auto">
          <a:xfrm>
            <a:off x="6264275" y="5037138"/>
            <a:ext cx="360363" cy="0"/>
          </a:xfrm>
          <a:prstGeom prst="line">
            <a:avLst/>
          </a:prstGeom>
          <a:noFill/>
          <a:ln w="19050">
            <a:solidFill>
              <a:srgbClr val="33CCCC"/>
            </a:solidFill>
            <a:round/>
            <a:headEnd type="triangle" w="med" len="med"/>
            <a:tailEnd/>
          </a:ln>
        </p:spPr>
        <p:txBody>
          <a:bodyPr wrap="none" anchor="ctr"/>
          <a:lstStyle/>
          <a:p>
            <a:endParaRPr lang="zh-CN" altLang="en-US"/>
          </a:p>
        </p:txBody>
      </p:sp>
      <p:grpSp>
        <p:nvGrpSpPr>
          <p:cNvPr id="34857" name="Group 92"/>
          <p:cNvGrpSpPr>
            <a:grpSpLocks/>
          </p:cNvGrpSpPr>
          <p:nvPr/>
        </p:nvGrpSpPr>
        <p:grpSpPr bwMode="auto">
          <a:xfrm>
            <a:off x="3960813" y="5413375"/>
            <a:ext cx="2305050" cy="498475"/>
            <a:chOff x="2699" y="2750"/>
            <a:chExt cx="771" cy="363"/>
          </a:xfrm>
        </p:grpSpPr>
        <p:sp>
          <p:nvSpPr>
            <p:cNvPr id="34885" name="Rectangle 93"/>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4886" name="Rectangle 94"/>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59" name="Rectangle 95"/>
            <p:cNvSpPr>
              <a:spLocks noChangeAspect="1" noChangeArrowheads="1"/>
            </p:cNvSpPr>
            <p:nvPr/>
          </p:nvSpPr>
          <p:spPr bwMode="auto">
            <a:xfrm>
              <a:off x="2722" y="2780"/>
              <a:ext cx="725" cy="303"/>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交收处理</a:t>
              </a:r>
            </a:p>
          </p:txBody>
        </p:sp>
      </p:grpSp>
      <p:sp>
        <p:nvSpPr>
          <p:cNvPr id="34858" name="直线 26"/>
          <p:cNvSpPr>
            <a:spLocks noChangeShapeType="1"/>
          </p:cNvSpPr>
          <p:nvPr/>
        </p:nvSpPr>
        <p:spPr bwMode="auto">
          <a:xfrm>
            <a:off x="2016125" y="6038850"/>
            <a:ext cx="5616575" cy="1588"/>
          </a:xfrm>
          <a:prstGeom prst="line">
            <a:avLst/>
          </a:prstGeom>
          <a:noFill/>
          <a:ln w="19050">
            <a:solidFill>
              <a:srgbClr val="33CCCC"/>
            </a:solidFill>
            <a:round/>
            <a:headEnd/>
            <a:tailEnd/>
          </a:ln>
        </p:spPr>
        <p:txBody>
          <a:bodyPr wrap="none" anchor="ctr"/>
          <a:lstStyle/>
          <a:p>
            <a:endParaRPr lang="zh-CN" altLang="en-US"/>
          </a:p>
        </p:txBody>
      </p:sp>
      <p:sp>
        <p:nvSpPr>
          <p:cNvPr id="34859" name="直线 26"/>
          <p:cNvSpPr>
            <a:spLocks noChangeShapeType="1"/>
          </p:cNvSpPr>
          <p:nvPr/>
        </p:nvSpPr>
        <p:spPr bwMode="auto">
          <a:xfrm flipH="1">
            <a:off x="2016125" y="6042025"/>
            <a:ext cx="6350" cy="277813"/>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4860" name="Group 99"/>
          <p:cNvGrpSpPr>
            <a:grpSpLocks/>
          </p:cNvGrpSpPr>
          <p:nvPr/>
        </p:nvGrpSpPr>
        <p:grpSpPr bwMode="auto">
          <a:xfrm>
            <a:off x="1512888" y="6278563"/>
            <a:ext cx="1009650" cy="436562"/>
            <a:chOff x="2699" y="2750"/>
            <a:chExt cx="771" cy="363"/>
          </a:xfrm>
        </p:grpSpPr>
        <p:sp>
          <p:nvSpPr>
            <p:cNvPr id="34882" name="Rectangle 100"/>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4883" name="Rectangle 101"/>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56" name="Rectangle 102"/>
            <p:cNvSpPr>
              <a:spLocks noChangeAspect="1" noChangeArrowheads="1"/>
            </p:cNvSpPr>
            <p:nvPr/>
          </p:nvSpPr>
          <p:spPr bwMode="auto">
            <a:xfrm>
              <a:off x="2722" y="2780"/>
              <a:ext cx="725" cy="302"/>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买方违约</a:t>
              </a:r>
            </a:p>
          </p:txBody>
        </p:sp>
      </p:grpSp>
      <p:sp>
        <p:nvSpPr>
          <p:cNvPr id="34861" name="直线 26"/>
          <p:cNvSpPr>
            <a:spLocks noChangeShapeType="1"/>
          </p:cNvSpPr>
          <p:nvPr/>
        </p:nvSpPr>
        <p:spPr bwMode="auto">
          <a:xfrm flipH="1">
            <a:off x="3454400" y="6042025"/>
            <a:ext cx="6350" cy="277813"/>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4862" name="Group 105"/>
          <p:cNvGrpSpPr>
            <a:grpSpLocks/>
          </p:cNvGrpSpPr>
          <p:nvPr/>
        </p:nvGrpSpPr>
        <p:grpSpPr bwMode="auto">
          <a:xfrm>
            <a:off x="2951163" y="6278563"/>
            <a:ext cx="1009650" cy="436562"/>
            <a:chOff x="2699" y="2750"/>
            <a:chExt cx="771" cy="363"/>
          </a:xfrm>
        </p:grpSpPr>
        <p:sp>
          <p:nvSpPr>
            <p:cNvPr id="34879" name="Rectangle 106"/>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4880" name="Rectangle 107"/>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53" name="Rectangle 108"/>
            <p:cNvSpPr>
              <a:spLocks noChangeAspect="1" noChangeArrowheads="1"/>
            </p:cNvSpPr>
            <p:nvPr/>
          </p:nvSpPr>
          <p:spPr bwMode="auto">
            <a:xfrm>
              <a:off x="2722" y="2780"/>
              <a:ext cx="725" cy="302"/>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正常交收</a:t>
              </a:r>
            </a:p>
          </p:txBody>
        </p:sp>
      </p:grpSp>
      <p:sp>
        <p:nvSpPr>
          <p:cNvPr id="34863" name="直线 26"/>
          <p:cNvSpPr>
            <a:spLocks noChangeShapeType="1"/>
          </p:cNvSpPr>
          <p:nvPr/>
        </p:nvSpPr>
        <p:spPr bwMode="auto">
          <a:xfrm flipH="1">
            <a:off x="4751388" y="6037263"/>
            <a:ext cx="6350" cy="277812"/>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4864" name="Group 110"/>
          <p:cNvGrpSpPr>
            <a:grpSpLocks/>
          </p:cNvGrpSpPr>
          <p:nvPr/>
        </p:nvGrpSpPr>
        <p:grpSpPr bwMode="auto">
          <a:xfrm>
            <a:off x="4248150" y="6273800"/>
            <a:ext cx="1009650" cy="441325"/>
            <a:chOff x="2699" y="2750"/>
            <a:chExt cx="771" cy="363"/>
          </a:xfrm>
        </p:grpSpPr>
        <p:sp>
          <p:nvSpPr>
            <p:cNvPr id="34876" name="Rectangle 111"/>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4877" name="Rectangle 112"/>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50" name="Rectangle 113"/>
            <p:cNvSpPr>
              <a:spLocks noChangeAspect="1" noChangeArrowheads="1"/>
            </p:cNvSpPr>
            <p:nvPr/>
          </p:nvSpPr>
          <p:spPr bwMode="auto">
            <a:xfrm>
              <a:off x="2722" y="2780"/>
              <a:ext cx="725" cy="303"/>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双方违约</a:t>
              </a:r>
            </a:p>
          </p:txBody>
        </p:sp>
      </p:grpSp>
      <p:sp>
        <p:nvSpPr>
          <p:cNvPr id="34865" name="直线 26"/>
          <p:cNvSpPr>
            <a:spLocks noChangeShapeType="1"/>
          </p:cNvSpPr>
          <p:nvPr/>
        </p:nvSpPr>
        <p:spPr bwMode="auto">
          <a:xfrm flipH="1">
            <a:off x="6175375" y="6046788"/>
            <a:ext cx="6350" cy="277812"/>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4866" name="Group 115"/>
          <p:cNvGrpSpPr>
            <a:grpSpLocks/>
          </p:cNvGrpSpPr>
          <p:nvPr/>
        </p:nvGrpSpPr>
        <p:grpSpPr bwMode="auto">
          <a:xfrm>
            <a:off x="5672138" y="6283325"/>
            <a:ext cx="1009650" cy="431800"/>
            <a:chOff x="2699" y="2750"/>
            <a:chExt cx="771" cy="363"/>
          </a:xfrm>
        </p:grpSpPr>
        <p:sp>
          <p:nvSpPr>
            <p:cNvPr id="34873" name="Rectangle 116"/>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4874" name="Rectangle 117"/>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47" name="Rectangle 118"/>
            <p:cNvSpPr>
              <a:spLocks noChangeAspect="1" noChangeArrowheads="1"/>
            </p:cNvSpPr>
            <p:nvPr/>
          </p:nvSpPr>
          <p:spPr bwMode="auto">
            <a:xfrm>
              <a:off x="2722" y="2779"/>
              <a:ext cx="725" cy="304"/>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卖方违约</a:t>
              </a:r>
            </a:p>
          </p:txBody>
        </p:sp>
      </p:grpSp>
      <p:sp>
        <p:nvSpPr>
          <p:cNvPr id="34867" name="Text Box 119"/>
          <p:cNvSpPr txBox="1">
            <a:spLocks noChangeArrowheads="1"/>
          </p:cNvSpPr>
          <p:nvPr/>
        </p:nvSpPr>
        <p:spPr bwMode="auto">
          <a:xfrm>
            <a:off x="3744913" y="1503363"/>
            <a:ext cx="1655762" cy="366712"/>
          </a:xfrm>
          <a:prstGeom prst="rect">
            <a:avLst/>
          </a:prstGeom>
          <a:noFill/>
          <a:ln w="3175" algn="ctr">
            <a:noFill/>
            <a:prstDash val="dash"/>
            <a:miter lim="800000"/>
            <a:headEnd/>
            <a:tailEnd/>
          </a:ln>
          <a:effectLst>
            <a:prstShdw prst="shdw17" dist="17961" dir="2700000">
              <a:srgbClr val="990000"/>
            </a:prstShdw>
          </a:effectLst>
        </p:spPr>
        <p:txBody>
          <a:bodyPr>
            <a:spAutoFit/>
          </a:bodyPr>
          <a:lstStyle/>
          <a:p>
            <a:pPr algn="ctr"/>
            <a:r>
              <a:rPr lang="zh-CN" altLang="en-US" b="1">
                <a:solidFill>
                  <a:schemeClr val="tx2"/>
                </a:solidFill>
                <a:ea typeface="微软雅黑" pitchFamily="34" charset="-122"/>
              </a:rPr>
              <a:t>交收期</a:t>
            </a:r>
          </a:p>
        </p:txBody>
      </p:sp>
      <p:sp>
        <p:nvSpPr>
          <p:cNvPr id="34868" name="直线 26"/>
          <p:cNvSpPr>
            <a:spLocks noChangeShapeType="1"/>
          </p:cNvSpPr>
          <p:nvPr/>
        </p:nvSpPr>
        <p:spPr bwMode="auto">
          <a:xfrm flipH="1">
            <a:off x="7631113" y="6040438"/>
            <a:ext cx="6350" cy="277812"/>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4869" name="Group 115"/>
          <p:cNvGrpSpPr>
            <a:grpSpLocks/>
          </p:cNvGrpSpPr>
          <p:nvPr/>
        </p:nvGrpSpPr>
        <p:grpSpPr bwMode="auto">
          <a:xfrm>
            <a:off x="7127875" y="6276975"/>
            <a:ext cx="1009650" cy="431800"/>
            <a:chOff x="2699" y="2750"/>
            <a:chExt cx="771" cy="363"/>
          </a:xfrm>
        </p:grpSpPr>
        <p:sp>
          <p:nvSpPr>
            <p:cNvPr id="34870" name="Rectangle 116"/>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4871" name="Rectangle 117"/>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44" name="Rectangle 118"/>
            <p:cNvSpPr>
              <a:spLocks noChangeAspect="1" noChangeArrowheads="1"/>
            </p:cNvSpPr>
            <p:nvPr/>
          </p:nvSpPr>
          <p:spPr bwMode="auto">
            <a:xfrm>
              <a:off x="2722" y="2779"/>
              <a:ext cx="725" cy="304"/>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协议交收</a:t>
              </a:r>
            </a:p>
          </p:txBody>
        </p:sp>
      </p:grpSp>
    </p:spTree>
  </p:cSld>
  <p:clrMapOvr>
    <a:masterClrMapping/>
  </p:clrMapOvr>
  <p:transition>
    <p:wheel spokes="3"/>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3</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连续现货模式</a:t>
            </a:r>
          </a:p>
        </p:txBody>
      </p:sp>
      <p:sp>
        <p:nvSpPr>
          <p:cNvPr id="9" name="TextBox 8"/>
          <p:cNvSpPr txBox="1"/>
          <p:nvPr/>
        </p:nvSpPr>
        <p:spPr>
          <a:xfrm>
            <a:off x="142875" y="1285875"/>
            <a:ext cx="2534668"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3.7</a:t>
            </a:r>
            <a:r>
              <a:rPr lang="zh-CN" altLang="en-US" sz="2400" dirty="0" smtClean="0">
                <a:solidFill>
                  <a:schemeClr val="tx1">
                    <a:lumMod val="95000"/>
                    <a:lumOff val="5000"/>
                  </a:schemeClr>
                </a:solidFill>
                <a:latin typeface="+mn-lt"/>
                <a:ea typeface="+mn-ea"/>
              </a:rPr>
              <a:t>连续</a:t>
            </a:r>
            <a:r>
              <a:rPr lang="zh-CN" altLang="en-US" sz="2400" dirty="0">
                <a:solidFill>
                  <a:schemeClr val="tx1">
                    <a:lumMod val="95000"/>
                    <a:lumOff val="5000"/>
                  </a:schemeClr>
                </a:solidFill>
                <a:latin typeface="+mn-lt"/>
                <a:ea typeface="+mn-ea"/>
              </a:rPr>
              <a:t>现货流程</a:t>
            </a:r>
          </a:p>
        </p:txBody>
      </p:sp>
      <p:sp>
        <p:nvSpPr>
          <p:cNvPr id="3687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0" name="Rectangle 38"/>
          <p:cNvSpPr>
            <a:spLocks noChangeArrowheads="1"/>
          </p:cNvSpPr>
          <p:nvPr/>
        </p:nvSpPr>
        <p:spPr bwMode="auto">
          <a:xfrm>
            <a:off x="0" y="3138488"/>
            <a:ext cx="179388" cy="369887"/>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12" name="Rectangle 43"/>
          <p:cNvSpPr>
            <a:spLocks noChangeArrowheads="1"/>
          </p:cNvSpPr>
          <p:nvPr/>
        </p:nvSpPr>
        <p:spPr bwMode="auto">
          <a:xfrm>
            <a:off x="0" y="2857500"/>
            <a:ext cx="179388" cy="369888"/>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36874" name="Text Box 3"/>
          <p:cNvSpPr txBox="1">
            <a:spLocks noChangeArrowheads="1"/>
          </p:cNvSpPr>
          <p:nvPr/>
        </p:nvSpPr>
        <p:spPr bwMode="auto">
          <a:xfrm>
            <a:off x="1303338" y="641350"/>
            <a:ext cx="184150" cy="366713"/>
          </a:xfrm>
          <a:prstGeom prst="rect">
            <a:avLst/>
          </a:prstGeom>
          <a:noFill/>
          <a:ln w="9525">
            <a:noFill/>
            <a:miter lim="800000"/>
            <a:headEnd/>
            <a:tailEnd/>
          </a:ln>
        </p:spPr>
        <p:txBody>
          <a:bodyPr wrap="none">
            <a:spAutoFit/>
          </a:bodyPr>
          <a:lstStyle/>
          <a:p>
            <a:endParaRPr lang="zh-CN" altLang="en-US"/>
          </a:p>
        </p:txBody>
      </p:sp>
      <p:sp>
        <p:nvSpPr>
          <p:cNvPr id="36875" name="Rectangle 33"/>
          <p:cNvSpPr>
            <a:spLocks noChangeArrowheads="1"/>
          </p:cNvSpPr>
          <p:nvPr/>
        </p:nvSpPr>
        <p:spPr bwMode="auto">
          <a:xfrm>
            <a:off x="-357188" y="-80963"/>
            <a:ext cx="9144001" cy="0"/>
          </a:xfrm>
          <a:prstGeom prst="rect">
            <a:avLst/>
          </a:prstGeom>
          <a:noFill/>
          <a:ln w="9525">
            <a:noFill/>
            <a:miter lim="800000"/>
            <a:headEnd/>
            <a:tailEnd/>
          </a:ln>
        </p:spPr>
        <p:txBody>
          <a:bodyPr wrap="none" anchor="ctr">
            <a:spAutoFit/>
          </a:bodyPr>
          <a:lstStyle/>
          <a:p>
            <a:endParaRPr lang="zh-CN" altLang="en-US" b="1"/>
          </a:p>
        </p:txBody>
      </p:sp>
      <p:sp>
        <p:nvSpPr>
          <p:cNvPr id="36876" name="直线 26"/>
          <p:cNvSpPr>
            <a:spLocks noChangeShapeType="1"/>
          </p:cNvSpPr>
          <p:nvPr/>
        </p:nvSpPr>
        <p:spPr bwMode="auto">
          <a:xfrm flipH="1">
            <a:off x="1590675" y="5737225"/>
            <a:ext cx="3175" cy="493713"/>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6877" name="直线 26"/>
          <p:cNvSpPr>
            <a:spLocks noChangeShapeType="1"/>
          </p:cNvSpPr>
          <p:nvPr/>
        </p:nvSpPr>
        <p:spPr bwMode="auto">
          <a:xfrm>
            <a:off x="5187950" y="5624513"/>
            <a:ext cx="1439863" cy="0"/>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6878" name="Group 134"/>
          <p:cNvGrpSpPr>
            <a:grpSpLocks/>
          </p:cNvGrpSpPr>
          <p:nvPr/>
        </p:nvGrpSpPr>
        <p:grpSpPr bwMode="auto">
          <a:xfrm>
            <a:off x="6627813" y="5249863"/>
            <a:ext cx="1800225" cy="746125"/>
            <a:chOff x="2699" y="2750"/>
            <a:chExt cx="771" cy="363"/>
          </a:xfrm>
        </p:grpSpPr>
        <p:sp>
          <p:nvSpPr>
            <p:cNvPr id="36942" name="Rectangle 135"/>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6943" name="Rectangle 136"/>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248" name="Rectangle 137"/>
            <p:cNvSpPr>
              <a:spLocks noChangeAspect="1" noChangeArrowheads="1"/>
            </p:cNvSpPr>
            <p:nvPr/>
          </p:nvSpPr>
          <p:spPr bwMode="auto">
            <a:xfrm>
              <a:off x="2722" y="2780"/>
              <a:ext cx="725" cy="303"/>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确认买方无异议，</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释放卖方交收保证金</a:t>
              </a:r>
            </a:p>
          </p:txBody>
        </p:sp>
      </p:grpSp>
      <p:sp>
        <p:nvSpPr>
          <p:cNvPr id="36879" name="直线 26"/>
          <p:cNvSpPr>
            <a:spLocks noChangeShapeType="1"/>
          </p:cNvSpPr>
          <p:nvPr/>
        </p:nvSpPr>
        <p:spPr bwMode="auto">
          <a:xfrm flipH="1">
            <a:off x="4470400" y="4808538"/>
            <a:ext cx="6350" cy="493712"/>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6880" name="直线 26"/>
          <p:cNvSpPr>
            <a:spLocks noChangeShapeType="1"/>
          </p:cNvSpPr>
          <p:nvPr/>
        </p:nvSpPr>
        <p:spPr bwMode="auto">
          <a:xfrm flipH="1">
            <a:off x="4470400" y="3559175"/>
            <a:ext cx="6350" cy="493713"/>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6881" name="直线 26"/>
          <p:cNvSpPr>
            <a:spLocks noChangeShapeType="1"/>
          </p:cNvSpPr>
          <p:nvPr/>
        </p:nvSpPr>
        <p:spPr bwMode="auto">
          <a:xfrm>
            <a:off x="5043488" y="3567113"/>
            <a:ext cx="1439862" cy="0"/>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6882" name="直线 26"/>
          <p:cNvSpPr>
            <a:spLocks noChangeShapeType="1"/>
          </p:cNvSpPr>
          <p:nvPr/>
        </p:nvSpPr>
        <p:spPr bwMode="auto">
          <a:xfrm flipH="1">
            <a:off x="4467225" y="2857500"/>
            <a:ext cx="6350" cy="493713"/>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6883" name="直线 26"/>
          <p:cNvSpPr>
            <a:spLocks noChangeShapeType="1"/>
          </p:cNvSpPr>
          <p:nvPr/>
        </p:nvSpPr>
        <p:spPr bwMode="auto">
          <a:xfrm flipH="1">
            <a:off x="4467225" y="1982788"/>
            <a:ext cx="6350" cy="493712"/>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6884" name="Group 22"/>
          <p:cNvGrpSpPr>
            <a:grpSpLocks/>
          </p:cNvGrpSpPr>
          <p:nvPr/>
        </p:nvGrpSpPr>
        <p:grpSpPr bwMode="auto">
          <a:xfrm>
            <a:off x="3475038" y="2414588"/>
            <a:ext cx="1979612" cy="719137"/>
            <a:chOff x="1907" y="3202"/>
            <a:chExt cx="1786" cy="727"/>
          </a:xfrm>
        </p:grpSpPr>
        <p:sp>
          <p:nvSpPr>
            <p:cNvPr id="36937" name="Rectangle 23"/>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38" name="Rectangle 24"/>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39" name="Rectangle 25"/>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40" name="Rectangle 26"/>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245" name="Rectangle 27"/>
            <p:cNvSpPr>
              <a:spLocks noChangeAspect="1" noChangeArrowheads="1"/>
            </p:cNvSpPr>
            <p:nvPr/>
          </p:nvSpPr>
          <p:spPr bwMode="auto">
            <a:xfrm>
              <a:off x="1976" y="3265"/>
              <a:ext cx="1650" cy="602"/>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买方在提货期内获取</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对应的提货单</a:t>
              </a:r>
            </a:p>
          </p:txBody>
        </p:sp>
      </p:grpSp>
      <p:sp>
        <p:nvSpPr>
          <p:cNvPr id="36885" name="Rectangle 34"/>
          <p:cNvSpPr>
            <a:spLocks noChangeArrowheads="1"/>
          </p:cNvSpPr>
          <p:nvPr/>
        </p:nvSpPr>
        <p:spPr bwMode="auto">
          <a:xfrm>
            <a:off x="7632700" y="1357313"/>
            <a:ext cx="1439863" cy="1366837"/>
          </a:xfrm>
          <a:prstGeom prst="rect">
            <a:avLst/>
          </a:prstGeom>
          <a:noFill/>
          <a:ln w="12700">
            <a:solidFill>
              <a:schemeClr val="tx1"/>
            </a:solidFill>
            <a:prstDash val="dash"/>
            <a:miter lim="800000"/>
            <a:headEnd/>
            <a:tailEnd/>
          </a:ln>
        </p:spPr>
        <p:txBody>
          <a:bodyPr wrap="none" anchor="ctr"/>
          <a:lstStyle/>
          <a:p>
            <a:endParaRPr lang="zh-CN" altLang="en-US" b="1"/>
          </a:p>
        </p:txBody>
      </p:sp>
      <p:sp>
        <p:nvSpPr>
          <p:cNvPr id="134" name="Rectangle 35"/>
          <p:cNvSpPr>
            <a:spLocks noChangeAspect="1" noChangeArrowheads="1"/>
          </p:cNvSpPr>
          <p:nvPr/>
        </p:nvSpPr>
        <p:spPr bwMode="auto">
          <a:xfrm>
            <a:off x="7777163" y="1908175"/>
            <a:ext cx="287337" cy="215900"/>
          </a:xfrm>
          <a:prstGeom prst="rect">
            <a:avLst/>
          </a:prstGeom>
          <a:solidFill>
            <a:srgbClr val="FF8633"/>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136" name="Rectangle 37"/>
          <p:cNvSpPr>
            <a:spLocks noChangeAspect="1" noChangeArrowheads="1"/>
          </p:cNvSpPr>
          <p:nvPr/>
        </p:nvSpPr>
        <p:spPr bwMode="auto">
          <a:xfrm>
            <a:off x="7777163" y="1543050"/>
            <a:ext cx="287337" cy="215900"/>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36888" name="Text Box 38"/>
          <p:cNvSpPr txBox="1">
            <a:spLocks noChangeArrowheads="1"/>
          </p:cNvSpPr>
          <p:nvPr/>
        </p:nvSpPr>
        <p:spPr bwMode="auto">
          <a:xfrm>
            <a:off x="8137525" y="1501775"/>
            <a:ext cx="793750" cy="274638"/>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C6E31"/>
                </a:solidFill>
                <a:ea typeface="微软雅黑" pitchFamily="34" charset="-122"/>
              </a:rPr>
              <a:t>市场操作</a:t>
            </a:r>
          </a:p>
        </p:txBody>
      </p:sp>
      <p:sp>
        <p:nvSpPr>
          <p:cNvPr id="36889" name="Text Box 39"/>
          <p:cNvSpPr txBox="1">
            <a:spLocks noChangeArrowheads="1"/>
          </p:cNvSpPr>
          <p:nvPr/>
        </p:nvSpPr>
        <p:spPr bwMode="auto">
          <a:xfrm>
            <a:off x="8137525" y="2306638"/>
            <a:ext cx="793750" cy="274637"/>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96F95"/>
                </a:solidFill>
                <a:ea typeface="微软雅黑" pitchFamily="34" charset="-122"/>
              </a:rPr>
              <a:t>买方操作</a:t>
            </a:r>
          </a:p>
        </p:txBody>
      </p:sp>
      <p:sp>
        <p:nvSpPr>
          <p:cNvPr id="36890" name="Text Box 40"/>
          <p:cNvSpPr txBox="1">
            <a:spLocks noChangeArrowheads="1"/>
          </p:cNvSpPr>
          <p:nvPr/>
        </p:nvSpPr>
        <p:spPr bwMode="auto">
          <a:xfrm>
            <a:off x="8135938" y="1908175"/>
            <a:ext cx="793750" cy="274638"/>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FF9900"/>
                </a:solidFill>
                <a:ea typeface="微软雅黑" pitchFamily="34" charset="-122"/>
              </a:rPr>
              <a:t>卖方操作</a:t>
            </a:r>
          </a:p>
        </p:txBody>
      </p:sp>
      <p:grpSp>
        <p:nvGrpSpPr>
          <p:cNvPr id="36891" name="Group 79"/>
          <p:cNvGrpSpPr>
            <a:grpSpLocks/>
          </p:cNvGrpSpPr>
          <p:nvPr/>
        </p:nvGrpSpPr>
        <p:grpSpPr bwMode="auto">
          <a:xfrm>
            <a:off x="3459163" y="1839913"/>
            <a:ext cx="2016125" cy="431800"/>
            <a:chOff x="2699" y="2750"/>
            <a:chExt cx="771" cy="363"/>
          </a:xfrm>
        </p:grpSpPr>
        <p:sp>
          <p:nvSpPr>
            <p:cNvPr id="36934" name="Rectangle 80"/>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6935" name="Rectangle 81"/>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240" name="Rectangle 82"/>
            <p:cNvSpPr>
              <a:spLocks noChangeAspect="1" noChangeArrowheads="1"/>
            </p:cNvSpPr>
            <p:nvPr/>
          </p:nvSpPr>
          <p:spPr bwMode="auto">
            <a:xfrm>
              <a:off x="2722" y="2779"/>
              <a:ext cx="725" cy="304"/>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正常交收</a:t>
              </a:r>
            </a:p>
          </p:txBody>
        </p:sp>
      </p:grpSp>
      <p:sp>
        <p:nvSpPr>
          <p:cNvPr id="36892" name="Text Box 93"/>
          <p:cNvSpPr txBox="1">
            <a:spLocks noChangeArrowheads="1"/>
          </p:cNvSpPr>
          <p:nvPr/>
        </p:nvSpPr>
        <p:spPr bwMode="auto">
          <a:xfrm>
            <a:off x="3027363" y="1428750"/>
            <a:ext cx="2951162" cy="366713"/>
          </a:xfrm>
          <a:prstGeom prst="rect">
            <a:avLst/>
          </a:prstGeom>
          <a:noFill/>
          <a:ln w="3175" algn="ctr">
            <a:noFill/>
            <a:prstDash val="dash"/>
            <a:miter lim="800000"/>
            <a:headEnd/>
            <a:tailEnd/>
          </a:ln>
          <a:effectLst>
            <a:prstShdw prst="shdw17" dist="17961" dir="2700000">
              <a:srgbClr val="990000"/>
            </a:prstShdw>
          </a:effectLst>
        </p:spPr>
        <p:txBody>
          <a:bodyPr>
            <a:spAutoFit/>
          </a:bodyPr>
          <a:lstStyle/>
          <a:p>
            <a:pPr algn="ctr"/>
            <a:r>
              <a:rPr lang="zh-CN" altLang="en-US" b="1" dirty="0">
                <a:solidFill>
                  <a:schemeClr val="tx2"/>
                </a:solidFill>
                <a:ea typeface="微软雅黑" pitchFamily="34" charset="-122"/>
              </a:rPr>
              <a:t>提货期               异议期</a:t>
            </a:r>
          </a:p>
        </p:txBody>
      </p:sp>
      <p:grpSp>
        <p:nvGrpSpPr>
          <p:cNvPr id="36893" name="Group 106"/>
          <p:cNvGrpSpPr>
            <a:grpSpLocks/>
          </p:cNvGrpSpPr>
          <p:nvPr/>
        </p:nvGrpSpPr>
        <p:grpSpPr bwMode="auto">
          <a:xfrm>
            <a:off x="3455988" y="3327400"/>
            <a:ext cx="2019300" cy="466725"/>
            <a:chOff x="1907" y="3202"/>
            <a:chExt cx="1786" cy="727"/>
          </a:xfrm>
        </p:grpSpPr>
        <p:sp>
          <p:nvSpPr>
            <p:cNvPr id="36929" name="Rectangle 10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30" name="Rectangle 10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31" name="Rectangle 10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32" name="Rectangle 11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237" name="Rectangle 111"/>
            <p:cNvSpPr>
              <a:spLocks noChangeAspect="1" noChangeArrowheads="1"/>
            </p:cNvSpPr>
            <p:nvPr/>
          </p:nvSpPr>
          <p:spPr bwMode="auto">
            <a:xfrm>
              <a:off x="1974" y="3264"/>
              <a:ext cx="1647"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提单丢失</a:t>
              </a:r>
            </a:p>
          </p:txBody>
        </p:sp>
      </p:grpSp>
      <p:sp>
        <p:nvSpPr>
          <p:cNvPr id="198" name="Rectangle 101"/>
          <p:cNvSpPr>
            <a:spLocks noChangeAspect="1" noChangeArrowheads="1"/>
          </p:cNvSpPr>
          <p:nvPr/>
        </p:nvSpPr>
        <p:spPr bwMode="auto">
          <a:xfrm>
            <a:off x="7777163" y="2306638"/>
            <a:ext cx="287337" cy="215900"/>
          </a:xfrm>
          <a:prstGeom prst="rect">
            <a:avLst/>
          </a:prstGeom>
          <a:solidFill>
            <a:srgbClr val="266E7C"/>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36895" name="Text Box 109"/>
          <p:cNvSpPr txBox="1">
            <a:spLocks noChangeArrowheads="1"/>
          </p:cNvSpPr>
          <p:nvPr/>
        </p:nvSpPr>
        <p:spPr bwMode="auto">
          <a:xfrm>
            <a:off x="5762625" y="3279775"/>
            <a:ext cx="336550" cy="274638"/>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96F95"/>
                </a:solidFill>
                <a:ea typeface="微软雅黑" pitchFamily="34" charset="-122"/>
              </a:rPr>
              <a:t>是</a:t>
            </a:r>
          </a:p>
        </p:txBody>
      </p:sp>
      <p:grpSp>
        <p:nvGrpSpPr>
          <p:cNvPr id="36896" name="Group 111"/>
          <p:cNvGrpSpPr>
            <a:grpSpLocks/>
          </p:cNvGrpSpPr>
          <p:nvPr/>
        </p:nvGrpSpPr>
        <p:grpSpPr bwMode="auto">
          <a:xfrm>
            <a:off x="6483350" y="3352800"/>
            <a:ext cx="1800225" cy="765175"/>
            <a:chOff x="2699" y="2750"/>
            <a:chExt cx="771" cy="363"/>
          </a:xfrm>
        </p:grpSpPr>
        <p:sp>
          <p:nvSpPr>
            <p:cNvPr id="36926" name="Rectangle 112"/>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6927" name="Rectangle 113"/>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232" name="Rectangle 114"/>
            <p:cNvSpPr>
              <a:spLocks noChangeAspect="1" noChangeArrowheads="1"/>
            </p:cNvSpPr>
            <p:nvPr/>
          </p:nvSpPr>
          <p:spPr bwMode="auto">
            <a:xfrm>
              <a:off x="2722" y="2780"/>
              <a:ext cx="725" cy="303"/>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买方向交易中心</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申请补办提货单</a:t>
              </a:r>
            </a:p>
          </p:txBody>
        </p:sp>
      </p:grpSp>
      <p:grpSp>
        <p:nvGrpSpPr>
          <p:cNvPr id="36897" name="Group 106"/>
          <p:cNvGrpSpPr>
            <a:grpSpLocks/>
          </p:cNvGrpSpPr>
          <p:nvPr/>
        </p:nvGrpSpPr>
        <p:grpSpPr bwMode="auto">
          <a:xfrm>
            <a:off x="2667000" y="3990975"/>
            <a:ext cx="3671888" cy="1089025"/>
            <a:chOff x="1907" y="3202"/>
            <a:chExt cx="1786" cy="727"/>
          </a:xfrm>
        </p:grpSpPr>
        <p:sp>
          <p:nvSpPr>
            <p:cNvPr id="36921" name="Rectangle 10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22" name="Rectangle 10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23" name="Rectangle 10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24" name="Rectangle 11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229" name="Rectangle 111"/>
            <p:cNvSpPr>
              <a:spLocks noChangeAspect="1" noChangeArrowheads="1"/>
            </p:cNvSpPr>
            <p:nvPr/>
          </p:nvSpPr>
          <p:spPr bwMode="auto">
            <a:xfrm>
              <a:off x="1975" y="3265"/>
              <a:ext cx="1648" cy="602"/>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提货期内买方凭提货单</a:t>
              </a: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办理货物出库或过户，提货人需在仓库端</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输入提货密码并验证通过才能办理。逾期</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未办理，视买方对货物无异议</a:t>
              </a:r>
            </a:p>
          </p:txBody>
        </p:sp>
      </p:grpSp>
      <p:grpSp>
        <p:nvGrpSpPr>
          <p:cNvPr id="36898" name="Group 106"/>
          <p:cNvGrpSpPr>
            <a:grpSpLocks/>
          </p:cNvGrpSpPr>
          <p:nvPr/>
        </p:nvGrpSpPr>
        <p:grpSpPr bwMode="auto">
          <a:xfrm>
            <a:off x="2667000" y="5240338"/>
            <a:ext cx="3671888" cy="776287"/>
            <a:chOff x="1907" y="3202"/>
            <a:chExt cx="1786" cy="727"/>
          </a:xfrm>
        </p:grpSpPr>
        <p:sp>
          <p:nvSpPr>
            <p:cNvPr id="36916" name="Rectangle 10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17" name="Rectangle 10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18" name="Rectangle 10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19" name="Rectangle 11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224" name="Rectangle 111"/>
            <p:cNvSpPr>
              <a:spLocks noChangeAspect="1" noChangeArrowheads="1"/>
            </p:cNvSpPr>
            <p:nvPr/>
          </p:nvSpPr>
          <p:spPr bwMode="auto">
            <a:xfrm>
              <a:off x="1975" y="3264"/>
              <a:ext cx="1648" cy="602"/>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确认货物质量，在客户端提交</a:t>
              </a:r>
              <a:r>
                <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rPr>
                <a:t>《</a:t>
              </a: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交收确</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认函</a:t>
              </a:r>
              <a:r>
                <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rPr>
                <a:t>》</a:t>
              </a: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，异议期内未提交的视为无异议</a:t>
              </a:r>
            </a:p>
          </p:txBody>
        </p:sp>
      </p:grpSp>
      <p:sp>
        <p:nvSpPr>
          <p:cNvPr id="36899" name="直线 26"/>
          <p:cNvSpPr>
            <a:spLocks noChangeShapeType="1"/>
          </p:cNvSpPr>
          <p:nvPr/>
        </p:nvSpPr>
        <p:spPr bwMode="auto">
          <a:xfrm flipH="1">
            <a:off x="7412038" y="4035425"/>
            <a:ext cx="6350" cy="493713"/>
          </a:xfrm>
          <a:prstGeom prst="line">
            <a:avLst/>
          </a:prstGeom>
          <a:noFill/>
          <a:ln w="19050">
            <a:solidFill>
              <a:srgbClr val="33CCCC"/>
            </a:solidFill>
            <a:round/>
            <a:headEnd/>
            <a:tailEnd/>
          </a:ln>
        </p:spPr>
        <p:txBody>
          <a:bodyPr wrap="none" anchor="ctr"/>
          <a:lstStyle/>
          <a:p>
            <a:endParaRPr lang="zh-CN" altLang="en-US"/>
          </a:p>
        </p:txBody>
      </p:sp>
      <p:sp>
        <p:nvSpPr>
          <p:cNvPr id="36900" name="直线 26"/>
          <p:cNvSpPr>
            <a:spLocks noChangeShapeType="1"/>
          </p:cNvSpPr>
          <p:nvPr/>
        </p:nvSpPr>
        <p:spPr bwMode="auto">
          <a:xfrm>
            <a:off x="6194425" y="4524375"/>
            <a:ext cx="1223963" cy="0"/>
          </a:xfrm>
          <a:prstGeom prst="line">
            <a:avLst/>
          </a:prstGeom>
          <a:noFill/>
          <a:ln w="19050">
            <a:solidFill>
              <a:srgbClr val="33CCCC"/>
            </a:solidFill>
            <a:round/>
            <a:headEnd type="triangle" w="med" len="med"/>
            <a:tailEnd/>
          </a:ln>
        </p:spPr>
        <p:txBody>
          <a:bodyPr wrap="none" anchor="ctr"/>
          <a:lstStyle/>
          <a:p>
            <a:endParaRPr lang="zh-CN" altLang="en-US"/>
          </a:p>
        </p:txBody>
      </p:sp>
      <p:sp>
        <p:nvSpPr>
          <p:cNvPr id="36901" name="直线 26"/>
          <p:cNvSpPr>
            <a:spLocks noChangeShapeType="1"/>
          </p:cNvSpPr>
          <p:nvPr/>
        </p:nvSpPr>
        <p:spPr bwMode="auto">
          <a:xfrm flipH="1">
            <a:off x="2300288" y="5610225"/>
            <a:ext cx="509587" cy="0"/>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6902" name="Group 106"/>
          <p:cNvGrpSpPr>
            <a:grpSpLocks/>
          </p:cNvGrpSpPr>
          <p:nvPr/>
        </p:nvGrpSpPr>
        <p:grpSpPr bwMode="auto">
          <a:xfrm>
            <a:off x="930275" y="5372100"/>
            <a:ext cx="1371600" cy="466725"/>
            <a:chOff x="1907" y="3202"/>
            <a:chExt cx="1786" cy="727"/>
          </a:xfrm>
        </p:grpSpPr>
        <p:sp>
          <p:nvSpPr>
            <p:cNvPr id="36911" name="Rectangle 10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12" name="Rectangle 10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13" name="Rectangle 10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14" name="Rectangle 11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219" name="Rectangle 111"/>
            <p:cNvSpPr>
              <a:spLocks noChangeAspect="1" noChangeArrowheads="1"/>
            </p:cNvSpPr>
            <p:nvPr/>
          </p:nvSpPr>
          <p:spPr bwMode="auto">
            <a:xfrm>
              <a:off x="1975" y="3264"/>
              <a:ext cx="1648"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是否有异议</a:t>
              </a:r>
            </a:p>
          </p:txBody>
        </p:sp>
      </p:grpSp>
      <p:grpSp>
        <p:nvGrpSpPr>
          <p:cNvPr id="36903" name="Group 106"/>
          <p:cNvGrpSpPr>
            <a:grpSpLocks/>
          </p:cNvGrpSpPr>
          <p:nvPr/>
        </p:nvGrpSpPr>
        <p:grpSpPr bwMode="auto">
          <a:xfrm>
            <a:off x="938213" y="6207125"/>
            <a:ext cx="1295400" cy="466725"/>
            <a:chOff x="1907" y="3202"/>
            <a:chExt cx="1786" cy="727"/>
          </a:xfrm>
        </p:grpSpPr>
        <p:sp>
          <p:nvSpPr>
            <p:cNvPr id="36906" name="Rectangle 10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07" name="Rectangle 10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08" name="Rectangle 10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6909" name="Rectangle 11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214" name="Rectangle 111"/>
            <p:cNvSpPr>
              <a:spLocks noChangeAspect="1" noChangeArrowheads="1"/>
            </p:cNvSpPr>
            <p:nvPr/>
          </p:nvSpPr>
          <p:spPr bwMode="auto">
            <a:xfrm>
              <a:off x="1975" y="3264"/>
              <a:ext cx="1648"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检验货物</a:t>
              </a:r>
            </a:p>
          </p:txBody>
        </p:sp>
      </p:grpSp>
      <p:sp>
        <p:nvSpPr>
          <p:cNvPr id="36904" name="Text Box 152"/>
          <p:cNvSpPr txBox="1">
            <a:spLocks noChangeArrowheads="1"/>
          </p:cNvSpPr>
          <p:nvPr/>
        </p:nvSpPr>
        <p:spPr bwMode="auto">
          <a:xfrm>
            <a:off x="1192213" y="5881688"/>
            <a:ext cx="336550" cy="274637"/>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96F95"/>
                </a:solidFill>
                <a:ea typeface="微软雅黑" pitchFamily="34" charset="-122"/>
              </a:rPr>
              <a:t>是</a:t>
            </a:r>
          </a:p>
        </p:txBody>
      </p:sp>
      <p:sp>
        <p:nvSpPr>
          <p:cNvPr id="36905" name="Text Box 109"/>
          <p:cNvSpPr txBox="1">
            <a:spLocks noChangeArrowheads="1"/>
          </p:cNvSpPr>
          <p:nvPr/>
        </p:nvSpPr>
        <p:spPr bwMode="auto">
          <a:xfrm>
            <a:off x="4130675" y="3784600"/>
            <a:ext cx="336550" cy="274638"/>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96F95"/>
                </a:solidFill>
                <a:ea typeface="微软雅黑" pitchFamily="34" charset="-122"/>
              </a:rPr>
              <a:t>否</a:t>
            </a:r>
          </a:p>
        </p:txBody>
      </p:sp>
    </p:spTree>
  </p:cSld>
  <p:clrMapOvr>
    <a:masterClrMapping/>
  </p:clrMapOvr>
  <p:transition>
    <p:wheel spokes="3"/>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3</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连续现货模式</a:t>
            </a:r>
          </a:p>
        </p:txBody>
      </p:sp>
      <p:sp>
        <p:nvSpPr>
          <p:cNvPr id="9" name="TextBox 8"/>
          <p:cNvSpPr txBox="1"/>
          <p:nvPr/>
        </p:nvSpPr>
        <p:spPr>
          <a:xfrm>
            <a:off x="142875" y="1285875"/>
            <a:ext cx="2534668"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3.8</a:t>
            </a:r>
            <a:r>
              <a:rPr lang="zh-CN" altLang="en-US" sz="2400" dirty="0" smtClean="0">
                <a:solidFill>
                  <a:schemeClr val="tx1">
                    <a:lumMod val="95000"/>
                    <a:lumOff val="5000"/>
                  </a:schemeClr>
                </a:solidFill>
                <a:latin typeface="+mn-lt"/>
                <a:ea typeface="+mn-ea"/>
              </a:rPr>
              <a:t>连续</a:t>
            </a:r>
            <a:r>
              <a:rPr lang="zh-CN" altLang="en-US" sz="2400" dirty="0">
                <a:solidFill>
                  <a:schemeClr val="tx1">
                    <a:lumMod val="95000"/>
                    <a:lumOff val="5000"/>
                  </a:schemeClr>
                </a:solidFill>
                <a:latin typeface="+mn-lt"/>
                <a:ea typeface="+mn-ea"/>
              </a:rPr>
              <a:t>现货流程</a:t>
            </a:r>
          </a:p>
        </p:txBody>
      </p:sp>
      <p:sp>
        <p:nvSpPr>
          <p:cNvPr id="389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0" name="Rectangle 38"/>
          <p:cNvSpPr>
            <a:spLocks noChangeArrowheads="1"/>
          </p:cNvSpPr>
          <p:nvPr/>
        </p:nvSpPr>
        <p:spPr bwMode="auto">
          <a:xfrm>
            <a:off x="0" y="3138488"/>
            <a:ext cx="179388" cy="369887"/>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12" name="Rectangle 43"/>
          <p:cNvSpPr>
            <a:spLocks noChangeArrowheads="1"/>
          </p:cNvSpPr>
          <p:nvPr/>
        </p:nvSpPr>
        <p:spPr bwMode="auto">
          <a:xfrm>
            <a:off x="0" y="2857500"/>
            <a:ext cx="179388" cy="369888"/>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38922" name="Text Box 3"/>
          <p:cNvSpPr txBox="1">
            <a:spLocks noChangeArrowheads="1"/>
          </p:cNvSpPr>
          <p:nvPr/>
        </p:nvSpPr>
        <p:spPr bwMode="auto">
          <a:xfrm>
            <a:off x="1303338" y="641350"/>
            <a:ext cx="184150" cy="366713"/>
          </a:xfrm>
          <a:prstGeom prst="rect">
            <a:avLst/>
          </a:prstGeom>
          <a:noFill/>
          <a:ln w="9525">
            <a:noFill/>
            <a:miter lim="800000"/>
            <a:headEnd/>
            <a:tailEnd/>
          </a:ln>
        </p:spPr>
        <p:txBody>
          <a:bodyPr wrap="none">
            <a:spAutoFit/>
          </a:bodyPr>
          <a:lstStyle/>
          <a:p>
            <a:endParaRPr lang="zh-CN" altLang="en-US"/>
          </a:p>
        </p:txBody>
      </p:sp>
      <p:sp>
        <p:nvSpPr>
          <p:cNvPr id="38923" name="Rectangle 33"/>
          <p:cNvSpPr>
            <a:spLocks noChangeArrowheads="1"/>
          </p:cNvSpPr>
          <p:nvPr/>
        </p:nvSpPr>
        <p:spPr bwMode="auto">
          <a:xfrm>
            <a:off x="-357188" y="-80963"/>
            <a:ext cx="9144001" cy="0"/>
          </a:xfrm>
          <a:prstGeom prst="rect">
            <a:avLst/>
          </a:prstGeom>
          <a:noFill/>
          <a:ln w="9525">
            <a:noFill/>
            <a:miter lim="800000"/>
            <a:headEnd/>
            <a:tailEnd/>
          </a:ln>
        </p:spPr>
        <p:txBody>
          <a:bodyPr wrap="none" anchor="ctr">
            <a:spAutoFit/>
          </a:bodyPr>
          <a:lstStyle/>
          <a:p>
            <a:endParaRPr lang="zh-CN" altLang="en-US" b="1"/>
          </a:p>
        </p:txBody>
      </p:sp>
      <p:sp>
        <p:nvSpPr>
          <p:cNvPr id="38924" name="直线 26"/>
          <p:cNvSpPr>
            <a:spLocks noChangeShapeType="1"/>
          </p:cNvSpPr>
          <p:nvPr/>
        </p:nvSpPr>
        <p:spPr bwMode="auto">
          <a:xfrm flipH="1">
            <a:off x="4805363" y="4919663"/>
            <a:ext cx="1377950" cy="0"/>
          </a:xfrm>
          <a:prstGeom prst="line">
            <a:avLst/>
          </a:prstGeom>
          <a:noFill/>
          <a:ln w="19050">
            <a:solidFill>
              <a:srgbClr val="33CCCC"/>
            </a:solidFill>
            <a:round/>
            <a:headEnd type="triangle" w="med" len="med"/>
            <a:tailEnd/>
          </a:ln>
        </p:spPr>
        <p:txBody>
          <a:bodyPr wrap="none" anchor="ctr"/>
          <a:lstStyle/>
          <a:p>
            <a:endParaRPr lang="zh-CN" altLang="en-US"/>
          </a:p>
        </p:txBody>
      </p:sp>
      <p:sp>
        <p:nvSpPr>
          <p:cNvPr id="38925" name="直线 26"/>
          <p:cNvSpPr>
            <a:spLocks noChangeShapeType="1"/>
          </p:cNvSpPr>
          <p:nvPr/>
        </p:nvSpPr>
        <p:spPr bwMode="auto">
          <a:xfrm flipH="1">
            <a:off x="2573338" y="4922838"/>
            <a:ext cx="1377950" cy="0"/>
          </a:xfrm>
          <a:prstGeom prst="line">
            <a:avLst/>
          </a:prstGeom>
          <a:noFill/>
          <a:ln w="19050">
            <a:solidFill>
              <a:srgbClr val="33CCCC"/>
            </a:solidFill>
            <a:round/>
            <a:headEnd type="triangle" w="med" len="med"/>
            <a:tailEnd/>
          </a:ln>
        </p:spPr>
        <p:txBody>
          <a:bodyPr wrap="none" anchor="ctr"/>
          <a:lstStyle/>
          <a:p>
            <a:endParaRPr lang="zh-CN" altLang="en-US"/>
          </a:p>
        </p:txBody>
      </p:sp>
      <p:sp>
        <p:nvSpPr>
          <p:cNvPr id="38926" name="直线 26"/>
          <p:cNvSpPr>
            <a:spLocks noChangeShapeType="1"/>
          </p:cNvSpPr>
          <p:nvPr/>
        </p:nvSpPr>
        <p:spPr bwMode="auto">
          <a:xfrm flipH="1">
            <a:off x="3076575" y="4233863"/>
            <a:ext cx="3175" cy="493712"/>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8927" name="直线 26"/>
          <p:cNvSpPr>
            <a:spLocks noChangeShapeType="1"/>
          </p:cNvSpPr>
          <p:nvPr/>
        </p:nvSpPr>
        <p:spPr bwMode="auto">
          <a:xfrm flipH="1">
            <a:off x="3082925" y="3009900"/>
            <a:ext cx="3175" cy="493713"/>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8928" name="直线 26"/>
          <p:cNvSpPr>
            <a:spLocks noChangeShapeType="1"/>
          </p:cNvSpPr>
          <p:nvPr/>
        </p:nvSpPr>
        <p:spPr bwMode="auto">
          <a:xfrm flipH="1">
            <a:off x="5675313" y="3009900"/>
            <a:ext cx="3175" cy="493713"/>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8929" name="直线 26"/>
          <p:cNvSpPr>
            <a:spLocks noChangeShapeType="1"/>
          </p:cNvSpPr>
          <p:nvPr/>
        </p:nvSpPr>
        <p:spPr bwMode="auto">
          <a:xfrm flipH="1">
            <a:off x="3744913" y="2865438"/>
            <a:ext cx="1377950" cy="0"/>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8930" name="直线 26"/>
          <p:cNvSpPr>
            <a:spLocks noChangeShapeType="1"/>
          </p:cNvSpPr>
          <p:nvPr/>
        </p:nvSpPr>
        <p:spPr bwMode="auto">
          <a:xfrm flipH="1">
            <a:off x="3084513" y="2181225"/>
            <a:ext cx="3175" cy="493713"/>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8931" name="直线 26"/>
          <p:cNvSpPr>
            <a:spLocks noChangeShapeType="1"/>
          </p:cNvSpPr>
          <p:nvPr/>
        </p:nvSpPr>
        <p:spPr bwMode="auto">
          <a:xfrm flipH="1">
            <a:off x="5675313" y="2176463"/>
            <a:ext cx="3175" cy="493712"/>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8932" name="Rectangle 34"/>
          <p:cNvSpPr>
            <a:spLocks noChangeArrowheads="1"/>
          </p:cNvSpPr>
          <p:nvPr/>
        </p:nvSpPr>
        <p:spPr bwMode="auto">
          <a:xfrm>
            <a:off x="7613650" y="1387475"/>
            <a:ext cx="1439863" cy="1366838"/>
          </a:xfrm>
          <a:prstGeom prst="rect">
            <a:avLst/>
          </a:prstGeom>
          <a:noFill/>
          <a:ln w="12700">
            <a:solidFill>
              <a:schemeClr val="tx1"/>
            </a:solidFill>
            <a:prstDash val="dash"/>
            <a:miter lim="800000"/>
            <a:headEnd/>
            <a:tailEnd/>
          </a:ln>
        </p:spPr>
        <p:txBody>
          <a:bodyPr wrap="none" anchor="ctr"/>
          <a:lstStyle/>
          <a:p>
            <a:endParaRPr lang="zh-CN" altLang="en-US" b="1"/>
          </a:p>
        </p:txBody>
      </p:sp>
      <p:sp>
        <p:nvSpPr>
          <p:cNvPr id="92" name="Rectangle 35"/>
          <p:cNvSpPr>
            <a:spLocks noChangeAspect="1" noChangeArrowheads="1"/>
          </p:cNvSpPr>
          <p:nvPr/>
        </p:nvSpPr>
        <p:spPr bwMode="auto">
          <a:xfrm>
            <a:off x="7758113" y="1938338"/>
            <a:ext cx="287337" cy="215900"/>
          </a:xfrm>
          <a:prstGeom prst="rect">
            <a:avLst/>
          </a:prstGeom>
          <a:solidFill>
            <a:srgbClr val="FF8633"/>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93" name="Rectangle 37"/>
          <p:cNvSpPr>
            <a:spLocks noChangeAspect="1" noChangeArrowheads="1"/>
          </p:cNvSpPr>
          <p:nvPr/>
        </p:nvSpPr>
        <p:spPr bwMode="auto">
          <a:xfrm>
            <a:off x="7758113" y="1573213"/>
            <a:ext cx="287337" cy="215900"/>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38935" name="Text Box 38"/>
          <p:cNvSpPr txBox="1">
            <a:spLocks noChangeArrowheads="1"/>
          </p:cNvSpPr>
          <p:nvPr/>
        </p:nvSpPr>
        <p:spPr bwMode="auto">
          <a:xfrm>
            <a:off x="8118475" y="1531938"/>
            <a:ext cx="793750" cy="274637"/>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C6E31"/>
                </a:solidFill>
                <a:ea typeface="微软雅黑" pitchFamily="34" charset="-122"/>
              </a:rPr>
              <a:t>市场操作</a:t>
            </a:r>
          </a:p>
        </p:txBody>
      </p:sp>
      <p:sp>
        <p:nvSpPr>
          <p:cNvPr id="38936" name="Text Box 39"/>
          <p:cNvSpPr txBox="1">
            <a:spLocks noChangeArrowheads="1"/>
          </p:cNvSpPr>
          <p:nvPr/>
        </p:nvSpPr>
        <p:spPr bwMode="auto">
          <a:xfrm>
            <a:off x="8118475" y="2336800"/>
            <a:ext cx="793750" cy="274638"/>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96F95"/>
                </a:solidFill>
                <a:ea typeface="微软雅黑" pitchFamily="34" charset="-122"/>
              </a:rPr>
              <a:t>买方操作</a:t>
            </a:r>
          </a:p>
        </p:txBody>
      </p:sp>
      <p:sp>
        <p:nvSpPr>
          <p:cNvPr id="38937" name="Text Box 40"/>
          <p:cNvSpPr txBox="1">
            <a:spLocks noChangeArrowheads="1"/>
          </p:cNvSpPr>
          <p:nvPr/>
        </p:nvSpPr>
        <p:spPr bwMode="auto">
          <a:xfrm>
            <a:off x="8116888" y="1938338"/>
            <a:ext cx="793750" cy="274637"/>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FF9900"/>
                </a:solidFill>
                <a:ea typeface="微软雅黑" pitchFamily="34" charset="-122"/>
              </a:rPr>
              <a:t>卖方操作</a:t>
            </a:r>
          </a:p>
        </p:txBody>
      </p:sp>
      <p:grpSp>
        <p:nvGrpSpPr>
          <p:cNvPr id="38938" name="Group 79"/>
          <p:cNvGrpSpPr>
            <a:grpSpLocks/>
          </p:cNvGrpSpPr>
          <p:nvPr/>
        </p:nvGrpSpPr>
        <p:grpSpPr bwMode="auto">
          <a:xfrm>
            <a:off x="2436813" y="2649538"/>
            <a:ext cx="1296987" cy="431800"/>
            <a:chOff x="2699" y="2750"/>
            <a:chExt cx="771" cy="363"/>
          </a:xfrm>
        </p:grpSpPr>
        <p:sp>
          <p:nvSpPr>
            <p:cNvPr id="38986" name="Rectangle 80"/>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8987" name="Rectangle 81"/>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59" name="Rectangle 82"/>
            <p:cNvSpPr>
              <a:spLocks noChangeAspect="1" noChangeArrowheads="1"/>
            </p:cNvSpPr>
            <p:nvPr/>
          </p:nvSpPr>
          <p:spPr bwMode="auto">
            <a:xfrm>
              <a:off x="2722" y="2779"/>
              <a:ext cx="729" cy="304"/>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划拨首付</a:t>
              </a:r>
            </a:p>
          </p:txBody>
        </p:sp>
      </p:grpSp>
      <p:sp>
        <p:nvSpPr>
          <p:cNvPr id="98" name="Rectangle 101"/>
          <p:cNvSpPr>
            <a:spLocks noChangeAspect="1" noChangeArrowheads="1"/>
          </p:cNvSpPr>
          <p:nvPr/>
        </p:nvSpPr>
        <p:spPr bwMode="auto">
          <a:xfrm>
            <a:off x="7758113" y="2336800"/>
            <a:ext cx="287337" cy="215900"/>
          </a:xfrm>
          <a:prstGeom prst="rect">
            <a:avLst/>
          </a:prstGeom>
          <a:solidFill>
            <a:srgbClr val="266E7C"/>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nvGrpSpPr>
          <p:cNvPr id="38940" name="Group 106"/>
          <p:cNvGrpSpPr>
            <a:grpSpLocks/>
          </p:cNvGrpSpPr>
          <p:nvPr/>
        </p:nvGrpSpPr>
        <p:grpSpPr bwMode="auto">
          <a:xfrm>
            <a:off x="2857500" y="1785926"/>
            <a:ext cx="3027363" cy="466737"/>
            <a:chOff x="1907" y="3202"/>
            <a:chExt cx="1786" cy="727"/>
          </a:xfrm>
        </p:grpSpPr>
        <p:sp>
          <p:nvSpPr>
            <p:cNvPr id="38981" name="Rectangle 10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8982" name="Rectangle 10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8983" name="Rectangle 10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8984" name="Rectangle 11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56" name="Rectangle 111"/>
            <p:cNvSpPr>
              <a:spLocks noChangeAspect="1" noChangeArrowheads="1"/>
            </p:cNvSpPr>
            <p:nvPr/>
          </p:nvSpPr>
          <p:spPr bwMode="auto">
            <a:xfrm>
              <a:off x="1975" y="3264"/>
              <a:ext cx="1646"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是否有异议</a:t>
              </a:r>
            </a:p>
          </p:txBody>
        </p:sp>
      </p:grpSp>
      <p:grpSp>
        <p:nvGrpSpPr>
          <p:cNvPr id="38941" name="Group 106"/>
          <p:cNvGrpSpPr>
            <a:grpSpLocks/>
          </p:cNvGrpSpPr>
          <p:nvPr/>
        </p:nvGrpSpPr>
        <p:grpSpPr bwMode="auto">
          <a:xfrm>
            <a:off x="5021263" y="2646363"/>
            <a:ext cx="1295400" cy="466725"/>
            <a:chOff x="1907" y="3202"/>
            <a:chExt cx="1786" cy="727"/>
          </a:xfrm>
        </p:grpSpPr>
        <p:sp>
          <p:nvSpPr>
            <p:cNvPr id="38976" name="Rectangle 10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8977" name="Rectangle 10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8978" name="Rectangle 10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8979" name="Rectangle 11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51" name="Rectangle 111"/>
            <p:cNvSpPr>
              <a:spLocks noChangeAspect="1" noChangeArrowheads="1"/>
            </p:cNvSpPr>
            <p:nvPr/>
          </p:nvSpPr>
          <p:spPr bwMode="auto">
            <a:xfrm>
              <a:off x="1975" y="3264"/>
              <a:ext cx="1648"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验证货物</a:t>
              </a:r>
            </a:p>
          </p:txBody>
        </p:sp>
      </p:grpSp>
      <p:sp>
        <p:nvSpPr>
          <p:cNvPr id="38942" name="Text Box 152"/>
          <p:cNvSpPr txBox="1">
            <a:spLocks noChangeArrowheads="1"/>
          </p:cNvSpPr>
          <p:nvPr/>
        </p:nvSpPr>
        <p:spPr bwMode="auto">
          <a:xfrm>
            <a:off x="5275263" y="2320925"/>
            <a:ext cx="250825" cy="274638"/>
          </a:xfrm>
          <a:prstGeom prst="rect">
            <a:avLst/>
          </a:prstGeom>
          <a:noFill/>
          <a:ln w="3175" algn="ctr">
            <a:noFill/>
            <a:prstDash val="dash"/>
            <a:miter lim="800000"/>
            <a:headEnd/>
            <a:tailEnd/>
          </a:ln>
          <a:effectLst>
            <a:prstShdw prst="shdw17" dist="17961" dir="2700000">
              <a:srgbClr val="990000"/>
            </a:prstShdw>
          </a:effectLst>
        </p:spPr>
        <p:txBody>
          <a:bodyPr>
            <a:spAutoFit/>
          </a:bodyPr>
          <a:lstStyle/>
          <a:p>
            <a:r>
              <a:rPr lang="zh-CN" altLang="en-US" sz="1200" b="1">
                <a:solidFill>
                  <a:srgbClr val="196F95"/>
                </a:solidFill>
                <a:ea typeface="微软雅黑" pitchFamily="34" charset="-122"/>
              </a:rPr>
              <a:t>是</a:t>
            </a:r>
          </a:p>
        </p:txBody>
      </p:sp>
      <p:sp>
        <p:nvSpPr>
          <p:cNvPr id="38943" name="Text Box 152"/>
          <p:cNvSpPr txBox="1">
            <a:spLocks noChangeArrowheads="1"/>
          </p:cNvSpPr>
          <p:nvPr/>
        </p:nvSpPr>
        <p:spPr bwMode="auto">
          <a:xfrm>
            <a:off x="2690813" y="2303463"/>
            <a:ext cx="336550" cy="274637"/>
          </a:xfrm>
          <a:prstGeom prst="rect">
            <a:avLst/>
          </a:prstGeom>
          <a:noFill/>
          <a:ln w="3175" algn="ctr">
            <a:noFill/>
            <a:prstDash val="dash"/>
            <a:miter lim="800000"/>
            <a:headEnd/>
            <a:tailEnd/>
          </a:ln>
          <a:effectLst>
            <a:prstShdw prst="shdw17" dist="17961" dir="2700000">
              <a:srgbClr val="990000"/>
            </a:prstShdw>
          </a:effectLst>
        </p:spPr>
        <p:txBody>
          <a:bodyPr wrap="none">
            <a:spAutoFit/>
          </a:bodyPr>
          <a:lstStyle/>
          <a:p>
            <a:r>
              <a:rPr lang="zh-CN" altLang="en-US" sz="1200" b="1">
                <a:solidFill>
                  <a:srgbClr val="196F95"/>
                </a:solidFill>
                <a:ea typeface="微软雅黑" pitchFamily="34" charset="-122"/>
              </a:rPr>
              <a:t>否</a:t>
            </a:r>
          </a:p>
        </p:txBody>
      </p:sp>
      <p:sp>
        <p:nvSpPr>
          <p:cNvPr id="38944" name="Text Box 152"/>
          <p:cNvSpPr txBox="1">
            <a:spLocks noChangeArrowheads="1"/>
          </p:cNvSpPr>
          <p:nvPr/>
        </p:nvSpPr>
        <p:spPr bwMode="auto">
          <a:xfrm>
            <a:off x="4084638" y="2590800"/>
            <a:ext cx="576262" cy="274638"/>
          </a:xfrm>
          <a:prstGeom prst="rect">
            <a:avLst/>
          </a:prstGeom>
          <a:noFill/>
          <a:ln w="3175" algn="ctr">
            <a:noFill/>
            <a:prstDash val="dash"/>
            <a:miter lim="800000"/>
            <a:headEnd/>
            <a:tailEnd/>
          </a:ln>
          <a:effectLst>
            <a:prstShdw prst="shdw17" dist="17961" dir="2700000">
              <a:srgbClr val="990000"/>
            </a:prstShdw>
          </a:effectLst>
        </p:spPr>
        <p:txBody>
          <a:bodyPr>
            <a:spAutoFit/>
          </a:bodyPr>
          <a:lstStyle/>
          <a:p>
            <a:r>
              <a:rPr lang="zh-CN" altLang="en-US" sz="1200" b="1">
                <a:solidFill>
                  <a:srgbClr val="196F95"/>
                </a:solidFill>
                <a:ea typeface="微软雅黑" pitchFamily="34" charset="-122"/>
              </a:rPr>
              <a:t>合格</a:t>
            </a:r>
          </a:p>
        </p:txBody>
      </p:sp>
      <p:sp>
        <p:nvSpPr>
          <p:cNvPr id="38945" name="Text Box 152"/>
          <p:cNvSpPr txBox="1">
            <a:spLocks noChangeArrowheads="1"/>
          </p:cNvSpPr>
          <p:nvPr/>
        </p:nvSpPr>
        <p:spPr bwMode="auto">
          <a:xfrm>
            <a:off x="5670550" y="3154363"/>
            <a:ext cx="719138" cy="274637"/>
          </a:xfrm>
          <a:prstGeom prst="rect">
            <a:avLst/>
          </a:prstGeom>
          <a:noFill/>
          <a:ln w="3175" algn="ctr">
            <a:noFill/>
            <a:prstDash val="dash"/>
            <a:miter lim="800000"/>
            <a:headEnd/>
            <a:tailEnd/>
          </a:ln>
          <a:effectLst>
            <a:prstShdw prst="shdw17" dist="17961" dir="2700000">
              <a:srgbClr val="990000"/>
            </a:prstShdw>
          </a:effectLst>
        </p:spPr>
        <p:txBody>
          <a:bodyPr>
            <a:spAutoFit/>
          </a:bodyPr>
          <a:lstStyle/>
          <a:p>
            <a:r>
              <a:rPr lang="zh-CN" altLang="en-US" sz="1200" b="1">
                <a:solidFill>
                  <a:srgbClr val="196F95"/>
                </a:solidFill>
                <a:ea typeface="微软雅黑" pitchFamily="34" charset="-122"/>
              </a:rPr>
              <a:t>不合格</a:t>
            </a:r>
          </a:p>
        </p:txBody>
      </p:sp>
      <p:grpSp>
        <p:nvGrpSpPr>
          <p:cNvPr id="38946" name="Group 79"/>
          <p:cNvGrpSpPr>
            <a:grpSpLocks/>
          </p:cNvGrpSpPr>
          <p:nvPr/>
        </p:nvGrpSpPr>
        <p:grpSpPr bwMode="auto">
          <a:xfrm>
            <a:off x="4516438" y="3479800"/>
            <a:ext cx="2305050" cy="1041400"/>
            <a:chOff x="2699" y="2750"/>
            <a:chExt cx="771" cy="363"/>
          </a:xfrm>
        </p:grpSpPr>
        <p:sp>
          <p:nvSpPr>
            <p:cNvPr id="38973" name="Rectangle 80"/>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8974" name="Rectangle 81"/>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46" name="Rectangle 82"/>
            <p:cNvSpPr>
              <a:spLocks noChangeAspect="1" noChangeArrowheads="1"/>
            </p:cNvSpPr>
            <p:nvPr/>
          </p:nvSpPr>
          <p:spPr bwMode="auto">
            <a:xfrm>
              <a:off x="2722" y="2780"/>
              <a:ext cx="725" cy="303"/>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双方协商，协商不成办理</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卖方违约，释放买方冻结</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货款，将卖方违约金划给</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买方账户</a:t>
              </a:r>
            </a:p>
          </p:txBody>
        </p:sp>
      </p:grpSp>
      <p:grpSp>
        <p:nvGrpSpPr>
          <p:cNvPr id="38947" name="Group 79"/>
          <p:cNvGrpSpPr>
            <a:grpSpLocks/>
          </p:cNvGrpSpPr>
          <p:nvPr/>
        </p:nvGrpSpPr>
        <p:grpSpPr bwMode="auto">
          <a:xfrm>
            <a:off x="1857375" y="3479800"/>
            <a:ext cx="2447925" cy="1041400"/>
            <a:chOff x="2699" y="2750"/>
            <a:chExt cx="771" cy="363"/>
          </a:xfrm>
        </p:grpSpPr>
        <p:sp>
          <p:nvSpPr>
            <p:cNvPr id="38970" name="Rectangle 80"/>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8971" name="Rectangle 81"/>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43" name="Rectangle 82"/>
            <p:cNvSpPr>
              <a:spLocks noChangeAspect="1" noChangeArrowheads="1"/>
            </p:cNvSpPr>
            <p:nvPr/>
          </p:nvSpPr>
          <p:spPr bwMode="auto">
            <a:xfrm>
              <a:off x="2722" y="2780"/>
              <a:ext cx="725" cy="303"/>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市场提醒卖方在划拨首付</a:t>
              </a:r>
              <a:r>
                <a:rPr kumimoji="1" lang="en-US" altLang="zh-CN" sz="1400" b="0" dirty="0">
                  <a:solidFill>
                    <a:schemeClr val="bg1"/>
                  </a:solidFill>
                  <a:effectLst>
                    <a:outerShdw blurRad="38100" dist="38100" dir="2700000" algn="tl">
                      <a:srgbClr val="000000"/>
                    </a:outerShdw>
                  </a:effectLst>
                  <a:latin typeface="微软雅黑" pitchFamily="34" charset="-122"/>
                  <a:ea typeface="微软雅黑" pitchFamily="34" charset="-122"/>
                </a:rPr>
                <a:t>10</a:t>
              </a:r>
            </a:p>
            <a:p>
              <a:pPr algn="ctr" latinLnBrk="1">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日内开票，提醒买方在</a:t>
              </a:r>
              <a:r>
                <a:rPr kumimoji="1" lang="en-US" altLang="zh-CN" sz="1400" b="0" dirty="0">
                  <a:solidFill>
                    <a:schemeClr val="bg1"/>
                  </a:solidFill>
                  <a:effectLst>
                    <a:outerShdw blurRad="38100" dist="38100" dir="2700000" algn="tl">
                      <a:srgbClr val="000000"/>
                    </a:outerShdw>
                  </a:effectLst>
                  <a:latin typeface="微软雅黑" pitchFamily="34" charset="-122"/>
                  <a:ea typeface="微软雅黑" pitchFamily="34" charset="-122"/>
                </a:rPr>
                <a:t>10</a:t>
              </a: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日</a:t>
              </a:r>
            </a:p>
            <a:p>
              <a:pPr algn="ctr" latinLnBrk="1">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内发票确认</a:t>
              </a:r>
            </a:p>
          </p:txBody>
        </p:sp>
      </p:grpSp>
      <p:grpSp>
        <p:nvGrpSpPr>
          <p:cNvPr id="38948" name="Group 43"/>
          <p:cNvGrpSpPr>
            <a:grpSpLocks/>
          </p:cNvGrpSpPr>
          <p:nvPr/>
        </p:nvGrpSpPr>
        <p:grpSpPr bwMode="auto">
          <a:xfrm>
            <a:off x="2420938" y="4711700"/>
            <a:ext cx="1295400" cy="431800"/>
            <a:chOff x="2699" y="2750"/>
            <a:chExt cx="771" cy="363"/>
          </a:xfrm>
        </p:grpSpPr>
        <p:sp>
          <p:nvSpPr>
            <p:cNvPr id="38967" name="Rectangle 36"/>
            <p:cNvSpPr>
              <a:spLocks noChangeAspect="1" noChangeArrowheads="1"/>
            </p:cNvSpPr>
            <p:nvPr/>
          </p:nvSpPr>
          <p:spPr bwMode="auto">
            <a:xfrm>
              <a:off x="2699" y="2750"/>
              <a:ext cx="257" cy="363"/>
            </a:xfrm>
            <a:prstGeom prst="rect">
              <a:avLst/>
            </a:prstGeom>
            <a:solidFill>
              <a:srgbClr val="FFE1CD"/>
            </a:solidFill>
            <a:ln w="9525">
              <a:noFill/>
              <a:miter lim="800000"/>
              <a:headEnd/>
              <a:tailEnd/>
            </a:ln>
          </p:spPr>
          <p:txBody>
            <a:bodyPr wrap="none" anchor="ctr"/>
            <a:lstStyle/>
            <a:p>
              <a:endParaRPr lang="zh-CN" altLang="en-US" b="1"/>
            </a:p>
          </p:txBody>
        </p:sp>
        <p:sp>
          <p:nvSpPr>
            <p:cNvPr id="38968" name="Rectangle 37"/>
            <p:cNvSpPr>
              <a:spLocks noChangeAspect="1" noChangeArrowheads="1"/>
            </p:cNvSpPr>
            <p:nvPr/>
          </p:nvSpPr>
          <p:spPr bwMode="auto">
            <a:xfrm>
              <a:off x="3213" y="2750"/>
              <a:ext cx="257" cy="363"/>
            </a:xfrm>
            <a:prstGeom prst="rect">
              <a:avLst/>
            </a:prstGeom>
            <a:solidFill>
              <a:srgbClr val="FFE1CD"/>
            </a:solidFill>
            <a:ln w="9525">
              <a:noFill/>
              <a:miter lim="800000"/>
              <a:headEnd/>
              <a:tailEnd/>
            </a:ln>
          </p:spPr>
          <p:txBody>
            <a:bodyPr wrap="none" anchor="ctr"/>
            <a:lstStyle/>
            <a:p>
              <a:endParaRPr lang="zh-CN" altLang="en-US" b="1"/>
            </a:p>
          </p:txBody>
        </p:sp>
        <p:sp>
          <p:nvSpPr>
            <p:cNvPr id="139" name="Rectangle 38"/>
            <p:cNvSpPr>
              <a:spLocks noChangeAspect="1" noChangeArrowheads="1"/>
            </p:cNvSpPr>
            <p:nvPr/>
          </p:nvSpPr>
          <p:spPr bwMode="auto">
            <a:xfrm>
              <a:off x="2722" y="2779"/>
              <a:ext cx="728" cy="304"/>
            </a:xfrm>
            <a:prstGeom prst="rect">
              <a:avLst/>
            </a:prstGeom>
            <a:solidFill>
              <a:srgbClr val="FF8633"/>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卖方开票</a:t>
              </a:r>
              <a:endParaRPr kumimoji="1" lang="en-US" altLang="zh-CN" sz="1400" b="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grpSp>
        <p:nvGrpSpPr>
          <p:cNvPr id="38949" name="Group 106"/>
          <p:cNvGrpSpPr>
            <a:grpSpLocks/>
          </p:cNvGrpSpPr>
          <p:nvPr/>
        </p:nvGrpSpPr>
        <p:grpSpPr bwMode="auto">
          <a:xfrm>
            <a:off x="3938588" y="4703763"/>
            <a:ext cx="1295400" cy="466725"/>
            <a:chOff x="1907" y="3202"/>
            <a:chExt cx="1786" cy="727"/>
          </a:xfrm>
        </p:grpSpPr>
        <p:sp>
          <p:nvSpPr>
            <p:cNvPr id="38962" name="Rectangle 10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8963" name="Rectangle 10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8964" name="Rectangle 10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38965" name="Rectangle 11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33" name="Rectangle 111"/>
            <p:cNvSpPr>
              <a:spLocks noChangeAspect="1" noChangeArrowheads="1"/>
            </p:cNvSpPr>
            <p:nvPr/>
          </p:nvSpPr>
          <p:spPr bwMode="auto">
            <a:xfrm>
              <a:off x="1975" y="3264"/>
              <a:ext cx="1648"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买方发票确认</a:t>
              </a:r>
            </a:p>
          </p:txBody>
        </p:sp>
      </p:grpSp>
      <p:grpSp>
        <p:nvGrpSpPr>
          <p:cNvPr id="38950" name="Group 79"/>
          <p:cNvGrpSpPr>
            <a:grpSpLocks/>
          </p:cNvGrpSpPr>
          <p:nvPr/>
        </p:nvGrpSpPr>
        <p:grpSpPr bwMode="auto">
          <a:xfrm>
            <a:off x="6180138" y="4700588"/>
            <a:ext cx="1296987" cy="431800"/>
            <a:chOff x="2699" y="2750"/>
            <a:chExt cx="771" cy="363"/>
          </a:xfrm>
        </p:grpSpPr>
        <p:sp>
          <p:nvSpPr>
            <p:cNvPr id="38959" name="Rectangle 80"/>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8960" name="Rectangle 81"/>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26" name="Rectangle 82"/>
            <p:cNvSpPr>
              <a:spLocks noChangeAspect="1" noChangeArrowheads="1"/>
            </p:cNvSpPr>
            <p:nvPr/>
          </p:nvSpPr>
          <p:spPr bwMode="auto">
            <a:xfrm>
              <a:off x="2722" y="2779"/>
              <a:ext cx="729" cy="304"/>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划拨剩余</a:t>
              </a:r>
            </a:p>
          </p:txBody>
        </p:sp>
      </p:grpSp>
      <p:sp>
        <p:nvSpPr>
          <p:cNvPr id="38951" name="直线 26"/>
          <p:cNvSpPr>
            <a:spLocks noChangeShapeType="1"/>
          </p:cNvSpPr>
          <p:nvPr/>
        </p:nvSpPr>
        <p:spPr bwMode="auto">
          <a:xfrm flipH="1">
            <a:off x="4575175" y="5132388"/>
            <a:ext cx="3175" cy="493712"/>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38952" name="Group 79"/>
          <p:cNvGrpSpPr>
            <a:grpSpLocks/>
          </p:cNvGrpSpPr>
          <p:nvPr/>
        </p:nvGrpSpPr>
        <p:grpSpPr bwMode="auto">
          <a:xfrm>
            <a:off x="3022600" y="5602288"/>
            <a:ext cx="3116263" cy="1041400"/>
            <a:chOff x="2699" y="2750"/>
            <a:chExt cx="771" cy="363"/>
          </a:xfrm>
        </p:grpSpPr>
        <p:sp>
          <p:nvSpPr>
            <p:cNvPr id="38956" name="Rectangle 80"/>
            <p:cNvSpPr>
              <a:spLocks noChangeAspect="1" noChangeArrowheads="1"/>
            </p:cNvSpPr>
            <p:nvPr/>
          </p:nvSpPr>
          <p:spPr bwMode="auto">
            <a:xfrm>
              <a:off x="2699"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38957" name="Rectangle 81"/>
            <p:cNvSpPr>
              <a:spLocks noChangeAspect="1" noChangeArrowheads="1"/>
            </p:cNvSpPr>
            <p:nvPr/>
          </p:nvSpPr>
          <p:spPr bwMode="auto">
            <a:xfrm>
              <a:off x="3213" y="2750"/>
              <a:ext cx="257" cy="363"/>
            </a:xfrm>
            <a:prstGeom prst="rect">
              <a:avLst/>
            </a:prstGeom>
            <a:solidFill>
              <a:srgbClr val="CCFFCC"/>
            </a:solidFill>
            <a:ln w="9525">
              <a:noFill/>
              <a:miter lim="800000"/>
              <a:headEnd/>
              <a:tailEnd/>
            </a:ln>
          </p:spPr>
          <p:txBody>
            <a:bodyPr wrap="none" anchor="ctr"/>
            <a:lstStyle/>
            <a:p>
              <a:endParaRPr lang="zh-CN" altLang="en-US" b="1"/>
            </a:p>
          </p:txBody>
        </p:sp>
        <p:sp>
          <p:nvSpPr>
            <p:cNvPr id="121" name="Rectangle 82"/>
            <p:cNvSpPr>
              <a:spLocks noChangeAspect="1" noChangeArrowheads="1"/>
            </p:cNvSpPr>
            <p:nvPr/>
          </p:nvSpPr>
          <p:spPr bwMode="auto">
            <a:xfrm>
              <a:off x="2722" y="2780"/>
              <a:ext cx="725" cy="303"/>
            </a:xfrm>
            <a:prstGeom prst="rect">
              <a:avLst/>
            </a:prstGeom>
            <a:solidFill>
              <a:srgbClr val="1C6E31"/>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先划拨部分剩余，待卖方确认不再开</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票，系统自动退货款，办理发票违约</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当卖方补足发票，二次划拨剩余或</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多次划拨剩余</a:t>
              </a:r>
            </a:p>
          </p:txBody>
        </p:sp>
      </p:grpSp>
      <p:sp>
        <p:nvSpPr>
          <p:cNvPr id="38953" name="Text Box 152"/>
          <p:cNvSpPr txBox="1">
            <a:spLocks noChangeArrowheads="1"/>
          </p:cNvSpPr>
          <p:nvPr/>
        </p:nvSpPr>
        <p:spPr bwMode="auto">
          <a:xfrm>
            <a:off x="5262563" y="4632325"/>
            <a:ext cx="1008062" cy="274638"/>
          </a:xfrm>
          <a:prstGeom prst="rect">
            <a:avLst/>
          </a:prstGeom>
          <a:noFill/>
          <a:ln w="3175" algn="ctr">
            <a:noFill/>
            <a:prstDash val="dash"/>
            <a:miter lim="800000"/>
            <a:headEnd/>
            <a:tailEnd/>
          </a:ln>
          <a:effectLst>
            <a:prstShdw prst="shdw17" dist="17961" dir="2700000">
              <a:srgbClr val="990000"/>
            </a:prstShdw>
          </a:effectLst>
        </p:spPr>
        <p:txBody>
          <a:bodyPr>
            <a:spAutoFit/>
          </a:bodyPr>
          <a:lstStyle/>
          <a:p>
            <a:r>
              <a:rPr lang="zh-CN" altLang="en-US" sz="1200" b="1">
                <a:solidFill>
                  <a:srgbClr val="196F95"/>
                </a:solidFill>
                <a:ea typeface="微软雅黑" pitchFamily="34" charset="-122"/>
              </a:rPr>
              <a:t>发票足额</a:t>
            </a:r>
          </a:p>
        </p:txBody>
      </p:sp>
      <p:sp>
        <p:nvSpPr>
          <p:cNvPr id="38954" name="Text Box 152"/>
          <p:cNvSpPr txBox="1">
            <a:spLocks noChangeArrowheads="1"/>
          </p:cNvSpPr>
          <p:nvPr/>
        </p:nvSpPr>
        <p:spPr bwMode="auto">
          <a:xfrm>
            <a:off x="5207000" y="4924425"/>
            <a:ext cx="1008063" cy="274638"/>
          </a:xfrm>
          <a:prstGeom prst="rect">
            <a:avLst/>
          </a:prstGeom>
          <a:noFill/>
          <a:ln w="3175" algn="ctr">
            <a:noFill/>
            <a:prstDash val="dash"/>
            <a:miter lim="800000"/>
            <a:headEnd/>
            <a:tailEnd/>
          </a:ln>
          <a:effectLst>
            <a:prstShdw prst="shdw17" dist="17961" dir="2700000">
              <a:srgbClr val="990000"/>
            </a:prstShdw>
          </a:effectLst>
        </p:spPr>
        <p:txBody>
          <a:bodyPr>
            <a:spAutoFit/>
          </a:bodyPr>
          <a:lstStyle/>
          <a:p>
            <a:r>
              <a:rPr lang="zh-CN" altLang="en-US" sz="1200" b="1">
                <a:solidFill>
                  <a:srgbClr val="196F95"/>
                </a:solidFill>
                <a:ea typeface="微软雅黑" pitchFamily="34" charset="-122"/>
              </a:rPr>
              <a:t>逾期未确认</a:t>
            </a:r>
          </a:p>
        </p:txBody>
      </p:sp>
      <p:sp>
        <p:nvSpPr>
          <p:cNvPr id="38955" name="Text Box 152"/>
          <p:cNvSpPr txBox="1">
            <a:spLocks noChangeArrowheads="1"/>
          </p:cNvSpPr>
          <p:nvPr/>
        </p:nvSpPr>
        <p:spPr bwMode="auto">
          <a:xfrm>
            <a:off x="3622675" y="5216525"/>
            <a:ext cx="1008063" cy="274638"/>
          </a:xfrm>
          <a:prstGeom prst="rect">
            <a:avLst/>
          </a:prstGeom>
          <a:noFill/>
          <a:ln w="3175" algn="ctr">
            <a:noFill/>
            <a:prstDash val="dash"/>
            <a:miter lim="800000"/>
            <a:headEnd/>
            <a:tailEnd/>
          </a:ln>
          <a:effectLst>
            <a:prstShdw prst="shdw17" dist="17961" dir="2700000">
              <a:srgbClr val="990000"/>
            </a:prstShdw>
          </a:effectLst>
        </p:spPr>
        <p:txBody>
          <a:bodyPr>
            <a:spAutoFit/>
          </a:bodyPr>
          <a:lstStyle/>
          <a:p>
            <a:r>
              <a:rPr lang="zh-CN" altLang="en-US" sz="1200" b="1">
                <a:solidFill>
                  <a:srgbClr val="196F95"/>
                </a:solidFill>
                <a:ea typeface="微软雅黑" pitchFamily="34" charset="-122"/>
              </a:rPr>
              <a:t>发票未足额</a:t>
            </a:r>
          </a:p>
        </p:txBody>
      </p:sp>
      <p:sp>
        <p:nvSpPr>
          <p:cNvPr id="79" name="TextBox 78"/>
          <p:cNvSpPr txBox="1"/>
          <p:nvPr/>
        </p:nvSpPr>
        <p:spPr>
          <a:xfrm>
            <a:off x="3929058" y="1357298"/>
            <a:ext cx="928694" cy="369332"/>
          </a:xfrm>
          <a:prstGeom prst="rect">
            <a:avLst/>
          </a:prstGeom>
          <a:noFill/>
        </p:spPr>
        <p:txBody>
          <a:bodyPr wrap="square" rtlCol="0">
            <a:spAutoFit/>
          </a:bodyPr>
          <a:lstStyle/>
          <a:p>
            <a:r>
              <a:rPr lang="zh-CN" altLang="en-US" b="1" dirty="0" smtClean="0">
                <a:solidFill>
                  <a:schemeClr val="tx2"/>
                </a:solidFill>
                <a:ea typeface="微软雅黑" pitchFamily="34" charset="-122"/>
              </a:rPr>
              <a:t>开票期</a:t>
            </a:r>
            <a:endParaRPr lang="zh-CN" altLang="en-US" b="1" dirty="0"/>
          </a:p>
        </p:txBody>
      </p:sp>
    </p:spTree>
  </p:cSld>
  <p:clrMapOvr>
    <a:masterClrMapping/>
  </p:clrMapOvr>
  <p:transition>
    <p:wheel spokes="3"/>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p:cNvPicPr>
            <a:picLocks noChangeAspect="1" noChangeArrowheads="1"/>
          </p:cNvPicPr>
          <p:nvPr/>
        </p:nvPicPr>
        <p:blipFill>
          <a:blip r:embed="rId4"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5"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6"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7"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3</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连续现货模式</a:t>
            </a:r>
          </a:p>
        </p:txBody>
      </p:sp>
      <p:sp>
        <p:nvSpPr>
          <p:cNvPr id="9" name="TextBox 8"/>
          <p:cNvSpPr txBox="1"/>
          <p:nvPr/>
        </p:nvSpPr>
        <p:spPr>
          <a:xfrm>
            <a:off x="142875" y="1285875"/>
            <a:ext cx="2534668"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3.9</a:t>
            </a:r>
            <a:r>
              <a:rPr lang="zh-CN" altLang="en-US" sz="2400" dirty="0" smtClean="0">
                <a:solidFill>
                  <a:schemeClr val="tx1">
                    <a:lumMod val="95000"/>
                    <a:lumOff val="5000"/>
                  </a:schemeClr>
                </a:solidFill>
                <a:latin typeface="+mn-lt"/>
                <a:ea typeface="+mn-ea"/>
              </a:rPr>
              <a:t>连续</a:t>
            </a:r>
            <a:r>
              <a:rPr lang="zh-CN" altLang="en-US" sz="2400" dirty="0">
                <a:solidFill>
                  <a:schemeClr val="tx1">
                    <a:lumMod val="95000"/>
                    <a:lumOff val="5000"/>
                  </a:schemeClr>
                </a:solidFill>
                <a:latin typeface="+mn-lt"/>
                <a:ea typeface="+mn-ea"/>
              </a:rPr>
              <a:t>现货流程</a:t>
            </a:r>
          </a:p>
        </p:txBody>
      </p:sp>
      <p:sp>
        <p:nvSpPr>
          <p:cNvPr id="532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0" name="Rectangle 38"/>
          <p:cNvSpPr>
            <a:spLocks noChangeArrowheads="1"/>
          </p:cNvSpPr>
          <p:nvPr/>
        </p:nvSpPr>
        <p:spPr bwMode="auto">
          <a:xfrm>
            <a:off x="0" y="3138488"/>
            <a:ext cx="179388" cy="369887"/>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12" name="Rectangle 43"/>
          <p:cNvSpPr>
            <a:spLocks noChangeArrowheads="1"/>
          </p:cNvSpPr>
          <p:nvPr/>
        </p:nvSpPr>
        <p:spPr bwMode="auto">
          <a:xfrm>
            <a:off x="0" y="2857500"/>
            <a:ext cx="179388" cy="369888"/>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endParaRPr lang="zh-CN" altLang="en-US">
              <a:latin typeface="Arial" charset="0"/>
              <a:ea typeface="宋体" charset="-122"/>
            </a:endParaRPr>
          </a:p>
        </p:txBody>
      </p:sp>
      <p:sp>
        <p:nvSpPr>
          <p:cNvPr id="53259" name="Text Box 3"/>
          <p:cNvSpPr txBox="1">
            <a:spLocks noChangeArrowheads="1"/>
          </p:cNvSpPr>
          <p:nvPr/>
        </p:nvSpPr>
        <p:spPr bwMode="auto">
          <a:xfrm>
            <a:off x="1303338" y="641350"/>
            <a:ext cx="184150" cy="366713"/>
          </a:xfrm>
          <a:prstGeom prst="rect">
            <a:avLst/>
          </a:prstGeom>
          <a:noFill/>
          <a:ln w="9525">
            <a:noFill/>
            <a:miter lim="800000"/>
            <a:headEnd/>
            <a:tailEnd/>
          </a:ln>
        </p:spPr>
        <p:txBody>
          <a:bodyPr wrap="none">
            <a:spAutoFit/>
          </a:bodyPr>
          <a:lstStyle/>
          <a:p>
            <a:endParaRPr lang="zh-CN" altLang="en-US"/>
          </a:p>
        </p:txBody>
      </p:sp>
      <p:sp>
        <p:nvSpPr>
          <p:cNvPr id="53260" name="Rectangle 33"/>
          <p:cNvSpPr>
            <a:spLocks noChangeArrowheads="1"/>
          </p:cNvSpPr>
          <p:nvPr/>
        </p:nvSpPr>
        <p:spPr bwMode="auto">
          <a:xfrm>
            <a:off x="-357188" y="-80963"/>
            <a:ext cx="9144001" cy="0"/>
          </a:xfrm>
          <a:prstGeom prst="rect">
            <a:avLst/>
          </a:prstGeom>
          <a:noFill/>
          <a:ln w="9525">
            <a:noFill/>
            <a:miter lim="800000"/>
            <a:headEnd/>
            <a:tailEnd/>
          </a:ln>
        </p:spPr>
        <p:txBody>
          <a:bodyPr wrap="none" anchor="ctr">
            <a:spAutoFit/>
          </a:bodyPr>
          <a:lstStyle/>
          <a:p>
            <a:endParaRPr lang="zh-CN" altLang="en-US" b="1"/>
          </a:p>
        </p:txBody>
      </p:sp>
      <p:sp>
        <p:nvSpPr>
          <p:cNvPr id="5326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graphicFrame>
        <p:nvGraphicFramePr>
          <p:cNvPr id="53249" name="Object 1"/>
          <p:cNvGraphicFramePr>
            <a:graphicFrameLocks noChangeAspect="1"/>
          </p:cNvGraphicFramePr>
          <p:nvPr/>
        </p:nvGraphicFramePr>
        <p:xfrm>
          <a:off x="712788" y="2428875"/>
          <a:ext cx="7785100" cy="2571750"/>
        </p:xfrm>
        <a:graphic>
          <a:graphicData uri="http://schemas.openxmlformats.org/presentationml/2006/ole">
            <mc:AlternateContent xmlns:mc="http://schemas.openxmlformats.org/markup-compatibility/2006">
              <mc:Choice xmlns:v="urn:schemas-microsoft-com:vml" Requires="v">
                <p:oleObj spid="_x0000_s53251" name="Visio" r:id="rId8" imgW="7836114" imgH="2589473" progId="Visio.Drawing.11">
                  <p:embed/>
                </p:oleObj>
              </mc:Choice>
              <mc:Fallback>
                <p:oleObj name="Visio" r:id="rId8" imgW="7836114" imgH="2589473" progId="Visio.Drawing.11">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788" y="2428875"/>
                        <a:ext cx="7785100"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heel spokes="3"/>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3143272" cy="461665"/>
          </a:xfrm>
          <a:prstGeom prst="rect">
            <a:avLst/>
          </a:prstGeom>
          <a:noFill/>
        </p:spPr>
        <p:txBody>
          <a:bodyPr wrap="square">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4</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主持人交易</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模式</a:t>
            </a:r>
          </a:p>
        </p:txBody>
      </p:sp>
      <p:sp>
        <p:nvSpPr>
          <p:cNvPr id="55302" name="矩形 49"/>
          <p:cNvSpPr>
            <a:spLocks noChangeArrowheads="1"/>
          </p:cNvSpPr>
          <p:nvPr/>
        </p:nvSpPr>
        <p:spPr bwMode="auto">
          <a:xfrm>
            <a:off x="857250" y="2285992"/>
            <a:ext cx="7000898" cy="1477328"/>
          </a:xfrm>
          <a:prstGeom prst="rect">
            <a:avLst/>
          </a:prstGeom>
          <a:noFill/>
          <a:ln w="9525">
            <a:noFill/>
            <a:miter lim="800000"/>
            <a:headEnd/>
            <a:tailEnd/>
          </a:ln>
        </p:spPr>
        <p:txBody>
          <a:bodyPr wrap="square">
            <a:spAutoFit/>
          </a:bodyPr>
          <a:lstStyle/>
          <a:p>
            <a:pPr>
              <a:lnSpc>
                <a:spcPct val="150000"/>
              </a:lnSpc>
            </a:pPr>
            <a:r>
              <a:rPr lang="zh-CN" altLang="en-US" sz="2400" dirty="0">
                <a:latin typeface="Verdana" pitchFamily="34" charset="0"/>
                <a:ea typeface="微软雅黑" pitchFamily="34" charset="-122"/>
              </a:rPr>
              <a:t>    </a:t>
            </a:r>
            <a:r>
              <a:rPr lang="zh-CN" altLang="en-US" dirty="0" smtClean="0">
                <a:latin typeface="华文中宋" pitchFamily="2" charset="-122"/>
                <a:ea typeface="华文中宋" pitchFamily="2" charset="-122"/>
              </a:rPr>
              <a:t>主持人交易模式是指主持交易商是合约的唯一初始卖出方，其他交易商只能够先买入再卖出， 按照价格优先时间优先的原则进行成交生成订单合同，在商品最后交易日进行实物交收。</a:t>
            </a:r>
            <a:endParaRPr lang="zh-CN" altLang="en-US" dirty="0">
              <a:latin typeface="华文中宋" pitchFamily="2" charset="-122"/>
              <a:ea typeface="华文中宋" pitchFamily="2" charset="-122"/>
            </a:endParaRPr>
          </a:p>
        </p:txBody>
      </p:sp>
      <p:sp>
        <p:nvSpPr>
          <p:cNvPr id="53" name="矩形 52"/>
          <p:cNvSpPr/>
          <p:nvPr/>
        </p:nvSpPr>
        <p:spPr>
          <a:xfrm>
            <a:off x="1000100" y="2571744"/>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53523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4.1</a:t>
            </a:r>
            <a:r>
              <a:rPr lang="zh-CN" altLang="en-US" sz="2400" dirty="0">
                <a:solidFill>
                  <a:schemeClr val="tx1">
                    <a:lumMod val="95000"/>
                    <a:lumOff val="5000"/>
                  </a:schemeClr>
                </a:solidFill>
                <a:latin typeface="+mn-lt"/>
                <a:ea typeface="+mn-ea"/>
              </a:rPr>
              <a:t>常用术语定义</a:t>
            </a:r>
          </a:p>
        </p:txBody>
      </p:sp>
    </p:spTree>
  </p:cSld>
  <p:clrMapOvr>
    <a:masterClrMapping/>
  </p:clrMapOvr>
  <p:transition>
    <p:wheel spokes="3"/>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4</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主持交易模式</a:t>
            </a:r>
          </a:p>
        </p:txBody>
      </p:sp>
      <p:sp>
        <p:nvSpPr>
          <p:cNvPr id="9" name="TextBox 8"/>
          <p:cNvSpPr txBox="1"/>
          <p:nvPr/>
        </p:nvSpPr>
        <p:spPr>
          <a:xfrm>
            <a:off x="285750" y="1416050"/>
            <a:ext cx="191928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4.2</a:t>
            </a:r>
            <a:r>
              <a:rPr lang="zh-CN" altLang="en-US" sz="2400" dirty="0">
                <a:solidFill>
                  <a:schemeClr val="tx1">
                    <a:lumMod val="95000"/>
                    <a:lumOff val="5000"/>
                  </a:schemeClr>
                </a:solidFill>
                <a:latin typeface="+mn-lt"/>
                <a:ea typeface="+mn-ea"/>
              </a:rPr>
              <a:t>交易流程</a:t>
            </a:r>
          </a:p>
        </p:txBody>
      </p:sp>
      <p:sp>
        <p:nvSpPr>
          <p:cNvPr id="686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pic>
        <p:nvPicPr>
          <p:cNvPr id="295939" name="Picture 3"/>
          <p:cNvPicPr>
            <a:picLocks noChangeAspect="1" noChangeArrowheads="1"/>
          </p:cNvPicPr>
          <p:nvPr/>
        </p:nvPicPr>
        <p:blipFill>
          <a:blip r:embed="rId7" cstate="print"/>
          <a:srcRect/>
          <a:stretch>
            <a:fillRect/>
          </a:stretch>
        </p:blipFill>
        <p:spPr bwMode="auto">
          <a:xfrm>
            <a:off x="2285984" y="1419241"/>
            <a:ext cx="6429420" cy="5112815"/>
          </a:xfrm>
          <a:prstGeom prst="rect">
            <a:avLst/>
          </a:prstGeom>
          <a:noFill/>
          <a:ln w="9525">
            <a:noFill/>
            <a:miter lim="800000"/>
            <a:headEnd/>
            <a:tailEnd/>
          </a:ln>
          <a:effectLst/>
        </p:spPr>
      </p:pic>
    </p:spTree>
  </p:cSld>
  <p:clrMapOvr>
    <a:masterClrMapping/>
  </p:clrMapOvr>
  <p:transition>
    <p:wheel spokes="3"/>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4</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主持交易模式</a:t>
            </a:r>
          </a:p>
        </p:txBody>
      </p:sp>
      <p:sp>
        <p:nvSpPr>
          <p:cNvPr id="9" name="TextBox 8"/>
          <p:cNvSpPr txBox="1"/>
          <p:nvPr/>
        </p:nvSpPr>
        <p:spPr>
          <a:xfrm>
            <a:off x="285750" y="1416050"/>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4.3</a:t>
            </a:r>
            <a:r>
              <a:rPr lang="zh-CN" altLang="en-US" sz="2400" dirty="0" smtClean="0">
                <a:solidFill>
                  <a:schemeClr val="tx1">
                    <a:lumMod val="95000"/>
                    <a:lumOff val="5000"/>
                  </a:schemeClr>
                </a:solidFill>
                <a:latin typeface="+mn-lt"/>
                <a:ea typeface="+mn-ea"/>
              </a:rPr>
              <a:t>交收流程</a:t>
            </a:r>
            <a:endParaRPr lang="zh-CN" altLang="en-US" sz="2400" dirty="0">
              <a:solidFill>
                <a:schemeClr val="tx1">
                  <a:lumMod val="95000"/>
                  <a:lumOff val="5000"/>
                </a:schemeClr>
              </a:solidFill>
              <a:latin typeface="+mn-lt"/>
              <a:ea typeface="+mn-ea"/>
            </a:endParaRPr>
          </a:p>
        </p:txBody>
      </p:sp>
      <p:sp>
        <p:nvSpPr>
          <p:cNvPr id="686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pic>
        <p:nvPicPr>
          <p:cNvPr id="293890" name="Picture 2"/>
          <p:cNvPicPr>
            <a:picLocks noChangeAspect="1" noChangeArrowheads="1"/>
          </p:cNvPicPr>
          <p:nvPr/>
        </p:nvPicPr>
        <p:blipFill>
          <a:blip r:embed="rId7" cstate="print"/>
          <a:srcRect/>
          <a:stretch>
            <a:fillRect/>
          </a:stretch>
        </p:blipFill>
        <p:spPr bwMode="auto">
          <a:xfrm>
            <a:off x="2428860" y="1357298"/>
            <a:ext cx="6286544" cy="5290550"/>
          </a:xfrm>
          <a:prstGeom prst="rect">
            <a:avLst/>
          </a:prstGeom>
          <a:noFill/>
          <a:ln w="9525">
            <a:noFill/>
            <a:miter lim="800000"/>
            <a:headEnd/>
            <a:tailEnd/>
          </a:ln>
          <a:effectLst/>
        </p:spPr>
      </p:pic>
    </p:spTree>
  </p:cSld>
  <p:clrMapOvr>
    <a:masterClrMapping/>
  </p:clrMapOvr>
  <p:transition>
    <p:wheel spokes="3"/>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5</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现货挂牌模式</a:t>
            </a:r>
          </a:p>
        </p:txBody>
      </p:sp>
      <p:sp>
        <p:nvSpPr>
          <p:cNvPr id="70662" name="矩形 49"/>
          <p:cNvSpPr>
            <a:spLocks noChangeArrowheads="1"/>
          </p:cNvSpPr>
          <p:nvPr/>
        </p:nvSpPr>
        <p:spPr bwMode="auto">
          <a:xfrm>
            <a:off x="857224" y="1857364"/>
            <a:ext cx="7856538" cy="4801314"/>
          </a:xfrm>
          <a:prstGeom prst="rect">
            <a:avLst/>
          </a:prstGeom>
          <a:noFill/>
          <a:ln w="9525">
            <a:noFill/>
            <a:miter lim="800000"/>
            <a:headEnd/>
            <a:tailEnd/>
          </a:ln>
        </p:spPr>
        <p:txBody>
          <a:bodyPr>
            <a:spAutoFit/>
          </a:bodyPr>
          <a:lstStyle/>
          <a:p>
            <a:pPr>
              <a:lnSpc>
                <a:spcPct val="150000"/>
              </a:lnSpc>
            </a:pPr>
            <a:r>
              <a:rPr lang="zh-CN" altLang="en-US" sz="2400" dirty="0">
                <a:latin typeface="Verdana" pitchFamily="34" charset="0"/>
                <a:ea typeface="微软雅黑" pitchFamily="34" charset="-122"/>
              </a:rPr>
              <a:t>    </a:t>
            </a:r>
            <a:endParaRPr lang="en-US" altLang="zh-CN" sz="2400" dirty="0" smtClean="0">
              <a:latin typeface="Verdana" pitchFamily="34" charset="0"/>
              <a:ea typeface="微软雅黑" pitchFamily="34" charset="-122"/>
            </a:endParaRPr>
          </a:p>
          <a:p>
            <a:pPr>
              <a:lnSpc>
                <a:spcPct val="150000"/>
              </a:lnSpc>
            </a:pPr>
            <a:r>
              <a:rPr lang="zh-CN" altLang="en-US" dirty="0" smtClean="0">
                <a:latin typeface="Verdana" pitchFamily="34" charset="0"/>
                <a:ea typeface="微软雅黑" pitchFamily="34" charset="-122"/>
              </a:rPr>
              <a:t>      卖方挂牌是指</a:t>
            </a:r>
            <a:r>
              <a:rPr lang="zh-CN" altLang="en-US" dirty="0" smtClean="0"/>
              <a:t>卖方在交易市场电子交易系统中将可供产品的主要属性和规格、交货地点、交货时间、数量、价格、支付方式等信息对外发布要约，买方一旦接受要约即签订订货合同且不可转让的一种交易模式。</a:t>
            </a:r>
            <a:endParaRPr lang="en-US" altLang="zh-CN" dirty="0" smtClean="0"/>
          </a:p>
          <a:p>
            <a:pPr>
              <a:lnSpc>
                <a:spcPct val="150000"/>
              </a:lnSpc>
            </a:pPr>
            <a:r>
              <a:rPr lang="zh-CN" altLang="en-US" smtClean="0">
                <a:latin typeface="Verdana" pitchFamily="34" charset="0"/>
                <a:ea typeface="微软雅黑" pitchFamily="34" charset="-122"/>
              </a:rPr>
              <a:t>   买方</a:t>
            </a:r>
            <a:r>
              <a:rPr lang="zh-CN" altLang="en-US" dirty="0" smtClean="0">
                <a:latin typeface="Verdana" pitchFamily="34" charset="0"/>
                <a:ea typeface="微软雅黑" pitchFamily="34" charset="-122"/>
              </a:rPr>
              <a:t>挂牌是指</a:t>
            </a:r>
            <a:r>
              <a:rPr lang="zh-CN" altLang="en-US" dirty="0" smtClean="0"/>
              <a:t>买方在交易市场电子交易系统中将预购产品的主要属性和规格、交货地点、交货时间、数量、价格、支付方式等信息对外发布要约，卖方一旦接受要约即签订订货合同且不可转让的一种交易模式。</a:t>
            </a:r>
            <a:endParaRPr lang="en-US" altLang="zh-CN" dirty="0" smtClean="0"/>
          </a:p>
          <a:p>
            <a:pPr>
              <a:lnSpc>
                <a:spcPct val="150000"/>
              </a:lnSpc>
            </a:pPr>
            <a:r>
              <a:rPr lang="zh-CN" altLang="en-US" dirty="0" smtClean="0">
                <a:latin typeface="Verdana" pitchFamily="34" charset="0"/>
                <a:ea typeface="微软雅黑" pitchFamily="34" charset="-122"/>
              </a:rPr>
              <a:t>      存货挂牌是指</a:t>
            </a:r>
            <a:r>
              <a:rPr lang="zh-CN" altLang="en-US" dirty="0" smtClean="0"/>
              <a:t>卖方在交易市场电子交易系统中将可供产品的主要属性和规格、交货地点、交货时间、数量、价格、支付方式等信息对外发布要约，买方一旦接受要约即签订订货合同进行实物交收或进行转让的一种交易模式。</a:t>
            </a:r>
            <a:endParaRPr lang="zh-CN" altLang="en-US" dirty="0">
              <a:latin typeface="Verdana" pitchFamily="34" charset="0"/>
              <a:ea typeface="微软雅黑" pitchFamily="34" charset="-122"/>
            </a:endParaRPr>
          </a:p>
          <a:p>
            <a:pPr>
              <a:lnSpc>
                <a:spcPct val="150000"/>
              </a:lnSpc>
            </a:pPr>
            <a:r>
              <a:rPr lang="zh-CN" altLang="en-US" dirty="0" smtClean="0">
                <a:latin typeface="Verdana" pitchFamily="34" charset="0"/>
                <a:ea typeface="微软雅黑" pitchFamily="34" charset="-122"/>
              </a:rPr>
              <a:t>       特点</a:t>
            </a:r>
            <a:r>
              <a:rPr lang="zh-CN" altLang="en-US" dirty="0">
                <a:latin typeface="Verdana" pitchFamily="34" charset="0"/>
                <a:ea typeface="微软雅黑" pitchFamily="34" charset="-122"/>
              </a:rPr>
              <a:t>：非标准化商品交易、品种覆盖面广、交易信息丰富。</a:t>
            </a:r>
          </a:p>
        </p:txBody>
      </p:sp>
      <p:sp>
        <p:nvSpPr>
          <p:cNvPr id="53" name="矩形 52"/>
          <p:cNvSpPr/>
          <p:nvPr/>
        </p:nvSpPr>
        <p:spPr>
          <a:xfrm>
            <a:off x="1071538" y="2214554"/>
            <a:ext cx="214313" cy="214312"/>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53523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5.1</a:t>
            </a:r>
            <a:r>
              <a:rPr lang="zh-CN" altLang="en-US" sz="2400" dirty="0">
                <a:solidFill>
                  <a:schemeClr val="tx1">
                    <a:lumMod val="95000"/>
                    <a:lumOff val="5000"/>
                  </a:schemeClr>
                </a:solidFill>
                <a:latin typeface="+mn-lt"/>
                <a:ea typeface="+mn-ea"/>
              </a:rPr>
              <a:t>常用术语定义</a:t>
            </a:r>
          </a:p>
        </p:txBody>
      </p:sp>
      <p:sp>
        <p:nvSpPr>
          <p:cNvPr id="10" name="矩形 9"/>
          <p:cNvSpPr/>
          <p:nvPr/>
        </p:nvSpPr>
        <p:spPr>
          <a:xfrm>
            <a:off x="1357290" y="2071678"/>
            <a:ext cx="5344733" cy="369332"/>
          </a:xfrm>
          <a:prstGeom prst="rect">
            <a:avLst/>
          </a:prstGeom>
        </p:spPr>
        <p:txBody>
          <a:bodyPr wrap="none">
            <a:spAutoFit/>
          </a:bodyPr>
          <a:lstStyle/>
          <a:p>
            <a:r>
              <a:rPr lang="zh-CN" altLang="en-US" dirty="0" smtClean="0">
                <a:latin typeface="Verdana" pitchFamily="34" charset="0"/>
                <a:ea typeface="微软雅黑" pitchFamily="34" charset="-122"/>
              </a:rPr>
              <a:t> 现货挂牌模式分为卖方挂牌、买方挂牌和存货挂牌</a:t>
            </a:r>
            <a:endParaRPr lang="zh-CN" altLang="en-US" dirty="0"/>
          </a:p>
        </p:txBody>
      </p:sp>
    </p:spTree>
  </p:cSld>
  <p:clrMapOvr>
    <a:masterClrMapping/>
  </p:clrMapOvr>
  <p:transition>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392909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传统现货贸易的不足</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9" name="灯片编号占位符 4"/>
          <p:cNvSpPr>
            <a:spLocks noGrp="1"/>
          </p:cNvSpPr>
          <p:nvPr>
            <p:ph type="sldNum" sz="quarter" idx="11"/>
          </p:nvPr>
        </p:nvSpPr>
        <p:spPr>
          <a:xfrm>
            <a:off x="238149" y="6837388"/>
            <a:ext cx="622300" cy="234950"/>
          </a:xfrm>
        </p:spPr>
        <p:txBody>
          <a:bodyPr/>
          <a:lstStyle/>
          <a:p>
            <a:fld id="{960C3DD1-40A3-4D82-8DD9-5250ECFD04E8}" type="slidenum">
              <a:rPr lang="en-US"/>
              <a:pPr/>
              <a:t>4</a:t>
            </a:fld>
            <a:r>
              <a:rPr lang="en-US"/>
              <a:t>/</a:t>
            </a:r>
            <a:r>
              <a:rPr lang="zh-CN" altLang="en-US">
                <a:ea typeface="宋体" charset="-122"/>
              </a:rPr>
              <a:t>3</a:t>
            </a:r>
            <a:r>
              <a:rPr lang="en-US" altLang="zh-CN">
                <a:ea typeface="宋体" charset="-122"/>
              </a:rPr>
              <a:t>9</a:t>
            </a:r>
            <a:endParaRPr lang="en-US"/>
          </a:p>
        </p:txBody>
      </p:sp>
      <p:sp>
        <p:nvSpPr>
          <p:cNvPr id="10" name="Rectangle 2"/>
          <p:cNvSpPr>
            <a:spLocks noGrp="1" noChangeArrowheads="1"/>
          </p:cNvSpPr>
          <p:nvPr>
            <p:ph type="title"/>
          </p:nvPr>
        </p:nvSpPr>
        <p:spPr>
          <a:xfrm>
            <a:off x="3157562" y="2995638"/>
            <a:ext cx="2447925" cy="777875"/>
          </a:xfrm>
          <a:solidFill>
            <a:srgbClr val="FBFBA3"/>
          </a:solidFill>
        </p:spPr>
        <p:txBody>
          <a:bodyPr/>
          <a:lstStyle/>
          <a:p>
            <a:pPr algn="ctr"/>
            <a:r>
              <a:rPr lang="zh-CN" altLang="en-US" sz="1600" b="1">
                <a:solidFill>
                  <a:schemeClr val="tx1"/>
                </a:solidFill>
                <a:latin typeface="宋体" charset="-122"/>
                <a:ea typeface="宋体" charset="-122"/>
              </a:rPr>
              <a:t>传统贸易的弊端 </a:t>
            </a:r>
          </a:p>
        </p:txBody>
      </p:sp>
      <p:sp>
        <p:nvSpPr>
          <p:cNvPr id="11" name="AutoShape 3"/>
          <p:cNvSpPr>
            <a:spLocks noChangeArrowheads="1"/>
          </p:cNvSpPr>
          <p:nvPr/>
        </p:nvSpPr>
        <p:spPr bwMode="auto">
          <a:xfrm>
            <a:off x="4165624" y="4003701"/>
            <a:ext cx="180975" cy="347662"/>
          </a:xfrm>
          <a:prstGeom prst="downArrow">
            <a:avLst>
              <a:gd name="adj1" fmla="val 40500"/>
              <a:gd name="adj2" fmla="val 62390"/>
            </a:avLst>
          </a:prstGeom>
          <a:solidFill>
            <a:srgbClr val="808080"/>
          </a:solidFill>
          <a:ln w="6350">
            <a:solidFill>
              <a:srgbClr val="808080"/>
            </a:solidFill>
            <a:miter lim="800000"/>
            <a:headEnd/>
            <a:tailEnd/>
          </a:ln>
          <a:effectLst/>
        </p:spPr>
        <p:txBody>
          <a:bodyPr wrap="none" lIns="72000" tIns="0" rIns="0" bIns="0" anchor="ctr"/>
          <a:lstStyle/>
          <a:p>
            <a:pPr algn="ctr" eaLnBrk="1" hangingPunct="1"/>
            <a:endParaRPr lang="zh-CN" altLang="en-US" sz="1600" b="1">
              <a:latin typeface="宋体" charset="-122"/>
            </a:endParaRPr>
          </a:p>
        </p:txBody>
      </p:sp>
      <p:sp>
        <p:nvSpPr>
          <p:cNvPr id="12" name="AutoShape 4"/>
          <p:cNvSpPr>
            <a:spLocks noChangeArrowheads="1"/>
          </p:cNvSpPr>
          <p:nvPr/>
        </p:nvSpPr>
        <p:spPr bwMode="auto">
          <a:xfrm flipV="1">
            <a:off x="4156099" y="2484463"/>
            <a:ext cx="180975" cy="347663"/>
          </a:xfrm>
          <a:prstGeom prst="downArrow">
            <a:avLst>
              <a:gd name="adj1" fmla="val 40500"/>
              <a:gd name="adj2" fmla="val 62390"/>
            </a:avLst>
          </a:prstGeom>
          <a:solidFill>
            <a:srgbClr val="808080"/>
          </a:solidFill>
          <a:ln w="6350">
            <a:solidFill>
              <a:srgbClr val="808080"/>
            </a:solidFill>
            <a:miter lim="800000"/>
            <a:headEnd/>
            <a:tailEnd/>
          </a:ln>
          <a:effectLst/>
        </p:spPr>
        <p:txBody>
          <a:bodyPr rot="10800000" wrap="none" lIns="72000" tIns="0" rIns="0" bIns="0" anchor="ctr"/>
          <a:lstStyle/>
          <a:p>
            <a:pPr algn="ctr" eaLnBrk="1" hangingPunct="1"/>
            <a:endParaRPr lang="zh-CN" altLang="en-US" sz="1600" b="1">
              <a:latin typeface="宋体" charset="-122"/>
            </a:endParaRPr>
          </a:p>
        </p:txBody>
      </p:sp>
      <p:sp>
        <p:nvSpPr>
          <p:cNvPr id="13" name="AutoShape 5"/>
          <p:cNvSpPr>
            <a:spLocks noChangeArrowheads="1"/>
          </p:cNvSpPr>
          <p:nvPr/>
        </p:nvSpPr>
        <p:spPr bwMode="auto">
          <a:xfrm rot="3476025" flipV="1">
            <a:off x="5580881" y="2547169"/>
            <a:ext cx="179388" cy="346075"/>
          </a:xfrm>
          <a:prstGeom prst="downArrow">
            <a:avLst>
              <a:gd name="adj1" fmla="val 40500"/>
              <a:gd name="adj2" fmla="val 62654"/>
            </a:avLst>
          </a:prstGeom>
          <a:solidFill>
            <a:srgbClr val="808080"/>
          </a:solidFill>
          <a:ln w="6350">
            <a:solidFill>
              <a:srgbClr val="808080"/>
            </a:solidFill>
            <a:miter lim="800000"/>
            <a:headEnd/>
            <a:tailEnd/>
          </a:ln>
          <a:effectLst/>
        </p:spPr>
        <p:txBody>
          <a:bodyPr vert="eaVert" wrap="none" lIns="72000" tIns="0" rIns="0" bIns="0" anchor="ctr"/>
          <a:lstStyle/>
          <a:p>
            <a:pPr algn="ctr" eaLnBrk="1" hangingPunct="1"/>
            <a:endParaRPr lang="zh-CN" altLang="en-US" sz="1600" b="1">
              <a:latin typeface="宋体" charset="-122"/>
            </a:endParaRPr>
          </a:p>
        </p:txBody>
      </p:sp>
      <p:sp>
        <p:nvSpPr>
          <p:cNvPr id="14" name="AutoShape 6"/>
          <p:cNvSpPr>
            <a:spLocks noChangeArrowheads="1"/>
          </p:cNvSpPr>
          <p:nvPr/>
        </p:nvSpPr>
        <p:spPr bwMode="auto">
          <a:xfrm rot="3476025" flipH="1">
            <a:off x="2713855" y="3975920"/>
            <a:ext cx="180975" cy="350838"/>
          </a:xfrm>
          <a:prstGeom prst="downArrow">
            <a:avLst>
              <a:gd name="adj1" fmla="val 40500"/>
              <a:gd name="adj2" fmla="val 62960"/>
            </a:avLst>
          </a:prstGeom>
          <a:solidFill>
            <a:srgbClr val="808080"/>
          </a:solidFill>
          <a:ln w="6350">
            <a:solidFill>
              <a:srgbClr val="808080"/>
            </a:solidFill>
            <a:miter lim="800000"/>
            <a:headEnd/>
            <a:tailEnd/>
          </a:ln>
          <a:effectLst/>
        </p:spPr>
        <p:txBody>
          <a:bodyPr rot="10800000" vert="eaVert" wrap="none" lIns="72000" tIns="0" rIns="0" bIns="0" anchor="ctr"/>
          <a:lstStyle/>
          <a:p>
            <a:pPr algn="ctr" eaLnBrk="1" hangingPunct="1"/>
            <a:endParaRPr lang="zh-CN" altLang="en-US" sz="1600" b="1">
              <a:latin typeface="宋体" charset="-122"/>
            </a:endParaRPr>
          </a:p>
        </p:txBody>
      </p:sp>
      <p:sp>
        <p:nvSpPr>
          <p:cNvPr id="15" name="AutoShape 7"/>
          <p:cNvSpPr>
            <a:spLocks noChangeArrowheads="1"/>
          </p:cNvSpPr>
          <p:nvPr/>
        </p:nvSpPr>
        <p:spPr bwMode="auto">
          <a:xfrm rot="18123975" flipH="1" flipV="1">
            <a:off x="2714649" y="2544788"/>
            <a:ext cx="179388" cy="350838"/>
          </a:xfrm>
          <a:prstGeom prst="downArrow">
            <a:avLst>
              <a:gd name="adj1" fmla="val 40500"/>
              <a:gd name="adj2" fmla="val 63517"/>
            </a:avLst>
          </a:prstGeom>
          <a:solidFill>
            <a:srgbClr val="808080"/>
          </a:solidFill>
          <a:ln w="6350">
            <a:solidFill>
              <a:srgbClr val="808080"/>
            </a:solidFill>
            <a:miter lim="800000"/>
            <a:headEnd/>
            <a:tailEnd/>
          </a:ln>
          <a:effectLst/>
        </p:spPr>
        <p:txBody>
          <a:bodyPr rot="10800000" vert="eaVert" wrap="none" lIns="72000" tIns="0" rIns="0" bIns="0" anchor="ctr"/>
          <a:lstStyle/>
          <a:p>
            <a:pPr algn="ctr" eaLnBrk="1" hangingPunct="1"/>
            <a:endParaRPr lang="zh-CN" altLang="en-US" sz="1600" b="1">
              <a:latin typeface="宋体" charset="-122"/>
            </a:endParaRPr>
          </a:p>
        </p:txBody>
      </p:sp>
      <p:sp>
        <p:nvSpPr>
          <p:cNvPr id="16" name="AutoShape 8"/>
          <p:cNvSpPr>
            <a:spLocks noChangeArrowheads="1"/>
          </p:cNvSpPr>
          <p:nvPr/>
        </p:nvSpPr>
        <p:spPr bwMode="auto">
          <a:xfrm rot="18123975">
            <a:off x="5603899" y="3976714"/>
            <a:ext cx="180975" cy="349250"/>
          </a:xfrm>
          <a:prstGeom prst="downArrow">
            <a:avLst>
              <a:gd name="adj1" fmla="val 40500"/>
              <a:gd name="adj2" fmla="val 62675"/>
            </a:avLst>
          </a:prstGeom>
          <a:solidFill>
            <a:srgbClr val="808080"/>
          </a:solidFill>
          <a:ln w="6350">
            <a:solidFill>
              <a:srgbClr val="808080"/>
            </a:solidFill>
            <a:miter lim="800000"/>
            <a:headEnd/>
            <a:tailEnd/>
          </a:ln>
          <a:effectLst/>
        </p:spPr>
        <p:txBody>
          <a:bodyPr vert="eaVert" wrap="none" lIns="72000" tIns="0" rIns="0" bIns="0" anchor="ctr"/>
          <a:lstStyle/>
          <a:p>
            <a:pPr algn="ctr" eaLnBrk="1" hangingPunct="1"/>
            <a:endParaRPr lang="zh-CN" altLang="en-US" sz="1600" b="1">
              <a:latin typeface="宋体" charset="-122"/>
            </a:endParaRPr>
          </a:p>
        </p:txBody>
      </p:sp>
      <p:sp>
        <p:nvSpPr>
          <p:cNvPr id="17" name="Oval 9"/>
          <p:cNvSpPr>
            <a:spLocks noChangeArrowheads="1"/>
          </p:cNvSpPr>
          <p:nvPr/>
        </p:nvSpPr>
        <p:spPr bwMode="auto">
          <a:xfrm>
            <a:off x="3157562" y="1482751"/>
            <a:ext cx="2178050" cy="971550"/>
          </a:xfrm>
          <a:prstGeom prst="ellipse">
            <a:avLst/>
          </a:prstGeom>
          <a:noFill/>
          <a:ln w="6350">
            <a:solidFill>
              <a:schemeClr val="tx1"/>
            </a:solidFill>
            <a:round/>
            <a:headEnd/>
            <a:tailEnd/>
          </a:ln>
          <a:effectLst/>
        </p:spPr>
        <p:txBody>
          <a:bodyPr wrap="none" lIns="0" tIns="0" rIns="0" bIns="0" anchor="ctr"/>
          <a:lstStyle/>
          <a:p>
            <a:pPr algn="ctr" eaLnBrk="1" hangingPunct="1"/>
            <a:endParaRPr lang="zh-CN" altLang="en-US" sz="1600" b="1">
              <a:latin typeface="宋体" charset="-122"/>
            </a:endParaRPr>
          </a:p>
        </p:txBody>
      </p:sp>
      <p:sp>
        <p:nvSpPr>
          <p:cNvPr id="18" name="Oval 10"/>
          <p:cNvSpPr>
            <a:spLocks noChangeArrowheads="1"/>
          </p:cNvSpPr>
          <p:nvPr/>
        </p:nvSpPr>
        <p:spPr bwMode="auto">
          <a:xfrm>
            <a:off x="5822974" y="1990751"/>
            <a:ext cx="2178050" cy="971550"/>
          </a:xfrm>
          <a:prstGeom prst="ellipse">
            <a:avLst/>
          </a:prstGeom>
          <a:noFill/>
          <a:ln w="6350">
            <a:solidFill>
              <a:schemeClr val="tx1"/>
            </a:solidFill>
            <a:round/>
            <a:headEnd/>
            <a:tailEnd/>
          </a:ln>
          <a:effectLst/>
        </p:spPr>
        <p:txBody>
          <a:bodyPr wrap="none" lIns="0" tIns="0" rIns="0" bIns="0" anchor="ctr"/>
          <a:lstStyle/>
          <a:p>
            <a:pPr algn="ctr" eaLnBrk="1" hangingPunct="1"/>
            <a:endParaRPr lang="zh-CN" altLang="en-US" sz="1600" b="1">
              <a:latin typeface="宋体" charset="-122"/>
            </a:endParaRPr>
          </a:p>
        </p:txBody>
      </p:sp>
      <p:sp>
        <p:nvSpPr>
          <p:cNvPr id="19" name="Oval 11"/>
          <p:cNvSpPr>
            <a:spLocks noChangeArrowheads="1"/>
          </p:cNvSpPr>
          <p:nvPr/>
        </p:nvSpPr>
        <p:spPr bwMode="auto">
          <a:xfrm>
            <a:off x="5822974" y="3906863"/>
            <a:ext cx="2178050" cy="971550"/>
          </a:xfrm>
          <a:prstGeom prst="ellipse">
            <a:avLst/>
          </a:prstGeom>
          <a:noFill/>
          <a:ln w="6350">
            <a:solidFill>
              <a:schemeClr val="tx1"/>
            </a:solidFill>
            <a:round/>
            <a:headEnd/>
            <a:tailEnd/>
          </a:ln>
          <a:effectLst/>
        </p:spPr>
        <p:txBody>
          <a:bodyPr wrap="none" lIns="0" tIns="0" rIns="0" bIns="0" anchor="ctr"/>
          <a:lstStyle/>
          <a:p>
            <a:pPr algn="ctr" eaLnBrk="1" hangingPunct="1"/>
            <a:endParaRPr lang="zh-CN" altLang="en-US" sz="1600" b="1">
              <a:latin typeface="宋体" charset="-122"/>
            </a:endParaRPr>
          </a:p>
        </p:txBody>
      </p:sp>
      <p:sp>
        <p:nvSpPr>
          <p:cNvPr id="20" name="Oval 12"/>
          <p:cNvSpPr>
            <a:spLocks noChangeArrowheads="1"/>
          </p:cNvSpPr>
          <p:nvPr/>
        </p:nvSpPr>
        <p:spPr bwMode="auto">
          <a:xfrm>
            <a:off x="488974" y="1990751"/>
            <a:ext cx="2178050" cy="971550"/>
          </a:xfrm>
          <a:prstGeom prst="ellipse">
            <a:avLst/>
          </a:prstGeom>
          <a:solidFill>
            <a:srgbClr val="00FFFF"/>
          </a:solidFill>
          <a:ln w="6350">
            <a:solidFill>
              <a:schemeClr val="tx1"/>
            </a:solidFill>
            <a:round/>
            <a:headEnd/>
            <a:tailEnd/>
          </a:ln>
          <a:effectLst/>
        </p:spPr>
        <p:txBody>
          <a:bodyPr wrap="none" lIns="0" tIns="0" rIns="0" bIns="0" anchor="ctr"/>
          <a:lstStyle/>
          <a:p>
            <a:pPr algn="ctr" eaLnBrk="1" hangingPunct="1"/>
            <a:endParaRPr lang="zh-CN" altLang="en-US" sz="1600" b="1">
              <a:latin typeface="宋体" charset="-122"/>
            </a:endParaRPr>
          </a:p>
        </p:txBody>
      </p:sp>
      <p:sp>
        <p:nvSpPr>
          <p:cNvPr id="21" name="Oval 13"/>
          <p:cNvSpPr>
            <a:spLocks noChangeArrowheads="1"/>
          </p:cNvSpPr>
          <p:nvPr/>
        </p:nvSpPr>
        <p:spPr bwMode="auto">
          <a:xfrm>
            <a:off x="488974" y="3906863"/>
            <a:ext cx="2178050" cy="971550"/>
          </a:xfrm>
          <a:prstGeom prst="ellipse">
            <a:avLst/>
          </a:prstGeom>
          <a:solidFill>
            <a:srgbClr val="00FFFF"/>
          </a:solidFill>
          <a:ln w="6350">
            <a:solidFill>
              <a:schemeClr val="tx1"/>
            </a:solidFill>
            <a:round/>
            <a:headEnd/>
            <a:tailEnd/>
          </a:ln>
          <a:effectLst/>
        </p:spPr>
        <p:txBody>
          <a:bodyPr wrap="none" lIns="0" tIns="0" rIns="0" bIns="0" anchor="ctr"/>
          <a:lstStyle/>
          <a:p>
            <a:pPr algn="ctr" eaLnBrk="1" hangingPunct="1"/>
            <a:endParaRPr lang="zh-CN" altLang="en-US" sz="1600" b="1">
              <a:latin typeface="宋体" charset="-122"/>
            </a:endParaRPr>
          </a:p>
        </p:txBody>
      </p:sp>
      <p:sp>
        <p:nvSpPr>
          <p:cNvPr id="22" name="Oval 14"/>
          <p:cNvSpPr>
            <a:spLocks noChangeArrowheads="1"/>
          </p:cNvSpPr>
          <p:nvPr/>
        </p:nvSpPr>
        <p:spPr bwMode="auto">
          <a:xfrm>
            <a:off x="3157562" y="4446613"/>
            <a:ext cx="2178050" cy="971550"/>
          </a:xfrm>
          <a:prstGeom prst="ellipse">
            <a:avLst/>
          </a:prstGeom>
          <a:solidFill>
            <a:srgbClr val="00FFFF"/>
          </a:solidFill>
          <a:ln w="6350">
            <a:solidFill>
              <a:schemeClr val="tx1"/>
            </a:solidFill>
            <a:round/>
            <a:headEnd/>
            <a:tailEnd/>
          </a:ln>
          <a:effectLst/>
        </p:spPr>
        <p:txBody>
          <a:bodyPr wrap="none" lIns="0" tIns="0" rIns="0" bIns="0" anchor="ctr"/>
          <a:lstStyle/>
          <a:p>
            <a:pPr algn="ctr" eaLnBrk="1" hangingPunct="1"/>
            <a:endParaRPr lang="zh-CN" altLang="en-US" sz="1600" b="1">
              <a:latin typeface="宋体" charset="-122"/>
            </a:endParaRPr>
          </a:p>
        </p:txBody>
      </p:sp>
      <p:sp>
        <p:nvSpPr>
          <p:cNvPr id="23" name="Text Box 15"/>
          <p:cNvSpPr txBox="1">
            <a:spLocks noChangeArrowheads="1"/>
          </p:cNvSpPr>
          <p:nvPr/>
        </p:nvSpPr>
        <p:spPr bwMode="auto">
          <a:xfrm>
            <a:off x="588987" y="2355876"/>
            <a:ext cx="1978025" cy="244475"/>
          </a:xfrm>
          <a:prstGeom prst="rect">
            <a:avLst/>
          </a:prstGeom>
          <a:noFill/>
          <a:ln w="9525">
            <a:noFill/>
            <a:miter lim="800000"/>
            <a:headEnd/>
            <a:tailEnd/>
          </a:ln>
          <a:effectLst/>
        </p:spPr>
        <p:txBody>
          <a:bodyPr lIns="0" tIns="0" rIns="0" bIns="0" anchor="ctr">
            <a:spAutoFit/>
          </a:bodyPr>
          <a:lstStyle/>
          <a:p>
            <a:pPr algn="ctr"/>
            <a:r>
              <a:rPr lang="zh-CN" altLang="en-US" sz="1600" b="1">
                <a:solidFill>
                  <a:srgbClr val="FD0D07"/>
                </a:solidFill>
                <a:latin typeface="宋体" charset="-122"/>
              </a:rPr>
              <a:t>物流成本高</a:t>
            </a:r>
          </a:p>
        </p:txBody>
      </p:sp>
      <p:sp>
        <p:nvSpPr>
          <p:cNvPr id="24" name="Text Box 16"/>
          <p:cNvSpPr txBox="1">
            <a:spLocks noChangeArrowheads="1"/>
          </p:cNvSpPr>
          <p:nvPr/>
        </p:nvSpPr>
        <p:spPr bwMode="auto">
          <a:xfrm>
            <a:off x="5922987" y="2324126"/>
            <a:ext cx="1978025" cy="304800"/>
          </a:xfrm>
          <a:prstGeom prst="rect">
            <a:avLst/>
          </a:prstGeom>
          <a:noFill/>
          <a:ln w="9525">
            <a:noFill/>
            <a:miter lim="800000"/>
            <a:headEnd/>
            <a:tailEnd/>
          </a:ln>
          <a:effectLst/>
        </p:spPr>
        <p:txBody>
          <a:bodyPr lIns="0" tIns="0" rIns="0" bIns="0" anchor="ctr">
            <a:spAutoFit/>
          </a:bodyPr>
          <a:lstStyle/>
          <a:p>
            <a:pPr algn="ctr"/>
            <a:r>
              <a:rPr lang="zh-CN" altLang="en-US"/>
              <a:t>信用风险高</a:t>
            </a:r>
          </a:p>
        </p:txBody>
      </p:sp>
      <p:sp>
        <p:nvSpPr>
          <p:cNvPr id="25" name="Text Box 17"/>
          <p:cNvSpPr txBox="1">
            <a:spLocks noChangeArrowheads="1"/>
          </p:cNvSpPr>
          <p:nvPr/>
        </p:nvSpPr>
        <p:spPr bwMode="auto">
          <a:xfrm>
            <a:off x="3230587" y="1857401"/>
            <a:ext cx="1978025" cy="244475"/>
          </a:xfrm>
          <a:prstGeom prst="rect">
            <a:avLst/>
          </a:prstGeom>
          <a:noFill/>
          <a:ln w="9525">
            <a:noFill/>
            <a:miter lim="800000"/>
            <a:headEnd/>
            <a:tailEnd/>
          </a:ln>
          <a:effectLst/>
        </p:spPr>
        <p:txBody>
          <a:bodyPr lIns="0" tIns="0" rIns="0" bIns="0" anchor="ctr">
            <a:spAutoFit/>
          </a:bodyPr>
          <a:lstStyle/>
          <a:p>
            <a:pPr algn="ctr"/>
            <a:r>
              <a:rPr lang="zh-CN" altLang="en-US" sz="1600" b="1">
                <a:latin typeface="宋体" charset="-122"/>
              </a:rPr>
              <a:t>价格不透明</a:t>
            </a:r>
          </a:p>
        </p:txBody>
      </p:sp>
      <p:sp>
        <p:nvSpPr>
          <p:cNvPr id="26" name="Rectangle 18"/>
          <p:cNvSpPr>
            <a:spLocks noChangeArrowheads="1"/>
          </p:cNvSpPr>
          <p:nvPr/>
        </p:nvSpPr>
        <p:spPr bwMode="auto">
          <a:xfrm>
            <a:off x="6356374" y="4233888"/>
            <a:ext cx="1311275" cy="336550"/>
          </a:xfrm>
          <a:prstGeom prst="rect">
            <a:avLst/>
          </a:prstGeom>
          <a:noFill/>
          <a:ln w="9525">
            <a:noFill/>
            <a:miter lim="800000"/>
            <a:headEnd/>
            <a:tailEnd/>
          </a:ln>
          <a:effectLst/>
        </p:spPr>
        <p:txBody>
          <a:bodyPr wrap="none" anchor="ctr">
            <a:spAutoFit/>
          </a:bodyPr>
          <a:lstStyle/>
          <a:p>
            <a:pPr algn="ctr" eaLnBrk="1" hangingPunct="1"/>
            <a:r>
              <a:rPr lang="zh-CN" altLang="en-US" sz="1600" b="1">
                <a:latin typeface="宋体" charset="-122"/>
              </a:rPr>
              <a:t>交易成本高 </a:t>
            </a:r>
          </a:p>
        </p:txBody>
      </p:sp>
      <p:sp>
        <p:nvSpPr>
          <p:cNvPr id="27" name="Text Box 19"/>
          <p:cNvSpPr txBox="1">
            <a:spLocks noChangeArrowheads="1"/>
          </p:cNvSpPr>
          <p:nvPr/>
        </p:nvSpPr>
        <p:spPr bwMode="auto">
          <a:xfrm>
            <a:off x="781074" y="4219601"/>
            <a:ext cx="1511300" cy="336550"/>
          </a:xfrm>
          <a:prstGeom prst="rect">
            <a:avLst/>
          </a:prstGeom>
          <a:noFill/>
          <a:ln w="9525">
            <a:noFill/>
            <a:miter lim="800000"/>
            <a:headEnd/>
            <a:tailEnd/>
          </a:ln>
          <a:effectLst/>
        </p:spPr>
        <p:txBody>
          <a:bodyPr>
            <a:spAutoFit/>
          </a:bodyPr>
          <a:lstStyle/>
          <a:p>
            <a:pPr algn="ctr" eaLnBrk="1" hangingPunct="1">
              <a:spcBef>
                <a:spcPct val="50000"/>
              </a:spcBef>
            </a:pPr>
            <a:endParaRPr lang="zh-CN" altLang="en-US" sz="1600" b="1">
              <a:latin typeface="宋体" charset="-122"/>
            </a:endParaRPr>
          </a:p>
        </p:txBody>
      </p:sp>
      <p:sp>
        <p:nvSpPr>
          <p:cNvPr id="28" name="Text Box 20"/>
          <p:cNvSpPr txBox="1">
            <a:spLocks noChangeArrowheads="1"/>
          </p:cNvSpPr>
          <p:nvPr/>
        </p:nvSpPr>
        <p:spPr bwMode="auto">
          <a:xfrm>
            <a:off x="638199" y="4219601"/>
            <a:ext cx="1728788" cy="396875"/>
          </a:xfrm>
          <a:prstGeom prst="rect">
            <a:avLst/>
          </a:prstGeom>
          <a:noFill/>
          <a:ln w="9525">
            <a:noFill/>
            <a:miter lim="800000"/>
            <a:headEnd/>
            <a:tailEnd/>
          </a:ln>
          <a:effectLst/>
        </p:spPr>
        <p:txBody>
          <a:bodyPr>
            <a:spAutoFit/>
          </a:bodyPr>
          <a:lstStyle/>
          <a:p>
            <a:pPr algn="ctr" eaLnBrk="1" hangingPunct="1">
              <a:spcBef>
                <a:spcPct val="50000"/>
              </a:spcBef>
            </a:pPr>
            <a:r>
              <a:rPr lang="zh-CN" altLang="en-US"/>
              <a:t>质数量纠纷</a:t>
            </a:r>
          </a:p>
        </p:txBody>
      </p:sp>
      <p:sp>
        <p:nvSpPr>
          <p:cNvPr id="29" name="Text Box 21"/>
          <p:cNvSpPr txBox="1">
            <a:spLocks noChangeArrowheads="1"/>
          </p:cNvSpPr>
          <p:nvPr/>
        </p:nvSpPr>
        <p:spPr bwMode="auto">
          <a:xfrm>
            <a:off x="3446487" y="4722838"/>
            <a:ext cx="1727200" cy="396875"/>
          </a:xfrm>
          <a:prstGeom prst="rect">
            <a:avLst/>
          </a:prstGeom>
          <a:noFill/>
          <a:ln w="9525">
            <a:noFill/>
            <a:miter lim="800000"/>
            <a:headEnd/>
            <a:tailEnd/>
          </a:ln>
          <a:effectLst/>
        </p:spPr>
        <p:txBody>
          <a:bodyPr>
            <a:spAutoFit/>
          </a:bodyPr>
          <a:lstStyle/>
          <a:p>
            <a:pPr algn="ctr" eaLnBrk="1" hangingPunct="1">
              <a:spcBef>
                <a:spcPct val="50000"/>
              </a:spcBef>
            </a:pPr>
            <a:r>
              <a:rPr lang="zh-CN" altLang="en-US"/>
              <a:t>贸易机会少</a:t>
            </a:r>
          </a:p>
        </p:txBody>
      </p:sp>
      <p:sp>
        <p:nvSpPr>
          <p:cNvPr id="30" name="Rectangle 24"/>
          <p:cNvSpPr>
            <a:spLocks noChangeArrowheads="1"/>
          </p:cNvSpPr>
          <p:nvPr/>
        </p:nvSpPr>
        <p:spPr bwMode="auto">
          <a:xfrm>
            <a:off x="2146324" y="5875363"/>
            <a:ext cx="5832475" cy="785813"/>
          </a:xfrm>
          <a:prstGeom prst="rect">
            <a:avLst/>
          </a:prstGeom>
          <a:noFill/>
          <a:ln w="9525">
            <a:noFill/>
            <a:round/>
            <a:headEnd/>
            <a:tailEnd/>
          </a:ln>
        </p:spPr>
        <p:txBody>
          <a:bodyPr lIns="90000" tIns="46800" rIns="90000" bIns="46800"/>
          <a:lstStyle/>
          <a:p>
            <a:pPr marL="342900" indent="-342900" eaLnBrk="1" hangingPunct="1">
              <a:spcBef>
                <a:spcPct val="20000"/>
              </a:spcBef>
              <a:buClr>
                <a:schemeClr val="accent1"/>
              </a:buClr>
              <a:buFont typeface="Wingdings" pitchFamily="2" charset="2"/>
              <a:buNone/>
            </a:pPr>
            <a:r>
              <a:rPr lang="zh-CN" altLang="en-US" sz="2800">
                <a:solidFill>
                  <a:srgbClr val="FF0000"/>
                </a:solidFill>
                <a:latin typeface="宋体" charset="-122"/>
              </a:rPr>
              <a:t>商机难觅 风险大 成本高！</a:t>
            </a:r>
          </a:p>
        </p:txBody>
      </p:sp>
    </p:spTree>
  </p:cSld>
  <p:clrMapOvr>
    <a:masterClrMapping/>
  </p:clrMapOvr>
  <p:transition>
    <p:wheel spokes="3"/>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5</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现货挂牌模式</a:t>
            </a:r>
          </a:p>
        </p:txBody>
      </p:sp>
      <p:sp>
        <p:nvSpPr>
          <p:cNvPr id="9" name="TextBox 8"/>
          <p:cNvSpPr txBox="1"/>
          <p:nvPr/>
        </p:nvSpPr>
        <p:spPr>
          <a:xfrm>
            <a:off x="285750" y="1416050"/>
            <a:ext cx="191928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5.2</a:t>
            </a:r>
            <a:r>
              <a:rPr lang="zh-CN" altLang="en-US" sz="2400" dirty="0">
                <a:solidFill>
                  <a:schemeClr val="tx1">
                    <a:lumMod val="95000"/>
                    <a:lumOff val="5000"/>
                  </a:schemeClr>
                </a:solidFill>
                <a:latin typeface="+mn-lt"/>
                <a:ea typeface="+mn-ea"/>
              </a:rPr>
              <a:t>交易流程</a:t>
            </a:r>
          </a:p>
        </p:txBody>
      </p:sp>
      <p:sp>
        <p:nvSpPr>
          <p:cNvPr id="727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72712" name="直线 26"/>
          <p:cNvSpPr>
            <a:spLocks noChangeShapeType="1"/>
          </p:cNvSpPr>
          <p:nvPr/>
        </p:nvSpPr>
        <p:spPr bwMode="auto">
          <a:xfrm>
            <a:off x="6538913" y="2133600"/>
            <a:ext cx="0" cy="454025"/>
          </a:xfrm>
          <a:prstGeom prst="line">
            <a:avLst/>
          </a:prstGeom>
          <a:noFill/>
          <a:ln w="19050">
            <a:solidFill>
              <a:srgbClr val="33CCCC"/>
            </a:solidFill>
            <a:round/>
            <a:headEnd/>
            <a:tailEnd/>
          </a:ln>
        </p:spPr>
        <p:txBody>
          <a:bodyPr wrap="none" anchor="ctr"/>
          <a:lstStyle/>
          <a:p>
            <a:endParaRPr lang="zh-CN" altLang="en-US"/>
          </a:p>
        </p:txBody>
      </p:sp>
      <p:sp>
        <p:nvSpPr>
          <p:cNvPr id="72713" name="直线 26"/>
          <p:cNvSpPr>
            <a:spLocks noChangeShapeType="1"/>
          </p:cNvSpPr>
          <p:nvPr/>
        </p:nvSpPr>
        <p:spPr bwMode="auto">
          <a:xfrm flipH="1">
            <a:off x="3673475" y="1784350"/>
            <a:ext cx="6350" cy="493713"/>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72714" name="Group 20"/>
          <p:cNvGrpSpPr>
            <a:grpSpLocks/>
          </p:cNvGrpSpPr>
          <p:nvPr/>
        </p:nvGrpSpPr>
        <p:grpSpPr bwMode="auto">
          <a:xfrm>
            <a:off x="2522538" y="2244725"/>
            <a:ext cx="2305050" cy="719138"/>
            <a:chOff x="1907" y="3202"/>
            <a:chExt cx="1786" cy="727"/>
          </a:xfrm>
        </p:grpSpPr>
        <p:sp>
          <p:nvSpPr>
            <p:cNvPr id="72796"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97"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98"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99"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02" name="Rectangle 25"/>
            <p:cNvSpPr>
              <a:spLocks noChangeAspect="1" noChangeArrowheads="1"/>
            </p:cNvSpPr>
            <p:nvPr/>
          </p:nvSpPr>
          <p:spPr bwMode="auto">
            <a:xfrm>
              <a:off x="1975" y="3263"/>
              <a:ext cx="1649" cy="605"/>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买方或卖方交易商通过交易</a:t>
              </a:r>
            </a:p>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客户端挂盘并填写商品属性</a:t>
              </a:r>
            </a:p>
          </p:txBody>
        </p:sp>
      </p:grpSp>
      <p:sp>
        <p:nvSpPr>
          <p:cNvPr id="72715" name="直线 26"/>
          <p:cNvSpPr>
            <a:spLocks noChangeShapeType="1"/>
          </p:cNvSpPr>
          <p:nvPr/>
        </p:nvSpPr>
        <p:spPr bwMode="auto">
          <a:xfrm flipH="1" flipV="1">
            <a:off x="3673475" y="1560513"/>
            <a:ext cx="2852738" cy="7937"/>
          </a:xfrm>
          <a:prstGeom prst="line">
            <a:avLst/>
          </a:prstGeom>
          <a:noFill/>
          <a:ln w="19050">
            <a:solidFill>
              <a:srgbClr val="33CCCC"/>
            </a:solidFill>
            <a:round/>
            <a:headEnd/>
            <a:tailEnd/>
          </a:ln>
        </p:spPr>
        <p:txBody>
          <a:bodyPr wrap="none" anchor="ctr"/>
          <a:lstStyle/>
          <a:p>
            <a:endParaRPr lang="zh-CN" altLang="en-US"/>
          </a:p>
        </p:txBody>
      </p:sp>
      <p:grpSp>
        <p:nvGrpSpPr>
          <p:cNvPr id="72716" name="Group 28"/>
          <p:cNvGrpSpPr>
            <a:grpSpLocks/>
          </p:cNvGrpSpPr>
          <p:nvPr/>
        </p:nvGrpSpPr>
        <p:grpSpPr bwMode="auto">
          <a:xfrm>
            <a:off x="5618163" y="1773238"/>
            <a:ext cx="1800225" cy="504825"/>
            <a:chOff x="1907" y="3202"/>
            <a:chExt cx="1786" cy="727"/>
          </a:xfrm>
        </p:grpSpPr>
        <p:sp>
          <p:nvSpPr>
            <p:cNvPr id="72791" name="Rectangle 29"/>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92" name="Rectangle 30"/>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93" name="Rectangle 31"/>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94" name="Rectangle 32"/>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97" name="Rectangle 33"/>
            <p:cNvSpPr>
              <a:spLocks noChangeAspect="1" noChangeArrowheads="1"/>
            </p:cNvSpPr>
            <p:nvPr/>
          </p:nvSpPr>
          <p:spPr bwMode="auto">
            <a:xfrm>
              <a:off x="1975" y="3264"/>
              <a:ext cx="1649" cy="604"/>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交易商申请新商品</a:t>
              </a:r>
            </a:p>
          </p:txBody>
        </p:sp>
      </p:grpSp>
      <p:sp>
        <p:nvSpPr>
          <p:cNvPr id="72717" name="直线 26"/>
          <p:cNvSpPr>
            <a:spLocks noChangeShapeType="1"/>
          </p:cNvSpPr>
          <p:nvPr/>
        </p:nvSpPr>
        <p:spPr bwMode="auto">
          <a:xfrm>
            <a:off x="6526213" y="1557338"/>
            <a:ext cx="0" cy="285750"/>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2718" name="直线 26"/>
          <p:cNvSpPr>
            <a:spLocks noChangeShapeType="1"/>
          </p:cNvSpPr>
          <p:nvPr/>
        </p:nvSpPr>
        <p:spPr bwMode="auto">
          <a:xfrm>
            <a:off x="4754563" y="2582863"/>
            <a:ext cx="1784350" cy="0"/>
          </a:xfrm>
          <a:prstGeom prst="line">
            <a:avLst/>
          </a:prstGeom>
          <a:noFill/>
          <a:ln w="19050">
            <a:solidFill>
              <a:srgbClr val="33CCCC"/>
            </a:solidFill>
            <a:round/>
            <a:headEnd type="triangle" w="med" len="med"/>
            <a:tailEnd/>
          </a:ln>
        </p:spPr>
        <p:txBody>
          <a:bodyPr wrap="none" anchor="ctr"/>
          <a:lstStyle/>
          <a:p>
            <a:endParaRPr lang="zh-CN" altLang="en-US"/>
          </a:p>
        </p:txBody>
      </p:sp>
      <p:grpSp>
        <p:nvGrpSpPr>
          <p:cNvPr id="72719" name="Group 86"/>
          <p:cNvGrpSpPr>
            <a:grpSpLocks/>
          </p:cNvGrpSpPr>
          <p:nvPr/>
        </p:nvGrpSpPr>
        <p:grpSpPr bwMode="auto">
          <a:xfrm>
            <a:off x="2520950" y="1341438"/>
            <a:ext cx="2273300" cy="466725"/>
            <a:chOff x="1907" y="3202"/>
            <a:chExt cx="1786" cy="727"/>
          </a:xfrm>
        </p:grpSpPr>
        <p:sp>
          <p:nvSpPr>
            <p:cNvPr id="72786" name="Rectangle 8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87" name="Rectangle 8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88" name="Rectangle 8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89" name="Rectangle 9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92" name="Rectangle 91"/>
            <p:cNvSpPr>
              <a:spLocks noChangeAspect="1" noChangeArrowheads="1"/>
            </p:cNvSpPr>
            <p:nvPr/>
          </p:nvSpPr>
          <p:spPr bwMode="auto">
            <a:xfrm>
              <a:off x="1976" y="3264"/>
              <a:ext cx="1649"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挂盘商品</a:t>
              </a:r>
            </a:p>
          </p:txBody>
        </p:sp>
      </p:grpSp>
      <p:sp>
        <p:nvSpPr>
          <p:cNvPr id="18" name="Text Box 92"/>
          <p:cNvSpPr txBox="1">
            <a:spLocks noChangeArrowheads="1"/>
          </p:cNvSpPr>
          <p:nvPr/>
        </p:nvSpPr>
        <p:spPr bwMode="auto">
          <a:xfrm>
            <a:off x="5041900" y="1270000"/>
            <a:ext cx="641350" cy="27463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r>
              <a:rPr lang="zh-CN" altLang="en-US" sz="1200">
                <a:solidFill>
                  <a:srgbClr val="196F95"/>
                </a:solidFill>
                <a:latin typeface="Arial" charset="0"/>
                <a:ea typeface="微软雅黑" pitchFamily="34" charset="-122"/>
              </a:rPr>
              <a:t>新商品</a:t>
            </a:r>
          </a:p>
        </p:txBody>
      </p:sp>
      <p:sp>
        <p:nvSpPr>
          <p:cNvPr id="19" name="Text Box 93"/>
          <p:cNvSpPr txBox="1">
            <a:spLocks noChangeArrowheads="1"/>
          </p:cNvSpPr>
          <p:nvPr/>
        </p:nvSpPr>
        <p:spPr bwMode="auto">
          <a:xfrm>
            <a:off x="3008313" y="1884363"/>
            <a:ext cx="641350" cy="27463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r>
              <a:rPr lang="zh-CN" altLang="en-US" sz="1200">
                <a:solidFill>
                  <a:srgbClr val="196F95"/>
                </a:solidFill>
                <a:latin typeface="Arial" charset="0"/>
                <a:ea typeface="微软雅黑" pitchFamily="34" charset="-122"/>
              </a:rPr>
              <a:t>老商品</a:t>
            </a:r>
          </a:p>
        </p:txBody>
      </p:sp>
      <p:sp>
        <p:nvSpPr>
          <p:cNvPr id="20" name="Text Box 94"/>
          <p:cNvSpPr txBox="1">
            <a:spLocks noChangeArrowheads="1"/>
          </p:cNvSpPr>
          <p:nvPr/>
        </p:nvSpPr>
        <p:spPr bwMode="auto">
          <a:xfrm>
            <a:off x="5113338" y="2276475"/>
            <a:ext cx="488950" cy="27463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r>
              <a:rPr lang="zh-CN" altLang="en-US" sz="1200">
                <a:solidFill>
                  <a:srgbClr val="196F95"/>
                </a:solidFill>
                <a:latin typeface="Arial" charset="0"/>
                <a:ea typeface="微软雅黑" pitchFamily="34" charset="-122"/>
              </a:rPr>
              <a:t>成功</a:t>
            </a:r>
          </a:p>
        </p:txBody>
      </p:sp>
      <p:sp>
        <p:nvSpPr>
          <p:cNvPr id="72723" name="直线 26"/>
          <p:cNvSpPr>
            <a:spLocks noChangeShapeType="1"/>
          </p:cNvSpPr>
          <p:nvPr/>
        </p:nvSpPr>
        <p:spPr bwMode="auto">
          <a:xfrm>
            <a:off x="3673475" y="2927350"/>
            <a:ext cx="0" cy="285750"/>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2724" name="直线 26"/>
          <p:cNvSpPr>
            <a:spLocks noChangeShapeType="1"/>
          </p:cNvSpPr>
          <p:nvPr/>
        </p:nvSpPr>
        <p:spPr bwMode="auto">
          <a:xfrm flipH="1" flipV="1">
            <a:off x="1730375" y="3213100"/>
            <a:ext cx="4824413" cy="0"/>
          </a:xfrm>
          <a:prstGeom prst="line">
            <a:avLst/>
          </a:prstGeom>
          <a:noFill/>
          <a:ln w="19050">
            <a:solidFill>
              <a:srgbClr val="33CCCC"/>
            </a:solidFill>
            <a:round/>
            <a:headEnd/>
            <a:tailEnd/>
          </a:ln>
        </p:spPr>
        <p:txBody>
          <a:bodyPr wrap="none" anchor="ctr"/>
          <a:lstStyle/>
          <a:p>
            <a:endParaRPr lang="zh-CN" altLang="en-US"/>
          </a:p>
        </p:txBody>
      </p:sp>
      <p:sp>
        <p:nvSpPr>
          <p:cNvPr id="72725" name="直线 26"/>
          <p:cNvSpPr>
            <a:spLocks noChangeShapeType="1"/>
          </p:cNvSpPr>
          <p:nvPr/>
        </p:nvSpPr>
        <p:spPr bwMode="auto">
          <a:xfrm>
            <a:off x="6554788" y="3213100"/>
            <a:ext cx="0" cy="215900"/>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2726" name="直线 26"/>
          <p:cNvSpPr>
            <a:spLocks noChangeShapeType="1"/>
          </p:cNvSpPr>
          <p:nvPr/>
        </p:nvSpPr>
        <p:spPr bwMode="auto">
          <a:xfrm>
            <a:off x="1730375" y="3213100"/>
            <a:ext cx="0" cy="288925"/>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72727" name="Group 100"/>
          <p:cNvGrpSpPr>
            <a:grpSpLocks/>
          </p:cNvGrpSpPr>
          <p:nvPr/>
        </p:nvGrpSpPr>
        <p:grpSpPr bwMode="auto">
          <a:xfrm>
            <a:off x="1155700" y="3467100"/>
            <a:ext cx="1295400" cy="466725"/>
            <a:chOff x="1907" y="3202"/>
            <a:chExt cx="1786" cy="727"/>
          </a:xfrm>
        </p:grpSpPr>
        <p:sp>
          <p:nvSpPr>
            <p:cNvPr id="72781" name="Rectangle 10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82" name="Rectangle 10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83" name="Rectangle 10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84" name="Rectangle 10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87" name="Rectangle 105"/>
            <p:cNvSpPr>
              <a:spLocks noChangeAspect="1" noChangeArrowheads="1"/>
            </p:cNvSpPr>
            <p:nvPr/>
          </p:nvSpPr>
          <p:spPr bwMode="auto">
            <a:xfrm>
              <a:off x="1975" y="3264"/>
              <a:ext cx="1648"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摘牌成交</a:t>
              </a:r>
            </a:p>
          </p:txBody>
        </p:sp>
      </p:grpSp>
      <p:grpSp>
        <p:nvGrpSpPr>
          <p:cNvPr id="72728" name="Group 106"/>
          <p:cNvGrpSpPr>
            <a:grpSpLocks/>
          </p:cNvGrpSpPr>
          <p:nvPr/>
        </p:nvGrpSpPr>
        <p:grpSpPr bwMode="auto">
          <a:xfrm>
            <a:off x="5835650" y="3429000"/>
            <a:ext cx="1582738" cy="466725"/>
            <a:chOff x="1907" y="3202"/>
            <a:chExt cx="1786" cy="727"/>
          </a:xfrm>
        </p:grpSpPr>
        <p:sp>
          <p:nvSpPr>
            <p:cNvPr id="72776" name="Rectangle 10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77" name="Rectangle 10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78" name="Rectangle 10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79" name="Rectangle 11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82" name="Rectangle 111"/>
            <p:cNvSpPr>
              <a:spLocks noChangeAspect="1" noChangeArrowheads="1"/>
            </p:cNvSpPr>
            <p:nvPr/>
          </p:nvSpPr>
          <p:spPr bwMode="auto">
            <a:xfrm>
              <a:off x="1975" y="3264"/>
              <a:ext cx="1648"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双方议价</a:t>
              </a:r>
            </a:p>
          </p:txBody>
        </p:sp>
      </p:grpSp>
      <p:sp>
        <p:nvSpPr>
          <p:cNvPr id="72729" name="直线 26"/>
          <p:cNvSpPr>
            <a:spLocks noChangeShapeType="1"/>
          </p:cNvSpPr>
          <p:nvPr/>
        </p:nvSpPr>
        <p:spPr bwMode="auto">
          <a:xfrm>
            <a:off x="1803400" y="3878263"/>
            <a:ext cx="0" cy="285750"/>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72730" name="Group 113"/>
          <p:cNvGrpSpPr>
            <a:grpSpLocks/>
          </p:cNvGrpSpPr>
          <p:nvPr/>
        </p:nvGrpSpPr>
        <p:grpSpPr bwMode="auto">
          <a:xfrm>
            <a:off x="642938" y="4149725"/>
            <a:ext cx="2447925" cy="687388"/>
            <a:chOff x="1907" y="3202"/>
            <a:chExt cx="1786" cy="727"/>
          </a:xfrm>
        </p:grpSpPr>
        <p:sp>
          <p:nvSpPr>
            <p:cNvPr id="72771" name="Rectangle 114"/>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72" name="Rectangle 115"/>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73" name="Rectangle 116"/>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74" name="Rectangle 117"/>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7" name="Rectangle 118"/>
            <p:cNvSpPr>
              <a:spLocks noChangeAspect="1" noChangeArrowheads="1"/>
            </p:cNvSpPr>
            <p:nvPr/>
          </p:nvSpPr>
          <p:spPr bwMode="auto">
            <a:xfrm>
              <a:off x="1975" y="3262"/>
              <a:ext cx="1648" cy="606"/>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按成交价冻结交易保证金</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收取手续费</a:t>
              </a:r>
            </a:p>
          </p:txBody>
        </p:sp>
      </p:grpSp>
      <p:sp>
        <p:nvSpPr>
          <p:cNvPr id="72731" name="直线 26"/>
          <p:cNvSpPr>
            <a:spLocks noChangeShapeType="1"/>
          </p:cNvSpPr>
          <p:nvPr/>
        </p:nvSpPr>
        <p:spPr bwMode="auto">
          <a:xfrm>
            <a:off x="6626225" y="3886200"/>
            <a:ext cx="0" cy="192088"/>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72732" name="Group 120"/>
          <p:cNvGrpSpPr>
            <a:grpSpLocks/>
          </p:cNvGrpSpPr>
          <p:nvPr/>
        </p:nvGrpSpPr>
        <p:grpSpPr bwMode="auto">
          <a:xfrm>
            <a:off x="4899025" y="4076700"/>
            <a:ext cx="3600450" cy="1081088"/>
            <a:chOff x="1907" y="3202"/>
            <a:chExt cx="1786" cy="727"/>
          </a:xfrm>
        </p:grpSpPr>
        <p:sp>
          <p:nvSpPr>
            <p:cNvPr id="72766" name="Rectangle 1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67" name="Rectangle 1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68" name="Rectangle 1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69" name="Rectangle 1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 name="Rectangle 125"/>
            <p:cNvSpPr>
              <a:spLocks noChangeAspect="1" noChangeArrowheads="1"/>
            </p:cNvSpPr>
            <p:nvPr/>
          </p:nvSpPr>
          <p:spPr bwMode="auto">
            <a:xfrm>
              <a:off x="1975" y="3262"/>
              <a:ext cx="1648" cy="606"/>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摘牌方出价</a:t>
              </a:r>
            </a:p>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买方挂牌：摘牌方出价高于挂牌价</a:t>
              </a:r>
            </a:p>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卖方挂牌：摘牌方出价低于挂牌价</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按申报价格预扣摘牌方保证金和手续费</a:t>
              </a:r>
            </a:p>
          </p:txBody>
        </p:sp>
      </p:grpSp>
      <p:sp>
        <p:nvSpPr>
          <p:cNvPr id="72733" name="直线 26"/>
          <p:cNvSpPr>
            <a:spLocks noChangeShapeType="1"/>
          </p:cNvSpPr>
          <p:nvPr/>
        </p:nvSpPr>
        <p:spPr bwMode="auto">
          <a:xfrm>
            <a:off x="5618163" y="5159375"/>
            <a:ext cx="0" cy="503238"/>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2734" name="直线 26"/>
          <p:cNvSpPr>
            <a:spLocks noChangeShapeType="1"/>
          </p:cNvSpPr>
          <p:nvPr/>
        </p:nvSpPr>
        <p:spPr bwMode="auto">
          <a:xfrm>
            <a:off x="7418388" y="5157788"/>
            <a:ext cx="0" cy="504825"/>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33" name="Text Box 136"/>
          <p:cNvSpPr txBox="1">
            <a:spLocks noChangeArrowheads="1"/>
          </p:cNvSpPr>
          <p:nvPr/>
        </p:nvSpPr>
        <p:spPr bwMode="auto">
          <a:xfrm>
            <a:off x="7418388" y="5157788"/>
            <a:ext cx="1223962"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r>
              <a:rPr lang="zh-CN" altLang="en-US" sz="1200">
                <a:solidFill>
                  <a:srgbClr val="196F95"/>
                </a:solidFill>
                <a:ea typeface="微软雅黑" pitchFamily="34" charset="-122"/>
              </a:rPr>
              <a:t>挂牌方不同意对方所出价格</a:t>
            </a:r>
          </a:p>
        </p:txBody>
      </p:sp>
      <p:grpSp>
        <p:nvGrpSpPr>
          <p:cNvPr id="72736" name="Group 138"/>
          <p:cNvGrpSpPr>
            <a:grpSpLocks/>
          </p:cNvGrpSpPr>
          <p:nvPr/>
        </p:nvGrpSpPr>
        <p:grpSpPr bwMode="auto">
          <a:xfrm>
            <a:off x="6554788" y="5662613"/>
            <a:ext cx="2232025" cy="927100"/>
            <a:chOff x="1907" y="3202"/>
            <a:chExt cx="1786" cy="727"/>
          </a:xfrm>
        </p:grpSpPr>
        <p:sp>
          <p:nvSpPr>
            <p:cNvPr id="72761" name="Rectangle 139"/>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62" name="Rectangle 140"/>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63" name="Rectangle 141"/>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64" name="Rectangle 142"/>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67" name="Rectangle 143"/>
            <p:cNvSpPr>
              <a:spLocks noChangeAspect="1" noChangeArrowheads="1"/>
            </p:cNvSpPr>
            <p:nvPr/>
          </p:nvSpPr>
          <p:spPr bwMode="auto">
            <a:xfrm>
              <a:off x="1976" y="3262"/>
              <a:ext cx="1649" cy="607"/>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摘牌方手工撤单或闭市后系</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统自动撤单，退还摘牌方</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预扣的保证金和手续费</a:t>
              </a:r>
            </a:p>
          </p:txBody>
        </p:sp>
      </p:grpSp>
      <p:sp>
        <p:nvSpPr>
          <p:cNvPr id="72737" name="直线 26"/>
          <p:cNvSpPr>
            <a:spLocks noChangeShapeType="1"/>
          </p:cNvSpPr>
          <p:nvPr/>
        </p:nvSpPr>
        <p:spPr bwMode="auto">
          <a:xfrm>
            <a:off x="1795463" y="4797425"/>
            <a:ext cx="0" cy="358775"/>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72738" name="Group 145"/>
          <p:cNvGrpSpPr>
            <a:grpSpLocks/>
          </p:cNvGrpSpPr>
          <p:nvPr/>
        </p:nvGrpSpPr>
        <p:grpSpPr bwMode="auto">
          <a:xfrm>
            <a:off x="650875" y="5157788"/>
            <a:ext cx="2447925" cy="712787"/>
            <a:chOff x="1907" y="3202"/>
            <a:chExt cx="1786" cy="727"/>
          </a:xfrm>
        </p:grpSpPr>
        <p:sp>
          <p:nvSpPr>
            <p:cNvPr id="72756" name="Rectangle 146"/>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57" name="Rectangle 147"/>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58" name="Rectangle 148"/>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59" name="Rectangle 149"/>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62" name="Rectangle 150"/>
            <p:cNvSpPr>
              <a:spLocks noChangeAspect="1" noChangeArrowheads="1"/>
            </p:cNvSpPr>
            <p:nvPr/>
          </p:nvSpPr>
          <p:spPr bwMode="auto">
            <a:xfrm>
              <a:off x="1975" y="3262"/>
              <a:ext cx="1648" cy="607"/>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系统自动生成合同</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买卖双方签署专用购销合同</a:t>
              </a:r>
            </a:p>
          </p:txBody>
        </p:sp>
      </p:grpSp>
      <p:sp>
        <p:nvSpPr>
          <p:cNvPr id="72739" name="直线 26"/>
          <p:cNvSpPr>
            <a:spLocks noChangeShapeType="1"/>
          </p:cNvSpPr>
          <p:nvPr/>
        </p:nvSpPr>
        <p:spPr bwMode="auto">
          <a:xfrm>
            <a:off x="1803400" y="5805488"/>
            <a:ext cx="0" cy="285750"/>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72740" name="Group 152"/>
          <p:cNvGrpSpPr>
            <a:grpSpLocks/>
          </p:cNvGrpSpPr>
          <p:nvPr/>
        </p:nvGrpSpPr>
        <p:grpSpPr bwMode="auto">
          <a:xfrm>
            <a:off x="642938" y="6021388"/>
            <a:ext cx="2447925" cy="765175"/>
            <a:chOff x="1907" y="3202"/>
            <a:chExt cx="1786" cy="727"/>
          </a:xfrm>
        </p:grpSpPr>
        <p:sp>
          <p:nvSpPr>
            <p:cNvPr id="72751" name="Rectangle 153"/>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52" name="Rectangle 154"/>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53" name="Rectangle 155"/>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54" name="Rectangle 156"/>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57" name="Rectangle 157"/>
            <p:cNvSpPr>
              <a:spLocks noChangeAspect="1" noChangeArrowheads="1"/>
            </p:cNvSpPr>
            <p:nvPr/>
          </p:nvSpPr>
          <p:spPr bwMode="auto">
            <a:xfrm>
              <a:off x="1975" y="3262"/>
              <a:ext cx="1648" cy="605"/>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数据结算，释放交易保证金</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收取交收保证金</a:t>
              </a:r>
            </a:p>
          </p:txBody>
        </p:sp>
      </p:grpSp>
      <p:sp>
        <p:nvSpPr>
          <p:cNvPr id="39" name="Text Box 136"/>
          <p:cNvSpPr txBox="1">
            <a:spLocks noChangeArrowheads="1"/>
          </p:cNvSpPr>
          <p:nvPr/>
        </p:nvSpPr>
        <p:spPr bwMode="auto">
          <a:xfrm>
            <a:off x="4394200" y="5229225"/>
            <a:ext cx="1223963"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r>
              <a:rPr lang="zh-CN" altLang="en-US" sz="1200">
                <a:solidFill>
                  <a:srgbClr val="196F95"/>
                </a:solidFill>
                <a:ea typeface="微软雅黑" pitchFamily="34" charset="-122"/>
              </a:rPr>
              <a:t>挂牌方同意</a:t>
            </a:r>
          </a:p>
          <a:p>
            <a:pPr>
              <a:defRPr/>
            </a:pPr>
            <a:r>
              <a:rPr lang="zh-CN" altLang="en-US" sz="1200">
                <a:solidFill>
                  <a:srgbClr val="196F95"/>
                </a:solidFill>
                <a:ea typeface="微软雅黑" pitchFamily="34" charset="-122"/>
              </a:rPr>
              <a:t>出价并改价</a:t>
            </a:r>
          </a:p>
        </p:txBody>
      </p:sp>
      <p:grpSp>
        <p:nvGrpSpPr>
          <p:cNvPr id="72742" name="Group 138"/>
          <p:cNvGrpSpPr>
            <a:grpSpLocks/>
          </p:cNvGrpSpPr>
          <p:nvPr/>
        </p:nvGrpSpPr>
        <p:grpSpPr bwMode="auto">
          <a:xfrm>
            <a:off x="3962400" y="5670550"/>
            <a:ext cx="2376488" cy="927100"/>
            <a:chOff x="1907" y="3202"/>
            <a:chExt cx="1786" cy="727"/>
          </a:xfrm>
        </p:grpSpPr>
        <p:sp>
          <p:nvSpPr>
            <p:cNvPr id="72746" name="Rectangle 139"/>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47" name="Rectangle 140"/>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48" name="Rectangle 141"/>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2749" name="Rectangle 142"/>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52" name="Rectangle 143"/>
            <p:cNvSpPr>
              <a:spLocks noChangeAspect="1" noChangeArrowheads="1"/>
            </p:cNvSpPr>
            <p:nvPr/>
          </p:nvSpPr>
          <p:spPr bwMode="auto">
            <a:xfrm>
              <a:off x="1975" y="3262"/>
              <a:ext cx="1648" cy="607"/>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议价成交，按成交价冻结交</a:t>
              </a:r>
            </a:p>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易保证金，收取交收保证金</a:t>
              </a:r>
            </a:p>
          </p:txBody>
        </p:sp>
      </p:grpSp>
      <p:sp>
        <p:nvSpPr>
          <p:cNvPr id="72743" name="直线 26"/>
          <p:cNvSpPr>
            <a:spLocks noChangeShapeType="1"/>
          </p:cNvSpPr>
          <p:nvPr/>
        </p:nvSpPr>
        <p:spPr bwMode="auto">
          <a:xfrm flipH="1" flipV="1">
            <a:off x="3027363" y="5589588"/>
            <a:ext cx="287337" cy="0"/>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2744" name="直线 26"/>
          <p:cNvSpPr>
            <a:spLocks noChangeShapeType="1"/>
          </p:cNvSpPr>
          <p:nvPr/>
        </p:nvSpPr>
        <p:spPr bwMode="auto">
          <a:xfrm flipH="1" flipV="1">
            <a:off x="3316288" y="6094413"/>
            <a:ext cx="719137" cy="0"/>
          </a:xfrm>
          <a:prstGeom prst="line">
            <a:avLst/>
          </a:prstGeom>
          <a:noFill/>
          <a:ln w="19050">
            <a:solidFill>
              <a:srgbClr val="33CCCC"/>
            </a:solidFill>
            <a:round/>
            <a:headEnd/>
            <a:tailEnd/>
          </a:ln>
        </p:spPr>
        <p:txBody>
          <a:bodyPr wrap="none" anchor="ctr"/>
          <a:lstStyle/>
          <a:p>
            <a:endParaRPr lang="zh-CN" altLang="en-US"/>
          </a:p>
        </p:txBody>
      </p:sp>
      <p:sp>
        <p:nvSpPr>
          <p:cNvPr id="72745" name="直线 26"/>
          <p:cNvSpPr>
            <a:spLocks noChangeShapeType="1"/>
          </p:cNvSpPr>
          <p:nvPr/>
        </p:nvSpPr>
        <p:spPr bwMode="auto">
          <a:xfrm flipH="1" flipV="1">
            <a:off x="3314700" y="5589588"/>
            <a:ext cx="0" cy="504825"/>
          </a:xfrm>
          <a:prstGeom prst="line">
            <a:avLst/>
          </a:prstGeom>
          <a:noFill/>
          <a:ln w="19050">
            <a:solidFill>
              <a:srgbClr val="33CCCC"/>
            </a:solidFill>
            <a:round/>
            <a:headEnd/>
            <a:tailEnd/>
          </a:ln>
        </p:spPr>
        <p:txBody>
          <a:bodyPr wrap="none" anchor="ctr"/>
          <a:lstStyle/>
          <a:p>
            <a:endParaRPr lang="zh-CN" altLang="en-US"/>
          </a:p>
        </p:txBody>
      </p:sp>
    </p:spTree>
  </p:cSld>
  <p:clrMapOvr>
    <a:masterClrMapping/>
  </p:clrMapOvr>
  <p:transition>
    <p:wheel spokes="3"/>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6</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现货竞价模式</a:t>
            </a:r>
          </a:p>
        </p:txBody>
      </p:sp>
      <p:sp>
        <p:nvSpPr>
          <p:cNvPr id="81926" name="矩形 49"/>
          <p:cNvSpPr>
            <a:spLocks noChangeArrowheads="1"/>
          </p:cNvSpPr>
          <p:nvPr/>
        </p:nvSpPr>
        <p:spPr bwMode="auto">
          <a:xfrm>
            <a:off x="928688" y="1909457"/>
            <a:ext cx="7858154" cy="4293483"/>
          </a:xfrm>
          <a:prstGeom prst="rect">
            <a:avLst/>
          </a:prstGeom>
          <a:noFill/>
          <a:ln w="9525">
            <a:noFill/>
            <a:miter lim="800000"/>
            <a:headEnd/>
            <a:tailEnd/>
          </a:ln>
        </p:spPr>
        <p:txBody>
          <a:bodyPr wrap="square">
            <a:spAutoFit/>
          </a:bodyPr>
          <a:lstStyle/>
          <a:p>
            <a:pPr>
              <a:lnSpc>
                <a:spcPct val="150000"/>
              </a:lnSpc>
            </a:pPr>
            <a:r>
              <a:rPr lang="zh-CN" altLang="en-US" dirty="0">
                <a:latin typeface="+mn-ea"/>
                <a:ea typeface="+mn-ea"/>
              </a:rPr>
              <a:t>    </a:t>
            </a:r>
            <a:r>
              <a:rPr lang="zh-CN" altLang="en-US" dirty="0" smtClean="0">
                <a:latin typeface="+mn-ea"/>
                <a:ea typeface="+mn-ea"/>
              </a:rPr>
              <a:t>现货</a:t>
            </a:r>
            <a:r>
              <a:rPr lang="zh-CN" altLang="en-US" dirty="0">
                <a:latin typeface="+mn-ea"/>
                <a:ea typeface="+mn-ea"/>
              </a:rPr>
              <a:t>竞价交易模式分为竞买交易和竞卖交易，是传统的现货交易方式与</a:t>
            </a:r>
            <a:r>
              <a:rPr lang="en-US" altLang="zh-CN" dirty="0">
                <a:latin typeface="+mn-ea"/>
                <a:ea typeface="+mn-ea"/>
              </a:rPr>
              <a:t>B2B</a:t>
            </a:r>
            <a:r>
              <a:rPr lang="zh-CN" altLang="en-US" dirty="0">
                <a:latin typeface="+mn-ea"/>
                <a:ea typeface="+mn-ea"/>
              </a:rPr>
              <a:t>相结合的一种现代交易模式。竞价交易可实现大宗及零散商品的集中采购和集中销售。</a:t>
            </a:r>
            <a:endParaRPr lang="en-US" altLang="zh-CN" dirty="0">
              <a:latin typeface="+mn-ea"/>
              <a:ea typeface="+mn-ea"/>
            </a:endParaRPr>
          </a:p>
          <a:p>
            <a:pPr>
              <a:lnSpc>
                <a:spcPct val="150000"/>
              </a:lnSpc>
            </a:pPr>
            <a:endParaRPr lang="zh-CN" altLang="en-US" sz="1600" dirty="0">
              <a:latin typeface="Verdana" pitchFamily="34" charset="0"/>
              <a:ea typeface="微软雅黑" pitchFamily="34" charset="-122"/>
            </a:endParaRPr>
          </a:p>
          <a:p>
            <a:pPr>
              <a:lnSpc>
                <a:spcPct val="150000"/>
              </a:lnSpc>
            </a:pPr>
            <a:r>
              <a:rPr lang="zh-CN" altLang="en-US" sz="1600" b="1" dirty="0" smtClean="0">
                <a:latin typeface="Verdana" pitchFamily="34" charset="0"/>
                <a:ea typeface="微软雅黑" pitchFamily="34" charset="-122"/>
              </a:rPr>
              <a:t>       竞买</a:t>
            </a:r>
            <a:r>
              <a:rPr lang="zh-CN" altLang="en-US" sz="1600" b="1" dirty="0">
                <a:latin typeface="Verdana" pitchFamily="34" charset="0"/>
                <a:ea typeface="微软雅黑" pitchFamily="34" charset="-122"/>
              </a:rPr>
              <a:t>交易</a:t>
            </a:r>
            <a:r>
              <a:rPr lang="zh-CN" altLang="en-US" sz="1600" b="1" dirty="0" smtClean="0">
                <a:latin typeface="Verdana" pitchFamily="34" charset="0"/>
                <a:ea typeface="微软雅黑" pitchFamily="34" charset="-122"/>
              </a:rPr>
              <a:t>：</a:t>
            </a:r>
            <a:r>
              <a:rPr lang="zh-CN" altLang="en-US" sz="1600" dirty="0" smtClean="0">
                <a:latin typeface="Verdana" pitchFamily="34" charset="0"/>
                <a:ea typeface="微软雅黑" pitchFamily="34" charset="-122"/>
              </a:rPr>
              <a:t>卖方</a:t>
            </a:r>
            <a:r>
              <a:rPr lang="zh-CN" altLang="en-US" sz="1600" dirty="0">
                <a:latin typeface="Verdana" pitchFamily="34" charset="0"/>
                <a:ea typeface="微软雅黑" pitchFamily="34" charset="-122"/>
              </a:rPr>
              <a:t>交易商发布预销售商品的数量、竞价起始价、等级、交货地</a:t>
            </a:r>
            <a:r>
              <a:rPr lang="zh-CN" altLang="en-US" sz="1600" dirty="0" smtClean="0">
                <a:latin typeface="Verdana" pitchFamily="34" charset="0"/>
                <a:ea typeface="微软雅黑" pitchFamily="34" charset="-122"/>
              </a:rPr>
              <a:t>、交货</a:t>
            </a:r>
            <a:r>
              <a:rPr lang="zh-CN" altLang="en-US" sz="1600" dirty="0">
                <a:latin typeface="Verdana" pitchFamily="34" charset="0"/>
                <a:ea typeface="微软雅黑" pitchFamily="34" charset="-122"/>
              </a:rPr>
              <a:t>周期等信息，买方交易商通过交易中心竞价交易系统可以</a:t>
            </a:r>
            <a:r>
              <a:rPr lang="zh-CN" altLang="en-US" sz="1600" dirty="0" smtClean="0">
                <a:latin typeface="Verdana" pitchFamily="34" charset="0"/>
                <a:ea typeface="微软雅黑" pitchFamily="34" charset="-122"/>
              </a:rPr>
              <a:t>自主</a:t>
            </a:r>
            <a:r>
              <a:rPr lang="zh-CN" altLang="en-US" sz="1600" dirty="0">
                <a:latin typeface="Verdana" pitchFamily="34" charset="0"/>
                <a:ea typeface="微软雅黑" pitchFamily="34" charset="-122"/>
              </a:rPr>
              <a:t>加价以最高买价成交并通过交易市场签订购销合同进行实物</a:t>
            </a:r>
            <a:r>
              <a:rPr lang="zh-CN" altLang="en-US" sz="1600" dirty="0" smtClean="0">
                <a:latin typeface="Verdana" pitchFamily="34" charset="0"/>
                <a:ea typeface="微软雅黑" pitchFamily="34" charset="-122"/>
              </a:rPr>
              <a:t>交收。</a:t>
            </a:r>
            <a:endParaRPr lang="en-US" altLang="zh-CN" sz="1600" dirty="0" smtClean="0">
              <a:latin typeface="Verdana" pitchFamily="34" charset="0"/>
              <a:ea typeface="微软雅黑" pitchFamily="34" charset="-122"/>
            </a:endParaRPr>
          </a:p>
          <a:p>
            <a:pPr>
              <a:lnSpc>
                <a:spcPct val="150000"/>
              </a:lnSpc>
            </a:pPr>
            <a:r>
              <a:rPr lang="en-US" altLang="zh-CN" sz="1600" dirty="0" smtClean="0">
                <a:latin typeface="Verdana" pitchFamily="34" charset="0"/>
                <a:ea typeface="微软雅黑" pitchFamily="34" charset="-122"/>
              </a:rPr>
              <a:t>      </a:t>
            </a:r>
            <a:r>
              <a:rPr lang="zh-CN" altLang="en-US" sz="1600" dirty="0" smtClean="0">
                <a:latin typeface="+mn-ea"/>
                <a:ea typeface="+mn-ea"/>
              </a:rPr>
              <a:t>竞买交易是类似于现场拍卖会式的、卖方交易商对自己的现货进行竞价拍卖的</a:t>
            </a:r>
            <a:r>
              <a:rPr lang="en-US" sz="1600" dirty="0" smtClean="0">
                <a:latin typeface="+mn-ea"/>
                <a:ea typeface="+mn-ea"/>
              </a:rPr>
              <a:t> “</a:t>
            </a:r>
            <a:r>
              <a:rPr lang="zh-CN" altLang="en-US" sz="1600" dirty="0" smtClean="0">
                <a:latin typeface="+mn-ea"/>
                <a:ea typeface="+mn-ea"/>
              </a:rPr>
              <a:t>一对多</a:t>
            </a:r>
            <a:r>
              <a:rPr lang="en-US" sz="1600" dirty="0" smtClean="0">
                <a:latin typeface="+mn-ea"/>
                <a:ea typeface="+mn-ea"/>
              </a:rPr>
              <a:t>”</a:t>
            </a:r>
            <a:r>
              <a:rPr lang="zh-CN" altLang="en-US" sz="1600" dirty="0" smtClean="0">
                <a:latin typeface="+mn-ea"/>
                <a:ea typeface="+mn-ea"/>
              </a:rPr>
              <a:t>的竞价交易模式。卖方交易商填写、发布竞价销售商品委托报单的详细信息，买方交易商可以下单竞买，在交易期限内按照价格（高）优先、数量优先、时间优先的原则成交。</a:t>
            </a:r>
            <a:endParaRPr lang="en-US" altLang="zh-CN" sz="1700" dirty="0" smtClean="0">
              <a:latin typeface="Verdana" pitchFamily="34" charset="0"/>
              <a:ea typeface="微软雅黑" pitchFamily="34" charset="-122"/>
            </a:endParaRPr>
          </a:p>
        </p:txBody>
      </p:sp>
      <p:sp>
        <p:nvSpPr>
          <p:cNvPr id="53" name="矩形 52"/>
          <p:cNvSpPr/>
          <p:nvPr/>
        </p:nvSpPr>
        <p:spPr>
          <a:xfrm>
            <a:off x="1000125" y="2071679"/>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53523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6.1</a:t>
            </a:r>
            <a:r>
              <a:rPr lang="zh-CN" altLang="en-US" sz="2400" dirty="0">
                <a:solidFill>
                  <a:schemeClr val="tx1">
                    <a:lumMod val="95000"/>
                    <a:lumOff val="5000"/>
                  </a:schemeClr>
                </a:solidFill>
                <a:latin typeface="+mn-lt"/>
                <a:ea typeface="+mn-ea"/>
              </a:rPr>
              <a:t>常用术语定义</a:t>
            </a:r>
          </a:p>
        </p:txBody>
      </p:sp>
    </p:spTree>
  </p:cSld>
  <p:clrMapOvr>
    <a:masterClrMapping/>
  </p:clrMapOvr>
  <p:transition>
    <p:wheel spokes="3"/>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6</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现货竞价模式</a:t>
            </a:r>
          </a:p>
        </p:txBody>
      </p:sp>
      <p:sp>
        <p:nvSpPr>
          <p:cNvPr id="81926" name="矩形 49"/>
          <p:cNvSpPr>
            <a:spLocks noChangeArrowheads="1"/>
          </p:cNvSpPr>
          <p:nvPr/>
        </p:nvSpPr>
        <p:spPr bwMode="auto">
          <a:xfrm>
            <a:off x="857250" y="2125184"/>
            <a:ext cx="8001000" cy="2446824"/>
          </a:xfrm>
          <a:prstGeom prst="rect">
            <a:avLst/>
          </a:prstGeom>
          <a:noFill/>
          <a:ln w="9525">
            <a:noFill/>
            <a:miter lim="800000"/>
            <a:headEnd/>
            <a:tailEnd/>
          </a:ln>
        </p:spPr>
        <p:txBody>
          <a:bodyPr>
            <a:spAutoFit/>
          </a:bodyPr>
          <a:lstStyle/>
          <a:p>
            <a:pPr>
              <a:lnSpc>
                <a:spcPct val="150000"/>
              </a:lnSpc>
            </a:pPr>
            <a:endParaRPr lang="zh-CN" altLang="en-US" sz="1700" dirty="0" smtClean="0">
              <a:latin typeface="Verdana" pitchFamily="34" charset="0"/>
              <a:ea typeface="微软雅黑" pitchFamily="34" charset="-122"/>
            </a:endParaRPr>
          </a:p>
          <a:p>
            <a:pPr>
              <a:lnSpc>
                <a:spcPct val="150000"/>
              </a:lnSpc>
            </a:pPr>
            <a:r>
              <a:rPr lang="zh-CN" altLang="en-US" sz="1700" dirty="0" smtClean="0">
                <a:latin typeface="Verdana" pitchFamily="34" charset="0"/>
                <a:ea typeface="微软雅黑" pitchFamily="34" charset="-122"/>
              </a:rPr>
              <a:t>竞</a:t>
            </a:r>
            <a:r>
              <a:rPr lang="zh-CN" altLang="en-US" sz="1700" dirty="0">
                <a:latin typeface="Verdana" pitchFamily="34" charset="0"/>
                <a:ea typeface="微软雅黑" pitchFamily="34" charset="-122"/>
              </a:rPr>
              <a:t>卖</a:t>
            </a:r>
            <a:r>
              <a:rPr lang="zh-CN" altLang="en-US" sz="1700" dirty="0" smtClean="0">
                <a:latin typeface="Verdana" pitchFamily="34" charset="0"/>
                <a:ea typeface="微软雅黑" pitchFamily="34" charset="-122"/>
              </a:rPr>
              <a:t>交易：买方</a:t>
            </a:r>
            <a:r>
              <a:rPr lang="zh-CN" altLang="en-US" sz="1700" dirty="0">
                <a:latin typeface="Verdana" pitchFamily="34" charset="0"/>
                <a:ea typeface="微软雅黑" pitchFamily="34" charset="-122"/>
              </a:rPr>
              <a:t>交易商发布预采购商品的数量、竞价起始价、等级、交货地、</a:t>
            </a:r>
            <a:endParaRPr lang="en-US" altLang="zh-CN" sz="1700" dirty="0">
              <a:latin typeface="Verdana" pitchFamily="34" charset="0"/>
              <a:ea typeface="微软雅黑" pitchFamily="34" charset="-122"/>
            </a:endParaRPr>
          </a:p>
          <a:p>
            <a:pPr>
              <a:lnSpc>
                <a:spcPct val="150000"/>
              </a:lnSpc>
            </a:pPr>
            <a:r>
              <a:rPr lang="zh-CN" altLang="en-US" sz="1700" dirty="0">
                <a:latin typeface="Verdana" pitchFamily="34" charset="0"/>
                <a:ea typeface="微软雅黑" pitchFamily="34" charset="-122"/>
              </a:rPr>
              <a:t> </a:t>
            </a:r>
            <a:r>
              <a:rPr lang="zh-CN" altLang="en-US" sz="1700" dirty="0" smtClean="0">
                <a:latin typeface="Verdana" pitchFamily="34" charset="0"/>
                <a:ea typeface="微软雅黑" pitchFamily="34" charset="-122"/>
              </a:rPr>
              <a:t>             交货</a:t>
            </a:r>
            <a:r>
              <a:rPr lang="zh-CN" altLang="en-US" sz="1700" dirty="0">
                <a:latin typeface="Verdana" pitchFamily="34" charset="0"/>
                <a:ea typeface="微软雅黑" pitchFamily="34" charset="-122"/>
              </a:rPr>
              <a:t>周期等信息</a:t>
            </a:r>
            <a:r>
              <a:rPr lang="zh-CN" altLang="en-US" sz="1700" dirty="0" smtClean="0">
                <a:latin typeface="Verdana" pitchFamily="34" charset="0"/>
                <a:ea typeface="微软雅黑" pitchFamily="34" charset="-122"/>
              </a:rPr>
              <a:t>，卖方</a:t>
            </a:r>
            <a:r>
              <a:rPr lang="zh-CN" altLang="en-US" sz="1700" dirty="0">
                <a:latin typeface="Verdana" pitchFamily="34" charset="0"/>
                <a:ea typeface="微软雅黑" pitchFamily="34" charset="-122"/>
              </a:rPr>
              <a:t>交易商通过交易中心竞价交易系统可以自主</a:t>
            </a:r>
            <a:endParaRPr lang="en-US" altLang="zh-CN" sz="1700" dirty="0">
              <a:latin typeface="Verdana" pitchFamily="34" charset="0"/>
              <a:ea typeface="微软雅黑" pitchFamily="34" charset="-122"/>
            </a:endParaRPr>
          </a:p>
          <a:p>
            <a:pPr>
              <a:lnSpc>
                <a:spcPct val="150000"/>
              </a:lnSpc>
            </a:pPr>
            <a:r>
              <a:rPr lang="zh-CN" altLang="en-US" sz="1700" dirty="0">
                <a:latin typeface="Verdana" pitchFamily="34" charset="0"/>
                <a:ea typeface="微软雅黑" pitchFamily="34" charset="-122"/>
              </a:rPr>
              <a:t>              减价</a:t>
            </a:r>
            <a:r>
              <a:rPr lang="zh-CN" altLang="en-US" sz="1700" dirty="0" smtClean="0">
                <a:latin typeface="Verdana" pitchFamily="34" charset="0"/>
                <a:ea typeface="微软雅黑" pitchFamily="34" charset="-122"/>
              </a:rPr>
              <a:t>以最低成</a:t>
            </a:r>
            <a:r>
              <a:rPr lang="zh-CN" altLang="en-US" sz="1700" dirty="0">
                <a:latin typeface="Verdana" pitchFamily="34" charset="0"/>
                <a:ea typeface="微软雅黑" pitchFamily="34" charset="-122"/>
              </a:rPr>
              <a:t>交并通过交易市场签订购销合同进行实物交收。</a:t>
            </a:r>
          </a:p>
          <a:p>
            <a:pPr>
              <a:lnSpc>
                <a:spcPct val="150000"/>
              </a:lnSpc>
            </a:pPr>
            <a:r>
              <a:rPr lang="zh-CN" altLang="en-US" sz="1700" dirty="0">
                <a:latin typeface="Verdana" pitchFamily="34" charset="0"/>
                <a:ea typeface="微软雅黑" pitchFamily="34" charset="-122"/>
              </a:rPr>
              <a:t>特点：集中交易，具有效率高、成本低、完全</a:t>
            </a:r>
            <a:r>
              <a:rPr lang="en-US" altLang="zh-CN" sz="1700" dirty="0">
                <a:latin typeface="Verdana" pitchFamily="34" charset="0"/>
                <a:ea typeface="微软雅黑" pitchFamily="34" charset="-122"/>
              </a:rPr>
              <a:t>100%</a:t>
            </a:r>
            <a:r>
              <a:rPr lang="zh-CN" altLang="en-US" sz="1700" dirty="0">
                <a:latin typeface="Verdana" pitchFamily="34" charset="0"/>
                <a:ea typeface="微软雅黑" pitchFamily="34" charset="-122"/>
              </a:rPr>
              <a:t>实物交收，交易过程高度</a:t>
            </a:r>
            <a:endParaRPr lang="en-US" altLang="zh-CN" sz="1700" dirty="0">
              <a:latin typeface="Verdana" pitchFamily="34" charset="0"/>
              <a:ea typeface="微软雅黑" pitchFamily="34" charset="-122"/>
            </a:endParaRPr>
          </a:p>
          <a:p>
            <a:pPr>
              <a:lnSpc>
                <a:spcPct val="150000"/>
              </a:lnSpc>
            </a:pPr>
            <a:r>
              <a:rPr lang="zh-CN" altLang="en-US" sz="1700" dirty="0">
                <a:latin typeface="Verdana" pitchFamily="34" charset="0"/>
                <a:ea typeface="微软雅黑" pitchFamily="34" charset="-122"/>
              </a:rPr>
              <a:t>         透明</a:t>
            </a:r>
          </a:p>
        </p:txBody>
      </p:sp>
      <p:sp>
        <p:nvSpPr>
          <p:cNvPr id="9" name="TextBox 8"/>
          <p:cNvSpPr txBox="1"/>
          <p:nvPr/>
        </p:nvSpPr>
        <p:spPr>
          <a:xfrm>
            <a:off x="285750" y="1416050"/>
            <a:ext cx="253523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6.1</a:t>
            </a:r>
            <a:r>
              <a:rPr lang="zh-CN" altLang="en-US" sz="2400" dirty="0">
                <a:solidFill>
                  <a:schemeClr val="tx1">
                    <a:lumMod val="95000"/>
                    <a:lumOff val="5000"/>
                  </a:schemeClr>
                </a:solidFill>
                <a:latin typeface="+mn-lt"/>
                <a:ea typeface="+mn-ea"/>
              </a:rPr>
              <a:t>常用术语定义</a:t>
            </a:r>
          </a:p>
        </p:txBody>
      </p:sp>
    </p:spTree>
  </p:cSld>
  <p:clrMapOvr>
    <a:masterClrMapping/>
  </p:clrMapOvr>
  <p:transition>
    <p:wheel spokes="3"/>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直线 26"/>
          <p:cNvSpPr>
            <a:spLocks noChangeShapeType="1"/>
          </p:cNvSpPr>
          <p:nvPr/>
        </p:nvSpPr>
        <p:spPr bwMode="auto">
          <a:xfrm>
            <a:off x="4500563" y="2536825"/>
            <a:ext cx="0" cy="534988"/>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6802" name="直线 26"/>
          <p:cNvSpPr>
            <a:spLocks noChangeShapeType="1"/>
          </p:cNvSpPr>
          <p:nvPr/>
        </p:nvSpPr>
        <p:spPr bwMode="auto">
          <a:xfrm>
            <a:off x="4537075" y="1357313"/>
            <a:ext cx="0" cy="534987"/>
          </a:xfrm>
          <a:prstGeom prst="line">
            <a:avLst/>
          </a:prstGeom>
          <a:noFill/>
          <a:ln w="19050">
            <a:solidFill>
              <a:srgbClr val="33CCCC"/>
            </a:solidFill>
            <a:round/>
            <a:headEnd/>
            <a:tailEnd type="triangle" w="med" len="med"/>
          </a:ln>
        </p:spPr>
        <p:txBody>
          <a:bodyPr wrap="none" anchor="ctr"/>
          <a:lstStyle/>
          <a:p>
            <a:endParaRPr lang="zh-CN" altLang="en-US"/>
          </a:p>
        </p:txBody>
      </p:sp>
      <p:pic>
        <p:nvPicPr>
          <p:cNvPr id="7680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6</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现货竞价模式</a:t>
            </a:r>
          </a:p>
        </p:txBody>
      </p:sp>
      <p:sp>
        <p:nvSpPr>
          <p:cNvPr id="9" name="TextBox 8"/>
          <p:cNvSpPr txBox="1"/>
          <p:nvPr/>
        </p:nvSpPr>
        <p:spPr>
          <a:xfrm>
            <a:off x="285750" y="1416050"/>
            <a:ext cx="191928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6.2</a:t>
            </a:r>
            <a:r>
              <a:rPr lang="zh-CN" altLang="en-US" sz="2400" dirty="0">
                <a:solidFill>
                  <a:schemeClr val="tx1">
                    <a:lumMod val="95000"/>
                    <a:lumOff val="5000"/>
                  </a:schemeClr>
                </a:solidFill>
                <a:latin typeface="+mn-lt"/>
                <a:ea typeface="+mn-ea"/>
              </a:rPr>
              <a:t>交易流程</a:t>
            </a:r>
          </a:p>
        </p:txBody>
      </p:sp>
      <p:sp>
        <p:nvSpPr>
          <p:cNvPr id="7680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76810" name="直线 26"/>
          <p:cNvSpPr>
            <a:spLocks noChangeShapeType="1"/>
          </p:cNvSpPr>
          <p:nvPr/>
        </p:nvSpPr>
        <p:spPr bwMode="auto">
          <a:xfrm>
            <a:off x="4535488" y="5214938"/>
            <a:ext cx="0" cy="217487"/>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6811" name="直线 26"/>
          <p:cNvSpPr>
            <a:spLocks noChangeShapeType="1"/>
          </p:cNvSpPr>
          <p:nvPr/>
        </p:nvSpPr>
        <p:spPr bwMode="auto">
          <a:xfrm>
            <a:off x="4535488" y="6000750"/>
            <a:ext cx="0" cy="250825"/>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6812" name="直线 26"/>
          <p:cNvSpPr>
            <a:spLocks noChangeShapeType="1"/>
          </p:cNvSpPr>
          <p:nvPr/>
        </p:nvSpPr>
        <p:spPr bwMode="auto">
          <a:xfrm>
            <a:off x="7404100" y="5429250"/>
            <a:ext cx="0" cy="454025"/>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6813" name="直线 26"/>
          <p:cNvSpPr>
            <a:spLocks noChangeShapeType="1"/>
          </p:cNvSpPr>
          <p:nvPr/>
        </p:nvSpPr>
        <p:spPr bwMode="auto">
          <a:xfrm>
            <a:off x="4560888" y="5214938"/>
            <a:ext cx="1944687" cy="0"/>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6814" name="直线 26"/>
          <p:cNvSpPr>
            <a:spLocks noChangeShapeType="1"/>
          </p:cNvSpPr>
          <p:nvPr/>
        </p:nvSpPr>
        <p:spPr bwMode="auto">
          <a:xfrm>
            <a:off x="4535488" y="3857625"/>
            <a:ext cx="0" cy="395288"/>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6815" name="直线 26"/>
          <p:cNvSpPr>
            <a:spLocks noChangeShapeType="1"/>
          </p:cNvSpPr>
          <p:nvPr/>
        </p:nvSpPr>
        <p:spPr bwMode="auto">
          <a:xfrm>
            <a:off x="2913063" y="2714625"/>
            <a:ext cx="542925" cy="0"/>
          </a:xfrm>
          <a:prstGeom prst="line">
            <a:avLst/>
          </a:prstGeom>
          <a:noFill/>
          <a:ln w="19050">
            <a:solidFill>
              <a:srgbClr val="33CCCC"/>
            </a:solidFill>
            <a:round/>
            <a:headEnd type="triangle" w="med" len="med"/>
            <a:tailEnd/>
          </a:ln>
        </p:spPr>
        <p:txBody>
          <a:bodyPr wrap="none" anchor="ctr"/>
          <a:lstStyle/>
          <a:p>
            <a:endParaRPr lang="zh-CN" altLang="en-US"/>
          </a:p>
        </p:txBody>
      </p:sp>
      <p:sp>
        <p:nvSpPr>
          <p:cNvPr id="76816" name="直线 26"/>
          <p:cNvSpPr>
            <a:spLocks noChangeShapeType="1"/>
          </p:cNvSpPr>
          <p:nvPr/>
        </p:nvSpPr>
        <p:spPr bwMode="auto">
          <a:xfrm>
            <a:off x="4535488" y="3357563"/>
            <a:ext cx="0" cy="395287"/>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6817" name="直线 26"/>
          <p:cNvSpPr>
            <a:spLocks noChangeShapeType="1"/>
          </p:cNvSpPr>
          <p:nvPr/>
        </p:nvSpPr>
        <p:spPr bwMode="auto">
          <a:xfrm>
            <a:off x="4535488" y="2000250"/>
            <a:ext cx="0" cy="534988"/>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6818" name="直线 26"/>
          <p:cNvSpPr>
            <a:spLocks noChangeShapeType="1"/>
          </p:cNvSpPr>
          <p:nvPr/>
        </p:nvSpPr>
        <p:spPr bwMode="auto">
          <a:xfrm flipH="1" flipV="1">
            <a:off x="2087563" y="2143125"/>
            <a:ext cx="1362075" cy="4763"/>
          </a:xfrm>
          <a:prstGeom prst="line">
            <a:avLst/>
          </a:prstGeom>
          <a:noFill/>
          <a:ln w="19050">
            <a:solidFill>
              <a:srgbClr val="33CCCC"/>
            </a:solidFill>
            <a:round/>
            <a:headEnd type="triangle" w="med" len="med"/>
            <a:tailEnd/>
          </a:ln>
        </p:spPr>
        <p:txBody>
          <a:bodyPr wrap="none" anchor="ctr"/>
          <a:lstStyle/>
          <a:p>
            <a:endParaRPr lang="zh-CN" altLang="en-US"/>
          </a:p>
        </p:txBody>
      </p:sp>
      <p:sp>
        <p:nvSpPr>
          <p:cNvPr id="76819" name="直线 26"/>
          <p:cNvSpPr>
            <a:spLocks noChangeShapeType="1"/>
          </p:cNvSpPr>
          <p:nvPr/>
        </p:nvSpPr>
        <p:spPr bwMode="auto">
          <a:xfrm>
            <a:off x="7400925" y="1689100"/>
            <a:ext cx="0" cy="454025"/>
          </a:xfrm>
          <a:prstGeom prst="line">
            <a:avLst/>
          </a:prstGeom>
          <a:noFill/>
          <a:ln w="19050">
            <a:solidFill>
              <a:srgbClr val="33CCCC"/>
            </a:solidFill>
            <a:round/>
            <a:headEnd/>
            <a:tailEnd/>
          </a:ln>
        </p:spPr>
        <p:txBody>
          <a:bodyPr wrap="none" anchor="ctr"/>
          <a:lstStyle/>
          <a:p>
            <a:endParaRPr lang="zh-CN" altLang="en-US"/>
          </a:p>
        </p:txBody>
      </p:sp>
      <p:grpSp>
        <p:nvGrpSpPr>
          <p:cNvPr id="76820" name="Group 20"/>
          <p:cNvGrpSpPr>
            <a:grpSpLocks/>
          </p:cNvGrpSpPr>
          <p:nvPr/>
        </p:nvGrpSpPr>
        <p:grpSpPr bwMode="auto">
          <a:xfrm>
            <a:off x="3394075" y="1857375"/>
            <a:ext cx="2305050" cy="595313"/>
            <a:chOff x="1907" y="3202"/>
            <a:chExt cx="1786" cy="727"/>
          </a:xfrm>
        </p:grpSpPr>
        <p:sp>
          <p:nvSpPr>
            <p:cNvPr id="76910"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911"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912"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913"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209" name="Rectangle 25"/>
            <p:cNvSpPr>
              <a:spLocks noChangeAspect="1" noChangeArrowheads="1"/>
            </p:cNvSpPr>
            <p:nvPr/>
          </p:nvSpPr>
          <p:spPr bwMode="auto">
            <a:xfrm>
              <a:off x="1975" y="3262"/>
              <a:ext cx="1649" cy="607"/>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交易商向市场提交</a:t>
              </a:r>
              <a:r>
                <a:rPr kumimoji="1" lang="en-US" altLang="zh-CN" sz="1400" b="0" dirty="0">
                  <a:solidFill>
                    <a:schemeClr val="bg1"/>
                  </a:solidFill>
                  <a:effectLst>
                    <a:outerShdw blurRad="38100" dist="38100" dir="2700000" algn="tl">
                      <a:srgbClr val="000000"/>
                    </a:outerShdw>
                  </a:effectLst>
                  <a:latin typeface="微软雅黑" pitchFamily="34" charset="-122"/>
                  <a:ea typeface="微软雅黑" pitchFamily="34" charset="-122"/>
                </a:rPr>
                <a:t>《</a:t>
              </a: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委托</a:t>
              </a:r>
            </a:p>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人申请表</a:t>
              </a:r>
              <a:r>
                <a:rPr kumimoji="1" lang="en-US" altLang="zh-CN" sz="1400" b="0" dirty="0">
                  <a:solidFill>
                    <a:schemeClr val="bg1"/>
                  </a:solidFill>
                  <a:effectLst>
                    <a:outerShdw blurRad="38100" dist="38100" dir="2700000" algn="tl">
                      <a:srgbClr val="000000"/>
                    </a:outerShdw>
                  </a:effectLst>
                  <a:latin typeface="微软雅黑" pitchFamily="34" charset="-122"/>
                  <a:ea typeface="微软雅黑" pitchFamily="34" charset="-122"/>
                </a:rPr>
                <a:t>》</a:t>
              </a:r>
            </a:p>
          </p:txBody>
        </p:sp>
      </p:grpSp>
      <p:sp>
        <p:nvSpPr>
          <p:cNvPr id="76821" name="直线 26"/>
          <p:cNvSpPr>
            <a:spLocks noChangeShapeType="1"/>
          </p:cNvSpPr>
          <p:nvPr/>
        </p:nvSpPr>
        <p:spPr bwMode="auto">
          <a:xfrm flipH="1" flipV="1">
            <a:off x="4535488" y="1503363"/>
            <a:ext cx="2852737" cy="7937"/>
          </a:xfrm>
          <a:prstGeom prst="line">
            <a:avLst/>
          </a:prstGeom>
          <a:noFill/>
          <a:ln w="19050">
            <a:solidFill>
              <a:srgbClr val="33CCCC"/>
            </a:solidFill>
            <a:round/>
            <a:headEnd/>
            <a:tailEnd/>
          </a:ln>
        </p:spPr>
        <p:txBody>
          <a:bodyPr wrap="none" anchor="ctr"/>
          <a:lstStyle/>
          <a:p>
            <a:endParaRPr lang="zh-CN" altLang="en-US"/>
          </a:p>
        </p:txBody>
      </p:sp>
      <p:grpSp>
        <p:nvGrpSpPr>
          <p:cNvPr id="76822" name="Group 28"/>
          <p:cNvGrpSpPr>
            <a:grpSpLocks/>
          </p:cNvGrpSpPr>
          <p:nvPr/>
        </p:nvGrpSpPr>
        <p:grpSpPr bwMode="auto">
          <a:xfrm>
            <a:off x="6480175" y="1643063"/>
            <a:ext cx="1800225" cy="504825"/>
            <a:chOff x="1907" y="3202"/>
            <a:chExt cx="1786" cy="727"/>
          </a:xfrm>
        </p:grpSpPr>
        <p:sp>
          <p:nvSpPr>
            <p:cNvPr id="76905" name="Rectangle 29"/>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906" name="Rectangle 30"/>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907" name="Rectangle 31"/>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908" name="Rectangle 32"/>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204" name="Rectangle 33"/>
            <p:cNvSpPr>
              <a:spLocks noChangeAspect="1" noChangeArrowheads="1"/>
            </p:cNvSpPr>
            <p:nvPr/>
          </p:nvSpPr>
          <p:spPr bwMode="auto">
            <a:xfrm>
              <a:off x="1975" y="3264"/>
              <a:ext cx="1649" cy="604"/>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交易商申请新商品</a:t>
              </a:r>
            </a:p>
          </p:txBody>
        </p:sp>
      </p:grpSp>
      <p:sp>
        <p:nvSpPr>
          <p:cNvPr id="76823" name="直线 26"/>
          <p:cNvSpPr>
            <a:spLocks noChangeShapeType="1"/>
          </p:cNvSpPr>
          <p:nvPr/>
        </p:nvSpPr>
        <p:spPr bwMode="auto">
          <a:xfrm>
            <a:off x="7388225" y="1428750"/>
            <a:ext cx="0" cy="285750"/>
          </a:xfrm>
          <a:prstGeom prst="line">
            <a:avLst/>
          </a:prstGeom>
          <a:noFill/>
          <a:ln w="19050">
            <a:solidFill>
              <a:srgbClr val="33CCCC"/>
            </a:solidFill>
            <a:round/>
            <a:headEnd/>
            <a:tailEnd type="triangle" w="med" len="med"/>
          </a:ln>
        </p:spPr>
        <p:txBody>
          <a:bodyPr wrap="none" anchor="ctr"/>
          <a:lstStyle/>
          <a:p>
            <a:endParaRPr lang="zh-CN" altLang="en-US"/>
          </a:p>
        </p:txBody>
      </p:sp>
      <p:sp>
        <p:nvSpPr>
          <p:cNvPr id="76824" name="直线 26"/>
          <p:cNvSpPr>
            <a:spLocks noChangeShapeType="1"/>
          </p:cNvSpPr>
          <p:nvPr/>
        </p:nvSpPr>
        <p:spPr bwMode="auto">
          <a:xfrm>
            <a:off x="5616575" y="2143125"/>
            <a:ext cx="1784350" cy="0"/>
          </a:xfrm>
          <a:prstGeom prst="line">
            <a:avLst/>
          </a:prstGeom>
          <a:noFill/>
          <a:ln w="19050">
            <a:solidFill>
              <a:srgbClr val="33CCCC"/>
            </a:solidFill>
            <a:round/>
            <a:headEnd type="triangle" w="med" len="med"/>
            <a:tailEnd/>
          </a:ln>
        </p:spPr>
        <p:txBody>
          <a:bodyPr wrap="none" anchor="ctr"/>
          <a:lstStyle/>
          <a:p>
            <a:endParaRPr lang="zh-CN" altLang="en-US"/>
          </a:p>
        </p:txBody>
      </p:sp>
      <p:grpSp>
        <p:nvGrpSpPr>
          <p:cNvPr id="76825" name="Group 86"/>
          <p:cNvGrpSpPr>
            <a:grpSpLocks/>
          </p:cNvGrpSpPr>
          <p:nvPr/>
        </p:nvGrpSpPr>
        <p:grpSpPr bwMode="auto">
          <a:xfrm>
            <a:off x="3382963" y="1284288"/>
            <a:ext cx="2273300" cy="466725"/>
            <a:chOff x="1907" y="3202"/>
            <a:chExt cx="1786" cy="727"/>
          </a:xfrm>
        </p:grpSpPr>
        <p:sp>
          <p:nvSpPr>
            <p:cNvPr id="76900" name="Rectangle 87"/>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901" name="Rectangle 88"/>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902" name="Rectangle 89"/>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903" name="Rectangle 90"/>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99" name="Rectangle 91"/>
            <p:cNvSpPr>
              <a:spLocks noChangeAspect="1" noChangeArrowheads="1"/>
            </p:cNvSpPr>
            <p:nvPr/>
          </p:nvSpPr>
          <p:spPr bwMode="auto">
            <a:xfrm>
              <a:off x="1976" y="3264"/>
              <a:ext cx="1649"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latinLnBrk="1">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挂盘商品</a:t>
              </a:r>
            </a:p>
          </p:txBody>
        </p:sp>
      </p:grpSp>
      <p:sp>
        <p:nvSpPr>
          <p:cNvPr id="121" name="Text Box 92"/>
          <p:cNvSpPr txBox="1">
            <a:spLocks noChangeArrowheads="1"/>
          </p:cNvSpPr>
          <p:nvPr/>
        </p:nvSpPr>
        <p:spPr bwMode="auto">
          <a:xfrm>
            <a:off x="5903913" y="1284288"/>
            <a:ext cx="641350" cy="27463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r>
              <a:rPr lang="zh-CN" altLang="en-US" sz="1200">
                <a:solidFill>
                  <a:srgbClr val="196F95"/>
                </a:solidFill>
                <a:latin typeface="Arial" charset="0"/>
                <a:ea typeface="微软雅黑" pitchFamily="34" charset="-122"/>
              </a:rPr>
              <a:t>新商品</a:t>
            </a:r>
          </a:p>
        </p:txBody>
      </p:sp>
      <p:sp>
        <p:nvSpPr>
          <p:cNvPr id="122" name="Text Box 93"/>
          <p:cNvSpPr txBox="1">
            <a:spLocks noChangeArrowheads="1"/>
          </p:cNvSpPr>
          <p:nvPr/>
        </p:nvSpPr>
        <p:spPr bwMode="auto">
          <a:xfrm>
            <a:off x="3870325" y="1643063"/>
            <a:ext cx="701675" cy="2762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r>
              <a:rPr lang="zh-CN" altLang="en-US" sz="1200" dirty="0">
                <a:solidFill>
                  <a:srgbClr val="196F95"/>
                </a:solidFill>
                <a:latin typeface="Arial" charset="0"/>
                <a:ea typeface="微软雅黑" pitchFamily="34" charset="-122"/>
              </a:rPr>
              <a:t>老商品</a:t>
            </a:r>
          </a:p>
        </p:txBody>
      </p:sp>
      <p:sp>
        <p:nvSpPr>
          <p:cNvPr id="123" name="Text Box 94"/>
          <p:cNvSpPr txBox="1">
            <a:spLocks noChangeArrowheads="1"/>
          </p:cNvSpPr>
          <p:nvPr/>
        </p:nvSpPr>
        <p:spPr bwMode="auto">
          <a:xfrm>
            <a:off x="5975350" y="2105025"/>
            <a:ext cx="488950" cy="27463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r>
              <a:rPr lang="zh-CN" altLang="en-US" sz="1200">
                <a:solidFill>
                  <a:srgbClr val="196F95"/>
                </a:solidFill>
                <a:latin typeface="Arial" charset="0"/>
                <a:ea typeface="微软雅黑" pitchFamily="34" charset="-122"/>
              </a:rPr>
              <a:t>成功</a:t>
            </a:r>
          </a:p>
        </p:txBody>
      </p:sp>
      <p:sp>
        <p:nvSpPr>
          <p:cNvPr id="76829" name="直线 26"/>
          <p:cNvSpPr>
            <a:spLocks noChangeShapeType="1"/>
          </p:cNvSpPr>
          <p:nvPr/>
        </p:nvSpPr>
        <p:spPr bwMode="auto">
          <a:xfrm>
            <a:off x="2087563" y="2143125"/>
            <a:ext cx="0" cy="471488"/>
          </a:xfrm>
          <a:prstGeom prst="line">
            <a:avLst/>
          </a:prstGeom>
          <a:noFill/>
          <a:ln w="19050">
            <a:solidFill>
              <a:srgbClr val="33CCCC"/>
            </a:solidFill>
            <a:round/>
            <a:headEnd/>
            <a:tailEnd/>
          </a:ln>
        </p:spPr>
        <p:txBody>
          <a:bodyPr wrap="none" anchor="ctr"/>
          <a:lstStyle/>
          <a:p>
            <a:endParaRPr lang="zh-CN" altLang="en-US"/>
          </a:p>
        </p:txBody>
      </p:sp>
      <p:grpSp>
        <p:nvGrpSpPr>
          <p:cNvPr id="76830" name="Group 20"/>
          <p:cNvGrpSpPr>
            <a:grpSpLocks/>
          </p:cNvGrpSpPr>
          <p:nvPr/>
        </p:nvGrpSpPr>
        <p:grpSpPr bwMode="auto">
          <a:xfrm>
            <a:off x="3382963" y="2500313"/>
            <a:ext cx="2305050" cy="431800"/>
            <a:chOff x="1907" y="3202"/>
            <a:chExt cx="1786" cy="727"/>
          </a:xfrm>
        </p:grpSpPr>
        <p:sp>
          <p:nvSpPr>
            <p:cNvPr id="76895"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96"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97"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98"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94" name="Rectangle 25"/>
            <p:cNvSpPr>
              <a:spLocks noChangeAspect="1" noChangeArrowheads="1"/>
            </p:cNvSpPr>
            <p:nvPr/>
          </p:nvSpPr>
          <p:spPr bwMode="auto">
            <a:xfrm>
              <a:off x="1975" y="3263"/>
              <a:ext cx="1649" cy="604"/>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市场审核</a:t>
              </a:r>
            </a:p>
          </p:txBody>
        </p:sp>
      </p:grpSp>
      <p:sp>
        <p:nvSpPr>
          <p:cNvPr id="76831" name="Text Box 94"/>
          <p:cNvSpPr txBox="1">
            <a:spLocks noChangeArrowheads="1"/>
          </p:cNvSpPr>
          <p:nvPr/>
        </p:nvSpPr>
        <p:spPr bwMode="auto">
          <a:xfrm>
            <a:off x="4565650" y="3143250"/>
            <a:ext cx="488950" cy="274638"/>
          </a:xfrm>
          <a:prstGeom prst="rect">
            <a:avLst/>
          </a:prstGeom>
          <a:noFill/>
          <a:ln w="9525">
            <a:noFill/>
            <a:miter lim="800000"/>
            <a:headEnd/>
            <a:tailEnd/>
          </a:ln>
          <a:effectLst>
            <a:prstShdw prst="shdw17" dist="17961" dir="2700000">
              <a:srgbClr val="37257B"/>
            </a:prstShdw>
          </a:effectLst>
        </p:spPr>
        <p:txBody>
          <a:bodyPr>
            <a:spAutoFit/>
          </a:bodyPr>
          <a:lstStyle/>
          <a:p>
            <a:r>
              <a:rPr lang="zh-CN" altLang="en-US" sz="1200" b="1">
                <a:solidFill>
                  <a:srgbClr val="196F95"/>
                </a:solidFill>
                <a:ea typeface="微软雅黑" pitchFamily="34" charset="-122"/>
              </a:rPr>
              <a:t>通过</a:t>
            </a:r>
          </a:p>
        </p:txBody>
      </p:sp>
      <p:grpSp>
        <p:nvGrpSpPr>
          <p:cNvPr id="76832" name="Group 20"/>
          <p:cNvGrpSpPr>
            <a:grpSpLocks/>
          </p:cNvGrpSpPr>
          <p:nvPr/>
        </p:nvGrpSpPr>
        <p:grpSpPr bwMode="auto">
          <a:xfrm>
            <a:off x="931863" y="2500313"/>
            <a:ext cx="2019300" cy="576262"/>
            <a:chOff x="1907" y="3202"/>
            <a:chExt cx="1786" cy="727"/>
          </a:xfrm>
        </p:grpSpPr>
        <p:sp>
          <p:nvSpPr>
            <p:cNvPr id="76890"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91"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92"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93"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89" name="Rectangle 25"/>
            <p:cNvSpPr>
              <a:spLocks noChangeAspect="1" noChangeArrowheads="1"/>
            </p:cNvSpPr>
            <p:nvPr/>
          </p:nvSpPr>
          <p:spPr bwMode="auto">
            <a:xfrm>
              <a:off x="1974" y="3262"/>
              <a:ext cx="1650" cy="607"/>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市场告知未通过原因</a:t>
              </a:r>
            </a:p>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并协助交易商重新申请</a:t>
              </a:r>
            </a:p>
          </p:txBody>
        </p:sp>
      </p:grpSp>
      <p:sp>
        <p:nvSpPr>
          <p:cNvPr id="128" name="Text Box 94"/>
          <p:cNvSpPr txBox="1">
            <a:spLocks noChangeArrowheads="1"/>
          </p:cNvSpPr>
          <p:nvPr/>
        </p:nvSpPr>
        <p:spPr bwMode="auto">
          <a:xfrm>
            <a:off x="3027363" y="2500313"/>
            <a:ext cx="336550" cy="27463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defRPr/>
            </a:pPr>
            <a:r>
              <a:rPr lang="zh-CN" altLang="en-US" sz="1200" dirty="0">
                <a:solidFill>
                  <a:srgbClr val="196F95"/>
                </a:solidFill>
                <a:latin typeface="Arial" charset="0"/>
                <a:ea typeface="微软雅黑" pitchFamily="34" charset="-122"/>
              </a:rPr>
              <a:t>否</a:t>
            </a:r>
          </a:p>
        </p:txBody>
      </p:sp>
      <p:grpSp>
        <p:nvGrpSpPr>
          <p:cNvPr id="76834" name="Group 20"/>
          <p:cNvGrpSpPr>
            <a:grpSpLocks/>
          </p:cNvGrpSpPr>
          <p:nvPr/>
        </p:nvGrpSpPr>
        <p:grpSpPr bwMode="auto">
          <a:xfrm>
            <a:off x="3382963" y="3000375"/>
            <a:ext cx="2305050" cy="574675"/>
            <a:chOff x="1907" y="3202"/>
            <a:chExt cx="1786" cy="727"/>
          </a:xfrm>
        </p:grpSpPr>
        <p:sp>
          <p:nvSpPr>
            <p:cNvPr id="76885"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86"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87"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88"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84" name="Rectangle 25"/>
            <p:cNvSpPr>
              <a:spLocks noChangeAspect="1" noChangeArrowheads="1"/>
            </p:cNvSpPr>
            <p:nvPr/>
          </p:nvSpPr>
          <p:spPr bwMode="auto">
            <a:xfrm>
              <a:off x="1975" y="3262"/>
              <a:ext cx="1649" cy="607"/>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交易中心与交易商签订</a:t>
              </a:r>
            </a:p>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委托协议</a:t>
              </a:r>
            </a:p>
          </p:txBody>
        </p:sp>
      </p:grpSp>
      <p:grpSp>
        <p:nvGrpSpPr>
          <p:cNvPr id="76835" name="Group 20"/>
          <p:cNvGrpSpPr>
            <a:grpSpLocks/>
          </p:cNvGrpSpPr>
          <p:nvPr/>
        </p:nvGrpSpPr>
        <p:grpSpPr bwMode="auto">
          <a:xfrm>
            <a:off x="3382963" y="3714750"/>
            <a:ext cx="2305050" cy="431800"/>
            <a:chOff x="1907" y="3202"/>
            <a:chExt cx="1786" cy="727"/>
          </a:xfrm>
        </p:grpSpPr>
        <p:sp>
          <p:nvSpPr>
            <p:cNvPr id="76880"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81"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82"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83"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79" name="Rectangle 25"/>
            <p:cNvSpPr>
              <a:spLocks noChangeAspect="1" noChangeArrowheads="1"/>
            </p:cNvSpPr>
            <p:nvPr/>
          </p:nvSpPr>
          <p:spPr bwMode="auto">
            <a:xfrm>
              <a:off x="1975" y="3263"/>
              <a:ext cx="1649" cy="604"/>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交易中心发布竞价公告</a:t>
              </a:r>
            </a:p>
          </p:txBody>
        </p:sp>
      </p:grpSp>
      <p:sp>
        <p:nvSpPr>
          <p:cNvPr id="76836" name="直线 26"/>
          <p:cNvSpPr>
            <a:spLocks noChangeShapeType="1"/>
          </p:cNvSpPr>
          <p:nvPr/>
        </p:nvSpPr>
        <p:spPr bwMode="auto">
          <a:xfrm>
            <a:off x="4535488" y="4500563"/>
            <a:ext cx="0" cy="395287"/>
          </a:xfrm>
          <a:prstGeom prst="line">
            <a:avLst/>
          </a:prstGeom>
          <a:noFill/>
          <a:ln w="19050">
            <a:solidFill>
              <a:srgbClr val="33CCCC"/>
            </a:solidFill>
            <a:round/>
            <a:headEnd/>
            <a:tailEnd type="triangle" w="med" len="med"/>
          </a:ln>
        </p:spPr>
        <p:txBody>
          <a:bodyPr wrap="none" anchor="ctr"/>
          <a:lstStyle/>
          <a:p>
            <a:endParaRPr lang="zh-CN" altLang="en-US"/>
          </a:p>
        </p:txBody>
      </p:sp>
      <p:grpSp>
        <p:nvGrpSpPr>
          <p:cNvPr id="76837" name="Group 20"/>
          <p:cNvGrpSpPr>
            <a:grpSpLocks/>
          </p:cNvGrpSpPr>
          <p:nvPr/>
        </p:nvGrpSpPr>
        <p:grpSpPr bwMode="auto">
          <a:xfrm>
            <a:off x="3382963" y="4214813"/>
            <a:ext cx="2305050" cy="512762"/>
            <a:chOff x="1907" y="3202"/>
            <a:chExt cx="1786" cy="727"/>
          </a:xfrm>
        </p:grpSpPr>
        <p:sp>
          <p:nvSpPr>
            <p:cNvPr id="76875"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76"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77"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78"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74" name="Rectangle 25"/>
            <p:cNvSpPr>
              <a:spLocks noChangeAspect="1" noChangeArrowheads="1"/>
            </p:cNvSpPr>
            <p:nvPr/>
          </p:nvSpPr>
          <p:spPr bwMode="auto">
            <a:xfrm>
              <a:off x="1975" y="3263"/>
              <a:ext cx="1649" cy="603"/>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竞价人申请参与竞价</a:t>
              </a:r>
            </a:p>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或不申请直接参与竟价</a:t>
              </a:r>
            </a:p>
          </p:txBody>
        </p:sp>
      </p:grpSp>
      <p:grpSp>
        <p:nvGrpSpPr>
          <p:cNvPr id="76838" name="Group 20"/>
          <p:cNvGrpSpPr>
            <a:grpSpLocks/>
          </p:cNvGrpSpPr>
          <p:nvPr/>
        </p:nvGrpSpPr>
        <p:grpSpPr bwMode="auto">
          <a:xfrm>
            <a:off x="3382963" y="4857750"/>
            <a:ext cx="2305050" cy="431800"/>
            <a:chOff x="1907" y="3202"/>
            <a:chExt cx="1786" cy="727"/>
          </a:xfrm>
        </p:grpSpPr>
        <p:sp>
          <p:nvSpPr>
            <p:cNvPr id="76870"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71"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72"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73"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69" name="Rectangle 25"/>
            <p:cNvSpPr>
              <a:spLocks noChangeAspect="1" noChangeArrowheads="1"/>
            </p:cNvSpPr>
            <p:nvPr/>
          </p:nvSpPr>
          <p:spPr bwMode="auto">
            <a:xfrm>
              <a:off x="1975" y="3263"/>
              <a:ext cx="1649" cy="604"/>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竞价专场开始</a:t>
              </a:r>
            </a:p>
          </p:txBody>
        </p:sp>
      </p:grpSp>
      <p:grpSp>
        <p:nvGrpSpPr>
          <p:cNvPr id="76839" name="Group 20"/>
          <p:cNvGrpSpPr>
            <a:grpSpLocks/>
          </p:cNvGrpSpPr>
          <p:nvPr/>
        </p:nvGrpSpPr>
        <p:grpSpPr bwMode="auto">
          <a:xfrm>
            <a:off x="3382963" y="5357813"/>
            <a:ext cx="2305050" cy="771525"/>
            <a:chOff x="1907" y="3202"/>
            <a:chExt cx="1786" cy="727"/>
          </a:xfrm>
        </p:grpSpPr>
        <p:sp>
          <p:nvSpPr>
            <p:cNvPr id="76865"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66"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67"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68"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64" name="Rectangle 25"/>
            <p:cNvSpPr>
              <a:spLocks noChangeAspect="1" noChangeArrowheads="1"/>
            </p:cNvSpPr>
            <p:nvPr/>
          </p:nvSpPr>
          <p:spPr bwMode="auto">
            <a:xfrm>
              <a:off x="1975" y="3263"/>
              <a:ext cx="1649" cy="604"/>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成交</a:t>
              </a:r>
            </a:p>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竞买交易：以最高价成交</a:t>
              </a:r>
            </a:p>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竟卖交易：以最低价成交</a:t>
              </a:r>
            </a:p>
          </p:txBody>
        </p:sp>
      </p:grpSp>
      <p:grpSp>
        <p:nvGrpSpPr>
          <p:cNvPr id="76840" name="Group 28"/>
          <p:cNvGrpSpPr>
            <a:grpSpLocks/>
          </p:cNvGrpSpPr>
          <p:nvPr/>
        </p:nvGrpSpPr>
        <p:grpSpPr bwMode="auto">
          <a:xfrm>
            <a:off x="6480175" y="4929188"/>
            <a:ext cx="1800225" cy="504825"/>
            <a:chOff x="1907" y="3202"/>
            <a:chExt cx="1786" cy="727"/>
          </a:xfrm>
        </p:grpSpPr>
        <p:sp>
          <p:nvSpPr>
            <p:cNvPr id="76860" name="Rectangle 29"/>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61" name="Rectangle 30"/>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62" name="Rectangle 31"/>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63" name="Rectangle 32"/>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59" name="Rectangle 33"/>
            <p:cNvSpPr>
              <a:spLocks noChangeAspect="1" noChangeArrowheads="1"/>
            </p:cNvSpPr>
            <p:nvPr/>
          </p:nvSpPr>
          <p:spPr bwMode="auto">
            <a:xfrm>
              <a:off x="1975" y="3264"/>
              <a:ext cx="1649" cy="604"/>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流拍</a:t>
              </a:r>
            </a:p>
          </p:txBody>
        </p:sp>
      </p:grpSp>
      <p:grpSp>
        <p:nvGrpSpPr>
          <p:cNvPr id="76841" name="Group 20"/>
          <p:cNvGrpSpPr>
            <a:grpSpLocks/>
          </p:cNvGrpSpPr>
          <p:nvPr/>
        </p:nvGrpSpPr>
        <p:grpSpPr bwMode="auto">
          <a:xfrm>
            <a:off x="6480175" y="5910263"/>
            <a:ext cx="1800225" cy="530225"/>
            <a:chOff x="1907" y="3202"/>
            <a:chExt cx="1786" cy="727"/>
          </a:xfrm>
        </p:grpSpPr>
        <p:sp>
          <p:nvSpPr>
            <p:cNvPr id="76855"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56"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57"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58"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54" name="Rectangle 25"/>
            <p:cNvSpPr>
              <a:spLocks noChangeAspect="1" noChangeArrowheads="1"/>
            </p:cNvSpPr>
            <p:nvPr/>
          </p:nvSpPr>
          <p:spPr bwMode="auto">
            <a:xfrm>
              <a:off x="1975" y="3263"/>
              <a:ext cx="1649" cy="605"/>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释放委托人预扣交易</a:t>
              </a:r>
            </a:p>
            <a:p>
              <a:pPr algn="ctr">
                <a:defRPr/>
              </a:pPr>
              <a:r>
                <a:rPr kumimoji="1" lang="zh-CN" altLang="en-US" sz="1400" b="0">
                  <a:solidFill>
                    <a:schemeClr val="bg1"/>
                  </a:solidFill>
                  <a:effectLst>
                    <a:outerShdw blurRad="38100" dist="38100" dir="2700000" algn="tl">
                      <a:srgbClr val="000000"/>
                    </a:outerShdw>
                  </a:effectLst>
                  <a:latin typeface="微软雅黑" pitchFamily="34" charset="-122"/>
                  <a:ea typeface="微软雅黑" pitchFamily="34" charset="-122"/>
                </a:rPr>
                <a:t>保证金及手续费</a:t>
              </a:r>
            </a:p>
          </p:txBody>
        </p:sp>
      </p:grpSp>
      <p:sp>
        <p:nvSpPr>
          <p:cNvPr id="76842" name="直线 26"/>
          <p:cNvSpPr>
            <a:spLocks noChangeShapeType="1"/>
          </p:cNvSpPr>
          <p:nvPr/>
        </p:nvSpPr>
        <p:spPr bwMode="auto">
          <a:xfrm>
            <a:off x="2844800" y="6429375"/>
            <a:ext cx="542925" cy="0"/>
          </a:xfrm>
          <a:prstGeom prst="line">
            <a:avLst/>
          </a:prstGeom>
          <a:noFill/>
          <a:ln w="19050">
            <a:solidFill>
              <a:srgbClr val="33CCCC"/>
            </a:solidFill>
            <a:round/>
            <a:headEnd type="triangle" w="med" len="med"/>
            <a:tailEnd/>
          </a:ln>
        </p:spPr>
        <p:txBody>
          <a:bodyPr wrap="none" anchor="ctr"/>
          <a:lstStyle/>
          <a:p>
            <a:endParaRPr lang="zh-CN" altLang="en-US"/>
          </a:p>
        </p:txBody>
      </p:sp>
      <p:grpSp>
        <p:nvGrpSpPr>
          <p:cNvPr id="76843" name="Group 20"/>
          <p:cNvGrpSpPr>
            <a:grpSpLocks/>
          </p:cNvGrpSpPr>
          <p:nvPr/>
        </p:nvGrpSpPr>
        <p:grpSpPr bwMode="auto">
          <a:xfrm>
            <a:off x="863600" y="6143625"/>
            <a:ext cx="2019300" cy="576263"/>
            <a:chOff x="1907" y="3202"/>
            <a:chExt cx="1786" cy="727"/>
          </a:xfrm>
        </p:grpSpPr>
        <p:sp>
          <p:nvSpPr>
            <p:cNvPr id="76850"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51"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52"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53"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49" name="Rectangle 25"/>
            <p:cNvSpPr>
              <a:spLocks noChangeAspect="1" noChangeArrowheads="1"/>
            </p:cNvSpPr>
            <p:nvPr/>
          </p:nvSpPr>
          <p:spPr bwMode="auto">
            <a:xfrm>
              <a:off x="1974" y="3262"/>
              <a:ext cx="1650" cy="607"/>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数据结算，释放交易保</a:t>
              </a:r>
            </a:p>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证金，冻结交收保证金</a:t>
              </a:r>
            </a:p>
          </p:txBody>
        </p:sp>
      </p:grpSp>
      <p:grpSp>
        <p:nvGrpSpPr>
          <p:cNvPr id="76844" name="Group 20"/>
          <p:cNvGrpSpPr>
            <a:grpSpLocks/>
          </p:cNvGrpSpPr>
          <p:nvPr/>
        </p:nvGrpSpPr>
        <p:grpSpPr bwMode="auto">
          <a:xfrm>
            <a:off x="3382963" y="6184900"/>
            <a:ext cx="2305050" cy="530225"/>
            <a:chOff x="1907" y="3202"/>
            <a:chExt cx="1786" cy="727"/>
          </a:xfrm>
        </p:grpSpPr>
        <p:sp>
          <p:nvSpPr>
            <p:cNvPr id="76845" name="Rectangle 21"/>
            <p:cNvSpPr>
              <a:spLocks noChangeAspect="1" noChangeArrowheads="1"/>
            </p:cNvSpPr>
            <p:nvPr/>
          </p:nvSpPr>
          <p:spPr bwMode="auto">
            <a:xfrm>
              <a:off x="1907"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46" name="Rectangle 22"/>
            <p:cNvSpPr>
              <a:spLocks noChangeAspect="1" noChangeArrowheads="1"/>
            </p:cNvSpPr>
            <p:nvPr/>
          </p:nvSpPr>
          <p:spPr bwMode="auto">
            <a:xfrm>
              <a:off x="3006" y="3202"/>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47" name="Rectangle 23"/>
            <p:cNvSpPr>
              <a:spLocks noChangeAspect="1" noChangeArrowheads="1"/>
            </p:cNvSpPr>
            <p:nvPr/>
          </p:nvSpPr>
          <p:spPr bwMode="auto">
            <a:xfrm>
              <a:off x="3006"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76848" name="Rectangle 24"/>
            <p:cNvSpPr>
              <a:spLocks noChangeAspect="1" noChangeArrowheads="1"/>
            </p:cNvSpPr>
            <p:nvPr/>
          </p:nvSpPr>
          <p:spPr bwMode="auto">
            <a:xfrm>
              <a:off x="1907" y="3626"/>
              <a:ext cx="687" cy="303"/>
            </a:xfrm>
            <a:prstGeom prst="rect">
              <a:avLst/>
            </a:prstGeom>
            <a:solidFill>
              <a:srgbClr val="C3EAE9"/>
            </a:solidFill>
            <a:ln w="9525">
              <a:noFill/>
              <a:miter lim="800000"/>
              <a:headEnd/>
              <a:tailEnd/>
            </a:ln>
          </p:spPr>
          <p:txBody>
            <a:bodyPr wrap="none" anchor="ctr"/>
            <a:lstStyle/>
            <a:p>
              <a:endParaRPr lang="zh-CN" altLang="en-US" b="1"/>
            </a:p>
          </p:txBody>
        </p:sp>
        <p:sp>
          <p:nvSpPr>
            <p:cNvPr id="144" name="Rectangle 25"/>
            <p:cNvSpPr>
              <a:spLocks noChangeAspect="1" noChangeArrowheads="1"/>
            </p:cNvSpPr>
            <p:nvPr/>
          </p:nvSpPr>
          <p:spPr bwMode="auto">
            <a:xfrm>
              <a:off x="1975" y="3263"/>
              <a:ext cx="1649" cy="605"/>
            </a:xfrm>
            <a:prstGeom prst="rect">
              <a:avLst/>
            </a:prstGeom>
            <a:solidFill>
              <a:srgbClr val="007D9A"/>
            </a:solidFill>
            <a:ln w="9525">
              <a:no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a:lstStyle>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系统自动生成合同</a:t>
              </a:r>
            </a:p>
            <a:p>
              <a:pPr algn="ctr">
                <a:defRPr/>
              </a:pPr>
              <a:r>
                <a:rPr kumimoji="1" lang="zh-CN" altLang="en-US" sz="1400" b="0" dirty="0">
                  <a:solidFill>
                    <a:schemeClr val="bg1"/>
                  </a:solidFill>
                  <a:effectLst>
                    <a:outerShdw blurRad="38100" dist="38100" dir="2700000" algn="tl">
                      <a:srgbClr val="000000"/>
                    </a:outerShdw>
                  </a:effectLst>
                  <a:latin typeface="微软雅黑" pitchFamily="34" charset="-122"/>
                  <a:ea typeface="微软雅黑" pitchFamily="34" charset="-122"/>
                </a:rPr>
                <a:t>买卖双方签署专用购销合同</a:t>
              </a:r>
            </a:p>
          </p:txBody>
        </p:sp>
      </p:grpSp>
    </p:spTree>
  </p:cSld>
  <p:clrMapOvr>
    <a:masterClrMapping/>
  </p:clrMapOvr>
  <p:transition>
    <p:wheel spokes="3"/>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4"/>
          <p:cNvPicPr>
            <a:picLocks noChangeAspect="1" noChangeArrowheads="1"/>
          </p:cNvPicPr>
          <p:nvPr/>
        </p:nvPicPr>
        <p:blipFill>
          <a:blip r:embed="rId4"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5"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6"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7"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6</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现货竞价模式</a:t>
            </a:r>
          </a:p>
        </p:txBody>
      </p:sp>
      <p:sp>
        <p:nvSpPr>
          <p:cNvPr id="9" name="TextBox 8"/>
          <p:cNvSpPr txBox="1"/>
          <p:nvPr/>
        </p:nvSpPr>
        <p:spPr>
          <a:xfrm>
            <a:off x="285750" y="1416050"/>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6.3</a:t>
            </a:r>
            <a:r>
              <a:rPr lang="zh-CN" altLang="en-US" sz="2400" dirty="0" smtClean="0">
                <a:solidFill>
                  <a:schemeClr val="tx1">
                    <a:lumMod val="95000"/>
                    <a:lumOff val="5000"/>
                  </a:schemeClr>
                </a:solidFill>
                <a:latin typeface="+mn-lt"/>
                <a:ea typeface="+mn-ea"/>
              </a:rPr>
              <a:t>风控流程</a:t>
            </a:r>
            <a:endParaRPr lang="zh-CN" altLang="en-US" sz="2400" dirty="0">
              <a:solidFill>
                <a:schemeClr val="tx1">
                  <a:lumMod val="95000"/>
                  <a:lumOff val="5000"/>
                </a:schemeClr>
              </a:solidFill>
              <a:latin typeface="+mn-lt"/>
              <a:ea typeface="+mn-ea"/>
            </a:endParaRPr>
          </a:p>
        </p:txBody>
      </p:sp>
      <p:sp>
        <p:nvSpPr>
          <p:cNvPr id="7680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graphicFrame>
        <p:nvGraphicFramePr>
          <p:cNvPr id="281602" name="Object 2"/>
          <p:cNvGraphicFramePr>
            <a:graphicFrameLocks noChangeAspect="1"/>
          </p:cNvGraphicFramePr>
          <p:nvPr/>
        </p:nvGraphicFramePr>
        <p:xfrm>
          <a:off x="2428875" y="1285875"/>
          <a:ext cx="4171950" cy="5391150"/>
        </p:xfrm>
        <a:graphic>
          <a:graphicData uri="http://schemas.openxmlformats.org/presentationml/2006/ole">
            <mc:AlternateContent xmlns:mc="http://schemas.openxmlformats.org/markup-compatibility/2006">
              <mc:Choice xmlns:v="urn:schemas-microsoft-com:vml" Requires="v">
                <p:oleObj spid="_x0000_s281604" name="Visio" r:id="rId8" imgW="4174096" imgH="5530669" progId="Visio.Drawing.11">
                  <p:embed/>
                </p:oleObj>
              </mc:Choice>
              <mc:Fallback>
                <p:oleObj name="Visio" r:id="rId8" imgW="4174096" imgH="5530669" progId="Visio.Drawing.11">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8875" y="1285875"/>
                        <a:ext cx="4171950" cy="539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heel spokes="3"/>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7</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现货回购模式</a:t>
            </a:r>
          </a:p>
        </p:txBody>
      </p:sp>
      <p:sp>
        <p:nvSpPr>
          <p:cNvPr id="78854" name="矩形 49"/>
          <p:cNvSpPr>
            <a:spLocks noChangeArrowheads="1"/>
          </p:cNvSpPr>
          <p:nvPr/>
        </p:nvSpPr>
        <p:spPr bwMode="auto">
          <a:xfrm>
            <a:off x="857224" y="1857364"/>
            <a:ext cx="7286647" cy="3370153"/>
          </a:xfrm>
          <a:prstGeom prst="rect">
            <a:avLst/>
          </a:prstGeom>
          <a:noFill/>
          <a:ln w="9525">
            <a:noFill/>
            <a:miter lim="800000"/>
            <a:headEnd/>
            <a:tailEnd/>
          </a:ln>
        </p:spPr>
        <p:txBody>
          <a:bodyPr wrap="square">
            <a:spAutoFit/>
          </a:bodyPr>
          <a:lstStyle/>
          <a:p>
            <a:pPr>
              <a:lnSpc>
                <a:spcPct val="150000"/>
              </a:lnSpc>
            </a:pPr>
            <a:r>
              <a:rPr lang="zh-CN" altLang="en-US" sz="2000" dirty="0" smtClean="0">
                <a:latin typeface="+mn-ea"/>
                <a:ea typeface="+mn-ea"/>
              </a:rPr>
              <a:t>     现货回购交易：</a:t>
            </a:r>
          </a:p>
          <a:p>
            <a:pPr>
              <a:lnSpc>
                <a:spcPct val="150000"/>
              </a:lnSpc>
            </a:pPr>
            <a:r>
              <a:rPr lang="zh-CN" altLang="en-US" dirty="0" smtClean="0">
                <a:latin typeface="+mn-ea"/>
                <a:ea typeface="+mn-ea"/>
              </a:rPr>
              <a:t>       是指在交易市场认可的交易品种范围内，交易会员根据确定的回购基准价格，通过 交易市场电子交易系统发布交易指令，经电子交易系统按照“价格优先、时间优先”的原则自动对回购交易指令配对成交，达成电子回购合同，并在回购合同到期后以回购价格再向对方交易会员买回或者卖出同批商品的交易行为。</a:t>
            </a:r>
          </a:p>
          <a:p>
            <a:pPr>
              <a:lnSpc>
                <a:spcPct val="150000"/>
              </a:lnSpc>
            </a:pPr>
            <a:r>
              <a:rPr lang="zh-CN" altLang="en-US" dirty="0" smtClean="0">
                <a:latin typeface="+mn-ea"/>
                <a:ea typeface="+mn-ea"/>
              </a:rPr>
              <a:t>        特点：中小企业快速融资渠道、手续简便、高信用、无违约风险</a:t>
            </a:r>
          </a:p>
          <a:p>
            <a:pPr>
              <a:lnSpc>
                <a:spcPct val="150000"/>
              </a:lnSpc>
            </a:pPr>
            <a:endParaRPr lang="zh-CN" altLang="en-US" sz="1400" dirty="0">
              <a:latin typeface="+mn-ea"/>
              <a:ea typeface="+mn-ea"/>
            </a:endParaRPr>
          </a:p>
        </p:txBody>
      </p:sp>
      <p:sp>
        <p:nvSpPr>
          <p:cNvPr id="53" name="矩形 52"/>
          <p:cNvSpPr/>
          <p:nvPr/>
        </p:nvSpPr>
        <p:spPr>
          <a:xfrm>
            <a:off x="1000101" y="2071678"/>
            <a:ext cx="214313" cy="214312"/>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53523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7.1</a:t>
            </a:r>
            <a:r>
              <a:rPr lang="zh-CN" altLang="en-US" sz="2400" dirty="0">
                <a:solidFill>
                  <a:schemeClr val="tx1">
                    <a:lumMod val="95000"/>
                    <a:lumOff val="5000"/>
                  </a:schemeClr>
                </a:solidFill>
                <a:latin typeface="+mn-lt"/>
                <a:ea typeface="+mn-ea"/>
              </a:rPr>
              <a:t>常用术语定义</a:t>
            </a:r>
          </a:p>
        </p:txBody>
      </p:sp>
    </p:spTree>
  </p:cSld>
  <p:clrMapOvr>
    <a:masterClrMapping/>
  </p:clrMapOvr>
  <p:transition>
    <p:wheel spokes="3"/>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4"/>
          <p:cNvPicPr>
            <a:picLocks noChangeAspect="1" noChangeArrowheads="1"/>
          </p:cNvPicPr>
          <p:nvPr/>
        </p:nvPicPr>
        <p:blipFill>
          <a:blip r:embed="rId4"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5"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6"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7"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7</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现货回购模式</a:t>
            </a:r>
          </a:p>
        </p:txBody>
      </p:sp>
      <p:sp>
        <p:nvSpPr>
          <p:cNvPr id="9" name="TextBox 8"/>
          <p:cNvSpPr txBox="1"/>
          <p:nvPr/>
        </p:nvSpPr>
        <p:spPr>
          <a:xfrm>
            <a:off x="285750" y="1416050"/>
            <a:ext cx="1919288" cy="461963"/>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7.2</a:t>
            </a:r>
            <a:r>
              <a:rPr lang="zh-CN" altLang="en-US" sz="2400" dirty="0">
                <a:solidFill>
                  <a:schemeClr val="tx1">
                    <a:lumMod val="95000"/>
                    <a:lumOff val="5000"/>
                  </a:schemeClr>
                </a:solidFill>
                <a:latin typeface="+mn-lt"/>
                <a:ea typeface="+mn-ea"/>
              </a:rPr>
              <a:t>交易流程</a:t>
            </a:r>
          </a:p>
        </p:txBody>
      </p:sp>
      <p:sp>
        <p:nvSpPr>
          <p:cNvPr id="7476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7475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Object 2"/>
          <p:cNvGraphicFramePr>
            <a:graphicFrameLocks noChangeAspect="1"/>
          </p:cNvGraphicFramePr>
          <p:nvPr/>
        </p:nvGraphicFramePr>
        <p:xfrm>
          <a:off x="2500298" y="1281136"/>
          <a:ext cx="4752975" cy="5505450"/>
        </p:xfrm>
        <a:graphic>
          <a:graphicData uri="http://schemas.openxmlformats.org/presentationml/2006/ole">
            <mc:AlternateContent xmlns:mc="http://schemas.openxmlformats.org/markup-compatibility/2006">
              <mc:Choice xmlns:v="urn:schemas-microsoft-com:vml" Requires="v">
                <p:oleObj spid="_x0000_s74756" name="Visio" r:id="rId8" imgW="4750689" imgH="5507185" progId="Visio.Drawing.11">
                  <p:embed/>
                </p:oleObj>
              </mc:Choice>
              <mc:Fallback>
                <p:oleObj name="Visio" r:id="rId8" imgW="4750689" imgH="5507185" progId="Visio.Drawing.11">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0298" y="1281136"/>
                        <a:ext cx="4752975" cy="550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heel spokes="3"/>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8</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现货报盘模式</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8854" name="矩形 49"/>
          <p:cNvSpPr>
            <a:spLocks noChangeArrowheads="1"/>
          </p:cNvSpPr>
          <p:nvPr/>
        </p:nvSpPr>
        <p:spPr bwMode="auto">
          <a:xfrm>
            <a:off x="857224" y="1857364"/>
            <a:ext cx="7286647" cy="2816156"/>
          </a:xfrm>
          <a:prstGeom prst="rect">
            <a:avLst/>
          </a:prstGeom>
          <a:noFill/>
          <a:ln w="9525">
            <a:noFill/>
            <a:miter lim="800000"/>
            <a:headEnd/>
            <a:tailEnd/>
          </a:ln>
        </p:spPr>
        <p:txBody>
          <a:bodyPr wrap="square">
            <a:spAutoFit/>
          </a:bodyPr>
          <a:lstStyle/>
          <a:p>
            <a:pPr>
              <a:lnSpc>
                <a:spcPct val="150000"/>
              </a:lnSpc>
            </a:pPr>
            <a:r>
              <a:rPr lang="zh-CN" altLang="en-US" sz="2000" dirty="0" smtClean="0">
                <a:latin typeface="+mn-ea"/>
                <a:ea typeface="+mn-ea"/>
              </a:rPr>
              <a:t>     现货报盘：</a:t>
            </a:r>
          </a:p>
          <a:p>
            <a:r>
              <a:rPr lang="zh-CN" altLang="en-US" dirty="0" smtClean="0">
                <a:latin typeface="+mn-ea"/>
                <a:ea typeface="+mn-ea"/>
              </a:rPr>
              <a:t>      买卖双方在市场电子交易系统中指定可供产品的主要属性和规格、交货地点、交货时间、数量、价格、支付方式等信息对外发布要约，也可以按系统默认的商品要素信息对外发布邀约，买卖双方一旦接受要约即签订订货合同进行交收，或进行转让的一种交易模式。</a:t>
            </a:r>
            <a:endParaRPr lang="en-US" altLang="zh-CN" dirty="0" smtClean="0">
              <a:latin typeface="+mn-ea"/>
              <a:ea typeface="+mn-ea"/>
            </a:endParaRPr>
          </a:p>
          <a:p>
            <a:endParaRPr lang="en-US" altLang="zh-CN" dirty="0" smtClean="0"/>
          </a:p>
          <a:p>
            <a:r>
              <a:rPr lang="zh-CN" altLang="en-US" dirty="0" smtClean="0"/>
              <a:t>     特点：由交易中心提供非标准合约交易平台，买卖交易商可自定义商品要素交易进行报盘交易。</a:t>
            </a:r>
            <a:endParaRPr lang="zh-CN" altLang="en-US" dirty="0" smtClean="0">
              <a:latin typeface="+mn-ea"/>
              <a:ea typeface="+mn-ea"/>
            </a:endParaRPr>
          </a:p>
          <a:p>
            <a:pPr>
              <a:lnSpc>
                <a:spcPct val="150000"/>
              </a:lnSpc>
            </a:pPr>
            <a:endParaRPr lang="zh-CN" altLang="en-US" sz="1400" dirty="0">
              <a:latin typeface="+mn-ea"/>
              <a:ea typeface="+mn-ea"/>
            </a:endParaRPr>
          </a:p>
        </p:txBody>
      </p:sp>
      <p:sp>
        <p:nvSpPr>
          <p:cNvPr id="53" name="矩形 52"/>
          <p:cNvSpPr/>
          <p:nvPr/>
        </p:nvSpPr>
        <p:spPr>
          <a:xfrm>
            <a:off x="1000101" y="2071678"/>
            <a:ext cx="214313" cy="214312"/>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285750" y="1416050"/>
            <a:ext cx="2534668" cy="461665"/>
          </a:xfrm>
          <a:prstGeom prst="rect">
            <a:avLst/>
          </a:prstGeom>
          <a:noFill/>
        </p:spPr>
        <p:txBody>
          <a:bodyPr wrap="none">
            <a:spAutoFit/>
          </a:bodyPr>
          <a:lstStyle/>
          <a:p>
            <a:pPr fontAlgn="auto">
              <a:spcBef>
                <a:spcPts val="0"/>
              </a:spcBef>
              <a:spcAft>
                <a:spcPts val="0"/>
              </a:spcAft>
              <a:defRPr/>
            </a:pPr>
            <a:r>
              <a:rPr lang="en-US" altLang="zh-CN" sz="2400" dirty="0">
                <a:solidFill>
                  <a:schemeClr val="tx1">
                    <a:lumMod val="95000"/>
                    <a:lumOff val="5000"/>
                  </a:schemeClr>
                </a:solidFill>
                <a:latin typeface="+mn-lt"/>
                <a:ea typeface="+mn-ea"/>
              </a:rPr>
              <a:t>8</a:t>
            </a:r>
            <a:r>
              <a:rPr lang="en-US" altLang="zh-CN" sz="2400" dirty="0" smtClean="0">
                <a:solidFill>
                  <a:schemeClr val="tx1">
                    <a:lumMod val="95000"/>
                    <a:lumOff val="5000"/>
                  </a:schemeClr>
                </a:solidFill>
                <a:latin typeface="+mn-lt"/>
                <a:ea typeface="+mn-ea"/>
              </a:rPr>
              <a:t>.1</a:t>
            </a:r>
            <a:r>
              <a:rPr lang="zh-CN" altLang="en-US" sz="2400" dirty="0">
                <a:solidFill>
                  <a:schemeClr val="tx1">
                    <a:lumMod val="95000"/>
                    <a:lumOff val="5000"/>
                  </a:schemeClr>
                </a:solidFill>
                <a:latin typeface="+mn-lt"/>
                <a:ea typeface="+mn-ea"/>
              </a:rPr>
              <a:t>常用术语定义</a:t>
            </a:r>
          </a:p>
        </p:txBody>
      </p:sp>
    </p:spTree>
  </p:cSld>
  <p:clrMapOvr>
    <a:masterClrMapping/>
  </p:clrMapOvr>
  <p:transition>
    <p:wheel spokes="3"/>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4"/>
          <p:cNvPicPr>
            <a:picLocks noChangeAspect="1" noChangeArrowheads="1"/>
          </p:cNvPicPr>
          <p:nvPr/>
        </p:nvPicPr>
        <p:blipFill>
          <a:blip r:embed="rId4"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5"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6"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7"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8</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现货报盘模式</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9" name="TextBox 8"/>
          <p:cNvSpPr txBox="1"/>
          <p:nvPr/>
        </p:nvSpPr>
        <p:spPr>
          <a:xfrm>
            <a:off x="285750" y="1416050"/>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8.2</a:t>
            </a:r>
            <a:r>
              <a:rPr lang="zh-CN" altLang="en-US" sz="2400" dirty="0" smtClean="0">
                <a:solidFill>
                  <a:schemeClr val="tx1">
                    <a:lumMod val="95000"/>
                    <a:lumOff val="5000"/>
                  </a:schemeClr>
                </a:solidFill>
                <a:latin typeface="+mn-lt"/>
                <a:ea typeface="+mn-ea"/>
              </a:rPr>
              <a:t>交易流程</a:t>
            </a:r>
            <a:endParaRPr lang="zh-CN" altLang="en-US" sz="2400" dirty="0">
              <a:solidFill>
                <a:schemeClr val="tx1">
                  <a:lumMod val="95000"/>
                  <a:lumOff val="5000"/>
                </a:schemeClr>
              </a:solidFill>
              <a:latin typeface="+mn-lt"/>
              <a:ea typeface="+mn-ea"/>
            </a:endParaRPr>
          </a:p>
        </p:txBody>
      </p:sp>
      <p:sp>
        <p:nvSpPr>
          <p:cNvPr id="276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6481" name="Object 1"/>
          <p:cNvGraphicFramePr>
            <a:graphicFrameLocks noChangeAspect="1"/>
          </p:cNvGraphicFramePr>
          <p:nvPr/>
        </p:nvGraphicFramePr>
        <p:xfrm>
          <a:off x="2214546" y="1357298"/>
          <a:ext cx="5857916" cy="5500702"/>
        </p:xfrm>
        <a:graphic>
          <a:graphicData uri="http://schemas.openxmlformats.org/presentationml/2006/ole">
            <mc:AlternateContent xmlns:mc="http://schemas.openxmlformats.org/markup-compatibility/2006">
              <mc:Choice xmlns:v="urn:schemas-microsoft-com:vml" Requires="v">
                <p:oleObj spid="_x0000_s276483" name="Visio" r:id="rId8" imgW="4874052" imgH="6076745" progId="Visio.Drawing.11">
                  <p:embed/>
                </p:oleObj>
              </mc:Choice>
              <mc:Fallback>
                <p:oleObj name="Visio" r:id="rId8" imgW="4874052" imgH="6076745" progId="Visio.Drawing.11">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4546" y="1357298"/>
                        <a:ext cx="5857916" cy="5500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heel spokes="3"/>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8</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现货报盘模式</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9" name="TextBox 8"/>
          <p:cNvSpPr txBox="1"/>
          <p:nvPr/>
        </p:nvSpPr>
        <p:spPr>
          <a:xfrm>
            <a:off x="285750" y="1416050"/>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8.3</a:t>
            </a:r>
            <a:r>
              <a:rPr lang="zh-CN" altLang="en-US" sz="2400" dirty="0" smtClean="0">
                <a:solidFill>
                  <a:schemeClr val="tx1">
                    <a:lumMod val="95000"/>
                    <a:lumOff val="5000"/>
                  </a:schemeClr>
                </a:solidFill>
                <a:latin typeface="+mn-lt"/>
                <a:ea typeface="+mn-ea"/>
              </a:rPr>
              <a:t>风控流程</a:t>
            </a:r>
            <a:endParaRPr lang="zh-CN" altLang="en-US" sz="2400" dirty="0">
              <a:solidFill>
                <a:schemeClr val="tx1">
                  <a:lumMod val="95000"/>
                  <a:lumOff val="5000"/>
                </a:schemeClr>
              </a:solidFill>
              <a:latin typeface="+mn-lt"/>
              <a:ea typeface="+mn-ea"/>
            </a:endParaRPr>
          </a:p>
        </p:txBody>
      </p:sp>
      <p:sp>
        <p:nvSpPr>
          <p:cNvPr id="276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83651" name="Picture 3"/>
          <p:cNvPicPr>
            <a:picLocks noChangeAspect="1" noChangeArrowheads="1"/>
          </p:cNvPicPr>
          <p:nvPr/>
        </p:nvPicPr>
        <p:blipFill>
          <a:blip r:embed="rId7" cstate="print"/>
          <a:srcRect/>
          <a:stretch>
            <a:fillRect/>
          </a:stretch>
        </p:blipFill>
        <p:spPr bwMode="auto">
          <a:xfrm>
            <a:off x="2571736" y="1528779"/>
            <a:ext cx="3314700" cy="4257675"/>
          </a:xfrm>
          <a:prstGeom prst="rect">
            <a:avLst/>
          </a:prstGeom>
          <a:noFill/>
          <a:ln w="9525">
            <a:noFill/>
            <a:miter lim="800000"/>
            <a:headEnd/>
            <a:tailEnd/>
          </a:ln>
          <a:effectLst/>
        </p:spPr>
      </p:pic>
    </p:spTree>
  </p:cSld>
  <p:clrMapOvr>
    <a:masterClrMapping/>
  </p:clrMapOvr>
  <p:transition>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392909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1.3</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传统现货贸易的不足</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50" name="矩形 49"/>
          <p:cNvSpPr/>
          <p:nvPr/>
        </p:nvSpPr>
        <p:spPr>
          <a:xfrm>
            <a:off x="785786" y="1500174"/>
            <a:ext cx="7143774" cy="3785652"/>
          </a:xfrm>
          <a:prstGeom prst="rect">
            <a:avLst/>
          </a:prstGeom>
        </p:spPr>
        <p:txBody>
          <a:bodyPr wrap="square">
            <a:spAutoFit/>
          </a:bodyPr>
          <a:lstStyle/>
          <a:p>
            <a:r>
              <a:rPr lang="zh-CN" altLang="en-US" sz="2400" dirty="0" smtClean="0"/>
              <a:t> </a:t>
            </a:r>
            <a:r>
              <a:rPr lang="en-US" altLang="zh-CN" sz="2400" b="1" dirty="0" smtClean="0"/>
              <a:t>    </a:t>
            </a:r>
            <a:endParaRPr lang="en-US" altLang="zh-CN" b="1" dirty="0" smtClean="0"/>
          </a:p>
          <a:p>
            <a:pPr lvl="1">
              <a:lnSpc>
                <a:spcPct val="150000"/>
              </a:lnSpc>
              <a:buFont typeface="Wingdings" pitchFamily="2" charset="2"/>
              <a:buChar char="ü"/>
            </a:pPr>
            <a:r>
              <a:rPr lang="zh-CN" altLang="en-US" b="1" dirty="0" smtClean="0"/>
              <a:t>贸易门槛高：前店后铺需要押金、租金、人员管理成本；</a:t>
            </a:r>
            <a:endParaRPr lang="en-US" altLang="zh-CN" b="1" dirty="0" smtClean="0"/>
          </a:p>
          <a:p>
            <a:pPr lvl="1">
              <a:lnSpc>
                <a:spcPct val="150000"/>
              </a:lnSpc>
              <a:buFont typeface="Wingdings" pitchFamily="2" charset="2"/>
              <a:buChar char="ü"/>
            </a:pPr>
            <a:r>
              <a:rPr lang="zh-CN" altLang="en-US" b="1" dirty="0" smtClean="0"/>
              <a:t>交易成本高：交易对象的搜寻和谈判成本；</a:t>
            </a:r>
            <a:endParaRPr lang="en-US" altLang="zh-CN" b="1" dirty="0" smtClean="0"/>
          </a:p>
          <a:p>
            <a:pPr lvl="1">
              <a:lnSpc>
                <a:spcPct val="150000"/>
              </a:lnSpc>
              <a:buFont typeface="Wingdings" pitchFamily="2" charset="2"/>
              <a:buChar char="ü"/>
            </a:pPr>
            <a:r>
              <a:rPr lang="zh-CN" altLang="en-US" b="1" dirty="0" smtClean="0"/>
              <a:t>价格不透明：一对一议价存在信息不对称；</a:t>
            </a:r>
            <a:endParaRPr lang="en-US" altLang="zh-CN" b="1" dirty="0" smtClean="0"/>
          </a:p>
          <a:p>
            <a:pPr lvl="1">
              <a:lnSpc>
                <a:spcPct val="150000"/>
              </a:lnSpc>
              <a:buFont typeface="Wingdings" pitchFamily="2" charset="2"/>
              <a:buChar char="ü"/>
            </a:pPr>
            <a:r>
              <a:rPr lang="zh-CN" altLang="en-US" b="1" dirty="0" smtClean="0"/>
              <a:t>信用风险高：大额贸易签约不等于履约（受骗上当或三角债）；</a:t>
            </a:r>
            <a:endParaRPr lang="en-US" altLang="zh-CN" b="1" dirty="0" smtClean="0"/>
          </a:p>
          <a:p>
            <a:pPr lvl="1">
              <a:lnSpc>
                <a:spcPct val="150000"/>
              </a:lnSpc>
              <a:buFont typeface="Wingdings" pitchFamily="2" charset="2"/>
              <a:buChar char="ü"/>
            </a:pPr>
            <a:r>
              <a:rPr lang="zh-CN" altLang="en-US" b="1" dirty="0" smtClean="0"/>
              <a:t>违约风险高：价格波动对方容易违约；</a:t>
            </a:r>
            <a:endParaRPr lang="en-US" altLang="zh-CN" b="1" dirty="0" smtClean="0"/>
          </a:p>
          <a:p>
            <a:pPr lvl="1">
              <a:lnSpc>
                <a:spcPct val="150000"/>
              </a:lnSpc>
              <a:buFont typeface="Wingdings" pitchFamily="2" charset="2"/>
              <a:buChar char="ü"/>
            </a:pPr>
            <a:r>
              <a:rPr lang="zh-CN" altLang="en-US" b="1" dirty="0" smtClean="0"/>
              <a:t>质数量纠纷：合同履行数量和质量的纠纷烦扰</a:t>
            </a:r>
            <a:endParaRPr lang="en-US" altLang="zh-CN" b="1" dirty="0" smtClean="0"/>
          </a:p>
          <a:p>
            <a:pPr lvl="1">
              <a:lnSpc>
                <a:spcPct val="150000"/>
              </a:lnSpc>
              <a:buFont typeface="Wingdings" pitchFamily="2" charset="2"/>
              <a:buChar char="ü"/>
            </a:pPr>
            <a:r>
              <a:rPr lang="zh-CN" altLang="en-US" b="1" dirty="0" smtClean="0"/>
              <a:t>贸易机会少：商机难觅</a:t>
            </a:r>
            <a:endParaRPr lang="en-US" altLang="zh-CN" b="1" dirty="0" smtClean="0"/>
          </a:p>
          <a:p>
            <a:pPr lvl="1">
              <a:lnSpc>
                <a:spcPct val="150000"/>
              </a:lnSpc>
              <a:buFont typeface="Wingdings" pitchFamily="2" charset="2"/>
              <a:buChar char="u"/>
            </a:pPr>
            <a:r>
              <a:rPr lang="zh-CN" altLang="en-US" b="1" dirty="0" smtClean="0">
                <a:solidFill>
                  <a:srgbClr val="FF0000"/>
                </a:solidFill>
              </a:rPr>
              <a:t>核心：商机难觅    风险大    成本高！</a:t>
            </a:r>
            <a:endParaRPr lang="zh-CN" altLang="en-US" b="1" dirty="0">
              <a:solidFill>
                <a:srgbClr val="FF0000"/>
              </a:solidFill>
              <a:latin typeface="宋体" pitchFamily="2" charset="-122"/>
              <a:ea typeface="宋体" pitchFamily="2" charset="-122"/>
            </a:endParaRPr>
          </a:p>
        </p:txBody>
      </p:sp>
      <p:sp>
        <p:nvSpPr>
          <p:cNvPr id="53" name="矩形 52"/>
          <p:cNvSpPr/>
          <p:nvPr/>
        </p:nvSpPr>
        <p:spPr>
          <a:xfrm>
            <a:off x="1000100" y="2000240"/>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wheel spokes="3"/>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9</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出入库流程</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9" name="TextBox 8"/>
          <p:cNvSpPr txBox="1"/>
          <p:nvPr/>
        </p:nvSpPr>
        <p:spPr>
          <a:xfrm>
            <a:off x="285750" y="1416050"/>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9.1</a:t>
            </a:r>
            <a:r>
              <a:rPr lang="zh-CN" altLang="en-US" sz="2400" dirty="0" smtClean="0">
                <a:solidFill>
                  <a:schemeClr val="tx1">
                    <a:lumMod val="95000"/>
                    <a:lumOff val="5000"/>
                  </a:schemeClr>
                </a:solidFill>
                <a:latin typeface="+mn-lt"/>
                <a:ea typeface="+mn-ea"/>
              </a:rPr>
              <a:t>入库流程</a:t>
            </a:r>
            <a:endParaRPr lang="zh-CN" altLang="en-US" sz="2400" dirty="0">
              <a:solidFill>
                <a:schemeClr val="tx1">
                  <a:lumMod val="95000"/>
                  <a:lumOff val="5000"/>
                </a:schemeClr>
              </a:solidFill>
              <a:latin typeface="+mn-lt"/>
              <a:ea typeface="+mn-ea"/>
            </a:endParaRPr>
          </a:p>
        </p:txBody>
      </p:sp>
      <p:sp>
        <p:nvSpPr>
          <p:cNvPr id="276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79555" name="Picture 3"/>
          <p:cNvPicPr>
            <a:picLocks noChangeAspect="1" noChangeArrowheads="1"/>
          </p:cNvPicPr>
          <p:nvPr/>
        </p:nvPicPr>
        <p:blipFill>
          <a:blip r:embed="rId7" cstate="print"/>
          <a:srcRect/>
          <a:stretch>
            <a:fillRect/>
          </a:stretch>
        </p:blipFill>
        <p:spPr bwMode="auto">
          <a:xfrm>
            <a:off x="2928926" y="1285860"/>
            <a:ext cx="3576653" cy="5643578"/>
          </a:xfrm>
          <a:prstGeom prst="rect">
            <a:avLst/>
          </a:prstGeom>
          <a:noFill/>
          <a:ln w="9525">
            <a:noFill/>
            <a:miter lim="800000"/>
            <a:headEnd/>
            <a:tailEnd/>
          </a:ln>
          <a:effectLst/>
        </p:spPr>
      </p:pic>
    </p:spTree>
  </p:cSld>
  <p:clrMapOvr>
    <a:masterClrMapping/>
  </p:clrMapOvr>
  <p:transition>
    <p:wheel spokes="3"/>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9</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出入库流程</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9" name="TextBox 8"/>
          <p:cNvSpPr txBox="1"/>
          <p:nvPr/>
        </p:nvSpPr>
        <p:spPr>
          <a:xfrm>
            <a:off x="285750" y="1416050"/>
            <a:ext cx="191911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9.2</a:t>
            </a:r>
            <a:r>
              <a:rPr lang="zh-CN" altLang="en-US" sz="2400" dirty="0" smtClean="0">
                <a:solidFill>
                  <a:schemeClr val="tx1">
                    <a:lumMod val="95000"/>
                    <a:lumOff val="5000"/>
                  </a:schemeClr>
                </a:solidFill>
                <a:latin typeface="+mn-lt"/>
                <a:ea typeface="+mn-ea"/>
              </a:rPr>
              <a:t>出库流程</a:t>
            </a:r>
            <a:endParaRPr lang="zh-CN" altLang="en-US" sz="2400" dirty="0">
              <a:solidFill>
                <a:schemeClr val="tx1">
                  <a:lumMod val="95000"/>
                  <a:lumOff val="5000"/>
                </a:schemeClr>
              </a:solidFill>
              <a:latin typeface="+mn-lt"/>
              <a:ea typeface="+mn-ea"/>
            </a:endParaRPr>
          </a:p>
        </p:txBody>
      </p:sp>
      <p:sp>
        <p:nvSpPr>
          <p:cNvPr id="276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80578" name="Picture 2"/>
          <p:cNvPicPr>
            <a:picLocks noChangeAspect="1" noChangeArrowheads="1"/>
          </p:cNvPicPr>
          <p:nvPr/>
        </p:nvPicPr>
        <p:blipFill>
          <a:blip r:embed="rId7" cstate="print"/>
          <a:srcRect/>
          <a:stretch>
            <a:fillRect/>
          </a:stretch>
        </p:blipFill>
        <p:spPr bwMode="auto">
          <a:xfrm>
            <a:off x="3071802" y="1285860"/>
            <a:ext cx="3676665" cy="5572140"/>
          </a:xfrm>
          <a:prstGeom prst="rect">
            <a:avLst/>
          </a:prstGeom>
          <a:noFill/>
          <a:ln w="9525">
            <a:noFill/>
            <a:miter lim="800000"/>
            <a:headEnd/>
            <a:tailEnd/>
          </a:ln>
          <a:effectLst/>
        </p:spPr>
      </p:pic>
    </p:spTree>
  </p:cSld>
  <p:clrMapOvr>
    <a:masterClrMapping/>
  </p:clrMapOvr>
  <p:transition>
    <p:wheel spokes="3"/>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2786082"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10</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入市流程</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9" name="TextBox 8"/>
          <p:cNvSpPr txBox="1"/>
          <p:nvPr/>
        </p:nvSpPr>
        <p:spPr>
          <a:xfrm>
            <a:off x="285750" y="1416050"/>
            <a:ext cx="2114681"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10.1</a:t>
            </a:r>
            <a:r>
              <a:rPr lang="zh-CN" altLang="en-US" sz="2400" dirty="0" smtClean="0">
                <a:solidFill>
                  <a:schemeClr val="tx1">
                    <a:lumMod val="95000"/>
                    <a:lumOff val="5000"/>
                  </a:schemeClr>
                </a:solidFill>
                <a:latin typeface="+mn-lt"/>
                <a:ea typeface="+mn-ea"/>
              </a:rPr>
              <a:t>入市流程</a:t>
            </a:r>
            <a:endParaRPr lang="zh-CN" altLang="en-US" sz="2400" dirty="0">
              <a:solidFill>
                <a:schemeClr val="tx1">
                  <a:lumMod val="95000"/>
                  <a:lumOff val="5000"/>
                </a:schemeClr>
              </a:solidFill>
              <a:latin typeface="+mn-lt"/>
              <a:ea typeface="+mn-ea"/>
            </a:endParaRPr>
          </a:p>
        </p:txBody>
      </p:sp>
      <p:sp>
        <p:nvSpPr>
          <p:cNvPr id="276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Oval 3"/>
          <p:cNvSpPr>
            <a:spLocks noChangeArrowheads="1"/>
          </p:cNvSpPr>
          <p:nvPr/>
        </p:nvSpPr>
        <p:spPr bwMode="gray">
          <a:xfrm>
            <a:off x="438150" y="2751138"/>
            <a:ext cx="2490788" cy="2428875"/>
          </a:xfrm>
          <a:prstGeom prst="ellipse">
            <a:avLst/>
          </a:prstGeom>
          <a:solidFill>
            <a:srgbClr val="0000FF"/>
          </a:solidFill>
          <a:ln w="9525" algn="ctr">
            <a:noFill/>
            <a:round/>
            <a:headEnd/>
            <a:tailEnd/>
          </a:ln>
          <a:effectLst/>
        </p:spPr>
        <p:txBody>
          <a:bodyPr wrap="none" anchor="ctr"/>
          <a:lstStyle/>
          <a:p>
            <a:endParaRPr lang="zh-CN" altLang="en-US"/>
          </a:p>
        </p:txBody>
      </p:sp>
      <p:sp>
        <p:nvSpPr>
          <p:cNvPr id="11" name="AutoShape 4"/>
          <p:cNvSpPr>
            <a:spLocks noChangeArrowheads="1"/>
          </p:cNvSpPr>
          <p:nvPr/>
        </p:nvSpPr>
        <p:spPr bwMode="gray">
          <a:xfrm>
            <a:off x="3082925" y="4608513"/>
            <a:ext cx="4760913" cy="500062"/>
          </a:xfrm>
          <a:prstGeom prst="roundRect">
            <a:avLst>
              <a:gd name="adj" fmla="val 50000"/>
            </a:avLst>
          </a:prstGeom>
          <a:gradFill rotWithShape="1">
            <a:gsLst>
              <a:gs pos="0">
                <a:srgbClr val="F5EEB7"/>
              </a:gs>
              <a:gs pos="100000">
                <a:srgbClr val="F5EEB7">
                  <a:gamma/>
                  <a:tint val="5882"/>
                  <a:invGamma/>
                </a:srgbClr>
              </a:gs>
            </a:gsLst>
            <a:lin ang="0" scaled="1"/>
          </a:gradFill>
          <a:ln w="38100" algn="ctr">
            <a:solidFill>
              <a:srgbClr val="3366FF"/>
            </a:solidFill>
            <a:round/>
            <a:headEnd/>
            <a:tailEnd/>
          </a:ln>
          <a:effectLst/>
        </p:spPr>
        <p:txBody>
          <a:bodyPr wrap="none" anchor="ctr"/>
          <a:lstStyle/>
          <a:p>
            <a:pPr eaLnBrk="1" hangingPunct="1">
              <a:spcBef>
                <a:spcPct val="50000"/>
              </a:spcBef>
              <a:spcAft>
                <a:spcPts val="338"/>
              </a:spcAft>
              <a:buClr>
                <a:srgbClr val="486AC1"/>
              </a:buClr>
              <a:buSzPct val="100000"/>
              <a:buFont typeface="Arial" pitchFamily="34" charset="0"/>
              <a:buNone/>
            </a:pPr>
            <a:r>
              <a:rPr lang="zh-CN" altLang="en-US" sz="1800" b="1">
                <a:solidFill>
                  <a:srgbClr val="003300"/>
                </a:solidFill>
                <a:latin typeface="宋体" pitchFamily="2" charset="-122"/>
                <a:cs typeface="Arial" pitchFamily="34" charset="0"/>
              </a:rPr>
              <a:t>（</a:t>
            </a:r>
            <a:r>
              <a:rPr lang="en-US" altLang="zh-CN" sz="1800" b="1">
                <a:solidFill>
                  <a:srgbClr val="003300"/>
                </a:solidFill>
                <a:latin typeface="宋体" pitchFamily="2" charset="-122"/>
                <a:cs typeface="Arial" pitchFamily="34" charset="0"/>
              </a:rPr>
              <a:t>6</a:t>
            </a:r>
            <a:r>
              <a:rPr lang="zh-CN" altLang="en-US" sz="1800" b="1">
                <a:solidFill>
                  <a:srgbClr val="003300"/>
                </a:solidFill>
                <a:latin typeface="宋体" pitchFamily="2" charset="-122"/>
                <a:cs typeface="Arial" pitchFamily="34" charset="0"/>
              </a:rPr>
              <a:t>）到结算银行完成交易账号绑定</a:t>
            </a:r>
          </a:p>
        </p:txBody>
      </p:sp>
      <p:sp>
        <p:nvSpPr>
          <p:cNvPr id="12" name="AutoShape 5"/>
          <p:cNvSpPr>
            <a:spLocks noChangeArrowheads="1"/>
          </p:cNvSpPr>
          <p:nvPr/>
        </p:nvSpPr>
        <p:spPr bwMode="gray">
          <a:xfrm>
            <a:off x="3257550" y="4105275"/>
            <a:ext cx="4760913" cy="498475"/>
          </a:xfrm>
          <a:prstGeom prst="roundRect">
            <a:avLst>
              <a:gd name="adj" fmla="val 50000"/>
            </a:avLst>
          </a:prstGeom>
          <a:gradFill rotWithShape="1">
            <a:gsLst>
              <a:gs pos="0">
                <a:srgbClr val="BED979"/>
              </a:gs>
              <a:gs pos="100000">
                <a:srgbClr val="BED979">
                  <a:gamma/>
                  <a:tint val="5882"/>
                  <a:invGamma/>
                </a:srgbClr>
              </a:gs>
            </a:gsLst>
            <a:lin ang="0" scaled="1"/>
          </a:gradFill>
          <a:ln w="38100" algn="ctr">
            <a:solidFill>
              <a:srgbClr val="3366FF"/>
            </a:solidFill>
            <a:round/>
            <a:headEnd/>
            <a:tailEnd/>
          </a:ln>
          <a:effectLst/>
        </p:spPr>
        <p:txBody>
          <a:bodyPr wrap="none" anchor="ctr"/>
          <a:lstStyle/>
          <a:p>
            <a:r>
              <a:rPr lang="zh-CN" altLang="en-US" sz="1800" b="1">
                <a:solidFill>
                  <a:srgbClr val="003300"/>
                </a:solidFill>
                <a:latin typeface="宋体" pitchFamily="2" charset="-122"/>
                <a:cs typeface="Arial" pitchFamily="34" charset="0"/>
              </a:rPr>
              <a:t>（</a:t>
            </a:r>
            <a:r>
              <a:rPr lang="en-US" altLang="zh-CN" sz="1800" b="1">
                <a:solidFill>
                  <a:srgbClr val="003300"/>
                </a:solidFill>
                <a:latin typeface="宋体" pitchFamily="2" charset="-122"/>
                <a:cs typeface="Arial" pitchFamily="34" charset="0"/>
              </a:rPr>
              <a:t>5</a:t>
            </a:r>
            <a:r>
              <a:rPr lang="zh-CN" altLang="en-US" sz="1800" b="1">
                <a:solidFill>
                  <a:srgbClr val="003300"/>
                </a:solidFill>
                <a:latin typeface="宋体" pitchFamily="2" charset="-122"/>
                <a:cs typeface="Arial" pitchFamily="34" charset="0"/>
              </a:rPr>
              <a:t>）交易商签署资金汇划协议</a:t>
            </a:r>
            <a:endParaRPr lang="en-US" altLang="zh-CN" sz="1800" b="1">
              <a:solidFill>
                <a:srgbClr val="003300"/>
              </a:solidFill>
              <a:latin typeface="宋体" pitchFamily="2" charset="-122"/>
              <a:cs typeface="Arial" pitchFamily="34" charset="0"/>
            </a:endParaRPr>
          </a:p>
        </p:txBody>
      </p:sp>
      <p:sp>
        <p:nvSpPr>
          <p:cNvPr id="13" name="AutoShape 6"/>
          <p:cNvSpPr>
            <a:spLocks noChangeArrowheads="1"/>
          </p:cNvSpPr>
          <p:nvPr/>
        </p:nvSpPr>
        <p:spPr bwMode="gray">
          <a:xfrm>
            <a:off x="3265488" y="3611563"/>
            <a:ext cx="5191125" cy="500062"/>
          </a:xfrm>
          <a:prstGeom prst="roundRect">
            <a:avLst>
              <a:gd name="adj" fmla="val 50000"/>
            </a:avLst>
          </a:prstGeom>
          <a:gradFill rotWithShape="1">
            <a:gsLst>
              <a:gs pos="0">
                <a:srgbClr val="F5EEB7"/>
              </a:gs>
              <a:gs pos="100000">
                <a:srgbClr val="F5EEB7">
                  <a:gamma/>
                  <a:tint val="5882"/>
                  <a:invGamma/>
                </a:srgbClr>
              </a:gs>
            </a:gsLst>
            <a:lin ang="0" scaled="1"/>
          </a:gradFill>
          <a:ln w="38100" algn="ctr">
            <a:solidFill>
              <a:srgbClr val="3366FF"/>
            </a:solidFill>
            <a:round/>
            <a:headEnd/>
            <a:tailEnd/>
          </a:ln>
          <a:effectLst/>
        </p:spPr>
        <p:txBody>
          <a:bodyPr wrap="none" anchor="ctr"/>
          <a:lstStyle/>
          <a:p>
            <a:r>
              <a:rPr lang="zh-CN" altLang="en-US" sz="1600" b="1">
                <a:solidFill>
                  <a:srgbClr val="003300"/>
                </a:solidFill>
                <a:latin typeface="宋体" pitchFamily="2" charset="-122"/>
                <a:cs typeface="Arial" pitchFamily="34" charset="0"/>
              </a:rPr>
              <a:t>（</a:t>
            </a:r>
            <a:r>
              <a:rPr lang="en-US" altLang="zh-CN" sz="1600" b="1">
                <a:solidFill>
                  <a:srgbClr val="003300"/>
                </a:solidFill>
                <a:latin typeface="宋体" pitchFamily="2" charset="-122"/>
                <a:cs typeface="Arial" pitchFamily="34" charset="0"/>
              </a:rPr>
              <a:t>4</a:t>
            </a:r>
            <a:r>
              <a:rPr lang="zh-CN" altLang="en-US" sz="1600" b="1">
                <a:solidFill>
                  <a:srgbClr val="003300"/>
                </a:solidFill>
                <a:latin typeface="宋体" pitchFamily="2" charset="-122"/>
                <a:cs typeface="Arial" pitchFamily="34" charset="0"/>
              </a:rPr>
              <a:t>）</a:t>
            </a:r>
            <a:r>
              <a:rPr lang="zh-CN" altLang="zh-CN" sz="1600" b="1">
                <a:cs typeface="Arial" pitchFamily="34" charset="0"/>
              </a:rPr>
              <a:t>授权服务中心将交易商资料扫描件发送交易所，</a:t>
            </a:r>
            <a:endParaRPr lang="zh-CN" altLang="en-US" sz="1600" b="1">
              <a:cs typeface="Arial" pitchFamily="34" charset="0"/>
            </a:endParaRPr>
          </a:p>
          <a:p>
            <a:r>
              <a:rPr lang="zh-CN" altLang="zh-CN" sz="1600" b="1">
                <a:cs typeface="Arial" pitchFamily="34" charset="0"/>
              </a:rPr>
              <a:t>交易所审核</a:t>
            </a:r>
            <a:r>
              <a:rPr lang="zh-CN" altLang="en-US" sz="1600" b="1">
                <a:cs typeface="Arial" pitchFamily="34" charset="0"/>
              </a:rPr>
              <a:t>后，</a:t>
            </a:r>
            <a:r>
              <a:rPr lang="zh-CN" altLang="zh-CN" sz="1600" b="1">
                <a:cs typeface="Arial" pitchFamily="34" charset="0"/>
              </a:rPr>
              <a:t>开通交易账号</a:t>
            </a:r>
            <a:endParaRPr lang="en-US" altLang="zh-CN" sz="1600" b="1">
              <a:cs typeface="Arial" pitchFamily="34" charset="0"/>
            </a:endParaRPr>
          </a:p>
        </p:txBody>
      </p:sp>
      <p:sp>
        <p:nvSpPr>
          <p:cNvPr id="14" name="AutoShape 7"/>
          <p:cNvSpPr>
            <a:spLocks noChangeArrowheads="1"/>
          </p:cNvSpPr>
          <p:nvPr/>
        </p:nvSpPr>
        <p:spPr bwMode="gray">
          <a:xfrm>
            <a:off x="3227388" y="3106738"/>
            <a:ext cx="5576887" cy="500062"/>
          </a:xfrm>
          <a:prstGeom prst="roundRect">
            <a:avLst>
              <a:gd name="adj" fmla="val 50000"/>
            </a:avLst>
          </a:prstGeom>
          <a:gradFill rotWithShape="1">
            <a:gsLst>
              <a:gs pos="0">
                <a:srgbClr val="BED979"/>
              </a:gs>
              <a:gs pos="100000">
                <a:srgbClr val="BED979">
                  <a:gamma/>
                  <a:tint val="5882"/>
                  <a:invGamma/>
                </a:srgbClr>
              </a:gs>
            </a:gsLst>
            <a:lin ang="0" scaled="1"/>
          </a:gradFill>
          <a:ln w="38100" algn="ctr">
            <a:solidFill>
              <a:srgbClr val="3366FF"/>
            </a:solidFill>
            <a:round/>
            <a:headEnd/>
            <a:tailEnd/>
          </a:ln>
          <a:effectLst/>
        </p:spPr>
        <p:txBody>
          <a:bodyPr wrap="none" anchor="ctr"/>
          <a:lstStyle/>
          <a:p>
            <a:r>
              <a:rPr lang="zh-CN" altLang="en-US" sz="1800" b="1">
                <a:solidFill>
                  <a:srgbClr val="003300"/>
                </a:solidFill>
                <a:latin typeface="宋体" pitchFamily="2" charset="-122"/>
                <a:cs typeface="Arial" pitchFamily="34" charset="0"/>
              </a:rPr>
              <a:t>（</a:t>
            </a:r>
            <a:r>
              <a:rPr lang="en-US" altLang="zh-CN" sz="1800" b="1">
                <a:solidFill>
                  <a:srgbClr val="003300"/>
                </a:solidFill>
                <a:latin typeface="宋体" pitchFamily="2" charset="-122"/>
                <a:cs typeface="Arial" pitchFamily="34" charset="0"/>
              </a:rPr>
              <a:t>3</a:t>
            </a:r>
            <a:r>
              <a:rPr lang="zh-CN" altLang="en-US" sz="1800" b="1">
                <a:solidFill>
                  <a:srgbClr val="003300"/>
                </a:solidFill>
                <a:latin typeface="宋体" pitchFamily="2" charset="-122"/>
                <a:cs typeface="Arial" pitchFamily="34" charset="0"/>
              </a:rPr>
              <a:t>）授权服务中心录入交易商资料、分配交易帐号</a:t>
            </a:r>
            <a:endParaRPr lang="en-US" altLang="zh-CN" sz="1800" b="1">
              <a:solidFill>
                <a:srgbClr val="003300"/>
              </a:solidFill>
              <a:latin typeface="宋体" pitchFamily="2" charset="-122"/>
              <a:cs typeface="Arial" pitchFamily="34" charset="0"/>
            </a:endParaRPr>
          </a:p>
        </p:txBody>
      </p:sp>
      <p:sp>
        <p:nvSpPr>
          <p:cNvPr id="15" name="AutoShape 8"/>
          <p:cNvSpPr>
            <a:spLocks noChangeArrowheads="1"/>
          </p:cNvSpPr>
          <p:nvPr/>
        </p:nvSpPr>
        <p:spPr bwMode="gray">
          <a:xfrm>
            <a:off x="3059113" y="2636838"/>
            <a:ext cx="5267325" cy="500062"/>
          </a:xfrm>
          <a:prstGeom prst="roundRect">
            <a:avLst>
              <a:gd name="adj" fmla="val 50000"/>
            </a:avLst>
          </a:prstGeom>
          <a:gradFill rotWithShape="1">
            <a:gsLst>
              <a:gs pos="0">
                <a:srgbClr val="F5EEB7"/>
              </a:gs>
              <a:gs pos="100000">
                <a:srgbClr val="F5EEB7">
                  <a:gamma/>
                  <a:tint val="5882"/>
                  <a:invGamma/>
                </a:srgbClr>
              </a:gs>
            </a:gsLst>
            <a:lin ang="0" scaled="1"/>
          </a:gradFill>
          <a:ln w="38100" algn="ctr">
            <a:solidFill>
              <a:srgbClr val="3366FF"/>
            </a:solidFill>
            <a:round/>
            <a:headEnd/>
            <a:tailEnd/>
          </a:ln>
          <a:effectLst/>
        </p:spPr>
        <p:txBody>
          <a:bodyPr wrap="none" anchor="ctr"/>
          <a:lstStyle/>
          <a:p>
            <a:r>
              <a:rPr lang="zh-CN" altLang="en-US" sz="1800" b="1">
                <a:solidFill>
                  <a:srgbClr val="003300"/>
                </a:solidFill>
                <a:latin typeface="宋体" pitchFamily="2" charset="-122"/>
                <a:cs typeface="Arial" pitchFamily="34" charset="0"/>
              </a:rPr>
              <a:t>（</a:t>
            </a:r>
            <a:r>
              <a:rPr lang="en-US" altLang="zh-CN" sz="1800" b="1">
                <a:solidFill>
                  <a:srgbClr val="003300"/>
                </a:solidFill>
                <a:latin typeface="宋体" pitchFamily="2" charset="-122"/>
                <a:cs typeface="Arial" pitchFamily="34" charset="0"/>
              </a:rPr>
              <a:t>2</a:t>
            </a:r>
            <a:r>
              <a:rPr lang="zh-CN" altLang="en-US" sz="1800" b="1">
                <a:solidFill>
                  <a:srgbClr val="003300"/>
                </a:solidFill>
                <a:latin typeface="宋体" pitchFamily="2" charset="-122"/>
                <a:cs typeface="Arial" pitchFamily="34" charset="0"/>
              </a:rPr>
              <a:t>）</a:t>
            </a:r>
            <a:r>
              <a:rPr lang="zh-CN" altLang="en-US" b="1">
                <a:cs typeface="Arial" pitchFamily="34" charset="0"/>
              </a:rPr>
              <a:t>交易商至授权服务中心</a:t>
            </a:r>
            <a:r>
              <a:rPr lang="zh-CN" altLang="en-US" sz="1800" b="1">
                <a:solidFill>
                  <a:srgbClr val="003300"/>
                </a:solidFill>
                <a:latin typeface="宋体" pitchFamily="2" charset="-122"/>
                <a:cs typeface="Arial" pitchFamily="34" charset="0"/>
              </a:rPr>
              <a:t>签署入市协议</a:t>
            </a:r>
            <a:endParaRPr lang="en-US" altLang="zh-CN" sz="1800" b="1">
              <a:solidFill>
                <a:srgbClr val="003300"/>
              </a:solidFill>
              <a:latin typeface="宋体" pitchFamily="2" charset="-122"/>
              <a:cs typeface="Arial" pitchFamily="34" charset="0"/>
            </a:endParaRPr>
          </a:p>
        </p:txBody>
      </p:sp>
      <p:sp>
        <p:nvSpPr>
          <p:cNvPr id="16" name="Text Box 9"/>
          <p:cNvSpPr txBox="1">
            <a:spLocks noChangeArrowheads="1"/>
          </p:cNvSpPr>
          <p:nvPr/>
        </p:nvSpPr>
        <p:spPr bwMode="gray">
          <a:xfrm>
            <a:off x="755650" y="3644900"/>
            <a:ext cx="1816100" cy="579438"/>
          </a:xfrm>
          <a:prstGeom prst="rect">
            <a:avLst/>
          </a:prstGeom>
          <a:noFill/>
          <a:ln w="9525" algn="ctr">
            <a:noFill/>
            <a:miter lim="800000"/>
            <a:headEnd/>
            <a:tailEnd/>
          </a:ln>
          <a:effectLst/>
        </p:spPr>
        <p:txBody>
          <a:bodyPr wrap="none">
            <a:spAutoFit/>
          </a:bodyPr>
          <a:lstStyle/>
          <a:p>
            <a:pPr algn="ctr"/>
            <a:r>
              <a:rPr lang="zh-CN" altLang="en-US" sz="3200" b="1">
                <a:solidFill>
                  <a:srgbClr val="FFFFFF"/>
                </a:solidFill>
                <a:effectLst>
                  <a:outerShdw blurRad="38100" dist="38100" dir="2700000" algn="tl">
                    <a:srgbClr val="C0C0C0"/>
                  </a:outerShdw>
                </a:effectLst>
                <a:latin typeface="Arial" pitchFamily="34" charset="0"/>
                <a:ea typeface="楷体_GB2312" pitchFamily="49" charset="-122"/>
                <a:cs typeface="Arial" pitchFamily="34" charset="0"/>
              </a:rPr>
              <a:t>入市流程</a:t>
            </a:r>
          </a:p>
        </p:txBody>
      </p:sp>
      <p:sp>
        <p:nvSpPr>
          <p:cNvPr id="17" name="AutoShape 10"/>
          <p:cNvSpPr>
            <a:spLocks noChangeArrowheads="1"/>
          </p:cNvSpPr>
          <p:nvPr/>
        </p:nvSpPr>
        <p:spPr bwMode="gray">
          <a:xfrm>
            <a:off x="2786063" y="5108575"/>
            <a:ext cx="4760912" cy="498475"/>
          </a:xfrm>
          <a:prstGeom prst="roundRect">
            <a:avLst>
              <a:gd name="adj" fmla="val 50000"/>
            </a:avLst>
          </a:prstGeom>
          <a:gradFill rotWithShape="1">
            <a:gsLst>
              <a:gs pos="0">
                <a:srgbClr val="BED979"/>
              </a:gs>
              <a:gs pos="100000">
                <a:srgbClr val="BED979">
                  <a:gamma/>
                  <a:tint val="5882"/>
                  <a:invGamma/>
                </a:srgbClr>
              </a:gs>
            </a:gsLst>
            <a:lin ang="0" scaled="1"/>
          </a:gradFill>
          <a:ln w="38100" algn="ctr">
            <a:solidFill>
              <a:srgbClr val="3366FF"/>
            </a:solidFill>
            <a:round/>
            <a:headEnd/>
            <a:tailEnd/>
          </a:ln>
          <a:effectLst/>
        </p:spPr>
        <p:txBody>
          <a:bodyPr wrap="none" anchor="ctr"/>
          <a:lstStyle/>
          <a:p>
            <a:r>
              <a:rPr lang="zh-CN" altLang="en-US" sz="1800" b="1">
                <a:solidFill>
                  <a:srgbClr val="003300"/>
                </a:solidFill>
                <a:latin typeface="宋体" pitchFamily="2" charset="-122"/>
                <a:cs typeface="Arial" pitchFamily="34" charset="0"/>
              </a:rPr>
              <a:t>（</a:t>
            </a:r>
            <a:r>
              <a:rPr lang="en-US" altLang="zh-CN" sz="1800" b="1">
                <a:solidFill>
                  <a:srgbClr val="003300"/>
                </a:solidFill>
                <a:latin typeface="宋体" pitchFamily="2" charset="-122"/>
                <a:cs typeface="Arial" pitchFamily="34" charset="0"/>
              </a:rPr>
              <a:t>7</a:t>
            </a:r>
            <a:r>
              <a:rPr lang="zh-CN" altLang="en-US" sz="1800" b="1">
                <a:solidFill>
                  <a:srgbClr val="003300"/>
                </a:solidFill>
                <a:latin typeface="宋体" pitchFamily="2" charset="-122"/>
                <a:cs typeface="Arial" pitchFamily="34" charset="0"/>
              </a:rPr>
              <a:t>）开户成功，可入金交易</a:t>
            </a:r>
            <a:endParaRPr lang="en-US" altLang="zh-CN" sz="1800" b="1">
              <a:solidFill>
                <a:srgbClr val="003300"/>
              </a:solidFill>
              <a:latin typeface="宋体" pitchFamily="2" charset="-122"/>
              <a:cs typeface="Arial" pitchFamily="34" charset="0"/>
            </a:endParaRPr>
          </a:p>
        </p:txBody>
      </p:sp>
      <p:sp>
        <p:nvSpPr>
          <p:cNvPr id="18" name="AutoShape 11"/>
          <p:cNvSpPr>
            <a:spLocks noChangeArrowheads="1"/>
          </p:cNvSpPr>
          <p:nvPr/>
        </p:nvSpPr>
        <p:spPr bwMode="gray">
          <a:xfrm>
            <a:off x="2624138" y="2106613"/>
            <a:ext cx="5280025" cy="500062"/>
          </a:xfrm>
          <a:prstGeom prst="roundRect">
            <a:avLst>
              <a:gd name="adj" fmla="val 50000"/>
            </a:avLst>
          </a:prstGeom>
          <a:gradFill rotWithShape="1">
            <a:gsLst>
              <a:gs pos="0">
                <a:srgbClr val="BED979"/>
              </a:gs>
              <a:gs pos="100000">
                <a:srgbClr val="BED979">
                  <a:gamma/>
                  <a:tint val="5882"/>
                  <a:invGamma/>
                </a:srgbClr>
              </a:gs>
            </a:gsLst>
            <a:lin ang="0" scaled="1"/>
          </a:gradFill>
          <a:ln w="38100" algn="ctr">
            <a:solidFill>
              <a:srgbClr val="3366FF"/>
            </a:solidFill>
            <a:round/>
            <a:headEnd/>
            <a:tailEnd/>
          </a:ln>
          <a:effectLst/>
        </p:spPr>
        <p:txBody>
          <a:bodyPr wrap="none" anchor="ctr"/>
          <a:lstStyle/>
          <a:p>
            <a:pPr eaLnBrk="1" hangingPunct="1">
              <a:spcBef>
                <a:spcPct val="50000"/>
              </a:spcBef>
              <a:spcAft>
                <a:spcPts val="338"/>
              </a:spcAft>
              <a:buClr>
                <a:srgbClr val="486AC1"/>
              </a:buClr>
              <a:buSzPct val="100000"/>
              <a:buFont typeface="Arial" pitchFamily="34" charset="0"/>
              <a:buNone/>
            </a:pPr>
            <a:r>
              <a:rPr lang="zh-CN" altLang="en-US" sz="1800" b="1">
                <a:solidFill>
                  <a:srgbClr val="003300"/>
                </a:solidFill>
                <a:latin typeface="宋体" pitchFamily="2" charset="-122"/>
                <a:cs typeface="Arial" pitchFamily="34" charset="0"/>
              </a:rPr>
              <a:t>（</a:t>
            </a:r>
            <a:r>
              <a:rPr lang="en-US" altLang="zh-CN" sz="1800" b="1">
                <a:solidFill>
                  <a:srgbClr val="003300"/>
                </a:solidFill>
                <a:latin typeface="宋体" pitchFamily="2" charset="-122"/>
                <a:cs typeface="Arial" pitchFamily="34" charset="0"/>
              </a:rPr>
              <a:t>1</a:t>
            </a:r>
            <a:r>
              <a:rPr lang="zh-CN" altLang="en-US" sz="1800" b="1">
                <a:solidFill>
                  <a:srgbClr val="003300"/>
                </a:solidFill>
                <a:latin typeface="宋体" pitchFamily="2" charset="-122"/>
                <a:cs typeface="Arial" pitchFamily="34" charset="0"/>
              </a:rPr>
              <a:t>）交易商至结算银行开立资金账户</a:t>
            </a:r>
          </a:p>
        </p:txBody>
      </p:sp>
      <p:sp>
        <p:nvSpPr>
          <p:cNvPr id="19" name="Freeform 12"/>
          <p:cNvSpPr>
            <a:spLocks/>
          </p:cNvSpPr>
          <p:nvPr/>
        </p:nvSpPr>
        <p:spPr bwMode="gray">
          <a:xfrm rot="18000000" flipH="1" flipV="1">
            <a:off x="1985962" y="2955926"/>
            <a:ext cx="1387475" cy="1574800"/>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alpha val="50000"/>
                </a:srgbClr>
              </a:gs>
              <a:gs pos="100000">
                <a:srgbClr val="D11364">
                  <a:gamma/>
                  <a:shade val="46275"/>
                  <a:invGamma/>
                </a:srgbClr>
              </a:gs>
            </a:gsLst>
            <a:lin ang="5400000" scaled="1"/>
          </a:gradFill>
          <a:ln w="0">
            <a:noFill/>
            <a:prstDash val="solid"/>
            <a:round/>
            <a:headEnd/>
            <a:tailEnd/>
          </a:ln>
        </p:spPr>
        <p:txBody>
          <a:bodyPr/>
          <a:lstStyle/>
          <a:p>
            <a:endParaRPr lang="zh-CN" altLang="en-US"/>
          </a:p>
        </p:txBody>
      </p:sp>
    </p:spTree>
  </p:cSld>
  <p:clrMapOvr>
    <a:masterClrMapping/>
  </p:clrMapOvr>
  <p:transition>
    <p:wheel spokes="3"/>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1"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107160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11</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交收方式介绍</a:t>
            </a:r>
          </a:p>
        </p:txBody>
      </p:sp>
      <p:sp>
        <p:nvSpPr>
          <p:cNvPr id="12288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22887" name="矩形 11"/>
          <p:cNvSpPr>
            <a:spLocks noChangeArrowheads="1"/>
          </p:cNvSpPr>
          <p:nvPr/>
        </p:nvSpPr>
        <p:spPr bwMode="auto">
          <a:xfrm>
            <a:off x="428625" y="1285875"/>
            <a:ext cx="8286750" cy="5443538"/>
          </a:xfrm>
          <a:prstGeom prst="rect">
            <a:avLst/>
          </a:prstGeom>
          <a:noFill/>
          <a:ln w="9525">
            <a:noFill/>
            <a:miter lim="800000"/>
            <a:headEnd/>
            <a:tailEnd/>
          </a:ln>
        </p:spPr>
        <p:txBody>
          <a:bodyPr>
            <a:spAutoFit/>
          </a:bodyPr>
          <a:lstStyle/>
          <a:p>
            <a:pPr>
              <a:lnSpc>
                <a:spcPct val="150000"/>
              </a:lnSpc>
            </a:pPr>
            <a:r>
              <a:rPr lang="en-US" altLang="zh-CN" dirty="0">
                <a:solidFill>
                  <a:srgbClr val="B00000"/>
                </a:solidFill>
                <a:latin typeface="Verdana" pitchFamily="34" charset="0"/>
                <a:ea typeface="微软雅黑" pitchFamily="34" charset="-122"/>
              </a:rPr>
              <a:t>(1</a:t>
            </a:r>
            <a:r>
              <a:rPr lang="en-US" altLang="zh-CN" dirty="0" smtClean="0">
                <a:solidFill>
                  <a:srgbClr val="B00000"/>
                </a:solidFill>
                <a:latin typeface="Verdana" pitchFamily="34" charset="0"/>
                <a:ea typeface="微软雅黑" pitchFamily="34" charset="-122"/>
              </a:rPr>
              <a:t>) </a:t>
            </a:r>
            <a:r>
              <a:rPr lang="zh-CN" altLang="en-US" dirty="0" smtClean="0">
                <a:latin typeface="Verdana" pitchFamily="34" charset="0"/>
                <a:ea typeface="微软雅黑" pitchFamily="34" charset="-122"/>
              </a:rPr>
              <a:t>提前</a:t>
            </a:r>
            <a:r>
              <a:rPr lang="zh-CN" altLang="en-US" dirty="0">
                <a:latin typeface="Verdana" pitchFamily="34" charset="0"/>
                <a:ea typeface="微软雅黑" pitchFamily="34" charset="-122"/>
              </a:rPr>
              <a:t>交收</a:t>
            </a:r>
          </a:p>
          <a:p>
            <a:pPr>
              <a:lnSpc>
                <a:spcPct val="150000"/>
              </a:lnSpc>
            </a:pPr>
            <a:r>
              <a:rPr lang="zh-CN" altLang="en-US" dirty="0">
                <a:latin typeface="宋体" pitchFamily="2" charset="-122"/>
                <a:ea typeface="宋体" pitchFamily="2" charset="-122"/>
              </a:rPr>
              <a:t>    在订单交易模式中，对没有到期的合约，买方交易商和卖方交易商可以提出</a:t>
            </a:r>
            <a:r>
              <a:rPr lang="zh-CN" altLang="en-US" dirty="0" smtClean="0">
                <a:latin typeface="宋体" pitchFamily="2" charset="-122"/>
                <a:ea typeface="宋体" pitchFamily="2" charset="-122"/>
              </a:rPr>
              <a:t>申请</a:t>
            </a:r>
            <a:r>
              <a:rPr lang="zh-CN" altLang="en-US" dirty="0">
                <a:latin typeface="宋体" pitchFamily="2" charset="-122"/>
                <a:ea typeface="宋体" pitchFamily="2" charset="-122"/>
              </a:rPr>
              <a:t>，由交易市场对买卖方交易商提出申请单进行交收配对，按当日结算价或成交价进行结算货款。</a:t>
            </a:r>
          </a:p>
          <a:p>
            <a:pPr>
              <a:lnSpc>
                <a:spcPct val="150000"/>
              </a:lnSpc>
            </a:pPr>
            <a:r>
              <a:rPr lang="en-US" altLang="zh-CN" dirty="0">
                <a:solidFill>
                  <a:srgbClr val="B00000"/>
                </a:solidFill>
                <a:latin typeface="Verdana" pitchFamily="34" charset="0"/>
                <a:ea typeface="微软雅黑" pitchFamily="34" charset="-122"/>
              </a:rPr>
              <a:t>(2</a:t>
            </a:r>
            <a:r>
              <a:rPr lang="en-US" altLang="zh-CN" dirty="0" smtClean="0">
                <a:solidFill>
                  <a:srgbClr val="B00000"/>
                </a:solidFill>
                <a:latin typeface="Verdana" pitchFamily="34" charset="0"/>
                <a:ea typeface="微软雅黑" pitchFamily="34" charset="-122"/>
              </a:rPr>
              <a:t>) </a:t>
            </a:r>
            <a:r>
              <a:rPr lang="zh-CN" altLang="en-US" dirty="0" smtClean="0">
                <a:latin typeface="Verdana" pitchFamily="34" charset="0"/>
                <a:ea typeface="微软雅黑" pitchFamily="34" charset="-122"/>
              </a:rPr>
              <a:t>按期</a:t>
            </a:r>
            <a:r>
              <a:rPr lang="zh-CN" altLang="en-US" dirty="0">
                <a:latin typeface="Verdana" pitchFamily="34" charset="0"/>
                <a:ea typeface="微软雅黑" pitchFamily="34" charset="-122"/>
              </a:rPr>
              <a:t>交收</a:t>
            </a:r>
          </a:p>
          <a:p>
            <a:pPr>
              <a:lnSpc>
                <a:spcPct val="150000"/>
              </a:lnSpc>
            </a:pPr>
            <a:r>
              <a:rPr lang="zh-CN" altLang="en-US" dirty="0">
                <a:latin typeface="Verdana" pitchFamily="34" charset="0"/>
                <a:ea typeface="微软雅黑" pitchFamily="34" charset="-122"/>
              </a:rPr>
              <a:t>     </a:t>
            </a:r>
            <a:r>
              <a:rPr lang="zh-CN" altLang="en-US" dirty="0">
                <a:latin typeface="宋体" pitchFamily="2" charset="-122"/>
                <a:ea typeface="宋体" pitchFamily="2" charset="-122"/>
              </a:rPr>
              <a:t>订单模式到期后，没有转让的订单均进入交收环节，一般情况下市场对交易商的订货单进行合并配对按交收价或按成交价进行结算货款。</a:t>
            </a:r>
          </a:p>
          <a:p>
            <a:pPr>
              <a:lnSpc>
                <a:spcPct val="150000"/>
              </a:lnSpc>
            </a:pPr>
            <a:r>
              <a:rPr lang="en-US" altLang="zh-CN" dirty="0">
                <a:solidFill>
                  <a:srgbClr val="B00000"/>
                </a:solidFill>
                <a:latin typeface="Verdana" pitchFamily="34" charset="0"/>
                <a:ea typeface="微软雅黑" pitchFamily="34" charset="-122"/>
              </a:rPr>
              <a:t>(3</a:t>
            </a:r>
            <a:r>
              <a:rPr lang="en-US" altLang="zh-CN" dirty="0" smtClean="0">
                <a:solidFill>
                  <a:srgbClr val="B00000"/>
                </a:solidFill>
                <a:latin typeface="Verdana" pitchFamily="34" charset="0"/>
                <a:ea typeface="微软雅黑" pitchFamily="34" charset="-122"/>
              </a:rPr>
              <a:t>) </a:t>
            </a:r>
            <a:r>
              <a:rPr lang="zh-CN" altLang="en-US" dirty="0" smtClean="0">
                <a:latin typeface="Verdana" pitchFamily="34" charset="0"/>
                <a:ea typeface="微软雅黑" pitchFamily="34" charset="-122"/>
              </a:rPr>
              <a:t>每日</a:t>
            </a:r>
            <a:r>
              <a:rPr lang="zh-CN" altLang="en-US" dirty="0">
                <a:latin typeface="Verdana" pitchFamily="34" charset="0"/>
                <a:ea typeface="微软雅黑" pitchFamily="34" charset="-122"/>
              </a:rPr>
              <a:t>每周申报交收</a:t>
            </a:r>
          </a:p>
          <a:p>
            <a:pPr>
              <a:lnSpc>
                <a:spcPct val="150000"/>
              </a:lnSpc>
            </a:pPr>
            <a:r>
              <a:rPr lang="zh-CN" altLang="en-US" dirty="0">
                <a:latin typeface="Verdana" pitchFamily="34" charset="0"/>
                <a:ea typeface="微软雅黑" pitchFamily="34" charset="-122"/>
              </a:rPr>
              <a:t>     </a:t>
            </a:r>
            <a:r>
              <a:rPr lang="zh-CN" altLang="en-US" dirty="0">
                <a:latin typeface="宋体" pitchFamily="2" charset="-122"/>
                <a:ea typeface="宋体" pitchFamily="2" charset="-122"/>
              </a:rPr>
              <a:t>在连续现货模式中，每日闭市后，对对立的买卖合同进行交收申报，再交易市场进行配对，按当日结算价进行结算货款。没有得到满足的一方要得到延期交收补偿费，未申报交收的另一方支付延期交收补偿费。</a:t>
            </a:r>
          </a:p>
          <a:p>
            <a:pPr>
              <a:lnSpc>
                <a:spcPct val="150000"/>
              </a:lnSpc>
            </a:pPr>
            <a:r>
              <a:rPr lang="en-US" altLang="zh-CN" dirty="0">
                <a:solidFill>
                  <a:srgbClr val="B00000"/>
                </a:solidFill>
                <a:latin typeface="Verdana" pitchFamily="34" charset="0"/>
                <a:ea typeface="微软雅黑" pitchFamily="34" charset="-122"/>
              </a:rPr>
              <a:t>(4</a:t>
            </a:r>
            <a:r>
              <a:rPr lang="en-US" altLang="zh-CN" dirty="0" smtClean="0">
                <a:solidFill>
                  <a:srgbClr val="B00000"/>
                </a:solidFill>
                <a:latin typeface="Verdana" pitchFamily="34" charset="0"/>
                <a:ea typeface="微软雅黑" pitchFamily="34" charset="-122"/>
              </a:rPr>
              <a:t>) </a:t>
            </a:r>
            <a:r>
              <a:rPr lang="zh-CN" altLang="en-US" dirty="0" smtClean="0">
                <a:latin typeface="Verdana" pitchFamily="34" charset="0"/>
                <a:ea typeface="微软雅黑" pitchFamily="34" charset="-122"/>
              </a:rPr>
              <a:t>双边</a:t>
            </a:r>
            <a:r>
              <a:rPr lang="zh-CN" altLang="en-US" dirty="0">
                <a:latin typeface="Verdana" pitchFamily="34" charset="0"/>
                <a:ea typeface="微软雅黑" pitchFamily="34" charset="-122"/>
              </a:rPr>
              <a:t>交收</a:t>
            </a:r>
          </a:p>
          <a:p>
            <a:pPr>
              <a:lnSpc>
                <a:spcPct val="150000"/>
              </a:lnSpc>
            </a:pPr>
            <a:r>
              <a:rPr lang="zh-CN" altLang="en-US" dirty="0">
                <a:latin typeface="Verdana" pitchFamily="34" charset="0"/>
                <a:ea typeface="微软雅黑" pitchFamily="34" charset="-122"/>
              </a:rPr>
              <a:t>    </a:t>
            </a:r>
            <a:r>
              <a:rPr lang="zh-CN" altLang="en-US" dirty="0">
                <a:latin typeface="宋体" pitchFamily="2" charset="-122"/>
                <a:ea typeface="宋体" pitchFamily="2" charset="-122"/>
              </a:rPr>
              <a:t>需要卖方与买方配对，按交收价或成交价结算货款。</a:t>
            </a:r>
          </a:p>
        </p:txBody>
      </p:sp>
    </p:spTree>
  </p:cSld>
  <p:clrMapOvr>
    <a:masterClrMapping/>
  </p:clrMapOvr>
  <p:transition>
    <p:wheel spokes="3"/>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1"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107160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11</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交收方式介绍</a:t>
            </a:r>
          </a:p>
        </p:txBody>
      </p:sp>
      <p:sp>
        <p:nvSpPr>
          <p:cNvPr id="12288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22887" name="矩形 11"/>
          <p:cNvSpPr>
            <a:spLocks noChangeArrowheads="1"/>
          </p:cNvSpPr>
          <p:nvPr/>
        </p:nvSpPr>
        <p:spPr bwMode="auto">
          <a:xfrm>
            <a:off x="428596" y="1285860"/>
            <a:ext cx="8286750" cy="5029390"/>
          </a:xfrm>
          <a:prstGeom prst="rect">
            <a:avLst/>
          </a:prstGeom>
          <a:noFill/>
          <a:ln w="9525">
            <a:noFill/>
            <a:miter lim="800000"/>
            <a:headEnd/>
            <a:tailEnd/>
          </a:ln>
        </p:spPr>
        <p:txBody>
          <a:bodyPr>
            <a:spAutoFit/>
          </a:bodyPr>
          <a:lstStyle/>
          <a:p>
            <a:pPr lvl="0">
              <a:lnSpc>
                <a:spcPct val="150000"/>
              </a:lnSpc>
            </a:pPr>
            <a:r>
              <a:rPr lang="zh-CN" altLang="en-US" dirty="0" smtClean="0">
                <a:solidFill>
                  <a:srgbClr val="FF0000"/>
                </a:solidFill>
                <a:latin typeface="+mn-ea"/>
                <a:ea typeface="+mn-ea"/>
              </a:rPr>
              <a:t>（</a:t>
            </a:r>
            <a:r>
              <a:rPr lang="en-US" altLang="zh-CN" dirty="0" smtClean="0">
                <a:solidFill>
                  <a:srgbClr val="FF0000"/>
                </a:solidFill>
                <a:latin typeface="+mn-ea"/>
                <a:ea typeface="+mn-ea"/>
              </a:rPr>
              <a:t>5</a:t>
            </a:r>
            <a:r>
              <a:rPr lang="zh-CN" altLang="en-US" dirty="0" smtClean="0">
                <a:solidFill>
                  <a:srgbClr val="FF0000"/>
                </a:solidFill>
                <a:latin typeface="+mn-ea"/>
                <a:ea typeface="+mn-ea"/>
              </a:rPr>
              <a:t>）</a:t>
            </a:r>
            <a:r>
              <a:rPr lang="zh-CN" altLang="en-US" dirty="0" smtClean="0">
                <a:latin typeface="+mn-ea"/>
                <a:ea typeface="+mn-ea"/>
              </a:rPr>
              <a:t>单边交收</a:t>
            </a:r>
          </a:p>
          <a:p>
            <a:pPr>
              <a:lnSpc>
                <a:spcPct val="150000"/>
              </a:lnSpc>
            </a:pPr>
            <a:r>
              <a:rPr lang="zh-CN" altLang="en-US" dirty="0" smtClean="0">
                <a:latin typeface="宋体" pitchFamily="2" charset="-122"/>
                <a:ea typeface="宋体" pitchFamily="2" charset="-122"/>
              </a:rPr>
              <a:t>不需要买方与卖方配对，买方和卖方均与市场进行交割，按成交价结算货款。</a:t>
            </a:r>
          </a:p>
          <a:p>
            <a:pPr>
              <a:lnSpc>
                <a:spcPct val="150000"/>
              </a:lnSpc>
            </a:pPr>
            <a:r>
              <a:rPr lang="zh-CN" altLang="en-US" dirty="0" smtClean="0">
                <a:solidFill>
                  <a:srgbClr val="FF0000"/>
                </a:solidFill>
                <a:latin typeface="+mn-ea"/>
                <a:ea typeface="+mn-ea"/>
              </a:rPr>
              <a:t>（</a:t>
            </a:r>
            <a:r>
              <a:rPr lang="en-US" altLang="zh-CN" dirty="0" smtClean="0">
                <a:solidFill>
                  <a:srgbClr val="FF0000"/>
                </a:solidFill>
                <a:latin typeface="+mn-ea"/>
                <a:ea typeface="+mn-ea"/>
              </a:rPr>
              <a:t>6</a:t>
            </a:r>
            <a:r>
              <a:rPr lang="zh-CN" altLang="en-US" dirty="0" smtClean="0">
                <a:solidFill>
                  <a:srgbClr val="FF0000"/>
                </a:solidFill>
                <a:latin typeface="+mn-ea"/>
                <a:ea typeface="+mn-ea"/>
              </a:rPr>
              <a:t>）</a:t>
            </a:r>
            <a:r>
              <a:rPr lang="zh-CN" altLang="en-US" dirty="0" smtClean="0">
                <a:latin typeface="+mn-ea"/>
                <a:ea typeface="+mn-ea"/>
              </a:rPr>
              <a:t>协议交收</a:t>
            </a:r>
          </a:p>
          <a:p>
            <a:pPr>
              <a:lnSpc>
                <a:spcPct val="150000"/>
              </a:lnSpc>
            </a:pPr>
            <a:r>
              <a:rPr lang="zh-CN" altLang="en-US" dirty="0" smtClean="0">
                <a:latin typeface="宋体" pitchFamily="2" charset="-122"/>
                <a:ea typeface="宋体" pitchFamily="2" charset="-122"/>
              </a:rPr>
              <a:t>通过买卖双方协议申请，交收货款或货物不经过市场。</a:t>
            </a:r>
          </a:p>
          <a:p>
            <a:pPr lvl="0">
              <a:lnSpc>
                <a:spcPct val="150000"/>
              </a:lnSpc>
            </a:pPr>
            <a:r>
              <a:rPr lang="zh-CN" altLang="en-US" dirty="0" smtClean="0">
                <a:solidFill>
                  <a:srgbClr val="FF0000"/>
                </a:solidFill>
                <a:latin typeface="+mn-ea"/>
                <a:ea typeface="+mn-ea"/>
              </a:rPr>
              <a:t>（</a:t>
            </a:r>
            <a:r>
              <a:rPr lang="en-US" altLang="zh-CN" dirty="0" smtClean="0">
                <a:solidFill>
                  <a:srgbClr val="FF0000"/>
                </a:solidFill>
                <a:latin typeface="+mn-ea"/>
                <a:ea typeface="+mn-ea"/>
              </a:rPr>
              <a:t>7</a:t>
            </a:r>
            <a:r>
              <a:rPr lang="zh-CN" altLang="en-US" dirty="0" smtClean="0">
                <a:solidFill>
                  <a:srgbClr val="FF0000"/>
                </a:solidFill>
                <a:latin typeface="+mn-ea"/>
                <a:ea typeface="+mn-ea"/>
              </a:rPr>
              <a:t>）</a:t>
            </a:r>
            <a:r>
              <a:rPr lang="zh-CN" altLang="en-US" dirty="0" smtClean="0">
                <a:latin typeface="+mn-ea"/>
                <a:ea typeface="+mn-ea"/>
              </a:rPr>
              <a:t>违约交收</a:t>
            </a:r>
          </a:p>
          <a:p>
            <a:pPr>
              <a:lnSpc>
                <a:spcPct val="150000"/>
              </a:lnSpc>
            </a:pPr>
            <a:r>
              <a:rPr lang="zh-CN" altLang="en-US" dirty="0" smtClean="0">
                <a:latin typeface="宋体" pitchFamily="2" charset="-122"/>
                <a:ea typeface="宋体" pitchFamily="2" charset="-122"/>
              </a:rPr>
              <a:t>卖方仓单不足或存在质量问题为卖方违约，买方货款不足为买方违约。卖方仓单和买方货款均不足为双方违约。</a:t>
            </a:r>
          </a:p>
          <a:p>
            <a:pPr lvl="0">
              <a:lnSpc>
                <a:spcPct val="150000"/>
              </a:lnSpc>
            </a:pPr>
            <a:r>
              <a:rPr lang="zh-CN" altLang="en-US" dirty="0" smtClean="0">
                <a:solidFill>
                  <a:srgbClr val="FF0000"/>
                </a:solidFill>
                <a:latin typeface="+mn-ea"/>
                <a:ea typeface="+mn-ea"/>
              </a:rPr>
              <a:t>（</a:t>
            </a:r>
            <a:r>
              <a:rPr lang="en-US" altLang="zh-CN" dirty="0" smtClean="0">
                <a:solidFill>
                  <a:srgbClr val="FF0000"/>
                </a:solidFill>
                <a:latin typeface="+mn-ea"/>
                <a:ea typeface="+mn-ea"/>
              </a:rPr>
              <a:t>8</a:t>
            </a:r>
            <a:r>
              <a:rPr lang="zh-CN" altLang="en-US" dirty="0" smtClean="0">
                <a:solidFill>
                  <a:srgbClr val="FF0000"/>
                </a:solidFill>
                <a:latin typeface="+mn-ea"/>
                <a:ea typeface="+mn-ea"/>
              </a:rPr>
              <a:t>）</a:t>
            </a:r>
            <a:r>
              <a:rPr lang="zh-CN" altLang="en-US" dirty="0" smtClean="0">
                <a:latin typeface="+mn-ea"/>
                <a:ea typeface="+mn-ea"/>
              </a:rPr>
              <a:t>自助选货交收</a:t>
            </a:r>
          </a:p>
          <a:p>
            <a:pPr>
              <a:lnSpc>
                <a:spcPct val="150000"/>
              </a:lnSpc>
            </a:pPr>
            <a:r>
              <a:rPr lang="zh-CN" altLang="en-US" dirty="0" smtClean="0">
                <a:latin typeface="宋体" pitchFamily="2" charset="-122"/>
                <a:ea typeface="宋体" pitchFamily="2" charset="-122"/>
              </a:rPr>
              <a:t>卖方在订单模式中订立卖合同后，就可以在自助交收系统发布现货详细信息，包括具体的质量标准、交货地、升贴水。买方在可以查看卖方的供货信息，如果有合适的，可以现在订单模式进行买订立合同，然后选货进行交收。此方式可以完成个性化商品的交收。</a:t>
            </a:r>
            <a:endParaRPr lang="zh-CN" altLang="en-US" dirty="0">
              <a:latin typeface="宋体" pitchFamily="2" charset="-122"/>
              <a:ea typeface="宋体" pitchFamily="2" charset="-122"/>
            </a:endParaRPr>
          </a:p>
        </p:txBody>
      </p:sp>
    </p:spTree>
  </p:cSld>
  <p:clrMapOvr>
    <a:masterClrMapping/>
  </p:clrMapOvr>
  <p:transition>
    <p:wheel spokes="3"/>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15155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51559"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1560"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1561"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151562"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51563" name="矩形 14"/>
          <p:cNvSpPr>
            <a:spLocks noChangeArrowheads="1"/>
          </p:cNvSpPr>
          <p:nvPr/>
        </p:nvSpPr>
        <p:spPr bwMode="auto">
          <a:xfrm>
            <a:off x="1857375" y="2532063"/>
            <a:ext cx="8286750" cy="1754187"/>
          </a:xfrm>
          <a:prstGeom prst="rect">
            <a:avLst/>
          </a:prstGeom>
          <a:noFill/>
          <a:ln w="9525">
            <a:noFill/>
            <a:miter lim="800000"/>
            <a:headEnd/>
            <a:tailEnd/>
          </a:ln>
        </p:spPr>
        <p:txBody>
          <a:bodyPr>
            <a:spAutoFit/>
          </a:bodyPr>
          <a:lstStyle/>
          <a:p>
            <a:pPr>
              <a:lnSpc>
                <a:spcPct val="150000"/>
              </a:lnSpc>
            </a:pPr>
            <a:r>
              <a:rPr lang="zh-CN" altLang="en-US">
                <a:latin typeface="Verdana" pitchFamily="34" charset="0"/>
                <a:ea typeface="微软雅黑" pitchFamily="34" charset="-122"/>
              </a:rPr>
              <a:t>    </a:t>
            </a:r>
            <a:r>
              <a:rPr lang="zh-CN" altLang="en-US">
                <a:solidFill>
                  <a:srgbClr val="B00000"/>
                </a:solidFill>
                <a:latin typeface="Verdana" pitchFamily="34" charset="0"/>
                <a:ea typeface="微软雅黑" pitchFamily="34" charset="-122"/>
              </a:rPr>
              <a:t>交易市场对交易商的风险控制一般采取的方式有：</a:t>
            </a:r>
          </a:p>
          <a:p>
            <a:pPr>
              <a:lnSpc>
                <a:spcPct val="150000"/>
              </a:lnSpc>
            </a:pPr>
            <a:endParaRPr lang="zh-CN" altLang="en-US">
              <a:latin typeface="Verdana" pitchFamily="34" charset="0"/>
              <a:ea typeface="微软雅黑" pitchFamily="34" charset="-122"/>
            </a:endParaRPr>
          </a:p>
          <a:p>
            <a:pPr>
              <a:lnSpc>
                <a:spcPct val="150000"/>
              </a:lnSpc>
            </a:pPr>
            <a:r>
              <a:rPr lang="en-US" altLang="zh-CN">
                <a:latin typeface="Verdana" pitchFamily="34" charset="0"/>
                <a:ea typeface="微软雅黑" pitchFamily="34" charset="-122"/>
              </a:rPr>
              <a:t> </a:t>
            </a:r>
            <a:endParaRPr lang="zh-CN" altLang="en-US">
              <a:latin typeface="Verdana" pitchFamily="34" charset="0"/>
              <a:ea typeface="微软雅黑" pitchFamily="34" charset="-122"/>
            </a:endParaRPr>
          </a:p>
          <a:p>
            <a:pPr>
              <a:lnSpc>
                <a:spcPct val="150000"/>
              </a:lnSpc>
            </a:pPr>
            <a:endParaRPr lang="zh-CN" altLang="en-US">
              <a:solidFill>
                <a:srgbClr val="B00000"/>
              </a:solidFill>
              <a:latin typeface="Verdana" pitchFamily="34" charset="0"/>
              <a:ea typeface="微软雅黑" pitchFamily="34" charset="-122"/>
            </a:endParaRPr>
          </a:p>
        </p:txBody>
      </p:sp>
      <p:sp>
        <p:nvSpPr>
          <p:cNvPr id="16" name="矩形 15"/>
          <p:cNvSpPr/>
          <p:nvPr/>
        </p:nvSpPr>
        <p:spPr>
          <a:xfrm>
            <a:off x="1857375" y="2714625"/>
            <a:ext cx="214313"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wheel spokes="3"/>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1"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15360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53607"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3608"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3609"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153610"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53611" name="矩形 14"/>
          <p:cNvSpPr>
            <a:spLocks noChangeArrowheads="1"/>
          </p:cNvSpPr>
          <p:nvPr/>
        </p:nvSpPr>
        <p:spPr bwMode="auto">
          <a:xfrm>
            <a:off x="500063" y="2143125"/>
            <a:ext cx="7286647" cy="2169825"/>
          </a:xfrm>
          <a:prstGeom prst="rect">
            <a:avLst/>
          </a:prstGeom>
          <a:noFill/>
          <a:ln w="9525">
            <a:noFill/>
            <a:miter lim="800000"/>
            <a:headEnd/>
            <a:tailEnd/>
          </a:ln>
        </p:spPr>
        <p:txBody>
          <a:bodyPr wrap="square">
            <a:spAutoFit/>
          </a:bodyPr>
          <a:lstStyle/>
          <a:p>
            <a:pPr>
              <a:lnSpc>
                <a:spcPct val="150000"/>
              </a:lnSpc>
            </a:pPr>
            <a:r>
              <a:rPr lang="zh-CN" altLang="en-US" dirty="0">
                <a:latin typeface="Verdana" pitchFamily="34" charset="0"/>
                <a:ea typeface="微软雅黑" pitchFamily="34" charset="-122"/>
              </a:rPr>
              <a:t>     </a:t>
            </a:r>
            <a:r>
              <a:rPr lang="zh-CN" altLang="en-US" dirty="0">
                <a:latin typeface="宋体" pitchFamily="2" charset="-122"/>
                <a:ea typeface="宋体" pitchFamily="2" charset="-122"/>
              </a:rPr>
              <a:t>为控制出现极端的单边行情，交易市场有权根据市场情况，采取单边或双边、同比例或不同比例、部分交易商或全部交易商提高交易保证金标准的措施。</a:t>
            </a:r>
          </a:p>
          <a:p>
            <a:pPr>
              <a:lnSpc>
                <a:spcPct val="150000"/>
              </a:lnSpc>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如</a:t>
            </a:r>
            <a:r>
              <a:rPr lang="zh-CN" altLang="en-US" dirty="0">
                <a:latin typeface="宋体" pitchFamily="2" charset="-122"/>
                <a:ea typeface="宋体" pitchFamily="2" charset="-122"/>
              </a:rPr>
              <a:t>遇法定节假日休市时间较长，交易市场有权根据市场情况在休市前调整现货订单交易保证金标准</a:t>
            </a:r>
            <a:r>
              <a:rPr lang="zh-CN" altLang="en-US" dirty="0" smtClean="0">
                <a:latin typeface="宋体" pitchFamily="2" charset="-122"/>
                <a:ea typeface="宋体" pitchFamily="2" charset="-122"/>
              </a:rPr>
              <a:t>。</a:t>
            </a:r>
            <a:endParaRPr lang="zh-CN" altLang="en-US" dirty="0">
              <a:solidFill>
                <a:srgbClr val="B00000"/>
              </a:solidFill>
              <a:latin typeface="Verdana" pitchFamily="34" charset="0"/>
              <a:ea typeface="微软雅黑" pitchFamily="34" charset="-122"/>
            </a:endParaRPr>
          </a:p>
        </p:txBody>
      </p:sp>
      <p:sp>
        <p:nvSpPr>
          <p:cNvPr id="16" name="矩形 15"/>
          <p:cNvSpPr/>
          <p:nvPr/>
        </p:nvSpPr>
        <p:spPr>
          <a:xfrm>
            <a:off x="642938" y="2325688"/>
            <a:ext cx="214312" cy="214312"/>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285750" y="1416050"/>
            <a:ext cx="3038011"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12.1</a:t>
            </a:r>
            <a:r>
              <a:rPr lang="zh-CN" altLang="en-US" sz="2400" dirty="0">
                <a:solidFill>
                  <a:schemeClr val="tx1">
                    <a:lumMod val="95000"/>
                    <a:lumOff val="5000"/>
                  </a:schemeClr>
                </a:solidFill>
                <a:latin typeface="+mn-lt"/>
                <a:ea typeface="+mn-ea"/>
              </a:rPr>
              <a:t>提高交易保证金</a:t>
            </a:r>
          </a:p>
        </p:txBody>
      </p:sp>
      <p:sp>
        <p:nvSpPr>
          <p:cNvPr id="17" name="矩形 16"/>
          <p:cNvSpPr/>
          <p:nvPr/>
        </p:nvSpPr>
        <p:spPr>
          <a:xfrm>
            <a:off x="642910" y="3571877"/>
            <a:ext cx="214312"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wheel spokes="3"/>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49"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1556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55655"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5656"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5657"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155658"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55659" name="矩形 14"/>
          <p:cNvSpPr>
            <a:spLocks noChangeArrowheads="1"/>
          </p:cNvSpPr>
          <p:nvPr/>
        </p:nvSpPr>
        <p:spPr bwMode="auto">
          <a:xfrm>
            <a:off x="500063" y="2143125"/>
            <a:ext cx="7858151" cy="3831818"/>
          </a:xfrm>
          <a:prstGeom prst="rect">
            <a:avLst/>
          </a:prstGeom>
          <a:noFill/>
          <a:ln w="9525">
            <a:noFill/>
            <a:miter lim="800000"/>
            <a:headEnd/>
            <a:tailEnd/>
          </a:ln>
        </p:spPr>
        <p:txBody>
          <a:bodyPr wrap="square">
            <a:spAutoFit/>
          </a:bodyPr>
          <a:lstStyle/>
          <a:p>
            <a:pPr>
              <a:lnSpc>
                <a:spcPct val="150000"/>
              </a:lnSpc>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 </a:t>
            </a:r>
            <a:r>
              <a:rPr lang="zh-CN" altLang="en-US" dirty="0">
                <a:latin typeface="宋体" pitchFamily="2" charset="-122"/>
                <a:ea typeface="宋体" pitchFamily="2" charset="-122"/>
              </a:rPr>
              <a:t>涨（跌）停板单边无连续报价是指某一交易品种在某一交易日收盘前</a:t>
            </a:r>
            <a:r>
              <a:rPr lang="en-US" altLang="zh-CN" dirty="0">
                <a:latin typeface="宋体" pitchFamily="2" charset="-122"/>
                <a:ea typeface="宋体" pitchFamily="2" charset="-122"/>
              </a:rPr>
              <a:t>N</a:t>
            </a:r>
            <a:r>
              <a:rPr lang="zh-CN" altLang="en-US" dirty="0">
                <a:latin typeface="宋体" pitchFamily="2" charset="-122"/>
                <a:ea typeface="宋体" pitchFamily="2" charset="-122"/>
              </a:rPr>
              <a:t>分钟内出现只有涨停板价位的买入申报或跌停板价位的卖出申报，没有卖出或买入申报或者一有卖出或买入申报就成交，但仍未打开停板价位的情况。连续的两个交易日出现同一方向的涨（跌）停板单边无连续报价情况，称为同方向单边市；在出现单边市之后的下一个交易日出现反方向的涨（跌）停板单边无连续报价情况，则称为反方向单边市。</a:t>
            </a:r>
          </a:p>
          <a:p>
            <a:pPr>
              <a:lnSpc>
                <a:spcPct val="150000"/>
              </a:lnSpc>
            </a:pPr>
            <a:r>
              <a:rPr lang="zh-CN" altLang="en-US" dirty="0">
                <a:latin typeface="宋体" pitchFamily="2" charset="-122"/>
                <a:ea typeface="宋体" pitchFamily="2" charset="-122"/>
              </a:rPr>
              <a:t>     当某一交易品种在某一交易日（该交易日为第</a:t>
            </a:r>
            <a:r>
              <a:rPr lang="en-US" altLang="zh-CN" dirty="0">
                <a:latin typeface="宋体" pitchFamily="2" charset="-122"/>
                <a:ea typeface="宋体" pitchFamily="2" charset="-122"/>
              </a:rPr>
              <a:t>N</a:t>
            </a:r>
            <a:r>
              <a:rPr lang="zh-CN" altLang="en-US" dirty="0">
                <a:latin typeface="宋体" pitchFamily="2" charset="-122"/>
                <a:ea typeface="宋体" pitchFamily="2" charset="-122"/>
              </a:rPr>
              <a:t>个交易日）出现涨（跌）停板单边无连续报价的情况，则对第</a:t>
            </a:r>
            <a:r>
              <a:rPr lang="en-US" altLang="zh-CN" dirty="0">
                <a:latin typeface="宋体" pitchFamily="2" charset="-122"/>
                <a:ea typeface="宋体" pitchFamily="2" charset="-122"/>
              </a:rPr>
              <a:t>N+1</a:t>
            </a:r>
            <a:r>
              <a:rPr lang="zh-CN" altLang="en-US" dirty="0">
                <a:latin typeface="宋体" pitchFamily="2" charset="-122"/>
                <a:ea typeface="宋体" pitchFamily="2" charset="-122"/>
              </a:rPr>
              <a:t>个交易日该交易品种的涨（跌）停限幅进行调整，一般是扩大调整</a:t>
            </a:r>
            <a:r>
              <a:rPr lang="zh-CN" altLang="en-US" dirty="0" smtClean="0">
                <a:latin typeface="宋体" pitchFamily="2" charset="-122"/>
                <a:ea typeface="宋体" pitchFamily="2" charset="-122"/>
              </a:rPr>
              <a:t>。</a:t>
            </a:r>
            <a:endParaRPr lang="zh-CN" altLang="en-US" dirty="0">
              <a:solidFill>
                <a:srgbClr val="B00000"/>
              </a:solidFill>
              <a:latin typeface="Verdana" pitchFamily="34" charset="0"/>
              <a:ea typeface="微软雅黑" pitchFamily="34" charset="-122"/>
            </a:endParaRPr>
          </a:p>
        </p:txBody>
      </p:sp>
      <p:sp>
        <p:nvSpPr>
          <p:cNvPr id="16" name="矩形 15"/>
          <p:cNvSpPr/>
          <p:nvPr/>
        </p:nvSpPr>
        <p:spPr>
          <a:xfrm>
            <a:off x="642938" y="2325688"/>
            <a:ext cx="214312" cy="214312"/>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285750" y="1416050"/>
            <a:ext cx="2531462"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12.2 </a:t>
            </a:r>
            <a:r>
              <a:rPr lang="zh-CN" altLang="en-US" sz="2400" dirty="0">
                <a:latin typeface="+mn-lt"/>
                <a:ea typeface="+mn-ea"/>
              </a:rPr>
              <a:t>调整涨跌幅</a:t>
            </a:r>
            <a:endParaRPr lang="zh-CN" altLang="en-US" sz="2400" dirty="0">
              <a:solidFill>
                <a:schemeClr val="tx1">
                  <a:lumMod val="95000"/>
                  <a:lumOff val="5000"/>
                </a:schemeClr>
              </a:solidFill>
              <a:latin typeface="+mn-lt"/>
              <a:ea typeface="+mn-ea"/>
            </a:endParaRPr>
          </a:p>
        </p:txBody>
      </p:sp>
      <p:sp>
        <p:nvSpPr>
          <p:cNvPr id="17" name="矩形 16"/>
          <p:cNvSpPr/>
          <p:nvPr/>
        </p:nvSpPr>
        <p:spPr>
          <a:xfrm>
            <a:off x="642938" y="4786313"/>
            <a:ext cx="214312" cy="214312"/>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wheel spokes="3"/>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7"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15770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5770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770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7705"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157706"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57707" name="矩形 14"/>
          <p:cNvSpPr>
            <a:spLocks noChangeArrowheads="1"/>
          </p:cNvSpPr>
          <p:nvPr/>
        </p:nvSpPr>
        <p:spPr bwMode="auto">
          <a:xfrm>
            <a:off x="500063" y="2143125"/>
            <a:ext cx="7215209" cy="2585323"/>
          </a:xfrm>
          <a:prstGeom prst="rect">
            <a:avLst/>
          </a:prstGeom>
          <a:noFill/>
          <a:ln w="9525">
            <a:noFill/>
            <a:miter lim="800000"/>
            <a:headEnd/>
            <a:tailEnd/>
          </a:ln>
        </p:spPr>
        <p:txBody>
          <a:bodyPr wrap="square">
            <a:spAutoFit/>
          </a:bodyPr>
          <a:lstStyle/>
          <a:p>
            <a:pPr>
              <a:lnSpc>
                <a:spcPct val="150000"/>
              </a:lnSpc>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电子</a:t>
            </a:r>
            <a:r>
              <a:rPr lang="zh-CN" altLang="en-US" dirty="0">
                <a:latin typeface="宋体" pitchFamily="2" charset="-122"/>
                <a:ea typeface="宋体" pitchFamily="2" charset="-122"/>
              </a:rPr>
              <a:t>交易市场实行订货限额制度。订货限额是指电子</a:t>
            </a:r>
            <a:r>
              <a:rPr lang="zh-CN" altLang="en-US" dirty="0" smtClean="0">
                <a:latin typeface="宋体" pitchFamily="2" charset="-122"/>
                <a:ea typeface="宋体" pitchFamily="2" charset="-122"/>
              </a:rPr>
              <a:t>交易市场规定</a:t>
            </a:r>
            <a:r>
              <a:rPr lang="zh-CN" altLang="en-US" dirty="0">
                <a:latin typeface="宋体" pitchFamily="2" charset="-122"/>
                <a:ea typeface="宋体" pitchFamily="2" charset="-122"/>
              </a:rPr>
              <a:t>单个交易商可以持有的，按买入或卖出单方向计算的某一交易品种订货量的最大数额。</a:t>
            </a:r>
          </a:p>
          <a:p>
            <a:pPr>
              <a:lnSpc>
                <a:spcPct val="150000"/>
              </a:lnSpc>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交易</a:t>
            </a:r>
            <a:r>
              <a:rPr lang="zh-CN" altLang="en-US" dirty="0">
                <a:latin typeface="宋体" pitchFamily="2" charset="-122"/>
                <a:ea typeface="宋体" pitchFamily="2" charset="-122"/>
              </a:rPr>
              <a:t>商的订货数量不得超过电子交易市场规定的订货限额。对超过订货限额的订货，电子交易市场有权于下一交易日按有关规定执行代为转让</a:t>
            </a:r>
            <a:r>
              <a:rPr lang="zh-CN" altLang="en-US" dirty="0" smtClean="0">
                <a:latin typeface="宋体" pitchFamily="2" charset="-122"/>
                <a:ea typeface="宋体" pitchFamily="2" charset="-122"/>
              </a:rPr>
              <a:t>。</a:t>
            </a:r>
            <a:endParaRPr lang="zh-CN" altLang="en-US" dirty="0">
              <a:solidFill>
                <a:srgbClr val="B00000"/>
              </a:solidFill>
              <a:latin typeface="Verdana" pitchFamily="34" charset="0"/>
              <a:ea typeface="微软雅黑" pitchFamily="34" charset="-122"/>
            </a:endParaRPr>
          </a:p>
        </p:txBody>
      </p:sp>
      <p:sp>
        <p:nvSpPr>
          <p:cNvPr id="16" name="矩形 15"/>
          <p:cNvSpPr/>
          <p:nvPr/>
        </p:nvSpPr>
        <p:spPr>
          <a:xfrm>
            <a:off x="642938" y="2325688"/>
            <a:ext cx="214312" cy="214312"/>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285750" y="1416050"/>
            <a:ext cx="499367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12.3 </a:t>
            </a:r>
            <a:r>
              <a:rPr lang="zh-CN" altLang="en-US" sz="2400" dirty="0">
                <a:latin typeface="+mn-lt"/>
                <a:ea typeface="+mn-ea"/>
              </a:rPr>
              <a:t>限制交易商的订货量或开新仓</a:t>
            </a:r>
            <a:endParaRPr lang="zh-CN" altLang="en-US" sz="2400" dirty="0">
              <a:solidFill>
                <a:schemeClr val="tx1">
                  <a:lumMod val="95000"/>
                  <a:lumOff val="5000"/>
                </a:schemeClr>
              </a:solidFill>
              <a:latin typeface="+mn-lt"/>
              <a:ea typeface="+mn-ea"/>
            </a:endParaRPr>
          </a:p>
        </p:txBody>
      </p:sp>
      <p:sp>
        <p:nvSpPr>
          <p:cNvPr id="17" name="矩形 16"/>
          <p:cNvSpPr/>
          <p:nvPr/>
        </p:nvSpPr>
        <p:spPr>
          <a:xfrm>
            <a:off x="642910" y="3571877"/>
            <a:ext cx="214312"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wheel spokes="3"/>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5"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15975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59751"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9752"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59753"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159754"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59755" name="矩形 14"/>
          <p:cNvSpPr>
            <a:spLocks noChangeArrowheads="1"/>
          </p:cNvSpPr>
          <p:nvPr/>
        </p:nvSpPr>
        <p:spPr bwMode="auto">
          <a:xfrm>
            <a:off x="500063" y="2557463"/>
            <a:ext cx="6858019" cy="3000821"/>
          </a:xfrm>
          <a:prstGeom prst="rect">
            <a:avLst/>
          </a:prstGeom>
          <a:noFill/>
          <a:ln w="9525">
            <a:noFill/>
            <a:miter lim="800000"/>
            <a:headEnd/>
            <a:tailEnd/>
          </a:ln>
        </p:spPr>
        <p:txBody>
          <a:bodyPr wrap="square">
            <a:spAutoFit/>
          </a:bodyPr>
          <a:lstStyle/>
          <a:p>
            <a:pPr>
              <a:lnSpc>
                <a:spcPct val="150000"/>
              </a:lnSpc>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交易</a:t>
            </a:r>
            <a:r>
              <a:rPr lang="zh-CN" altLang="en-US" dirty="0">
                <a:latin typeface="宋体" pitchFamily="2" charset="-122"/>
                <a:ea typeface="宋体" pitchFamily="2" charset="-122"/>
              </a:rPr>
              <a:t>商出现下列情况之一时，交易所对其持有的部分或全部电子交易合同</a:t>
            </a:r>
            <a:r>
              <a:rPr lang="zh-CN" altLang="en-US" dirty="0" smtClean="0">
                <a:latin typeface="宋体" pitchFamily="2" charset="-122"/>
                <a:ea typeface="宋体" pitchFamily="2" charset="-122"/>
              </a:rPr>
              <a:t>予以风险转让</a:t>
            </a:r>
            <a:r>
              <a:rPr lang="zh-CN" altLang="en-US" dirty="0">
                <a:latin typeface="宋体" pitchFamily="2" charset="-122"/>
                <a:ea typeface="宋体" pitchFamily="2" charset="-122"/>
              </a:rPr>
              <a:t>：</a:t>
            </a:r>
          </a:p>
          <a:p>
            <a:pPr>
              <a:lnSpc>
                <a:spcPct val="150000"/>
              </a:lnSpc>
            </a:pPr>
            <a:r>
              <a:rPr lang="en-US" altLang="zh-CN" dirty="0">
                <a:latin typeface="宋体" pitchFamily="2" charset="-122"/>
                <a:ea typeface="宋体" pitchFamily="2" charset="-122"/>
              </a:rPr>
              <a:t>1</a:t>
            </a:r>
            <a:r>
              <a:rPr lang="zh-CN" altLang="en-US" dirty="0">
                <a:latin typeface="宋体" pitchFamily="2" charset="-122"/>
                <a:ea typeface="宋体" pitchFamily="2" charset="-122"/>
              </a:rPr>
              <a:t>、交易资金不足，且未能在下一交易日上午</a:t>
            </a:r>
            <a:r>
              <a:rPr lang="en-US" altLang="zh-CN" dirty="0">
                <a:latin typeface="宋体" pitchFamily="2" charset="-122"/>
                <a:ea typeface="宋体" pitchFamily="2" charset="-122"/>
              </a:rPr>
              <a:t>9</a:t>
            </a:r>
            <a:r>
              <a:rPr lang="zh-CN" altLang="en-US" dirty="0">
                <a:latin typeface="宋体" pitchFamily="2" charset="-122"/>
                <a:ea typeface="宋体" pitchFamily="2" charset="-122"/>
              </a:rPr>
              <a:t>：</a:t>
            </a:r>
            <a:r>
              <a:rPr lang="en-US" altLang="zh-CN" dirty="0">
                <a:latin typeface="宋体" pitchFamily="2" charset="-122"/>
                <a:ea typeface="宋体" pitchFamily="2" charset="-122"/>
              </a:rPr>
              <a:t>30</a:t>
            </a:r>
            <a:r>
              <a:rPr lang="zh-CN" altLang="en-US" dirty="0">
                <a:latin typeface="宋体" pitchFamily="2" charset="-122"/>
                <a:ea typeface="宋体" pitchFamily="2" charset="-122"/>
              </a:rPr>
              <a:t>前通过追加履约保证金或自行</a:t>
            </a:r>
            <a:r>
              <a:rPr lang="en-US" dirty="0">
                <a:latin typeface="宋体" pitchFamily="2" charset="-122"/>
                <a:ea typeface="宋体" pitchFamily="2" charset="-122"/>
              </a:rPr>
              <a:t>“</a:t>
            </a:r>
            <a:r>
              <a:rPr lang="zh-CN" altLang="en-US" dirty="0">
                <a:latin typeface="宋体" pitchFamily="2" charset="-122"/>
                <a:ea typeface="宋体" pitchFamily="2" charset="-122"/>
              </a:rPr>
              <a:t>转让</a:t>
            </a:r>
            <a:r>
              <a:rPr lang="en-US" dirty="0">
                <a:latin typeface="宋体" pitchFamily="2" charset="-122"/>
                <a:ea typeface="宋体" pitchFamily="2" charset="-122"/>
              </a:rPr>
              <a:t>”</a:t>
            </a:r>
            <a:r>
              <a:rPr lang="zh-CN" altLang="en-US" dirty="0">
                <a:latin typeface="宋体" pitchFamily="2" charset="-122"/>
                <a:ea typeface="宋体" pitchFamily="2" charset="-122"/>
              </a:rPr>
              <a:t>补足的；</a:t>
            </a:r>
          </a:p>
          <a:p>
            <a:pPr>
              <a:lnSpc>
                <a:spcPct val="150000"/>
              </a:lnSpc>
            </a:pPr>
            <a:r>
              <a:rPr lang="en-US" altLang="zh-CN" dirty="0">
                <a:latin typeface="宋体" pitchFamily="2" charset="-122"/>
                <a:ea typeface="宋体" pitchFamily="2" charset="-122"/>
              </a:rPr>
              <a:t>2</a:t>
            </a:r>
            <a:r>
              <a:rPr lang="zh-CN" altLang="en-US" dirty="0">
                <a:latin typeface="宋体" pitchFamily="2" charset="-122"/>
                <a:ea typeface="宋体" pitchFamily="2" charset="-122"/>
              </a:rPr>
              <a:t>、订货量超出其限额规定的；</a:t>
            </a:r>
          </a:p>
          <a:p>
            <a:pPr>
              <a:lnSpc>
                <a:spcPct val="150000"/>
              </a:lnSpc>
            </a:pPr>
            <a:r>
              <a:rPr lang="en-US" altLang="zh-CN" dirty="0">
                <a:latin typeface="宋体" pitchFamily="2" charset="-122"/>
                <a:ea typeface="宋体" pitchFamily="2" charset="-122"/>
              </a:rPr>
              <a:t>3</a:t>
            </a:r>
            <a:r>
              <a:rPr lang="zh-CN" altLang="en-US" dirty="0">
                <a:latin typeface="宋体" pitchFamily="2" charset="-122"/>
                <a:ea typeface="宋体" pitchFamily="2" charset="-122"/>
              </a:rPr>
              <a:t>、该交易商存在交易所认定的违规行为的；</a:t>
            </a:r>
          </a:p>
          <a:p>
            <a:pPr>
              <a:lnSpc>
                <a:spcPct val="150000"/>
              </a:lnSpc>
            </a:pPr>
            <a:r>
              <a:rPr lang="en-US" altLang="zh-CN" dirty="0">
                <a:latin typeface="宋体" pitchFamily="2" charset="-122"/>
                <a:ea typeface="宋体" pitchFamily="2" charset="-122"/>
              </a:rPr>
              <a:t>4</a:t>
            </a:r>
            <a:r>
              <a:rPr lang="zh-CN" altLang="en-US" dirty="0">
                <a:latin typeface="宋体" pitchFamily="2" charset="-122"/>
                <a:ea typeface="宋体" pitchFamily="2" charset="-122"/>
              </a:rPr>
              <a:t>、根据交易所的紧急措施应予代为转让的</a:t>
            </a:r>
            <a:r>
              <a:rPr lang="zh-CN" altLang="en-US" dirty="0" smtClean="0">
                <a:latin typeface="宋体" pitchFamily="2" charset="-122"/>
                <a:ea typeface="宋体" pitchFamily="2" charset="-122"/>
              </a:rPr>
              <a:t>；</a:t>
            </a:r>
            <a:endParaRPr lang="zh-CN" altLang="en-US" dirty="0">
              <a:solidFill>
                <a:srgbClr val="B00000"/>
              </a:solidFill>
              <a:latin typeface="Verdana" pitchFamily="34" charset="0"/>
              <a:ea typeface="微软雅黑" pitchFamily="34" charset="-122"/>
            </a:endParaRPr>
          </a:p>
        </p:txBody>
      </p:sp>
      <p:sp>
        <p:nvSpPr>
          <p:cNvPr id="16" name="矩形 15"/>
          <p:cNvSpPr/>
          <p:nvPr/>
        </p:nvSpPr>
        <p:spPr>
          <a:xfrm>
            <a:off x="642938" y="2714620"/>
            <a:ext cx="214312" cy="214312"/>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TextBox 13"/>
          <p:cNvSpPr txBox="1"/>
          <p:nvPr/>
        </p:nvSpPr>
        <p:spPr>
          <a:xfrm>
            <a:off x="285750" y="1416050"/>
            <a:ext cx="4070345"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12.4 </a:t>
            </a:r>
            <a:r>
              <a:rPr lang="zh-CN" altLang="en-US" sz="2400" dirty="0">
                <a:latin typeface="+mn-lt"/>
                <a:ea typeface="+mn-ea"/>
              </a:rPr>
              <a:t>为交易商</a:t>
            </a:r>
            <a:r>
              <a:rPr lang="zh-CN" altLang="en-US" sz="2400" dirty="0" smtClean="0">
                <a:latin typeface="+mn-lt"/>
                <a:ea typeface="+mn-ea"/>
              </a:rPr>
              <a:t>在线风险转让</a:t>
            </a:r>
            <a:endParaRPr lang="zh-CN" altLang="en-US" sz="2400" dirty="0">
              <a:solidFill>
                <a:schemeClr val="tx1">
                  <a:lumMod val="95000"/>
                  <a:lumOff val="5000"/>
                </a:schemeClr>
              </a:solidFill>
              <a:latin typeface="+mn-lt"/>
              <a:ea typeface="+mn-ea"/>
            </a:endParaRPr>
          </a:p>
        </p:txBody>
      </p:sp>
      <p:pic>
        <p:nvPicPr>
          <p:cNvPr id="159758" name="Picture 2"/>
          <p:cNvPicPr>
            <a:picLocks noChangeAspect="1" noChangeArrowheads="1"/>
          </p:cNvPicPr>
          <p:nvPr/>
        </p:nvPicPr>
        <p:blipFill>
          <a:blip r:embed="rId7" cstate="print"/>
          <a:srcRect/>
          <a:stretch>
            <a:fillRect/>
          </a:stretch>
        </p:blipFill>
        <p:spPr bwMode="auto">
          <a:xfrm>
            <a:off x="6572250" y="1000125"/>
            <a:ext cx="2571750" cy="1928813"/>
          </a:xfrm>
          <a:prstGeom prst="rect">
            <a:avLst/>
          </a:prstGeom>
          <a:noFill/>
          <a:ln w="9525">
            <a:noFill/>
            <a:miter lim="800000"/>
            <a:headEnd/>
            <a:tailEnd/>
          </a:ln>
        </p:spPr>
      </p:pic>
      <p:sp>
        <p:nvSpPr>
          <p:cNvPr id="159759" name="TextBox 20"/>
          <p:cNvSpPr txBox="1">
            <a:spLocks noChangeArrowheads="1"/>
          </p:cNvSpPr>
          <p:nvPr/>
        </p:nvSpPr>
        <p:spPr bwMode="auto">
          <a:xfrm>
            <a:off x="7358082" y="1643050"/>
            <a:ext cx="1005403" cy="338554"/>
          </a:xfrm>
          <a:prstGeom prst="rect">
            <a:avLst/>
          </a:prstGeom>
          <a:noFill/>
          <a:ln w="9525">
            <a:noFill/>
            <a:miter lim="800000"/>
            <a:headEnd/>
            <a:tailEnd/>
          </a:ln>
        </p:spPr>
        <p:txBody>
          <a:bodyPr wrap="none">
            <a:spAutoFit/>
          </a:bodyPr>
          <a:lstStyle/>
          <a:p>
            <a:r>
              <a:rPr lang="zh-CN" altLang="en-US" sz="1600" dirty="0" smtClean="0">
                <a:solidFill>
                  <a:srgbClr val="B00000"/>
                </a:solidFill>
                <a:latin typeface="Verdana" pitchFamily="34" charset="0"/>
                <a:ea typeface="微软雅黑" pitchFamily="34" charset="-122"/>
              </a:rPr>
              <a:t>强转</a:t>
            </a:r>
            <a:r>
              <a:rPr lang="zh-CN" altLang="en-US" sz="1600" dirty="0">
                <a:solidFill>
                  <a:srgbClr val="B00000"/>
                </a:solidFill>
                <a:latin typeface="Verdana" pitchFamily="34" charset="0"/>
                <a:ea typeface="微软雅黑" pitchFamily="34" charset="-122"/>
              </a:rPr>
              <a:t>情况</a:t>
            </a:r>
          </a:p>
        </p:txBody>
      </p:sp>
    </p:spTree>
  </p:cSld>
  <p:clrMapOvr>
    <a:masterClrMapping/>
  </p:clrMapOvr>
  <p:transition>
    <p:wheel spokes="3"/>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392909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1.4</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企业面临的新挑战</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9" name="Rectangle 3"/>
          <p:cNvSpPr txBox="1">
            <a:spLocks noChangeArrowheads="1"/>
          </p:cNvSpPr>
          <p:nvPr/>
        </p:nvSpPr>
        <p:spPr bwMode="auto">
          <a:xfrm>
            <a:off x="698500" y="1281113"/>
            <a:ext cx="7445400" cy="4672012"/>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marL="342900" marR="0" lvl="0" indent="-342900" algn="l" defTabSz="914400" rtl="0" eaLnBrk="1" fontAlgn="base" latinLnBrk="0" hangingPunct="1">
              <a:lnSpc>
                <a:spcPct val="100000"/>
              </a:lnSpc>
              <a:spcBef>
                <a:spcPts val="600"/>
              </a:spcBef>
              <a:spcAft>
                <a:spcPct val="50000"/>
              </a:spcAft>
              <a:buClrTx/>
              <a:buSzTx/>
              <a:buFont typeface="Arial" charset="0"/>
              <a:buChar char="•"/>
              <a:tabLst/>
              <a:defRPr/>
            </a:pPr>
            <a:r>
              <a:rPr kumimoji="0" lang="en-US" altLang="zh-CN" sz="2000" b="0" i="0" u="none" strike="noStrike" kern="1200" cap="none" spc="0" normalizeH="0" baseline="0" noProof="0" smtClean="0">
                <a:ln>
                  <a:noFill/>
                </a:ln>
                <a:solidFill>
                  <a:schemeClr val="tx1"/>
                </a:solidFill>
                <a:effectLst/>
                <a:uLnTx/>
                <a:uFillTx/>
                <a:latin typeface="宋体" charset="-122"/>
                <a:ea typeface="宋体" charset="-122"/>
                <a:cs typeface="+mn-cs"/>
              </a:rPr>
              <a:t> </a:t>
            </a:r>
            <a:r>
              <a:rPr kumimoji="0" lang="zh-CN" altLang="en-US" sz="2000" b="0" i="0" u="none" strike="noStrike" kern="1200" cap="none" spc="0" normalizeH="0" baseline="0" noProof="0" smtClean="0">
                <a:ln>
                  <a:noFill/>
                </a:ln>
                <a:solidFill>
                  <a:srgbClr val="FF0000"/>
                </a:solidFill>
                <a:effectLst/>
                <a:uLnTx/>
                <a:uFillTx/>
                <a:latin typeface="宋体" charset="-122"/>
                <a:ea typeface="宋体" charset="-122"/>
                <a:cs typeface="+mn-cs"/>
              </a:rPr>
              <a:t>经营环境</a:t>
            </a: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的变化</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全球贸易一体化趋势</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互联网经济时代</a:t>
            </a:r>
            <a:endParaRPr kumimoji="0" lang="en-US" altLang="zh-CN" sz="2000" b="1" i="0" u="none" strike="noStrike" kern="1200" cap="none" spc="0" normalizeH="0" baseline="0" noProof="0" smtClean="0">
              <a:ln>
                <a:noFill/>
              </a:ln>
              <a:solidFill>
                <a:schemeClr val="tx1"/>
              </a:solidFill>
              <a:effectLst/>
              <a:uLnTx/>
              <a:uFillTx/>
              <a:latin typeface="宋体" charset="-122"/>
              <a:ea typeface="宋体" charset="-122"/>
              <a:cs typeface="+mn-cs"/>
            </a:endParaRPr>
          </a:p>
          <a:p>
            <a:pPr marL="342900" marR="0" lvl="0" indent="-342900" algn="l" defTabSz="914400" rtl="0" eaLnBrk="1" fontAlgn="base" latinLnBrk="0" hangingPunct="1">
              <a:lnSpc>
                <a:spcPct val="100000"/>
              </a:lnSpc>
              <a:spcBef>
                <a:spcPts val="2200"/>
              </a:spcBef>
              <a:spcAft>
                <a:spcPct val="50000"/>
              </a:spcAft>
              <a:buClrTx/>
              <a:buSzTx/>
              <a:buFont typeface="Arial" charset="0"/>
              <a:buChar char="•"/>
              <a:tabLst/>
              <a:defRPr/>
            </a:pPr>
            <a:r>
              <a:rPr kumimoji="0" lang="zh-CN" altLang="en-US" sz="2000" b="0" i="0" u="none" strike="noStrike" kern="1200" cap="none" spc="0" normalizeH="0" baseline="0" noProof="0" smtClean="0">
                <a:ln>
                  <a:noFill/>
                </a:ln>
                <a:solidFill>
                  <a:srgbClr val="FF0000"/>
                </a:solidFill>
                <a:effectLst/>
                <a:uLnTx/>
                <a:uFillTx/>
                <a:latin typeface="宋体" charset="-122"/>
                <a:ea typeface="宋体" charset="-122"/>
                <a:cs typeface="+mn-cs"/>
              </a:rPr>
              <a:t>销售模式</a:t>
            </a: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的转变   </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传统的供销模式向网络化供销转变</a:t>
            </a:r>
          </a:p>
          <a:p>
            <a:pPr marL="342900" marR="0" lvl="0" indent="-342900" algn="l" defTabSz="914400" rtl="0" eaLnBrk="1" fontAlgn="base" latinLnBrk="0" hangingPunct="1">
              <a:lnSpc>
                <a:spcPct val="100000"/>
              </a:lnSpc>
              <a:spcBef>
                <a:spcPts val="2200"/>
              </a:spcBef>
              <a:spcAft>
                <a:spcPct val="50000"/>
              </a:spcAft>
              <a:buClrTx/>
              <a:buSzTx/>
              <a:buFont typeface="Arial" charset="0"/>
              <a:buChar char="•"/>
              <a:tabLst/>
              <a:defRPr/>
            </a:pPr>
            <a:r>
              <a:rPr kumimoji="0" lang="zh-CN" altLang="en-US" sz="2000" b="0" i="0" u="none" strike="noStrike" kern="1200" cap="none" spc="0" normalizeH="0" baseline="0" noProof="0" smtClean="0">
                <a:ln>
                  <a:noFill/>
                </a:ln>
                <a:solidFill>
                  <a:srgbClr val="FF0000"/>
                </a:solidFill>
                <a:effectLst/>
                <a:uLnTx/>
                <a:uFillTx/>
                <a:latin typeface="宋体" charset="-122"/>
                <a:ea typeface="宋体" charset="-122"/>
                <a:cs typeface="+mn-cs"/>
              </a:rPr>
              <a:t>定价方式</a:t>
            </a:r>
            <a:r>
              <a:rPr kumimoji="0" lang="zh-CN" altLang="en-US" sz="2000" b="0" i="0" u="none" strike="noStrike" kern="1200" cap="none" spc="0" normalizeH="0" baseline="0" noProof="0" smtClean="0">
                <a:ln>
                  <a:noFill/>
                </a:ln>
                <a:solidFill>
                  <a:schemeClr val="tx1"/>
                </a:solidFill>
                <a:effectLst/>
                <a:uLnTx/>
                <a:uFillTx/>
                <a:latin typeface="宋体" charset="-122"/>
                <a:ea typeface="宋体" charset="-122"/>
                <a:cs typeface="+mn-cs"/>
              </a:rPr>
              <a:t>的转变</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smtClean="0">
                <a:ln>
                  <a:noFill/>
                </a:ln>
                <a:solidFill>
                  <a:schemeClr val="tx1"/>
                </a:solidFill>
                <a:effectLst/>
                <a:uLnTx/>
                <a:uFillTx/>
                <a:latin typeface="宋体" charset="-122"/>
                <a:ea typeface="宋体" charset="-122"/>
                <a:cs typeface="+mn-cs"/>
              </a:rPr>
              <a:t>长期协议定价向现货定价转变</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smtClean="0">
                <a:ln>
                  <a:noFill/>
                </a:ln>
                <a:solidFill>
                  <a:srgbClr val="FF0000"/>
                </a:solidFill>
                <a:effectLst/>
                <a:uLnTx/>
                <a:uFillTx/>
                <a:latin typeface="宋体" charset="-122"/>
                <a:ea typeface="宋体" charset="-122"/>
                <a:cs typeface="+mn-cs"/>
              </a:rPr>
              <a:t>现货价格波动越来越剧烈、频繁</a:t>
            </a:r>
            <a:endParaRPr kumimoji="0" lang="zh-CN" altLang="en-US" sz="2000" b="1" i="0" u="none" strike="noStrike" kern="1200" cap="none" spc="0" normalizeH="0" baseline="0" noProof="0" dirty="0">
              <a:ln>
                <a:noFill/>
              </a:ln>
              <a:solidFill>
                <a:schemeClr val="tx1"/>
              </a:solidFill>
              <a:effectLst/>
              <a:uLnTx/>
              <a:uFillTx/>
              <a:latin typeface="宋体" charset="-122"/>
              <a:ea typeface="宋体" charset="-122"/>
              <a:cs typeface="+mn-cs"/>
            </a:endParaRPr>
          </a:p>
        </p:txBody>
      </p:sp>
    </p:spTree>
  </p:cSld>
  <p:clrMapOvr>
    <a:masterClrMapping/>
  </p:clrMapOvr>
  <p:transition>
    <p:wheel spokes="3"/>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1"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16384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63847"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63848"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63849"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163850"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63851" name="矩形 14"/>
          <p:cNvSpPr>
            <a:spLocks noChangeArrowheads="1"/>
          </p:cNvSpPr>
          <p:nvPr/>
        </p:nvSpPr>
        <p:spPr bwMode="auto">
          <a:xfrm>
            <a:off x="500063" y="1714488"/>
            <a:ext cx="7715275" cy="4662815"/>
          </a:xfrm>
          <a:prstGeom prst="rect">
            <a:avLst/>
          </a:prstGeom>
          <a:noFill/>
          <a:ln w="9525">
            <a:noFill/>
            <a:miter lim="800000"/>
            <a:headEnd/>
            <a:tailEnd/>
          </a:ln>
        </p:spPr>
        <p:txBody>
          <a:bodyPr wrap="square">
            <a:spAutoFit/>
          </a:bodyPr>
          <a:lstStyle/>
          <a:p>
            <a:pPr>
              <a:lnSpc>
                <a:spcPct val="150000"/>
              </a:lnSpc>
            </a:pPr>
            <a:r>
              <a:rPr lang="zh-CN" altLang="en-US" b="1" dirty="0">
                <a:latin typeface="Verdana" pitchFamily="34" charset="0"/>
                <a:ea typeface="微软雅黑" pitchFamily="34" charset="-122"/>
              </a:rPr>
              <a:t> </a:t>
            </a:r>
            <a:r>
              <a:rPr lang="zh-CN" altLang="en-US" b="1" dirty="0" smtClean="0">
                <a:latin typeface="Verdana" pitchFamily="34" charset="0"/>
                <a:ea typeface="微软雅黑" pitchFamily="34" charset="-122"/>
              </a:rPr>
              <a:t>  </a:t>
            </a:r>
            <a:r>
              <a:rPr lang="zh-CN" altLang="en-US" b="1" dirty="0" smtClean="0">
                <a:solidFill>
                  <a:srgbClr val="B00000"/>
                </a:solidFill>
                <a:latin typeface="宋体" pitchFamily="2" charset="-122"/>
                <a:ea typeface="宋体" pitchFamily="2" charset="-122"/>
              </a:rPr>
              <a:t>风险转让品种</a:t>
            </a:r>
            <a:endParaRPr lang="zh-CN" altLang="en-US" dirty="0">
              <a:solidFill>
                <a:srgbClr val="B00000"/>
              </a:solidFill>
              <a:latin typeface="宋体" pitchFamily="2" charset="-122"/>
              <a:ea typeface="宋体" pitchFamily="2" charset="-122"/>
            </a:endParaRPr>
          </a:p>
          <a:p>
            <a:pPr>
              <a:lnSpc>
                <a:spcPct val="150000"/>
              </a:lnSpc>
            </a:pPr>
            <a:r>
              <a:rPr lang="zh-CN" altLang="en-US" dirty="0">
                <a:latin typeface="宋体" pitchFamily="2" charset="-122"/>
                <a:ea typeface="宋体" pitchFamily="2" charset="-122"/>
              </a:rPr>
              <a:t>选定要</a:t>
            </a:r>
            <a:r>
              <a:rPr lang="zh-CN" altLang="en-US" dirty="0" smtClean="0">
                <a:latin typeface="宋体" pitchFamily="2" charset="-122"/>
                <a:ea typeface="宋体" pitchFamily="2" charset="-122"/>
              </a:rPr>
              <a:t>进行风险转让的</a:t>
            </a:r>
            <a:r>
              <a:rPr lang="zh-CN" altLang="en-US" dirty="0">
                <a:latin typeface="宋体" pitchFamily="2" charset="-122"/>
                <a:ea typeface="宋体" pitchFamily="2" charset="-122"/>
              </a:rPr>
              <a:t>品种。</a:t>
            </a:r>
          </a:p>
          <a:p>
            <a:pPr>
              <a:lnSpc>
                <a:spcPct val="150000"/>
              </a:lnSpc>
            </a:pPr>
            <a:r>
              <a:rPr lang="en-US" altLang="zh-CN" dirty="0">
                <a:latin typeface="宋体" pitchFamily="2" charset="-122"/>
                <a:ea typeface="宋体" pitchFamily="2" charset="-122"/>
              </a:rPr>
              <a:t>(1)</a:t>
            </a:r>
            <a:r>
              <a:rPr lang="zh-CN" altLang="en-US" dirty="0">
                <a:latin typeface="宋体" pitchFamily="2" charset="-122"/>
                <a:ea typeface="宋体" pitchFamily="2" charset="-122"/>
              </a:rPr>
              <a:t>所有品种：对所有品种</a:t>
            </a:r>
            <a:r>
              <a:rPr lang="zh-CN" altLang="en-US" dirty="0" smtClean="0">
                <a:latin typeface="宋体" pitchFamily="2" charset="-122"/>
                <a:ea typeface="宋体" pitchFamily="2" charset="-122"/>
              </a:rPr>
              <a:t>进行风险转让；</a:t>
            </a:r>
            <a:endParaRPr lang="zh-CN" altLang="en-US" dirty="0">
              <a:latin typeface="宋体" pitchFamily="2" charset="-122"/>
              <a:ea typeface="宋体" pitchFamily="2" charset="-122"/>
            </a:endParaRPr>
          </a:p>
          <a:p>
            <a:pPr>
              <a:lnSpc>
                <a:spcPct val="150000"/>
              </a:lnSpc>
            </a:pPr>
            <a:r>
              <a:rPr lang="en-US" altLang="zh-CN" dirty="0">
                <a:latin typeface="宋体" pitchFamily="2" charset="-122"/>
                <a:ea typeface="宋体" pitchFamily="2" charset="-122"/>
              </a:rPr>
              <a:t>(2)</a:t>
            </a:r>
            <a:r>
              <a:rPr lang="zh-CN" altLang="en-US" dirty="0">
                <a:latin typeface="宋体" pitchFamily="2" charset="-122"/>
                <a:ea typeface="宋体" pitchFamily="2" charset="-122"/>
              </a:rPr>
              <a:t>指定品种：对指定品种</a:t>
            </a:r>
            <a:r>
              <a:rPr lang="zh-CN" altLang="en-US" dirty="0" smtClean="0">
                <a:latin typeface="宋体" pitchFamily="2" charset="-122"/>
                <a:ea typeface="宋体" pitchFamily="2" charset="-122"/>
              </a:rPr>
              <a:t>进行风险转让；</a:t>
            </a:r>
            <a:endParaRPr lang="zh-CN" altLang="en-US" dirty="0">
              <a:latin typeface="宋体" pitchFamily="2" charset="-122"/>
              <a:ea typeface="宋体" pitchFamily="2" charset="-122"/>
            </a:endParaRPr>
          </a:p>
          <a:p>
            <a:pPr>
              <a:lnSpc>
                <a:spcPct val="150000"/>
              </a:lnSpc>
            </a:pPr>
            <a:r>
              <a:rPr lang="zh-CN" altLang="en-US" b="1" dirty="0">
                <a:latin typeface="宋体" pitchFamily="2" charset="-122"/>
                <a:ea typeface="宋体" pitchFamily="2" charset="-122"/>
              </a:rPr>
              <a:t>  </a:t>
            </a:r>
            <a:r>
              <a:rPr lang="zh-CN" altLang="en-US" b="1" dirty="0">
                <a:solidFill>
                  <a:srgbClr val="B00000"/>
                </a:solidFill>
                <a:latin typeface="宋体" pitchFamily="2" charset="-122"/>
                <a:ea typeface="宋体" pitchFamily="2" charset="-122"/>
              </a:rPr>
              <a:t>追加方式</a:t>
            </a:r>
            <a:endParaRPr lang="zh-CN" altLang="en-US" dirty="0">
              <a:solidFill>
                <a:srgbClr val="B00000"/>
              </a:solidFill>
              <a:latin typeface="宋体" pitchFamily="2" charset="-122"/>
              <a:ea typeface="宋体" pitchFamily="2" charset="-122"/>
            </a:endParaRPr>
          </a:p>
          <a:p>
            <a:pPr>
              <a:lnSpc>
                <a:spcPct val="150000"/>
              </a:lnSpc>
            </a:pPr>
            <a:r>
              <a:rPr lang="zh-CN" altLang="en-US" dirty="0">
                <a:latin typeface="宋体" pitchFamily="2" charset="-122"/>
                <a:ea typeface="宋体" pitchFamily="2" charset="-122"/>
              </a:rPr>
              <a:t>指定强转要达到的目的。</a:t>
            </a:r>
          </a:p>
          <a:p>
            <a:pPr>
              <a:lnSpc>
                <a:spcPct val="150000"/>
              </a:lnSpc>
            </a:pPr>
            <a:r>
              <a:rPr lang="en-US" altLang="zh-CN" dirty="0">
                <a:latin typeface="宋体" pitchFamily="2" charset="-122"/>
                <a:ea typeface="宋体" pitchFamily="2" charset="-122"/>
              </a:rPr>
              <a:t>(1)</a:t>
            </a:r>
            <a:r>
              <a:rPr lang="zh-CN" altLang="en-US" dirty="0">
                <a:latin typeface="宋体" pitchFamily="2" charset="-122"/>
                <a:ea typeface="宋体" pitchFamily="2" charset="-122"/>
              </a:rPr>
              <a:t>可用资金大于零：当可用资金小于零时，释放订货占用保证金额度为可用资金小于零的那部分资金。</a:t>
            </a:r>
          </a:p>
          <a:p>
            <a:pPr>
              <a:lnSpc>
                <a:spcPct val="150000"/>
              </a:lnSpc>
            </a:pPr>
            <a:r>
              <a:rPr lang="en-US" altLang="zh-CN" dirty="0">
                <a:latin typeface="宋体" pitchFamily="2" charset="-122"/>
                <a:ea typeface="宋体" pitchFamily="2" charset="-122"/>
              </a:rPr>
              <a:t>(2)</a:t>
            </a:r>
            <a:r>
              <a:rPr lang="zh-CN" altLang="en-US" dirty="0">
                <a:latin typeface="宋体" pitchFamily="2" charset="-122"/>
                <a:ea typeface="宋体" pitchFamily="2" charset="-122"/>
              </a:rPr>
              <a:t>释放指定金额的保证金：按照指定的金额，释放订货所占用的保证金。</a:t>
            </a:r>
          </a:p>
          <a:p>
            <a:pPr>
              <a:lnSpc>
                <a:spcPct val="150000"/>
              </a:lnSpc>
            </a:pPr>
            <a:r>
              <a:rPr lang="en-US" altLang="zh-CN" dirty="0">
                <a:latin typeface="宋体" pitchFamily="2" charset="-122"/>
                <a:ea typeface="宋体" pitchFamily="2" charset="-122"/>
              </a:rPr>
              <a:t>(3)</a:t>
            </a:r>
            <a:r>
              <a:rPr lang="zh-CN" altLang="en-US" dirty="0">
                <a:latin typeface="宋体" pitchFamily="2" charset="-122"/>
                <a:ea typeface="宋体" pitchFamily="2" charset="-122"/>
              </a:rPr>
              <a:t>释放资金大于昨日应追加资金：按照昨日追加资金</a:t>
            </a:r>
            <a:r>
              <a:rPr lang="en-US" altLang="zh-CN" dirty="0">
                <a:latin typeface="宋体" pitchFamily="2" charset="-122"/>
                <a:ea typeface="宋体" pitchFamily="2" charset="-122"/>
              </a:rPr>
              <a:t>, </a:t>
            </a:r>
            <a:r>
              <a:rPr lang="zh-CN" altLang="en-US" dirty="0">
                <a:latin typeface="宋体" pitchFamily="2" charset="-122"/>
                <a:ea typeface="宋体" pitchFamily="2" charset="-122"/>
              </a:rPr>
              <a:t>释放订货所占用的保证金</a:t>
            </a:r>
            <a:r>
              <a:rPr lang="zh-CN" altLang="en-US" dirty="0" smtClean="0">
                <a:latin typeface="宋体" pitchFamily="2" charset="-122"/>
                <a:ea typeface="宋体" pitchFamily="2" charset="-122"/>
              </a:rPr>
              <a:t>。</a:t>
            </a:r>
            <a:endParaRPr lang="zh-CN" altLang="en-US" dirty="0">
              <a:solidFill>
                <a:srgbClr val="B00000"/>
              </a:solidFill>
              <a:latin typeface="宋体" pitchFamily="2" charset="-122"/>
              <a:ea typeface="宋体" pitchFamily="2" charset="-122"/>
            </a:endParaRPr>
          </a:p>
        </p:txBody>
      </p:sp>
      <p:sp>
        <p:nvSpPr>
          <p:cNvPr id="14" name="TextBox 13"/>
          <p:cNvSpPr txBox="1"/>
          <p:nvPr/>
        </p:nvSpPr>
        <p:spPr>
          <a:xfrm>
            <a:off x="71406" y="1214422"/>
            <a:ext cx="4378122"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12.4 </a:t>
            </a:r>
            <a:r>
              <a:rPr lang="zh-CN" altLang="en-US" sz="2400" dirty="0">
                <a:latin typeface="+mn-lt"/>
                <a:ea typeface="+mn-ea"/>
              </a:rPr>
              <a:t>为交易商</a:t>
            </a:r>
            <a:r>
              <a:rPr lang="zh-CN" altLang="en-US" sz="2400" dirty="0" smtClean="0">
                <a:latin typeface="+mn-lt"/>
                <a:ea typeface="+mn-ea"/>
              </a:rPr>
              <a:t>在线强风险转让</a:t>
            </a:r>
            <a:endParaRPr lang="zh-CN" altLang="en-US" sz="2400" dirty="0">
              <a:solidFill>
                <a:schemeClr val="tx1">
                  <a:lumMod val="95000"/>
                  <a:lumOff val="5000"/>
                </a:schemeClr>
              </a:solidFill>
              <a:latin typeface="+mn-lt"/>
              <a:ea typeface="+mn-ea"/>
            </a:endParaRPr>
          </a:p>
        </p:txBody>
      </p:sp>
      <p:pic>
        <p:nvPicPr>
          <p:cNvPr id="163853" name="Picture 2"/>
          <p:cNvPicPr>
            <a:picLocks noChangeAspect="1" noChangeArrowheads="1"/>
          </p:cNvPicPr>
          <p:nvPr/>
        </p:nvPicPr>
        <p:blipFill>
          <a:blip r:embed="rId7" cstate="print"/>
          <a:srcRect/>
          <a:stretch>
            <a:fillRect/>
          </a:stretch>
        </p:blipFill>
        <p:spPr bwMode="auto">
          <a:xfrm>
            <a:off x="6429388" y="1000108"/>
            <a:ext cx="2571750" cy="1928813"/>
          </a:xfrm>
          <a:prstGeom prst="rect">
            <a:avLst/>
          </a:prstGeom>
          <a:noFill/>
          <a:ln w="9525">
            <a:noFill/>
            <a:miter lim="800000"/>
            <a:headEnd/>
            <a:tailEnd/>
          </a:ln>
        </p:spPr>
      </p:pic>
      <p:sp>
        <p:nvSpPr>
          <p:cNvPr id="163854" name="TextBox 20"/>
          <p:cNvSpPr txBox="1">
            <a:spLocks noChangeArrowheads="1"/>
          </p:cNvSpPr>
          <p:nvPr/>
        </p:nvSpPr>
        <p:spPr bwMode="auto">
          <a:xfrm>
            <a:off x="7020272" y="1628800"/>
            <a:ext cx="1620957" cy="307777"/>
          </a:xfrm>
          <a:prstGeom prst="rect">
            <a:avLst/>
          </a:prstGeom>
          <a:noFill/>
          <a:ln w="9525">
            <a:noFill/>
            <a:miter lim="800000"/>
            <a:headEnd/>
            <a:tailEnd/>
          </a:ln>
        </p:spPr>
        <p:txBody>
          <a:bodyPr wrap="none">
            <a:spAutoFit/>
          </a:bodyPr>
          <a:lstStyle/>
          <a:p>
            <a:r>
              <a:rPr lang="zh-CN" altLang="en-US" sz="1400" dirty="0" smtClean="0">
                <a:solidFill>
                  <a:srgbClr val="B00000"/>
                </a:solidFill>
                <a:latin typeface="Verdana" pitchFamily="34" charset="0"/>
                <a:ea typeface="微软雅黑" pitchFamily="34" charset="-122"/>
              </a:rPr>
              <a:t>在线风险转让功能</a:t>
            </a:r>
            <a:endParaRPr lang="zh-CN" altLang="en-US" sz="1400" dirty="0">
              <a:solidFill>
                <a:srgbClr val="B00000"/>
              </a:solidFill>
              <a:latin typeface="Verdana" pitchFamily="34" charset="0"/>
              <a:ea typeface="微软雅黑" pitchFamily="34" charset="-122"/>
            </a:endParaRPr>
          </a:p>
        </p:txBody>
      </p:sp>
    </p:spTree>
  </p:cSld>
  <p:clrMapOvr>
    <a:masterClrMapping/>
  </p:clrMapOvr>
  <p:transition>
    <p:wheel spokes="3"/>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89"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16589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65895"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65896"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65897"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165898"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65899" name="矩形 14"/>
          <p:cNvSpPr>
            <a:spLocks noChangeArrowheads="1"/>
          </p:cNvSpPr>
          <p:nvPr/>
        </p:nvSpPr>
        <p:spPr bwMode="auto">
          <a:xfrm>
            <a:off x="500063" y="2143124"/>
            <a:ext cx="6429391" cy="923330"/>
          </a:xfrm>
          <a:prstGeom prst="rect">
            <a:avLst/>
          </a:prstGeom>
          <a:noFill/>
          <a:ln w="9525">
            <a:noFill/>
            <a:miter lim="800000"/>
            <a:headEnd/>
            <a:tailEnd/>
          </a:ln>
        </p:spPr>
        <p:txBody>
          <a:bodyPr wrap="square">
            <a:spAutoFit/>
          </a:bodyPr>
          <a:lstStyle/>
          <a:p>
            <a:pPr>
              <a:lnSpc>
                <a:spcPct val="150000"/>
              </a:lnSpc>
            </a:pPr>
            <a:r>
              <a:rPr lang="zh-CN" altLang="en-US" dirty="0">
                <a:latin typeface="宋体" pitchFamily="2" charset="-122"/>
                <a:ea typeface="宋体" pitchFamily="2" charset="-122"/>
              </a:rPr>
              <a:t>     在</a:t>
            </a:r>
            <a:r>
              <a:rPr lang="zh-CN" altLang="en-US" dirty="0" smtClean="0">
                <a:latin typeface="宋体" pitchFamily="2" charset="-122"/>
                <a:ea typeface="宋体" pitchFamily="2" charset="-122"/>
              </a:rPr>
              <a:t>在线风险转让不能</a:t>
            </a:r>
            <a:r>
              <a:rPr lang="zh-CN" altLang="en-US" dirty="0">
                <a:latin typeface="宋体" pitchFamily="2" charset="-122"/>
                <a:ea typeface="宋体" pitchFamily="2" charset="-122"/>
              </a:rPr>
              <a:t>完成的，可以在闭市后在结算中进行亏损最大品种和盈利最大品种的交易商</a:t>
            </a:r>
            <a:r>
              <a:rPr lang="zh-CN" altLang="en-US" dirty="0" smtClean="0">
                <a:latin typeface="宋体" pitchFamily="2" charset="-122"/>
                <a:ea typeface="宋体" pitchFamily="2" charset="-122"/>
              </a:rPr>
              <a:t>进行风险转让</a:t>
            </a:r>
            <a:r>
              <a:rPr lang="zh-CN" altLang="en-US" dirty="0">
                <a:latin typeface="宋体" pitchFamily="2" charset="-122"/>
                <a:ea typeface="宋体" pitchFamily="2" charset="-122"/>
              </a:rPr>
              <a:t>。</a:t>
            </a:r>
            <a:endParaRPr lang="zh-CN" altLang="en-US" dirty="0">
              <a:solidFill>
                <a:srgbClr val="B00000"/>
              </a:solidFill>
              <a:latin typeface="宋体" pitchFamily="2" charset="-122"/>
              <a:ea typeface="宋体" pitchFamily="2" charset="-122"/>
            </a:endParaRPr>
          </a:p>
        </p:txBody>
      </p:sp>
      <p:sp>
        <p:nvSpPr>
          <p:cNvPr id="14" name="TextBox 13"/>
          <p:cNvSpPr txBox="1"/>
          <p:nvPr/>
        </p:nvSpPr>
        <p:spPr>
          <a:xfrm>
            <a:off x="285750" y="1416050"/>
            <a:ext cx="5609228" cy="461665"/>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12.5 </a:t>
            </a:r>
            <a:r>
              <a:rPr lang="zh-CN" altLang="en-US" sz="2400" dirty="0">
                <a:latin typeface="+mn-lt"/>
                <a:ea typeface="+mn-ea"/>
              </a:rPr>
              <a:t>单边市时为交易商闭市</a:t>
            </a:r>
            <a:r>
              <a:rPr lang="zh-CN" altLang="en-US" sz="2400" dirty="0" smtClean="0">
                <a:latin typeface="+mn-lt"/>
                <a:ea typeface="+mn-ea"/>
              </a:rPr>
              <a:t>后风险转让</a:t>
            </a:r>
            <a:endParaRPr lang="zh-CN" altLang="en-US" sz="2400" dirty="0">
              <a:solidFill>
                <a:schemeClr val="tx1">
                  <a:lumMod val="95000"/>
                  <a:lumOff val="5000"/>
                </a:schemeClr>
              </a:solidFill>
              <a:latin typeface="+mn-lt"/>
              <a:ea typeface="+mn-ea"/>
            </a:endParaRPr>
          </a:p>
        </p:txBody>
      </p:sp>
      <p:sp>
        <p:nvSpPr>
          <p:cNvPr id="16" name="矩形 15"/>
          <p:cNvSpPr/>
          <p:nvPr/>
        </p:nvSpPr>
        <p:spPr>
          <a:xfrm>
            <a:off x="642938" y="2285992"/>
            <a:ext cx="214312" cy="214312"/>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Tree>
  </p:cSld>
  <p:clrMapOvr>
    <a:masterClrMapping/>
  </p:clrMapOvr>
  <p:transition>
    <p:wheel spokes="3"/>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5"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16999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169991"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69992"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169993"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169994"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4" name="TextBox 13"/>
          <p:cNvSpPr txBox="1"/>
          <p:nvPr/>
        </p:nvSpPr>
        <p:spPr>
          <a:xfrm>
            <a:off x="214313" y="1400164"/>
            <a:ext cx="5556250" cy="457200"/>
          </a:xfrm>
          <a:prstGeom prst="rect">
            <a:avLst/>
          </a:prstGeom>
          <a:noFill/>
        </p:spPr>
        <p:txBody>
          <a:bodyPr wrap="none">
            <a:spAutoFit/>
          </a:bodyPr>
          <a:lstStyle/>
          <a:p>
            <a:pPr fontAlgn="auto">
              <a:spcBef>
                <a:spcPts val="0"/>
              </a:spcBef>
              <a:spcAft>
                <a:spcPts val="0"/>
              </a:spcAft>
              <a:defRPr/>
            </a:pPr>
            <a:r>
              <a:rPr lang="en-US" altLang="zh-CN" sz="2400" dirty="0" smtClean="0">
                <a:solidFill>
                  <a:schemeClr val="tx1">
                    <a:lumMod val="95000"/>
                    <a:lumOff val="5000"/>
                  </a:schemeClr>
                </a:solidFill>
                <a:latin typeface="+mn-lt"/>
                <a:ea typeface="+mn-ea"/>
              </a:rPr>
              <a:t>12.6 </a:t>
            </a:r>
            <a:r>
              <a:rPr lang="zh-CN" altLang="en-US" sz="2400" dirty="0">
                <a:latin typeface="+mn-lt"/>
                <a:ea typeface="+mn-ea"/>
              </a:rPr>
              <a:t>单边市时为交易商闭市后强制减仓</a:t>
            </a:r>
            <a:endParaRPr lang="zh-CN" altLang="en-US" sz="2400" dirty="0">
              <a:solidFill>
                <a:schemeClr val="tx1">
                  <a:lumMod val="95000"/>
                  <a:lumOff val="5000"/>
                </a:schemeClr>
              </a:solidFill>
              <a:latin typeface="+mn-lt"/>
              <a:ea typeface="+mn-ea"/>
            </a:endParaRPr>
          </a:p>
        </p:txBody>
      </p:sp>
      <p:pic>
        <p:nvPicPr>
          <p:cNvPr id="169996" name="Picture 2"/>
          <p:cNvPicPr>
            <a:picLocks noChangeAspect="1" noChangeArrowheads="1"/>
          </p:cNvPicPr>
          <p:nvPr/>
        </p:nvPicPr>
        <p:blipFill>
          <a:blip r:embed="rId7" cstate="print"/>
          <a:srcRect/>
          <a:stretch>
            <a:fillRect/>
          </a:stretch>
        </p:blipFill>
        <p:spPr bwMode="auto">
          <a:xfrm>
            <a:off x="6500813" y="857250"/>
            <a:ext cx="2857500" cy="2143125"/>
          </a:xfrm>
          <a:prstGeom prst="rect">
            <a:avLst/>
          </a:prstGeom>
          <a:noFill/>
          <a:ln w="9525">
            <a:noFill/>
            <a:miter lim="800000"/>
            <a:headEnd/>
            <a:tailEnd/>
          </a:ln>
        </p:spPr>
      </p:pic>
      <p:sp>
        <p:nvSpPr>
          <p:cNvPr id="169997" name="TextBox 20"/>
          <p:cNvSpPr txBox="1">
            <a:spLocks noChangeArrowheads="1"/>
          </p:cNvSpPr>
          <p:nvPr/>
        </p:nvSpPr>
        <p:spPr bwMode="auto">
          <a:xfrm>
            <a:off x="7072313" y="1571625"/>
            <a:ext cx="1261884" cy="307777"/>
          </a:xfrm>
          <a:prstGeom prst="rect">
            <a:avLst/>
          </a:prstGeom>
          <a:noFill/>
          <a:ln w="9525">
            <a:noFill/>
            <a:miter lim="800000"/>
            <a:headEnd/>
            <a:tailEnd/>
          </a:ln>
        </p:spPr>
        <p:txBody>
          <a:bodyPr wrap="none">
            <a:spAutoFit/>
          </a:bodyPr>
          <a:lstStyle/>
          <a:p>
            <a:r>
              <a:rPr lang="zh-CN" altLang="en-US" sz="1400" dirty="0" smtClean="0">
                <a:solidFill>
                  <a:srgbClr val="B00000"/>
                </a:solidFill>
                <a:latin typeface="Verdana" pitchFamily="34" charset="0"/>
                <a:ea typeface="微软雅黑" pitchFamily="34" charset="-122"/>
              </a:rPr>
              <a:t>强制</a:t>
            </a:r>
            <a:r>
              <a:rPr lang="zh-CN" altLang="en-US" sz="1400" dirty="0">
                <a:solidFill>
                  <a:srgbClr val="B00000"/>
                </a:solidFill>
                <a:latin typeface="Verdana" pitchFamily="34" charset="0"/>
                <a:ea typeface="微软雅黑" pitchFamily="34" charset="-122"/>
              </a:rPr>
              <a:t>减仓规则</a:t>
            </a:r>
          </a:p>
        </p:txBody>
      </p:sp>
      <p:sp>
        <p:nvSpPr>
          <p:cNvPr id="169998" name="矩形 57"/>
          <p:cNvSpPr>
            <a:spLocks noChangeArrowheads="1"/>
          </p:cNvSpPr>
          <p:nvPr/>
        </p:nvSpPr>
        <p:spPr bwMode="auto">
          <a:xfrm>
            <a:off x="428597" y="2500306"/>
            <a:ext cx="6500858" cy="1754326"/>
          </a:xfrm>
          <a:prstGeom prst="rect">
            <a:avLst/>
          </a:prstGeom>
          <a:noFill/>
          <a:ln w="9525">
            <a:noFill/>
            <a:miter lim="800000"/>
            <a:headEnd/>
            <a:tailEnd/>
          </a:ln>
        </p:spPr>
        <p:txBody>
          <a:bodyPr wrap="square">
            <a:spAutoFit/>
          </a:bodyPr>
          <a:lstStyle/>
          <a:p>
            <a:pPr>
              <a:lnSpc>
                <a:spcPct val="150000"/>
              </a:lnSpc>
            </a:pPr>
            <a:r>
              <a:rPr lang="zh-CN" altLang="en-US" dirty="0" smtClean="0">
                <a:latin typeface="Verdana" pitchFamily="34" charset="0"/>
                <a:ea typeface="微软雅黑" pitchFamily="34" charset="-122"/>
              </a:rPr>
              <a:t> </a:t>
            </a:r>
            <a:r>
              <a:rPr lang="zh-CN" altLang="en-US" dirty="0">
                <a:latin typeface="宋体" pitchFamily="2" charset="-122"/>
                <a:ea typeface="宋体" pitchFamily="2" charset="-122"/>
              </a:rPr>
              <a:t>“强制减仓”是指净持有某一交易商品的订货方向与涨（跌）方向相反，且持有该商品的交易商亏损达到一定程度的订货和净持有订货方向与涨（跌）方向相同的订货，按规定以当日涨（跌）停板价进行</a:t>
            </a:r>
            <a:r>
              <a:rPr lang="zh-CN" altLang="en-US" dirty="0" smtClean="0">
                <a:latin typeface="宋体" pitchFamily="2" charset="-122"/>
                <a:ea typeface="宋体" pitchFamily="2" charset="-122"/>
              </a:rPr>
              <a:t>自动对冲转让的</a:t>
            </a:r>
            <a:r>
              <a:rPr lang="zh-CN" altLang="en-US" dirty="0">
                <a:latin typeface="宋体" pitchFamily="2" charset="-122"/>
                <a:ea typeface="宋体" pitchFamily="2" charset="-122"/>
              </a:rPr>
              <a:t>过程</a:t>
            </a:r>
            <a:r>
              <a:rPr lang="zh-CN" altLang="en-US" dirty="0" smtClean="0">
                <a:latin typeface="宋体" pitchFamily="2" charset="-122"/>
                <a:ea typeface="宋体" pitchFamily="2" charset="-122"/>
              </a:rPr>
              <a:t>。</a:t>
            </a:r>
            <a:endParaRPr lang="zh-CN" altLang="en-US" dirty="0">
              <a:solidFill>
                <a:srgbClr val="B00000"/>
              </a:solidFill>
              <a:latin typeface="Verdana" pitchFamily="34" charset="0"/>
              <a:ea typeface="微软雅黑" pitchFamily="34" charset="-122"/>
            </a:endParaRPr>
          </a:p>
        </p:txBody>
      </p:sp>
    </p:spTree>
  </p:cSld>
  <p:clrMapOvr>
    <a:masterClrMapping/>
  </p:clrMapOvr>
  <p:transition>
    <p:wheel spokes="3"/>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0"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22733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227336"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227337"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227338"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227339"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4" name="TextBox 13"/>
          <p:cNvSpPr txBox="1"/>
          <p:nvPr/>
        </p:nvSpPr>
        <p:spPr>
          <a:xfrm>
            <a:off x="214313" y="1603375"/>
            <a:ext cx="4030270" cy="461665"/>
          </a:xfrm>
          <a:prstGeom prst="rect">
            <a:avLst/>
          </a:prstGeom>
          <a:noFill/>
        </p:spPr>
        <p:txBody>
          <a:bodyPr wrap="none">
            <a:spAutoFit/>
          </a:bodyPr>
          <a:lstStyle/>
          <a:p>
            <a:r>
              <a:rPr lang="en-US" altLang="zh-CN" sz="2400" dirty="0" smtClean="0">
                <a:solidFill>
                  <a:srgbClr val="0D0D0D"/>
                </a:solidFill>
                <a:latin typeface="Verdana" pitchFamily="34" charset="0"/>
                <a:ea typeface="微软雅黑" pitchFamily="34" charset="-122"/>
              </a:rPr>
              <a:t>12.7</a:t>
            </a:r>
            <a:r>
              <a:rPr lang="zh-CN" altLang="en-US" sz="2400" dirty="0">
                <a:latin typeface="微软雅黑" pitchFamily="34" charset="-122"/>
                <a:ea typeface="微软雅黑" pitchFamily="34" charset="-122"/>
              </a:rPr>
              <a:t>为交易商进行风险警示</a:t>
            </a:r>
            <a:r>
              <a:rPr lang="zh-CN" altLang="en-US" dirty="0">
                <a:latin typeface="微软雅黑" pitchFamily="34" charset="-122"/>
                <a:ea typeface="微软雅黑" pitchFamily="34" charset="-122"/>
              </a:rPr>
              <a:t> </a:t>
            </a:r>
          </a:p>
        </p:txBody>
      </p:sp>
      <p:sp>
        <p:nvSpPr>
          <p:cNvPr id="227343" name="矩形 57"/>
          <p:cNvSpPr>
            <a:spLocks noChangeArrowheads="1"/>
          </p:cNvSpPr>
          <p:nvPr/>
        </p:nvSpPr>
        <p:spPr bwMode="auto">
          <a:xfrm>
            <a:off x="428625" y="2247900"/>
            <a:ext cx="6786581" cy="2981325"/>
          </a:xfrm>
          <a:prstGeom prst="rect">
            <a:avLst/>
          </a:prstGeom>
          <a:noFill/>
          <a:ln w="9525">
            <a:noFill/>
            <a:miter lim="800000"/>
            <a:headEnd/>
            <a:tailEnd/>
          </a:ln>
        </p:spPr>
        <p:txBody>
          <a:bodyPr wrap="square">
            <a:spAutoFit/>
          </a:bodyPr>
          <a:lstStyle/>
          <a:p>
            <a:pPr>
              <a:lnSpc>
                <a:spcPct val="150000"/>
              </a:lnSpc>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出现</a:t>
            </a:r>
            <a:r>
              <a:rPr lang="zh-CN" altLang="en-US" dirty="0">
                <a:latin typeface="宋体" pitchFamily="2" charset="-122"/>
                <a:ea typeface="宋体" pitchFamily="2" charset="-122"/>
              </a:rPr>
              <a:t>下列情形之一的，电子交易中心可以要求交易商报告情况，或约见交易商人员谈话，提醒风险：</a:t>
            </a:r>
          </a:p>
          <a:p>
            <a:pPr>
              <a:lnSpc>
                <a:spcPct val="150000"/>
              </a:lnSpc>
            </a:pPr>
            <a:r>
              <a:rPr lang="en-US" altLang="zh-CN" dirty="0">
                <a:solidFill>
                  <a:srgbClr val="C00000"/>
                </a:solidFill>
                <a:latin typeface="宋体" pitchFamily="2" charset="-122"/>
                <a:ea typeface="宋体" pitchFamily="2" charset="-122"/>
              </a:rPr>
              <a:t>      (</a:t>
            </a:r>
            <a:r>
              <a:rPr lang="zh-CN" altLang="en-US" dirty="0">
                <a:solidFill>
                  <a:srgbClr val="C00000"/>
                </a:solidFill>
                <a:latin typeface="宋体" pitchFamily="2" charset="-122"/>
                <a:ea typeface="宋体" pitchFamily="2" charset="-122"/>
              </a:rPr>
              <a:t>一</a:t>
            </a:r>
            <a:r>
              <a:rPr lang="en-US" altLang="zh-CN" dirty="0">
                <a:solidFill>
                  <a:srgbClr val="C00000"/>
                </a:solidFill>
                <a:latin typeface="宋体" pitchFamily="2" charset="-122"/>
                <a:ea typeface="宋体" pitchFamily="2" charset="-122"/>
              </a:rPr>
              <a:t>)</a:t>
            </a:r>
            <a:r>
              <a:rPr lang="en-US" altLang="zh-CN" dirty="0">
                <a:latin typeface="宋体" pitchFamily="2" charset="-122"/>
                <a:ea typeface="宋体" pitchFamily="2" charset="-122"/>
              </a:rPr>
              <a:t>  </a:t>
            </a:r>
            <a:r>
              <a:rPr lang="zh-CN" altLang="en-US" dirty="0">
                <a:latin typeface="宋体" pitchFamily="2" charset="-122"/>
                <a:ea typeface="宋体" pitchFamily="2" charset="-122"/>
              </a:rPr>
              <a:t>交易价格出现异常变动；</a:t>
            </a:r>
          </a:p>
          <a:p>
            <a:pPr>
              <a:lnSpc>
                <a:spcPct val="150000"/>
              </a:lnSpc>
            </a:pPr>
            <a:r>
              <a:rPr lang="en-US" altLang="zh-CN" dirty="0">
                <a:solidFill>
                  <a:srgbClr val="C00000"/>
                </a:solidFill>
                <a:latin typeface="宋体" pitchFamily="2" charset="-122"/>
                <a:ea typeface="宋体" pitchFamily="2" charset="-122"/>
              </a:rPr>
              <a:t>      (</a:t>
            </a:r>
            <a:r>
              <a:rPr lang="zh-CN" altLang="en-US" dirty="0">
                <a:solidFill>
                  <a:srgbClr val="C00000"/>
                </a:solidFill>
                <a:latin typeface="宋体" pitchFamily="2" charset="-122"/>
                <a:ea typeface="宋体" pitchFamily="2" charset="-122"/>
              </a:rPr>
              <a:t>二</a:t>
            </a:r>
            <a:r>
              <a:rPr lang="en-US" altLang="zh-CN" dirty="0">
                <a:solidFill>
                  <a:srgbClr val="C00000"/>
                </a:solidFill>
                <a:latin typeface="宋体" pitchFamily="2" charset="-122"/>
                <a:ea typeface="宋体" pitchFamily="2" charset="-122"/>
              </a:rPr>
              <a:t>)  </a:t>
            </a:r>
            <a:r>
              <a:rPr lang="zh-CN" altLang="en-US" dirty="0">
                <a:latin typeface="宋体" pitchFamily="2" charset="-122"/>
                <a:ea typeface="宋体" pitchFamily="2" charset="-122"/>
              </a:rPr>
              <a:t>交易商交易行为异常；</a:t>
            </a:r>
          </a:p>
          <a:p>
            <a:pPr>
              <a:lnSpc>
                <a:spcPct val="150000"/>
              </a:lnSpc>
            </a:pPr>
            <a:r>
              <a:rPr lang="en-US" altLang="zh-CN" dirty="0">
                <a:solidFill>
                  <a:srgbClr val="C00000"/>
                </a:solidFill>
                <a:latin typeface="宋体" pitchFamily="2" charset="-122"/>
                <a:ea typeface="宋体" pitchFamily="2" charset="-122"/>
              </a:rPr>
              <a:t>      (</a:t>
            </a:r>
            <a:r>
              <a:rPr lang="zh-CN" altLang="en-US" dirty="0">
                <a:solidFill>
                  <a:srgbClr val="C00000"/>
                </a:solidFill>
                <a:latin typeface="宋体" pitchFamily="2" charset="-122"/>
                <a:ea typeface="宋体" pitchFamily="2" charset="-122"/>
              </a:rPr>
              <a:t>三</a:t>
            </a:r>
            <a:r>
              <a:rPr lang="en-US" altLang="zh-CN" dirty="0">
                <a:solidFill>
                  <a:srgbClr val="C00000"/>
                </a:solidFill>
                <a:latin typeface="宋体" pitchFamily="2" charset="-122"/>
                <a:ea typeface="宋体" pitchFamily="2" charset="-122"/>
              </a:rPr>
              <a:t>)  </a:t>
            </a:r>
            <a:r>
              <a:rPr lang="zh-CN" altLang="en-US" dirty="0">
                <a:latin typeface="宋体" pitchFamily="2" charset="-122"/>
                <a:ea typeface="宋体" pitchFamily="2" charset="-122"/>
              </a:rPr>
              <a:t>交易商订货量、资金变化异常；</a:t>
            </a:r>
          </a:p>
          <a:p>
            <a:pPr>
              <a:lnSpc>
                <a:spcPct val="150000"/>
              </a:lnSpc>
            </a:pPr>
            <a:r>
              <a:rPr lang="en-US" altLang="zh-CN" dirty="0">
                <a:solidFill>
                  <a:srgbClr val="C00000"/>
                </a:solidFill>
                <a:latin typeface="宋体" pitchFamily="2" charset="-122"/>
                <a:ea typeface="宋体" pitchFamily="2" charset="-122"/>
              </a:rPr>
              <a:t>      (</a:t>
            </a:r>
            <a:r>
              <a:rPr lang="zh-CN" altLang="en-US" dirty="0">
                <a:solidFill>
                  <a:srgbClr val="C00000"/>
                </a:solidFill>
                <a:latin typeface="宋体" pitchFamily="2" charset="-122"/>
                <a:ea typeface="宋体" pitchFamily="2" charset="-122"/>
              </a:rPr>
              <a:t>四</a:t>
            </a:r>
            <a:r>
              <a:rPr lang="en-US" altLang="zh-CN" dirty="0">
                <a:solidFill>
                  <a:srgbClr val="C00000"/>
                </a:solidFill>
                <a:latin typeface="宋体" pitchFamily="2" charset="-122"/>
                <a:ea typeface="宋体" pitchFamily="2" charset="-122"/>
              </a:rPr>
              <a:t>)  </a:t>
            </a:r>
            <a:r>
              <a:rPr lang="zh-CN" altLang="en-US" dirty="0">
                <a:latin typeface="宋体" pitchFamily="2" charset="-122"/>
                <a:ea typeface="宋体" pitchFamily="2" charset="-122"/>
              </a:rPr>
              <a:t>交易商涉嫌违规、涉及司法调查或诉讼案件；</a:t>
            </a:r>
          </a:p>
          <a:p>
            <a:pPr>
              <a:lnSpc>
                <a:spcPct val="150000"/>
              </a:lnSpc>
            </a:pPr>
            <a:r>
              <a:rPr lang="en-US" altLang="zh-CN" dirty="0">
                <a:solidFill>
                  <a:srgbClr val="C00000"/>
                </a:solidFill>
                <a:latin typeface="宋体" pitchFamily="2" charset="-122"/>
                <a:ea typeface="宋体" pitchFamily="2" charset="-122"/>
              </a:rPr>
              <a:t>      (</a:t>
            </a:r>
            <a:r>
              <a:rPr lang="zh-CN" altLang="en-US" dirty="0">
                <a:solidFill>
                  <a:srgbClr val="C00000"/>
                </a:solidFill>
                <a:latin typeface="宋体" pitchFamily="2" charset="-122"/>
                <a:ea typeface="宋体" pitchFamily="2" charset="-122"/>
              </a:rPr>
              <a:t>五</a:t>
            </a:r>
            <a:r>
              <a:rPr lang="en-US" altLang="zh-CN" dirty="0">
                <a:solidFill>
                  <a:srgbClr val="C00000"/>
                </a:solidFill>
                <a:latin typeface="宋体" pitchFamily="2" charset="-122"/>
                <a:ea typeface="宋体" pitchFamily="2" charset="-122"/>
              </a:rPr>
              <a:t>)  </a:t>
            </a:r>
            <a:r>
              <a:rPr lang="zh-CN" altLang="en-US" dirty="0">
                <a:latin typeface="宋体" pitchFamily="2" charset="-122"/>
                <a:ea typeface="宋体" pitchFamily="2" charset="-122"/>
              </a:rPr>
              <a:t>电子交易中心认定的其他情形。</a:t>
            </a:r>
          </a:p>
        </p:txBody>
      </p:sp>
      <p:sp>
        <p:nvSpPr>
          <p:cNvPr id="16" name="矩形 15"/>
          <p:cNvSpPr/>
          <p:nvPr/>
        </p:nvSpPr>
        <p:spPr>
          <a:xfrm>
            <a:off x="714350" y="2428868"/>
            <a:ext cx="214312"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Tree>
  </p:cSld>
  <p:clrMapOvr>
    <a:masterClrMapping/>
  </p:clrMapOvr>
  <p:transition>
    <p:wheel spokes="3"/>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2293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22938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229385"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229386"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229387"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4" name="TextBox 13"/>
          <p:cNvSpPr txBox="1"/>
          <p:nvPr/>
        </p:nvSpPr>
        <p:spPr>
          <a:xfrm>
            <a:off x="214313" y="1603375"/>
            <a:ext cx="2799164" cy="461665"/>
          </a:xfrm>
          <a:prstGeom prst="rect">
            <a:avLst/>
          </a:prstGeom>
          <a:noFill/>
        </p:spPr>
        <p:txBody>
          <a:bodyPr wrap="none">
            <a:spAutoFit/>
          </a:bodyPr>
          <a:lstStyle/>
          <a:p>
            <a:r>
              <a:rPr lang="en-US" altLang="zh-CN" sz="2400" dirty="0" smtClean="0">
                <a:solidFill>
                  <a:srgbClr val="0D0D0D"/>
                </a:solidFill>
                <a:latin typeface="Verdana" pitchFamily="34" charset="0"/>
                <a:ea typeface="微软雅黑" pitchFamily="34" charset="-122"/>
              </a:rPr>
              <a:t>12.8</a:t>
            </a:r>
            <a:r>
              <a:rPr lang="zh-CN" altLang="en-US" sz="2400" dirty="0">
                <a:latin typeface="微软雅黑" pitchFamily="34" charset="-122"/>
                <a:ea typeface="微软雅黑" pitchFamily="34" charset="-122"/>
              </a:rPr>
              <a:t>异常情况处理</a:t>
            </a:r>
            <a:r>
              <a:rPr lang="zh-CN" altLang="en-US" dirty="0">
                <a:latin typeface="微软雅黑" pitchFamily="34" charset="-122"/>
                <a:ea typeface="微软雅黑" pitchFamily="34" charset="-122"/>
              </a:rPr>
              <a:t> </a:t>
            </a:r>
          </a:p>
        </p:txBody>
      </p:sp>
      <p:sp>
        <p:nvSpPr>
          <p:cNvPr id="229389" name="矩形 57"/>
          <p:cNvSpPr>
            <a:spLocks noChangeArrowheads="1"/>
          </p:cNvSpPr>
          <p:nvPr/>
        </p:nvSpPr>
        <p:spPr bwMode="auto">
          <a:xfrm>
            <a:off x="428625" y="2247900"/>
            <a:ext cx="7500961" cy="3831818"/>
          </a:xfrm>
          <a:prstGeom prst="rect">
            <a:avLst/>
          </a:prstGeom>
          <a:noFill/>
          <a:ln w="9525">
            <a:noFill/>
            <a:miter lim="800000"/>
            <a:headEnd/>
            <a:tailEnd/>
          </a:ln>
        </p:spPr>
        <p:txBody>
          <a:bodyPr wrap="square">
            <a:spAutoFit/>
          </a:bodyPr>
          <a:lstStyle/>
          <a:p>
            <a:pPr>
              <a:lnSpc>
                <a:spcPct val="150000"/>
              </a:lnSpc>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在</a:t>
            </a:r>
            <a:r>
              <a:rPr lang="zh-CN" altLang="en-US" dirty="0">
                <a:latin typeface="宋体" pitchFamily="2" charset="-122"/>
                <a:ea typeface="宋体" pitchFamily="2" charset="-122"/>
              </a:rPr>
              <a:t>交易过程中，当出现以下情形之一的，交易所可以宣布市场交易进入异常情况，采取紧急措施化解风险：</a:t>
            </a:r>
            <a:br>
              <a:rPr lang="zh-CN" altLang="en-US" dirty="0">
                <a:latin typeface="宋体" pitchFamily="2" charset="-122"/>
                <a:ea typeface="宋体" pitchFamily="2" charset="-122"/>
              </a:rPr>
            </a:br>
            <a:r>
              <a:rPr lang="zh-CN" altLang="en-US" dirty="0">
                <a:latin typeface="宋体" pitchFamily="2" charset="-122"/>
                <a:ea typeface="宋体" pitchFamily="2" charset="-122"/>
              </a:rPr>
              <a:t>    </a:t>
            </a:r>
            <a:r>
              <a:rPr lang="en-US" altLang="zh-CN" dirty="0">
                <a:solidFill>
                  <a:srgbClr val="C00000"/>
                </a:solidFill>
                <a:latin typeface="宋体" pitchFamily="2" charset="-122"/>
                <a:ea typeface="宋体" pitchFamily="2" charset="-122"/>
              </a:rPr>
              <a:t>(</a:t>
            </a:r>
            <a:r>
              <a:rPr lang="zh-CN" altLang="en-US" dirty="0">
                <a:solidFill>
                  <a:srgbClr val="C00000"/>
                </a:solidFill>
                <a:latin typeface="宋体" pitchFamily="2" charset="-122"/>
                <a:ea typeface="宋体" pitchFamily="2" charset="-122"/>
              </a:rPr>
              <a:t>一</a:t>
            </a:r>
            <a:r>
              <a:rPr lang="en-US" altLang="zh-CN" dirty="0">
                <a:solidFill>
                  <a:srgbClr val="C00000"/>
                </a:solidFill>
                <a:latin typeface="宋体" pitchFamily="2" charset="-122"/>
                <a:ea typeface="宋体" pitchFamily="2" charset="-122"/>
              </a:rPr>
              <a:t>)  </a:t>
            </a:r>
            <a:r>
              <a:rPr lang="zh-CN" altLang="en-US" dirty="0">
                <a:latin typeface="宋体" pitchFamily="2" charset="-122"/>
                <a:ea typeface="宋体" pitchFamily="2" charset="-122"/>
              </a:rPr>
              <a:t>地震、水灾、火灾、战争、罢工等不可抗力或计算机系统故障等不可归责于  交易所的原因导致交易无法正常进行； </a:t>
            </a:r>
            <a:br>
              <a:rPr lang="zh-CN" altLang="en-US" dirty="0">
                <a:latin typeface="宋体" pitchFamily="2" charset="-122"/>
                <a:ea typeface="宋体" pitchFamily="2" charset="-122"/>
              </a:rPr>
            </a:br>
            <a:r>
              <a:rPr lang="zh-CN" altLang="en-US" dirty="0">
                <a:latin typeface="宋体" pitchFamily="2" charset="-122"/>
                <a:ea typeface="宋体" pitchFamily="2" charset="-122"/>
              </a:rPr>
              <a:t>    </a:t>
            </a:r>
            <a:r>
              <a:rPr lang="en-US" altLang="zh-CN" dirty="0">
                <a:solidFill>
                  <a:srgbClr val="C00000"/>
                </a:solidFill>
                <a:latin typeface="宋体" pitchFamily="2" charset="-122"/>
                <a:ea typeface="宋体" pitchFamily="2" charset="-122"/>
              </a:rPr>
              <a:t>(</a:t>
            </a:r>
            <a:r>
              <a:rPr lang="zh-CN" altLang="en-US" dirty="0">
                <a:solidFill>
                  <a:srgbClr val="C00000"/>
                </a:solidFill>
                <a:latin typeface="宋体" pitchFamily="2" charset="-122"/>
                <a:ea typeface="宋体" pitchFamily="2" charset="-122"/>
              </a:rPr>
              <a:t>二</a:t>
            </a:r>
            <a:r>
              <a:rPr lang="en-US" altLang="zh-CN" dirty="0">
                <a:solidFill>
                  <a:srgbClr val="C00000"/>
                </a:solidFill>
                <a:latin typeface="宋体" pitchFamily="2" charset="-122"/>
                <a:ea typeface="宋体" pitchFamily="2" charset="-122"/>
              </a:rPr>
              <a:t>)  </a:t>
            </a:r>
            <a:r>
              <a:rPr lang="zh-CN" altLang="en-US" dirty="0">
                <a:latin typeface="宋体" pitchFamily="2" charset="-122"/>
                <a:ea typeface="宋体" pitchFamily="2" charset="-122"/>
              </a:rPr>
              <a:t>交易商出现结算、交割危机，对市场正在产生或者即将产生重大影响；</a:t>
            </a:r>
            <a:br>
              <a:rPr lang="zh-CN" altLang="en-US" dirty="0">
                <a:latin typeface="宋体" pitchFamily="2" charset="-122"/>
                <a:ea typeface="宋体" pitchFamily="2" charset="-122"/>
              </a:rPr>
            </a:br>
            <a:r>
              <a:rPr lang="zh-CN" altLang="en-US" dirty="0">
                <a:latin typeface="宋体" pitchFamily="2" charset="-122"/>
                <a:ea typeface="宋体" pitchFamily="2" charset="-122"/>
              </a:rPr>
              <a:t>    </a:t>
            </a:r>
            <a:r>
              <a:rPr lang="en-US" altLang="zh-CN" dirty="0">
                <a:solidFill>
                  <a:srgbClr val="C00000"/>
                </a:solidFill>
                <a:latin typeface="宋体" pitchFamily="2" charset="-122"/>
                <a:ea typeface="宋体" pitchFamily="2" charset="-122"/>
              </a:rPr>
              <a:t>(</a:t>
            </a:r>
            <a:r>
              <a:rPr lang="zh-CN" altLang="en-US" dirty="0">
                <a:solidFill>
                  <a:srgbClr val="C00000"/>
                </a:solidFill>
                <a:latin typeface="宋体" pitchFamily="2" charset="-122"/>
                <a:ea typeface="宋体" pitchFamily="2" charset="-122"/>
              </a:rPr>
              <a:t>三</a:t>
            </a:r>
            <a:r>
              <a:rPr lang="en-US" altLang="zh-CN" dirty="0">
                <a:solidFill>
                  <a:srgbClr val="C00000"/>
                </a:solidFill>
                <a:latin typeface="宋体" pitchFamily="2" charset="-122"/>
                <a:ea typeface="宋体" pitchFamily="2" charset="-122"/>
              </a:rPr>
              <a:t>)  </a:t>
            </a:r>
            <a:r>
              <a:rPr lang="zh-CN" altLang="en-US" dirty="0">
                <a:latin typeface="宋体" pitchFamily="2" charset="-122"/>
                <a:ea typeface="宋体" pitchFamily="2" charset="-122"/>
              </a:rPr>
              <a:t>交易价格出现同方向连续涨（跌）停板</a:t>
            </a:r>
            <a:r>
              <a:rPr lang="en-US" altLang="zh-CN" dirty="0">
                <a:latin typeface="宋体" pitchFamily="2" charset="-122"/>
                <a:ea typeface="宋体" pitchFamily="2" charset="-122"/>
              </a:rPr>
              <a:t>,</a:t>
            </a:r>
            <a:r>
              <a:rPr lang="zh-CN" altLang="en-US" dirty="0">
                <a:latin typeface="宋体" pitchFamily="2" charset="-122"/>
                <a:ea typeface="宋体" pitchFamily="2" charset="-122"/>
              </a:rPr>
              <a:t>在交易所采取调整涨跌停板幅度、提高交易保证金及按一定原则强制减少订货量等措施后，仍不能释放风险的</a:t>
            </a:r>
            <a:r>
              <a:rPr lang="zh-CN" altLang="en-US" dirty="0" smtClean="0">
                <a:latin typeface="宋体" pitchFamily="2" charset="-122"/>
                <a:ea typeface="宋体" pitchFamily="2" charset="-122"/>
              </a:rPr>
              <a:t>；</a:t>
            </a:r>
            <a:endParaRPr lang="zh-CN" altLang="en-US" dirty="0"/>
          </a:p>
        </p:txBody>
      </p:sp>
      <p:sp>
        <p:nvSpPr>
          <p:cNvPr id="16" name="矩形 15"/>
          <p:cNvSpPr/>
          <p:nvPr/>
        </p:nvSpPr>
        <p:spPr>
          <a:xfrm>
            <a:off x="642938" y="2422525"/>
            <a:ext cx="214312"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Tree>
  </p:cSld>
  <p:clrMapOvr>
    <a:masterClrMapping/>
  </p:clrMapOvr>
  <p:transition>
    <p:wheel spokes="3"/>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2314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231432"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23143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231434"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231435"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4" name="TextBox 13"/>
          <p:cNvSpPr txBox="1"/>
          <p:nvPr/>
        </p:nvSpPr>
        <p:spPr>
          <a:xfrm>
            <a:off x="214313" y="1603375"/>
            <a:ext cx="2799164" cy="461665"/>
          </a:xfrm>
          <a:prstGeom prst="rect">
            <a:avLst/>
          </a:prstGeom>
          <a:noFill/>
        </p:spPr>
        <p:txBody>
          <a:bodyPr wrap="none">
            <a:spAutoFit/>
          </a:bodyPr>
          <a:lstStyle/>
          <a:p>
            <a:r>
              <a:rPr lang="en-US" altLang="zh-CN" sz="2400" dirty="0" smtClean="0">
                <a:solidFill>
                  <a:srgbClr val="0D0D0D"/>
                </a:solidFill>
                <a:latin typeface="Verdana" pitchFamily="34" charset="0"/>
                <a:ea typeface="微软雅黑" pitchFamily="34" charset="-122"/>
              </a:rPr>
              <a:t>12.8</a:t>
            </a:r>
            <a:r>
              <a:rPr lang="zh-CN" altLang="en-US" sz="2400" dirty="0">
                <a:latin typeface="微软雅黑" pitchFamily="34" charset="-122"/>
                <a:ea typeface="微软雅黑" pitchFamily="34" charset="-122"/>
              </a:rPr>
              <a:t>异常情况处理</a:t>
            </a:r>
            <a:r>
              <a:rPr lang="zh-CN" altLang="en-US" dirty="0">
                <a:latin typeface="微软雅黑" pitchFamily="34" charset="-122"/>
                <a:ea typeface="微软雅黑" pitchFamily="34" charset="-122"/>
              </a:rPr>
              <a:t> </a:t>
            </a:r>
          </a:p>
        </p:txBody>
      </p:sp>
      <p:sp>
        <p:nvSpPr>
          <p:cNvPr id="231437" name="矩形 57"/>
          <p:cNvSpPr>
            <a:spLocks noChangeArrowheads="1"/>
          </p:cNvSpPr>
          <p:nvPr/>
        </p:nvSpPr>
        <p:spPr bwMode="auto">
          <a:xfrm>
            <a:off x="428625" y="2247900"/>
            <a:ext cx="7715275" cy="3416320"/>
          </a:xfrm>
          <a:prstGeom prst="rect">
            <a:avLst/>
          </a:prstGeom>
          <a:noFill/>
          <a:ln w="9525">
            <a:noFill/>
            <a:miter lim="800000"/>
            <a:headEnd/>
            <a:tailEnd/>
          </a:ln>
        </p:spPr>
        <p:txBody>
          <a:bodyPr wrap="square">
            <a:spAutoFit/>
          </a:bodyPr>
          <a:lstStyle/>
          <a:p>
            <a:pPr>
              <a:lnSpc>
                <a:spcPct val="150000"/>
              </a:lnSpc>
            </a:pPr>
            <a:r>
              <a:rPr lang="zh-CN" altLang="en-US" dirty="0">
                <a:solidFill>
                  <a:srgbClr val="B00000"/>
                </a:solidFill>
                <a:latin typeface="宋体" pitchFamily="2" charset="-122"/>
                <a:ea typeface="宋体" pitchFamily="2" charset="-122"/>
              </a:rPr>
              <a:t> </a:t>
            </a:r>
            <a:r>
              <a:rPr lang="en-US" altLang="zh-CN" dirty="0">
                <a:solidFill>
                  <a:srgbClr val="B00000"/>
                </a:solidFill>
                <a:latin typeface="宋体" pitchFamily="2" charset="-122"/>
                <a:ea typeface="宋体" pitchFamily="2" charset="-122"/>
              </a:rPr>
              <a:t>(</a:t>
            </a:r>
            <a:r>
              <a:rPr lang="zh-CN" altLang="en-US" dirty="0">
                <a:solidFill>
                  <a:srgbClr val="B00000"/>
                </a:solidFill>
                <a:latin typeface="宋体" pitchFamily="2" charset="-122"/>
                <a:ea typeface="宋体" pitchFamily="2" charset="-122"/>
              </a:rPr>
              <a:t>四</a:t>
            </a:r>
            <a:r>
              <a:rPr lang="en-US" altLang="zh-CN" dirty="0">
                <a:solidFill>
                  <a:srgbClr val="B00000"/>
                </a:solidFill>
                <a:latin typeface="宋体" pitchFamily="2" charset="-122"/>
                <a:ea typeface="宋体" pitchFamily="2" charset="-122"/>
              </a:rPr>
              <a:t>)  </a:t>
            </a:r>
            <a:r>
              <a:rPr lang="zh-CN" altLang="en-US" dirty="0">
                <a:latin typeface="宋体" pitchFamily="2" charset="-122"/>
                <a:ea typeface="宋体" pitchFamily="2" charset="-122"/>
              </a:rPr>
              <a:t>有证据证明交易商违反交易所交易规则及其实施细则并且对市场正在产生或者即将产生重大影响；</a:t>
            </a:r>
            <a:r>
              <a:rPr lang="zh-CN" altLang="en-US" dirty="0">
                <a:solidFill>
                  <a:srgbClr val="C00000"/>
                </a:solidFill>
                <a:latin typeface="宋体" pitchFamily="2" charset="-122"/>
                <a:ea typeface="宋体" pitchFamily="2" charset="-122"/>
              </a:rPr>
              <a:t/>
            </a:r>
            <a:br>
              <a:rPr lang="zh-CN" altLang="en-US" dirty="0">
                <a:solidFill>
                  <a:srgbClr val="C00000"/>
                </a:solidFill>
                <a:latin typeface="宋体" pitchFamily="2" charset="-122"/>
                <a:ea typeface="宋体" pitchFamily="2" charset="-122"/>
              </a:rPr>
            </a:br>
            <a:r>
              <a:rPr lang="zh-CN" altLang="en-US" dirty="0">
                <a:solidFill>
                  <a:srgbClr val="C00000"/>
                </a:solidFill>
                <a:latin typeface="宋体" pitchFamily="2" charset="-122"/>
                <a:ea typeface="宋体" pitchFamily="2" charset="-122"/>
              </a:rPr>
              <a:t> </a:t>
            </a:r>
            <a:r>
              <a:rPr lang="en-US" altLang="zh-CN" dirty="0">
                <a:solidFill>
                  <a:srgbClr val="C00000"/>
                </a:solidFill>
                <a:latin typeface="宋体" pitchFamily="2" charset="-122"/>
                <a:ea typeface="宋体" pitchFamily="2" charset="-122"/>
              </a:rPr>
              <a:t>(</a:t>
            </a:r>
            <a:r>
              <a:rPr lang="zh-CN" altLang="en-US" dirty="0">
                <a:solidFill>
                  <a:srgbClr val="C00000"/>
                </a:solidFill>
                <a:latin typeface="宋体" pitchFamily="2" charset="-122"/>
                <a:ea typeface="宋体" pitchFamily="2" charset="-122"/>
              </a:rPr>
              <a:t>五</a:t>
            </a:r>
            <a:r>
              <a:rPr lang="en-US" altLang="zh-CN" dirty="0">
                <a:solidFill>
                  <a:srgbClr val="C00000"/>
                </a:solidFill>
                <a:latin typeface="宋体" pitchFamily="2" charset="-122"/>
                <a:ea typeface="宋体" pitchFamily="2" charset="-122"/>
              </a:rPr>
              <a:t>)</a:t>
            </a:r>
            <a:r>
              <a:rPr lang="en-US" altLang="zh-CN" dirty="0">
                <a:latin typeface="宋体" pitchFamily="2" charset="-122"/>
                <a:ea typeface="宋体" pitchFamily="2" charset="-122"/>
              </a:rPr>
              <a:t>  </a:t>
            </a:r>
            <a:r>
              <a:rPr lang="zh-CN" altLang="en-US" dirty="0">
                <a:latin typeface="宋体" pitchFamily="2" charset="-122"/>
                <a:ea typeface="宋体" pitchFamily="2" charset="-122"/>
              </a:rPr>
              <a:t>交易所规定的其他情况。</a:t>
            </a:r>
            <a:br>
              <a:rPr lang="zh-CN" altLang="en-US" dirty="0">
                <a:latin typeface="宋体" pitchFamily="2" charset="-122"/>
                <a:ea typeface="宋体" pitchFamily="2" charset="-122"/>
              </a:rPr>
            </a:br>
            <a:r>
              <a:rPr lang="zh-CN" altLang="en-US" dirty="0">
                <a:latin typeface="宋体" pitchFamily="2" charset="-122"/>
                <a:ea typeface="宋体" pitchFamily="2" charset="-122"/>
              </a:rPr>
              <a:t>出现前款第（一）项异常情况时，交易所可以采取调整开市收市时间、暂停交易的紧急措施；出现前款第（二）、（三）、（四）、（五）项异常情况时，交易所可以采取调整开市收市时间、暂停交易、调整涨（跌）停板幅度、调整交易保证金比例、暂停新“订立”、限期“转让”、代为转让、限制出金等紧急措施。 </a:t>
            </a:r>
            <a:endParaRPr lang="zh-CN" altLang="en-US" dirty="0">
              <a:latin typeface="微软雅黑" pitchFamily="34" charset="-122"/>
              <a:ea typeface="微软雅黑" pitchFamily="34" charset="-122"/>
            </a:endParaRPr>
          </a:p>
        </p:txBody>
      </p:sp>
    </p:spTree>
  </p:cSld>
  <p:clrMapOvr>
    <a:masterClrMapping/>
  </p:clrMapOvr>
  <p:transition>
    <p:wheel spokes="3"/>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412" y="500042"/>
            <a:ext cx="5072098" cy="461665"/>
          </a:xfrm>
          <a:prstGeom prst="rect">
            <a:avLst/>
          </a:prstGeom>
          <a:noFill/>
        </p:spPr>
        <p:txBody>
          <a:bodyPr>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12</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交易风险控制讲解</a:t>
            </a:r>
          </a:p>
        </p:txBody>
      </p:sp>
      <p:sp>
        <p:nvSpPr>
          <p:cNvPr id="23347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Verdana" pitchFamily="34" charset="0"/>
              <a:ea typeface="微软雅黑" pitchFamily="34" charset="-122"/>
            </a:endParaRPr>
          </a:p>
        </p:txBody>
      </p:sp>
      <p:sp>
        <p:nvSpPr>
          <p:cNvPr id="233480"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233481"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zh-CN"/>
          </a:p>
        </p:txBody>
      </p:sp>
      <p:sp>
        <p:nvSpPr>
          <p:cNvPr id="233482" name="Text Box 3"/>
          <p:cNvSpPr txBox="1">
            <a:spLocks noChangeArrowheads="1"/>
          </p:cNvSpPr>
          <p:nvPr/>
        </p:nvSpPr>
        <p:spPr bwMode="auto">
          <a:xfrm>
            <a:off x="1946275" y="722313"/>
            <a:ext cx="184150" cy="366712"/>
          </a:xfrm>
          <a:prstGeom prst="rect">
            <a:avLst/>
          </a:prstGeom>
          <a:noFill/>
          <a:ln w="9525">
            <a:noFill/>
            <a:miter lim="800000"/>
            <a:headEnd/>
            <a:tailEnd/>
          </a:ln>
        </p:spPr>
        <p:txBody>
          <a:bodyPr wrap="none">
            <a:spAutoFit/>
          </a:bodyPr>
          <a:lstStyle/>
          <a:p>
            <a:endParaRPr lang="zh-CN" altLang="en-US"/>
          </a:p>
        </p:txBody>
      </p:sp>
      <p:sp>
        <p:nvSpPr>
          <p:cNvPr id="233483" name="Rectangle 12"/>
          <p:cNvSpPr>
            <a:spLocks noChangeArrowheads="1"/>
          </p:cNvSpPr>
          <p:nvPr/>
        </p:nvSpPr>
        <p:spPr bwMode="auto">
          <a:xfrm>
            <a:off x="285750" y="0"/>
            <a:ext cx="9144000" cy="0"/>
          </a:xfrm>
          <a:prstGeom prst="rect">
            <a:avLst/>
          </a:prstGeom>
          <a:noFill/>
          <a:ln w="9525">
            <a:noFill/>
            <a:miter lim="800000"/>
            <a:headEnd/>
            <a:tailEnd/>
          </a:ln>
        </p:spPr>
        <p:txBody>
          <a:bodyPr wrap="none" anchor="ctr">
            <a:spAutoFit/>
          </a:bodyPr>
          <a:lstStyle/>
          <a:p>
            <a:endParaRPr lang="zh-CN" altLang="en-US" b="1"/>
          </a:p>
        </p:txBody>
      </p:sp>
      <p:sp>
        <p:nvSpPr>
          <p:cNvPr id="14" name="TextBox 13"/>
          <p:cNvSpPr txBox="1"/>
          <p:nvPr/>
        </p:nvSpPr>
        <p:spPr>
          <a:xfrm>
            <a:off x="214313" y="1603375"/>
            <a:ext cx="3523722" cy="461665"/>
          </a:xfrm>
          <a:prstGeom prst="rect">
            <a:avLst/>
          </a:prstGeom>
          <a:noFill/>
        </p:spPr>
        <p:txBody>
          <a:bodyPr wrap="none">
            <a:spAutoFit/>
          </a:bodyPr>
          <a:lstStyle/>
          <a:p>
            <a:r>
              <a:rPr lang="en-US" altLang="zh-CN" sz="2400" dirty="0" smtClean="0">
                <a:solidFill>
                  <a:srgbClr val="0D0D0D"/>
                </a:solidFill>
                <a:latin typeface="Verdana" pitchFamily="34" charset="0"/>
                <a:ea typeface="微软雅黑" pitchFamily="34" charset="-122"/>
              </a:rPr>
              <a:t>12.9 </a:t>
            </a:r>
            <a:r>
              <a:rPr lang="zh-CN" altLang="en-US" sz="2400" dirty="0">
                <a:latin typeface="微软雅黑" pitchFamily="34" charset="-122"/>
                <a:ea typeface="微软雅黑" pitchFamily="34" charset="-122"/>
              </a:rPr>
              <a:t>大户报告报告制度</a:t>
            </a:r>
            <a:r>
              <a:rPr lang="zh-CN" altLang="en-US" dirty="0">
                <a:latin typeface="微软雅黑" pitchFamily="34" charset="-122"/>
                <a:ea typeface="微软雅黑" pitchFamily="34" charset="-122"/>
              </a:rPr>
              <a:t> </a:t>
            </a:r>
          </a:p>
        </p:txBody>
      </p:sp>
      <p:sp>
        <p:nvSpPr>
          <p:cNvPr id="233485" name="矩形 57"/>
          <p:cNvSpPr>
            <a:spLocks noChangeArrowheads="1"/>
          </p:cNvSpPr>
          <p:nvPr/>
        </p:nvSpPr>
        <p:spPr bwMode="auto">
          <a:xfrm>
            <a:off x="428625" y="2247900"/>
            <a:ext cx="7500961" cy="3416320"/>
          </a:xfrm>
          <a:prstGeom prst="rect">
            <a:avLst/>
          </a:prstGeom>
          <a:noFill/>
          <a:ln w="9525">
            <a:noFill/>
            <a:miter lim="800000"/>
            <a:headEnd/>
            <a:tailEnd/>
          </a:ln>
        </p:spPr>
        <p:txBody>
          <a:bodyPr wrap="square">
            <a:spAutoFit/>
          </a:bodyPr>
          <a:lstStyle/>
          <a:p>
            <a:pPr>
              <a:lnSpc>
                <a:spcPct val="150000"/>
              </a:lnSpc>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交易</a:t>
            </a:r>
            <a:r>
              <a:rPr lang="zh-CN" altLang="en-US" dirty="0">
                <a:latin typeface="宋体" pitchFamily="2" charset="-122"/>
                <a:ea typeface="宋体" pitchFamily="2" charset="-122"/>
              </a:rPr>
              <a:t>市场实行大户报告制度。当交易商某一交易品种的订货数量达到交易市场对其规定的订货限额</a:t>
            </a:r>
            <a:r>
              <a:rPr lang="en-US" altLang="zh-CN" dirty="0">
                <a:latin typeface="宋体" pitchFamily="2" charset="-122"/>
                <a:ea typeface="宋体" pitchFamily="2" charset="-122"/>
              </a:rPr>
              <a:t>X%</a:t>
            </a:r>
            <a:r>
              <a:rPr lang="zh-CN" altLang="en-US" dirty="0">
                <a:latin typeface="宋体" pitchFamily="2" charset="-122"/>
                <a:ea typeface="宋体" pitchFamily="2" charset="-122"/>
              </a:rPr>
              <a:t>以上（含本数）时</a:t>
            </a:r>
            <a:r>
              <a:rPr lang="en-US" altLang="zh-CN" dirty="0">
                <a:latin typeface="宋体" pitchFamily="2" charset="-122"/>
                <a:ea typeface="宋体" pitchFamily="2" charset="-122"/>
              </a:rPr>
              <a:t>,</a:t>
            </a:r>
            <a:r>
              <a:rPr lang="zh-CN" altLang="en-US" dirty="0">
                <a:latin typeface="宋体" pitchFamily="2" charset="-122"/>
                <a:ea typeface="宋体" pitchFamily="2" charset="-122"/>
              </a:rPr>
              <a:t>交易商应向交易市场报告其资金情况、订货情况。交易市场有权根据市场风险状况，决定并调整订货报告标准</a:t>
            </a:r>
            <a:r>
              <a:rPr lang="zh-CN" altLang="en-US" dirty="0" smtClean="0">
                <a:latin typeface="宋体" pitchFamily="2" charset="-122"/>
                <a:ea typeface="宋体" pitchFamily="2" charset="-122"/>
              </a:rPr>
              <a:t>。</a:t>
            </a:r>
            <a:endParaRPr lang="zh-CN" altLang="en-US" dirty="0">
              <a:latin typeface="宋体" pitchFamily="2" charset="-122"/>
              <a:ea typeface="宋体" pitchFamily="2" charset="-122"/>
            </a:endParaRPr>
          </a:p>
          <a:p>
            <a:pPr>
              <a:lnSpc>
                <a:spcPct val="150000"/>
              </a:lnSpc>
            </a:pPr>
            <a:r>
              <a:rPr lang="zh-CN" altLang="en-US" dirty="0">
                <a:solidFill>
                  <a:srgbClr val="C00000"/>
                </a:solidFill>
                <a:latin typeface="宋体" pitchFamily="2" charset="-122"/>
                <a:ea typeface="宋体" pitchFamily="2" charset="-122"/>
              </a:rPr>
              <a:t>达到交易市场报告界限的交易商应向交易市场书面提供下列材料：</a:t>
            </a:r>
          </a:p>
          <a:p>
            <a:pPr>
              <a:lnSpc>
                <a:spcPct val="150000"/>
              </a:lnSpc>
            </a:pPr>
            <a:r>
              <a:rPr lang="en-US" altLang="zh-CN" dirty="0">
                <a:solidFill>
                  <a:srgbClr val="C00000"/>
                </a:solidFill>
                <a:latin typeface="宋体" pitchFamily="2" charset="-122"/>
                <a:ea typeface="宋体" pitchFamily="2" charset="-122"/>
              </a:rPr>
              <a:t>(</a:t>
            </a:r>
            <a:r>
              <a:rPr lang="zh-CN" altLang="en-US" dirty="0">
                <a:solidFill>
                  <a:srgbClr val="C00000"/>
                </a:solidFill>
                <a:latin typeface="宋体" pitchFamily="2" charset="-122"/>
                <a:ea typeface="宋体" pitchFamily="2" charset="-122"/>
              </a:rPr>
              <a:t>一</a:t>
            </a:r>
            <a:r>
              <a:rPr lang="en-US" altLang="zh-CN" dirty="0">
                <a:solidFill>
                  <a:srgbClr val="C00000"/>
                </a:solidFill>
                <a:latin typeface="宋体" pitchFamily="2" charset="-122"/>
                <a:ea typeface="宋体" pitchFamily="2" charset="-122"/>
              </a:rPr>
              <a:t>)</a:t>
            </a:r>
            <a:r>
              <a:rPr lang="en-US" altLang="zh-CN" dirty="0">
                <a:latin typeface="宋体" pitchFamily="2" charset="-122"/>
                <a:ea typeface="宋体" pitchFamily="2" charset="-122"/>
              </a:rPr>
              <a:t>  </a:t>
            </a:r>
            <a:r>
              <a:rPr lang="zh-CN" altLang="en-US" dirty="0">
                <a:latin typeface="宋体" pitchFamily="2" charset="-122"/>
                <a:ea typeface="宋体" pitchFamily="2" charset="-122"/>
              </a:rPr>
              <a:t>填写完整的</a:t>
            </a:r>
            <a:r>
              <a:rPr lang="en-US" altLang="zh-CN" dirty="0">
                <a:latin typeface="宋体" pitchFamily="2" charset="-122"/>
                <a:ea typeface="宋体" pitchFamily="2" charset="-122"/>
              </a:rPr>
              <a:t>《</a:t>
            </a:r>
            <a:r>
              <a:rPr lang="zh-CN" altLang="en-US" dirty="0">
                <a:latin typeface="宋体" pitchFamily="2" charset="-122"/>
                <a:ea typeface="宋体" pitchFamily="2" charset="-122"/>
              </a:rPr>
              <a:t>交易商（大户）报告表</a:t>
            </a:r>
            <a:r>
              <a:rPr lang="en-US" altLang="zh-CN" dirty="0">
                <a:latin typeface="宋体" pitchFamily="2" charset="-122"/>
                <a:ea typeface="宋体" pitchFamily="2" charset="-122"/>
              </a:rPr>
              <a:t>》</a:t>
            </a:r>
            <a:r>
              <a:rPr lang="zh-CN" altLang="en-US" dirty="0">
                <a:latin typeface="宋体" pitchFamily="2" charset="-122"/>
                <a:ea typeface="宋体" pitchFamily="2" charset="-122"/>
              </a:rPr>
              <a:t>，内容包括交易商名称、交易代码、商品代码、现有订货数量及方向、履约保证金、可动用资金等；</a:t>
            </a:r>
          </a:p>
          <a:p>
            <a:pPr>
              <a:lnSpc>
                <a:spcPct val="150000"/>
              </a:lnSpc>
            </a:pPr>
            <a:r>
              <a:rPr lang="en-US" altLang="zh-CN" dirty="0">
                <a:solidFill>
                  <a:srgbClr val="C00000"/>
                </a:solidFill>
                <a:latin typeface="宋体" pitchFamily="2" charset="-122"/>
                <a:ea typeface="宋体" pitchFamily="2" charset="-122"/>
              </a:rPr>
              <a:t>(</a:t>
            </a:r>
            <a:r>
              <a:rPr lang="zh-CN" altLang="en-US" dirty="0">
                <a:solidFill>
                  <a:srgbClr val="C00000"/>
                </a:solidFill>
                <a:latin typeface="宋体" pitchFamily="2" charset="-122"/>
                <a:ea typeface="宋体" pitchFamily="2" charset="-122"/>
              </a:rPr>
              <a:t>二</a:t>
            </a:r>
            <a:r>
              <a:rPr lang="en-US" altLang="zh-CN" dirty="0">
                <a:solidFill>
                  <a:srgbClr val="C00000"/>
                </a:solidFill>
                <a:latin typeface="宋体" pitchFamily="2" charset="-122"/>
                <a:ea typeface="宋体" pitchFamily="2" charset="-122"/>
              </a:rPr>
              <a:t>)</a:t>
            </a:r>
            <a:r>
              <a:rPr lang="en-US" altLang="zh-CN" dirty="0">
                <a:latin typeface="宋体" pitchFamily="2" charset="-122"/>
                <a:ea typeface="宋体" pitchFamily="2" charset="-122"/>
              </a:rPr>
              <a:t>  </a:t>
            </a:r>
            <a:r>
              <a:rPr lang="zh-CN" altLang="en-US" dirty="0">
                <a:latin typeface="宋体" pitchFamily="2" charset="-122"/>
                <a:ea typeface="宋体" pitchFamily="2" charset="-122"/>
              </a:rPr>
              <a:t>资金来源说明；</a:t>
            </a:r>
          </a:p>
        </p:txBody>
      </p:sp>
      <p:sp>
        <p:nvSpPr>
          <p:cNvPr id="16" name="矩形 15"/>
          <p:cNvSpPr/>
          <p:nvPr/>
        </p:nvSpPr>
        <p:spPr>
          <a:xfrm>
            <a:off x="642938" y="2422525"/>
            <a:ext cx="214312" cy="214313"/>
          </a:xfrm>
          <a:prstGeom prst="rect">
            <a:avLst/>
          </a:prstGeom>
          <a:solidFill>
            <a:srgbClr val="C20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Tree>
  </p:cSld>
  <p:clrMapOvr>
    <a:masterClrMapping/>
  </p:clrMapOvr>
  <p:transition>
    <p:wheel spokes="3"/>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内容占位符 2"/>
          <p:cNvSpPr>
            <a:spLocks noGrp="1"/>
          </p:cNvSpPr>
          <p:nvPr>
            <p:ph idx="4294967295"/>
          </p:nvPr>
        </p:nvSpPr>
        <p:spPr>
          <a:xfrm>
            <a:off x="3286116" y="2643182"/>
            <a:ext cx="2643206" cy="714380"/>
          </a:xfrm>
        </p:spPr>
        <p:txBody>
          <a:bodyPr/>
          <a:lstStyle/>
          <a:p>
            <a:pPr>
              <a:buFont typeface="Arial" charset="0"/>
              <a:buNone/>
            </a:pPr>
            <a:r>
              <a:rPr lang="zh-CN" altLang="en-US" sz="4000" b="1" dirty="0" smtClean="0">
                <a:solidFill>
                  <a:schemeClr val="bg1"/>
                </a:solidFill>
              </a:rPr>
              <a:t>谢谢大家！</a:t>
            </a:r>
            <a:endParaRPr lang="en-US" altLang="zh-CN" sz="4000" b="1" dirty="0" smtClean="0">
              <a:solidFill>
                <a:schemeClr val="bg1"/>
              </a:solidFill>
            </a:endParaRPr>
          </a:p>
        </p:txBody>
      </p:sp>
      <p:sp>
        <p:nvSpPr>
          <p:cNvPr id="194562" name="矩形 7"/>
          <p:cNvSpPr>
            <a:spLocks noChangeArrowheads="1"/>
          </p:cNvSpPr>
          <p:nvPr/>
        </p:nvSpPr>
        <p:spPr bwMode="auto">
          <a:xfrm>
            <a:off x="6643734" y="5443452"/>
            <a:ext cx="4572000" cy="700192"/>
          </a:xfrm>
          <a:prstGeom prst="rect">
            <a:avLst/>
          </a:prstGeom>
          <a:noFill/>
          <a:ln w="9525">
            <a:noFill/>
            <a:miter lim="800000"/>
            <a:headEnd/>
            <a:tailEnd/>
          </a:ln>
        </p:spPr>
        <p:txBody>
          <a:bodyPr anchor="ctr">
            <a:spAutoFit/>
          </a:bodyPr>
          <a:lstStyle/>
          <a:p>
            <a:pPr>
              <a:lnSpc>
                <a:spcPct val="150000"/>
              </a:lnSpc>
            </a:pPr>
            <a:r>
              <a:rPr lang="zh-CN" altLang="en-US" sz="1400" dirty="0">
                <a:solidFill>
                  <a:schemeClr val="bg1"/>
                </a:solidFill>
                <a:ea typeface="微软雅黑" pitchFamily="34" charset="-122"/>
                <a:cs typeface="Arial" charset="0"/>
              </a:rPr>
              <a:t>郑州大学计算机应用研究所</a:t>
            </a:r>
            <a:endParaRPr lang="en-US" altLang="zh-CN" sz="1400" dirty="0">
              <a:solidFill>
                <a:schemeClr val="bg1"/>
              </a:solidFill>
              <a:ea typeface="微软雅黑" pitchFamily="34" charset="-122"/>
              <a:cs typeface="Arial" charset="0"/>
            </a:endParaRPr>
          </a:p>
          <a:p>
            <a:pPr>
              <a:lnSpc>
                <a:spcPct val="150000"/>
              </a:lnSpc>
            </a:pPr>
            <a:r>
              <a:rPr lang="en-US" altLang="zh-CN" sz="1400" dirty="0">
                <a:solidFill>
                  <a:schemeClr val="bg1"/>
                </a:solidFill>
                <a:ea typeface="微软雅黑" pitchFamily="34" charset="-122"/>
                <a:cs typeface="Arial" charset="0"/>
              </a:rPr>
              <a:t>Tel</a:t>
            </a:r>
            <a:r>
              <a:rPr lang="zh-CN" altLang="en-US" sz="1400" dirty="0">
                <a:solidFill>
                  <a:schemeClr val="bg1"/>
                </a:solidFill>
                <a:ea typeface="微软雅黑" pitchFamily="34" charset="-122"/>
                <a:cs typeface="Arial" charset="0"/>
              </a:rPr>
              <a:t>：</a:t>
            </a:r>
            <a:r>
              <a:rPr lang="en-US" altLang="zh-CN" sz="1400" dirty="0">
                <a:solidFill>
                  <a:schemeClr val="bg1"/>
                </a:solidFill>
                <a:ea typeface="微软雅黑" pitchFamily="34" charset="-122"/>
                <a:cs typeface="Arial" charset="0"/>
              </a:rPr>
              <a:t>0371-60922168</a:t>
            </a:r>
            <a:endParaRPr lang="zh-CN" altLang="en-US" sz="1400" dirty="0">
              <a:solidFill>
                <a:schemeClr val="bg1"/>
              </a:solidFill>
              <a:ea typeface="微软雅黑" pitchFamily="34" charset="-122"/>
              <a:cs typeface="Arial" charset="0"/>
            </a:endParaRPr>
          </a:p>
        </p:txBody>
      </p:sp>
      <p:pic>
        <p:nvPicPr>
          <p:cNvPr id="194564" name="Picture 2" descr="E:\lxx\其他\logo.png"/>
          <p:cNvPicPr>
            <a:picLocks noChangeAspect="1" noChangeArrowheads="1"/>
          </p:cNvPicPr>
          <p:nvPr/>
        </p:nvPicPr>
        <p:blipFill>
          <a:blip r:embed="rId2" cstate="print"/>
          <a:srcRect/>
          <a:stretch>
            <a:fillRect/>
          </a:stretch>
        </p:blipFill>
        <p:spPr bwMode="auto">
          <a:xfrm>
            <a:off x="5586023" y="5286388"/>
            <a:ext cx="1057679" cy="928694"/>
          </a:xfrm>
          <a:prstGeom prst="rect">
            <a:avLst/>
          </a:prstGeom>
          <a:noFill/>
          <a:ln w="9525">
            <a:noFill/>
            <a:miter lim="800000"/>
            <a:headEnd/>
            <a:tailEnd/>
          </a:ln>
        </p:spPr>
      </p:pic>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392909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1.5</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现货电子交易的优势</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8" name="Rectangle 2"/>
          <p:cNvSpPr>
            <a:spLocks noGrp="1" noChangeArrowheads="1"/>
          </p:cNvSpPr>
          <p:nvPr>
            <p:ph type="title" idx="4294967295"/>
          </p:nvPr>
        </p:nvSpPr>
        <p:spPr>
          <a:xfrm>
            <a:off x="3386138" y="3333750"/>
            <a:ext cx="2901950" cy="517525"/>
          </a:xfrm>
          <a:solidFill>
            <a:schemeClr val="folHlink"/>
          </a:solidFill>
          <a:ln/>
        </p:spPr>
        <p:txBody>
          <a:bodyPr/>
          <a:lstStyle/>
          <a:p>
            <a:pPr algn="ctr"/>
            <a:r>
              <a:rPr lang="zh-CN" altLang="en-US" sz="1800" dirty="0" smtClean="0">
                <a:ea typeface="宋体" charset="-122"/>
              </a:rPr>
              <a:t>现货电子交易的</a:t>
            </a:r>
            <a:r>
              <a:rPr lang="zh-CN" altLang="en-US" sz="1800" dirty="0">
                <a:ea typeface="宋体" charset="-122"/>
              </a:rPr>
              <a:t>优势</a:t>
            </a:r>
          </a:p>
        </p:txBody>
      </p:sp>
      <p:sp>
        <p:nvSpPr>
          <p:cNvPr id="9" name="Oval 3"/>
          <p:cNvSpPr>
            <a:spLocks noChangeArrowheads="1"/>
          </p:cNvSpPr>
          <p:nvPr/>
        </p:nvSpPr>
        <p:spPr bwMode="auto">
          <a:xfrm>
            <a:off x="1670050" y="1927225"/>
            <a:ext cx="6065838" cy="3384550"/>
          </a:xfrm>
          <a:prstGeom prst="ellipse">
            <a:avLst/>
          </a:prstGeom>
          <a:noFill/>
          <a:ln w="9525">
            <a:solidFill>
              <a:schemeClr val="folHlink"/>
            </a:solidFill>
            <a:round/>
            <a:headEnd/>
            <a:tailEnd/>
          </a:ln>
          <a:effectLst/>
        </p:spPr>
        <p:txBody>
          <a:bodyPr wrap="none" anchor="ctr"/>
          <a:lstStyle/>
          <a:p>
            <a:pPr algn="ctr" eaLnBrk="1" hangingPunct="1"/>
            <a:endParaRPr lang="zh-CN" altLang="en-US" sz="1800">
              <a:latin typeface="Arial" charset="0"/>
            </a:endParaRPr>
          </a:p>
        </p:txBody>
      </p:sp>
      <p:sp>
        <p:nvSpPr>
          <p:cNvPr id="10" name="Oval 4"/>
          <p:cNvSpPr>
            <a:spLocks noChangeArrowheads="1"/>
          </p:cNvSpPr>
          <p:nvPr/>
        </p:nvSpPr>
        <p:spPr bwMode="auto">
          <a:xfrm>
            <a:off x="3711575" y="1495425"/>
            <a:ext cx="2160588" cy="1152525"/>
          </a:xfrm>
          <a:prstGeom prst="ellipse">
            <a:avLst/>
          </a:prstGeom>
          <a:solidFill>
            <a:srgbClr val="66CCFF"/>
          </a:solidFill>
          <a:ln w="9525">
            <a:noFill/>
            <a:round/>
            <a:headEnd/>
            <a:tailEnd/>
          </a:ln>
          <a:effectLst/>
        </p:spPr>
        <p:txBody>
          <a:bodyPr wrap="none" anchor="ctr"/>
          <a:lstStyle/>
          <a:p>
            <a:pPr algn="ctr" eaLnBrk="1" hangingPunct="1"/>
            <a:endParaRPr lang="zh-CN" altLang="en-US" sz="1800">
              <a:latin typeface="Arial" charset="0"/>
            </a:endParaRPr>
          </a:p>
        </p:txBody>
      </p:sp>
      <p:sp>
        <p:nvSpPr>
          <p:cNvPr id="11" name="Oval 5"/>
          <p:cNvSpPr>
            <a:spLocks noChangeArrowheads="1"/>
          </p:cNvSpPr>
          <p:nvPr/>
        </p:nvSpPr>
        <p:spPr bwMode="auto">
          <a:xfrm>
            <a:off x="1331913" y="2359025"/>
            <a:ext cx="2089150" cy="1047750"/>
          </a:xfrm>
          <a:prstGeom prst="ellipse">
            <a:avLst/>
          </a:prstGeom>
          <a:solidFill>
            <a:srgbClr val="66CCFF"/>
          </a:solidFill>
          <a:ln w="9525">
            <a:noFill/>
            <a:round/>
            <a:headEnd/>
            <a:tailEnd/>
          </a:ln>
          <a:effectLst/>
        </p:spPr>
        <p:txBody>
          <a:bodyPr wrap="none" anchor="ctr"/>
          <a:lstStyle/>
          <a:p>
            <a:pPr algn="ctr" eaLnBrk="1" hangingPunct="1"/>
            <a:endParaRPr lang="zh-CN" altLang="en-US" sz="1800">
              <a:latin typeface="Arial" charset="0"/>
            </a:endParaRPr>
          </a:p>
        </p:txBody>
      </p:sp>
      <p:sp>
        <p:nvSpPr>
          <p:cNvPr id="12" name="Oval 6"/>
          <p:cNvSpPr>
            <a:spLocks noChangeArrowheads="1"/>
          </p:cNvSpPr>
          <p:nvPr/>
        </p:nvSpPr>
        <p:spPr bwMode="auto">
          <a:xfrm>
            <a:off x="6229350" y="2359025"/>
            <a:ext cx="1871663" cy="1047750"/>
          </a:xfrm>
          <a:prstGeom prst="ellipse">
            <a:avLst/>
          </a:prstGeom>
          <a:solidFill>
            <a:srgbClr val="66CCFF"/>
          </a:solidFill>
          <a:ln w="9525">
            <a:noFill/>
            <a:round/>
            <a:headEnd/>
            <a:tailEnd/>
          </a:ln>
          <a:effectLst/>
        </p:spPr>
        <p:txBody>
          <a:bodyPr wrap="none" anchor="ctr"/>
          <a:lstStyle/>
          <a:p>
            <a:pPr algn="ctr" eaLnBrk="1" hangingPunct="1"/>
            <a:endParaRPr lang="zh-CN" altLang="en-US" sz="1800">
              <a:latin typeface="Arial" charset="0"/>
            </a:endParaRPr>
          </a:p>
        </p:txBody>
      </p:sp>
      <p:sp>
        <p:nvSpPr>
          <p:cNvPr id="13" name="Oval 7"/>
          <p:cNvSpPr>
            <a:spLocks noChangeArrowheads="1"/>
          </p:cNvSpPr>
          <p:nvPr/>
        </p:nvSpPr>
        <p:spPr bwMode="auto">
          <a:xfrm>
            <a:off x="6373813" y="3727450"/>
            <a:ext cx="1985962" cy="1047750"/>
          </a:xfrm>
          <a:prstGeom prst="ellipse">
            <a:avLst/>
          </a:prstGeom>
          <a:solidFill>
            <a:srgbClr val="66CCFF"/>
          </a:solidFill>
          <a:ln w="9525">
            <a:noFill/>
            <a:round/>
            <a:headEnd/>
            <a:tailEnd/>
          </a:ln>
          <a:effectLst/>
        </p:spPr>
        <p:txBody>
          <a:bodyPr wrap="none" anchor="ctr"/>
          <a:lstStyle/>
          <a:p>
            <a:pPr algn="ctr" eaLnBrk="1" hangingPunct="1"/>
            <a:endParaRPr lang="zh-CN" altLang="en-US" sz="1800">
              <a:latin typeface="Arial" charset="0"/>
            </a:endParaRPr>
          </a:p>
        </p:txBody>
      </p:sp>
      <p:sp>
        <p:nvSpPr>
          <p:cNvPr id="14" name="Oval 8"/>
          <p:cNvSpPr>
            <a:spLocks noChangeArrowheads="1"/>
          </p:cNvSpPr>
          <p:nvPr/>
        </p:nvSpPr>
        <p:spPr bwMode="auto">
          <a:xfrm>
            <a:off x="1331913" y="3871913"/>
            <a:ext cx="1944687" cy="1079500"/>
          </a:xfrm>
          <a:prstGeom prst="ellipse">
            <a:avLst/>
          </a:prstGeom>
          <a:solidFill>
            <a:srgbClr val="66CCFF"/>
          </a:solidFill>
          <a:ln w="9525">
            <a:noFill/>
            <a:round/>
            <a:headEnd/>
            <a:tailEnd/>
          </a:ln>
          <a:effectLst/>
        </p:spPr>
        <p:txBody>
          <a:bodyPr wrap="none" anchor="ctr"/>
          <a:lstStyle/>
          <a:p>
            <a:pPr algn="ctr" eaLnBrk="1" hangingPunct="1"/>
            <a:endParaRPr lang="zh-CN" altLang="en-US" sz="1800">
              <a:latin typeface="Arial" charset="0"/>
            </a:endParaRPr>
          </a:p>
        </p:txBody>
      </p:sp>
      <p:sp>
        <p:nvSpPr>
          <p:cNvPr id="15" name="Oval 9"/>
          <p:cNvSpPr>
            <a:spLocks noChangeArrowheads="1"/>
          </p:cNvSpPr>
          <p:nvPr/>
        </p:nvSpPr>
        <p:spPr bwMode="auto">
          <a:xfrm>
            <a:off x="3565525" y="4664075"/>
            <a:ext cx="2374900" cy="1079500"/>
          </a:xfrm>
          <a:prstGeom prst="ellipse">
            <a:avLst/>
          </a:prstGeom>
          <a:solidFill>
            <a:srgbClr val="66CCFF"/>
          </a:solidFill>
          <a:ln w="9525">
            <a:noFill/>
            <a:round/>
            <a:headEnd/>
            <a:tailEnd/>
          </a:ln>
          <a:effectLst/>
        </p:spPr>
        <p:txBody>
          <a:bodyPr wrap="none" anchor="ctr"/>
          <a:lstStyle/>
          <a:p>
            <a:pPr algn="ctr" eaLnBrk="1" hangingPunct="1"/>
            <a:endParaRPr lang="zh-CN" altLang="en-US" sz="1800">
              <a:latin typeface="Arial" charset="0"/>
            </a:endParaRPr>
          </a:p>
        </p:txBody>
      </p:sp>
      <p:sp>
        <p:nvSpPr>
          <p:cNvPr id="16" name="Text Box 10"/>
          <p:cNvSpPr txBox="1">
            <a:spLocks noChangeArrowheads="1"/>
          </p:cNvSpPr>
          <p:nvPr/>
        </p:nvSpPr>
        <p:spPr bwMode="auto">
          <a:xfrm>
            <a:off x="3898900" y="1855788"/>
            <a:ext cx="1871663" cy="366712"/>
          </a:xfrm>
          <a:prstGeom prst="rect">
            <a:avLst/>
          </a:prstGeom>
          <a:noFill/>
          <a:ln w="9525">
            <a:noFill/>
            <a:miter lim="800000"/>
            <a:headEnd/>
            <a:tailEnd/>
          </a:ln>
          <a:effectLst/>
        </p:spPr>
        <p:txBody>
          <a:bodyPr>
            <a:spAutoFit/>
          </a:bodyPr>
          <a:lstStyle/>
          <a:p>
            <a:pPr eaLnBrk="1" hangingPunct="1">
              <a:spcBef>
                <a:spcPct val="50000"/>
              </a:spcBef>
            </a:pPr>
            <a:r>
              <a:rPr lang="zh-CN" altLang="en-US" sz="1800" dirty="0">
                <a:solidFill>
                  <a:schemeClr val="bg1"/>
                </a:solidFill>
                <a:latin typeface="Arial" charset="0"/>
              </a:rPr>
              <a:t>降低贸易成本</a:t>
            </a:r>
          </a:p>
        </p:txBody>
      </p:sp>
      <p:sp>
        <p:nvSpPr>
          <p:cNvPr id="17" name="Text Box 11"/>
          <p:cNvSpPr txBox="1">
            <a:spLocks noChangeArrowheads="1"/>
          </p:cNvSpPr>
          <p:nvPr/>
        </p:nvSpPr>
        <p:spPr bwMode="auto">
          <a:xfrm>
            <a:off x="6516688" y="4087813"/>
            <a:ext cx="1727200" cy="366712"/>
          </a:xfrm>
          <a:prstGeom prst="rect">
            <a:avLst/>
          </a:prstGeom>
          <a:noFill/>
          <a:ln w="9525">
            <a:noFill/>
            <a:miter lim="800000"/>
            <a:headEnd/>
            <a:tailEnd/>
          </a:ln>
          <a:effectLst/>
        </p:spPr>
        <p:txBody>
          <a:bodyPr>
            <a:spAutoFit/>
          </a:bodyPr>
          <a:lstStyle/>
          <a:p>
            <a:pPr eaLnBrk="1" hangingPunct="1">
              <a:spcBef>
                <a:spcPct val="50000"/>
              </a:spcBef>
            </a:pPr>
            <a:r>
              <a:rPr lang="zh-CN" altLang="en-US" sz="1800">
                <a:solidFill>
                  <a:schemeClr val="bg1"/>
                </a:solidFill>
                <a:latin typeface="Arial" charset="0"/>
              </a:rPr>
              <a:t>实现融资融货</a:t>
            </a:r>
          </a:p>
        </p:txBody>
      </p:sp>
      <p:sp>
        <p:nvSpPr>
          <p:cNvPr id="18" name="Text Box 12"/>
          <p:cNvSpPr txBox="1">
            <a:spLocks noChangeArrowheads="1"/>
          </p:cNvSpPr>
          <p:nvPr/>
        </p:nvSpPr>
        <p:spPr bwMode="auto">
          <a:xfrm>
            <a:off x="6445250" y="2647950"/>
            <a:ext cx="1614488" cy="366713"/>
          </a:xfrm>
          <a:prstGeom prst="rect">
            <a:avLst/>
          </a:prstGeom>
          <a:noFill/>
          <a:ln w="9525">
            <a:noFill/>
            <a:miter lim="800000"/>
            <a:headEnd/>
            <a:tailEnd/>
          </a:ln>
          <a:effectLst/>
        </p:spPr>
        <p:txBody>
          <a:bodyPr>
            <a:spAutoFit/>
          </a:bodyPr>
          <a:lstStyle/>
          <a:p>
            <a:pPr eaLnBrk="1" hangingPunct="1">
              <a:spcBef>
                <a:spcPct val="50000"/>
              </a:spcBef>
            </a:pPr>
            <a:r>
              <a:rPr lang="zh-CN" altLang="en-US" sz="1800">
                <a:solidFill>
                  <a:schemeClr val="bg1"/>
                </a:solidFill>
                <a:latin typeface="Arial" charset="0"/>
              </a:rPr>
              <a:t>增加贸易机会</a:t>
            </a:r>
          </a:p>
        </p:txBody>
      </p:sp>
      <p:sp>
        <p:nvSpPr>
          <p:cNvPr id="19" name="Text Box 13"/>
          <p:cNvSpPr txBox="1">
            <a:spLocks noChangeArrowheads="1"/>
          </p:cNvSpPr>
          <p:nvPr/>
        </p:nvSpPr>
        <p:spPr bwMode="auto">
          <a:xfrm>
            <a:off x="1258888" y="2701925"/>
            <a:ext cx="2663825" cy="366713"/>
          </a:xfrm>
          <a:prstGeom prst="rect">
            <a:avLst/>
          </a:prstGeom>
          <a:noFill/>
          <a:ln w="9525">
            <a:noFill/>
            <a:miter lim="800000"/>
            <a:headEnd/>
            <a:tailEnd/>
          </a:ln>
          <a:effectLst/>
        </p:spPr>
        <p:txBody>
          <a:bodyPr>
            <a:spAutoFit/>
          </a:bodyPr>
          <a:lstStyle/>
          <a:p>
            <a:pPr eaLnBrk="1" hangingPunct="1">
              <a:spcBef>
                <a:spcPct val="50000"/>
              </a:spcBef>
            </a:pPr>
            <a:r>
              <a:rPr lang="zh-CN" altLang="en-US" sz="1800" dirty="0">
                <a:solidFill>
                  <a:schemeClr val="bg1"/>
                </a:solidFill>
                <a:latin typeface="Arial" charset="0"/>
              </a:rPr>
              <a:t>减少贸易纠纷、风险</a:t>
            </a:r>
          </a:p>
        </p:txBody>
      </p:sp>
      <p:sp>
        <p:nvSpPr>
          <p:cNvPr id="20" name="Text Box 14"/>
          <p:cNvSpPr txBox="1">
            <a:spLocks noChangeArrowheads="1"/>
          </p:cNvSpPr>
          <p:nvPr/>
        </p:nvSpPr>
        <p:spPr bwMode="auto">
          <a:xfrm>
            <a:off x="3997325" y="4951413"/>
            <a:ext cx="1584325" cy="366712"/>
          </a:xfrm>
          <a:prstGeom prst="rect">
            <a:avLst/>
          </a:prstGeom>
          <a:noFill/>
          <a:ln w="9525">
            <a:noFill/>
            <a:miter lim="800000"/>
            <a:headEnd/>
            <a:tailEnd/>
          </a:ln>
          <a:effectLst/>
        </p:spPr>
        <p:txBody>
          <a:bodyPr>
            <a:spAutoFit/>
          </a:bodyPr>
          <a:lstStyle/>
          <a:p>
            <a:pPr eaLnBrk="1" hangingPunct="1">
              <a:spcBef>
                <a:spcPct val="50000"/>
              </a:spcBef>
            </a:pPr>
            <a:r>
              <a:rPr lang="zh-CN" altLang="en-US" sz="1800">
                <a:solidFill>
                  <a:schemeClr val="bg1"/>
                </a:solidFill>
                <a:latin typeface="Arial" charset="0"/>
              </a:rPr>
              <a:t>提高资金效率</a:t>
            </a:r>
          </a:p>
        </p:txBody>
      </p:sp>
      <p:sp>
        <p:nvSpPr>
          <p:cNvPr id="21" name="Text Box 15"/>
          <p:cNvSpPr txBox="1">
            <a:spLocks noChangeArrowheads="1"/>
          </p:cNvSpPr>
          <p:nvPr/>
        </p:nvSpPr>
        <p:spPr bwMode="auto">
          <a:xfrm>
            <a:off x="1519238" y="4233863"/>
            <a:ext cx="1555750" cy="366712"/>
          </a:xfrm>
          <a:prstGeom prst="rect">
            <a:avLst/>
          </a:prstGeom>
          <a:noFill/>
          <a:ln w="9525">
            <a:noFill/>
            <a:miter lim="800000"/>
            <a:headEnd/>
            <a:tailEnd/>
          </a:ln>
          <a:effectLst/>
        </p:spPr>
        <p:txBody>
          <a:bodyPr>
            <a:spAutoFit/>
          </a:bodyPr>
          <a:lstStyle/>
          <a:p>
            <a:pPr eaLnBrk="1" hangingPunct="1">
              <a:spcBef>
                <a:spcPct val="50000"/>
              </a:spcBef>
            </a:pPr>
            <a:r>
              <a:rPr lang="zh-CN" altLang="en-US" sz="1800">
                <a:solidFill>
                  <a:schemeClr val="bg1"/>
                </a:solidFill>
                <a:latin typeface="Arial" charset="0"/>
              </a:rPr>
              <a:t>减少贸易环节</a:t>
            </a:r>
          </a:p>
        </p:txBody>
      </p:sp>
    </p:spTree>
  </p:cSld>
  <p:clrMapOvr>
    <a:masterClrMapping/>
  </p:clrMapOvr>
  <p:transition>
    <p:wheel spokes="3"/>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392909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1.6</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现货电子交易的优势</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22" name="Rectangle 3"/>
          <p:cNvSpPr txBox="1">
            <a:spLocks noChangeArrowheads="1"/>
          </p:cNvSpPr>
          <p:nvPr/>
        </p:nvSpPr>
        <p:spPr bwMode="auto">
          <a:xfrm>
            <a:off x="611188" y="1412875"/>
            <a:ext cx="7835900" cy="4672013"/>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marL="342900" marR="0" lvl="0" indent="-342900" algn="l" defTabSz="914400" rtl="0" eaLnBrk="1" fontAlgn="base" latinLnBrk="0" hangingPunct="1">
              <a:lnSpc>
                <a:spcPct val="92000"/>
              </a:lnSpc>
              <a:spcBef>
                <a:spcPts val="600"/>
              </a:spcBef>
              <a:spcAft>
                <a:spcPct val="50000"/>
              </a:spcAft>
              <a:buClrTx/>
              <a:buSzTx/>
              <a:buFont typeface="Arial"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rPr>
              <a:t>1</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zh-CN" altLang="en-US" sz="2000" b="0" i="0" u="none" strike="noStrike" kern="1200" cap="none" spc="0" normalizeH="0" baseline="0" noProof="0" dirty="0" smtClean="0">
                <a:ln>
                  <a:noFill/>
                </a:ln>
                <a:solidFill>
                  <a:srgbClr val="FF0000"/>
                </a:solidFill>
                <a:effectLst/>
                <a:uLnTx/>
                <a:uFillTx/>
                <a:latin typeface="宋体" charset="-122"/>
                <a:ea typeface="宋体" charset="-122"/>
                <a:cs typeface="+mn-cs"/>
              </a:rPr>
              <a:t>降低贸易成本</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 </a:t>
            </a:r>
          </a:p>
          <a:p>
            <a:pPr marL="742950" marR="0" lvl="1" indent="-285750" algn="l" defTabSz="914400" rtl="0" eaLnBrk="1" fontAlgn="base" latinLnBrk="0" hangingPunct="1">
              <a:lnSpc>
                <a:spcPct val="92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贸易门槛低，开户即可参与贸易，没有租金和人工成本</a:t>
            </a:r>
          </a:p>
          <a:p>
            <a:pPr marL="742950" marR="0" lvl="1" indent="-285750" algn="l" defTabSz="914400" rtl="0" eaLnBrk="1" fontAlgn="base" latinLnBrk="0" hangingPunct="1">
              <a:lnSpc>
                <a:spcPct val="92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交易对象多，零售变批发</a:t>
            </a:r>
          </a:p>
          <a:p>
            <a:pPr marL="742950" marR="0" lvl="1" indent="-285750" algn="l" defTabSz="914400" rtl="0" eaLnBrk="1" fontAlgn="base" latinLnBrk="0" hangingPunct="1">
              <a:lnSpc>
                <a:spcPct val="92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买卖双方直接对接，减少了中间贸易环节</a:t>
            </a:r>
          </a:p>
          <a:p>
            <a:pPr marL="342900" marR="0" lvl="0" indent="-342900" algn="l" defTabSz="914400" rtl="0" eaLnBrk="1" fontAlgn="base" latinLnBrk="0" hangingPunct="1">
              <a:lnSpc>
                <a:spcPct val="92000"/>
              </a:lnSpc>
              <a:spcBef>
                <a:spcPts val="2200"/>
              </a:spcBef>
              <a:spcAft>
                <a:spcPct val="50000"/>
              </a:spcAft>
              <a:buClrTx/>
              <a:buSzTx/>
              <a:buFont typeface="Arial"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rPr>
              <a:t>2</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zh-CN" altLang="en-US" sz="2000" b="0" i="0" u="none" strike="noStrike" kern="1200" cap="none" spc="0" normalizeH="0" baseline="0" noProof="0" dirty="0" smtClean="0">
                <a:ln>
                  <a:noFill/>
                </a:ln>
                <a:solidFill>
                  <a:srgbClr val="FF0000"/>
                </a:solidFill>
                <a:effectLst/>
                <a:uLnTx/>
                <a:uFillTx/>
                <a:latin typeface="宋体" charset="-122"/>
                <a:ea typeface="宋体" charset="-122"/>
                <a:cs typeface="+mn-cs"/>
              </a:rPr>
              <a:t>增加贸易机会</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    </a:t>
            </a:r>
          </a:p>
          <a:p>
            <a:pPr marL="742950" marR="0" lvl="1" indent="-285750" algn="l" defTabSz="914400" rtl="0" eaLnBrk="1" fontAlgn="base" latinLnBrk="0" hangingPunct="1">
              <a:lnSpc>
                <a:spcPct val="92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交易商来自全国各地，突破了地域限制</a:t>
            </a:r>
          </a:p>
          <a:p>
            <a:pPr marL="742950" marR="0" lvl="1" indent="-285750" algn="l" defTabSz="914400" rtl="0" eaLnBrk="1" fontAlgn="base" latinLnBrk="0" hangingPunct="1">
              <a:lnSpc>
                <a:spcPct val="92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将来还可以增加夜盘交易</a:t>
            </a:r>
          </a:p>
          <a:p>
            <a:pPr marL="342900" marR="0" lvl="0" indent="-342900" algn="l" defTabSz="914400" rtl="0" eaLnBrk="1" fontAlgn="base" latinLnBrk="0" hangingPunct="1">
              <a:lnSpc>
                <a:spcPct val="92000"/>
              </a:lnSpc>
              <a:spcBef>
                <a:spcPts val="2200"/>
              </a:spcBef>
              <a:spcAft>
                <a:spcPct val="50000"/>
              </a:spcAft>
              <a:buClrTx/>
              <a:buSzTx/>
              <a:buFont typeface="Arial"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rPr>
              <a:t>3</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zh-CN" altLang="en-US" sz="2000" b="0" i="0" u="none" strike="noStrike" kern="1200" cap="none" spc="0" normalizeH="0" baseline="0" noProof="0" dirty="0" smtClean="0">
                <a:ln>
                  <a:noFill/>
                </a:ln>
                <a:solidFill>
                  <a:srgbClr val="FF0000"/>
                </a:solidFill>
                <a:effectLst/>
                <a:uLnTx/>
                <a:uFillTx/>
                <a:latin typeface="宋体" charset="-122"/>
                <a:ea typeface="宋体" charset="-122"/>
                <a:cs typeface="+mn-cs"/>
              </a:rPr>
              <a:t>减少贸易纠纷</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 </a:t>
            </a:r>
          </a:p>
          <a:p>
            <a:pPr marL="742950" marR="0" lvl="1" indent="-285750" algn="l" defTabSz="914400" rtl="0" eaLnBrk="1" fontAlgn="base" latinLnBrk="0" hangingPunct="1">
              <a:lnSpc>
                <a:spcPct val="92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标准商品，严格的质量规定</a:t>
            </a:r>
          </a:p>
          <a:p>
            <a:pPr marL="742950" marR="0" lvl="1" indent="-285750" algn="l" defTabSz="914400" rtl="0" eaLnBrk="1" fontAlgn="base" latinLnBrk="0" hangingPunct="1">
              <a:lnSpc>
                <a:spcPct val="92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注册仓单，明确的数量规定</a:t>
            </a:r>
            <a:endParaRPr kumimoji="0" lang="zh-CN" altLang="en-US" sz="2000" b="1" i="0" u="none" strike="noStrike" kern="1200" cap="none" spc="0" normalizeH="0" baseline="0" noProof="0" dirty="0">
              <a:ln>
                <a:noFill/>
              </a:ln>
              <a:solidFill>
                <a:schemeClr val="tx1"/>
              </a:solidFill>
              <a:effectLst/>
              <a:uLnTx/>
              <a:uFillTx/>
              <a:latin typeface="宋体" charset="-122"/>
              <a:ea typeface="宋体" charset="-122"/>
              <a:cs typeface="+mn-cs"/>
            </a:endParaRPr>
          </a:p>
        </p:txBody>
      </p:sp>
    </p:spTree>
  </p:cSld>
  <p:clrMapOvr>
    <a:masterClrMapping/>
  </p:clrMapOvr>
  <p:transition>
    <p:wheel spokes="3"/>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noChangeArrowheads="1"/>
          </p:cNvPicPr>
          <p:nvPr/>
        </p:nvPicPr>
        <p:blipFill>
          <a:blip r:embed="rId3" cstate="print"/>
          <a:srcRect/>
          <a:stretch>
            <a:fillRect/>
          </a:stretch>
        </p:blipFill>
        <p:spPr bwMode="auto">
          <a:xfrm>
            <a:off x="0" y="106363"/>
            <a:ext cx="9144000" cy="1179512"/>
          </a:xfrm>
          <a:prstGeom prst="rect">
            <a:avLst/>
          </a:prstGeom>
          <a:noFill/>
          <a:ln w="9525">
            <a:noFill/>
            <a:miter lim="800000"/>
            <a:headEnd/>
            <a:tailEnd/>
          </a:ln>
        </p:spPr>
      </p:pic>
      <p:pic>
        <p:nvPicPr>
          <p:cNvPr id="44" name="Picture 5"/>
          <p:cNvPicPr>
            <a:picLocks noChangeAspect="1" noChangeArrowheads="1"/>
          </p:cNvPicPr>
          <p:nvPr/>
        </p:nvPicPr>
        <p:blipFill>
          <a:blip r:embed="rId4" cstate="print"/>
          <a:srcRect/>
          <a:stretch>
            <a:fillRect/>
          </a:stretch>
        </p:blipFill>
        <p:spPr bwMode="auto">
          <a:xfrm>
            <a:off x="5857875" y="357188"/>
            <a:ext cx="1103313"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5" name="Picture 8"/>
          <p:cNvPicPr>
            <a:picLocks noChangeAspect="1" noChangeArrowheads="1"/>
          </p:cNvPicPr>
          <p:nvPr/>
        </p:nvPicPr>
        <p:blipFill>
          <a:blip r:embed="rId5" cstate="print"/>
          <a:srcRect/>
          <a:stretch>
            <a:fillRect/>
          </a:stretch>
        </p:blipFill>
        <p:spPr bwMode="auto">
          <a:xfrm>
            <a:off x="7000875" y="357188"/>
            <a:ext cx="10509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pic>
        <p:nvPicPr>
          <p:cNvPr id="46" name="Picture 11"/>
          <p:cNvPicPr>
            <a:picLocks noChangeAspect="1" noChangeArrowheads="1"/>
          </p:cNvPicPr>
          <p:nvPr/>
        </p:nvPicPr>
        <p:blipFill>
          <a:blip r:embed="rId6" cstate="print"/>
          <a:srcRect/>
          <a:stretch>
            <a:fillRect/>
          </a:stretch>
        </p:blipFill>
        <p:spPr bwMode="auto">
          <a:xfrm>
            <a:off x="8072438" y="357188"/>
            <a:ext cx="1000125" cy="714375"/>
          </a:xfrm>
          <a:prstGeom prst="rect">
            <a:avLst/>
          </a:prstGeom>
          <a:ln>
            <a:solidFill>
              <a:schemeClr val="bg1">
                <a:lumMod val="65000"/>
              </a:schemeClr>
            </a:solidFill>
            <a:headEnd/>
            <a:tailEnd/>
          </a:ln>
        </p:spPr>
        <p:style>
          <a:lnRef idx="1">
            <a:schemeClr val="accent1"/>
          </a:lnRef>
          <a:fillRef idx="3">
            <a:schemeClr val="accent1"/>
          </a:fillRef>
          <a:effectRef idx="2">
            <a:schemeClr val="accent1"/>
          </a:effectRef>
          <a:fontRef idx="minor">
            <a:schemeClr val="lt1"/>
          </a:fontRef>
        </p:style>
      </p:pic>
      <p:sp>
        <p:nvSpPr>
          <p:cNvPr id="48" name="矩形 47"/>
          <p:cNvSpPr/>
          <p:nvPr/>
        </p:nvSpPr>
        <p:spPr>
          <a:xfrm>
            <a:off x="-71470" y="500042"/>
            <a:ext cx="3929090" cy="461665"/>
          </a:xfrm>
          <a:prstGeom prst="rect">
            <a:avLst/>
          </a:prstGeom>
          <a:noFill/>
        </p:spPr>
        <p:txBody>
          <a:bodyPr wrap="square">
            <a:spAutoFit/>
          </a:bodyPr>
          <a:lstStyle/>
          <a:p>
            <a:pPr algn="ctr" fontAlgn="auto">
              <a:spcBef>
                <a:spcPts val="0"/>
              </a:spcBef>
              <a:spcAft>
                <a:spcPts val="0"/>
              </a:spcAft>
              <a:defRPr/>
            </a:pP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1.7</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t>
            </a:r>
            <a:r>
              <a:rPr lang="en-US" altLang="zh-C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 </a:t>
            </a:r>
            <a:r>
              <a:rPr lang="zh-CN" alt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现货电子交易的优势</a:t>
            </a:r>
            <a:endParaRPr lang="zh-CN" altLang="en-US" sz="2400" dirty="0">
              <a:ln w="18415" cmpd="sng">
                <a:solidFill>
                  <a:srgbClr val="FFFFFF"/>
                </a:solidFill>
                <a:prstDash val="solid"/>
              </a:ln>
              <a:solidFill>
                <a:srgbClr val="FFFFFF"/>
              </a:solidFill>
              <a:effectLst>
                <a:outerShdw blurRad="38100" dist="38100" dir="2700000" algn="tl">
                  <a:srgbClr val="000000">
                    <a:alpha val="43137"/>
                  </a:srgbClr>
                </a:outerShdw>
              </a:effectLst>
              <a:latin typeface="+mn-lt"/>
              <a:ea typeface="+mn-ea"/>
            </a:endParaRPr>
          </a:p>
        </p:txBody>
      </p:sp>
      <p:sp>
        <p:nvSpPr>
          <p:cNvPr id="8" name="Rectangle 3"/>
          <p:cNvSpPr txBox="1">
            <a:spLocks noChangeArrowheads="1"/>
          </p:cNvSpPr>
          <p:nvPr/>
        </p:nvSpPr>
        <p:spPr bwMode="auto">
          <a:xfrm>
            <a:off x="428596" y="1857364"/>
            <a:ext cx="7850188" cy="344647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marL="342900" marR="0" lvl="0" indent="-342900" algn="l" defTabSz="914400" rtl="0" eaLnBrk="1" fontAlgn="base" latinLnBrk="0" hangingPunct="1">
              <a:lnSpc>
                <a:spcPct val="90000"/>
              </a:lnSpc>
              <a:spcBef>
                <a:spcPts val="600"/>
              </a:spcBef>
              <a:spcAft>
                <a:spcPct val="50000"/>
              </a:spcAft>
              <a:buClrTx/>
              <a:buSzTx/>
              <a:buFont typeface="Arial"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rPr>
              <a:t>4</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zh-CN" altLang="en-US" sz="2000" b="0" i="0" u="none" strike="noStrike" kern="1200" cap="none" spc="0" normalizeH="0" baseline="0" noProof="0" dirty="0" smtClean="0">
                <a:ln>
                  <a:noFill/>
                </a:ln>
                <a:solidFill>
                  <a:srgbClr val="FF0000"/>
                </a:solidFill>
                <a:effectLst/>
                <a:uLnTx/>
                <a:uFillTx/>
                <a:latin typeface="宋体" charset="-122"/>
                <a:ea typeface="宋体" charset="-122"/>
                <a:cs typeface="+mn-cs"/>
              </a:rPr>
              <a:t>降低贸易风险</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保证金交易制度，不存在信用风险和“三角债”问题</a:t>
            </a:r>
          </a:p>
          <a:p>
            <a:pPr marL="342900" marR="0" lvl="0" indent="-342900" algn="l" defTabSz="914400" rtl="0" eaLnBrk="1" fontAlgn="base" latinLnBrk="0" hangingPunct="1">
              <a:lnSpc>
                <a:spcPct val="90000"/>
              </a:lnSpc>
              <a:spcBef>
                <a:spcPts val="2200"/>
              </a:spcBef>
              <a:spcAft>
                <a:spcPct val="50000"/>
              </a:spcAft>
              <a:buClrTx/>
              <a:buSzTx/>
              <a:buFont typeface="Arial"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rPr>
              <a:t>5</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zh-CN" altLang="en-US" sz="2000" b="0" i="0" u="none" strike="noStrike" kern="1200" cap="none" spc="0" normalizeH="0" baseline="0" noProof="0" dirty="0" smtClean="0">
                <a:ln>
                  <a:noFill/>
                </a:ln>
                <a:solidFill>
                  <a:srgbClr val="FF0000"/>
                </a:solidFill>
                <a:effectLst/>
                <a:uLnTx/>
                <a:uFillTx/>
                <a:latin typeface="宋体" charset="-122"/>
                <a:ea typeface="宋体" charset="-122"/>
                <a:cs typeface="+mn-cs"/>
              </a:rPr>
              <a:t>提高资金周转率</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 </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同一交易日可以多次实现订立和转让交易</a:t>
            </a:r>
          </a:p>
          <a:p>
            <a:pPr marL="342900" marR="0" lvl="0" indent="-342900" algn="l" defTabSz="914400" rtl="0" eaLnBrk="1" fontAlgn="base" latinLnBrk="0" hangingPunct="1">
              <a:lnSpc>
                <a:spcPct val="90000"/>
              </a:lnSpc>
              <a:spcBef>
                <a:spcPts val="2200"/>
              </a:spcBef>
              <a:spcAft>
                <a:spcPct val="50000"/>
              </a:spcAft>
              <a:buClrTx/>
              <a:buSzTx/>
              <a:buFont typeface="Arial"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宋体" charset="-122"/>
                <a:ea typeface="宋体" charset="-122"/>
                <a:cs typeface="+mn-cs"/>
              </a:rPr>
              <a:t>6</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a:t>
            </a:r>
            <a:r>
              <a:rPr kumimoji="0" lang="zh-CN" altLang="en-US" sz="2000" b="0" i="0" u="none" strike="noStrike" kern="1200" cap="none" spc="0" normalizeH="0" baseline="0" noProof="0" dirty="0" smtClean="0">
                <a:ln>
                  <a:noFill/>
                </a:ln>
                <a:solidFill>
                  <a:srgbClr val="FF0000"/>
                </a:solidFill>
                <a:effectLst/>
                <a:uLnTx/>
                <a:uFillTx/>
                <a:latin typeface="宋体" charset="-122"/>
                <a:ea typeface="宋体" charset="-122"/>
                <a:cs typeface="+mn-cs"/>
              </a:rPr>
              <a:t>融资融货</a:t>
            </a:r>
            <a:r>
              <a:rPr kumimoji="0" lang="zh-CN" altLang="en-US" sz="2000" b="0" i="0" u="none" strike="noStrike" kern="1200" cap="none" spc="0" normalizeH="0" baseline="0" noProof="0" dirty="0" smtClean="0">
                <a:ln>
                  <a:noFill/>
                </a:ln>
                <a:solidFill>
                  <a:schemeClr val="tx1"/>
                </a:solidFill>
                <a:effectLst/>
                <a:uLnTx/>
                <a:uFillTx/>
                <a:latin typeface="宋体" charset="-122"/>
                <a:ea typeface="宋体" charset="-122"/>
                <a:cs typeface="+mn-cs"/>
              </a:rPr>
              <a:t> </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贸易商只需</a:t>
            </a:r>
            <a:r>
              <a:rPr kumimoji="0" lang="en-US" altLang="zh-CN" sz="2000" b="1" i="0" u="none" strike="noStrike" kern="1200" cap="none" spc="0" normalizeH="0" baseline="0" noProof="0" dirty="0" smtClean="0">
                <a:ln>
                  <a:noFill/>
                </a:ln>
                <a:solidFill>
                  <a:schemeClr val="tx1"/>
                </a:solidFill>
                <a:effectLst/>
                <a:uLnTx/>
                <a:uFillTx/>
                <a:latin typeface="宋体" charset="-122"/>
                <a:ea typeface="宋体" charset="-122"/>
                <a:cs typeface="+mn-cs"/>
              </a:rPr>
              <a:t>20%</a:t>
            </a: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订金就可能把生意完成（买卖合同后转让）</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Char char="ü"/>
              <a:tabLst/>
              <a:defRPr/>
            </a:pPr>
            <a:r>
              <a:rPr kumimoji="0" lang="zh-CN" altLang="en-US" sz="2000" b="1" i="0" u="none" strike="noStrike" kern="1200" cap="none" spc="0" normalizeH="0" baseline="0" noProof="0" dirty="0" smtClean="0">
                <a:ln>
                  <a:noFill/>
                </a:ln>
                <a:solidFill>
                  <a:schemeClr val="tx1"/>
                </a:solidFill>
                <a:effectLst/>
                <a:uLnTx/>
                <a:uFillTx/>
                <a:latin typeface="宋体" charset="-122"/>
                <a:ea typeface="宋体" charset="-122"/>
                <a:cs typeface="+mn-cs"/>
              </a:rPr>
              <a:t>仓单融资</a:t>
            </a:r>
          </a:p>
        </p:txBody>
      </p:sp>
    </p:spTree>
  </p:cSld>
  <p:clrMapOvr>
    <a:masterClrMapping/>
  </p:clrMapOvr>
  <p:transition>
    <p:wheel spokes="3"/>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
      <a:dk1>
        <a:sysClr val="windowText" lastClr="000000"/>
      </a:dk1>
      <a:lt1>
        <a:sysClr val="window" lastClr="FFFFFF"/>
      </a:lt1>
      <a:dk2>
        <a:srgbClr val="00B0F0"/>
      </a:dk2>
      <a:lt2>
        <a:srgbClr val="F4E7ED"/>
      </a:lt2>
      <a:accent1>
        <a:srgbClr val="FFC000"/>
      </a:accent1>
      <a:accent2>
        <a:srgbClr val="BB4FA3"/>
      </a:accent2>
      <a:accent3>
        <a:srgbClr val="DE6C36"/>
      </a:accent3>
      <a:accent4>
        <a:srgbClr val="F9B639"/>
      </a:accent4>
      <a:accent5>
        <a:srgbClr val="5DD3FF"/>
      </a:accent5>
      <a:accent6>
        <a:srgbClr val="92D050"/>
      </a:accent6>
      <a:hlink>
        <a:srgbClr val="CDA3D6"/>
      </a:hlink>
      <a:folHlink>
        <a:srgbClr val="D490C5"/>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8186</TotalTime>
  <Words>5736</Words>
  <Application>Microsoft Office PowerPoint</Application>
  <PresentationFormat>全屏显示(4:3)</PresentationFormat>
  <Paragraphs>595</Paragraphs>
  <Slides>67</Slides>
  <Notes>65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3" baseType="lpstr">
      <vt:lpstr>HY견고딕</vt:lpstr>
      <vt:lpstr>HY각헤드라인M</vt:lpstr>
      <vt:lpstr>Malgun Gothic</vt:lpstr>
      <vt:lpstr>华文新魏</vt:lpstr>
      <vt:lpstr>华文中宋</vt:lpstr>
      <vt:lpstr>楷体_GB2312</vt:lpstr>
      <vt:lpstr>宋体</vt:lpstr>
      <vt:lpstr>微软雅黑</vt:lpstr>
      <vt:lpstr>文鼎CS大黑</vt:lpstr>
      <vt:lpstr>文鼎CS中黑</vt:lpstr>
      <vt:lpstr>Arial</vt:lpstr>
      <vt:lpstr>Calibri</vt:lpstr>
      <vt:lpstr>Verdana</vt:lpstr>
      <vt:lpstr>Wingdings</vt:lpstr>
      <vt:lpstr>Office 主题</vt:lpstr>
      <vt:lpstr>Visio</vt:lpstr>
      <vt:lpstr>矿产品交易平台</vt:lpstr>
      <vt:lpstr>PowerPoint 演示文稿</vt:lpstr>
      <vt:lpstr>PowerPoint 演示文稿</vt:lpstr>
      <vt:lpstr>传统贸易的弊端 </vt:lpstr>
      <vt:lpstr>PowerPoint 演示文稿</vt:lpstr>
      <vt:lpstr>PowerPoint 演示文稿</vt:lpstr>
      <vt:lpstr>现货电子交易的优势</vt:lpstr>
      <vt:lpstr>PowerPoint 演示文稿</vt:lpstr>
      <vt:lpstr>PowerPoint 演示文稿</vt:lpstr>
      <vt:lpstr>PowerPoint 演示文稿</vt:lpstr>
      <vt:lpstr>PowerPoint 演示文稿</vt:lpstr>
      <vt:lpstr>PowerPoint 演示文稿</vt:lpstr>
      <vt:lpstr>PowerPoint 演示文稿</vt:lpstr>
      <vt:lpstr>1.12、交易模式组成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2010年工作总结及下年思路</dc:title>
  <dc:creator>Administrator</dc:creator>
  <cp:lastModifiedBy>wangli645</cp:lastModifiedBy>
  <cp:revision>1015</cp:revision>
  <dcterms:modified xsi:type="dcterms:W3CDTF">2017-03-17T02:08:29Z</dcterms:modified>
</cp:coreProperties>
</file>