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45"/>
  </p:notesMasterIdLst>
  <p:handoutMasterIdLst>
    <p:handoutMasterId r:id="rId46"/>
  </p:handoutMasterIdLst>
  <p:sldIdLst>
    <p:sldId id="1085" r:id="rId2"/>
    <p:sldId id="3004" r:id="rId3"/>
    <p:sldId id="2934" r:id="rId4"/>
    <p:sldId id="2923" r:id="rId5"/>
    <p:sldId id="2990" r:id="rId6"/>
    <p:sldId id="2994" r:id="rId7"/>
    <p:sldId id="2995" r:id="rId8"/>
    <p:sldId id="3003" r:id="rId9"/>
    <p:sldId id="2992" r:id="rId10"/>
    <p:sldId id="2998" r:id="rId11"/>
    <p:sldId id="2960" r:id="rId12"/>
    <p:sldId id="2954" r:id="rId13"/>
    <p:sldId id="3001" r:id="rId14"/>
    <p:sldId id="2981" r:id="rId15"/>
    <p:sldId id="2947" r:id="rId16"/>
    <p:sldId id="2948" r:id="rId17"/>
    <p:sldId id="2983" r:id="rId18"/>
    <p:sldId id="2984" r:id="rId19"/>
    <p:sldId id="2986" r:id="rId20"/>
    <p:sldId id="2987" r:id="rId21"/>
    <p:sldId id="2988" r:id="rId22"/>
    <p:sldId id="2949" r:id="rId23"/>
    <p:sldId id="2974" r:id="rId24"/>
    <p:sldId id="2973" r:id="rId25"/>
    <p:sldId id="2950" r:id="rId26"/>
    <p:sldId id="2961" r:id="rId27"/>
    <p:sldId id="2962" r:id="rId28"/>
    <p:sldId id="2963" r:id="rId29"/>
    <p:sldId id="2964" r:id="rId30"/>
    <p:sldId id="2965" r:id="rId31"/>
    <p:sldId id="2966" r:id="rId32"/>
    <p:sldId id="2967" r:id="rId33"/>
    <p:sldId id="2951" r:id="rId34"/>
    <p:sldId id="2968" r:id="rId35"/>
    <p:sldId id="2969" r:id="rId36"/>
    <p:sldId id="2970" r:id="rId37"/>
    <p:sldId id="2971" r:id="rId38"/>
    <p:sldId id="2972" r:id="rId39"/>
    <p:sldId id="2952" r:id="rId40"/>
    <p:sldId id="2999" r:id="rId41"/>
    <p:sldId id="2980" r:id="rId42"/>
    <p:sldId id="2979" r:id="rId43"/>
    <p:sldId id="2897" r:id="rId44"/>
  </p:sldIdLst>
  <p:sldSz cx="9906000" cy="6858000" type="A4"/>
  <p:notesSz cx="9866313" cy="6735763"/>
  <p:defaultTextStyle>
    <a:defPPr>
      <a:defRPr lang="en-US"/>
    </a:defPPr>
    <a:lvl1pPr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1pPr>
    <a:lvl2pPr marL="4572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2pPr>
    <a:lvl3pPr marL="9144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3pPr>
    <a:lvl4pPr marL="13716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4pPr>
    <a:lvl5pPr marL="18288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1B5C9"/>
    <a:srgbClr val="F7C5CD"/>
    <a:srgbClr val="FFAFAF"/>
    <a:srgbClr val="4CD476"/>
    <a:srgbClr val="FF0066"/>
    <a:srgbClr val="FFEFBD"/>
    <a:srgbClr val="CC3300"/>
    <a:srgbClr val="A50021"/>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26" autoAdjust="0"/>
    <p:restoredTop sz="86410" autoAdjust="0"/>
  </p:normalViewPr>
  <p:slideViewPr>
    <p:cSldViewPr>
      <p:cViewPr>
        <p:scale>
          <a:sx n="75" d="100"/>
          <a:sy n="75" d="100"/>
        </p:scale>
        <p:origin x="-778" y="-1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1699" y="-72"/>
      </p:cViewPr>
      <p:guideLst>
        <p:guide orient="horz" pos="2122"/>
        <p:guide pos="31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4BFA5-7E64-492E-94C6-D1618B73A14A}" type="doc">
      <dgm:prSet loTypeId="urn:microsoft.com/office/officeart/2005/8/layout/venn1" loCatId="relationship" qsTypeId="urn:microsoft.com/office/officeart/2005/8/quickstyle/simple5" qsCatId="simple" csTypeId="urn:microsoft.com/office/officeart/2005/8/colors/colorful5" csCatId="colorful" phldr="1"/>
      <dgm:spPr/>
      <dgm:t>
        <a:bodyPr/>
        <a:lstStyle/>
        <a:p>
          <a:endParaRPr lang="zh-CN" altLang="en-US"/>
        </a:p>
      </dgm:t>
    </dgm:pt>
    <dgm:pt modelId="{EB0C3F0F-4106-4ECC-A8B0-C553658AEA6A}">
      <dgm:prSet/>
      <dgm:spPr/>
      <dgm:t>
        <a:bodyPr/>
        <a:lstStyle/>
        <a:p>
          <a:pPr rtl="0"/>
          <a:r>
            <a:rPr lang="zh-CN" b="1" dirty="0" smtClean="0">
              <a:latin typeface="微软雅黑" pitchFamily="34" charset="-122"/>
              <a:ea typeface="微软雅黑" pitchFamily="34" charset="-122"/>
            </a:rPr>
            <a:t>应用体系</a:t>
          </a:r>
          <a:endParaRPr lang="zh-CN" b="1" dirty="0">
            <a:latin typeface="微软雅黑" pitchFamily="34" charset="-122"/>
            <a:ea typeface="微软雅黑" pitchFamily="34" charset="-122"/>
          </a:endParaRPr>
        </a:p>
      </dgm:t>
    </dgm:pt>
    <dgm:pt modelId="{EFBDD180-CAEE-49E3-BF0E-5BE493D6ABCF}" type="parTrans" cxnId="{B7E86BF9-9074-419F-A762-A5F78AC5E3AE}">
      <dgm:prSet/>
      <dgm:spPr/>
      <dgm:t>
        <a:bodyPr/>
        <a:lstStyle/>
        <a:p>
          <a:endParaRPr lang="zh-CN" altLang="en-US">
            <a:latin typeface="微软雅黑" pitchFamily="34" charset="-122"/>
            <a:ea typeface="微软雅黑" pitchFamily="34" charset="-122"/>
          </a:endParaRPr>
        </a:p>
      </dgm:t>
    </dgm:pt>
    <dgm:pt modelId="{26F8EBA9-E5B9-4110-A658-EDA7FFEFBA2D}" type="sibTrans" cxnId="{B7E86BF9-9074-419F-A762-A5F78AC5E3AE}">
      <dgm:prSet/>
      <dgm:spPr/>
      <dgm:t>
        <a:bodyPr/>
        <a:lstStyle/>
        <a:p>
          <a:endParaRPr lang="zh-CN" altLang="en-US">
            <a:latin typeface="微软雅黑" pitchFamily="34" charset="-122"/>
            <a:ea typeface="微软雅黑" pitchFamily="34" charset="-122"/>
          </a:endParaRPr>
        </a:p>
      </dgm:t>
    </dgm:pt>
    <dgm:pt modelId="{3B7DF55A-E61D-4B15-87F2-33790089C400}">
      <dgm:prSet/>
      <dgm:spPr/>
      <dgm:t>
        <a:bodyPr/>
        <a:lstStyle/>
        <a:p>
          <a:pPr rtl="0"/>
          <a:r>
            <a:rPr lang="zh-CN" b="1" dirty="0" smtClean="0">
              <a:latin typeface="微软雅黑" pitchFamily="34" charset="-122"/>
              <a:ea typeface="微软雅黑" pitchFamily="34" charset="-122"/>
            </a:rPr>
            <a:t>技术体系</a:t>
          </a:r>
          <a:endParaRPr lang="zh-CN" b="1" dirty="0">
            <a:latin typeface="微软雅黑" pitchFamily="34" charset="-122"/>
            <a:ea typeface="微软雅黑" pitchFamily="34" charset="-122"/>
          </a:endParaRPr>
        </a:p>
      </dgm:t>
    </dgm:pt>
    <dgm:pt modelId="{D9B9D9B7-36DD-4E3C-84F3-0E36FDAB9253}" type="parTrans" cxnId="{EADBFA8D-CBF3-4C89-8751-14F567843A22}">
      <dgm:prSet/>
      <dgm:spPr/>
      <dgm:t>
        <a:bodyPr/>
        <a:lstStyle/>
        <a:p>
          <a:endParaRPr lang="zh-CN" altLang="en-US">
            <a:latin typeface="微软雅黑" pitchFamily="34" charset="-122"/>
            <a:ea typeface="微软雅黑" pitchFamily="34" charset="-122"/>
          </a:endParaRPr>
        </a:p>
      </dgm:t>
    </dgm:pt>
    <dgm:pt modelId="{596D31CB-2F42-4E70-9A42-D1AB3B9C4C0E}" type="sibTrans" cxnId="{EADBFA8D-CBF3-4C89-8751-14F567843A22}">
      <dgm:prSet/>
      <dgm:spPr/>
      <dgm:t>
        <a:bodyPr/>
        <a:lstStyle/>
        <a:p>
          <a:endParaRPr lang="zh-CN" altLang="en-US">
            <a:latin typeface="微软雅黑" pitchFamily="34" charset="-122"/>
            <a:ea typeface="微软雅黑" pitchFamily="34" charset="-122"/>
          </a:endParaRPr>
        </a:p>
      </dgm:t>
    </dgm:pt>
    <dgm:pt modelId="{F95FF9C3-2328-4628-A04E-B0A49D66EEA2}">
      <dgm:prSet/>
      <dgm:spPr/>
      <dgm:t>
        <a:bodyPr/>
        <a:lstStyle/>
        <a:p>
          <a:pPr rtl="0"/>
          <a:r>
            <a:rPr lang="zh-CN" b="1" dirty="0" smtClean="0">
              <a:solidFill>
                <a:srgbClr val="FF0000"/>
              </a:solidFill>
              <a:latin typeface="微软雅黑" pitchFamily="34" charset="-122"/>
              <a:ea typeface="微软雅黑" pitchFamily="34" charset="-122"/>
            </a:rPr>
            <a:t>信息资源体系</a:t>
          </a:r>
          <a:endParaRPr lang="zh-CN" b="1" dirty="0">
            <a:solidFill>
              <a:srgbClr val="FF0000"/>
            </a:solidFill>
            <a:latin typeface="微软雅黑" pitchFamily="34" charset="-122"/>
            <a:ea typeface="微软雅黑" pitchFamily="34" charset="-122"/>
          </a:endParaRPr>
        </a:p>
      </dgm:t>
    </dgm:pt>
    <dgm:pt modelId="{151DB831-137B-4D49-88B9-0D8A5AFB5D89}" type="parTrans" cxnId="{0307BC90-8B26-42B0-AC6A-7F53DF7B2BCA}">
      <dgm:prSet/>
      <dgm:spPr/>
      <dgm:t>
        <a:bodyPr/>
        <a:lstStyle/>
        <a:p>
          <a:endParaRPr lang="zh-CN" altLang="en-US">
            <a:latin typeface="微软雅黑" pitchFamily="34" charset="-122"/>
            <a:ea typeface="微软雅黑" pitchFamily="34" charset="-122"/>
          </a:endParaRPr>
        </a:p>
      </dgm:t>
    </dgm:pt>
    <dgm:pt modelId="{156D1202-BA31-4E42-82A0-52E0FA40F070}" type="sibTrans" cxnId="{0307BC90-8B26-42B0-AC6A-7F53DF7B2BCA}">
      <dgm:prSet/>
      <dgm:spPr/>
      <dgm:t>
        <a:bodyPr/>
        <a:lstStyle/>
        <a:p>
          <a:endParaRPr lang="zh-CN" altLang="en-US">
            <a:latin typeface="微软雅黑" pitchFamily="34" charset="-122"/>
            <a:ea typeface="微软雅黑" pitchFamily="34" charset="-122"/>
          </a:endParaRPr>
        </a:p>
      </dgm:t>
    </dgm:pt>
    <dgm:pt modelId="{C5E536C9-B5DB-4E51-A244-A9A1FC7D8A8C}">
      <dgm:prSet/>
      <dgm:spPr/>
      <dgm:t>
        <a:bodyPr/>
        <a:lstStyle/>
        <a:p>
          <a:pPr rtl="0"/>
          <a:r>
            <a:rPr lang="zh-CN" altLang="en-US" b="1" dirty="0" smtClean="0">
              <a:solidFill>
                <a:srgbClr val="FF0000"/>
              </a:solidFill>
              <a:latin typeface="微软雅黑" pitchFamily="34" charset="-122"/>
              <a:ea typeface="微软雅黑" pitchFamily="34" charset="-122"/>
            </a:rPr>
            <a:t>信息安全</a:t>
          </a:r>
          <a:r>
            <a:rPr lang="zh-CN" b="1" dirty="0" smtClean="0">
              <a:solidFill>
                <a:srgbClr val="FF0000"/>
              </a:solidFill>
              <a:latin typeface="微软雅黑" pitchFamily="34" charset="-122"/>
              <a:ea typeface="微软雅黑" pitchFamily="34" charset="-122"/>
            </a:rPr>
            <a:t>体系</a:t>
          </a:r>
          <a:endParaRPr lang="zh-CN" b="1" dirty="0">
            <a:solidFill>
              <a:srgbClr val="FF0000"/>
            </a:solidFill>
            <a:latin typeface="微软雅黑" pitchFamily="34" charset="-122"/>
            <a:ea typeface="微软雅黑" pitchFamily="34" charset="-122"/>
          </a:endParaRPr>
        </a:p>
      </dgm:t>
    </dgm:pt>
    <dgm:pt modelId="{2DAB11D2-CDEE-489A-AA38-D7A25DE9D33B}" type="parTrans" cxnId="{8661C914-F725-467E-B7C3-FC89E9E2F9C0}">
      <dgm:prSet/>
      <dgm:spPr/>
      <dgm:t>
        <a:bodyPr/>
        <a:lstStyle/>
        <a:p>
          <a:endParaRPr lang="zh-CN" altLang="en-US">
            <a:latin typeface="微软雅黑" pitchFamily="34" charset="-122"/>
            <a:ea typeface="微软雅黑" pitchFamily="34" charset="-122"/>
          </a:endParaRPr>
        </a:p>
      </dgm:t>
    </dgm:pt>
    <dgm:pt modelId="{3AB72B44-0239-4E25-8944-545FB23E05C9}" type="sibTrans" cxnId="{8661C914-F725-467E-B7C3-FC89E9E2F9C0}">
      <dgm:prSet/>
      <dgm:spPr/>
      <dgm:t>
        <a:bodyPr/>
        <a:lstStyle/>
        <a:p>
          <a:endParaRPr lang="zh-CN" altLang="en-US">
            <a:latin typeface="微软雅黑" pitchFamily="34" charset="-122"/>
            <a:ea typeface="微软雅黑" pitchFamily="34" charset="-122"/>
          </a:endParaRPr>
        </a:p>
      </dgm:t>
    </dgm:pt>
    <dgm:pt modelId="{82877565-14D6-489E-9051-437B92ABAD4E}">
      <dgm:prSet/>
      <dgm:spPr/>
      <dgm:t>
        <a:bodyPr/>
        <a:lstStyle/>
        <a:p>
          <a:pPr rtl="0"/>
          <a:r>
            <a:rPr lang="en-US" b="1" dirty="0" smtClean="0">
              <a:latin typeface="微软雅黑" pitchFamily="34" charset="-122"/>
              <a:ea typeface="微软雅黑" pitchFamily="34" charset="-122"/>
            </a:rPr>
            <a:t>IT</a:t>
          </a:r>
          <a:r>
            <a:rPr lang="zh-CN" b="1" dirty="0" smtClean="0">
              <a:latin typeface="微软雅黑" pitchFamily="34" charset="-122"/>
              <a:ea typeface="微软雅黑" pitchFamily="34" charset="-122"/>
            </a:rPr>
            <a:t>管控体系</a:t>
          </a:r>
          <a:endParaRPr lang="zh-CN" b="1" dirty="0">
            <a:latin typeface="微软雅黑" pitchFamily="34" charset="-122"/>
            <a:ea typeface="微软雅黑" pitchFamily="34" charset="-122"/>
          </a:endParaRPr>
        </a:p>
      </dgm:t>
    </dgm:pt>
    <dgm:pt modelId="{1C9808B1-6AEC-4514-B2C6-833CD24FD9FF}" type="parTrans" cxnId="{519196C5-C0A9-43C9-8FB7-EE02C838C247}">
      <dgm:prSet/>
      <dgm:spPr/>
      <dgm:t>
        <a:bodyPr/>
        <a:lstStyle/>
        <a:p>
          <a:endParaRPr lang="zh-CN" altLang="en-US">
            <a:latin typeface="微软雅黑" pitchFamily="34" charset="-122"/>
            <a:ea typeface="微软雅黑" pitchFamily="34" charset="-122"/>
          </a:endParaRPr>
        </a:p>
      </dgm:t>
    </dgm:pt>
    <dgm:pt modelId="{3E0943BC-790F-4CD9-A52D-BC4E332E020F}" type="sibTrans" cxnId="{519196C5-C0A9-43C9-8FB7-EE02C838C247}">
      <dgm:prSet/>
      <dgm:spPr/>
      <dgm:t>
        <a:bodyPr/>
        <a:lstStyle/>
        <a:p>
          <a:endParaRPr lang="zh-CN" altLang="en-US">
            <a:latin typeface="微软雅黑" pitchFamily="34" charset="-122"/>
            <a:ea typeface="微软雅黑" pitchFamily="34" charset="-122"/>
          </a:endParaRPr>
        </a:p>
      </dgm:t>
    </dgm:pt>
    <dgm:pt modelId="{70BEFED3-C59D-4127-94B5-E3C814281A94}" type="pres">
      <dgm:prSet presAssocID="{4C94BFA5-7E64-492E-94C6-D1618B73A14A}" presName="compositeShape" presStyleCnt="0">
        <dgm:presLayoutVars>
          <dgm:chMax val="7"/>
          <dgm:dir/>
          <dgm:resizeHandles val="exact"/>
        </dgm:presLayoutVars>
      </dgm:prSet>
      <dgm:spPr/>
      <dgm:t>
        <a:bodyPr/>
        <a:lstStyle/>
        <a:p>
          <a:endParaRPr lang="zh-CN" altLang="en-US"/>
        </a:p>
      </dgm:t>
    </dgm:pt>
    <dgm:pt modelId="{FC4EAD6A-8158-47B1-90CE-77CC00A85296}" type="pres">
      <dgm:prSet presAssocID="{EB0C3F0F-4106-4ECC-A8B0-C553658AEA6A}" presName="circ1" presStyleLbl="vennNode1" presStyleIdx="0" presStyleCnt="5"/>
      <dgm:spPr/>
    </dgm:pt>
    <dgm:pt modelId="{DE4EF0CD-A1DB-476E-AA3B-342A5E4CABC2}" type="pres">
      <dgm:prSet presAssocID="{EB0C3F0F-4106-4ECC-A8B0-C553658AEA6A}" presName="circ1Tx" presStyleLbl="revTx" presStyleIdx="0" presStyleCnt="0">
        <dgm:presLayoutVars>
          <dgm:chMax val="0"/>
          <dgm:chPref val="0"/>
          <dgm:bulletEnabled val="1"/>
        </dgm:presLayoutVars>
      </dgm:prSet>
      <dgm:spPr/>
      <dgm:t>
        <a:bodyPr/>
        <a:lstStyle/>
        <a:p>
          <a:endParaRPr lang="zh-CN" altLang="en-US"/>
        </a:p>
      </dgm:t>
    </dgm:pt>
    <dgm:pt modelId="{E80D080C-EE28-45DF-92A2-5A48EDBAF2D2}" type="pres">
      <dgm:prSet presAssocID="{3B7DF55A-E61D-4B15-87F2-33790089C400}" presName="circ2" presStyleLbl="vennNode1" presStyleIdx="1" presStyleCnt="5"/>
      <dgm:spPr>
        <a:solidFill>
          <a:schemeClr val="accent1">
            <a:lumMod val="60000"/>
            <a:lumOff val="40000"/>
          </a:schemeClr>
        </a:solidFill>
      </dgm:spPr>
      <dgm:t>
        <a:bodyPr/>
        <a:lstStyle/>
        <a:p>
          <a:endParaRPr lang="zh-CN" altLang="en-US"/>
        </a:p>
      </dgm:t>
    </dgm:pt>
    <dgm:pt modelId="{516A118D-3F35-417D-AB03-543715BB759C}" type="pres">
      <dgm:prSet presAssocID="{3B7DF55A-E61D-4B15-87F2-33790089C400}" presName="circ2Tx" presStyleLbl="revTx" presStyleIdx="0" presStyleCnt="0">
        <dgm:presLayoutVars>
          <dgm:chMax val="0"/>
          <dgm:chPref val="0"/>
          <dgm:bulletEnabled val="1"/>
        </dgm:presLayoutVars>
      </dgm:prSet>
      <dgm:spPr/>
      <dgm:t>
        <a:bodyPr/>
        <a:lstStyle/>
        <a:p>
          <a:endParaRPr lang="zh-CN" altLang="en-US"/>
        </a:p>
      </dgm:t>
    </dgm:pt>
    <dgm:pt modelId="{3273BBFA-E522-4094-A73E-2FE4B91F2F83}" type="pres">
      <dgm:prSet presAssocID="{F95FF9C3-2328-4628-A04E-B0A49D66EEA2}" presName="circ3" presStyleLbl="vennNode1" presStyleIdx="2" presStyleCnt="5"/>
      <dgm:spPr>
        <a:solidFill>
          <a:schemeClr val="accent1">
            <a:lumMod val="75000"/>
          </a:schemeClr>
        </a:solidFill>
      </dgm:spPr>
      <dgm:t>
        <a:bodyPr/>
        <a:lstStyle/>
        <a:p>
          <a:endParaRPr lang="zh-CN" altLang="en-US"/>
        </a:p>
      </dgm:t>
    </dgm:pt>
    <dgm:pt modelId="{1419AC2A-F171-400A-8CE5-CEC6C2CC457C}" type="pres">
      <dgm:prSet presAssocID="{F95FF9C3-2328-4628-A04E-B0A49D66EEA2}" presName="circ3Tx" presStyleLbl="revTx" presStyleIdx="0" presStyleCnt="0">
        <dgm:presLayoutVars>
          <dgm:chMax val="0"/>
          <dgm:chPref val="0"/>
          <dgm:bulletEnabled val="1"/>
        </dgm:presLayoutVars>
      </dgm:prSet>
      <dgm:spPr/>
      <dgm:t>
        <a:bodyPr/>
        <a:lstStyle/>
        <a:p>
          <a:endParaRPr lang="zh-CN" altLang="en-US"/>
        </a:p>
      </dgm:t>
    </dgm:pt>
    <dgm:pt modelId="{B230F44B-1BAF-4CC2-9939-DD2B154BD230}" type="pres">
      <dgm:prSet presAssocID="{C5E536C9-B5DB-4E51-A244-A9A1FC7D8A8C}" presName="circ4" presStyleLbl="vennNode1" presStyleIdx="3" presStyleCnt="5"/>
      <dgm:spPr>
        <a:solidFill>
          <a:schemeClr val="accent2">
            <a:lumMod val="50000"/>
          </a:schemeClr>
        </a:solidFill>
      </dgm:spPr>
      <dgm:t>
        <a:bodyPr/>
        <a:lstStyle/>
        <a:p>
          <a:endParaRPr lang="zh-CN" altLang="en-US"/>
        </a:p>
      </dgm:t>
    </dgm:pt>
    <dgm:pt modelId="{7FB99600-FC96-4FF8-8701-732DEF854BD7}" type="pres">
      <dgm:prSet presAssocID="{C5E536C9-B5DB-4E51-A244-A9A1FC7D8A8C}" presName="circ4Tx" presStyleLbl="revTx" presStyleIdx="0" presStyleCnt="0">
        <dgm:presLayoutVars>
          <dgm:chMax val="0"/>
          <dgm:chPref val="0"/>
          <dgm:bulletEnabled val="1"/>
        </dgm:presLayoutVars>
      </dgm:prSet>
      <dgm:spPr/>
      <dgm:t>
        <a:bodyPr/>
        <a:lstStyle/>
        <a:p>
          <a:endParaRPr lang="zh-CN" altLang="en-US"/>
        </a:p>
      </dgm:t>
    </dgm:pt>
    <dgm:pt modelId="{911CF741-A451-4DE0-9489-98F88311A5ED}" type="pres">
      <dgm:prSet presAssocID="{82877565-14D6-489E-9051-437B92ABAD4E}" presName="circ5" presStyleLbl="vennNode1" presStyleIdx="4" presStyleCnt="5"/>
      <dgm:spPr>
        <a:solidFill>
          <a:schemeClr val="accent2">
            <a:lumMod val="75000"/>
          </a:schemeClr>
        </a:solidFill>
      </dgm:spPr>
      <dgm:t>
        <a:bodyPr/>
        <a:lstStyle/>
        <a:p>
          <a:endParaRPr lang="zh-CN" altLang="en-US"/>
        </a:p>
      </dgm:t>
    </dgm:pt>
    <dgm:pt modelId="{0BF476CC-8CBB-4E5D-A693-40DC1B236C13}" type="pres">
      <dgm:prSet presAssocID="{82877565-14D6-489E-9051-437B92ABAD4E}" presName="circ5Tx" presStyleLbl="revTx" presStyleIdx="0" presStyleCnt="0" custScaleX="144084">
        <dgm:presLayoutVars>
          <dgm:chMax val="0"/>
          <dgm:chPref val="0"/>
          <dgm:bulletEnabled val="1"/>
        </dgm:presLayoutVars>
      </dgm:prSet>
      <dgm:spPr/>
      <dgm:t>
        <a:bodyPr/>
        <a:lstStyle/>
        <a:p>
          <a:endParaRPr lang="zh-CN" altLang="en-US"/>
        </a:p>
      </dgm:t>
    </dgm:pt>
  </dgm:ptLst>
  <dgm:cxnLst>
    <dgm:cxn modelId="{8661C914-F725-467E-B7C3-FC89E9E2F9C0}" srcId="{4C94BFA5-7E64-492E-94C6-D1618B73A14A}" destId="{C5E536C9-B5DB-4E51-A244-A9A1FC7D8A8C}" srcOrd="3" destOrd="0" parTransId="{2DAB11D2-CDEE-489A-AA38-D7A25DE9D33B}" sibTransId="{3AB72B44-0239-4E25-8944-545FB23E05C9}"/>
    <dgm:cxn modelId="{B7E86BF9-9074-419F-A762-A5F78AC5E3AE}" srcId="{4C94BFA5-7E64-492E-94C6-D1618B73A14A}" destId="{EB0C3F0F-4106-4ECC-A8B0-C553658AEA6A}" srcOrd="0" destOrd="0" parTransId="{EFBDD180-CAEE-49E3-BF0E-5BE493D6ABCF}" sibTransId="{26F8EBA9-E5B9-4110-A658-EDA7FFEFBA2D}"/>
    <dgm:cxn modelId="{F97DD341-AD31-4DE6-87B4-A4338588732C}" type="presOf" srcId="{F95FF9C3-2328-4628-A04E-B0A49D66EEA2}" destId="{1419AC2A-F171-400A-8CE5-CEC6C2CC457C}" srcOrd="0" destOrd="0" presId="urn:microsoft.com/office/officeart/2005/8/layout/venn1"/>
    <dgm:cxn modelId="{0307BC90-8B26-42B0-AC6A-7F53DF7B2BCA}" srcId="{4C94BFA5-7E64-492E-94C6-D1618B73A14A}" destId="{F95FF9C3-2328-4628-A04E-B0A49D66EEA2}" srcOrd="2" destOrd="0" parTransId="{151DB831-137B-4D49-88B9-0D8A5AFB5D89}" sibTransId="{156D1202-BA31-4E42-82A0-52E0FA40F070}"/>
    <dgm:cxn modelId="{342CF439-E229-46F8-AF84-5CB0F1CC780C}" type="presOf" srcId="{4C94BFA5-7E64-492E-94C6-D1618B73A14A}" destId="{70BEFED3-C59D-4127-94B5-E3C814281A94}" srcOrd="0" destOrd="0" presId="urn:microsoft.com/office/officeart/2005/8/layout/venn1"/>
    <dgm:cxn modelId="{8A33BF4A-08A1-499B-9678-B15EB13C008D}" type="presOf" srcId="{C5E536C9-B5DB-4E51-A244-A9A1FC7D8A8C}" destId="{7FB99600-FC96-4FF8-8701-732DEF854BD7}" srcOrd="0" destOrd="0" presId="urn:microsoft.com/office/officeart/2005/8/layout/venn1"/>
    <dgm:cxn modelId="{519196C5-C0A9-43C9-8FB7-EE02C838C247}" srcId="{4C94BFA5-7E64-492E-94C6-D1618B73A14A}" destId="{82877565-14D6-489E-9051-437B92ABAD4E}" srcOrd="4" destOrd="0" parTransId="{1C9808B1-6AEC-4514-B2C6-833CD24FD9FF}" sibTransId="{3E0943BC-790F-4CD9-A52D-BC4E332E020F}"/>
    <dgm:cxn modelId="{9249C213-94CE-4ADD-A0D8-8B27B3CAF162}" type="presOf" srcId="{EB0C3F0F-4106-4ECC-A8B0-C553658AEA6A}" destId="{DE4EF0CD-A1DB-476E-AA3B-342A5E4CABC2}" srcOrd="0" destOrd="0" presId="urn:microsoft.com/office/officeart/2005/8/layout/venn1"/>
    <dgm:cxn modelId="{F6266262-10C8-4D33-95A2-6EF4AF96891C}" type="presOf" srcId="{82877565-14D6-489E-9051-437B92ABAD4E}" destId="{0BF476CC-8CBB-4E5D-A693-40DC1B236C13}" srcOrd="0" destOrd="0" presId="urn:microsoft.com/office/officeart/2005/8/layout/venn1"/>
    <dgm:cxn modelId="{5CAE62B8-5E1C-4161-A546-7E2B955CA820}" type="presOf" srcId="{3B7DF55A-E61D-4B15-87F2-33790089C400}" destId="{516A118D-3F35-417D-AB03-543715BB759C}" srcOrd="0" destOrd="0" presId="urn:microsoft.com/office/officeart/2005/8/layout/venn1"/>
    <dgm:cxn modelId="{EADBFA8D-CBF3-4C89-8751-14F567843A22}" srcId="{4C94BFA5-7E64-492E-94C6-D1618B73A14A}" destId="{3B7DF55A-E61D-4B15-87F2-33790089C400}" srcOrd="1" destOrd="0" parTransId="{D9B9D9B7-36DD-4E3C-84F3-0E36FDAB9253}" sibTransId="{596D31CB-2F42-4E70-9A42-D1AB3B9C4C0E}"/>
    <dgm:cxn modelId="{B2418D5C-75AC-4A18-8809-B7EBE9D7D131}" type="presParOf" srcId="{70BEFED3-C59D-4127-94B5-E3C814281A94}" destId="{FC4EAD6A-8158-47B1-90CE-77CC00A85296}" srcOrd="0" destOrd="0" presId="urn:microsoft.com/office/officeart/2005/8/layout/venn1"/>
    <dgm:cxn modelId="{390870EA-4CA4-4438-BF4D-AD5B4E6369D2}" type="presParOf" srcId="{70BEFED3-C59D-4127-94B5-E3C814281A94}" destId="{DE4EF0CD-A1DB-476E-AA3B-342A5E4CABC2}" srcOrd="1" destOrd="0" presId="urn:microsoft.com/office/officeart/2005/8/layout/venn1"/>
    <dgm:cxn modelId="{0BBF3B48-F29B-4607-9128-0AD9C493DF21}" type="presParOf" srcId="{70BEFED3-C59D-4127-94B5-E3C814281A94}" destId="{E80D080C-EE28-45DF-92A2-5A48EDBAF2D2}" srcOrd="2" destOrd="0" presId="urn:microsoft.com/office/officeart/2005/8/layout/venn1"/>
    <dgm:cxn modelId="{442537E0-463A-425D-9102-85A5C038572C}" type="presParOf" srcId="{70BEFED3-C59D-4127-94B5-E3C814281A94}" destId="{516A118D-3F35-417D-AB03-543715BB759C}" srcOrd="3" destOrd="0" presId="urn:microsoft.com/office/officeart/2005/8/layout/venn1"/>
    <dgm:cxn modelId="{632AFCAB-D5CF-47A8-BEFC-7780DE02FA54}" type="presParOf" srcId="{70BEFED3-C59D-4127-94B5-E3C814281A94}" destId="{3273BBFA-E522-4094-A73E-2FE4B91F2F83}" srcOrd="4" destOrd="0" presId="urn:microsoft.com/office/officeart/2005/8/layout/venn1"/>
    <dgm:cxn modelId="{4F8ED314-BA13-4969-9E0B-37092B73877B}" type="presParOf" srcId="{70BEFED3-C59D-4127-94B5-E3C814281A94}" destId="{1419AC2A-F171-400A-8CE5-CEC6C2CC457C}" srcOrd="5" destOrd="0" presId="urn:microsoft.com/office/officeart/2005/8/layout/venn1"/>
    <dgm:cxn modelId="{63BA4FAD-7FD9-43C5-B2E8-32072485150D}" type="presParOf" srcId="{70BEFED3-C59D-4127-94B5-E3C814281A94}" destId="{B230F44B-1BAF-4CC2-9939-DD2B154BD230}" srcOrd="6" destOrd="0" presId="urn:microsoft.com/office/officeart/2005/8/layout/venn1"/>
    <dgm:cxn modelId="{0B6FF837-BAE8-409D-AC1C-36C2D613D697}" type="presParOf" srcId="{70BEFED3-C59D-4127-94B5-E3C814281A94}" destId="{7FB99600-FC96-4FF8-8701-732DEF854BD7}" srcOrd="7" destOrd="0" presId="urn:microsoft.com/office/officeart/2005/8/layout/venn1"/>
    <dgm:cxn modelId="{567DF96A-040E-4CFD-B21B-858CF5476584}" type="presParOf" srcId="{70BEFED3-C59D-4127-94B5-E3C814281A94}" destId="{911CF741-A451-4DE0-9489-98F88311A5ED}" srcOrd="8" destOrd="0" presId="urn:microsoft.com/office/officeart/2005/8/layout/venn1"/>
    <dgm:cxn modelId="{BD6205C3-2BC3-4F1C-9FAD-BE06D3745F01}" type="presParOf" srcId="{70BEFED3-C59D-4127-94B5-E3C814281A94}" destId="{0BF476CC-8CBB-4E5D-A693-40DC1B236C13}"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B755C-90C6-4A8D-874C-D5897268BE66}" type="doc">
      <dgm:prSet loTypeId="urn:microsoft.com/office/officeart/2005/8/layout/radial5" loCatId="cycle" qsTypeId="urn:microsoft.com/office/officeart/2005/8/quickstyle/simple3" qsCatId="simple" csTypeId="urn:microsoft.com/office/officeart/2005/8/colors/colorful5" csCatId="colorful" phldr="1"/>
      <dgm:spPr/>
      <dgm:t>
        <a:bodyPr/>
        <a:lstStyle/>
        <a:p>
          <a:endParaRPr lang="zh-CN" altLang="en-US"/>
        </a:p>
      </dgm:t>
    </dgm:pt>
    <dgm:pt modelId="{03B5FA76-D3CC-4D18-B779-CC00FE9E8F7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lnSpc>
              <a:spcPct val="100000"/>
            </a:lnSpc>
            <a:spcAft>
              <a:spcPts val="0"/>
            </a:spcAft>
          </a:pPr>
          <a:r>
            <a:rPr kumimoji="1" lang="zh-CN" altLang="en-US" sz="1400" b="1" dirty="0" smtClean="0">
              <a:latin typeface="微软雅黑" pitchFamily="34" charset="-122"/>
              <a:ea typeface="微软雅黑" pitchFamily="34" charset="-122"/>
            </a:rPr>
            <a:t>主数据</a:t>
          </a:r>
          <a:endParaRPr kumimoji="1" lang="en-US" altLang="zh-CN" sz="1400" b="1" dirty="0" smtClean="0">
            <a:latin typeface="微软雅黑" pitchFamily="34" charset="-122"/>
            <a:ea typeface="微软雅黑" pitchFamily="34" charset="-122"/>
          </a:endParaRPr>
        </a:p>
        <a:p>
          <a:pPr rtl="0">
            <a:lnSpc>
              <a:spcPct val="100000"/>
            </a:lnSpc>
            <a:spcAft>
              <a:spcPts val="0"/>
            </a:spcAft>
          </a:pPr>
          <a:r>
            <a:rPr kumimoji="1" lang="zh-CN" altLang="en-US" sz="1400" b="1" dirty="0" smtClean="0">
              <a:latin typeface="微软雅黑" pitchFamily="34" charset="-122"/>
              <a:ea typeface="微软雅黑" pitchFamily="34" charset="-122"/>
            </a:rPr>
            <a:t>管理</a:t>
          </a:r>
          <a:endParaRPr kumimoji="1" lang="zh-CN" altLang="en-US" sz="1400" b="1" dirty="0">
            <a:latin typeface="微软雅黑" pitchFamily="34" charset="-122"/>
            <a:ea typeface="微软雅黑" pitchFamily="34" charset="-122"/>
          </a:endParaRPr>
        </a:p>
      </dgm:t>
    </dgm:pt>
    <dgm:pt modelId="{BBCCF30A-DCE4-4312-B29D-80E7CBFC28B1}" type="parTrans" cxnId="{DBAAED7E-B8E9-4A08-BB8D-A6008E41FD23}">
      <dgm:prSet/>
      <dgm:spPr/>
      <dgm:t>
        <a:bodyPr/>
        <a:lstStyle/>
        <a:p>
          <a:endParaRPr lang="zh-CN" altLang="en-US" sz="1400"/>
        </a:p>
      </dgm:t>
    </dgm:pt>
    <dgm:pt modelId="{04D21526-E783-425C-BC02-ABD9F2995DE8}" type="sibTrans" cxnId="{DBAAED7E-B8E9-4A08-BB8D-A6008E41FD23}">
      <dgm:prSet/>
      <dgm:spPr/>
      <dgm:t>
        <a:bodyPr/>
        <a:lstStyle/>
        <a:p>
          <a:endParaRPr lang="zh-CN" altLang="en-US" sz="1400"/>
        </a:p>
      </dgm:t>
    </dgm:pt>
    <dgm:pt modelId="{7D020AD6-B794-4D7B-AD79-525CD179DCF2}">
      <dgm:prSet custT="1"/>
      <dgm:spPr>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kumimoji="1" lang="zh-CN" altLang="en-US" sz="1400" b="1" dirty="0" smtClean="0">
              <a:latin typeface="微软雅黑" pitchFamily="34" charset="-122"/>
              <a:ea typeface="微软雅黑" pitchFamily="34" charset="-122"/>
            </a:rPr>
            <a:t>组织</a:t>
          </a:r>
          <a:endParaRPr kumimoji="1" lang="zh-CN" altLang="en-US" sz="1400" b="1" dirty="0">
            <a:latin typeface="微软雅黑" pitchFamily="34" charset="-122"/>
            <a:ea typeface="微软雅黑" pitchFamily="34" charset="-122"/>
          </a:endParaRPr>
        </a:p>
      </dgm:t>
    </dgm:pt>
    <dgm:pt modelId="{06CBB9AC-8156-429B-AB94-F80CEB44E1A4}" type="parTrans" cxnId="{91D3B6FC-B4F0-4FB8-9B60-8C8E6D720120}">
      <dgm:prSet custT="1"/>
      <dgm:spPr/>
      <dgm:t>
        <a:bodyPr/>
        <a:lstStyle/>
        <a:p>
          <a:endParaRPr lang="zh-CN" altLang="en-US" sz="1400">
            <a:latin typeface="微软雅黑" pitchFamily="34" charset="-122"/>
            <a:ea typeface="微软雅黑" pitchFamily="34" charset="-122"/>
          </a:endParaRPr>
        </a:p>
      </dgm:t>
    </dgm:pt>
    <dgm:pt modelId="{7C08E46C-317C-469A-9FD6-723EE9CCD676}" type="sibTrans" cxnId="{91D3B6FC-B4F0-4FB8-9B60-8C8E6D720120}">
      <dgm:prSet/>
      <dgm:spPr/>
      <dgm:t>
        <a:bodyPr/>
        <a:lstStyle/>
        <a:p>
          <a:endParaRPr lang="zh-CN" altLang="en-US" sz="1400"/>
        </a:p>
      </dgm:t>
    </dgm:pt>
    <dgm:pt modelId="{9E5F16F4-F7A4-4462-BAC0-16DB6B6BF108}">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kumimoji="1" lang="zh-CN" altLang="en-US" sz="1400" b="1" dirty="0" smtClean="0">
              <a:latin typeface="微软雅黑" pitchFamily="34" charset="-122"/>
              <a:ea typeface="微软雅黑" pitchFamily="34" charset="-122"/>
            </a:rPr>
            <a:t>岗位</a:t>
          </a:r>
          <a:endParaRPr kumimoji="1" lang="zh-CN" altLang="en-US" sz="1400" b="1" dirty="0">
            <a:latin typeface="微软雅黑" pitchFamily="34" charset="-122"/>
            <a:ea typeface="微软雅黑" pitchFamily="34" charset="-122"/>
          </a:endParaRPr>
        </a:p>
      </dgm:t>
    </dgm:pt>
    <dgm:pt modelId="{C3622C72-5326-435D-8D21-376E4B21D949}" type="parTrans" cxnId="{67FAD79E-B551-4764-98ED-D68EF4FAB7DC}">
      <dgm:prSet custT="1"/>
      <dgm:spPr/>
      <dgm:t>
        <a:bodyPr/>
        <a:lstStyle/>
        <a:p>
          <a:endParaRPr lang="zh-CN" altLang="en-US" sz="1400">
            <a:latin typeface="微软雅黑" pitchFamily="34" charset="-122"/>
            <a:ea typeface="微软雅黑" pitchFamily="34" charset="-122"/>
          </a:endParaRPr>
        </a:p>
      </dgm:t>
    </dgm:pt>
    <dgm:pt modelId="{910755F3-FCBC-4628-8558-645202E0C021}" type="sibTrans" cxnId="{67FAD79E-B551-4764-98ED-D68EF4FAB7DC}">
      <dgm:prSet/>
      <dgm:spPr/>
      <dgm:t>
        <a:bodyPr/>
        <a:lstStyle/>
        <a:p>
          <a:endParaRPr lang="zh-CN" altLang="en-US" sz="1400"/>
        </a:p>
      </dgm:t>
    </dgm:pt>
    <dgm:pt modelId="{EE94E2A9-9CBD-4F2C-9F98-FE6354BD4D18}">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kumimoji="1" lang="en-US" altLang="zh-CN" sz="1400" b="1" dirty="0" smtClean="0">
              <a:latin typeface="微软雅黑" pitchFamily="34" charset="-122"/>
              <a:ea typeface="微软雅黑" pitchFamily="34" charset="-122"/>
            </a:rPr>
            <a:t>IT</a:t>
          </a:r>
          <a:r>
            <a:rPr kumimoji="1" lang="zh-CN" altLang="en-US" sz="1400" b="1" dirty="0" smtClean="0">
              <a:latin typeface="微软雅黑" pitchFamily="34" charset="-122"/>
              <a:ea typeface="微软雅黑" pitchFamily="34" charset="-122"/>
            </a:rPr>
            <a:t>工具</a:t>
          </a:r>
          <a:endParaRPr kumimoji="1" lang="zh-CN" altLang="en-US" sz="1400" b="1" dirty="0">
            <a:latin typeface="微软雅黑" pitchFamily="34" charset="-122"/>
            <a:ea typeface="微软雅黑" pitchFamily="34" charset="-122"/>
          </a:endParaRPr>
        </a:p>
      </dgm:t>
    </dgm:pt>
    <dgm:pt modelId="{C7DDCF30-086F-4245-80F3-9EE6799D77B8}" type="parTrans" cxnId="{3D5400AF-6EFA-493F-98AC-79D6000C0C78}">
      <dgm:prSet custT="1"/>
      <dgm:spPr/>
      <dgm:t>
        <a:bodyPr/>
        <a:lstStyle/>
        <a:p>
          <a:endParaRPr lang="zh-CN" altLang="en-US" sz="1400">
            <a:latin typeface="微软雅黑" pitchFamily="34" charset="-122"/>
            <a:ea typeface="微软雅黑" pitchFamily="34" charset="-122"/>
          </a:endParaRPr>
        </a:p>
      </dgm:t>
    </dgm:pt>
    <dgm:pt modelId="{45F89A6B-CE80-4E3B-8E3F-57979DEB269D}" type="sibTrans" cxnId="{3D5400AF-6EFA-493F-98AC-79D6000C0C78}">
      <dgm:prSet/>
      <dgm:spPr/>
      <dgm:t>
        <a:bodyPr/>
        <a:lstStyle/>
        <a:p>
          <a:endParaRPr lang="zh-CN" altLang="en-US" sz="1400"/>
        </a:p>
      </dgm:t>
    </dgm:pt>
    <dgm:pt modelId="{6D35F322-1DF7-400F-A125-B3B0210CE830}">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kumimoji="1" lang="zh-CN" altLang="en-US" sz="1400" b="1" dirty="0" smtClean="0">
              <a:latin typeface="微软雅黑" pitchFamily="34" charset="-122"/>
              <a:ea typeface="微软雅黑" pitchFamily="34" charset="-122"/>
            </a:rPr>
            <a:t>制度</a:t>
          </a:r>
          <a:endParaRPr kumimoji="1" lang="zh-CN" altLang="en-US" sz="1400" b="1" dirty="0">
            <a:latin typeface="微软雅黑" pitchFamily="34" charset="-122"/>
            <a:ea typeface="微软雅黑" pitchFamily="34" charset="-122"/>
          </a:endParaRPr>
        </a:p>
      </dgm:t>
    </dgm:pt>
    <dgm:pt modelId="{27C0DD0B-4A7F-4489-AEDE-D98271BFFF62}" type="parTrans" cxnId="{FCFCA078-A725-4CDD-81A2-214671885C16}">
      <dgm:prSet custT="1"/>
      <dgm:spPr/>
      <dgm:t>
        <a:bodyPr/>
        <a:lstStyle/>
        <a:p>
          <a:endParaRPr lang="zh-CN" altLang="en-US" sz="1400">
            <a:latin typeface="微软雅黑" pitchFamily="34" charset="-122"/>
            <a:ea typeface="微软雅黑" pitchFamily="34" charset="-122"/>
          </a:endParaRPr>
        </a:p>
      </dgm:t>
    </dgm:pt>
    <dgm:pt modelId="{FC3E7AA7-80AD-4851-84D6-FF23477496DB}" type="sibTrans" cxnId="{FCFCA078-A725-4CDD-81A2-214671885C16}">
      <dgm:prSet/>
      <dgm:spPr/>
      <dgm:t>
        <a:bodyPr/>
        <a:lstStyle/>
        <a:p>
          <a:endParaRPr lang="zh-CN" altLang="en-US" sz="1400"/>
        </a:p>
      </dgm:t>
    </dgm:pt>
    <dgm:pt modelId="{347EFF79-8558-4E94-AC3C-0702C5DA4AE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kumimoji="1" lang="zh-CN" altLang="en-US" sz="1400" b="1" dirty="0" smtClean="0">
              <a:latin typeface="微软雅黑" pitchFamily="34" charset="-122"/>
              <a:ea typeface="微软雅黑" pitchFamily="34" charset="-122"/>
            </a:rPr>
            <a:t>流程</a:t>
          </a:r>
          <a:endParaRPr kumimoji="1" lang="zh-CN" altLang="en-US" sz="1400" b="1" dirty="0">
            <a:latin typeface="微软雅黑" pitchFamily="34" charset="-122"/>
            <a:ea typeface="微软雅黑" pitchFamily="34" charset="-122"/>
          </a:endParaRPr>
        </a:p>
      </dgm:t>
    </dgm:pt>
    <dgm:pt modelId="{405416CA-56BE-4515-BBBD-5AB49D84BBFD}" type="parTrans" cxnId="{AA9B5317-E436-477F-9F67-BAD0BC632E1B}">
      <dgm:prSet custT="1"/>
      <dgm:spPr/>
      <dgm:t>
        <a:bodyPr/>
        <a:lstStyle/>
        <a:p>
          <a:endParaRPr lang="zh-CN" altLang="en-US" sz="1400">
            <a:latin typeface="微软雅黑" pitchFamily="34" charset="-122"/>
            <a:ea typeface="微软雅黑" pitchFamily="34" charset="-122"/>
          </a:endParaRPr>
        </a:p>
      </dgm:t>
    </dgm:pt>
    <dgm:pt modelId="{F9D28C6C-C41A-42AA-9E1C-CFB7DCD4894D}" type="sibTrans" cxnId="{AA9B5317-E436-477F-9F67-BAD0BC632E1B}">
      <dgm:prSet/>
      <dgm:spPr/>
      <dgm:t>
        <a:bodyPr/>
        <a:lstStyle/>
        <a:p>
          <a:endParaRPr lang="zh-CN" altLang="en-US" sz="1400"/>
        </a:p>
      </dgm:t>
    </dgm:pt>
    <dgm:pt modelId="{57062D49-A3BF-4186-A584-6B998BD1117F}" type="pres">
      <dgm:prSet presAssocID="{D92B755C-90C6-4A8D-874C-D5897268BE66}" presName="Name0" presStyleCnt="0">
        <dgm:presLayoutVars>
          <dgm:chMax val="1"/>
          <dgm:dir/>
          <dgm:animLvl val="ctr"/>
          <dgm:resizeHandles val="exact"/>
        </dgm:presLayoutVars>
      </dgm:prSet>
      <dgm:spPr/>
      <dgm:t>
        <a:bodyPr/>
        <a:lstStyle/>
        <a:p>
          <a:endParaRPr lang="zh-CN" altLang="en-US"/>
        </a:p>
      </dgm:t>
    </dgm:pt>
    <dgm:pt modelId="{1B419D07-60C4-4038-8AB9-6C252EDA3509}" type="pres">
      <dgm:prSet presAssocID="{03B5FA76-D3CC-4D18-B779-CC00FE9E8F74}" presName="centerShape" presStyleLbl="node0" presStyleIdx="0" presStyleCnt="1" custScaleY="89015"/>
      <dgm:spPr/>
      <dgm:t>
        <a:bodyPr/>
        <a:lstStyle/>
        <a:p>
          <a:endParaRPr lang="zh-CN" altLang="en-US"/>
        </a:p>
      </dgm:t>
    </dgm:pt>
    <dgm:pt modelId="{3283FB50-71FF-4C14-AD2F-E2C16A8C5055}" type="pres">
      <dgm:prSet presAssocID="{06CBB9AC-8156-429B-AB94-F80CEB44E1A4}" presName="parTrans" presStyleLbl="sibTrans2D1" presStyleIdx="0" presStyleCnt="5"/>
      <dgm:spPr/>
      <dgm:t>
        <a:bodyPr/>
        <a:lstStyle/>
        <a:p>
          <a:endParaRPr lang="zh-CN" altLang="en-US"/>
        </a:p>
      </dgm:t>
    </dgm:pt>
    <dgm:pt modelId="{AF003F6D-1826-40EB-94FB-08959255A1C0}" type="pres">
      <dgm:prSet presAssocID="{06CBB9AC-8156-429B-AB94-F80CEB44E1A4}" presName="connectorText" presStyleLbl="sibTrans2D1" presStyleIdx="0" presStyleCnt="5"/>
      <dgm:spPr/>
      <dgm:t>
        <a:bodyPr/>
        <a:lstStyle/>
        <a:p>
          <a:endParaRPr lang="zh-CN" altLang="en-US"/>
        </a:p>
      </dgm:t>
    </dgm:pt>
    <dgm:pt modelId="{4C67A255-E14E-4F3D-B9FF-EC33738C95AC}" type="pres">
      <dgm:prSet presAssocID="{7D020AD6-B794-4D7B-AD79-525CD179DCF2}" presName="node" presStyleLbl="node1" presStyleIdx="0" presStyleCnt="5" custScaleY="58273">
        <dgm:presLayoutVars>
          <dgm:bulletEnabled val="1"/>
        </dgm:presLayoutVars>
      </dgm:prSet>
      <dgm:spPr/>
      <dgm:t>
        <a:bodyPr/>
        <a:lstStyle/>
        <a:p>
          <a:endParaRPr lang="zh-CN" altLang="en-US"/>
        </a:p>
      </dgm:t>
    </dgm:pt>
    <dgm:pt modelId="{EAF479CB-30C5-4F27-9410-0E45EABAE27F}" type="pres">
      <dgm:prSet presAssocID="{C3622C72-5326-435D-8D21-376E4B21D949}" presName="parTrans" presStyleLbl="sibTrans2D1" presStyleIdx="1" presStyleCnt="5"/>
      <dgm:spPr/>
      <dgm:t>
        <a:bodyPr/>
        <a:lstStyle/>
        <a:p>
          <a:endParaRPr lang="zh-CN" altLang="en-US"/>
        </a:p>
      </dgm:t>
    </dgm:pt>
    <dgm:pt modelId="{88B5AE82-2560-46A4-97B7-3AF20F4E8646}" type="pres">
      <dgm:prSet presAssocID="{C3622C72-5326-435D-8D21-376E4B21D949}" presName="connectorText" presStyleLbl="sibTrans2D1" presStyleIdx="1" presStyleCnt="5"/>
      <dgm:spPr/>
      <dgm:t>
        <a:bodyPr/>
        <a:lstStyle/>
        <a:p>
          <a:endParaRPr lang="zh-CN" altLang="en-US"/>
        </a:p>
      </dgm:t>
    </dgm:pt>
    <dgm:pt modelId="{519E4BDB-1B66-43AB-85AC-F44BC7721322}" type="pres">
      <dgm:prSet presAssocID="{9E5F16F4-F7A4-4462-BAC0-16DB6B6BF108}" presName="node" presStyleLbl="node1" presStyleIdx="1" presStyleCnt="5" custScaleY="58980" custRadScaleRad="98526" custRadScaleInc="7939">
        <dgm:presLayoutVars>
          <dgm:bulletEnabled val="1"/>
        </dgm:presLayoutVars>
      </dgm:prSet>
      <dgm:spPr/>
      <dgm:t>
        <a:bodyPr/>
        <a:lstStyle/>
        <a:p>
          <a:endParaRPr lang="zh-CN" altLang="en-US"/>
        </a:p>
      </dgm:t>
    </dgm:pt>
    <dgm:pt modelId="{E7476440-9E58-4988-9F8A-F0536EF9DF74}" type="pres">
      <dgm:prSet presAssocID="{C7DDCF30-086F-4245-80F3-9EE6799D77B8}" presName="parTrans" presStyleLbl="sibTrans2D1" presStyleIdx="2" presStyleCnt="5"/>
      <dgm:spPr/>
      <dgm:t>
        <a:bodyPr/>
        <a:lstStyle/>
        <a:p>
          <a:endParaRPr lang="zh-CN" altLang="en-US"/>
        </a:p>
      </dgm:t>
    </dgm:pt>
    <dgm:pt modelId="{A6737C2B-FAAC-470A-9BF5-713751A36754}" type="pres">
      <dgm:prSet presAssocID="{C7DDCF30-086F-4245-80F3-9EE6799D77B8}" presName="connectorText" presStyleLbl="sibTrans2D1" presStyleIdx="2" presStyleCnt="5"/>
      <dgm:spPr/>
      <dgm:t>
        <a:bodyPr/>
        <a:lstStyle/>
        <a:p>
          <a:endParaRPr lang="zh-CN" altLang="en-US"/>
        </a:p>
      </dgm:t>
    </dgm:pt>
    <dgm:pt modelId="{4E938C32-4362-4DF8-9576-43F504EE06B8}" type="pres">
      <dgm:prSet presAssocID="{EE94E2A9-9CBD-4F2C-9F98-FE6354BD4D18}" presName="node" presStyleLbl="node1" presStyleIdx="2" presStyleCnt="5" custScaleY="50825" custRadScaleRad="99777" custRadScaleInc="-2809">
        <dgm:presLayoutVars>
          <dgm:bulletEnabled val="1"/>
        </dgm:presLayoutVars>
      </dgm:prSet>
      <dgm:spPr/>
      <dgm:t>
        <a:bodyPr/>
        <a:lstStyle/>
        <a:p>
          <a:endParaRPr lang="zh-CN" altLang="en-US"/>
        </a:p>
      </dgm:t>
    </dgm:pt>
    <dgm:pt modelId="{1DC32BA9-E88E-45F7-B036-4A74FFABDF65}" type="pres">
      <dgm:prSet presAssocID="{405416CA-56BE-4515-BBBD-5AB49D84BBFD}" presName="parTrans" presStyleLbl="sibTrans2D1" presStyleIdx="3" presStyleCnt="5"/>
      <dgm:spPr/>
      <dgm:t>
        <a:bodyPr/>
        <a:lstStyle/>
        <a:p>
          <a:endParaRPr lang="zh-CN" altLang="en-US"/>
        </a:p>
      </dgm:t>
    </dgm:pt>
    <dgm:pt modelId="{67808F62-3A30-476D-9ABC-00720856752E}" type="pres">
      <dgm:prSet presAssocID="{405416CA-56BE-4515-BBBD-5AB49D84BBFD}" presName="connectorText" presStyleLbl="sibTrans2D1" presStyleIdx="3" presStyleCnt="5"/>
      <dgm:spPr/>
      <dgm:t>
        <a:bodyPr/>
        <a:lstStyle/>
        <a:p>
          <a:endParaRPr lang="zh-CN" altLang="en-US"/>
        </a:p>
      </dgm:t>
    </dgm:pt>
    <dgm:pt modelId="{8BDDC2CF-5C2B-4EA0-A0AE-3AD86329F4F3}" type="pres">
      <dgm:prSet presAssocID="{347EFF79-8558-4E94-AC3C-0702C5DA4AEA}" presName="node" presStyleLbl="node1" presStyleIdx="3" presStyleCnt="5" custScaleY="56411">
        <dgm:presLayoutVars>
          <dgm:bulletEnabled val="1"/>
        </dgm:presLayoutVars>
      </dgm:prSet>
      <dgm:spPr/>
      <dgm:t>
        <a:bodyPr/>
        <a:lstStyle/>
        <a:p>
          <a:endParaRPr lang="zh-CN" altLang="en-US"/>
        </a:p>
      </dgm:t>
    </dgm:pt>
    <dgm:pt modelId="{5966FB4C-9224-45D5-A7B0-470836AC0A9E}" type="pres">
      <dgm:prSet presAssocID="{27C0DD0B-4A7F-4489-AEDE-D98271BFFF62}" presName="parTrans" presStyleLbl="sibTrans2D1" presStyleIdx="4" presStyleCnt="5"/>
      <dgm:spPr/>
      <dgm:t>
        <a:bodyPr/>
        <a:lstStyle/>
        <a:p>
          <a:endParaRPr lang="zh-CN" altLang="en-US"/>
        </a:p>
      </dgm:t>
    </dgm:pt>
    <dgm:pt modelId="{D8ED7325-9F55-42B7-BE61-73B35137B514}" type="pres">
      <dgm:prSet presAssocID="{27C0DD0B-4A7F-4489-AEDE-D98271BFFF62}" presName="connectorText" presStyleLbl="sibTrans2D1" presStyleIdx="4" presStyleCnt="5"/>
      <dgm:spPr/>
      <dgm:t>
        <a:bodyPr/>
        <a:lstStyle/>
        <a:p>
          <a:endParaRPr lang="zh-CN" altLang="en-US"/>
        </a:p>
      </dgm:t>
    </dgm:pt>
    <dgm:pt modelId="{0FCB10FE-D27E-444E-A16B-2B14F4777F42}" type="pres">
      <dgm:prSet presAssocID="{6D35F322-1DF7-400F-A125-B3B0210CE830}" presName="node" presStyleLbl="node1" presStyleIdx="4" presStyleCnt="5" custScaleX="96390" custScaleY="52557" custRadScaleRad="102309" custRadScaleInc="-5830">
        <dgm:presLayoutVars>
          <dgm:bulletEnabled val="1"/>
        </dgm:presLayoutVars>
      </dgm:prSet>
      <dgm:spPr/>
      <dgm:t>
        <a:bodyPr/>
        <a:lstStyle/>
        <a:p>
          <a:endParaRPr lang="zh-CN" altLang="en-US"/>
        </a:p>
      </dgm:t>
    </dgm:pt>
  </dgm:ptLst>
  <dgm:cxnLst>
    <dgm:cxn modelId="{91D3B6FC-B4F0-4FB8-9B60-8C8E6D720120}" srcId="{03B5FA76-D3CC-4D18-B779-CC00FE9E8F74}" destId="{7D020AD6-B794-4D7B-AD79-525CD179DCF2}" srcOrd="0" destOrd="0" parTransId="{06CBB9AC-8156-429B-AB94-F80CEB44E1A4}" sibTransId="{7C08E46C-317C-469A-9FD6-723EE9CCD676}"/>
    <dgm:cxn modelId="{9E51E8CD-C78F-4D9E-9DC6-1E1C01947539}" type="presOf" srcId="{03B5FA76-D3CC-4D18-B779-CC00FE9E8F74}" destId="{1B419D07-60C4-4038-8AB9-6C252EDA3509}" srcOrd="0" destOrd="0" presId="urn:microsoft.com/office/officeart/2005/8/layout/radial5"/>
    <dgm:cxn modelId="{F008F366-210C-4A5E-AD84-FA27DD9DB591}" type="presOf" srcId="{06CBB9AC-8156-429B-AB94-F80CEB44E1A4}" destId="{3283FB50-71FF-4C14-AD2F-E2C16A8C5055}" srcOrd="0" destOrd="0" presId="urn:microsoft.com/office/officeart/2005/8/layout/radial5"/>
    <dgm:cxn modelId="{770DBE53-C23A-4FE0-9586-9EFE13C8A080}" type="presOf" srcId="{C7DDCF30-086F-4245-80F3-9EE6799D77B8}" destId="{A6737C2B-FAAC-470A-9BF5-713751A36754}" srcOrd="1" destOrd="0" presId="urn:microsoft.com/office/officeart/2005/8/layout/radial5"/>
    <dgm:cxn modelId="{E1CF9145-7BDD-4418-B687-7D5792EBF2E8}" type="presOf" srcId="{C3622C72-5326-435D-8D21-376E4B21D949}" destId="{88B5AE82-2560-46A4-97B7-3AF20F4E8646}" srcOrd="1" destOrd="0" presId="urn:microsoft.com/office/officeart/2005/8/layout/radial5"/>
    <dgm:cxn modelId="{AF3E8869-F29A-41E6-9888-47D13ED2069F}" type="presOf" srcId="{C3622C72-5326-435D-8D21-376E4B21D949}" destId="{EAF479CB-30C5-4F27-9410-0E45EABAE27F}" srcOrd="0" destOrd="0" presId="urn:microsoft.com/office/officeart/2005/8/layout/radial5"/>
    <dgm:cxn modelId="{387C5635-2EB7-4A0E-9965-D91E41C57855}" type="presOf" srcId="{27C0DD0B-4A7F-4489-AEDE-D98271BFFF62}" destId="{D8ED7325-9F55-42B7-BE61-73B35137B514}" srcOrd="1" destOrd="0" presId="urn:microsoft.com/office/officeart/2005/8/layout/radial5"/>
    <dgm:cxn modelId="{27F92965-892D-4BFB-BF48-1E034010EC06}" type="presOf" srcId="{D92B755C-90C6-4A8D-874C-D5897268BE66}" destId="{57062D49-A3BF-4186-A584-6B998BD1117F}" srcOrd="0" destOrd="0" presId="urn:microsoft.com/office/officeart/2005/8/layout/radial5"/>
    <dgm:cxn modelId="{30AE1152-BA1C-417F-B7E1-9680BB61EE5C}" type="presOf" srcId="{06CBB9AC-8156-429B-AB94-F80CEB44E1A4}" destId="{AF003F6D-1826-40EB-94FB-08959255A1C0}" srcOrd="1" destOrd="0" presId="urn:microsoft.com/office/officeart/2005/8/layout/radial5"/>
    <dgm:cxn modelId="{B1FA5E6B-1D09-4E6E-BCA6-2F0C7E2B278B}" type="presOf" srcId="{405416CA-56BE-4515-BBBD-5AB49D84BBFD}" destId="{1DC32BA9-E88E-45F7-B036-4A74FFABDF65}" srcOrd="0" destOrd="0" presId="urn:microsoft.com/office/officeart/2005/8/layout/radial5"/>
    <dgm:cxn modelId="{AA9B5317-E436-477F-9F67-BAD0BC632E1B}" srcId="{03B5FA76-D3CC-4D18-B779-CC00FE9E8F74}" destId="{347EFF79-8558-4E94-AC3C-0702C5DA4AEA}" srcOrd="3" destOrd="0" parTransId="{405416CA-56BE-4515-BBBD-5AB49D84BBFD}" sibTransId="{F9D28C6C-C41A-42AA-9E1C-CFB7DCD4894D}"/>
    <dgm:cxn modelId="{3D9D5EC6-4238-4C3F-BFA9-91B995E0B731}" type="presOf" srcId="{9E5F16F4-F7A4-4462-BAC0-16DB6B6BF108}" destId="{519E4BDB-1B66-43AB-85AC-F44BC7721322}" srcOrd="0" destOrd="0" presId="urn:microsoft.com/office/officeart/2005/8/layout/radial5"/>
    <dgm:cxn modelId="{3D5400AF-6EFA-493F-98AC-79D6000C0C78}" srcId="{03B5FA76-D3CC-4D18-B779-CC00FE9E8F74}" destId="{EE94E2A9-9CBD-4F2C-9F98-FE6354BD4D18}" srcOrd="2" destOrd="0" parTransId="{C7DDCF30-086F-4245-80F3-9EE6799D77B8}" sibTransId="{45F89A6B-CE80-4E3B-8E3F-57979DEB269D}"/>
    <dgm:cxn modelId="{354A8474-144C-4BC3-B0B6-280430F64062}" type="presOf" srcId="{405416CA-56BE-4515-BBBD-5AB49D84BBFD}" destId="{67808F62-3A30-476D-9ABC-00720856752E}" srcOrd="1" destOrd="0" presId="urn:microsoft.com/office/officeart/2005/8/layout/radial5"/>
    <dgm:cxn modelId="{E33801F9-091F-4331-BF6A-30A5A559F206}" type="presOf" srcId="{7D020AD6-B794-4D7B-AD79-525CD179DCF2}" destId="{4C67A255-E14E-4F3D-B9FF-EC33738C95AC}" srcOrd="0" destOrd="0" presId="urn:microsoft.com/office/officeart/2005/8/layout/radial5"/>
    <dgm:cxn modelId="{B7F2B9FD-847F-4EF4-910A-36226587B654}" type="presOf" srcId="{C7DDCF30-086F-4245-80F3-9EE6799D77B8}" destId="{E7476440-9E58-4988-9F8A-F0536EF9DF74}" srcOrd="0" destOrd="0" presId="urn:microsoft.com/office/officeart/2005/8/layout/radial5"/>
    <dgm:cxn modelId="{67FAD79E-B551-4764-98ED-D68EF4FAB7DC}" srcId="{03B5FA76-D3CC-4D18-B779-CC00FE9E8F74}" destId="{9E5F16F4-F7A4-4462-BAC0-16DB6B6BF108}" srcOrd="1" destOrd="0" parTransId="{C3622C72-5326-435D-8D21-376E4B21D949}" sibTransId="{910755F3-FCBC-4628-8558-645202E0C021}"/>
    <dgm:cxn modelId="{AE2A1203-EF04-4451-BAF1-BCF6CE393C84}" type="presOf" srcId="{347EFF79-8558-4E94-AC3C-0702C5DA4AEA}" destId="{8BDDC2CF-5C2B-4EA0-A0AE-3AD86329F4F3}" srcOrd="0" destOrd="0" presId="urn:microsoft.com/office/officeart/2005/8/layout/radial5"/>
    <dgm:cxn modelId="{81B2703E-3903-4708-9E75-FC5FB49F4C0C}" type="presOf" srcId="{27C0DD0B-4A7F-4489-AEDE-D98271BFFF62}" destId="{5966FB4C-9224-45D5-A7B0-470836AC0A9E}" srcOrd="0" destOrd="0" presId="urn:microsoft.com/office/officeart/2005/8/layout/radial5"/>
    <dgm:cxn modelId="{EBF8ABBF-D1D8-4197-AAB7-32D88A1E9834}" type="presOf" srcId="{EE94E2A9-9CBD-4F2C-9F98-FE6354BD4D18}" destId="{4E938C32-4362-4DF8-9576-43F504EE06B8}" srcOrd="0" destOrd="0" presId="urn:microsoft.com/office/officeart/2005/8/layout/radial5"/>
    <dgm:cxn modelId="{FCFCA078-A725-4CDD-81A2-214671885C16}" srcId="{03B5FA76-D3CC-4D18-B779-CC00FE9E8F74}" destId="{6D35F322-1DF7-400F-A125-B3B0210CE830}" srcOrd="4" destOrd="0" parTransId="{27C0DD0B-4A7F-4489-AEDE-D98271BFFF62}" sibTransId="{FC3E7AA7-80AD-4851-84D6-FF23477496DB}"/>
    <dgm:cxn modelId="{C3800FAC-8FFC-422B-9AFA-D71A6E3386AD}" type="presOf" srcId="{6D35F322-1DF7-400F-A125-B3B0210CE830}" destId="{0FCB10FE-D27E-444E-A16B-2B14F4777F42}" srcOrd="0" destOrd="0" presId="urn:microsoft.com/office/officeart/2005/8/layout/radial5"/>
    <dgm:cxn modelId="{DBAAED7E-B8E9-4A08-BB8D-A6008E41FD23}" srcId="{D92B755C-90C6-4A8D-874C-D5897268BE66}" destId="{03B5FA76-D3CC-4D18-B779-CC00FE9E8F74}" srcOrd="0" destOrd="0" parTransId="{BBCCF30A-DCE4-4312-B29D-80E7CBFC28B1}" sibTransId="{04D21526-E783-425C-BC02-ABD9F2995DE8}"/>
    <dgm:cxn modelId="{9272099E-D9D1-44A4-9D42-9F7C503497AD}" type="presParOf" srcId="{57062D49-A3BF-4186-A584-6B998BD1117F}" destId="{1B419D07-60C4-4038-8AB9-6C252EDA3509}" srcOrd="0" destOrd="0" presId="urn:microsoft.com/office/officeart/2005/8/layout/radial5"/>
    <dgm:cxn modelId="{7F3583EA-481F-454E-AB61-67975F319FF3}" type="presParOf" srcId="{57062D49-A3BF-4186-A584-6B998BD1117F}" destId="{3283FB50-71FF-4C14-AD2F-E2C16A8C5055}" srcOrd="1" destOrd="0" presId="urn:microsoft.com/office/officeart/2005/8/layout/radial5"/>
    <dgm:cxn modelId="{1AD0FAAF-CBC3-4521-A5EC-E6AC1AA0F6CD}" type="presParOf" srcId="{3283FB50-71FF-4C14-AD2F-E2C16A8C5055}" destId="{AF003F6D-1826-40EB-94FB-08959255A1C0}" srcOrd="0" destOrd="0" presId="urn:microsoft.com/office/officeart/2005/8/layout/radial5"/>
    <dgm:cxn modelId="{C808B9E9-E914-41B5-9D4D-B4297D49F336}" type="presParOf" srcId="{57062D49-A3BF-4186-A584-6B998BD1117F}" destId="{4C67A255-E14E-4F3D-B9FF-EC33738C95AC}" srcOrd="2" destOrd="0" presId="urn:microsoft.com/office/officeart/2005/8/layout/radial5"/>
    <dgm:cxn modelId="{A08482CE-6155-4E40-8000-34A2CD0482C4}" type="presParOf" srcId="{57062D49-A3BF-4186-A584-6B998BD1117F}" destId="{EAF479CB-30C5-4F27-9410-0E45EABAE27F}" srcOrd="3" destOrd="0" presId="urn:microsoft.com/office/officeart/2005/8/layout/radial5"/>
    <dgm:cxn modelId="{C11A57B7-AB04-4D8E-AD79-09EB6A2BA080}" type="presParOf" srcId="{EAF479CB-30C5-4F27-9410-0E45EABAE27F}" destId="{88B5AE82-2560-46A4-97B7-3AF20F4E8646}" srcOrd="0" destOrd="0" presId="urn:microsoft.com/office/officeart/2005/8/layout/radial5"/>
    <dgm:cxn modelId="{E01692A2-E415-4EA3-9A61-997491D499AF}" type="presParOf" srcId="{57062D49-A3BF-4186-A584-6B998BD1117F}" destId="{519E4BDB-1B66-43AB-85AC-F44BC7721322}" srcOrd="4" destOrd="0" presId="urn:microsoft.com/office/officeart/2005/8/layout/radial5"/>
    <dgm:cxn modelId="{02204AC8-9E5E-4CCF-87FE-25EF909304B6}" type="presParOf" srcId="{57062D49-A3BF-4186-A584-6B998BD1117F}" destId="{E7476440-9E58-4988-9F8A-F0536EF9DF74}" srcOrd="5" destOrd="0" presId="urn:microsoft.com/office/officeart/2005/8/layout/radial5"/>
    <dgm:cxn modelId="{352F3279-16DE-495D-B1DB-E1BE7983EEB6}" type="presParOf" srcId="{E7476440-9E58-4988-9F8A-F0536EF9DF74}" destId="{A6737C2B-FAAC-470A-9BF5-713751A36754}" srcOrd="0" destOrd="0" presId="urn:microsoft.com/office/officeart/2005/8/layout/radial5"/>
    <dgm:cxn modelId="{EF85E5F4-73E1-40AE-A12F-6CEEE35F4FB2}" type="presParOf" srcId="{57062D49-A3BF-4186-A584-6B998BD1117F}" destId="{4E938C32-4362-4DF8-9576-43F504EE06B8}" srcOrd="6" destOrd="0" presId="urn:microsoft.com/office/officeart/2005/8/layout/radial5"/>
    <dgm:cxn modelId="{6FA6A4EA-E918-40F3-AFE8-BD35ED112ACA}" type="presParOf" srcId="{57062D49-A3BF-4186-A584-6B998BD1117F}" destId="{1DC32BA9-E88E-45F7-B036-4A74FFABDF65}" srcOrd="7" destOrd="0" presId="urn:microsoft.com/office/officeart/2005/8/layout/radial5"/>
    <dgm:cxn modelId="{B698BBEA-7627-4F64-B924-9667CFFAB88A}" type="presParOf" srcId="{1DC32BA9-E88E-45F7-B036-4A74FFABDF65}" destId="{67808F62-3A30-476D-9ABC-00720856752E}" srcOrd="0" destOrd="0" presId="urn:microsoft.com/office/officeart/2005/8/layout/radial5"/>
    <dgm:cxn modelId="{8D3586A2-3D61-40CF-ABDC-921063CF230C}" type="presParOf" srcId="{57062D49-A3BF-4186-A584-6B998BD1117F}" destId="{8BDDC2CF-5C2B-4EA0-A0AE-3AD86329F4F3}" srcOrd="8" destOrd="0" presId="urn:microsoft.com/office/officeart/2005/8/layout/radial5"/>
    <dgm:cxn modelId="{486B311F-D314-44C5-B077-C60EB83B5ABF}" type="presParOf" srcId="{57062D49-A3BF-4186-A584-6B998BD1117F}" destId="{5966FB4C-9224-45D5-A7B0-470836AC0A9E}" srcOrd="9" destOrd="0" presId="urn:microsoft.com/office/officeart/2005/8/layout/radial5"/>
    <dgm:cxn modelId="{568EEBD3-4E42-475A-9A4B-E7AA22342B85}" type="presParOf" srcId="{5966FB4C-9224-45D5-A7B0-470836AC0A9E}" destId="{D8ED7325-9F55-42B7-BE61-73B35137B514}" srcOrd="0" destOrd="0" presId="urn:microsoft.com/office/officeart/2005/8/layout/radial5"/>
    <dgm:cxn modelId="{FE185319-0703-47F9-AE84-C1DCD69AAF1B}" type="presParOf" srcId="{57062D49-A3BF-4186-A584-6B998BD1117F}" destId="{0FCB10FE-D27E-444E-A16B-2B14F4777F42}"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E81549-2881-4CE7-9C19-ECBDA7866F5D}" type="doc">
      <dgm:prSet loTypeId="urn:microsoft.com/office/officeart/2005/8/layout/cycle8" loCatId="cycle" qsTypeId="urn:microsoft.com/office/officeart/2005/8/quickstyle/simple5" qsCatId="simple" csTypeId="urn:microsoft.com/office/officeart/2005/8/colors/accent1_3" csCatId="accent1" phldr="1"/>
      <dgm:spPr/>
      <dgm:t>
        <a:bodyPr/>
        <a:lstStyle/>
        <a:p>
          <a:endParaRPr lang="zh-CN" altLang="en-US"/>
        </a:p>
      </dgm:t>
    </dgm:pt>
    <dgm:pt modelId="{552ED601-DD60-4E0F-AAD3-B72CBD11567A}">
      <dgm:prSet/>
      <dgm:spPr>
        <a:solidFill>
          <a:schemeClr val="accent1">
            <a:lumMod val="40000"/>
            <a:lumOff val="60000"/>
          </a:schemeClr>
        </a:solidFill>
      </dgm:spPr>
      <dgm:t>
        <a:bodyPr/>
        <a:lstStyle/>
        <a:p>
          <a:pPr rtl="0"/>
          <a:r>
            <a:rPr lang="zh-CN" b="1" dirty="0" smtClean="0">
              <a:solidFill>
                <a:schemeClr val="tx1"/>
              </a:solidFill>
              <a:latin typeface="+mj-ea"/>
              <a:ea typeface="+mj-ea"/>
            </a:rPr>
            <a:t>标准</a:t>
          </a:r>
          <a:endParaRPr lang="en-US" b="1" dirty="0">
            <a:solidFill>
              <a:schemeClr val="tx1"/>
            </a:solidFill>
            <a:latin typeface="+mj-ea"/>
            <a:ea typeface="+mj-ea"/>
          </a:endParaRPr>
        </a:p>
      </dgm:t>
    </dgm:pt>
    <dgm:pt modelId="{61676217-CA25-4E85-A0E4-4AE27DDF8C01}" type="parTrans" cxnId="{5787EC50-9B2D-485C-A858-BCD18F6A0158}">
      <dgm:prSet/>
      <dgm:spPr/>
      <dgm:t>
        <a:bodyPr/>
        <a:lstStyle/>
        <a:p>
          <a:endParaRPr lang="zh-CN" altLang="en-US"/>
        </a:p>
      </dgm:t>
    </dgm:pt>
    <dgm:pt modelId="{F1FEE9A3-437B-437E-8BD1-1D58ECD56E01}" type="sibTrans" cxnId="{5787EC50-9B2D-485C-A858-BCD18F6A0158}">
      <dgm:prSet/>
      <dgm:spPr/>
      <dgm:t>
        <a:bodyPr/>
        <a:lstStyle/>
        <a:p>
          <a:endParaRPr lang="zh-CN" altLang="en-US"/>
        </a:p>
      </dgm:t>
    </dgm:pt>
    <dgm:pt modelId="{308F6B6E-2B12-4BC3-9AFB-BE14870DF41A}">
      <dgm:prSet/>
      <dgm:spPr>
        <a:solidFill>
          <a:schemeClr val="accent2">
            <a:lumMod val="75000"/>
          </a:schemeClr>
        </a:solidFill>
      </dgm:spPr>
      <dgm:t>
        <a:bodyPr/>
        <a:lstStyle/>
        <a:p>
          <a:pPr rtl="0"/>
          <a:r>
            <a:rPr lang="zh-CN" b="1" dirty="0" smtClean="0">
              <a:solidFill>
                <a:schemeClr val="tx1"/>
              </a:solidFill>
              <a:latin typeface="+mj-ea"/>
              <a:ea typeface="+mj-ea"/>
            </a:rPr>
            <a:t>体系</a:t>
          </a:r>
          <a:endParaRPr lang="en-US" b="1" dirty="0">
            <a:solidFill>
              <a:schemeClr val="tx1"/>
            </a:solidFill>
            <a:latin typeface="+mj-ea"/>
            <a:ea typeface="+mj-ea"/>
          </a:endParaRPr>
        </a:p>
      </dgm:t>
    </dgm:pt>
    <dgm:pt modelId="{A2828FA6-A667-4D7D-807A-F7E6EF348B04}" type="parTrans" cxnId="{111C5007-3803-4615-8517-CF6ED432B817}">
      <dgm:prSet/>
      <dgm:spPr/>
      <dgm:t>
        <a:bodyPr/>
        <a:lstStyle/>
        <a:p>
          <a:endParaRPr lang="zh-CN" altLang="en-US"/>
        </a:p>
      </dgm:t>
    </dgm:pt>
    <dgm:pt modelId="{EA47CBB1-7976-4772-916B-B534D1221696}" type="sibTrans" cxnId="{111C5007-3803-4615-8517-CF6ED432B817}">
      <dgm:prSet/>
      <dgm:spPr/>
      <dgm:t>
        <a:bodyPr/>
        <a:lstStyle/>
        <a:p>
          <a:endParaRPr lang="zh-CN" altLang="en-US"/>
        </a:p>
      </dgm:t>
    </dgm:pt>
    <dgm:pt modelId="{224B3878-D36D-4A58-A2EC-162A951CFBB4}">
      <dgm:prSet/>
      <dgm:spPr>
        <a:solidFill>
          <a:srgbClr val="F7C5CD"/>
        </a:solidFill>
      </dgm:spPr>
      <dgm:t>
        <a:bodyPr/>
        <a:lstStyle/>
        <a:p>
          <a:pPr rtl="0"/>
          <a:r>
            <a:rPr lang="zh-CN" altLang="en-US" b="1" dirty="0" smtClean="0">
              <a:solidFill>
                <a:schemeClr val="tx1"/>
              </a:solidFill>
              <a:latin typeface="+mj-ea"/>
              <a:ea typeface="+mj-ea"/>
            </a:rPr>
            <a:t>信息化</a:t>
          </a:r>
          <a:endParaRPr lang="en-US" b="1" dirty="0">
            <a:solidFill>
              <a:schemeClr val="tx1"/>
            </a:solidFill>
            <a:latin typeface="+mj-ea"/>
            <a:ea typeface="+mj-ea"/>
          </a:endParaRPr>
        </a:p>
      </dgm:t>
    </dgm:pt>
    <dgm:pt modelId="{A8B083F3-2A39-416C-B3C2-6F8DC3CEB6BC}" type="parTrans" cxnId="{D031821F-CD34-4326-BE63-AB6456F53A62}">
      <dgm:prSet/>
      <dgm:spPr/>
      <dgm:t>
        <a:bodyPr/>
        <a:lstStyle/>
        <a:p>
          <a:endParaRPr lang="zh-CN" altLang="en-US"/>
        </a:p>
      </dgm:t>
    </dgm:pt>
    <dgm:pt modelId="{A3BD98F5-08C7-4B3C-A6A6-73E31A21B9F1}" type="sibTrans" cxnId="{D031821F-CD34-4326-BE63-AB6456F53A62}">
      <dgm:prSet/>
      <dgm:spPr/>
      <dgm:t>
        <a:bodyPr/>
        <a:lstStyle/>
        <a:p>
          <a:endParaRPr lang="zh-CN" altLang="en-US"/>
        </a:p>
      </dgm:t>
    </dgm:pt>
    <dgm:pt modelId="{37F2C7D2-8ABB-4451-B666-7725C62C6038}" type="pres">
      <dgm:prSet presAssocID="{42E81549-2881-4CE7-9C19-ECBDA7866F5D}" presName="compositeShape" presStyleCnt="0">
        <dgm:presLayoutVars>
          <dgm:chMax val="7"/>
          <dgm:dir/>
          <dgm:resizeHandles val="exact"/>
        </dgm:presLayoutVars>
      </dgm:prSet>
      <dgm:spPr/>
      <dgm:t>
        <a:bodyPr/>
        <a:lstStyle/>
        <a:p>
          <a:endParaRPr lang="zh-CN" altLang="en-US"/>
        </a:p>
      </dgm:t>
    </dgm:pt>
    <dgm:pt modelId="{C60A63E4-382D-41B2-9E96-C1D427754EDD}" type="pres">
      <dgm:prSet presAssocID="{42E81549-2881-4CE7-9C19-ECBDA7866F5D}" presName="wedge1" presStyleLbl="node1" presStyleIdx="0" presStyleCnt="3"/>
      <dgm:spPr/>
      <dgm:t>
        <a:bodyPr/>
        <a:lstStyle/>
        <a:p>
          <a:endParaRPr lang="zh-CN" altLang="en-US"/>
        </a:p>
      </dgm:t>
    </dgm:pt>
    <dgm:pt modelId="{F77B7EFA-3807-413A-AEF8-062C4F672D29}" type="pres">
      <dgm:prSet presAssocID="{42E81549-2881-4CE7-9C19-ECBDA7866F5D}" presName="dummy1a" presStyleCnt="0"/>
      <dgm:spPr/>
    </dgm:pt>
    <dgm:pt modelId="{620E54F9-B0A3-49E9-9304-D3E9C8FD792C}" type="pres">
      <dgm:prSet presAssocID="{42E81549-2881-4CE7-9C19-ECBDA7866F5D}" presName="dummy1b" presStyleCnt="0"/>
      <dgm:spPr/>
    </dgm:pt>
    <dgm:pt modelId="{9C944148-9A1E-4BE9-A87E-8DC0217A2239}" type="pres">
      <dgm:prSet presAssocID="{42E81549-2881-4CE7-9C19-ECBDA7866F5D}" presName="wedge1Tx" presStyleLbl="node1" presStyleIdx="0" presStyleCnt="3">
        <dgm:presLayoutVars>
          <dgm:chMax val="0"/>
          <dgm:chPref val="0"/>
          <dgm:bulletEnabled val="1"/>
        </dgm:presLayoutVars>
      </dgm:prSet>
      <dgm:spPr/>
      <dgm:t>
        <a:bodyPr/>
        <a:lstStyle/>
        <a:p>
          <a:endParaRPr lang="zh-CN" altLang="en-US"/>
        </a:p>
      </dgm:t>
    </dgm:pt>
    <dgm:pt modelId="{1DEF2DB1-D208-4AC4-BF65-146E0BCA2C20}" type="pres">
      <dgm:prSet presAssocID="{42E81549-2881-4CE7-9C19-ECBDA7866F5D}" presName="wedge2" presStyleLbl="node1" presStyleIdx="1" presStyleCnt="3"/>
      <dgm:spPr/>
      <dgm:t>
        <a:bodyPr/>
        <a:lstStyle/>
        <a:p>
          <a:endParaRPr lang="zh-CN" altLang="en-US"/>
        </a:p>
      </dgm:t>
    </dgm:pt>
    <dgm:pt modelId="{9BCC50C5-5057-43BA-8DF7-78F89C32F29A}" type="pres">
      <dgm:prSet presAssocID="{42E81549-2881-4CE7-9C19-ECBDA7866F5D}" presName="dummy2a" presStyleCnt="0"/>
      <dgm:spPr/>
    </dgm:pt>
    <dgm:pt modelId="{D22314AC-8292-40A6-B2E3-4FDB527D2026}" type="pres">
      <dgm:prSet presAssocID="{42E81549-2881-4CE7-9C19-ECBDA7866F5D}" presName="dummy2b" presStyleCnt="0"/>
      <dgm:spPr/>
    </dgm:pt>
    <dgm:pt modelId="{46360BBF-5F7F-4CEC-ADA1-D535D33F4D50}" type="pres">
      <dgm:prSet presAssocID="{42E81549-2881-4CE7-9C19-ECBDA7866F5D}" presName="wedge2Tx" presStyleLbl="node1" presStyleIdx="1" presStyleCnt="3">
        <dgm:presLayoutVars>
          <dgm:chMax val="0"/>
          <dgm:chPref val="0"/>
          <dgm:bulletEnabled val="1"/>
        </dgm:presLayoutVars>
      </dgm:prSet>
      <dgm:spPr/>
      <dgm:t>
        <a:bodyPr/>
        <a:lstStyle/>
        <a:p>
          <a:endParaRPr lang="zh-CN" altLang="en-US"/>
        </a:p>
      </dgm:t>
    </dgm:pt>
    <dgm:pt modelId="{79ABC7F6-F202-4846-8767-21382E5FFAE7}" type="pres">
      <dgm:prSet presAssocID="{42E81549-2881-4CE7-9C19-ECBDA7866F5D}" presName="wedge3" presStyleLbl="node1" presStyleIdx="2" presStyleCnt="3"/>
      <dgm:spPr/>
      <dgm:t>
        <a:bodyPr/>
        <a:lstStyle/>
        <a:p>
          <a:endParaRPr lang="zh-CN" altLang="en-US"/>
        </a:p>
      </dgm:t>
    </dgm:pt>
    <dgm:pt modelId="{04036F0F-51A2-4496-94C4-2712CD96A51D}" type="pres">
      <dgm:prSet presAssocID="{42E81549-2881-4CE7-9C19-ECBDA7866F5D}" presName="dummy3a" presStyleCnt="0"/>
      <dgm:spPr/>
    </dgm:pt>
    <dgm:pt modelId="{DBE0D56A-DFFC-42BE-BF6F-4BC5B12C8C75}" type="pres">
      <dgm:prSet presAssocID="{42E81549-2881-4CE7-9C19-ECBDA7866F5D}" presName="dummy3b" presStyleCnt="0"/>
      <dgm:spPr/>
    </dgm:pt>
    <dgm:pt modelId="{EA28098E-ED5F-4406-841D-6580511D02FB}" type="pres">
      <dgm:prSet presAssocID="{42E81549-2881-4CE7-9C19-ECBDA7866F5D}" presName="wedge3Tx" presStyleLbl="node1" presStyleIdx="2" presStyleCnt="3">
        <dgm:presLayoutVars>
          <dgm:chMax val="0"/>
          <dgm:chPref val="0"/>
          <dgm:bulletEnabled val="1"/>
        </dgm:presLayoutVars>
      </dgm:prSet>
      <dgm:spPr/>
      <dgm:t>
        <a:bodyPr/>
        <a:lstStyle/>
        <a:p>
          <a:endParaRPr lang="zh-CN" altLang="en-US"/>
        </a:p>
      </dgm:t>
    </dgm:pt>
    <dgm:pt modelId="{98658D66-5EC0-466A-8E8F-DA89B55E02BE}" type="pres">
      <dgm:prSet presAssocID="{F1FEE9A3-437B-437E-8BD1-1D58ECD56E01}" presName="arrowWedge1" presStyleLbl="fgSibTrans2D1" presStyleIdx="0" presStyleCnt="3"/>
      <dgm:spPr>
        <a:solidFill>
          <a:schemeClr val="accent1">
            <a:lumMod val="40000"/>
            <a:lumOff val="60000"/>
          </a:schemeClr>
        </a:solidFill>
      </dgm:spPr>
    </dgm:pt>
    <dgm:pt modelId="{25642564-A039-401D-8E4C-909BF219562A}" type="pres">
      <dgm:prSet presAssocID="{A3BD98F5-08C7-4B3C-A6A6-73E31A21B9F1}" presName="arrowWedge2" presStyleLbl="fgSibTrans2D1" presStyleIdx="1" presStyleCnt="3"/>
      <dgm:spPr>
        <a:solidFill>
          <a:srgbClr val="F1B5C9"/>
        </a:solidFill>
      </dgm:spPr>
    </dgm:pt>
    <dgm:pt modelId="{63364EA6-D3AE-4621-9634-E4671E1683B4}" type="pres">
      <dgm:prSet presAssocID="{EA47CBB1-7976-4772-916B-B534D1221696}" presName="arrowWedge3" presStyleLbl="fgSibTrans2D1" presStyleIdx="2" presStyleCnt="3"/>
      <dgm:spPr>
        <a:solidFill>
          <a:schemeClr val="accent2">
            <a:lumMod val="75000"/>
          </a:schemeClr>
        </a:solidFill>
      </dgm:spPr>
    </dgm:pt>
  </dgm:ptLst>
  <dgm:cxnLst>
    <dgm:cxn modelId="{20D855A4-1375-460F-A43A-100B56946D37}" type="presOf" srcId="{552ED601-DD60-4E0F-AAD3-B72CBD11567A}" destId="{9C944148-9A1E-4BE9-A87E-8DC0217A2239}" srcOrd="1" destOrd="0" presId="urn:microsoft.com/office/officeart/2005/8/layout/cycle8"/>
    <dgm:cxn modelId="{5787EC50-9B2D-485C-A858-BCD18F6A0158}" srcId="{42E81549-2881-4CE7-9C19-ECBDA7866F5D}" destId="{552ED601-DD60-4E0F-AAD3-B72CBD11567A}" srcOrd="0" destOrd="0" parTransId="{61676217-CA25-4E85-A0E4-4AE27DDF8C01}" sibTransId="{F1FEE9A3-437B-437E-8BD1-1D58ECD56E01}"/>
    <dgm:cxn modelId="{6D52E7F6-D8B5-4171-8161-4EC7E67E007C}" type="presOf" srcId="{42E81549-2881-4CE7-9C19-ECBDA7866F5D}" destId="{37F2C7D2-8ABB-4451-B666-7725C62C6038}" srcOrd="0" destOrd="0" presId="urn:microsoft.com/office/officeart/2005/8/layout/cycle8"/>
    <dgm:cxn modelId="{6764E6A8-25B6-49BA-9823-F7A4E71A043D}" type="presOf" srcId="{552ED601-DD60-4E0F-AAD3-B72CBD11567A}" destId="{C60A63E4-382D-41B2-9E96-C1D427754EDD}" srcOrd="0" destOrd="0" presId="urn:microsoft.com/office/officeart/2005/8/layout/cycle8"/>
    <dgm:cxn modelId="{D031821F-CD34-4326-BE63-AB6456F53A62}" srcId="{42E81549-2881-4CE7-9C19-ECBDA7866F5D}" destId="{224B3878-D36D-4A58-A2EC-162A951CFBB4}" srcOrd="1" destOrd="0" parTransId="{A8B083F3-2A39-416C-B3C2-6F8DC3CEB6BC}" sibTransId="{A3BD98F5-08C7-4B3C-A6A6-73E31A21B9F1}"/>
    <dgm:cxn modelId="{3928DA45-195F-4315-965E-AEA287CC5EB4}" type="presOf" srcId="{224B3878-D36D-4A58-A2EC-162A951CFBB4}" destId="{1DEF2DB1-D208-4AC4-BF65-146E0BCA2C20}" srcOrd="0" destOrd="0" presId="urn:microsoft.com/office/officeart/2005/8/layout/cycle8"/>
    <dgm:cxn modelId="{C521BB7D-E2D3-4194-91A8-3A502D8EC933}" type="presOf" srcId="{308F6B6E-2B12-4BC3-9AFB-BE14870DF41A}" destId="{79ABC7F6-F202-4846-8767-21382E5FFAE7}" srcOrd="0" destOrd="0" presId="urn:microsoft.com/office/officeart/2005/8/layout/cycle8"/>
    <dgm:cxn modelId="{9B64F87C-0CD8-45EF-A012-F438EC116057}" type="presOf" srcId="{224B3878-D36D-4A58-A2EC-162A951CFBB4}" destId="{46360BBF-5F7F-4CEC-ADA1-D535D33F4D50}" srcOrd="1" destOrd="0" presId="urn:microsoft.com/office/officeart/2005/8/layout/cycle8"/>
    <dgm:cxn modelId="{A790C196-B704-4C15-9F9A-6E7D2B74C933}" type="presOf" srcId="{308F6B6E-2B12-4BC3-9AFB-BE14870DF41A}" destId="{EA28098E-ED5F-4406-841D-6580511D02FB}" srcOrd="1" destOrd="0" presId="urn:microsoft.com/office/officeart/2005/8/layout/cycle8"/>
    <dgm:cxn modelId="{111C5007-3803-4615-8517-CF6ED432B817}" srcId="{42E81549-2881-4CE7-9C19-ECBDA7866F5D}" destId="{308F6B6E-2B12-4BC3-9AFB-BE14870DF41A}" srcOrd="2" destOrd="0" parTransId="{A2828FA6-A667-4D7D-807A-F7E6EF348B04}" sibTransId="{EA47CBB1-7976-4772-916B-B534D1221696}"/>
    <dgm:cxn modelId="{F8DBB427-BD4B-429E-AC79-F057D13AD2CE}" type="presParOf" srcId="{37F2C7D2-8ABB-4451-B666-7725C62C6038}" destId="{C60A63E4-382D-41B2-9E96-C1D427754EDD}" srcOrd="0" destOrd="0" presId="urn:microsoft.com/office/officeart/2005/8/layout/cycle8"/>
    <dgm:cxn modelId="{6A6EC915-1A10-4093-AF44-839D16215964}" type="presParOf" srcId="{37F2C7D2-8ABB-4451-B666-7725C62C6038}" destId="{F77B7EFA-3807-413A-AEF8-062C4F672D29}" srcOrd="1" destOrd="0" presId="urn:microsoft.com/office/officeart/2005/8/layout/cycle8"/>
    <dgm:cxn modelId="{5DB27E04-513B-4FFF-8877-1E9B4FEA380B}" type="presParOf" srcId="{37F2C7D2-8ABB-4451-B666-7725C62C6038}" destId="{620E54F9-B0A3-49E9-9304-D3E9C8FD792C}" srcOrd="2" destOrd="0" presId="urn:microsoft.com/office/officeart/2005/8/layout/cycle8"/>
    <dgm:cxn modelId="{5CD49B7B-3981-4939-96A1-130C04282A12}" type="presParOf" srcId="{37F2C7D2-8ABB-4451-B666-7725C62C6038}" destId="{9C944148-9A1E-4BE9-A87E-8DC0217A2239}" srcOrd="3" destOrd="0" presId="urn:microsoft.com/office/officeart/2005/8/layout/cycle8"/>
    <dgm:cxn modelId="{D817C616-C129-4BB1-9BA8-B00413B14451}" type="presParOf" srcId="{37F2C7D2-8ABB-4451-B666-7725C62C6038}" destId="{1DEF2DB1-D208-4AC4-BF65-146E0BCA2C20}" srcOrd="4" destOrd="0" presId="urn:microsoft.com/office/officeart/2005/8/layout/cycle8"/>
    <dgm:cxn modelId="{C5483E9C-9377-4DA9-828C-B359EAB18735}" type="presParOf" srcId="{37F2C7D2-8ABB-4451-B666-7725C62C6038}" destId="{9BCC50C5-5057-43BA-8DF7-78F89C32F29A}" srcOrd="5" destOrd="0" presId="urn:microsoft.com/office/officeart/2005/8/layout/cycle8"/>
    <dgm:cxn modelId="{8D13B000-3758-4E9A-92CA-5D0DA4A7D8E1}" type="presParOf" srcId="{37F2C7D2-8ABB-4451-B666-7725C62C6038}" destId="{D22314AC-8292-40A6-B2E3-4FDB527D2026}" srcOrd="6" destOrd="0" presId="urn:microsoft.com/office/officeart/2005/8/layout/cycle8"/>
    <dgm:cxn modelId="{940E1521-D668-48E7-938D-9F337A6EE205}" type="presParOf" srcId="{37F2C7D2-8ABB-4451-B666-7725C62C6038}" destId="{46360BBF-5F7F-4CEC-ADA1-D535D33F4D50}" srcOrd="7" destOrd="0" presId="urn:microsoft.com/office/officeart/2005/8/layout/cycle8"/>
    <dgm:cxn modelId="{549CED30-4D13-49BD-9721-EBF9BABC41C4}" type="presParOf" srcId="{37F2C7D2-8ABB-4451-B666-7725C62C6038}" destId="{79ABC7F6-F202-4846-8767-21382E5FFAE7}" srcOrd="8" destOrd="0" presId="urn:microsoft.com/office/officeart/2005/8/layout/cycle8"/>
    <dgm:cxn modelId="{1E34F328-420A-427F-A8CC-25DD6FDA8309}" type="presParOf" srcId="{37F2C7D2-8ABB-4451-B666-7725C62C6038}" destId="{04036F0F-51A2-4496-94C4-2712CD96A51D}" srcOrd="9" destOrd="0" presId="urn:microsoft.com/office/officeart/2005/8/layout/cycle8"/>
    <dgm:cxn modelId="{0A11420F-8D39-4C61-A1F2-D5631B692CB1}" type="presParOf" srcId="{37F2C7D2-8ABB-4451-B666-7725C62C6038}" destId="{DBE0D56A-DFFC-42BE-BF6F-4BC5B12C8C75}" srcOrd="10" destOrd="0" presId="urn:microsoft.com/office/officeart/2005/8/layout/cycle8"/>
    <dgm:cxn modelId="{FACA70C2-99E2-4185-A960-BA1377934ECE}" type="presParOf" srcId="{37F2C7D2-8ABB-4451-B666-7725C62C6038}" destId="{EA28098E-ED5F-4406-841D-6580511D02FB}" srcOrd="11" destOrd="0" presId="urn:microsoft.com/office/officeart/2005/8/layout/cycle8"/>
    <dgm:cxn modelId="{4E5808CC-6088-44ED-B499-F28DEDA4B78E}" type="presParOf" srcId="{37F2C7D2-8ABB-4451-B666-7725C62C6038}" destId="{98658D66-5EC0-466A-8E8F-DA89B55E02BE}" srcOrd="12" destOrd="0" presId="urn:microsoft.com/office/officeart/2005/8/layout/cycle8"/>
    <dgm:cxn modelId="{5DFDCFC1-E7AC-43DD-ACA6-0C12A5B6D455}" type="presParOf" srcId="{37F2C7D2-8ABB-4451-B666-7725C62C6038}" destId="{25642564-A039-401D-8E4C-909BF219562A}" srcOrd="13" destOrd="0" presId="urn:microsoft.com/office/officeart/2005/8/layout/cycle8"/>
    <dgm:cxn modelId="{E461654F-30B8-4F56-B148-EA253EF24D4B}" type="presParOf" srcId="{37F2C7D2-8ABB-4451-B666-7725C62C6038}" destId="{63364EA6-D3AE-4621-9634-E4671E1683B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AD1962-C844-4849-A434-A32BDF8167B8}"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zh-CN" altLang="en-US"/>
        </a:p>
      </dgm:t>
    </dgm:pt>
    <dgm:pt modelId="{44B2B4FA-5737-4C6A-A05E-444708C1BE70}">
      <dgm:prSet custT="1"/>
      <dgm:spPr/>
      <dgm:t>
        <a:bodyPr/>
        <a:lstStyle/>
        <a:p>
          <a:pPr rtl="0">
            <a:lnSpc>
              <a:spcPct val="100000"/>
            </a:lnSpc>
            <a:spcAft>
              <a:spcPts val="0"/>
            </a:spcAft>
          </a:pPr>
          <a:r>
            <a:rPr lang="zh-CN" sz="1400" b="0" dirty="0" smtClean="0">
              <a:solidFill>
                <a:schemeClr val="tx1"/>
              </a:solidFill>
              <a:latin typeface="微软雅黑" pitchFamily="34" charset="-122"/>
              <a:ea typeface="微软雅黑" pitchFamily="34" charset="-122"/>
            </a:rPr>
            <a:t>数据唯一性</a:t>
          </a:r>
          <a:endParaRPr lang="en-US" altLang="zh-CN" sz="1400" b="0" dirty="0" smtClean="0">
            <a:solidFill>
              <a:schemeClr val="tx1"/>
            </a:solidFill>
            <a:latin typeface="微软雅黑" pitchFamily="34" charset="-122"/>
            <a:ea typeface="微软雅黑" pitchFamily="34" charset="-122"/>
          </a:endParaRPr>
        </a:p>
        <a:p>
          <a:pPr rtl="0">
            <a:lnSpc>
              <a:spcPct val="100000"/>
            </a:lnSpc>
            <a:spcAft>
              <a:spcPts val="0"/>
            </a:spcAft>
          </a:pPr>
          <a:r>
            <a:rPr lang="zh-CN" sz="1400" b="0" dirty="0" smtClean="0">
              <a:solidFill>
                <a:schemeClr val="tx1"/>
              </a:solidFill>
              <a:latin typeface="微软雅黑" pitchFamily="34" charset="-122"/>
              <a:ea typeface="微软雅黑" pitchFamily="34" charset="-122"/>
            </a:rPr>
            <a:t>校验</a:t>
          </a:r>
          <a:endParaRPr lang="en-US" sz="1400" b="0" dirty="0">
            <a:solidFill>
              <a:schemeClr val="tx1"/>
            </a:solidFill>
            <a:latin typeface="微软雅黑" pitchFamily="34" charset="-122"/>
            <a:ea typeface="微软雅黑" pitchFamily="34" charset="-122"/>
          </a:endParaRPr>
        </a:p>
      </dgm:t>
    </dgm:pt>
    <dgm:pt modelId="{C74A0B86-A414-457E-9CEF-68DEDC35A05C}" type="parTrans" cxnId="{E037CE21-D552-466A-B981-EE4BFAD6E1AE}">
      <dgm:prSet/>
      <dgm:spPr/>
      <dgm:t>
        <a:bodyPr/>
        <a:lstStyle/>
        <a:p>
          <a:endParaRPr lang="zh-CN" altLang="en-US" sz="1400" b="0">
            <a:solidFill>
              <a:schemeClr val="tx1"/>
            </a:solidFill>
            <a:latin typeface="微软雅黑" pitchFamily="34" charset="-122"/>
            <a:ea typeface="微软雅黑" pitchFamily="34" charset="-122"/>
          </a:endParaRPr>
        </a:p>
      </dgm:t>
    </dgm:pt>
    <dgm:pt modelId="{B68692B2-B552-4ACB-BAA5-320727275A73}" type="sibTrans" cxnId="{E037CE21-D552-466A-B981-EE4BFAD6E1AE}">
      <dgm:prSet/>
      <dgm:spPr/>
      <dgm:t>
        <a:bodyPr/>
        <a:lstStyle/>
        <a:p>
          <a:endParaRPr lang="zh-CN" altLang="en-US" sz="1400" b="0">
            <a:solidFill>
              <a:schemeClr val="tx1"/>
            </a:solidFill>
            <a:latin typeface="微软雅黑" pitchFamily="34" charset="-122"/>
            <a:ea typeface="微软雅黑" pitchFamily="34" charset="-122"/>
          </a:endParaRPr>
        </a:p>
      </dgm:t>
    </dgm:pt>
    <dgm:pt modelId="{CEEDC79A-6CA9-42C0-B6E2-8F85B4F508FA}">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zh-CN" sz="1400" b="0" dirty="0" smtClean="0">
              <a:solidFill>
                <a:schemeClr val="tx1"/>
              </a:solidFill>
              <a:latin typeface="微软雅黑" pitchFamily="34" charset="-122"/>
              <a:ea typeface="微软雅黑" pitchFamily="34" charset="-122"/>
            </a:rPr>
            <a:t>同名库校验</a:t>
          </a:r>
          <a:endParaRPr lang="en-US" sz="1400" b="0" dirty="0">
            <a:solidFill>
              <a:schemeClr val="tx1"/>
            </a:solidFill>
            <a:latin typeface="微软雅黑" pitchFamily="34" charset="-122"/>
            <a:ea typeface="微软雅黑" pitchFamily="34" charset="-122"/>
          </a:endParaRPr>
        </a:p>
      </dgm:t>
    </dgm:pt>
    <dgm:pt modelId="{86B6CA61-E3B8-487C-B0D9-A262F3504812}" type="parTrans" cxnId="{D37A87B2-7326-48FD-82F2-B60BC89808B3}">
      <dgm:prSet/>
      <dgm:spPr/>
      <dgm:t>
        <a:bodyPr/>
        <a:lstStyle/>
        <a:p>
          <a:endParaRPr lang="zh-CN" altLang="en-US" sz="1400" b="0">
            <a:solidFill>
              <a:schemeClr val="tx1"/>
            </a:solidFill>
            <a:latin typeface="微软雅黑" pitchFamily="34" charset="-122"/>
            <a:ea typeface="微软雅黑" pitchFamily="34" charset="-122"/>
          </a:endParaRPr>
        </a:p>
      </dgm:t>
    </dgm:pt>
    <dgm:pt modelId="{93224FF9-9D14-4F0C-A7FC-430AD6A7FA93}" type="sibTrans" cxnId="{D37A87B2-7326-48FD-82F2-B60BC89808B3}">
      <dgm:prSet/>
      <dgm:spPr/>
      <dgm:t>
        <a:bodyPr/>
        <a:lstStyle/>
        <a:p>
          <a:endParaRPr lang="zh-CN" altLang="en-US" sz="1400" b="0">
            <a:solidFill>
              <a:schemeClr val="tx1"/>
            </a:solidFill>
            <a:latin typeface="微软雅黑" pitchFamily="34" charset="-122"/>
            <a:ea typeface="微软雅黑" pitchFamily="34" charset="-122"/>
          </a:endParaRPr>
        </a:p>
      </dgm:t>
    </dgm:pt>
    <dgm:pt modelId="{06A6D088-CA6C-4FE5-AEC1-11FDADE8C42F}">
      <dgm:prSet custT="1"/>
      <dgm:spPr/>
      <dgm:t>
        <a:bodyPr/>
        <a:lstStyle/>
        <a:p>
          <a:pPr rtl="0"/>
          <a:r>
            <a:rPr lang="zh-CN" sz="1400" b="0" dirty="0" smtClean="0">
              <a:solidFill>
                <a:schemeClr val="tx1"/>
              </a:solidFill>
              <a:latin typeface="微软雅黑" pitchFamily="34" charset="-122"/>
              <a:ea typeface="微软雅黑" pitchFamily="34" charset="-122"/>
            </a:rPr>
            <a:t>取值范围校验</a:t>
          </a:r>
          <a:endParaRPr lang="en-US" sz="1400" b="0" dirty="0">
            <a:solidFill>
              <a:schemeClr val="tx1"/>
            </a:solidFill>
            <a:latin typeface="微软雅黑" pitchFamily="34" charset="-122"/>
            <a:ea typeface="微软雅黑" pitchFamily="34" charset="-122"/>
          </a:endParaRPr>
        </a:p>
      </dgm:t>
    </dgm:pt>
    <dgm:pt modelId="{326B7DDD-7501-4817-9E80-306537C743BE}" type="parTrans" cxnId="{1B4392BF-CDAB-472D-BED8-5B1315AD79CB}">
      <dgm:prSet/>
      <dgm:spPr/>
      <dgm:t>
        <a:bodyPr/>
        <a:lstStyle/>
        <a:p>
          <a:endParaRPr lang="zh-CN" altLang="en-US" sz="1400" b="0">
            <a:solidFill>
              <a:schemeClr val="tx1"/>
            </a:solidFill>
            <a:latin typeface="微软雅黑" pitchFamily="34" charset="-122"/>
            <a:ea typeface="微软雅黑" pitchFamily="34" charset="-122"/>
          </a:endParaRPr>
        </a:p>
      </dgm:t>
    </dgm:pt>
    <dgm:pt modelId="{FC3451D5-2A52-435A-91D2-692168D296BB}" type="sibTrans" cxnId="{1B4392BF-CDAB-472D-BED8-5B1315AD79CB}">
      <dgm:prSet/>
      <dgm:spPr/>
      <dgm:t>
        <a:bodyPr/>
        <a:lstStyle/>
        <a:p>
          <a:endParaRPr lang="zh-CN" altLang="en-US" sz="1400" b="0">
            <a:solidFill>
              <a:schemeClr val="tx1"/>
            </a:solidFill>
            <a:latin typeface="微软雅黑" pitchFamily="34" charset="-122"/>
            <a:ea typeface="微软雅黑" pitchFamily="34" charset="-122"/>
          </a:endParaRPr>
        </a:p>
      </dgm:t>
    </dgm:pt>
    <dgm:pt modelId="{369F7F6B-24BA-4D50-BAD6-4E94E07D7811}">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zh-CN" sz="1400" b="0" dirty="0" smtClean="0">
              <a:solidFill>
                <a:schemeClr val="tx1"/>
              </a:solidFill>
              <a:latin typeface="微软雅黑" pitchFamily="34" charset="-122"/>
              <a:ea typeface="微软雅黑" pitchFamily="34" charset="-122"/>
            </a:rPr>
            <a:t>多属性组合关联校验</a:t>
          </a:r>
          <a:endParaRPr lang="en-US" sz="1400" b="0" dirty="0">
            <a:solidFill>
              <a:schemeClr val="tx1"/>
            </a:solidFill>
            <a:latin typeface="微软雅黑" pitchFamily="34" charset="-122"/>
            <a:ea typeface="微软雅黑" pitchFamily="34" charset="-122"/>
          </a:endParaRPr>
        </a:p>
      </dgm:t>
    </dgm:pt>
    <dgm:pt modelId="{0F06B348-E797-453F-837C-8C1A3903360F}" type="parTrans" cxnId="{9102D171-6273-4F32-842D-29EBC5A9B22B}">
      <dgm:prSet/>
      <dgm:spPr/>
      <dgm:t>
        <a:bodyPr/>
        <a:lstStyle/>
        <a:p>
          <a:endParaRPr lang="zh-CN" altLang="en-US" sz="1400" b="0">
            <a:solidFill>
              <a:schemeClr val="tx1"/>
            </a:solidFill>
            <a:latin typeface="微软雅黑" pitchFamily="34" charset="-122"/>
            <a:ea typeface="微软雅黑" pitchFamily="34" charset="-122"/>
          </a:endParaRPr>
        </a:p>
      </dgm:t>
    </dgm:pt>
    <dgm:pt modelId="{5521AE17-49CF-4472-B3F3-AA3C8A853DC9}" type="sibTrans" cxnId="{9102D171-6273-4F32-842D-29EBC5A9B22B}">
      <dgm:prSet/>
      <dgm:spPr/>
      <dgm:t>
        <a:bodyPr/>
        <a:lstStyle/>
        <a:p>
          <a:endParaRPr lang="zh-CN" altLang="en-US" sz="1400" b="0">
            <a:solidFill>
              <a:schemeClr val="tx1"/>
            </a:solidFill>
            <a:latin typeface="微软雅黑" pitchFamily="34" charset="-122"/>
            <a:ea typeface="微软雅黑" pitchFamily="34" charset="-122"/>
          </a:endParaRPr>
        </a:p>
      </dgm:t>
    </dgm:pt>
    <dgm:pt modelId="{1DA4A8A4-33EF-4B4F-95BD-CC00A951AB9F}">
      <dgm:prSet custT="1"/>
      <dgm:spPr>
        <a:solidFill>
          <a:schemeClr val="accent2">
            <a:lumMod val="60000"/>
            <a:lumOff val="40000"/>
          </a:schemeClr>
        </a:solidFill>
      </dgm:spPr>
      <dgm:t>
        <a:bodyPr/>
        <a:lstStyle/>
        <a:p>
          <a:pPr rtl="0"/>
          <a:r>
            <a:rPr lang="zh-CN" altLang="en-US" sz="1400" b="0" dirty="0" smtClean="0">
              <a:solidFill>
                <a:schemeClr val="tx1"/>
              </a:solidFill>
              <a:latin typeface="微软雅黑" pitchFamily="34" charset="-122"/>
              <a:ea typeface="微软雅黑" pitchFamily="34" charset="-122"/>
            </a:rPr>
            <a:t>自定义表达式校验</a:t>
          </a:r>
          <a:endParaRPr lang="zh-CN" altLang="en-US" sz="1400" b="0" dirty="0">
            <a:solidFill>
              <a:schemeClr val="tx1"/>
            </a:solidFill>
            <a:latin typeface="微软雅黑" pitchFamily="34" charset="-122"/>
            <a:ea typeface="微软雅黑" pitchFamily="34" charset="-122"/>
          </a:endParaRPr>
        </a:p>
      </dgm:t>
    </dgm:pt>
    <dgm:pt modelId="{599F664D-7ACC-4A56-9680-4AC21D58A0DC}" type="parTrans" cxnId="{F1F34621-C94D-4C47-B593-F47BC36566C4}">
      <dgm:prSet/>
      <dgm:spPr/>
      <dgm:t>
        <a:bodyPr/>
        <a:lstStyle/>
        <a:p>
          <a:endParaRPr lang="zh-CN" altLang="en-US" sz="1400" b="0">
            <a:solidFill>
              <a:schemeClr val="tx1"/>
            </a:solidFill>
            <a:latin typeface="微软雅黑" pitchFamily="34" charset="-122"/>
            <a:ea typeface="微软雅黑" pitchFamily="34" charset="-122"/>
          </a:endParaRPr>
        </a:p>
      </dgm:t>
    </dgm:pt>
    <dgm:pt modelId="{22F818B2-3182-4D56-A0EC-9C166E12E129}" type="sibTrans" cxnId="{F1F34621-C94D-4C47-B593-F47BC36566C4}">
      <dgm:prSet/>
      <dgm:spPr/>
      <dgm:t>
        <a:bodyPr/>
        <a:lstStyle/>
        <a:p>
          <a:endParaRPr lang="zh-CN" altLang="en-US" sz="1400" b="0">
            <a:solidFill>
              <a:schemeClr val="tx1"/>
            </a:solidFill>
            <a:latin typeface="微软雅黑" pitchFamily="34" charset="-122"/>
            <a:ea typeface="微软雅黑" pitchFamily="34" charset="-122"/>
          </a:endParaRPr>
        </a:p>
      </dgm:t>
    </dgm:pt>
    <dgm:pt modelId="{C1D0220F-0C94-4544-B8FA-605B1338A857}" type="pres">
      <dgm:prSet presAssocID="{66AD1962-C844-4849-A434-A32BDF8167B8}" presName="cycle" presStyleCnt="0">
        <dgm:presLayoutVars>
          <dgm:dir/>
          <dgm:resizeHandles val="exact"/>
        </dgm:presLayoutVars>
      </dgm:prSet>
      <dgm:spPr/>
      <dgm:t>
        <a:bodyPr/>
        <a:lstStyle/>
        <a:p>
          <a:endParaRPr lang="zh-CN" altLang="en-US"/>
        </a:p>
      </dgm:t>
    </dgm:pt>
    <dgm:pt modelId="{AF0D8EE3-F424-490F-924C-703FD427AC00}" type="pres">
      <dgm:prSet presAssocID="{44B2B4FA-5737-4C6A-A05E-444708C1BE70}" presName="node" presStyleLbl="node1" presStyleIdx="0" presStyleCnt="5" custRadScaleRad="100131" custRadScaleInc="-1365">
        <dgm:presLayoutVars>
          <dgm:bulletEnabled val="1"/>
        </dgm:presLayoutVars>
      </dgm:prSet>
      <dgm:spPr/>
      <dgm:t>
        <a:bodyPr/>
        <a:lstStyle/>
        <a:p>
          <a:endParaRPr lang="zh-CN" altLang="en-US"/>
        </a:p>
      </dgm:t>
    </dgm:pt>
    <dgm:pt modelId="{A1AC458F-CC2D-4AC7-9191-4EFC7B9DA601}" type="pres">
      <dgm:prSet presAssocID="{44B2B4FA-5737-4C6A-A05E-444708C1BE70}" presName="spNode" presStyleCnt="0"/>
      <dgm:spPr/>
    </dgm:pt>
    <dgm:pt modelId="{99E460F3-2B78-442B-A5B3-9F81E26788B8}" type="pres">
      <dgm:prSet presAssocID="{B68692B2-B552-4ACB-BAA5-320727275A73}" presName="sibTrans" presStyleLbl="sibTrans1D1" presStyleIdx="0" presStyleCnt="5"/>
      <dgm:spPr/>
      <dgm:t>
        <a:bodyPr/>
        <a:lstStyle/>
        <a:p>
          <a:endParaRPr lang="zh-CN" altLang="en-US"/>
        </a:p>
      </dgm:t>
    </dgm:pt>
    <dgm:pt modelId="{D45A279D-FF5B-4132-BFB2-CACFABBCEC7A}" type="pres">
      <dgm:prSet presAssocID="{CEEDC79A-6CA9-42C0-B6E2-8F85B4F508FA}" presName="node" presStyleLbl="node1" presStyleIdx="1" presStyleCnt="5" custRadScaleRad="97166" custRadScaleInc="25753">
        <dgm:presLayoutVars>
          <dgm:bulletEnabled val="1"/>
        </dgm:presLayoutVars>
      </dgm:prSet>
      <dgm:spPr/>
      <dgm:t>
        <a:bodyPr/>
        <a:lstStyle/>
        <a:p>
          <a:endParaRPr lang="zh-CN" altLang="en-US"/>
        </a:p>
      </dgm:t>
    </dgm:pt>
    <dgm:pt modelId="{2A09C76F-92E9-4165-9353-DBC61D240B41}" type="pres">
      <dgm:prSet presAssocID="{CEEDC79A-6CA9-42C0-B6E2-8F85B4F508FA}" presName="spNode" presStyleCnt="0"/>
      <dgm:spPr/>
    </dgm:pt>
    <dgm:pt modelId="{B6C8884A-6168-4902-B883-B8297152254F}" type="pres">
      <dgm:prSet presAssocID="{93224FF9-9D14-4F0C-A7FC-430AD6A7FA93}" presName="sibTrans" presStyleLbl="sibTrans1D1" presStyleIdx="1" presStyleCnt="5"/>
      <dgm:spPr/>
      <dgm:t>
        <a:bodyPr/>
        <a:lstStyle/>
        <a:p>
          <a:endParaRPr lang="zh-CN" altLang="en-US"/>
        </a:p>
      </dgm:t>
    </dgm:pt>
    <dgm:pt modelId="{7EB96B02-5734-4B76-A367-CEDB420E6D4A}" type="pres">
      <dgm:prSet presAssocID="{06A6D088-CA6C-4FE5-AEC1-11FDADE8C42F}" presName="node" presStyleLbl="node1" presStyleIdx="2" presStyleCnt="5">
        <dgm:presLayoutVars>
          <dgm:bulletEnabled val="1"/>
        </dgm:presLayoutVars>
      </dgm:prSet>
      <dgm:spPr/>
      <dgm:t>
        <a:bodyPr/>
        <a:lstStyle/>
        <a:p>
          <a:endParaRPr lang="zh-CN" altLang="en-US"/>
        </a:p>
      </dgm:t>
    </dgm:pt>
    <dgm:pt modelId="{5C08DD51-53B6-49D6-8252-86DE8DED36DB}" type="pres">
      <dgm:prSet presAssocID="{06A6D088-CA6C-4FE5-AEC1-11FDADE8C42F}" presName="spNode" presStyleCnt="0"/>
      <dgm:spPr/>
    </dgm:pt>
    <dgm:pt modelId="{63E027F5-0F45-413B-88D2-5103E0BC40F4}" type="pres">
      <dgm:prSet presAssocID="{FC3451D5-2A52-435A-91D2-692168D296BB}" presName="sibTrans" presStyleLbl="sibTrans1D1" presStyleIdx="2" presStyleCnt="5"/>
      <dgm:spPr/>
      <dgm:t>
        <a:bodyPr/>
        <a:lstStyle/>
        <a:p>
          <a:endParaRPr lang="zh-CN" altLang="en-US"/>
        </a:p>
      </dgm:t>
    </dgm:pt>
    <dgm:pt modelId="{79C11683-513F-44D1-8D69-84EC6BB92EEA}" type="pres">
      <dgm:prSet presAssocID="{369F7F6B-24BA-4D50-BAD6-4E94E07D7811}" presName="node" presStyleLbl="node1" presStyleIdx="3" presStyleCnt="5">
        <dgm:presLayoutVars>
          <dgm:bulletEnabled val="1"/>
        </dgm:presLayoutVars>
      </dgm:prSet>
      <dgm:spPr/>
      <dgm:t>
        <a:bodyPr/>
        <a:lstStyle/>
        <a:p>
          <a:endParaRPr lang="zh-CN" altLang="en-US"/>
        </a:p>
      </dgm:t>
    </dgm:pt>
    <dgm:pt modelId="{7D9D3D6B-2F07-4A35-A453-56FD15D5B8AD}" type="pres">
      <dgm:prSet presAssocID="{369F7F6B-24BA-4D50-BAD6-4E94E07D7811}" presName="spNode" presStyleCnt="0"/>
      <dgm:spPr/>
    </dgm:pt>
    <dgm:pt modelId="{D043B67C-26C0-418A-A962-6CB30E4CCCC4}" type="pres">
      <dgm:prSet presAssocID="{5521AE17-49CF-4472-B3F3-AA3C8A853DC9}" presName="sibTrans" presStyleLbl="sibTrans1D1" presStyleIdx="3" presStyleCnt="5"/>
      <dgm:spPr/>
      <dgm:t>
        <a:bodyPr/>
        <a:lstStyle/>
        <a:p>
          <a:endParaRPr lang="zh-CN" altLang="en-US"/>
        </a:p>
      </dgm:t>
    </dgm:pt>
    <dgm:pt modelId="{5ACB1FCB-A7F2-4AC7-8E4D-6BA095454777}" type="pres">
      <dgm:prSet presAssocID="{1DA4A8A4-33EF-4B4F-95BD-CC00A951AB9F}" presName="node" presStyleLbl="node1" presStyleIdx="4" presStyleCnt="5" custRadScaleRad="97166" custRadScaleInc="-25753">
        <dgm:presLayoutVars>
          <dgm:bulletEnabled val="1"/>
        </dgm:presLayoutVars>
      </dgm:prSet>
      <dgm:spPr/>
      <dgm:t>
        <a:bodyPr/>
        <a:lstStyle/>
        <a:p>
          <a:endParaRPr lang="zh-CN" altLang="en-US"/>
        </a:p>
      </dgm:t>
    </dgm:pt>
    <dgm:pt modelId="{D6F1D556-3066-4B93-8FEA-F21B533F0B58}" type="pres">
      <dgm:prSet presAssocID="{1DA4A8A4-33EF-4B4F-95BD-CC00A951AB9F}" presName="spNode" presStyleCnt="0"/>
      <dgm:spPr/>
    </dgm:pt>
    <dgm:pt modelId="{3DB3D9AE-FE7A-4816-A591-F562E1BB6976}" type="pres">
      <dgm:prSet presAssocID="{22F818B2-3182-4D56-A0EC-9C166E12E129}" presName="sibTrans" presStyleLbl="sibTrans1D1" presStyleIdx="4" presStyleCnt="5"/>
      <dgm:spPr/>
      <dgm:t>
        <a:bodyPr/>
        <a:lstStyle/>
        <a:p>
          <a:endParaRPr lang="zh-CN" altLang="en-US"/>
        </a:p>
      </dgm:t>
    </dgm:pt>
  </dgm:ptLst>
  <dgm:cxnLst>
    <dgm:cxn modelId="{9102D171-6273-4F32-842D-29EBC5A9B22B}" srcId="{66AD1962-C844-4849-A434-A32BDF8167B8}" destId="{369F7F6B-24BA-4D50-BAD6-4E94E07D7811}" srcOrd="3" destOrd="0" parTransId="{0F06B348-E797-453F-837C-8C1A3903360F}" sibTransId="{5521AE17-49CF-4472-B3F3-AA3C8A853DC9}"/>
    <dgm:cxn modelId="{8B31CDD7-C312-4C3E-BC7F-6B80E571FCE6}" type="presOf" srcId="{B68692B2-B552-4ACB-BAA5-320727275A73}" destId="{99E460F3-2B78-442B-A5B3-9F81E26788B8}" srcOrd="0" destOrd="0" presId="urn:microsoft.com/office/officeart/2005/8/layout/cycle5"/>
    <dgm:cxn modelId="{F1F34621-C94D-4C47-B593-F47BC36566C4}" srcId="{66AD1962-C844-4849-A434-A32BDF8167B8}" destId="{1DA4A8A4-33EF-4B4F-95BD-CC00A951AB9F}" srcOrd="4" destOrd="0" parTransId="{599F664D-7ACC-4A56-9680-4AC21D58A0DC}" sibTransId="{22F818B2-3182-4D56-A0EC-9C166E12E129}"/>
    <dgm:cxn modelId="{A3DC303C-2FC4-4E9D-8EEA-106D058D5CEC}" type="presOf" srcId="{CEEDC79A-6CA9-42C0-B6E2-8F85B4F508FA}" destId="{D45A279D-FF5B-4132-BFB2-CACFABBCEC7A}" srcOrd="0" destOrd="0" presId="urn:microsoft.com/office/officeart/2005/8/layout/cycle5"/>
    <dgm:cxn modelId="{5595E222-7738-4F89-AC21-82B60CFF9689}" type="presOf" srcId="{44B2B4FA-5737-4C6A-A05E-444708C1BE70}" destId="{AF0D8EE3-F424-490F-924C-703FD427AC00}" srcOrd="0" destOrd="0" presId="urn:microsoft.com/office/officeart/2005/8/layout/cycle5"/>
    <dgm:cxn modelId="{0D70FB30-64F1-44FD-B454-4C452FF22780}" type="presOf" srcId="{93224FF9-9D14-4F0C-A7FC-430AD6A7FA93}" destId="{B6C8884A-6168-4902-B883-B8297152254F}" srcOrd="0" destOrd="0" presId="urn:microsoft.com/office/officeart/2005/8/layout/cycle5"/>
    <dgm:cxn modelId="{E037CE21-D552-466A-B981-EE4BFAD6E1AE}" srcId="{66AD1962-C844-4849-A434-A32BDF8167B8}" destId="{44B2B4FA-5737-4C6A-A05E-444708C1BE70}" srcOrd="0" destOrd="0" parTransId="{C74A0B86-A414-457E-9CEF-68DEDC35A05C}" sibTransId="{B68692B2-B552-4ACB-BAA5-320727275A73}"/>
    <dgm:cxn modelId="{030E0153-121D-4ED6-96CD-C9C079B1C7AE}" type="presOf" srcId="{369F7F6B-24BA-4D50-BAD6-4E94E07D7811}" destId="{79C11683-513F-44D1-8D69-84EC6BB92EEA}" srcOrd="0" destOrd="0" presId="urn:microsoft.com/office/officeart/2005/8/layout/cycle5"/>
    <dgm:cxn modelId="{A6BD2117-426C-4F8B-BDDF-782C4087B940}" type="presOf" srcId="{66AD1962-C844-4849-A434-A32BDF8167B8}" destId="{C1D0220F-0C94-4544-B8FA-605B1338A857}" srcOrd="0" destOrd="0" presId="urn:microsoft.com/office/officeart/2005/8/layout/cycle5"/>
    <dgm:cxn modelId="{54C96365-C5AF-4339-9379-71A484CAA362}" type="presOf" srcId="{5521AE17-49CF-4472-B3F3-AA3C8A853DC9}" destId="{D043B67C-26C0-418A-A962-6CB30E4CCCC4}" srcOrd="0" destOrd="0" presId="urn:microsoft.com/office/officeart/2005/8/layout/cycle5"/>
    <dgm:cxn modelId="{E949A9E2-BE40-4495-910D-D69150EDC96F}" type="presOf" srcId="{1DA4A8A4-33EF-4B4F-95BD-CC00A951AB9F}" destId="{5ACB1FCB-A7F2-4AC7-8E4D-6BA095454777}" srcOrd="0" destOrd="0" presId="urn:microsoft.com/office/officeart/2005/8/layout/cycle5"/>
    <dgm:cxn modelId="{1B4392BF-CDAB-472D-BED8-5B1315AD79CB}" srcId="{66AD1962-C844-4849-A434-A32BDF8167B8}" destId="{06A6D088-CA6C-4FE5-AEC1-11FDADE8C42F}" srcOrd="2" destOrd="0" parTransId="{326B7DDD-7501-4817-9E80-306537C743BE}" sibTransId="{FC3451D5-2A52-435A-91D2-692168D296BB}"/>
    <dgm:cxn modelId="{BA7EF50A-D34A-40AF-8204-A6202A087A45}" type="presOf" srcId="{06A6D088-CA6C-4FE5-AEC1-11FDADE8C42F}" destId="{7EB96B02-5734-4B76-A367-CEDB420E6D4A}" srcOrd="0" destOrd="0" presId="urn:microsoft.com/office/officeart/2005/8/layout/cycle5"/>
    <dgm:cxn modelId="{D37A87B2-7326-48FD-82F2-B60BC89808B3}" srcId="{66AD1962-C844-4849-A434-A32BDF8167B8}" destId="{CEEDC79A-6CA9-42C0-B6E2-8F85B4F508FA}" srcOrd="1" destOrd="0" parTransId="{86B6CA61-E3B8-487C-B0D9-A262F3504812}" sibTransId="{93224FF9-9D14-4F0C-A7FC-430AD6A7FA93}"/>
    <dgm:cxn modelId="{3A3B84E8-4518-46A3-9F9F-76BD649A8009}" type="presOf" srcId="{22F818B2-3182-4D56-A0EC-9C166E12E129}" destId="{3DB3D9AE-FE7A-4816-A591-F562E1BB6976}" srcOrd="0" destOrd="0" presId="urn:microsoft.com/office/officeart/2005/8/layout/cycle5"/>
    <dgm:cxn modelId="{39FD62C6-3204-4B21-A210-A530817F88BE}" type="presOf" srcId="{FC3451D5-2A52-435A-91D2-692168D296BB}" destId="{63E027F5-0F45-413B-88D2-5103E0BC40F4}" srcOrd="0" destOrd="0" presId="urn:microsoft.com/office/officeart/2005/8/layout/cycle5"/>
    <dgm:cxn modelId="{6B4702DB-FD1F-4A28-B2D3-937B5DD1B35C}" type="presParOf" srcId="{C1D0220F-0C94-4544-B8FA-605B1338A857}" destId="{AF0D8EE3-F424-490F-924C-703FD427AC00}" srcOrd="0" destOrd="0" presId="urn:microsoft.com/office/officeart/2005/8/layout/cycle5"/>
    <dgm:cxn modelId="{816E2936-30F0-4D3B-A598-5378994E2400}" type="presParOf" srcId="{C1D0220F-0C94-4544-B8FA-605B1338A857}" destId="{A1AC458F-CC2D-4AC7-9191-4EFC7B9DA601}" srcOrd="1" destOrd="0" presId="urn:microsoft.com/office/officeart/2005/8/layout/cycle5"/>
    <dgm:cxn modelId="{82FABEE2-4727-4554-B1D7-E27B59F3FBFD}" type="presParOf" srcId="{C1D0220F-0C94-4544-B8FA-605B1338A857}" destId="{99E460F3-2B78-442B-A5B3-9F81E26788B8}" srcOrd="2" destOrd="0" presId="urn:microsoft.com/office/officeart/2005/8/layout/cycle5"/>
    <dgm:cxn modelId="{91FD9CC2-24B2-41F7-A1FF-96908E5CCC26}" type="presParOf" srcId="{C1D0220F-0C94-4544-B8FA-605B1338A857}" destId="{D45A279D-FF5B-4132-BFB2-CACFABBCEC7A}" srcOrd="3" destOrd="0" presId="urn:microsoft.com/office/officeart/2005/8/layout/cycle5"/>
    <dgm:cxn modelId="{8515A186-644B-441A-82DD-8039F041AAD0}" type="presParOf" srcId="{C1D0220F-0C94-4544-B8FA-605B1338A857}" destId="{2A09C76F-92E9-4165-9353-DBC61D240B41}" srcOrd="4" destOrd="0" presId="urn:microsoft.com/office/officeart/2005/8/layout/cycle5"/>
    <dgm:cxn modelId="{1CAECB76-048A-4E5E-84D5-E16CECBE2DA9}" type="presParOf" srcId="{C1D0220F-0C94-4544-B8FA-605B1338A857}" destId="{B6C8884A-6168-4902-B883-B8297152254F}" srcOrd="5" destOrd="0" presId="urn:microsoft.com/office/officeart/2005/8/layout/cycle5"/>
    <dgm:cxn modelId="{CD22DD91-94A8-4BD6-A5D6-66FDD3567E1E}" type="presParOf" srcId="{C1D0220F-0C94-4544-B8FA-605B1338A857}" destId="{7EB96B02-5734-4B76-A367-CEDB420E6D4A}" srcOrd="6" destOrd="0" presId="urn:microsoft.com/office/officeart/2005/8/layout/cycle5"/>
    <dgm:cxn modelId="{CC74A14F-BFD9-4DA2-87C6-2DA76C8DFFA4}" type="presParOf" srcId="{C1D0220F-0C94-4544-B8FA-605B1338A857}" destId="{5C08DD51-53B6-49D6-8252-86DE8DED36DB}" srcOrd="7" destOrd="0" presId="urn:microsoft.com/office/officeart/2005/8/layout/cycle5"/>
    <dgm:cxn modelId="{432D965A-9B5A-4FA5-8DC0-FE21335AFC8A}" type="presParOf" srcId="{C1D0220F-0C94-4544-B8FA-605B1338A857}" destId="{63E027F5-0F45-413B-88D2-5103E0BC40F4}" srcOrd="8" destOrd="0" presId="urn:microsoft.com/office/officeart/2005/8/layout/cycle5"/>
    <dgm:cxn modelId="{D00CEFCB-FC97-459A-A918-459759B3018D}" type="presParOf" srcId="{C1D0220F-0C94-4544-B8FA-605B1338A857}" destId="{79C11683-513F-44D1-8D69-84EC6BB92EEA}" srcOrd="9" destOrd="0" presId="urn:microsoft.com/office/officeart/2005/8/layout/cycle5"/>
    <dgm:cxn modelId="{7ABBB36C-C228-4800-BCB4-F53C98092A24}" type="presParOf" srcId="{C1D0220F-0C94-4544-B8FA-605B1338A857}" destId="{7D9D3D6B-2F07-4A35-A453-56FD15D5B8AD}" srcOrd="10" destOrd="0" presId="urn:microsoft.com/office/officeart/2005/8/layout/cycle5"/>
    <dgm:cxn modelId="{5AB47663-2789-462D-8416-DDB02E178603}" type="presParOf" srcId="{C1D0220F-0C94-4544-B8FA-605B1338A857}" destId="{D043B67C-26C0-418A-A962-6CB30E4CCCC4}" srcOrd="11" destOrd="0" presId="urn:microsoft.com/office/officeart/2005/8/layout/cycle5"/>
    <dgm:cxn modelId="{A42A64AC-376B-4670-A994-3F94C57A64D6}" type="presParOf" srcId="{C1D0220F-0C94-4544-B8FA-605B1338A857}" destId="{5ACB1FCB-A7F2-4AC7-8E4D-6BA095454777}" srcOrd="12" destOrd="0" presId="urn:microsoft.com/office/officeart/2005/8/layout/cycle5"/>
    <dgm:cxn modelId="{1547553B-999F-4BE0-8069-FC6D7B225D60}" type="presParOf" srcId="{C1D0220F-0C94-4544-B8FA-605B1338A857}" destId="{D6F1D556-3066-4B93-8FEA-F21B533F0B58}" srcOrd="13" destOrd="0" presId="urn:microsoft.com/office/officeart/2005/8/layout/cycle5"/>
    <dgm:cxn modelId="{B57D6160-41C9-483B-9C97-75202EA367EE}" type="presParOf" srcId="{C1D0220F-0C94-4544-B8FA-605B1338A857}" destId="{3DB3D9AE-FE7A-4816-A591-F562E1BB6976}" srcOrd="14"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A63E4-382D-41B2-9E96-C1D427754EDD}">
      <dsp:nvSpPr>
        <dsp:cNvPr id="0" name=""/>
        <dsp:cNvSpPr/>
      </dsp:nvSpPr>
      <dsp:spPr>
        <a:xfrm>
          <a:off x="159871" y="106799"/>
          <a:ext cx="1380182" cy="1380182"/>
        </a:xfrm>
        <a:prstGeom prst="pie">
          <a:avLst>
            <a:gd name="adj1" fmla="val 16200000"/>
            <a:gd name="adj2" fmla="val 1800000"/>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sz="1500" b="1" kern="1200" dirty="0" smtClean="0">
              <a:solidFill>
                <a:schemeClr val="tx1"/>
              </a:solidFill>
              <a:latin typeface="+mj-ea"/>
              <a:ea typeface="+mj-ea"/>
            </a:rPr>
            <a:t>标准</a:t>
          </a:r>
          <a:endParaRPr lang="en-US" sz="1500" b="1" kern="1200" dirty="0">
            <a:solidFill>
              <a:schemeClr val="tx1"/>
            </a:solidFill>
            <a:latin typeface="+mj-ea"/>
            <a:ea typeface="+mj-ea"/>
          </a:endParaRPr>
        </a:p>
      </dsp:txBody>
      <dsp:txXfrm>
        <a:off x="887259" y="399266"/>
        <a:ext cx="492922" cy="410768"/>
      </dsp:txXfrm>
    </dsp:sp>
    <dsp:sp modelId="{1DEF2DB1-D208-4AC4-BF65-146E0BCA2C20}">
      <dsp:nvSpPr>
        <dsp:cNvPr id="0" name=""/>
        <dsp:cNvSpPr/>
      </dsp:nvSpPr>
      <dsp:spPr>
        <a:xfrm>
          <a:off x="131445" y="156092"/>
          <a:ext cx="1380182" cy="1380182"/>
        </a:xfrm>
        <a:prstGeom prst="pie">
          <a:avLst>
            <a:gd name="adj1" fmla="val 1800000"/>
            <a:gd name="adj2" fmla="val 9000000"/>
          </a:avLst>
        </a:prstGeom>
        <a:solidFill>
          <a:srgbClr val="F7C5C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altLang="en-US" sz="1500" b="1" kern="1200" dirty="0" smtClean="0">
              <a:solidFill>
                <a:schemeClr val="tx1"/>
              </a:solidFill>
              <a:latin typeface="+mj-ea"/>
              <a:ea typeface="+mj-ea"/>
            </a:rPr>
            <a:t>信息化</a:t>
          </a:r>
          <a:endParaRPr lang="en-US" sz="1500" b="1" kern="1200" dirty="0">
            <a:solidFill>
              <a:schemeClr val="tx1"/>
            </a:solidFill>
            <a:latin typeface="+mj-ea"/>
            <a:ea typeface="+mj-ea"/>
          </a:endParaRPr>
        </a:p>
      </dsp:txBody>
      <dsp:txXfrm>
        <a:off x="460060" y="1051567"/>
        <a:ext cx="739383" cy="361476"/>
      </dsp:txXfrm>
    </dsp:sp>
    <dsp:sp modelId="{79ABC7F6-F202-4846-8767-21382E5FFAE7}">
      <dsp:nvSpPr>
        <dsp:cNvPr id="0" name=""/>
        <dsp:cNvSpPr/>
      </dsp:nvSpPr>
      <dsp:spPr>
        <a:xfrm>
          <a:off x="103020" y="106799"/>
          <a:ext cx="1380182" cy="1380182"/>
        </a:xfrm>
        <a:prstGeom prst="pie">
          <a:avLst>
            <a:gd name="adj1" fmla="val 9000000"/>
            <a:gd name="adj2" fmla="val 16200000"/>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sz="1500" b="1" kern="1200" dirty="0" smtClean="0">
              <a:solidFill>
                <a:schemeClr val="tx1"/>
              </a:solidFill>
              <a:latin typeface="+mj-ea"/>
              <a:ea typeface="+mj-ea"/>
            </a:rPr>
            <a:t>体系</a:t>
          </a:r>
          <a:endParaRPr lang="en-US" sz="1500" b="1" kern="1200" dirty="0">
            <a:solidFill>
              <a:schemeClr val="tx1"/>
            </a:solidFill>
            <a:latin typeface="+mj-ea"/>
            <a:ea typeface="+mj-ea"/>
          </a:endParaRPr>
        </a:p>
      </dsp:txBody>
      <dsp:txXfrm>
        <a:off x="262891" y="399266"/>
        <a:ext cx="492922" cy="410768"/>
      </dsp:txXfrm>
    </dsp:sp>
    <dsp:sp modelId="{98658D66-5EC0-466A-8E8F-DA89B55E02BE}">
      <dsp:nvSpPr>
        <dsp:cNvPr id="0" name=""/>
        <dsp:cNvSpPr/>
      </dsp:nvSpPr>
      <dsp:spPr>
        <a:xfrm>
          <a:off x="74545" y="21359"/>
          <a:ext cx="1551061" cy="1551061"/>
        </a:xfrm>
        <a:prstGeom prst="circularArrow">
          <a:avLst>
            <a:gd name="adj1" fmla="val 5085"/>
            <a:gd name="adj2" fmla="val 327528"/>
            <a:gd name="adj3" fmla="val 1472472"/>
            <a:gd name="adj4" fmla="val 16199432"/>
            <a:gd name="adj5" fmla="val 5932"/>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5642564-A039-401D-8E4C-909BF219562A}">
      <dsp:nvSpPr>
        <dsp:cNvPr id="0" name=""/>
        <dsp:cNvSpPr/>
      </dsp:nvSpPr>
      <dsp:spPr>
        <a:xfrm>
          <a:off x="46006" y="70564"/>
          <a:ext cx="1551061" cy="1551061"/>
        </a:xfrm>
        <a:prstGeom prst="circularArrow">
          <a:avLst>
            <a:gd name="adj1" fmla="val 5085"/>
            <a:gd name="adj2" fmla="val 327528"/>
            <a:gd name="adj3" fmla="val 8671970"/>
            <a:gd name="adj4" fmla="val 1800502"/>
            <a:gd name="adj5" fmla="val 5932"/>
          </a:avLst>
        </a:prstGeom>
        <a:solidFill>
          <a:srgbClr val="F1B5C9"/>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3364EA6-D3AE-4621-9634-E4671E1683B4}">
      <dsp:nvSpPr>
        <dsp:cNvPr id="0" name=""/>
        <dsp:cNvSpPr/>
      </dsp:nvSpPr>
      <dsp:spPr>
        <a:xfrm>
          <a:off x="17466" y="21359"/>
          <a:ext cx="1551061" cy="1551061"/>
        </a:xfrm>
        <a:prstGeom prst="circularArrow">
          <a:avLst>
            <a:gd name="adj1" fmla="val 5085"/>
            <a:gd name="adj2" fmla="val 327528"/>
            <a:gd name="adj3" fmla="val 15873039"/>
            <a:gd name="adj4" fmla="val 9000000"/>
            <a:gd name="adj5" fmla="val 5932"/>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D8EE3-F424-490F-924C-703FD427AC00}">
      <dsp:nvSpPr>
        <dsp:cNvPr id="0" name=""/>
        <dsp:cNvSpPr/>
      </dsp:nvSpPr>
      <dsp:spPr>
        <a:xfrm>
          <a:off x="2159816" y="0"/>
          <a:ext cx="1278001" cy="8307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100000"/>
            </a:lnSpc>
            <a:spcBef>
              <a:spcPct val="0"/>
            </a:spcBef>
            <a:spcAft>
              <a:spcPts val="0"/>
            </a:spcAft>
          </a:pPr>
          <a:r>
            <a:rPr lang="zh-CN" sz="1400" b="0" kern="1200" dirty="0" smtClean="0">
              <a:solidFill>
                <a:schemeClr val="tx1"/>
              </a:solidFill>
              <a:latin typeface="微软雅黑" pitchFamily="34" charset="-122"/>
              <a:ea typeface="微软雅黑" pitchFamily="34" charset="-122"/>
            </a:rPr>
            <a:t>数据唯一性</a:t>
          </a:r>
          <a:endParaRPr lang="en-US" altLang="zh-CN" sz="1400" b="0" kern="1200" dirty="0" smtClean="0">
            <a:solidFill>
              <a:schemeClr val="tx1"/>
            </a:solidFill>
            <a:latin typeface="微软雅黑" pitchFamily="34" charset="-122"/>
            <a:ea typeface="微软雅黑" pitchFamily="34" charset="-122"/>
          </a:endParaRPr>
        </a:p>
        <a:p>
          <a:pPr lvl="0" algn="ctr" defTabSz="622300" rtl="0">
            <a:lnSpc>
              <a:spcPct val="100000"/>
            </a:lnSpc>
            <a:spcBef>
              <a:spcPct val="0"/>
            </a:spcBef>
            <a:spcAft>
              <a:spcPts val="0"/>
            </a:spcAft>
          </a:pPr>
          <a:r>
            <a:rPr lang="zh-CN" sz="1400" b="0" kern="1200" dirty="0" smtClean="0">
              <a:solidFill>
                <a:schemeClr val="tx1"/>
              </a:solidFill>
              <a:latin typeface="微软雅黑" pitchFamily="34" charset="-122"/>
              <a:ea typeface="微软雅黑" pitchFamily="34" charset="-122"/>
            </a:rPr>
            <a:t>校验</a:t>
          </a:r>
          <a:endParaRPr lang="en-US" sz="1400" b="0" kern="1200" dirty="0">
            <a:solidFill>
              <a:schemeClr val="tx1"/>
            </a:solidFill>
            <a:latin typeface="微软雅黑" pitchFamily="34" charset="-122"/>
            <a:ea typeface="微软雅黑" pitchFamily="34" charset="-122"/>
          </a:endParaRPr>
        </a:p>
      </dsp:txBody>
      <dsp:txXfrm>
        <a:off x="2200367" y="40551"/>
        <a:ext cx="1196899" cy="749598"/>
      </dsp:txXfrm>
    </dsp:sp>
    <dsp:sp modelId="{99E460F3-2B78-442B-A5B3-9F81E26788B8}">
      <dsp:nvSpPr>
        <dsp:cNvPr id="0" name=""/>
        <dsp:cNvSpPr/>
      </dsp:nvSpPr>
      <dsp:spPr>
        <a:xfrm>
          <a:off x="1081727" y="385411"/>
          <a:ext cx="3316758" cy="3316758"/>
        </a:xfrm>
        <a:custGeom>
          <a:avLst/>
          <a:gdLst/>
          <a:ahLst/>
          <a:cxnLst/>
          <a:rect l="0" t="0" r="0" b="0"/>
          <a:pathLst>
            <a:path>
              <a:moveTo>
                <a:pt x="2553006" y="262004"/>
              </a:moveTo>
              <a:arcTo wR="1658379" hR="1658379" stAng="18158809" swAng="1445109"/>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45A279D-FF5B-4132-BFB2-CACFABBCEC7A}">
      <dsp:nvSpPr>
        <dsp:cNvPr id="0" name=""/>
        <dsp:cNvSpPr/>
      </dsp:nvSpPr>
      <dsp:spPr>
        <a:xfrm>
          <a:off x="3746528" y="1329808"/>
          <a:ext cx="1278001" cy="830700"/>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sz="1400" b="0" kern="1200" dirty="0" smtClean="0">
              <a:solidFill>
                <a:schemeClr val="tx1"/>
              </a:solidFill>
              <a:latin typeface="微软雅黑" pitchFamily="34" charset="-122"/>
              <a:ea typeface="微软雅黑" pitchFamily="34" charset="-122"/>
            </a:rPr>
            <a:t>同名库校验</a:t>
          </a:r>
          <a:endParaRPr lang="en-US" sz="1400" b="0" kern="1200" dirty="0">
            <a:solidFill>
              <a:schemeClr val="tx1"/>
            </a:solidFill>
            <a:latin typeface="微软雅黑" pitchFamily="34" charset="-122"/>
            <a:ea typeface="微软雅黑" pitchFamily="34" charset="-122"/>
          </a:endParaRPr>
        </a:p>
      </dsp:txBody>
      <dsp:txXfrm>
        <a:off x="3787079" y="1370359"/>
        <a:ext cx="1196899" cy="749598"/>
      </dsp:txXfrm>
    </dsp:sp>
    <dsp:sp modelId="{B6C8884A-6168-4902-B883-B8297152254F}">
      <dsp:nvSpPr>
        <dsp:cNvPr id="0" name=""/>
        <dsp:cNvSpPr/>
      </dsp:nvSpPr>
      <dsp:spPr>
        <a:xfrm>
          <a:off x="1100692" y="494520"/>
          <a:ext cx="3316758" cy="3316758"/>
        </a:xfrm>
        <a:custGeom>
          <a:avLst/>
          <a:gdLst/>
          <a:ahLst/>
          <a:cxnLst/>
          <a:rect l="0" t="0" r="0" b="0"/>
          <a:pathLst>
            <a:path>
              <a:moveTo>
                <a:pt x="3306762" y="1840190"/>
              </a:moveTo>
              <a:arcTo wR="1658379" hR="1658379" stAng="377646" swAng="1107173"/>
            </a:path>
          </a:pathLst>
        </a:custGeom>
        <a:noFill/>
        <a:ln w="9525" cap="flat" cmpd="sng" algn="ctr">
          <a:solidFill>
            <a:schemeClr val="accent5">
              <a:hueOff val="-53493"/>
              <a:satOff val="-7464"/>
              <a:lumOff val="-78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B96B02-5734-4B76-A367-CEDB420E6D4A}">
      <dsp:nvSpPr>
        <dsp:cNvPr id="0" name=""/>
        <dsp:cNvSpPr/>
      </dsp:nvSpPr>
      <dsp:spPr>
        <a:xfrm>
          <a:off x="3144082" y="3001517"/>
          <a:ext cx="1278001" cy="830700"/>
        </a:xfrm>
        <a:prstGeom prst="roundRect">
          <a:avLst/>
        </a:prstGeom>
        <a:gradFill rotWithShape="0">
          <a:gsLst>
            <a:gs pos="0">
              <a:schemeClr val="accent5">
                <a:hueOff val="-106987"/>
                <a:satOff val="-14928"/>
                <a:lumOff val="-1568"/>
                <a:alphaOff val="0"/>
                <a:shade val="51000"/>
                <a:satMod val="130000"/>
              </a:schemeClr>
            </a:gs>
            <a:gs pos="80000">
              <a:schemeClr val="accent5">
                <a:hueOff val="-106987"/>
                <a:satOff val="-14928"/>
                <a:lumOff val="-1568"/>
                <a:alphaOff val="0"/>
                <a:shade val="93000"/>
                <a:satMod val="130000"/>
              </a:schemeClr>
            </a:gs>
            <a:gs pos="100000">
              <a:schemeClr val="accent5">
                <a:hueOff val="-106987"/>
                <a:satOff val="-14928"/>
                <a:lumOff val="-156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sz="1400" b="0" kern="1200" dirty="0" smtClean="0">
              <a:solidFill>
                <a:schemeClr val="tx1"/>
              </a:solidFill>
              <a:latin typeface="微软雅黑" pitchFamily="34" charset="-122"/>
              <a:ea typeface="微软雅黑" pitchFamily="34" charset="-122"/>
            </a:rPr>
            <a:t>取值范围校验</a:t>
          </a:r>
          <a:endParaRPr lang="en-US" sz="1400" b="0" kern="1200" dirty="0">
            <a:solidFill>
              <a:schemeClr val="tx1"/>
            </a:solidFill>
            <a:latin typeface="微软雅黑" pitchFamily="34" charset="-122"/>
            <a:ea typeface="微软雅黑" pitchFamily="34" charset="-122"/>
          </a:endParaRPr>
        </a:p>
      </dsp:txBody>
      <dsp:txXfrm>
        <a:off x="3184633" y="3042068"/>
        <a:ext cx="1196899" cy="749598"/>
      </dsp:txXfrm>
    </dsp:sp>
    <dsp:sp modelId="{63E027F5-0F45-413B-88D2-5103E0BC40F4}">
      <dsp:nvSpPr>
        <dsp:cNvPr id="0" name=""/>
        <dsp:cNvSpPr/>
      </dsp:nvSpPr>
      <dsp:spPr>
        <a:xfrm>
          <a:off x="1149932" y="416831"/>
          <a:ext cx="3316758" cy="3316758"/>
        </a:xfrm>
        <a:custGeom>
          <a:avLst/>
          <a:gdLst/>
          <a:ahLst/>
          <a:cxnLst/>
          <a:rect l="0" t="0" r="0" b="0"/>
          <a:pathLst>
            <a:path>
              <a:moveTo>
                <a:pt x="1861666" y="3304251"/>
              </a:moveTo>
              <a:arcTo wR="1658379" hR="1658379" stAng="4977533" swAng="844935"/>
            </a:path>
          </a:pathLst>
        </a:custGeom>
        <a:noFill/>
        <a:ln w="9525" cap="flat" cmpd="sng" algn="ctr">
          <a:solidFill>
            <a:schemeClr val="accent5">
              <a:hueOff val="-106987"/>
              <a:satOff val="-14928"/>
              <a:lumOff val="-1568"/>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9C11683-513F-44D1-8D69-84EC6BB92EEA}">
      <dsp:nvSpPr>
        <dsp:cNvPr id="0" name=""/>
        <dsp:cNvSpPr/>
      </dsp:nvSpPr>
      <dsp:spPr>
        <a:xfrm>
          <a:off x="1194540" y="3001517"/>
          <a:ext cx="1278001" cy="8307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sz="1400" b="0" kern="1200" dirty="0" smtClean="0">
              <a:solidFill>
                <a:schemeClr val="tx1"/>
              </a:solidFill>
              <a:latin typeface="微软雅黑" pitchFamily="34" charset="-122"/>
              <a:ea typeface="微软雅黑" pitchFamily="34" charset="-122"/>
            </a:rPr>
            <a:t>多属性组合关联校验</a:t>
          </a:r>
          <a:endParaRPr lang="en-US" sz="1400" b="0" kern="1200" dirty="0">
            <a:solidFill>
              <a:schemeClr val="tx1"/>
            </a:solidFill>
            <a:latin typeface="微软雅黑" pitchFamily="34" charset="-122"/>
            <a:ea typeface="微软雅黑" pitchFamily="34" charset="-122"/>
          </a:endParaRPr>
        </a:p>
      </dsp:txBody>
      <dsp:txXfrm>
        <a:off x="1235091" y="3042068"/>
        <a:ext cx="1196899" cy="749598"/>
      </dsp:txXfrm>
    </dsp:sp>
    <dsp:sp modelId="{D043B67C-26C0-418A-A962-6CB30E4CCCC4}">
      <dsp:nvSpPr>
        <dsp:cNvPr id="0" name=""/>
        <dsp:cNvSpPr/>
      </dsp:nvSpPr>
      <dsp:spPr>
        <a:xfrm>
          <a:off x="1199173" y="494520"/>
          <a:ext cx="3316758" cy="3316758"/>
        </a:xfrm>
        <a:custGeom>
          <a:avLst/>
          <a:gdLst/>
          <a:ahLst/>
          <a:cxnLst/>
          <a:rect l="0" t="0" r="0" b="0"/>
          <a:pathLst>
            <a:path>
              <a:moveTo>
                <a:pt x="152297" y="2352596"/>
              </a:moveTo>
              <a:arcTo wR="1658379" hR="1658379" stAng="9315180" swAng="1107173"/>
            </a:path>
          </a:pathLst>
        </a:custGeom>
        <a:noFill/>
        <a:ln w="9525" cap="flat" cmpd="sng" algn="ctr">
          <a:solidFill>
            <a:schemeClr val="accent5">
              <a:hueOff val="-160480"/>
              <a:satOff val="-22392"/>
              <a:lumOff val="-235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ACB1FCB-A7F2-4AC7-8E4D-6BA095454777}">
      <dsp:nvSpPr>
        <dsp:cNvPr id="0" name=""/>
        <dsp:cNvSpPr/>
      </dsp:nvSpPr>
      <dsp:spPr>
        <a:xfrm>
          <a:off x="592094" y="1329808"/>
          <a:ext cx="1278001" cy="830700"/>
        </a:xfrm>
        <a:prstGeom prst="roundRect">
          <a:avLst/>
        </a:prstGeom>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b="0" kern="1200" dirty="0" smtClean="0">
              <a:solidFill>
                <a:schemeClr val="tx1"/>
              </a:solidFill>
              <a:latin typeface="微软雅黑" pitchFamily="34" charset="-122"/>
              <a:ea typeface="微软雅黑" pitchFamily="34" charset="-122"/>
            </a:rPr>
            <a:t>自定义表达式校验</a:t>
          </a:r>
          <a:endParaRPr lang="zh-CN" altLang="en-US" sz="1400" b="0" kern="1200" dirty="0">
            <a:solidFill>
              <a:schemeClr val="tx1"/>
            </a:solidFill>
            <a:latin typeface="微软雅黑" pitchFamily="34" charset="-122"/>
            <a:ea typeface="微软雅黑" pitchFamily="34" charset="-122"/>
          </a:endParaRPr>
        </a:p>
      </dsp:txBody>
      <dsp:txXfrm>
        <a:off x="632645" y="1370359"/>
        <a:ext cx="1196899" cy="749598"/>
      </dsp:txXfrm>
    </dsp:sp>
    <dsp:sp modelId="{3DB3D9AE-FE7A-4816-A591-F562E1BB6976}">
      <dsp:nvSpPr>
        <dsp:cNvPr id="0" name=""/>
        <dsp:cNvSpPr/>
      </dsp:nvSpPr>
      <dsp:spPr>
        <a:xfrm>
          <a:off x="1218774" y="384074"/>
          <a:ext cx="3316758" cy="3316758"/>
        </a:xfrm>
        <a:custGeom>
          <a:avLst/>
          <a:gdLst/>
          <a:ahLst/>
          <a:cxnLst/>
          <a:rect l="0" t="0" r="0" b="0"/>
          <a:pathLst>
            <a:path>
              <a:moveTo>
                <a:pt x="268891" y="753092"/>
              </a:moveTo>
              <a:arcTo wR="1658379" hR="1658379" stAng="12785116" swAng="1418986"/>
            </a:path>
          </a:pathLst>
        </a:custGeom>
        <a:noFill/>
        <a:ln w="9525" cap="flat" cmpd="sng" algn="ctr">
          <a:solidFill>
            <a:schemeClr val="accent5">
              <a:hueOff val="-213973"/>
              <a:satOff val="-29856"/>
              <a:lumOff val="-3137"/>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nSpc>
                <a:spcPct val="100000"/>
              </a:lnSpc>
              <a:spcAft>
                <a:spcPct val="0"/>
              </a:spcAft>
              <a:buClrTx/>
              <a:buFontTx/>
              <a:buNone/>
              <a:defRPr sz="1200">
                <a:latin typeface="Arial" pitchFamily="34" charset="0"/>
                <a:ea typeface="华文楷体" pitchFamily="2" charset="-122"/>
              </a:defRPr>
            </a:lvl1pPr>
          </a:lstStyle>
          <a:p>
            <a:pPr>
              <a:defRPr/>
            </a:pPr>
            <a:endParaRPr lang="zh-SG" altLang="zh-CN"/>
          </a:p>
        </p:txBody>
      </p:sp>
      <p:sp>
        <p:nvSpPr>
          <p:cNvPr id="7171" name="Rectangle 3"/>
          <p:cNvSpPr>
            <a:spLocks noGrp="1" noChangeArrowheads="1"/>
          </p:cNvSpPr>
          <p:nvPr>
            <p:ph type="dt" sz="quarter" idx="1"/>
          </p:nvPr>
        </p:nvSpPr>
        <p:spPr bwMode="auto">
          <a:xfrm>
            <a:off x="5590059"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637C5CCF-8D8A-4772-8B4C-DA1EF1B66DE6}" type="datetime1">
              <a:rPr lang="zh-CN" altLang="en-US"/>
              <a:pPr>
                <a:defRPr/>
              </a:pPr>
              <a:t>2013-07-15</a:t>
            </a:fld>
            <a:endParaRPr lang="zh-SG" altLang="zh-CN"/>
          </a:p>
        </p:txBody>
      </p:sp>
      <p:sp>
        <p:nvSpPr>
          <p:cNvPr id="7172" name="Rectangle 4"/>
          <p:cNvSpPr>
            <a:spLocks noGrp="1" noChangeArrowheads="1"/>
          </p:cNvSpPr>
          <p:nvPr>
            <p:ph type="ftr" sz="quarter" idx="2"/>
          </p:nvPr>
        </p:nvSpPr>
        <p:spPr bwMode="auto">
          <a:xfrm>
            <a:off x="1"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nSpc>
                <a:spcPct val="100000"/>
              </a:lnSpc>
              <a:spcAft>
                <a:spcPct val="0"/>
              </a:spcAft>
              <a:buClrTx/>
              <a:buFontTx/>
              <a:buNone/>
              <a:defRPr sz="1200">
                <a:latin typeface="Arial" pitchFamily="34" charset="0"/>
                <a:ea typeface="楷体_GB2312" pitchFamily="49" charset="-122"/>
              </a:defRPr>
            </a:lvl1pPr>
          </a:lstStyle>
          <a:p>
            <a:pPr>
              <a:defRPr/>
            </a:pPr>
            <a:r>
              <a:rPr lang="en-US" altLang="zh-CN"/>
              <a:t>© cscec 2012</a:t>
            </a:r>
            <a:endParaRPr lang="zh-SG" altLang="zh-CN"/>
          </a:p>
        </p:txBody>
      </p:sp>
      <p:sp>
        <p:nvSpPr>
          <p:cNvPr id="7173" name="Rectangle 5"/>
          <p:cNvSpPr>
            <a:spLocks noGrp="1" noChangeArrowheads="1"/>
          </p:cNvSpPr>
          <p:nvPr>
            <p:ph type="sldNum" sz="quarter" idx="3"/>
          </p:nvPr>
        </p:nvSpPr>
        <p:spPr bwMode="auto">
          <a:xfrm>
            <a:off x="5590059"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F23F99B6-8AA8-465D-8706-1933892F16C2}" type="slidenum">
              <a:rPr lang="zh-SG" altLang="en-US"/>
              <a:pPr>
                <a:defRPr/>
              </a:pPr>
              <a:t>‹#›</a:t>
            </a:fld>
            <a:endParaRPr lang="en-US" altLang="zh-SG"/>
          </a:p>
        </p:txBody>
      </p:sp>
    </p:spTree>
    <p:extLst>
      <p:ext uri="{BB962C8B-B14F-4D97-AF65-F5344CB8AC3E}">
        <p14:creationId xmlns:p14="http://schemas.microsoft.com/office/powerpoint/2010/main" val="4233957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1"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nSpc>
                <a:spcPct val="100000"/>
              </a:lnSpc>
              <a:spcAft>
                <a:spcPct val="0"/>
              </a:spcAft>
              <a:buClrTx/>
              <a:buFontTx/>
              <a:buNone/>
              <a:defRPr sz="1200">
                <a:latin typeface="Arial" pitchFamily="34" charset="0"/>
                <a:ea typeface="华文楷体" pitchFamily="2" charset="-122"/>
              </a:defRPr>
            </a:lvl1pPr>
          </a:lstStyle>
          <a:p>
            <a:pPr>
              <a:defRPr/>
            </a:pPr>
            <a:endParaRPr lang="zh-SG" altLang="zh-CN"/>
          </a:p>
        </p:txBody>
      </p:sp>
      <p:sp>
        <p:nvSpPr>
          <p:cNvPr id="6147" name="Rectangle 1027"/>
          <p:cNvSpPr>
            <a:spLocks noGrp="1" noChangeArrowheads="1"/>
          </p:cNvSpPr>
          <p:nvPr>
            <p:ph type="dt" idx="1"/>
          </p:nvPr>
        </p:nvSpPr>
        <p:spPr bwMode="auto">
          <a:xfrm>
            <a:off x="5590059"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483A67F7-A179-473D-A0B0-620E4B83FFE6}" type="datetime1">
              <a:rPr lang="zh-CN" altLang="en-US"/>
              <a:pPr>
                <a:defRPr/>
              </a:pPr>
              <a:t>2013-07-15</a:t>
            </a:fld>
            <a:endParaRPr lang="zh-CN" altLang="zh-SG"/>
          </a:p>
        </p:txBody>
      </p:sp>
      <p:sp>
        <p:nvSpPr>
          <p:cNvPr id="76804" name="Rectangle 1028"/>
          <p:cNvSpPr>
            <a:spLocks noGrp="1" noRot="1" noChangeAspect="1" noChangeArrowheads="1" noTextEdit="1"/>
          </p:cNvSpPr>
          <p:nvPr>
            <p:ph type="sldImg" idx="2"/>
          </p:nvPr>
        </p:nvSpPr>
        <p:spPr bwMode="auto">
          <a:xfrm>
            <a:off x="3109913" y="504825"/>
            <a:ext cx="3649662" cy="25273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1029"/>
          <p:cNvSpPr>
            <a:spLocks noGrp="1" noChangeArrowheads="1"/>
          </p:cNvSpPr>
          <p:nvPr>
            <p:ph type="body" sz="quarter" idx="3"/>
          </p:nvPr>
        </p:nvSpPr>
        <p:spPr bwMode="auto">
          <a:xfrm>
            <a:off x="1316129" y="3201520"/>
            <a:ext cx="7234056" cy="30291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18" rIns="0" bIns="46018" numCol="1" anchor="t" anchorCtr="0" compatLnSpc="1">
            <a:prstTxWarp prst="textNoShape">
              <a:avLst/>
            </a:prstTxWarp>
          </a:bodyPr>
          <a:lstStyle/>
          <a:p>
            <a:pPr lvl="0"/>
            <a:r>
              <a:rPr lang="en-US" altLang="zh-SG" noProof="0" smtClean="0"/>
              <a:t>Click to edit Master text styles</a:t>
            </a:r>
          </a:p>
          <a:p>
            <a:pPr lvl="1"/>
            <a:r>
              <a:rPr lang="en-US" altLang="zh-SG" noProof="0" smtClean="0"/>
              <a:t>Second level</a:t>
            </a:r>
          </a:p>
          <a:p>
            <a:pPr lvl="2"/>
            <a:r>
              <a:rPr lang="en-US" altLang="zh-SG" noProof="0" smtClean="0"/>
              <a:t>Third level</a:t>
            </a:r>
          </a:p>
          <a:p>
            <a:pPr lvl="3"/>
            <a:r>
              <a:rPr lang="en-US" altLang="zh-SG" noProof="0" smtClean="0"/>
              <a:t>Fourth level</a:t>
            </a:r>
          </a:p>
          <a:p>
            <a:pPr lvl="4"/>
            <a:r>
              <a:rPr lang="en-US" altLang="zh-SG" noProof="0" smtClean="0"/>
              <a:t>Fifth level</a:t>
            </a:r>
          </a:p>
        </p:txBody>
      </p:sp>
      <p:sp>
        <p:nvSpPr>
          <p:cNvPr id="6150" name="Rectangle 1030"/>
          <p:cNvSpPr>
            <a:spLocks noGrp="1" noChangeArrowheads="1"/>
          </p:cNvSpPr>
          <p:nvPr>
            <p:ph type="ftr" sz="quarter" idx="4"/>
          </p:nvPr>
        </p:nvSpPr>
        <p:spPr bwMode="auto">
          <a:xfrm>
            <a:off x="1"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nSpc>
                <a:spcPct val="100000"/>
              </a:lnSpc>
              <a:spcAft>
                <a:spcPct val="0"/>
              </a:spcAft>
              <a:buClrTx/>
              <a:buFontTx/>
              <a:buNone/>
              <a:defRPr sz="1200">
                <a:latin typeface="Arial" pitchFamily="34" charset="0"/>
                <a:ea typeface="楷体_GB2312" pitchFamily="49" charset="-122"/>
              </a:defRPr>
            </a:lvl1pPr>
          </a:lstStyle>
          <a:p>
            <a:pPr>
              <a:defRPr/>
            </a:pPr>
            <a:r>
              <a:rPr lang="en-US" altLang="zh-CN"/>
              <a:t>© cscec 2012</a:t>
            </a:r>
            <a:endParaRPr lang="zh-SG" altLang="zh-CN"/>
          </a:p>
        </p:txBody>
      </p:sp>
      <p:sp>
        <p:nvSpPr>
          <p:cNvPr id="6151" name="Rectangle 1031"/>
          <p:cNvSpPr>
            <a:spLocks noGrp="1" noChangeArrowheads="1"/>
          </p:cNvSpPr>
          <p:nvPr>
            <p:ph type="sldNum" sz="quarter" idx="5"/>
          </p:nvPr>
        </p:nvSpPr>
        <p:spPr bwMode="auto">
          <a:xfrm>
            <a:off x="5590059"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C97E0877-D8E7-4A5E-8C55-CEBC6A36EEB0}" type="slidenum">
              <a:rPr lang="zh-SG" altLang="en-US"/>
              <a:pPr>
                <a:defRPr/>
              </a:pPr>
              <a:t>‹#›</a:t>
            </a:fld>
            <a:endParaRPr lang="en-US" altLang="zh-SG"/>
          </a:p>
        </p:txBody>
      </p:sp>
    </p:spTree>
    <p:extLst>
      <p:ext uri="{BB962C8B-B14F-4D97-AF65-F5344CB8AC3E}">
        <p14:creationId xmlns:p14="http://schemas.microsoft.com/office/powerpoint/2010/main" val="1660737521"/>
      </p:ext>
    </p:extLst>
  </p:cSld>
  <p:clrMap bg1="lt1" tx1="dk1" bg2="lt2" tx2="dk2" accent1="accent1" accent2="accent2" accent3="accent3" accent4="accent4" accent5="accent5" accent6="accent6" hlink="hlink" folHlink="folHlink"/>
  <p:hf hdr="0"/>
  <p:notesStyle>
    <a:lvl1pPr marL="198438" indent="-198438"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1pPr>
    <a:lvl2pPr marL="371475" indent="-171450"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2pPr>
    <a:lvl3pPr marL="581025" indent="-207963"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3pPr>
    <a:lvl4pPr marL="747713" indent="-165100"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4pPr>
    <a:lvl5pPr marL="938213" indent="-176213"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ChangeArrowheads="1"/>
          </p:cNvSpPr>
          <p:nvPr>
            <p:ph type="dt" sz="quarter" idx="1"/>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fld id="{66DA5A9C-E6FB-47CE-9C15-A7BC97B84039}" type="datetime1">
              <a:rPr lang="zh-CN" altLang="en-US" sz="1200" smtClean="0">
                <a:ea typeface="华文楷体" pitchFamily="2" charset="-122"/>
              </a:rPr>
              <a:pPr/>
              <a:t>2013-07-15</a:t>
            </a:fld>
            <a:endParaRPr lang="zh-CN" altLang="zh-SG" sz="1200" smtClean="0">
              <a:ea typeface="华文楷体" pitchFamily="2" charset="-122"/>
            </a:endParaRPr>
          </a:p>
        </p:txBody>
      </p:sp>
      <p:sp>
        <p:nvSpPr>
          <p:cNvPr id="77827" name="Rectangle 1030"/>
          <p:cNvSpPr>
            <a:spLocks noGrp="1" noChangeArrowheads="1"/>
          </p:cNvSpPr>
          <p:nvPr>
            <p:ph type="ftr" sz="quarter" idx="4"/>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r>
              <a:rPr lang="en-US" altLang="zh-CN" sz="1200" smtClean="0">
                <a:ea typeface="楷体_GB2312" pitchFamily="49" charset="-122"/>
              </a:rPr>
              <a:t>© cscec 2012</a:t>
            </a:r>
            <a:endParaRPr lang="zh-SG" altLang="zh-CN" sz="1200" smtClean="0">
              <a:ea typeface="楷体_GB2312" pitchFamily="49" charset="-122"/>
            </a:endParaRPr>
          </a:p>
        </p:txBody>
      </p:sp>
      <p:sp>
        <p:nvSpPr>
          <p:cNvPr id="77828" name="Rectangle 1026"/>
          <p:cNvSpPr>
            <a:spLocks noGrp="1" noRot="1" noChangeAspect="1" noChangeArrowheads="1" noTextEdit="1"/>
          </p:cNvSpPr>
          <p:nvPr>
            <p:ph type="sldImg"/>
          </p:nvPr>
        </p:nvSpPr>
        <p:spPr>
          <a:ln/>
        </p:spPr>
      </p:sp>
      <p:sp>
        <p:nvSpPr>
          <p:cNvPr id="77829" name="Rectangle 1027"/>
          <p:cNvSpPr>
            <a:spLocks noGrp="1" noChangeArrowheads="1"/>
          </p:cNvSpPr>
          <p:nvPr>
            <p:ph type="body" idx="1"/>
          </p:nvPr>
        </p:nvSpPr>
        <p:spPr>
          <a:noFill/>
        </p:spPr>
        <p:txBody>
          <a:bodyPr/>
          <a:lstStyle/>
          <a:p>
            <a:endParaRPr lang="zh-CN"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8325" y="504825"/>
            <a:ext cx="3649663" cy="2525713"/>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0473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7"/>
          <p:cNvSpPr>
            <a:spLocks noGrp="1" noChangeArrowheads="1"/>
          </p:cNvSpPr>
          <p:nvPr>
            <p:ph type="dt" sz="quarter" idx="1"/>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fld id="{AD0A8993-4943-439A-9A9F-B199846651A4}" type="datetime1">
              <a:rPr lang="zh-CN" altLang="en-US" sz="1200" smtClean="0">
                <a:ea typeface="华文楷体" pitchFamily="2" charset="-122"/>
              </a:rPr>
              <a:pPr/>
              <a:t>2013-07-15</a:t>
            </a:fld>
            <a:endParaRPr lang="zh-CN" altLang="zh-SG" sz="1200" smtClean="0">
              <a:ea typeface="华文楷体" pitchFamily="2" charset="-122"/>
            </a:endParaRPr>
          </a:p>
        </p:txBody>
      </p:sp>
      <p:sp>
        <p:nvSpPr>
          <p:cNvPr id="121859" name="Rectangle 1030"/>
          <p:cNvSpPr>
            <a:spLocks noGrp="1" noChangeArrowheads="1"/>
          </p:cNvSpPr>
          <p:nvPr>
            <p:ph type="ftr" sz="quarter" idx="4"/>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r>
              <a:rPr lang="en-US" altLang="zh-CN" sz="1200" smtClean="0">
                <a:ea typeface="楷体_GB2312" pitchFamily="49" charset="-122"/>
              </a:rPr>
              <a:t>© cscec 2012</a:t>
            </a:r>
            <a:endParaRPr lang="zh-SG" altLang="zh-CN" sz="1200" smtClean="0">
              <a:ea typeface="楷体_GB2312" pitchFamily="49" charset="-122"/>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p:spPr>
        <p:txBody>
          <a:bodyPr/>
          <a:lstStyle/>
          <a:p>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ChangeArrowheads="1"/>
          </p:cNvSpPr>
          <p:nvPr>
            <p:ph type="dt" sz="quarter" idx="1"/>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fld id="{66DA5A9C-E6FB-47CE-9C15-A7BC97B84039}" type="datetime1">
              <a:rPr lang="zh-CN" altLang="en-US" sz="1200" smtClean="0">
                <a:ea typeface="华文楷体" pitchFamily="2" charset="-122"/>
              </a:rPr>
              <a:pPr/>
              <a:t>2013-07-15</a:t>
            </a:fld>
            <a:endParaRPr lang="zh-CN" altLang="zh-SG" sz="1200" smtClean="0">
              <a:ea typeface="华文楷体" pitchFamily="2" charset="-122"/>
            </a:endParaRPr>
          </a:p>
        </p:txBody>
      </p:sp>
      <p:sp>
        <p:nvSpPr>
          <p:cNvPr id="77827" name="Rectangle 1030"/>
          <p:cNvSpPr>
            <a:spLocks noGrp="1" noChangeArrowheads="1"/>
          </p:cNvSpPr>
          <p:nvPr>
            <p:ph type="ftr" sz="quarter" idx="4"/>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r>
              <a:rPr lang="en-US" altLang="zh-CN" sz="1200" smtClean="0">
                <a:ea typeface="楷体_GB2312" pitchFamily="49" charset="-122"/>
              </a:rPr>
              <a:t>© cscec 2012</a:t>
            </a:r>
            <a:endParaRPr lang="zh-SG" altLang="zh-CN" sz="1200" smtClean="0">
              <a:ea typeface="楷体_GB2312" pitchFamily="49" charset="-122"/>
            </a:endParaRPr>
          </a:p>
        </p:txBody>
      </p:sp>
      <p:sp>
        <p:nvSpPr>
          <p:cNvPr id="77828" name="Rectangle 1026"/>
          <p:cNvSpPr>
            <a:spLocks noGrp="1" noRot="1" noChangeAspect="1" noChangeArrowheads="1" noTextEdit="1"/>
          </p:cNvSpPr>
          <p:nvPr>
            <p:ph type="sldImg"/>
          </p:nvPr>
        </p:nvSpPr>
        <p:spPr>
          <a:ln/>
        </p:spPr>
      </p:sp>
      <p:sp>
        <p:nvSpPr>
          <p:cNvPr id="77829" name="Rectangle 1027"/>
          <p:cNvSpPr>
            <a:spLocks noGrp="1" noChangeArrowheads="1"/>
          </p:cNvSpPr>
          <p:nvPr>
            <p:ph type="body" idx="1"/>
          </p:nvPr>
        </p:nvSpPr>
        <p:spPr>
          <a:noFill/>
        </p:spPr>
        <p:txBody>
          <a:bodyPr/>
          <a:lstStyle/>
          <a:p>
            <a:endParaRPr lang="zh-CN"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2013-07-15</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3</a:t>
            </a:fld>
            <a:endParaRPr lang="en-US" altLang="zh-SG"/>
          </a:p>
        </p:txBody>
      </p:sp>
    </p:spTree>
    <p:extLst>
      <p:ext uri="{BB962C8B-B14F-4D97-AF65-F5344CB8AC3E}">
        <p14:creationId xmlns:p14="http://schemas.microsoft.com/office/powerpoint/2010/main" val="106589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DB10BA4-E568-474F-85D4-BA5AF9848793}" type="slidenum">
              <a:rPr lang="en-US" altLang="zh-CN" smtClean="0"/>
              <a:pPr/>
              <a:t>4</a:t>
            </a:fld>
            <a:endParaRPr lang="en-US" altLang="zh-CN" smtClean="0"/>
          </a:p>
        </p:txBody>
      </p:sp>
      <p:sp>
        <p:nvSpPr>
          <p:cNvPr id="46083" name="Rectangle 2"/>
          <p:cNvSpPr>
            <a:spLocks noGrp="1" noRot="1" noChangeAspect="1" noChangeArrowheads="1" noTextEdit="1"/>
          </p:cNvSpPr>
          <p:nvPr>
            <p:ph type="sldImg"/>
          </p:nvPr>
        </p:nvSpPr>
        <p:spPr>
          <a:xfrm>
            <a:off x="2786063" y="338138"/>
            <a:ext cx="4294187" cy="2973387"/>
          </a:xfrm>
          <a:ln/>
        </p:spPr>
      </p:sp>
      <p:sp>
        <p:nvSpPr>
          <p:cNvPr id="46084" name="Rectangle 3"/>
          <p:cNvSpPr>
            <a:spLocks noGrp="1" noChangeArrowheads="1"/>
          </p:cNvSpPr>
          <p:nvPr>
            <p:ph type="body" idx="1"/>
          </p:nvPr>
        </p:nvSpPr>
        <p:spPr>
          <a:xfrm>
            <a:off x="766939" y="3649237"/>
            <a:ext cx="8221927" cy="2675478"/>
          </a:xfrm>
          <a:noFill/>
          <a:ln/>
        </p:spPr>
        <p:txBody>
          <a:bodyPr/>
          <a:lstStyle/>
          <a:p>
            <a:pPr lvl="1" eaLnBrk="1" hangingPunct="1">
              <a:lnSpc>
                <a:spcPct val="95000"/>
              </a:lnSpc>
            </a:pPr>
            <a:endParaRPr lang="zh-CN" altLang="zh-CN" sz="800" dirty="0" smtClean="0">
              <a:latin typeface="Arial" pitchFamily="34" charset="0"/>
            </a:endParaRPr>
          </a:p>
        </p:txBody>
      </p:sp>
    </p:spTree>
    <p:extLst>
      <p:ext uri="{BB962C8B-B14F-4D97-AF65-F5344CB8AC3E}">
        <p14:creationId xmlns:p14="http://schemas.microsoft.com/office/powerpoint/2010/main" val="31448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2832100" y="339725"/>
            <a:ext cx="3635375" cy="2516188"/>
          </a:xfrm>
          <a:ln/>
        </p:spPr>
      </p:sp>
      <p:sp>
        <p:nvSpPr>
          <p:cNvPr id="45059" name="备注占位符 2"/>
          <p:cNvSpPr>
            <a:spLocks noGrp="1"/>
          </p:cNvSpPr>
          <p:nvPr>
            <p:ph type="body" idx="1"/>
          </p:nvPr>
        </p:nvSpPr>
        <p:spPr>
          <a:xfrm>
            <a:off x="1315658" y="3199256"/>
            <a:ext cx="7235000" cy="3031790"/>
          </a:xfrm>
          <a:prstGeom prst="rect">
            <a:avLst/>
          </a:prstGeom>
          <a:noFill/>
          <a:ln/>
        </p:spPr>
        <p:txBody>
          <a:bodyPr/>
          <a:lstStyle/>
          <a:p>
            <a:endParaRPr lang="zh-CN" altLang="en-US" dirty="0" smtClean="0">
              <a:ea typeface="宋体" charset="-122"/>
            </a:endParaRPr>
          </a:p>
        </p:txBody>
      </p:sp>
      <p:sp>
        <p:nvSpPr>
          <p:cNvPr id="45060" name="灯片编号占位符 3"/>
          <p:cNvSpPr>
            <a:spLocks noGrp="1"/>
          </p:cNvSpPr>
          <p:nvPr>
            <p:ph type="sldNum" sz="quarter" idx="5"/>
          </p:nvPr>
        </p:nvSpPr>
        <p:spPr>
          <a:xfrm>
            <a:off x="5589587" y="6397930"/>
            <a:ext cx="4274518" cy="336788"/>
          </a:xfrm>
          <a:prstGeom prst="rect">
            <a:avLst/>
          </a:prstGeom>
          <a:noFill/>
        </p:spPr>
        <p:txBody>
          <a:bodyPr lIns="89532" tIns="44766" rIns="89532" bIns="44766"/>
          <a:lstStyle/>
          <a:p>
            <a:fld id="{33E51425-AD3F-4B74-9A93-B6A3CA6AB080}" type="slidenum">
              <a:rPr lang="en-US" altLang="zh-CN" smtClean="0">
                <a:latin typeface="Arial" charset="0"/>
                <a:ea typeface="宋体" charset="-122"/>
              </a:rPr>
              <a:pPr/>
              <a:t>8</a:t>
            </a:fld>
            <a:endParaRPr lang="en-US" altLang="zh-CN" smtClean="0">
              <a:latin typeface="Arial" charset="0"/>
              <a:ea typeface="宋体" charset="-122"/>
            </a:endParaRPr>
          </a:p>
        </p:txBody>
      </p:sp>
    </p:spTree>
    <p:extLst>
      <p:ext uri="{BB962C8B-B14F-4D97-AF65-F5344CB8AC3E}">
        <p14:creationId xmlns:p14="http://schemas.microsoft.com/office/powerpoint/2010/main" val="163603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063"/>
          <p:cNvSpPr txBox="1">
            <a:spLocks noGrp="1" noChangeArrowheads="1"/>
          </p:cNvSpPr>
          <p:nvPr/>
        </p:nvSpPr>
        <p:spPr bwMode="auto">
          <a:xfrm>
            <a:off x="2" y="1"/>
            <a:ext cx="4274518" cy="33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4" tIns="46282" rIns="92564" bIns="46282"/>
          <a:lstStyle>
            <a:lvl1pPr defTabSz="912813" eaLnBrk="0" hangingPunct="0">
              <a:defRPr sz="1400" b="1">
                <a:solidFill>
                  <a:schemeClr val="tx1"/>
                </a:solidFill>
                <a:latin typeface="微软雅黑" pitchFamily="34" charset="-122"/>
                <a:ea typeface="微软雅黑" pitchFamily="34" charset="-122"/>
              </a:defRPr>
            </a:lvl1pPr>
            <a:lvl2pPr marL="742950" indent="-285750" defTabSz="912813" eaLnBrk="0" hangingPunct="0">
              <a:defRPr sz="1400" b="1">
                <a:solidFill>
                  <a:schemeClr val="tx1"/>
                </a:solidFill>
                <a:latin typeface="微软雅黑" pitchFamily="34" charset="-122"/>
                <a:ea typeface="微软雅黑" pitchFamily="34" charset="-122"/>
              </a:defRPr>
            </a:lvl2pPr>
            <a:lvl3pPr marL="1143000" indent="-228600" defTabSz="912813" eaLnBrk="0" hangingPunct="0">
              <a:defRPr sz="1400" b="1">
                <a:solidFill>
                  <a:schemeClr val="tx1"/>
                </a:solidFill>
                <a:latin typeface="微软雅黑" pitchFamily="34" charset="-122"/>
                <a:ea typeface="微软雅黑" pitchFamily="34" charset="-122"/>
              </a:defRPr>
            </a:lvl3pPr>
            <a:lvl4pPr marL="1600200" indent="-228600" defTabSz="912813" eaLnBrk="0" hangingPunct="0">
              <a:defRPr sz="1400" b="1">
                <a:solidFill>
                  <a:schemeClr val="tx1"/>
                </a:solidFill>
                <a:latin typeface="微软雅黑" pitchFamily="34" charset="-122"/>
                <a:ea typeface="微软雅黑" pitchFamily="34" charset="-122"/>
              </a:defRPr>
            </a:lvl4pPr>
            <a:lvl5pPr marL="2057400" indent="-228600" defTabSz="912813" eaLnBrk="0" hangingPunct="0">
              <a:defRPr sz="1400" b="1">
                <a:solidFill>
                  <a:schemeClr val="tx1"/>
                </a:solidFill>
                <a:latin typeface="微软雅黑" pitchFamily="34" charset="-122"/>
                <a:ea typeface="微软雅黑" pitchFamily="34" charset="-122"/>
              </a:defRPr>
            </a:lvl5pPr>
            <a:lvl6pPr marL="25146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6pPr>
            <a:lvl7pPr marL="29718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7pPr>
            <a:lvl8pPr marL="34290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8pPr>
            <a:lvl9pPr marL="38862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9pPr>
          </a:lstStyle>
          <a:p>
            <a:pPr algn="ctr" eaLnBrk="1" hangingPunct="1">
              <a:buClr>
                <a:schemeClr val="accent1"/>
              </a:buClr>
              <a:buSzPct val="80000"/>
            </a:pPr>
            <a:endParaRPr lang="en-US" altLang="zh-CN" sz="1100" b="0" dirty="0">
              <a:latin typeface="Tahoma" pitchFamily="34" charset="0"/>
              <a:ea typeface="Arial Unicode MS" pitchFamily="34" charset="-122"/>
              <a:cs typeface="Arial Unicode MS" pitchFamily="34" charset="-122"/>
            </a:endParaRPr>
          </a:p>
          <a:p>
            <a:pPr algn="ctr" eaLnBrk="1" hangingPunct="1">
              <a:buClr>
                <a:schemeClr val="accent1"/>
              </a:buClr>
              <a:buSzPct val="80000"/>
            </a:pPr>
            <a:r>
              <a:rPr lang="en-US" altLang="zh-CN" sz="1600" b="0" dirty="0">
                <a:ea typeface="Arial Unicode MS" pitchFamily="34" charset="-122"/>
                <a:cs typeface="Arial Unicode MS" pitchFamily="34" charset="-122"/>
              </a:rPr>
              <a:t>SAP </a:t>
            </a:r>
            <a:r>
              <a:rPr lang="en-US" altLang="zh-CN" sz="1600" b="0" dirty="0" err="1">
                <a:ea typeface="Arial Unicode MS" pitchFamily="34" charset="-122"/>
                <a:cs typeface="Arial Unicode MS" pitchFamily="34" charset="-122"/>
              </a:rPr>
              <a:t>NetWeaver</a:t>
            </a:r>
            <a:r>
              <a:rPr lang="en-US" altLang="zh-CN" sz="1600" b="0" dirty="0">
                <a:ea typeface="Arial Unicode MS" pitchFamily="34" charset="-122"/>
                <a:cs typeface="Arial Unicode MS" pitchFamily="34" charset="-122"/>
              </a:rPr>
              <a:t> MDM Roadmap</a:t>
            </a:r>
          </a:p>
        </p:txBody>
      </p:sp>
      <p:sp>
        <p:nvSpPr>
          <p:cNvPr id="48132" name="Rectangle 2"/>
          <p:cNvSpPr>
            <a:spLocks noGrp="1" noRot="1" noChangeAspect="1" noChangeArrowheads="1" noTextEdit="1"/>
          </p:cNvSpPr>
          <p:nvPr>
            <p:ph type="sldImg"/>
          </p:nvPr>
        </p:nvSpPr>
        <p:spPr>
          <a:xfrm>
            <a:off x="3076575" y="3906838"/>
            <a:ext cx="3476625" cy="2406650"/>
          </a:xfrm>
          <a:ln/>
        </p:spPr>
      </p:sp>
      <p:sp>
        <p:nvSpPr>
          <p:cNvPr id="48133" name="Rectangle 3"/>
          <p:cNvSpPr>
            <a:spLocks noGrp="1" noChangeArrowheads="1"/>
          </p:cNvSpPr>
          <p:nvPr>
            <p:ph type="body" idx="1"/>
          </p:nvPr>
        </p:nvSpPr>
        <p:spPr>
          <a:xfrm>
            <a:off x="764728" y="537606"/>
            <a:ext cx="8356750" cy="3423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endParaRPr lang="zh-CN" altLang="zh-CN"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063"/>
          <p:cNvSpPr txBox="1">
            <a:spLocks noGrp="1" noChangeArrowheads="1"/>
          </p:cNvSpPr>
          <p:nvPr/>
        </p:nvSpPr>
        <p:spPr bwMode="auto">
          <a:xfrm>
            <a:off x="2" y="1"/>
            <a:ext cx="4274518" cy="33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4" tIns="46282" rIns="92564" bIns="46282"/>
          <a:lstStyle>
            <a:lvl1pPr defTabSz="912813" eaLnBrk="0" hangingPunct="0">
              <a:defRPr sz="1400" b="1">
                <a:solidFill>
                  <a:schemeClr val="tx1"/>
                </a:solidFill>
                <a:latin typeface="微软雅黑" pitchFamily="34" charset="-122"/>
                <a:ea typeface="微软雅黑" pitchFamily="34" charset="-122"/>
              </a:defRPr>
            </a:lvl1pPr>
            <a:lvl2pPr marL="742950" indent="-285750" defTabSz="912813" eaLnBrk="0" hangingPunct="0">
              <a:defRPr sz="1400" b="1">
                <a:solidFill>
                  <a:schemeClr val="tx1"/>
                </a:solidFill>
                <a:latin typeface="微软雅黑" pitchFamily="34" charset="-122"/>
                <a:ea typeface="微软雅黑" pitchFamily="34" charset="-122"/>
              </a:defRPr>
            </a:lvl2pPr>
            <a:lvl3pPr marL="1143000" indent="-228600" defTabSz="912813" eaLnBrk="0" hangingPunct="0">
              <a:defRPr sz="1400" b="1">
                <a:solidFill>
                  <a:schemeClr val="tx1"/>
                </a:solidFill>
                <a:latin typeface="微软雅黑" pitchFamily="34" charset="-122"/>
                <a:ea typeface="微软雅黑" pitchFamily="34" charset="-122"/>
              </a:defRPr>
            </a:lvl3pPr>
            <a:lvl4pPr marL="1600200" indent="-228600" defTabSz="912813" eaLnBrk="0" hangingPunct="0">
              <a:defRPr sz="1400" b="1">
                <a:solidFill>
                  <a:schemeClr val="tx1"/>
                </a:solidFill>
                <a:latin typeface="微软雅黑" pitchFamily="34" charset="-122"/>
                <a:ea typeface="微软雅黑" pitchFamily="34" charset="-122"/>
              </a:defRPr>
            </a:lvl4pPr>
            <a:lvl5pPr marL="2057400" indent="-228600" defTabSz="912813" eaLnBrk="0" hangingPunct="0">
              <a:defRPr sz="1400" b="1">
                <a:solidFill>
                  <a:schemeClr val="tx1"/>
                </a:solidFill>
                <a:latin typeface="微软雅黑" pitchFamily="34" charset="-122"/>
                <a:ea typeface="微软雅黑" pitchFamily="34" charset="-122"/>
              </a:defRPr>
            </a:lvl5pPr>
            <a:lvl6pPr marL="25146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6pPr>
            <a:lvl7pPr marL="29718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7pPr>
            <a:lvl8pPr marL="34290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8pPr>
            <a:lvl9pPr marL="3886200" indent="-228600" defTabSz="912813" eaLnBrk="0" fontAlgn="base" hangingPunct="0">
              <a:spcBef>
                <a:spcPct val="0"/>
              </a:spcBef>
              <a:spcAft>
                <a:spcPct val="0"/>
              </a:spcAft>
              <a:defRPr sz="1400" b="1">
                <a:solidFill>
                  <a:schemeClr val="tx1"/>
                </a:solidFill>
                <a:latin typeface="微软雅黑" pitchFamily="34" charset="-122"/>
                <a:ea typeface="微软雅黑" pitchFamily="34" charset="-122"/>
              </a:defRPr>
            </a:lvl9pPr>
          </a:lstStyle>
          <a:p>
            <a:pPr algn="ctr" eaLnBrk="1" hangingPunct="1">
              <a:buClr>
                <a:schemeClr val="accent1"/>
              </a:buClr>
              <a:buSzPct val="80000"/>
            </a:pPr>
            <a:endParaRPr lang="en-US" altLang="zh-CN" sz="1100" b="0" dirty="0">
              <a:latin typeface="Tahoma" pitchFamily="34" charset="0"/>
              <a:ea typeface="Arial Unicode MS" pitchFamily="34" charset="-122"/>
              <a:cs typeface="Arial Unicode MS" pitchFamily="34" charset="-122"/>
            </a:endParaRPr>
          </a:p>
          <a:p>
            <a:pPr algn="ctr" eaLnBrk="1" hangingPunct="1">
              <a:buClr>
                <a:schemeClr val="accent1"/>
              </a:buClr>
              <a:buSzPct val="80000"/>
            </a:pPr>
            <a:r>
              <a:rPr lang="en-US" altLang="zh-CN" sz="1600" b="0" dirty="0">
                <a:ea typeface="Arial Unicode MS" pitchFamily="34" charset="-122"/>
                <a:cs typeface="Arial Unicode MS" pitchFamily="34" charset="-122"/>
              </a:rPr>
              <a:t>SAP </a:t>
            </a:r>
            <a:r>
              <a:rPr lang="en-US" altLang="zh-CN" sz="1600" b="0" dirty="0" err="1">
                <a:ea typeface="Arial Unicode MS" pitchFamily="34" charset="-122"/>
                <a:cs typeface="Arial Unicode MS" pitchFamily="34" charset="-122"/>
              </a:rPr>
              <a:t>NetWeaver</a:t>
            </a:r>
            <a:r>
              <a:rPr lang="en-US" altLang="zh-CN" sz="1600" b="0" dirty="0">
                <a:ea typeface="Arial Unicode MS" pitchFamily="34" charset="-122"/>
                <a:cs typeface="Arial Unicode MS" pitchFamily="34" charset="-122"/>
              </a:rPr>
              <a:t> MDM Roadmap</a:t>
            </a:r>
          </a:p>
        </p:txBody>
      </p:sp>
      <p:sp>
        <p:nvSpPr>
          <p:cNvPr id="48132" name="Rectangle 2"/>
          <p:cNvSpPr>
            <a:spLocks noGrp="1" noRot="1" noChangeAspect="1" noChangeArrowheads="1" noTextEdit="1"/>
          </p:cNvSpPr>
          <p:nvPr>
            <p:ph type="sldImg"/>
          </p:nvPr>
        </p:nvSpPr>
        <p:spPr>
          <a:xfrm>
            <a:off x="3076575" y="3906838"/>
            <a:ext cx="3476625" cy="2406650"/>
          </a:xfrm>
          <a:ln/>
        </p:spPr>
      </p:sp>
      <p:sp>
        <p:nvSpPr>
          <p:cNvPr id="48133" name="Rectangle 3"/>
          <p:cNvSpPr>
            <a:spLocks noGrp="1" noChangeArrowheads="1"/>
          </p:cNvSpPr>
          <p:nvPr>
            <p:ph type="body" idx="1"/>
          </p:nvPr>
        </p:nvSpPr>
        <p:spPr>
          <a:xfrm>
            <a:off x="764728" y="537606"/>
            <a:ext cx="8356750" cy="3423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endParaRPr lang="zh-CN" altLang="zh-CN"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786063" y="338138"/>
            <a:ext cx="4294187" cy="2973387"/>
          </a:xfrm>
          <a:ln/>
        </p:spPr>
      </p:sp>
      <p:sp>
        <p:nvSpPr>
          <p:cNvPr id="46084" name="Rectangle 3"/>
          <p:cNvSpPr>
            <a:spLocks noGrp="1" noChangeArrowheads="1"/>
          </p:cNvSpPr>
          <p:nvPr>
            <p:ph type="body" idx="1"/>
          </p:nvPr>
        </p:nvSpPr>
        <p:spPr>
          <a:xfrm>
            <a:off x="766938" y="3649237"/>
            <a:ext cx="8221928" cy="2675479"/>
          </a:xfrm>
          <a:noFill/>
          <a:ln/>
        </p:spPr>
        <p:txBody>
          <a:bodyPr/>
          <a:lstStyle/>
          <a:p>
            <a:pPr lvl="1" eaLnBrk="1" hangingPunct="1">
              <a:lnSpc>
                <a:spcPct val="95000"/>
              </a:lnSpc>
            </a:pPr>
            <a:endParaRPr lang="zh-CN" altLang="zh-CN" sz="800"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8325" y="504825"/>
            <a:ext cx="3649663" cy="2525713"/>
          </a:xfrm>
        </p:spPr>
      </p:sp>
      <p:sp>
        <p:nvSpPr>
          <p:cNvPr id="3" name="备注占位符 2"/>
          <p:cNvSpPr>
            <a:spLocks noGrp="1"/>
          </p:cNvSpPr>
          <p:nvPr>
            <p:ph type="body" idx="1"/>
          </p:nvPr>
        </p:nvSpPr>
        <p:spPr/>
        <p:txBody>
          <a:bodyPr/>
          <a:lstStyle/>
          <a:p>
            <a:r>
              <a:rPr lang="zh-CN" altLang="en-US" dirty="0" smtClean="0"/>
              <a:t>按标书内容改主数据编码；具体的功能</a:t>
            </a:r>
            <a:endParaRPr lang="zh-CN" altLang="en-US" dirty="0"/>
          </a:p>
        </p:txBody>
      </p:sp>
    </p:spTree>
    <p:extLst>
      <p:ext uri="{BB962C8B-B14F-4D97-AF65-F5344CB8AC3E}">
        <p14:creationId xmlns:p14="http://schemas.microsoft.com/office/powerpoint/2010/main" val="350638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C0C0C0"/>
        </a:solidFill>
        <a:effectLst/>
      </p:bgPr>
    </p:bg>
    <p:spTree>
      <p:nvGrpSpPr>
        <p:cNvPr id="1" name=""/>
        <p:cNvGrpSpPr/>
        <p:nvPr/>
      </p:nvGrpSpPr>
      <p:grpSpPr>
        <a:xfrm>
          <a:off x="0" y="0"/>
          <a:ext cx="0" cy="0"/>
          <a:chOff x="0" y="0"/>
          <a:chExt cx="0" cy="0"/>
        </a:xfrm>
      </p:grpSpPr>
      <p:sp>
        <p:nvSpPr>
          <p:cNvPr id="4" name="Rectangle 1026"/>
          <p:cNvSpPr>
            <a:spLocks noChangeArrowheads="1"/>
          </p:cNvSpPr>
          <p:nvPr/>
        </p:nvSpPr>
        <p:spPr bwMode="auto">
          <a:xfrm>
            <a:off x="-3175" y="1323975"/>
            <a:ext cx="9910763" cy="5534025"/>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lnSpc>
                <a:spcPct val="100000"/>
              </a:lnSpc>
              <a:spcAft>
                <a:spcPct val="0"/>
              </a:spcAft>
              <a:buClrTx/>
              <a:buFontTx/>
              <a:buNone/>
            </a:pPr>
            <a:endParaRPr lang="zh-SG" altLang="en-GB">
              <a:ea typeface="华文楷体" pitchFamily="2" charset="-122"/>
            </a:endParaRPr>
          </a:p>
        </p:txBody>
      </p:sp>
      <p:sp>
        <p:nvSpPr>
          <p:cNvPr id="5" name="AC Banner"/>
          <p:cNvSpPr>
            <a:spLocks noChangeArrowheads="1"/>
          </p:cNvSpPr>
          <p:nvPr/>
        </p:nvSpPr>
        <p:spPr bwMode="auto">
          <a:xfrm>
            <a:off x="-3175" y="-1588"/>
            <a:ext cx="9913938" cy="1325563"/>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Aft>
                <a:spcPct val="0"/>
              </a:spcAft>
              <a:buClrTx/>
              <a:buFontTx/>
              <a:buNone/>
            </a:pPr>
            <a:endParaRPr lang="zh-SG" altLang="en-GB">
              <a:ea typeface="华文楷体" pitchFamily="2" charset="-122"/>
            </a:endParaRPr>
          </a:p>
        </p:txBody>
      </p:sp>
      <p:sp>
        <p:nvSpPr>
          <p:cNvPr id="1907716" name="AC Banner Title"/>
          <p:cNvSpPr>
            <a:spLocks noGrp="1" noChangeArrowheads="1"/>
          </p:cNvSpPr>
          <p:nvPr>
            <p:ph type="ctrTitle"/>
          </p:nvPr>
        </p:nvSpPr>
        <p:spPr>
          <a:xfrm>
            <a:off x="0" y="1828800"/>
            <a:ext cx="9906000" cy="1143000"/>
          </a:xfrm>
          <a:solidFill>
            <a:srgbClr val="6DB8E1"/>
          </a:solidFill>
        </p:spPr>
        <p:txBody>
          <a:bodyPr/>
          <a:lstStyle>
            <a:lvl1pPr algn="ctr">
              <a:defRPr sz="4400"/>
            </a:lvl1pPr>
          </a:lstStyle>
          <a:p>
            <a:pPr lvl="0"/>
            <a:r>
              <a:rPr lang="zh-CN" altLang="en-US" noProof="0" smtClean="0"/>
              <a:t>单击此处编辑母版标题样式</a:t>
            </a:r>
          </a:p>
        </p:txBody>
      </p:sp>
      <p:sp>
        <p:nvSpPr>
          <p:cNvPr id="1907719" name="Rectangle 1031"/>
          <p:cNvSpPr>
            <a:spLocks noGrp="1" noChangeArrowheads="1"/>
          </p:cNvSpPr>
          <p:nvPr>
            <p:ph type="subTitle" idx="1"/>
          </p:nvPr>
        </p:nvSpPr>
        <p:spPr>
          <a:xfrm>
            <a:off x="1524000" y="3048000"/>
            <a:ext cx="6934200" cy="914400"/>
          </a:xfrm>
        </p:spPr>
        <p:txBody>
          <a:bodyPr anchor="ctr"/>
          <a:lstStyle>
            <a:lvl1pPr marL="0" indent="0" algn="ctr">
              <a:buFont typeface="Wingdings" pitchFamily="2" charset="2"/>
              <a:buNone/>
              <a:defRPr sz="2400" b="1"/>
            </a:lvl1pPr>
          </a:lstStyle>
          <a:p>
            <a:pPr lvl="0"/>
            <a:r>
              <a:rPr lang="zh-CN" altLang="en-US" noProof="0" smtClean="0"/>
              <a:t>单击此处编辑母版副标题样式</a:t>
            </a:r>
          </a:p>
        </p:txBody>
      </p:sp>
    </p:spTree>
    <p:extLst>
      <p:ext uri="{BB962C8B-B14F-4D97-AF65-F5344CB8AC3E}">
        <p14:creationId xmlns:p14="http://schemas.microsoft.com/office/powerpoint/2010/main" val="394697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F32252F8-34E3-4772-BD56-61393B6213F9}"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48782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00900" y="152400"/>
            <a:ext cx="22479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5913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1DF952F9-C3D6-4FA1-A389-A3BF0ECBCCF4}"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26680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991600" cy="4876800"/>
          </a:xfrm>
        </p:spPr>
        <p:txBody>
          <a:bodyPr/>
          <a:lstStyle/>
          <a:p>
            <a:pPr lvl="0"/>
            <a:endParaRPr lang="zh-CN" alt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F67D11D4-D964-4554-B736-956A627563E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5262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C8986A17-396B-4817-88AE-FD464C315B82}"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89803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0"/>
          </p:nvPr>
        </p:nvSpPr>
        <p:spPr>
          <a:ln/>
        </p:spPr>
        <p:txBody>
          <a:bodyPr/>
          <a:lstStyle>
            <a:lvl1pPr>
              <a:defRPr/>
            </a:lvl1pPr>
          </a:lstStyle>
          <a:p>
            <a:pPr>
              <a:defRPr/>
            </a:pPr>
            <a:fld id="{C2F8B71F-8791-4A9A-8050-D8BA1BF6FB62}"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85863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52400"/>
            <a:ext cx="8001000" cy="838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29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5E47092D-0528-4601-9C2E-29D4E4B99366}"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7000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52400"/>
            <a:ext cx="8001000" cy="8382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2406" y="1214422"/>
            <a:ext cx="8991600" cy="48768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DC231927-2CD0-49ED-B41C-D1889757A52D}"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35691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EBDEF3C-C09B-4370-B58A-1406FAA4053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63725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AB8D6145-8428-441E-8E24-51A85B6D7C1B}"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28703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2F43943C-26FA-460F-9E75-07840408D2FC}"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8742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51E65E1E-6BF5-4FE1-9603-A07962852305}"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45794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84F6DA29-C73A-421A-8FB7-6EB0A7E58869}"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73452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2A818C2-4429-4D54-9541-1A1B0A897C43}"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8794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25907583-A1F4-4A0B-8922-DC9C70572D5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3979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C Banner Title"/>
          <p:cNvSpPr>
            <a:spLocks noGrp="1" noChangeArrowheads="1"/>
          </p:cNvSpPr>
          <p:nvPr>
            <p:ph type="title"/>
          </p:nvPr>
        </p:nvSpPr>
        <p:spPr bwMode="auto">
          <a:xfrm>
            <a:off x="457200" y="1524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zh-SG" smtClean="0"/>
              <a:t>Click to edit title style</a:t>
            </a:r>
          </a:p>
        </p:txBody>
      </p:sp>
      <p:sp>
        <p:nvSpPr>
          <p:cNvPr id="3079" name="Rectangle 7"/>
          <p:cNvSpPr>
            <a:spLocks noGrp="1" noChangeArrowheads="1"/>
          </p:cNvSpPr>
          <p:nvPr>
            <p:ph type="sldNum" sz="quarter" idx="4"/>
          </p:nvPr>
        </p:nvSpPr>
        <p:spPr bwMode="auto">
          <a:xfrm>
            <a:off x="5257800" y="6384925"/>
            <a:ext cx="1447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prstTxWarp prst="textNoShape">
              <a:avLst/>
            </a:prstTxWarp>
          </a:bodyPr>
          <a:lstStyle>
            <a:lvl1pPr>
              <a:lnSpc>
                <a:spcPct val="70000"/>
              </a:lnSpc>
              <a:spcAft>
                <a:spcPct val="0"/>
              </a:spcAft>
              <a:buClrTx/>
              <a:buFontTx/>
              <a:buNone/>
              <a:tabLst>
                <a:tab pos="2473325" algn="l"/>
              </a:tabLst>
              <a:defRPr sz="1100">
                <a:latin typeface="Arial" pitchFamily="34" charset="0"/>
                <a:ea typeface="华文楷体" pitchFamily="2" charset="-122"/>
              </a:defRPr>
            </a:lvl1pPr>
          </a:lstStyle>
          <a:p>
            <a:pPr>
              <a:defRPr/>
            </a:pPr>
            <a:fld id="{EE3E83B3-73B9-4783-8051-411E5A9ABAEC}" type="slidenum">
              <a:rPr lang="zh-SG" altLang="en-US"/>
              <a:pPr>
                <a:defRPr/>
              </a:pPr>
              <a:t>‹#›</a:t>
            </a:fld>
            <a:r>
              <a:rPr lang="en-US" altLang="zh-SG"/>
              <a:t/>
            </a:r>
            <a:br>
              <a:rPr lang="en-US" altLang="zh-SG"/>
            </a:br>
            <a:endParaRPr lang="en-US" altLang="zh-SG"/>
          </a:p>
        </p:txBody>
      </p:sp>
      <p:sp>
        <p:nvSpPr>
          <p:cNvPr id="1028" name="Rectangle 8"/>
          <p:cNvSpPr>
            <a:spLocks noGrp="1" noChangeArrowheads="1"/>
          </p:cNvSpPr>
          <p:nvPr>
            <p:ph type="body" idx="1"/>
          </p:nvPr>
        </p:nvSpPr>
        <p:spPr bwMode="auto">
          <a:xfrm>
            <a:off x="457200" y="1219200"/>
            <a:ext cx="8991600" cy="4876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lvl="0"/>
            <a:r>
              <a:rPr lang="en-GB" altLang="zh-CN" smtClean="0"/>
              <a:t>Click to edit text format of master</a:t>
            </a:r>
            <a:endParaRPr lang="en-US" altLang="zh-SG" smtClean="0"/>
          </a:p>
        </p:txBody>
      </p:sp>
      <p:sp>
        <p:nvSpPr>
          <p:cNvPr id="1029" name="Line 9"/>
          <p:cNvSpPr>
            <a:spLocks noChangeShapeType="1"/>
          </p:cNvSpPr>
          <p:nvPr/>
        </p:nvSpPr>
        <p:spPr bwMode="auto">
          <a:xfrm>
            <a:off x="0" y="6477000"/>
            <a:ext cx="99060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1029"/>
          <p:cNvSpPr>
            <a:spLocks noChangeShapeType="1"/>
          </p:cNvSpPr>
          <p:nvPr userDrawn="1"/>
        </p:nvSpPr>
        <p:spPr bwMode="auto">
          <a:xfrm>
            <a:off x="0" y="990600"/>
            <a:ext cx="9220200" cy="0"/>
          </a:xfrm>
          <a:prstGeom prst="line">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endParaRPr lang="zh-CN" altLang="en-US"/>
          </a:p>
        </p:txBody>
      </p:sp>
      <p:pic>
        <p:nvPicPr>
          <p:cNvPr id="1032" name="ess_essLOGO_imgLogo" descr="中国建筑"/>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24800" y="6489699"/>
            <a:ext cx="1951038" cy="3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userDrawn="1"/>
        </p:nvPicPr>
        <p:blipFill>
          <a:blip r:embed="rId18"/>
          <a:srcRect/>
          <a:stretch>
            <a:fillRect/>
          </a:stretch>
        </p:blipFill>
        <p:spPr bwMode="auto">
          <a:xfrm flipH="1">
            <a:off x="56456" y="6476999"/>
            <a:ext cx="369550" cy="380022"/>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4720"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楷体_GB2312" pitchFamily="49" charset="-122"/>
        </a:defRPr>
      </a:lvl2pPr>
      <a:lvl3pPr algn="l" rtl="0" eaLnBrk="0" fontAlgn="base" hangingPunct="0">
        <a:spcBef>
          <a:spcPct val="0"/>
        </a:spcBef>
        <a:spcAft>
          <a:spcPct val="0"/>
        </a:spcAft>
        <a:defRPr sz="2800" b="1">
          <a:solidFill>
            <a:schemeClr val="tx1"/>
          </a:solidFill>
          <a:latin typeface="Arial" pitchFamily="34" charset="0"/>
          <a:ea typeface="楷体_GB2312" pitchFamily="49" charset="-122"/>
        </a:defRPr>
      </a:lvl3pPr>
      <a:lvl4pPr algn="l" rtl="0" eaLnBrk="0" fontAlgn="base" hangingPunct="0">
        <a:spcBef>
          <a:spcPct val="0"/>
        </a:spcBef>
        <a:spcAft>
          <a:spcPct val="0"/>
        </a:spcAft>
        <a:defRPr sz="2800" b="1">
          <a:solidFill>
            <a:schemeClr val="tx1"/>
          </a:solidFill>
          <a:latin typeface="Arial" pitchFamily="34" charset="0"/>
          <a:ea typeface="楷体_GB2312" pitchFamily="49" charset="-122"/>
        </a:defRPr>
      </a:lvl4pPr>
      <a:lvl5pPr algn="l" rtl="0" eaLnBrk="0" fontAlgn="base" hangingPunct="0">
        <a:spcBef>
          <a:spcPct val="0"/>
        </a:spcBef>
        <a:spcAft>
          <a:spcPct val="0"/>
        </a:spcAft>
        <a:defRPr sz="2800" b="1">
          <a:solidFill>
            <a:schemeClr val="tx1"/>
          </a:solidFill>
          <a:latin typeface="Arial" pitchFamily="34" charset="0"/>
          <a:ea typeface="楷体_GB2312" pitchFamily="49" charset="-122"/>
        </a:defRPr>
      </a:lvl5pPr>
      <a:lvl6pPr marL="457200" algn="l" rtl="0" eaLnBrk="0" fontAlgn="base" hangingPunct="0">
        <a:spcBef>
          <a:spcPct val="0"/>
        </a:spcBef>
        <a:spcAft>
          <a:spcPct val="0"/>
        </a:spcAft>
        <a:defRPr sz="2800" b="1">
          <a:solidFill>
            <a:schemeClr val="tx1"/>
          </a:solidFill>
          <a:latin typeface="Arial" pitchFamily="34" charset="0"/>
          <a:ea typeface="楷体_GB2312" pitchFamily="49" charset="-122"/>
        </a:defRPr>
      </a:lvl6pPr>
      <a:lvl7pPr marL="914400" algn="l" rtl="0" eaLnBrk="0" fontAlgn="base" hangingPunct="0">
        <a:spcBef>
          <a:spcPct val="0"/>
        </a:spcBef>
        <a:spcAft>
          <a:spcPct val="0"/>
        </a:spcAft>
        <a:defRPr sz="2800" b="1">
          <a:solidFill>
            <a:schemeClr val="tx1"/>
          </a:solidFill>
          <a:latin typeface="Arial" pitchFamily="34" charset="0"/>
          <a:ea typeface="楷体_GB2312" pitchFamily="49" charset="-122"/>
        </a:defRPr>
      </a:lvl7pPr>
      <a:lvl8pPr marL="1371600" algn="l" rtl="0" eaLnBrk="0" fontAlgn="base" hangingPunct="0">
        <a:spcBef>
          <a:spcPct val="0"/>
        </a:spcBef>
        <a:spcAft>
          <a:spcPct val="0"/>
        </a:spcAft>
        <a:defRPr sz="2800" b="1">
          <a:solidFill>
            <a:schemeClr val="tx1"/>
          </a:solidFill>
          <a:latin typeface="Arial" pitchFamily="34" charset="0"/>
          <a:ea typeface="楷体_GB2312" pitchFamily="49" charset="-122"/>
        </a:defRPr>
      </a:lvl8pPr>
      <a:lvl9pPr marL="1828800" algn="l" rtl="0" eaLnBrk="0" fontAlgn="base" hangingPunct="0">
        <a:spcBef>
          <a:spcPct val="0"/>
        </a:spcBef>
        <a:spcAft>
          <a:spcPct val="0"/>
        </a:spcAft>
        <a:defRPr sz="2800" b="1">
          <a:solidFill>
            <a:schemeClr val="tx1"/>
          </a:solidFill>
          <a:latin typeface="Arial" pitchFamily="34" charset="0"/>
          <a:ea typeface="楷体_GB2312" pitchFamily="49" charset="-122"/>
        </a:defRPr>
      </a:lvl9pPr>
    </p:titleStyle>
    <p:bodyStyle>
      <a:lvl1pPr marL="198438" indent="-198438" algn="l" rtl="0" eaLnBrk="0" fontAlgn="base" hangingPunct="0">
        <a:spcBef>
          <a:spcPct val="0"/>
        </a:spcBef>
        <a:spcAft>
          <a:spcPct val="20000"/>
        </a:spcAft>
        <a:buClr>
          <a:schemeClr val="folHlink"/>
        </a:buClr>
        <a:buSzPct val="50000"/>
        <a:buFont typeface="Wingdings" pitchFamily="2" charset="2"/>
        <a:buChar char="n"/>
        <a:defRPr sz="1600">
          <a:solidFill>
            <a:schemeClr val="tx1"/>
          </a:solidFill>
          <a:latin typeface="+mn-lt"/>
          <a:ea typeface="+mn-ea"/>
          <a:cs typeface="+mn-cs"/>
        </a:defRPr>
      </a:lvl1pPr>
      <a:lvl2pPr marL="371475" indent="-171450" algn="l" rtl="0" eaLnBrk="0" fontAlgn="base" hangingPunct="0">
        <a:spcBef>
          <a:spcPct val="0"/>
        </a:spcBef>
        <a:spcAft>
          <a:spcPct val="20000"/>
        </a:spcAft>
        <a:buClr>
          <a:schemeClr val="folHlink"/>
        </a:buClr>
        <a:buSzPct val="50000"/>
        <a:buFont typeface="Wingdings" pitchFamily="2" charset="2"/>
        <a:buChar char="v"/>
        <a:defRPr sz="1600">
          <a:solidFill>
            <a:schemeClr val="tx1"/>
          </a:solidFill>
          <a:latin typeface="+mn-ea"/>
          <a:ea typeface="+mn-ea"/>
        </a:defRPr>
      </a:lvl2pPr>
      <a:lvl3pPr marL="581025" indent="-207963" algn="l" rtl="0" eaLnBrk="0" fontAlgn="base" hangingPunct="0">
        <a:spcBef>
          <a:spcPct val="0"/>
        </a:spcBef>
        <a:spcAft>
          <a:spcPct val="20000"/>
        </a:spcAft>
        <a:buClr>
          <a:schemeClr val="folHlink"/>
        </a:buClr>
        <a:buSzPct val="50000"/>
        <a:buFont typeface="Wingdings" pitchFamily="2" charset="2"/>
        <a:defRPr sz="1400">
          <a:solidFill>
            <a:schemeClr val="tx1"/>
          </a:solidFill>
          <a:latin typeface="+mj-ea"/>
          <a:ea typeface="+mj-ea"/>
        </a:defRPr>
      </a:lvl3pPr>
      <a:lvl4pPr marL="4270375"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4pPr>
      <a:lvl5pPr marL="45005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5pPr>
      <a:lvl6pPr marL="49577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6pPr>
      <a:lvl7pPr marL="54149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7pPr>
      <a:lvl8pPr marL="58721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8pPr>
      <a:lvl9pPr marL="63293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237708.htm" TargetMode="External"/><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baike.baidu.com/view/1088.htm" TargetMode="External"/><Relationship Id="rId4" Type="http://schemas.openxmlformats.org/officeDocument/2006/relationships/hyperlink" Target="http://baike.baidu.com/view/989420.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wmf"/><Relationship Id="rId3" Type="http://schemas.openxmlformats.org/officeDocument/2006/relationships/notesSlide" Target="../notesSlides/notesSlide8.xml"/><Relationship Id="rId7" Type="http://schemas.openxmlformats.org/officeDocument/2006/relationships/image" Target="../media/image17.png"/><Relationship Id="rId12" Type="http://schemas.openxmlformats.org/officeDocument/2006/relationships/image" Target="../media/image13.emf"/><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vmlDrawing" Target="../drawings/vmlDrawing1.vml"/><Relationship Id="rId6" Type="http://schemas.openxmlformats.org/officeDocument/2006/relationships/image" Target="../media/image16.png"/><Relationship Id="rId11" Type="http://schemas.openxmlformats.org/officeDocument/2006/relationships/oleObject" Target="../embeddings/oleObject1.bin"/><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8.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44.e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60" descr="artplus_nature_naturalcity38_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l="12500"/>
          <a:stretch>
            <a:fillRect/>
          </a:stretch>
        </p:blipFill>
        <p:spPr bwMode="auto">
          <a:xfrm>
            <a:off x="34925" y="3109913"/>
            <a:ext cx="299085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ess_essLOGO_imgLogo" descr="中国建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950" y="620713"/>
            <a:ext cx="22542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9" descr="artplus_nature_naturalcity38_e"/>
          <p:cNvPicPr>
            <a:picLocks noChangeAspect="1" noChangeArrowheads="1"/>
          </p:cNvPicPr>
          <p:nvPr/>
        </p:nvPicPr>
        <p:blipFill>
          <a:blip r:embed="rId5">
            <a:extLst>
              <a:ext uri="{28A0092B-C50C-407E-A947-70E740481C1C}">
                <a14:useLocalDpi xmlns:a14="http://schemas.microsoft.com/office/drawing/2010/main" val="0"/>
              </a:ext>
            </a:extLst>
          </a:blip>
          <a:srcRect b="11525"/>
          <a:stretch>
            <a:fillRect/>
          </a:stretch>
        </p:blipFill>
        <p:spPr bwMode="auto">
          <a:xfrm>
            <a:off x="0" y="4221088"/>
            <a:ext cx="9906000" cy="264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7"/>
          <p:cNvSpPr txBox="1">
            <a:spLocks noChangeArrowheads="1"/>
          </p:cNvSpPr>
          <p:nvPr/>
        </p:nvSpPr>
        <p:spPr bwMode="auto">
          <a:xfrm>
            <a:off x="4310058" y="5214950"/>
            <a:ext cx="22236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charset="0"/>
                <a:ea typeface="楷体_GB2312" pitchFamily="49" charset="-122"/>
              </a:defRPr>
            </a:lvl1pPr>
            <a:lvl2pPr marL="742950" indent="-285750">
              <a:defRPr sz="2000" b="1">
                <a:solidFill>
                  <a:schemeClr val="tx1"/>
                </a:solidFill>
                <a:latin typeface="Arial" charset="0"/>
                <a:ea typeface="楷体_GB2312" pitchFamily="49" charset="-122"/>
              </a:defRPr>
            </a:lvl2pPr>
            <a:lvl3pPr marL="1143000" indent="-228600">
              <a:defRPr sz="2000" b="1">
                <a:solidFill>
                  <a:schemeClr val="tx1"/>
                </a:solidFill>
                <a:latin typeface="Arial" charset="0"/>
                <a:ea typeface="楷体_GB2312" pitchFamily="49" charset="-122"/>
              </a:defRPr>
            </a:lvl3pPr>
            <a:lvl4pPr marL="1600200" indent="-228600">
              <a:defRPr sz="2000" b="1">
                <a:solidFill>
                  <a:schemeClr val="tx1"/>
                </a:solidFill>
                <a:latin typeface="Arial" charset="0"/>
                <a:ea typeface="楷体_GB2312" pitchFamily="49" charset="-122"/>
              </a:defRPr>
            </a:lvl4pPr>
            <a:lvl5pPr marL="2057400" indent="-228600">
              <a:defRPr sz="2000" b="1">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000" b="1">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000" b="1">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000" b="1">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000" b="1">
                <a:solidFill>
                  <a:schemeClr val="tx1"/>
                </a:solidFill>
                <a:latin typeface="Arial" charset="0"/>
                <a:ea typeface="楷体_GB2312" pitchFamily="49" charset="-122"/>
              </a:defRPr>
            </a:lvl9pPr>
          </a:lstStyle>
          <a:p>
            <a:pPr>
              <a:lnSpc>
                <a:spcPct val="150000"/>
              </a:lnSpc>
              <a:buNone/>
            </a:pP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07</a:t>
            </a:r>
            <a:r>
              <a:rPr lang="zh-CN" altLang="en-US" dirty="0" smtClean="0">
                <a:latin typeface="微软雅黑" pitchFamily="34" charset="-122"/>
                <a:ea typeface="微软雅黑" pitchFamily="34" charset="-122"/>
              </a:rPr>
              <a:t>月</a:t>
            </a:r>
            <a:r>
              <a:rPr lang="en-US" altLang="zh-CN" dirty="0">
                <a:latin typeface="微软雅黑" pitchFamily="34" charset="-122"/>
                <a:ea typeface="微软雅黑" pitchFamily="34" charset="-122"/>
              </a:rPr>
              <a:t>1</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7" name="TextBox 16"/>
          <p:cNvSpPr txBox="1"/>
          <p:nvPr/>
        </p:nvSpPr>
        <p:spPr>
          <a:xfrm>
            <a:off x="-87560" y="1475375"/>
            <a:ext cx="10030643" cy="1286506"/>
          </a:xfrm>
          <a:prstGeom prst="rect">
            <a:avLst/>
          </a:prstGeom>
          <a:noFill/>
        </p:spPr>
        <p:txBody>
          <a:bodyPr wrap="square">
            <a:spAutoFit/>
          </a:bodyPr>
          <a:lstStyle/>
          <a:p>
            <a:pPr algn="ctr">
              <a:lnSpc>
                <a:spcPct val="150000"/>
              </a:lnSpc>
              <a:buNone/>
              <a:defRPr/>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构筑高效主数据体系，助力信息化可持续健康发展</a:t>
            </a:r>
            <a:endParaRPr lang="en-US" altLang="zh-CN" sz="2800" b="1" dirty="0" smtClean="0">
              <a:effectLst>
                <a:outerShdw blurRad="38100" dist="38100" dir="2700000" algn="tl">
                  <a:srgbClr val="000000">
                    <a:alpha val="43137"/>
                  </a:srgbClr>
                </a:outerShdw>
              </a:effectLst>
              <a:latin typeface="微软雅黑" pitchFamily="34" charset="-122"/>
              <a:ea typeface="微软雅黑" pitchFamily="34" charset="-122"/>
            </a:endParaRPr>
          </a:p>
          <a:p>
            <a:pPr algn="r">
              <a:lnSpc>
                <a:spcPct val="150000"/>
              </a:lnSpc>
              <a:buNone/>
              <a:defRPr/>
            </a:pPr>
            <a:r>
              <a:rPr lang="en-US" altLang="zh-CN" sz="2000" b="1"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主</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数据体系规划咨询及主数据管理系统一期</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项目</a:t>
            </a:r>
            <a:endParaRPr lang="zh-CN" altLang="en-US" sz="20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2"/>
          <p:cNvSpPr>
            <a:spLocks noChangeArrowheads="1"/>
          </p:cNvSpPr>
          <p:nvPr/>
        </p:nvSpPr>
        <p:spPr bwMode="auto">
          <a:xfrm>
            <a:off x="1095348" y="3643314"/>
            <a:ext cx="8569325" cy="906462"/>
          </a:xfrm>
          <a:prstGeom prst="rect">
            <a:avLst/>
          </a:prstGeom>
          <a:noFill/>
          <a:ln w="9525">
            <a:noFill/>
            <a:miter lim="800000"/>
            <a:headEnd/>
            <a:tailEnd/>
          </a:ln>
        </p:spPr>
        <p:txBody>
          <a:bodyPr anchor="ctr"/>
          <a:lstStyle/>
          <a:p>
            <a:pPr algn="ctr" eaLnBrk="1" hangingPunct="1">
              <a:buNone/>
              <a:defRPr/>
            </a:pPr>
            <a:r>
              <a:rPr lang="zh-CN" altLang="en-US" sz="3600" b="1" dirty="0" smtClean="0">
                <a:latin typeface="微软雅黑" pitchFamily="34" charset="-122"/>
                <a:ea typeface="微软雅黑" pitchFamily="34" charset="-122"/>
              </a:rPr>
              <a:t>项目</a:t>
            </a:r>
            <a:r>
              <a:rPr lang="zh-CN" altLang="en-US" sz="3600" b="1" dirty="0">
                <a:latin typeface="微软雅黑" pitchFamily="34" charset="-122"/>
                <a:ea typeface="微软雅黑" pitchFamily="34" charset="-122"/>
              </a:rPr>
              <a:t>启动会</a:t>
            </a:r>
            <a:r>
              <a:rPr lang="zh-CN" altLang="en-US" sz="3600" b="1" dirty="0" smtClean="0">
                <a:solidFill>
                  <a:schemeClr val="bg1"/>
                </a:solidFill>
                <a:effectLst>
                  <a:outerShdw blurRad="38100" dist="38100" dir="2700000" algn="tl">
                    <a:srgbClr val="C0C0C0"/>
                  </a:outerShdw>
                </a:effectLst>
                <a:latin typeface="微软雅黑" pitchFamily="34" charset="-122"/>
                <a:ea typeface="微软雅黑" pitchFamily="34" charset="-122"/>
              </a:rPr>
              <a:t> </a:t>
            </a:r>
            <a:endParaRPr lang="zh-CN" altLang="en-US" sz="36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形状 77"/>
          <p:cNvSpPr/>
          <p:nvPr/>
        </p:nvSpPr>
        <p:spPr>
          <a:xfrm>
            <a:off x="1157933" y="1309761"/>
            <a:ext cx="8403148" cy="3483768"/>
          </a:xfrm>
          <a:prstGeom prst="swooshArrow">
            <a:avLst>
              <a:gd name="adj1" fmla="val 25000"/>
              <a:gd name="adj2" fmla="val 25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2" name="标题 1"/>
          <p:cNvSpPr>
            <a:spLocks noGrp="1"/>
          </p:cNvSpPr>
          <p:nvPr>
            <p:ph type="title"/>
          </p:nvPr>
        </p:nvSpPr>
        <p:spPr>
          <a:xfrm>
            <a:off x="408384" y="286544"/>
            <a:ext cx="8001000" cy="838200"/>
          </a:xfrm>
        </p:spPr>
        <p:txBody>
          <a:bodyPr/>
          <a:lstStyle/>
          <a:p>
            <a:r>
              <a:rPr lang="zh-CN" altLang="en-US" sz="2400" dirty="0" smtClean="0">
                <a:latin typeface="微软雅黑" pitchFamily="34" charset="-122"/>
                <a:ea typeface="微软雅黑" pitchFamily="34" charset="-122"/>
              </a:rPr>
              <a:t>对数据的认知历程变革</a:t>
            </a:r>
            <a:endParaRPr lang="zh-CN" altLang="en-US" sz="2400"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微软雅黑" pitchFamily="34" charset="-122"/>
                <a:ea typeface="微软雅黑" pitchFamily="34" charset="-122"/>
              </a:rPr>
              <a:pPr>
                <a:defRPr/>
              </a:pPr>
              <a:t>9</a:t>
            </a:fld>
            <a:r>
              <a:rPr lang="en-US" altLang="zh-SG" smtClean="0">
                <a:latin typeface="微软雅黑" pitchFamily="34" charset="-122"/>
                <a:ea typeface="微软雅黑" pitchFamily="34" charset="-122"/>
              </a:rPr>
              <a:t/>
            </a:r>
            <a:br>
              <a:rPr lang="en-US" altLang="zh-SG" smtClean="0">
                <a:latin typeface="微软雅黑" pitchFamily="34" charset="-122"/>
                <a:ea typeface="微软雅黑" pitchFamily="34" charset="-122"/>
              </a:rPr>
            </a:br>
            <a:endParaRPr lang="en-US" altLang="zh-SG">
              <a:latin typeface="微软雅黑" pitchFamily="34" charset="-122"/>
              <a:ea typeface="微软雅黑" pitchFamily="34" charset="-122"/>
            </a:endParaRPr>
          </a:p>
        </p:txBody>
      </p:sp>
      <p:sp>
        <p:nvSpPr>
          <p:cNvPr id="8" name="TextBox 7"/>
          <p:cNvSpPr txBox="1"/>
          <p:nvPr/>
        </p:nvSpPr>
        <p:spPr>
          <a:xfrm>
            <a:off x="354725" y="3540852"/>
            <a:ext cx="2143140" cy="520449"/>
          </a:xfrm>
          <a:prstGeom prst="rect">
            <a:avLst/>
          </a:prstGeom>
          <a:noFill/>
        </p:spPr>
        <p:txBody>
          <a:bodyPr wrap="square" lIns="88697" tIns="44348" rIns="88697" bIns="44348" rtlCol="0">
            <a:spAutoFit/>
          </a:bodyPr>
          <a:lstStyle/>
          <a:p>
            <a:pPr algn="ctr">
              <a:lnSpc>
                <a:spcPct val="100000"/>
              </a:lnSpc>
              <a:spcAft>
                <a:spcPts val="0"/>
              </a:spcAft>
              <a:buNone/>
            </a:pPr>
            <a:r>
              <a:rPr lang="zh-CN" altLang="en-US" b="1" dirty="0" smtClean="0">
                <a:latin typeface="微软雅黑" pitchFamily="34" charset="-122"/>
                <a:ea typeface="微软雅黑" pitchFamily="34" charset="-122"/>
              </a:rPr>
              <a:t>数据编码时代</a:t>
            </a:r>
            <a:endParaRPr lang="en-US" altLang="zh-CN" b="1" dirty="0" smtClean="0">
              <a:latin typeface="微软雅黑" pitchFamily="34" charset="-122"/>
              <a:ea typeface="微软雅黑" pitchFamily="34" charset="-122"/>
            </a:endParaRPr>
          </a:p>
          <a:p>
            <a:pPr algn="ctr">
              <a:lnSpc>
                <a:spcPct val="100000"/>
              </a:lnSpc>
              <a:spcAft>
                <a:spcPts val="0"/>
              </a:spcAft>
              <a:buNone/>
            </a:pPr>
            <a:r>
              <a:rPr lang="en-US" altLang="zh-CN" b="1" dirty="0" smtClean="0">
                <a:latin typeface="微软雅黑" pitchFamily="34" charset="-122"/>
                <a:ea typeface="微软雅黑" pitchFamily="34" charset="-122"/>
              </a:rPr>
              <a:t> data code</a:t>
            </a:r>
            <a:endParaRPr lang="zh-CN" altLang="en-US" b="1" dirty="0">
              <a:latin typeface="微软雅黑" pitchFamily="34" charset="-122"/>
              <a:ea typeface="微软雅黑" pitchFamily="34" charset="-122"/>
            </a:endParaRPr>
          </a:p>
        </p:txBody>
      </p:sp>
      <p:sp>
        <p:nvSpPr>
          <p:cNvPr id="9" name="TextBox 8"/>
          <p:cNvSpPr txBox="1"/>
          <p:nvPr/>
        </p:nvSpPr>
        <p:spPr>
          <a:xfrm>
            <a:off x="4114566" y="3105450"/>
            <a:ext cx="1946488" cy="735893"/>
          </a:xfrm>
          <a:prstGeom prst="rect">
            <a:avLst/>
          </a:prstGeom>
          <a:noFill/>
        </p:spPr>
        <p:txBody>
          <a:bodyPr wrap="square" lIns="88697" tIns="44348" rIns="88697" bIns="44348" rtlCol="0">
            <a:spAutoFit/>
          </a:bodyPr>
          <a:lstStyle/>
          <a:p>
            <a:pPr algn="ctr">
              <a:lnSpc>
                <a:spcPct val="100000"/>
              </a:lnSpc>
              <a:spcAft>
                <a:spcPts val="0"/>
              </a:spcAft>
              <a:buNone/>
            </a:pPr>
            <a:r>
              <a:rPr lang="zh-CN" altLang="en-US" b="1" dirty="0" smtClean="0">
                <a:latin typeface="微软雅黑" pitchFamily="34" charset="-122"/>
                <a:ea typeface="微软雅黑" pitchFamily="34" charset="-122"/>
              </a:rPr>
              <a:t>主数据时代</a:t>
            </a:r>
            <a:endParaRPr lang="en-US" altLang="zh-CN" b="1" dirty="0" smtClean="0">
              <a:latin typeface="微软雅黑" pitchFamily="34" charset="-122"/>
              <a:ea typeface="微软雅黑" pitchFamily="34" charset="-122"/>
            </a:endParaRPr>
          </a:p>
          <a:p>
            <a:pPr algn="ctr">
              <a:lnSpc>
                <a:spcPct val="100000"/>
              </a:lnSpc>
              <a:spcAft>
                <a:spcPts val="0"/>
              </a:spcAft>
              <a:buNone/>
            </a:pPr>
            <a:r>
              <a:rPr lang="en-US" altLang="zh-CN" b="1" dirty="0" smtClean="0">
                <a:latin typeface="微软雅黑" pitchFamily="34" charset="-122"/>
                <a:ea typeface="微软雅黑" pitchFamily="34" charset="-122"/>
              </a:rPr>
              <a:t>Master data</a:t>
            </a:r>
          </a:p>
          <a:p>
            <a:pPr algn="ctr">
              <a:lnSpc>
                <a:spcPct val="100000"/>
              </a:lnSpc>
              <a:spcAft>
                <a:spcPts val="0"/>
              </a:spcAft>
              <a:buNone/>
            </a:pPr>
            <a:endParaRPr lang="zh-CN" altLang="en-US" b="1" dirty="0" smtClean="0">
              <a:latin typeface="微软雅黑" pitchFamily="34" charset="-122"/>
              <a:ea typeface="微软雅黑" pitchFamily="34" charset="-122"/>
            </a:endParaRPr>
          </a:p>
        </p:txBody>
      </p:sp>
      <p:sp>
        <p:nvSpPr>
          <p:cNvPr id="25" name="TextBox 24"/>
          <p:cNvSpPr txBox="1"/>
          <p:nvPr/>
        </p:nvSpPr>
        <p:spPr>
          <a:xfrm>
            <a:off x="7503842" y="2103585"/>
            <a:ext cx="1946488" cy="520449"/>
          </a:xfrm>
          <a:prstGeom prst="rect">
            <a:avLst/>
          </a:prstGeom>
          <a:noFill/>
        </p:spPr>
        <p:txBody>
          <a:bodyPr wrap="square" lIns="88697" tIns="44348" rIns="88697" bIns="44348" rtlCol="0">
            <a:spAutoFit/>
          </a:bodyPr>
          <a:lstStyle/>
          <a:p>
            <a:pPr algn="ctr">
              <a:lnSpc>
                <a:spcPct val="100000"/>
              </a:lnSpc>
              <a:spcAft>
                <a:spcPts val="0"/>
              </a:spcAft>
              <a:buNone/>
            </a:pPr>
            <a:r>
              <a:rPr lang="zh-CN" altLang="en-US" b="1" dirty="0" smtClean="0">
                <a:solidFill>
                  <a:schemeClr val="bg2"/>
                </a:solidFill>
                <a:latin typeface="微软雅黑" pitchFamily="34" charset="-122"/>
                <a:ea typeface="微软雅黑" pitchFamily="34" charset="-122"/>
              </a:rPr>
              <a:t>云数据服务时代</a:t>
            </a:r>
            <a:endParaRPr lang="en-US" altLang="zh-CN" b="1" dirty="0" smtClean="0">
              <a:solidFill>
                <a:schemeClr val="bg2"/>
              </a:solidFill>
              <a:latin typeface="微软雅黑" pitchFamily="34" charset="-122"/>
              <a:ea typeface="微软雅黑" pitchFamily="34" charset="-122"/>
            </a:endParaRPr>
          </a:p>
          <a:p>
            <a:pPr algn="ctr">
              <a:lnSpc>
                <a:spcPct val="100000"/>
              </a:lnSpc>
              <a:spcAft>
                <a:spcPts val="0"/>
              </a:spcAft>
              <a:buNone/>
            </a:pPr>
            <a:r>
              <a:rPr lang="en-US" b="1" dirty="0" smtClean="0">
                <a:solidFill>
                  <a:schemeClr val="bg2"/>
                </a:solidFill>
              </a:rPr>
              <a:t>Cloud data</a:t>
            </a:r>
            <a:endParaRPr lang="zh-CN" altLang="en-US" b="1" dirty="0" smtClean="0">
              <a:solidFill>
                <a:schemeClr val="bg2"/>
              </a:solidFill>
              <a:latin typeface="微软雅黑" pitchFamily="34" charset="-122"/>
              <a:ea typeface="微软雅黑" pitchFamily="34" charset="-122"/>
            </a:endParaRPr>
          </a:p>
        </p:txBody>
      </p:sp>
      <p:sp>
        <p:nvSpPr>
          <p:cNvPr id="37" name="矩形 36"/>
          <p:cNvSpPr/>
          <p:nvPr/>
        </p:nvSpPr>
        <p:spPr bwMode="gray">
          <a:xfrm>
            <a:off x="848544" y="1916832"/>
            <a:ext cx="1614132" cy="1505898"/>
          </a:xfrm>
          <a:prstGeom prst="rect">
            <a:avLst/>
          </a:prstGeom>
          <a:noFill/>
          <a:ln w="12700" algn="ctr">
            <a:solidFill>
              <a:srgbClr val="D2D6FE"/>
            </a:solidFill>
            <a:miter lim="800000"/>
            <a:headEnd/>
            <a:tailEnd/>
          </a:ln>
        </p:spPr>
        <p:txBody>
          <a:bodyPr wrap="square" lIns="90488" tIns="44450" rIns="90488" bIns="44450" rtlCol="0" anchor="ctr">
            <a:noAutofit/>
          </a:bodyPr>
          <a:lstStyle/>
          <a:p>
            <a:pPr algn="l" eaLnBrk="0" hangingPunct="0">
              <a:spcBef>
                <a:spcPct val="20000"/>
              </a:spcBef>
              <a:buClr>
                <a:srgbClr val="FF9966"/>
              </a:buClr>
              <a:buFont typeface="Wingdings" pitchFamily="2" charset="2"/>
              <a:buChar char="p"/>
            </a:pPr>
            <a:endParaRPr kumimoji="1" lang="zh-CN" altLang="en-US" sz="1400" dirty="0">
              <a:latin typeface="微软雅黑" pitchFamily="34" charset="-122"/>
              <a:ea typeface="微软雅黑" pitchFamily="34" charset="-122"/>
            </a:endParaRPr>
          </a:p>
        </p:txBody>
      </p:sp>
      <p:sp>
        <p:nvSpPr>
          <p:cNvPr id="38" name="TextBox 37"/>
          <p:cNvSpPr txBox="1"/>
          <p:nvPr/>
        </p:nvSpPr>
        <p:spPr>
          <a:xfrm>
            <a:off x="1060830" y="2665102"/>
            <a:ext cx="288032" cy="338554"/>
          </a:xfrm>
          <a:prstGeom prst="rect">
            <a:avLst/>
          </a:prstGeom>
          <a:noFill/>
        </p:spPr>
        <p:txBody>
          <a:bodyPr wrap="square" rtlCol="0">
            <a:spAutoFit/>
          </a:bodyPr>
          <a:lstStyle/>
          <a:p>
            <a:r>
              <a:rPr lang="en-US" altLang="zh-CN" sz="400" dirty="0" smtClean="0">
                <a:latin typeface="微软雅黑" pitchFamily="34" charset="-122"/>
                <a:ea typeface="微软雅黑" pitchFamily="34" charset="-122"/>
              </a:rPr>
              <a:t>11</a:t>
            </a:r>
          </a:p>
          <a:p>
            <a:r>
              <a:rPr lang="en-US" altLang="zh-CN" sz="400" dirty="0" smtClean="0">
                <a:latin typeface="微软雅黑" pitchFamily="34" charset="-122"/>
                <a:ea typeface="微软雅黑" pitchFamily="34" charset="-122"/>
              </a:rPr>
              <a:t>22</a:t>
            </a:r>
          </a:p>
          <a:p>
            <a:r>
              <a:rPr lang="en-US" altLang="zh-CN" sz="400" dirty="0" smtClean="0">
                <a:latin typeface="微软雅黑" pitchFamily="34" charset="-122"/>
                <a:ea typeface="微软雅黑" pitchFamily="34" charset="-122"/>
              </a:rPr>
              <a:t>33</a:t>
            </a:r>
          </a:p>
          <a:p>
            <a:endParaRPr lang="en-US" altLang="zh-CN" sz="400" dirty="0" smtClean="0">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470586254"/>
              </p:ext>
            </p:extLst>
          </p:nvPr>
        </p:nvGraphicFramePr>
        <p:xfrm>
          <a:off x="1490027" y="2665102"/>
          <a:ext cx="288033" cy="288032"/>
        </p:xfrm>
        <a:graphic>
          <a:graphicData uri="http://schemas.openxmlformats.org/drawingml/2006/table">
            <a:tbl>
              <a:tblPr firstRow="1" bandRow="1">
                <a:tableStyleId>{5C22544A-7EE6-4342-B048-85BDC9FD1C3A}</a:tableStyleId>
              </a:tblPr>
              <a:tblGrid>
                <a:gridCol w="117797"/>
                <a:gridCol w="74225"/>
                <a:gridCol w="96011"/>
              </a:tblGrid>
              <a:tr h="72008">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a:latin typeface="微软雅黑" pitchFamily="34" charset="-122"/>
                        <a:ea typeface="微软雅黑" pitchFamily="34" charset="-122"/>
                      </a:endParaRPr>
                    </a:p>
                  </a:txBody>
                  <a:tcPr marL="0" marR="0" marT="0" marB="0"/>
                </a:tc>
              </a:tr>
              <a:tr h="72008">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2008">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2008">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503123102"/>
              </p:ext>
            </p:extLst>
          </p:nvPr>
        </p:nvGraphicFramePr>
        <p:xfrm>
          <a:off x="1129987" y="2665102"/>
          <a:ext cx="288033" cy="444624"/>
        </p:xfrm>
        <a:graphic>
          <a:graphicData uri="http://schemas.openxmlformats.org/drawingml/2006/table">
            <a:tbl>
              <a:tblPr firstRow="1" bandRow="1">
                <a:tableStyleId>{5C22544A-7EE6-4342-B048-85BDC9FD1C3A}</a:tableStyleId>
              </a:tblPr>
              <a:tblGrid>
                <a:gridCol w="96011"/>
                <a:gridCol w="96011"/>
                <a:gridCol w="96011"/>
              </a:tblGrid>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74104">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sp>
        <p:nvSpPr>
          <p:cNvPr id="41" name="矩形 40"/>
          <p:cNvSpPr/>
          <p:nvPr/>
        </p:nvSpPr>
        <p:spPr bwMode="gray">
          <a:xfrm>
            <a:off x="3750245" y="1052736"/>
            <a:ext cx="2675130" cy="1562093"/>
          </a:xfrm>
          <a:prstGeom prst="rect">
            <a:avLst/>
          </a:prstGeom>
          <a:noFill/>
          <a:ln w="12700" algn="ctr">
            <a:solidFill>
              <a:srgbClr val="D2D6FE"/>
            </a:solidFill>
            <a:miter lim="800000"/>
            <a:headEnd/>
            <a:tailEnd/>
          </a:ln>
        </p:spPr>
        <p:txBody>
          <a:bodyPr wrap="square" lIns="90488" tIns="44450" rIns="90488" bIns="44450" rtlCol="0" anchor="ctr">
            <a:noAutofit/>
          </a:bodyPr>
          <a:lstStyle/>
          <a:p>
            <a:pPr algn="l" eaLnBrk="0" hangingPunct="0">
              <a:spcBef>
                <a:spcPct val="20000"/>
              </a:spcBef>
              <a:buClr>
                <a:srgbClr val="FF9966"/>
              </a:buClr>
              <a:buFont typeface="Wingdings" pitchFamily="2" charset="2"/>
              <a:buChar char="p"/>
            </a:pPr>
            <a:endParaRPr kumimoji="1" lang="zh-CN" altLang="en-US" sz="1400" dirty="0">
              <a:latin typeface="微软雅黑" pitchFamily="34" charset="-122"/>
              <a:ea typeface="微软雅黑" pitchFamily="34" charset="-122"/>
            </a:endParaRPr>
          </a:p>
        </p:txBody>
      </p:sp>
      <p:cxnSp>
        <p:nvCxnSpPr>
          <p:cNvPr id="43" name="直接连接符 42"/>
          <p:cNvCxnSpPr/>
          <p:nvPr/>
        </p:nvCxnSpPr>
        <p:spPr bwMode="auto">
          <a:xfrm>
            <a:off x="4216761" y="1745009"/>
            <a:ext cx="1326930" cy="16767"/>
          </a:xfrm>
          <a:prstGeom prst="line">
            <a:avLst/>
          </a:prstGeom>
          <a:solidFill>
            <a:schemeClr val="accent1"/>
          </a:solidFill>
          <a:ln w="19050" cap="flat" cmpd="sng" algn="ctr">
            <a:solidFill>
              <a:schemeClr val="accent2">
                <a:lumMod val="40000"/>
                <a:lumOff val="60000"/>
              </a:schemeClr>
            </a:solidFill>
            <a:prstDash val="solid"/>
            <a:round/>
            <a:headEnd type="none" w="med" len="med"/>
            <a:tailEnd type="none" w="med" len="med"/>
          </a:ln>
          <a:effectLst/>
        </p:spPr>
      </p:cxnSp>
      <p:graphicFrame>
        <p:nvGraphicFramePr>
          <p:cNvPr id="44" name="表格 43"/>
          <p:cNvGraphicFramePr>
            <a:graphicFrameLocks noGrp="1"/>
          </p:cNvGraphicFramePr>
          <p:nvPr>
            <p:extLst>
              <p:ext uri="{D42A27DB-BD31-4B8C-83A1-F6EECF244321}">
                <p14:modId xmlns:p14="http://schemas.microsoft.com/office/powerpoint/2010/main" val="1259527757"/>
              </p:ext>
            </p:extLst>
          </p:nvPr>
        </p:nvGraphicFramePr>
        <p:xfrm>
          <a:off x="4160912" y="1152204"/>
          <a:ext cx="770375" cy="304203"/>
        </p:xfrm>
        <a:graphic>
          <a:graphicData uri="http://schemas.openxmlformats.org/drawingml/2006/table">
            <a:tbl>
              <a:tblPr firstRow="1" bandRow="1">
                <a:tableStyleId>{5C22544A-7EE6-4342-B048-85BDC9FD1C3A}</a:tableStyleId>
              </a:tblPr>
              <a:tblGrid>
                <a:gridCol w="67935"/>
                <a:gridCol w="509844"/>
                <a:gridCol w="192596"/>
              </a:tblGrid>
              <a:tr h="101401">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a:latin typeface="微软雅黑" pitchFamily="34" charset="-122"/>
                        <a:ea typeface="微软雅黑" pitchFamily="34" charset="-122"/>
                      </a:endParaRPr>
                    </a:p>
                  </a:txBody>
                  <a:tcPr marL="0" marR="0" marT="0" marB="0"/>
                </a:tc>
              </a:tr>
              <a:tr h="101401">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101401">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sp>
        <p:nvSpPr>
          <p:cNvPr id="47" name="上下箭头 46"/>
          <p:cNvSpPr/>
          <p:nvPr/>
        </p:nvSpPr>
        <p:spPr>
          <a:xfrm flipH="1">
            <a:off x="4432783" y="1456407"/>
            <a:ext cx="215231" cy="288602"/>
          </a:xfrm>
          <a:prstGeom prst="upDownArrow">
            <a:avLst/>
          </a:prstGeom>
          <a:solidFill>
            <a:schemeClr val="accent2">
              <a:lumMod val="20000"/>
              <a:lumOff val="80000"/>
            </a:schemeClr>
          </a:solidFill>
          <a:ln>
            <a:noFill/>
          </a:ln>
        </p:spPr>
        <p:txBody>
          <a:bodyPr wrap="square" rtlCol="0" anchor="ctr">
            <a:noAutofit/>
          </a:bodyPr>
          <a:lstStyle/>
          <a:p>
            <a:pPr algn="l"/>
            <a:endParaRPr lang="zh-CN" altLang="en-US" sz="1400" b="0" dirty="0" smtClean="0">
              <a:latin typeface="微软雅黑" pitchFamily="34" charset="-122"/>
              <a:ea typeface="微软雅黑" pitchFamily="34" charset="-122"/>
            </a:endParaRPr>
          </a:p>
        </p:txBody>
      </p:sp>
      <p:sp>
        <p:nvSpPr>
          <p:cNvPr id="48" name="下箭头 47"/>
          <p:cNvSpPr/>
          <p:nvPr/>
        </p:nvSpPr>
        <p:spPr>
          <a:xfrm>
            <a:off x="4324773" y="1837231"/>
            <a:ext cx="72008" cy="216024"/>
          </a:xfrm>
          <a:prstGeom prst="downArrow">
            <a:avLst/>
          </a:prstGeom>
          <a:solidFill>
            <a:schemeClr val="accent2">
              <a:lumMod val="20000"/>
              <a:lumOff val="80000"/>
            </a:schemeClr>
          </a:solidFill>
          <a:ln>
            <a:noFill/>
          </a:ln>
        </p:spPr>
        <p:txBody>
          <a:bodyPr wrap="square" rtlCol="0" anchor="ctr">
            <a:noAutofit/>
          </a:bodyPr>
          <a:lstStyle/>
          <a:p>
            <a:pPr algn="l"/>
            <a:endParaRPr lang="zh-CN" altLang="en-US" sz="1400" b="0" dirty="0" smtClean="0">
              <a:latin typeface="微软雅黑" pitchFamily="34" charset="-122"/>
              <a:ea typeface="微软雅黑" pitchFamily="34" charset="-122"/>
            </a:endParaRPr>
          </a:p>
        </p:txBody>
      </p:sp>
      <p:sp>
        <p:nvSpPr>
          <p:cNvPr id="49" name="下箭头 48"/>
          <p:cNvSpPr/>
          <p:nvPr/>
        </p:nvSpPr>
        <p:spPr>
          <a:xfrm>
            <a:off x="4612011" y="1813039"/>
            <a:ext cx="72008" cy="216024"/>
          </a:xfrm>
          <a:prstGeom prst="downArrow">
            <a:avLst/>
          </a:prstGeom>
          <a:solidFill>
            <a:schemeClr val="accent2">
              <a:lumMod val="20000"/>
              <a:lumOff val="80000"/>
            </a:schemeClr>
          </a:solidFill>
          <a:ln>
            <a:noFill/>
          </a:ln>
        </p:spPr>
        <p:txBody>
          <a:bodyPr wrap="square" rtlCol="0" anchor="ctr">
            <a:noAutofit/>
          </a:bodyPr>
          <a:lstStyle/>
          <a:p>
            <a:pPr algn="l"/>
            <a:endParaRPr lang="zh-CN" altLang="en-US" sz="1400" b="0" dirty="0" smtClean="0">
              <a:latin typeface="微软雅黑" pitchFamily="34" charset="-122"/>
              <a:ea typeface="微软雅黑" pitchFamily="34" charset="-122"/>
            </a:endParaRPr>
          </a:p>
        </p:txBody>
      </p:sp>
      <p:sp>
        <p:nvSpPr>
          <p:cNvPr id="51" name="下箭头 50"/>
          <p:cNvSpPr/>
          <p:nvPr/>
        </p:nvSpPr>
        <p:spPr>
          <a:xfrm>
            <a:off x="4806922" y="1819559"/>
            <a:ext cx="80392" cy="368424"/>
          </a:xfrm>
          <a:prstGeom prst="downArrow">
            <a:avLst/>
          </a:prstGeom>
          <a:solidFill>
            <a:schemeClr val="accent2">
              <a:lumMod val="20000"/>
              <a:lumOff val="80000"/>
            </a:schemeClr>
          </a:solidFill>
          <a:ln>
            <a:noFill/>
          </a:ln>
        </p:spPr>
        <p:txBody>
          <a:bodyPr wrap="square" rtlCol="0" anchor="ctr">
            <a:noAutofit/>
          </a:bodyPr>
          <a:lstStyle/>
          <a:p>
            <a:pPr algn="l"/>
            <a:endParaRPr lang="zh-CN" altLang="en-US" sz="1400" b="0" dirty="0" smtClean="0">
              <a:latin typeface="微软雅黑" pitchFamily="34" charset="-122"/>
              <a:ea typeface="微软雅黑" pitchFamily="34" charset="-122"/>
            </a:endParaRPr>
          </a:p>
        </p:txBody>
      </p:sp>
      <p:pic>
        <p:nvPicPr>
          <p:cNvPr id="39938" name="Picture 2" descr="大数据"/>
          <p:cNvPicPr>
            <a:picLocks noChangeAspect="1" noChangeArrowheads="1"/>
          </p:cNvPicPr>
          <p:nvPr/>
        </p:nvPicPr>
        <p:blipFill>
          <a:blip r:embed="rId2"/>
          <a:srcRect/>
          <a:stretch>
            <a:fillRect/>
          </a:stretch>
        </p:blipFill>
        <p:spPr bwMode="auto">
          <a:xfrm>
            <a:off x="7370310" y="1029657"/>
            <a:ext cx="967080" cy="786789"/>
          </a:xfrm>
          <a:prstGeom prst="rect">
            <a:avLst/>
          </a:prstGeom>
          <a:noFill/>
        </p:spPr>
      </p:pic>
      <p:sp>
        <p:nvSpPr>
          <p:cNvPr id="57" name="TextBox 56"/>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a:t>
            </a:r>
            <a:r>
              <a:rPr lang="zh-CN" altLang="en-US" sz="1200" b="1" dirty="0" smtClean="0">
                <a:solidFill>
                  <a:srgbClr val="FF0000"/>
                </a:solidFill>
                <a:latin typeface="+mj-ea"/>
                <a:ea typeface="+mj-ea"/>
              </a:rPr>
              <a:t>主数据概念及价值</a:t>
            </a:r>
            <a:r>
              <a:rPr lang="en-US" altLang="zh-CN" sz="1200" b="1" dirty="0">
                <a:solidFill>
                  <a:srgbClr val="FF0000"/>
                </a:solidFill>
              </a:rPr>
              <a:t> </a:t>
            </a:r>
            <a:r>
              <a:rPr lang="en-US" altLang="zh-CN" sz="1200" b="1" dirty="0" smtClean="0">
                <a:solidFill>
                  <a:srgbClr val="FF0000"/>
                </a:solidFill>
              </a:rPr>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58" name="右箭头 57"/>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59" name="右箭头 58"/>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60" name="右箭头 59"/>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61" name="右箭头 60"/>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grpSp>
        <p:nvGrpSpPr>
          <p:cNvPr id="39937" name="组合 39936"/>
          <p:cNvGrpSpPr/>
          <p:nvPr/>
        </p:nvGrpSpPr>
        <p:grpSpPr>
          <a:xfrm>
            <a:off x="454924" y="4293096"/>
            <a:ext cx="2481852" cy="2124912"/>
            <a:chOff x="454924" y="4293096"/>
            <a:chExt cx="2481852" cy="2124912"/>
          </a:xfrm>
        </p:grpSpPr>
        <p:sp>
          <p:nvSpPr>
            <p:cNvPr id="33" name="圆角矩形 32"/>
            <p:cNvSpPr/>
            <p:nvPr/>
          </p:nvSpPr>
          <p:spPr>
            <a:xfrm>
              <a:off x="454924" y="4293096"/>
              <a:ext cx="2481852" cy="2094133"/>
            </a:xfrm>
            <a:prstGeom prst="roundRect">
              <a:avLst>
                <a:gd name="adj" fmla="val 7018"/>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nchor="ctr">
              <a:noAutofit/>
            </a:bodyPr>
            <a:lstStyle/>
            <a:p>
              <a:pPr algn="ctr">
                <a:buNone/>
              </a:pPr>
              <a:endParaRPr lang="zh-CN" altLang="en-US" sz="1200" b="1" dirty="0">
                <a:latin typeface="+mj-ea"/>
                <a:ea typeface="+mj-ea"/>
              </a:endParaRPr>
            </a:p>
          </p:txBody>
        </p:sp>
        <p:sp>
          <p:nvSpPr>
            <p:cNvPr id="3" name="矩形 2"/>
            <p:cNvSpPr/>
            <p:nvPr/>
          </p:nvSpPr>
          <p:spPr>
            <a:xfrm>
              <a:off x="603594" y="4414047"/>
              <a:ext cx="2200328" cy="1015663"/>
            </a:xfrm>
            <a:prstGeom prst="rect">
              <a:avLst/>
            </a:prstGeom>
          </p:spPr>
          <p:txBody>
            <a:bodyPr wrap="square" lIns="36000" rIns="0">
              <a:spAutoFit/>
            </a:bodyPr>
            <a:lstStyle/>
            <a:p>
              <a:pPr>
                <a:lnSpc>
                  <a:spcPct val="100000"/>
                </a:lnSpc>
                <a:spcAft>
                  <a:spcPts val="0"/>
                </a:spcAft>
                <a:buNone/>
              </a:pPr>
              <a:r>
                <a:rPr lang="zh-CN" altLang="en-US" sz="1200" dirty="0">
                  <a:solidFill>
                    <a:srgbClr val="000000"/>
                  </a:solidFill>
                  <a:latin typeface="微软雅黑" pitchFamily="34" charset="-122"/>
                  <a:ea typeface="微软雅黑" pitchFamily="34" charset="-122"/>
                </a:rPr>
                <a:t>数据</a:t>
              </a:r>
              <a:r>
                <a:rPr lang="zh-CN" altLang="en-US" sz="1200" dirty="0">
                  <a:solidFill>
                    <a:srgbClr val="000000"/>
                  </a:solidFill>
                  <a:latin typeface="微软雅黑" pitchFamily="34" charset="-122"/>
                  <a:ea typeface="微软雅黑" pitchFamily="34" charset="-122"/>
                  <a:hlinkClick r:id="rId3" action="ppaction://hlinkfile"/>
                </a:rPr>
                <a:t>编码</a:t>
              </a:r>
              <a:r>
                <a:rPr lang="zh-CN" altLang="en-US" sz="1200" dirty="0">
                  <a:solidFill>
                    <a:srgbClr val="000000"/>
                  </a:solidFill>
                  <a:latin typeface="微软雅黑" pitchFamily="34" charset="-122"/>
                  <a:ea typeface="微软雅黑" pitchFamily="34" charset="-122"/>
                </a:rPr>
                <a:t>是指把需要加工</a:t>
              </a:r>
              <a:r>
                <a:rPr lang="zh-CN" altLang="en-US" sz="1200" dirty="0">
                  <a:solidFill>
                    <a:srgbClr val="000000"/>
                  </a:solidFill>
                  <a:latin typeface="微软雅黑" pitchFamily="34" charset="-122"/>
                  <a:ea typeface="微软雅黑" pitchFamily="34" charset="-122"/>
                  <a:hlinkClick r:id="rId4" action="ppaction://hlinkfile"/>
                </a:rPr>
                <a:t>处理</a:t>
              </a:r>
              <a:r>
                <a:rPr lang="zh-CN" altLang="en-US" sz="1200" dirty="0">
                  <a:solidFill>
                    <a:srgbClr val="000000"/>
                  </a:solidFill>
                  <a:latin typeface="微软雅黑" pitchFamily="34" charset="-122"/>
                  <a:ea typeface="微软雅黑" pitchFamily="34" charset="-122"/>
                </a:rPr>
                <a:t>的</a:t>
              </a:r>
              <a:r>
                <a:rPr lang="zh-CN" altLang="en-US" sz="1200" dirty="0">
                  <a:solidFill>
                    <a:srgbClr val="000000"/>
                  </a:solidFill>
                  <a:latin typeface="微软雅黑" pitchFamily="34" charset="-122"/>
                  <a:ea typeface="微软雅黑" pitchFamily="34" charset="-122"/>
                  <a:hlinkClick r:id="rId5" action="ppaction://hlinkfile"/>
                </a:rPr>
                <a:t>数据库</a:t>
              </a:r>
              <a:r>
                <a:rPr lang="zh-CN" altLang="en-US" sz="1200" dirty="0">
                  <a:solidFill>
                    <a:srgbClr val="000000"/>
                  </a:solidFill>
                  <a:latin typeface="微软雅黑" pitchFamily="34" charset="-122"/>
                  <a:ea typeface="微软雅黑" pitchFamily="34" charset="-122"/>
                </a:rPr>
                <a:t>信息，用特写的数字或字符来</a:t>
              </a:r>
              <a:r>
                <a:rPr lang="zh-CN" altLang="en-US" sz="1200" dirty="0" smtClean="0">
                  <a:solidFill>
                    <a:srgbClr val="000000"/>
                  </a:solidFill>
                  <a:latin typeface="微软雅黑" pitchFamily="34" charset="-122"/>
                  <a:ea typeface="微软雅黑" pitchFamily="34" charset="-122"/>
                </a:rPr>
                <a:t>表示</a:t>
              </a:r>
              <a:endParaRPr lang="en-US" altLang="zh-CN" sz="1200" dirty="0" smtClean="0">
                <a:solidFill>
                  <a:srgbClr val="000000"/>
                </a:solidFill>
                <a:latin typeface="微软雅黑" pitchFamily="34" charset="-122"/>
                <a:ea typeface="微软雅黑" pitchFamily="34" charset="-122"/>
              </a:endParaRPr>
            </a:p>
            <a:p>
              <a:pPr>
                <a:lnSpc>
                  <a:spcPct val="100000"/>
                </a:lnSpc>
                <a:spcAft>
                  <a:spcPts val="0"/>
                </a:spcAft>
                <a:buNone/>
              </a:pPr>
              <a:r>
                <a:rPr lang="zh-CN" altLang="en-US" sz="1200" dirty="0" smtClean="0">
                  <a:solidFill>
                    <a:srgbClr val="000000"/>
                  </a:solidFill>
                  <a:latin typeface="微软雅黑" pitchFamily="34" charset="-122"/>
                  <a:ea typeface="微软雅黑" pitchFamily="34" charset="-122"/>
                </a:rPr>
                <a:t>独立的，各自系统内部管理</a:t>
              </a:r>
              <a:endParaRPr lang="en-US" altLang="zh-CN" sz="1200" dirty="0" smtClean="0">
                <a:solidFill>
                  <a:srgbClr val="000000"/>
                </a:solidFill>
                <a:latin typeface="微软雅黑" pitchFamily="34" charset="-122"/>
                <a:ea typeface="微软雅黑" pitchFamily="34" charset="-122"/>
              </a:endParaRPr>
            </a:p>
            <a:p>
              <a:pPr>
                <a:lnSpc>
                  <a:spcPct val="100000"/>
                </a:lnSpc>
                <a:spcAft>
                  <a:spcPts val="0"/>
                </a:spcAft>
                <a:buNone/>
              </a:pPr>
              <a:r>
                <a:rPr lang="zh-CN" altLang="en-US" sz="1200" dirty="0">
                  <a:solidFill>
                    <a:srgbClr val="000000"/>
                  </a:solidFill>
                  <a:latin typeface="微软雅黑" pitchFamily="34" charset="-122"/>
                  <a:ea typeface="微软雅黑" pitchFamily="34" charset="-122"/>
                </a:rPr>
                <a:t>多</a:t>
              </a:r>
              <a:r>
                <a:rPr lang="zh-CN" altLang="en-US" sz="1200" dirty="0" smtClean="0">
                  <a:solidFill>
                    <a:srgbClr val="000000"/>
                  </a:solidFill>
                  <a:latin typeface="微软雅黑" pitchFamily="34" charset="-122"/>
                  <a:ea typeface="微软雅黑" pitchFamily="34" charset="-122"/>
                </a:rPr>
                <a:t>个系统多套数据</a:t>
              </a:r>
              <a:endParaRPr lang="en-US" altLang="zh-CN" sz="1200" dirty="0" smtClean="0">
                <a:solidFill>
                  <a:srgbClr val="000000"/>
                </a:solidFill>
                <a:latin typeface="微软雅黑" pitchFamily="34" charset="-122"/>
                <a:ea typeface="微软雅黑" pitchFamily="34" charset="-122"/>
              </a:endParaRPr>
            </a:p>
          </p:txBody>
        </p:sp>
        <p:sp>
          <p:nvSpPr>
            <p:cNvPr id="53" name="矩形 52"/>
            <p:cNvSpPr/>
            <p:nvPr/>
          </p:nvSpPr>
          <p:spPr>
            <a:xfrm>
              <a:off x="603594" y="5352766"/>
              <a:ext cx="2183010" cy="461665"/>
            </a:xfrm>
            <a:prstGeom prst="rect">
              <a:avLst/>
            </a:prstGeom>
          </p:spPr>
          <p:txBody>
            <a:bodyPr wrap="square" lIns="36000" rIns="0">
              <a:spAutoFit/>
            </a:bodyPr>
            <a:lstStyle/>
            <a:p>
              <a:pPr>
                <a:lnSpc>
                  <a:spcPct val="100000"/>
                </a:lnSpc>
                <a:spcAft>
                  <a:spcPts val="0"/>
                </a:spcAft>
                <a:buNone/>
              </a:pPr>
              <a:r>
                <a:rPr lang="zh-CN" altLang="en-US" sz="1200" dirty="0" smtClean="0">
                  <a:solidFill>
                    <a:srgbClr val="000000"/>
                  </a:solidFill>
                  <a:latin typeface="微软雅黑" pitchFamily="34" charset="-122"/>
                  <a:ea typeface="微软雅黑" pitchFamily="34" charset="-122"/>
                </a:rPr>
                <a:t>没有管理组织和流程、缺少规则和标准，数据质量差</a:t>
              </a:r>
              <a:endParaRPr lang="en-US" altLang="zh-CN" sz="1200" dirty="0" smtClean="0">
                <a:solidFill>
                  <a:srgbClr val="000000"/>
                </a:solidFill>
                <a:latin typeface="微软雅黑" pitchFamily="34" charset="-122"/>
                <a:ea typeface="微软雅黑" pitchFamily="34" charset="-122"/>
              </a:endParaRPr>
            </a:p>
          </p:txBody>
        </p:sp>
        <p:sp>
          <p:nvSpPr>
            <p:cNvPr id="54" name="矩形 53"/>
            <p:cNvSpPr/>
            <p:nvPr/>
          </p:nvSpPr>
          <p:spPr>
            <a:xfrm>
              <a:off x="625918" y="5956343"/>
              <a:ext cx="2178004" cy="461665"/>
            </a:xfrm>
            <a:prstGeom prst="rect">
              <a:avLst/>
            </a:prstGeom>
          </p:spPr>
          <p:txBody>
            <a:bodyPr wrap="square" lIns="36000" rIns="0">
              <a:spAutoFit/>
            </a:bodyPr>
            <a:lstStyle/>
            <a:p>
              <a:pPr>
                <a:lnSpc>
                  <a:spcPct val="100000"/>
                </a:lnSpc>
                <a:spcAft>
                  <a:spcPts val="0"/>
                </a:spcAft>
                <a:buNone/>
              </a:pPr>
              <a:r>
                <a:rPr lang="zh-CN" altLang="en-US" sz="1200" dirty="0" smtClean="0">
                  <a:solidFill>
                    <a:srgbClr val="000000"/>
                  </a:solidFill>
                  <a:latin typeface="微软雅黑" pitchFamily="34" charset="-122"/>
                  <a:ea typeface="微软雅黑" pitchFamily="34" charset="-122"/>
                </a:rPr>
                <a:t>集成需要进行系统间的数据对照、清洗，难度非常大，效率低</a:t>
              </a:r>
              <a:endParaRPr lang="en-US" altLang="zh-CN" sz="1200" dirty="0" smtClean="0">
                <a:solidFill>
                  <a:srgbClr val="000000"/>
                </a:solidFill>
                <a:latin typeface="微软雅黑" pitchFamily="34" charset="-122"/>
                <a:ea typeface="微软雅黑" pitchFamily="34" charset="-122"/>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3358741553"/>
              </p:ext>
            </p:extLst>
          </p:nvPr>
        </p:nvGraphicFramePr>
        <p:xfrm>
          <a:off x="1856656" y="2636912"/>
          <a:ext cx="288033" cy="603488"/>
        </p:xfrm>
        <a:graphic>
          <a:graphicData uri="http://schemas.openxmlformats.org/drawingml/2006/table">
            <a:tbl>
              <a:tblPr firstRow="1" bandRow="1">
                <a:tableStyleId>{5C22544A-7EE6-4342-B048-85BDC9FD1C3A}</a:tableStyleId>
              </a:tblPr>
              <a:tblGrid>
                <a:gridCol w="117797"/>
                <a:gridCol w="74225"/>
                <a:gridCol w="96011"/>
              </a:tblGrid>
              <a:tr h="150872">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150872">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150872">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150872">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085262166"/>
              </p:ext>
            </p:extLst>
          </p:nvPr>
        </p:nvGraphicFramePr>
        <p:xfrm>
          <a:off x="1205802" y="2132856"/>
          <a:ext cx="288033" cy="324036"/>
        </p:xfrm>
        <a:graphic>
          <a:graphicData uri="http://schemas.openxmlformats.org/drawingml/2006/table">
            <a:tbl>
              <a:tblPr firstRow="1" bandRow="1">
                <a:tableStyleId>{5C22544A-7EE6-4342-B048-85BDC9FD1C3A}</a:tableStyleId>
              </a:tblPr>
              <a:tblGrid>
                <a:gridCol w="117797"/>
                <a:gridCol w="74225"/>
                <a:gridCol w="96011"/>
              </a:tblGrid>
              <a:tr h="81009">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a:latin typeface="微软雅黑" pitchFamily="34" charset="-122"/>
                        <a:ea typeface="微软雅黑" pitchFamily="34" charset="-122"/>
                      </a:endParaRPr>
                    </a:p>
                  </a:txBody>
                  <a:tcPr marL="0" marR="0" marT="0" marB="0"/>
                </a:tc>
              </a:tr>
              <a:tr h="81009">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81009">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81009">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1074747679"/>
              </p:ext>
            </p:extLst>
          </p:nvPr>
        </p:nvGraphicFramePr>
        <p:xfrm>
          <a:off x="1640188" y="2048274"/>
          <a:ext cx="360483" cy="491010"/>
        </p:xfrm>
        <a:graphic>
          <a:graphicData uri="http://schemas.openxmlformats.org/drawingml/2006/table">
            <a:tbl>
              <a:tblPr firstRow="1" bandRow="1">
                <a:tableStyleId>{5C22544A-7EE6-4342-B048-85BDC9FD1C3A}</a:tableStyleId>
              </a:tblPr>
              <a:tblGrid>
                <a:gridCol w="120161"/>
                <a:gridCol w="120161"/>
                <a:gridCol w="120161"/>
              </a:tblGrid>
              <a:tr h="92106">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92106">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92106">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0">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92106">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r h="92106">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c>
                  <a:txBody>
                    <a:bodyPr/>
                    <a:lstStyle/>
                    <a:p>
                      <a:endParaRPr lang="zh-CN" altLang="en-US" sz="200" dirty="0">
                        <a:latin typeface="微软雅黑" pitchFamily="34" charset="-122"/>
                        <a:ea typeface="微软雅黑" pitchFamily="34" charset="-122"/>
                      </a:endParaRPr>
                    </a:p>
                  </a:txBody>
                  <a:tcPr marL="0" marR="0" marT="0" marB="0"/>
                </a:tc>
              </a:tr>
            </a:tbl>
          </a:graphicData>
        </a:graphic>
      </p:graphicFrame>
      <p:sp>
        <p:nvSpPr>
          <p:cNvPr id="23" name="TextBox 22"/>
          <p:cNvSpPr txBox="1"/>
          <p:nvPr/>
        </p:nvSpPr>
        <p:spPr bwMode="gray">
          <a:xfrm>
            <a:off x="4925707" y="1133913"/>
            <a:ext cx="948568"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b="1" dirty="0" smtClean="0">
                <a:latin typeface="微软雅黑" pitchFamily="34" charset="-122"/>
                <a:ea typeface="微软雅黑" pitchFamily="34" charset="-122"/>
              </a:rPr>
              <a:t>主数据系统</a:t>
            </a:r>
            <a:endParaRPr lang="zh-CN" altLang="en-US" sz="1200" b="1" dirty="0">
              <a:latin typeface="微软雅黑" pitchFamily="34" charset="-122"/>
              <a:ea typeface="微软雅黑" pitchFamily="34" charset="-122"/>
            </a:endParaRPr>
          </a:p>
        </p:txBody>
      </p:sp>
      <p:sp>
        <p:nvSpPr>
          <p:cNvPr id="65" name="TextBox 64"/>
          <p:cNvSpPr txBox="1"/>
          <p:nvPr/>
        </p:nvSpPr>
        <p:spPr bwMode="gray">
          <a:xfrm>
            <a:off x="5361499" y="1600708"/>
            <a:ext cx="794679"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b="1" dirty="0" smtClean="0">
                <a:latin typeface="微软雅黑" pitchFamily="34" charset="-122"/>
                <a:ea typeface="微软雅黑" pitchFamily="34" charset="-122"/>
              </a:rPr>
              <a:t>数据总线</a:t>
            </a:r>
            <a:endParaRPr lang="zh-CN" altLang="en-US" sz="1200" b="1" dirty="0">
              <a:latin typeface="微软雅黑" pitchFamily="34" charset="-122"/>
              <a:ea typeface="微软雅黑" pitchFamily="34" charset="-122"/>
            </a:endParaRPr>
          </a:p>
        </p:txBody>
      </p:sp>
      <p:sp>
        <p:nvSpPr>
          <p:cNvPr id="66" name="下箭头 65"/>
          <p:cNvSpPr/>
          <p:nvPr/>
        </p:nvSpPr>
        <p:spPr>
          <a:xfrm>
            <a:off x="5183651" y="1813039"/>
            <a:ext cx="80392" cy="368424"/>
          </a:xfrm>
          <a:prstGeom prst="downArrow">
            <a:avLst/>
          </a:prstGeom>
          <a:solidFill>
            <a:schemeClr val="accent2">
              <a:lumMod val="20000"/>
              <a:lumOff val="80000"/>
            </a:schemeClr>
          </a:solidFill>
          <a:ln>
            <a:noFill/>
          </a:ln>
        </p:spPr>
        <p:txBody>
          <a:bodyPr wrap="square" rtlCol="0" anchor="ctr">
            <a:noAutofit/>
          </a:bodyPr>
          <a:lstStyle/>
          <a:p>
            <a:pPr algn="l"/>
            <a:endParaRPr lang="zh-CN" altLang="en-US" sz="1400" b="0" dirty="0" smtClean="0">
              <a:latin typeface="微软雅黑" pitchFamily="34" charset="-122"/>
              <a:ea typeface="微软雅黑" pitchFamily="34" charset="-122"/>
            </a:endParaRPr>
          </a:p>
        </p:txBody>
      </p:sp>
      <p:sp>
        <p:nvSpPr>
          <p:cNvPr id="26" name="TextBox 25"/>
          <p:cNvSpPr txBox="1"/>
          <p:nvPr/>
        </p:nvSpPr>
        <p:spPr bwMode="gray">
          <a:xfrm>
            <a:off x="4540398" y="2053255"/>
            <a:ext cx="143621" cy="33578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697" tIns="44348" rIns="88697" bIns="44348" rtlCol="0">
            <a:spAutoFit/>
          </a:bodyPr>
          <a:lstStyle/>
          <a:p>
            <a:pPr>
              <a:lnSpc>
                <a:spcPct val="100000"/>
              </a:lnSpc>
              <a:buNone/>
            </a:pPr>
            <a:endParaRPr lang="zh-CN" altLang="en-US" sz="1600" b="1" dirty="0">
              <a:latin typeface="微软雅黑" pitchFamily="34" charset="-122"/>
              <a:ea typeface="微软雅黑" pitchFamily="34" charset="-122"/>
            </a:endParaRPr>
          </a:p>
        </p:txBody>
      </p:sp>
      <p:sp>
        <p:nvSpPr>
          <p:cNvPr id="69" name="TextBox 68"/>
          <p:cNvSpPr txBox="1"/>
          <p:nvPr/>
        </p:nvSpPr>
        <p:spPr bwMode="gray">
          <a:xfrm>
            <a:off x="4834266" y="2112045"/>
            <a:ext cx="143621" cy="335783"/>
          </a:xfrm>
          <a:prstGeom prst="rect">
            <a:avLst/>
          </a:prstGeom>
          <a:solidFill>
            <a:srgbClr val="92D050"/>
          </a:solidFill>
          <a:ln>
            <a:headEnd/>
            <a:tailEnd/>
          </a:ln>
        </p:spPr>
        <p:style>
          <a:lnRef idx="1">
            <a:schemeClr val="accent2"/>
          </a:lnRef>
          <a:fillRef idx="2">
            <a:schemeClr val="accent2"/>
          </a:fillRef>
          <a:effectRef idx="1">
            <a:schemeClr val="accent2"/>
          </a:effectRef>
          <a:fontRef idx="minor">
            <a:schemeClr val="dk1"/>
          </a:fontRef>
        </p:style>
        <p:txBody>
          <a:bodyPr wrap="square" lIns="88697" tIns="44348" rIns="88697" bIns="44348" rtlCol="0">
            <a:spAutoFit/>
          </a:bodyPr>
          <a:lstStyle/>
          <a:p>
            <a:pPr>
              <a:lnSpc>
                <a:spcPct val="100000"/>
              </a:lnSpc>
              <a:buNone/>
            </a:pPr>
            <a:endParaRPr lang="zh-CN" altLang="en-US" sz="1600" b="1" dirty="0">
              <a:latin typeface="微软雅黑" pitchFamily="34" charset="-122"/>
              <a:ea typeface="微软雅黑" pitchFamily="34" charset="-122"/>
            </a:endParaRPr>
          </a:p>
        </p:txBody>
      </p:sp>
      <p:sp>
        <p:nvSpPr>
          <p:cNvPr id="70" name="TextBox 69"/>
          <p:cNvSpPr txBox="1"/>
          <p:nvPr/>
        </p:nvSpPr>
        <p:spPr bwMode="gray">
          <a:xfrm>
            <a:off x="5183651" y="2046515"/>
            <a:ext cx="143621" cy="335783"/>
          </a:xfrm>
          <a:prstGeom prst="rect">
            <a:avLst/>
          </a:prstGeom>
          <a:solidFill>
            <a:schemeClr val="accent5">
              <a:lumMod val="5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88697" tIns="44348" rIns="88697" bIns="44348" rtlCol="0">
            <a:spAutoFit/>
          </a:bodyPr>
          <a:lstStyle/>
          <a:p>
            <a:pPr>
              <a:lnSpc>
                <a:spcPct val="100000"/>
              </a:lnSpc>
              <a:buNone/>
            </a:pPr>
            <a:endParaRPr lang="zh-CN" altLang="en-US" sz="1600" b="1" dirty="0">
              <a:latin typeface="微软雅黑" pitchFamily="34" charset="-122"/>
              <a:ea typeface="微软雅黑" pitchFamily="34" charset="-122"/>
            </a:endParaRPr>
          </a:p>
        </p:txBody>
      </p:sp>
      <p:sp>
        <p:nvSpPr>
          <p:cNvPr id="71" name="TextBox 70"/>
          <p:cNvSpPr txBox="1"/>
          <p:nvPr/>
        </p:nvSpPr>
        <p:spPr bwMode="gray">
          <a:xfrm>
            <a:off x="4216761" y="2046514"/>
            <a:ext cx="144016" cy="335783"/>
          </a:xfrm>
          <a:prstGeom prst="rect">
            <a:avLst/>
          </a:prstGeom>
          <a:solidFill>
            <a:srgbClr val="FFFF00"/>
          </a:solidFill>
          <a:ln>
            <a:headEnd/>
            <a:tailEnd/>
          </a:ln>
        </p:spPr>
        <p:style>
          <a:lnRef idx="1">
            <a:schemeClr val="accent2"/>
          </a:lnRef>
          <a:fillRef idx="2">
            <a:schemeClr val="accent2"/>
          </a:fillRef>
          <a:effectRef idx="1">
            <a:schemeClr val="accent2"/>
          </a:effectRef>
          <a:fontRef idx="minor">
            <a:schemeClr val="dk1"/>
          </a:fontRef>
        </p:style>
        <p:txBody>
          <a:bodyPr wrap="square" lIns="88697" tIns="44348" rIns="88697" bIns="44348" rtlCol="0">
            <a:spAutoFit/>
          </a:bodyPr>
          <a:lstStyle/>
          <a:p>
            <a:pPr>
              <a:lnSpc>
                <a:spcPct val="100000"/>
              </a:lnSpc>
              <a:buNone/>
            </a:pPr>
            <a:endParaRPr lang="zh-CN" altLang="en-US" sz="1600" b="1" dirty="0">
              <a:latin typeface="微软雅黑" pitchFamily="34" charset="-122"/>
              <a:ea typeface="微软雅黑" pitchFamily="34" charset="-122"/>
            </a:endParaRPr>
          </a:p>
        </p:txBody>
      </p:sp>
      <p:sp>
        <p:nvSpPr>
          <p:cNvPr id="72" name="TextBox 71"/>
          <p:cNvSpPr txBox="1"/>
          <p:nvPr/>
        </p:nvSpPr>
        <p:spPr bwMode="gray">
          <a:xfrm>
            <a:off x="5327272" y="2100143"/>
            <a:ext cx="794679"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b="1" dirty="0" smtClean="0">
                <a:latin typeface="微软雅黑" pitchFamily="34" charset="-122"/>
                <a:ea typeface="微软雅黑" pitchFamily="34" charset="-122"/>
              </a:rPr>
              <a:t>业务系统</a:t>
            </a:r>
            <a:endParaRPr lang="zh-CN" altLang="en-US" sz="1200" b="1" dirty="0">
              <a:latin typeface="微软雅黑" pitchFamily="34" charset="-122"/>
              <a:ea typeface="微软雅黑" pitchFamily="34" charset="-122"/>
            </a:endParaRPr>
          </a:p>
        </p:txBody>
      </p:sp>
      <p:grpSp>
        <p:nvGrpSpPr>
          <p:cNvPr id="39939" name="组合 39938"/>
          <p:cNvGrpSpPr/>
          <p:nvPr/>
        </p:nvGrpSpPr>
        <p:grpSpPr>
          <a:xfrm>
            <a:off x="7186542" y="2840878"/>
            <a:ext cx="2447444" cy="3568899"/>
            <a:chOff x="7186542" y="2840878"/>
            <a:chExt cx="2447444" cy="3568899"/>
          </a:xfrm>
        </p:grpSpPr>
        <p:sp>
          <p:nvSpPr>
            <p:cNvPr id="77" name="圆角矩形 76"/>
            <p:cNvSpPr/>
            <p:nvPr/>
          </p:nvSpPr>
          <p:spPr>
            <a:xfrm>
              <a:off x="7186542" y="2840878"/>
              <a:ext cx="2447444" cy="3568899"/>
            </a:xfrm>
            <a:prstGeom prst="roundRect">
              <a:avLst>
                <a:gd name="adj" fmla="val 3770"/>
              </a:avLst>
            </a:prstGeom>
            <a:solidFill>
              <a:schemeClr val="accent5">
                <a:lumMod val="9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nchor="ctr">
              <a:noAutofit/>
            </a:bodyPr>
            <a:lstStyle/>
            <a:p>
              <a:pPr algn="ctr">
                <a:buNone/>
              </a:pPr>
              <a:endParaRPr lang="zh-CN" altLang="en-US" b="1" dirty="0">
                <a:latin typeface="+mj-ea"/>
                <a:ea typeface="+mj-ea"/>
              </a:endParaRPr>
            </a:p>
          </p:txBody>
        </p:sp>
        <p:sp>
          <p:nvSpPr>
            <p:cNvPr id="27" name="矩形 26"/>
            <p:cNvSpPr/>
            <p:nvPr/>
          </p:nvSpPr>
          <p:spPr>
            <a:xfrm>
              <a:off x="7329264" y="3051645"/>
              <a:ext cx="2272865" cy="461665"/>
            </a:xfrm>
            <a:prstGeom prst="rect">
              <a:avLst/>
            </a:prstGeom>
          </p:spPr>
          <p:txBody>
            <a:bodyPr wrap="square" lIns="36000" rIns="36000">
              <a:spAutoFit/>
            </a:bodyPr>
            <a:lstStyle/>
            <a:p>
              <a:pPr>
                <a:lnSpc>
                  <a:spcPct val="100000"/>
                </a:lnSpc>
                <a:spcBef>
                  <a:spcPts val="0"/>
                </a:spcBef>
                <a:spcAft>
                  <a:spcPts val="0"/>
                </a:spcAft>
                <a:buNone/>
              </a:pPr>
              <a:r>
                <a:rPr lang="zh-CN" altLang="en-US" sz="1200" dirty="0">
                  <a:latin typeface="微软雅黑" pitchFamily="34" charset="-122"/>
                  <a:ea typeface="微软雅黑" pitchFamily="34" charset="-122"/>
                </a:rPr>
                <a:t>基于云平台的</a:t>
              </a:r>
              <a:r>
                <a:rPr lang="zh-CN" altLang="en-US" sz="1200" dirty="0">
                  <a:solidFill>
                    <a:srgbClr val="FF0000"/>
                  </a:solidFill>
                  <a:latin typeface="微软雅黑" pitchFamily="34" charset="-122"/>
                  <a:ea typeface="微软雅黑" pitchFamily="34" charset="-122"/>
                </a:rPr>
                <a:t>云数据</a:t>
              </a:r>
              <a:r>
                <a:rPr lang="zh-CN" altLang="en-US" sz="1200" dirty="0" smtClean="0">
                  <a:latin typeface="微软雅黑" pitchFamily="34" charset="-122"/>
                  <a:ea typeface="微软雅黑" pitchFamily="34" charset="-122"/>
                </a:rPr>
                <a:t>概念，</a:t>
              </a:r>
              <a:r>
                <a:rPr lang="zh-CN" altLang="en-US" sz="1200" dirty="0">
                  <a:solidFill>
                    <a:srgbClr val="FF0000"/>
                  </a:solidFill>
                  <a:latin typeface="微软雅黑" pitchFamily="34" charset="-122"/>
                  <a:ea typeface="微软雅黑" pitchFamily="34" charset="-122"/>
                </a:rPr>
                <a:t>数据资源是动态易扩展而且虚拟化的</a:t>
              </a:r>
              <a:endParaRPr lang="zh-CN" altLang="en-US" sz="1200" dirty="0"/>
            </a:p>
          </p:txBody>
        </p:sp>
        <p:sp>
          <p:nvSpPr>
            <p:cNvPr id="32" name="矩形 31"/>
            <p:cNvSpPr/>
            <p:nvPr/>
          </p:nvSpPr>
          <p:spPr>
            <a:xfrm>
              <a:off x="7370310" y="3629217"/>
              <a:ext cx="2190771" cy="1938992"/>
            </a:xfrm>
            <a:prstGeom prst="rect">
              <a:avLst/>
            </a:prstGeom>
          </p:spPr>
          <p:txBody>
            <a:bodyPr wrap="square" lIns="36000" rIns="36000">
              <a:spAutoFit/>
            </a:bodyPr>
            <a:lstStyle/>
            <a:p>
              <a:pPr lvl="0">
                <a:lnSpc>
                  <a:spcPct val="100000"/>
                </a:lnSpc>
                <a:spcBef>
                  <a:spcPts val="0"/>
                </a:spcBef>
                <a:spcAft>
                  <a:spcPts val="0"/>
                </a:spcAft>
                <a:buNone/>
              </a:pPr>
              <a:r>
                <a:rPr lang="zh-CN" altLang="en-US" sz="1200" dirty="0">
                  <a:latin typeface="微软雅黑" pitchFamily="34" charset="-122"/>
                  <a:ea typeface="微软雅黑" pitchFamily="34" charset="-122"/>
                </a:rPr>
                <a:t>云计算模式下基于主数据的数据分析体系和服务 模式。</a:t>
              </a:r>
              <a:endParaRPr lang="en-US" altLang="zh-CN" sz="1200" dirty="0">
                <a:latin typeface="微软雅黑" pitchFamily="34" charset="-122"/>
                <a:ea typeface="微软雅黑" pitchFamily="34" charset="-122"/>
              </a:endParaRPr>
            </a:p>
            <a:p>
              <a:pPr lvl="0">
                <a:lnSpc>
                  <a:spcPct val="100000"/>
                </a:lnSpc>
                <a:spcBef>
                  <a:spcPts val="0"/>
                </a:spcBef>
                <a:spcAft>
                  <a:spcPts val="0"/>
                </a:spcAft>
                <a:buNone/>
              </a:pPr>
              <a:endParaRPr lang="en-US" altLang="zh-CN" sz="1200" dirty="0" smtClean="0">
                <a:latin typeface="微软雅黑" pitchFamily="34" charset="-122"/>
                <a:ea typeface="微软雅黑" pitchFamily="34" charset="-122"/>
              </a:endParaRPr>
            </a:p>
            <a:p>
              <a:pPr lvl="0">
                <a:lnSpc>
                  <a:spcPct val="100000"/>
                </a:lnSpc>
                <a:spcBef>
                  <a:spcPts val="0"/>
                </a:spcBef>
                <a:spcAft>
                  <a:spcPts val="0"/>
                </a:spcAft>
                <a:buNone/>
              </a:pPr>
              <a:r>
                <a:rPr lang="zh-CN" altLang="en-US" sz="1200" dirty="0" smtClean="0">
                  <a:latin typeface="微软雅黑" pitchFamily="34" charset="-122"/>
                  <a:ea typeface="微软雅黑" pitchFamily="34" charset="-122"/>
                </a:rPr>
                <a:t>专业化</a:t>
              </a:r>
              <a:r>
                <a:rPr lang="zh-CN" altLang="en-US" sz="1200" dirty="0">
                  <a:latin typeface="微软雅黑" pitchFamily="34" charset="-122"/>
                  <a:ea typeface="微软雅黑" pitchFamily="34" charset="-122"/>
                </a:rPr>
                <a:t>的第三方数据管理和运维组织，基于云平台上的实时协作</a:t>
              </a:r>
              <a:endParaRPr lang="en-US" altLang="zh-CN" sz="1200" dirty="0">
                <a:latin typeface="微软雅黑" pitchFamily="34" charset="-122"/>
                <a:ea typeface="微软雅黑" pitchFamily="34" charset="-122"/>
              </a:endParaRPr>
            </a:p>
            <a:p>
              <a:pPr lvl="0">
                <a:lnSpc>
                  <a:spcPct val="100000"/>
                </a:lnSpc>
                <a:spcBef>
                  <a:spcPts val="0"/>
                </a:spcBef>
                <a:spcAft>
                  <a:spcPts val="0"/>
                </a:spcAft>
                <a:buNone/>
              </a:pPr>
              <a:endParaRPr lang="en-US" altLang="zh-CN" sz="1200" dirty="0" smtClean="0">
                <a:latin typeface="微软雅黑" pitchFamily="34" charset="-122"/>
                <a:ea typeface="微软雅黑" pitchFamily="34" charset="-122"/>
              </a:endParaRPr>
            </a:p>
            <a:p>
              <a:pPr lvl="0">
                <a:lnSpc>
                  <a:spcPct val="100000"/>
                </a:lnSpc>
                <a:spcBef>
                  <a:spcPts val="0"/>
                </a:spcBef>
                <a:spcAft>
                  <a:spcPts val="0"/>
                </a:spcAft>
                <a:buNone/>
              </a:pPr>
              <a:r>
                <a:rPr lang="zh-CN" altLang="en-US" sz="1200" dirty="0" smtClean="0">
                  <a:latin typeface="微软雅黑" pitchFamily="34" charset="-122"/>
                  <a:ea typeface="微软雅黑" pitchFamily="34" charset="-122"/>
                </a:rPr>
                <a:t>大</a:t>
              </a:r>
              <a:r>
                <a:rPr lang="zh-CN" altLang="en-US" sz="1200" dirty="0">
                  <a:latin typeface="微软雅黑" pitchFamily="34" charset="-122"/>
                  <a:ea typeface="微软雅黑" pitchFamily="34" charset="-122"/>
                </a:rPr>
                <a:t>数据（</a:t>
              </a:r>
              <a:r>
                <a:rPr lang="en-US" altLang="zh-CN" sz="1200" dirty="0">
                  <a:latin typeface="微软雅黑" pitchFamily="34" charset="-122"/>
                  <a:ea typeface="微软雅黑" pitchFamily="34" charset="-122"/>
                </a:rPr>
                <a:t>big DATA)</a:t>
              </a:r>
              <a:r>
                <a:rPr lang="zh-CN" altLang="en-US" sz="1200" dirty="0">
                  <a:latin typeface="微软雅黑" pitchFamily="34" charset="-122"/>
                  <a:ea typeface="微软雅黑" pitchFamily="34" charset="-122"/>
                </a:rPr>
                <a:t>分析支持、多重分析线索下的决策支持体系和预测体系</a:t>
              </a:r>
              <a:endParaRPr lang="zh-CN" altLang="zh-CN" sz="1200" dirty="0">
                <a:latin typeface="微软雅黑" pitchFamily="34" charset="-122"/>
                <a:ea typeface="微软雅黑" pitchFamily="34" charset="-122"/>
              </a:endParaRPr>
            </a:p>
          </p:txBody>
        </p:sp>
      </p:grpSp>
      <p:grpSp>
        <p:nvGrpSpPr>
          <p:cNvPr id="39936" name="组合 39935"/>
          <p:cNvGrpSpPr/>
          <p:nvPr/>
        </p:nvGrpSpPr>
        <p:grpSpPr>
          <a:xfrm>
            <a:off x="3671655" y="3530184"/>
            <a:ext cx="2832309" cy="2851144"/>
            <a:chOff x="3671655" y="3530184"/>
            <a:chExt cx="2832309" cy="2851144"/>
          </a:xfrm>
        </p:grpSpPr>
        <p:sp>
          <p:nvSpPr>
            <p:cNvPr id="76" name="圆角矩形 75"/>
            <p:cNvSpPr/>
            <p:nvPr/>
          </p:nvSpPr>
          <p:spPr>
            <a:xfrm>
              <a:off x="3671655" y="3530184"/>
              <a:ext cx="2753720" cy="2851144"/>
            </a:xfrm>
            <a:prstGeom prst="roundRect">
              <a:avLst>
                <a:gd name="adj" fmla="val 3770"/>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nchor="ctr">
              <a:spAutoFit/>
            </a:bodyPr>
            <a:lstStyle/>
            <a:p>
              <a:pPr algn="ctr">
                <a:buNone/>
              </a:pPr>
              <a:endParaRPr lang="zh-CN" altLang="en-US" b="1" dirty="0">
                <a:latin typeface="+mj-ea"/>
                <a:ea typeface="+mj-ea"/>
              </a:endParaRPr>
            </a:p>
          </p:txBody>
        </p:sp>
        <p:sp>
          <p:nvSpPr>
            <p:cNvPr id="63" name="Rectangle 3"/>
            <p:cNvSpPr>
              <a:spLocks noChangeArrowheads="1"/>
            </p:cNvSpPr>
            <p:nvPr/>
          </p:nvSpPr>
          <p:spPr bwMode="auto">
            <a:xfrm>
              <a:off x="3817667" y="4125262"/>
              <a:ext cx="2571768" cy="1000132"/>
            </a:xfrm>
            <a:prstGeom prst="rect">
              <a:avLst/>
            </a:prstGeom>
            <a:noFill/>
            <a:ln>
              <a:noFill/>
            </a:ln>
            <a:effectLst>
              <a:outerShdw blurRad="44450" dist="27940" dir="5400000" algn="ctr">
                <a:srgbClr val="000000">
                  <a:alpha val="32000"/>
                </a:srgbClr>
              </a:outerShdw>
            </a:effectLst>
            <a:extLst/>
          </p:spPr>
          <p:style>
            <a:lnRef idx="2">
              <a:schemeClr val="accent2"/>
            </a:lnRef>
            <a:fillRef idx="1">
              <a:schemeClr val="lt1"/>
            </a:fillRef>
            <a:effectRef idx="0">
              <a:schemeClr val="accent2"/>
            </a:effectRef>
            <a:fontRef idx="minor">
              <a:schemeClr val="dk1"/>
            </a:fontRef>
          </p:style>
          <p:txBody>
            <a:bodyPr lIns="0" tIns="69832" rIns="0" bIns="69832"/>
            <a:lstStyle/>
            <a:p>
              <a:pPr marL="0" lvl="1">
                <a:lnSpc>
                  <a:spcPct val="100000"/>
                </a:lnSpc>
                <a:spcBef>
                  <a:spcPts val="0"/>
                </a:spcBef>
                <a:spcAft>
                  <a:spcPts val="0"/>
                </a:spcAft>
                <a:buClr>
                  <a:srgbClr val="F0AB00"/>
                </a:buClr>
                <a:buSzPct val="80000"/>
                <a:buNone/>
              </a:pPr>
              <a:r>
                <a:rPr lang="zh-CN" altLang="en-US" sz="1200" dirty="0" smtClean="0">
                  <a:solidFill>
                    <a:schemeClr val="tx1"/>
                  </a:solidFill>
                  <a:latin typeface="微软雅黑" pitchFamily="34" charset="-122"/>
                  <a:ea typeface="微软雅黑" pitchFamily="34" charset="-122"/>
                </a:rPr>
                <a:t>在各个应用系统或部门、分子公司之间被</a:t>
              </a:r>
              <a:r>
                <a:rPr lang="zh-CN" altLang="en-US" sz="1200" dirty="0" smtClean="0">
                  <a:solidFill>
                    <a:srgbClr val="FF0000"/>
                  </a:solidFill>
                  <a:latin typeface="微软雅黑" pitchFamily="34" charset="-122"/>
                  <a:ea typeface="微软雅黑" pitchFamily="34" charset="-122"/>
                </a:rPr>
                <a:t>高度共享</a:t>
              </a:r>
              <a:r>
                <a:rPr lang="zh-CN" altLang="en-US" sz="1200" dirty="0" smtClean="0">
                  <a:solidFill>
                    <a:schemeClr val="tx1"/>
                  </a:solidFill>
                  <a:latin typeface="微软雅黑" pitchFamily="34" charset="-122"/>
                  <a:ea typeface="微软雅黑" pitchFamily="34" charset="-122"/>
                </a:rPr>
                <a:t>的，企业</a:t>
              </a:r>
              <a:r>
                <a:rPr lang="zh-CN" altLang="en-US" sz="1200" dirty="0" smtClean="0">
                  <a:solidFill>
                    <a:srgbClr val="FF0000"/>
                  </a:solidFill>
                  <a:latin typeface="微软雅黑" pitchFamily="34" charset="-122"/>
                  <a:ea typeface="微软雅黑" pitchFamily="34" charset="-122"/>
                </a:rPr>
                <a:t>核心的关键</a:t>
              </a:r>
              <a:r>
                <a:rPr lang="zh-CN" altLang="en-US" sz="1200" dirty="0" smtClean="0">
                  <a:solidFill>
                    <a:schemeClr val="tx1"/>
                  </a:solidFill>
                  <a:latin typeface="微软雅黑" pitchFamily="34" charset="-122"/>
                  <a:ea typeface="微软雅黑" pitchFamily="34" charset="-122"/>
                </a:rPr>
                <a:t>数据，具有</a:t>
              </a:r>
              <a:r>
                <a:rPr lang="zh-CN" altLang="en-US" sz="1200" dirty="0" smtClean="0">
                  <a:solidFill>
                    <a:srgbClr val="FF0000"/>
                  </a:solidFill>
                  <a:latin typeface="微软雅黑" pitchFamily="34" charset="-122"/>
                  <a:ea typeface="微软雅黑" pitchFamily="34" charset="-122"/>
                </a:rPr>
                <a:t>高业务价值</a:t>
              </a:r>
              <a:r>
                <a:rPr lang="zh-CN" altLang="en-US" sz="1200" dirty="0" smtClean="0">
                  <a:solidFill>
                    <a:schemeClr val="tx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静态</a:t>
              </a:r>
              <a:r>
                <a:rPr lang="zh-CN" altLang="en-US" sz="1200" dirty="0" smtClean="0">
                  <a:solidFill>
                    <a:schemeClr val="tx1"/>
                  </a:solidFill>
                  <a:latin typeface="微软雅黑" pitchFamily="34" charset="-122"/>
                  <a:ea typeface="微软雅黑" pitchFamily="34" charset="-122"/>
                </a:rPr>
                <a:t>的、非事务型的或常量型的</a:t>
              </a:r>
              <a:endParaRPr lang="zh-CN" altLang="en-US" sz="1200" dirty="0">
                <a:solidFill>
                  <a:schemeClr val="tx1"/>
                </a:solidFill>
                <a:latin typeface="微软雅黑" pitchFamily="34" charset="-122"/>
                <a:ea typeface="微软雅黑" pitchFamily="34" charset="-122"/>
              </a:endParaRPr>
            </a:p>
          </p:txBody>
        </p:sp>
        <p:sp>
          <p:nvSpPr>
            <p:cNvPr id="64" name="Rectangle 4"/>
            <p:cNvSpPr>
              <a:spLocks noChangeArrowheads="1"/>
            </p:cNvSpPr>
            <p:nvPr/>
          </p:nvSpPr>
          <p:spPr bwMode="auto">
            <a:xfrm>
              <a:off x="3834325" y="3705368"/>
              <a:ext cx="2571768" cy="428628"/>
            </a:xfrm>
            <a:prstGeom prst="rect">
              <a:avLst/>
            </a:prstGeom>
            <a:noFill/>
            <a:ln>
              <a:noFill/>
            </a:ln>
            <a:effectLst>
              <a:outerShdw blurRad="44450" dist="27940" dir="5400000" algn="ctr">
                <a:srgbClr val="000000">
                  <a:alpha val="32000"/>
                </a:srgbClr>
              </a:outerShdw>
            </a:effectLst>
            <a:extLst/>
          </p:spPr>
          <p:style>
            <a:lnRef idx="2">
              <a:schemeClr val="accent2"/>
            </a:lnRef>
            <a:fillRef idx="1">
              <a:schemeClr val="lt1"/>
            </a:fillRef>
            <a:effectRef idx="0">
              <a:schemeClr val="accent2"/>
            </a:effectRef>
            <a:fontRef idx="minor">
              <a:schemeClr val="dk1"/>
            </a:fontRef>
          </p:style>
          <p:txBody>
            <a:bodyPr lIns="0" tIns="69832" rIns="0" bIns="69832"/>
            <a:lstStyle/>
            <a:p>
              <a:pPr marL="0" lvl="1">
                <a:lnSpc>
                  <a:spcPct val="100000"/>
                </a:lnSpc>
                <a:spcBef>
                  <a:spcPts val="0"/>
                </a:spcBef>
                <a:spcAft>
                  <a:spcPts val="0"/>
                </a:spcAft>
                <a:buClr>
                  <a:srgbClr val="F0AB00"/>
                </a:buClr>
                <a:buSzPct val="80000"/>
                <a:buNone/>
              </a:pPr>
              <a:r>
                <a:rPr lang="zh-CN" altLang="en-US" sz="1200" dirty="0" smtClean="0">
                  <a:solidFill>
                    <a:schemeClr val="tx1"/>
                  </a:solidFill>
                  <a:latin typeface="微软雅黑" pitchFamily="34" charset="-122"/>
                  <a:ea typeface="微软雅黑" pitchFamily="34" charset="-122"/>
                </a:rPr>
                <a:t>集中管理、分级维护、统一平台、实时发布</a:t>
              </a:r>
              <a:endParaRPr lang="en-US" altLang="zh-CN" sz="1200" dirty="0" smtClean="0">
                <a:solidFill>
                  <a:schemeClr val="tx1"/>
                </a:solidFill>
                <a:latin typeface="微软雅黑" pitchFamily="34" charset="-122"/>
                <a:ea typeface="微软雅黑" pitchFamily="34" charset="-122"/>
              </a:endParaRPr>
            </a:p>
          </p:txBody>
        </p:sp>
        <p:sp>
          <p:nvSpPr>
            <p:cNvPr id="7" name="矩形 6"/>
            <p:cNvSpPr/>
            <p:nvPr/>
          </p:nvSpPr>
          <p:spPr>
            <a:xfrm>
              <a:off x="3750244" y="5110525"/>
              <a:ext cx="2753720" cy="646331"/>
            </a:xfrm>
            <a:prstGeom prst="rect">
              <a:avLst/>
            </a:prstGeom>
          </p:spPr>
          <p:txBody>
            <a:bodyPr wrap="square">
              <a:spAutoFit/>
            </a:bodyPr>
            <a:lstStyle/>
            <a:p>
              <a:pPr>
                <a:lnSpc>
                  <a:spcPct val="100000"/>
                </a:lnSpc>
                <a:spcBef>
                  <a:spcPts val="0"/>
                </a:spcBef>
                <a:spcAft>
                  <a:spcPts val="0"/>
                </a:spcAft>
                <a:buNone/>
              </a:pPr>
              <a:r>
                <a:rPr lang="zh-CN" altLang="zh-CN" sz="1200" dirty="0">
                  <a:solidFill>
                    <a:srgbClr val="FF0000"/>
                  </a:solidFill>
                  <a:latin typeface="微软雅黑" pitchFamily="34" charset="-122"/>
                  <a:ea typeface="微软雅黑" pitchFamily="34" charset="-122"/>
                </a:rPr>
                <a:t>精确决策支持</a:t>
              </a:r>
              <a:r>
                <a:rPr lang="zh-CN" altLang="zh-CN" sz="1200" dirty="0" smtClean="0">
                  <a:latin typeface="微软雅黑" pitchFamily="34" charset="-122"/>
                  <a:ea typeface="微软雅黑" pitchFamily="34" charset="-122"/>
                </a:rPr>
                <a:t>，在</a:t>
              </a:r>
              <a:r>
                <a:rPr lang="zh-CN" altLang="zh-CN" sz="1200" dirty="0">
                  <a:latin typeface="微软雅黑" pitchFamily="34" charset="-122"/>
                  <a:ea typeface="微软雅黑" pitchFamily="34" charset="-122"/>
                </a:rPr>
                <a:t>异构系统之间协同业务处理的每个阶段，编码信息都是一致的</a:t>
              </a:r>
              <a:r>
                <a:rPr lang="zh-CN" altLang="en-US" sz="1200" dirty="0">
                  <a:latin typeface="微软雅黑" pitchFamily="34" charset="-122"/>
                  <a:ea typeface="微软雅黑" pitchFamily="34" charset="-122"/>
                </a:rPr>
                <a:t>。</a:t>
              </a:r>
            </a:p>
          </p:txBody>
        </p:sp>
        <p:sp>
          <p:nvSpPr>
            <p:cNvPr id="73" name="Rectangle 4"/>
            <p:cNvSpPr>
              <a:spLocks noChangeArrowheads="1"/>
            </p:cNvSpPr>
            <p:nvPr/>
          </p:nvSpPr>
          <p:spPr bwMode="auto">
            <a:xfrm>
              <a:off x="3817667" y="5877272"/>
              <a:ext cx="2571767" cy="377143"/>
            </a:xfrm>
            <a:prstGeom prst="rect">
              <a:avLst/>
            </a:prstGeom>
            <a:noFill/>
            <a:ln>
              <a:noFill/>
            </a:ln>
            <a:effectLst>
              <a:outerShdw blurRad="44450" dist="27940" dir="5400000" algn="ctr">
                <a:srgbClr val="000000">
                  <a:alpha val="32000"/>
                </a:srgbClr>
              </a:outerShdw>
            </a:effectLst>
            <a:extLst/>
          </p:spPr>
          <p:style>
            <a:lnRef idx="2">
              <a:schemeClr val="accent2"/>
            </a:lnRef>
            <a:fillRef idx="1">
              <a:schemeClr val="lt1"/>
            </a:fillRef>
            <a:effectRef idx="0">
              <a:schemeClr val="accent2"/>
            </a:effectRef>
            <a:fontRef idx="minor">
              <a:schemeClr val="dk1"/>
            </a:fontRef>
          </p:style>
          <p:txBody>
            <a:bodyPr lIns="0" tIns="69832" rIns="0" bIns="69832"/>
            <a:lstStyle/>
            <a:p>
              <a:pPr marL="0" lvl="1">
                <a:lnSpc>
                  <a:spcPct val="100000"/>
                </a:lnSpc>
                <a:spcBef>
                  <a:spcPts val="0"/>
                </a:spcBef>
                <a:spcAft>
                  <a:spcPts val="0"/>
                </a:spcAft>
                <a:buClr>
                  <a:srgbClr val="F0AB00"/>
                </a:buClr>
                <a:buSzPct val="80000"/>
                <a:buNone/>
              </a:pPr>
              <a:r>
                <a:rPr lang="zh-CN" altLang="en-US" sz="1200" dirty="0" smtClean="0">
                  <a:solidFill>
                    <a:srgbClr val="FF0000"/>
                  </a:solidFill>
                  <a:latin typeface="微软雅黑" pitchFamily="34" charset="-122"/>
                  <a:ea typeface="微软雅黑" pitchFamily="34" charset="-122"/>
                </a:rPr>
                <a:t>专业化团队</a:t>
              </a:r>
              <a:r>
                <a:rPr lang="zh-CN" altLang="en-US" sz="1200" dirty="0" smtClean="0">
                  <a:solidFill>
                    <a:schemeClr val="tx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常态化的</a:t>
              </a:r>
              <a:r>
                <a:rPr lang="zh-CN" altLang="en-US" sz="1200" dirty="0" smtClean="0">
                  <a:solidFill>
                    <a:schemeClr val="tx1"/>
                  </a:solidFill>
                  <a:latin typeface="微软雅黑" pitchFamily="34" charset="-122"/>
                  <a:ea typeface="微软雅黑" pitchFamily="34" charset="-122"/>
                </a:rPr>
                <a:t>数据管理组织</a:t>
              </a:r>
            </a:p>
          </p:txBody>
        </p:sp>
      </p:grpSp>
      <p:sp>
        <p:nvSpPr>
          <p:cNvPr id="79" name="椭圆 78"/>
          <p:cNvSpPr/>
          <p:nvPr/>
        </p:nvSpPr>
        <p:spPr>
          <a:xfrm>
            <a:off x="2022328" y="3675348"/>
            <a:ext cx="440348" cy="44034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椭圆 79"/>
          <p:cNvSpPr/>
          <p:nvPr/>
        </p:nvSpPr>
        <p:spPr>
          <a:xfrm>
            <a:off x="4276905" y="2665102"/>
            <a:ext cx="440348" cy="44034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椭圆 80"/>
          <p:cNvSpPr/>
          <p:nvPr/>
        </p:nvSpPr>
        <p:spPr>
          <a:xfrm>
            <a:off x="7283668" y="2088619"/>
            <a:ext cx="440348" cy="44034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52740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937"/>
                                        </p:tgtEl>
                                        <p:attrNameLst>
                                          <p:attrName>style.visibility</p:attrName>
                                        </p:attrNameLst>
                                      </p:cBhvr>
                                      <p:to>
                                        <p:strVal val="visible"/>
                                      </p:to>
                                    </p:set>
                                    <p:animEffect transition="in" filter="fade">
                                      <p:cBhvr>
                                        <p:cTn id="29" dur="500"/>
                                        <p:tgtEl>
                                          <p:spTgt spid="399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39936"/>
                                        </p:tgtEl>
                                        <p:attrNameLst>
                                          <p:attrName>style.visibility</p:attrName>
                                        </p:attrNameLst>
                                      </p:cBhvr>
                                      <p:to>
                                        <p:strVal val="visible"/>
                                      </p:to>
                                    </p:set>
                                    <p:animEffect transition="in" filter="fade">
                                      <p:cBhvr>
                                        <p:cTn id="80" dur="500"/>
                                        <p:tgtEl>
                                          <p:spTgt spid="3993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9938"/>
                                        </p:tgtEl>
                                        <p:attrNameLst>
                                          <p:attrName>style.visibility</p:attrName>
                                        </p:attrNameLst>
                                      </p:cBhvr>
                                      <p:to>
                                        <p:strVal val="visible"/>
                                      </p:to>
                                    </p:set>
                                    <p:animEffect transition="in" filter="fade">
                                      <p:cBhvr>
                                        <p:cTn id="85" dur="500"/>
                                        <p:tgtEl>
                                          <p:spTgt spid="39938"/>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9939"/>
                                        </p:tgtEl>
                                        <p:attrNameLst>
                                          <p:attrName>style.visibility</p:attrName>
                                        </p:attrNameLst>
                                      </p:cBhvr>
                                      <p:to>
                                        <p:strVal val="visible"/>
                                      </p:to>
                                    </p:set>
                                    <p:animEffect transition="in" filter="fade">
                                      <p:cBhvr>
                                        <p:cTn id="89"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1" grpId="0" animBg="1"/>
      <p:bldP spid="47" grpId="0" animBg="1"/>
      <p:bldP spid="48" grpId="0" animBg="1"/>
      <p:bldP spid="49" grpId="0" animBg="1"/>
      <p:bldP spid="51" grpId="0" animBg="1"/>
      <p:bldP spid="23" grpId="0"/>
      <p:bldP spid="65" grpId="0"/>
      <p:bldP spid="66" grpId="0" animBg="1"/>
      <p:bldP spid="26" grpId="0" animBg="1"/>
      <p:bldP spid="69" grpId="0" animBg="1"/>
      <p:bldP spid="70" grpId="0" animBg="1"/>
      <p:bldP spid="71"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txBox="1">
            <a:spLocks/>
          </p:cNvSpPr>
          <p:nvPr/>
        </p:nvSpPr>
        <p:spPr>
          <a:xfrm>
            <a:off x="408384" y="214536"/>
            <a:ext cx="8001000" cy="838200"/>
          </a:xfrm>
          <a:prstGeom prst="rect">
            <a:avLst/>
          </a:prstGeom>
        </p:spPr>
        <p:txBody>
          <a:bodyPr lIns="0" rIns="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主数据的概念</a:t>
            </a:r>
            <a:endParaRPr kumimoji="0" lang="zh-CN" altLang="en-US" sz="2400" b="1" i="0" u="none" strike="noStrike" kern="0" cap="none" spc="0" normalizeH="0" baseline="0" noProof="0" dirty="0">
              <a:ln>
                <a:noFill/>
              </a:ln>
              <a:solidFill>
                <a:schemeClr val="tx1"/>
              </a:solidFill>
              <a:effectLst/>
              <a:uLnTx/>
              <a:uFillTx/>
              <a:latin typeface="+mj-lt"/>
              <a:ea typeface="+mj-ea"/>
              <a:cs typeface="+mj-cs"/>
            </a:endParaRPr>
          </a:p>
        </p:txBody>
      </p:sp>
      <p:sp>
        <p:nvSpPr>
          <p:cNvPr id="21" name="Rectangle 3"/>
          <p:cNvSpPr>
            <a:spLocks noChangeArrowheads="1"/>
          </p:cNvSpPr>
          <p:nvPr/>
        </p:nvSpPr>
        <p:spPr bwMode="auto">
          <a:xfrm>
            <a:off x="4929207" y="1360441"/>
            <a:ext cx="4232275" cy="1997075"/>
          </a:xfrm>
          <a:prstGeom prst="rect">
            <a:avLst/>
          </a:prstGeom>
          <a:ln/>
          <a:extLst/>
        </p:spPr>
        <p:style>
          <a:lnRef idx="2">
            <a:schemeClr val="accent1"/>
          </a:lnRef>
          <a:fillRef idx="1">
            <a:schemeClr val="lt1"/>
          </a:fillRef>
          <a:effectRef idx="0">
            <a:schemeClr val="accent1"/>
          </a:effectRef>
          <a:fontRef idx="minor">
            <a:schemeClr val="dk1"/>
          </a:fontRef>
        </p:style>
        <p:txBody>
          <a:bodyPr lIns="35995" tIns="71992" rIns="35995" bIns="71992"/>
          <a:lstStyle/>
          <a:p>
            <a:pPr marL="407939" lvl="1" indent="-228573">
              <a:lnSpc>
                <a:spcPct val="100000"/>
              </a:lnSpc>
              <a:spcBef>
                <a:spcPts val="0"/>
              </a:spcBef>
              <a:spcAft>
                <a:spcPts val="0"/>
              </a:spcAft>
              <a:buClr>
                <a:srgbClr val="F0AB00"/>
              </a:buClr>
              <a:buSzPct val="80000"/>
              <a:buNone/>
            </a:pPr>
            <a:r>
              <a:rPr lang="zh-CN" altLang="en-US" sz="1700" b="1" dirty="0">
                <a:solidFill>
                  <a:srgbClr val="000000"/>
                </a:solidFill>
                <a:latin typeface="微软雅黑" pitchFamily="34" charset="-122"/>
                <a:ea typeface="微软雅黑" pitchFamily="34" charset="-122"/>
              </a:rPr>
              <a:t>主</a:t>
            </a:r>
            <a:r>
              <a:rPr lang="zh-CN" altLang="en-US" sz="1700" b="1" dirty="0" smtClean="0">
                <a:solidFill>
                  <a:srgbClr val="000000"/>
                </a:solidFill>
                <a:latin typeface="微软雅黑" pitchFamily="34" charset="-122"/>
                <a:ea typeface="微软雅黑" pitchFamily="34" charset="-122"/>
              </a:rPr>
              <a:t>数据管理</a:t>
            </a:r>
            <a:r>
              <a:rPr lang="en-US" altLang="zh-CN" sz="1200" b="1" dirty="0">
                <a:solidFill>
                  <a:srgbClr val="000000"/>
                </a:solidFill>
                <a:latin typeface="微软雅黑" pitchFamily="34" charset="-122"/>
                <a:ea typeface="微软雅黑" pitchFamily="34" charset="-122"/>
              </a:rPr>
              <a:t>(</a:t>
            </a:r>
            <a:r>
              <a:rPr lang="en-US" altLang="zh-CN" sz="1200" b="1" dirty="0" err="1">
                <a:solidFill>
                  <a:srgbClr val="000000"/>
                </a:solidFill>
                <a:latin typeface="微软雅黑" pitchFamily="34" charset="-122"/>
                <a:ea typeface="微软雅黑" pitchFamily="34" charset="-122"/>
              </a:rPr>
              <a:t>MDM:Master</a:t>
            </a:r>
            <a:r>
              <a:rPr lang="en-US" altLang="zh-CN" sz="1200" b="1" dirty="0">
                <a:solidFill>
                  <a:srgbClr val="000000"/>
                </a:solidFill>
                <a:latin typeface="微软雅黑" pitchFamily="34" charset="-122"/>
                <a:ea typeface="微软雅黑" pitchFamily="34" charset="-122"/>
              </a:rPr>
              <a:t> Data Management)</a:t>
            </a:r>
            <a:endParaRPr lang="zh-CN" altLang="en-US" sz="1200" b="1"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endParaRPr lang="en-US" altLang="zh-CN" b="0" dirty="0" smtClean="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smtClean="0">
                <a:solidFill>
                  <a:srgbClr val="000000"/>
                </a:solidFill>
                <a:latin typeface="微软雅黑" pitchFamily="34" charset="-122"/>
                <a:ea typeface="微软雅黑" pitchFamily="34" charset="-122"/>
              </a:rPr>
              <a:t>是</a:t>
            </a:r>
            <a:r>
              <a:rPr lang="zh-CN" altLang="en-US" b="0" dirty="0">
                <a:solidFill>
                  <a:srgbClr val="000000"/>
                </a:solidFill>
                <a:latin typeface="微软雅黑" pitchFamily="34" charset="-122"/>
                <a:ea typeface="微软雅黑" pitchFamily="34" charset="-122"/>
              </a:rPr>
              <a:t>一项规范和维护主数据一致性描述与定义的业务实践，并且将此实践通过跨业务和信息系统的集成技术推广和分享到整个企业范围。</a:t>
            </a:r>
            <a:endParaRPr lang="en-US" altLang="zh-CN" b="0"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a:solidFill>
                  <a:srgbClr val="000000"/>
                </a:solidFill>
                <a:latin typeface="微软雅黑" pitchFamily="34" charset="-122"/>
                <a:ea typeface="微软雅黑" pitchFamily="34" charset="-122"/>
              </a:rPr>
              <a:t>主数据管理最重要的就是数据的</a:t>
            </a:r>
            <a:r>
              <a:rPr lang="zh-CN" altLang="en-US" b="1" dirty="0">
                <a:solidFill>
                  <a:srgbClr val="FF0000"/>
                </a:solidFill>
                <a:latin typeface="微软雅黑" pitchFamily="34" charset="-122"/>
                <a:ea typeface="微软雅黑" pitchFamily="34" charset="-122"/>
              </a:rPr>
              <a:t>唯一性、</a:t>
            </a:r>
            <a:r>
              <a:rPr lang="zh-CN" altLang="en-US" b="1" dirty="0" smtClean="0">
                <a:solidFill>
                  <a:srgbClr val="FF0000"/>
                </a:solidFill>
                <a:latin typeface="微软雅黑" pitchFamily="34" charset="-122"/>
                <a:ea typeface="微软雅黑" pitchFamily="34" charset="-122"/>
              </a:rPr>
              <a:t>完整性、相互的关系；</a:t>
            </a:r>
            <a:endParaRPr lang="en-US" altLang="zh-CN" b="1" dirty="0" smtClean="0">
              <a:solidFill>
                <a:srgbClr val="FF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dirty="0">
                <a:solidFill>
                  <a:srgbClr val="000000"/>
                </a:solidFill>
                <a:latin typeface="微软雅黑" pitchFamily="34" charset="-122"/>
                <a:ea typeface="微软雅黑" pitchFamily="34" charset="-122"/>
              </a:rPr>
              <a:t>主</a:t>
            </a:r>
            <a:r>
              <a:rPr lang="zh-CN" altLang="en-US" dirty="0" smtClean="0">
                <a:solidFill>
                  <a:srgbClr val="000000"/>
                </a:solidFill>
                <a:latin typeface="微软雅黑" pitchFamily="34" charset="-122"/>
                <a:ea typeface="微软雅黑" pitchFamily="34" charset="-122"/>
              </a:rPr>
              <a:t>数据管理组织是</a:t>
            </a:r>
            <a:r>
              <a:rPr lang="zh-CN" altLang="en-US" b="1" dirty="0" smtClean="0">
                <a:solidFill>
                  <a:srgbClr val="FF0000"/>
                </a:solidFill>
                <a:latin typeface="微软雅黑" pitchFamily="34" charset="-122"/>
                <a:ea typeface="微软雅黑" pitchFamily="34" charset="-122"/>
              </a:rPr>
              <a:t>长期的、持续的</a:t>
            </a:r>
            <a:endParaRPr lang="zh-CN" altLang="en-US" b="1" dirty="0">
              <a:solidFill>
                <a:srgbClr val="FF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endParaRPr lang="zh-CN" altLang="en-US" sz="1500" b="0" dirty="0">
              <a:solidFill>
                <a:srgbClr val="000000"/>
              </a:solidFill>
              <a:latin typeface="微软雅黑" pitchFamily="34" charset="-122"/>
              <a:ea typeface="微软雅黑" pitchFamily="34" charset="-122"/>
            </a:endParaRPr>
          </a:p>
        </p:txBody>
      </p:sp>
      <p:sp>
        <p:nvSpPr>
          <p:cNvPr id="22" name="Rectangle 4"/>
          <p:cNvSpPr>
            <a:spLocks noChangeArrowheads="1"/>
          </p:cNvSpPr>
          <p:nvPr/>
        </p:nvSpPr>
        <p:spPr bwMode="auto">
          <a:xfrm>
            <a:off x="452404" y="1360441"/>
            <a:ext cx="4335463" cy="1997075"/>
          </a:xfrm>
          <a:prstGeom prst="rect">
            <a:avLst/>
          </a:prstGeom>
          <a:ln/>
          <a:extLst/>
        </p:spPr>
        <p:style>
          <a:lnRef idx="2">
            <a:schemeClr val="accent1"/>
          </a:lnRef>
          <a:fillRef idx="1">
            <a:schemeClr val="lt1"/>
          </a:fillRef>
          <a:effectRef idx="0">
            <a:schemeClr val="accent1"/>
          </a:effectRef>
          <a:fontRef idx="minor">
            <a:schemeClr val="dk1"/>
          </a:fontRef>
        </p:style>
        <p:txBody>
          <a:bodyPr lIns="35995" tIns="71992" rIns="35995" bIns="71992"/>
          <a:lstStyle/>
          <a:p>
            <a:pPr marL="407939" lvl="1" indent="-228573">
              <a:lnSpc>
                <a:spcPct val="70000"/>
              </a:lnSpc>
              <a:spcBef>
                <a:spcPts val="0"/>
              </a:spcBef>
              <a:spcAft>
                <a:spcPts val="0"/>
              </a:spcAft>
              <a:buClr>
                <a:srgbClr val="F0AB00"/>
              </a:buClr>
              <a:buSzPct val="80000"/>
              <a:buNone/>
            </a:pPr>
            <a:r>
              <a:rPr lang="zh-CN" altLang="en-US" sz="1700" b="1" dirty="0">
                <a:solidFill>
                  <a:srgbClr val="000000"/>
                </a:solidFill>
                <a:latin typeface="微软雅黑" pitchFamily="34" charset="-122"/>
                <a:ea typeface="微软雅黑" pitchFamily="34" charset="-122"/>
              </a:rPr>
              <a:t>主</a:t>
            </a:r>
            <a:r>
              <a:rPr lang="zh-CN" altLang="en-US" sz="1700" b="1" dirty="0" smtClean="0">
                <a:solidFill>
                  <a:srgbClr val="000000"/>
                </a:solidFill>
                <a:latin typeface="微软雅黑" pitchFamily="34" charset="-122"/>
                <a:ea typeface="微软雅黑" pitchFamily="34" charset="-122"/>
              </a:rPr>
              <a:t>数据</a:t>
            </a:r>
            <a:r>
              <a:rPr lang="en-US" altLang="zh-CN" sz="1700" b="1" dirty="0">
                <a:solidFill>
                  <a:srgbClr val="000000"/>
                </a:solidFill>
                <a:latin typeface="微软雅黑" pitchFamily="34" charset="-122"/>
                <a:ea typeface="微软雅黑" pitchFamily="34" charset="-122"/>
              </a:rPr>
              <a:t>(Master Data)</a:t>
            </a:r>
            <a:endParaRPr lang="zh-CN" altLang="en-US" sz="1700" b="1"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endParaRPr lang="en-US" altLang="zh-CN" b="0" dirty="0" smtClean="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smtClean="0">
                <a:solidFill>
                  <a:srgbClr val="000000"/>
                </a:solidFill>
                <a:latin typeface="微软雅黑" pitchFamily="34" charset="-122"/>
                <a:ea typeface="微软雅黑" pitchFamily="34" charset="-122"/>
              </a:rPr>
              <a:t>是定义企业核心</a:t>
            </a:r>
            <a:r>
              <a:rPr lang="zh-CN" altLang="en-US" b="0" dirty="0">
                <a:solidFill>
                  <a:srgbClr val="000000"/>
                </a:solidFill>
                <a:latin typeface="微软雅黑" pitchFamily="34" charset="-122"/>
                <a:ea typeface="微软雅黑" pitchFamily="34" charset="-122"/>
              </a:rPr>
              <a:t>业务的关键数据，例如客户</a:t>
            </a:r>
            <a:r>
              <a:rPr lang="zh-CN" altLang="en-US" b="0" dirty="0" smtClean="0">
                <a:solidFill>
                  <a:srgbClr val="000000"/>
                </a:solidFill>
                <a:latin typeface="微软雅黑" pitchFamily="34" charset="-122"/>
                <a:ea typeface="微软雅黑" pitchFamily="34" charset="-122"/>
              </a:rPr>
              <a:t>、组织机构、物资、</a:t>
            </a:r>
            <a:r>
              <a:rPr lang="zh-CN" altLang="en-US" b="0" dirty="0">
                <a:solidFill>
                  <a:srgbClr val="000000"/>
                </a:solidFill>
                <a:latin typeface="微软雅黑" pitchFamily="34" charset="-122"/>
                <a:ea typeface="微软雅黑" pitchFamily="34" charset="-122"/>
              </a:rPr>
              <a:t>财务科目、用户</a:t>
            </a:r>
            <a:r>
              <a:rPr lang="zh-CN" altLang="en-US" b="0" dirty="0" smtClean="0">
                <a:solidFill>
                  <a:srgbClr val="000000"/>
                </a:solidFill>
                <a:latin typeface="微软雅黑" pitchFamily="34" charset="-122"/>
                <a:ea typeface="微软雅黑" pitchFamily="34" charset="-122"/>
              </a:rPr>
              <a:t>等；</a:t>
            </a:r>
            <a:endParaRPr lang="zh-CN" altLang="en-US" b="0"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a:solidFill>
                  <a:srgbClr val="000000"/>
                </a:solidFill>
                <a:latin typeface="微软雅黑" pitchFamily="34" charset="-122"/>
                <a:ea typeface="微软雅黑" pitchFamily="34" charset="-122"/>
              </a:rPr>
              <a:t>是静态的、非事务型的或常量型</a:t>
            </a:r>
            <a:r>
              <a:rPr lang="zh-CN" altLang="en-US" b="0" dirty="0" smtClean="0">
                <a:solidFill>
                  <a:srgbClr val="000000"/>
                </a:solidFill>
                <a:latin typeface="微软雅黑" pitchFamily="34" charset="-122"/>
                <a:ea typeface="微软雅黑" pitchFamily="34" charset="-122"/>
              </a:rPr>
              <a:t>的；</a:t>
            </a:r>
            <a:endParaRPr lang="zh-CN" altLang="en-US" b="0"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a:solidFill>
                  <a:srgbClr val="000000"/>
                </a:solidFill>
                <a:latin typeface="微软雅黑" pitchFamily="34" charset="-122"/>
                <a:ea typeface="微软雅黑" pitchFamily="34" charset="-122"/>
              </a:rPr>
              <a:t>与事务型数据交互或被事务型数据所引用</a:t>
            </a: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a:solidFill>
                  <a:srgbClr val="000000"/>
                </a:solidFill>
                <a:latin typeface="微软雅黑" pitchFamily="34" charset="-122"/>
                <a:ea typeface="微软雅黑" pitchFamily="34" charset="-122"/>
              </a:rPr>
              <a:t>是在各个应用系统或部门、分子公司之间被高度共享</a:t>
            </a:r>
            <a:r>
              <a:rPr lang="zh-CN" altLang="en-US" b="0" dirty="0" smtClean="0">
                <a:solidFill>
                  <a:srgbClr val="000000"/>
                </a:solidFill>
                <a:latin typeface="微软雅黑" pitchFamily="34" charset="-122"/>
                <a:ea typeface="微软雅黑" pitchFamily="34" charset="-122"/>
              </a:rPr>
              <a:t>的；</a:t>
            </a:r>
            <a:endParaRPr lang="zh-CN" altLang="en-US" b="0" dirty="0">
              <a:solidFill>
                <a:srgbClr val="000000"/>
              </a:solidFill>
              <a:latin typeface="微软雅黑" pitchFamily="34" charset="-122"/>
              <a:ea typeface="微软雅黑" pitchFamily="34" charset="-122"/>
            </a:endParaRPr>
          </a:p>
          <a:p>
            <a:pPr marL="407939" lvl="1" indent="-228573">
              <a:lnSpc>
                <a:spcPct val="100000"/>
              </a:lnSpc>
              <a:spcBef>
                <a:spcPts val="0"/>
              </a:spcBef>
              <a:spcAft>
                <a:spcPts val="0"/>
              </a:spcAft>
              <a:buClr>
                <a:srgbClr val="F0AB00"/>
              </a:buClr>
              <a:buSzPct val="80000"/>
              <a:buFont typeface="Wingdings" pitchFamily="2" charset="2"/>
              <a:buChar char="n"/>
            </a:pPr>
            <a:r>
              <a:rPr lang="zh-CN" altLang="en-US" b="0" dirty="0">
                <a:solidFill>
                  <a:srgbClr val="000000"/>
                </a:solidFill>
                <a:latin typeface="微软雅黑" pitchFamily="34" charset="-122"/>
                <a:ea typeface="微软雅黑" pitchFamily="34" charset="-122"/>
              </a:rPr>
              <a:t>拥有独立于其它数据的</a:t>
            </a:r>
            <a:r>
              <a:rPr lang="zh-CN" altLang="en-US" b="0" dirty="0" smtClean="0">
                <a:solidFill>
                  <a:srgbClr val="000000"/>
                </a:solidFill>
                <a:latin typeface="微软雅黑" pitchFamily="34" charset="-122"/>
                <a:ea typeface="微软雅黑" pitchFamily="34" charset="-122"/>
              </a:rPr>
              <a:t>定义。</a:t>
            </a:r>
            <a:endParaRPr lang="zh-CN" altLang="en-US" b="0" i="1" dirty="0">
              <a:solidFill>
                <a:srgbClr val="000000"/>
              </a:solidFill>
              <a:latin typeface="微软雅黑" pitchFamily="34" charset="-122"/>
              <a:ea typeface="微软雅黑" pitchFamily="34" charset="-122"/>
            </a:endParaRPr>
          </a:p>
        </p:txBody>
      </p:sp>
      <p:sp>
        <p:nvSpPr>
          <p:cNvPr id="23" name="Rectangle 5"/>
          <p:cNvSpPr>
            <a:spLocks noChangeArrowheads="1"/>
          </p:cNvSpPr>
          <p:nvPr/>
        </p:nvSpPr>
        <p:spPr bwMode="auto">
          <a:xfrm>
            <a:off x="452406" y="1000108"/>
            <a:ext cx="8747125" cy="340723"/>
          </a:xfrm>
          <a:prstGeom prst="rect">
            <a:avLst/>
          </a:prstGeom>
          <a:ln/>
          <a:extLst>
            <a:ext uri="{91240B29-F687-4F45-9708-019B960494DF}">
              <a14:hiddenLine xmlns:a14="http://schemas.microsoft.com/office/drawing/2010/main" w="12700" algn="ctr">
                <a:solidFill>
                  <a:srgbClr val="000000"/>
                </a:solidFill>
                <a:miter lim="800000"/>
                <a:headEnd/>
                <a:tailEnd/>
              </a14:hiddenLine>
            </a:ext>
          </a:extLst>
        </p:spPr>
        <p:style>
          <a:lnRef idx="1">
            <a:schemeClr val="accent4"/>
          </a:lnRef>
          <a:fillRef idx="2">
            <a:schemeClr val="accent4"/>
          </a:fillRef>
          <a:effectRef idx="1">
            <a:schemeClr val="accent4"/>
          </a:effectRef>
          <a:fontRef idx="minor">
            <a:schemeClr val="dk1"/>
          </a:fontRef>
        </p:style>
        <p:txBody>
          <a:bodyPr lIns="89989" tIns="46794" rIns="89989" bIns="46794" anchor="ctr">
            <a:spAutoFit/>
          </a:bodyPr>
          <a:lstStyle/>
          <a:p>
            <a:pPr algn="ctr">
              <a:buClr>
                <a:schemeClr val="accent1"/>
              </a:buClr>
              <a:buSzPct val="80000"/>
              <a:buFont typeface="Wingdings" pitchFamily="2" charset="2"/>
              <a:buNone/>
            </a:pPr>
            <a:r>
              <a:rPr lang="zh-CN" altLang="en-US" sz="1600" dirty="0">
                <a:solidFill>
                  <a:schemeClr val="tx1"/>
                </a:solidFill>
                <a:latin typeface="微软雅黑" pitchFamily="34" charset="-122"/>
                <a:ea typeface="微软雅黑" pitchFamily="34" charset="-122"/>
              </a:rPr>
              <a:t>定义</a:t>
            </a:r>
            <a:endParaRPr lang="zh-CN" altLang="en-US" sz="1600" b="0" dirty="0">
              <a:solidFill>
                <a:schemeClr val="tx1"/>
              </a:solidFill>
              <a:latin typeface="微软雅黑" pitchFamily="34" charset="-122"/>
              <a:ea typeface="微软雅黑" pitchFamily="34" charset="-122"/>
            </a:endParaRPr>
          </a:p>
        </p:txBody>
      </p:sp>
      <p:grpSp>
        <p:nvGrpSpPr>
          <p:cNvPr id="2" name="组合 15"/>
          <p:cNvGrpSpPr>
            <a:grpSpLocks/>
          </p:cNvGrpSpPr>
          <p:nvPr/>
        </p:nvGrpSpPr>
        <p:grpSpPr bwMode="auto">
          <a:xfrm>
            <a:off x="528605" y="3429000"/>
            <a:ext cx="4171950" cy="1885774"/>
            <a:chOff x="1115984" y="5064129"/>
            <a:chExt cx="4171950" cy="1885774"/>
          </a:xfrm>
        </p:grpSpPr>
        <p:sp>
          <p:nvSpPr>
            <p:cNvPr id="25" name="Text Box 8"/>
            <p:cNvSpPr txBox="1">
              <a:spLocks noChangeArrowheads="1"/>
            </p:cNvSpPr>
            <p:nvPr/>
          </p:nvSpPr>
          <p:spPr bwMode="auto">
            <a:xfrm>
              <a:off x="1115984" y="5064129"/>
              <a:ext cx="2601913" cy="188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90000" tIns="46800" rIns="90000" bIns="46800">
              <a:spAutoFit/>
            </a:bodyPr>
            <a:lstStyle>
              <a:lvl1pPr marL="673100" indent="-673100" eaLnBrk="0" hangingPunct="0">
                <a:defRPr sz="1400" b="1">
                  <a:solidFill>
                    <a:schemeClr val="tx1"/>
                  </a:solidFill>
                  <a:latin typeface="微软雅黑" pitchFamily="34" charset="-122"/>
                  <a:ea typeface="微软雅黑" pitchFamily="34" charset="-122"/>
                </a:defRPr>
              </a:lvl1pPr>
              <a:lvl2pPr marL="742950" indent="-285750" eaLnBrk="0" hangingPunct="0">
                <a:defRPr sz="1400" b="1">
                  <a:solidFill>
                    <a:schemeClr val="tx1"/>
                  </a:solidFill>
                  <a:latin typeface="微软雅黑" pitchFamily="34" charset="-122"/>
                  <a:ea typeface="微软雅黑" pitchFamily="34" charset="-122"/>
                </a:defRPr>
              </a:lvl2pPr>
              <a:lvl3pPr marL="1143000" indent="-228600" eaLnBrk="0" hangingPunct="0">
                <a:defRPr sz="1400" b="1">
                  <a:solidFill>
                    <a:schemeClr val="tx1"/>
                  </a:solidFill>
                  <a:latin typeface="微软雅黑" pitchFamily="34" charset="-122"/>
                  <a:ea typeface="微软雅黑" pitchFamily="34" charset="-122"/>
                </a:defRPr>
              </a:lvl3pPr>
              <a:lvl4pPr marL="1600200" indent="-228600" eaLnBrk="0" hangingPunct="0">
                <a:defRPr sz="1400" b="1">
                  <a:solidFill>
                    <a:schemeClr val="tx1"/>
                  </a:solidFill>
                  <a:latin typeface="微软雅黑" pitchFamily="34" charset="-122"/>
                  <a:ea typeface="微软雅黑" pitchFamily="34" charset="-122"/>
                </a:defRPr>
              </a:lvl4pPr>
              <a:lvl5pPr marL="2057400" indent="-228600" eaLnBrk="0" hangingPunct="0">
                <a:defRPr sz="1400" b="1">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9pPr>
            </a:lstStyle>
            <a:p>
              <a:pPr eaLnBrk="1" hangingPunct="1">
                <a:spcBef>
                  <a:spcPct val="50000"/>
                </a:spcBef>
              </a:pPr>
              <a:r>
                <a:rPr lang="zh-CN" altLang="en-US" sz="1600" dirty="0">
                  <a:solidFill>
                    <a:schemeClr val="hlink"/>
                  </a:solidFill>
                  <a:cs typeface="Arial" pitchFamily="34" charset="0"/>
                </a:rPr>
                <a:t>主数据</a:t>
              </a:r>
              <a:r>
                <a:rPr lang="zh-CN" altLang="en-US" sz="1200" dirty="0">
                  <a:cs typeface="Arial" pitchFamily="34" charset="0"/>
                </a:rPr>
                <a:t> </a:t>
              </a:r>
            </a:p>
            <a:p>
              <a:pPr algn="l" eaLnBrk="1" hangingPunct="1">
                <a:lnSpc>
                  <a:spcPct val="100000"/>
                </a:lnSpc>
                <a:spcBef>
                  <a:spcPct val="50000"/>
                </a:spcBef>
                <a:buClr>
                  <a:srgbClr val="000066"/>
                </a:buClr>
                <a:buSzPct val="120000"/>
                <a:buFont typeface="Wingdings" pitchFamily="2" charset="2"/>
                <a:buChar char="ü"/>
              </a:pPr>
              <a:r>
                <a:rPr lang="zh-CN" altLang="en-US" dirty="0">
                  <a:cs typeface="Arial" pitchFamily="34" charset="0"/>
                </a:rPr>
                <a:t>有价值的</a:t>
              </a:r>
            </a:p>
            <a:p>
              <a:pPr algn="l" eaLnBrk="1" hangingPunct="1">
                <a:lnSpc>
                  <a:spcPct val="100000"/>
                </a:lnSpc>
                <a:spcBef>
                  <a:spcPct val="50000"/>
                </a:spcBef>
                <a:buClr>
                  <a:srgbClr val="000066"/>
                </a:buClr>
                <a:buSzPct val="120000"/>
                <a:buFont typeface="Wingdings" pitchFamily="2" charset="2"/>
                <a:buChar char="ü"/>
              </a:pPr>
              <a:r>
                <a:rPr lang="zh-CN" altLang="en-US" dirty="0">
                  <a:cs typeface="Arial" pitchFamily="34" charset="0"/>
                </a:rPr>
                <a:t>重要的</a:t>
              </a:r>
            </a:p>
            <a:p>
              <a:pPr algn="l" eaLnBrk="1" hangingPunct="1">
                <a:lnSpc>
                  <a:spcPct val="100000"/>
                </a:lnSpc>
                <a:spcBef>
                  <a:spcPct val="50000"/>
                </a:spcBef>
                <a:buClr>
                  <a:srgbClr val="000066"/>
                </a:buClr>
                <a:buSzPct val="120000"/>
                <a:buFont typeface="Wingdings" pitchFamily="2" charset="2"/>
                <a:buChar char="ü"/>
              </a:pPr>
              <a:r>
                <a:rPr lang="zh-CN" altLang="en-US" dirty="0" smtClean="0">
                  <a:cs typeface="Arial" pitchFamily="34" charset="0"/>
                </a:rPr>
                <a:t>基础性的 </a:t>
              </a:r>
              <a:endParaRPr lang="zh-CN" altLang="en-US" dirty="0">
                <a:cs typeface="Arial" pitchFamily="34" charset="0"/>
              </a:endParaRPr>
            </a:p>
            <a:p>
              <a:pPr algn="l" eaLnBrk="1" hangingPunct="1">
                <a:lnSpc>
                  <a:spcPct val="100000"/>
                </a:lnSpc>
                <a:spcBef>
                  <a:spcPct val="50000"/>
                </a:spcBef>
                <a:buClr>
                  <a:srgbClr val="000066"/>
                </a:buClr>
                <a:buSzPct val="120000"/>
                <a:buFont typeface="Wingdings" pitchFamily="2" charset="2"/>
                <a:buChar char="ü"/>
              </a:pPr>
              <a:r>
                <a:rPr lang="zh-CN" altLang="en-US" dirty="0" smtClean="0">
                  <a:cs typeface="Arial" pitchFamily="34" charset="0"/>
                </a:rPr>
                <a:t>共享性的</a:t>
              </a:r>
              <a:endParaRPr lang="zh-CN" altLang="en-US" dirty="0">
                <a:cs typeface="Arial" pitchFamily="34" charset="0"/>
              </a:endParaRPr>
            </a:p>
          </p:txBody>
        </p:sp>
        <p:sp>
          <p:nvSpPr>
            <p:cNvPr id="26" name="AutoShape 9"/>
            <p:cNvSpPr>
              <a:spLocks noChangeArrowheads="1"/>
            </p:cNvSpPr>
            <p:nvPr/>
          </p:nvSpPr>
          <p:spPr bwMode="auto">
            <a:xfrm rot="-337994">
              <a:off x="3554384" y="5356212"/>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smtClean="0">
                  <a:cs typeface="Arial" pitchFamily="34" charset="0"/>
                </a:rPr>
                <a:t>组织机构</a:t>
              </a:r>
              <a:endParaRPr lang="zh-CN" altLang="en-US" sz="1600" dirty="0">
                <a:cs typeface="Arial" pitchFamily="34" charset="0"/>
              </a:endParaRPr>
            </a:p>
          </p:txBody>
        </p:sp>
        <p:sp>
          <p:nvSpPr>
            <p:cNvPr id="27" name="AutoShape 10"/>
            <p:cNvSpPr>
              <a:spLocks noChangeArrowheads="1"/>
            </p:cNvSpPr>
            <p:nvPr/>
          </p:nvSpPr>
          <p:spPr bwMode="auto">
            <a:xfrm rot="-337994">
              <a:off x="3554384" y="5815000"/>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smtClean="0">
                  <a:cs typeface="Arial" pitchFamily="34" charset="0"/>
                </a:rPr>
                <a:t>客商</a:t>
              </a:r>
              <a:endParaRPr lang="zh-CN" altLang="en-US" sz="1600" dirty="0">
                <a:cs typeface="Arial" pitchFamily="34" charset="0"/>
              </a:endParaRPr>
            </a:p>
          </p:txBody>
        </p:sp>
        <p:sp>
          <p:nvSpPr>
            <p:cNvPr id="28" name="AutoShape 11"/>
            <p:cNvSpPr>
              <a:spLocks noChangeArrowheads="1"/>
            </p:cNvSpPr>
            <p:nvPr/>
          </p:nvSpPr>
          <p:spPr bwMode="auto">
            <a:xfrm rot="-337994">
              <a:off x="3554384" y="6275375"/>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smtClean="0">
                  <a:cs typeface="Arial" pitchFamily="34" charset="0"/>
                </a:rPr>
                <a:t>项目</a:t>
              </a:r>
              <a:endParaRPr lang="zh-CN" altLang="en-US" sz="1600" dirty="0">
                <a:cs typeface="Arial" pitchFamily="34" charset="0"/>
              </a:endParaRPr>
            </a:p>
          </p:txBody>
        </p:sp>
      </p:grpSp>
      <p:grpSp>
        <p:nvGrpSpPr>
          <p:cNvPr id="3" name="组合 16"/>
          <p:cNvGrpSpPr>
            <a:grpSpLocks/>
          </p:cNvGrpSpPr>
          <p:nvPr/>
        </p:nvGrpSpPr>
        <p:grpSpPr bwMode="auto">
          <a:xfrm>
            <a:off x="5083143" y="3472052"/>
            <a:ext cx="3827463" cy="1885774"/>
            <a:chOff x="5670522" y="5238737"/>
            <a:chExt cx="3827462" cy="1885774"/>
          </a:xfrm>
        </p:grpSpPr>
        <p:sp>
          <p:nvSpPr>
            <p:cNvPr id="30" name="Text Box 7"/>
            <p:cNvSpPr txBox="1">
              <a:spLocks noChangeArrowheads="1"/>
            </p:cNvSpPr>
            <p:nvPr/>
          </p:nvSpPr>
          <p:spPr bwMode="auto">
            <a:xfrm>
              <a:off x="5670522" y="5238737"/>
              <a:ext cx="2093913" cy="188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90000" tIns="46800" rIns="90000" bIns="46800">
              <a:spAutoFit/>
            </a:bodyPr>
            <a:lstStyle>
              <a:lvl1pPr marL="673100" indent="-673100" eaLnBrk="0" hangingPunct="0">
                <a:defRPr sz="1400" b="1">
                  <a:solidFill>
                    <a:schemeClr val="tx1"/>
                  </a:solidFill>
                  <a:latin typeface="微软雅黑" pitchFamily="34" charset="-122"/>
                  <a:ea typeface="微软雅黑" pitchFamily="34" charset="-122"/>
                </a:defRPr>
              </a:lvl1pPr>
              <a:lvl2pPr marL="742950" indent="-285750" eaLnBrk="0" hangingPunct="0">
                <a:defRPr sz="1400" b="1">
                  <a:solidFill>
                    <a:schemeClr val="tx1"/>
                  </a:solidFill>
                  <a:latin typeface="微软雅黑" pitchFamily="34" charset="-122"/>
                  <a:ea typeface="微软雅黑" pitchFamily="34" charset="-122"/>
                </a:defRPr>
              </a:lvl2pPr>
              <a:lvl3pPr marL="1143000" indent="-228600" eaLnBrk="0" hangingPunct="0">
                <a:defRPr sz="1400" b="1">
                  <a:solidFill>
                    <a:schemeClr val="tx1"/>
                  </a:solidFill>
                  <a:latin typeface="微软雅黑" pitchFamily="34" charset="-122"/>
                  <a:ea typeface="微软雅黑" pitchFamily="34" charset="-122"/>
                </a:defRPr>
              </a:lvl3pPr>
              <a:lvl4pPr marL="1600200" indent="-228600" eaLnBrk="0" hangingPunct="0">
                <a:defRPr sz="1400" b="1">
                  <a:solidFill>
                    <a:schemeClr val="tx1"/>
                  </a:solidFill>
                  <a:latin typeface="微软雅黑" pitchFamily="34" charset="-122"/>
                  <a:ea typeface="微软雅黑" pitchFamily="34" charset="-122"/>
                </a:defRPr>
              </a:lvl4pPr>
              <a:lvl5pPr marL="2057400" indent="-228600" eaLnBrk="0" hangingPunct="0">
                <a:defRPr sz="1400" b="1">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sz="1400" b="1">
                  <a:solidFill>
                    <a:schemeClr val="tx1"/>
                  </a:solidFill>
                  <a:latin typeface="微软雅黑" pitchFamily="34" charset="-122"/>
                  <a:ea typeface="微软雅黑" pitchFamily="34" charset="-122"/>
                </a:defRPr>
              </a:lvl9pPr>
            </a:lstStyle>
            <a:p>
              <a:pPr eaLnBrk="1" hangingPunct="1">
                <a:spcBef>
                  <a:spcPct val="50000"/>
                </a:spcBef>
              </a:pPr>
              <a:r>
                <a:rPr lang="zh-CN" altLang="en-US" sz="1600" dirty="0">
                  <a:solidFill>
                    <a:schemeClr val="hlink"/>
                  </a:solidFill>
                  <a:cs typeface="Arial" pitchFamily="34" charset="0"/>
                </a:rPr>
                <a:t>主数据管理</a:t>
              </a:r>
            </a:p>
            <a:p>
              <a:pPr algn="l" eaLnBrk="1" hangingPunct="1">
                <a:lnSpc>
                  <a:spcPct val="100000"/>
                </a:lnSpc>
                <a:spcBef>
                  <a:spcPct val="50000"/>
                </a:spcBef>
                <a:buClr>
                  <a:srgbClr val="000066"/>
                </a:buClr>
                <a:buSzPct val="125000"/>
                <a:buFont typeface="Wingdings" pitchFamily="2" charset="2"/>
                <a:buChar char="ü"/>
              </a:pPr>
              <a:r>
                <a:rPr lang="zh-CN" altLang="en-US" dirty="0">
                  <a:cs typeface="Arial" pitchFamily="34" charset="0"/>
                </a:rPr>
                <a:t>指导</a:t>
              </a:r>
            </a:p>
            <a:p>
              <a:pPr algn="l" eaLnBrk="1" hangingPunct="1">
                <a:lnSpc>
                  <a:spcPct val="100000"/>
                </a:lnSpc>
                <a:spcBef>
                  <a:spcPct val="50000"/>
                </a:spcBef>
                <a:buClr>
                  <a:srgbClr val="000066"/>
                </a:buClr>
                <a:buSzPct val="125000"/>
                <a:buFont typeface="Wingdings" pitchFamily="2" charset="2"/>
                <a:buChar char="ü"/>
              </a:pPr>
              <a:r>
                <a:rPr lang="zh-CN" altLang="en-US" dirty="0">
                  <a:cs typeface="Arial" pitchFamily="34" charset="0"/>
                </a:rPr>
                <a:t>支持</a:t>
              </a:r>
            </a:p>
            <a:p>
              <a:pPr algn="l" eaLnBrk="1" hangingPunct="1">
                <a:lnSpc>
                  <a:spcPct val="100000"/>
                </a:lnSpc>
                <a:spcBef>
                  <a:spcPct val="50000"/>
                </a:spcBef>
                <a:buClr>
                  <a:srgbClr val="000066"/>
                </a:buClr>
                <a:buSzPct val="125000"/>
                <a:buFont typeface="Wingdings" pitchFamily="2" charset="2"/>
                <a:buChar char="ü"/>
              </a:pPr>
              <a:r>
                <a:rPr lang="zh-CN" altLang="en-US" dirty="0">
                  <a:cs typeface="Arial" pitchFamily="34" charset="0"/>
                </a:rPr>
                <a:t>组织</a:t>
              </a:r>
            </a:p>
            <a:p>
              <a:pPr algn="l" eaLnBrk="1" hangingPunct="1">
                <a:lnSpc>
                  <a:spcPct val="100000"/>
                </a:lnSpc>
                <a:spcBef>
                  <a:spcPct val="50000"/>
                </a:spcBef>
                <a:buClr>
                  <a:srgbClr val="000066"/>
                </a:buClr>
                <a:buSzPct val="125000"/>
                <a:buFont typeface="Wingdings" pitchFamily="2" charset="2"/>
                <a:buChar char="ü"/>
              </a:pPr>
              <a:r>
                <a:rPr lang="zh-CN" altLang="en-US" dirty="0">
                  <a:cs typeface="Arial" pitchFamily="34" charset="0"/>
                </a:rPr>
                <a:t>业务必需</a:t>
              </a:r>
            </a:p>
          </p:txBody>
        </p:sp>
        <p:sp>
          <p:nvSpPr>
            <p:cNvPr id="31" name="AutoShape 12"/>
            <p:cNvSpPr>
              <a:spLocks noChangeArrowheads="1"/>
            </p:cNvSpPr>
            <p:nvPr/>
          </p:nvSpPr>
          <p:spPr bwMode="auto">
            <a:xfrm rot="-337994">
              <a:off x="7764434" y="5356212"/>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a:cs typeface="Arial" pitchFamily="34" charset="0"/>
                </a:rPr>
                <a:t>质量</a:t>
              </a:r>
            </a:p>
          </p:txBody>
        </p:sp>
        <p:sp>
          <p:nvSpPr>
            <p:cNvPr id="32" name="AutoShape 13"/>
            <p:cNvSpPr>
              <a:spLocks noChangeArrowheads="1"/>
            </p:cNvSpPr>
            <p:nvPr/>
          </p:nvSpPr>
          <p:spPr bwMode="auto">
            <a:xfrm rot="-337994">
              <a:off x="7764434" y="5815000"/>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a:cs typeface="Arial" pitchFamily="34" charset="0"/>
                </a:rPr>
                <a:t>一致性</a:t>
              </a:r>
            </a:p>
          </p:txBody>
        </p:sp>
        <p:sp>
          <p:nvSpPr>
            <p:cNvPr id="33" name="AutoShape 14"/>
            <p:cNvSpPr>
              <a:spLocks noChangeArrowheads="1"/>
            </p:cNvSpPr>
            <p:nvPr/>
          </p:nvSpPr>
          <p:spPr bwMode="auto">
            <a:xfrm rot="-337994">
              <a:off x="7764434" y="6275375"/>
              <a:ext cx="1733550" cy="306388"/>
            </a:xfrm>
            <a:prstGeom prst="roundRect">
              <a:avLst>
                <a:gd name="adj" fmla="val 16667"/>
              </a:avLst>
            </a:prstGeom>
            <a:solidFill>
              <a:srgbClr val="FFFFCC">
                <a:alpha val="39999"/>
              </a:srgbClr>
            </a:solidFill>
            <a:ln w="12700" algn="ctr">
              <a:solidFill>
                <a:schemeClr val="folHlink"/>
              </a:solidFill>
              <a:prstDash val="dash"/>
              <a:round/>
              <a:headEnd/>
              <a:tailEnd/>
            </a:ln>
          </p:spPr>
          <p:txBody>
            <a:bodyPr wrap="none" lIns="90000" tIns="46800" rIns="90000" bIns="46800" anchor="ctr"/>
            <a:lstStyle/>
            <a:p>
              <a:pPr algn="ctr"/>
              <a:r>
                <a:rPr lang="zh-CN" altLang="en-US" sz="1600" dirty="0">
                  <a:cs typeface="Arial" pitchFamily="34" charset="0"/>
                </a:rPr>
                <a:t>冗余</a:t>
              </a:r>
            </a:p>
          </p:txBody>
        </p:sp>
      </p:grpSp>
      <p:sp>
        <p:nvSpPr>
          <p:cNvPr id="34" name="圆角矩形 33"/>
          <p:cNvSpPr/>
          <p:nvPr/>
        </p:nvSpPr>
        <p:spPr bwMode="gray">
          <a:xfrm>
            <a:off x="309530" y="5357826"/>
            <a:ext cx="8858312" cy="1071570"/>
          </a:xfrm>
          <a:prstGeom prst="roundRect">
            <a:avLst>
              <a:gd name="adj" fmla="val 6712"/>
            </a:avLst>
          </a:prstGeom>
          <a:ln>
            <a:headEnd/>
            <a:tailEnd/>
          </a:ln>
        </p:spPr>
        <p:style>
          <a:lnRef idx="1">
            <a:schemeClr val="accent2"/>
          </a:lnRef>
          <a:fillRef idx="2">
            <a:schemeClr val="accent2"/>
          </a:fillRef>
          <a:effectRef idx="1">
            <a:schemeClr val="accent2"/>
          </a:effectRef>
          <a:fontRef idx="minor">
            <a:schemeClr val="dk1"/>
          </a:fontRef>
        </p:style>
        <p:txBody>
          <a:bodyPr wrap="square" lIns="66657" tIns="66657" rIns="66657" bIns="66657" rtlCol="0" anchor="ctr">
            <a:noAutofit/>
          </a:bodyPr>
          <a:lstStyle/>
          <a:p>
            <a:pPr marL="177779" indent="-177779">
              <a:lnSpc>
                <a:spcPct val="100000"/>
              </a:lnSpc>
              <a:spcAft>
                <a:spcPts val="0"/>
              </a:spcAft>
              <a:buClr>
                <a:schemeClr val="tx1"/>
              </a:buClr>
              <a:buSzPct val="80000"/>
              <a:tabLst>
                <a:tab pos="566670" algn="l"/>
              </a:tabLst>
            </a:pPr>
            <a:r>
              <a:rPr lang="zh-CN" altLang="en-US" sz="1600" b="1" dirty="0" smtClean="0">
                <a:latin typeface="微软雅黑" pitchFamily="34" charset="-122"/>
                <a:ea typeface="微软雅黑" pitchFamily="34" charset="-122"/>
              </a:rPr>
              <a:t>关键的原则</a:t>
            </a:r>
          </a:p>
          <a:p>
            <a:pPr marL="634979" lvl="1" indent="-177779">
              <a:lnSpc>
                <a:spcPct val="100000"/>
              </a:lnSpc>
              <a:spcAft>
                <a:spcPts val="0"/>
              </a:spcAft>
              <a:buClr>
                <a:schemeClr val="tx1"/>
              </a:buClr>
              <a:buSzPct val="80000"/>
              <a:buFont typeface="Wingdings" pitchFamily="2" charset="2"/>
              <a:buChar char="§"/>
              <a:tabLst>
                <a:tab pos="566670" algn="l"/>
              </a:tabLst>
            </a:pPr>
            <a:r>
              <a:rPr lang="zh-CN" altLang="en-US" b="0" dirty="0" smtClean="0">
                <a:latin typeface="微软雅黑" pitchFamily="34" charset="-122"/>
                <a:ea typeface="微软雅黑" pitchFamily="34" charset="-122"/>
              </a:rPr>
              <a:t>主数据描述了企业中关键的业务实体；</a:t>
            </a:r>
          </a:p>
          <a:p>
            <a:pPr marL="634979" lvl="1" indent="-177779">
              <a:lnSpc>
                <a:spcPct val="100000"/>
              </a:lnSpc>
              <a:spcAft>
                <a:spcPts val="0"/>
              </a:spcAft>
              <a:buClr>
                <a:schemeClr val="tx1"/>
              </a:buClr>
              <a:buSzPct val="80000"/>
              <a:buFont typeface="Wingdings" pitchFamily="2" charset="2"/>
              <a:buChar char="§"/>
              <a:tabLst>
                <a:tab pos="566670" algn="l"/>
              </a:tabLst>
            </a:pPr>
            <a:r>
              <a:rPr lang="zh-CN" altLang="en-US" b="0" dirty="0" smtClean="0">
                <a:latin typeface="微软雅黑" pitchFamily="34" charset="-122"/>
                <a:ea typeface="微软雅黑" pitchFamily="34" charset="-122"/>
              </a:rPr>
              <a:t>高质量的主数据是业务流程高效率执行以及企业业务正确决策的基础；</a:t>
            </a:r>
          </a:p>
          <a:p>
            <a:pPr marL="634979" lvl="1" indent="-177779">
              <a:lnSpc>
                <a:spcPct val="100000"/>
              </a:lnSpc>
              <a:spcAft>
                <a:spcPts val="0"/>
              </a:spcAft>
              <a:buClr>
                <a:schemeClr val="tx1"/>
              </a:buClr>
              <a:buSzPct val="80000"/>
              <a:buFont typeface="Wingdings" pitchFamily="2" charset="2"/>
              <a:buChar char="§"/>
              <a:tabLst>
                <a:tab pos="566670" algn="l"/>
              </a:tabLst>
            </a:pPr>
            <a:r>
              <a:rPr lang="zh-CN" altLang="en-US" b="0" dirty="0" smtClean="0">
                <a:latin typeface="微软雅黑" pitchFamily="34" charset="-122"/>
                <a:ea typeface="微软雅黑" pitchFamily="34" charset="-122"/>
              </a:rPr>
              <a:t>主数据管理是启动企业级面向服务架构（</a:t>
            </a:r>
            <a:r>
              <a:rPr lang="en-US" altLang="zh-CN" b="0" dirty="0" smtClean="0">
                <a:latin typeface="微软雅黑" pitchFamily="34" charset="-122"/>
                <a:ea typeface="微软雅黑" pitchFamily="34" charset="-122"/>
              </a:rPr>
              <a:t>ESOA）</a:t>
            </a:r>
            <a:r>
              <a:rPr lang="zh-CN" altLang="en-US" b="0" dirty="0" smtClean="0">
                <a:latin typeface="微软雅黑" pitchFamily="34" charset="-122"/>
                <a:ea typeface="微软雅黑" pitchFamily="34" charset="-122"/>
              </a:rPr>
              <a:t>的基础。</a:t>
            </a:r>
            <a:endParaRPr lang="zh-CN" altLang="en-US" dirty="0" smtClean="0">
              <a:solidFill>
                <a:srgbClr val="000000"/>
              </a:solidFill>
              <a:latin typeface="微软雅黑" pitchFamily="34" charset="-122"/>
              <a:ea typeface="微软雅黑" pitchFamily="34" charset="-122"/>
            </a:endParaRPr>
          </a:p>
        </p:txBody>
      </p:sp>
      <p:sp>
        <p:nvSpPr>
          <p:cNvPr id="17" name="TextBox 16"/>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a:t>
            </a:r>
            <a:r>
              <a:rPr lang="zh-CN" altLang="en-US" sz="1200" b="1" dirty="0" smtClean="0">
                <a:solidFill>
                  <a:srgbClr val="FF0000"/>
                </a:solidFill>
                <a:latin typeface="+mj-ea"/>
                <a:ea typeface="+mj-ea"/>
              </a:rPr>
              <a:t>主数据概念及价值</a:t>
            </a:r>
            <a:r>
              <a:rPr lang="en-US" altLang="zh-CN" sz="1200" b="1" dirty="0">
                <a:solidFill>
                  <a:srgbClr val="FF0000"/>
                </a:solidFill>
              </a:rPr>
              <a:t> </a:t>
            </a:r>
            <a:r>
              <a:rPr lang="en-US" altLang="zh-CN" sz="1200" b="1" dirty="0" smtClean="0">
                <a:solidFill>
                  <a:srgbClr val="FF0000"/>
                </a:solidFill>
              </a:rPr>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19" name="右箭头 18"/>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0" name="右箭头 19"/>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4" name="右箭头 23"/>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9" name="右箭头 28"/>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84F6DA29-C73A-421A-8FB7-6EB0A7E58869}" type="slidenum">
              <a:rPr lang="zh-SG" altLang="en-US" smtClean="0"/>
              <a:pPr>
                <a:defRPr/>
              </a:pPr>
              <a:t>10</a:t>
            </a:fld>
            <a:r>
              <a:rPr lang="en-US" altLang="zh-SG" smtClean="0"/>
              <a:t/>
            </a:r>
            <a:br>
              <a:rPr lang="en-US" altLang="zh-SG" smtClean="0"/>
            </a:br>
            <a:endParaRPr lang="en-US" altLang="zh-SG"/>
          </a:p>
        </p:txBody>
      </p:sp>
    </p:spTree>
    <p:extLst>
      <p:ext uri="{BB962C8B-B14F-4D97-AF65-F5344CB8AC3E}">
        <p14:creationId xmlns:p14="http://schemas.microsoft.com/office/powerpoint/2010/main" val="59319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txBox="1">
            <a:spLocks/>
          </p:cNvSpPr>
          <p:nvPr/>
        </p:nvSpPr>
        <p:spPr>
          <a:xfrm>
            <a:off x="408384" y="286544"/>
            <a:ext cx="8001000" cy="838200"/>
          </a:xfrm>
          <a:prstGeom prst="rect">
            <a:avLst/>
          </a:prstGeom>
        </p:spPr>
        <p:txBody>
          <a:bodyPr lIns="0" rIns="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企业的数据类型－主数据层次</a:t>
            </a:r>
            <a:endParaRPr kumimoji="0" lang="zh-CN" altLang="en-US" sz="24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36" name="AutoShape 32"/>
          <p:cNvSpPr>
            <a:spLocks noChangeArrowheads="1"/>
          </p:cNvSpPr>
          <p:nvPr/>
        </p:nvSpPr>
        <p:spPr bwMode="gray">
          <a:xfrm>
            <a:off x="380968" y="4420390"/>
            <a:ext cx="8764244" cy="763614"/>
          </a:xfrm>
          <a:prstGeom prst="roundRect">
            <a:avLst>
              <a:gd name="adj" fmla="val 16667"/>
            </a:avLst>
          </a:prstGeom>
          <a:gradFill>
            <a:gsLst>
              <a:gs pos="0">
                <a:schemeClr val="accent1">
                  <a:shade val="51000"/>
                  <a:satMod val="130000"/>
                  <a:alpha val="21000"/>
                </a:schemeClr>
              </a:gs>
              <a:gs pos="80000">
                <a:schemeClr val="accent1">
                  <a:shade val="93000"/>
                  <a:satMod val="130000"/>
                </a:schemeClr>
              </a:gs>
              <a:gs pos="100000">
                <a:schemeClr val="accent1">
                  <a:shade val="94000"/>
                  <a:satMod val="13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lIns="90000" tIns="46800" rIns="90000" bIns="46800" anchor="ctr"/>
          <a:lstStyle/>
          <a:p>
            <a:pPr algn="ctr" eaLnBrk="1" hangingPunct="1">
              <a:spcBef>
                <a:spcPct val="20000"/>
              </a:spcBef>
              <a:defRPr/>
            </a:pPr>
            <a:endParaRPr lang="zh-CN" altLang="en-US" sz="3000">
              <a:solidFill>
                <a:srgbClr val="3399FF"/>
              </a:solidFill>
              <a:latin typeface="微软雅黑" pitchFamily="34" charset="-122"/>
              <a:ea typeface="微软雅黑" pitchFamily="34" charset="-122"/>
            </a:endParaRPr>
          </a:p>
        </p:txBody>
      </p:sp>
      <p:grpSp>
        <p:nvGrpSpPr>
          <p:cNvPr id="37" name="Group 3"/>
          <p:cNvGrpSpPr>
            <a:grpSpLocks/>
          </p:cNvGrpSpPr>
          <p:nvPr/>
        </p:nvGrpSpPr>
        <p:grpSpPr bwMode="auto">
          <a:xfrm>
            <a:off x="589848" y="3501310"/>
            <a:ext cx="8560587" cy="2620063"/>
            <a:chOff x="496" y="2404"/>
            <a:chExt cx="5182" cy="1146"/>
          </a:xfrm>
        </p:grpSpPr>
        <p:sp>
          <p:nvSpPr>
            <p:cNvPr id="61" name="Line 4"/>
            <p:cNvSpPr>
              <a:spLocks noChangeShapeType="1"/>
            </p:cNvSpPr>
            <p:nvPr/>
          </p:nvSpPr>
          <p:spPr bwMode="gray">
            <a:xfrm>
              <a:off x="496" y="2404"/>
              <a:ext cx="5182" cy="0"/>
            </a:xfrm>
            <a:prstGeom prst="line">
              <a:avLst/>
            </a:prstGeom>
            <a:noFill/>
            <a:ln w="12700">
              <a:solidFill>
                <a:schemeClr val="bg2"/>
              </a:solidFill>
              <a:round/>
              <a:headEnd/>
              <a:tailEnd/>
            </a:ln>
          </p:spPr>
          <p:txBody>
            <a:bodyPr lIns="0" tIns="0" rIns="0" bIns="0">
              <a:spAutoFit/>
            </a:bodyPr>
            <a:lstStyle/>
            <a:p>
              <a:endParaRPr lang="zh-CN" altLang="en-US">
                <a:latin typeface="微软雅黑" pitchFamily="34" charset="-122"/>
                <a:ea typeface="微软雅黑" pitchFamily="34" charset="-122"/>
              </a:endParaRPr>
            </a:p>
          </p:txBody>
        </p:sp>
        <p:sp>
          <p:nvSpPr>
            <p:cNvPr id="62" name="Line 5"/>
            <p:cNvSpPr>
              <a:spLocks noChangeShapeType="1"/>
            </p:cNvSpPr>
            <p:nvPr/>
          </p:nvSpPr>
          <p:spPr bwMode="gray">
            <a:xfrm>
              <a:off x="496" y="2754"/>
              <a:ext cx="5182" cy="0"/>
            </a:xfrm>
            <a:prstGeom prst="line">
              <a:avLst/>
            </a:prstGeom>
            <a:noFill/>
            <a:ln w="12700">
              <a:solidFill>
                <a:schemeClr val="bg2"/>
              </a:solidFill>
              <a:round/>
              <a:headEnd/>
              <a:tailEnd/>
            </a:ln>
          </p:spPr>
          <p:txBody>
            <a:bodyPr lIns="0" tIns="0" rIns="0" bIns="0">
              <a:spAutoFit/>
            </a:bodyPr>
            <a:lstStyle/>
            <a:p>
              <a:endParaRPr lang="zh-CN" altLang="en-US">
                <a:latin typeface="微软雅黑" pitchFamily="34" charset="-122"/>
                <a:ea typeface="微软雅黑" pitchFamily="34" charset="-122"/>
              </a:endParaRPr>
            </a:p>
          </p:txBody>
        </p:sp>
        <p:sp>
          <p:nvSpPr>
            <p:cNvPr id="63" name="Line 6"/>
            <p:cNvSpPr>
              <a:spLocks noChangeShapeType="1"/>
            </p:cNvSpPr>
            <p:nvPr/>
          </p:nvSpPr>
          <p:spPr bwMode="gray">
            <a:xfrm>
              <a:off x="496" y="3167"/>
              <a:ext cx="5182" cy="0"/>
            </a:xfrm>
            <a:prstGeom prst="line">
              <a:avLst/>
            </a:prstGeom>
            <a:noFill/>
            <a:ln w="12700">
              <a:solidFill>
                <a:schemeClr val="bg2"/>
              </a:solidFill>
              <a:round/>
              <a:headEnd/>
              <a:tailEnd/>
            </a:ln>
          </p:spPr>
          <p:txBody>
            <a:bodyPr lIns="63500" tIns="0" rIns="0" bIns="0"/>
            <a:lstStyle/>
            <a:p>
              <a:endParaRPr lang="zh-CN" altLang="en-US">
                <a:latin typeface="微软雅黑" pitchFamily="34" charset="-122"/>
                <a:ea typeface="微软雅黑" pitchFamily="34" charset="-122"/>
              </a:endParaRPr>
            </a:p>
          </p:txBody>
        </p:sp>
        <p:sp>
          <p:nvSpPr>
            <p:cNvPr id="64" name="Line 7"/>
            <p:cNvSpPr>
              <a:spLocks noChangeShapeType="1"/>
            </p:cNvSpPr>
            <p:nvPr/>
          </p:nvSpPr>
          <p:spPr bwMode="gray">
            <a:xfrm>
              <a:off x="496" y="3550"/>
              <a:ext cx="5182" cy="0"/>
            </a:xfrm>
            <a:prstGeom prst="line">
              <a:avLst/>
            </a:prstGeom>
            <a:noFill/>
            <a:ln w="12700">
              <a:solidFill>
                <a:schemeClr val="bg2"/>
              </a:solidFill>
              <a:round/>
              <a:headEnd/>
              <a:tailEnd/>
            </a:ln>
          </p:spPr>
          <p:txBody>
            <a:bodyPr lIns="63500" tIns="0" rIns="0" bIns="0"/>
            <a:lstStyle/>
            <a:p>
              <a:endParaRPr lang="zh-CN" altLang="en-US">
                <a:latin typeface="微软雅黑" pitchFamily="34" charset="-122"/>
                <a:ea typeface="微软雅黑" pitchFamily="34" charset="-122"/>
              </a:endParaRPr>
            </a:p>
          </p:txBody>
        </p:sp>
      </p:grpSp>
      <p:sp>
        <p:nvSpPr>
          <p:cNvPr id="38" name="Rectangle 8"/>
          <p:cNvSpPr>
            <a:spLocks noChangeArrowheads="1"/>
          </p:cNvSpPr>
          <p:nvPr/>
        </p:nvSpPr>
        <p:spPr bwMode="gray">
          <a:xfrm>
            <a:off x="6711764" y="4422676"/>
            <a:ext cx="2438671" cy="720174"/>
          </a:xfrm>
          <a:prstGeom prst="rect">
            <a:avLst/>
          </a:prstGeom>
          <a:noFill/>
          <a:ln w="9525" algn="ctr">
            <a:noFill/>
            <a:miter lim="800000"/>
            <a:headEnd/>
            <a:tailEnd/>
          </a:ln>
        </p:spPr>
        <p:txBody>
          <a:bodyPr lIns="0" tIns="0" rIns="0" bIns="0" anchor="ctr">
            <a:spAutoFit/>
          </a:bodyPr>
          <a:lstStyle/>
          <a:p>
            <a:pPr eaLnBrk="1" hangingPunct="1">
              <a:buSzPct val="90000"/>
              <a:buNone/>
            </a:pPr>
            <a:r>
              <a:rPr lang="zh-CN" altLang="en-US" sz="1200" b="0" dirty="0">
                <a:latin typeface="微软雅黑" pitchFamily="34" charset="-122"/>
                <a:ea typeface="微软雅黑" pitchFamily="34" charset="-122"/>
                <a:cs typeface="Arial" pitchFamily="34" charset="0"/>
              </a:rPr>
              <a:t>主数据定义了</a:t>
            </a:r>
            <a:r>
              <a:rPr lang="zh-CN" altLang="en-US" sz="1200" b="0" dirty="0" smtClean="0">
                <a:latin typeface="微软雅黑" pitchFamily="34" charset="-122"/>
                <a:ea typeface="微软雅黑" pitchFamily="34" charset="-122"/>
                <a:cs typeface="Arial" pitchFamily="34" charset="0"/>
              </a:rPr>
              <a:t>如组织、项目、人员、</a:t>
            </a:r>
            <a:r>
              <a:rPr lang="zh-CN" altLang="en-US" sz="1200" b="0" dirty="0">
                <a:latin typeface="微软雅黑" pitchFamily="34" charset="-122"/>
                <a:ea typeface="微软雅黑" pitchFamily="34" charset="-122"/>
                <a:cs typeface="Arial" pitchFamily="34" charset="0"/>
              </a:rPr>
              <a:t>客户这样的数据，并且定义了这些数据在系统中</a:t>
            </a:r>
            <a:r>
              <a:rPr lang="zh-CN" altLang="en-US" sz="1200" b="0" dirty="0" smtClean="0">
                <a:latin typeface="微软雅黑" pitchFamily="34" charset="-122"/>
                <a:ea typeface="微软雅黑" pitchFamily="34" charset="-122"/>
                <a:cs typeface="Arial" pitchFamily="34" charset="0"/>
              </a:rPr>
              <a:t>的</a:t>
            </a:r>
            <a:r>
              <a:rPr lang="zh-CN" altLang="en-US" sz="1200" dirty="0">
                <a:latin typeface="微软雅黑" pitchFamily="34" charset="-122"/>
                <a:ea typeface="微软雅黑" pitchFamily="34" charset="-122"/>
                <a:cs typeface="Arial" pitchFamily="34" charset="0"/>
              </a:rPr>
              <a:t>属性</a:t>
            </a:r>
            <a:endParaRPr lang="zh-CN" altLang="en-US" sz="1200" b="0" dirty="0">
              <a:latin typeface="微软雅黑" pitchFamily="34" charset="-122"/>
              <a:ea typeface="微软雅黑" pitchFamily="34" charset="-122"/>
              <a:cs typeface="Arial" pitchFamily="34" charset="0"/>
            </a:endParaRPr>
          </a:p>
        </p:txBody>
      </p:sp>
      <p:sp>
        <p:nvSpPr>
          <p:cNvPr id="39" name="Rectangle 9"/>
          <p:cNvSpPr>
            <a:spLocks noChangeArrowheads="1"/>
          </p:cNvSpPr>
          <p:nvPr/>
        </p:nvSpPr>
        <p:spPr bwMode="gray">
          <a:xfrm>
            <a:off x="6381038" y="3633914"/>
            <a:ext cx="2769397" cy="720174"/>
          </a:xfrm>
          <a:prstGeom prst="rect">
            <a:avLst/>
          </a:prstGeom>
          <a:noFill/>
          <a:ln w="9525" algn="ctr">
            <a:noFill/>
            <a:miter lim="800000"/>
            <a:headEnd/>
            <a:tailEnd/>
          </a:ln>
        </p:spPr>
        <p:txBody>
          <a:bodyPr wrap="square" lIns="0" tIns="0" rIns="0" bIns="0" anchor="ctr">
            <a:spAutoFit/>
          </a:bodyPr>
          <a:lstStyle/>
          <a:p>
            <a:pPr eaLnBrk="1" hangingPunct="1">
              <a:buSzPct val="90000"/>
              <a:buNone/>
            </a:pPr>
            <a:r>
              <a:rPr lang="zh-CN" altLang="en-US" sz="1200" b="0" dirty="0">
                <a:latin typeface="微软雅黑" pitchFamily="34" charset="-122"/>
                <a:ea typeface="微软雅黑" pitchFamily="34" charset="-122"/>
                <a:cs typeface="Arial" pitchFamily="34" charset="0"/>
              </a:rPr>
              <a:t>条件型数据一般出现在特殊情况或场景下，例如在某一个特定国家定义一种特定的价格等</a:t>
            </a:r>
          </a:p>
        </p:txBody>
      </p:sp>
      <p:sp>
        <p:nvSpPr>
          <p:cNvPr id="40" name="Rectangle 10"/>
          <p:cNvSpPr>
            <a:spLocks noChangeArrowheads="1"/>
          </p:cNvSpPr>
          <p:nvPr/>
        </p:nvSpPr>
        <p:spPr bwMode="gray">
          <a:xfrm>
            <a:off x="6060755" y="3103766"/>
            <a:ext cx="2572702" cy="216662"/>
          </a:xfrm>
          <a:prstGeom prst="rect">
            <a:avLst/>
          </a:prstGeom>
          <a:noFill/>
          <a:ln w="9525" algn="ctr">
            <a:noFill/>
            <a:miter lim="800000"/>
            <a:headEnd/>
            <a:tailEnd/>
          </a:ln>
        </p:spPr>
        <p:txBody>
          <a:bodyPr lIns="0" tIns="0" rIns="0" bIns="0" anchor="ctr">
            <a:spAutoFit/>
          </a:bodyPr>
          <a:lstStyle/>
          <a:p>
            <a:pPr eaLnBrk="1" hangingPunct="1">
              <a:buSzPct val="90000"/>
              <a:buNone/>
            </a:pPr>
            <a:r>
              <a:rPr lang="zh-CN" altLang="en-US" sz="1200" b="0" dirty="0">
                <a:latin typeface="微软雅黑" pitchFamily="34" charset="-122"/>
                <a:ea typeface="微软雅黑" pitchFamily="34" charset="-122"/>
                <a:cs typeface="Arial" pitchFamily="34" charset="0"/>
              </a:rPr>
              <a:t>事务型数据依赖于主数据</a:t>
            </a:r>
          </a:p>
        </p:txBody>
      </p:sp>
      <p:sp>
        <p:nvSpPr>
          <p:cNvPr id="41" name="Rectangle 11"/>
          <p:cNvSpPr>
            <a:spLocks noChangeArrowheads="1"/>
          </p:cNvSpPr>
          <p:nvPr/>
        </p:nvSpPr>
        <p:spPr bwMode="gray">
          <a:xfrm>
            <a:off x="5354046" y="2390451"/>
            <a:ext cx="3796389" cy="216662"/>
          </a:xfrm>
          <a:prstGeom prst="rect">
            <a:avLst/>
          </a:prstGeom>
          <a:noFill/>
          <a:ln w="9525" algn="ctr">
            <a:noFill/>
            <a:miter lim="800000"/>
            <a:headEnd/>
            <a:tailEnd/>
          </a:ln>
        </p:spPr>
        <p:txBody>
          <a:bodyPr lIns="0" tIns="0" rIns="0" bIns="0" anchor="ctr">
            <a:spAutoFit/>
          </a:bodyPr>
          <a:lstStyle/>
          <a:p>
            <a:pPr eaLnBrk="1" hangingPunct="1">
              <a:buSzPct val="90000"/>
              <a:buNone/>
            </a:pPr>
            <a:r>
              <a:rPr lang="zh-CN" altLang="en-US" sz="1200" b="0" dirty="0">
                <a:latin typeface="微软雅黑" pitchFamily="34" charset="-122"/>
                <a:ea typeface="微软雅黑" pitchFamily="34" charset="-122"/>
                <a:cs typeface="Arial" pitchFamily="34" charset="0"/>
              </a:rPr>
              <a:t>企业中的报表，这些报表由各类事务型数据所组成</a:t>
            </a:r>
          </a:p>
        </p:txBody>
      </p:sp>
      <p:sp>
        <p:nvSpPr>
          <p:cNvPr id="42" name="Rectangle 12"/>
          <p:cNvSpPr>
            <a:spLocks noChangeArrowheads="1"/>
          </p:cNvSpPr>
          <p:nvPr/>
        </p:nvSpPr>
        <p:spPr bwMode="gray">
          <a:xfrm>
            <a:off x="7214816" y="5355737"/>
            <a:ext cx="1953025" cy="456728"/>
          </a:xfrm>
          <a:prstGeom prst="rect">
            <a:avLst/>
          </a:prstGeom>
          <a:noFill/>
          <a:ln w="9525" algn="ctr">
            <a:noFill/>
            <a:miter lim="800000"/>
            <a:headEnd/>
            <a:tailEnd/>
          </a:ln>
        </p:spPr>
        <p:txBody>
          <a:bodyPr lIns="0" tIns="0" rIns="0" bIns="0" anchor="ctr">
            <a:spAutoFit/>
          </a:bodyPr>
          <a:lstStyle/>
          <a:p>
            <a:pPr eaLnBrk="1" hangingPunct="1">
              <a:buSzPct val="90000"/>
              <a:buNone/>
            </a:pPr>
            <a:r>
              <a:rPr lang="zh-CN" altLang="en-US" sz="1200" b="0" dirty="0" smtClean="0">
                <a:latin typeface="微软雅黑" pitchFamily="34" charset="-122"/>
                <a:ea typeface="微软雅黑" pitchFamily="34" charset="-122"/>
                <a:cs typeface="Arial" pitchFamily="34" charset="0"/>
              </a:rPr>
              <a:t>定义系统</a:t>
            </a:r>
            <a:r>
              <a:rPr lang="zh-CN" altLang="en-US" sz="1200" b="0" dirty="0">
                <a:latin typeface="微软雅黑" pitchFamily="34" charset="-122"/>
                <a:ea typeface="微软雅黑" pitchFamily="34" charset="-122"/>
                <a:cs typeface="Arial" pitchFamily="34" charset="0"/>
              </a:rPr>
              <a:t>以及各个元素间的区分</a:t>
            </a:r>
          </a:p>
        </p:txBody>
      </p:sp>
      <p:sp>
        <p:nvSpPr>
          <p:cNvPr id="43" name="Rectangle 13"/>
          <p:cNvSpPr>
            <a:spLocks noChangeArrowheads="1"/>
          </p:cNvSpPr>
          <p:nvPr/>
        </p:nvSpPr>
        <p:spPr bwMode="gray">
          <a:xfrm flipH="1">
            <a:off x="584626" y="4671880"/>
            <a:ext cx="2739805" cy="240058"/>
          </a:xfrm>
          <a:prstGeom prst="rect">
            <a:avLst/>
          </a:prstGeom>
          <a:noFill/>
          <a:ln w="9525" algn="ctr">
            <a:noFill/>
            <a:miter lim="800000"/>
            <a:headEnd/>
            <a:tailEnd/>
          </a:ln>
        </p:spPr>
        <p:txBody>
          <a:bodyPr lIns="0" tIns="0" rIns="0" bIns="0" anchor="ctr">
            <a:spAutoFit/>
          </a:bodyPr>
          <a:lstStyle/>
          <a:p>
            <a:pPr eaLnBrk="1" hangingPunct="1">
              <a:buSzPct val="90000"/>
            </a:pPr>
            <a:r>
              <a:rPr lang="zh-CN" altLang="en-US" sz="1200" dirty="0" smtClean="0">
                <a:latin typeface="微软雅黑" pitchFamily="34" charset="-122"/>
                <a:ea typeface="微软雅黑" pitchFamily="34" charset="-122"/>
                <a:cs typeface="Arial" pitchFamily="34" charset="0"/>
              </a:rPr>
              <a:t>项目、组织</a:t>
            </a:r>
            <a:r>
              <a:rPr lang="zh-CN" altLang="en-US" sz="1200" b="0" dirty="0" smtClean="0">
                <a:latin typeface="微软雅黑" pitchFamily="34" charset="-122"/>
                <a:ea typeface="微软雅黑" pitchFamily="34" charset="-122"/>
                <a:cs typeface="Arial" pitchFamily="34" charset="0"/>
              </a:rPr>
              <a:t>、人员、客商</a:t>
            </a:r>
            <a:endParaRPr lang="zh-CN" altLang="en-US" sz="1200" b="0" dirty="0">
              <a:latin typeface="微软雅黑" pitchFamily="34" charset="-122"/>
              <a:ea typeface="微软雅黑" pitchFamily="34" charset="-122"/>
              <a:cs typeface="Arial" pitchFamily="34" charset="0"/>
            </a:endParaRPr>
          </a:p>
        </p:txBody>
      </p:sp>
      <p:sp>
        <p:nvSpPr>
          <p:cNvPr id="44" name="Rectangle 14"/>
          <p:cNvSpPr>
            <a:spLocks noChangeArrowheads="1"/>
          </p:cNvSpPr>
          <p:nvPr/>
        </p:nvSpPr>
        <p:spPr bwMode="gray">
          <a:xfrm flipH="1">
            <a:off x="595070" y="3876258"/>
            <a:ext cx="2048762" cy="240058"/>
          </a:xfrm>
          <a:prstGeom prst="rect">
            <a:avLst/>
          </a:prstGeom>
          <a:noFill/>
          <a:ln w="9525" algn="ctr">
            <a:noFill/>
            <a:miter lim="800000"/>
            <a:headEnd/>
            <a:tailEnd/>
          </a:ln>
        </p:spPr>
        <p:txBody>
          <a:bodyPr lIns="0" tIns="0" rIns="0" bIns="0" anchor="ctr">
            <a:spAutoFit/>
          </a:bodyPr>
          <a:lstStyle/>
          <a:p>
            <a:pPr eaLnBrk="1" hangingPunct="1">
              <a:buSzPct val="90000"/>
            </a:pPr>
            <a:r>
              <a:rPr lang="zh-CN" altLang="en-US" sz="1200" b="0">
                <a:latin typeface="微软雅黑" pitchFamily="34" charset="-122"/>
                <a:ea typeface="微软雅黑" pitchFamily="34" charset="-122"/>
                <a:cs typeface="Arial" pitchFamily="34" charset="0"/>
              </a:rPr>
              <a:t>价格</a:t>
            </a:r>
          </a:p>
        </p:txBody>
      </p:sp>
      <p:sp>
        <p:nvSpPr>
          <p:cNvPr id="45" name="Rectangle 15"/>
          <p:cNvSpPr>
            <a:spLocks noChangeArrowheads="1"/>
          </p:cNvSpPr>
          <p:nvPr/>
        </p:nvSpPr>
        <p:spPr bwMode="gray">
          <a:xfrm flipH="1">
            <a:off x="595070" y="3126362"/>
            <a:ext cx="2247198" cy="240058"/>
          </a:xfrm>
          <a:prstGeom prst="rect">
            <a:avLst/>
          </a:prstGeom>
          <a:noFill/>
          <a:ln w="9525" algn="ctr">
            <a:noFill/>
            <a:miter lim="800000"/>
            <a:headEnd/>
            <a:tailEnd/>
          </a:ln>
        </p:spPr>
        <p:txBody>
          <a:bodyPr lIns="0" tIns="0" rIns="0" bIns="0" anchor="ctr">
            <a:spAutoFit/>
          </a:bodyPr>
          <a:lstStyle/>
          <a:p>
            <a:pPr eaLnBrk="1" hangingPunct="1">
              <a:buSzPct val="90000"/>
            </a:pPr>
            <a:r>
              <a:rPr lang="zh-CN" altLang="en-US" sz="1200" b="0" dirty="0">
                <a:latin typeface="微软雅黑" pitchFamily="34" charset="-122"/>
                <a:ea typeface="微软雅黑" pitchFamily="34" charset="-122"/>
                <a:cs typeface="Arial" pitchFamily="34" charset="0"/>
              </a:rPr>
              <a:t>采购订单、销售订单</a:t>
            </a:r>
          </a:p>
        </p:txBody>
      </p:sp>
      <p:sp>
        <p:nvSpPr>
          <p:cNvPr id="46" name="Rectangle 16"/>
          <p:cNvSpPr>
            <a:spLocks noChangeArrowheads="1"/>
          </p:cNvSpPr>
          <p:nvPr/>
        </p:nvSpPr>
        <p:spPr bwMode="gray">
          <a:xfrm flipH="1">
            <a:off x="593329" y="2413047"/>
            <a:ext cx="2435189" cy="240058"/>
          </a:xfrm>
          <a:prstGeom prst="rect">
            <a:avLst/>
          </a:prstGeom>
          <a:noFill/>
          <a:ln w="9525" algn="ctr">
            <a:noFill/>
            <a:miter lim="800000"/>
            <a:headEnd/>
            <a:tailEnd/>
          </a:ln>
        </p:spPr>
        <p:txBody>
          <a:bodyPr lIns="0" tIns="0" rIns="0" bIns="0" anchor="ctr">
            <a:spAutoFit/>
          </a:bodyPr>
          <a:lstStyle/>
          <a:p>
            <a:pPr eaLnBrk="1" hangingPunct="1">
              <a:buSzPct val="90000"/>
            </a:pPr>
            <a:r>
              <a:rPr lang="en-US" altLang="zh-CN" sz="1200" b="0" dirty="0">
                <a:latin typeface="微软雅黑" pitchFamily="34" charset="-122"/>
                <a:ea typeface="微软雅黑" pitchFamily="34" charset="-122"/>
                <a:cs typeface="Arial" pitchFamily="34" charset="0"/>
              </a:rPr>
              <a:t>BI</a:t>
            </a:r>
            <a:r>
              <a:rPr lang="zh-CN" altLang="en-US" sz="1200" b="0" dirty="0">
                <a:latin typeface="微软雅黑" pitchFamily="34" charset="-122"/>
                <a:ea typeface="微软雅黑" pitchFamily="34" charset="-122"/>
                <a:cs typeface="Arial" pitchFamily="34" charset="0"/>
              </a:rPr>
              <a:t>报告</a:t>
            </a:r>
          </a:p>
        </p:txBody>
      </p:sp>
      <p:sp>
        <p:nvSpPr>
          <p:cNvPr id="47" name="Rectangle 17"/>
          <p:cNvSpPr>
            <a:spLocks noChangeArrowheads="1"/>
          </p:cNvSpPr>
          <p:nvPr/>
        </p:nvSpPr>
        <p:spPr bwMode="gray">
          <a:xfrm flipH="1">
            <a:off x="602032" y="5417203"/>
            <a:ext cx="2316824" cy="217195"/>
          </a:xfrm>
          <a:prstGeom prst="rect">
            <a:avLst/>
          </a:prstGeom>
          <a:noFill/>
          <a:ln w="9525" algn="ctr">
            <a:noFill/>
            <a:miter lim="800000"/>
            <a:headEnd/>
            <a:tailEnd/>
          </a:ln>
        </p:spPr>
        <p:txBody>
          <a:bodyPr lIns="0" tIns="0" rIns="0" bIns="0" anchor="ctr">
            <a:spAutoFit/>
          </a:bodyPr>
          <a:lstStyle/>
          <a:p>
            <a:pPr eaLnBrk="1" hangingPunct="1">
              <a:buSzPct val="90000"/>
            </a:pPr>
            <a:r>
              <a:rPr lang="zh-CN" altLang="en-US" sz="1200" b="0" dirty="0" smtClean="0">
                <a:latin typeface="微软雅黑" pitchFamily="34" charset="-122"/>
                <a:ea typeface="微软雅黑" pitchFamily="34" charset="-122"/>
                <a:cs typeface="Arial" pitchFamily="34" charset="0"/>
              </a:rPr>
              <a:t>国家、地区等</a:t>
            </a:r>
            <a:endParaRPr lang="zh-CN" altLang="en-US" sz="1200" b="0" dirty="0">
              <a:solidFill>
                <a:schemeClr val="folHlink"/>
              </a:solidFill>
              <a:latin typeface="微软雅黑" pitchFamily="34" charset="-122"/>
              <a:ea typeface="微软雅黑" pitchFamily="34" charset="-122"/>
              <a:cs typeface="Arial" pitchFamily="34" charset="0"/>
            </a:endParaRPr>
          </a:p>
        </p:txBody>
      </p:sp>
      <p:sp>
        <p:nvSpPr>
          <p:cNvPr id="48" name="AutoShape 18"/>
          <p:cNvSpPr>
            <a:spLocks noChangeArrowheads="1"/>
          </p:cNvSpPr>
          <p:nvPr/>
        </p:nvSpPr>
        <p:spPr bwMode="gray">
          <a:xfrm>
            <a:off x="2468024" y="1658578"/>
            <a:ext cx="4539652" cy="4524525"/>
          </a:xfrm>
          <a:prstGeom prst="triangle">
            <a:avLst>
              <a:gd name="adj" fmla="val 50000"/>
            </a:avLst>
          </a:prstGeom>
          <a:ln>
            <a:headEnd/>
            <a:tailEnd/>
          </a:ln>
        </p:spPr>
        <p:style>
          <a:lnRef idx="1">
            <a:schemeClr val="accent2"/>
          </a:lnRef>
          <a:fillRef idx="2">
            <a:schemeClr val="accent2"/>
          </a:fillRef>
          <a:effectRef idx="1">
            <a:schemeClr val="accent2"/>
          </a:effectRef>
          <a:fontRef idx="minor">
            <a:schemeClr val="dk1"/>
          </a:fontRef>
        </p:style>
        <p:txBody>
          <a:bodyPr wrap="none" lIns="63500" tIns="0" rIns="0" bIns="0" anchor="ctr"/>
          <a:lstStyle/>
          <a:p>
            <a:pPr algn="ctr" eaLnBrk="1" hangingPunct="1">
              <a:spcBef>
                <a:spcPct val="20000"/>
              </a:spcBef>
              <a:defRPr/>
            </a:pPr>
            <a:endParaRPr lang="zh-CN" altLang="en-US" sz="3000">
              <a:solidFill>
                <a:srgbClr val="3399FF"/>
              </a:solidFill>
              <a:latin typeface="微软雅黑" pitchFamily="34" charset="-122"/>
              <a:ea typeface="微软雅黑" pitchFamily="34" charset="-122"/>
            </a:endParaRPr>
          </a:p>
        </p:txBody>
      </p:sp>
      <p:sp>
        <p:nvSpPr>
          <p:cNvPr id="49" name="Line 19"/>
          <p:cNvSpPr>
            <a:spLocks noChangeShapeType="1"/>
          </p:cNvSpPr>
          <p:nvPr/>
        </p:nvSpPr>
        <p:spPr bwMode="gray">
          <a:xfrm>
            <a:off x="4137321" y="2886304"/>
            <a:ext cx="1204540" cy="0"/>
          </a:xfrm>
          <a:prstGeom prst="line">
            <a:avLst/>
          </a:prstGeom>
          <a:noFill/>
          <a:ln w="28575">
            <a:solidFill>
              <a:schemeClr val="bg2"/>
            </a:solidFill>
            <a:round/>
            <a:headEnd/>
            <a:tailEnd/>
          </a:ln>
        </p:spPr>
        <p:txBody>
          <a:bodyPr lIns="0" tIns="0" rIns="0" bIns="0">
            <a:spAutoFit/>
          </a:bodyPr>
          <a:lstStyle/>
          <a:p>
            <a:endParaRPr lang="zh-CN" altLang="en-US">
              <a:latin typeface="微软雅黑" pitchFamily="34" charset="-122"/>
              <a:ea typeface="微软雅黑" pitchFamily="34" charset="-122"/>
            </a:endParaRPr>
          </a:p>
        </p:txBody>
      </p:sp>
      <p:sp>
        <p:nvSpPr>
          <p:cNvPr id="50" name="Line 20"/>
          <p:cNvSpPr>
            <a:spLocks noChangeShapeType="1"/>
          </p:cNvSpPr>
          <p:nvPr/>
        </p:nvSpPr>
        <p:spPr bwMode="gray">
          <a:xfrm>
            <a:off x="3777004" y="3590475"/>
            <a:ext cx="1926915" cy="6859"/>
          </a:xfrm>
          <a:prstGeom prst="line">
            <a:avLst/>
          </a:prstGeom>
          <a:noFill/>
          <a:ln w="28575">
            <a:solidFill>
              <a:schemeClr val="bg2"/>
            </a:solidFill>
            <a:round/>
            <a:headEnd/>
            <a:tailEnd/>
          </a:ln>
        </p:spPr>
        <p:txBody>
          <a:bodyPr lIns="0" tIns="0" rIns="0" bIns="0">
            <a:spAutoFit/>
          </a:bodyPr>
          <a:lstStyle/>
          <a:p>
            <a:endParaRPr lang="zh-CN" altLang="en-US">
              <a:latin typeface="微软雅黑" pitchFamily="34" charset="-122"/>
              <a:ea typeface="微软雅黑" pitchFamily="34" charset="-122"/>
            </a:endParaRPr>
          </a:p>
        </p:txBody>
      </p:sp>
      <p:sp>
        <p:nvSpPr>
          <p:cNvPr id="51" name="Line 21"/>
          <p:cNvSpPr>
            <a:spLocks noChangeShapeType="1"/>
          </p:cNvSpPr>
          <p:nvPr/>
        </p:nvSpPr>
        <p:spPr bwMode="gray">
          <a:xfrm>
            <a:off x="3343579" y="4436394"/>
            <a:ext cx="2792025" cy="0"/>
          </a:xfrm>
          <a:prstGeom prst="line">
            <a:avLst/>
          </a:prstGeom>
          <a:noFill/>
          <a:ln w="28575">
            <a:solidFill>
              <a:schemeClr val="bg1"/>
            </a:solidFill>
            <a:round/>
            <a:headEnd/>
            <a:tailEnd/>
          </a:ln>
        </p:spPr>
        <p:txBody>
          <a:bodyPr lIns="63500" tIns="0" rIns="0" bIns="0"/>
          <a:lstStyle/>
          <a:p>
            <a:endParaRPr lang="zh-CN" altLang="en-US">
              <a:latin typeface="微软雅黑" pitchFamily="34" charset="-122"/>
              <a:ea typeface="微软雅黑" pitchFamily="34" charset="-122"/>
            </a:endParaRPr>
          </a:p>
        </p:txBody>
      </p:sp>
      <p:sp>
        <p:nvSpPr>
          <p:cNvPr id="52" name="Line 22"/>
          <p:cNvSpPr>
            <a:spLocks noChangeShapeType="1"/>
          </p:cNvSpPr>
          <p:nvPr/>
        </p:nvSpPr>
        <p:spPr bwMode="gray">
          <a:xfrm>
            <a:off x="2957151" y="5213725"/>
            <a:ext cx="3564880" cy="0"/>
          </a:xfrm>
          <a:prstGeom prst="line">
            <a:avLst/>
          </a:prstGeom>
          <a:noFill/>
          <a:ln w="28575">
            <a:solidFill>
              <a:schemeClr val="bg1"/>
            </a:solidFill>
            <a:round/>
            <a:headEnd/>
            <a:tailEnd/>
          </a:ln>
        </p:spPr>
        <p:txBody>
          <a:bodyPr lIns="63500" tIns="0" rIns="0" bIns="0"/>
          <a:lstStyle/>
          <a:p>
            <a:endParaRPr lang="zh-CN" altLang="en-US">
              <a:latin typeface="微软雅黑" pitchFamily="34" charset="-122"/>
              <a:ea typeface="微软雅黑" pitchFamily="34" charset="-122"/>
            </a:endParaRPr>
          </a:p>
        </p:txBody>
      </p:sp>
      <p:sp>
        <p:nvSpPr>
          <p:cNvPr id="53" name="Text Box 23"/>
          <p:cNvSpPr txBox="1">
            <a:spLocks noChangeArrowheads="1"/>
          </p:cNvSpPr>
          <p:nvPr/>
        </p:nvSpPr>
        <p:spPr bwMode="gray">
          <a:xfrm>
            <a:off x="3387095" y="5542065"/>
            <a:ext cx="2704992" cy="215444"/>
          </a:xfrm>
          <a:prstGeom prst="rect">
            <a:avLst/>
          </a:prstGeom>
          <a:noFill/>
          <a:ln w="9525" algn="ctr">
            <a:noFill/>
            <a:miter lim="800000"/>
            <a:headEnd/>
            <a:tailEnd/>
          </a:ln>
        </p:spPr>
        <p:txBody>
          <a:bodyPr lIns="0" tIns="0" rIns="0" bIns="0">
            <a:spAutoFit/>
          </a:bodyPr>
          <a:lstStyle/>
          <a:p>
            <a:pPr algn="ctr" eaLnBrk="1" hangingPunct="1">
              <a:lnSpc>
                <a:spcPct val="100000"/>
              </a:lnSpc>
              <a:spcBef>
                <a:spcPts val="0"/>
              </a:spcBef>
              <a:spcAft>
                <a:spcPts val="0"/>
              </a:spcAft>
              <a:buSzPct val="90000"/>
              <a:buNone/>
            </a:pPr>
            <a:r>
              <a:rPr lang="zh-CN" altLang="en-US" b="1" dirty="0">
                <a:latin typeface="微软雅黑" pitchFamily="34" charset="-122"/>
                <a:ea typeface="微软雅黑" pitchFamily="34" charset="-122"/>
                <a:cs typeface="Arial" pitchFamily="34" charset="0"/>
              </a:rPr>
              <a:t>关键基础数据</a:t>
            </a:r>
          </a:p>
        </p:txBody>
      </p:sp>
      <p:sp>
        <p:nvSpPr>
          <p:cNvPr id="54" name="Text Box 24"/>
          <p:cNvSpPr txBox="1">
            <a:spLocks noChangeArrowheads="1"/>
          </p:cNvSpPr>
          <p:nvPr/>
        </p:nvSpPr>
        <p:spPr bwMode="gray">
          <a:xfrm>
            <a:off x="3293099" y="4681025"/>
            <a:ext cx="2891243" cy="215444"/>
          </a:xfrm>
          <a:prstGeom prst="rect">
            <a:avLst/>
          </a:prstGeom>
          <a:noFill/>
          <a:ln w="9525" algn="ctr">
            <a:noFill/>
            <a:miter lim="800000"/>
            <a:headEnd/>
            <a:tailEnd/>
          </a:ln>
        </p:spPr>
        <p:txBody>
          <a:bodyPr lIns="0" tIns="0" rIns="0" bIns="0">
            <a:spAutoFit/>
          </a:bodyPr>
          <a:lstStyle/>
          <a:p>
            <a:pPr algn="ctr" eaLnBrk="1" hangingPunct="1">
              <a:lnSpc>
                <a:spcPct val="100000"/>
              </a:lnSpc>
              <a:spcBef>
                <a:spcPts val="0"/>
              </a:spcBef>
              <a:spcAft>
                <a:spcPts val="0"/>
              </a:spcAft>
              <a:buSzPct val="90000"/>
              <a:buNone/>
            </a:pPr>
            <a:r>
              <a:rPr lang="zh-CN" altLang="en-US" b="1" dirty="0">
                <a:latin typeface="微软雅黑" pitchFamily="34" charset="-122"/>
                <a:ea typeface="微软雅黑" pitchFamily="34" charset="-122"/>
                <a:cs typeface="Arial" pitchFamily="34" charset="0"/>
              </a:rPr>
              <a:t>主数据</a:t>
            </a:r>
          </a:p>
        </p:txBody>
      </p:sp>
      <p:sp>
        <p:nvSpPr>
          <p:cNvPr id="55" name="Text Box 25"/>
          <p:cNvSpPr txBox="1">
            <a:spLocks noChangeArrowheads="1"/>
          </p:cNvSpPr>
          <p:nvPr/>
        </p:nvSpPr>
        <p:spPr bwMode="gray">
          <a:xfrm>
            <a:off x="3566384" y="3759659"/>
            <a:ext cx="2346415" cy="369332"/>
          </a:xfrm>
          <a:prstGeom prst="rect">
            <a:avLst/>
          </a:prstGeom>
          <a:noFill/>
          <a:ln w="9525" algn="ctr">
            <a:noFill/>
            <a:miter lim="800000"/>
            <a:headEnd/>
            <a:tailEnd/>
          </a:ln>
        </p:spPr>
        <p:txBody>
          <a:bodyPr lIns="0" tIns="0" rIns="0" bIns="0">
            <a:spAutoFit/>
          </a:bodyPr>
          <a:lstStyle/>
          <a:p>
            <a:pPr algn="ctr" eaLnBrk="1" hangingPunct="1">
              <a:lnSpc>
                <a:spcPct val="100000"/>
              </a:lnSpc>
              <a:spcBef>
                <a:spcPts val="0"/>
              </a:spcBef>
              <a:spcAft>
                <a:spcPts val="0"/>
              </a:spcAft>
              <a:buSzPct val="90000"/>
              <a:buNone/>
            </a:pPr>
            <a:r>
              <a:rPr lang="zh-CN" altLang="en-US" sz="1200">
                <a:latin typeface="微软雅黑" pitchFamily="34" charset="-122"/>
                <a:ea typeface="微软雅黑" pitchFamily="34" charset="-122"/>
                <a:cs typeface="Arial" pitchFamily="34" charset="0"/>
              </a:rPr>
              <a:t>条件型</a:t>
            </a:r>
          </a:p>
          <a:p>
            <a:pPr algn="ctr" eaLnBrk="1" hangingPunct="1">
              <a:lnSpc>
                <a:spcPct val="100000"/>
              </a:lnSpc>
              <a:spcBef>
                <a:spcPts val="0"/>
              </a:spcBef>
              <a:spcAft>
                <a:spcPts val="0"/>
              </a:spcAft>
              <a:buSzPct val="90000"/>
              <a:buNone/>
            </a:pPr>
            <a:r>
              <a:rPr lang="zh-CN" altLang="en-US" sz="1200">
                <a:latin typeface="微软雅黑" pitchFamily="34" charset="-122"/>
                <a:ea typeface="微软雅黑" pitchFamily="34" charset="-122"/>
                <a:cs typeface="Arial" pitchFamily="34" charset="0"/>
              </a:rPr>
              <a:t>数据</a:t>
            </a:r>
          </a:p>
        </p:txBody>
      </p:sp>
      <p:sp>
        <p:nvSpPr>
          <p:cNvPr id="56" name="Text Box 26"/>
          <p:cNvSpPr txBox="1">
            <a:spLocks noChangeArrowheads="1"/>
          </p:cNvSpPr>
          <p:nvPr/>
        </p:nvSpPr>
        <p:spPr bwMode="gray">
          <a:xfrm>
            <a:off x="4013734" y="2968610"/>
            <a:ext cx="1479565" cy="369332"/>
          </a:xfrm>
          <a:prstGeom prst="rect">
            <a:avLst/>
          </a:prstGeom>
          <a:noFill/>
          <a:ln w="9525" algn="ctr">
            <a:noFill/>
            <a:miter lim="800000"/>
            <a:headEnd/>
            <a:tailEnd/>
          </a:ln>
        </p:spPr>
        <p:txBody>
          <a:bodyPr lIns="0" tIns="0" rIns="0" bIns="0">
            <a:spAutoFit/>
          </a:bodyPr>
          <a:lstStyle/>
          <a:p>
            <a:pPr algn="ctr" eaLnBrk="1" hangingPunct="1">
              <a:lnSpc>
                <a:spcPct val="100000"/>
              </a:lnSpc>
              <a:spcBef>
                <a:spcPts val="0"/>
              </a:spcBef>
              <a:spcAft>
                <a:spcPts val="0"/>
              </a:spcAft>
              <a:buSzPct val="90000"/>
              <a:buNone/>
            </a:pPr>
            <a:r>
              <a:rPr lang="zh-CN" altLang="en-US" sz="1200">
                <a:latin typeface="微软雅黑" pitchFamily="34" charset="-122"/>
                <a:ea typeface="微软雅黑" pitchFamily="34" charset="-122"/>
                <a:cs typeface="Arial" pitchFamily="34" charset="0"/>
              </a:rPr>
              <a:t>事物型</a:t>
            </a:r>
          </a:p>
          <a:p>
            <a:pPr algn="ctr" eaLnBrk="1" hangingPunct="1">
              <a:lnSpc>
                <a:spcPct val="100000"/>
              </a:lnSpc>
              <a:spcBef>
                <a:spcPts val="0"/>
              </a:spcBef>
              <a:spcAft>
                <a:spcPts val="0"/>
              </a:spcAft>
              <a:buSzPct val="90000"/>
              <a:buNone/>
            </a:pPr>
            <a:r>
              <a:rPr lang="zh-CN" altLang="en-US" sz="1200">
                <a:latin typeface="微软雅黑" pitchFamily="34" charset="-122"/>
                <a:ea typeface="微软雅黑" pitchFamily="34" charset="-122"/>
                <a:cs typeface="Arial" pitchFamily="34" charset="0"/>
              </a:rPr>
              <a:t>数据</a:t>
            </a:r>
          </a:p>
        </p:txBody>
      </p:sp>
      <p:sp>
        <p:nvSpPr>
          <p:cNvPr id="57" name="Text Box 27"/>
          <p:cNvSpPr txBox="1">
            <a:spLocks noChangeArrowheads="1"/>
          </p:cNvSpPr>
          <p:nvPr/>
        </p:nvSpPr>
        <p:spPr bwMode="gray">
          <a:xfrm>
            <a:off x="4083361" y="2349031"/>
            <a:ext cx="1314201" cy="184666"/>
          </a:xfrm>
          <a:prstGeom prst="rect">
            <a:avLst/>
          </a:prstGeom>
          <a:noFill/>
          <a:ln w="9525" algn="ctr">
            <a:noFill/>
            <a:miter lim="800000"/>
            <a:headEnd/>
            <a:tailEnd/>
          </a:ln>
        </p:spPr>
        <p:txBody>
          <a:bodyPr lIns="0" tIns="0" rIns="0" bIns="0">
            <a:spAutoFit/>
          </a:bodyPr>
          <a:lstStyle/>
          <a:p>
            <a:pPr algn="ctr" eaLnBrk="1" hangingPunct="1">
              <a:lnSpc>
                <a:spcPct val="100000"/>
              </a:lnSpc>
              <a:spcBef>
                <a:spcPts val="0"/>
              </a:spcBef>
              <a:spcAft>
                <a:spcPts val="0"/>
              </a:spcAft>
              <a:buSzPct val="90000"/>
              <a:buNone/>
            </a:pPr>
            <a:r>
              <a:rPr lang="zh-CN" altLang="en-US" sz="1200" dirty="0">
                <a:latin typeface="微软雅黑" pitchFamily="34" charset="-122"/>
                <a:ea typeface="微软雅黑" pitchFamily="34" charset="-122"/>
                <a:cs typeface="Arial" pitchFamily="34" charset="0"/>
              </a:rPr>
              <a:t>报表</a:t>
            </a:r>
          </a:p>
        </p:txBody>
      </p:sp>
      <p:sp>
        <p:nvSpPr>
          <p:cNvPr id="58" name="Oval 28"/>
          <p:cNvSpPr>
            <a:spLocks noChangeArrowheads="1"/>
          </p:cNvSpPr>
          <p:nvPr/>
        </p:nvSpPr>
        <p:spPr bwMode="gray">
          <a:xfrm>
            <a:off x="5876245" y="5442352"/>
            <a:ext cx="802446" cy="331509"/>
          </a:xfrm>
          <a:prstGeom prst="ellipse">
            <a:avLst/>
          </a:prstGeom>
          <a:solidFill>
            <a:schemeClr val="hlink"/>
          </a:solidFill>
          <a:ln w="22225" algn="ctr">
            <a:noFill/>
            <a:round/>
            <a:headEnd/>
            <a:tailEnd/>
          </a:ln>
        </p:spPr>
        <p:txBody>
          <a:bodyPr lIns="0" tIns="0" rIns="0" bIns="0" anchor="ctr"/>
          <a:lstStyle/>
          <a:p>
            <a:pPr algn="ctr" eaLnBrk="1" hangingPunct="1">
              <a:buSzPct val="90000"/>
            </a:pPr>
            <a:r>
              <a:rPr lang="zh-CN" altLang="en-US" sz="1200">
                <a:solidFill>
                  <a:schemeClr val="bg1"/>
                </a:solidFill>
                <a:latin typeface="微软雅黑" pitchFamily="34" charset="-122"/>
                <a:ea typeface="微软雅黑" pitchFamily="34" charset="-122"/>
                <a:cs typeface="Arial" pitchFamily="34" charset="0"/>
              </a:rPr>
              <a:t>静态</a:t>
            </a:r>
          </a:p>
        </p:txBody>
      </p:sp>
      <p:sp>
        <p:nvSpPr>
          <p:cNvPr id="59" name="Oval 29"/>
          <p:cNvSpPr>
            <a:spLocks noChangeArrowheads="1"/>
          </p:cNvSpPr>
          <p:nvPr/>
        </p:nvSpPr>
        <p:spPr bwMode="gray">
          <a:xfrm>
            <a:off x="5542037" y="4703887"/>
            <a:ext cx="802446" cy="331509"/>
          </a:xfrm>
          <a:prstGeom prst="ellipse">
            <a:avLst/>
          </a:prstGeom>
          <a:solidFill>
            <a:schemeClr val="hlink"/>
          </a:solidFill>
          <a:ln w="22225" algn="ctr">
            <a:noFill/>
            <a:round/>
            <a:headEnd/>
            <a:tailEnd/>
          </a:ln>
        </p:spPr>
        <p:txBody>
          <a:bodyPr lIns="0" tIns="0" rIns="0" bIns="0" anchor="ctr"/>
          <a:lstStyle/>
          <a:p>
            <a:pPr algn="ctr" eaLnBrk="1" hangingPunct="1">
              <a:buSzPct val="90000"/>
            </a:pPr>
            <a:r>
              <a:rPr lang="zh-CN" altLang="en-US" sz="1200" dirty="0">
                <a:solidFill>
                  <a:schemeClr val="bg1"/>
                </a:solidFill>
                <a:latin typeface="微软雅黑" pitchFamily="34" charset="-122"/>
                <a:ea typeface="微软雅黑" pitchFamily="34" charset="-122"/>
                <a:cs typeface="Arial" pitchFamily="34" charset="0"/>
              </a:rPr>
              <a:t>稳定</a:t>
            </a:r>
          </a:p>
        </p:txBody>
      </p:sp>
      <p:sp>
        <p:nvSpPr>
          <p:cNvPr id="60" name="Text Box 30"/>
          <p:cNvSpPr txBox="1">
            <a:spLocks noChangeArrowheads="1"/>
          </p:cNvSpPr>
          <p:nvPr/>
        </p:nvSpPr>
        <p:spPr bwMode="auto">
          <a:xfrm>
            <a:off x="2293958" y="1196752"/>
            <a:ext cx="4922598" cy="454967"/>
          </a:xfrm>
          <a:prstGeom prst="rect">
            <a:avLst/>
          </a:prstGeom>
          <a:noFill/>
          <a:ln w="12700" algn="ctr">
            <a:noFill/>
            <a:miter lim="800000"/>
            <a:headEnd/>
            <a:tailEnd/>
          </a:ln>
        </p:spPr>
        <p:txBody>
          <a:bodyPr lIns="90000" tIns="46800" rIns="90000" bIns="46800">
            <a:spAutoFit/>
          </a:bodyPr>
          <a:lstStyle/>
          <a:p>
            <a:pPr algn="ctr" eaLnBrk="1" hangingPunct="1">
              <a:buNone/>
            </a:pPr>
            <a:r>
              <a:rPr lang="zh-CN" altLang="en-US" sz="1800" b="1" dirty="0" smtClean="0">
                <a:solidFill>
                  <a:schemeClr val="hlink"/>
                </a:solidFill>
                <a:latin typeface="微软雅黑" pitchFamily="34" charset="-122"/>
                <a:ea typeface="微软雅黑" pitchFamily="34" charset="-122"/>
                <a:cs typeface="Arial" pitchFamily="34" charset="0"/>
              </a:rPr>
              <a:t>典型</a:t>
            </a:r>
            <a:r>
              <a:rPr lang="zh-CN" altLang="en-US" sz="1800" b="1" dirty="0">
                <a:solidFill>
                  <a:schemeClr val="hlink"/>
                </a:solidFill>
                <a:latin typeface="微软雅黑" pitchFamily="34" charset="-122"/>
                <a:ea typeface="微软雅黑" pitchFamily="34" charset="-122"/>
                <a:cs typeface="Arial" pitchFamily="34" charset="0"/>
              </a:rPr>
              <a:t>数据类型</a:t>
            </a:r>
          </a:p>
        </p:txBody>
      </p:sp>
      <p:sp>
        <p:nvSpPr>
          <p:cNvPr id="33" name="TextBox 32"/>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a:t>
            </a:r>
            <a:r>
              <a:rPr lang="zh-CN" altLang="en-US" sz="1200" b="1" dirty="0" smtClean="0">
                <a:solidFill>
                  <a:srgbClr val="FF0000"/>
                </a:solidFill>
                <a:latin typeface="+mj-ea"/>
                <a:ea typeface="+mj-ea"/>
              </a:rPr>
              <a:t>主数据概念及价值</a:t>
            </a:r>
            <a:r>
              <a:rPr lang="en-US" altLang="zh-CN" sz="1200" b="1" dirty="0">
                <a:solidFill>
                  <a:srgbClr val="FF0000"/>
                </a:solidFill>
              </a:rPr>
              <a:t> </a:t>
            </a:r>
            <a:r>
              <a:rPr lang="en-US" altLang="zh-CN" sz="1200" b="1" dirty="0" smtClean="0">
                <a:solidFill>
                  <a:srgbClr val="FF0000"/>
                </a:solidFill>
              </a:rPr>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34" name="右箭头 33"/>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65" name="右箭头 64"/>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66" name="右箭头 65"/>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67" name="右箭头 66"/>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 name="椭圆 1"/>
          <p:cNvSpPr/>
          <p:nvPr/>
        </p:nvSpPr>
        <p:spPr bwMode="auto">
          <a:xfrm>
            <a:off x="2007560" y="4420390"/>
            <a:ext cx="5511060" cy="1762713"/>
          </a:xfrm>
          <a:prstGeom prst="ellipse">
            <a:avLst/>
          </a:prstGeom>
          <a:solidFill>
            <a:srgbClr val="FFFF00">
              <a:alpha val="34000"/>
            </a:srgbClr>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3" name="灯片编号占位符 2"/>
          <p:cNvSpPr>
            <a:spLocks noGrp="1"/>
          </p:cNvSpPr>
          <p:nvPr>
            <p:ph type="sldNum" sz="quarter" idx="10"/>
          </p:nvPr>
        </p:nvSpPr>
        <p:spPr/>
        <p:txBody>
          <a:bodyPr/>
          <a:lstStyle/>
          <a:p>
            <a:pPr>
              <a:defRPr/>
            </a:pPr>
            <a:fld id="{84F6DA29-C73A-421A-8FB7-6EB0A7E58869}" type="slidenum">
              <a:rPr lang="zh-SG" altLang="en-US" smtClean="0"/>
              <a:pPr>
                <a:defRPr/>
              </a:pPr>
              <a:t>11</a:t>
            </a:fld>
            <a:r>
              <a:rPr lang="en-US" altLang="zh-SG" smtClean="0"/>
              <a:t/>
            </a:r>
            <a:br>
              <a:rPr lang="en-US" altLang="zh-SG" smtClean="0"/>
            </a:br>
            <a:endParaRPr lang="en-US" altLang="zh-SG"/>
          </a:p>
        </p:txBody>
      </p:sp>
    </p:spTree>
    <p:extLst>
      <p:ext uri="{BB962C8B-B14F-4D97-AF65-F5344CB8AC3E}">
        <p14:creationId xmlns:p14="http://schemas.microsoft.com/office/powerpoint/2010/main" val="59319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258384" y="347716"/>
            <a:ext cx="8151000" cy="5717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lvl="0" algn="l" eaLnBrk="1" hangingPunct="1">
              <a:buNone/>
              <a:defRPr/>
            </a:pPr>
            <a:r>
              <a:rPr lang="zh-CN" altLang="en-US" sz="2400" b="1" kern="0" dirty="0" smtClean="0">
                <a:solidFill>
                  <a:schemeClr val="tx1"/>
                </a:solidFill>
                <a:latin typeface="微软雅黑" pitchFamily="34" charset="-122"/>
                <a:ea typeface="微软雅黑" pitchFamily="34" charset="-122"/>
              </a:rPr>
              <a:t>主数据的地位和价值－</a:t>
            </a:r>
            <a:r>
              <a:rPr lang="zh-CN" altLang="en-US" sz="2400" b="1" dirty="0">
                <a:solidFill>
                  <a:schemeClr val="tx1"/>
                </a:solidFill>
                <a:latin typeface="微软雅黑" pitchFamily="34" charset="-122"/>
                <a:ea typeface="微软雅黑" pitchFamily="34" charset="-122"/>
              </a:rPr>
              <a:t>企业</a:t>
            </a:r>
            <a:r>
              <a:rPr lang="zh-CN" altLang="en-US" sz="2400" b="1" dirty="0" smtClean="0">
                <a:solidFill>
                  <a:schemeClr val="tx1"/>
                </a:solidFill>
                <a:latin typeface="微软雅黑" pitchFamily="34" charset="-122"/>
                <a:ea typeface="微软雅黑" pitchFamily="34" charset="-122"/>
              </a:rPr>
              <a:t>战略层面</a:t>
            </a:r>
            <a:endParaRPr lang="zh-CN" altLang="en-US" sz="2400" b="1" kern="0" dirty="0">
              <a:solidFill>
                <a:schemeClr val="tx1"/>
              </a:solidFill>
              <a:latin typeface="微软雅黑" pitchFamily="34" charset="-122"/>
              <a:ea typeface="微软雅黑" pitchFamily="34" charset="-122"/>
            </a:endParaRPr>
          </a:p>
        </p:txBody>
      </p:sp>
      <p:sp>
        <p:nvSpPr>
          <p:cNvPr id="4" name="灯片编号占位符 3"/>
          <p:cNvSpPr>
            <a:spLocks noGrp="1"/>
          </p:cNvSpPr>
          <p:nvPr>
            <p:ph type="sldNum" sz="quarter" idx="4294967295"/>
          </p:nvPr>
        </p:nvSpPr>
        <p:spPr>
          <a:xfrm>
            <a:off x="4328931" y="6430495"/>
            <a:ext cx="2063750" cy="457200"/>
          </a:xfrm>
          <a:prstGeom prst="rect">
            <a:avLst/>
          </a:prstGeom>
        </p:spPr>
        <p:txBody>
          <a:bodyPr lIns="95784" tIns="47892" rIns="95784" bIns="47892"/>
          <a:lstStyle/>
          <a:p>
            <a:pPr algn="ctr">
              <a:defRPr/>
            </a:pPr>
            <a:fld id="{09AC5787-8D02-4A97-B54C-E0DA4A3342CD}" type="slidenum">
              <a:rPr lang="zh-CN" altLang="en-US" smtClean="0"/>
              <a:pPr algn="ctr">
                <a:defRPr/>
              </a:pPr>
              <a:t>12</a:t>
            </a:fld>
            <a:endParaRPr lang="en-US" altLang="zh-CN" dirty="0"/>
          </a:p>
        </p:txBody>
      </p:sp>
      <p:sp>
        <p:nvSpPr>
          <p:cNvPr id="6" name="TextBox 5"/>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a:t>
            </a:r>
            <a:r>
              <a:rPr lang="zh-CN" altLang="en-US" sz="1200" b="1" dirty="0" smtClean="0">
                <a:solidFill>
                  <a:srgbClr val="FF0000"/>
                </a:solidFill>
                <a:latin typeface="+mj-ea"/>
                <a:ea typeface="+mj-ea"/>
              </a:rPr>
              <a:t>主数据概念及价值</a:t>
            </a:r>
            <a:r>
              <a:rPr lang="en-US" altLang="zh-CN" sz="1200" b="1" dirty="0">
                <a:solidFill>
                  <a:srgbClr val="FF0000"/>
                </a:solidFill>
              </a:rPr>
              <a:t> </a:t>
            </a:r>
            <a:r>
              <a:rPr lang="en-US" altLang="zh-CN" sz="1200" b="1" dirty="0" smtClean="0">
                <a:solidFill>
                  <a:srgbClr val="FF0000"/>
                </a:solidFill>
              </a:rPr>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7" name="右箭头 6"/>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8" name="右箭头 7"/>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9" name="右箭头 8"/>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0" name="右箭头 9"/>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1" name="AutoShape 66"/>
          <p:cNvSpPr>
            <a:spLocks noChangeArrowheads="1"/>
          </p:cNvSpPr>
          <p:nvPr/>
        </p:nvSpPr>
        <p:spPr bwMode="auto">
          <a:xfrm rot="16200000">
            <a:off x="6142202" y="3166721"/>
            <a:ext cx="822476" cy="1286558"/>
          </a:xfrm>
          <a:prstGeom prst="rightArrow">
            <a:avLst>
              <a:gd name="adj1" fmla="val 50000"/>
              <a:gd name="adj2" fmla="val 25000"/>
            </a:avLst>
          </a:prstGeom>
          <a:solidFill>
            <a:schemeClr val="accent2">
              <a:lumMod val="40000"/>
              <a:lumOff val="60000"/>
            </a:schemeClr>
          </a:solidFill>
          <a:ln w="12700" algn="ctr">
            <a:noFill/>
            <a:miter lim="800000"/>
            <a:headEnd/>
            <a:tailEnd/>
          </a:ln>
        </p:spPr>
        <p:txBody>
          <a:bodyPr lIns="83331" tIns="43332" rIns="83331" bIns="43332" anchor="ctr">
            <a:spAutoFit/>
          </a:bodyPr>
          <a:lstStyle/>
          <a:p>
            <a:pPr algn="ctr">
              <a:spcBef>
                <a:spcPct val="20000"/>
              </a:spcBef>
              <a:buNone/>
            </a:pPr>
            <a:endParaRPr lang="zh-CN" altLang="en-US" sz="2800" dirty="0">
              <a:solidFill>
                <a:srgbClr val="3399FF"/>
              </a:solidFill>
              <a:latin typeface="微软雅黑" pitchFamily="34" charset="-122"/>
              <a:ea typeface="微软雅黑" pitchFamily="34" charset="-122"/>
            </a:endParaRPr>
          </a:p>
        </p:txBody>
      </p:sp>
      <p:pic>
        <p:nvPicPr>
          <p:cNvPr id="12" name="Picture 4"/>
          <p:cNvPicPr>
            <a:picLocks noChangeAspect="1" noChangeArrowheads="1"/>
          </p:cNvPicPr>
          <p:nvPr/>
        </p:nvPicPr>
        <p:blipFill>
          <a:blip r:embed="rId4" cstate="print"/>
          <a:srcRect/>
          <a:stretch>
            <a:fillRect/>
          </a:stretch>
        </p:blipFill>
        <p:spPr bwMode="auto">
          <a:xfrm>
            <a:off x="2123728" y="1700808"/>
            <a:ext cx="2003040" cy="601738"/>
          </a:xfrm>
          <a:prstGeom prst="rect">
            <a:avLst/>
          </a:prstGeom>
          <a:noFill/>
          <a:ln w="34925" algn="ctr">
            <a:noFill/>
            <a:miter lim="800000"/>
            <a:headEnd/>
            <a:tailEnd/>
          </a:ln>
        </p:spPr>
      </p:pic>
      <p:grpSp>
        <p:nvGrpSpPr>
          <p:cNvPr id="13" name="Group 5"/>
          <p:cNvGrpSpPr>
            <a:grpSpLocks/>
          </p:cNvGrpSpPr>
          <p:nvPr/>
        </p:nvGrpSpPr>
        <p:grpSpPr bwMode="auto">
          <a:xfrm>
            <a:off x="1693440" y="2644131"/>
            <a:ext cx="813600" cy="958170"/>
            <a:chOff x="2319" y="2730"/>
            <a:chExt cx="395" cy="338"/>
          </a:xfrm>
          <a:scene3d>
            <a:camera prst="orthographicFront">
              <a:rot lat="0" lon="0" rev="0"/>
            </a:camera>
            <a:lightRig rig="glow" dir="t">
              <a:rot lat="0" lon="0" rev="4800000"/>
            </a:lightRig>
          </a:scene3d>
        </p:grpSpPr>
        <p:sp>
          <p:nvSpPr>
            <p:cNvPr id="14" name="AutoShape 6"/>
            <p:cNvSpPr>
              <a:spLocks noChangeArrowheads="1"/>
            </p:cNvSpPr>
            <p:nvPr/>
          </p:nvSpPr>
          <p:spPr bwMode="auto">
            <a:xfrm>
              <a:off x="2319" y="2730"/>
              <a:ext cx="395" cy="338"/>
            </a:xfrm>
            <a:prstGeom prst="can">
              <a:avLst>
                <a:gd name="adj" fmla="val 25000"/>
              </a:avLst>
            </a:prstGeom>
            <a:gradFill rotWithShape="1">
              <a:gsLst>
                <a:gs pos="0">
                  <a:schemeClr val="hlink"/>
                </a:gs>
                <a:gs pos="50000">
                  <a:schemeClr val="hlink">
                    <a:gamma/>
                    <a:tint val="0"/>
                    <a:invGamma/>
                  </a:schemeClr>
                </a:gs>
                <a:gs pos="100000">
                  <a:schemeClr val="hlink"/>
                </a:gs>
              </a:gsLst>
              <a:lin ang="0" scaled="1"/>
            </a:gradFill>
            <a:ln w="28575">
              <a:noFill/>
              <a:round/>
              <a:headEnd/>
              <a:tailEnd/>
            </a:ln>
            <a:effectLst>
              <a:outerShdw blurRad="190500" dist="228600" dir="2700000" algn="ctr">
                <a:srgbClr val="000000">
                  <a:alpha val="30000"/>
                </a:srgbClr>
              </a:outerShdw>
            </a:effectLst>
            <a:sp3d prstMaterial="matte"/>
          </p:spPr>
          <p:txBody>
            <a:bodyPr lIns="90000" tIns="46800" rIns="90000" bIns="46800" anchor="ctr">
              <a:spAutoFit/>
            </a:bodyPr>
            <a:lstStyle/>
            <a:p>
              <a:pPr algn="ctr">
                <a:spcBef>
                  <a:spcPct val="20000"/>
                </a:spcBef>
                <a:buNone/>
                <a:defRPr/>
              </a:pPr>
              <a:endParaRPr lang="zh-CN" altLang="en-US" sz="2800" dirty="0">
                <a:solidFill>
                  <a:srgbClr val="3399FF"/>
                </a:solidFill>
                <a:latin typeface="微软雅黑" pitchFamily="34" charset="-122"/>
                <a:ea typeface="微软雅黑" pitchFamily="34" charset="-122"/>
              </a:endParaRPr>
            </a:p>
          </p:txBody>
        </p:sp>
        <p:sp>
          <p:nvSpPr>
            <p:cNvPr id="15" name="WordArt 7"/>
            <p:cNvSpPr>
              <a:spLocks noChangeArrowheads="1" noChangeShapeType="1" noTextEdit="1"/>
            </p:cNvSpPr>
            <p:nvPr/>
          </p:nvSpPr>
          <p:spPr bwMode="auto">
            <a:xfrm>
              <a:off x="2353" y="2839"/>
              <a:ext cx="360" cy="193"/>
            </a:xfrm>
            <a:prstGeom prst="rect">
              <a:avLst/>
            </a:prstGeom>
            <a:ln>
              <a:noFill/>
            </a:ln>
            <a:effectLst>
              <a:outerShdw blurRad="190500" dist="228600" dir="2700000" algn="ctr">
                <a:srgbClr val="000000">
                  <a:alpha val="30000"/>
                </a:srgbClr>
              </a:outerShdw>
            </a:effectLst>
            <a:sp3d prstMaterial="matte">
              <a:bevelT w="127000" h="63500"/>
            </a:sp3d>
          </p:spPr>
          <p:txBody>
            <a:bodyPr wrap="none" fromWordArt="1">
              <a:prstTxWarp prst="textCanDown">
                <a:avLst>
                  <a:gd name="adj" fmla="val 1852"/>
                </a:avLst>
              </a:prstTxWarp>
            </a:bodyPr>
            <a:lstStyle/>
            <a:p>
              <a:pPr algn="ctr">
                <a:buNone/>
              </a:pPr>
              <a:r>
                <a:rPr lang="zh-CN" altLang="en-US" sz="3300" kern="10" dirty="0" smtClean="0">
                  <a:ln w="9525">
                    <a:solidFill>
                      <a:srgbClr val="000066"/>
                    </a:solidFill>
                    <a:round/>
                    <a:headEnd/>
                    <a:tailEnd/>
                  </a:ln>
                  <a:solidFill>
                    <a:srgbClr val="000066"/>
                  </a:solidFill>
                  <a:latin typeface="微软雅黑" pitchFamily="34" charset="-122"/>
                  <a:ea typeface="微软雅黑" pitchFamily="34" charset="-122"/>
                  <a:cs typeface="Arial"/>
                </a:rPr>
                <a:t>主数据管理</a:t>
              </a:r>
              <a:r>
                <a:rPr lang="en-US" altLang="zh-CN" sz="3300" kern="10" dirty="0" smtClean="0">
                  <a:ln w="9525">
                    <a:solidFill>
                      <a:srgbClr val="000066"/>
                    </a:solidFill>
                    <a:round/>
                    <a:headEnd/>
                    <a:tailEnd/>
                  </a:ln>
                  <a:solidFill>
                    <a:srgbClr val="000066"/>
                  </a:solidFill>
                  <a:latin typeface="微软雅黑" pitchFamily="34" charset="-122"/>
                  <a:ea typeface="微软雅黑" pitchFamily="34" charset="-122"/>
                  <a:cs typeface="Arial"/>
                </a:rPr>
                <a:t>  </a:t>
              </a:r>
            </a:p>
            <a:p>
              <a:pPr algn="ctr">
                <a:buNone/>
              </a:pPr>
              <a:r>
                <a:rPr lang="en-US" altLang="zh-CN" sz="3300" kern="10" dirty="0" smtClean="0">
                  <a:ln w="9525">
                    <a:solidFill>
                      <a:srgbClr val="000066"/>
                    </a:solidFill>
                    <a:round/>
                    <a:headEnd/>
                    <a:tailEnd/>
                  </a:ln>
                  <a:solidFill>
                    <a:srgbClr val="000066"/>
                  </a:solidFill>
                  <a:latin typeface="微软雅黑" pitchFamily="34" charset="-122"/>
                  <a:ea typeface="微软雅黑" pitchFamily="34" charset="-122"/>
                  <a:cs typeface="Arial"/>
                </a:rPr>
                <a:t>MDM  </a:t>
              </a:r>
              <a:endParaRPr lang="zh-CN" altLang="en-US" sz="3300" kern="10" dirty="0">
                <a:ln w="9525">
                  <a:solidFill>
                    <a:srgbClr val="000066"/>
                  </a:solidFill>
                  <a:round/>
                  <a:headEnd/>
                  <a:tailEnd/>
                </a:ln>
                <a:solidFill>
                  <a:srgbClr val="000066"/>
                </a:solidFill>
                <a:latin typeface="微软雅黑" pitchFamily="34" charset="-122"/>
                <a:ea typeface="微软雅黑" pitchFamily="34" charset="-122"/>
                <a:cs typeface="Arial"/>
              </a:endParaRPr>
            </a:p>
          </p:txBody>
        </p:sp>
      </p:grpSp>
      <p:sp>
        <p:nvSpPr>
          <p:cNvPr id="16" name="AutoShape 8"/>
          <p:cNvSpPr>
            <a:spLocks noChangeArrowheads="1"/>
          </p:cNvSpPr>
          <p:nvPr/>
        </p:nvSpPr>
        <p:spPr bwMode="auto">
          <a:xfrm>
            <a:off x="2758830" y="2610679"/>
            <a:ext cx="1824480" cy="647664"/>
          </a:xfrm>
          <a:prstGeom prst="curvedDownArrow">
            <a:avLst>
              <a:gd name="adj1" fmla="val 56186"/>
              <a:gd name="adj2" fmla="val 112373"/>
              <a:gd name="adj3" fmla="val 33333"/>
            </a:avLst>
          </a:prstGeom>
          <a:solidFill>
            <a:schemeClr val="accent2">
              <a:lumMod val="40000"/>
              <a:lumOff val="60000"/>
            </a:schemeClr>
          </a:solidFill>
          <a:ln w="12700">
            <a:noFill/>
            <a:miter lim="800000"/>
            <a:headEnd/>
            <a:tailEnd/>
          </a:ln>
          <a:effectLst>
            <a:outerShdw blurRad="50800" dist="38100" dir="8100000" algn="tr" rotWithShape="0">
              <a:prstClr val="black">
                <a:alpha val="40000"/>
              </a:prstClr>
            </a:outerShdw>
            <a:softEdge rad="12700"/>
          </a:effectLst>
        </p:spPr>
        <p:txBody>
          <a:bodyPr lIns="83331" tIns="43332" rIns="83331" bIns="43332" anchor="ctr">
            <a:spAutoFit/>
          </a:bodyPr>
          <a:lstStyle/>
          <a:p>
            <a:pPr algn="ctr">
              <a:spcBef>
                <a:spcPct val="20000"/>
              </a:spcBef>
              <a:buNone/>
            </a:pPr>
            <a:endParaRPr lang="zh-CN" altLang="en-US" sz="2800" dirty="0">
              <a:solidFill>
                <a:srgbClr val="3399FF"/>
              </a:solidFill>
              <a:latin typeface="微软雅黑" pitchFamily="34" charset="-122"/>
              <a:ea typeface="微软雅黑" pitchFamily="34" charset="-122"/>
            </a:endParaRPr>
          </a:p>
        </p:txBody>
      </p:sp>
      <p:sp>
        <p:nvSpPr>
          <p:cNvPr id="17" name="AutoShape 9"/>
          <p:cNvSpPr>
            <a:spLocks noChangeArrowheads="1"/>
          </p:cNvSpPr>
          <p:nvPr/>
        </p:nvSpPr>
        <p:spPr bwMode="auto">
          <a:xfrm rot="10800000">
            <a:off x="2618020" y="3148337"/>
            <a:ext cx="1787040" cy="647664"/>
          </a:xfrm>
          <a:prstGeom prst="curvedDownArrow">
            <a:avLst>
              <a:gd name="adj1" fmla="val 55033"/>
              <a:gd name="adj2" fmla="val 110067"/>
              <a:gd name="adj3" fmla="val 33333"/>
            </a:avLst>
          </a:prstGeom>
          <a:solidFill>
            <a:schemeClr val="accent1">
              <a:lumMod val="20000"/>
              <a:lumOff val="80000"/>
            </a:schemeClr>
          </a:solidFill>
          <a:ln w="12700">
            <a:noFill/>
            <a:miter lim="800000"/>
            <a:headEnd/>
            <a:tailEnd/>
          </a:ln>
          <a:effectLst>
            <a:outerShdw blurRad="50800" dist="38100" dir="16200000" rotWithShape="0">
              <a:prstClr val="black">
                <a:alpha val="40000"/>
              </a:prstClr>
            </a:outerShdw>
          </a:effectLst>
        </p:spPr>
        <p:txBody>
          <a:bodyPr lIns="83331" tIns="43332" rIns="83331" bIns="43332" anchor="ctr">
            <a:spAutoFit/>
          </a:bodyPr>
          <a:lstStyle/>
          <a:p>
            <a:pPr algn="ctr">
              <a:spcBef>
                <a:spcPct val="20000"/>
              </a:spcBef>
              <a:buNone/>
            </a:pPr>
            <a:endParaRPr lang="zh-CN" altLang="en-US" sz="2800" dirty="0">
              <a:solidFill>
                <a:srgbClr val="3399FF"/>
              </a:solidFill>
              <a:latin typeface="微软雅黑" pitchFamily="34" charset="-122"/>
              <a:ea typeface="微软雅黑" pitchFamily="34" charset="-122"/>
            </a:endParaRPr>
          </a:p>
        </p:txBody>
      </p:sp>
      <p:pic>
        <p:nvPicPr>
          <p:cNvPr id="18" name="Picture 10" descr="role_purchaser_blue_L"/>
          <p:cNvPicPr>
            <a:picLocks noChangeAspect="1" noChangeArrowheads="1"/>
          </p:cNvPicPr>
          <p:nvPr/>
        </p:nvPicPr>
        <p:blipFill>
          <a:blip r:embed="rId5" cstate="print"/>
          <a:srcRect/>
          <a:stretch>
            <a:fillRect/>
          </a:stretch>
        </p:blipFill>
        <p:spPr bwMode="auto">
          <a:xfrm>
            <a:off x="6084000" y="4376965"/>
            <a:ext cx="944640" cy="827011"/>
          </a:xfrm>
          <a:prstGeom prst="rect">
            <a:avLst/>
          </a:prstGeom>
          <a:noFill/>
          <a:ln w="9525">
            <a:noFill/>
            <a:miter lim="800000"/>
            <a:headEnd/>
            <a:tailEnd/>
          </a:ln>
        </p:spPr>
      </p:pic>
      <p:cxnSp>
        <p:nvCxnSpPr>
          <p:cNvPr id="19" name="AutoShape 16"/>
          <p:cNvCxnSpPr>
            <a:cxnSpLocks noChangeShapeType="1"/>
            <a:endCxn id="14" idx="3"/>
          </p:cNvCxnSpPr>
          <p:nvPr/>
        </p:nvCxnSpPr>
        <p:spPr bwMode="auto">
          <a:xfrm flipH="1" flipV="1">
            <a:off x="2100240" y="3602301"/>
            <a:ext cx="3420720" cy="1843583"/>
          </a:xfrm>
          <a:prstGeom prst="straightConnector1">
            <a:avLst/>
          </a:prstGeom>
          <a:noFill/>
          <a:ln w="12700">
            <a:solidFill>
              <a:schemeClr val="hlink"/>
            </a:solidFill>
            <a:prstDash val="dash"/>
            <a:round/>
            <a:headEnd type="triangle" w="med" len="med"/>
            <a:tailEnd type="triangle" w="med" len="med"/>
          </a:ln>
        </p:spPr>
      </p:cxnSp>
      <p:cxnSp>
        <p:nvCxnSpPr>
          <p:cNvPr id="20" name="AutoShape 17"/>
          <p:cNvCxnSpPr>
            <a:cxnSpLocks noChangeShapeType="1"/>
          </p:cNvCxnSpPr>
          <p:nvPr/>
        </p:nvCxnSpPr>
        <p:spPr bwMode="auto">
          <a:xfrm flipH="1" flipV="1">
            <a:off x="2138968" y="3662125"/>
            <a:ext cx="2096640" cy="1855107"/>
          </a:xfrm>
          <a:prstGeom prst="straightConnector1">
            <a:avLst/>
          </a:prstGeom>
          <a:noFill/>
          <a:ln w="12700">
            <a:solidFill>
              <a:schemeClr val="hlink"/>
            </a:solidFill>
            <a:prstDash val="dash"/>
            <a:round/>
            <a:headEnd type="triangle" w="med" len="med"/>
            <a:tailEnd type="triangle" w="med" len="med"/>
          </a:ln>
        </p:spPr>
      </p:cxnSp>
      <p:cxnSp>
        <p:nvCxnSpPr>
          <p:cNvPr id="21" name="AutoShape 18"/>
          <p:cNvCxnSpPr>
            <a:cxnSpLocks noChangeShapeType="1"/>
            <a:endCxn id="14" idx="3"/>
          </p:cNvCxnSpPr>
          <p:nvPr/>
        </p:nvCxnSpPr>
        <p:spPr bwMode="auto">
          <a:xfrm flipH="1" flipV="1">
            <a:off x="2100240" y="3602301"/>
            <a:ext cx="1404721" cy="1916154"/>
          </a:xfrm>
          <a:prstGeom prst="straightConnector1">
            <a:avLst/>
          </a:prstGeom>
          <a:noFill/>
          <a:ln w="12700">
            <a:solidFill>
              <a:schemeClr val="hlink"/>
            </a:solidFill>
            <a:prstDash val="dash"/>
            <a:round/>
            <a:headEnd type="triangle" w="med" len="med"/>
            <a:tailEnd type="triangle" w="med" len="med"/>
          </a:ln>
        </p:spPr>
      </p:cxnSp>
      <p:cxnSp>
        <p:nvCxnSpPr>
          <p:cNvPr id="22" name="AutoShape 19"/>
          <p:cNvCxnSpPr>
            <a:cxnSpLocks noChangeShapeType="1"/>
            <a:endCxn id="14" idx="3"/>
          </p:cNvCxnSpPr>
          <p:nvPr/>
        </p:nvCxnSpPr>
        <p:spPr bwMode="auto">
          <a:xfrm flipV="1">
            <a:off x="1490401" y="3602301"/>
            <a:ext cx="609839" cy="1864748"/>
          </a:xfrm>
          <a:prstGeom prst="straightConnector1">
            <a:avLst/>
          </a:prstGeom>
          <a:noFill/>
          <a:ln w="12700">
            <a:solidFill>
              <a:schemeClr val="hlink"/>
            </a:solidFill>
            <a:prstDash val="dash"/>
            <a:round/>
            <a:headEnd type="triangle" w="med" len="med"/>
            <a:tailEnd type="triangle" w="med" len="med"/>
          </a:ln>
        </p:spPr>
      </p:cxnSp>
      <p:sp>
        <p:nvSpPr>
          <p:cNvPr id="23" name="Text Box 24"/>
          <p:cNvSpPr txBox="1">
            <a:spLocks noChangeArrowheads="1"/>
          </p:cNvSpPr>
          <p:nvPr/>
        </p:nvSpPr>
        <p:spPr bwMode="auto">
          <a:xfrm>
            <a:off x="2626560" y="2349500"/>
            <a:ext cx="1284480" cy="286154"/>
          </a:xfrm>
          <a:prstGeom prst="rect">
            <a:avLst/>
          </a:prstGeom>
          <a:noFill/>
          <a:ln w="12700" algn="ctr">
            <a:noFill/>
            <a:miter lim="800000"/>
            <a:headEnd/>
            <a:tailEnd/>
          </a:ln>
        </p:spPr>
        <p:txBody>
          <a:bodyPr lIns="83331" tIns="43332" rIns="83331" bIns="43332">
            <a:spAutoFit/>
          </a:bodyPr>
          <a:lstStyle/>
          <a:p>
            <a:pPr>
              <a:buNone/>
            </a:pPr>
            <a:r>
              <a:rPr lang="zh-CN" altLang="en-US" sz="1100" b="1" dirty="0">
                <a:latin typeface="微软雅黑" pitchFamily="34" charset="-122"/>
                <a:ea typeface="微软雅黑" pitchFamily="34" charset="-122"/>
              </a:rPr>
              <a:t>统一主数据提供</a:t>
            </a:r>
          </a:p>
        </p:txBody>
      </p:sp>
      <p:sp>
        <p:nvSpPr>
          <p:cNvPr id="24" name="AutoShape 33"/>
          <p:cNvSpPr>
            <a:spLocks noChangeArrowheads="1"/>
          </p:cNvSpPr>
          <p:nvPr/>
        </p:nvSpPr>
        <p:spPr bwMode="auto">
          <a:xfrm>
            <a:off x="5941440" y="2718526"/>
            <a:ext cx="1296000" cy="1286558"/>
          </a:xfrm>
          <a:prstGeom prst="rightArrow">
            <a:avLst>
              <a:gd name="adj1" fmla="val 50000"/>
              <a:gd name="adj2" fmla="val 35489"/>
            </a:avLst>
          </a:prstGeom>
          <a:solidFill>
            <a:schemeClr val="accent3">
              <a:lumMod val="95000"/>
            </a:scheme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3331" tIns="43332" rIns="83331" bIns="43332" anchor="ctr">
            <a:spAutoFit/>
          </a:bodyPr>
          <a:lstStyle/>
          <a:p>
            <a:pPr algn="ctr">
              <a:spcBef>
                <a:spcPct val="20000"/>
              </a:spcBef>
              <a:buNone/>
            </a:pPr>
            <a:endParaRPr lang="zh-CN" altLang="en-US" sz="2800" dirty="0">
              <a:solidFill>
                <a:srgbClr val="3399FF"/>
              </a:solidFill>
              <a:latin typeface="微软雅黑" pitchFamily="34" charset="-122"/>
              <a:ea typeface="微软雅黑" pitchFamily="34" charset="-122"/>
            </a:endParaRPr>
          </a:p>
        </p:txBody>
      </p:sp>
      <p:grpSp>
        <p:nvGrpSpPr>
          <p:cNvPr id="25" name="Group 39"/>
          <p:cNvGrpSpPr>
            <a:grpSpLocks/>
          </p:cNvGrpSpPr>
          <p:nvPr/>
        </p:nvGrpSpPr>
        <p:grpSpPr bwMode="auto">
          <a:xfrm>
            <a:off x="4644001" y="2709334"/>
            <a:ext cx="1350720" cy="1111250"/>
            <a:chOff x="1586" y="1624"/>
            <a:chExt cx="1036" cy="711"/>
          </a:xfrm>
        </p:grpSpPr>
        <p:pic>
          <p:nvPicPr>
            <p:cNvPr id="26" name="Picture 40" descr="SAP_BW_cube_R"/>
            <p:cNvPicPr>
              <a:picLocks noChangeAspect="1" noChangeArrowheads="1"/>
            </p:cNvPicPr>
            <p:nvPr/>
          </p:nvPicPr>
          <p:blipFill>
            <a:blip r:embed="rId6" cstate="print"/>
            <a:srcRect/>
            <a:stretch>
              <a:fillRect/>
            </a:stretch>
          </p:blipFill>
          <p:spPr bwMode="auto">
            <a:xfrm>
              <a:off x="1586" y="1624"/>
              <a:ext cx="989" cy="621"/>
            </a:xfrm>
            <a:prstGeom prst="rect">
              <a:avLst/>
            </a:prstGeom>
            <a:noFill/>
            <a:ln w="9525">
              <a:noFill/>
              <a:miter lim="800000"/>
              <a:headEnd/>
              <a:tailEnd/>
            </a:ln>
          </p:spPr>
        </p:pic>
        <p:pic>
          <p:nvPicPr>
            <p:cNvPr id="27" name="Picture 41" descr="process_magnify_analyse_R"/>
            <p:cNvPicPr>
              <a:picLocks noChangeAspect="1" noChangeArrowheads="1"/>
            </p:cNvPicPr>
            <p:nvPr/>
          </p:nvPicPr>
          <p:blipFill>
            <a:blip r:embed="rId7" cstate="print"/>
            <a:srcRect/>
            <a:stretch>
              <a:fillRect/>
            </a:stretch>
          </p:blipFill>
          <p:spPr bwMode="auto">
            <a:xfrm>
              <a:off x="1620" y="1752"/>
              <a:ext cx="1002" cy="583"/>
            </a:xfrm>
            <a:prstGeom prst="rect">
              <a:avLst/>
            </a:prstGeom>
            <a:noFill/>
            <a:ln w="9525">
              <a:noFill/>
              <a:miter lim="800000"/>
              <a:headEnd/>
              <a:tailEnd/>
            </a:ln>
          </p:spPr>
        </p:pic>
      </p:grpSp>
      <p:cxnSp>
        <p:nvCxnSpPr>
          <p:cNvPr id="28" name="AutoShape 42"/>
          <p:cNvCxnSpPr>
            <a:cxnSpLocks noChangeShapeType="1"/>
          </p:cNvCxnSpPr>
          <p:nvPr/>
        </p:nvCxnSpPr>
        <p:spPr bwMode="auto">
          <a:xfrm flipV="1">
            <a:off x="1490401" y="3679977"/>
            <a:ext cx="3798720" cy="1787071"/>
          </a:xfrm>
          <a:prstGeom prst="straightConnector1">
            <a:avLst/>
          </a:prstGeom>
          <a:noFill/>
          <a:ln w="12700">
            <a:solidFill>
              <a:srgbClr val="800000"/>
            </a:solidFill>
            <a:prstDash val="dash"/>
            <a:round/>
            <a:headEnd/>
            <a:tailEnd type="triangle" w="med" len="med"/>
          </a:ln>
        </p:spPr>
      </p:cxnSp>
      <p:cxnSp>
        <p:nvCxnSpPr>
          <p:cNvPr id="29" name="AutoShape 43"/>
          <p:cNvCxnSpPr>
            <a:cxnSpLocks noChangeShapeType="1"/>
          </p:cNvCxnSpPr>
          <p:nvPr/>
        </p:nvCxnSpPr>
        <p:spPr bwMode="auto">
          <a:xfrm flipV="1">
            <a:off x="2482560" y="3679976"/>
            <a:ext cx="2806560" cy="1838476"/>
          </a:xfrm>
          <a:prstGeom prst="straightConnector1">
            <a:avLst/>
          </a:prstGeom>
          <a:noFill/>
          <a:ln w="12700">
            <a:solidFill>
              <a:srgbClr val="800000"/>
            </a:solidFill>
            <a:prstDash val="dash"/>
            <a:round/>
            <a:headEnd/>
            <a:tailEnd type="triangle" w="med" len="med"/>
          </a:ln>
        </p:spPr>
      </p:cxnSp>
      <p:cxnSp>
        <p:nvCxnSpPr>
          <p:cNvPr id="30" name="AutoShape 44"/>
          <p:cNvCxnSpPr>
            <a:cxnSpLocks noChangeShapeType="1"/>
          </p:cNvCxnSpPr>
          <p:nvPr/>
        </p:nvCxnSpPr>
        <p:spPr bwMode="auto">
          <a:xfrm flipV="1">
            <a:off x="3504961" y="3679976"/>
            <a:ext cx="1784160" cy="1838476"/>
          </a:xfrm>
          <a:prstGeom prst="straightConnector1">
            <a:avLst/>
          </a:prstGeom>
          <a:noFill/>
          <a:ln w="12700">
            <a:solidFill>
              <a:srgbClr val="800000"/>
            </a:solidFill>
            <a:prstDash val="dash"/>
            <a:round/>
            <a:headEnd/>
            <a:tailEnd type="triangle" w="med" len="med"/>
          </a:ln>
        </p:spPr>
      </p:cxnSp>
      <p:cxnSp>
        <p:nvCxnSpPr>
          <p:cNvPr id="31" name="AutoShape 45"/>
          <p:cNvCxnSpPr>
            <a:cxnSpLocks noChangeShapeType="1"/>
          </p:cNvCxnSpPr>
          <p:nvPr/>
        </p:nvCxnSpPr>
        <p:spPr bwMode="auto">
          <a:xfrm flipV="1">
            <a:off x="4412160" y="3679976"/>
            <a:ext cx="876960" cy="1808238"/>
          </a:xfrm>
          <a:prstGeom prst="straightConnector1">
            <a:avLst/>
          </a:prstGeom>
          <a:noFill/>
          <a:ln w="12700">
            <a:solidFill>
              <a:srgbClr val="800000"/>
            </a:solidFill>
            <a:prstDash val="dash"/>
            <a:round/>
            <a:headEnd/>
            <a:tailEnd type="triangle" w="med" len="med"/>
          </a:ln>
        </p:spPr>
      </p:cxnSp>
      <p:grpSp>
        <p:nvGrpSpPr>
          <p:cNvPr id="32" name="Group 46"/>
          <p:cNvGrpSpPr>
            <a:grpSpLocks/>
          </p:cNvGrpSpPr>
          <p:nvPr/>
        </p:nvGrpSpPr>
        <p:grpSpPr bwMode="auto">
          <a:xfrm>
            <a:off x="4093921" y="5488214"/>
            <a:ext cx="635040" cy="762000"/>
            <a:chOff x="883" y="2899"/>
            <a:chExt cx="549" cy="797"/>
          </a:xfrm>
        </p:grpSpPr>
        <p:pic>
          <p:nvPicPr>
            <p:cNvPr id="33" name="Picture 47" descr="box1"/>
            <p:cNvPicPr>
              <a:picLocks noChangeAspect="1" noChangeArrowheads="1"/>
            </p:cNvPicPr>
            <p:nvPr/>
          </p:nvPicPr>
          <p:blipFill>
            <a:blip r:embed="rId8" cstate="print"/>
            <a:srcRect/>
            <a:stretch>
              <a:fillRect/>
            </a:stretch>
          </p:blipFill>
          <p:spPr bwMode="gray">
            <a:xfrm>
              <a:off x="883" y="2899"/>
              <a:ext cx="549" cy="797"/>
            </a:xfrm>
            <a:prstGeom prst="rect">
              <a:avLst/>
            </a:prstGeom>
            <a:noFill/>
            <a:ln w="9525">
              <a:noFill/>
              <a:miter lim="800000"/>
              <a:headEnd/>
              <a:tailEnd/>
            </a:ln>
          </p:spPr>
        </p:pic>
        <p:pic>
          <p:nvPicPr>
            <p:cNvPr id="34" name="Picture 48" descr="logo 1"/>
            <p:cNvPicPr>
              <a:picLocks noChangeAspect="1" noChangeArrowheads="1"/>
            </p:cNvPicPr>
            <p:nvPr/>
          </p:nvPicPr>
          <p:blipFill>
            <a:blip r:embed="rId9" cstate="print"/>
            <a:srcRect/>
            <a:stretch>
              <a:fillRect/>
            </a:stretch>
          </p:blipFill>
          <p:spPr bwMode="gray">
            <a:xfrm>
              <a:off x="904" y="3145"/>
              <a:ext cx="218" cy="192"/>
            </a:xfrm>
            <a:prstGeom prst="rect">
              <a:avLst/>
            </a:prstGeom>
            <a:noFill/>
            <a:ln w="9525">
              <a:noFill/>
              <a:miter lim="800000"/>
              <a:headEnd/>
              <a:tailEnd/>
            </a:ln>
          </p:spPr>
        </p:pic>
      </p:grpSp>
      <p:sp>
        <p:nvSpPr>
          <p:cNvPr id="35" name="WordArt 49"/>
          <p:cNvSpPr>
            <a:spLocks noChangeArrowheads="1" noChangeShapeType="1" noTextEdit="1"/>
          </p:cNvSpPr>
          <p:nvPr/>
        </p:nvSpPr>
        <p:spPr bwMode="auto">
          <a:xfrm>
            <a:off x="4183200" y="5964465"/>
            <a:ext cx="413280" cy="288773"/>
          </a:xfrm>
          <a:prstGeom prst="rect">
            <a:avLst/>
          </a:prstGeom>
        </p:spPr>
        <p:txBody>
          <a:bodyPr wrap="none" lIns="84664" tIns="42332" rIns="84664" bIns="42332"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buNone/>
            </a:pPr>
            <a:r>
              <a:rPr lang="en-US" altLang="zh-CN" sz="33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微软雅黑" pitchFamily="34" charset="-122"/>
                <a:ea typeface="微软雅黑" pitchFamily="34" charset="-122"/>
                <a:cs typeface="Times New Roman"/>
              </a:rPr>
              <a:t>HR</a:t>
            </a:r>
            <a:endParaRPr lang="zh-CN" altLang="en-US" sz="33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微软雅黑" pitchFamily="34" charset="-122"/>
              <a:ea typeface="微软雅黑" pitchFamily="34" charset="-122"/>
              <a:cs typeface="Times New Roman"/>
            </a:endParaRPr>
          </a:p>
        </p:txBody>
      </p:sp>
      <p:pic>
        <p:nvPicPr>
          <p:cNvPr id="36" name="Picture 50" descr="SAP_ERP_system_blue_R"/>
          <p:cNvPicPr>
            <a:picLocks noChangeAspect="1" noChangeArrowheads="1"/>
          </p:cNvPicPr>
          <p:nvPr/>
        </p:nvPicPr>
        <p:blipFill>
          <a:blip r:embed="rId10" cstate="print"/>
          <a:srcRect/>
          <a:stretch>
            <a:fillRect/>
          </a:stretch>
        </p:blipFill>
        <p:spPr bwMode="auto">
          <a:xfrm>
            <a:off x="972000" y="5467048"/>
            <a:ext cx="1035360" cy="840619"/>
          </a:xfrm>
          <a:prstGeom prst="rect">
            <a:avLst/>
          </a:prstGeom>
          <a:noFill/>
          <a:ln w="9525">
            <a:noFill/>
            <a:miter lim="800000"/>
            <a:headEnd/>
            <a:tailEnd/>
          </a:ln>
        </p:spPr>
      </p:pic>
      <p:graphicFrame>
        <p:nvGraphicFramePr>
          <p:cNvPr id="37" name="Object 52"/>
          <p:cNvGraphicFramePr>
            <a:graphicFrameLocks noGrp="1" noChangeAspect="1"/>
          </p:cNvGraphicFramePr>
          <p:nvPr>
            <p:ph idx="4294967295"/>
            <p:extLst>
              <p:ext uri="{D42A27DB-BD31-4B8C-83A1-F6EECF244321}">
                <p14:modId xmlns:p14="http://schemas.microsoft.com/office/powerpoint/2010/main" val="1715280125"/>
              </p:ext>
            </p:extLst>
          </p:nvPr>
        </p:nvGraphicFramePr>
        <p:xfrm>
          <a:off x="2266561" y="5518453"/>
          <a:ext cx="430560" cy="718155"/>
        </p:xfrm>
        <a:graphic>
          <a:graphicData uri="http://schemas.openxmlformats.org/presentationml/2006/ole">
            <mc:AlternateContent xmlns:mc="http://schemas.openxmlformats.org/markup-compatibility/2006">
              <mc:Choice xmlns:v="urn:schemas-microsoft-com:vml" Requires="v">
                <p:oleObj spid="_x0000_s1479" name="CorelDRAW" r:id="rId11" imgW="1103760" imgH="1987200" progId="">
                  <p:embed/>
                </p:oleObj>
              </mc:Choice>
              <mc:Fallback>
                <p:oleObj name="CorelDRAW" r:id="rId11" imgW="1103760" imgH="1987200" progId="">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6561" y="5518453"/>
                        <a:ext cx="430560" cy="71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 name="Picture 53"/>
          <p:cNvPicPr>
            <a:picLocks noChangeAspect="1" noChangeArrowheads="1"/>
          </p:cNvPicPr>
          <p:nvPr/>
        </p:nvPicPr>
        <p:blipFill>
          <a:blip r:embed="rId13" cstate="print"/>
          <a:srcRect/>
          <a:stretch>
            <a:fillRect/>
          </a:stretch>
        </p:blipFill>
        <p:spPr bwMode="auto">
          <a:xfrm>
            <a:off x="3273121" y="5518453"/>
            <a:ext cx="463680" cy="603250"/>
          </a:xfrm>
          <a:prstGeom prst="rect">
            <a:avLst/>
          </a:prstGeom>
          <a:noFill/>
          <a:ln w="12700">
            <a:noFill/>
            <a:miter lim="800000"/>
            <a:headEnd/>
            <a:tailEnd/>
          </a:ln>
        </p:spPr>
      </p:pic>
      <p:sp>
        <p:nvSpPr>
          <p:cNvPr id="40" name="WordArt 54"/>
          <p:cNvSpPr>
            <a:spLocks noChangeArrowheads="1" noChangeShapeType="1" noTextEdit="1"/>
          </p:cNvSpPr>
          <p:nvPr/>
        </p:nvSpPr>
        <p:spPr bwMode="auto">
          <a:xfrm>
            <a:off x="3346561" y="5949346"/>
            <a:ext cx="413280" cy="290286"/>
          </a:xfrm>
          <a:prstGeom prst="rect">
            <a:avLst/>
          </a:prstGeom>
        </p:spPr>
        <p:txBody>
          <a:bodyPr wrap="none" lIns="84664" tIns="42332" rIns="84664" bIns="42332"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buNone/>
            </a:pPr>
            <a:r>
              <a:rPr lang="zh-CN" altLang="en-US" sz="3300" kern="10" dirty="0" smtClean="0">
                <a:ln w="9525">
                  <a:round/>
                  <a:headEnd/>
                  <a:tailEnd/>
                </a:ln>
                <a:solidFill>
                  <a:srgbClr val="FF0000"/>
                </a:solidFill>
                <a:latin typeface="微软雅黑" pitchFamily="34" charset="-122"/>
                <a:ea typeface="微软雅黑" pitchFamily="34" charset="-122"/>
              </a:rPr>
              <a:t>集采系统</a:t>
            </a:r>
            <a:endParaRPr lang="zh-CN" altLang="en-US" sz="3300" kern="10" dirty="0">
              <a:ln w="9525">
                <a:round/>
                <a:headEnd/>
                <a:tailEnd/>
              </a:ln>
              <a:solidFill>
                <a:srgbClr val="FF0000"/>
              </a:solidFill>
              <a:latin typeface="微软雅黑" pitchFamily="34" charset="-122"/>
              <a:ea typeface="微软雅黑" pitchFamily="34" charset="-122"/>
            </a:endParaRPr>
          </a:p>
        </p:txBody>
      </p:sp>
      <p:pic>
        <p:nvPicPr>
          <p:cNvPr id="41" name="Picture 55" descr="server"/>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289121" y="5445882"/>
            <a:ext cx="463680" cy="722690"/>
          </a:xfrm>
          <a:prstGeom prst="rect">
            <a:avLst/>
          </a:prstGeom>
          <a:noFill/>
          <a:ln w="9525">
            <a:noFill/>
            <a:miter lim="800000"/>
            <a:headEnd/>
            <a:tailEnd/>
          </a:ln>
        </p:spPr>
      </p:pic>
      <p:sp>
        <p:nvSpPr>
          <p:cNvPr id="42" name="WordArt 56"/>
          <p:cNvSpPr>
            <a:spLocks noChangeArrowheads="1" noChangeShapeType="1" noTextEdit="1"/>
          </p:cNvSpPr>
          <p:nvPr/>
        </p:nvSpPr>
        <p:spPr bwMode="auto">
          <a:xfrm>
            <a:off x="2266560" y="5949346"/>
            <a:ext cx="414720" cy="290286"/>
          </a:xfrm>
          <a:prstGeom prst="rect">
            <a:avLst/>
          </a:prstGeom>
        </p:spPr>
        <p:txBody>
          <a:bodyPr wrap="none" lIns="84664" tIns="42332" rIns="84664" bIns="42332"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buNone/>
            </a:pPr>
            <a:r>
              <a:rPr lang="zh-CN" altLang="en-US" sz="3300" kern="10" dirty="0">
                <a:ln w="9525">
                  <a:round/>
                  <a:headEnd/>
                  <a:tailEnd/>
                </a:ln>
                <a:solidFill>
                  <a:srgbClr val="FF00FF"/>
                </a:solidFill>
                <a:latin typeface="微软雅黑" pitchFamily="34" charset="-122"/>
                <a:ea typeface="微软雅黑" pitchFamily="34" charset="-122"/>
              </a:rPr>
              <a:t>财务</a:t>
            </a:r>
          </a:p>
        </p:txBody>
      </p:sp>
      <p:sp>
        <p:nvSpPr>
          <p:cNvPr id="43" name="WordArt 57"/>
          <p:cNvSpPr>
            <a:spLocks noChangeArrowheads="1" noChangeShapeType="1" noTextEdit="1"/>
          </p:cNvSpPr>
          <p:nvPr/>
        </p:nvSpPr>
        <p:spPr bwMode="auto">
          <a:xfrm>
            <a:off x="5289120" y="5949346"/>
            <a:ext cx="413280" cy="290286"/>
          </a:xfrm>
          <a:prstGeom prst="rect">
            <a:avLst/>
          </a:prstGeom>
        </p:spPr>
        <p:txBody>
          <a:bodyPr wrap="none" lIns="84664" tIns="42332" rIns="84664" bIns="42332"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buNone/>
            </a:pPr>
            <a:r>
              <a:rPr lang="zh-CN" altLang="en-US" sz="3300" kern="10" dirty="0">
                <a:ln w="9525">
                  <a:round/>
                  <a:headEnd/>
                  <a:tailEnd/>
                </a:ln>
                <a:latin typeface="微软雅黑" pitchFamily="34" charset="-122"/>
                <a:ea typeface="微软雅黑" pitchFamily="34" charset="-122"/>
              </a:rPr>
              <a:t>其他</a:t>
            </a:r>
          </a:p>
        </p:txBody>
      </p:sp>
      <p:cxnSp>
        <p:nvCxnSpPr>
          <p:cNvPr id="44" name="AutoShape 58"/>
          <p:cNvCxnSpPr>
            <a:cxnSpLocks noChangeShapeType="1"/>
          </p:cNvCxnSpPr>
          <p:nvPr/>
        </p:nvCxnSpPr>
        <p:spPr bwMode="auto">
          <a:xfrm flipH="1" flipV="1">
            <a:off x="5296320" y="3800929"/>
            <a:ext cx="224640" cy="1644952"/>
          </a:xfrm>
          <a:prstGeom prst="straightConnector1">
            <a:avLst/>
          </a:prstGeom>
          <a:noFill/>
          <a:ln w="12700">
            <a:solidFill>
              <a:srgbClr val="800000"/>
            </a:solidFill>
            <a:prstDash val="dash"/>
            <a:round/>
            <a:headEnd/>
            <a:tailEnd type="triangle" w="med" len="med"/>
          </a:ln>
        </p:spPr>
      </p:cxnSp>
      <p:cxnSp>
        <p:nvCxnSpPr>
          <p:cNvPr id="45" name="AutoShape 59"/>
          <p:cNvCxnSpPr>
            <a:cxnSpLocks noChangeShapeType="1"/>
            <a:endCxn id="14" idx="3"/>
          </p:cNvCxnSpPr>
          <p:nvPr/>
        </p:nvCxnSpPr>
        <p:spPr bwMode="auto">
          <a:xfrm flipH="1" flipV="1">
            <a:off x="2100240" y="3602301"/>
            <a:ext cx="382323" cy="1916154"/>
          </a:xfrm>
          <a:prstGeom prst="straightConnector1">
            <a:avLst/>
          </a:prstGeom>
          <a:noFill/>
          <a:ln w="12700">
            <a:solidFill>
              <a:schemeClr val="hlink"/>
            </a:solidFill>
            <a:prstDash val="dash"/>
            <a:round/>
            <a:headEnd type="triangle" w="med" len="med"/>
            <a:tailEnd type="triangle" w="med" len="med"/>
          </a:ln>
        </p:spPr>
      </p:cxnSp>
      <p:sp>
        <p:nvSpPr>
          <p:cNvPr id="46" name="Text Box 60"/>
          <p:cNvSpPr txBox="1">
            <a:spLocks noChangeArrowheads="1"/>
          </p:cNvSpPr>
          <p:nvPr/>
        </p:nvSpPr>
        <p:spPr bwMode="auto">
          <a:xfrm>
            <a:off x="6084168" y="5229200"/>
            <a:ext cx="1080000" cy="307571"/>
          </a:xfrm>
          <a:prstGeom prst="rect">
            <a:avLst/>
          </a:prstGeom>
          <a:noFill/>
          <a:ln w="12700" algn="ctr">
            <a:noFill/>
            <a:miter lim="800000"/>
            <a:headEnd/>
            <a:tailEnd/>
          </a:ln>
        </p:spPr>
        <p:txBody>
          <a:bodyPr lIns="83331" tIns="43332" rIns="83331" bIns="43332">
            <a:spAutoFit/>
          </a:bodyPr>
          <a:lstStyle/>
          <a:p>
            <a:pPr algn="ctr">
              <a:buNone/>
            </a:pPr>
            <a:r>
              <a:rPr lang="zh-CN" altLang="en-US" sz="1100" dirty="0">
                <a:latin typeface="微软雅黑" pitchFamily="34" charset="-122"/>
                <a:ea typeface="微软雅黑" pitchFamily="34" charset="-122"/>
              </a:rPr>
              <a:t>数据分析师</a:t>
            </a:r>
            <a:endParaRPr lang="zh-CN" altLang="en-US" sz="2800" dirty="0">
              <a:solidFill>
                <a:srgbClr val="3399FF"/>
              </a:solidFill>
              <a:latin typeface="微软雅黑" pitchFamily="34" charset="-122"/>
              <a:ea typeface="微软雅黑" pitchFamily="34" charset="-122"/>
            </a:endParaRPr>
          </a:p>
        </p:txBody>
      </p:sp>
      <p:pic>
        <p:nvPicPr>
          <p:cNvPr id="47" name="Picture 2"/>
          <p:cNvPicPr>
            <a:picLocks noChangeAspect="1" noChangeArrowheads="1"/>
          </p:cNvPicPr>
          <p:nvPr/>
        </p:nvPicPr>
        <p:blipFill>
          <a:blip r:embed="rId15" cstate="print"/>
          <a:srcRect/>
          <a:stretch>
            <a:fillRect/>
          </a:stretch>
        </p:blipFill>
        <p:spPr bwMode="auto">
          <a:xfrm>
            <a:off x="7812360" y="5445224"/>
            <a:ext cx="648415" cy="702405"/>
          </a:xfrm>
          <a:prstGeom prst="rect">
            <a:avLst/>
          </a:prstGeom>
          <a:noFill/>
          <a:ln w="9525">
            <a:noFill/>
            <a:miter lim="800000"/>
            <a:headEnd/>
            <a:tailEnd/>
          </a:ln>
        </p:spPr>
      </p:pic>
      <p:pic>
        <p:nvPicPr>
          <p:cNvPr id="48" name="Picture 7"/>
          <p:cNvPicPr>
            <a:picLocks noChangeAspect="1" noChangeArrowheads="1"/>
          </p:cNvPicPr>
          <p:nvPr/>
        </p:nvPicPr>
        <p:blipFill>
          <a:blip r:embed="rId16" cstate="print"/>
          <a:srcRect/>
          <a:stretch>
            <a:fillRect/>
          </a:stretch>
        </p:blipFill>
        <p:spPr bwMode="auto">
          <a:xfrm>
            <a:off x="7309440" y="2685143"/>
            <a:ext cx="1441440" cy="752929"/>
          </a:xfrm>
          <a:prstGeom prst="rect">
            <a:avLst/>
          </a:prstGeom>
          <a:noFill/>
          <a:ln w="9525">
            <a:noFill/>
            <a:miter lim="800000"/>
            <a:headEnd/>
            <a:tailEnd/>
          </a:ln>
        </p:spPr>
      </p:pic>
      <p:pic>
        <p:nvPicPr>
          <p:cNvPr id="49" name="Picture 8"/>
          <p:cNvPicPr>
            <a:picLocks noChangeAspect="1" noChangeArrowheads="1"/>
          </p:cNvPicPr>
          <p:nvPr/>
        </p:nvPicPr>
        <p:blipFill>
          <a:blip r:embed="rId17" cstate="print"/>
          <a:srcRect/>
          <a:stretch>
            <a:fillRect/>
          </a:stretch>
        </p:blipFill>
        <p:spPr bwMode="auto">
          <a:xfrm>
            <a:off x="7827841" y="2837846"/>
            <a:ext cx="1012320" cy="878416"/>
          </a:xfrm>
          <a:prstGeom prst="rect">
            <a:avLst/>
          </a:prstGeom>
          <a:noFill/>
          <a:ln w="9525">
            <a:noFill/>
            <a:miter lim="800000"/>
            <a:headEnd/>
            <a:tailEnd/>
          </a:ln>
        </p:spPr>
      </p:pic>
      <p:sp>
        <p:nvSpPr>
          <p:cNvPr id="50" name="Text Box 64"/>
          <p:cNvSpPr txBox="1">
            <a:spLocks noChangeArrowheads="1"/>
          </p:cNvSpPr>
          <p:nvPr/>
        </p:nvSpPr>
        <p:spPr bwMode="auto">
          <a:xfrm>
            <a:off x="5724128" y="3140968"/>
            <a:ext cx="1532160" cy="525611"/>
          </a:xfrm>
          <a:prstGeom prst="rect">
            <a:avLst/>
          </a:prstGeom>
          <a:noFill/>
          <a:ln w="9525" algn="ctr">
            <a:noFill/>
            <a:miter lim="800000"/>
            <a:headEnd/>
            <a:tailEnd/>
          </a:ln>
        </p:spPr>
        <p:txBody>
          <a:bodyPr lIns="84664" tIns="42332" rIns="84664" bIns="42332">
            <a:spAutoFit/>
          </a:bodyPr>
          <a:lstStyle/>
          <a:p>
            <a:pPr algn="ctr">
              <a:spcBef>
                <a:spcPct val="50000"/>
              </a:spcBef>
              <a:buNone/>
            </a:pPr>
            <a:r>
              <a:rPr lang="zh-CN" altLang="en-US" sz="1100" dirty="0">
                <a:latin typeface="微软雅黑" pitchFamily="34" charset="-122"/>
                <a:ea typeface="微软雅黑" pitchFamily="34" charset="-122"/>
              </a:rPr>
              <a:t>数据加工与挖掘（</a:t>
            </a:r>
            <a:r>
              <a:rPr lang="en-US" altLang="zh-CN" sz="1100" dirty="0">
                <a:latin typeface="微软雅黑" pitchFamily="34" charset="-122"/>
                <a:ea typeface="微软雅黑" pitchFamily="34" charset="-122"/>
              </a:rPr>
              <a:t>Data Mining</a:t>
            </a:r>
            <a:r>
              <a:rPr lang="zh-CN" altLang="en-US" sz="1100" dirty="0">
                <a:latin typeface="微软雅黑" pitchFamily="34" charset="-122"/>
                <a:ea typeface="微软雅黑" pitchFamily="34" charset="-122"/>
              </a:rPr>
              <a:t>）</a:t>
            </a:r>
            <a:endParaRPr lang="zh-CN" altLang="en-US" sz="2800" dirty="0">
              <a:solidFill>
                <a:srgbClr val="3399FF"/>
              </a:solidFill>
              <a:latin typeface="微软雅黑" pitchFamily="34" charset="-122"/>
              <a:ea typeface="微软雅黑" pitchFamily="34" charset="-122"/>
            </a:endParaRPr>
          </a:p>
        </p:txBody>
      </p:sp>
      <p:sp>
        <p:nvSpPr>
          <p:cNvPr id="51" name="Text Box 65"/>
          <p:cNvSpPr txBox="1">
            <a:spLocks noChangeArrowheads="1"/>
          </p:cNvSpPr>
          <p:nvPr/>
        </p:nvSpPr>
        <p:spPr bwMode="auto">
          <a:xfrm>
            <a:off x="4139952" y="2276872"/>
            <a:ext cx="1944192" cy="527631"/>
          </a:xfrm>
          <a:prstGeom prst="rect">
            <a:avLst/>
          </a:prstGeom>
          <a:noFill/>
          <a:ln w="12700" algn="ctr">
            <a:noFill/>
            <a:miter lim="800000"/>
            <a:headEnd/>
            <a:tailEnd/>
          </a:ln>
        </p:spPr>
        <p:txBody>
          <a:bodyPr wrap="square" lIns="83331" tIns="43332" rIns="83331" bIns="43332">
            <a:spAutoFit/>
          </a:bodyPr>
          <a:lstStyle/>
          <a:p>
            <a:pPr algn="ctr">
              <a:buNone/>
            </a:pPr>
            <a:r>
              <a:rPr lang="zh-CN" altLang="en-US" sz="1100" dirty="0">
                <a:latin typeface="微软雅黑" pitchFamily="34" charset="-122"/>
                <a:ea typeface="微软雅黑" pitchFamily="34" charset="-122"/>
              </a:rPr>
              <a:t>数据集市</a:t>
            </a:r>
            <a:r>
              <a:rPr lang="en-US" altLang="zh-CN" sz="1100" dirty="0">
                <a:latin typeface="微软雅黑" pitchFamily="34" charset="-122"/>
                <a:ea typeface="微软雅黑" pitchFamily="34" charset="-122"/>
              </a:rPr>
              <a:t>(Data Mart)</a:t>
            </a:r>
            <a:r>
              <a:rPr lang="zh-CN" altLang="en-US" sz="1100" dirty="0">
                <a:latin typeface="微软雅黑" pitchFamily="34" charset="-122"/>
                <a:ea typeface="微软雅黑" pitchFamily="34" charset="-122"/>
              </a:rPr>
              <a:t>和数据仓库（</a:t>
            </a:r>
            <a:r>
              <a:rPr lang="en-US" altLang="zh-CN" sz="1100" dirty="0">
                <a:latin typeface="微软雅黑" pitchFamily="34" charset="-122"/>
                <a:ea typeface="微软雅黑" pitchFamily="34" charset="-122"/>
              </a:rPr>
              <a:t>Data Warehouse </a:t>
            </a:r>
            <a:r>
              <a:rPr lang="zh-CN" altLang="en-US" sz="1100" dirty="0">
                <a:latin typeface="微软雅黑" pitchFamily="34" charset="-122"/>
                <a:ea typeface="微软雅黑" pitchFamily="34" charset="-122"/>
              </a:rPr>
              <a:t>）</a:t>
            </a:r>
          </a:p>
        </p:txBody>
      </p:sp>
      <p:sp>
        <p:nvSpPr>
          <p:cNvPr id="52" name="AutoShape 67"/>
          <p:cNvSpPr>
            <a:spLocks noChangeArrowheads="1"/>
          </p:cNvSpPr>
          <p:nvPr/>
        </p:nvSpPr>
        <p:spPr bwMode="auto">
          <a:xfrm rot="5400000">
            <a:off x="7379364" y="3903775"/>
            <a:ext cx="1510393" cy="1286558"/>
          </a:xfrm>
          <a:prstGeom prst="rightArrow">
            <a:avLst>
              <a:gd name="adj1" fmla="val 50000"/>
              <a:gd name="adj2" fmla="val 39393"/>
            </a:avLst>
          </a:prstGeom>
          <a:solidFill>
            <a:schemeClr val="accent2">
              <a:lumMod val="60000"/>
              <a:lumOff val="40000"/>
            </a:schemeClr>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3331" tIns="43332" rIns="83331" bIns="43332" anchor="ctr">
            <a:spAutoFit/>
          </a:bodyPr>
          <a:lstStyle/>
          <a:p>
            <a:pPr algn="ctr">
              <a:spcBef>
                <a:spcPct val="20000"/>
              </a:spcBef>
              <a:buNone/>
            </a:pPr>
            <a:endParaRPr lang="zh-CN" altLang="en-US" sz="2800" dirty="0">
              <a:solidFill>
                <a:srgbClr val="3399FF"/>
              </a:solidFill>
              <a:latin typeface="微软雅黑" pitchFamily="34" charset="-122"/>
              <a:ea typeface="微软雅黑" pitchFamily="34" charset="-122"/>
            </a:endParaRPr>
          </a:p>
        </p:txBody>
      </p:sp>
      <p:sp>
        <p:nvSpPr>
          <p:cNvPr id="53" name="Text Box 68"/>
          <p:cNvSpPr txBox="1">
            <a:spLocks noChangeArrowheads="1"/>
          </p:cNvSpPr>
          <p:nvPr/>
        </p:nvSpPr>
        <p:spPr bwMode="auto">
          <a:xfrm>
            <a:off x="7274311" y="1870442"/>
            <a:ext cx="1511697" cy="747691"/>
          </a:xfrm>
          <a:prstGeom prst="rect">
            <a:avLst/>
          </a:prstGeom>
          <a:noFill/>
          <a:ln w="12700" algn="ctr">
            <a:noFill/>
            <a:miter lim="800000"/>
            <a:headEnd/>
            <a:tailEnd/>
          </a:ln>
        </p:spPr>
        <p:txBody>
          <a:bodyPr wrap="square" lIns="83331" tIns="43332" rIns="83331" bIns="43332">
            <a:spAutoFit/>
          </a:bodyPr>
          <a:lstStyle/>
          <a:p>
            <a:pPr algn="l">
              <a:buNone/>
            </a:pPr>
            <a:r>
              <a:rPr lang="en-US" altLang="zh-CN" sz="1100" dirty="0">
                <a:latin typeface="微软雅黑" pitchFamily="34" charset="-122"/>
                <a:ea typeface="微软雅黑" pitchFamily="34" charset="-122"/>
              </a:rPr>
              <a:t>BI </a:t>
            </a:r>
            <a:r>
              <a:rPr lang="zh-CN" altLang="en-US" sz="1100" dirty="0">
                <a:latin typeface="微软雅黑" pitchFamily="34" charset="-122"/>
                <a:ea typeface="微软雅黑" pitchFamily="34" charset="-122"/>
              </a:rPr>
              <a:t>报表及分析报告：通过集成的平台提供准确的</a:t>
            </a:r>
            <a:r>
              <a:rPr lang="en-US" altLang="zh-CN" sz="1100" dirty="0">
                <a:latin typeface="微软雅黑" pitchFamily="34" charset="-122"/>
                <a:ea typeface="微软雅黑" pitchFamily="34" charset="-122"/>
              </a:rPr>
              <a:t>BI</a:t>
            </a:r>
            <a:r>
              <a:rPr lang="zh-CN" altLang="en-US" sz="1100" dirty="0">
                <a:latin typeface="微软雅黑" pitchFamily="34" charset="-122"/>
                <a:ea typeface="微软雅黑" pitchFamily="34" charset="-122"/>
              </a:rPr>
              <a:t>分析数据</a:t>
            </a:r>
          </a:p>
        </p:txBody>
      </p:sp>
      <p:sp>
        <p:nvSpPr>
          <p:cNvPr id="54" name="WordArt 69"/>
          <p:cNvSpPr>
            <a:spLocks noChangeArrowheads="1" noChangeShapeType="1" noTextEdit="1"/>
          </p:cNvSpPr>
          <p:nvPr/>
        </p:nvSpPr>
        <p:spPr bwMode="auto">
          <a:xfrm>
            <a:off x="7885440" y="4077608"/>
            <a:ext cx="514080" cy="503464"/>
          </a:xfrm>
          <a:prstGeom prst="rect">
            <a:avLst/>
          </a:prstGeom>
        </p:spPr>
        <p:txBody>
          <a:bodyPr wrap="none" lIns="84664" tIns="42332" rIns="84664" bIns="42332" fromWordArt="1">
            <a:prstTxWarp prst="textPlain">
              <a:avLst>
                <a:gd name="adj" fmla="val 50000"/>
              </a:avLst>
            </a:prstTxWarp>
          </a:bodyPr>
          <a:lstStyle/>
          <a:p>
            <a:pPr algn="ctr">
              <a:buNone/>
            </a:pPr>
            <a:r>
              <a:rPr lang="zh-CN" altLang="en-US" sz="3700" kern="10" dirty="0">
                <a:ln w="9525">
                  <a:solidFill>
                    <a:srgbClr val="000000"/>
                  </a:solidFill>
                  <a:round/>
                  <a:headEnd/>
                  <a:tailEnd/>
                </a:ln>
                <a:solidFill>
                  <a:srgbClr val="FF0000"/>
                </a:solidFill>
                <a:latin typeface="微软雅黑" pitchFamily="34" charset="-122"/>
                <a:ea typeface="微软雅黑" pitchFamily="34" charset="-122"/>
              </a:rPr>
              <a:t>√</a:t>
            </a:r>
          </a:p>
        </p:txBody>
      </p:sp>
      <p:sp>
        <p:nvSpPr>
          <p:cNvPr id="56" name="TextBox 55"/>
          <p:cNvSpPr txBox="1"/>
          <p:nvPr/>
        </p:nvSpPr>
        <p:spPr>
          <a:xfrm>
            <a:off x="323311" y="2546417"/>
            <a:ext cx="1440160" cy="668260"/>
          </a:xfrm>
          <a:prstGeom prst="rect">
            <a:avLst/>
          </a:prstGeom>
          <a:noFill/>
        </p:spPr>
        <p:txBody>
          <a:bodyPr wrap="square" rtlCol="0">
            <a:spAutoFit/>
          </a:bodyPr>
          <a:lstStyle/>
          <a:p>
            <a:pPr algn="l">
              <a:buNone/>
            </a:pPr>
            <a:r>
              <a:rPr lang="en-US" altLang="zh-CN" sz="1400" b="1" dirty="0" smtClean="0">
                <a:solidFill>
                  <a:srgbClr val="FF0000"/>
                </a:solidFill>
                <a:latin typeface="微软雅黑" pitchFamily="34" charset="-122"/>
                <a:ea typeface="微软雅黑" pitchFamily="34" charset="-122"/>
              </a:rPr>
              <a:t>IT</a:t>
            </a:r>
            <a:r>
              <a:rPr lang="zh-CN" altLang="en-US" sz="1400" b="1" dirty="0" smtClean="0">
                <a:solidFill>
                  <a:srgbClr val="FF0000"/>
                </a:solidFill>
                <a:latin typeface="微软雅黑" pitchFamily="34" charset="-122"/>
                <a:ea typeface="微软雅黑" pitchFamily="34" charset="-122"/>
              </a:rPr>
              <a:t>核心基础架构</a:t>
            </a:r>
            <a:endParaRPr lang="en-US" altLang="zh-CN" sz="1400" b="1" dirty="0" smtClean="0">
              <a:solidFill>
                <a:srgbClr val="FF0000"/>
              </a:solidFill>
              <a:latin typeface="微软雅黑" pitchFamily="34" charset="-122"/>
              <a:ea typeface="微软雅黑" pitchFamily="34" charset="-122"/>
            </a:endParaRPr>
          </a:p>
          <a:p>
            <a:pPr algn="l">
              <a:buNone/>
            </a:pPr>
            <a:r>
              <a:rPr lang="zh-CN" altLang="en-US" sz="1400" b="1" dirty="0" smtClean="0">
                <a:solidFill>
                  <a:srgbClr val="FF0000"/>
                </a:solidFill>
                <a:latin typeface="微软雅黑" pitchFamily="34" charset="-122"/>
                <a:ea typeface="微软雅黑" pitchFamily="34" charset="-122"/>
              </a:rPr>
              <a:t>数据入口标准</a:t>
            </a:r>
          </a:p>
        </p:txBody>
      </p:sp>
      <p:sp>
        <p:nvSpPr>
          <p:cNvPr id="2" name="TextBox 1"/>
          <p:cNvSpPr txBox="1"/>
          <p:nvPr/>
        </p:nvSpPr>
        <p:spPr bwMode="gray">
          <a:xfrm>
            <a:off x="8786008" y="1915813"/>
            <a:ext cx="602524" cy="631249"/>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准确　</a:t>
            </a:r>
            <a:endParaRPr lang="en-US" altLang="zh-CN" sz="1600" b="1" dirty="0" smtClean="0">
              <a:latin typeface="微软雅黑" pitchFamily="34" charset="-122"/>
              <a:ea typeface="微软雅黑" pitchFamily="34" charset="-122"/>
            </a:endParaRPr>
          </a:p>
          <a:p>
            <a:pPr>
              <a:lnSpc>
                <a:spcPct val="100000"/>
              </a:lnSpc>
              <a:buNone/>
            </a:pPr>
            <a:r>
              <a:rPr lang="zh-CN" altLang="en-US" sz="1600" b="1" dirty="0" smtClean="0">
                <a:latin typeface="微软雅黑" pitchFamily="34" charset="-122"/>
                <a:ea typeface="微软雅黑" pitchFamily="34" charset="-122"/>
              </a:rPr>
              <a:t>实时</a:t>
            </a:r>
            <a:endParaRPr lang="zh-CN" altLang="en-US" sz="1600" b="1" dirty="0">
              <a:latin typeface="微软雅黑" pitchFamily="34" charset="-122"/>
              <a:ea typeface="微软雅黑" pitchFamily="34" charset="-122"/>
            </a:endParaRPr>
          </a:p>
        </p:txBody>
      </p:sp>
      <p:sp>
        <p:nvSpPr>
          <p:cNvPr id="55" name="TextBox 54"/>
          <p:cNvSpPr txBox="1"/>
          <p:nvPr/>
        </p:nvSpPr>
        <p:spPr bwMode="gray">
          <a:xfrm>
            <a:off x="4449016" y="1870442"/>
            <a:ext cx="1071945"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关键基础</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18257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286544"/>
            <a:ext cx="8001000" cy="838200"/>
          </a:xfrm>
        </p:spPr>
        <p:txBody>
          <a:bodyPr/>
          <a:lstStyle/>
          <a:p>
            <a:r>
              <a:rPr lang="zh-CN" altLang="en-US" sz="2400" dirty="0" smtClean="0">
                <a:latin typeface="+mj-ea"/>
              </a:rPr>
              <a:t>中国建筑进行主数据体系建设工作的</a:t>
            </a:r>
            <a:r>
              <a:rPr lang="zh-CN" altLang="en-US" sz="2400" dirty="0">
                <a:latin typeface="+mj-ea"/>
              </a:rPr>
              <a:t>意义</a:t>
            </a:r>
          </a:p>
        </p:txBody>
      </p:sp>
      <p:sp>
        <p:nvSpPr>
          <p:cNvPr id="3" name="内容占位符 2"/>
          <p:cNvSpPr>
            <a:spLocks noGrp="1"/>
          </p:cNvSpPr>
          <p:nvPr>
            <p:ph idx="1"/>
          </p:nvPr>
        </p:nvSpPr>
        <p:spPr>
          <a:xfrm>
            <a:off x="73400" y="1525411"/>
            <a:ext cx="2738422" cy="428628"/>
          </a:xfr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spcAft>
                <a:spcPts val="0"/>
              </a:spcAft>
              <a:buNone/>
              <a:tabLst>
                <a:tab pos="9202584" algn="r"/>
              </a:tabLst>
            </a:pPr>
            <a:r>
              <a:rPr lang="zh-CN" altLang="en-US" sz="1800" kern="1200" dirty="0" smtClean="0">
                <a:solidFill>
                  <a:schemeClr val="dk1"/>
                </a:solidFill>
                <a:latin typeface="+mj-ea"/>
                <a:ea typeface="+mj-ea"/>
              </a:rPr>
              <a:t>必要性</a:t>
            </a:r>
            <a:endParaRPr lang="zh-CN" altLang="en-US" sz="1800" kern="1200" dirty="0">
              <a:solidFill>
                <a:schemeClr val="dk1"/>
              </a:solidFill>
              <a:latin typeface="+mj-ea"/>
              <a:ea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13</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9" name="Rectangle 11"/>
          <p:cNvSpPr>
            <a:spLocks noChangeArrowheads="1"/>
          </p:cNvSpPr>
          <p:nvPr/>
        </p:nvSpPr>
        <p:spPr bwMode="auto">
          <a:xfrm>
            <a:off x="5966974" y="5517232"/>
            <a:ext cx="3809992" cy="714380"/>
          </a:xfrm>
          <a:prstGeom prst="rect">
            <a:avLst/>
          </a:prstGeom>
          <a:solidFill>
            <a:schemeClr val="accent1">
              <a:lumMod val="20000"/>
              <a:lumOff val="80000"/>
            </a:schemeClr>
          </a:solidFill>
          <a:ln>
            <a:solidFill>
              <a:schemeClr val="accent2">
                <a:lumMod val="50000"/>
              </a:schemeClr>
            </a:solidFill>
            <a:prstDash val="dash"/>
          </a:ln>
          <a:effectLst>
            <a:outerShdw blurRad="76200" dir="18900000" sy="23000" kx="-1200000" algn="bl" rotWithShape="0">
              <a:prstClr val="black">
                <a:alpha val="20000"/>
              </a:prstClr>
            </a:outerShdw>
          </a:effectLst>
          <a:extLst/>
        </p:spPr>
        <p:txBody>
          <a:bodyPr wrap="square" lIns="0" tIns="0" rIns="0" bIns="0" anchor="ctr">
            <a:noAutofit/>
          </a:bodyPr>
          <a:lstStyle/>
          <a:p>
            <a:pPr>
              <a:lnSpc>
                <a:spcPct val="100000"/>
              </a:lnSpc>
              <a:spcBef>
                <a:spcPts val="0"/>
              </a:spcBef>
              <a:spcAft>
                <a:spcPts val="600"/>
              </a:spcAft>
              <a:tabLst>
                <a:tab pos="8520672" algn="r"/>
              </a:tabLst>
            </a:pPr>
            <a:r>
              <a:rPr lang="zh-CN" altLang="en-US" sz="1600" b="1" dirty="0">
                <a:latin typeface="+mj-ea"/>
                <a:ea typeface="+mj-ea"/>
              </a:rPr>
              <a:t>建立主</a:t>
            </a:r>
            <a:r>
              <a:rPr lang="zh-CN" altLang="en-US" sz="1600" b="1" dirty="0" smtClean="0">
                <a:latin typeface="+mj-ea"/>
                <a:ea typeface="+mj-ea"/>
              </a:rPr>
              <a:t>数据长期、持续的</a:t>
            </a:r>
            <a:r>
              <a:rPr lang="zh-CN" altLang="en-US" sz="1600" b="1" dirty="0">
                <a:latin typeface="+mj-ea"/>
                <a:ea typeface="+mj-ea"/>
              </a:rPr>
              <a:t>管理体系</a:t>
            </a:r>
            <a:endParaRPr lang="en-US" altLang="zh-CN" sz="1600" b="1" dirty="0">
              <a:latin typeface="+mj-ea"/>
              <a:ea typeface="+mj-ea"/>
            </a:endParaRPr>
          </a:p>
          <a:p>
            <a:pPr>
              <a:lnSpc>
                <a:spcPct val="100000"/>
              </a:lnSpc>
              <a:spcBef>
                <a:spcPts val="0"/>
              </a:spcBef>
              <a:spcAft>
                <a:spcPts val="600"/>
              </a:spcAft>
              <a:buNone/>
              <a:tabLst>
                <a:tab pos="8520672" algn="r"/>
              </a:tabLst>
            </a:pPr>
            <a:r>
              <a:rPr lang="zh-CN" altLang="en-US" sz="1500" b="0" dirty="0">
                <a:latin typeface="+mj-ea"/>
                <a:ea typeface="+mj-ea"/>
              </a:rPr>
              <a:t>集中管理、统一编制、统一维护</a:t>
            </a:r>
            <a:r>
              <a:rPr lang="zh-CN" altLang="en-US" sz="1500" b="0" dirty="0" smtClean="0">
                <a:latin typeface="+mj-ea"/>
                <a:ea typeface="+mj-ea"/>
              </a:rPr>
              <a:t>、</a:t>
            </a:r>
            <a:r>
              <a:rPr lang="zh-CN" altLang="en-US" sz="1500" dirty="0" smtClean="0">
                <a:latin typeface="+mj-ea"/>
                <a:ea typeface="+mj-ea"/>
              </a:rPr>
              <a:t>实时</a:t>
            </a:r>
            <a:r>
              <a:rPr lang="zh-CN" altLang="en-US" sz="1500" b="0" dirty="0" smtClean="0">
                <a:latin typeface="+mj-ea"/>
                <a:ea typeface="+mj-ea"/>
              </a:rPr>
              <a:t>发布</a:t>
            </a:r>
            <a:endParaRPr lang="en-US" altLang="de-DE" sz="1500" b="0" dirty="0">
              <a:latin typeface="+mj-ea"/>
              <a:ea typeface="+mj-ea"/>
            </a:endParaRPr>
          </a:p>
        </p:txBody>
      </p:sp>
      <p:sp>
        <p:nvSpPr>
          <p:cNvPr id="10" name="Rectangle 14"/>
          <p:cNvSpPr>
            <a:spLocks noChangeArrowheads="1"/>
          </p:cNvSpPr>
          <p:nvPr/>
        </p:nvSpPr>
        <p:spPr bwMode="auto">
          <a:xfrm>
            <a:off x="5966974" y="4240055"/>
            <a:ext cx="3786214" cy="1096983"/>
          </a:xfrm>
          <a:prstGeom prst="rect">
            <a:avLst/>
          </a:prstGeom>
          <a:solidFill>
            <a:schemeClr val="accent1">
              <a:lumMod val="20000"/>
              <a:lumOff val="80000"/>
            </a:schemeClr>
          </a:solidFill>
          <a:ln>
            <a:solidFill>
              <a:schemeClr val="accent2">
                <a:lumMod val="50000"/>
              </a:schemeClr>
            </a:solidFill>
            <a:prstDash val="dash"/>
          </a:ln>
          <a:effectLst>
            <a:outerShdw blurRad="76200" dir="18900000" sy="23000" kx="-1200000" algn="bl" rotWithShape="0">
              <a:prstClr val="black">
                <a:alpha val="20000"/>
              </a:prstClr>
            </a:outerShdw>
          </a:effectLst>
          <a:extLst/>
        </p:spPr>
        <p:txBody>
          <a:bodyPr wrap="square" lIns="0" tIns="0" rIns="0" bIns="0" anchor="ctr">
            <a:noAutofit/>
          </a:bodyPr>
          <a:lstStyle/>
          <a:p>
            <a:pPr>
              <a:lnSpc>
                <a:spcPct val="100000"/>
              </a:lnSpc>
              <a:spcBef>
                <a:spcPts val="0"/>
              </a:spcBef>
              <a:spcAft>
                <a:spcPts val="600"/>
              </a:spcAft>
              <a:tabLst>
                <a:tab pos="8520672" algn="r"/>
              </a:tabLst>
            </a:pPr>
            <a:r>
              <a:rPr lang="zh-CN" altLang="en-US" sz="1500" b="0" dirty="0">
                <a:latin typeface="+mj-ea"/>
                <a:ea typeface="+mj-ea"/>
              </a:rPr>
              <a:t> </a:t>
            </a:r>
            <a:r>
              <a:rPr lang="zh-CN" altLang="en-US" sz="1600" b="1" dirty="0" smtClean="0">
                <a:latin typeface="+mj-ea"/>
                <a:ea typeface="+mj-ea"/>
              </a:rPr>
              <a:t>为</a:t>
            </a:r>
            <a:r>
              <a:rPr lang="zh-CN" altLang="en-US" sz="1600" b="1" dirty="0">
                <a:latin typeface="+mj-ea"/>
                <a:ea typeface="+mj-ea"/>
              </a:rPr>
              <a:t>数据交换共享、统计分析奠定基础</a:t>
            </a:r>
            <a:endParaRPr lang="en-US" altLang="zh-CN" sz="1600" b="1" dirty="0">
              <a:latin typeface="+mj-ea"/>
              <a:ea typeface="+mj-ea"/>
            </a:endParaRPr>
          </a:p>
          <a:p>
            <a:pPr>
              <a:lnSpc>
                <a:spcPct val="100000"/>
              </a:lnSpc>
              <a:spcBef>
                <a:spcPts val="0"/>
              </a:spcBef>
              <a:spcAft>
                <a:spcPts val="600"/>
              </a:spcAft>
              <a:buNone/>
              <a:tabLst>
                <a:tab pos="8520672" algn="r"/>
              </a:tabLst>
            </a:pPr>
            <a:r>
              <a:rPr lang="zh-CN" altLang="en-US" sz="1500" b="0" dirty="0" smtClean="0">
                <a:latin typeface="+mj-ea"/>
                <a:ea typeface="+mj-ea"/>
              </a:rPr>
              <a:t>数据</a:t>
            </a:r>
            <a:r>
              <a:rPr lang="zh-CN" altLang="en-US" sz="1500" b="0" dirty="0">
                <a:latin typeface="+mj-ea"/>
                <a:ea typeface="+mj-ea"/>
              </a:rPr>
              <a:t>标准化是集团公司</a:t>
            </a:r>
            <a:r>
              <a:rPr lang="en-US" altLang="zh-CN" sz="1500" b="0" dirty="0">
                <a:latin typeface="+mj-ea"/>
                <a:ea typeface="+mj-ea"/>
              </a:rPr>
              <a:t>BI</a:t>
            </a:r>
            <a:r>
              <a:rPr lang="zh-CN" altLang="en-US" sz="1500" b="0" dirty="0">
                <a:latin typeface="+mj-ea"/>
                <a:ea typeface="+mj-ea"/>
              </a:rPr>
              <a:t>应用</a:t>
            </a:r>
            <a:r>
              <a:rPr lang="zh-CN" altLang="en-US" sz="1500" b="0" dirty="0" smtClean="0">
                <a:latin typeface="+mj-ea"/>
                <a:ea typeface="+mj-ea"/>
              </a:rPr>
              <a:t>的</a:t>
            </a:r>
            <a:r>
              <a:rPr lang="zh-CN" altLang="en-US" sz="1500" dirty="0" smtClean="0">
                <a:latin typeface="+mj-ea"/>
                <a:ea typeface="+mj-ea"/>
              </a:rPr>
              <a:t>数据基准</a:t>
            </a:r>
            <a:r>
              <a:rPr lang="zh-CN" altLang="en-US" sz="1500" b="0" dirty="0" smtClean="0">
                <a:latin typeface="+mj-ea"/>
                <a:ea typeface="+mj-ea"/>
              </a:rPr>
              <a:t>，</a:t>
            </a:r>
            <a:r>
              <a:rPr lang="zh-CN" altLang="en-US" sz="1500" b="0" dirty="0">
                <a:latin typeface="+mj-ea"/>
                <a:ea typeface="+mj-ea"/>
              </a:rPr>
              <a:t>构建统一的企业数据仓库，从而为总部的</a:t>
            </a:r>
            <a:r>
              <a:rPr lang="en-US" altLang="zh-CN" sz="1500" b="0" dirty="0">
                <a:latin typeface="+mj-ea"/>
                <a:ea typeface="+mj-ea"/>
              </a:rPr>
              <a:t>BI</a:t>
            </a:r>
            <a:r>
              <a:rPr lang="zh-CN" altLang="en-US" sz="1500" b="0" dirty="0">
                <a:latin typeface="+mj-ea"/>
                <a:ea typeface="+mj-ea"/>
              </a:rPr>
              <a:t>应用打下扎实基础。</a:t>
            </a:r>
            <a:endParaRPr lang="en-US" altLang="de-DE" sz="1500" b="0" dirty="0">
              <a:latin typeface="+mj-ea"/>
              <a:ea typeface="+mj-ea"/>
            </a:endParaRPr>
          </a:p>
        </p:txBody>
      </p:sp>
      <p:sp>
        <p:nvSpPr>
          <p:cNvPr id="11" name="Rectangle 16"/>
          <p:cNvSpPr>
            <a:spLocks noChangeArrowheads="1"/>
          </p:cNvSpPr>
          <p:nvPr/>
        </p:nvSpPr>
        <p:spPr bwMode="auto">
          <a:xfrm>
            <a:off x="5966974" y="2739857"/>
            <a:ext cx="3786214" cy="1428760"/>
          </a:xfrm>
          <a:prstGeom prst="rect">
            <a:avLst/>
          </a:prstGeom>
          <a:solidFill>
            <a:schemeClr val="accent1">
              <a:lumMod val="20000"/>
              <a:lumOff val="80000"/>
            </a:schemeClr>
          </a:solidFill>
          <a:ln>
            <a:solidFill>
              <a:schemeClr val="accent2">
                <a:lumMod val="50000"/>
              </a:schemeClr>
            </a:solidFill>
            <a:prstDash val="dash"/>
          </a:ln>
          <a:effectLst>
            <a:outerShdw blurRad="76200" dir="18900000" sy="23000" kx="-1200000" algn="bl" rotWithShape="0">
              <a:prstClr val="black">
                <a:alpha val="20000"/>
              </a:prstClr>
            </a:outerShdw>
          </a:effectLst>
          <a:extLst/>
        </p:spPr>
        <p:txBody>
          <a:bodyPr wrap="square" lIns="0" tIns="0" rIns="0" bIns="0" anchor="ctr">
            <a:noAutofit/>
          </a:bodyPr>
          <a:lstStyle/>
          <a:p>
            <a:pPr>
              <a:lnSpc>
                <a:spcPct val="100000"/>
              </a:lnSpc>
              <a:spcBef>
                <a:spcPts val="0"/>
              </a:spcBef>
              <a:spcAft>
                <a:spcPts val="600"/>
              </a:spcAft>
              <a:tabLst>
                <a:tab pos="8520672" algn="r"/>
              </a:tabLst>
            </a:pPr>
            <a:r>
              <a:rPr lang="zh-CN" altLang="en-US" sz="1600" b="1" dirty="0" smtClean="0">
                <a:latin typeface="+mj-ea"/>
                <a:ea typeface="+mj-ea"/>
              </a:rPr>
              <a:t>实现基础数据的全生命周期管理     </a:t>
            </a:r>
            <a:endParaRPr lang="en-US" altLang="zh-CN" sz="1600" b="1" dirty="0" smtClean="0">
              <a:latin typeface="+mj-ea"/>
              <a:ea typeface="+mj-ea"/>
            </a:endParaRPr>
          </a:p>
          <a:p>
            <a:pPr>
              <a:lnSpc>
                <a:spcPct val="100000"/>
              </a:lnSpc>
              <a:spcBef>
                <a:spcPts val="0"/>
              </a:spcBef>
              <a:spcAft>
                <a:spcPts val="600"/>
              </a:spcAft>
              <a:buNone/>
              <a:tabLst>
                <a:tab pos="8520672" algn="r"/>
              </a:tabLst>
            </a:pPr>
            <a:r>
              <a:rPr lang="zh-CN" altLang="en-US" sz="1500" b="0" dirty="0" smtClean="0">
                <a:latin typeface="+mj-ea"/>
                <a:ea typeface="+mj-ea"/>
              </a:rPr>
              <a:t>对数据的提报、校验、审核、生成、发布、变更、核销等全过程进行管理，</a:t>
            </a:r>
            <a:r>
              <a:rPr lang="zh-CN" altLang="en-US" sz="1500" b="0" dirty="0">
                <a:latin typeface="+mj-ea"/>
                <a:ea typeface="+mj-ea"/>
              </a:rPr>
              <a:t>满足企业管理决策的各个管理应用的需求。</a:t>
            </a:r>
          </a:p>
        </p:txBody>
      </p:sp>
      <p:sp>
        <p:nvSpPr>
          <p:cNvPr id="12" name="Rectangle 17"/>
          <p:cNvSpPr>
            <a:spLocks noChangeArrowheads="1"/>
          </p:cNvSpPr>
          <p:nvPr/>
        </p:nvSpPr>
        <p:spPr bwMode="auto">
          <a:xfrm>
            <a:off x="5966974" y="1239659"/>
            <a:ext cx="3786214" cy="1428760"/>
          </a:xfrm>
          <a:prstGeom prst="rect">
            <a:avLst/>
          </a:prstGeom>
          <a:solidFill>
            <a:schemeClr val="accent1">
              <a:lumMod val="20000"/>
              <a:lumOff val="80000"/>
            </a:schemeClr>
          </a:solidFill>
          <a:ln>
            <a:solidFill>
              <a:schemeClr val="accent2">
                <a:lumMod val="50000"/>
              </a:schemeClr>
            </a:solidFill>
            <a:prstDash val="dash"/>
          </a:ln>
          <a:effectLst>
            <a:outerShdw blurRad="76200" dir="18540000" sy="23000" kx="-1200000" algn="bl" rotWithShape="0">
              <a:prstClr val="black">
                <a:alpha val="20000"/>
              </a:prstClr>
            </a:outerShdw>
          </a:effectLst>
          <a:extLst/>
        </p:spPr>
        <p:txBody>
          <a:bodyPr wrap="square" lIns="0" tIns="0" rIns="0" bIns="0" anchor="ctr">
            <a:noAutofit/>
          </a:bodyPr>
          <a:lstStyle/>
          <a:p>
            <a:pPr>
              <a:lnSpc>
                <a:spcPct val="100000"/>
              </a:lnSpc>
              <a:spcBef>
                <a:spcPts val="0"/>
              </a:spcBef>
              <a:spcAft>
                <a:spcPts val="600"/>
              </a:spcAft>
              <a:tabLst>
                <a:tab pos="8520672" algn="r"/>
              </a:tabLst>
            </a:pPr>
            <a:r>
              <a:rPr lang="zh-CN" altLang="en-US" sz="1600" b="1" dirty="0" smtClean="0">
                <a:latin typeface="+mj-ea"/>
                <a:ea typeface="+mj-ea"/>
              </a:rPr>
              <a:t>实现主数据标准统一、数据唯一</a:t>
            </a:r>
            <a:endParaRPr lang="en-US" altLang="zh-CN" sz="1600" b="1" dirty="0" smtClean="0">
              <a:latin typeface="+mj-ea"/>
              <a:ea typeface="+mj-ea"/>
            </a:endParaRPr>
          </a:p>
          <a:p>
            <a:pPr>
              <a:lnSpc>
                <a:spcPct val="100000"/>
              </a:lnSpc>
              <a:spcBef>
                <a:spcPts val="0"/>
              </a:spcBef>
              <a:spcAft>
                <a:spcPts val="600"/>
              </a:spcAft>
              <a:buNone/>
              <a:tabLst>
                <a:tab pos="8520672" algn="r"/>
              </a:tabLst>
            </a:pPr>
            <a:r>
              <a:rPr lang="zh-CN" altLang="en-US" sz="1500" b="0" dirty="0" smtClean="0">
                <a:latin typeface="+mj-ea"/>
                <a:ea typeface="+mj-ea"/>
              </a:rPr>
              <a:t>数据</a:t>
            </a:r>
            <a:r>
              <a:rPr lang="zh-CN" altLang="en-US" sz="1500" b="0" dirty="0">
                <a:latin typeface="+mj-ea"/>
                <a:ea typeface="+mj-ea"/>
              </a:rPr>
              <a:t>标准化是对企业业务操作系统数据源和企业层面统一数据模型的</a:t>
            </a:r>
            <a:r>
              <a:rPr lang="zh-CN" altLang="en-US" sz="1500" dirty="0" smtClean="0">
                <a:latin typeface="+mj-ea"/>
                <a:ea typeface="+mj-ea"/>
              </a:rPr>
              <a:t>标准化，制定相应的数据标准，建立数据分类和核心的数据模型，实现全面的数据管控</a:t>
            </a:r>
            <a:endParaRPr lang="en-US" altLang="de-DE" sz="1500" b="0" dirty="0">
              <a:latin typeface="+mj-ea"/>
              <a:ea typeface="+mj-ea"/>
            </a:endParaRPr>
          </a:p>
        </p:txBody>
      </p:sp>
      <p:pic>
        <p:nvPicPr>
          <p:cNvPr id="1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768" y="4643446"/>
            <a:ext cx="1415444"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p:cNvGrpSpPr/>
          <p:nvPr/>
        </p:nvGrpSpPr>
        <p:grpSpPr>
          <a:xfrm>
            <a:off x="2966578" y="2734572"/>
            <a:ext cx="2071702" cy="1694560"/>
            <a:chOff x="3974302" y="3330912"/>
            <a:chExt cx="2570551" cy="2123188"/>
          </a:xfrm>
        </p:grpSpPr>
        <p:sp>
          <p:nvSpPr>
            <p:cNvPr id="14" name="AutoShape 53"/>
            <p:cNvSpPr>
              <a:spLocks noChangeArrowheads="1"/>
            </p:cNvSpPr>
            <p:nvPr/>
          </p:nvSpPr>
          <p:spPr bwMode="auto">
            <a:xfrm>
              <a:off x="3974302" y="3330912"/>
              <a:ext cx="2570551" cy="2123188"/>
            </a:xfrm>
            <a:prstGeom prst="hexagon">
              <a:avLst>
                <a:gd name="adj" fmla="val 29172"/>
                <a:gd name="vf" fmla="val 115470"/>
              </a:avLst>
            </a:prstGeom>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accent2"/>
            </a:lnRef>
            <a:fillRef idx="3">
              <a:schemeClr val="accent2"/>
            </a:fillRef>
            <a:effectRef idx="2">
              <a:schemeClr val="accent2"/>
            </a:effectRef>
            <a:fontRef idx="minor">
              <a:schemeClr val="lt1"/>
            </a:fontRef>
          </p:style>
          <p:txBody>
            <a:bodyPr wrap="none" lIns="98746" tIns="49373" rIns="98746" bIns="49373" anchor="ctr"/>
            <a:lstStyle/>
            <a:p>
              <a:pPr eaLnBrk="1" hangingPunct="1"/>
              <a:endParaRPr lang="zh-CN" altLang="zh-CN">
                <a:latin typeface="+mj-ea"/>
                <a:ea typeface="+mj-ea"/>
                <a:cs typeface="Arial" pitchFamily="34" charset="0"/>
              </a:endParaRPr>
            </a:p>
          </p:txBody>
        </p:sp>
        <p:sp>
          <p:nvSpPr>
            <p:cNvPr id="15" name="Oval 16"/>
            <p:cNvSpPr>
              <a:spLocks noChangeArrowheads="1"/>
            </p:cNvSpPr>
            <p:nvPr/>
          </p:nvSpPr>
          <p:spPr bwMode="auto">
            <a:xfrm>
              <a:off x="4300248" y="3482129"/>
              <a:ext cx="1893122" cy="1824577"/>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wrap="none" lIns="98746" tIns="49373" rIns="98746" bIns="49373" anchor="ctr"/>
            <a:lstStyle/>
            <a:p>
              <a:pPr eaLnBrk="1" hangingPunct="1"/>
              <a:endParaRPr lang="zh-CN" altLang="zh-CN">
                <a:latin typeface="+mj-ea"/>
                <a:ea typeface="+mj-ea"/>
                <a:cs typeface="Arial" pitchFamily="34" charset="0"/>
              </a:endParaRPr>
            </a:p>
          </p:txBody>
        </p:sp>
        <p:sp>
          <p:nvSpPr>
            <p:cNvPr id="16" name="Text Box 19"/>
            <p:cNvSpPr txBox="1">
              <a:spLocks noChangeArrowheads="1"/>
            </p:cNvSpPr>
            <p:nvPr/>
          </p:nvSpPr>
          <p:spPr bwMode="auto">
            <a:xfrm>
              <a:off x="4487970" y="3935780"/>
              <a:ext cx="1539997"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wrap="square" lIns="0" tIns="0" rIns="0" bIns="0">
              <a:spAutoFit/>
            </a:bodyPr>
            <a:lstStyle>
              <a:lvl1pPr defTabSz="801688">
                <a:defRPr>
                  <a:solidFill>
                    <a:schemeClr val="tx1"/>
                  </a:solidFill>
                  <a:latin typeface="Arial" pitchFamily="34" charset="0"/>
                </a:defRPr>
              </a:lvl1pPr>
              <a:lvl2pPr marL="742950" indent="-285750" defTabSz="801688">
                <a:defRPr>
                  <a:solidFill>
                    <a:schemeClr val="tx1"/>
                  </a:solidFill>
                  <a:latin typeface="Arial" pitchFamily="34" charset="0"/>
                </a:defRPr>
              </a:lvl2pPr>
              <a:lvl3pPr marL="1143000" indent="-228600" defTabSz="801688">
                <a:defRPr>
                  <a:solidFill>
                    <a:schemeClr val="tx1"/>
                  </a:solidFill>
                  <a:latin typeface="Arial" pitchFamily="34" charset="0"/>
                </a:defRPr>
              </a:lvl3pPr>
              <a:lvl4pPr marL="1600200" indent="-228600" defTabSz="801688">
                <a:defRPr>
                  <a:solidFill>
                    <a:schemeClr val="tx1"/>
                  </a:solidFill>
                  <a:latin typeface="Arial" pitchFamily="34" charset="0"/>
                </a:defRPr>
              </a:lvl4pPr>
              <a:lvl5pPr marL="2057400" indent="-228600" defTabSz="801688">
                <a:defRPr>
                  <a:solidFill>
                    <a:schemeClr val="tx1"/>
                  </a:solidFill>
                  <a:latin typeface="Arial" pitchFamily="34" charset="0"/>
                </a:defRPr>
              </a:lvl5pPr>
              <a:lvl6pPr marL="2514600" indent="-228600" defTabSz="801688" fontAlgn="base">
                <a:spcBef>
                  <a:spcPct val="0"/>
                </a:spcBef>
                <a:spcAft>
                  <a:spcPct val="0"/>
                </a:spcAft>
                <a:defRPr>
                  <a:solidFill>
                    <a:schemeClr val="tx1"/>
                  </a:solidFill>
                  <a:latin typeface="Arial" pitchFamily="34" charset="0"/>
                </a:defRPr>
              </a:lvl6pPr>
              <a:lvl7pPr marL="2971800" indent="-228600" defTabSz="801688" fontAlgn="base">
                <a:spcBef>
                  <a:spcPct val="0"/>
                </a:spcBef>
                <a:spcAft>
                  <a:spcPct val="0"/>
                </a:spcAft>
                <a:defRPr>
                  <a:solidFill>
                    <a:schemeClr val="tx1"/>
                  </a:solidFill>
                  <a:latin typeface="Arial" pitchFamily="34" charset="0"/>
                </a:defRPr>
              </a:lvl7pPr>
              <a:lvl8pPr marL="3429000" indent="-228600" defTabSz="801688" fontAlgn="base">
                <a:spcBef>
                  <a:spcPct val="0"/>
                </a:spcBef>
                <a:spcAft>
                  <a:spcPct val="0"/>
                </a:spcAft>
                <a:defRPr>
                  <a:solidFill>
                    <a:schemeClr val="tx1"/>
                  </a:solidFill>
                  <a:latin typeface="Arial" pitchFamily="34" charset="0"/>
                </a:defRPr>
              </a:lvl8pPr>
              <a:lvl9pPr marL="3886200" indent="-228600" defTabSz="801688" fontAlgn="base">
                <a:spcBef>
                  <a:spcPct val="0"/>
                </a:spcBef>
                <a:spcAft>
                  <a:spcPct val="0"/>
                </a:spcAft>
                <a:defRPr>
                  <a:solidFill>
                    <a:schemeClr val="tx1"/>
                  </a:solidFill>
                  <a:latin typeface="Arial" pitchFamily="34" charset="0"/>
                </a:defRPr>
              </a:lvl9pPr>
            </a:lstStyle>
            <a:p>
              <a:pPr algn="ctr" defTabSz="865743" eaLnBrk="1" fontAlgn="auto" hangingPunct="1">
                <a:lnSpc>
                  <a:spcPct val="100000"/>
                </a:lnSpc>
                <a:spcBef>
                  <a:spcPts val="0"/>
                </a:spcBef>
                <a:spcAft>
                  <a:spcPts val="0"/>
                </a:spcAft>
                <a:buNone/>
                <a:defRPr/>
              </a:pPr>
              <a:r>
                <a:rPr lang="zh-CN" altLang="en-US" sz="2000" kern="0" dirty="0" smtClean="0">
                  <a:latin typeface="+mj-ea"/>
                  <a:ea typeface="+mj-ea"/>
                  <a:cs typeface="Arial" pitchFamily="34" charset="0"/>
                </a:rPr>
                <a:t>对中国建筑的意义</a:t>
              </a:r>
              <a:endParaRPr lang="zh-CN" altLang="en-US" sz="2000" kern="0" dirty="0">
                <a:latin typeface="+mj-ea"/>
                <a:ea typeface="+mj-ea"/>
                <a:cs typeface="Arial" pitchFamily="34" charset="0"/>
              </a:endParaRPr>
            </a:p>
          </p:txBody>
        </p:sp>
      </p:grpSp>
      <p:sp>
        <p:nvSpPr>
          <p:cNvPr id="24" name="圆角矩形 23"/>
          <p:cNvSpPr/>
          <p:nvPr/>
        </p:nvSpPr>
        <p:spPr bwMode="auto">
          <a:xfrm>
            <a:off x="5109718" y="5517232"/>
            <a:ext cx="785818" cy="7143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lnSpc>
                <a:spcPct val="100000"/>
              </a:lnSpc>
              <a:spcAft>
                <a:spcPts val="0"/>
              </a:spcAft>
              <a:buNone/>
              <a:tabLst>
                <a:tab pos="9202584" algn="r"/>
              </a:tabLst>
            </a:pPr>
            <a:r>
              <a:rPr lang="zh-CN" altLang="en-US" sz="1800" b="1" dirty="0" smtClean="0">
                <a:latin typeface="+mj-ea"/>
                <a:ea typeface="+mj-ea"/>
              </a:rPr>
              <a:t>管理</a:t>
            </a:r>
          </a:p>
        </p:txBody>
      </p:sp>
      <p:sp>
        <p:nvSpPr>
          <p:cNvPr id="25" name="圆角矩形 24"/>
          <p:cNvSpPr/>
          <p:nvPr/>
        </p:nvSpPr>
        <p:spPr bwMode="auto">
          <a:xfrm>
            <a:off x="5109718" y="1239659"/>
            <a:ext cx="785818" cy="135732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lnSpc>
                <a:spcPct val="100000"/>
              </a:lnSpc>
              <a:spcAft>
                <a:spcPts val="0"/>
              </a:spcAft>
              <a:buNone/>
              <a:tabLst>
                <a:tab pos="9202584" algn="r"/>
              </a:tabLst>
            </a:pPr>
            <a:r>
              <a:rPr lang="zh-CN" altLang="en-US" sz="1800" b="1" dirty="0" smtClean="0">
                <a:latin typeface="+mj-ea"/>
                <a:ea typeface="+mj-ea"/>
              </a:rPr>
              <a:t>标准</a:t>
            </a:r>
          </a:p>
        </p:txBody>
      </p:sp>
      <p:sp>
        <p:nvSpPr>
          <p:cNvPr id="26" name="圆角矩形 25"/>
          <p:cNvSpPr/>
          <p:nvPr/>
        </p:nvSpPr>
        <p:spPr bwMode="auto">
          <a:xfrm>
            <a:off x="5109718" y="2739857"/>
            <a:ext cx="785818" cy="142876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lnSpc>
                <a:spcPct val="100000"/>
              </a:lnSpc>
              <a:spcAft>
                <a:spcPts val="0"/>
              </a:spcAft>
              <a:buNone/>
              <a:tabLst>
                <a:tab pos="9202584" algn="r"/>
              </a:tabLst>
            </a:pPr>
            <a:r>
              <a:rPr lang="zh-CN" altLang="en-US" sz="1800" b="1" dirty="0" smtClean="0">
                <a:latin typeface="+mj-ea"/>
                <a:ea typeface="+mj-ea"/>
              </a:rPr>
              <a:t>流程</a:t>
            </a:r>
          </a:p>
        </p:txBody>
      </p:sp>
      <p:sp>
        <p:nvSpPr>
          <p:cNvPr id="27" name="圆角矩形 26"/>
          <p:cNvSpPr/>
          <p:nvPr/>
        </p:nvSpPr>
        <p:spPr bwMode="auto">
          <a:xfrm>
            <a:off x="5109718" y="4311493"/>
            <a:ext cx="785818" cy="100013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lnSpc>
                <a:spcPct val="100000"/>
              </a:lnSpc>
              <a:spcAft>
                <a:spcPts val="0"/>
              </a:spcAft>
              <a:buNone/>
              <a:tabLst>
                <a:tab pos="9202584" algn="r"/>
              </a:tabLst>
            </a:pPr>
            <a:r>
              <a:rPr lang="zh-CN" altLang="en-US" sz="1800" b="1" dirty="0" smtClean="0">
                <a:latin typeface="+mj-ea"/>
                <a:ea typeface="+mj-ea"/>
              </a:rPr>
              <a:t>决策</a:t>
            </a:r>
          </a:p>
        </p:txBody>
      </p:sp>
      <p:sp>
        <p:nvSpPr>
          <p:cNvPr id="22" name="TextBox 21"/>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主数据概念及价值</a:t>
            </a:r>
            <a:r>
              <a:rPr lang="en-US" altLang="zh-CN" sz="1200" b="1" dirty="0">
                <a:latin typeface="+mj-ea"/>
                <a:ea typeface="+mj-ea"/>
              </a:rPr>
              <a:t> </a:t>
            </a:r>
            <a:r>
              <a:rPr lang="en-US" altLang="zh-CN" sz="1200" b="1" dirty="0" smtClean="0">
                <a:solidFill>
                  <a:srgbClr val="FF0000"/>
                </a:solidFill>
                <a:latin typeface="+mj-ea"/>
                <a:ea typeface="+mj-ea"/>
              </a:rPr>
              <a:t>     </a:t>
            </a:r>
            <a:r>
              <a:rPr lang="zh-CN" altLang="en-US" sz="1200" b="1" dirty="0" smtClean="0">
                <a:latin typeface="+mj-ea"/>
                <a:ea typeface="+mj-ea"/>
              </a:rPr>
              <a:t>标杆企业最佳实践</a:t>
            </a:r>
            <a:r>
              <a:rPr lang="en-US" altLang="zh-CN" sz="1200" b="1" dirty="0">
                <a:latin typeface="+mj-ea"/>
                <a:ea typeface="+mj-ea"/>
              </a:rPr>
              <a:t> </a:t>
            </a:r>
            <a:r>
              <a:rPr lang="en-US" altLang="zh-CN" sz="1200" b="1" dirty="0" smtClean="0">
                <a:latin typeface="+mj-ea"/>
                <a:ea typeface="+mj-ea"/>
              </a:rPr>
              <a:t> </a:t>
            </a:r>
            <a:r>
              <a:rPr lang="en-US" altLang="zh-CN" sz="1200" b="1" dirty="0" smtClean="0">
                <a:solidFill>
                  <a:srgbClr val="FF0000"/>
                </a:solidFill>
                <a:latin typeface="+mj-ea"/>
                <a:ea typeface="+mj-ea"/>
              </a:rPr>
              <a:t>   </a:t>
            </a:r>
            <a:r>
              <a:rPr lang="zh-CN" altLang="en-US" sz="1200" b="1" dirty="0" smtClean="0">
                <a:solidFill>
                  <a:srgbClr val="FF0000"/>
                </a:solidFill>
                <a:latin typeface="+mj-ea"/>
                <a:ea typeface="+mj-ea"/>
              </a:rPr>
              <a:t>主数据体系建设意义</a:t>
            </a:r>
            <a:endParaRPr lang="zh-CN" altLang="en-US" sz="1200" b="1" dirty="0">
              <a:solidFill>
                <a:srgbClr val="FF0000"/>
              </a:solidFill>
              <a:latin typeface="+mj-ea"/>
              <a:ea typeface="+mj-ea"/>
            </a:endParaRPr>
          </a:p>
        </p:txBody>
      </p:sp>
      <p:sp>
        <p:nvSpPr>
          <p:cNvPr id="23" name="右箭头 22"/>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0" name="右箭头 29"/>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1" name="右箭头 30"/>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 name="TextBox 4"/>
          <p:cNvSpPr txBox="1"/>
          <p:nvPr/>
        </p:nvSpPr>
        <p:spPr bwMode="gray">
          <a:xfrm>
            <a:off x="203945" y="2463187"/>
            <a:ext cx="2603981" cy="828226"/>
          </a:xfrm>
          <a:prstGeom prst="rect">
            <a:avLst/>
          </a:prstGeom>
          <a:noFill/>
          <a:ln w="12700" algn="ctr">
            <a:noFill/>
            <a:miter lim="800000"/>
            <a:headEnd/>
            <a:tailEnd/>
          </a:ln>
        </p:spPr>
        <p:txBody>
          <a:bodyPr wrap="square" lIns="88697" tIns="44348" rIns="88697" bIns="44348" rtlCol="0">
            <a:spAutoFit/>
          </a:bodyPr>
          <a:lstStyle/>
          <a:p>
            <a:pPr>
              <a:lnSpc>
                <a:spcPct val="100000"/>
              </a:lnSpc>
              <a:spcAft>
                <a:spcPts val="0"/>
              </a:spcAft>
              <a:buNone/>
            </a:pPr>
            <a:r>
              <a:rPr lang="zh-CN" altLang="en-US" sz="1600" dirty="0" smtClean="0">
                <a:latin typeface="+mj-ea"/>
                <a:ea typeface="+mj-ea"/>
              </a:rPr>
              <a:t>信息化建设‘横向到边、</a:t>
            </a:r>
            <a:r>
              <a:rPr lang="zh-CN" altLang="en-US" sz="1600" dirty="0" smtClean="0">
                <a:solidFill>
                  <a:srgbClr val="FF0000"/>
                </a:solidFill>
                <a:latin typeface="+mj-ea"/>
                <a:ea typeface="+mj-ea"/>
              </a:rPr>
              <a:t>集成互通’的必然要求</a:t>
            </a:r>
            <a:endParaRPr lang="en-US" altLang="zh-CN" sz="1600" dirty="0">
              <a:solidFill>
                <a:srgbClr val="FF0000"/>
              </a:solidFill>
              <a:latin typeface="+mj-ea"/>
              <a:ea typeface="+mj-ea"/>
            </a:endParaRPr>
          </a:p>
          <a:p>
            <a:pPr>
              <a:lnSpc>
                <a:spcPct val="100000"/>
              </a:lnSpc>
              <a:buNone/>
            </a:pPr>
            <a:endParaRPr lang="zh-CN" altLang="en-US" sz="1600" dirty="0">
              <a:latin typeface="+mj-ea"/>
              <a:ea typeface="+mj-ea"/>
            </a:endParaRPr>
          </a:p>
        </p:txBody>
      </p:sp>
      <p:sp>
        <p:nvSpPr>
          <p:cNvPr id="32" name="TextBox 31"/>
          <p:cNvSpPr txBox="1"/>
          <p:nvPr/>
        </p:nvSpPr>
        <p:spPr bwMode="gray">
          <a:xfrm>
            <a:off x="117803" y="3292374"/>
            <a:ext cx="2603981" cy="582005"/>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dirty="0" smtClean="0">
                <a:latin typeface="+mj-ea"/>
                <a:ea typeface="+mj-ea"/>
              </a:rPr>
              <a:t>打破信息孤岛、实现业务横向一体化的迫切要求</a:t>
            </a:r>
            <a:endParaRPr lang="zh-CN" altLang="en-US" sz="1600" dirty="0">
              <a:latin typeface="+mj-ea"/>
              <a:ea typeface="+mj-ea"/>
            </a:endParaRPr>
          </a:p>
        </p:txBody>
      </p:sp>
      <p:sp>
        <p:nvSpPr>
          <p:cNvPr id="33" name="TextBox 32"/>
          <p:cNvSpPr txBox="1"/>
          <p:nvPr/>
        </p:nvSpPr>
        <p:spPr bwMode="gray">
          <a:xfrm>
            <a:off x="116771" y="4168617"/>
            <a:ext cx="2603981" cy="582005"/>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dirty="0" smtClean="0">
                <a:latin typeface="+mj-ea"/>
                <a:ea typeface="+mj-ea"/>
              </a:rPr>
              <a:t>数据决策分析结果准确性和实时性的关键基础保障</a:t>
            </a:r>
            <a:endParaRPr lang="zh-CN" altLang="en-US" sz="1600" dirty="0">
              <a:latin typeface="+mj-ea"/>
              <a:ea typeface="+mj-ea"/>
            </a:endParaRPr>
          </a:p>
        </p:txBody>
      </p:sp>
      <p:sp>
        <p:nvSpPr>
          <p:cNvPr id="7" name="圆角矩形 6"/>
          <p:cNvSpPr/>
          <p:nvPr/>
        </p:nvSpPr>
        <p:spPr>
          <a:xfrm>
            <a:off x="116771" y="2348880"/>
            <a:ext cx="2603981" cy="2508880"/>
          </a:xfrm>
          <a:prstGeom prst="roundRect">
            <a:avLst>
              <a:gd name="adj" fmla="val 5595"/>
            </a:avLst>
          </a:prstGeom>
          <a:ln>
            <a:solidFill>
              <a:schemeClr val="accent2">
                <a:lumMod val="50000"/>
              </a:schemeClr>
            </a:solidFill>
          </a:ln>
        </p:spPr>
        <p:txBody>
          <a:bodyPr wrap="square" rtlCol="0" anchor="ctr">
            <a:spAutoFit/>
          </a:bodyPr>
          <a:lstStyle/>
          <a:p>
            <a:pPr algn="ctr">
              <a:buNone/>
            </a:pPr>
            <a:endParaRPr lang="zh-CN" altLang="en-US" b="1" dirty="0">
              <a:latin typeface="+mj-ea"/>
              <a:ea typeface="+mj-ea"/>
            </a:endParaRPr>
          </a:p>
        </p:txBody>
      </p:sp>
    </p:spTree>
    <p:extLst>
      <p:ext uri="{BB962C8B-B14F-4D97-AF65-F5344CB8AC3E}">
        <p14:creationId xmlns:p14="http://schemas.microsoft.com/office/powerpoint/2010/main" val="316972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D:\HNAIR\临时\W020110712402373095517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5610245"/>
            <a:ext cx="99298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灯片编号占位符 3"/>
          <p:cNvSpPr>
            <a:spLocks noGrp="1"/>
          </p:cNvSpPr>
          <p:nvPr>
            <p:ph type="sldNum" sz="quarter" idx="10"/>
          </p:nvPr>
        </p:nvSpPr>
        <p:spPr>
          <a:noFill/>
        </p:spPr>
        <p:txBody>
          <a:bodyPr/>
          <a:lstStyle>
            <a:lvl1pPr>
              <a:tabLst>
                <a:tab pos="2473325" algn="l"/>
              </a:tabLst>
              <a:defRPr sz="1400">
                <a:solidFill>
                  <a:schemeClr val="tx1"/>
                </a:solidFill>
                <a:latin typeface="Arial" charset="0"/>
                <a:ea typeface="宋体" charset="-122"/>
              </a:defRPr>
            </a:lvl1pPr>
            <a:lvl2pPr marL="742950" indent="-285750">
              <a:tabLst>
                <a:tab pos="2473325" algn="l"/>
              </a:tabLst>
              <a:defRPr sz="1400">
                <a:solidFill>
                  <a:schemeClr val="tx1"/>
                </a:solidFill>
                <a:latin typeface="Arial" charset="0"/>
                <a:ea typeface="宋体" charset="-122"/>
              </a:defRPr>
            </a:lvl2pPr>
            <a:lvl3pPr marL="1143000" indent="-228600">
              <a:tabLst>
                <a:tab pos="2473325" algn="l"/>
              </a:tabLst>
              <a:defRPr sz="1400">
                <a:solidFill>
                  <a:schemeClr val="tx1"/>
                </a:solidFill>
                <a:latin typeface="Arial" charset="0"/>
                <a:ea typeface="宋体" charset="-122"/>
              </a:defRPr>
            </a:lvl3pPr>
            <a:lvl4pPr marL="1600200" indent="-228600">
              <a:tabLst>
                <a:tab pos="2473325" algn="l"/>
              </a:tabLst>
              <a:defRPr sz="1400">
                <a:solidFill>
                  <a:schemeClr val="tx1"/>
                </a:solidFill>
                <a:latin typeface="Arial" charset="0"/>
                <a:ea typeface="宋体" charset="-122"/>
              </a:defRPr>
            </a:lvl4pPr>
            <a:lvl5pPr marL="2057400" indent="-228600">
              <a:tabLst>
                <a:tab pos="2473325" algn="l"/>
              </a:tabLst>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9pPr>
          </a:lstStyle>
          <a:p>
            <a:fld id="{99AE23AE-0753-4348-9838-46ADC37813CE}" type="slidenum">
              <a:rPr lang="zh-SG" altLang="en-US" sz="1100" smtClean="0">
                <a:ea typeface="华文楷体" pitchFamily="2" charset="-122"/>
              </a:rPr>
              <a:pPr/>
              <a:t>14</a:t>
            </a:fld>
            <a:r>
              <a:rPr lang="en-US" altLang="zh-SG" sz="1100" smtClean="0">
                <a:ea typeface="华文楷体" pitchFamily="2" charset="-122"/>
              </a:rPr>
              <a:t/>
            </a:r>
            <a:br>
              <a:rPr lang="en-US" altLang="zh-SG" sz="1100" smtClean="0">
                <a:ea typeface="华文楷体" pitchFamily="2" charset="-122"/>
              </a:rPr>
            </a:br>
            <a:endParaRPr lang="en-US" altLang="zh-SG" sz="1100" smtClean="0">
              <a:ea typeface="华文楷体" pitchFamily="2" charset="-122"/>
            </a:endParaRPr>
          </a:p>
        </p:txBody>
      </p:sp>
      <p:sp>
        <p:nvSpPr>
          <p:cNvPr id="7" name="Rectangle 10"/>
          <p:cNvSpPr/>
          <p:nvPr/>
        </p:nvSpPr>
        <p:spPr>
          <a:xfrm>
            <a:off x="0" y="6311920"/>
            <a:ext cx="9934575" cy="46038"/>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defRPr/>
            </a:pPr>
            <a:endParaRPr lang="zh-CN"/>
          </a:p>
        </p:txBody>
      </p:sp>
      <p:sp>
        <p:nvSpPr>
          <p:cNvPr id="5" name="TextBox 4"/>
          <p:cNvSpPr txBox="1"/>
          <p:nvPr/>
        </p:nvSpPr>
        <p:spPr>
          <a:xfrm>
            <a:off x="704528" y="1857364"/>
            <a:ext cx="8761562" cy="669927"/>
          </a:xfrm>
          <a:prstGeom prst="rect">
            <a:avLst/>
          </a:prstGeom>
          <a:noFill/>
          <a:effectLst>
            <a:glow rad="228600">
              <a:schemeClr val="accent4">
                <a:satMod val="175000"/>
                <a:alpha val="40000"/>
              </a:schemeClr>
            </a:glow>
            <a:outerShdw blurRad="50800" dist="38100" dir="2700000" algn="tl" rotWithShape="0">
              <a:prstClr val="black">
                <a:alpha val="40000"/>
              </a:prstClr>
            </a:outerShdw>
            <a:reflection blurRad="6350" stA="50000" endA="300" endPos="55500" dist="101600" dir="5400000" sy="-100000" algn="bl" rotWithShape="0"/>
            <a:softEdge rad="31750"/>
          </a:effectLst>
          <a:scene3d>
            <a:camera prst="orthographicFront"/>
            <a:lightRig rig="threePt" dir="t"/>
          </a:scene3d>
          <a:sp3d>
            <a:bevelT prst="relaxedInset"/>
          </a:sp3d>
        </p:spPr>
        <p:txBody>
          <a:bodyPr>
            <a:spAutoFit/>
          </a:bodyPr>
          <a:lstStyle/>
          <a:p>
            <a:pPr algn="r">
              <a:buNone/>
              <a:defRPr/>
            </a:pPr>
            <a:r>
              <a:rPr altLang="en-US" sz="3200" b="1" dirty="0" smtClean="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第</a:t>
            </a:r>
            <a:r>
              <a:rPr lang="zh-CN" altLang="en-US" sz="32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二</a:t>
            </a:r>
            <a:r>
              <a:rPr lang="zh-CN" altLang="en-US" sz="3200" b="1" dirty="0" smtClean="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部分 主</a:t>
            </a:r>
            <a:r>
              <a:rPr lang="zh-CN" altLang="en-US" sz="32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数据体系建设工作计划</a:t>
            </a:r>
          </a:p>
        </p:txBody>
      </p:sp>
      <p:sp>
        <p:nvSpPr>
          <p:cNvPr id="6" name="TextBox 5"/>
          <p:cNvSpPr txBox="1"/>
          <p:nvPr/>
        </p:nvSpPr>
        <p:spPr bwMode="gray">
          <a:xfrm>
            <a:off x="5381628" y="3143248"/>
            <a:ext cx="4143404" cy="2699507"/>
          </a:xfrm>
          <a:prstGeom prst="rect">
            <a:avLst/>
          </a:prstGeom>
          <a:noFill/>
          <a:ln w="12700" algn="ctr">
            <a:noFill/>
            <a:miter lim="800000"/>
            <a:headEnd/>
            <a:tailEnd/>
          </a:ln>
        </p:spPr>
        <p:txBody>
          <a:bodyPr wrap="square" lIns="88697" tIns="44348" rIns="88697" bIns="44348" rtlCol="0">
            <a:spAutoFit/>
          </a:bodyPr>
          <a:lstStyle/>
          <a:p>
            <a:pPr>
              <a:lnSpc>
                <a:spcPct val="100000"/>
              </a:lnSpc>
            </a:pPr>
            <a:r>
              <a:rPr lang="zh-CN" altLang="en-US" sz="1600" b="1" dirty="0" smtClean="0">
                <a:latin typeface="+mj-ea"/>
                <a:ea typeface="+mj-ea"/>
              </a:rPr>
              <a:t>主数据体系建设目标</a:t>
            </a:r>
            <a:endParaRPr lang="en-US" altLang="zh-CN" sz="1600" b="1" dirty="0" smtClean="0">
              <a:latin typeface="+mj-ea"/>
              <a:ea typeface="+mj-ea"/>
            </a:endParaRPr>
          </a:p>
          <a:p>
            <a:pPr>
              <a:lnSpc>
                <a:spcPct val="100000"/>
              </a:lnSpc>
            </a:pPr>
            <a:r>
              <a:rPr lang="zh-CN" altLang="en-US" sz="1600" b="1" dirty="0" smtClean="0">
                <a:latin typeface="+mj-ea"/>
                <a:ea typeface="+mj-ea"/>
              </a:rPr>
              <a:t>主数据系统功能与性能</a:t>
            </a:r>
            <a:endParaRPr lang="en-US" altLang="zh-CN" sz="1600" b="1" dirty="0" smtClean="0">
              <a:latin typeface="+mj-ea"/>
              <a:ea typeface="+mj-ea"/>
            </a:endParaRPr>
          </a:p>
          <a:p>
            <a:pPr>
              <a:lnSpc>
                <a:spcPct val="100000"/>
              </a:lnSpc>
            </a:pPr>
            <a:r>
              <a:rPr lang="zh-CN" altLang="en-US" sz="1600" b="1" dirty="0" smtClean="0">
                <a:latin typeface="+mj-ea"/>
                <a:ea typeface="+mj-ea"/>
              </a:rPr>
              <a:t>主数据体系实施方法论</a:t>
            </a:r>
            <a:endParaRPr lang="en-US" altLang="zh-CN" sz="1600" b="1" dirty="0" smtClean="0">
              <a:latin typeface="+mj-ea"/>
              <a:ea typeface="+mj-ea"/>
            </a:endParaRPr>
          </a:p>
          <a:p>
            <a:pPr>
              <a:lnSpc>
                <a:spcPct val="100000"/>
              </a:lnSpc>
            </a:pPr>
            <a:r>
              <a:rPr lang="zh-CN" altLang="en-US" sz="1600" b="1" dirty="0" smtClean="0">
                <a:latin typeface="+mj-ea"/>
                <a:ea typeface="+mj-ea"/>
              </a:rPr>
              <a:t>主数据体系实施计划</a:t>
            </a:r>
            <a:endParaRPr lang="en-US" altLang="zh-CN" sz="1600" b="1" dirty="0" smtClean="0">
              <a:latin typeface="+mj-ea"/>
              <a:ea typeface="+mj-ea"/>
            </a:endParaRPr>
          </a:p>
          <a:p>
            <a:pPr>
              <a:lnSpc>
                <a:spcPct val="100000"/>
              </a:lnSpc>
            </a:pPr>
            <a:r>
              <a:rPr lang="zh-CN" altLang="en-US" sz="1600" b="1" dirty="0" smtClean="0">
                <a:latin typeface="+mj-ea"/>
                <a:ea typeface="+mj-ea"/>
              </a:rPr>
              <a:t>各单位支持与配合工作</a:t>
            </a:r>
            <a:endParaRPr lang="en-US" altLang="zh-CN" sz="1600" b="1" dirty="0" smtClean="0">
              <a:latin typeface="+mj-ea"/>
              <a:ea typeface="+mj-ea"/>
            </a:endParaRPr>
          </a:p>
          <a:p>
            <a:pPr>
              <a:lnSpc>
                <a:spcPct val="100000"/>
              </a:lnSpc>
            </a:pPr>
            <a:endParaRPr lang="en-US" altLang="zh-CN" sz="1600" b="1" dirty="0" smtClean="0">
              <a:latin typeface="+mj-ea"/>
              <a:ea typeface="+mj-ea"/>
            </a:endParaRPr>
          </a:p>
          <a:p>
            <a:pPr>
              <a:lnSpc>
                <a:spcPct val="100000"/>
              </a:lnSpc>
            </a:pPr>
            <a:endParaRPr lang="en-US" altLang="zh-CN" sz="1600" b="1" dirty="0" smtClean="0">
              <a:latin typeface="+mj-ea"/>
              <a:ea typeface="+mj-ea"/>
            </a:endParaRPr>
          </a:p>
          <a:p>
            <a:pPr>
              <a:lnSpc>
                <a:spcPct val="100000"/>
              </a:lnSpc>
            </a:pPr>
            <a:endParaRPr lang="en-US" altLang="zh-CN" sz="1600" b="1" dirty="0" smtClean="0">
              <a:latin typeface="+mj-ea"/>
              <a:ea typeface="+mj-ea"/>
            </a:endParaRPr>
          </a:p>
          <a:p>
            <a:pPr>
              <a:lnSpc>
                <a:spcPct val="100000"/>
              </a:lnSpc>
            </a:pPr>
            <a:endParaRPr lang="zh-CN" altLang="en-US" sz="1600" b="1" dirty="0">
              <a:latin typeface="+mj-ea"/>
              <a:ea typeface="+mj-ea"/>
            </a:endParaRPr>
          </a:p>
        </p:txBody>
      </p:sp>
    </p:spTree>
    <p:extLst>
      <p:ext uri="{BB962C8B-B14F-4D97-AF65-F5344CB8AC3E}">
        <p14:creationId xmlns:p14="http://schemas.microsoft.com/office/powerpoint/2010/main" val="7948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p:spPr>
        <p:txBody>
          <a:bodyPr/>
          <a:lstStyle/>
          <a:p>
            <a:r>
              <a:rPr lang="zh-CN" altLang="en-US" sz="2400" dirty="0" smtClean="0">
                <a:latin typeface="+mj-ea"/>
              </a:rPr>
              <a:t>中国建筑主</a:t>
            </a:r>
            <a:r>
              <a:rPr lang="zh-CN" altLang="en-US" sz="2400" dirty="0">
                <a:latin typeface="+mj-ea"/>
              </a:rPr>
              <a:t>数据体系建设目标</a:t>
            </a: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15</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5" name="AutoShape 6"/>
          <p:cNvSpPr>
            <a:spLocks noChangeArrowheads="1"/>
          </p:cNvSpPr>
          <p:nvPr/>
        </p:nvSpPr>
        <p:spPr bwMode="auto">
          <a:xfrm rot="5400000">
            <a:off x="7043072" y="-518460"/>
            <a:ext cx="505064" cy="4399456"/>
          </a:xfrm>
          <a:prstGeom prst="homePlate">
            <a:avLst>
              <a:gd name="adj" fmla="val 15185"/>
            </a:avLst>
          </a:prstGeom>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lstStyle/>
          <a:p>
            <a:pPr>
              <a:defRPr/>
            </a:pPr>
            <a:endParaRPr lang="zh-CN" altLang="en-US">
              <a:latin typeface="+mj-ea"/>
              <a:ea typeface="+mj-ea"/>
            </a:endParaRPr>
          </a:p>
        </p:txBody>
      </p:sp>
      <p:sp>
        <p:nvSpPr>
          <p:cNvPr id="6" name="Rectangle 7"/>
          <p:cNvSpPr>
            <a:spLocks noChangeArrowheads="1"/>
          </p:cNvSpPr>
          <p:nvPr/>
        </p:nvSpPr>
        <p:spPr bwMode="auto">
          <a:xfrm>
            <a:off x="5095876" y="3023743"/>
            <a:ext cx="1714512" cy="128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36000" tIns="0" rIns="0" bIns="0" anchor="ctr">
            <a:noAutofit/>
          </a:bodyPr>
          <a:lstStyle/>
          <a:p>
            <a:pPr marL="0" lvl="1">
              <a:lnSpc>
                <a:spcPct val="125000"/>
              </a:lnSpc>
              <a:spcAft>
                <a:spcPts val="600"/>
              </a:spcAft>
              <a:buNone/>
              <a:tabLst>
                <a:tab pos="9202584" algn="r"/>
              </a:tabLst>
            </a:pPr>
            <a:r>
              <a:rPr lang="zh-CN" altLang="en-US" sz="1200" b="0" dirty="0" smtClean="0">
                <a:latin typeface="+mj-ea"/>
                <a:ea typeface="+mj-ea"/>
              </a:rPr>
              <a:t>结合中国建筑信息化发展规划，参考大型企业主数据体系建设案例，规划未来中国建筑主数据体系；</a:t>
            </a:r>
          </a:p>
        </p:txBody>
      </p:sp>
      <p:sp>
        <p:nvSpPr>
          <p:cNvPr id="7" name="Text Box 8"/>
          <p:cNvSpPr txBox="1">
            <a:spLocks noChangeArrowheads="1"/>
          </p:cNvSpPr>
          <p:nvPr/>
        </p:nvSpPr>
        <p:spPr bwMode="auto">
          <a:xfrm>
            <a:off x="5524504" y="1482637"/>
            <a:ext cx="3696229"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楷体_GB2312" pitchFamily="49" charset="-122"/>
                <a:ea typeface="楷体_GB2312" pitchFamily="49" charset="-122"/>
              </a:defRPr>
            </a:lvl1pPr>
            <a:lvl2pPr marL="742950" indent="-285750" eaLnBrk="0" hangingPunct="0">
              <a:defRPr sz="2400">
                <a:solidFill>
                  <a:schemeClr val="tx1"/>
                </a:solidFill>
                <a:latin typeface="楷体_GB2312" pitchFamily="49" charset="-122"/>
                <a:ea typeface="楷体_GB2312" pitchFamily="49" charset="-122"/>
              </a:defRPr>
            </a:lvl2pPr>
            <a:lvl3pPr marL="1143000" indent="-228600" eaLnBrk="0" hangingPunct="0">
              <a:defRPr sz="2400">
                <a:solidFill>
                  <a:schemeClr val="tx1"/>
                </a:solidFill>
                <a:latin typeface="楷体_GB2312" pitchFamily="49" charset="-122"/>
                <a:ea typeface="楷体_GB2312" pitchFamily="49" charset="-122"/>
              </a:defRPr>
            </a:lvl3pPr>
            <a:lvl4pPr marL="1600200" indent="-228600" eaLnBrk="0" hangingPunct="0">
              <a:defRPr sz="2400">
                <a:solidFill>
                  <a:schemeClr val="tx1"/>
                </a:solidFill>
                <a:latin typeface="楷体_GB2312" pitchFamily="49" charset="-122"/>
                <a:ea typeface="楷体_GB2312" pitchFamily="49" charset="-122"/>
              </a:defRPr>
            </a:lvl4pPr>
            <a:lvl5pPr marL="2057400" indent="-228600" eaLnBrk="0" hangingPunct="0">
              <a:defRPr sz="24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9pPr>
          </a:lstStyle>
          <a:p>
            <a:pPr algn="ctr">
              <a:buNone/>
            </a:pPr>
            <a:r>
              <a:rPr lang="zh-CN" altLang="en-US" sz="1800" b="1" dirty="0" smtClean="0">
                <a:latin typeface="+mj-ea"/>
                <a:ea typeface="+mj-ea"/>
              </a:rPr>
              <a:t>目    标</a:t>
            </a:r>
            <a:endParaRPr lang="zh-CN" altLang="en-US" sz="1800" b="1" dirty="0">
              <a:latin typeface="+mj-ea"/>
              <a:ea typeface="+mj-ea"/>
            </a:endParaRPr>
          </a:p>
        </p:txBody>
      </p:sp>
      <p:sp>
        <p:nvSpPr>
          <p:cNvPr id="13" name="Text Box 35"/>
          <p:cNvSpPr txBox="1">
            <a:spLocks noChangeArrowheads="1"/>
          </p:cNvSpPr>
          <p:nvPr/>
        </p:nvSpPr>
        <p:spPr bwMode="auto">
          <a:xfrm>
            <a:off x="380968" y="1357298"/>
            <a:ext cx="3571900" cy="45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lstStyle/>
          <a:p>
            <a:pPr algn="ctr">
              <a:buNone/>
            </a:pPr>
            <a:r>
              <a:rPr lang="zh-CN" altLang="en-US" sz="1800" b="1" dirty="0" smtClean="0">
                <a:solidFill>
                  <a:schemeClr val="tx1"/>
                </a:solidFill>
                <a:latin typeface="+mj-ea"/>
                <a:ea typeface="+mj-ea"/>
              </a:rPr>
              <a:t>定    位</a:t>
            </a:r>
            <a:endParaRPr lang="zh-CN" altLang="en-US" sz="1800" b="1" dirty="0">
              <a:solidFill>
                <a:schemeClr val="tx1"/>
              </a:solidFill>
              <a:latin typeface="+mj-ea"/>
              <a:ea typeface="+mj-ea"/>
            </a:endParaRPr>
          </a:p>
        </p:txBody>
      </p:sp>
      <p:sp>
        <p:nvSpPr>
          <p:cNvPr id="14" name="Text Box 36"/>
          <p:cNvSpPr txBox="1">
            <a:spLocks noChangeArrowheads="1"/>
          </p:cNvSpPr>
          <p:nvPr/>
        </p:nvSpPr>
        <p:spPr bwMode="auto">
          <a:xfrm>
            <a:off x="452406" y="4143380"/>
            <a:ext cx="3571900" cy="1928826"/>
          </a:xfrm>
          <a:prstGeom prst="rect">
            <a:avLst/>
          </a:prstGeom>
          <a:noFill/>
          <a:ln w="6350" algn="ctr">
            <a:solidFill>
              <a:srgbClr val="FFC000"/>
            </a:solidFill>
            <a:prstDash val="dash"/>
            <a:miter lim="800000"/>
            <a:headEnd/>
            <a:tailEnd/>
          </a:ln>
        </p:spPr>
        <p:txBody>
          <a:bodyPr lIns="36000" rIns="36000"/>
          <a:lstStyle/>
          <a:p>
            <a:pPr>
              <a:lnSpc>
                <a:spcPct val="150000"/>
              </a:lnSpc>
            </a:pPr>
            <a:r>
              <a:rPr lang="zh-CN" altLang="en-US" dirty="0" smtClean="0">
                <a:latin typeface="+mj-ea"/>
                <a:ea typeface="+mj-ea"/>
              </a:rPr>
              <a:t>主数据管理体系是</a:t>
            </a:r>
            <a:r>
              <a:rPr lang="zh-CN" altLang="en-US" dirty="0">
                <a:latin typeface="+mj-ea"/>
                <a:ea typeface="+mj-ea"/>
              </a:rPr>
              <a:t>集团公司业务系统主数据管理的</a:t>
            </a:r>
            <a:r>
              <a:rPr lang="zh-CN" altLang="en-US" dirty="0" smtClean="0">
                <a:latin typeface="+mj-ea"/>
                <a:ea typeface="+mj-ea"/>
              </a:rPr>
              <a:t>核心</a:t>
            </a:r>
            <a:endParaRPr lang="en-US" altLang="zh-CN" dirty="0" smtClean="0">
              <a:latin typeface="+mj-ea"/>
              <a:ea typeface="+mj-ea"/>
            </a:endParaRPr>
          </a:p>
          <a:p>
            <a:pPr>
              <a:lnSpc>
                <a:spcPct val="150000"/>
              </a:lnSpc>
            </a:pPr>
            <a:r>
              <a:rPr lang="zh-CN" altLang="en-US" dirty="0" smtClean="0">
                <a:latin typeface="+mj-ea"/>
                <a:ea typeface="+mj-ea"/>
              </a:rPr>
              <a:t>是</a:t>
            </a:r>
            <a:r>
              <a:rPr lang="zh-CN" altLang="en-US" dirty="0">
                <a:latin typeface="+mj-ea"/>
                <a:ea typeface="+mj-ea"/>
              </a:rPr>
              <a:t>标准化数据的</a:t>
            </a:r>
            <a:r>
              <a:rPr lang="zh-CN" altLang="en-US" dirty="0" smtClean="0">
                <a:latin typeface="+mj-ea"/>
                <a:ea typeface="+mj-ea"/>
              </a:rPr>
              <a:t>载体</a:t>
            </a:r>
            <a:endParaRPr lang="en-US" altLang="zh-CN" dirty="0" smtClean="0">
              <a:latin typeface="+mj-ea"/>
              <a:ea typeface="+mj-ea"/>
            </a:endParaRPr>
          </a:p>
          <a:p>
            <a:pPr>
              <a:lnSpc>
                <a:spcPct val="150000"/>
              </a:lnSpc>
            </a:pPr>
            <a:r>
              <a:rPr lang="zh-CN" altLang="en-US" dirty="0" smtClean="0">
                <a:latin typeface="+mj-ea"/>
                <a:ea typeface="+mj-ea"/>
              </a:rPr>
              <a:t>为</a:t>
            </a:r>
            <a:r>
              <a:rPr lang="zh-CN" altLang="en-US" dirty="0">
                <a:latin typeface="+mj-ea"/>
                <a:ea typeface="+mj-ea"/>
              </a:rPr>
              <a:t>业务系统提供标准化、统一的基础数据</a:t>
            </a:r>
          </a:p>
        </p:txBody>
      </p:sp>
      <p:sp>
        <p:nvSpPr>
          <p:cNvPr id="15" name="矩形 14"/>
          <p:cNvSpPr/>
          <p:nvPr/>
        </p:nvSpPr>
        <p:spPr>
          <a:xfrm>
            <a:off x="452406" y="3643314"/>
            <a:ext cx="3595856" cy="372410"/>
          </a:xfrm>
          <a:prstGeom prst="rect">
            <a:avLst/>
          </a:prstGeom>
          <a:solidFill>
            <a:srgbClr val="00B0F0"/>
          </a:solidFill>
        </p:spPr>
        <p:txBody>
          <a:bodyPr wrap="none">
            <a:spAutoFit/>
          </a:bodyPr>
          <a:lstStyle/>
          <a:p>
            <a:pPr>
              <a:buNone/>
            </a:pPr>
            <a:r>
              <a:rPr lang="zh-CN" altLang="en-US" b="1" dirty="0" smtClean="0">
                <a:solidFill>
                  <a:schemeClr val="bg1"/>
                </a:solidFill>
                <a:latin typeface="+mj-ea"/>
                <a:ea typeface="+mj-ea"/>
              </a:rPr>
              <a:t>主数据管理体系咨询＋主数据管理系统构建</a:t>
            </a:r>
            <a:endParaRPr lang="zh-CN" altLang="en-US" b="1" dirty="0">
              <a:solidFill>
                <a:schemeClr val="bg1"/>
              </a:solidFill>
              <a:latin typeface="+mj-ea"/>
              <a:ea typeface="+mj-ea"/>
            </a:endParaRPr>
          </a:p>
        </p:txBody>
      </p:sp>
      <p:sp>
        <p:nvSpPr>
          <p:cNvPr id="16" name="剪去同侧角的矩形 15"/>
          <p:cNvSpPr/>
          <p:nvPr/>
        </p:nvSpPr>
        <p:spPr bwMode="auto">
          <a:xfrm>
            <a:off x="380968" y="2143116"/>
            <a:ext cx="3643338" cy="1000132"/>
          </a:xfrm>
          <a:prstGeom prst="snip2Same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7" name="矩形 16"/>
          <p:cNvSpPr/>
          <p:nvPr/>
        </p:nvSpPr>
        <p:spPr>
          <a:xfrm>
            <a:off x="596992" y="2646602"/>
            <a:ext cx="56979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专业化</a:t>
            </a:r>
            <a:endParaRPr lang="zh-CN" altLang="en-US" sz="1200" dirty="0">
              <a:solidFill>
                <a:schemeClr val="tx1"/>
              </a:solidFill>
              <a:latin typeface="+mj-ea"/>
              <a:ea typeface="+mj-ea"/>
            </a:endParaRPr>
          </a:p>
        </p:txBody>
      </p:sp>
      <p:sp>
        <p:nvSpPr>
          <p:cNvPr id="18" name="矩形 17"/>
          <p:cNvSpPr/>
          <p:nvPr/>
        </p:nvSpPr>
        <p:spPr>
          <a:xfrm>
            <a:off x="1218274"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区域化</a:t>
            </a:r>
            <a:endParaRPr lang="zh-CN" altLang="en-US" sz="1200" dirty="0">
              <a:solidFill>
                <a:schemeClr val="tx1"/>
              </a:solidFill>
              <a:latin typeface="+mj-ea"/>
              <a:ea typeface="+mj-ea"/>
            </a:endParaRPr>
          </a:p>
        </p:txBody>
      </p:sp>
      <p:sp>
        <p:nvSpPr>
          <p:cNvPr id="19" name="矩形 18"/>
          <p:cNvSpPr/>
          <p:nvPr/>
        </p:nvSpPr>
        <p:spPr>
          <a:xfrm flipH="1">
            <a:off x="1866346"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rgbClr val="FF0000"/>
                </a:solidFill>
                <a:latin typeface="+mj-ea"/>
                <a:ea typeface="+mj-ea"/>
              </a:rPr>
              <a:t>标准化</a:t>
            </a:r>
            <a:endParaRPr lang="zh-CN" altLang="en-US" sz="1200" dirty="0">
              <a:solidFill>
                <a:srgbClr val="FF0000"/>
              </a:solidFill>
              <a:latin typeface="+mj-ea"/>
              <a:ea typeface="+mj-ea"/>
            </a:endParaRPr>
          </a:p>
        </p:txBody>
      </p:sp>
      <p:sp>
        <p:nvSpPr>
          <p:cNvPr id="20" name="矩形 19"/>
          <p:cNvSpPr/>
          <p:nvPr/>
        </p:nvSpPr>
        <p:spPr>
          <a:xfrm>
            <a:off x="2514418"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rgbClr val="FF0000"/>
                </a:solidFill>
                <a:latin typeface="+mj-ea"/>
                <a:ea typeface="+mj-ea"/>
              </a:rPr>
              <a:t>信息化</a:t>
            </a:r>
            <a:endParaRPr lang="zh-CN" altLang="en-US" sz="1200" dirty="0">
              <a:solidFill>
                <a:srgbClr val="FF0000"/>
              </a:solidFill>
              <a:latin typeface="+mj-ea"/>
              <a:ea typeface="+mj-ea"/>
            </a:endParaRPr>
          </a:p>
        </p:txBody>
      </p:sp>
      <p:sp>
        <p:nvSpPr>
          <p:cNvPr id="21" name="矩形 20"/>
          <p:cNvSpPr/>
          <p:nvPr/>
        </p:nvSpPr>
        <p:spPr>
          <a:xfrm>
            <a:off x="3162490"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国际化</a:t>
            </a:r>
            <a:endParaRPr lang="zh-CN" altLang="en-US" sz="1200" dirty="0">
              <a:solidFill>
                <a:schemeClr val="tx1"/>
              </a:solidFill>
              <a:latin typeface="+mj-ea"/>
              <a:ea typeface="+mj-ea"/>
            </a:endParaRPr>
          </a:p>
        </p:txBody>
      </p:sp>
      <p:sp>
        <p:nvSpPr>
          <p:cNvPr id="22" name="矩形 21"/>
          <p:cNvSpPr/>
          <p:nvPr/>
        </p:nvSpPr>
        <p:spPr>
          <a:xfrm>
            <a:off x="1238224" y="2214554"/>
            <a:ext cx="1800493" cy="372410"/>
          </a:xfrm>
          <a:prstGeom prst="rect">
            <a:avLst/>
          </a:prstGeom>
        </p:spPr>
        <p:txBody>
          <a:bodyPr wrap="none">
            <a:spAutoFit/>
          </a:bodyPr>
          <a:lstStyle/>
          <a:p>
            <a:pPr>
              <a:buNone/>
            </a:pPr>
            <a:r>
              <a:rPr lang="zh-CN" altLang="en-US" dirty="0" smtClean="0">
                <a:latin typeface="+mj-ea"/>
                <a:ea typeface="+mj-ea"/>
              </a:rPr>
              <a:t>一最两跨，科学发展</a:t>
            </a:r>
            <a:endParaRPr lang="zh-CN" altLang="en-US" dirty="0">
              <a:latin typeface="+mj-ea"/>
              <a:ea typeface="+mj-ea"/>
            </a:endParaRPr>
          </a:p>
        </p:txBody>
      </p:sp>
      <p:sp>
        <p:nvSpPr>
          <p:cNvPr id="23" name="上下箭头 22"/>
          <p:cNvSpPr/>
          <p:nvPr/>
        </p:nvSpPr>
        <p:spPr bwMode="auto">
          <a:xfrm>
            <a:off x="666720" y="3214686"/>
            <a:ext cx="3143272" cy="357190"/>
          </a:xfrm>
          <a:prstGeom prst="upDownArrow">
            <a:avLst>
              <a:gd name="adj1" fmla="val 55892"/>
              <a:gd name="adj2" fmla="val 26320"/>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4" name="等腰三角形 23"/>
          <p:cNvSpPr/>
          <p:nvPr/>
        </p:nvSpPr>
        <p:spPr bwMode="auto">
          <a:xfrm rot="5400000">
            <a:off x="2099564" y="3639230"/>
            <a:ext cx="4781028" cy="36004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26" name="矩形 25"/>
          <p:cNvSpPr/>
          <p:nvPr/>
        </p:nvSpPr>
        <p:spPr>
          <a:xfrm>
            <a:off x="7596206" y="3095181"/>
            <a:ext cx="1928826" cy="683264"/>
          </a:xfrm>
          <a:prstGeom prst="rect">
            <a:avLst/>
          </a:prstGeom>
        </p:spPr>
        <p:txBody>
          <a:bodyPr lIns="36000" rIns="0">
            <a:noAutofit/>
          </a:bodyPr>
          <a:lstStyle/>
          <a:p>
            <a:pPr marL="0" lvl="1">
              <a:lnSpc>
                <a:spcPct val="125000"/>
              </a:lnSpc>
              <a:spcAft>
                <a:spcPts val="600"/>
              </a:spcAft>
              <a:buNone/>
              <a:tabLst>
                <a:tab pos="9202584" algn="r"/>
              </a:tabLst>
            </a:pPr>
            <a:r>
              <a:rPr lang="zh-CN" altLang="de-DE" sz="1200" dirty="0" smtClean="0">
                <a:latin typeface="+mj-ea"/>
                <a:ea typeface="+mj-ea"/>
              </a:rPr>
              <a:t>制定统一的基础数据标准，规范其编码规则、属性定义、编码使用方法等内容</a:t>
            </a:r>
            <a:endParaRPr lang="en-US" altLang="zh-CN" sz="1200" dirty="0" smtClean="0">
              <a:latin typeface="+mj-ea"/>
              <a:ea typeface="+mj-ea"/>
            </a:endParaRPr>
          </a:p>
        </p:txBody>
      </p:sp>
      <p:sp>
        <p:nvSpPr>
          <p:cNvPr id="27" name="矩形 26"/>
          <p:cNvSpPr/>
          <p:nvPr/>
        </p:nvSpPr>
        <p:spPr>
          <a:xfrm>
            <a:off x="5241032" y="5452635"/>
            <a:ext cx="4254300" cy="928693"/>
          </a:xfrm>
          <a:prstGeom prst="rect">
            <a:avLst/>
          </a:prstGeom>
        </p:spPr>
        <p:txBody>
          <a:bodyPr lIns="36000" rIns="0">
            <a:noAutofit/>
          </a:bodyPr>
          <a:lstStyle/>
          <a:p>
            <a:pPr marL="0" lvl="1">
              <a:lnSpc>
                <a:spcPct val="125000"/>
              </a:lnSpc>
              <a:spcAft>
                <a:spcPts val="600"/>
              </a:spcAft>
              <a:buNone/>
              <a:tabLst>
                <a:tab pos="9202584" algn="r"/>
              </a:tabLst>
            </a:pPr>
            <a:r>
              <a:rPr lang="zh-CN" altLang="en-US" sz="1200" dirty="0" smtClean="0">
                <a:latin typeface="+mj-ea"/>
                <a:ea typeface="+mj-ea"/>
              </a:rPr>
              <a:t>实现对主数据的全生命周期的集团化统一管理，实现基础数据管理的准确和高效执行和监控，为企业整体决策提供技术支持</a:t>
            </a:r>
            <a:endParaRPr lang="zh-CN" altLang="en-US" sz="1200" dirty="0">
              <a:latin typeface="+mj-ea"/>
              <a:ea typeface="+mj-ea"/>
            </a:endParaRPr>
          </a:p>
        </p:txBody>
      </p:sp>
      <p:graphicFrame>
        <p:nvGraphicFramePr>
          <p:cNvPr id="30" name="图示 29"/>
          <p:cNvGraphicFramePr/>
          <p:nvPr>
            <p:extLst>
              <p:ext uri="{D42A27DB-BD31-4B8C-83A1-F6EECF244321}">
                <p14:modId xmlns:p14="http://schemas.microsoft.com/office/powerpoint/2010/main" val="3817559214"/>
              </p:ext>
            </p:extLst>
          </p:nvPr>
        </p:nvGraphicFramePr>
        <p:xfrm>
          <a:off x="6524636" y="3738123"/>
          <a:ext cx="1643074" cy="164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矩形 30"/>
          <p:cNvSpPr/>
          <p:nvPr/>
        </p:nvSpPr>
        <p:spPr>
          <a:xfrm>
            <a:off x="5095876" y="2071678"/>
            <a:ext cx="4399456" cy="932563"/>
          </a:xfrm>
          <a:prstGeom prst="rect">
            <a:avLst/>
          </a:prstGeom>
        </p:spPr>
        <p:txBody>
          <a:bodyPr wrap="square">
            <a:spAutoFit/>
          </a:bodyPr>
          <a:lstStyle/>
          <a:p>
            <a:pPr>
              <a:buNone/>
            </a:pPr>
            <a:r>
              <a:rPr lang="zh-CN" altLang="zh-CN" b="1" dirty="0">
                <a:latin typeface="+mj-ea"/>
                <a:ea typeface="+mj-ea"/>
              </a:rPr>
              <a:t>建设全生命周期管理型主数据系统，实现主数据</a:t>
            </a:r>
            <a:r>
              <a:rPr lang="zh-CN" altLang="zh-CN" b="1" dirty="0">
                <a:solidFill>
                  <a:srgbClr val="FF0000"/>
                </a:solidFill>
                <a:latin typeface="+mj-ea"/>
                <a:ea typeface="+mj-ea"/>
              </a:rPr>
              <a:t>应用标准化、管理集中化、服务</a:t>
            </a:r>
            <a:r>
              <a:rPr lang="zh-CN" altLang="zh-CN" b="1" dirty="0" smtClean="0">
                <a:solidFill>
                  <a:srgbClr val="FF0000"/>
                </a:solidFill>
                <a:latin typeface="+mj-ea"/>
                <a:ea typeface="+mj-ea"/>
              </a:rPr>
              <a:t>规范化</a:t>
            </a:r>
            <a:r>
              <a:rPr lang="en-US" altLang="zh-CN" b="1" dirty="0" smtClean="0">
                <a:solidFill>
                  <a:srgbClr val="FF0000"/>
                </a:solidFill>
                <a:latin typeface="+mj-ea"/>
                <a:ea typeface="+mj-ea"/>
              </a:rPr>
              <a:t>,</a:t>
            </a:r>
            <a:r>
              <a:rPr lang="zh-CN" altLang="en-US" b="1" dirty="0" smtClean="0">
                <a:latin typeface="+mj-ea"/>
                <a:ea typeface="+mj-ea"/>
              </a:rPr>
              <a:t>全面提升中国建筑主数据应用规范性与管理水平</a:t>
            </a:r>
            <a:endParaRPr lang="zh-CN" altLang="en-US" b="1" dirty="0">
              <a:latin typeface="+mj-ea"/>
              <a:ea typeface="+mj-ea"/>
            </a:endParaRPr>
          </a:p>
        </p:txBody>
      </p:sp>
      <p:sp>
        <p:nvSpPr>
          <p:cNvPr id="3" name="矩形 2"/>
          <p:cNvSpPr/>
          <p:nvPr/>
        </p:nvSpPr>
        <p:spPr>
          <a:xfrm>
            <a:off x="5096063" y="104262"/>
            <a:ext cx="4681473" cy="372410"/>
          </a:xfrm>
          <a:prstGeom prst="rect">
            <a:avLst/>
          </a:prstGeom>
        </p:spPr>
        <p:txBody>
          <a:bodyPr wrap="square">
            <a:spAutoFit/>
          </a:bodyPr>
          <a:lstStyle/>
          <a:p>
            <a:pPr>
              <a:buNone/>
            </a:pPr>
            <a:r>
              <a:rPr lang="zh-CN" altLang="en-US" b="1" dirty="0">
                <a:solidFill>
                  <a:srgbClr val="FF0000"/>
                </a:solidFill>
                <a:latin typeface="+mj-ea"/>
                <a:ea typeface="+mj-ea"/>
              </a:rPr>
              <a:t>建设</a:t>
            </a:r>
            <a:r>
              <a:rPr lang="zh-CN" altLang="en-US" b="1" dirty="0" smtClean="0">
                <a:solidFill>
                  <a:srgbClr val="FF0000"/>
                </a:solidFill>
                <a:latin typeface="+mj-ea"/>
                <a:ea typeface="+mj-ea"/>
              </a:rPr>
              <a:t>目标   </a:t>
            </a:r>
            <a:r>
              <a:rPr lang="zh-CN" altLang="en-US" b="1" dirty="0" smtClean="0">
                <a:latin typeface="+mj-ea"/>
                <a:ea typeface="+mj-ea"/>
              </a:rPr>
              <a:t>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25" name="右箭头 24"/>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2" name="右箭头 3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20767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26" grpId="0"/>
      <p:bldP spid="27" grpId="0"/>
      <p:bldGraphic spid="3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51"/>
          <p:cNvSpPr>
            <a:spLocks noChangeArrowheads="1"/>
          </p:cNvSpPr>
          <p:nvPr/>
        </p:nvSpPr>
        <p:spPr bwMode="auto">
          <a:xfrm>
            <a:off x="666720" y="1306950"/>
            <a:ext cx="5148572" cy="4104456"/>
          </a:xfrm>
          <a:prstGeom prst="rect">
            <a:avLst/>
          </a:prstGeom>
          <a:noFill/>
          <a:ln w="7938" algn="ctr">
            <a:solidFill>
              <a:schemeClr val="accent2">
                <a:lumMod val="40000"/>
                <a:lumOff val="60000"/>
              </a:schemeClr>
            </a:solidFill>
            <a:prstDash val="dashDot"/>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lIns="95784" tIns="47892" rIns="95784" bIns="47892" anchor="t" anchorCtr="1">
            <a:flatTx/>
          </a:bodyPr>
          <a:lstStyle/>
          <a:p>
            <a:pPr>
              <a:lnSpc>
                <a:spcPct val="100000"/>
              </a:lnSpc>
              <a:spcBef>
                <a:spcPts val="0"/>
              </a:spcBef>
              <a:spcAft>
                <a:spcPts val="0"/>
              </a:spcAft>
              <a:buClrTx/>
              <a:buNone/>
            </a:pPr>
            <a:r>
              <a:rPr lang="zh-CN" altLang="en-US" sz="1300" dirty="0" smtClean="0">
                <a:latin typeface="微软雅黑" pitchFamily="34" charset="-122"/>
                <a:ea typeface="微软雅黑" pitchFamily="34" charset="-122"/>
              </a:rPr>
              <a:t>数据实体模型－业务核心引擎</a:t>
            </a:r>
            <a:endParaRPr lang="zh-CN" altLang="en-US" sz="1300" dirty="0">
              <a:latin typeface="微软雅黑" pitchFamily="34" charset="-122"/>
              <a:ea typeface="微软雅黑" pitchFamily="34" charset="-122"/>
            </a:endParaRPr>
          </a:p>
        </p:txBody>
      </p:sp>
      <p:sp>
        <p:nvSpPr>
          <p:cNvPr id="320514" name="Rectangle 2"/>
          <p:cNvSpPr>
            <a:spLocks noChangeArrowheads="1"/>
          </p:cNvSpPr>
          <p:nvPr/>
        </p:nvSpPr>
        <p:spPr bwMode="auto">
          <a:xfrm>
            <a:off x="3475034" y="4331285"/>
            <a:ext cx="1950216" cy="108012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5784" tIns="47892" rIns="95784" bIns="47892">
            <a:flatTx/>
          </a:bodyPr>
          <a:lstStyle/>
          <a:p>
            <a:pPr>
              <a:lnSpc>
                <a:spcPct val="100000"/>
              </a:lnSpc>
              <a:spcBef>
                <a:spcPts val="0"/>
              </a:spcBef>
              <a:spcAft>
                <a:spcPts val="0"/>
              </a:spcAft>
              <a:buClrTx/>
              <a:buNone/>
            </a:pPr>
            <a:r>
              <a:rPr lang="zh-CN" altLang="en-US" sz="1500" dirty="0">
                <a:solidFill>
                  <a:schemeClr val="tx1"/>
                </a:solidFill>
                <a:latin typeface="微软雅黑" pitchFamily="34" charset="-122"/>
                <a:ea typeface="微软雅黑" pitchFamily="34" charset="-122"/>
              </a:rPr>
              <a:t>集成和分发</a:t>
            </a:r>
            <a:r>
              <a:rPr lang="zh-CN" altLang="en-US" sz="1500" dirty="0" smtClean="0">
                <a:solidFill>
                  <a:schemeClr val="tx1"/>
                </a:solidFill>
                <a:latin typeface="微软雅黑" pitchFamily="34" charset="-122"/>
                <a:ea typeface="微软雅黑" pitchFamily="34" charset="-122"/>
              </a:rPr>
              <a:t>服务</a:t>
            </a:r>
            <a:endParaRPr lang="en-US" altLang="zh-CN" sz="1500" dirty="0" smtClean="0">
              <a:solidFill>
                <a:schemeClr val="tx1"/>
              </a:solidFill>
              <a:latin typeface="微软雅黑" pitchFamily="34" charset="-122"/>
              <a:ea typeface="微软雅黑" pitchFamily="34" charset="-122"/>
            </a:endParaRPr>
          </a:p>
          <a:p>
            <a:pPr>
              <a:lnSpc>
                <a:spcPct val="100000"/>
              </a:lnSpc>
              <a:spcBef>
                <a:spcPts val="0"/>
              </a:spcBef>
              <a:spcAft>
                <a:spcPts val="0"/>
              </a:spcAft>
              <a:buClrTx/>
              <a:buNone/>
            </a:pPr>
            <a:r>
              <a:rPr lang="zh-CN" altLang="en-US" sz="1500" dirty="0" smtClean="0">
                <a:solidFill>
                  <a:schemeClr val="tx1"/>
                </a:solidFill>
                <a:latin typeface="微软雅黑" pitchFamily="34" charset="-122"/>
                <a:ea typeface="微软雅黑" pitchFamily="34" charset="-122"/>
              </a:rPr>
              <a:t>（</a:t>
            </a:r>
            <a:r>
              <a:rPr lang="en-US" altLang="zh-CN" sz="1500" dirty="0" smtClean="0">
                <a:solidFill>
                  <a:schemeClr val="tx1"/>
                </a:solidFill>
                <a:latin typeface="微软雅黑" pitchFamily="34" charset="-122"/>
                <a:ea typeface="微软雅黑" pitchFamily="34" charset="-122"/>
              </a:rPr>
              <a:t>MB/MQ</a:t>
            </a:r>
            <a:r>
              <a:rPr lang="zh-CN" altLang="en-US" sz="1500" dirty="0" smtClean="0">
                <a:solidFill>
                  <a:schemeClr val="tx1"/>
                </a:solidFill>
                <a:latin typeface="微软雅黑" pitchFamily="34" charset="-122"/>
                <a:ea typeface="微软雅黑" pitchFamily="34" charset="-122"/>
              </a:rPr>
              <a:t>）</a:t>
            </a:r>
            <a:endParaRPr lang="zh-CN" altLang="en-US" sz="1500" dirty="0">
              <a:solidFill>
                <a:schemeClr val="tx1"/>
              </a:solidFill>
              <a:latin typeface="微软雅黑" pitchFamily="34" charset="-122"/>
              <a:ea typeface="微软雅黑" pitchFamily="34" charset="-122"/>
            </a:endParaRPr>
          </a:p>
        </p:txBody>
      </p:sp>
      <p:sp>
        <p:nvSpPr>
          <p:cNvPr id="320520" name="AutoShape 8"/>
          <p:cNvSpPr>
            <a:spLocks noChangeArrowheads="1"/>
          </p:cNvSpPr>
          <p:nvPr/>
        </p:nvSpPr>
        <p:spPr bwMode="auto">
          <a:xfrm>
            <a:off x="7063432" y="1378959"/>
            <a:ext cx="1404156" cy="328346"/>
          </a:xfrm>
          <a:prstGeom prst="roundRect">
            <a:avLst>
              <a:gd name="adj" fmla="val 16667"/>
            </a:avLst>
          </a:prstGeom>
          <a:noFill/>
          <a:ln w="9525" algn="ctr">
            <a:noFill/>
            <a:round/>
            <a:headEnd/>
            <a:tailEnd/>
          </a:ln>
          <a:effectLst/>
        </p:spPr>
        <p:txBody>
          <a:bodyPr wrap="square" lIns="95784" tIns="47892" rIns="95784" bIns="47892">
            <a:spAutoFit/>
            <a:flatTx/>
          </a:bodyPr>
          <a:lstStyle/>
          <a:p>
            <a:pPr>
              <a:lnSpc>
                <a:spcPct val="100000"/>
              </a:lnSpc>
              <a:spcBef>
                <a:spcPts val="0"/>
              </a:spcBef>
              <a:spcAft>
                <a:spcPts val="0"/>
              </a:spcAft>
              <a:buNone/>
            </a:pPr>
            <a:r>
              <a:rPr lang="zh-CN" altLang="en-US" sz="1300" dirty="0" smtClean="0">
                <a:latin typeface="微软雅黑" pitchFamily="34" charset="-122"/>
                <a:ea typeface="微软雅黑" pitchFamily="34" charset="-122"/>
              </a:rPr>
              <a:t>业务数据管理</a:t>
            </a:r>
            <a:endParaRPr lang="zh-CN" altLang="en-US" sz="1300" dirty="0">
              <a:latin typeface="微软雅黑" pitchFamily="34" charset="-122"/>
              <a:ea typeface="微软雅黑" pitchFamily="34" charset="-122"/>
            </a:endParaRPr>
          </a:p>
        </p:txBody>
      </p:sp>
      <p:sp>
        <p:nvSpPr>
          <p:cNvPr id="320521" name="Rectangle 9"/>
          <p:cNvSpPr>
            <a:spLocks noChangeArrowheads="1"/>
          </p:cNvSpPr>
          <p:nvPr/>
        </p:nvSpPr>
        <p:spPr bwMode="auto">
          <a:xfrm>
            <a:off x="7139290" y="1739245"/>
            <a:ext cx="1250289"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eaLnBrk="0" hangingPunct="0">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项目</a:t>
            </a:r>
            <a:r>
              <a:rPr lang="zh-CN" altLang="en-US" sz="1300" dirty="0">
                <a:solidFill>
                  <a:schemeClr val="tx1"/>
                </a:solidFill>
                <a:latin typeface="微软雅黑" pitchFamily="34" charset="-122"/>
                <a:ea typeface="微软雅黑" pitchFamily="34" charset="-122"/>
              </a:rPr>
              <a:t>编码</a:t>
            </a:r>
            <a:endParaRPr lang="en-US" altLang="zh-CN" sz="1300" dirty="0" smtClean="0">
              <a:solidFill>
                <a:schemeClr val="tx1"/>
              </a:solidFill>
              <a:latin typeface="微软雅黑" pitchFamily="34" charset="-122"/>
              <a:ea typeface="微软雅黑" pitchFamily="34" charset="-122"/>
            </a:endParaRPr>
          </a:p>
        </p:txBody>
      </p:sp>
      <p:sp>
        <p:nvSpPr>
          <p:cNvPr id="320522" name="Rectangle 10"/>
          <p:cNvSpPr>
            <a:spLocks noChangeArrowheads="1"/>
          </p:cNvSpPr>
          <p:nvPr/>
        </p:nvSpPr>
        <p:spPr bwMode="auto">
          <a:xfrm>
            <a:off x="7140364" y="2723321"/>
            <a:ext cx="1248139"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供应商和客户编码</a:t>
            </a:r>
          </a:p>
        </p:txBody>
      </p:sp>
      <p:sp>
        <p:nvSpPr>
          <p:cNvPr id="320523" name="Rectangle 11"/>
          <p:cNvSpPr>
            <a:spLocks noChangeArrowheads="1"/>
          </p:cNvSpPr>
          <p:nvPr/>
        </p:nvSpPr>
        <p:spPr bwMode="auto">
          <a:xfrm>
            <a:off x="7140364" y="3251326"/>
            <a:ext cx="1248139" cy="504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指标编码</a:t>
            </a:r>
          </a:p>
        </p:txBody>
      </p:sp>
      <p:sp>
        <p:nvSpPr>
          <p:cNvPr id="320525" name="Rectangle 13"/>
          <p:cNvSpPr>
            <a:spLocks noChangeArrowheads="1"/>
          </p:cNvSpPr>
          <p:nvPr/>
        </p:nvSpPr>
        <p:spPr bwMode="auto">
          <a:xfrm>
            <a:off x="900747" y="4331285"/>
            <a:ext cx="2487278" cy="108012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5784" tIns="47892" rIns="95784" bIns="47892">
            <a:flatTx/>
          </a:bodyPr>
          <a:lstStyle/>
          <a:p>
            <a:pPr>
              <a:lnSpc>
                <a:spcPct val="100000"/>
              </a:lnSpc>
              <a:spcBef>
                <a:spcPts val="0"/>
              </a:spcBef>
              <a:spcAft>
                <a:spcPts val="0"/>
              </a:spcAft>
              <a:buClrTx/>
              <a:buNone/>
            </a:pPr>
            <a:r>
              <a:rPr lang="zh-CN" altLang="en-US" sz="1500" dirty="0">
                <a:solidFill>
                  <a:schemeClr val="tx1"/>
                </a:solidFill>
                <a:latin typeface="微软雅黑" pitchFamily="34" charset="-122"/>
                <a:ea typeface="微软雅黑" pitchFamily="34" charset="-122"/>
              </a:rPr>
              <a:t>工作</a:t>
            </a:r>
            <a:r>
              <a:rPr lang="zh-CN" altLang="en-US" sz="1500" dirty="0" smtClean="0">
                <a:solidFill>
                  <a:schemeClr val="tx1"/>
                </a:solidFill>
                <a:latin typeface="微软雅黑" pitchFamily="34" charset="-122"/>
                <a:ea typeface="微软雅黑" pitchFamily="34" charset="-122"/>
              </a:rPr>
              <a:t>流服务</a:t>
            </a:r>
            <a:endParaRPr lang="zh-CN" altLang="en-US" sz="1500" dirty="0">
              <a:solidFill>
                <a:schemeClr val="tx1"/>
              </a:solidFill>
              <a:latin typeface="微软雅黑" pitchFamily="34" charset="-122"/>
              <a:ea typeface="微软雅黑" pitchFamily="34" charset="-122"/>
            </a:endParaRPr>
          </a:p>
        </p:txBody>
      </p:sp>
      <p:sp>
        <p:nvSpPr>
          <p:cNvPr id="320529" name="Text Box 17"/>
          <p:cNvSpPr txBox="1">
            <a:spLocks noChangeArrowheads="1"/>
          </p:cNvSpPr>
          <p:nvPr/>
        </p:nvSpPr>
        <p:spPr bwMode="auto">
          <a:xfrm>
            <a:off x="985864" y="4701174"/>
            <a:ext cx="1163022"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工作流定义</a:t>
            </a:r>
          </a:p>
        </p:txBody>
      </p:sp>
      <p:sp>
        <p:nvSpPr>
          <p:cNvPr id="320530" name="Text Box 18"/>
          <p:cNvSpPr txBox="1">
            <a:spLocks noChangeArrowheads="1"/>
          </p:cNvSpPr>
          <p:nvPr/>
        </p:nvSpPr>
        <p:spPr bwMode="auto">
          <a:xfrm>
            <a:off x="985863" y="4918661"/>
            <a:ext cx="1201081" cy="296774"/>
          </a:xfrm>
          <a:prstGeom prst="rect">
            <a:avLst/>
          </a:prstGeom>
          <a:noFill/>
          <a:ln w="9525" algn="ctr">
            <a:noFill/>
            <a:miter lim="800000"/>
            <a:headEnd/>
            <a:tailEnd/>
          </a:ln>
          <a:effectLst/>
        </p:spPr>
        <p:txBody>
          <a:bodyPr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工作流驱动</a:t>
            </a:r>
          </a:p>
        </p:txBody>
      </p:sp>
      <p:sp>
        <p:nvSpPr>
          <p:cNvPr id="320531" name="Text Box 19"/>
          <p:cNvSpPr txBox="1">
            <a:spLocks noChangeArrowheads="1"/>
          </p:cNvSpPr>
          <p:nvPr/>
        </p:nvSpPr>
        <p:spPr bwMode="auto">
          <a:xfrm>
            <a:off x="2305932" y="4907549"/>
            <a:ext cx="693576" cy="296774"/>
          </a:xfrm>
          <a:prstGeom prst="rect">
            <a:avLst/>
          </a:prstGeom>
          <a:noFill/>
          <a:ln w="9525" algn="ctr">
            <a:noFill/>
            <a:miter lim="800000"/>
            <a:headEnd/>
            <a:tailEnd/>
          </a:ln>
          <a:effectLst/>
        </p:spPr>
        <p:txBody>
          <a:bodyPr wrap="none" lIns="95784" tIns="47892" rIns="95784" bIns="47892">
            <a:spAutoFit/>
          </a:bodyPr>
          <a:lstStyle/>
          <a:p>
            <a:pPr>
              <a:lnSpc>
                <a:spcPct val="100000"/>
              </a:lnSpc>
              <a:spcBef>
                <a:spcPts val="0"/>
              </a:spcBef>
              <a:spcAft>
                <a:spcPts val="0"/>
              </a:spcAft>
              <a:buNone/>
            </a:pPr>
            <a:r>
              <a:rPr lang="zh-CN" altLang="en-US" sz="1300" dirty="0">
                <a:latin typeface="微软雅黑" pitchFamily="34" charset="-122"/>
                <a:ea typeface="微软雅黑" pitchFamily="34" charset="-122"/>
              </a:rPr>
              <a:t>可视化</a:t>
            </a:r>
          </a:p>
        </p:txBody>
      </p:sp>
      <p:sp>
        <p:nvSpPr>
          <p:cNvPr id="320532" name="Text Box 20"/>
          <p:cNvSpPr txBox="1">
            <a:spLocks noChangeArrowheads="1"/>
          </p:cNvSpPr>
          <p:nvPr/>
        </p:nvSpPr>
        <p:spPr bwMode="auto">
          <a:xfrm>
            <a:off x="2101828" y="4691326"/>
            <a:ext cx="1217188"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业务授权绑定</a:t>
            </a:r>
          </a:p>
        </p:txBody>
      </p:sp>
      <p:sp>
        <p:nvSpPr>
          <p:cNvPr id="320526" name="Rectangle 14"/>
          <p:cNvSpPr>
            <a:spLocks noChangeArrowheads="1"/>
          </p:cNvSpPr>
          <p:nvPr/>
        </p:nvSpPr>
        <p:spPr bwMode="auto">
          <a:xfrm>
            <a:off x="900746" y="1738998"/>
            <a:ext cx="1716191" cy="2517094"/>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5784" tIns="47892" rIns="95784" bIns="47892">
            <a:flatTx/>
          </a:bodyPr>
          <a:lstStyle/>
          <a:p>
            <a:pPr>
              <a:lnSpc>
                <a:spcPct val="100000"/>
              </a:lnSpc>
              <a:spcBef>
                <a:spcPts val="0"/>
              </a:spcBef>
              <a:spcAft>
                <a:spcPts val="0"/>
              </a:spcAft>
              <a:buClrTx/>
              <a:buNone/>
            </a:pPr>
            <a:r>
              <a:rPr lang="zh-CN" altLang="en-US" sz="1500" dirty="0">
                <a:solidFill>
                  <a:schemeClr val="tx1"/>
                </a:solidFill>
                <a:latin typeface="微软雅黑" pitchFamily="34" charset="-122"/>
                <a:ea typeface="微软雅黑" pitchFamily="34" charset="-122"/>
              </a:rPr>
              <a:t>主数据模型定义</a:t>
            </a:r>
          </a:p>
        </p:txBody>
      </p:sp>
      <p:sp>
        <p:nvSpPr>
          <p:cNvPr id="320533" name="Text Box 21"/>
          <p:cNvSpPr txBox="1">
            <a:spLocks noChangeArrowheads="1"/>
          </p:cNvSpPr>
          <p:nvPr/>
        </p:nvSpPr>
        <p:spPr bwMode="auto">
          <a:xfrm>
            <a:off x="1213043" y="2173066"/>
            <a:ext cx="1326278"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业务实体模型</a:t>
            </a:r>
          </a:p>
        </p:txBody>
      </p:sp>
      <p:sp>
        <p:nvSpPr>
          <p:cNvPr id="320534" name="Text Box 22"/>
          <p:cNvSpPr txBox="1">
            <a:spLocks noChangeArrowheads="1"/>
          </p:cNvSpPr>
          <p:nvPr/>
        </p:nvSpPr>
        <p:spPr bwMode="auto">
          <a:xfrm>
            <a:off x="1291444" y="2459367"/>
            <a:ext cx="1029662"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特征模型</a:t>
            </a:r>
          </a:p>
        </p:txBody>
      </p:sp>
      <p:sp>
        <p:nvSpPr>
          <p:cNvPr id="320535" name="Text Box 23"/>
          <p:cNvSpPr txBox="1">
            <a:spLocks noChangeArrowheads="1"/>
          </p:cNvSpPr>
          <p:nvPr/>
        </p:nvSpPr>
        <p:spPr bwMode="auto">
          <a:xfrm>
            <a:off x="1291443" y="2745667"/>
            <a:ext cx="1076703"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属性模板</a:t>
            </a:r>
          </a:p>
        </p:txBody>
      </p:sp>
      <p:sp>
        <p:nvSpPr>
          <p:cNvPr id="320536" name="Text Box 24"/>
          <p:cNvSpPr txBox="1">
            <a:spLocks noChangeArrowheads="1"/>
          </p:cNvSpPr>
          <p:nvPr/>
        </p:nvSpPr>
        <p:spPr bwMode="auto">
          <a:xfrm>
            <a:off x="1290790" y="3323174"/>
            <a:ext cx="935581"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smtClean="0">
                <a:latin typeface="微软雅黑" pitchFamily="34" charset="-122"/>
                <a:ea typeface="微软雅黑" pitchFamily="34" charset="-122"/>
              </a:rPr>
              <a:t>校验规则</a:t>
            </a:r>
            <a:endParaRPr lang="zh-CN" altLang="en-US" sz="1300" dirty="0">
              <a:latin typeface="微软雅黑" pitchFamily="34" charset="-122"/>
              <a:ea typeface="微软雅黑" pitchFamily="34" charset="-122"/>
            </a:endParaRPr>
          </a:p>
        </p:txBody>
      </p:sp>
      <p:sp>
        <p:nvSpPr>
          <p:cNvPr id="320544" name="Rectangle 32"/>
          <p:cNvSpPr>
            <a:spLocks noChangeArrowheads="1"/>
          </p:cNvSpPr>
          <p:nvPr/>
        </p:nvSpPr>
        <p:spPr bwMode="auto">
          <a:xfrm>
            <a:off x="2024732" y="5770659"/>
            <a:ext cx="1092068"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单位管理</a:t>
            </a:r>
          </a:p>
        </p:txBody>
      </p:sp>
      <p:sp>
        <p:nvSpPr>
          <p:cNvPr id="320545" name="Rectangle 33"/>
          <p:cNvSpPr>
            <a:spLocks noChangeArrowheads="1"/>
          </p:cNvSpPr>
          <p:nvPr/>
        </p:nvSpPr>
        <p:spPr bwMode="auto">
          <a:xfrm>
            <a:off x="3225867" y="5770866"/>
            <a:ext cx="1325960"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角色管理</a:t>
            </a:r>
          </a:p>
        </p:txBody>
      </p:sp>
      <p:sp>
        <p:nvSpPr>
          <p:cNvPr id="320546" name="Rectangle 34"/>
          <p:cNvSpPr>
            <a:spLocks noChangeArrowheads="1"/>
          </p:cNvSpPr>
          <p:nvPr/>
        </p:nvSpPr>
        <p:spPr bwMode="auto">
          <a:xfrm>
            <a:off x="4660894" y="5771073"/>
            <a:ext cx="949325"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用户管理</a:t>
            </a:r>
          </a:p>
        </p:txBody>
      </p:sp>
      <p:sp>
        <p:nvSpPr>
          <p:cNvPr id="320547" name="Rectangle 35"/>
          <p:cNvSpPr>
            <a:spLocks noChangeArrowheads="1"/>
          </p:cNvSpPr>
          <p:nvPr/>
        </p:nvSpPr>
        <p:spPr bwMode="auto">
          <a:xfrm>
            <a:off x="6777682" y="5771488"/>
            <a:ext cx="1035314"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参数设定</a:t>
            </a:r>
          </a:p>
        </p:txBody>
      </p:sp>
      <p:sp>
        <p:nvSpPr>
          <p:cNvPr id="320548" name="Rectangle 36"/>
          <p:cNvSpPr>
            <a:spLocks noChangeArrowheads="1"/>
          </p:cNvSpPr>
          <p:nvPr/>
        </p:nvSpPr>
        <p:spPr bwMode="auto">
          <a:xfrm>
            <a:off x="7922064" y="5771693"/>
            <a:ext cx="935567"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日志管理</a:t>
            </a:r>
          </a:p>
        </p:txBody>
      </p:sp>
      <p:sp>
        <p:nvSpPr>
          <p:cNvPr id="320549" name="Rectangle 37"/>
          <p:cNvSpPr>
            <a:spLocks noChangeArrowheads="1"/>
          </p:cNvSpPr>
          <p:nvPr/>
        </p:nvSpPr>
        <p:spPr bwMode="auto">
          <a:xfrm>
            <a:off x="823596" y="5770452"/>
            <a:ext cx="1092068"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安全管理</a:t>
            </a:r>
          </a:p>
        </p:txBody>
      </p:sp>
      <p:sp>
        <p:nvSpPr>
          <p:cNvPr id="320551" name="Rectangle 39"/>
          <p:cNvSpPr>
            <a:spLocks noChangeArrowheads="1"/>
          </p:cNvSpPr>
          <p:nvPr/>
        </p:nvSpPr>
        <p:spPr bwMode="auto">
          <a:xfrm>
            <a:off x="5719287" y="5771280"/>
            <a:ext cx="949325" cy="431800"/>
          </a:xfrm>
          <a:prstGeom prst="rect">
            <a:avLst/>
          </a:prstGeom>
          <a:solidFill>
            <a:schemeClr val="bg1">
              <a:lumMod val="65000"/>
            </a:schemeClr>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nchor="ctr">
            <a:flatTx/>
          </a:bodyPr>
          <a:lstStyle/>
          <a:p>
            <a:pPr>
              <a:lnSpc>
                <a:spcPct val="100000"/>
              </a:lnSpc>
              <a:spcBef>
                <a:spcPts val="0"/>
              </a:spcBef>
              <a:spcAft>
                <a:spcPts val="0"/>
              </a:spcAft>
              <a:buClrTx/>
              <a:buNone/>
            </a:pPr>
            <a:r>
              <a:rPr lang="zh-CN" altLang="en-US" sz="1300" dirty="0">
                <a:solidFill>
                  <a:schemeClr val="tx1"/>
                </a:solidFill>
                <a:latin typeface="微软雅黑" pitchFamily="34" charset="-122"/>
                <a:ea typeface="微软雅黑" pitchFamily="34" charset="-122"/>
              </a:rPr>
              <a:t>功能授权</a:t>
            </a:r>
          </a:p>
        </p:txBody>
      </p:sp>
      <p:sp>
        <p:nvSpPr>
          <p:cNvPr id="320558" name="Rectangle 46"/>
          <p:cNvSpPr>
            <a:spLocks noChangeArrowheads="1"/>
          </p:cNvSpPr>
          <p:nvPr/>
        </p:nvSpPr>
        <p:spPr bwMode="auto">
          <a:xfrm>
            <a:off x="3787068" y="4765075"/>
            <a:ext cx="1441185" cy="696884"/>
          </a:xfrm>
          <a:prstGeom prst="rect">
            <a:avLst/>
          </a:prstGeom>
          <a:noFill/>
          <a:ln w="9525" algn="ctr">
            <a:noFill/>
            <a:miter lim="800000"/>
            <a:headEnd/>
            <a:tailEnd/>
          </a:ln>
          <a:effectLst/>
        </p:spPr>
        <p:txBody>
          <a:bodyPr lIns="95784" tIns="47892" rIns="95784" bIns="47892">
            <a:spAutoFit/>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WEBSERVICES</a:t>
            </a:r>
          </a:p>
          <a:p>
            <a:pPr>
              <a:lnSpc>
                <a:spcPct val="100000"/>
              </a:lnSpc>
              <a:spcBef>
                <a:spcPts val="0"/>
              </a:spcBef>
              <a:spcAft>
                <a:spcPts val="0"/>
              </a:spcAft>
              <a:buNone/>
            </a:pPr>
            <a:r>
              <a:rPr lang="en-US" altLang="zh-CN" sz="1300" dirty="0">
                <a:latin typeface="微软雅黑" pitchFamily="34" charset="-122"/>
                <a:ea typeface="微软雅黑" pitchFamily="34" charset="-122"/>
              </a:rPr>
              <a:t>JDBC/ODBC</a:t>
            </a:r>
          </a:p>
          <a:p>
            <a:pPr>
              <a:lnSpc>
                <a:spcPct val="100000"/>
              </a:lnSpc>
              <a:spcBef>
                <a:spcPts val="0"/>
              </a:spcBef>
              <a:spcAft>
                <a:spcPts val="0"/>
              </a:spcAft>
              <a:buNone/>
            </a:pPr>
            <a:r>
              <a:rPr lang="en-US" altLang="zh-CN" sz="1300" dirty="0">
                <a:latin typeface="微软雅黑" pitchFamily="34" charset="-122"/>
                <a:ea typeface="微软雅黑" pitchFamily="34" charset="-122"/>
              </a:rPr>
              <a:t>TXT/EXCEL</a:t>
            </a:r>
          </a:p>
        </p:txBody>
      </p:sp>
      <p:sp>
        <p:nvSpPr>
          <p:cNvPr id="320559" name="Rectangle 47"/>
          <p:cNvSpPr>
            <a:spLocks noChangeArrowheads="1"/>
          </p:cNvSpPr>
          <p:nvPr/>
        </p:nvSpPr>
        <p:spPr bwMode="auto">
          <a:xfrm>
            <a:off x="7139290" y="2267002"/>
            <a:ext cx="1250289"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材料编码</a:t>
            </a:r>
          </a:p>
        </p:txBody>
      </p:sp>
      <p:sp>
        <p:nvSpPr>
          <p:cNvPr id="320560" name="Rectangle 48"/>
          <p:cNvSpPr>
            <a:spLocks noChangeArrowheads="1"/>
          </p:cNvSpPr>
          <p:nvPr/>
        </p:nvSpPr>
        <p:spPr bwMode="auto">
          <a:xfrm>
            <a:off x="7140364" y="3851339"/>
            <a:ext cx="1248139"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组织机构</a:t>
            </a:r>
            <a:endParaRPr lang="en-US" altLang="zh-CN" sz="1300" dirty="0" smtClean="0">
              <a:solidFill>
                <a:schemeClr val="tx1"/>
              </a:solidFill>
              <a:latin typeface="微软雅黑" pitchFamily="34" charset="-122"/>
              <a:ea typeface="微软雅黑" pitchFamily="34" charset="-122"/>
            </a:endParaRPr>
          </a:p>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编码</a:t>
            </a:r>
          </a:p>
        </p:txBody>
      </p:sp>
      <p:sp>
        <p:nvSpPr>
          <p:cNvPr id="320561" name="Rectangle 49"/>
          <p:cNvSpPr>
            <a:spLocks noChangeArrowheads="1"/>
          </p:cNvSpPr>
          <p:nvPr/>
        </p:nvSpPr>
        <p:spPr bwMode="auto">
          <a:xfrm>
            <a:off x="7140364" y="4379344"/>
            <a:ext cx="1248139" cy="3600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人员编码</a:t>
            </a:r>
          </a:p>
        </p:txBody>
      </p:sp>
      <p:sp>
        <p:nvSpPr>
          <p:cNvPr id="320562" name="Rectangle 50"/>
          <p:cNvSpPr>
            <a:spLocks noChangeArrowheads="1"/>
          </p:cNvSpPr>
          <p:nvPr/>
        </p:nvSpPr>
        <p:spPr bwMode="auto">
          <a:xfrm>
            <a:off x="7140364" y="4835341"/>
            <a:ext cx="1248139"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5784" tIns="47892" rIns="95784" bIns="47892" anchor="ctr">
            <a:flatTx/>
          </a:bodyPr>
          <a:lstStyle/>
          <a:p>
            <a:pPr>
              <a:lnSpc>
                <a:spcPct val="100000"/>
              </a:lnSpc>
              <a:spcBef>
                <a:spcPts val="0"/>
              </a:spcBef>
              <a:spcAft>
                <a:spcPts val="0"/>
              </a:spcAft>
              <a:buClrTx/>
              <a:buNone/>
            </a:pPr>
            <a:r>
              <a:rPr lang="zh-CN" altLang="en-US" sz="1300" dirty="0" smtClean="0">
                <a:solidFill>
                  <a:schemeClr val="tx1"/>
                </a:solidFill>
                <a:latin typeface="微软雅黑" pitchFamily="34" charset="-122"/>
                <a:ea typeface="微软雅黑" pitchFamily="34" charset="-122"/>
              </a:rPr>
              <a:t>财务体系编码</a:t>
            </a:r>
            <a:endParaRPr lang="en-US" altLang="zh-CN" sz="1300" dirty="0" smtClean="0">
              <a:solidFill>
                <a:schemeClr val="tx1"/>
              </a:solidFill>
              <a:latin typeface="微软雅黑" pitchFamily="34" charset="-122"/>
              <a:ea typeface="微软雅黑" pitchFamily="34" charset="-122"/>
            </a:endParaRPr>
          </a:p>
          <a:p>
            <a:pPr>
              <a:lnSpc>
                <a:spcPct val="100000"/>
              </a:lnSpc>
              <a:spcBef>
                <a:spcPts val="0"/>
              </a:spcBef>
              <a:spcAft>
                <a:spcPts val="0"/>
              </a:spcAft>
              <a:buClrTx/>
              <a:buNone/>
            </a:pPr>
            <a:r>
              <a:rPr lang="en-US" altLang="zh-CN" sz="1300" dirty="0" smtClean="0">
                <a:solidFill>
                  <a:schemeClr val="tx1"/>
                </a:solidFill>
                <a:latin typeface="微软雅黑" pitchFamily="34" charset="-122"/>
                <a:ea typeface="微软雅黑" pitchFamily="34" charset="-122"/>
              </a:rPr>
              <a:t>………</a:t>
            </a:r>
          </a:p>
        </p:txBody>
      </p:sp>
      <p:sp>
        <p:nvSpPr>
          <p:cNvPr id="320566" name="Rectangle 54"/>
          <p:cNvSpPr>
            <a:spLocks noChangeArrowheads="1"/>
          </p:cNvSpPr>
          <p:nvPr/>
        </p:nvSpPr>
        <p:spPr bwMode="auto">
          <a:xfrm>
            <a:off x="2850963" y="1711701"/>
            <a:ext cx="2574286" cy="2544390"/>
          </a:xfrm>
          <a:prstGeom prst="rect">
            <a:avLst/>
          </a:prstGeom>
          <a:solidFill>
            <a:srgbClr val="FFC39B"/>
          </a:solidFill>
          <a:ln>
            <a:headEnd/>
            <a:tailEnd/>
          </a:ln>
        </p:spPr>
        <p:style>
          <a:lnRef idx="0">
            <a:schemeClr val="accent3"/>
          </a:lnRef>
          <a:fillRef idx="3">
            <a:schemeClr val="accent3"/>
          </a:fillRef>
          <a:effectRef idx="3">
            <a:schemeClr val="accent3"/>
          </a:effectRef>
          <a:fontRef idx="minor">
            <a:schemeClr val="lt1"/>
          </a:fontRef>
        </p:style>
        <p:txBody>
          <a:bodyPr lIns="95784" tIns="47892" rIns="95784" bIns="47892">
            <a:flatTx/>
          </a:bodyPr>
          <a:lstStyle/>
          <a:p>
            <a:pPr eaLnBrk="0" hangingPunct="0">
              <a:lnSpc>
                <a:spcPct val="100000"/>
              </a:lnSpc>
              <a:spcBef>
                <a:spcPts val="0"/>
              </a:spcBef>
              <a:spcAft>
                <a:spcPts val="0"/>
              </a:spcAft>
              <a:buClrTx/>
              <a:buNone/>
            </a:pPr>
            <a:r>
              <a:rPr lang="zh-CN" altLang="en-US" sz="1500" dirty="0">
                <a:solidFill>
                  <a:schemeClr val="tx1"/>
                </a:solidFill>
                <a:latin typeface="微软雅黑" pitchFamily="34" charset="-122"/>
                <a:ea typeface="微软雅黑" pitchFamily="34" charset="-122"/>
              </a:rPr>
              <a:t>业务功能</a:t>
            </a:r>
          </a:p>
        </p:txBody>
      </p:sp>
      <p:sp>
        <p:nvSpPr>
          <p:cNvPr id="320568" name="AutoShape 56"/>
          <p:cNvSpPr>
            <a:spLocks noChangeArrowheads="1"/>
          </p:cNvSpPr>
          <p:nvPr/>
        </p:nvSpPr>
        <p:spPr bwMode="auto">
          <a:xfrm>
            <a:off x="3006981" y="2152611"/>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1-</a:t>
            </a:r>
            <a:r>
              <a:rPr lang="zh-CN" altLang="en-US" sz="1300" dirty="0">
                <a:latin typeface="微软雅黑" pitchFamily="34" charset="-122"/>
                <a:ea typeface="微软雅黑" pitchFamily="34" charset="-122"/>
              </a:rPr>
              <a:t>数据申请</a:t>
            </a:r>
          </a:p>
        </p:txBody>
      </p:sp>
      <p:sp>
        <p:nvSpPr>
          <p:cNvPr id="320569" name="AutoShape 57"/>
          <p:cNvSpPr>
            <a:spLocks noChangeArrowheads="1"/>
          </p:cNvSpPr>
          <p:nvPr/>
        </p:nvSpPr>
        <p:spPr bwMode="auto">
          <a:xfrm>
            <a:off x="3006981" y="2747110"/>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3-</a:t>
            </a:r>
            <a:r>
              <a:rPr lang="zh-CN" altLang="en-US" sz="1300" dirty="0">
                <a:latin typeface="微软雅黑" pitchFamily="34" charset="-122"/>
                <a:ea typeface="微软雅黑" pitchFamily="34" charset="-122"/>
              </a:rPr>
              <a:t>编码审核</a:t>
            </a:r>
          </a:p>
        </p:txBody>
      </p:sp>
      <p:sp>
        <p:nvSpPr>
          <p:cNvPr id="320570" name="AutoShape 58"/>
          <p:cNvSpPr>
            <a:spLocks noChangeArrowheads="1"/>
          </p:cNvSpPr>
          <p:nvPr/>
        </p:nvSpPr>
        <p:spPr bwMode="auto">
          <a:xfrm>
            <a:off x="4255120" y="2152611"/>
            <a:ext cx="885248"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编码变更</a:t>
            </a:r>
          </a:p>
        </p:txBody>
      </p:sp>
      <p:sp>
        <p:nvSpPr>
          <p:cNvPr id="320571" name="AutoShape 59"/>
          <p:cNvSpPr>
            <a:spLocks noChangeArrowheads="1"/>
          </p:cNvSpPr>
          <p:nvPr/>
        </p:nvSpPr>
        <p:spPr bwMode="auto">
          <a:xfrm>
            <a:off x="4255119" y="2728676"/>
            <a:ext cx="1014113" cy="328346"/>
          </a:xfrm>
          <a:prstGeom prst="roundRect">
            <a:avLst>
              <a:gd name="adj" fmla="val 16667"/>
            </a:avLst>
          </a:prstGeom>
          <a:noFill/>
          <a:ln w="9525" algn="ctr">
            <a:noFill/>
            <a:round/>
            <a:headEnd/>
            <a:tailEnd/>
          </a:ln>
          <a:effectLst/>
        </p:spPr>
        <p:txBody>
          <a:bodyPr wrap="square"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编码停用</a:t>
            </a:r>
          </a:p>
        </p:txBody>
      </p:sp>
      <p:sp>
        <p:nvSpPr>
          <p:cNvPr id="320572" name="AutoShape 60"/>
          <p:cNvSpPr>
            <a:spLocks noChangeArrowheads="1"/>
          </p:cNvSpPr>
          <p:nvPr/>
        </p:nvSpPr>
        <p:spPr bwMode="auto">
          <a:xfrm>
            <a:off x="3006981" y="3035142"/>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4-</a:t>
            </a:r>
            <a:r>
              <a:rPr lang="zh-CN" altLang="en-US" sz="1300" dirty="0">
                <a:latin typeface="微软雅黑" pitchFamily="34" charset="-122"/>
                <a:ea typeface="微软雅黑" pitchFamily="34" charset="-122"/>
              </a:rPr>
              <a:t>数据校验</a:t>
            </a:r>
          </a:p>
        </p:txBody>
      </p:sp>
      <p:sp>
        <p:nvSpPr>
          <p:cNvPr id="320573" name="AutoShape 61"/>
          <p:cNvSpPr>
            <a:spLocks noChangeArrowheads="1"/>
          </p:cNvSpPr>
          <p:nvPr/>
        </p:nvSpPr>
        <p:spPr bwMode="auto">
          <a:xfrm>
            <a:off x="3006981" y="3323175"/>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5-</a:t>
            </a:r>
            <a:r>
              <a:rPr lang="zh-CN" altLang="en-US" sz="1300" dirty="0">
                <a:latin typeface="微软雅黑" pitchFamily="34" charset="-122"/>
                <a:ea typeface="微软雅黑" pitchFamily="34" charset="-122"/>
              </a:rPr>
              <a:t>数据生成</a:t>
            </a:r>
          </a:p>
        </p:txBody>
      </p:sp>
      <p:sp>
        <p:nvSpPr>
          <p:cNvPr id="320574" name="AutoShape 62"/>
          <p:cNvSpPr>
            <a:spLocks noChangeArrowheads="1"/>
          </p:cNvSpPr>
          <p:nvPr/>
        </p:nvSpPr>
        <p:spPr bwMode="auto">
          <a:xfrm>
            <a:off x="4255120" y="2440643"/>
            <a:ext cx="885248"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数据维护</a:t>
            </a:r>
          </a:p>
        </p:txBody>
      </p:sp>
      <p:sp>
        <p:nvSpPr>
          <p:cNvPr id="320575" name="AutoShape 63"/>
          <p:cNvSpPr>
            <a:spLocks noChangeArrowheads="1"/>
          </p:cNvSpPr>
          <p:nvPr/>
        </p:nvSpPr>
        <p:spPr bwMode="auto">
          <a:xfrm>
            <a:off x="3006981" y="2459079"/>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2-</a:t>
            </a:r>
            <a:r>
              <a:rPr lang="zh-CN" altLang="en-US" sz="1300" dirty="0">
                <a:latin typeface="微软雅黑" pitchFamily="34" charset="-122"/>
                <a:ea typeface="微软雅黑" pitchFamily="34" charset="-122"/>
              </a:rPr>
              <a:t>初始校验</a:t>
            </a:r>
          </a:p>
        </p:txBody>
      </p:sp>
      <p:sp>
        <p:nvSpPr>
          <p:cNvPr id="320576" name="AutoShape 64"/>
          <p:cNvSpPr>
            <a:spLocks noChangeArrowheads="1"/>
          </p:cNvSpPr>
          <p:nvPr/>
        </p:nvSpPr>
        <p:spPr bwMode="auto">
          <a:xfrm>
            <a:off x="3006981" y="3611206"/>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a:latin typeface="微软雅黑" pitchFamily="34" charset="-122"/>
                <a:ea typeface="微软雅黑" pitchFamily="34" charset="-122"/>
              </a:rPr>
              <a:t>6-</a:t>
            </a:r>
            <a:r>
              <a:rPr lang="zh-CN" altLang="en-US" sz="1300" dirty="0">
                <a:latin typeface="微软雅黑" pitchFamily="34" charset="-122"/>
                <a:ea typeface="微软雅黑" pitchFamily="34" charset="-122"/>
              </a:rPr>
              <a:t>数据分发</a:t>
            </a:r>
          </a:p>
        </p:txBody>
      </p:sp>
      <p:sp>
        <p:nvSpPr>
          <p:cNvPr id="320577" name="AutoShape 65"/>
          <p:cNvSpPr>
            <a:spLocks noChangeArrowheads="1"/>
          </p:cNvSpPr>
          <p:nvPr/>
        </p:nvSpPr>
        <p:spPr bwMode="auto">
          <a:xfrm>
            <a:off x="4255120" y="3323175"/>
            <a:ext cx="885248"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数据归档</a:t>
            </a:r>
          </a:p>
        </p:txBody>
      </p:sp>
      <p:sp>
        <p:nvSpPr>
          <p:cNvPr id="320578" name="AutoShape 66"/>
          <p:cNvSpPr>
            <a:spLocks noChangeArrowheads="1"/>
          </p:cNvSpPr>
          <p:nvPr/>
        </p:nvSpPr>
        <p:spPr bwMode="auto">
          <a:xfrm>
            <a:off x="4253938" y="3016707"/>
            <a:ext cx="937286" cy="328346"/>
          </a:xfrm>
          <a:prstGeom prst="roundRect">
            <a:avLst>
              <a:gd name="adj" fmla="val 16667"/>
            </a:avLst>
          </a:prstGeom>
          <a:noFill/>
          <a:ln w="9525" algn="ctr">
            <a:noFill/>
            <a:round/>
            <a:headEnd/>
            <a:tailEnd/>
          </a:ln>
          <a:effectLst/>
        </p:spPr>
        <p:txBody>
          <a:bodyPr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编码查询</a:t>
            </a:r>
          </a:p>
        </p:txBody>
      </p:sp>
      <p:sp>
        <p:nvSpPr>
          <p:cNvPr id="320579" name="AutoShape 67"/>
          <p:cNvSpPr>
            <a:spLocks noChangeArrowheads="1"/>
          </p:cNvSpPr>
          <p:nvPr/>
        </p:nvSpPr>
        <p:spPr bwMode="auto">
          <a:xfrm>
            <a:off x="4255120" y="3611206"/>
            <a:ext cx="885248"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gn="l">
              <a:lnSpc>
                <a:spcPct val="100000"/>
              </a:lnSpc>
              <a:spcBef>
                <a:spcPts val="0"/>
              </a:spcBef>
              <a:spcAft>
                <a:spcPts val="0"/>
              </a:spcAft>
              <a:buNone/>
            </a:pPr>
            <a:r>
              <a:rPr lang="zh-CN" altLang="en-US" sz="1300" dirty="0">
                <a:latin typeface="微软雅黑" pitchFamily="34" charset="-122"/>
                <a:ea typeface="微软雅黑" pitchFamily="34" charset="-122"/>
              </a:rPr>
              <a:t>报表分析</a:t>
            </a:r>
          </a:p>
        </p:txBody>
      </p:sp>
      <p:sp>
        <p:nvSpPr>
          <p:cNvPr id="67" name="Rectangle 51"/>
          <p:cNvSpPr>
            <a:spLocks noChangeArrowheads="1"/>
          </p:cNvSpPr>
          <p:nvPr/>
        </p:nvSpPr>
        <p:spPr bwMode="auto">
          <a:xfrm>
            <a:off x="666721" y="5483414"/>
            <a:ext cx="8268919" cy="864096"/>
          </a:xfrm>
          <a:prstGeom prst="rect">
            <a:avLst/>
          </a:prstGeom>
          <a:noFill/>
          <a:ln w="7938" algn="ctr">
            <a:solidFill>
              <a:schemeClr val="accent2">
                <a:lumMod val="40000"/>
                <a:lumOff val="60000"/>
              </a:schemeClr>
            </a:solidFill>
            <a:prstDash val="dashDot"/>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lIns="95784" tIns="47892" rIns="95784" bIns="47892" anchor="t" anchorCtr="1">
            <a:flatTx/>
          </a:bodyPr>
          <a:lstStyle/>
          <a:p>
            <a:pPr>
              <a:lnSpc>
                <a:spcPct val="100000"/>
              </a:lnSpc>
              <a:spcBef>
                <a:spcPts val="0"/>
              </a:spcBef>
              <a:spcAft>
                <a:spcPts val="0"/>
              </a:spcAft>
              <a:buClrTx/>
              <a:buNone/>
            </a:pPr>
            <a:r>
              <a:rPr lang="zh-CN" altLang="en-US" sz="1300" dirty="0" smtClean="0">
                <a:latin typeface="微软雅黑" pitchFamily="34" charset="-122"/>
                <a:ea typeface="微软雅黑" pitchFamily="34" charset="-122"/>
              </a:rPr>
              <a:t>基础管理支持平台</a:t>
            </a:r>
            <a:endParaRPr lang="zh-CN" altLang="en-US" sz="1300" dirty="0">
              <a:latin typeface="微软雅黑" pitchFamily="34" charset="-122"/>
              <a:ea typeface="微软雅黑" pitchFamily="34" charset="-122"/>
            </a:endParaRPr>
          </a:p>
        </p:txBody>
      </p:sp>
      <p:sp>
        <p:nvSpPr>
          <p:cNvPr id="68" name="右箭头 67"/>
          <p:cNvSpPr/>
          <p:nvPr/>
        </p:nvSpPr>
        <p:spPr>
          <a:xfrm>
            <a:off x="5893301" y="2315061"/>
            <a:ext cx="858095" cy="2592288"/>
          </a:xfrm>
          <a:prstGeom prst="rightArrow">
            <a:avLst>
              <a:gd name="adj1" fmla="val 66709"/>
              <a:gd name="adj2" fmla="val 26329"/>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lIns="95784" tIns="47892" rIns="95784" bIns="47892" rtlCol="0" anchor="ctr">
            <a:noAutofit/>
          </a:bodyPr>
          <a:lstStyle/>
          <a:p>
            <a:pPr algn="l">
              <a:lnSpc>
                <a:spcPct val="100000"/>
              </a:lnSpc>
              <a:spcBef>
                <a:spcPts val="0"/>
              </a:spcBef>
              <a:spcAft>
                <a:spcPts val="0"/>
              </a:spcAft>
              <a:buNone/>
            </a:pPr>
            <a:endParaRPr lang="zh-CN" altLang="en-US" sz="1500" dirty="0" smtClean="0">
              <a:solidFill>
                <a:schemeClr val="tx1"/>
              </a:solidFill>
              <a:latin typeface="微软雅黑" pitchFamily="34" charset="-122"/>
              <a:ea typeface="微软雅黑" pitchFamily="34" charset="-122"/>
            </a:endParaRPr>
          </a:p>
        </p:txBody>
      </p:sp>
      <p:sp>
        <p:nvSpPr>
          <p:cNvPr id="69" name="Rectangle 51"/>
          <p:cNvSpPr>
            <a:spLocks noChangeArrowheads="1"/>
          </p:cNvSpPr>
          <p:nvPr/>
        </p:nvSpPr>
        <p:spPr bwMode="auto">
          <a:xfrm>
            <a:off x="6829406" y="1306950"/>
            <a:ext cx="2106234" cy="4104456"/>
          </a:xfrm>
          <a:prstGeom prst="rect">
            <a:avLst/>
          </a:prstGeom>
          <a:noFill/>
          <a:ln w="7938" algn="ctr">
            <a:solidFill>
              <a:schemeClr val="accent2">
                <a:lumMod val="40000"/>
                <a:lumOff val="60000"/>
              </a:schemeClr>
            </a:solidFill>
            <a:prstDash val="lgDash"/>
            <a:miter lim="800000"/>
            <a:headEnd/>
            <a:tailEn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lIns="95784" tIns="47892" rIns="95784" bIns="47892" anchor="t" anchorCtr="1">
            <a:flatTx/>
          </a:bodyPr>
          <a:lstStyle/>
          <a:p>
            <a:pPr>
              <a:lnSpc>
                <a:spcPct val="100000"/>
              </a:lnSpc>
              <a:spcBef>
                <a:spcPts val="0"/>
              </a:spcBef>
              <a:spcAft>
                <a:spcPts val="0"/>
              </a:spcAft>
              <a:buClrTx/>
              <a:buNone/>
            </a:pPr>
            <a:endParaRPr lang="zh-CN" altLang="en-US" sz="1300" dirty="0">
              <a:latin typeface="微软雅黑" pitchFamily="34" charset="-122"/>
              <a:ea typeface="微软雅黑" pitchFamily="34" charset="-122"/>
            </a:endParaRPr>
          </a:p>
        </p:txBody>
      </p:sp>
      <p:sp>
        <p:nvSpPr>
          <p:cNvPr id="70" name="TextBox 69"/>
          <p:cNvSpPr txBox="1"/>
          <p:nvPr/>
        </p:nvSpPr>
        <p:spPr>
          <a:xfrm>
            <a:off x="5955111" y="3467188"/>
            <a:ext cx="1014113" cy="312163"/>
          </a:xfrm>
          <a:prstGeom prst="rect">
            <a:avLst/>
          </a:prstGeom>
          <a:noFill/>
        </p:spPr>
        <p:txBody>
          <a:bodyPr wrap="square" lIns="95784" tIns="47892" rIns="95784" bIns="47892" rtlCol="0">
            <a:spAutoFit/>
          </a:bodyPr>
          <a:lstStyle/>
          <a:p>
            <a:pPr>
              <a:lnSpc>
                <a:spcPct val="100000"/>
              </a:lnSpc>
              <a:spcBef>
                <a:spcPts val="0"/>
              </a:spcBef>
              <a:spcAft>
                <a:spcPts val="0"/>
              </a:spcAft>
              <a:buNone/>
            </a:pPr>
            <a:r>
              <a:rPr lang="zh-CN" altLang="en-US" dirty="0" smtClean="0">
                <a:latin typeface="微软雅黑" pitchFamily="34" charset="-122"/>
                <a:ea typeface="微软雅黑" pitchFamily="34" charset="-122"/>
              </a:rPr>
              <a:t>实例化</a:t>
            </a:r>
          </a:p>
        </p:txBody>
      </p:sp>
      <p:sp>
        <p:nvSpPr>
          <p:cNvPr id="79" name="Text Box 24"/>
          <p:cNvSpPr txBox="1">
            <a:spLocks noChangeArrowheads="1"/>
          </p:cNvSpPr>
          <p:nvPr/>
        </p:nvSpPr>
        <p:spPr bwMode="auto">
          <a:xfrm>
            <a:off x="1290790" y="3035143"/>
            <a:ext cx="935581"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smtClean="0">
                <a:latin typeface="微软雅黑" pitchFamily="34" charset="-122"/>
                <a:ea typeface="微软雅黑" pitchFamily="34" charset="-122"/>
              </a:rPr>
              <a:t>编码规则</a:t>
            </a:r>
            <a:endParaRPr lang="zh-CN" altLang="en-US" sz="1300" dirty="0">
              <a:latin typeface="微软雅黑" pitchFamily="34" charset="-122"/>
              <a:ea typeface="微软雅黑" pitchFamily="34" charset="-122"/>
            </a:endParaRPr>
          </a:p>
        </p:txBody>
      </p:sp>
      <p:sp>
        <p:nvSpPr>
          <p:cNvPr id="80" name="Text Box 24"/>
          <p:cNvSpPr txBox="1">
            <a:spLocks noChangeArrowheads="1"/>
          </p:cNvSpPr>
          <p:nvPr/>
        </p:nvSpPr>
        <p:spPr bwMode="auto">
          <a:xfrm>
            <a:off x="1290790" y="3611206"/>
            <a:ext cx="935581" cy="296774"/>
          </a:xfrm>
          <a:prstGeom prst="rect">
            <a:avLst/>
          </a:prstGeom>
          <a:noFill/>
          <a:ln w="9525" algn="ctr">
            <a:noFill/>
            <a:miter lim="800000"/>
            <a:headEnd/>
            <a:tailEnd/>
          </a:ln>
          <a:effectLst/>
        </p:spPr>
        <p:txBody>
          <a:bodyPr wrap="square" lIns="95784" tIns="47892" rIns="95784" bIns="47892">
            <a:spAutoFit/>
          </a:bodyPr>
          <a:lstStyle/>
          <a:p>
            <a:pPr algn="l">
              <a:lnSpc>
                <a:spcPct val="100000"/>
              </a:lnSpc>
              <a:spcBef>
                <a:spcPts val="0"/>
              </a:spcBef>
              <a:spcAft>
                <a:spcPts val="0"/>
              </a:spcAft>
              <a:buNone/>
            </a:pPr>
            <a:r>
              <a:rPr lang="zh-CN" altLang="en-US" sz="1300" dirty="0" smtClean="0">
                <a:latin typeface="微软雅黑" pitchFamily="34" charset="-122"/>
                <a:ea typeface="微软雅黑" pitchFamily="34" charset="-122"/>
              </a:rPr>
              <a:t>引用规则</a:t>
            </a:r>
            <a:endParaRPr lang="zh-CN" altLang="en-US" sz="1300" dirty="0">
              <a:latin typeface="微软雅黑" pitchFamily="34" charset="-122"/>
              <a:ea typeface="微软雅黑" pitchFamily="34" charset="-122"/>
            </a:endParaRPr>
          </a:p>
        </p:txBody>
      </p:sp>
      <p:sp>
        <p:nvSpPr>
          <p:cNvPr id="53" name="Line 35"/>
          <p:cNvSpPr>
            <a:spLocks noChangeShapeType="1"/>
          </p:cNvSpPr>
          <p:nvPr/>
        </p:nvSpPr>
        <p:spPr bwMode="auto">
          <a:xfrm>
            <a:off x="584729" y="1234470"/>
            <a:ext cx="9321271" cy="4762"/>
          </a:xfrm>
          <a:prstGeom prst="line">
            <a:avLst/>
          </a:prstGeom>
          <a:noFill/>
          <a:ln w="28575">
            <a:solidFill>
              <a:schemeClr val="accent2">
                <a:lumMod val="60000"/>
                <a:lumOff val="40000"/>
              </a:schemeClr>
            </a:solidFill>
            <a:round/>
            <a:headEnd/>
            <a:tailEnd/>
          </a:ln>
        </p:spPr>
        <p:txBody>
          <a:bodyPr lIns="95784" tIns="47892" rIns="95784" bIns="47892"/>
          <a:lstStyle/>
          <a:p>
            <a:pPr>
              <a:lnSpc>
                <a:spcPct val="100000"/>
              </a:lnSpc>
              <a:spcBef>
                <a:spcPts val="0"/>
              </a:spcBef>
              <a:spcAft>
                <a:spcPts val="0"/>
              </a:spcAft>
              <a:buNone/>
            </a:pPr>
            <a:endParaRPr lang="zh-CN" altLang="en-US">
              <a:latin typeface="微软雅黑" pitchFamily="34" charset="-122"/>
              <a:ea typeface="微软雅黑" pitchFamily="34" charset="-122"/>
            </a:endParaRPr>
          </a:p>
        </p:txBody>
      </p:sp>
      <p:sp>
        <p:nvSpPr>
          <p:cNvPr id="54" name="AutoShape 64"/>
          <p:cNvSpPr>
            <a:spLocks noChangeArrowheads="1"/>
          </p:cNvSpPr>
          <p:nvPr/>
        </p:nvSpPr>
        <p:spPr bwMode="auto">
          <a:xfrm>
            <a:off x="3009661" y="3880803"/>
            <a:ext cx="1060096"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nSpc>
                <a:spcPct val="100000"/>
              </a:lnSpc>
              <a:spcBef>
                <a:spcPts val="0"/>
              </a:spcBef>
              <a:spcAft>
                <a:spcPts val="0"/>
              </a:spcAft>
              <a:buNone/>
            </a:pPr>
            <a:r>
              <a:rPr lang="en-US" altLang="zh-CN" sz="1300" dirty="0" smtClean="0">
                <a:latin typeface="微软雅黑" pitchFamily="34" charset="-122"/>
                <a:ea typeface="微软雅黑" pitchFamily="34" charset="-122"/>
              </a:rPr>
              <a:t>7-</a:t>
            </a:r>
            <a:r>
              <a:rPr lang="zh-CN" altLang="en-US" sz="1300" dirty="0" smtClean="0">
                <a:latin typeface="微软雅黑" pitchFamily="34" charset="-122"/>
                <a:ea typeface="微软雅黑" pitchFamily="34" charset="-122"/>
              </a:rPr>
              <a:t>编码对照</a:t>
            </a:r>
            <a:endParaRPr lang="zh-CN" altLang="en-US" sz="1300" dirty="0">
              <a:latin typeface="微软雅黑" pitchFamily="34" charset="-122"/>
              <a:ea typeface="微软雅黑" pitchFamily="34" charset="-122"/>
            </a:endParaRPr>
          </a:p>
        </p:txBody>
      </p:sp>
      <p:sp>
        <p:nvSpPr>
          <p:cNvPr id="56" name="AutoShape 67"/>
          <p:cNvSpPr>
            <a:spLocks noChangeArrowheads="1"/>
          </p:cNvSpPr>
          <p:nvPr/>
        </p:nvSpPr>
        <p:spPr bwMode="auto">
          <a:xfrm>
            <a:off x="4255120" y="3899239"/>
            <a:ext cx="885248" cy="328346"/>
          </a:xfrm>
          <a:prstGeom prst="roundRect">
            <a:avLst>
              <a:gd name="adj" fmla="val 16667"/>
            </a:avLst>
          </a:prstGeom>
          <a:noFill/>
          <a:ln w="9525" algn="ctr">
            <a:noFill/>
            <a:round/>
            <a:headEnd/>
            <a:tailEnd/>
          </a:ln>
          <a:effectLst/>
        </p:spPr>
        <p:txBody>
          <a:bodyPr wrap="none" lIns="95784" tIns="47892" rIns="95784" bIns="47892">
            <a:spAutoFit/>
            <a:flatTx/>
          </a:bodyPr>
          <a:lstStyle/>
          <a:p>
            <a:pPr algn="l">
              <a:lnSpc>
                <a:spcPct val="100000"/>
              </a:lnSpc>
              <a:spcBef>
                <a:spcPts val="0"/>
              </a:spcBef>
              <a:spcAft>
                <a:spcPts val="0"/>
              </a:spcAft>
              <a:buNone/>
            </a:pPr>
            <a:r>
              <a:rPr lang="zh-CN" altLang="en-US" sz="1300" dirty="0" smtClean="0">
                <a:latin typeface="微软雅黑" pitchFamily="34" charset="-122"/>
                <a:ea typeface="微软雅黑" pitchFamily="34" charset="-122"/>
              </a:rPr>
              <a:t>质量管理</a:t>
            </a:r>
            <a:endParaRPr lang="zh-CN" altLang="en-US" sz="1300" dirty="0">
              <a:latin typeface="微软雅黑" pitchFamily="34" charset="-122"/>
              <a:ea typeface="微软雅黑" pitchFamily="34" charset="-122"/>
            </a:endParaRPr>
          </a:p>
        </p:txBody>
      </p:sp>
      <p:sp>
        <p:nvSpPr>
          <p:cNvPr id="57" name="Text Box 18"/>
          <p:cNvSpPr txBox="1">
            <a:spLocks noChangeArrowheads="1"/>
          </p:cNvSpPr>
          <p:nvPr/>
        </p:nvSpPr>
        <p:spPr bwMode="auto">
          <a:xfrm>
            <a:off x="1012408" y="5136767"/>
            <a:ext cx="1201081" cy="296774"/>
          </a:xfrm>
          <a:prstGeom prst="rect">
            <a:avLst/>
          </a:prstGeom>
          <a:noFill/>
          <a:ln w="9525" algn="ctr">
            <a:noFill/>
            <a:miter lim="800000"/>
            <a:headEnd/>
            <a:tailEnd/>
          </a:ln>
          <a:effectLst/>
        </p:spPr>
        <p:txBody>
          <a:bodyPr lIns="95784" tIns="47892" rIns="95784" bIns="47892">
            <a:spAutoFit/>
          </a:bodyPr>
          <a:lstStyle/>
          <a:p>
            <a:pPr algn="l">
              <a:lnSpc>
                <a:spcPct val="100000"/>
              </a:lnSpc>
              <a:spcBef>
                <a:spcPts val="0"/>
              </a:spcBef>
              <a:spcAft>
                <a:spcPts val="0"/>
              </a:spcAft>
              <a:buNone/>
            </a:pPr>
            <a:r>
              <a:rPr lang="zh-CN" altLang="en-US" sz="1300" dirty="0" smtClean="0">
                <a:latin typeface="微软雅黑" pitchFamily="34" charset="-122"/>
                <a:ea typeface="微软雅黑" pitchFamily="34" charset="-122"/>
              </a:rPr>
              <a:t>预警提示</a:t>
            </a:r>
            <a:endParaRPr lang="zh-CN" altLang="en-US" sz="1300" dirty="0">
              <a:latin typeface="微软雅黑" pitchFamily="34" charset="-122"/>
              <a:ea typeface="微软雅黑" pitchFamily="34" charset="-122"/>
            </a:endParaRPr>
          </a:p>
        </p:txBody>
      </p:sp>
      <p:sp>
        <p:nvSpPr>
          <p:cNvPr id="55" name="Rectangle 6"/>
          <p:cNvSpPr txBox="1">
            <a:spLocks noChangeArrowheads="1"/>
          </p:cNvSpPr>
          <p:nvPr/>
        </p:nvSpPr>
        <p:spPr bwMode="auto">
          <a:xfrm>
            <a:off x="356101" y="409104"/>
            <a:ext cx="8151000" cy="4609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eaLnBrk="1" hangingPunct="1">
              <a:lnSpc>
                <a:spcPct val="100000"/>
              </a:lnSpc>
              <a:spcBef>
                <a:spcPts val="0"/>
              </a:spcBef>
              <a:spcAft>
                <a:spcPts val="0"/>
              </a:spcAft>
              <a:buNone/>
              <a:defRPr/>
            </a:pPr>
            <a:r>
              <a:rPr lang="zh-CN" altLang="en-US" sz="2400" b="1" dirty="0">
                <a:solidFill>
                  <a:schemeClr val="tx1"/>
                </a:solidFill>
                <a:latin typeface="微软雅黑" pitchFamily="34" charset="-122"/>
                <a:ea typeface="微软雅黑" pitchFamily="34" charset="-122"/>
                <a:cs typeface="+mn-cs"/>
              </a:rPr>
              <a:t>中国建筑</a:t>
            </a:r>
            <a:r>
              <a:rPr lang="zh-CN" altLang="en-US" sz="2400" b="1" dirty="0" smtClean="0">
                <a:solidFill>
                  <a:schemeClr val="tx1"/>
                </a:solidFill>
                <a:latin typeface="微软雅黑" pitchFamily="34" charset="-122"/>
                <a:ea typeface="微软雅黑" pitchFamily="34" charset="-122"/>
                <a:cs typeface="+mn-cs"/>
              </a:rPr>
              <a:t>主数据管理系统－功能架构</a:t>
            </a:r>
            <a:endParaRPr lang="zh-CN" altLang="en-US" sz="2400" b="1" dirty="0">
              <a:solidFill>
                <a:schemeClr val="tx1"/>
              </a:solidFill>
              <a:latin typeface="微软雅黑" pitchFamily="34" charset="-122"/>
              <a:ea typeface="微软雅黑" pitchFamily="34" charset="-122"/>
              <a:cs typeface="+mn-cs"/>
            </a:endParaRPr>
          </a:p>
        </p:txBody>
      </p:sp>
      <p:sp>
        <p:nvSpPr>
          <p:cNvPr id="3" name="灯片编号占位符 2"/>
          <p:cNvSpPr>
            <a:spLocks noGrp="1"/>
          </p:cNvSpPr>
          <p:nvPr>
            <p:ph type="sldNum" sz="quarter" idx="4294967295"/>
          </p:nvPr>
        </p:nvSpPr>
        <p:spPr>
          <a:xfrm>
            <a:off x="4640965" y="6597352"/>
            <a:ext cx="2063750" cy="457200"/>
          </a:xfrm>
          <a:prstGeom prst="rect">
            <a:avLst/>
          </a:prstGeom>
        </p:spPr>
        <p:txBody>
          <a:bodyPr lIns="95784" tIns="47892" rIns="95784" bIns="47892"/>
          <a:lstStyle/>
          <a:p>
            <a:pPr algn="ctr">
              <a:lnSpc>
                <a:spcPct val="100000"/>
              </a:lnSpc>
              <a:spcBef>
                <a:spcPts val="0"/>
              </a:spcBef>
              <a:spcAft>
                <a:spcPts val="0"/>
              </a:spcAft>
              <a:defRPr/>
            </a:pPr>
            <a:fld id="{09AC5787-8D02-4A97-B54C-E0DA4A3342CD}" type="slidenum">
              <a:rPr lang="zh-CN" altLang="en-US" smtClean="0">
                <a:latin typeface="微软雅黑" pitchFamily="34" charset="-122"/>
                <a:ea typeface="微软雅黑" pitchFamily="34" charset="-122"/>
              </a:rPr>
              <a:pPr algn="ctr">
                <a:lnSpc>
                  <a:spcPct val="100000"/>
                </a:lnSpc>
                <a:spcBef>
                  <a:spcPts val="0"/>
                </a:spcBef>
                <a:spcAft>
                  <a:spcPts val="0"/>
                </a:spcAft>
                <a:defRPr/>
              </a:pPr>
              <a:t>16</a:t>
            </a:fld>
            <a:endParaRPr lang="en-US" altLang="zh-CN" dirty="0">
              <a:latin typeface="微软雅黑" pitchFamily="34" charset="-122"/>
              <a:ea typeface="微软雅黑" pitchFamily="34" charset="-122"/>
            </a:endParaRPr>
          </a:p>
        </p:txBody>
      </p:sp>
      <p:sp>
        <p:nvSpPr>
          <p:cNvPr id="58" name="矩形 57"/>
          <p:cNvSpPr/>
          <p:nvPr/>
        </p:nvSpPr>
        <p:spPr>
          <a:xfrm>
            <a:off x="5240079"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a:t>
            </a:r>
            <a:r>
              <a:rPr lang="zh-CN" altLang="en-US" b="1" dirty="0" smtClean="0">
                <a:solidFill>
                  <a:srgbClr val="FF0000"/>
                </a:solidFill>
                <a:latin typeface="+mj-ea"/>
                <a:ea typeface="+mj-ea"/>
              </a:rPr>
              <a:t>功能</a:t>
            </a:r>
            <a:r>
              <a:rPr lang="en-US" altLang="zh-CN" b="1" dirty="0" smtClean="0">
                <a:solidFill>
                  <a:srgbClr val="FF0000"/>
                </a:solidFill>
                <a:latin typeface="+mj-ea"/>
                <a:ea typeface="+mj-ea"/>
              </a:rPr>
              <a:t>/</a:t>
            </a:r>
            <a:r>
              <a:rPr lang="zh-CN" altLang="en-US" b="1" dirty="0" smtClean="0">
                <a:solidFill>
                  <a:srgbClr val="FF0000"/>
                </a:solidFill>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59" name="右箭头 58"/>
          <p:cNvSpPr/>
          <p:nvPr/>
        </p:nvSpPr>
        <p:spPr bwMode="auto">
          <a:xfrm>
            <a:off x="6061586"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0" name="右箭头 59"/>
          <p:cNvSpPr/>
          <p:nvPr/>
        </p:nvSpPr>
        <p:spPr bwMode="auto">
          <a:xfrm>
            <a:off x="7010669"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1" name="右箭头 60"/>
          <p:cNvSpPr/>
          <p:nvPr/>
        </p:nvSpPr>
        <p:spPr bwMode="auto">
          <a:xfrm>
            <a:off x="7891376"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2" name="右箭头 61"/>
          <p:cNvSpPr/>
          <p:nvPr/>
        </p:nvSpPr>
        <p:spPr bwMode="auto">
          <a:xfrm>
            <a:off x="8781841"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0849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磁盘 5"/>
          <p:cNvSpPr/>
          <p:nvPr/>
        </p:nvSpPr>
        <p:spPr>
          <a:xfrm>
            <a:off x="5759583" y="2173289"/>
            <a:ext cx="1092067" cy="720725"/>
          </a:xfrm>
          <a:prstGeom prst="flowChartMagneticDisk">
            <a:avLst/>
          </a:prstGeom>
          <a:solidFill>
            <a:srgbClr val="00CC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5126" name="AutoShape 10"/>
          <p:cNvSpPr>
            <a:spLocks noChangeArrowheads="1"/>
          </p:cNvSpPr>
          <p:nvPr/>
        </p:nvSpPr>
        <p:spPr bwMode="auto">
          <a:xfrm>
            <a:off x="1129904" y="3757614"/>
            <a:ext cx="5382948" cy="1439862"/>
          </a:xfrm>
          <a:prstGeom prst="roundRect">
            <a:avLst>
              <a:gd name="adj" fmla="val 11505"/>
            </a:avLst>
          </a:prstGeom>
          <a:solidFill>
            <a:srgbClr val="4D4D4D">
              <a:alpha val="5098"/>
            </a:srgbClr>
          </a:solidFill>
          <a:ln w="6350">
            <a:solidFill>
              <a:srgbClr val="000000"/>
            </a:solidFill>
            <a:prstDash val="sysDot"/>
            <a:round/>
            <a:headEnd/>
            <a:tailEnd/>
          </a:ln>
        </p:spPr>
        <p:txBody>
          <a:bodyPr wrap="none" lIns="95784" tIns="47892" rIns="95784" bIns="47892" anchor="b"/>
          <a:lstStyle/>
          <a:p>
            <a:pPr algn="ctr">
              <a:lnSpc>
                <a:spcPct val="100000"/>
              </a:lnSpc>
              <a:spcBef>
                <a:spcPts val="0"/>
              </a:spcBef>
              <a:spcAft>
                <a:spcPts val="0"/>
              </a:spcAft>
              <a:buFont typeface="Wingdings" pitchFamily="2" charset="2"/>
              <a:buNone/>
            </a:pPr>
            <a:r>
              <a:rPr lang="zh-CN" altLang="en-US" sz="1200" dirty="0" smtClean="0">
                <a:latin typeface="微软雅黑" pitchFamily="34" charset="-122"/>
                <a:ea typeface="微软雅黑" pitchFamily="34" charset="-122"/>
              </a:rPr>
              <a:t>下级单位</a:t>
            </a:r>
            <a:endParaRPr lang="zh-CN" altLang="en-US" sz="1200" dirty="0">
              <a:latin typeface="微软雅黑" pitchFamily="34" charset="-122"/>
              <a:ea typeface="微软雅黑" pitchFamily="34" charset="-122"/>
            </a:endParaRPr>
          </a:p>
        </p:txBody>
      </p:sp>
      <p:cxnSp>
        <p:nvCxnSpPr>
          <p:cNvPr id="8" name="直接连接符 7"/>
          <p:cNvCxnSpPr/>
          <p:nvPr/>
        </p:nvCxnSpPr>
        <p:spPr>
          <a:xfrm>
            <a:off x="662120" y="3470275"/>
            <a:ext cx="8659151" cy="0"/>
          </a:xfrm>
          <a:prstGeom prst="line">
            <a:avLst/>
          </a:prstGeom>
        </p:spPr>
        <p:style>
          <a:lnRef idx="1">
            <a:schemeClr val="accent1"/>
          </a:lnRef>
          <a:fillRef idx="0">
            <a:schemeClr val="accent1"/>
          </a:fillRef>
          <a:effectRef idx="0">
            <a:schemeClr val="accent1"/>
          </a:effectRef>
          <a:fontRef idx="minor">
            <a:schemeClr val="tx1"/>
          </a:fontRef>
        </p:style>
      </p:cxnSp>
      <p:sp>
        <p:nvSpPr>
          <p:cNvPr id="5128" name="TextBox 21"/>
          <p:cNvSpPr txBox="1">
            <a:spLocks noChangeArrowheads="1"/>
          </p:cNvSpPr>
          <p:nvPr/>
        </p:nvSpPr>
        <p:spPr bwMode="auto">
          <a:xfrm>
            <a:off x="483681" y="2820988"/>
            <a:ext cx="552511" cy="52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4" tIns="47892" rIns="95784" bIns="4789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lnSpc>
                <a:spcPct val="100000"/>
              </a:lnSpc>
              <a:spcBef>
                <a:spcPts val="0"/>
              </a:spcBef>
              <a:spcAft>
                <a:spcPts val="0"/>
              </a:spcAft>
              <a:buFont typeface="Wingdings" pitchFamily="2" charset="2"/>
              <a:buNone/>
            </a:pPr>
            <a:r>
              <a:rPr lang="zh-CN" altLang="en-US" b="1" dirty="0" smtClean="0">
                <a:latin typeface="微软雅黑" pitchFamily="34" charset="-122"/>
                <a:ea typeface="微软雅黑" pitchFamily="34" charset="-122"/>
              </a:rPr>
              <a:t>中建</a:t>
            </a:r>
            <a:endParaRPr lang="en-US" altLang="zh-CN" b="1" dirty="0" smtClean="0">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pPr>
            <a:r>
              <a:rPr lang="zh-CN" altLang="en-US" b="1" dirty="0" smtClean="0">
                <a:latin typeface="微软雅黑" pitchFamily="34" charset="-122"/>
                <a:ea typeface="微软雅黑" pitchFamily="34" charset="-122"/>
              </a:rPr>
              <a:t>总部</a:t>
            </a:r>
            <a:endParaRPr lang="zh-CN" altLang="en-US" b="1" dirty="0">
              <a:latin typeface="微软雅黑" pitchFamily="34" charset="-122"/>
              <a:ea typeface="微软雅黑" pitchFamily="34" charset="-122"/>
            </a:endParaRPr>
          </a:p>
        </p:txBody>
      </p:sp>
      <p:sp>
        <p:nvSpPr>
          <p:cNvPr id="5129" name="TextBox 22"/>
          <p:cNvSpPr txBox="1">
            <a:spLocks noChangeArrowheads="1"/>
          </p:cNvSpPr>
          <p:nvPr/>
        </p:nvSpPr>
        <p:spPr bwMode="auto">
          <a:xfrm>
            <a:off x="483681" y="4262439"/>
            <a:ext cx="552511" cy="52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4" tIns="47892" rIns="95784" bIns="4789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lnSpc>
                <a:spcPct val="100000"/>
              </a:lnSpc>
              <a:spcBef>
                <a:spcPts val="0"/>
              </a:spcBef>
              <a:spcAft>
                <a:spcPts val="0"/>
              </a:spcAft>
              <a:buFont typeface="Wingdings" pitchFamily="2" charset="2"/>
              <a:buNone/>
            </a:pPr>
            <a:r>
              <a:rPr lang="zh-CN" altLang="en-US" b="1" dirty="0" smtClean="0">
                <a:latin typeface="微软雅黑" pitchFamily="34" charset="-122"/>
                <a:ea typeface="微软雅黑" pitchFamily="34" charset="-122"/>
              </a:rPr>
              <a:t>下级</a:t>
            </a:r>
            <a:endParaRPr lang="zh-CN" altLang="en-US" b="1" dirty="0">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pPr>
            <a:r>
              <a:rPr lang="zh-CN" altLang="en-US" b="1" dirty="0">
                <a:latin typeface="微软雅黑" pitchFamily="34" charset="-122"/>
                <a:ea typeface="微软雅黑" pitchFamily="34" charset="-122"/>
              </a:rPr>
              <a:t>单位</a:t>
            </a:r>
          </a:p>
        </p:txBody>
      </p:sp>
      <p:cxnSp>
        <p:nvCxnSpPr>
          <p:cNvPr id="11" name="直接连接符 10"/>
          <p:cNvCxnSpPr/>
          <p:nvPr/>
        </p:nvCxnSpPr>
        <p:spPr>
          <a:xfrm>
            <a:off x="584730" y="5486400"/>
            <a:ext cx="8659152" cy="0"/>
          </a:xfrm>
          <a:prstGeom prst="line">
            <a:avLst/>
          </a:prstGeom>
        </p:spPr>
        <p:style>
          <a:lnRef idx="1">
            <a:schemeClr val="accent1"/>
          </a:lnRef>
          <a:fillRef idx="0">
            <a:schemeClr val="accent1"/>
          </a:fillRef>
          <a:effectRef idx="0">
            <a:schemeClr val="accent1"/>
          </a:effectRef>
          <a:fontRef idx="minor">
            <a:schemeClr val="tx1"/>
          </a:fontRef>
        </p:style>
      </p:cxnSp>
      <p:sp>
        <p:nvSpPr>
          <p:cNvPr id="5131" name="AutoShape 10"/>
          <p:cNvSpPr>
            <a:spLocks noChangeArrowheads="1"/>
          </p:cNvSpPr>
          <p:nvPr/>
        </p:nvSpPr>
        <p:spPr bwMode="auto">
          <a:xfrm>
            <a:off x="6669352" y="3757614"/>
            <a:ext cx="2808421" cy="1439862"/>
          </a:xfrm>
          <a:prstGeom prst="roundRect">
            <a:avLst>
              <a:gd name="adj" fmla="val 11505"/>
            </a:avLst>
          </a:prstGeom>
          <a:solidFill>
            <a:srgbClr val="4D4D4D">
              <a:alpha val="5098"/>
            </a:srgbClr>
          </a:solidFill>
          <a:ln w="6350">
            <a:solidFill>
              <a:srgbClr val="000000"/>
            </a:solidFill>
            <a:prstDash val="sysDot"/>
            <a:round/>
            <a:headEnd/>
            <a:tailEnd/>
          </a:ln>
        </p:spPr>
        <p:txBody>
          <a:bodyPr wrap="none" lIns="95784" tIns="47892" rIns="95784" bIns="47892" anchor="b"/>
          <a:lstStyle/>
          <a:p>
            <a:pPr algn="ctr">
              <a:lnSpc>
                <a:spcPct val="100000"/>
              </a:lnSpc>
              <a:spcBef>
                <a:spcPts val="0"/>
              </a:spcBef>
              <a:spcAft>
                <a:spcPts val="0"/>
              </a:spcAft>
              <a:buFont typeface="Wingdings" pitchFamily="2" charset="2"/>
              <a:buNone/>
            </a:pPr>
            <a:r>
              <a:rPr lang="zh-CN" altLang="en-US" sz="1500" dirty="0">
                <a:latin typeface="微软雅黑" pitchFamily="34" charset="-122"/>
                <a:ea typeface="微软雅黑" pitchFamily="34" charset="-122"/>
              </a:rPr>
              <a:t>非生产运营</a:t>
            </a:r>
            <a:r>
              <a:rPr lang="zh-CN" altLang="en-US" sz="1500" dirty="0" smtClean="0">
                <a:latin typeface="微软雅黑" pitchFamily="34" charset="-122"/>
                <a:ea typeface="微软雅黑" pitchFamily="34" charset="-122"/>
              </a:rPr>
              <a:t>类下级单位</a:t>
            </a:r>
            <a:endParaRPr lang="zh-CN" altLang="en-US" sz="1500" dirty="0">
              <a:latin typeface="微软雅黑" pitchFamily="34" charset="-122"/>
              <a:ea typeface="微软雅黑" pitchFamily="34" charset="-122"/>
            </a:endParaRPr>
          </a:p>
        </p:txBody>
      </p:sp>
      <p:sp>
        <p:nvSpPr>
          <p:cNvPr id="13" name="立方体 12"/>
          <p:cNvSpPr/>
          <p:nvPr/>
        </p:nvSpPr>
        <p:spPr>
          <a:xfrm>
            <a:off x="5057908" y="2389188"/>
            <a:ext cx="1403350" cy="792162"/>
          </a:xfrm>
          <a:prstGeom prst="cube">
            <a:avLst/>
          </a:prstGeom>
          <a:solidFill>
            <a:srgbClr val="0066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总部财务系统</a:t>
            </a:r>
            <a:endParaRPr lang="en-US" altLang="zh-CN" sz="1200" dirty="0" smtClean="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a:t>
            </a:r>
            <a:endParaRPr lang="en-US" altLang="zh-CN" sz="1200" dirty="0">
              <a:solidFill>
                <a:schemeClr val="tx1"/>
              </a:solidFill>
              <a:latin typeface="微软雅黑" pitchFamily="34" charset="-122"/>
              <a:ea typeface="微软雅黑" pitchFamily="34" charset="-122"/>
            </a:endParaRPr>
          </a:p>
        </p:txBody>
      </p:sp>
      <p:sp>
        <p:nvSpPr>
          <p:cNvPr id="14" name="流程图: 磁盘 13"/>
          <p:cNvSpPr/>
          <p:nvPr/>
        </p:nvSpPr>
        <p:spPr>
          <a:xfrm>
            <a:off x="1676797" y="3829051"/>
            <a:ext cx="935567" cy="720725"/>
          </a:xfrm>
          <a:prstGeom prst="flowChartMagneticDisk">
            <a:avLst/>
          </a:prstGeom>
          <a:solidFill>
            <a:srgbClr val="00CC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15" name="立方体 14"/>
          <p:cNvSpPr/>
          <p:nvPr/>
        </p:nvSpPr>
        <p:spPr>
          <a:xfrm>
            <a:off x="1209014" y="4046538"/>
            <a:ext cx="1169459" cy="792162"/>
          </a:xfrm>
          <a:prstGeom prst="cube">
            <a:avLst/>
          </a:prstGeom>
          <a:solidFill>
            <a:srgbClr val="0066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710" tIns="47892" rIns="37710"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下级单位</a:t>
            </a:r>
            <a:endParaRPr lang="en-US" altLang="zh-CN" sz="1200" dirty="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a:solidFill>
                  <a:schemeClr val="tx1"/>
                </a:solidFill>
                <a:latin typeface="微软雅黑" pitchFamily="34" charset="-122"/>
                <a:ea typeface="微软雅黑" pitchFamily="34" charset="-122"/>
              </a:rPr>
              <a:t>专业</a:t>
            </a:r>
            <a:r>
              <a:rPr lang="zh-CN" altLang="en-US" sz="1200" dirty="0" smtClean="0">
                <a:solidFill>
                  <a:schemeClr val="tx1"/>
                </a:solidFill>
                <a:latin typeface="微软雅黑" pitchFamily="34" charset="-122"/>
                <a:ea typeface="微软雅黑" pitchFamily="34" charset="-122"/>
              </a:rPr>
              <a:t>系统</a:t>
            </a:r>
            <a:endParaRPr lang="en-US" altLang="zh-CN" sz="1200" dirty="0">
              <a:solidFill>
                <a:schemeClr val="tx1"/>
              </a:solidFill>
              <a:latin typeface="微软雅黑" pitchFamily="34" charset="-122"/>
              <a:ea typeface="微软雅黑" pitchFamily="34" charset="-122"/>
            </a:endParaRPr>
          </a:p>
        </p:txBody>
      </p:sp>
      <p:sp>
        <p:nvSpPr>
          <p:cNvPr id="16" name="流程图: 磁盘 15"/>
          <p:cNvSpPr/>
          <p:nvPr/>
        </p:nvSpPr>
        <p:spPr>
          <a:xfrm>
            <a:off x="3236648" y="3829051"/>
            <a:ext cx="935567" cy="720725"/>
          </a:xfrm>
          <a:prstGeom prst="flowChartMagneticDisk">
            <a:avLst/>
          </a:prstGeom>
          <a:solidFill>
            <a:srgbClr val="00CC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17" name="立方体 16"/>
          <p:cNvSpPr/>
          <p:nvPr/>
        </p:nvSpPr>
        <p:spPr>
          <a:xfrm>
            <a:off x="2768865" y="4046538"/>
            <a:ext cx="1169459" cy="792162"/>
          </a:xfrm>
          <a:prstGeom prst="cube">
            <a:avLst/>
          </a:prstGeom>
          <a:solidFill>
            <a:srgbClr val="0066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710" tIns="47892" rIns="37710"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下级单位</a:t>
            </a:r>
            <a:endParaRPr lang="en-US" altLang="zh-CN" sz="1200" dirty="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a:solidFill>
                  <a:schemeClr val="tx1"/>
                </a:solidFill>
                <a:latin typeface="微软雅黑" pitchFamily="34" charset="-122"/>
                <a:ea typeface="微软雅黑" pitchFamily="34" charset="-122"/>
              </a:rPr>
              <a:t>专业</a:t>
            </a:r>
            <a:r>
              <a:rPr lang="zh-CN" altLang="en-US" sz="1200" dirty="0" smtClean="0">
                <a:solidFill>
                  <a:schemeClr val="tx1"/>
                </a:solidFill>
                <a:latin typeface="微软雅黑" pitchFamily="34" charset="-122"/>
                <a:ea typeface="微软雅黑" pitchFamily="34" charset="-122"/>
              </a:rPr>
              <a:t>系统</a:t>
            </a:r>
            <a:endParaRPr lang="en-US" altLang="zh-CN" sz="1200" dirty="0">
              <a:solidFill>
                <a:schemeClr val="tx1"/>
              </a:solidFill>
              <a:latin typeface="微软雅黑" pitchFamily="34" charset="-122"/>
              <a:ea typeface="微软雅黑" pitchFamily="34" charset="-122"/>
            </a:endParaRPr>
          </a:p>
        </p:txBody>
      </p:sp>
      <p:sp>
        <p:nvSpPr>
          <p:cNvPr id="18" name="流程图: 磁盘 17"/>
          <p:cNvSpPr/>
          <p:nvPr/>
        </p:nvSpPr>
        <p:spPr>
          <a:xfrm>
            <a:off x="4796501" y="3829051"/>
            <a:ext cx="937286" cy="720725"/>
          </a:xfrm>
          <a:prstGeom prst="flowChartMagneticDisk">
            <a:avLst/>
          </a:prstGeom>
          <a:solidFill>
            <a:srgbClr val="00CC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19" name="立方体 18"/>
          <p:cNvSpPr/>
          <p:nvPr/>
        </p:nvSpPr>
        <p:spPr>
          <a:xfrm>
            <a:off x="4328717" y="4046538"/>
            <a:ext cx="1171177" cy="792162"/>
          </a:xfrm>
          <a:prstGeom prst="cube">
            <a:avLst/>
          </a:prstGeom>
          <a:solidFill>
            <a:srgbClr val="0066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710" tIns="47892" rIns="37710"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下级单位</a:t>
            </a:r>
            <a:endParaRPr lang="en-US" altLang="zh-CN" sz="1200" dirty="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a:solidFill>
                  <a:schemeClr val="tx1"/>
                </a:solidFill>
                <a:latin typeface="微软雅黑" pitchFamily="34" charset="-122"/>
                <a:ea typeface="微软雅黑" pitchFamily="34" charset="-122"/>
              </a:rPr>
              <a:t>专业</a:t>
            </a:r>
            <a:r>
              <a:rPr lang="zh-CN" altLang="en-US" sz="1200" dirty="0" smtClean="0">
                <a:solidFill>
                  <a:schemeClr val="tx1"/>
                </a:solidFill>
                <a:latin typeface="微软雅黑" pitchFamily="34" charset="-122"/>
                <a:ea typeface="微软雅黑" pitchFamily="34" charset="-122"/>
              </a:rPr>
              <a:t>系统</a:t>
            </a:r>
            <a:endParaRPr lang="en-US" altLang="zh-CN" sz="1200" dirty="0">
              <a:solidFill>
                <a:schemeClr val="tx1"/>
              </a:solidFill>
              <a:latin typeface="微软雅黑" pitchFamily="34" charset="-122"/>
              <a:ea typeface="微软雅黑" pitchFamily="34" charset="-122"/>
            </a:endParaRPr>
          </a:p>
        </p:txBody>
      </p:sp>
      <p:sp>
        <p:nvSpPr>
          <p:cNvPr id="5139" name="TextBox 37"/>
          <p:cNvSpPr txBox="1">
            <a:spLocks noChangeArrowheads="1"/>
          </p:cNvSpPr>
          <p:nvPr/>
        </p:nvSpPr>
        <p:spPr bwMode="auto">
          <a:xfrm>
            <a:off x="5873576" y="4333876"/>
            <a:ext cx="443507" cy="28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4" tIns="47892" rIns="95784" bIns="4789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lnSpc>
                <a:spcPct val="100000"/>
              </a:lnSpc>
              <a:spcBef>
                <a:spcPts val="0"/>
              </a:spcBef>
              <a:spcAft>
                <a:spcPts val="0"/>
              </a:spcAft>
              <a:buFont typeface="Wingdings" pitchFamily="2" charset="2"/>
              <a:buNone/>
            </a:pPr>
            <a:r>
              <a:rPr lang="en-US" altLang="zh-CN" sz="1200" dirty="0">
                <a:latin typeface="微软雅黑" pitchFamily="34" charset="-122"/>
                <a:ea typeface="微软雅黑" pitchFamily="34" charset="-122"/>
              </a:rPr>
              <a:t>……</a:t>
            </a:r>
          </a:p>
        </p:txBody>
      </p:sp>
      <p:grpSp>
        <p:nvGrpSpPr>
          <p:cNvPr id="2" name="Group 29"/>
          <p:cNvGrpSpPr>
            <a:grpSpLocks/>
          </p:cNvGrpSpPr>
          <p:nvPr/>
        </p:nvGrpSpPr>
        <p:grpSpPr bwMode="auto">
          <a:xfrm>
            <a:off x="1286404" y="5861050"/>
            <a:ext cx="701675" cy="649288"/>
            <a:chOff x="627" y="1182"/>
            <a:chExt cx="1066" cy="981"/>
          </a:xfrm>
        </p:grpSpPr>
        <p:sp>
          <p:nvSpPr>
            <p:cNvPr id="5141"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2"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3"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4"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5"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6"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7"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8"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49"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0"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1"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2"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3"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4"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5"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6"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7"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8"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59"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0"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1"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2"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3"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4"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5"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grpSp>
      <p:grpSp>
        <p:nvGrpSpPr>
          <p:cNvPr id="3" name="Group 29"/>
          <p:cNvGrpSpPr>
            <a:grpSpLocks/>
          </p:cNvGrpSpPr>
          <p:nvPr/>
        </p:nvGrpSpPr>
        <p:grpSpPr bwMode="auto">
          <a:xfrm>
            <a:off x="2301081" y="5861050"/>
            <a:ext cx="701675" cy="649288"/>
            <a:chOff x="627" y="1182"/>
            <a:chExt cx="1066" cy="981"/>
          </a:xfrm>
        </p:grpSpPr>
        <p:sp>
          <p:nvSpPr>
            <p:cNvPr id="5167"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8"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69"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0"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1"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2"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3"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4"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5"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6"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7"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8"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79"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0"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1"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2"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3"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4"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5"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6"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7"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8"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89"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0"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1"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grpSp>
      <p:grpSp>
        <p:nvGrpSpPr>
          <p:cNvPr id="4" name="Group 29"/>
          <p:cNvGrpSpPr>
            <a:grpSpLocks/>
          </p:cNvGrpSpPr>
          <p:nvPr/>
        </p:nvGrpSpPr>
        <p:grpSpPr bwMode="auto">
          <a:xfrm>
            <a:off x="4094824" y="5934076"/>
            <a:ext cx="701675" cy="647700"/>
            <a:chOff x="627" y="1182"/>
            <a:chExt cx="1066" cy="981"/>
          </a:xfrm>
        </p:grpSpPr>
        <p:sp>
          <p:nvSpPr>
            <p:cNvPr id="5193"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4"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5"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6"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7"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8"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199"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0"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1"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2"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3"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4"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5"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6"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7"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8"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09"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0"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1"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2"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3"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4"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5"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6"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17"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grpSp>
      <p:grpSp>
        <p:nvGrpSpPr>
          <p:cNvPr id="5" name="Group 29"/>
          <p:cNvGrpSpPr>
            <a:grpSpLocks/>
          </p:cNvGrpSpPr>
          <p:nvPr/>
        </p:nvGrpSpPr>
        <p:grpSpPr bwMode="auto">
          <a:xfrm>
            <a:off x="5264283" y="5934076"/>
            <a:ext cx="703394" cy="647700"/>
            <a:chOff x="627" y="1182"/>
            <a:chExt cx="1066" cy="981"/>
          </a:xfrm>
        </p:grpSpPr>
        <p:sp>
          <p:nvSpPr>
            <p:cNvPr id="5219"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0"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1"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2"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3"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4"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5"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6"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7"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8"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29"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0"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1"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2"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3"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4"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5"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6"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7"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8"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39"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40"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41"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42"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sp>
          <p:nvSpPr>
            <p:cNvPr id="5243"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a:latin typeface="微软雅黑" pitchFamily="34" charset="-122"/>
                <a:ea typeface="微软雅黑" pitchFamily="34" charset="-122"/>
              </a:endParaRPr>
            </a:p>
          </p:txBody>
        </p:sp>
      </p:grpSp>
      <p:grpSp>
        <p:nvGrpSpPr>
          <p:cNvPr id="7" name="Group 29"/>
          <p:cNvGrpSpPr>
            <a:grpSpLocks/>
          </p:cNvGrpSpPr>
          <p:nvPr/>
        </p:nvGrpSpPr>
        <p:grpSpPr bwMode="auto">
          <a:xfrm>
            <a:off x="6980635" y="4046539"/>
            <a:ext cx="703394" cy="647700"/>
            <a:chOff x="627" y="1182"/>
            <a:chExt cx="1066" cy="981"/>
          </a:xfrm>
        </p:grpSpPr>
        <p:sp>
          <p:nvSpPr>
            <p:cNvPr id="5245"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46"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47"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48"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49"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0"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1"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2"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3"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4"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5"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6"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7"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8"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59"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0"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1"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2"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3"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4"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5"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6"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7"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8"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69"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grpSp>
      <p:grpSp>
        <p:nvGrpSpPr>
          <p:cNvPr id="9" name="Group 29"/>
          <p:cNvGrpSpPr>
            <a:grpSpLocks/>
          </p:cNvGrpSpPr>
          <p:nvPr/>
        </p:nvGrpSpPr>
        <p:grpSpPr bwMode="auto">
          <a:xfrm>
            <a:off x="7684029" y="4046539"/>
            <a:ext cx="701675" cy="647700"/>
            <a:chOff x="627" y="1182"/>
            <a:chExt cx="1066" cy="981"/>
          </a:xfrm>
        </p:grpSpPr>
        <p:sp>
          <p:nvSpPr>
            <p:cNvPr id="5271"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2"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3"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4"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5"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6"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7"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8"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79"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0"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1"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2"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3"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4"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5"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6"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7"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8"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89"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0"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1"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2"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3"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4"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5"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grpSp>
      <p:grpSp>
        <p:nvGrpSpPr>
          <p:cNvPr id="10" name="Group 29"/>
          <p:cNvGrpSpPr>
            <a:grpSpLocks/>
          </p:cNvGrpSpPr>
          <p:nvPr/>
        </p:nvGrpSpPr>
        <p:grpSpPr bwMode="auto">
          <a:xfrm>
            <a:off x="8306594" y="4046539"/>
            <a:ext cx="703395" cy="647700"/>
            <a:chOff x="627" y="1182"/>
            <a:chExt cx="1066" cy="981"/>
          </a:xfrm>
        </p:grpSpPr>
        <p:sp>
          <p:nvSpPr>
            <p:cNvPr id="5297" name="Freeform 4"/>
            <p:cNvSpPr>
              <a:spLocks/>
            </p:cNvSpPr>
            <p:nvPr/>
          </p:nvSpPr>
          <p:spPr bwMode="auto">
            <a:xfrm>
              <a:off x="1517" y="1926"/>
              <a:ext cx="174" cy="85"/>
            </a:xfrm>
            <a:custGeom>
              <a:avLst/>
              <a:gdLst>
                <a:gd name="T0" fmla="*/ 165 w 174"/>
                <a:gd name="T1" fmla="*/ 16 h 85"/>
                <a:gd name="T2" fmla="*/ 56 w 174"/>
                <a:gd name="T3" fmla="*/ 0 h 85"/>
                <a:gd name="T4" fmla="*/ 1 w 174"/>
                <a:gd name="T5" fmla="*/ 43 h 85"/>
                <a:gd name="T6" fmla="*/ 0 w 174"/>
                <a:gd name="T7" fmla="*/ 43 h 85"/>
                <a:gd name="T8" fmla="*/ 0 w 174"/>
                <a:gd name="T9" fmla="*/ 45 h 85"/>
                <a:gd name="T10" fmla="*/ 0 w 174"/>
                <a:gd name="T11" fmla="*/ 46 h 85"/>
                <a:gd name="T12" fmla="*/ 0 w 174"/>
                <a:gd name="T13" fmla="*/ 48 h 85"/>
                <a:gd name="T14" fmla="*/ 0 w 174"/>
                <a:gd name="T15" fmla="*/ 50 h 85"/>
                <a:gd name="T16" fmla="*/ 1 w 174"/>
                <a:gd name="T17" fmla="*/ 51 h 85"/>
                <a:gd name="T18" fmla="*/ 1 w 174"/>
                <a:gd name="T19" fmla="*/ 52 h 85"/>
                <a:gd name="T20" fmla="*/ 2 w 174"/>
                <a:gd name="T21" fmla="*/ 53 h 85"/>
                <a:gd name="T22" fmla="*/ 8 w 174"/>
                <a:gd name="T23" fmla="*/ 55 h 85"/>
                <a:gd name="T24" fmla="*/ 23 w 174"/>
                <a:gd name="T25" fmla="*/ 60 h 85"/>
                <a:gd name="T26" fmla="*/ 43 w 174"/>
                <a:gd name="T27" fmla="*/ 66 h 85"/>
                <a:gd name="T28" fmla="*/ 66 w 174"/>
                <a:gd name="T29" fmla="*/ 72 h 85"/>
                <a:gd name="T30" fmla="*/ 92 w 174"/>
                <a:gd name="T31" fmla="*/ 77 h 85"/>
                <a:gd name="T32" fmla="*/ 115 w 174"/>
                <a:gd name="T33" fmla="*/ 82 h 85"/>
                <a:gd name="T34" fmla="*/ 133 w 174"/>
                <a:gd name="T35" fmla="*/ 84 h 85"/>
                <a:gd name="T36" fmla="*/ 146 w 174"/>
                <a:gd name="T37" fmla="*/ 82 h 85"/>
                <a:gd name="T38" fmla="*/ 149 w 174"/>
                <a:gd name="T39" fmla="*/ 80 h 85"/>
                <a:gd name="T40" fmla="*/ 152 w 174"/>
                <a:gd name="T41" fmla="*/ 77 h 85"/>
                <a:gd name="T42" fmla="*/ 156 w 174"/>
                <a:gd name="T43" fmla="*/ 75 h 85"/>
                <a:gd name="T44" fmla="*/ 160 w 174"/>
                <a:gd name="T45" fmla="*/ 71 h 85"/>
                <a:gd name="T46" fmla="*/ 162 w 174"/>
                <a:gd name="T47" fmla="*/ 68 h 85"/>
                <a:gd name="T48" fmla="*/ 166 w 174"/>
                <a:gd name="T49" fmla="*/ 65 h 85"/>
                <a:gd name="T50" fmla="*/ 169 w 174"/>
                <a:gd name="T51" fmla="*/ 62 h 85"/>
                <a:gd name="T52" fmla="*/ 170 w 174"/>
                <a:gd name="T53" fmla="*/ 60 h 85"/>
                <a:gd name="T54" fmla="*/ 171 w 174"/>
                <a:gd name="T55" fmla="*/ 51 h 85"/>
                <a:gd name="T56" fmla="*/ 173 w 174"/>
                <a:gd name="T57" fmla="*/ 43 h 85"/>
                <a:gd name="T58" fmla="*/ 171 w 174"/>
                <a:gd name="T59" fmla="*/ 37 h 85"/>
                <a:gd name="T60" fmla="*/ 170 w 174"/>
                <a:gd name="T61" fmla="*/ 30 h 85"/>
                <a:gd name="T62" fmla="*/ 169 w 174"/>
                <a:gd name="T63" fmla="*/ 23 h 85"/>
                <a:gd name="T64" fmla="*/ 166 w 174"/>
                <a:gd name="T65" fmla="*/ 20 h 85"/>
                <a:gd name="T66" fmla="*/ 165 w 174"/>
                <a:gd name="T67" fmla="*/ 16 h 85"/>
                <a:gd name="T68" fmla="*/ 165 w 174"/>
                <a:gd name="T69" fmla="*/ 1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85"/>
                <a:gd name="T107" fmla="*/ 174 w 174"/>
                <a:gd name="T108" fmla="*/ 85 h 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85">
                  <a:moveTo>
                    <a:pt x="165" y="16"/>
                  </a:moveTo>
                  <a:lnTo>
                    <a:pt x="56" y="0"/>
                  </a:lnTo>
                  <a:lnTo>
                    <a:pt x="1" y="43"/>
                  </a:lnTo>
                  <a:lnTo>
                    <a:pt x="0" y="43"/>
                  </a:lnTo>
                  <a:lnTo>
                    <a:pt x="0" y="45"/>
                  </a:lnTo>
                  <a:lnTo>
                    <a:pt x="0" y="46"/>
                  </a:lnTo>
                  <a:lnTo>
                    <a:pt x="0" y="48"/>
                  </a:lnTo>
                  <a:lnTo>
                    <a:pt x="0" y="50"/>
                  </a:lnTo>
                  <a:lnTo>
                    <a:pt x="1" y="51"/>
                  </a:lnTo>
                  <a:lnTo>
                    <a:pt x="1" y="52"/>
                  </a:lnTo>
                  <a:lnTo>
                    <a:pt x="2" y="53"/>
                  </a:lnTo>
                  <a:lnTo>
                    <a:pt x="8" y="55"/>
                  </a:lnTo>
                  <a:lnTo>
                    <a:pt x="23" y="60"/>
                  </a:lnTo>
                  <a:lnTo>
                    <a:pt x="43" y="66"/>
                  </a:lnTo>
                  <a:lnTo>
                    <a:pt x="66" y="72"/>
                  </a:lnTo>
                  <a:lnTo>
                    <a:pt x="92" y="77"/>
                  </a:lnTo>
                  <a:lnTo>
                    <a:pt x="115" y="82"/>
                  </a:lnTo>
                  <a:lnTo>
                    <a:pt x="133" y="84"/>
                  </a:lnTo>
                  <a:lnTo>
                    <a:pt x="146" y="82"/>
                  </a:lnTo>
                  <a:lnTo>
                    <a:pt x="149" y="80"/>
                  </a:lnTo>
                  <a:lnTo>
                    <a:pt x="152" y="77"/>
                  </a:lnTo>
                  <a:lnTo>
                    <a:pt x="156" y="75"/>
                  </a:lnTo>
                  <a:lnTo>
                    <a:pt x="160" y="71"/>
                  </a:lnTo>
                  <a:lnTo>
                    <a:pt x="162" y="68"/>
                  </a:lnTo>
                  <a:lnTo>
                    <a:pt x="166" y="65"/>
                  </a:lnTo>
                  <a:lnTo>
                    <a:pt x="169" y="62"/>
                  </a:lnTo>
                  <a:lnTo>
                    <a:pt x="170" y="60"/>
                  </a:lnTo>
                  <a:lnTo>
                    <a:pt x="171" y="51"/>
                  </a:lnTo>
                  <a:lnTo>
                    <a:pt x="173" y="43"/>
                  </a:lnTo>
                  <a:lnTo>
                    <a:pt x="171" y="37"/>
                  </a:lnTo>
                  <a:lnTo>
                    <a:pt x="170" y="30"/>
                  </a:lnTo>
                  <a:lnTo>
                    <a:pt x="169" y="23"/>
                  </a:lnTo>
                  <a:lnTo>
                    <a:pt x="166" y="20"/>
                  </a:lnTo>
                  <a:lnTo>
                    <a:pt x="165" y="16"/>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8" name="Freeform 5"/>
            <p:cNvSpPr>
              <a:spLocks/>
            </p:cNvSpPr>
            <p:nvPr/>
          </p:nvSpPr>
          <p:spPr bwMode="auto">
            <a:xfrm>
              <a:off x="1528" y="1926"/>
              <a:ext cx="165" cy="78"/>
            </a:xfrm>
            <a:custGeom>
              <a:avLst/>
              <a:gdLst>
                <a:gd name="T0" fmla="*/ 157 w 165"/>
                <a:gd name="T1" fmla="*/ 13 h 78"/>
                <a:gd name="T2" fmla="*/ 53 w 165"/>
                <a:gd name="T3" fmla="*/ 0 h 78"/>
                <a:gd name="T4" fmla="*/ 0 w 165"/>
                <a:gd name="T5" fmla="*/ 40 h 78"/>
                <a:gd name="T6" fmla="*/ 0 w 165"/>
                <a:gd name="T7" fmla="*/ 40 h 78"/>
                <a:gd name="T8" fmla="*/ 0 w 165"/>
                <a:gd name="T9" fmla="*/ 41 h 78"/>
                <a:gd name="T10" fmla="*/ 0 w 165"/>
                <a:gd name="T11" fmla="*/ 42 h 78"/>
                <a:gd name="T12" fmla="*/ 0 w 165"/>
                <a:gd name="T13" fmla="*/ 44 h 78"/>
                <a:gd name="T14" fmla="*/ 0 w 165"/>
                <a:gd name="T15" fmla="*/ 45 h 78"/>
                <a:gd name="T16" fmla="*/ 0 w 165"/>
                <a:gd name="T17" fmla="*/ 46 h 78"/>
                <a:gd name="T18" fmla="*/ 1 w 165"/>
                <a:gd name="T19" fmla="*/ 47 h 78"/>
                <a:gd name="T20" fmla="*/ 2 w 165"/>
                <a:gd name="T21" fmla="*/ 47 h 78"/>
                <a:gd name="T22" fmla="*/ 7 w 165"/>
                <a:gd name="T23" fmla="*/ 50 h 78"/>
                <a:gd name="T24" fmla="*/ 21 w 165"/>
                <a:gd name="T25" fmla="*/ 54 h 78"/>
                <a:gd name="T26" fmla="*/ 41 w 165"/>
                <a:gd name="T27" fmla="*/ 59 h 78"/>
                <a:gd name="T28" fmla="*/ 63 w 165"/>
                <a:gd name="T29" fmla="*/ 65 h 78"/>
                <a:gd name="T30" fmla="*/ 87 w 165"/>
                <a:gd name="T31" fmla="*/ 70 h 78"/>
                <a:gd name="T32" fmla="*/ 109 w 165"/>
                <a:gd name="T33" fmla="*/ 74 h 78"/>
                <a:gd name="T34" fmla="*/ 127 w 165"/>
                <a:gd name="T35" fmla="*/ 77 h 78"/>
                <a:gd name="T36" fmla="*/ 138 w 165"/>
                <a:gd name="T37" fmla="*/ 74 h 78"/>
                <a:gd name="T38" fmla="*/ 142 w 165"/>
                <a:gd name="T39" fmla="*/ 73 h 78"/>
                <a:gd name="T40" fmla="*/ 146 w 165"/>
                <a:gd name="T41" fmla="*/ 70 h 78"/>
                <a:gd name="T42" fmla="*/ 148 w 165"/>
                <a:gd name="T43" fmla="*/ 68 h 78"/>
                <a:gd name="T44" fmla="*/ 152 w 165"/>
                <a:gd name="T45" fmla="*/ 65 h 78"/>
                <a:gd name="T46" fmla="*/ 155 w 165"/>
                <a:gd name="T47" fmla="*/ 61 h 78"/>
                <a:gd name="T48" fmla="*/ 158 w 165"/>
                <a:gd name="T49" fmla="*/ 59 h 78"/>
                <a:gd name="T50" fmla="*/ 160 w 165"/>
                <a:gd name="T51" fmla="*/ 56 h 78"/>
                <a:gd name="T52" fmla="*/ 161 w 165"/>
                <a:gd name="T53" fmla="*/ 54 h 78"/>
                <a:gd name="T54" fmla="*/ 164 w 165"/>
                <a:gd name="T55" fmla="*/ 46 h 78"/>
                <a:gd name="T56" fmla="*/ 164 w 165"/>
                <a:gd name="T57" fmla="*/ 40 h 78"/>
                <a:gd name="T58" fmla="*/ 164 w 165"/>
                <a:gd name="T59" fmla="*/ 32 h 78"/>
                <a:gd name="T60" fmla="*/ 162 w 165"/>
                <a:gd name="T61" fmla="*/ 27 h 78"/>
                <a:gd name="T62" fmla="*/ 160 w 165"/>
                <a:gd name="T63" fmla="*/ 21 h 78"/>
                <a:gd name="T64" fmla="*/ 158 w 165"/>
                <a:gd name="T65" fmla="*/ 17 h 78"/>
                <a:gd name="T66" fmla="*/ 157 w 165"/>
                <a:gd name="T67" fmla="*/ 15 h 78"/>
                <a:gd name="T68" fmla="*/ 157 w 165"/>
                <a:gd name="T69" fmla="*/ 13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78"/>
                <a:gd name="T107" fmla="*/ 165 w 165"/>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78">
                  <a:moveTo>
                    <a:pt x="157" y="13"/>
                  </a:moveTo>
                  <a:lnTo>
                    <a:pt x="53" y="0"/>
                  </a:lnTo>
                  <a:lnTo>
                    <a:pt x="0" y="40"/>
                  </a:lnTo>
                  <a:lnTo>
                    <a:pt x="0" y="41"/>
                  </a:lnTo>
                  <a:lnTo>
                    <a:pt x="0" y="42"/>
                  </a:lnTo>
                  <a:lnTo>
                    <a:pt x="0" y="44"/>
                  </a:lnTo>
                  <a:lnTo>
                    <a:pt x="0" y="45"/>
                  </a:lnTo>
                  <a:lnTo>
                    <a:pt x="0" y="46"/>
                  </a:lnTo>
                  <a:lnTo>
                    <a:pt x="1" y="47"/>
                  </a:lnTo>
                  <a:lnTo>
                    <a:pt x="2" y="47"/>
                  </a:lnTo>
                  <a:lnTo>
                    <a:pt x="7" y="50"/>
                  </a:lnTo>
                  <a:lnTo>
                    <a:pt x="21" y="54"/>
                  </a:lnTo>
                  <a:lnTo>
                    <a:pt x="41" y="59"/>
                  </a:lnTo>
                  <a:lnTo>
                    <a:pt x="63" y="65"/>
                  </a:lnTo>
                  <a:lnTo>
                    <a:pt x="87" y="70"/>
                  </a:lnTo>
                  <a:lnTo>
                    <a:pt x="109" y="74"/>
                  </a:lnTo>
                  <a:lnTo>
                    <a:pt x="127" y="77"/>
                  </a:lnTo>
                  <a:lnTo>
                    <a:pt x="138" y="74"/>
                  </a:lnTo>
                  <a:lnTo>
                    <a:pt x="142" y="73"/>
                  </a:lnTo>
                  <a:lnTo>
                    <a:pt x="146" y="70"/>
                  </a:lnTo>
                  <a:lnTo>
                    <a:pt x="148" y="68"/>
                  </a:lnTo>
                  <a:lnTo>
                    <a:pt x="152" y="65"/>
                  </a:lnTo>
                  <a:lnTo>
                    <a:pt x="155" y="61"/>
                  </a:lnTo>
                  <a:lnTo>
                    <a:pt x="158" y="59"/>
                  </a:lnTo>
                  <a:lnTo>
                    <a:pt x="160" y="56"/>
                  </a:lnTo>
                  <a:lnTo>
                    <a:pt x="161" y="54"/>
                  </a:lnTo>
                  <a:lnTo>
                    <a:pt x="164" y="46"/>
                  </a:lnTo>
                  <a:lnTo>
                    <a:pt x="164" y="40"/>
                  </a:lnTo>
                  <a:lnTo>
                    <a:pt x="164" y="32"/>
                  </a:lnTo>
                  <a:lnTo>
                    <a:pt x="162" y="27"/>
                  </a:lnTo>
                  <a:lnTo>
                    <a:pt x="160" y="21"/>
                  </a:lnTo>
                  <a:lnTo>
                    <a:pt x="158" y="17"/>
                  </a:lnTo>
                  <a:lnTo>
                    <a:pt x="157" y="15"/>
                  </a:lnTo>
                  <a:lnTo>
                    <a:pt x="157" y="13"/>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299" name="Freeform 6"/>
            <p:cNvSpPr>
              <a:spLocks/>
            </p:cNvSpPr>
            <p:nvPr/>
          </p:nvSpPr>
          <p:spPr bwMode="auto">
            <a:xfrm>
              <a:off x="1529" y="1910"/>
              <a:ext cx="162" cy="79"/>
            </a:xfrm>
            <a:custGeom>
              <a:avLst/>
              <a:gdLst>
                <a:gd name="T0" fmla="*/ 108 w 162"/>
                <a:gd name="T1" fmla="*/ 2 h 79"/>
                <a:gd name="T2" fmla="*/ 95 w 162"/>
                <a:gd name="T3" fmla="*/ 0 h 79"/>
                <a:gd name="T4" fmla="*/ 84 w 162"/>
                <a:gd name="T5" fmla="*/ 0 h 79"/>
                <a:gd name="T6" fmla="*/ 74 w 162"/>
                <a:gd name="T7" fmla="*/ 1 h 79"/>
                <a:gd name="T8" fmla="*/ 65 w 162"/>
                <a:gd name="T9" fmla="*/ 2 h 79"/>
                <a:gd name="T10" fmla="*/ 58 w 162"/>
                <a:gd name="T11" fmla="*/ 5 h 79"/>
                <a:gd name="T12" fmla="*/ 53 w 162"/>
                <a:gd name="T13" fmla="*/ 7 h 79"/>
                <a:gd name="T14" fmla="*/ 49 w 162"/>
                <a:gd name="T15" fmla="*/ 10 h 79"/>
                <a:gd name="T16" fmla="*/ 49 w 162"/>
                <a:gd name="T17" fmla="*/ 10 h 79"/>
                <a:gd name="T18" fmla="*/ 0 w 162"/>
                <a:gd name="T19" fmla="*/ 49 h 79"/>
                <a:gd name="T20" fmla="*/ 0 w 162"/>
                <a:gd name="T21" fmla="*/ 54 h 79"/>
                <a:gd name="T22" fmla="*/ 1 w 162"/>
                <a:gd name="T23" fmla="*/ 54 h 79"/>
                <a:gd name="T24" fmla="*/ 3 w 162"/>
                <a:gd name="T25" fmla="*/ 52 h 79"/>
                <a:gd name="T26" fmla="*/ 8 w 162"/>
                <a:gd name="T27" fmla="*/ 50 h 79"/>
                <a:gd name="T28" fmla="*/ 15 w 162"/>
                <a:gd name="T29" fmla="*/ 47 h 79"/>
                <a:gd name="T30" fmla="*/ 23 w 162"/>
                <a:gd name="T31" fmla="*/ 46 h 79"/>
                <a:gd name="T32" fmla="*/ 31 w 162"/>
                <a:gd name="T33" fmla="*/ 46 h 79"/>
                <a:gd name="T34" fmla="*/ 40 w 162"/>
                <a:gd name="T35" fmla="*/ 46 h 79"/>
                <a:gd name="T36" fmla="*/ 52 w 162"/>
                <a:gd name="T37" fmla="*/ 49 h 79"/>
                <a:gd name="T38" fmla="*/ 66 w 162"/>
                <a:gd name="T39" fmla="*/ 54 h 79"/>
                <a:gd name="T40" fmla="*/ 77 w 162"/>
                <a:gd name="T41" fmla="*/ 57 h 79"/>
                <a:gd name="T42" fmla="*/ 86 w 162"/>
                <a:gd name="T43" fmla="*/ 61 h 79"/>
                <a:gd name="T44" fmla="*/ 93 w 162"/>
                <a:gd name="T45" fmla="*/ 65 h 79"/>
                <a:gd name="T46" fmla="*/ 99 w 162"/>
                <a:gd name="T47" fmla="*/ 67 h 79"/>
                <a:gd name="T48" fmla="*/ 103 w 162"/>
                <a:gd name="T49" fmla="*/ 70 h 79"/>
                <a:gd name="T50" fmla="*/ 108 w 162"/>
                <a:gd name="T51" fmla="*/ 71 h 79"/>
                <a:gd name="T52" fmla="*/ 113 w 162"/>
                <a:gd name="T53" fmla="*/ 74 h 79"/>
                <a:gd name="T54" fmla="*/ 134 w 162"/>
                <a:gd name="T55" fmla="*/ 78 h 79"/>
                <a:gd name="T56" fmla="*/ 148 w 162"/>
                <a:gd name="T57" fmla="*/ 75 h 79"/>
                <a:gd name="T58" fmla="*/ 157 w 162"/>
                <a:gd name="T59" fmla="*/ 69 h 79"/>
                <a:gd name="T60" fmla="*/ 161 w 162"/>
                <a:gd name="T61" fmla="*/ 60 h 79"/>
                <a:gd name="T62" fmla="*/ 161 w 162"/>
                <a:gd name="T63" fmla="*/ 49 h 79"/>
                <a:gd name="T64" fmla="*/ 159 w 162"/>
                <a:gd name="T65" fmla="*/ 39 h 79"/>
                <a:gd name="T66" fmla="*/ 157 w 162"/>
                <a:gd name="T67" fmla="*/ 31 h 79"/>
                <a:gd name="T68" fmla="*/ 154 w 162"/>
                <a:gd name="T69" fmla="*/ 27 h 79"/>
                <a:gd name="T70" fmla="*/ 153 w 162"/>
                <a:gd name="T71" fmla="*/ 26 h 79"/>
                <a:gd name="T72" fmla="*/ 150 w 162"/>
                <a:gd name="T73" fmla="*/ 23 h 79"/>
                <a:gd name="T74" fmla="*/ 146 w 162"/>
                <a:gd name="T75" fmla="*/ 20 h 79"/>
                <a:gd name="T76" fmla="*/ 143 w 162"/>
                <a:gd name="T77" fmla="*/ 17 h 79"/>
                <a:gd name="T78" fmla="*/ 136 w 162"/>
                <a:gd name="T79" fmla="*/ 13 h 79"/>
                <a:gd name="T80" fmla="*/ 129 w 162"/>
                <a:gd name="T81" fmla="*/ 10 h 79"/>
                <a:gd name="T82" fmla="*/ 120 w 162"/>
                <a:gd name="T83" fmla="*/ 6 h 79"/>
                <a:gd name="T84" fmla="*/ 108 w 162"/>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2"/>
                <a:gd name="T130" fmla="*/ 0 h 79"/>
                <a:gd name="T131" fmla="*/ 162 w 162"/>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2" h="79">
                  <a:moveTo>
                    <a:pt x="108" y="2"/>
                  </a:moveTo>
                  <a:lnTo>
                    <a:pt x="95" y="0"/>
                  </a:lnTo>
                  <a:lnTo>
                    <a:pt x="84" y="0"/>
                  </a:lnTo>
                  <a:lnTo>
                    <a:pt x="74" y="1"/>
                  </a:lnTo>
                  <a:lnTo>
                    <a:pt x="65" y="2"/>
                  </a:lnTo>
                  <a:lnTo>
                    <a:pt x="58" y="5"/>
                  </a:lnTo>
                  <a:lnTo>
                    <a:pt x="53" y="7"/>
                  </a:lnTo>
                  <a:lnTo>
                    <a:pt x="49" y="10"/>
                  </a:lnTo>
                  <a:lnTo>
                    <a:pt x="0" y="49"/>
                  </a:lnTo>
                  <a:lnTo>
                    <a:pt x="0" y="54"/>
                  </a:lnTo>
                  <a:lnTo>
                    <a:pt x="1" y="54"/>
                  </a:lnTo>
                  <a:lnTo>
                    <a:pt x="3" y="52"/>
                  </a:lnTo>
                  <a:lnTo>
                    <a:pt x="8" y="50"/>
                  </a:lnTo>
                  <a:lnTo>
                    <a:pt x="15" y="47"/>
                  </a:lnTo>
                  <a:lnTo>
                    <a:pt x="23" y="46"/>
                  </a:lnTo>
                  <a:lnTo>
                    <a:pt x="31" y="46"/>
                  </a:lnTo>
                  <a:lnTo>
                    <a:pt x="40" y="46"/>
                  </a:lnTo>
                  <a:lnTo>
                    <a:pt x="52" y="49"/>
                  </a:lnTo>
                  <a:lnTo>
                    <a:pt x="66" y="54"/>
                  </a:lnTo>
                  <a:lnTo>
                    <a:pt x="77" y="57"/>
                  </a:lnTo>
                  <a:lnTo>
                    <a:pt x="86" y="61"/>
                  </a:lnTo>
                  <a:lnTo>
                    <a:pt x="93" y="65"/>
                  </a:lnTo>
                  <a:lnTo>
                    <a:pt x="99" y="67"/>
                  </a:lnTo>
                  <a:lnTo>
                    <a:pt x="103" y="70"/>
                  </a:lnTo>
                  <a:lnTo>
                    <a:pt x="108" y="71"/>
                  </a:lnTo>
                  <a:lnTo>
                    <a:pt x="113" y="74"/>
                  </a:lnTo>
                  <a:lnTo>
                    <a:pt x="134" y="78"/>
                  </a:lnTo>
                  <a:lnTo>
                    <a:pt x="148" y="75"/>
                  </a:lnTo>
                  <a:lnTo>
                    <a:pt x="157" y="69"/>
                  </a:lnTo>
                  <a:lnTo>
                    <a:pt x="161" y="60"/>
                  </a:lnTo>
                  <a:lnTo>
                    <a:pt x="161" y="49"/>
                  </a:lnTo>
                  <a:lnTo>
                    <a:pt x="159" y="39"/>
                  </a:lnTo>
                  <a:lnTo>
                    <a:pt x="157" y="31"/>
                  </a:lnTo>
                  <a:lnTo>
                    <a:pt x="154" y="27"/>
                  </a:lnTo>
                  <a:lnTo>
                    <a:pt x="153" y="26"/>
                  </a:lnTo>
                  <a:lnTo>
                    <a:pt x="150" y="23"/>
                  </a:lnTo>
                  <a:lnTo>
                    <a:pt x="146" y="20"/>
                  </a:lnTo>
                  <a:lnTo>
                    <a:pt x="143" y="17"/>
                  </a:lnTo>
                  <a:lnTo>
                    <a:pt x="136" y="13"/>
                  </a:lnTo>
                  <a:lnTo>
                    <a:pt x="129" y="10"/>
                  </a:lnTo>
                  <a:lnTo>
                    <a:pt x="120" y="6"/>
                  </a:lnTo>
                  <a:lnTo>
                    <a:pt x="108" y="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0" name="Freeform 7"/>
            <p:cNvSpPr>
              <a:spLocks/>
            </p:cNvSpPr>
            <p:nvPr/>
          </p:nvSpPr>
          <p:spPr bwMode="auto">
            <a:xfrm>
              <a:off x="1322" y="1781"/>
              <a:ext cx="262" cy="181"/>
            </a:xfrm>
            <a:custGeom>
              <a:avLst/>
              <a:gdLst>
                <a:gd name="T0" fmla="*/ 230 w 262"/>
                <a:gd name="T1" fmla="*/ 172 h 181"/>
                <a:gd name="T2" fmla="*/ 213 w 262"/>
                <a:gd name="T3" fmla="*/ 164 h 181"/>
                <a:gd name="T4" fmla="*/ 193 w 262"/>
                <a:gd name="T5" fmla="*/ 150 h 181"/>
                <a:gd name="T6" fmla="*/ 183 w 262"/>
                <a:gd name="T7" fmla="*/ 135 h 181"/>
                <a:gd name="T8" fmla="*/ 196 w 262"/>
                <a:gd name="T9" fmla="*/ 121 h 181"/>
                <a:gd name="T10" fmla="*/ 222 w 262"/>
                <a:gd name="T11" fmla="*/ 115 h 181"/>
                <a:gd name="T12" fmla="*/ 248 w 262"/>
                <a:gd name="T13" fmla="*/ 109 h 181"/>
                <a:gd name="T14" fmla="*/ 261 w 262"/>
                <a:gd name="T15" fmla="*/ 97 h 181"/>
                <a:gd name="T16" fmla="*/ 250 w 262"/>
                <a:gd name="T17" fmla="*/ 76 h 181"/>
                <a:gd name="T18" fmla="*/ 231 w 262"/>
                <a:gd name="T19" fmla="*/ 58 h 181"/>
                <a:gd name="T20" fmla="*/ 208 w 262"/>
                <a:gd name="T21" fmla="*/ 48 h 181"/>
                <a:gd name="T22" fmla="*/ 185 w 262"/>
                <a:gd name="T23" fmla="*/ 43 h 181"/>
                <a:gd name="T24" fmla="*/ 155 w 262"/>
                <a:gd name="T25" fmla="*/ 43 h 181"/>
                <a:gd name="T26" fmla="*/ 120 w 262"/>
                <a:gd name="T27" fmla="*/ 45 h 181"/>
                <a:gd name="T28" fmla="*/ 94 w 262"/>
                <a:gd name="T29" fmla="*/ 45 h 181"/>
                <a:gd name="T30" fmla="*/ 67 w 262"/>
                <a:gd name="T31" fmla="*/ 36 h 181"/>
                <a:gd name="T32" fmla="*/ 36 w 262"/>
                <a:gd name="T33" fmla="*/ 19 h 181"/>
                <a:gd name="T34" fmla="*/ 17 w 262"/>
                <a:gd name="T35" fmla="*/ 6 h 181"/>
                <a:gd name="T36" fmla="*/ 8 w 262"/>
                <a:gd name="T37" fmla="*/ 1 h 181"/>
                <a:gd name="T38" fmla="*/ 7 w 262"/>
                <a:gd name="T39" fmla="*/ 0 h 181"/>
                <a:gd name="T40" fmla="*/ 0 w 262"/>
                <a:gd name="T41" fmla="*/ 5 h 181"/>
                <a:gd name="T42" fmla="*/ 57 w 262"/>
                <a:gd name="T43" fmla="*/ 39 h 181"/>
                <a:gd name="T44" fmla="*/ 78 w 262"/>
                <a:gd name="T45" fmla="*/ 48 h 181"/>
                <a:gd name="T46" fmla="*/ 99 w 262"/>
                <a:gd name="T47" fmla="*/ 51 h 181"/>
                <a:gd name="T48" fmla="*/ 120 w 262"/>
                <a:gd name="T49" fmla="*/ 51 h 181"/>
                <a:gd name="T50" fmla="*/ 136 w 262"/>
                <a:gd name="T51" fmla="*/ 50 h 181"/>
                <a:gd name="T52" fmla="*/ 143 w 262"/>
                <a:gd name="T53" fmla="*/ 49 h 181"/>
                <a:gd name="T54" fmla="*/ 151 w 262"/>
                <a:gd name="T55" fmla="*/ 49 h 181"/>
                <a:gd name="T56" fmla="*/ 161 w 262"/>
                <a:gd name="T57" fmla="*/ 48 h 181"/>
                <a:gd name="T58" fmla="*/ 174 w 262"/>
                <a:gd name="T59" fmla="*/ 48 h 181"/>
                <a:gd name="T60" fmla="*/ 193 w 262"/>
                <a:gd name="T61" fmla="*/ 50 h 181"/>
                <a:gd name="T62" fmla="*/ 216 w 262"/>
                <a:gd name="T63" fmla="*/ 58 h 181"/>
                <a:gd name="T64" fmla="*/ 238 w 262"/>
                <a:gd name="T65" fmla="*/ 72 h 181"/>
                <a:gd name="T66" fmla="*/ 248 w 262"/>
                <a:gd name="T67" fmla="*/ 88 h 181"/>
                <a:gd name="T68" fmla="*/ 250 w 262"/>
                <a:gd name="T69" fmla="*/ 96 h 181"/>
                <a:gd name="T70" fmla="*/ 246 w 262"/>
                <a:gd name="T71" fmla="*/ 100 h 181"/>
                <a:gd name="T72" fmla="*/ 238 w 262"/>
                <a:gd name="T73" fmla="*/ 103 h 181"/>
                <a:gd name="T74" fmla="*/ 221 w 262"/>
                <a:gd name="T75" fmla="*/ 107 h 181"/>
                <a:gd name="T76" fmla="*/ 210 w 262"/>
                <a:gd name="T77" fmla="*/ 110 h 181"/>
                <a:gd name="T78" fmla="*/ 197 w 262"/>
                <a:gd name="T79" fmla="*/ 112 h 181"/>
                <a:gd name="T80" fmla="*/ 185 w 262"/>
                <a:gd name="T81" fmla="*/ 116 h 181"/>
                <a:gd name="T82" fmla="*/ 178 w 262"/>
                <a:gd name="T83" fmla="*/ 122 h 181"/>
                <a:gd name="T84" fmla="*/ 174 w 262"/>
                <a:gd name="T85" fmla="*/ 128 h 181"/>
                <a:gd name="T86" fmla="*/ 173 w 262"/>
                <a:gd name="T87" fmla="*/ 131 h 181"/>
                <a:gd name="T88" fmla="*/ 173 w 262"/>
                <a:gd name="T89" fmla="*/ 136 h 181"/>
                <a:gd name="T90" fmla="*/ 174 w 262"/>
                <a:gd name="T91" fmla="*/ 140 h 181"/>
                <a:gd name="T92" fmla="*/ 184 w 262"/>
                <a:gd name="T93" fmla="*/ 154 h 181"/>
                <a:gd name="T94" fmla="*/ 202 w 262"/>
                <a:gd name="T95" fmla="*/ 167 h 181"/>
                <a:gd name="T96" fmla="*/ 218 w 262"/>
                <a:gd name="T97" fmla="*/ 176 h 181"/>
                <a:gd name="T98" fmla="*/ 227 w 262"/>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2"/>
                <a:gd name="T151" fmla="*/ 0 h 181"/>
                <a:gd name="T152" fmla="*/ 262 w 262"/>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2" h="181">
                  <a:moveTo>
                    <a:pt x="232" y="173"/>
                  </a:moveTo>
                  <a:lnTo>
                    <a:pt x="230" y="172"/>
                  </a:lnTo>
                  <a:lnTo>
                    <a:pt x="222" y="169"/>
                  </a:lnTo>
                  <a:lnTo>
                    <a:pt x="213" y="164"/>
                  </a:lnTo>
                  <a:lnTo>
                    <a:pt x="202" y="158"/>
                  </a:lnTo>
                  <a:lnTo>
                    <a:pt x="193" y="150"/>
                  </a:lnTo>
                  <a:lnTo>
                    <a:pt x="185" y="143"/>
                  </a:lnTo>
                  <a:lnTo>
                    <a:pt x="183" y="135"/>
                  </a:lnTo>
                  <a:lnTo>
                    <a:pt x="187" y="128"/>
                  </a:lnTo>
                  <a:lnTo>
                    <a:pt x="196" y="121"/>
                  </a:lnTo>
                  <a:lnTo>
                    <a:pt x="208" y="117"/>
                  </a:lnTo>
                  <a:lnTo>
                    <a:pt x="222" y="115"/>
                  </a:lnTo>
                  <a:lnTo>
                    <a:pt x="236" y="112"/>
                  </a:lnTo>
                  <a:lnTo>
                    <a:pt x="248" y="109"/>
                  </a:lnTo>
                  <a:lnTo>
                    <a:pt x="257" y="103"/>
                  </a:lnTo>
                  <a:lnTo>
                    <a:pt x="261" y="97"/>
                  </a:lnTo>
                  <a:lnTo>
                    <a:pt x="258" y="87"/>
                  </a:lnTo>
                  <a:lnTo>
                    <a:pt x="250" y="76"/>
                  </a:lnTo>
                  <a:lnTo>
                    <a:pt x="241" y="67"/>
                  </a:lnTo>
                  <a:lnTo>
                    <a:pt x="231" y="58"/>
                  </a:lnTo>
                  <a:lnTo>
                    <a:pt x="220" y="51"/>
                  </a:lnTo>
                  <a:lnTo>
                    <a:pt x="208" y="48"/>
                  </a:lnTo>
                  <a:lnTo>
                    <a:pt x="197" y="44"/>
                  </a:lnTo>
                  <a:lnTo>
                    <a:pt x="185" y="43"/>
                  </a:lnTo>
                  <a:lnTo>
                    <a:pt x="176" y="41"/>
                  </a:lnTo>
                  <a:lnTo>
                    <a:pt x="155" y="43"/>
                  </a:lnTo>
                  <a:lnTo>
                    <a:pt x="137" y="44"/>
                  </a:lnTo>
                  <a:lnTo>
                    <a:pt x="120" y="45"/>
                  </a:lnTo>
                  <a:lnTo>
                    <a:pt x="106" y="45"/>
                  </a:lnTo>
                  <a:lnTo>
                    <a:pt x="94" y="45"/>
                  </a:lnTo>
                  <a:lnTo>
                    <a:pt x="81" y="41"/>
                  </a:lnTo>
                  <a:lnTo>
                    <a:pt x="67" y="36"/>
                  </a:lnTo>
                  <a:lnTo>
                    <a:pt x="52" y="27"/>
                  </a:lnTo>
                  <a:lnTo>
                    <a:pt x="36" y="19"/>
                  </a:lnTo>
                  <a:lnTo>
                    <a:pt x="25" y="11"/>
                  </a:lnTo>
                  <a:lnTo>
                    <a:pt x="17" y="6"/>
                  </a:lnTo>
                  <a:lnTo>
                    <a:pt x="12" y="3"/>
                  </a:lnTo>
                  <a:lnTo>
                    <a:pt x="8" y="1"/>
                  </a:lnTo>
                  <a:lnTo>
                    <a:pt x="7" y="1"/>
                  </a:lnTo>
                  <a:lnTo>
                    <a:pt x="7" y="0"/>
                  </a:lnTo>
                  <a:lnTo>
                    <a:pt x="0" y="5"/>
                  </a:lnTo>
                  <a:lnTo>
                    <a:pt x="44" y="32"/>
                  </a:lnTo>
                  <a:lnTo>
                    <a:pt x="57" y="39"/>
                  </a:lnTo>
                  <a:lnTo>
                    <a:pt x="68" y="45"/>
                  </a:lnTo>
                  <a:lnTo>
                    <a:pt x="78" y="48"/>
                  </a:lnTo>
                  <a:lnTo>
                    <a:pt x="90" y="50"/>
                  </a:lnTo>
                  <a:lnTo>
                    <a:pt x="99" y="51"/>
                  </a:lnTo>
                  <a:lnTo>
                    <a:pt x="109" y="51"/>
                  </a:lnTo>
                  <a:lnTo>
                    <a:pt x="120" y="51"/>
                  </a:lnTo>
                  <a:lnTo>
                    <a:pt x="131" y="50"/>
                  </a:lnTo>
                  <a:lnTo>
                    <a:pt x="136" y="50"/>
                  </a:lnTo>
                  <a:lnTo>
                    <a:pt x="140" y="50"/>
                  </a:lnTo>
                  <a:lnTo>
                    <a:pt x="143" y="49"/>
                  </a:lnTo>
                  <a:lnTo>
                    <a:pt x="147" y="49"/>
                  </a:lnTo>
                  <a:lnTo>
                    <a:pt x="151" y="49"/>
                  </a:lnTo>
                  <a:lnTo>
                    <a:pt x="156" y="49"/>
                  </a:lnTo>
                  <a:lnTo>
                    <a:pt x="161" y="48"/>
                  </a:lnTo>
                  <a:lnTo>
                    <a:pt x="168" y="48"/>
                  </a:lnTo>
                  <a:lnTo>
                    <a:pt x="174" y="48"/>
                  </a:lnTo>
                  <a:lnTo>
                    <a:pt x="183" y="49"/>
                  </a:lnTo>
                  <a:lnTo>
                    <a:pt x="193" y="50"/>
                  </a:lnTo>
                  <a:lnTo>
                    <a:pt x="204" y="54"/>
                  </a:lnTo>
                  <a:lnTo>
                    <a:pt x="216" y="58"/>
                  </a:lnTo>
                  <a:lnTo>
                    <a:pt x="227" y="64"/>
                  </a:lnTo>
                  <a:lnTo>
                    <a:pt x="238" y="72"/>
                  </a:lnTo>
                  <a:lnTo>
                    <a:pt x="245" y="83"/>
                  </a:lnTo>
                  <a:lnTo>
                    <a:pt x="248" y="88"/>
                  </a:lnTo>
                  <a:lnTo>
                    <a:pt x="250" y="92"/>
                  </a:lnTo>
                  <a:lnTo>
                    <a:pt x="250" y="96"/>
                  </a:lnTo>
                  <a:lnTo>
                    <a:pt x="249" y="98"/>
                  </a:lnTo>
                  <a:lnTo>
                    <a:pt x="246" y="100"/>
                  </a:lnTo>
                  <a:lnTo>
                    <a:pt x="243" y="102"/>
                  </a:lnTo>
                  <a:lnTo>
                    <a:pt x="238" y="103"/>
                  </a:lnTo>
                  <a:lnTo>
                    <a:pt x="230" y="105"/>
                  </a:lnTo>
                  <a:lnTo>
                    <a:pt x="221" y="107"/>
                  </a:lnTo>
                  <a:lnTo>
                    <a:pt x="215" y="109"/>
                  </a:lnTo>
                  <a:lnTo>
                    <a:pt x="210" y="110"/>
                  </a:lnTo>
                  <a:lnTo>
                    <a:pt x="203" y="111"/>
                  </a:lnTo>
                  <a:lnTo>
                    <a:pt x="197" y="112"/>
                  </a:lnTo>
                  <a:lnTo>
                    <a:pt x="192" y="115"/>
                  </a:lnTo>
                  <a:lnTo>
                    <a:pt x="185" y="116"/>
                  </a:lnTo>
                  <a:lnTo>
                    <a:pt x="182" y="120"/>
                  </a:lnTo>
                  <a:lnTo>
                    <a:pt x="178" y="122"/>
                  </a:lnTo>
                  <a:lnTo>
                    <a:pt x="175" y="125"/>
                  </a:lnTo>
                  <a:lnTo>
                    <a:pt x="174" y="128"/>
                  </a:lnTo>
                  <a:lnTo>
                    <a:pt x="173" y="129"/>
                  </a:lnTo>
                  <a:lnTo>
                    <a:pt x="173" y="131"/>
                  </a:lnTo>
                  <a:lnTo>
                    <a:pt x="171" y="134"/>
                  </a:lnTo>
                  <a:lnTo>
                    <a:pt x="173" y="136"/>
                  </a:lnTo>
                  <a:lnTo>
                    <a:pt x="173" y="139"/>
                  </a:lnTo>
                  <a:lnTo>
                    <a:pt x="174" y="140"/>
                  </a:lnTo>
                  <a:lnTo>
                    <a:pt x="178" y="148"/>
                  </a:lnTo>
                  <a:lnTo>
                    <a:pt x="184" y="154"/>
                  </a:lnTo>
                  <a:lnTo>
                    <a:pt x="193" y="160"/>
                  </a:lnTo>
                  <a:lnTo>
                    <a:pt x="202" y="167"/>
                  </a:lnTo>
                  <a:lnTo>
                    <a:pt x="211" y="172"/>
                  </a:lnTo>
                  <a:lnTo>
                    <a:pt x="218" y="176"/>
                  </a:lnTo>
                  <a:lnTo>
                    <a:pt x="225" y="178"/>
                  </a:lnTo>
                  <a:lnTo>
                    <a:pt x="227" y="180"/>
                  </a:lnTo>
                  <a:lnTo>
                    <a:pt x="232" y="173"/>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1" name="Freeform 8"/>
            <p:cNvSpPr>
              <a:spLocks/>
            </p:cNvSpPr>
            <p:nvPr/>
          </p:nvSpPr>
          <p:spPr bwMode="auto">
            <a:xfrm>
              <a:off x="1322" y="1780"/>
              <a:ext cx="263" cy="181"/>
            </a:xfrm>
            <a:custGeom>
              <a:avLst/>
              <a:gdLst>
                <a:gd name="T0" fmla="*/ 230 w 263"/>
                <a:gd name="T1" fmla="*/ 172 h 181"/>
                <a:gd name="T2" fmla="*/ 213 w 263"/>
                <a:gd name="T3" fmla="*/ 163 h 181"/>
                <a:gd name="T4" fmla="*/ 193 w 263"/>
                <a:gd name="T5" fmla="*/ 150 h 181"/>
                <a:gd name="T6" fmla="*/ 183 w 263"/>
                <a:gd name="T7" fmla="*/ 134 h 181"/>
                <a:gd name="T8" fmla="*/ 197 w 263"/>
                <a:gd name="T9" fmla="*/ 121 h 181"/>
                <a:gd name="T10" fmla="*/ 222 w 263"/>
                <a:gd name="T11" fmla="*/ 114 h 181"/>
                <a:gd name="T12" fmla="*/ 249 w 263"/>
                <a:gd name="T13" fmla="*/ 109 h 181"/>
                <a:gd name="T14" fmla="*/ 262 w 263"/>
                <a:gd name="T15" fmla="*/ 97 h 181"/>
                <a:gd name="T16" fmla="*/ 251 w 263"/>
                <a:gd name="T17" fmla="*/ 76 h 181"/>
                <a:gd name="T18" fmla="*/ 231 w 263"/>
                <a:gd name="T19" fmla="*/ 58 h 181"/>
                <a:gd name="T20" fmla="*/ 208 w 263"/>
                <a:gd name="T21" fmla="*/ 46 h 181"/>
                <a:gd name="T22" fmla="*/ 186 w 263"/>
                <a:gd name="T23" fmla="*/ 41 h 181"/>
                <a:gd name="T24" fmla="*/ 155 w 263"/>
                <a:gd name="T25" fmla="*/ 43 h 181"/>
                <a:gd name="T26" fmla="*/ 122 w 263"/>
                <a:gd name="T27" fmla="*/ 45 h 181"/>
                <a:gd name="T28" fmla="*/ 94 w 263"/>
                <a:gd name="T29" fmla="*/ 44 h 181"/>
                <a:gd name="T30" fmla="*/ 67 w 263"/>
                <a:gd name="T31" fmla="*/ 35 h 181"/>
                <a:gd name="T32" fmla="*/ 36 w 263"/>
                <a:gd name="T33" fmla="*/ 17 h 181"/>
                <a:gd name="T34" fmla="*/ 17 w 263"/>
                <a:gd name="T35" fmla="*/ 6 h 181"/>
                <a:gd name="T36" fmla="*/ 10 w 263"/>
                <a:gd name="T37" fmla="*/ 1 h 181"/>
                <a:gd name="T38" fmla="*/ 7 w 263"/>
                <a:gd name="T39" fmla="*/ 0 h 181"/>
                <a:gd name="T40" fmla="*/ 0 w 263"/>
                <a:gd name="T41" fmla="*/ 5 h 181"/>
                <a:gd name="T42" fmla="*/ 57 w 263"/>
                <a:gd name="T43" fmla="*/ 39 h 181"/>
                <a:gd name="T44" fmla="*/ 80 w 263"/>
                <a:gd name="T45" fmla="*/ 48 h 181"/>
                <a:gd name="T46" fmla="*/ 100 w 263"/>
                <a:gd name="T47" fmla="*/ 50 h 181"/>
                <a:gd name="T48" fmla="*/ 120 w 263"/>
                <a:gd name="T49" fmla="*/ 50 h 181"/>
                <a:gd name="T50" fmla="*/ 136 w 263"/>
                <a:gd name="T51" fmla="*/ 50 h 181"/>
                <a:gd name="T52" fmla="*/ 143 w 263"/>
                <a:gd name="T53" fmla="*/ 49 h 181"/>
                <a:gd name="T54" fmla="*/ 151 w 263"/>
                <a:gd name="T55" fmla="*/ 48 h 181"/>
                <a:gd name="T56" fmla="*/ 161 w 263"/>
                <a:gd name="T57" fmla="*/ 48 h 181"/>
                <a:gd name="T58" fmla="*/ 175 w 263"/>
                <a:gd name="T59" fmla="*/ 48 h 181"/>
                <a:gd name="T60" fmla="*/ 194 w 263"/>
                <a:gd name="T61" fmla="*/ 50 h 181"/>
                <a:gd name="T62" fmla="*/ 217 w 263"/>
                <a:gd name="T63" fmla="*/ 58 h 181"/>
                <a:gd name="T64" fmla="*/ 237 w 263"/>
                <a:gd name="T65" fmla="*/ 72 h 181"/>
                <a:gd name="T66" fmla="*/ 249 w 263"/>
                <a:gd name="T67" fmla="*/ 88 h 181"/>
                <a:gd name="T68" fmla="*/ 250 w 263"/>
                <a:gd name="T69" fmla="*/ 95 h 181"/>
                <a:gd name="T70" fmla="*/ 248 w 263"/>
                <a:gd name="T71" fmla="*/ 100 h 181"/>
                <a:gd name="T72" fmla="*/ 237 w 263"/>
                <a:gd name="T73" fmla="*/ 103 h 181"/>
                <a:gd name="T74" fmla="*/ 222 w 263"/>
                <a:gd name="T75" fmla="*/ 106 h 181"/>
                <a:gd name="T76" fmla="*/ 209 w 263"/>
                <a:gd name="T77" fmla="*/ 109 h 181"/>
                <a:gd name="T78" fmla="*/ 197 w 263"/>
                <a:gd name="T79" fmla="*/ 112 h 181"/>
                <a:gd name="T80" fmla="*/ 186 w 263"/>
                <a:gd name="T81" fmla="*/ 116 h 181"/>
                <a:gd name="T82" fmla="*/ 178 w 263"/>
                <a:gd name="T83" fmla="*/ 122 h 181"/>
                <a:gd name="T84" fmla="*/ 174 w 263"/>
                <a:gd name="T85" fmla="*/ 126 h 181"/>
                <a:gd name="T86" fmla="*/ 172 w 263"/>
                <a:gd name="T87" fmla="*/ 131 h 181"/>
                <a:gd name="T88" fmla="*/ 172 w 263"/>
                <a:gd name="T89" fmla="*/ 135 h 181"/>
                <a:gd name="T90" fmla="*/ 174 w 263"/>
                <a:gd name="T91" fmla="*/ 140 h 181"/>
                <a:gd name="T92" fmla="*/ 185 w 263"/>
                <a:gd name="T93" fmla="*/ 154 h 181"/>
                <a:gd name="T94" fmla="*/ 202 w 263"/>
                <a:gd name="T95" fmla="*/ 167 h 181"/>
                <a:gd name="T96" fmla="*/ 218 w 263"/>
                <a:gd name="T97" fmla="*/ 174 h 181"/>
                <a:gd name="T98" fmla="*/ 228 w 263"/>
                <a:gd name="T99" fmla="*/ 180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81"/>
                <a:gd name="T152" fmla="*/ 263 w 263"/>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81">
                  <a:moveTo>
                    <a:pt x="234" y="173"/>
                  </a:moveTo>
                  <a:lnTo>
                    <a:pt x="230" y="172"/>
                  </a:lnTo>
                  <a:lnTo>
                    <a:pt x="223" y="168"/>
                  </a:lnTo>
                  <a:lnTo>
                    <a:pt x="213" y="163"/>
                  </a:lnTo>
                  <a:lnTo>
                    <a:pt x="203" y="157"/>
                  </a:lnTo>
                  <a:lnTo>
                    <a:pt x="193" y="150"/>
                  </a:lnTo>
                  <a:lnTo>
                    <a:pt x="186" y="143"/>
                  </a:lnTo>
                  <a:lnTo>
                    <a:pt x="183" y="134"/>
                  </a:lnTo>
                  <a:lnTo>
                    <a:pt x="186" y="126"/>
                  </a:lnTo>
                  <a:lnTo>
                    <a:pt x="197" y="121"/>
                  </a:lnTo>
                  <a:lnTo>
                    <a:pt x="208" y="117"/>
                  </a:lnTo>
                  <a:lnTo>
                    <a:pt x="222" y="114"/>
                  </a:lnTo>
                  <a:lnTo>
                    <a:pt x="236" y="111"/>
                  </a:lnTo>
                  <a:lnTo>
                    <a:pt x="249" y="109"/>
                  </a:lnTo>
                  <a:lnTo>
                    <a:pt x="258" y="103"/>
                  </a:lnTo>
                  <a:lnTo>
                    <a:pt x="262" y="97"/>
                  </a:lnTo>
                  <a:lnTo>
                    <a:pt x="259" y="87"/>
                  </a:lnTo>
                  <a:lnTo>
                    <a:pt x="251" y="76"/>
                  </a:lnTo>
                  <a:lnTo>
                    <a:pt x="241" y="65"/>
                  </a:lnTo>
                  <a:lnTo>
                    <a:pt x="231" y="58"/>
                  </a:lnTo>
                  <a:lnTo>
                    <a:pt x="220" y="51"/>
                  </a:lnTo>
                  <a:lnTo>
                    <a:pt x="208" y="46"/>
                  </a:lnTo>
                  <a:lnTo>
                    <a:pt x="197" y="44"/>
                  </a:lnTo>
                  <a:lnTo>
                    <a:pt x="186" y="41"/>
                  </a:lnTo>
                  <a:lnTo>
                    <a:pt x="176" y="41"/>
                  </a:lnTo>
                  <a:lnTo>
                    <a:pt x="155" y="43"/>
                  </a:lnTo>
                  <a:lnTo>
                    <a:pt x="137" y="44"/>
                  </a:lnTo>
                  <a:lnTo>
                    <a:pt x="122" y="45"/>
                  </a:lnTo>
                  <a:lnTo>
                    <a:pt x="108" y="45"/>
                  </a:lnTo>
                  <a:lnTo>
                    <a:pt x="94" y="44"/>
                  </a:lnTo>
                  <a:lnTo>
                    <a:pt x="81" y="41"/>
                  </a:lnTo>
                  <a:lnTo>
                    <a:pt x="67" y="35"/>
                  </a:lnTo>
                  <a:lnTo>
                    <a:pt x="52" y="27"/>
                  </a:lnTo>
                  <a:lnTo>
                    <a:pt x="36" y="17"/>
                  </a:lnTo>
                  <a:lnTo>
                    <a:pt x="26" y="11"/>
                  </a:lnTo>
                  <a:lnTo>
                    <a:pt x="17" y="6"/>
                  </a:lnTo>
                  <a:lnTo>
                    <a:pt x="12" y="3"/>
                  </a:lnTo>
                  <a:lnTo>
                    <a:pt x="10" y="1"/>
                  </a:lnTo>
                  <a:lnTo>
                    <a:pt x="8" y="0"/>
                  </a:lnTo>
                  <a:lnTo>
                    <a:pt x="7" y="0"/>
                  </a:lnTo>
                  <a:lnTo>
                    <a:pt x="0" y="5"/>
                  </a:lnTo>
                  <a:lnTo>
                    <a:pt x="44" y="32"/>
                  </a:lnTo>
                  <a:lnTo>
                    <a:pt x="57" y="39"/>
                  </a:lnTo>
                  <a:lnTo>
                    <a:pt x="68" y="44"/>
                  </a:lnTo>
                  <a:lnTo>
                    <a:pt x="80" y="48"/>
                  </a:lnTo>
                  <a:lnTo>
                    <a:pt x="90" y="50"/>
                  </a:lnTo>
                  <a:lnTo>
                    <a:pt x="100" y="50"/>
                  </a:lnTo>
                  <a:lnTo>
                    <a:pt x="110" y="51"/>
                  </a:lnTo>
                  <a:lnTo>
                    <a:pt x="120" y="50"/>
                  </a:lnTo>
                  <a:lnTo>
                    <a:pt x="131" y="50"/>
                  </a:lnTo>
                  <a:lnTo>
                    <a:pt x="136" y="50"/>
                  </a:lnTo>
                  <a:lnTo>
                    <a:pt x="139" y="49"/>
                  </a:lnTo>
                  <a:lnTo>
                    <a:pt x="143" y="49"/>
                  </a:lnTo>
                  <a:lnTo>
                    <a:pt x="147" y="49"/>
                  </a:lnTo>
                  <a:lnTo>
                    <a:pt x="151" y="48"/>
                  </a:lnTo>
                  <a:lnTo>
                    <a:pt x="156" y="48"/>
                  </a:lnTo>
                  <a:lnTo>
                    <a:pt x="161" y="48"/>
                  </a:lnTo>
                  <a:lnTo>
                    <a:pt x="167" y="48"/>
                  </a:lnTo>
                  <a:lnTo>
                    <a:pt x="175" y="48"/>
                  </a:lnTo>
                  <a:lnTo>
                    <a:pt x="184" y="49"/>
                  </a:lnTo>
                  <a:lnTo>
                    <a:pt x="194" y="50"/>
                  </a:lnTo>
                  <a:lnTo>
                    <a:pt x="206" y="53"/>
                  </a:lnTo>
                  <a:lnTo>
                    <a:pt x="217" y="58"/>
                  </a:lnTo>
                  <a:lnTo>
                    <a:pt x="227" y="64"/>
                  </a:lnTo>
                  <a:lnTo>
                    <a:pt x="237" y="72"/>
                  </a:lnTo>
                  <a:lnTo>
                    <a:pt x="245" y="82"/>
                  </a:lnTo>
                  <a:lnTo>
                    <a:pt x="249" y="88"/>
                  </a:lnTo>
                  <a:lnTo>
                    <a:pt x="250" y="92"/>
                  </a:lnTo>
                  <a:lnTo>
                    <a:pt x="250" y="95"/>
                  </a:lnTo>
                  <a:lnTo>
                    <a:pt x="249" y="97"/>
                  </a:lnTo>
                  <a:lnTo>
                    <a:pt x="248" y="100"/>
                  </a:lnTo>
                  <a:lnTo>
                    <a:pt x="244" y="101"/>
                  </a:lnTo>
                  <a:lnTo>
                    <a:pt x="237" y="103"/>
                  </a:lnTo>
                  <a:lnTo>
                    <a:pt x="231" y="105"/>
                  </a:lnTo>
                  <a:lnTo>
                    <a:pt x="222" y="106"/>
                  </a:lnTo>
                  <a:lnTo>
                    <a:pt x="216" y="107"/>
                  </a:lnTo>
                  <a:lnTo>
                    <a:pt x="209" y="109"/>
                  </a:lnTo>
                  <a:lnTo>
                    <a:pt x="203" y="110"/>
                  </a:lnTo>
                  <a:lnTo>
                    <a:pt x="197" y="112"/>
                  </a:lnTo>
                  <a:lnTo>
                    <a:pt x="192" y="114"/>
                  </a:lnTo>
                  <a:lnTo>
                    <a:pt x="186" y="116"/>
                  </a:lnTo>
                  <a:lnTo>
                    <a:pt x="181" y="119"/>
                  </a:lnTo>
                  <a:lnTo>
                    <a:pt x="178" y="122"/>
                  </a:lnTo>
                  <a:lnTo>
                    <a:pt x="176" y="125"/>
                  </a:lnTo>
                  <a:lnTo>
                    <a:pt x="174" y="126"/>
                  </a:lnTo>
                  <a:lnTo>
                    <a:pt x="174" y="129"/>
                  </a:lnTo>
                  <a:lnTo>
                    <a:pt x="172" y="131"/>
                  </a:lnTo>
                  <a:lnTo>
                    <a:pt x="172" y="133"/>
                  </a:lnTo>
                  <a:lnTo>
                    <a:pt x="172" y="135"/>
                  </a:lnTo>
                  <a:lnTo>
                    <a:pt x="172" y="138"/>
                  </a:lnTo>
                  <a:lnTo>
                    <a:pt x="174" y="140"/>
                  </a:lnTo>
                  <a:lnTo>
                    <a:pt x="178" y="148"/>
                  </a:lnTo>
                  <a:lnTo>
                    <a:pt x="185" y="154"/>
                  </a:lnTo>
                  <a:lnTo>
                    <a:pt x="193" y="160"/>
                  </a:lnTo>
                  <a:lnTo>
                    <a:pt x="202" y="167"/>
                  </a:lnTo>
                  <a:lnTo>
                    <a:pt x="211" y="171"/>
                  </a:lnTo>
                  <a:lnTo>
                    <a:pt x="218" y="174"/>
                  </a:lnTo>
                  <a:lnTo>
                    <a:pt x="225" y="178"/>
                  </a:lnTo>
                  <a:lnTo>
                    <a:pt x="228" y="180"/>
                  </a:lnTo>
                  <a:lnTo>
                    <a:pt x="234" y="17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2" name="Freeform 9"/>
            <p:cNvSpPr>
              <a:spLocks/>
            </p:cNvSpPr>
            <p:nvPr/>
          </p:nvSpPr>
          <p:spPr bwMode="auto">
            <a:xfrm>
              <a:off x="1528" y="1908"/>
              <a:ext cx="164" cy="79"/>
            </a:xfrm>
            <a:custGeom>
              <a:avLst/>
              <a:gdLst>
                <a:gd name="T0" fmla="*/ 109 w 164"/>
                <a:gd name="T1" fmla="*/ 2 h 79"/>
                <a:gd name="T2" fmla="*/ 96 w 164"/>
                <a:gd name="T3" fmla="*/ 0 h 79"/>
                <a:gd name="T4" fmla="*/ 85 w 164"/>
                <a:gd name="T5" fmla="*/ 0 h 79"/>
                <a:gd name="T6" fmla="*/ 75 w 164"/>
                <a:gd name="T7" fmla="*/ 1 h 79"/>
                <a:gd name="T8" fmla="*/ 66 w 164"/>
                <a:gd name="T9" fmla="*/ 2 h 79"/>
                <a:gd name="T10" fmla="*/ 59 w 164"/>
                <a:gd name="T11" fmla="*/ 5 h 79"/>
                <a:gd name="T12" fmla="*/ 54 w 164"/>
                <a:gd name="T13" fmla="*/ 7 h 79"/>
                <a:gd name="T14" fmla="*/ 50 w 164"/>
                <a:gd name="T15" fmla="*/ 10 h 79"/>
                <a:gd name="T16" fmla="*/ 49 w 164"/>
                <a:gd name="T17" fmla="*/ 10 h 79"/>
                <a:gd name="T18" fmla="*/ 0 w 164"/>
                <a:gd name="T19" fmla="*/ 50 h 79"/>
                <a:gd name="T20" fmla="*/ 0 w 164"/>
                <a:gd name="T21" fmla="*/ 55 h 79"/>
                <a:gd name="T22" fmla="*/ 1 w 164"/>
                <a:gd name="T23" fmla="*/ 54 h 79"/>
                <a:gd name="T24" fmla="*/ 5 w 164"/>
                <a:gd name="T25" fmla="*/ 52 h 79"/>
                <a:gd name="T26" fmla="*/ 8 w 164"/>
                <a:gd name="T27" fmla="*/ 51 h 79"/>
                <a:gd name="T28" fmla="*/ 15 w 164"/>
                <a:gd name="T29" fmla="*/ 49 h 79"/>
                <a:gd name="T30" fmla="*/ 22 w 164"/>
                <a:gd name="T31" fmla="*/ 47 h 79"/>
                <a:gd name="T32" fmla="*/ 31 w 164"/>
                <a:gd name="T33" fmla="*/ 46 h 79"/>
                <a:gd name="T34" fmla="*/ 42 w 164"/>
                <a:gd name="T35" fmla="*/ 46 h 79"/>
                <a:gd name="T36" fmla="*/ 52 w 164"/>
                <a:gd name="T37" fmla="*/ 49 h 79"/>
                <a:gd name="T38" fmla="*/ 67 w 164"/>
                <a:gd name="T39" fmla="*/ 54 h 79"/>
                <a:gd name="T40" fmla="*/ 78 w 164"/>
                <a:gd name="T41" fmla="*/ 59 h 79"/>
                <a:gd name="T42" fmla="*/ 87 w 164"/>
                <a:gd name="T43" fmla="*/ 62 h 79"/>
                <a:gd name="T44" fmla="*/ 94 w 164"/>
                <a:gd name="T45" fmla="*/ 65 h 79"/>
                <a:gd name="T46" fmla="*/ 100 w 164"/>
                <a:gd name="T47" fmla="*/ 67 h 79"/>
                <a:gd name="T48" fmla="*/ 104 w 164"/>
                <a:gd name="T49" fmla="*/ 70 h 79"/>
                <a:gd name="T50" fmla="*/ 109 w 164"/>
                <a:gd name="T51" fmla="*/ 72 h 79"/>
                <a:gd name="T52" fmla="*/ 114 w 164"/>
                <a:gd name="T53" fmla="*/ 74 h 79"/>
                <a:gd name="T54" fmla="*/ 136 w 164"/>
                <a:gd name="T55" fmla="*/ 78 h 79"/>
                <a:gd name="T56" fmla="*/ 150 w 164"/>
                <a:gd name="T57" fmla="*/ 76 h 79"/>
                <a:gd name="T58" fmla="*/ 159 w 164"/>
                <a:gd name="T59" fmla="*/ 69 h 79"/>
                <a:gd name="T60" fmla="*/ 163 w 164"/>
                <a:gd name="T61" fmla="*/ 60 h 79"/>
                <a:gd name="T62" fmla="*/ 163 w 164"/>
                <a:gd name="T63" fmla="*/ 50 h 79"/>
                <a:gd name="T64" fmla="*/ 161 w 164"/>
                <a:gd name="T65" fmla="*/ 40 h 79"/>
                <a:gd name="T66" fmla="*/ 159 w 164"/>
                <a:gd name="T67" fmla="*/ 31 h 79"/>
                <a:gd name="T68" fmla="*/ 156 w 164"/>
                <a:gd name="T69" fmla="*/ 27 h 79"/>
                <a:gd name="T70" fmla="*/ 154 w 164"/>
                <a:gd name="T71" fmla="*/ 26 h 79"/>
                <a:gd name="T72" fmla="*/ 152 w 164"/>
                <a:gd name="T73" fmla="*/ 23 h 79"/>
                <a:gd name="T74" fmla="*/ 148 w 164"/>
                <a:gd name="T75" fmla="*/ 21 h 79"/>
                <a:gd name="T76" fmla="*/ 143 w 164"/>
                <a:gd name="T77" fmla="*/ 17 h 79"/>
                <a:gd name="T78" fmla="*/ 137 w 164"/>
                <a:gd name="T79" fmla="*/ 13 h 79"/>
                <a:gd name="T80" fmla="*/ 129 w 164"/>
                <a:gd name="T81" fmla="*/ 10 h 79"/>
                <a:gd name="T82" fmla="*/ 120 w 164"/>
                <a:gd name="T83" fmla="*/ 6 h 79"/>
                <a:gd name="T84" fmla="*/ 109 w 164"/>
                <a:gd name="T85" fmla="*/ 2 h 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4"/>
                <a:gd name="T130" fmla="*/ 0 h 79"/>
                <a:gd name="T131" fmla="*/ 164 w 164"/>
                <a:gd name="T132" fmla="*/ 79 h 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4" h="79">
                  <a:moveTo>
                    <a:pt x="109" y="2"/>
                  </a:moveTo>
                  <a:lnTo>
                    <a:pt x="96" y="0"/>
                  </a:lnTo>
                  <a:lnTo>
                    <a:pt x="85" y="0"/>
                  </a:lnTo>
                  <a:lnTo>
                    <a:pt x="75" y="1"/>
                  </a:lnTo>
                  <a:lnTo>
                    <a:pt x="66" y="2"/>
                  </a:lnTo>
                  <a:lnTo>
                    <a:pt x="59" y="5"/>
                  </a:lnTo>
                  <a:lnTo>
                    <a:pt x="54" y="7"/>
                  </a:lnTo>
                  <a:lnTo>
                    <a:pt x="50" y="10"/>
                  </a:lnTo>
                  <a:lnTo>
                    <a:pt x="49" y="10"/>
                  </a:lnTo>
                  <a:lnTo>
                    <a:pt x="0" y="50"/>
                  </a:lnTo>
                  <a:lnTo>
                    <a:pt x="0" y="55"/>
                  </a:lnTo>
                  <a:lnTo>
                    <a:pt x="1" y="54"/>
                  </a:lnTo>
                  <a:lnTo>
                    <a:pt x="5" y="52"/>
                  </a:lnTo>
                  <a:lnTo>
                    <a:pt x="8" y="51"/>
                  </a:lnTo>
                  <a:lnTo>
                    <a:pt x="15" y="49"/>
                  </a:lnTo>
                  <a:lnTo>
                    <a:pt x="22" y="47"/>
                  </a:lnTo>
                  <a:lnTo>
                    <a:pt x="31" y="46"/>
                  </a:lnTo>
                  <a:lnTo>
                    <a:pt x="42" y="46"/>
                  </a:lnTo>
                  <a:lnTo>
                    <a:pt x="52" y="49"/>
                  </a:lnTo>
                  <a:lnTo>
                    <a:pt x="67" y="54"/>
                  </a:lnTo>
                  <a:lnTo>
                    <a:pt x="78" y="59"/>
                  </a:lnTo>
                  <a:lnTo>
                    <a:pt x="87" y="62"/>
                  </a:lnTo>
                  <a:lnTo>
                    <a:pt x="94" y="65"/>
                  </a:lnTo>
                  <a:lnTo>
                    <a:pt x="100" y="67"/>
                  </a:lnTo>
                  <a:lnTo>
                    <a:pt x="104" y="70"/>
                  </a:lnTo>
                  <a:lnTo>
                    <a:pt x="109" y="72"/>
                  </a:lnTo>
                  <a:lnTo>
                    <a:pt x="114" y="74"/>
                  </a:lnTo>
                  <a:lnTo>
                    <a:pt x="136" y="78"/>
                  </a:lnTo>
                  <a:lnTo>
                    <a:pt x="150" y="76"/>
                  </a:lnTo>
                  <a:lnTo>
                    <a:pt x="159" y="69"/>
                  </a:lnTo>
                  <a:lnTo>
                    <a:pt x="163" y="60"/>
                  </a:lnTo>
                  <a:lnTo>
                    <a:pt x="163" y="50"/>
                  </a:lnTo>
                  <a:lnTo>
                    <a:pt x="161" y="40"/>
                  </a:lnTo>
                  <a:lnTo>
                    <a:pt x="159" y="31"/>
                  </a:lnTo>
                  <a:lnTo>
                    <a:pt x="156" y="27"/>
                  </a:lnTo>
                  <a:lnTo>
                    <a:pt x="154" y="26"/>
                  </a:lnTo>
                  <a:lnTo>
                    <a:pt x="152" y="23"/>
                  </a:lnTo>
                  <a:lnTo>
                    <a:pt x="148" y="21"/>
                  </a:lnTo>
                  <a:lnTo>
                    <a:pt x="143" y="17"/>
                  </a:lnTo>
                  <a:lnTo>
                    <a:pt x="137" y="13"/>
                  </a:lnTo>
                  <a:lnTo>
                    <a:pt x="129" y="10"/>
                  </a:lnTo>
                  <a:lnTo>
                    <a:pt x="120" y="6"/>
                  </a:lnTo>
                  <a:lnTo>
                    <a:pt x="109" y="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3" name="Freeform 10"/>
            <p:cNvSpPr>
              <a:spLocks/>
            </p:cNvSpPr>
            <p:nvPr/>
          </p:nvSpPr>
          <p:spPr bwMode="auto">
            <a:xfrm>
              <a:off x="1555" y="1909"/>
              <a:ext cx="51" cy="46"/>
            </a:xfrm>
            <a:custGeom>
              <a:avLst/>
              <a:gdLst>
                <a:gd name="T0" fmla="*/ 0 w 51"/>
                <a:gd name="T1" fmla="*/ 45 h 46"/>
                <a:gd name="T2" fmla="*/ 0 w 51"/>
                <a:gd name="T3" fmla="*/ 45 h 46"/>
                <a:gd name="T4" fmla="*/ 0 w 51"/>
                <a:gd name="T5" fmla="*/ 45 h 46"/>
                <a:gd name="T6" fmla="*/ 0 w 51"/>
                <a:gd name="T7" fmla="*/ 45 h 46"/>
                <a:gd name="T8" fmla="*/ 0 w 51"/>
                <a:gd name="T9" fmla="*/ 43 h 46"/>
                <a:gd name="T10" fmla="*/ 0 w 51"/>
                <a:gd name="T11" fmla="*/ 42 h 46"/>
                <a:gd name="T12" fmla="*/ 0 w 51"/>
                <a:gd name="T13" fmla="*/ 42 h 46"/>
                <a:gd name="T14" fmla="*/ 0 w 51"/>
                <a:gd name="T15" fmla="*/ 41 h 46"/>
                <a:gd name="T16" fmla="*/ 0 w 51"/>
                <a:gd name="T17" fmla="*/ 40 h 46"/>
                <a:gd name="T18" fmla="*/ 2 w 51"/>
                <a:gd name="T19" fmla="*/ 38 h 46"/>
                <a:gd name="T20" fmla="*/ 8 w 51"/>
                <a:gd name="T21" fmla="*/ 33 h 46"/>
                <a:gd name="T22" fmla="*/ 15 w 51"/>
                <a:gd name="T23" fmla="*/ 27 h 46"/>
                <a:gd name="T24" fmla="*/ 23 w 51"/>
                <a:gd name="T25" fmla="*/ 20 h 46"/>
                <a:gd name="T26" fmla="*/ 32 w 51"/>
                <a:gd name="T27" fmla="*/ 12 h 46"/>
                <a:gd name="T28" fmla="*/ 40 w 51"/>
                <a:gd name="T29" fmla="*/ 6 h 46"/>
                <a:gd name="T30" fmla="*/ 45 w 51"/>
                <a:gd name="T31" fmla="*/ 1 h 46"/>
                <a:gd name="T32" fmla="*/ 48 w 51"/>
                <a:gd name="T33" fmla="*/ 0 h 46"/>
                <a:gd name="T34" fmla="*/ 48 w 51"/>
                <a:gd name="T35" fmla="*/ 0 h 46"/>
                <a:gd name="T36" fmla="*/ 48 w 51"/>
                <a:gd name="T37" fmla="*/ 0 h 46"/>
                <a:gd name="T38" fmla="*/ 48 w 51"/>
                <a:gd name="T39" fmla="*/ 0 h 46"/>
                <a:gd name="T40" fmla="*/ 50 w 51"/>
                <a:gd name="T41" fmla="*/ 0 h 46"/>
                <a:gd name="T42" fmla="*/ 48 w 51"/>
                <a:gd name="T43" fmla="*/ 0 h 46"/>
                <a:gd name="T44" fmla="*/ 48 w 51"/>
                <a:gd name="T45" fmla="*/ 0 h 46"/>
                <a:gd name="T46" fmla="*/ 48 w 51"/>
                <a:gd name="T47" fmla="*/ 0 h 46"/>
                <a:gd name="T48" fmla="*/ 47 w 51"/>
                <a:gd name="T49" fmla="*/ 1 h 46"/>
                <a:gd name="T50" fmla="*/ 41 w 51"/>
                <a:gd name="T51" fmla="*/ 6 h 46"/>
                <a:gd name="T52" fmla="*/ 33 w 51"/>
                <a:gd name="T53" fmla="*/ 12 h 46"/>
                <a:gd name="T54" fmla="*/ 26 w 51"/>
                <a:gd name="T55" fmla="*/ 20 h 46"/>
                <a:gd name="T56" fmla="*/ 17 w 51"/>
                <a:gd name="T57" fmla="*/ 27 h 46"/>
                <a:gd name="T58" fmla="*/ 10 w 51"/>
                <a:gd name="T59" fmla="*/ 33 h 46"/>
                <a:gd name="T60" fmla="*/ 3 w 51"/>
                <a:gd name="T61" fmla="*/ 38 h 46"/>
                <a:gd name="T62" fmla="*/ 1 w 51"/>
                <a:gd name="T63" fmla="*/ 40 h 46"/>
                <a:gd name="T64" fmla="*/ 1 w 51"/>
                <a:gd name="T65" fmla="*/ 41 h 46"/>
                <a:gd name="T66" fmla="*/ 1 w 51"/>
                <a:gd name="T67" fmla="*/ 42 h 46"/>
                <a:gd name="T68" fmla="*/ 1 w 51"/>
                <a:gd name="T69" fmla="*/ 42 h 46"/>
                <a:gd name="T70" fmla="*/ 1 w 51"/>
                <a:gd name="T71" fmla="*/ 43 h 46"/>
                <a:gd name="T72" fmla="*/ 1 w 51"/>
                <a:gd name="T73" fmla="*/ 43 h 46"/>
                <a:gd name="T74" fmla="*/ 1 w 51"/>
                <a:gd name="T75" fmla="*/ 45 h 46"/>
                <a:gd name="T76" fmla="*/ 1 w 51"/>
                <a:gd name="T77" fmla="*/ 45 h 46"/>
                <a:gd name="T78" fmla="*/ 1 w 51"/>
                <a:gd name="T79" fmla="*/ 45 h 46"/>
                <a:gd name="T80" fmla="*/ 0 w 51"/>
                <a:gd name="T81" fmla="*/ 45 h 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
                <a:gd name="T124" fmla="*/ 0 h 46"/>
                <a:gd name="T125" fmla="*/ 51 w 51"/>
                <a:gd name="T126" fmla="*/ 46 h 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 h="46">
                  <a:moveTo>
                    <a:pt x="0" y="45"/>
                  </a:moveTo>
                  <a:lnTo>
                    <a:pt x="0" y="45"/>
                  </a:lnTo>
                  <a:lnTo>
                    <a:pt x="0" y="43"/>
                  </a:lnTo>
                  <a:lnTo>
                    <a:pt x="0" y="42"/>
                  </a:lnTo>
                  <a:lnTo>
                    <a:pt x="0" y="41"/>
                  </a:lnTo>
                  <a:lnTo>
                    <a:pt x="0" y="40"/>
                  </a:lnTo>
                  <a:lnTo>
                    <a:pt x="2" y="38"/>
                  </a:lnTo>
                  <a:lnTo>
                    <a:pt x="8" y="33"/>
                  </a:lnTo>
                  <a:lnTo>
                    <a:pt x="15" y="27"/>
                  </a:lnTo>
                  <a:lnTo>
                    <a:pt x="23" y="20"/>
                  </a:lnTo>
                  <a:lnTo>
                    <a:pt x="32" y="12"/>
                  </a:lnTo>
                  <a:lnTo>
                    <a:pt x="40" y="6"/>
                  </a:lnTo>
                  <a:lnTo>
                    <a:pt x="45" y="1"/>
                  </a:lnTo>
                  <a:lnTo>
                    <a:pt x="48" y="0"/>
                  </a:lnTo>
                  <a:lnTo>
                    <a:pt x="50" y="0"/>
                  </a:lnTo>
                  <a:lnTo>
                    <a:pt x="48" y="0"/>
                  </a:lnTo>
                  <a:lnTo>
                    <a:pt x="47" y="1"/>
                  </a:lnTo>
                  <a:lnTo>
                    <a:pt x="41" y="6"/>
                  </a:lnTo>
                  <a:lnTo>
                    <a:pt x="33" y="12"/>
                  </a:lnTo>
                  <a:lnTo>
                    <a:pt x="26" y="20"/>
                  </a:lnTo>
                  <a:lnTo>
                    <a:pt x="17" y="27"/>
                  </a:lnTo>
                  <a:lnTo>
                    <a:pt x="10" y="33"/>
                  </a:lnTo>
                  <a:lnTo>
                    <a:pt x="3" y="38"/>
                  </a:lnTo>
                  <a:lnTo>
                    <a:pt x="1" y="40"/>
                  </a:lnTo>
                  <a:lnTo>
                    <a:pt x="1" y="41"/>
                  </a:lnTo>
                  <a:lnTo>
                    <a:pt x="1" y="42"/>
                  </a:lnTo>
                  <a:lnTo>
                    <a:pt x="1" y="43"/>
                  </a:lnTo>
                  <a:lnTo>
                    <a:pt x="1" y="45"/>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4" name="Freeform 11"/>
            <p:cNvSpPr>
              <a:spLocks/>
            </p:cNvSpPr>
            <p:nvPr/>
          </p:nvSpPr>
          <p:spPr bwMode="auto">
            <a:xfrm>
              <a:off x="1560" y="1928"/>
              <a:ext cx="21" cy="22"/>
            </a:xfrm>
            <a:custGeom>
              <a:avLst/>
              <a:gdLst>
                <a:gd name="T0" fmla="*/ 1 w 21"/>
                <a:gd name="T1" fmla="*/ 15 h 22"/>
                <a:gd name="T2" fmla="*/ 1 w 21"/>
                <a:gd name="T3" fmla="*/ 15 h 22"/>
                <a:gd name="T4" fmla="*/ 2 w 21"/>
                <a:gd name="T5" fmla="*/ 15 h 22"/>
                <a:gd name="T6" fmla="*/ 5 w 21"/>
                <a:gd name="T7" fmla="*/ 10 h 22"/>
                <a:gd name="T8" fmla="*/ 7 w 21"/>
                <a:gd name="T9" fmla="*/ 10 h 22"/>
                <a:gd name="T10" fmla="*/ 10 w 21"/>
                <a:gd name="T11" fmla="*/ 5 h 22"/>
                <a:gd name="T12" fmla="*/ 12 w 21"/>
                <a:gd name="T13" fmla="*/ 0 h 22"/>
                <a:gd name="T14" fmla="*/ 15 w 21"/>
                <a:gd name="T15" fmla="*/ 0 h 22"/>
                <a:gd name="T16" fmla="*/ 16 w 21"/>
                <a:gd name="T17" fmla="*/ 0 h 22"/>
                <a:gd name="T18" fmla="*/ 17 w 21"/>
                <a:gd name="T19" fmla="*/ 0 h 22"/>
                <a:gd name="T20" fmla="*/ 18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20 w 21"/>
                <a:gd name="T33" fmla="*/ 0 h 22"/>
                <a:gd name="T34" fmla="*/ 18 w 21"/>
                <a:gd name="T35" fmla="*/ 5 h 22"/>
                <a:gd name="T36" fmla="*/ 18 w 21"/>
                <a:gd name="T37" fmla="*/ 5 h 22"/>
                <a:gd name="T38" fmla="*/ 18 w 21"/>
                <a:gd name="T39" fmla="*/ 5 h 22"/>
                <a:gd name="T40" fmla="*/ 18 w 21"/>
                <a:gd name="T41" fmla="*/ 5 h 22"/>
                <a:gd name="T42" fmla="*/ 17 w 21"/>
                <a:gd name="T43" fmla="*/ 5 h 22"/>
                <a:gd name="T44" fmla="*/ 16 w 21"/>
                <a:gd name="T45" fmla="*/ 5 h 22"/>
                <a:gd name="T46" fmla="*/ 15 w 21"/>
                <a:gd name="T47" fmla="*/ 5 h 22"/>
                <a:gd name="T48" fmla="*/ 13 w 21"/>
                <a:gd name="T49" fmla="*/ 5 h 22"/>
                <a:gd name="T50" fmla="*/ 12 w 21"/>
                <a:gd name="T51" fmla="*/ 5 h 22"/>
                <a:gd name="T52" fmla="*/ 10 w 21"/>
                <a:gd name="T53" fmla="*/ 10 h 22"/>
                <a:gd name="T54" fmla="*/ 7 w 21"/>
                <a:gd name="T55" fmla="*/ 10 h 22"/>
                <a:gd name="T56" fmla="*/ 5 w 21"/>
                <a:gd name="T57" fmla="*/ 15 h 22"/>
                <a:gd name="T58" fmla="*/ 3 w 21"/>
                <a:gd name="T59" fmla="*/ 15 h 22"/>
                <a:gd name="T60" fmla="*/ 1 w 21"/>
                <a:gd name="T61" fmla="*/ 21 h 22"/>
                <a:gd name="T62" fmla="*/ 0 w 21"/>
                <a:gd name="T63" fmla="*/ 21 h 22"/>
                <a:gd name="T64" fmla="*/ 0 w 21"/>
                <a:gd name="T65" fmla="*/ 21 h 22"/>
                <a:gd name="T66" fmla="*/ 1 w 21"/>
                <a:gd name="T67" fmla="*/ 15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22"/>
                <a:gd name="T104" fmla="*/ 21 w 21"/>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22">
                  <a:moveTo>
                    <a:pt x="1" y="15"/>
                  </a:moveTo>
                  <a:lnTo>
                    <a:pt x="1" y="15"/>
                  </a:lnTo>
                  <a:lnTo>
                    <a:pt x="2" y="15"/>
                  </a:lnTo>
                  <a:lnTo>
                    <a:pt x="5" y="10"/>
                  </a:lnTo>
                  <a:lnTo>
                    <a:pt x="7" y="10"/>
                  </a:lnTo>
                  <a:lnTo>
                    <a:pt x="10" y="5"/>
                  </a:lnTo>
                  <a:lnTo>
                    <a:pt x="12" y="0"/>
                  </a:lnTo>
                  <a:lnTo>
                    <a:pt x="15" y="0"/>
                  </a:lnTo>
                  <a:lnTo>
                    <a:pt x="16" y="0"/>
                  </a:lnTo>
                  <a:lnTo>
                    <a:pt x="17" y="0"/>
                  </a:lnTo>
                  <a:lnTo>
                    <a:pt x="18" y="0"/>
                  </a:lnTo>
                  <a:lnTo>
                    <a:pt x="20" y="0"/>
                  </a:lnTo>
                  <a:lnTo>
                    <a:pt x="18" y="5"/>
                  </a:lnTo>
                  <a:lnTo>
                    <a:pt x="17" y="5"/>
                  </a:lnTo>
                  <a:lnTo>
                    <a:pt x="16" y="5"/>
                  </a:lnTo>
                  <a:lnTo>
                    <a:pt x="15" y="5"/>
                  </a:lnTo>
                  <a:lnTo>
                    <a:pt x="13" y="5"/>
                  </a:lnTo>
                  <a:lnTo>
                    <a:pt x="12" y="5"/>
                  </a:lnTo>
                  <a:lnTo>
                    <a:pt x="10" y="10"/>
                  </a:lnTo>
                  <a:lnTo>
                    <a:pt x="7" y="10"/>
                  </a:lnTo>
                  <a:lnTo>
                    <a:pt x="5" y="15"/>
                  </a:lnTo>
                  <a:lnTo>
                    <a:pt x="3" y="15"/>
                  </a:lnTo>
                  <a:lnTo>
                    <a:pt x="1" y="21"/>
                  </a:lnTo>
                  <a:lnTo>
                    <a:pt x="0" y="21"/>
                  </a:lnTo>
                  <a:lnTo>
                    <a:pt x="1" y="1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5" name="Freeform 12"/>
            <p:cNvSpPr>
              <a:spLocks/>
            </p:cNvSpPr>
            <p:nvPr/>
          </p:nvSpPr>
          <p:spPr bwMode="auto">
            <a:xfrm>
              <a:off x="639" y="1664"/>
              <a:ext cx="718" cy="396"/>
            </a:xfrm>
            <a:custGeom>
              <a:avLst/>
              <a:gdLst>
                <a:gd name="T0" fmla="*/ 232 w 718"/>
                <a:gd name="T1" fmla="*/ 395 h 396"/>
                <a:gd name="T2" fmla="*/ 717 w 718"/>
                <a:gd name="T3" fmla="*/ 259 h 396"/>
                <a:gd name="T4" fmla="*/ 717 w 718"/>
                <a:gd name="T5" fmla="*/ 196 h 396"/>
                <a:gd name="T6" fmla="*/ 385 w 718"/>
                <a:gd name="T7" fmla="*/ 0 h 396"/>
                <a:gd name="T8" fmla="*/ 0 w 718"/>
                <a:gd name="T9" fmla="*/ 231 h 396"/>
                <a:gd name="T10" fmla="*/ 0 w 718"/>
                <a:gd name="T11" fmla="*/ 262 h 396"/>
                <a:gd name="T12" fmla="*/ 232 w 718"/>
                <a:gd name="T13" fmla="*/ 395 h 396"/>
                <a:gd name="T14" fmla="*/ 0 60000 65536"/>
                <a:gd name="T15" fmla="*/ 0 60000 65536"/>
                <a:gd name="T16" fmla="*/ 0 60000 65536"/>
                <a:gd name="T17" fmla="*/ 0 60000 65536"/>
                <a:gd name="T18" fmla="*/ 0 60000 65536"/>
                <a:gd name="T19" fmla="*/ 0 60000 65536"/>
                <a:gd name="T20" fmla="*/ 0 60000 65536"/>
                <a:gd name="T21" fmla="*/ 0 w 718"/>
                <a:gd name="T22" fmla="*/ 0 h 396"/>
                <a:gd name="T23" fmla="*/ 718 w 718"/>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8" h="396">
                  <a:moveTo>
                    <a:pt x="232" y="395"/>
                  </a:moveTo>
                  <a:lnTo>
                    <a:pt x="717" y="259"/>
                  </a:lnTo>
                  <a:lnTo>
                    <a:pt x="717" y="196"/>
                  </a:lnTo>
                  <a:lnTo>
                    <a:pt x="385" y="0"/>
                  </a:lnTo>
                  <a:lnTo>
                    <a:pt x="0" y="231"/>
                  </a:lnTo>
                  <a:lnTo>
                    <a:pt x="0" y="262"/>
                  </a:lnTo>
                  <a:lnTo>
                    <a:pt x="232" y="395"/>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6" name="Freeform 13"/>
            <p:cNvSpPr>
              <a:spLocks/>
            </p:cNvSpPr>
            <p:nvPr/>
          </p:nvSpPr>
          <p:spPr bwMode="auto">
            <a:xfrm>
              <a:off x="627" y="1594"/>
              <a:ext cx="737" cy="423"/>
            </a:xfrm>
            <a:custGeom>
              <a:avLst/>
              <a:gdLst>
                <a:gd name="T0" fmla="*/ 241 w 737"/>
                <a:gd name="T1" fmla="*/ 422 h 423"/>
                <a:gd name="T2" fmla="*/ 736 w 737"/>
                <a:gd name="T3" fmla="*/ 285 h 423"/>
                <a:gd name="T4" fmla="*/ 736 w 737"/>
                <a:gd name="T5" fmla="*/ 118 h 423"/>
                <a:gd name="T6" fmla="*/ 524 w 737"/>
                <a:gd name="T7" fmla="*/ 0 h 423"/>
                <a:gd name="T8" fmla="*/ 0 w 737"/>
                <a:gd name="T9" fmla="*/ 139 h 423"/>
                <a:gd name="T10" fmla="*/ 0 w 737"/>
                <a:gd name="T11" fmla="*/ 283 h 423"/>
                <a:gd name="T12" fmla="*/ 241 w 737"/>
                <a:gd name="T13" fmla="*/ 422 h 423"/>
                <a:gd name="T14" fmla="*/ 0 60000 65536"/>
                <a:gd name="T15" fmla="*/ 0 60000 65536"/>
                <a:gd name="T16" fmla="*/ 0 60000 65536"/>
                <a:gd name="T17" fmla="*/ 0 60000 65536"/>
                <a:gd name="T18" fmla="*/ 0 60000 65536"/>
                <a:gd name="T19" fmla="*/ 0 60000 65536"/>
                <a:gd name="T20" fmla="*/ 0 60000 65536"/>
                <a:gd name="T21" fmla="*/ 0 w 737"/>
                <a:gd name="T22" fmla="*/ 0 h 423"/>
                <a:gd name="T23" fmla="*/ 737 w 737"/>
                <a:gd name="T24" fmla="*/ 423 h 4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423">
                  <a:moveTo>
                    <a:pt x="241" y="422"/>
                  </a:moveTo>
                  <a:lnTo>
                    <a:pt x="736" y="285"/>
                  </a:lnTo>
                  <a:lnTo>
                    <a:pt x="736" y="118"/>
                  </a:lnTo>
                  <a:lnTo>
                    <a:pt x="524" y="0"/>
                  </a:lnTo>
                  <a:lnTo>
                    <a:pt x="0" y="139"/>
                  </a:lnTo>
                  <a:lnTo>
                    <a:pt x="0" y="283"/>
                  </a:lnTo>
                  <a:lnTo>
                    <a:pt x="241" y="422"/>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7" name="Freeform 14"/>
            <p:cNvSpPr>
              <a:spLocks/>
            </p:cNvSpPr>
            <p:nvPr/>
          </p:nvSpPr>
          <p:spPr bwMode="auto">
            <a:xfrm>
              <a:off x="635" y="1749"/>
              <a:ext cx="235" cy="254"/>
            </a:xfrm>
            <a:custGeom>
              <a:avLst/>
              <a:gdLst>
                <a:gd name="T0" fmla="*/ 0 w 235"/>
                <a:gd name="T1" fmla="*/ 123 h 254"/>
                <a:gd name="T2" fmla="*/ 0 w 235"/>
                <a:gd name="T3" fmla="*/ 0 h 254"/>
                <a:gd name="T4" fmla="*/ 227 w 235"/>
                <a:gd name="T5" fmla="*/ 113 h 254"/>
                <a:gd name="T6" fmla="*/ 234 w 235"/>
                <a:gd name="T7" fmla="*/ 253 h 254"/>
                <a:gd name="T8" fmla="*/ 0 w 235"/>
                <a:gd name="T9" fmla="*/ 123 h 254"/>
                <a:gd name="T10" fmla="*/ 0 60000 65536"/>
                <a:gd name="T11" fmla="*/ 0 60000 65536"/>
                <a:gd name="T12" fmla="*/ 0 60000 65536"/>
                <a:gd name="T13" fmla="*/ 0 60000 65536"/>
                <a:gd name="T14" fmla="*/ 0 60000 65536"/>
                <a:gd name="T15" fmla="*/ 0 w 235"/>
                <a:gd name="T16" fmla="*/ 0 h 254"/>
                <a:gd name="T17" fmla="*/ 235 w 235"/>
                <a:gd name="T18" fmla="*/ 254 h 254"/>
              </a:gdLst>
              <a:ahLst/>
              <a:cxnLst>
                <a:cxn ang="T10">
                  <a:pos x="T0" y="T1"/>
                </a:cxn>
                <a:cxn ang="T11">
                  <a:pos x="T2" y="T3"/>
                </a:cxn>
                <a:cxn ang="T12">
                  <a:pos x="T4" y="T5"/>
                </a:cxn>
                <a:cxn ang="T13">
                  <a:pos x="T6" y="T7"/>
                </a:cxn>
                <a:cxn ang="T14">
                  <a:pos x="T8" y="T9"/>
                </a:cxn>
              </a:cxnLst>
              <a:rect l="T15" t="T16" r="T17" b="T18"/>
              <a:pathLst>
                <a:path w="235" h="254">
                  <a:moveTo>
                    <a:pt x="0" y="123"/>
                  </a:moveTo>
                  <a:lnTo>
                    <a:pt x="0" y="0"/>
                  </a:lnTo>
                  <a:lnTo>
                    <a:pt x="227" y="113"/>
                  </a:lnTo>
                  <a:lnTo>
                    <a:pt x="234" y="253"/>
                  </a:lnTo>
                  <a:lnTo>
                    <a:pt x="0"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8" name="Freeform 15"/>
            <p:cNvSpPr>
              <a:spLocks/>
            </p:cNvSpPr>
            <p:nvPr/>
          </p:nvSpPr>
          <p:spPr bwMode="auto">
            <a:xfrm>
              <a:off x="892" y="1924"/>
              <a:ext cx="623" cy="239"/>
            </a:xfrm>
            <a:custGeom>
              <a:avLst/>
              <a:gdLst>
                <a:gd name="T0" fmla="*/ 111 w 623"/>
                <a:gd name="T1" fmla="*/ 238 h 239"/>
                <a:gd name="T2" fmla="*/ 622 w 623"/>
                <a:gd name="T3" fmla="*/ 100 h 239"/>
                <a:gd name="T4" fmla="*/ 446 w 623"/>
                <a:gd name="T5" fmla="*/ 0 h 239"/>
                <a:gd name="T6" fmla="*/ 0 w 623"/>
                <a:gd name="T7" fmla="*/ 111 h 239"/>
                <a:gd name="T8" fmla="*/ 111 w 623"/>
                <a:gd name="T9" fmla="*/ 238 h 239"/>
                <a:gd name="T10" fmla="*/ 0 60000 65536"/>
                <a:gd name="T11" fmla="*/ 0 60000 65536"/>
                <a:gd name="T12" fmla="*/ 0 60000 65536"/>
                <a:gd name="T13" fmla="*/ 0 60000 65536"/>
                <a:gd name="T14" fmla="*/ 0 60000 65536"/>
                <a:gd name="T15" fmla="*/ 0 w 623"/>
                <a:gd name="T16" fmla="*/ 0 h 239"/>
                <a:gd name="T17" fmla="*/ 623 w 623"/>
                <a:gd name="T18" fmla="*/ 239 h 239"/>
              </a:gdLst>
              <a:ahLst/>
              <a:cxnLst>
                <a:cxn ang="T10">
                  <a:pos x="T0" y="T1"/>
                </a:cxn>
                <a:cxn ang="T11">
                  <a:pos x="T2" y="T3"/>
                </a:cxn>
                <a:cxn ang="T12">
                  <a:pos x="T4" y="T5"/>
                </a:cxn>
                <a:cxn ang="T13">
                  <a:pos x="T6" y="T7"/>
                </a:cxn>
                <a:cxn ang="T14">
                  <a:pos x="T8" y="T9"/>
                </a:cxn>
              </a:cxnLst>
              <a:rect l="T15" t="T16" r="T17" b="T18"/>
              <a:pathLst>
                <a:path w="623" h="239">
                  <a:moveTo>
                    <a:pt x="111" y="238"/>
                  </a:moveTo>
                  <a:lnTo>
                    <a:pt x="622" y="100"/>
                  </a:lnTo>
                  <a:lnTo>
                    <a:pt x="446" y="0"/>
                  </a:lnTo>
                  <a:lnTo>
                    <a:pt x="0" y="111"/>
                  </a:lnTo>
                  <a:lnTo>
                    <a:pt x="111" y="238"/>
                  </a:lnTo>
                </a:path>
              </a:pathLst>
            </a:custGeom>
            <a:solidFill>
              <a:srgbClr val="86868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09" name="Freeform 16"/>
            <p:cNvSpPr>
              <a:spLocks/>
            </p:cNvSpPr>
            <p:nvPr/>
          </p:nvSpPr>
          <p:spPr bwMode="auto">
            <a:xfrm>
              <a:off x="897" y="1909"/>
              <a:ext cx="621" cy="241"/>
            </a:xfrm>
            <a:custGeom>
              <a:avLst/>
              <a:gdLst>
                <a:gd name="T0" fmla="*/ 110 w 621"/>
                <a:gd name="T1" fmla="*/ 240 h 241"/>
                <a:gd name="T2" fmla="*/ 620 w 621"/>
                <a:gd name="T3" fmla="*/ 100 h 241"/>
                <a:gd name="T4" fmla="*/ 444 w 621"/>
                <a:gd name="T5" fmla="*/ 0 h 241"/>
                <a:gd name="T6" fmla="*/ 0 w 621"/>
                <a:gd name="T7" fmla="*/ 116 h 241"/>
                <a:gd name="T8" fmla="*/ 110 w 621"/>
                <a:gd name="T9" fmla="*/ 240 h 241"/>
                <a:gd name="T10" fmla="*/ 0 60000 65536"/>
                <a:gd name="T11" fmla="*/ 0 60000 65536"/>
                <a:gd name="T12" fmla="*/ 0 60000 65536"/>
                <a:gd name="T13" fmla="*/ 0 60000 65536"/>
                <a:gd name="T14" fmla="*/ 0 60000 65536"/>
                <a:gd name="T15" fmla="*/ 0 w 621"/>
                <a:gd name="T16" fmla="*/ 0 h 241"/>
                <a:gd name="T17" fmla="*/ 621 w 621"/>
                <a:gd name="T18" fmla="*/ 241 h 241"/>
              </a:gdLst>
              <a:ahLst/>
              <a:cxnLst>
                <a:cxn ang="T10">
                  <a:pos x="T0" y="T1"/>
                </a:cxn>
                <a:cxn ang="T11">
                  <a:pos x="T2" y="T3"/>
                </a:cxn>
                <a:cxn ang="T12">
                  <a:pos x="T4" y="T5"/>
                </a:cxn>
                <a:cxn ang="T13">
                  <a:pos x="T6" y="T7"/>
                </a:cxn>
                <a:cxn ang="T14">
                  <a:pos x="T8" y="T9"/>
                </a:cxn>
              </a:cxnLst>
              <a:rect l="T15" t="T16" r="T17" b="T18"/>
              <a:pathLst>
                <a:path w="621" h="241">
                  <a:moveTo>
                    <a:pt x="110" y="240"/>
                  </a:moveTo>
                  <a:lnTo>
                    <a:pt x="620" y="100"/>
                  </a:lnTo>
                  <a:lnTo>
                    <a:pt x="444" y="0"/>
                  </a:lnTo>
                  <a:lnTo>
                    <a:pt x="0" y="116"/>
                  </a:lnTo>
                  <a:lnTo>
                    <a:pt x="110" y="240"/>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0" name="Line 17"/>
            <p:cNvSpPr>
              <a:spLocks noChangeShapeType="1"/>
            </p:cNvSpPr>
            <p:nvPr/>
          </p:nvSpPr>
          <p:spPr bwMode="auto">
            <a:xfrm flipV="1">
              <a:off x="912" y="1764"/>
              <a:ext cx="399" cy="1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1" name="Freeform 18"/>
            <p:cNvSpPr>
              <a:spLocks/>
            </p:cNvSpPr>
            <p:nvPr/>
          </p:nvSpPr>
          <p:spPr bwMode="auto">
            <a:xfrm>
              <a:off x="912" y="1764"/>
              <a:ext cx="400" cy="110"/>
            </a:xfrm>
            <a:custGeom>
              <a:avLst/>
              <a:gdLst>
                <a:gd name="T0" fmla="*/ 0 w 400"/>
                <a:gd name="T1" fmla="*/ 109 h 110"/>
                <a:gd name="T2" fmla="*/ 399 w 400"/>
                <a:gd name="T3" fmla="*/ 0 h 110"/>
                <a:gd name="T4" fmla="*/ 0 w 400"/>
                <a:gd name="T5" fmla="*/ 109 h 110"/>
                <a:gd name="T6" fmla="*/ 0 60000 65536"/>
                <a:gd name="T7" fmla="*/ 0 60000 65536"/>
                <a:gd name="T8" fmla="*/ 0 60000 65536"/>
                <a:gd name="T9" fmla="*/ 0 w 400"/>
                <a:gd name="T10" fmla="*/ 0 h 110"/>
                <a:gd name="T11" fmla="*/ 400 w 400"/>
                <a:gd name="T12" fmla="*/ 110 h 110"/>
              </a:gdLst>
              <a:ahLst/>
              <a:cxnLst>
                <a:cxn ang="T6">
                  <a:pos x="T0" y="T1"/>
                </a:cxn>
                <a:cxn ang="T7">
                  <a:pos x="T2" y="T3"/>
                </a:cxn>
                <a:cxn ang="T8">
                  <a:pos x="T4" y="T5"/>
                </a:cxn>
              </a:cxnLst>
              <a:rect l="T9" t="T10" r="T11" b="T12"/>
              <a:pathLst>
                <a:path w="400" h="110">
                  <a:moveTo>
                    <a:pt x="0" y="109"/>
                  </a:moveTo>
                  <a:lnTo>
                    <a:pt x="399" y="0"/>
                  </a:lnTo>
                  <a:lnTo>
                    <a:pt x="0" y="109"/>
                  </a:lnTo>
                </a:path>
              </a:pathLst>
            </a:custGeom>
            <a:noFill/>
            <a:ln w="12700" cap="rnd">
              <a:solidFill>
                <a:srgbClr val="B2B2B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2" name="Freeform 19"/>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3" name="Freeform 20"/>
            <p:cNvSpPr>
              <a:spLocks/>
            </p:cNvSpPr>
            <p:nvPr/>
          </p:nvSpPr>
          <p:spPr bwMode="auto">
            <a:xfrm>
              <a:off x="935" y="1847"/>
              <a:ext cx="84" cy="33"/>
            </a:xfrm>
            <a:custGeom>
              <a:avLst/>
              <a:gdLst>
                <a:gd name="T0" fmla="*/ 0 w 84"/>
                <a:gd name="T1" fmla="*/ 21 h 33"/>
                <a:gd name="T2" fmla="*/ 81 w 84"/>
                <a:gd name="T3" fmla="*/ 0 h 33"/>
                <a:gd name="T4" fmla="*/ 83 w 84"/>
                <a:gd name="T5" fmla="*/ 10 h 33"/>
                <a:gd name="T6" fmla="*/ 1 w 84"/>
                <a:gd name="T7" fmla="*/ 32 h 33"/>
                <a:gd name="T8" fmla="*/ 0 w 84"/>
                <a:gd name="T9" fmla="*/ 21 h 33"/>
                <a:gd name="T10" fmla="*/ 0 60000 65536"/>
                <a:gd name="T11" fmla="*/ 0 60000 65536"/>
                <a:gd name="T12" fmla="*/ 0 60000 65536"/>
                <a:gd name="T13" fmla="*/ 0 60000 65536"/>
                <a:gd name="T14" fmla="*/ 0 60000 65536"/>
                <a:gd name="T15" fmla="*/ 0 w 84"/>
                <a:gd name="T16" fmla="*/ 0 h 33"/>
                <a:gd name="T17" fmla="*/ 84 w 84"/>
                <a:gd name="T18" fmla="*/ 33 h 33"/>
              </a:gdLst>
              <a:ahLst/>
              <a:cxnLst>
                <a:cxn ang="T10">
                  <a:pos x="T0" y="T1"/>
                </a:cxn>
                <a:cxn ang="T11">
                  <a:pos x="T2" y="T3"/>
                </a:cxn>
                <a:cxn ang="T12">
                  <a:pos x="T4" y="T5"/>
                </a:cxn>
                <a:cxn ang="T13">
                  <a:pos x="T6" y="T7"/>
                </a:cxn>
                <a:cxn ang="T14">
                  <a:pos x="T8" y="T9"/>
                </a:cxn>
              </a:cxnLst>
              <a:rect l="T15" t="T16" r="T17" b="T18"/>
              <a:pathLst>
                <a:path w="84" h="33">
                  <a:moveTo>
                    <a:pt x="0" y="21"/>
                  </a:moveTo>
                  <a:lnTo>
                    <a:pt x="81" y="0"/>
                  </a:lnTo>
                  <a:lnTo>
                    <a:pt x="83" y="10"/>
                  </a:lnTo>
                  <a:lnTo>
                    <a:pt x="1" y="32"/>
                  </a:lnTo>
                  <a:lnTo>
                    <a:pt x="0" y="2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4" name="Freeform 21"/>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5" name="Freeform 22"/>
            <p:cNvSpPr>
              <a:spLocks/>
            </p:cNvSpPr>
            <p:nvPr/>
          </p:nvSpPr>
          <p:spPr bwMode="auto">
            <a:xfrm>
              <a:off x="1048" y="1817"/>
              <a:ext cx="87" cy="33"/>
            </a:xfrm>
            <a:custGeom>
              <a:avLst/>
              <a:gdLst>
                <a:gd name="T0" fmla="*/ 0 w 87"/>
                <a:gd name="T1" fmla="*/ 22 h 33"/>
                <a:gd name="T2" fmla="*/ 84 w 87"/>
                <a:gd name="T3" fmla="*/ 0 h 33"/>
                <a:gd name="T4" fmla="*/ 86 w 87"/>
                <a:gd name="T5" fmla="*/ 9 h 33"/>
                <a:gd name="T6" fmla="*/ 2 w 87"/>
                <a:gd name="T7" fmla="*/ 32 h 33"/>
                <a:gd name="T8" fmla="*/ 0 w 87"/>
                <a:gd name="T9" fmla="*/ 22 h 33"/>
                <a:gd name="T10" fmla="*/ 0 60000 65536"/>
                <a:gd name="T11" fmla="*/ 0 60000 65536"/>
                <a:gd name="T12" fmla="*/ 0 60000 65536"/>
                <a:gd name="T13" fmla="*/ 0 60000 65536"/>
                <a:gd name="T14" fmla="*/ 0 60000 65536"/>
                <a:gd name="T15" fmla="*/ 0 w 87"/>
                <a:gd name="T16" fmla="*/ 0 h 33"/>
                <a:gd name="T17" fmla="*/ 87 w 87"/>
                <a:gd name="T18" fmla="*/ 33 h 33"/>
              </a:gdLst>
              <a:ahLst/>
              <a:cxnLst>
                <a:cxn ang="T10">
                  <a:pos x="T0" y="T1"/>
                </a:cxn>
                <a:cxn ang="T11">
                  <a:pos x="T2" y="T3"/>
                </a:cxn>
                <a:cxn ang="T12">
                  <a:pos x="T4" y="T5"/>
                </a:cxn>
                <a:cxn ang="T13">
                  <a:pos x="T6" y="T7"/>
                </a:cxn>
                <a:cxn ang="T14">
                  <a:pos x="T8" y="T9"/>
                </a:cxn>
              </a:cxnLst>
              <a:rect l="T15" t="T16" r="T17" b="T18"/>
              <a:pathLst>
                <a:path w="87" h="33">
                  <a:moveTo>
                    <a:pt x="0" y="22"/>
                  </a:moveTo>
                  <a:lnTo>
                    <a:pt x="84" y="0"/>
                  </a:lnTo>
                  <a:lnTo>
                    <a:pt x="86" y="9"/>
                  </a:lnTo>
                  <a:lnTo>
                    <a:pt x="2" y="32"/>
                  </a:lnTo>
                  <a:lnTo>
                    <a:pt x="0" y="2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6" name="Freeform 23"/>
            <p:cNvSpPr>
              <a:spLocks/>
            </p:cNvSpPr>
            <p:nvPr/>
          </p:nvSpPr>
          <p:spPr bwMode="auto">
            <a:xfrm>
              <a:off x="661" y="1258"/>
              <a:ext cx="680" cy="580"/>
            </a:xfrm>
            <a:custGeom>
              <a:avLst/>
              <a:gdLst>
                <a:gd name="T0" fmla="*/ 195 w 680"/>
                <a:gd name="T1" fmla="*/ 579 h 580"/>
                <a:gd name="T2" fmla="*/ 679 w 680"/>
                <a:gd name="T3" fmla="*/ 451 h 580"/>
                <a:gd name="T4" fmla="*/ 663 w 680"/>
                <a:gd name="T5" fmla="*/ 25 h 580"/>
                <a:gd name="T6" fmla="*/ 634 w 680"/>
                <a:gd name="T7" fmla="*/ 0 h 580"/>
                <a:gd name="T8" fmla="*/ 197 w 680"/>
                <a:gd name="T9" fmla="*/ 117 h 580"/>
                <a:gd name="T10" fmla="*/ 94 w 680"/>
                <a:gd name="T11" fmla="*/ 62 h 580"/>
                <a:gd name="T12" fmla="*/ 0 w 680"/>
                <a:gd name="T13" fmla="*/ 119 h 580"/>
                <a:gd name="T14" fmla="*/ 41 w 680"/>
                <a:gd name="T15" fmla="*/ 460 h 580"/>
                <a:gd name="T16" fmla="*/ 195 w 680"/>
                <a:gd name="T17" fmla="*/ 579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580"/>
                <a:gd name="T29" fmla="*/ 680 w 68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580">
                  <a:moveTo>
                    <a:pt x="195" y="579"/>
                  </a:moveTo>
                  <a:lnTo>
                    <a:pt x="679" y="451"/>
                  </a:lnTo>
                  <a:lnTo>
                    <a:pt x="663" y="25"/>
                  </a:lnTo>
                  <a:lnTo>
                    <a:pt x="634" y="0"/>
                  </a:lnTo>
                  <a:lnTo>
                    <a:pt x="197" y="117"/>
                  </a:lnTo>
                  <a:lnTo>
                    <a:pt x="94" y="62"/>
                  </a:lnTo>
                  <a:lnTo>
                    <a:pt x="0" y="119"/>
                  </a:lnTo>
                  <a:lnTo>
                    <a:pt x="41" y="460"/>
                  </a:lnTo>
                  <a:lnTo>
                    <a:pt x="195" y="579"/>
                  </a:lnTo>
                </a:path>
              </a:pathLst>
            </a:custGeom>
            <a:solidFill>
              <a:srgbClr val="4C4C4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7" name="Freeform 24"/>
            <p:cNvSpPr>
              <a:spLocks/>
            </p:cNvSpPr>
            <p:nvPr/>
          </p:nvSpPr>
          <p:spPr bwMode="auto">
            <a:xfrm>
              <a:off x="651" y="1236"/>
              <a:ext cx="699" cy="588"/>
            </a:xfrm>
            <a:custGeom>
              <a:avLst/>
              <a:gdLst>
                <a:gd name="T0" fmla="*/ 119 w 699"/>
                <a:gd name="T1" fmla="*/ 524 h 588"/>
                <a:gd name="T2" fmla="*/ 217 w 699"/>
                <a:gd name="T3" fmla="*/ 587 h 588"/>
                <a:gd name="T4" fmla="*/ 698 w 699"/>
                <a:gd name="T5" fmla="*/ 452 h 588"/>
                <a:gd name="T6" fmla="*/ 682 w 699"/>
                <a:gd name="T7" fmla="*/ 25 h 588"/>
                <a:gd name="T8" fmla="*/ 653 w 699"/>
                <a:gd name="T9" fmla="*/ 0 h 588"/>
                <a:gd name="T10" fmla="*/ 215 w 699"/>
                <a:gd name="T11" fmla="*/ 116 h 588"/>
                <a:gd name="T12" fmla="*/ 112 w 699"/>
                <a:gd name="T13" fmla="*/ 63 h 588"/>
                <a:gd name="T14" fmla="*/ 14 w 699"/>
                <a:gd name="T15" fmla="*/ 102 h 588"/>
                <a:gd name="T16" fmla="*/ 0 w 699"/>
                <a:gd name="T17" fmla="*/ 116 h 588"/>
                <a:gd name="T18" fmla="*/ 0 w 699"/>
                <a:gd name="T19" fmla="*/ 407 h 588"/>
                <a:gd name="T20" fmla="*/ 119 w 699"/>
                <a:gd name="T21" fmla="*/ 524 h 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9"/>
                <a:gd name="T34" fmla="*/ 0 h 588"/>
                <a:gd name="T35" fmla="*/ 699 w 699"/>
                <a:gd name="T36" fmla="*/ 588 h 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9" h="588">
                  <a:moveTo>
                    <a:pt x="119" y="524"/>
                  </a:moveTo>
                  <a:lnTo>
                    <a:pt x="217" y="587"/>
                  </a:lnTo>
                  <a:lnTo>
                    <a:pt x="698" y="452"/>
                  </a:lnTo>
                  <a:lnTo>
                    <a:pt x="682" y="25"/>
                  </a:lnTo>
                  <a:lnTo>
                    <a:pt x="653" y="0"/>
                  </a:lnTo>
                  <a:lnTo>
                    <a:pt x="215" y="116"/>
                  </a:lnTo>
                  <a:lnTo>
                    <a:pt x="112" y="63"/>
                  </a:lnTo>
                  <a:lnTo>
                    <a:pt x="14" y="102"/>
                  </a:lnTo>
                  <a:lnTo>
                    <a:pt x="0" y="116"/>
                  </a:lnTo>
                  <a:lnTo>
                    <a:pt x="0" y="407"/>
                  </a:lnTo>
                  <a:lnTo>
                    <a:pt x="119" y="524"/>
                  </a:lnTo>
                </a:path>
              </a:pathLst>
            </a:custGeom>
            <a:solidFill>
              <a:srgbClr val="DDDDD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8" name="Freeform 25"/>
            <p:cNvSpPr>
              <a:spLocks/>
            </p:cNvSpPr>
            <p:nvPr/>
          </p:nvSpPr>
          <p:spPr bwMode="auto">
            <a:xfrm>
              <a:off x="661" y="1318"/>
              <a:ext cx="91" cy="400"/>
            </a:xfrm>
            <a:custGeom>
              <a:avLst/>
              <a:gdLst>
                <a:gd name="T0" fmla="*/ 0 w 91"/>
                <a:gd name="T1" fmla="*/ 311 h 400"/>
                <a:gd name="T2" fmla="*/ 3 w 91"/>
                <a:gd name="T3" fmla="*/ 39 h 400"/>
                <a:gd name="T4" fmla="*/ 90 w 91"/>
                <a:gd name="T5" fmla="*/ 0 h 400"/>
                <a:gd name="T6" fmla="*/ 88 w 91"/>
                <a:gd name="T7" fmla="*/ 399 h 400"/>
                <a:gd name="T8" fmla="*/ 0 w 91"/>
                <a:gd name="T9" fmla="*/ 311 h 400"/>
                <a:gd name="T10" fmla="*/ 0 60000 65536"/>
                <a:gd name="T11" fmla="*/ 0 60000 65536"/>
                <a:gd name="T12" fmla="*/ 0 60000 65536"/>
                <a:gd name="T13" fmla="*/ 0 60000 65536"/>
                <a:gd name="T14" fmla="*/ 0 60000 65536"/>
                <a:gd name="T15" fmla="*/ 0 w 91"/>
                <a:gd name="T16" fmla="*/ 0 h 400"/>
                <a:gd name="T17" fmla="*/ 91 w 91"/>
                <a:gd name="T18" fmla="*/ 400 h 400"/>
              </a:gdLst>
              <a:ahLst/>
              <a:cxnLst>
                <a:cxn ang="T10">
                  <a:pos x="T0" y="T1"/>
                </a:cxn>
                <a:cxn ang="T11">
                  <a:pos x="T2" y="T3"/>
                </a:cxn>
                <a:cxn ang="T12">
                  <a:pos x="T4" y="T5"/>
                </a:cxn>
                <a:cxn ang="T13">
                  <a:pos x="T6" y="T7"/>
                </a:cxn>
                <a:cxn ang="T14">
                  <a:pos x="T8" y="T9"/>
                </a:cxn>
              </a:cxnLst>
              <a:rect l="T15" t="T16" r="T17" b="T18"/>
              <a:pathLst>
                <a:path w="91" h="400">
                  <a:moveTo>
                    <a:pt x="0" y="311"/>
                  </a:moveTo>
                  <a:lnTo>
                    <a:pt x="3" y="39"/>
                  </a:lnTo>
                  <a:lnTo>
                    <a:pt x="90" y="0"/>
                  </a:lnTo>
                  <a:lnTo>
                    <a:pt x="88" y="399"/>
                  </a:lnTo>
                  <a:lnTo>
                    <a:pt x="0" y="31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19" name="Freeform 26"/>
            <p:cNvSpPr>
              <a:spLocks/>
            </p:cNvSpPr>
            <p:nvPr/>
          </p:nvSpPr>
          <p:spPr bwMode="auto">
            <a:xfrm>
              <a:off x="777" y="1329"/>
              <a:ext cx="81" cy="466"/>
            </a:xfrm>
            <a:custGeom>
              <a:avLst/>
              <a:gdLst>
                <a:gd name="T0" fmla="*/ 0 w 81"/>
                <a:gd name="T1" fmla="*/ 417 h 466"/>
                <a:gd name="T2" fmla="*/ 80 w 81"/>
                <a:gd name="T3" fmla="*/ 465 h 466"/>
                <a:gd name="T4" fmla="*/ 80 w 81"/>
                <a:gd name="T5" fmla="*/ 41 h 466"/>
                <a:gd name="T6" fmla="*/ 5 w 81"/>
                <a:gd name="T7" fmla="*/ 0 h 466"/>
                <a:gd name="T8" fmla="*/ 0 w 81"/>
                <a:gd name="T9" fmla="*/ 417 h 466"/>
                <a:gd name="T10" fmla="*/ 0 60000 65536"/>
                <a:gd name="T11" fmla="*/ 0 60000 65536"/>
                <a:gd name="T12" fmla="*/ 0 60000 65536"/>
                <a:gd name="T13" fmla="*/ 0 60000 65536"/>
                <a:gd name="T14" fmla="*/ 0 60000 65536"/>
                <a:gd name="T15" fmla="*/ 0 w 81"/>
                <a:gd name="T16" fmla="*/ 0 h 466"/>
                <a:gd name="T17" fmla="*/ 81 w 81"/>
                <a:gd name="T18" fmla="*/ 466 h 466"/>
              </a:gdLst>
              <a:ahLst/>
              <a:cxnLst>
                <a:cxn ang="T10">
                  <a:pos x="T0" y="T1"/>
                </a:cxn>
                <a:cxn ang="T11">
                  <a:pos x="T2" y="T3"/>
                </a:cxn>
                <a:cxn ang="T12">
                  <a:pos x="T4" y="T5"/>
                </a:cxn>
                <a:cxn ang="T13">
                  <a:pos x="T6" y="T7"/>
                </a:cxn>
                <a:cxn ang="T14">
                  <a:pos x="T8" y="T9"/>
                </a:cxn>
              </a:cxnLst>
              <a:rect l="T15" t="T16" r="T17" b="T18"/>
              <a:pathLst>
                <a:path w="81" h="466">
                  <a:moveTo>
                    <a:pt x="0" y="417"/>
                  </a:moveTo>
                  <a:lnTo>
                    <a:pt x="80" y="465"/>
                  </a:lnTo>
                  <a:lnTo>
                    <a:pt x="80" y="41"/>
                  </a:lnTo>
                  <a:lnTo>
                    <a:pt x="5" y="0"/>
                  </a:lnTo>
                  <a:lnTo>
                    <a:pt x="0" y="41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20" name="Freeform 27"/>
            <p:cNvSpPr>
              <a:spLocks/>
            </p:cNvSpPr>
            <p:nvPr/>
          </p:nvSpPr>
          <p:spPr bwMode="auto">
            <a:xfrm>
              <a:off x="939" y="1307"/>
              <a:ext cx="348" cy="438"/>
            </a:xfrm>
            <a:custGeom>
              <a:avLst/>
              <a:gdLst>
                <a:gd name="T0" fmla="*/ 347 w 348"/>
                <a:gd name="T1" fmla="*/ 343 h 438"/>
                <a:gd name="T2" fmla="*/ 0 w 348"/>
                <a:gd name="T3" fmla="*/ 437 h 438"/>
                <a:gd name="T4" fmla="*/ 1 w 348"/>
                <a:gd name="T5" fmla="*/ 94 h 438"/>
                <a:gd name="T6" fmla="*/ 336 w 348"/>
                <a:gd name="T7" fmla="*/ 0 h 438"/>
                <a:gd name="T8" fmla="*/ 347 w 348"/>
                <a:gd name="T9" fmla="*/ 343 h 438"/>
                <a:gd name="T10" fmla="*/ 0 60000 65536"/>
                <a:gd name="T11" fmla="*/ 0 60000 65536"/>
                <a:gd name="T12" fmla="*/ 0 60000 65536"/>
                <a:gd name="T13" fmla="*/ 0 60000 65536"/>
                <a:gd name="T14" fmla="*/ 0 60000 65536"/>
                <a:gd name="T15" fmla="*/ 0 w 348"/>
                <a:gd name="T16" fmla="*/ 0 h 438"/>
                <a:gd name="T17" fmla="*/ 348 w 348"/>
                <a:gd name="T18" fmla="*/ 438 h 438"/>
              </a:gdLst>
              <a:ahLst/>
              <a:cxnLst>
                <a:cxn ang="T10">
                  <a:pos x="T0" y="T1"/>
                </a:cxn>
                <a:cxn ang="T11">
                  <a:pos x="T2" y="T3"/>
                </a:cxn>
                <a:cxn ang="T12">
                  <a:pos x="T4" y="T5"/>
                </a:cxn>
                <a:cxn ang="T13">
                  <a:pos x="T6" y="T7"/>
                </a:cxn>
                <a:cxn ang="T14">
                  <a:pos x="T8" y="T9"/>
                </a:cxn>
              </a:cxnLst>
              <a:rect l="T15" t="T16" r="T17" b="T18"/>
              <a:pathLst>
                <a:path w="348" h="438">
                  <a:moveTo>
                    <a:pt x="347" y="343"/>
                  </a:moveTo>
                  <a:lnTo>
                    <a:pt x="0" y="437"/>
                  </a:lnTo>
                  <a:lnTo>
                    <a:pt x="1" y="94"/>
                  </a:lnTo>
                  <a:lnTo>
                    <a:pt x="336" y="0"/>
                  </a:lnTo>
                  <a:lnTo>
                    <a:pt x="347" y="343"/>
                  </a:lnTo>
                </a:path>
              </a:pathLst>
            </a:custGeom>
            <a:solidFill>
              <a:srgbClr val="03289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sp>
          <p:nvSpPr>
            <p:cNvPr id="5321" name="Freeform 28"/>
            <p:cNvSpPr>
              <a:spLocks/>
            </p:cNvSpPr>
            <p:nvPr/>
          </p:nvSpPr>
          <p:spPr bwMode="auto">
            <a:xfrm>
              <a:off x="763" y="1182"/>
              <a:ext cx="542" cy="171"/>
            </a:xfrm>
            <a:custGeom>
              <a:avLst/>
              <a:gdLst>
                <a:gd name="T0" fmla="*/ 439 w 542"/>
                <a:gd name="T1" fmla="*/ 0 h 171"/>
                <a:gd name="T2" fmla="*/ 541 w 542"/>
                <a:gd name="T3" fmla="*/ 53 h 171"/>
                <a:gd name="T4" fmla="*/ 103 w 542"/>
                <a:gd name="T5" fmla="*/ 170 h 171"/>
                <a:gd name="T6" fmla="*/ 0 w 542"/>
                <a:gd name="T7" fmla="*/ 117 h 171"/>
                <a:gd name="T8" fmla="*/ 439 w 542"/>
                <a:gd name="T9" fmla="*/ 0 h 171"/>
                <a:gd name="T10" fmla="*/ 0 60000 65536"/>
                <a:gd name="T11" fmla="*/ 0 60000 65536"/>
                <a:gd name="T12" fmla="*/ 0 60000 65536"/>
                <a:gd name="T13" fmla="*/ 0 60000 65536"/>
                <a:gd name="T14" fmla="*/ 0 60000 65536"/>
                <a:gd name="T15" fmla="*/ 0 w 542"/>
                <a:gd name="T16" fmla="*/ 0 h 171"/>
                <a:gd name="T17" fmla="*/ 542 w 542"/>
                <a:gd name="T18" fmla="*/ 171 h 171"/>
              </a:gdLst>
              <a:ahLst/>
              <a:cxnLst>
                <a:cxn ang="T10">
                  <a:pos x="T0" y="T1"/>
                </a:cxn>
                <a:cxn ang="T11">
                  <a:pos x="T2" y="T3"/>
                </a:cxn>
                <a:cxn ang="T12">
                  <a:pos x="T4" y="T5"/>
                </a:cxn>
                <a:cxn ang="T13">
                  <a:pos x="T6" y="T7"/>
                </a:cxn>
                <a:cxn ang="T14">
                  <a:pos x="T8" y="T9"/>
                </a:cxn>
              </a:cxnLst>
              <a:rect l="T15" t="T16" r="T17" b="T18"/>
              <a:pathLst>
                <a:path w="542" h="171">
                  <a:moveTo>
                    <a:pt x="439" y="0"/>
                  </a:moveTo>
                  <a:lnTo>
                    <a:pt x="541" y="53"/>
                  </a:lnTo>
                  <a:lnTo>
                    <a:pt x="103" y="170"/>
                  </a:lnTo>
                  <a:lnTo>
                    <a:pt x="0" y="117"/>
                  </a:lnTo>
                  <a:lnTo>
                    <a:pt x="439" y="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a:lnSpc>
                  <a:spcPct val="100000"/>
                </a:lnSpc>
                <a:spcBef>
                  <a:spcPts val="0"/>
                </a:spcBef>
                <a:spcAft>
                  <a:spcPts val="0"/>
                </a:spcAft>
              </a:pPr>
              <a:endParaRPr lang="zh-CN" altLang="en-US" sz="1200">
                <a:latin typeface="微软雅黑" pitchFamily="34" charset="-122"/>
                <a:ea typeface="微软雅黑" pitchFamily="34" charset="-122"/>
              </a:endParaRPr>
            </a:p>
          </p:txBody>
        </p:sp>
      </p:grpSp>
      <p:cxnSp>
        <p:nvCxnSpPr>
          <p:cNvPr id="203" name="曲线连接符 202"/>
          <p:cNvCxnSpPr>
            <a:endCxn id="15" idx="3"/>
          </p:cNvCxnSpPr>
          <p:nvPr/>
        </p:nvCxnSpPr>
        <p:spPr>
          <a:xfrm rot="5400000" flipH="1" flipV="1">
            <a:off x="887612" y="5550495"/>
            <a:ext cx="1511300" cy="87710"/>
          </a:xfrm>
          <a:prstGeom prst="curvedConnector3">
            <a:avLst>
              <a:gd name="adj1" fmla="val 50000"/>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4" name="曲线连接符 203"/>
          <p:cNvCxnSpPr>
            <a:endCxn id="15" idx="3"/>
          </p:cNvCxnSpPr>
          <p:nvPr/>
        </p:nvCxnSpPr>
        <p:spPr>
          <a:xfrm rot="16200000" flipV="1">
            <a:off x="1355396" y="5170422"/>
            <a:ext cx="1511300" cy="847857"/>
          </a:xfrm>
          <a:prstGeom prst="curvedConnector3">
            <a:avLst>
              <a:gd name="adj1" fmla="val 50000"/>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5" name="曲线连接符 204"/>
          <p:cNvCxnSpPr>
            <a:endCxn id="19" idx="3"/>
          </p:cNvCxnSpPr>
          <p:nvPr/>
        </p:nvCxnSpPr>
        <p:spPr>
          <a:xfrm rot="5400000" flipH="1" flipV="1">
            <a:off x="3768263" y="5311444"/>
            <a:ext cx="1511300" cy="565812"/>
          </a:xfrm>
          <a:prstGeom prst="curvedConnector3">
            <a:avLst>
              <a:gd name="adj1" fmla="val 50000"/>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6" name="曲线连接符 205"/>
          <p:cNvCxnSpPr>
            <a:endCxn id="19" idx="3"/>
          </p:cNvCxnSpPr>
          <p:nvPr/>
        </p:nvCxnSpPr>
        <p:spPr>
          <a:xfrm rot="16200000" flipV="1">
            <a:off x="4433424" y="5212095"/>
            <a:ext cx="1439863" cy="693075"/>
          </a:xfrm>
          <a:prstGeom prst="curvedConnector3">
            <a:avLst>
              <a:gd name="adj1" fmla="val 50000"/>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7" name="曲线连接符 206"/>
          <p:cNvCxnSpPr>
            <a:endCxn id="13" idx="4"/>
          </p:cNvCxnSpPr>
          <p:nvPr/>
        </p:nvCxnSpPr>
        <p:spPr>
          <a:xfrm rot="10800000">
            <a:off x="6246284" y="2884489"/>
            <a:ext cx="1766227" cy="1233487"/>
          </a:xfrm>
          <a:prstGeom prst="curvedConnector3">
            <a:avLst>
              <a:gd name="adj1" fmla="val 30356"/>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曲线连接符 207"/>
          <p:cNvCxnSpPr>
            <a:endCxn id="13" idx="4"/>
          </p:cNvCxnSpPr>
          <p:nvPr/>
        </p:nvCxnSpPr>
        <p:spPr>
          <a:xfrm rot="10800000">
            <a:off x="6246283" y="2884488"/>
            <a:ext cx="2526375" cy="1314450"/>
          </a:xfrm>
          <a:prstGeom prst="curvedConnector3">
            <a:avLst>
              <a:gd name="adj1" fmla="val 27773"/>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9" name="曲线连接符 208"/>
          <p:cNvCxnSpPr>
            <a:endCxn id="13" idx="4"/>
          </p:cNvCxnSpPr>
          <p:nvPr/>
        </p:nvCxnSpPr>
        <p:spPr>
          <a:xfrm rot="16200000" flipV="1">
            <a:off x="6034616" y="3096155"/>
            <a:ext cx="1193800" cy="770467"/>
          </a:xfrm>
          <a:prstGeom prst="curvedConnector2">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0" name="曲线连接符 209"/>
          <p:cNvCxnSpPr>
            <a:stCxn id="17" idx="1"/>
            <a:endCxn id="13" idx="3"/>
          </p:cNvCxnSpPr>
          <p:nvPr/>
        </p:nvCxnSpPr>
        <p:spPr>
          <a:xfrm rot="5400000" flipH="1" flipV="1">
            <a:off x="3918150" y="2510168"/>
            <a:ext cx="1063625" cy="2405989"/>
          </a:xfrm>
          <a:prstGeom prst="curvedConnector3">
            <a:avLst>
              <a:gd name="adj1" fmla="val 50000"/>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5" idx="1"/>
            <a:endCxn id="13" idx="3"/>
          </p:cNvCxnSpPr>
          <p:nvPr/>
        </p:nvCxnSpPr>
        <p:spPr>
          <a:xfrm rot="5400000" flipH="1" flipV="1">
            <a:off x="3138224" y="1730243"/>
            <a:ext cx="1063625" cy="3965839"/>
          </a:xfrm>
          <a:prstGeom prst="curvedConnector3">
            <a:avLst>
              <a:gd name="adj1" fmla="val 50000"/>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 idx="5"/>
          </p:cNvCxnSpPr>
          <p:nvPr/>
        </p:nvCxnSpPr>
        <p:spPr>
          <a:xfrm flipV="1">
            <a:off x="5499894" y="3181350"/>
            <a:ext cx="153062" cy="1162050"/>
          </a:xfrm>
          <a:prstGeom prst="curvedConnector2">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3" name="流程图: 磁盘 212"/>
          <p:cNvSpPr/>
          <p:nvPr/>
        </p:nvSpPr>
        <p:spPr>
          <a:xfrm>
            <a:off x="3921126" y="2109789"/>
            <a:ext cx="1092068" cy="720725"/>
          </a:xfrm>
          <a:prstGeom prst="flowChartMagneticDisk">
            <a:avLst/>
          </a:prstGeom>
          <a:solidFill>
            <a:srgbClr val="FF9933"/>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214" name="立方体 213"/>
          <p:cNvSpPr/>
          <p:nvPr/>
        </p:nvSpPr>
        <p:spPr>
          <a:xfrm>
            <a:off x="3095612" y="2325688"/>
            <a:ext cx="1527189" cy="792162"/>
          </a:xfrm>
          <a:prstGeom prst="cube">
            <a:avLst/>
          </a:prstGeom>
          <a:solidFill>
            <a:srgbClr val="FF9933"/>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r>
              <a:rPr lang="zh-CN" altLang="en-US" b="1" dirty="0" smtClean="0">
                <a:solidFill>
                  <a:schemeClr val="tx1"/>
                </a:solidFill>
                <a:latin typeface="微软雅黑" pitchFamily="34" charset="-122"/>
                <a:ea typeface="微软雅黑" pitchFamily="34" charset="-122"/>
              </a:rPr>
              <a:t>主数据管理</a:t>
            </a:r>
            <a:endParaRPr lang="en-US" altLang="zh-CN" b="1" dirty="0" smtClean="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b="1" dirty="0" smtClean="0">
                <a:solidFill>
                  <a:schemeClr val="tx1"/>
                </a:solidFill>
                <a:latin typeface="微软雅黑" pitchFamily="34" charset="-122"/>
                <a:ea typeface="微软雅黑" pitchFamily="34" charset="-122"/>
              </a:rPr>
              <a:t>系统</a:t>
            </a:r>
            <a:endParaRPr lang="en-US" altLang="zh-CN" b="1" dirty="0">
              <a:solidFill>
                <a:schemeClr val="tx1"/>
              </a:solidFill>
              <a:latin typeface="微软雅黑" pitchFamily="34" charset="-122"/>
              <a:ea typeface="微软雅黑" pitchFamily="34" charset="-122"/>
            </a:endParaRPr>
          </a:p>
        </p:txBody>
      </p:sp>
      <p:sp>
        <p:nvSpPr>
          <p:cNvPr id="215" name="流程图: 磁盘 214"/>
          <p:cNvSpPr/>
          <p:nvPr/>
        </p:nvSpPr>
        <p:spPr>
          <a:xfrm>
            <a:off x="2022476" y="2109789"/>
            <a:ext cx="1092068" cy="720725"/>
          </a:xfrm>
          <a:prstGeom prst="flowChartMagneticDisk">
            <a:avLst/>
          </a:prstGeom>
          <a:solidFill>
            <a:srgbClr val="7030A0"/>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200" dirty="0">
              <a:solidFill>
                <a:schemeClr val="tx1"/>
              </a:solidFill>
              <a:latin typeface="微软雅黑" pitchFamily="34" charset="-122"/>
              <a:ea typeface="微软雅黑" pitchFamily="34" charset="-122"/>
            </a:endParaRPr>
          </a:p>
        </p:txBody>
      </p:sp>
      <p:sp>
        <p:nvSpPr>
          <p:cNvPr id="216" name="立方体 215"/>
          <p:cNvSpPr/>
          <p:nvPr/>
        </p:nvSpPr>
        <p:spPr>
          <a:xfrm>
            <a:off x="1320800" y="2325688"/>
            <a:ext cx="1403350" cy="792162"/>
          </a:xfrm>
          <a:prstGeom prst="cube">
            <a:avLst/>
          </a:prstGeom>
          <a:solidFill>
            <a:srgbClr val="7030A0"/>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bg1"/>
                </a:solidFill>
                <a:latin typeface="微软雅黑" pitchFamily="34" charset="-122"/>
                <a:ea typeface="微软雅黑" pitchFamily="34" charset="-122"/>
              </a:rPr>
              <a:t>集中采购系统</a:t>
            </a:r>
            <a:endParaRPr lang="en-US" altLang="zh-CN" sz="1200" dirty="0" smtClean="0">
              <a:solidFill>
                <a:schemeClr val="bg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smtClean="0">
                <a:solidFill>
                  <a:schemeClr val="bg1"/>
                </a:solidFill>
                <a:latin typeface="微软雅黑" pitchFamily="34" charset="-122"/>
                <a:ea typeface="微软雅黑" pitchFamily="34" charset="-122"/>
              </a:rPr>
              <a:t>。。。。。。</a:t>
            </a:r>
            <a:endParaRPr lang="en-US" altLang="zh-CN" sz="1200" dirty="0">
              <a:solidFill>
                <a:schemeClr val="bg1"/>
              </a:solidFill>
              <a:latin typeface="微软雅黑" pitchFamily="34" charset="-122"/>
              <a:ea typeface="微软雅黑" pitchFamily="34" charset="-122"/>
            </a:endParaRPr>
          </a:p>
        </p:txBody>
      </p:sp>
      <p:cxnSp>
        <p:nvCxnSpPr>
          <p:cNvPr id="218" name="曲线连接符 217"/>
          <p:cNvCxnSpPr>
            <a:stCxn id="214" idx="3"/>
            <a:endCxn id="17" idx="0"/>
          </p:cNvCxnSpPr>
          <p:nvPr/>
        </p:nvCxnSpPr>
        <p:spPr>
          <a:xfrm rot="5400000">
            <a:off x="3142056" y="3428408"/>
            <a:ext cx="928688" cy="307572"/>
          </a:xfrm>
          <a:prstGeom prst="curvedConnector3">
            <a:avLst>
              <a:gd name="adj1" fmla="val 50000"/>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14" idx="3"/>
            <a:endCxn id="15" idx="0"/>
          </p:cNvCxnSpPr>
          <p:nvPr/>
        </p:nvCxnSpPr>
        <p:spPr>
          <a:xfrm rot="5400000">
            <a:off x="2362131" y="2648483"/>
            <a:ext cx="928688" cy="1867423"/>
          </a:xfrm>
          <a:prstGeom prst="curvedConnector3">
            <a:avLst>
              <a:gd name="adj1" fmla="val 50000"/>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24" name="曲线连接符 223"/>
          <p:cNvCxnSpPr>
            <a:stCxn id="214" idx="3"/>
            <a:endCxn id="19" idx="0"/>
          </p:cNvCxnSpPr>
          <p:nvPr/>
        </p:nvCxnSpPr>
        <p:spPr>
          <a:xfrm rot="16200000" flipH="1">
            <a:off x="3922411" y="2955624"/>
            <a:ext cx="928688" cy="1253139"/>
          </a:xfrm>
          <a:prstGeom prst="curvedConnector3">
            <a:avLst>
              <a:gd name="adj1" fmla="val 50000"/>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27" name="曲线连接符 226"/>
          <p:cNvCxnSpPr>
            <a:stCxn id="214" idx="3"/>
            <a:endCxn id="216" idx="4"/>
          </p:cNvCxnSpPr>
          <p:nvPr/>
        </p:nvCxnSpPr>
        <p:spPr>
          <a:xfrm rot="5400000" flipH="1">
            <a:off x="2994617" y="2352282"/>
            <a:ext cx="297061" cy="1234076"/>
          </a:xfrm>
          <a:prstGeom prst="curvedConnector4">
            <a:avLst>
              <a:gd name="adj1" fmla="val -76954"/>
              <a:gd name="adj2" fmla="val 68902"/>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30" name="曲线连接符 229"/>
          <p:cNvCxnSpPr>
            <a:stCxn id="214" idx="3"/>
            <a:endCxn id="13" idx="2"/>
          </p:cNvCxnSpPr>
          <p:nvPr/>
        </p:nvCxnSpPr>
        <p:spPr>
          <a:xfrm rot="5400000" flipH="1" flipV="1">
            <a:off x="4292266" y="2352209"/>
            <a:ext cx="233561" cy="1297722"/>
          </a:xfrm>
          <a:prstGeom prst="curvedConnector4">
            <a:avLst>
              <a:gd name="adj1" fmla="val -97876"/>
              <a:gd name="adj2" fmla="val 83236"/>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5341" name="TextBox 232"/>
          <p:cNvSpPr txBox="1">
            <a:spLocks noChangeArrowheads="1"/>
          </p:cNvSpPr>
          <p:nvPr/>
        </p:nvSpPr>
        <p:spPr bwMode="auto">
          <a:xfrm>
            <a:off x="3382832" y="3240088"/>
            <a:ext cx="501215" cy="28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4" tIns="47892" rIns="95784" bIns="4789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lnSpc>
                <a:spcPct val="100000"/>
              </a:lnSpc>
              <a:spcBef>
                <a:spcPts val="0"/>
              </a:spcBef>
              <a:spcAft>
                <a:spcPts val="0"/>
              </a:spcAft>
              <a:buFont typeface="Wingdings" pitchFamily="2" charset="2"/>
              <a:buNone/>
            </a:pPr>
            <a:r>
              <a:rPr lang="zh-CN" altLang="en-US" sz="1200" dirty="0">
                <a:latin typeface="微软雅黑" pitchFamily="34" charset="-122"/>
                <a:ea typeface="微软雅黑" pitchFamily="34" charset="-122"/>
              </a:rPr>
              <a:t>分发</a:t>
            </a:r>
          </a:p>
        </p:txBody>
      </p:sp>
      <p:sp>
        <p:nvSpPr>
          <p:cNvPr id="237" name="流程图: 磁盘 236"/>
          <p:cNvSpPr/>
          <p:nvPr/>
        </p:nvSpPr>
        <p:spPr>
          <a:xfrm>
            <a:off x="8255002" y="2020889"/>
            <a:ext cx="1092068" cy="720725"/>
          </a:xfrm>
          <a:prstGeom prst="flowChartMagneticDisk">
            <a:avLst/>
          </a:prstGeom>
          <a:solidFill>
            <a:srgbClr val="00CC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endParaRPr lang="zh-CN" altLang="en-US" sz="1500" dirty="0">
              <a:solidFill>
                <a:schemeClr val="tx1"/>
              </a:solidFill>
              <a:latin typeface="微软雅黑" pitchFamily="34" charset="-122"/>
              <a:ea typeface="微软雅黑" pitchFamily="34" charset="-122"/>
            </a:endParaRPr>
          </a:p>
        </p:txBody>
      </p:sp>
      <p:sp>
        <p:nvSpPr>
          <p:cNvPr id="238" name="立方体 237"/>
          <p:cNvSpPr/>
          <p:nvPr/>
        </p:nvSpPr>
        <p:spPr>
          <a:xfrm>
            <a:off x="7553325" y="2236788"/>
            <a:ext cx="1403350" cy="792162"/>
          </a:xfrm>
          <a:prstGeom prst="cube">
            <a:avLst/>
          </a:prstGeom>
          <a:solidFill>
            <a:srgbClr val="0066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784" tIns="47892" rIns="95784" bIns="47892" anchor="ctr"/>
          <a:lstStyle/>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总部</a:t>
            </a:r>
            <a:endParaRPr lang="en-US" altLang="zh-CN" sz="1200" dirty="0">
              <a:solidFill>
                <a:schemeClr val="tx1"/>
              </a:solidFill>
              <a:latin typeface="微软雅黑" pitchFamily="34" charset="-122"/>
              <a:ea typeface="微软雅黑" pitchFamily="34" charset="-122"/>
            </a:endParaRPr>
          </a:p>
          <a:p>
            <a:pPr algn="ctr">
              <a:lnSpc>
                <a:spcPct val="100000"/>
              </a:lnSpc>
              <a:spcBef>
                <a:spcPts val="0"/>
              </a:spcBef>
              <a:spcAft>
                <a:spcPts val="0"/>
              </a:spcAft>
              <a:buFont typeface="Wingdings" pitchFamily="2" charset="2"/>
              <a:buNone/>
              <a:defRPr/>
            </a:pPr>
            <a:r>
              <a:rPr lang="zh-CN" altLang="en-US" sz="1200" dirty="0" smtClean="0">
                <a:solidFill>
                  <a:schemeClr val="tx1"/>
                </a:solidFill>
                <a:latin typeface="微软雅黑" pitchFamily="34" charset="-122"/>
                <a:ea typeface="微软雅黑" pitchFamily="34" charset="-122"/>
              </a:rPr>
              <a:t>决策分析系统</a:t>
            </a:r>
            <a:endParaRPr lang="en-US" altLang="zh-CN" sz="1200" dirty="0">
              <a:solidFill>
                <a:schemeClr val="tx1"/>
              </a:solidFill>
              <a:latin typeface="微软雅黑" pitchFamily="34" charset="-122"/>
              <a:ea typeface="微软雅黑" pitchFamily="34" charset="-122"/>
            </a:endParaRPr>
          </a:p>
        </p:txBody>
      </p:sp>
      <p:cxnSp>
        <p:nvCxnSpPr>
          <p:cNvPr id="240" name="曲线连接符 229"/>
          <p:cNvCxnSpPr>
            <a:stCxn id="214" idx="3"/>
            <a:endCxn id="238" idx="1"/>
          </p:cNvCxnSpPr>
          <p:nvPr/>
        </p:nvCxnSpPr>
        <p:spPr>
          <a:xfrm rot="5400000" flipH="1" flipV="1">
            <a:off x="5616572" y="578443"/>
            <a:ext cx="683021" cy="4395794"/>
          </a:xfrm>
          <a:prstGeom prst="curvedConnector5">
            <a:avLst>
              <a:gd name="adj1" fmla="val -33469"/>
              <a:gd name="adj2" fmla="val 52957"/>
              <a:gd name="adj3" fmla="val 133469"/>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5345" name="TextBox 246"/>
          <p:cNvSpPr txBox="1">
            <a:spLocks noChangeArrowheads="1"/>
          </p:cNvSpPr>
          <p:nvPr/>
        </p:nvSpPr>
        <p:spPr bwMode="auto">
          <a:xfrm>
            <a:off x="238092" y="1270501"/>
            <a:ext cx="9172609" cy="5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4" tIns="47892" rIns="95784" bIns="4789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00000"/>
              </a:lnSpc>
              <a:spcBef>
                <a:spcPts val="0"/>
              </a:spcBef>
              <a:spcAft>
                <a:spcPts val="0"/>
              </a:spcAft>
              <a:buFont typeface="Wingdings" pitchFamily="2" charset="2"/>
              <a:buNone/>
            </a:pPr>
            <a:r>
              <a:rPr lang="zh-CN" altLang="en-US" sz="1600" dirty="0">
                <a:latin typeface="微软雅黑" pitchFamily="34" charset="-122"/>
                <a:ea typeface="微软雅黑" pitchFamily="34" charset="-122"/>
              </a:rPr>
              <a:t>主数据</a:t>
            </a:r>
            <a:r>
              <a:rPr lang="zh-CN" altLang="en-US" sz="1600" dirty="0" smtClean="0">
                <a:latin typeface="微软雅黑" pitchFamily="34" charset="-122"/>
                <a:ea typeface="微软雅黑" pitchFamily="34" charset="-122"/>
              </a:rPr>
              <a:t>在股份公司</a:t>
            </a:r>
            <a:r>
              <a:rPr lang="zh-CN" altLang="en-US" sz="1600" dirty="0">
                <a:latin typeface="微软雅黑" pitchFamily="34" charset="-122"/>
                <a:ea typeface="微软雅黑" pitchFamily="34" charset="-122"/>
              </a:rPr>
              <a:t>主数据管理系统中建立、维护，并统一分发到需要的信息系统中，保证</a:t>
            </a:r>
            <a:r>
              <a:rPr lang="zh-CN" altLang="en-US" sz="1600" b="1" dirty="0">
                <a:solidFill>
                  <a:srgbClr val="FF0000"/>
                </a:solidFill>
                <a:latin typeface="微软雅黑" pitchFamily="34" charset="-122"/>
                <a:ea typeface="微软雅黑" pitchFamily="34" charset="-122"/>
              </a:rPr>
              <a:t>唯一性、统一性</a:t>
            </a:r>
          </a:p>
        </p:txBody>
      </p:sp>
      <p:sp>
        <p:nvSpPr>
          <p:cNvPr id="226" name="Rectangle 6"/>
          <p:cNvSpPr txBox="1">
            <a:spLocks noChangeArrowheads="1"/>
          </p:cNvSpPr>
          <p:nvPr/>
        </p:nvSpPr>
        <p:spPr bwMode="auto">
          <a:xfrm>
            <a:off x="402400" y="459382"/>
            <a:ext cx="8151000" cy="4609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eaLnBrk="1" hangingPunct="1">
              <a:lnSpc>
                <a:spcPct val="100000"/>
              </a:lnSpc>
              <a:spcBef>
                <a:spcPts val="0"/>
              </a:spcBef>
              <a:spcAft>
                <a:spcPts val="0"/>
              </a:spcAft>
              <a:buNone/>
              <a:defRPr/>
            </a:pPr>
            <a:r>
              <a:rPr lang="zh-CN" altLang="en-US" sz="2400" b="1" dirty="0">
                <a:solidFill>
                  <a:schemeClr val="tx1"/>
                </a:solidFill>
                <a:latin typeface="微软雅黑" pitchFamily="34" charset="-122"/>
                <a:ea typeface="微软雅黑" pitchFamily="34" charset="-122"/>
              </a:rPr>
              <a:t>中国建筑</a:t>
            </a:r>
            <a:r>
              <a:rPr lang="zh-CN" altLang="en-US" sz="2400" b="1" dirty="0" smtClean="0">
                <a:solidFill>
                  <a:schemeClr val="tx1"/>
                </a:solidFill>
                <a:latin typeface="微软雅黑" pitchFamily="34" charset="-122"/>
                <a:ea typeface="微软雅黑" pitchFamily="34" charset="-122"/>
              </a:rPr>
              <a:t>主数据管理</a:t>
            </a:r>
            <a:r>
              <a:rPr lang="zh-CN" altLang="en-US" sz="2400" b="1" dirty="0">
                <a:solidFill>
                  <a:schemeClr val="tx1"/>
                </a:solidFill>
                <a:latin typeface="微软雅黑" pitchFamily="34" charset="-122"/>
                <a:ea typeface="微软雅黑" pitchFamily="34" charset="-122"/>
              </a:rPr>
              <a:t>系统</a:t>
            </a:r>
            <a:r>
              <a:rPr lang="zh-CN" altLang="en-US" sz="2400" b="1" dirty="0" smtClean="0">
                <a:solidFill>
                  <a:schemeClr val="tx1"/>
                </a:solidFill>
                <a:latin typeface="微软雅黑" pitchFamily="34" charset="-122"/>
                <a:ea typeface="微软雅黑" pitchFamily="34" charset="-122"/>
                <a:cs typeface="+mn-cs"/>
              </a:rPr>
              <a:t>－分发方式</a:t>
            </a:r>
            <a:endParaRPr lang="zh-CN" altLang="en-US" sz="2400" b="1" dirty="0">
              <a:solidFill>
                <a:schemeClr val="tx1"/>
              </a:solidFill>
              <a:latin typeface="微软雅黑" pitchFamily="34" charset="-122"/>
              <a:ea typeface="微软雅黑" pitchFamily="34" charset="-122"/>
              <a:cs typeface="+mn-cs"/>
            </a:endParaRPr>
          </a:p>
        </p:txBody>
      </p:sp>
      <p:sp>
        <p:nvSpPr>
          <p:cNvPr id="225" name="矩形 224"/>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a:t>
            </a:r>
            <a:r>
              <a:rPr lang="zh-CN" altLang="en-US" b="1" dirty="0" smtClean="0">
                <a:solidFill>
                  <a:srgbClr val="FF0000"/>
                </a:solidFill>
                <a:latin typeface="+mj-ea"/>
                <a:ea typeface="+mj-ea"/>
              </a:rPr>
              <a:t>功能</a:t>
            </a:r>
            <a:r>
              <a:rPr lang="en-US" altLang="zh-CN" b="1" dirty="0" smtClean="0">
                <a:solidFill>
                  <a:srgbClr val="FF0000"/>
                </a:solidFill>
                <a:latin typeface="+mj-ea"/>
                <a:ea typeface="+mj-ea"/>
              </a:rPr>
              <a:t>/</a:t>
            </a:r>
            <a:r>
              <a:rPr lang="zh-CN" altLang="en-US" b="1" dirty="0" smtClean="0">
                <a:solidFill>
                  <a:srgbClr val="FF0000"/>
                </a:solidFill>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229" name="右箭头 228"/>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31" name="右箭头 23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32" name="右箭头 23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33" name="右箭头 23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灯片编号占位符 11"/>
          <p:cNvSpPr>
            <a:spLocks noGrp="1"/>
          </p:cNvSpPr>
          <p:nvPr>
            <p:ph type="sldNum" sz="quarter" idx="10"/>
          </p:nvPr>
        </p:nvSpPr>
        <p:spPr/>
        <p:txBody>
          <a:bodyPr/>
          <a:lstStyle/>
          <a:p>
            <a:pPr>
              <a:defRPr/>
            </a:pPr>
            <a:fld id="{84F6DA29-C73A-421A-8FB7-6EB0A7E58869}" type="slidenum">
              <a:rPr lang="zh-SG" altLang="en-US" smtClean="0"/>
              <a:pPr>
                <a:defRPr/>
              </a:pPr>
              <a:t>17</a:t>
            </a:fld>
            <a:r>
              <a:rPr lang="en-US" altLang="zh-SG" smtClean="0"/>
              <a:t/>
            </a:r>
            <a:br>
              <a:rPr lang="en-US" altLang="zh-SG" smtClean="0"/>
            </a:br>
            <a:endParaRPr lang="en-US" altLang="zh-SG"/>
          </a:p>
        </p:txBody>
      </p:sp>
    </p:spTree>
    <p:extLst>
      <p:ext uri="{BB962C8B-B14F-4D97-AF65-F5344CB8AC3E}">
        <p14:creationId xmlns:p14="http://schemas.microsoft.com/office/powerpoint/2010/main" val="46852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up)">
                                      <p:cBhvr>
                                        <p:cTn id="7" dur="500"/>
                                        <p:tgtEl>
                                          <p:spTgt spid="227"/>
                                        </p:tgtEl>
                                      </p:cBhvr>
                                    </p:animEffect>
                                  </p:childTnLst>
                                </p:cTn>
                              </p:par>
                              <p:par>
                                <p:cTn id="8" presetID="22" presetClass="entr" presetSubtype="1"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wipe(up)">
                                      <p:cBhvr>
                                        <p:cTn id="10" dur="500"/>
                                        <p:tgtEl>
                                          <p:spTgt spid="221"/>
                                        </p:tgtEl>
                                      </p:cBhvr>
                                    </p:animEffect>
                                  </p:childTnLst>
                                </p:cTn>
                              </p:par>
                              <p:par>
                                <p:cTn id="11" presetID="22" presetClass="entr" presetSubtype="1" fill="hold" nodeType="withEffect">
                                  <p:stCondLst>
                                    <p:cond delay="0"/>
                                  </p:stCondLst>
                                  <p:childTnLst>
                                    <p:set>
                                      <p:cBhvr>
                                        <p:cTn id="12" dur="1" fill="hold">
                                          <p:stCondLst>
                                            <p:cond delay="0"/>
                                          </p:stCondLst>
                                        </p:cTn>
                                        <p:tgtEl>
                                          <p:spTgt spid="218"/>
                                        </p:tgtEl>
                                        <p:attrNameLst>
                                          <p:attrName>style.visibility</p:attrName>
                                        </p:attrNameLst>
                                      </p:cBhvr>
                                      <p:to>
                                        <p:strVal val="visible"/>
                                      </p:to>
                                    </p:set>
                                    <p:animEffect transition="in" filter="wipe(up)">
                                      <p:cBhvr>
                                        <p:cTn id="13" dur="500"/>
                                        <p:tgtEl>
                                          <p:spTgt spid="218"/>
                                        </p:tgtEl>
                                      </p:cBhvr>
                                    </p:animEffect>
                                  </p:childTnLst>
                                </p:cTn>
                              </p:par>
                              <p:par>
                                <p:cTn id="14" presetID="22" presetClass="entr" presetSubtype="1"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wipe(up)">
                                      <p:cBhvr>
                                        <p:cTn id="16" dur="500"/>
                                        <p:tgtEl>
                                          <p:spTgt spid="224"/>
                                        </p:tgtEl>
                                      </p:cBhvr>
                                    </p:animEffect>
                                  </p:childTnLst>
                                </p:cTn>
                              </p:par>
                              <p:par>
                                <p:cTn id="17" presetID="22" presetClass="entr" presetSubtype="1" fill="hold" nodeType="withEffect">
                                  <p:stCondLst>
                                    <p:cond delay="0"/>
                                  </p:stCondLst>
                                  <p:childTnLst>
                                    <p:set>
                                      <p:cBhvr>
                                        <p:cTn id="18" dur="1" fill="hold">
                                          <p:stCondLst>
                                            <p:cond delay="0"/>
                                          </p:stCondLst>
                                        </p:cTn>
                                        <p:tgtEl>
                                          <p:spTgt spid="230"/>
                                        </p:tgtEl>
                                        <p:attrNameLst>
                                          <p:attrName>style.visibility</p:attrName>
                                        </p:attrNameLst>
                                      </p:cBhvr>
                                      <p:to>
                                        <p:strVal val="visible"/>
                                      </p:to>
                                    </p:set>
                                    <p:animEffect transition="in" filter="wipe(up)">
                                      <p:cBhvr>
                                        <p:cTn id="19" dur="500"/>
                                        <p:tgtEl>
                                          <p:spTgt spid="230"/>
                                        </p:tgtEl>
                                      </p:cBhvr>
                                    </p:animEffect>
                                  </p:childTnLst>
                                </p:cTn>
                              </p:par>
                              <p:par>
                                <p:cTn id="20" presetID="22" presetClass="entr" presetSubtype="1" fill="hold" nodeType="withEffect">
                                  <p:stCondLst>
                                    <p:cond delay="0"/>
                                  </p:stCondLst>
                                  <p:childTnLst>
                                    <p:set>
                                      <p:cBhvr>
                                        <p:cTn id="21" dur="1" fill="hold">
                                          <p:stCondLst>
                                            <p:cond delay="0"/>
                                          </p:stCondLst>
                                        </p:cTn>
                                        <p:tgtEl>
                                          <p:spTgt spid="240"/>
                                        </p:tgtEl>
                                        <p:attrNameLst>
                                          <p:attrName>style.visibility</p:attrName>
                                        </p:attrNameLst>
                                      </p:cBhvr>
                                      <p:to>
                                        <p:strVal val="visible"/>
                                      </p:to>
                                    </p:set>
                                    <p:animEffect transition="in" filter="wipe(up)">
                                      <p:cBhvr>
                                        <p:cTn id="22"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4016897" y="2331675"/>
            <a:ext cx="1794199" cy="792088"/>
          </a:xfrm>
          <a:prstGeom prst="ellipse">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5784" tIns="47892" rIns="95784" bIns="47892" rtlCol="0" anchor="ctr">
            <a:noAutofit/>
          </a:bodyPr>
          <a:lstStyle/>
          <a:p>
            <a:pPr algn="l">
              <a:lnSpc>
                <a:spcPct val="100000"/>
              </a:lnSpc>
              <a:spcAft>
                <a:spcPts val="0"/>
              </a:spcAft>
              <a:buNone/>
            </a:pPr>
            <a:endParaRPr lang="zh-CN" altLang="en-US" sz="1500" dirty="0" smtClean="0">
              <a:latin typeface="微软雅黑" pitchFamily="34" charset="-122"/>
              <a:ea typeface="微软雅黑" pitchFamily="34" charset="-122"/>
            </a:endParaRPr>
          </a:p>
        </p:txBody>
      </p:sp>
      <p:sp>
        <p:nvSpPr>
          <p:cNvPr id="33" name="剪去同侧角的矩形 32"/>
          <p:cNvSpPr/>
          <p:nvPr/>
        </p:nvSpPr>
        <p:spPr>
          <a:xfrm rot="16200000">
            <a:off x="6801206" y="1983636"/>
            <a:ext cx="1296144" cy="1560173"/>
          </a:xfrm>
          <a:prstGeom prst="snip2SameRect">
            <a:avLst/>
          </a:prstGeom>
          <a:solidFill>
            <a:schemeClr val="accent2">
              <a:lumMod val="20000"/>
              <a:lumOff val="80000"/>
            </a:schemeClr>
          </a:soli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lIns="95784" tIns="47892" rIns="95784" bIns="47892" rtlCol="0" anchor="ctr">
            <a:noAutofit/>
          </a:bodyPr>
          <a:lstStyle/>
          <a:p>
            <a:pPr algn="l">
              <a:lnSpc>
                <a:spcPct val="100000"/>
              </a:lnSpc>
              <a:spcAft>
                <a:spcPts val="0"/>
              </a:spcAft>
              <a:buNone/>
            </a:pPr>
            <a:endParaRPr lang="zh-CN" altLang="en-US" sz="1500" dirty="0" smtClean="0">
              <a:latin typeface="微软雅黑" pitchFamily="34" charset="-122"/>
              <a:ea typeface="微软雅黑" pitchFamily="34" charset="-122"/>
            </a:endParaRPr>
          </a:p>
        </p:txBody>
      </p:sp>
      <p:sp>
        <p:nvSpPr>
          <p:cNvPr id="26" name="双大括号 25"/>
          <p:cNvSpPr/>
          <p:nvPr/>
        </p:nvSpPr>
        <p:spPr bwMode="auto">
          <a:xfrm>
            <a:off x="1910662" y="3843843"/>
            <a:ext cx="7800867" cy="914400"/>
          </a:xfrm>
          <a:prstGeom prst="bracePair">
            <a:avLst/>
          </a:prstGeom>
          <a:noFill/>
          <a:ln w="19050" cap="flat" cmpd="sng" algn="ctr">
            <a:solidFill>
              <a:schemeClr val="tx1"/>
            </a:solidFill>
            <a:prstDash val="solid"/>
            <a:round/>
            <a:headEnd type="none" w="med" len="med"/>
            <a:tailEnd type="triangle" w="med" len="med"/>
          </a:ln>
          <a:effectLst/>
        </p:spPr>
        <p:txBody>
          <a:bodyPr rot="10800000" vert="eaVert" wrap="square" lIns="95784" tIns="47892" rIns="95784" bIns="47892" numCol="1" rtlCol="0" anchor="ctr" anchorCtr="0" compatLnSpc="1">
            <a:prstTxWarp prst="textNoShape">
              <a:avLst/>
            </a:prstTxWarp>
            <a:noAutofit/>
          </a:bodyPr>
          <a:lstStyle/>
          <a:p>
            <a:pPr algn="ctr" defTabSz="957837" eaLnBrk="1" hangingPunct="1">
              <a:lnSpc>
                <a:spcPct val="100000"/>
              </a:lnSpc>
              <a:spcAft>
                <a:spcPts val="0"/>
              </a:spcAft>
              <a:buClr>
                <a:srgbClr val="FF0000"/>
              </a:buClr>
              <a:buNone/>
            </a:pPr>
            <a:endParaRPr lang="zh-CN" altLang="en-US" sz="1800" dirty="0" smtClean="0">
              <a:latin typeface="微软雅黑" pitchFamily="34" charset="-122"/>
              <a:ea typeface="微软雅黑" pitchFamily="34" charset="-122"/>
            </a:endParaRPr>
          </a:p>
        </p:txBody>
      </p:sp>
      <p:sp>
        <p:nvSpPr>
          <p:cNvPr id="151556" name="Text Box 4"/>
          <p:cNvSpPr txBox="1">
            <a:spLocks noChangeArrowheads="1"/>
          </p:cNvSpPr>
          <p:nvPr/>
        </p:nvSpPr>
        <p:spPr bwMode="auto">
          <a:xfrm>
            <a:off x="595282" y="1714488"/>
            <a:ext cx="7176690" cy="342941"/>
          </a:xfrm>
          <a:prstGeom prst="rect">
            <a:avLst/>
          </a:prstGeom>
          <a:noFill/>
          <a:ln w="9525" algn="ctr">
            <a:noFill/>
            <a:miter lim="800000"/>
            <a:headEnd/>
            <a:tailEnd/>
          </a:ln>
          <a:effectLst/>
        </p:spPr>
        <p:txBody>
          <a:bodyPr lIns="95784" tIns="47892" rIns="95784" bIns="47892">
            <a:spAutoFit/>
          </a:bodyPr>
          <a:lstStyle/>
          <a:p>
            <a:pPr algn="l">
              <a:lnSpc>
                <a:spcPct val="100000"/>
              </a:lnSpc>
              <a:spcAft>
                <a:spcPts val="0"/>
              </a:spcAft>
              <a:buNone/>
            </a:pPr>
            <a:r>
              <a:rPr lang="zh-CN" altLang="en-US" sz="1600" dirty="0" smtClean="0">
                <a:latin typeface="微软雅黑" pitchFamily="34" charset="-122"/>
                <a:ea typeface="微软雅黑" pitchFamily="34" charset="-122"/>
              </a:rPr>
              <a:t>属性</a:t>
            </a:r>
            <a:r>
              <a:rPr lang="zh-CN" altLang="en-US" sz="1600" dirty="0">
                <a:latin typeface="微软雅黑" pitchFamily="34" charset="-122"/>
                <a:ea typeface="微软雅黑" pitchFamily="34" charset="-122"/>
              </a:rPr>
              <a:t>元素模板定义和特征值集合，精细化信息生成规则</a:t>
            </a:r>
          </a:p>
        </p:txBody>
      </p:sp>
      <p:sp>
        <p:nvSpPr>
          <p:cNvPr id="7" name="TextBox 6"/>
          <p:cNvSpPr txBox="1"/>
          <p:nvPr/>
        </p:nvSpPr>
        <p:spPr>
          <a:xfrm>
            <a:off x="3470836" y="4266599"/>
            <a:ext cx="2964329" cy="312163"/>
          </a:xfrm>
          <a:prstGeom prst="rect">
            <a:avLst/>
          </a:prstGeom>
          <a:solidFill>
            <a:schemeClr val="accent1">
              <a:lumMod val="20000"/>
              <a:lumOff val="80000"/>
            </a:schemeClr>
          </a:solidFill>
          <a:ln>
            <a:noFill/>
          </a:ln>
          <a:effectLst>
            <a:reflection blurRad="6350" stA="52000" endA="300" endPos="35000" dir="5400000" sy="-100000" algn="bl" rotWithShape="0"/>
          </a:effectLst>
        </p:spPr>
        <p:txBody>
          <a:bodyPr wrap="square" lIns="95784" tIns="47892" rIns="95784" bIns="47892" rtlCol="0">
            <a:spAutoFit/>
          </a:bodyPr>
          <a:lstStyle/>
          <a:p>
            <a:pPr>
              <a:lnSpc>
                <a:spcPct val="100000"/>
              </a:lnSpc>
              <a:spcAft>
                <a:spcPts val="0"/>
              </a:spcAft>
              <a:buNone/>
            </a:pPr>
            <a:endParaRPr lang="zh-CN" altLang="en-US" dirty="0" smtClean="0">
              <a:latin typeface="微软雅黑" pitchFamily="34" charset="-122"/>
              <a:ea typeface="微软雅黑" pitchFamily="34" charset="-122"/>
            </a:endParaRPr>
          </a:p>
        </p:txBody>
      </p:sp>
      <p:sp>
        <p:nvSpPr>
          <p:cNvPr id="8" name="TextBox 7"/>
          <p:cNvSpPr txBox="1"/>
          <p:nvPr/>
        </p:nvSpPr>
        <p:spPr>
          <a:xfrm>
            <a:off x="2222697" y="4266599"/>
            <a:ext cx="614987" cy="312163"/>
          </a:xfrm>
          <a:prstGeom prst="rect">
            <a:avLst/>
          </a:prstGeom>
          <a:solidFill>
            <a:schemeClr val="accent2">
              <a:lumMod val="20000"/>
              <a:lumOff val="80000"/>
            </a:schemeClr>
          </a:solidFill>
          <a:ln>
            <a:noFill/>
          </a:ln>
          <a:effectLst>
            <a:reflection blurRad="6350" stA="52000" endA="300" endPos="35000" dir="5400000" sy="-100000" algn="bl" rotWithShape="0"/>
          </a:effectLst>
        </p:spPr>
        <p:txBody>
          <a:bodyPr wrap="square" lIns="95784" tIns="47892" rIns="95784" bIns="47892" rtlCol="0">
            <a:spAutoFit/>
          </a:bodyPr>
          <a:lstStyle/>
          <a:p>
            <a:pPr>
              <a:lnSpc>
                <a:spcPct val="100000"/>
              </a:lnSpc>
              <a:spcAft>
                <a:spcPts val="0"/>
              </a:spcAft>
              <a:buNone/>
            </a:pPr>
            <a:endParaRPr lang="zh-CN" altLang="en-US" dirty="0" smtClean="0">
              <a:latin typeface="微软雅黑" pitchFamily="34" charset="-122"/>
              <a:ea typeface="微软雅黑" pitchFamily="34" charset="-122"/>
            </a:endParaRPr>
          </a:p>
        </p:txBody>
      </p:sp>
      <p:sp>
        <p:nvSpPr>
          <p:cNvPr id="9" name="TextBox 8"/>
          <p:cNvSpPr txBox="1"/>
          <p:nvPr/>
        </p:nvSpPr>
        <p:spPr>
          <a:xfrm>
            <a:off x="7839321" y="4266599"/>
            <a:ext cx="614987" cy="312163"/>
          </a:xfrm>
          <a:prstGeom prst="rect">
            <a:avLst/>
          </a:prstGeom>
          <a:ln/>
        </p:spPr>
        <p:style>
          <a:lnRef idx="0">
            <a:schemeClr val="accent1"/>
          </a:lnRef>
          <a:fillRef idx="3">
            <a:schemeClr val="accent1"/>
          </a:fillRef>
          <a:effectRef idx="3">
            <a:schemeClr val="accent1"/>
          </a:effectRef>
          <a:fontRef idx="minor">
            <a:schemeClr val="lt1"/>
          </a:fontRef>
        </p:style>
        <p:txBody>
          <a:bodyPr wrap="square" lIns="95784" tIns="47892" rIns="95784" bIns="47892" rtlCol="0">
            <a:spAutoFit/>
          </a:bodyPr>
          <a:lstStyle/>
          <a:p>
            <a:pPr>
              <a:lnSpc>
                <a:spcPct val="100000"/>
              </a:lnSpc>
              <a:spcAft>
                <a:spcPts val="0"/>
              </a:spcAft>
              <a:buNone/>
            </a:pPr>
            <a:endParaRPr lang="zh-CN" altLang="en-US" dirty="0" smtClean="0">
              <a:solidFill>
                <a:schemeClr val="tx1"/>
              </a:solidFill>
              <a:latin typeface="微软雅黑" pitchFamily="34" charset="-122"/>
              <a:ea typeface="微软雅黑" pitchFamily="34" charset="-122"/>
            </a:endParaRPr>
          </a:p>
        </p:txBody>
      </p:sp>
      <p:sp>
        <p:nvSpPr>
          <p:cNvPr id="10" name="TextBox 9"/>
          <p:cNvSpPr txBox="1"/>
          <p:nvPr/>
        </p:nvSpPr>
        <p:spPr>
          <a:xfrm>
            <a:off x="6903217" y="4266599"/>
            <a:ext cx="614987" cy="312163"/>
          </a:xfrm>
          <a:prstGeom prst="rect">
            <a:avLst/>
          </a:prstGeom>
          <a:solidFill>
            <a:schemeClr val="bg1">
              <a:lumMod val="85000"/>
            </a:schemeClr>
          </a:solidFill>
          <a:ln>
            <a:noFill/>
          </a:ln>
          <a:effectLst>
            <a:reflection blurRad="6350" stA="52000" endA="300" endPos="35000" dir="5400000" sy="-100000" algn="bl" rotWithShape="0"/>
          </a:effectLst>
        </p:spPr>
        <p:txBody>
          <a:bodyPr wrap="square" lIns="95784" tIns="47892" rIns="95784" bIns="47892" rtlCol="0">
            <a:spAutoFit/>
          </a:bodyPr>
          <a:lstStyle/>
          <a:p>
            <a:pPr>
              <a:lnSpc>
                <a:spcPct val="100000"/>
              </a:lnSpc>
              <a:spcAft>
                <a:spcPts val="0"/>
              </a:spcAft>
              <a:buNone/>
            </a:pPr>
            <a:endParaRPr lang="zh-CN" altLang="en-US" dirty="0" smtClean="0">
              <a:latin typeface="微软雅黑" pitchFamily="34" charset="-122"/>
              <a:ea typeface="微软雅黑" pitchFamily="34" charset="-122"/>
            </a:endParaRPr>
          </a:p>
        </p:txBody>
      </p:sp>
      <p:sp>
        <p:nvSpPr>
          <p:cNvPr id="13" name="TextBox 12"/>
          <p:cNvSpPr txBox="1"/>
          <p:nvPr/>
        </p:nvSpPr>
        <p:spPr>
          <a:xfrm>
            <a:off x="1988672" y="3843844"/>
            <a:ext cx="1092121" cy="327552"/>
          </a:xfrm>
          <a:prstGeom prst="rect">
            <a:avLst/>
          </a:prstGeom>
          <a:noFill/>
        </p:spPr>
        <p:txBody>
          <a:bodyPr wrap="square" lIns="95784" tIns="47892" rIns="95784" bIns="47892" rtlCol="0">
            <a:spAutoFit/>
          </a:bodyPr>
          <a:lstStyle/>
          <a:p>
            <a:pPr>
              <a:lnSpc>
                <a:spcPct val="100000"/>
              </a:lnSpc>
              <a:spcAft>
                <a:spcPts val="0"/>
              </a:spcAft>
              <a:buNone/>
            </a:pPr>
            <a:r>
              <a:rPr lang="zh-CN" altLang="en-US" sz="1500" dirty="0" smtClean="0">
                <a:latin typeface="微软雅黑" pitchFamily="34" charset="-122"/>
                <a:ea typeface="微软雅黑" pitchFamily="34" charset="-122"/>
              </a:rPr>
              <a:t>前置符</a:t>
            </a:r>
          </a:p>
        </p:txBody>
      </p:sp>
      <p:sp>
        <p:nvSpPr>
          <p:cNvPr id="14" name="TextBox 13"/>
          <p:cNvSpPr txBox="1"/>
          <p:nvPr/>
        </p:nvSpPr>
        <p:spPr>
          <a:xfrm>
            <a:off x="7605296" y="3843844"/>
            <a:ext cx="1092121" cy="327552"/>
          </a:xfrm>
          <a:prstGeom prst="rect">
            <a:avLst/>
          </a:prstGeom>
          <a:noFill/>
        </p:spPr>
        <p:txBody>
          <a:bodyPr wrap="square" lIns="95784" tIns="47892" rIns="95784" bIns="47892" rtlCol="0">
            <a:spAutoFit/>
          </a:bodyPr>
          <a:lstStyle/>
          <a:p>
            <a:pPr>
              <a:lnSpc>
                <a:spcPct val="100000"/>
              </a:lnSpc>
              <a:spcAft>
                <a:spcPts val="0"/>
              </a:spcAft>
              <a:buNone/>
            </a:pPr>
            <a:r>
              <a:rPr lang="zh-CN" altLang="en-US" sz="1500" dirty="0" smtClean="0">
                <a:latin typeface="微软雅黑" pitchFamily="34" charset="-122"/>
                <a:ea typeface="微软雅黑" pitchFamily="34" charset="-122"/>
              </a:rPr>
              <a:t>后置符</a:t>
            </a:r>
          </a:p>
        </p:txBody>
      </p:sp>
      <p:sp>
        <p:nvSpPr>
          <p:cNvPr id="15" name="TextBox 14"/>
          <p:cNvSpPr txBox="1"/>
          <p:nvPr/>
        </p:nvSpPr>
        <p:spPr>
          <a:xfrm>
            <a:off x="6513174" y="3843844"/>
            <a:ext cx="1326147" cy="327552"/>
          </a:xfrm>
          <a:prstGeom prst="rect">
            <a:avLst/>
          </a:prstGeom>
          <a:noFill/>
        </p:spPr>
        <p:txBody>
          <a:bodyPr wrap="square" lIns="95784" tIns="47892" rIns="95784" bIns="47892" rtlCol="0">
            <a:spAutoFit/>
          </a:bodyPr>
          <a:lstStyle/>
          <a:p>
            <a:pPr>
              <a:lnSpc>
                <a:spcPct val="100000"/>
              </a:lnSpc>
              <a:spcAft>
                <a:spcPts val="0"/>
              </a:spcAft>
              <a:buNone/>
            </a:pPr>
            <a:r>
              <a:rPr lang="zh-CN" altLang="en-US" sz="1500" dirty="0" smtClean="0">
                <a:latin typeface="微软雅黑" pitchFamily="34" charset="-122"/>
                <a:ea typeface="微软雅黑" pitchFamily="34" charset="-122"/>
              </a:rPr>
              <a:t>计量单位</a:t>
            </a:r>
          </a:p>
        </p:txBody>
      </p:sp>
      <p:sp>
        <p:nvSpPr>
          <p:cNvPr id="16" name="TextBox 15"/>
          <p:cNvSpPr txBox="1"/>
          <p:nvPr/>
        </p:nvSpPr>
        <p:spPr>
          <a:xfrm>
            <a:off x="3470836" y="3843844"/>
            <a:ext cx="2964329" cy="327552"/>
          </a:xfrm>
          <a:prstGeom prst="rect">
            <a:avLst/>
          </a:prstGeom>
          <a:noFill/>
        </p:spPr>
        <p:txBody>
          <a:bodyPr wrap="square" lIns="95784" tIns="47892" rIns="95784" bIns="47892" rtlCol="0">
            <a:spAutoFit/>
          </a:bodyPr>
          <a:lstStyle/>
          <a:p>
            <a:pPr algn="ctr">
              <a:lnSpc>
                <a:spcPct val="100000"/>
              </a:lnSpc>
              <a:spcAft>
                <a:spcPts val="0"/>
              </a:spcAft>
              <a:buNone/>
            </a:pPr>
            <a:r>
              <a:rPr lang="zh-CN" altLang="en-US" sz="1500" dirty="0" smtClean="0">
                <a:latin typeface="微软雅黑" pitchFamily="34" charset="-122"/>
                <a:ea typeface="微软雅黑" pitchFamily="34" charset="-122"/>
              </a:rPr>
              <a:t>输入域</a:t>
            </a:r>
          </a:p>
        </p:txBody>
      </p:sp>
      <p:sp>
        <p:nvSpPr>
          <p:cNvPr id="17" name="TextBox 16"/>
          <p:cNvSpPr txBox="1"/>
          <p:nvPr/>
        </p:nvSpPr>
        <p:spPr>
          <a:xfrm>
            <a:off x="3470835" y="4923963"/>
            <a:ext cx="936104" cy="312163"/>
          </a:xfrm>
          <a:prstGeom prst="rect">
            <a:avLst/>
          </a:prstGeom>
          <a:noFill/>
        </p:spPr>
        <p:txBody>
          <a:bodyPr wrap="square" lIns="95784" tIns="47892" rIns="95784" bIns="47892" rtlCol="0">
            <a:spAutoFit/>
          </a:bodyPr>
          <a:lstStyle/>
          <a:p>
            <a:pPr algn="ctr">
              <a:lnSpc>
                <a:spcPct val="100000"/>
              </a:lnSpc>
              <a:spcAft>
                <a:spcPts val="0"/>
              </a:spcAft>
              <a:buNone/>
            </a:pPr>
            <a:r>
              <a:rPr lang="zh-CN" altLang="en-US" dirty="0" smtClean="0">
                <a:latin typeface="微软雅黑" pitchFamily="34" charset="-122"/>
                <a:ea typeface="微软雅黑" pitchFamily="34" charset="-122"/>
              </a:rPr>
              <a:t>日期</a:t>
            </a:r>
          </a:p>
        </p:txBody>
      </p:sp>
      <p:sp>
        <p:nvSpPr>
          <p:cNvPr id="18" name="TextBox 17"/>
          <p:cNvSpPr txBox="1"/>
          <p:nvPr/>
        </p:nvSpPr>
        <p:spPr>
          <a:xfrm>
            <a:off x="4484948" y="4923963"/>
            <a:ext cx="936104" cy="312163"/>
          </a:xfrm>
          <a:prstGeom prst="rect">
            <a:avLst/>
          </a:prstGeom>
          <a:noFill/>
        </p:spPr>
        <p:txBody>
          <a:bodyPr wrap="square" lIns="95784" tIns="47892" rIns="95784" bIns="47892" rtlCol="0">
            <a:spAutoFit/>
          </a:bodyPr>
          <a:lstStyle/>
          <a:p>
            <a:pPr algn="ctr">
              <a:lnSpc>
                <a:spcPct val="100000"/>
              </a:lnSpc>
              <a:spcAft>
                <a:spcPts val="0"/>
              </a:spcAft>
              <a:buNone/>
            </a:pPr>
            <a:r>
              <a:rPr lang="zh-CN" altLang="en-US" dirty="0" smtClean="0">
                <a:latin typeface="微软雅黑" pitchFamily="34" charset="-122"/>
                <a:ea typeface="微软雅黑" pitchFamily="34" charset="-122"/>
              </a:rPr>
              <a:t>数字</a:t>
            </a:r>
          </a:p>
        </p:txBody>
      </p:sp>
      <p:sp>
        <p:nvSpPr>
          <p:cNvPr id="19" name="TextBox 18"/>
          <p:cNvSpPr txBox="1"/>
          <p:nvPr/>
        </p:nvSpPr>
        <p:spPr>
          <a:xfrm>
            <a:off x="5499061" y="4923963"/>
            <a:ext cx="936104" cy="312163"/>
          </a:xfrm>
          <a:prstGeom prst="rect">
            <a:avLst/>
          </a:prstGeom>
          <a:noFill/>
        </p:spPr>
        <p:txBody>
          <a:bodyPr wrap="square" lIns="95784" tIns="47892" rIns="95784" bIns="47892" rtlCol="0">
            <a:spAutoFit/>
          </a:bodyPr>
          <a:lstStyle/>
          <a:p>
            <a:pPr algn="ctr">
              <a:lnSpc>
                <a:spcPct val="100000"/>
              </a:lnSpc>
              <a:spcAft>
                <a:spcPts val="0"/>
              </a:spcAft>
              <a:buNone/>
            </a:pPr>
            <a:r>
              <a:rPr lang="zh-CN" altLang="en-US" dirty="0" smtClean="0">
                <a:latin typeface="微软雅黑" pitchFamily="34" charset="-122"/>
                <a:ea typeface="微软雅黑" pitchFamily="34" charset="-122"/>
              </a:rPr>
              <a:t>文本</a:t>
            </a:r>
          </a:p>
        </p:txBody>
      </p:sp>
      <p:sp>
        <p:nvSpPr>
          <p:cNvPr id="20" name="TextBox 19"/>
          <p:cNvSpPr txBox="1"/>
          <p:nvPr/>
        </p:nvSpPr>
        <p:spPr>
          <a:xfrm>
            <a:off x="3470835" y="5286388"/>
            <a:ext cx="936104" cy="466051"/>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格式控制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日历选择</a:t>
            </a:r>
          </a:p>
        </p:txBody>
      </p:sp>
      <p:sp>
        <p:nvSpPr>
          <p:cNvPr id="21" name="TextBox 20"/>
          <p:cNvSpPr txBox="1"/>
          <p:nvPr/>
        </p:nvSpPr>
        <p:spPr>
          <a:xfrm>
            <a:off x="4484948" y="5214950"/>
            <a:ext cx="936104" cy="1389381"/>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数字控制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上下限</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值列表</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附表选择</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关联选择</a:t>
            </a:r>
            <a:endParaRPr lang="en-US" altLang="zh-CN" sz="1200" dirty="0" smtClean="0">
              <a:latin typeface="微软雅黑" pitchFamily="34" charset="-122"/>
              <a:ea typeface="微软雅黑" pitchFamily="34" charset="-122"/>
            </a:endParaRPr>
          </a:p>
          <a:p>
            <a:pPr>
              <a:lnSpc>
                <a:spcPct val="100000"/>
              </a:lnSpc>
              <a:spcAft>
                <a:spcPts val="0"/>
              </a:spcAft>
              <a:buNone/>
            </a:pPr>
            <a:endParaRPr lang="zh-CN" altLang="en-US" sz="1200" dirty="0" smtClean="0">
              <a:latin typeface="微软雅黑" pitchFamily="34" charset="-122"/>
              <a:ea typeface="微软雅黑" pitchFamily="34" charset="-122"/>
            </a:endParaRPr>
          </a:p>
        </p:txBody>
      </p:sp>
      <p:sp>
        <p:nvSpPr>
          <p:cNvPr id="22" name="TextBox 21"/>
          <p:cNvSpPr txBox="1"/>
          <p:nvPr/>
        </p:nvSpPr>
        <p:spPr>
          <a:xfrm>
            <a:off x="5499061" y="5143512"/>
            <a:ext cx="936104" cy="1574047"/>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非空控制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长度控制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值列表</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附表选择</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关联选择</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同名词库</a:t>
            </a:r>
          </a:p>
          <a:p>
            <a:pPr>
              <a:lnSpc>
                <a:spcPct val="100000"/>
              </a:lnSpc>
              <a:spcAft>
                <a:spcPts val="0"/>
              </a:spcAft>
              <a:buNone/>
            </a:pPr>
            <a:endParaRPr lang="en-US" altLang="zh-CN" sz="1200" dirty="0" smtClean="0">
              <a:latin typeface="微软雅黑" pitchFamily="34" charset="-122"/>
              <a:ea typeface="微软雅黑" pitchFamily="34" charset="-122"/>
            </a:endParaRPr>
          </a:p>
        </p:txBody>
      </p:sp>
      <p:sp>
        <p:nvSpPr>
          <p:cNvPr id="23" name="TextBox 22"/>
          <p:cNvSpPr txBox="1"/>
          <p:nvPr/>
        </p:nvSpPr>
        <p:spPr>
          <a:xfrm>
            <a:off x="2166918" y="5000636"/>
            <a:ext cx="936104" cy="835383"/>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非空控制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值列表</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附表选择</a:t>
            </a:r>
          </a:p>
        </p:txBody>
      </p:sp>
      <p:sp>
        <p:nvSpPr>
          <p:cNvPr id="24" name="TextBox 23"/>
          <p:cNvSpPr txBox="1"/>
          <p:nvPr/>
        </p:nvSpPr>
        <p:spPr>
          <a:xfrm>
            <a:off x="7761312" y="4779948"/>
            <a:ext cx="936104" cy="835383"/>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非空控制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值列表</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附表选择</a:t>
            </a:r>
          </a:p>
        </p:txBody>
      </p:sp>
      <p:sp>
        <p:nvSpPr>
          <p:cNvPr id="25" name="TextBox 24"/>
          <p:cNvSpPr txBox="1"/>
          <p:nvPr/>
        </p:nvSpPr>
        <p:spPr>
          <a:xfrm>
            <a:off x="6825208" y="4779948"/>
            <a:ext cx="936104" cy="835383"/>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非空控制</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值列表</a:t>
            </a:r>
            <a:endParaRPr lang="en-US" altLang="zh-CN" sz="1200" dirty="0" smtClean="0">
              <a:latin typeface="微软雅黑" pitchFamily="34" charset="-122"/>
              <a:ea typeface="微软雅黑" pitchFamily="34" charset="-122"/>
            </a:endParaRPr>
          </a:p>
          <a:p>
            <a:pPr>
              <a:lnSpc>
                <a:spcPct val="100000"/>
              </a:lnSpc>
              <a:spcAft>
                <a:spcPts val="0"/>
              </a:spcAft>
              <a:buNone/>
            </a:pPr>
            <a:r>
              <a:rPr lang="zh-CN" altLang="en-US" sz="1200" dirty="0" smtClean="0">
                <a:latin typeface="微软雅黑" pitchFamily="34" charset="-122"/>
                <a:ea typeface="微软雅黑" pitchFamily="34" charset="-122"/>
              </a:rPr>
              <a:t>附表选择</a:t>
            </a:r>
          </a:p>
        </p:txBody>
      </p:sp>
      <p:sp>
        <p:nvSpPr>
          <p:cNvPr id="27" name="TextBox 26"/>
          <p:cNvSpPr txBox="1"/>
          <p:nvPr/>
        </p:nvSpPr>
        <p:spPr>
          <a:xfrm>
            <a:off x="4484949" y="2547699"/>
            <a:ext cx="732048" cy="312163"/>
          </a:xfrm>
          <a:prstGeom prst="rect">
            <a:avLst/>
          </a:prstGeom>
          <a:noFill/>
        </p:spPr>
        <p:txBody>
          <a:bodyPr wrap="none" lIns="95784" tIns="47892" rIns="95784" bIns="47892" rtlCol="0">
            <a:spAutoFit/>
          </a:bodyPr>
          <a:lstStyle/>
          <a:p>
            <a:pPr>
              <a:lnSpc>
                <a:spcPct val="100000"/>
              </a:lnSpc>
              <a:spcAft>
                <a:spcPts val="0"/>
              </a:spcAft>
              <a:buNone/>
            </a:pPr>
            <a:r>
              <a:rPr lang="zh-CN" altLang="en-US" dirty="0" smtClean="0">
                <a:latin typeface="微软雅黑" pitchFamily="34" charset="-122"/>
                <a:ea typeface="微软雅黑" pitchFamily="34" charset="-122"/>
              </a:rPr>
              <a:t>元属性</a:t>
            </a:r>
          </a:p>
        </p:txBody>
      </p:sp>
      <p:sp>
        <p:nvSpPr>
          <p:cNvPr id="28" name="TextBox 27"/>
          <p:cNvSpPr txBox="1"/>
          <p:nvPr/>
        </p:nvSpPr>
        <p:spPr>
          <a:xfrm>
            <a:off x="6903217" y="2187660"/>
            <a:ext cx="1248139" cy="1250882"/>
          </a:xfrm>
          <a:prstGeom prst="rect">
            <a:avLst/>
          </a:prstGeom>
          <a:noFill/>
        </p:spPr>
        <p:txBody>
          <a:bodyPr wrap="square" lIns="95784" tIns="47892" rIns="95784" bIns="47892" rtlCol="0">
            <a:spAutoFit/>
          </a:bodyPr>
          <a:lstStyle/>
          <a:p>
            <a:pPr algn="l">
              <a:lnSpc>
                <a:spcPct val="100000"/>
              </a:lnSpc>
              <a:spcAft>
                <a:spcPts val="0"/>
              </a:spcAft>
              <a:buNone/>
            </a:pPr>
            <a:r>
              <a:rPr lang="zh-CN" altLang="en-US" sz="1500" dirty="0" smtClean="0">
                <a:latin typeface="微软雅黑" pitchFamily="34" charset="-122"/>
                <a:ea typeface="微软雅黑" pitchFamily="34" charset="-122"/>
              </a:rPr>
              <a:t>拼音助记码</a:t>
            </a:r>
            <a:endParaRPr lang="en-US" altLang="zh-CN" sz="1500" dirty="0" smtClean="0">
              <a:latin typeface="微软雅黑" pitchFamily="34" charset="-122"/>
              <a:ea typeface="微软雅黑" pitchFamily="34" charset="-122"/>
            </a:endParaRPr>
          </a:p>
          <a:p>
            <a:pPr algn="l">
              <a:lnSpc>
                <a:spcPct val="100000"/>
              </a:lnSpc>
              <a:spcAft>
                <a:spcPts val="0"/>
              </a:spcAft>
              <a:buNone/>
            </a:pPr>
            <a:r>
              <a:rPr lang="zh-CN" altLang="en-US" sz="1500" dirty="0" smtClean="0">
                <a:latin typeface="微软雅黑" pitchFamily="34" charset="-122"/>
                <a:ea typeface="微软雅黑" pitchFamily="34" charset="-122"/>
              </a:rPr>
              <a:t>列显示</a:t>
            </a:r>
            <a:endParaRPr lang="en-US" altLang="zh-CN" sz="1500" dirty="0" smtClean="0">
              <a:latin typeface="微软雅黑" pitchFamily="34" charset="-122"/>
              <a:ea typeface="微软雅黑" pitchFamily="34" charset="-122"/>
            </a:endParaRPr>
          </a:p>
          <a:p>
            <a:pPr algn="l">
              <a:lnSpc>
                <a:spcPct val="100000"/>
              </a:lnSpc>
              <a:spcAft>
                <a:spcPts val="0"/>
              </a:spcAft>
              <a:buNone/>
            </a:pPr>
            <a:r>
              <a:rPr lang="zh-CN" altLang="en-US" sz="1500" dirty="0" smtClean="0">
                <a:latin typeface="微软雅黑" pitchFamily="34" charset="-122"/>
                <a:ea typeface="微软雅黑" pitchFamily="34" charset="-122"/>
              </a:rPr>
              <a:t>排序</a:t>
            </a:r>
            <a:endParaRPr lang="en-US" altLang="zh-CN" sz="1500" dirty="0" smtClean="0">
              <a:latin typeface="微软雅黑" pitchFamily="34" charset="-122"/>
              <a:ea typeface="微软雅黑" pitchFamily="34" charset="-122"/>
            </a:endParaRPr>
          </a:p>
          <a:p>
            <a:pPr algn="l">
              <a:lnSpc>
                <a:spcPct val="100000"/>
              </a:lnSpc>
              <a:spcAft>
                <a:spcPts val="0"/>
              </a:spcAft>
              <a:buNone/>
            </a:pPr>
            <a:r>
              <a:rPr lang="zh-CN" altLang="en-US" sz="1500" dirty="0" smtClean="0">
                <a:latin typeface="微软雅黑" pitchFamily="34" charset="-122"/>
                <a:ea typeface="微软雅黑" pitchFamily="34" charset="-122"/>
              </a:rPr>
              <a:t>属性组</a:t>
            </a:r>
            <a:endParaRPr lang="en-US" altLang="zh-CN" sz="1500" dirty="0" smtClean="0">
              <a:latin typeface="微软雅黑" pitchFamily="34" charset="-122"/>
              <a:ea typeface="微软雅黑" pitchFamily="34" charset="-122"/>
            </a:endParaRPr>
          </a:p>
          <a:p>
            <a:pPr algn="l">
              <a:lnSpc>
                <a:spcPct val="100000"/>
              </a:lnSpc>
              <a:spcAft>
                <a:spcPts val="0"/>
              </a:spcAft>
              <a:buNone/>
            </a:pPr>
            <a:r>
              <a:rPr lang="zh-CN" altLang="en-US" sz="1500" dirty="0" smtClean="0">
                <a:latin typeface="微软雅黑" pitchFamily="34" charset="-122"/>
                <a:ea typeface="微软雅黑" pitchFamily="34" charset="-122"/>
              </a:rPr>
              <a:t>标准</a:t>
            </a:r>
            <a:endParaRPr lang="en-US" altLang="zh-CN" sz="1500" dirty="0" smtClean="0">
              <a:latin typeface="微软雅黑" pitchFamily="34" charset="-122"/>
              <a:ea typeface="微软雅黑" pitchFamily="34" charset="-122"/>
            </a:endParaRPr>
          </a:p>
        </p:txBody>
      </p:sp>
      <p:sp>
        <p:nvSpPr>
          <p:cNvPr id="29" name="TextBox 28"/>
          <p:cNvSpPr txBox="1"/>
          <p:nvPr/>
        </p:nvSpPr>
        <p:spPr>
          <a:xfrm>
            <a:off x="8853433" y="4275891"/>
            <a:ext cx="614987" cy="312163"/>
          </a:xfrm>
          <a:prstGeom prst="rect">
            <a:avLst/>
          </a:prstGeom>
          <a:ln/>
        </p:spPr>
        <p:style>
          <a:lnRef idx="1">
            <a:schemeClr val="accent2"/>
          </a:lnRef>
          <a:fillRef idx="2">
            <a:schemeClr val="accent2"/>
          </a:fillRef>
          <a:effectRef idx="1">
            <a:schemeClr val="accent2"/>
          </a:effectRef>
          <a:fontRef idx="minor">
            <a:schemeClr val="dk1"/>
          </a:fontRef>
        </p:style>
        <p:txBody>
          <a:bodyPr wrap="square" lIns="95784" tIns="47892" rIns="95784" bIns="47892" rtlCol="0">
            <a:spAutoFit/>
          </a:bodyPr>
          <a:lstStyle/>
          <a:p>
            <a:pPr>
              <a:lnSpc>
                <a:spcPct val="100000"/>
              </a:lnSpc>
              <a:spcAft>
                <a:spcPts val="0"/>
              </a:spcAft>
              <a:buNone/>
            </a:pPr>
            <a:endParaRPr lang="zh-CN" altLang="en-US" dirty="0" smtClean="0">
              <a:solidFill>
                <a:schemeClr val="tx1"/>
              </a:solidFill>
              <a:latin typeface="微软雅黑" pitchFamily="34" charset="-122"/>
              <a:ea typeface="微软雅黑" pitchFamily="34" charset="-122"/>
            </a:endParaRPr>
          </a:p>
        </p:txBody>
      </p:sp>
      <p:sp>
        <p:nvSpPr>
          <p:cNvPr id="30" name="TextBox 29"/>
          <p:cNvSpPr txBox="1"/>
          <p:nvPr/>
        </p:nvSpPr>
        <p:spPr>
          <a:xfrm>
            <a:off x="8775425" y="3843844"/>
            <a:ext cx="780086" cy="327552"/>
          </a:xfrm>
          <a:prstGeom prst="rect">
            <a:avLst/>
          </a:prstGeom>
          <a:noFill/>
        </p:spPr>
        <p:txBody>
          <a:bodyPr wrap="square" lIns="95784" tIns="47892" rIns="95784" bIns="47892" rtlCol="0">
            <a:spAutoFit/>
          </a:bodyPr>
          <a:lstStyle/>
          <a:p>
            <a:pPr>
              <a:lnSpc>
                <a:spcPct val="100000"/>
              </a:lnSpc>
              <a:spcAft>
                <a:spcPts val="0"/>
              </a:spcAft>
              <a:buNone/>
            </a:pPr>
            <a:r>
              <a:rPr lang="zh-CN" altLang="en-US" sz="1500" dirty="0" smtClean="0">
                <a:latin typeface="微软雅黑" pitchFamily="34" charset="-122"/>
                <a:ea typeface="微软雅黑" pitchFamily="34" charset="-122"/>
              </a:rPr>
              <a:t>连接符</a:t>
            </a:r>
          </a:p>
        </p:txBody>
      </p:sp>
      <p:sp>
        <p:nvSpPr>
          <p:cNvPr id="31" name="TextBox 30"/>
          <p:cNvSpPr txBox="1"/>
          <p:nvPr/>
        </p:nvSpPr>
        <p:spPr>
          <a:xfrm>
            <a:off x="8697416" y="4851955"/>
            <a:ext cx="936104" cy="281385"/>
          </a:xfrm>
          <a:prstGeom prst="rect">
            <a:avLst/>
          </a:prstGeom>
          <a:noFill/>
        </p:spPr>
        <p:txBody>
          <a:bodyPr wrap="square" lIns="95784" tIns="47892" rIns="95784" bIns="47892" rtlCol="0">
            <a:spAutoFit/>
          </a:bodyPr>
          <a:lstStyle/>
          <a:p>
            <a:pPr>
              <a:lnSpc>
                <a:spcPct val="100000"/>
              </a:lnSpc>
              <a:spcAft>
                <a:spcPts val="0"/>
              </a:spcAft>
              <a:buNone/>
            </a:pPr>
            <a:r>
              <a:rPr lang="zh-CN" altLang="en-US" sz="1200" dirty="0" smtClean="0">
                <a:latin typeface="微软雅黑" pitchFamily="34" charset="-122"/>
                <a:ea typeface="微软雅黑" pitchFamily="34" charset="-122"/>
              </a:rPr>
              <a:t>默认值</a:t>
            </a:r>
            <a:endParaRPr lang="en-US" altLang="zh-CN" sz="1200" dirty="0" smtClean="0">
              <a:latin typeface="微软雅黑" pitchFamily="34" charset="-122"/>
              <a:ea typeface="微软雅黑" pitchFamily="34" charset="-122"/>
            </a:endParaRPr>
          </a:p>
        </p:txBody>
      </p:sp>
      <p:cxnSp>
        <p:nvCxnSpPr>
          <p:cNvPr id="35" name="直接箭头连接符 34"/>
          <p:cNvCxnSpPr/>
          <p:nvPr/>
        </p:nvCxnSpPr>
        <p:spPr bwMode="auto">
          <a:xfrm flipV="1">
            <a:off x="5421052" y="2115651"/>
            <a:ext cx="1404156" cy="360040"/>
          </a:xfrm>
          <a:prstGeom prst="straightConnector1">
            <a:avLst/>
          </a:prstGeom>
          <a:solidFill>
            <a:schemeClr val="accent1"/>
          </a:solidFill>
          <a:ln w="28575" cap="flat" cmpd="sng" algn="ctr">
            <a:solidFill>
              <a:schemeClr val="accent2">
                <a:lumMod val="40000"/>
                <a:lumOff val="60000"/>
              </a:schemeClr>
            </a:solidFill>
            <a:prstDash val="sysDash"/>
            <a:round/>
            <a:headEnd type="none" w="med" len="med"/>
            <a:tailEnd type="arrow"/>
          </a:ln>
          <a:effectLst/>
        </p:spPr>
      </p:cxnSp>
      <p:cxnSp>
        <p:nvCxnSpPr>
          <p:cNvPr id="37" name="直接箭头连接符 36"/>
          <p:cNvCxnSpPr/>
          <p:nvPr/>
        </p:nvCxnSpPr>
        <p:spPr bwMode="auto">
          <a:xfrm>
            <a:off x="5421052" y="2979747"/>
            <a:ext cx="1404156" cy="432048"/>
          </a:xfrm>
          <a:prstGeom prst="straightConnector1">
            <a:avLst/>
          </a:prstGeom>
          <a:solidFill>
            <a:schemeClr val="accent1"/>
          </a:solidFill>
          <a:ln w="19050" cap="flat" cmpd="sng" algn="ctr">
            <a:solidFill>
              <a:schemeClr val="accent2">
                <a:lumMod val="40000"/>
                <a:lumOff val="60000"/>
              </a:schemeClr>
            </a:solidFill>
            <a:prstDash val="sysDash"/>
            <a:round/>
            <a:headEnd type="none" w="med" len="med"/>
            <a:tailEnd type="arrow"/>
          </a:ln>
          <a:effectLst/>
        </p:spPr>
      </p:cxnSp>
      <p:pic>
        <p:nvPicPr>
          <p:cNvPr id="44" name="Picture 48"/>
          <p:cNvPicPr>
            <a:picLocks noChangeAspect="1" noChangeArrowheads="1"/>
          </p:cNvPicPr>
          <p:nvPr/>
        </p:nvPicPr>
        <p:blipFill>
          <a:blip r:embed="rId2" cstate="print"/>
          <a:srcRect/>
          <a:stretch>
            <a:fillRect/>
          </a:stretch>
        </p:blipFill>
        <p:spPr bwMode="auto">
          <a:xfrm>
            <a:off x="740532" y="2043644"/>
            <a:ext cx="2340260" cy="1656184"/>
          </a:xfrm>
          <a:prstGeom prst="rect">
            <a:avLst/>
          </a:prstGeom>
          <a:noFill/>
          <a:ln w="19050" algn="ctr">
            <a:noFill/>
            <a:miter lim="800000"/>
            <a:headEnd/>
            <a:tailEnd/>
          </a:ln>
          <a:effectLst/>
        </p:spPr>
      </p:pic>
      <p:sp>
        <p:nvSpPr>
          <p:cNvPr id="38" name="Rectangle 6"/>
          <p:cNvSpPr txBox="1">
            <a:spLocks noChangeArrowheads="1"/>
          </p:cNvSpPr>
          <p:nvPr/>
        </p:nvSpPr>
        <p:spPr bwMode="auto">
          <a:xfrm>
            <a:off x="402400" y="402210"/>
            <a:ext cx="8151000" cy="4609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eaLnBrk="1" hangingPunct="1">
              <a:lnSpc>
                <a:spcPct val="100000"/>
              </a:lnSpc>
              <a:spcAft>
                <a:spcPts val="0"/>
              </a:spcAft>
              <a:buNone/>
              <a:defRPr/>
            </a:pPr>
            <a:r>
              <a:rPr lang="zh-CN" altLang="en-US" sz="2400" b="1" dirty="0">
                <a:solidFill>
                  <a:schemeClr val="tx1"/>
                </a:solidFill>
                <a:latin typeface="微软雅黑" pitchFamily="34" charset="-122"/>
                <a:ea typeface="微软雅黑" pitchFamily="34" charset="-122"/>
              </a:rPr>
              <a:t>中国建筑主</a:t>
            </a:r>
            <a:r>
              <a:rPr lang="zh-CN" altLang="en-US" sz="2400" b="1" dirty="0" smtClean="0">
                <a:solidFill>
                  <a:schemeClr val="tx1"/>
                </a:solidFill>
                <a:latin typeface="微软雅黑" pitchFamily="34" charset="-122"/>
                <a:ea typeface="微软雅黑" pitchFamily="34" charset="-122"/>
              </a:rPr>
              <a:t>数据管理系统－</a:t>
            </a:r>
            <a:r>
              <a:rPr lang="zh-CN" altLang="en-US" sz="2400" b="1" dirty="0" smtClean="0">
                <a:solidFill>
                  <a:schemeClr val="tx1"/>
                </a:solidFill>
                <a:latin typeface="微软雅黑" pitchFamily="34" charset="-122"/>
                <a:ea typeface="微软雅黑" pitchFamily="34" charset="-122"/>
                <a:cs typeface="+mn-cs"/>
              </a:rPr>
              <a:t>平台技术特色</a:t>
            </a:r>
            <a:endParaRPr lang="zh-CN" altLang="en-US" sz="2400" b="1" dirty="0">
              <a:solidFill>
                <a:schemeClr val="tx1"/>
              </a:solidFill>
              <a:latin typeface="微软雅黑" pitchFamily="34" charset="-122"/>
              <a:ea typeface="微软雅黑" pitchFamily="34" charset="-122"/>
              <a:cs typeface="+mn-cs"/>
            </a:endParaRPr>
          </a:p>
        </p:txBody>
      </p:sp>
      <p:sp>
        <p:nvSpPr>
          <p:cNvPr id="3" name="灯片编号占位符 2"/>
          <p:cNvSpPr>
            <a:spLocks noGrp="1"/>
          </p:cNvSpPr>
          <p:nvPr>
            <p:ph type="sldNum" sz="quarter" idx="4294967295"/>
          </p:nvPr>
        </p:nvSpPr>
        <p:spPr>
          <a:xfrm>
            <a:off x="4802903" y="6260359"/>
            <a:ext cx="2063750" cy="457200"/>
          </a:xfrm>
          <a:prstGeom prst="rect">
            <a:avLst/>
          </a:prstGeom>
        </p:spPr>
        <p:txBody>
          <a:bodyPr lIns="88697" tIns="44348" rIns="88697" bIns="44348"/>
          <a:lstStyle/>
          <a:p>
            <a:pPr>
              <a:lnSpc>
                <a:spcPct val="100000"/>
              </a:lnSpc>
              <a:spcAft>
                <a:spcPts val="0"/>
              </a:spcAft>
              <a:buNone/>
              <a:defRPr/>
            </a:pPr>
            <a:fld id="{C69BA3C9-9884-480B-8EE2-B91319F7790B}" type="slidenum">
              <a:rPr lang="zh-CN" altLang="en-US" smtClean="0">
                <a:latin typeface="微软雅黑" pitchFamily="34" charset="-122"/>
                <a:ea typeface="微软雅黑" pitchFamily="34" charset="-122"/>
              </a:rPr>
              <a:pPr>
                <a:lnSpc>
                  <a:spcPct val="100000"/>
                </a:lnSpc>
                <a:spcAft>
                  <a:spcPts val="0"/>
                </a:spcAft>
                <a:buNone/>
                <a:defRPr/>
              </a:pPr>
              <a:t>18</a:t>
            </a:fld>
            <a:endParaRPr lang="en-US" altLang="zh-CN" dirty="0">
              <a:latin typeface="微软雅黑" pitchFamily="34" charset="-122"/>
              <a:ea typeface="微软雅黑" pitchFamily="34" charset="-122"/>
            </a:endParaRPr>
          </a:p>
        </p:txBody>
      </p:sp>
      <p:sp>
        <p:nvSpPr>
          <p:cNvPr id="39" name="Text Box 3"/>
          <p:cNvSpPr txBox="1">
            <a:spLocks noChangeArrowheads="1"/>
          </p:cNvSpPr>
          <p:nvPr/>
        </p:nvSpPr>
        <p:spPr bwMode="auto">
          <a:xfrm>
            <a:off x="452406" y="1142984"/>
            <a:ext cx="7254082" cy="4609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defPPr>
              <a:defRPr lang="en-US"/>
            </a:defPPr>
            <a:lvl1pPr marL="285750" indent="-285750" algn="l" eaLnBrk="0" hangingPunct="0">
              <a:buFont typeface="Arial" pitchFamily="34" charset="0"/>
              <a:buChar char="•"/>
              <a:defRPr sz="1800" b="0">
                <a:solidFill>
                  <a:schemeClr val="tx2"/>
                </a:solidFill>
                <a:latin typeface="微软雅黑" pitchFamily="34" charset="-122"/>
                <a:ea typeface="微软雅黑" pitchFamily="34" charset="-122"/>
              </a:defRPr>
            </a:lvl1pPr>
            <a:lvl2pPr eaLnBrk="0" hangingPunct="0">
              <a:defRPr sz="4400">
                <a:solidFill>
                  <a:schemeClr val="tx2"/>
                </a:solidFill>
                <a:latin typeface="Times New Roman" pitchFamily="18" charset="0"/>
              </a:defRPr>
            </a:lvl2pPr>
            <a:lvl3pPr eaLnBrk="0" hangingPunct="0">
              <a:defRPr sz="4400">
                <a:solidFill>
                  <a:schemeClr val="tx2"/>
                </a:solidFill>
                <a:latin typeface="Times New Roman" pitchFamily="18" charset="0"/>
              </a:defRPr>
            </a:lvl3pPr>
            <a:lvl4pPr eaLnBrk="0" hangingPunct="0">
              <a:defRPr sz="4400">
                <a:solidFill>
                  <a:schemeClr val="tx2"/>
                </a:solidFill>
                <a:latin typeface="Times New Roman" pitchFamily="18" charset="0"/>
              </a:defRPr>
            </a:lvl4pPr>
            <a:lvl5pPr eaLnBrk="0" hangingPunct="0">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pPr>
              <a:lnSpc>
                <a:spcPct val="100000"/>
              </a:lnSpc>
              <a:spcAft>
                <a:spcPts val="0"/>
              </a:spcAft>
              <a:buNone/>
            </a:pPr>
            <a:r>
              <a:rPr lang="zh-CN" altLang="en-US" sz="2400" b="1" dirty="0" smtClean="0">
                <a:solidFill>
                  <a:schemeClr val="tx1"/>
                </a:solidFill>
              </a:rPr>
              <a:t>标准化元属性和业务规则库</a:t>
            </a:r>
            <a:endParaRPr lang="zh-CN" altLang="en-US" sz="2400" b="1" dirty="0">
              <a:solidFill>
                <a:schemeClr val="tx1"/>
              </a:solidFill>
            </a:endParaRPr>
          </a:p>
        </p:txBody>
      </p:sp>
      <p:sp>
        <p:nvSpPr>
          <p:cNvPr id="34" name="矩形 33"/>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a:t>
            </a:r>
            <a:r>
              <a:rPr lang="zh-CN" altLang="en-US" b="1" dirty="0" smtClean="0">
                <a:solidFill>
                  <a:srgbClr val="FF0000"/>
                </a:solidFill>
                <a:latin typeface="+mj-ea"/>
                <a:ea typeface="+mj-ea"/>
              </a:rPr>
              <a:t>功能</a:t>
            </a:r>
            <a:r>
              <a:rPr lang="en-US" altLang="zh-CN" b="1" dirty="0" smtClean="0">
                <a:solidFill>
                  <a:srgbClr val="FF0000"/>
                </a:solidFill>
                <a:latin typeface="+mj-ea"/>
                <a:ea typeface="+mj-ea"/>
              </a:rPr>
              <a:t>/</a:t>
            </a:r>
            <a:r>
              <a:rPr lang="zh-CN" altLang="en-US" b="1" dirty="0" smtClean="0">
                <a:solidFill>
                  <a:srgbClr val="FF0000"/>
                </a:solidFill>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36" name="右箭头 35"/>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0" name="右箭头 39"/>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1" name="右箭头 40"/>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2" name="右箭头 4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20520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60" descr="artplus_nature_naturalcity38_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l="12500"/>
          <a:stretch>
            <a:fillRect/>
          </a:stretch>
        </p:blipFill>
        <p:spPr bwMode="auto">
          <a:xfrm>
            <a:off x="34925" y="3109913"/>
            <a:ext cx="299085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ess_essLOGO_imgLogo" descr="中国建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950" y="620713"/>
            <a:ext cx="22542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9" descr="artplus_nature_naturalcity38_e"/>
          <p:cNvPicPr>
            <a:picLocks noChangeAspect="1" noChangeArrowheads="1"/>
          </p:cNvPicPr>
          <p:nvPr/>
        </p:nvPicPr>
        <p:blipFill>
          <a:blip r:embed="rId5">
            <a:extLst>
              <a:ext uri="{28A0092B-C50C-407E-A947-70E740481C1C}">
                <a14:useLocalDpi xmlns:a14="http://schemas.microsoft.com/office/drawing/2010/main" val="0"/>
              </a:ext>
            </a:extLst>
          </a:blip>
          <a:srcRect b="11525"/>
          <a:stretch>
            <a:fillRect/>
          </a:stretch>
        </p:blipFill>
        <p:spPr bwMode="auto">
          <a:xfrm>
            <a:off x="0" y="4221088"/>
            <a:ext cx="9906000" cy="264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7"/>
          <p:cNvSpPr txBox="1">
            <a:spLocks noChangeArrowheads="1"/>
          </p:cNvSpPr>
          <p:nvPr/>
        </p:nvSpPr>
        <p:spPr bwMode="auto">
          <a:xfrm>
            <a:off x="4310058" y="5214950"/>
            <a:ext cx="22236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charset="0"/>
                <a:ea typeface="楷体_GB2312" pitchFamily="49" charset="-122"/>
              </a:defRPr>
            </a:lvl1pPr>
            <a:lvl2pPr marL="742950" indent="-285750">
              <a:defRPr sz="2000" b="1">
                <a:solidFill>
                  <a:schemeClr val="tx1"/>
                </a:solidFill>
                <a:latin typeface="Arial" charset="0"/>
                <a:ea typeface="楷体_GB2312" pitchFamily="49" charset="-122"/>
              </a:defRPr>
            </a:lvl2pPr>
            <a:lvl3pPr marL="1143000" indent="-228600">
              <a:defRPr sz="2000" b="1">
                <a:solidFill>
                  <a:schemeClr val="tx1"/>
                </a:solidFill>
                <a:latin typeface="Arial" charset="0"/>
                <a:ea typeface="楷体_GB2312" pitchFamily="49" charset="-122"/>
              </a:defRPr>
            </a:lvl3pPr>
            <a:lvl4pPr marL="1600200" indent="-228600">
              <a:defRPr sz="2000" b="1">
                <a:solidFill>
                  <a:schemeClr val="tx1"/>
                </a:solidFill>
                <a:latin typeface="Arial" charset="0"/>
                <a:ea typeface="楷体_GB2312" pitchFamily="49" charset="-122"/>
              </a:defRPr>
            </a:lvl4pPr>
            <a:lvl5pPr marL="2057400" indent="-228600">
              <a:defRPr sz="2000" b="1">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000" b="1">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000" b="1">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000" b="1">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000" b="1">
                <a:solidFill>
                  <a:schemeClr val="tx1"/>
                </a:solidFill>
                <a:latin typeface="Arial" charset="0"/>
                <a:ea typeface="楷体_GB2312" pitchFamily="49" charset="-122"/>
              </a:defRPr>
            </a:lvl9pPr>
          </a:lstStyle>
          <a:p>
            <a:pPr>
              <a:lnSpc>
                <a:spcPct val="150000"/>
              </a:lnSpc>
              <a:buNone/>
            </a:pP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07</a:t>
            </a:r>
            <a:r>
              <a:rPr lang="zh-CN" altLang="en-US" dirty="0" smtClean="0">
                <a:latin typeface="微软雅黑" pitchFamily="34" charset="-122"/>
                <a:ea typeface="微软雅黑" pitchFamily="34" charset="-122"/>
              </a:rPr>
              <a:t>月</a:t>
            </a:r>
            <a:r>
              <a:rPr lang="en-US" altLang="zh-CN" dirty="0">
                <a:latin typeface="微软雅黑" pitchFamily="34" charset="-122"/>
                <a:ea typeface="微软雅黑" pitchFamily="34" charset="-122"/>
              </a:rPr>
              <a:t>1</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7" name="TextBox 16"/>
          <p:cNvSpPr txBox="1"/>
          <p:nvPr/>
        </p:nvSpPr>
        <p:spPr>
          <a:xfrm>
            <a:off x="-87560" y="1475375"/>
            <a:ext cx="10030643" cy="1286506"/>
          </a:xfrm>
          <a:prstGeom prst="rect">
            <a:avLst/>
          </a:prstGeom>
          <a:noFill/>
        </p:spPr>
        <p:txBody>
          <a:bodyPr wrap="square">
            <a:spAutoFit/>
          </a:bodyPr>
          <a:lstStyle/>
          <a:p>
            <a:pPr algn="ctr">
              <a:lnSpc>
                <a:spcPct val="150000"/>
              </a:lnSpc>
              <a:buNone/>
              <a:defRPr/>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构筑高效主数据体系，助力信息化可持续健康发展</a:t>
            </a:r>
            <a:endParaRPr lang="en-US" altLang="zh-CN" sz="2800" b="1" dirty="0" smtClean="0">
              <a:effectLst>
                <a:outerShdw blurRad="38100" dist="38100" dir="2700000" algn="tl">
                  <a:srgbClr val="000000">
                    <a:alpha val="43137"/>
                  </a:srgbClr>
                </a:outerShdw>
              </a:effectLst>
              <a:latin typeface="微软雅黑" pitchFamily="34" charset="-122"/>
              <a:ea typeface="微软雅黑" pitchFamily="34" charset="-122"/>
            </a:endParaRPr>
          </a:p>
          <a:p>
            <a:pPr algn="r">
              <a:lnSpc>
                <a:spcPct val="150000"/>
              </a:lnSpc>
              <a:buNone/>
              <a:defRPr/>
            </a:pPr>
            <a:r>
              <a:rPr lang="en-US" altLang="zh-CN" sz="2000" b="1"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主</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数据体系规划咨询及主数据管理系统一期</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项目</a:t>
            </a:r>
            <a:endParaRPr lang="zh-CN" altLang="en-US" sz="20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2"/>
          <p:cNvSpPr>
            <a:spLocks noChangeArrowheads="1"/>
          </p:cNvSpPr>
          <p:nvPr/>
        </p:nvSpPr>
        <p:spPr bwMode="auto">
          <a:xfrm>
            <a:off x="1095348" y="3643314"/>
            <a:ext cx="8569325" cy="906462"/>
          </a:xfrm>
          <a:prstGeom prst="rect">
            <a:avLst/>
          </a:prstGeom>
          <a:noFill/>
          <a:ln w="9525">
            <a:noFill/>
            <a:miter lim="800000"/>
            <a:headEnd/>
            <a:tailEnd/>
          </a:ln>
        </p:spPr>
        <p:txBody>
          <a:bodyPr anchor="ctr"/>
          <a:lstStyle/>
          <a:p>
            <a:pPr algn="ctr" eaLnBrk="1" hangingPunct="1">
              <a:buNone/>
              <a:defRPr/>
            </a:pPr>
            <a:r>
              <a:rPr lang="zh-CN" altLang="en-US" sz="3600" b="1" dirty="0" smtClean="0">
                <a:latin typeface="微软雅黑" pitchFamily="34" charset="-122"/>
                <a:ea typeface="微软雅黑" pitchFamily="34" charset="-122"/>
              </a:rPr>
              <a:t>项目工作方案</a:t>
            </a:r>
            <a:r>
              <a:rPr lang="zh-CN" altLang="en-US" sz="3600" b="1" dirty="0" smtClean="0">
                <a:solidFill>
                  <a:schemeClr val="bg1"/>
                </a:solidFill>
                <a:effectLst>
                  <a:outerShdw blurRad="38100" dist="38100" dir="2700000" algn="tl">
                    <a:srgbClr val="C0C0C0"/>
                  </a:outerShdw>
                </a:effectLst>
                <a:latin typeface="微软雅黑" pitchFamily="34" charset="-122"/>
                <a:ea typeface="微软雅黑" pitchFamily="34" charset="-122"/>
              </a:rPr>
              <a:t> </a:t>
            </a:r>
            <a:endParaRPr lang="zh-CN" altLang="en-US" sz="36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1941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151355" y="3501008"/>
            <a:ext cx="780086" cy="1080120"/>
          </a:xfrm>
          <a:prstGeom prst="rect">
            <a:avLst/>
          </a:prstGeom>
          <a:solidFill>
            <a:schemeClr val="accent2">
              <a:lumMod val="40000"/>
              <a:lumOff val="60000"/>
            </a:schemeClr>
          </a:solidFill>
          <a:ln>
            <a:solidFill>
              <a:schemeClr val="accent2">
                <a:lumMod val="60000"/>
                <a:lumOff val="40000"/>
              </a:schemeClr>
            </a:solidFill>
          </a:ln>
        </p:spPr>
        <p:txBody>
          <a:bodyPr wrap="square" lIns="95784" tIns="47892" rIns="95784" bIns="47892" rtlCol="0" anchor="ctr">
            <a:noAutofit/>
          </a:bodyPr>
          <a:lstStyle/>
          <a:p>
            <a:pPr>
              <a:lnSpc>
                <a:spcPct val="100000"/>
              </a:lnSpc>
              <a:spcAft>
                <a:spcPts val="0"/>
              </a:spcAft>
              <a:buNone/>
            </a:pPr>
            <a:endParaRPr lang="zh-CN" altLang="en-US" sz="1500" dirty="0" smtClean="0">
              <a:latin typeface="微软雅黑" pitchFamily="34" charset="-122"/>
              <a:ea typeface="微软雅黑" pitchFamily="34" charset="-122"/>
            </a:endParaRPr>
          </a:p>
        </p:txBody>
      </p:sp>
      <p:sp>
        <p:nvSpPr>
          <p:cNvPr id="150531" name="Rectangle 3"/>
          <p:cNvSpPr>
            <a:spLocks noChangeArrowheads="1"/>
          </p:cNvSpPr>
          <p:nvPr/>
        </p:nvSpPr>
        <p:spPr bwMode="auto">
          <a:xfrm>
            <a:off x="4852937" y="1292811"/>
            <a:ext cx="356945" cy="342941"/>
          </a:xfrm>
          <a:prstGeom prst="rect">
            <a:avLst/>
          </a:prstGeom>
          <a:noFill/>
          <a:ln w="9525" algn="ctr">
            <a:noFill/>
            <a:miter lim="800000"/>
            <a:headEnd/>
            <a:tailEnd/>
          </a:ln>
          <a:effectLst/>
        </p:spPr>
        <p:txBody>
          <a:bodyPr wrap="none" lIns="95784" tIns="47892" rIns="95784" bIns="47892" anchor="ctr">
            <a:spAutoFit/>
          </a:bodyPr>
          <a:lstStyle/>
          <a:p>
            <a:pPr algn="l">
              <a:lnSpc>
                <a:spcPct val="100000"/>
              </a:lnSpc>
              <a:spcAft>
                <a:spcPts val="0"/>
              </a:spcAft>
            </a:pPr>
            <a:endParaRPr lang="zh-CN" altLang="en-US" sz="1600" dirty="0">
              <a:latin typeface="微软雅黑" pitchFamily="34" charset="-122"/>
              <a:ea typeface="微软雅黑" pitchFamily="34" charset="-122"/>
            </a:endParaRPr>
          </a:p>
        </p:txBody>
      </p:sp>
      <p:pic>
        <p:nvPicPr>
          <p:cNvPr id="150538" name="Picture 10"/>
          <p:cNvPicPr>
            <a:picLocks noChangeAspect="1" noChangeArrowheads="1"/>
          </p:cNvPicPr>
          <p:nvPr/>
        </p:nvPicPr>
        <p:blipFill>
          <a:blip r:embed="rId3" cstate="print"/>
          <a:srcRect/>
          <a:stretch>
            <a:fillRect/>
          </a:stretch>
        </p:blipFill>
        <p:spPr bwMode="auto">
          <a:xfrm>
            <a:off x="740532" y="1844825"/>
            <a:ext cx="2418268" cy="1413507"/>
          </a:xfrm>
          <a:prstGeom prst="rect">
            <a:avLst/>
          </a:prstGeom>
          <a:noFill/>
          <a:ln w="19050" algn="ctr">
            <a:noFill/>
            <a:miter lim="800000"/>
            <a:headEnd/>
            <a:tailEnd/>
          </a:ln>
          <a:effectLst/>
        </p:spPr>
      </p:pic>
      <p:sp>
        <p:nvSpPr>
          <p:cNvPr id="13" name="矩形 12"/>
          <p:cNvSpPr/>
          <p:nvPr/>
        </p:nvSpPr>
        <p:spPr>
          <a:xfrm>
            <a:off x="4406940" y="1700808"/>
            <a:ext cx="2260572" cy="558384"/>
          </a:xfrm>
          <a:prstGeom prst="rect">
            <a:avLst/>
          </a:prstGeom>
        </p:spPr>
        <p:txBody>
          <a:bodyPr wrap="square" lIns="95784" tIns="47892" rIns="95784" bIns="47892">
            <a:spAutoFit/>
          </a:bodyPr>
          <a:lstStyle/>
          <a:p>
            <a:pPr algn="l">
              <a:lnSpc>
                <a:spcPct val="100000"/>
              </a:lnSpc>
              <a:spcAft>
                <a:spcPts val="0"/>
              </a:spcAft>
            </a:pPr>
            <a:endParaRPr lang="en-US" altLang="zh-CN" sz="1500" dirty="0" smtClean="0">
              <a:latin typeface="微软雅黑" pitchFamily="34" charset="-122"/>
              <a:ea typeface="微软雅黑" pitchFamily="34" charset="-122"/>
            </a:endParaRPr>
          </a:p>
          <a:p>
            <a:pPr algn="l">
              <a:lnSpc>
                <a:spcPct val="100000"/>
              </a:lnSpc>
              <a:spcAft>
                <a:spcPts val="0"/>
              </a:spcAft>
              <a:buNone/>
            </a:pPr>
            <a:r>
              <a:rPr lang="en-US" altLang="zh-CN" sz="1500" dirty="0" smtClean="0">
                <a:latin typeface="微软雅黑" pitchFamily="34" charset="-122"/>
                <a:ea typeface="微软雅黑" pitchFamily="34" charset="-122"/>
              </a:rPr>
              <a:t>A B  C ---</a:t>
            </a:r>
            <a:r>
              <a:rPr lang="zh-CN" altLang="en-US" sz="1500" dirty="0" smtClean="0">
                <a:latin typeface="微软雅黑" pitchFamily="34" charset="-122"/>
                <a:ea typeface="微软雅黑" pitchFamily="34" charset="-122"/>
              </a:rPr>
              <a:t>组合唯一性</a:t>
            </a:r>
            <a:endParaRPr lang="zh-CN" altLang="en-US" sz="1500" dirty="0">
              <a:latin typeface="微软雅黑" pitchFamily="34" charset="-122"/>
              <a:ea typeface="微软雅黑" pitchFamily="34" charset="-122"/>
            </a:endParaRPr>
          </a:p>
        </p:txBody>
      </p:sp>
      <p:sp>
        <p:nvSpPr>
          <p:cNvPr id="16" name="矩形 15"/>
          <p:cNvSpPr/>
          <p:nvPr/>
        </p:nvSpPr>
        <p:spPr>
          <a:xfrm>
            <a:off x="6981226" y="5229200"/>
            <a:ext cx="1307526" cy="558384"/>
          </a:xfrm>
          <a:prstGeom prst="rect">
            <a:avLst/>
          </a:prstGeom>
        </p:spPr>
        <p:txBody>
          <a:bodyPr wrap="none" lIns="95784" tIns="47892" rIns="95784" bIns="47892">
            <a:spAutoFit/>
          </a:bodyPr>
          <a:lstStyle/>
          <a:p>
            <a:pPr algn="l">
              <a:lnSpc>
                <a:spcPct val="100000"/>
              </a:lnSpc>
              <a:spcAft>
                <a:spcPts val="0"/>
              </a:spcAft>
            </a:pPr>
            <a:r>
              <a:rPr lang="zh-CN" altLang="en-US" sz="1500" dirty="0" smtClean="0">
                <a:latin typeface="微软雅黑" pitchFamily="34" charset="-122"/>
                <a:ea typeface="微软雅黑" pitchFamily="34" charset="-122"/>
              </a:rPr>
              <a:t>附属表</a:t>
            </a:r>
            <a:r>
              <a:rPr lang="zh-CN" altLang="zh-CN" sz="1500" dirty="0" smtClean="0">
                <a:latin typeface="微软雅黑" pitchFamily="34" charset="-122"/>
                <a:ea typeface="微软雅黑" pitchFamily="34" charset="-122"/>
              </a:rPr>
              <a:t>校验</a:t>
            </a:r>
            <a:endParaRPr lang="en-US" altLang="zh-CN" sz="1500" dirty="0" smtClean="0">
              <a:latin typeface="微软雅黑" pitchFamily="34" charset="-122"/>
              <a:ea typeface="微软雅黑" pitchFamily="34" charset="-122"/>
            </a:endParaRPr>
          </a:p>
          <a:p>
            <a:pPr algn="l">
              <a:lnSpc>
                <a:spcPct val="100000"/>
              </a:lnSpc>
              <a:spcAft>
                <a:spcPts val="0"/>
              </a:spcAft>
            </a:pPr>
            <a:r>
              <a:rPr lang="zh-CN" altLang="en-US" sz="1500" dirty="0" smtClean="0">
                <a:latin typeface="微软雅黑" pitchFamily="34" charset="-122"/>
                <a:ea typeface="微软雅黑" pitchFamily="34" charset="-122"/>
              </a:rPr>
              <a:t>值列表校验</a:t>
            </a:r>
            <a:endParaRPr lang="zh-CN" altLang="en-US" sz="1500" dirty="0">
              <a:latin typeface="微软雅黑" pitchFamily="34" charset="-122"/>
              <a:ea typeface="微软雅黑" pitchFamily="34" charset="-122"/>
            </a:endParaRPr>
          </a:p>
        </p:txBody>
      </p:sp>
      <p:sp>
        <p:nvSpPr>
          <p:cNvPr id="18" name="矩形 17"/>
          <p:cNvSpPr/>
          <p:nvPr/>
        </p:nvSpPr>
        <p:spPr>
          <a:xfrm>
            <a:off x="1676636" y="5517233"/>
            <a:ext cx="1014113" cy="558384"/>
          </a:xfrm>
          <a:prstGeom prst="rect">
            <a:avLst/>
          </a:prstGeom>
          <a:solidFill>
            <a:schemeClr val="accent2">
              <a:lumMod val="40000"/>
              <a:lumOff val="60000"/>
            </a:schemeClr>
          </a:solidFill>
        </p:spPr>
        <p:txBody>
          <a:bodyPr wrap="square" lIns="95784" tIns="47892" rIns="95784" bIns="47892">
            <a:spAutoFit/>
          </a:bodyPr>
          <a:lstStyle/>
          <a:p>
            <a:pPr algn="l">
              <a:lnSpc>
                <a:spcPct val="100000"/>
              </a:lnSpc>
              <a:spcAft>
                <a:spcPts val="0"/>
              </a:spcAft>
              <a:buNone/>
            </a:pPr>
            <a:r>
              <a:rPr lang="en-US" altLang="zh-CN" sz="1500" dirty="0" smtClean="0">
                <a:latin typeface="微软雅黑" pitchFamily="34" charset="-122"/>
                <a:ea typeface="微软雅黑" pitchFamily="34" charset="-122"/>
              </a:rPr>
              <a:t>A:A1</a:t>
            </a:r>
          </a:p>
          <a:p>
            <a:pPr algn="l">
              <a:lnSpc>
                <a:spcPct val="100000"/>
              </a:lnSpc>
              <a:spcAft>
                <a:spcPts val="0"/>
              </a:spcAft>
              <a:buNone/>
            </a:pPr>
            <a:r>
              <a:rPr lang="en-US" altLang="zh-CN" sz="1500" dirty="0" smtClean="0">
                <a:latin typeface="微软雅黑" pitchFamily="34" charset="-122"/>
                <a:ea typeface="微软雅黑" pitchFamily="34" charset="-122"/>
              </a:rPr>
              <a:t>B: B1,B2</a:t>
            </a:r>
            <a:endParaRPr lang="zh-CN" altLang="en-US" sz="1500" dirty="0">
              <a:latin typeface="微软雅黑" pitchFamily="34" charset="-122"/>
              <a:ea typeface="微软雅黑" pitchFamily="34" charset="-122"/>
            </a:endParaRPr>
          </a:p>
        </p:txBody>
      </p:sp>
      <p:sp>
        <p:nvSpPr>
          <p:cNvPr id="22" name="TextBox 21"/>
          <p:cNvSpPr txBox="1"/>
          <p:nvPr/>
        </p:nvSpPr>
        <p:spPr>
          <a:xfrm>
            <a:off x="8231251" y="3501009"/>
            <a:ext cx="693576" cy="296774"/>
          </a:xfrm>
          <a:prstGeom prst="rect">
            <a:avLst/>
          </a:prstGeom>
          <a:noFill/>
        </p:spPr>
        <p:txBody>
          <a:bodyPr wrap="none" lIns="95784" tIns="47892" rIns="95784" bIns="47892" rtlCol="0">
            <a:spAutoFit/>
          </a:bodyPr>
          <a:lstStyle/>
          <a:p>
            <a:pPr>
              <a:lnSpc>
                <a:spcPct val="100000"/>
              </a:lnSpc>
              <a:spcAft>
                <a:spcPts val="0"/>
              </a:spcAft>
              <a:buNone/>
            </a:pPr>
            <a:r>
              <a:rPr lang="zh-CN" altLang="en-US" sz="1300" dirty="0" smtClean="0">
                <a:latin typeface="微软雅黑" pitchFamily="34" charset="-122"/>
                <a:ea typeface="微软雅黑" pitchFamily="34" charset="-122"/>
              </a:rPr>
              <a:t>螺丝刀</a:t>
            </a:r>
          </a:p>
        </p:txBody>
      </p:sp>
      <p:sp>
        <p:nvSpPr>
          <p:cNvPr id="23" name="TextBox 22"/>
          <p:cNvSpPr txBox="1"/>
          <p:nvPr/>
        </p:nvSpPr>
        <p:spPr>
          <a:xfrm>
            <a:off x="9087461" y="3501009"/>
            <a:ext cx="659913" cy="296774"/>
          </a:xfrm>
          <a:prstGeom prst="rect">
            <a:avLst/>
          </a:prstGeom>
          <a:noFill/>
          <a:ln>
            <a:solidFill>
              <a:schemeClr val="accent2">
                <a:lumMod val="20000"/>
                <a:lumOff val="80000"/>
              </a:schemeClr>
            </a:solidFill>
          </a:ln>
        </p:spPr>
        <p:txBody>
          <a:bodyPr wrap="none" lIns="95784" tIns="47892" rIns="95784" bIns="47892" rtlCol="0">
            <a:spAutoFit/>
          </a:bodyPr>
          <a:lstStyle/>
          <a:p>
            <a:pPr>
              <a:lnSpc>
                <a:spcPct val="100000"/>
              </a:lnSpc>
              <a:spcAft>
                <a:spcPts val="0"/>
              </a:spcAft>
            </a:pPr>
            <a:r>
              <a:rPr lang="zh-CN" altLang="en-US" sz="1300" dirty="0" smtClean="0">
                <a:latin typeface="微软雅黑" pitchFamily="34" charset="-122"/>
                <a:ea typeface="微软雅黑" pitchFamily="34" charset="-122"/>
              </a:rPr>
              <a:t>改锥</a:t>
            </a:r>
          </a:p>
        </p:txBody>
      </p:sp>
      <p:sp>
        <p:nvSpPr>
          <p:cNvPr id="24" name="TextBox 23"/>
          <p:cNvSpPr txBox="1"/>
          <p:nvPr/>
        </p:nvSpPr>
        <p:spPr>
          <a:xfrm>
            <a:off x="8151355" y="5373217"/>
            <a:ext cx="780086" cy="896938"/>
          </a:xfrm>
          <a:prstGeom prst="rect">
            <a:avLst/>
          </a:prstGeom>
          <a:solidFill>
            <a:schemeClr val="accent2">
              <a:lumMod val="40000"/>
              <a:lumOff val="60000"/>
            </a:schemeClr>
          </a:solidFill>
        </p:spPr>
        <p:txBody>
          <a:bodyPr wrap="square" lIns="95784" tIns="47892" rIns="95784" bIns="47892" rtlCol="0">
            <a:spAutoFit/>
          </a:bodyPr>
          <a:lstStyle/>
          <a:p>
            <a:pPr>
              <a:lnSpc>
                <a:spcPct val="100000"/>
              </a:lnSpc>
              <a:spcAft>
                <a:spcPts val="0"/>
              </a:spcAft>
              <a:buNone/>
            </a:pPr>
            <a:r>
              <a:rPr lang="en-US" altLang="zh-CN" sz="1300" dirty="0" smtClean="0">
                <a:latin typeface="微软雅黑" pitchFamily="34" charset="-122"/>
                <a:ea typeface="微软雅黑" pitchFamily="34" charset="-122"/>
              </a:rPr>
              <a:t>100</a:t>
            </a:r>
          </a:p>
          <a:p>
            <a:pPr>
              <a:lnSpc>
                <a:spcPct val="100000"/>
              </a:lnSpc>
              <a:spcAft>
                <a:spcPts val="0"/>
              </a:spcAft>
              <a:buNone/>
            </a:pPr>
            <a:r>
              <a:rPr lang="en-US" altLang="zh-CN" sz="1300" dirty="0" smtClean="0">
                <a:latin typeface="微软雅黑" pitchFamily="34" charset="-122"/>
                <a:ea typeface="微软雅黑" pitchFamily="34" charset="-122"/>
              </a:rPr>
              <a:t>120</a:t>
            </a:r>
          </a:p>
          <a:p>
            <a:pPr>
              <a:lnSpc>
                <a:spcPct val="100000"/>
              </a:lnSpc>
              <a:spcAft>
                <a:spcPts val="0"/>
              </a:spcAft>
              <a:buNone/>
            </a:pPr>
            <a:r>
              <a:rPr lang="en-US" altLang="zh-CN" sz="1300" dirty="0" smtClean="0">
                <a:latin typeface="微软雅黑" pitchFamily="34" charset="-122"/>
                <a:ea typeface="微软雅黑" pitchFamily="34" charset="-122"/>
              </a:rPr>
              <a:t>150</a:t>
            </a:r>
          </a:p>
          <a:p>
            <a:pPr>
              <a:lnSpc>
                <a:spcPct val="100000"/>
              </a:lnSpc>
              <a:spcAft>
                <a:spcPts val="0"/>
              </a:spcAft>
              <a:buNone/>
            </a:pPr>
            <a:r>
              <a:rPr lang="en-US" altLang="zh-CN" sz="1300" dirty="0" smtClean="0">
                <a:latin typeface="微软雅黑" pitchFamily="34" charset="-122"/>
                <a:ea typeface="微软雅黑" pitchFamily="34" charset="-122"/>
              </a:rPr>
              <a:t>……</a:t>
            </a:r>
            <a:endParaRPr lang="zh-CN" altLang="en-US" sz="1300" dirty="0" smtClean="0">
              <a:latin typeface="微软雅黑" pitchFamily="34" charset="-122"/>
              <a:ea typeface="微软雅黑" pitchFamily="34" charset="-122"/>
            </a:endParaRPr>
          </a:p>
        </p:txBody>
      </p:sp>
      <p:sp>
        <p:nvSpPr>
          <p:cNvPr id="25" name="TextBox 24"/>
          <p:cNvSpPr txBox="1"/>
          <p:nvPr/>
        </p:nvSpPr>
        <p:spPr>
          <a:xfrm>
            <a:off x="9087460" y="5373216"/>
            <a:ext cx="624070" cy="296774"/>
          </a:xfrm>
          <a:prstGeom prst="rect">
            <a:avLst/>
          </a:prstGeom>
          <a:noFill/>
          <a:ln>
            <a:solidFill>
              <a:schemeClr val="accent2">
                <a:lumMod val="40000"/>
                <a:lumOff val="60000"/>
              </a:schemeClr>
            </a:solidFill>
          </a:ln>
        </p:spPr>
        <p:txBody>
          <a:bodyPr wrap="square" lIns="95784" tIns="47892" rIns="95784" bIns="47892" rtlCol="0">
            <a:spAutoFit/>
          </a:bodyPr>
          <a:lstStyle/>
          <a:p>
            <a:pPr>
              <a:lnSpc>
                <a:spcPct val="100000"/>
              </a:lnSpc>
              <a:spcAft>
                <a:spcPts val="0"/>
              </a:spcAft>
            </a:pPr>
            <a:r>
              <a:rPr lang="en-US" altLang="zh-CN" sz="1300" dirty="0" smtClean="0">
                <a:latin typeface="微软雅黑" pitchFamily="34" charset="-122"/>
                <a:ea typeface="微软雅黑" pitchFamily="34" charset="-122"/>
              </a:rPr>
              <a:t>102</a:t>
            </a:r>
            <a:endParaRPr lang="zh-CN" altLang="en-US" sz="1300" dirty="0" smtClean="0">
              <a:latin typeface="微软雅黑" pitchFamily="34" charset="-122"/>
              <a:ea typeface="微软雅黑" pitchFamily="34" charset="-122"/>
            </a:endParaRPr>
          </a:p>
        </p:txBody>
      </p:sp>
      <p:sp>
        <p:nvSpPr>
          <p:cNvPr id="26" name="TextBox 25"/>
          <p:cNvSpPr txBox="1"/>
          <p:nvPr/>
        </p:nvSpPr>
        <p:spPr>
          <a:xfrm>
            <a:off x="8229365" y="4005065"/>
            <a:ext cx="526863" cy="496829"/>
          </a:xfrm>
          <a:prstGeom prst="rect">
            <a:avLst/>
          </a:prstGeom>
          <a:noFill/>
        </p:spPr>
        <p:txBody>
          <a:bodyPr wrap="none" lIns="95784" tIns="47892" rIns="95784" bIns="47892" rtlCol="0">
            <a:spAutoFit/>
          </a:bodyPr>
          <a:lstStyle/>
          <a:p>
            <a:pPr>
              <a:lnSpc>
                <a:spcPct val="100000"/>
              </a:lnSpc>
              <a:spcAft>
                <a:spcPts val="0"/>
              </a:spcAft>
              <a:buNone/>
            </a:pPr>
            <a:r>
              <a:rPr lang="zh-CN" altLang="en-US" sz="1300" dirty="0" smtClean="0">
                <a:latin typeface="微软雅黑" pitchFamily="34" charset="-122"/>
                <a:ea typeface="微软雅黑" pitchFamily="34" charset="-122"/>
              </a:rPr>
              <a:t>改锥</a:t>
            </a:r>
            <a:endParaRPr lang="en-US" altLang="zh-CN" sz="1300" dirty="0" smtClean="0">
              <a:latin typeface="微软雅黑" pitchFamily="34" charset="-122"/>
              <a:ea typeface="微软雅黑" pitchFamily="34" charset="-122"/>
            </a:endParaRPr>
          </a:p>
          <a:p>
            <a:pPr>
              <a:lnSpc>
                <a:spcPct val="100000"/>
              </a:lnSpc>
              <a:spcAft>
                <a:spcPts val="0"/>
              </a:spcAft>
              <a:buNone/>
            </a:pPr>
            <a:r>
              <a:rPr lang="zh-CN" altLang="en-US" sz="1300" dirty="0" smtClean="0">
                <a:latin typeface="微软雅黑" pitchFamily="34" charset="-122"/>
                <a:ea typeface="微软雅黑" pitchFamily="34" charset="-122"/>
              </a:rPr>
              <a:t>起子</a:t>
            </a:r>
          </a:p>
        </p:txBody>
      </p:sp>
      <p:graphicFrame>
        <p:nvGraphicFramePr>
          <p:cNvPr id="29" name="图示 28"/>
          <p:cNvGraphicFramePr/>
          <p:nvPr>
            <p:extLst>
              <p:ext uri="{D42A27DB-BD31-4B8C-83A1-F6EECF244321}">
                <p14:modId xmlns:p14="http://schemas.microsoft.com/office/powerpoint/2010/main" val="2050587235"/>
              </p:ext>
            </p:extLst>
          </p:nvPr>
        </p:nvGraphicFramePr>
        <p:xfrm>
          <a:off x="2456723" y="2204864"/>
          <a:ext cx="5616624" cy="3888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WordArt 78"/>
          <p:cNvSpPr>
            <a:spLocks noChangeArrowheads="1" noChangeShapeType="1" noTextEdit="1"/>
          </p:cNvSpPr>
          <p:nvPr/>
        </p:nvSpPr>
        <p:spPr bwMode="auto">
          <a:xfrm>
            <a:off x="9165469" y="3717032"/>
            <a:ext cx="312034" cy="275909"/>
          </a:xfrm>
          <a:prstGeom prst="rect">
            <a:avLst/>
          </a:prstGeom>
        </p:spPr>
        <p:txBody>
          <a:bodyPr wrap="none" lIns="88686" tIns="44343" rIns="88686" bIns="44343" fromWordArt="1">
            <a:prstTxWarp prst="textPlain">
              <a:avLst>
                <a:gd name="adj" fmla="val 50000"/>
              </a:avLst>
            </a:prstTxWarp>
          </a:bodyPr>
          <a:lstStyle/>
          <a:p>
            <a:pPr algn="ctr">
              <a:lnSpc>
                <a:spcPct val="100000"/>
              </a:lnSpc>
              <a:spcAft>
                <a:spcPts val="0"/>
              </a:spcAft>
              <a:buNone/>
            </a:pPr>
            <a:r>
              <a:rPr lang="en-US" altLang="zh-CN" sz="4300" kern="10" dirty="0">
                <a:ln w="9525">
                  <a:solidFill>
                    <a:srgbClr val="000000"/>
                  </a:solidFill>
                  <a:round/>
                  <a:headEnd/>
                  <a:tailEnd/>
                </a:ln>
                <a:solidFill>
                  <a:srgbClr val="FF0000"/>
                </a:solidFill>
                <a:latin typeface="微软雅黑" pitchFamily="34" charset="-122"/>
                <a:ea typeface="微软雅黑" pitchFamily="34" charset="-122"/>
              </a:rPr>
              <a:t>×</a:t>
            </a:r>
            <a:endParaRPr lang="zh-CN" altLang="en-US" sz="4300" kern="10" dirty="0">
              <a:ln w="9525">
                <a:solidFill>
                  <a:srgbClr val="000000"/>
                </a:solidFill>
                <a:round/>
                <a:headEnd/>
                <a:tailEnd/>
              </a:ln>
              <a:solidFill>
                <a:srgbClr val="FF0000"/>
              </a:solidFill>
              <a:latin typeface="微软雅黑" pitchFamily="34" charset="-122"/>
              <a:ea typeface="微软雅黑" pitchFamily="34" charset="-122"/>
            </a:endParaRPr>
          </a:p>
        </p:txBody>
      </p:sp>
      <p:sp>
        <p:nvSpPr>
          <p:cNvPr id="32" name="WordArt 78"/>
          <p:cNvSpPr>
            <a:spLocks noChangeArrowheads="1" noChangeShapeType="1" noTextEdit="1"/>
          </p:cNvSpPr>
          <p:nvPr/>
        </p:nvSpPr>
        <p:spPr bwMode="auto">
          <a:xfrm>
            <a:off x="9243478" y="5661249"/>
            <a:ext cx="312034" cy="288031"/>
          </a:xfrm>
          <a:prstGeom prst="rect">
            <a:avLst/>
          </a:prstGeom>
        </p:spPr>
        <p:txBody>
          <a:bodyPr wrap="none" lIns="88686" tIns="44343" rIns="88686" bIns="44343" fromWordArt="1">
            <a:prstTxWarp prst="textPlain">
              <a:avLst>
                <a:gd name="adj" fmla="val 50000"/>
              </a:avLst>
            </a:prstTxWarp>
          </a:bodyPr>
          <a:lstStyle/>
          <a:p>
            <a:pPr algn="ctr">
              <a:lnSpc>
                <a:spcPct val="100000"/>
              </a:lnSpc>
              <a:spcAft>
                <a:spcPts val="0"/>
              </a:spcAft>
              <a:buNone/>
            </a:pPr>
            <a:r>
              <a:rPr lang="en-US" altLang="zh-CN" sz="4300" kern="10" dirty="0">
                <a:ln w="9525">
                  <a:solidFill>
                    <a:srgbClr val="000000"/>
                  </a:solidFill>
                  <a:round/>
                  <a:headEnd/>
                  <a:tailEnd/>
                </a:ln>
                <a:solidFill>
                  <a:srgbClr val="FF0000"/>
                </a:solidFill>
                <a:latin typeface="微软雅黑" pitchFamily="34" charset="-122"/>
                <a:ea typeface="微软雅黑" pitchFamily="34" charset="-122"/>
              </a:rPr>
              <a:t>×</a:t>
            </a:r>
            <a:endParaRPr lang="zh-CN" altLang="en-US" sz="4300" kern="10" dirty="0">
              <a:ln w="9525">
                <a:solidFill>
                  <a:srgbClr val="000000"/>
                </a:solidFill>
                <a:round/>
                <a:headEnd/>
                <a:tailEnd/>
              </a:ln>
              <a:solidFill>
                <a:srgbClr val="FF0000"/>
              </a:solidFill>
              <a:latin typeface="微软雅黑" pitchFamily="34" charset="-122"/>
              <a:ea typeface="微软雅黑" pitchFamily="34" charset="-122"/>
            </a:endParaRPr>
          </a:p>
        </p:txBody>
      </p:sp>
      <p:sp>
        <p:nvSpPr>
          <p:cNvPr id="33" name="TextBox 32"/>
          <p:cNvSpPr txBox="1"/>
          <p:nvPr/>
        </p:nvSpPr>
        <p:spPr>
          <a:xfrm>
            <a:off x="2768757" y="5525616"/>
            <a:ext cx="624070" cy="296774"/>
          </a:xfrm>
          <a:prstGeom prst="rect">
            <a:avLst/>
          </a:prstGeom>
          <a:noFill/>
          <a:ln>
            <a:solidFill>
              <a:schemeClr val="accent2">
                <a:lumMod val="40000"/>
                <a:lumOff val="60000"/>
              </a:schemeClr>
            </a:solidFill>
          </a:ln>
        </p:spPr>
        <p:txBody>
          <a:bodyPr wrap="square" lIns="95784" tIns="47892" rIns="95784" bIns="47892" rtlCol="0">
            <a:spAutoFit/>
          </a:bodyPr>
          <a:lstStyle/>
          <a:p>
            <a:pPr>
              <a:lnSpc>
                <a:spcPct val="100000"/>
              </a:lnSpc>
              <a:spcAft>
                <a:spcPts val="0"/>
              </a:spcAft>
            </a:pPr>
            <a:r>
              <a:rPr lang="en-US" altLang="zh-CN" sz="1300" dirty="0" smtClean="0">
                <a:latin typeface="微软雅黑" pitchFamily="34" charset="-122"/>
                <a:ea typeface="微软雅黑" pitchFamily="34" charset="-122"/>
              </a:rPr>
              <a:t>B3</a:t>
            </a:r>
            <a:endParaRPr lang="zh-CN" altLang="en-US" sz="1300" dirty="0" smtClean="0">
              <a:latin typeface="微软雅黑" pitchFamily="34" charset="-122"/>
              <a:ea typeface="微软雅黑" pitchFamily="34" charset="-122"/>
            </a:endParaRPr>
          </a:p>
        </p:txBody>
      </p:sp>
      <p:sp>
        <p:nvSpPr>
          <p:cNvPr id="34" name="WordArt 78"/>
          <p:cNvSpPr>
            <a:spLocks noChangeArrowheads="1" noChangeShapeType="1" noTextEdit="1"/>
          </p:cNvSpPr>
          <p:nvPr/>
        </p:nvSpPr>
        <p:spPr bwMode="auto">
          <a:xfrm>
            <a:off x="2924775" y="5813649"/>
            <a:ext cx="312034" cy="288031"/>
          </a:xfrm>
          <a:prstGeom prst="rect">
            <a:avLst/>
          </a:prstGeom>
        </p:spPr>
        <p:txBody>
          <a:bodyPr wrap="none" lIns="88686" tIns="44343" rIns="88686" bIns="44343" fromWordArt="1">
            <a:prstTxWarp prst="textPlain">
              <a:avLst>
                <a:gd name="adj" fmla="val 50000"/>
              </a:avLst>
            </a:prstTxWarp>
          </a:bodyPr>
          <a:lstStyle/>
          <a:p>
            <a:pPr algn="ctr">
              <a:lnSpc>
                <a:spcPct val="100000"/>
              </a:lnSpc>
              <a:spcAft>
                <a:spcPts val="0"/>
              </a:spcAft>
              <a:buNone/>
            </a:pPr>
            <a:r>
              <a:rPr lang="en-US" altLang="zh-CN" sz="4300" kern="10" dirty="0">
                <a:ln w="9525">
                  <a:solidFill>
                    <a:srgbClr val="000000"/>
                  </a:solidFill>
                  <a:round/>
                  <a:headEnd/>
                  <a:tailEnd/>
                </a:ln>
                <a:solidFill>
                  <a:srgbClr val="FF0000"/>
                </a:solidFill>
                <a:latin typeface="微软雅黑" pitchFamily="34" charset="-122"/>
                <a:ea typeface="微软雅黑" pitchFamily="34" charset="-122"/>
              </a:rPr>
              <a:t>×</a:t>
            </a:r>
            <a:endParaRPr lang="zh-CN" altLang="en-US" sz="4300" kern="10" dirty="0">
              <a:ln w="9525">
                <a:solidFill>
                  <a:srgbClr val="000000"/>
                </a:solidFill>
                <a:round/>
                <a:headEnd/>
                <a:tailEnd/>
              </a:ln>
              <a:solidFill>
                <a:srgbClr val="FF0000"/>
              </a:solidFill>
              <a:latin typeface="微软雅黑" pitchFamily="34" charset="-122"/>
              <a:ea typeface="微软雅黑" pitchFamily="34" charset="-122"/>
            </a:endParaRPr>
          </a:p>
        </p:txBody>
      </p:sp>
      <p:sp>
        <p:nvSpPr>
          <p:cNvPr id="35" name="椭圆 34"/>
          <p:cNvSpPr/>
          <p:nvPr/>
        </p:nvSpPr>
        <p:spPr>
          <a:xfrm>
            <a:off x="4562957" y="3861048"/>
            <a:ext cx="1326147" cy="504056"/>
          </a:xfrm>
          <a:prstGeom prst="ellipse">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chor="ctr">
            <a:noAutofit/>
          </a:bodyPr>
          <a:lstStyle/>
          <a:p>
            <a:pPr>
              <a:lnSpc>
                <a:spcPct val="100000"/>
              </a:lnSpc>
              <a:spcAft>
                <a:spcPts val="0"/>
              </a:spcAft>
            </a:pPr>
            <a:r>
              <a:rPr lang="zh-CN" altLang="en-US" sz="1500" dirty="0" smtClean="0">
                <a:latin typeface="微软雅黑" pitchFamily="34" charset="-122"/>
                <a:ea typeface="微软雅黑" pitchFamily="34" charset="-122"/>
              </a:rPr>
              <a:t>校验规则</a:t>
            </a:r>
          </a:p>
        </p:txBody>
      </p:sp>
      <p:sp>
        <p:nvSpPr>
          <p:cNvPr id="27" name="Text Box 3"/>
          <p:cNvSpPr txBox="1">
            <a:spLocks noChangeArrowheads="1"/>
          </p:cNvSpPr>
          <p:nvPr/>
        </p:nvSpPr>
        <p:spPr bwMode="auto">
          <a:xfrm>
            <a:off x="238092" y="1142984"/>
            <a:ext cx="7254082" cy="368665"/>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defPPr>
              <a:defRPr lang="en-US"/>
            </a:defPPr>
            <a:lvl1pPr marL="285750" indent="-285750" algn="l" eaLnBrk="0" hangingPunct="0">
              <a:buFont typeface="Arial" pitchFamily="34" charset="0"/>
              <a:buChar char="•"/>
              <a:defRPr sz="1800" b="0">
                <a:solidFill>
                  <a:schemeClr val="tx2"/>
                </a:solidFill>
                <a:latin typeface="微软雅黑" pitchFamily="34" charset="-122"/>
                <a:ea typeface="微软雅黑" pitchFamily="34" charset="-122"/>
              </a:defRPr>
            </a:lvl1pPr>
            <a:lvl2pPr eaLnBrk="0" hangingPunct="0">
              <a:defRPr sz="4400">
                <a:solidFill>
                  <a:schemeClr val="tx2"/>
                </a:solidFill>
                <a:latin typeface="Times New Roman" pitchFamily="18" charset="0"/>
              </a:defRPr>
            </a:lvl2pPr>
            <a:lvl3pPr eaLnBrk="0" hangingPunct="0">
              <a:defRPr sz="4400">
                <a:solidFill>
                  <a:schemeClr val="tx2"/>
                </a:solidFill>
                <a:latin typeface="Times New Roman" pitchFamily="18" charset="0"/>
              </a:defRPr>
            </a:lvl3pPr>
            <a:lvl4pPr eaLnBrk="0" hangingPunct="0">
              <a:defRPr sz="4400">
                <a:solidFill>
                  <a:schemeClr val="tx2"/>
                </a:solidFill>
                <a:latin typeface="Times New Roman" pitchFamily="18" charset="0"/>
              </a:defRPr>
            </a:lvl4pPr>
            <a:lvl5pPr eaLnBrk="0" hangingPunct="0">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pPr>
              <a:lnSpc>
                <a:spcPct val="100000"/>
              </a:lnSpc>
              <a:spcAft>
                <a:spcPts val="0"/>
              </a:spcAft>
            </a:pPr>
            <a:r>
              <a:rPr lang="zh-CN" altLang="en-US" dirty="0">
                <a:solidFill>
                  <a:schemeClr val="tx1"/>
                </a:solidFill>
              </a:rPr>
              <a:t>强大的数据校验机制，多重校验规则</a:t>
            </a:r>
          </a:p>
        </p:txBody>
      </p:sp>
      <p:sp>
        <p:nvSpPr>
          <p:cNvPr id="21" name="Rectangle 6"/>
          <p:cNvSpPr txBox="1">
            <a:spLocks noChangeArrowheads="1"/>
          </p:cNvSpPr>
          <p:nvPr/>
        </p:nvSpPr>
        <p:spPr bwMode="auto">
          <a:xfrm>
            <a:off x="402400" y="435442"/>
            <a:ext cx="8151000" cy="460998"/>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eaLnBrk="1" hangingPunct="1">
              <a:lnSpc>
                <a:spcPct val="100000"/>
              </a:lnSpc>
              <a:spcAft>
                <a:spcPts val="0"/>
              </a:spcAft>
              <a:buNone/>
              <a:defRPr/>
            </a:pPr>
            <a:r>
              <a:rPr lang="zh-CN" altLang="en-US" sz="2400" b="1" dirty="0">
                <a:solidFill>
                  <a:schemeClr val="tx1"/>
                </a:solidFill>
                <a:latin typeface="微软雅黑" pitchFamily="34" charset="-122"/>
                <a:ea typeface="微软雅黑" pitchFamily="34" charset="-122"/>
              </a:rPr>
              <a:t>中国建筑主</a:t>
            </a:r>
            <a:r>
              <a:rPr lang="zh-CN" altLang="en-US" sz="2400" b="1" dirty="0" smtClean="0">
                <a:solidFill>
                  <a:schemeClr val="tx1"/>
                </a:solidFill>
                <a:latin typeface="微软雅黑" pitchFamily="34" charset="-122"/>
                <a:ea typeface="微软雅黑" pitchFamily="34" charset="-122"/>
              </a:rPr>
              <a:t>数据管理系统－校验规则</a:t>
            </a:r>
            <a:endParaRPr lang="zh-CN" altLang="en-US" sz="2400" b="1" dirty="0">
              <a:solidFill>
                <a:schemeClr val="tx1"/>
              </a:solidFill>
              <a:latin typeface="微软雅黑" pitchFamily="34" charset="-122"/>
              <a:ea typeface="微软雅黑" pitchFamily="34" charset="-122"/>
              <a:cs typeface="+mn-cs"/>
            </a:endParaRPr>
          </a:p>
        </p:txBody>
      </p:sp>
      <p:sp>
        <p:nvSpPr>
          <p:cNvPr id="3" name="灯片编号占位符 2"/>
          <p:cNvSpPr>
            <a:spLocks noGrp="1"/>
          </p:cNvSpPr>
          <p:nvPr>
            <p:ph type="sldNum" sz="quarter" idx="4294967295"/>
          </p:nvPr>
        </p:nvSpPr>
        <p:spPr>
          <a:xfrm>
            <a:off x="4021186" y="6453337"/>
            <a:ext cx="2257961" cy="401260"/>
          </a:xfrm>
          <a:prstGeom prst="rect">
            <a:avLst/>
          </a:prstGeom>
        </p:spPr>
        <p:txBody>
          <a:bodyPr lIns="95784" tIns="47892" rIns="95784" bIns="47892"/>
          <a:lstStyle/>
          <a:p>
            <a:pPr algn="ctr">
              <a:lnSpc>
                <a:spcPct val="100000"/>
              </a:lnSpc>
              <a:spcAft>
                <a:spcPts val="0"/>
              </a:spcAft>
              <a:defRPr/>
            </a:pPr>
            <a:fld id="{09AC5787-8D02-4A97-B54C-E0DA4A3342CD}" type="slidenum">
              <a:rPr lang="zh-CN" altLang="en-US" smtClean="0">
                <a:latin typeface="微软雅黑" pitchFamily="34" charset="-122"/>
                <a:ea typeface="微软雅黑" pitchFamily="34" charset="-122"/>
              </a:rPr>
              <a:pPr algn="ctr">
                <a:lnSpc>
                  <a:spcPct val="100000"/>
                </a:lnSpc>
                <a:spcAft>
                  <a:spcPts val="0"/>
                </a:spcAft>
                <a:defRPr/>
              </a:pPr>
              <a:t>19</a:t>
            </a:fld>
            <a:endParaRPr lang="en-US" altLang="zh-CN" dirty="0">
              <a:latin typeface="微软雅黑" pitchFamily="34" charset="-122"/>
              <a:ea typeface="微软雅黑" pitchFamily="34" charset="-122"/>
            </a:endParaRPr>
          </a:p>
        </p:txBody>
      </p:sp>
      <p:sp>
        <p:nvSpPr>
          <p:cNvPr id="28" name="矩形 27"/>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a:t>
            </a:r>
            <a:r>
              <a:rPr lang="zh-CN" altLang="en-US" b="1" dirty="0" smtClean="0">
                <a:solidFill>
                  <a:srgbClr val="FF0000"/>
                </a:solidFill>
                <a:latin typeface="+mj-ea"/>
                <a:ea typeface="+mj-ea"/>
              </a:rPr>
              <a:t>功能</a:t>
            </a:r>
            <a:r>
              <a:rPr lang="en-US" altLang="zh-CN" b="1" dirty="0" smtClean="0">
                <a:solidFill>
                  <a:srgbClr val="FF0000"/>
                </a:solidFill>
                <a:latin typeface="+mj-ea"/>
                <a:ea typeface="+mj-ea"/>
              </a:rPr>
              <a:t>/</a:t>
            </a:r>
            <a:r>
              <a:rPr lang="zh-CN" altLang="en-US" b="1" dirty="0" smtClean="0">
                <a:solidFill>
                  <a:srgbClr val="FF0000"/>
                </a:solidFill>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36" name="右箭头 35"/>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8" name="右箭头 37"/>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9" name="右箭头 38"/>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24026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93" y="1145526"/>
            <a:ext cx="7617555" cy="457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467" y="1433558"/>
            <a:ext cx="769283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37" y="1787368"/>
            <a:ext cx="7976931" cy="432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674" y="2153639"/>
            <a:ext cx="7619210" cy="41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589" y="2153638"/>
            <a:ext cx="7582342" cy="420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Text Box 6"/>
          <p:cNvSpPr txBox="1">
            <a:spLocks noChangeArrowheads="1"/>
          </p:cNvSpPr>
          <p:nvPr/>
        </p:nvSpPr>
        <p:spPr bwMode="auto">
          <a:xfrm>
            <a:off x="1678215" y="3979189"/>
            <a:ext cx="199496" cy="34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5784" tIns="47892" rIns="95784" bIns="47892">
            <a:spAutoFit/>
          </a:bodyP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buClr>
                <a:srgbClr val="FF0000"/>
              </a:buClr>
              <a:buFont typeface="Wingdings" pitchFamily="2" charset="2"/>
              <a:defRPr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buClr>
                <a:srgbClr val="FF0000"/>
              </a:buClr>
              <a:buFont typeface="Wingdings" pitchFamily="2" charset="2"/>
              <a:defRPr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buClr>
                <a:srgbClr val="FF0000"/>
              </a:buClr>
              <a:buFont typeface="Wingdings" pitchFamily="2" charset="2"/>
              <a:defRPr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buClr>
                <a:srgbClr val="FF0000"/>
              </a:buClr>
              <a:buFont typeface="Wingdings" pitchFamily="2" charset="2"/>
              <a:defRPr b="1">
                <a:solidFill>
                  <a:schemeClr val="tx1"/>
                </a:solidFill>
                <a:latin typeface="Tahoma" pitchFamily="34" charset="0"/>
                <a:ea typeface="宋体" pitchFamily="2" charset="-122"/>
              </a:defRPr>
            </a:lvl9pPr>
          </a:lstStyle>
          <a:p>
            <a:pPr eaLnBrk="1" hangingPunct="1">
              <a:spcBef>
                <a:spcPct val="50000"/>
              </a:spcBef>
            </a:pPr>
            <a:endParaRPr lang="zh-CN" altLang="en-US">
              <a:latin typeface="微软雅黑" pitchFamily="34" charset="-122"/>
              <a:ea typeface="微软雅黑" pitchFamily="34" charset="-122"/>
            </a:endParaRPr>
          </a:p>
        </p:txBody>
      </p:sp>
      <p:sp>
        <p:nvSpPr>
          <p:cNvPr id="11" name="Rectangle 6"/>
          <p:cNvSpPr txBox="1">
            <a:spLocks noChangeArrowheads="1"/>
          </p:cNvSpPr>
          <p:nvPr/>
        </p:nvSpPr>
        <p:spPr bwMode="auto">
          <a:xfrm>
            <a:off x="402400" y="393298"/>
            <a:ext cx="8151000" cy="524990"/>
          </a:xfrm>
          <a:prstGeom prst="rect">
            <a:avLst/>
          </a:prstGeom>
          <a:noFill/>
          <a:ln w="12700" algn="ctr">
            <a:noFill/>
            <a:miter lim="800000"/>
            <a:headEnd/>
            <a:tailEnd/>
          </a:ln>
        </p:spPr>
        <p:txBody>
          <a:bodyPr vert="horz" wrap="square" lIns="87289" tIns="45390" rIns="87289" bIns="4539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pPr algn="l" eaLnBrk="1" hangingPunct="1">
              <a:buNone/>
              <a:defRPr/>
            </a:pPr>
            <a:r>
              <a:rPr lang="zh-CN" altLang="en-US" sz="2400" b="1" dirty="0" smtClean="0">
                <a:solidFill>
                  <a:schemeClr val="tx1"/>
                </a:solidFill>
                <a:latin typeface="微软雅黑" pitchFamily="34" charset="-122"/>
                <a:ea typeface="微软雅黑" pitchFamily="34" charset="-122"/>
                <a:cs typeface="+mn-cs"/>
              </a:rPr>
              <a:t>主数据管理系统－功能示例</a:t>
            </a:r>
            <a:endParaRPr lang="zh-CN" altLang="en-US" sz="2400" b="1" dirty="0">
              <a:solidFill>
                <a:schemeClr val="tx1"/>
              </a:solidFill>
              <a:latin typeface="微软雅黑" pitchFamily="34" charset="-122"/>
              <a:ea typeface="微软雅黑" pitchFamily="34" charset="-122"/>
              <a:cs typeface="+mn-cs"/>
            </a:endParaRPr>
          </a:p>
        </p:txBody>
      </p:sp>
      <p:sp>
        <p:nvSpPr>
          <p:cNvPr id="2" name="灯片编号占位符 1"/>
          <p:cNvSpPr>
            <a:spLocks noGrp="1"/>
          </p:cNvSpPr>
          <p:nvPr>
            <p:ph type="sldNum" sz="quarter" idx="4294967295"/>
          </p:nvPr>
        </p:nvSpPr>
        <p:spPr>
          <a:xfrm>
            <a:off x="4317315" y="6400800"/>
            <a:ext cx="2063750" cy="457200"/>
          </a:xfrm>
          <a:prstGeom prst="rect">
            <a:avLst/>
          </a:prstGeom>
        </p:spPr>
        <p:txBody>
          <a:bodyPr lIns="95784" tIns="47892" rIns="95784" bIns="47892"/>
          <a:lstStyle/>
          <a:p>
            <a:pPr algn="ctr">
              <a:defRPr/>
            </a:pPr>
            <a:fld id="{09AC5787-8D02-4A97-B54C-E0DA4A3342CD}" type="slidenum">
              <a:rPr lang="zh-CN" altLang="en-US" smtClean="0"/>
              <a:pPr algn="ctr">
                <a:defRPr/>
              </a:pPr>
              <a:t>20</a:t>
            </a:fld>
            <a:endParaRPr lang="en-US" altLang="zh-CN" dirty="0"/>
          </a:p>
        </p:txBody>
      </p:sp>
      <p:sp>
        <p:nvSpPr>
          <p:cNvPr id="10" name="矩形 9"/>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a:t>
            </a:r>
            <a:r>
              <a:rPr lang="zh-CN" altLang="en-US" b="1" dirty="0" smtClean="0">
                <a:solidFill>
                  <a:srgbClr val="FF0000"/>
                </a:solidFill>
                <a:latin typeface="+mj-ea"/>
                <a:ea typeface="+mj-ea"/>
              </a:rPr>
              <a:t>功能</a:t>
            </a:r>
            <a:r>
              <a:rPr lang="en-US" altLang="zh-CN" b="1" dirty="0" smtClean="0">
                <a:solidFill>
                  <a:srgbClr val="FF0000"/>
                </a:solidFill>
                <a:latin typeface="+mj-ea"/>
                <a:ea typeface="+mj-ea"/>
              </a:rPr>
              <a:t>/</a:t>
            </a:r>
            <a:r>
              <a:rPr lang="zh-CN" altLang="en-US" b="1" dirty="0" smtClean="0">
                <a:solidFill>
                  <a:srgbClr val="FF0000"/>
                </a:solidFill>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latin typeface="+mj-ea"/>
                <a:ea typeface="+mj-ea"/>
              </a:rPr>
              <a:t>支持配合</a:t>
            </a:r>
          </a:p>
        </p:txBody>
      </p:sp>
      <p:sp>
        <p:nvSpPr>
          <p:cNvPr id="12" name="右箭头 11"/>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5" name="右箭头 14"/>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custDataLst>
      <p:tags r:id="rId1"/>
    </p:custDataLst>
    <p:extLst>
      <p:ext uri="{BB962C8B-B14F-4D97-AF65-F5344CB8AC3E}">
        <p14:creationId xmlns:p14="http://schemas.microsoft.com/office/powerpoint/2010/main" val="213606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fade">
                                      <p:cBhvr>
                                        <p:cTn id="7" dur="1000"/>
                                        <p:tgtEl>
                                          <p:spTgt spid="76802"/>
                                        </p:tgtEl>
                                      </p:cBhvr>
                                    </p:animEffect>
                                    <p:anim calcmode="lin" valueType="num">
                                      <p:cBhvr>
                                        <p:cTn id="8" dur="1000" fill="hold"/>
                                        <p:tgtEl>
                                          <p:spTgt spid="76802"/>
                                        </p:tgtEl>
                                        <p:attrNameLst>
                                          <p:attrName>ppt_x</p:attrName>
                                        </p:attrNameLst>
                                      </p:cBhvr>
                                      <p:tavLst>
                                        <p:tav tm="0">
                                          <p:val>
                                            <p:strVal val="#ppt_x"/>
                                          </p:val>
                                        </p:tav>
                                        <p:tav tm="100000">
                                          <p:val>
                                            <p:strVal val="#ppt_x"/>
                                          </p:val>
                                        </p:tav>
                                      </p:tavLst>
                                    </p:anim>
                                    <p:anim calcmode="lin" valueType="num">
                                      <p:cBhvr>
                                        <p:cTn id="9" dur="1000" fill="hold"/>
                                        <p:tgtEl>
                                          <p:spTgt spid="768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6804"/>
                                        </p:tgtEl>
                                        <p:attrNameLst>
                                          <p:attrName>style.visibility</p:attrName>
                                        </p:attrNameLst>
                                      </p:cBhvr>
                                      <p:to>
                                        <p:strVal val="visible"/>
                                      </p:to>
                                    </p:set>
                                    <p:animEffect transition="in" filter="fade">
                                      <p:cBhvr>
                                        <p:cTn id="14" dur="1000"/>
                                        <p:tgtEl>
                                          <p:spTgt spid="76804"/>
                                        </p:tgtEl>
                                      </p:cBhvr>
                                    </p:animEffect>
                                    <p:anim calcmode="lin" valueType="num">
                                      <p:cBhvr>
                                        <p:cTn id="15" dur="1000" fill="hold"/>
                                        <p:tgtEl>
                                          <p:spTgt spid="76804"/>
                                        </p:tgtEl>
                                        <p:attrNameLst>
                                          <p:attrName>ppt_x</p:attrName>
                                        </p:attrNameLst>
                                      </p:cBhvr>
                                      <p:tavLst>
                                        <p:tav tm="0">
                                          <p:val>
                                            <p:strVal val="#ppt_x"/>
                                          </p:val>
                                        </p:tav>
                                        <p:tav tm="100000">
                                          <p:val>
                                            <p:strVal val="#ppt_x"/>
                                          </p:val>
                                        </p:tav>
                                      </p:tavLst>
                                    </p:anim>
                                    <p:anim calcmode="lin" valueType="num">
                                      <p:cBhvr>
                                        <p:cTn id="16" dur="1000" fill="hold"/>
                                        <p:tgtEl>
                                          <p:spTgt spid="7680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6805"/>
                                        </p:tgtEl>
                                        <p:attrNameLst>
                                          <p:attrName>style.visibility</p:attrName>
                                        </p:attrNameLst>
                                      </p:cBhvr>
                                      <p:to>
                                        <p:strVal val="visible"/>
                                      </p:to>
                                    </p:set>
                                    <p:animEffect transition="in" filter="fade">
                                      <p:cBhvr>
                                        <p:cTn id="21" dur="1000"/>
                                        <p:tgtEl>
                                          <p:spTgt spid="76805"/>
                                        </p:tgtEl>
                                      </p:cBhvr>
                                    </p:animEffect>
                                    <p:anim calcmode="lin" valueType="num">
                                      <p:cBhvr>
                                        <p:cTn id="22" dur="1000" fill="hold"/>
                                        <p:tgtEl>
                                          <p:spTgt spid="76805"/>
                                        </p:tgtEl>
                                        <p:attrNameLst>
                                          <p:attrName>ppt_x</p:attrName>
                                        </p:attrNameLst>
                                      </p:cBhvr>
                                      <p:tavLst>
                                        <p:tav tm="0">
                                          <p:val>
                                            <p:strVal val="#ppt_x"/>
                                          </p:val>
                                        </p:tav>
                                        <p:tav tm="100000">
                                          <p:val>
                                            <p:strVal val="#ppt_x"/>
                                          </p:val>
                                        </p:tav>
                                      </p:tavLst>
                                    </p:anim>
                                    <p:anim calcmode="lin" valueType="num">
                                      <p:cBhvr>
                                        <p:cTn id="23" dur="1000" fill="hold"/>
                                        <p:tgtEl>
                                          <p:spTgt spid="7680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6806"/>
                                        </p:tgtEl>
                                        <p:attrNameLst>
                                          <p:attrName>style.visibility</p:attrName>
                                        </p:attrNameLst>
                                      </p:cBhvr>
                                      <p:to>
                                        <p:strVal val="visible"/>
                                      </p:to>
                                    </p:set>
                                    <p:animEffect transition="in" filter="fade">
                                      <p:cBhvr>
                                        <p:cTn id="28" dur="500"/>
                                        <p:tgtEl>
                                          <p:spTgt spid="7680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6807"/>
                                        </p:tgtEl>
                                        <p:attrNameLst>
                                          <p:attrName>style.visibility</p:attrName>
                                        </p:attrNameLst>
                                      </p:cBhvr>
                                      <p:to>
                                        <p:strVal val="visible"/>
                                      </p:to>
                                    </p:set>
                                    <p:animEffect transition="in" filter="fade">
                                      <p:cBhvr>
                                        <p:cTn id="33"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p:spPr>
        <p:txBody>
          <a:bodyPr/>
          <a:lstStyle/>
          <a:p>
            <a:r>
              <a:rPr lang="zh-CN" altLang="en-US" sz="2400" dirty="0" smtClean="0"/>
              <a:t>主数据体系建设实施步骤</a:t>
            </a:r>
            <a:endParaRPr lang="zh-CN" altLang="en-US" sz="2400"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21</a:t>
            </a:fld>
            <a:r>
              <a:rPr lang="en-US" altLang="zh-SG" smtClean="0"/>
              <a:t/>
            </a:r>
            <a:br>
              <a:rPr lang="en-US" altLang="zh-SG" smtClean="0"/>
            </a:br>
            <a:endParaRPr lang="en-US" altLang="zh-SG"/>
          </a:p>
        </p:txBody>
      </p:sp>
      <p:sp>
        <p:nvSpPr>
          <p:cNvPr id="11" name="Rectangle 177"/>
          <p:cNvSpPr>
            <a:spLocks noChangeArrowheads="1"/>
          </p:cNvSpPr>
          <p:nvPr/>
        </p:nvSpPr>
        <p:spPr bwMode="auto">
          <a:xfrm>
            <a:off x="1714480" y="1714488"/>
            <a:ext cx="7453362" cy="4714908"/>
          </a:xfrm>
          <a:prstGeom prst="rect">
            <a:avLst/>
          </a:prstGeom>
          <a:ln>
            <a:prstDash val="dash"/>
            <a:headEnd/>
            <a:tailEnd/>
          </a:ln>
        </p:spPr>
        <p:style>
          <a:lnRef idx="2">
            <a:schemeClr val="accent1"/>
          </a:lnRef>
          <a:fillRef idx="1">
            <a:schemeClr val="lt1"/>
          </a:fillRef>
          <a:effectRef idx="0">
            <a:schemeClr val="accent1"/>
          </a:effectRef>
          <a:fontRef idx="minor">
            <a:schemeClr val="dk1"/>
          </a:fontRef>
        </p:style>
        <p:txBody>
          <a:bodyPr wrap="none" lIns="219456" rIns="0" anchor="ctr"/>
          <a:lstStyle/>
          <a:p>
            <a:pPr eaLnBrk="1" hangingPunct="1">
              <a:spcBef>
                <a:spcPct val="0"/>
              </a:spcBef>
              <a:buClrTx/>
              <a:buNone/>
            </a:pPr>
            <a:endParaRPr lang="zh-CN" altLang="en-US">
              <a:solidFill>
                <a:schemeClr val="bg1"/>
              </a:solidFill>
              <a:latin typeface="微软雅黑" pitchFamily="34" charset="-122"/>
              <a:ea typeface="微软雅黑" pitchFamily="34" charset="-122"/>
            </a:endParaRPr>
          </a:p>
        </p:txBody>
      </p:sp>
      <p:grpSp>
        <p:nvGrpSpPr>
          <p:cNvPr id="12" name="Group 166"/>
          <p:cNvGrpSpPr>
            <a:grpSpLocks/>
          </p:cNvGrpSpPr>
          <p:nvPr/>
        </p:nvGrpSpPr>
        <p:grpSpPr bwMode="auto">
          <a:xfrm>
            <a:off x="785786" y="2643182"/>
            <a:ext cx="896938" cy="3429024"/>
            <a:chOff x="2201" y="3763"/>
            <a:chExt cx="1412" cy="2340"/>
          </a:xfrm>
        </p:grpSpPr>
        <p:sp>
          <p:nvSpPr>
            <p:cNvPr id="13" name="AutoShape 176"/>
            <p:cNvSpPr>
              <a:spLocks noChangeArrowheads="1"/>
            </p:cNvSpPr>
            <p:nvPr/>
          </p:nvSpPr>
          <p:spPr bwMode="auto">
            <a:xfrm>
              <a:off x="2499" y="3763"/>
              <a:ext cx="1114" cy="503"/>
            </a:xfrm>
            <a:prstGeom prst="homePlate">
              <a:avLst>
                <a:gd name="adj" fmla="val 27003"/>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技术</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4" name="AutoShape 175"/>
            <p:cNvSpPr>
              <a:spLocks noChangeArrowheads="1"/>
            </p:cNvSpPr>
            <p:nvPr/>
          </p:nvSpPr>
          <p:spPr bwMode="auto">
            <a:xfrm>
              <a:off x="2499" y="4375"/>
              <a:ext cx="1114" cy="503"/>
            </a:xfrm>
            <a:prstGeom prst="homePlate">
              <a:avLst>
                <a:gd name="adj" fmla="val 27003"/>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人员</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5" name="AutoShape 174"/>
            <p:cNvSpPr>
              <a:spLocks noChangeArrowheads="1"/>
            </p:cNvSpPr>
            <p:nvPr/>
          </p:nvSpPr>
          <p:spPr bwMode="auto">
            <a:xfrm>
              <a:off x="2499" y="4987"/>
              <a:ext cx="1114" cy="503"/>
            </a:xfrm>
            <a:prstGeom prst="homePlate">
              <a:avLst>
                <a:gd name="adj" fmla="val 28579"/>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流程</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6" name="AutoShape 173"/>
            <p:cNvSpPr>
              <a:spLocks noChangeArrowheads="1"/>
            </p:cNvSpPr>
            <p:nvPr/>
          </p:nvSpPr>
          <p:spPr bwMode="auto">
            <a:xfrm>
              <a:off x="2499" y="5600"/>
              <a:ext cx="1114" cy="503"/>
            </a:xfrm>
            <a:prstGeom prst="homePlate">
              <a:avLst>
                <a:gd name="adj" fmla="val 33306"/>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投资</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17" name="Group 167"/>
            <p:cNvGrpSpPr>
              <a:grpSpLocks/>
            </p:cNvGrpSpPr>
            <p:nvPr/>
          </p:nvGrpSpPr>
          <p:grpSpPr bwMode="auto">
            <a:xfrm>
              <a:off x="2868" y="4035"/>
              <a:ext cx="421" cy="1851"/>
              <a:chOff x="2065" y="4035"/>
              <a:chExt cx="421" cy="1851"/>
            </a:xfrm>
          </p:grpSpPr>
          <p:sp>
            <p:nvSpPr>
              <p:cNvPr id="18" name="Line 172"/>
              <p:cNvSpPr>
                <a:spLocks noChangeShapeType="1"/>
              </p:cNvSpPr>
              <p:nvPr/>
            </p:nvSpPr>
            <p:spPr bwMode="auto">
              <a:xfrm>
                <a:off x="2065" y="4035"/>
                <a:ext cx="0" cy="1848"/>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9" name="Line 171"/>
              <p:cNvSpPr>
                <a:spLocks noChangeShapeType="1"/>
              </p:cNvSpPr>
              <p:nvPr/>
            </p:nvSpPr>
            <p:spPr bwMode="auto">
              <a:xfrm>
                <a:off x="2065" y="4048"/>
                <a:ext cx="421"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20" name="Line 170"/>
              <p:cNvSpPr>
                <a:spLocks noChangeShapeType="1"/>
              </p:cNvSpPr>
              <p:nvPr/>
            </p:nvSpPr>
            <p:spPr bwMode="auto">
              <a:xfrm>
                <a:off x="2065" y="4626"/>
                <a:ext cx="421"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21" name="Line 169"/>
              <p:cNvSpPr>
                <a:spLocks noChangeShapeType="1"/>
              </p:cNvSpPr>
              <p:nvPr/>
            </p:nvSpPr>
            <p:spPr bwMode="auto">
              <a:xfrm>
                <a:off x="2065" y="5228"/>
                <a:ext cx="421"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22" name="Line 168"/>
              <p:cNvSpPr>
                <a:spLocks noChangeShapeType="1"/>
              </p:cNvSpPr>
              <p:nvPr/>
            </p:nvSpPr>
            <p:spPr bwMode="auto">
              <a:xfrm>
                <a:off x="2065" y="5886"/>
                <a:ext cx="421"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grpSp>
      <p:grpSp>
        <p:nvGrpSpPr>
          <p:cNvPr id="23" name="Group 13"/>
          <p:cNvGrpSpPr>
            <a:grpSpLocks noChangeAspect="1"/>
          </p:cNvGrpSpPr>
          <p:nvPr/>
        </p:nvGrpSpPr>
        <p:grpSpPr bwMode="auto">
          <a:xfrm>
            <a:off x="1857356" y="1857364"/>
            <a:ext cx="6538939" cy="4286280"/>
            <a:chOff x="3583" y="3804"/>
            <a:chExt cx="6515" cy="3631"/>
          </a:xfrm>
        </p:grpSpPr>
        <p:sp>
          <p:nvSpPr>
            <p:cNvPr id="24" name="AutoShape 165"/>
            <p:cNvSpPr>
              <a:spLocks noChangeAspect="1" noChangeArrowheads="1" noTextEdit="1"/>
            </p:cNvSpPr>
            <p:nvPr/>
          </p:nvSpPr>
          <p:spPr bwMode="auto">
            <a:xfrm>
              <a:off x="3583" y="3804"/>
              <a:ext cx="6515" cy="3631"/>
            </a:xfrm>
            <a:prstGeom prst="rect">
              <a:avLst/>
            </a:prstGeom>
            <a:noFill/>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25" name="Rectangle 164"/>
            <p:cNvSpPr>
              <a:spLocks noChangeArrowheads="1"/>
            </p:cNvSpPr>
            <p:nvPr/>
          </p:nvSpPr>
          <p:spPr bwMode="auto">
            <a:xfrm>
              <a:off x="3924" y="444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业务战略</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26" name="Group 159"/>
            <p:cNvGrpSpPr>
              <a:grpSpLocks/>
            </p:cNvGrpSpPr>
            <p:nvPr/>
          </p:nvGrpSpPr>
          <p:grpSpPr bwMode="auto">
            <a:xfrm>
              <a:off x="3588" y="4336"/>
              <a:ext cx="1339" cy="406"/>
              <a:chOff x="3588" y="4336"/>
              <a:chExt cx="1339" cy="406"/>
            </a:xfrm>
          </p:grpSpPr>
          <p:sp>
            <p:nvSpPr>
              <p:cNvPr id="172" name="Rectangle 163"/>
              <p:cNvSpPr>
                <a:spLocks noChangeArrowheads="1"/>
              </p:cNvSpPr>
              <p:nvPr/>
            </p:nvSpPr>
            <p:spPr bwMode="auto">
              <a:xfrm>
                <a:off x="3621" y="43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73" name="Picture 162"/>
              <p:cNvPicPr>
                <a:picLocks noChangeAspect="1" noChangeArrowheads="1"/>
              </p:cNvPicPr>
              <p:nvPr/>
            </p:nvPicPr>
            <p:blipFill>
              <a:blip r:embed="rId2"/>
              <a:srcRect/>
              <a:stretch>
                <a:fillRect/>
              </a:stretch>
            </p:blipFill>
            <p:spPr bwMode="auto">
              <a:xfrm>
                <a:off x="3621" y="4337"/>
                <a:ext cx="1306" cy="372"/>
              </a:xfrm>
              <a:prstGeom prst="rect">
                <a:avLst/>
              </a:prstGeom>
              <a:noFill/>
            </p:spPr>
          </p:pic>
          <p:sp>
            <p:nvSpPr>
              <p:cNvPr id="174" name="Rectangle 161"/>
              <p:cNvSpPr>
                <a:spLocks noChangeArrowheads="1"/>
              </p:cNvSpPr>
              <p:nvPr/>
            </p:nvSpPr>
            <p:spPr bwMode="auto">
              <a:xfrm>
                <a:off x="3621" y="43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75" name="Rectangle 160"/>
              <p:cNvSpPr>
                <a:spLocks noChangeArrowheads="1"/>
              </p:cNvSpPr>
              <p:nvPr/>
            </p:nvSpPr>
            <p:spPr bwMode="auto">
              <a:xfrm>
                <a:off x="3588" y="4369"/>
                <a:ext cx="1306" cy="373"/>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27" name="Rectangle 158"/>
            <p:cNvSpPr>
              <a:spLocks noChangeArrowheads="1"/>
            </p:cNvSpPr>
            <p:nvPr/>
          </p:nvSpPr>
          <p:spPr bwMode="auto">
            <a:xfrm>
              <a:off x="3891" y="448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业务战略</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28" name="Rectangle 157"/>
            <p:cNvSpPr>
              <a:spLocks noChangeArrowheads="1"/>
            </p:cNvSpPr>
            <p:nvPr/>
          </p:nvSpPr>
          <p:spPr bwMode="auto">
            <a:xfrm>
              <a:off x="3924" y="489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行业趋势</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29" name="Group 152"/>
            <p:cNvGrpSpPr>
              <a:grpSpLocks/>
            </p:cNvGrpSpPr>
            <p:nvPr/>
          </p:nvGrpSpPr>
          <p:grpSpPr bwMode="auto">
            <a:xfrm>
              <a:off x="3588" y="4785"/>
              <a:ext cx="1339" cy="406"/>
              <a:chOff x="3588" y="4785"/>
              <a:chExt cx="1339" cy="406"/>
            </a:xfrm>
          </p:grpSpPr>
          <p:sp>
            <p:nvSpPr>
              <p:cNvPr id="168" name="Rectangle 156"/>
              <p:cNvSpPr>
                <a:spLocks noChangeArrowheads="1"/>
              </p:cNvSpPr>
              <p:nvPr/>
            </p:nvSpPr>
            <p:spPr bwMode="auto">
              <a:xfrm>
                <a:off x="3621" y="4785"/>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69" name="Picture 155"/>
              <p:cNvPicPr>
                <a:picLocks noChangeAspect="1" noChangeArrowheads="1"/>
              </p:cNvPicPr>
              <p:nvPr/>
            </p:nvPicPr>
            <p:blipFill>
              <a:blip r:embed="rId3"/>
              <a:srcRect/>
              <a:stretch>
                <a:fillRect/>
              </a:stretch>
            </p:blipFill>
            <p:spPr bwMode="auto">
              <a:xfrm>
                <a:off x="3621" y="4786"/>
                <a:ext cx="1306" cy="372"/>
              </a:xfrm>
              <a:prstGeom prst="rect">
                <a:avLst/>
              </a:prstGeom>
              <a:noFill/>
            </p:spPr>
          </p:pic>
          <p:sp>
            <p:nvSpPr>
              <p:cNvPr id="170" name="Rectangle 154"/>
              <p:cNvSpPr>
                <a:spLocks noChangeArrowheads="1"/>
              </p:cNvSpPr>
              <p:nvPr/>
            </p:nvSpPr>
            <p:spPr bwMode="auto">
              <a:xfrm>
                <a:off x="3621" y="4785"/>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71" name="Rectangle 153"/>
              <p:cNvSpPr>
                <a:spLocks noChangeArrowheads="1"/>
              </p:cNvSpPr>
              <p:nvPr/>
            </p:nvSpPr>
            <p:spPr bwMode="auto">
              <a:xfrm>
                <a:off x="3588" y="4818"/>
                <a:ext cx="1306" cy="373"/>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30" name="Rectangle 151"/>
            <p:cNvSpPr>
              <a:spLocks noChangeArrowheads="1"/>
            </p:cNvSpPr>
            <p:nvPr/>
          </p:nvSpPr>
          <p:spPr bwMode="auto">
            <a:xfrm>
              <a:off x="3891" y="493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行业趋势</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31" name="Rectangle 150"/>
            <p:cNvSpPr>
              <a:spLocks noChangeArrowheads="1"/>
            </p:cNvSpPr>
            <p:nvPr/>
          </p:nvSpPr>
          <p:spPr bwMode="auto">
            <a:xfrm>
              <a:off x="3924" y="579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技术趋势</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32" name="Group 145"/>
            <p:cNvGrpSpPr>
              <a:grpSpLocks/>
            </p:cNvGrpSpPr>
            <p:nvPr/>
          </p:nvGrpSpPr>
          <p:grpSpPr bwMode="auto">
            <a:xfrm>
              <a:off x="3588" y="5685"/>
              <a:ext cx="1339" cy="406"/>
              <a:chOff x="3588" y="5685"/>
              <a:chExt cx="1339" cy="406"/>
            </a:xfrm>
          </p:grpSpPr>
          <p:sp>
            <p:nvSpPr>
              <p:cNvPr id="164" name="Rectangle 149"/>
              <p:cNvSpPr>
                <a:spLocks noChangeArrowheads="1"/>
              </p:cNvSpPr>
              <p:nvPr/>
            </p:nvSpPr>
            <p:spPr bwMode="auto">
              <a:xfrm>
                <a:off x="3621" y="5685"/>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65" name="Picture 148"/>
              <p:cNvPicPr>
                <a:picLocks noChangeAspect="1" noChangeArrowheads="1"/>
              </p:cNvPicPr>
              <p:nvPr/>
            </p:nvPicPr>
            <p:blipFill>
              <a:blip r:embed="rId4"/>
              <a:srcRect/>
              <a:stretch>
                <a:fillRect/>
              </a:stretch>
            </p:blipFill>
            <p:spPr bwMode="auto">
              <a:xfrm>
                <a:off x="3621" y="5686"/>
                <a:ext cx="1306" cy="372"/>
              </a:xfrm>
              <a:prstGeom prst="rect">
                <a:avLst/>
              </a:prstGeom>
              <a:noFill/>
            </p:spPr>
          </p:pic>
          <p:sp>
            <p:nvSpPr>
              <p:cNvPr id="166" name="Rectangle 147"/>
              <p:cNvSpPr>
                <a:spLocks noChangeArrowheads="1"/>
              </p:cNvSpPr>
              <p:nvPr/>
            </p:nvSpPr>
            <p:spPr bwMode="auto">
              <a:xfrm>
                <a:off x="3621" y="5685"/>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67" name="Rectangle 146"/>
              <p:cNvSpPr>
                <a:spLocks noChangeArrowheads="1"/>
              </p:cNvSpPr>
              <p:nvPr/>
            </p:nvSpPr>
            <p:spPr bwMode="auto">
              <a:xfrm>
                <a:off x="3588" y="5719"/>
                <a:ext cx="1306" cy="372"/>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33" name="Rectangle 144"/>
            <p:cNvSpPr>
              <a:spLocks noChangeArrowheads="1"/>
            </p:cNvSpPr>
            <p:nvPr/>
          </p:nvSpPr>
          <p:spPr bwMode="auto">
            <a:xfrm>
              <a:off x="3891" y="583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技术趋势</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34" name="Rectangle 143"/>
            <p:cNvSpPr>
              <a:spLocks noChangeArrowheads="1"/>
            </p:cNvSpPr>
            <p:nvPr/>
          </p:nvSpPr>
          <p:spPr bwMode="auto">
            <a:xfrm>
              <a:off x="3924" y="624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最佳实践</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35" name="Group 138"/>
            <p:cNvGrpSpPr>
              <a:grpSpLocks/>
            </p:cNvGrpSpPr>
            <p:nvPr/>
          </p:nvGrpSpPr>
          <p:grpSpPr bwMode="auto">
            <a:xfrm>
              <a:off x="3589" y="6136"/>
              <a:ext cx="1338" cy="406"/>
              <a:chOff x="3589" y="6136"/>
              <a:chExt cx="1338" cy="406"/>
            </a:xfrm>
          </p:grpSpPr>
          <p:sp>
            <p:nvSpPr>
              <p:cNvPr id="160" name="Rectangle 142"/>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61" name="Picture 141"/>
              <p:cNvPicPr>
                <a:picLocks noChangeAspect="1" noChangeArrowheads="1"/>
              </p:cNvPicPr>
              <p:nvPr/>
            </p:nvPicPr>
            <p:blipFill>
              <a:blip r:embed="rId5"/>
              <a:srcRect/>
              <a:stretch>
                <a:fillRect/>
              </a:stretch>
            </p:blipFill>
            <p:spPr bwMode="auto">
              <a:xfrm>
                <a:off x="3622" y="6137"/>
                <a:ext cx="1305" cy="372"/>
              </a:xfrm>
              <a:prstGeom prst="rect">
                <a:avLst/>
              </a:prstGeom>
              <a:noFill/>
            </p:spPr>
          </p:pic>
          <p:sp>
            <p:nvSpPr>
              <p:cNvPr id="162" name="Rectangle 140"/>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63" name="Rectangle 139"/>
              <p:cNvSpPr>
                <a:spLocks noChangeArrowheads="1"/>
              </p:cNvSpPr>
              <p:nvPr/>
            </p:nvSpPr>
            <p:spPr bwMode="auto">
              <a:xfrm>
                <a:off x="3589" y="6169"/>
                <a:ext cx="1305" cy="373"/>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36" name="Rectangle 137"/>
            <p:cNvSpPr>
              <a:spLocks noChangeArrowheads="1"/>
            </p:cNvSpPr>
            <p:nvPr/>
          </p:nvSpPr>
          <p:spPr bwMode="auto">
            <a:xfrm>
              <a:off x="3891" y="628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最佳实践</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37" name="Rectangle 136"/>
            <p:cNvSpPr>
              <a:spLocks noChangeArrowheads="1"/>
            </p:cNvSpPr>
            <p:nvPr/>
          </p:nvSpPr>
          <p:spPr bwMode="auto">
            <a:xfrm>
              <a:off x="3924" y="534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现状总结</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38" name="Group 131"/>
            <p:cNvGrpSpPr>
              <a:grpSpLocks/>
            </p:cNvGrpSpPr>
            <p:nvPr/>
          </p:nvGrpSpPr>
          <p:grpSpPr bwMode="auto">
            <a:xfrm>
              <a:off x="3588" y="5236"/>
              <a:ext cx="1339" cy="405"/>
              <a:chOff x="3588" y="5236"/>
              <a:chExt cx="1339" cy="405"/>
            </a:xfrm>
          </p:grpSpPr>
          <p:sp>
            <p:nvSpPr>
              <p:cNvPr id="156" name="Rectangle 135"/>
              <p:cNvSpPr>
                <a:spLocks noChangeArrowheads="1"/>
              </p:cNvSpPr>
              <p:nvPr/>
            </p:nvSpPr>
            <p:spPr bwMode="auto">
              <a:xfrm>
                <a:off x="3621" y="52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57" name="Picture 134"/>
              <p:cNvPicPr>
                <a:picLocks noChangeAspect="1" noChangeArrowheads="1"/>
              </p:cNvPicPr>
              <p:nvPr/>
            </p:nvPicPr>
            <p:blipFill>
              <a:blip r:embed="rId6"/>
              <a:srcRect/>
              <a:stretch>
                <a:fillRect/>
              </a:stretch>
            </p:blipFill>
            <p:spPr bwMode="auto">
              <a:xfrm>
                <a:off x="3621" y="5236"/>
                <a:ext cx="1306" cy="372"/>
              </a:xfrm>
              <a:prstGeom prst="rect">
                <a:avLst/>
              </a:prstGeom>
              <a:noFill/>
            </p:spPr>
          </p:pic>
          <p:sp>
            <p:nvSpPr>
              <p:cNvPr id="158" name="Rectangle 133"/>
              <p:cNvSpPr>
                <a:spLocks noChangeArrowheads="1"/>
              </p:cNvSpPr>
              <p:nvPr/>
            </p:nvSpPr>
            <p:spPr bwMode="auto">
              <a:xfrm>
                <a:off x="3621" y="52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59" name="Rectangle 132"/>
              <p:cNvSpPr>
                <a:spLocks noChangeArrowheads="1"/>
              </p:cNvSpPr>
              <p:nvPr/>
            </p:nvSpPr>
            <p:spPr bwMode="auto">
              <a:xfrm>
                <a:off x="3588" y="5269"/>
                <a:ext cx="1306" cy="372"/>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39" name="Rectangle 130"/>
            <p:cNvSpPr>
              <a:spLocks noChangeArrowheads="1"/>
            </p:cNvSpPr>
            <p:nvPr/>
          </p:nvSpPr>
          <p:spPr bwMode="auto">
            <a:xfrm>
              <a:off x="3891" y="538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现状总结</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0" name="Rectangle 129"/>
            <p:cNvSpPr>
              <a:spLocks noChangeArrowheads="1"/>
            </p:cNvSpPr>
            <p:nvPr/>
          </p:nvSpPr>
          <p:spPr bwMode="auto">
            <a:xfrm>
              <a:off x="5516" y="4593"/>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分析信息技术</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1" name="Rectangle 128"/>
            <p:cNvSpPr>
              <a:spLocks noChangeArrowheads="1"/>
            </p:cNvSpPr>
            <p:nvPr/>
          </p:nvSpPr>
          <p:spPr bwMode="auto">
            <a:xfrm>
              <a:off x="5693" y="4803"/>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潜在需求</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42" name="Group 123"/>
            <p:cNvGrpSpPr>
              <a:grpSpLocks/>
            </p:cNvGrpSpPr>
            <p:nvPr/>
          </p:nvGrpSpPr>
          <p:grpSpPr bwMode="auto">
            <a:xfrm>
              <a:off x="5357" y="4522"/>
              <a:ext cx="1339" cy="531"/>
              <a:chOff x="5357" y="4522"/>
              <a:chExt cx="1339" cy="531"/>
            </a:xfrm>
          </p:grpSpPr>
          <p:sp>
            <p:nvSpPr>
              <p:cNvPr id="152" name="Rectangle 127"/>
              <p:cNvSpPr>
                <a:spLocks noChangeArrowheads="1"/>
              </p:cNvSpPr>
              <p:nvPr/>
            </p:nvSpPr>
            <p:spPr bwMode="auto">
              <a:xfrm>
                <a:off x="5390" y="4522"/>
                <a:ext cx="1306" cy="49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53" name="Picture 126"/>
              <p:cNvPicPr>
                <a:picLocks noChangeAspect="1" noChangeArrowheads="1"/>
              </p:cNvPicPr>
              <p:nvPr/>
            </p:nvPicPr>
            <p:blipFill>
              <a:blip r:embed="rId7"/>
              <a:srcRect/>
              <a:stretch>
                <a:fillRect/>
              </a:stretch>
            </p:blipFill>
            <p:spPr bwMode="auto">
              <a:xfrm>
                <a:off x="5390" y="4523"/>
                <a:ext cx="1306" cy="497"/>
              </a:xfrm>
              <a:prstGeom prst="rect">
                <a:avLst/>
              </a:prstGeom>
              <a:noFill/>
            </p:spPr>
          </p:pic>
          <p:sp>
            <p:nvSpPr>
              <p:cNvPr id="154" name="Rectangle 125"/>
              <p:cNvSpPr>
                <a:spLocks noChangeArrowheads="1"/>
              </p:cNvSpPr>
              <p:nvPr/>
            </p:nvSpPr>
            <p:spPr bwMode="auto">
              <a:xfrm>
                <a:off x="5390" y="4522"/>
                <a:ext cx="1306" cy="49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55" name="Rectangle 124"/>
              <p:cNvSpPr>
                <a:spLocks noChangeArrowheads="1"/>
              </p:cNvSpPr>
              <p:nvPr/>
            </p:nvSpPr>
            <p:spPr bwMode="auto">
              <a:xfrm>
                <a:off x="5357" y="4556"/>
                <a:ext cx="1306" cy="497"/>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43" name="Rectangle 122"/>
            <p:cNvSpPr>
              <a:spLocks noChangeArrowheads="1"/>
            </p:cNvSpPr>
            <p:nvPr/>
          </p:nvSpPr>
          <p:spPr bwMode="auto">
            <a:xfrm>
              <a:off x="5483" y="4626"/>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分析技术</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4" name="Rectangle 121"/>
            <p:cNvSpPr>
              <a:spLocks noChangeArrowheads="1"/>
            </p:cNvSpPr>
            <p:nvPr/>
          </p:nvSpPr>
          <p:spPr bwMode="auto">
            <a:xfrm>
              <a:off x="5483" y="4835"/>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潜在需求</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5" name="Rectangle 120"/>
            <p:cNvSpPr>
              <a:spLocks noChangeArrowheads="1"/>
            </p:cNvSpPr>
            <p:nvPr/>
          </p:nvSpPr>
          <p:spPr bwMode="auto">
            <a:xfrm>
              <a:off x="5528" y="5958"/>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确定信息技术</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6" name="Rectangle 119"/>
            <p:cNvSpPr>
              <a:spLocks noChangeArrowheads="1"/>
            </p:cNvSpPr>
            <p:nvPr/>
          </p:nvSpPr>
          <p:spPr bwMode="auto">
            <a:xfrm>
              <a:off x="5529" y="6170"/>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应用发展趋向</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47" name="Group 114"/>
            <p:cNvGrpSpPr>
              <a:grpSpLocks/>
            </p:cNvGrpSpPr>
            <p:nvPr/>
          </p:nvGrpSpPr>
          <p:grpSpPr bwMode="auto">
            <a:xfrm>
              <a:off x="5369" y="5889"/>
              <a:ext cx="1339" cy="529"/>
              <a:chOff x="5369" y="5889"/>
              <a:chExt cx="1339" cy="529"/>
            </a:xfrm>
          </p:grpSpPr>
          <p:sp>
            <p:nvSpPr>
              <p:cNvPr id="148" name="Rectangle 118"/>
              <p:cNvSpPr>
                <a:spLocks noChangeArrowheads="1"/>
              </p:cNvSpPr>
              <p:nvPr/>
            </p:nvSpPr>
            <p:spPr bwMode="auto">
              <a:xfrm>
                <a:off x="5402" y="5889"/>
                <a:ext cx="1306" cy="49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49" name="Picture 117"/>
              <p:cNvPicPr>
                <a:picLocks noChangeAspect="1" noChangeArrowheads="1"/>
              </p:cNvPicPr>
              <p:nvPr/>
            </p:nvPicPr>
            <p:blipFill>
              <a:blip r:embed="rId8"/>
              <a:srcRect/>
              <a:stretch>
                <a:fillRect/>
              </a:stretch>
            </p:blipFill>
            <p:spPr bwMode="auto">
              <a:xfrm>
                <a:off x="5402" y="5889"/>
                <a:ext cx="1306" cy="497"/>
              </a:xfrm>
              <a:prstGeom prst="rect">
                <a:avLst/>
              </a:prstGeom>
              <a:noFill/>
            </p:spPr>
          </p:pic>
          <p:sp>
            <p:nvSpPr>
              <p:cNvPr id="150" name="Rectangle 116"/>
              <p:cNvSpPr>
                <a:spLocks noChangeArrowheads="1"/>
              </p:cNvSpPr>
              <p:nvPr/>
            </p:nvSpPr>
            <p:spPr bwMode="auto">
              <a:xfrm>
                <a:off x="5402" y="5889"/>
                <a:ext cx="1306" cy="49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51" name="Rectangle 115"/>
              <p:cNvSpPr>
                <a:spLocks noChangeArrowheads="1"/>
              </p:cNvSpPr>
              <p:nvPr/>
            </p:nvSpPr>
            <p:spPr bwMode="auto">
              <a:xfrm>
                <a:off x="5369" y="5921"/>
                <a:ext cx="1306" cy="497"/>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48" name="Rectangle 113"/>
            <p:cNvSpPr>
              <a:spLocks noChangeArrowheads="1"/>
            </p:cNvSpPr>
            <p:nvPr/>
          </p:nvSpPr>
          <p:spPr bwMode="auto">
            <a:xfrm>
              <a:off x="5495" y="5991"/>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确定应用</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9" name="Rectangle 112"/>
            <p:cNvSpPr>
              <a:spLocks noChangeArrowheads="1"/>
            </p:cNvSpPr>
            <p:nvPr/>
          </p:nvSpPr>
          <p:spPr bwMode="auto">
            <a:xfrm>
              <a:off x="5496" y="6202"/>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发展趋向</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50" name="Freeform 111"/>
            <p:cNvSpPr>
              <a:spLocks noEditPoints="1"/>
            </p:cNvSpPr>
            <p:nvPr/>
          </p:nvSpPr>
          <p:spPr bwMode="auto">
            <a:xfrm>
              <a:off x="4889" y="4550"/>
              <a:ext cx="468" cy="288"/>
            </a:xfrm>
            <a:custGeom>
              <a:avLst/>
              <a:gdLst/>
              <a:ahLst/>
              <a:cxnLst>
                <a:cxn ang="0">
                  <a:pos x="33" y="0"/>
                </a:cxn>
                <a:cxn ang="0">
                  <a:pos x="1433" y="0"/>
                </a:cxn>
                <a:cxn ang="0">
                  <a:pos x="1467" y="34"/>
                </a:cxn>
                <a:cxn ang="0">
                  <a:pos x="1467" y="1550"/>
                </a:cxn>
                <a:cxn ang="0">
                  <a:pos x="1433" y="1517"/>
                </a:cxn>
                <a:cxn ang="0">
                  <a:pos x="2508" y="1517"/>
                </a:cxn>
                <a:cxn ang="0">
                  <a:pos x="2542" y="1550"/>
                </a:cxn>
                <a:cxn ang="0">
                  <a:pos x="2508" y="1584"/>
                </a:cxn>
                <a:cxn ang="0">
                  <a:pos x="1433" y="1584"/>
                </a:cxn>
                <a:cxn ang="0">
                  <a:pos x="1400" y="1550"/>
                </a:cxn>
                <a:cxn ang="0">
                  <a:pos x="1400" y="34"/>
                </a:cxn>
                <a:cxn ang="0">
                  <a:pos x="1433" y="67"/>
                </a:cxn>
                <a:cxn ang="0">
                  <a:pos x="33" y="67"/>
                </a:cxn>
                <a:cxn ang="0">
                  <a:pos x="0" y="34"/>
                </a:cxn>
                <a:cxn ang="0">
                  <a:pos x="33" y="0"/>
                </a:cxn>
                <a:cxn ang="0">
                  <a:pos x="2442" y="1350"/>
                </a:cxn>
                <a:cxn ang="0">
                  <a:pos x="2842" y="1550"/>
                </a:cxn>
                <a:cxn ang="0">
                  <a:pos x="2442" y="1750"/>
                </a:cxn>
                <a:cxn ang="0">
                  <a:pos x="2442" y="1350"/>
                </a:cxn>
              </a:cxnLst>
              <a:rect l="0" t="0" r="r" b="b"/>
              <a:pathLst>
                <a:path w="2842" h="1750">
                  <a:moveTo>
                    <a:pt x="33" y="0"/>
                  </a:moveTo>
                  <a:lnTo>
                    <a:pt x="1433" y="0"/>
                  </a:lnTo>
                  <a:cubicBezTo>
                    <a:pt x="1452" y="0"/>
                    <a:pt x="1467" y="15"/>
                    <a:pt x="1467" y="34"/>
                  </a:cubicBezTo>
                  <a:lnTo>
                    <a:pt x="1467" y="1550"/>
                  </a:lnTo>
                  <a:lnTo>
                    <a:pt x="1433" y="1517"/>
                  </a:lnTo>
                  <a:lnTo>
                    <a:pt x="2508" y="1517"/>
                  </a:lnTo>
                  <a:cubicBezTo>
                    <a:pt x="2527" y="1517"/>
                    <a:pt x="2542" y="1532"/>
                    <a:pt x="2542" y="1550"/>
                  </a:cubicBezTo>
                  <a:cubicBezTo>
                    <a:pt x="2542" y="1569"/>
                    <a:pt x="2527" y="1584"/>
                    <a:pt x="2508" y="1584"/>
                  </a:cubicBezTo>
                  <a:lnTo>
                    <a:pt x="1433" y="1584"/>
                  </a:lnTo>
                  <a:cubicBezTo>
                    <a:pt x="1415" y="1584"/>
                    <a:pt x="1400" y="1569"/>
                    <a:pt x="1400" y="1550"/>
                  </a:cubicBezTo>
                  <a:lnTo>
                    <a:pt x="1400" y="34"/>
                  </a:lnTo>
                  <a:lnTo>
                    <a:pt x="1433" y="67"/>
                  </a:lnTo>
                  <a:lnTo>
                    <a:pt x="33" y="67"/>
                  </a:lnTo>
                  <a:cubicBezTo>
                    <a:pt x="15" y="67"/>
                    <a:pt x="0" y="52"/>
                    <a:pt x="0" y="34"/>
                  </a:cubicBezTo>
                  <a:cubicBezTo>
                    <a:pt x="0" y="15"/>
                    <a:pt x="15" y="0"/>
                    <a:pt x="33" y="0"/>
                  </a:cubicBezTo>
                  <a:close/>
                  <a:moveTo>
                    <a:pt x="2442" y="1350"/>
                  </a:moveTo>
                  <a:lnTo>
                    <a:pt x="2842" y="1550"/>
                  </a:lnTo>
                  <a:lnTo>
                    <a:pt x="2442" y="1750"/>
                  </a:lnTo>
                  <a:lnTo>
                    <a:pt x="2442" y="135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1" name="Freeform 110"/>
            <p:cNvSpPr>
              <a:spLocks noEditPoints="1"/>
            </p:cNvSpPr>
            <p:nvPr/>
          </p:nvSpPr>
          <p:spPr bwMode="auto">
            <a:xfrm>
              <a:off x="4889" y="4772"/>
              <a:ext cx="468" cy="238"/>
            </a:xfrm>
            <a:custGeom>
              <a:avLst/>
              <a:gdLst/>
              <a:ahLst/>
              <a:cxnLst>
                <a:cxn ang="0">
                  <a:pos x="33" y="1384"/>
                </a:cxn>
                <a:cxn ang="0">
                  <a:pos x="1433" y="1384"/>
                </a:cxn>
                <a:cxn ang="0">
                  <a:pos x="1400" y="1417"/>
                </a:cxn>
                <a:cxn ang="0">
                  <a:pos x="1400" y="200"/>
                </a:cxn>
                <a:cxn ang="0">
                  <a:pos x="1433" y="167"/>
                </a:cxn>
                <a:cxn ang="0">
                  <a:pos x="2508" y="167"/>
                </a:cxn>
                <a:cxn ang="0">
                  <a:pos x="2542" y="200"/>
                </a:cxn>
                <a:cxn ang="0">
                  <a:pos x="2508" y="234"/>
                </a:cxn>
                <a:cxn ang="0">
                  <a:pos x="1433" y="234"/>
                </a:cxn>
                <a:cxn ang="0">
                  <a:pos x="1467" y="200"/>
                </a:cxn>
                <a:cxn ang="0">
                  <a:pos x="1467" y="1417"/>
                </a:cxn>
                <a:cxn ang="0">
                  <a:pos x="1433" y="1450"/>
                </a:cxn>
                <a:cxn ang="0">
                  <a:pos x="33" y="1450"/>
                </a:cxn>
                <a:cxn ang="0">
                  <a:pos x="0" y="1417"/>
                </a:cxn>
                <a:cxn ang="0">
                  <a:pos x="33" y="1384"/>
                </a:cxn>
                <a:cxn ang="0">
                  <a:pos x="2442" y="0"/>
                </a:cxn>
                <a:cxn ang="0">
                  <a:pos x="2842" y="200"/>
                </a:cxn>
                <a:cxn ang="0">
                  <a:pos x="2442" y="400"/>
                </a:cxn>
                <a:cxn ang="0">
                  <a:pos x="2442" y="0"/>
                </a:cxn>
              </a:cxnLst>
              <a:rect l="0" t="0" r="r" b="b"/>
              <a:pathLst>
                <a:path w="2842" h="1450">
                  <a:moveTo>
                    <a:pt x="33" y="1384"/>
                  </a:moveTo>
                  <a:lnTo>
                    <a:pt x="1433" y="1384"/>
                  </a:lnTo>
                  <a:lnTo>
                    <a:pt x="1400" y="1417"/>
                  </a:lnTo>
                  <a:lnTo>
                    <a:pt x="1400" y="200"/>
                  </a:lnTo>
                  <a:cubicBezTo>
                    <a:pt x="1400" y="182"/>
                    <a:pt x="1415" y="167"/>
                    <a:pt x="1433" y="167"/>
                  </a:cubicBezTo>
                  <a:lnTo>
                    <a:pt x="2508" y="167"/>
                  </a:lnTo>
                  <a:cubicBezTo>
                    <a:pt x="2527" y="167"/>
                    <a:pt x="2542" y="182"/>
                    <a:pt x="2542" y="200"/>
                  </a:cubicBezTo>
                  <a:cubicBezTo>
                    <a:pt x="2542" y="219"/>
                    <a:pt x="2527" y="234"/>
                    <a:pt x="2508" y="234"/>
                  </a:cubicBezTo>
                  <a:lnTo>
                    <a:pt x="1433" y="234"/>
                  </a:lnTo>
                  <a:lnTo>
                    <a:pt x="1467" y="200"/>
                  </a:lnTo>
                  <a:lnTo>
                    <a:pt x="1467" y="1417"/>
                  </a:lnTo>
                  <a:cubicBezTo>
                    <a:pt x="1467" y="1436"/>
                    <a:pt x="1452" y="1450"/>
                    <a:pt x="1433" y="1450"/>
                  </a:cubicBezTo>
                  <a:lnTo>
                    <a:pt x="33" y="1450"/>
                  </a:lnTo>
                  <a:cubicBezTo>
                    <a:pt x="15" y="1450"/>
                    <a:pt x="0" y="1436"/>
                    <a:pt x="0" y="1417"/>
                  </a:cubicBezTo>
                  <a:cubicBezTo>
                    <a:pt x="0" y="1399"/>
                    <a:pt x="15" y="1384"/>
                    <a:pt x="33" y="1384"/>
                  </a:cubicBezTo>
                  <a:close/>
                  <a:moveTo>
                    <a:pt x="2442" y="0"/>
                  </a:moveTo>
                  <a:lnTo>
                    <a:pt x="2842" y="200"/>
                  </a:lnTo>
                  <a:lnTo>
                    <a:pt x="2442" y="400"/>
                  </a:lnTo>
                  <a:lnTo>
                    <a:pt x="2442" y="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2" name="Freeform 109"/>
            <p:cNvSpPr>
              <a:spLocks noEditPoints="1"/>
            </p:cNvSpPr>
            <p:nvPr/>
          </p:nvSpPr>
          <p:spPr bwMode="auto">
            <a:xfrm>
              <a:off x="4889" y="5900"/>
              <a:ext cx="480" cy="303"/>
            </a:xfrm>
            <a:custGeom>
              <a:avLst/>
              <a:gdLst/>
              <a:ahLst/>
              <a:cxnLst>
                <a:cxn ang="0">
                  <a:pos x="33" y="0"/>
                </a:cxn>
                <a:cxn ang="0">
                  <a:pos x="1475" y="0"/>
                </a:cxn>
                <a:cxn ang="0">
                  <a:pos x="1508" y="33"/>
                </a:cxn>
                <a:cxn ang="0">
                  <a:pos x="1508" y="1650"/>
                </a:cxn>
                <a:cxn ang="0">
                  <a:pos x="1475" y="1617"/>
                </a:cxn>
                <a:cxn ang="0">
                  <a:pos x="2583" y="1617"/>
                </a:cxn>
                <a:cxn ang="0">
                  <a:pos x="2617" y="1650"/>
                </a:cxn>
                <a:cxn ang="0">
                  <a:pos x="2583" y="1683"/>
                </a:cxn>
                <a:cxn ang="0">
                  <a:pos x="1475" y="1683"/>
                </a:cxn>
                <a:cxn ang="0">
                  <a:pos x="1442" y="1650"/>
                </a:cxn>
                <a:cxn ang="0">
                  <a:pos x="1442" y="33"/>
                </a:cxn>
                <a:cxn ang="0">
                  <a:pos x="1475" y="67"/>
                </a:cxn>
                <a:cxn ang="0">
                  <a:pos x="33" y="67"/>
                </a:cxn>
                <a:cxn ang="0">
                  <a:pos x="0" y="33"/>
                </a:cxn>
                <a:cxn ang="0">
                  <a:pos x="33" y="0"/>
                </a:cxn>
                <a:cxn ang="0">
                  <a:pos x="2517" y="1450"/>
                </a:cxn>
                <a:cxn ang="0">
                  <a:pos x="2917" y="1650"/>
                </a:cxn>
                <a:cxn ang="0">
                  <a:pos x="2517" y="1850"/>
                </a:cxn>
                <a:cxn ang="0">
                  <a:pos x="2517" y="1450"/>
                </a:cxn>
              </a:cxnLst>
              <a:rect l="0" t="0" r="r" b="b"/>
              <a:pathLst>
                <a:path w="2917" h="1850">
                  <a:moveTo>
                    <a:pt x="33" y="0"/>
                  </a:moveTo>
                  <a:lnTo>
                    <a:pt x="1475" y="0"/>
                  </a:lnTo>
                  <a:cubicBezTo>
                    <a:pt x="1494" y="0"/>
                    <a:pt x="1508" y="15"/>
                    <a:pt x="1508" y="33"/>
                  </a:cubicBezTo>
                  <a:lnTo>
                    <a:pt x="1508" y="1650"/>
                  </a:lnTo>
                  <a:lnTo>
                    <a:pt x="1475" y="1617"/>
                  </a:lnTo>
                  <a:lnTo>
                    <a:pt x="2583" y="1617"/>
                  </a:lnTo>
                  <a:cubicBezTo>
                    <a:pt x="2602" y="1617"/>
                    <a:pt x="2617" y="1632"/>
                    <a:pt x="2617" y="1650"/>
                  </a:cubicBezTo>
                  <a:cubicBezTo>
                    <a:pt x="2617" y="1669"/>
                    <a:pt x="2602" y="1683"/>
                    <a:pt x="2583" y="1683"/>
                  </a:cubicBezTo>
                  <a:lnTo>
                    <a:pt x="1475" y="1683"/>
                  </a:lnTo>
                  <a:cubicBezTo>
                    <a:pt x="1457" y="1683"/>
                    <a:pt x="1442" y="1669"/>
                    <a:pt x="1442" y="1650"/>
                  </a:cubicBezTo>
                  <a:lnTo>
                    <a:pt x="1442" y="33"/>
                  </a:lnTo>
                  <a:lnTo>
                    <a:pt x="1475" y="67"/>
                  </a:lnTo>
                  <a:lnTo>
                    <a:pt x="33" y="67"/>
                  </a:lnTo>
                  <a:cubicBezTo>
                    <a:pt x="15" y="67"/>
                    <a:pt x="0" y="52"/>
                    <a:pt x="0" y="33"/>
                  </a:cubicBezTo>
                  <a:cubicBezTo>
                    <a:pt x="0" y="15"/>
                    <a:pt x="15" y="0"/>
                    <a:pt x="33" y="0"/>
                  </a:cubicBezTo>
                  <a:close/>
                  <a:moveTo>
                    <a:pt x="2517" y="1450"/>
                  </a:moveTo>
                  <a:lnTo>
                    <a:pt x="2917" y="1650"/>
                  </a:lnTo>
                  <a:lnTo>
                    <a:pt x="2517" y="1850"/>
                  </a:lnTo>
                  <a:lnTo>
                    <a:pt x="2517" y="145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3" name="Freeform 108"/>
            <p:cNvSpPr>
              <a:spLocks noEditPoints="1"/>
            </p:cNvSpPr>
            <p:nvPr/>
          </p:nvSpPr>
          <p:spPr bwMode="auto">
            <a:xfrm>
              <a:off x="4889" y="6138"/>
              <a:ext cx="480" cy="223"/>
            </a:xfrm>
            <a:custGeom>
              <a:avLst/>
              <a:gdLst/>
              <a:ahLst/>
              <a:cxnLst>
                <a:cxn ang="0">
                  <a:pos x="16" y="646"/>
                </a:cxn>
                <a:cxn ang="0">
                  <a:pos x="737" y="646"/>
                </a:cxn>
                <a:cxn ang="0">
                  <a:pos x="721" y="662"/>
                </a:cxn>
                <a:cxn ang="0">
                  <a:pos x="721" y="100"/>
                </a:cxn>
                <a:cxn ang="0">
                  <a:pos x="737" y="83"/>
                </a:cxn>
                <a:cxn ang="0">
                  <a:pos x="1291" y="83"/>
                </a:cxn>
                <a:cxn ang="0">
                  <a:pos x="1308" y="100"/>
                </a:cxn>
                <a:cxn ang="0">
                  <a:pos x="1291" y="116"/>
                </a:cxn>
                <a:cxn ang="0">
                  <a:pos x="737" y="116"/>
                </a:cxn>
                <a:cxn ang="0">
                  <a:pos x="754" y="100"/>
                </a:cxn>
                <a:cxn ang="0">
                  <a:pos x="754" y="662"/>
                </a:cxn>
                <a:cxn ang="0">
                  <a:pos x="737" y="679"/>
                </a:cxn>
                <a:cxn ang="0">
                  <a:pos x="16" y="679"/>
                </a:cxn>
                <a:cxn ang="0">
                  <a:pos x="0" y="662"/>
                </a:cxn>
                <a:cxn ang="0">
                  <a:pos x="16" y="646"/>
                </a:cxn>
                <a:cxn ang="0">
                  <a:pos x="1258" y="0"/>
                </a:cxn>
                <a:cxn ang="0">
                  <a:pos x="1458" y="100"/>
                </a:cxn>
                <a:cxn ang="0">
                  <a:pos x="1258" y="200"/>
                </a:cxn>
                <a:cxn ang="0">
                  <a:pos x="1258" y="0"/>
                </a:cxn>
              </a:cxnLst>
              <a:rect l="0" t="0" r="r" b="b"/>
              <a:pathLst>
                <a:path w="1458" h="679">
                  <a:moveTo>
                    <a:pt x="16" y="646"/>
                  </a:moveTo>
                  <a:lnTo>
                    <a:pt x="737" y="646"/>
                  </a:lnTo>
                  <a:lnTo>
                    <a:pt x="721" y="662"/>
                  </a:lnTo>
                  <a:lnTo>
                    <a:pt x="721" y="100"/>
                  </a:lnTo>
                  <a:cubicBezTo>
                    <a:pt x="721" y="91"/>
                    <a:pt x="728" y="83"/>
                    <a:pt x="737" y="83"/>
                  </a:cubicBezTo>
                  <a:lnTo>
                    <a:pt x="1291" y="83"/>
                  </a:lnTo>
                  <a:cubicBezTo>
                    <a:pt x="1301" y="83"/>
                    <a:pt x="1308" y="91"/>
                    <a:pt x="1308" y="100"/>
                  </a:cubicBezTo>
                  <a:cubicBezTo>
                    <a:pt x="1308" y="109"/>
                    <a:pt x="1301" y="116"/>
                    <a:pt x="1291" y="116"/>
                  </a:cubicBezTo>
                  <a:lnTo>
                    <a:pt x="737" y="116"/>
                  </a:lnTo>
                  <a:lnTo>
                    <a:pt x="754" y="100"/>
                  </a:lnTo>
                  <a:lnTo>
                    <a:pt x="754" y="662"/>
                  </a:lnTo>
                  <a:cubicBezTo>
                    <a:pt x="754" y="672"/>
                    <a:pt x="747" y="679"/>
                    <a:pt x="737" y="679"/>
                  </a:cubicBezTo>
                  <a:lnTo>
                    <a:pt x="16" y="679"/>
                  </a:lnTo>
                  <a:cubicBezTo>
                    <a:pt x="7" y="679"/>
                    <a:pt x="0" y="672"/>
                    <a:pt x="0" y="662"/>
                  </a:cubicBezTo>
                  <a:cubicBezTo>
                    <a:pt x="0" y="653"/>
                    <a:pt x="7" y="646"/>
                    <a:pt x="16" y="646"/>
                  </a:cubicBezTo>
                  <a:close/>
                  <a:moveTo>
                    <a:pt x="1258" y="0"/>
                  </a:moveTo>
                  <a:lnTo>
                    <a:pt x="1458" y="100"/>
                  </a:lnTo>
                  <a:lnTo>
                    <a:pt x="1258" y="200"/>
                  </a:lnTo>
                  <a:lnTo>
                    <a:pt x="1258" y="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4" name="Rectangle 107"/>
            <p:cNvSpPr>
              <a:spLocks noChangeArrowheads="1"/>
            </p:cNvSpPr>
            <p:nvPr/>
          </p:nvSpPr>
          <p:spPr bwMode="auto">
            <a:xfrm>
              <a:off x="7407" y="5355"/>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确定差距</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55" name="Group 102"/>
            <p:cNvGrpSpPr>
              <a:grpSpLocks/>
            </p:cNvGrpSpPr>
            <p:nvPr/>
          </p:nvGrpSpPr>
          <p:grpSpPr bwMode="auto">
            <a:xfrm>
              <a:off x="7072" y="5242"/>
              <a:ext cx="1339" cy="406"/>
              <a:chOff x="7072" y="5242"/>
              <a:chExt cx="1339" cy="406"/>
            </a:xfrm>
          </p:grpSpPr>
          <p:sp>
            <p:nvSpPr>
              <p:cNvPr id="144" name="Rectangle 106"/>
              <p:cNvSpPr>
                <a:spLocks noChangeArrowheads="1"/>
              </p:cNvSpPr>
              <p:nvPr/>
            </p:nvSpPr>
            <p:spPr bwMode="auto">
              <a:xfrm>
                <a:off x="7104" y="5242"/>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45" name="Picture 105"/>
              <p:cNvPicPr>
                <a:picLocks noChangeAspect="1" noChangeArrowheads="1"/>
              </p:cNvPicPr>
              <p:nvPr/>
            </p:nvPicPr>
            <p:blipFill>
              <a:blip r:embed="rId9"/>
              <a:srcRect/>
              <a:stretch>
                <a:fillRect/>
              </a:stretch>
            </p:blipFill>
            <p:spPr bwMode="auto">
              <a:xfrm>
                <a:off x="7105" y="5243"/>
                <a:ext cx="1306" cy="372"/>
              </a:xfrm>
              <a:prstGeom prst="rect">
                <a:avLst/>
              </a:prstGeom>
              <a:noFill/>
            </p:spPr>
          </p:pic>
          <p:sp>
            <p:nvSpPr>
              <p:cNvPr id="146" name="Rectangle 104"/>
              <p:cNvSpPr>
                <a:spLocks noChangeArrowheads="1"/>
              </p:cNvSpPr>
              <p:nvPr/>
            </p:nvSpPr>
            <p:spPr bwMode="auto">
              <a:xfrm>
                <a:off x="7104" y="5242"/>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47" name="Rectangle 103"/>
              <p:cNvSpPr>
                <a:spLocks noChangeArrowheads="1"/>
              </p:cNvSpPr>
              <p:nvPr/>
            </p:nvSpPr>
            <p:spPr bwMode="auto">
              <a:xfrm>
                <a:off x="7072" y="5276"/>
                <a:ext cx="1306" cy="372"/>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56" name="Rectangle 101"/>
            <p:cNvSpPr>
              <a:spLocks noChangeArrowheads="1"/>
            </p:cNvSpPr>
            <p:nvPr/>
          </p:nvSpPr>
          <p:spPr bwMode="auto">
            <a:xfrm>
              <a:off x="7374" y="538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确定差距</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57" name="Freeform 100"/>
            <p:cNvSpPr>
              <a:spLocks noEditPoints="1"/>
            </p:cNvSpPr>
            <p:nvPr/>
          </p:nvSpPr>
          <p:spPr bwMode="auto">
            <a:xfrm>
              <a:off x="4889" y="5429"/>
              <a:ext cx="2183" cy="65"/>
            </a:xfrm>
            <a:custGeom>
              <a:avLst/>
              <a:gdLst/>
              <a:ahLst/>
              <a:cxnLst>
                <a:cxn ang="0">
                  <a:pos x="33" y="125"/>
                </a:cxn>
                <a:cxn ang="0">
                  <a:pos x="6642" y="125"/>
                </a:cxn>
                <a:cxn ang="0">
                  <a:pos x="6675" y="159"/>
                </a:cxn>
                <a:cxn ang="0">
                  <a:pos x="6675" y="200"/>
                </a:cxn>
                <a:cxn ang="0">
                  <a:pos x="6642" y="167"/>
                </a:cxn>
                <a:cxn ang="0">
                  <a:pos x="12925" y="167"/>
                </a:cxn>
                <a:cxn ang="0">
                  <a:pos x="12958" y="200"/>
                </a:cxn>
                <a:cxn ang="0">
                  <a:pos x="12925" y="234"/>
                </a:cxn>
                <a:cxn ang="0">
                  <a:pos x="6642" y="234"/>
                </a:cxn>
                <a:cxn ang="0">
                  <a:pos x="6608" y="200"/>
                </a:cxn>
                <a:cxn ang="0">
                  <a:pos x="6608" y="159"/>
                </a:cxn>
                <a:cxn ang="0">
                  <a:pos x="6642" y="192"/>
                </a:cxn>
                <a:cxn ang="0">
                  <a:pos x="33" y="192"/>
                </a:cxn>
                <a:cxn ang="0">
                  <a:pos x="0" y="159"/>
                </a:cxn>
                <a:cxn ang="0">
                  <a:pos x="33" y="125"/>
                </a:cxn>
                <a:cxn ang="0">
                  <a:pos x="12858" y="0"/>
                </a:cxn>
                <a:cxn ang="0">
                  <a:pos x="13258" y="200"/>
                </a:cxn>
                <a:cxn ang="0">
                  <a:pos x="12858" y="400"/>
                </a:cxn>
                <a:cxn ang="0">
                  <a:pos x="12858" y="0"/>
                </a:cxn>
              </a:cxnLst>
              <a:rect l="0" t="0" r="r" b="b"/>
              <a:pathLst>
                <a:path w="13258" h="400">
                  <a:moveTo>
                    <a:pt x="33" y="125"/>
                  </a:moveTo>
                  <a:lnTo>
                    <a:pt x="6642" y="125"/>
                  </a:lnTo>
                  <a:cubicBezTo>
                    <a:pt x="6660" y="125"/>
                    <a:pt x="6675" y="140"/>
                    <a:pt x="6675" y="159"/>
                  </a:cubicBezTo>
                  <a:lnTo>
                    <a:pt x="6675" y="200"/>
                  </a:lnTo>
                  <a:lnTo>
                    <a:pt x="6642" y="167"/>
                  </a:lnTo>
                  <a:lnTo>
                    <a:pt x="12925" y="167"/>
                  </a:lnTo>
                  <a:cubicBezTo>
                    <a:pt x="12944" y="167"/>
                    <a:pt x="12958" y="182"/>
                    <a:pt x="12958" y="200"/>
                  </a:cubicBezTo>
                  <a:cubicBezTo>
                    <a:pt x="12958" y="219"/>
                    <a:pt x="12944" y="234"/>
                    <a:pt x="12925" y="234"/>
                  </a:cubicBezTo>
                  <a:lnTo>
                    <a:pt x="6642" y="234"/>
                  </a:lnTo>
                  <a:cubicBezTo>
                    <a:pt x="6623" y="234"/>
                    <a:pt x="6608" y="219"/>
                    <a:pt x="6608" y="200"/>
                  </a:cubicBezTo>
                  <a:lnTo>
                    <a:pt x="6608" y="159"/>
                  </a:lnTo>
                  <a:lnTo>
                    <a:pt x="6642" y="192"/>
                  </a:lnTo>
                  <a:lnTo>
                    <a:pt x="33" y="192"/>
                  </a:lnTo>
                  <a:cubicBezTo>
                    <a:pt x="15" y="192"/>
                    <a:pt x="0" y="177"/>
                    <a:pt x="0" y="159"/>
                  </a:cubicBezTo>
                  <a:cubicBezTo>
                    <a:pt x="0" y="140"/>
                    <a:pt x="15" y="125"/>
                    <a:pt x="33" y="125"/>
                  </a:cubicBezTo>
                  <a:close/>
                  <a:moveTo>
                    <a:pt x="12858" y="0"/>
                  </a:moveTo>
                  <a:lnTo>
                    <a:pt x="13258" y="200"/>
                  </a:lnTo>
                  <a:lnTo>
                    <a:pt x="12858" y="400"/>
                  </a:lnTo>
                  <a:lnTo>
                    <a:pt x="12858" y="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8" name="Freeform 99"/>
            <p:cNvSpPr>
              <a:spLocks noEditPoints="1"/>
            </p:cNvSpPr>
            <p:nvPr/>
          </p:nvSpPr>
          <p:spPr bwMode="auto">
            <a:xfrm>
              <a:off x="6657" y="4799"/>
              <a:ext cx="415" cy="695"/>
            </a:xfrm>
            <a:custGeom>
              <a:avLst/>
              <a:gdLst/>
              <a:ahLst/>
              <a:cxnLst>
                <a:cxn ang="0">
                  <a:pos x="33" y="0"/>
                </a:cxn>
                <a:cxn ang="0">
                  <a:pos x="1275" y="0"/>
                </a:cxn>
                <a:cxn ang="0">
                  <a:pos x="1308" y="33"/>
                </a:cxn>
                <a:cxn ang="0">
                  <a:pos x="1308" y="4033"/>
                </a:cxn>
                <a:cxn ang="0">
                  <a:pos x="1275" y="4000"/>
                </a:cxn>
                <a:cxn ang="0">
                  <a:pos x="2183" y="4000"/>
                </a:cxn>
                <a:cxn ang="0">
                  <a:pos x="2216" y="4033"/>
                </a:cxn>
                <a:cxn ang="0">
                  <a:pos x="2183" y="4067"/>
                </a:cxn>
                <a:cxn ang="0">
                  <a:pos x="1275" y="4067"/>
                </a:cxn>
                <a:cxn ang="0">
                  <a:pos x="1241" y="4033"/>
                </a:cxn>
                <a:cxn ang="0">
                  <a:pos x="1241" y="33"/>
                </a:cxn>
                <a:cxn ang="0">
                  <a:pos x="1275" y="67"/>
                </a:cxn>
                <a:cxn ang="0">
                  <a:pos x="33" y="67"/>
                </a:cxn>
                <a:cxn ang="0">
                  <a:pos x="0" y="33"/>
                </a:cxn>
                <a:cxn ang="0">
                  <a:pos x="33" y="0"/>
                </a:cxn>
                <a:cxn ang="0">
                  <a:pos x="2116" y="3833"/>
                </a:cxn>
                <a:cxn ang="0">
                  <a:pos x="2516" y="4033"/>
                </a:cxn>
                <a:cxn ang="0">
                  <a:pos x="2116" y="4233"/>
                </a:cxn>
                <a:cxn ang="0">
                  <a:pos x="2116" y="3833"/>
                </a:cxn>
              </a:cxnLst>
              <a:rect l="0" t="0" r="r" b="b"/>
              <a:pathLst>
                <a:path w="2516" h="4233">
                  <a:moveTo>
                    <a:pt x="33" y="0"/>
                  </a:moveTo>
                  <a:lnTo>
                    <a:pt x="1275" y="0"/>
                  </a:lnTo>
                  <a:cubicBezTo>
                    <a:pt x="1293" y="0"/>
                    <a:pt x="1308" y="15"/>
                    <a:pt x="1308" y="33"/>
                  </a:cubicBezTo>
                  <a:lnTo>
                    <a:pt x="1308" y="4033"/>
                  </a:lnTo>
                  <a:lnTo>
                    <a:pt x="1275" y="4000"/>
                  </a:lnTo>
                  <a:lnTo>
                    <a:pt x="2183" y="4000"/>
                  </a:lnTo>
                  <a:cubicBezTo>
                    <a:pt x="2202" y="4000"/>
                    <a:pt x="2216" y="4015"/>
                    <a:pt x="2216" y="4033"/>
                  </a:cubicBezTo>
                  <a:cubicBezTo>
                    <a:pt x="2216" y="4052"/>
                    <a:pt x="2202" y="4067"/>
                    <a:pt x="2183" y="4067"/>
                  </a:cubicBezTo>
                  <a:lnTo>
                    <a:pt x="1275" y="4067"/>
                  </a:lnTo>
                  <a:cubicBezTo>
                    <a:pt x="1256" y="4067"/>
                    <a:pt x="1241" y="4052"/>
                    <a:pt x="1241" y="4033"/>
                  </a:cubicBezTo>
                  <a:lnTo>
                    <a:pt x="1241" y="33"/>
                  </a:lnTo>
                  <a:lnTo>
                    <a:pt x="1275" y="67"/>
                  </a:lnTo>
                  <a:lnTo>
                    <a:pt x="33" y="67"/>
                  </a:lnTo>
                  <a:cubicBezTo>
                    <a:pt x="15" y="67"/>
                    <a:pt x="0" y="52"/>
                    <a:pt x="0" y="33"/>
                  </a:cubicBezTo>
                  <a:cubicBezTo>
                    <a:pt x="0" y="15"/>
                    <a:pt x="15" y="0"/>
                    <a:pt x="33" y="0"/>
                  </a:cubicBezTo>
                  <a:close/>
                  <a:moveTo>
                    <a:pt x="2116" y="3833"/>
                  </a:moveTo>
                  <a:lnTo>
                    <a:pt x="2516" y="4033"/>
                  </a:lnTo>
                  <a:lnTo>
                    <a:pt x="2116" y="4233"/>
                  </a:lnTo>
                  <a:lnTo>
                    <a:pt x="2116" y="3833"/>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59" name="Freeform 98"/>
            <p:cNvSpPr>
              <a:spLocks noEditPoints="1"/>
            </p:cNvSpPr>
            <p:nvPr/>
          </p:nvSpPr>
          <p:spPr bwMode="auto">
            <a:xfrm>
              <a:off x="6670" y="5429"/>
              <a:ext cx="402" cy="747"/>
            </a:xfrm>
            <a:custGeom>
              <a:avLst/>
              <a:gdLst/>
              <a:ahLst/>
              <a:cxnLst>
                <a:cxn ang="0">
                  <a:pos x="33" y="4484"/>
                </a:cxn>
                <a:cxn ang="0">
                  <a:pos x="1233" y="4484"/>
                </a:cxn>
                <a:cxn ang="0">
                  <a:pos x="1200" y="4517"/>
                </a:cxn>
                <a:cxn ang="0">
                  <a:pos x="1200" y="200"/>
                </a:cxn>
                <a:cxn ang="0">
                  <a:pos x="1233" y="167"/>
                </a:cxn>
                <a:cxn ang="0">
                  <a:pos x="2108" y="167"/>
                </a:cxn>
                <a:cxn ang="0">
                  <a:pos x="2141" y="200"/>
                </a:cxn>
                <a:cxn ang="0">
                  <a:pos x="2108" y="234"/>
                </a:cxn>
                <a:cxn ang="0">
                  <a:pos x="1233" y="234"/>
                </a:cxn>
                <a:cxn ang="0">
                  <a:pos x="1267" y="200"/>
                </a:cxn>
                <a:cxn ang="0">
                  <a:pos x="1267" y="4517"/>
                </a:cxn>
                <a:cxn ang="0">
                  <a:pos x="1233" y="4550"/>
                </a:cxn>
                <a:cxn ang="0">
                  <a:pos x="33" y="4550"/>
                </a:cxn>
                <a:cxn ang="0">
                  <a:pos x="0" y="4517"/>
                </a:cxn>
                <a:cxn ang="0">
                  <a:pos x="33" y="4484"/>
                </a:cxn>
                <a:cxn ang="0">
                  <a:pos x="2041" y="0"/>
                </a:cxn>
                <a:cxn ang="0">
                  <a:pos x="2441" y="200"/>
                </a:cxn>
                <a:cxn ang="0">
                  <a:pos x="2041" y="400"/>
                </a:cxn>
                <a:cxn ang="0">
                  <a:pos x="2041" y="0"/>
                </a:cxn>
              </a:cxnLst>
              <a:rect l="0" t="0" r="r" b="b"/>
              <a:pathLst>
                <a:path w="2441" h="4550">
                  <a:moveTo>
                    <a:pt x="33" y="4484"/>
                  </a:moveTo>
                  <a:lnTo>
                    <a:pt x="1233" y="4484"/>
                  </a:lnTo>
                  <a:lnTo>
                    <a:pt x="1200" y="4517"/>
                  </a:lnTo>
                  <a:lnTo>
                    <a:pt x="1200" y="200"/>
                  </a:lnTo>
                  <a:cubicBezTo>
                    <a:pt x="1200" y="182"/>
                    <a:pt x="1215" y="167"/>
                    <a:pt x="1233" y="167"/>
                  </a:cubicBezTo>
                  <a:lnTo>
                    <a:pt x="2108" y="167"/>
                  </a:lnTo>
                  <a:cubicBezTo>
                    <a:pt x="2127" y="167"/>
                    <a:pt x="2141" y="182"/>
                    <a:pt x="2141" y="200"/>
                  </a:cubicBezTo>
                  <a:cubicBezTo>
                    <a:pt x="2141" y="219"/>
                    <a:pt x="2127" y="234"/>
                    <a:pt x="2108" y="234"/>
                  </a:cubicBezTo>
                  <a:lnTo>
                    <a:pt x="1233" y="234"/>
                  </a:lnTo>
                  <a:lnTo>
                    <a:pt x="1267" y="200"/>
                  </a:lnTo>
                  <a:lnTo>
                    <a:pt x="1267" y="4517"/>
                  </a:lnTo>
                  <a:cubicBezTo>
                    <a:pt x="1267" y="4536"/>
                    <a:pt x="1252" y="4550"/>
                    <a:pt x="1233" y="4550"/>
                  </a:cubicBezTo>
                  <a:lnTo>
                    <a:pt x="33" y="4550"/>
                  </a:lnTo>
                  <a:cubicBezTo>
                    <a:pt x="15" y="4550"/>
                    <a:pt x="0" y="4536"/>
                    <a:pt x="0" y="4517"/>
                  </a:cubicBezTo>
                  <a:cubicBezTo>
                    <a:pt x="0" y="4499"/>
                    <a:pt x="15" y="4484"/>
                    <a:pt x="33" y="4484"/>
                  </a:cubicBezTo>
                  <a:close/>
                  <a:moveTo>
                    <a:pt x="2041" y="0"/>
                  </a:moveTo>
                  <a:lnTo>
                    <a:pt x="2441" y="200"/>
                  </a:lnTo>
                  <a:lnTo>
                    <a:pt x="2041" y="400"/>
                  </a:lnTo>
                  <a:lnTo>
                    <a:pt x="2041" y="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60" name="Rectangle 97"/>
            <p:cNvSpPr>
              <a:spLocks noChangeArrowheads="1"/>
            </p:cNvSpPr>
            <p:nvPr/>
          </p:nvSpPr>
          <p:spPr bwMode="auto">
            <a:xfrm>
              <a:off x="9072" y="4602"/>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规划设计</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61" name="Group 92"/>
            <p:cNvGrpSpPr>
              <a:grpSpLocks/>
            </p:cNvGrpSpPr>
            <p:nvPr/>
          </p:nvGrpSpPr>
          <p:grpSpPr bwMode="auto">
            <a:xfrm>
              <a:off x="8737" y="4489"/>
              <a:ext cx="1339" cy="406"/>
              <a:chOff x="8737" y="4489"/>
              <a:chExt cx="1339" cy="406"/>
            </a:xfrm>
          </p:grpSpPr>
          <p:sp>
            <p:nvSpPr>
              <p:cNvPr id="140" name="Rectangle 96"/>
              <p:cNvSpPr>
                <a:spLocks noChangeArrowheads="1"/>
              </p:cNvSpPr>
              <p:nvPr/>
            </p:nvSpPr>
            <p:spPr bwMode="auto">
              <a:xfrm>
                <a:off x="8769" y="4489"/>
                <a:ext cx="1307" cy="374"/>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41" name="Picture 95"/>
              <p:cNvPicPr>
                <a:picLocks noChangeAspect="1" noChangeArrowheads="1"/>
              </p:cNvPicPr>
              <p:nvPr/>
            </p:nvPicPr>
            <p:blipFill>
              <a:blip r:embed="rId10"/>
              <a:srcRect/>
              <a:stretch>
                <a:fillRect/>
              </a:stretch>
            </p:blipFill>
            <p:spPr bwMode="auto">
              <a:xfrm>
                <a:off x="8770" y="4490"/>
                <a:ext cx="1306" cy="372"/>
              </a:xfrm>
              <a:prstGeom prst="rect">
                <a:avLst/>
              </a:prstGeom>
              <a:noFill/>
            </p:spPr>
          </p:pic>
          <p:sp>
            <p:nvSpPr>
              <p:cNvPr id="142" name="Rectangle 94"/>
              <p:cNvSpPr>
                <a:spLocks noChangeArrowheads="1"/>
              </p:cNvSpPr>
              <p:nvPr/>
            </p:nvSpPr>
            <p:spPr bwMode="auto">
              <a:xfrm>
                <a:off x="8769" y="4489"/>
                <a:ext cx="1307" cy="374"/>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43" name="Rectangle 93"/>
              <p:cNvSpPr>
                <a:spLocks noChangeArrowheads="1"/>
              </p:cNvSpPr>
              <p:nvPr/>
            </p:nvSpPr>
            <p:spPr bwMode="auto">
              <a:xfrm>
                <a:off x="8737" y="4523"/>
                <a:ext cx="1306" cy="372"/>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62" name="Rectangle 91"/>
            <p:cNvSpPr>
              <a:spLocks noChangeArrowheads="1"/>
            </p:cNvSpPr>
            <p:nvPr/>
          </p:nvSpPr>
          <p:spPr bwMode="auto">
            <a:xfrm>
              <a:off x="9039" y="4635"/>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体系设计</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63" name="Rectangle 90"/>
            <p:cNvSpPr>
              <a:spLocks noChangeArrowheads="1"/>
            </p:cNvSpPr>
            <p:nvPr/>
          </p:nvSpPr>
          <p:spPr bwMode="auto">
            <a:xfrm>
              <a:off x="8897" y="5334"/>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规划实施计划</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64" name="Group 85"/>
            <p:cNvGrpSpPr>
              <a:grpSpLocks/>
            </p:cNvGrpSpPr>
            <p:nvPr/>
          </p:nvGrpSpPr>
          <p:grpSpPr bwMode="auto">
            <a:xfrm>
              <a:off x="8737" y="5221"/>
              <a:ext cx="1339" cy="407"/>
              <a:chOff x="8737" y="5221"/>
              <a:chExt cx="1339" cy="407"/>
            </a:xfrm>
          </p:grpSpPr>
          <p:sp>
            <p:nvSpPr>
              <p:cNvPr id="136" name="Rectangle 89"/>
              <p:cNvSpPr>
                <a:spLocks noChangeArrowheads="1"/>
              </p:cNvSpPr>
              <p:nvPr/>
            </p:nvSpPr>
            <p:spPr bwMode="auto">
              <a:xfrm>
                <a:off x="8769" y="5221"/>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37" name="Picture 88"/>
              <p:cNvPicPr>
                <a:picLocks noChangeAspect="1" noChangeArrowheads="1"/>
              </p:cNvPicPr>
              <p:nvPr/>
            </p:nvPicPr>
            <p:blipFill>
              <a:blip r:embed="rId11"/>
              <a:srcRect/>
              <a:stretch>
                <a:fillRect/>
              </a:stretch>
            </p:blipFill>
            <p:spPr bwMode="auto">
              <a:xfrm>
                <a:off x="8770" y="5222"/>
                <a:ext cx="1306" cy="373"/>
              </a:xfrm>
              <a:prstGeom prst="rect">
                <a:avLst/>
              </a:prstGeom>
              <a:noFill/>
            </p:spPr>
          </p:pic>
          <p:sp>
            <p:nvSpPr>
              <p:cNvPr id="138" name="Rectangle 87"/>
              <p:cNvSpPr>
                <a:spLocks noChangeArrowheads="1"/>
              </p:cNvSpPr>
              <p:nvPr/>
            </p:nvSpPr>
            <p:spPr bwMode="auto">
              <a:xfrm>
                <a:off x="8769" y="5221"/>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39" name="Rectangle 86"/>
              <p:cNvSpPr>
                <a:spLocks noChangeArrowheads="1"/>
              </p:cNvSpPr>
              <p:nvPr/>
            </p:nvSpPr>
            <p:spPr bwMode="auto">
              <a:xfrm>
                <a:off x="8737" y="5255"/>
                <a:ext cx="1306" cy="373"/>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65" name="Rectangle 84"/>
            <p:cNvSpPr>
              <a:spLocks noChangeArrowheads="1"/>
            </p:cNvSpPr>
            <p:nvPr/>
          </p:nvSpPr>
          <p:spPr bwMode="auto">
            <a:xfrm>
              <a:off x="8864" y="5367"/>
              <a:ext cx="728"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流程设计</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66" name="Rectangle 83"/>
            <p:cNvSpPr>
              <a:spLocks noChangeArrowheads="1"/>
            </p:cNvSpPr>
            <p:nvPr/>
          </p:nvSpPr>
          <p:spPr bwMode="auto">
            <a:xfrm>
              <a:off x="8897" y="6066"/>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组织保障计划</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67" name="Group 78"/>
            <p:cNvGrpSpPr>
              <a:grpSpLocks/>
            </p:cNvGrpSpPr>
            <p:nvPr/>
          </p:nvGrpSpPr>
          <p:grpSpPr bwMode="auto">
            <a:xfrm>
              <a:off x="8737" y="5954"/>
              <a:ext cx="1339" cy="406"/>
              <a:chOff x="8737" y="5954"/>
              <a:chExt cx="1339" cy="406"/>
            </a:xfrm>
          </p:grpSpPr>
          <p:sp>
            <p:nvSpPr>
              <p:cNvPr id="132" name="Rectangle 82"/>
              <p:cNvSpPr>
                <a:spLocks noChangeArrowheads="1"/>
              </p:cNvSpPr>
              <p:nvPr/>
            </p:nvSpPr>
            <p:spPr bwMode="auto">
              <a:xfrm>
                <a:off x="8769" y="5954"/>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pic>
            <p:nvPicPr>
              <p:cNvPr id="133" name="Picture 81"/>
              <p:cNvPicPr>
                <a:picLocks noChangeAspect="1" noChangeArrowheads="1"/>
              </p:cNvPicPr>
              <p:nvPr/>
            </p:nvPicPr>
            <p:blipFill>
              <a:blip r:embed="rId12"/>
              <a:srcRect/>
              <a:stretch>
                <a:fillRect/>
              </a:stretch>
            </p:blipFill>
            <p:spPr bwMode="auto">
              <a:xfrm>
                <a:off x="8770" y="5954"/>
                <a:ext cx="1306" cy="373"/>
              </a:xfrm>
              <a:prstGeom prst="rect">
                <a:avLst/>
              </a:prstGeom>
              <a:noFill/>
            </p:spPr>
          </p:pic>
          <p:sp>
            <p:nvSpPr>
              <p:cNvPr id="134" name="Rectangle 80"/>
              <p:cNvSpPr>
                <a:spLocks noChangeArrowheads="1"/>
              </p:cNvSpPr>
              <p:nvPr/>
            </p:nvSpPr>
            <p:spPr bwMode="auto">
              <a:xfrm>
                <a:off x="8769" y="5954"/>
                <a:ext cx="1307"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35" name="Rectangle 79"/>
              <p:cNvSpPr>
                <a:spLocks noChangeArrowheads="1"/>
              </p:cNvSpPr>
              <p:nvPr/>
            </p:nvSpPr>
            <p:spPr bwMode="auto">
              <a:xfrm>
                <a:off x="8737" y="5987"/>
                <a:ext cx="1306" cy="373"/>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68" name="Rectangle 77"/>
            <p:cNvSpPr>
              <a:spLocks noChangeArrowheads="1"/>
            </p:cNvSpPr>
            <p:nvPr/>
          </p:nvSpPr>
          <p:spPr bwMode="auto">
            <a:xfrm>
              <a:off x="8864" y="6099"/>
              <a:ext cx="728"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组织设计</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69" name="Freeform 76"/>
            <p:cNvSpPr>
              <a:spLocks noEditPoints="1"/>
            </p:cNvSpPr>
            <p:nvPr/>
          </p:nvSpPr>
          <p:spPr bwMode="auto">
            <a:xfrm>
              <a:off x="8372" y="4676"/>
              <a:ext cx="365" cy="791"/>
            </a:xfrm>
            <a:custGeom>
              <a:avLst/>
              <a:gdLst/>
              <a:ahLst/>
              <a:cxnLst>
                <a:cxn ang="0">
                  <a:pos x="17" y="2375"/>
                </a:cxn>
                <a:cxn ang="0">
                  <a:pos x="562" y="2375"/>
                </a:cxn>
                <a:cxn ang="0">
                  <a:pos x="546" y="2391"/>
                </a:cxn>
                <a:cxn ang="0">
                  <a:pos x="546" y="100"/>
                </a:cxn>
                <a:cxn ang="0">
                  <a:pos x="562" y="83"/>
                </a:cxn>
                <a:cxn ang="0">
                  <a:pos x="942" y="83"/>
                </a:cxn>
                <a:cxn ang="0">
                  <a:pos x="958" y="100"/>
                </a:cxn>
                <a:cxn ang="0">
                  <a:pos x="942" y="116"/>
                </a:cxn>
                <a:cxn ang="0">
                  <a:pos x="562" y="116"/>
                </a:cxn>
                <a:cxn ang="0">
                  <a:pos x="579" y="100"/>
                </a:cxn>
                <a:cxn ang="0">
                  <a:pos x="579" y="2391"/>
                </a:cxn>
                <a:cxn ang="0">
                  <a:pos x="562" y="2408"/>
                </a:cxn>
                <a:cxn ang="0">
                  <a:pos x="17" y="2408"/>
                </a:cxn>
                <a:cxn ang="0">
                  <a:pos x="0" y="2391"/>
                </a:cxn>
                <a:cxn ang="0">
                  <a:pos x="17" y="2375"/>
                </a:cxn>
                <a:cxn ang="0">
                  <a:pos x="908" y="0"/>
                </a:cxn>
                <a:cxn ang="0">
                  <a:pos x="1108" y="100"/>
                </a:cxn>
                <a:cxn ang="0">
                  <a:pos x="908" y="200"/>
                </a:cxn>
                <a:cxn ang="0">
                  <a:pos x="908" y="0"/>
                </a:cxn>
              </a:cxnLst>
              <a:rect l="0" t="0" r="r" b="b"/>
              <a:pathLst>
                <a:path w="1108" h="2408">
                  <a:moveTo>
                    <a:pt x="17" y="2375"/>
                  </a:moveTo>
                  <a:lnTo>
                    <a:pt x="562" y="2375"/>
                  </a:lnTo>
                  <a:lnTo>
                    <a:pt x="546" y="2391"/>
                  </a:lnTo>
                  <a:lnTo>
                    <a:pt x="546" y="100"/>
                  </a:lnTo>
                  <a:cubicBezTo>
                    <a:pt x="546" y="91"/>
                    <a:pt x="553" y="83"/>
                    <a:pt x="562" y="83"/>
                  </a:cubicBezTo>
                  <a:lnTo>
                    <a:pt x="942" y="83"/>
                  </a:lnTo>
                  <a:cubicBezTo>
                    <a:pt x="951" y="83"/>
                    <a:pt x="958" y="91"/>
                    <a:pt x="958" y="100"/>
                  </a:cubicBezTo>
                  <a:cubicBezTo>
                    <a:pt x="958" y="109"/>
                    <a:pt x="951" y="116"/>
                    <a:pt x="942" y="116"/>
                  </a:cubicBezTo>
                  <a:lnTo>
                    <a:pt x="562" y="116"/>
                  </a:lnTo>
                  <a:lnTo>
                    <a:pt x="579" y="100"/>
                  </a:lnTo>
                  <a:lnTo>
                    <a:pt x="579" y="2391"/>
                  </a:lnTo>
                  <a:cubicBezTo>
                    <a:pt x="579" y="2401"/>
                    <a:pt x="572" y="2408"/>
                    <a:pt x="562" y="2408"/>
                  </a:cubicBezTo>
                  <a:lnTo>
                    <a:pt x="17" y="2408"/>
                  </a:lnTo>
                  <a:cubicBezTo>
                    <a:pt x="7" y="2408"/>
                    <a:pt x="0" y="2401"/>
                    <a:pt x="0" y="2391"/>
                  </a:cubicBezTo>
                  <a:cubicBezTo>
                    <a:pt x="0" y="2382"/>
                    <a:pt x="7" y="2375"/>
                    <a:pt x="17" y="2375"/>
                  </a:cubicBezTo>
                  <a:close/>
                  <a:moveTo>
                    <a:pt x="908" y="0"/>
                  </a:moveTo>
                  <a:lnTo>
                    <a:pt x="1108" y="100"/>
                  </a:lnTo>
                  <a:lnTo>
                    <a:pt x="908" y="200"/>
                  </a:lnTo>
                  <a:lnTo>
                    <a:pt x="908" y="0"/>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70" name="Freeform 75"/>
            <p:cNvSpPr>
              <a:spLocks noEditPoints="1"/>
            </p:cNvSpPr>
            <p:nvPr/>
          </p:nvSpPr>
          <p:spPr bwMode="auto">
            <a:xfrm>
              <a:off x="9358" y="4890"/>
              <a:ext cx="65" cy="365"/>
            </a:xfrm>
            <a:custGeom>
              <a:avLst/>
              <a:gdLst/>
              <a:ahLst/>
              <a:cxnLst>
                <a:cxn ang="0">
                  <a:pos x="116" y="16"/>
                </a:cxn>
                <a:cxn ang="0">
                  <a:pos x="116" y="946"/>
                </a:cxn>
                <a:cxn ang="0">
                  <a:pos x="100" y="962"/>
                </a:cxn>
                <a:cxn ang="0">
                  <a:pos x="83" y="946"/>
                </a:cxn>
                <a:cxn ang="0">
                  <a:pos x="83" y="16"/>
                </a:cxn>
                <a:cxn ang="0">
                  <a:pos x="100" y="0"/>
                </a:cxn>
                <a:cxn ang="0">
                  <a:pos x="116" y="16"/>
                </a:cxn>
                <a:cxn ang="0">
                  <a:pos x="200" y="912"/>
                </a:cxn>
                <a:cxn ang="0">
                  <a:pos x="100" y="1112"/>
                </a:cxn>
                <a:cxn ang="0">
                  <a:pos x="0" y="912"/>
                </a:cxn>
                <a:cxn ang="0">
                  <a:pos x="200" y="912"/>
                </a:cxn>
              </a:cxnLst>
              <a:rect l="0" t="0" r="r" b="b"/>
              <a:pathLst>
                <a:path w="200" h="1112">
                  <a:moveTo>
                    <a:pt x="116" y="16"/>
                  </a:moveTo>
                  <a:lnTo>
                    <a:pt x="116" y="946"/>
                  </a:lnTo>
                  <a:cubicBezTo>
                    <a:pt x="116" y="955"/>
                    <a:pt x="109" y="962"/>
                    <a:pt x="100" y="962"/>
                  </a:cubicBezTo>
                  <a:cubicBezTo>
                    <a:pt x="90" y="962"/>
                    <a:pt x="83" y="955"/>
                    <a:pt x="83" y="946"/>
                  </a:cubicBezTo>
                  <a:lnTo>
                    <a:pt x="83" y="16"/>
                  </a:lnTo>
                  <a:cubicBezTo>
                    <a:pt x="83" y="7"/>
                    <a:pt x="90" y="0"/>
                    <a:pt x="100" y="0"/>
                  </a:cubicBezTo>
                  <a:cubicBezTo>
                    <a:pt x="109" y="0"/>
                    <a:pt x="116" y="7"/>
                    <a:pt x="116" y="16"/>
                  </a:cubicBezTo>
                  <a:close/>
                  <a:moveTo>
                    <a:pt x="200" y="912"/>
                  </a:moveTo>
                  <a:lnTo>
                    <a:pt x="100" y="1112"/>
                  </a:lnTo>
                  <a:lnTo>
                    <a:pt x="0" y="912"/>
                  </a:lnTo>
                  <a:lnTo>
                    <a:pt x="200" y="912"/>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71" name="Freeform 74"/>
            <p:cNvSpPr>
              <a:spLocks noEditPoints="1"/>
            </p:cNvSpPr>
            <p:nvPr/>
          </p:nvSpPr>
          <p:spPr bwMode="auto">
            <a:xfrm>
              <a:off x="9358" y="5622"/>
              <a:ext cx="65" cy="365"/>
            </a:xfrm>
            <a:custGeom>
              <a:avLst/>
              <a:gdLst/>
              <a:ahLst/>
              <a:cxnLst>
                <a:cxn ang="0">
                  <a:pos x="116" y="17"/>
                </a:cxn>
                <a:cxn ang="0">
                  <a:pos x="116" y="946"/>
                </a:cxn>
                <a:cxn ang="0">
                  <a:pos x="100" y="962"/>
                </a:cxn>
                <a:cxn ang="0">
                  <a:pos x="83" y="946"/>
                </a:cxn>
                <a:cxn ang="0">
                  <a:pos x="83" y="17"/>
                </a:cxn>
                <a:cxn ang="0">
                  <a:pos x="100" y="0"/>
                </a:cxn>
                <a:cxn ang="0">
                  <a:pos x="116" y="17"/>
                </a:cxn>
                <a:cxn ang="0">
                  <a:pos x="200" y="912"/>
                </a:cxn>
                <a:cxn ang="0">
                  <a:pos x="100" y="1112"/>
                </a:cxn>
                <a:cxn ang="0">
                  <a:pos x="0" y="912"/>
                </a:cxn>
                <a:cxn ang="0">
                  <a:pos x="200" y="912"/>
                </a:cxn>
              </a:cxnLst>
              <a:rect l="0" t="0" r="r" b="b"/>
              <a:pathLst>
                <a:path w="200" h="1112">
                  <a:moveTo>
                    <a:pt x="116" y="17"/>
                  </a:moveTo>
                  <a:lnTo>
                    <a:pt x="116" y="946"/>
                  </a:lnTo>
                  <a:cubicBezTo>
                    <a:pt x="116" y="955"/>
                    <a:pt x="109" y="962"/>
                    <a:pt x="100" y="962"/>
                  </a:cubicBezTo>
                  <a:cubicBezTo>
                    <a:pt x="90" y="962"/>
                    <a:pt x="83" y="955"/>
                    <a:pt x="83" y="946"/>
                  </a:cubicBezTo>
                  <a:lnTo>
                    <a:pt x="83" y="17"/>
                  </a:lnTo>
                  <a:cubicBezTo>
                    <a:pt x="83" y="7"/>
                    <a:pt x="90" y="0"/>
                    <a:pt x="100" y="0"/>
                  </a:cubicBezTo>
                  <a:cubicBezTo>
                    <a:pt x="109" y="0"/>
                    <a:pt x="116" y="7"/>
                    <a:pt x="116" y="17"/>
                  </a:cubicBezTo>
                  <a:close/>
                  <a:moveTo>
                    <a:pt x="200" y="912"/>
                  </a:moveTo>
                  <a:lnTo>
                    <a:pt x="100" y="1112"/>
                  </a:lnTo>
                  <a:lnTo>
                    <a:pt x="0" y="912"/>
                  </a:lnTo>
                  <a:lnTo>
                    <a:pt x="200" y="912"/>
                  </a:lnTo>
                  <a:close/>
                </a:path>
              </a:pathLst>
            </a:custGeom>
            <a:solidFill>
              <a:srgbClr val="000000"/>
            </a:solidFill>
            <a:ln w="1">
              <a:solidFill>
                <a:srgbClr val="000000"/>
              </a:solidFill>
              <a:bevel/>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72" name="Rectangle 73"/>
            <p:cNvSpPr>
              <a:spLocks noChangeArrowheads="1"/>
            </p:cNvSpPr>
            <p:nvPr/>
          </p:nvSpPr>
          <p:spPr bwMode="auto">
            <a:xfrm>
              <a:off x="3683" y="7022"/>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现状分析报告</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73" name="Group 67"/>
            <p:cNvGrpSpPr>
              <a:grpSpLocks/>
            </p:cNvGrpSpPr>
            <p:nvPr/>
          </p:nvGrpSpPr>
          <p:grpSpPr bwMode="auto">
            <a:xfrm>
              <a:off x="3594" y="6902"/>
              <a:ext cx="1329" cy="517"/>
              <a:chOff x="3594" y="6902"/>
              <a:chExt cx="1329" cy="517"/>
            </a:xfrm>
          </p:grpSpPr>
          <p:sp>
            <p:nvSpPr>
              <p:cNvPr id="127" name="Rectangle 72"/>
              <p:cNvSpPr>
                <a:spLocks noChangeArrowheads="1"/>
              </p:cNvSpPr>
              <p:nvPr/>
            </p:nvSpPr>
            <p:spPr bwMode="auto">
              <a:xfrm>
                <a:off x="3626" y="6902"/>
                <a:ext cx="1297"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8" name="Freeform 71"/>
              <p:cNvSpPr>
                <a:spLocks/>
              </p:cNvSpPr>
              <p:nvPr/>
            </p:nvSpPr>
            <p:spPr bwMode="auto">
              <a:xfrm>
                <a:off x="3627" y="6902"/>
                <a:ext cx="1295" cy="484"/>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9" name="Rectangle 70"/>
              <p:cNvSpPr>
                <a:spLocks noChangeArrowheads="1"/>
              </p:cNvSpPr>
              <p:nvPr/>
            </p:nvSpPr>
            <p:spPr bwMode="auto">
              <a:xfrm>
                <a:off x="3626" y="6902"/>
                <a:ext cx="1297"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30" name="Freeform 69"/>
              <p:cNvSpPr>
                <a:spLocks/>
              </p:cNvSpPr>
              <p:nvPr/>
            </p:nvSpPr>
            <p:spPr bwMode="auto">
              <a:xfrm>
                <a:off x="3594" y="6934"/>
                <a:ext cx="1295" cy="485"/>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solidFill>
                <a:srgbClr val="CDB9C1"/>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31" name="Freeform 68"/>
              <p:cNvSpPr>
                <a:spLocks/>
              </p:cNvSpPr>
              <p:nvPr/>
            </p:nvSpPr>
            <p:spPr bwMode="auto">
              <a:xfrm>
                <a:off x="3594" y="6934"/>
                <a:ext cx="1295" cy="485"/>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74" name="Rectangle 66"/>
            <p:cNvSpPr>
              <a:spLocks noChangeArrowheads="1"/>
            </p:cNvSpPr>
            <p:nvPr/>
          </p:nvSpPr>
          <p:spPr bwMode="auto">
            <a:xfrm>
              <a:off x="3650" y="7055"/>
              <a:ext cx="920"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现状分析报告</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75" name="Rectangle 65"/>
            <p:cNvSpPr>
              <a:spLocks noChangeArrowheads="1"/>
            </p:cNvSpPr>
            <p:nvPr/>
          </p:nvSpPr>
          <p:spPr bwMode="auto">
            <a:xfrm>
              <a:off x="7380" y="7022"/>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评估报告</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76" name="Group 59"/>
            <p:cNvGrpSpPr>
              <a:grpSpLocks/>
            </p:cNvGrpSpPr>
            <p:nvPr/>
          </p:nvGrpSpPr>
          <p:grpSpPr bwMode="auto">
            <a:xfrm>
              <a:off x="7094" y="6902"/>
              <a:ext cx="1329" cy="517"/>
              <a:chOff x="7094" y="6902"/>
              <a:chExt cx="1329" cy="517"/>
            </a:xfrm>
          </p:grpSpPr>
          <p:sp>
            <p:nvSpPr>
              <p:cNvPr id="122" name="Rectangle 64"/>
              <p:cNvSpPr>
                <a:spLocks noChangeArrowheads="1"/>
              </p:cNvSpPr>
              <p:nvPr/>
            </p:nvSpPr>
            <p:spPr bwMode="auto">
              <a:xfrm>
                <a:off x="7127" y="6902"/>
                <a:ext cx="1296"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3" name="Freeform 63"/>
              <p:cNvSpPr>
                <a:spLocks/>
              </p:cNvSpPr>
              <p:nvPr/>
            </p:nvSpPr>
            <p:spPr bwMode="auto">
              <a:xfrm>
                <a:off x="7127" y="6902"/>
                <a:ext cx="1294"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4" name="Rectangle 62"/>
              <p:cNvSpPr>
                <a:spLocks noChangeArrowheads="1"/>
              </p:cNvSpPr>
              <p:nvPr/>
            </p:nvSpPr>
            <p:spPr bwMode="auto">
              <a:xfrm>
                <a:off x="7127" y="6902"/>
                <a:ext cx="1296"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5" name="Freeform 61"/>
              <p:cNvSpPr>
                <a:spLocks/>
              </p:cNvSpPr>
              <p:nvPr/>
            </p:nvSpPr>
            <p:spPr bwMode="auto">
              <a:xfrm>
                <a:off x="7094"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solidFill>
                <a:srgbClr val="CDB9C1"/>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6" name="Freeform 60"/>
              <p:cNvSpPr>
                <a:spLocks/>
              </p:cNvSpPr>
              <p:nvPr/>
            </p:nvSpPr>
            <p:spPr bwMode="auto">
              <a:xfrm>
                <a:off x="7094"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77" name="Rectangle 58"/>
            <p:cNvSpPr>
              <a:spLocks noChangeArrowheads="1"/>
            </p:cNvSpPr>
            <p:nvPr/>
          </p:nvSpPr>
          <p:spPr bwMode="auto">
            <a:xfrm>
              <a:off x="7347" y="7055"/>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评估报告</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78" name="Rectangle 57"/>
            <p:cNvSpPr>
              <a:spLocks noChangeArrowheads="1"/>
            </p:cNvSpPr>
            <p:nvPr/>
          </p:nvSpPr>
          <p:spPr bwMode="auto">
            <a:xfrm>
              <a:off x="9044" y="7022"/>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规划报告</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79" name="Group 51"/>
            <p:cNvGrpSpPr>
              <a:grpSpLocks/>
            </p:cNvGrpSpPr>
            <p:nvPr/>
          </p:nvGrpSpPr>
          <p:grpSpPr bwMode="auto">
            <a:xfrm>
              <a:off x="8758" y="6902"/>
              <a:ext cx="1330" cy="517"/>
              <a:chOff x="8758" y="6902"/>
              <a:chExt cx="1330" cy="517"/>
            </a:xfrm>
          </p:grpSpPr>
          <p:sp>
            <p:nvSpPr>
              <p:cNvPr id="117" name="Rectangle 56"/>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8" name="Freeform 55"/>
              <p:cNvSpPr>
                <a:spLocks/>
              </p:cNvSpPr>
              <p:nvPr/>
            </p:nvSpPr>
            <p:spPr bwMode="auto">
              <a:xfrm>
                <a:off x="8791" y="6902"/>
                <a:ext cx="1295"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9" name="Rectangle 54"/>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0" name="Freeform 53"/>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rgbClr val="CDB9C1"/>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21" name="Freeform 52"/>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80" name="Rectangle 50"/>
            <p:cNvSpPr>
              <a:spLocks noChangeArrowheads="1"/>
            </p:cNvSpPr>
            <p:nvPr/>
          </p:nvSpPr>
          <p:spPr bwMode="auto">
            <a:xfrm>
              <a:off x="9012" y="7055"/>
              <a:ext cx="677"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635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管理制度</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81" name="Group 45"/>
            <p:cNvGrpSpPr>
              <a:grpSpLocks/>
            </p:cNvGrpSpPr>
            <p:nvPr/>
          </p:nvGrpSpPr>
          <p:grpSpPr bwMode="auto">
            <a:xfrm>
              <a:off x="3851" y="6592"/>
              <a:ext cx="721" cy="298"/>
              <a:chOff x="3851" y="6592"/>
              <a:chExt cx="721" cy="298"/>
            </a:xfrm>
          </p:grpSpPr>
          <p:sp>
            <p:nvSpPr>
              <p:cNvPr id="113" name="Rectangle 49"/>
              <p:cNvSpPr>
                <a:spLocks noChangeArrowheads="1"/>
              </p:cNvSpPr>
              <p:nvPr/>
            </p:nvSpPr>
            <p:spPr bwMode="auto">
              <a:xfrm>
                <a:off x="3883"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4" name="Freeform 48"/>
              <p:cNvSpPr>
                <a:spLocks/>
              </p:cNvSpPr>
              <p:nvPr/>
            </p:nvSpPr>
            <p:spPr bwMode="auto">
              <a:xfrm>
                <a:off x="3884" y="6592"/>
                <a:ext cx="687" cy="266"/>
              </a:xfrm>
              <a:custGeom>
                <a:avLst/>
                <a:gdLst/>
                <a:ahLst/>
                <a:cxnLst>
                  <a:cxn ang="0">
                    <a:pos x="0" y="199"/>
                  </a:cxn>
                  <a:cxn ang="0">
                    <a:pos x="171" y="199"/>
                  </a:cxn>
                  <a:cxn ang="0">
                    <a:pos x="171" y="0"/>
                  </a:cxn>
                  <a:cxn ang="0">
                    <a:pos x="515" y="0"/>
                  </a:cxn>
                  <a:cxn ang="0">
                    <a:pos x="515" y="199"/>
                  </a:cxn>
                  <a:cxn ang="0">
                    <a:pos x="687" y="199"/>
                  </a:cxn>
                  <a:cxn ang="0">
                    <a:pos x="343" y="266"/>
                  </a:cxn>
                  <a:cxn ang="0">
                    <a:pos x="0" y="199"/>
                  </a:cxn>
                </a:cxnLst>
                <a:rect l="0" t="0" r="r" b="b"/>
                <a:pathLst>
                  <a:path w="687" h="266">
                    <a:moveTo>
                      <a:pt x="0" y="199"/>
                    </a:moveTo>
                    <a:lnTo>
                      <a:pt x="171" y="199"/>
                    </a:lnTo>
                    <a:lnTo>
                      <a:pt x="171" y="0"/>
                    </a:lnTo>
                    <a:lnTo>
                      <a:pt x="515" y="0"/>
                    </a:lnTo>
                    <a:lnTo>
                      <a:pt x="515" y="199"/>
                    </a:lnTo>
                    <a:lnTo>
                      <a:pt x="687" y="199"/>
                    </a:lnTo>
                    <a:lnTo>
                      <a:pt x="343"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5" name="Rectangle 47"/>
              <p:cNvSpPr>
                <a:spLocks noChangeArrowheads="1"/>
              </p:cNvSpPr>
              <p:nvPr/>
            </p:nvSpPr>
            <p:spPr bwMode="auto">
              <a:xfrm>
                <a:off x="3883"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6" name="Freeform 46"/>
              <p:cNvSpPr>
                <a:spLocks/>
              </p:cNvSpPr>
              <p:nvPr/>
            </p:nvSpPr>
            <p:spPr bwMode="auto">
              <a:xfrm>
                <a:off x="3851" y="6625"/>
                <a:ext cx="687" cy="265"/>
              </a:xfrm>
              <a:custGeom>
                <a:avLst/>
                <a:gdLst/>
                <a:ahLst/>
                <a:cxnLst>
                  <a:cxn ang="0">
                    <a:pos x="0" y="199"/>
                  </a:cxn>
                  <a:cxn ang="0">
                    <a:pos x="172" y="199"/>
                  </a:cxn>
                  <a:cxn ang="0">
                    <a:pos x="172" y="0"/>
                  </a:cxn>
                  <a:cxn ang="0">
                    <a:pos x="515" y="0"/>
                  </a:cxn>
                  <a:cxn ang="0">
                    <a:pos x="515" y="199"/>
                  </a:cxn>
                  <a:cxn ang="0">
                    <a:pos x="687" y="199"/>
                  </a:cxn>
                  <a:cxn ang="0">
                    <a:pos x="343" y="265"/>
                  </a:cxn>
                  <a:cxn ang="0">
                    <a:pos x="0" y="199"/>
                  </a:cxn>
                </a:cxnLst>
                <a:rect l="0" t="0" r="r" b="b"/>
                <a:pathLst>
                  <a:path w="687" h="265">
                    <a:moveTo>
                      <a:pt x="0" y="199"/>
                    </a:moveTo>
                    <a:lnTo>
                      <a:pt x="172" y="199"/>
                    </a:lnTo>
                    <a:lnTo>
                      <a:pt x="172" y="0"/>
                    </a:lnTo>
                    <a:lnTo>
                      <a:pt x="515" y="0"/>
                    </a:lnTo>
                    <a:lnTo>
                      <a:pt x="515" y="199"/>
                    </a:lnTo>
                    <a:lnTo>
                      <a:pt x="687" y="199"/>
                    </a:lnTo>
                    <a:lnTo>
                      <a:pt x="343"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grpSp>
          <p:nvGrpSpPr>
            <p:cNvPr id="82" name="Group 40"/>
            <p:cNvGrpSpPr>
              <a:grpSpLocks/>
            </p:cNvGrpSpPr>
            <p:nvPr/>
          </p:nvGrpSpPr>
          <p:grpSpPr bwMode="auto">
            <a:xfrm>
              <a:off x="7371" y="6589"/>
              <a:ext cx="721" cy="299"/>
              <a:chOff x="7371" y="6589"/>
              <a:chExt cx="721" cy="299"/>
            </a:xfrm>
          </p:grpSpPr>
          <p:sp>
            <p:nvSpPr>
              <p:cNvPr id="109" name="Rectangle 44"/>
              <p:cNvSpPr>
                <a:spLocks noChangeArrowheads="1"/>
              </p:cNvSpPr>
              <p:nvPr/>
            </p:nvSpPr>
            <p:spPr bwMode="auto">
              <a:xfrm>
                <a:off x="7403" y="6589"/>
                <a:ext cx="689" cy="267"/>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0" name="Freeform 43"/>
              <p:cNvSpPr>
                <a:spLocks/>
              </p:cNvSpPr>
              <p:nvPr/>
            </p:nvSpPr>
            <p:spPr bwMode="auto">
              <a:xfrm>
                <a:off x="7404" y="6590"/>
                <a:ext cx="687" cy="265"/>
              </a:xfrm>
              <a:custGeom>
                <a:avLst/>
                <a:gdLst/>
                <a:ahLst/>
                <a:cxnLst>
                  <a:cxn ang="0">
                    <a:pos x="0" y="199"/>
                  </a:cxn>
                  <a:cxn ang="0">
                    <a:pos x="172" y="199"/>
                  </a:cxn>
                  <a:cxn ang="0">
                    <a:pos x="172" y="0"/>
                  </a:cxn>
                  <a:cxn ang="0">
                    <a:pos x="515" y="0"/>
                  </a:cxn>
                  <a:cxn ang="0">
                    <a:pos x="515" y="199"/>
                  </a:cxn>
                  <a:cxn ang="0">
                    <a:pos x="687" y="199"/>
                  </a:cxn>
                  <a:cxn ang="0">
                    <a:pos x="343" y="265"/>
                  </a:cxn>
                  <a:cxn ang="0">
                    <a:pos x="0" y="199"/>
                  </a:cxn>
                </a:cxnLst>
                <a:rect l="0" t="0" r="r" b="b"/>
                <a:pathLst>
                  <a:path w="687" h="265">
                    <a:moveTo>
                      <a:pt x="0" y="199"/>
                    </a:moveTo>
                    <a:lnTo>
                      <a:pt x="172" y="199"/>
                    </a:lnTo>
                    <a:lnTo>
                      <a:pt x="172" y="0"/>
                    </a:lnTo>
                    <a:lnTo>
                      <a:pt x="515" y="0"/>
                    </a:lnTo>
                    <a:lnTo>
                      <a:pt x="515" y="199"/>
                    </a:lnTo>
                    <a:lnTo>
                      <a:pt x="687" y="199"/>
                    </a:lnTo>
                    <a:lnTo>
                      <a:pt x="343" y="265"/>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1" name="Rectangle 42"/>
              <p:cNvSpPr>
                <a:spLocks noChangeArrowheads="1"/>
              </p:cNvSpPr>
              <p:nvPr/>
            </p:nvSpPr>
            <p:spPr bwMode="auto">
              <a:xfrm>
                <a:off x="7403" y="6589"/>
                <a:ext cx="689" cy="267"/>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12" name="Freeform 41"/>
              <p:cNvSpPr>
                <a:spLocks/>
              </p:cNvSpPr>
              <p:nvPr/>
            </p:nvSpPr>
            <p:spPr bwMode="auto">
              <a:xfrm>
                <a:off x="7371" y="6622"/>
                <a:ext cx="687" cy="266"/>
              </a:xfrm>
              <a:custGeom>
                <a:avLst/>
                <a:gdLst/>
                <a:ahLst/>
                <a:cxnLst>
                  <a:cxn ang="0">
                    <a:pos x="0" y="199"/>
                  </a:cxn>
                  <a:cxn ang="0">
                    <a:pos x="172" y="199"/>
                  </a:cxn>
                  <a:cxn ang="0">
                    <a:pos x="172" y="0"/>
                  </a:cxn>
                  <a:cxn ang="0">
                    <a:pos x="515" y="0"/>
                  </a:cxn>
                  <a:cxn ang="0">
                    <a:pos x="515" y="199"/>
                  </a:cxn>
                  <a:cxn ang="0">
                    <a:pos x="687" y="199"/>
                  </a:cxn>
                  <a:cxn ang="0">
                    <a:pos x="344" y="266"/>
                  </a:cxn>
                  <a:cxn ang="0">
                    <a:pos x="0" y="199"/>
                  </a:cxn>
                </a:cxnLst>
                <a:rect l="0" t="0" r="r" b="b"/>
                <a:pathLst>
                  <a:path w="687" h="266">
                    <a:moveTo>
                      <a:pt x="0" y="199"/>
                    </a:moveTo>
                    <a:lnTo>
                      <a:pt x="172" y="199"/>
                    </a:lnTo>
                    <a:lnTo>
                      <a:pt x="172" y="0"/>
                    </a:lnTo>
                    <a:lnTo>
                      <a:pt x="515" y="0"/>
                    </a:lnTo>
                    <a:lnTo>
                      <a:pt x="515" y="199"/>
                    </a:lnTo>
                    <a:lnTo>
                      <a:pt x="687" y="199"/>
                    </a:lnTo>
                    <a:lnTo>
                      <a:pt x="344" y="266"/>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grpSp>
          <p:nvGrpSpPr>
            <p:cNvPr id="83" name="Group 35"/>
            <p:cNvGrpSpPr>
              <a:grpSpLocks/>
            </p:cNvGrpSpPr>
            <p:nvPr/>
          </p:nvGrpSpPr>
          <p:grpSpPr bwMode="auto">
            <a:xfrm>
              <a:off x="9024" y="6592"/>
              <a:ext cx="721" cy="298"/>
              <a:chOff x="9024" y="6592"/>
              <a:chExt cx="721" cy="298"/>
            </a:xfrm>
          </p:grpSpPr>
          <p:sp>
            <p:nvSpPr>
              <p:cNvPr id="105" name="Rectangle 39"/>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6" name="Freeform 38"/>
              <p:cNvSpPr>
                <a:spLocks/>
              </p:cNvSpPr>
              <p:nvPr/>
            </p:nvSpPr>
            <p:spPr bwMode="auto">
              <a:xfrm>
                <a:off x="9057" y="6592"/>
                <a:ext cx="687" cy="266"/>
              </a:xfrm>
              <a:custGeom>
                <a:avLst/>
                <a:gdLst/>
                <a:ahLst/>
                <a:cxnLst>
                  <a:cxn ang="0">
                    <a:pos x="0" y="199"/>
                  </a:cxn>
                  <a:cxn ang="0">
                    <a:pos x="172" y="199"/>
                  </a:cxn>
                  <a:cxn ang="0">
                    <a:pos x="172" y="0"/>
                  </a:cxn>
                  <a:cxn ang="0">
                    <a:pos x="516" y="0"/>
                  </a:cxn>
                  <a:cxn ang="0">
                    <a:pos x="516" y="199"/>
                  </a:cxn>
                  <a:cxn ang="0">
                    <a:pos x="687" y="199"/>
                  </a:cxn>
                  <a:cxn ang="0">
                    <a:pos x="344" y="266"/>
                  </a:cxn>
                  <a:cxn ang="0">
                    <a:pos x="0" y="199"/>
                  </a:cxn>
                </a:cxnLst>
                <a:rect l="0" t="0" r="r" b="b"/>
                <a:pathLst>
                  <a:path w="687" h="266">
                    <a:moveTo>
                      <a:pt x="0" y="199"/>
                    </a:moveTo>
                    <a:lnTo>
                      <a:pt x="172" y="199"/>
                    </a:lnTo>
                    <a:lnTo>
                      <a:pt x="172" y="0"/>
                    </a:lnTo>
                    <a:lnTo>
                      <a:pt x="516" y="0"/>
                    </a:lnTo>
                    <a:lnTo>
                      <a:pt x="516" y="199"/>
                    </a:lnTo>
                    <a:lnTo>
                      <a:pt x="687" y="199"/>
                    </a:lnTo>
                    <a:lnTo>
                      <a:pt x="344"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7" name="Rectangle 37"/>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8" name="Freeform 36"/>
              <p:cNvSpPr>
                <a:spLocks/>
              </p:cNvSpPr>
              <p:nvPr/>
            </p:nvSpPr>
            <p:spPr bwMode="auto">
              <a:xfrm>
                <a:off x="9024" y="6625"/>
                <a:ext cx="688" cy="265"/>
              </a:xfrm>
              <a:custGeom>
                <a:avLst/>
                <a:gdLst/>
                <a:ahLst/>
                <a:cxnLst>
                  <a:cxn ang="0">
                    <a:pos x="0" y="199"/>
                  </a:cxn>
                  <a:cxn ang="0">
                    <a:pos x="172" y="199"/>
                  </a:cxn>
                  <a:cxn ang="0">
                    <a:pos x="172" y="0"/>
                  </a:cxn>
                  <a:cxn ang="0">
                    <a:pos x="516" y="0"/>
                  </a:cxn>
                  <a:cxn ang="0">
                    <a:pos x="516" y="199"/>
                  </a:cxn>
                  <a:cxn ang="0">
                    <a:pos x="688" y="199"/>
                  </a:cxn>
                  <a:cxn ang="0">
                    <a:pos x="344" y="265"/>
                  </a:cxn>
                  <a:cxn ang="0">
                    <a:pos x="0" y="199"/>
                  </a:cxn>
                </a:cxnLst>
                <a:rect l="0" t="0" r="r" b="b"/>
                <a:pathLst>
                  <a:path w="688" h="265">
                    <a:moveTo>
                      <a:pt x="0" y="199"/>
                    </a:moveTo>
                    <a:lnTo>
                      <a:pt x="172" y="199"/>
                    </a:lnTo>
                    <a:lnTo>
                      <a:pt x="172" y="0"/>
                    </a:lnTo>
                    <a:lnTo>
                      <a:pt x="516" y="0"/>
                    </a:lnTo>
                    <a:lnTo>
                      <a:pt x="516" y="199"/>
                    </a:lnTo>
                    <a:lnTo>
                      <a:pt x="688" y="199"/>
                    </a:lnTo>
                    <a:lnTo>
                      <a:pt x="344"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84" name="Rectangle 34"/>
            <p:cNvSpPr>
              <a:spLocks noChangeArrowheads="1"/>
            </p:cNvSpPr>
            <p:nvPr/>
          </p:nvSpPr>
          <p:spPr bwMode="auto">
            <a:xfrm>
              <a:off x="6400" y="3916"/>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差距分析</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85" name="Group 29"/>
            <p:cNvGrpSpPr>
              <a:grpSpLocks/>
            </p:cNvGrpSpPr>
            <p:nvPr/>
          </p:nvGrpSpPr>
          <p:grpSpPr bwMode="auto">
            <a:xfrm>
              <a:off x="5201" y="3805"/>
              <a:ext cx="3248" cy="410"/>
              <a:chOff x="5201" y="3805"/>
              <a:chExt cx="3248" cy="410"/>
            </a:xfrm>
          </p:grpSpPr>
          <p:sp>
            <p:nvSpPr>
              <p:cNvPr id="101" name="Rectangle 33"/>
              <p:cNvSpPr>
                <a:spLocks noChangeArrowheads="1"/>
              </p:cNvSpPr>
              <p:nvPr/>
            </p:nvSpPr>
            <p:spPr bwMode="auto">
              <a:xfrm>
                <a:off x="5222" y="3805"/>
                <a:ext cx="3227"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2" name="Freeform 32"/>
              <p:cNvSpPr>
                <a:spLocks/>
              </p:cNvSpPr>
              <p:nvPr/>
            </p:nvSpPr>
            <p:spPr bwMode="auto">
              <a:xfrm>
                <a:off x="5222" y="3806"/>
                <a:ext cx="3226" cy="387"/>
              </a:xfrm>
              <a:custGeom>
                <a:avLst/>
                <a:gdLst/>
                <a:ahLst/>
                <a:cxnLst>
                  <a:cxn ang="0">
                    <a:pos x="3048" y="0"/>
                  </a:cxn>
                  <a:cxn ang="0">
                    <a:pos x="0" y="0"/>
                  </a:cxn>
                  <a:cxn ang="0">
                    <a:pos x="178" y="193"/>
                  </a:cxn>
                  <a:cxn ang="0">
                    <a:pos x="0" y="387"/>
                  </a:cxn>
                  <a:cxn ang="0">
                    <a:pos x="3048" y="387"/>
                  </a:cxn>
                  <a:cxn ang="0">
                    <a:pos x="3226" y="193"/>
                  </a:cxn>
                  <a:cxn ang="0">
                    <a:pos x="3048" y="0"/>
                  </a:cxn>
                </a:cxnLst>
                <a:rect l="0" t="0" r="r" b="b"/>
                <a:pathLst>
                  <a:path w="3226" h="387">
                    <a:moveTo>
                      <a:pt x="3048" y="0"/>
                    </a:moveTo>
                    <a:lnTo>
                      <a:pt x="0" y="0"/>
                    </a:lnTo>
                    <a:lnTo>
                      <a:pt x="178" y="193"/>
                    </a:lnTo>
                    <a:lnTo>
                      <a:pt x="0" y="387"/>
                    </a:lnTo>
                    <a:lnTo>
                      <a:pt x="3048" y="387"/>
                    </a:lnTo>
                    <a:lnTo>
                      <a:pt x="3226" y="193"/>
                    </a:lnTo>
                    <a:lnTo>
                      <a:pt x="30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3" name="Rectangle 31"/>
              <p:cNvSpPr>
                <a:spLocks noChangeArrowheads="1"/>
              </p:cNvSpPr>
              <p:nvPr/>
            </p:nvSpPr>
            <p:spPr bwMode="auto">
              <a:xfrm>
                <a:off x="5222" y="3805"/>
                <a:ext cx="3227"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4" name="Freeform 30"/>
              <p:cNvSpPr>
                <a:spLocks/>
              </p:cNvSpPr>
              <p:nvPr/>
            </p:nvSpPr>
            <p:spPr bwMode="auto">
              <a:xfrm>
                <a:off x="5201" y="3828"/>
                <a:ext cx="3225" cy="387"/>
              </a:xfrm>
              <a:custGeom>
                <a:avLst/>
                <a:gdLst/>
                <a:ahLst/>
                <a:cxnLst>
                  <a:cxn ang="0">
                    <a:pos x="3048" y="0"/>
                  </a:cxn>
                  <a:cxn ang="0">
                    <a:pos x="0" y="0"/>
                  </a:cxn>
                  <a:cxn ang="0">
                    <a:pos x="177" y="193"/>
                  </a:cxn>
                  <a:cxn ang="0">
                    <a:pos x="0" y="387"/>
                  </a:cxn>
                  <a:cxn ang="0">
                    <a:pos x="3048" y="387"/>
                  </a:cxn>
                  <a:cxn ang="0">
                    <a:pos x="3225" y="193"/>
                  </a:cxn>
                  <a:cxn ang="0">
                    <a:pos x="3048" y="0"/>
                  </a:cxn>
                </a:cxnLst>
                <a:rect l="0" t="0" r="r" b="b"/>
                <a:pathLst>
                  <a:path w="3225" h="387">
                    <a:moveTo>
                      <a:pt x="3048" y="0"/>
                    </a:moveTo>
                    <a:lnTo>
                      <a:pt x="0" y="0"/>
                    </a:lnTo>
                    <a:lnTo>
                      <a:pt x="177" y="193"/>
                    </a:lnTo>
                    <a:lnTo>
                      <a:pt x="0" y="387"/>
                    </a:lnTo>
                    <a:lnTo>
                      <a:pt x="3048" y="387"/>
                    </a:lnTo>
                    <a:lnTo>
                      <a:pt x="3225" y="193"/>
                    </a:lnTo>
                    <a:lnTo>
                      <a:pt x="3048" y="0"/>
                    </a:lnTo>
                    <a:close/>
                  </a:path>
                </a:pathLst>
              </a:custGeom>
              <a:solidFill>
                <a:srgbClr val="D6EAE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86" name="Rectangle 28"/>
            <p:cNvSpPr>
              <a:spLocks noChangeArrowheads="1"/>
            </p:cNvSpPr>
            <p:nvPr/>
          </p:nvSpPr>
          <p:spPr bwMode="auto">
            <a:xfrm>
              <a:off x="6377" y="393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差距分析</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87" name="Rectangle 27"/>
            <p:cNvSpPr>
              <a:spLocks noChangeArrowheads="1"/>
            </p:cNvSpPr>
            <p:nvPr/>
          </p:nvSpPr>
          <p:spPr bwMode="auto">
            <a:xfrm>
              <a:off x="3999" y="3914"/>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现状调研</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88" name="Group 22"/>
            <p:cNvGrpSpPr>
              <a:grpSpLocks/>
            </p:cNvGrpSpPr>
            <p:nvPr/>
          </p:nvGrpSpPr>
          <p:grpSpPr bwMode="auto">
            <a:xfrm>
              <a:off x="3583" y="3804"/>
              <a:ext cx="1682" cy="409"/>
              <a:chOff x="3583" y="3804"/>
              <a:chExt cx="1682" cy="409"/>
            </a:xfrm>
          </p:grpSpPr>
          <p:sp>
            <p:nvSpPr>
              <p:cNvPr id="97" name="Rectangle 26"/>
              <p:cNvSpPr>
                <a:spLocks noChangeArrowheads="1"/>
              </p:cNvSpPr>
              <p:nvPr/>
            </p:nvSpPr>
            <p:spPr bwMode="auto">
              <a:xfrm>
                <a:off x="3604" y="3804"/>
                <a:ext cx="1661" cy="38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98" name="Freeform 25"/>
              <p:cNvSpPr>
                <a:spLocks/>
              </p:cNvSpPr>
              <p:nvPr/>
            </p:nvSpPr>
            <p:spPr bwMode="auto">
              <a:xfrm>
                <a:off x="3605" y="3804"/>
                <a:ext cx="1659" cy="388"/>
              </a:xfrm>
              <a:custGeom>
                <a:avLst/>
                <a:gdLst/>
                <a:ahLst/>
                <a:cxnLst>
                  <a:cxn ang="0">
                    <a:pos x="1477" y="0"/>
                  </a:cxn>
                  <a:cxn ang="0">
                    <a:pos x="0" y="0"/>
                  </a:cxn>
                  <a:cxn ang="0">
                    <a:pos x="0" y="388"/>
                  </a:cxn>
                  <a:cxn ang="0">
                    <a:pos x="1477" y="388"/>
                  </a:cxn>
                  <a:cxn ang="0">
                    <a:pos x="1659" y="194"/>
                  </a:cxn>
                  <a:cxn ang="0">
                    <a:pos x="1477" y="0"/>
                  </a:cxn>
                </a:cxnLst>
                <a:rect l="0" t="0" r="r" b="b"/>
                <a:pathLst>
                  <a:path w="1659" h="388">
                    <a:moveTo>
                      <a:pt x="1477" y="0"/>
                    </a:moveTo>
                    <a:lnTo>
                      <a:pt x="0" y="0"/>
                    </a:lnTo>
                    <a:lnTo>
                      <a:pt x="0" y="388"/>
                    </a:lnTo>
                    <a:lnTo>
                      <a:pt x="1477" y="388"/>
                    </a:lnTo>
                    <a:lnTo>
                      <a:pt x="1659" y="194"/>
                    </a:lnTo>
                    <a:lnTo>
                      <a:pt x="147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99" name="Rectangle 24"/>
              <p:cNvSpPr>
                <a:spLocks noChangeArrowheads="1"/>
              </p:cNvSpPr>
              <p:nvPr/>
            </p:nvSpPr>
            <p:spPr bwMode="auto">
              <a:xfrm>
                <a:off x="3604" y="3804"/>
                <a:ext cx="1661" cy="388"/>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100" name="Freeform 23"/>
              <p:cNvSpPr>
                <a:spLocks/>
              </p:cNvSpPr>
              <p:nvPr/>
            </p:nvSpPr>
            <p:spPr bwMode="auto">
              <a:xfrm>
                <a:off x="3583" y="3826"/>
                <a:ext cx="1659" cy="387"/>
              </a:xfrm>
              <a:custGeom>
                <a:avLst/>
                <a:gdLst/>
                <a:ahLst/>
                <a:cxnLst>
                  <a:cxn ang="0">
                    <a:pos x="1478" y="0"/>
                  </a:cxn>
                  <a:cxn ang="0">
                    <a:pos x="0" y="0"/>
                  </a:cxn>
                  <a:cxn ang="0">
                    <a:pos x="0" y="387"/>
                  </a:cxn>
                  <a:cxn ang="0">
                    <a:pos x="1478" y="387"/>
                  </a:cxn>
                  <a:cxn ang="0">
                    <a:pos x="1659" y="194"/>
                  </a:cxn>
                  <a:cxn ang="0">
                    <a:pos x="1478" y="0"/>
                  </a:cxn>
                </a:cxnLst>
                <a:rect l="0" t="0" r="r" b="b"/>
                <a:pathLst>
                  <a:path w="1659" h="387">
                    <a:moveTo>
                      <a:pt x="1478" y="0"/>
                    </a:moveTo>
                    <a:lnTo>
                      <a:pt x="0" y="0"/>
                    </a:lnTo>
                    <a:lnTo>
                      <a:pt x="0" y="387"/>
                    </a:lnTo>
                    <a:lnTo>
                      <a:pt x="1478" y="387"/>
                    </a:lnTo>
                    <a:lnTo>
                      <a:pt x="1659" y="194"/>
                    </a:lnTo>
                    <a:lnTo>
                      <a:pt x="1478" y="0"/>
                    </a:lnTo>
                    <a:close/>
                  </a:path>
                </a:pathLst>
              </a:custGeom>
              <a:solidFill>
                <a:srgbClr val="D6EAE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89" name="Rectangle 21"/>
            <p:cNvSpPr>
              <a:spLocks noChangeArrowheads="1"/>
            </p:cNvSpPr>
            <p:nvPr/>
          </p:nvSpPr>
          <p:spPr bwMode="auto">
            <a:xfrm>
              <a:off x="3976" y="3937"/>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现状调研</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90" name="Rectangle 20"/>
            <p:cNvSpPr>
              <a:spLocks noChangeArrowheads="1"/>
            </p:cNvSpPr>
            <p:nvPr/>
          </p:nvSpPr>
          <p:spPr bwMode="auto">
            <a:xfrm>
              <a:off x="8785" y="3916"/>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信息规划</a:t>
              </a:r>
              <a:endParaRPr kumimoji="0" lang="zh-CN" sz="12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91" name="Group 15"/>
            <p:cNvGrpSpPr>
              <a:grpSpLocks/>
            </p:cNvGrpSpPr>
            <p:nvPr/>
          </p:nvGrpSpPr>
          <p:grpSpPr bwMode="auto">
            <a:xfrm>
              <a:off x="8370" y="3805"/>
              <a:ext cx="1682" cy="410"/>
              <a:chOff x="8370" y="3805"/>
              <a:chExt cx="1682" cy="410"/>
            </a:xfrm>
          </p:grpSpPr>
          <p:sp>
            <p:nvSpPr>
              <p:cNvPr id="93" name="Rectangle 19"/>
              <p:cNvSpPr>
                <a:spLocks noChangeArrowheads="1"/>
              </p:cNvSpPr>
              <p:nvPr/>
            </p:nvSpPr>
            <p:spPr bwMode="auto">
              <a:xfrm>
                <a:off x="8391" y="3805"/>
                <a:ext cx="1661"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94" name="Freeform 18"/>
              <p:cNvSpPr>
                <a:spLocks/>
              </p:cNvSpPr>
              <p:nvPr/>
            </p:nvSpPr>
            <p:spPr bwMode="auto">
              <a:xfrm>
                <a:off x="8392" y="3806"/>
                <a:ext cx="1658"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95" name="Rectangle 17"/>
              <p:cNvSpPr>
                <a:spLocks noChangeArrowheads="1"/>
              </p:cNvSpPr>
              <p:nvPr/>
            </p:nvSpPr>
            <p:spPr bwMode="auto">
              <a:xfrm>
                <a:off x="8391" y="3805"/>
                <a:ext cx="1661"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sp>
            <p:nvSpPr>
              <p:cNvPr id="96" name="Freeform 16"/>
              <p:cNvSpPr>
                <a:spLocks/>
              </p:cNvSpPr>
              <p:nvPr/>
            </p:nvSpPr>
            <p:spPr bwMode="auto">
              <a:xfrm>
                <a:off x="8370" y="3828"/>
                <a:ext cx="1658"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rgbClr val="D6EAE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200">
                  <a:latin typeface="微软雅黑" pitchFamily="34" charset="-122"/>
                  <a:ea typeface="微软雅黑" pitchFamily="34" charset="-122"/>
                </a:endParaRPr>
              </a:p>
            </p:txBody>
          </p:sp>
        </p:grpSp>
        <p:sp>
          <p:nvSpPr>
            <p:cNvPr id="92" name="Rectangle 14"/>
            <p:cNvSpPr>
              <a:spLocks noChangeArrowheads="1"/>
            </p:cNvSpPr>
            <p:nvPr/>
          </p:nvSpPr>
          <p:spPr bwMode="auto">
            <a:xfrm>
              <a:off x="8763" y="3938"/>
              <a:ext cx="613" cy="1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管理体系</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sp>
        <p:nvSpPr>
          <p:cNvPr id="176" name="矩形 175"/>
          <p:cNvSpPr/>
          <p:nvPr/>
        </p:nvSpPr>
        <p:spPr>
          <a:xfrm>
            <a:off x="378280" y="1071546"/>
            <a:ext cx="7239016" cy="492443"/>
          </a:xfrm>
          <a:prstGeom prst="rect">
            <a:avLst/>
          </a:prstGeom>
        </p:spPr>
        <p:txBody>
          <a:bodyPr wrap="square">
            <a:spAutoFit/>
          </a:bodyPr>
          <a:lstStyle/>
          <a:p>
            <a:r>
              <a:rPr lang="zh-CN" altLang="en-US" sz="2000" dirty="0" smtClean="0">
                <a:latin typeface="微软雅黑" pitchFamily="34" charset="-122"/>
                <a:ea typeface="微软雅黑" pitchFamily="34" charset="-122"/>
              </a:rPr>
              <a:t>主数据体系规划咨询服务方法论</a:t>
            </a:r>
            <a:r>
              <a:rPr lang="en-US" altLang="zh-CN" sz="2000" dirty="0" smtClean="0">
                <a:latin typeface="微软雅黑" pitchFamily="34" charset="-122"/>
                <a:ea typeface="微软雅黑" pitchFamily="34" charset="-122"/>
              </a:rPr>
              <a:t>(MPHT)</a:t>
            </a:r>
            <a:endParaRPr lang="zh-CN" altLang="en-US" sz="2000" dirty="0">
              <a:latin typeface="微软雅黑" pitchFamily="34" charset="-122"/>
              <a:ea typeface="微软雅黑" pitchFamily="34" charset="-122"/>
            </a:endParaRPr>
          </a:p>
        </p:txBody>
      </p:sp>
      <p:sp>
        <p:nvSpPr>
          <p:cNvPr id="177" name="矩形 176"/>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solidFill>
                  <a:srgbClr val="FF0000"/>
                </a:solidFill>
                <a:latin typeface="+mj-ea"/>
                <a:ea typeface="+mj-ea"/>
              </a:rPr>
              <a:t>实施方法  </a:t>
            </a:r>
            <a:r>
              <a:rPr lang="zh-CN" altLang="en-US" b="1" dirty="0" smtClean="0">
                <a:solidFill>
                  <a:srgbClr val="FF0000"/>
                </a:solidFill>
                <a:latin typeface="+mj-ea"/>
                <a:ea typeface="+mj-ea"/>
              </a:rPr>
              <a:t> </a:t>
            </a:r>
            <a:r>
              <a:rPr lang="zh-CN" altLang="en-US" b="1" dirty="0" smtClean="0">
                <a:latin typeface="+mj-ea"/>
                <a:ea typeface="+mj-ea"/>
              </a:rPr>
              <a:t>实施计划   </a:t>
            </a:r>
            <a:r>
              <a:rPr lang="zh-CN" altLang="en-US" b="1" dirty="0">
                <a:latin typeface="+mj-ea"/>
                <a:ea typeface="+mj-ea"/>
              </a:rPr>
              <a:t>支持配合</a:t>
            </a:r>
          </a:p>
        </p:txBody>
      </p:sp>
      <p:sp>
        <p:nvSpPr>
          <p:cNvPr id="178" name="右箭头 177"/>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9" name="右箭头 178"/>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0" name="右箭头 179"/>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1" name="右箭头 180"/>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413932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22</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5" name="AutoShape 9"/>
          <p:cNvSpPr>
            <a:spLocks noChangeArrowheads="1"/>
          </p:cNvSpPr>
          <p:nvPr/>
        </p:nvSpPr>
        <p:spPr bwMode="auto">
          <a:xfrm>
            <a:off x="2416320" y="3140968"/>
            <a:ext cx="1533600" cy="824759"/>
          </a:xfrm>
          <a:prstGeom prst="chevron">
            <a:avLst>
              <a:gd name="adj" fmla="val 35200"/>
            </a:avLst>
          </a:prstGeom>
          <a:solidFill>
            <a:schemeClr val="accent2">
              <a:lumMod val="20000"/>
              <a:lumOff val="80000"/>
            </a:schemeClr>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lnSpc>
                <a:spcPct val="100000"/>
              </a:lnSpc>
              <a:spcAft>
                <a:spcPts val="0"/>
              </a:spcAft>
              <a:buNone/>
            </a:pPr>
            <a:r>
              <a:rPr lang="zh-CN" altLang="en-US" sz="1200" dirty="0" smtClean="0">
                <a:latin typeface="+mj-ea"/>
                <a:ea typeface="+mj-ea"/>
              </a:rPr>
              <a:t>标准化体系</a:t>
            </a:r>
            <a:endParaRPr lang="en-US" altLang="zh-CN" sz="1200" dirty="0" smtClean="0">
              <a:latin typeface="+mj-ea"/>
              <a:ea typeface="+mj-ea"/>
            </a:endParaRPr>
          </a:p>
          <a:p>
            <a:pPr>
              <a:lnSpc>
                <a:spcPct val="100000"/>
              </a:lnSpc>
              <a:spcAft>
                <a:spcPts val="0"/>
              </a:spcAft>
              <a:buNone/>
            </a:pPr>
            <a:r>
              <a:rPr lang="zh-CN" altLang="en-US" sz="1200" dirty="0" smtClean="0">
                <a:latin typeface="+mj-ea"/>
                <a:ea typeface="+mj-ea"/>
              </a:rPr>
              <a:t>咨询与构建</a:t>
            </a:r>
            <a:endParaRPr lang="zh-CN" altLang="en-US" sz="1200" dirty="0">
              <a:latin typeface="+mj-ea"/>
              <a:ea typeface="+mj-ea"/>
            </a:endParaRPr>
          </a:p>
        </p:txBody>
      </p:sp>
      <p:sp>
        <p:nvSpPr>
          <p:cNvPr id="6" name="AutoShape 9"/>
          <p:cNvSpPr>
            <a:spLocks noChangeArrowheads="1"/>
          </p:cNvSpPr>
          <p:nvPr/>
        </p:nvSpPr>
        <p:spPr bwMode="auto">
          <a:xfrm>
            <a:off x="4245120" y="3155346"/>
            <a:ext cx="1752480" cy="822476"/>
          </a:xfrm>
          <a:prstGeom prst="chevron">
            <a:avLst>
              <a:gd name="adj" fmla="val 36882"/>
            </a:avLst>
          </a:prstGeom>
          <a:solidFill>
            <a:schemeClr val="accent2">
              <a:lumMod val="20000"/>
              <a:lumOff val="80000"/>
            </a:schemeClr>
          </a:solidFill>
          <a:ln w="317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203194" tIns="42332" rIns="0" bIns="42332" anchor="ctr"/>
          <a:lstStyle/>
          <a:p>
            <a:pPr>
              <a:lnSpc>
                <a:spcPct val="100000"/>
              </a:lnSpc>
              <a:spcAft>
                <a:spcPts val="0"/>
              </a:spcAft>
              <a:buNone/>
            </a:pPr>
            <a:r>
              <a:rPr lang="zh-CN" altLang="en-US" sz="1200" dirty="0">
                <a:latin typeface="+mj-ea"/>
                <a:ea typeface="+mj-ea"/>
              </a:rPr>
              <a:t>数据</a:t>
            </a:r>
            <a:r>
              <a:rPr lang="zh-CN" altLang="en-US" sz="1200" dirty="0" smtClean="0">
                <a:latin typeface="+mj-ea"/>
                <a:ea typeface="+mj-ea"/>
              </a:rPr>
              <a:t>整理</a:t>
            </a:r>
            <a:endParaRPr lang="zh-CN" altLang="en-US" sz="1200" dirty="0">
              <a:latin typeface="+mj-ea"/>
              <a:ea typeface="+mj-ea"/>
            </a:endParaRPr>
          </a:p>
        </p:txBody>
      </p:sp>
      <p:sp>
        <p:nvSpPr>
          <p:cNvPr id="7" name="AutoShape 9"/>
          <p:cNvSpPr>
            <a:spLocks noChangeArrowheads="1"/>
          </p:cNvSpPr>
          <p:nvPr/>
        </p:nvSpPr>
        <p:spPr bwMode="auto">
          <a:xfrm>
            <a:off x="884161" y="3085798"/>
            <a:ext cx="1271520" cy="879929"/>
          </a:xfrm>
          <a:prstGeom prst="chevron">
            <a:avLst>
              <a:gd name="adj" fmla="val 29185"/>
            </a:avLst>
          </a:prstGeom>
          <a:solidFill>
            <a:schemeClr val="accent2">
              <a:lumMod val="20000"/>
              <a:lumOff val="80000"/>
            </a:schemeClr>
          </a:solidFill>
          <a:ln w="317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203194" tIns="42332" rIns="0" bIns="42332" anchor="ctr"/>
          <a:lstStyle/>
          <a:p>
            <a:pPr>
              <a:lnSpc>
                <a:spcPct val="100000"/>
              </a:lnSpc>
              <a:spcAft>
                <a:spcPts val="0"/>
              </a:spcAft>
              <a:buNone/>
            </a:pPr>
            <a:r>
              <a:rPr lang="zh-CN" altLang="en-US" sz="1200" dirty="0">
                <a:latin typeface="+mj-ea"/>
                <a:ea typeface="+mj-ea"/>
              </a:rPr>
              <a:t>需求调研</a:t>
            </a:r>
          </a:p>
        </p:txBody>
      </p:sp>
      <p:sp>
        <p:nvSpPr>
          <p:cNvPr id="8" name="AutoShape 9"/>
          <p:cNvSpPr>
            <a:spLocks noChangeArrowheads="1"/>
          </p:cNvSpPr>
          <p:nvPr/>
        </p:nvSpPr>
        <p:spPr bwMode="auto">
          <a:xfrm>
            <a:off x="6140161" y="3155346"/>
            <a:ext cx="1271520" cy="822476"/>
          </a:xfrm>
          <a:prstGeom prst="chevron">
            <a:avLst>
              <a:gd name="adj" fmla="val 31223"/>
            </a:avLst>
          </a:prstGeom>
          <a:solidFill>
            <a:schemeClr val="accent2">
              <a:lumMod val="20000"/>
              <a:lumOff val="80000"/>
            </a:schemeClr>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lnSpc>
                <a:spcPct val="100000"/>
              </a:lnSpc>
              <a:spcAft>
                <a:spcPts val="0"/>
              </a:spcAft>
              <a:buNone/>
            </a:pPr>
            <a:r>
              <a:rPr lang="zh-CN" altLang="en-US" sz="1200" dirty="0" smtClean="0">
                <a:latin typeface="+mj-ea"/>
                <a:ea typeface="+mj-ea"/>
              </a:rPr>
              <a:t>上线试运行</a:t>
            </a:r>
            <a:endParaRPr lang="zh-CN" altLang="en-US" sz="1200" dirty="0">
              <a:latin typeface="+mj-ea"/>
              <a:ea typeface="+mj-ea"/>
            </a:endParaRPr>
          </a:p>
        </p:txBody>
      </p:sp>
      <p:sp>
        <p:nvSpPr>
          <p:cNvPr id="9" name="AutoShape 12"/>
          <p:cNvSpPr>
            <a:spLocks noChangeArrowheads="1"/>
          </p:cNvSpPr>
          <p:nvPr/>
        </p:nvSpPr>
        <p:spPr bwMode="auto">
          <a:xfrm>
            <a:off x="6596640" y="4110870"/>
            <a:ext cx="1428194" cy="716643"/>
          </a:xfrm>
          <a:prstGeom prst="chevron">
            <a:avLst>
              <a:gd name="adj" fmla="val 22175"/>
            </a:avLst>
          </a:prstGeom>
          <a:solidFill>
            <a:schemeClr val="bg1">
              <a:lumMod val="85000"/>
            </a:schemeClr>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lnSpc>
                <a:spcPct val="100000"/>
              </a:lnSpc>
              <a:spcAft>
                <a:spcPts val="0"/>
              </a:spcAft>
              <a:buNone/>
            </a:pPr>
            <a:r>
              <a:rPr lang="zh-CN" altLang="en-US" sz="1200" dirty="0">
                <a:latin typeface="+mj-ea"/>
                <a:ea typeface="+mj-ea"/>
              </a:rPr>
              <a:t>维护支持</a:t>
            </a:r>
          </a:p>
        </p:txBody>
      </p:sp>
      <p:sp>
        <p:nvSpPr>
          <p:cNvPr id="10" name="AutoShape 9"/>
          <p:cNvSpPr>
            <a:spLocks noChangeArrowheads="1"/>
          </p:cNvSpPr>
          <p:nvPr/>
        </p:nvSpPr>
        <p:spPr bwMode="auto">
          <a:xfrm>
            <a:off x="629280" y="2084917"/>
            <a:ext cx="1221120" cy="743857"/>
          </a:xfrm>
          <a:prstGeom prst="chevron">
            <a:avLst>
              <a:gd name="adj" fmla="val 30697"/>
            </a:avLst>
          </a:prstGeom>
          <a:solidFill>
            <a:schemeClr val="accent1">
              <a:lumMod val="20000"/>
              <a:lumOff val="80000"/>
            </a:schemeClr>
          </a:solidFill>
          <a:ln w="3175">
            <a:solidFill>
              <a:schemeClr val="accent3">
                <a:lumMod val="7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lnSpc>
                <a:spcPct val="100000"/>
              </a:lnSpc>
              <a:spcAft>
                <a:spcPts val="0"/>
              </a:spcAft>
              <a:buNone/>
            </a:pPr>
            <a:r>
              <a:rPr lang="zh-CN" altLang="en-US" sz="1200" dirty="0">
                <a:latin typeface="+mj-ea"/>
                <a:ea typeface="+mj-ea"/>
              </a:rPr>
              <a:t>项目启动</a:t>
            </a:r>
          </a:p>
        </p:txBody>
      </p:sp>
      <p:sp>
        <p:nvSpPr>
          <p:cNvPr id="11" name="AutoShape 10"/>
          <p:cNvSpPr>
            <a:spLocks noChangeArrowheads="1"/>
          </p:cNvSpPr>
          <p:nvPr/>
        </p:nvSpPr>
        <p:spPr bwMode="auto">
          <a:xfrm>
            <a:off x="4376160" y="4149080"/>
            <a:ext cx="1301760" cy="746881"/>
          </a:xfrm>
          <a:prstGeom prst="chevron">
            <a:avLst>
              <a:gd name="adj" fmla="val 34829"/>
            </a:avLst>
          </a:prstGeom>
          <a:solidFill>
            <a:schemeClr val="accent2">
              <a:lumMod val="20000"/>
              <a:lumOff val="80000"/>
            </a:schemeClr>
          </a:solidFill>
          <a:ln w="317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203194" tIns="42332" rIns="0" bIns="42332" anchor="ctr"/>
          <a:lstStyle/>
          <a:p>
            <a:pPr>
              <a:lnSpc>
                <a:spcPct val="100000"/>
              </a:lnSpc>
              <a:spcAft>
                <a:spcPts val="0"/>
              </a:spcAft>
              <a:buNone/>
            </a:pPr>
            <a:r>
              <a:rPr lang="zh-CN" altLang="en-US" sz="1200" dirty="0" smtClean="0">
                <a:latin typeface="+mj-ea"/>
                <a:ea typeface="+mj-ea"/>
              </a:rPr>
              <a:t>系统客户化</a:t>
            </a:r>
            <a:endParaRPr lang="en-US" altLang="zh-CN" sz="1200" dirty="0" smtClean="0">
              <a:latin typeface="+mj-ea"/>
              <a:ea typeface="+mj-ea"/>
            </a:endParaRPr>
          </a:p>
          <a:p>
            <a:pPr>
              <a:lnSpc>
                <a:spcPct val="100000"/>
              </a:lnSpc>
              <a:spcAft>
                <a:spcPts val="0"/>
              </a:spcAft>
              <a:buNone/>
            </a:pPr>
            <a:r>
              <a:rPr lang="zh-CN" altLang="en-US" sz="1200" dirty="0" smtClean="0">
                <a:latin typeface="+mj-ea"/>
                <a:ea typeface="+mj-ea"/>
              </a:rPr>
              <a:t>二次开发</a:t>
            </a:r>
            <a:endParaRPr lang="zh-CN" altLang="en-US" sz="1200" dirty="0">
              <a:latin typeface="+mj-ea"/>
              <a:ea typeface="+mj-ea"/>
            </a:endParaRPr>
          </a:p>
        </p:txBody>
      </p:sp>
      <p:sp>
        <p:nvSpPr>
          <p:cNvPr id="12" name="Text Box 18"/>
          <p:cNvSpPr txBox="1">
            <a:spLocks noChangeArrowheads="1"/>
          </p:cNvSpPr>
          <p:nvPr/>
        </p:nvSpPr>
        <p:spPr bwMode="auto">
          <a:xfrm>
            <a:off x="830881" y="3977822"/>
            <a:ext cx="1389600" cy="1285819"/>
          </a:xfrm>
          <a:prstGeom prst="rect">
            <a:avLst/>
          </a:prstGeom>
          <a:noFill/>
          <a:ln w="9525" algn="ctr">
            <a:noFill/>
            <a:miter lim="800000"/>
            <a:headEnd/>
            <a:tailEnd/>
          </a:ln>
        </p:spPr>
        <p:txBody>
          <a:bodyPr lIns="84664" tIns="42332" rIns="84664" bIns="42332">
            <a:spAutoFit/>
          </a:bodyPr>
          <a:lstStyle/>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全面</a:t>
            </a:r>
            <a:r>
              <a:rPr lang="zh-CN" altLang="en-US" sz="1200" dirty="0" smtClean="0">
                <a:latin typeface="+mj-ea"/>
                <a:ea typeface="+mj-ea"/>
                <a:cs typeface="Arial" pitchFamily="34" charset="0"/>
              </a:rPr>
              <a:t>了解主</a:t>
            </a:r>
            <a:r>
              <a:rPr lang="zh-CN" altLang="en-US" sz="1200" dirty="0">
                <a:latin typeface="+mj-ea"/>
                <a:ea typeface="+mj-ea"/>
                <a:cs typeface="Arial" pitchFamily="34" charset="0"/>
              </a:rPr>
              <a:t>数据</a:t>
            </a:r>
            <a:r>
              <a:rPr lang="zh-CN" altLang="en-US" sz="1200" dirty="0" smtClean="0">
                <a:latin typeface="+mj-ea"/>
                <a:ea typeface="+mj-ea"/>
                <a:cs typeface="Arial" pitchFamily="34" charset="0"/>
              </a:rPr>
              <a:t>现状及需求</a:t>
            </a:r>
            <a:endParaRPr lang="en-US" altLang="zh-CN" sz="1200" dirty="0" smtClean="0">
              <a:latin typeface="+mj-ea"/>
              <a:ea typeface="+mj-ea"/>
              <a:cs typeface="Arial" pitchFamily="34" charset="0"/>
            </a:endParaRPr>
          </a:p>
          <a:p>
            <a:pPr algn="l" eaLnBrk="0" hangingPunct="0">
              <a:spcBef>
                <a:spcPts val="0"/>
              </a:spcBef>
              <a:spcAft>
                <a:spcPts val="0"/>
              </a:spcAft>
              <a:buClr>
                <a:srgbClr val="FF0000"/>
              </a:buClr>
              <a:buSzPct val="100000"/>
              <a:buFont typeface="Arial" pitchFamily="34" charset="0"/>
              <a:buChar char="•"/>
            </a:pPr>
            <a:r>
              <a:rPr lang="zh-CN" altLang="en-US" sz="1200" dirty="0" smtClean="0">
                <a:latin typeface="+mj-ea"/>
                <a:ea typeface="+mj-ea"/>
                <a:cs typeface="Arial" pitchFamily="34" charset="0"/>
              </a:rPr>
              <a:t>识别主数据</a:t>
            </a:r>
            <a:endParaRPr lang="zh-CN" altLang="en-US" sz="1200" dirty="0">
              <a:latin typeface="+mj-ea"/>
              <a:ea typeface="+mj-ea"/>
              <a:cs typeface="Arial" pitchFamily="34" charset="0"/>
            </a:endParaRP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初步</a:t>
            </a:r>
            <a:r>
              <a:rPr lang="zh-CN" altLang="en-US" sz="1200" dirty="0" smtClean="0">
                <a:latin typeface="+mj-ea"/>
                <a:ea typeface="+mj-ea"/>
                <a:cs typeface="Arial" pitchFamily="34" charset="0"/>
              </a:rPr>
              <a:t>建立主</a:t>
            </a:r>
            <a:r>
              <a:rPr lang="zh-CN" altLang="en-US" sz="1200" dirty="0">
                <a:latin typeface="+mj-ea"/>
                <a:ea typeface="+mj-ea"/>
                <a:cs typeface="Arial" pitchFamily="34" charset="0"/>
              </a:rPr>
              <a:t>数据</a:t>
            </a:r>
            <a:r>
              <a:rPr lang="zh-CN" altLang="en-US" sz="1200" dirty="0" smtClean="0">
                <a:latin typeface="+mj-ea"/>
                <a:ea typeface="+mj-ea"/>
                <a:cs typeface="Arial" pitchFamily="34" charset="0"/>
              </a:rPr>
              <a:t>标准</a:t>
            </a:r>
            <a:endParaRPr lang="en-US" altLang="zh-CN" sz="1200" dirty="0" smtClean="0">
              <a:latin typeface="+mj-ea"/>
              <a:ea typeface="+mj-ea"/>
              <a:cs typeface="Arial" pitchFamily="34" charset="0"/>
            </a:endParaRPr>
          </a:p>
        </p:txBody>
      </p:sp>
      <p:sp>
        <p:nvSpPr>
          <p:cNvPr id="13" name="Text Box 20"/>
          <p:cNvSpPr txBox="1">
            <a:spLocks noChangeArrowheads="1"/>
          </p:cNvSpPr>
          <p:nvPr/>
        </p:nvSpPr>
        <p:spPr bwMode="auto">
          <a:xfrm>
            <a:off x="2367360" y="2726795"/>
            <a:ext cx="1681920" cy="325557"/>
          </a:xfrm>
          <a:prstGeom prst="rect">
            <a:avLst/>
          </a:prstGeom>
          <a:noFill/>
          <a:ln w="9525" algn="ctr">
            <a:noFill/>
            <a:miter lim="800000"/>
            <a:headEnd/>
            <a:tailEnd/>
          </a:ln>
        </p:spPr>
        <p:txBody>
          <a:bodyPr lIns="84664" tIns="42332" rIns="84664" bIns="42332">
            <a:spAutoFit/>
          </a:bodyPr>
          <a:lstStyle/>
          <a:p>
            <a:pPr algn="l" eaLnBrk="0" hangingPunct="0">
              <a:spcBef>
                <a:spcPts val="278"/>
              </a:spcBef>
              <a:spcAft>
                <a:spcPts val="93"/>
              </a:spcAft>
              <a:buClr>
                <a:srgbClr val="FF0000"/>
              </a:buClr>
              <a:buSzPct val="100000"/>
              <a:buFont typeface="Arial" pitchFamily="34" charset="0"/>
              <a:buChar char="•"/>
            </a:pPr>
            <a:r>
              <a:rPr lang="zh-CN" altLang="en-US" sz="1200" dirty="0" smtClean="0">
                <a:latin typeface="+mj-ea"/>
                <a:ea typeface="+mj-ea"/>
                <a:cs typeface="Arial" pitchFamily="34" charset="0"/>
              </a:rPr>
              <a:t>管理体系构建</a:t>
            </a:r>
          </a:p>
        </p:txBody>
      </p:sp>
      <p:sp>
        <p:nvSpPr>
          <p:cNvPr id="14" name="Text Box 21"/>
          <p:cNvSpPr txBox="1">
            <a:spLocks noChangeArrowheads="1"/>
          </p:cNvSpPr>
          <p:nvPr/>
        </p:nvSpPr>
        <p:spPr bwMode="auto">
          <a:xfrm>
            <a:off x="4242240" y="4941168"/>
            <a:ext cx="1635840" cy="565622"/>
          </a:xfrm>
          <a:prstGeom prst="rect">
            <a:avLst/>
          </a:prstGeom>
          <a:noFill/>
          <a:ln w="9525" algn="ctr">
            <a:noFill/>
            <a:miter lim="800000"/>
            <a:headEnd/>
            <a:tailEnd/>
          </a:ln>
        </p:spPr>
        <p:txBody>
          <a:bodyPr lIns="84664" tIns="42332" rIns="84664" bIns="42332">
            <a:spAutoFit/>
          </a:bodyPr>
          <a:lstStyle/>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建设</a:t>
            </a:r>
            <a:r>
              <a:rPr lang="zh-CN" altLang="en-US" sz="1200" dirty="0" smtClean="0">
                <a:latin typeface="+mj-ea"/>
                <a:ea typeface="+mj-ea"/>
                <a:cs typeface="Arial" pitchFamily="34" charset="0"/>
              </a:rPr>
              <a:t>适合企业的</a:t>
            </a:r>
            <a:r>
              <a:rPr lang="zh-CN" altLang="en-US" sz="1200" dirty="0">
                <a:latin typeface="+mj-ea"/>
                <a:ea typeface="+mj-ea"/>
                <a:cs typeface="Arial" pitchFamily="34" charset="0"/>
              </a:rPr>
              <a:t>主</a:t>
            </a:r>
            <a:r>
              <a:rPr lang="zh-CN" altLang="en-US" sz="1200" dirty="0" smtClean="0">
                <a:latin typeface="+mj-ea"/>
                <a:ea typeface="+mj-ea"/>
                <a:cs typeface="Arial" pitchFamily="34" charset="0"/>
              </a:rPr>
              <a:t>数据管理</a:t>
            </a:r>
            <a:r>
              <a:rPr lang="zh-CN" altLang="en-US" sz="1200" dirty="0">
                <a:latin typeface="+mj-ea"/>
                <a:ea typeface="+mj-ea"/>
                <a:cs typeface="Arial" pitchFamily="34" charset="0"/>
              </a:rPr>
              <a:t>要求</a:t>
            </a:r>
          </a:p>
        </p:txBody>
      </p:sp>
      <p:sp>
        <p:nvSpPr>
          <p:cNvPr id="15" name="Text Box 23"/>
          <p:cNvSpPr txBox="1">
            <a:spLocks noChangeArrowheads="1"/>
          </p:cNvSpPr>
          <p:nvPr/>
        </p:nvSpPr>
        <p:spPr bwMode="auto">
          <a:xfrm>
            <a:off x="4180320" y="2189238"/>
            <a:ext cx="1759831" cy="1045754"/>
          </a:xfrm>
          <a:prstGeom prst="rect">
            <a:avLst/>
          </a:prstGeom>
          <a:noFill/>
          <a:ln w="9525" algn="ctr">
            <a:noFill/>
            <a:miter lim="800000"/>
            <a:headEnd/>
            <a:tailEnd/>
          </a:ln>
        </p:spPr>
        <p:txBody>
          <a:bodyPr wrap="square" lIns="84664" tIns="42332" rIns="84664" bIns="42332">
            <a:spAutoFit/>
          </a:bodyPr>
          <a:lstStyle/>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建立业务系统数据与主数据标准</a:t>
            </a:r>
            <a:r>
              <a:rPr lang="zh-CN" altLang="en-US" sz="1200" dirty="0" smtClean="0">
                <a:latin typeface="+mj-ea"/>
                <a:ea typeface="+mj-ea"/>
                <a:cs typeface="Arial" pitchFamily="34" charset="0"/>
              </a:rPr>
              <a:t>的</a:t>
            </a:r>
            <a:r>
              <a:rPr lang="zh-CN" altLang="en-US" sz="1200" dirty="0">
                <a:latin typeface="+mj-ea"/>
                <a:ea typeface="+mj-ea"/>
                <a:cs typeface="Arial" pitchFamily="34" charset="0"/>
              </a:rPr>
              <a:t>对照</a:t>
            </a:r>
            <a:r>
              <a:rPr lang="zh-CN" altLang="en-US" sz="1200" dirty="0" smtClean="0">
                <a:latin typeface="+mj-ea"/>
                <a:ea typeface="+mj-ea"/>
                <a:cs typeface="Arial" pitchFamily="34" charset="0"/>
              </a:rPr>
              <a:t>关系</a:t>
            </a:r>
            <a:endParaRPr lang="zh-CN" altLang="en-US" sz="1200" dirty="0">
              <a:latin typeface="+mj-ea"/>
              <a:ea typeface="+mj-ea"/>
              <a:cs typeface="Arial" pitchFamily="34" charset="0"/>
            </a:endParaRP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历史主</a:t>
            </a:r>
            <a:r>
              <a:rPr lang="zh-CN" altLang="en-US" sz="1200" dirty="0" smtClean="0">
                <a:latin typeface="+mj-ea"/>
                <a:ea typeface="+mj-ea"/>
                <a:cs typeface="Arial" pitchFamily="34" charset="0"/>
              </a:rPr>
              <a:t>数据整理</a:t>
            </a:r>
            <a:endParaRPr lang="en-US" altLang="zh-CN" sz="1200" dirty="0" smtClean="0">
              <a:latin typeface="+mj-ea"/>
              <a:ea typeface="+mj-ea"/>
              <a:cs typeface="Arial" pitchFamily="34" charset="0"/>
            </a:endParaRPr>
          </a:p>
          <a:p>
            <a:pPr algn="l" eaLnBrk="0" hangingPunct="0">
              <a:spcBef>
                <a:spcPts val="0"/>
              </a:spcBef>
              <a:spcAft>
                <a:spcPts val="0"/>
              </a:spcAft>
              <a:buClr>
                <a:srgbClr val="FF0000"/>
              </a:buClr>
              <a:buSzPct val="100000"/>
              <a:buFont typeface="Arial" pitchFamily="34" charset="0"/>
              <a:buChar char="•"/>
            </a:pPr>
            <a:r>
              <a:rPr lang="zh-CN" altLang="en-US" sz="1200" dirty="0" smtClean="0">
                <a:latin typeface="+mj-ea"/>
                <a:ea typeface="+mj-ea"/>
                <a:cs typeface="Arial" pitchFamily="34" charset="0"/>
              </a:rPr>
              <a:t>数据导入主数据系统</a:t>
            </a:r>
            <a:endParaRPr lang="zh-CN" altLang="en-US" sz="1200" dirty="0">
              <a:latin typeface="+mj-ea"/>
              <a:ea typeface="+mj-ea"/>
              <a:cs typeface="Arial" pitchFamily="34" charset="0"/>
            </a:endParaRPr>
          </a:p>
        </p:txBody>
      </p:sp>
      <p:sp>
        <p:nvSpPr>
          <p:cNvPr id="16" name="Rectangle 32"/>
          <p:cNvSpPr>
            <a:spLocks noChangeArrowheads="1"/>
          </p:cNvSpPr>
          <p:nvPr/>
        </p:nvSpPr>
        <p:spPr bwMode="auto">
          <a:xfrm>
            <a:off x="6310322" y="4929198"/>
            <a:ext cx="1958400" cy="1045754"/>
          </a:xfrm>
          <a:prstGeom prst="rect">
            <a:avLst/>
          </a:prstGeom>
          <a:noFill/>
          <a:ln w="9525">
            <a:noFill/>
            <a:miter lim="800000"/>
            <a:headEnd/>
            <a:tailEnd/>
          </a:ln>
        </p:spPr>
        <p:txBody>
          <a:bodyPr lIns="84664" tIns="42332" rIns="84664" bIns="42332">
            <a:spAutoFit/>
          </a:bodyPr>
          <a:lstStyle/>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 建立服务维护中心</a:t>
            </a: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 维护和支持的项目管理</a:t>
            </a: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 变更请求、知识转移</a:t>
            </a: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 支持和协调项目部署</a:t>
            </a:r>
          </a:p>
        </p:txBody>
      </p:sp>
      <p:sp>
        <p:nvSpPr>
          <p:cNvPr id="17" name="Text Box 27"/>
          <p:cNvSpPr txBox="1">
            <a:spLocks noChangeArrowheads="1"/>
          </p:cNvSpPr>
          <p:nvPr/>
        </p:nvSpPr>
        <p:spPr bwMode="auto">
          <a:xfrm>
            <a:off x="6009120" y="2311703"/>
            <a:ext cx="2307295" cy="805688"/>
          </a:xfrm>
          <a:prstGeom prst="rect">
            <a:avLst/>
          </a:prstGeom>
          <a:noFill/>
          <a:ln w="9525" algn="ctr">
            <a:noFill/>
            <a:miter lim="800000"/>
            <a:headEnd/>
            <a:tailEnd/>
          </a:ln>
        </p:spPr>
        <p:txBody>
          <a:bodyPr wrap="square" lIns="84664" tIns="42332" rIns="84664" bIns="42332">
            <a:spAutoFit/>
          </a:bodyPr>
          <a:lstStyle/>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建立并投</a:t>
            </a:r>
            <a:r>
              <a:rPr lang="zh-CN" altLang="en-US" sz="1200" dirty="0" smtClean="0">
                <a:latin typeface="+mj-ea"/>
                <a:ea typeface="+mj-ea"/>
                <a:cs typeface="Arial" pitchFamily="34" charset="0"/>
              </a:rPr>
              <a:t>用主</a:t>
            </a:r>
            <a:r>
              <a:rPr lang="zh-CN" altLang="en-US" sz="1200" dirty="0">
                <a:latin typeface="+mj-ea"/>
                <a:ea typeface="+mj-ea"/>
                <a:cs typeface="Arial" pitchFamily="34" charset="0"/>
              </a:rPr>
              <a:t>数据平台</a:t>
            </a:r>
          </a:p>
          <a:p>
            <a:pPr algn="l" eaLnBrk="0" hangingPunct="0">
              <a:spcBef>
                <a:spcPts val="0"/>
              </a:spcBef>
              <a:spcAft>
                <a:spcPts val="0"/>
              </a:spcAft>
              <a:buClr>
                <a:srgbClr val="FF0000"/>
              </a:buClr>
              <a:buSzPct val="100000"/>
              <a:buFont typeface="Arial" pitchFamily="34" charset="0"/>
              <a:buChar char="•"/>
            </a:pPr>
            <a:r>
              <a:rPr lang="zh-CN" altLang="en-US" sz="1200" dirty="0" smtClean="0">
                <a:latin typeface="+mj-ea"/>
                <a:ea typeface="+mj-ea"/>
                <a:cs typeface="Arial" pitchFamily="34" charset="0"/>
              </a:rPr>
              <a:t>主数据</a:t>
            </a:r>
            <a:r>
              <a:rPr lang="zh-CN" altLang="en-US" sz="1200" dirty="0">
                <a:latin typeface="+mj-ea"/>
                <a:ea typeface="+mj-ea"/>
                <a:cs typeface="Arial" pitchFamily="34" charset="0"/>
              </a:rPr>
              <a:t>规范</a:t>
            </a:r>
            <a:r>
              <a:rPr lang="zh-CN" altLang="en-US" sz="1200" dirty="0" smtClean="0">
                <a:latin typeface="+mj-ea"/>
                <a:ea typeface="+mj-ea"/>
                <a:cs typeface="Arial" pitchFamily="34" charset="0"/>
              </a:rPr>
              <a:t>正式</a:t>
            </a:r>
            <a:r>
              <a:rPr lang="zh-CN" altLang="en-US" sz="1200" dirty="0">
                <a:latin typeface="+mj-ea"/>
                <a:ea typeface="+mj-ea"/>
                <a:cs typeface="Arial" pitchFamily="34" charset="0"/>
              </a:rPr>
              <a:t>使用</a:t>
            </a:r>
          </a:p>
          <a:p>
            <a:pPr algn="l" eaLnBrk="0" hangingPunct="0">
              <a:spcBef>
                <a:spcPts val="0"/>
              </a:spcBef>
              <a:spcAft>
                <a:spcPts val="0"/>
              </a:spcAft>
              <a:buClr>
                <a:srgbClr val="FF0000"/>
              </a:buClr>
              <a:buSzPct val="100000"/>
              <a:buFont typeface="Arial" pitchFamily="34" charset="0"/>
              <a:buChar char="•"/>
            </a:pPr>
            <a:r>
              <a:rPr lang="zh-CN" altLang="en-US" sz="1200" dirty="0">
                <a:latin typeface="+mj-ea"/>
                <a:ea typeface="+mj-ea"/>
                <a:cs typeface="Arial" pitchFamily="34" charset="0"/>
              </a:rPr>
              <a:t>规范主数据申请、审批流程</a:t>
            </a:r>
          </a:p>
        </p:txBody>
      </p:sp>
      <p:sp>
        <p:nvSpPr>
          <p:cNvPr id="18" name="Rectangle 29"/>
          <p:cNvSpPr>
            <a:spLocks noChangeArrowheads="1"/>
          </p:cNvSpPr>
          <p:nvPr/>
        </p:nvSpPr>
        <p:spPr bwMode="auto">
          <a:xfrm>
            <a:off x="522722" y="1576917"/>
            <a:ext cx="3657598" cy="4594678"/>
          </a:xfrm>
          <a:prstGeom prst="rect">
            <a:avLst/>
          </a:prstGeom>
          <a:noFill/>
          <a:ln w="9525" cap="rnd">
            <a:solidFill>
              <a:srgbClr val="3399FF"/>
            </a:solidFill>
            <a:prstDash val="dash"/>
            <a:miter lim="800000"/>
            <a:headEnd/>
            <a:tailEnd/>
          </a:ln>
          <a:effectLst>
            <a:prstShdw prst="shdw17" dist="17961" dir="2700000">
              <a:srgbClr val="1F5C99"/>
            </a:prstShdw>
          </a:effectLst>
        </p:spPr>
        <p:txBody>
          <a:bodyPr wrap="none" lIns="84664" tIns="42332" rIns="84664" bIns="42332" anchor="ctr"/>
          <a:lstStyle/>
          <a:p>
            <a:pPr algn="ctr"/>
            <a:endParaRPr lang="zh-CN" altLang="en-US" sz="1200" dirty="0">
              <a:solidFill>
                <a:srgbClr val="3399FF"/>
              </a:solidFill>
              <a:latin typeface="+mj-ea"/>
              <a:ea typeface="+mj-ea"/>
            </a:endParaRPr>
          </a:p>
        </p:txBody>
      </p:sp>
      <p:sp>
        <p:nvSpPr>
          <p:cNvPr id="19" name="Rectangle 30"/>
          <p:cNvSpPr>
            <a:spLocks noChangeArrowheads="1"/>
          </p:cNvSpPr>
          <p:nvPr/>
        </p:nvSpPr>
        <p:spPr bwMode="auto">
          <a:xfrm>
            <a:off x="4180320" y="1576917"/>
            <a:ext cx="5273274" cy="4594678"/>
          </a:xfrm>
          <a:prstGeom prst="rect">
            <a:avLst/>
          </a:prstGeom>
          <a:noFill/>
          <a:ln w="9525" cap="rnd">
            <a:solidFill>
              <a:srgbClr val="FF0066"/>
            </a:solidFill>
            <a:prstDash val="dash"/>
            <a:miter lim="800000"/>
            <a:headEnd/>
            <a:tailEnd/>
          </a:ln>
          <a:effectLst>
            <a:prstShdw prst="shdw17" dist="17961" dir="2700000">
              <a:srgbClr val="1F5C99"/>
            </a:prstShdw>
          </a:effectLst>
        </p:spPr>
        <p:txBody>
          <a:bodyPr wrap="none" lIns="84664" tIns="42332" rIns="84664" bIns="42332" anchor="ctr"/>
          <a:lstStyle/>
          <a:p>
            <a:endParaRPr lang="zh-CN" altLang="en-US" sz="1400" dirty="0">
              <a:solidFill>
                <a:srgbClr val="3399FF"/>
              </a:solidFill>
              <a:latin typeface="+mj-ea"/>
              <a:ea typeface="+mj-ea"/>
            </a:endParaRPr>
          </a:p>
        </p:txBody>
      </p:sp>
      <p:sp>
        <p:nvSpPr>
          <p:cNvPr id="20" name="Text Box 33"/>
          <p:cNvSpPr txBox="1">
            <a:spLocks noChangeArrowheads="1"/>
          </p:cNvSpPr>
          <p:nvPr/>
        </p:nvSpPr>
        <p:spPr bwMode="auto">
          <a:xfrm>
            <a:off x="5185520" y="5949280"/>
            <a:ext cx="2839314" cy="551554"/>
          </a:xfrm>
          <a:prstGeom prst="rect">
            <a:avLst/>
          </a:prstGeom>
          <a:solidFill>
            <a:schemeClr val="accent1">
              <a:lumMod val="20000"/>
              <a:lumOff val="80000"/>
            </a:schemeClr>
          </a:solidFill>
          <a:ln w="9525">
            <a:noFill/>
            <a:miter lim="800000"/>
            <a:headEnd/>
            <a:tailEnd/>
          </a:ln>
          <a:effectLst>
            <a:prstShdw prst="shdw17" dist="17961" dir="2700000">
              <a:srgbClr val="708688"/>
            </a:prstShdw>
          </a:effectLst>
        </p:spPr>
        <p:txBody>
          <a:bodyPr wrap="square" lIns="84664" tIns="42332" rIns="84664" bIns="42332">
            <a:noAutofit/>
          </a:bodyPr>
          <a:lstStyle/>
          <a:p>
            <a:r>
              <a:rPr lang="zh-CN" altLang="en-US" sz="1400" dirty="0" smtClean="0">
                <a:solidFill>
                  <a:srgbClr val="FF0000"/>
                </a:solidFill>
                <a:latin typeface="+mj-ea"/>
                <a:ea typeface="+mj-ea"/>
              </a:rPr>
              <a:t>系统建设：</a:t>
            </a:r>
            <a:r>
              <a:rPr lang="zh-CN" altLang="en-US" sz="1400" dirty="0" smtClean="0">
                <a:latin typeface="+mj-ea"/>
                <a:ea typeface="+mj-ea"/>
              </a:rPr>
              <a:t>建立</a:t>
            </a:r>
            <a:r>
              <a:rPr lang="zh-CN" altLang="en-US" dirty="0" smtClean="0">
                <a:latin typeface="+mj-ea"/>
                <a:ea typeface="+mj-ea"/>
              </a:rPr>
              <a:t>主数据管理</a:t>
            </a:r>
            <a:r>
              <a:rPr lang="zh-CN" altLang="en-US" sz="1400" dirty="0" smtClean="0">
                <a:latin typeface="+mj-ea"/>
                <a:ea typeface="+mj-ea"/>
              </a:rPr>
              <a:t>系统</a:t>
            </a:r>
            <a:endParaRPr lang="zh-CN" altLang="en-US" sz="1400" dirty="0">
              <a:latin typeface="+mj-ea"/>
              <a:ea typeface="+mj-ea"/>
            </a:endParaRPr>
          </a:p>
        </p:txBody>
      </p:sp>
      <p:sp>
        <p:nvSpPr>
          <p:cNvPr id="21" name="Text Box 29"/>
          <p:cNvSpPr txBox="1">
            <a:spLocks noChangeArrowheads="1"/>
          </p:cNvSpPr>
          <p:nvPr/>
        </p:nvSpPr>
        <p:spPr bwMode="auto">
          <a:xfrm>
            <a:off x="760064" y="5925501"/>
            <a:ext cx="2875353" cy="618329"/>
          </a:xfrm>
          <a:prstGeom prst="rect">
            <a:avLst/>
          </a:prstGeom>
          <a:solidFill>
            <a:schemeClr val="accent2">
              <a:lumMod val="75000"/>
            </a:schemeClr>
          </a:solidFill>
          <a:ln w="9525" algn="ctr">
            <a:noFill/>
            <a:miter lim="800000"/>
            <a:headEnd/>
            <a:tailEnd/>
          </a:ln>
          <a:effectLst>
            <a:prstShdw prst="shdw17" dist="17961" dir="2700000">
              <a:srgbClr val="708688"/>
            </a:prstShdw>
          </a:effectLst>
        </p:spPr>
        <p:txBody>
          <a:bodyPr wrap="square" lIns="84664" tIns="42332" rIns="84664" bIns="42332">
            <a:noAutofit/>
          </a:bodyPr>
          <a:lstStyle/>
          <a:p>
            <a:pPr>
              <a:spcBef>
                <a:spcPts val="0"/>
              </a:spcBef>
              <a:spcAft>
                <a:spcPts val="0"/>
              </a:spcAft>
            </a:pPr>
            <a:r>
              <a:rPr lang="zh-CN" altLang="en-US" sz="1400" dirty="0" smtClean="0">
                <a:solidFill>
                  <a:srgbClr val="FF0000"/>
                </a:solidFill>
                <a:latin typeface="+mj-ea"/>
                <a:ea typeface="+mj-ea"/>
              </a:rPr>
              <a:t>咨询阶段：</a:t>
            </a:r>
            <a:r>
              <a:rPr lang="zh-CN" altLang="en-US" sz="1400" dirty="0" smtClean="0">
                <a:latin typeface="+mj-ea"/>
                <a:ea typeface="+mj-ea"/>
              </a:rPr>
              <a:t>建立主数据标准、规范、管理制度</a:t>
            </a:r>
            <a:endParaRPr lang="zh-CN" altLang="en-US" sz="1400" dirty="0">
              <a:latin typeface="+mj-ea"/>
              <a:ea typeface="+mj-ea"/>
            </a:endParaRPr>
          </a:p>
        </p:txBody>
      </p:sp>
      <p:sp>
        <p:nvSpPr>
          <p:cNvPr id="23" name="AutoShape 9"/>
          <p:cNvSpPr>
            <a:spLocks noChangeArrowheads="1"/>
          </p:cNvSpPr>
          <p:nvPr/>
        </p:nvSpPr>
        <p:spPr bwMode="auto">
          <a:xfrm>
            <a:off x="2411760" y="4213482"/>
            <a:ext cx="1533600" cy="682480"/>
          </a:xfrm>
          <a:prstGeom prst="chevron">
            <a:avLst>
              <a:gd name="adj" fmla="val 35200"/>
            </a:avLst>
          </a:prstGeom>
          <a:solidFill>
            <a:schemeClr val="accent2">
              <a:lumMod val="20000"/>
              <a:lumOff val="80000"/>
            </a:schemeClr>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lnSpc>
                <a:spcPct val="100000"/>
              </a:lnSpc>
              <a:spcAft>
                <a:spcPts val="0"/>
              </a:spcAft>
              <a:buNone/>
            </a:pPr>
            <a:r>
              <a:rPr lang="zh-CN" altLang="en-US" sz="1200" dirty="0" smtClean="0">
                <a:latin typeface="+mj-ea"/>
                <a:ea typeface="+mj-ea"/>
              </a:rPr>
              <a:t>功能设计</a:t>
            </a:r>
            <a:endParaRPr lang="zh-CN" altLang="en-US" sz="1200" dirty="0">
              <a:latin typeface="+mj-ea"/>
              <a:ea typeface="+mj-ea"/>
            </a:endParaRPr>
          </a:p>
        </p:txBody>
      </p:sp>
      <p:sp>
        <p:nvSpPr>
          <p:cNvPr id="24" name="标题 1"/>
          <p:cNvSpPr>
            <a:spLocks noGrp="1"/>
          </p:cNvSpPr>
          <p:nvPr>
            <p:ph type="title"/>
          </p:nvPr>
        </p:nvSpPr>
        <p:spPr>
          <a:xfrm>
            <a:off x="408384" y="152400"/>
            <a:ext cx="8001000" cy="838200"/>
          </a:xfrm>
        </p:spPr>
        <p:txBody>
          <a:bodyPr/>
          <a:lstStyle/>
          <a:p>
            <a:r>
              <a:rPr lang="zh-CN" altLang="en-US" sz="2400" dirty="0">
                <a:latin typeface="+mj-ea"/>
              </a:rPr>
              <a:t>中国建筑</a:t>
            </a:r>
            <a:r>
              <a:rPr lang="zh-CN" altLang="en-US" sz="2400" dirty="0" smtClean="0">
                <a:latin typeface="+mj-ea"/>
              </a:rPr>
              <a:t>主数据体系建设实施步骤</a:t>
            </a:r>
            <a:endParaRPr lang="zh-CN" altLang="en-US" sz="2400" dirty="0">
              <a:latin typeface="+mj-ea"/>
            </a:endParaRPr>
          </a:p>
        </p:txBody>
      </p:sp>
      <p:sp>
        <p:nvSpPr>
          <p:cNvPr id="25" name="AutoShape 12"/>
          <p:cNvSpPr>
            <a:spLocks noChangeArrowheads="1"/>
          </p:cNvSpPr>
          <p:nvPr/>
        </p:nvSpPr>
        <p:spPr bwMode="auto">
          <a:xfrm>
            <a:off x="8024834" y="4110870"/>
            <a:ext cx="857256" cy="716643"/>
          </a:xfrm>
          <a:prstGeom prst="chevron">
            <a:avLst>
              <a:gd name="adj" fmla="val 22175"/>
            </a:avLst>
          </a:prstGeom>
          <a:solidFill>
            <a:schemeClr val="bg1">
              <a:lumMod val="85000"/>
            </a:schemeClr>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203194" tIns="42332" rIns="0" bIns="42332" anchor="ctr"/>
          <a:lstStyle/>
          <a:p>
            <a:pPr>
              <a:buNone/>
            </a:pPr>
            <a:r>
              <a:rPr lang="zh-CN" altLang="en-US" sz="1200" dirty="0" smtClean="0">
                <a:latin typeface="+mj-ea"/>
                <a:ea typeface="+mj-ea"/>
              </a:rPr>
              <a:t>推广</a:t>
            </a:r>
            <a:endParaRPr lang="zh-CN" altLang="en-US" sz="1200" dirty="0">
              <a:latin typeface="+mj-ea"/>
              <a:ea typeface="+mj-ea"/>
            </a:endParaRPr>
          </a:p>
        </p:txBody>
      </p:sp>
      <p:sp>
        <p:nvSpPr>
          <p:cNvPr id="26" name="矩形 25"/>
          <p:cNvSpPr/>
          <p:nvPr/>
        </p:nvSpPr>
        <p:spPr>
          <a:xfrm>
            <a:off x="408384" y="1071546"/>
            <a:ext cx="7239016" cy="492443"/>
          </a:xfrm>
          <a:prstGeom prst="rect">
            <a:avLst/>
          </a:prstGeom>
        </p:spPr>
        <p:txBody>
          <a:bodyPr wrap="square">
            <a:spAutoFit/>
          </a:bodyPr>
          <a:lstStyle/>
          <a:p>
            <a:pPr>
              <a:buNone/>
            </a:pPr>
            <a:r>
              <a:rPr lang="zh-CN" altLang="en-US" sz="2000" dirty="0" smtClean="0">
                <a:latin typeface="+mj-ea"/>
                <a:ea typeface="+mj-ea"/>
              </a:rPr>
              <a:t>主数据管理系统实施路线图</a:t>
            </a:r>
            <a:endParaRPr lang="zh-CN" altLang="en-US" sz="2000" dirty="0">
              <a:latin typeface="+mj-ea"/>
              <a:ea typeface="+mj-ea"/>
            </a:endParaRPr>
          </a:p>
        </p:txBody>
      </p:sp>
      <p:sp>
        <p:nvSpPr>
          <p:cNvPr id="27" name="矩形 26"/>
          <p:cNvSpPr/>
          <p:nvPr/>
        </p:nvSpPr>
        <p:spPr>
          <a:xfrm>
            <a:off x="4242240" y="1128362"/>
            <a:ext cx="3595856" cy="372410"/>
          </a:xfrm>
          <a:prstGeom prst="rect">
            <a:avLst/>
          </a:prstGeom>
        </p:spPr>
        <p:txBody>
          <a:bodyPr wrap="none">
            <a:spAutoFit/>
          </a:bodyPr>
          <a:lstStyle/>
          <a:p>
            <a:pPr>
              <a:buNone/>
            </a:pPr>
            <a:r>
              <a:rPr lang="zh-CN" altLang="zh-CN" b="1" dirty="0">
                <a:solidFill>
                  <a:srgbClr val="FF0000"/>
                </a:solidFill>
                <a:latin typeface="+mj-ea"/>
                <a:ea typeface="+mj-ea"/>
              </a:rPr>
              <a:t>整体规划、分步实施、标准先行、系统固化</a:t>
            </a:r>
            <a:endParaRPr lang="zh-CN" altLang="en-US" b="1" dirty="0">
              <a:solidFill>
                <a:srgbClr val="FF0000"/>
              </a:solidFill>
              <a:latin typeface="+mj-ea"/>
              <a:ea typeface="+mj-ea"/>
            </a:endParaRPr>
          </a:p>
        </p:txBody>
      </p:sp>
      <p:sp>
        <p:nvSpPr>
          <p:cNvPr id="28" name="矩形 27"/>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solidFill>
                  <a:srgbClr val="FF0000"/>
                </a:solidFill>
                <a:latin typeface="+mj-ea"/>
                <a:ea typeface="+mj-ea"/>
              </a:rPr>
              <a:t>实施方法  </a:t>
            </a:r>
            <a:r>
              <a:rPr lang="zh-CN" altLang="en-US" b="1" dirty="0" smtClean="0">
                <a:solidFill>
                  <a:srgbClr val="FF0000"/>
                </a:solidFill>
                <a:latin typeface="+mj-ea"/>
                <a:ea typeface="+mj-ea"/>
              </a:rPr>
              <a:t> </a:t>
            </a:r>
            <a:r>
              <a:rPr lang="zh-CN" altLang="en-US" b="1" dirty="0" smtClean="0">
                <a:latin typeface="+mj-ea"/>
                <a:ea typeface="+mj-ea"/>
              </a:rPr>
              <a:t>实施计划   </a:t>
            </a:r>
            <a:r>
              <a:rPr lang="zh-CN" altLang="en-US" b="1" dirty="0">
                <a:latin typeface="+mj-ea"/>
                <a:ea typeface="+mj-ea"/>
              </a:rPr>
              <a:t>支持配合</a:t>
            </a:r>
          </a:p>
        </p:txBody>
      </p:sp>
      <p:sp>
        <p:nvSpPr>
          <p:cNvPr id="29" name="右箭头 28"/>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0" name="右箭头 29"/>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1" name="右箭头 30"/>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2" name="右箭头 3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p:spPr>
        <p:txBody>
          <a:bodyPr/>
          <a:lstStyle/>
          <a:p>
            <a:r>
              <a:rPr lang="zh-CN" altLang="en-US" sz="2400" dirty="0">
                <a:latin typeface="微软雅黑" pitchFamily="34" charset="-122"/>
                <a:ea typeface="微软雅黑" pitchFamily="34" charset="-122"/>
              </a:rPr>
              <a:t>中国建筑</a:t>
            </a:r>
            <a:r>
              <a:rPr lang="zh-CN" altLang="en-US" sz="2400" dirty="0" smtClean="0"/>
              <a:t>主数据体系建设实施－甘特图</a:t>
            </a:r>
            <a:endParaRPr lang="zh-CN" altLang="en-US" sz="2400"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23</a:t>
            </a:fld>
            <a:r>
              <a:rPr lang="en-US" altLang="zh-SG" smtClean="0"/>
              <a:t/>
            </a:r>
            <a:br>
              <a:rPr lang="en-US" altLang="zh-SG" smtClean="0"/>
            </a:br>
            <a:endParaRPr lang="en-US" altLang="zh-SG"/>
          </a:p>
        </p:txBody>
      </p:sp>
      <p:graphicFrame>
        <p:nvGraphicFramePr>
          <p:cNvPr id="11" name="表格 10"/>
          <p:cNvGraphicFramePr>
            <a:graphicFrameLocks noGrp="1"/>
          </p:cNvGraphicFramePr>
          <p:nvPr/>
        </p:nvGraphicFramePr>
        <p:xfrm>
          <a:off x="166654" y="1071546"/>
          <a:ext cx="9525030" cy="5196771"/>
        </p:xfrm>
        <a:graphic>
          <a:graphicData uri="http://schemas.openxmlformats.org/drawingml/2006/table">
            <a:tbl>
              <a:tblPr/>
              <a:tblGrid>
                <a:gridCol w="357188"/>
                <a:gridCol w="285752"/>
                <a:gridCol w="657836"/>
                <a:gridCol w="314703"/>
                <a:gridCol w="318519"/>
                <a:gridCol w="318519"/>
                <a:gridCol w="314703"/>
                <a:gridCol w="318519"/>
                <a:gridCol w="318519"/>
                <a:gridCol w="314703"/>
                <a:gridCol w="318519"/>
                <a:gridCol w="316611"/>
                <a:gridCol w="314703"/>
                <a:gridCol w="316611"/>
                <a:gridCol w="316611"/>
                <a:gridCol w="314703"/>
                <a:gridCol w="316611"/>
                <a:gridCol w="316611"/>
                <a:gridCol w="314703"/>
                <a:gridCol w="316611"/>
                <a:gridCol w="316611"/>
                <a:gridCol w="314703"/>
                <a:gridCol w="316611"/>
                <a:gridCol w="316611"/>
                <a:gridCol w="314703"/>
                <a:gridCol w="316611"/>
                <a:gridCol w="316611"/>
                <a:gridCol w="314703"/>
                <a:gridCol w="316611"/>
              </a:tblGrid>
              <a:tr h="441867">
                <a:tc>
                  <a:txBody>
                    <a:bodyPr/>
                    <a:lstStyle/>
                    <a:p>
                      <a:pPr algn="ctr">
                        <a:spcAft>
                          <a:spcPts val="0"/>
                        </a:spcAft>
                        <a:tabLst>
                          <a:tab pos="2314575" algn="l"/>
                        </a:tabLst>
                      </a:pPr>
                      <a:r>
                        <a:rPr lang="zh-CN" altLang="en-US" sz="1200" b="1" kern="100" dirty="0" smtClean="0">
                          <a:latin typeface="微软雅黑" pitchFamily="34" charset="-122"/>
                          <a:ea typeface="微软雅黑" pitchFamily="34" charset="-122"/>
                          <a:cs typeface="Times New Roman"/>
                        </a:rPr>
                        <a:t>序号</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项目阶段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3</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4</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5</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6</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7</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8</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9</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10</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11</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12</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13</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14</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15</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16</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17</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18</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19</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20</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21</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22</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23</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24</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25</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tabLst>
                          <a:tab pos="2314575" algn="l"/>
                        </a:tabLst>
                      </a:pPr>
                      <a:r>
                        <a:rPr lang="en-US" sz="1200" kern="100">
                          <a:latin typeface="微软雅黑" pitchFamily="34" charset="-122"/>
                          <a:ea typeface="微软雅黑" pitchFamily="34" charset="-122"/>
                          <a:cs typeface="Times New Roman"/>
                        </a:rPr>
                        <a:t>26</a:t>
                      </a:r>
                      <a:endParaRPr lang="zh-CN" sz="1200" kern="10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r>
              <a:tr h="441867">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A</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a:spcAft>
                          <a:spcPts val="0"/>
                        </a:spcAft>
                        <a:tabLst>
                          <a:tab pos="2314575" algn="l"/>
                        </a:tabLst>
                      </a:pPr>
                      <a:r>
                        <a:rPr lang="zh-CN" altLang="en-US" sz="1200" dirty="0" smtClean="0"/>
                        <a:t>一</a:t>
                      </a:r>
                      <a:endParaRPr lang="en-US" altLang="zh-CN" sz="1200" dirty="0" smtClean="0"/>
                    </a:p>
                    <a:p>
                      <a:pPr algn="ctr">
                        <a:spcAft>
                          <a:spcPts val="0"/>
                        </a:spcAft>
                        <a:tabLst>
                          <a:tab pos="2314575" algn="l"/>
                        </a:tabLst>
                      </a:pPr>
                      <a:r>
                        <a:rPr lang="zh-CN" altLang="en-US" sz="1200" dirty="0" smtClean="0"/>
                        <a:t>体系规划咨询</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项目启动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7253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B</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现状评估及需求分析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7253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C</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smtClean="0">
                          <a:latin typeface="微软雅黑" pitchFamily="34" charset="-122"/>
                          <a:ea typeface="微软雅黑" pitchFamily="34" charset="-122"/>
                          <a:cs typeface="Times New Roman"/>
                        </a:rPr>
                        <a:t>体系</a:t>
                      </a:r>
                      <a:r>
                        <a:rPr lang="zh-CN" sz="1200" kern="100" dirty="0">
                          <a:latin typeface="微软雅黑" pitchFamily="34" charset="-122"/>
                          <a:ea typeface="微软雅黑" pitchFamily="34" charset="-122"/>
                          <a:cs typeface="Times New Roman"/>
                        </a:rPr>
                        <a:t>构架设计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41867">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D</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实施规划</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41867">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E</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规划评审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7253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F</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algn="ctr">
                        <a:spcAft>
                          <a:spcPts val="0"/>
                        </a:spcAft>
                        <a:tabLst>
                          <a:tab pos="2314575" algn="l"/>
                        </a:tabLst>
                      </a:pPr>
                      <a:r>
                        <a:rPr lang="zh-CN" altLang="en-US" sz="1200" kern="100" dirty="0" smtClean="0">
                          <a:latin typeface="微软雅黑" pitchFamily="34" charset="-122"/>
                          <a:ea typeface="微软雅黑" pitchFamily="34" charset="-122"/>
                          <a:cs typeface="Times New Roman"/>
                        </a:rPr>
                        <a:t>二</a:t>
                      </a:r>
                      <a:endParaRPr lang="en-US" altLang="zh-CN" sz="1200" kern="100" dirty="0" smtClean="0">
                        <a:latin typeface="微软雅黑" pitchFamily="34" charset="-122"/>
                        <a:ea typeface="微软雅黑" pitchFamily="34" charset="-122"/>
                        <a:cs typeface="Times New Roman"/>
                      </a:endParaRPr>
                    </a:p>
                    <a:p>
                      <a:pPr algn="ctr">
                        <a:spcAft>
                          <a:spcPts val="0"/>
                        </a:spcAft>
                        <a:tabLst>
                          <a:tab pos="2314575" algn="l"/>
                        </a:tabLst>
                      </a:pPr>
                      <a:r>
                        <a:rPr lang="zh-CN" altLang="en-US" sz="1200" kern="100" dirty="0" smtClean="0">
                          <a:latin typeface="微软雅黑" pitchFamily="34" charset="-122"/>
                          <a:ea typeface="微软雅黑" pitchFamily="34" charset="-122"/>
                          <a:cs typeface="Times New Roman"/>
                        </a:rPr>
                        <a:t>主数据系统一期实施</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一</a:t>
                      </a:r>
                      <a:r>
                        <a:rPr lang="zh-CN" sz="1200" kern="100" dirty="0" smtClean="0">
                          <a:latin typeface="微软雅黑" pitchFamily="34" charset="-122"/>
                          <a:ea typeface="微软雅黑" pitchFamily="34" charset="-122"/>
                          <a:cs typeface="Times New Roman"/>
                        </a:rPr>
                        <a:t>期主</a:t>
                      </a:r>
                      <a:r>
                        <a:rPr lang="zh-CN" sz="1200" kern="100" dirty="0">
                          <a:latin typeface="微软雅黑" pitchFamily="34" charset="-122"/>
                          <a:ea typeface="微软雅黑" pitchFamily="34" charset="-122"/>
                          <a:cs typeface="Times New Roman"/>
                        </a:rPr>
                        <a:t>数据定义</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7253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G</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数据清洗及编码库建立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41867">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H</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系统实现及上线</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r>
                        <a:rPr lang="en-US" sz="1200" kern="100" dirty="0">
                          <a:latin typeface="微软雅黑" pitchFamily="34" charset="-122"/>
                          <a:ea typeface="微软雅黑" pitchFamily="34" charset="-122"/>
                          <a:cs typeface="Times New Roman"/>
                        </a:rPr>
                        <a:t>   </a:t>
                      </a:r>
                      <a:endParaRPr lang="zh-CN"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72539">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I</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上线支持及</a:t>
                      </a:r>
                      <a:r>
                        <a:rPr lang="zh-CN" sz="1200" kern="100" dirty="0" smtClean="0">
                          <a:latin typeface="微软雅黑" pitchFamily="34" charset="-122"/>
                          <a:ea typeface="微软雅黑" pitchFamily="34" charset="-122"/>
                          <a:cs typeface="Times New Roman"/>
                        </a:rPr>
                        <a:t>推广</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r>
              <a:tr h="472539">
                <a:tc>
                  <a:txBody>
                    <a:bodyPr/>
                    <a:lstStyle/>
                    <a:p>
                      <a:pPr algn="ctr">
                        <a:spcAft>
                          <a:spcPts val="0"/>
                        </a:spcAft>
                        <a:tabLst>
                          <a:tab pos="2314575" algn="l"/>
                        </a:tabLst>
                      </a:pPr>
                      <a:r>
                        <a:rPr lang="en-US" altLang="zh-CN" sz="1200" b="1" kern="100" dirty="0" smtClean="0">
                          <a:latin typeface="微软雅黑" pitchFamily="34" charset="-122"/>
                          <a:ea typeface="微软雅黑" pitchFamily="34" charset="-122"/>
                          <a:cs typeface="Times New Roman"/>
                        </a:rPr>
                        <a:t>J</a:t>
                      </a:r>
                      <a:endParaRPr lang="zh-CN" sz="1200" b="1"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altLang="en-US" sz="1200" kern="100" dirty="0" smtClean="0">
                          <a:latin typeface="微软雅黑" pitchFamily="34" charset="-122"/>
                          <a:ea typeface="微软雅黑" pitchFamily="34" charset="-122"/>
                          <a:cs typeface="Times New Roman"/>
                        </a:rPr>
                        <a:t>项目验收</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r>
            </a:tbl>
          </a:graphicData>
        </a:graphic>
      </p:graphicFrame>
      <p:sp>
        <p:nvSpPr>
          <p:cNvPr id="5" name="矩形 4"/>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6" name="右箭头 5"/>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 name="右箭头 6"/>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 name="右箭头 7"/>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413932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p:spPr>
        <p:txBody>
          <a:bodyPr/>
          <a:lstStyle/>
          <a:p>
            <a:r>
              <a:rPr lang="zh-CN" altLang="en-US" sz="2400" dirty="0">
                <a:latin typeface="微软雅黑" pitchFamily="34" charset="-122"/>
                <a:ea typeface="微软雅黑" pitchFamily="34" charset="-122"/>
              </a:rPr>
              <a:t>中国建筑</a:t>
            </a:r>
            <a:r>
              <a:rPr lang="zh-CN" altLang="en-US" sz="2400" dirty="0" smtClean="0">
                <a:latin typeface="微软雅黑" pitchFamily="34" charset="-122"/>
                <a:ea typeface="微软雅黑" pitchFamily="34" charset="-122"/>
              </a:rPr>
              <a:t>主数据体系规划工作计划</a:t>
            </a:r>
            <a:endParaRPr lang="zh-CN" altLang="en-US" sz="2400"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微软雅黑" pitchFamily="34" charset="-122"/>
                <a:ea typeface="微软雅黑" pitchFamily="34" charset="-122"/>
              </a:rPr>
              <a:pPr>
                <a:defRPr/>
              </a:pPr>
              <a:t>24</a:t>
            </a:fld>
            <a:r>
              <a:rPr lang="en-US" altLang="zh-SG" smtClean="0">
                <a:latin typeface="微软雅黑" pitchFamily="34" charset="-122"/>
                <a:ea typeface="微软雅黑" pitchFamily="34" charset="-122"/>
              </a:rPr>
              <a:t/>
            </a:r>
            <a:br>
              <a:rPr lang="en-US" altLang="zh-SG" smtClean="0">
                <a:latin typeface="微软雅黑" pitchFamily="34" charset="-122"/>
                <a:ea typeface="微软雅黑" pitchFamily="34" charset="-122"/>
              </a:rPr>
            </a:br>
            <a:endParaRPr lang="en-US" altLang="zh-SG">
              <a:latin typeface="微软雅黑" pitchFamily="34" charset="-122"/>
              <a:ea typeface="微软雅黑" pitchFamily="34" charset="-122"/>
            </a:endParaRPr>
          </a:p>
        </p:txBody>
      </p:sp>
      <p:sp>
        <p:nvSpPr>
          <p:cNvPr id="5" name="圆角矩形 4"/>
          <p:cNvSpPr/>
          <p:nvPr/>
        </p:nvSpPr>
        <p:spPr bwMode="gray">
          <a:xfrm>
            <a:off x="595282" y="2243128"/>
            <a:ext cx="8643998" cy="714380"/>
          </a:xfrm>
          <a:prstGeom prst="roundRect">
            <a:avLst/>
          </a:prstGeom>
          <a:solidFill>
            <a:srgbClr val="DDDDDD"/>
          </a:solidFill>
          <a:ln w="9525" algn="ctr">
            <a:solidFill>
              <a:srgbClr val="B2B2B2"/>
            </a:solidFill>
            <a:miter lim="800000"/>
            <a:headEnd/>
            <a:tailEnd/>
          </a:ln>
        </p:spPr>
        <p:txBody>
          <a:bodyPr wrap="none" lIns="66657" tIns="66657" rIns="66657" bIns="66657" rtlCol="0" anchor="ctr"/>
          <a:lstStyle/>
          <a:p>
            <a:pPr algn="ctr">
              <a:spcBef>
                <a:spcPct val="20000"/>
              </a:spcBef>
              <a:buFont typeface="Wingdings" pitchFamily="2" charset="2"/>
              <a:buNone/>
            </a:pPr>
            <a:endParaRPr lang="zh-CN" altLang="en-US" sz="1100" dirty="0" smtClean="0">
              <a:solidFill>
                <a:srgbClr val="000000"/>
              </a:solidFill>
              <a:latin typeface="微软雅黑" pitchFamily="34" charset="-122"/>
              <a:ea typeface="微软雅黑" pitchFamily="34" charset="-122"/>
            </a:endParaRPr>
          </a:p>
        </p:txBody>
      </p:sp>
      <p:sp>
        <p:nvSpPr>
          <p:cNvPr id="6" name="Rectangle 5"/>
          <p:cNvSpPr>
            <a:spLocks noChangeArrowheads="1"/>
          </p:cNvSpPr>
          <p:nvPr/>
        </p:nvSpPr>
        <p:spPr bwMode="auto">
          <a:xfrm>
            <a:off x="0" y="1000108"/>
            <a:ext cx="5556426" cy="4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746" tIns="49373" rIns="98746" bIns="49373" anchor="t">
            <a:spAutoFit/>
          </a:bodyPr>
          <a:lstStyle/>
          <a:p>
            <a:pPr algn="l">
              <a:lnSpc>
                <a:spcPct val="130000"/>
              </a:lnSpc>
              <a:buClr>
                <a:srgbClr val="FF6600"/>
              </a:buClr>
            </a:pPr>
            <a:r>
              <a:rPr lang="zh-CN" altLang="en-US" sz="1800" b="1" dirty="0" smtClean="0">
                <a:latin typeface="微软雅黑" pitchFamily="34" charset="-122"/>
                <a:ea typeface="微软雅黑" pitchFamily="34" charset="-122"/>
              </a:rPr>
              <a:t>第一阶段</a:t>
            </a:r>
            <a:r>
              <a:rPr lang="zh-CN" altLang="en-US" sz="1800" b="1" dirty="0">
                <a:latin typeface="微软雅黑" pitchFamily="34" charset="-122"/>
                <a:ea typeface="微软雅黑" pitchFamily="34" charset="-122"/>
              </a:rPr>
              <a:t>：规划咨询</a:t>
            </a:r>
            <a:r>
              <a:rPr lang="zh-CN" altLang="en-US" sz="1800" b="1" dirty="0" smtClean="0">
                <a:latin typeface="微软雅黑" pitchFamily="34" charset="-122"/>
                <a:ea typeface="微软雅黑" pitchFamily="34" charset="-122"/>
              </a:rPr>
              <a:t>工作</a:t>
            </a:r>
            <a:r>
              <a:rPr lang="en-US" altLang="zh-CN" sz="1800" b="1" dirty="0" smtClean="0">
                <a:latin typeface="微软雅黑" pitchFamily="34" charset="-122"/>
                <a:ea typeface="微软雅黑" pitchFamily="34" charset="-122"/>
              </a:rPr>
              <a:t>(</a:t>
            </a:r>
            <a:r>
              <a:rPr lang="zh-CN" altLang="en-US" sz="1800" b="1" dirty="0" smtClean="0">
                <a:latin typeface="微软雅黑" pitchFamily="34" charset="-122"/>
                <a:ea typeface="微软雅黑" pitchFamily="34" charset="-122"/>
              </a:rPr>
              <a:t>项目启动后</a:t>
            </a:r>
            <a:r>
              <a:rPr lang="en-US" altLang="zh-CN" sz="1800" b="1" dirty="0" smtClean="0">
                <a:latin typeface="微软雅黑" pitchFamily="34" charset="-122"/>
                <a:ea typeface="微软雅黑" pitchFamily="34" charset="-122"/>
              </a:rPr>
              <a:t>5</a:t>
            </a:r>
            <a:r>
              <a:rPr lang="zh-CN" altLang="en-US" sz="1800" b="1" dirty="0" smtClean="0">
                <a:latin typeface="微软雅黑" pitchFamily="34" charset="-122"/>
                <a:ea typeface="微软雅黑" pitchFamily="34" charset="-122"/>
              </a:rPr>
              <a:t>个月内</a:t>
            </a:r>
            <a:r>
              <a:rPr lang="en-US" altLang="zh-CN" sz="1800" b="1" dirty="0" smtClean="0">
                <a:latin typeface="微软雅黑" pitchFamily="34" charset="-122"/>
                <a:ea typeface="微软雅黑" pitchFamily="34" charset="-122"/>
              </a:rPr>
              <a:t>)</a:t>
            </a:r>
            <a:endParaRPr lang="zh-CN" altLang="en-US" sz="1800" b="1" dirty="0">
              <a:latin typeface="微软雅黑" pitchFamily="34" charset="-122"/>
              <a:ea typeface="微软雅黑" pitchFamily="34" charset="-122"/>
            </a:endParaRPr>
          </a:p>
        </p:txBody>
      </p:sp>
      <p:cxnSp>
        <p:nvCxnSpPr>
          <p:cNvPr id="7" name="直接连接符 6"/>
          <p:cNvCxnSpPr/>
          <p:nvPr/>
        </p:nvCxnSpPr>
        <p:spPr bwMode="auto">
          <a:xfrm>
            <a:off x="738158" y="1385872"/>
            <a:ext cx="8072494"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09596" y="1671624"/>
            <a:ext cx="1003801" cy="372410"/>
          </a:xfrm>
          <a:prstGeom prst="rect">
            <a:avLst/>
          </a:prstGeom>
        </p:spPr>
        <p:txBody>
          <a:bodyPr wrap="none">
            <a:spAutoFit/>
          </a:bodyPr>
          <a:lstStyle/>
          <a:p>
            <a:r>
              <a:rPr lang="en-US" b="0" dirty="0" smtClean="0">
                <a:latin typeface="微软雅黑" pitchFamily="34" charset="-122"/>
                <a:ea typeface="微软雅黑" pitchFamily="34" charset="-122"/>
              </a:rPr>
              <a:t>6</a:t>
            </a:r>
            <a:r>
              <a:rPr lang="zh-CN" altLang="en-US" b="0" dirty="0" smtClean="0">
                <a:latin typeface="微软雅黑" pitchFamily="34" charset="-122"/>
                <a:ea typeface="微软雅黑" pitchFamily="34" charset="-122"/>
              </a:rPr>
              <a:t>月</a:t>
            </a:r>
            <a:r>
              <a:rPr lang="en-US" b="0" dirty="0" smtClean="0">
                <a:latin typeface="微软雅黑" pitchFamily="34" charset="-122"/>
                <a:ea typeface="微软雅黑" pitchFamily="34" charset="-122"/>
              </a:rPr>
              <a:t>19</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9" name="矩形 8"/>
          <p:cNvSpPr/>
          <p:nvPr/>
        </p:nvSpPr>
        <p:spPr>
          <a:xfrm>
            <a:off x="2238356" y="1671624"/>
            <a:ext cx="1003801" cy="372410"/>
          </a:xfrm>
          <a:prstGeom prst="rect">
            <a:avLst/>
          </a:prstGeom>
        </p:spPr>
        <p:txBody>
          <a:bodyPr wrap="none">
            <a:spAutoFit/>
          </a:bodyPr>
          <a:lstStyle/>
          <a:p>
            <a:r>
              <a:rPr lang="en-US" altLang="zh-CN" b="0" dirty="0" smtClean="0">
                <a:latin typeface="微软雅黑" pitchFamily="34" charset="-122"/>
                <a:ea typeface="微软雅黑" pitchFamily="34" charset="-122"/>
              </a:rPr>
              <a:t>7</a:t>
            </a:r>
            <a:r>
              <a:rPr lang="zh-CN" altLang="en-US" b="0"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15</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0" name="矩形 9"/>
          <p:cNvSpPr/>
          <p:nvPr/>
        </p:nvSpPr>
        <p:spPr>
          <a:xfrm>
            <a:off x="3595678" y="1671624"/>
            <a:ext cx="1003801" cy="372410"/>
          </a:xfrm>
          <a:prstGeom prst="rect">
            <a:avLst/>
          </a:prstGeom>
        </p:spPr>
        <p:txBody>
          <a:bodyPr wrap="none">
            <a:spAutoFit/>
          </a:bodyPr>
          <a:lstStyle/>
          <a:p>
            <a:r>
              <a:rPr lang="en-US" b="0" dirty="0" smtClean="0">
                <a:latin typeface="微软雅黑" pitchFamily="34" charset="-122"/>
                <a:ea typeface="微软雅黑" pitchFamily="34" charset="-122"/>
              </a:rPr>
              <a:t>8</a:t>
            </a:r>
            <a:r>
              <a:rPr lang="zh-CN" altLang="en-US" b="0" dirty="0" smtClean="0">
                <a:latin typeface="微软雅黑" pitchFamily="34" charset="-122"/>
                <a:ea typeface="微软雅黑" pitchFamily="34" charset="-122"/>
              </a:rPr>
              <a:t>月</a:t>
            </a:r>
            <a:r>
              <a:rPr lang="en-US" b="0" dirty="0" smtClean="0">
                <a:latin typeface="微软雅黑" pitchFamily="34" charset="-122"/>
                <a:ea typeface="微软雅黑" pitchFamily="34" charset="-122"/>
              </a:rPr>
              <a:t>20</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1" name="矩形 10"/>
          <p:cNvSpPr/>
          <p:nvPr/>
        </p:nvSpPr>
        <p:spPr>
          <a:xfrm>
            <a:off x="4953000" y="1671624"/>
            <a:ext cx="1003801" cy="372410"/>
          </a:xfrm>
          <a:prstGeom prst="rect">
            <a:avLst/>
          </a:prstGeom>
        </p:spPr>
        <p:txBody>
          <a:bodyPr wrap="none">
            <a:spAutoFit/>
          </a:bodyPr>
          <a:lstStyle/>
          <a:p>
            <a:r>
              <a:rPr lang="en-US" b="0" dirty="0" smtClean="0">
                <a:latin typeface="微软雅黑" pitchFamily="34" charset="-122"/>
                <a:ea typeface="微软雅黑" pitchFamily="34" charset="-122"/>
              </a:rPr>
              <a:t>9</a:t>
            </a:r>
            <a:r>
              <a:rPr lang="zh-CN" altLang="en-US" b="0" dirty="0" smtClean="0">
                <a:latin typeface="微软雅黑" pitchFamily="34" charset="-122"/>
                <a:ea typeface="微软雅黑" pitchFamily="34" charset="-122"/>
              </a:rPr>
              <a:t>月</a:t>
            </a:r>
            <a:r>
              <a:rPr lang="en-US" b="0" dirty="0" smtClean="0">
                <a:latin typeface="微软雅黑" pitchFamily="34" charset="-122"/>
                <a:ea typeface="微软雅黑" pitchFamily="34" charset="-122"/>
              </a:rPr>
              <a:t>17</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2" name="矩形 11"/>
          <p:cNvSpPr/>
          <p:nvPr/>
        </p:nvSpPr>
        <p:spPr>
          <a:xfrm>
            <a:off x="6453198" y="1671624"/>
            <a:ext cx="1003801" cy="372410"/>
          </a:xfrm>
          <a:prstGeom prst="rect">
            <a:avLst/>
          </a:prstGeom>
        </p:spPr>
        <p:txBody>
          <a:bodyPr wrap="none">
            <a:spAutoFit/>
          </a:bodyPr>
          <a:lstStyle/>
          <a:p>
            <a:r>
              <a:rPr lang="en-US" b="0" dirty="0" smtClean="0">
                <a:latin typeface="微软雅黑" pitchFamily="34" charset="-122"/>
                <a:ea typeface="微软雅黑" pitchFamily="34" charset="-122"/>
              </a:rPr>
              <a:t>10</a:t>
            </a:r>
            <a:r>
              <a:rPr lang="zh-CN" altLang="en-US" b="0" dirty="0" smtClean="0">
                <a:latin typeface="微软雅黑" pitchFamily="34" charset="-122"/>
                <a:ea typeface="微软雅黑" pitchFamily="34" charset="-122"/>
              </a:rPr>
              <a:t>月</a:t>
            </a:r>
            <a:r>
              <a:rPr lang="en-US" b="0" dirty="0" smtClean="0">
                <a:latin typeface="微软雅黑" pitchFamily="34" charset="-122"/>
                <a:ea typeface="微软雅黑" pitchFamily="34" charset="-122"/>
              </a:rPr>
              <a:t>8</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3" name="矩形 12"/>
          <p:cNvSpPr/>
          <p:nvPr/>
        </p:nvSpPr>
        <p:spPr>
          <a:xfrm>
            <a:off x="7953396" y="1671624"/>
            <a:ext cx="1109599" cy="372410"/>
          </a:xfrm>
          <a:prstGeom prst="rect">
            <a:avLst/>
          </a:prstGeom>
        </p:spPr>
        <p:txBody>
          <a:bodyPr wrap="none">
            <a:spAutoFit/>
          </a:bodyPr>
          <a:lstStyle/>
          <a:p>
            <a:r>
              <a:rPr lang="en-US" b="0" dirty="0" smtClean="0">
                <a:latin typeface="微软雅黑" pitchFamily="34" charset="-122"/>
                <a:ea typeface="微软雅黑" pitchFamily="34" charset="-122"/>
              </a:rPr>
              <a:t>10</a:t>
            </a:r>
            <a:r>
              <a:rPr lang="zh-CN" altLang="en-US" b="0" dirty="0" smtClean="0">
                <a:latin typeface="微软雅黑" pitchFamily="34" charset="-122"/>
                <a:ea typeface="微软雅黑" pitchFamily="34" charset="-122"/>
              </a:rPr>
              <a:t>月</a:t>
            </a:r>
            <a:r>
              <a:rPr lang="en-US" b="0" dirty="0" smtClean="0">
                <a:latin typeface="微软雅黑" pitchFamily="34" charset="-122"/>
                <a:ea typeface="微软雅黑" pitchFamily="34" charset="-122"/>
              </a:rPr>
              <a:t>10</a:t>
            </a:r>
            <a:r>
              <a:rPr lang="zh-CN" altLang="en-US" b="0"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14" name="矩形 13"/>
          <p:cNvSpPr/>
          <p:nvPr/>
        </p:nvSpPr>
        <p:spPr>
          <a:xfrm>
            <a:off x="809596" y="2314566"/>
            <a:ext cx="902811" cy="695575"/>
          </a:xfrm>
          <a:prstGeom prst="rect">
            <a:avLst/>
          </a:prstGeom>
        </p:spPr>
        <p:txBody>
          <a:bodyPr wrap="none">
            <a:spAutoFit/>
          </a:bodyPr>
          <a:lstStyle/>
          <a:p>
            <a:pPr>
              <a:buNone/>
            </a:pPr>
            <a:r>
              <a:rPr lang="zh-CN" altLang="en-US" b="1" dirty="0" smtClean="0">
                <a:latin typeface="微软雅黑" pitchFamily="34" charset="-122"/>
                <a:ea typeface="微软雅黑" pitchFamily="34" charset="-122"/>
              </a:rPr>
              <a:t>项目预备</a:t>
            </a:r>
            <a:endParaRPr lang="en-US" altLang="zh-CN" b="1" dirty="0" smtClean="0">
              <a:latin typeface="微软雅黑" pitchFamily="34" charset="-122"/>
              <a:ea typeface="微软雅黑" pitchFamily="34" charset="-122"/>
            </a:endParaRPr>
          </a:p>
          <a:p>
            <a:pPr>
              <a:buNone/>
            </a:pPr>
            <a:r>
              <a:rPr lang="zh-CN" altLang="en-US" b="1" dirty="0" smtClean="0">
                <a:latin typeface="微软雅黑" pitchFamily="34" charset="-122"/>
                <a:ea typeface="微软雅黑" pitchFamily="34" charset="-122"/>
              </a:rPr>
              <a:t>正式入场</a:t>
            </a:r>
            <a:endParaRPr lang="zh-CN" altLang="en-US" b="1" dirty="0">
              <a:latin typeface="微软雅黑" pitchFamily="34" charset="-122"/>
              <a:ea typeface="微软雅黑" pitchFamily="34" charset="-122"/>
            </a:endParaRPr>
          </a:p>
        </p:txBody>
      </p:sp>
      <p:sp>
        <p:nvSpPr>
          <p:cNvPr id="15" name="矩形 14"/>
          <p:cNvSpPr/>
          <p:nvPr/>
        </p:nvSpPr>
        <p:spPr>
          <a:xfrm>
            <a:off x="2095480" y="2314566"/>
            <a:ext cx="902811" cy="372410"/>
          </a:xfrm>
          <a:prstGeom prst="rect">
            <a:avLst/>
          </a:prstGeom>
        </p:spPr>
        <p:txBody>
          <a:bodyPr wrap="none">
            <a:spAutoFit/>
          </a:bodyPr>
          <a:lstStyle/>
          <a:p>
            <a:pPr>
              <a:buNone/>
            </a:pPr>
            <a:r>
              <a:rPr lang="zh-CN" altLang="en-US" b="1" dirty="0" smtClean="0">
                <a:latin typeface="微软雅黑" pitchFamily="34" charset="-122"/>
                <a:ea typeface="微软雅黑" pitchFamily="34" charset="-122"/>
              </a:rPr>
              <a:t>项目启动</a:t>
            </a:r>
            <a:endParaRPr lang="en-US" altLang="zh-CN" b="1" dirty="0" smtClean="0">
              <a:latin typeface="微软雅黑" pitchFamily="34" charset="-122"/>
              <a:ea typeface="微软雅黑" pitchFamily="34" charset="-122"/>
            </a:endParaRPr>
          </a:p>
        </p:txBody>
      </p:sp>
      <p:sp>
        <p:nvSpPr>
          <p:cNvPr id="16" name="矩形 15"/>
          <p:cNvSpPr/>
          <p:nvPr/>
        </p:nvSpPr>
        <p:spPr>
          <a:xfrm>
            <a:off x="3381364" y="2314566"/>
            <a:ext cx="1214445" cy="652486"/>
          </a:xfrm>
          <a:prstGeom prst="rect">
            <a:avLst/>
          </a:prstGeom>
        </p:spPr>
        <p:txBody>
          <a:bodyPr wrap="square">
            <a:spAutoFit/>
          </a:bodyPr>
          <a:lstStyle/>
          <a:p>
            <a:pPr>
              <a:buNone/>
            </a:pPr>
            <a:r>
              <a:rPr lang="zh-CN" altLang="en-US" b="1" dirty="0" smtClean="0">
                <a:latin typeface="微软雅黑" pitchFamily="34" charset="-122"/>
                <a:ea typeface="微软雅黑" pitchFamily="34" charset="-122"/>
              </a:rPr>
              <a:t>现状评估及需求分析</a:t>
            </a:r>
            <a:endParaRPr lang="en-US" altLang="zh-CN" b="1" dirty="0" smtClean="0">
              <a:latin typeface="微软雅黑" pitchFamily="34" charset="-122"/>
              <a:ea typeface="微软雅黑" pitchFamily="34" charset="-122"/>
            </a:endParaRPr>
          </a:p>
        </p:txBody>
      </p:sp>
      <p:sp>
        <p:nvSpPr>
          <p:cNvPr id="17" name="矩形 16"/>
          <p:cNvSpPr/>
          <p:nvPr/>
        </p:nvSpPr>
        <p:spPr>
          <a:xfrm>
            <a:off x="4881562" y="2314566"/>
            <a:ext cx="1428760" cy="372410"/>
          </a:xfrm>
          <a:prstGeom prst="rect">
            <a:avLst/>
          </a:prstGeom>
        </p:spPr>
        <p:txBody>
          <a:bodyPr wrap="square">
            <a:spAutoFit/>
          </a:bodyPr>
          <a:lstStyle/>
          <a:p>
            <a:pPr>
              <a:buNone/>
            </a:pPr>
            <a:r>
              <a:rPr lang="zh-CN" altLang="en-US" b="1" dirty="0" smtClean="0">
                <a:latin typeface="微软雅黑" pitchFamily="34" charset="-122"/>
                <a:ea typeface="微软雅黑" pitchFamily="34" charset="-122"/>
              </a:rPr>
              <a:t>体系架构设计</a:t>
            </a:r>
            <a:endParaRPr lang="en-US" altLang="zh-CN" b="1" dirty="0" smtClean="0">
              <a:latin typeface="微软雅黑" pitchFamily="34" charset="-122"/>
              <a:ea typeface="微软雅黑" pitchFamily="34" charset="-122"/>
            </a:endParaRPr>
          </a:p>
        </p:txBody>
      </p:sp>
      <p:sp>
        <p:nvSpPr>
          <p:cNvPr id="18" name="矩形 17"/>
          <p:cNvSpPr/>
          <p:nvPr/>
        </p:nvSpPr>
        <p:spPr>
          <a:xfrm>
            <a:off x="6453198" y="2314566"/>
            <a:ext cx="1285884" cy="372410"/>
          </a:xfrm>
          <a:prstGeom prst="rect">
            <a:avLst/>
          </a:prstGeom>
        </p:spPr>
        <p:txBody>
          <a:bodyPr wrap="square">
            <a:spAutoFit/>
          </a:bodyPr>
          <a:lstStyle/>
          <a:p>
            <a:pPr>
              <a:buNone/>
            </a:pPr>
            <a:r>
              <a:rPr lang="zh-CN" altLang="en-US" b="1" dirty="0" smtClean="0">
                <a:latin typeface="微软雅黑" pitchFamily="34" charset="-122"/>
                <a:ea typeface="微软雅黑" pitchFamily="34" charset="-122"/>
              </a:rPr>
              <a:t>实施规划</a:t>
            </a:r>
            <a:endParaRPr lang="en-US" altLang="zh-CN" b="1" dirty="0" smtClean="0">
              <a:latin typeface="微软雅黑" pitchFamily="34" charset="-122"/>
              <a:ea typeface="微软雅黑" pitchFamily="34" charset="-122"/>
            </a:endParaRPr>
          </a:p>
        </p:txBody>
      </p:sp>
      <p:sp>
        <p:nvSpPr>
          <p:cNvPr id="19" name="矩形 18"/>
          <p:cNvSpPr/>
          <p:nvPr/>
        </p:nvSpPr>
        <p:spPr>
          <a:xfrm>
            <a:off x="7953396" y="2314566"/>
            <a:ext cx="1428760" cy="372410"/>
          </a:xfrm>
          <a:prstGeom prst="rect">
            <a:avLst/>
          </a:prstGeom>
        </p:spPr>
        <p:txBody>
          <a:bodyPr wrap="square">
            <a:spAutoFit/>
          </a:bodyPr>
          <a:lstStyle/>
          <a:p>
            <a:pPr>
              <a:buNone/>
            </a:pPr>
            <a:r>
              <a:rPr lang="zh-CN" altLang="en-US" b="1" dirty="0" smtClean="0">
                <a:latin typeface="微软雅黑" pitchFamily="34" charset="-122"/>
                <a:ea typeface="微软雅黑" pitchFamily="34" charset="-122"/>
              </a:rPr>
              <a:t>咨询阶段评审</a:t>
            </a:r>
            <a:endParaRPr lang="en-US" altLang="zh-CN" b="1" dirty="0" smtClean="0">
              <a:latin typeface="微软雅黑" pitchFamily="34" charset="-122"/>
              <a:ea typeface="微软雅黑" pitchFamily="34" charset="-122"/>
            </a:endParaRPr>
          </a:p>
        </p:txBody>
      </p:sp>
      <p:sp>
        <p:nvSpPr>
          <p:cNvPr id="20" name="矩形 19"/>
          <p:cNvSpPr/>
          <p:nvPr/>
        </p:nvSpPr>
        <p:spPr>
          <a:xfrm>
            <a:off x="3309927" y="3028946"/>
            <a:ext cx="1357322" cy="1480405"/>
          </a:xfrm>
          <a:prstGeom prst="rect">
            <a:avLst/>
          </a:prstGeom>
        </p:spPr>
        <p:txBody>
          <a:bodyPr wrap="square">
            <a:spAutoFit/>
          </a:bodyPr>
          <a:lstStyle/>
          <a:p>
            <a:r>
              <a:rPr lang="zh-CN" altLang="en-US" sz="1100" b="0" dirty="0" smtClean="0">
                <a:latin typeface="微软雅黑" pitchFamily="34" charset="-122"/>
                <a:ea typeface="微软雅黑" pitchFamily="34" charset="-122"/>
              </a:rPr>
              <a:t>体系现状调研报告</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现状评估与需求分析报告</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硬件与基础软件配置建议方案</a:t>
            </a:r>
            <a:endParaRPr lang="zh-CN" altLang="en-US" sz="1100" dirty="0">
              <a:latin typeface="微软雅黑" pitchFamily="34" charset="-122"/>
              <a:ea typeface="微软雅黑" pitchFamily="34" charset="-122"/>
            </a:endParaRPr>
          </a:p>
        </p:txBody>
      </p:sp>
      <p:sp>
        <p:nvSpPr>
          <p:cNvPr id="21" name="矩形 20"/>
          <p:cNvSpPr/>
          <p:nvPr/>
        </p:nvSpPr>
        <p:spPr>
          <a:xfrm>
            <a:off x="4953000" y="3028946"/>
            <a:ext cx="1643074" cy="1328056"/>
          </a:xfrm>
          <a:prstGeom prst="rect">
            <a:avLst/>
          </a:prstGeom>
        </p:spPr>
        <p:txBody>
          <a:bodyPr wrap="square">
            <a:spAutoFit/>
          </a:bodyPr>
          <a:lstStyle/>
          <a:p>
            <a:r>
              <a:rPr lang="zh-CN" altLang="en-US" sz="1100" b="0" dirty="0" smtClean="0">
                <a:latin typeface="微软雅黑" pitchFamily="34" charset="-122"/>
                <a:ea typeface="微软雅黑" pitchFamily="34" charset="-122"/>
              </a:rPr>
              <a:t>体系规划报告</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应用标准</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管理规范</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服务标准</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工作责任书</a:t>
            </a:r>
            <a:endParaRPr lang="zh-CN" altLang="en-US" sz="1100" dirty="0">
              <a:latin typeface="微软雅黑" pitchFamily="34" charset="-122"/>
              <a:ea typeface="微软雅黑" pitchFamily="34" charset="-122"/>
            </a:endParaRPr>
          </a:p>
        </p:txBody>
      </p:sp>
      <p:sp>
        <p:nvSpPr>
          <p:cNvPr id="22" name="矩形 21"/>
          <p:cNvSpPr/>
          <p:nvPr/>
        </p:nvSpPr>
        <p:spPr>
          <a:xfrm>
            <a:off x="6524636" y="3028946"/>
            <a:ext cx="1071570" cy="1040285"/>
          </a:xfrm>
          <a:prstGeom prst="rect">
            <a:avLst/>
          </a:prstGeom>
        </p:spPr>
        <p:txBody>
          <a:bodyPr wrap="square">
            <a:spAutoFit/>
          </a:bodyPr>
          <a:lstStyle/>
          <a:p>
            <a:r>
              <a:rPr lang="zh-CN" altLang="en-US" sz="1100" b="0" dirty="0" smtClean="0">
                <a:latin typeface="微软雅黑" pitchFamily="34" charset="-122"/>
                <a:ea typeface="微软雅黑" pitchFamily="34" charset="-122"/>
              </a:rPr>
              <a:t>建设总体推进计划表</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投资估算</a:t>
            </a:r>
            <a:endParaRPr lang="en-US" altLang="zh-CN" sz="1100" b="0" dirty="0" smtClean="0">
              <a:latin typeface="微软雅黑" pitchFamily="34" charset="-122"/>
              <a:ea typeface="微软雅黑" pitchFamily="34" charset="-122"/>
            </a:endParaRPr>
          </a:p>
          <a:p>
            <a:r>
              <a:rPr lang="zh-CN" altLang="en-US" sz="1100" b="0" dirty="0" smtClean="0">
                <a:latin typeface="微软雅黑" pitchFamily="34" charset="-122"/>
                <a:ea typeface="微软雅黑" pitchFamily="34" charset="-122"/>
              </a:rPr>
              <a:t>实施策略</a:t>
            </a:r>
            <a:endParaRPr lang="zh-CN" altLang="en-US" sz="1100" dirty="0">
              <a:latin typeface="微软雅黑" pitchFamily="34" charset="-122"/>
              <a:ea typeface="微软雅黑" pitchFamily="34" charset="-122"/>
            </a:endParaRPr>
          </a:p>
        </p:txBody>
      </p:sp>
      <p:sp>
        <p:nvSpPr>
          <p:cNvPr id="23" name="Rectangle 1"/>
          <p:cNvSpPr>
            <a:spLocks noChangeArrowheads="1"/>
          </p:cNvSpPr>
          <p:nvPr/>
        </p:nvSpPr>
        <p:spPr bwMode="auto">
          <a:xfrm>
            <a:off x="666720" y="3028946"/>
            <a:ext cx="128588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工作范围说明书</a:t>
            </a:r>
            <a:endParaRPr lang="en-US" altLang="zh-CN" sz="1200" b="0" dirty="0" smtClean="0">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实施计划时间表</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工作章程</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工作组职责说明书</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调研访谈提纲</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调研问卷</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资料需求清单</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24" name="Line 25"/>
          <p:cNvSpPr>
            <a:spLocks noChangeShapeType="1"/>
          </p:cNvSpPr>
          <p:nvPr/>
        </p:nvSpPr>
        <p:spPr bwMode="auto">
          <a:xfrm>
            <a:off x="595282" y="1603359"/>
            <a:ext cx="0" cy="4751388"/>
          </a:xfrm>
          <a:prstGeom prst="line">
            <a:avLst/>
          </a:prstGeom>
          <a:noFill/>
          <a:ln w="19050">
            <a:solidFill>
              <a:schemeClr val="tx1"/>
            </a:solidFill>
            <a:round/>
            <a:headEnd type="stealth" w="med" len="med"/>
            <a:tailEnd/>
          </a:ln>
        </p:spPr>
        <p:txBody>
          <a:bodyPr rot="10800000" vert="eaVert" anchor="ctr">
            <a:spAutoFit/>
          </a:bodyPr>
          <a:lstStyle/>
          <a:p>
            <a:endParaRPr lang="zh-CN" altLang="en-US">
              <a:latin typeface="微软雅黑" pitchFamily="34" charset="-122"/>
              <a:ea typeface="微软雅黑" pitchFamily="34" charset="-122"/>
            </a:endParaRPr>
          </a:p>
        </p:txBody>
      </p:sp>
      <p:sp>
        <p:nvSpPr>
          <p:cNvPr id="25" name="Line 26"/>
          <p:cNvSpPr>
            <a:spLocks noChangeShapeType="1"/>
          </p:cNvSpPr>
          <p:nvPr/>
        </p:nvSpPr>
        <p:spPr bwMode="auto">
          <a:xfrm>
            <a:off x="595282" y="6354747"/>
            <a:ext cx="9001125" cy="0"/>
          </a:xfrm>
          <a:prstGeom prst="line">
            <a:avLst/>
          </a:prstGeom>
          <a:noFill/>
          <a:ln w="19050">
            <a:solidFill>
              <a:schemeClr val="tx1"/>
            </a:solidFill>
            <a:round/>
            <a:headEnd/>
            <a:tailEnd type="triangle" w="med" len="med"/>
          </a:ln>
        </p:spPr>
        <p:txBody>
          <a:bodyPr rot="10800000" vert="eaVert" anchor="ctr">
            <a:spAutoFit/>
          </a:bodyPr>
          <a:lstStyle/>
          <a:p>
            <a:endParaRPr lang="zh-CN" altLang="en-US">
              <a:latin typeface="微软雅黑" pitchFamily="34" charset="-122"/>
              <a:ea typeface="微软雅黑" pitchFamily="34" charset="-122"/>
            </a:endParaRPr>
          </a:p>
        </p:txBody>
      </p:sp>
      <p:sp>
        <p:nvSpPr>
          <p:cNvPr id="26" name="Line 32"/>
          <p:cNvSpPr>
            <a:spLocks noChangeShapeType="1"/>
          </p:cNvSpPr>
          <p:nvPr/>
        </p:nvSpPr>
        <p:spPr bwMode="auto">
          <a:xfrm>
            <a:off x="1952604"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27" name="Line 32"/>
          <p:cNvSpPr>
            <a:spLocks noChangeShapeType="1"/>
          </p:cNvSpPr>
          <p:nvPr/>
        </p:nvSpPr>
        <p:spPr bwMode="auto">
          <a:xfrm>
            <a:off x="3238488"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28" name="Line 32"/>
          <p:cNvSpPr>
            <a:spLocks noChangeShapeType="1"/>
          </p:cNvSpPr>
          <p:nvPr/>
        </p:nvSpPr>
        <p:spPr bwMode="auto">
          <a:xfrm>
            <a:off x="4667248"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29" name="Line 32"/>
          <p:cNvSpPr>
            <a:spLocks noChangeShapeType="1"/>
          </p:cNvSpPr>
          <p:nvPr/>
        </p:nvSpPr>
        <p:spPr bwMode="auto">
          <a:xfrm>
            <a:off x="6167446"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30" name="Line 32"/>
          <p:cNvSpPr>
            <a:spLocks noChangeShapeType="1"/>
          </p:cNvSpPr>
          <p:nvPr/>
        </p:nvSpPr>
        <p:spPr bwMode="auto">
          <a:xfrm>
            <a:off x="7739082"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31" name="Line 32"/>
          <p:cNvSpPr>
            <a:spLocks noChangeShapeType="1"/>
          </p:cNvSpPr>
          <p:nvPr/>
        </p:nvSpPr>
        <p:spPr bwMode="auto">
          <a:xfrm>
            <a:off x="9239280"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微软雅黑" pitchFamily="34" charset="-122"/>
              <a:ea typeface="微软雅黑" pitchFamily="34" charset="-122"/>
            </a:endParaRPr>
          </a:p>
        </p:txBody>
      </p:sp>
      <p:sp>
        <p:nvSpPr>
          <p:cNvPr id="32" name="Rectangle 1"/>
          <p:cNvSpPr>
            <a:spLocks noChangeArrowheads="1"/>
          </p:cNvSpPr>
          <p:nvPr/>
        </p:nvSpPr>
        <p:spPr bwMode="auto">
          <a:xfrm>
            <a:off x="2024042" y="3100384"/>
            <a:ext cx="1285884"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lang="zh-CN" altLang="en-US" sz="1200" b="0" dirty="0" smtClean="0">
                <a:latin typeface="微软雅黑" pitchFamily="34" charset="-122"/>
                <a:ea typeface="微软雅黑" pitchFamily="34" charset="-122"/>
                <a:cs typeface="Times New Roman" pitchFamily="18" charset="0"/>
              </a:rPr>
              <a:t>启动会议纪要</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33" name="矩形 32"/>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34" name="右箭头 33"/>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5" name="右箭头 34"/>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6" name="右箭头 35"/>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45870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487174" y="1660059"/>
            <a:ext cx="2768993" cy="4762533"/>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09530" y="1675179"/>
            <a:ext cx="5568115" cy="4747414"/>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113752" y="928670"/>
            <a:ext cx="7982520" cy="725714"/>
          </a:xfrm>
          <a:prstGeom prst="rect">
            <a:avLst/>
          </a:prstGeom>
          <a:noFill/>
          <a:ln w="9525">
            <a:noFill/>
            <a:miter lim="800000"/>
            <a:headEnd/>
            <a:tailEnd/>
          </a:ln>
        </p:spPr>
        <p:txBody>
          <a:bodyPr lIns="88697" tIns="44348" rIns="88697" bIns="44348" anchor="ctr"/>
          <a:lstStyle/>
          <a:p>
            <a:pPr eaLnBrk="1" hangingPunct="1">
              <a:lnSpc>
                <a:spcPct val="100000"/>
              </a:lnSpc>
              <a:buNone/>
            </a:pPr>
            <a:r>
              <a:rPr lang="en-US" altLang="zh-CN" sz="1900" dirty="0" smtClean="0">
                <a:latin typeface="微软雅黑" pitchFamily="34" charset="-122"/>
                <a:ea typeface="微软雅黑" pitchFamily="34" charset="-122"/>
              </a:rPr>
              <a:t>1.1)</a:t>
            </a:r>
            <a:r>
              <a:rPr lang="zh-CN" altLang="en-US" sz="1900" dirty="0">
                <a:latin typeface="微软雅黑" pitchFamily="34" charset="-122"/>
                <a:ea typeface="微软雅黑" pitchFamily="34" charset="-122"/>
              </a:rPr>
              <a:t>项目</a:t>
            </a:r>
            <a:r>
              <a:rPr lang="zh-CN" altLang="en-US" sz="1900" dirty="0" smtClean="0">
                <a:latin typeface="微软雅黑" pitchFamily="34" charset="-122"/>
                <a:ea typeface="微软雅黑" pitchFamily="34" charset="-122"/>
              </a:rPr>
              <a:t>启动  </a:t>
            </a:r>
            <a:r>
              <a:rPr lang="en-US" altLang="zh-CN" sz="1900" dirty="0" smtClean="0">
                <a:latin typeface="微软雅黑" pitchFamily="34" charset="-122"/>
                <a:ea typeface="微软雅黑" pitchFamily="34" charset="-122"/>
              </a:rPr>
              <a:t>(</a:t>
            </a:r>
            <a:r>
              <a:rPr lang="en-US" sz="1900" dirty="0">
                <a:latin typeface="微软雅黑" pitchFamily="34" charset="-122"/>
                <a:ea typeface="微软雅黑" pitchFamily="34" charset="-122"/>
              </a:rPr>
              <a:t>2013</a:t>
            </a:r>
            <a:r>
              <a:rPr lang="zh-CN" altLang="en-US" sz="1900" dirty="0">
                <a:latin typeface="微软雅黑" pitchFamily="34" charset="-122"/>
                <a:ea typeface="微软雅黑" pitchFamily="34" charset="-122"/>
              </a:rPr>
              <a:t>年</a:t>
            </a:r>
            <a:r>
              <a:rPr lang="en-US"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月</a:t>
            </a:r>
            <a:r>
              <a:rPr lang="en-US" sz="1900" dirty="0">
                <a:latin typeface="微软雅黑" pitchFamily="34" charset="-122"/>
                <a:ea typeface="微软雅黑" pitchFamily="34" charset="-122"/>
              </a:rPr>
              <a:t>19</a:t>
            </a:r>
            <a:r>
              <a:rPr lang="zh-CN" altLang="en-US" sz="1900" dirty="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a:latin typeface="微软雅黑" pitchFamily="34" charset="-122"/>
                <a:ea typeface="微软雅黑" pitchFamily="34" charset="-122"/>
              </a:rPr>
              <a:t>7</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15</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1" name="Text Box 13"/>
          <p:cNvSpPr txBox="1">
            <a:spLocks noChangeArrowheads="1"/>
          </p:cNvSpPr>
          <p:nvPr/>
        </p:nvSpPr>
        <p:spPr bwMode="gray">
          <a:xfrm>
            <a:off x="376920" y="1714488"/>
            <a:ext cx="5643602" cy="2404042"/>
          </a:xfrm>
          <a:prstGeom prst="rect">
            <a:avLst/>
          </a:prstGeom>
          <a:noFill/>
          <a:ln w="12700" algn="ctr">
            <a:noFill/>
            <a:miter lim="800000"/>
            <a:headEnd/>
            <a:tailEnd/>
          </a:ln>
        </p:spPr>
        <p:txBody>
          <a:bodyPr wrap="square" lIns="88697" tIns="44348" rIns="88697" bIns="44348">
            <a:spAutoFit/>
          </a:bodyPr>
          <a:lstStyle/>
          <a:p>
            <a:pPr>
              <a:lnSpc>
                <a:spcPct val="100000"/>
              </a:lnSpc>
              <a:spcBef>
                <a:spcPct val="50000"/>
              </a:spcBef>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：项目</a:t>
            </a:r>
            <a:r>
              <a:rPr lang="zh-CN" altLang="en-US" sz="1600" b="1" dirty="0" smtClean="0">
                <a:latin typeface="微软雅黑" pitchFamily="34" charset="-122"/>
                <a:ea typeface="微软雅黑" pitchFamily="34" charset="-122"/>
              </a:rPr>
              <a:t>准备</a:t>
            </a:r>
            <a:endParaRPr lang="en-US" altLang="zh-CN" sz="1600" b="1" dirty="0" smtClean="0">
              <a:latin typeface="微软雅黑" pitchFamily="34" charset="-122"/>
              <a:ea typeface="微软雅黑" pitchFamily="34" charset="-122"/>
            </a:endParaRPr>
          </a:p>
          <a:p>
            <a:pPr>
              <a:lnSpc>
                <a:spcPct val="100000"/>
              </a:lnSpc>
            </a:pPr>
            <a:endParaRPr lang="en-US" altLang="zh-CN" sz="1600" dirty="0" smtClean="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向</a:t>
            </a:r>
            <a:r>
              <a:rPr lang="zh-CN" altLang="en-US" sz="1600" dirty="0">
                <a:latin typeface="微软雅黑" pitchFamily="34" charset="-122"/>
                <a:ea typeface="微软雅黑" pitchFamily="34" charset="-122"/>
              </a:rPr>
              <a:t>中国建筑领导小组汇报，介绍项目的背景、目的、实施、成果和预期收益等总体</a:t>
            </a:r>
            <a:r>
              <a:rPr lang="zh-CN" altLang="en-US" sz="1600" dirty="0" smtClean="0">
                <a:latin typeface="微软雅黑" pitchFamily="34" charset="-122"/>
                <a:ea typeface="微软雅黑" pitchFamily="34" charset="-122"/>
              </a:rPr>
              <a:t>情况</a:t>
            </a:r>
            <a:endParaRPr lang="zh-CN" altLang="en-US" sz="1600"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与</a:t>
            </a:r>
            <a:r>
              <a:rPr lang="zh-CN" altLang="en-US" sz="1600" dirty="0">
                <a:latin typeface="微软雅黑" pitchFamily="34" charset="-122"/>
                <a:ea typeface="微软雅黑" pitchFamily="34" charset="-122"/>
              </a:rPr>
              <a:t>中国建筑管理层确认项目目标与工作</a:t>
            </a:r>
            <a:r>
              <a:rPr lang="zh-CN" altLang="en-US" sz="1600" dirty="0" smtClean="0">
                <a:latin typeface="微软雅黑" pitchFamily="34" charset="-122"/>
                <a:ea typeface="微软雅黑" pitchFamily="34" charset="-122"/>
              </a:rPr>
              <a:t>范围</a:t>
            </a:r>
            <a:endParaRPr lang="zh-CN" altLang="en-US" sz="1600"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制定</a:t>
            </a:r>
            <a:r>
              <a:rPr lang="zh-CN" altLang="en-US" sz="1600" dirty="0">
                <a:latin typeface="微软雅黑" pitchFamily="34" charset="-122"/>
                <a:ea typeface="微软雅黑" pitchFamily="34" charset="-122"/>
              </a:rPr>
              <a:t>和沟通项目总体</a:t>
            </a:r>
            <a:r>
              <a:rPr lang="zh-CN" altLang="en-US" sz="1600" dirty="0" smtClean="0">
                <a:latin typeface="微软雅黑" pitchFamily="34" charset="-122"/>
                <a:ea typeface="微软雅黑" pitchFamily="34" charset="-122"/>
              </a:rPr>
              <a:t>计划</a:t>
            </a:r>
            <a:endParaRPr lang="zh-CN" altLang="en-US" sz="1600"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制定</a:t>
            </a:r>
            <a:r>
              <a:rPr lang="zh-CN" altLang="en-US" sz="1600" dirty="0">
                <a:latin typeface="微软雅黑" pitchFamily="34" charset="-122"/>
                <a:ea typeface="微软雅黑" pitchFamily="34" charset="-122"/>
              </a:rPr>
              <a:t>项目工作方法、文档规范、汇报方式和</a:t>
            </a:r>
            <a:r>
              <a:rPr lang="zh-CN" altLang="en-US" sz="1600" dirty="0" smtClean="0">
                <a:latin typeface="微软雅黑" pitchFamily="34" charset="-122"/>
                <a:ea typeface="微软雅黑" pitchFamily="34" charset="-122"/>
              </a:rPr>
              <a:t>周期</a:t>
            </a:r>
            <a:endParaRPr lang="zh-CN" altLang="en-US" sz="1600"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组</a:t>
            </a:r>
            <a:r>
              <a:rPr lang="zh-CN" altLang="en-US" sz="1600" dirty="0">
                <a:latin typeface="微软雅黑" pitchFamily="34" charset="-122"/>
                <a:ea typeface="微软雅黑" pitchFamily="34" charset="-122"/>
              </a:rPr>
              <a:t>内讨论和确定访谈对象、访谈问卷和</a:t>
            </a:r>
            <a:r>
              <a:rPr lang="zh-CN" altLang="en-US" sz="1600" dirty="0" smtClean="0">
                <a:latin typeface="微软雅黑" pitchFamily="34" charset="-122"/>
                <a:ea typeface="微软雅黑" pitchFamily="34" charset="-122"/>
              </a:rPr>
              <a:t>时间表</a:t>
            </a:r>
            <a:endParaRPr lang="zh-CN" altLang="en-US" sz="1600"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确定</a:t>
            </a:r>
            <a:r>
              <a:rPr lang="zh-CN" altLang="en-US" sz="1600" dirty="0">
                <a:latin typeface="微软雅黑" pitchFamily="34" charset="-122"/>
                <a:ea typeface="微软雅黑" pitchFamily="34" charset="-122"/>
              </a:rPr>
              <a:t>所需信息、数据和业务文本</a:t>
            </a:r>
            <a:r>
              <a:rPr lang="zh-CN" altLang="en-US" sz="1600" dirty="0" smtClean="0">
                <a:latin typeface="微软雅黑" pitchFamily="34" charset="-122"/>
                <a:ea typeface="微软雅黑" pitchFamily="34" charset="-122"/>
              </a:rPr>
              <a:t>需求</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407545" y="1796132"/>
            <a:ext cx="3042000" cy="3310444"/>
          </a:xfrm>
          <a:prstGeom prst="rect">
            <a:avLst/>
          </a:prstGeom>
          <a:noFill/>
          <a:ln w="38100" algn="ctr">
            <a:noFill/>
            <a:miter lim="800000"/>
            <a:headEnd/>
            <a:tailEnd/>
          </a:ln>
        </p:spPr>
        <p:txBody>
          <a:bodyPr lIns="88697" tIns="44348" rIns="88697" bIns="44348">
            <a:spAutoFit/>
          </a:bodyPr>
          <a:lstStyle/>
          <a:p>
            <a:pPr>
              <a:lnSpc>
                <a:spcPct val="100000"/>
              </a:lnSpc>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1</a:t>
            </a:r>
            <a:r>
              <a:rPr lang="zh-CN" altLang="en-US" sz="1600" dirty="0">
                <a:latin typeface="微软雅黑" pitchFamily="34" charset="-122"/>
                <a:ea typeface="微软雅黑" pitchFamily="34" charset="-122"/>
              </a:rPr>
              <a:t>、项目工作范围说明书</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2</a:t>
            </a:r>
            <a:r>
              <a:rPr lang="zh-CN" altLang="en-US" sz="1600" dirty="0">
                <a:latin typeface="微软雅黑" pitchFamily="34" charset="-122"/>
                <a:ea typeface="微软雅黑" pitchFamily="34" charset="-122"/>
              </a:rPr>
              <a:t>、项目实施计划时间表</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、项目</a:t>
            </a:r>
            <a:r>
              <a:rPr lang="zh-CN" altLang="en-US" sz="1600" dirty="0">
                <a:latin typeface="微软雅黑" pitchFamily="34" charset="-122"/>
                <a:ea typeface="微软雅黑" pitchFamily="34" charset="-122"/>
              </a:rPr>
              <a:t>工作章程</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4</a:t>
            </a:r>
            <a:r>
              <a:rPr lang="zh-CN" altLang="en-US" sz="1600" dirty="0">
                <a:latin typeface="微软雅黑" pitchFamily="34" charset="-122"/>
                <a:ea typeface="微软雅黑" pitchFamily="34" charset="-122"/>
              </a:rPr>
              <a:t>、项目工作组职责说明书</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5</a:t>
            </a:r>
            <a:r>
              <a:rPr lang="zh-CN" altLang="en-US" sz="1600" dirty="0">
                <a:latin typeface="微软雅黑" pitchFamily="34" charset="-122"/>
                <a:ea typeface="微软雅黑" pitchFamily="34" charset="-122"/>
              </a:rPr>
              <a:t>、项目调研访谈提纲</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6</a:t>
            </a:r>
            <a:r>
              <a:rPr lang="zh-CN" altLang="en-US" sz="1600" dirty="0">
                <a:latin typeface="微软雅黑" pitchFamily="34" charset="-122"/>
                <a:ea typeface="微软雅黑" pitchFamily="34" charset="-122"/>
              </a:rPr>
              <a:t>、项目调研问卷</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7</a:t>
            </a:r>
            <a:r>
              <a:rPr lang="zh-CN" altLang="en-US" sz="1600" dirty="0">
                <a:latin typeface="微软雅黑" pitchFamily="34" charset="-122"/>
                <a:ea typeface="微软雅黑" pitchFamily="34" charset="-122"/>
              </a:rPr>
              <a:t>、对中国建筑资料需求</a:t>
            </a:r>
            <a:r>
              <a:rPr lang="zh-CN" altLang="en-US" sz="1600" dirty="0" smtClean="0">
                <a:latin typeface="微软雅黑" pitchFamily="34" charset="-122"/>
                <a:ea typeface="微软雅黑" pitchFamily="34" charset="-122"/>
              </a:rPr>
              <a:t>清单</a:t>
            </a:r>
            <a:endParaRPr lang="zh-CN" altLang="en-US" sz="1600" dirty="0">
              <a:latin typeface="微软雅黑" pitchFamily="34" charset="-122"/>
              <a:ea typeface="微软雅黑" pitchFamily="34" charset="-122"/>
            </a:endParaRPr>
          </a:p>
          <a:p>
            <a:pPr>
              <a:lnSpc>
                <a:spcPct val="100000"/>
              </a:lnSpc>
              <a:spcBef>
                <a:spcPct val="50000"/>
              </a:spcBef>
            </a:pPr>
            <a:endParaRPr lang="zh-CN" altLang="en-US" sz="1600" dirty="0">
              <a:latin typeface="微软雅黑" pitchFamily="34" charset="-122"/>
              <a:ea typeface="微软雅黑" pitchFamily="34" charset="-122"/>
            </a:endParaRPr>
          </a:p>
          <a:p>
            <a:pPr>
              <a:lnSpc>
                <a:spcPct val="100000"/>
              </a:lnSpc>
              <a:spcBef>
                <a:spcPct val="50000"/>
              </a:spcBef>
            </a:pPr>
            <a:endParaRPr lang="en-US" altLang="zh-CN" sz="1900" dirty="0">
              <a:latin typeface="微软雅黑" pitchFamily="34" charset="-122"/>
              <a:ea typeface="微软雅黑" pitchFamily="34" charset="-122"/>
            </a:endParaRPr>
          </a:p>
        </p:txBody>
      </p:sp>
      <p:sp>
        <p:nvSpPr>
          <p:cNvPr id="26636" name="Rectangle 12"/>
          <p:cNvSpPr>
            <a:spLocks noChangeArrowheads="1"/>
          </p:cNvSpPr>
          <p:nvPr/>
        </p:nvSpPr>
        <p:spPr bwMode="auto">
          <a:xfrm>
            <a:off x="214121" y="316505"/>
            <a:ext cx="4216046"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sp>
        <p:nvSpPr>
          <p:cNvPr id="13" name="Text Box 13"/>
          <p:cNvSpPr txBox="1">
            <a:spLocks noChangeArrowheads="1"/>
          </p:cNvSpPr>
          <p:nvPr/>
        </p:nvSpPr>
        <p:spPr bwMode="gray">
          <a:xfrm>
            <a:off x="379731" y="4245435"/>
            <a:ext cx="5569352" cy="2059332"/>
          </a:xfrm>
          <a:prstGeom prst="rect">
            <a:avLst/>
          </a:prstGeom>
          <a:noFill/>
          <a:ln w="12700" algn="ctr">
            <a:noFill/>
            <a:miter lim="800000"/>
            <a:headEnd/>
            <a:tailEnd/>
          </a:ln>
        </p:spPr>
        <p:txBody>
          <a:bodyPr wrap="square" lIns="88697" tIns="44348" rIns="88697" bIns="44348">
            <a:spAutoFit/>
          </a:bodyPr>
          <a:lstStyle/>
          <a:p>
            <a:pPr>
              <a:lnSpc>
                <a:spcPct val="100000"/>
              </a:lnSpc>
              <a:spcAft>
                <a:spcPts val="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：项目正式</a:t>
            </a:r>
            <a:r>
              <a:rPr lang="zh-CN" altLang="en-US" sz="1600" b="1" dirty="0" smtClean="0">
                <a:latin typeface="微软雅黑" pitchFamily="34" charset="-122"/>
                <a:ea typeface="微软雅黑" pitchFamily="34" charset="-122"/>
              </a:rPr>
              <a:t>启动</a:t>
            </a:r>
            <a:endParaRPr lang="en-US" altLang="zh-CN" sz="1600" b="1" dirty="0" smtClean="0">
              <a:latin typeface="微软雅黑" pitchFamily="34" charset="-122"/>
              <a:ea typeface="微软雅黑" pitchFamily="34" charset="-122"/>
            </a:endParaRPr>
          </a:p>
          <a:p>
            <a:pPr>
              <a:lnSpc>
                <a:spcPct val="100000"/>
              </a:lnSpc>
              <a:spcAft>
                <a:spcPts val="0"/>
              </a:spcAft>
            </a:pPr>
            <a:endParaRPr lang="en-US" altLang="zh-CN" sz="1600" dirty="0" smtClean="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准备</a:t>
            </a:r>
            <a:r>
              <a:rPr lang="zh-CN" altLang="en-US" sz="1600" dirty="0">
                <a:latin typeface="微软雅黑" pitchFamily="34" charset="-122"/>
                <a:ea typeface="微软雅黑" pitchFamily="34" charset="-122"/>
              </a:rPr>
              <a:t>项目启动会议议程和会议材料；</a:t>
            </a:r>
          </a:p>
          <a:p>
            <a:pPr>
              <a:lnSpc>
                <a:spcPct val="100000"/>
              </a:lnSpc>
              <a:spcAft>
                <a:spcPts val="0"/>
              </a:spcAft>
              <a:buNone/>
            </a:pPr>
            <a:r>
              <a:rPr lang="zh-CN" altLang="en-US" sz="1600" dirty="0" smtClean="0">
                <a:latin typeface="微软雅黑" pitchFamily="34" charset="-122"/>
                <a:ea typeface="微软雅黑" pitchFamily="34" charset="-122"/>
              </a:rPr>
              <a:t>中国</a:t>
            </a:r>
            <a:r>
              <a:rPr lang="zh-CN" altLang="en-US" sz="1600" dirty="0">
                <a:latin typeface="微软雅黑" pitchFamily="34" charset="-122"/>
                <a:ea typeface="微软雅黑" pitchFamily="34" charset="-122"/>
              </a:rPr>
              <a:t>建筑的相关领导、相关人员出席启动会议；</a:t>
            </a:r>
          </a:p>
          <a:p>
            <a:pPr>
              <a:lnSpc>
                <a:spcPct val="100000"/>
              </a:lnSpc>
              <a:spcAft>
                <a:spcPts val="0"/>
              </a:spcAft>
              <a:buNone/>
            </a:pPr>
            <a:r>
              <a:rPr lang="zh-CN" altLang="en-US" sz="1600" dirty="0" smtClean="0">
                <a:latin typeface="微软雅黑" pitchFamily="34" charset="-122"/>
                <a:ea typeface="微软雅黑" pitchFamily="34" charset="-122"/>
              </a:rPr>
              <a:t>项目</a:t>
            </a:r>
            <a:r>
              <a:rPr lang="zh-CN" altLang="en-US" sz="1600" dirty="0">
                <a:latin typeface="微软雅黑" pitchFamily="34" charset="-122"/>
                <a:ea typeface="微软雅黑" pitchFamily="34" charset="-122"/>
              </a:rPr>
              <a:t>启动时，项目小组的联合机制亦会随之</a:t>
            </a:r>
            <a:r>
              <a:rPr lang="zh-CN" altLang="en-US" sz="1600" dirty="0" smtClean="0">
                <a:latin typeface="微软雅黑" pitchFamily="34" charset="-122"/>
                <a:ea typeface="微软雅黑" pitchFamily="34" charset="-122"/>
              </a:rPr>
              <a:t>启动，双方</a:t>
            </a:r>
            <a:r>
              <a:rPr lang="zh-CN" altLang="en-US" sz="1600" dirty="0">
                <a:latin typeface="微软雅黑" pitchFamily="34" charset="-122"/>
                <a:ea typeface="微软雅黑" pitchFamily="34" charset="-122"/>
              </a:rPr>
              <a:t>的项目成员到位；</a:t>
            </a:r>
          </a:p>
          <a:p>
            <a:pPr>
              <a:lnSpc>
                <a:spcPct val="100000"/>
              </a:lnSpc>
              <a:spcAft>
                <a:spcPts val="0"/>
              </a:spcAft>
              <a:buNone/>
            </a:pPr>
            <a:r>
              <a:rPr lang="zh-CN" altLang="en-US" sz="1600" dirty="0">
                <a:latin typeface="微软雅黑" pitchFamily="34" charset="-122"/>
                <a:ea typeface="微软雅黑" pitchFamily="34" charset="-122"/>
              </a:rPr>
              <a:t>明确人员职责和分组情况；</a:t>
            </a:r>
          </a:p>
          <a:p>
            <a:pPr>
              <a:lnSpc>
                <a:spcPct val="100000"/>
              </a:lnSpc>
              <a:spcAft>
                <a:spcPts val="0"/>
              </a:spcAft>
              <a:buNone/>
            </a:pPr>
            <a:r>
              <a:rPr lang="zh-CN" altLang="en-US" sz="1600" dirty="0" smtClean="0">
                <a:latin typeface="微软雅黑" pitchFamily="34" charset="-122"/>
                <a:ea typeface="微软雅黑" pitchFamily="34" charset="-122"/>
              </a:rPr>
              <a:t>提交</a:t>
            </a:r>
            <a:r>
              <a:rPr lang="zh-CN" altLang="en-US" sz="1600" dirty="0">
                <a:latin typeface="微软雅黑" pitchFamily="34" charset="-122"/>
                <a:ea typeface="微软雅黑" pitchFamily="34" charset="-122"/>
              </a:rPr>
              <a:t>项目计划。</a:t>
            </a:r>
          </a:p>
        </p:txBody>
      </p:sp>
      <p:sp>
        <p:nvSpPr>
          <p:cNvPr id="14" name="Text Box 23"/>
          <p:cNvSpPr txBox="1">
            <a:spLocks noChangeArrowheads="1"/>
          </p:cNvSpPr>
          <p:nvPr/>
        </p:nvSpPr>
        <p:spPr bwMode="gray">
          <a:xfrm>
            <a:off x="6407545" y="4313471"/>
            <a:ext cx="3042000" cy="2128582"/>
          </a:xfrm>
          <a:prstGeom prst="rect">
            <a:avLst/>
          </a:prstGeom>
          <a:noFill/>
          <a:ln w="38100" algn="ctr">
            <a:noFill/>
            <a:miter lim="800000"/>
            <a:headEnd/>
            <a:tailEnd/>
          </a:ln>
        </p:spPr>
        <p:txBody>
          <a:bodyPr wrap="square" lIns="88697" tIns="44348" rIns="88697" bIns="44348">
            <a:spAutoFit/>
          </a:bodyPr>
          <a:lstStyle/>
          <a:p>
            <a:pPr>
              <a:lnSpc>
                <a:spcPct val="100000"/>
              </a:lnSpc>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1</a:t>
            </a:r>
            <a:r>
              <a:rPr lang="zh-CN" altLang="en-US" sz="1600" dirty="0">
                <a:latin typeface="微软雅黑" pitchFamily="34" charset="-122"/>
                <a:ea typeface="微软雅黑" pitchFamily="34" charset="-122"/>
              </a:rPr>
              <a:t>、项目启动会相关材料</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2</a:t>
            </a:r>
            <a:r>
              <a:rPr lang="zh-CN" altLang="en-US" sz="1600" dirty="0">
                <a:latin typeface="微软雅黑" pitchFamily="34" charset="-122"/>
                <a:ea typeface="微软雅黑" pitchFamily="34" charset="-122"/>
              </a:rPr>
              <a:t>、项目启动会会议纪要</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sz="1600" dirty="0" smtClean="0">
                <a:latin typeface="微软雅黑" pitchFamily="34" charset="-122"/>
                <a:ea typeface="微软雅黑" pitchFamily="34" charset="-122"/>
              </a:rPr>
              <a:t>3</a:t>
            </a:r>
            <a:r>
              <a:rPr lang="zh-CN" altLang="en-US" sz="1600" dirty="0">
                <a:latin typeface="微软雅黑" pitchFamily="34" charset="-122"/>
                <a:ea typeface="微软雅黑" pitchFamily="34" charset="-122"/>
              </a:rPr>
              <a:t>、正式发布工作范围</a:t>
            </a:r>
            <a:r>
              <a:rPr lang="zh-CN" altLang="en-US" sz="1600" dirty="0" smtClean="0">
                <a:latin typeface="微软雅黑" pitchFamily="34" charset="-122"/>
                <a:ea typeface="微软雅黑" pitchFamily="34" charset="-122"/>
              </a:rPr>
              <a:t>说明书</a:t>
            </a:r>
            <a:endParaRPr lang="zh-CN" altLang="en-US" sz="1600" dirty="0">
              <a:latin typeface="微软雅黑" pitchFamily="34" charset="-122"/>
              <a:ea typeface="微软雅黑" pitchFamily="34" charset="-122"/>
            </a:endParaRPr>
          </a:p>
          <a:p>
            <a:pPr>
              <a:lnSpc>
                <a:spcPct val="100000"/>
              </a:lnSpc>
              <a:spcBef>
                <a:spcPct val="50000"/>
              </a:spcBef>
            </a:pPr>
            <a:endParaRPr lang="zh-CN" altLang="en-US" sz="1600" dirty="0">
              <a:latin typeface="微软雅黑" pitchFamily="34" charset="-122"/>
              <a:ea typeface="微软雅黑" pitchFamily="34" charset="-122"/>
            </a:endParaRPr>
          </a:p>
          <a:p>
            <a:pPr>
              <a:lnSpc>
                <a:spcPct val="100000"/>
              </a:lnSpc>
              <a:spcBef>
                <a:spcPct val="50000"/>
              </a:spcBef>
            </a:pPr>
            <a:endParaRPr lang="en-US" altLang="zh-CN" sz="1900" dirty="0">
              <a:latin typeface="微软雅黑" pitchFamily="34" charset="-122"/>
              <a:ea typeface="微软雅黑" pitchFamily="34" charset="-122"/>
            </a:endParaRPr>
          </a:p>
        </p:txBody>
      </p:sp>
      <p:cxnSp>
        <p:nvCxnSpPr>
          <p:cNvPr id="11" name="直接连接符 10"/>
          <p:cNvCxnSpPr/>
          <p:nvPr/>
        </p:nvCxnSpPr>
        <p:spPr bwMode="auto">
          <a:xfrm>
            <a:off x="448357" y="2143116"/>
            <a:ext cx="2500330" cy="1588"/>
          </a:xfrm>
          <a:prstGeom prst="line">
            <a:avLst/>
          </a:prstGeom>
          <a:noFill/>
          <a:ln w="19050" cap="flat" cmpd="sng" algn="ctr">
            <a:solidFill>
              <a:schemeClr val="accent1">
                <a:lumMod val="75000"/>
              </a:schemeClr>
            </a:solidFill>
            <a:prstDash val="sysDash"/>
            <a:round/>
            <a:headEnd type="none" w="med" len="med"/>
            <a:tailEnd type="none" w="med" len="med"/>
          </a:ln>
          <a:effectLst/>
        </p:spPr>
      </p:cxnSp>
      <p:cxnSp>
        <p:nvCxnSpPr>
          <p:cNvPr id="16" name="直接连接符 15"/>
          <p:cNvCxnSpPr/>
          <p:nvPr/>
        </p:nvCxnSpPr>
        <p:spPr bwMode="auto">
          <a:xfrm>
            <a:off x="448357" y="4572008"/>
            <a:ext cx="2500330" cy="1588"/>
          </a:xfrm>
          <a:prstGeom prst="line">
            <a:avLst/>
          </a:prstGeom>
          <a:noFill/>
          <a:ln w="19050" cap="flat" cmpd="sng" algn="ctr">
            <a:solidFill>
              <a:schemeClr val="accent1">
                <a:lumMod val="75000"/>
              </a:schemeClr>
            </a:solidFill>
            <a:prstDash val="sysDash"/>
            <a:round/>
            <a:headEnd type="none" w="med" len="med"/>
            <a:tailEnd type="none" w="med" len="med"/>
          </a:ln>
          <a:effectLst/>
        </p:spPr>
      </p:cxnSp>
      <p:sp>
        <p:nvSpPr>
          <p:cNvPr id="12" name="等腰三角形 11"/>
          <p:cNvSpPr/>
          <p:nvPr/>
        </p:nvSpPr>
        <p:spPr bwMode="auto">
          <a:xfrm rot="5400000">
            <a:off x="5270422" y="2607463"/>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5" name="等腰三角形 14"/>
          <p:cNvSpPr/>
          <p:nvPr/>
        </p:nvSpPr>
        <p:spPr bwMode="auto">
          <a:xfrm rot="5400000">
            <a:off x="5270422" y="5036355"/>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7" name="矩形 16"/>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8" name="右箭头 17"/>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9" name="右箭头 18"/>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0" name="右箭头 19"/>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1" name="右箭头 20"/>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25</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167578" y="1428736"/>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09530" y="1455950"/>
            <a:ext cx="642941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238092" y="928670"/>
            <a:ext cx="8634660" cy="725714"/>
          </a:xfrm>
          <a:prstGeom prst="rect">
            <a:avLst/>
          </a:prstGeom>
          <a:noFill/>
          <a:ln w="9525">
            <a:noFill/>
            <a:miter lim="800000"/>
            <a:headEnd/>
            <a:tailEnd/>
          </a:ln>
        </p:spPr>
        <p:txBody>
          <a:bodyPr lIns="88697" tIns="44348" rIns="88697" bIns="44348" anchor="ctr"/>
          <a:lstStyle/>
          <a:p>
            <a:pPr eaLnBrk="1" hangingPunct="1">
              <a:lnSpc>
                <a:spcPct val="100000"/>
              </a:lnSpc>
              <a:buNone/>
            </a:pPr>
            <a:r>
              <a:rPr lang="en-US" altLang="zh-CN" sz="1900" dirty="0" smtClean="0">
                <a:latin typeface="微软雅黑" pitchFamily="34" charset="-122"/>
                <a:ea typeface="微软雅黑" pitchFamily="34" charset="-122"/>
              </a:rPr>
              <a:t>1.2)</a:t>
            </a:r>
            <a:r>
              <a:rPr lang="zh-CN" altLang="en-US" sz="1900" dirty="0">
                <a:latin typeface="微软雅黑" pitchFamily="34" charset="-122"/>
                <a:ea typeface="微软雅黑" pitchFamily="34" charset="-122"/>
              </a:rPr>
              <a:t>现状评估及需求分析阶段（</a:t>
            </a:r>
            <a:r>
              <a:rPr lang="en-US" sz="1900" dirty="0">
                <a:latin typeface="微软雅黑" pitchFamily="34" charset="-122"/>
                <a:ea typeface="微软雅黑" pitchFamily="34" charset="-122"/>
              </a:rPr>
              <a:t>B</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a:t>
            </a:r>
            <a:r>
              <a:rPr lang="en-US" sz="1900" dirty="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6</a:t>
            </a:r>
            <a:r>
              <a:rPr lang="zh-CN" altLang="en-US" sz="1900" dirty="0" smtClean="0">
                <a:latin typeface="微软雅黑" pitchFamily="34" charset="-122"/>
                <a:ea typeface="微软雅黑" pitchFamily="34" charset="-122"/>
              </a:rPr>
              <a:t>月</a:t>
            </a:r>
            <a:r>
              <a:rPr lang="en-US" sz="1900" dirty="0" smtClean="0">
                <a:latin typeface="微软雅黑" pitchFamily="34" charset="-122"/>
                <a:ea typeface="微软雅黑" pitchFamily="34" charset="-122"/>
              </a:rPr>
              <a:t>26</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a:latin typeface="微软雅黑" pitchFamily="34" charset="-122"/>
                <a:ea typeface="微软雅黑" pitchFamily="34" charset="-122"/>
              </a:rPr>
              <a:t>年</a:t>
            </a:r>
            <a:r>
              <a:rPr lang="en-US" sz="1900" dirty="0">
                <a:latin typeface="微软雅黑" pitchFamily="34" charset="-122"/>
                <a:ea typeface="微软雅黑" pitchFamily="34" charset="-122"/>
              </a:rPr>
              <a:t>8</a:t>
            </a:r>
            <a:r>
              <a:rPr lang="zh-CN" altLang="en-US" sz="1900" dirty="0">
                <a:latin typeface="微软雅黑" pitchFamily="34" charset="-122"/>
                <a:ea typeface="微软雅黑" pitchFamily="34" charset="-122"/>
              </a:rPr>
              <a:t>月</a:t>
            </a:r>
            <a:r>
              <a:rPr lang="en-US" sz="1900" dirty="0">
                <a:latin typeface="微软雅黑" pitchFamily="34" charset="-122"/>
                <a:ea typeface="微软雅黑" pitchFamily="34" charset="-122"/>
              </a:rPr>
              <a:t>20</a:t>
            </a:r>
            <a:r>
              <a:rPr lang="zh-CN" altLang="en-US" sz="1900" dirty="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1" name="Text Box 13"/>
          <p:cNvSpPr txBox="1">
            <a:spLocks noChangeArrowheads="1"/>
          </p:cNvSpPr>
          <p:nvPr/>
        </p:nvSpPr>
        <p:spPr bwMode="gray">
          <a:xfrm>
            <a:off x="309530" y="1548547"/>
            <a:ext cx="6318044" cy="4866254"/>
          </a:xfrm>
          <a:prstGeom prst="rect">
            <a:avLst/>
          </a:prstGeom>
          <a:noFill/>
          <a:ln w="12700" algn="ctr">
            <a:noFill/>
            <a:miter lim="800000"/>
            <a:headEnd/>
            <a:tailEnd/>
          </a:ln>
        </p:spPr>
        <p:txBody>
          <a:bodyPr wrap="square" lIns="88697" tIns="44348" rIns="88697" bIns="44348">
            <a:spAutoFit/>
          </a:bodyPr>
          <a:lstStyle/>
          <a:p>
            <a:pPr>
              <a:lnSpc>
                <a:spcPct val="100000"/>
              </a:lnSpc>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：了解中国建筑信息化战略和主数据现状调研</a:t>
            </a:r>
          </a:p>
          <a:p>
            <a:pPr marL="332613" indent="-332613">
              <a:lnSpc>
                <a:spcPct val="100000"/>
              </a:lnSpc>
              <a:spcAft>
                <a:spcPts val="0"/>
              </a:spcAft>
              <a:buNone/>
            </a:pPr>
            <a:r>
              <a:rPr lang="en-US"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了解中国建筑的信息化发展战略、组织及业务结构，分析其业务战略对业务结构和业务模式的</a:t>
            </a:r>
            <a:r>
              <a:rPr lang="zh-CN" altLang="en-US" sz="1600" dirty="0" smtClean="0">
                <a:latin typeface="微软雅黑" pitchFamily="34" charset="-122"/>
                <a:ea typeface="微软雅黑" pitchFamily="34" charset="-122"/>
              </a:rPr>
              <a:t>要求</a:t>
            </a:r>
            <a:endParaRPr lang="zh-CN" altLang="en-US" sz="1600" dirty="0">
              <a:latin typeface="微软雅黑" pitchFamily="34" charset="-122"/>
              <a:ea typeface="微软雅黑" pitchFamily="34" charset="-122"/>
            </a:endParaRPr>
          </a:p>
          <a:p>
            <a:pPr marL="332613" indent="-332613">
              <a:lnSpc>
                <a:spcPct val="100000"/>
              </a:lnSpc>
              <a:spcAft>
                <a:spcPts val="0"/>
              </a:spcAft>
              <a:buNone/>
            </a:pPr>
            <a:r>
              <a:rPr lang="en-US"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开展业务主数据识别</a:t>
            </a:r>
            <a:r>
              <a:rPr lang="zh-CN" altLang="en-US" sz="1600" dirty="0" smtClean="0">
                <a:latin typeface="微软雅黑" pitchFamily="34" charset="-122"/>
                <a:ea typeface="微软雅黑" pitchFamily="34" charset="-122"/>
              </a:rPr>
              <a:t>调研</a:t>
            </a:r>
            <a:endParaRPr lang="zh-CN" altLang="en-US" sz="1600" dirty="0">
              <a:latin typeface="微软雅黑" pitchFamily="34" charset="-122"/>
              <a:ea typeface="微软雅黑" pitchFamily="34" charset="-122"/>
            </a:endParaRPr>
          </a:p>
          <a:p>
            <a:pPr marL="332613" indent="-332613">
              <a:lnSpc>
                <a:spcPct val="100000"/>
              </a:lnSpc>
              <a:spcAft>
                <a:spcPts val="0"/>
              </a:spcAft>
              <a:buNone/>
            </a:pPr>
            <a:r>
              <a:rPr lang="en-US" sz="1600" dirty="0">
                <a:latin typeface="微软雅黑" pitchFamily="34" charset="-122"/>
                <a:ea typeface="微软雅黑" pitchFamily="34" charset="-122"/>
              </a:rPr>
              <a:t>3)	</a:t>
            </a:r>
            <a:r>
              <a:rPr lang="zh-CN" altLang="en-US" sz="1600" dirty="0">
                <a:latin typeface="微软雅黑" pitchFamily="34" charset="-122"/>
                <a:ea typeface="微软雅黑" pitchFamily="34" charset="-122"/>
              </a:rPr>
              <a:t>开展管理主数据识别</a:t>
            </a:r>
            <a:r>
              <a:rPr lang="zh-CN" altLang="en-US" sz="1600" dirty="0" smtClean="0">
                <a:latin typeface="微软雅黑" pitchFamily="34" charset="-122"/>
                <a:ea typeface="微软雅黑" pitchFamily="34" charset="-122"/>
              </a:rPr>
              <a:t>调研</a:t>
            </a:r>
            <a:endParaRPr lang="zh-CN" altLang="en-US" sz="1600" dirty="0">
              <a:latin typeface="微软雅黑" pitchFamily="34" charset="-122"/>
              <a:ea typeface="微软雅黑" pitchFamily="34" charset="-122"/>
            </a:endParaRPr>
          </a:p>
          <a:p>
            <a:pPr marL="332613" indent="-332613">
              <a:lnSpc>
                <a:spcPct val="100000"/>
              </a:lnSpc>
              <a:spcAft>
                <a:spcPts val="0"/>
              </a:spcAft>
              <a:buNone/>
            </a:pPr>
            <a:r>
              <a:rPr lang="en-US" sz="1600" dirty="0">
                <a:latin typeface="微软雅黑" pitchFamily="34" charset="-122"/>
                <a:ea typeface="微软雅黑" pitchFamily="34" charset="-122"/>
              </a:rPr>
              <a:t>4)	</a:t>
            </a:r>
            <a:r>
              <a:rPr lang="zh-CN" altLang="en-US" sz="1600" dirty="0">
                <a:latin typeface="微软雅黑" pitchFamily="34" charset="-122"/>
                <a:ea typeface="微软雅黑" pitchFamily="34" charset="-122"/>
              </a:rPr>
              <a:t>了解中国建筑主要领导对主数据管理思路、管理</a:t>
            </a:r>
            <a:r>
              <a:rPr lang="zh-CN" altLang="en-US" sz="1600" dirty="0" smtClean="0">
                <a:latin typeface="微软雅黑" pitchFamily="34" charset="-122"/>
                <a:ea typeface="微软雅黑" pitchFamily="34" charset="-122"/>
              </a:rPr>
              <a:t>要求</a:t>
            </a:r>
            <a:endParaRPr lang="zh-CN" altLang="en-US" sz="1600" dirty="0">
              <a:latin typeface="微软雅黑" pitchFamily="34" charset="-122"/>
              <a:ea typeface="微软雅黑" pitchFamily="34" charset="-122"/>
            </a:endParaRPr>
          </a:p>
          <a:p>
            <a:pPr>
              <a:lnSpc>
                <a:spcPct val="100000"/>
              </a:lnSpc>
              <a:spcAft>
                <a:spcPts val="0"/>
              </a:spcAft>
              <a:buNone/>
            </a:pPr>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　以</a:t>
            </a:r>
            <a:r>
              <a:rPr lang="zh-CN" altLang="en-US" sz="1600" dirty="0">
                <a:latin typeface="微软雅黑" pitchFamily="34" charset="-122"/>
                <a:ea typeface="微软雅黑" pitchFamily="34" charset="-122"/>
              </a:rPr>
              <a:t>访谈、调查、资料阅读和研讨会等形式开展信息化现状调研，主数据（含信息编码）应用管理现状</a:t>
            </a:r>
            <a:r>
              <a:rPr lang="zh-CN" altLang="en-US" sz="1600" dirty="0" smtClean="0">
                <a:latin typeface="微软雅黑" pitchFamily="34" charset="-122"/>
                <a:ea typeface="微软雅黑" pitchFamily="34" charset="-122"/>
              </a:rPr>
              <a:t>调研</a:t>
            </a:r>
            <a:endParaRPr lang="en-US" altLang="zh-CN" sz="1600" dirty="0" smtClean="0">
              <a:latin typeface="微软雅黑" pitchFamily="34" charset="-122"/>
              <a:ea typeface="微软雅黑" pitchFamily="34" charset="-122"/>
            </a:endParaRPr>
          </a:p>
          <a:p>
            <a:pPr marL="342900" indent="-342900">
              <a:lnSpc>
                <a:spcPct val="100000"/>
              </a:lnSpc>
              <a:spcAft>
                <a:spcPts val="0"/>
              </a:spcAft>
              <a:buNone/>
            </a:pPr>
            <a:endParaRPr lang="zh-CN" altLang="en-US" sz="1600" dirty="0">
              <a:latin typeface="微软雅黑" pitchFamily="34" charset="-122"/>
              <a:ea typeface="微软雅黑" pitchFamily="34" charset="-122"/>
            </a:endParaRPr>
          </a:p>
          <a:p>
            <a:pPr>
              <a:lnSpc>
                <a:spcPct val="100000"/>
              </a:lnSpc>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：评估企业主数据现状与需求分析</a:t>
            </a:r>
          </a:p>
          <a:p>
            <a:pPr marL="332613" indent="-332613">
              <a:lnSpc>
                <a:spcPct val="100000"/>
              </a:lnSpc>
              <a:spcAft>
                <a:spcPts val="0"/>
              </a:spcAft>
              <a:buNone/>
            </a:pPr>
            <a:r>
              <a:rPr lang="en-US"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主数据资源应用、管理现状评估，分析主数据（编码）应用、管理存在的问题，对现行编码标准与</a:t>
            </a:r>
            <a:r>
              <a:rPr lang="zh-CN" altLang="en-US" sz="1600" dirty="0" smtClean="0">
                <a:latin typeface="微软雅黑" pitchFamily="34" charset="-122"/>
                <a:ea typeface="微软雅黑" pitchFamily="34" charset="-122"/>
              </a:rPr>
              <a:t>编码系统</a:t>
            </a:r>
            <a:r>
              <a:rPr lang="zh-CN" altLang="en-US" sz="1600" dirty="0">
                <a:latin typeface="微软雅黑" pitchFamily="34" charset="-122"/>
                <a:ea typeface="微软雅黑" pitchFamily="34" charset="-122"/>
              </a:rPr>
              <a:t>应用现状进行</a:t>
            </a:r>
            <a:r>
              <a:rPr lang="zh-CN" altLang="en-US" sz="1600" dirty="0" smtClean="0">
                <a:latin typeface="微软雅黑" pitchFamily="34" charset="-122"/>
                <a:ea typeface="微软雅黑" pitchFamily="34" charset="-122"/>
              </a:rPr>
              <a:t>评估</a:t>
            </a:r>
            <a:endParaRPr lang="zh-CN" altLang="en-US" sz="1600" dirty="0">
              <a:latin typeface="微软雅黑" pitchFamily="34" charset="-122"/>
              <a:ea typeface="微软雅黑" pitchFamily="34" charset="-122"/>
            </a:endParaRPr>
          </a:p>
          <a:p>
            <a:pPr marL="332613" indent="-332613">
              <a:lnSpc>
                <a:spcPct val="100000"/>
              </a:lnSpc>
              <a:spcAft>
                <a:spcPts val="0"/>
              </a:spcAft>
              <a:buNone/>
            </a:pPr>
            <a:r>
              <a:rPr lang="en-US"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主数据体系建设需求分析，根据现状调研与评估、标杆经验借鉴等一系列工作基础上，从主数据应用、管理等维度分析主数据体系构建需求。</a:t>
            </a:r>
          </a:p>
          <a:p>
            <a:pPr marL="332613" indent="-332613">
              <a:lnSpc>
                <a:spcPct val="100000"/>
              </a:lnSpc>
              <a:spcAft>
                <a:spcPts val="0"/>
              </a:spcAft>
              <a:buNone/>
            </a:pPr>
            <a:r>
              <a:rPr lang="en-US" sz="1600" dirty="0">
                <a:latin typeface="微软雅黑" pitchFamily="34" charset="-122"/>
                <a:ea typeface="微软雅黑" pitchFamily="34" charset="-122"/>
              </a:rPr>
              <a:t>3)	</a:t>
            </a:r>
            <a:r>
              <a:rPr lang="zh-CN" altLang="en-US" sz="1600" dirty="0">
                <a:latin typeface="微软雅黑" pitchFamily="34" charset="-122"/>
                <a:ea typeface="微软雅黑" pitchFamily="34" charset="-122"/>
              </a:rPr>
              <a:t>主数据梳理总结，归纳出中国建筑主数据</a:t>
            </a:r>
            <a:r>
              <a:rPr lang="zh-CN" altLang="en-US" sz="1600" dirty="0" smtClean="0">
                <a:latin typeface="微软雅黑" pitchFamily="34" charset="-122"/>
                <a:ea typeface="微软雅黑" pitchFamily="34" charset="-122"/>
              </a:rPr>
              <a:t>列表</a:t>
            </a:r>
            <a:endParaRPr lang="zh-CN" altLang="en-US" sz="1600" dirty="0">
              <a:latin typeface="微软雅黑" pitchFamily="34" charset="-122"/>
              <a:ea typeface="微软雅黑" pitchFamily="34" charset="-122"/>
            </a:endParaRPr>
          </a:p>
          <a:p>
            <a:pPr marL="332613" indent="-332613">
              <a:lnSpc>
                <a:spcPct val="100000"/>
              </a:lnSpc>
              <a:spcAft>
                <a:spcPts val="0"/>
              </a:spcAft>
              <a:buNone/>
            </a:pPr>
            <a:r>
              <a:rPr lang="en-US" sz="1600" dirty="0">
                <a:latin typeface="微软雅黑" pitchFamily="34" charset="-122"/>
                <a:ea typeface="微软雅黑" pitchFamily="34" charset="-122"/>
              </a:rPr>
              <a:t>4)	</a:t>
            </a:r>
            <a:r>
              <a:rPr lang="zh-CN" altLang="en-US" sz="1600" dirty="0">
                <a:latin typeface="微软雅黑" pitchFamily="34" charset="-122"/>
                <a:ea typeface="微软雅黑" pitchFamily="34" charset="-122"/>
              </a:rPr>
              <a:t>主数据管理系统需求分析，归纳出中国建筑主数据管理系统主要功能应用需求、系统相关基础设施、网络环境与基础软件（操作系统、中间件等）配置需求</a:t>
            </a:r>
            <a:r>
              <a:rPr lang="zh-CN" altLang="en-US" sz="1600" dirty="0" smtClean="0">
                <a:latin typeface="微软雅黑" pitchFamily="34" charset="-122"/>
                <a:ea typeface="微软雅黑" pitchFamily="34" charset="-122"/>
              </a:rPr>
              <a:t>等</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7129216" y="1728096"/>
            <a:ext cx="2246416" cy="1660762"/>
          </a:xfrm>
          <a:prstGeom prst="rect">
            <a:avLst/>
          </a:prstGeom>
          <a:noFill/>
          <a:ln w="38100" algn="ctr">
            <a:noFill/>
            <a:miter lim="800000"/>
            <a:headEnd/>
            <a:tailEnd/>
          </a:ln>
        </p:spPr>
        <p:txBody>
          <a:bodyPr wrap="square" lIns="88697" tIns="44348" rIns="88697" bIns="44348">
            <a:spAutoFit/>
          </a:bodyPr>
          <a:lstStyle/>
          <a:p>
            <a:pPr>
              <a:lnSpc>
                <a:spcPct val="100000"/>
              </a:lnSpc>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访谈纪要</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中国建筑主数据体系现状调研报告</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pPr>
              <a:lnSpc>
                <a:spcPct val="100000"/>
              </a:lnSpc>
              <a:spcBef>
                <a:spcPct val="50000"/>
              </a:spcBef>
              <a:buNone/>
            </a:pPr>
            <a:endParaRPr lang="en-US" altLang="zh-CN" sz="1900" dirty="0">
              <a:latin typeface="微软雅黑" pitchFamily="34" charset="-122"/>
              <a:ea typeface="微软雅黑" pitchFamily="34" charset="-122"/>
            </a:endParaRPr>
          </a:p>
        </p:txBody>
      </p:sp>
      <p:sp>
        <p:nvSpPr>
          <p:cNvPr id="14" name="Text Box 23"/>
          <p:cNvSpPr txBox="1">
            <a:spLocks noChangeArrowheads="1"/>
          </p:cNvSpPr>
          <p:nvPr/>
        </p:nvSpPr>
        <p:spPr bwMode="gray">
          <a:xfrm>
            <a:off x="7339817" y="4177398"/>
            <a:ext cx="1965614" cy="2030093"/>
          </a:xfrm>
          <a:prstGeom prst="rect">
            <a:avLst/>
          </a:prstGeom>
          <a:noFill/>
          <a:ln w="38100" algn="ctr">
            <a:noFill/>
            <a:miter lim="800000"/>
            <a:headEnd/>
            <a:tailEnd/>
          </a:ln>
        </p:spPr>
        <p:txBody>
          <a:bodyPr wrap="square" lIns="88697" tIns="44348" rIns="88697" bIns="44348">
            <a:spAutoFit/>
          </a:bodyPr>
          <a:lstStyle/>
          <a:p>
            <a:pPr>
              <a:lnSpc>
                <a:spcPct val="100000"/>
              </a:lnSpc>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中国建筑主数据体系现状评估与需求分析报告</a:t>
            </a:r>
            <a:r>
              <a:rPr lang="en-US" altLang="zh-CN" sz="1600" dirty="0" smtClean="0">
                <a:latin typeface="微软雅黑" pitchFamily="34" charset="-122"/>
                <a:ea typeface="微软雅黑" pitchFamily="34" charset="-122"/>
              </a:rPr>
              <a:t>》 </a:t>
            </a:r>
            <a:endParaRPr lang="zh-CN" altLang="en-US" sz="1600" dirty="0">
              <a:latin typeface="微软雅黑" pitchFamily="34" charset="-122"/>
              <a:ea typeface="微软雅黑" pitchFamily="34" charset="-122"/>
            </a:endParaRPr>
          </a:p>
          <a:p>
            <a:pPr>
              <a:lnSpc>
                <a:spcPct val="100000"/>
              </a:lnSpc>
              <a:spcBef>
                <a:spcPct val="50000"/>
              </a:spcBef>
              <a:buNone/>
            </a:pPr>
            <a:endParaRPr lang="zh-CN" altLang="en-US" sz="1600" dirty="0">
              <a:latin typeface="微软雅黑" pitchFamily="34" charset="-122"/>
              <a:ea typeface="微软雅黑" pitchFamily="34" charset="-122"/>
            </a:endParaRPr>
          </a:p>
          <a:p>
            <a:pPr>
              <a:lnSpc>
                <a:spcPct val="100000"/>
              </a:lnSpc>
              <a:spcBef>
                <a:spcPct val="50000"/>
              </a:spcBef>
              <a:buNone/>
            </a:pPr>
            <a:endParaRPr lang="en-US" altLang="zh-CN" sz="1900" dirty="0">
              <a:latin typeface="微软雅黑" pitchFamily="34" charset="-122"/>
              <a:ea typeface="微软雅黑" pitchFamily="34" charset="-122"/>
            </a:endParaRPr>
          </a:p>
        </p:txBody>
      </p:sp>
      <p:sp>
        <p:nvSpPr>
          <p:cNvPr id="9" name="Rectangle 12"/>
          <p:cNvSpPr>
            <a:spLocks noChangeArrowheads="1"/>
          </p:cNvSpPr>
          <p:nvPr/>
        </p:nvSpPr>
        <p:spPr bwMode="auto">
          <a:xfrm>
            <a:off x="214121" y="316505"/>
            <a:ext cx="4216046"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cxnSp>
        <p:nvCxnSpPr>
          <p:cNvPr id="10" name="直接连接符 9"/>
          <p:cNvCxnSpPr/>
          <p:nvPr/>
        </p:nvCxnSpPr>
        <p:spPr bwMode="auto">
          <a:xfrm>
            <a:off x="452406" y="1857364"/>
            <a:ext cx="4857784" cy="1588"/>
          </a:xfrm>
          <a:prstGeom prst="line">
            <a:avLst/>
          </a:prstGeom>
          <a:noFill/>
          <a:ln w="19050" cap="flat" cmpd="sng" algn="ctr">
            <a:solidFill>
              <a:schemeClr val="accent1">
                <a:lumMod val="75000"/>
              </a:schemeClr>
            </a:solidFill>
            <a:prstDash val="sysDash"/>
            <a:round/>
            <a:headEnd type="none" w="med" len="med"/>
            <a:tailEnd type="none" w="med" len="med"/>
          </a:ln>
          <a:effectLst/>
        </p:spPr>
      </p:cxnSp>
      <p:cxnSp>
        <p:nvCxnSpPr>
          <p:cNvPr id="12" name="直接连接符 11"/>
          <p:cNvCxnSpPr/>
          <p:nvPr/>
        </p:nvCxnSpPr>
        <p:spPr bwMode="auto">
          <a:xfrm>
            <a:off x="380968" y="4077072"/>
            <a:ext cx="4857784" cy="1588"/>
          </a:xfrm>
          <a:prstGeom prst="line">
            <a:avLst/>
          </a:prstGeom>
          <a:noFill/>
          <a:ln w="19050" cap="flat" cmpd="sng" algn="ctr">
            <a:solidFill>
              <a:schemeClr val="accent1">
                <a:lumMod val="75000"/>
              </a:schemeClr>
            </a:solidFill>
            <a:prstDash val="sysDash"/>
            <a:round/>
            <a:headEnd type="none" w="med" len="med"/>
            <a:tailEnd type="none" w="med" len="med"/>
          </a:ln>
          <a:effectLst/>
        </p:spPr>
      </p:cxnSp>
      <p:sp>
        <p:nvSpPr>
          <p:cNvPr id="13" name="等腰三角形 12"/>
          <p:cNvSpPr/>
          <p:nvPr/>
        </p:nvSpPr>
        <p:spPr bwMode="auto">
          <a:xfrm rot="5400000">
            <a:off x="6060289" y="2464587"/>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5" name="等腰三角形 14"/>
          <p:cNvSpPr/>
          <p:nvPr/>
        </p:nvSpPr>
        <p:spPr bwMode="auto">
          <a:xfrm rot="5400000">
            <a:off x="6060289" y="4893479"/>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6" name="矩形 15"/>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7" name="右箭头 16"/>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 name="右箭头 17"/>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9" name="右箭头 18"/>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0" name="右箭头 19"/>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26</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7167578" y="1428736"/>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buNone/>
            </a:pPr>
            <a:endParaRPr lang="zh-CN" altLang="en-US" sz="2900" dirty="0">
              <a:solidFill>
                <a:srgbClr val="3399FF"/>
              </a:solidFill>
              <a:latin typeface="+mj-ea"/>
              <a:ea typeface="+mj-ea"/>
            </a:endParaRPr>
          </a:p>
        </p:txBody>
      </p:sp>
      <p:sp>
        <p:nvSpPr>
          <p:cNvPr id="12" name="等腰三角形 11"/>
          <p:cNvSpPr/>
          <p:nvPr/>
        </p:nvSpPr>
        <p:spPr bwMode="auto">
          <a:xfrm rot="5400000">
            <a:off x="6060289" y="2821777"/>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dirty="0">
              <a:solidFill>
                <a:srgbClr val="000000"/>
              </a:solidFill>
              <a:latin typeface="+mj-ea"/>
              <a:ea typeface="+mj-ea"/>
            </a:endParaRPr>
          </a:p>
        </p:txBody>
      </p:sp>
      <p:sp>
        <p:nvSpPr>
          <p:cNvPr id="26627" name="Rectangle 3"/>
          <p:cNvSpPr>
            <a:spLocks noChangeArrowheads="1"/>
          </p:cNvSpPr>
          <p:nvPr/>
        </p:nvSpPr>
        <p:spPr bwMode="auto">
          <a:xfrm>
            <a:off x="380968" y="1500174"/>
            <a:ext cx="6286543"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spcBef>
                <a:spcPct val="20000"/>
              </a:spcBef>
            </a:pPr>
            <a:endParaRPr lang="zh-CN" altLang="en-US" sz="2900" dirty="0">
              <a:solidFill>
                <a:srgbClr val="3399FF"/>
              </a:solidFill>
              <a:latin typeface="+mj-ea"/>
              <a:ea typeface="+mj-ea"/>
            </a:endParaRPr>
          </a:p>
        </p:txBody>
      </p:sp>
      <p:sp>
        <p:nvSpPr>
          <p:cNvPr id="26628" name="Rectangle 2"/>
          <p:cNvSpPr>
            <a:spLocks noChangeArrowheads="1"/>
          </p:cNvSpPr>
          <p:nvPr/>
        </p:nvSpPr>
        <p:spPr bwMode="auto">
          <a:xfrm>
            <a:off x="210601" y="835530"/>
            <a:ext cx="8634660" cy="725714"/>
          </a:xfrm>
          <a:prstGeom prst="rect">
            <a:avLst/>
          </a:prstGeom>
          <a:noFill/>
          <a:ln w="9525">
            <a:noFill/>
            <a:miter lim="800000"/>
            <a:headEnd/>
            <a:tailEnd/>
          </a:ln>
        </p:spPr>
        <p:txBody>
          <a:bodyPr lIns="88697" tIns="44348" rIns="88697" bIns="44348" anchor="ctr"/>
          <a:lstStyle/>
          <a:p>
            <a:pPr eaLnBrk="1" hangingPunct="1">
              <a:buNone/>
            </a:pPr>
            <a:r>
              <a:rPr lang="en-US" altLang="zh-CN" sz="1900" dirty="0" smtClean="0">
                <a:latin typeface="+mj-ea"/>
                <a:ea typeface="+mj-ea"/>
              </a:rPr>
              <a:t>1.2)</a:t>
            </a:r>
            <a:r>
              <a:rPr lang="zh-CN" altLang="en-US" sz="1900" dirty="0">
                <a:latin typeface="+mj-ea"/>
                <a:ea typeface="+mj-ea"/>
              </a:rPr>
              <a:t>现状评估及需求分析阶段（</a:t>
            </a:r>
            <a:r>
              <a:rPr lang="en-US" sz="1900" dirty="0">
                <a:latin typeface="+mj-ea"/>
                <a:ea typeface="+mj-ea"/>
              </a:rPr>
              <a:t>B</a:t>
            </a:r>
            <a:r>
              <a:rPr lang="zh-CN" altLang="en-US" sz="1900" dirty="0" smtClean="0">
                <a:latin typeface="+mj-ea"/>
                <a:ea typeface="+mj-ea"/>
              </a:rPr>
              <a:t>）</a:t>
            </a:r>
            <a:r>
              <a:rPr lang="en-US" altLang="zh-CN" sz="1900" dirty="0" smtClean="0">
                <a:latin typeface="+mj-ea"/>
                <a:ea typeface="+mj-ea"/>
              </a:rPr>
              <a:t>(</a:t>
            </a:r>
            <a:r>
              <a:rPr lang="en-US" sz="1900" dirty="0" smtClean="0">
                <a:latin typeface="+mj-ea"/>
                <a:ea typeface="+mj-ea"/>
              </a:rPr>
              <a:t>2013</a:t>
            </a:r>
            <a:r>
              <a:rPr lang="zh-CN" altLang="en-US" sz="1900" dirty="0" smtClean="0">
                <a:latin typeface="+mj-ea"/>
                <a:ea typeface="+mj-ea"/>
              </a:rPr>
              <a:t>年</a:t>
            </a:r>
            <a:r>
              <a:rPr lang="en-US" altLang="zh-CN" sz="1900" dirty="0" smtClean="0">
                <a:latin typeface="+mj-ea"/>
                <a:ea typeface="+mj-ea"/>
              </a:rPr>
              <a:t>8</a:t>
            </a:r>
            <a:r>
              <a:rPr lang="zh-CN" altLang="en-US" sz="1900" dirty="0" smtClean="0">
                <a:latin typeface="+mj-ea"/>
                <a:ea typeface="+mj-ea"/>
              </a:rPr>
              <a:t>月</a:t>
            </a:r>
            <a:r>
              <a:rPr lang="en-US" altLang="zh-CN" sz="1900" dirty="0" smtClean="0">
                <a:latin typeface="+mj-ea"/>
                <a:ea typeface="+mj-ea"/>
              </a:rPr>
              <a:t>9</a:t>
            </a:r>
            <a:r>
              <a:rPr lang="zh-CN" altLang="en-US" sz="1900" dirty="0" smtClean="0">
                <a:latin typeface="+mj-ea"/>
                <a:ea typeface="+mj-ea"/>
              </a:rPr>
              <a:t>日</a:t>
            </a:r>
            <a:r>
              <a:rPr lang="en-US" altLang="zh-CN" sz="1900" dirty="0" smtClean="0">
                <a:latin typeface="+mj-ea"/>
                <a:ea typeface="+mj-ea"/>
              </a:rPr>
              <a:t>-</a:t>
            </a:r>
            <a:r>
              <a:rPr lang="en-US" sz="1900" dirty="0" smtClean="0">
                <a:latin typeface="+mj-ea"/>
                <a:ea typeface="+mj-ea"/>
              </a:rPr>
              <a:t>2013</a:t>
            </a:r>
            <a:r>
              <a:rPr lang="zh-CN" altLang="en-US" sz="1900" dirty="0" smtClean="0">
                <a:latin typeface="+mj-ea"/>
                <a:ea typeface="+mj-ea"/>
              </a:rPr>
              <a:t>年</a:t>
            </a:r>
            <a:r>
              <a:rPr lang="en-US" sz="1900" dirty="0" smtClean="0">
                <a:latin typeface="+mj-ea"/>
                <a:ea typeface="+mj-ea"/>
              </a:rPr>
              <a:t>8</a:t>
            </a:r>
            <a:r>
              <a:rPr lang="zh-CN" altLang="en-US" sz="1900" dirty="0" smtClean="0">
                <a:latin typeface="+mj-ea"/>
                <a:ea typeface="+mj-ea"/>
              </a:rPr>
              <a:t>月</a:t>
            </a:r>
            <a:r>
              <a:rPr lang="en-US" sz="1900" dirty="0" smtClean="0">
                <a:latin typeface="+mj-ea"/>
                <a:ea typeface="+mj-ea"/>
              </a:rPr>
              <a:t>20</a:t>
            </a:r>
            <a:r>
              <a:rPr lang="zh-CN" altLang="en-US" sz="1900" dirty="0" smtClean="0">
                <a:latin typeface="+mj-ea"/>
                <a:ea typeface="+mj-ea"/>
              </a:rPr>
              <a:t>日</a:t>
            </a:r>
            <a:r>
              <a:rPr lang="en-US" altLang="zh-CN" sz="1900" dirty="0" smtClean="0">
                <a:latin typeface="+mj-ea"/>
                <a:ea typeface="+mj-ea"/>
              </a:rPr>
              <a:t>)</a:t>
            </a:r>
          </a:p>
        </p:txBody>
      </p:sp>
      <p:sp>
        <p:nvSpPr>
          <p:cNvPr id="8" name="Rectangle 12"/>
          <p:cNvSpPr>
            <a:spLocks noChangeArrowheads="1"/>
          </p:cNvSpPr>
          <p:nvPr/>
        </p:nvSpPr>
        <p:spPr bwMode="auto">
          <a:xfrm>
            <a:off x="214121" y="254301"/>
            <a:ext cx="4216046" cy="803452"/>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buNone/>
            </a:pPr>
            <a:r>
              <a:rPr lang="zh-CN" altLang="en-US" sz="2400" b="1" dirty="0" smtClean="0">
                <a:latin typeface="+mj-ea"/>
                <a:ea typeface="+mj-ea"/>
                <a:cs typeface="Times New Roman" pitchFamily="18" charset="0"/>
              </a:rPr>
              <a:t>一、主</a:t>
            </a:r>
            <a:r>
              <a:rPr lang="zh-CN" altLang="en-US" sz="2400" b="1" dirty="0" smtClean="0" bmk="">
                <a:latin typeface="+mj-ea"/>
                <a:ea typeface="+mj-ea"/>
                <a:cs typeface="Times New Roman" pitchFamily="18" charset="0"/>
              </a:rPr>
              <a:t>数据体系规划咨询阶段</a:t>
            </a:r>
            <a:endParaRPr lang="zh-CN" altLang="en-US" sz="2400" b="1" dirty="0" smtClean="0">
              <a:latin typeface="+mj-ea"/>
              <a:ea typeface="+mj-ea"/>
              <a:cs typeface="Times New Roman" pitchFamily="18" charset="0"/>
            </a:endParaRPr>
          </a:p>
        </p:txBody>
      </p:sp>
      <p:sp>
        <p:nvSpPr>
          <p:cNvPr id="9" name="Text Box 13"/>
          <p:cNvSpPr txBox="1">
            <a:spLocks noChangeArrowheads="1"/>
          </p:cNvSpPr>
          <p:nvPr/>
        </p:nvSpPr>
        <p:spPr bwMode="gray">
          <a:xfrm>
            <a:off x="452406" y="1714488"/>
            <a:ext cx="5929354" cy="3071610"/>
          </a:xfrm>
          <a:prstGeom prst="rect">
            <a:avLst/>
          </a:prstGeom>
          <a:noFill/>
          <a:ln w="12700" algn="ctr">
            <a:noFill/>
            <a:miter lim="800000"/>
            <a:headEnd/>
            <a:tailEnd/>
          </a:ln>
        </p:spPr>
        <p:txBody>
          <a:bodyPr wrap="square">
            <a:spAutoFit/>
          </a:bodyPr>
          <a:lstStyle/>
          <a:p>
            <a:pPr>
              <a:buNone/>
            </a:pPr>
            <a:r>
              <a:rPr lang="zh-CN" altLang="en-US" sz="1600" b="1" dirty="0" smtClean="0">
                <a:latin typeface="+mj-ea"/>
                <a:ea typeface="+mj-ea"/>
              </a:rPr>
              <a:t>任务</a:t>
            </a:r>
            <a:r>
              <a:rPr lang="en-US" sz="1600" b="1" dirty="0">
                <a:latin typeface="+mj-ea"/>
                <a:ea typeface="+mj-ea"/>
              </a:rPr>
              <a:t>3</a:t>
            </a:r>
            <a:r>
              <a:rPr lang="zh-CN" altLang="en-US" sz="1600" b="1" dirty="0">
                <a:latin typeface="+mj-ea"/>
                <a:ea typeface="+mj-ea"/>
              </a:rPr>
              <a:t>：趋势与对标分析</a:t>
            </a:r>
          </a:p>
          <a:p>
            <a:pPr marL="342900" indent="-342900">
              <a:buNone/>
            </a:pPr>
            <a:r>
              <a:rPr lang="en-US" sz="1600" dirty="0">
                <a:latin typeface="+mj-ea"/>
                <a:ea typeface="+mj-ea"/>
              </a:rPr>
              <a:t>1)	</a:t>
            </a:r>
            <a:r>
              <a:rPr lang="zh-CN" altLang="en-US" sz="1600" b="0" dirty="0">
                <a:latin typeface="+mj-ea"/>
                <a:ea typeface="+mj-ea"/>
              </a:rPr>
              <a:t>主数据应用管理经验借鉴，积极借鉴国内外信息化标杆企业（</a:t>
            </a:r>
            <a:r>
              <a:rPr lang="en-US" sz="1600" b="0" dirty="0">
                <a:latin typeface="+mj-ea"/>
                <a:ea typeface="+mj-ea"/>
              </a:rPr>
              <a:t>3</a:t>
            </a:r>
            <a:r>
              <a:rPr lang="zh-CN" altLang="en-US" sz="1600" b="0" dirty="0">
                <a:latin typeface="+mj-ea"/>
                <a:ea typeface="+mj-ea"/>
              </a:rPr>
              <a:t>家以上：国内</a:t>
            </a:r>
            <a:r>
              <a:rPr lang="en-US" sz="1600" b="0" dirty="0">
                <a:latin typeface="+mj-ea"/>
                <a:ea typeface="+mj-ea"/>
              </a:rPr>
              <a:t>2</a:t>
            </a:r>
            <a:r>
              <a:rPr lang="zh-CN" altLang="en-US" sz="1600" b="0" dirty="0">
                <a:latin typeface="+mj-ea"/>
                <a:ea typeface="+mj-ea"/>
              </a:rPr>
              <a:t>家、国外</a:t>
            </a:r>
            <a:r>
              <a:rPr lang="en-US" sz="1600" b="0" dirty="0">
                <a:latin typeface="+mj-ea"/>
                <a:ea typeface="+mj-ea"/>
              </a:rPr>
              <a:t>1</a:t>
            </a:r>
            <a:r>
              <a:rPr lang="zh-CN" altLang="en-US" sz="1600" b="0" dirty="0">
                <a:latin typeface="+mj-ea"/>
                <a:ea typeface="+mj-ea"/>
              </a:rPr>
              <a:t>家）的主数据应用管理最佳实践资料（主数据编码体系、管理组织、管理系统、标准制度等方面），对比当前中国建筑主数据应用、管理现状，发现存在的差距，并作为今后改进的主要方向。</a:t>
            </a:r>
          </a:p>
          <a:p>
            <a:pPr marL="342900" indent="-342900">
              <a:buNone/>
            </a:pPr>
            <a:r>
              <a:rPr lang="en-US" sz="1600" b="0" dirty="0">
                <a:latin typeface="+mj-ea"/>
                <a:ea typeface="+mj-ea"/>
              </a:rPr>
              <a:t>2)	</a:t>
            </a:r>
            <a:r>
              <a:rPr lang="zh-CN" altLang="en-US" sz="1600" b="0" dirty="0">
                <a:latin typeface="+mj-ea"/>
                <a:ea typeface="+mj-ea"/>
              </a:rPr>
              <a:t>系统一期主数据实施内容论证，根据调研与需求分析结果，论证出系统一期项目需要实施的三个主数据、两家试点应用单位、以及相应对接的业务系统范围</a:t>
            </a:r>
            <a:r>
              <a:rPr lang="zh-CN" altLang="en-US" sz="1600" b="0" dirty="0" smtClean="0">
                <a:latin typeface="+mj-ea"/>
                <a:ea typeface="+mj-ea"/>
              </a:rPr>
              <a:t>。</a:t>
            </a:r>
            <a:endParaRPr lang="zh-CN" altLang="en-US" sz="1600" b="0" dirty="0">
              <a:latin typeface="+mj-ea"/>
              <a:ea typeface="+mj-ea"/>
            </a:endParaRPr>
          </a:p>
        </p:txBody>
      </p:sp>
      <p:sp>
        <p:nvSpPr>
          <p:cNvPr id="10" name="Text Box 23"/>
          <p:cNvSpPr txBox="1">
            <a:spLocks noChangeArrowheads="1"/>
          </p:cNvSpPr>
          <p:nvPr/>
        </p:nvSpPr>
        <p:spPr bwMode="gray">
          <a:xfrm>
            <a:off x="7254891" y="1814500"/>
            <a:ext cx="2286016" cy="1938992"/>
          </a:xfrm>
          <a:prstGeom prst="rect">
            <a:avLst/>
          </a:prstGeom>
          <a:noFill/>
          <a:ln w="38100" algn="ctr">
            <a:noFill/>
            <a:miter lim="800000"/>
            <a:headEnd/>
            <a:tailEnd/>
          </a:ln>
        </p:spPr>
        <p:txBody>
          <a:bodyPr wrap="square">
            <a:spAutoFit/>
          </a:bodyPr>
          <a:lstStyle/>
          <a:p>
            <a:pPr marL="342900" indent="-342900">
              <a:buNone/>
            </a:pPr>
            <a:r>
              <a:rPr lang="zh-CN" altLang="en-US" sz="1600" b="0" dirty="0" smtClean="0">
                <a:latin typeface="+mj-ea"/>
                <a:ea typeface="+mj-ea"/>
              </a:rPr>
              <a:t>阶段成果：</a:t>
            </a:r>
            <a:endParaRPr lang="en-US" altLang="zh-CN" sz="1600" b="0" dirty="0" smtClean="0">
              <a:latin typeface="+mj-ea"/>
              <a:ea typeface="+mj-ea"/>
            </a:endParaRPr>
          </a:p>
          <a:p>
            <a:pPr>
              <a:lnSpc>
                <a:spcPct val="100000"/>
              </a:lnSpc>
              <a:spcAft>
                <a:spcPts val="0"/>
              </a:spcAft>
              <a:buNone/>
            </a:pPr>
            <a:r>
              <a:rPr lang="en-US" altLang="zh-CN" sz="1600" b="0" dirty="0" smtClean="0">
                <a:latin typeface="+mj-ea"/>
                <a:ea typeface="+mj-ea"/>
              </a:rPr>
              <a:t>《</a:t>
            </a:r>
            <a:r>
              <a:rPr lang="zh-CN" altLang="en-US" sz="1600" b="0" dirty="0" smtClean="0">
                <a:latin typeface="+mj-ea"/>
                <a:ea typeface="+mj-ea"/>
              </a:rPr>
              <a:t>中国建筑主数据体系现状评估与需求分析报告</a:t>
            </a:r>
            <a:r>
              <a:rPr lang="en-US" altLang="zh-CN" sz="1600" b="0" dirty="0" smtClean="0">
                <a:latin typeface="+mj-ea"/>
                <a:ea typeface="+mj-ea"/>
              </a:rPr>
              <a:t>》</a:t>
            </a:r>
            <a:r>
              <a:rPr lang="zh-CN" altLang="en-US" sz="1600" b="0" dirty="0" smtClean="0">
                <a:latin typeface="+mj-ea"/>
                <a:ea typeface="+mj-ea"/>
              </a:rPr>
              <a:t>；</a:t>
            </a:r>
            <a:endParaRPr lang="en-US" altLang="zh-CN" sz="1600" b="0" dirty="0" smtClean="0">
              <a:latin typeface="+mj-ea"/>
              <a:ea typeface="+mj-ea"/>
            </a:endParaRPr>
          </a:p>
          <a:p>
            <a:pPr>
              <a:lnSpc>
                <a:spcPct val="100000"/>
              </a:lnSpc>
              <a:spcAft>
                <a:spcPts val="0"/>
              </a:spcAft>
              <a:buNone/>
            </a:pPr>
            <a:r>
              <a:rPr lang="en-US" altLang="zh-CN" sz="1600" b="0" dirty="0" smtClean="0">
                <a:latin typeface="+mj-ea"/>
                <a:ea typeface="+mj-ea"/>
              </a:rPr>
              <a:t>《</a:t>
            </a:r>
            <a:r>
              <a:rPr lang="zh-CN" altLang="en-US" sz="1600" b="0" dirty="0" smtClean="0">
                <a:latin typeface="+mj-ea"/>
                <a:ea typeface="+mj-ea"/>
              </a:rPr>
              <a:t>中国建筑主数据系统硬件与基础软件配置建议方案</a:t>
            </a:r>
            <a:r>
              <a:rPr lang="en-US" altLang="zh-CN" sz="1600" b="0" dirty="0" smtClean="0">
                <a:latin typeface="+mj-ea"/>
                <a:ea typeface="+mj-ea"/>
              </a:rPr>
              <a:t>》</a:t>
            </a:r>
            <a:endParaRPr lang="zh-CN" altLang="en-US" sz="1600" b="0" dirty="0">
              <a:latin typeface="+mj-ea"/>
              <a:ea typeface="+mj-ea"/>
            </a:endParaRPr>
          </a:p>
        </p:txBody>
      </p:sp>
      <p:cxnSp>
        <p:nvCxnSpPr>
          <p:cNvPr id="13" name="直接连接符 12"/>
          <p:cNvCxnSpPr/>
          <p:nvPr/>
        </p:nvCxnSpPr>
        <p:spPr bwMode="auto">
          <a:xfrm>
            <a:off x="560512" y="2070090"/>
            <a:ext cx="4857784" cy="1588"/>
          </a:xfrm>
          <a:prstGeom prst="line">
            <a:avLst/>
          </a:prstGeom>
          <a:noFill/>
          <a:ln w="19050" cap="flat" cmpd="sng" algn="ctr">
            <a:solidFill>
              <a:schemeClr val="accent1">
                <a:lumMod val="75000"/>
              </a:schemeClr>
            </a:solidFill>
            <a:prstDash val="sysDash"/>
            <a:round/>
            <a:headEnd type="none" w="med" len="med"/>
            <a:tailEnd type="none" w="med" len="med"/>
          </a:ln>
          <a:effectLst/>
        </p:spPr>
      </p:cxnSp>
      <p:sp>
        <p:nvSpPr>
          <p:cNvPr id="14" name="矩形 13"/>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5" name="右箭头 14"/>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6" name="右箭头 15"/>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 name="右箭头 16"/>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 name="右箭头 17"/>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27</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254029" y="1541379"/>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09530" y="1428736"/>
            <a:ext cx="6286544"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175992" y="843625"/>
            <a:ext cx="8634660" cy="725714"/>
          </a:xfrm>
          <a:prstGeom prst="rect">
            <a:avLst/>
          </a:prstGeom>
          <a:noFill/>
          <a:ln w="9525">
            <a:noFill/>
            <a:miter lim="800000"/>
            <a:headEnd/>
            <a:tailEnd/>
          </a:ln>
        </p:spPr>
        <p:txBody>
          <a:bodyPr lIns="88697" tIns="44348" rIns="88697" bIns="44348" anchor="ctr"/>
          <a:lstStyle/>
          <a:p>
            <a:pPr eaLnBrk="1" hangingPunct="1">
              <a:lnSpc>
                <a:spcPct val="100000"/>
              </a:lnSpc>
              <a:spcBef>
                <a:spcPts val="0"/>
              </a:spcBef>
              <a:spcAft>
                <a:spcPts val="0"/>
              </a:spcAft>
              <a:buNone/>
            </a:pPr>
            <a:r>
              <a:rPr lang="en-US" altLang="zh-CN" sz="1900" dirty="0" smtClean="0">
                <a:latin typeface="微软雅黑" pitchFamily="34" charset="-122"/>
                <a:ea typeface="微软雅黑" pitchFamily="34" charset="-122"/>
              </a:rPr>
              <a:t>1.3)</a:t>
            </a:r>
            <a:r>
              <a:rPr lang="zh-CN" altLang="en-US" sz="1900" dirty="0">
                <a:latin typeface="微软雅黑" pitchFamily="34" charset="-122"/>
                <a:ea typeface="微软雅黑" pitchFamily="34" charset="-122"/>
              </a:rPr>
              <a:t>主数据体系架构设计阶段（</a:t>
            </a:r>
            <a:r>
              <a:rPr lang="en-US" sz="1900" dirty="0">
                <a:latin typeface="微软雅黑" pitchFamily="34" charset="-122"/>
                <a:ea typeface="微软雅黑" pitchFamily="34" charset="-122"/>
              </a:rPr>
              <a:t>C</a:t>
            </a:r>
            <a:r>
              <a:rPr lang="zh-CN" altLang="en-US" sz="1900" dirty="0" smtClean="0">
                <a:latin typeface="微软雅黑" pitchFamily="34" charset="-122"/>
                <a:ea typeface="微软雅黑" pitchFamily="34" charset="-122"/>
              </a:rPr>
              <a:t>）  </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8</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17</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9</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17</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7269616" y="1592023"/>
            <a:ext cx="2246416" cy="828226"/>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中国建筑主数据体系规划报告</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8" name="Text Box 23"/>
          <p:cNvSpPr txBox="1">
            <a:spLocks noChangeArrowheads="1"/>
          </p:cNvSpPr>
          <p:nvPr/>
        </p:nvSpPr>
        <p:spPr bwMode="gray">
          <a:xfrm>
            <a:off x="7199415" y="2952747"/>
            <a:ext cx="2246416" cy="828226"/>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dirty="0">
                <a:latin typeface="微软雅黑" pitchFamily="34" charset="-122"/>
                <a:ea typeface="微软雅黑" pitchFamily="34" charset="-122"/>
              </a:rPr>
              <a:t>阶段成果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中国建筑主数据架构设计报告</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9" name="矩形 8"/>
          <p:cNvSpPr/>
          <p:nvPr/>
        </p:nvSpPr>
        <p:spPr>
          <a:xfrm>
            <a:off x="7251325" y="4993833"/>
            <a:ext cx="2257891" cy="335783"/>
          </a:xfrm>
          <a:prstGeom prst="rect">
            <a:avLst/>
          </a:prstGeom>
        </p:spPr>
        <p:txBody>
          <a:bodyPr wrap="square" lIns="88697" tIns="44348" rIns="88697" bIns="44348">
            <a:spAutoFit/>
          </a:bodyPr>
          <a:lstStyle/>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主数据应用标准</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10" name="Rectangle 12"/>
          <p:cNvSpPr>
            <a:spLocks noChangeArrowheads="1"/>
          </p:cNvSpPr>
          <p:nvPr/>
        </p:nvSpPr>
        <p:spPr bwMode="auto">
          <a:xfrm>
            <a:off x="142113" y="253162"/>
            <a:ext cx="4216046"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Bef>
                <a:spcPts val="0"/>
              </a:spcBef>
              <a:spcAft>
                <a:spcPts val="0"/>
              </a:spcAft>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sp>
        <p:nvSpPr>
          <p:cNvPr id="11" name="Text Box 13"/>
          <p:cNvSpPr txBox="1">
            <a:spLocks noChangeArrowheads="1"/>
          </p:cNvSpPr>
          <p:nvPr/>
        </p:nvSpPr>
        <p:spPr bwMode="gray">
          <a:xfrm>
            <a:off x="394030" y="1572972"/>
            <a:ext cx="6059168" cy="4755148"/>
          </a:xfrm>
          <a:prstGeom prst="rect">
            <a:avLst/>
          </a:prstGeom>
          <a:noFill/>
          <a:ln w="12700" algn="ctr">
            <a:noFill/>
            <a:miter lim="800000"/>
            <a:headEnd/>
            <a:tailEnd/>
          </a:ln>
        </p:spPr>
        <p:txBody>
          <a:bodyPr wrap="square">
            <a:spAutoFit/>
          </a:bodyPr>
          <a:lstStyle/>
          <a:p>
            <a:pPr>
              <a:lnSpc>
                <a:spcPct val="100000"/>
              </a:lnSpc>
              <a:spcAft>
                <a:spcPts val="60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：制定主数据体系建设目标、原则、里程碑</a:t>
            </a:r>
          </a:p>
          <a:p>
            <a:pPr marL="342900" indent="-342900">
              <a:lnSpc>
                <a:spcPct val="100000"/>
              </a:lnSpc>
              <a:spcAft>
                <a:spcPts val="0"/>
              </a:spcAft>
              <a:buNone/>
            </a:pPr>
            <a:r>
              <a:rPr lang="en-US" sz="1600" dirty="0">
                <a:latin typeface="微软雅黑" pitchFamily="34" charset="-122"/>
                <a:ea typeface="微软雅黑" pitchFamily="34" charset="-122"/>
              </a:rPr>
              <a:t>1)	</a:t>
            </a:r>
            <a:r>
              <a:rPr lang="zh-CN" altLang="en-US" sz="1600" b="0" dirty="0">
                <a:latin typeface="微软雅黑" pitchFamily="34" charset="-122"/>
                <a:ea typeface="微软雅黑" pitchFamily="34" charset="-122"/>
              </a:rPr>
              <a:t>制定主数据体系建设整体目标、阶段目标；</a:t>
            </a:r>
          </a:p>
          <a:p>
            <a:pPr marL="342900" indent="-342900">
              <a:lnSpc>
                <a:spcPct val="100000"/>
              </a:lnSpc>
              <a:spcAft>
                <a:spcPts val="0"/>
              </a:spcAft>
              <a:buAutoNum type="arabicParenR" startAt="2"/>
            </a:pPr>
            <a:r>
              <a:rPr lang="zh-CN" altLang="en-US" sz="1600" b="0" dirty="0" smtClean="0">
                <a:latin typeface="微软雅黑" pitchFamily="34" charset="-122"/>
                <a:ea typeface="微软雅黑" pitchFamily="34" charset="-122"/>
              </a:rPr>
              <a:t>确定</a:t>
            </a:r>
            <a:r>
              <a:rPr lang="zh-CN" altLang="en-US" sz="1600" b="0" dirty="0">
                <a:latin typeface="微软雅黑" pitchFamily="34" charset="-122"/>
                <a:ea typeface="微软雅黑" pitchFamily="34" charset="-122"/>
              </a:rPr>
              <a:t>主数据建设原则；</a:t>
            </a:r>
          </a:p>
          <a:p>
            <a:pPr marL="342900" indent="-342900">
              <a:lnSpc>
                <a:spcPct val="100000"/>
              </a:lnSpc>
              <a:spcAft>
                <a:spcPts val="0"/>
              </a:spcAft>
              <a:buAutoNum type="arabicParenR" startAt="2"/>
            </a:pPr>
            <a:r>
              <a:rPr lang="zh-CN" altLang="en-US" sz="1600" b="0" dirty="0" smtClean="0">
                <a:latin typeface="微软雅黑" pitchFamily="34" charset="-122"/>
                <a:ea typeface="微软雅黑" pitchFamily="34" charset="-122"/>
              </a:rPr>
              <a:t>划定</a:t>
            </a:r>
            <a:r>
              <a:rPr lang="zh-CN" altLang="en-US" sz="1600" b="0" dirty="0">
                <a:latin typeface="微软雅黑" pitchFamily="34" charset="-122"/>
                <a:ea typeface="微软雅黑" pitchFamily="34" charset="-122"/>
              </a:rPr>
              <a:t>主数据体系建设的主要里程碑</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342900" indent="-342900">
              <a:lnSpc>
                <a:spcPct val="100000"/>
              </a:lnSpc>
              <a:spcAft>
                <a:spcPts val="0"/>
              </a:spcAft>
              <a:buNone/>
            </a:pPr>
            <a:endParaRPr lang="zh-CN" altLang="en-US" sz="1600" dirty="0">
              <a:latin typeface="微软雅黑" pitchFamily="34" charset="-122"/>
              <a:ea typeface="微软雅黑" pitchFamily="34" charset="-122"/>
            </a:endParaRPr>
          </a:p>
          <a:p>
            <a:pPr>
              <a:lnSpc>
                <a:spcPct val="100000"/>
              </a:lnSpc>
              <a:spcAft>
                <a:spcPts val="60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：主数据体系架构设计</a:t>
            </a:r>
          </a:p>
          <a:p>
            <a:pPr marL="342900" indent="-342900">
              <a:lnSpc>
                <a:spcPct val="100000"/>
              </a:lnSpc>
              <a:spcAft>
                <a:spcPts val="0"/>
              </a:spcAft>
              <a:buNone/>
            </a:pPr>
            <a:r>
              <a:rPr lang="en-US" sz="1600" b="0" dirty="0">
                <a:latin typeface="微软雅黑" pitchFamily="34" charset="-122"/>
                <a:ea typeface="微软雅黑" pitchFamily="34" charset="-122"/>
              </a:rPr>
              <a:t>1)	</a:t>
            </a:r>
            <a:r>
              <a:rPr lang="zh-CN" altLang="en-US" sz="1600" b="0" dirty="0">
                <a:latin typeface="微软雅黑" pitchFamily="34" charset="-122"/>
                <a:ea typeface="微软雅黑" pitchFamily="34" charset="-122"/>
              </a:rPr>
              <a:t>规划主数据相关标准；</a:t>
            </a:r>
          </a:p>
          <a:p>
            <a:pPr marL="342900" indent="-342900">
              <a:lnSpc>
                <a:spcPct val="100000"/>
              </a:lnSpc>
              <a:spcAft>
                <a:spcPts val="0"/>
              </a:spcAft>
              <a:buNone/>
            </a:pPr>
            <a:r>
              <a:rPr lang="en-US" sz="1600" b="0" dirty="0">
                <a:latin typeface="微软雅黑" pitchFamily="34" charset="-122"/>
                <a:ea typeface="微软雅黑" pitchFamily="34" charset="-122"/>
              </a:rPr>
              <a:t>2)	</a:t>
            </a:r>
            <a:r>
              <a:rPr lang="zh-CN" altLang="en-US" sz="1600" b="0" dirty="0">
                <a:latin typeface="微软雅黑" pitchFamily="34" charset="-122"/>
                <a:ea typeface="微软雅黑" pitchFamily="34" charset="-122"/>
              </a:rPr>
              <a:t>规划未来主数据管理平台架构和主数据管理模式；</a:t>
            </a:r>
          </a:p>
          <a:p>
            <a:pPr marL="342900" indent="-342900">
              <a:lnSpc>
                <a:spcPct val="100000"/>
              </a:lnSpc>
              <a:spcAft>
                <a:spcPts val="0"/>
              </a:spcAft>
              <a:buNone/>
            </a:pPr>
            <a:r>
              <a:rPr lang="en-US" sz="1600" b="0" dirty="0">
                <a:latin typeface="微软雅黑" pitchFamily="34" charset="-122"/>
                <a:ea typeface="微软雅黑" pitchFamily="34" charset="-122"/>
              </a:rPr>
              <a:t>3)	</a:t>
            </a:r>
            <a:r>
              <a:rPr lang="zh-CN" altLang="en-US" sz="1600" b="0" dirty="0">
                <a:latin typeface="微软雅黑" pitchFamily="34" charset="-122"/>
                <a:ea typeface="微软雅黑" pitchFamily="34" charset="-122"/>
              </a:rPr>
              <a:t>制定未来主数据管控的工作范围、拥有权和责任人以及相关冲突的协调机制、管控流程和沟通机制。</a:t>
            </a:r>
          </a:p>
          <a:p>
            <a:pPr>
              <a:lnSpc>
                <a:spcPct val="100000"/>
              </a:lnSpc>
              <a:spcAft>
                <a:spcPts val="0"/>
              </a:spcAft>
              <a:buNone/>
            </a:pPr>
            <a:endParaRPr lang="en-US" altLang="zh-CN" sz="1600" dirty="0">
              <a:latin typeface="微软雅黑" pitchFamily="34" charset="-122"/>
              <a:ea typeface="微软雅黑" pitchFamily="34" charset="-122"/>
            </a:endParaRPr>
          </a:p>
          <a:p>
            <a:pPr>
              <a:lnSpc>
                <a:spcPct val="100000"/>
              </a:lnSpc>
              <a:spcAft>
                <a:spcPts val="60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：主数据建模设计</a:t>
            </a:r>
          </a:p>
          <a:p>
            <a:pPr marL="342900" indent="-342900">
              <a:lnSpc>
                <a:spcPct val="100000"/>
              </a:lnSpc>
              <a:spcAft>
                <a:spcPts val="0"/>
              </a:spcAft>
              <a:buNone/>
            </a:pPr>
            <a:r>
              <a:rPr lang="en-US" sz="1600" dirty="0">
                <a:latin typeface="微软雅黑" pitchFamily="34" charset="-122"/>
                <a:ea typeface="微软雅黑" pitchFamily="34" charset="-122"/>
              </a:rPr>
              <a:t>1)	</a:t>
            </a:r>
            <a:r>
              <a:rPr lang="zh-CN" altLang="en-US" sz="1600" b="0" dirty="0" smtClean="0">
                <a:latin typeface="微软雅黑" pitchFamily="34" charset="-122"/>
                <a:ea typeface="微软雅黑" pitchFamily="34" charset="-122"/>
              </a:rPr>
              <a:t>进行每个主数据编码规则、标签属性定义；</a:t>
            </a:r>
          </a:p>
          <a:p>
            <a:pPr marL="342900" indent="-342900">
              <a:lnSpc>
                <a:spcPct val="100000"/>
              </a:lnSpc>
              <a:spcAft>
                <a:spcPts val="0"/>
              </a:spcAft>
              <a:buNone/>
            </a:pPr>
            <a:r>
              <a:rPr lang="en-US" sz="1600" b="0" dirty="0" smtClean="0">
                <a:latin typeface="微软雅黑" pitchFamily="34" charset="-122"/>
                <a:ea typeface="微软雅黑" pitchFamily="34" charset="-122"/>
              </a:rPr>
              <a:t>2)	</a:t>
            </a:r>
            <a:r>
              <a:rPr lang="zh-CN" altLang="en-US" sz="1600" b="0" dirty="0" smtClean="0">
                <a:latin typeface="微软雅黑" pitchFamily="34" charset="-122"/>
                <a:ea typeface="微软雅黑" pitchFamily="34" charset="-122"/>
              </a:rPr>
              <a:t>明确主数据在业务及系统之间的分布，每个主数据产生于哪个系统（源系统），每个主数据未来要服务于哪几个系统（服务系统）；</a:t>
            </a:r>
          </a:p>
          <a:p>
            <a:pPr marL="342900" indent="-342900">
              <a:lnSpc>
                <a:spcPct val="100000"/>
              </a:lnSpc>
              <a:spcAft>
                <a:spcPts val="0"/>
              </a:spcAft>
              <a:buNone/>
            </a:pPr>
            <a:r>
              <a:rPr lang="en-US" sz="1600" b="0" dirty="0" smtClean="0">
                <a:latin typeface="微软雅黑" pitchFamily="34" charset="-122"/>
                <a:ea typeface="微软雅黑" pitchFamily="34" charset="-122"/>
              </a:rPr>
              <a:t>3)	</a:t>
            </a:r>
            <a:r>
              <a:rPr lang="zh-CN" altLang="en-US" sz="1600" b="0" dirty="0" smtClean="0">
                <a:latin typeface="微软雅黑" pitchFamily="34" charset="-122"/>
                <a:ea typeface="微软雅黑" pitchFamily="34" charset="-122"/>
              </a:rPr>
              <a:t>确主数据纵向层级关系、主数据横向关联关系；</a:t>
            </a:r>
          </a:p>
          <a:p>
            <a:pPr marL="342900" indent="-342900">
              <a:lnSpc>
                <a:spcPct val="100000"/>
              </a:lnSpc>
              <a:spcAft>
                <a:spcPts val="0"/>
              </a:spcAft>
              <a:buNone/>
            </a:pPr>
            <a:r>
              <a:rPr lang="zh-CN" altLang="en-US" sz="1600" b="0" dirty="0" smtClean="0">
                <a:latin typeface="微软雅黑" pitchFamily="34" charset="-122"/>
                <a:ea typeface="微软雅黑" pitchFamily="34" charset="-122"/>
              </a:rPr>
              <a:t>制定</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主数据应用标准</a:t>
            </a:r>
            <a:r>
              <a:rPr lang="en-US" altLang="zh-CN" sz="1600" b="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p>
        </p:txBody>
      </p:sp>
      <p:sp>
        <p:nvSpPr>
          <p:cNvPr id="12" name="等腰三角形 11"/>
          <p:cNvSpPr/>
          <p:nvPr/>
        </p:nvSpPr>
        <p:spPr bwMode="auto">
          <a:xfrm rot="5400000">
            <a:off x="5988850" y="2536025"/>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3" name="等腰三角形 12"/>
          <p:cNvSpPr/>
          <p:nvPr/>
        </p:nvSpPr>
        <p:spPr bwMode="auto">
          <a:xfrm rot="5400000">
            <a:off x="5988850" y="4964917"/>
            <a:ext cx="1857388" cy="35719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n-ea"/>
            </a:endParaRPr>
          </a:p>
        </p:txBody>
      </p:sp>
      <p:sp>
        <p:nvSpPr>
          <p:cNvPr id="14" name="矩形 13"/>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5" name="右箭头 14"/>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6" name="右箭头 15"/>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 name="右箭头 16"/>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 name="右箭头 17"/>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28</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dirty="0" smtClean="0"/>
              <a:t>目录</a:t>
            </a:r>
            <a:endParaRPr lang="zh-CN" altLang="en-US"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2</a:t>
            </a:fld>
            <a:r>
              <a:rPr lang="en-US" altLang="zh-SG" smtClean="0"/>
              <a:t/>
            </a:r>
            <a:br>
              <a:rPr lang="en-US" altLang="zh-SG" smtClean="0"/>
            </a:br>
            <a:endParaRPr lang="en-US" altLang="zh-SG"/>
          </a:p>
        </p:txBody>
      </p:sp>
      <p:grpSp>
        <p:nvGrpSpPr>
          <p:cNvPr id="15" name="组合 14"/>
          <p:cNvGrpSpPr/>
          <p:nvPr/>
        </p:nvGrpSpPr>
        <p:grpSpPr>
          <a:xfrm>
            <a:off x="1572474" y="2382318"/>
            <a:ext cx="6960837" cy="794368"/>
            <a:chOff x="2315691" y="2348880"/>
            <a:chExt cx="4905297" cy="546100"/>
          </a:xfrm>
        </p:grpSpPr>
        <p:sp>
          <p:nvSpPr>
            <p:cNvPr id="5"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2800" b="1">
                <a:latin typeface="微软雅黑" pitchFamily="34" charset="-122"/>
                <a:ea typeface="微软雅黑" pitchFamily="34" charset="-122"/>
              </a:endParaRPr>
            </a:p>
          </p:txBody>
        </p:sp>
        <p:grpSp>
          <p:nvGrpSpPr>
            <p:cNvPr id="14" name="组合 13"/>
            <p:cNvGrpSpPr/>
            <p:nvPr/>
          </p:nvGrpSpPr>
          <p:grpSpPr>
            <a:xfrm>
              <a:off x="2315691" y="2348880"/>
              <a:ext cx="4905297" cy="499043"/>
              <a:chOff x="2315691" y="2348880"/>
              <a:chExt cx="4905297" cy="499043"/>
            </a:xfrm>
          </p:grpSpPr>
          <p:sp>
            <p:nvSpPr>
              <p:cNvPr id="6" name="AutoShape 3"/>
              <p:cNvSpPr>
                <a:spLocks noChangeArrowheads="1"/>
              </p:cNvSpPr>
              <p:nvPr/>
            </p:nvSpPr>
            <p:spPr bwMode="gray">
              <a:xfrm>
                <a:off x="2454196" y="2348880"/>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2800" b="1">
                  <a:solidFill>
                    <a:schemeClr val="tx2"/>
                  </a:solidFill>
                  <a:latin typeface="微软雅黑" pitchFamily="34" charset="-122"/>
                  <a:ea typeface="微软雅黑" pitchFamily="34" charset="-122"/>
                </a:endParaRPr>
              </a:p>
            </p:txBody>
          </p:sp>
          <p:sp>
            <p:nvSpPr>
              <p:cNvPr id="7" name="Rectangle 13"/>
              <p:cNvSpPr>
                <a:spLocks noChangeArrowheads="1"/>
              </p:cNvSpPr>
              <p:nvPr/>
            </p:nvSpPr>
            <p:spPr bwMode="auto">
              <a:xfrm>
                <a:off x="2315691" y="2399362"/>
                <a:ext cx="4905297" cy="44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2800" b="1" dirty="0">
                    <a:solidFill>
                      <a:schemeClr val="bg1"/>
                    </a:solidFill>
                    <a:latin typeface="微软雅黑" pitchFamily="34" charset="-122"/>
                    <a:ea typeface="微软雅黑" pitchFamily="34" charset="-122"/>
                  </a:rPr>
                  <a:t>中建</a:t>
                </a:r>
                <a:r>
                  <a:rPr lang="zh-CN" altLang="en-US" sz="2800" b="1" dirty="0" smtClean="0">
                    <a:solidFill>
                      <a:schemeClr val="bg1"/>
                    </a:solidFill>
                    <a:latin typeface="微软雅黑" pitchFamily="34" charset="-122"/>
                    <a:ea typeface="微软雅黑" pitchFamily="34" charset="-122"/>
                  </a:rPr>
                  <a:t>主数据体系建设必要性和重要</a:t>
                </a:r>
                <a:r>
                  <a:rPr lang="zh-CN" altLang="en-US" sz="2800" b="1" dirty="0">
                    <a:solidFill>
                      <a:schemeClr val="bg1"/>
                    </a:solidFill>
                    <a:latin typeface="微软雅黑" pitchFamily="34" charset="-122"/>
                    <a:ea typeface="微软雅黑" pitchFamily="34" charset="-122"/>
                  </a:rPr>
                  <a:t>意义</a:t>
                </a:r>
              </a:p>
            </p:txBody>
          </p:sp>
        </p:grpSp>
      </p:grpSp>
      <p:sp>
        <p:nvSpPr>
          <p:cNvPr id="10" name="Rectangle 13"/>
          <p:cNvSpPr>
            <a:spLocks noChangeArrowheads="1"/>
          </p:cNvSpPr>
          <p:nvPr/>
        </p:nvSpPr>
        <p:spPr bwMode="auto">
          <a:xfrm>
            <a:off x="2595546" y="1428736"/>
            <a:ext cx="490529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2000" b="1" dirty="0">
                <a:solidFill>
                  <a:schemeClr val="bg1"/>
                </a:solidFill>
                <a:latin typeface="微软雅黑" pitchFamily="34" charset="-122"/>
                <a:ea typeface="微软雅黑" pitchFamily="34" charset="-122"/>
              </a:rPr>
              <a:t>主</a:t>
            </a:r>
            <a:r>
              <a:rPr lang="zh-CN" altLang="en-US" sz="2000" b="1" dirty="0" smtClean="0">
                <a:solidFill>
                  <a:schemeClr val="bg1"/>
                </a:solidFill>
                <a:latin typeface="微软雅黑" pitchFamily="34" charset="-122"/>
                <a:ea typeface="微软雅黑" pitchFamily="34" charset="-122"/>
              </a:rPr>
              <a:t>数据体系建设工作计划</a:t>
            </a:r>
            <a:endParaRPr lang="zh-CN" altLang="en-US" sz="2000" b="1" dirty="0">
              <a:solidFill>
                <a:schemeClr val="bg1"/>
              </a:solidFill>
              <a:latin typeface="微软雅黑" pitchFamily="34" charset="-122"/>
              <a:ea typeface="微软雅黑" pitchFamily="34" charset="-122"/>
            </a:endParaRPr>
          </a:p>
        </p:txBody>
      </p:sp>
      <p:grpSp>
        <p:nvGrpSpPr>
          <p:cNvPr id="21" name="组合 20"/>
          <p:cNvGrpSpPr/>
          <p:nvPr/>
        </p:nvGrpSpPr>
        <p:grpSpPr>
          <a:xfrm>
            <a:off x="1568624" y="3714752"/>
            <a:ext cx="6954939" cy="794368"/>
            <a:chOff x="2315691" y="2348880"/>
            <a:chExt cx="4905297" cy="546100"/>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2800" b="1">
                <a:latin typeface="微软雅黑" pitchFamily="34" charset="-122"/>
                <a:ea typeface="微软雅黑" pitchFamily="34" charset="-122"/>
              </a:endParaRPr>
            </a:p>
          </p:txBody>
        </p:sp>
        <p:grpSp>
          <p:nvGrpSpPr>
            <p:cNvPr id="23" name="组合 13"/>
            <p:cNvGrpSpPr/>
            <p:nvPr/>
          </p:nvGrpSpPr>
          <p:grpSpPr>
            <a:xfrm>
              <a:off x="2315691" y="2348880"/>
              <a:ext cx="4905297" cy="499043"/>
              <a:chOff x="2315691" y="2348880"/>
              <a:chExt cx="4905297" cy="499043"/>
            </a:xfrm>
          </p:grpSpPr>
          <p:sp>
            <p:nvSpPr>
              <p:cNvPr id="24" name="AutoShape 3"/>
              <p:cNvSpPr>
                <a:spLocks noChangeArrowheads="1"/>
              </p:cNvSpPr>
              <p:nvPr/>
            </p:nvSpPr>
            <p:spPr bwMode="gray">
              <a:xfrm>
                <a:off x="2454196" y="2348880"/>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2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44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None/>
                </a:pPr>
                <a:r>
                  <a:rPr lang="zh-CN" altLang="en-US" sz="2800" b="1" dirty="0">
                    <a:solidFill>
                      <a:schemeClr val="bg1"/>
                    </a:solidFill>
                    <a:latin typeface="微软雅黑" pitchFamily="34" charset="-122"/>
                    <a:ea typeface="微软雅黑" pitchFamily="34" charset="-122"/>
                  </a:rPr>
                  <a:t>中建主</a:t>
                </a:r>
                <a:r>
                  <a:rPr lang="zh-CN" altLang="en-US" sz="2800" b="1" dirty="0" smtClean="0">
                    <a:solidFill>
                      <a:schemeClr val="bg1"/>
                    </a:solidFill>
                    <a:latin typeface="微软雅黑" pitchFamily="34" charset="-122"/>
                    <a:ea typeface="微软雅黑" pitchFamily="34" charset="-122"/>
                  </a:rPr>
                  <a:t>数据体系建设主要内容与工作计划</a:t>
                </a:r>
                <a:endParaRPr lang="zh-CN" altLang="en-US" sz="2800" b="1" dirty="0">
                  <a:solidFill>
                    <a:schemeClr val="bg1"/>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101534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10388" y="1455950"/>
            <a:ext cx="2666617"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09530"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91503" y="843625"/>
            <a:ext cx="8634660" cy="725714"/>
          </a:xfrm>
          <a:prstGeom prst="rect">
            <a:avLst/>
          </a:prstGeom>
          <a:noFill/>
          <a:ln w="9525">
            <a:noFill/>
            <a:miter lim="800000"/>
            <a:headEnd/>
            <a:tailEnd/>
          </a:ln>
        </p:spPr>
        <p:txBody>
          <a:bodyPr lIns="88697" tIns="44348" rIns="88697" bIns="44348" anchor="ctr"/>
          <a:lstStyle/>
          <a:p>
            <a:pPr eaLnBrk="1" hangingPunct="1">
              <a:lnSpc>
                <a:spcPct val="100000"/>
              </a:lnSpc>
              <a:spcBef>
                <a:spcPts val="0"/>
              </a:spcBef>
              <a:spcAft>
                <a:spcPts val="0"/>
              </a:spcAft>
              <a:buNone/>
            </a:pPr>
            <a:r>
              <a:rPr lang="en-US" altLang="zh-CN" sz="1900" dirty="0" smtClean="0">
                <a:latin typeface="微软雅黑" pitchFamily="34" charset="-122"/>
                <a:ea typeface="微软雅黑" pitchFamily="34" charset="-122"/>
              </a:rPr>
              <a:t>1.3)</a:t>
            </a:r>
            <a:r>
              <a:rPr lang="zh-CN" altLang="en-US" sz="1900" dirty="0">
                <a:latin typeface="微软雅黑" pitchFamily="34" charset="-122"/>
                <a:ea typeface="微软雅黑" pitchFamily="34" charset="-122"/>
              </a:rPr>
              <a:t>主数据体系架构设计阶段（</a:t>
            </a:r>
            <a:r>
              <a:rPr lang="en-US"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 </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8</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17</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9</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17</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1" name="Text Box 13"/>
          <p:cNvSpPr txBox="1">
            <a:spLocks noChangeArrowheads="1"/>
          </p:cNvSpPr>
          <p:nvPr/>
        </p:nvSpPr>
        <p:spPr bwMode="gray">
          <a:xfrm>
            <a:off x="379731" y="1523987"/>
            <a:ext cx="6318044" cy="5260208"/>
          </a:xfrm>
          <a:prstGeom prst="rect">
            <a:avLst/>
          </a:prstGeom>
          <a:noFill/>
          <a:ln w="12700" algn="ctr">
            <a:noFill/>
            <a:miter lim="800000"/>
            <a:headEnd/>
            <a:tailEnd/>
          </a:ln>
        </p:spPr>
        <p:txBody>
          <a:bodyPr wrap="square" lIns="88697" tIns="44348" rIns="88697" bIns="44348">
            <a:spAutoFit/>
          </a:bodyPr>
          <a:lstStyle/>
          <a:p>
            <a:pPr>
              <a:lnSpc>
                <a:spcPct val="100000"/>
              </a:lnSpc>
              <a:spcBef>
                <a:spcPts val="0"/>
              </a:spcBef>
              <a:spcAft>
                <a:spcPts val="0"/>
              </a:spcAft>
              <a:buNone/>
            </a:pP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4</a:t>
            </a:r>
            <a:r>
              <a:rPr lang="zh-CN" altLang="en-US" sz="1600" b="1" dirty="0">
                <a:latin typeface="微软雅黑" pitchFamily="34" charset="-122"/>
                <a:ea typeface="微软雅黑" pitchFamily="34" charset="-122"/>
              </a:rPr>
              <a:t>：主数据集成架构</a:t>
            </a:r>
            <a:r>
              <a:rPr lang="zh-CN" altLang="en-US" sz="1600" b="1" dirty="0" smtClean="0">
                <a:latin typeface="微软雅黑" pitchFamily="34" charset="-122"/>
                <a:ea typeface="微软雅黑" pitchFamily="34" charset="-122"/>
              </a:rPr>
              <a:t>设计</a:t>
            </a:r>
            <a:endParaRPr lang="en-US" altLang="zh-CN" sz="1600" b="1"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en-US" sz="1600" dirty="0">
                <a:latin typeface="微软雅黑" pitchFamily="34" charset="-122"/>
                <a:ea typeface="微软雅黑" pitchFamily="34" charset="-122"/>
              </a:rPr>
              <a:t>1</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明确</a:t>
            </a:r>
            <a:r>
              <a:rPr lang="zh-CN" altLang="en-US" sz="1600" dirty="0">
                <a:latin typeface="微软雅黑" pitchFamily="34" charset="-122"/>
                <a:ea typeface="微软雅黑" pitchFamily="34" charset="-122"/>
              </a:rPr>
              <a:t>主数据系统与总部系统的横向主数据交换方式；</a:t>
            </a:r>
          </a:p>
          <a:p>
            <a:pPr>
              <a:lnSpc>
                <a:spcPct val="100000"/>
              </a:lnSpc>
              <a:spcBef>
                <a:spcPts val="0"/>
              </a:spcBef>
              <a:spcAft>
                <a:spcPts val="0"/>
              </a:spcAft>
              <a:buNone/>
            </a:pPr>
            <a:r>
              <a:rPr lang="en-US" sz="1600" dirty="0">
                <a:latin typeface="微软雅黑" pitchFamily="34" charset="-122"/>
                <a:ea typeface="微软雅黑" pitchFamily="34" charset="-122"/>
              </a:rPr>
              <a:t>2</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明确</a:t>
            </a:r>
            <a:r>
              <a:rPr lang="zh-CN" altLang="en-US" sz="1600" dirty="0">
                <a:latin typeface="微软雅黑" pitchFamily="34" charset="-122"/>
                <a:ea typeface="微软雅黑" pitchFamily="34" charset="-122"/>
              </a:rPr>
              <a:t>主数据系统与二级单位系统的纵向主数据交换方式，且要明确交换的内容、频度、技术实现方法；</a:t>
            </a:r>
          </a:p>
          <a:p>
            <a:pPr>
              <a:lnSpc>
                <a:spcPct val="100000"/>
              </a:lnSpc>
              <a:spcBef>
                <a:spcPts val="0"/>
              </a:spcBef>
              <a:spcAft>
                <a:spcPts val="0"/>
              </a:spcAft>
              <a:buNone/>
            </a:pPr>
            <a:r>
              <a:rPr lang="zh-CN" altLang="en-US" sz="1600" dirty="0" smtClean="0">
                <a:latin typeface="微软雅黑" pitchFamily="34" charset="-122"/>
                <a:ea typeface="微软雅黑" pitchFamily="34" charset="-122"/>
              </a:rPr>
              <a:t>制定</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主数据服务标准</a:t>
            </a:r>
            <a:r>
              <a:rPr lang="en-US" altLang="zh-CN"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5</a:t>
            </a:r>
            <a:r>
              <a:rPr lang="zh-CN" altLang="en-US" sz="1600" b="1" dirty="0">
                <a:latin typeface="微软雅黑" pitchFamily="34" charset="-122"/>
                <a:ea typeface="微软雅黑" pitchFamily="34" charset="-122"/>
              </a:rPr>
              <a:t>：主数据管理架构</a:t>
            </a:r>
            <a:r>
              <a:rPr lang="zh-CN" altLang="en-US" sz="1600" b="1" dirty="0" smtClean="0">
                <a:latin typeface="微软雅黑" pitchFamily="34" charset="-122"/>
                <a:ea typeface="微软雅黑" pitchFamily="34" charset="-122"/>
              </a:rPr>
              <a:t>设计</a:t>
            </a:r>
            <a:endParaRPr lang="en-US" altLang="zh-CN" sz="1600" b="1"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en-US" sz="1600" dirty="0">
                <a:latin typeface="微软雅黑" pitchFamily="34" charset="-122"/>
                <a:ea typeface="微软雅黑" pitchFamily="34" charset="-122"/>
              </a:rPr>
              <a:t>1</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明确</a:t>
            </a:r>
            <a:r>
              <a:rPr lang="zh-CN" altLang="en-US" sz="1600" dirty="0">
                <a:latin typeface="微软雅黑" pitchFamily="34" charset="-122"/>
                <a:ea typeface="微软雅黑" pitchFamily="34" charset="-122"/>
              </a:rPr>
              <a:t>总部与二级单位之间的主数据管理模式；</a:t>
            </a:r>
          </a:p>
          <a:p>
            <a:pPr>
              <a:lnSpc>
                <a:spcPct val="100000"/>
              </a:lnSpc>
              <a:spcBef>
                <a:spcPts val="0"/>
              </a:spcBef>
              <a:spcAft>
                <a:spcPts val="0"/>
              </a:spcAft>
              <a:buNone/>
            </a:pPr>
            <a:r>
              <a:rPr lang="en-US" sz="1600" dirty="0">
                <a:latin typeface="微软雅黑" pitchFamily="34" charset="-122"/>
                <a:ea typeface="微软雅黑" pitchFamily="34" charset="-122"/>
              </a:rPr>
              <a:t>2</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分析</a:t>
            </a:r>
            <a:r>
              <a:rPr lang="zh-CN" altLang="en-US" sz="1600" dirty="0">
                <a:latin typeface="微软雅黑" pitchFamily="34" charset="-122"/>
                <a:ea typeface="微软雅黑" pitchFamily="34" charset="-122"/>
              </a:rPr>
              <a:t>中国建筑对主数据组织架构和管理流程的要求，了解中国建筑的主数据管理机制；</a:t>
            </a:r>
          </a:p>
          <a:p>
            <a:pPr>
              <a:lnSpc>
                <a:spcPct val="100000"/>
              </a:lnSpc>
              <a:spcBef>
                <a:spcPts val="0"/>
              </a:spcBef>
              <a:spcAft>
                <a:spcPts val="0"/>
              </a:spcAft>
              <a:buNone/>
            </a:pPr>
            <a:r>
              <a:rPr lang="en-US" sz="1600" dirty="0">
                <a:latin typeface="微软雅黑" pitchFamily="34" charset="-122"/>
                <a:ea typeface="微软雅黑" pitchFamily="34" charset="-122"/>
              </a:rPr>
              <a:t>3</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分析</a:t>
            </a:r>
            <a:r>
              <a:rPr lang="zh-CN" altLang="en-US" sz="1600" dirty="0">
                <a:latin typeface="微软雅黑" pitchFamily="34" charset="-122"/>
                <a:ea typeface="微软雅黑" pitchFamily="34" charset="-122"/>
              </a:rPr>
              <a:t>中国建筑现有的主数据管理组织和流程，并提出需要改进的地方，规划未来的组织及流程；</a:t>
            </a:r>
          </a:p>
          <a:p>
            <a:pPr>
              <a:lnSpc>
                <a:spcPct val="100000"/>
              </a:lnSpc>
              <a:spcBef>
                <a:spcPts val="0"/>
              </a:spcBef>
              <a:spcAft>
                <a:spcPts val="0"/>
              </a:spcAft>
              <a:buNone/>
            </a:pPr>
            <a:r>
              <a:rPr lang="en-US" sz="1600" dirty="0">
                <a:latin typeface="微软雅黑" pitchFamily="34" charset="-122"/>
                <a:ea typeface="微软雅黑" pitchFamily="34" charset="-122"/>
              </a:rPr>
              <a:t>4</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开展</a:t>
            </a:r>
            <a:r>
              <a:rPr lang="zh-CN" altLang="en-US" sz="1600" dirty="0">
                <a:latin typeface="微软雅黑" pitchFamily="34" charset="-122"/>
                <a:ea typeface="微软雅黑" pitchFamily="34" charset="-122"/>
              </a:rPr>
              <a:t>主数据管理工作考核</a:t>
            </a:r>
            <a:r>
              <a:rPr lang="en-US" sz="1600" dirty="0">
                <a:latin typeface="微软雅黑" pitchFamily="34" charset="-122"/>
                <a:ea typeface="微软雅黑" pitchFamily="34" charset="-122"/>
              </a:rPr>
              <a:t>KPI</a:t>
            </a:r>
            <a:r>
              <a:rPr lang="zh-CN" altLang="en-US" sz="1600" dirty="0">
                <a:latin typeface="微软雅黑" pitchFamily="34" charset="-122"/>
                <a:ea typeface="微软雅黑" pitchFamily="34" charset="-122"/>
              </a:rPr>
              <a:t>设计；</a:t>
            </a:r>
          </a:p>
          <a:p>
            <a:pPr>
              <a:lnSpc>
                <a:spcPct val="100000"/>
              </a:lnSpc>
              <a:spcBef>
                <a:spcPts val="0"/>
              </a:spcBef>
              <a:spcAft>
                <a:spcPts val="0"/>
              </a:spcAft>
              <a:buNone/>
            </a:pPr>
            <a:r>
              <a:rPr lang="en-US" sz="1600" dirty="0">
                <a:latin typeface="微软雅黑" pitchFamily="34" charset="-122"/>
                <a:ea typeface="微软雅黑" pitchFamily="34" charset="-122"/>
              </a:rPr>
              <a:t>5</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制定</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主数据管理规范</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a:lnSpc>
                <a:spcPct val="100000"/>
              </a:lnSpc>
              <a:spcBef>
                <a:spcPts val="0"/>
              </a:spcBef>
              <a:spcAft>
                <a:spcPts val="0"/>
              </a:spcAft>
              <a:buNone/>
            </a:pPr>
            <a:r>
              <a:rPr lang="zh-CN" altLang="en-US" sz="1600" dirty="0" smtClean="0">
                <a:latin typeface="微软雅黑" pitchFamily="34" charset="-122"/>
                <a:ea typeface="微软雅黑" pitchFamily="34" charset="-122"/>
              </a:rPr>
              <a:t>根据</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主数据管理规范</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内容，编制相关各单位</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主数据管理工作责任书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，对各单位主数据管理职责与主要承担的工作任务进行清晰划分</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953264" y="1571612"/>
            <a:ext cx="2246416" cy="582005"/>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dirty="0" smtClean="0">
                <a:latin typeface="微软雅黑" pitchFamily="34" charset="-122"/>
                <a:ea typeface="微软雅黑" pitchFamily="34" charset="-122"/>
              </a:rPr>
              <a:t>阶段成果：</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主数据服务标准</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8" name="Text Box 23"/>
          <p:cNvSpPr txBox="1">
            <a:spLocks noChangeArrowheads="1"/>
          </p:cNvSpPr>
          <p:nvPr/>
        </p:nvSpPr>
        <p:spPr bwMode="gray">
          <a:xfrm>
            <a:off x="6953264" y="3571876"/>
            <a:ext cx="2714644" cy="1074447"/>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endParaRPr lang="zh-CN" altLang="en-US" sz="1600" dirty="0" smtClean="0">
              <a:latin typeface="微软雅黑" pitchFamily="34" charset="-122"/>
              <a:ea typeface="微软雅黑" pitchFamily="34" charset="-122"/>
            </a:endParaRPr>
          </a:p>
          <a:p>
            <a:pPr lvl="0">
              <a:lnSpc>
                <a:spcPct val="100000"/>
              </a:lnSpc>
              <a:spcBef>
                <a:spcPts val="0"/>
              </a:spcBef>
              <a:spcAft>
                <a:spcPts val="0"/>
              </a:spcAft>
              <a:buNone/>
            </a:pPr>
            <a:r>
              <a:rPr lang="zh-CN" altLang="en-US" sz="1600" dirty="0" smtClean="0">
                <a:latin typeface="微软雅黑" pitchFamily="34" charset="-122"/>
                <a:ea typeface="微软雅黑" pitchFamily="34" charset="-122"/>
              </a:rPr>
              <a:t>阶段成果：</a:t>
            </a:r>
            <a:endParaRPr lang="en-US" altLang="zh-CN" sz="1600" dirty="0" smtClean="0">
              <a:latin typeface="微软雅黑" pitchFamily="34" charset="-122"/>
              <a:ea typeface="微软雅黑" pitchFamily="34" charset="-122"/>
            </a:endParaRPr>
          </a:p>
          <a:p>
            <a:pPr lvl="0">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主数据管理规范</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lvl="0">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主数据管理工作责任书</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9" name="Rectangle 12"/>
          <p:cNvSpPr>
            <a:spLocks noChangeArrowheads="1"/>
          </p:cNvSpPr>
          <p:nvPr/>
        </p:nvSpPr>
        <p:spPr bwMode="auto">
          <a:xfrm>
            <a:off x="0" y="245067"/>
            <a:ext cx="4216046"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Bef>
                <a:spcPts val="0"/>
              </a:spcBef>
              <a:spcAft>
                <a:spcPts val="0"/>
              </a:spcAft>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sp>
        <p:nvSpPr>
          <p:cNvPr id="10" name="矩形 9"/>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1" name="右箭头 10"/>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29</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096140"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238092" y="1455950"/>
            <a:ext cx="6786610"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104554" y="843625"/>
            <a:ext cx="8634660" cy="725714"/>
          </a:xfrm>
          <a:prstGeom prst="rect">
            <a:avLst/>
          </a:prstGeom>
          <a:noFill/>
          <a:ln w="9525">
            <a:noFill/>
            <a:miter lim="800000"/>
            <a:headEnd/>
            <a:tailEnd/>
          </a:ln>
        </p:spPr>
        <p:txBody>
          <a:bodyPr lIns="88697" tIns="44348" rIns="88697" bIns="44348" anchor="ctr"/>
          <a:lstStyle/>
          <a:p>
            <a:pPr eaLnBrk="1" hangingPunct="1">
              <a:buNone/>
            </a:pPr>
            <a:r>
              <a:rPr lang="en-US" altLang="zh-CN" sz="1900" dirty="0" smtClean="0">
                <a:latin typeface="微软雅黑" pitchFamily="34" charset="-122"/>
                <a:ea typeface="微软雅黑" pitchFamily="34" charset="-122"/>
              </a:rPr>
              <a:t>1.4)</a:t>
            </a:r>
            <a:r>
              <a:rPr lang="zh-CN" altLang="en-US" sz="1900" dirty="0">
                <a:latin typeface="微软雅黑" pitchFamily="34" charset="-122"/>
                <a:ea typeface="微软雅黑" pitchFamily="34" charset="-122"/>
              </a:rPr>
              <a:t>实施规划阶段（</a:t>
            </a:r>
            <a:r>
              <a:rPr lang="en-US" sz="1900" dirty="0">
                <a:latin typeface="微软雅黑" pitchFamily="34" charset="-122"/>
                <a:ea typeface="微软雅黑" pitchFamily="34" charset="-122"/>
              </a:rPr>
              <a:t>D</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9</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18</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10</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08</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1" name="Text Box 13"/>
          <p:cNvSpPr txBox="1">
            <a:spLocks noChangeArrowheads="1"/>
          </p:cNvSpPr>
          <p:nvPr/>
        </p:nvSpPr>
        <p:spPr bwMode="gray">
          <a:xfrm>
            <a:off x="349468" y="1523987"/>
            <a:ext cx="6532358" cy="4029102"/>
          </a:xfrm>
          <a:prstGeom prst="rect">
            <a:avLst/>
          </a:prstGeom>
          <a:noFill/>
          <a:ln w="12700" algn="ctr">
            <a:noFill/>
            <a:miter lim="800000"/>
            <a:headEnd/>
            <a:tailEnd/>
          </a:ln>
        </p:spPr>
        <p:txBody>
          <a:bodyPr wrap="square" lIns="88697" tIns="44348" rIns="88697" bIns="44348">
            <a:spAutoFit/>
          </a:bodyPr>
          <a:lstStyle/>
          <a:p>
            <a:pPr>
              <a:lnSpc>
                <a:spcPct val="100000"/>
              </a:lnSpc>
              <a:spcAft>
                <a:spcPts val="0"/>
              </a:spcAft>
              <a:buNone/>
            </a:pPr>
            <a:endParaRPr lang="en-US" altLang="zh-CN" sz="1600" b="1" dirty="0" smtClean="0">
              <a:latin typeface="微软雅黑" pitchFamily="34" charset="-122"/>
              <a:ea typeface="微软雅黑" pitchFamily="34" charset="-122"/>
            </a:endParaRPr>
          </a:p>
          <a:p>
            <a:pPr>
              <a:lnSpc>
                <a:spcPct val="100000"/>
              </a:lnSpc>
              <a:spcAft>
                <a:spcPts val="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：制定实施计划（含预算计划</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ct val="100000"/>
              </a:lnSpc>
              <a:spcAft>
                <a:spcPts val="0"/>
              </a:spcAft>
              <a:buNone/>
            </a:pPr>
            <a:endParaRPr lang="zh-CN" altLang="en-US" sz="1600" b="1" dirty="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根据</a:t>
            </a:r>
            <a:r>
              <a:rPr lang="zh-CN" altLang="en-US" sz="1600" dirty="0">
                <a:latin typeface="微软雅黑" pitchFamily="34" charset="-122"/>
                <a:ea typeface="微软雅黑" pitchFamily="34" charset="-122"/>
              </a:rPr>
              <a:t>目前中国建筑信息化建设现状，制定主数据实施原则</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Aft>
                <a:spcPts val="0"/>
              </a:spcAft>
              <a:buNone/>
            </a:pPr>
            <a:endParaRPr lang="zh-CN" altLang="en-US" sz="1600" b="1" dirty="0">
              <a:latin typeface="微软雅黑" pitchFamily="34" charset="-122"/>
              <a:ea typeface="微软雅黑" pitchFamily="34" charset="-122"/>
            </a:endParaRPr>
          </a:p>
          <a:p>
            <a:pPr>
              <a:lnSpc>
                <a:spcPct val="100000"/>
              </a:lnSpc>
              <a:spcAft>
                <a:spcPts val="0"/>
              </a:spcAft>
              <a:buNone/>
            </a:pPr>
            <a:r>
              <a:rPr lang="zh-CN" altLang="en-US" sz="1600" b="1" dirty="0" smtClean="0">
                <a:latin typeface="微软雅黑" pitchFamily="34" charset="-122"/>
                <a:ea typeface="微软雅黑" pitchFamily="34" charset="-122"/>
              </a:rPr>
              <a:t>系统实施</a:t>
            </a:r>
            <a:r>
              <a:rPr lang="zh-CN" altLang="en-US" sz="1600" b="1" dirty="0">
                <a:latin typeface="微软雅黑" pitchFamily="34" charset="-122"/>
                <a:ea typeface="微软雅黑" pitchFamily="34" charset="-122"/>
              </a:rPr>
              <a:t>任务分解。</a:t>
            </a:r>
            <a:r>
              <a:rPr lang="zh-CN" altLang="en-US" sz="1600" dirty="0">
                <a:latin typeface="微软雅黑" pitchFamily="34" charset="-122"/>
                <a:ea typeface="微软雅黑" pitchFamily="34" charset="-122"/>
              </a:rPr>
              <a:t>对系统实施进行合理分期，明确每期系统建设阶段目标；确定主数据管理系统每期实现的功能；确定主数据每期实施内容范围，即：每一期要实施哪几个主数据；划定分期实施单位，即：每一期在哪几个二级单位实施；明确服务系统，即：每一期实施的主数据主要服务哪些系统（包括总部与二级单位系统）；形成统一的主数据体系实施路线图，表明每期实施目标、各阶段实施时间节点、每期实施内容、实施方法、里程碑成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Aft>
                <a:spcPts val="0"/>
              </a:spcAft>
              <a:buNone/>
            </a:pPr>
            <a:endParaRPr lang="zh-CN" altLang="en-US" sz="1600" b="1" dirty="0">
              <a:latin typeface="微软雅黑" pitchFamily="34" charset="-122"/>
              <a:ea typeface="微软雅黑" pitchFamily="34" charset="-122"/>
            </a:endParaRPr>
          </a:p>
          <a:p>
            <a:pPr>
              <a:lnSpc>
                <a:spcPct val="100000"/>
              </a:lnSpc>
              <a:spcAft>
                <a:spcPts val="0"/>
              </a:spcAft>
              <a:buNone/>
            </a:pPr>
            <a:r>
              <a:rPr lang="zh-CN" altLang="en-US" sz="1600" b="1" dirty="0" smtClean="0">
                <a:latin typeface="微软雅黑" pitchFamily="34" charset="-122"/>
                <a:ea typeface="微软雅黑" pitchFamily="34" charset="-122"/>
              </a:rPr>
              <a:t>实施</a:t>
            </a:r>
            <a:r>
              <a:rPr lang="zh-CN" altLang="en-US" sz="1600" b="1" dirty="0">
                <a:latin typeface="微软雅黑" pitchFamily="34" charset="-122"/>
                <a:ea typeface="微软雅黑" pitchFamily="34" charset="-122"/>
              </a:rPr>
              <a:t>策略确定</a:t>
            </a:r>
            <a:r>
              <a:rPr lang="zh-CN" altLang="en-US" sz="1600" dirty="0">
                <a:latin typeface="微软雅黑" pitchFamily="34" charset="-122"/>
                <a:ea typeface="微软雅黑" pitchFamily="34" charset="-122"/>
              </a:rPr>
              <a:t>，分析每期实施工作可能面临的风险、实施难点，制定具有针对性的项目实施策略，包含但不仅限于：实施组织保障、技术路线、编码优化策略、试点与实施推广策略、基础数据清洗与导入策略等</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7096140" y="1592023"/>
            <a:ext cx="2246416" cy="1837733"/>
          </a:xfrm>
          <a:prstGeom prst="rect">
            <a:avLst/>
          </a:prstGeom>
          <a:noFill/>
          <a:ln w="38100" algn="ctr">
            <a:noFill/>
            <a:miter lim="800000"/>
            <a:headEnd/>
            <a:tailEnd/>
          </a:ln>
        </p:spPr>
        <p:txBody>
          <a:bodyPr wrap="square" lIns="88697" tIns="44348" rIns="88697" bIns="44348">
            <a:spAutoFit/>
          </a:bodyPr>
          <a:lstStyle/>
          <a:p>
            <a:pPr>
              <a:buNone/>
            </a:pPr>
            <a:r>
              <a:rPr lang="zh-CN" altLang="en-US" sz="1600" dirty="0" smtClean="0">
                <a:latin typeface="微软雅黑" pitchFamily="34" charset="-122"/>
                <a:ea typeface="微软雅黑" pitchFamily="34" charset="-122"/>
              </a:rPr>
              <a:t>阶段成果：</a:t>
            </a:r>
            <a:endParaRPr lang="en-US" altLang="zh-CN" sz="1600" dirty="0" smtClean="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主数据体系建设总体推进计划表</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投资估算</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实施策略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8" name="Rectangle 12"/>
          <p:cNvSpPr>
            <a:spLocks noChangeArrowheads="1"/>
          </p:cNvSpPr>
          <p:nvPr/>
        </p:nvSpPr>
        <p:spPr bwMode="auto">
          <a:xfrm>
            <a:off x="0" y="227018"/>
            <a:ext cx="4216046" cy="803452"/>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sp>
        <p:nvSpPr>
          <p:cNvPr id="9" name="矩形 8"/>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0" name="右箭头 9"/>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30</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779788" y="1455950"/>
            <a:ext cx="2459492"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238092"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spcBef>
                <a:spcPct val="20000"/>
              </a:spcBef>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91503" y="843625"/>
            <a:ext cx="8634660" cy="725714"/>
          </a:xfrm>
          <a:prstGeom prst="rect">
            <a:avLst/>
          </a:prstGeom>
          <a:noFill/>
          <a:ln w="9525">
            <a:noFill/>
            <a:miter lim="800000"/>
            <a:headEnd/>
            <a:tailEnd/>
          </a:ln>
        </p:spPr>
        <p:txBody>
          <a:bodyPr lIns="88697" tIns="44348" rIns="88697" bIns="44348" anchor="ctr"/>
          <a:lstStyle/>
          <a:p>
            <a:pPr eaLnBrk="1" hangingPunct="1">
              <a:buNone/>
            </a:pPr>
            <a:r>
              <a:rPr lang="en-US" altLang="zh-CN" sz="1900" dirty="0" smtClean="0">
                <a:latin typeface="微软雅黑" pitchFamily="34" charset="-122"/>
                <a:ea typeface="微软雅黑" pitchFamily="34" charset="-122"/>
              </a:rPr>
              <a:t>1.5)</a:t>
            </a:r>
            <a:r>
              <a:rPr lang="zh-CN" altLang="en-US" sz="1900" dirty="0">
                <a:latin typeface="微软雅黑" pitchFamily="34" charset="-122"/>
                <a:ea typeface="微软雅黑" pitchFamily="34" charset="-122"/>
              </a:rPr>
              <a:t>规划评审阶段（</a:t>
            </a:r>
            <a:r>
              <a:rPr lang="en-US" sz="1900" dirty="0">
                <a:latin typeface="微软雅黑" pitchFamily="34" charset="-122"/>
                <a:ea typeface="微软雅黑" pitchFamily="34" charset="-122"/>
              </a:rPr>
              <a:t>E</a:t>
            </a: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10</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9</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r>
              <a:rPr lang="en-US" sz="1900" dirty="0" smtClean="0">
                <a:latin typeface="微软雅黑" pitchFamily="34" charset="-122"/>
                <a:ea typeface="微软雅黑" pitchFamily="34" charset="-122"/>
              </a:rPr>
              <a:t>2013</a:t>
            </a:r>
            <a:r>
              <a:rPr lang="zh-CN" altLang="en-US" sz="1900" dirty="0" smtClean="0">
                <a:latin typeface="微软雅黑" pitchFamily="34" charset="-122"/>
                <a:ea typeface="微软雅黑" pitchFamily="34" charset="-122"/>
              </a:rPr>
              <a:t>年</a:t>
            </a:r>
            <a:r>
              <a:rPr lang="en-US" altLang="zh-CN" sz="1900" dirty="0" smtClean="0">
                <a:latin typeface="微软雅黑" pitchFamily="34" charset="-122"/>
                <a:ea typeface="微软雅黑" pitchFamily="34" charset="-122"/>
              </a:rPr>
              <a:t>10</a:t>
            </a:r>
            <a:r>
              <a:rPr lang="zh-CN" altLang="en-US" sz="1900" dirty="0" smtClean="0">
                <a:latin typeface="微软雅黑" pitchFamily="34" charset="-122"/>
                <a:ea typeface="微软雅黑" pitchFamily="34" charset="-122"/>
              </a:rPr>
              <a:t>月</a:t>
            </a:r>
            <a:r>
              <a:rPr lang="en-US" altLang="zh-CN" sz="1900" dirty="0" smtClean="0">
                <a:latin typeface="微软雅黑" pitchFamily="34" charset="-122"/>
                <a:ea typeface="微软雅黑" pitchFamily="34" charset="-122"/>
              </a:rPr>
              <a:t>10</a:t>
            </a:r>
            <a:r>
              <a:rPr lang="zh-CN" altLang="en-US" sz="1900" dirty="0" smtClean="0">
                <a:latin typeface="微软雅黑" pitchFamily="34" charset="-122"/>
                <a:ea typeface="微软雅黑" pitchFamily="34" charset="-122"/>
              </a:rPr>
              <a:t>日</a:t>
            </a:r>
            <a:r>
              <a:rPr lang="en-US" altLang="zh-CN" sz="1900" dirty="0" smtClean="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p:txBody>
      </p:sp>
      <p:sp>
        <p:nvSpPr>
          <p:cNvPr id="26631" name="Text Box 13"/>
          <p:cNvSpPr txBox="1">
            <a:spLocks noChangeArrowheads="1"/>
          </p:cNvSpPr>
          <p:nvPr/>
        </p:nvSpPr>
        <p:spPr bwMode="gray">
          <a:xfrm>
            <a:off x="308293" y="1523987"/>
            <a:ext cx="6318044" cy="1419157"/>
          </a:xfrm>
          <a:prstGeom prst="rect">
            <a:avLst/>
          </a:prstGeom>
          <a:noFill/>
          <a:ln w="12700" algn="ctr">
            <a:noFill/>
            <a:miter lim="800000"/>
            <a:headEnd/>
            <a:tailEnd/>
          </a:ln>
        </p:spPr>
        <p:txBody>
          <a:bodyPr wrap="square" lIns="88697" tIns="44348" rIns="88697" bIns="44348">
            <a:spAutoFit/>
          </a:bodyPr>
          <a:lstStyle/>
          <a:p>
            <a:pPr marL="332613" indent="-332613">
              <a:buNone/>
            </a:pPr>
            <a:endParaRPr lang="en-US" altLang="zh-CN" sz="1600" dirty="0" smtClean="0">
              <a:latin typeface="微软雅黑" pitchFamily="34" charset="-122"/>
              <a:ea typeface="微软雅黑" pitchFamily="34" charset="-122"/>
            </a:endParaRPr>
          </a:p>
          <a:p>
            <a:pPr>
              <a:buNone/>
            </a:pPr>
            <a:r>
              <a:rPr lang="zh-CN" altLang="en-US" sz="1600" dirty="0" smtClean="0">
                <a:latin typeface="微软雅黑" pitchFamily="34" charset="-122"/>
                <a:ea typeface="微软雅黑" pitchFamily="34" charset="-122"/>
              </a:rPr>
              <a:t>对</a:t>
            </a:r>
            <a:r>
              <a:rPr lang="zh-CN" altLang="en-US" sz="1600" dirty="0">
                <a:latin typeface="微软雅黑" pitchFamily="34" charset="-122"/>
                <a:ea typeface="微软雅黑" pitchFamily="34" charset="-122"/>
              </a:rPr>
              <a:t>主数据体系规划咨询阶段的相关成果进行评审，检查体系规划咨询阶段的成果是否达到了项目目标，并为主数据管理系统一期实施做好准备。</a:t>
            </a:r>
          </a:p>
        </p:txBody>
      </p:sp>
      <p:sp>
        <p:nvSpPr>
          <p:cNvPr id="26635" name="Text Box 23"/>
          <p:cNvSpPr txBox="1">
            <a:spLocks noChangeArrowheads="1"/>
          </p:cNvSpPr>
          <p:nvPr/>
        </p:nvSpPr>
        <p:spPr bwMode="gray">
          <a:xfrm>
            <a:off x="6849988" y="1592023"/>
            <a:ext cx="2246416" cy="1837733"/>
          </a:xfrm>
          <a:prstGeom prst="rect">
            <a:avLst/>
          </a:prstGeom>
          <a:noFill/>
          <a:ln w="38100" algn="ctr">
            <a:noFill/>
            <a:miter lim="800000"/>
            <a:headEnd/>
            <a:tailEnd/>
          </a:ln>
        </p:spPr>
        <p:txBody>
          <a:bodyPr wrap="square" lIns="88697" tIns="44348" rIns="88697" bIns="44348">
            <a:spAutoFit/>
          </a:bodyPr>
          <a:lstStyle/>
          <a:p>
            <a:pPr>
              <a:buNone/>
            </a:pPr>
            <a:r>
              <a:rPr lang="zh-CN" altLang="en-US" sz="1600" dirty="0" smtClean="0">
                <a:latin typeface="微软雅黑" pitchFamily="34" charset="-122"/>
                <a:ea typeface="微软雅黑" pitchFamily="34" charset="-122"/>
              </a:rPr>
              <a:t>评审内容：</a:t>
            </a:r>
            <a:endParaRPr lang="en-US" altLang="zh-CN" sz="1600" dirty="0" smtClean="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主数据体系建设总体推进计划表</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投资估算</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实施策略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8" name="Rectangle 12"/>
          <p:cNvSpPr>
            <a:spLocks noChangeArrowheads="1"/>
          </p:cNvSpPr>
          <p:nvPr/>
        </p:nvSpPr>
        <p:spPr bwMode="auto">
          <a:xfrm>
            <a:off x="0" y="227018"/>
            <a:ext cx="4216046" cy="803452"/>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buNone/>
            </a:pPr>
            <a:r>
              <a:rPr lang="zh-CN" altLang="en-US" sz="2400" b="1" dirty="0" smtClean="0">
                <a:latin typeface="微软雅黑" pitchFamily="34" charset="-122"/>
                <a:ea typeface="微软雅黑" pitchFamily="34" charset="-122"/>
                <a:cs typeface="Times New Roman" pitchFamily="18" charset="0"/>
              </a:rPr>
              <a:t>一、主</a:t>
            </a:r>
            <a:r>
              <a:rPr lang="zh-CN" altLang="en-US" sz="2400" b="1" dirty="0" smtClean="0" bmk="">
                <a:latin typeface="微软雅黑" pitchFamily="34" charset="-122"/>
                <a:ea typeface="微软雅黑" pitchFamily="34" charset="-122"/>
                <a:cs typeface="Times New Roman" pitchFamily="18" charset="0"/>
              </a:rPr>
              <a:t>数据体系规划咨询阶段</a:t>
            </a:r>
            <a:endParaRPr lang="zh-CN" altLang="en-US" sz="2400" b="1" dirty="0" smtClean="0">
              <a:latin typeface="微软雅黑" pitchFamily="34" charset="-122"/>
              <a:ea typeface="微软雅黑" pitchFamily="34" charset="-122"/>
              <a:cs typeface="Times New Roman" pitchFamily="18" charset="0"/>
            </a:endParaRPr>
          </a:p>
        </p:txBody>
      </p:sp>
      <p:sp>
        <p:nvSpPr>
          <p:cNvPr id="9" name="矩形 8"/>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0" name="右箭头 9"/>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31</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376" y="152400"/>
            <a:ext cx="8001000" cy="838200"/>
          </a:xfrm>
        </p:spPr>
        <p:txBody>
          <a:bodyPr/>
          <a:lstStyle/>
          <a:p>
            <a:r>
              <a:rPr lang="zh-CN" altLang="en-US" sz="2400" dirty="0">
                <a:latin typeface="+mj-ea"/>
              </a:rPr>
              <a:t>主</a:t>
            </a:r>
            <a:r>
              <a:rPr lang="zh-CN" altLang="en-US" sz="2400" dirty="0" smtClean="0">
                <a:latin typeface="+mj-ea"/>
              </a:rPr>
              <a:t>数据系统一期实施计划</a:t>
            </a:r>
            <a:endParaRPr lang="zh-CN" altLang="en-US" sz="24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32</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5" name="圆角矩形 4"/>
          <p:cNvSpPr/>
          <p:nvPr/>
        </p:nvSpPr>
        <p:spPr bwMode="gray">
          <a:xfrm>
            <a:off x="238092" y="2171690"/>
            <a:ext cx="8643998" cy="714380"/>
          </a:xfrm>
          <a:prstGeom prst="roundRect">
            <a:avLst/>
          </a:prstGeom>
          <a:solidFill>
            <a:srgbClr val="DDDDDD"/>
          </a:solidFill>
          <a:ln w="9525" algn="ctr">
            <a:solidFill>
              <a:srgbClr val="B2B2B2"/>
            </a:solidFill>
            <a:miter lim="800000"/>
            <a:headEnd/>
            <a:tailEnd/>
          </a:ln>
        </p:spPr>
        <p:txBody>
          <a:bodyPr wrap="none" lIns="66657" tIns="66657" rIns="66657" bIns="66657" rtlCol="0" anchor="ctr"/>
          <a:lstStyle/>
          <a:p>
            <a:pPr algn="ctr">
              <a:spcBef>
                <a:spcPct val="20000"/>
              </a:spcBef>
              <a:buFont typeface="Wingdings" pitchFamily="2" charset="2"/>
              <a:buNone/>
            </a:pPr>
            <a:endParaRPr lang="zh-CN" altLang="en-US" sz="1100" dirty="0" smtClean="0">
              <a:solidFill>
                <a:srgbClr val="000000"/>
              </a:solidFill>
              <a:latin typeface="+mj-ea"/>
              <a:ea typeface="+mj-ea"/>
            </a:endParaRPr>
          </a:p>
        </p:txBody>
      </p:sp>
      <p:sp>
        <p:nvSpPr>
          <p:cNvPr id="6" name="Rectangle 5"/>
          <p:cNvSpPr>
            <a:spLocks noChangeArrowheads="1"/>
          </p:cNvSpPr>
          <p:nvPr/>
        </p:nvSpPr>
        <p:spPr bwMode="auto">
          <a:xfrm>
            <a:off x="238092" y="1000108"/>
            <a:ext cx="7643866" cy="45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746" tIns="49373" rIns="98746" bIns="49373" anchor="t">
            <a:spAutoFit/>
          </a:bodyPr>
          <a:lstStyle/>
          <a:p>
            <a:pPr>
              <a:lnSpc>
                <a:spcPct val="130000"/>
              </a:lnSpc>
              <a:buClr>
                <a:srgbClr val="FF6600"/>
              </a:buClr>
            </a:pPr>
            <a:r>
              <a:rPr lang="zh-CN" altLang="en-US" sz="1800" b="1" dirty="0" smtClean="0">
                <a:latin typeface="+mj-ea"/>
                <a:ea typeface="+mj-ea"/>
              </a:rPr>
              <a:t>第二阶段：主数据管理系统一期实施阶段</a:t>
            </a:r>
            <a:r>
              <a:rPr lang="en-US" altLang="zh-CN" sz="1800" b="1" dirty="0" smtClean="0">
                <a:latin typeface="+mj-ea"/>
                <a:ea typeface="+mj-ea"/>
              </a:rPr>
              <a:t>(</a:t>
            </a:r>
            <a:r>
              <a:rPr lang="zh-CN" altLang="en-US" sz="1800" b="1" dirty="0" smtClean="0">
                <a:latin typeface="+mj-ea"/>
                <a:ea typeface="+mj-ea"/>
              </a:rPr>
              <a:t>项目启动后</a:t>
            </a:r>
            <a:r>
              <a:rPr lang="en-US" altLang="zh-CN" sz="1800" b="1" dirty="0" smtClean="0">
                <a:latin typeface="+mj-ea"/>
                <a:ea typeface="+mj-ea"/>
              </a:rPr>
              <a:t>6</a:t>
            </a:r>
            <a:r>
              <a:rPr lang="zh-CN" altLang="en-US" sz="1800" b="1" dirty="0" smtClean="0">
                <a:latin typeface="+mj-ea"/>
                <a:ea typeface="+mj-ea"/>
              </a:rPr>
              <a:t>个月内</a:t>
            </a:r>
            <a:r>
              <a:rPr lang="en-US" altLang="zh-CN" sz="1800" b="1" dirty="0" smtClean="0">
                <a:latin typeface="+mj-ea"/>
                <a:ea typeface="+mj-ea"/>
              </a:rPr>
              <a:t>)</a:t>
            </a:r>
            <a:endParaRPr lang="zh-CN" altLang="en-US" sz="1800" b="1" dirty="0">
              <a:latin typeface="+mj-ea"/>
              <a:ea typeface="+mj-ea"/>
            </a:endParaRPr>
          </a:p>
        </p:txBody>
      </p:sp>
      <p:cxnSp>
        <p:nvCxnSpPr>
          <p:cNvPr id="7" name="直接连接符 6"/>
          <p:cNvCxnSpPr/>
          <p:nvPr/>
        </p:nvCxnSpPr>
        <p:spPr bwMode="auto">
          <a:xfrm>
            <a:off x="380968" y="1385872"/>
            <a:ext cx="8072494"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16496" y="1671624"/>
            <a:ext cx="1083951" cy="372410"/>
          </a:xfrm>
          <a:prstGeom prst="rect">
            <a:avLst/>
          </a:prstGeom>
        </p:spPr>
        <p:txBody>
          <a:bodyPr wrap="none">
            <a:spAutoFit/>
          </a:bodyPr>
          <a:lstStyle/>
          <a:p>
            <a:r>
              <a:rPr lang="en-US" dirty="0" smtClean="0">
                <a:latin typeface="+mj-ea"/>
                <a:ea typeface="+mj-ea"/>
              </a:rPr>
              <a:t>10</a:t>
            </a:r>
            <a:r>
              <a:rPr lang="zh-CN" altLang="en-US" dirty="0" smtClean="0">
                <a:latin typeface="+mj-ea"/>
                <a:ea typeface="+mj-ea"/>
              </a:rPr>
              <a:t>月</a:t>
            </a:r>
            <a:r>
              <a:rPr lang="en-US" dirty="0" smtClean="0">
                <a:latin typeface="+mj-ea"/>
                <a:ea typeface="+mj-ea"/>
              </a:rPr>
              <a:t>28</a:t>
            </a:r>
            <a:r>
              <a:rPr lang="zh-CN" altLang="en-US" dirty="0" smtClean="0">
                <a:latin typeface="+mj-ea"/>
                <a:ea typeface="+mj-ea"/>
              </a:rPr>
              <a:t>日</a:t>
            </a:r>
            <a:endParaRPr lang="zh-CN" altLang="en-US" dirty="0">
              <a:latin typeface="+mj-ea"/>
              <a:ea typeface="+mj-ea"/>
            </a:endParaRPr>
          </a:p>
        </p:txBody>
      </p:sp>
      <p:sp>
        <p:nvSpPr>
          <p:cNvPr id="9" name="矩形 8"/>
          <p:cNvSpPr/>
          <p:nvPr/>
        </p:nvSpPr>
        <p:spPr>
          <a:xfrm>
            <a:off x="1640632" y="1671624"/>
            <a:ext cx="1070614" cy="372410"/>
          </a:xfrm>
          <a:prstGeom prst="rect">
            <a:avLst/>
          </a:prstGeom>
        </p:spPr>
        <p:txBody>
          <a:bodyPr wrap="none">
            <a:spAutoFit/>
          </a:bodyPr>
          <a:lstStyle/>
          <a:p>
            <a:r>
              <a:rPr lang="en-US" dirty="0" smtClean="0">
                <a:latin typeface="+mj-ea"/>
                <a:ea typeface="+mj-ea"/>
              </a:rPr>
              <a:t>11</a:t>
            </a:r>
            <a:r>
              <a:rPr lang="zh-CN" altLang="en-US" dirty="0" smtClean="0">
                <a:latin typeface="+mj-ea"/>
                <a:ea typeface="+mj-ea"/>
              </a:rPr>
              <a:t>月</a:t>
            </a:r>
            <a:r>
              <a:rPr lang="en-US" dirty="0" smtClean="0">
                <a:latin typeface="+mj-ea"/>
                <a:ea typeface="+mj-ea"/>
              </a:rPr>
              <a:t>25</a:t>
            </a:r>
            <a:r>
              <a:rPr lang="zh-CN" altLang="en-US" dirty="0" smtClean="0">
                <a:latin typeface="+mj-ea"/>
                <a:ea typeface="+mj-ea"/>
              </a:rPr>
              <a:t>日</a:t>
            </a:r>
            <a:endParaRPr lang="zh-CN" altLang="en-US" dirty="0">
              <a:latin typeface="+mj-ea"/>
              <a:ea typeface="+mj-ea"/>
            </a:endParaRPr>
          </a:p>
        </p:txBody>
      </p:sp>
      <p:sp>
        <p:nvSpPr>
          <p:cNvPr id="10" name="矩形 9"/>
          <p:cNvSpPr/>
          <p:nvPr/>
        </p:nvSpPr>
        <p:spPr>
          <a:xfrm>
            <a:off x="3238488" y="1671624"/>
            <a:ext cx="1070614" cy="372410"/>
          </a:xfrm>
          <a:prstGeom prst="rect">
            <a:avLst/>
          </a:prstGeom>
        </p:spPr>
        <p:txBody>
          <a:bodyPr wrap="none">
            <a:spAutoFit/>
          </a:bodyPr>
          <a:lstStyle/>
          <a:p>
            <a:r>
              <a:rPr lang="en-US" dirty="0" smtClean="0">
                <a:latin typeface="+mj-ea"/>
                <a:ea typeface="+mj-ea"/>
              </a:rPr>
              <a:t>11</a:t>
            </a:r>
            <a:r>
              <a:rPr lang="zh-CN" altLang="en-US" dirty="0" smtClean="0">
                <a:latin typeface="+mj-ea"/>
                <a:ea typeface="+mj-ea"/>
              </a:rPr>
              <a:t>月</a:t>
            </a:r>
            <a:r>
              <a:rPr lang="en-US" dirty="0" smtClean="0">
                <a:latin typeface="+mj-ea"/>
                <a:ea typeface="+mj-ea"/>
              </a:rPr>
              <a:t>25</a:t>
            </a:r>
            <a:r>
              <a:rPr lang="zh-CN" altLang="en-US" dirty="0" smtClean="0">
                <a:latin typeface="+mj-ea"/>
                <a:ea typeface="+mj-ea"/>
              </a:rPr>
              <a:t>日</a:t>
            </a:r>
            <a:endParaRPr lang="zh-CN" altLang="en-US" dirty="0">
              <a:latin typeface="+mj-ea"/>
              <a:ea typeface="+mj-ea"/>
            </a:endParaRPr>
          </a:p>
        </p:txBody>
      </p:sp>
      <p:sp>
        <p:nvSpPr>
          <p:cNvPr id="11" name="矩形 10"/>
          <p:cNvSpPr/>
          <p:nvPr/>
        </p:nvSpPr>
        <p:spPr>
          <a:xfrm>
            <a:off x="4595810" y="1671624"/>
            <a:ext cx="1083951" cy="372410"/>
          </a:xfrm>
          <a:prstGeom prst="rect">
            <a:avLst/>
          </a:prstGeom>
        </p:spPr>
        <p:txBody>
          <a:bodyPr wrap="none">
            <a:spAutoFit/>
          </a:bodyPr>
          <a:lstStyle/>
          <a:p>
            <a:r>
              <a:rPr lang="en-US" dirty="0" smtClean="0">
                <a:latin typeface="+mj-ea"/>
                <a:ea typeface="+mj-ea"/>
              </a:rPr>
              <a:t>12</a:t>
            </a:r>
            <a:r>
              <a:rPr lang="zh-CN" altLang="en-US" dirty="0" smtClean="0">
                <a:latin typeface="+mj-ea"/>
                <a:ea typeface="+mj-ea"/>
              </a:rPr>
              <a:t>月</a:t>
            </a:r>
            <a:r>
              <a:rPr lang="en-US" dirty="0" smtClean="0">
                <a:latin typeface="+mj-ea"/>
                <a:ea typeface="+mj-ea"/>
              </a:rPr>
              <a:t>23</a:t>
            </a:r>
            <a:r>
              <a:rPr lang="zh-CN" altLang="en-US" dirty="0" smtClean="0">
                <a:latin typeface="+mj-ea"/>
                <a:ea typeface="+mj-ea"/>
              </a:rPr>
              <a:t>日</a:t>
            </a:r>
            <a:endParaRPr lang="zh-CN" altLang="en-US" dirty="0">
              <a:latin typeface="+mj-ea"/>
              <a:ea typeface="+mj-ea"/>
            </a:endParaRPr>
          </a:p>
        </p:txBody>
      </p:sp>
      <p:sp>
        <p:nvSpPr>
          <p:cNvPr id="12" name="矩形 11"/>
          <p:cNvSpPr/>
          <p:nvPr/>
        </p:nvSpPr>
        <p:spPr>
          <a:xfrm>
            <a:off x="6096008" y="1671624"/>
            <a:ext cx="984565" cy="372410"/>
          </a:xfrm>
          <a:prstGeom prst="rect">
            <a:avLst/>
          </a:prstGeom>
        </p:spPr>
        <p:txBody>
          <a:bodyPr wrap="none">
            <a:spAutoFit/>
          </a:bodyPr>
          <a:lstStyle/>
          <a:p>
            <a:r>
              <a:rPr lang="en-US" dirty="0" smtClean="0">
                <a:latin typeface="+mj-ea"/>
                <a:ea typeface="+mj-ea"/>
              </a:rPr>
              <a:t>2</a:t>
            </a:r>
            <a:r>
              <a:rPr lang="zh-CN" altLang="en-US" dirty="0" smtClean="0">
                <a:latin typeface="+mj-ea"/>
                <a:ea typeface="+mj-ea"/>
              </a:rPr>
              <a:t>月</a:t>
            </a:r>
            <a:r>
              <a:rPr lang="en-US" dirty="0" smtClean="0">
                <a:latin typeface="+mj-ea"/>
                <a:ea typeface="+mj-ea"/>
              </a:rPr>
              <a:t>26</a:t>
            </a:r>
            <a:r>
              <a:rPr lang="zh-CN" altLang="en-US" dirty="0" smtClean="0">
                <a:latin typeface="+mj-ea"/>
                <a:ea typeface="+mj-ea"/>
              </a:rPr>
              <a:t>日</a:t>
            </a:r>
            <a:endParaRPr lang="zh-CN" altLang="en-US" dirty="0">
              <a:latin typeface="+mj-ea"/>
              <a:ea typeface="+mj-ea"/>
            </a:endParaRPr>
          </a:p>
        </p:txBody>
      </p:sp>
      <p:sp>
        <p:nvSpPr>
          <p:cNvPr id="13" name="矩形 12"/>
          <p:cNvSpPr/>
          <p:nvPr/>
        </p:nvSpPr>
        <p:spPr>
          <a:xfrm>
            <a:off x="7596206" y="1671624"/>
            <a:ext cx="984565" cy="372410"/>
          </a:xfrm>
          <a:prstGeom prst="rect">
            <a:avLst/>
          </a:prstGeom>
        </p:spPr>
        <p:txBody>
          <a:bodyPr wrap="none">
            <a:spAutoFit/>
          </a:bodyPr>
          <a:lstStyle/>
          <a:p>
            <a:r>
              <a:rPr lang="en-US" dirty="0" smtClean="0">
                <a:latin typeface="+mj-ea"/>
                <a:ea typeface="+mj-ea"/>
              </a:rPr>
              <a:t>5</a:t>
            </a:r>
            <a:r>
              <a:rPr lang="zh-CN" altLang="en-US" dirty="0" smtClean="0">
                <a:latin typeface="+mj-ea"/>
                <a:ea typeface="+mj-ea"/>
              </a:rPr>
              <a:t>月</a:t>
            </a:r>
            <a:r>
              <a:rPr lang="en-US" dirty="0" smtClean="0">
                <a:latin typeface="+mj-ea"/>
                <a:ea typeface="+mj-ea"/>
              </a:rPr>
              <a:t>28</a:t>
            </a:r>
            <a:r>
              <a:rPr lang="zh-CN" altLang="en-US" dirty="0" smtClean="0">
                <a:latin typeface="+mj-ea"/>
                <a:ea typeface="+mj-ea"/>
              </a:rPr>
              <a:t>日</a:t>
            </a:r>
            <a:endParaRPr lang="zh-CN" altLang="en-US" dirty="0">
              <a:latin typeface="+mj-ea"/>
              <a:ea typeface="+mj-ea"/>
            </a:endParaRPr>
          </a:p>
        </p:txBody>
      </p:sp>
      <p:sp>
        <p:nvSpPr>
          <p:cNvPr id="14" name="矩形 13"/>
          <p:cNvSpPr/>
          <p:nvPr/>
        </p:nvSpPr>
        <p:spPr>
          <a:xfrm>
            <a:off x="380968" y="2291412"/>
            <a:ext cx="1143008" cy="520142"/>
          </a:xfrm>
          <a:prstGeom prst="rect">
            <a:avLst/>
          </a:prstGeom>
        </p:spPr>
        <p:txBody>
          <a:bodyPr wrap="square" lIns="0" tIns="0" rIns="0" bIns="0">
            <a:spAutoFit/>
          </a:bodyPr>
          <a:lstStyle/>
          <a:p>
            <a:pPr>
              <a:buNone/>
            </a:pPr>
            <a:r>
              <a:rPr lang="zh-CN" altLang="en-US" sz="1300" b="1" dirty="0" smtClean="0">
                <a:latin typeface="+mj-ea"/>
                <a:ea typeface="+mj-ea"/>
              </a:rPr>
              <a:t>一期实施主数据定义阶段</a:t>
            </a:r>
            <a:endParaRPr lang="zh-CN" altLang="en-US" sz="1300" b="1" dirty="0">
              <a:latin typeface="+mj-ea"/>
              <a:ea typeface="+mj-ea"/>
            </a:endParaRPr>
          </a:p>
        </p:txBody>
      </p:sp>
      <p:sp>
        <p:nvSpPr>
          <p:cNvPr id="15" name="矩形 14"/>
          <p:cNvSpPr/>
          <p:nvPr/>
        </p:nvSpPr>
        <p:spPr>
          <a:xfrm>
            <a:off x="1666852" y="2171690"/>
            <a:ext cx="1214447" cy="812530"/>
          </a:xfrm>
          <a:prstGeom prst="rect">
            <a:avLst/>
          </a:prstGeom>
        </p:spPr>
        <p:txBody>
          <a:bodyPr wrap="square">
            <a:spAutoFit/>
          </a:bodyPr>
          <a:lstStyle/>
          <a:p>
            <a:pPr>
              <a:buNone/>
            </a:pPr>
            <a:r>
              <a:rPr lang="zh-CN" altLang="en-US" sz="1200" b="1" dirty="0" smtClean="0">
                <a:latin typeface="+mj-ea"/>
                <a:ea typeface="+mj-ea"/>
              </a:rPr>
              <a:t>数据清洗及标准编码库建立阶段</a:t>
            </a:r>
            <a:endParaRPr lang="en-US" altLang="zh-CN" sz="1200" b="1" dirty="0" smtClean="0">
              <a:latin typeface="+mj-ea"/>
              <a:ea typeface="+mj-ea"/>
            </a:endParaRPr>
          </a:p>
        </p:txBody>
      </p:sp>
      <p:sp>
        <p:nvSpPr>
          <p:cNvPr id="16" name="矩形 15"/>
          <p:cNvSpPr/>
          <p:nvPr/>
        </p:nvSpPr>
        <p:spPr>
          <a:xfrm>
            <a:off x="3024174" y="2291412"/>
            <a:ext cx="1214445" cy="612475"/>
          </a:xfrm>
          <a:prstGeom prst="rect">
            <a:avLst/>
          </a:prstGeom>
        </p:spPr>
        <p:txBody>
          <a:bodyPr wrap="square">
            <a:spAutoFit/>
          </a:bodyPr>
          <a:lstStyle/>
          <a:p>
            <a:pPr>
              <a:buNone/>
            </a:pPr>
            <a:r>
              <a:rPr lang="zh-CN" altLang="en-US" sz="1300" b="1" dirty="0" smtClean="0">
                <a:latin typeface="+mj-ea"/>
                <a:ea typeface="+mj-ea"/>
              </a:rPr>
              <a:t>系统实现及上线阶段</a:t>
            </a:r>
            <a:endParaRPr lang="en-US" altLang="zh-CN" sz="1300" b="1" dirty="0" smtClean="0">
              <a:latin typeface="+mj-ea"/>
              <a:ea typeface="+mj-ea"/>
            </a:endParaRPr>
          </a:p>
        </p:txBody>
      </p:sp>
      <p:sp>
        <p:nvSpPr>
          <p:cNvPr id="17" name="矩形 16"/>
          <p:cNvSpPr/>
          <p:nvPr/>
        </p:nvSpPr>
        <p:spPr>
          <a:xfrm>
            <a:off x="4304928" y="2291412"/>
            <a:ext cx="1571636" cy="612475"/>
          </a:xfrm>
          <a:prstGeom prst="rect">
            <a:avLst/>
          </a:prstGeom>
        </p:spPr>
        <p:txBody>
          <a:bodyPr wrap="square">
            <a:spAutoFit/>
          </a:bodyPr>
          <a:lstStyle/>
          <a:p>
            <a:pPr>
              <a:buNone/>
            </a:pPr>
            <a:r>
              <a:rPr lang="zh-CN" altLang="en-US" sz="1300" b="1" dirty="0" smtClean="0">
                <a:latin typeface="+mj-ea"/>
                <a:ea typeface="+mj-ea"/>
              </a:rPr>
              <a:t>上线支持及推广阶段</a:t>
            </a:r>
            <a:endParaRPr lang="zh-CN" altLang="en-US" sz="1300" b="1" dirty="0">
              <a:latin typeface="+mj-ea"/>
              <a:ea typeface="+mj-ea"/>
            </a:endParaRPr>
          </a:p>
        </p:txBody>
      </p:sp>
      <p:sp>
        <p:nvSpPr>
          <p:cNvPr id="18" name="矩形 17"/>
          <p:cNvSpPr/>
          <p:nvPr/>
        </p:nvSpPr>
        <p:spPr>
          <a:xfrm>
            <a:off x="5953132" y="2291412"/>
            <a:ext cx="1357322" cy="352404"/>
          </a:xfrm>
          <a:prstGeom prst="rect">
            <a:avLst/>
          </a:prstGeom>
        </p:spPr>
        <p:txBody>
          <a:bodyPr wrap="square">
            <a:spAutoFit/>
          </a:bodyPr>
          <a:lstStyle/>
          <a:p>
            <a:pPr>
              <a:buNone/>
            </a:pPr>
            <a:r>
              <a:rPr lang="zh-CN" altLang="en-US" sz="1300" b="1" dirty="0" smtClean="0">
                <a:latin typeface="+mj-ea"/>
                <a:ea typeface="+mj-ea"/>
              </a:rPr>
              <a:t>项目初验阶段</a:t>
            </a:r>
            <a:endParaRPr lang="en-US" altLang="zh-CN" sz="1300" b="1" dirty="0" smtClean="0">
              <a:latin typeface="+mj-ea"/>
              <a:ea typeface="+mj-ea"/>
            </a:endParaRPr>
          </a:p>
        </p:txBody>
      </p:sp>
      <p:sp>
        <p:nvSpPr>
          <p:cNvPr id="19" name="矩形 18"/>
          <p:cNvSpPr/>
          <p:nvPr/>
        </p:nvSpPr>
        <p:spPr>
          <a:xfrm>
            <a:off x="7401272" y="2291412"/>
            <a:ext cx="1428760" cy="352404"/>
          </a:xfrm>
          <a:prstGeom prst="rect">
            <a:avLst/>
          </a:prstGeom>
        </p:spPr>
        <p:txBody>
          <a:bodyPr wrap="square">
            <a:spAutoFit/>
          </a:bodyPr>
          <a:lstStyle/>
          <a:p>
            <a:pPr>
              <a:buNone/>
            </a:pPr>
            <a:r>
              <a:rPr lang="zh-CN" altLang="en-US" sz="1300" b="1" dirty="0" smtClean="0">
                <a:latin typeface="+mj-ea"/>
                <a:ea typeface="+mj-ea"/>
              </a:rPr>
              <a:t>项目终验阶段</a:t>
            </a:r>
            <a:endParaRPr lang="en-US" altLang="zh-CN" sz="1300" b="1" dirty="0" smtClean="0">
              <a:latin typeface="+mj-ea"/>
              <a:ea typeface="+mj-ea"/>
            </a:endParaRPr>
          </a:p>
        </p:txBody>
      </p:sp>
      <p:sp>
        <p:nvSpPr>
          <p:cNvPr id="20" name="矩形 19"/>
          <p:cNvSpPr/>
          <p:nvPr/>
        </p:nvSpPr>
        <p:spPr>
          <a:xfrm>
            <a:off x="2881298" y="3028946"/>
            <a:ext cx="1500197" cy="2252924"/>
          </a:xfrm>
          <a:prstGeom prst="rect">
            <a:avLst/>
          </a:prstGeom>
        </p:spPr>
        <p:txBody>
          <a:bodyPr wrap="square" lIns="36000" rIns="0">
            <a:spAutoFit/>
          </a:bodyPr>
          <a:lstStyle/>
          <a:p>
            <a:pPr>
              <a:spcAft>
                <a:spcPts val="0"/>
              </a:spcAft>
            </a:pPr>
            <a:r>
              <a:rPr lang="zh-CN" altLang="en-US" sz="1200" b="0" dirty="0" smtClean="0">
                <a:latin typeface="+mj-ea"/>
                <a:ea typeface="+mj-ea"/>
              </a:rPr>
              <a:t>二次开发概要设计</a:t>
            </a:r>
            <a:endParaRPr lang="en-US" altLang="zh-CN" sz="1200" b="0" dirty="0" smtClean="0">
              <a:latin typeface="+mj-ea"/>
              <a:ea typeface="+mj-ea"/>
            </a:endParaRPr>
          </a:p>
          <a:p>
            <a:pPr>
              <a:spcAft>
                <a:spcPts val="0"/>
              </a:spcAft>
            </a:pPr>
            <a:r>
              <a:rPr lang="zh-CN" altLang="en-US" sz="1200" b="0" dirty="0" smtClean="0">
                <a:latin typeface="+mj-ea"/>
                <a:ea typeface="+mj-ea"/>
              </a:rPr>
              <a:t>二次开发详细设计</a:t>
            </a:r>
            <a:endParaRPr lang="en-US" altLang="zh-CN" sz="1200" b="0" dirty="0" smtClean="0">
              <a:latin typeface="+mj-ea"/>
              <a:ea typeface="+mj-ea"/>
            </a:endParaRPr>
          </a:p>
          <a:p>
            <a:pPr>
              <a:spcAft>
                <a:spcPts val="0"/>
              </a:spcAft>
            </a:pPr>
            <a:r>
              <a:rPr lang="zh-CN" altLang="en-US" sz="1200" b="0" dirty="0" smtClean="0">
                <a:latin typeface="+mj-ea"/>
                <a:ea typeface="+mj-ea"/>
              </a:rPr>
              <a:t>系统安装调试手册</a:t>
            </a:r>
            <a:endParaRPr lang="en-US" altLang="zh-CN" sz="1200" b="0" dirty="0" smtClean="0">
              <a:latin typeface="+mj-ea"/>
              <a:ea typeface="+mj-ea"/>
            </a:endParaRPr>
          </a:p>
          <a:p>
            <a:pPr>
              <a:spcAft>
                <a:spcPts val="0"/>
              </a:spcAft>
            </a:pPr>
            <a:r>
              <a:rPr lang="zh-CN" altLang="en-US" sz="1200" b="0" dirty="0" smtClean="0">
                <a:latin typeface="+mj-ea"/>
                <a:ea typeface="+mj-ea"/>
              </a:rPr>
              <a:t>系统集成接口数据规范</a:t>
            </a:r>
            <a:endParaRPr lang="en-US" altLang="zh-CN" sz="1200" b="0" dirty="0" smtClean="0">
              <a:latin typeface="+mj-ea"/>
              <a:ea typeface="+mj-ea"/>
            </a:endParaRPr>
          </a:p>
          <a:p>
            <a:pPr>
              <a:spcAft>
                <a:spcPts val="0"/>
              </a:spcAft>
            </a:pPr>
            <a:r>
              <a:rPr lang="zh-CN" altLang="en-US" sz="1200" b="0" dirty="0" smtClean="0">
                <a:latin typeface="+mj-ea"/>
                <a:ea typeface="+mj-ea"/>
              </a:rPr>
              <a:t>数据集成方案</a:t>
            </a:r>
            <a:endParaRPr lang="en-US" altLang="zh-CN" sz="1200" b="0" dirty="0" smtClean="0">
              <a:latin typeface="+mj-ea"/>
              <a:ea typeface="+mj-ea"/>
            </a:endParaRPr>
          </a:p>
          <a:p>
            <a:pPr>
              <a:spcAft>
                <a:spcPts val="0"/>
              </a:spcAft>
            </a:pPr>
            <a:r>
              <a:rPr lang="zh-CN" altLang="en-US" sz="1200" b="0" dirty="0" smtClean="0">
                <a:latin typeface="+mj-ea"/>
                <a:ea typeface="+mj-ea"/>
              </a:rPr>
              <a:t>系统测试方案</a:t>
            </a:r>
            <a:endParaRPr lang="en-US" altLang="zh-CN" sz="1200" b="0" dirty="0" smtClean="0">
              <a:latin typeface="+mj-ea"/>
              <a:ea typeface="+mj-ea"/>
            </a:endParaRPr>
          </a:p>
          <a:p>
            <a:pPr>
              <a:spcAft>
                <a:spcPts val="0"/>
              </a:spcAft>
            </a:pPr>
            <a:r>
              <a:rPr lang="zh-CN" altLang="en-US" sz="1200" b="0" dirty="0" smtClean="0">
                <a:latin typeface="+mj-ea"/>
                <a:ea typeface="+mj-ea"/>
              </a:rPr>
              <a:t>培训方案</a:t>
            </a:r>
            <a:endParaRPr lang="en-US" altLang="zh-CN" sz="1200" b="0" dirty="0" smtClean="0">
              <a:latin typeface="+mj-ea"/>
              <a:ea typeface="+mj-ea"/>
            </a:endParaRPr>
          </a:p>
          <a:p>
            <a:pPr>
              <a:spcAft>
                <a:spcPts val="0"/>
              </a:spcAft>
            </a:pPr>
            <a:r>
              <a:rPr lang="zh-CN" altLang="en-US" sz="1200" b="0" dirty="0" smtClean="0">
                <a:latin typeface="+mj-ea"/>
                <a:ea typeface="+mj-ea"/>
              </a:rPr>
              <a:t>用户使用手册</a:t>
            </a:r>
            <a:endParaRPr lang="zh-CN" altLang="en-US" sz="1200" b="0" dirty="0">
              <a:latin typeface="+mj-ea"/>
              <a:ea typeface="+mj-ea"/>
            </a:endParaRPr>
          </a:p>
        </p:txBody>
      </p:sp>
      <p:sp>
        <p:nvSpPr>
          <p:cNvPr id="21" name="矩形 20"/>
          <p:cNvSpPr/>
          <p:nvPr/>
        </p:nvSpPr>
        <p:spPr>
          <a:xfrm>
            <a:off x="4310058" y="3028946"/>
            <a:ext cx="1643074" cy="886397"/>
          </a:xfrm>
          <a:prstGeom prst="rect">
            <a:avLst/>
          </a:prstGeom>
        </p:spPr>
        <p:txBody>
          <a:bodyPr wrap="square">
            <a:spAutoFit/>
          </a:bodyPr>
          <a:lstStyle/>
          <a:p>
            <a:r>
              <a:rPr lang="zh-CN" altLang="en-US" sz="1200" b="0" dirty="0" smtClean="0">
                <a:latin typeface="+mj-ea"/>
                <a:ea typeface="+mj-ea"/>
              </a:rPr>
              <a:t>系统上线切换方案</a:t>
            </a:r>
            <a:endParaRPr lang="en-US" altLang="zh-CN" sz="1200" b="0" dirty="0" smtClean="0">
              <a:latin typeface="+mj-ea"/>
              <a:ea typeface="+mj-ea"/>
            </a:endParaRPr>
          </a:p>
          <a:p>
            <a:r>
              <a:rPr lang="zh-CN" altLang="en-US" sz="1200" b="0" dirty="0" smtClean="0">
                <a:latin typeface="+mj-ea"/>
                <a:ea typeface="+mj-ea"/>
              </a:rPr>
              <a:t>包括上线应急方案</a:t>
            </a:r>
            <a:endParaRPr lang="en-US" altLang="zh-CN" sz="1200" b="0" dirty="0" smtClean="0">
              <a:latin typeface="+mj-ea"/>
              <a:ea typeface="+mj-ea"/>
            </a:endParaRPr>
          </a:p>
          <a:p>
            <a:r>
              <a:rPr lang="zh-CN" altLang="en-US" sz="1200" b="0" dirty="0" smtClean="0">
                <a:latin typeface="+mj-ea"/>
                <a:ea typeface="+mj-ea"/>
              </a:rPr>
              <a:t>系统运行维护手册</a:t>
            </a:r>
            <a:endParaRPr lang="zh-CN" altLang="en-US" sz="1200" b="0" dirty="0">
              <a:latin typeface="+mj-ea"/>
              <a:ea typeface="+mj-ea"/>
            </a:endParaRPr>
          </a:p>
        </p:txBody>
      </p:sp>
      <p:sp>
        <p:nvSpPr>
          <p:cNvPr id="22" name="矩形 21"/>
          <p:cNvSpPr/>
          <p:nvPr/>
        </p:nvSpPr>
        <p:spPr>
          <a:xfrm>
            <a:off x="5881694" y="3028946"/>
            <a:ext cx="1357322" cy="849463"/>
          </a:xfrm>
          <a:prstGeom prst="rect">
            <a:avLst/>
          </a:prstGeom>
        </p:spPr>
        <p:txBody>
          <a:bodyPr wrap="square">
            <a:spAutoFit/>
          </a:bodyPr>
          <a:lstStyle/>
          <a:p>
            <a:r>
              <a:rPr lang="zh-CN" altLang="en-US" sz="1200" b="0" dirty="0" smtClean="0">
                <a:latin typeface="+mj-ea"/>
                <a:ea typeface="+mj-ea"/>
              </a:rPr>
              <a:t>初验实施工作总结报告</a:t>
            </a:r>
            <a:endParaRPr lang="en-US" altLang="zh-CN" sz="1200" b="0" dirty="0" smtClean="0">
              <a:latin typeface="+mj-ea"/>
              <a:ea typeface="+mj-ea"/>
            </a:endParaRPr>
          </a:p>
          <a:p>
            <a:r>
              <a:rPr lang="zh-CN" altLang="en-US" sz="1200" b="0" dirty="0" smtClean="0">
                <a:latin typeface="+mj-ea"/>
                <a:ea typeface="+mj-ea"/>
              </a:rPr>
              <a:t>系统初验报告</a:t>
            </a:r>
            <a:endParaRPr lang="zh-CN" altLang="en-US" sz="1200" b="0" dirty="0">
              <a:latin typeface="+mj-ea"/>
              <a:ea typeface="+mj-ea"/>
            </a:endParaRPr>
          </a:p>
        </p:txBody>
      </p:sp>
      <p:sp>
        <p:nvSpPr>
          <p:cNvPr id="23" name="Rectangle 1"/>
          <p:cNvSpPr>
            <a:spLocks noChangeArrowheads="1"/>
          </p:cNvSpPr>
          <p:nvPr/>
        </p:nvSpPr>
        <p:spPr bwMode="auto">
          <a:xfrm>
            <a:off x="309530" y="3028946"/>
            <a:ext cx="128588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j-ea"/>
                <a:ea typeface="+mj-ea"/>
                <a:cs typeface="宋体" pitchFamily="2" charset="-122"/>
              </a:rPr>
              <a:t>三个主数据的数据标准模板</a:t>
            </a:r>
          </a:p>
        </p:txBody>
      </p:sp>
      <p:sp>
        <p:nvSpPr>
          <p:cNvPr id="24" name="Line 25"/>
          <p:cNvSpPr>
            <a:spLocks noChangeShapeType="1"/>
          </p:cNvSpPr>
          <p:nvPr/>
        </p:nvSpPr>
        <p:spPr bwMode="auto">
          <a:xfrm>
            <a:off x="238092" y="1603359"/>
            <a:ext cx="0" cy="4751388"/>
          </a:xfrm>
          <a:prstGeom prst="line">
            <a:avLst/>
          </a:prstGeom>
          <a:noFill/>
          <a:ln w="19050">
            <a:solidFill>
              <a:schemeClr val="tx1"/>
            </a:solidFill>
            <a:round/>
            <a:headEnd type="stealth" w="med" len="med"/>
            <a:tailEnd/>
          </a:ln>
        </p:spPr>
        <p:txBody>
          <a:bodyPr rot="10800000" vert="eaVert" anchor="ctr">
            <a:spAutoFit/>
          </a:bodyPr>
          <a:lstStyle/>
          <a:p>
            <a:endParaRPr lang="zh-CN" altLang="en-US">
              <a:latin typeface="+mj-ea"/>
              <a:ea typeface="+mj-ea"/>
            </a:endParaRPr>
          </a:p>
        </p:txBody>
      </p:sp>
      <p:sp>
        <p:nvSpPr>
          <p:cNvPr id="25" name="Line 26"/>
          <p:cNvSpPr>
            <a:spLocks noChangeShapeType="1"/>
          </p:cNvSpPr>
          <p:nvPr/>
        </p:nvSpPr>
        <p:spPr bwMode="auto">
          <a:xfrm>
            <a:off x="238092" y="6354747"/>
            <a:ext cx="9001125" cy="0"/>
          </a:xfrm>
          <a:prstGeom prst="line">
            <a:avLst/>
          </a:prstGeom>
          <a:noFill/>
          <a:ln w="19050">
            <a:solidFill>
              <a:schemeClr val="tx1"/>
            </a:solidFill>
            <a:round/>
            <a:headEnd/>
            <a:tailEnd type="triangle" w="med" len="med"/>
          </a:ln>
        </p:spPr>
        <p:txBody>
          <a:bodyPr rot="10800000" vert="eaVert" anchor="ctr">
            <a:spAutoFit/>
          </a:bodyPr>
          <a:lstStyle/>
          <a:p>
            <a:endParaRPr lang="zh-CN" altLang="en-US">
              <a:latin typeface="+mj-ea"/>
              <a:ea typeface="+mj-ea"/>
            </a:endParaRPr>
          </a:p>
        </p:txBody>
      </p:sp>
      <p:sp>
        <p:nvSpPr>
          <p:cNvPr id="26" name="Line 32"/>
          <p:cNvSpPr>
            <a:spLocks noChangeShapeType="1"/>
          </p:cNvSpPr>
          <p:nvPr/>
        </p:nvSpPr>
        <p:spPr bwMode="auto">
          <a:xfrm>
            <a:off x="1595414"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27" name="Line 32"/>
          <p:cNvSpPr>
            <a:spLocks noChangeShapeType="1"/>
          </p:cNvSpPr>
          <p:nvPr/>
        </p:nvSpPr>
        <p:spPr bwMode="auto">
          <a:xfrm>
            <a:off x="2881298"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28" name="Line 32"/>
          <p:cNvSpPr>
            <a:spLocks noChangeShapeType="1"/>
          </p:cNvSpPr>
          <p:nvPr/>
        </p:nvSpPr>
        <p:spPr bwMode="auto">
          <a:xfrm>
            <a:off x="4310058"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29" name="Line 32"/>
          <p:cNvSpPr>
            <a:spLocks noChangeShapeType="1"/>
          </p:cNvSpPr>
          <p:nvPr/>
        </p:nvSpPr>
        <p:spPr bwMode="auto">
          <a:xfrm>
            <a:off x="5810256"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30" name="Line 32"/>
          <p:cNvSpPr>
            <a:spLocks noChangeShapeType="1"/>
          </p:cNvSpPr>
          <p:nvPr/>
        </p:nvSpPr>
        <p:spPr bwMode="auto">
          <a:xfrm>
            <a:off x="7381892"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31" name="Line 32"/>
          <p:cNvSpPr>
            <a:spLocks noChangeShapeType="1"/>
          </p:cNvSpPr>
          <p:nvPr/>
        </p:nvSpPr>
        <p:spPr bwMode="auto">
          <a:xfrm>
            <a:off x="8882090" y="1528748"/>
            <a:ext cx="0" cy="4786346"/>
          </a:xfrm>
          <a:prstGeom prst="line">
            <a:avLst/>
          </a:prstGeom>
          <a:noFill/>
          <a:ln w="19050">
            <a:solidFill>
              <a:schemeClr val="tx1"/>
            </a:solidFill>
            <a:prstDash val="sysDot"/>
            <a:round/>
            <a:headEnd/>
            <a:tailEnd/>
          </a:ln>
        </p:spPr>
        <p:txBody>
          <a:bodyPr rot="10800000" vert="eaVert" wrap="square" anchor="ctr">
            <a:spAutoFit/>
          </a:bodyPr>
          <a:lstStyle/>
          <a:p>
            <a:endParaRPr lang="zh-CN" altLang="en-US">
              <a:latin typeface="+mj-ea"/>
              <a:ea typeface="+mj-ea"/>
            </a:endParaRPr>
          </a:p>
        </p:txBody>
      </p:sp>
      <p:sp>
        <p:nvSpPr>
          <p:cNvPr id="32" name="Rectangle 1"/>
          <p:cNvSpPr>
            <a:spLocks noChangeArrowheads="1"/>
          </p:cNvSpPr>
          <p:nvPr/>
        </p:nvSpPr>
        <p:spPr bwMode="auto">
          <a:xfrm>
            <a:off x="1666852" y="3268141"/>
            <a:ext cx="1285884"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zh-CN" altLang="en-US" sz="1200" b="0" dirty="0" smtClean="0">
                <a:latin typeface="+mj-ea"/>
                <a:ea typeface="+mj-ea"/>
              </a:rPr>
              <a:t>现有系统主数据集成改造建议方案</a:t>
            </a:r>
            <a:endParaRPr lang="en-US" altLang="zh-CN" sz="1200" b="0" dirty="0" smtClean="0">
              <a:latin typeface="+mj-ea"/>
              <a:ea typeface="+mj-ea"/>
            </a:endParaRPr>
          </a:p>
          <a:p>
            <a:pPr lvl="0" eaLnBrk="1" hangingPunct="1"/>
            <a:r>
              <a:rPr lang="zh-CN" altLang="en-US" sz="1200" b="0" dirty="0" smtClean="0">
                <a:latin typeface="+mj-ea"/>
                <a:ea typeface="+mj-ea"/>
              </a:rPr>
              <a:t>两家试点企业数据迁移计划</a:t>
            </a:r>
            <a:endParaRPr lang="en-US" altLang="zh-CN" sz="1200" b="0" dirty="0" smtClean="0">
              <a:latin typeface="+mj-ea"/>
              <a:ea typeface="+mj-ea"/>
            </a:endParaRPr>
          </a:p>
          <a:p>
            <a:pPr lvl="0" eaLnBrk="1" hangingPunct="1"/>
            <a:r>
              <a:rPr lang="zh-CN" altLang="en-US" sz="1200" b="0" dirty="0" smtClean="0">
                <a:latin typeface="+mj-ea"/>
                <a:ea typeface="+mj-ea"/>
              </a:rPr>
              <a:t>历史数据清洗方案</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p:txBody>
      </p:sp>
      <p:sp>
        <p:nvSpPr>
          <p:cNvPr id="33" name="矩形 32"/>
          <p:cNvSpPr/>
          <p:nvPr/>
        </p:nvSpPr>
        <p:spPr>
          <a:xfrm>
            <a:off x="7524768" y="3028946"/>
            <a:ext cx="1428759" cy="849463"/>
          </a:xfrm>
          <a:prstGeom prst="rect">
            <a:avLst/>
          </a:prstGeom>
        </p:spPr>
        <p:txBody>
          <a:bodyPr wrap="square">
            <a:spAutoFit/>
          </a:bodyPr>
          <a:lstStyle/>
          <a:p>
            <a:r>
              <a:rPr lang="zh-CN" altLang="en-US" sz="1200" b="0" dirty="0" smtClean="0">
                <a:latin typeface="+mj-ea"/>
                <a:ea typeface="+mj-ea"/>
              </a:rPr>
              <a:t>终验实施工作总结报告</a:t>
            </a:r>
            <a:endParaRPr lang="en-US" altLang="zh-CN" sz="1200" b="0" dirty="0" smtClean="0">
              <a:latin typeface="+mj-ea"/>
              <a:ea typeface="+mj-ea"/>
            </a:endParaRPr>
          </a:p>
          <a:p>
            <a:r>
              <a:rPr lang="zh-CN" altLang="en-US" sz="1200" b="0" dirty="0" smtClean="0">
                <a:latin typeface="+mj-ea"/>
                <a:ea typeface="+mj-ea"/>
              </a:rPr>
              <a:t>系统终验报告</a:t>
            </a:r>
            <a:endParaRPr lang="zh-CN" altLang="en-US" sz="1200" b="0" dirty="0">
              <a:latin typeface="+mj-ea"/>
              <a:ea typeface="+mj-ea"/>
            </a:endParaRPr>
          </a:p>
        </p:txBody>
      </p:sp>
      <p:sp>
        <p:nvSpPr>
          <p:cNvPr id="34" name="矩形 33"/>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35" name="右箭头 34"/>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6" name="右箭头 35"/>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8" name="右箭头 37"/>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0501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10388"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80968"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95216" y="843625"/>
            <a:ext cx="8915462" cy="725714"/>
          </a:xfrm>
          <a:prstGeom prst="rect">
            <a:avLst/>
          </a:prstGeom>
          <a:noFill/>
          <a:ln w="9525">
            <a:noFill/>
            <a:miter lim="800000"/>
            <a:headEnd/>
            <a:tailEnd/>
          </a:ln>
        </p:spPr>
        <p:txBody>
          <a:bodyPr lIns="88697" tIns="44348" rIns="88697" bIns="44348" anchor="ctr"/>
          <a:lstStyle/>
          <a:p>
            <a:pPr eaLnBrk="1" hangingPunct="1">
              <a:lnSpc>
                <a:spcPct val="100000"/>
              </a:lnSpc>
              <a:spcBef>
                <a:spcPts val="0"/>
              </a:spcBef>
              <a:spcAft>
                <a:spcPts val="0"/>
              </a:spcAft>
              <a:buNone/>
            </a:pPr>
            <a:r>
              <a:rPr lang="en-US" altLang="zh-CN" sz="1900" b="1" dirty="0" smtClean="0">
                <a:latin typeface="微软雅黑" pitchFamily="34" charset="-122"/>
                <a:ea typeface="微软雅黑" pitchFamily="34" charset="-122"/>
              </a:rPr>
              <a:t>2.1)</a:t>
            </a:r>
            <a:r>
              <a:rPr lang="zh-CN" altLang="en-US" sz="1900" b="1" dirty="0">
                <a:latin typeface="微软雅黑" pitchFamily="34" charset="-122"/>
                <a:ea typeface="微软雅黑" pitchFamily="34" charset="-122"/>
              </a:rPr>
              <a:t>一期实施主数据定义阶段（</a:t>
            </a:r>
            <a:r>
              <a:rPr lang="en-US" sz="1900" b="1" dirty="0">
                <a:latin typeface="微软雅黑" pitchFamily="34" charset="-122"/>
                <a:ea typeface="微软雅黑" pitchFamily="34" charset="-122"/>
              </a:rPr>
              <a:t>F</a:t>
            </a:r>
            <a:r>
              <a:rPr lang="zh-CN" altLang="en-US" sz="1900" b="1" dirty="0" smtClean="0">
                <a:latin typeface="微软雅黑" pitchFamily="34" charset="-122"/>
                <a:ea typeface="微软雅黑" pitchFamily="34" charset="-122"/>
              </a:rPr>
              <a:t>）</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10</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11</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10</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28</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26631" name="Text Box 13"/>
          <p:cNvSpPr txBox="1">
            <a:spLocks noChangeArrowheads="1"/>
          </p:cNvSpPr>
          <p:nvPr/>
        </p:nvSpPr>
        <p:spPr bwMode="gray">
          <a:xfrm>
            <a:off x="451169" y="1523987"/>
            <a:ext cx="6318044" cy="4521545"/>
          </a:xfrm>
          <a:prstGeom prst="rect">
            <a:avLst/>
          </a:prstGeom>
          <a:noFill/>
          <a:ln w="127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：主数据模板</a:t>
            </a:r>
            <a:r>
              <a:rPr lang="zh-CN" altLang="en-US" sz="1600" b="1" dirty="0" smtClean="0">
                <a:latin typeface="微软雅黑" pitchFamily="34" charset="-122"/>
                <a:ea typeface="微软雅黑" pitchFamily="34" charset="-122"/>
              </a:rPr>
              <a:t>定义阶段</a:t>
            </a:r>
            <a:endParaRPr lang="en-US" altLang="zh-CN" sz="1600" b="1"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b="1" dirty="0">
              <a:latin typeface="微软雅黑" pitchFamily="34" charset="-122"/>
              <a:ea typeface="微软雅黑" pitchFamily="34" charset="-122"/>
            </a:endParaRPr>
          </a:p>
          <a:p>
            <a:pPr lvl="0">
              <a:lnSpc>
                <a:spcPct val="100000"/>
              </a:lnSpc>
              <a:spcBef>
                <a:spcPts val="0"/>
              </a:spcBef>
              <a:spcAft>
                <a:spcPts val="0"/>
              </a:spcAft>
              <a:buNone/>
            </a:pPr>
            <a:r>
              <a:rPr lang="zh-CN" altLang="en-US" sz="1600" dirty="0">
                <a:latin typeface="微软雅黑" pitchFamily="34" charset="-122"/>
                <a:ea typeface="微软雅黑" pitchFamily="34" charset="-122"/>
              </a:rPr>
              <a:t>三类主数据编码相关模板建立。</a:t>
            </a:r>
          </a:p>
          <a:p>
            <a:pPr>
              <a:lnSpc>
                <a:spcPct val="100000"/>
              </a:lnSpc>
              <a:spcBef>
                <a:spcPts val="0"/>
              </a:spcBef>
              <a:spcAft>
                <a:spcPts val="0"/>
              </a:spcAft>
              <a:buNone/>
            </a:pPr>
            <a:r>
              <a:rPr lang="x-none" sz="1600" dirty="0">
                <a:latin typeface="微软雅黑" pitchFamily="34" charset="-122"/>
                <a:ea typeface="微软雅黑" pitchFamily="34" charset="-122"/>
              </a:rPr>
              <a:t>1）确立分类框架</a:t>
            </a: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x-none" sz="1600" dirty="0">
                <a:latin typeface="微软雅黑" pitchFamily="34" charset="-122"/>
                <a:ea typeface="微软雅黑" pitchFamily="34" charset="-122"/>
              </a:rPr>
              <a:t>对数据进行分类管理，搭建分类之间的关系，根据数据的重要性划分优先级。</a:t>
            </a: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x-none" sz="1600" dirty="0">
                <a:latin typeface="微软雅黑" pitchFamily="34" charset="-122"/>
                <a:ea typeface="微软雅黑" pitchFamily="34" charset="-122"/>
              </a:rPr>
              <a:t>2）分析评估，制定目标</a:t>
            </a: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x-none" sz="1600" dirty="0">
                <a:latin typeface="微软雅黑" pitchFamily="34" charset="-122"/>
                <a:ea typeface="微软雅黑" pitchFamily="34" charset="-122"/>
              </a:rPr>
              <a:t>评估数据的现状，分析数据与业务价值的链接，保证数据</a:t>
            </a:r>
            <a:r>
              <a:rPr lang="zh-CN" altLang="en-US" sz="1600" dirty="0">
                <a:latin typeface="微软雅黑" pitchFamily="34" charset="-122"/>
                <a:ea typeface="微软雅黑" pitchFamily="34" charset="-122"/>
              </a:rPr>
              <a:t>模板</a:t>
            </a:r>
            <a:r>
              <a:rPr lang="x-none" sz="1600" dirty="0">
                <a:latin typeface="微软雅黑" pitchFamily="34" charset="-122"/>
                <a:ea typeface="微软雅黑" pitchFamily="34" charset="-122"/>
              </a:rPr>
              <a:t>满足实际业务的要求。按照数据重要性分别制定数据标准</a:t>
            </a:r>
            <a:r>
              <a:rPr lang="zh-CN" altLang="en-US" sz="1600" dirty="0">
                <a:latin typeface="微软雅黑" pitchFamily="34" charset="-122"/>
                <a:ea typeface="微软雅黑" pitchFamily="34" charset="-122"/>
              </a:rPr>
              <a:t>模板</a:t>
            </a:r>
            <a:r>
              <a:rPr lang="x-none" sz="1600" dirty="0">
                <a:latin typeface="微软雅黑" pitchFamily="34" charset="-122"/>
                <a:ea typeface="微软雅黑" pitchFamily="34" charset="-122"/>
              </a:rPr>
              <a:t>的目标。</a:t>
            </a:r>
            <a:endParaRPr lang="zh-CN" altLang="en-US" sz="1600" dirty="0">
              <a:latin typeface="微软雅黑" pitchFamily="34" charset="-122"/>
              <a:ea typeface="微软雅黑" pitchFamily="34" charset="-122"/>
            </a:endParaRPr>
          </a:p>
          <a:p>
            <a:pPr>
              <a:lnSpc>
                <a:spcPct val="100000"/>
              </a:lnSpc>
              <a:spcBef>
                <a:spcPts val="0"/>
              </a:spcBef>
              <a:spcAft>
                <a:spcPts val="0"/>
              </a:spcAft>
              <a:buNone/>
            </a:pPr>
            <a:r>
              <a:rPr lang="x-none" sz="1600" dirty="0">
                <a:latin typeface="微软雅黑" pitchFamily="34" charset="-122"/>
                <a:ea typeface="微软雅黑" pitchFamily="34" charset="-122"/>
              </a:rPr>
              <a:t>3）定义数据</a:t>
            </a:r>
            <a:r>
              <a:rPr lang="zh-CN" altLang="en-US" sz="1600" dirty="0">
                <a:latin typeface="微软雅黑" pitchFamily="34" charset="-122"/>
                <a:ea typeface="微软雅黑" pitchFamily="34" charset="-122"/>
              </a:rPr>
              <a:t>模板</a:t>
            </a:r>
          </a:p>
          <a:p>
            <a:pPr>
              <a:lnSpc>
                <a:spcPct val="100000"/>
              </a:lnSpc>
              <a:spcBef>
                <a:spcPts val="0"/>
              </a:spcBef>
              <a:spcAft>
                <a:spcPts val="0"/>
              </a:spcAft>
              <a:buNone/>
            </a:pPr>
            <a:r>
              <a:rPr lang="x-none" sz="1600" dirty="0">
                <a:latin typeface="微软雅黑" pitchFamily="34" charset="-122"/>
                <a:ea typeface="微软雅黑" pitchFamily="34" charset="-122"/>
              </a:rPr>
              <a:t>按照既定的目标，根据数据标准化</a:t>
            </a:r>
            <a:r>
              <a:rPr lang="zh-CN" altLang="en-US" sz="1600" dirty="0">
                <a:latin typeface="微软雅黑" pitchFamily="34" charset="-122"/>
                <a:ea typeface="微软雅黑" pitchFamily="34" charset="-122"/>
              </a:rPr>
              <a:t>、</a:t>
            </a:r>
            <a:r>
              <a:rPr lang="x-none" sz="1600" dirty="0">
                <a:latin typeface="微软雅黑" pitchFamily="34" charset="-122"/>
                <a:ea typeface="微软雅黑" pitchFamily="34" charset="-122"/>
              </a:rPr>
              <a:t>规范化的要求，整合离散的数据，定义数据标</a:t>
            </a:r>
            <a:r>
              <a:rPr lang="zh-CN" altLang="en-US" sz="1600" dirty="0">
                <a:latin typeface="微软雅黑" pitchFamily="34" charset="-122"/>
                <a:ea typeface="微软雅黑" pitchFamily="34" charset="-122"/>
              </a:rPr>
              <a:t>模板</a:t>
            </a:r>
            <a:r>
              <a:rPr lang="x-none"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pPr lvl="0">
              <a:lnSpc>
                <a:spcPct val="100000"/>
              </a:lnSpc>
              <a:spcBef>
                <a:spcPts val="0"/>
              </a:spcBef>
              <a:spcAft>
                <a:spcPts val="0"/>
              </a:spcAft>
              <a:buNone/>
            </a:pPr>
            <a:r>
              <a:rPr lang="zh-CN" altLang="en-US" sz="1600" dirty="0">
                <a:latin typeface="微软雅黑" pitchFamily="34" charset="-122"/>
                <a:ea typeface="微软雅黑" pitchFamily="34" charset="-122"/>
              </a:rPr>
              <a:t>专家审查三类主数据编码和数据模板相关规则和</a:t>
            </a:r>
            <a:r>
              <a:rPr lang="zh-CN" altLang="en-US" sz="1600" dirty="0" smtClean="0">
                <a:latin typeface="微软雅黑" pitchFamily="34" charset="-122"/>
                <a:ea typeface="微软雅黑" pitchFamily="34" charset="-122"/>
              </a:rPr>
              <a:t>标准</a:t>
            </a:r>
            <a:endParaRPr lang="en-US" altLang="zh-CN" sz="1600" dirty="0" smtClean="0">
              <a:latin typeface="微软雅黑" pitchFamily="34" charset="-122"/>
              <a:ea typeface="微软雅黑" pitchFamily="34" charset="-122"/>
            </a:endParaRPr>
          </a:p>
          <a:p>
            <a:pPr lvl="0">
              <a:lnSpc>
                <a:spcPct val="100000"/>
              </a:lnSpc>
              <a:spcBef>
                <a:spcPts val="0"/>
              </a:spcBef>
              <a:spcAft>
                <a:spcPts val="0"/>
              </a:spcAft>
              <a:buNone/>
            </a:pPr>
            <a:endParaRPr lang="zh-CN" altLang="en-US" sz="1600" b="1" dirty="0">
              <a:latin typeface="微软雅黑" pitchFamily="34" charset="-122"/>
              <a:ea typeface="微软雅黑" pitchFamily="34" charset="-122"/>
            </a:endParaRPr>
          </a:p>
          <a:p>
            <a:pPr>
              <a:lnSpc>
                <a:spcPct val="100000"/>
              </a:lnSpc>
              <a:spcBef>
                <a:spcPts val="0"/>
              </a:spcBef>
              <a:spcAft>
                <a:spcPts val="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：模板发布和执行阶段</a:t>
            </a:r>
            <a:r>
              <a:rPr lang="en-US" sz="1600" b="1" dirty="0">
                <a:latin typeface="微软雅黑" pitchFamily="34" charset="-122"/>
                <a:ea typeface="微软雅黑" pitchFamily="34" charset="-122"/>
              </a:rPr>
              <a:t> </a:t>
            </a:r>
            <a:endParaRPr lang="zh-CN" altLang="en-US" sz="1600" b="1" dirty="0">
              <a:latin typeface="微软雅黑" pitchFamily="34" charset="-122"/>
              <a:ea typeface="微软雅黑" pitchFamily="34" charset="-122"/>
            </a:endParaRPr>
          </a:p>
          <a:p>
            <a:pPr lvl="0">
              <a:lnSpc>
                <a:spcPct val="100000"/>
              </a:lnSpc>
              <a:spcBef>
                <a:spcPts val="0"/>
              </a:spcBef>
              <a:spcAft>
                <a:spcPts val="0"/>
              </a:spcAft>
              <a:buNone/>
            </a:pPr>
            <a:r>
              <a:rPr lang="zh-CN" altLang="en-US" sz="1600" dirty="0">
                <a:latin typeface="微软雅黑" pitchFamily="34" charset="-122"/>
                <a:ea typeface="微软雅黑" pitchFamily="34" charset="-122"/>
              </a:rPr>
              <a:t>发布与宣贯。组织进行标准模板的讨论和评审，形成专家终审意见。</a:t>
            </a:r>
          </a:p>
          <a:p>
            <a:pPr lvl="0">
              <a:lnSpc>
                <a:spcPct val="100000"/>
              </a:lnSpc>
              <a:spcBef>
                <a:spcPts val="0"/>
              </a:spcBef>
              <a:spcAft>
                <a:spcPts val="0"/>
              </a:spcAft>
              <a:buNone/>
            </a:pPr>
            <a:r>
              <a:rPr lang="zh-CN" altLang="en-US" sz="1600" dirty="0">
                <a:latin typeface="微软雅黑" pitchFamily="34" charset="-122"/>
                <a:ea typeface="微软雅黑" pitchFamily="34" charset="-122"/>
              </a:rPr>
              <a:t>根据审查情况，修改完善模板，形成模板报批、模板批准发布与</a:t>
            </a:r>
            <a:r>
              <a:rPr lang="zh-CN" altLang="en-US" sz="1600" dirty="0" smtClean="0">
                <a:latin typeface="微软雅黑" pitchFamily="34" charset="-122"/>
                <a:ea typeface="微软雅黑" pitchFamily="34" charset="-122"/>
              </a:rPr>
              <a:t>宣贯</a:t>
            </a:r>
            <a:endParaRPr lang="zh-CN" altLang="en-US" sz="1600" dirty="0">
              <a:latin typeface="微软雅黑" pitchFamily="34" charset="-122"/>
              <a:ea typeface="微软雅黑" pitchFamily="34" charset="-122"/>
            </a:endParaRPr>
          </a:p>
          <a:p>
            <a:pPr lvl="0">
              <a:lnSpc>
                <a:spcPct val="100000"/>
              </a:lnSpc>
              <a:spcBef>
                <a:spcPts val="0"/>
              </a:spcBef>
              <a:spcAft>
                <a:spcPts val="0"/>
              </a:spcAft>
              <a:buNone/>
            </a:pPr>
            <a:r>
              <a:rPr lang="zh-CN" altLang="en-US" sz="1600" dirty="0">
                <a:latin typeface="微软雅黑" pitchFamily="34" charset="-122"/>
                <a:ea typeface="微软雅黑" pitchFamily="34" charset="-122"/>
              </a:rPr>
              <a:t>依据标准制定三类主数据的收集模板，指导和咨询</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880588" y="1592023"/>
            <a:ext cx="2246416" cy="582005"/>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dirty="0" smtClean="0">
                <a:latin typeface="微软雅黑" pitchFamily="34" charset="-122"/>
                <a:ea typeface="微软雅黑" pitchFamily="34" charset="-122"/>
              </a:rPr>
              <a:t>阶段成果：</a:t>
            </a:r>
            <a:endParaRPr lang="en-US" altLang="zh-CN" sz="1600" dirty="0" smtClean="0">
              <a:latin typeface="微软雅黑" pitchFamily="34" charset="-122"/>
              <a:ea typeface="微软雅黑" pitchFamily="34" charset="-122"/>
            </a:endParaRPr>
          </a:p>
          <a:p>
            <a:pPr lvl="0">
              <a:lnSpc>
                <a:spcPct val="100000"/>
              </a:lnSpc>
              <a:spcBef>
                <a:spcPts val="0"/>
              </a:spcBef>
              <a:spcAft>
                <a:spcPts val="0"/>
              </a:spcAft>
              <a:buNone/>
            </a:pPr>
            <a:r>
              <a:rPr lang="zh-CN" altLang="en-US" sz="1600" dirty="0" smtClean="0">
                <a:latin typeface="微软雅黑" pitchFamily="34" charset="-122"/>
                <a:ea typeface="微软雅黑" pitchFamily="34" charset="-122"/>
              </a:rPr>
              <a:t>主数据收集模板</a:t>
            </a:r>
            <a:endParaRPr lang="zh-CN" altLang="en-US" sz="1600" dirty="0">
              <a:latin typeface="微软雅黑" pitchFamily="34" charset="-122"/>
              <a:ea typeface="微软雅黑" pitchFamily="34" charset="-122"/>
            </a:endParaRPr>
          </a:p>
        </p:txBody>
      </p:sp>
      <p:sp>
        <p:nvSpPr>
          <p:cNvPr id="26636" name="Rectangle 12"/>
          <p:cNvSpPr>
            <a:spLocks noChangeArrowheads="1"/>
          </p:cNvSpPr>
          <p:nvPr/>
        </p:nvSpPr>
        <p:spPr bwMode="auto">
          <a:xfrm>
            <a:off x="0" y="245067"/>
            <a:ext cx="4831599"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Bef>
                <a:spcPts val="0"/>
              </a:spcBef>
              <a:spcAft>
                <a:spcPts val="0"/>
              </a:spcAft>
              <a:buNone/>
            </a:pPr>
            <a:r>
              <a:rPr lang="zh-CN" altLang="en-US" sz="2400" b="1" dirty="0">
                <a:latin typeface="微软雅黑" pitchFamily="34" charset="-122"/>
                <a:ea typeface="微软雅黑" pitchFamily="34" charset="-122"/>
                <a:cs typeface="Times New Roman" pitchFamily="18" charset="0"/>
              </a:rPr>
              <a:t>二</a:t>
            </a:r>
            <a:r>
              <a:rPr lang="zh-CN" altLang="en-US" sz="2400" b="1" dirty="0" smtClean="0">
                <a:latin typeface="微软雅黑" pitchFamily="34" charset="-122"/>
                <a:ea typeface="微软雅黑" pitchFamily="34" charset="-122"/>
                <a:cs typeface="Times New Roman" pitchFamily="18" charset="0"/>
              </a:rPr>
              <a:t>、</a:t>
            </a:r>
            <a:r>
              <a:rPr lang="zh-CN" altLang="en-US" sz="2400" b="1" dirty="0">
                <a:latin typeface="微软雅黑" pitchFamily="34" charset="-122"/>
                <a:ea typeface="微软雅黑" pitchFamily="34" charset="-122"/>
              </a:rPr>
              <a:t>主数据管理系统一期实施阶段</a:t>
            </a:r>
            <a:endParaRPr lang="zh-CN" altLang="en-US" sz="2400" b="1" dirty="0" smtClean="0">
              <a:latin typeface="微软雅黑" pitchFamily="34" charset="-122"/>
              <a:ea typeface="微软雅黑" pitchFamily="34" charset="-122"/>
            </a:endParaRPr>
          </a:p>
        </p:txBody>
      </p:sp>
      <p:sp>
        <p:nvSpPr>
          <p:cNvPr id="8" name="矩形 7"/>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9" name="右箭头 8"/>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 name="右箭头 9"/>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33</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22664"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464218"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ts val="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20066" y="843625"/>
            <a:ext cx="8915462" cy="725714"/>
          </a:xfrm>
          <a:prstGeom prst="rect">
            <a:avLst/>
          </a:prstGeom>
          <a:noFill/>
          <a:ln w="9525">
            <a:noFill/>
            <a:miter lim="800000"/>
            <a:headEnd/>
            <a:tailEnd/>
          </a:ln>
        </p:spPr>
        <p:txBody>
          <a:bodyPr lIns="88697" tIns="44348" rIns="88697" bIns="44348" anchor="ctr"/>
          <a:lstStyle/>
          <a:p>
            <a:pPr eaLnBrk="1" hangingPunct="1">
              <a:lnSpc>
                <a:spcPct val="100000"/>
              </a:lnSpc>
              <a:spcBef>
                <a:spcPts val="0"/>
              </a:spcBef>
              <a:spcAft>
                <a:spcPts val="0"/>
              </a:spcAft>
              <a:buNone/>
            </a:pPr>
            <a:r>
              <a:rPr lang="en-US" altLang="zh-CN" sz="1900" b="1" dirty="0" smtClean="0">
                <a:latin typeface="微软雅黑" pitchFamily="34" charset="-122"/>
                <a:ea typeface="微软雅黑" pitchFamily="34" charset="-122"/>
              </a:rPr>
              <a:t>2.2)</a:t>
            </a:r>
            <a:r>
              <a:rPr lang="zh-CN" altLang="en-US" sz="1900" b="1" dirty="0">
                <a:latin typeface="微软雅黑" pitchFamily="34" charset="-122"/>
                <a:ea typeface="微软雅黑" pitchFamily="34" charset="-122"/>
              </a:rPr>
              <a:t>数据清洗及编码库建立（</a:t>
            </a:r>
            <a:r>
              <a:rPr lang="en-US" sz="1900" b="1" dirty="0">
                <a:latin typeface="微软雅黑" pitchFamily="34" charset="-122"/>
                <a:ea typeface="微软雅黑" pitchFamily="34" charset="-122"/>
              </a:rPr>
              <a:t>G</a:t>
            </a:r>
            <a:r>
              <a:rPr lang="zh-CN" altLang="en-US" sz="1900" b="1" dirty="0" smtClean="0">
                <a:latin typeface="微软雅黑" pitchFamily="34" charset="-122"/>
                <a:ea typeface="微软雅黑" pitchFamily="34" charset="-122"/>
              </a:rPr>
              <a:t>）</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10</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15</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11</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25</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26631" name="Text Box 13"/>
          <p:cNvSpPr txBox="1">
            <a:spLocks noChangeArrowheads="1"/>
          </p:cNvSpPr>
          <p:nvPr/>
        </p:nvSpPr>
        <p:spPr bwMode="gray">
          <a:xfrm>
            <a:off x="534419" y="1523987"/>
            <a:ext cx="6318044" cy="5013987"/>
          </a:xfrm>
          <a:prstGeom prst="rect">
            <a:avLst/>
          </a:prstGeom>
          <a:noFill/>
          <a:ln w="12700" algn="ctr">
            <a:noFill/>
            <a:miter lim="800000"/>
            <a:headEnd/>
            <a:tailEnd/>
          </a:ln>
        </p:spPr>
        <p:txBody>
          <a:bodyPr wrap="square" lIns="88697" tIns="44348" rIns="88697" bIns="44348">
            <a:spAutoFit/>
          </a:bodyPr>
          <a:lstStyle/>
          <a:p>
            <a:pPr>
              <a:lnSpc>
                <a:spcPct val="100000"/>
              </a:lnSpc>
              <a:spcBef>
                <a:spcPts val="0"/>
              </a:spcBef>
              <a:spcAft>
                <a:spcPts val="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：现有系统主数据集成改造分析</a:t>
            </a:r>
          </a:p>
          <a:p>
            <a:pPr>
              <a:lnSpc>
                <a:spcPct val="100000"/>
              </a:lnSpc>
              <a:spcBef>
                <a:spcPts val="0"/>
              </a:spcBef>
              <a:spcAft>
                <a:spcPts val="0"/>
              </a:spcAft>
              <a:buNone/>
            </a:pPr>
            <a:r>
              <a:rPr lang="zh-CN" altLang="en-US" sz="1600" dirty="0">
                <a:latin typeface="微软雅黑" pitchFamily="34" charset="-122"/>
                <a:ea typeface="微软雅黑" pitchFamily="34" charset="-122"/>
              </a:rPr>
              <a:t>分析三个主数据涉及总部及二级单位的各系统的编码结构，提出现有系统的主数据改造建议，对总部及二级单位现行系统给出针对性的主数据改造建议措施，并合理评估技术实现可行性与改造工作量。</a:t>
            </a:r>
          </a:p>
          <a:p>
            <a:pPr>
              <a:lnSpc>
                <a:spcPct val="100000"/>
              </a:lnSpc>
              <a:spcBef>
                <a:spcPts val="0"/>
              </a:spcBef>
              <a:spcAft>
                <a:spcPts val="0"/>
              </a:spcAft>
              <a:buNone/>
            </a:pPr>
            <a:r>
              <a:rPr lang="zh-CN" altLang="en-US" sz="1600" dirty="0">
                <a:latin typeface="微软雅黑" pitchFamily="34" charset="-122"/>
                <a:ea typeface="微软雅黑" pitchFamily="34" charset="-122"/>
              </a:rPr>
              <a:t>阶段成果：</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历史数据编码清洗方案</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现有系统主数据集成改造建议方案</a:t>
            </a:r>
            <a:r>
              <a:rPr lang="en-US" altLang="zh-CN" sz="1600" dirty="0" smtClean="0">
                <a:latin typeface="微软雅黑" pitchFamily="34" charset="-122"/>
                <a:ea typeface="微软雅黑" pitchFamily="34" charset="-122"/>
              </a:rPr>
              <a:t>》</a:t>
            </a:r>
          </a:p>
          <a:p>
            <a:pPr>
              <a:lnSpc>
                <a:spcPct val="100000"/>
              </a:lnSpc>
              <a:spcBef>
                <a:spcPts val="0"/>
              </a:spcBef>
              <a:spcAft>
                <a:spcPts val="0"/>
              </a:spcAft>
              <a:buNone/>
            </a:pPr>
            <a:endParaRPr lang="en-US" altLang="zh-CN" sz="1600" b="1" dirty="0">
              <a:latin typeface="微软雅黑" pitchFamily="34" charset="-122"/>
              <a:ea typeface="微软雅黑" pitchFamily="34" charset="-122"/>
            </a:endParaRPr>
          </a:p>
          <a:p>
            <a:pPr>
              <a:lnSpc>
                <a:spcPct val="100000"/>
              </a:lnSpc>
              <a:spcBef>
                <a:spcPts val="0"/>
              </a:spcBef>
              <a:spcAft>
                <a:spcPts val="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：数据清洗</a:t>
            </a:r>
          </a:p>
          <a:p>
            <a:pPr>
              <a:lnSpc>
                <a:spcPct val="100000"/>
              </a:lnSpc>
              <a:spcBef>
                <a:spcPts val="0"/>
              </a:spcBef>
              <a:spcAft>
                <a:spcPts val="0"/>
              </a:spcAft>
              <a:buNone/>
            </a:pPr>
            <a:r>
              <a:rPr lang="zh-CN" altLang="en-US" sz="1600" dirty="0">
                <a:latin typeface="微软雅黑" pitchFamily="34" charset="-122"/>
                <a:ea typeface="微软雅黑" pitchFamily="34" charset="-122"/>
              </a:rPr>
              <a:t>三类主数据的数据清理团队、组织建立。</a:t>
            </a:r>
          </a:p>
          <a:p>
            <a:pPr>
              <a:lnSpc>
                <a:spcPct val="100000"/>
              </a:lnSpc>
              <a:spcBef>
                <a:spcPts val="0"/>
              </a:spcBef>
              <a:spcAft>
                <a:spcPts val="0"/>
              </a:spcAft>
              <a:buNone/>
            </a:pPr>
            <a:r>
              <a:rPr lang="zh-CN" altLang="en-US" sz="1600" dirty="0">
                <a:latin typeface="微软雅黑" pitchFamily="34" charset="-122"/>
                <a:ea typeface="微软雅黑" pitchFamily="34" charset="-122"/>
              </a:rPr>
              <a:t>现有数据分析评估，制定数据清理阶段计划。</a:t>
            </a:r>
          </a:p>
          <a:p>
            <a:pPr>
              <a:lnSpc>
                <a:spcPct val="100000"/>
              </a:lnSpc>
              <a:spcBef>
                <a:spcPts val="0"/>
              </a:spcBef>
              <a:spcAft>
                <a:spcPts val="0"/>
              </a:spcAft>
              <a:buNone/>
            </a:pPr>
            <a:r>
              <a:rPr lang="zh-CN" altLang="en-US" sz="1600" dirty="0">
                <a:latin typeface="微软雅黑" pitchFamily="34" charset="-122"/>
                <a:ea typeface="微软雅黑" pitchFamily="34" charset="-122"/>
              </a:rPr>
              <a:t>依据数据标准，进行数据清理和标准化工作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00000"/>
              </a:lnSpc>
              <a:spcBef>
                <a:spcPts val="0"/>
              </a:spcBef>
              <a:spcAft>
                <a:spcPts val="0"/>
              </a:spcAft>
              <a:buNone/>
            </a:pPr>
            <a:endParaRPr lang="zh-CN" altLang="en-US" sz="1600" b="1" dirty="0">
              <a:latin typeface="微软雅黑" pitchFamily="34" charset="-122"/>
              <a:ea typeface="微软雅黑" pitchFamily="34" charset="-122"/>
            </a:endParaRPr>
          </a:p>
          <a:p>
            <a:pPr>
              <a:lnSpc>
                <a:spcPct val="100000"/>
              </a:lnSpc>
              <a:spcBef>
                <a:spcPts val="0"/>
              </a:spcBef>
              <a:spcAft>
                <a:spcPts val="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：数据转换</a:t>
            </a:r>
          </a:p>
          <a:p>
            <a:pPr>
              <a:lnSpc>
                <a:spcPct val="100000"/>
              </a:lnSpc>
              <a:spcBef>
                <a:spcPts val="0"/>
              </a:spcBef>
              <a:spcAft>
                <a:spcPts val="0"/>
              </a:spcAft>
              <a:buNone/>
            </a:pPr>
            <a:r>
              <a:rPr lang="zh-CN" altLang="en-US" sz="1600" dirty="0">
                <a:latin typeface="微软雅黑" pitchFamily="34" charset="-122"/>
                <a:ea typeface="微软雅黑" pitchFamily="34" charset="-122"/>
              </a:rPr>
              <a:t>与各系统开发商共同制定各系统的数据转换方案，评估方案可行性和风险，制定数据转换策略和风险应对措施。</a:t>
            </a:r>
          </a:p>
          <a:p>
            <a:pPr>
              <a:lnSpc>
                <a:spcPct val="100000"/>
              </a:lnSpc>
              <a:spcBef>
                <a:spcPts val="0"/>
              </a:spcBef>
              <a:spcAft>
                <a:spcPts val="0"/>
              </a:spcAft>
              <a:buNone/>
            </a:pPr>
            <a:r>
              <a:rPr lang="zh-CN" altLang="en-US" sz="1600" dirty="0">
                <a:latin typeface="微软雅黑" pitchFamily="34" charset="-122"/>
                <a:ea typeface="微软雅黑" pitchFamily="34" charset="-122"/>
              </a:rPr>
              <a:t>数据模拟转换。配置各业务系统的模拟环境，并使用标准数据进行模拟转换，评估转换方案的可行性。</a:t>
            </a:r>
          </a:p>
          <a:p>
            <a:pPr>
              <a:lnSpc>
                <a:spcPct val="100000"/>
              </a:lnSpc>
              <a:spcBef>
                <a:spcPts val="0"/>
              </a:spcBef>
              <a:spcAft>
                <a:spcPts val="0"/>
              </a:spcAft>
              <a:buNone/>
            </a:pPr>
            <a:r>
              <a:rPr lang="zh-CN" altLang="en-US" sz="1600" dirty="0">
                <a:latin typeface="微软雅黑" pitchFamily="34" charset="-122"/>
                <a:ea typeface="微软雅黑" pitchFamily="34" charset="-122"/>
              </a:rPr>
              <a:t>标准数据转入；</a:t>
            </a:r>
          </a:p>
          <a:p>
            <a:pPr>
              <a:lnSpc>
                <a:spcPct val="100000"/>
              </a:lnSpc>
              <a:spcBef>
                <a:spcPts val="0"/>
              </a:spcBef>
              <a:spcAft>
                <a:spcPts val="0"/>
              </a:spcAft>
              <a:buNone/>
            </a:pPr>
            <a:r>
              <a:rPr lang="zh-CN" altLang="en-US" sz="1600" dirty="0">
                <a:latin typeface="微软雅黑" pitchFamily="34" charset="-122"/>
                <a:ea typeface="微软雅黑" pitchFamily="34" charset="-122"/>
              </a:rPr>
              <a:t>数据上线切换。</a:t>
            </a:r>
          </a:p>
          <a:p>
            <a:pPr>
              <a:lnSpc>
                <a:spcPct val="100000"/>
              </a:lnSpc>
              <a:spcBef>
                <a:spcPts val="0"/>
              </a:spcBef>
              <a:spcAft>
                <a:spcPts val="0"/>
              </a:spcAft>
              <a:buNone/>
            </a:pPr>
            <a:r>
              <a:rPr 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992864" y="1592023"/>
            <a:ext cx="2246416" cy="1566890"/>
          </a:xfrm>
          <a:prstGeom prst="rect">
            <a:avLst/>
          </a:prstGeom>
          <a:noFill/>
          <a:ln w="38100" algn="ctr">
            <a:noFill/>
            <a:miter lim="800000"/>
            <a:headEnd/>
            <a:tailEnd/>
          </a:ln>
        </p:spPr>
        <p:txBody>
          <a:bodyPr wrap="square" lIns="88697" tIns="44348" rIns="88697" bIns="44348">
            <a:spAutoFit/>
          </a:bodyPr>
          <a:lstStyle/>
          <a:p>
            <a:pPr>
              <a:lnSpc>
                <a:spcPct val="100000"/>
              </a:lnSpc>
              <a:spcBef>
                <a:spcPts val="0"/>
              </a:spcBef>
              <a:spcAft>
                <a:spcPts val="0"/>
              </a:spcAft>
              <a:buNone/>
            </a:pPr>
            <a:endParaRPr lang="zh-CN" altLang="en-US" sz="1600" dirty="0" smtClean="0">
              <a:latin typeface="微软雅黑" pitchFamily="34" charset="-122"/>
              <a:ea typeface="微软雅黑" pitchFamily="34" charset="-122"/>
            </a:endParaRPr>
          </a:p>
          <a:p>
            <a:pPr>
              <a:lnSpc>
                <a:spcPct val="100000"/>
              </a:lnSpc>
              <a:spcBef>
                <a:spcPts val="0"/>
              </a:spcBef>
              <a:spcAft>
                <a:spcPts val="0"/>
              </a:spcAft>
              <a:buNone/>
            </a:pPr>
            <a:r>
              <a:rPr lang="zh-CN" altLang="en-US" sz="1600" dirty="0" smtClean="0">
                <a:latin typeface="微软雅黑" pitchFamily="34" charset="-122"/>
                <a:ea typeface="微软雅黑" pitchFamily="34" charset="-122"/>
              </a:rPr>
              <a:t>主要工作成果：</a:t>
            </a: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两家试点企业数据迁移计划</a:t>
            </a:r>
            <a:r>
              <a:rPr lang="en-US" altLang="zh-CN" sz="1600" dirty="0" smtClean="0">
                <a:latin typeface="微软雅黑" pitchFamily="34" charset="-122"/>
                <a:ea typeface="微软雅黑" pitchFamily="34" charset="-122"/>
              </a:rPr>
              <a:t>》</a:t>
            </a: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历史数据清理方案</a:t>
            </a:r>
            <a:r>
              <a:rPr lang="en-US" altLang="zh-CN" sz="1600" dirty="0" smtClean="0">
                <a:latin typeface="微软雅黑" pitchFamily="34" charset="-122"/>
                <a:ea typeface="微软雅黑" pitchFamily="34" charset="-122"/>
              </a:rPr>
              <a:t>》</a:t>
            </a:r>
          </a:p>
          <a:p>
            <a:pPr>
              <a:lnSpc>
                <a:spcPct val="100000"/>
              </a:lnSpc>
              <a:spcBef>
                <a:spcPts val="0"/>
              </a:spcBef>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数据转换方案</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8" name="Rectangle 12"/>
          <p:cNvSpPr>
            <a:spLocks noChangeArrowheads="1"/>
          </p:cNvSpPr>
          <p:nvPr/>
        </p:nvSpPr>
        <p:spPr bwMode="auto">
          <a:xfrm>
            <a:off x="0" y="245067"/>
            <a:ext cx="4831599"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Bef>
                <a:spcPts val="0"/>
              </a:spcBef>
              <a:spcAft>
                <a:spcPts val="0"/>
              </a:spcAft>
              <a:buNone/>
            </a:pPr>
            <a:r>
              <a:rPr lang="zh-CN" altLang="en-US" sz="2400" b="1" dirty="0">
                <a:latin typeface="微软雅黑" pitchFamily="34" charset="-122"/>
                <a:ea typeface="微软雅黑" pitchFamily="34" charset="-122"/>
                <a:cs typeface="Times New Roman" pitchFamily="18" charset="0"/>
              </a:rPr>
              <a:t>二</a:t>
            </a:r>
            <a:r>
              <a:rPr lang="zh-CN" altLang="en-US" sz="2400" b="1" dirty="0" smtClean="0">
                <a:latin typeface="微软雅黑" pitchFamily="34" charset="-122"/>
                <a:ea typeface="微软雅黑" pitchFamily="34" charset="-122"/>
                <a:cs typeface="Times New Roman" pitchFamily="18" charset="0"/>
              </a:rPr>
              <a:t>、</a:t>
            </a:r>
            <a:r>
              <a:rPr lang="zh-CN" altLang="en-US" sz="2400" b="1" dirty="0">
                <a:latin typeface="微软雅黑" pitchFamily="34" charset="-122"/>
                <a:ea typeface="微软雅黑" pitchFamily="34" charset="-122"/>
              </a:rPr>
              <a:t>主数据管理系统一期实施阶段</a:t>
            </a:r>
            <a:endParaRPr lang="zh-CN" altLang="en-US" sz="2400" b="1" dirty="0" smtClean="0">
              <a:latin typeface="微软雅黑" pitchFamily="34" charset="-122"/>
              <a:ea typeface="微软雅黑" pitchFamily="34" charset="-122"/>
            </a:endParaRPr>
          </a:p>
        </p:txBody>
      </p:sp>
      <p:sp>
        <p:nvSpPr>
          <p:cNvPr id="9" name="矩形 8"/>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0" name="右箭头 9"/>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34</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39414"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80968"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20066" y="843625"/>
            <a:ext cx="8915462" cy="725714"/>
          </a:xfrm>
          <a:prstGeom prst="rect">
            <a:avLst/>
          </a:prstGeom>
          <a:noFill/>
          <a:ln w="9525">
            <a:noFill/>
            <a:miter lim="800000"/>
            <a:headEnd/>
            <a:tailEnd/>
          </a:ln>
        </p:spPr>
        <p:txBody>
          <a:bodyPr lIns="88697" tIns="44348" rIns="88697" bIns="44348" anchor="ctr"/>
          <a:lstStyle/>
          <a:p>
            <a:pPr eaLnBrk="1" hangingPunct="1">
              <a:lnSpc>
                <a:spcPct val="100000"/>
              </a:lnSpc>
              <a:spcAft>
                <a:spcPts val="0"/>
              </a:spcAft>
              <a:buNone/>
            </a:pPr>
            <a:r>
              <a:rPr lang="en-US" altLang="zh-CN" sz="1900" b="1" dirty="0" smtClean="0">
                <a:latin typeface="微软雅黑" pitchFamily="34" charset="-122"/>
                <a:ea typeface="微软雅黑" pitchFamily="34" charset="-122"/>
              </a:rPr>
              <a:t>2.3)</a:t>
            </a:r>
            <a:r>
              <a:rPr lang="zh-CN" altLang="en-US" sz="1900" b="1" dirty="0">
                <a:latin typeface="微软雅黑" pitchFamily="34" charset="-122"/>
                <a:ea typeface="微软雅黑" pitchFamily="34" charset="-122"/>
              </a:rPr>
              <a:t>系统实现及上线阶段（</a:t>
            </a:r>
            <a:r>
              <a:rPr lang="en-US" sz="1900" b="1" dirty="0">
                <a:latin typeface="微软雅黑" pitchFamily="34" charset="-122"/>
                <a:ea typeface="微软雅黑" pitchFamily="34" charset="-122"/>
              </a:rPr>
              <a:t>H</a:t>
            </a:r>
            <a:r>
              <a:rPr lang="zh-CN" altLang="en-US" sz="1900" b="1" dirty="0">
                <a:latin typeface="微软雅黑" pitchFamily="34" charset="-122"/>
                <a:ea typeface="微软雅黑" pitchFamily="34" charset="-122"/>
              </a:rPr>
              <a:t>）</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8</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21</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11</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25</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26631" name="Text Box 13"/>
          <p:cNvSpPr txBox="1">
            <a:spLocks noChangeArrowheads="1"/>
          </p:cNvSpPr>
          <p:nvPr/>
        </p:nvSpPr>
        <p:spPr bwMode="gray">
          <a:xfrm>
            <a:off x="451169" y="1523987"/>
            <a:ext cx="6318044" cy="5013987"/>
          </a:xfrm>
          <a:prstGeom prst="rect">
            <a:avLst/>
          </a:prstGeom>
          <a:noFill/>
          <a:ln w="12700" algn="ctr">
            <a:noFill/>
            <a:miter lim="800000"/>
            <a:headEnd/>
            <a:tailEnd/>
          </a:ln>
        </p:spPr>
        <p:txBody>
          <a:bodyPr wrap="square" lIns="88697" tIns="44348" rIns="88697" bIns="44348">
            <a:spAutoFit/>
          </a:bodyPr>
          <a:lstStyle/>
          <a:p>
            <a:pPr>
              <a:lnSpc>
                <a:spcPct val="100000"/>
              </a:lnSpc>
              <a:spcAft>
                <a:spcPts val="60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：系统定制开发阶段</a:t>
            </a:r>
          </a:p>
          <a:p>
            <a:pPr lvl="0">
              <a:lnSpc>
                <a:spcPct val="100000"/>
              </a:lnSpc>
              <a:spcAft>
                <a:spcPts val="0"/>
              </a:spcAft>
              <a:buNone/>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二次开发需求规格说明书进行概要设计。</a:t>
            </a:r>
          </a:p>
          <a:p>
            <a:pPr lvl="0">
              <a:lnSpc>
                <a:spcPct val="100000"/>
              </a:lnSpc>
              <a:spcAft>
                <a:spcPts val="0"/>
              </a:spcAft>
              <a:buNone/>
            </a:pPr>
            <a:r>
              <a:rPr lang="zh-CN" altLang="en-US" dirty="0">
                <a:latin typeface="微软雅黑" pitchFamily="34" charset="-122"/>
                <a:ea typeface="微软雅黑" pitchFamily="34" charset="-122"/>
              </a:rPr>
              <a:t>详细设计（包括：模型设计、功能设计、界面设计、集成设计）。</a:t>
            </a:r>
          </a:p>
          <a:p>
            <a:pPr lvl="0">
              <a:lnSpc>
                <a:spcPct val="100000"/>
              </a:lnSpc>
              <a:spcAft>
                <a:spcPts val="0"/>
              </a:spcAft>
              <a:buNone/>
            </a:pPr>
            <a:r>
              <a:rPr lang="zh-CN" altLang="en-US" dirty="0">
                <a:latin typeface="微软雅黑" pitchFamily="34" charset="-122"/>
                <a:ea typeface="微软雅黑" pitchFamily="34" charset="-122"/>
              </a:rPr>
              <a:t>系统安装、配置、优化。</a:t>
            </a:r>
          </a:p>
          <a:p>
            <a:pPr lvl="0">
              <a:lnSpc>
                <a:spcPct val="100000"/>
              </a:lnSpc>
              <a:spcAft>
                <a:spcPts val="0"/>
              </a:spcAft>
              <a:buNone/>
            </a:pPr>
            <a:r>
              <a:rPr lang="zh-CN" altLang="en-US" dirty="0">
                <a:latin typeface="微软雅黑" pitchFamily="34" charset="-122"/>
                <a:ea typeface="微软雅黑" pitchFamily="34" charset="-122"/>
              </a:rPr>
              <a:t>系统功能开发、模型开发、工作流开发、页面展示开发。</a:t>
            </a:r>
          </a:p>
          <a:p>
            <a:pPr lvl="0">
              <a:lnSpc>
                <a:spcPct val="100000"/>
              </a:lnSpc>
              <a:spcAft>
                <a:spcPts val="0"/>
              </a:spcAft>
              <a:buNone/>
            </a:pPr>
            <a:r>
              <a:rPr lang="zh-CN" altLang="en-US" dirty="0">
                <a:latin typeface="微软雅黑" pitchFamily="34" charset="-122"/>
                <a:ea typeface="微软雅黑" pitchFamily="34" charset="-122"/>
              </a:rPr>
              <a:t>报表、表单的开发和测试 。</a:t>
            </a:r>
          </a:p>
          <a:p>
            <a:pPr>
              <a:lnSpc>
                <a:spcPct val="100000"/>
              </a:lnSpc>
              <a:spcAft>
                <a:spcPts val="600"/>
              </a:spcAft>
              <a:buNone/>
            </a:pPr>
            <a:r>
              <a:rPr lang="en-US"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a:p>
            <a:pPr>
              <a:lnSpc>
                <a:spcPct val="100000"/>
              </a:lnSpc>
              <a:spcAft>
                <a:spcPts val="60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：系统集成测试阶段</a:t>
            </a:r>
          </a:p>
          <a:p>
            <a:pPr lvl="0">
              <a:lnSpc>
                <a:spcPct val="100000"/>
              </a:lnSpc>
              <a:spcAft>
                <a:spcPts val="0"/>
              </a:spcAft>
              <a:buNone/>
            </a:pPr>
            <a:r>
              <a:rPr lang="zh-CN" altLang="en-US" dirty="0" smtClean="0">
                <a:latin typeface="微软雅黑" pitchFamily="34" charset="-122"/>
                <a:ea typeface="微软雅黑" pitchFamily="34" charset="-122"/>
              </a:rPr>
              <a:t>系统集成接口开发和调试。</a:t>
            </a:r>
          </a:p>
          <a:p>
            <a:pPr lvl="0">
              <a:lnSpc>
                <a:spcPct val="100000"/>
              </a:lnSpc>
              <a:spcAft>
                <a:spcPts val="0"/>
              </a:spcAft>
              <a:buNone/>
            </a:pPr>
            <a:r>
              <a:rPr lang="zh-CN" altLang="en-US" dirty="0" smtClean="0">
                <a:latin typeface="微软雅黑" pitchFamily="34" charset="-122"/>
                <a:ea typeface="微软雅黑" pitchFamily="34" charset="-122"/>
              </a:rPr>
              <a:t>编写测试方案并进行相关测试如：功能测试、压力测试、稳定性测试一期主数据实施对接系统集成接口联调和测试。</a:t>
            </a:r>
          </a:p>
          <a:p>
            <a:pPr lvl="0">
              <a:lnSpc>
                <a:spcPct val="100000"/>
              </a:lnSpc>
              <a:spcAft>
                <a:spcPts val="0"/>
              </a:spcAft>
              <a:buNone/>
            </a:pPr>
            <a:r>
              <a:rPr lang="zh-CN" altLang="en-US" dirty="0" smtClean="0">
                <a:latin typeface="微软雅黑" pitchFamily="34" charset="-122"/>
                <a:ea typeface="微软雅黑" pitchFamily="34" charset="-122"/>
              </a:rPr>
              <a:t>数据导入测试系统，并进行相关模拟测试 。</a:t>
            </a:r>
          </a:p>
          <a:p>
            <a:pPr>
              <a:lnSpc>
                <a:spcPct val="100000"/>
              </a:lnSpc>
              <a:spcAft>
                <a:spcPts val="0"/>
              </a:spcAft>
              <a:buNone/>
            </a:pPr>
            <a:r>
              <a:rPr lang="en-US" b="1" dirty="0" smtClean="0">
                <a:latin typeface="微软雅黑" pitchFamily="34" charset="-122"/>
                <a:ea typeface="微软雅黑" pitchFamily="34" charset="-122"/>
              </a:rPr>
              <a:t> </a:t>
            </a:r>
            <a:endParaRPr lang="zh-CN" altLang="en-US" b="1" dirty="0" smtClean="0">
              <a:latin typeface="微软雅黑" pitchFamily="34" charset="-122"/>
              <a:ea typeface="微软雅黑" pitchFamily="34" charset="-122"/>
            </a:endParaRPr>
          </a:p>
          <a:p>
            <a:pPr>
              <a:lnSpc>
                <a:spcPct val="100000"/>
              </a:lnSpc>
              <a:spcAft>
                <a:spcPts val="60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3</a:t>
            </a:r>
            <a:r>
              <a:rPr lang="zh-CN" altLang="en-US" sz="1600" b="1" dirty="0">
                <a:latin typeface="微软雅黑" pitchFamily="34" charset="-122"/>
                <a:ea typeface="微软雅黑" pitchFamily="34" charset="-122"/>
              </a:rPr>
              <a:t>：系统上线阶段</a:t>
            </a:r>
          </a:p>
          <a:p>
            <a:pPr>
              <a:lnSpc>
                <a:spcPct val="100000"/>
              </a:lnSpc>
              <a:spcAft>
                <a:spcPts val="0"/>
              </a:spcAft>
              <a:buNone/>
            </a:pPr>
            <a:r>
              <a:rPr lang="zh-CN" altLang="en-US" dirty="0" smtClean="0">
                <a:latin typeface="微软雅黑" pitchFamily="34" charset="-122"/>
                <a:ea typeface="微软雅黑" pitchFamily="34" charset="-122"/>
              </a:rPr>
              <a:t>制定</a:t>
            </a:r>
            <a:r>
              <a:rPr lang="zh-CN" altLang="en-US" dirty="0">
                <a:latin typeface="微软雅黑" pitchFamily="34" charset="-122"/>
                <a:ea typeface="微软雅黑" pitchFamily="34" charset="-122"/>
              </a:rPr>
              <a:t>系统上线方案。包括正式系统安装、部署，用户培训方案和培训计划，用户验证测试，标准数据转入，完成系统正式上线。</a:t>
            </a:r>
          </a:p>
          <a:p>
            <a:pPr lvl="0">
              <a:lnSpc>
                <a:spcPct val="100000"/>
              </a:lnSpc>
              <a:spcAft>
                <a:spcPts val="0"/>
              </a:spcAft>
              <a:buNone/>
            </a:pPr>
            <a:r>
              <a:rPr lang="zh-CN" altLang="en-US" dirty="0">
                <a:latin typeface="微软雅黑" pitchFamily="34" charset="-122"/>
                <a:ea typeface="微软雅黑" pitchFamily="34" charset="-122"/>
              </a:rPr>
              <a:t>将</a:t>
            </a:r>
            <a:r>
              <a:rPr lang="en-US" dirty="0">
                <a:latin typeface="微软雅黑" pitchFamily="34" charset="-122"/>
                <a:ea typeface="微软雅黑" pitchFamily="34" charset="-122"/>
              </a:rPr>
              <a:t>MDM</a:t>
            </a:r>
            <a:r>
              <a:rPr lang="zh-CN" altLang="en-US" dirty="0">
                <a:latin typeface="微软雅黑" pitchFamily="34" charset="-122"/>
                <a:ea typeface="微软雅黑" pitchFamily="34" charset="-122"/>
              </a:rPr>
              <a:t>系统配置传输至生产系统</a:t>
            </a:r>
            <a:r>
              <a:rPr lang="zh-CN" altLang="en-US" dirty="0" smtClean="0">
                <a:latin typeface="微软雅黑" pitchFamily="34" charset="-122"/>
                <a:ea typeface="微软雅黑" pitchFamily="34" charset="-122"/>
              </a:rPr>
              <a:t>。将</a:t>
            </a:r>
            <a:r>
              <a:rPr lang="zh-CN" altLang="en-US" dirty="0">
                <a:latin typeface="微软雅黑" pitchFamily="34" charset="-122"/>
                <a:ea typeface="微软雅黑" pitchFamily="34" charset="-122"/>
              </a:rPr>
              <a:t>开发程序部署到生产</a:t>
            </a:r>
            <a:r>
              <a:rPr lang="zh-CN" altLang="en-US" dirty="0" smtClean="0">
                <a:latin typeface="微软雅黑" pitchFamily="34" charset="-122"/>
                <a:ea typeface="微软雅黑" pitchFamily="34" charset="-122"/>
              </a:rPr>
              <a:t>系统。</a:t>
            </a:r>
            <a:endParaRPr lang="zh-CN" altLang="en-US" dirty="0">
              <a:latin typeface="微软雅黑" pitchFamily="34" charset="-122"/>
              <a:ea typeface="微软雅黑" pitchFamily="34" charset="-122"/>
            </a:endParaRPr>
          </a:p>
          <a:p>
            <a:pPr lvl="0">
              <a:lnSpc>
                <a:spcPct val="100000"/>
              </a:lnSpc>
              <a:spcAft>
                <a:spcPts val="0"/>
              </a:spcAft>
              <a:buNone/>
            </a:pPr>
            <a:r>
              <a:rPr lang="zh-CN" altLang="en-US" dirty="0">
                <a:latin typeface="微软雅黑" pitchFamily="34" charset="-122"/>
                <a:ea typeface="微软雅黑" pitchFamily="34" charset="-122"/>
              </a:rPr>
              <a:t>第三方安全机构组织安全测试。</a:t>
            </a:r>
          </a:p>
          <a:p>
            <a:pPr lvl="0">
              <a:lnSpc>
                <a:spcPct val="100000"/>
              </a:lnSpc>
              <a:spcAft>
                <a:spcPts val="0"/>
              </a:spcAft>
              <a:buNone/>
            </a:pPr>
            <a:r>
              <a:rPr lang="zh-CN" altLang="en-US" dirty="0">
                <a:latin typeface="微软雅黑" pitchFamily="34" charset="-122"/>
                <a:ea typeface="微软雅黑" pitchFamily="34" charset="-122"/>
              </a:rPr>
              <a:t>制定用户接收测试计划，进行用户验收测试。</a:t>
            </a:r>
          </a:p>
          <a:p>
            <a:pPr lvl="0">
              <a:lnSpc>
                <a:spcPct val="100000"/>
              </a:lnSpc>
              <a:spcAft>
                <a:spcPts val="0"/>
              </a:spcAft>
              <a:buNone/>
            </a:pPr>
            <a:r>
              <a:rPr lang="zh-CN" altLang="en-US" dirty="0">
                <a:latin typeface="微软雅黑" pitchFamily="34" charset="-122"/>
                <a:ea typeface="微软雅黑" pitchFamily="34" charset="-122"/>
              </a:rPr>
              <a:t>编写用户手册，制定最终用户培训计划，进行最终用户培训。</a:t>
            </a:r>
          </a:p>
          <a:p>
            <a:pPr lvl="0">
              <a:lnSpc>
                <a:spcPct val="100000"/>
              </a:lnSpc>
              <a:spcAft>
                <a:spcPts val="0"/>
              </a:spcAft>
              <a:buNone/>
            </a:pPr>
            <a:r>
              <a:rPr lang="zh-CN" altLang="en-US" dirty="0">
                <a:latin typeface="微软雅黑" pitchFamily="34" charset="-122"/>
                <a:ea typeface="微软雅黑" pitchFamily="34" charset="-122"/>
              </a:rPr>
              <a:t>系统切换和正式上线投用</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26635" name="Text Box 23"/>
          <p:cNvSpPr txBox="1">
            <a:spLocks noChangeArrowheads="1"/>
          </p:cNvSpPr>
          <p:nvPr/>
        </p:nvSpPr>
        <p:spPr bwMode="gray">
          <a:xfrm>
            <a:off x="6909614" y="1592023"/>
            <a:ext cx="2246416" cy="3044217"/>
          </a:xfrm>
          <a:prstGeom prst="rect">
            <a:avLst/>
          </a:prstGeom>
          <a:noFill/>
          <a:ln w="38100" algn="ctr">
            <a:noFill/>
            <a:miter lim="800000"/>
            <a:headEnd/>
            <a:tailEnd/>
          </a:ln>
        </p:spPr>
        <p:txBody>
          <a:bodyPr wrap="square" lIns="88697" tIns="44348" rIns="88697" bIns="44348">
            <a:spAutoFit/>
          </a:bodyPr>
          <a:lstStyle/>
          <a:p>
            <a:pPr>
              <a:lnSpc>
                <a:spcPct val="100000"/>
              </a:lnSpc>
              <a:spcAft>
                <a:spcPts val="0"/>
              </a:spcAft>
              <a:buNone/>
            </a:pPr>
            <a:endParaRPr lang="zh-CN" altLang="en-US" sz="1600" dirty="0" smtClean="0">
              <a:latin typeface="微软雅黑" pitchFamily="34" charset="-122"/>
              <a:ea typeface="微软雅黑" pitchFamily="34" charset="-122"/>
            </a:endParaRPr>
          </a:p>
          <a:p>
            <a:pPr>
              <a:lnSpc>
                <a:spcPct val="100000"/>
              </a:lnSpc>
              <a:spcAft>
                <a:spcPts val="0"/>
              </a:spcAft>
              <a:buNone/>
            </a:pPr>
            <a:r>
              <a:rPr lang="zh-CN" altLang="en-US" sz="1600" dirty="0" smtClean="0">
                <a:latin typeface="微软雅黑" pitchFamily="34" charset="-122"/>
                <a:ea typeface="微软雅黑" pitchFamily="34" charset="-122"/>
              </a:rPr>
              <a:t>主要工作成果：</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二次开发概要设计</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二次开发详细设计</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系统安装调试手册</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系统集成接口数据规范</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数据集成方案</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系统测试方案</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培训方案</a:t>
            </a:r>
            <a:r>
              <a:rPr lang="en-US" altLang="zh-CN" sz="1600" dirty="0" smtClean="0">
                <a:latin typeface="微软雅黑" pitchFamily="34" charset="-122"/>
                <a:ea typeface="微软雅黑" pitchFamily="34" charset="-122"/>
              </a:rPr>
              <a:t>》</a:t>
            </a:r>
          </a:p>
          <a:p>
            <a:pPr lvl="0">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用户使用手册</a:t>
            </a:r>
            <a:r>
              <a:rPr lang="en-US" altLang="zh-CN" sz="1600" dirty="0" smtClean="0">
                <a:latin typeface="微软雅黑" pitchFamily="34" charset="-122"/>
                <a:ea typeface="微软雅黑" pitchFamily="34" charset="-122"/>
              </a:rPr>
              <a:t>》</a:t>
            </a:r>
          </a:p>
          <a:p>
            <a:pPr>
              <a:lnSpc>
                <a:spcPct val="100000"/>
              </a:lnSpc>
              <a:spcAft>
                <a:spcPts val="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系统运行维护手册</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8" name="Rectangle 12"/>
          <p:cNvSpPr>
            <a:spLocks noChangeArrowheads="1"/>
          </p:cNvSpPr>
          <p:nvPr/>
        </p:nvSpPr>
        <p:spPr bwMode="auto">
          <a:xfrm>
            <a:off x="0" y="245067"/>
            <a:ext cx="4831599"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Aft>
                <a:spcPts val="0"/>
              </a:spcAft>
              <a:buNone/>
            </a:pPr>
            <a:r>
              <a:rPr lang="zh-CN" altLang="en-US" sz="2400" b="1" dirty="0">
                <a:latin typeface="微软雅黑" pitchFamily="34" charset="-122"/>
                <a:ea typeface="微软雅黑" pitchFamily="34" charset="-122"/>
                <a:cs typeface="Times New Roman" pitchFamily="18" charset="0"/>
              </a:rPr>
              <a:t>二</a:t>
            </a:r>
            <a:r>
              <a:rPr lang="zh-CN" altLang="en-US" sz="2400" b="1" dirty="0" smtClean="0">
                <a:latin typeface="微软雅黑" pitchFamily="34" charset="-122"/>
                <a:ea typeface="微软雅黑" pitchFamily="34" charset="-122"/>
                <a:cs typeface="Times New Roman" pitchFamily="18" charset="0"/>
              </a:rPr>
              <a:t>、</a:t>
            </a:r>
            <a:r>
              <a:rPr lang="zh-CN" altLang="en-US" sz="2400" b="1" dirty="0">
                <a:latin typeface="微软雅黑" pitchFamily="34" charset="-122"/>
                <a:ea typeface="微软雅黑" pitchFamily="34" charset="-122"/>
              </a:rPr>
              <a:t>主数据管理系统一期实施阶段</a:t>
            </a:r>
            <a:endParaRPr lang="zh-CN" altLang="en-US" sz="2400" b="1" dirty="0" smtClean="0">
              <a:latin typeface="微软雅黑" pitchFamily="34" charset="-122"/>
              <a:ea typeface="微软雅黑" pitchFamily="34" charset="-122"/>
            </a:endParaRPr>
          </a:p>
        </p:txBody>
      </p:sp>
      <p:sp>
        <p:nvSpPr>
          <p:cNvPr id="9" name="矩形 8"/>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0" name="右箭头 9"/>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35</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10852"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60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452406"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60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38066" y="843625"/>
            <a:ext cx="8915462" cy="725714"/>
          </a:xfrm>
          <a:prstGeom prst="rect">
            <a:avLst/>
          </a:prstGeom>
          <a:noFill/>
          <a:ln w="9525">
            <a:noFill/>
            <a:miter lim="800000"/>
            <a:headEnd/>
            <a:tailEnd/>
          </a:ln>
        </p:spPr>
        <p:txBody>
          <a:bodyPr lIns="88697" tIns="44348" rIns="88697" bIns="44348" anchor="ctr"/>
          <a:lstStyle/>
          <a:p>
            <a:pPr eaLnBrk="1" hangingPunct="1">
              <a:lnSpc>
                <a:spcPct val="100000"/>
              </a:lnSpc>
              <a:spcAft>
                <a:spcPts val="600"/>
              </a:spcAft>
              <a:buNone/>
            </a:pPr>
            <a:r>
              <a:rPr lang="en-US" altLang="zh-CN" sz="1900" b="1" dirty="0" smtClean="0">
                <a:latin typeface="微软雅黑" pitchFamily="34" charset="-122"/>
                <a:ea typeface="微软雅黑" pitchFamily="34" charset="-122"/>
              </a:rPr>
              <a:t>2.4)</a:t>
            </a:r>
            <a:r>
              <a:rPr lang="zh-CN" altLang="en-US" sz="1900" b="1" dirty="0">
                <a:latin typeface="微软雅黑" pitchFamily="34" charset="-122"/>
                <a:ea typeface="微软雅黑" pitchFamily="34" charset="-122"/>
              </a:rPr>
              <a:t>上线支持及推广阶段（</a:t>
            </a:r>
            <a:r>
              <a:rPr lang="en-US" sz="1900" b="1" dirty="0">
                <a:latin typeface="微软雅黑" pitchFamily="34" charset="-122"/>
                <a:ea typeface="微软雅黑" pitchFamily="34" charset="-122"/>
              </a:rPr>
              <a:t>I</a:t>
            </a:r>
            <a:r>
              <a:rPr lang="zh-CN" altLang="en-US" sz="1900" b="1" dirty="0" smtClean="0">
                <a:latin typeface="微软雅黑" pitchFamily="34" charset="-122"/>
                <a:ea typeface="微软雅黑" pitchFamily="34" charset="-122"/>
              </a:rPr>
              <a:t>）</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11</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26</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r>
              <a:rPr lang="en-US" sz="1900" b="1" dirty="0" smtClean="0">
                <a:latin typeface="微软雅黑" pitchFamily="34" charset="-122"/>
                <a:ea typeface="微软雅黑" pitchFamily="34" charset="-122"/>
              </a:rPr>
              <a:t>2013</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12</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23</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26631" name="Text Box 13"/>
          <p:cNvSpPr txBox="1">
            <a:spLocks noChangeArrowheads="1"/>
          </p:cNvSpPr>
          <p:nvPr/>
        </p:nvSpPr>
        <p:spPr bwMode="gray">
          <a:xfrm>
            <a:off x="522607" y="1523987"/>
            <a:ext cx="6318044" cy="2844162"/>
          </a:xfrm>
          <a:prstGeom prst="rect">
            <a:avLst/>
          </a:prstGeom>
          <a:noFill/>
          <a:ln w="12700" algn="ctr">
            <a:noFill/>
            <a:miter lim="800000"/>
            <a:headEnd/>
            <a:tailEnd/>
          </a:ln>
        </p:spPr>
        <p:txBody>
          <a:bodyPr wrap="square" lIns="88697" tIns="44348" rIns="88697" bIns="44348">
            <a:spAutoFit/>
          </a:bodyPr>
          <a:lstStyle/>
          <a:p>
            <a:pPr>
              <a:lnSpc>
                <a:spcPct val="100000"/>
              </a:lnSpc>
              <a:spcAft>
                <a:spcPts val="60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：系统上线支持阶段</a:t>
            </a:r>
          </a:p>
          <a:p>
            <a:pPr lvl="0">
              <a:lnSpc>
                <a:spcPct val="100000"/>
              </a:lnSpc>
              <a:spcAft>
                <a:spcPts val="600"/>
              </a:spcAft>
              <a:buNone/>
            </a:pPr>
            <a:r>
              <a:rPr lang="zh-CN" altLang="en-US" sz="1600" dirty="0">
                <a:latin typeface="微软雅黑" pitchFamily="34" charset="-122"/>
                <a:ea typeface="微软雅黑" pitchFamily="34" charset="-122"/>
              </a:rPr>
              <a:t>上线阶段的管理协调以及上线后重大问题解决的协调。</a:t>
            </a:r>
          </a:p>
          <a:p>
            <a:pPr lvl="0">
              <a:lnSpc>
                <a:spcPct val="100000"/>
              </a:lnSpc>
              <a:spcAft>
                <a:spcPts val="600"/>
              </a:spcAft>
              <a:buNone/>
            </a:pPr>
            <a:r>
              <a:rPr lang="zh-CN" altLang="en-US" sz="1600" dirty="0">
                <a:latin typeface="微软雅黑" pitchFamily="34" charset="-122"/>
                <a:ea typeface="微软雅黑" pitchFamily="34" charset="-122"/>
              </a:rPr>
              <a:t>系统升级、功能完善、用户应用问题解答、业务管理咨询、系统维护等工作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lvl="0">
              <a:lnSpc>
                <a:spcPct val="100000"/>
              </a:lnSpc>
              <a:spcAft>
                <a:spcPts val="600"/>
              </a:spcAft>
              <a:buNone/>
            </a:pPr>
            <a:endParaRPr lang="zh-CN" altLang="en-US" sz="1600" b="1" dirty="0">
              <a:latin typeface="微软雅黑" pitchFamily="34" charset="-122"/>
              <a:ea typeface="微软雅黑" pitchFamily="34" charset="-122"/>
            </a:endParaRPr>
          </a:p>
          <a:p>
            <a:pPr>
              <a:lnSpc>
                <a:spcPct val="100000"/>
              </a:lnSpc>
              <a:spcAft>
                <a:spcPts val="600"/>
              </a:spcAft>
              <a:buNone/>
            </a:pPr>
            <a:r>
              <a:rPr lang="zh-CN" altLang="en-US" sz="1600" b="1" dirty="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：系统推广阶段</a:t>
            </a:r>
          </a:p>
          <a:p>
            <a:pPr lvl="0">
              <a:lnSpc>
                <a:spcPct val="100000"/>
              </a:lnSpc>
              <a:spcAft>
                <a:spcPts val="600"/>
              </a:spcAft>
              <a:buNone/>
            </a:pPr>
            <a:r>
              <a:rPr lang="zh-CN" altLang="en-US" sz="1600" dirty="0">
                <a:latin typeface="微软雅黑" pitchFamily="34" charset="-122"/>
                <a:ea typeface="微软雅黑" pitchFamily="34" charset="-122"/>
              </a:rPr>
              <a:t>总结试点单位和信息系统实施经验，完善实施方法论和实施服务</a:t>
            </a:r>
            <a:r>
              <a:rPr lang="zh-CN" altLang="en-US" sz="1600" dirty="0" smtClean="0">
                <a:latin typeface="微软雅黑" pitchFamily="34" charset="-122"/>
                <a:ea typeface="微软雅黑" pitchFamily="34" charset="-122"/>
              </a:rPr>
              <a:t>策略</a:t>
            </a:r>
            <a:endParaRPr lang="zh-CN" altLang="en-US" sz="1600" dirty="0">
              <a:latin typeface="微软雅黑" pitchFamily="34" charset="-122"/>
              <a:ea typeface="微软雅黑" pitchFamily="34" charset="-122"/>
            </a:endParaRPr>
          </a:p>
          <a:p>
            <a:pPr lvl="0">
              <a:lnSpc>
                <a:spcPct val="100000"/>
              </a:lnSpc>
              <a:spcAft>
                <a:spcPts val="600"/>
              </a:spcAft>
              <a:buNone/>
            </a:pPr>
            <a:r>
              <a:rPr lang="zh-CN" altLang="en-US" sz="1600" dirty="0">
                <a:latin typeface="微软雅黑" pitchFamily="34" charset="-122"/>
                <a:ea typeface="微软雅黑" pitchFamily="34" charset="-122"/>
              </a:rPr>
              <a:t>制定主数据实施推广计划，确定实施方法、策略和流程。</a:t>
            </a:r>
          </a:p>
          <a:p>
            <a:pPr lvl="0">
              <a:lnSpc>
                <a:spcPct val="100000"/>
              </a:lnSpc>
              <a:spcAft>
                <a:spcPts val="600"/>
              </a:spcAft>
              <a:buNone/>
            </a:pPr>
            <a:r>
              <a:rPr lang="zh-CN" altLang="en-US" sz="1600" dirty="0">
                <a:latin typeface="微软雅黑" pitchFamily="34" charset="-122"/>
                <a:ea typeface="微软雅黑" pitchFamily="34" charset="-122"/>
              </a:rPr>
              <a:t>推广工作的组织和实施执行</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981052" y="1592023"/>
            <a:ext cx="2246416" cy="1874666"/>
          </a:xfrm>
          <a:prstGeom prst="rect">
            <a:avLst/>
          </a:prstGeom>
          <a:noFill/>
          <a:ln w="38100" algn="ctr">
            <a:noFill/>
            <a:miter lim="800000"/>
            <a:headEnd/>
            <a:tailEnd/>
          </a:ln>
        </p:spPr>
        <p:txBody>
          <a:bodyPr wrap="square" lIns="88697" tIns="44348" rIns="88697" bIns="44348">
            <a:spAutoFit/>
          </a:bodyPr>
          <a:lstStyle/>
          <a:p>
            <a:pPr>
              <a:lnSpc>
                <a:spcPct val="100000"/>
              </a:lnSpc>
              <a:spcAft>
                <a:spcPts val="600"/>
              </a:spcAft>
              <a:buNone/>
            </a:pPr>
            <a:endParaRPr lang="zh-CN" altLang="en-US" sz="1600" dirty="0" smtClean="0">
              <a:latin typeface="微软雅黑" pitchFamily="34" charset="-122"/>
              <a:ea typeface="微软雅黑" pitchFamily="34" charset="-122"/>
            </a:endParaRPr>
          </a:p>
          <a:p>
            <a:pPr>
              <a:lnSpc>
                <a:spcPct val="100000"/>
              </a:lnSpc>
              <a:spcAft>
                <a:spcPts val="600"/>
              </a:spcAft>
              <a:buNone/>
            </a:pPr>
            <a:r>
              <a:rPr lang="zh-CN" altLang="en-US" sz="1600" dirty="0" smtClean="0">
                <a:latin typeface="微软雅黑" pitchFamily="34" charset="-122"/>
                <a:ea typeface="微软雅黑" pitchFamily="34" charset="-122"/>
              </a:rPr>
              <a:t>主要工作成果：</a:t>
            </a:r>
          </a:p>
          <a:p>
            <a:pPr lvl="0">
              <a:lnSpc>
                <a:spcPct val="100000"/>
              </a:lnSpc>
              <a:spcAft>
                <a:spcPts val="60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系统上线切换方案（包括上线应急方案）</a:t>
            </a:r>
            <a:r>
              <a:rPr lang="en-US" altLang="zh-CN" sz="1600" dirty="0" smtClean="0">
                <a:latin typeface="微软雅黑" pitchFamily="34" charset="-122"/>
                <a:ea typeface="微软雅黑" pitchFamily="34" charset="-122"/>
              </a:rPr>
              <a:t>》</a:t>
            </a:r>
          </a:p>
          <a:p>
            <a:pPr lvl="0">
              <a:lnSpc>
                <a:spcPct val="100000"/>
              </a:lnSpc>
              <a:spcAft>
                <a:spcPts val="60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系统运行维护手册</a:t>
            </a:r>
            <a:r>
              <a:rPr lang="en-US" altLang="zh-CN" sz="1600" dirty="0" smtClean="0">
                <a:latin typeface="微软雅黑" pitchFamily="34" charset="-122"/>
                <a:ea typeface="微软雅黑" pitchFamily="34" charset="-122"/>
              </a:rPr>
              <a:t>》</a:t>
            </a:r>
          </a:p>
          <a:p>
            <a:pPr>
              <a:lnSpc>
                <a:spcPct val="100000"/>
              </a:lnSpc>
              <a:spcAft>
                <a:spcPts val="60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系统推广方案</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8" name="Rectangle 12"/>
          <p:cNvSpPr>
            <a:spLocks noChangeArrowheads="1"/>
          </p:cNvSpPr>
          <p:nvPr/>
        </p:nvSpPr>
        <p:spPr bwMode="auto">
          <a:xfrm>
            <a:off x="0" y="245067"/>
            <a:ext cx="4831599"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Aft>
                <a:spcPts val="600"/>
              </a:spcAft>
              <a:buNone/>
            </a:pPr>
            <a:r>
              <a:rPr lang="zh-CN" altLang="en-US" sz="2400" b="1" dirty="0">
                <a:latin typeface="微软雅黑" pitchFamily="34" charset="-122"/>
                <a:ea typeface="微软雅黑" pitchFamily="34" charset="-122"/>
                <a:cs typeface="Times New Roman" pitchFamily="18" charset="0"/>
              </a:rPr>
              <a:t>二</a:t>
            </a:r>
            <a:r>
              <a:rPr lang="zh-CN" altLang="en-US" sz="2400" b="1" dirty="0" smtClean="0">
                <a:latin typeface="微软雅黑" pitchFamily="34" charset="-122"/>
                <a:ea typeface="微软雅黑" pitchFamily="34" charset="-122"/>
                <a:cs typeface="Times New Roman" pitchFamily="18" charset="0"/>
              </a:rPr>
              <a:t>、</a:t>
            </a:r>
            <a:r>
              <a:rPr lang="zh-CN" altLang="en-US" sz="2400" b="1" dirty="0">
                <a:latin typeface="微软雅黑" pitchFamily="34" charset="-122"/>
                <a:ea typeface="微软雅黑" pitchFamily="34" charset="-122"/>
              </a:rPr>
              <a:t>主数据管理系统一期实施阶段</a:t>
            </a:r>
            <a:endParaRPr lang="zh-CN" altLang="en-US" sz="2400" b="1" dirty="0" smtClean="0">
              <a:latin typeface="微软雅黑" pitchFamily="34" charset="-122"/>
              <a:ea typeface="微软雅黑" pitchFamily="34" charset="-122"/>
            </a:endParaRPr>
          </a:p>
        </p:txBody>
      </p:sp>
      <p:sp>
        <p:nvSpPr>
          <p:cNvPr id="9" name="矩形 8"/>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0" name="右箭头 9"/>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36</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39414" y="1455950"/>
            <a:ext cx="2277589"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600"/>
              </a:spcAft>
              <a:buNone/>
            </a:pPr>
            <a:endParaRPr lang="zh-CN" altLang="en-US" sz="2900" dirty="0">
              <a:solidFill>
                <a:srgbClr val="3399FF"/>
              </a:solidFill>
              <a:latin typeface="微软雅黑" pitchFamily="34" charset="-122"/>
              <a:ea typeface="微软雅黑" pitchFamily="34" charset="-122"/>
            </a:endParaRPr>
          </a:p>
        </p:txBody>
      </p:sp>
      <p:sp>
        <p:nvSpPr>
          <p:cNvPr id="26627" name="Rectangle 3"/>
          <p:cNvSpPr>
            <a:spLocks noChangeArrowheads="1"/>
          </p:cNvSpPr>
          <p:nvPr/>
        </p:nvSpPr>
        <p:spPr bwMode="auto">
          <a:xfrm>
            <a:off x="380968" y="1455950"/>
            <a:ext cx="6388245" cy="4966642"/>
          </a:xfrm>
          <a:prstGeom prst="rect">
            <a:avLst/>
          </a:prstGeom>
          <a:solidFill>
            <a:srgbClr val="FFFFFF"/>
          </a:solidFill>
          <a:ln w="9525" algn="ctr">
            <a:solidFill>
              <a:srgbClr val="000000"/>
            </a:solidFill>
            <a:miter lim="800000"/>
            <a:headEnd/>
            <a:tailEnd/>
          </a:ln>
        </p:spPr>
        <p:txBody>
          <a:bodyPr wrap="none" lIns="88697" tIns="44348" rIns="88697" bIns="44348" anchor="ctr"/>
          <a:lstStyle/>
          <a:p>
            <a:pPr algn="ctr" eaLnBrk="1" hangingPunct="1">
              <a:lnSpc>
                <a:spcPct val="100000"/>
              </a:lnSpc>
              <a:spcBef>
                <a:spcPct val="20000"/>
              </a:spcBef>
              <a:spcAft>
                <a:spcPts val="600"/>
              </a:spcAft>
              <a:buNone/>
            </a:pPr>
            <a:endParaRPr lang="zh-CN" altLang="en-US" sz="2900" dirty="0">
              <a:solidFill>
                <a:srgbClr val="3399FF"/>
              </a:solidFill>
              <a:latin typeface="微软雅黑" pitchFamily="34" charset="-122"/>
              <a:ea typeface="微软雅黑" pitchFamily="34" charset="-122"/>
            </a:endParaRPr>
          </a:p>
        </p:txBody>
      </p:sp>
      <p:sp>
        <p:nvSpPr>
          <p:cNvPr id="26628" name="Rectangle 2"/>
          <p:cNvSpPr>
            <a:spLocks noChangeArrowheads="1"/>
          </p:cNvSpPr>
          <p:nvPr/>
        </p:nvSpPr>
        <p:spPr bwMode="auto">
          <a:xfrm>
            <a:off x="20066" y="843625"/>
            <a:ext cx="8915462" cy="725714"/>
          </a:xfrm>
          <a:prstGeom prst="rect">
            <a:avLst/>
          </a:prstGeom>
          <a:noFill/>
          <a:ln w="9525">
            <a:noFill/>
            <a:miter lim="800000"/>
            <a:headEnd/>
            <a:tailEnd/>
          </a:ln>
        </p:spPr>
        <p:txBody>
          <a:bodyPr lIns="88697" tIns="44348" rIns="88697" bIns="44348" anchor="ctr"/>
          <a:lstStyle/>
          <a:p>
            <a:pPr eaLnBrk="1" hangingPunct="1">
              <a:lnSpc>
                <a:spcPct val="100000"/>
              </a:lnSpc>
              <a:spcAft>
                <a:spcPts val="600"/>
              </a:spcAft>
              <a:buNone/>
            </a:pPr>
            <a:r>
              <a:rPr lang="en-US" altLang="zh-CN" sz="1900" b="1" dirty="0" smtClean="0">
                <a:latin typeface="微软雅黑" pitchFamily="34" charset="-122"/>
                <a:ea typeface="微软雅黑" pitchFamily="34" charset="-122"/>
              </a:rPr>
              <a:t>2.5)</a:t>
            </a:r>
            <a:r>
              <a:rPr lang="zh-CN" altLang="en-US" sz="1900" b="1" dirty="0">
                <a:latin typeface="微软雅黑" pitchFamily="34" charset="-122"/>
                <a:ea typeface="微软雅黑" pitchFamily="34" charset="-122"/>
              </a:rPr>
              <a:t>项目验收阶段（</a:t>
            </a:r>
            <a:r>
              <a:rPr lang="en-US" sz="1900" b="1" dirty="0">
                <a:latin typeface="微软雅黑" pitchFamily="34" charset="-122"/>
                <a:ea typeface="微软雅黑" pitchFamily="34" charset="-122"/>
              </a:rPr>
              <a:t>J</a:t>
            </a:r>
            <a:r>
              <a:rPr lang="zh-CN" altLang="en-US" sz="1900" b="1" dirty="0" smtClean="0">
                <a:latin typeface="微软雅黑" pitchFamily="34" charset="-122"/>
                <a:ea typeface="微软雅黑" pitchFamily="34" charset="-122"/>
              </a:rPr>
              <a:t>）</a:t>
            </a:r>
            <a:r>
              <a:rPr lang="en-US" altLang="zh-CN" sz="1900" b="1" dirty="0" smtClean="0">
                <a:latin typeface="微软雅黑" pitchFamily="34" charset="-122"/>
                <a:ea typeface="微软雅黑" pitchFamily="34" charset="-122"/>
              </a:rPr>
              <a:t>(2014</a:t>
            </a:r>
            <a:r>
              <a:rPr lang="zh-CN" altLang="en-US" sz="1900" b="1" dirty="0" smtClean="0">
                <a:latin typeface="微软雅黑" pitchFamily="34" charset="-122"/>
                <a:ea typeface="微软雅黑" pitchFamily="34" charset="-122"/>
              </a:rPr>
              <a:t>年</a:t>
            </a:r>
            <a:r>
              <a:rPr lang="en-US" altLang="zh-CN" sz="1900" b="1" dirty="0" smtClean="0">
                <a:latin typeface="微软雅黑" pitchFamily="34" charset="-122"/>
                <a:ea typeface="微软雅黑" pitchFamily="34" charset="-122"/>
              </a:rPr>
              <a:t>02</a:t>
            </a:r>
            <a:r>
              <a:rPr lang="zh-CN" altLang="en-US" sz="1900" b="1" dirty="0" smtClean="0">
                <a:latin typeface="微软雅黑" pitchFamily="34" charset="-122"/>
                <a:ea typeface="微软雅黑" pitchFamily="34" charset="-122"/>
              </a:rPr>
              <a:t>月</a:t>
            </a:r>
            <a:r>
              <a:rPr lang="en-US" altLang="zh-CN" sz="1900" b="1" dirty="0" smtClean="0">
                <a:latin typeface="微软雅黑" pitchFamily="34" charset="-122"/>
                <a:ea typeface="微软雅黑" pitchFamily="34" charset="-122"/>
              </a:rPr>
              <a:t>28</a:t>
            </a:r>
            <a:r>
              <a:rPr lang="zh-CN" altLang="en-US" sz="1900" b="1" dirty="0" smtClean="0">
                <a:latin typeface="微软雅黑" pitchFamily="34" charset="-122"/>
                <a:ea typeface="微软雅黑" pitchFamily="34" charset="-122"/>
              </a:rPr>
              <a:t>日</a:t>
            </a:r>
            <a:r>
              <a:rPr lang="en-US" altLang="zh-CN" sz="1900" b="1" dirty="0" smtClean="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26631" name="Text Box 13"/>
          <p:cNvSpPr txBox="1">
            <a:spLocks noChangeArrowheads="1"/>
          </p:cNvSpPr>
          <p:nvPr/>
        </p:nvSpPr>
        <p:spPr bwMode="gray">
          <a:xfrm>
            <a:off x="451169" y="1523987"/>
            <a:ext cx="6318044" cy="3259661"/>
          </a:xfrm>
          <a:prstGeom prst="rect">
            <a:avLst/>
          </a:prstGeom>
          <a:noFill/>
          <a:ln w="12700" algn="ctr">
            <a:noFill/>
            <a:miter lim="800000"/>
            <a:headEnd/>
            <a:tailEnd/>
          </a:ln>
        </p:spPr>
        <p:txBody>
          <a:bodyPr wrap="square" lIns="88697" tIns="44348" rIns="88697" bIns="44348">
            <a:spAutoFit/>
          </a:bodyPr>
          <a:lstStyle/>
          <a:p>
            <a:pPr>
              <a:lnSpc>
                <a:spcPct val="100000"/>
              </a:lnSpc>
              <a:spcAft>
                <a:spcPts val="60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：项目初验</a:t>
            </a:r>
          </a:p>
          <a:p>
            <a:pPr lvl="0">
              <a:lnSpc>
                <a:spcPct val="100000"/>
              </a:lnSpc>
              <a:spcAft>
                <a:spcPts val="600"/>
              </a:spcAft>
              <a:buNone/>
            </a:pPr>
            <a:r>
              <a:rPr lang="zh-CN" altLang="en-US" sz="1600" dirty="0">
                <a:latin typeface="微软雅黑" pitchFamily="34" charset="-122"/>
                <a:ea typeface="微软雅黑" pitchFamily="34" charset="-122"/>
              </a:rPr>
              <a:t>对项目建设过程进行总结，包括实施过程、业务内容、工作程序和提交物。</a:t>
            </a:r>
          </a:p>
          <a:p>
            <a:pPr lvl="0">
              <a:lnSpc>
                <a:spcPct val="100000"/>
              </a:lnSpc>
              <a:spcAft>
                <a:spcPts val="600"/>
              </a:spcAft>
              <a:buNone/>
            </a:pPr>
            <a:r>
              <a:rPr lang="zh-CN" altLang="en-US" sz="1600" dirty="0">
                <a:latin typeface="微软雅黑" pitchFamily="34" charset="-122"/>
                <a:ea typeface="微软雅黑" pitchFamily="34" charset="-122"/>
              </a:rPr>
              <a:t>依据工作计划任务书和招标要求制定项目初步验收标准，对实施过程组织进行初步验收测试评审。</a:t>
            </a:r>
          </a:p>
          <a:p>
            <a:pPr>
              <a:lnSpc>
                <a:spcPct val="100000"/>
              </a:lnSpc>
              <a:spcAft>
                <a:spcPts val="600"/>
              </a:spcAft>
              <a:buNone/>
            </a:pPr>
            <a:endParaRPr lang="en-US" altLang="zh-CN" sz="1600" b="1" dirty="0" smtClean="0">
              <a:latin typeface="微软雅黑" pitchFamily="34" charset="-122"/>
              <a:ea typeface="微软雅黑" pitchFamily="34" charset="-122"/>
            </a:endParaRPr>
          </a:p>
          <a:p>
            <a:pPr>
              <a:lnSpc>
                <a:spcPct val="100000"/>
              </a:lnSpc>
              <a:spcAft>
                <a:spcPts val="600"/>
              </a:spcAft>
              <a:buNone/>
            </a:pPr>
            <a:r>
              <a:rPr lang="zh-CN" altLang="en-US" sz="1600" b="1" dirty="0" smtClean="0">
                <a:latin typeface="微软雅黑" pitchFamily="34" charset="-122"/>
                <a:ea typeface="微软雅黑" pitchFamily="34" charset="-122"/>
              </a:rPr>
              <a:t>任务</a:t>
            </a:r>
            <a:r>
              <a:rPr lang="en-US"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：项目终验</a:t>
            </a:r>
          </a:p>
          <a:p>
            <a:pPr lvl="0">
              <a:lnSpc>
                <a:spcPct val="100000"/>
              </a:lnSpc>
              <a:spcAft>
                <a:spcPts val="600"/>
              </a:spcAft>
              <a:buNone/>
            </a:pPr>
            <a:r>
              <a:rPr lang="zh-CN" altLang="en-US" sz="1600" dirty="0">
                <a:latin typeface="微软雅黑" pitchFamily="34" charset="-122"/>
                <a:ea typeface="微软雅黑" pitchFamily="34" charset="-122"/>
              </a:rPr>
              <a:t>对项目建设过程进行总结，包括实施过程、业务内容、工作程序和提交物。</a:t>
            </a:r>
          </a:p>
          <a:p>
            <a:pPr lvl="0">
              <a:lnSpc>
                <a:spcPct val="100000"/>
              </a:lnSpc>
              <a:spcAft>
                <a:spcPts val="600"/>
              </a:spcAft>
              <a:buNone/>
            </a:pPr>
            <a:r>
              <a:rPr lang="zh-CN" altLang="en-US" sz="1600" dirty="0">
                <a:latin typeface="微软雅黑" pitchFamily="34" charset="-122"/>
                <a:ea typeface="微软雅黑" pitchFamily="34" charset="-122"/>
              </a:rPr>
              <a:t>依据工作计划任务书和招标要求制定项目最终验收标准，对实施过程组织进行最终验收测试评审</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6635" name="Text Box 23"/>
          <p:cNvSpPr txBox="1">
            <a:spLocks noChangeArrowheads="1"/>
          </p:cNvSpPr>
          <p:nvPr/>
        </p:nvSpPr>
        <p:spPr bwMode="gray">
          <a:xfrm>
            <a:off x="6909614" y="1592023"/>
            <a:ext cx="2246416" cy="1551501"/>
          </a:xfrm>
          <a:prstGeom prst="rect">
            <a:avLst/>
          </a:prstGeom>
          <a:noFill/>
          <a:ln w="38100" algn="ctr">
            <a:noFill/>
            <a:miter lim="800000"/>
            <a:headEnd/>
            <a:tailEnd/>
          </a:ln>
        </p:spPr>
        <p:txBody>
          <a:bodyPr wrap="square" lIns="88697" tIns="44348" rIns="88697" bIns="44348">
            <a:spAutoFit/>
          </a:bodyPr>
          <a:lstStyle/>
          <a:p>
            <a:pPr>
              <a:lnSpc>
                <a:spcPct val="100000"/>
              </a:lnSpc>
              <a:spcAft>
                <a:spcPts val="600"/>
              </a:spcAft>
              <a:buNone/>
            </a:pPr>
            <a:endParaRPr lang="zh-CN" altLang="en-US" sz="1600" dirty="0" smtClean="0">
              <a:latin typeface="微软雅黑" pitchFamily="34" charset="-122"/>
              <a:ea typeface="微软雅黑" pitchFamily="34" charset="-122"/>
            </a:endParaRPr>
          </a:p>
          <a:p>
            <a:pPr>
              <a:lnSpc>
                <a:spcPct val="100000"/>
              </a:lnSpc>
              <a:spcAft>
                <a:spcPts val="600"/>
              </a:spcAft>
              <a:buNone/>
            </a:pPr>
            <a:r>
              <a:rPr lang="zh-CN" altLang="en-US" sz="1600" dirty="0" smtClean="0">
                <a:latin typeface="微软雅黑" pitchFamily="34" charset="-122"/>
                <a:ea typeface="微软雅黑" pitchFamily="34" charset="-122"/>
              </a:rPr>
              <a:t>主要工作成果：</a:t>
            </a:r>
          </a:p>
          <a:p>
            <a:pPr lvl="0">
              <a:lnSpc>
                <a:spcPct val="100000"/>
              </a:lnSpc>
              <a:spcAft>
                <a:spcPts val="60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初验实施工作总结报告</a:t>
            </a:r>
            <a:r>
              <a:rPr lang="en-US" altLang="zh-CN" sz="1600" dirty="0" smtClean="0">
                <a:latin typeface="微软雅黑" pitchFamily="34" charset="-122"/>
                <a:ea typeface="微软雅黑" pitchFamily="34" charset="-122"/>
              </a:rPr>
              <a:t>》</a:t>
            </a:r>
          </a:p>
          <a:p>
            <a:pPr lvl="0">
              <a:lnSpc>
                <a:spcPct val="100000"/>
              </a:lnSpc>
              <a:spcAft>
                <a:spcPts val="600"/>
              </a:spcAft>
              <a:buNone/>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系统初验报告</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8" name="矩形 7"/>
          <p:cNvSpPr/>
          <p:nvPr/>
        </p:nvSpPr>
        <p:spPr>
          <a:xfrm>
            <a:off x="6979814" y="3837218"/>
            <a:ext cx="1875150" cy="1105225"/>
          </a:xfrm>
          <a:prstGeom prst="rect">
            <a:avLst/>
          </a:prstGeom>
        </p:spPr>
        <p:txBody>
          <a:bodyPr wrap="square" lIns="88697" tIns="44348" rIns="88697" bIns="44348">
            <a:spAutoFit/>
          </a:bodyPr>
          <a:lstStyle/>
          <a:p>
            <a:pPr>
              <a:lnSpc>
                <a:spcPct val="100000"/>
              </a:lnSpc>
              <a:spcAft>
                <a:spcPts val="600"/>
              </a:spcAft>
              <a:buNone/>
            </a:pPr>
            <a:r>
              <a:rPr lang="zh-CN" altLang="en-US" dirty="0" smtClean="0">
                <a:latin typeface="微软雅黑" pitchFamily="34" charset="-122"/>
                <a:ea typeface="微软雅黑" pitchFamily="34" charset="-122"/>
              </a:rPr>
              <a:t>主要工作成果：</a:t>
            </a:r>
          </a:p>
          <a:p>
            <a:pPr lvl="0">
              <a:lnSpc>
                <a:spcPct val="100000"/>
              </a:lnSpc>
              <a:spcAft>
                <a:spcPts val="600"/>
              </a:spcAft>
              <a:buNone/>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终验实施工作总结报告</a:t>
            </a:r>
            <a:r>
              <a:rPr lang="en-US" altLang="zh-CN" dirty="0" smtClean="0">
                <a:latin typeface="微软雅黑" pitchFamily="34" charset="-122"/>
                <a:ea typeface="微软雅黑" pitchFamily="34" charset="-122"/>
              </a:rPr>
              <a:t>》</a:t>
            </a:r>
          </a:p>
          <a:p>
            <a:pPr lvl="0">
              <a:lnSpc>
                <a:spcPct val="100000"/>
              </a:lnSpc>
              <a:spcAft>
                <a:spcPts val="600"/>
              </a:spcAft>
              <a:buNone/>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系统终验报告</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9" name="Rectangle 12"/>
          <p:cNvSpPr>
            <a:spLocks noChangeArrowheads="1"/>
          </p:cNvSpPr>
          <p:nvPr/>
        </p:nvSpPr>
        <p:spPr bwMode="auto">
          <a:xfrm>
            <a:off x="0" y="245067"/>
            <a:ext cx="4831599" cy="69265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txBody>
          <a:bodyPr vert="horz" wrap="none" lIns="212872" tIns="160097" rIns="0" bIns="160097" numCol="1" anchor="ctr" anchorCtr="0" compatLnSpc="1">
            <a:prstTxWarp prst="textNoShape">
              <a:avLst/>
            </a:prstTxWarp>
            <a:spAutoFit/>
          </a:bodyPr>
          <a:lstStyle/>
          <a:p>
            <a:pPr>
              <a:lnSpc>
                <a:spcPct val="100000"/>
              </a:lnSpc>
              <a:spcAft>
                <a:spcPts val="600"/>
              </a:spcAft>
              <a:buNone/>
            </a:pPr>
            <a:r>
              <a:rPr lang="zh-CN" altLang="en-US" sz="2400" b="1" dirty="0">
                <a:latin typeface="微软雅黑" pitchFamily="34" charset="-122"/>
                <a:ea typeface="微软雅黑" pitchFamily="34" charset="-122"/>
                <a:cs typeface="Times New Roman" pitchFamily="18" charset="0"/>
              </a:rPr>
              <a:t>二</a:t>
            </a:r>
            <a:r>
              <a:rPr lang="zh-CN" altLang="en-US" sz="2400" b="1" dirty="0" smtClean="0">
                <a:latin typeface="微软雅黑" pitchFamily="34" charset="-122"/>
                <a:ea typeface="微软雅黑" pitchFamily="34" charset="-122"/>
                <a:cs typeface="Times New Roman" pitchFamily="18" charset="0"/>
              </a:rPr>
              <a:t>、</a:t>
            </a:r>
            <a:r>
              <a:rPr lang="zh-CN" altLang="en-US" sz="2400" b="1" dirty="0">
                <a:latin typeface="微软雅黑" pitchFamily="34" charset="-122"/>
                <a:ea typeface="微软雅黑" pitchFamily="34" charset="-122"/>
              </a:rPr>
              <a:t>主数据管理系统一期实施阶段</a:t>
            </a:r>
            <a:endParaRPr lang="zh-CN" altLang="en-US" sz="2400" b="1" dirty="0" smtClean="0">
              <a:latin typeface="微软雅黑" pitchFamily="34" charset="-122"/>
              <a:ea typeface="微软雅黑" pitchFamily="34" charset="-122"/>
            </a:endParaRPr>
          </a:p>
        </p:txBody>
      </p:sp>
      <p:sp>
        <p:nvSpPr>
          <p:cNvPr id="10" name="矩形 9"/>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a:t>
            </a:r>
            <a:r>
              <a:rPr lang="zh-CN" altLang="en-US" b="1" dirty="0" smtClean="0">
                <a:solidFill>
                  <a:srgbClr val="FF0000"/>
                </a:solidFill>
                <a:latin typeface="+mj-ea"/>
                <a:ea typeface="+mj-ea"/>
              </a:rPr>
              <a:t>实施计划</a:t>
            </a:r>
            <a:r>
              <a:rPr lang="zh-CN" altLang="en-US" b="1" dirty="0" smtClean="0">
                <a:latin typeface="+mj-ea"/>
                <a:ea typeface="+mj-ea"/>
              </a:rPr>
              <a:t>   </a:t>
            </a:r>
            <a:r>
              <a:rPr lang="zh-CN" altLang="en-US" b="1" dirty="0">
                <a:latin typeface="+mj-ea"/>
                <a:ea typeface="+mj-ea"/>
              </a:rPr>
              <a:t>支持配合</a:t>
            </a:r>
          </a:p>
        </p:txBody>
      </p:sp>
      <p:sp>
        <p:nvSpPr>
          <p:cNvPr id="11" name="右箭头 10"/>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 name="灯片编号占位符 1"/>
          <p:cNvSpPr>
            <a:spLocks noGrp="1"/>
          </p:cNvSpPr>
          <p:nvPr>
            <p:ph type="sldNum" sz="quarter" idx="10"/>
          </p:nvPr>
        </p:nvSpPr>
        <p:spPr/>
        <p:txBody>
          <a:bodyPr/>
          <a:lstStyle/>
          <a:p>
            <a:pPr>
              <a:defRPr/>
            </a:pPr>
            <a:fld id="{DC231927-2CD0-49ED-B41C-D1889757A52D}" type="slidenum">
              <a:rPr lang="zh-SG" altLang="en-US" smtClean="0"/>
              <a:pPr>
                <a:defRPr/>
              </a:pPr>
              <a:t>37</a:t>
            </a:fld>
            <a:r>
              <a:rPr lang="en-US" altLang="zh-SG" smtClean="0"/>
              <a:t/>
            </a:r>
            <a:br>
              <a:rPr lang="en-US" altLang="zh-SG" smtClean="0"/>
            </a:br>
            <a:endParaRPr lang="en-US" altLang="zh-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tabLst>
                <a:tab pos="2473325" algn="l"/>
              </a:tabLst>
              <a:defRPr sz="1400">
                <a:solidFill>
                  <a:schemeClr val="tx1"/>
                </a:solidFill>
                <a:latin typeface="Arial" charset="0"/>
                <a:ea typeface="宋体" charset="-122"/>
              </a:defRPr>
            </a:lvl1pPr>
            <a:lvl2pPr marL="742950" indent="-285750">
              <a:tabLst>
                <a:tab pos="2473325" algn="l"/>
              </a:tabLst>
              <a:defRPr sz="1400">
                <a:solidFill>
                  <a:schemeClr val="tx1"/>
                </a:solidFill>
                <a:latin typeface="Arial" charset="0"/>
                <a:ea typeface="宋体" charset="-122"/>
              </a:defRPr>
            </a:lvl2pPr>
            <a:lvl3pPr marL="1143000" indent="-228600">
              <a:tabLst>
                <a:tab pos="2473325" algn="l"/>
              </a:tabLst>
              <a:defRPr sz="1400">
                <a:solidFill>
                  <a:schemeClr val="tx1"/>
                </a:solidFill>
                <a:latin typeface="Arial" charset="0"/>
                <a:ea typeface="宋体" charset="-122"/>
              </a:defRPr>
            </a:lvl3pPr>
            <a:lvl4pPr marL="1600200" indent="-228600">
              <a:tabLst>
                <a:tab pos="2473325" algn="l"/>
              </a:tabLst>
              <a:defRPr sz="1400">
                <a:solidFill>
                  <a:schemeClr val="tx1"/>
                </a:solidFill>
                <a:latin typeface="Arial" charset="0"/>
                <a:ea typeface="宋体" charset="-122"/>
              </a:defRPr>
            </a:lvl4pPr>
            <a:lvl5pPr marL="2057400" indent="-228600">
              <a:tabLst>
                <a:tab pos="2473325" algn="l"/>
              </a:tabLst>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9pPr>
          </a:lstStyle>
          <a:p>
            <a:fld id="{99AE23AE-0753-4348-9838-46ADC37813CE}" type="slidenum">
              <a:rPr lang="zh-SG" altLang="en-US" sz="1100" smtClean="0">
                <a:ea typeface="华文楷体" pitchFamily="2" charset="-122"/>
              </a:rPr>
              <a:pPr/>
              <a:t>38</a:t>
            </a:fld>
            <a:r>
              <a:rPr lang="en-US" altLang="zh-SG" sz="1100" smtClean="0">
                <a:ea typeface="华文楷体" pitchFamily="2" charset="-122"/>
              </a:rPr>
              <a:t/>
            </a:r>
            <a:br>
              <a:rPr lang="en-US" altLang="zh-SG" sz="1100" smtClean="0">
                <a:ea typeface="华文楷体" pitchFamily="2" charset="-122"/>
              </a:rPr>
            </a:br>
            <a:endParaRPr lang="en-US" altLang="zh-SG" sz="1100" smtClean="0">
              <a:ea typeface="华文楷体" pitchFamily="2" charset="-122"/>
            </a:endParaRPr>
          </a:p>
        </p:txBody>
      </p:sp>
      <p:pic>
        <p:nvPicPr>
          <p:cNvPr id="20483" name="Picture 3" descr="D:\HNAIR\临时\W020110712402373095517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5538807"/>
            <a:ext cx="99298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
          <p:cNvSpPr/>
          <p:nvPr/>
        </p:nvSpPr>
        <p:spPr>
          <a:xfrm>
            <a:off x="0" y="6240482"/>
            <a:ext cx="9934575" cy="46038"/>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defRPr/>
            </a:pPr>
            <a:endParaRPr lang="zh-CN"/>
          </a:p>
        </p:txBody>
      </p:sp>
      <p:sp>
        <p:nvSpPr>
          <p:cNvPr id="5" name="TextBox 4"/>
          <p:cNvSpPr txBox="1"/>
          <p:nvPr/>
        </p:nvSpPr>
        <p:spPr>
          <a:xfrm>
            <a:off x="848544" y="2071678"/>
            <a:ext cx="8761562" cy="669927"/>
          </a:xfrm>
          <a:prstGeom prst="rect">
            <a:avLst/>
          </a:prstGeom>
          <a:noFill/>
          <a:effectLst>
            <a:glow rad="228600">
              <a:schemeClr val="accent4">
                <a:satMod val="175000"/>
                <a:alpha val="40000"/>
              </a:schemeClr>
            </a:glow>
            <a:outerShdw blurRad="50800" dist="38100" dir="2700000" algn="tl" rotWithShape="0">
              <a:prstClr val="black">
                <a:alpha val="40000"/>
              </a:prstClr>
            </a:outerShdw>
            <a:reflection blurRad="6350" stA="50000" endA="300" endPos="55500" dist="101600" dir="5400000" sy="-100000" algn="bl" rotWithShape="0"/>
            <a:softEdge rad="31750"/>
          </a:effectLst>
          <a:scene3d>
            <a:camera prst="orthographicFront"/>
            <a:lightRig rig="threePt" dir="t"/>
          </a:scene3d>
          <a:sp3d>
            <a:bevelT prst="relaxedInset"/>
          </a:sp3d>
        </p:spPr>
        <p:txBody>
          <a:bodyPr>
            <a:spAutoFit/>
          </a:bodyPr>
          <a:lstStyle/>
          <a:p>
            <a:pPr algn="r">
              <a:buNone/>
              <a:defRPr/>
            </a:pPr>
            <a:r>
              <a:rPr lang="zh-CN" altLang="en-US" sz="3200" b="1" dirty="0" smtClean="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主</a:t>
            </a:r>
            <a:r>
              <a:rPr lang="zh-CN" altLang="en-US" sz="32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数据体系建设支持</a:t>
            </a:r>
            <a:r>
              <a:rPr lang="zh-CN" altLang="en-US" sz="3200" b="1" dirty="0" smtClean="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配合工作</a:t>
            </a:r>
            <a:endParaRPr lang="zh-CN" altLang="en-US" sz="32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endParaRPr>
          </a:p>
        </p:txBody>
      </p:sp>
      <p:sp>
        <p:nvSpPr>
          <p:cNvPr id="6" name="TextBox 5"/>
          <p:cNvSpPr txBox="1"/>
          <p:nvPr/>
        </p:nvSpPr>
        <p:spPr bwMode="gray">
          <a:xfrm>
            <a:off x="5381628" y="3143248"/>
            <a:ext cx="4143404" cy="1517645"/>
          </a:xfrm>
          <a:prstGeom prst="rect">
            <a:avLst/>
          </a:prstGeom>
          <a:noFill/>
          <a:ln w="12700" algn="ctr">
            <a:noFill/>
            <a:miter lim="800000"/>
            <a:headEnd/>
            <a:tailEnd/>
          </a:ln>
        </p:spPr>
        <p:txBody>
          <a:bodyPr wrap="square" lIns="88697" tIns="44348" rIns="88697" bIns="44348" rtlCol="0">
            <a:spAutoFit/>
          </a:bodyPr>
          <a:lstStyle/>
          <a:p>
            <a:pPr>
              <a:lnSpc>
                <a:spcPct val="100000"/>
              </a:lnSpc>
            </a:pPr>
            <a:r>
              <a:rPr lang="zh-CN" altLang="en-US" sz="1600" b="1" dirty="0" smtClean="0">
                <a:latin typeface="+mj-ea"/>
                <a:ea typeface="+mj-ea"/>
              </a:rPr>
              <a:t>需求调研工作安排</a:t>
            </a:r>
            <a:endParaRPr lang="en-US" altLang="zh-CN" sz="1600" b="1" dirty="0" smtClean="0">
              <a:latin typeface="+mj-ea"/>
              <a:ea typeface="+mj-ea"/>
            </a:endParaRPr>
          </a:p>
          <a:p>
            <a:pPr>
              <a:lnSpc>
                <a:spcPct val="100000"/>
              </a:lnSpc>
            </a:pPr>
            <a:r>
              <a:rPr lang="zh-CN" altLang="en-US" sz="1600" b="1" dirty="0" smtClean="0">
                <a:latin typeface="+mj-ea"/>
                <a:ea typeface="+mj-ea"/>
              </a:rPr>
              <a:t>需求调研单位</a:t>
            </a:r>
            <a:endParaRPr lang="en-US" altLang="zh-CN" sz="1600" b="1" dirty="0" smtClean="0">
              <a:latin typeface="+mj-ea"/>
              <a:ea typeface="+mj-ea"/>
            </a:endParaRPr>
          </a:p>
          <a:p>
            <a:pPr>
              <a:lnSpc>
                <a:spcPct val="100000"/>
              </a:lnSpc>
            </a:pPr>
            <a:r>
              <a:rPr lang="zh-CN" altLang="en-US" sz="1600" b="1" dirty="0" smtClean="0">
                <a:latin typeface="+mj-ea"/>
                <a:ea typeface="+mj-ea"/>
              </a:rPr>
              <a:t>调研问卷填报要求</a:t>
            </a:r>
            <a:endParaRPr lang="en-US" altLang="zh-CN" sz="1600" b="1" dirty="0" smtClean="0">
              <a:latin typeface="+mj-ea"/>
              <a:ea typeface="+mj-ea"/>
            </a:endParaRPr>
          </a:p>
          <a:p>
            <a:pPr>
              <a:lnSpc>
                <a:spcPct val="100000"/>
              </a:lnSpc>
            </a:pPr>
            <a:endParaRPr lang="en-US" altLang="zh-CN" sz="1600" b="1" dirty="0" smtClean="0">
              <a:latin typeface="+mj-ea"/>
              <a:ea typeface="+mj-ea"/>
            </a:endParaRPr>
          </a:p>
          <a:p>
            <a:pPr>
              <a:lnSpc>
                <a:spcPct val="100000"/>
              </a:lnSpc>
            </a:pPr>
            <a:endParaRPr lang="zh-CN" altLang="en-US" sz="1600" b="1" dirty="0">
              <a:latin typeface="+mj-ea"/>
              <a:ea typeface="+mj-ea"/>
            </a:endParaRPr>
          </a:p>
        </p:txBody>
      </p:sp>
      <p:sp>
        <p:nvSpPr>
          <p:cNvPr id="8" name="矩形 7"/>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solidFill>
                  <a:srgbClr val="FF0000"/>
                </a:solidFill>
                <a:latin typeface="+mj-ea"/>
                <a:ea typeface="+mj-ea"/>
              </a:rPr>
              <a:t>支持配合</a:t>
            </a:r>
          </a:p>
        </p:txBody>
      </p:sp>
      <p:sp>
        <p:nvSpPr>
          <p:cNvPr id="9" name="右箭头 8"/>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 name="右箭头 9"/>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2" name="右箭头 1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3293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tabLst>
                <a:tab pos="2473325" algn="l"/>
              </a:tabLst>
              <a:defRPr sz="1400">
                <a:solidFill>
                  <a:schemeClr val="tx1"/>
                </a:solidFill>
                <a:latin typeface="Arial" charset="0"/>
                <a:ea typeface="宋体" charset="-122"/>
              </a:defRPr>
            </a:lvl1pPr>
            <a:lvl2pPr marL="742950" indent="-285750">
              <a:tabLst>
                <a:tab pos="2473325" algn="l"/>
              </a:tabLst>
              <a:defRPr sz="1400">
                <a:solidFill>
                  <a:schemeClr val="tx1"/>
                </a:solidFill>
                <a:latin typeface="Arial" charset="0"/>
                <a:ea typeface="宋体" charset="-122"/>
              </a:defRPr>
            </a:lvl2pPr>
            <a:lvl3pPr marL="1143000" indent="-228600">
              <a:tabLst>
                <a:tab pos="2473325" algn="l"/>
              </a:tabLst>
              <a:defRPr sz="1400">
                <a:solidFill>
                  <a:schemeClr val="tx1"/>
                </a:solidFill>
                <a:latin typeface="Arial" charset="0"/>
                <a:ea typeface="宋体" charset="-122"/>
              </a:defRPr>
            </a:lvl3pPr>
            <a:lvl4pPr marL="1600200" indent="-228600">
              <a:tabLst>
                <a:tab pos="2473325" algn="l"/>
              </a:tabLst>
              <a:defRPr sz="1400">
                <a:solidFill>
                  <a:schemeClr val="tx1"/>
                </a:solidFill>
                <a:latin typeface="Arial" charset="0"/>
                <a:ea typeface="宋体" charset="-122"/>
              </a:defRPr>
            </a:lvl4pPr>
            <a:lvl5pPr marL="2057400" indent="-228600">
              <a:tabLst>
                <a:tab pos="2473325" algn="l"/>
              </a:tabLst>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9pPr>
          </a:lstStyle>
          <a:p>
            <a:fld id="{99AE23AE-0753-4348-9838-46ADC37813CE}" type="slidenum">
              <a:rPr lang="zh-SG" altLang="en-US" sz="1100" smtClean="0">
                <a:ea typeface="华文楷体" pitchFamily="2" charset="-122"/>
              </a:rPr>
              <a:pPr/>
              <a:t>3</a:t>
            </a:fld>
            <a:r>
              <a:rPr lang="en-US" altLang="zh-SG" sz="1100" dirty="0" smtClean="0">
                <a:ea typeface="华文楷体" pitchFamily="2" charset="-122"/>
              </a:rPr>
              <a:t/>
            </a:r>
            <a:br>
              <a:rPr lang="en-US" altLang="zh-SG" sz="1100" dirty="0" smtClean="0">
                <a:ea typeface="华文楷体" pitchFamily="2" charset="-122"/>
              </a:rPr>
            </a:br>
            <a:endParaRPr lang="en-US" altLang="zh-SG" sz="1100" dirty="0" smtClean="0">
              <a:ea typeface="华文楷体" pitchFamily="2" charset="-122"/>
            </a:endParaRPr>
          </a:p>
        </p:txBody>
      </p:sp>
      <p:pic>
        <p:nvPicPr>
          <p:cNvPr id="20483" name="Picture 3" descr="D:\HNAIR\临时\W020110712402373095517_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5572140"/>
            <a:ext cx="99298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
          <p:cNvSpPr/>
          <p:nvPr/>
        </p:nvSpPr>
        <p:spPr>
          <a:xfrm>
            <a:off x="0" y="6286511"/>
            <a:ext cx="9934575" cy="46038"/>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defRPr/>
            </a:pPr>
            <a:endParaRPr lang="zh-CN"/>
          </a:p>
        </p:txBody>
      </p:sp>
      <p:sp>
        <p:nvSpPr>
          <p:cNvPr id="5" name="TextBox 4"/>
          <p:cNvSpPr txBox="1"/>
          <p:nvPr/>
        </p:nvSpPr>
        <p:spPr>
          <a:xfrm>
            <a:off x="586506" y="1844824"/>
            <a:ext cx="8761562" cy="1298817"/>
          </a:xfrm>
          <a:prstGeom prst="rect">
            <a:avLst/>
          </a:prstGeom>
          <a:noFill/>
          <a:effectLst>
            <a:glow rad="228600">
              <a:schemeClr val="accent4">
                <a:satMod val="175000"/>
                <a:alpha val="40000"/>
              </a:schemeClr>
            </a:glow>
            <a:outerShdw blurRad="50800" dist="38100" dir="2700000" algn="tl" rotWithShape="0">
              <a:prstClr val="black">
                <a:alpha val="40000"/>
              </a:prstClr>
            </a:outerShdw>
            <a:reflection blurRad="6350" stA="50000" endA="300" endPos="55500" dist="101600" dir="5400000" sy="-100000" algn="bl" rotWithShape="0"/>
            <a:softEdge rad="31750"/>
          </a:effectLst>
          <a:scene3d>
            <a:camera prst="orthographicFront"/>
            <a:lightRig rig="threePt" dir="t"/>
          </a:scene3d>
          <a:sp3d>
            <a:bevelT prst="relaxedInset"/>
          </a:sp3d>
        </p:spPr>
        <p:txBody>
          <a:bodyPr>
            <a:spAutoFit/>
          </a:bodyPr>
          <a:lstStyle/>
          <a:p>
            <a:pPr algn="r">
              <a:buNone/>
              <a:defRPr/>
            </a:pPr>
            <a:r>
              <a:rPr altLang="en-US" sz="28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第</a:t>
            </a:r>
            <a:r>
              <a:rPr lang="zh-CN" altLang="en-US" sz="28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一</a:t>
            </a:r>
            <a:r>
              <a:rPr altLang="en-US" sz="2800" dirty="0" err="1"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部分</a:t>
            </a:r>
            <a:r>
              <a:rPr lang="zh-CN" altLang="en-US" sz="28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　主</a:t>
            </a:r>
            <a:r>
              <a:rPr lang="zh-CN" altLang="en-US" sz="28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数据体系建设必要性和重要意义</a:t>
            </a:r>
          </a:p>
          <a:p>
            <a:pPr algn="r">
              <a:buNone/>
              <a:defRPr/>
            </a:pPr>
            <a:endParaRPr lang="zh-CN" altLang="en-US" sz="28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TextBox 7"/>
          <p:cNvSpPr txBox="1"/>
          <p:nvPr/>
        </p:nvSpPr>
        <p:spPr bwMode="gray">
          <a:xfrm>
            <a:off x="5381628" y="2924944"/>
            <a:ext cx="4143404" cy="1517645"/>
          </a:xfrm>
          <a:prstGeom prst="rect">
            <a:avLst/>
          </a:prstGeom>
          <a:noFill/>
          <a:ln w="12700" algn="ctr">
            <a:noFill/>
            <a:miter lim="800000"/>
            <a:headEnd/>
            <a:tailEnd/>
          </a:ln>
        </p:spPr>
        <p:txBody>
          <a:bodyPr wrap="square" lIns="88697" tIns="44348" rIns="88697" bIns="44348" rtlCol="0">
            <a:spAutoFit/>
          </a:bodyPr>
          <a:lstStyle/>
          <a:p>
            <a:pPr>
              <a:lnSpc>
                <a:spcPct val="100000"/>
              </a:lnSpc>
            </a:pPr>
            <a:r>
              <a:rPr lang="zh-CN" altLang="en-US" sz="1600" b="1" dirty="0" smtClean="0">
                <a:latin typeface="+mj-ea"/>
                <a:ea typeface="+mj-ea"/>
              </a:rPr>
              <a:t>中国建筑信息化发展战略</a:t>
            </a:r>
            <a:endParaRPr lang="en-US" altLang="zh-CN" sz="1600" b="1" dirty="0" smtClean="0">
              <a:latin typeface="+mj-ea"/>
              <a:ea typeface="+mj-ea"/>
            </a:endParaRPr>
          </a:p>
          <a:p>
            <a:pPr>
              <a:lnSpc>
                <a:spcPct val="100000"/>
              </a:lnSpc>
            </a:pPr>
            <a:r>
              <a:rPr lang="zh-CN" altLang="en-US" sz="1600" b="1" dirty="0" smtClean="0">
                <a:latin typeface="+mj-ea"/>
                <a:ea typeface="+mj-ea"/>
              </a:rPr>
              <a:t>中国建筑主数据现状分析</a:t>
            </a:r>
            <a:endParaRPr lang="en-US" altLang="zh-CN" sz="1600" b="1" dirty="0" smtClean="0">
              <a:latin typeface="+mj-ea"/>
              <a:ea typeface="+mj-ea"/>
            </a:endParaRPr>
          </a:p>
          <a:p>
            <a:pPr>
              <a:lnSpc>
                <a:spcPct val="100000"/>
              </a:lnSpc>
            </a:pPr>
            <a:r>
              <a:rPr lang="zh-CN" altLang="en-US" sz="1600" b="1" dirty="0" smtClean="0">
                <a:latin typeface="+mj-ea"/>
                <a:ea typeface="+mj-ea"/>
              </a:rPr>
              <a:t>主数据概念及应用价值</a:t>
            </a:r>
            <a:endParaRPr lang="en-US" altLang="zh-CN" sz="1600" b="1" dirty="0" smtClean="0">
              <a:latin typeface="+mj-ea"/>
              <a:ea typeface="+mj-ea"/>
            </a:endParaRPr>
          </a:p>
          <a:p>
            <a:pPr>
              <a:lnSpc>
                <a:spcPct val="100000"/>
              </a:lnSpc>
            </a:pPr>
            <a:r>
              <a:rPr lang="zh-CN" altLang="en-US" sz="1600" b="1" dirty="0" smtClean="0">
                <a:latin typeface="+mj-ea"/>
                <a:ea typeface="+mj-ea"/>
              </a:rPr>
              <a:t>标杆企业主数据最佳实践</a:t>
            </a:r>
            <a:endParaRPr lang="en-US" altLang="zh-CN" sz="1600" b="1" dirty="0" smtClean="0">
              <a:latin typeface="+mj-ea"/>
              <a:ea typeface="+mj-ea"/>
            </a:endParaRPr>
          </a:p>
          <a:p>
            <a:pPr>
              <a:lnSpc>
                <a:spcPct val="100000"/>
              </a:lnSpc>
            </a:pPr>
            <a:r>
              <a:rPr lang="zh-CN" altLang="en-US" sz="1600" b="1" dirty="0" smtClean="0">
                <a:latin typeface="+mj-ea"/>
                <a:ea typeface="+mj-ea"/>
              </a:rPr>
              <a:t>主数据体系建设意义分析</a:t>
            </a:r>
            <a:endParaRPr lang="zh-CN" altLang="en-US" sz="1600" b="1" dirty="0">
              <a:latin typeface="+mj-ea"/>
              <a:ea typeface="+mj-ea"/>
            </a:endParaRPr>
          </a:p>
        </p:txBody>
      </p:sp>
    </p:spTree>
    <p:extLst>
      <p:ext uri="{BB962C8B-B14F-4D97-AF65-F5344CB8AC3E}">
        <p14:creationId xmlns:p14="http://schemas.microsoft.com/office/powerpoint/2010/main" val="15657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微软雅黑" pitchFamily="34" charset="-122"/>
                <a:ea typeface="微软雅黑" pitchFamily="34" charset="-122"/>
              </a:rPr>
              <a:t>主数据体系建设支持配合</a:t>
            </a:r>
            <a:br>
              <a:rPr lang="zh-CN" altLang="en-US" dirty="0">
                <a:solidFill>
                  <a:schemeClr val="bg1"/>
                </a:solidFill>
                <a:latin typeface="微软雅黑" pitchFamily="34" charset="-122"/>
                <a:ea typeface="微软雅黑" pitchFamily="34" charset="-122"/>
              </a:rPr>
            </a:br>
            <a:endParaRPr lang="zh-CN" altLang="en-US"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39</a:t>
            </a:fld>
            <a:r>
              <a:rPr lang="en-US" altLang="zh-SG" smtClean="0"/>
              <a:t/>
            </a:r>
            <a:br>
              <a:rPr lang="en-US" altLang="zh-SG" smtClean="0"/>
            </a:br>
            <a:endParaRPr lang="en-US" altLang="zh-SG"/>
          </a:p>
        </p:txBody>
      </p:sp>
      <p:sp>
        <p:nvSpPr>
          <p:cNvPr id="5" name="标题 1"/>
          <p:cNvSpPr txBox="1">
            <a:spLocks/>
          </p:cNvSpPr>
          <p:nvPr/>
        </p:nvSpPr>
        <p:spPr bwMode="auto">
          <a:xfrm>
            <a:off x="336376" y="142852"/>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kern="0" dirty="0" smtClean="0">
                <a:latin typeface="微软雅黑" pitchFamily="34" charset="-122"/>
                <a:ea typeface="微软雅黑" pitchFamily="34" charset="-122"/>
                <a:cs typeface="+mj-cs"/>
              </a:rPr>
              <a:t>需求调研阶段工作安排</a:t>
            </a:r>
            <a:endParaRPr kumimoji="0" lang="zh-CN" altLang="en-US" sz="24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graphicFrame>
        <p:nvGraphicFramePr>
          <p:cNvPr id="6" name="表格 5"/>
          <p:cNvGraphicFramePr>
            <a:graphicFrameLocks noGrp="1"/>
          </p:cNvGraphicFramePr>
          <p:nvPr>
            <p:extLst>
              <p:ext uri="{D42A27DB-BD31-4B8C-83A1-F6EECF244321}">
                <p14:modId xmlns:p14="http://schemas.microsoft.com/office/powerpoint/2010/main" val="3293263955"/>
              </p:ext>
            </p:extLst>
          </p:nvPr>
        </p:nvGraphicFramePr>
        <p:xfrm>
          <a:off x="452406" y="1285860"/>
          <a:ext cx="8807033" cy="5109091"/>
        </p:xfrm>
        <a:graphic>
          <a:graphicData uri="http://schemas.openxmlformats.org/drawingml/2006/table">
            <a:tbl>
              <a:tblPr>
                <a:tableStyleId>{5DA37D80-6434-44D0-A028-1B22A696006F}</a:tableStyleId>
              </a:tblPr>
              <a:tblGrid>
                <a:gridCol w="2047642"/>
                <a:gridCol w="1452820"/>
                <a:gridCol w="1326849"/>
                <a:gridCol w="2931909"/>
                <a:gridCol w="1047813"/>
              </a:tblGrid>
              <a:tr h="8842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kern="1200" cap="none" normalizeH="0" baseline="0" dirty="0">
                          <a:ln>
                            <a:noFill/>
                          </a:ln>
                          <a:solidFill>
                            <a:schemeClr val="tx1"/>
                          </a:solidFill>
                          <a:effectLst/>
                          <a:latin typeface="微软雅黑" pitchFamily="34" charset="-122"/>
                          <a:ea typeface="微软雅黑" pitchFamily="34" charset="-122"/>
                          <a:cs typeface="+mn-cs"/>
                        </a:rPr>
                        <a:t>阶段</a:t>
                      </a: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kern="1200" cap="none" normalizeH="0" baseline="0" dirty="0">
                          <a:ln>
                            <a:noFill/>
                          </a:ln>
                          <a:solidFill>
                            <a:schemeClr val="tx1"/>
                          </a:solidFill>
                          <a:effectLst/>
                          <a:latin typeface="微软雅黑" pitchFamily="34" charset="-122"/>
                          <a:ea typeface="微软雅黑" pitchFamily="34" charset="-122"/>
                          <a:cs typeface="+mn-cs"/>
                        </a:rPr>
                        <a:t>时间安排</a:t>
                      </a: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kern="1200" cap="none" normalizeH="0" baseline="0" dirty="0">
                          <a:ln>
                            <a:noFill/>
                          </a:ln>
                          <a:solidFill>
                            <a:schemeClr val="tx1"/>
                          </a:solidFill>
                          <a:effectLst/>
                          <a:latin typeface="微软雅黑" pitchFamily="34" charset="-122"/>
                          <a:ea typeface="微软雅黑" pitchFamily="34" charset="-122"/>
                          <a:cs typeface="+mn-cs"/>
                        </a:rPr>
                        <a:t>牵头部门</a:t>
                      </a: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kern="1200" cap="none" normalizeH="0" baseline="0" dirty="0">
                          <a:ln>
                            <a:noFill/>
                          </a:ln>
                          <a:solidFill>
                            <a:schemeClr val="tx1"/>
                          </a:solidFill>
                          <a:effectLst/>
                          <a:latin typeface="微软雅黑" pitchFamily="34" charset="-122"/>
                          <a:ea typeface="微软雅黑" pitchFamily="34" charset="-122"/>
                          <a:cs typeface="+mn-cs"/>
                        </a:rPr>
                        <a:t>工作内容</a:t>
                      </a: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900" b="1" i="0" u="none" strike="noStrike" kern="1200" cap="none" normalizeH="0" baseline="0" dirty="0">
                          <a:ln>
                            <a:noFill/>
                          </a:ln>
                          <a:solidFill>
                            <a:schemeClr val="tx1"/>
                          </a:solidFill>
                          <a:effectLst/>
                          <a:latin typeface="微软雅黑" pitchFamily="34" charset="-122"/>
                          <a:ea typeface="微软雅黑" pitchFamily="34" charset="-122"/>
                          <a:cs typeface="+mn-cs"/>
                        </a:rPr>
                        <a:t>配合部门</a:t>
                      </a:r>
                    </a:p>
                  </a:txBody>
                  <a:tcPr marL="10501" marR="10501" marT="10001" marB="0" anchor="ctr">
                    <a:solidFill>
                      <a:schemeClr val="accent2">
                        <a:lumMod val="40000"/>
                        <a:lumOff val="60000"/>
                      </a:schemeClr>
                    </a:solidFill>
                  </a:tcPr>
                </a:tc>
              </a:tr>
              <a:tr h="1753119">
                <a:tc>
                  <a:txBody>
                    <a:bodyPr/>
                    <a:lstStyle/>
                    <a:p>
                      <a:pPr algn="l" fontAlgn="ctr"/>
                      <a:r>
                        <a:rPr lang="zh-CN" altLang="en-US" sz="1600" u="none" strike="noStrike" dirty="0">
                          <a:effectLst/>
                          <a:latin typeface="微软雅黑" pitchFamily="34" charset="-122"/>
                          <a:ea typeface="微软雅黑" pitchFamily="34" charset="-122"/>
                        </a:rPr>
                        <a:t>前期</a:t>
                      </a:r>
                      <a:r>
                        <a:rPr lang="zh-CN" altLang="en-US" sz="1600" u="none" strike="noStrike" dirty="0" smtClean="0">
                          <a:effectLst/>
                          <a:latin typeface="微软雅黑" pitchFamily="34" charset="-122"/>
                          <a:ea typeface="微软雅黑" pitchFamily="34" charset="-122"/>
                        </a:rPr>
                        <a:t>准备、项目启动</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en-US" altLang="zh-CN" sz="1600" b="0" i="0" u="none" strike="noStrike" dirty="0" smtClean="0">
                          <a:effectLst/>
                          <a:latin typeface="微软雅黑" pitchFamily="34" charset="-122"/>
                          <a:ea typeface="微软雅黑" pitchFamily="34" charset="-122"/>
                        </a:rPr>
                        <a:t>6.19</a:t>
                      </a:r>
                      <a:r>
                        <a:rPr lang="zh-CN" altLang="en-US" sz="1600" b="0" i="0" u="none" strike="noStrike" dirty="0" smtClean="0">
                          <a:effectLst/>
                          <a:latin typeface="微软雅黑" pitchFamily="34" charset="-122"/>
                          <a:ea typeface="微软雅黑" pitchFamily="34" charset="-122"/>
                        </a:rPr>
                        <a:t>入场</a:t>
                      </a:r>
                      <a:endParaRPr lang="en-US" altLang="zh-CN"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600" u="none" strike="noStrike" dirty="0" smtClean="0">
                          <a:effectLst/>
                          <a:latin typeface="微软雅黑" pitchFamily="34" charset="-122"/>
                          <a:ea typeface="微软雅黑" pitchFamily="34" charset="-122"/>
                        </a:rPr>
                        <a:t>信息化管理部</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en-US" altLang="zh-CN" sz="1600" u="none" strike="noStrike" dirty="0">
                          <a:effectLst/>
                          <a:latin typeface="微软雅黑" pitchFamily="34" charset="-122"/>
                          <a:ea typeface="微软雅黑" pitchFamily="34" charset="-122"/>
                        </a:rPr>
                        <a:t>1</a:t>
                      </a:r>
                      <a:r>
                        <a:rPr lang="zh-CN" altLang="en-US" sz="1600" u="none" strike="noStrike" dirty="0">
                          <a:effectLst/>
                          <a:latin typeface="微软雅黑" pitchFamily="34" charset="-122"/>
                          <a:ea typeface="微软雅黑" pitchFamily="34" charset="-122"/>
                        </a:rPr>
                        <a:t>、组织资源分配</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借调人员</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a:t>
                      </a:r>
                      <a:br>
                        <a:rPr lang="zh-CN" altLang="en-US" sz="1600" u="none" strike="noStrike" dirty="0">
                          <a:effectLst/>
                          <a:latin typeface="微软雅黑" pitchFamily="34" charset="-122"/>
                          <a:ea typeface="微软雅黑" pitchFamily="34" charset="-122"/>
                        </a:rPr>
                      </a:br>
                      <a:r>
                        <a:rPr lang="en-US" altLang="zh-CN" sz="1600" u="none" strike="noStrike" dirty="0">
                          <a:effectLst/>
                          <a:latin typeface="微软雅黑" pitchFamily="34" charset="-122"/>
                          <a:ea typeface="微软雅黑" pitchFamily="34" charset="-122"/>
                        </a:rPr>
                        <a:t>2</a:t>
                      </a:r>
                      <a:r>
                        <a:rPr lang="zh-CN" altLang="en-US" sz="1600" u="none" strike="noStrike" dirty="0">
                          <a:effectLst/>
                          <a:latin typeface="微软雅黑" pitchFamily="34" charset="-122"/>
                          <a:ea typeface="微软雅黑" pitchFamily="34" charset="-122"/>
                        </a:rPr>
                        <a:t>、制定详细实施计划</a:t>
                      </a:r>
                      <a:br>
                        <a:rPr lang="zh-CN" altLang="en-US" sz="1600" u="none" strike="noStrike" dirty="0">
                          <a:effectLst/>
                          <a:latin typeface="微软雅黑" pitchFamily="34" charset="-122"/>
                          <a:ea typeface="微软雅黑" pitchFamily="34" charset="-122"/>
                        </a:rPr>
                      </a:br>
                      <a:r>
                        <a:rPr lang="en-US" altLang="zh-CN" sz="1600" u="none" strike="noStrike" dirty="0">
                          <a:effectLst/>
                          <a:latin typeface="微软雅黑" pitchFamily="34" charset="-122"/>
                          <a:ea typeface="微软雅黑" pitchFamily="34" charset="-122"/>
                        </a:rPr>
                        <a:t>3</a:t>
                      </a:r>
                      <a:r>
                        <a:rPr lang="zh-CN" altLang="en-US" sz="1600" u="none" strike="noStrike" dirty="0">
                          <a:effectLst/>
                          <a:latin typeface="微软雅黑" pitchFamily="34" charset="-122"/>
                          <a:ea typeface="微软雅黑" pitchFamily="34" charset="-122"/>
                        </a:rPr>
                        <a:t>、整理现有主数据，并进行相应分析</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endParaRPr lang="zh-CN" altLang="en-US" sz="1600" b="0" i="0" u="none" strike="noStrike">
                        <a:effectLst/>
                        <a:latin typeface="微软雅黑" pitchFamily="34" charset="-122"/>
                        <a:ea typeface="微软雅黑" pitchFamily="34" charset="-122"/>
                      </a:endParaRPr>
                    </a:p>
                  </a:txBody>
                  <a:tcPr marL="10501" marR="10501" marT="10001" marB="0" anchor="ctr"/>
                </a:tc>
              </a:tr>
              <a:tr h="1375525">
                <a:tc>
                  <a:txBody>
                    <a:bodyPr/>
                    <a:lstStyle/>
                    <a:p>
                      <a:pPr algn="l" fontAlgn="ctr"/>
                      <a:r>
                        <a:rPr lang="zh-CN" altLang="en-US" sz="1600" u="none" strike="noStrike" dirty="0">
                          <a:effectLst/>
                          <a:latin typeface="微软雅黑" pitchFamily="34" charset="-122"/>
                          <a:ea typeface="微软雅黑" pitchFamily="34" charset="-122"/>
                        </a:rPr>
                        <a:t>需求调研</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en-US" altLang="zh-CN" sz="1600" b="0" i="0" u="none" strike="noStrike" dirty="0" smtClean="0">
                          <a:solidFill>
                            <a:schemeClr val="tx1"/>
                          </a:solidFill>
                          <a:effectLst/>
                          <a:latin typeface="微软雅黑" pitchFamily="34" charset="-122"/>
                          <a:ea typeface="微软雅黑" pitchFamily="34" charset="-122"/>
                        </a:rPr>
                        <a:t>7.16-8.09</a:t>
                      </a:r>
                      <a:endParaRPr lang="en-US" altLang="zh-CN" sz="1600" b="0" i="0" u="none" strike="noStrike" dirty="0">
                        <a:solidFill>
                          <a:schemeClr val="tx1"/>
                        </a:solidFill>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600" u="none" strike="noStrike" dirty="0" smtClean="0">
                          <a:effectLst/>
                          <a:latin typeface="微软雅黑" pitchFamily="34" charset="-122"/>
                          <a:ea typeface="微软雅黑" pitchFamily="34" charset="-122"/>
                        </a:rPr>
                        <a:t>信息化管理部</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en-US" altLang="zh-CN" sz="1600" u="none" strike="noStrike" dirty="0">
                          <a:effectLst/>
                          <a:latin typeface="微软雅黑" pitchFamily="34" charset="-122"/>
                          <a:ea typeface="微软雅黑" pitchFamily="34" charset="-122"/>
                        </a:rPr>
                        <a:t>1</a:t>
                      </a:r>
                      <a:r>
                        <a:rPr lang="zh-CN" altLang="en-US" sz="1600" u="none" strike="noStrike" dirty="0">
                          <a:effectLst/>
                          <a:latin typeface="微软雅黑" pitchFamily="34" charset="-122"/>
                          <a:ea typeface="微软雅黑" pitchFamily="34" charset="-122"/>
                        </a:rPr>
                        <a:t>、编制调研问卷</a:t>
                      </a:r>
                      <a:br>
                        <a:rPr lang="zh-CN" altLang="en-US" sz="1600" u="none" strike="noStrike" dirty="0">
                          <a:effectLst/>
                          <a:latin typeface="微软雅黑" pitchFamily="34" charset="-122"/>
                          <a:ea typeface="微软雅黑" pitchFamily="34" charset="-122"/>
                        </a:rPr>
                      </a:br>
                      <a:r>
                        <a:rPr lang="en-US" altLang="zh-CN" sz="1600" u="none" strike="noStrike" dirty="0">
                          <a:effectLst/>
                          <a:latin typeface="微软雅黑" pitchFamily="34" charset="-122"/>
                          <a:ea typeface="微软雅黑" pitchFamily="34" charset="-122"/>
                        </a:rPr>
                        <a:t>2</a:t>
                      </a:r>
                      <a:r>
                        <a:rPr lang="zh-CN" altLang="en-US" sz="1600" u="none" strike="noStrike" dirty="0" smtClean="0">
                          <a:effectLst/>
                          <a:latin typeface="微软雅黑" pitchFamily="34" charset="-122"/>
                          <a:ea typeface="微软雅黑" pitchFamily="34" charset="-122"/>
                        </a:rPr>
                        <a:t>、调研集团</a:t>
                      </a:r>
                      <a:r>
                        <a:rPr lang="zh-CN" altLang="en-US" sz="1600" u="none" strike="noStrike" dirty="0">
                          <a:effectLst/>
                          <a:latin typeface="微软雅黑" pitchFamily="34" charset="-122"/>
                          <a:ea typeface="微软雅黑" pitchFamily="34" charset="-122"/>
                        </a:rPr>
                        <a:t>本部业务部门</a:t>
                      </a:r>
                      <a:br>
                        <a:rPr lang="zh-CN" altLang="en-US" sz="1600" u="none" strike="noStrike" dirty="0">
                          <a:effectLst/>
                          <a:latin typeface="微软雅黑" pitchFamily="34" charset="-122"/>
                          <a:ea typeface="微软雅黑" pitchFamily="34" charset="-122"/>
                        </a:rPr>
                      </a:br>
                      <a:r>
                        <a:rPr lang="en-US" altLang="zh-CN" sz="1600" u="none" strike="noStrike" dirty="0">
                          <a:effectLst/>
                          <a:latin typeface="微软雅黑" pitchFamily="34" charset="-122"/>
                          <a:ea typeface="微软雅黑" pitchFamily="34" charset="-122"/>
                        </a:rPr>
                        <a:t>3</a:t>
                      </a:r>
                      <a:r>
                        <a:rPr lang="zh-CN" altLang="en-US" sz="1600" u="none" strike="noStrike" dirty="0" smtClean="0">
                          <a:effectLst/>
                          <a:latin typeface="微软雅黑" pitchFamily="34" charset="-122"/>
                          <a:ea typeface="微软雅黑" pitchFamily="34" charset="-122"/>
                        </a:rPr>
                        <a:t>、调研下属单位</a:t>
                      </a:r>
                      <a:r>
                        <a:rPr lang="zh-CN" altLang="en-US" sz="1600" u="none" strike="noStrike" dirty="0">
                          <a:effectLst/>
                          <a:latin typeface="微软雅黑" pitchFamily="34" charset="-122"/>
                          <a:ea typeface="微软雅黑" pitchFamily="34" charset="-122"/>
                        </a:rPr>
                        <a:t>业务部门</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600" u="none" strike="noStrike" dirty="0">
                          <a:effectLst/>
                          <a:latin typeface="微软雅黑" pitchFamily="34" charset="-122"/>
                          <a:ea typeface="微软雅黑" pitchFamily="34" charset="-122"/>
                        </a:rPr>
                        <a:t>各相关</a:t>
                      </a:r>
                      <a:r>
                        <a:rPr lang="zh-CN" altLang="en-US" sz="1600" u="none" strike="noStrike" dirty="0" smtClean="0">
                          <a:effectLst/>
                          <a:latin typeface="微软雅黑" pitchFamily="34" charset="-122"/>
                          <a:ea typeface="微软雅黑" pitchFamily="34" charset="-122"/>
                        </a:rPr>
                        <a:t>部门负责人和业务骨干人员</a:t>
                      </a:r>
                      <a:endParaRPr lang="zh-CN" altLang="en-US" sz="1600" b="0" i="0" u="none" strike="noStrike" dirty="0">
                        <a:effectLst/>
                        <a:latin typeface="微软雅黑" pitchFamily="34" charset="-122"/>
                        <a:ea typeface="微软雅黑" pitchFamily="34" charset="-122"/>
                      </a:endParaRPr>
                    </a:p>
                  </a:txBody>
                  <a:tcPr marL="10501" marR="10501" marT="10001" marB="0" anchor="ctr"/>
                </a:tc>
              </a:tr>
              <a:tr h="1096180">
                <a:tc>
                  <a:txBody>
                    <a:bodyPr/>
                    <a:lstStyle/>
                    <a:p>
                      <a:pPr algn="l" fontAlgn="b"/>
                      <a:r>
                        <a:rPr lang="zh-CN" altLang="en-US" sz="1600" u="none" strike="noStrike" dirty="0" smtClean="0">
                          <a:effectLst/>
                          <a:latin typeface="微软雅黑" pitchFamily="34" charset="-122"/>
                          <a:ea typeface="微软雅黑" pitchFamily="34" charset="-122"/>
                        </a:rPr>
                        <a:t>整理现状调研报告</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en-US" altLang="zh-CN" sz="1600" b="0" i="0" u="none" strike="noStrike" dirty="0" smtClean="0">
                          <a:effectLst/>
                          <a:latin typeface="微软雅黑" pitchFamily="34" charset="-122"/>
                          <a:ea typeface="微软雅黑" pitchFamily="34" charset="-122"/>
                        </a:rPr>
                        <a:t>8.05-8.16</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600" u="none" strike="noStrike" dirty="0" smtClean="0">
                          <a:effectLst/>
                          <a:latin typeface="微软雅黑" pitchFamily="34" charset="-122"/>
                          <a:ea typeface="微软雅黑" pitchFamily="34" charset="-122"/>
                        </a:rPr>
                        <a:t>信息化管理部</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b"/>
                      <a:r>
                        <a:rPr lang="zh-CN" altLang="en-US" sz="1600" u="none" strike="noStrike" dirty="0">
                          <a:effectLst/>
                          <a:latin typeface="微软雅黑" pitchFamily="34" charset="-122"/>
                          <a:ea typeface="微软雅黑" pitchFamily="34" charset="-122"/>
                        </a:rPr>
                        <a:t>根据访谈内容，</a:t>
                      </a:r>
                      <a:r>
                        <a:rPr lang="zh-CN" altLang="en-US" sz="1600" u="none" strike="noStrike" dirty="0" smtClean="0">
                          <a:effectLst/>
                          <a:latin typeface="微软雅黑" pitchFamily="34" charset="-122"/>
                          <a:ea typeface="微软雅黑" pitchFamily="34" charset="-122"/>
                        </a:rPr>
                        <a:t>形成</a:t>
                      </a:r>
                      <a:r>
                        <a:rPr lang="en-US" altLang="zh-CN" sz="1600" u="none" strike="noStrike" dirty="0" smtClean="0">
                          <a:effectLst/>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中国建筑主数据体系现状调研报告</a:t>
                      </a:r>
                      <a:r>
                        <a:rPr lang="en-US" altLang="zh-CN" sz="1600" dirty="0" smtClean="0">
                          <a:latin typeface="微软雅黑" pitchFamily="34" charset="-122"/>
                          <a:ea typeface="微软雅黑" pitchFamily="34" charset="-122"/>
                        </a:rPr>
                        <a:t>》</a:t>
                      </a:r>
                      <a:endParaRPr lang="zh-CN" altLang="en-US" sz="16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600" u="none" strike="noStrike" dirty="0" smtClean="0">
                          <a:effectLst/>
                          <a:latin typeface="微软雅黑" pitchFamily="34" charset="-122"/>
                          <a:ea typeface="微软雅黑" pitchFamily="34" charset="-122"/>
                        </a:rPr>
                        <a:t>各相关部门负责人和业务骨干人员</a:t>
                      </a:r>
                      <a:endParaRPr lang="zh-CN" altLang="en-US" sz="1600" b="0" i="0" u="none" strike="noStrike" dirty="0">
                        <a:effectLst/>
                        <a:latin typeface="微软雅黑" pitchFamily="34" charset="-122"/>
                        <a:ea typeface="微软雅黑" pitchFamily="34" charset="-122"/>
                      </a:endParaRPr>
                    </a:p>
                  </a:txBody>
                  <a:tcPr marL="10501" marR="10501" marT="10001" marB="0" anchor="ctr"/>
                </a:tc>
              </a:tr>
            </a:tbl>
          </a:graphicData>
        </a:graphic>
      </p:graphicFrame>
      <p:sp>
        <p:nvSpPr>
          <p:cNvPr id="7" name="矩形 6"/>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solidFill>
                  <a:srgbClr val="FF0000"/>
                </a:solidFill>
                <a:latin typeface="+mj-ea"/>
                <a:ea typeface="+mj-ea"/>
              </a:rPr>
              <a:t>支持配合</a:t>
            </a:r>
          </a:p>
        </p:txBody>
      </p:sp>
      <p:sp>
        <p:nvSpPr>
          <p:cNvPr id="8" name="右箭头 7"/>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 name="右箭头 9"/>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69481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梯形 14"/>
          <p:cNvSpPr/>
          <p:nvPr/>
        </p:nvSpPr>
        <p:spPr bwMode="auto">
          <a:xfrm rot="16200000">
            <a:off x="-882875" y="3394421"/>
            <a:ext cx="3456386" cy="357191"/>
          </a:xfrm>
          <a:prstGeom prst="trapezoid">
            <a:avLst>
              <a:gd name="adj" fmla="val 227946"/>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a:solidFill>
                  <a:schemeClr val="bg1"/>
                </a:solidFill>
                <a:latin typeface="微软雅黑" pitchFamily="34" charset="-122"/>
                <a:ea typeface="微软雅黑" pitchFamily="34" charset="-122"/>
              </a:rPr>
              <a:t>主数据体系建设支持配合</a:t>
            </a:r>
            <a:br>
              <a:rPr lang="zh-CN" altLang="en-US" dirty="0">
                <a:solidFill>
                  <a:schemeClr val="bg1"/>
                </a:solidFill>
                <a:latin typeface="微软雅黑" pitchFamily="34" charset="-122"/>
                <a:ea typeface="微软雅黑" pitchFamily="34" charset="-122"/>
              </a:rPr>
            </a:b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微软雅黑" pitchFamily="34" charset="-122"/>
                <a:ea typeface="微软雅黑" pitchFamily="34" charset="-122"/>
              </a:rPr>
              <a:pPr>
                <a:defRPr/>
              </a:pPr>
              <a:t>40</a:t>
            </a:fld>
            <a:r>
              <a:rPr lang="en-US" altLang="zh-SG" smtClean="0">
                <a:latin typeface="微软雅黑" pitchFamily="34" charset="-122"/>
                <a:ea typeface="微软雅黑" pitchFamily="34" charset="-122"/>
              </a:rPr>
              <a:t/>
            </a:r>
            <a:br>
              <a:rPr lang="en-US" altLang="zh-SG" smtClean="0">
                <a:latin typeface="微软雅黑" pitchFamily="34" charset="-122"/>
                <a:ea typeface="微软雅黑" pitchFamily="34" charset="-122"/>
              </a:rPr>
            </a:br>
            <a:endParaRPr lang="en-US" altLang="zh-SG">
              <a:latin typeface="微软雅黑" pitchFamily="34" charset="-122"/>
              <a:ea typeface="微软雅黑" pitchFamily="34" charset="-122"/>
            </a:endParaRPr>
          </a:p>
        </p:txBody>
      </p:sp>
      <p:sp>
        <p:nvSpPr>
          <p:cNvPr id="5" name="标题 1"/>
          <p:cNvSpPr txBox="1">
            <a:spLocks/>
          </p:cNvSpPr>
          <p:nvPr/>
        </p:nvSpPr>
        <p:spPr bwMode="auto">
          <a:xfrm>
            <a:off x="238122" y="185938"/>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kern="0" dirty="0" smtClean="0">
                <a:latin typeface="微软雅黑" pitchFamily="34" charset="-122"/>
                <a:ea typeface="微软雅黑" pitchFamily="34" charset="-122"/>
                <a:cs typeface="+mj-cs"/>
              </a:rPr>
              <a:t>需求调研单位</a:t>
            </a:r>
            <a:endParaRPr kumimoji="0" lang="zh-CN" altLang="en-US" sz="24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4097" name="Rectangle 1"/>
          <p:cNvSpPr>
            <a:spLocks noChangeArrowheads="1"/>
          </p:cNvSpPr>
          <p:nvPr/>
        </p:nvSpPr>
        <p:spPr bwMode="auto">
          <a:xfrm>
            <a:off x="4310058" y="3933057"/>
            <a:ext cx="4099326" cy="2232248"/>
          </a:xfrm>
          <a:prstGeom prst="rect">
            <a:avLst/>
          </a:prstGeom>
          <a:solidFill>
            <a:schemeClr val="accent1">
              <a:lumMod val="20000"/>
              <a:lumOff val="80000"/>
            </a:schemeClr>
          </a:solidFill>
          <a:ln w="9525">
            <a:noFill/>
            <a:miter lim="800000"/>
            <a:headEnd/>
            <a:tailEnd/>
          </a:ln>
          <a:effectLst>
            <a:outerShdw blurRad="76200" dir="18900000" sy="23000" kx="-1200000" algn="bl" rotWithShape="0">
              <a:prstClr val="black">
                <a:alpha val="20000"/>
              </a:prstClr>
            </a:outerShdw>
          </a:effectLst>
        </p:spPr>
        <p:txBody>
          <a:bodyPr vert="horz" wrap="square" lIns="36000" tIns="45720" rIns="0" bIns="45720" numCol="1" anchor="ctr" anchorCtr="0" compatLnSpc="1">
            <a:prstTxWarp prst="textNoShape">
              <a:avLst/>
            </a:prstTxWarp>
            <a:noAutofit/>
          </a:bodyPr>
          <a:lstStyle/>
          <a:p>
            <a:pPr>
              <a:lnSpc>
                <a:spcPct val="100000"/>
              </a:lnSpc>
              <a:spcAft>
                <a:spcPct val="0"/>
              </a:spcAft>
              <a:buClrTx/>
              <a:buFontTx/>
              <a:buNone/>
            </a:pP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专业公司：</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中国建筑装饰集团有限公司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中建交通建设集团有限公司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中建筑港集团有限公司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中建电力建设有限公司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中建钢构有限公司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中建商品混凝土有限公司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中建安装工程有限公司</a:t>
            </a:r>
          </a:p>
          <a:p>
            <a:pPr lvl="1" indent="304800">
              <a:lnSpc>
                <a:spcPct val="100000"/>
              </a:lnSpc>
              <a:spcAft>
                <a:spcPct val="0"/>
              </a:spcAft>
              <a:buClrTx/>
              <a:buFontTx/>
              <a:buNone/>
            </a:pPr>
            <a:r>
              <a:rPr lang="zh-CN" altLang="en-US" dirty="0">
                <a:latin typeface="微软雅黑" pitchFamily="34" charset="-122"/>
                <a:ea typeface="微软雅黑" pitchFamily="34" charset="-122"/>
                <a:cs typeface="Times New Roman" pitchFamily="18" charset="0"/>
              </a:rPr>
              <a:t>中建财务</a:t>
            </a:r>
            <a:r>
              <a:rPr lang="zh-CN" altLang="en-US" dirty="0" smtClean="0">
                <a:latin typeface="微软雅黑" pitchFamily="34" charset="-122"/>
                <a:ea typeface="微软雅黑" pitchFamily="34" charset="-122"/>
                <a:cs typeface="Times New Roman" pitchFamily="18" charset="0"/>
              </a:rPr>
              <a:t>有限公司</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7" name="矩形 6"/>
          <p:cNvSpPr/>
          <p:nvPr/>
        </p:nvSpPr>
        <p:spPr>
          <a:xfrm>
            <a:off x="1131446" y="5427554"/>
            <a:ext cx="2381394" cy="954107"/>
          </a:xfrm>
          <a:prstGeom prst="rect">
            <a:avLst/>
          </a:prstGeom>
          <a:ln/>
        </p:spPr>
        <p:style>
          <a:lnRef idx="1">
            <a:schemeClr val="accent1"/>
          </a:lnRef>
          <a:fillRef idx="3">
            <a:schemeClr val="accent1"/>
          </a:fillRef>
          <a:effectRef idx="2">
            <a:schemeClr val="accent1"/>
          </a:effectRef>
          <a:fontRef idx="minor">
            <a:schemeClr val="lt1"/>
          </a:fontRef>
        </p:style>
        <p:txBody>
          <a:bodyPr wrap="square" lIns="36000" rIns="0">
            <a:noAutofit/>
          </a:bodyPr>
          <a:lstStyle/>
          <a:p>
            <a:pPr lvl="0" indent="304800">
              <a:lnSpc>
                <a:spcPct val="100000"/>
              </a:lnSpc>
              <a:spcAft>
                <a:spcPct val="0"/>
              </a:spcAft>
              <a:buClrTx/>
            </a:pPr>
            <a:r>
              <a:rPr lang="zh-CN" altLang="en-US" dirty="0" smtClean="0">
                <a:solidFill>
                  <a:schemeClr val="tx1"/>
                </a:solidFill>
                <a:latin typeface="微软雅黑" pitchFamily="34" charset="-122"/>
                <a:ea typeface="微软雅黑" pitchFamily="34" charset="-122"/>
                <a:cs typeface="Times New Roman" pitchFamily="18" charset="0"/>
              </a:rPr>
              <a:t>基础设施事业部</a:t>
            </a:r>
            <a:endParaRPr lang="en-US" altLang="zh-CN" dirty="0" smtClean="0">
              <a:solidFill>
                <a:schemeClr val="tx1"/>
              </a:solidFill>
              <a:latin typeface="微软雅黑" pitchFamily="34" charset="-122"/>
              <a:ea typeface="微软雅黑" pitchFamily="34" charset="-122"/>
              <a:cs typeface="Times New Roman" pitchFamily="18" charset="0"/>
            </a:endParaRPr>
          </a:p>
          <a:p>
            <a:pPr indent="304800">
              <a:lnSpc>
                <a:spcPct val="100000"/>
              </a:lnSpc>
              <a:spcAft>
                <a:spcPct val="0"/>
              </a:spcAft>
              <a:buClrTx/>
            </a:pPr>
            <a:r>
              <a:rPr lang="zh-CN" altLang="en-US" dirty="0" smtClean="0">
                <a:solidFill>
                  <a:schemeClr val="tx1"/>
                </a:solidFill>
                <a:latin typeface="微软雅黑" pitchFamily="34" charset="-122"/>
                <a:ea typeface="微软雅黑" pitchFamily="34" charset="-122"/>
                <a:cs typeface="Times New Roman" pitchFamily="18" charset="0"/>
              </a:rPr>
              <a:t>房地产事业部</a:t>
            </a:r>
            <a:endParaRPr lang="en-US" altLang="zh-CN" dirty="0" smtClean="0">
              <a:solidFill>
                <a:schemeClr val="tx1"/>
              </a:solidFill>
              <a:latin typeface="微软雅黑" pitchFamily="34" charset="-122"/>
              <a:ea typeface="微软雅黑" pitchFamily="34" charset="-122"/>
              <a:cs typeface="Times New Roman" pitchFamily="18" charset="0"/>
            </a:endParaRPr>
          </a:p>
          <a:p>
            <a:pPr indent="304800">
              <a:lnSpc>
                <a:spcPct val="100000"/>
              </a:lnSpc>
              <a:spcAft>
                <a:spcPct val="0"/>
              </a:spcAft>
              <a:buClrTx/>
            </a:pPr>
            <a:r>
              <a:rPr lang="zh-CN" altLang="en-US" dirty="0" smtClean="0">
                <a:solidFill>
                  <a:schemeClr val="tx1"/>
                </a:solidFill>
                <a:latin typeface="微软雅黑" pitchFamily="34" charset="-122"/>
                <a:ea typeface="微软雅黑" pitchFamily="34" charset="-122"/>
                <a:cs typeface="Times New Roman" pitchFamily="18" charset="0"/>
              </a:rPr>
              <a:t>海外事业部</a:t>
            </a:r>
            <a:endParaRPr lang="en-US" altLang="zh-CN" dirty="0" smtClean="0">
              <a:solidFill>
                <a:schemeClr val="tx1"/>
              </a:solidFill>
              <a:latin typeface="微软雅黑" pitchFamily="34" charset="-122"/>
              <a:ea typeface="微软雅黑" pitchFamily="34" charset="-122"/>
              <a:cs typeface="Times New Roman" pitchFamily="18" charset="0"/>
            </a:endParaRPr>
          </a:p>
          <a:p>
            <a:pPr indent="304800">
              <a:lnSpc>
                <a:spcPct val="100000"/>
              </a:lnSpc>
              <a:spcAft>
                <a:spcPct val="0"/>
              </a:spcAft>
              <a:buClrTx/>
            </a:pPr>
            <a:r>
              <a:rPr lang="zh-CN" altLang="en-US" dirty="0" smtClean="0">
                <a:solidFill>
                  <a:schemeClr val="tx1"/>
                </a:solidFill>
                <a:latin typeface="微软雅黑" pitchFamily="34" charset="-122"/>
                <a:ea typeface="微软雅黑" pitchFamily="34" charset="-122"/>
                <a:cs typeface="Times New Roman" pitchFamily="18" charset="0"/>
              </a:rPr>
              <a:t>城市综合建设部</a:t>
            </a:r>
            <a:endParaRPr lang="zh-CN" altLang="en-US" sz="800" dirty="0" smtClean="0">
              <a:solidFill>
                <a:schemeClr val="tx1"/>
              </a:solidFill>
              <a:latin typeface="微软雅黑" pitchFamily="34" charset="-122"/>
              <a:ea typeface="微软雅黑" pitchFamily="34" charset="-122"/>
              <a:cs typeface="宋体" pitchFamily="2" charset="-122"/>
            </a:endParaRPr>
          </a:p>
        </p:txBody>
      </p:sp>
      <p:sp>
        <p:nvSpPr>
          <p:cNvPr id="8" name="矩形 7"/>
          <p:cNvSpPr/>
          <p:nvPr/>
        </p:nvSpPr>
        <p:spPr>
          <a:xfrm>
            <a:off x="4310058" y="1556792"/>
            <a:ext cx="4099326" cy="954107"/>
          </a:xfrm>
          <a:prstGeom prst="rect">
            <a:avLst/>
          </a:prstGeom>
          <a:solidFill>
            <a:schemeClr val="accent1">
              <a:lumMod val="20000"/>
              <a:lumOff val="80000"/>
            </a:schemeClr>
          </a:solidFill>
          <a:ln>
            <a:noFill/>
            <a:prstDash val="dash"/>
          </a:ln>
          <a:effectLst>
            <a:outerShdw blurRad="76200" dir="18900000" sy="23000" kx="-1200000" algn="bl" rotWithShape="0">
              <a:prstClr val="black">
                <a:alpha val="20000"/>
              </a:prstClr>
            </a:outerShdw>
          </a:effectLst>
        </p:spPr>
        <p:txBody>
          <a:bodyPr wrap="square" lIns="36000" rIns="0">
            <a:noAutofit/>
          </a:bodyPr>
          <a:lstStyle/>
          <a:p>
            <a:pPr lvl="0" indent="30480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工程局：</a:t>
            </a:r>
            <a:endParaRPr lang="en-US" altLang="zh-CN" dirty="0" smtClean="0">
              <a:latin typeface="微软雅黑" pitchFamily="34" charset="-122"/>
              <a:ea typeface="微软雅黑" pitchFamily="34" charset="-122"/>
              <a:cs typeface="Times New Roman" pitchFamily="18" charset="0"/>
            </a:endParaRPr>
          </a:p>
          <a:p>
            <a:pPr lvl="1" indent="30480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中国海外集团有限公司</a:t>
            </a:r>
            <a:endParaRPr lang="en-US" altLang="zh-CN" dirty="0" smtClean="0">
              <a:latin typeface="微软雅黑" pitchFamily="34" charset="-122"/>
              <a:ea typeface="微软雅黑" pitchFamily="34" charset="-122"/>
              <a:cs typeface="Times New Roman" pitchFamily="18" charset="0"/>
            </a:endParaRPr>
          </a:p>
          <a:p>
            <a:pPr lvl="1" indent="30480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中国建筑第三工程局有限公司</a:t>
            </a:r>
            <a:endParaRPr lang="en-US" altLang="zh-CN" dirty="0" smtClean="0">
              <a:latin typeface="微软雅黑" pitchFamily="34" charset="-122"/>
              <a:ea typeface="微软雅黑" pitchFamily="34" charset="-122"/>
              <a:cs typeface="Times New Roman" pitchFamily="18" charset="0"/>
            </a:endParaRPr>
          </a:p>
          <a:p>
            <a:pPr lvl="1" indent="30480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中国建设第八工程局有限公司</a:t>
            </a:r>
            <a:endParaRPr lang="zh-CN" altLang="en-US" sz="800" dirty="0" smtClean="0">
              <a:latin typeface="微软雅黑" pitchFamily="34" charset="-122"/>
              <a:ea typeface="微软雅黑" pitchFamily="34" charset="-122"/>
              <a:cs typeface="宋体" pitchFamily="2" charset="-122"/>
            </a:endParaRPr>
          </a:p>
        </p:txBody>
      </p:sp>
      <p:sp>
        <p:nvSpPr>
          <p:cNvPr id="9" name="矩形 8"/>
          <p:cNvSpPr/>
          <p:nvPr/>
        </p:nvSpPr>
        <p:spPr>
          <a:xfrm>
            <a:off x="4310058" y="2636912"/>
            <a:ext cx="4099326" cy="1224136"/>
          </a:xfrm>
          <a:prstGeom prst="rect">
            <a:avLst/>
          </a:prstGeom>
          <a:solidFill>
            <a:schemeClr val="accent1">
              <a:lumMod val="20000"/>
              <a:lumOff val="80000"/>
            </a:schemeClr>
          </a:solidFill>
          <a:effectLst>
            <a:outerShdw blurRad="76200" dir="18900000" sy="23000" kx="-1200000" algn="bl" rotWithShape="0">
              <a:prstClr val="black">
                <a:alpha val="20000"/>
              </a:prstClr>
            </a:outerShdw>
          </a:effectLst>
        </p:spPr>
        <p:txBody>
          <a:bodyPr lIns="36000" rIns="0">
            <a:noAutofit/>
          </a:bodyPr>
          <a:lstStyle/>
          <a:p>
            <a:pPr lvl="0" indent="30480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设计院：</a:t>
            </a:r>
            <a:endParaRPr lang="en-US" altLang="zh-CN" dirty="0" smtClean="0">
              <a:latin typeface="微软雅黑" pitchFamily="34" charset="-122"/>
              <a:ea typeface="微软雅黑" pitchFamily="34" charset="-122"/>
              <a:cs typeface="Times New Roman" pitchFamily="18" charset="0"/>
            </a:endParaRPr>
          </a:p>
          <a:p>
            <a:pPr lvl="1" indent="304800">
              <a:lnSpc>
                <a:spcPct val="100000"/>
              </a:lnSpc>
              <a:spcAft>
                <a:spcPct val="0"/>
              </a:spcAft>
              <a:buClrTx/>
              <a:buNone/>
            </a:pPr>
            <a:r>
              <a:rPr lang="zh-CN" altLang="en-US" dirty="0">
                <a:latin typeface="微软雅黑" pitchFamily="34" charset="-122"/>
                <a:ea typeface="微软雅黑" pitchFamily="34" charset="-122"/>
                <a:cs typeface="Times New Roman" pitchFamily="18" charset="0"/>
              </a:rPr>
              <a:t>中国中建设计集团有限公司直营总部</a:t>
            </a:r>
          </a:p>
          <a:p>
            <a:pPr lvl="1" indent="304800">
              <a:lnSpc>
                <a:spcPct val="100000"/>
              </a:lnSpc>
              <a:spcAft>
                <a:spcPct val="0"/>
              </a:spcAft>
              <a:buClrTx/>
              <a:buNone/>
            </a:pPr>
            <a:r>
              <a:rPr lang="zh-CN" altLang="en-US" dirty="0">
                <a:latin typeface="微软雅黑" pitchFamily="34" charset="-122"/>
                <a:ea typeface="微软雅黑" pitchFamily="34" charset="-122"/>
                <a:cs typeface="Times New Roman" pitchFamily="18" charset="0"/>
              </a:rPr>
              <a:t>中国建筑西南设计研究院有限公司</a:t>
            </a:r>
          </a:p>
          <a:p>
            <a:pPr lvl="1" indent="304800">
              <a:lnSpc>
                <a:spcPct val="100000"/>
              </a:lnSpc>
              <a:spcAft>
                <a:spcPct val="0"/>
              </a:spcAft>
              <a:buClrTx/>
              <a:buNone/>
            </a:pPr>
            <a:r>
              <a:rPr lang="zh-CN" altLang="en-US" dirty="0">
                <a:latin typeface="微软雅黑" pitchFamily="34" charset="-122"/>
                <a:ea typeface="微软雅黑" pitchFamily="34" charset="-122"/>
                <a:cs typeface="Times New Roman" pitchFamily="18" charset="0"/>
              </a:rPr>
              <a:t>中国建筑西南勘察设计研究院有限公司</a:t>
            </a:r>
          </a:p>
          <a:p>
            <a:pPr lvl="1" indent="304800">
              <a:lnSpc>
                <a:spcPct val="100000"/>
              </a:lnSpc>
              <a:spcAft>
                <a:spcPct val="0"/>
              </a:spcAft>
              <a:buClrTx/>
              <a:buNone/>
            </a:pPr>
            <a:r>
              <a:rPr lang="zh-CN" altLang="en-US" dirty="0">
                <a:latin typeface="微软雅黑" pitchFamily="34" charset="-122"/>
                <a:ea typeface="微软雅黑" pitchFamily="34" charset="-122"/>
                <a:cs typeface="Times New Roman" pitchFamily="18" charset="0"/>
              </a:rPr>
              <a:t>中国市政工程西北设计研究院有限公司</a:t>
            </a:r>
            <a:endParaRPr lang="zh-CN" altLang="en-US" sz="800" dirty="0" smtClean="0">
              <a:latin typeface="微软雅黑" pitchFamily="34" charset="-122"/>
              <a:ea typeface="微软雅黑" pitchFamily="34" charset="-122"/>
              <a:cs typeface="宋体" pitchFamily="2" charset="-122"/>
            </a:endParaRPr>
          </a:p>
        </p:txBody>
      </p:sp>
      <p:sp>
        <p:nvSpPr>
          <p:cNvPr id="10" name="矩形 9"/>
          <p:cNvSpPr/>
          <p:nvPr/>
        </p:nvSpPr>
        <p:spPr>
          <a:xfrm>
            <a:off x="1095348" y="1465158"/>
            <a:ext cx="2417492" cy="3907742"/>
          </a:xfrm>
          <a:prstGeom prst="rect">
            <a:avLst/>
          </a:prstGeom>
          <a:ln/>
        </p:spPr>
        <p:style>
          <a:lnRef idx="1">
            <a:schemeClr val="accent1"/>
          </a:lnRef>
          <a:fillRef idx="3">
            <a:schemeClr val="accent1"/>
          </a:fillRef>
          <a:effectRef idx="2">
            <a:schemeClr val="accent1"/>
          </a:effectRef>
          <a:fontRef idx="minor">
            <a:schemeClr val="lt1"/>
          </a:fontRef>
        </p:style>
        <p:txBody>
          <a:bodyPr wrap="square" lIns="36000" rIns="0">
            <a:noAutofit/>
          </a:bodyPr>
          <a:lstStyle/>
          <a:p>
            <a:pPr>
              <a:lnSpc>
                <a:spcPct val="100000"/>
              </a:lnSpc>
            </a:pPr>
            <a:r>
              <a:rPr lang="zh-CN" altLang="en-US" dirty="0" smtClean="0">
                <a:solidFill>
                  <a:schemeClr val="tx1"/>
                </a:solidFill>
                <a:latin typeface="微软雅黑" pitchFamily="34" charset="-122"/>
                <a:ea typeface="微软雅黑" pitchFamily="34" charset="-122"/>
              </a:rPr>
              <a:t>财务</a:t>
            </a:r>
            <a:r>
              <a:rPr lang="zh-CN" altLang="en-US" dirty="0">
                <a:solidFill>
                  <a:schemeClr val="tx1"/>
                </a:solidFill>
                <a:latin typeface="微软雅黑" pitchFamily="34" charset="-122"/>
                <a:ea typeface="微软雅黑" pitchFamily="34" charset="-122"/>
              </a:rPr>
              <a:t>部</a:t>
            </a:r>
          </a:p>
          <a:p>
            <a:pPr>
              <a:lnSpc>
                <a:spcPct val="100000"/>
              </a:lnSpc>
            </a:pPr>
            <a:r>
              <a:rPr lang="zh-CN" altLang="en-US" dirty="0">
                <a:solidFill>
                  <a:schemeClr val="tx1"/>
                </a:solidFill>
                <a:latin typeface="微软雅黑" pitchFamily="34" charset="-122"/>
                <a:ea typeface="微软雅黑" pitchFamily="34" charset="-122"/>
              </a:rPr>
              <a:t>资金部</a:t>
            </a:r>
          </a:p>
          <a:p>
            <a:pPr>
              <a:lnSpc>
                <a:spcPct val="100000"/>
              </a:lnSpc>
            </a:pPr>
            <a:r>
              <a:rPr lang="zh-CN" altLang="en-US" dirty="0">
                <a:solidFill>
                  <a:schemeClr val="tx1"/>
                </a:solidFill>
                <a:latin typeface="微软雅黑" pitchFamily="34" charset="-122"/>
                <a:ea typeface="微软雅黑" pitchFamily="34" charset="-122"/>
              </a:rPr>
              <a:t>投资部</a:t>
            </a:r>
          </a:p>
          <a:p>
            <a:pPr>
              <a:lnSpc>
                <a:spcPct val="100000"/>
              </a:lnSpc>
            </a:pPr>
            <a:r>
              <a:rPr lang="zh-CN" altLang="en-US" dirty="0">
                <a:solidFill>
                  <a:schemeClr val="tx1"/>
                </a:solidFill>
                <a:latin typeface="微软雅黑" pitchFamily="34" charset="-122"/>
                <a:ea typeface="微软雅黑" pitchFamily="34" charset="-122"/>
              </a:rPr>
              <a:t>企业策划与管理部</a:t>
            </a:r>
          </a:p>
          <a:p>
            <a:pPr>
              <a:lnSpc>
                <a:spcPct val="100000"/>
              </a:lnSpc>
            </a:pPr>
            <a:r>
              <a:rPr lang="zh-CN" altLang="en-US" dirty="0">
                <a:solidFill>
                  <a:schemeClr val="tx1"/>
                </a:solidFill>
                <a:latin typeface="微软雅黑" pitchFamily="34" charset="-122"/>
                <a:ea typeface="微软雅黑" pitchFamily="34" charset="-122"/>
              </a:rPr>
              <a:t>人力资源部</a:t>
            </a:r>
          </a:p>
          <a:p>
            <a:pPr>
              <a:lnSpc>
                <a:spcPct val="100000"/>
              </a:lnSpc>
            </a:pPr>
            <a:r>
              <a:rPr lang="zh-CN" altLang="en-US" dirty="0">
                <a:solidFill>
                  <a:schemeClr val="tx1"/>
                </a:solidFill>
                <a:latin typeface="微软雅黑" pitchFamily="34" charset="-122"/>
                <a:ea typeface="微软雅黑" pitchFamily="34" charset="-122"/>
              </a:rPr>
              <a:t>安全质量环境部</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项目管理</a:t>
            </a:r>
            <a:r>
              <a:rPr lang="en-US" altLang="zh-CN" dirty="0">
                <a:solidFill>
                  <a:schemeClr val="tx1"/>
                </a:solidFill>
                <a:latin typeface="微软雅黑" pitchFamily="34" charset="-122"/>
                <a:ea typeface="微软雅黑" pitchFamily="34" charset="-122"/>
              </a:rPr>
              <a:t>)</a:t>
            </a:r>
          </a:p>
          <a:p>
            <a:pPr>
              <a:lnSpc>
                <a:spcPct val="100000"/>
              </a:lnSpc>
            </a:pPr>
            <a:r>
              <a:rPr lang="zh-CN" altLang="en-US" dirty="0">
                <a:solidFill>
                  <a:schemeClr val="tx1"/>
                </a:solidFill>
                <a:latin typeface="微软雅黑" pitchFamily="34" charset="-122"/>
                <a:ea typeface="微软雅黑" pitchFamily="34" charset="-122"/>
              </a:rPr>
              <a:t>总部事务管理局</a:t>
            </a:r>
          </a:p>
          <a:p>
            <a:pPr>
              <a:lnSpc>
                <a:spcPct val="100000"/>
              </a:lnSpc>
            </a:pPr>
            <a:r>
              <a:rPr lang="zh-CN" altLang="en-US" dirty="0">
                <a:solidFill>
                  <a:schemeClr val="tx1"/>
                </a:solidFill>
                <a:latin typeface="微软雅黑" pitchFamily="34" charset="-122"/>
                <a:ea typeface="微软雅黑" pitchFamily="34" charset="-122"/>
              </a:rPr>
              <a:t>市场与客户管理部</a:t>
            </a:r>
          </a:p>
          <a:p>
            <a:pPr>
              <a:lnSpc>
                <a:spcPct val="100000"/>
              </a:lnSpc>
            </a:pPr>
            <a:r>
              <a:rPr lang="zh-CN" altLang="en-US" dirty="0">
                <a:solidFill>
                  <a:schemeClr val="tx1"/>
                </a:solidFill>
                <a:latin typeface="微软雅黑" pitchFamily="34" charset="-122"/>
                <a:ea typeface="微软雅黑" pitchFamily="34" charset="-122"/>
              </a:rPr>
              <a:t>集中采购管理中心</a:t>
            </a:r>
          </a:p>
          <a:p>
            <a:pPr>
              <a:lnSpc>
                <a:spcPct val="100000"/>
              </a:lnSpc>
            </a:pPr>
            <a:r>
              <a:rPr lang="zh-CN" altLang="en-US" dirty="0">
                <a:solidFill>
                  <a:schemeClr val="tx1"/>
                </a:solidFill>
                <a:latin typeface="微软雅黑" pitchFamily="34" charset="-122"/>
                <a:ea typeface="微软雅黑" pitchFamily="34" charset="-122"/>
              </a:rPr>
              <a:t>信息化管理部</a:t>
            </a:r>
          </a:p>
          <a:p>
            <a:pPr>
              <a:lnSpc>
                <a:spcPct val="100000"/>
              </a:lnSpc>
            </a:pPr>
            <a:r>
              <a:rPr lang="zh-CN" altLang="en-US" dirty="0">
                <a:solidFill>
                  <a:schemeClr val="tx1"/>
                </a:solidFill>
                <a:latin typeface="微软雅黑" pitchFamily="34" charset="-122"/>
                <a:ea typeface="微软雅黑" pitchFamily="34" charset="-122"/>
              </a:rPr>
              <a:t>办公厅</a:t>
            </a:r>
          </a:p>
          <a:p>
            <a:pPr>
              <a:lnSpc>
                <a:spcPct val="100000"/>
              </a:lnSpc>
            </a:pPr>
            <a:r>
              <a:rPr lang="zh-CN" altLang="en-US" dirty="0">
                <a:solidFill>
                  <a:schemeClr val="tx1"/>
                </a:solidFill>
                <a:latin typeface="微软雅黑" pitchFamily="34" charset="-122"/>
                <a:ea typeface="微软雅黑" pitchFamily="34" charset="-122"/>
              </a:rPr>
              <a:t>科技与设计管理部</a:t>
            </a:r>
          </a:p>
          <a:p>
            <a:pPr>
              <a:lnSpc>
                <a:spcPct val="100000"/>
              </a:lnSpc>
            </a:pPr>
            <a:r>
              <a:rPr lang="zh-CN" altLang="en-US" dirty="0">
                <a:solidFill>
                  <a:schemeClr val="tx1"/>
                </a:solidFill>
                <a:latin typeface="微软雅黑" pitchFamily="34" charset="-122"/>
                <a:ea typeface="微软雅黑" pitchFamily="34" charset="-122"/>
              </a:rPr>
              <a:t>审计局</a:t>
            </a:r>
          </a:p>
          <a:p>
            <a:pPr>
              <a:lnSpc>
                <a:spcPct val="100000"/>
              </a:lnSpc>
            </a:pPr>
            <a:r>
              <a:rPr lang="zh-CN" altLang="en-US" dirty="0">
                <a:solidFill>
                  <a:schemeClr val="tx1"/>
                </a:solidFill>
                <a:latin typeface="微软雅黑" pitchFamily="34" charset="-122"/>
                <a:ea typeface="微软雅黑" pitchFamily="34" charset="-122"/>
              </a:rPr>
              <a:t>监察局</a:t>
            </a:r>
          </a:p>
          <a:p>
            <a:pPr>
              <a:lnSpc>
                <a:spcPct val="100000"/>
              </a:lnSpc>
            </a:pPr>
            <a:r>
              <a:rPr lang="zh-CN" altLang="en-US" dirty="0">
                <a:solidFill>
                  <a:schemeClr val="tx1"/>
                </a:solidFill>
                <a:latin typeface="微软雅黑" pitchFamily="34" charset="-122"/>
                <a:ea typeface="微软雅黑" pitchFamily="34" charset="-122"/>
              </a:rPr>
              <a:t>法律事务部</a:t>
            </a:r>
            <a:endParaRPr lang="en-US" altLang="zh-CN" dirty="0" smtClean="0">
              <a:solidFill>
                <a:schemeClr val="tx1"/>
              </a:solidFill>
              <a:latin typeface="微软雅黑" pitchFamily="34" charset="-122"/>
              <a:ea typeface="微软雅黑" pitchFamily="34" charset="-122"/>
            </a:endParaRPr>
          </a:p>
        </p:txBody>
      </p:sp>
      <p:sp>
        <p:nvSpPr>
          <p:cNvPr id="12" name="矩形 11"/>
          <p:cNvSpPr/>
          <p:nvPr/>
        </p:nvSpPr>
        <p:spPr>
          <a:xfrm>
            <a:off x="380968" y="3281564"/>
            <a:ext cx="357190" cy="954107"/>
          </a:xfrm>
          <a:prstGeom prst="rect">
            <a:avLst/>
          </a:prstGeom>
        </p:spPr>
        <p:txBody>
          <a:bodyPr wrap="square" lIns="36000" rIns="0">
            <a:noAutofit/>
          </a:bodyPr>
          <a:lstStyle/>
          <a:p>
            <a:pPr lvl="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总部单位</a:t>
            </a:r>
            <a:endParaRPr lang="en-US" altLang="zh-CN" dirty="0" smtClean="0">
              <a:latin typeface="微软雅黑" pitchFamily="34" charset="-122"/>
              <a:ea typeface="微软雅黑" pitchFamily="34" charset="-122"/>
              <a:cs typeface="Times New Roman" pitchFamily="18" charset="0"/>
            </a:endParaRPr>
          </a:p>
        </p:txBody>
      </p:sp>
      <p:sp>
        <p:nvSpPr>
          <p:cNvPr id="13" name="矩形 12"/>
          <p:cNvSpPr/>
          <p:nvPr/>
        </p:nvSpPr>
        <p:spPr>
          <a:xfrm>
            <a:off x="309530" y="1052736"/>
            <a:ext cx="8099854" cy="412421"/>
          </a:xfrm>
          <a:prstGeom prst="rect">
            <a:avLst/>
          </a:prstGeom>
        </p:spPr>
        <p:txBody>
          <a:bodyPr wrap="square">
            <a:spAutoFit/>
          </a:bodyPr>
          <a:lstStyle/>
          <a:p>
            <a:pPr>
              <a:buNone/>
            </a:pPr>
            <a:r>
              <a:rPr lang="zh-CN" altLang="en-US" sz="1600" dirty="0" smtClean="0">
                <a:latin typeface="微软雅黑" pitchFamily="34" charset="-122"/>
                <a:ea typeface="微软雅黑" pitchFamily="34" charset="-122"/>
              </a:rPr>
              <a:t>需求调研预计从</a:t>
            </a:r>
            <a:r>
              <a:rPr lang="en-US" sz="1600" dirty="0" smtClean="0">
                <a:latin typeface="微软雅黑" pitchFamily="34" charset="-122"/>
                <a:ea typeface="微软雅黑" pitchFamily="34" charset="-122"/>
              </a:rPr>
              <a:t>2013-</a:t>
            </a:r>
            <a:r>
              <a:rPr lang="en-US" altLang="zh-CN" sz="1600" dirty="0" smtClean="0">
                <a:latin typeface="微软雅黑" pitchFamily="34" charset="-122"/>
                <a:ea typeface="微软雅黑" pitchFamily="34" charset="-122"/>
              </a:rPr>
              <a:t>7</a:t>
            </a:r>
            <a:r>
              <a:rPr 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16</a:t>
            </a:r>
            <a:r>
              <a:rPr lang="zh-CN" altLang="en-US" sz="1600" dirty="0" smtClean="0">
                <a:latin typeface="微软雅黑" pitchFamily="34" charset="-122"/>
                <a:ea typeface="微软雅黑" pitchFamily="34" charset="-122"/>
              </a:rPr>
              <a:t>日开始，到</a:t>
            </a:r>
            <a:r>
              <a:rPr lang="en-US" sz="1600" dirty="0" smtClean="0">
                <a:latin typeface="微软雅黑" pitchFamily="34" charset="-122"/>
                <a:ea typeface="微软雅黑" pitchFamily="34" charset="-122"/>
              </a:rPr>
              <a:t>2013-</a:t>
            </a:r>
            <a:r>
              <a:rPr lang="en-US" altLang="zh-CN" sz="1600" dirty="0" smtClean="0">
                <a:latin typeface="微软雅黑" pitchFamily="34" charset="-122"/>
                <a:ea typeface="微软雅黑" pitchFamily="34" charset="-122"/>
              </a:rPr>
              <a:t>8</a:t>
            </a:r>
            <a:r>
              <a:rPr 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9</a:t>
            </a:r>
            <a:r>
              <a:rPr lang="zh-CN" altLang="en-US" sz="1600" dirty="0" smtClean="0">
                <a:latin typeface="微软雅黑" pitchFamily="34" charset="-122"/>
                <a:ea typeface="微软雅黑" pitchFamily="34" charset="-122"/>
              </a:rPr>
              <a:t>结束</a:t>
            </a:r>
            <a:endParaRPr lang="zh-CN" altLang="en-US" sz="1600" dirty="0">
              <a:latin typeface="微软雅黑" pitchFamily="34" charset="-122"/>
              <a:ea typeface="微软雅黑" pitchFamily="34" charset="-122"/>
            </a:endParaRPr>
          </a:p>
        </p:txBody>
      </p:sp>
      <p:sp>
        <p:nvSpPr>
          <p:cNvPr id="14" name="矩形 13"/>
          <p:cNvSpPr/>
          <p:nvPr/>
        </p:nvSpPr>
        <p:spPr>
          <a:xfrm>
            <a:off x="3595678" y="3267314"/>
            <a:ext cx="357190" cy="954107"/>
          </a:xfrm>
          <a:prstGeom prst="rect">
            <a:avLst/>
          </a:prstGeom>
        </p:spPr>
        <p:txBody>
          <a:bodyPr wrap="square" lIns="36000" rIns="0">
            <a:noAutofit/>
          </a:bodyPr>
          <a:lstStyle/>
          <a:p>
            <a:pPr lvl="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下属单位</a:t>
            </a:r>
            <a:endParaRPr lang="en-US" altLang="zh-CN" dirty="0" smtClean="0">
              <a:latin typeface="微软雅黑" pitchFamily="34" charset="-122"/>
              <a:ea typeface="微软雅黑" pitchFamily="34" charset="-122"/>
              <a:cs typeface="Times New Roman" pitchFamily="18" charset="0"/>
            </a:endParaRPr>
          </a:p>
        </p:txBody>
      </p:sp>
      <p:sp>
        <p:nvSpPr>
          <p:cNvPr id="16" name="梯形 15"/>
          <p:cNvSpPr/>
          <p:nvPr/>
        </p:nvSpPr>
        <p:spPr bwMode="auto">
          <a:xfrm rot="16200000">
            <a:off x="457345" y="5774438"/>
            <a:ext cx="928694" cy="285752"/>
          </a:xfrm>
          <a:prstGeom prst="trapezoid">
            <a:avLst>
              <a:gd name="adj" fmla="val 65089"/>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marL="205721" indent="288009" algn="ctr">
              <a:lnSpc>
                <a:spcPct val="120000"/>
              </a:lnSpc>
              <a:spcAft>
                <a:spcPct val="10000"/>
              </a:spcAft>
              <a:tabLst>
                <a:tab pos="9202584" algn="r"/>
              </a:tabLst>
            </a:pPr>
            <a:endParaRPr lang="zh-CN" altLang="en-US" sz="1800" dirty="0" smtClean="0">
              <a:solidFill>
                <a:schemeClr val="lt1"/>
              </a:solidFill>
              <a:latin typeface="微软雅黑" pitchFamily="34" charset="-122"/>
              <a:ea typeface="微软雅黑" pitchFamily="34" charset="-122"/>
            </a:endParaRPr>
          </a:p>
        </p:txBody>
      </p:sp>
      <p:sp>
        <p:nvSpPr>
          <p:cNvPr id="11" name="矩形 10"/>
          <p:cNvSpPr/>
          <p:nvPr/>
        </p:nvSpPr>
        <p:spPr>
          <a:xfrm>
            <a:off x="344488" y="5595843"/>
            <a:ext cx="285752" cy="738664"/>
          </a:xfrm>
          <a:prstGeom prst="rect">
            <a:avLst/>
          </a:prstGeom>
        </p:spPr>
        <p:txBody>
          <a:bodyPr wrap="square" lIns="36000" rIns="0">
            <a:noAutofit/>
          </a:bodyPr>
          <a:lstStyle/>
          <a:p>
            <a:pPr lvl="0">
              <a:lnSpc>
                <a:spcPct val="100000"/>
              </a:lnSpc>
              <a:spcAft>
                <a:spcPct val="0"/>
              </a:spcAft>
              <a:buClrTx/>
              <a:buNone/>
            </a:pPr>
            <a:r>
              <a:rPr lang="zh-CN" altLang="en-US" dirty="0" smtClean="0">
                <a:latin typeface="微软雅黑" pitchFamily="34" charset="-122"/>
                <a:ea typeface="微软雅黑" pitchFamily="34" charset="-122"/>
                <a:cs typeface="Times New Roman" pitchFamily="18" charset="0"/>
              </a:rPr>
              <a:t>事业部</a:t>
            </a:r>
            <a:endParaRPr lang="en-US" altLang="zh-CN" dirty="0" smtClean="0">
              <a:latin typeface="微软雅黑" pitchFamily="34" charset="-122"/>
              <a:ea typeface="微软雅黑" pitchFamily="34" charset="-122"/>
              <a:cs typeface="Times New Roman" pitchFamily="18" charset="0"/>
            </a:endParaRPr>
          </a:p>
        </p:txBody>
      </p:sp>
      <p:sp>
        <p:nvSpPr>
          <p:cNvPr id="17" name="梯形 16"/>
          <p:cNvSpPr/>
          <p:nvPr/>
        </p:nvSpPr>
        <p:spPr bwMode="auto">
          <a:xfrm rot="16200000">
            <a:off x="1755771" y="3682452"/>
            <a:ext cx="4608512" cy="357191"/>
          </a:xfrm>
          <a:prstGeom prst="trapezoid">
            <a:avLst>
              <a:gd name="adj" fmla="val 444122"/>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8" name="矩形 17"/>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solidFill>
                  <a:srgbClr val="FF0000"/>
                </a:solidFill>
                <a:latin typeface="+mj-ea"/>
                <a:ea typeface="+mj-ea"/>
              </a:rPr>
              <a:t>支持配合</a:t>
            </a:r>
          </a:p>
        </p:txBody>
      </p:sp>
      <p:sp>
        <p:nvSpPr>
          <p:cNvPr id="19" name="右箭头 18"/>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0" name="右箭头 19"/>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1" name="右箭头 20"/>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2" name="右箭头 21"/>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69481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微软雅黑" pitchFamily="34" charset="-122"/>
                <a:ea typeface="微软雅黑" pitchFamily="34" charset="-122"/>
              </a:rPr>
              <a:t>主数据体系建设支持配合</a:t>
            </a:r>
            <a:br>
              <a:rPr lang="zh-CN" altLang="en-US" dirty="0">
                <a:solidFill>
                  <a:schemeClr val="bg1"/>
                </a:solidFill>
                <a:latin typeface="微软雅黑" pitchFamily="34" charset="-122"/>
                <a:ea typeface="微软雅黑" pitchFamily="34" charset="-122"/>
              </a:rPr>
            </a:br>
            <a:endParaRPr lang="zh-CN" altLang="en-US"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41</a:t>
            </a:fld>
            <a:r>
              <a:rPr lang="en-US" altLang="zh-SG" smtClean="0"/>
              <a:t/>
            </a:r>
            <a:br>
              <a:rPr lang="en-US" altLang="zh-SG" smtClean="0"/>
            </a:br>
            <a:endParaRPr lang="en-US" altLang="zh-SG"/>
          </a:p>
        </p:txBody>
      </p:sp>
      <p:sp>
        <p:nvSpPr>
          <p:cNvPr id="5" name="标题 1"/>
          <p:cNvSpPr txBox="1">
            <a:spLocks/>
          </p:cNvSpPr>
          <p:nvPr/>
        </p:nvSpPr>
        <p:spPr bwMode="auto">
          <a:xfrm>
            <a:off x="408384" y="142852"/>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kern="0" dirty="0" smtClean="0">
                <a:latin typeface="微软雅黑" pitchFamily="34" charset="-122"/>
                <a:ea typeface="微软雅黑" pitchFamily="34" charset="-122"/>
                <a:cs typeface="+mj-cs"/>
              </a:rPr>
              <a:t>需求调研阶段－问卷填报要求</a:t>
            </a:r>
            <a:endParaRPr kumimoji="0" lang="zh-CN" altLang="en-US" sz="24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7" name="TextBox 6"/>
          <p:cNvSpPr txBox="1"/>
          <p:nvPr/>
        </p:nvSpPr>
        <p:spPr bwMode="gray">
          <a:xfrm>
            <a:off x="595282" y="1142984"/>
            <a:ext cx="2714644" cy="631249"/>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填报问卷清单：</a:t>
            </a:r>
            <a:endParaRPr lang="en-US" altLang="zh-CN" sz="1600" b="1" dirty="0" smtClean="0">
              <a:latin typeface="微软雅黑" pitchFamily="34" charset="-122"/>
              <a:ea typeface="微软雅黑" pitchFamily="34" charset="-122"/>
            </a:endParaRPr>
          </a:p>
          <a:p>
            <a:pPr>
              <a:lnSpc>
                <a:spcPct val="100000"/>
              </a:lnSpc>
              <a:buNone/>
            </a:pPr>
            <a:endParaRPr lang="zh-CN" altLang="en-US" sz="1600" b="1" dirty="0">
              <a:latin typeface="微软雅黑" pitchFamily="34" charset="-122"/>
              <a:ea typeface="微软雅黑" pitchFamily="34" charset="-122"/>
            </a:endParaRPr>
          </a:p>
        </p:txBody>
      </p:sp>
      <p:sp>
        <p:nvSpPr>
          <p:cNvPr id="9" name="TextBox 8"/>
          <p:cNvSpPr txBox="1"/>
          <p:nvPr/>
        </p:nvSpPr>
        <p:spPr bwMode="gray">
          <a:xfrm>
            <a:off x="595282" y="5143512"/>
            <a:ext cx="2714644" cy="631249"/>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答疑和上报联系人：</a:t>
            </a:r>
            <a:endParaRPr lang="en-US" altLang="zh-CN" sz="1600" b="1" dirty="0" smtClean="0">
              <a:latin typeface="微软雅黑" pitchFamily="34" charset="-122"/>
              <a:ea typeface="微软雅黑" pitchFamily="34" charset="-122"/>
            </a:endParaRPr>
          </a:p>
          <a:p>
            <a:pPr>
              <a:lnSpc>
                <a:spcPct val="100000"/>
              </a:lnSpc>
              <a:buNone/>
            </a:pPr>
            <a:endParaRPr lang="zh-CN" altLang="en-US" sz="1600" b="1" dirty="0">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305015674"/>
              </p:ext>
            </p:extLst>
          </p:nvPr>
        </p:nvGraphicFramePr>
        <p:xfrm>
          <a:off x="560512" y="1500175"/>
          <a:ext cx="8841802" cy="3440995"/>
        </p:xfrm>
        <a:graphic>
          <a:graphicData uri="http://schemas.openxmlformats.org/drawingml/2006/table">
            <a:tbl>
              <a:tblPr>
                <a:tableStyleId>{5DA37D80-6434-44D0-A028-1B22A696006F}</a:tableStyleId>
              </a:tblPr>
              <a:tblGrid>
                <a:gridCol w="1689401"/>
                <a:gridCol w="1173975"/>
                <a:gridCol w="1443167"/>
                <a:gridCol w="1371829"/>
                <a:gridCol w="1473067"/>
                <a:gridCol w="1690363"/>
              </a:tblGrid>
              <a:tr h="25883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rPr>
                        <a:t>阶段</a:t>
                      </a:r>
                    </a:p>
                  </a:txBody>
                  <a:tcPr marL="10501" marR="10501" marT="10001" marB="0" anchor="ctr">
                    <a:solidFill>
                      <a:schemeClr val="accent2">
                        <a:lumMod val="40000"/>
                        <a:lumOff val="6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要求上报</a:t>
                      </a:r>
                      <a:endParaRPr kumimoji="0" lang="en-US" altLang="zh-CN" sz="1400" b="1"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时间</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牵头部门</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主责部门</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r>
              <a:tr h="40158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部门名称</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rPr>
                        <a:t>工作内容</a:t>
                      </a: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主责部门</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工作内容</a:t>
                      </a:r>
                      <a:endParaRPr kumimoji="0" lang="zh-CN" altLang="en-US" sz="1400" b="1"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10501" marR="10501" marT="10001" marB="0" anchor="ctr">
                    <a:solidFill>
                      <a:schemeClr val="accent2">
                        <a:lumMod val="40000"/>
                        <a:lumOff val="60000"/>
                      </a:schemeClr>
                    </a:solidFill>
                  </a:tcPr>
                </a:tc>
              </a:tr>
              <a:tr h="468799">
                <a:tc>
                  <a:txBody>
                    <a:bodyPr/>
                    <a:lstStyle/>
                    <a:p>
                      <a:pPr algn="l" fontAlgn="ctr"/>
                      <a:r>
                        <a:rPr lang="zh-CN" altLang="en-US" sz="1400" b="0" i="0" u="none" strike="noStrike" dirty="0" smtClean="0">
                          <a:effectLst/>
                          <a:latin typeface="微软雅黑" pitchFamily="34" charset="-122"/>
                          <a:ea typeface="微软雅黑" pitchFamily="34" charset="-122"/>
                        </a:rPr>
                        <a:t>信息系统调研问卷</a:t>
                      </a:r>
                      <a:endParaRPr lang="en-US" altLang="zh-CN" sz="1400" b="0" i="0" u="none" strike="noStrike" dirty="0" smtClean="0">
                        <a:effectLst/>
                        <a:latin typeface="微软雅黑" pitchFamily="34" charset="-122"/>
                        <a:ea typeface="微软雅黑" pitchFamily="34" charset="-122"/>
                      </a:endParaRPr>
                    </a:p>
                  </a:txBody>
                  <a:tcPr marL="10501" marR="10501" marT="10001"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effectLst/>
                          <a:latin typeface="微软雅黑" pitchFamily="34" charset="-122"/>
                          <a:ea typeface="微软雅黑" pitchFamily="34" charset="-122"/>
                        </a:rPr>
                        <a:t>7</a:t>
                      </a:r>
                      <a:r>
                        <a:rPr lang="zh-CN" altLang="en-US" sz="1400" b="0" i="0" u="none" strike="noStrike" dirty="0" smtClean="0">
                          <a:effectLst/>
                          <a:latin typeface="微软雅黑" pitchFamily="34" charset="-122"/>
                          <a:ea typeface="微软雅黑" pitchFamily="34" charset="-122"/>
                        </a:rPr>
                        <a:t>月</a:t>
                      </a:r>
                      <a:r>
                        <a:rPr lang="en-US" altLang="zh-CN" sz="1400" b="0" i="0" u="none" strike="noStrike" dirty="0" smtClean="0">
                          <a:effectLst/>
                          <a:latin typeface="微软雅黑" pitchFamily="34" charset="-122"/>
                          <a:ea typeface="微软雅黑" pitchFamily="34" charset="-122"/>
                        </a:rPr>
                        <a:t>22</a:t>
                      </a:r>
                      <a:r>
                        <a:rPr lang="zh-CN" altLang="en-US" sz="1400" b="0" i="0" u="none" strike="noStrike" dirty="0" smtClean="0">
                          <a:effectLst/>
                          <a:latin typeface="微软雅黑" pitchFamily="34" charset="-122"/>
                          <a:ea typeface="微软雅黑" pitchFamily="34" charset="-122"/>
                        </a:rPr>
                        <a:t>日</a:t>
                      </a:r>
                      <a:endParaRPr lang="en-US" altLang="zh-CN" sz="1400" b="0" i="0" u="none" strike="noStrike" dirty="0" smtClean="0">
                        <a:effectLst/>
                        <a:latin typeface="微软雅黑" pitchFamily="34" charset="-122"/>
                        <a:ea typeface="微软雅黑" pitchFamily="34" charset="-122"/>
                      </a:endParaRPr>
                    </a:p>
                  </a:txBody>
                  <a:tcPr marL="10501" marR="10501" marT="10001" marB="0" anchor="ctr"/>
                </a:tc>
                <a:tc>
                  <a:txBody>
                    <a:bodyPr/>
                    <a:lstStyle/>
                    <a:p>
                      <a:pPr algn="l" fontAlgn="ct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u="none" strike="noStrike" dirty="0" smtClean="0">
                          <a:effectLst/>
                          <a:latin typeface="微软雅黑" pitchFamily="34" charset="-122"/>
                          <a:ea typeface="微软雅黑" pitchFamily="34" charset="-122"/>
                        </a:rPr>
                        <a:t>信息化管理部</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b="0" i="0" u="none" strike="noStrike" dirty="0" smtClean="0">
                          <a:effectLst/>
                          <a:latin typeface="微软雅黑" pitchFamily="34" charset="-122"/>
                          <a:ea typeface="微软雅黑" pitchFamily="34" charset="-122"/>
                        </a:rPr>
                        <a:t>根据问卷要求填写信息系统相关信息</a:t>
                      </a:r>
                      <a:endParaRPr lang="zh-CN" altLang="en-US" sz="1400" b="0" i="0" u="none" strike="noStrike" dirty="0">
                        <a:effectLst/>
                        <a:latin typeface="微软雅黑" pitchFamily="34" charset="-122"/>
                        <a:ea typeface="微软雅黑" pitchFamily="34" charset="-122"/>
                      </a:endParaRPr>
                    </a:p>
                  </a:txBody>
                  <a:tcPr marL="10501" marR="10501" marT="10001" marB="0" anchor="ctr"/>
                </a:tc>
              </a:tr>
              <a:tr h="1613956">
                <a:tc>
                  <a:txBody>
                    <a:bodyPr/>
                    <a:lstStyle/>
                    <a:p>
                      <a:pPr algn="l" fontAlgn="b"/>
                      <a:r>
                        <a:rPr lang="zh-CN" altLang="en-US" sz="1400" b="0" i="0" u="none" strike="noStrike" dirty="0" smtClean="0">
                          <a:effectLst/>
                          <a:latin typeface="微软雅黑" pitchFamily="34" charset="-122"/>
                          <a:ea typeface="微软雅黑" pitchFamily="34" charset="-122"/>
                        </a:rPr>
                        <a:t>业务现状调研问卷</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effectLst/>
                          <a:latin typeface="微软雅黑" pitchFamily="34" charset="-122"/>
                          <a:ea typeface="微软雅黑" pitchFamily="34" charset="-122"/>
                        </a:rPr>
                        <a:t>7</a:t>
                      </a:r>
                      <a:r>
                        <a:rPr lang="zh-CN" altLang="en-US" sz="1400" b="0" i="0" u="none" strike="noStrike" dirty="0" smtClean="0">
                          <a:effectLst/>
                          <a:latin typeface="微软雅黑" pitchFamily="34" charset="-122"/>
                          <a:ea typeface="微软雅黑" pitchFamily="34" charset="-122"/>
                        </a:rPr>
                        <a:t>月</a:t>
                      </a:r>
                      <a:r>
                        <a:rPr lang="en-US" altLang="zh-CN" sz="1400" b="0" i="0" u="none" strike="noStrike" dirty="0" smtClean="0">
                          <a:effectLst/>
                          <a:latin typeface="微软雅黑" pitchFamily="34" charset="-122"/>
                          <a:ea typeface="微软雅黑" pitchFamily="34" charset="-122"/>
                        </a:rPr>
                        <a:t>22</a:t>
                      </a:r>
                      <a:r>
                        <a:rPr lang="zh-CN" altLang="en-US" sz="1400" b="0" i="0" u="none" strike="noStrike" dirty="0" smtClean="0">
                          <a:effectLst/>
                          <a:latin typeface="微软雅黑" pitchFamily="34" charset="-122"/>
                          <a:ea typeface="微软雅黑" pitchFamily="34" charset="-122"/>
                        </a:rPr>
                        <a:t>日</a:t>
                      </a:r>
                      <a:endParaRPr lang="en-US" altLang="zh-CN" sz="1400" b="0" i="0" u="none" strike="noStrike" dirty="0" smtClean="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u="none" strike="noStrike" dirty="0" smtClean="0">
                          <a:effectLst/>
                          <a:latin typeface="微软雅黑" pitchFamily="34" charset="-122"/>
                          <a:ea typeface="微软雅黑" pitchFamily="34" charset="-122"/>
                        </a:rPr>
                        <a:t>信息化管理部</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b"/>
                      <a:r>
                        <a:rPr lang="zh-CN" altLang="en-US" sz="1400" b="0" i="0" u="none" strike="noStrike" dirty="0" smtClean="0">
                          <a:effectLst/>
                          <a:latin typeface="微软雅黑" pitchFamily="34" charset="-122"/>
                          <a:ea typeface="微软雅黑" pitchFamily="34" charset="-122"/>
                        </a:rPr>
                        <a:t>根据现状问卷确认各主数据负责部门，落实业务负责人；</a:t>
                      </a:r>
                      <a:endParaRPr lang="en-US" altLang="zh-CN" sz="1400" b="0" i="0" u="none" strike="noStrike" dirty="0" smtClean="0">
                        <a:effectLst/>
                        <a:latin typeface="微软雅黑" pitchFamily="34" charset="-122"/>
                        <a:ea typeface="微软雅黑" pitchFamily="34" charset="-122"/>
                      </a:endParaRPr>
                    </a:p>
                    <a:p>
                      <a:pPr algn="l" fontAlgn="b"/>
                      <a:r>
                        <a:rPr lang="zh-CN" altLang="en-US" sz="1400" b="0" i="0" u="none" strike="noStrike" dirty="0" smtClean="0">
                          <a:effectLst/>
                          <a:latin typeface="微软雅黑" pitchFamily="34" charset="-122"/>
                          <a:ea typeface="微软雅黑" pitchFamily="34" charset="-122"/>
                        </a:rPr>
                        <a:t>回收问卷并汇总上报至股份公司项目负责人</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u="none" strike="noStrike" dirty="0" smtClean="0">
                          <a:effectLst/>
                          <a:latin typeface="微软雅黑" pitchFamily="34" charset="-122"/>
                          <a:ea typeface="微软雅黑" pitchFamily="34" charset="-122"/>
                        </a:rPr>
                        <a:t>与各主数据相关部门负责人和业务骨干人员</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b="0" i="0" u="none" strike="noStrike" dirty="0" smtClean="0">
                          <a:effectLst/>
                          <a:latin typeface="微软雅黑" pitchFamily="34" charset="-122"/>
                          <a:ea typeface="微软雅黑" pitchFamily="34" charset="-122"/>
                        </a:rPr>
                        <a:t>确认主数据专责人，</a:t>
                      </a:r>
                      <a:endParaRPr lang="en-US" altLang="zh-CN" sz="1400" b="0" i="0" u="none" strike="noStrike" dirty="0" smtClean="0">
                        <a:effectLst/>
                        <a:latin typeface="微软雅黑" pitchFamily="34" charset="-122"/>
                        <a:ea typeface="微软雅黑" pitchFamily="34" charset="-122"/>
                      </a:endParaRPr>
                    </a:p>
                    <a:p>
                      <a:pPr algn="l" fontAlgn="ctr"/>
                      <a:r>
                        <a:rPr lang="zh-CN" altLang="en-US" sz="1400" b="0" i="0" u="none" strike="noStrike" dirty="0" smtClean="0">
                          <a:effectLst/>
                          <a:latin typeface="微软雅黑" pitchFamily="34" charset="-122"/>
                          <a:ea typeface="微软雅黑" pitchFamily="34" charset="-122"/>
                        </a:rPr>
                        <a:t>根据问卷回答各项业务内容，并提交至信息化管理部负责人。</a:t>
                      </a:r>
                      <a:endParaRPr lang="zh-CN" altLang="en-US" sz="1400" b="0" i="0" u="none" strike="noStrike" dirty="0">
                        <a:effectLst/>
                        <a:latin typeface="微软雅黑" pitchFamily="34" charset="-122"/>
                        <a:ea typeface="微软雅黑" pitchFamily="34" charset="-122"/>
                      </a:endParaRPr>
                    </a:p>
                  </a:txBody>
                  <a:tcPr marL="10501" marR="10501" marT="10001" marB="0" anchor="ctr"/>
                </a:tc>
              </a:tr>
              <a:tr h="697830">
                <a:tc>
                  <a:txBody>
                    <a:bodyPr/>
                    <a:lstStyle/>
                    <a:p>
                      <a:pPr algn="l" fontAlgn="b"/>
                      <a:r>
                        <a:rPr lang="zh-CN" altLang="en-US" sz="1400" b="0" i="0" u="none" strike="noStrike" dirty="0" smtClean="0">
                          <a:effectLst/>
                          <a:latin typeface="微软雅黑" pitchFamily="34" charset="-122"/>
                          <a:ea typeface="微软雅黑" pitchFamily="34" charset="-122"/>
                        </a:rPr>
                        <a:t>业务联系人清单</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effectLst/>
                          <a:latin typeface="微软雅黑" pitchFamily="34" charset="-122"/>
                          <a:ea typeface="微软雅黑" pitchFamily="34" charset="-122"/>
                        </a:rPr>
                        <a:t>按会议通知要求</a:t>
                      </a:r>
                      <a:endParaRPr lang="en-US" altLang="zh-CN" sz="1400" b="0" i="0" u="none" strike="noStrike" dirty="0" smtClean="0">
                        <a:effectLst/>
                        <a:latin typeface="微软雅黑" pitchFamily="34" charset="-122"/>
                        <a:ea typeface="微软雅黑" pitchFamily="34" charset="-122"/>
                      </a:endParaRPr>
                    </a:p>
                  </a:txBody>
                  <a:tcPr marL="10501" marR="10501" marT="10001"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信息化管理部</a:t>
                      </a:r>
                      <a:endParaRPr lang="zh-CN" altLang="en-US" sz="1400" b="0" i="0" u="none" strike="noStrike" dirty="0" smtClean="0">
                        <a:effectLst/>
                        <a:latin typeface="微软雅黑" pitchFamily="34" charset="-122"/>
                        <a:ea typeface="微软雅黑" pitchFamily="34" charset="-122"/>
                      </a:endParaRPr>
                    </a:p>
                  </a:txBody>
                  <a:tcPr marL="10501" marR="10501" marT="10001" marB="0" anchor="ctr"/>
                </a:tc>
                <a:tc>
                  <a:txBody>
                    <a:bodyPr/>
                    <a:lstStyle/>
                    <a:p>
                      <a:pPr algn="l" fontAlgn="b"/>
                      <a:r>
                        <a:rPr lang="zh-CN" altLang="en-US" sz="1400" b="0" i="0" u="none" strike="noStrike" dirty="0" smtClean="0">
                          <a:effectLst/>
                          <a:latin typeface="微软雅黑" pitchFamily="34" charset="-122"/>
                          <a:ea typeface="微软雅黑" pitchFamily="34" charset="-122"/>
                        </a:rPr>
                        <a:t>确认主数据信息负责人</a:t>
                      </a: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各相关部门主数据负责人</a:t>
                      </a:r>
                      <a:endParaRPr lang="zh-CN" altLang="en-US" sz="1400" b="0" i="0" u="none" strike="noStrike" dirty="0" smtClean="0">
                        <a:effectLst/>
                        <a:latin typeface="微软雅黑" pitchFamily="34" charset="-122"/>
                        <a:ea typeface="微软雅黑" pitchFamily="34" charset="-122"/>
                      </a:endParaRPr>
                    </a:p>
                    <a:p>
                      <a:pPr algn="l" fontAlgn="ctr"/>
                      <a:endParaRPr lang="zh-CN" altLang="en-US" sz="1400" b="0" i="0" u="none" strike="noStrike" dirty="0">
                        <a:effectLst/>
                        <a:latin typeface="微软雅黑" pitchFamily="34" charset="-122"/>
                        <a:ea typeface="微软雅黑" pitchFamily="34" charset="-122"/>
                      </a:endParaRPr>
                    </a:p>
                  </a:txBody>
                  <a:tcPr marL="10501" marR="10501" marT="10001" marB="0" anchor="ctr"/>
                </a:tc>
                <a:tc>
                  <a:txBody>
                    <a:bodyPr/>
                    <a:lstStyle/>
                    <a:p>
                      <a:pPr algn="l" fontAlgn="ctr"/>
                      <a:r>
                        <a:rPr lang="zh-CN" altLang="en-US" sz="1400" b="0" i="0" u="none" strike="noStrike" dirty="0" smtClean="0">
                          <a:effectLst/>
                          <a:latin typeface="微软雅黑" pitchFamily="34" charset="-122"/>
                          <a:ea typeface="微软雅黑" pitchFamily="34" charset="-122"/>
                        </a:rPr>
                        <a:t>确认主数据业务专责人</a:t>
                      </a:r>
                      <a:endParaRPr lang="zh-CN" altLang="en-US" sz="1400" b="0" i="0" u="none" strike="noStrike" dirty="0">
                        <a:effectLst/>
                        <a:latin typeface="微软雅黑" pitchFamily="34" charset="-122"/>
                        <a:ea typeface="微软雅黑" pitchFamily="34" charset="-122"/>
                      </a:endParaRPr>
                    </a:p>
                  </a:txBody>
                  <a:tcPr marL="10501" marR="10501" marT="10001" marB="0" anchor="ctr"/>
                </a:tc>
              </a:tr>
            </a:tbl>
          </a:graphicData>
        </a:graphic>
      </p:graphicFrame>
      <p:sp>
        <p:nvSpPr>
          <p:cNvPr id="12" name="TextBox 11"/>
          <p:cNvSpPr txBox="1"/>
          <p:nvPr/>
        </p:nvSpPr>
        <p:spPr bwMode="gray">
          <a:xfrm>
            <a:off x="1381100" y="5572140"/>
            <a:ext cx="8524900" cy="926714"/>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上报负责人：股份公司信息化管理部                 郑海啸     电话：</a:t>
            </a:r>
            <a:r>
              <a:rPr lang="en-US" altLang="zh-CN" sz="1600" b="1" dirty="0" smtClean="0">
                <a:latin typeface="微软雅黑" pitchFamily="34" charset="-122"/>
                <a:ea typeface="微软雅黑" pitchFamily="34" charset="-122"/>
              </a:rPr>
              <a:t>88084167</a:t>
            </a:r>
            <a:r>
              <a:rPr lang="zh-CN" altLang="en-US" sz="1600" b="1" dirty="0" smtClean="0">
                <a:latin typeface="微软雅黑" pitchFamily="34" charset="-122"/>
                <a:ea typeface="微软雅黑" pitchFamily="34" charset="-122"/>
              </a:rPr>
              <a:t>   </a:t>
            </a:r>
            <a:endParaRPr lang="en-US" altLang="zh-CN" sz="1600" b="1" dirty="0" smtClean="0">
              <a:latin typeface="微软雅黑" pitchFamily="34" charset="-122"/>
              <a:ea typeface="微软雅黑" pitchFamily="34" charset="-122"/>
            </a:endParaRPr>
          </a:p>
          <a:p>
            <a:pPr>
              <a:lnSpc>
                <a:spcPct val="100000"/>
              </a:lnSpc>
              <a:buNone/>
            </a:pPr>
            <a:r>
              <a:rPr lang="zh-CN" altLang="en-US" sz="1600" b="1" dirty="0" smtClean="0">
                <a:latin typeface="微软雅黑" pitchFamily="34" charset="-122"/>
                <a:ea typeface="微软雅黑" pitchFamily="34" charset="-122"/>
              </a:rPr>
              <a:t>上报   邮箱：</a:t>
            </a:r>
            <a:r>
              <a:rPr lang="en-US" altLang="zh-CN" sz="1600" b="1" dirty="0" smtClean="0">
                <a:latin typeface="微软雅黑" pitchFamily="34" charset="-122"/>
                <a:ea typeface="微软雅黑" pitchFamily="34" charset="-122"/>
              </a:rPr>
              <a:t>zhenghaixiao@cscec.com</a:t>
            </a:r>
          </a:p>
          <a:p>
            <a:pPr>
              <a:lnSpc>
                <a:spcPct val="100000"/>
              </a:lnSpc>
              <a:buNone/>
            </a:pPr>
            <a:r>
              <a:rPr lang="zh-CN" altLang="en-US" sz="1600" b="1" dirty="0" smtClean="0">
                <a:latin typeface="微软雅黑" pitchFamily="34" charset="-122"/>
                <a:ea typeface="微软雅黑" pitchFamily="34" charset="-122"/>
              </a:rPr>
              <a:t>咨询负责人：股份公司主数据体系建设项目组    赵飞        电话：</a:t>
            </a:r>
            <a:r>
              <a:rPr lang="en-US" altLang="zh-CN" sz="1600" b="1" dirty="0" smtClean="0">
                <a:latin typeface="微软雅黑" pitchFamily="34" charset="-122"/>
                <a:ea typeface="微软雅黑" pitchFamily="34" charset="-122"/>
              </a:rPr>
              <a:t>88083385</a:t>
            </a:r>
            <a:r>
              <a:rPr lang="zh-CN" altLang="en-US" sz="1600" b="1" dirty="0" smtClean="0">
                <a:latin typeface="微软雅黑" pitchFamily="34" charset="-122"/>
                <a:ea typeface="微软雅黑" pitchFamily="34" charset="-122"/>
              </a:rPr>
              <a:t> </a:t>
            </a:r>
            <a:endParaRPr lang="zh-CN" altLang="en-US" sz="1600" b="1" dirty="0">
              <a:latin typeface="微软雅黑" pitchFamily="34" charset="-122"/>
              <a:ea typeface="微软雅黑" pitchFamily="34" charset="-122"/>
            </a:endParaRPr>
          </a:p>
        </p:txBody>
      </p:sp>
      <p:sp>
        <p:nvSpPr>
          <p:cNvPr id="10" name="矩形 9"/>
          <p:cNvSpPr/>
          <p:nvPr/>
        </p:nvSpPr>
        <p:spPr>
          <a:xfrm>
            <a:off x="5096063" y="104262"/>
            <a:ext cx="4681473" cy="372410"/>
          </a:xfrm>
          <a:prstGeom prst="rect">
            <a:avLst/>
          </a:prstGeom>
        </p:spPr>
        <p:txBody>
          <a:bodyPr wrap="square">
            <a:spAutoFit/>
          </a:bodyPr>
          <a:lstStyle/>
          <a:p>
            <a:pPr>
              <a:buNone/>
            </a:pPr>
            <a:r>
              <a:rPr lang="zh-CN" altLang="en-US" b="1" dirty="0">
                <a:latin typeface="+mj-ea"/>
                <a:ea typeface="+mj-ea"/>
              </a:rPr>
              <a:t>建设</a:t>
            </a:r>
            <a:r>
              <a:rPr lang="zh-CN" altLang="en-US" b="1" dirty="0" smtClean="0">
                <a:latin typeface="+mj-ea"/>
                <a:ea typeface="+mj-ea"/>
              </a:rPr>
              <a:t>目标   功能</a:t>
            </a:r>
            <a:r>
              <a:rPr lang="en-US" altLang="zh-CN" b="1" dirty="0" smtClean="0">
                <a:latin typeface="+mj-ea"/>
                <a:ea typeface="+mj-ea"/>
              </a:rPr>
              <a:t>/</a:t>
            </a:r>
            <a:r>
              <a:rPr lang="zh-CN" altLang="en-US" b="1" dirty="0" smtClean="0">
                <a:latin typeface="+mj-ea"/>
                <a:ea typeface="+mj-ea"/>
              </a:rPr>
              <a:t>性能   </a:t>
            </a:r>
            <a:r>
              <a:rPr lang="zh-CN" altLang="en-US" b="1" dirty="0">
                <a:latin typeface="+mj-ea"/>
                <a:ea typeface="+mj-ea"/>
              </a:rPr>
              <a:t>实施方法  </a:t>
            </a:r>
            <a:r>
              <a:rPr lang="zh-CN" altLang="en-US" b="1" dirty="0" smtClean="0">
                <a:latin typeface="+mj-ea"/>
                <a:ea typeface="+mj-ea"/>
              </a:rPr>
              <a:t> 实施计划   </a:t>
            </a:r>
            <a:r>
              <a:rPr lang="zh-CN" altLang="en-US" b="1" dirty="0">
                <a:solidFill>
                  <a:srgbClr val="FF0000"/>
                </a:solidFill>
                <a:latin typeface="+mj-ea"/>
                <a:ea typeface="+mj-ea"/>
              </a:rPr>
              <a:t>支持配合</a:t>
            </a:r>
          </a:p>
        </p:txBody>
      </p:sp>
      <p:sp>
        <p:nvSpPr>
          <p:cNvPr id="13" name="右箭头 12"/>
          <p:cNvSpPr/>
          <p:nvPr/>
        </p:nvSpPr>
        <p:spPr bwMode="auto">
          <a:xfrm>
            <a:off x="5917570" y="20259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6866653"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5" name="右箭头 14"/>
          <p:cNvSpPr/>
          <p:nvPr/>
        </p:nvSpPr>
        <p:spPr bwMode="auto">
          <a:xfrm>
            <a:off x="7747360"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6" name="右箭头 15"/>
          <p:cNvSpPr/>
          <p:nvPr/>
        </p:nvSpPr>
        <p:spPr bwMode="auto">
          <a:xfrm>
            <a:off x="86378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69481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a:tabLst>
                <a:tab pos="2473325" algn="l"/>
              </a:tabLst>
              <a:defRPr sz="1400">
                <a:solidFill>
                  <a:schemeClr val="tx1"/>
                </a:solidFill>
                <a:latin typeface="Arial" charset="0"/>
                <a:ea typeface="宋体" charset="-122"/>
              </a:defRPr>
            </a:lvl1pPr>
            <a:lvl2pPr marL="742950" indent="-285750">
              <a:tabLst>
                <a:tab pos="2473325" algn="l"/>
              </a:tabLst>
              <a:defRPr sz="1400">
                <a:solidFill>
                  <a:schemeClr val="tx1"/>
                </a:solidFill>
                <a:latin typeface="Arial" charset="0"/>
                <a:ea typeface="宋体" charset="-122"/>
              </a:defRPr>
            </a:lvl2pPr>
            <a:lvl3pPr marL="1143000" indent="-228600">
              <a:tabLst>
                <a:tab pos="2473325" algn="l"/>
              </a:tabLst>
              <a:defRPr sz="1400">
                <a:solidFill>
                  <a:schemeClr val="tx1"/>
                </a:solidFill>
                <a:latin typeface="Arial" charset="0"/>
                <a:ea typeface="宋体" charset="-122"/>
              </a:defRPr>
            </a:lvl3pPr>
            <a:lvl4pPr marL="1600200" indent="-228600">
              <a:tabLst>
                <a:tab pos="2473325" algn="l"/>
              </a:tabLst>
              <a:defRPr sz="1400">
                <a:solidFill>
                  <a:schemeClr val="tx1"/>
                </a:solidFill>
                <a:latin typeface="Arial" charset="0"/>
                <a:ea typeface="宋体" charset="-122"/>
              </a:defRPr>
            </a:lvl4pPr>
            <a:lvl5pPr marL="2057400" indent="-228600">
              <a:tabLst>
                <a:tab pos="2473325" algn="l"/>
              </a:tabLst>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tabLst>
                <a:tab pos="2473325" algn="l"/>
              </a:tabLst>
              <a:defRPr sz="1400">
                <a:solidFill>
                  <a:schemeClr val="tx1"/>
                </a:solidFill>
                <a:latin typeface="Arial" charset="0"/>
                <a:ea typeface="宋体" charset="-122"/>
              </a:defRPr>
            </a:lvl9pPr>
          </a:lstStyle>
          <a:p>
            <a:fld id="{08A9A106-F0ED-40EB-8707-C5A1823A751A}" type="slidenum">
              <a:rPr lang="zh-SG" altLang="en-US" sz="1100" smtClean="0">
                <a:ea typeface="华文楷体" pitchFamily="2" charset="-122"/>
              </a:rPr>
              <a:pPr/>
              <a:t>42</a:t>
            </a:fld>
            <a:r>
              <a:rPr lang="en-US" altLang="zh-SG" sz="1100" smtClean="0">
                <a:ea typeface="华文楷体" pitchFamily="2" charset="-122"/>
              </a:rPr>
              <a:t/>
            </a:r>
            <a:br>
              <a:rPr lang="en-US" altLang="zh-SG" sz="1100" smtClean="0">
                <a:ea typeface="华文楷体" pitchFamily="2" charset="-122"/>
              </a:rPr>
            </a:br>
            <a:endParaRPr lang="en-US" altLang="zh-SG" sz="1100" smtClean="0">
              <a:ea typeface="华文楷体" pitchFamily="2" charset="-122"/>
            </a:endParaRPr>
          </a:p>
        </p:txBody>
      </p:sp>
      <p:pic>
        <p:nvPicPr>
          <p:cNvPr id="5" name="图片 4" descr="封面20120214-003-03.png"/>
          <p:cNvPicPr>
            <a:picLocks noChangeAspect="1"/>
          </p:cNvPicPr>
          <p:nvPr/>
        </p:nvPicPr>
        <p:blipFill>
          <a:blip r:embed="rId3">
            <a:extLst>
              <a:ext uri="{28A0092B-C50C-407E-A947-70E740481C1C}">
                <a14:useLocalDpi xmlns:a14="http://schemas.microsoft.com/office/drawing/2010/main" val="0"/>
              </a:ext>
            </a:extLst>
          </a:blip>
          <a:srcRect t="34375" r="52344"/>
          <a:stretch>
            <a:fillRect/>
          </a:stretch>
        </p:blipFill>
        <p:spPr bwMode="auto">
          <a:xfrm>
            <a:off x="0" y="1981200"/>
            <a:ext cx="4357688"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114800" y="1447800"/>
            <a:ext cx="5643602" cy="2927981"/>
          </a:xfrm>
          <a:prstGeom prst="rect">
            <a:avLst/>
          </a:prstGeom>
          <a:noFill/>
        </p:spPr>
        <p:txBody>
          <a:bodyPr>
            <a:spAutoFit/>
            <a:scene3d>
              <a:camera prst="orthographicFront"/>
              <a:lightRig rig="threePt" dir="t"/>
            </a:scene3d>
            <a:sp3d extrusionH="57150" contourW="50800">
              <a:bevelT h="25400" prst="softRound"/>
              <a:bevelB h="25400" prst="softRound"/>
              <a:contourClr>
                <a:schemeClr val="bg1"/>
              </a:contourClr>
            </a:sp3d>
          </a:bodyPr>
          <a:lstStyle/>
          <a:p>
            <a:pPr algn="ctr">
              <a:lnSpc>
                <a:spcPts val="10000"/>
              </a:lnSpc>
              <a:buFont typeface="Wingdings" pitchFamily="2" charset="2"/>
              <a:buNone/>
              <a:defRPr/>
            </a:pPr>
            <a:endParaRPr lang="en-US" altLang="zh-CN" sz="8800" b="1" dirty="0" smtClean="0">
              <a:solidFill>
                <a:srgbClr val="FF0000"/>
              </a:solidFill>
              <a:effectLst>
                <a:outerShdw blurRad="50800" dist="63500" dir="2700000" algn="tl" rotWithShape="0">
                  <a:prstClr val="black">
                    <a:alpha val="40000"/>
                  </a:prstClr>
                </a:outerShdw>
              </a:effectLst>
              <a:latin typeface="微软雅黑" pitchFamily="34" charset="-122"/>
              <a:ea typeface="微软雅黑" pitchFamily="34" charset="-122"/>
            </a:endParaRPr>
          </a:p>
          <a:p>
            <a:pPr algn="ctr">
              <a:lnSpc>
                <a:spcPts val="10000"/>
              </a:lnSpc>
              <a:buFont typeface="Wingdings" pitchFamily="2" charset="2"/>
              <a:buNone/>
              <a:defRPr/>
            </a:pPr>
            <a:r>
              <a:rPr lang="zh-CN" altLang="en-US" sz="8800" b="1" dirty="0" smtClean="0">
                <a:solidFill>
                  <a:srgbClr val="FF0000"/>
                </a:solidFill>
                <a:effectLst>
                  <a:outerShdw blurRad="50800" dist="63500" dir="2700000" algn="tl" rotWithShape="0">
                    <a:prstClr val="black">
                      <a:alpha val="40000"/>
                    </a:prstClr>
                  </a:outerShdw>
                </a:effectLst>
                <a:latin typeface="微软雅黑" pitchFamily="34" charset="-122"/>
                <a:ea typeface="微软雅黑" pitchFamily="34" charset="-122"/>
              </a:rPr>
              <a:t>谢 </a:t>
            </a:r>
            <a:r>
              <a:rPr lang="zh-CN" altLang="en-US" sz="8800" b="1" dirty="0">
                <a:solidFill>
                  <a:srgbClr val="FF0000"/>
                </a:solidFill>
                <a:effectLst>
                  <a:outerShdw blurRad="50800" dist="63500" dir="2700000" algn="tl" rotWithShape="0">
                    <a:prstClr val="black">
                      <a:alpha val="40000"/>
                    </a:prstClr>
                  </a:outerShdw>
                </a:effectLst>
                <a:latin typeface="微软雅黑" pitchFamily="34" charset="-122"/>
                <a:ea typeface="微软雅黑" pitchFamily="34" charset="-122"/>
              </a:rPr>
              <a:t>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55"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73416" y="500042"/>
            <a:ext cx="8424000" cy="456842"/>
          </a:xfrm>
          <a:ln w="12700" algn="ctr"/>
        </p:spPr>
        <p:txBody>
          <a:bodyPr lIns="83331" tIns="43332" rIns="83331" bIns="43332">
            <a:spAutoFit/>
          </a:bodyPr>
          <a:lstStyle/>
          <a:p>
            <a:pPr algn="l" eaLnBrk="1" hangingPunct="1">
              <a:defRPr/>
            </a:pPr>
            <a:r>
              <a:rPr lang="zh-CN" altLang="en-US" sz="2400" kern="1200" dirty="0" smtClean="0">
                <a:latin typeface="+mj-ea"/>
                <a:cs typeface="+mn-cs"/>
              </a:rPr>
              <a:t>中国建筑</a:t>
            </a:r>
            <a:r>
              <a:rPr lang="zh-CN" altLang="en-US" sz="2400" b="1" kern="1200" dirty="0" smtClean="0">
                <a:latin typeface="+mj-ea"/>
                <a:cs typeface="+mn-cs"/>
              </a:rPr>
              <a:t>发展战略分析</a:t>
            </a:r>
          </a:p>
        </p:txBody>
      </p:sp>
      <p:sp>
        <p:nvSpPr>
          <p:cNvPr id="43" name="TextBox 42"/>
          <p:cNvSpPr txBox="1"/>
          <p:nvPr/>
        </p:nvSpPr>
        <p:spPr>
          <a:xfrm>
            <a:off x="23778" y="2671916"/>
            <a:ext cx="1872208" cy="129614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square" anchor="ctr">
            <a:noAutofit/>
          </a:bodyPr>
          <a:lstStyle/>
          <a:p>
            <a:pPr algn="l" eaLnBrk="0" hangingPunct="0">
              <a:spcBef>
                <a:spcPct val="50000"/>
              </a:spcBef>
              <a:buSzPct val="100000"/>
            </a:pPr>
            <a:r>
              <a:rPr lang="zh-CN" altLang="en-US" sz="1200" dirty="0" smtClean="0">
                <a:latin typeface="+mj-ea"/>
                <a:ea typeface="+mj-ea"/>
              </a:rPr>
              <a:t>规划建设了财务、人力、项目、审计、监察、办公协同办公、决策分析等信息化系统</a:t>
            </a:r>
          </a:p>
        </p:txBody>
      </p:sp>
      <p:sp>
        <p:nvSpPr>
          <p:cNvPr id="44" name="矩形 43"/>
          <p:cNvSpPr/>
          <p:nvPr/>
        </p:nvSpPr>
        <p:spPr>
          <a:xfrm>
            <a:off x="2676073" y="2743924"/>
            <a:ext cx="1950217" cy="1296144"/>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gn="l" eaLnBrk="0" hangingPunct="0">
              <a:lnSpc>
                <a:spcPct val="150000"/>
              </a:lnSpc>
              <a:spcBef>
                <a:spcPct val="50000"/>
              </a:spcBef>
              <a:buSzPct val="100000"/>
            </a:pPr>
            <a:r>
              <a:rPr lang="zh-CN" altLang="en-US" sz="1200" dirty="0" smtClean="0">
                <a:latin typeface="+mj-ea"/>
                <a:ea typeface="+mj-ea"/>
              </a:rPr>
              <a:t>信息化对推动企业的创新、转型升级和可持续发展都起到了明显而积极的作用</a:t>
            </a:r>
          </a:p>
        </p:txBody>
      </p:sp>
      <p:graphicFrame>
        <p:nvGraphicFramePr>
          <p:cNvPr id="53" name="图示 52"/>
          <p:cNvGraphicFramePr/>
          <p:nvPr/>
        </p:nvGraphicFramePr>
        <p:xfrm>
          <a:off x="5167314" y="4643446"/>
          <a:ext cx="3666407"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TextBox 51"/>
          <p:cNvSpPr txBox="1"/>
          <p:nvPr/>
        </p:nvSpPr>
        <p:spPr>
          <a:xfrm>
            <a:off x="6596074" y="1142984"/>
            <a:ext cx="1644753" cy="412421"/>
          </a:xfrm>
          <a:prstGeom prst="rect">
            <a:avLst/>
          </a:prstGeom>
          <a:noFill/>
        </p:spPr>
        <p:txBody>
          <a:bodyPr wrap="square" rtlCol="0">
            <a:spAutoFit/>
          </a:bodyPr>
          <a:lstStyle/>
          <a:p>
            <a:pPr algn="dist">
              <a:buNone/>
            </a:pPr>
            <a:r>
              <a:rPr lang="zh-CN" altLang="en-US" sz="1600" b="1" dirty="0" smtClean="0">
                <a:latin typeface="+mj-ea"/>
                <a:ea typeface="+mj-ea"/>
                <a:cs typeface="Times New Roman" pitchFamily="18" charset="0"/>
              </a:rPr>
              <a:t>信息化战略</a:t>
            </a:r>
          </a:p>
        </p:txBody>
      </p:sp>
      <p:sp>
        <p:nvSpPr>
          <p:cNvPr id="54" name="虚尾箭头 53"/>
          <p:cNvSpPr/>
          <p:nvPr/>
        </p:nvSpPr>
        <p:spPr bwMode="auto">
          <a:xfrm>
            <a:off x="1973995" y="2959948"/>
            <a:ext cx="624069" cy="288032"/>
          </a:xfrm>
          <a:prstGeom prst="stripedRightArrow">
            <a:avLst/>
          </a:prstGeom>
          <a:solidFill>
            <a:schemeClr val="accent2">
              <a:lumMod val="75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dirty="0">
              <a:solidFill>
                <a:srgbClr val="000000"/>
              </a:solidFill>
              <a:latin typeface="+mj-ea"/>
              <a:ea typeface="+mj-ea"/>
            </a:endParaRPr>
          </a:p>
        </p:txBody>
      </p:sp>
      <p:sp>
        <p:nvSpPr>
          <p:cNvPr id="55" name="虚尾箭头 54"/>
          <p:cNvSpPr/>
          <p:nvPr/>
        </p:nvSpPr>
        <p:spPr bwMode="auto">
          <a:xfrm>
            <a:off x="1973995" y="3283984"/>
            <a:ext cx="624069" cy="288032"/>
          </a:xfrm>
          <a:prstGeom prst="stripedRightArrow">
            <a:avLst/>
          </a:prstGeom>
          <a:solidFill>
            <a:schemeClr val="accent2">
              <a:lumMod val="75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spcBef>
                <a:spcPct val="20000"/>
              </a:spcBef>
              <a:buClr>
                <a:srgbClr val="FF9966"/>
              </a:buClr>
              <a:buFont typeface="Wingdings" pitchFamily="2" charset="2"/>
              <a:buChar char="p"/>
            </a:pPr>
            <a:endParaRPr lang="zh-CN" altLang="en-US" dirty="0">
              <a:solidFill>
                <a:srgbClr val="000000"/>
              </a:solidFill>
              <a:latin typeface="+mj-ea"/>
              <a:ea typeface="+mj-ea"/>
            </a:endParaRPr>
          </a:p>
        </p:txBody>
      </p:sp>
      <p:sp>
        <p:nvSpPr>
          <p:cNvPr id="56" name="虚尾箭头 55"/>
          <p:cNvSpPr/>
          <p:nvPr/>
        </p:nvSpPr>
        <p:spPr bwMode="auto">
          <a:xfrm>
            <a:off x="1973995" y="3608020"/>
            <a:ext cx="624069" cy="288032"/>
          </a:xfrm>
          <a:prstGeom prst="stripedRightArrow">
            <a:avLst/>
          </a:prstGeom>
          <a:solidFill>
            <a:schemeClr val="accent2">
              <a:lumMod val="75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57" name="矩形 56"/>
          <p:cNvSpPr/>
          <p:nvPr/>
        </p:nvSpPr>
        <p:spPr>
          <a:xfrm>
            <a:off x="1881166" y="1142984"/>
            <a:ext cx="1482165" cy="412421"/>
          </a:xfrm>
          <a:prstGeom prst="rect">
            <a:avLst/>
          </a:prstGeom>
        </p:spPr>
        <p:txBody>
          <a:bodyPr wrap="square">
            <a:spAutoFit/>
          </a:bodyPr>
          <a:lstStyle/>
          <a:p>
            <a:pPr algn="dist">
              <a:buNone/>
            </a:pPr>
            <a:r>
              <a:rPr lang="zh-CN" altLang="en-US" sz="1600" b="1" dirty="0" smtClean="0">
                <a:solidFill>
                  <a:schemeClr val="tx1"/>
                </a:solidFill>
                <a:latin typeface="+mj-ea"/>
                <a:ea typeface="+mj-ea"/>
                <a:cs typeface="Times New Roman" pitchFamily="18" charset="0"/>
              </a:rPr>
              <a:t>发展战略</a:t>
            </a:r>
          </a:p>
        </p:txBody>
      </p:sp>
      <p:cxnSp>
        <p:nvCxnSpPr>
          <p:cNvPr id="58" name="直接连接符 57"/>
          <p:cNvCxnSpPr/>
          <p:nvPr/>
        </p:nvCxnSpPr>
        <p:spPr bwMode="auto">
          <a:xfrm>
            <a:off x="101787" y="2671916"/>
            <a:ext cx="4446494" cy="0"/>
          </a:xfrm>
          <a:prstGeom prst="line">
            <a:avLst/>
          </a:prstGeom>
          <a:solidFill>
            <a:srgbClr val="FF9900"/>
          </a:solidFill>
          <a:ln w="19050" cap="flat" cmpd="sng" algn="ctr">
            <a:solidFill>
              <a:schemeClr val="accent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5524504" y="1643050"/>
            <a:ext cx="3714776" cy="1"/>
          </a:xfrm>
          <a:prstGeom prst="line">
            <a:avLst/>
          </a:prstGeom>
          <a:solidFill>
            <a:srgbClr val="FF9900"/>
          </a:solidFill>
          <a:ln w="19050" cap="flat" cmpd="sng" algn="ctr">
            <a:solidFill>
              <a:schemeClr val="accent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组合 3"/>
          <p:cNvGrpSpPr/>
          <p:nvPr/>
        </p:nvGrpSpPr>
        <p:grpSpPr>
          <a:xfrm>
            <a:off x="319228" y="3976436"/>
            <a:ext cx="3822425" cy="2354672"/>
            <a:chOff x="319228" y="3976436"/>
            <a:chExt cx="3822425" cy="2354672"/>
          </a:xfrm>
        </p:grpSpPr>
        <p:sp>
          <p:nvSpPr>
            <p:cNvPr id="46" name="椭圆 45"/>
            <p:cNvSpPr/>
            <p:nvPr/>
          </p:nvSpPr>
          <p:spPr>
            <a:xfrm>
              <a:off x="319228" y="4361684"/>
              <a:ext cx="990600" cy="914400"/>
            </a:xfrm>
            <a:prstGeom prst="ellipse">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oAutofit/>
            </a:bodyPr>
            <a:lstStyle/>
            <a:p>
              <a:pPr algn="ctr">
                <a:buNone/>
              </a:pPr>
              <a:r>
                <a:rPr lang="zh-CN" altLang="en-US" sz="1400" b="0" dirty="0" smtClean="0">
                  <a:latin typeface="+mj-ea"/>
                  <a:ea typeface="+mj-ea"/>
                </a:rPr>
                <a:t>业务处理</a:t>
              </a:r>
            </a:p>
          </p:txBody>
        </p:sp>
        <p:sp>
          <p:nvSpPr>
            <p:cNvPr id="47" name="椭圆 46"/>
            <p:cNvSpPr/>
            <p:nvPr/>
          </p:nvSpPr>
          <p:spPr>
            <a:xfrm>
              <a:off x="1746897" y="4361684"/>
              <a:ext cx="990600" cy="914400"/>
            </a:xfrm>
            <a:prstGeom prst="ellipse">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oAutofit/>
            </a:bodyPr>
            <a:lstStyle/>
            <a:p>
              <a:pPr algn="ctr">
                <a:buNone/>
              </a:pPr>
              <a:r>
                <a:rPr lang="zh-CN" altLang="en-US" sz="1400" b="0" dirty="0" smtClean="0">
                  <a:latin typeface="+mj-ea"/>
                  <a:ea typeface="+mj-ea"/>
                </a:rPr>
                <a:t>管理信息</a:t>
              </a:r>
            </a:p>
          </p:txBody>
        </p:sp>
        <p:sp>
          <p:nvSpPr>
            <p:cNvPr id="48" name="椭圆 47"/>
            <p:cNvSpPr/>
            <p:nvPr/>
          </p:nvSpPr>
          <p:spPr>
            <a:xfrm>
              <a:off x="3151053" y="4361684"/>
              <a:ext cx="990600" cy="914400"/>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oAutofit/>
            </a:bodyPr>
            <a:lstStyle/>
            <a:p>
              <a:pPr algn="ctr">
                <a:buNone/>
              </a:pPr>
              <a:r>
                <a:rPr lang="zh-CN" altLang="en-US" sz="1400" b="0" dirty="0" smtClean="0">
                  <a:latin typeface="+mj-ea"/>
                  <a:ea typeface="+mj-ea"/>
                </a:rPr>
                <a:t>决策分析</a:t>
              </a:r>
            </a:p>
          </p:txBody>
        </p:sp>
        <p:sp>
          <p:nvSpPr>
            <p:cNvPr id="49" name="椭圆 48"/>
            <p:cNvSpPr/>
            <p:nvPr/>
          </p:nvSpPr>
          <p:spPr>
            <a:xfrm>
              <a:off x="787280" y="5585820"/>
              <a:ext cx="2808312" cy="338336"/>
            </a:xfrm>
            <a:prstGeom prst="ellipse">
              <a:avLst/>
            </a:prstGeom>
            <a:solidFill>
              <a:srgbClr val="4CD476"/>
            </a:solidFill>
            <a:ln>
              <a:no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oAutofit/>
            </a:bodyPr>
            <a:lstStyle/>
            <a:p>
              <a:pPr algn="ctr">
                <a:buNone/>
              </a:pPr>
              <a:r>
                <a:rPr lang="zh-CN" altLang="en-US" sz="1400" b="0" dirty="0" smtClean="0">
                  <a:latin typeface="+mj-ea"/>
                  <a:ea typeface="+mj-ea"/>
                </a:rPr>
                <a:t>基础数据</a:t>
              </a:r>
            </a:p>
          </p:txBody>
        </p:sp>
        <p:sp>
          <p:nvSpPr>
            <p:cNvPr id="50" name="矩形 49"/>
            <p:cNvSpPr/>
            <p:nvPr/>
          </p:nvSpPr>
          <p:spPr>
            <a:xfrm>
              <a:off x="784656" y="5949850"/>
              <a:ext cx="2852063" cy="381258"/>
            </a:xfrm>
            <a:prstGeom prst="rect">
              <a:avLst/>
            </a:prstGeom>
          </p:spPr>
          <p:txBody>
            <a:bodyPr wrap="none">
              <a:spAutoFit/>
            </a:bodyPr>
            <a:lstStyle/>
            <a:p>
              <a:pPr>
                <a:buNone/>
              </a:pPr>
              <a:r>
                <a:rPr lang="zh-CN" altLang="en-US" sz="1600" dirty="0" smtClean="0">
                  <a:latin typeface="+mj-ea"/>
                  <a:ea typeface="+mj-ea"/>
                </a:rPr>
                <a:t>要素驱动型向效率驱动型转变</a:t>
              </a:r>
              <a:endParaRPr lang="zh-CN" altLang="en-US" sz="1600" dirty="0">
                <a:latin typeface="+mj-ea"/>
                <a:ea typeface="+mj-ea"/>
              </a:endParaRPr>
            </a:p>
          </p:txBody>
        </p:sp>
        <p:sp>
          <p:nvSpPr>
            <p:cNvPr id="64" name="矩形 63"/>
            <p:cNvSpPr/>
            <p:nvPr/>
          </p:nvSpPr>
          <p:spPr>
            <a:xfrm>
              <a:off x="1856562" y="3976436"/>
              <a:ext cx="800219" cy="412421"/>
            </a:xfrm>
            <a:prstGeom prst="rect">
              <a:avLst/>
            </a:prstGeom>
          </p:spPr>
          <p:txBody>
            <a:bodyPr wrap="none">
              <a:spAutoFit/>
            </a:bodyPr>
            <a:lstStyle/>
            <a:p>
              <a:pPr>
                <a:buNone/>
              </a:pPr>
              <a:r>
                <a:rPr lang="zh-CN" altLang="en-US" sz="1600" dirty="0" smtClean="0">
                  <a:latin typeface="+mj-ea"/>
                  <a:ea typeface="+mj-ea"/>
                </a:rPr>
                <a:t>信息化</a:t>
              </a:r>
              <a:endParaRPr lang="zh-CN" altLang="en-US" sz="1600" dirty="0">
                <a:latin typeface="+mj-ea"/>
                <a:ea typeface="+mj-ea"/>
              </a:endParaRPr>
            </a:p>
          </p:txBody>
        </p:sp>
        <p:sp>
          <p:nvSpPr>
            <p:cNvPr id="65" name="虚尾箭头 64"/>
            <p:cNvSpPr/>
            <p:nvPr/>
          </p:nvSpPr>
          <p:spPr bwMode="auto">
            <a:xfrm>
              <a:off x="1411349" y="4649716"/>
              <a:ext cx="312035" cy="288032"/>
            </a:xfrm>
            <a:prstGeom prst="stripedRightArrow">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None/>
              </a:pPr>
              <a:endParaRPr lang="zh-CN" altLang="en-US">
                <a:solidFill>
                  <a:srgbClr val="000000"/>
                </a:solidFill>
                <a:latin typeface="+mj-ea"/>
                <a:ea typeface="+mj-ea"/>
              </a:endParaRPr>
            </a:p>
          </p:txBody>
        </p:sp>
        <p:sp>
          <p:nvSpPr>
            <p:cNvPr id="66" name="虚尾箭头 65"/>
            <p:cNvSpPr/>
            <p:nvPr/>
          </p:nvSpPr>
          <p:spPr bwMode="auto">
            <a:xfrm>
              <a:off x="2815505" y="4649716"/>
              <a:ext cx="312035" cy="288032"/>
            </a:xfrm>
            <a:prstGeom prst="stripedRightArrow">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None/>
              </a:pPr>
              <a:endParaRPr lang="zh-CN" altLang="en-US">
                <a:solidFill>
                  <a:srgbClr val="000000"/>
                </a:solidFill>
                <a:latin typeface="+mj-ea"/>
                <a:ea typeface="+mj-ea"/>
              </a:endParaRPr>
            </a:p>
          </p:txBody>
        </p:sp>
        <p:cxnSp>
          <p:nvCxnSpPr>
            <p:cNvPr id="68" name="直接连接符 67"/>
            <p:cNvCxnSpPr/>
            <p:nvPr/>
          </p:nvCxnSpPr>
          <p:spPr bwMode="auto">
            <a:xfrm>
              <a:off x="1021306" y="5297788"/>
              <a:ext cx="390043" cy="288032"/>
            </a:xfrm>
            <a:prstGeom prst="line">
              <a:avLst/>
            </a:prstGeom>
            <a:solidFill>
              <a:schemeClr val="accent1"/>
            </a:solidFill>
            <a:ln w="19050" cap="flat" cmpd="sng" algn="ctr">
              <a:solidFill>
                <a:schemeClr val="accent1">
                  <a:lumMod val="75000"/>
                </a:schemeClr>
              </a:solidFill>
              <a:prstDash val="dash"/>
              <a:round/>
              <a:headEnd type="none" w="med" len="med"/>
              <a:tailEnd type="none" w="med" len="med"/>
            </a:ln>
            <a:effectLst/>
          </p:spPr>
        </p:cxnSp>
        <p:cxnSp>
          <p:nvCxnSpPr>
            <p:cNvPr id="70" name="直接连接符 69"/>
            <p:cNvCxnSpPr>
              <a:endCxn id="49" idx="0"/>
            </p:cNvCxnSpPr>
            <p:nvPr/>
          </p:nvCxnSpPr>
          <p:spPr bwMode="auto">
            <a:xfrm>
              <a:off x="2191436" y="5297788"/>
              <a:ext cx="0" cy="288032"/>
            </a:xfrm>
            <a:prstGeom prst="line">
              <a:avLst/>
            </a:prstGeom>
            <a:solidFill>
              <a:schemeClr val="accent1"/>
            </a:solidFill>
            <a:ln w="19050" cap="flat" cmpd="sng" algn="ctr">
              <a:solidFill>
                <a:schemeClr val="accent1">
                  <a:lumMod val="75000"/>
                </a:schemeClr>
              </a:solidFill>
              <a:prstDash val="dash"/>
              <a:round/>
              <a:headEnd type="none" w="med" len="med"/>
              <a:tailEnd type="none" w="med" len="med"/>
            </a:ln>
            <a:effectLst/>
          </p:spPr>
        </p:cxnSp>
        <p:cxnSp>
          <p:nvCxnSpPr>
            <p:cNvPr id="72" name="直接连接符 71"/>
            <p:cNvCxnSpPr/>
            <p:nvPr/>
          </p:nvCxnSpPr>
          <p:spPr bwMode="auto">
            <a:xfrm flipH="1">
              <a:off x="3127540" y="5297788"/>
              <a:ext cx="468052" cy="288032"/>
            </a:xfrm>
            <a:prstGeom prst="line">
              <a:avLst/>
            </a:prstGeom>
            <a:solidFill>
              <a:schemeClr val="accent1"/>
            </a:solidFill>
            <a:ln w="19050" cap="flat" cmpd="sng" algn="ctr">
              <a:solidFill>
                <a:schemeClr val="accent1">
                  <a:lumMod val="75000"/>
                </a:schemeClr>
              </a:solidFill>
              <a:prstDash val="dash"/>
              <a:round/>
              <a:headEnd type="none" w="med" len="med"/>
              <a:tailEnd type="none" w="med" len="med"/>
            </a:ln>
            <a:effectLst/>
          </p:spPr>
        </p:cxnSp>
      </p:grpSp>
      <p:sp>
        <p:nvSpPr>
          <p:cNvPr id="26" name="剪去同侧角的矩形 25"/>
          <p:cNvSpPr/>
          <p:nvPr/>
        </p:nvSpPr>
        <p:spPr bwMode="auto">
          <a:xfrm>
            <a:off x="70612" y="1571612"/>
            <a:ext cx="4572032" cy="1000132"/>
          </a:xfrm>
          <a:prstGeom prst="snip2Same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27" name="矩形 26"/>
          <p:cNvSpPr/>
          <p:nvPr/>
        </p:nvSpPr>
        <p:spPr>
          <a:xfrm>
            <a:off x="213488" y="2075098"/>
            <a:ext cx="711115"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buNone/>
            </a:pPr>
            <a:r>
              <a:rPr lang="zh-CN" altLang="en-US" sz="1200" dirty="0" smtClean="0">
                <a:solidFill>
                  <a:schemeClr val="tx1"/>
                </a:solidFill>
                <a:latin typeface="+mj-ea"/>
                <a:ea typeface="+mj-ea"/>
              </a:rPr>
              <a:t>专业化</a:t>
            </a:r>
            <a:endParaRPr lang="zh-CN" altLang="en-US" sz="1200" dirty="0">
              <a:solidFill>
                <a:schemeClr val="tx1"/>
              </a:solidFill>
              <a:latin typeface="+mj-ea"/>
              <a:ea typeface="+mj-ea"/>
            </a:endParaRPr>
          </a:p>
        </p:txBody>
      </p:sp>
      <p:sp>
        <p:nvSpPr>
          <p:cNvPr id="28" name="矩形 27"/>
          <p:cNvSpPr/>
          <p:nvPr/>
        </p:nvSpPr>
        <p:spPr>
          <a:xfrm>
            <a:off x="1070744" y="2075098"/>
            <a:ext cx="718940"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buNone/>
            </a:pPr>
            <a:r>
              <a:rPr lang="zh-CN" altLang="en-US" sz="1200" dirty="0" smtClean="0">
                <a:solidFill>
                  <a:schemeClr val="tx1"/>
                </a:solidFill>
                <a:latin typeface="+mj-ea"/>
                <a:ea typeface="+mj-ea"/>
              </a:rPr>
              <a:t>区域化</a:t>
            </a:r>
            <a:endParaRPr lang="zh-CN" altLang="en-US" sz="1200" dirty="0">
              <a:solidFill>
                <a:schemeClr val="tx1"/>
              </a:solidFill>
              <a:latin typeface="+mj-ea"/>
              <a:ea typeface="+mj-ea"/>
            </a:endParaRPr>
          </a:p>
        </p:txBody>
      </p:sp>
      <p:sp>
        <p:nvSpPr>
          <p:cNvPr id="29" name="矩形 28"/>
          <p:cNvSpPr/>
          <p:nvPr/>
        </p:nvSpPr>
        <p:spPr>
          <a:xfrm flipH="1">
            <a:off x="1928000" y="2075098"/>
            <a:ext cx="718940"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buNone/>
            </a:pPr>
            <a:r>
              <a:rPr lang="zh-CN" altLang="en-US" sz="1200" b="1" dirty="0" smtClean="0">
                <a:solidFill>
                  <a:srgbClr val="FF0000"/>
                </a:solidFill>
                <a:latin typeface="+mj-ea"/>
                <a:ea typeface="+mj-ea"/>
              </a:rPr>
              <a:t>标准化</a:t>
            </a:r>
            <a:endParaRPr lang="zh-CN" altLang="en-US" sz="1200" b="1" dirty="0">
              <a:solidFill>
                <a:srgbClr val="FF0000"/>
              </a:solidFill>
              <a:latin typeface="+mj-ea"/>
              <a:ea typeface="+mj-ea"/>
            </a:endParaRPr>
          </a:p>
        </p:txBody>
      </p:sp>
      <p:sp>
        <p:nvSpPr>
          <p:cNvPr id="30" name="矩形 29"/>
          <p:cNvSpPr/>
          <p:nvPr/>
        </p:nvSpPr>
        <p:spPr>
          <a:xfrm>
            <a:off x="2780696" y="2075098"/>
            <a:ext cx="718940"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buNone/>
            </a:pPr>
            <a:r>
              <a:rPr lang="zh-CN" altLang="en-US" sz="1200" b="1" dirty="0" smtClean="0">
                <a:solidFill>
                  <a:srgbClr val="FF0000"/>
                </a:solidFill>
                <a:latin typeface="+mj-ea"/>
                <a:ea typeface="+mj-ea"/>
              </a:rPr>
              <a:t>信息化</a:t>
            </a:r>
            <a:endParaRPr lang="zh-CN" altLang="en-US" sz="1200" b="1" dirty="0">
              <a:solidFill>
                <a:srgbClr val="FF0000"/>
              </a:solidFill>
              <a:latin typeface="+mj-ea"/>
              <a:ea typeface="+mj-ea"/>
            </a:endParaRPr>
          </a:p>
        </p:txBody>
      </p:sp>
      <p:sp>
        <p:nvSpPr>
          <p:cNvPr id="31" name="矩形 30"/>
          <p:cNvSpPr/>
          <p:nvPr/>
        </p:nvSpPr>
        <p:spPr>
          <a:xfrm>
            <a:off x="3637952" y="2075098"/>
            <a:ext cx="718940"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buNone/>
            </a:pPr>
            <a:r>
              <a:rPr lang="zh-CN" altLang="en-US" sz="1200" dirty="0" smtClean="0">
                <a:solidFill>
                  <a:schemeClr val="tx1"/>
                </a:solidFill>
                <a:latin typeface="+mj-ea"/>
                <a:ea typeface="+mj-ea"/>
              </a:rPr>
              <a:t>国际化</a:t>
            </a:r>
            <a:endParaRPr lang="zh-CN" altLang="en-US" sz="1200" dirty="0">
              <a:solidFill>
                <a:schemeClr val="tx1"/>
              </a:solidFill>
              <a:latin typeface="+mj-ea"/>
              <a:ea typeface="+mj-ea"/>
            </a:endParaRPr>
          </a:p>
        </p:txBody>
      </p:sp>
      <p:sp>
        <p:nvSpPr>
          <p:cNvPr id="32" name="矩形 31"/>
          <p:cNvSpPr/>
          <p:nvPr/>
        </p:nvSpPr>
        <p:spPr>
          <a:xfrm>
            <a:off x="1285058" y="1643050"/>
            <a:ext cx="1800493" cy="372410"/>
          </a:xfrm>
          <a:prstGeom prst="rect">
            <a:avLst/>
          </a:prstGeom>
        </p:spPr>
        <p:txBody>
          <a:bodyPr wrap="none">
            <a:spAutoFit/>
          </a:bodyPr>
          <a:lstStyle/>
          <a:p>
            <a:pPr>
              <a:buNone/>
            </a:pPr>
            <a:r>
              <a:rPr lang="zh-CN" altLang="en-US" b="1" dirty="0" smtClean="0">
                <a:latin typeface="+mj-ea"/>
                <a:ea typeface="+mj-ea"/>
              </a:rPr>
              <a:t>一最两跨，科学发展</a:t>
            </a:r>
            <a:endParaRPr lang="zh-CN" altLang="en-US" b="1" dirty="0">
              <a:latin typeface="+mj-ea"/>
              <a:ea typeface="+mj-ea"/>
            </a:endParaRPr>
          </a:p>
        </p:txBody>
      </p:sp>
      <p:sp>
        <p:nvSpPr>
          <p:cNvPr id="33" name="TextBox 32"/>
          <p:cNvSpPr txBox="1"/>
          <p:nvPr/>
        </p:nvSpPr>
        <p:spPr bwMode="gray">
          <a:xfrm>
            <a:off x="7449642" y="1975224"/>
            <a:ext cx="1285884"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solidFill>
                  <a:srgbClr val="FF0000"/>
                </a:solidFill>
                <a:latin typeface="+mj-ea"/>
                <a:ea typeface="+mj-ea"/>
              </a:rPr>
              <a:t>数字化中建</a:t>
            </a:r>
            <a:endParaRPr lang="zh-CN" altLang="en-US" sz="1600" b="1" dirty="0">
              <a:solidFill>
                <a:srgbClr val="FF0000"/>
              </a:solidFill>
              <a:latin typeface="+mj-ea"/>
              <a:ea typeface="+mj-ea"/>
            </a:endParaRPr>
          </a:p>
        </p:txBody>
      </p:sp>
      <p:sp>
        <p:nvSpPr>
          <p:cNvPr id="77" name="等腰三角形 76"/>
          <p:cNvSpPr/>
          <p:nvPr/>
        </p:nvSpPr>
        <p:spPr bwMode="auto">
          <a:xfrm rot="5400000">
            <a:off x="2996357" y="3671131"/>
            <a:ext cx="4270475" cy="500066"/>
          </a:xfrm>
          <a:prstGeom prst="triangle">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3" name="组合 2"/>
          <p:cNvGrpSpPr/>
          <p:nvPr/>
        </p:nvGrpSpPr>
        <p:grpSpPr>
          <a:xfrm>
            <a:off x="5667380" y="1928802"/>
            <a:ext cx="2571768" cy="2714644"/>
            <a:chOff x="5667380" y="1928802"/>
            <a:chExt cx="2571768" cy="2714644"/>
          </a:xfrm>
        </p:grpSpPr>
        <p:grpSp>
          <p:nvGrpSpPr>
            <p:cNvPr id="34" name="Group 26"/>
            <p:cNvGrpSpPr>
              <a:grpSpLocks/>
            </p:cNvGrpSpPr>
            <p:nvPr/>
          </p:nvGrpSpPr>
          <p:grpSpPr bwMode="auto">
            <a:xfrm>
              <a:off x="5667380" y="1928802"/>
              <a:ext cx="2571768" cy="2714644"/>
              <a:chOff x="2010" y="1253"/>
              <a:chExt cx="3168" cy="2326"/>
            </a:xfrm>
          </p:grpSpPr>
          <p:sp>
            <p:nvSpPr>
              <p:cNvPr id="36" name="Freeform 28"/>
              <p:cNvSpPr>
                <a:spLocks/>
              </p:cNvSpPr>
              <p:nvPr/>
            </p:nvSpPr>
            <p:spPr bwMode="gray">
              <a:xfrm>
                <a:off x="2010" y="3211"/>
                <a:ext cx="3168" cy="368"/>
              </a:xfrm>
              <a:custGeom>
                <a:avLst/>
                <a:gdLst>
                  <a:gd name="T0" fmla="*/ 0 w 3947"/>
                  <a:gd name="T1" fmla="*/ 459 h 460"/>
                  <a:gd name="T2" fmla="*/ 3573 w 3947"/>
                  <a:gd name="T3" fmla="*/ 459 h 460"/>
                  <a:gd name="T4" fmla="*/ 3946 w 3947"/>
                  <a:gd name="T5" fmla="*/ 0 h 460"/>
                  <a:gd name="T6" fmla="*/ 505 w 3947"/>
                  <a:gd name="T7" fmla="*/ 0 h 460"/>
                  <a:gd name="T8" fmla="*/ 0 w 3947"/>
                  <a:gd name="T9" fmla="*/ 459 h 460"/>
                </a:gdLst>
                <a:ahLst/>
                <a:cxnLst>
                  <a:cxn ang="0">
                    <a:pos x="T0" y="T1"/>
                  </a:cxn>
                  <a:cxn ang="0">
                    <a:pos x="T2" y="T3"/>
                  </a:cxn>
                  <a:cxn ang="0">
                    <a:pos x="T4" y="T5"/>
                  </a:cxn>
                  <a:cxn ang="0">
                    <a:pos x="T6" y="T7"/>
                  </a:cxn>
                  <a:cxn ang="0">
                    <a:pos x="T8" y="T9"/>
                  </a:cxn>
                </a:cxnLst>
                <a:rect l="0" t="0" r="r" b="b"/>
                <a:pathLst>
                  <a:path w="3947" h="460">
                    <a:moveTo>
                      <a:pt x="0" y="459"/>
                    </a:moveTo>
                    <a:lnTo>
                      <a:pt x="3573" y="459"/>
                    </a:lnTo>
                    <a:lnTo>
                      <a:pt x="3946" y="0"/>
                    </a:lnTo>
                    <a:lnTo>
                      <a:pt x="505" y="0"/>
                    </a:lnTo>
                    <a:lnTo>
                      <a:pt x="0" y="459"/>
                    </a:lnTo>
                  </a:path>
                </a:pathLst>
              </a:custGeom>
              <a:gradFill rotWithShape="0">
                <a:gsLst>
                  <a:gs pos="0">
                    <a:schemeClr val="hlink"/>
                  </a:gs>
                  <a:gs pos="100000">
                    <a:schemeClr val="hlink">
                      <a:gamma/>
                      <a:shade val="63529"/>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38" name="Freeform 30"/>
              <p:cNvSpPr>
                <a:spLocks/>
              </p:cNvSpPr>
              <p:nvPr/>
            </p:nvSpPr>
            <p:spPr bwMode="gray">
              <a:xfrm>
                <a:off x="4522" y="2721"/>
                <a:ext cx="601" cy="784"/>
              </a:xfrm>
              <a:custGeom>
                <a:avLst/>
                <a:gdLst>
                  <a:gd name="T0" fmla="*/ 382 w 749"/>
                  <a:gd name="T1" fmla="*/ 976 h 977"/>
                  <a:gd name="T2" fmla="*/ 0 w 749"/>
                  <a:gd name="T3" fmla="*/ 342 h 977"/>
                  <a:gd name="T4" fmla="*/ 280 w 749"/>
                  <a:gd name="T5" fmla="*/ 0 h 977"/>
                  <a:gd name="T6" fmla="*/ 748 w 749"/>
                  <a:gd name="T7" fmla="*/ 538 h 977"/>
                  <a:gd name="T8" fmla="*/ 382 w 749"/>
                  <a:gd name="T9" fmla="*/ 976 h 977"/>
                </a:gdLst>
                <a:ahLst/>
                <a:cxnLst>
                  <a:cxn ang="0">
                    <a:pos x="T0" y="T1"/>
                  </a:cxn>
                  <a:cxn ang="0">
                    <a:pos x="T2" y="T3"/>
                  </a:cxn>
                  <a:cxn ang="0">
                    <a:pos x="T4" y="T5"/>
                  </a:cxn>
                  <a:cxn ang="0">
                    <a:pos x="T6" y="T7"/>
                  </a:cxn>
                  <a:cxn ang="0">
                    <a:pos x="T8" y="T9"/>
                  </a:cxn>
                </a:cxnLst>
                <a:rect l="0" t="0" r="r" b="b"/>
                <a:pathLst>
                  <a:path w="749" h="977">
                    <a:moveTo>
                      <a:pt x="382" y="976"/>
                    </a:moveTo>
                    <a:lnTo>
                      <a:pt x="0" y="342"/>
                    </a:lnTo>
                    <a:lnTo>
                      <a:pt x="280" y="0"/>
                    </a:lnTo>
                    <a:lnTo>
                      <a:pt x="748" y="538"/>
                    </a:lnTo>
                    <a:lnTo>
                      <a:pt x="382" y="976"/>
                    </a:lnTo>
                  </a:path>
                </a:pathLst>
              </a:custGeom>
              <a:gradFill rotWithShape="0">
                <a:gsLst>
                  <a:gs pos="0">
                    <a:schemeClr val="accent2">
                      <a:gamma/>
                      <a:shade val="72941"/>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39" name="Freeform 31"/>
              <p:cNvSpPr>
                <a:spLocks/>
              </p:cNvSpPr>
              <p:nvPr/>
            </p:nvSpPr>
            <p:spPr bwMode="gray">
              <a:xfrm>
                <a:off x="2371" y="2721"/>
                <a:ext cx="2379" cy="276"/>
              </a:xfrm>
              <a:custGeom>
                <a:avLst/>
                <a:gdLst>
                  <a:gd name="T0" fmla="*/ 0 w 2964"/>
                  <a:gd name="T1" fmla="*/ 343 h 344"/>
                  <a:gd name="T2" fmla="*/ 2684 w 2964"/>
                  <a:gd name="T3" fmla="*/ 343 h 344"/>
                  <a:gd name="T4" fmla="*/ 2963 w 2964"/>
                  <a:gd name="T5" fmla="*/ 0 h 344"/>
                  <a:gd name="T6" fmla="*/ 531 w 2964"/>
                  <a:gd name="T7" fmla="*/ 1 h 344"/>
                  <a:gd name="T8" fmla="*/ 0 w 2964"/>
                  <a:gd name="T9" fmla="*/ 343 h 344"/>
                </a:gdLst>
                <a:ahLst/>
                <a:cxnLst>
                  <a:cxn ang="0">
                    <a:pos x="T0" y="T1"/>
                  </a:cxn>
                  <a:cxn ang="0">
                    <a:pos x="T2" y="T3"/>
                  </a:cxn>
                  <a:cxn ang="0">
                    <a:pos x="T4" y="T5"/>
                  </a:cxn>
                  <a:cxn ang="0">
                    <a:pos x="T6" y="T7"/>
                  </a:cxn>
                  <a:cxn ang="0">
                    <a:pos x="T8" y="T9"/>
                  </a:cxn>
                </a:cxnLst>
                <a:rect l="0" t="0" r="r" b="b"/>
                <a:pathLst>
                  <a:path w="2964" h="344">
                    <a:moveTo>
                      <a:pt x="0" y="343"/>
                    </a:moveTo>
                    <a:lnTo>
                      <a:pt x="2684" y="343"/>
                    </a:lnTo>
                    <a:lnTo>
                      <a:pt x="2963" y="0"/>
                    </a:lnTo>
                    <a:lnTo>
                      <a:pt x="531" y="1"/>
                    </a:lnTo>
                    <a:lnTo>
                      <a:pt x="0" y="343"/>
                    </a:lnTo>
                  </a:path>
                </a:pathLst>
              </a:custGeom>
              <a:gradFill rotWithShape="1">
                <a:gsLst>
                  <a:gs pos="0">
                    <a:schemeClr val="accent2"/>
                  </a:gs>
                  <a:gs pos="100000">
                    <a:schemeClr val="accent2">
                      <a:gamma/>
                      <a:shade val="44314"/>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40" name="Freeform 32"/>
              <p:cNvSpPr>
                <a:spLocks/>
              </p:cNvSpPr>
              <p:nvPr/>
            </p:nvSpPr>
            <p:spPr bwMode="gray">
              <a:xfrm>
                <a:off x="2010" y="2996"/>
                <a:ext cx="2763" cy="509"/>
              </a:xfrm>
              <a:custGeom>
                <a:avLst/>
                <a:gdLst>
                  <a:gd name="T0" fmla="*/ 0 w 3443"/>
                  <a:gd name="T1" fmla="*/ 2 h 634"/>
                  <a:gd name="T2" fmla="*/ 2 w 3443"/>
                  <a:gd name="T3" fmla="*/ 2 h 634"/>
                  <a:gd name="T4" fmla="*/ 2 w 3443"/>
                  <a:gd name="T5" fmla="*/ 0 h 634"/>
                  <a:gd name="T6" fmla="*/ 2 w 3443"/>
                  <a:gd name="T7" fmla="*/ 0 h 634"/>
                  <a:gd name="T8" fmla="*/ 0 w 3443"/>
                  <a:gd name="T9" fmla="*/ 2 h 6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3" h="634">
                    <a:moveTo>
                      <a:pt x="0" y="633"/>
                    </a:moveTo>
                    <a:lnTo>
                      <a:pt x="3442" y="633"/>
                    </a:lnTo>
                    <a:lnTo>
                      <a:pt x="3060" y="0"/>
                    </a:lnTo>
                    <a:lnTo>
                      <a:pt x="377" y="0"/>
                    </a:lnTo>
                    <a:lnTo>
                      <a:pt x="0" y="633"/>
                    </a:lnTo>
                  </a:path>
                </a:pathLst>
              </a:custGeom>
              <a:solidFill>
                <a:schemeClr val="accent2"/>
              </a:soli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41" name="Freeform 33"/>
              <p:cNvSpPr>
                <a:spLocks/>
              </p:cNvSpPr>
              <p:nvPr/>
            </p:nvSpPr>
            <p:spPr bwMode="gray">
              <a:xfrm>
                <a:off x="4167" y="2235"/>
                <a:ext cx="523" cy="683"/>
              </a:xfrm>
              <a:custGeom>
                <a:avLst/>
                <a:gdLst>
                  <a:gd name="T0" fmla="*/ 0 w 655"/>
                  <a:gd name="T1" fmla="*/ 230 h 849"/>
                  <a:gd name="T2" fmla="*/ 387 w 655"/>
                  <a:gd name="T3" fmla="*/ 848 h 849"/>
                  <a:gd name="T4" fmla="*/ 654 w 655"/>
                  <a:gd name="T5" fmla="*/ 531 h 849"/>
                  <a:gd name="T6" fmla="*/ 188 w 655"/>
                  <a:gd name="T7" fmla="*/ 0 h 849"/>
                  <a:gd name="T8" fmla="*/ 0 w 655"/>
                  <a:gd name="T9" fmla="*/ 230 h 849"/>
                </a:gdLst>
                <a:ahLst/>
                <a:cxnLst>
                  <a:cxn ang="0">
                    <a:pos x="T0" y="T1"/>
                  </a:cxn>
                  <a:cxn ang="0">
                    <a:pos x="T2" y="T3"/>
                  </a:cxn>
                  <a:cxn ang="0">
                    <a:pos x="T4" y="T5"/>
                  </a:cxn>
                  <a:cxn ang="0">
                    <a:pos x="T6" y="T7"/>
                  </a:cxn>
                  <a:cxn ang="0">
                    <a:pos x="T8" y="T9"/>
                  </a:cxn>
                </a:cxnLst>
                <a:rect l="0" t="0" r="r" b="b"/>
                <a:pathLst>
                  <a:path w="655" h="849">
                    <a:moveTo>
                      <a:pt x="0" y="230"/>
                    </a:moveTo>
                    <a:lnTo>
                      <a:pt x="387" y="848"/>
                    </a:lnTo>
                    <a:lnTo>
                      <a:pt x="654" y="531"/>
                    </a:lnTo>
                    <a:lnTo>
                      <a:pt x="188" y="0"/>
                    </a:lnTo>
                    <a:lnTo>
                      <a:pt x="0" y="230"/>
                    </a:lnTo>
                  </a:path>
                </a:pathLst>
              </a:custGeom>
              <a:gradFill rotWithShape="1">
                <a:gsLst>
                  <a:gs pos="0">
                    <a:schemeClr val="hlink">
                      <a:gamma/>
                      <a:shade val="72941"/>
                      <a:invGamma/>
                    </a:schemeClr>
                  </a:gs>
                  <a:gs pos="100000">
                    <a:schemeClr val="hlink"/>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42" name="Freeform 34"/>
              <p:cNvSpPr>
                <a:spLocks/>
              </p:cNvSpPr>
              <p:nvPr/>
            </p:nvSpPr>
            <p:spPr bwMode="gray">
              <a:xfrm>
                <a:off x="2728" y="2235"/>
                <a:ext cx="1589" cy="185"/>
              </a:xfrm>
              <a:custGeom>
                <a:avLst/>
                <a:gdLst>
                  <a:gd name="T0" fmla="*/ 0 w 1980"/>
                  <a:gd name="T1" fmla="*/ 228 h 229"/>
                  <a:gd name="T2" fmla="*/ 1791 w 1980"/>
                  <a:gd name="T3" fmla="*/ 228 h 229"/>
                  <a:gd name="T4" fmla="*/ 1979 w 1980"/>
                  <a:gd name="T5" fmla="*/ 0 h 229"/>
                  <a:gd name="T6" fmla="*/ 500 w 1980"/>
                  <a:gd name="T7" fmla="*/ 0 h 229"/>
                  <a:gd name="T8" fmla="*/ 0 w 1980"/>
                  <a:gd name="T9" fmla="*/ 228 h 229"/>
                </a:gdLst>
                <a:ahLst/>
                <a:cxnLst>
                  <a:cxn ang="0">
                    <a:pos x="T0" y="T1"/>
                  </a:cxn>
                  <a:cxn ang="0">
                    <a:pos x="T2" y="T3"/>
                  </a:cxn>
                  <a:cxn ang="0">
                    <a:pos x="T4" y="T5"/>
                  </a:cxn>
                  <a:cxn ang="0">
                    <a:pos x="T6" y="T7"/>
                  </a:cxn>
                  <a:cxn ang="0">
                    <a:pos x="T8" y="T9"/>
                  </a:cxn>
                </a:cxnLst>
                <a:rect l="0" t="0" r="r" b="b"/>
                <a:pathLst>
                  <a:path w="1980" h="229">
                    <a:moveTo>
                      <a:pt x="0" y="228"/>
                    </a:moveTo>
                    <a:lnTo>
                      <a:pt x="1791" y="228"/>
                    </a:lnTo>
                    <a:lnTo>
                      <a:pt x="1979" y="0"/>
                    </a:lnTo>
                    <a:lnTo>
                      <a:pt x="500" y="0"/>
                    </a:lnTo>
                    <a:lnTo>
                      <a:pt x="0" y="228"/>
                    </a:lnTo>
                  </a:path>
                </a:pathLst>
              </a:custGeom>
              <a:gradFill rotWithShape="0">
                <a:gsLst>
                  <a:gs pos="0">
                    <a:schemeClr val="hlink"/>
                  </a:gs>
                  <a:gs pos="100000">
                    <a:schemeClr val="hlink">
                      <a:gamma/>
                      <a:shade val="47451"/>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51" name="Freeform 35"/>
              <p:cNvSpPr>
                <a:spLocks/>
              </p:cNvSpPr>
              <p:nvPr/>
            </p:nvSpPr>
            <p:spPr bwMode="gray">
              <a:xfrm>
                <a:off x="2422" y="2419"/>
                <a:ext cx="2056" cy="498"/>
              </a:xfrm>
              <a:custGeom>
                <a:avLst/>
                <a:gdLst>
                  <a:gd name="T0" fmla="*/ 0 w 2561"/>
                  <a:gd name="T1" fmla="*/ 2 h 621"/>
                  <a:gd name="T2" fmla="*/ 2 w 2561"/>
                  <a:gd name="T3" fmla="*/ 2 h 621"/>
                  <a:gd name="T4" fmla="*/ 2 w 2561"/>
                  <a:gd name="T5" fmla="*/ 0 h 621"/>
                  <a:gd name="T6" fmla="*/ 2 w 2561"/>
                  <a:gd name="T7" fmla="*/ 0 h 621"/>
                  <a:gd name="T8" fmla="*/ 0 w 2561"/>
                  <a:gd name="T9" fmla="*/ 2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61" h="621">
                    <a:moveTo>
                      <a:pt x="0" y="620"/>
                    </a:moveTo>
                    <a:lnTo>
                      <a:pt x="2560" y="620"/>
                    </a:lnTo>
                    <a:lnTo>
                      <a:pt x="2172" y="0"/>
                    </a:lnTo>
                    <a:lnTo>
                      <a:pt x="382" y="0"/>
                    </a:lnTo>
                    <a:lnTo>
                      <a:pt x="0" y="620"/>
                    </a:lnTo>
                  </a:path>
                </a:pathLst>
              </a:custGeom>
              <a:solidFill>
                <a:schemeClr val="hlink"/>
              </a:soli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59" name="Freeform 36"/>
              <p:cNvSpPr>
                <a:spLocks/>
              </p:cNvSpPr>
              <p:nvPr/>
            </p:nvSpPr>
            <p:spPr bwMode="gray">
              <a:xfrm>
                <a:off x="3808" y="1744"/>
                <a:ext cx="453" cy="593"/>
              </a:xfrm>
              <a:custGeom>
                <a:avLst/>
                <a:gdLst>
                  <a:gd name="T0" fmla="*/ 385 w 564"/>
                  <a:gd name="T1" fmla="*/ 737 h 738"/>
                  <a:gd name="T2" fmla="*/ 563 w 564"/>
                  <a:gd name="T3" fmla="*/ 527 h 738"/>
                  <a:gd name="T4" fmla="*/ 97 w 564"/>
                  <a:gd name="T5" fmla="*/ 0 h 738"/>
                  <a:gd name="T6" fmla="*/ 0 w 564"/>
                  <a:gd name="T7" fmla="*/ 111 h 738"/>
                  <a:gd name="T8" fmla="*/ 385 w 564"/>
                  <a:gd name="T9" fmla="*/ 737 h 738"/>
                </a:gdLst>
                <a:ahLst/>
                <a:cxnLst>
                  <a:cxn ang="0">
                    <a:pos x="T0" y="T1"/>
                  </a:cxn>
                  <a:cxn ang="0">
                    <a:pos x="T2" y="T3"/>
                  </a:cxn>
                  <a:cxn ang="0">
                    <a:pos x="T4" y="T5"/>
                  </a:cxn>
                  <a:cxn ang="0">
                    <a:pos x="T6" y="T7"/>
                  </a:cxn>
                  <a:cxn ang="0">
                    <a:pos x="T8" y="T9"/>
                  </a:cxn>
                </a:cxnLst>
                <a:rect l="0" t="0" r="r" b="b"/>
                <a:pathLst>
                  <a:path w="564" h="738">
                    <a:moveTo>
                      <a:pt x="385" y="737"/>
                    </a:moveTo>
                    <a:lnTo>
                      <a:pt x="563" y="527"/>
                    </a:lnTo>
                    <a:lnTo>
                      <a:pt x="97" y="0"/>
                    </a:lnTo>
                    <a:lnTo>
                      <a:pt x="0" y="111"/>
                    </a:lnTo>
                    <a:lnTo>
                      <a:pt x="385" y="737"/>
                    </a:lnTo>
                  </a:path>
                </a:pathLst>
              </a:custGeom>
              <a:gradFill rotWithShape="0">
                <a:gsLst>
                  <a:gs pos="0">
                    <a:schemeClr val="accent2">
                      <a:gamma/>
                      <a:shade val="79216"/>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60" name="Freeform 37"/>
              <p:cNvSpPr>
                <a:spLocks/>
              </p:cNvSpPr>
              <p:nvPr/>
            </p:nvSpPr>
            <p:spPr bwMode="gray">
              <a:xfrm>
                <a:off x="3092" y="1744"/>
                <a:ext cx="793" cy="90"/>
              </a:xfrm>
              <a:custGeom>
                <a:avLst/>
                <a:gdLst>
                  <a:gd name="T0" fmla="*/ 0 w 987"/>
                  <a:gd name="T1" fmla="*/ 109 h 110"/>
                  <a:gd name="T2" fmla="*/ 889 w 987"/>
                  <a:gd name="T3" fmla="*/ 109 h 110"/>
                  <a:gd name="T4" fmla="*/ 986 w 987"/>
                  <a:gd name="T5" fmla="*/ 0 h 110"/>
                  <a:gd name="T6" fmla="*/ 308 w 987"/>
                  <a:gd name="T7" fmla="*/ 0 h 110"/>
                  <a:gd name="T8" fmla="*/ 0 w 987"/>
                  <a:gd name="T9" fmla="*/ 109 h 110"/>
                </a:gdLst>
                <a:ahLst/>
                <a:cxnLst>
                  <a:cxn ang="0">
                    <a:pos x="T0" y="T1"/>
                  </a:cxn>
                  <a:cxn ang="0">
                    <a:pos x="T2" y="T3"/>
                  </a:cxn>
                  <a:cxn ang="0">
                    <a:pos x="T4" y="T5"/>
                  </a:cxn>
                  <a:cxn ang="0">
                    <a:pos x="T6" y="T7"/>
                  </a:cxn>
                  <a:cxn ang="0">
                    <a:pos x="T8" y="T9"/>
                  </a:cxn>
                </a:cxnLst>
                <a:rect l="0" t="0" r="r" b="b"/>
                <a:pathLst>
                  <a:path w="987" h="110">
                    <a:moveTo>
                      <a:pt x="0" y="109"/>
                    </a:moveTo>
                    <a:lnTo>
                      <a:pt x="889" y="109"/>
                    </a:lnTo>
                    <a:lnTo>
                      <a:pt x="986" y="0"/>
                    </a:lnTo>
                    <a:lnTo>
                      <a:pt x="308" y="0"/>
                    </a:lnTo>
                    <a:lnTo>
                      <a:pt x="0" y="109"/>
                    </a:lnTo>
                  </a:path>
                </a:pathLst>
              </a:custGeom>
              <a:gradFill rotWithShape="0">
                <a:gsLst>
                  <a:gs pos="0">
                    <a:schemeClr val="accent2"/>
                  </a:gs>
                  <a:gs pos="100000">
                    <a:schemeClr val="accent2">
                      <a:gamma/>
                      <a:shade val="50980"/>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61" name="Freeform 38"/>
              <p:cNvSpPr>
                <a:spLocks/>
              </p:cNvSpPr>
              <p:nvPr/>
            </p:nvSpPr>
            <p:spPr bwMode="gray">
              <a:xfrm>
                <a:off x="2780" y="1832"/>
                <a:ext cx="1339" cy="505"/>
              </a:xfrm>
              <a:custGeom>
                <a:avLst/>
                <a:gdLst>
                  <a:gd name="T0" fmla="*/ 0 w 1669"/>
                  <a:gd name="T1" fmla="*/ 2 h 629"/>
                  <a:gd name="T2" fmla="*/ 2 w 1669"/>
                  <a:gd name="T3" fmla="*/ 2 h 629"/>
                  <a:gd name="T4" fmla="*/ 2 w 1669"/>
                  <a:gd name="T5" fmla="*/ 0 h 629"/>
                  <a:gd name="T6" fmla="*/ 2 w 1669"/>
                  <a:gd name="T7" fmla="*/ 0 h 629"/>
                  <a:gd name="T8" fmla="*/ 0 w 1669"/>
                  <a:gd name="T9" fmla="*/ 2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9" h="629">
                    <a:moveTo>
                      <a:pt x="0" y="628"/>
                    </a:moveTo>
                    <a:lnTo>
                      <a:pt x="1668" y="628"/>
                    </a:lnTo>
                    <a:lnTo>
                      <a:pt x="1281" y="0"/>
                    </a:lnTo>
                    <a:lnTo>
                      <a:pt x="388" y="0"/>
                    </a:lnTo>
                    <a:lnTo>
                      <a:pt x="0" y="628"/>
                    </a:lnTo>
                  </a:path>
                </a:pathLst>
              </a:custGeom>
              <a:solidFill>
                <a:schemeClr val="accent2"/>
              </a:soli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63" name="Freeform 39"/>
              <p:cNvSpPr>
                <a:spLocks/>
              </p:cNvSpPr>
              <p:nvPr/>
            </p:nvSpPr>
            <p:spPr bwMode="gray">
              <a:xfrm>
                <a:off x="3445" y="1253"/>
                <a:ext cx="387" cy="502"/>
              </a:xfrm>
              <a:custGeom>
                <a:avLst/>
                <a:gdLst>
                  <a:gd name="T0" fmla="*/ 387 w 477"/>
                  <a:gd name="T1" fmla="*/ 624 h 625"/>
                  <a:gd name="T2" fmla="*/ 476 w 477"/>
                  <a:gd name="T3" fmla="*/ 527 h 625"/>
                  <a:gd name="T4" fmla="*/ 0 w 477"/>
                  <a:gd name="T5" fmla="*/ 0 h 625"/>
                  <a:gd name="T6" fmla="*/ 387 w 477"/>
                  <a:gd name="T7" fmla="*/ 624 h 625"/>
                </a:gdLst>
                <a:ahLst/>
                <a:cxnLst>
                  <a:cxn ang="0">
                    <a:pos x="T0" y="T1"/>
                  </a:cxn>
                  <a:cxn ang="0">
                    <a:pos x="T2" y="T3"/>
                  </a:cxn>
                  <a:cxn ang="0">
                    <a:pos x="T4" y="T5"/>
                  </a:cxn>
                  <a:cxn ang="0">
                    <a:pos x="T6" y="T7"/>
                  </a:cxn>
                </a:cxnLst>
                <a:rect l="0" t="0" r="r" b="b"/>
                <a:pathLst>
                  <a:path w="477" h="625">
                    <a:moveTo>
                      <a:pt x="387" y="624"/>
                    </a:moveTo>
                    <a:lnTo>
                      <a:pt x="476" y="527"/>
                    </a:lnTo>
                    <a:lnTo>
                      <a:pt x="0" y="0"/>
                    </a:lnTo>
                    <a:lnTo>
                      <a:pt x="387" y="624"/>
                    </a:lnTo>
                  </a:path>
                </a:pathLst>
              </a:custGeom>
              <a:gradFill rotWithShape="0">
                <a:gsLst>
                  <a:gs pos="0">
                    <a:schemeClr val="hlink">
                      <a:gamma/>
                      <a:shade val="79216"/>
                      <a:invGamma/>
                    </a:schemeClr>
                  </a:gs>
                  <a:gs pos="100000">
                    <a:schemeClr val="hlink"/>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b="1">
                  <a:latin typeface="+mj-ea"/>
                  <a:ea typeface="+mj-ea"/>
                </a:endParaRPr>
              </a:p>
            </p:txBody>
          </p:sp>
          <p:sp>
            <p:nvSpPr>
              <p:cNvPr id="67" name="Freeform 40"/>
              <p:cNvSpPr>
                <a:spLocks/>
              </p:cNvSpPr>
              <p:nvPr/>
            </p:nvSpPr>
            <p:spPr bwMode="gray">
              <a:xfrm>
                <a:off x="3136" y="1253"/>
                <a:ext cx="621" cy="502"/>
              </a:xfrm>
              <a:custGeom>
                <a:avLst/>
                <a:gdLst>
                  <a:gd name="T0" fmla="*/ 0 w 773"/>
                  <a:gd name="T1" fmla="*/ 2 h 625"/>
                  <a:gd name="T2" fmla="*/ 2 w 773"/>
                  <a:gd name="T3" fmla="*/ 2 h 625"/>
                  <a:gd name="T4" fmla="*/ 2 w 773"/>
                  <a:gd name="T5" fmla="*/ 0 h 625"/>
                  <a:gd name="T6" fmla="*/ 0 w 773"/>
                  <a:gd name="T7" fmla="*/ 2 h 6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3" h="625">
                    <a:moveTo>
                      <a:pt x="0" y="624"/>
                    </a:moveTo>
                    <a:lnTo>
                      <a:pt x="772" y="624"/>
                    </a:lnTo>
                    <a:lnTo>
                      <a:pt x="387" y="0"/>
                    </a:lnTo>
                    <a:lnTo>
                      <a:pt x="0" y="624"/>
                    </a:lnTo>
                  </a:path>
                </a:pathLst>
              </a:custGeom>
              <a:solidFill>
                <a:schemeClr val="hlink"/>
              </a:soli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69" name="Text Box 41"/>
              <p:cNvSpPr txBox="1">
                <a:spLocks noChangeArrowheads="1"/>
              </p:cNvSpPr>
              <p:nvPr/>
            </p:nvSpPr>
            <p:spPr bwMode="gray">
              <a:xfrm>
                <a:off x="3232" y="1338"/>
                <a:ext cx="22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gn="ctr">
                  <a:buFont typeface="Wingdings" pitchFamily="2" charset="2"/>
                  <a:buNone/>
                </a:pPr>
                <a:endParaRPr lang="en-US" altLang="zh-CN" sz="1600" b="1" dirty="0" smtClean="0">
                  <a:latin typeface="+mj-ea"/>
                  <a:ea typeface="+mj-ea"/>
                  <a:cs typeface="Arial" charset="0"/>
                </a:endParaRPr>
              </a:p>
            </p:txBody>
          </p:sp>
          <p:sp>
            <p:nvSpPr>
              <p:cNvPr id="71" name="Text Box 42"/>
              <p:cNvSpPr txBox="1">
                <a:spLocks noChangeArrowheads="1"/>
              </p:cNvSpPr>
              <p:nvPr/>
            </p:nvSpPr>
            <p:spPr bwMode="gray">
              <a:xfrm>
                <a:off x="2913" y="1988"/>
                <a:ext cx="111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gn="ctr">
                  <a:buFont typeface="Wingdings" pitchFamily="2" charset="2"/>
                  <a:buNone/>
                </a:pPr>
                <a:r>
                  <a:rPr lang="zh-CN" altLang="en-US" b="1" dirty="0" smtClean="0">
                    <a:latin typeface="+mj-ea"/>
                    <a:ea typeface="+mj-ea"/>
                    <a:cs typeface="Arial" charset="0"/>
                  </a:rPr>
                  <a:t>重点</a:t>
                </a:r>
                <a:r>
                  <a:rPr lang="zh-CN" altLang="en-US" b="1" dirty="0">
                    <a:latin typeface="+mj-ea"/>
                    <a:ea typeface="+mj-ea"/>
                    <a:cs typeface="Arial" charset="0"/>
                  </a:rPr>
                  <a:t>要求</a:t>
                </a:r>
                <a:endParaRPr lang="en-US" altLang="zh-CN" b="1" dirty="0">
                  <a:latin typeface="+mj-ea"/>
                  <a:ea typeface="+mj-ea"/>
                  <a:cs typeface="Arial" charset="0"/>
                </a:endParaRPr>
              </a:p>
            </p:txBody>
          </p:sp>
          <p:sp>
            <p:nvSpPr>
              <p:cNvPr id="73" name="Text Box 43"/>
              <p:cNvSpPr txBox="1">
                <a:spLocks noChangeArrowheads="1"/>
              </p:cNvSpPr>
              <p:nvPr/>
            </p:nvSpPr>
            <p:spPr bwMode="gray">
              <a:xfrm>
                <a:off x="2910" y="2588"/>
                <a:ext cx="111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gn="ctr">
                  <a:buFont typeface="Wingdings" pitchFamily="2" charset="2"/>
                  <a:buNone/>
                </a:pPr>
                <a:r>
                  <a:rPr lang="zh-CN" altLang="en-US" b="1" dirty="0" smtClean="0">
                    <a:latin typeface="+mj-ea"/>
                    <a:ea typeface="+mj-ea"/>
                    <a:cs typeface="Arial" charset="0"/>
                  </a:rPr>
                  <a:t>服务</a:t>
                </a:r>
                <a:r>
                  <a:rPr lang="zh-CN" altLang="en-US" b="1" dirty="0">
                    <a:latin typeface="+mj-ea"/>
                    <a:ea typeface="+mj-ea"/>
                    <a:cs typeface="Arial" charset="0"/>
                  </a:rPr>
                  <a:t>使命</a:t>
                </a:r>
                <a:endParaRPr lang="en-US" altLang="zh-CN" b="1" dirty="0">
                  <a:latin typeface="+mj-ea"/>
                  <a:ea typeface="+mj-ea"/>
                  <a:cs typeface="Arial" charset="0"/>
                </a:endParaRPr>
              </a:p>
            </p:txBody>
          </p:sp>
          <p:sp>
            <p:nvSpPr>
              <p:cNvPr id="74" name="Text Box 44"/>
              <p:cNvSpPr txBox="1">
                <a:spLocks noChangeArrowheads="1"/>
              </p:cNvSpPr>
              <p:nvPr/>
            </p:nvSpPr>
            <p:spPr bwMode="gray">
              <a:xfrm>
                <a:off x="2970" y="3147"/>
                <a:ext cx="111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gn="ctr">
                  <a:buFont typeface="Wingdings" pitchFamily="2" charset="2"/>
                  <a:buNone/>
                </a:pPr>
                <a:r>
                  <a:rPr lang="zh-CN" altLang="en-US" b="1" dirty="0" smtClean="0">
                    <a:latin typeface="+mj-ea"/>
                    <a:ea typeface="+mj-ea"/>
                    <a:cs typeface="Arial" charset="0"/>
                  </a:rPr>
                  <a:t>建设</a:t>
                </a:r>
                <a:r>
                  <a:rPr lang="zh-CN" altLang="en-US" b="1" dirty="0">
                    <a:latin typeface="+mj-ea"/>
                    <a:ea typeface="+mj-ea"/>
                    <a:cs typeface="Arial" charset="0"/>
                  </a:rPr>
                  <a:t>原则</a:t>
                </a:r>
                <a:endParaRPr lang="en-US" altLang="zh-CN" b="1" dirty="0">
                  <a:latin typeface="+mj-ea"/>
                  <a:ea typeface="+mj-ea"/>
                  <a:cs typeface="Arial" charset="0"/>
                </a:endParaRPr>
              </a:p>
            </p:txBody>
          </p:sp>
        </p:grpSp>
        <p:sp>
          <p:nvSpPr>
            <p:cNvPr id="79" name="矩形 78"/>
            <p:cNvSpPr/>
            <p:nvPr/>
          </p:nvSpPr>
          <p:spPr>
            <a:xfrm>
              <a:off x="6596074" y="2143116"/>
              <a:ext cx="543739" cy="372410"/>
            </a:xfrm>
            <a:prstGeom prst="rect">
              <a:avLst/>
            </a:prstGeom>
          </p:spPr>
          <p:txBody>
            <a:bodyPr wrap="none">
              <a:spAutoFit/>
            </a:bodyPr>
            <a:lstStyle/>
            <a:p>
              <a:pPr algn="ctr">
                <a:buNone/>
              </a:pPr>
              <a:r>
                <a:rPr lang="zh-CN" altLang="en-US" b="1" dirty="0" smtClean="0">
                  <a:solidFill>
                    <a:srgbClr val="FF0000"/>
                  </a:solidFill>
                  <a:latin typeface="+mj-ea"/>
                  <a:ea typeface="+mj-ea"/>
                  <a:cs typeface="Arial" charset="0"/>
                </a:rPr>
                <a:t>目标</a:t>
              </a:r>
              <a:endParaRPr lang="en-US" altLang="zh-CN" b="1" dirty="0">
                <a:solidFill>
                  <a:srgbClr val="FF0000"/>
                </a:solidFill>
                <a:latin typeface="+mj-ea"/>
                <a:ea typeface="+mj-ea"/>
                <a:cs typeface="Arial" charset="0"/>
              </a:endParaRPr>
            </a:p>
          </p:txBody>
        </p:sp>
      </p:grpSp>
      <p:sp>
        <p:nvSpPr>
          <p:cNvPr id="80" name="矩形 79"/>
          <p:cNvSpPr/>
          <p:nvPr/>
        </p:nvSpPr>
        <p:spPr>
          <a:xfrm>
            <a:off x="7524768" y="2500306"/>
            <a:ext cx="2071702" cy="523220"/>
          </a:xfrm>
          <a:prstGeom prst="rect">
            <a:avLst/>
          </a:prstGeom>
        </p:spPr>
        <p:txBody>
          <a:bodyPr wrap="square">
            <a:spAutoFit/>
          </a:bodyPr>
          <a:lstStyle/>
          <a:p>
            <a:pPr>
              <a:lnSpc>
                <a:spcPct val="100000"/>
              </a:lnSpc>
              <a:spcAft>
                <a:spcPts val="0"/>
              </a:spcAft>
              <a:buNone/>
            </a:pPr>
            <a:r>
              <a:rPr lang="zh-CN" altLang="en-US" b="1" dirty="0" smtClean="0">
                <a:latin typeface="+mj-ea"/>
                <a:ea typeface="+mj-ea"/>
              </a:rPr>
              <a:t>专业应用</a:t>
            </a:r>
            <a:r>
              <a:rPr lang="en-US" altLang="zh-CN" b="1" dirty="0" smtClean="0">
                <a:latin typeface="+mj-ea"/>
                <a:ea typeface="+mj-ea"/>
              </a:rPr>
              <a:t>+</a:t>
            </a:r>
            <a:r>
              <a:rPr lang="zh-CN" altLang="en-US" b="1" dirty="0" smtClean="0">
                <a:solidFill>
                  <a:srgbClr val="FF0000"/>
                </a:solidFill>
                <a:latin typeface="+mj-ea"/>
                <a:ea typeface="+mj-ea"/>
              </a:rPr>
              <a:t>集成互通；</a:t>
            </a:r>
            <a:endParaRPr lang="en-US" altLang="zh-CN" b="1" dirty="0" smtClean="0">
              <a:solidFill>
                <a:srgbClr val="FF0000"/>
              </a:solidFill>
              <a:latin typeface="+mj-ea"/>
              <a:ea typeface="+mj-ea"/>
            </a:endParaRPr>
          </a:p>
          <a:p>
            <a:pPr>
              <a:lnSpc>
                <a:spcPct val="100000"/>
              </a:lnSpc>
              <a:spcAft>
                <a:spcPts val="0"/>
              </a:spcAft>
              <a:buNone/>
            </a:pPr>
            <a:r>
              <a:rPr lang="zh-CN" altLang="en-US" b="1" dirty="0" smtClean="0">
                <a:latin typeface="+mj-ea"/>
                <a:ea typeface="+mj-ea"/>
              </a:rPr>
              <a:t>横向到边、纵向到底。</a:t>
            </a:r>
            <a:endParaRPr lang="zh-CN" altLang="en-US" b="1" dirty="0">
              <a:latin typeface="+mj-ea"/>
              <a:ea typeface="+mj-ea"/>
            </a:endParaRPr>
          </a:p>
        </p:txBody>
      </p:sp>
      <p:sp>
        <p:nvSpPr>
          <p:cNvPr id="81" name="TextBox 2"/>
          <p:cNvSpPr txBox="1">
            <a:spLocks noChangeArrowheads="1"/>
          </p:cNvSpPr>
          <p:nvPr/>
        </p:nvSpPr>
        <p:spPr bwMode="auto">
          <a:xfrm>
            <a:off x="7929618" y="3071810"/>
            <a:ext cx="18811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nSpc>
                <a:spcPct val="100000"/>
              </a:lnSpc>
              <a:spcAft>
                <a:spcPts val="0"/>
              </a:spcAft>
              <a:buNone/>
            </a:pPr>
            <a:r>
              <a:rPr lang="zh-CN" altLang="en-US" b="1" dirty="0" smtClean="0">
                <a:latin typeface="+mj-ea"/>
                <a:ea typeface="+mj-ea"/>
              </a:rPr>
              <a:t>服务“战略执行”</a:t>
            </a:r>
            <a:endParaRPr lang="en-US" altLang="zh-CN" b="1" dirty="0" smtClean="0">
              <a:latin typeface="+mj-ea"/>
              <a:ea typeface="+mj-ea"/>
            </a:endParaRPr>
          </a:p>
          <a:p>
            <a:pPr>
              <a:lnSpc>
                <a:spcPct val="100000"/>
              </a:lnSpc>
              <a:spcAft>
                <a:spcPts val="0"/>
              </a:spcAft>
              <a:buNone/>
            </a:pPr>
            <a:r>
              <a:rPr lang="zh-CN" altLang="en-US" b="1" dirty="0" smtClean="0">
                <a:latin typeface="+mj-ea"/>
                <a:ea typeface="+mj-ea"/>
              </a:rPr>
              <a:t>服务“运营管控” </a:t>
            </a:r>
            <a:endParaRPr lang="en-US" altLang="zh-CN" b="1" dirty="0" smtClean="0">
              <a:latin typeface="+mj-ea"/>
              <a:ea typeface="+mj-ea"/>
            </a:endParaRPr>
          </a:p>
          <a:p>
            <a:pPr>
              <a:lnSpc>
                <a:spcPct val="100000"/>
              </a:lnSpc>
              <a:spcAft>
                <a:spcPts val="0"/>
              </a:spcAft>
              <a:buNone/>
            </a:pPr>
            <a:r>
              <a:rPr lang="zh-CN" altLang="en-US" b="1" dirty="0" smtClean="0">
                <a:latin typeface="+mj-ea"/>
                <a:ea typeface="+mj-ea"/>
              </a:rPr>
              <a:t>服务</a:t>
            </a:r>
            <a:r>
              <a:rPr lang="zh-CN" altLang="en-US" b="1" dirty="0">
                <a:latin typeface="+mj-ea"/>
                <a:ea typeface="+mj-ea"/>
              </a:rPr>
              <a:t>“业务发展”</a:t>
            </a:r>
          </a:p>
        </p:txBody>
      </p:sp>
      <p:sp>
        <p:nvSpPr>
          <p:cNvPr id="82" name="TextBox 2"/>
          <p:cNvSpPr txBox="1">
            <a:spLocks noChangeArrowheads="1"/>
          </p:cNvSpPr>
          <p:nvPr/>
        </p:nvSpPr>
        <p:spPr bwMode="auto">
          <a:xfrm>
            <a:off x="8113534" y="3857628"/>
            <a:ext cx="2024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pPr>
              <a:lnSpc>
                <a:spcPct val="100000"/>
              </a:lnSpc>
              <a:spcAft>
                <a:spcPts val="0"/>
              </a:spcAft>
              <a:buNone/>
            </a:pPr>
            <a:r>
              <a:rPr lang="zh-CN" altLang="en-US" b="1" dirty="0">
                <a:latin typeface="+mj-ea"/>
                <a:ea typeface="+mj-ea"/>
              </a:rPr>
              <a:t>统一规划、统一建设</a:t>
            </a:r>
            <a:r>
              <a:rPr lang="zh-CN" altLang="en-US" b="1" dirty="0" smtClean="0">
                <a:latin typeface="+mj-ea"/>
                <a:ea typeface="+mj-ea"/>
              </a:rPr>
              <a:t>、</a:t>
            </a:r>
            <a:endParaRPr lang="en-US" altLang="zh-CN" b="1" dirty="0" smtClean="0">
              <a:latin typeface="+mj-ea"/>
              <a:ea typeface="+mj-ea"/>
            </a:endParaRPr>
          </a:p>
          <a:p>
            <a:pPr>
              <a:lnSpc>
                <a:spcPct val="100000"/>
              </a:lnSpc>
              <a:spcAft>
                <a:spcPts val="0"/>
              </a:spcAft>
              <a:buNone/>
            </a:pPr>
            <a:r>
              <a:rPr lang="zh-CN" altLang="en-US" b="1" dirty="0" smtClean="0">
                <a:latin typeface="+mj-ea"/>
                <a:ea typeface="+mj-ea"/>
              </a:rPr>
              <a:t>统一</a:t>
            </a:r>
            <a:r>
              <a:rPr lang="zh-CN" altLang="en-US" b="1" dirty="0">
                <a:latin typeface="+mj-ea"/>
                <a:ea typeface="+mj-ea"/>
              </a:rPr>
              <a:t>管理、</a:t>
            </a:r>
            <a:r>
              <a:rPr lang="zh-CN" altLang="en-US" b="1" dirty="0">
                <a:solidFill>
                  <a:srgbClr val="FF0000"/>
                </a:solidFill>
                <a:latin typeface="+mj-ea"/>
                <a:ea typeface="+mj-ea"/>
              </a:rPr>
              <a:t>统一标准</a:t>
            </a:r>
          </a:p>
        </p:txBody>
      </p:sp>
      <p:sp>
        <p:nvSpPr>
          <p:cNvPr id="75" name="TextBox 74"/>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solidFill>
                  <a:srgbClr val="FF0000"/>
                </a:solidFill>
                <a:latin typeface="+mj-ea"/>
                <a:ea typeface="+mj-ea"/>
              </a:rPr>
              <a:t>中建</a:t>
            </a:r>
            <a:r>
              <a:rPr lang="en-US" altLang="zh-CN" sz="1200" b="1" dirty="0" smtClean="0">
                <a:solidFill>
                  <a:srgbClr val="FF0000"/>
                </a:solidFill>
                <a:latin typeface="+mj-ea"/>
                <a:ea typeface="+mj-ea"/>
              </a:rPr>
              <a:t>IT</a:t>
            </a:r>
            <a:r>
              <a:rPr lang="zh-CN" altLang="en-US" sz="1200" b="1" dirty="0" smtClean="0">
                <a:solidFill>
                  <a:srgbClr val="FF0000"/>
                </a:solidFill>
                <a:latin typeface="+mj-ea"/>
                <a:ea typeface="+mj-ea"/>
              </a:rPr>
              <a:t>发展战略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主数据概念及价值</a:t>
            </a:r>
            <a:r>
              <a:rPr lang="en-US" altLang="zh-CN" sz="1200" b="1" dirty="0"/>
              <a:t> </a:t>
            </a:r>
            <a:r>
              <a:rPr lang="en-US" altLang="zh-CN" sz="1200" b="1" dirty="0" smtClean="0"/>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2" name="右箭头 1"/>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76" name="右箭头 75"/>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78" name="右箭头 77"/>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83" name="右箭头 82"/>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84" name="矩形 83"/>
          <p:cNvSpPr/>
          <p:nvPr/>
        </p:nvSpPr>
        <p:spPr>
          <a:xfrm>
            <a:off x="-16975" y="2743924"/>
            <a:ext cx="9797072" cy="2245243"/>
          </a:xfrm>
          <a:prstGeom prst="rect">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oAutofit/>
          </a:bodyPr>
          <a:lstStyle/>
          <a:p>
            <a:pPr lvl="0">
              <a:lnSpc>
                <a:spcPct val="200000"/>
              </a:lnSpc>
              <a:buNone/>
            </a:pPr>
            <a:r>
              <a:rPr lang="zh-CN" altLang="en-US" sz="2200" b="1" dirty="0" smtClean="0">
                <a:solidFill>
                  <a:schemeClr val="bg1"/>
                </a:solidFill>
                <a:latin typeface="微软雅黑" pitchFamily="34" charset="-122"/>
                <a:ea typeface="微软雅黑" pitchFamily="34" charset="-122"/>
              </a:rPr>
              <a:t>建立</a:t>
            </a:r>
            <a:r>
              <a:rPr lang="zh-CN" altLang="en-US" sz="2200" b="1" dirty="0" smtClean="0">
                <a:solidFill>
                  <a:srgbClr val="FF0000"/>
                </a:solidFill>
                <a:latin typeface="微软雅黑" pitchFamily="34" charset="-122"/>
                <a:ea typeface="微软雅黑" pitchFamily="34" charset="-122"/>
              </a:rPr>
              <a:t>集中、标准、唯一</a:t>
            </a:r>
            <a:r>
              <a:rPr lang="zh-CN" altLang="en-US" sz="2200" b="1" dirty="0" smtClean="0">
                <a:solidFill>
                  <a:schemeClr val="bg1"/>
                </a:solidFill>
                <a:latin typeface="微软雅黑" pitchFamily="34" charset="-122"/>
                <a:ea typeface="微软雅黑" pitchFamily="34" charset="-122"/>
              </a:rPr>
              <a:t>的主数据管理体系</a:t>
            </a:r>
            <a:r>
              <a:rPr lang="zh-CN" altLang="zh-CN" sz="2200" b="1" dirty="0" smtClean="0">
                <a:solidFill>
                  <a:schemeClr val="bg1"/>
                </a:solidFill>
                <a:latin typeface="微软雅黑" pitchFamily="34" charset="-122"/>
                <a:ea typeface="微软雅黑" pitchFamily="34" charset="-122"/>
              </a:rPr>
              <a:t>是</a:t>
            </a:r>
            <a:r>
              <a:rPr lang="zh-CN" altLang="en-US" sz="2200" b="1" dirty="0" smtClean="0">
                <a:solidFill>
                  <a:schemeClr val="bg1"/>
                </a:solidFill>
                <a:latin typeface="微软雅黑" pitchFamily="34" charset="-122"/>
                <a:ea typeface="微软雅黑" pitchFamily="34" charset="-122"/>
              </a:rPr>
              <a:t>实现系统</a:t>
            </a:r>
            <a:r>
              <a:rPr lang="zh-CN" altLang="en-US" sz="2200" b="1" dirty="0" smtClean="0">
                <a:solidFill>
                  <a:srgbClr val="FF0000"/>
                </a:solidFill>
                <a:latin typeface="微软雅黑" pitchFamily="34" charset="-122"/>
                <a:ea typeface="微软雅黑" pitchFamily="34" charset="-122"/>
              </a:rPr>
              <a:t>数据互通、功能联动</a:t>
            </a:r>
            <a:r>
              <a:rPr lang="zh-CN" altLang="en-US" sz="2200" b="1" dirty="0" smtClean="0">
                <a:solidFill>
                  <a:schemeClr val="bg1"/>
                </a:solidFill>
                <a:latin typeface="微软雅黑" pitchFamily="34" charset="-122"/>
                <a:ea typeface="微软雅黑" pitchFamily="34" charset="-122"/>
              </a:rPr>
              <a:t>的关键基础和前提；是</a:t>
            </a:r>
            <a:r>
              <a:rPr lang="zh-CN" altLang="zh-CN" sz="2200" b="1" dirty="0" smtClean="0">
                <a:solidFill>
                  <a:schemeClr val="bg1"/>
                </a:solidFill>
                <a:latin typeface="微软雅黑" pitchFamily="34" charset="-122"/>
                <a:ea typeface="微软雅黑" pitchFamily="34" charset="-122"/>
              </a:rPr>
              <a:t>提高效率、</a:t>
            </a:r>
            <a:r>
              <a:rPr lang="zh-CN" altLang="en-US" sz="2200" b="1" dirty="0" smtClean="0">
                <a:solidFill>
                  <a:schemeClr val="bg1"/>
                </a:solidFill>
                <a:latin typeface="微软雅黑" pitchFamily="34" charset="-122"/>
                <a:ea typeface="微软雅黑" pitchFamily="34" charset="-122"/>
              </a:rPr>
              <a:t>增强企业核心竞争和决策能力</a:t>
            </a:r>
            <a:r>
              <a:rPr lang="zh-CN" altLang="zh-CN" sz="2200" b="1" dirty="0" smtClean="0">
                <a:solidFill>
                  <a:schemeClr val="bg1"/>
                </a:solidFill>
                <a:latin typeface="微软雅黑" pitchFamily="34" charset="-122"/>
                <a:ea typeface="微软雅黑" pitchFamily="34" charset="-122"/>
              </a:rPr>
              <a:t>的重要途径！</a:t>
            </a:r>
            <a:endParaRPr lang="zh-CN" altLang="zh-CN" sz="2200" b="1" dirty="0">
              <a:solidFill>
                <a:schemeClr val="bg1"/>
              </a:solidFill>
              <a:latin typeface="微软雅黑" pitchFamily="34" charset="-122"/>
              <a:ea typeface="微软雅黑" pitchFamily="34" charset="-122"/>
            </a:endParaRPr>
          </a:p>
        </p:txBody>
      </p:sp>
      <p:sp>
        <p:nvSpPr>
          <p:cNvPr id="5" name="灯片编号占位符 4"/>
          <p:cNvSpPr>
            <a:spLocks noGrp="1"/>
          </p:cNvSpPr>
          <p:nvPr>
            <p:ph type="sldNum" sz="quarter" idx="10"/>
          </p:nvPr>
        </p:nvSpPr>
        <p:spPr/>
        <p:txBody>
          <a:bodyPr/>
          <a:lstStyle/>
          <a:p>
            <a:pPr>
              <a:defRPr/>
            </a:pPr>
            <a:fld id="{DC231927-2CD0-49ED-B41C-D1889757A52D}" type="slidenum">
              <a:rPr lang="zh-SG" altLang="en-US" smtClean="0"/>
              <a:pPr>
                <a:defRPr/>
              </a:pPr>
              <a:t>4</a:t>
            </a:fld>
            <a:r>
              <a:rPr lang="en-US" altLang="zh-SG" smtClean="0"/>
              <a:t/>
            </a:r>
            <a:br>
              <a:rPr lang="en-US" altLang="zh-SG" smtClean="0"/>
            </a:br>
            <a:endParaRPr lang="en-US" altLang="zh-SG"/>
          </a:p>
        </p:txBody>
      </p:sp>
    </p:spTree>
    <p:extLst>
      <p:ext uri="{BB962C8B-B14F-4D97-AF65-F5344CB8AC3E}">
        <p14:creationId xmlns:p14="http://schemas.microsoft.com/office/powerpoint/2010/main" val="21997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6" presetClass="entr" presetSubtype="16"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childTnLst>
                          </p:cTn>
                        </p:par>
                        <p:par>
                          <p:cTn id="23" fill="hold">
                            <p:stCondLst>
                              <p:cond delay="3000"/>
                            </p:stCondLst>
                            <p:childTnLst>
                              <p:par>
                                <p:cTn id="24" presetID="6" presetClass="entr" presetSubtype="16"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circle(in)">
                                      <p:cBhvr>
                                        <p:cTn id="26" dur="2000"/>
                                        <p:tgtEl>
                                          <p:spTgt spid="80"/>
                                        </p:tgtEl>
                                      </p:cBhvr>
                                    </p:animEffect>
                                  </p:childTnLst>
                                </p:cTn>
                              </p:par>
                            </p:childTnLst>
                          </p:cTn>
                        </p:par>
                        <p:par>
                          <p:cTn id="27" fill="hold">
                            <p:stCondLst>
                              <p:cond delay="5000"/>
                            </p:stCondLst>
                            <p:childTnLst>
                              <p:par>
                                <p:cTn id="28" presetID="6" presetClass="entr" presetSubtype="16"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circle(in)">
                                      <p:cBhvr>
                                        <p:cTn id="30" dur="2000"/>
                                        <p:tgtEl>
                                          <p:spTgt spid="81"/>
                                        </p:tgtEl>
                                      </p:cBhvr>
                                    </p:animEffect>
                                  </p:childTnLst>
                                </p:cTn>
                              </p:par>
                            </p:childTnLst>
                          </p:cTn>
                        </p:par>
                        <p:par>
                          <p:cTn id="31" fill="hold">
                            <p:stCondLst>
                              <p:cond delay="7000"/>
                            </p:stCondLst>
                            <p:childTnLst>
                              <p:par>
                                <p:cTn id="32" presetID="6" presetClass="entr" presetSubtype="16"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circle(in)">
                                      <p:cBhvr>
                                        <p:cTn id="34" dur="2000"/>
                                        <p:tgtEl>
                                          <p:spTgt spid="82"/>
                                        </p:tgtEl>
                                      </p:cBhvr>
                                    </p:animEffect>
                                  </p:childTnLst>
                                </p:cTn>
                              </p:par>
                            </p:childTnLst>
                          </p:cTn>
                        </p:par>
                        <p:par>
                          <p:cTn id="35" fill="hold">
                            <p:stCondLst>
                              <p:cond delay="9000"/>
                            </p:stCondLst>
                            <p:childTnLst>
                              <p:par>
                                <p:cTn id="36" presetID="31"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p:cTn id="38" dur="1000" fill="hold"/>
                                        <p:tgtEl>
                                          <p:spTgt spid="53"/>
                                        </p:tgtEl>
                                        <p:attrNameLst>
                                          <p:attrName>ppt_w</p:attrName>
                                        </p:attrNameLst>
                                      </p:cBhvr>
                                      <p:tavLst>
                                        <p:tav tm="0">
                                          <p:val>
                                            <p:fltVal val="0"/>
                                          </p:val>
                                        </p:tav>
                                        <p:tav tm="100000">
                                          <p:val>
                                            <p:strVal val="#ppt_w"/>
                                          </p:val>
                                        </p:tav>
                                      </p:tavLst>
                                    </p:anim>
                                    <p:anim calcmode="lin" valueType="num">
                                      <p:cBhvr>
                                        <p:cTn id="39" dur="1000" fill="hold"/>
                                        <p:tgtEl>
                                          <p:spTgt spid="53"/>
                                        </p:tgtEl>
                                        <p:attrNameLst>
                                          <p:attrName>ppt_h</p:attrName>
                                        </p:attrNameLst>
                                      </p:cBhvr>
                                      <p:tavLst>
                                        <p:tav tm="0">
                                          <p:val>
                                            <p:fltVal val="0"/>
                                          </p:val>
                                        </p:tav>
                                        <p:tav tm="100000">
                                          <p:val>
                                            <p:strVal val="#ppt_h"/>
                                          </p:val>
                                        </p:tav>
                                      </p:tavLst>
                                    </p:anim>
                                    <p:anim calcmode="lin" valueType="num">
                                      <p:cBhvr>
                                        <p:cTn id="40" dur="1000" fill="hold"/>
                                        <p:tgtEl>
                                          <p:spTgt spid="53"/>
                                        </p:tgtEl>
                                        <p:attrNameLst>
                                          <p:attrName>style.rotation</p:attrName>
                                        </p:attrNameLst>
                                      </p:cBhvr>
                                      <p:tavLst>
                                        <p:tav tm="0">
                                          <p:val>
                                            <p:fltVal val="90"/>
                                          </p:val>
                                        </p:tav>
                                        <p:tav tm="100000">
                                          <p:val>
                                            <p:fltVal val="0"/>
                                          </p:val>
                                        </p:tav>
                                      </p:tavLst>
                                    </p:anim>
                                    <p:animEffect transition="in" filter="fade">
                                      <p:cBhvr>
                                        <p:cTn id="41" dur="10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blinds(horizontal)">
                                      <p:cBhvr>
                                        <p:cTn id="46"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P spid="33" grpId="0"/>
      <p:bldP spid="77" grpId="0" animBg="1"/>
      <p:bldP spid="80" grpId="0"/>
      <p:bldP spid="81" grpId="0"/>
      <p:bldP spid="82" grpId="0"/>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p:cNvSpPr/>
          <p:nvPr/>
        </p:nvSpPr>
        <p:spPr>
          <a:xfrm>
            <a:off x="460013" y="3361517"/>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58" name="椭圆 57"/>
          <p:cNvSpPr/>
          <p:nvPr/>
        </p:nvSpPr>
        <p:spPr>
          <a:xfrm>
            <a:off x="1927942" y="5105242"/>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59" name="椭圆 58"/>
          <p:cNvSpPr/>
          <p:nvPr/>
        </p:nvSpPr>
        <p:spPr>
          <a:xfrm>
            <a:off x="4496653" y="4945617"/>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60" name="椭圆 59"/>
          <p:cNvSpPr/>
          <p:nvPr/>
        </p:nvSpPr>
        <p:spPr>
          <a:xfrm>
            <a:off x="5657960" y="3206065"/>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61" name="椭圆 60"/>
          <p:cNvSpPr/>
          <p:nvPr/>
        </p:nvSpPr>
        <p:spPr>
          <a:xfrm>
            <a:off x="4621590" y="1751012"/>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56" name="椭圆 55"/>
          <p:cNvSpPr/>
          <p:nvPr/>
        </p:nvSpPr>
        <p:spPr>
          <a:xfrm>
            <a:off x="416496" y="1990581"/>
            <a:ext cx="1026150" cy="982987"/>
          </a:xfrm>
          <a:prstGeom prst="ellipse">
            <a:avLst/>
          </a:prstGeom>
          <a:solidFill>
            <a:schemeClr val="accent6">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3428557"/>
              <a:satOff val="7832"/>
              <a:lumOff val="-21699"/>
              <a:alphaOff val="0"/>
            </a:schemeClr>
          </a:effectRef>
          <a:fontRef idx="minor">
            <a:schemeClr val="lt1"/>
          </a:fontRef>
        </p:style>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5</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5" name="标题 1"/>
          <p:cNvSpPr>
            <a:spLocks noGrp="1"/>
          </p:cNvSpPr>
          <p:nvPr>
            <p:ph type="title"/>
          </p:nvPr>
        </p:nvSpPr>
        <p:spPr>
          <a:xfrm>
            <a:off x="416496" y="332656"/>
            <a:ext cx="7992888" cy="838200"/>
          </a:xfrm>
        </p:spPr>
        <p:txBody>
          <a:bodyPr/>
          <a:lstStyle/>
          <a:p>
            <a:r>
              <a:rPr lang="zh-CN" altLang="en-US" sz="2400" dirty="0" smtClean="0">
                <a:latin typeface="+mj-ea"/>
              </a:rPr>
              <a:t>中国建筑的主数据应用现状分析</a:t>
            </a:r>
            <a:r>
              <a:rPr lang="en-US" altLang="zh-CN" sz="2400" dirty="0" smtClean="0">
                <a:latin typeface="+mj-ea"/>
              </a:rPr>
              <a:t>—</a:t>
            </a:r>
            <a:r>
              <a:rPr lang="zh-CN" altLang="en-US" sz="2400" dirty="0" smtClean="0">
                <a:latin typeface="+mj-ea"/>
              </a:rPr>
              <a:t>信息集成问题</a:t>
            </a:r>
            <a:endParaRPr lang="zh-CN" altLang="en-US" sz="2400" dirty="0">
              <a:latin typeface="+mj-ea"/>
            </a:endParaRPr>
          </a:p>
        </p:txBody>
      </p:sp>
      <p:sp>
        <p:nvSpPr>
          <p:cNvPr id="14" name="Rectangle 70"/>
          <p:cNvSpPr>
            <a:spLocks noChangeArrowheads="1"/>
          </p:cNvSpPr>
          <p:nvPr/>
        </p:nvSpPr>
        <p:spPr bwMode="auto">
          <a:xfrm>
            <a:off x="4568696" y="4344504"/>
            <a:ext cx="95410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smtClean="0">
                <a:latin typeface="+mj-ea"/>
                <a:ea typeface="+mj-ea"/>
              </a:rPr>
              <a:t>组织机构编码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人员编码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项目编码</a:t>
            </a:r>
            <a:endParaRPr kumimoji="0" lang="en-US" altLang="zh-CN" sz="1000" dirty="0" smtClean="0">
              <a:latin typeface="+mj-ea"/>
              <a:ea typeface="+mj-ea"/>
            </a:endParaRPr>
          </a:p>
          <a:p>
            <a:pPr algn="l" eaLnBrk="0" hangingPunct="0">
              <a:buNone/>
            </a:pPr>
            <a:r>
              <a:rPr kumimoji="0" lang="en-US" altLang="zh-CN" sz="1000" dirty="0" smtClean="0">
                <a:latin typeface="+mj-ea"/>
                <a:ea typeface="+mj-ea"/>
              </a:rPr>
              <a:t>…</a:t>
            </a:r>
          </a:p>
        </p:txBody>
      </p:sp>
      <p:sp>
        <p:nvSpPr>
          <p:cNvPr id="35" name="Rectangle 70"/>
          <p:cNvSpPr>
            <a:spLocks noChangeArrowheads="1"/>
          </p:cNvSpPr>
          <p:nvPr/>
        </p:nvSpPr>
        <p:spPr bwMode="auto">
          <a:xfrm>
            <a:off x="1503784" y="3406557"/>
            <a:ext cx="1563505"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smtClean="0">
                <a:latin typeface="+mj-ea"/>
                <a:ea typeface="+mj-ea"/>
              </a:rPr>
              <a:t>科目编码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项目编码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客户编码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材料编码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组织机构</a:t>
            </a:r>
            <a:endParaRPr kumimoji="0" lang="en-US" altLang="zh-CN" sz="1000" dirty="0" smtClean="0">
              <a:latin typeface="+mj-ea"/>
              <a:ea typeface="+mj-ea"/>
            </a:endParaRPr>
          </a:p>
          <a:p>
            <a:pPr algn="l" eaLnBrk="0" hangingPunct="0">
              <a:buNone/>
            </a:pPr>
            <a:r>
              <a:rPr kumimoji="0" lang="zh-CN" altLang="en-US" sz="1000" dirty="0">
                <a:latin typeface="+mj-ea"/>
                <a:ea typeface="+mj-ea"/>
              </a:rPr>
              <a:t>供应</a:t>
            </a:r>
            <a:r>
              <a:rPr kumimoji="0" lang="zh-CN" altLang="en-US" sz="1000" dirty="0" smtClean="0">
                <a:latin typeface="+mj-ea"/>
                <a:ea typeface="+mj-ea"/>
              </a:rPr>
              <a:t>商编码</a:t>
            </a:r>
            <a:endParaRPr kumimoji="0" lang="en-US" altLang="zh-CN" sz="1000" dirty="0" smtClean="0">
              <a:latin typeface="+mj-ea"/>
              <a:ea typeface="+mj-ea"/>
            </a:endParaRPr>
          </a:p>
          <a:p>
            <a:pPr algn="l" eaLnBrk="0" hangingPunct="0">
              <a:buNone/>
            </a:pPr>
            <a:r>
              <a:rPr kumimoji="0" lang="en-US" altLang="zh-CN" sz="1000" dirty="0" smtClean="0">
                <a:latin typeface="+mj-ea"/>
                <a:ea typeface="+mj-ea"/>
              </a:rPr>
              <a:t>…</a:t>
            </a:r>
          </a:p>
        </p:txBody>
      </p:sp>
      <p:sp>
        <p:nvSpPr>
          <p:cNvPr id="37" name="Rectangle 70"/>
          <p:cNvSpPr>
            <a:spLocks noChangeArrowheads="1"/>
          </p:cNvSpPr>
          <p:nvPr/>
        </p:nvSpPr>
        <p:spPr bwMode="auto">
          <a:xfrm>
            <a:off x="4984155" y="3206680"/>
            <a:ext cx="69762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smtClean="0">
                <a:latin typeface="+mj-ea"/>
                <a:ea typeface="+mj-ea"/>
              </a:rPr>
              <a:t>项目编码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客户编码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材料编码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组织机构</a:t>
            </a:r>
            <a:endParaRPr kumimoji="0" lang="en-US" altLang="zh-CN" sz="1000" dirty="0">
              <a:latin typeface="+mj-ea"/>
              <a:ea typeface="+mj-ea"/>
            </a:endParaRPr>
          </a:p>
          <a:p>
            <a:pPr algn="l" eaLnBrk="0" hangingPunct="0">
              <a:buNone/>
            </a:pPr>
            <a:r>
              <a:rPr kumimoji="0" lang="en-US" altLang="zh-CN" sz="1000" dirty="0" smtClean="0">
                <a:latin typeface="+mj-ea"/>
                <a:ea typeface="+mj-ea"/>
              </a:rPr>
              <a:t>…</a:t>
            </a:r>
          </a:p>
        </p:txBody>
      </p:sp>
      <p:sp>
        <p:nvSpPr>
          <p:cNvPr id="40" name="Rectangle 70"/>
          <p:cNvSpPr>
            <a:spLocks noChangeArrowheads="1"/>
          </p:cNvSpPr>
          <p:nvPr/>
        </p:nvSpPr>
        <p:spPr bwMode="auto">
          <a:xfrm>
            <a:off x="2728870" y="4344504"/>
            <a:ext cx="82586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smtClean="0">
                <a:latin typeface="+mj-ea"/>
                <a:ea typeface="+mj-ea"/>
              </a:rPr>
              <a:t>项目编码</a:t>
            </a:r>
            <a:endParaRPr kumimoji="0" lang="en-US" altLang="zh-CN" sz="1000" dirty="0" smtClean="0">
              <a:latin typeface="+mj-ea"/>
              <a:ea typeface="+mj-ea"/>
            </a:endParaRPr>
          </a:p>
          <a:p>
            <a:pPr algn="l" eaLnBrk="0" hangingPunct="0">
              <a:buNone/>
            </a:pPr>
            <a:r>
              <a:rPr kumimoji="0" lang="zh-CN" altLang="en-US" sz="1000" dirty="0">
                <a:latin typeface="+mj-ea"/>
                <a:ea typeface="+mj-ea"/>
              </a:rPr>
              <a:t>供应商</a:t>
            </a:r>
            <a:r>
              <a:rPr kumimoji="0" lang="zh-CN" altLang="en-US" sz="1000" dirty="0" smtClean="0">
                <a:latin typeface="+mj-ea"/>
                <a:ea typeface="+mj-ea"/>
              </a:rPr>
              <a:t>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材料编码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组织机构</a:t>
            </a:r>
            <a:endParaRPr kumimoji="0" lang="en-US" altLang="zh-CN" sz="1000" dirty="0">
              <a:latin typeface="+mj-ea"/>
              <a:ea typeface="+mj-ea"/>
            </a:endParaRPr>
          </a:p>
          <a:p>
            <a:pPr algn="l" eaLnBrk="0" hangingPunct="0">
              <a:buNone/>
            </a:pPr>
            <a:r>
              <a:rPr kumimoji="0" lang="en-US" altLang="zh-CN" sz="1000" dirty="0" smtClean="0">
                <a:latin typeface="+mj-ea"/>
                <a:ea typeface="+mj-ea"/>
              </a:rPr>
              <a:t>…</a:t>
            </a:r>
          </a:p>
        </p:txBody>
      </p:sp>
      <p:sp>
        <p:nvSpPr>
          <p:cNvPr id="42" name="Rectangle 70"/>
          <p:cNvSpPr>
            <a:spLocks noChangeArrowheads="1"/>
          </p:cNvSpPr>
          <p:nvPr/>
        </p:nvSpPr>
        <p:spPr bwMode="auto">
          <a:xfrm>
            <a:off x="1446713" y="1992043"/>
            <a:ext cx="1160259"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a:latin typeface="+mj-ea"/>
                <a:ea typeface="+mj-ea"/>
              </a:rPr>
              <a:t>项目</a:t>
            </a:r>
            <a:r>
              <a:rPr kumimoji="0" lang="zh-CN" altLang="en-US" sz="1000" dirty="0" smtClean="0">
                <a:latin typeface="+mj-ea"/>
                <a:ea typeface="+mj-ea"/>
              </a:rPr>
              <a:t>编码</a:t>
            </a:r>
            <a:endParaRPr kumimoji="0" lang="en-US" altLang="zh-CN" sz="1000" dirty="0" smtClean="0">
              <a:latin typeface="+mj-ea"/>
              <a:ea typeface="+mj-ea"/>
            </a:endParaRPr>
          </a:p>
          <a:p>
            <a:pPr algn="l" eaLnBrk="0" hangingPunct="0">
              <a:buNone/>
            </a:pPr>
            <a:r>
              <a:rPr kumimoji="0" lang="zh-CN" altLang="en-US" sz="1000" dirty="0">
                <a:latin typeface="+mj-ea"/>
                <a:ea typeface="+mj-ea"/>
              </a:rPr>
              <a:t>组织</a:t>
            </a:r>
            <a:r>
              <a:rPr kumimoji="0" lang="zh-CN" altLang="en-US" sz="1000" dirty="0" smtClean="0">
                <a:latin typeface="+mj-ea"/>
                <a:ea typeface="+mj-ea"/>
              </a:rPr>
              <a:t>编码</a:t>
            </a:r>
            <a:endParaRPr kumimoji="0" lang="en-US" altLang="zh-CN" sz="1000" dirty="0" smtClean="0">
              <a:latin typeface="+mj-ea"/>
              <a:ea typeface="+mj-ea"/>
            </a:endParaRPr>
          </a:p>
          <a:p>
            <a:pPr algn="l" eaLnBrk="0" hangingPunct="0">
              <a:buNone/>
            </a:pPr>
            <a:r>
              <a:rPr kumimoji="0" lang="zh-CN" altLang="en-US" sz="1000" dirty="0">
                <a:latin typeface="+mj-ea"/>
                <a:ea typeface="+mj-ea"/>
              </a:rPr>
              <a:t>部门</a:t>
            </a:r>
            <a:r>
              <a:rPr kumimoji="0" lang="zh-CN" altLang="en-US" sz="1000" dirty="0" smtClean="0">
                <a:latin typeface="+mj-ea"/>
                <a:ea typeface="+mj-ea"/>
              </a:rPr>
              <a:t>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人员编码</a:t>
            </a:r>
            <a:endParaRPr kumimoji="0" lang="en-US" altLang="zh-CN" sz="1000" dirty="0">
              <a:latin typeface="+mj-ea"/>
              <a:ea typeface="+mj-ea"/>
            </a:endParaRPr>
          </a:p>
          <a:p>
            <a:pPr algn="l" eaLnBrk="0" hangingPunct="0">
              <a:buNone/>
            </a:pPr>
            <a:r>
              <a:rPr kumimoji="0" lang="zh-CN" altLang="en-US" sz="1000" dirty="0" smtClean="0">
                <a:latin typeface="+mj-ea"/>
                <a:ea typeface="+mj-ea"/>
              </a:rPr>
              <a:t>供应商编码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客户编码</a:t>
            </a:r>
            <a:endParaRPr kumimoji="0" lang="en-US" altLang="zh-CN" sz="1000" dirty="0">
              <a:latin typeface="+mj-ea"/>
              <a:ea typeface="+mj-ea"/>
            </a:endParaRPr>
          </a:p>
          <a:p>
            <a:pPr algn="l" eaLnBrk="0" hangingPunct="0">
              <a:buNone/>
            </a:pPr>
            <a:r>
              <a:rPr kumimoji="0" lang="en-US" altLang="zh-CN" sz="1000" dirty="0" smtClean="0">
                <a:latin typeface="+mj-ea"/>
                <a:ea typeface="+mj-ea"/>
              </a:rPr>
              <a:t>…</a:t>
            </a:r>
          </a:p>
        </p:txBody>
      </p:sp>
      <p:sp>
        <p:nvSpPr>
          <p:cNvPr id="45" name="Rectangle 70"/>
          <p:cNvSpPr>
            <a:spLocks noChangeArrowheads="1"/>
          </p:cNvSpPr>
          <p:nvPr/>
        </p:nvSpPr>
        <p:spPr bwMode="auto">
          <a:xfrm>
            <a:off x="3988011" y="1976577"/>
            <a:ext cx="69762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zh-CN"/>
            </a:defPPr>
            <a:lvl1pPr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l" eaLnBrk="0" hangingPunct="0">
              <a:buNone/>
            </a:pPr>
            <a:r>
              <a:rPr kumimoji="0" lang="zh-CN" altLang="en-US" sz="1000" dirty="0" smtClean="0">
                <a:latin typeface="+mj-ea"/>
                <a:ea typeface="+mj-ea"/>
              </a:rPr>
              <a:t>组织编码</a:t>
            </a:r>
            <a:endParaRPr kumimoji="0" lang="en-US" altLang="zh-CN" sz="1000" dirty="0" smtClean="0">
              <a:latin typeface="+mj-ea"/>
              <a:ea typeface="+mj-ea"/>
            </a:endParaRPr>
          </a:p>
          <a:p>
            <a:pPr algn="l" eaLnBrk="0" hangingPunct="0">
              <a:buNone/>
            </a:pPr>
            <a:r>
              <a:rPr kumimoji="0" lang="zh-CN" altLang="en-US" sz="1000" dirty="0">
                <a:latin typeface="+mj-ea"/>
                <a:ea typeface="+mj-ea"/>
              </a:rPr>
              <a:t>客户</a:t>
            </a:r>
            <a:r>
              <a:rPr kumimoji="0" lang="zh-CN" altLang="en-US" sz="1000" dirty="0" smtClean="0">
                <a:latin typeface="+mj-ea"/>
                <a:ea typeface="+mj-ea"/>
              </a:rPr>
              <a:t>编码</a:t>
            </a:r>
            <a:endParaRPr kumimoji="0" lang="en-US" altLang="zh-CN" sz="1000" dirty="0" smtClean="0">
              <a:latin typeface="+mj-ea"/>
              <a:ea typeface="+mj-ea"/>
            </a:endParaRPr>
          </a:p>
          <a:p>
            <a:pPr algn="l" eaLnBrk="0" hangingPunct="0">
              <a:buNone/>
            </a:pPr>
            <a:r>
              <a:rPr kumimoji="0" lang="zh-CN" altLang="en-US" sz="1000" dirty="0" smtClean="0">
                <a:latin typeface="+mj-ea"/>
                <a:ea typeface="+mj-ea"/>
              </a:rPr>
              <a:t>项目编码</a:t>
            </a:r>
            <a:endParaRPr kumimoji="0" lang="en-US" altLang="zh-CN" sz="1000" dirty="0" smtClean="0">
              <a:latin typeface="+mj-ea"/>
              <a:ea typeface="+mj-ea"/>
            </a:endParaRPr>
          </a:p>
          <a:p>
            <a:pPr algn="l" eaLnBrk="0" hangingPunct="0">
              <a:buNone/>
            </a:pPr>
            <a:r>
              <a:rPr kumimoji="0" lang="en-US" altLang="zh-CN" sz="1000" dirty="0" smtClean="0">
                <a:latin typeface="+mj-ea"/>
                <a:ea typeface="+mj-ea"/>
              </a:rPr>
              <a:t>……</a:t>
            </a:r>
          </a:p>
        </p:txBody>
      </p:sp>
      <p:sp>
        <p:nvSpPr>
          <p:cNvPr id="48" name="圆角矩形 47"/>
          <p:cNvSpPr/>
          <p:nvPr/>
        </p:nvSpPr>
        <p:spPr>
          <a:xfrm>
            <a:off x="6969859" y="1779678"/>
            <a:ext cx="2663661" cy="1993005"/>
          </a:xfrm>
          <a:prstGeom prst="roundRect">
            <a:avLst>
              <a:gd name="adj" fmla="val 3679"/>
            </a:avLst>
          </a:prstGeom>
          <a:ln/>
        </p:spPr>
        <p:style>
          <a:lnRef idx="1">
            <a:schemeClr val="accent1"/>
          </a:lnRef>
          <a:fillRef idx="2">
            <a:schemeClr val="accent1"/>
          </a:fillRef>
          <a:effectRef idx="1">
            <a:schemeClr val="accent1"/>
          </a:effectRef>
          <a:fontRef idx="minor">
            <a:schemeClr val="dk1"/>
          </a:fontRef>
        </p:style>
        <p:txBody>
          <a:bodyPr anchor="t" anchorCtr="0"/>
          <a:lstStyle/>
          <a:p>
            <a:pPr>
              <a:lnSpc>
                <a:spcPct val="150000"/>
              </a:lnSpc>
              <a:spcAft>
                <a:spcPts val="0"/>
              </a:spcAft>
              <a:buNone/>
              <a:defRPr/>
            </a:pPr>
            <a:r>
              <a:rPr lang="zh-CN" altLang="en-US" sz="1200" b="1" dirty="0" smtClean="0">
                <a:solidFill>
                  <a:schemeClr val="tx1"/>
                </a:solidFill>
                <a:latin typeface="+mj-ea"/>
                <a:ea typeface="+mj-ea"/>
              </a:rPr>
              <a:t>据不完全统计：</a:t>
            </a:r>
            <a:endParaRPr lang="en-US" altLang="zh-CN" sz="1200" b="1" dirty="0" smtClean="0">
              <a:solidFill>
                <a:schemeClr val="tx1"/>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12</a:t>
            </a:r>
            <a:r>
              <a:rPr lang="zh-CN" altLang="en-US" sz="1200" b="1" dirty="0" smtClean="0">
                <a:solidFill>
                  <a:srgbClr val="FF0000"/>
                </a:solidFill>
                <a:latin typeface="+mj-ea"/>
                <a:ea typeface="+mj-ea"/>
              </a:rPr>
              <a:t>种以上项目编码</a:t>
            </a:r>
            <a:endParaRPr lang="en-US" altLang="zh-CN" sz="1200" b="1" dirty="0" smtClean="0">
              <a:solidFill>
                <a:srgbClr val="FF0000"/>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10</a:t>
            </a:r>
            <a:r>
              <a:rPr lang="zh-CN" altLang="en-US" sz="1200" b="1" dirty="0" smtClean="0">
                <a:solidFill>
                  <a:srgbClr val="FF0000"/>
                </a:solidFill>
                <a:latin typeface="+mj-ea"/>
                <a:ea typeface="+mj-ea"/>
              </a:rPr>
              <a:t>种以上客商编码</a:t>
            </a:r>
            <a:endParaRPr lang="en-US" altLang="zh-CN" sz="1200" b="1" dirty="0" smtClean="0">
              <a:solidFill>
                <a:srgbClr val="FF0000"/>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6</a:t>
            </a:r>
            <a:r>
              <a:rPr lang="zh-CN" altLang="en-US" sz="1200" b="1" dirty="0" smtClean="0">
                <a:solidFill>
                  <a:srgbClr val="FF0000"/>
                </a:solidFill>
                <a:latin typeface="+mj-ea"/>
                <a:ea typeface="+mj-ea"/>
              </a:rPr>
              <a:t>种以上组织机构编码</a:t>
            </a:r>
            <a:endParaRPr lang="en-US" altLang="zh-CN" sz="1200" b="1" dirty="0" smtClean="0">
              <a:solidFill>
                <a:srgbClr val="FF0000"/>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6</a:t>
            </a:r>
            <a:r>
              <a:rPr lang="zh-CN" altLang="en-US" sz="1200" b="1" dirty="0" smtClean="0">
                <a:solidFill>
                  <a:srgbClr val="FF0000"/>
                </a:solidFill>
                <a:latin typeface="+mj-ea"/>
                <a:ea typeface="+mj-ea"/>
              </a:rPr>
              <a:t>种以上材料编码</a:t>
            </a:r>
            <a:endParaRPr lang="en-US" altLang="zh-CN" sz="1200" b="1" dirty="0" smtClean="0">
              <a:solidFill>
                <a:srgbClr val="FF0000"/>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20</a:t>
            </a:r>
            <a:r>
              <a:rPr lang="zh-CN" altLang="en-US" sz="1200" b="1" dirty="0" smtClean="0">
                <a:solidFill>
                  <a:srgbClr val="FF0000"/>
                </a:solidFill>
                <a:latin typeface="+mj-ea"/>
                <a:ea typeface="+mj-ea"/>
              </a:rPr>
              <a:t>种以上的用户账号</a:t>
            </a:r>
            <a:endParaRPr lang="en-US" altLang="zh-CN" sz="1200" b="1" dirty="0" smtClean="0">
              <a:solidFill>
                <a:srgbClr val="FF0000"/>
              </a:solidFill>
              <a:latin typeface="+mj-ea"/>
              <a:ea typeface="+mj-ea"/>
            </a:endParaRPr>
          </a:p>
          <a:p>
            <a:pPr>
              <a:lnSpc>
                <a:spcPct val="150000"/>
              </a:lnSpc>
              <a:spcAft>
                <a:spcPts val="0"/>
              </a:spcAft>
              <a:buNone/>
              <a:defRPr/>
            </a:pPr>
            <a:r>
              <a:rPr lang="en-US" altLang="zh-CN" sz="1200" b="1" dirty="0" smtClean="0">
                <a:solidFill>
                  <a:srgbClr val="FF0000"/>
                </a:solidFill>
                <a:latin typeface="+mj-ea"/>
                <a:ea typeface="+mj-ea"/>
              </a:rPr>
              <a:t>……..</a:t>
            </a:r>
            <a:endParaRPr lang="en-US" altLang="zh-CN" sz="1200" dirty="0" smtClean="0">
              <a:solidFill>
                <a:schemeClr val="tx1"/>
              </a:solidFill>
              <a:latin typeface="+mj-ea"/>
              <a:ea typeface="+mj-ea"/>
            </a:endParaRPr>
          </a:p>
        </p:txBody>
      </p:sp>
      <p:sp>
        <p:nvSpPr>
          <p:cNvPr id="24" name="TextBox 23"/>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中建主</a:t>
            </a:r>
            <a:r>
              <a:rPr lang="zh-CN" altLang="en-US" sz="1200" b="1" dirty="0">
                <a:solidFill>
                  <a:srgbClr val="FF0000"/>
                </a:solidFill>
                <a:latin typeface="+mj-ea"/>
                <a:ea typeface="+mj-ea"/>
              </a:rPr>
              <a:t>数据</a:t>
            </a:r>
            <a:r>
              <a:rPr lang="zh-CN" altLang="en-US" sz="1200" b="1" dirty="0" smtClean="0">
                <a:solidFill>
                  <a:srgbClr val="FF0000"/>
                </a:solidFill>
                <a:latin typeface="+mj-ea"/>
                <a:ea typeface="+mj-ea"/>
              </a:rPr>
              <a:t>现状</a:t>
            </a:r>
            <a:r>
              <a:rPr lang="zh-CN" altLang="en-US" sz="1200" b="1" dirty="0">
                <a:solidFill>
                  <a:srgbClr val="FF0000"/>
                </a:solidFill>
                <a:latin typeface="+mj-ea"/>
                <a:ea typeface="+mj-ea"/>
              </a:rPr>
              <a:t> </a:t>
            </a:r>
            <a:r>
              <a:rPr lang="zh-CN" altLang="en-US" sz="1200" b="1" dirty="0" smtClean="0">
                <a:solidFill>
                  <a:srgbClr val="FF0000"/>
                </a:solidFill>
                <a:latin typeface="+mj-ea"/>
                <a:ea typeface="+mj-ea"/>
              </a:rPr>
              <a:t>    </a:t>
            </a:r>
            <a:r>
              <a:rPr lang="zh-CN" altLang="en-US" sz="1200" b="1" dirty="0" smtClean="0">
                <a:latin typeface="+mj-ea"/>
                <a:ea typeface="+mj-ea"/>
              </a:rPr>
              <a:t>主数据概念及价值</a:t>
            </a:r>
            <a:r>
              <a:rPr lang="en-US" altLang="zh-CN" sz="1200" b="1" dirty="0">
                <a:latin typeface="+mj-ea"/>
                <a:ea typeface="+mj-ea"/>
              </a:rPr>
              <a:t> </a:t>
            </a:r>
            <a:r>
              <a:rPr lang="en-US" altLang="zh-CN" sz="1200" b="1" dirty="0" smtClean="0">
                <a:latin typeface="+mj-ea"/>
                <a:ea typeface="+mj-ea"/>
              </a:rPr>
              <a:t>     </a:t>
            </a:r>
            <a:r>
              <a:rPr lang="zh-CN" altLang="en-US" sz="1200" b="1" dirty="0" smtClean="0">
                <a:latin typeface="+mj-ea"/>
                <a:ea typeface="+mj-ea"/>
              </a:rPr>
              <a:t>标杆企业最佳实践</a:t>
            </a:r>
            <a:r>
              <a:rPr lang="en-US" altLang="zh-CN" sz="1200" b="1" dirty="0">
                <a:latin typeface="+mj-ea"/>
                <a:ea typeface="+mj-ea"/>
              </a:rPr>
              <a:t> </a:t>
            </a:r>
            <a:r>
              <a:rPr lang="en-US" altLang="zh-CN" sz="1200" b="1" dirty="0" smtClean="0">
                <a:latin typeface="+mj-ea"/>
                <a:ea typeface="+mj-ea"/>
              </a:rPr>
              <a:t>    </a:t>
            </a:r>
            <a:r>
              <a:rPr lang="zh-CN" altLang="en-US" sz="1200" b="1" dirty="0" smtClean="0">
                <a:latin typeface="+mj-ea"/>
                <a:ea typeface="+mj-ea"/>
              </a:rPr>
              <a:t>主数据体系建设意义</a:t>
            </a:r>
            <a:endParaRPr lang="zh-CN" altLang="en-US" sz="1200" b="1" dirty="0">
              <a:latin typeface="+mj-ea"/>
              <a:ea typeface="+mj-ea"/>
            </a:endParaRPr>
          </a:p>
        </p:txBody>
      </p:sp>
      <p:sp>
        <p:nvSpPr>
          <p:cNvPr id="25" name="右箭头 24"/>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6" name="右箭头 25"/>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7" name="右箭头 26"/>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 name="TextBox 5"/>
          <p:cNvSpPr txBox="1"/>
          <p:nvPr/>
        </p:nvSpPr>
        <p:spPr bwMode="gray">
          <a:xfrm>
            <a:off x="514428" y="1066453"/>
            <a:ext cx="8517933" cy="582005"/>
          </a:xfrm>
          <a:prstGeom prst="rect">
            <a:avLst/>
          </a:prstGeom>
          <a:noFill/>
          <a:ln w="12700" algn="ctr">
            <a:noFill/>
            <a:miter lim="800000"/>
            <a:headEnd/>
            <a:tailEnd/>
          </a:ln>
        </p:spPr>
        <p:txBody>
          <a:bodyPr wrap="square" lIns="88697" tIns="44348" rIns="88697" bIns="44348" rtlCol="0">
            <a:spAutoFit/>
          </a:bodyPr>
          <a:lstStyle/>
          <a:p>
            <a:pPr lvl="0">
              <a:lnSpc>
                <a:spcPct val="100000"/>
              </a:lnSpc>
              <a:spcAft>
                <a:spcPts val="0"/>
              </a:spcAft>
              <a:buClrTx/>
              <a:buNone/>
            </a:pPr>
            <a:r>
              <a:rPr lang="zh-CN" altLang="en-US" sz="1600" b="1" dirty="0" smtClean="0">
                <a:latin typeface="+mj-ea"/>
                <a:ea typeface="+mj-ea"/>
              </a:rPr>
              <a:t>，从中国建筑集团</a:t>
            </a:r>
            <a:r>
              <a:rPr lang="zh-CN" altLang="en-US" sz="1600" b="1" dirty="0">
                <a:latin typeface="+mj-ea"/>
                <a:ea typeface="+mj-ea"/>
              </a:rPr>
              <a:t>层面来看，大部分数据编码不</a:t>
            </a:r>
            <a:r>
              <a:rPr lang="zh-CN" altLang="en-US" sz="1600" b="1" dirty="0" smtClean="0">
                <a:latin typeface="+mj-ea"/>
                <a:ea typeface="+mj-ea"/>
              </a:rPr>
              <a:t>统一，形成了</a:t>
            </a:r>
            <a:r>
              <a:rPr lang="zh-CN" altLang="en-US" sz="1600" b="1" dirty="0" smtClean="0">
                <a:solidFill>
                  <a:srgbClr val="FF0000"/>
                </a:solidFill>
                <a:latin typeface="+mj-ea"/>
                <a:ea typeface="+mj-ea"/>
              </a:rPr>
              <a:t>大量</a:t>
            </a:r>
            <a:r>
              <a:rPr lang="zh-CN" altLang="en-US" sz="1600" b="1" dirty="0">
                <a:solidFill>
                  <a:srgbClr val="FF0000"/>
                </a:solidFill>
                <a:latin typeface="+mj-ea"/>
                <a:ea typeface="+mj-ea"/>
              </a:rPr>
              <a:t>的信息</a:t>
            </a:r>
            <a:r>
              <a:rPr lang="zh-CN" altLang="en-US" sz="1600" b="1" dirty="0" smtClean="0">
                <a:solidFill>
                  <a:srgbClr val="FF0000"/>
                </a:solidFill>
                <a:latin typeface="+mj-ea"/>
                <a:ea typeface="+mj-ea"/>
              </a:rPr>
              <a:t>孤岛，</a:t>
            </a:r>
            <a:r>
              <a:rPr lang="zh-CN" altLang="en-US" sz="1600" b="1" dirty="0" smtClean="0">
                <a:latin typeface="+mj-ea"/>
                <a:ea typeface="+mj-ea"/>
              </a:rPr>
              <a:t>应用集成需要的接口</a:t>
            </a:r>
            <a:r>
              <a:rPr lang="zh-CN" altLang="en-US" sz="1600" b="1" dirty="0">
                <a:latin typeface="+mj-ea"/>
                <a:ea typeface="+mj-ea"/>
              </a:rPr>
              <a:t>繁杂，集成的复杂性很</a:t>
            </a:r>
            <a:r>
              <a:rPr lang="zh-CN" altLang="en-US" sz="1600" b="1" dirty="0" smtClean="0">
                <a:latin typeface="+mj-ea"/>
                <a:ea typeface="+mj-ea"/>
              </a:rPr>
              <a:t>高</a:t>
            </a:r>
            <a:r>
              <a:rPr lang="zh-CN" altLang="en-US" sz="1600" dirty="0" smtClean="0">
                <a:latin typeface="+mj-ea"/>
                <a:ea typeface="+mj-ea"/>
              </a:rPr>
              <a:t>，</a:t>
            </a:r>
            <a:r>
              <a:rPr lang="zh-CN" altLang="en-US" sz="1600" b="1" dirty="0" smtClean="0">
                <a:latin typeface="+mj-ea"/>
                <a:ea typeface="+mj-ea"/>
              </a:rPr>
              <a:t>对信息集成、业务财务一体化等工作造成了巨大障碍。</a:t>
            </a:r>
            <a:endParaRPr lang="zh-CN" altLang="en-US" sz="1600" b="1" dirty="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3544908926"/>
              </p:ext>
            </p:extLst>
          </p:nvPr>
        </p:nvGraphicFramePr>
        <p:xfrm>
          <a:off x="5630645" y="4729113"/>
          <a:ext cx="4105520" cy="1676400"/>
        </p:xfrm>
        <a:graphic>
          <a:graphicData uri="http://schemas.openxmlformats.org/drawingml/2006/table">
            <a:tbl>
              <a:tblPr firstRow="1" bandRow="1">
                <a:tableStyleId>{5C22544A-7EE6-4342-B048-85BDC9FD1C3A}</a:tableStyleId>
              </a:tblPr>
              <a:tblGrid>
                <a:gridCol w="1011082"/>
                <a:gridCol w="1133801"/>
                <a:gridCol w="934257"/>
                <a:gridCol w="1026380"/>
              </a:tblGrid>
              <a:tr h="228045">
                <a:tc>
                  <a:txBody>
                    <a:bodyPr/>
                    <a:lstStyle/>
                    <a:p>
                      <a:pPr algn="ctr"/>
                      <a:r>
                        <a:rPr lang="zh-CN" altLang="en-US" sz="1000" dirty="0" smtClean="0">
                          <a:latin typeface="+mj-ea"/>
                          <a:ea typeface="+mj-ea"/>
                        </a:rPr>
                        <a:t>系统</a:t>
                      </a:r>
                      <a:endParaRPr lang="zh-CN" altLang="en-US" sz="1000" dirty="0">
                        <a:latin typeface="+mj-ea"/>
                        <a:ea typeface="+mj-ea"/>
                      </a:endParaRPr>
                    </a:p>
                  </a:txBody>
                  <a:tcPr/>
                </a:tc>
                <a:tc>
                  <a:txBody>
                    <a:bodyPr/>
                    <a:lstStyle/>
                    <a:p>
                      <a:pPr algn="ctr"/>
                      <a:r>
                        <a:rPr lang="zh-CN" altLang="en-US" sz="1000" dirty="0" smtClean="0">
                          <a:latin typeface="+mj-ea"/>
                          <a:ea typeface="+mj-ea"/>
                        </a:rPr>
                        <a:t>项目编码</a:t>
                      </a:r>
                      <a:endParaRPr lang="zh-CN" altLang="en-US" sz="1000" dirty="0">
                        <a:latin typeface="+mj-ea"/>
                        <a:ea typeface="+mj-ea"/>
                      </a:endParaRPr>
                    </a:p>
                  </a:txBody>
                  <a:tcPr/>
                </a:tc>
                <a:tc>
                  <a:txBody>
                    <a:bodyPr/>
                    <a:lstStyle/>
                    <a:p>
                      <a:pPr algn="ctr"/>
                      <a:r>
                        <a:rPr lang="zh-CN" altLang="en-US" sz="1000" dirty="0" smtClean="0">
                          <a:latin typeface="+mj-ea"/>
                          <a:ea typeface="+mj-ea"/>
                        </a:rPr>
                        <a:t>项目名称</a:t>
                      </a:r>
                      <a:endParaRPr lang="zh-CN" altLang="en-US" sz="1000" dirty="0">
                        <a:latin typeface="+mj-ea"/>
                        <a:ea typeface="+mj-ea"/>
                      </a:endParaRPr>
                    </a:p>
                  </a:txBody>
                  <a:tcPr/>
                </a:tc>
                <a:tc>
                  <a:txBody>
                    <a:bodyPr/>
                    <a:lstStyle/>
                    <a:p>
                      <a:pPr algn="ctr"/>
                      <a:r>
                        <a:rPr lang="zh-CN" altLang="en-US" sz="1000" dirty="0" smtClean="0">
                          <a:latin typeface="+mj-ea"/>
                          <a:ea typeface="+mj-ea"/>
                        </a:rPr>
                        <a:t>单位</a:t>
                      </a:r>
                      <a:endParaRPr lang="zh-CN" altLang="en-US" sz="1000" dirty="0">
                        <a:latin typeface="+mj-ea"/>
                        <a:ea typeface="+mj-ea"/>
                      </a:endParaRPr>
                    </a:p>
                  </a:txBody>
                  <a:tcPr/>
                </a:tc>
              </a:tr>
              <a:tr h="370573">
                <a:tc>
                  <a:txBody>
                    <a:bodyPr/>
                    <a:lstStyle/>
                    <a:p>
                      <a:pPr algn="ctr"/>
                      <a:r>
                        <a:rPr lang="zh-CN" altLang="en-US" sz="1000" dirty="0" smtClean="0">
                          <a:latin typeface="+mj-ea"/>
                          <a:ea typeface="+mj-ea"/>
                        </a:rPr>
                        <a:t>项目管理系统</a:t>
                      </a:r>
                      <a:endParaRPr lang="zh-CN" altLang="en-US" sz="1000" dirty="0">
                        <a:latin typeface="+mj-ea"/>
                        <a:ea typeface="+mj-ea"/>
                      </a:endParaRPr>
                    </a:p>
                  </a:txBody>
                  <a:tcPr/>
                </a:tc>
                <a:tc>
                  <a:txBody>
                    <a:bodyPr/>
                    <a:lstStyle/>
                    <a:p>
                      <a:pPr algn="ctr"/>
                      <a:r>
                        <a:rPr lang="en-US" altLang="zh-CN" sz="1000" kern="1200" dirty="0" smtClean="0">
                          <a:solidFill>
                            <a:schemeClr val="dk1"/>
                          </a:solidFill>
                          <a:effectLst/>
                          <a:latin typeface="+mn-lt"/>
                          <a:ea typeface="+mn-ea"/>
                          <a:cs typeface="+mn-cs"/>
                        </a:rPr>
                        <a:t>C110300200600020080</a:t>
                      </a:r>
                      <a:r>
                        <a:rPr lang="en-US" altLang="zh-CN" sz="1000" kern="1200" dirty="0" smtClean="0">
                          <a:solidFill>
                            <a:srgbClr val="FF0000"/>
                          </a:solidFill>
                          <a:effectLst/>
                          <a:latin typeface="+mn-lt"/>
                          <a:ea typeface="+mn-ea"/>
                          <a:cs typeface="+mn-cs"/>
                        </a:rPr>
                        <a:t>016</a:t>
                      </a:r>
                      <a:endParaRPr lang="zh-CN" altLang="en-US" sz="1000" dirty="0">
                        <a:solidFill>
                          <a:srgbClr val="FF0000"/>
                        </a:solidFill>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深圳证券交易中心工程</a:t>
                      </a:r>
                      <a:endParaRPr lang="zh-CN" altLang="en-US" sz="1000" dirty="0">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中建</a:t>
                      </a:r>
                      <a:r>
                        <a:rPr lang="en-US" altLang="zh-CN" sz="1000" kern="1200" dirty="0" smtClean="0">
                          <a:solidFill>
                            <a:schemeClr val="dk1"/>
                          </a:solidFill>
                          <a:effectLst/>
                          <a:latin typeface="+mn-lt"/>
                          <a:ea typeface="+mn-ea"/>
                          <a:cs typeface="+mn-cs"/>
                        </a:rPr>
                        <a:t>X</a:t>
                      </a:r>
                      <a:r>
                        <a:rPr lang="zh-CN" altLang="zh-CN" sz="1000" kern="1200" dirty="0" smtClean="0">
                          <a:solidFill>
                            <a:schemeClr val="dk1"/>
                          </a:solidFill>
                          <a:effectLst/>
                          <a:latin typeface="+mn-lt"/>
                          <a:ea typeface="+mn-ea"/>
                          <a:cs typeface="+mn-cs"/>
                        </a:rPr>
                        <a:t>局二公司深圳分公司</a:t>
                      </a:r>
                      <a:endParaRPr lang="zh-CN" altLang="en-US" sz="1000" dirty="0">
                        <a:latin typeface="+mj-ea"/>
                        <a:ea typeface="+mj-ea"/>
                      </a:endParaRPr>
                    </a:p>
                  </a:txBody>
                  <a:tcPr/>
                </a:tc>
              </a:tr>
              <a:tr h="370573">
                <a:tc>
                  <a:txBody>
                    <a:bodyPr/>
                    <a:lstStyle/>
                    <a:p>
                      <a:pPr algn="ctr"/>
                      <a:r>
                        <a:rPr lang="zh-CN" altLang="en-US" sz="1000" dirty="0" smtClean="0">
                          <a:latin typeface="+mj-ea"/>
                          <a:ea typeface="+mj-ea"/>
                        </a:rPr>
                        <a:t>会计核算系统</a:t>
                      </a:r>
                      <a:endParaRPr lang="zh-CN" altLang="en-US" sz="1000" dirty="0">
                        <a:latin typeface="+mj-ea"/>
                        <a:ea typeface="+mj-ea"/>
                      </a:endParaRPr>
                    </a:p>
                  </a:txBody>
                  <a:tcPr/>
                </a:tc>
                <a:tc>
                  <a:txBody>
                    <a:bodyPr/>
                    <a:lstStyle/>
                    <a:p>
                      <a:pPr algn="ctr"/>
                      <a:r>
                        <a:rPr lang="en-US" altLang="zh-CN" sz="1000" kern="1200" dirty="0" smtClean="0">
                          <a:solidFill>
                            <a:schemeClr val="dk1"/>
                          </a:solidFill>
                          <a:effectLst/>
                          <a:latin typeface="+mn-lt"/>
                          <a:ea typeface="+mn-ea"/>
                          <a:cs typeface="+mn-cs"/>
                        </a:rPr>
                        <a:t>C110300200600020080</a:t>
                      </a:r>
                      <a:r>
                        <a:rPr lang="en-US" altLang="zh-CN" sz="1000" kern="1200" dirty="0" smtClean="0">
                          <a:solidFill>
                            <a:srgbClr val="FF0000"/>
                          </a:solidFill>
                          <a:effectLst/>
                          <a:latin typeface="+mn-lt"/>
                          <a:ea typeface="+mn-ea"/>
                          <a:cs typeface="+mn-cs"/>
                        </a:rPr>
                        <a:t>019</a:t>
                      </a:r>
                      <a:endParaRPr lang="zh-CN" altLang="en-US" sz="1000" dirty="0">
                        <a:solidFill>
                          <a:srgbClr val="FF0000"/>
                        </a:solidFill>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深圳证券交易中心工程</a:t>
                      </a:r>
                      <a:endParaRPr lang="zh-CN" altLang="en-US" sz="1000" dirty="0">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中建</a:t>
                      </a:r>
                      <a:r>
                        <a:rPr lang="en-US" altLang="zh-CN" sz="1000" kern="1200" dirty="0" smtClean="0">
                          <a:solidFill>
                            <a:schemeClr val="dk1"/>
                          </a:solidFill>
                          <a:effectLst/>
                          <a:latin typeface="+mn-lt"/>
                          <a:ea typeface="+mn-ea"/>
                          <a:cs typeface="+mn-cs"/>
                        </a:rPr>
                        <a:t>X</a:t>
                      </a:r>
                      <a:r>
                        <a:rPr lang="zh-CN" altLang="zh-CN" sz="1000" kern="1200" dirty="0" smtClean="0">
                          <a:solidFill>
                            <a:schemeClr val="dk1"/>
                          </a:solidFill>
                          <a:effectLst/>
                          <a:latin typeface="+mn-lt"/>
                          <a:ea typeface="+mn-ea"/>
                          <a:cs typeface="+mn-cs"/>
                        </a:rPr>
                        <a:t>局二公司深圳分公司</a:t>
                      </a:r>
                      <a:endParaRPr lang="zh-CN" altLang="en-US" sz="1000" dirty="0">
                        <a:latin typeface="+mj-ea"/>
                        <a:ea typeface="+mj-ea"/>
                      </a:endParaRPr>
                    </a:p>
                  </a:txBody>
                  <a:tcPr/>
                </a:tc>
              </a:tr>
              <a:tr h="370573">
                <a:tc>
                  <a:txBody>
                    <a:bodyPr/>
                    <a:lstStyle/>
                    <a:p>
                      <a:pPr algn="ctr"/>
                      <a:r>
                        <a:rPr lang="zh-CN" altLang="en-US" sz="1000" dirty="0" smtClean="0">
                          <a:latin typeface="+mj-ea"/>
                          <a:ea typeface="+mj-ea"/>
                        </a:rPr>
                        <a:t>客户管理系统</a:t>
                      </a:r>
                      <a:endParaRPr lang="zh-CN" altLang="en-US" sz="1000" dirty="0">
                        <a:latin typeface="+mj-ea"/>
                        <a:ea typeface="+mj-ea"/>
                      </a:endParaRPr>
                    </a:p>
                  </a:txBody>
                  <a:tcPr/>
                </a:tc>
                <a:tc>
                  <a:txBody>
                    <a:bodyPr/>
                    <a:lstStyle/>
                    <a:p>
                      <a:pPr algn="ctr"/>
                      <a:r>
                        <a:rPr lang="en-US" altLang="zh-CN" sz="1000" kern="1200" dirty="0" smtClean="0">
                          <a:solidFill>
                            <a:schemeClr val="dk1"/>
                          </a:solidFill>
                          <a:effectLst/>
                          <a:latin typeface="+mn-lt"/>
                          <a:ea typeface="+mn-ea"/>
                          <a:cs typeface="+mn-cs"/>
                        </a:rPr>
                        <a:t>C110300200600020080</a:t>
                      </a:r>
                      <a:r>
                        <a:rPr lang="en-US" altLang="zh-CN" sz="1000" kern="1200" dirty="0" smtClean="0">
                          <a:solidFill>
                            <a:srgbClr val="FF0000"/>
                          </a:solidFill>
                          <a:effectLst/>
                          <a:latin typeface="+mn-lt"/>
                          <a:ea typeface="+mn-ea"/>
                          <a:cs typeface="+mn-cs"/>
                        </a:rPr>
                        <a:t>020</a:t>
                      </a:r>
                      <a:endParaRPr lang="zh-CN" altLang="en-US" sz="1000" dirty="0">
                        <a:solidFill>
                          <a:srgbClr val="FF0000"/>
                        </a:solidFill>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深圳证券交易中心</a:t>
                      </a:r>
                      <a:endParaRPr lang="zh-CN" altLang="en-US" sz="1000" dirty="0">
                        <a:latin typeface="+mj-ea"/>
                        <a:ea typeface="+mj-ea"/>
                      </a:endParaRPr>
                    </a:p>
                  </a:txBody>
                  <a:tcPr/>
                </a:tc>
                <a:tc>
                  <a:txBody>
                    <a:bodyPr/>
                    <a:lstStyle/>
                    <a:p>
                      <a:pPr algn="ctr"/>
                      <a:r>
                        <a:rPr lang="zh-CN" altLang="zh-CN" sz="1000" kern="1200" dirty="0" smtClean="0">
                          <a:solidFill>
                            <a:schemeClr val="dk1"/>
                          </a:solidFill>
                          <a:effectLst/>
                          <a:latin typeface="+mn-lt"/>
                          <a:ea typeface="+mn-ea"/>
                          <a:cs typeface="+mn-cs"/>
                        </a:rPr>
                        <a:t>中建</a:t>
                      </a:r>
                      <a:r>
                        <a:rPr lang="en-US" altLang="zh-CN" sz="1000" kern="1200" dirty="0" smtClean="0">
                          <a:solidFill>
                            <a:schemeClr val="dk1"/>
                          </a:solidFill>
                          <a:effectLst/>
                          <a:latin typeface="+mn-lt"/>
                          <a:ea typeface="+mn-ea"/>
                          <a:cs typeface="+mn-cs"/>
                        </a:rPr>
                        <a:t>X</a:t>
                      </a:r>
                      <a:r>
                        <a:rPr lang="zh-CN" altLang="zh-CN" sz="1000" kern="1200" dirty="0" smtClean="0">
                          <a:solidFill>
                            <a:schemeClr val="dk1"/>
                          </a:solidFill>
                          <a:effectLst/>
                          <a:latin typeface="+mn-lt"/>
                          <a:ea typeface="+mn-ea"/>
                          <a:cs typeface="+mn-cs"/>
                        </a:rPr>
                        <a:t>局二公司深圳分公司</a:t>
                      </a:r>
                      <a:endParaRPr lang="zh-CN" altLang="en-US" sz="1000" dirty="0">
                        <a:latin typeface="+mj-ea"/>
                        <a:ea typeface="+mj-ea"/>
                      </a:endParaRPr>
                    </a:p>
                  </a:txBody>
                  <a:tcPr/>
                </a:tc>
              </a:tr>
              <a:tr h="0">
                <a:tc>
                  <a:txBody>
                    <a:bodyPr/>
                    <a:lstStyle/>
                    <a:p>
                      <a:pPr algn="ctr"/>
                      <a:r>
                        <a:rPr lang="en-US" altLang="zh-CN" sz="1000" dirty="0" smtClean="0">
                          <a:latin typeface="+mj-ea"/>
                          <a:ea typeface="+mj-ea"/>
                        </a:rPr>
                        <a:t>……..</a:t>
                      </a: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r>
            </a:tbl>
          </a:graphicData>
        </a:graphic>
      </p:graphicFrame>
      <p:sp>
        <p:nvSpPr>
          <p:cNvPr id="9" name="TextBox 8"/>
          <p:cNvSpPr txBox="1"/>
          <p:nvPr/>
        </p:nvSpPr>
        <p:spPr bwMode="gray">
          <a:xfrm>
            <a:off x="615053" y="2122771"/>
            <a:ext cx="716070"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项目管理系统</a:t>
            </a:r>
            <a:endParaRPr lang="zh-CN" altLang="en-US" sz="1600" b="1" dirty="0">
              <a:latin typeface="+mj-ea"/>
              <a:ea typeface="+mj-ea"/>
            </a:endParaRPr>
          </a:p>
        </p:txBody>
      </p:sp>
      <p:sp>
        <p:nvSpPr>
          <p:cNvPr id="38" name="TextBox 37"/>
          <p:cNvSpPr txBox="1"/>
          <p:nvPr/>
        </p:nvSpPr>
        <p:spPr bwMode="gray">
          <a:xfrm>
            <a:off x="670415" y="3438898"/>
            <a:ext cx="720080"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会计核算系统</a:t>
            </a:r>
            <a:endParaRPr lang="zh-CN" altLang="en-US" sz="1600" b="1" dirty="0">
              <a:latin typeface="+mj-ea"/>
              <a:ea typeface="+mj-ea"/>
            </a:endParaRPr>
          </a:p>
        </p:txBody>
      </p:sp>
      <p:sp>
        <p:nvSpPr>
          <p:cNvPr id="49" name="TextBox 48"/>
          <p:cNvSpPr txBox="1"/>
          <p:nvPr/>
        </p:nvSpPr>
        <p:spPr bwMode="gray">
          <a:xfrm>
            <a:off x="2116806" y="5182622"/>
            <a:ext cx="720080"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集中采购系统</a:t>
            </a:r>
            <a:endParaRPr lang="zh-CN" altLang="en-US" sz="1600" b="1" dirty="0">
              <a:latin typeface="+mj-ea"/>
              <a:ea typeface="+mj-ea"/>
            </a:endParaRPr>
          </a:p>
        </p:txBody>
      </p:sp>
      <p:sp>
        <p:nvSpPr>
          <p:cNvPr id="50" name="TextBox 49"/>
          <p:cNvSpPr txBox="1"/>
          <p:nvPr/>
        </p:nvSpPr>
        <p:spPr bwMode="gray">
          <a:xfrm>
            <a:off x="4729577" y="5100378"/>
            <a:ext cx="720080"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人力资源系统</a:t>
            </a:r>
            <a:endParaRPr lang="zh-CN" altLang="en-US" sz="1600" b="1" dirty="0">
              <a:latin typeface="+mj-ea"/>
              <a:ea typeface="+mj-ea"/>
            </a:endParaRPr>
          </a:p>
        </p:txBody>
      </p:sp>
      <p:sp>
        <p:nvSpPr>
          <p:cNvPr id="51" name="TextBox 50"/>
          <p:cNvSpPr txBox="1"/>
          <p:nvPr/>
        </p:nvSpPr>
        <p:spPr bwMode="gray">
          <a:xfrm>
            <a:off x="5898231" y="3406557"/>
            <a:ext cx="720080" cy="582005"/>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审计系统</a:t>
            </a:r>
            <a:endParaRPr lang="zh-CN" altLang="en-US" sz="1600" b="1" dirty="0">
              <a:latin typeface="+mj-ea"/>
              <a:ea typeface="+mj-ea"/>
            </a:endParaRPr>
          </a:p>
        </p:txBody>
      </p:sp>
      <p:sp>
        <p:nvSpPr>
          <p:cNvPr id="52" name="TextBox 51"/>
          <p:cNvSpPr txBox="1"/>
          <p:nvPr/>
        </p:nvSpPr>
        <p:spPr bwMode="gray">
          <a:xfrm>
            <a:off x="4802723" y="1808686"/>
            <a:ext cx="720080"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mj-ea"/>
                <a:ea typeface="+mj-ea"/>
              </a:rPr>
              <a:t>客户关系系统</a:t>
            </a:r>
            <a:endParaRPr lang="zh-CN" altLang="en-US" sz="1600" b="1" dirty="0">
              <a:latin typeface="+mj-ea"/>
              <a:ea typeface="+mj-ea"/>
            </a:endParaRPr>
          </a:p>
        </p:txBody>
      </p:sp>
      <p:cxnSp>
        <p:nvCxnSpPr>
          <p:cNvPr id="11" name="直接连接符 10"/>
          <p:cNvCxnSpPr/>
          <p:nvPr/>
        </p:nvCxnSpPr>
        <p:spPr bwMode="auto">
          <a:xfrm>
            <a:off x="2026842" y="2122771"/>
            <a:ext cx="2027949" cy="414113"/>
          </a:xfrm>
          <a:prstGeom prst="line">
            <a:avLst/>
          </a:prstGeom>
          <a:noFill/>
          <a:ln w="9525" cap="flat" cmpd="sng" algn="ctr">
            <a:solidFill>
              <a:schemeClr val="accent1">
                <a:lumMod val="75000"/>
              </a:schemeClr>
            </a:solidFill>
            <a:prstDash val="solid"/>
            <a:round/>
            <a:headEnd type="none" w="med" len="med"/>
            <a:tailEnd type="triangle"/>
          </a:ln>
          <a:effectLst/>
        </p:spPr>
      </p:cxnSp>
      <p:cxnSp>
        <p:nvCxnSpPr>
          <p:cNvPr id="62" name="直接连接符 61"/>
          <p:cNvCxnSpPr/>
          <p:nvPr/>
        </p:nvCxnSpPr>
        <p:spPr bwMode="auto">
          <a:xfrm>
            <a:off x="2094403" y="2157088"/>
            <a:ext cx="859689" cy="2296588"/>
          </a:xfrm>
          <a:prstGeom prst="line">
            <a:avLst/>
          </a:prstGeom>
          <a:noFill/>
          <a:ln w="9525" cap="flat" cmpd="sng" algn="ctr">
            <a:solidFill>
              <a:schemeClr val="accent1">
                <a:lumMod val="75000"/>
              </a:schemeClr>
            </a:solidFill>
            <a:prstDash val="solid"/>
            <a:round/>
            <a:headEnd type="none" w="med" len="med"/>
            <a:tailEnd type="triangle"/>
          </a:ln>
          <a:effectLst/>
        </p:spPr>
      </p:cxnSp>
      <p:cxnSp>
        <p:nvCxnSpPr>
          <p:cNvPr id="63" name="直接连接符 62"/>
          <p:cNvCxnSpPr/>
          <p:nvPr/>
        </p:nvCxnSpPr>
        <p:spPr bwMode="auto">
          <a:xfrm>
            <a:off x="2026842" y="2122771"/>
            <a:ext cx="3062775" cy="1238746"/>
          </a:xfrm>
          <a:prstGeom prst="line">
            <a:avLst/>
          </a:prstGeom>
          <a:noFill/>
          <a:ln w="9525" cap="flat" cmpd="sng" algn="ctr">
            <a:solidFill>
              <a:schemeClr val="accent1">
                <a:lumMod val="75000"/>
              </a:schemeClr>
            </a:solidFill>
            <a:prstDash val="solid"/>
            <a:round/>
            <a:headEnd type="none" w="med" len="med"/>
            <a:tailEnd type="triangle"/>
          </a:ln>
          <a:effectLst/>
        </p:spPr>
      </p:cxnSp>
      <p:cxnSp>
        <p:nvCxnSpPr>
          <p:cNvPr id="64" name="直接连接符 63"/>
          <p:cNvCxnSpPr/>
          <p:nvPr/>
        </p:nvCxnSpPr>
        <p:spPr bwMode="auto">
          <a:xfrm>
            <a:off x="2094403" y="2157088"/>
            <a:ext cx="46313" cy="1574787"/>
          </a:xfrm>
          <a:prstGeom prst="line">
            <a:avLst/>
          </a:prstGeom>
          <a:noFill/>
          <a:ln w="9525" cap="flat" cmpd="sng" algn="ctr">
            <a:solidFill>
              <a:schemeClr val="accent1">
                <a:lumMod val="75000"/>
              </a:schemeClr>
            </a:solidFill>
            <a:prstDash val="solid"/>
            <a:round/>
            <a:headEnd type="none" w="med" len="med"/>
            <a:tailEnd type="triangle"/>
          </a:ln>
          <a:effectLst/>
        </p:spPr>
      </p:cxnSp>
      <p:cxnSp>
        <p:nvCxnSpPr>
          <p:cNvPr id="67" name="直接连接符 66"/>
          <p:cNvCxnSpPr/>
          <p:nvPr/>
        </p:nvCxnSpPr>
        <p:spPr bwMode="auto">
          <a:xfrm>
            <a:off x="2094403" y="2222799"/>
            <a:ext cx="2591235" cy="2668008"/>
          </a:xfrm>
          <a:prstGeom prst="line">
            <a:avLst/>
          </a:prstGeom>
          <a:noFill/>
          <a:ln w="9525" cap="flat" cmpd="sng" algn="ctr">
            <a:solidFill>
              <a:schemeClr val="accent1">
                <a:lumMod val="75000"/>
              </a:schemeClr>
            </a:solidFill>
            <a:prstDash val="solid"/>
            <a:round/>
            <a:headEnd type="none" w="med" len="med"/>
            <a:tailEnd type="triangle"/>
          </a:ln>
          <a:effectLst/>
        </p:spPr>
      </p:cxnSp>
      <p:cxnSp>
        <p:nvCxnSpPr>
          <p:cNvPr id="72" name="直接连接符 71"/>
          <p:cNvCxnSpPr/>
          <p:nvPr/>
        </p:nvCxnSpPr>
        <p:spPr bwMode="auto">
          <a:xfrm flipH="1" flipV="1">
            <a:off x="4336825" y="2157089"/>
            <a:ext cx="465898" cy="2296587"/>
          </a:xfrm>
          <a:prstGeom prst="line">
            <a:avLst/>
          </a:prstGeom>
          <a:noFill/>
          <a:ln w="9525" cap="flat" cmpd="sng" algn="ctr">
            <a:solidFill>
              <a:srgbClr val="FFC000"/>
            </a:solidFill>
            <a:prstDash val="solid"/>
            <a:round/>
            <a:headEnd type="none" w="med" len="med"/>
            <a:tailEnd type="triangle"/>
          </a:ln>
          <a:effectLst/>
        </p:spPr>
      </p:cxnSp>
      <p:cxnSp>
        <p:nvCxnSpPr>
          <p:cNvPr id="75" name="直接连接符 74"/>
          <p:cNvCxnSpPr/>
          <p:nvPr/>
        </p:nvCxnSpPr>
        <p:spPr bwMode="auto">
          <a:xfrm flipH="1" flipV="1">
            <a:off x="2026843" y="2329827"/>
            <a:ext cx="2702734" cy="2123849"/>
          </a:xfrm>
          <a:prstGeom prst="line">
            <a:avLst/>
          </a:prstGeom>
          <a:noFill/>
          <a:ln w="9525" cap="flat" cmpd="sng" algn="ctr">
            <a:solidFill>
              <a:srgbClr val="FFC000"/>
            </a:solidFill>
            <a:prstDash val="solid"/>
            <a:round/>
            <a:headEnd type="none" w="med" len="med"/>
            <a:tailEnd type="triangle"/>
          </a:ln>
          <a:effectLst/>
        </p:spPr>
      </p:cxnSp>
      <p:cxnSp>
        <p:nvCxnSpPr>
          <p:cNvPr id="78" name="直接连接符 77"/>
          <p:cNvCxnSpPr/>
          <p:nvPr/>
        </p:nvCxnSpPr>
        <p:spPr bwMode="auto">
          <a:xfrm flipH="1" flipV="1">
            <a:off x="2140717" y="4344504"/>
            <a:ext cx="2480874" cy="108179"/>
          </a:xfrm>
          <a:prstGeom prst="line">
            <a:avLst/>
          </a:prstGeom>
          <a:noFill/>
          <a:ln w="9525" cap="flat" cmpd="sng" algn="ctr">
            <a:solidFill>
              <a:srgbClr val="FFC000"/>
            </a:solidFill>
            <a:prstDash val="solid"/>
            <a:round/>
            <a:headEnd type="none" w="med" len="med"/>
            <a:tailEnd type="triangle"/>
          </a:ln>
          <a:effectLst/>
        </p:spPr>
      </p:cxnSp>
      <p:cxnSp>
        <p:nvCxnSpPr>
          <p:cNvPr id="81" name="直接连接符 80"/>
          <p:cNvCxnSpPr/>
          <p:nvPr/>
        </p:nvCxnSpPr>
        <p:spPr bwMode="auto">
          <a:xfrm flipH="1">
            <a:off x="3390020" y="4453676"/>
            <a:ext cx="1231570" cy="646702"/>
          </a:xfrm>
          <a:prstGeom prst="line">
            <a:avLst/>
          </a:prstGeom>
          <a:noFill/>
          <a:ln w="9525" cap="flat" cmpd="sng" algn="ctr">
            <a:solidFill>
              <a:srgbClr val="FFC000"/>
            </a:solidFill>
            <a:prstDash val="solid"/>
            <a:round/>
            <a:headEnd type="none" w="med" len="med"/>
            <a:tailEnd type="triangle"/>
          </a:ln>
          <a:effectLst/>
        </p:spPr>
      </p:cxnSp>
      <p:cxnSp>
        <p:nvCxnSpPr>
          <p:cNvPr id="84" name="直接连接符 83"/>
          <p:cNvCxnSpPr/>
          <p:nvPr/>
        </p:nvCxnSpPr>
        <p:spPr bwMode="auto">
          <a:xfrm>
            <a:off x="2117559" y="3206065"/>
            <a:ext cx="2982746" cy="350738"/>
          </a:xfrm>
          <a:prstGeom prst="line">
            <a:avLst/>
          </a:prstGeom>
          <a:noFill/>
          <a:ln w="9525" cap="flat" cmpd="sng" algn="ctr">
            <a:solidFill>
              <a:srgbClr val="CC0000"/>
            </a:solidFill>
            <a:prstDash val="solid"/>
            <a:round/>
            <a:headEnd type="none" w="med" len="med"/>
            <a:tailEnd type="triangle"/>
          </a:ln>
          <a:effectLst/>
        </p:spPr>
      </p:cxnSp>
      <p:cxnSp>
        <p:nvCxnSpPr>
          <p:cNvPr id="87" name="直接连接符 86"/>
          <p:cNvCxnSpPr/>
          <p:nvPr/>
        </p:nvCxnSpPr>
        <p:spPr bwMode="auto">
          <a:xfrm flipH="1" flipV="1">
            <a:off x="2285536" y="4591336"/>
            <a:ext cx="443334" cy="61704"/>
          </a:xfrm>
          <a:prstGeom prst="line">
            <a:avLst/>
          </a:prstGeom>
          <a:noFill/>
          <a:ln w="9525" cap="flat" cmpd="sng" algn="ctr">
            <a:solidFill>
              <a:srgbClr val="CC0000"/>
            </a:solidFill>
            <a:prstDash val="solid"/>
            <a:round/>
            <a:headEnd type="none" w="med" len="med"/>
            <a:tailEnd type="triangle"/>
          </a:ln>
          <a:effectLst/>
        </p:spPr>
      </p:cxnSp>
      <p:cxnSp>
        <p:nvCxnSpPr>
          <p:cNvPr id="99" name="直接连接符 98"/>
          <p:cNvCxnSpPr/>
          <p:nvPr/>
        </p:nvCxnSpPr>
        <p:spPr bwMode="auto">
          <a:xfrm flipV="1">
            <a:off x="2117559" y="3556803"/>
            <a:ext cx="3017106" cy="431760"/>
          </a:xfrm>
          <a:prstGeom prst="line">
            <a:avLst/>
          </a:prstGeom>
          <a:noFill/>
          <a:ln w="9525" cap="flat" cmpd="sng" algn="ctr">
            <a:solidFill>
              <a:srgbClr val="CC0000"/>
            </a:solidFill>
            <a:prstDash val="solid"/>
            <a:round/>
            <a:headEnd type="none" w="med" len="med"/>
            <a:tailEnd type="triangle"/>
          </a:ln>
          <a:effectLst/>
        </p:spPr>
      </p:cxnSp>
      <p:cxnSp>
        <p:nvCxnSpPr>
          <p:cNvPr id="102" name="直接连接符 101"/>
          <p:cNvCxnSpPr/>
          <p:nvPr/>
        </p:nvCxnSpPr>
        <p:spPr bwMode="auto">
          <a:xfrm flipV="1">
            <a:off x="2140717" y="2329827"/>
            <a:ext cx="2000180" cy="1658735"/>
          </a:xfrm>
          <a:prstGeom prst="line">
            <a:avLst/>
          </a:prstGeom>
          <a:noFill/>
          <a:ln w="9525" cap="flat" cmpd="sng" algn="ctr">
            <a:solidFill>
              <a:srgbClr val="CC0000"/>
            </a:solidFill>
            <a:prstDash val="solid"/>
            <a:round/>
            <a:headEnd type="none" w="med" len="med"/>
            <a:tailEnd type="triangle"/>
          </a:ln>
          <a:effectLst/>
        </p:spPr>
      </p:cxnSp>
      <p:cxnSp>
        <p:nvCxnSpPr>
          <p:cNvPr id="107" name="直接连接符 106"/>
          <p:cNvCxnSpPr/>
          <p:nvPr/>
        </p:nvCxnSpPr>
        <p:spPr bwMode="auto">
          <a:xfrm flipV="1">
            <a:off x="2140717" y="3988563"/>
            <a:ext cx="2905032" cy="310724"/>
          </a:xfrm>
          <a:prstGeom prst="line">
            <a:avLst/>
          </a:prstGeom>
          <a:noFill/>
          <a:ln w="9525" cap="flat" cmpd="sng" algn="ctr">
            <a:solidFill>
              <a:srgbClr val="CC0000"/>
            </a:solidFill>
            <a:prstDash val="solid"/>
            <a:round/>
            <a:headEnd type="none" w="med" len="med"/>
            <a:tailEnd type="triangle"/>
          </a:ln>
          <a:effectLst/>
        </p:spPr>
      </p:cxnSp>
      <p:sp>
        <p:nvSpPr>
          <p:cNvPr id="110" name="TextBox 109"/>
          <p:cNvSpPr txBox="1"/>
          <p:nvPr/>
        </p:nvSpPr>
        <p:spPr bwMode="gray">
          <a:xfrm>
            <a:off x="5647740" y="4462317"/>
            <a:ext cx="4120911" cy="495827"/>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b="1" dirty="0" smtClean="0">
                <a:latin typeface="+mj-ea"/>
                <a:ea typeface="+mj-ea"/>
              </a:rPr>
              <a:t>示例：</a:t>
            </a:r>
            <a:r>
              <a:rPr lang="zh-CN" altLang="zh-CN" sz="1200" b="1" dirty="0">
                <a:solidFill>
                  <a:schemeClr val="dk1"/>
                </a:solidFill>
                <a:latin typeface="+mj-ea"/>
                <a:ea typeface="+mj-ea"/>
              </a:rPr>
              <a:t>中</a:t>
            </a:r>
            <a:r>
              <a:rPr lang="zh-CN" altLang="zh-CN" sz="1200" b="1" dirty="0" smtClean="0">
                <a:solidFill>
                  <a:schemeClr val="dk1"/>
                </a:solidFill>
                <a:latin typeface="+mj-ea"/>
                <a:ea typeface="+mj-ea"/>
              </a:rPr>
              <a:t>建</a:t>
            </a:r>
            <a:r>
              <a:rPr lang="en-US" altLang="zh-CN" sz="1200" b="1" dirty="0" smtClean="0">
                <a:solidFill>
                  <a:schemeClr val="dk1"/>
                </a:solidFill>
                <a:latin typeface="+mj-ea"/>
                <a:ea typeface="+mj-ea"/>
              </a:rPr>
              <a:t>X</a:t>
            </a:r>
            <a:r>
              <a:rPr lang="zh-CN" altLang="zh-CN" sz="1200" b="1" dirty="0" smtClean="0">
                <a:solidFill>
                  <a:schemeClr val="dk1"/>
                </a:solidFill>
                <a:latin typeface="+mj-ea"/>
                <a:ea typeface="+mj-ea"/>
              </a:rPr>
              <a:t>局</a:t>
            </a:r>
            <a:r>
              <a:rPr lang="zh-CN" altLang="en-US" sz="1200" b="1" dirty="0">
                <a:solidFill>
                  <a:schemeClr val="dk1"/>
                </a:solidFill>
                <a:latin typeface="+mj-ea"/>
                <a:ea typeface="+mj-ea"/>
              </a:rPr>
              <a:t>二</a:t>
            </a:r>
            <a:r>
              <a:rPr lang="zh-CN" altLang="zh-CN" sz="1200" b="1" dirty="0" smtClean="0">
                <a:solidFill>
                  <a:schemeClr val="dk1"/>
                </a:solidFill>
                <a:latin typeface="+mj-ea"/>
                <a:ea typeface="+mj-ea"/>
              </a:rPr>
              <a:t>公司</a:t>
            </a:r>
            <a:r>
              <a:rPr lang="zh-CN" altLang="en-US" sz="1200" b="1" dirty="0" smtClean="0">
                <a:solidFill>
                  <a:schemeClr val="dk1"/>
                </a:solidFill>
                <a:latin typeface="+mj-ea"/>
                <a:ea typeface="+mj-ea"/>
              </a:rPr>
              <a:t>深圳分公司的</a:t>
            </a:r>
            <a:r>
              <a:rPr lang="zh-CN" altLang="zh-CN" sz="1200" b="1" dirty="0">
                <a:solidFill>
                  <a:schemeClr val="dk1"/>
                </a:solidFill>
                <a:latin typeface="+mj-ea"/>
                <a:ea typeface="+mj-ea"/>
              </a:rPr>
              <a:t>深圳证券交易中心工程</a:t>
            </a:r>
            <a:endParaRPr lang="zh-CN" altLang="en-US" sz="1200" b="1" dirty="0">
              <a:latin typeface="+mj-ea"/>
              <a:ea typeface="+mj-ea"/>
            </a:endParaRPr>
          </a:p>
          <a:p>
            <a:pPr>
              <a:lnSpc>
                <a:spcPct val="100000"/>
              </a:lnSpc>
              <a:buNone/>
            </a:pPr>
            <a:endParaRPr lang="zh-CN" altLang="en-US" sz="1200" b="1" dirty="0">
              <a:latin typeface="+mj-ea"/>
              <a:ea typeface="+mj-ea"/>
            </a:endParaRPr>
          </a:p>
        </p:txBody>
      </p:sp>
    </p:spTree>
    <p:extLst>
      <p:ext uri="{BB962C8B-B14F-4D97-AF65-F5344CB8AC3E}">
        <p14:creationId xmlns:p14="http://schemas.microsoft.com/office/powerpoint/2010/main" val="71186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6</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5" name="标题 1"/>
          <p:cNvSpPr txBox="1">
            <a:spLocks/>
          </p:cNvSpPr>
          <p:nvPr/>
        </p:nvSpPr>
        <p:spPr bwMode="auto">
          <a:xfrm>
            <a:off x="216024" y="286544"/>
            <a:ext cx="876942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楷体_GB2312" pitchFamily="49" charset="-122"/>
              </a:defRPr>
            </a:lvl2pPr>
            <a:lvl3pPr algn="l" rtl="0" eaLnBrk="0" fontAlgn="base" hangingPunct="0">
              <a:spcBef>
                <a:spcPct val="0"/>
              </a:spcBef>
              <a:spcAft>
                <a:spcPct val="0"/>
              </a:spcAft>
              <a:defRPr sz="2800" b="1">
                <a:solidFill>
                  <a:schemeClr val="tx1"/>
                </a:solidFill>
                <a:latin typeface="Arial" pitchFamily="34" charset="0"/>
                <a:ea typeface="楷体_GB2312" pitchFamily="49" charset="-122"/>
              </a:defRPr>
            </a:lvl3pPr>
            <a:lvl4pPr algn="l" rtl="0" eaLnBrk="0" fontAlgn="base" hangingPunct="0">
              <a:spcBef>
                <a:spcPct val="0"/>
              </a:spcBef>
              <a:spcAft>
                <a:spcPct val="0"/>
              </a:spcAft>
              <a:defRPr sz="2800" b="1">
                <a:solidFill>
                  <a:schemeClr val="tx1"/>
                </a:solidFill>
                <a:latin typeface="Arial" pitchFamily="34" charset="0"/>
                <a:ea typeface="楷体_GB2312" pitchFamily="49" charset="-122"/>
              </a:defRPr>
            </a:lvl4pPr>
            <a:lvl5pPr algn="l" rtl="0" eaLnBrk="0" fontAlgn="base" hangingPunct="0">
              <a:spcBef>
                <a:spcPct val="0"/>
              </a:spcBef>
              <a:spcAft>
                <a:spcPct val="0"/>
              </a:spcAft>
              <a:defRPr sz="2800" b="1">
                <a:solidFill>
                  <a:schemeClr val="tx1"/>
                </a:solidFill>
                <a:latin typeface="Arial" pitchFamily="34" charset="0"/>
                <a:ea typeface="楷体_GB2312" pitchFamily="49" charset="-122"/>
              </a:defRPr>
            </a:lvl5pPr>
            <a:lvl6pPr marL="457200" algn="l" rtl="0" eaLnBrk="0" fontAlgn="base" hangingPunct="0">
              <a:spcBef>
                <a:spcPct val="0"/>
              </a:spcBef>
              <a:spcAft>
                <a:spcPct val="0"/>
              </a:spcAft>
              <a:defRPr sz="2800" b="1">
                <a:solidFill>
                  <a:schemeClr val="tx1"/>
                </a:solidFill>
                <a:latin typeface="Arial" pitchFamily="34" charset="0"/>
                <a:ea typeface="楷体_GB2312" pitchFamily="49" charset="-122"/>
              </a:defRPr>
            </a:lvl6pPr>
            <a:lvl7pPr marL="914400" algn="l" rtl="0" eaLnBrk="0" fontAlgn="base" hangingPunct="0">
              <a:spcBef>
                <a:spcPct val="0"/>
              </a:spcBef>
              <a:spcAft>
                <a:spcPct val="0"/>
              </a:spcAft>
              <a:defRPr sz="2800" b="1">
                <a:solidFill>
                  <a:schemeClr val="tx1"/>
                </a:solidFill>
                <a:latin typeface="Arial" pitchFamily="34" charset="0"/>
                <a:ea typeface="楷体_GB2312" pitchFamily="49" charset="-122"/>
              </a:defRPr>
            </a:lvl7pPr>
            <a:lvl8pPr marL="1371600" algn="l" rtl="0" eaLnBrk="0" fontAlgn="base" hangingPunct="0">
              <a:spcBef>
                <a:spcPct val="0"/>
              </a:spcBef>
              <a:spcAft>
                <a:spcPct val="0"/>
              </a:spcAft>
              <a:defRPr sz="2800" b="1">
                <a:solidFill>
                  <a:schemeClr val="tx1"/>
                </a:solidFill>
                <a:latin typeface="Arial" pitchFamily="34" charset="0"/>
                <a:ea typeface="楷体_GB2312" pitchFamily="49" charset="-122"/>
              </a:defRPr>
            </a:lvl8pPr>
            <a:lvl9pPr marL="1828800" algn="l" rtl="0" eaLnBrk="0" fontAlgn="base" hangingPunct="0">
              <a:spcBef>
                <a:spcPct val="0"/>
              </a:spcBef>
              <a:spcAft>
                <a:spcPct val="0"/>
              </a:spcAft>
              <a:defRPr sz="2800" b="1">
                <a:solidFill>
                  <a:schemeClr val="tx1"/>
                </a:solidFill>
                <a:latin typeface="Arial" pitchFamily="34" charset="0"/>
                <a:ea typeface="楷体_GB2312" pitchFamily="49" charset="-122"/>
              </a:defRPr>
            </a:lvl9pPr>
          </a:lstStyle>
          <a:p>
            <a:pPr>
              <a:buNone/>
            </a:pPr>
            <a:r>
              <a:rPr lang="zh-CN" altLang="en-US" sz="2400" dirty="0">
                <a:latin typeface="+mj-ea"/>
              </a:rPr>
              <a:t>中国建筑的主数据应用现状分析</a:t>
            </a:r>
            <a:r>
              <a:rPr lang="en-US" altLang="zh-CN" sz="2400" dirty="0" smtClean="0">
                <a:latin typeface="微软雅黑" pitchFamily="34" charset="-122"/>
                <a:ea typeface="微软雅黑" pitchFamily="34" charset="-122"/>
              </a:rPr>
              <a:t>—</a:t>
            </a:r>
            <a:r>
              <a:rPr lang="zh-CN" altLang="en-US" sz="2400" dirty="0" smtClean="0">
                <a:latin typeface="+mj-ea"/>
              </a:rPr>
              <a:t>统计分析和决策支持问题</a:t>
            </a:r>
            <a:endParaRPr lang="zh-CN" altLang="en-US" sz="2400" dirty="0">
              <a:latin typeface="+mj-ea"/>
            </a:endParaRPr>
          </a:p>
        </p:txBody>
      </p:sp>
      <p:pic>
        <p:nvPicPr>
          <p:cNvPr id="6" name="Picture 2"/>
          <p:cNvPicPr>
            <a:picLocks noChangeAspect="1" noChangeArrowheads="1"/>
          </p:cNvPicPr>
          <p:nvPr/>
        </p:nvPicPr>
        <p:blipFill>
          <a:blip r:embed="rId2"/>
          <a:srcRect/>
          <a:stretch>
            <a:fillRect/>
          </a:stretch>
        </p:blipFill>
        <p:spPr bwMode="auto">
          <a:xfrm>
            <a:off x="481132" y="1981515"/>
            <a:ext cx="4233863" cy="2035175"/>
          </a:xfrm>
          <a:prstGeom prst="rect">
            <a:avLst/>
          </a:prstGeom>
          <a:noFill/>
          <a:ln w="9525">
            <a:noFill/>
            <a:miter lim="800000"/>
            <a:headEnd/>
            <a:tailEnd/>
          </a:ln>
        </p:spPr>
      </p:pic>
      <p:pic>
        <p:nvPicPr>
          <p:cNvPr id="7" name="Picture 7"/>
          <p:cNvPicPr>
            <a:picLocks noChangeAspect="1" noChangeArrowheads="1"/>
          </p:cNvPicPr>
          <p:nvPr/>
        </p:nvPicPr>
        <p:blipFill>
          <a:blip r:embed="rId3"/>
          <a:srcRect/>
          <a:stretch>
            <a:fillRect/>
          </a:stretch>
        </p:blipFill>
        <p:spPr bwMode="auto">
          <a:xfrm>
            <a:off x="2415015" y="2197539"/>
            <a:ext cx="670718" cy="1903163"/>
          </a:xfrm>
          <a:prstGeom prst="rect">
            <a:avLst/>
          </a:prstGeom>
          <a:noFill/>
          <a:ln w="9525">
            <a:noFill/>
            <a:miter lim="800000"/>
            <a:headEnd/>
            <a:tailEnd/>
          </a:ln>
        </p:spPr>
      </p:pic>
      <p:sp>
        <p:nvSpPr>
          <p:cNvPr id="10" name="右大括号 9"/>
          <p:cNvSpPr/>
          <p:nvPr/>
        </p:nvSpPr>
        <p:spPr>
          <a:xfrm>
            <a:off x="5960429" y="5075587"/>
            <a:ext cx="28803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ea"/>
              <a:ea typeface="+mj-ea"/>
            </a:endParaRPr>
          </a:p>
        </p:txBody>
      </p:sp>
      <p:sp>
        <p:nvSpPr>
          <p:cNvPr id="11" name="矩形 10"/>
          <p:cNvSpPr/>
          <p:nvPr/>
        </p:nvSpPr>
        <p:spPr>
          <a:xfrm>
            <a:off x="228212" y="4536567"/>
            <a:ext cx="7317075" cy="452432"/>
          </a:xfrm>
          <a:prstGeom prst="rect">
            <a:avLst/>
          </a:prstGeom>
        </p:spPr>
        <p:txBody>
          <a:bodyPr wrap="square">
            <a:spAutoFit/>
          </a:bodyPr>
          <a:lstStyle/>
          <a:p>
            <a:pPr>
              <a:buNone/>
            </a:pPr>
            <a:r>
              <a:rPr lang="zh-CN" altLang="en-US" sz="1800" b="1" dirty="0" smtClean="0">
                <a:latin typeface="+mj-ea"/>
                <a:ea typeface="+mj-ea"/>
              </a:rPr>
              <a:t>示例：集团如何通过决策分析系统－统计万达集团总体工程欠款？</a:t>
            </a:r>
            <a:endParaRPr lang="en-US" altLang="zh-CN" sz="1800" b="1" dirty="0">
              <a:latin typeface="+mj-ea"/>
              <a:ea typeface="+mj-ea"/>
            </a:endParaRPr>
          </a:p>
        </p:txBody>
      </p:sp>
      <p:sp>
        <p:nvSpPr>
          <p:cNvPr id="13" name="TextBox 12"/>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中建主</a:t>
            </a:r>
            <a:r>
              <a:rPr lang="zh-CN" altLang="en-US" sz="1200" b="1" dirty="0">
                <a:solidFill>
                  <a:srgbClr val="FF0000"/>
                </a:solidFill>
                <a:latin typeface="+mj-ea"/>
                <a:ea typeface="+mj-ea"/>
              </a:rPr>
              <a:t>数据</a:t>
            </a:r>
            <a:r>
              <a:rPr lang="zh-CN" altLang="en-US" sz="1200" b="1" dirty="0" smtClean="0">
                <a:solidFill>
                  <a:srgbClr val="FF0000"/>
                </a:solidFill>
                <a:latin typeface="+mj-ea"/>
                <a:ea typeface="+mj-ea"/>
              </a:rPr>
              <a:t>现状</a:t>
            </a:r>
            <a:r>
              <a:rPr lang="zh-CN" altLang="en-US" sz="1200" b="1" dirty="0">
                <a:solidFill>
                  <a:srgbClr val="FF0000"/>
                </a:solidFill>
                <a:latin typeface="+mj-ea"/>
                <a:ea typeface="+mj-ea"/>
              </a:rPr>
              <a:t> </a:t>
            </a:r>
            <a:r>
              <a:rPr lang="zh-CN" altLang="en-US" sz="1200" b="1" dirty="0" smtClean="0">
                <a:solidFill>
                  <a:srgbClr val="FF0000"/>
                </a:solidFill>
                <a:latin typeface="+mj-ea"/>
                <a:ea typeface="+mj-ea"/>
              </a:rPr>
              <a:t>    </a:t>
            </a:r>
            <a:r>
              <a:rPr lang="zh-CN" altLang="en-US" sz="1200" b="1" dirty="0" smtClean="0">
                <a:latin typeface="+mj-ea"/>
                <a:ea typeface="+mj-ea"/>
              </a:rPr>
              <a:t>主数据概念及价值</a:t>
            </a:r>
            <a:r>
              <a:rPr lang="en-US" altLang="zh-CN" sz="1200" b="1" dirty="0"/>
              <a:t> </a:t>
            </a:r>
            <a:r>
              <a:rPr lang="en-US" altLang="zh-CN" sz="1200" b="1" dirty="0" smtClean="0"/>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14" name="右箭头 13"/>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5" name="右箭头 14"/>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6" name="右箭头 15"/>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17" name="右箭头 16"/>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00171885"/>
              </p:ext>
            </p:extLst>
          </p:nvPr>
        </p:nvGraphicFramePr>
        <p:xfrm>
          <a:off x="5065183" y="1876792"/>
          <a:ext cx="1549400" cy="2560320"/>
        </p:xfrm>
        <a:graphic>
          <a:graphicData uri="http://schemas.openxmlformats.org/drawingml/2006/table">
            <a:tbl>
              <a:tblPr>
                <a:tableStyleId>{5C22544A-7EE6-4342-B048-85BDC9FD1C3A}</a:tableStyleId>
              </a:tblPr>
              <a:tblGrid>
                <a:gridCol w="1549400"/>
              </a:tblGrid>
              <a:tr h="182880">
                <a:tc>
                  <a:txBody>
                    <a:bodyPr/>
                    <a:lstStyle/>
                    <a:p>
                      <a:pPr algn="l" fontAlgn="ctr"/>
                      <a:r>
                        <a:rPr lang="zh-CN" altLang="en-US" sz="1100" u="none" strike="noStrike" dirty="0">
                          <a:effectLst/>
                        </a:rPr>
                        <a:t>档案管理系统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a:effectLst/>
                        </a:rPr>
                        <a:t>知识管理系统 </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产权管理系统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人力资源管理系统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会计核算系统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财务统计系统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a:effectLst/>
                        </a:rPr>
                        <a:t>财务报表系统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a:effectLst/>
                        </a:rPr>
                        <a:t>法律与合同管理系统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集采物资交易系统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a:effectLst/>
                        </a:rPr>
                        <a:t>客户关系管理系统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smtClean="0">
                          <a:effectLst/>
                        </a:rPr>
                        <a:t>审计管理系统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a:effectLst/>
                        </a:rPr>
                        <a:t>综合信息网报系统</a:t>
                      </a:r>
                      <a:endParaRPr lang="zh-CN" altLang="en-US" sz="1100" b="0" i="0" u="none" strike="noStrike">
                        <a:solidFill>
                          <a:srgbClr val="000000"/>
                        </a:solidFill>
                        <a:effectLst/>
                        <a:latin typeface="宋体"/>
                      </a:endParaRPr>
                    </a:p>
                  </a:txBody>
                  <a:tcPr marL="7620" marR="7620" marT="7620" marB="0" anchor="ctr"/>
                </a:tc>
              </a:tr>
              <a:tr h="182880">
                <a:tc>
                  <a:txBody>
                    <a:bodyPr/>
                    <a:lstStyle/>
                    <a:p>
                      <a:pPr algn="l" fontAlgn="ctr"/>
                      <a:r>
                        <a:rPr lang="zh-CN" altLang="en-US" sz="1100" u="none" strike="noStrike" dirty="0">
                          <a:effectLst/>
                        </a:rPr>
                        <a:t>项目管理系统</a:t>
                      </a:r>
                      <a:endParaRPr lang="zh-CN" altLang="en-US" sz="1100" b="0" i="0" u="none" strike="noStrike" dirty="0">
                        <a:solidFill>
                          <a:srgbClr val="000000"/>
                        </a:solidFill>
                        <a:effectLst/>
                        <a:latin typeface="宋体"/>
                      </a:endParaRPr>
                    </a:p>
                  </a:txBody>
                  <a:tcPr marL="7620" marR="7620" marT="7620" marB="0" anchor="ctr"/>
                </a:tc>
              </a:tr>
              <a:tr h="182880">
                <a:tc>
                  <a:txBody>
                    <a:bodyPr/>
                    <a:lstStyle/>
                    <a:p>
                      <a:pPr algn="l" fontAlgn="ctr"/>
                      <a:r>
                        <a:rPr lang="en-US" altLang="zh-CN" sz="1100" b="0" i="0" u="none" strike="noStrike" dirty="0" smtClean="0">
                          <a:solidFill>
                            <a:srgbClr val="000000"/>
                          </a:solidFill>
                          <a:effectLst/>
                          <a:latin typeface="宋体"/>
                        </a:rPr>
                        <a:t>……………….</a:t>
                      </a:r>
                      <a:endParaRPr lang="zh-CN" altLang="en-US" sz="1100" b="0" i="0" u="none" strike="noStrike" dirty="0">
                        <a:solidFill>
                          <a:srgbClr val="000000"/>
                        </a:solidFill>
                        <a:effectLst/>
                        <a:latin typeface="宋体"/>
                      </a:endParaRPr>
                    </a:p>
                  </a:txBody>
                  <a:tcPr marL="7620" marR="7620" marT="762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072806238"/>
              </p:ext>
            </p:extLst>
          </p:nvPr>
        </p:nvGraphicFramePr>
        <p:xfrm>
          <a:off x="8523235" y="1841975"/>
          <a:ext cx="848612" cy="2592288"/>
        </p:xfrm>
        <a:graphic>
          <a:graphicData uri="http://schemas.openxmlformats.org/drawingml/2006/table">
            <a:tbl>
              <a:tblPr>
                <a:tableStyleId>{5C22544A-7EE6-4342-B048-85BDC9FD1C3A}</a:tableStyleId>
              </a:tblPr>
              <a:tblGrid>
                <a:gridCol w="848612"/>
              </a:tblGrid>
              <a:tr h="2592288">
                <a:tc>
                  <a:txBody>
                    <a:bodyPr/>
                    <a:lstStyle/>
                    <a:p>
                      <a:pPr algn="l" fontAlgn="ctr"/>
                      <a:r>
                        <a:rPr lang="zh-CN" altLang="en-US" sz="1400" u="none" strike="noStrike" dirty="0" smtClean="0">
                          <a:effectLst/>
                        </a:rPr>
                        <a:t>数据仓库</a:t>
                      </a:r>
                      <a:endParaRPr lang="en-US" altLang="zh-CN" sz="1400" u="none" strike="noStrike" dirty="0" smtClean="0">
                        <a:effectLst/>
                      </a:endParaRPr>
                    </a:p>
                    <a:p>
                      <a:pPr algn="l" fontAlgn="ctr"/>
                      <a:endParaRPr lang="en-US" altLang="zh-CN" sz="1400" u="none" strike="noStrike" dirty="0" smtClean="0">
                        <a:effectLst/>
                      </a:endParaRPr>
                    </a:p>
                    <a:p>
                      <a:pPr algn="l" fontAlgn="ctr"/>
                      <a:endParaRPr lang="en-US" altLang="zh-CN" sz="1400" u="none" strike="noStrike" dirty="0" smtClean="0">
                        <a:effectLst/>
                      </a:endParaRPr>
                    </a:p>
                    <a:p>
                      <a:pPr algn="l" fontAlgn="ctr"/>
                      <a:endParaRPr lang="en-US" altLang="zh-CN" sz="1400" u="none" strike="noStrike" dirty="0" smtClean="0">
                        <a:effectLst/>
                      </a:endParaRPr>
                    </a:p>
                    <a:p>
                      <a:pPr algn="l" fontAlgn="ctr"/>
                      <a:r>
                        <a:rPr lang="zh-CN" altLang="en-US" sz="1400" u="none" strike="noStrike" dirty="0" smtClean="0">
                          <a:effectLst/>
                        </a:rPr>
                        <a:t>经营</a:t>
                      </a:r>
                      <a:r>
                        <a:rPr lang="zh-CN" altLang="en-US" sz="1400" u="none" strike="noStrike" dirty="0">
                          <a:effectLst/>
                        </a:rPr>
                        <a:t>情况分析与决策系统</a:t>
                      </a:r>
                      <a:endParaRPr lang="zh-CN" altLang="en-US" sz="1400" b="0" i="0" u="none" strike="noStrike" dirty="0">
                        <a:solidFill>
                          <a:srgbClr val="000000"/>
                        </a:solidFill>
                        <a:effectLst/>
                        <a:latin typeface="宋体"/>
                      </a:endParaRPr>
                    </a:p>
                  </a:txBody>
                  <a:tcPr marL="7620" marR="7620" marT="7620" marB="0" anchor="ctr"/>
                </a:tc>
              </a:tr>
            </a:tbl>
          </a:graphicData>
        </a:graphic>
      </p:graphicFrame>
      <p:sp>
        <p:nvSpPr>
          <p:cNvPr id="22" name="爆炸形 2 21"/>
          <p:cNvSpPr/>
          <p:nvPr/>
        </p:nvSpPr>
        <p:spPr bwMode="auto">
          <a:xfrm>
            <a:off x="6491808" y="2280073"/>
            <a:ext cx="1627416" cy="1432100"/>
          </a:xfrm>
          <a:prstGeom prst="irregularSeal2">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algn="ctr">
              <a:lnSpc>
                <a:spcPct val="100000"/>
              </a:lnSpc>
              <a:spcAft>
                <a:spcPts val="0"/>
              </a:spcAft>
              <a:buNone/>
              <a:tabLst>
                <a:tab pos="9202584" algn="r"/>
              </a:tabLst>
            </a:pPr>
            <a:r>
              <a:rPr lang="zh-CN" altLang="en-US" b="1" dirty="0" smtClean="0">
                <a:latin typeface="微软雅黑" pitchFamily="34" charset="-122"/>
                <a:ea typeface="微软雅黑" pitchFamily="34" charset="-122"/>
              </a:rPr>
              <a:t>对照映射</a:t>
            </a:r>
            <a:endParaRPr lang="en-US" altLang="zh-CN" b="1" dirty="0" smtClean="0">
              <a:latin typeface="微软雅黑" pitchFamily="34" charset="-122"/>
              <a:ea typeface="微软雅黑" pitchFamily="34" charset="-122"/>
            </a:endParaRPr>
          </a:p>
          <a:p>
            <a:pPr marL="205721" algn="ctr">
              <a:lnSpc>
                <a:spcPct val="100000"/>
              </a:lnSpc>
              <a:spcAft>
                <a:spcPts val="0"/>
              </a:spcAft>
              <a:buNone/>
              <a:tabLst>
                <a:tab pos="9202584" algn="r"/>
              </a:tabLst>
            </a:pPr>
            <a:r>
              <a:rPr lang="zh-CN" altLang="en-US" b="1" dirty="0">
                <a:latin typeface="微软雅黑" pitchFamily="34" charset="-122"/>
                <a:ea typeface="微软雅黑" pitchFamily="34" charset="-122"/>
              </a:rPr>
              <a:t>清洗</a:t>
            </a:r>
            <a:endParaRPr lang="zh-CN" altLang="en-US" b="1" dirty="0" smtClean="0">
              <a:latin typeface="微软雅黑" pitchFamily="34" charset="-122"/>
              <a:ea typeface="微软雅黑" pitchFamily="34" charset="-122"/>
            </a:endParaRPr>
          </a:p>
        </p:txBody>
      </p:sp>
      <p:sp>
        <p:nvSpPr>
          <p:cNvPr id="23" name="右箭头 22"/>
          <p:cNvSpPr/>
          <p:nvPr/>
        </p:nvSpPr>
        <p:spPr bwMode="auto">
          <a:xfrm>
            <a:off x="8092584" y="2412037"/>
            <a:ext cx="393014" cy="1152128"/>
          </a:xfrm>
          <a:prstGeom prst="rightArrow">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4" name="圆角矩形 23"/>
          <p:cNvSpPr/>
          <p:nvPr/>
        </p:nvSpPr>
        <p:spPr>
          <a:xfrm>
            <a:off x="198610" y="1101251"/>
            <a:ext cx="9173237" cy="671565"/>
          </a:xfrm>
          <a:prstGeom prst="roundRect">
            <a:avLst>
              <a:gd name="adj" fmla="val 3373"/>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nSpc>
                <a:spcPct val="100000"/>
              </a:lnSpc>
              <a:spcAft>
                <a:spcPts val="0"/>
              </a:spcAft>
              <a:buNone/>
              <a:defRPr/>
            </a:pPr>
            <a:r>
              <a:rPr lang="zh-CN" altLang="en-US" sz="1600" b="1" dirty="0" smtClean="0">
                <a:solidFill>
                  <a:schemeClr val="tx1"/>
                </a:solidFill>
                <a:latin typeface="+mj-ea"/>
                <a:ea typeface="+mj-ea"/>
              </a:rPr>
              <a:t>各</a:t>
            </a:r>
            <a:r>
              <a:rPr lang="zh-CN" altLang="en-US" sz="1600" b="1" dirty="0">
                <a:solidFill>
                  <a:schemeClr val="tx1"/>
                </a:solidFill>
                <a:latin typeface="+mj-ea"/>
                <a:ea typeface="+mj-ea"/>
              </a:rPr>
              <a:t>系统主数据（编码）不统一</a:t>
            </a:r>
            <a:r>
              <a:rPr lang="zh-CN" altLang="en-US" sz="1600" b="1" dirty="0" smtClean="0">
                <a:solidFill>
                  <a:schemeClr val="tx1"/>
                </a:solidFill>
                <a:latin typeface="+mj-ea"/>
                <a:ea typeface="+mj-ea"/>
              </a:rPr>
              <a:t>，需要进行大量的编码对照、转换、清洗，才能够形成一致的统计和分析报表，周期长，耗时耗力，准确率差，效率低。实时、准确的</a:t>
            </a:r>
            <a:r>
              <a:rPr lang="zh-CN" altLang="en-US" sz="1600" b="1" dirty="0" smtClean="0">
                <a:solidFill>
                  <a:srgbClr val="FF0000"/>
                </a:solidFill>
                <a:latin typeface="+mj-ea"/>
                <a:ea typeface="+mj-ea"/>
              </a:rPr>
              <a:t>信息统计和决策分析</a:t>
            </a:r>
            <a:r>
              <a:rPr lang="zh-CN" altLang="en-US" sz="1600" b="1" dirty="0" smtClean="0">
                <a:solidFill>
                  <a:schemeClr val="tx1"/>
                </a:solidFill>
                <a:latin typeface="+mj-ea"/>
                <a:ea typeface="+mj-ea"/>
              </a:rPr>
              <a:t>根本无法实现。</a:t>
            </a:r>
          </a:p>
        </p:txBody>
      </p:sp>
      <p:sp>
        <p:nvSpPr>
          <p:cNvPr id="12" name="WordArt 20"/>
          <p:cNvSpPr>
            <a:spLocks noChangeArrowheads="1" noChangeShapeType="1" noTextEdit="1"/>
          </p:cNvSpPr>
          <p:nvPr/>
        </p:nvSpPr>
        <p:spPr bwMode="auto">
          <a:xfrm>
            <a:off x="8564607" y="5229200"/>
            <a:ext cx="1140921" cy="869410"/>
          </a:xfrm>
          <a:prstGeom prst="rect">
            <a:avLst/>
          </a:prstGeom>
        </p:spPr>
        <p:txBody>
          <a:bodyPr wrap="none" fromWordArt="1">
            <a:prstTxWarp prst="textTriangle">
              <a:avLst>
                <a:gd name="adj" fmla="val 9375"/>
              </a:avLst>
            </a:prstTxWarp>
            <a:scene3d>
              <a:camera prst="legacyObliqueTopLeft"/>
              <a:lightRig rig="legacyNormal3" dir="r"/>
            </a:scene3d>
            <a:sp3d extrusionH="201600" prstMaterial="legacyMatte">
              <a:extrusionClr>
                <a:srgbClr val="0066CC"/>
              </a:extrusionClr>
            </a:sp3d>
          </a:bodyPr>
          <a:lstStyle/>
          <a:p>
            <a:pPr>
              <a:buNone/>
            </a:pPr>
            <a:r>
              <a:rPr lang="en-US" altLang="zh-CN" sz="4800" kern="10" dirty="0">
                <a:ln w="9525">
                  <a:round/>
                  <a:headEnd/>
                  <a:tailEnd/>
                </a:ln>
                <a:gradFill rotWithShape="0">
                  <a:gsLst>
                    <a:gs pos="0">
                      <a:srgbClr val="FFFFCC"/>
                    </a:gs>
                    <a:gs pos="100000">
                      <a:srgbClr val="FF9999"/>
                    </a:gs>
                  </a:gsLst>
                  <a:lin ang="5400000" scaled="1"/>
                </a:gradFill>
                <a:latin typeface="隶书"/>
                <a:ea typeface="隶书"/>
              </a:rPr>
              <a:t>?</a:t>
            </a:r>
            <a:endParaRPr lang="zh-CN" altLang="en-US" sz="4800" kern="10" dirty="0">
              <a:ln w="9525">
                <a:round/>
                <a:headEnd/>
                <a:tailEnd/>
              </a:ln>
              <a:gradFill rotWithShape="0">
                <a:gsLst>
                  <a:gs pos="0">
                    <a:srgbClr val="FFFFCC"/>
                  </a:gs>
                  <a:gs pos="100000">
                    <a:srgbClr val="FF9999"/>
                  </a:gs>
                </a:gsLst>
                <a:lin ang="5400000" scaled="1"/>
              </a:gradFill>
              <a:latin typeface="隶书"/>
              <a:ea typeface="隶书"/>
            </a:endParaRPr>
          </a:p>
        </p:txBody>
      </p:sp>
      <p:graphicFrame>
        <p:nvGraphicFramePr>
          <p:cNvPr id="26" name="表格 25"/>
          <p:cNvGraphicFramePr>
            <a:graphicFrameLocks noGrp="1"/>
          </p:cNvGraphicFramePr>
          <p:nvPr>
            <p:extLst>
              <p:ext uri="{D42A27DB-BD31-4B8C-83A1-F6EECF244321}">
                <p14:modId xmlns:p14="http://schemas.microsoft.com/office/powerpoint/2010/main" val="783535343"/>
              </p:ext>
            </p:extLst>
          </p:nvPr>
        </p:nvGraphicFramePr>
        <p:xfrm>
          <a:off x="436426" y="4988999"/>
          <a:ext cx="5298613" cy="1371677"/>
        </p:xfrm>
        <a:graphic>
          <a:graphicData uri="http://schemas.openxmlformats.org/drawingml/2006/table">
            <a:tbl>
              <a:tblPr>
                <a:tableStyleId>{5C22544A-7EE6-4342-B048-85BDC9FD1C3A}</a:tableStyleId>
              </a:tblPr>
              <a:tblGrid>
                <a:gridCol w="905101"/>
                <a:gridCol w="1187946"/>
                <a:gridCol w="1909422"/>
                <a:gridCol w="1296144"/>
              </a:tblGrid>
              <a:tr h="282017">
                <a:tc>
                  <a:txBody>
                    <a:bodyPr/>
                    <a:lstStyle/>
                    <a:p>
                      <a:pPr algn="ctr" fontAlgn="ctr"/>
                      <a:r>
                        <a:rPr lang="zh-CN" altLang="en-US" sz="1100" b="1" u="none" strike="noStrike" dirty="0">
                          <a:effectLst/>
                          <a:latin typeface="+mj-ea"/>
                          <a:ea typeface="+mj-ea"/>
                        </a:rPr>
                        <a:t>系统</a:t>
                      </a:r>
                      <a:endParaRPr lang="zh-CN" altLang="en-US" sz="11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ctr"/>
                      <a:r>
                        <a:rPr lang="zh-CN" altLang="en-US" sz="1100" b="1" u="none" strike="noStrike" dirty="0">
                          <a:effectLst/>
                          <a:latin typeface="+mj-ea"/>
                          <a:ea typeface="+mj-ea"/>
                        </a:rPr>
                        <a:t>客户编码</a:t>
                      </a:r>
                      <a:endParaRPr lang="zh-CN" altLang="en-US" sz="11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ctr"/>
                      <a:r>
                        <a:rPr lang="zh-CN" altLang="en-US" sz="1100" b="1" u="none" strike="noStrike" dirty="0">
                          <a:effectLst/>
                          <a:latin typeface="+mj-ea"/>
                          <a:ea typeface="+mj-ea"/>
                        </a:rPr>
                        <a:t>客户名称</a:t>
                      </a:r>
                      <a:endParaRPr lang="zh-CN" altLang="en-US" sz="11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ctr"/>
                      <a:r>
                        <a:rPr lang="zh-CN" altLang="en-US" sz="1100" b="1" u="none" strike="noStrike" dirty="0">
                          <a:effectLst/>
                          <a:latin typeface="+mj-ea"/>
                          <a:ea typeface="+mj-ea"/>
                        </a:rPr>
                        <a:t>欠款金额（万元）</a:t>
                      </a:r>
                      <a:endParaRPr lang="zh-CN" altLang="en-US" sz="11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r>
              <a:tr h="182880">
                <a:tc>
                  <a:txBody>
                    <a:bodyPr/>
                    <a:lstStyle/>
                    <a:p>
                      <a:pPr algn="r" fontAlgn="ctr"/>
                      <a:r>
                        <a:rPr lang="zh-CN" altLang="en-US" sz="1100" u="none" strike="noStrike" dirty="0">
                          <a:effectLst/>
                          <a:latin typeface="+mj-ea"/>
                          <a:ea typeface="+mj-ea"/>
                        </a:rPr>
                        <a:t>总部系统</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ctr" fontAlgn="ctr"/>
                      <a:r>
                        <a:rPr lang="en-US" altLang="zh-CN" sz="1100" u="none" strike="noStrike" dirty="0">
                          <a:effectLst/>
                          <a:latin typeface="+mj-ea"/>
                          <a:ea typeface="+mj-ea"/>
                        </a:rPr>
                        <a:t>10000200</a:t>
                      </a:r>
                      <a:endParaRPr lang="en-US" altLang="zh-CN"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dirty="0">
                          <a:effectLst/>
                          <a:latin typeface="+mj-ea"/>
                          <a:ea typeface="+mj-ea"/>
                        </a:rPr>
                        <a:t>大连万达地产有限公司</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r" fontAlgn="ctr"/>
                      <a:r>
                        <a:rPr lang="zh-CN" altLang="en-US" sz="1100" b="0" i="0" u="none" strike="noStrike" dirty="0" smtClean="0">
                          <a:solidFill>
                            <a:srgbClr val="FF0000"/>
                          </a:solidFill>
                          <a:effectLst/>
                          <a:latin typeface="+mj-ea"/>
                          <a:ea typeface="+mj-ea"/>
                        </a:rPr>
                        <a:t>？</a:t>
                      </a:r>
                      <a:endParaRPr lang="zh-CN" altLang="en-US" sz="1100" b="0" i="0" u="none" strike="noStrike" dirty="0">
                        <a:solidFill>
                          <a:srgbClr val="FF0000"/>
                        </a:solidFill>
                        <a:effectLst/>
                        <a:latin typeface="+mj-ea"/>
                        <a:ea typeface="+mj-ea"/>
                      </a:endParaRPr>
                    </a:p>
                  </a:txBody>
                  <a:tcPr marL="7620" marR="7620" marT="7620" marB="0" anchor="ctr"/>
                </a:tc>
              </a:tr>
              <a:tr h="182880">
                <a:tc>
                  <a:txBody>
                    <a:bodyPr/>
                    <a:lstStyle/>
                    <a:p>
                      <a:pPr algn="r" rtl="0" fontAlgn="ctr"/>
                      <a:r>
                        <a:rPr lang="zh-CN" altLang="en-US" sz="1000" u="none" strike="noStrike" dirty="0">
                          <a:effectLst/>
                          <a:latin typeface="+mj-ea"/>
                          <a:ea typeface="+mj-ea"/>
                        </a:rPr>
                        <a:t>中建一局</a:t>
                      </a:r>
                      <a:r>
                        <a:rPr lang="zh-CN" altLang="en-US" sz="1000" u="none" strike="noStrike" dirty="0" smtClean="0">
                          <a:effectLst/>
                          <a:latin typeface="+mj-ea"/>
                          <a:ea typeface="+mj-ea"/>
                        </a:rPr>
                        <a:t>系统</a:t>
                      </a:r>
                      <a:endParaRPr lang="zh-CN" altLang="en-US" sz="1000" b="0" i="0" u="none" strike="noStrike" dirty="0">
                        <a:solidFill>
                          <a:srgbClr val="006699"/>
                        </a:solidFill>
                        <a:effectLst/>
                        <a:latin typeface="+mj-ea"/>
                        <a:ea typeface="+mj-ea"/>
                      </a:endParaRPr>
                    </a:p>
                  </a:txBody>
                  <a:tcPr marL="7620" marR="7620" marT="7620" marB="0" anchor="ctr"/>
                </a:tc>
                <a:tc>
                  <a:txBody>
                    <a:bodyPr/>
                    <a:lstStyle/>
                    <a:p>
                      <a:pPr algn="ctr" fontAlgn="ctr"/>
                      <a:r>
                        <a:rPr lang="en-US" sz="1100" u="none" strike="noStrike" dirty="0">
                          <a:effectLst/>
                          <a:latin typeface="+mj-ea"/>
                          <a:ea typeface="+mj-ea"/>
                        </a:rPr>
                        <a:t>1002132B </a:t>
                      </a:r>
                      <a:endParaRPr lang="en-US"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dirty="0">
                          <a:effectLst/>
                          <a:latin typeface="+mj-ea"/>
                          <a:ea typeface="+mj-ea"/>
                        </a:rPr>
                        <a:t>大连万达</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r" fontAlgn="ctr"/>
                      <a:r>
                        <a:rPr lang="en-US" altLang="zh-CN" sz="1100" u="none" strike="noStrike" dirty="0">
                          <a:effectLst/>
                          <a:latin typeface="+mj-ea"/>
                          <a:ea typeface="+mj-ea"/>
                        </a:rPr>
                        <a:t>5100</a:t>
                      </a:r>
                      <a:endParaRPr lang="en-US" altLang="zh-CN" sz="1100" b="0" i="0" u="none" strike="noStrike" dirty="0">
                        <a:solidFill>
                          <a:srgbClr val="000000"/>
                        </a:solidFill>
                        <a:effectLst/>
                        <a:latin typeface="+mj-ea"/>
                        <a:ea typeface="+mj-ea"/>
                      </a:endParaRPr>
                    </a:p>
                  </a:txBody>
                  <a:tcPr marL="7620" marR="7620" marT="7620" marB="0" anchor="ctr"/>
                </a:tc>
              </a:tr>
              <a:tr h="182880">
                <a:tc>
                  <a:txBody>
                    <a:bodyPr/>
                    <a:lstStyle/>
                    <a:p>
                      <a:pPr algn="r" rtl="0" fontAlgn="ctr"/>
                      <a:r>
                        <a:rPr lang="zh-CN" altLang="en-US" sz="1000" u="none" strike="noStrike" dirty="0">
                          <a:effectLst/>
                          <a:latin typeface="+mj-ea"/>
                          <a:ea typeface="+mj-ea"/>
                        </a:rPr>
                        <a:t>中建二局</a:t>
                      </a:r>
                      <a:r>
                        <a:rPr lang="zh-CN" altLang="en-US" sz="1000" u="none" strike="noStrike" dirty="0" smtClean="0">
                          <a:effectLst/>
                          <a:latin typeface="+mj-ea"/>
                          <a:ea typeface="+mj-ea"/>
                        </a:rPr>
                        <a:t>系统</a:t>
                      </a:r>
                      <a:endParaRPr lang="zh-CN" altLang="en-US" sz="1000" b="0" i="0" u="none" strike="noStrike" dirty="0">
                        <a:solidFill>
                          <a:srgbClr val="006699"/>
                        </a:solidFill>
                        <a:effectLst/>
                        <a:latin typeface="+mj-ea"/>
                        <a:ea typeface="+mj-ea"/>
                      </a:endParaRPr>
                    </a:p>
                  </a:txBody>
                  <a:tcPr marL="7620" marR="7620" marT="7620" marB="0" anchor="ctr"/>
                </a:tc>
                <a:tc>
                  <a:txBody>
                    <a:bodyPr/>
                    <a:lstStyle/>
                    <a:p>
                      <a:pPr algn="ctr" fontAlgn="ctr"/>
                      <a:r>
                        <a:rPr lang="en-US" sz="1100" u="none" strike="noStrike" dirty="0" smtClean="0">
                          <a:effectLst/>
                          <a:latin typeface="+mj-ea"/>
                          <a:ea typeface="+mj-ea"/>
                        </a:rPr>
                        <a:t>D34521 </a:t>
                      </a:r>
                      <a:endParaRPr lang="en-US"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a:effectLst/>
                          <a:latin typeface="+mj-ea"/>
                          <a:ea typeface="+mj-ea"/>
                        </a:rPr>
                        <a:t>大连万达地产有限公司</a:t>
                      </a:r>
                      <a:endParaRPr lang="zh-CN" altLang="en-US" sz="1100" b="0" i="0" u="none" strike="noStrike">
                        <a:solidFill>
                          <a:srgbClr val="000000"/>
                        </a:solidFill>
                        <a:effectLst/>
                        <a:latin typeface="+mj-ea"/>
                        <a:ea typeface="+mj-ea"/>
                      </a:endParaRPr>
                    </a:p>
                  </a:txBody>
                  <a:tcPr marL="7620" marR="7620" marT="7620" marB="0" anchor="ctr"/>
                </a:tc>
                <a:tc>
                  <a:txBody>
                    <a:bodyPr/>
                    <a:lstStyle/>
                    <a:p>
                      <a:pPr algn="r" fontAlgn="ctr"/>
                      <a:r>
                        <a:rPr lang="en-US" altLang="zh-CN" sz="1100" u="none" strike="noStrike" dirty="0">
                          <a:effectLst/>
                          <a:latin typeface="+mj-ea"/>
                          <a:ea typeface="+mj-ea"/>
                        </a:rPr>
                        <a:t>12000</a:t>
                      </a:r>
                      <a:endParaRPr lang="en-US" altLang="zh-CN" sz="1100" b="0" i="0" u="none" strike="noStrike" dirty="0">
                        <a:solidFill>
                          <a:srgbClr val="000000"/>
                        </a:solidFill>
                        <a:effectLst/>
                        <a:latin typeface="+mj-ea"/>
                        <a:ea typeface="+mj-ea"/>
                      </a:endParaRPr>
                    </a:p>
                  </a:txBody>
                  <a:tcPr marL="7620" marR="7620" marT="7620" marB="0" anchor="ctr"/>
                </a:tc>
              </a:tr>
              <a:tr h="182880">
                <a:tc>
                  <a:txBody>
                    <a:bodyPr/>
                    <a:lstStyle/>
                    <a:p>
                      <a:pPr algn="r" fontAlgn="ctr"/>
                      <a:r>
                        <a:rPr lang="zh-CN" altLang="en-US" sz="1100" u="none" strike="noStrike" dirty="0">
                          <a:effectLst/>
                          <a:latin typeface="+mj-ea"/>
                          <a:ea typeface="+mj-ea"/>
                        </a:rPr>
                        <a:t>中建三局</a:t>
                      </a:r>
                      <a:r>
                        <a:rPr lang="zh-CN" altLang="en-US" sz="1100" u="none" strike="noStrike" dirty="0" smtClean="0">
                          <a:effectLst/>
                          <a:latin typeface="+mj-ea"/>
                          <a:ea typeface="+mj-ea"/>
                        </a:rPr>
                        <a:t>系统</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ctr" fontAlgn="ctr"/>
                      <a:r>
                        <a:rPr lang="en-US" altLang="zh-CN" sz="1100" u="none" strike="noStrike" dirty="0">
                          <a:effectLst/>
                          <a:latin typeface="+mj-ea"/>
                          <a:ea typeface="+mj-ea"/>
                        </a:rPr>
                        <a:t>1233210013</a:t>
                      </a:r>
                      <a:endParaRPr lang="en-US" altLang="zh-CN"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a:effectLst/>
                          <a:latin typeface="+mj-ea"/>
                          <a:ea typeface="+mj-ea"/>
                        </a:rPr>
                        <a:t> 万达</a:t>
                      </a:r>
                      <a:endParaRPr lang="zh-CN" altLang="en-US" sz="1100" b="0" i="0" u="none" strike="noStrike">
                        <a:solidFill>
                          <a:srgbClr val="000000"/>
                        </a:solidFill>
                        <a:effectLst/>
                        <a:latin typeface="+mj-ea"/>
                        <a:ea typeface="+mj-ea"/>
                      </a:endParaRPr>
                    </a:p>
                  </a:txBody>
                  <a:tcPr marL="7620" marR="7620" marT="7620" marB="0" anchor="ctr"/>
                </a:tc>
                <a:tc>
                  <a:txBody>
                    <a:bodyPr/>
                    <a:lstStyle/>
                    <a:p>
                      <a:pPr algn="r" fontAlgn="ctr"/>
                      <a:r>
                        <a:rPr lang="en-US" altLang="zh-CN" sz="1100" u="none" strike="noStrike" dirty="0">
                          <a:effectLst/>
                          <a:latin typeface="+mj-ea"/>
                          <a:ea typeface="+mj-ea"/>
                        </a:rPr>
                        <a:t>3000</a:t>
                      </a:r>
                      <a:endParaRPr lang="en-US" altLang="zh-CN" sz="1100" b="0" i="0" u="none" strike="noStrike" dirty="0">
                        <a:solidFill>
                          <a:srgbClr val="000000"/>
                        </a:solidFill>
                        <a:effectLst/>
                        <a:latin typeface="+mj-ea"/>
                        <a:ea typeface="+mj-ea"/>
                      </a:endParaRPr>
                    </a:p>
                  </a:txBody>
                  <a:tcPr marL="7620" marR="7620" marT="7620" marB="0" anchor="ctr"/>
                </a:tc>
              </a:tr>
              <a:tr h="71228">
                <a:tc>
                  <a:txBody>
                    <a:bodyPr/>
                    <a:lstStyle/>
                    <a:p>
                      <a:pPr algn="r" fontAlgn="ctr"/>
                      <a:r>
                        <a:rPr lang="zh-CN" altLang="en-US" sz="1100" u="none" strike="noStrike" dirty="0">
                          <a:effectLst/>
                          <a:latin typeface="+mj-ea"/>
                          <a:ea typeface="+mj-ea"/>
                        </a:rPr>
                        <a:t>中建四局</a:t>
                      </a:r>
                      <a:r>
                        <a:rPr lang="zh-CN" altLang="en-US" sz="1100" u="none" strike="noStrike" dirty="0" smtClean="0">
                          <a:effectLst/>
                          <a:latin typeface="+mj-ea"/>
                          <a:ea typeface="+mj-ea"/>
                        </a:rPr>
                        <a:t>系统</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ctr" fontAlgn="ctr"/>
                      <a:r>
                        <a:rPr lang="en-US" sz="1100" u="none" strike="noStrike" dirty="0">
                          <a:effectLst/>
                          <a:latin typeface="+mj-ea"/>
                          <a:ea typeface="+mj-ea"/>
                        </a:rPr>
                        <a:t>EA342221 </a:t>
                      </a:r>
                      <a:endParaRPr lang="en-US"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a:effectLst/>
                          <a:latin typeface="+mj-ea"/>
                          <a:ea typeface="+mj-ea"/>
                        </a:rPr>
                        <a:t>万达集团</a:t>
                      </a:r>
                      <a:endParaRPr lang="zh-CN" altLang="en-US" sz="1100" b="0" i="0" u="none" strike="noStrike">
                        <a:solidFill>
                          <a:srgbClr val="000000"/>
                        </a:solidFill>
                        <a:effectLst/>
                        <a:latin typeface="+mj-ea"/>
                        <a:ea typeface="+mj-ea"/>
                      </a:endParaRPr>
                    </a:p>
                  </a:txBody>
                  <a:tcPr marL="7620" marR="7620" marT="7620" marB="0" anchor="ctr"/>
                </a:tc>
                <a:tc>
                  <a:txBody>
                    <a:bodyPr/>
                    <a:lstStyle/>
                    <a:p>
                      <a:pPr algn="r" fontAlgn="ctr"/>
                      <a:r>
                        <a:rPr lang="en-US" altLang="zh-CN" sz="1100" u="none" strike="noStrike" dirty="0">
                          <a:effectLst/>
                          <a:latin typeface="+mj-ea"/>
                          <a:ea typeface="+mj-ea"/>
                        </a:rPr>
                        <a:t>2100</a:t>
                      </a:r>
                      <a:endParaRPr lang="en-US" altLang="zh-CN" sz="1100" b="0" i="0" u="none" strike="noStrike" dirty="0">
                        <a:solidFill>
                          <a:srgbClr val="000000"/>
                        </a:solidFill>
                        <a:effectLst/>
                        <a:latin typeface="+mj-ea"/>
                        <a:ea typeface="+mj-ea"/>
                      </a:endParaRPr>
                    </a:p>
                  </a:txBody>
                  <a:tcPr marL="7620" marR="7620" marT="7620" marB="0" anchor="ctr"/>
                </a:tc>
              </a:tr>
              <a:tr h="182880">
                <a:tc>
                  <a:txBody>
                    <a:bodyPr/>
                    <a:lstStyle/>
                    <a:p>
                      <a:pPr algn="r" fontAlgn="ctr"/>
                      <a:r>
                        <a:rPr lang="zh-CN" altLang="en-US" sz="1100" u="none" strike="noStrike" dirty="0">
                          <a:effectLst/>
                          <a:latin typeface="+mj-ea"/>
                          <a:ea typeface="+mj-ea"/>
                        </a:rPr>
                        <a:t>中建五局</a:t>
                      </a:r>
                      <a:r>
                        <a:rPr lang="zh-CN" altLang="en-US" sz="1100" u="none" strike="noStrike" dirty="0" smtClean="0">
                          <a:effectLst/>
                          <a:latin typeface="+mj-ea"/>
                          <a:ea typeface="+mj-ea"/>
                        </a:rPr>
                        <a:t>系统</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ctr" fontAlgn="ctr"/>
                      <a:r>
                        <a:rPr lang="en-US" sz="1100" u="none" strike="noStrike" dirty="0">
                          <a:effectLst/>
                          <a:latin typeface="+mj-ea"/>
                          <a:ea typeface="+mj-ea"/>
                        </a:rPr>
                        <a:t>W33211W2</a:t>
                      </a:r>
                      <a:endParaRPr lang="en-US" sz="1100" b="0" i="0" u="none" strike="noStrike" dirty="0">
                        <a:solidFill>
                          <a:srgbClr val="000000"/>
                        </a:solidFill>
                        <a:effectLst/>
                        <a:latin typeface="+mj-ea"/>
                        <a:ea typeface="+mj-ea"/>
                      </a:endParaRPr>
                    </a:p>
                  </a:txBody>
                  <a:tcPr marL="7620" marR="7620" marT="7620" marB="0" anchor="ctr"/>
                </a:tc>
                <a:tc>
                  <a:txBody>
                    <a:bodyPr/>
                    <a:lstStyle/>
                    <a:p>
                      <a:pPr algn="l" fontAlgn="ctr"/>
                      <a:r>
                        <a:rPr lang="zh-CN" altLang="en-US" sz="1100" u="none" strike="noStrike" dirty="0">
                          <a:effectLst/>
                          <a:latin typeface="+mj-ea"/>
                          <a:ea typeface="+mj-ea"/>
                        </a:rPr>
                        <a:t> 万达公司</a:t>
                      </a:r>
                      <a:endParaRPr lang="zh-CN" altLang="en-US" sz="1100" b="0" i="0" u="none" strike="noStrike" dirty="0">
                        <a:solidFill>
                          <a:srgbClr val="000000"/>
                        </a:solidFill>
                        <a:effectLst/>
                        <a:latin typeface="+mj-ea"/>
                        <a:ea typeface="+mj-ea"/>
                      </a:endParaRPr>
                    </a:p>
                  </a:txBody>
                  <a:tcPr marL="7620" marR="7620" marT="7620" marB="0" anchor="ctr"/>
                </a:tc>
                <a:tc>
                  <a:txBody>
                    <a:bodyPr/>
                    <a:lstStyle/>
                    <a:p>
                      <a:pPr algn="r" fontAlgn="ctr"/>
                      <a:r>
                        <a:rPr lang="en-US" altLang="zh-CN" sz="1100" u="none" strike="noStrike" dirty="0">
                          <a:effectLst/>
                          <a:latin typeface="+mj-ea"/>
                          <a:ea typeface="+mj-ea"/>
                        </a:rPr>
                        <a:t>630</a:t>
                      </a:r>
                      <a:endParaRPr lang="en-US" altLang="zh-CN" sz="1100" b="0" i="0" u="none" strike="noStrike" dirty="0">
                        <a:solidFill>
                          <a:srgbClr val="000000"/>
                        </a:solidFill>
                        <a:effectLst/>
                        <a:latin typeface="+mj-ea"/>
                        <a:ea typeface="+mj-ea"/>
                      </a:endParaRPr>
                    </a:p>
                  </a:txBody>
                  <a:tcPr marL="7620" marR="7620" marT="7620" marB="0" anchor="ctr"/>
                </a:tc>
              </a:tr>
            </a:tbl>
          </a:graphicData>
        </a:graphic>
      </p:graphicFrame>
      <p:sp>
        <p:nvSpPr>
          <p:cNvPr id="27" name="矩形 26"/>
          <p:cNvSpPr/>
          <p:nvPr/>
        </p:nvSpPr>
        <p:spPr>
          <a:xfrm>
            <a:off x="6402705" y="5537454"/>
            <a:ext cx="3302823" cy="695575"/>
          </a:xfrm>
          <a:prstGeom prst="rect">
            <a:avLst/>
          </a:prstGeom>
        </p:spPr>
        <p:txBody>
          <a:bodyPr wrap="square">
            <a:spAutoFit/>
          </a:bodyPr>
          <a:lstStyle/>
          <a:p>
            <a:pPr>
              <a:buNone/>
            </a:pPr>
            <a:r>
              <a:rPr lang="zh-CN" altLang="en-US" b="1" dirty="0">
                <a:latin typeface="+mj-ea"/>
                <a:ea typeface="+mj-ea"/>
              </a:rPr>
              <a:t>万达</a:t>
            </a:r>
            <a:r>
              <a:rPr lang="zh-CN" altLang="en-US" b="1" dirty="0" smtClean="0">
                <a:latin typeface="+mj-ea"/>
                <a:ea typeface="+mj-ea"/>
              </a:rPr>
              <a:t>集团欠款总额：</a:t>
            </a:r>
            <a:r>
              <a:rPr lang="en-US" altLang="zh-CN" b="1" dirty="0"/>
              <a:t> </a:t>
            </a:r>
            <a:r>
              <a:rPr lang="en-US" altLang="zh-CN" b="1" dirty="0" smtClean="0"/>
              <a:t>22830</a:t>
            </a:r>
            <a:r>
              <a:rPr lang="zh-CN" altLang="en-US" b="1" dirty="0" smtClean="0"/>
              <a:t>万元</a:t>
            </a:r>
            <a:endParaRPr lang="en-US" altLang="zh-CN" b="1" dirty="0">
              <a:solidFill>
                <a:srgbClr val="000000"/>
              </a:solidFill>
              <a:latin typeface="宋体"/>
            </a:endParaRPr>
          </a:p>
          <a:p>
            <a:pPr>
              <a:buNone/>
            </a:pPr>
            <a:r>
              <a:rPr lang="zh-CN" altLang="en-US" b="1" dirty="0" smtClean="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55686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000"/>
                            </p:stCondLst>
                            <p:childTnLst>
                              <p:par>
                                <p:cTn id="43" presetID="7" presetClass="entr" presetSubtype="2"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0" fill="hold"/>
                                        <p:tgtEl>
                                          <p:spTgt spid="12"/>
                                        </p:tgtEl>
                                        <p:attrNameLst>
                                          <p:attrName>ppt_x</p:attrName>
                                        </p:attrNameLst>
                                      </p:cBhvr>
                                      <p:tavLst>
                                        <p:tav tm="0">
                                          <p:val>
                                            <p:strVal val="1+#ppt_w/2"/>
                                          </p:val>
                                        </p:tav>
                                        <p:tav tm="100000">
                                          <p:val>
                                            <p:strVal val="#ppt_x"/>
                                          </p:val>
                                        </p:tav>
                                      </p:tavLst>
                                    </p:anim>
                                    <p:anim calcmode="lin" valueType="num">
                                      <p:cBhvr additive="base">
                                        <p:cTn id="46"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2" grpId="0" animBg="1"/>
      <p:bldP spid="23" grpId="0" animBg="1"/>
      <p:bldP spid="12"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332656"/>
            <a:ext cx="7208912" cy="838200"/>
          </a:xfrm>
        </p:spPr>
        <p:txBody>
          <a:bodyPr/>
          <a:lstStyle/>
          <a:p>
            <a:r>
              <a:rPr lang="zh-CN" altLang="en-US" sz="2400" dirty="0" smtClean="0"/>
              <a:t>中国建筑</a:t>
            </a:r>
            <a:r>
              <a:rPr lang="zh-CN" altLang="en-US" sz="2400" dirty="0" smtClean="0">
                <a:latin typeface="+mj-ea"/>
              </a:rPr>
              <a:t>主</a:t>
            </a:r>
            <a:r>
              <a:rPr lang="zh-CN" altLang="en-US" sz="2400" dirty="0">
                <a:latin typeface="+mj-ea"/>
              </a:rPr>
              <a:t>数据应用现状</a:t>
            </a:r>
            <a:r>
              <a:rPr lang="zh-CN" altLang="en-US" sz="2400" dirty="0" smtClean="0">
                <a:latin typeface="+mj-ea"/>
              </a:rPr>
              <a:t>分析</a:t>
            </a:r>
            <a:r>
              <a:rPr lang="en-US" altLang="zh-CN" sz="2400" dirty="0" smtClean="0"/>
              <a:t>——</a:t>
            </a:r>
            <a:r>
              <a:rPr lang="zh-CN" altLang="en-US" sz="2400" dirty="0"/>
              <a:t>主</a:t>
            </a:r>
            <a:r>
              <a:rPr lang="zh-CN" altLang="en-US" sz="2400" dirty="0" smtClean="0"/>
              <a:t>数据管理问题</a:t>
            </a:r>
            <a:endParaRPr lang="zh-CN" altLang="en-US" sz="2400" dirty="0"/>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pPr>
                <a:defRPr/>
              </a:pPr>
              <a:t>7</a:t>
            </a:fld>
            <a:r>
              <a:rPr lang="en-US" altLang="zh-SG" smtClean="0"/>
              <a:t/>
            </a:r>
            <a:br>
              <a:rPr lang="en-US" altLang="zh-SG" smtClean="0"/>
            </a:br>
            <a:endParaRPr lang="en-US" altLang="zh-SG"/>
          </a:p>
        </p:txBody>
      </p:sp>
      <p:sp>
        <p:nvSpPr>
          <p:cNvPr id="5" name="TextBox 4"/>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中建主</a:t>
            </a:r>
            <a:r>
              <a:rPr lang="zh-CN" altLang="en-US" sz="1200" b="1" dirty="0">
                <a:solidFill>
                  <a:srgbClr val="FF0000"/>
                </a:solidFill>
                <a:latin typeface="+mj-ea"/>
                <a:ea typeface="+mj-ea"/>
              </a:rPr>
              <a:t>数据</a:t>
            </a:r>
            <a:r>
              <a:rPr lang="zh-CN" altLang="en-US" sz="1200" b="1" dirty="0" smtClean="0">
                <a:solidFill>
                  <a:srgbClr val="FF0000"/>
                </a:solidFill>
                <a:latin typeface="+mj-ea"/>
                <a:ea typeface="+mj-ea"/>
              </a:rPr>
              <a:t>现状</a:t>
            </a:r>
            <a:r>
              <a:rPr lang="zh-CN" altLang="en-US" sz="1200" b="1" dirty="0">
                <a:solidFill>
                  <a:srgbClr val="FF0000"/>
                </a:solidFill>
                <a:latin typeface="+mj-ea"/>
                <a:ea typeface="+mj-ea"/>
              </a:rPr>
              <a:t> </a:t>
            </a:r>
            <a:r>
              <a:rPr lang="zh-CN" altLang="en-US" sz="1200" b="1" dirty="0" smtClean="0">
                <a:solidFill>
                  <a:srgbClr val="FF0000"/>
                </a:solidFill>
                <a:latin typeface="+mj-ea"/>
                <a:ea typeface="+mj-ea"/>
              </a:rPr>
              <a:t>    </a:t>
            </a:r>
            <a:r>
              <a:rPr lang="zh-CN" altLang="en-US" sz="1200" b="1" dirty="0" smtClean="0">
                <a:latin typeface="+mj-ea"/>
                <a:ea typeface="+mj-ea"/>
              </a:rPr>
              <a:t>主数据概念及价值</a:t>
            </a:r>
            <a:r>
              <a:rPr lang="en-US" altLang="zh-CN" sz="1200" b="1" dirty="0"/>
              <a:t> </a:t>
            </a:r>
            <a:r>
              <a:rPr lang="en-US" altLang="zh-CN" sz="1200" b="1" dirty="0" smtClean="0"/>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6" name="右箭头 5"/>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7" name="右箭头 6"/>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8" name="右箭头 7"/>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9" name="右箭头 8"/>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graphicFrame>
        <p:nvGraphicFramePr>
          <p:cNvPr id="10" name="图示 9"/>
          <p:cNvGraphicFramePr/>
          <p:nvPr>
            <p:extLst>
              <p:ext uri="{D42A27DB-BD31-4B8C-83A1-F6EECF244321}">
                <p14:modId xmlns:p14="http://schemas.microsoft.com/office/powerpoint/2010/main" val="102546541"/>
              </p:ext>
            </p:extLst>
          </p:nvPr>
        </p:nvGraphicFramePr>
        <p:xfrm>
          <a:off x="3165217" y="2235120"/>
          <a:ext cx="403244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621630" y="1196752"/>
            <a:ext cx="3097733" cy="1212640"/>
          </a:xfrm>
          <a:prstGeom prst="rect">
            <a:avLst/>
          </a:prstGeom>
        </p:spPr>
        <p:txBody>
          <a:bodyPr wrap="square">
            <a:spAutoFit/>
          </a:bodyPr>
          <a:lstStyle/>
          <a:p>
            <a:pPr lvl="0">
              <a:buNone/>
            </a:pPr>
            <a:r>
              <a:rPr lang="zh-CN" altLang="en-US" dirty="0">
                <a:latin typeface="微软雅黑" pitchFamily="34" charset="-122"/>
                <a:ea typeface="微软雅黑" pitchFamily="34" charset="-122"/>
              </a:rPr>
              <a:t>各类数据涉及总部职能部门多达</a:t>
            </a:r>
            <a:r>
              <a:rPr lang="en-US" altLang="zh-CN" dirty="0">
                <a:latin typeface="微软雅黑" pitchFamily="34" charset="-122"/>
                <a:ea typeface="微软雅黑" pitchFamily="34" charset="-122"/>
              </a:rPr>
              <a:t>12</a:t>
            </a:r>
            <a:r>
              <a:rPr lang="zh-CN" altLang="en-US" dirty="0">
                <a:latin typeface="微软雅黑" pitchFamily="34" charset="-122"/>
                <a:ea typeface="微软雅黑" pitchFamily="34" charset="-122"/>
              </a:rPr>
              <a:t>个以上，</a:t>
            </a:r>
            <a:r>
              <a:rPr lang="zh-CN" altLang="en-US" b="1" dirty="0">
                <a:solidFill>
                  <a:srgbClr val="FF0000"/>
                </a:solidFill>
                <a:latin typeface="微软雅黑" pitchFamily="34" charset="-122"/>
                <a:ea typeface="微软雅黑" pitchFamily="34" charset="-122"/>
              </a:rPr>
              <a:t>尚未建立主数据管理的专业机构</a:t>
            </a:r>
            <a:r>
              <a:rPr lang="zh-CN" altLang="en-US" dirty="0">
                <a:latin typeface="微软雅黑" pitchFamily="34" charset="-122"/>
                <a:ea typeface="微软雅黑" pitchFamily="34" charset="-122"/>
              </a:rPr>
              <a:t>，没有统一的牵头单位，部分数据无法明确主责单位，管理组织混乱。</a:t>
            </a:r>
            <a:endParaRPr lang="en-US" altLang="zh-CN" dirty="0">
              <a:latin typeface="微软雅黑" pitchFamily="34" charset="-122"/>
              <a:ea typeface="微软雅黑" pitchFamily="34" charset="-122"/>
            </a:endParaRPr>
          </a:p>
        </p:txBody>
      </p:sp>
      <p:sp>
        <p:nvSpPr>
          <p:cNvPr id="11" name="矩形 10"/>
          <p:cNvSpPr/>
          <p:nvPr/>
        </p:nvSpPr>
        <p:spPr>
          <a:xfrm>
            <a:off x="344488" y="3069294"/>
            <a:ext cx="2736304" cy="1212640"/>
          </a:xfrm>
          <a:prstGeom prst="rect">
            <a:avLst/>
          </a:prstGeom>
        </p:spPr>
        <p:txBody>
          <a:bodyPr wrap="square">
            <a:spAutoFit/>
          </a:bodyPr>
          <a:lstStyle/>
          <a:p>
            <a:pPr lvl="0">
              <a:buNone/>
            </a:pPr>
            <a:r>
              <a:rPr lang="zh-CN" altLang="en-US" dirty="0">
                <a:latin typeface="微软雅黑" pitchFamily="34" charset="-122"/>
                <a:ea typeface="微软雅黑" pitchFamily="34" charset="-122"/>
              </a:rPr>
              <a:t>缺乏</a:t>
            </a:r>
            <a:r>
              <a:rPr lang="zh-CN" altLang="en-US" dirty="0" smtClean="0">
                <a:latin typeface="微软雅黑" pitchFamily="34" charset="-122"/>
                <a:ea typeface="微软雅黑" pitchFamily="34" charset="-122"/>
              </a:rPr>
              <a:t>专门</a:t>
            </a:r>
            <a:r>
              <a:rPr lang="zh-CN" altLang="en-US" dirty="0">
                <a:latin typeface="微软雅黑" pitchFamily="34" charset="-122"/>
                <a:ea typeface="微软雅黑" pitchFamily="34" charset="-122"/>
              </a:rPr>
              <a:t>的</a:t>
            </a:r>
            <a:r>
              <a:rPr lang="zh-CN" altLang="en-US" b="1" dirty="0">
                <a:solidFill>
                  <a:srgbClr val="FF0000"/>
                </a:solidFill>
                <a:latin typeface="微软雅黑" pitchFamily="34" charset="-122"/>
                <a:ea typeface="微软雅黑" pitchFamily="34" charset="-122"/>
              </a:rPr>
              <a:t>主数据管理制度</a:t>
            </a:r>
            <a:r>
              <a:rPr lang="zh-CN" altLang="en-US" dirty="0">
                <a:latin typeface="微软雅黑" pitchFamily="34" charset="-122"/>
                <a:ea typeface="微软雅黑" pitchFamily="34" charset="-122"/>
              </a:rPr>
              <a:t>，岗位职责和业务分工不明确，对数据编制、审核存在多部门相互扯皮和推诿。</a:t>
            </a:r>
            <a:endParaRPr lang="en-US" altLang="zh-CN" dirty="0">
              <a:latin typeface="微软雅黑" pitchFamily="34" charset="-122"/>
              <a:ea typeface="微软雅黑" pitchFamily="34" charset="-122"/>
            </a:endParaRPr>
          </a:p>
        </p:txBody>
      </p:sp>
      <p:sp>
        <p:nvSpPr>
          <p:cNvPr id="12" name="矩形 11"/>
          <p:cNvSpPr/>
          <p:nvPr/>
        </p:nvSpPr>
        <p:spPr>
          <a:xfrm>
            <a:off x="7041232" y="3068960"/>
            <a:ext cx="2775187" cy="1212640"/>
          </a:xfrm>
          <a:prstGeom prst="rect">
            <a:avLst/>
          </a:prstGeom>
        </p:spPr>
        <p:txBody>
          <a:bodyPr wrap="square">
            <a:spAutoFit/>
          </a:bodyPr>
          <a:lstStyle/>
          <a:p>
            <a:pPr lvl="0">
              <a:buNone/>
            </a:pPr>
            <a:r>
              <a:rPr lang="zh-CN" altLang="en-US" b="1" dirty="0">
                <a:solidFill>
                  <a:srgbClr val="FF0000"/>
                </a:solidFill>
                <a:latin typeface="微软雅黑" pitchFamily="34" charset="-122"/>
                <a:ea typeface="微软雅黑" pitchFamily="34" charset="-122"/>
              </a:rPr>
              <a:t>没有数据管理岗位</a:t>
            </a:r>
            <a:r>
              <a:rPr lang="zh-CN" altLang="en-US" dirty="0">
                <a:latin typeface="微软雅黑" pitchFamily="34" charset="-122"/>
                <a:ea typeface="微软雅黑" pitchFamily="34" charset="-122"/>
              </a:rPr>
              <a:t>，对关键的主数据也没有设置专家团队，数据提报，数据审核，岗位职责界定不清晰，</a:t>
            </a:r>
            <a:r>
              <a:rPr lang="zh-CN" altLang="en-US" dirty="0">
                <a:solidFill>
                  <a:srgbClr val="FF0000"/>
                </a:solidFill>
                <a:latin typeface="微软雅黑" pitchFamily="34" charset="-122"/>
                <a:ea typeface="微软雅黑" pitchFamily="34" charset="-122"/>
              </a:rPr>
              <a:t>数据编制随意性大</a:t>
            </a:r>
            <a:endParaRPr lang="zh-CN" altLang="en-US" dirty="0">
              <a:solidFill>
                <a:srgbClr val="FF0000"/>
              </a:solidFill>
            </a:endParaRPr>
          </a:p>
        </p:txBody>
      </p:sp>
      <p:sp>
        <p:nvSpPr>
          <p:cNvPr id="13" name="矩形 12"/>
          <p:cNvSpPr/>
          <p:nvPr/>
        </p:nvSpPr>
        <p:spPr>
          <a:xfrm>
            <a:off x="784217" y="5157192"/>
            <a:ext cx="2944647" cy="1212640"/>
          </a:xfrm>
          <a:prstGeom prst="rect">
            <a:avLst/>
          </a:prstGeom>
        </p:spPr>
        <p:txBody>
          <a:bodyPr wrap="square">
            <a:spAutoFit/>
          </a:bodyPr>
          <a:lstStyle/>
          <a:p>
            <a:pPr lvl="0">
              <a:buNone/>
            </a:pPr>
            <a:r>
              <a:rPr lang="zh-CN" altLang="en-US" dirty="0">
                <a:latin typeface="微软雅黑" pitchFamily="34" charset="-122"/>
                <a:ea typeface="微软雅黑" pitchFamily="34" charset="-122"/>
              </a:rPr>
              <a:t>部分数据的提报、审核、变更流程没有制定，无法落实数据专责人，数据问题无人从整体角度去解决，存在很多</a:t>
            </a:r>
            <a:r>
              <a:rPr lang="zh-CN" altLang="en-US" b="1" dirty="0">
                <a:solidFill>
                  <a:srgbClr val="FF0000"/>
                </a:solidFill>
                <a:latin typeface="微软雅黑" pitchFamily="34" charset="-122"/>
                <a:ea typeface="微软雅黑" pitchFamily="34" charset="-122"/>
              </a:rPr>
              <a:t>信息孤岛</a:t>
            </a:r>
            <a:r>
              <a:rPr lang="zh-CN" altLang="en-US" dirty="0">
                <a:latin typeface="微软雅黑" pitchFamily="34" charset="-122"/>
                <a:ea typeface="微软雅黑" pitchFamily="34" charset="-122"/>
              </a:rPr>
              <a:t>。</a:t>
            </a:r>
          </a:p>
        </p:txBody>
      </p:sp>
      <p:sp>
        <p:nvSpPr>
          <p:cNvPr id="14" name="矩形 13"/>
          <p:cNvSpPr/>
          <p:nvPr/>
        </p:nvSpPr>
        <p:spPr>
          <a:xfrm>
            <a:off x="6568697" y="5157192"/>
            <a:ext cx="2992815" cy="1212640"/>
          </a:xfrm>
          <a:prstGeom prst="rect">
            <a:avLst/>
          </a:prstGeom>
        </p:spPr>
        <p:txBody>
          <a:bodyPr wrap="square" lIns="36000" rIns="36000">
            <a:spAutoFit/>
          </a:bodyPr>
          <a:lstStyle/>
          <a:p>
            <a:pPr lvl="0">
              <a:spcAft>
                <a:spcPts val="0"/>
              </a:spcAft>
              <a:buNone/>
            </a:pPr>
            <a:r>
              <a:rPr lang="zh-CN" altLang="en-US" dirty="0">
                <a:latin typeface="微软雅黑" pitchFamily="34" charset="-122"/>
                <a:ea typeface="微软雅黑" pitchFamily="34" charset="-122"/>
              </a:rPr>
              <a:t>没有涵盖数据全生命周期管理的信息系统支持，基本依靠</a:t>
            </a:r>
            <a:r>
              <a:rPr lang="zh-CN" altLang="en-US" b="1" dirty="0">
                <a:solidFill>
                  <a:srgbClr val="FF0000"/>
                </a:solidFill>
                <a:latin typeface="微软雅黑" pitchFamily="34" charset="-122"/>
                <a:ea typeface="微软雅黑" pitchFamily="34" charset="-122"/>
              </a:rPr>
              <a:t>手工或者邮件</a:t>
            </a:r>
            <a:r>
              <a:rPr lang="zh-CN" altLang="en-US" dirty="0">
                <a:latin typeface="微软雅黑" pitchFamily="34" charset="-122"/>
                <a:ea typeface="微软雅黑" pitchFamily="34" charset="-122"/>
              </a:rPr>
              <a:t>来完成数据的上报和审核工作，工作效率得不到有效的保证，容易出错。</a:t>
            </a:r>
          </a:p>
        </p:txBody>
      </p:sp>
    </p:spTree>
    <p:extLst>
      <p:ext uri="{BB962C8B-B14F-4D97-AF65-F5344CB8AC3E}">
        <p14:creationId xmlns:p14="http://schemas.microsoft.com/office/powerpoint/2010/main" val="15378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16414" y="510471"/>
            <a:ext cx="5109091" cy="498598"/>
          </a:xfrm>
          <a:prstGeom prst="rect">
            <a:avLst/>
          </a:prstGeom>
        </p:spPr>
        <p:txBody>
          <a:bodyPr wrap="none">
            <a:spAutoFit/>
          </a:bodyPr>
          <a:lstStyle/>
          <a:p>
            <a:pPr algn="l">
              <a:lnSpc>
                <a:spcPct val="110000"/>
              </a:lnSpc>
              <a:spcAft>
                <a:spcPts val="463"/>
              </a:spcAft>
              <a:buClr>
                <a:srgbClr val="FF0000"/>
              </a:buClr>
              <a:buNone/>
            </a:pPr>
            <a:r>
              <a:rPr lang="zh-CN" altLang="en-US" sz="2400" b="1" dirty="0" smtClean="0">
                <a:latin typeface="微软雅黑" pitchFamily="34" charset="-122"/>
                <a:ea typeface="微软雅黑" pitchFamily="34" charset="-122"/>
              </a:rPr>
              <a:t>对数据重要性的认知变革和管理提升</a:t>
            </a:r>
            <a:endParaRPr lang="zh-CN" altLang="en-US" sz="2400" b="1" dirty="0">
              <a:latin typeface="微软雅黑" pitchFamily="34" charset="-122"/>
              <a:ea typeface="微软雅黑" pitchFamily="34" charset="-122"/>
            </a:endParaRPr>
          </a:p>
        </p:txBody>
      </p:sp>
      <p:sp>
        <p:nvSpPr>
          <p:cNvPr id="15" name="TextBox 14"/>
          <p:cNvSpPr txBox="1"/>
          <p:nvPr/>
        </p:nvSpPr>
        <p:spPr bwMode="gray">
          <a:xfrm>
            <a:off x="2598064" y="116632"/>
            <a:ext cx="7300795" cy="274228"/>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latin typeface="+mj-ea"/>
                <a:ea typeface="+mj-ea"/>
              </a:rPr>
              <a:t>中建</a:t>
            </a:r>
            <a:r>
              <a:rPr lang="en-US" altLang="zh-CN" sz="1200" b="1" dirty="0" smtClean="0">
                <a:latin typeface="+mj-ea"/>
                <a:ea typeface="+mj-ea"/>
              </a:rPr>
              <a:t>IT</a:t>
            </a:r>
            <a:r>
              <a:rPr lang="zh-CN" altLang="en-US" sz="1200" b="1" dirty="0" smtClean="0">
                <a:latin typeface="+mj-ea"/>
                <a:ea typeface="+mj-ea"/>
              </a:rPr>
              <a:t>发展战略 </a:t>
            </a:r>
            <a:r>
              <a:rPr lang="zh-CN" altLang="en-US" sz="1200" b="1" dirty="0" smtClean="0">
                <a:solidFill>
                  <a:srgbClr val="FF0000"/>
                </a:solidFill>
                <a:latin typeface="+mj-ea"/>
                <a:ea typeface="+mj-ea"/>
              </a:rPr>
              <a:t>     </a:t>
            </a:r>
            <a:r>
              <a:rPr lang="zh-CN" altLang="en-US" sz="1200" b="1" dirty="0" smtClean="0">
                <a:latin typeface="+mj-ea"/>
                <a:ea typeface="+mj-ea"/>
              </a:rPr>
              <a:t>中建主</a:t>
            </a:r>
            <a:r>
              <a:rPr lang="zh-CN" altLang="en-US" sz="1200" b="1" dirty="0">
                <a:latin typeface="+mj-ea"/>
                <a:ea typeface="+mj-ea"/>
              </a:rPr>
              <a:t>数据</a:t>
            </a:r>
            <a:r>
              <a:rPr lang="zh-CN" altLang="en-US" sz="1200" b="1" dirty="0" smtClean="0">
                <a:latin typeface="+mj-ea"/>
                <a:ea typeface="+mj-ea"/>
              </a:rPr>
              <a:t>现状</a:t>
            </a:r>
            <a:r>
              <a:rPr lang="zh-CN" altLang="en-US" sz="1200" b="1" dirty="0">
                <a:latin typeface="+mj-ea"/>
                <a:ea typeface="+mj-ea"/>
              </a:rPr>
              <a:t> </a:t>
            </a:r>
            <a:r>
              <a:rPr lang="zh-CN" altLang="en-US" sz="1200" b="1" dirty="0" smtClean="0">
                <a:latin typeface="+mj-ea"/>
                <a:ea typeface="+mj-ea"/>
              </a:rPr>
              <a:t>    </a:t>
            </a:r>
            <a:r>
              <a:rPr lang="zh-CN" altLang="en-US" sz="1200" b="1" dirty="0" smtClean="0">
                <a:solidFill>
                  <a:srgbClr val="FF0000"/>
                </a:solidFill>
                <a:latin typeface="+mj-ea"/>
                <a:ea typeface="+mj-ea"/>
              </a:rPr>
              <a:t>主数据概念及价值</a:t>
            </a:r>
            <a:r>
              <a:rPr lang="en-US" altLang="zh-CN" sz="1200" b="1" dirty="0">
                <a:solidFill>
                  <a:srgbClr val="FF0000"/>
                </a:solidFill>
              </a:rPr>
              <a:t> </a:t>
            </a:r>
            <a:r>
              <a:rPr lang="en-US" altLang="zh-CN" sz="1200" b="1" dirty="0" smtClean="0">
                <a:solidFill>
                  <a:srgbClr val="FF0000"/>
                </a:solidFill>
              </a:rPr>
              <a:t>     </a:t>
            </a:r>
            <a:r>
              <a:rPr lang="zh-CN" altLang="en-US" sz="1200" b="1" dirty="0" smtClean="0">
                <a:latin typeface="+mj-ea"/>
                <a:ea typeface="+mj-ea"/>
              </a:rPr>
              <a:t>标杆企业最佳实践</a:t>
            </a:r>
            <a:r>
              <a:rPr lang="en-US" altLang="zh-CN" sz="1200" b="1" dirty="0"/>
              <a:t> </a:t>
            </a:r>
            <a:r>
              <a:rPr lang="en-US" altLang="zh-CN" sz="1200" b="1" dirty="0" smtClean="0"/>
              <a:t>    </a:t>
            </a:r>
            <a:r>
              <a:rPr lang="zh-CN" altLang="en-US" sz="1200" b="1" dirty="0" smtClean="0">
                <a:latin typeface="+mj-ea"/>
                <a:ea typeface="+mj-ea"/>
              </a:rPr>
              <a:t>主数据体系建设意义</a:t>
            </a:r>
            <a:endParaRPr lang="zh-CN" altLang="en-US" sz="1200" b="1" dirty="0">
              <a:latin typeface="+mj-ea"/>
              <a:ea typeface="+mj-ea"/>
            </a:endParaRPr>
          </a:p>
        </p:txBody>
      </p:sp>
      <p:sp>
        <p:nvSpPr>
          <p:cNvPr id="20" name="右箭头 19"/>
          <p:cNvSpPr/>
          <p:nvPr/>
        </p:nvSpPr>
        <p:spPr bwMode="auto">
          <a:xfrm>
            <a:off x="5181441" y="1817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3" name="右箭头 22"/>
          <p:cNvSpPr/>
          <p:nvPr/>
        </p:nvSpPr>
        <p:spPr bwMode="auto">
          <a:xfrm>
            <a:off x="665356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4" name="右箭头 23"/>
          <p:cNvSpPr/>
          <p:nvPr/>
        </p:nvSpPr>
        <p:spPr bwMode="auto">
          <a:xfrm>
            <a:off x="8092584"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5" name="右箭头 24"/>
          <p:cNvSpPr/>
          <p:nvPr/>
        </p:nvSpPr>
        <p:spPr bwMode="auto">
          <a:xfrm>
            <a:off x="3834325" y="18864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微软雅黑" pitchFamily="34" charset="-122"/>
              <a:ea typeface="微软雅黑" pitchFamily="34" charset="-122"/>
            </a:endParaRPr>
          </a:p>
        </p:txBody>
      </p:sp>
      <p:sp>
        <p:nvSpPr>
          <p:cNvPr id="26" name="矩形 25"/>
          <p:cNvSpPr/>
          <p:nvPr/>
        </p:nvSpPr>
        <p:spPr>
          <a:xfrm>
            <a:off x="2643176" y="3903962"/>
            <a:ext cx="5857916" cy="500066"/>
          </a:xfrm>
          <a:prstGeom prst="rect">
            <a:avLst/>
          </a:prstGeom>
          <a:solidFill>
            <a:srgbClr val="C9E7E9"/>
          </a:solidFill>
          <a:ln>
            <a:noFill/>
          </a:ln>
          <a:effectLst>
            <a:innerShdw blurRad="63500" dist="50800" dir="8100000">
              <a:prstClr val="black">
                <a:alpha val="50000"/>
              </a:prstClr>
            </a:inn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gn="l"/>
            <a:r>
              <a:rPr lang="zh-CN" altLang="en-US" sz="1800" dirty="0" smtClean="0">
                <a:solidFill>
                  <a:schemeClr val="tx1"/>
                </a:solidFill>
                <a:latin typeface="微软雅黑" pitchFamily="34" charset="-122"/>
                <a:ea typeface="微软雅黑" pitchFamily="34" charset="-122"/>
              </a:rPr>
              <a:t>数据驱动下的决策方法是实施企业发展战略的重要工具</a:t>
            </a:r>
          </a:p>
        </p:txBody>
      </p:sp>
      <p:sp>
        <p:nvSpPr>
          <p:cNvPr id="27" name="矩形 26"/>
          <p:cNvSpPr/>
          <p:nvPr/>
        </p:nvSpPr>
        <p:spPr>
          <a:xfrm>
            <a:off x="2643176" y="4696050"/>
            <a:ext cx="5857916" cy="500066"/>
          </a:xfrm>
          <a:prstGeom prst="rect">
            <a:avLst/>
          </a:prstGeom>
          <a:solidFill>
            <a:srgbClr val="C9E7E9"/>
          </a:solidFill>
          <a:ln>
            <a:noFill/>
          </a:ln>
          <a:effectLst>
            <a:innerShdw blurRad="63500" dist="50800" dir="8100000">
              <a:prstClr val="black">
                <a:alpha val="50000"/>
              </a:prstClr>
            </a:inn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gn="l"/>
            <a:r>
              <a:rPr lang="zh-CN" altLang="en-US" sz="1800" dirty="0" smtClean="0">
                <a:solidFill>
                  <a:schemeClr val="tx1"/>
                </a:solidFill>
                <a:latin typeface="微软雅黑" pitchFamily="34" charset="-122"/>
                <a:ea typeface="微软雅黑" pitchFamily="34" charset="-122"/>
              </a:rPr>
              <a:t>数据是现代企业创造价值的最大来源</a:t>
            </a:r>
          </a:p>
        </p:txBody>
      </p:sp>
      <p:sp>
        <p:nvSpPr>
          <p:cNvPr id="28" name="矩形 27"/>
          <p:cNvSpPr/>
          <p:nvPr/>
        </p:nvSpPr>
        <p:spPr>
          <a:xfrm>
            <a:off x="2643176" y="3110164"/>
            <a:ext cx="5857916" cy="500066"/>
          </a:xfrm>
          <a:prstGeom prst="rect">
            <a:avLst/>
          </a:prstGeom>
          <a:solidFill>
            <a:srgbClr val="C9E7E9"/>
          </a:solidFill>
          <a:ln>
            <a:noFill/>
          </a:ln>
          <a:effectLst>
            <a:innerShdw blurRad="63500" dist="50800" dir="8100000">
              <a:prstClr val="black">
                <a:alpha val="50000"/>
              </a:prstClr>
            </a:inn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gn="l"/>
            <a:r>
              <a:rPr lang="zh-CN" altLang="en-US" sz="1800" dirty="0" smtClean="0">
                <a:solidFill>
                  <a:schemeClr val="tx1"/>
                </a:solidFill>
                <a:latin typeface="微软雅黑" pitchFamily="34" charset="-122"/>
                <a:ea typeface="微软雅黑" pitchFamily="34" charset="-122"/>
              </a:rPr>
              <a:t>数据是企业经济活动赖以运转的重要资源</a:t>
            </a:r>
            <a:endParaRPr lang="zh-CN" altLang="en-US" sz="1800" dirty="0">
              <a:latin typeface="微软雅黑" pitchFamily="34" charset="-122"/>
              <a:ea typeface="微软雅黑" pitchFamily="34" charset="-122"/>
            </a:endParaRPr>
          </a:p>
        </p:txBody>
      </p:sp>
      <p:sp>
        <p:nvSpPr>
          <p:cNvPr id="29" name="Rectangle 1"/>
          <p:cNvSpPr>
            <a:spLocks noChangeArrowheads="1"/>
          </p:cNvSpPr>
          <p:nvPr/>
        </p:nvSpPr>
        <p:spPr bwMode="auto">
          <a:xfrm>
            <a:off x="594108" y="1763879"/>
            <a:ext cx="853535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l" eaLnBrk="1" hangingPunct="1">
              <a:lnSpc>
                <a:spcPct val="150000"/>
              </a:lnSpc>
              <a:spcBef>
                <a:spcPct val="0"/>
              </a:spcBef>
              <a:buSzTx/>
              <a:buNone/>
            </a:pPr>
            <a:r>
              <a:rPr kumimoji="0" lang="zh-CN" altLang="zh-CN" sz="15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5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企业数据资产是一种由企业拥有或者控制的能够为企业带来未来经济利益的</a:t>
            </a:r>
            <a:r>
              <a:rPr kumimoji="0" lang="zh-CN"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资源</a:t>
            </a: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，既具有一般物质资产的特征，又兼有无形资产和数据资源的双重特征，已被众多的企业作为</a:t>
            </a:r>
            <a:r>
              <a:rPr kumimoji="0" lang="zh-CN"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无形、有价值、核心的资产</a:t>
            </a:r>
            <a:r>
              <a:rPr kumimoji="0" lang="zh-CN"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进行管理。</a:t>
            </a:r>
            <a:endParaRPr kumimoji="0" lang="zh-CN"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30" name="矩形 29"/>
          <p:cNvSpPr/>
          <p:nvPr/>
        </p:nvSpPr>
        <p:spPr>
          <a:xfrm>
            <a:off x="451186" y="4815633"/>
            <a:ext cx="1626464" cy="412421"/>
          </a:xfrm>
          <a:prstGeom prst="rect">
            <a:avLst/>
          </a:prstGeom>
        </p:spPr>
        <p:txBody>
          <a:bodyPr wrap="square">
            <a:spAutoFit/>
          </a:bodyPr>
          <a:lstStyle/>
          <a:p>
            <a:pPr>
              <a:buNone/>
            </a:pPr>
            <a:r>
              <a:rPr lang="zh-CN" altLang="en-US" sz="1600" b="1" dirty="0" smtClean="0">
                <a:solidFill>
                  <a:srgbClr val="FF0000"/>
                </a:solidFill>
                <a:latin typeface="微软雅黑" pitchFamily="34" charset="-122"/>
                <a:ea typeface="微软雅黑" pitchFamily="34" charset="-122"/>
              </a:rPr>
              <a:t>数据资产的价值</a:t>
            </a:r>
            <a:endParaRPr lang="zh-CN" altLang="en-US" sz="1600" b="1" dirty="0">
              <a:solidFill>
                <a:srgbClr val="FF0000"/>
              </a:solidFill>
              <a:latin typeface="微软雅黑" pitchFamily="34" charset="-122"/>
              <a:ea typeface="微软雅黑" pitchFamily="34" charset="-122"/>
            </a:endParaRPr>
          </a:p>
        </p:txBody>
      </p:sp>
      <p:sp>
        <p:nvSpPr>
          <p:cNvPr id="31" name="等腰三角形 30"/>
          <p:cNvSpPr/>
          <p:nvPr/>
        </p:nvSpPr>
        <p:spPr>
          <a:xfrm rot="16200000">
            <a:off x="1178698" y="3790536"/>
            <a:ext cx="2071703" cy="714380"/>
          </a:xfrm>
          <a:prstGeom prst="triangle">
            <a:avLst/>
          </a:prstGeom>
          <a:ln>
            <a:noFill/>
          </a:ln>
          <a:effectLst>
            <a:innerShdw blurRad="63500" dist="50800" dir="8100000">
              <a:prstClr val="black">
                <a:alpha val="50000"/>
              </a:prstClr>
            </a:innerShdw>
          </a:effectLst>
          <a:scene3d>
            <a:camera prst="orthographicFront">
              <a:rot lat="0" lon="0" rev="0"/>
            </a:camera>
            <a:lightRig rig="balanced" dir="t">
              <a:rot lat="0" lon="0" rev="8700000"/>
            </a:lightRig>
          </a:scene3d>
          <a:sp3d/>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zh-CN" altLang="en-US" dirty="0"/>
          </a:p>
        </p:txBody>
      </p:sp>
      <p:pic>
        <p:nvPicPr>
          <p:cNvPr id="32" name="Picture 2" descr="C:\Program Files\Microsoft Office\MEDIA\CAGCAT10\j0222015.wmf"/>
          <p:cNvPicPr>
            <a:picLocks noChangeAspect="1" noChangeArrowheads="1"/>
          </p:cNvPicPr>
          <p:nvPr/>
        </p:nvPicPr>
        <p:blipFill>
          <a:blip r:embed="rId3" cstate="print"/>
          <a:srcRect/>
          <a:stretch>
            <a:fillRect/>
          </a:stretch>
        </p:blipFill>
        <p:spPr bwMode="auto">
          <a:xfrm>
            <a:off x="1260204" y="4047978"/>
            <a:ext cx="792088" cy="767655"/>
          </a:xfrm>
          <a:prstGeom prst="rect">
            <a:avLst/>
          </a:prstGeom>
          <a:noFill/>
        </p:spPr>
      </p:pic>
      <p:pic>
        <p:nvPicPr>
          <p:cNvPr id="33" name="Picture 3" descr="C:\Program Files\Microsoft Office\MEDIA\CAGCAT10\j0222017.wmf"/>
          <p:cNvPicPr>
            <a:picLocks noChangeAspect="1" noChangeArrowheads="1"/>
          </p:cNvPicPr>
          <p:nvPr/>
        </p:nvPicPr>
        <p:blipFill>
          <a:blip r:embed="rId4" cstate="print"/>
          <a:srcRect/>
          <a:stretch>
            <a:fillRect/>
          </a:stretch>
        </p:blipFill>
        <p:spPr bwMode="auto">
          <a:xfrm>
            <a:off x="684140" y="3975970"/>
            <a:ext cx="764928" cy="767655"/>
          </a:xfrm>
          <a:prstGeom prst="rect">
            <a:avLst/>
          </a:prstGeom>
          <a:noFill/>
        </p:spPr>
      </p:pic>
      <p:pic>
        <p:nvPicPr>
          <p:cNvPr id="34" name="Picture 4" descr="C:\Program Files\Microsoft Office\MEDIA\CAGCAT10\j0222021.wmf"/>
          <p:cNvPicPr>
            <a:picLocks noChangeAspect="1" noChangeArrowheads="1"/>
          </p:cNvPicPr>
          <p:nvPr/>
        </p:nvPicPr>
        <p:blipFill>
          <a:blip r:embed="rId5" cstate="print"/>
          <a:srcRect/>
          <a:stretch>
            <a:fillRect/>
          </a:stretch>
        </p:blipFill>
        <p:spPr bwMode="auto">
          <a:xfrm>
            <a:off x="828156" y="3352331"/>
            <a:ext cx="764928" cy="767655"/>
          </a:xfrm>
          <a:prstGeom prst="rect">
            <a:avLst/>
          </a:prstGeom>
          <a:noFill/>
        </p:spPr>
      </p:pic>
      <p:pic>
        <p:nvPicPr>
          <p:cNvPr id="35" name="Picture 1"/>
          <p:cNvPicPr>
            <a:picLocks noChangeAspect="1" noChangeArrowheads="1"/>
          </p:cNvPicPr>
          <p:nvPr/>
        </p:nvPicPr>
        <p:blipFill>
          <a:blip r:embed="rId6" cstate="print"/>
          <a:srcRect/>
          <a:stretch>
            <a:fillRect/>
          </a:stretch>
        </p:blipFill>
        <p:spPr bwMode="auto">
          <a:xfrm>
            <a:off x="1264418" y="3615930"/>
            <a:ext cx="787874" cy="792088"/>
          </a:xfrm>
          <a:prstGeom prst="rect">
            <a:avLst/>
          </a:prstGeom>
          <a:noFill/>
          <a:ln w="9525">
            <a:noFill/>
            <a:miter lim="800000"/>
            <a:headEnd/>
            <a:tailEnd/>
          </a:ln>
          <a:effectLst/>
        </p:spPr>
      </p:pic>
      <p:sp>
        <p:nvSpPr>
          <p:cNvPr id="36" name="矩形 35"/>
          <p:cNvSpPr/>
          <p:nvPr/>
        </p:nvSpPr>
        <p:spPr>
          <a:xfrm>
            <a:off x="567856" y="1196752"/>
            <a:ext cx="4643470" cy="525657"/>
          </a:xfrm>
          <a:prstGeom prst="rect">
            <a:avLst/>
          </a:prstGeom>
        </p:spPr>
        <p:txBody>
          <a:bodyPr wrap="square">
            <a:spAutoFit/>
          </a:bodyPr>
          <a:lstStyle/>
          <a:p>
            <a:pPr algn="l">
              <a:buNone/>
            </a:pPr>
            <a:r>
              <a:rPr lang="zh-CN" altLang="en-US" sz="2400" b="1" dirty="0" smtClean="0">
                <a:solidFill>
                  <a:srgbClr val="FF0000"/>
                </a:solidFill>
                <a:latin typeface="微软雅黑" pitchFamily="34" charset="-122"/>
                <a:ea typeface="微软雅黑" pitchFamily="34" charset="-122"/>
              </a:rPr>
              <a:t>数据是企业最核心的资产</a:t>
            </a:r>
            <a:endParaRPr lang="zh-CN" altLang="en-US" sz="2400" b="1" dirty="0">
              <a:solidFill>
                <a:srgbClr val="FF0000"/>
              </a:solidFill>
              <a:latin typeface="微软雅黑" pitchFamily="34" charset="-122"/>
              <a:ea typeface="微软雅黑" pitchFamily="34" charset="-122"/>
            </a:endParaRPr>
          </a:p>
        </p:txBody>
      </p:sp>
      <p:sp>
        <p:nvSpPr>
          <p:cNvPr id="2" name="灯片编号占位符 1"/>
          <p:cNvSpPr>
            <a:spLocks noGrp="1"/>
          </p:cNvSpPr>
          <p:nvPr>
            <p:ph type="sldNum" sz="quarter" idx="10"/>
          </p:nvPr>
        </p:nvSpPr>
        <p:spPr/>
        <p:txBody>
          <a:bodyPr/>
          <a:lstStyle/>
          <a:p>
            <a:pPr>
              <a:defRPr/>
            </a:pPr>
            <a:fld id="{84F6DA29-C73A-421A-8FB7-6EB0A7E58869}" type="slidenum">
              <a:rPr lang="zh-SG" altLang="en-US" smtClean="0"/>
              <a:pPr>
                <a:defRPr/>
              </a:pPr>
              <a:t>8</a:t>
            </a:fld>
            <a:r>
              <a:rPr lang="en-US" altLang="zh-SG" smtClean="0"/>
              <a:t/>
            </a:r>
            <a:br>
              <a:rPr lang="en-US" altLang="zh-SG" smtClean="0"/>
            </a:br>
            <a:endParaRPr lang="en-US" altLang="zh-SG"/>
          </a:p>
        </p:txBody>
      </p:sp>
    </p:spTree>
    <p:extLst>
      <p:ext uri="{BB962C8B-B14F-4D97-AF65-F5344CB8AC3E}">
        <p14:creationId xmlns:p14="http://schemas.microsoft.com/office/powerpoint/2010/main" val="1719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3.4|3.3|4.7|1.7"/>
</p:tagLst>
</file>

<file path=ppt/theme/theme1.xml><?xml version="1.0" encoding="utf-8"?>
<a:theme xmlns:a="http://schemas.openxmlformats.org/drawingml/2006/main" name="信息化宣讲专用ppt模板">
  <a:themeElements>
    <a:clrScheme name="">
      <a:dk1>
        <a:srgbClr val="000000"/>
      </a:dk1>
      <a:lt1>
        <a:srgbClr val="FFFFFF"/>
      </a:lt1>
      <a:dk2>
        <a:srgbClr val="FFFFFF"/>
      </a:dk2>
      <a:lt2>
        <a:srgbClr val="FFFFFF"/>
      </a:lt2>
      <a:accent1>
        <a:srgbClr val="83C2E5"/>
      </a:accent1>
      <a:accent2>
        <a:srgbClr val="D6EBF6"/>
      </a:accent2>
      <a:accent3>
        <a:srgbClr val="FFFFFF"/>
      </a:accent3>
      <a:accent4>
        <a:srgbClr val="000000"/>
      </a:accent4>
      <a:accent5>
        <a:srgbClr val="C1DDF0"/>
      </a:accent5>
      <a:accent6>
        <a:srgbClr val="C2D5DF"/>
      </a:accent6>
      <a:hlink>
        <a:srgbClr val="288FC8"/>
      </a:hlink>
      <a:folHlink>
        <a:srgbClr val="0066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buNone/>
          <a:defRPr b="1" dirty="0">
            <a:latin typeface="+mj-ea"/>
            <a:ea typeface="+mj-ea"/>
          </a:defRPr>
        </a:defPPr>
      </a:lstStyle>
    </a:spDef>
    <a:lnDef>
      <a:spPr bwMode="auto">
        <a:noFill/>
        <a:ln w="50800" cap="flat" cmpd="sng" algn="ctr">
          <a:solidFill>
            <a:schemeClr val="accent1">
              <a:lumMod val="75000"/>
            </a:schemeClr>
          </a:solidFill>
          <a:prstDash val="solid"/>
          <a:round/>
          <a:headEnd type="none" w="med" len="med"/>
          <a:tailEnd type="triangle"/>
        </a:ln>
        <a:effectLst/>
      </a:spPr>
      <a:bodyPr/>
      <a:lstStyle/>
    </a:lnDef>
    <a:txDef>
      <a:spPr bwMode="gray">
        <a:noFill/>
        <a:ln w="12700" algn="ctr">
          <a:noFill/>
          <a:miter lim="800000"/>
          <a:headEnd/>
          <a:tailEnd/>
        </a:ln>
      </a:spPr>
      <a:bodyPr wrap="square" lIns="88697" tIns="44348" rIns="88697" bIns="44348">
        <a:spAutoFit/>
      </a:bodyPr>
      <a:lstStyle>
        <a:defPPr>
          <a:lnSpc>
            <a:spcPct val="100000"/>
          </a:lnSpc>
          <a:buNone/>
          <a:defRPr sz="1600" b="1" dirty="0">
            <a:latin typeface="微软雅黑" pitchFamily="34" charset="-122"/>
            <a:ea typeface="微软雅黑" pitchFamily="34" charset="-122"/>
          </a:defRPr>
        </a:defPPr>
      </a:lstStyle>
    </a:txDef>
  </a:objectDefaults>
  <a:extraClrSchemeLst>
    <a:extraClrScheme>
      <a:clrScheme name="Apple.Jia PPT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pple.Jia PPT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pple.Jia PPT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pple.Jia PPT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Apple.Jia PPT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Apple.Jia PPT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Apple.Jia PPT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Apple.Jia PPT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Apple.Jia PPT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Apple.Jia PPT 10">
        <a:dk1>
          <a:srgbClr val="000000"/>
        </a:dk1>
        <a:lt1>
          <a:srgbClr val="FFFFFF"/>
        </a:lt1>
        <a:dk2>
          <a:srgbClr val="FFFFFF"/>
        </a:dk2>
        <a:lt2>
          <a:srgbClr val="FFFFFF"/>
        </a:lt2>
        <a:accent1>
          <a:srgbClr val="72BAE2"/>
        </a:accent1>
        <a:accent2>
          <a:srgbClr val="6694FF"/>
        </a:accent2>
        <a:accent3>
          <a:srgbClr val="FFFFFF"/>
        </a:accent3>
        <a:accent4>
          <a:srgbClr val="000000"/>
        </a:accent4>
        <a:accent5>
          <a:srgbClr val="BCD9EE"/>
        </a:accent5>
        <a:accent6>
          <a:srgbClr val="5C86E7"/>
        </a:accent6>
        <a:hlink>
          <a:srgbClr val="0043D8"/>
        </a:hlink>
        <a:folHlink>
          <a:srgbClr val="3D70B3"/>
        </a:folHlink>
      </a:clrScheme>
      <a:clrMap bg1="lt1" tx1="dk1" bg2="lt2" tx2="dk2" accent1="accent1" accent2="accent2" accent3="accent3" accent4="accent4" accent5="accent5" accent6="accent6" hlink="hlink" folHlink="folHlink"/>
    </a:extraClrScheme>
    <a:extraClrScheme>
      <a:clrScheme name="Apple.Jia PPT 11">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4A8BEA"/>
        </a:hlink>
        <a:folHlink>
          <a:srgbClr val="006699"/>
        </a:folHlink>
      </a:clrScheme>
      <a:clrMap bg1="lt1" tx1="dk1" bg2="lt2" tx2="dk2" accent1="accent1" accent2="accent2" accent3="accent3" accent4="accent4" accent5="accent5" accent6="accent6" hlink="hlink" folHlink="folHlink"/>
    </a:extraClrScheme>
    <a:extraClrScheme>
      <a:clrScheme name="Apple.Jia PPT 12">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2674E6"/>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40872</TotalTime>
  <Words>5938</Words>
  <Application>Microsoft Office PowerPoint</Application>
  <PresentationFormat>A4 纸张(210x297 毫米)</PresentationFormat>
  <Paragraphs>1117</Paragraphs>
  <Slides>43</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信息化宣讲专用ppt模板</vt:lpstr>
      <vt:lpstr>CorelDRAW</vt:lpstr>
      <vt:lpstr>PowerPoint 演示文稿</vt:lpstr>
      <vt:lpstr>PowerPoint 演示文稿</vt:lpstr>
      <vt:lpstr>目录</vt:lpstr>
      <vt:lpstr>PowerPoint 演示文稿</vt:lpstr>
      <vt:lpstr>中国建筑发展战略分析</vt:lpstr>
      <vt:lpstr>中国建筑的主数据应用现状分析—信息集成问题</vt:lpstr>
      <vt:lpstr>PowerPoint 演示文稿</vt:lpstr>
      <vt:lpstr>中国建筑主数据应用现状分析——主数据管理问题</vt:lpstr>
      <vt:lpstr>PowerPoint 演示文稿</vt:lpstr>
      <vt:lpstr>对数据的认知历程变革</vt:lpstr>
      <vt:lpstr>PowerPoint 演示文稿</vt:lpstr>
      <vt:lpstr>PowerPoint 演示文稿</vt:lpstr>
      <vt:lpstr>PowerPoint 演示文稿</vt:lpstr>
      <vt:lpstr>中国建筑进行主数据体系建设工作的意义</vt:lpstr>
      <vt:lpstr>PowerPoint 演示文稿</vt:lpstr>
      <vt:lpstr>中国建筑主数据体系建设目标</vt:lpstr>
      <vt:lpstr>PowerPoint 演示文稿</vt:lpstr>
      <vt:lpstr>PowerPoint 演示文稿</vt:lpstr>
      <vt:lpstr>PowerPoint 演示文稿</vt:lpstr>
      <vt:lpstr>PowerPoint 演示文稿</vt:lpstr>
      <vt:lpstr>PowerPoint 演示文稿</vt:lpstr>
      <vt:lpstr>主数据体系建设实施步骤</vt:lpstr>
      <vt:lpstr>中国建筑主数据体系建设实施步骤</vt:lpstr>
      <vt:lpstr>中国建筑主数据体系建设实施－甘特图</vt:lpstr>
      <vt:lpstr>中国建筑主数据体系规划工作计划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主数据系统一期实施计划</vt:lpstr>
      <vt:lpstr>PowerPoint 演示文稿</vt:lpstr>
      <vt:lpstr>PowerPoint 演示文稿</vt:lpstr>
      <vt:lpstr>PowerPoint 演示文稿</vt:lpstr>
      <vt:lpstr>PowerPoint 演示文稿</vt:lpstr>
      <vt:lpstr>PowerPoint 演示文稿</vt:lpstr>
      <vt:lpstr>PowerPoint 演示文稿</vt:lpstr>
      <vt:lpstr>主数据体系建设支持配合 </vt:lpstr>
      <vt:lpstr>主数据体系建设支持配合 </vt:lpstr>
      <vt:lpstr>主数据体系建设支持配合 </vt:lpstr>
      <vt:lpstr>PowerPoint 演示文稿</vt:lpstr>
    </vt:vector>
  </TitlesOfParts>
  <Company>CCIDconsulting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汇报方案</dc:title>
  <dc:creator>jianing</dc:creator>
  <cp:lastModifiedBy>赵飞</cp:lastModifiedBy>
  <cp:revision>3317</cp:revision>
  <cp:lastPrinted>2013-03-01T10:15:42Z</cp:lastPrinted>
  <dcterms:created xsi:type="dcterms:W3CDTF">2005-05-20T10:00:42Z</dcterms:created>
  <dcterms:modified xsi:type="dcterms:W3CDTF">2013-07-15T08:01:59Z</dcterms:modified>
</cp:coreProperties>
</file>