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9" r:id="rId4"/>
    <p:sldId id="277" r:id="rId5"/>
    <p:sldId id="288" r:id="rId6"/>
    <p:sldId id="280" r:id="rId7"/>
    <p:sldId id="262" r:id="rId8"/>
    <p:sldId id="276" r:id="rId9"/>
    <p:sldId id="289" r:id="rId10"/>
    <p:sldId id="290" r:id="rId11"/>
    <p:sldId id="292" r:id="rId12"/>
    <p:sldId id="293" r:id="rId13"/>
    <p:sldId id="294" r:id="rId14"/>
    <p:sldId id="295" r:id="rId15"/>
    <p:sldId id="296" r:id="rId16"/>
    <p:sldId id="297" r:id="rId17"/>
    <p:sldId id="304" r:id="rId18"/>
    <p:sldId id="298" r:id="rId19"/>
    <p:sldId id="299" r:id="rId20"/>
    <p:sldId id="300" r:id="rId21"/>
    <p:sldId id="301" r:id="rId22"/>
    <p:sldId id="281" r:id="rId23"/>
    <p:sldId id="302" r:id="rId24"/>
    <p:sldId id="303" r:id="rId25"/>
    <p:sldId id="305" r:id="rId26"/>
    <p:sldId id="306" r:id="rId27"/>
    <p:sldId id="307" r:id="rId28"/>
    <p:sldId id="308" r:id="rId29"/>
    <p:sldId id="309" r:id="rId30"/>
    <p:sldId id="310" r:id="rId31"/>
    <p:sldId id="311" r:id="rId32"/>
    <p:sldId id="286" r:id="rId33"/>
    <p:sldId id="285" r:id="rId34"/>
    <p:sldId id="312" r:id="rId35"/>
    <p:sldId id="27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CB"/>
    <a:srgbClr val="FFECE7"/>
    <a:srgbClr val="2C3B38"/>
    <a:srgbClr val="B3C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9" autoAdjust="0"/>
    <p:restoredTop sz="98830" autoAdjust="0"/>
  </p:normalViewPr>
  <p:slideViewPr>
    <p:cSldViewPr snapToGrid="0">
      <p:cViewPr varScale="1">
        <p:scale>
          <a:sx n="70" d="100"/>
          <a:sy n="70" d="100"/>
        </p:scale>
        <p:origin x="-6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A33F8-E628-407E-BEA7-03187385A4CD}" type="datetimeFigureOut">
              <a:rPr lang="zh-CN" altLang="en-US" smtClean="0"/>
              <a:pPr/>
              <a:t>2017/8/6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B4BB9-4B5D-44E8-8D8A-505D59B11D9E}" type="slidenum">
              <a:rPr lang="zh-CN" altLang="en-US" smtClean="0"/>
              <a:pPr/>
              <a:t>‹#›</a:t>
            </a:fld>
            <a:endParaRPr lang="zh-CN" altLang="en-US"/>
          </a:p>
        </p:txBody>
      </p:sp>
    </p:spTree>
    <p:extLst>
      <p:ext uri="{BB962C8B-B14F-4D97-AF65-F5344CB8AC3E}">
        <p14:creationId xmlns:p14="http://schemas.microsoft.com/office/powerpoint/2010/main" val="258592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2C3B38">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67521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25186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93266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147131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225122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51659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1983867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13492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61529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23076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FDD8CF0A-1072-47BF-B759-11F043B18301}" type="datetimeFigureOut">
              <a:rPr lang="zh-CN" altLang="en-US" smtClean="0"/>
              <a:pPr/>
              <a:t>2017/8/6</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D379BD14-09F0-4091-8447-1340D55E3055}" type="slidenum">
              <a:rPr lang="zh-CN" altLang="en-US" smtClean="0"/>
              <a:pPr/>
              <a:t>‹#›</a:t>
            </a:fld>
            <a:endParaRPr lang="zh-CN" altLang="en-US"/>
          </a:p>
        </p:txBody>
      </p:sp>
    </p:spTree>
    <p:extLst>
      <p:ext uri="{BB962C8B-B14F-4D97-AF65-F5344CB8AC3E}">
        <p14:creationId xmlns:p14="http://schemas.microsoft.com/office/powerpoint/2010/main" val="78164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77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2921333" y="2754247"/>
            <a:ext cx="5882185" cy="54591"/>
          </a:xfrm>
          <a:prstGeom prst="line">
            <a:avLst/>
          </a:prstGeom>
          <a:ln w="9525">
            <a:solidFill>
              <a:srgbClr val="B3C6CC"/>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921333" y="3670923"/>
            <a:ext cx="5882185" cy="54591"/>
          </a:xfrm>
          <a:prstGeom prst="line">
            <a:avLst/>
          </a:prstGeom>
          <a:ln w="9525">
            <a:solidFill>
              <a:srgbClr val="B3C6CC"/>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89631" y="2930967"/>
            <a:ext cx="6537277" cy="769441"/>
          </a:xfrm>
          <a:prstGeom prst="rect">
            <a:avLst/>
          </a:prstGeom>
          <a:noFill/>
        </p:spPr>
        <p:txBody>
          <a:bodyPr wrap="square" rtlCol="0">
            <a:spAutoFit/>
          </a:bodyPr>
          <a:lstStyle/>
          <a:p>
            <a:r>
              <a:rPr lang="zh-CN" altLang="en-US" sz="4400" dirty="0" smtClean="0">
                <a:solidFill>
                  <a:schemeClr val="bg1"/>
                </a:solidFill>
              </a:rPr>
              <a:t>风控监控系统建设方案</a:t>
            </a:r>
            <a:endParaRPr lang="zh-CN" altLang="en-US" sz="4400" dirty="0">
              <a:solidFill>
                <a:schemeClr val="bg1"/>
              </a:solidFill>
            </a:endParaRPr>
          </a:p>
        </p:txBody>
      </p:sp>
      <p:cxnSp>
        <p:nvCxnSpPr>
          <p:cNvPr id="26" name="直接连接符 25"/>
          <p:cNvCxnSpPr/>
          <p:nvPr/>
        </p:nvCxnSpPr>
        <p:spPr>
          <a:xfrm>
            <a:off x="3766782" y="2406327"/>
            <a:ext cx="1050879" cy="655093"/>
          </a:xfrm>
          <a:prstGeom prst="line">
            <a:avLst/>
          </a:prstGeom>
          <a:ln>
            <a:solidFill>
              <a:srgbClr val="B3C6CC"/>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445757" y="3006438"/>
            <a:ext cx="334372" cy="232093"/>
          </a:xfrm>
          <a:prstGeom prst="line">
            <a:avLst/>
          </a:prstGeom>
          <a:ln>
            <a:solidFill>
              <a:srgbClr val="B3C6CC"/>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584747" y="3700674"/>
            <a:ext cx="1050879" cy="655093"/>
          </a:xfrm>
          <a:prstGeom prst="line">
            <a:avLst/>
          </a:prstGeom>
          <a:ln>
            <a:solidFill>
              <a:srgbClr val="B3C6C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790167" y="2154993"/>
            <a:ext cx="334372" cy="232093"/>
          </a:xfrm>
          <a:prstGeom prst="line">
            <a:avLst/>
          </a:prstGeom>
          <a:ln>
            <a:solidFill>
              <a:srgbClr val="B3C6CC"/>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12943" y="2202681"/>
            <a:ext cx="2749471" cy="430887"/>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000" kern="0" dirty="0" smtClean="0">
                <a:solidFill>
                  <a:schemeClr val="bg1"/>
                </a:solidFill>
                <a:latin typeface="微软雅黑" panose="020B0503020204020204" pitchFamily="34" charset="-122"/>
                <a:ea typeface="微软雅黑" panose="020B0503020204020204" pitchFamily="34" charset="-122"/>
              </a:rPr>
              <a:t>青岛场外市场清算中心</a:t>
            </a: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12691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1015663"/>
          </a:xfrm>
          <a:prstGeom prst="rect">
            <a:avLst/>
          </a:prstGeom>
          <a:noFill/>
        </p:spPr>
        <p:txBody>
          <a:bodyPr wrap="square" rtlCol="0">
            <a:spAutoFit/>
          </a:bodyPr>
          <a:lstStyle/>
          <a:p>
            <a:r>
              <a:rPr lang="zh-CN" altLang="en-US" sz="3200" b="1" dirty="0">
                <a:solidFill>
                  <a:srgbClr val="141316"/>
                </a:solidFill>
                <a:latin typeface="微软雅黑" pitchFamily="34" charset="-122"/>
                <a:ea typeface="微软雅黑" pitchFamily="34" charset="-122"/>
              </a:rPr>
              <a:t>市场状态监控展示</a:t>
            </a:r>
            <a:r>
              <a:rPr lang="en-US" altLang="zh-CN" sz="3200" b="1" dirty="0">
                <a:solidFill>
                  <a:srgbClr val="141316"/>
                </a:solidFill>
                <a:latin typeface="微软雅黑" pitchFamily="34" charset="-122"/>
                <a:ea typeface="微软雅黑" pitchFamily="34" charset="-122"/>
              </a:rPr>
              <a:t>-</a:t>
            </a:r>
          </a:p>
          <a:p>
            <a:r>
              <a:rPr lang="zh-CN" altLang="en-US" sz="2800" dirty="0">
                <a:latin typeface="微软雅黑" panose="020B0503020204020204" pitchFamily="34" charset="-122"/>
                <a:ea typeface="微软雅黑" panose="020B0503020204020204" pitchFamily="34" charset="-122"/>
              </a:rPr>
              <a:t>基于连续交易</a:t>
            </a:r>
            <a:r>
              <a:rPr lang="zh-CN" altLang="en-US" sz="2800" dirty="0" smtClean="0">
                <a:latin typeface="微软雅黑" panose="020B0503020204020204" pitchFamily="34" charset="-122"/>
                <a:ea typeface="微软雅黑" panose="020B0503020204020204" pitchFamily="34" charset="-122"/>
              </a:rPr>
              <a:t>的行情监控</a:t>
            </a:r>
            <a:r>
              <a:rPr lang="zh-CN" altLang="en-US" sz="2800" dirty="0">
                <a:latin typeface="微软雅黑" panose="020B0503020204020204" pitchFamily="34" charset="-122"/>
                <a:ea typeface="微软雅黑" panose="020B0503020204020204" pitchFamily="34" charset="-122"/>
              </a:rPr>
              <a:t>展示</a:t>
            </a:r>
            <a:endParaRPr lang="zh-CN" altLang="en-US" sz="2800" dirty="0">
              <a:solidFill>
                <a:srgbClr val="2C3B38"/>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4" y="2365825"/>
            <a:ext cx="10868664" cy="1772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611" y="4467297"/>
            <a:ext cx="5957526" cy="187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01347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1015663"/>
          </a:xfrm>
          <a:prstGeom prst="rect">
            <a:avLst/>
          </a:prstGeom>
          <a:noFill/>
        </p:spPr>
        <p:txBody>
          <a:bodyPr wrap="square" rtlCol="0">
            <a:spAutoFit/>
          </a:bodyPr>
          <a:lstStyle/>
          <a:p>
            <a:r>
              <a:rPr lang="zh-CN" altLang="en-US" sz="3200" b="1" dirty="0">
                <a:solidFill>
                  <a:srgbClr val="141316"/>
                </a:solidFill>
                <a:latin typeface="微软雅黑" pitchFamily="34" charset="-122"/>
                <a:ea typeface="微软雅黑" pitchFamily="34" charset="-122"/>
              </a:rPr>
              <a:t>市场状态监控展示</a:t>
            </a:r>
            <a:r>
              <a:rPr lang="en-US" altLang="zh-CN" sz="3200" b="1" dirty="0">
                <a:solidFill>
                  <a:srgbClr val="141316"/>
                </a:solidFill>
                <a:latin typeface="微软雅黑" pitchFamily="34" charset="-122"/>
                <a:ea typeface="微软雅黑" pitchFamily="34" charset="-122"/>
              </a:rPr>
              <a:t>-</a:t>
            </a:r>
          </a:p>
          <a:p>
            <a:r>
              <a:rPr lang="zh-CN" altLang="en-US" sz="2800" dirty="0" smtClean="0">
                <a:solidFill>
                  <a:srgbClr val="2C3B38"/>
                </a:solidFill>
                <a:latin typeface="微软雅黑" panose="020B0503020204020204" pitchFamily="34" charset="-122"/>
                <a:ea typeface="微软雅黑" panose="020B0503020204020204" pitchFamily="34" charset="-122"/>
              </a:rPr>
              <a:t>银行状态监控</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6039"/>
            <a:ext cx="12072541" cy="490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28363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1015663"/>
          </a:xfrm>
          <a:prstGeom prst="rect">
            <a:avLst/>
          </a:prstGeom>
          <a:noFill/>
        </p:spPr>
        <p:txBody>
          <a:bodyPr wrap="square" rtlCol="0">
            <a:spAutoFit/>
          </a:bodyPr>
          <a:lstStyle/>
          <a:p>
            <a:r>
              <a:rPr lang="zh-CN" altLang="en-US" sz="3200" b="1" dirty="0">
                <a:solidFill>
                  <a:srgbClr val="141316"/>
                </a:solidFill>
                <a:latin typeface="微软雅黑" pitchFamily="34" charset="-122"/>
                <a:ea typeface="微软雅黑" pitchFamily="34" charset="-122"/>
              </a:rPr>
              <a:t>交易</a:t>
            </a:r>
            <a:r>
              <a:rPr lang="zh-CN" altLang="en-US" sz="3200" b="1" dirty="0" smtClean="0">
                <a:solidFill>
                  <a:srgbClr val="141316"/>
                </a:solidFill>
                <a:latin typeface="微软雅黑" pitchFamily="34" charset="-122"/>
                <a:ea typeface="微软雅黑" pitchFamily="34" charset="-122"/>
              </a:rPr>
              <a:t>状态</a:t>
            </a:r>
            <a:r>
              <a:rPr lang="zh-CN" altLang="en-US" sz="3200" b="1" dirty="0">
                <a:solidFill>
                  <a:srgbClr val="141316"/>
                </a:solidFill>
                <a:latin typeface="微软雅黑" pitchFamily="34" charset="-122"/>
                <a:ea typeface="微软雅黑" pitchFamily="34" charset="-122"/>
              </a:rPr>
              <a:t>监控展示</a:t>
            </a:r>
            <a:r>
              <a:rPr lang="en-US" altLang="zh-CN" sz="3200" b="1" dirty="0">
                <a:solidFill>
                  <a:srgbClr val="141316"/>
                </a:solidFill>
                <a:latin typeface="微软雅黑" pitchFamily="34" charset="-122"/>
                <a:ea typeface="微软雅黑" pitchFamily="34" charset="-122"/>
              </a:rPr>
              <a:t>-</a:t>
            </a:r>
          </a:p>
          <a:p>
            <a:r>
              <a:rPr lang="zh-CN" altLang="en-US" sz="2800" dirty="0" smtClean="0">
                <a:solidFill>
                  <a:srgbClr val="2C3B38"/>
                </a:solidFill>
                <a:latin typeface="微软雅黑" panose="020B0503020204020204" pitchFamily="34" charset="-122"/>
                <a:ea typeface="微软雅黑" panose="020B0503020204020204" pitchFamily="34" charset="-122"/>
              </a:rPr>
              <a:t>开户、签约、登录等人员数量监控</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067" y="1412738"/>
            <a:ext cx="9630766" cy="544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333921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1015663"/>
          </a:xfrm>
          <a:prstGeom prst="rect">
            <a:avLst/>
          </a:prstGeom>
          <a:noFill/>
        </p:spPr>
        <p:txBody>
          <a:bodyPr wrap="square" rtlCol="0">
            <a:spAutoFit/>
          </a:bodyPr>
          <a:lstStyle/>
          <a:p>
            <a:r>
              <a:rPr lang="zh-CN" altLang="en-US" sz="3200" b="1" dirty="0">
                <a:solidFill>
                  <a:srgbClr val="141316"/>
                </a:solidFill>
                <a:latin typeface="微软雅黑" pitchFamily="34" charset="-122"/>
                <a:ea typeface="微软雅黑" pitchFamily="34" charset="-122"/>
              </a:rPr>
              <a:t>交易</a:t>
            </a:r>
            <a:r>
              <a:rPr lang="zh-CN" altLang="en-US" sz="3200" b="1" dirty="0" smtClean="0">
                <a:solidFill>
                  <a:srgbClr val="141316"/>
                </a:solidFill>
                <a:latin typeface="微软雅黑" pitchFamily="34" charset="-122"/>
                <a:ea typeface="微软雅黑" pitchFamily="34" charset="-122"/>
              </a:rPr>
              <a:t>状态</a:t>
            </a:r>
            <a:r>
              <a:rPr lang="zh-CN" altLang="en-US" sz="3200" b="1" dirty="0">
                <a:solidFill>
                  <a:srgbClr val="141316"/>
                </a:solidFill>
                <a:latin typeface="微软雅黑" pitchFamily="34" charset="-122"/>
                <a:ea typeface="微软雅黑" pitchFamily="34" charset="-122"/>
              </a:rPr>
              <a:t>监控展示</a:t>
            </a:r>
            <a:r>
              <a:rPr lang="en-US" altLang="zh-CN" sz="3200" b="1" dirty="0">
                <a:solidFill>
                  <a:srgbClr val="141316"/>
                </a:solidFill>
                <a:latin typeface="微软雅黑" pitchFamily="34" charset="-122"/>
                <a:ea typeface="微软雅黑" pitchFamily="34" charset="-122"/>
              </a:rPr>
              <a:t>-</a:t>
            </a:r>
          </a:p>
          <a:p>
            <a:r>
              <a:rPr lang="zh-CN" altLang="en-US" sz="2800" dirty="0" smtClean="0">
                <a:solidFill>
                  <a:srgbClr val="2C3B38"/>
                </a:solidFill>
                <a:latin typeface="微软雅黑" panose="020B0503020204020204" pitchFamily="34" charset="-122"/>
                <a:ea typeface="微软雅黑" panose="020B0503020204020204" pitchFamily="34" charset="-122"/>
              </a:rPr>
              <a:t>持仓监控</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302" y="1432867"/>
            <a:ext cx="6791586" cy="4936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42800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1015663"/>
          </a:xfrm>
          <a:prstGeom prst="rect">
            <a:avLst/>
          </a:prstGeom>
          <a:noFill/>
        </p:spPr>
        <p:txBody>
          <a:bodyPr wrap="square" rtlCol="0">
            <a:spAutoFit/>
          </a:bodyPr>
          <a:lstStyle/>
          <a:p>
            <a:r>
              <a:rPr lang="zh-CN" altLang="en-US" sz="3200" b="1" dirty="0">
                <a:solidFill>
                  <a:srgbClr val="141316"/>
                </a:solidFill>
                <a:latin typeface="微软雅黑" pitchFamily="34" charset="-122"/>
                <a:ea typeface="微软雅黑" pitchFamily="34" charset="-122"/>
              </a:rPr>
              <a:t>交易</a:t>
            </a:r>
            <a:r>
              <a:rPr lang="zh-CN" altLang="en-US" sz="3200" b="1" dirty="0" smtClean="0">
                <a:solidFill>
                  <a:srgbClr val="141316"/>
                </a:solidFill>
                <a:latin typeface="微软雅黑" pitchFamily="34" charset="-122"/>
                <a:ea typeface="微软雅黑" pitchFamily="34" charset="-122"/>
              </a:rPr>
              <a:t>状态</a:t>
            </a:r>
            <a:r>
              <a:rPr lang="zh-CN" altLang="en-US" sz="3200" b="1" dirty="0">
                <a:solidFill>
                  <a:srgbClr val="141316"/>
                </a:solidFill>
                <a:latin typeface="微软雅黑" pitchFamily="34" charset="-122"/>
                <a:ea typeface="微软雅黑" pitchFamily="34" charset="-122"/>
              </a:rPr>
              <a:t>监控展示</a:t>
            </a:r>
            <a:r>
              <a:rPr lang="en-US" altLang="zh-CN" sz="3200" b="1" dirty="0">
                <a:solidFill>
                  <a:srgbClr val="141316"/>
                </a:solidFill>
                <a:latin typeface="微软雅黑" pitchFamily="34" charset="-122"/>
                <a:ea typeface="微软雅黑" pitchFamily="34" charset="-122"/>
              </a:rPr>
              <a:t>-</a:t>
            </a:r>
          </a:p>
          <a:p>
            <a:r>
              <a:rPr lang="zh-CN" altLang="en-US" sz="2800" dirty="0" smtClean="0">
                <a:solidFill>
                  <a:srgbClr val="2C3B38"/>
                </a:solidFill>
                <a:latin typeface="微软雅黑" panose="020B0503020204020204" pitchFamily="34" charset="-122"/>
                <a:ea typeface="微软雅黑" panose="020B0503020204020204" pitchFamily="34" charset="-122"/>
              </a:rPr>
              <a:t>持仓监控</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14" y="1466039"/>
            <a:ext cx="11905649" cy="4115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6107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1015663"/>
          </a:xfrm>
          <a:prstGeom prst="rect">
            <a:avLst/>
          </a:prstGeom>
          <a:noFill/>
        </p:spPr>
        <p:txBody>
          <a:bodyPr wrap="square" rtlCol="0">
            <a:spAutoFit/>
          </a:bodyPr>
          <a:lstStyle/>
          <a:p>
            <a:r>
              <a:rPr lang="zh-CN" altLang="en-US" sz="3200" b="1" dirty="0">
                <a:solidFill>
                  <a:srgbClr val="141316"/>
                </a:solidFill>
                <a:latin typeface="微软雅黑" pitchFamily="34" charset="-122"/>
                <a:ea typeface="微软雅黑" pitchFamily="34" charset="-122"/>
              </a:rPr>
              <a:t>交易</a:t>
            </a:r>
            <a:r>
              <a:rPr lang="zh-CN" altLang="en-US" sz="3200" b="1" dirty="0" smtClean="0">
                <a:solidFill>
                  <a:srgbClr val="141316"/>
                </a:solidFill>
                <a:latin typeface="微软雅黑" pitchFamily="34" charset="-122"/>
                <a:ea typeface="微软雅黑" pitchFamily="34" charset="-122"/>
              </a:rPr>
              <a:t>状态</a:t>
            </a:r>
            <a:r>
              <a:rPr lang="zh-CN" altLang="en-US" sz="3200" b="1" dirty="0">
                <a:solidFill>
                  <a:srgbClr val="141316"/>
                </a:solidFill>
                <a:latin typeface="微软雅黑" pitchFamily="34" charset="-122"/>
                <a:ea typeface="微软雅黑" pitchFamily="34" charset="-122"/>
              </a:rPr>
              <a:t>监控展示</a:t>
            </a:r>
            <a:r>
              <a:rPr lang="en-US" altLang="zh-CN" sz="3200" b="1" dirty="0">
                <a:solidFill>
                  <a:srgbClr val="141316"/>
                </a:solidFill>
                <a:latin typeface="微软雅黑" pitchFamily="34" charset="-122"/>
                <a:ea typeface="微软雅黑" pitchFamily="34" charset="-122"/>
              </a:rPr>
              <a:t>-</a:t>
            </a:r>
          </a:p>
          <a:p>
            <a:r>
              <a:rPr lang="zh-CN" altLang="en-US" sz="2800" dirty="0" smtClean="0">
                <a:solidFill>
                  <a:srgbClr val="2C3B38"/>
                </a:solidFill>
                <a:latin typeface="微软雅黑" panose="020B0503020204020204" pitchFamily="34" charset="-122"/>
                <a:ea typeface="微软雅黑" panose="020B0503020204020204" pitchFamily="34" charset="-122"/>
              </a:rPr>
              <a:t>成交额、亏损额、出入金等金额监控</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15" y="1466039"/>
            <a:ext cx="11756267" cy="448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5517758"/>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584775"/>
          </a:xfrm>
          <a:prstGeom prst="rect">
            <a:avLst/>
          </a:prstGeom>
          <a:noFill/>
        </p:spPr>
        <p:txBody>
          <a:bodyPr wrap="square" rtlCol="0">
            <a:spAutoFit/>
          </a:bodyPr>
          <a:lstStyle/>
          <a:p>
            <a:r>
              <a:rPr lang="zh-CN" altLang="en-US" sz="3200" b="1" dirty="0" smtClean="0">
                <a:solidFill>
                  <a:srgbClr val="141316"/>
                </a:solidFill>
                <a:latin typeface="微软雅黑" pitchFamily="34" charset="-122"/>
                <a:ea typeface="微软雅黑" pitchFamily="34" charset="-122"/>
              </a:rPr>
              <a:t>异常行为监控展示</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69" y="1354469"/>
            <a:ext cx="309562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145" y="1654506"/>
            <a:ext cx="39624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5198761"/>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584775"/>
          </a:xfrm>
          <a:prstGeom prst="rect">
            <a:avLst/>
          </a:prstGeom>
          <a:noFill/>
        </p:spPr>
        <p:txBody>
          <a:bodyPr wrap="square" rtlCol="0">
            <a:spAutoFit/>
          </a:bodyPr>
          <a:lstStyle/>
          <a:p>
            <a:r>
              <a:rPr lang="zh-CN" altLang="en-US" sz="3200" b="1" dirty="0" smtClean="0">
                <a:solidFill>
                  <a:srgbClr val="141316"/>
                </a:solidFill>
                <a:latin typeface="微软雅黑" pitchFamily="34" charset="-122"/>
                <a:ea typeface="微软雅黑" pitchFamily="34" charset="-122"/>
              </a:rPr>
              <a:t>预警日志展示</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42" y="1035150"/>
            <a:ext cx="11887058" cy="5500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829106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523220"/>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监控大屏样式</a:t>
            </a:r>
            <a:r>
              <a:rPr lang="en-US" altLang="zh-CN" sz="2800" dirty="0" smtClean="0">
                <a:solidFill>
                  <a:srgbClr val="2C3B38"/>
                </a:solidFill>
                <a:latin typeface="微软雅黑" panose="020B0503020204020204" pitchFamily="34" charset="-122"/>
                <a:ea typeface="微软雅黑" panose="020B0503020204020204" pitchFamily="34" charset="-122"/>
              </a:rPr>
              <a:t>1</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685" y="1214651"/>
            <a:ext cx="6637337"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8717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523220"/>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监控大屏样式</a:t>
            </a:r>
            <a:r>
              <a:rPr lang="en-US" altLang="zh-CN" sz="2800" dirty="0" smtClean="0">
                <a:solidFill>
                  <a:srgbClr val="2C3B38"/>
                </a:solidFill>
                <a:latin typeface="微软雅黑" panose="020B0503020204020204" pitchFamily="34" charset="-122"/>
                <a:ea typeface="微软雅黑" panose="020B0503020204020204" pitchFamily="34" charset="-122"/>
              </a:rPr>
              <a:t>2</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38" y="1073339"/>
            <a:ext cx="8996576" cy="560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73208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2" y="0"/>
            <a:ext cx="9662615" cy="6858000"/>
          </a:xfrm>
          <a:prstGeom prst="rtTriangle">
            <a:avLst/>
          </a:prstGeom>
          <a:solidFill>
            <a:srgbClr val="2C3B3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KSO_Shape"/>
          <p:cNvSpPr/>
          <p:nvPr/>
        </p:nvSpPr>
        <p:spPr>
          <a:xfrm>
            <a:off x="944539" y="3071647"/>
            <a:ext cx="2494699" cy="2463421"/>
          </a:xfrm>
          <a:prstGeom prst="flowChartConnector">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solidFill>
            </a:endParaRPr>
          </a:p>
        </p:txBody>
      </p:sp>
      <p:sp>
        <p:nvSpPr>
          <p:cNvPr id="10" name="椭圆 9"/>
          <p:cNvSpPr/>
          <p:nvPr/>
        </p:nvSpPr>
        <p:spPr>
          <a:xfrm>
            <a:off x="2306474" y="1501255"/>
            <a:ext cx="641444" cy="641444"/>
          </a:xfrm>
          <a:prstGeom prst="ellipse">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1</a:t>
            </a:r>
            <a:endParaRPr lang="zh-CN" altLang="en-US" sz="3200" dirty="0"/>
          </a:p>
        </p:txBody>
      </p:sp>
      <p:sp>
        <p:nvSpPr>
          <p:cNvPr id="5" name="文本框 4"/>
          <p:cNvSpPr txBox="1"/>
          <p:nvPr/>
        </p:nvSpPr>
        <p:spPr>
          <a:xfrm>
            <a:off x="1172005" y="3848624"/>
            <a:ext cx="2620371" cy="707886"/>
          </a:xfrm>
          <a:prstGeom prst="rect">
            <a:avLst/>
          </a:prstGeom>
          <a:noFill/>
        </p:spPr>
        <p:txBody>
          <a:bodyPr wrap="square" rtlCol="0">
            <a:spAutoFit/>
          </a:bodyPr>
          <a:lstStyle/>
          <a:p>
            <a:r>
              <a:rPr lang="en-US" altLang="zh-CN" sz="4000" dirty="0" smtClean="0">
                <a:solidFill>
                  <a:schemeClr val="bg1"/>
                </a:solidFill>
              </a:rPr>
              <a:t>CONTENT</a:t>
            </a:r>
            <a:endParaRPr lang="zh-CN" altLang="en-US" sz="4000" dirty="0">
              <a:solidFill>
                <a:schemeClr val="bg1"/>
              </a:solidFill>
            </a:endParaRPr>
          </a:p>
        </p:txBody>
      </p:sp>
      <p:cxnSp>
        <p:nvCxnSpPr>
          <p:cNvPr id="30" name="直接连接符 29"/>
          <p:cNvCxnSpPr/>
          <p:nvPr/>
        </p:nvCxnSpPr>
        <p:spPr>
          <a:xfrm>
            <a:off x="1610436" y="4556509"/>
            <a:ext cx="1528549" cy="0"/>
          </a:xfrm>
          <a:prstGeom prst="line">
            <a:avLst/>
          </a:prstGeom>
          <a:ln>
            <a:solidFill>
              <a:srgbClr val="B3C6CC"/>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3646229" y="2497968"/>
            <a:ext cx="641444" cy="641444"/>
          </a:xfrm>
          <a:prstGeom prst="ellipse">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2</a:t>
            </a:r>
            <a:endParaRPr lang="zh-CN" altLang="en-US" sz="3200" dirty="0">
              <a:solidFill>
                <a:schemeClr val="bg1"/>
              </a:solidFill>
            </a:endParaRPr>
          </a:p>
        </p:txBody>
      </p:sp>
      <p:sp>
        <p:nvSpPr>
          <p:cNvPr id="37" name="椭圆 36"/>
          <p:cNvSpPr/>
          <p:nvPr/>
        </p:nvSpPr>
        <p:spPr>
          <a:xfrm>
            <a:off x="4913194" y="3429000"/>
            <a:ext cx="641444" cy="641444"/>
          </a:xfrm>
          <a:prstGeom prst="ellipse">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3</a:t>
            </a:r>
            <a:endParaRPr lang="zh-CN" altLang="en-US" sz="3200" dirty="0">
              <a:solidFill>
                <a:schemeClr val="bg1"/>
              </a:solidFill>
            </a:endParaRPr>
          </a:p>
        </p:txBody>
      </p:sp>
      <p:sp>
        <p:nvSpPr>
          <p:cNvPr id="38" name="椭圆 37"/>
          <p:cNvSpPr/>
          <p:nvPr/>
        </p:nvSpPr>
        <p:spPr>
          <a:xfrm>
            <a:off x="6512259" y="4495072"/>
            <a:ext cx="641444" cy="641444"/>
          </a:xfrm>
          <a:prstGeom prst="ellipse">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4</a:t>
            </a:r>
            <a:endParaRPr lang="zh-CN" altLang="en-US" sz="3200" dirty="0">
              <a:solidFill>
                <a:schemeClr val="bg1"/>
              </a:solidFill>
            </a:endParaRPr>
          </a:p>
        </p:txBody>
      </p:sp>
      <p:sp>
        <p:nvSpPr>
          <p:cNvPr id="39" name="文本框 38"/>
          <p:cNvSpPr txBox="1"/>
          <p:nvPr/>
        </p:nvSpPr>
        <p:spPr>
          <a:xfrm>
            <a:off x="3138986" y="1501255"/>
            <a:ext cx="5104263" cy="400110"/>
          </a:xfrm>
          <a:prstGeom prst="rect">
            <a:avLst/>
          </a:prstGeom>
          <a:noFill/>
        </p:spPr>
        <p:txBody>
          <a:bodyPr wrap="square" rtlCol="0">
            <a:spAutoFit/>
          </a:bodyPr>
          <a:lstStyle/>
          <a:p>
            <a:r>
              <a:rPr lang="zh-CN" altLang="en-US" sz="2000" dirty="0">
                <a:solidFill>
                  <a:schemeClr val="bg1"/>
                </a:solidFill>
              </a:rPr>
              <a:t>概述</a:t>
            </a:r>
            <a:endParaRPr lang="zh-CN" altLang="en-US" sz="2000" dirty="0" smtClean="0">
              <a:solidFill>
                <a:schemeClr val="bg1"/>
              </a:solidFill>
            </a:endParaRPr>
          </a:p>
        </p:txBody>
      </p:sp>
      <p:sp>
        <p:nvSpPr>
          <p:cNvPr id="40" name="文本框 39"/>
          <p:cNvSpPr txBox="1"/>
          <p:nvPr/>
        </p:nvSpPr>
        <p:spPr>
          <a:xfrm>
            <a:off x="4371836" y="2573533"/>
            <a:ext cx="5104263" cy="400110"/>
          </a:xfrm>
          <a:prstGeom prst="rect">
            <a:avLst/>
          </a:prstGeom>
          <a:noFill/>
        </p:spPr>
        <p:txBody>
          <a:bodyPr wrap="square" rtlCol="0">
            <a:spAutoFit/>
          </a:bodyPr>
          <a:lstStyle/>
          <a:p>
            <a:r>
              <a:rPr lang="zh-CN" altLang="en-US" sz="2000" dirty="0" smtClean="0">
                <a:solidFill>
                  <a:schemeClr val="bg1"/>
                </a:solidFill>
              </a:rPr>
              <a:t>业务监控说明</a:t>
            </a:r>
            <a:endParaRPr lang="zh-CN" altLang="en-US" sz="2000" dirty="0" smtClean="0">
              <a:solidFill>
                <a:schemeClr val="bg1"/>
              </a:solidFill>
            </a:endParaRPr>
          </a:p>
        </p:txBody>
      </p:sp>
      <p:sp>
        <p:nvSpPr>
          <p:cNvPr id="41" name="文本框 40"/>
          <p:cNvSpPr txBox="1"/>
          <p:nvPr/>
        </p:nvSpPr>
        <p:spPr>
          <a:xfrm>
            <a:off x="5679171" y="3549667"/>
            <a:ext cx="5104263" cy="400110"/>
          </a:xfrm>
          <a:prstGeom prst="rect">
            <a:avLst/>
          </a:prstGeom>
          <a:noFill/>
        </p:spPr>
        <p:txBody>
          <a:bodyPr wrap="square" rtlCol="0">
            <a:spAutoFit/>
          </a:bodyPr>
          <a:lstStyle/>
          <a:p>
            <a:r>
              <a:rPr lang="zh-CN" altLang="en-US" sz="2000" dirty="0" smtClean="0">
                <a:solidFill>
                  <a:schemeClr val="bg1"/>
                </a:solidFill>
              </a:rPr>
              <a:t>预警与报警</a:t>
            </a:r>
            <a:endParaRPr lang="zh-CN" altLang="en-US" sz="2000" dirty="0" smtClean="0">
              <a:solidFill>
                <a:schemeClr val="bg1"/>
              </a:solidFill>
            </a:endParaRPr>
          </a:p>
        </p:txBody>
      </p:sp>
      <p:sp>
        <p:nvSpPr>
          <p:cNvPr id="42" name="文本框 41"/>
          <p:cNvSpPr txBox="1"/>
          <p:nvPr/>
        </p:nvSpPr>
        <p:spPr>
          <a:xfrm>
            <a:off x="7321457" y="4713954"/>
            <a:ext cx="5104263" cy="400110"/>
          </a:xfrm>
          <a:prstGeom prst="rect">
            <a:avLst/>
          </a:prstGeom>
          <a:noFill/>
        </p:spPr>
        <p:txBody>
          <a:bodyPr wrap="square" rtlCol="0">
            <a:spAutoFit/>
          </a:bodyPr>
          <a:lstStyle/>
          <a:p>
            <a:r>
              <a:rPr lang="zh-CN" altLang="en-US" sz="2000" dirty="0" smtClean="0">
                <a:solidFill>
                  <a:schemeClr val="bg1"/>
                </a:solidFill>
              </a:rPr>
              <a:t>系统架构设计说明</a:t>
            </a:r>
            <a:endParaRPr lang="zh-CN" altLang="en-US" sz="2000" dirty="0" smtClean="0">
              <a:solidFill>
                <a:schemeClr val="bg1"/>
              </a:solidFill>
            </a:endParaRPr>
          </a:p>
        </p:txBody>
      </p:sp>
      <p:sp>
        <p:nvSpPr>
          <p:cNvPr id="43" name="椭圆 42"/>
          <p:cNvSpPr/>
          <p:nvPr/>
        </p:nvSpPr>
        <p:spPr>
          <a:xfrm>
            <a:off x="1310185" y="4501919"/>
            <a:ext cx="93260"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70619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523220"/>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监控大屏样式</a:t>
            </a:r>
            <a:r>
              <a:rPr lang="en-US" altLang="zh-CN" sz="2800" dirty="0" smtClean="0">
                <a:solidFill>
                  <a:srgbClr val="2C3B38"/>
                </a:solidFill>
                <a:latin typeface="微软雅黑" panose="020B0503020204020204" pitchFamily="34" charset="-122"/>
                <a:ea typeface="微软雅黑" panose="020B0503020204020204" pitchFamily="34" charset="-122"/>
              </a:rPr>
              <a:t>3</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675208" y="843342"/>
            <a:ext cx="6794430" cy="5234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5015877"/>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523220"/>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监控大屏样式</a:t>
            </a:r>
            <a:r>
              <a:rPr lang="en-US" altLang="zh-CN" sz="2800" dirty="0" smtClean="0">
                <a:solidFill>
                  <a:srgbClr val="2C3B38"/>
                </a:solidFill>
                <a:latin typeface="微软雅黑" panose="020B0503020204020204" pitchFamily="34" charset="-122"/>
                <a:ea typeface="微软雅黑" panose="020B0503020204020204" pitchFamily="34" charset="-122"/>
              </a:rPr>
              <a:t>4</a:t>
            </a:r>
            <a:endParaRPr lang="zh-CN" altLang="en-US" sz="2800" dirty="0">
              <a:solidFill>
                <a:srgbClr val="2C3B38"/>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47" y="1126962"/>
            <a:ext cx="9655791" cy="5438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4443595"/>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a:spLocks/>
          </p:cNvSpPr>
          <p:nvPr/>
        </p:nvSpPr>
        <p:spPr bwMode="auto">
          <a:xfrm>
            <a:off x="2664156" y="1302793"/>
            <a:ext cx="3859475" cy="3555811"/>
          </a:xfrm>
          <a:custGeom>
            <a:avLst/>
            <a:gdLst>
              <a:gd name="T0" fmla="*/ 1903431 w 6068"/>
              <a:gd name="T1" fmla="*/ 1142937 h 6067"/>
              <a:gd name="T2" fmla="*/ 1141808 w 6068"/>
              <a:gd name="T3" fmla="*/ 1142937 h 6067"/>
              <a:gd name="T4" fmla="*/ 1141808 w 6068"/>
              <a:gd name="T5" fmla="*/ 1523812 h 6067"/>
              <a:gd name="T6" fmla="*/ 761310 w 6068"/>
              <a:gd name="T7" fmla="*/ 1905000 h 6067"/>
              <a:gd name="T8" fmla="*/ 761310 w 6068"/>
              <a:gd name="T9" fmla="*/ 1142937 h 6067"/>
              <a:gd name="T10" fmla="*/ 380498 w 6068"/>
              <a:gd name="T11" fmla="*/ 1142937 h 6067"/>
              <a:gd name="T12" fmla="*/ 0 w 6068"/>
              <a:gd name="T13" fmla="*/ 761749 h 6067"/>
              <a:gd name="T14" fmla="*/ 761310 w 6068"/>
              <a:gd name="T15" fmla="*/ 761749 h 6067"/>
              <a:gd name="T16" fmla="*/ 761310 w 6068"/>
              <a:gd name="T17" fmla="*/ 380874 h 6067"/>
              <a:gd name="T18" fmla="*/ 1141808 w 6068"/>
              <a:gd name="T19" fmla="*/ 0 h 6067"/>
              <a:gd name="T20" fmla="*/ 1141808 w 6068"/>
              <a:gd name="T21" fmla="*/ 761749 h 6067"/>
              <a:gd name="T22" fmla="*/ 1522306 w 6068"/>
              <a:gd name="T23" fmla="*/ 761749 h 6067"/>
              <a:gd name="T24" fmla="*/ 1903431 w 6068"/>
              <a:gd name="T25" fmla="*/ 1142937 h 6067"/>
              <a:gd name="T26" fmla="*/ 1073738 w 6068"/>
              <a:gd name="T27" fmla="*/ 830513 h 6067"/>
              <a:gd name="T28" fmla="*/ 832202 w 6068"/>
              <a:gd name="T29" fmla="*/ 830513 h 6067"/>
              <a:gd name="T30" fmla="*/ 832202 w 6068"/>
              <a:gd name="T31" fmla="*/ 1071661 h 6067"/>
              <a:gd name="T32" fmla="*/ 1073738 w 6068"/>
              <a:gd name="T33" fmla="*/ 1071661 h 6067"/>
              <a:gd name="T34" fmla="*/ 1073738 w 6068"/>
              <a:gd name="T35" fmla="*/ 830513 h 60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68" h="6067">
                <a:moveTo>
                  <a:pt x="6068" y="3640"/>
                </a:moveTo>
                <a:lnTo>
                  <a:pt x="3640" y="3640"/>
                </a:lnTo>
                <a:lnTo>
                  <a:pt x="3640" y="4853"/>
                </a:lnTo>
                <a:lnTo>
                  <a:pt x="2427" y="6067"/>
                </a:lnTo>
                <a:lnTo>
                  <a:pt x="2427" y="3640"/>
                </a:lnTo>
                <a:lnTo>
                  <a:pt x="1213" y="3640"/>
                </a:lnTo>
                <a:lnTo>
                  <a:pt x="0" y="2426"/>
                </a:lnTo>
                <a:lnTo>
                  <a:pt x="2427" y="2426"/>
                </a:lnTo>
                <a:lnTo>
                  <a:pt x="2427" y="1213"/>
                </a:lnTo>
                <a:lnTo>
                  <a:pt x="3640" y="0"/>
                </a:lnTo>
                <a:lnTo>
                  <a:pt x="3640" y="2426"/>
                </a:lnTo>
                <a:lnTo>
                  <a:pt x="4853" y="2426"/>
                </a:lnTo>
                <a:lnTo>
                  <a:pt x="6068" y="3640"/>
                </a:lnTo>
                <a:close/>
                <a:moveTo>
                  <a:pt x="3423" y="2645"/>
                </a:moveTo>
                <a:lnTo>
                  <a:pt x="2653" y="2645"/>
                </a:lnTo>
                <a:lnTo>
                  <a:pt x="2653" y="3413"/>
                </a:lnTo>
                <a:lnTo>
                  <a:pt x="3423" y="3413"/>
                </a:lnTo>
                <a:lnTo>
                  <a:pt x="3423" y="2645"/>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任意多边形 8"/>
          <p:cNvSpPr/>
          <p:nvPr/>
        </p:nvSpPr>
        <p:spPr>
          <a:xfrm>
            <a:off x="5950425" y="2724005"/>
            <a:ext cx="3916908" cy="713382"/>
          </a:xfrm>
          <a:custGeom>
            <a:avLst/>
            <a:gdLst>
              <a:gd name="connsiteX0" fmla="*/ 777922 w 4148920"/>
              <a:gd name="connsiteY0" fmla="*/ 0 h 713382"/>
              <a:gd name="connsiteX1" fmla="*/ 4148920 w 4148920"/>
              <a:gd name="connsiteY1" fmla="*/ 0 h 713382"/>
              <a:gd name="connsiteX2" fmla="*/ 4148920 w 4148920"/>
              <a:gd name="connsiteY2" fmla="*/ 713382 h 713382"/>
              <a:gd name="connsiteX3" fmla="*/ 777922 w 4148920"/>
              <a:gd name="connsiteY3" fmla="*/ 713382 h 713382"/>
              <a:gd name="connsiteX4" fmla="*/ 0 w 4148920"/>
              <a:gd name="connsiteY4" fmla="*/ 1 h 713382"/>
              <a:gd name="connsiteX5" fmla="*/ 777922 w 4148920"/>
              <a:gd name="connsiteY5" fmla="*/ 1 h 71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920" h="713382">
                <a:moveTo>
                  <a:pt x="777922" y="0"/>
                </a:moveTo>
                <a:lnTo>
                  <a:pt x="4148920" y="0"/>
                </a:lnTo>
                <a:lnTo>
                  <a:pt x="4148920" y="713382"/>
                </a:lnTo>
                <a:lnTo>
                  <a:pt x="777922" y="713382"/>
                </a:lnTo>
                <a:lnTo>
                  <a:pt x="0" y="1"/>
                </a:lnTo>
                <a:lnTo>
                  <a:pt x="777922" y="1"/>
                </a:lnTo>
                <a:close/>
              </a:path>
            </a:pathLst>
          </a:cu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PART </a:t>
            </a:r>
            <a:r>
              <a:rPr lang="en-US" altLang="zh-CN" sz="3600" dirty="0"/>
              <a:t>3</a:t>
            </a:r>
            <a:r>
              <a:rPr lang="en-US" altLang="zh-CN" sz="3600" dirty="0" smtClean="0"/>
              <a:t> </a:t>
            </a:r>
            <a:endParaRPr lang="zh-CN" altLang="en-US" sz="3600" dirty="0"/>
          </a:p>
        </p:txBody>
      </p:sp>
      <p:sp>
        <p:nvSpPr>
          <p:cNvPr id="4" name="矩形 3"/>
          <p:cNvSpPr/>
          <p:nvPr/>
        </p:nvSpPr>
        <p:spPr>
          <a:xfrm>
            <a:off x="5283200" y="3681103"/>
            <a:ext cx="4584133" cy="414036"/>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rPr>
              <a:t>                  </a:t>
            </a:r>
            <a:r>
              <a:rPr lang="zh-CN" altLang="en-US" dirty="0" smtClean="0">
                <a:solidFill>
                  <a:schemeClr val="bg1"/>
                </a:solidFill>
              </a:rPr>
              <a:t>                    预警与报警</a:t>
            </a:r>
            <a:endParaRPr lang="zh-CN" altLang="en-US" dirty="0" smtClean="0">
              <a:solidFill>
                <a:schemeClr val="bg1"/>
              </a:solidFill>
            </a:endParaRPr>
          </a:p>
        </p:txBody>
      </p:sp>
    </p:spTree>
    <p:extLst>
      <p:ext uri="{BB962C8B-B14F-4D97-AF65-F5344CB8AC3E}">
        <p14:creationId xmlns:p14="http://schemas.microsoft.com/office/powerpoint/2010/main" val="318459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a:spLocks/>
          </p:cNvSpPr>
          <p:nvPr/>
        </p:nvSpPr>
        <p:spPr bwMode="auto">
          <a:xfrm>
            <a:off x="2962204" y="726741"/>
            <a:ext cx="5813307" cy="5850838"/>
          </a:xfrm>
          <a:custGeom>
            <a:avLst/>
            <a:gdLst>
              <a:gd name="T0" fmla="*/ 1800397 w 2990"/>
              <a:gd name="T1" fmla="*/ 903858 h 2989"/>
              <a:gd name="T2" fmla="*/ 1535456 w 2990"/>
              <a:gd name="T3" fmla="*/ 1537943 h 2989"/>
              <a:gd name="T4" fmla="*/ 896586 w 2990"/>
              <a:gd name="T5" fmla="*/ 1799887 h 2989"/>
              <a:gd name="T6" fmla="*/ 262533 w 2990"/>
              <a:gd name="T7" fmla="*/ 1536739 h 2989"/>
              <a:gd name="T8" fmla="*/ 0 w 2990"/>
              <a:gd name="T9" fmla="*/ 899040 h 2989"/>
              <a:gd name="T10" fmla="*/ 261931 w 2990"/>
              <a:gd name="T11" fmla="*/ 263148 h 2989"/>
              <a:gd name="T12" fmla="*/ 896586 w 2990"/>
              <a:gd name="T13" fmla="*/ 0 h 2989"/>
              <a:gd name="T14" fmla="*/ 1534853 w 2990"/>
              <a:gd name="T15" fmla="*/ 265557 h 2989"/>
              <a:gd name="T16" fmla="*/ 1800397 w 2990"/>
              <a:gd name="T17" fmla="*/ 903858 h 2989"/>
              <a:gd name="T18" fmla="*/ 1320492 w 2990"/>
              <a:gd name="T19" fmla="*/ 478725 h 2989"/>
              <a:gd name="T20" fmla="*/ 1193440 w 2990"/>
              <a:gd name="T21" fmla="*/ 180049 h 2989"/>
              <a:gd name="T22" fmla="*/ 896586 w 2990"/>
              <a:gd name="T23" fmla="*/ 57808 h 2989"/>
              <a:gd name="T24" fmla="*/ 305285 w 2990"/>
              <a:gd name="T25" fmla="*/ 304096 h 2989"/>
              <a:gd name="T26" fmla="*/ 57805 w 2990"/>
              <a:gd name="T27" fmla="*/ 899040 h 2989"/>
              <a:gd name="T28" fmla="*/ 310704 w 2990"/>
              <a:gd name="T29" fmla="*/ 1489769 h 2989"/>
              <a:gd name="T30" fmla="*/ 896586 w 2990"/>
              <a:gd name="T31" fmla="*/ 1741476 h 2989"/>
              <a:gd name="T32" fmla="*/ 604548 w 2990"/>
              <a:gd name="T33" fmla="*/ 1613214 h 2989"/>
              <a:gd name="T34" fmla="*/ 474486 w 2990"/>
              <a:gd name="T35" fmla="*/ 1319957 h 2989"/>
              <a:gd name="T36" fmla="*/ 590699 w 2990"/>
              <a:gd name="T37" fmla="*/ 1029711 h 2989"/>
              <a:gd name="T38" fmla="*/ 896586 w 2990"/>
              <a:gd name="T39" fmla="*/ 903858 h 2989"/>
              <a:gd name="T40" fmla="*/ 1194043 w 2990"/>
              <a:gd name="T41" fmla="*/ 785832 h 2989"/>
              <a:gd name="T42" fmla="*/ 1320492 w 2990"/>
              <a:gd name="T43" fmla="*/ 478725 h 29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990" h="2989">
                <a:moveTo>
                  <a:pt x="2990" y="1501"/>
                </a:moveTo>
                <a:cubicBezTo>
                  <a:pt x="2990" y="1912"/>
                  <a:pt x="2843" y="2263"/>
                  <a:pt x="2550" y="2554"/>
                </a:cubicBezTo>
                <a:cubicBezTo>
                  <a:pt x="2257" y="2844"/>
                  <a:pt x="1903" y="2989"/>
                  <a:pt x="1489" y="2989"/>
                </a:cubicBezTo>
                <a:cubicBezTo>
                  <a:pt x="1077" y="2989"/>
                  <a:pt x="726" y="2844"/>
                  <a:pt x="436" y="2552"/>
                </a:cubicBezTo>
                <a:cubicBezTo>
                  <a:pt x="145" y="2260"/>
                  <a:pt x="0" y="1907"/>
                  <a:pt x="0" y="1493"/>
                </a:cubicBezTo>
                <a:cubicBezTo>
                  <a:pt x="0" y="1080"/>
                  <a:pt x="145" y="728"/>
                  <a:pt x="435" y="437"/>
                </a:cubicBezTo>
                <a:cubicBezTo>
                  <a:pt x="725" y="145"/>
                  <a:pt x="1076" y="0"/>
                  <a:pt x="1489" y="0"/>
                </a:cubicBezTo>
                <a:cubicBezTo>
                  <a:pt x="1902" y="0"/>
                  <a:pt x="2255" y="147"/>
                  <a:pt x="2549" y="441"/>
                </a:cubicBezTo>
                <a:cubicBezTo>
                  <a:pt x="2843" y="734"/>
                  <a:pt x="2990" y="1088"/>
                  <a:pt x="2990" y="1501"/>
                </a:cubicBezTo>
                <a:close/>
                <a:moveTo>
                  <a:pt x="2193" y="795"/>
                </a:moveTo>
                <a:cubicBezTo>
                  <a:pt x="2193" y="600"/>
                  <a:pt x="2122" y="434"/>
                  <a:pt x="1982" y="299"/>
                </a:cubicBezTo>
                <a:cubicBezTo>
                  <a:pt x="1842" y="163"/>
                  <a:pt x="1678" y="96"/>
                  <a:pt x="1489" y="96"/>
                </a:cubicBezTo>
                <a:cubicBezTo>
                  <a:pt x="1109" y="96"/>
                  <a:pt x="781" y="232"/>
                  <a:pt x="507" y="505"/>
                </a:cubicBezTo>
                <a:cubicBezTo>
                  <a:pt x="233" y="778"/>
                  <a:pt x="96" y="1107"/>
                  <a:pt x="96" y="1493"/>
                </a:cubicBezTo>
                <a:cubicBezTo>
                  <a:pt x="96" y="1868"/>
                  <a:pt x="236" y="2195"/>
                  <a:pt x="516" y="2474"/>
                </a:cubicBezTo>
                <a:cubicBezTo>
                  <a:pt x="796" y="2753"/>
                  <a:pt x="1120" y="2892"/>
                  <a:pt x="1489" y="2892"/>
                </a:cubicBezTo>
                <a:cubicBezTo>
                  <a:pt x="1300" y="2874"/>
                  <a:pt x="1139" y="2803"/>
                  <a:pt x="1004" y="2679"/>
                </a:cubicBezTo>
                <a:cubicBezTo>
                  <a:pt x="860" y="2546"/>
                  <a:pt x="788" y="2384"/>
                  <a:pt x="788" y="2192"/>
                </a:cubicBezTo>
                <a:cubicBezTo>
                  <a:pt x="788" y="2003"/>
                  <a:pt x="852" y="1843"/>
                  <a:pt x="981" y="1710"/>
                </a:cubicBezTo>
                <a:cubicBezTo>
                  <a:pt x="1116" y="1570"/>
                  <a:pt x="1286" y="1501"/>
                  <a:pt x="1489" y="1501"/>
                </a:cubicBezTo>
                <a:cubicBezTo>
                  <a:pt x="1685" y="1501"/>
                  <a:pt x="1849" y="1436"/>
                  <a:pt x="1983" y="1305"/>
                </a:cubicBezTo>
                <a:cubicBezTo>
                  <a:pt x="2123" y="1171"/>
                  <a:pt x="2193" y="1001"/>
                  <a:pt x="2193" y="795"/>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anchor="ctr" anchorCtr="1"/>
          <a:lstStyle/>
          <a:p>
            <a:endParaRPr lang="zh-CN" altLang="en-US"/>
          </a:p>
        </p:txBody>
      </p:sp>
      <p:sp>
        <p:nvSpPr>
          <p:cNvPr id="6" name="文本框 8"/>
          <p:cNvSpPr txBox="1"/>
          <p:nvPr/>
        </p:nvSpPr>
        <p:spPr>
          <a:xfrm>
            <a:off x="4146901" y="1709775"/>
            <a:ext cx="2240251" cy="1631216"/>
          </a:xfrm>
          <a:prstGeom prst="rect">
            <a:avLst/>
          </a:prstGeom>
          <a:noFill/>
        </p:spPr>
        <p:txBody>
          <a:bodyPr wrap="square" rtlCol="0">
            <a:spAutoFit/>
          </a:bodyPr>
          <a:lstStyle/>
          <a:p>
            <a:r>
              <a:rPr lang="zh-CN" altLang="en-US" sz="2000" dirty="0" smtClean="0">
                <a:solidFill>
                  <a:srgbClr val="2C3B38"/>
                </a:solidFill>
                <a:latin typeface="微软雅黑" panose="020B0503020204020204" pitchFamily="34" charset="-122"/>
                <a:ea typeface="微软雅黑" panose="020B0503020204020204" pitchFamily="34" charset="-122"/>
              </a:rPr>
              <a:t>预警</a:t>
            </a:r>
            <a:endParaRPr lang="en-US" altLang="zh-CN" sz="2000" dirty="0" smtClean="0">
              <a:solidFill>
                <a:srgbClr val="2C3B38"/>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solidFill>
                  <a:srgbClr val="2C3B38"/>
                </a:solidFill>
                <a:latin typeface="微软雅黑" panose="020B0503020204020204" pitchFamily="34" charset="-122"/>
                <a:ea typeface="微软雅黑" panose="020B0503020204020204" pitchFamily="34" charset="-122"/>
              </a:rPr>
              <a:t>监控预警设置</a:t>
            </a:r>
            <a:endParaRPr lang="en-US" altLang="zh-CN" sz="2000" dirty="0" smtClean="0">
              <a:solidFill>
                <a:srgbClr val="2C3B38"/>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solidFill>
                  <a:srgbClr val="2C3B38"/>
                </a:solidFill>
                <a:latin typeface="微软雅黑" panose="020B0503020204020204" pitchFamily="34" charset="-122"/>
                <a:ea typeface="微软雅黑" panose="020B0503020204020204" pitchFamily="34" charset="-122"/>
              </a:rPr>
              <a:t>添加预警方案</a:t>
            </a:r>
            <a:endParaRPr lang="en-US" altLang="zh-CN" sz="2000" dirty="0" smtClean="0">
              <a:solidFill>
                <a:srgbClr val="2C3B38"/>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solidFill>
                  <a:srgbClr val="2C3B38"/>
                </a:solidFill>
                <a:latin typeface="微软雅黑" panose="020B0503020204020204" pitchFamily="34" charset="-122"/>
                <a:ea typeface="微软雅黑" panose="020B0503020204020204" pitchFamily="34" charset="-122"/>
              </a:rPr>
              <a:t>绑定预警方案</a:t>
            </a:r>
            <a:r>
              <a:rPr lang="en-US" altLang="zh-CN" sz="2000" dirty="0" smtClean="0">
                <a:solidFill>
                  <a:srgbClr val="2C3B38"/>
                </a:solidFill>
                <a:latin typeface="微软雅黑" panose="020B0503020204020204" pitchFamily="34" charset="-122"/>
                <a:ea typeface="微软雅黑" panose="020B0503020204020204" pitchFamily="34" charset="-122"/>
              </a:rPr>
              <a:t> </a:t>
            </a:r>
            <a:endParaRPr lang="zh-CN" altLang="en-US" sz="2000" dirty="0" smtClean="0">
              <a:solidFill>
                <a:srgbClr val="2C3B38"/>
              </a:solidFill>
              <a:latin typeface="微软雅黑" panose="020B0503020204020204" pitchFamily="34" charset="-122"/>
              <a:ea typeface="微软雅黑" panose="020B0503020204020204" pitchFamily="34" charset="-122"/>
            </a:endParaRPr>
          </a:p>
          <a:p>
            <a:endParaRPr lang="zh-CN" altLang="en-US" sz="2000" dirty="0" smtClean="0">
              <a:solidFill>
                <a:srgbClr val="2C3B38"/>
              </a:solidFill>
            </a:endParaRPr>
          </a:p>
        </p:txBody>
      </p:sp>
      <p:sp>
        <p:nvSpPr>
          <p:cNvPr id="7" name="文本框 9"/>
          <p:cNvSpPr txBox="1"/>
          <p:nvPr/>
        </p:nvSpPr>
        <p:spPr>
          <a:xfrm>
            <a:off x="5773261" y="3816192"/>
            <a:ext cx="2240251" cy="1938992"/>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报警</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界面元素变化</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声音</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邮件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短信</a:t>
            </a:r>
            <a:endParaRPr lang="zh-CN" altLang="en-US"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dirty="0" smtClean="0">
              <a:solidFill>
                <a:schemeClr val="bg1"/>
              </a:solidFill>
            </a:endParaRPr>
          </a:p>
        </p:txBody>
      </p:sp>
      <p:sp>
        <p:nvSpPr>
          <p:cNvPr id="8" name="矩形 7"/>
          <p:cNvSpPr/>
          <p:nvPr/>
        </p:nvSpPr>
        <p:spPr>
          <a:xfrm>
            <a:off x="1" y="238831"/>
            <a:ext cx="3330055" cy="504967"/>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bg1"/>
                </a:solidFill>
              </a:rPr>
              <a:t>           预警与报警</a:t>
            </a:r>
            <a:endParaRPr lang="zh-CN" altLang="en-US" sz="2400" dirty="0" smtClean="0">
              <a:solidFill>
                <a:schemeClr val="bg1"/>
              </a:solidFill>
            </a:endParaRPr>
          </a:p>
        </p:txBody>
      </p:sp>
    </p:spTree>
    <p:extLst>
      <p:ext uri="{BB962C8B-B14F-4D97-AF65-F5344CB8AC3E}">
        <p14:creationId xmlns:p14="http://schemas.microsoft.com/office/powerpoint/2010/main" val="1010468265"/>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3" y="450376"/>
            <a:ext cx="7938443" cy="830997"/>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监控参数设置</a:t>
            </a:r>
            <a:r>
              <a:rPr lang="en-US" altLang="zh-CN" sz="2800" dirty="0" smtClean="0">
                <a:solidFill>
                  <a:srgbClr val="2C3B38"/>
                </a:solidFill>
                <a:latin typeface="微软雅黑" panose="020B0503020204020204" pitchFamily="34" charset="-122"/>
                <a:ea typeface="微软雅黑" panose="020B0503020204020204" pitchFamily="34" charset="-122"/>
              </a:rPr>
              <a:t>—</a:t>
            </a:r>
            <a:r>
              <a:rPr lang="zh-CN" altLang="en-US" sz="2800" dirty="0" smtClean="0">
                <a:solidFill>
                  <a:srgbClr val="2C3B38"/>
                </a:solidFill>
                <a:latin typeface="微软雅黑" panose="020B0503020204020204" pitchFamily="34" charset="-122"/>
                <a:ea typeface="微软雅黑" panose="020B0503020204020204" pitchFamily="34" charset="-122"/>
              </a:rPr>
              <a:t>市场状态</a:t>
            </a:r>
            <a:endParaRPr lang="en-US" altLang="zh-CN" sz="2800" dirty="0" smtClean="0">
              <a:solidFill>
                <a:srgbClr val="2C3B38"/>
              </a:solidFill>
              <a:latin typeface="微软雅黑" panose="020B0503020204020204" pitchFamily="34" charset="-122"/>
              <a:ea typeface="微软雅黑" panose="020B0503020204020204" pitchFamily="34" charset="-122"/>
            </a:endParaRPr>
          </a:p>
          <a:p>
            <a:r>
              <a:rPr lang="zh-CN" altLang="en-US" sz="2000" dirty="0" smtClean="0">
                <a:solidFill>
                  <a:srgbClr val="2C3B38"/>
                </a:solidFill>
                <a:latin typeface="微软雅黑" panose="020B0503020204020204" pitchFamily="34" charset="-122"/>
                <a:ea typeface="微软雅黑" panose="020B0503020204020204" pitchFamily="34" charset="-122"/>
              </a:rPr>
              <a:t>开市闭市、结算开始、结算完成预警参数设置</a:t>
            </a:r>
            <a:endParaRPr lang="zh-CN" altLang="en-US" sz="2000" dirty="0">
              <a:solidFill>
                <a:srgbClr val="2C3B38"/>
              </a:solidFill>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15" y="1585913"/>
            <a:ext cx="6764736" cy="2407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60885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3" y="450376"/>
            <a:ext cx="7938443" cy="830997"/>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监控参数设置</a:t>
            </a:r>
            <a:r>
              <a:rPr lang="en-US" altLang="zh-CN" sz="2800" dirty="0" smtClean="0">
                <a:solidFill>
                  <a:srgbClr val="2C3B38"/>
                </a:solidFill>
                <a:latin typeface="微软雅黑" panose="020B0503020204020204" pitchFamily="34" charset="-122"/>
                <a:ea typeface="微软雅黑" panose="020B0503020204020204" pitchFamily="34" charset="-122"/>
              </a:rPr>
              <a:t>—</a:t>
            </a:r>
            <a:r>
              <a:rPr lang="zh-CN" altLang="en-US" sz="2800" dirty="0" smtClean="0">
                <a:solidFill>
                  <a:srgbClr val="2C3B38"/>
                </a:solidFill>
                <a:latin typeface="微软雅黑" panose="020B0503020204020204" pitchFamily="34" charset="-122"/>
                <a:ea typeface="微软雅黑" panose="020B0503020204020204" pitchFamily="34" charset="-122"/>
              </a:rPr>
              <a:t>市场状态</a:t>
            </a:r>
            <a:endParaRPr lang="en-US" altLang="zh-CN" sz="2800" dirty="0" smtClean="0">
              <a:solidFill>
                <a:srgbClr val="2C3B38"/>
              </a:solidFill>
              <a:latin typeface="微软雅黑" panose="020B0503020204020204" pitchFamily="34" charset="-122"/>
              <a:ea typeface="微软雅黑" panose="020B0503020204020204" pitchFamily="34" charset="-122"/>
            </a:endParaRPr>
          </a:p>
          <a:p>
            <a:r>
              <a:rPr lang="zh-CN" altLang="en-US" sz="2000" dirty="0" smtClean="0">
                <a:solidFill>
                  <a:srgbClr val="2C3B38"/>
                </a:solidFill>
                <a:latin typeface="微软雅黑" panose="020B0503020204020204" pitchFamily="34" charset="-122"/>
                <a:ea typeface="微软雅黑" panose="020B0503020204020204" pitchFamily="34" charset="-122"/>
              </a:rPr>
              <a:t>银行签到、签退、清算发送、清算回执预警参数设置</a:t>
            </a:r>
            <a:endParaRPr lang="zh-CN" altLang="en-US" sz="2000" dirty="0">
              <a:solidFill>
                <a:srgbClr val="2C3B38"/>
              </a:solidFill>
              <a:latin typeface="微软雅黑" panose="020B0503020204020204" pitchFamily="34" charset="-122"/>
              <a:ea typeface="微软雅黑" panose="020B0503020204020204" pitchFamily="34" charset="-122"/>
            </a:endParaRPr>
          </a:p>
        </p:txBody>
      </p:sp>
      <p:pic>
        <p:nvPicPr>
          <p:cNvPr id="5" name="图片 4"/>
          <p:cNvPicPr/>
          <p:nvPr/>
        </p:nvPicPr>
        <p:blipFill>
          <a:blip r:embed="rId2"/>
          <a:stretch>
            <a:fillRect/>
          </a:stretch>
        </p:blipFill>
        <p:spPr>
          <a:xfrm>
            <a:off x="1587692" y="1339375"/>
            <a:ext cx="8934731" cy="5252494"/>
          </a:xfrm>
          <a:prstGeom prst="rect">
            <a:avLst/>
          </a:prstGeom>
        </p:spPr>
      </p:pic>
    </p:spTree>
    <p:extLst>
      <p:ext uri="{BB962C8B-B14F-4D97-AF65-F5344CB8AC3E}">
        <p14:creationId xmlns:p14="http://schemas.microsoft.com/office/powerpoint/2010/main" val="168902961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3" y="450376"/>
            <a:ext cx="7938443" cy="830997"/>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监控参数设置</a:t>
            </a:r>
            <a:r>
              <a:rPr lang="en-US" altLang="zh-CN" sz="2800" dirty="0" smtClean="0">
                <a:solidFill>
                  <a:srgbClr val="2C3B38"/>
                </a:solidFill>
                <a:latin typeface="微软雅黑" panose="020B0503020204020204" pitchFamily="34" charset="-122"/>
                <a:ea typeface="微软雅黑" panose="020B0503020204020204" pitchFamily="34" charset="-122"/>
              </a:rPr>
              <a:t>—</a:t>
            </a:r>
            <a:r>
              <a:rPr lang="zh-CN" altLang="en-US" sz="2800" dirty="0">
                <a:solidFill>
                  <a:srgbClr val="2C3B38"/>
                </a:solidFill>
                <a:latin typeface="微软雅黑" panose="020B0503020204020204" pitchFamily="34" charset="-122"/>
                <a:ea typeface="微软雅黑" panose="020B0503020204020204" pitchFamily="34" charset="-122"/>
              </a:rPr>
              <a:t>交易</a:t>
            </a:r>
            <a:r>
              <a:rPr lang="zh-CN" altLang="en-US" sz="2800" dirty="0" smtClean="0">
                <a:solidFill>
                  <a:srgbClr val="2C3B38"/>
                </a:solidFill>
                <a:latin typeface="微软雅黑" panose="020B0503020204020204" pitchFamily="34" charset="-122"/>
                <a:ea typeface="微软雅黑" panose="020B0503020204020204" pitchFamily="34" charset="-122"/>
              </a:rPr>
              <a:t>状态</a:t>
            </a:r>
            <a:endParaRPr lang="en-US" altLang="zh-CN" sz="2800" dirty="0" smtClean="0">
              <a:solidFill>
                <a:srgbClr val="2C3B38"/>
              </a:solidFill>
              <a:latin typeface="微软雅黑" panose="020B0503020204020204" pitchFamily="34" charset="-122"/>
              <a:ea typeface="微软雅黑" panose="020B0503020204020204" pitchFamily="34" charset="-122"/>
            </a:endParaRPr>
          </a:p>
          <a:p>
            <a:r>
              <a:rPr lang="zh-CN" altLang="en-US" sz="2000" dirty="0">
                <a:solidFill>
                  <a:srgbClr val="2C3B38"/>
                </a:solidFill>
                <a:latin typeface="微软雅黑" panose="020B0503020204020204" pitchFamily="34" charset="-122"/>
                <a:ea typeface="微软雅黑" panose="020B0503020204020204" pitchFamily="34" charset="-122"/>
              </a:rPr>
              <a:t>穿</a:t>
            </a:r>
            <a:r>
              <a:rPr lang="zh-CN" altLang="en-US" sz="2000" dirty="0" smtClean="0">
                <a:solidFill>
                  <a:srgbClr val="2C3B38"/>
                </a:solidFill>
                <a:latin typeface="微软雅黑" panose="020B0503020204020204" pitchFamily="34" charset="-122"/>
                <a:ea typeface="微软雅黑" panose="020B0503020204020204" pitchFamily="34" charset="-122"/>
              </a:rPr>
              <a:t>仓、强平预警参数设置</a:t>
            </a:r>
            <a:endParaRPr lang="zh-CN" altLang="en-US" sz="2000" dirty="0">
              <a:solidFill>
                <a:srgbClr val="2C3B38"/>
              </a:solidFill>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05" y="1657207"/>
            <a:ext cx="9676262" cy="3546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663486"/>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3" y="450376"/>
            <a:ext cx="7938443" cy="830997"/>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监控参数设置</a:t>
            </a:r>
            <a:r>
              <a:rPr lang="en-US" altLang="zh-CN" sz="2800" dirty="0" smtClean="0">
                <a:solidFill>
                  <a:srgbClr val="2C3B38"/>
                </a:solidFill>
                <a:latin typeface="微软雅黑" panose="020B0503020204020204" pitchFamily="34" charset="-122"/>
                <a:ea typeface="微软雅黑" panose="020B0503020204020204" pitchFamily="34" charset="-122"/>
              </a:rPr>
              <a:t>—</a:t>
            </a:r>
            <a:r>
              <a:rPr lang="zh-CN" altLang="en-US" sz="2800" dirty="0" smtClean="0">
                <a:solidFill>
                  <a:srgbClr val="2C3B38"/>
                </a:solidFill>
                <a:latin typeface="微软雅黑" panose="020B0503020204020204" pitchFamily="34" charset="-122"/>
                <a:ea typeface="微软雅黑" panose="020B0503020204020204" pitchFamily="34" charset="-122"/>
              </a:rPr>
              <a:t>异常行为监控</a:t>
            </a:r>
            <a:endParaRPr lang="en-US" altLang="zh-CN" sz="2800" dirty="0" smtClean="0">
              <a:solidFill>
                <a:srgbClr val="2C3B38"/>
              </a:solidFill>
              <a:latin typeface="微软雅黑" panose="020B0503020204020204" pitchFamily="34" charset="-122"/>
              <a:ea typeface="微软雅黑" panose="020B0503020204020204" pitchFamily="34" charset="-122"/>
            </a:endParaRPr>
          </a:p>
          <a:p>
            <a:endParaRPr lang="zh-CN" altLang="en-US" sz="2000" dirty="0">
              <a:solidFill>
                <a:srgbClr val="2C3B38"/>
              </a:solidFill>
              <a:latin typeface="微软雅黑" panose="020B0503020204020204" pitchFamily="34" charset="-122"/>
              <a:ea typeface="微软雅黑" panose="020B0503020204020204" pitchFamily="34" charset="-122"/>
            </a:endParaRPr>
          </a:p>
        </p:txBody>
      </p:sp>
      <p:pic>
        <p:nvPicPr>
          <p:cNvPr id="5" name="图片 4"/>
          <p:cNvPicPr/>
          <p:nvPr/>
        </p:nvPicPr>
        <p:blipFill>
          <a:blip r:embed="rId2"/>
          <a:stretch>
            <a:fillRect/>
          </a:stretch>
        </p:blipFill>
        <p:spPr>
          <a:xfrm>
            <a:off x="5122463" y="1014750"/>
            <a:ext cx="6450838" cy="1423846"/>
          </a:xfrm>
          <a:prstGeom prst="rect">
            <a:avLst/>
          </a:prstGeom>
        </p:spPr>
      </p:pic>
      <p:sp>
        <p:nvSpPr>
          <p:cNvPr id="7" name="椭圆 6"/>
          <p:cNvSpPr/>
          <p:nvPr/>
        </p:nvSpPr>
        <p:spPr>
          <a:xfrm>
            <a:off x="196063" y="1453687"/>
            <a:ext cx="491320" cy="518616"/>
          </a:xfrm>
          <a:prstGeom prst="ellipse">
            <a:avLst/>
          </a:pr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194111" y="2670612"/>
            <a:ext cx="491320" cy="518616"/>
          </a:xfrm>
          <a:prstGeom prst="ellipse">
            <a:avLst/>
          </a:pr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9" name="文本框 13"/>
          <p:cNvSpPr txBox="1"/>
          <p:nvPr/>
        </p:nvSpPr>
        <p:spPr>
          <a:xfrm>
            <a:off x="815121" y="1512940"/>
            <a:ext cx="4481140" cy="707886"/>
          </a:xfrm>
          <a:prstGeom prst="rect">
            <a:avLst/>
          </a:prstGeom>
          <a:noFill/>
        </p:spPr>
        <p:txBody>
          <a:bodyPr wrap="square" rtlCol="0">
            <a:spAutoFit/>
          </a:bodyPr>
          <a:lstStyle/>
          <a:p>
            <a:r>
              <a:rPr lang="zh-CN" altLang="en-US" sz="2000" dirty="0">
                <a:solidFill>
                  <a:srgbClr val="2C3B38"/>
                </a:solidFill>
              </a:rPr>
              <a:t>代客</a:t>
            </a:r>
            <a:r>
              <a:rPr lang="zh-CN" altLang="en-US" sz="2000" dirty="0" smtClean="0">
                <a:solidFill>
                  <a:srgbClr val="2C3B38"/>
                </a:solidFill>
              </a:rPr>
              <a:t>开户：一个</a:t>
            </a:r>
            <a:r>
              <a:rPr lang="en-US" altLang="zh-CN" sz="2000" dirty="0" smtClean="0">
                <a:solidFill>
                  <a:srgbClr val="2C3B38"/>
                </a:solidFill>
              </a:rPr>
              <a:t>IP</a:t>
            </a:r>
            <a:r>
              <a:rPr lang="zh-CN" altLang="en-US" sz="2000" dirty="0" smtClean="0">
                <a:solidFill>
                  <a:srgbClr val="2C3B38"/>
                </a:solidFill>
              </a:rPr>
              <a:t>地址于</a:t>
            </a:r>
            <a:r>
              <a:rPr lang="en-US" altLang="zh-CN" sz="2000" dirty="0" smtClean="0">
                <a:solidFill>
                  <a:srgbClr val="2C3B38"/>
                </a:solidFill>
              </a:rPr>
              <a:t>X</a:t>
            </a:r>
            <a:r>
              <a:rPr lang="zh-CN" altLang="en-US" sz="2000" dirty="0" smtClean="0">
                <a:solidFill>
                  <a:srgbClr val="2C3B38"/>
                </a:solidFill>
              </a:rPr>
              <a:t>个交易日内</a:t>
            </a:r>
            <a:endParaRPr lang="en-US" altLang="zh-CN" sz="2000" dirty="0" smtClean="0">
              <a:solidFill>
                <a:srgbClr val="2C3B38"/>
              </a:solidFill>
            </a:endParaRPr>
          </a:p>
          <a:p>
            <a:r>
              <a:rPr lang="zh-CN" altLang="en-US" sz="2000" dirty="0" smtClean="0">
                <a:solidFill>
                  <a:srgbClr val="2C3B38"/>
                </a:solidFill>
              </a:rPr>
              <a:t>开户</a:t>
            </a:r>
            <a:r>
              <a:rPr lang="en-US" altLang="zh-CN" sz="2000" dirty="0">
                <a:solidFill>
                  <a:srgbClr val="2C3B38"/>
                </a:solidFill>
              </a:rPr>
              <a:t>Y</a:t>
            </a:r>
            <a:r>
              <a:rPr lang="zh-CN" altLang="en-US" sz="2000" dirty="0" smtClean="0">
                <a:solidFill>
                  <a:srgbClr val="2C3B38"/>
                </a:solidFill>
              </a:rPr>
              <a:t>个；</a:t>
            </a:r>
            <a:endParaRPr lang="zh-CN" altLang="en-US" sz="2000" dirty="0" smtClean="0">
              <a:solidFill>
                <a:srgbClr val="2C3B38"/>
              </a:solidFill>
            </a:endParaRPr>
          </a:p>
        </p:txBody>
      </p:sp>
      <p:sp>
        <p:nvSpPr>
          <p:cNvPr id="10" name="文本框 13"/>
          <p:cNvSpPr txBox="1"/>
          <p:nvPr/>
        </p:nvSpPr>
        <p:spPr>
          <a:xfrm>
            <a:off x="815121" y="2603269"/>
            <a:ext cx="4481140" cy="707886"/>
          </a:xfrm>
          <a:prstGeom prst="rect">
            <a:avLst/>
          </a:prstGeom>
          <a:noFill/>
        </p:spPr>
        <p:txBody>
          <a:bodyPr wrap="square" rtlCol="0">
            <a:spAutoFit/>
          </a:bodyPr>
          <a:lstStyle/>
          <a:p>
            <a:r>
              <a:rPr lang="zh-CN" altLang="en-US" sz="2000" dirty="0">
                <a:solidFill>
                  <a:srgbClr val="2C3B38"/>
                </a:solidFill>
              </a:rPr>
              <a:t>代</a:t>
            </a:r>
            <a:r>
              <a:rPr lang="zh-CN" altLang="en-US" sz="2000" dirty="0" smtClean="0">
                <a:solidFill>
                  <a:srgbClr val="2C3B38"/>
                </a:solidFill>
              </a:rPr>
              <a:t>客</a:t>
            </a:r>
            <a:r>
              <a:rPr lang="zh-CN" altLang="en-US" sz="2000" dirty="0">
                <a:solidFill>
                  <a:srgbClr val="2C3B38"/>
                </a:solidFill>
              </a:rPr>
              <a:t>理财</a:t>
            </a:r>
            <a:r>
              <a:rPr lang="zh-CN" altLang="en-US" sz="2000" dirty="0" smtClean="0">
                <a:solidFill>
                  <a:srgbClr val="2C3B38"/>
                </a:solidFill>
              </a:rPr>
              <a:t>：一个</a:t>
            </a:r>
            <a:r>
              <a:rPr lang="en-US" altLang="zh-CN" sz="2000" dirty="0" smtClean="0">
                <a:solidFill>
                  <a:srgbClr val="2C3B38"/>
                </a:solidFill>
              </a:rPr>
              <a:t>IP</a:t>
            </a:r>
            <a:r>
              <a:rPr lang="zh-CN" altLang="en-US" sz="2000" dirty="0" smtClean="0">
                <a:solidFill>
                  <a:srgbClr val="2C3B38"/>
                </a:solidFill>
              </a:rPr>
              <a:t>地址有超过</a:t>
            </a:r>
            <a:r>
              <a:rPr lang="en-US" altLang="zh-CN" sz="2000" dirty="0" smtClean="0">
                <a:solidFill>
                  <a:srgbClr val="2C3B38"/>
                </a:solidFill>
              </a:rPr>
              <a:t>X</a:t>
            </a:r>
            <a:r>
              <a:rPr lang="zh-CN" altLang="en-US" sz="2000" dirty="0" smtClean="0">
                <a:solidFill>
                  <a:srgbClr val="2C3B38"/>
                </a:solidFill>
              </a:rPr>
              <a:t>个以上客户的</a:t>
            </a:r>
            <a:r>
              <a:rPr lang="en-US" altLang="zh-CN" sz="2000" dirty="0" smtClean="0">
                <a:solidFill>
                  <a:srgbClr val="2C3B38"/>
                </a:solidFill>
              </a:rPr>
              <a:t>Y</a:t>
            </a:r>
            <a:r>
              <a:rPr lang="zh-CN" altLang="en-US" sz="2000" dirty="0" smtClean="0">
                <a:solidFill>
                  <a:srgbClr val="2C3B38"/>
                </a:solidFill>
              </a:rPr>
              <a:t>个交易委托</a:t>
            </a:r>
            <a:endParaRPr lang="zh-CN" altLang="en-US" sz="2000" dirty="0" smtClean="0">
              <a:solidFill>
                <a:srgbClr val="2C3B38"/>
              </a:solidFill>
            </a:endParaRPr>
          </a:p>
        </p:txBody>
      </p:sp>
      <p:pic>
        <p:nvPicPr>
          <p:cNvPr id="11" name="图片 10"/>
          <p:cNvPicPr/>
          <p:nvPr/>
        </p:nvPicPr>
        <p:blipFill>
          <a:blip r:embed="rId3"/>
          <a:stretch>
            <a:fillRect/>
          </a:stretch>
        </p:blipFill>
        <p:spPr>
          <a:xfrm>
            <a:off x="5122463" y="2603268"/>
            <a:ext cx="6450838" cy="1272695"/>
          </a:xfrm>
          <a:prstGeom prst="rect">
            <a:avLst/>
          </a:prstGeom>
        </p:spPr>
      </p:pic>
      <p:sp>
        <p:nvSpPr>
          <p:cNvPr id="12" name="椭圆 11"/>
          <p:cNvSpPr/>
          <p:nvPr/>
        </p:nvSpPr>
        <p:spPr>
          <a:xfrm>
            <a:off x="223679" y="4051332"/>
            <a:ext cx="491320" cy="518616"/>
          </a:xfrm>
          <a:prstGeom prst="ellipse">
            <a:avLst/>
          </a:pr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3" name="文本框 13"/>
          <p:cNvSpPr txBox="1"/>
          <p:nvPr/>
        </p:nvSpPr>
        <p:spPr>
          <a:xfrm>
            <a:off x="844689" y="3983989"/>
            <a:ext cx="4277774" cy="1323439"/>
          </a:xfrm>
          <a:prstGeom prst="rect">
            <a:avLst/>
          </a:prstGeom>
          <a:noFill/>
        </p:spPr>
        <p:txBody>
          <a:bodyPr wrap="square" rtlCol="0">
            <a:spAutoFit/>
          </a:bodyPr>
          <a:lstStyle/>
          <a:p>
            <a:r>
              <a:rPr lang="en-US" altLang="zh-CN" sz="2000" dirty="0" smtClean="0">
                <a:solidFill>
                  <a:srgbClr val="2C3B38"/>
                </a:solidFill>
              </a:rPr>
              <a:t>AB</a:t>
            </a:r>
            <a:r>
              <a:rPr lang="zh-CN" altLang="en-US" sz="2000" dirty="0" smtClean="0">
                <a:solidFill>
                  <a:srgbClr val="2C3B38"/>
                </a:solidFill>
              </a:rPr>
              <a:t>仓交易</a:t>
            </a:r>
            <a:r>
              <a:rPr lang="zh-CN" altLang="en-US" sz="2000" dirty="0" smtClean="0">
                <a:solidFill>
                  <a:srgbClr val="2C3B38"/>
                </a:solidFill>
              </a:rPr>
              <a:t>：同一个身份证号码有</a:t>
            </a:r>
            <a:r>
              <a:rPr lang="en-US" altLang="zh-CN" sz="2000" dirty="0" smtClean="0">
                <a:solidFill>
                  <a:srgbClr val="2C3B38"/>
                </a:solidFill>
              </a:rPr>
              <a:t>2</a:t>
            </a:r>
            <a:r>
              <a:rPr lang="zh-CN" altLang="en-US" sz="2000" dirty="0" smtClean="0">
                <a:solidFill>
                  <a:srgbClr val="2C3B38"/>
                </a:solidFill>
              </a:rPr>
              <a:t>个客户账号且交易时：商品</a:t>
            </a:r>
            <a:r>
              <a:rPr lang="en-US" altLang="zh-CN" sz="2000" dirty="0" smtClean="0">
                <a:solidFill>
                  <a:srgbClr val="2C3B38"/>
                </a:solidFill>
              </a:rPr>
              <a:t>C</a:t>
            </a:r>
            <a:r>
              <a:rPr lang="zh-CN" altLang="en-US" sz="2000" dirty="0" smtClean="0">
                <a:solidFill>
                  <a:srgbClr val="2C3B38"/>
                </a:solidFill>
              </a:rPr>
              <a:t>相同，数量相同、方向相反、价格相近且价差小于</a:t>
            </a:r>
            <a:r>
              <a:rPr lang="en-US" altLang="zh-CN" sz="2000" dirty="0" smtClean="0">
                <a:solidFill>
                  <a:srgbClr val="2C3B38"/>
                </a:solidFill>
              </a:rPr>
              <a:t>P,</a:t>
            </a:r>
            <a:r>
              <a:rPr lang="zh-CN" altLang="en-US" sz="2000" dirty="0" smtClean="0">
                <a:solidFill>
                  <a:srgbClr val="2C3B38"/>
                </a:solidFill>
              </a:rPr>
              <a:t>时间相近且时间差小于</a:t>
            </a:r>
            <a:r>
              <a:rPr lang="en-US" altLang="zh-CN" sz="2000" dirty="0" smtClean="0">
                <a:solidFill>
                  <a:srgbClr val="2C3B38"/>
                </a:solidFill>
              </a:rPr>
              <a:t>T</a:t>
            </a:r>
            <a:r>
              <a:rPr lang="zh-CN" altLang="en-US" sz="2000" dirty="0" smtClean="0">
                <a:solidFill>
                  <a:srgbClr val="2C3B38"/>
                </a:solidFill>
              </a:rPr>
              <a:t>。</a:t>
            </a:r>
            <a:endParaRPr lang="zh-CN" altLang="en-US" sz="2000" dirty="0" smtClean="0">
              <a:solidFill>
                <a:srgbClr val="2C3B38"/>
              </a:solidFill>
            </a:endParaRPr>
          </a:p>
        </p:txBody>
      </p:sp>
      <p:pic>
        <p:nvPicPr>
          <p:cNvPr id="15" name="图片 14"/>
          <p:cNvPicPr/>
          <p:nvPr/>
        </p:nvPicPr>
        <p:blipFill>
          <a:blip r:embed="rId4"/>
          <a:stretch>
            <a:fillRect/>
          </a:stretch>
        </p:blipFill>
        <p:spPr>
          <a:xfrm>
            <a:off x="5122463" y="4051332"/>
            <a:ext cx="6450838" cy="1154801"/>
          </a:xfrm>
          <a:prstGeom prst="rect">
            <a:avLst/>
          </a:prstGeom>
        </p:spPr>
      </p:pic>
    </p:spTree>
    <p:extLst>
      <p:ext uri="{BB962C8B-B14F-4D97-AF65-F5344CB8AC3E}">
        <p14:creationId xmlns:p14="http://schemas.microsoft.com/office/powerpoint/2010/main" val="2425590923"/>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3" y="450376"/>
            <a:ext cx="7938443" cy="830997"/>
          </a:xfrm>
          <a:prstGeom prst="rect">
            <a:avLst/>
          </a:prstGeom>
          <a:noFill/>
        </p:spPr>
        <p:txBody>
          <a:bodyPr wrap="square" rtlCol="0">
            <a:spAutoFit/>
          </a:bodyPr>
          <a:lstStyle/>
          <a:p>
            <a:r>
              <a:rPr lang="zh-CN" altLang="en-US" sz="2800" dirty="0" smtClean="0">
                <a:solidFill>
                  <a:srgbClr val="2C3B38"/>
                </a:solidFill>
                <a:latin typeface="微软雅黑" panose="020B0503020204020204" pitchFamily="34" charset="-122"/>
                <a:ea typeface="微软雅黑" panose="020B0503020204020204" pitchFamily="34" charset="-122"/>
              </a:rPr>
              <a:t>监控参数设置</a:t>
            </a:r>
            <a:r>
              <a:rPr lang="en-US" altLang="zh-CN" sz="2800" dirty="0" smtClean="0">
                <a:solidFill>
                  <a:srgbClr val="2C3B38"/>
                </a:solidFill>
                <a:latin typeface="微软雅黑" panose="020B0503020204020204" pitchFamily="34" charset="-122"/>
                <a:ea typeface="微软雅黑" panose="020B0503020204020204" pitchFamily="34" charset="-122"/>
              </a:rPr>
              <a:t>—</a:t>
            </a:r>
            <a:r>
              <a:rPr lang="zh-CN" altLang="en-US" sz="2800" dirty="0" smtClean="0">
                <a:solidFill>
                  <a:srgbClr val="2C3B38"/>
                </a:solidFill>
                <a:latin typeface="微软雅黑" panose="020B0503020204020204" pitchFamily="34" charset="-122"/>
                <a:ea typeface="微软雅黑" panose="020B0503020204020204" pitchFamily="34" charset="-122"/>
              </a:rPr>
              <a:t>异常行为监控</a:t>
            </a:r>
            <a:endParaRPr lang="en-US" altLang="zh-CN" sz="2800" dirty="0" smtClean="0">
              <a:solidFill>
                <a:srgbClr val="2C3B38"/>
              </a:solidFill>
              <a:latin typeface="微软雅黑" panose="020B0503020204020204" pitchFamily="34" charset="-122"/>
              <a:ea typeface="微软雅黑" panose="020B0503020204020204" pitchFamily="34" charset="-122"/>
            </a:endParaRPr>
          </a:p>
          <a:p>
            <a:endParaRPr lang="zh-CN" altLang="en-US" sz="2000" dirty="0">
              <a:solidFill>
                <a:srgbClr val="2C3B38"/>
              </a:solidFill>
              <a:latin typeface="微软雅黑" panose="020B0503020204020204" pitchFamily="34" charset="-122"/>
              <a:ea typeface="微软雅黑" panose="020B0503020204020204" pitchFamily="34" charset="-122"/>
            </a:endParaRPr>
          </a:p>
        </p:txBody>
      </p:sp>
      <p:sp>
        <p:nvSpPr>
          <p:cNvPr id="7" name="椭圆 6"/>
          <p:cNvSpPr/>
          <p:nvPr/>
        </p:nvSpPr>
        <p:spPr>
          <a:xfrm>
            <a:off x="196063" y="1453687"/>
            <a:ext cx="491320" cy="518616"/>
          </a:xfrm>
          <a:prstGeom prst="ellipse">
            <a:avLst/>
          </a:pr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8" name="椭圆 7"/>
          <p:cNvSpPr/>
          <p:nvPr/>
        </p:nvSpPr>
        <p:spPr>
          <a:xfrm>
            <a:off x="194111" y="2670612"/>
            <a:ext cx="491320" cy="518616"/>
          </a:xfrm>
          <a:prstGeom prst="ellipse">
            <a:avLst/>
          </a:pr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9" name="文本框 13"/>
          <p:cNvSpPr txBox="1"/>
          <p:nvPr/>
        </p:nvSpPr>
        <p:spPr>
          <a:xfrm>
            <a:off x="815121" y="1512940"/>
            <a:ext cx="4481140" cy="954107"/>
          </a:xfrm>
          <a:prstGeom prst="rect">
            <a:avLst/>
          </a:prstGeom>
          <a:noFill/>
        </p:spPr>
        <p:txBody>
          <a:bodyPr wrap="square" rtlCol="0">
            <a:spAutoFit/>
          </a:bodyPr>
          <a:lstStyle/>
          <a:p>
            <a:r>
              <a:rPr lang="zh-CN" altLang="en-US" sz="2000" dirty="0">
                <a:solidFill>
                  <a:srgbClr val="2C3B38"/>
                </a:solidFill>
              </a:rPr>
              <a:t>刷单</a:t>
            </a:r>
            <a:r>
              <a:rPr lang="zh-CN" altLang="en-US" sz="2000" dirty="0" smtClean="0">
                <a:solidFill>
                  <a:srgbClr val="2C3B38"/>
                </a:solidFill>
              </a:rPr>
              <a:t>：</a:t>
            </a:r>
            <a:r>
              <a:rPr lang="zh-CN" altLang="en-US" dirty="0" smtClean="0">
                <a:solidFill>
                  <a:srgbClr val="2C3B38"/>
                </a:solidFill>
              </a:rPr>
              <a:t>同一个</a:t>
            </a:r>
            <a:r>
              <a:rPr lang="en-US" altLang="zh-CN" dirty="0" smtClean="0">
                <a:solidFill>
                  <a:srgbClr val="2C3B38"/>
                </a:solidFill>
              </a:rPr>
              <a:t>IP</a:t>
            </a:r>
            <a:r>
              <a:rPr lang="zh-CN" altLang="en-US" dirty="0" smtClean="0">
                <a:solidFill>
                  <a:srgbClr val="2C3B38"/>
                </a:solidFill>
              </a:rPr>
              <a:t>地址有超过</a:t>
            </a:r>
            <a:r>
              <a:rPr lang="en-US" altLang="zh-CN" dirty="0" smtClean="0">
                <a:solidFill>
                  <a:srgbClr val="2C3B38"/>
                </a:solidFill>
              </a:rPr>
              <a:t>A</a:t>
            </a:r>
            <a:r>
              <a:rPr lang="zh-CN" altLang="en-US" dirty="0" smtClean="0">
                <a:solidFill>
                  <a:srgbClr val="2C3B38"/>
                </a:solidFill>
              </a:rPr>
              <a:t>个不同的交易账号，交易时，建平时间</a:t>
            </a:r>
            <a:r>
              <a:rPr lang="en-US" altLang="zh-CN" dirty="0" smtClean="0">
                <a:solidFill>
                  <a:srgbClr val="2C3B38"/>
                </a:solidFill>
              </a:rPr>
              <a:t>T1</a:t>
            </a:r>
            <a:r>
              <a:rPr lang="zh-CN" altLang="en-US" dirty="0" smtClean="0">
                <a:solidFill>
                  <a:srgbClr val="2C3B38"/>
                </a:solidFill>
              </a:rPr>
              <a:t>相近，平仓与反手建仓</a:t>
            </a:r>
            <a:r>
              <a:rPr lang="en-US" altLang="zh-CN" dirty="0" smtClean="0">
                <a:solidFill>
                  <a:srgbClr val="2C3B38"/>
                </a:solidFill>
              </a:rPr>
              <a:t>T2</a:t>
            </a:r>
            <a:r>
              <a:rPr lang="zh-CN" altLang="en-US" dirty="0" smtClean="0">
                <a:solidFill>
                  <a:srgbClr val="2C3B38"/>
                </a:solidFill>
              </a:rPr>
              <a:t>相近，操作次数超过</a:t>
            </a:r>
            <a:r>
              <a:rPr lang="en-US" altLang="zh-CN" dirty="0" smtClean="0">
                <a:solidFill>
                  <a:srgbClr val="2C3B38"/>
                </a:solidFill>
              </a:rPr>
              <a:t>N</a:t>
            </a:r>
            <a:r>
              <a:rPr lang="zh-CN" altLang="en-US" dirty="0" smtClean="0">
                <a:solidFill>
                  <a:srgbClr val="2C3B38"/>
                </a:solidFill>
              </a:rPr>
              <a:t>次</a:t>
            </a:r>
            <a:r>
              <a:rPr lang="en-US" altLang="zh-CN" dirty="0" smtClean="0">
                <a:solidFill>
                  <a:srgbClr val="2C3B38"/>
                </a:solidFill>
              </a:rPr>
              <a:t>;</a:t>
            </a:r>
            <a:endParaRPr lang="zh-CN" altLang="en-US" dirty="0" smtClean="0">
              <a:solidFill>
                <a:srgbClr val="2C3B38"/>
              </a:solidFill>
            </a:endParaRPr>
          </a:p>
        </p:txBody>
      </p:sp>
      <p:sp>
        <p:nvSpPr>
          <p:cNvPr id="10" name="文本框 13"/>
          <p:cNvSpPr txBox="1"/>
          <p:nvPr/>
        </p:nvSpPr>
        <p:spPr>
          <a:xfrm>
            <a:off x="815121" y="2603269"/>
            <a:ext cx="4481140" cy="707886"/>
          </a:xfrm>
          <a:prstGeom prst="rect">
            <a:avLst/>
          </a:prstGeom>
          <a:noFill/>
        </p:spPr>
        <p:txBody>
          <a:bodyPr wrap="square" rtlCol="0">
            <a:spAutoFit/>
          </a:bodyPr>
          <a:lstStyle/>
          <a:p>
            <a:r>
              <a:rPr lang="zh-CN" altLang="en-US" sz="2000" dirty="0">
                <a:solidFill>
                  <a:srgbClr val="2C3B38"/>
                </a:solidFill>
              </a:rPr>
              <a:t>大</a:t>
            </a:r>
            <a:r>
              <a:rPr lang="zh-CN" altLang="en-US" sz="2000" dirty="0" smtClean="0">
                <a:solidFill>
                  <a:srgbClr val="2C3B38"/>
                </a:solidFill>
              </a:rPr>
              <a:t>资金交易：某客户</a:t>
            </a:r>
            <a:r>
              <a:rPr lang="en-US" altLang="zh-CN" sz="2000" dirty="0" smtClean="0">
                <a:solidFill>
                  <a:srgbClr val="2C3B38"/>
                </a:solidFill>
              </a:rPr>
              <a:t>T</a:t>
            </a:r>
            <a:r>
              <a:rPr lang="zh-CN" altLang="en-US" sz="2000" dirty="0" smtClean="0">
                <a:solidFill>
                  <a:srgbClr val="2C3B38"/>
                </a:solidFill>
              </a:rPr>
              <a:t>时间内，出入金净值</a:t>
            </a:r>
            <a:r>
              <a:rPr lang="zh-CN" altLang="en-US" sz="2000" dirty="0" smtClean="0">
                <a:solidFill>
                  <a:srgbClr val="2C3B38"/>
                </a:solidFill>
              </a:rPr>
              <a:t>大于</a:t>
            </a:r>
            <a:r>
              <a:rPr lang="en-US" altLang="zh-CN" sz="2000" dirty="0" smtClean="0">
                <a:solidFill>
                  <a:srgbClr val="2C3B38"/>
                </a:solidFill>
              </a:rPr>
              <a:t>M</a:t>
            </a:r>
            <a:r>
              <a:rPr lang="zh-CN" altLang="en-US" sz="2000" dirty="0" smtClean="0">
                <a:solidFill>
                  <a:srgbClr val="2C3B38"/>
                </a:solidFill>
              </a:rPr>
              <a:t>；</a:t>
            </a:r>
            <a:endParaRPr lang="zh-CN" altLang="en-US" sz="2000" dirty="0" smtClean="0">
              <a:solidFill>
                <a:srgbClr val="2C3B38"/>
              </a:solidFill>
            </a:endParaRPr>
          </a:p>
        </p:txBody>
      </p:sp>
      <p:sp>
        <p:nvSpPr>
          <p:cNvPr id="12" name="椭圆 11"/>
          <p:cNvSpPr/>
          <p:nvPr/>
        </p:nvSpPr>
        <p:spPr>
          <a:xfrm>
            <a:off x="223679" y="4051332"/>
            <a:ext cx="491320" cy="518616"/>
          </a:xfrm>
          <a:prstGeom prst="ellipse">
            <a:avLst/>
          </a:pr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13" name="文本框 13"/>
          <p:cNvSpPr txBox="1"/>
          <p:nvPr/>
        </p:nvSpPr>
        <p:spPr>
          <a:xfrm>
            <a:off x="844689" y="3983989"/>
            <a:ext cx="4277774" cy="707886"/>
          </a:xfrm>
          <a:prstGeom prst="rect">
            <a:avLst/>
          </a:prstGeom>
          <a:noFill/>
        </p:spPr>
        <p:txBody>
          <a:bodyPr wrap="square" rtlCol="0">
            <a:spAutoFit/>
          </a:bodyPr>
          <a:lstStyle/>
          <a:p>
            <a:r>
              <a:rPr lang="zh-CN" altLang="en-US" sz="2000" dirty="0" smtClean="0">
                <a:solidFill>
                  <a:srgbClr val="2C3B38"/>
                </a:solidFill>
              </a:rPr>
              <a:t>洗钱：时间</a:t>
            </a:r>
            <a:r>
              <a:rPr lang="en-US" altLang="zh-CN" sz="2000" dirty="0" smtClean="0">
                <a:solidFill>
                  <a:srgbClr val="2C3B38"/>
                </a:solidFill>
              </a:rPr>
              <a:t>T</a:t>
            </a:r>
            <a:r>
              <a:rPr lang="zh-CN" altLang="en-US" sz="2000" dirty="0" smtClean="0">
                <a:solidFill>
                  <a:srgbClr val="2C3B38"/>
                </a:solidFill>
              </a:rPr>
              <a:t>内有出入金，且大于</a:t>
            </a:r>
            <a:r>
              <a:rPr lang="en-US" altLang="zh-CN" sz="2000" dirty="0" smtClean="0">
                <a:solidFill>
                  <a:srgbClr val="2C3B38"/>
                </a:solidFill>
              </a:rPr>
              <a:t>M</a:t>
            </a:r>
            <a:r>
              <a:rPr lang="zh-CN" altLang="en-US" sz="2000" dirty="0" smtClean="0">
                <a:solidFill>
                  <a:srgbClr val="2C3B38"/>
                </a:solidFill>
              </a:rPr>
              <a:t>笔；无交易。</a:t>
            </a:r>
            <a:endParaRPr lang="zh-CN" altLang="en-US" sz="2000" dirty="0" smtClean="0">
              <a:solidFill>
                <a:srgbClr val="2C3B38"/>
              </a:solidFill>
            </a:endParaRPr>
          </a:p>
        </p:txBody>
      </p:sp>
      <p:pic>
        <p:nvPicPr>
          <p:cNvPr id="14" name="图片 13"/>
          <p:cNvPicPr/>
          <p:nvPr/>
        </p:nvPicPr>
        <p:blipFill>
          <a:blip r:embed="rId2"/>
          <a:stretch>
            <a:fillRect/>
          </a:stretch>
        </p:blipFill>
        <p:spPr>
          <a:xfrm>
            <a:off x="5258942" y="1281373"/>
            <a:ext cx="6328009" cy="1185674"/>
          </a:xfrm>
          <a:prstGeom prst="rect">
            <a:avLst/>
          </a:prstGeom>
        </p:spPr>
      </p:pic>
      <p:pic>
        <p:nvPicPr>
          <p:cNvPr id="16" name="图片 15"/>
          <p:cNvPicPr/>
          <p:nvPr/>
        </p:nvPicPr>
        <p:blipFill>
          <a:blip r:embed="rId3"/>
          <a:stretch>
            <a:fillRect/>
          </a:stretch>
        </p:blipFill>
        <p:spPr>
          <a:xfrm>
            <a:off x="5258941" y="2603269"/>
            <a:ext cx="6314359" cy="1380720"/>
          </a:xfrm>
          <a:prstGeom prst="rect">
            <a:avLst/>
          </a:prstGeom>
        </p:spPr>
      </p:pic>
      <p:pic>
        <p:nvPicPr>
          <p:cNvPr id="17" name="图片 16"/>
          <p:cNvPicPr/>
          <p:nvPr/>
        </p:nvPicPr>
        <p:blipFill>
          <a:blip r:embed="rId4"/>
          <a:stretch>
            <a:fillRect/>
          </a:stretch>
        </p:blipFill>
        <p:spPr>
          <a:xfrm>
            <a:off x="5296261" y="4139425"/>
            <a:ext cx="6277039" cy="1387918"/>
          </a:xfrm>
          <a:prstGeom prst="rect">
            <a:avLst/>
          </a:prstGeom>
        </p:spPr>
      </p:pic>
    </p:spTree>
    <p:extLst>
      <p:ext uri="{BB962C8B-B14F-4D97-AF65-F5344CB8AC3E}">
        <p14:creationId xmlns:p14="http://schemas.microsoft.com/office/powerpoint/2010/main" val="3273192246"/>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3" y="450376"/>
            <a:ext cx="7938443" cy="400110"/>
          </a:xfrm>
          <a:prstGeom prst="rect">
            <a:avLst/>
          </a:prstGeom>
          <a:noFill/>
        </p:spPr>
        <p:txBody>
          <a:bodyPr wrap="square" rtlCol="0">
            <a:spAutoFit/>
          </a:bodyPr>
          <a:lstStyle/>
          <a:p>
            <a:r>
              <a:rPr lang="zh-CN" altLang="en-US" sz="2000" dirty="0" smtClean="0">
                <a:solidFill>
                  <a:srgbClr val="2C3B38"/>
                </a:solidFill>
                <a:latin typeface="微软雅黑" panose="020B0503020204020204" pitchFamily="34" charset="-122"/>
                <a:ea typeface="微软雅黑" panose="020B0503020204020204" pitchFamily="34" charset="-122"/>
              </a:rPr>
              <a:t>预警方案添加</a:t>
            </a:r>
            <a:endParaRPr lang="zh-CN" altLang="en-US" sz="2000" dirty="0">
              <a:solidFill>
                <a:srgbClr val="2C3B38"/>
              </a:solidFill>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807" y="1093368"/>
            <a:ext cx="9492799" cy="4822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681112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a:spLocks/>
          </p:cNvSpPr>
          <p:nvPr/>
        </p:nvSpPr>
        <p:spPr bwMode="auto">
          <a:xfrm>
            <a:off x="2664156" y="1302793"/>
            <a:ext cx="3859475" cy="3555811"/>
          </a:xfrm>
          <a:custGeom>
            <a:avLst/>
            <a:gdLst>
              <a:gd name="T0" fmla="*/ 1903431 w 6068"/>
              <a:gd name="T1" fmla="*/ 1142937 h 6067"/>
              <a:gd name="T2" fmla="*/ 1141808 w 6068"/>
              <a:gd name="T3" fmla="*/ 1142937 h 6067"/>
              <a:gd name="T4" fmla="*/ 1141808 w 6068"/>
              <a:gd name="T5" fmla="*/ 1523812 h 6067"/>
              <a:gd name="T6" fmla="*/ 761310 w 6068"/>
              <a:gd name="T7" fmla="*/ 1905000 h 6067"/>
              <a:gd name="T8" fmla="*/ 761310 w 6068"/>
              <a:gd name="T9" fmla="*/ 1142937 h 6067"/>
              <a:gd name="T10" fmla="*/ 380498 w 6068"/>
              <a:gd name="T11" fmla="*/ 1142937 h 6067"/>
              <a:gd name="T12" fmla="*/ 0 w 6068"/>
              <a:gd name="T13" fmla="*/ 761749 h 6067"/>
              <a:gd name="T14" fmla="*/ 761310 w 6068"/>
              <a:gd name="T15" fmla="*/ 761749 h 6067"/>
              <a:gd name="T16" fmla="*/ 761310 w 6068"/>
              <a:gd name="T17" fmla="*/ 380874 h 6067"/>
              <a:gd name="T18" fmla="*/ 1141808 w 6068"/>
              <a:gd name="T19" fmla="*/ 0 h 6067"/>
              <a:gd name="T20" fmla="*/ 1141808 w 6068"/>
              <a:gd name="T21" fmla="*/ 761749 h 6067"/>
              <a:gd name="T22" fmla="*/ 1522306 w 6068"/>
              <a:gd name="T23" fmla="*/ 761749 h 6067"/>
              <a:gd name="T24" fmla="*/ 1903431 w 6068"/>
              <a:gd name="T25" fmla="*/ 1142937 h 6067"/>
              <a:gd name="T26" fmla="*/ 1073738 w 6068"/>
              <a:gd name="T27" fmla="*/ 830513 h 6067"/>
              <a:gd name="T28" fmla="*/ 832202 w 6068"/>
              <a:gd name="T29" fmla="*/ 830513 h 6067"/>
              <a:gd name="T30" fmla="*/ 832202 w 6068"/>
              <a:gd name="T31" fmla="*/ 1071661 h 6067"/>
              <a:gd name="T32" fmla="*/ 1073738 w 6068"/>
              <a:gd name="T33" fmla="*/ 1071661 h 6067"/>
              <a:gd name="T34" fmla="*/ 1073738 w 6068"/>
              <a:gd name="T35" fmla="*/ 830513 h 60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68" h="6067">
                <a:moveTo>
                  <a:pt x="6068" y="3640"/>
                </a:moveTo>
                <a:lnTo>
                  <a:pt x="3640" y="3640"/>
                </a:lnTo>
                <a:lnTo>
                  <a:pt x="3640" y="4853"/>
                </a:lnTo>
                <a:lnTo>
                  <a:pt x="2427" y="6067"/>
                </a:lnTo>
                <a:lnTo>
                  <a:pt x="2427" y="3640"/>
                </a:lnTo>
                <a:lnTo>
                  <a:pt x="1213" y="3640"/>
                </a:lnTo>
                <a:lnTo>
                  <a:pt x="0" y="2426"/>
                </a:lnTo>
                <a:lnTo>
                  <a:pt x="2427" y="2426"/>
                </a:lnTo>
                <a:lnTo>
                  <a:pt x="2427" y="1213"/>
                </a:lnTo>
                <a:lnTo>
                  <a:pt x="3640" y="0"/>
                </a:lnTo>
                <a:lnTo>
                  <a:pt x="3640" y="2426"/>
                </a:lnTo>
                <a:lnTo>
                  <a:pt x="4853" y="2426"/>
                </a:lnTo>
                <a:lnTo>
                  <a:pt x="6068" y="3640"/>
                </a:lnTo>
                <a:close/>
                <a:moveTo>
                  <a:pt x="3423" y="2645"/>
                </a:moveTo>
                <a:lnTo>
                  <a:pt x="2653" y="2645"/>
                </a:lnTo>
                <a:lnTo>
                  <a:pt x="2653" y="3413"/>
                </a:lnTo>
                <a:lnTo>
                  <a:pt x="3423" y="3413"/>
                </a:lnTo>
                <a:lnTo>
                  <a:pt x="3423" y="2645"/>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任意多边形 8"/>
          <p:cNvSpPr/>
          <p:nvPr/>
        </p:nvSpPr>
        <p:spPr>
          <a:xfrm>
            <a:off x="5950425" y="2724005"/>
            <a:ext cx="3916908" cy="713382"/>
          </a:xfrm>
          <a:custGeom>
            <a:avLst/>
            <a:gdLst>
              <a:gd name="connsiteX0" fmla="*/ 777922 w 4148920"/>
              <a:gd name="connsiteY0" fmla="*/ 0 h 713382"/>
              <a:gd name="connsiteX1" fmla="*/ 4148920 w 4148920"/>
              <a:gd name="connsiteY1" fmla="*/ 0 h 713382"/>
              <a:gd name="connsiteX2" fmla="*/ 4148920 w 4148920"/>
              <a:gd name="connsiteY2" fmla="*/ 713382 h 713382"/>
              <a:gd name="connsiteX3" fmla="*/ 777922 w 4148920"/>
              <a:gd name="connsiteY3" fmla="*/ 713382 h 713382"/>
              <a:gd name="connsiteX4" fmla="*/ 0 w 4148920"/>
              <a:gd name="connsiteY4" fmla="*/ 1 h 713382"/>
              <a:gd name="connsiteX5" fmla="*/ 777922 w 4148920"/>
              <a:gd name="connsiteY5" fmla="*/ 1 h 71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920" h="713382">
                <a:moveTo>
                  <a:pt x="777922" y="0"/>
                </a:moveTo>
                <a:lnTo>
                  <a:pt x="4148920" y="0"/>
                </a:lnTo>
                <a:lnTo>
                  <a:pt x="4148920" y="713382"/>
                </a:lnTo>
                <a:lnTo>
                  <a:pt x="777922" y="713382"/>
                </a:lnTo>
                <a:lnTo>
                  <a:pt x="0" y="1"/>
                </a:lnTo>
                <a:lnTo>
                  <a:pt x="777922" y="1"/>
                </a:lnTo>
                <a:close/>
              </a:path>
            </a:pathLst>
          </a:cu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PART 1 </a:t>
            </a:r>
            <a:endParaRPr lang="zh-CN" altLang="en-US" sz="3600" dirty="0"/>
          </a:p>
        </p:txBody>
      </p:sp>
      <p:sp>
        <p:nvSpPr>
          <p:cNvPr id="4" name="矩形 3"/>
          <p:cNvSpPr/>
          <p:nvPr/>
        </p:nvSpPr>
        <p:spPr>
          <a:xfrm>
            <a:off x="5283200" y="3681103"/>
            <a:ext cx="4584133" cy="414036"/>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rPr>
              <a:t>                               </a:t>
            </a:r>
            <a:r>
              <a:rPr lang="zh-CN" altLang="en-US" dirty="0" smtClean="0">
                <a:solidFill>
                  <a:schemeClr val="bg1"/>
                </a:solidFill>
              </a:rPr>
              <a:t>            </a:t>
            </a:r>
            <a:r>
              <a:rPr lang="zh-CN" altLang="en-US" dirty="0" smtClean="0">
                <a:solidFill>
                  <a:schemeClr val="bg1"/>
                </a:solidFill>
              </a:rPr>
              <a:t>概述</a:t>
            </a:r>
            <a:endParaRPr lang="zh-CN" altLang="en-US" dirty="0" smtClean="0">
              <a:solidFill>
                <a:schemeClr val="bg1"/>
              </a:solidFill>
            </a:endParaRPr>
          </a:p>
        </p:txBody>
      </p:sp>
    </p:spTree>
    <p:extLst>
      <p:ext uri="{BB962C8B-B14F-4D97-AF65-F5344CB8AC3E}">
        <p14:creationId xmlns:p14="http://schemas.microsoft.com/office/powerpoint/2010/main" val="388912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3" y="450376"/>
            <a:ext cx="7938443" cy="400110"/>
          </a:xfrm>
          <a:prstGeom prst="rect">
            <a:avLst/>
          </a:prstGeom>
          <a:noFill/>
        </p:spPr>
        <p:txBody>
          <a:bodyPr wrap="square" rtlCol="0">
            <a:spAutoFit/>
          </a:bodyPr>
          <a:lstStyle/>
          <a:p>
            <a:r>
              <a:rPr lang="zh-CN" altLang="en-US" sz="2000" dirty="0" smtClean="0">
                <a:solidFill>
                  <a:srgbClr val="2C3B38"/>
                </a:solidFill>
                <a:latin typeface="微软雅黑" panose="020B0503020204020204" pitchFamily="34" charset="-122"/>
                <a:ea typeface="微软雅黑" panose="020B0503020204020204" pitchFamily="34" charset="-122"/>
              </a:rPr>
              <a:t>关联预警方案</a:t>
            </a:r>
            <a:endParaRPr lang="zh-CN" altLang="en-US" sz="2000" dirty="0">
              <a:solidFill>
                <a:srgbClr val="2C3B38"/>
              </a:solidFill>
              <a:latin typeface="微软雅黑" panose="020B0503020204020204" pitchFamily="34" charset="-122"/>
              <a:ea typeface="微软雅黑" panose="020B0503020204020204" pitchFamily="34" charset="-122"/>
            </a:endParaRPr>
          </a:p>
        </p:txBody>
      </p:sp>
      <p:pic>
        <p:nvPicPr>
          <p:cNvPr id="5" name="图片 4"/>
          <p:cNvPicPr/>
          <p:nvPr/>
        </p:nvPicPr>
        <p:blipFill>
          <a:blip r:embed="rId2"/>
          <a:stretch>
            <a:fillRect/>
          </a:stretch>
        </p:blipFill>
        <p:spPr>
          <a:xfrm>
            <a:off x="648269" y="1203481"/>
            <a:ext cx="10748474" cy="4064555"/>
          </a:xfrm>
          <a:prstGeom prst="rect">
            <a:avLst/>
          </a:prstGeom>
        </p:spPr>
      </p:pic>
    </p:spTree>
    <p:extLst>
      <p:ext uri="{BB962C8B-B14F-4D97-AF65-F5344CB8AC3E}">
        <p14:creationId xmlns:p14="http://schemas.microsoft.com/office/powerpoint/2010/main" val="1186139815"/>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3" y="450376"/>
            <a:ext cx="7938443" cy="400110"/>
          </a:xfrm>
          <a:prstGeom prst="rect">
            <a:avLst/>
          </a:prstGeom>
          <a:noFill/>
        </p:spPr>
        <p:txBody>
          <a:bodyPr wrap="square" rtlCol="0">
            <a:spAutoFit/>
          </a:bodyPr>
          <a:lstStyle/>
          <a:p>
            <a:r>
              <a:rPr lang="zh-CN" altLang="en-US" sz="2000" dirty="0" smtClean="0">
                <a:solidFill>
                  <a:srgbClr val="2C3B38"/>
                </a:solidFill>
                <a:latin typeface="微软雅黑" panose="020B0503020204020204" pitchFamily="34" charset="-122"/>
                <a:ea typeface="微软雅黑" panose="020B0503020204020204" pitchFamily="34" charset="-122"/>
              </a:rPr>
              <a:t>关联预警方案</a:t>
            </a:r>
            <a:endParaRPr lang="zh-CN" altLang="en-US" sz="2000" dirty="0">
              <a:solidFill>
                <a:srgbClr val="2C3B38"/>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a:stretch>
            <a:fillRect/>
          </a:stretch>
        </p:blipFill>
        <p:spPr>
          <a:xfrm>
            <a:off x="1296538" y="1231426"/>
            <a:ext cx="9471546" cy="5155726"/>
          </a:xfrm>
          <a:prstGeom prst="rect">
            <a:avLst/>
          </a:prstGeom>
        </p:spPr>
      </p:pic>
    </p:spTree>
    <p:extLst>
      <p:ext uri="{BB962C8B-B14F-4D97-AF65-F5344CB8AC3E}">
        <p14:creationId xmlns:p14="http://schemas.microsoft.com/office/powerpoint/2010/main" val="749173335"/>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a:spLocks/>
          </p:cNvSpPr>
          <p:nvPr/>
        </p:nvSpPr>
        <p:spPr bwMode="auto">
          <a:xfrm>
            <a:off x="2664156" y="1302793"/>
            <a:ext cx="3859475" cy="3555811"/>
          </a:xfrm>
          <a:custGeom>
            <a:avLst/>
            <a:gdLst>
              <a:gd name="T0" fmla="*/ 1903431 w 6068"/>
              <a:gd name="T1" fmla="*/ 1142937 h 6067"/>
              <a:gd name="T2" fmla="*/ 1141808 w 6068"/>
              <a:gd name="T3" fmla="*/ 1142937 h 6067"/>
              <a:gd name="T4" fmla="*/ 1141808 w 6068"/>
              <a:gd name="T5" fmla="*/ 1523812 h 6067"/>
              <a:gd name="T6" fmla="*/ 761310 w 6068"/>
              <a:gd name="T7" fmla="*/ 1905000 h 6067"/>
              <a:gd name="T8" fmla="*/ 761310 w 6068"/>
              <a:gd name="T9" fmla="*/ 1142937 h 6067"/>
              <a:gd name="T10" fmla="*/ 380498 w 6068"/>
              <a:gd name="T11" fmla="*/ 1142937 h 6067"/>
              <a:gd name="T12" fmla="*/ 0 w 6068"/>
              <a:gd name="T13" fmla="*/ 761749 h 6067"/>
              <a:gd name="T14" fmla="*/ 761310 w 6068"/>
              <a:gd name="T15" fmla="*/ 761749 h 6067"/>
              <a:gd name="T16" fmla="*/ 761310 w 6068"/>
              <a:gd name="T17" fmla="*/ 380874 h 6067"/>
              <a:gd name="T18" fmla="*/ 1141808 w 6068"/>
              <a:gd name="T19" fmla="*/ 0 h 6067"/>
              <a:gd name="T20" fmla="*/ 1141808 w 6068"/>
              <a:gd name="T21" fmla="*/ 761749 h 6067"/>
              <a:gd name="T22" fmla="*/ 1522306 w 6068"/>
              <a:gd name="T23" fmla="*/ 761749 h 6067"/>
              <a:gd name="T24" fmla="*/ 1903431 w 6068"/>
              <a:gd name="T25" fmla="*/ 1142937 h 6067"/>
              <a:gd name="T26" fmla="*/ 1073738 w 6068"/>
              <a:gd name="T27" fmla="*/ 830513 h 6067"/>
              <a:gd name="T28" fmla="*/ 832202 w 6068"/>
              <a:gd name="T29" fmla="*/ 830513 h 6067"/>
              <a:gd name="T30" fmla="*/ 832202 w 6068"/>
              <a:gd name="T31" fmla="*/ 1071661 h 6067"/>
              <a:gd name="T32" fmla="*/ 1073738 w 6068"/>
              <a:gd name="T33" fmla="*/ 1071661 h 6067"/>
              <a:gd name="T34" fmla="*/ 1073738 w 6068"/>
              <a:gd name="T35" fmla="*/ 830513 h 60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68" h="6067">
                <a:moveTo>
                  <a:pt x="6068" y="3640"/>
                </a:moveTo>
                <a:lnTo>
                  <a:pt x="3640" y="3640"/>
                </a:lnTo>
                <a:lnTo>
                  <a:pt x="3640" y="4853"/>
                </a:lnTo>
                <a:lnTo>
                  <a:pt x="2427" y="6067"/>
                </a:lnTo>
                <a:lnTo>
                  <a:pt x="2427" y="3640"/>
                </a:lnTo>
                <a:lnTo>
                  <a:pt x="1213" y="3640"/>
                </a:lnTo>
                <a:lnTo>
                  <a:pt x="0" y="2426"/>
                </a:lnTo>
                <a:lnTo>
                  <a:pt x="2427" y="2426"/>
                </a:lnTo>
                <a:lnTo>
                  <a:pt x="2427" y="1213"/>
                </a:lnTo>
                <a:lnTo>
                  <a:pt x="3640" y="0"/>
                </a:lnTo>
                <a:lnTo>
                  <a:pt x="3640" y="2426"/>
                </a:lnTo>
                <a:lnTo>
                  <a:pt x="4853" y="2426"/>
                </a:lnTo>
                <a:lnTo>
                  <a:pt x="6068" y="3640"/>
                </a:lnTo>
                <a:close/>
                <a:moveTo>
                  <a:pt x="3423" y="2645"/>
                </a:moveTo>
                <a:lnTo>
                  <a:pt x="2653" y="2645"/>
                </a:lnTo>
                <a:lnTo>
                  <a:pt x="2653" y="3413"/>
                </a:lnTo>
                <a:lnTo>
                  <a:pt x="3423" y="3413"/>
                </a:lnTo>
                <a:lnTo>
                  <a:pt x="3423" y="2645"/>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任意多边形 8"/>
          <p:cNvSpPr/>
          <p:nvPr/>
        </p:nvSpPr>
        <p:spPr>
          <a:xfrm>
            <a:off x="5950425" y="2724005"/>
            <a:ext cx="3916908" cy="713382"/>
          </a:xfrm>
          <a:custGeom>
            <a:avLst/>
            <a:gdLst>
              <a:gd name="connsiteX0" fmla="*/ 777922 w 4148920"/>
              <a:gd name="connsiteY0" fmla="*/ 0 h 713382"/>
              <a:gd name="connsiteX1" fmla="*/ 4148920 w 4148920"/>
              <a:gd name="connsiteY1" fmla="*/ 0 h 713382"/>
              <a:gd name="connsiteX2" fmla="*/ 4148920 w 4148920"/>
              <a:gd name="connsiteY2" fmla="*/ 713382 h 713382"/>
              <a:gd name="connsiteX3" fmla="*/ 777922 w 4148920"/>
              <a:gd name="connsiteY3" fmla="*/ 713382 h 713382"/>
              <a:gd name="connsiteX4" fmla="*/ 0 w 4148920"/>
              <a:gd name="connsiteY4" fmla="*/ 1 h 713382"/>
              <a:gd name="connsiteX5" fmla="*/ 777922 w 4148920"/>
              <a:gd name="connsiteY5" fmla="*/ 1 h 71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920" h="713382">
                <a:moveTo>
                  <a:pt x="777922" y="0"/>
                </a:moveTo>
                <a:lnTo>
                  <a:pt x="4148920" y="0"/>
                </a:lnTo>
                <a:lnTo>
                  <a:pt x="4148920" y="713382"/>
                </a:lnTo>
                <a:lnTo>
                  <a:pt x="777922" y="713382"/>
                </a:lnTo>
                <a:lnTo>
                  <a:pt x="0" y="1"/>
                </a:lnTo>
                <a:lnTo>
                  <a:pt x="777922" y="1"/>
                </a:lnTo>
                <a:close/>
              </a:path>
            </a:pathLst>
          </a:cu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PART 4 </a:t>
            </a:r>
            <a:endParaRPr lang="zh-CN" altLang="en-US" sz="3600" dirty="0"/>
          </a:p>
        </p:txBody>
      </p:sp>
      <p:sp>
        <p:nvSpPr>
          <p:cNvPr id="4" name="矩形 3"/>
          <p:cNvSpPr/>
          <p:nvPr/>
        </p:nvSpPr>
        <p:spPr>
          <a:xfrm>
            <a:off x="5283200" y="3681103"/>
            <a:ext cx="4584133" cy="414036"/>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rPr>
              <a:t>                  </a:t>
            </a:r>
            <a:r>
              <a:rPr lang="zh-CN" altLang="en-US" dirty="0" smtClean="0">
                <a:solidFill>
                  <a:schemeClr val="bg1"/>
                </a:solidFill>
              </a:rPr>
              <a:t>                     系统架构</a:t>
            </a:r>
            <a:endParaRPr lang="zh-CN" altLang="en-US" dirty="0" smtClean="0">
              <a:solidFill>
                <a:schemeClr val="bg1"/>
              </a:solidFill>
            </a:endParaRPr>
          </a:p>
        </p:txBody>
      </p:sp>
    </p:spTree>
    <p:extLst>
      <p:ext uri="{BB962C8B-B14F-4D97-AF65-F5344CB8AC3E}">
        <p14:creationId xmlns:p14="http://schemas.microsoft.com/office/powerpoint/2010/main" val="34266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p:nvPr/>
        </p:nvSpPr>
        <p:spPr>
          <a:xfrm>
            <a:off x="1587694" y="450376"/>
            <a:ext cx="6070406" cy="523220"/>
          </a:xfrm>
          <a:prstGeom prst="rect">
            <a:avLst/>
          </a:prstGeom>
          <a:noFill/>
        </p:spPr>
        <p:txBody>
          <a:bodyPr wrap="square" rtlCol="0">
            <a:spAutoFit/>
          </a:bodyPr>
          <a:lstStyle/>
          <a:p>
            <a:r>
              <a:rPr lang="zh-CN" altLang="en-US" sz="2800" b="1" dirty="0" smtClean="0">
                <a:solidFill>
                  <a:srgbClr val="141316"/>
                </a:solidFill>
                <a:latin typeface="微软雅黑" pitchFamily="34" charset="-122"/>
                <a:ea typeface="微软雅黑" pitchFamily="34" charset="-122"/>
              </a:rPr>
              <a:t>系统使用角色说明</a:t>
            </a:r>
            <a:endParaRPr lang="zh-CN" altLang="en-US" sz="2800" b="1" dirty="0">
              <a:solidFill>
                <a:srgbClr val="141316"/>
              </a:solidFill>
              <a:latin typeface="微软雅黑" pitchFamily="34" charset="-122"/>
              <a:ea typeface="微软雅黑" pitchFamily="34" charset="-122"/>
            </a:endParaRPr>
          </a:p>
        </p:txBody>
      </p:sp>
      <p:sp>
        <p:nvSpPr>
          <p:cNvPr id="7" name="KSO_Shape"/>
          <p:cNvSpPr/>
          <p:nvPr/>
        </p:nvSpPr>
        <p:spPr>
          <a:xfrm>
            <a:off x="4139823" y="2169995"/>
            <a:ext cx="4555511" cy="2961564"/>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8" name="椭圆 7"/>
          <p:cNvSpPr/>
          <p:nvPr/>
        </p:nvSpPr>
        <p:spPr>
          <a:xfrm>
            <a:off x="6173340" y="1897039"/>
            <a:ext cx="518615" cy="545912"/>
          </a:xfrm>
          <a:prstGeom prst="ellipse">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2C3B38"/>
                </a:solidFill>
              </a:rPr>
              <a:t>1</a:t>
            </a:r>
            <a:endParaRPr lang="zh-CN" altLang="en-US" sz="2000" dirty="0">
              <a:solidFill>
                <a:srgbClr val="2C3B38"/>
              </a:solidFill>
            </a:endParaRPr>
          </a:p>
        </p:txBody>
      </p:sp>
      <p:sp>
        <p:nvSpPr>
          <p:cNvPr id="9" name="椭圆 8"/>
          <p:cNvSpPr/>
          <p:nvPr/>
        </p:nvSpPr>
        <p:spPr>
          <a:xfrm>
            <a:off x="3744038" y="4814247"/>
            <a:ext cx="518615" cy="545912"/>
          </a:xfrm>
          <a:prstGeom prst="ellipse">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2C3B38"/>
                </a:solidFill>
              </a:rPr>
              <a:t>2</a:t>
            </a:r>
            <a:endParaRPr lang="zh-CN" altLang="en-US" sz="2000" dirty="0">
              <a:solidFill>
                <a:srgbClr val="2C3B38"/>
              </a:solidFill>
            </a:endParaRPr>
          </a:p>
        </p:txBody>
      </p:sp>
      <p:sp>
        <p:nvSpPr>
          <p:cNvPr id="10" name="椭圆 9"/>
          <p:cNvSpPr/>
          <p:nvPr/>
        </p:nvSpPr>
        <p:spPr>
          <a:xfrm>
            <a:off x="8572505" y="4814247"/>
            <a:ext cx="518615" cy="545912"/>
          </a:xfrm>
          <a:prstGeom prst="ellipse">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2C3B38"/>
                </a:solidFill>
              </a:rPr>
              <a:t>3</a:t>
            </a:r>
            <a:endParaRPr lang="zh-CN" altLang="en-US" sz="2000" dirty="0">
              <a:solidFill>
                <a:srgbClr val="2C3B38"/>
              </a:solidFill>
            </a:endParaRPr>
          </a:p>
        </p:txBody>
      </p:sp>
      <p:sp>
        <p:nvSpPr>
          <p:cNvPr id="11" name="文本框 10"/>
          <p:cNvSpPr txBox="1"/>
          <p:nvPr/>
        </p:nvSpPr>
        <p:spPr>
          <a:xfrm>
            <a:off x="4888173" y="1897039"/>
            <a:ext cx="3607563" cy="738664"/>
          </a:xfrm>
          <a:prstGeom prst="rect">
            <a:avLst/>
          </a:prstGeom>
          <a:noFill/>
        </p:spPr>
        <p:txBody>
          <a:bodyPr wrap="square" rtlCol="0">
            <a:spAutoFit/>
          </a:bodyPr>
          <a:lstStyle/>
          <a:p>
            <a:r>
              <a:rPr lang="zh-CN" altLang="en-US" sz="1400" dirty="0" smtClean="0">
                <a:solidFill>
                  <a:srgbClr val="2C3B38"/>
                </a:solidFill>
                <a:latin typeface="微软雅黑" panose="020B0503020204020204" pitchFamily="34" charset="-122"/>
                <a:ea typeface="微软雅黑" panose="020B0503020204020204" pitchFamily="34" charset="-122"/>
              </a:rPr>
              <a:t>风控部；</a:t>
            </a:r>
            <a:endParaRPr lang="en-US" altLang="zh-CN" sz="1400" dirty="0" smtClean="0">
              <a:solidFill>
                <a:srgbClr val="2C3B38"/>
              </a:solidFill>
              <a:latin typeface="微软雅黑" panose="020B0503020204020204" pitchFamily="34" charset="-122"/>
              <a:ea typeface="微软雅黑" panose="020B0503020204020204" pitchFamily="34" charset="-122"/>
            </a:endParaRPr>
          </a:p>
          <a:p>
            <a:r>
              <a:rPr lang="zh-CN" altLang="en-US" sz="1400" dirty="0" smtClean="0">
                <a:solidFill>
                  <a:srgbClr val="2C3B38"/>
                </a:solidFill>
                <a:latin typeface="微软雅黑" panose="020B0503020204020204" pitchFamily="34" charset="-122"/>
                <a:ea typeface="微软雅黑" panose="020B0503020204020204" pitchFamily="34" charset="-122"/>
              </a:rPr>
              <a:t>结算部；</a:t>
            </a:r>
            <a:endParaRPr lang="en-US" altLang="zh-CN" sz="1400" dirty="0" smtClean="0">
              <a:solidFill>
                <a:srgbClr val="2C3B38"/>
              </a:solidFill>
              <a:latin typeface="微软雅黑" panose="020B0503020204020204" pitchFamily="34" charset="-122"/>
              <a:ea typeface="微软雅黑" panose="020B0503020204020204" pitchFamily="34" charset="-122"/>
            </a:endParaRPr>
          </a:p>
          <a:p>
            <a:r>
              <a:rPr lang="zh-CN" altLang="en-US" sz="1400" dirty="0" smtClean="0">
                <a:solidFill>
                  <a:srgbClr val="2C3B38"/>
                </a:solidFill>
                <a:latin typeface="微软雅黑" panose="020B0503020204020204" pitchFamily="34" charset="-122"/>
                <a:ea typeface="微软雅黑" panose="020B0503020204020204" pitchFamily="34" charset="-122"/>
              </a:rPr>
              <a:t>技术部</a:t>
            </a:r>
            <a:endParaRPr lang="zh-CN" altLang="en-US" sz="1400" dirty="0" smtClean="0">
              <a:solidFill>
                <a:srgbClr val="2C3B38"/>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330470" y="3816989"/>
            <a:ext cx="3607563" cy="954107"/>
          </a:xfrm>
          <a:prstGeom prst="rect">
            <a:avLst/>
          </a:prstGeom>
          <a:noFill/>
        </p:spPr>
        <p:txBody>
          <a:bodyPr wrap="square" rtlCol="0">
            <a:spAutoFit/>
          </a:bodyPr>
          <a:lstStyle/>
          <a:p>
            <a:r>
              <a:rPr lang="zh-CN" altLang="en-US" sz="1400" dirty="0" smtClean="0">
                <a:solidFill>
                  <a:srgbClr val="2C3B38"/>
                </a:solidFill>
                <a:latin typeface="微软雅黑" panose="020B0503020204020204" pitchFamily="34" charset="-122"/>
                <a:ea typeface="微软雅黑" panose="020B0503020204020204" pitchFamily="34" charset="-122"/>
              </a:rPr>
              <a:t>          连续交易；</a:t>
            </a:r>
            <a:endParaRPr lang="en-US" altLang="zh-CN" sz="1400" dirty="0" smtClean="0">
              <a:solidFill>
                <a:srgbClr val="2C3B38"/>
              </a:solidFill>
              <a:latin typeface="微软雅黑" panose="020B0503020204020204" pitchFamily="34" charset="-122"/>
              <a:ea typeface="微软雅黑" panose="020B0503020204020204" pitchFamily="34" charset="-122"/>
            </a:endParaRPr>
          </a:p>
          <a:p>
            <a:r>
              <a:rPr lang="en-US" altLang="zh-CN" sz="1400" dirty="0">
                <a:solidFill>
                  <a:srgbClr val="2C3B38"/>
                </a:solidFill>
                <a:latin typeface="微软雅黑" panose="020B0503020204020204" pitchFamily="34" charset="-122"/>
                <a:ea typeface="微软雅黑" panose="020B0503020204020204" pitchFamily="34" charset="-122"/>
              </a:rPr>
              <a:t> </a:t>
            </a:r>
            <a:r>
              <a:rPr lang="en-US" altLang="zh-CN" sz="1400" dirty="0" smtClean="0">
                <a:solidFill>
                  <a:srgbClr val="2C3B38"/>
                </a:solidFill>
                <a:latin typeface="微软雅黑" panose="020B0503020204020204" pitchFamily="34" charset="-122"/>
                <a:ea typeface="微软雅黑" panose="020B0503020204020204" pitchFamily="34" charset="-122"/>
              </a:rPr>
              <a:t>         </a:t>
            </a:r>
            <a:r>
              <a:rPr lang="zh-CN" altLang="en-US" sz="1400" dirty="0" smtClean="0">
                <a:solidFill>
                  <a:srgbClr val="2C3B38"/>
                </a:solidFill>
                <a:latin typeface="微软雅黑" panose="020B0503020204020204" pitchFamily="34" charset="-122"/>
                <a:ea typeface="微软雅黑" panose="020B0503020204020204" pitchFamily="34" charset="-122"/>
              </a:rPr>
              <a:t>发售类；</a:t>
            </a:r>
            <a:endParaRPr lang="en-US" altLang="zh-CN" sz="1400" dirty="0" smtClean="0">
              <a:solidFill>
                <a:srgbClr val="2C3B38"/>
              </a:solidFill>
              <a:latin typeface="微软雅黑" panose="020B0503020204020204" pitchFamily="34" charset="-122"/>
              <a:ea typeface="微软雅黑" panose="020B0503020204020204" pitchFamily="34" charset="-122"/>
            </a:endParaRPr>
          </a:p>
          <a:p>
            <a:r>
              <a:rPr lang="en-US" altLang="zh-CN" sz="1400" dirty="0" smtClean="0">
                <a:solidFill>
                  <a:srgbClr val="2C3B38"/>
                </a:solidFill>
                <a:latin typeface="微软雅黑" panose="020B0503020204020204" pitchFamily="34" charset="-122"/>
                <a:ea typeface="微软雅黑" panose="020B0503020204020204" pitchFamily="34" charset="-122"/>
              </a:rPr>
              <a:t>          </a:t>
            </a:r>
            <a:r>
              <a:rPr lang="zh-CN" altLang="en-US" sz="1400" dirty="0" smtClean="0">
                <a:solidFill>
                  <a:srgbClr val="2C3B38"/>
                </a:solidFill>
                <a:latin typeface="微软雅黑" panose="020B0503020204020204" pitchFamily="34" charset="-122"/>
                <a:ea typeface="微软雅黑" panose="020B0503020204020204" pitchFamily="34" charset="-122"/>
              </a:rPr>
              <a:t>权益类；</a:t>
            </a:r>
            <a:endParaRPr lang="en-US" altLang="zh-CN" sz="1400" dirty="0" smtClean="0">
              <a:solidFill>
                <a:srgbClr val="2C3B38"/>
              </a:solidFill>
              <a:latin typeface="微软雅黑" panose="020B0503020204020204" pitchFamily="34" charset="-122"/>
              <a:ea typeface="微软雅黑" panose="020B0503020204020204" pitchFamily="34" charset="-122"/>
            </a:endParaRPr>
          </a:p>
          <a:p>
            <a:r>
              <a:rPr lang="en-US" altLang="zh-CN" sz="1400" dirty="0">
                <a:solidFill>
                  <a:srgbClr val="2C3B38"/>
                </a:solidFill>
                <a:latin typeface="微软雅黑" panose="020B0503020204020204" pitchFamily="34" charset="-122"/>
                <a:ea typeface="微软雅黑" panose="020B0503020204020204" pitchFamily="34" charset="-122"/>
              </a:rPr>
              <a:t> </a:t>
            </a:r>
            <a:r>
              <a:rPr lang="en-US" altLang="zh-CN" sz="1400" dirty="0" smtClean="0">
                <a:solidFill>
                  <a:srgbClr val="2C3B38"/>
                </a:solidFill>
                <a:latin typeface="微软雅黑" panose="020B0503020204020204" pitchFamily="34" charset="-122"/>
                <a:ea typeface="微软雅黑" panose="020B0503020204020204" pitchFamily="34" charset="-122"/>
              </a:rPr>
              <a:t>         </a:t>
            </a:r>
            <a:r>
              <a:rPr lang="zh-CN" altLang="en-US" sz="1400" dirty="0" smtClean="0">
                <a:solidFill>
                  <a:srgbClr val="2C3B38"/>
                </a:solidFill>
                <a:latin typeface="微软雅黑" panose="020B0503020204020204" pitchFamily="34" charset="-122"/>
                <a:ea typeface="微软雅黑" panose="020B0503020204020204" pitchFamily="34" charset="-122"/>
              </a:rPr>
              <a:t>金融资产挂牌类</a:t>
            </a:r>
            <a:endParaRPr lang="zh-CN" altLang="en-US" sz="1400" dirty="0" smtClean="0">
              <a:solidFill>
                <a:srgbClr val="2C3B38"/>
              </a:solidFill>
              <a:latin typeface="微软雅黑" panose="020B0503020204020204" pitchFamily="34" charset="-122"/>
              <a:ea typeface="微软雅黑" panose="020B0503020204020204" pitchFamily="34" charset="-122"/>
            </a:endParaRPr>
          </a:p>
        </p:txBody>
      </p:sp>
      <p:sp>
        <p:nvSpPr>
          <p:cNvPr id="13" name="文本框 11"/>
          <p:cNvSpPr txBox="1"/>
          <p:nvPr/>
        </p:nvSpPr>
        <p:spPr>
          <a:xfrm>
            <a:off x="1499560" y="4146034"/>
            <a:ext cx="3607563" cy="954107"/>
          </a:xfrm>
          <a:prstGeom prst="rect">
            <a:avLst/>
          </a:prstGeom>
          <a:noFill/>
        </p:spPr>
        <p:txBody>
          <a:bodyPr wrap="square" rtlCol="0">
            <a:spAutoFit/>
          </a:bodyPr>
          <a:lstStyle/>
          <a:p>
            <a:r>
              <a:rPr lang="zh-CN" altLang="en-US" sz="1400" dirty="0" smtClean="0">
                <a:solidFill>
                  <a:srgbClr val="2C3B38"/>
                </a:solidFill>
                <a:latin typeface="微软雅黑" panose="020B0503020204020204" pitchFamily="34" charset="-122"/>
                <a:ea typeface="微软雅黑" panose="020B0503020204020204" pitchFamily="34" charset="-122"/>
              </a:rPr>
              <a:t>金融局；</a:t>
            </a:r>
            <a:endParaRPr lang="en-US" altLang="zh-CN" sz="1400" dirty="0" smtClean="0">
              <a:solidFill>
                <a:srgbClr val="2C3B38"/>
              </a:solidFill>
              <a:latin typeface="微软雅黑" panose="020B0503020204020204" pitchFamily="34" charset="-122"/>
              <a:ea typeface="微软雅黑" panose="020B0503020204020204" pitchFamily="34" charset="-122"/>
            </a:endParaRPr>
          </a:p>
          <a:p>
            <a:r>
              <a:rPr lang="zh-CN" altLang="en-US" sz="1400" dirty="0" smtClean="0">
                <a:solidFill>
                  <a:srgbClr val="2C3B38"/>
                </a:solidFill>
                <a:latin typeface="微软雅黑" panose="020B0503020204020204" pitchFamily="34" charset="-122"/>
                <a:ea typeface="微软雅黑" panose="020B0503020204020204" pitchFamily="34" charset="-122"/>
              </a:rPr>
              <a:t>商务局；</a:t>
            </a:r>
            <a:endParaRPr lang="en-US" altLang="zh-CN" sz="1400" dirty="0" smtClean="0">
              <a:solidFill>
                <a:srgbClr val="2C3B38"/>
              </a:solidFill>
              <a:latin typeface="微软雅黑" panose="020B0503020204020204" pitchFamily="34" charset="-122"/>
              <a:ea typeface="微软雅黑" panose="020B0503020204020204" pitchFamily="34" charset="-122"/>
            </a:endParaRPr>
          </a:p>
          <a:p>
            <a:r>
              <a:rPr lang="zh-CN" altLang="en-US" sz="1400" dirty="0" smtClean="0">
                <a:solidFill>
                  <a:srgbClr val="2C3B38"/>
                </a:solidFill>
                <a:latin typeface="微软雅黑" panose="020B0503020204020204" pitchFamily="34" charset="-122"/>
                <a:ea typeface="微软雅黑" panose="020B0503020204020204" pitchFamily="34" charset="-122"/>
              </a:rPr>
              <a:t>公安；</a:t>
            </a:r>
            <a:endParaRPr lang="en-US" altLang="zh-CN" sz="1400" dirty="0" smtClean="0">
              <a:solidFill>
                <a:srgbClr val="2C3B38"/>
              </a:solidFill>
              <a:latin typeface="微软雅黑" panose="020B0503020204020204" pitchFamily="34" charset="-122"/>
              <a:ea typeface="微软雅黑" panose="020B0503020204020204" pitchFamily="34" charset="-122"/>
            </a:endParaRPr>
          </a:p>
          <a:p>
            <a:r>
              <a:rPr lang="zh-CN" altLang="en-US" sz="1400" dirty="0" smtClean="0">
                <a:solidFill>
                  <a:srgbClr val="2C3B38"/>
                </a:solidFill>
                <a:latin typeface="微软雅黑" panose="020B0503020204020204" pitchFamily="34" charset="-122"/>
                <a:ea typeface="微软雅黑" panose="020B0503020204020204" pitchFamily="34" charset="-122"/>
              </a:rPr>
              <a:t>各级人民政府</a:t>
            </a:r>
            <a:endParaRPr lang="zh-CN" altLang="en-US" sz="1400" dirty="0" smtClean="0">
              <a:solidFill>
                <a:srgbClr val="2C3B38"/>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549183" y="1111158"/>
            <a:ext cx="1338990" cy="1570553"/>
            <a:chOff x="2470722" y="3669372"/>
            <a:chExt cx="1338990" cy="1570553"/>
          </a:xfrm>
        </p:grpSpPr>
        <p:sp>
          <p:nvSpPr>
            <p:cNvPr id="18" name="Freeform 49"/>
            <p:cNvSpPr>
              <a:spLocks noEditPoints="1"/>
            </p:cNvSpPr>
            <p:nvPr/>
          </p:nvSpPr>
          <p:spPr bwMode="auto">
            <a:xfrm>
              <a:off x="2717046" y="3669372"/>
              <a:ext cx="850376" cy="968046"/>
            </a:xfrm>
            <a:custGeom>
              <a:avLst/>
              <a:gdLst>
                <a:gd name="T0" fmla="*/ 340 w 364"/>
                <a:gd name="T1" fmla="*/ 245 h 414"/>
                <a:gd name="T2" fmla="*/ 286 w 364"/>
                <a:gd name="T3" fmla="*/ 225 h 414"/>
                <a:gd name="T4" fmla="*/ 268 w 364"/>
                <a:gd name="T5" fmla="*/ 226 h 414"/>
                <a:gd name="T6" fmla="*/ 241 w 364"/>
                <a:gd name="T7" fmla="*/ 217 h 414"/>
                <a:gd name="T8" fmla="*/ 242 w 364"/>
                <a:gd name="T9" fmla="*/ 202 h 414"/>
                <a:gd name="T10" fmla="*/ 279 w 364"/>
                <a:gd name="T11" fmla="*/ 143 h 414"/>
                <a:gd name="T12" fmla="*/ 266 w 364"/>
                <a:gd name="T13" fmla="*/ 101 h 414"/>
                <a:gd name="T14" fmla="*/ 242 w 364"/>
                <a:gd name="T15" fmla="*/ 26 h 414"/>
                <a:gd name="T16" fmla="*/ 182 w 364"/>
                <a:gd name="T17" fmla="*/ 0 h 414"/>
                <a:gd name="T18" fmla="*/ 109 w 364"/>
                <a:gd name="T19" fmla="*/ 22 h 414"/>
                <a:gd name="T20" fmla="*/ 83 w 364"/>
                <a:gd name="T21" fmla="*/ 31 h 414"/>
                <a:gd name="T22" fmla="*/ 97 w 364"/>
                <a:gd name="T23" fmla="*/ 101 h 414"/>
                <a:gd name="T24" fmla="*/ 84 w 364"/>
                <a:gd name="T25" fmla="*/ 143 h 414"/>
                <a:gd name="T26" fmla="*/ 121 w 364"/>
                <a:gd name="T27" fmla="*/ 202 h 414"/>
                <a:gd name="T28" fmla="*/ 123 w 364"/>
                <a:gd name="T29" fmla="*/ 217 h 414"/>
                <a:gd name="T30" fmla="*/ 96 w 364"/>
                <a:gd name="T31" fmla="*/ 226 h 414"/>
                <a:gd name="T32" fmla="*/ 78 w 364"/>
                <a:gd name="T33" fmla="*/ 225 h 414"/>
                <a:gd name="T34" fmla="*/ 24 w 364"/>
                <a:gd name="T35" fmla="*/ 245 h 414"/>
                <a:gd name="T36" fmla="*/ 4 w 364"/>
                <a:gd name="T37" fmla="*/ 352 h 414"/>
                <a:gd name="T38" fmla="*/ 44 w 364"/>
                <a:gd name="T39" fmla="*/ 385 h 414"/>
                <a:gd name="T40" fmla="*/ 180 w 364"/>
                <a:gd name="T41" fmla="*/ 414 h 414"/>
                <a:gd name="T42" fmla="*/ 184 w 364"/>
                <a:gd name="T43" fmla="*/ 414 h 414"/>
                <a:gd name="T44" fmla="*/ 320 w 364"/>
                <a:gd name="T45" fmla="*/ 385 h 414"/>
                <a:gd name="T46" fmla="*/ 360 w 364"/>
                <a:gd name="T47" fmla="*/ 352 h 414"/>
                <a:gd name="T48" fmla="*/ 266 w 364"/>
                <a:gd name="T49" fmla="*/ 115 h 414"/>
                <a:gd name="T50" fmla="*/ 266 w 364"/>
                <a:gd name="T51" fmla="*/ 139 h 414"/>
                <a:gd name="T52" fmla="*/ 96 w 364"/>
                <a:gd name="T53" fmla="*/ 140 h 414"/>
                <a:gd name="T54" fmla="*/ 96 w 364"/>
                <a:gd name="T55" fmla="*/ 114 h 414"/>
                <a:gd name="T56" fmla="*/ 115 w 364"/>
                <a:gd name="T57" fmla="*/ 140 h 414"/>
                <a:gd name="T58" fmla="*/ 157 w 364"/>
                <a:gd name="T59" fmla="*/ 78 h 414"/>
                <a:gd name="T60" fmla="*/ 182 w 364"/>
                <a:gd name="T61" fmla="*/ 78 h 414"/>
                <a:gd name="T62" fmla="*/ 210 w 364"/>
                <a:gd name="T63" fmla="*/ 77 h 414"/>
                <a:gd name="T64" fmla="*/ 247 w 364"/>
                <a:gd name="T65" fmla="*/ 140 h 414"/>
                <a:gd name="T66" fmla="*/ 115 w 364"/>
                <a:gd name="T67" fmla="*/ 140 h 414"/>
                <a:gd name="T68" fmla="*/ 197 w 364"/>
                <a:gd name="T69" fmla="*/ 261 h 414"/>
                <a:gd name="T70" fmla="*/ 211 w 364"/>
                <a:gd name="T71" fmla="*/ 236 h 414"/>
                <a:gd name="T72" fmla="*/ 171 w 364"/>
                <a:gd name="T73" fmla="*/ 261 h 414"/>
                <a:gd name="T74" fmla="*/ 162 w 364"/>
                <a:gd name="T75" fmla="*/ 296 h 414"/>
                <a:gd name="T76" fmla="*/ 140 w 364"/>
                <a:gd name="T77" fmla="*/ 224 h 414"/>
                <a:gd name="T78" fmla="*/ 181 w 364"/>
                <a:gd name="T79" fmla="*/ 229 h 414"/>
                <a:gd name="T80" fmla="*/ 222 w 364"/>
                <a:gd name="T81" fmla="*/ 218 h 414"/>
                <a:gd name="T82" fmla="*/ 233 w 364"/>
                <a:gd name="T83" fmla="*/ 23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4" h="414">
                  <a:moveTo>
                    <a:pt x="360" y="296"/>
                  </a:moveTo>
                  <a:cubicBezTo>
                    <a:pt x="357" y="276"/>
                    <a:pt x="349" y="257"/>
                    <a:pt x="340" y="245"/>
                  </a:cubicBezTo>
                  <a:cubicBezTo>
                    <a:pt x="329" y="229"/>
                    <a:pt x="311" y="227"/>
                    <a:pt x="295" y="226"/>
                  </a:cubicBezTo>
                  <a:cubicBezTo>
                    <a:pt x="292" y="226"/>
                    <a:pt x="289" y="225"/>
                    <a:pt x="286" y="225"/>
                  </a:cubicBezTo>
                  <a:cubicBezTo>
                    <a:pt x="283" y="225"/>
                    <a:pt x="280" y="226"/>
                    <a:pt x="277" y="226"/>
                  </a:cubicBezTo>
                  <a:cubicBezTo>
                    <a:pt x="274" y="226"/>
                    <a:pt x="271" y="226"/>
                    <a:pt x="268" y="226"/>
                  </a:cubicBezTo>
                  <a:cubicBezTo>
                    <a:pt x="261" y="226"/>
                    <a:pt x="252" y="225"/>
                    <a:pt x="246" y="223"/>
                  </a:cubicBezTo>
                  <a:cubicBezTo>
                    <a:pt x="245" y="223"/>
                    <a:pt x="242" y="222"/>
                    <a:pt x="241" y="217"/>
                  </a:cubicBezTo>
                  <a:cubicBezTo>
                    <a:pt x="240" y="214"/>
                    <a:pt x="240" y="209"/>
                    <a:pt x="240" y="205"/>
                  </a:cubicBezTo>
                  <a:cubicBezTo>
                    <a:pt x="241" y="204"/>
                    <a:pt x="241" y="203"/>
                    <a:pt x="242" y="202"/>
                  </a:cubicBezTo>
                  <a:cubicBezTo>
                    <a:pt x="254" y="190"/>
                    <a:pt x="262" y="174"/>
                    <a:pt x="265" y="157"/>
                  </a:cubicBezTo>
                  <a:cubicBezTo>
                    <a:pt x="271" y="153"/>
                    <a:pt x="275" y="148"/>
                    <a:pt x="279" y="143"/>
                  </a:cubicBezTo>
                  <a:cubicBezTo>
                    <a:pt x="283" y="136"/>
                    <a:pt x="284" y="128"/>
                    <a:pt x="284" y="121"/>
                  </a:cubicBezTo>
                  <a:cubicBezTo>
                    <a:pt x="283" y="116"/>
                    <a:pt x="279" y="106"/>
                    <a:pt x="266" y="101"/>
                  </a:cubicBezTo>
                  <a:cubicBezTo>
                    <a:pt x="266" y="87"/>
                    <a:pt x="267" y="74"/>
                    <a:pt x="262" y="60"/>
                  </a:cubicBezTo>
                  <a:cubicBezTo>
                    <a:pt x="258" y="47"/>
                    <a:pt x="251" y="36"/>
                    <a:pt x="242" y="26"/>
                  </a:cubicBezTo>
                  <a:cubicBezTo>
                    <a:pt x="226" y="9"/>
                    <a:pt x="205" y="0"/>
                    <a:pt x="182" y="0"/>
                  </a:cubicBezTo>
                  <a:cubicBezTo>
                    <a:pt x="182" y="0"/>
                    <a:pt x="182" y="0"/>
                    <a:pt x="182" y="0"/>
                  </a:cubicBezTo>
                  <a:cubicBezTo>
                    <a:pt x="159" y="0"/>
                    <a:pt x="138" y="9"/>
                    <a:pt x="121" y="26"/>
                  </a:cubicBezTo>
                  <a:cubicBezTo>
                    <a:pt x="109" y="22"/>
                    <a:pt x="109" y="22"/>
                    <a:pt x="109" y="22"/>
                  </a:cubicBezTo>
                  <a:cubicBezTo>
                    <a:pt x="101" y="41"/>
                    <a:pt x="101" y="41"/>
                    <a:pt x="101" y="41"/>
                  </a:cubicBezTo>
                  <a:cubicBezTo>
                    <a:pt x="83" y="31"/>
                    <a:pt x="83" y="31"/>
                    <a:pt x="83" y="31"/>
                  </a:cubicBezTo>
                  <a:cubicBezTo>
                    <a:pt x="81" y="38"/>
                    <a:pt x="97" y="94"/>
                    <a:pt x="97" y="94"/>
                  </a:cubicBezTo>
                  <a:cubicBezTo>
                    <a:pt x="97" y="96"/>
                    <a:pt x="97" y="98"/>
                    <a:pt x="97" y="101"/>
                  </a:cubicBezTo>
                  <a:cubicBezTo>
                    <a:pt x="83" y="106"/>
                    <a:pt x="80" y="116"/>
                    <a:pt x="79" y="121"/>
                  </a:cubicBezTo>
                  <a:cubicBezTo>
                    <a:pt x="78" y="128"/>
                    <a:pt x="80" y="136"/>
                    <a:pt x="84" y="143"/>
                  </a:cubicBezTo>
                  <a:cubicBezTo>
                    <a:pt x="87" y="149"/>
                    <a:pt x="92" y="154"/>
                    <a:pt x="98" y="158"/>
                  </a:cubicBezTo>
                  <a:cubicBezTo>
                    <a:pt x="102" y="174"/>
                    <a:pt x="110" y="190"/>
                    <a:pt x="121" y="202"/>
                  </a:cubicBezTo>
                  <a:cubicBezTo>
                    <a:pt x="122" y="203"/>
                    <a:pt x="123" y="204"/>
                    <a:pt x="124" y="204"/>
                  </a:cubicBezTo>
                  <a:cubicBezTo>
                    <a:pt x="124" y="209"/>
                    <a:pt x="124" y="214"/>
                    <a:pt x="123" y="217"/>
                  </a:cubicBezTo>
                  <a:cubicBezTo>
                    <a:pt x="121" y="222"/>
                    <a:pt x="119" y="223"/>
                    <a:pt x="117" y="223"/>
                  </a:cubicBezTo>
                  <a:cubicBezTo>
                    <a:pt x="111" y="225"/>
                    <a:pt x="103" y="226"/>
                    <a:pt x="96" y="226"/>
                  </a:cubicBezTo>
                  <a:cubicBezTo>
                    <a:pt x="93" y="226"/>
                    <a:pt x="90" y="226"/>
                    <a:pt x="87" y="226"/>
                  </a:cubicBezTo>
                  <a:cubicBezTo>
                    <a:pt x="84" y="226"/>
                    <a:pt x="81" y="225"/>
                    <a:pt x="78" y="225"/>
                  </a:cubicBezTo>
                  <a:cubicBezTo>
                    <a:pt x="74" y="225"/>
                    <a:pt x="72" y="226"/>
                    <a:pt x="69" y="226"/>
                  </a:cubicBezTo>
                  <a:cubicBezTo>
                    <a:pt x="53" y="227"/>
                    <a:pt x="35" y="229"/>
                    <a:pt x="24" y="245"/>
                  </a:cubicBezTo>
                  <a:cubicBezTo>
                    <a:pt x="14" y="257"/>
                    <a:pt x="7" y="276"/>
                    <a:pt x="3" y="296"/>
                  </a:cubicBezTo>
                  <a:cubicBezTo>
                    <a:pt x="0" y="316"/>
                    <a:pt x="0" y="336"/>
                    <a:pt x="4" y="352"/>
                  </a:cubicBezTo>
                  <a:cubicBezTo>
                    <a:pt x="4" y="353"/>
                    <a:pt x="5" y="354"/>
                    <a:pt x="5" y="355"/>
                  </a:cubicBezTo>
                  <a:cubicBezTo>
                    <a:pt x="6" y="355"/>
                    <a:pt x="17" y="371"/>
                    <a:pt x="44" y="385"/>
                  </a:cubicBezTo>
                  <a:cubicBezTo>
                    <a:pt x="60" y="394"/>
                    <a:pt x="78" y="401"/>
                    <a:pt x="98" y="405"/>
                  </a:cubicBezTo>
                  <a:cubicBezTo>
                    <a:pt x="122" y="411"/>
                    <a:pt x="150" y="414"/>
                    <a:pt x="180" y="414"/>
                  </a:cubicBezTo>
                  <a:cubicBezTo>
                    <a:pt x="181" y="414"/>
                    <a:pt x="181" y="414"/>
                    <a:pt x="182" y="414"/>
                  </a:cubicBezTo>
                  <a:cubicBezTo>
                    <a:pt x="182" y="414"/>
                    <a:pt x="183" y="414"/>
                    <a:pt x="184" y="414"/>
                  </a:cubicBezTo>
                  <a:cubicBezTo>
                    <a:pt x="214" y="414"/>
                    <a:pt x="241" y="411"/>
                    <a:pt x="266" y="405"/>
                  </a:cubicBezTo>
                  <a:cubicBezTo>
                    <a:pt x="286" y="401"/>
                    <a:pt x="304" y="394"/>
                    <a:pt x="320" y="385"/>
                  </a:cubicBezTo>
                  <a:cubicBezTo>
                    <a:pt x="341" y="374"/>
                    <a:pt x="354" y="361"/>
                    <a:pt x="358" y="355"/>
                  </a:cubicBezTo>
                  <a:cubicBezTo>
                    <a:pt x="359" y="354"/>
                    <a:pt x="359" y="353"/>
                    <a:pt x="360" y="352"/>
                  </a:cubicBezTo>
                  <a:cubicBezTo>
                    <a:pt x="364" y="336"/>
                    <a:pt x="364" y="316"/>
                    <a:pt x="360" y="296"/>
                  </a:cubicBezTo>
                  <a:close/>
                  <a:moveTo>
                    <a:pt x="266" y="115"/>
                  </a:moveTo>
                  <a:cubicBezTo>
                    <a:pt x="270" y="117"/>
                    <a:pt x="271" y="120"/>
                    <a:pt x="271" y="123"/>
                  </a:cubicBezTo>
                  <a:cubicBezTo>
                    <a:pt x="272" y="128"/>
                    <a:pt x="270" y="134"/>
                    <a:pt x="266" y="139"/>
                  </a:cubicBezTo>
                  <a:lnTo>
                    <a:pt x="266" y="115"/>
                  </a:lnTo>
                  <a:close/>
                  <a:moveTo>
                    <a:pt x="96" y="140"/>
                  </a:moveTo>
                  <a:cubicBezTo>
                    <a:pt x="92" y="134"/>
                    <a:pt x="90" y="128"/>
                    <a:pt x="91" y="123"/>
                  </a:cubicBezTo>
                  <a:cubicBezTo>
                    <a:pt x="91" y="120"/>
                    <a:pt x="93" y="117"/>
                    <a:pt x="96" y="114"/>
                  </a:cubicBezTo>
                  <a:cubicBezTo>
                    <a:pt x="96" y="125"/>
                    <a:pt x="96" y="136"/>
                    <a:pt x="96" y="140"/>
                  </a:cubicBezTo>
                  <a:close/>
                  <a:moveTo>
                    <a:pt x="115" y="140"/>
                  </a:moveTo>
                  <a:cubicBezTo>
                    <a:pt x="115" y="99"/>
                    <a:pt x="115" y="99"/>
                    <a:pt x="115" y="99"/>
                  </a:cubicBezTo>
                  <a:cubicBezTo>
                    <a:pt x="117" y="99"/>
                    <a:pt x="140" y="95"/>
                    <a:pt x="157" y="78"/>
                  </a:cubicBezTo>
                  <a:cubicBezTo>
                    <a:pt x="153" y="99"/>
                    <a:pt x="153" y="99"/>
                    <a:pt x="153" y="99"/>
                  </a:cubicBezTo>
                  <a:cubicBezTo>
                    <a:pt x="182" y="78"/>
                    <a:pt x="182" y="78"/>
                    <a:pt x="182" y="78"/>
                  </a:cubicBezTo>
                  <a:cubicBezTo>
                    <a:pt x="178" y="99"/>
                    <a:pt x="178" y="99"/>
                    <a:pt x="178" y="99"/>
                  </a:cubicBezTo>
                  <a:cubicBezTo>
                    <a:pt x="210" y="77"/>
                    <a:pt x="210" y="77"/>
                    <a:pt x="210" y="77"/>
                  </a:cubicBezTo>
                  <a:cubicBezTo>
                    <a:pt x="210" y="77"/>
                    <a:pt x="232" y="92"/>
                    <a:pt x="247" y="97"/>
                  </a:cubicBezTo>
                  <a:cubicBezTo>
                    <a:pt x="247" y="140"/>
                    <a:pt x="247" y="140"/>
                    <a:pt x="247" y="140"/>
                  </a:cubicBezTo>
                  <a:cubicBezTo>
                    <a:pt x="247" y="178"/>
                    <a:pt x="218" y="210"/>
                    <a:pt x="181" y="210"/>
                  </a:cubicBezTo>
                  <a:cubicBezTo>
                    <a:pt x="144" y="210"/>
                    <a:pt x="115" y="178"/>
                    <a:pt x="115" y="140"/>
                  </a:cubicBezTo>
                  <a:close/>
                  <a:moveTo>
                    <a:pt x="206" y="296"/>
                  </a:moveTo>
                  <a:cubicBezTo>
                    <a:pt x="197" y="261"/>
                    <a:pt x="197" y="261"/>
                    <a:pt x="197" y="261"/>
                  </a:cubicBezTo>
                  <a:cubicBezTo>
                    <a:pt x="197" y="261"/>
                    <a:pt x="197" y="261"/>
                    <a:pt x="197" y="261"/>
                  </a:cubicBezTo>
                  <a:cubicBezTo>
                    <a:pt x="211" y="236"/>
                    <a:pt x="211" y="236"/>
                    <a:pt x="211" y="236"/>
                  </a:cubicBezTo>
                  <a:cubicBezTo>
                    <a:pt x="157" y="236"/>
                    <a:pt x="157" y="236"/>
                    <a:pt x="157" y="236"/>
                  </a:cubicBezTo>
                  <a:cubicBezTo>
                    <a:pt x="171" y="261"/>
                    <a:pt x="171" y="261"/>
                    <a:pt x="171" y="261"/>
                  </a:cubicBezTo>
                  <a:cubicBezTo>
                    <a:pt x="171" y="261"/>
                    <a:pt x="171" y="261"/>
                    <a:pt x="171" y="261"/>
                  </a:cubicBezTo>
                  <a:cubicBezTo>
                    <a:pt x="162" y="296"/>
                    <a:pt x="162" y="296"/>
                    <a:pt x="162" y="296"/>
                  </a:cubicBezTo>
                  <a:cubicBezTo>
                    <a:pt x="133" y="235"/>
                    <a:pt x="133" y="235"/>
                    <a:pt x="133" y="235"/>
                  </a:cubicBezTo>
                  <a:cubicBezTo>
                    <a:pt x="136" y="232"/>
                    <a:pt x="139" y="228"/>
                    <a:pt x="140" y="224"/>
                  </a:cubicBezTo>
                  <a:cubicBezTo>
                    <a:pt x="141" y="222"/>
                    <a:pt x="141" y="220"/>
                    <a:pt x="142" y="218"/>
                  </a:cubicBezTo>
                  <a:cubicBezTo>
                    <a:pt x="154" y="225"/>
                    <a:pt x="167" y="229"/>
                    <a:pt x="181" y="229"/>
                  </a:cubicBezTo>
                  <a:cubicBezTo>
                    <a:pt x="183" y="229"/>
                    <a:pt x="183" y="229"/>
                    <a:pt x="183" y="229"/>
                  </a:cubicBezTo>
                  <a:cubicBezTo>
                    <a:pt x="197" y="229"/>
                    <a:pt x="210" y="225"/>
                    <a:pt x="222" y="218"/>
                  </a:cubicBezTo>
                  <a:cubicBezTo>
                    <a:pt x="222" y="220"/>
                    <a:pt x="223" y="222"/>
                    <a:pt x="223" y="224"/>
                  </a:cubicBezTo>
                  <a:cubicBezTo>
                    <a:pt x="225" y="229"/>
                    <a:pt x="228" y="234"/>
                    <a:pt x="233" y="237"/>
                  </a:cubicBezTo>
                  <a:lnTo>
                    <a:pt x="206" y="296"/>
                  </a:lnTo>
                  <a:close/>
                </a:path>
              </a:pathLst>
            </a:custGeom>
            <a:solidFill>
              <a:srgbClr val="354059"/>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19" name="文本框 70"/>
            <p:cNvSpPr txBox="1"/>
            <p:nvPr/>
          </p:nvSpPr>
          <p:spPr>
            <a:xfrm>
              <a:off x="2470722" y="4655150"/>
              <a:ext cx="1338990" cy="584775"/>
            </a:xfrm>
            <a:prstGeom prst="rect">
              <a:avLst/>
            </a:prstGeom>
            <a:noFill/>
          </p:spPr>
          <p:txBody>
            <a:bodyPr wrap="square" rtlCol="0">
              <a:spAutoFit/>
            </a:bodyPr>
            <a:lstStyle/>
            <a:p>
              <a:pPr algn="ctr"/>
              <a:r>
                <a:rPr lang="zh-CN" altLang="en-US" sz="1600" b="1" dirty="0" smtClean="0">
                  <a:solidFill>
                    <a:srgbClr val="354059"/>
                  </a:solidFill>
                  <a:ea typeface="微软雅黑" panose="020B0503020204020204" pitchFamily="34" charset="-122"/>
                </a:rPr>
                <a:t>清算所业务部门</a:t>
              </a:r>
              <a:endParaRPr lang="zh-CN" altLang="en-US" sz="1600" b="1" dirty="0">
                <a:solidFill>
                  <a:srgbClr val="354059"/>
                </a:solidFill>
                <a:ea typeface="微软雅黑" panose="020B0503020204020204" pitchFamily="34" charset="-122"/>
              </a:endParaRPr>
            </a:p>
          </p:txBody>
        </p:sp>
      </p:grpSp>
      <p:grpSp>
        <p:nvGrpSpPr>
          <p:cNvPr id="20" name="组合 19"/>
          <p:cNvGrpSpPr/>
          <p:nvPr/>
        </p:nvGrpSpPr>
        <p:grpSpPr>
          <a:xfrm>
            <a:off x="8565521" y="3312767"/>
            <a:ext cx="1171814" cy="1458329"/>
            <a:chOff x="3975593" y="3735661"/>
            <a:chExt cx="1171814" cy="1458329"/>
          </a:xfrm>
        </p:grpSpPr>
        <p:grpSp>
          <p:nvGrpSpPr>
            <p:cNvPr id="21" name="组合 20"/>
            <p:cNvGrpSpPr/>
            <p:nvPr/>
          </p:nvGrpSpPr>
          <p:grpSpPr>
            <a:xfrm>
              <a:off x="3975593" y="3735661"/>
              <a:ext cx="1171814" cy="846966"/>
              <a:chOff x="7215188" y="936625"/>
              <a:chExt cx="1735138" cy="1254125"/>
            </a:xfrm>
            <a:solidFill>
              <a:schemeClr val="tx1"/>
            </a:solidFill>
          </p:grpSpPr>
          <p:sp>
            <p:nvSpPr>
              <p:cNvPr id="23" name="Freeform 24"/>
              <p:cNvSpPr>
                <a:spLocks noEditPoints="1"/>
              </p:cNvSpPr>
              <p:nvPr/>
            </p:nvSpPr>
            <p:spPr bwMode="auto">
              <a:xfrm>
                <a:off x="7745413" y="1350962"/>
                <a:ext cx="1204913" cy="839788"/>
              </a:xfrm>
              <a:custGeom>
                <a:avLst/>
                <a:gdLst>
                  <a:gd name="T0" fmla="*/ 318 w 321"/>
                  <a:gd name="T1" fmla="*/ 61 h 224"/>
                  <a:gd name="T2" fmla="*/ 280 w 321"/>
                  <a:gd name="T3" fmla="*/ 7 h 224"/>
                  <a:gd name="T4" fmla="*/ 273 w 321"/>
                  <a:gd name="T5" fmla="*/ 3 h 224"/>
                  <a:gd name="T6" fmla="*/ 254 w 321"/>
                  <a:gd name="T7" fmla="*/ 0 h 224"/>
                  <a:gd name="T8" fmla="*/ 235 w 321"/>
                  <a:gd name="T9" fmla="*/ 17 h 224"/>
                  <a:gd name="T10" fmla="*/ 253 w 321"/>
                  <a:gd name="T11" fmla="*/ 20 h 224"/>
                  <a:gd name="T12" fmla="*/ 132 w 321"/>
                  <a:gd name="T13" fmla="*/ 129 h 224"/>
                  <a:gd name="T14" fmla="*/ 113 w 321"/>
                  <a:gd name="T15" fmla="*/ 126 h 224"/>
                  <a:gd name="T16" fmla="*/ 105 w 321"/>
                  <a:gd name="T17" fmla="*/ 134 h 224"/>
                  <a:gd name="T18" fmla="*/ 102 w 321"/>
                  <a:gd name="T19" fmla="*/ 135 h 224"/>
                  <a:gd name="T20" fmla="*/ 88 w 321"/>
                  <a:gd name="T21" fmla="*/ 140 h 224"/>
                  <a:gd name="T22" fmla="*/ 83 w 321"/>
                  <a:gd name="T23" fmla="*/ 140 h 224"/>
                  <a:gd name="T24" fmla="*/ 35 w 321"/>
                  <a:gd name="T25" fmla="*/ 131 h 224"/>
                  <a:gd name="T26" fmla="*/ 2 w 321"/>
                  <a:gd name="T27" fmla="*/ 185 h 224"/>
                  <a:gd name="T28" fmla="*/ 1 w 321"/>
                  <a:gd name="T29" fmla="*/ 194 h 224"/>
                  <a:gd name="T30" fmla="*/ 9 w 321"/>
                  <a:gd name="T31" fmla="*/ 200 h 224"/>
                  <a:gd name="T32" fmla="*/ 145 w 321"/>
                  <a:gd name="T33" fmla="*/ 224 h 224"/>
                  <a:gd name="T34" fmla="*/ 147 w 321"/>
                  <a:gd name="T35" fmla="*/ 224 h 224"/>
                  <a:gd name="T36" fmla="*/ 153 w 321"/>
                  <a:gd name="T37" fmla="*/ 221 h 224"/>
                  <a:gd name="T38" fmla="*/ 156 w 321"/>
                  <a:gd name="T39" fmla="*/ 219 h 224"/>
                  <a:gd name="T40" fmla="*/ 156 w 321"/>
                  <a:gd name="T41" fmla="*/ 219 h 224"/>
                  <a:gd name="T42" fmla="*/ 317 w 321"/>
                  <a:gd name="T43" fmla="*/ 75 h 224"/>
                  <a:gd name="T44" fmla="*/ 318 w 321"/>
                  <a:gd name="T45" fmla="*/ 61 h 224"/>
                  <a:gd name="T46" fmla="*/ 27 w 321"/>
                  <a:gd name="T47" fmla="*/ 182 h 224"/>
                  <a:gd name="T48" fmla="*/ 55 w 321"/>
                  <a:gd name="T49" fmla="*/ 136 h 224"/>
                  <a:gd name="T50" fmla="*/ 123 w 321"/>
                  <a:gd name="T51" fmla="*/ 148 h 224"/>
                  <a:gd name="T52" fmla="*/ 134 w 321"/>
                  <a:gd name="T53" fmla="*/ 201 h 224"/>
                  <a:gd name="T54" fmla="*/ 27 w 321"/>
                  <a:gd name="T55" fmla="*/ 182 h 224"/>
                  <a:gd name="T56" fmla="*/ 153 w 321"/>
                  <a:gd name="T57" fmla="*/ 195 h 224"/>
                  <a:gd name="T58" fmla="*/ 143 w 321"/>
                  <a:gd name="T59" fmla="*/ 146 h 224"/>
                  <a:gd name="T60" fmla="*/ 272 w 321"/>
                  <a:gd name="T61" fmla="*/ 31 h 224"/>
                  <a:gd name="T62" fmla="*/ 297 w 321"/>
                  <a:gd name="T63" fmla="*/ 66 h 224"/>
                  <a:gd name="T64" fmla="*/ 153 w 321"/>
                  <a:gd name="T65" fmla="*/ 19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224">
                    <a:moveTo>
                      <a:pt x="318" y="61"/>
                    </a:moveTo>
                    <a:cubicBezTo>
                      <a:pt x="280" y="7"/>
                      <a:pt x="280" y="7"/>
                      <a:pt x="280" y="7"/>
                    </a:cubicBezTo>
                    <a:cubicBezTo>
                      <a:pt x="278" y="5"/>
                      <a:pt x="276" y="3"/>
                      <a:pt x="273" y="3"/>
                    </a:cubicBezTo>
                    <a:cubicBezTo>
                      <a:pt x="254" y="0"/>
                      <a:pt x="254" y="0"/>
                      <a:pt x="254" y="0"/>
                    </a:cubicBezTo>
                    <a:cubicBezTo>
                      <a:pt x="235" y="17"/>
                      <a:pt x="235" y="17"/>
                      <a:pt x="235" y="17"/>
                    </a:cubicBezTo>
                    <a:cubicBezTo>
                      <a:pt x="253" y="20"/>
                      <a:pt x="253" y="20"/>
                      <a:pt x="253" y="20"/>
                    </a:cubicBezTo>
                    <a:cubicBezTo>
                      <a:pt x="132" y="129"/>
                      <a:pt x="132" y="129"/>
                      <a:pt x="132" y="129"/>
                    </a:cubicBezTo>
                    <a:cubicBezTo>
                      <a:pt x="113" y="126"/>
                      <a:pt x="113" y="126"/>
                      <a:pt x="113" y="126"/>
                    </a:cubicBezTo>
                    <a:cubicBezTo>
                      <a:pt x="105" y="134"/>
                      <a:pt x="105" y="134"/>
                      <a:pt x="105" y="134"/>
                    </a:cubicBezTo>
                    <a:cubicBezTo>
                      <a:pt x="104" y="134"/>
                      <a:pt x="103" y="135"/>
                      <a:pt x="102" y="135"/>
                    </a:cubicBezTo>
                    <a:cubicBezTo>
                      <a:pt x="98" y="139"/>
                      <a:pt x="93" y="140"/>
                      <a:pt x="88" y="140"/>
                    </a:cubicBezTo>
                    <a:cubicBezTo>
                      <a:pt x="86" y="140"/>
                      <a:pt x="85" y="140"/>
                      <a:pt x="83" y="140"/>
                    </a:cubicBezTo>
                    <a:cubicBezTo>
                      <a:pt x="35" y="131"/>
                      <a:pt x="35" y="131"/>
                      <a:pt x="35" y="131"/>
                    </a:cubicBezTo>
                    <a:cubicBezTo>
                      <a:pt x="2" y="185"/>
                      <a:pt x="2" y="185"/>
                      <a:pt x="2" y="185"/>
                    </a:cubicBezTo>
                    <a:cubicBezTo>
                      <a:pt x="0" y="187"/>
                      <a:pt x="0" y="191"/>
                      <a:pt x="1" y="194"/>
                    </a:cubicBezTo>
                    <a:cubicBezTo>
                      <a:pt x="3" y="197"/>
                      <a:pt x="6" y="199"/>
                      <a:pt x="9" y="200"/>
                    </a:cubicBezTo>
                    <a:cubicBezTo>
                      <a:pt x="145" y="224"/>
                      <a:pt x="145" y="224"/>
                      <a:pt x="145" y="224"/>
                    </a:cubicBezTo>
                    <a:cubicBezTo>
                      <a:pt x="145" y="224"/>
                      <a:pt x="146" y="224"/>
                      <a:pt x="147" y="224"/>
                    </a:cubicBezTo>
                    <a:cubicBezTo>
                      <a:pt x="149" y="224"/>
                      <a:pt x="151" y="223"/>
                      <a:pt x="153" y="221"/>
                    </a:cubicBezTo>
                    <a:cubicBezTo>
                      <a:pt x="156" y="219"/>
                      <a:pt x="156" y="219"/>
                      <a:pt x="156" y="219"/>
                    </a:cubicBezTo>
                    <a:cubicBezTo>
                      <a:pt x="156" y="219"/>
                      <a:pt x="156" y="219"/>
                      <a:pt x="156" y="219"/>
                    </a:cubicBezTo>
                    <a:cubicBezTo>
                      <a:pt x="317" y="75"/>
                      <a:pt x="317" y="75"/>
                      <a:pt x="317" y="75"/>
                    </a:cubicBezTo>
                    <a:cubicBezTo>
                      <a:pt x="321" y="71"/>
                      <a:pt x="321" y="65"/>
                      <a:pt x="318" y="61"/>
                    </a:cubicBezTo>
                    <a:close/>
                    <a:moveTo>
                      <a:pt x="27" y="182"/>
                    </a:moveTo>
                    <a:cubicBezTo>
                      <a:pt x="55" y="136"/>
                      <a:pt x="55" y="136"/>
                      <a:pt x="55" y="136"/>
                    </a:cubicBezTo>
                    <a:cubicBezTo>
                      <a:pt x="123" y="148"/>
                      <a:pt x="123" y="148"/>
                      <a:pt x="123" y="148"/>
                    </a:cubicBezTo>
                    <a:cubicBezTo>
                      <a:pt x="134" y="201"/>
                      <a:pt x="134" y="201"/>
                      <a:pt x="134" y="201"/>
                    </a:cubicBezTo>
                    <a:lnTo>
                      <a:pt x="27" y="182"/>
                    </a:lnTo>
                    <a:close/>
                    <a:moveTo>
                      <a:pt x="153" y="195"/>
                    </a:moveTo>
                    <a:cubicBezTo>
                      <a:pt x="143" y="146"/>
                      <a:pt x="143" y="146"/>
                      <a:pt x="143" y="146"/>
                    </a:cubicBezTo>
                    <a:cubicBezTo>
                      <a:pt x="272" y="31"/>
                      <a:pt x="272" y="31"/>
                      <a:pt x="272" y="31"/>
                    </a:cubicBezTo>
                    <a:cubicBezTo>
                      <a:pt x="297" y="66"/>
                      <a:pt x="297" y="66"/>
                      <a:pt x="297" y="66"/>
                    </a:cubicBezTo>
                    <a:lnTo>
                      <a:pt x="153" y="195"/>
                    </a:lnTo>
                    <a:close/>
                  </a:path>
                </a:pathLst>
              </a:custGeom>
              <a:solidFill>
                <a:srgbClr val="354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24" name="Freeform 25"/>
              <p:cNvSpPr>
                <a:spLocks/>
              </p:cNvSpPr>
              <p:nvPr/>
            </p:nvSpPr>
            <p:spPr bwMode="auto">
              <a:xfrm>
                <a:off x="7215188" y="1579562"/>
                <a:ext cx="555625" cy="514350"/>
              </a:xfrm>
              <a:custGeom>
                <a:avLst/>
                <a:gdLst>
                  <a:gd name="T0" fmla="*/ 123 w 148"/>
                  <a:gd name="T1" fmla="*/ 65 h 137"/>
                  <a:gd name="T2" fmla="*/ 132 w 148"/>
                  <a:gd name="T3" fmla="*/ 112 h 137"/>
                  <a:gd name="T4" fmla="*/ 148 w 148"/>
                  <a:gd name="T5" fmla="*/ 86 h 137"/>
                  <a:gd name="T6" fmla="*/ 143 w 148"/>
                  <a:gd name="T7" fmla="*/ 64 h 137"/>
                  <a:gd name="T8" fmla="*/ 88 w 148"/>
                  <a:gd name="T9" fmla="*/ 55 h 137"/>
                  <a:gd name="T10" fmla="*/ 70 w 148"/>
                  <a:gd name="T11" fmla="*/ 40 h 137"/>
                  <a:gd name="T12" fmla="*/ 71 w 148"/>
                  <a:gd name="T13" fmla="*/ 17 h 137"/>
                  <a:gd name="T14" fmla="*/ 82 w 148"/>
                  <a:gd name="T15" fmla="*/ 0 h 137"/>
                  <a:gd name="T16" fmla="*/ 43 w 148"/>
                  <a:gd name="T17" fmla="*/ 34 h 137"/>
                  <a:gd name="T18" fmla="*/ 43 w 148"/>
                  <a:gd name="T19" fmla="*/ 34 h 137"/>
                  <a:gd name="T20" fmla="*/ 43 w 148"/>
                  <a:gd name="T21" fmla="*/ 34 h 137"/>
                  <a:gd name="T22" fmla="*/ 43 w 148"/>
                  <a:gd name="T23" fmla="*/ 35 h 137"/>
                  <a:gd name="T24" fmla="*/ 42 w 148"/>
                  <a:gd name="T25" fmla="*/ 35 h 137"/>
                  <a:gd name="T26" fmla="*/ 42 w 148"/>
                  <a:gd name="T27" fmla="*/ 35 h 137"/>
                  <a:gd name="T28" fmla="*/ 42 w 148"/>
                  <a:gd name="T29" fmla="*/ 35 h 137"/>
                  <a:gd name="T30" fmla="*/ 42 w 148"/>
                  <a:gd name="T31" fmla="*/ 36 h 137"/>
                  <a:gd name="T32" fmla="*/ 42 w 148"/>
                  <a:gd name="T33" fmla="*/ 36 h 137"/>
                  <a:gd name="T34" fmla="*/ 42 w 148"/>
                  <a:gd name="T35" fmla="*/ 36 h 137"/>
                  <a:gd name="T36" fmla="*/ 41 w 148"/>
                  <a:gd name="T37" fmla="*/ 37 h 137"/>
                  <a:gd name="T38" fmla="*/ 2 w 148"/>
                  <a:gd name="T39" fmla="*/ 101 h 137"/>
                  <a:gd name="T40" fmla="*/ 1 w 148"/>
                  <a:gd name="T41" fmla="*/ 110 h 137"/>
                  <a:gd name="T42" fmla="*/ 9 w 148"/>
                  <a:gd name="T43" fmla="*/ 116 h 137"/>
                  <a:gd name="T44" fmla="*/ 128 w 148"/>
                  <a:gd name="T45" fmla="*/ 137 h 137"/>
                  <a:gd name="T46" fmla="*/ 129 w 148"/>
                  <a:gd name="T47" fmla="*/ 117 h 137"/>
                  <a:gd name="T48" fmla="*/ 27 w 148"/>
                  <a:gd name="T49" fmla="*/ 99 h 137"/>
                  <a:gd name="T50" fmla="*/ 55 w 148"/>
                  <a:gd name="T51" fmla="*/ 53 h 137"/>
                  <a:gd name="T52" fmla="*/ 123 w 148"/>
                  <a:gd name="T53" fmla="*/ 6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8" h="137">
                    <a:moveTo>
                      <a:pt x="123" y="65"/>
                    </a:moveTo>
                    <a:cubicBezTo>
                      <a:pt x="132" y="112"/>
                      <a:pt x="132" y="112"/>
                      <a:pt x="132" y="112"/>
                    </a:cubicBezTo>
                    <a:cubicBezTo>
                      <a:pt x="148" y="86"/>
                      <a:pt x="148" y="86"/>
                      <a:pt x="148" y="86"/>
                    </a:cubicBezTo>
                    <a:cubicBezTo>
                      <a:pt x="143" y="64"/>
                      <a:pt x="143" y="64"/>
                      <a:pt x="143" y="64"/>
                    </a:cubicBezTo>
                    <a:cubicBezTo>
                      <a:pt x="88" y="55"/>
                      <a:pt x="88" y="55"/>
                      <a:pt x="88" y="55"/>
                    </a:cubicBezTo>
                    <a:cubicBezTo>
                      <a:pt x="80" y="53"/>
                      <a:pt x="73" y="48"/>
                      <a:pt x="70" y="40"/>
                    </a:cubicBezTo>
                    <a:cubicBezTo>
                      <a:pt x="66" y="33"/>
                      <a:pt x="67" y="24"/>
                      <a:pt x="71" y="17"/>
                    </a:cubicBezTo>
                    <a:cubicBezTo>
                      <a:pt x="82" y="0"/>
                      <a:pt x="82" y="0"/>
                      <a:pt x="82" y="0"/>
                    </a:cubicBezTo>
                    <a:cubicBezTo>
                      <a:pt x="43" y="34"/>
                      <a:pt x="43" y="34"/>
                      <a:pt x="43" y="34"/>
                    </a:cubicBezTo>
                    <a:cubicBezTo>
                      <a:pt x="43" y="34"/>
                      <a:pt x="43" y="34"/>
                      <a:pt x="43" y="34"/>
                    </a:cubicBezTo>
                    <a:cubicBezTo>
                      <a:pt x="43" y="34"/>
                      <a:pt x="43" y="34"/>
                      <a:pt x="43" y="34"/>
                    </a:cubicBezTo>
                    <a:cubicBezTo>
                      <a:pt x="43" y="35"/>
                      <a:pt x="43" y="35"/>
                      <a:pt x="43" y="35"/>
                    </a:cubicBezTo>
                    <a:cubicBezTo>
                      <a:pt x="42" y="35"/>
                      <a:pt x="42" y="35"/>
                      <a:pt x="42" y="35"/>
                    </a:cubicBezTo>
                    <a:cubicBezTo>
                      <a:pt x="42" y="35"/>
                      <a:pt x="42" y="35"/>
                      <a:pt x="42" y="35"/>
                    </a:cubicBezTo>
                    <a:cubicBezTo>
                      <a:pt x="42" y="35"/>
                      <a:pt x="42" y="35"/>
                      <a:pt x="42" y="35"/>
                    </a:cubicBezTo>
                    <a:cubicBezTo>
                      <a:pt x="42" y="36"/>
                      <a:pt x="42" y="36"/>
                      <a:pt x="42" y="36"/>
                    </a:cubicBezTo>
                    <a:cubicBezTo>
                      <a:pt x="42" y="36"/>
                      <a:pt x="42" y="36"/>
                      <a:pt x="42" y="36"/>
                    </a:cubicBezTo>
                    <a:cubicBezTo>
                      <a:pt x="42" y="36"/>
                      <a:pt x="42" y="36"/>
                      <a:pt x="42" y="36"/>
                    </a:cubicBezTo>
                    <a:cubicBezTo>
                      <a:pt x="41" y="37"/>
                      <a:pt x="41" y="37"/>
                      <a:pt x="41" y="37"/>
                    </a:cubicBezTo>
                    <a:cubicBezTo>
                      <a:pt x="2" y="101"/>
                      <a:pt x="2" y="101"/>
                      <a:pt x="2" y="101"/>
                    </a:cubicBezTo>
                    <a:cubicBezTo>
                      <a:pt x="0" y="104"/>
                      <a:pt x="0" y="107"/>
                      <a:pt x="1" y="110"/>
                    </a:cubicBezTo>
                    <a:cubicBezTo>
                      <a:pt x="3" y="114"/>
                      <a:pt x="5" y="116"/>
                      <a:pt x="9" y="116"/>
                    </a:cubicBezTo>
                    <a:cubicBezTo>
                      <a:pt x="128" y="137"/>
                      <a:pt x="128" y="137"/>
                      <a:pt x="128" y="137"/>
                    </a:cubicBezTo>
                    <a:cubicBezTo>
                      <a:pt x="125" y="131"/>
                      <a:pt x="126" y="123"/>
                      <a:pt x="129" y="117"/>
                    </a:cubicBezTo>
                    <a:cubicBezTo>
                      <a:pt x="27" y="99"/>
                      <a:pt x="27" y="99"/>
                      <a:pt x="27" y="99"/>
                    </a:cubicBezTo>
                    <a:cubicBezTo>
                      <a:pt x="55" y="53"/>
                      <a:pt x="55" y="53"/>
                      <a:pt x="55" y="53"/>
                    </a:cubicBezTo>
                    <a:lnTo>
                      <a:pt x="123" y="65"/>
                    </a:lnTo>
                    <a:close/>
                  </a:path>
                </a:pathLst>
              </a:custGeom>
              <a:solidFill>
                <a:srgbClr val="354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25" name="Freeform 26"/>
              <p:cNvSpPr>
                <a:spLocks noEditPoints="1"/>
              </p:cNvSpPr>
              <p:nvPr/>
            </p:nvSpPr>
            <p:spPr bwMode="auto">
              <a:xfrm>
                <a:off x="7523163" y="936625"/>
                <a:ext cx="1208088" cy="882650"/>
              </a:xfrm>
              <a:custGeom>
                <a:avLst/>
                <a:gdLst>
                  <a:gd name="T0" fmla="*/ 9 w 322"/>
                  <a:gd name="T1" fmla="*/ 211 h 235"/>
                  <a:gd name="T2" fmla="*/ 145 w 322"/>
                  <a:gd name="T3" fmla="*/ 235 h 235"/>
                  <a:gd name="T4" fmla="*/ 147 w 322"/>
                  <a:gd name="T5" fmla="*/ 235 h 235"/>
                  <a:gd name="T6" fmla="*/ 153 w 322"/>
                  <a:gd name="T7" fmla="*/ 232 h 235"/>
                  <a:gd name="T8" fmla="*/ 156 w 322"/>
                  <a:gd name="T9" fmla="*/ 230 h 235"/>
                  <a:gd name="T10" fmla="*/ 156 w 322"/>
                  <a:gd name="T11" fmla="*/ 230 h 235"/>
                  <a:gd name="T12" fmla="*/ 317 w 322"/>
                  <a:gd name="T13" fmla="*/ 86 h 235"/>
                  <a:gd name="T14" fmla="*/ 319 w 322"/>
                  <a:gd name="T15" fmla="*/ 72 h 235"/>
                  <a:gd name="T16" fmla="*/ 280 w 322"/>
                  <a:gd name="T17" fmla="*/ 18 h 235"/>
                  <a:gd name="T18" fmla="*/ 273 w 322"/>
                  <a:gd name="T19" fmla="*/ 14 h 235"/>
                  <a:gd name="T20" fmla="*/ 196 w 322"/>
                  <a:gd name="T21" fmla="*/ 0 h 235"/>
                  <a:gd name="T22" fmla="*/ 196 w 322"/>
                  <a:gd name="T23" fmla="*/ 1 h 235"/>
                  <a:gd name="T24" fmla="*/ 193 w 322"/>
                  <a:gd name="T25" fmla="*/ 0 h 235"/>
                  <a:gd name="T26" fmla="*/ 191 w 322"/>
                  <a:gd name="T27" fmla="*/ 0 h 235"/>
                  <a:gd name="T28" fmla="*/ 184 w 322"/>
                  <a:gd name="T29" fmla="*/ 2 h 235"/>
                  <a:gd name="T30" fmla="*/ 44 w 322"/>
                  <a:gd name="T31" fmla="*/ 129 h 235"/>
                  <a:gd name="T32" fmla="*/ 43 w 322"/>
                  <a:gd name="T33" fmla="*/ 129 h 235"/>
                  <a:gd name="T34" fmla="*/ 43 w 322"/>
                  <a:gd name="T35" fmla="*/ 129 h 235"/>
                  <a:gd name="T36" fmla="*/ 43 w 322"/>
                  <a:gd name="T37" fmla="*/ 129 h 235"/>
                  <a:gd name="T38" fmla="*/ 43 w 322"/>
                  <a:gd name="T39" fmla="*/ 129 h 235"/>
                  <a:gd name="T40" fmla="*/ 43 w 322"/>
                  <a:gd name="T41" fmla="*/ 130 h 235"/>
                  <a:gd name="T42" fmla="*/ 42 w 322"/>
                  <a:gd name="T43" fmla="*/ 130 h 235"/>
                  <a:gd name="T44" fmla="*/ 42 w 322"/>
                  <a:gd name="T45" fmla="*/ 130 h 235"/>
                  <a:gd name="T46" fmla="*/ 42 w 322"/>
                  <a:gd name="T47" fmla="*/ 130 h 235"/>
                  <a:gd name="T48" fmla="*/ 42 w 322"/>
                  <a:gd name="T49" fmla="*/ 130 h 235"/>
                  <a:gd name="T50" fmla="*/ 42 w 322"/>
                  <a:gd name="T51" fmla="*/ 130 h 235"/>
                  <a:gd name="T52" fmla="*/ 41 w 322"/>
                  <a:gd name="T53" fmla="*/ 131 h 235"/>
                  <a:gd name="T54" fmla="*/ 2 w 322"/>
                  <a:gd name="T55" fmla="*/ 196 h 235"/>
                  <a:gd name="T56" fmla="*/ 2 w 322"/>
                  <a:gd name="T57" fmla="*/ 205 h 235"/>
                  <a:gd name="T58" fmla="*/ 9 w 322"/>
                  <a:gd name="T59" fmla="*/ 211 h 235"/>
                  <a:gd name="T60" fmla="*/ 297 w 322"/>
                  <a:gd name="T61" fmla="*/ 77 h 235"/>
                  <a:gd name="T62" fmla="*/ 153 w 322"/>
                  <a:gd name="T63" fmla="*/ 206 h 235"/>
                  <a:gd name="T64" fmla="*/ 143 w 322"/>
                  <a:gd name="T65" fmla="*/ 157 h 235"/>
                  <a:gd name="T66" fmla="*/ 272 w 322"/>
                  <a:gd name="T67" fmla="*/ 42 h 235"/>
                  <a:gd name="T68" fmla="*/ 297 w 322"/>
                  <a:gd name="T69" fmla="*/ 77 h 235"/>
                  <a:gd name="T70" fmla="*/ 194 w 322"/>
                  <a:gd name="T71" fmla="*/ 21 h 235"/>
                  <a:gd name="T72" fmla="*/ 253 w 322"/>
                  <a:gd name="T73" fmla="*/ 31 h 235"/>
                  <a:gd name="T74" fmla="*/ 132 w 322"/>
                  <a:gd name="T75" fmla="*/ 140 h 235"/>
                  <a:gd name="T76" fmla="*/ 73 w 322"/>
                  <a:gd name="T77" fmla="*/ 130 h 235"/>
                  <a:gd name="T78" fmla="*/ 194 w 322"/>
                  <a:gd name="T79" fmla="*/ 21 h 235"/>
                  <a:gd name="T80" fmla="*/ 55 w 322"/>
                  <a:gd name="T81" fmla="*/ 147 h 235"/>
                  <a:gd name="T82" fmla="*/ 123 w 322"/>
                  <a:gd name="T83" fmla="*/ 159 h 235"/>
                  <a:gd name="T84" fmla="*/ 134 w 322"/>
                  <a:gd name="T85" fmla="*/ 212 h 235"/>
                  <a:gd name="T86" fmla="*/ 27 w 322"/>
                  <a:gd name="T87" fmla="*/ 193 h 235"/>
                  <a:gd name="T88" fmla="*/ 55 w 322"/>
                  <a:gd name="T89" fmla="*/ 14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2" h="235">
                    <a:moveTo>
                      <a:pt x="9" y="211"/>
                    </a:moveTo>
                    <a:cubicBezTo>
                      <a:pt x="145" y="235"/>
                      <a:pt x="145" y="235"/>
                      <a:pt x="145" y="235"/>
                    </a:cubicBezTo>
                    <a:cubicBezTo>
                      <a:pt x="145" y="235"/>
                      <a:pt x="146" y="235"/>
                      <a:pt x="147" y="235"/>
                    </a:cubicBezTo>
                    <a:cubicBezTo>
                      <a:pt x="149" y="235"/>
                      <a:pt x="152" y="234"/>
                      <a:pt x="153" y="232"/>
                    </a:cubicBezTo>
                    <a:cubicBezTo>
                      <a:pt x="156" y="230"/>
                      <a:pt x="156" y="230"/>
                      <a:pt x="156" y="230"/>
                    </a:cubicBezTo>
                    <a:cubicBezTo>
                      <a:pt x="156" y="230"/>
                      <a:pt x="156" y="230"/>
                      <a:pt x="156" y="230"/>
                    </a:cubicBezTo>
                    <a:cubicBezTo>
                      <a:pt x="317" y="86"/>
                      <a:pt x="317" y="86"/>
                      <a:pt x="317" y="86"/>
                    </a:cubicBezTo>
                    <a:cubicBezTo>
                      <a:pt x="321" y="82"/>
                      <a:pt x="322" y="76"/>
                      <a:pt x="319" y="72"/>
                    </a:cubicBezTo>
                    <a:cubicBezTo>
                      <a:pt x="280" y="18"/>
                      <a:pt x="280" y="18"/>
                      <a:pt x="280" y="18"/>
                    </a:cubicBezTo>
                    <a:cubicBezTo>
                      <a:pt x="278" y="16"/>
                      <a:pt x="276" y="14"/>
                      <a:pt x="273" y="14"/>
                    </a:cubicBezTo>
                    <a:cubicBezTo>
                      <a:pt x="196" y="0"/>
                      <a:pt x="196" y="0"/>
                      <a:pt x="196" y="0"/>
                    </a:cubicBezTo>
                    <a:cubicBezTo>
                      <a:pt x="196" y="1"/>
                      <a:pt x="196" y="1"/>
                      <a:pt x="196" y="1"/>
                    </a:cubicBezTo>
                    <a:cubicBezTo>
                      <a:pt x="193" y="0"/>
                      <a:pt x="193" y="0"/>
                      <a:pt x="193" y="0"/>
                    </a:cubicBezTo>
                    <a:cubicBezTo>
                      <a:pt x="192" y="0"/>
                      <a:pt x="192" y="0"/>
                      <a:pt x="191" y="0"/>
                    </a:cubicBezTo>
                    <a:cubicBezTo>
                      <a:pt x="188" y="0"/>
                      <a:pt x="186" y="1"/>
                      <a:pt x="184" y="2"/>
                    </a:cubicBezTo>
                    <a:cubicBezTo>
                      <a:pt x="44" y="129"/>
                      <a:pt x="44" y="129"/>
                      <a:pt x="44" y="129"/>
                    </a:cubicBezTo>
                    <a:cubicBezTo>
                      <a:pt x="43" y="129"/>
                      <a:pt x="43" y="129"/>
                      <a:pt x="43" y="129"/>
                    </a:cubicBezTo>
                    <a:cubicBezTo>
                      <a:pt x="43" y="129"/>
                      <a:pt x="43" y="129"/>
                      <a:pt x="43" y="129"/>
                    </a:cubicBezTo>
                    <a:cubicBezTo>
                      <a:pt x="43" y="129"/>
                      <a:pt x="43" y="129"/>
                      <a:pt x="43" y="129"/>
                    </a:cubicBezTo>
                    <a:cubicBezTo>
                      <a:pt x="43" y="129"/>
                      <a:pt x="43" y="129"/>
                      <a:pt x="43" y="129"/>
                    </a:cubicBezTo>
                    <a:cubicBezTo>
                      <a:pt x="43" y="130"/>
                      <a:pt x="43" y="130"/>
                      <a:pt x="43" y="130"/>
                    </a:cubicBezTo>
                    <a:cubicBezTo>
                      <a:pt x="42" y="130"/>
                      <a:pt x="42" y="130"/>
                      <a:pt x="42" y="130"/>
                    </a:cubicBezTo>
                    <a:cubicBezTo>
                      <a:pt x="42" y="130"/>
                      <a:pt x="42" y="130"/>
                      <a:pt x="42" y="130"/>
                    </a:cubicBezTo>
                    <a:cubicBezTo>
                      <a:pt x="42" y="130"/>
                      <a:pt x="42" y="130"/>
                      <a:pt x="42" y="130"/>
                    </a:cubicBezTo>
                    <a:cubicBezTo>
                      <a:pt x="42" y="130"/>
                      <a:pt x="42" y="130"/>
                      <a:pt x="42" y="130"/>
                    </a:cubicBezTo>
                    <a:cubicBezTo>
                      <a:pt x="42" y="130"/>
                      <a:pt x="42" y="130"/>
                      <a:pt x="42" y="130"/>
                    </a:cubicBezTo>
                    <a:cubicBezTo>
                      <a:pt x="41" y="131"/>
                      <a:pt x="41" y="131"/>
                      <a:pt x="41" y="131"/>
                    </a:cubicBezTo>
                    <a:cubicBezTo>
                      <a:pt x="2" y="196"/>
                      <a:pt x="2" y="196"/>
                      <a:pt x="2" y="196"/>
                    </a:cubicBezTo>
                    <a:cubicBezTo>
                      <a:pt x="0" y="198"/>
                      <a:pt x="0" y="202"/>
                      <a:pt x="2" y="205"/>
                    </a:cubicBezTo>
                    <a:cubicBezTo>
                      <a:pt x="3" y="208"/>
                      <a:pt x="6" y="210"/>
                      <a:pt x="9" y="211"/>
                    </a:cubicBezTo>
                    <a:close/>
                    <a:moveTo>
                      <a:pt x="297" y="77"/>
                    </a:moveTo>
                    <a:cubicBezTo>
                      <a:pt x="153" y="206"/>
                      <a:pt x="153" y="206"/>
                      <a:pt x="153" y="206"/>
                    </a:cubicBezTo>
                    <a:cubicBezTo>
                      <a:pt x="143" y="157"/>
                      <a:pt x="143" y="157"/>
                      <a:pt x="143" y="157"/>
                    </a:cubicBezTo>
                    <a:cubicBezTo>
                      <a:pt x="272" y="42"/>
                      <a:pt x="272" y="42"/>
                      <a:pt x="272" y="42"/>
                    </a:cubicBezTo>
                    <a:lnTo>
                      <a:pt x="297" y="77"/>
                    </a:lnTo>
                    <a:close/>
                    <a:moveTo>
                      <a:pt x="194" y="21"/>
                    </a:moveTo>
                    <a:cubicBezTo>
                      <a:pt x="253" y="31"/>
                      <a:pt x="253" y="31"/>
                      <a:pt x="253" y="31"/>
                    </a:cubicBezTo>
                    <a:cubicBezTo>
                      <a:pt x="132" y="140"/>
                      <a:pt x="132" y="140"/>
                      <a:pt x="132" y="140"/>
                    </a:cubicBezTo>
                    <a:cubicBezTo>
                      <a:pt x="73" y="130"/>
                      <a:pt x="73" y="130"/>
                      <a:pt x="73" y="130"/>
                    </a:cubicBezTo>
                    <a:lnTo>
                      <a:pt x="194" y="21"/>
                    </a:lnTo>
                    <a:close/>
                    <a:moveTo>
                      <a:pt x="55" y="147"/>
                    </a:moveTo>
                    <a:cubicBezTo>
                      <a:pt x="123" y="159"/>
                      <a:pt x="123" y="159"/>
                      <a:pt x="123" y="159"/>
                    </a:cubicBezTo>
                    <a:cubicBezTo>
                      <a:pt x="134" y="212"/>
                      <a:pt x="134" y="212"/>
                      <a:pt x="134" y="212"/>
                    </a:cubicBezTo>
                    <a:cubicBezTo>
                      <a:pt x="27" y="193"/>
                      <a:pt x="27" y="193"/>
                      <a:pt x="27" y="193"/>
                    </a:cubicBezTo>
                    <a:lnTo>
                      <a:pt x="55" y="147"/>
                    </a:lnTo>
                    <a:close/>
                  </a:path>
                </a:pathLst>
              </a:custGeom>
              <a:solidFill>
                <a:srgbClr val="354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grpSp>
        <p:sp>
          <p:nvSpPr>
            <p:cNvPr id="22" name="文本框 20"/>
            <p:cNvSpPr txBox="1"/>
            <p:nvPr/>
          </p:nvSpPr>
          <p:spPr>
            <a:xfrm>
              <a:off x="4148395" y="4609215"/>
              <a:ext cx="826211" cy="584775"/>
            </a:xfrm>
            <a:prstGeom prst="rect">
              <a:avLst/>
            </a:prstGeom>
            <a:noFill/>
          </p:spPr>
          <p:txBody>
            <a:bodyPr wrap="square" rtlCol="0">
              <a:spAutoFit/>
            </a:bodyPr>
            <a:lstStyle/>
            <a:p>
              <a:pPr algn="ctr"/>
              <a:r>
                <a:rPr lang="zh-CN" altLang="en-US" sz="1600" b="1" dirty="0" smtClean="0">
                  <a:solidFill>
                    <a:srgbClr val="354059"/>
                  </a:solidFill>
                  <a:ea typeface="微软雅黑" panose="020B0503020204020204" pitchFamily="34" charset="-122"/>
                </a:rPr>
                <a:t>各交易市场</a:t>
              </a:r>
              <a:endParaRPr lang="zh-CN" altLang="en-US" sz="1600" b="1" dirty="0">
                <a:solidFill>
                  <a:srgbClr val="354059"/>
                </a:solidFill>
                <a:ea typeface="微软雅黑" panose="020B0503020204020204" pitchFamily="34" charset="-122"/>
              </a:endParaRPr>
            </a:p>
          </p:txBody>
        </p:sp>
      </p:grpSp>
      <p:grpSp>
        <p:nvGrpSpPr>
          <p:cNvPr id="26" name="组合 25"/>
          <p:cNvGrpSpPr/>
          <p:nvPr/>
        </p:nvGrpSpPr>
        <p:grpSpPr>
          <a:xfrm>
            <a:off x="2690194" y="3480104"/>
            <a:ext cx="926512" cy="1607099"/>
            <a:chOff x="5847248" y="3607021"/>
            <a:chExt cx="926512" cy="1607099"/>
          </a:xfrm>
        </p:grpSpPr>
        <p:grpSp>
          <p:nvGrpSpPr>
            <p:cNvPr id="27" name="组合 26"/>
            <p:cNvGrpSpPr/>
            <p:nvPr/>
          </p:nvGrpSpPr>
          <p:grpSpPr>
            <a:xfrm>
              <a:off x="5847248" y="3607021"/>
              <a:ext cx="926512" cy="975606"/>
              <a:chOff x="460375" y="-2447925"/>
              <a:chExt cx="1408113" cy="1482725"/>
            </a:xfrm>
            <a:solidFill>
              <a:schemeClr val="tx1"/>
            </a:solidFill>
          </p:grpSpPr>
          <p:sp>
            <p:nvSpPr>
              <p:cNvPr id="29" name="Freeform 109"/>
              <p:cNvSpPr>
                <a:spLocks noEditPoints="1"/>
              </p:cNvSpPr>
              <p:nvPr/>
            </p:nvSpPr>
            <p:spPr bwMode="auto">
              <a:xfrm>
                <a:off x="573088" y="-1854200"/>
                <a:ext cx="365125" cy="704850"/>
              </a:xfrm>
              <a:custGeom>
                <a:avLst/>
                <a:gdLst>
                  <a:gd name="T0" fmla="*/ 0 w 97"/>
                  <a:gd name="T1" fmla="*/ 157 h 188"/>
                  <a:gd name="T2" fmla="*/ 0 w 97"/>
                  <a:gd name="T3" fmla="*/ 170 h 188"/>
                  <a:gd name="T4" fmla="*/ 19 w 97"/>
                  <a:gd name="T5" fmla="*/ 188 h 188"/>
                  <a:gd name="T6" fmla="*/ 78 w 97"/>
                  <a:gd name="T7" fmla="*/ 188 h 188"/>
                  <a:gd name="T8" fmla="*/ 97 w 97"/>
                  <a:gd name="T9" fmla="*/ 170 h 188"/>
                  <a:gd name="T10" fmla="*/ 97 w 97"/>
                  <a:gd name="T11" fmla="*/ 157 h 188"/>
                  <a:gd name="T12" fmla="*/ 87 w 97"/>
                  <a:gd name="T13" fmla="*/ 141 h 188"/>
                  <a:gd name="T14" fmla="*/ 87 w 97"/>
                  <a:gd name="T15" fmla="*/ 48 h 188"/>
                  <a:gd name="T16" fmla="*/ 97 w 97"/>
                  <a:gd name="T17" fmla="*/ 32 h 188"/>
                  <a:gd name="T18" fmla="*/ 97 w 97"/>
                  <a:gd name="T19" fmla="*/ 19 h 188"/>
                  <a:gd name="T20" fmla="*/ 78 w 97"/>
                  <a:gd name="T21" fmla="*/ 0 h 188"/>
                  <a:gd name="T22" fmla="*/ 19 w 97"/>
                  <a:gd name="T23" fmla="*/ 0 h 188"/>
                  <a:gd name="T24" fmla="*/ 0 w 97"/>
                  <a:gd name="T25" fmla="*/ 19 h 188"/>
                  <a:gd name="T26" fmla="*/ 0 w 97"/>
                  <a:gd name="T27" fmla="*/ 32 h 188"/>
                  <a:gd name="T28" fmla="*/ 10 w 97"/>
                  <a:gd name="T29" fmla="*/ 48 h 188"/>
                  <a:gd name="T30" fmla="*/ 10 w 97"/>
                  <a:gd name="T31" fmla="*/ 141 h 188"/>
                  <a:gd name="T32" fmla="*/ 0 w 97"/>
                  <a:gd name="T33" fmla="*/ 157 h 188"/>
                  <a:gd name="T34" fmla="*/ 23 w 97"/>
                  <a:gd name="T35" fmla="*/ 161 h 188"/>
                  <a:gd name="T36" fmla="*/ 33 w 97"/>
                  <a:gd name="T37" fmla="*/ 150 h 188"/>
                  <a:gd name="T38" fmla="*/ 33 w 97"/>
                  <a:gd name="T39" fmla="*/ 39 h 188"/>
                  <a:gd name="T40" fmla="*/ 23 w 97"/>
                  <a:gd name="T41" fmla="*/ 28 h 188"/>
                  <a:gd name="T42" fmla="*/ 23 w 97"/>
                  <a:gd name="T43" fmla="*/ 23 h 188"/>
                  <a:gd name="T44" fmla="*/ 74 w 97"/>
                  <a:gd name="T45" fmla="*/ 23 h 188"/>
                  <a:gd name="T46" fmla="*/ 74 w 97"/>
                  <a:gd name="T47" fmla="*/ 28 h 188"/>
                  <a:gd name="T48" fmla="*/ 64 w 97"/>
                  <a:gd name="T49" fmla="*/ 39 h 188"/>
                  <a:gd name="T50" fmla="*/ 64 w 97"/>
                  <a:gd name="T51" fmla="*/ 150 h 188"/>
                  <a:gd name="T52" fmla="*/ 74 w 97"/>
                  <a:gd name="T53" fmla="*/ 161 h 188"/>
                  <a:gd name="T54" fmla="*/ 74 w 97"/>
                  <a:gd name="T55" fmla="*/ 166 h 188"/>
                  <a:gd name="T56" fmla="*/ 23 w 97"/>
                  <a:gd name="T57" fmla="*/ 166 h 188"/>
                  <a:gd name="T58" fmla="*/ 23 w 97"/>
                  <a:gd name="T59" fmla="*/ 16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188">
                    <a:moveTo>
                      <a:pt x="0" y="157"/>
                    </a:moveTo>
                    <a:cubicBezTo>
                      <a:pt x="0" y="170"/>
                      <a:pt x="0" y="170"/>
                      <a:pt x="0" y="170"/>
                    </a:cubicBezTo>
                    <a:cubicBezTo>
                      <a:pt x="0" y="180"/>
                      <a:pt x="9" y="188"/>
                      <a:pt x="19" y="188"/>
                    </a:cubicBezTo>
                    <a:cubicBezTo>
                      <a:pt x="78" y="188"/>
                      <a:pt x="78" y="188"/>
                      <a:pt x="78" y="188"/>
                    </a:cubicBezTo>
                    <a:cubicBezTo>
                      <a:pt x="89" y="188"/>
                      <a:pt x="97" y="180"/>
                      <a:pt x="97" y="170"/>
                    </a:cubicBezTo>
                    <a:cubicBezTo>
                      <a:pt x="97" y="157"/>
                      <a:pt x="97" y="157"/>
                      <a:pt x="97" y="157"/>
                    </a:cubicBezTo>
                    <a:cubicBezTo>
                      <a:pt x="97" y="150"/>
                      <a:pt x="93" y="144"/>
                      <a:pt x="87" y="141"/>
                    </a:cubicBezTo>
                    <a:cubicBezTo>
                      <a:pt x="87" y="48"/>
                      <a:pt x="87" y="48"/>
                      <a:pt x="87" y="48"/>
                    </a:cubicBezTo>
                    <a:cubicBezTo>
                      <a:pt x="93" y="45"/>
                      <a:pt x="97" y="39"/>
                      <a:pt x="97" y="32"/>
                    </a:cubicBezTo>
                    <a:cubicBezTo>
                      <a:pt x="97" y="19"/>
                      <a:pt x="97" y="19"/>
                      <a:pt x="97" y="19"/>
                    </a:cubicBezTo>
                    <a:cubicBezTo>
                      <a:pt x="97" y="9"/>
                      <a:pt x="89" y="0"/>
                      <a:pt x="78" y="0"/>
                    </a:cubicBezTo>
                    <a:cubicBezTo>
                      <a:pt x="19" y="0"/>
                      <a:pt x="19" y="0"/>
                      <a:pt x="19" y="0"/>
                    </a:cubicBezTo>
                    <a:cubicBezTo>
                      <a:pt x="9" y="0"/>
                      <a:pt x="0" y="9"/>
                      <a:pt x="0" y="19"/>
                    </a:cubicBezTo>
                    <a:cubicBezTo>
                      <a:pt x="0" y="32"/>
                      <a:pt x="0" y="32"/>
                      <a:pt x="0" y="32"/>
                    </a:cubicBezTo>
                    <a:cubicBezTo>
                      <a:pt x="0" y="39"/>
                      <a:pt x="4" y="45"/>
                      <a:pt x="10" y="48"/>
                    </a:cubicBezTo>
                    <a:cubicBezTo>
                      <a:pt x="10" y="141"/>
                      <a:pt x="10" y="141"/>
                      <a:pt x="10" y="141"/>
                    </a:cubicBezTo>
                    <a:cubicBezTo>
                      <a:pt x="4" y="144"/>
                      <a:pt x="0" y="150"/>
                      <a:pt x="0" y="157"/>
                    </a:cubicBezTo>
                    <a:close/>
                    <a:moveTo>
                      <a:pt x="23" y="161"/>
                    </a:moveTo>
                    <a:cubicBezTo>
                      <a:pt x="29" y="161"/>
                      <a:pt x="33" y="156"/>
                      <a:pt x="33" y="150"/>
                    </a:cubicBezTo>
                    <a:cubicBezTo>
                      <a:pt x="33" y="39"/>
                      <a:pt x="33" y="39"/>
                      <a:pt x="33" y="39"/>
                    </a:cubicBezTo>
                    <a:cubicBezTo>
                      <a:pt x="33" y="33"/>
                      <a:pt x="29" y="28"/>
                      <a:pt x="23" y="28"/>
                    </a:cubicBezTo>
                    <a:cubicBezTo>
                      <a:pt x="23" y="23"/>
                      <a:pt x="23" y="23"/>
                      <a:pt x="23" y="23"/>
                    </a:cubicBezTo>
                    <a:cubicBezTo>
                      <a:pt x="74" y="23"/>
                      <a:pt x="74" y="23"/>
                      <a:pt x="74" y="23"/>
                    </a:cubicBezTo>
                    <a:cubicBezTo>
                      <a:pt x="74" y="28"/>
                      <a:pt x="74" y="28"/>
                      <a:pt x="74" y="28"/>
                    </a:cubicBezTo>
                    <a:cubicBezTo>
                      <a:pt x="69" y="28"/>
                      <a:pt x="64" y="33"/>
                      <a:pt x="64" y="39"/>
                    </a:cubicBezTo>
                    <a:cubicBezTo>
                      <a:pt x="64" y="150"/>
                      <a:pt x="64" y="150"/>
                      <a:pt x="64" y="150"/>
                    </a:cubicBezTo>
                    <a:cubicBezTo>
                      <a:pt x="64" y="156"/>
                      <a:pt x="69" y="161"/>
                      <a:pt x="74" y="161"/>
                    </a:cubicBezTo>
                    <a:cubicBezTo>
                      <a:pt x="74" y="166"/>
                      <a:pt x="74" y="166"/>
                      <a:pt x="74" y="166"/>
                    </a:cubicBezTo>
                    <a:cubicBezTo>
                      <a:pt x="23" y="166"/>
                      <a:pt x="23" y="166"/>
                      <a:pt x="23" y="166"/>
                    </a:cubicBezTo>
                    <a:lnTo>
                      <a:pt x="23" y="161"/>
                    </a:lnTo>
                    <a:close/>
                  </a:path>
                </a:pathLst>
              </a:custGeom>
              <a:solidFill>
                <a:srgbClr val="354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30" name="Freeform 110"/>
              <p:cNvSpPr>
                <a:spLocks noEditPoints="1"/>
              </p:cNvSpPr>
              <p:nvPr/>
            </p:nvSpPr>
            <p:spPr bwMode="auto">
              <a:xfrm>
                <a:off x="982663" y="-1854200"/>
                <a:ext cx="363538" cy="704850"/>
              </a:xfrm>
              <a:custGeom>
                <a:avLst/>
                <a:gdLst>
                  <a:gd name="T0" fmla="*/ 0 w 97"/>
                  <a:gd name="T1" fmla="*/ 157 h 188"/>
                  <a:gd name="T2" fmla="*/ 0 w 97"/>
                  <a:gd name="T3" fmla="*/ 170 h 188"/>
                  <a:gd name="T4" fmla="*/ 19 w 97"/>
                  <a:gd name="T5" fmla="*/ 188 h 188"/>
                  <a:gd name="T6" fmla="*/ 78 w 97"/>
                  <a:gd name="T7" fmla="*/ 188 h 188"/>
                  <a:gd name="T8" fmla="*/ 97 w 97"/>
                  <a:gd name="T9" fmla="*/ 170 h 188"/>
                  <a:gd name="T10" fmla="*/ 97 w 97"/>
                  <a:gd name="T11" fmla="*/ 157 h 188"/>
                  <a:gd name="T12" fmla="*/ 87 w 97"/>
                  <a:gd name="T13" fmla="*/ 141 h 188"/>
                  <a:gd name="T14" fmla="*/ 87 w 97"/>
                  <a:gd name="T15" fmla="*/ 48 h 188"/>
                  <a:gd name="T16" fmla="*/ 97 w 97"/>
                  <a:gd name="T17" fmla="*/ 32 h 188"/>
                  <a:gd name="T18" fmla="*/ 97 w 97"/>
                  <a:gd name="T19" fmla="*/ 19 h 188"/>
                  <a:gd name="T20" fmla="*/ 78 w 97"/>
                  <a:gd name="T21" fmla="*/ 0 h 188"/>
                  <a:gd name="T22" fmla="*/ 19 w 97"/>
                  <a:gd name="T23" fmla="*/ 0 h 188"/>
                  <a:gd name="T24" fmla="*/ 0 w 97"/>
                  <a:gd name="T25" fmla="*/ 19 h 188"/>
                  <a:gd name="T26" fmla="*/ 0 w 97"/>
                  <a:gd name="T27" fmla="*/ 32 h 188"/>
                  <a:gd name="T28" fmla="*/ 10 w 97"/>
                  <a:gd name="T29" fmla="*/ 48 h 188"/>
                  <a:gd name="T30" fmla="*/ 10 w 97"/>
                  <a:gd name="T31" fmla="*/ 141 h 188"/>
                  <a:gd name="T32" fmla="*/ 0 w 97"/>
                  <a:gd name="T33" fmla="*/ 157 h 188"/>
                  <a:gd name="T34" fmla="*/ 23 w 97"/>
                  <a:gd name="T35" fmla="*/ 161 h 188"/>
                  <a:gd name="T36" fmla="*/ 33 w 97"/>
                  <a:gd name="T37" fmla="*/ 150 h 188"/>
                  <a:gd name="T38" fmla="*/ 33 w 97"/>
                  <a:gd name="T39" fmla="*/ 39 h 188"/>
                  <a:gd name="T40" fmla="*/ 23 w 97"/>
                  <a:gd name="T41" fmla="*/ 28 h 188"/>
                  <a:gd name="T42" fmla="*/ 23 w 97"/>
                  <a:gd name="T43" fmla="*/ 23 h 188"/>
                  <a:gd name="T44" fmla="*/ 74 w 97"/>
                  <a:gd name="T45" fmla="*/ 23 h 188"/>
                  <a:gd name="T46" fmla="*/ 74 w 97"/>
                  <a:gd name="T47" fmla="*/ 28 h 188"/>
                  <a:gd name="T48" fmla="*/ 64 w 97"/>
                  <a:gd name="T49" fmla="*/ 39 h 188"/>
                  <a:gd name="T50" fmla="*/ 64 w 97"/>
                  <a:gd name="T51" fmla="*/ 150 h 188"/>
                  <a:gd name="T52" fmla="*/ 74 w 97"/>
                  <a:gd name="T53" fmla="*/ 161 h 188"/>
                  <a:gd name="T54" fmla="*/ 74 w 97"/>
                  <a:gd name="T55" fmla="*/ 166 h 188"/>
                  <a:gd name="T56" fmla="*/ 23 w 97"/>
                  <a:gd name="T57" fmla="*/ 166 h 188"/>
                  <a:gd name="T58" fmla="*/ 23 w 97"/>
                  <a:gd name="T59" fmla="*/ 16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188">
                    <a:moveTo>
                      <a:pt x="0" y="157"/>
                    </a:moveTo>
                    <a:cubicBezTo>
                      <a:pt x="0" y="170"/>
                      <a:pt x="0" y="170"/>
                      <a:pt x="0" y="170"/>
                    </a:cubicBezTo>
                    <a:cubicBezTo>
                      <a:pt x="0" y="180"/>
                      <a:pt x="9" y="188"/>
                      <a:pt x="19" y="188"/>
                    </a:cubicBezTo>
                    <a:cubicBezTo>
                      <a:pt x="78" y="188"/>
                      <a:pt x="78" y="188"/>
                      <a:pt x="78" y="188"/>
                    </a:cubicBezTo>
                    <a:cubicBezTo>
                      <a:pt x="89" y="188"/>
                      <a:pt x="97" y="180"/>
                      <a:pt x="97" y="170"/>
                    </a:cubicBezTo>
                    <a:cubicBezTo>
                      <a:pt x="97" y="157"/>
                      <a:pt x="97" y="157"/>
                      <a:pt x="97" y="157"/>
                    </a:cubicBezTo>
                    <a:cubicBezTo>
                      <a:pt x="97" y="150"/>
                      <a:pt x="93" y="144"/>
                      <a:pt x="87" y="141"/>
                    </a:cubicBezTo>
                    <a:cubicBezTo>
                      <a:pt x="87" y="48"/>
                      <a:pt x="87" y="48"/>
                      <a:pt x="87" y="48"/>
                    </a:cubicBezTo>
                    <a:cubicBezTo>
                      <a:pt x="93" y="45"/>
                      <a:pt x="97" y="39"/>
                      <a:pt x="97" y="32"/>
                    </a:cubicBezTo>
                    <a:cubicBezTo>
                      <a:pt x="97" y="19"/>
                      <a:pt x="97" y="19"/>
                      <a:pt x="97" y="19"/>
                    </a:cubicBezTo>
                    <a:cubicBezTo>
                      <a:pt x="97" y="9"/>
                      <a:pt x="89" y="0"/>
                      <a:pt x="78" y="0"/>
                    </a:cubicBezTo>
                    <a:cubicBezTo>
                      <a:pt x="19" y="0"/>
                      <a:pt x="19" y="0"/>
                      <a:pt x="19" y="0"/>
                    </a:cubicBezTo>
                    <a:cubicBezTo>
                      <a:pt x="9" y="0"/>
                      <a:pt x="0" y="9"/>
                      <a:pt x="0" y="19"/>
                    </a:cubicBezTo>
                    <a:cubicBezTo>
                      <a:pt x="0" y="32"/>
                      <a:pt x="0" y="32"/>
                      <a:pt x="0" y="32"/>
                    </a:cubicBezTo>
                    <a:cubicBezTo>
                      <a:pt x="0" y="39"/>
                      <a:pt x="4" y="45"/>
                      <a:pt x="10" y="48"/>
                    </a:cubicBezTo>
                    <a:cubicBezTo>
                      <a:pt x="10" y="141"/>
                      <a:pt x="10" y="141"/>
                      <a:pt x="10" y="141"/>
                    </a:cubicBezTo>
                    <a:cubicBezTo>
                      <a:pt x="4" y="144"/>
                      <a:pt x="0" y="150"/>
                      <a:pt x="0" y="157"/>
                    </a:cubicBezTo>
                    <a:close/>
                    <a:moveTo>
                      <a:pt x="23" y="161"/>
                    </a:moveTo>
                    <a:cubicBezTo>
                      <a:pt x="29" y="161"/>
                      <a:pt x="33" y="156"/>
                      <a:pt x="33" y="150"/>
                    </a:cubicBezTo>
                    <a:cubicBezTo>
                      <a:pt x="33" y="39"/>
                      <a:pt x="33" y="39"/>
                      <a:pt x="33" y="39"/>
                    </a:cubicBezTo>
                    <a:cubicBezTo>
                      <a:pt x="33" y="33"/>
                      <a:pt x="29" y="28"/>
                      <a:pt x="23" y="28"/>
                    </a:cubicBezTo>
                    <a:cubicBezTo>
                      <a:pt x="23" y="23"/>
                      <a:pt x="23" y="23"/>
                      <a:pt x="23" y="23"/>
                    </a:cubicBezTo>
                    <a:cubicBezTo>
                      <a:pt x="74" y="23"/>
                      <a:pt x="74" y="23"/>
                      <a:pt x="74" y="23"/>
                    </a:cubicBezTo>
                    <a:cubicBezTo>
                      <a:pt x="74" y="28"/>
                      <a:pt x="74" y="28"/>
                      <a:pt x="74" y="28"/>
                    </a:cubicBezTo>
                    <a:cubicBezTo>
                      <a:pt x="69" y="28"/>
                      <a:pt x="64" y="33"/>
                      <a:pt x="64" y="39"/>
                    </a:cubicBezTo>
                    <a:cubicBezTo>
                      <a:pt x="64" y="150"/>
                      <a:pt x="64" y="150"/>
                      <a:pt x="64" y="150"/>
                    </a:cubicBezTo>
                    <a:cubicBezTo>
                      <a:pt x="64" y="156"/>
                      <a:pt x="69" y="161"/>
                      <a:pt x="74" y="161"/>
                    </a:cubicBezTo>
                    <a:cubicBezTo>
                      <a:pt x="74" y="166"/>
                      <a:pt x="74" y="166"/>
                      <a:pt x="74" y="166"/>
                    </a:cubicBezTo>
                    <a:cubicBezTo>
                      <a:pt x="23" y="166"/>
                      <a:pt x="23" y="166"/>
                      <a:pt x="23" y="166"/>
                    </a:cubicBezTo>
                    <a:lnTo>
                      <a:pt x="23" y="161"/>
                    </a:lnTo>
                    <a:close/>
                  </a:path>
                </a:pathLst>
              </a:custGeom>
              <a:solidFill>
                <a:srgbClr val="354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31" name="Freeform 111"/>
              <p:cNvSpPr>
                <a:spLocks noEditPoints="1"/>
              </p:cNvSpPr>
              <p:nvPr/>
            </p:nvSpPr>
            <p:spPr bwMode="auto">
              <a:xfrm>
                <a:off x="1392238" y="-1854200"/>
                <a:ext cx="363538" cy="704850"/>
              </a:xfrm>
              <a:custGeom>
                <a:avLst/>
                <a:gdLst>
                  <a:gd name="T0" fmla="*/ 0 w 97"/>
                  <a:gd name="T1" fmla="*/ 157 h 188"/>
                  <a:gd name="T2" fmla="*/ 0 w 97"/>
                  <a:gd name="T3" fmla="*/ 170 h 188"/>
                  <a:gd name="T4" fmla="*/ 19 w 97"/>
                  <a:gd name="T5" fmla="*/ 188 h 188"/>
                  <a:gd name="T6" fmla="*/ 78 w 97"/>
                  <a:gd name="T7" fmla="*/ 188 h 188"/>
                  <a:gd name="T8" fmla="*/ 97 w 97"/>
                  <a:gd name="T9" fmla="*/ 170 h 188"/>
                  <a:gd name="T10" fmla="*/ 97 w 97"/>
                  <a:gd name="T11" fmla="*/ 157 h 188"/>
                  <a:gd name="T12" fmla="*/ 87 w 97"/>
                  <a:gd name="T13" fmla="*/ 141 h 188"/>
                  <a:gd name="T14" fmla="*/ 87 w 97"/>
                  <a:gd name="T15" fmla="*/ 48 h 188"/>
                  <a:gd name="T16" fmla="*/ 97 w 97"/>
                  <a:gd name="T17" fmla="*/ 32 h 188"/>
                  <a:gd name="T18" fmla="*/ 97 w 97"/>
                  <a:gd name="T19" fmla="*/ 19 h 188"/>
                  <a:gd name="T20" fmla="*/ 78 w 97"/>
                  <a:gd name="T21" fmla="*/ 0 h 188"/>
                  <a:gd name="T22" fmla="*/ 19 w 97"/>
                  <a:gd name="T23" fmla="*/ 0 h 188"/>
                  <a:gd name="T24" fmla="*/ 0 w 97"/>
                  <a:gd name="T25" fmla="*/ 19 h 188"/>
                  <a:gd name="T26" fmla="*/ 0 w 97"/>
                  <a:gd name="T27" fmla="*/ 32 h 188"/>
                  <a:gd name="T28" fmla="*/ 10 w 97"/>
                  <a:gd name="T29" fmla="*/ 48 h 188"/>
                  <a:gd name="T30" fmla="*/ 10 w 97"/>
                  <a:gd name="T31" fmla="*/ 141 h 188"/>
                  <a:gd name="T32" fmla="*/ 0 w 97"/>
                  <a:gd name="T33" fmla="*/ 157 h 188"/>
                  <a:gd name="T34" fmla="*/ 23 w 97"/>
                  <a:gd name="T35" fmla="*/ 161 h 188"/>
                  <a:gd name="T36" fmla="*/ 33 w 97"/>
                  <a:gd name="T37" fmla="*/ 150 h 188"/>
                  <a:gd name="T38" fmla="*/ 33 w 97"/>
                  <a:gd name="T39" fmla="*/ 39 h 188"/>
                  <a:gd name="T40" fmla="*/ 23 w 97"/>
                  <a:gd name="T41" fmla="*/ 28 h 188"/>
                  <a:gd name="T42" fmla="*/ 23 w 97"/>
                  <a:gd name="T43" fmla="*/ 23 h 188"/>
                  <a:gd name="T44" fmla="*/ 74 w 97"/>
                  <a:gd name="T45" fmla="*/ 23 h 188"/>
                  <a:gd name="T46" fmla="*/ 74 w 97"/>
                  <a:gd name="T47" fmla="*/ 28 h 188"/>
                  <a:gd name="T48" fmla="*/ 64 w 97"/>
                  <a:gd name="T49" fmla="*/ 39 h 188"/>
                  <a:gd name="T50" fmla="*/ 64 w 97"/>
                  <a:gd name="T51" fmla="*/ 150 h 188"/>
                  <a:gd name="T52" fmla="*/ 74 w 97"/>
                  <a:gd name="T53" fmla="*/ 161 h 188"/>
                  <a:gd name="T54" fmla="*/ 74 w 97"/>
                  <a:gd name="T55" fmla="*/ 166 h 188"/>
                  <a:gd name="T56" fmla="*/ 23 w 97"/>
                  <a:gd name="T57" fmla="*/ 166 h 188"/>
                  <a:gd name="T58" fmla="*/ 23 w 97"/>
                  <a:gd name="T59" fmla="*/ 16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188">
                    <a:moveTo>
                      <a:pt x="0" y="157"/>
                    </a:moveTo>
                    <a:cubicBezTo>
                      <a:pt x="0" y="170"/>
                      <a:pt x="0" y="170"/>
                      <a:pt x="0" y="170"/>
                    </a:cubicBezTo>
                    <a:cubicBezTo>
                      <a:pt x="0" y="180"/>
                      <a:pt x="9" y="188"/>
                      <a:pt x="19" y="188"/>
                    </a:cubicBezTo>
                    <a:cubicBezTo>
                      <a:pt x="78" y="188"/>
                      <a:pt x="78" y="188"/>
                      <a:pt x="78" y="188"/>
                    </a:cubicBezTo>
                    <a:cubicBezTo>
                      <a:pt x="89" y="188"/>
                      <a:pt x="97" y="180"/>
                      <a:pt x="97" y="170"/>
                    </a:cubicBezTo>
                    <a:cubicBezTo>
                      <a:pt x="97" y="157"/>
                      <a:pt x="97" y="157"/>
                      <a:pt x="97" y="157"/>
                    </a:cubicBezTo>
                    <a:cubicBezTo>
                      <a:pt x="97" y="150"/>
                      <a:pt x="93" y="144"/>
                      <a:pt x="87" y="141"/>
                    </a:cubicBezTo>
                    <a:cubicBezTo>
                      <a:pt x="87" y="48"/>
                      <a:pt x="87" y="48"/>
                      <a:pt x="87" y="48"/>
                    </a:cubicBezTo>
                    <a:cubicBezTo>
                      <a:pt x="93" y="45"/>
                      <a:pt x="97" y="39"/>
                      <a:pt x="97" y="32"/>
                    </a:cubicBezTo>
                    <a:cubicBezTo>
                      <a:pt x="97" y="19"/>
                      <a:pt x="97" y="19"/>
                      <a:pt x="97" y="19"/>
                    </a:cubicBezTo>
                    <a:cubicBezTo>
                      <a:pt x="97" y="9"/>
                      <a:pt x="89" y="0"/>
                      <a:pt x="78" y="0"/>
                    </a:cubicBezTo>
                    <a:cubicBezTo>
                      <a:pt x="19" y="0"/>
                      <a:pt x="19" y="0"/>
                      <a:pt x="19" y="0"/>
                    </a:cubicBezTo>
                    <a:cubicBezTo>
                      <a:pt x="9" y="0"/>
                      <a:pt x="0" y="9"/>
                      <a:pt x="0" y="19"/>
                    </a:cubicBezTo>
                    <a:cubicBezTo>
                      <a:pt x="0" y="32"/>
                      <a:pt x="0" y="32"/>
                      <a:pt x="0" y="32"/>
                    </a:cubicBezTo>
                    <a:cubicBezTo>
                      <a:pt x="0" y="39"/>
                      <a:pt x="4" y="45"/>
                      <a:pt x="10" y="48"/>
                    </a:cubicBezTo>
                    <a:cubicBezTo>
                      <a:pt x="10" y="141"/>
                      <a:pt x="10" y="141"/>
                      <a:pt x="10" y="141"/>
                    </a:cubicBezTo>
                    <a:cubicBezTo>
                      <a:pt x="4" y="144"/>
                      <a:pt x="0" y="150"/>
                      <a:pt x="0" y="157"/>
                    </a:cubicBezTo>
                    <a:close/>
                    <a:moveTo>
                      <a:pt x="23" y="161"/>
                    </a:moveTo>
                    <a:cubicBezTo>
                      <a:pt x="29" y="161"/>
                      <a:pt x="33" y="156"/>
                      <a:pt x="33" y="150"/>
                    </a:cubicBezTo>
                    <a:cubicBezTo>
                      <a:pt x="33" y="39"/>
                      <a:pt x="33" y="39"/>
                      <a:pt x="33" y="39"/>
                    </a:cubicBezTo>
                    <a:cubicBezTo>
                      <a:pt x="33" y="33"/>
                      <a:pt x="29" y="28"/>
                      <a:pt x="23" y="28"/>
                    </a:cubicBezTo>
                    <a:cubicBezTo>
                      <a:pt x="23" y="23"/>
                      <a:pt x="23" y="23"/>
                      <a:pt x="23" y="23"/>
                    </a:cubicBezTo>
                    <a:cubicBezTo>
                      <a:pt x="74" y="23"/>
                      <a:pt x="74" y="23"/>
                      <a:pt x="74" y="23"/>
                    </a:cubicBezTo>
                    <a:cubicBezTo>
                      <a:pt x="74" y="28"/>
                      <a:pt x="74" y="28"/>
                      <a:pt x="74" y="28"/>
                    </a:cubicBezTo>
                    <a:cubicBezTo>
                      <a:pt x="69" y="28"/>
                      <a:pt x="64" y="33"/>
                      <a:pt x="64" y="39"/>
                    </a:cubicBezTo>
                    <a:cubicBezTo>
                      <a:pt x="64" y="150"/>
                      <a:pt x="64" y="150"/>
                      <a:pt x="64" y="150"/>
                    </a:cubicBezTo>
                    <a:cubicBezTo>
                      <a:pt x="64" y="156"/>
                      <a:pt x="69" y="161"/>
                      <a:pt x="74" y="161"/>
                    </a:cubicBezTo>
                    <a:cubicBezTo>
                      <a:pt x="74" y="166"/>
                      <a:pt x="74" y="166"/>
                      <a:pt x="74" y="166"/>
                    </a:cubicBezTo>
                    <a:cubicBezTo>
                      <a:pt x="23" y="166"/>
                      <a:pt x="23" y="166"/>
                      <a:pt x="23" y="166"/>
                    </a:cubicBezTo>
                    <a:lnTo>
                      <a:pt x="23" y="161"/>
                    </a:lnTo>
                    <a:close/>
                  </a:path>
                </a:pathLst>
              </a:custGeom>
              <a:solidFill>
                <a:srgbClr val="354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32" name="Freeform 112"/>
              <p:cNvSpPr>
                <a:spLocks/>
              </p:cNvSpPr>
              <p:nvPr/>
            </p:nvSpPr>
            <p:spPr bwMode="auto">
              <a:xfrm>
                <a:off x="525463" y="-1116013"/>
                <a:ext cx="1279525" cy="150813"/>
              </a:xfrm>
              <a:custGeom>
                <a:avLst/>
                <a:gdLst>
                  <a:gd name="T0" fmla="*/ 335 w 341"/>
                  <a:gd name="T1" fmla="*/ 0 h 40"/>
                  <a:gd name="T2" fmla="*/ 6 w 341"/>
                  <a:gd name="T3" fmla="*/ 0 h 40"/>
                  <a:gd name="T4" fmla="*/ 0 w 341"/>
                  <a:gd name="T5" fmla="*/ 7 h 40"/>
                  <a:gd name="T6" fmla="*/ 0 w 341"/>
                  <a:gd name="T7" fmla="*/ 34 h 40"/>
                  <a:gd name="T8" fmla="*/ 6 w 341"/>
                  <a:gd name="T9" fmla="*/ 40 h 40"/>
                  <a:gd name="T10" fmla="*/ 335 w 341"/>
                  <a:gd name="T11" fmla="*/ 40 h 40"/>
                  <a:gd name="T12" fmla="*/ 341 w 341"/>
                  <a:gd name="T13" fmla="*/ 34 h 40"/>
                  <a:gd name="T14" fmla="*/ 341 w 341"/>
                  <a:gd name="T15" fmla="*/ 7 h 40"/>
                  <a:gd name="T16" fmla="*/ 335 w 341"/>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40">
                    <a:moveTo>
                      <a:pt x="335" y="0"/>
                    </a:moveTo>
                    <a:cubicBezTo>
                      <a:pt x="6" y="0"/>
                      <a:pt x="6" y="0"/>
                      <a:pt x="6" y="0"/>
                    </a:cubicBezTo>
                    <a:cubicBezTo>
                      <a:pt x="3" y="0"/>
                      <a:pt x="0" y="3"/>
                      <a:pt x="0" y="7"/>
                    </a:cubicBezTo>
                    <a:cubicBezTo>
                      <a:pt x="0" y="34"/>
                      <a:pt x="0" y="34"/>
                      <a:pt x="0" y="34"/>
                    </a:cubicBezTo>
                    <a:cubicBezTo>
                      <a:pt x="0" y="37"/>
                      <a:pt x="3" y="40"/>
                      <a:pt x="6" y="40"/>
                    </a:cubicBezTo>
                    <a:cubicBezTo>
                      <a:pt x="335" y="40"/>
                      <a:pt x="335" y="40"/>
                      <a:pt x="335" y="40"/>
                    </a:cubicBezTo>
                    <a:cubicBezTo>
                      <a:pt x="338" y="40"/>
                      <a:pt x="341" y="37"/>
                      <a:pt x="341" y="34"/>
                    </a:cubicBezTo>
                    <a:cubicBezTo>
                      <a:pt x="341" y="7"/>
                      <a:pt x="341" y="7"/>
                      <a:pt x="341" y="7"/>
                    </a:cubicBezTo>
                    <a:cubicBezTo>
                      <a:pt x="341" y="3"/>
                      <a:pt x="338" y="0"/>
                      <a:pt x="335" y="0"/>
                    </a:cubicBezTo>
                    <a:close/>
                  </a:path>
                </a:pathLst>
              </a:custGeom>
              <a:solidFill>
                <a:srgbClr val="354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33" name="Freeform 113"/>
              <p:cNvSpPr>
                <a:spLocks/>
              </p:cNvSpPr>
              <p:nvPr/>
            </p:nvSpPr>
            <p:spPr bwMode="auto">
              <a:xfrm>
                <a:off x="460375" y="-2447925"/>
                <a:ext cx="1408113" cy="547688"/>
              </a:xfrm>
              <a:custGeom>
                <a:avLst/>
                <a:gdLst>
                  <a:gd name="T0" fmla="*/ 369 w 375"/>
                  <a:gd name="T1" fmla="*/ 133 h 146"/>
                  <a:gd name="T2" fmla="*/ 193 w 375"/>
                  <a:gd name="T3" fmla="*/ 2 h 146"/>
                  <a:gd name="T4" fmla="*/ 182 w 375"/>
                  <a:gd name="T5" fmla="*/ 2 h 146"/>
                  <a:gd name="T6" fmla="*/ 6 w 375"/>
                  <a:gd name="T7" fmla="*/ 133 h 146"/>
                  <a:gd name="T8" fmla="*/ 12 w 375"/>
                  <a:gd name="T9" fmla="*/ 146 h 146"/>
                  <a:gd name="T10" fmla="*/ 363 w 375"/>
                  <a:gd name="T11" fmla="*/ 146 h 146"/>
                  <a:gd name="T12" fmla="*/ 369 w 375"/>
                  <a:gd name="T13" fmla="*/ 133 h 146"/>
                </a:gdLst>
                <a:ahLst/>
                <a:cxnLst>
                  <a:cxn ang="0">
                    <a:pos x="T0" y="T1"/>
                  </a:cxn>
                  <a:cxn ang="0">
                    <a:pos x="T2" y="T3"/>
                  </a:cxn>
                  <a:cxn ang="0">
                    <a:pos x="T4" y="T5"/>
                  </a:cxn>
                  <a:cxn ang="0">
                    <a:pos x="T6" y="T7"/>
                  </a:cxn>
                  <a:cxn ang="0">
                    <a:pos x="T8" y="T9"/>
                  </a:cxn>
                  <a:cxn ang="0">
                    <a:pos x="T10" y="T11"/>
                  </a:cxn>
                  <a:cxn ang="0">
                    <a:pos x="T12" y="T13"/>
                  </a:cxn>
                </a:cxnLst>
                <a:rect l="0" t="0" r="r" b="b"/>
                <a:pathLst>
                  <a:path w="375" h="146">
                    <a:moveTo>
                      <a:pt x="369" y="133"/>
                    </a:moveTo>
                    <a:cubicBezTo>
                      <a:pt x="193" y="2"/>
                      <a:pt x="193" y="2"/>
                      <a:pt x="193" y="2"/>
                    </a:cubicBezTo>
                    <a:cubicBezTo>
                      <a:pt x="190" y="0"/>
                      <a:pt x="185" y="0"/>
                      <a:pt x="182" y="2"/>
                    </a:cubicBezTo>
                    <a:cubicBezTo>
                      <a:pt x="6" y="133"/>
                      <a:pt x="6" y="133"/>
                      <a:pt x="6" y="133"/>
                    </a:cubicBezTo>
                    <a:cubicBezTo>
                      <a:pt x="0" y="137"/>
                      <a:pt x="4" y="146"/>
                      <a:pt x="12" y="146"/>
                    </a:cubicBezTo>
                    <a:cubicBezTo>
                      <a:pt x="363" y="146"/>
                      <a:pt x="363" y="146"/>
                      <a:pt x="363" y="146"/>
                    </a:cubicBezTo>
                    <a:cubicBezTo>
                      <a:pt x="371" y="146"/>
                      <a:pt x="375" y="137"/>
                      <a:pt x="369" y="133"/>
                    </a:cubicBezTo>
                    <a:close/>
                  </a:path>
                </a:pathLst>
              </a:custGeom>
              <a:solidFill>
                <a:srgbClr val="354059"/>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grpSp>
        <p:sp>
          <p:nvSpPr>
            <p:cNvPr id="28" name="文本框 26"/>
            <p:cNvSpPr txBox="1"/>
            <p:nvPr/>
          </p:nvSpPr>
          <p:spPr>
            <a:xfrm>
              <a:off x="5884330" y="4629345"/>
              <a:ext cx="852349" cy="584775"/>
            </a:xfrm>
            <a:prstGeom prst="rect">
              <a:avLst/>
            </a:prstGeom>
            <a:noFill/>
          </p:spPr>
          <p:txBody>
            <a:bodyPr wrap="square" rtlCol="0">
              <a:spAutoFit/>
            </a:bodyPr>
            <a:lstStyle/>
            <a:p>
              <a:pPr algn="ctr"/>
              <a:r>
                <a:rPr lang="zh-CN" altLang="en-US" sz="1600" b="1" dirty="0" smtClean="0">
                  <a:solidFill>
                    <a:srgbClr val="354059"/>
                  </a:solidFill>
                  <a:ea typeface="微软雅黑" panose="020B0503020204020204" pitchFamily="34" charset="-122"/>
                </a:rPr>
                <a:t>监管部门</a:t>
              </a:r>
              <a:endParaRPr lang="zh-CN" altLang="en-US" sz="1600" b="1" dirty="0">
                <a:solidFill>
                  <a:srgbClr val="354059"/>
                </a:solidFill>
                <a:ea typeface="微软雅黑" panose="020B0503020204020204" pitchFamily="34" charset="-122"/>
              </a:endParaRPr>
            </a:p>
          </p:txBody>
        </p:sp>
      </p:grpSp>
    </p:spTree>
    <p:extLst>
      <p:ext uri="{BB962C8B-B14F-4D97-AF65-F5344CB8AC3E}">
        <p14:creationId xmlns:p14="http://schemas.microsoft.com/office/powerpoint/2010/main" val="3544241173"/>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2688609" y="1965276"/>
            <a:ext cx="5718412" cy="1634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p:nvPr/>
        </p:nvSpPr>
        <p:spPr>
          <a:xfrm>
            <a:off x="1587694" y="450376"/>
            <a:ext cx="6070406" cy="523220"/>
          </a:xfrm>
          <a:prstGeom prst="rect">
            <a:avLst/>
          </a:prstGeom>
          <a:noFill/>
        </p:spPr>
        <p:txBody>
          <a:bodyPr wrap="square" rtlCol="0">
            <a:spAutoFit/>
          </a:bodyPr>
          <a:lstStyle/>
          <a:p>
            <a:r>
              <a:rPr lang="zh-CN" altLang="en-US" sz="2800" b="1" dirty="0" smtClean="0">
                <a:solidFill>
                  <a:srgbClr val="141316"/>
                </a:solidFill>
                <a:latin typeface="微软雅黑" pitchFamily="34" charset="-122"/>
                <a:ea typeface="微软雅黑" pitchFamily="34" charset="-122"/>
              </a:rPr>
              <a:t>系统架构说明</a:t>
            </a:r>
            <a:endParaRPr lang="zh-CN" altLang="en-US" sz="2800" b="1" dirty="0">
              <a:solidFill>
                <a:srgbClr val="141316"/>
              </a:solidFill>
              <a:latin typeface="微软雅黑" pitchFamily="34" charset="-122"/>
              <a:ea typeface="微软雅黑" pitchFamily="34" charset="-122"/>
            </a:endParaRPr>
          </a:p>
        </p:txBody>
      </p:sp>
      <p:sp>
        <p:nvSpPr>
          <p:cNvPr id="2" name="圆角矩形 1"/>
          <p:cNvSpPr/>
          <p:nvPr/>
        </p:nvSpPr>
        <p:spPr>
          <a:xfrm>
            <a:off x="2688609" y="1378424"/>
            <a:ext cx="5718412" cy="5186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管理后台</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3480179" y="2033516"/>
            <a:ext cx="641445" cy="14603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权限管理</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4622897" y="2033516"/>
            <a:ext cx="641445" cy="14603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角色管理</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5735189" y="2033516"/>
            <a:ext cx="641445" cy="14603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用户管理</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6882471" y="2033516"/>
            <a:ext cx="641445" cy="14603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操作日志</a:t>
            </a:r>
            <a:r>
              <a:rPr lang="zh-CN" altLang="en-US" dirty="0">
                <a:latin typeface="微软雅黑" panose="020B0503020204020204" pitchFamily="34" charset="-122"/>
                <a:ea typeface="微软雅黑" panose="020B0503020204020204" pitchFamily="34" charset="-122"/>
              </a:rPr>
              <a:t>查询</a:t>
            </a:r>
          </a:p>
        </p:txBody>
      </p:sp>
      <p:sp>
        <p:nvSpPr>
          <p:cNvPr id="10" name="TextBox 9"/>
          <p:cNvSpPr txBox="1"/>
          <p:nvPr/>
        </p:nvSpPr>
        <p:spPr>
          <a:xfrm>
            <a:off x="2825086" y="2255839"/>
            <a:ext cx="461665" cy="1015663"/>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系统管理</a:t>
            </a:r>
            <a:endParaRPr lang="zh-CN" altLang="en-US" dirty="0">
              <a:latin typeface="微软雅黑" panose="020B0503020204020204" pitchFamily="34" charset="-122"/>
              <a:ea typeface="微软雅黑" panose="020B0503020204020204" pitchFamily="34" charset="-122"/>
            </a:endParaRPr>
          </a:p>
        </p:txBody>
      </p:sp>
      <p:sp>
        <p:nvSpPr>
          <p:cNvPr id="11" name="圆角矩形 10"/>
          <p:cNvSpPr/>
          <p:nvPr/>
        </p:nvSpPr>
        <p:spPr>
          <a:xfrm>
            <a:off x="2688609" y="3668376"/>
            <a:ext cx="5718412" cy="26749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TextBox 11"/>
          <p:cNvSpPr txBox="1"/>
          <p:nvPr/>
        </p:nvSpPr>
        <p:spPr>
          <a:xfrm>
            <a:off x="2825086" y="4473608"/>
            <a:ext cx="461665" cy="1015663"/>
          </a:xfrm>
          <a:prstGeom prst="rect">
            <a:avLst/>
          </a:prstGeom>
          <a:noFill/>
        </p:spPr>
        <p:txBody>
          <a:bodyPr vert="eaVert" wrap="none" rtlCol="0">
            <a:spAutoFit/>
          </a:bodyPr>
          <a:lstStyle/>
          <a:p>
            <a:r>
              <a:rPr lang="zh-CN" altLang="en-US" dirty="0" smtClean="0">
                <a:latin typeface="微软雅黑" panose="020B0503020204020204" pitchFamily="34" charset="-122"/>
                <a:ea typeface="微软雅黑" panose="020B0503020204020204" pitchFamily="34" charset="-122"/>
              </a:rPr>
              <a:t>业务管理</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439235" y="3804856"/>
            <a:ext cx="641445" cy="139493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监控查询</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4622896" y="3819939"/>
            <a:ext cx="641445" cy="139493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预警设置</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5735189" y="3819939"/>
            <a:ext cx="641445" cy="139493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报警设置</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6882471" y="3819939"/>
            <a:ext cx="641445" cy="139493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预警日志查询</a:t>
            </a:r>
            <a:endParaRPr lang="zh-CN" altLang="en-US" dirty="0">
              <a:latin typeface="微软雅黑" panose="020B0503020204020204" pitchFamily="34" charset="-122"/>
              <a:ea typeface="微软雅黑" panose="020B0503020204020204" pitchFamily="34" charset="-122"/>
            </a:endParaRPr>
          </a:p>
        </p:txBody>
      </p:sp>
      <p:sp>
        <p:nvSpPr>
          <p:cNvPr id="19" name="圆角矩形 18"/>
          <p:cNvSpPr/>
          <p:nvPr/>
        </p:nvSpPr>
        <p:spPr>
          <a:xfrm>
            <a:off x="3439235" y="5308978"/>
            <a:ext cx="4084681" cy="45037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大屏展示</a:t>
            </a:r>
            <a:endParaRPr lang="zh-CN" altLang="en-US" dirty="0">
              <a:latin typeface="微软雅黑" panose="020B0503020204020204" pitchFamily="34" charset="-122"/>
              <a:ea typeface="微软雅黑" panose="020B0503020204020204" pitchFamily="34" charset="-122"/>
            </a:endParaRPr>
          </a:p>
        </p:txBody>
      </p:sp>
      <p:sp>
        <p:nvSpPr>
          <p:cNvPr id="20" name="圆角矩形 19"/>
          <p:cNvSpPr/>
          <p:nvPr/>
        </p:nvSpPr>
        <p:spPr>
          <a:xfrm>
            <a:off x="3428717" y="5827592"/>
            <a:ext cx="4084681" cy="45037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移动</a:t>
            </a:r>
            <a:r>
              <a:rPr lang="zh-CN" altLang="en-US" dirty="0" smtClean="0">
                <a:latin typeface="微软雅黑" panose="020B0503020204020204" pitchFamily="34" charset="-122"/>
                <a:ea typeface="微软雅黑" panose="020B0503020204020204" pitchFamily="34" charset="-122"/>
              </a:rPr>
              <a:t>端（</a:t>
            </a:r>
            <a:r>
              <a:rPr lang="en-US" altLang="zh-CN" dirty="0" smtClean="0">
                <a:latin typeface="微软雅黑" panose="020B0503020204020204" pitchFamily="34" charset="-122"/>
                <a:ea typeface="微软雅黑" panose="020B0503020204020204" pitchFamily="34" charset="-122"/>
              </a:rPr>
              <a:t>IPAD</a:t>
            </a:r>
            <a:r>
              <a:rPr lang="zh-CN" altLang="en-US" dirty="0" smtClean="0">
                <a:latin typeface="微软雅黑" panose="020B0503020204020204" pitchFamily="34" charset="-122"/>
                <a:ea typeface="微软雅黑" panose="020B0503020204020204" pitchFamily="34" charset="-122"/>
              </a:rPr>
              <a:t>）展示</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8529850" y="1378424"/>
            <a:ext cx="655092" cy="216999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清算平台接口</a:t>
            </a:r>
            <a:endParaRPr lang="zh-CN" altLang="en-US" dirty="0">
              <a:latin typeface="微软雅黑" panose="020B0503020204020204" pitchFamily="34" charset="-122"/>
              <a:ea typeface="微软雅黑" panose="020B0503020204020204" pitchFamily="34" charset="-122"/>
            </a:endParaRPr>
          </a:p>
        </p:txBody>
      </p:sp>
      <p:sp>
        <p:nvSpPr>
          <p:cNvPr id="22" name="圆角矩形 21"/>
          <p:cNvSpPr/>
          <p:nvPr/>
        </p:nvSpPr>
        <p:spPr>
          <a:xfrm>
            <a:off x="8529850" y="3755408"/>
            <a:ext cx="655092" cy="258792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银行接口</a:t>
            </a:r>
            <a:endParaRPr lang="zh-CN" altLang="en-US" dirty="0">
              <a:latin typeface="微软雅黑" panose="020B0503020204020204" pitchFamily="34" charset="-122"/>
              <a:ea typeface="微软雅黑" panose="020B0503020204020204" pitchFamily="34" charset="-122"/>
            </a:endParaRPr>
          </a:p>
        </p:txBody>
      </p:sp>
      <p:sp>
        <p:nvSpPr>
          <p:cNvPr id="23" name="圆角矩形 22"/>
          <p:cNvSpPr/>
          <p:nvPr/>
        </p:nvSpPr>
        <p:spPr>
          <a:xfrm>
            <a:off x="9296398" y="1378424"/>
            <a:ext cx="655092" cy="216999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邮件接口</a:t>
            </a:r>
            <a:endParaRPr lang="zh-CN" altLang="en-US" dirty="0">
              <a:latin typeface="微软雅黑" panose="020B0503020204020204" pitchFamily="34" charset="-122"/>
              <a:ea typeface="微软雅黑" panose="020B0503020204020204" pitchFamily="34" charset="-122"/>
            </a:endParaRPr>
          </a:p>
        </p:txBody>
      </p:sp>
      <p:sp>
        <p:nvSpPr>
          <p:cNvPr id="24" name="圆角矩形 23"/>
          <p:cNvSpPr/>
          <p:nvPr/>
        </p:nvSpPr>
        <p:spPr>
          <a:xfrm>
            <a:off x="9312319" y="3755408"/>
            <a:ext cx="655092" cy="25802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短信接口</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8402343"/>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13445" y="2664357"/>
            <a:ext cx="2579427" cy="1569660"/>
          </a:xfrm>
          <a:prstGeom prst="rect">
            <a:avLst/>
          </a:prstGeom>
          <a:noFill/>
        </p:spPr>
        <p:txBody>
          <a:bodyPr wrap="square" rtlCol="0">
            <a:spAutoFit/>
          </a:bodyPr>
          <a:lstStyle/>
          <a:p>
            <a:r>
              <a:rPr lang="en-US" altLang="zh-CN" sz="4800" dirty="0" smtClean="0">
                <a:solidFill>
                  <a:schemeClr val="bg1"/>
                </a:solidFill>
              </a:rPr>
              <a:t>THANK YOU</a:t>
            </a:r>
            <a:endParaRPr lang="zh-CN" altLang="en-US" sz="4800" dirty="0">
              <a:solidFill>
                <a:schemeClr val="bg1"/>
              </a:solidFill>
            </a:endParaRPr>
          </a:p>
        </p:txBody>
      </p:sp>
      <p:sp>
        <p:nvSpPr>
          <p:cNvPr id="23" name="KSO_Shape"/>
          <p:cNvSpPr/>
          <p:nvPr/>
        </p:nvSpPr>
        <p:spPr>
          <a:xfrm>
            <a:off x="4465660" y="1814585"/>
            <a:ext cx="3327211" cy="3269207"/>
          </a:xfrm>
          <a:custGeom>
            <a:avLst/>
            <a:gdLst>
              <a:gd name="connsiteX0" fmla="*/ 783208 w 1566416"/>
              <a:gd name="connsiteY0" fmla="*/ 1422400 h 1566416"/>
              <a:gd name="connsiteX1" fmla="*/ 855216 w 1566416"/>
              <a:gd name="connsiteY1" fmla="*/ 1494408 h 1566416"/>
              <a:gd name="connsiteX2" fmla="*/ 783208 w 1566416"/>
              <a:gd name="connsiteY2" fmla="*/ 1566416 h 1566416"/>
              <a:gd name="connsiteX3" fmla="*/ 711200 w 1566416"/>
              <a:gd name="connsiteY3" fmla="*/ 1494408 h 1566416"/>
              <a:gd name="connsiteX4" fmla="*/ 783208 w 1566416"/>
              <a:gd name="connsiteY4" fmla="*/ 1422400 h 1566416"/>
              <a:gd name="connsiteX5" fmla="*/ 967280 w 1566416"/>
              <a:gd name="connsiteY5" fmla="*/ 1398167 h 1566416"/>
              <a:gd name="connsiteX6" fmla="*/ 1039288 w 1566416"/>
              <a:gd name="connsiteY6" fmla="*/ 1470175 h 1566416"/>
              <a:gd name="connsiteX7" fmla="*/ 967280 w 1566416"/>
              <a:gd name="connsiteY7" fmla="*/ 1542183 h 1566416"/>
              <a:gd name="connsiteX8" fmla="*/ 895272 w 1566416"/>
              <a:gd name="connsiteY8" fmla="*/ 1470175 h 1566416"/>
              <a:gd name="connsiteX9" fmla="*/ 967280 w 1566416"/>
              <a:gd name="connsiteY9" fmla="*/ 1398167 h 1566416"/>
              <a:gd name="connsiteX10" fmla="*/ 599136 w 1566416"/>
              <a:gd name="connsiteY10" fmla="*/ 1398167 h 1566416"/>
              <a:gd name="connsiteX11" fmla="*/ 671144 w 1566416"/>
              <a:gd name="connsiteY11" fmla="*/ 1470175 h 1566416"/>
              <a:gd name="connsiteX12" fmla="*/ 599136 w 1566416"/>
              <a:gd name="connsiteY12" fmla="*/ 1542183 h 1566416"/>
              <a:gd name="connsiteX13" fmla="*/ 527128 w 1566416"/>
              <a:gd name="connsiteY13" fmla="*/ 1470175 h 1566416"/>
              <a:gd name="connsiteX14" fmla="*/ 599136 w 1566416"/>
              <a:gd name="connsiteY14" fmla="*/ 1398167 h 1566416"/>
              <a:gd name="connsiteX15" fmla="*/ 1138808 w 1566416"/>
              <a:gd name="connsiteY15" fmla="*/ 1327117 h 1566416"/>
              <a:gd name="connsiteX16" fmla="*/ 1210816 w 1566416"/>
              <a:gd name="connsiteY16" fmla="*/ 1399125 h 1566416"/>
              <a:gd name="connsiteX17" fmla="*/ 1138808 w 1566416"/>
              <a:gd name="connsiteY17" fmla="*/ 1471133 h 1566416"/>
              <a:gd name="connsiteX18" fmla="*/ 1066800 w 1566416"/>
              <a:gd name="connsiteY18" fmla="*/ 1399125 h 1566416"/>
              <a:gd name="connsiteX19" fmla="*/ 1138808 w 1566416"/>
              <a:gd name="connsiteY19" fmla="*/ 1327117 h 1566416"/>
              <a:gd name="connsiteX20" fmla="*/ 427608 w 1566416"/>
              <a:gd name="connsiteY20" fmla="*/ 1327117 h 1566416"/>
              <a:gd name="connsiteX21" fmla="*/ 499616 w 1566416"/>
              <a:gd name="connsiteY21" fmla="*/ 1399125 h 1566416"/>
              <a:gd name="connsiteX22" fmla="*/ 427608 w 1566416"/>
              <a:gd name="connsiteY22" fmla="*/ 1471133 h 1566416"/>
              <a:gd name="connsiteX23" fmla="*/ 355600 w 1566416"/>
              <a:gd name="connsiteY23" fmla="*/ 1399125 h 1566416"/>
              <a:gd name="connsiteX24" fmla="*/ 427608 w 1566416"/>
              <a:gd name="connsiteY24" fmla="*/ 1327117 h 1566416"/>
              <a:gd name="connsiteX25" fmla="*/ 1286102 w 1566416"/>
              <a:gd name="connsiteY25" fmla="*/ 1214094 h 1566416"/>
              <a:gd name="connsiteX26" fmla="*/ 1358110 w 1566416"/>
              <a:gd name="connsiteY26" fmla="*/ 1286102 h 1566416"/>
              <a:gd name="connsiteX27" fmla="*/ 1286102 w 1566416"/>
              <a:gd name="connsiteY27" fmla="*/ 1358110 h 1566416"/>
              <a:gd name="connsiteX28" fmla="*/ 1214094 w 1566416"/>
              <a:gd name="connsiteY28" fmla="*/ 1286102 h 1566416"/>
              <a:gd name="connsiteX29" fmla="*/ 1286102 w 1566416"/>
              <a:gd name="connsiteY29" fmla="*/ 1214094 h 1566416"/>
              <a:gd name="connsiteX30" fmla="*/ 280314 w 1566416"/>
              <a:gd name="connsiteY30" fmla="*/ 1214094 h 1566416"/>
              <a:gd name="connsiteX31" fmla="*/ 352322 w 1566416"/>
              <a:gd name="connsiteY31" fmla="*/ 1286102 h 1566416"/>
              <a:gd name="connsiteX32" fmla="*/ 280314 w 1566416"/>
              <a:gd name="connsiteY32" fmla="*/ 1358110 h 1566416"/>
              <a:gd name="connsiteX33" fmla="*/ 208306 w 1566416"/>
              <a:gd name="connsiteY33" fmla="*/ 1286102 h 1566416"/>
              <a:gd name="connsiteX34" fmla="*/ 280314 w 1566416"/>
              <a:gd name="connsiteY34" fmla="*/ 1214094 h 1566416"/>
              <a:gd name="connsiteX35" fmla="*/ 1399125 w 1566416"/>
              <a:gd name="connsiteY35" fmla="*/ 1066800 h 1566416"/>
              <a:gd name="connsiteX36" fmla="*/ 1471133 w 1566416"/>
              <a:gd name="connsiteY36" fmla="*/ 1138808 h 1566416"/>
              <a:gd name="connsiteX37" fmla="*/ 1399125 w 1566416"/>
              <a:gd name="connsiteY37" fmla="*/ 1210816 h 1566416"/>
              <a:gd name="connsiteX38" fmla="*/ 1327117 w 1566416"/>
              <a:gd name="connsiteY38" fmla="*/ 1138808 h 1566416"/>
              <a:gd name="connsiteX39" fmla="*/ 1399125 w 1566416"/>
              <a:gd name="connsiteY39" fmla="*/ 1066800 h 1566416"/>
              <a:gd name="connsiteX40" fmla="*/ 167291 w 1566416"/>
              <a:gd name="connsiteY40" fmla="*/ 1066800 h 1566416"/>
              <a:gd name="connsiteX41" fmla="*/ 239299 w 1566416"/>
              <a:gd name="connsiteY41" fmla="*/ 1138808 h 1566416"/>
              <a:gd name="connsiteX42" fmla="*/ 167291 w 1566416"/>
              <a:gd name="connsiteY42" fmla="*/ 1210816 h 1566416"/>
              <a:gd name="connsiteX43" fmla="*/ 95283 w 1566416"/>
              <a:gd name="connsiteY43" fmla="*/ 1138808 h 1566416"/>
              <a:gd name="connsiteX44" fmla="*/ 167291 w 1566416"/>
              <a:gd name="connsiteY44" fmla="*/ 1066800 h 1566416"/>
              <a:gd name="connsiteX45" fmla="*/ 1470175 w 1566416"/>
              <a:gd name="connsiteY45" fmla="*/ 895272 h 1566416"/>
              <a:gd name="connsiteX46" fmla="*/ 1542183 w 1566416"/>
              <a:gd name="connsiteY46" fmla="*/ 967280 h 1566416"/>
              <a:gd name="connsiteX47" fmla="*/ 1470175 w 1566416"/>
              <a:gd name="connsiteY47" fmla="*/ 1039288 h 1566416"/>
              <a:gd name="connsiteX48" fmla="*/ 1398167 w 1566416"/>
              <a:gd name="connsiteY48" fmla="*/ 967280 h 1566416"/>
              <a:gd name="connsiteX49" fmla="*/ 1470175 w 1566416"/>
              <a:gd name="connsiteY49" fmla="*/ 895272 h 1566416"/>
              <a:gd name="connsiteX50" fmla="*/ 96242 w 1566416"/>
              <a:gd name="connsiteY50" fmla="*/ 895272 h 1566416"/>
              <a:gd name="connsiteX51" fmla="*/ 168250 w 1566416"/>
              <a:gd name="connsiteY51" fmla="*/ 967280 h 1566416"/>
              <a:gd name="connsiteX52" fmla="*/ 96242 w 1566416"/>
              <a:gd name="connsiteY52" fmla="*/ 1039288 h 1566416"/>
              <a:gd name="connsiteX53" fmla="*/ 24234 w 1566416"/>
              <a:gd name="connsiteY53" fmla="*/ 967280 h 1566416"/>
              <a:gd name="connsiteX54" fmla="*/ 96242 w 1566416"/>
              <a:gd name="connsiteY54" fmla="*/ 895272 h 1566416"/>
              <a:gd name="connsiteX55" fmla="*/ 1494408 w 1566416"/>
              <a:gd name="connsiteY55" fmla="*/ 711200 h 1566416"/>
              <a:gd name="connsiteX56" fmla="*/ 1566416 w 1566416"/>
              <a:gd name="connsiteY56" fmla="*/ 783208 h 1566416"/>
              <a:gd name="connsiteX57" fmla="*/ 1494408 w 1566416"/>
              <a:gd name="connsiteY57" fmla="*/ 855216 h 1566416"/>
              <a:gd name="connsiteX58" fmla="*/ 1422400 w 1566416"/>
              <a:gd name="connsiteY58" fmla="*/ 783208 h 1566416"/>
              <a:gd name="connsiteX59" fmla="*/ 1494408 w 1566416"/>
              <a:gd name="connsiteY59" fmla="*/ 711200 h 1566416"/>
              <a:gd name="connsiteX60" fmla="*/ 72008 w 1566416"/>
              <a:gd name="connsiteY60" fmla="*/ 711200 h 1566416"/>
              <a:gd name="connsiteX61" fmla="*/ 144016 w 1566416"/>
              <a:gd name="connsiteY61" fmla="*/ 783208 h 1566416"/>
              <a:gd name="connsiteX62" fmla="*/ 72008 w 1566416"/>
              <a:gd name="connsiteY62" fmla="*/ 855216 h 1566416"/>
              <a:gd name="connsiteX63" fmla="*/ 0 w 1566416"/>
              <a:gd name="connsiteY63" fmla="*/ 783208 h 1566416"/>
              <a:gd name="connsiteX64" fmla="*/ 72008 w 1566416"/>
              <a:gd name="connsiteY64" fmla="*/ 711200 h 1566416"/>
              <a:gd name="connsiteX65" fmla="*/ 1470175 w 1566416"/>
              <a:gd name="connsiteY65" fmla="*/ 527128 h 1566416"/>
              <a:gd name="connsiteX66" fmla="*/ 1542183 w 1566416"/>
              <a:gd name="connsiteY66" fmla="*/ 599136 h 1566416"/>
              <a:gd name="connsiteX67" fmla="*/ 1470175 w 1566416"/>
              <a:gd name="connsiteY67" fmla="*/ 671144 h 1566416"/>
              <a:gd name="connsiteX68" fmla="*/ 1398167 w 1566416"/>
              <a:gd name="connsiteY68" fmla="*/ 599136 h 1566416"/>
              <a:gd name="connsiteX69" fmla="*/ 1470175 w 1566416"/>
              <a:gd name="connsiteY69" fmla="*/ 527128 h 1566416"/>
              <a:gd name="connsiteX70" fmla="*/ 96242 w 1566416"/>
              <a:gd name="connsiteY70" fmla="*/ 527128 h 1566416"/>
              <a:gd name="connsiteX71" fmla="*/ 168250 w 1566416"/>
              <a:gd name="connsiteY71" fmla="*/ 599136 h 1566416"/>
              <a:gd name="connsiteX72" fmla="*/ 96242 w 1566416"/>
              <a:gd name="connsiteY72" fmla="*/ 671144 h 1566416"/>
              <a:gd name="connsiteX73" fmla="*/ 24234 w 1566416"/>
              <a:gd name="connsiteY73" fmla="*/ 599136 h 1566416"/>
              <a:gd name="connsiteX74" fmla="*/ 96242 w 1566416"/>
              <a:gd name="connsiteY74" fmla="*/ 527128 h 1566416"/>
              <a:gd name="connsiteX75" fmla="*/ 1399125 w 1566416"/>
              <a:gd name="connsiteY75" fmla="*/ 355600 h 1566416"/>
              <a:gd name="connsiteX76" fmla="*/ 1471133 w 1566416"/>
              <a:gd name="connsiteY76" fmla="*/ 427608 h 1566416"/>
              <a:gd name="connsiteX77" fmla="*/ 1399125 w 1566416"/>
              <a:gd name="connsiteY77" fmla="*/ 499616 h 1566416"/>
              <a:gd name="connsiteX78" fmla="*/ 1327117 w 1566416"/>
              <a:gd name="connsiteY78" fmla="*/ 427608 h 1566416"/>
              <a:gd name="connsiteX79" fmla="*/ 1399125 w 1566416"/>
              <a:gd name="connsiteY79" fmla="*/ 355600 h 1566416"/>
              <a:gd name="connsiteX80" fmla="*/ 167291 w 1566416"/>
              <a:gd name="connsiteY80" fmla="*/ 355600 h 1566416"/>
              <a:gd name="connsiteX81" fmla="*/ 239299 w 1566416"/>
              <a:gd name="connsiteY81" fmla="*/ 427608 h 1566416"/>
              <a:gd name="connsiteX82" fmla="*/ 167291 w 1566416"/>
              <a:gd name="connsiteY82" fmla="*/ 499616 h 1566416"/>
              <a:gd name="connsiteX83" fmla="*/ 95283 w 1566416"/>
              <a:gd name="connsiteY83" fmla="*/ 427608 h 1566416"/>
              <a:gd name="connsiteX84" fmla="*/ 167291 w 1566416"/>
              <a:gd name="connsiteY84" fmla="*/ 355600 h 1566416"/>
              <a:gd name="connsiteX85" fmla="*/ 1286102 w 1566416"/>
              <a:gd name="connsiteY85" fmla="*/ 208305 h 1566416"/>
              <a:gd name="connsiteX86" fmla="*/ 1358110 w 1566416"/>
              <a:gd name="connsiteY86" fmla="*/ 280313 h 1566416"/>
              <a:gd name="connsiteX87" fmla="*/ 1286102 w 1566416"/>
              <a:gd name="connsiteY87" fmla="*/ 352321 h 1566416"/>
              <a:gd name="connsiteX88" fmla="*/ 1214094 w 1566416"/>
              <a:gd name="connsiteY88" fmla="*/ 280313 h 1566416"/>
              <a:gd name="connsiteX89" fmla="*/ 1286102 w 1566416"/>
              <a:gd name="connsiteY89" fmla="*/ 208305 h 1566416"/>
              <a:gd name="connsiteX90" fmla="*/ 280314 w 1566416"/>
              <a:gd name="connsiteY90" fmla="*/ 208305 h 1566416"/>
              <a:gd name="connsiteX91" fmla="*/ 352322 w 1566416"/>
              <a:gd name="connsiteY91" fmla="*/ 280313 h 1566416"/>
              <a:gd name="connsiteX92" fmla="*/ 280314 w 1566416"/>
              <a:gd name="connsiteY92" fmla="*/ 352321 h 1566416"/>
              <a:gd name="connsiteX93" fmla="*/ 208306 w 1566416"/>
              <a:gd name="connsiteY93" fmla="*/ 280313 h 1566416"/>
              <a:gd name="connsiteX94" fmla="*/ 280314 w 1566416"/>
              <a:gd name="connsiteY94" fmla="*/ 208305 h 1566416"/>
              <a:gd name="connsiteX95" fmla="*/ 1138808 w 1566416"/>
              <a:gd name="connsiteY95" fmla="*/ 95283 h 1566416"/>
              <a:gd name="connsiteX96" fmla="*/ 1210816 w 1566416"/>
              <a:gd name="connsiteY96" fmla="*/ 167291 h 1566416"/>
              <a:gd name="connsiteX97" fmla="*/ 1138808 w 1566416"/>
              <a:gd name="connsiteY97" fmla="*/ 239299 h 1566416"/>
              <a:gd name="connsiteX98" fmla="*/ 1066800 w 1566416"/>
              <a:gd name="connsiteY98" fmla="*/ 167291 h 1566416"/>
              <a:gd name="connsiteX99" fmla="*/ 1138808 w 1566416"/>
              <a:gd name="connsiteY99" fmla="*/ 95283 h 1566416"/>
              <a:gd name="connsiteX100" fmla="*/ 427608 w 1566416"/>
              <a:gd name="connsiteY100" fmla="*/ 95283 h 1566416"/>
              <a:gd name="connsiteX101" fmla="*/ 499616 w 1566416"/>
              <a:gd name="connsiteY101" fmla="*/ 167291 h 1566416"/>
              <a:gd name="connsiteX102" fmla="*/ 427608 w 1566416"/>
              <a:gd name="connsiteY102" fmla="*/ 239299 h 1566416"/>
              <a:gd name="connsiteX103" fmla="*/ 355600 w 1566416"/>
              <a:gd name="connsiteY103" fmla="*/ 167291 h 1566416"/>
              <a:gd name="connsiteX104" fmla="*/ 427608 w 1566416"/>
              <a:gd name="connsiteY104" fmla="*/ 95283 h 1566416"/>
              <a:gd name="connsiteX105" fmla="*/ 967280 w 1566416"/>
              <a:gd name="connsiteY105" fmla="*/ 24233 h 1566416"/>
              <a:gd name="connsiteX106" fmla="*/ 1039288 w 1566416"/>
              <a:gd name="connsiteY106" fmla="*/ 96241 h 1566416"/>
              <a:gd name="connsiteX107" fmla="*/ 967280 w 1566416"/>
              <a:gd name="connsiteY107" fmla="*/ 168249 h 1566416"/>
              <a:gd name="connsiteX108" fmla="*/ 895272 w 1566416"/>
              <a:gd name="connsiteY108" fmla="*/ 96241 h 1566416"/>
              <a:gd name="connsiteX109" fmla="*/ 967280 w 1566416"/>
              <a:gd name="connsiteY109" fmla="*/ 24233 h 1566416"/>
              <a:gd name="connsiteX110" fmla="*/ 599136 w 1566416"/>
              <a:gd name="connsiteY110" fmla="*/ 24233 h 1566416"/>
              <a:gd name="connsiteX111" fmla="*/ 671144 w 1566416"/>
              <a:gd name="connsiteY111" fmla="*/ 96241 h 1566416"/>
              <a:gd name="connsiteX112" fmla="*/ 599136 w 1566416"/>
              <a:gd name="connsiteY112" fmla="*/ 168249 h 1566416"/>
              <a:gd name="connsiteX113" fmla="*/ 527128 w 1566416"/>
              <a:gd name="connsiteY113" fmla="*/ 96241 h 1566416"/>
              <a:gd name="connsiteX114" fmla="*/ 599136 w 1566416"/>
              <a:gd name="connsiteY114" fmla="*/ 24233 h 1566416"/>
              <a:gd name="connsiteX115" fmla="*/ 783208 w 1566416"/>
              <a:gd name="connsiteY115" fmla="*/ 0 h 1566416"/>
              <a:gd name="connsiteX116" fmla="*/ 855216 w 1566416"/>
              <a:gd name="connsiteY116" fmla="*/ 72008 h 1566416"/>
              <a:gd name="connsiteX117" fmla="*/ 783208 w 1566416"/>
              <a:gd name="connsiteY117" fmla="*/ 144016 h 1566416"/>
              <a:gd name="connsiteX118" fmla="*/ 711200 w 1566416"/>
              <a:gd name="connsiteY118" fmla="*/ 72008 h 1566416"/>
              <a:gd name="connsiteX119" fmla="*/ 783208 w 1566416"/>
              <a:gd name="connsiteY119" fmla="*/ 0 h 156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566416" h="1566416">
                <a:moveTo>
                  <a:pt x="783208" y="1422400"/>
                </a:moveTo>
                <a:cubicBezTo>
                  <a:pt x="822977" y="1422400"/>
                  <a:pt x="855216" y="1454639"/>
                  <a:pt x="855216" y="1494408"/>
                </a:cubicBezTo>
                <a:cubicBezTo>
                  <a:pt x="855216" y="1534177"/>
                  <a:pt x="822977" y="1566416"/>
                  <a:pt x="783208" y="1566416"/>
                </a:cubicBezTo>
                <a:cubicBezTo>
                  <a:pt x="743439" y="1566416"/>
                  <a:pt x="711200" y="1534177"/>
                  <a:pt x="711200" y="1494408"/>
                </a:cubicBezTo>
                <a:cubicBezTo>
                  <a:pt x="711200" y="1454639"/>
                  <a:pt x="743439" y="1422400"/>
                  <a:pt x="783208" y="1422400"/>
                </a:cubicBezTo>
                <a:close/>
                <a:moveTo>
                  <a:pt x="967280" y="1398167"/>
                </a:moveTo>
                <a:cubicBezTo>
                  <a:pt x="1007049" y="1398167"/>
                  <a:pt x="1039288" y="1430406"/>
                  <a:pt x="1039288" y="1470175"/>
                </a:cubicBezTo>
                <a:cubicBezTo>
                  <a:pt x="1039288" y="1509944"/>
                  <a:pt x="1007049" y="1542183"/>
                  <a:pt x="967280" y="1542183"/>
                </a:cubicBezTo>
                <a:cubicBezTo>
                  <a:pt x="927511" y="1542183"/>
                  <a:pt x="895272" y="1509944"/>
                  <a:pt x="895272" y="1470175"/>
                </a:cubicBezTo>
                <a:cubicBezTo>
                  <a:pt x="895272" y="1430406"/>
                  <a:pt x="927511" y="1398167"/>
                  <a:pt x="967280" y="1398167"/>
                </a:cubicBezTo>
                <a:close/>
                <a:moveTo>
                  <a:pt x="599136" y="1398167"/>
                </a:moveTo>
                <a:cubicBezTo>
                  <a:pt x="638905" y="1398167"/>
                  <a:pt x="671144" y="1430406"/>
                  <a:pt x="671144" y="1470175"/>
                </a:cubicBezTo>
                <a:cubicBezTo>
                  <a:pt x="671144" y="1509944"/>
                  <a:pt x="638905" y="1542183"/>
                  <a:pt x="599136" y="1542183"/>
                </a:cubicBezTo>
                <a:cubicBezTo>
                  <a:pt x="559367" y="1542183"/>
                  <a:pt x="527128" y="1509944"/>
                  <a:pt x="527128" y="1470175"/>
                </a:cubicBezTo>
                <a:cubicBezTo>
                  <a:pt x="527128" y="1430406"/>
                  <a:pt x="559367" y="1398167"/>
                  <a:pt x="599136" y="1398167"/>
                </a:cubicBezTo>
                <a:close/>
                <a:moveTo>
                  <a:pt x="1138808" y="1327117"/>
                </a:moveTo>
                <a:cubicBezTo>
                  <a:pt x="1178577" y="1327117"/>
                  <a:pt x="1210816" y="1359356"/>
                  <a:pt x="1210816" y="1399125"/>
                </a:cubicBezTo>
                <a:cubicBezTo>
                  <a:pt x="1210816" y="1438894"/>
                  <a:pt x="1178577" y="1471133"/>
                  <a:pt x="1138808" y="1471133"/>
                </a:cubicBezTo>
                <a:cubicBezTo>
                  <a:pt x="1099039" y="1471133"/>
                  <a:pt x="1066800" y="1438894"/>
                  <a:pt x="1066800" y="1399125"/>
                </a:cubicBezTo>
                <a:cubicBezTo>
                  <a:pt x="1066800" y="1359356"/>
                  <a:pt x="1099039" y="1327117"/>
                  <a:pt x="1138808" y="1327117"/>
                </a:cubicBezTo>
                <a:close/>
                <a:moveTo>
                  <a:pt x="427608" y="1327117"/>
                </a:moveTo>
                <a:cubicBezTo>
                  <a:pt x="467377" y="1327117"/>
                  <a:pt x="499616" y="1359356"/>
                  <a:pt x="499616" y="1399125"/>
                </a:cubicBezTo>
                <a:cubicBezTo>
                  <a:pt x="499616" y="1438894"/>
                  <a:pt x="467377" y="1471133"/>
                  <a:pt x="427608" y="1471133"/>
                </a:cubicBezTo>
                <a:cubicBezTo>
                  <a:pt x="387839" y="1471133"/>
                  <a:pt x="355600" y="1438894"/>
                  <a:pt x="355600" y="1399125"/>
                </a:cubicBezTo>
                <a:cubicBezTo>
                  <a:pt x="355600" y="1359356"/>
                  <a:pt x="387839" y="1327117"/>
                  <a:pt x="427608" y="1327117"/>
                </a:cubicBezTo>
                <a:close/>
                <a:moveTo>
                  <a:pt x="1286102" y="1214094"/>
                </a:moveTo>
                <a:cubicBezTo>
                  <a:pt x="1325871" y="1214094"/>
                  <a:pt x="1358110" y="1246333"/>
                  <a:pt x="1358110" y="1286102"/>
                </a:cubicBezTo>
                <a:cubicBezTo>
                  <a:pt x="1358110" y="1325871"/>
                  <a:pt x="1325871" y="1358110"/>
                  <a:pt x="1286102" y="1358110"/>
                </a:cubicBezTo>
                <a:cubicBezTo>
                  <a:pt x="1246333" y="1358110"/>
                  <a:pt x="1214094" y="1325871"/>
                  <a:pt x="1214094" y="1286102"/>
                </a:cubicBezTo>
                <a:cubicBezTo>
                  <a:pt x="1214094" y="1246333"/>
                  <a:pt x="1246333" y="1214094"/>
                  <a:pt x="1286102" y="1214094"/>
                </a:cubicBezTo>
                <a:close/>
                <a:moveTo>
                  <a:pt x="280314" y="1214094"/>
                </a:moveTo>
                <a:cubicBezTo>
                  <a:pt x="320083" y="1214094"/>
                  <a:pt x="352322" y="1246333"/>
                  <a:pt x="352322" y="1286102"/>
                </a:cubicBezTo>
                <a:cubicBezTo>
                  <a:pt x="352322" y="1325871"/>
                  <a:pt x="320083" y="1358110"/>
                  <a:pt x="280314" y="1358110"/>
                </a:cubicBezTo>
                <a:cubicBezTo>
                  <a:pt x="240545" y="1358110"/>
                  <a:pt x="208306" y="1325871"/>
                  <a:pt x="208306" y="1286102"/>
                </a:cubicBezTo>
                <a:cubicBezTo>
                  <a:pt x="208306" y="1246333"/>
                  <a:pt x="240545" y="1214094"/>
                  <a:pt x="280314" y="1214094"/>
                </a:cubicBezTo>
                <a:close/>
                <a:moveTo>
                  <a:pt x="1399125" y="1066800"/>
                </a:moveTo>
                <a:cubicBezTo>
                  <a:pt x="1438894" y="1066800"/>
                  <a:pt x="1471133" y="1099039"/>
                  <a:pt x="1471133" y="1138808"/>
                </a:cubicBezTo>
                <a:cubicBezTo>
                  <a:pt x="1471133" y="1178577"/>
                  <a:pt x="1438894" y="1210816"/>
                  <a:pt x="1399125" y="1210816"/>
                </a:cubicBezTo>
                <a:cubicBezTo>
                  <a:pt x="1359356" y="1210816"/>
                  <a:pt x="1327117" y="1178577"/>
                  <a:pt x="1327117" y="1138808"/>
                </a:cubicBezTo>
                <a:cubicBezTo>
                  <a:pt x="1327117" y="1099039"/>
                  <a:pt x="1359356" y="1066800"/>
                  <a:pt x="1399125" y="1066800"/>
                </a:cubicBezTo>
                <a:close/>
                <a:moveTo>
                  <a:pt x="167291" y="1066800"/>
                </a:moveTo>
                <a:cubicBezTo>
                  <a:pt x="207060" y="1066800"/>
                  <a:pt x="239299" y="1099039"/>
                  <a:pt x="239299" y="1138808"/>
                </a:cubicBezTo>
                <a:cubicBezTo>
                  <a:pt x="239299" y="1178577"/>
                  <a:pt x="207060" y="1210816"/>
                  <a:pt x="167291" y="1210816"/>
                </a:cubicBezTo>
                <a:cubicBezTo>
                  <a:pt x="127522" y="1210816"/>
                  <a:pt x="95283" y="1178577"/>
                  <a:pt x="95283" y="1138808"/>
                </a:cubicBezTo>
                <a:cubicBezTo>
                  <a:pt x="95283" y="1099039"/>
                  <a:pt x="127522" y="1066800"/>
                  <a:pt x="167291" y="1066800"/>
                </a:cubicBezTo>
                <a:close/>
                <a:moveTo>
                  <a:pt x="1470175" y="895272"/>
                </a:moveTo>
                <a:cubicBezTo>
                  <a:pt x="1509944" y="895272"/>
                  <a:pt x="1542183" y="927511"/>
                  <a:pt x="1542183" y="967280"/>
                </a:cubicBezTo>
                <a:cubicBezTo>
                  <a:pt x="1542183" y="1007049"/>
                  <a:pt x="1509944" y="1039288"/>
                  <a:pt x="1470175" y="1039288"/>
                </a:cubicBezTo>
                <a:cubicBezTo>
                  <a:pt x="1430406" y="1039288"/>
                  <a:pt x="1398167" y="1007049"/>
                  <a:pt x="1398167" y="967280"/>
                </a:cubicBezTo>
                <a:cubicBezTo>
                  <a:pt x="1398167" y="927511"/>
                  <a:pt x="1430406" y="895272"/>
                  <a:pt x="1470175" y="895272"/>
                </a:cubicBezTo>
                <a:close/>
                <a:moveTo>
                  <a:pt x="96242" y="895272"/>
                </a:moveTo>
                <a:cubicBezTo>
                  <a:pt x="136011" y="895272"/>
                  <a:pt x="168250" y="927511"/>
                  <a:pt x="168250" y="967280"/>
                </a:cubicBezTo>
                <a:cubicBezTo>
                  <a:pt x="168250" y="1007049"/>
                  <a:pt x="136011" y="1039288"/>
                  <a:pt x="96242" y="1039288"/>
                </a:cubicBezTo>
                <a:cubicBezTo>
                  <a:pt x="56473" y="1039288"/>
                  <a:pt x="24234" y="1007049"/>
                  <a:pt x="24234" y="967280"/>
                </a:cubicBezTo>
                <a:cubicBezTo>
                  <a:pt x="24234" y="927511"/>
                  <a:pt x="56473" y="895272"/>
                  <a:pt x="96242" y="895272"/>
                </a:cubicBezTo>
                <a:close/>
                <a:moveTo>
                  <a:pt x="1494408" y="711200"/>
                </a:moveTo>
                <a:cubicBezTo>
                  <a:pt x="1534177" y="711200"/>
                  <a:pt x="1566416" y="743439"/>
                  <a:pt x="1566416" y="783208"/>
                </a:cubicBezTo>
                <a:cubicBezTo>
                  <a:pt x="1566416" y="822977"/>
                  <a:pt x="1534177" y="855216"/>
                  <a:pt x="1494408" y="855216"/>
                </a:cubicBezTo>
                <a:cubicBezTo>
                  <a:pt x="1454639" y="855216"/>
                  <a:pt x="1422400" y="822977"/>
                  <a:pt x="1422400" y="783208"/>
                </a:cubicBezTo>
                <a:cubicBezTo>
                  <a:pt x="1422400" y="743439"/>
                  <a:pt x="1454639" y="711200"/>
                  <a:pt x="1494408" y="711200"/>
                </a:cubicBezTo>
                <a:close/>
                <a:moveTo>
                  <a:pt x="72008" y="711200"/>
                </a:moveTo>
                <a:cubicBezTo>
                  <a:pt x="111777" y="711200"/>
                  <a:pt x="144016" y="743439"/>
                  <a:pt x="144016" y="783208"/>
                </a:cubicBezTo>
                <a:cubicBezTo>
                  <a:pt x="144016" y="822977"/>
                  <a:pt x="111777" y="855216"/>
                  <a:pt x="72008" y="855216"/>
                </a:cubicBezTo>
                <a:cubicBezTo>
                  <a:pt x="32239" y="855216"/>
                  <a:pt x="0" y="822977"/>
                  <a:pt x="0" y="783208"/>
                </a:cubicBezTo>
                <a:cubicBezTo>
                  <a:pt x="0" y="743439"/>
                  <a:pt x="32239" y="711200"/>
                  <a:pt x="72008" y="711200"/>
                </a:cubicBezTo>
                <a:close/>
                <a:moveTo>
                  <a:pt x="1470175" y="527128"/>
                </a:moveTo>
                <a:cubicBezTo>
                  <a:pt x="1509944" y="527128"/>
                  <a:pt x="1542183" y="559367"/>
                  <a:pt x="1542183" y="599136"/>
                </a:cubicBezTo>
                <a:cubicBezTo>
                  <a:pt x="1542183" y="638905"/>
                  <a:pt x="1509944" y="671144"/>
                  <a:pt x="1470175" y="671144"/>
                </a:cubicBezTo>
                <a:cubicBezTo>
                  <a:pt x="1430406" y="671144"/>
                  <a:pt x="1398167" y="638905"/>
                  <a:pt x="1398167" y="599136"/>
                </a:cubicBezTo>
                <a:cubicBezTo>
                  <a:pt x="1398167" y="559367"/>
                  <a:pt x="1430406" y="527128"/>
                  <a:pt x="1470175" y="527128"/>
                </a:cubicBezTo>
                <a:close/>
                <a:moveTo>
                  <a:pt x="96242" y="527128"/>
                </a:moveTo>
                <a:cubicBezTo>
                  <a:pt x="136011" y="527128"/>
                  <a:pt x="168250" y="559367"/>
                  <a:pt x="168250" y="599136"/>
                </a:cubicBezTo>
                <a:cubicBezTo>
                  <a:pt x="168250" y="638905"/>
                  <a:pt x="136011" y="671144"/>
                  <a:pt x="96242" y="671144"/>
                </a:cubicBezTo>
                <a:cubicBezTo>
                  <a:pt x="56473" y="671144"/>
                  <a:pt x="24234" y="638905"/>
                  <a:pt x="24234" y="599136"/>
                </a:cubicBezTo>
                <a:cubicBezTo>
                  <a:pt x="24234" y="559367"/>
                  <a:pt x="56473" y="527128"/>
                  <a:pt x="96242" y="527128"/>
                </a:cubicBezTo>
                <a:close/>
                <a:moveTo>
                  <a:pt x="1399125" y="355600"/>
                </a:moveTo>
                <a:cubicBezTo>
                  <a:pt x="1438894" y="355600"/>
                  <a:pt x="1471133" y="387839"/>
                  <a:pt x="1471133" y="427608"/>
                </a:cubicBezTo>
                <a:cubicBezTo>
                  <a:pt x="1471133" y="467377"/>
                  <a:pt x="1438894" y="499616"/>
                  <a:pt x="1399125" y="499616"/>
                </a:cubicBezTo>
                <a:cubicBezTo>
                  <a:pt x="1359356" y="499616"/>
                  <a:pt x="1327117" y="467377"/>
                  <a:pt x="1327117" y="427608"/>
                </a:cubicBezTo>
                <a:cubicBezTo>
                  <a:pt x="1327117" y="387839"/>
                  <a:pt x="1359356" y="355600"/>
                  <a:pt x="1399125" y="355600"/>
                </a:cubicBezTo>
                <a:close/>
                <a:moveTo>
                  <a:pt x="167291" y="355600"/>
                </a:moveTo>
                <a:cubicBezTo>
                  <a:pt x="207060" y="355600"/>
                  <a:pt x="239299" y="387839"/>
                  <a:pt x="239299" y="427608"/>
                </a:cubicBezTo>
                <a:cubicBezTo>
                  <a:pt x="239299" y="467377"/>
                  <a:pt x="207060" y="499616"/>
                  <a:pt x="167291" y="499616"/>
                </a:cubicBezTo>
                <a:cubicBezTo>
                  <a:pt x="127522" y="499616"/>
                  <a:pt x="95283" y="467377"/>
                  <a:pt x="95283" y="427608"/>
                </a:cubicBezTo>
                <a:cubicBezTo>
                  <a:pt x="95283" y="387839"/>
                  <a:pt x="127522" y="355600"/>
                  <a:pt x="167291" y="355600"/>
                </a:cubicBezTo>
                <a:close/>
                <a:moveTo>
                  <a:pt x="1286102" y="208305"/>
                </a:moveTo>
                <a:cubicBezTo>
                  <a:pt x="1325871" y="208305"/>
                  <a:pt x="1358110" y="240544"/>
                  <a:pt x="1358110" y="280313"/>
                </a:cubicBezTo>
                <a:cubicBezTo>
                  <a:pt x="1358110" y="320082"/>
                  <a:pt x="1325871" y="352321"/>
                  <a:pt x="1286102" y="352321"/>
                </a:cubicBezTo>
                <a:cubicBezTo>
                  <a:pt x="1246333" y="352321"/>
                  <a:pt x="1214094" y="320082"/>
                  <a:pt x="1214094" y="280313"/>
                </a:cubicBezTo>
                <a:cubicBezTo>
                  <a:pt x="1214094" y="240544"/>
                  <a:pt x="1246333" y="208305"/>
                  <a:pt x="1286102" y="208305"/>
                </a:cubicBezTo>
                <a:close/>
                <a:moveTo>
                  <a:pt x="280314" y="208305"/>
                </a:moveTo>
                <a:cubicBezTo>
                  <a:pt x="320083" y="208305"/>
                  <a:pt x="352322" y="240544"/>
                  <a:pt x="352322" y="280313"/>
                </a:cubicBezTo>
                <a:cubicBezTo>
                  <a:pt x="352322" y="320082"/>
                  <a:pt x="320083" y="352321"/>
                  <a:pt x="280314" y="352321"/>
                </a:cubicBezTo>
                <a:cubicBezTo>
                  <a:pt x="240545" y="352321"/>
                  <a:pt x="208306" y="320082"/>
                  <a:pt x="208306" y="280313"/>
                </a:cubicBezTo>
                <a:cubicBezTo>
                  <a:pt x="208306" y="240544"/>
                  <a:pt x="240545" y="208305"/>
                  <a:pt x="280314" y="208305"/>
                </a:cubicBezTo>
                <a:close/>
                <a:moveTo>
                  <a:pt x="1138808" y="95283"/>
                </a:moveTo>
                <a:cubicBezTo>
                  <a:pt x="1178577" y="95283"/>
                  <a:pt x="1210816" y="127522"/>
                  <a:pt x="1210816" y="167291"/>
                </a:cubicBezTo>
                <a:cubicBezTo>
                  <a:pt x="1210816" y="207060"/>
                  <a:pt x="1178577" y="239299"/>
                  <a:pt x="1138808" y="239299"/>
                </a:cubicBezTo>
                <a:cubicBezTo>
                  <a:pt x="1099039" y="239299"/>
                  <a:pt x="1066800" y="207060"/>
                  <a:pt x="1066800" y="167291"/>
                </a:cubicBezTo>
                <a:cubicBezTo>
                  <a:pt x="1066800" y="127522"/>
                  <a:pt x="1099039" y="95283"/>
                  <a:pt x="1138808" y="95283"/>
                </a:cubicBezTo>
                <a:close/>
                <a:moveTo>
                  <a:pt x="427608" y="95283"/>
                </a:moveTo>
                <a:cubicBezTo>
                  <a:pt x="467377" y="95283"/>
                  <a:pt x="499616" y="127522"/>
                  <a:pt x="499616" y="167291"/>
                </a:cubicBezTo>
                <a:cubicBezTo>
                  <a:pt x="499616" y="207060"/>
                  <a:pt x="467377" y="239299"/>
                  <a:pt x="427608" y="239299"/>
                </a:cubicBezTo>
                <a:cubicBezTo>
                  <a:pt x="387839" y="239299"/>
                  <a:pt x="355600" y="207060"/>
                  <a:pt x="355600" y="167291"/>
                </a:cubicBezTo>
                <a:cubicBezTo>
                  <a:pt x="355600" y="127522"/>
                  <a:pt x="387839" y="95283"/>
                  <a:pt x="427608" y="95283"/>
                </a:cubicBezTo>
                <a:close/>
                <a:moveTo>
                  <a:pt x="967280" y="24233"/>
                </a:moveTo>
                <a:cubicBezTo>
                  <a:pt x="1007049" y="24233"/>
                  <a:pt x="1039288" y="56472"/>
                  <a:pt x="1039288" y="96241"/>
                </a:cubicBezTo>
                <a:cubicBezTo>
                  <a:pt x="1039288" y="136010"/>
                  <a:pt x="1007049" y="168249"/>
                  <a:pt x="967280" y="168249"/>
                </a:cubicBezTo>
                <a:cubicBezTo>
                  <a:pt x="927511" y="168249"/>
                  <a:pt x="895272" y="136010"/>
                  <a:pt x="895272" y="96241"/>
                </a:cubicBezTo>
                <a:cubicBezTo>
                  <a:pt x="895272" y="56472"/>
                  <a:pt x="927511" y="24233"/>
                  <a:pt x="967280" y="24233"/>
                </a:cubicBezTo>
                <a:close/>
                <a:moveTo>
                  <a:pt x="599136" y="24233"/>
                </a:moveTo>
                <a:cubicBezTo>
                  <a:pt x="638905" y="24233"/>
                  <a:pt x="671144" y="56472"/>
                  <a:pt x="671144" y="96241"/>
                </a:cubicBezTo>
                <a:cubicBezTo>
                  <a:pt x="671144" y="136010"/>
                  <a:pt x="638905" y="168249"/>
                  <a:pt x="599136" y="168249"/>
                </a:cubicBezTo>
                <a:cubicBezTo>
                  <a:pt x="559367" y="168249"/>
                  <a:pt x="527128" y="136010"/>
                  <a:pt x="527128" y="96241"/>
                </a:cubicBezTo>
                <a:cubicBezTo>
                  <a:pt x="527128" y="56472"/>
                  <a:pt x="559367" y="24233"/>
                  <a:pt x="599136" y="24233"/>
                </a:cubicBezTo>
                <a:close/>
                <a:moveTo>
                  <a:pt x="783208" y="0"/>
                </a:moveTo>
                <a:cubicBezTo>
                  <a:pt x="822977" y="0"/>
                  <a:pt x="855216" y="32239"/>
                  <a:pt x="855216" y="72008"/>
                </a:cubicBezTo>
                <a:cubicBezTo>
                  <a:pt x="855216" y="111777"/>
                  <a:pt x="822977" y="144016"/>
                  <a:pt x="783208" y="144016"/>
                </a:cubicBezTo>
                <a:cubicBezTo>
                  <a:pt x="743439" y="144016"/>
                  <a:pt x="711200" y="111777"/>
                  <a:pt x="711200" y="72008"/>
                </a:cubicBezTo>
                <a:cubicBezTo>
                  <a:pt x="711200" y="32239"/>
                  <a:pt x="743439" y="0"/>
                  <a:pt x="783208"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solidFill>
            </a:endParaRPr>
          </a:p>
        </p:txBody>
      </p:sp>
      <p:sp>
        <p:nvSpPr>
          <p:cNvPr id="3" name="椭圆 2"/>
          <p:cNvSpPr/>
          <p:nvPr/>
        </p:nvSpPr>
        <p:spPr>
          <a:xfrm>
            <a:off x="4341408" y="1699146"/>
            <a:ext cx="3575715" cy="3384644"/>
          </a:xfrm>
          <a:prstGeom prst="ellipse">
            <a:avLst/>
          </a:prstGeom>
          <a:noFill/>
          <a:ln>
            <a:solidFill>
              <a:srgbClr val="B3C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681" y="5402493"/>
            <a:ext cx="93260"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840481" y="5402493"/>
            <a:ext cx="93260"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399282" y="5402493"/>
            <a:ext cx="93260"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958082" y="5424102"/>
            <a:ext cx="93260"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110108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KSO_Shape"/>
          <p:cNvSpPr>
            <a:spLocks/>
          </p:cNvSpPr>
          <p:nvPr/>
        </p:nvSpPr>
        <p:spPr bwMode="auto">
          <a:xfrm>
            <a:off x="7056250" y="388393"/>
            <a:ext cx="4039383" cy="5057064"/>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5" name="文本框 6"/>
          <p:cNvSpPr txBox="1"/>
          <p:nvPr/>
        </p:nvSpPr>
        <p:spPr>
          <a:xfrm>
            <a:off x="648269" y="2503238"/>
            <a:ext cx="6041407" cy="2246769"/>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青岛</a:t>
            </a:r>
            <a:r>
              <a:rPr lang="zh-CN" altLang="en-US" sz="2000" dirty="0">
                <a:latin typeface="微软雅黑" panose="020B0503020204020204" pitchFamily="34" charset="-122"/>
                <a:ea typeface="微软雅黑" panose="020B0503020204020204" pitchFamily="34" charset="-122"/>
              </a:rPr>
              <a:t>场外市场清算中心作为全国首家服务于场外市场的独立第三方清算机构，作为全国最影响力且接入现货交易场所最多的清算场所，建设一具备高效、全面、直观的风险监控平台以实时展示各交易市场运营状态、参数变动、异常操作等</a:t>
            </a:r>
            <a:r>
              <a:rPr lang="zh-CN" altLang="en-US" sz="2000" dirty="0" smtClean="0">
                <a:latin typeface="微软雅黑" panose="020B0503020204020204" pitchFamily="34" charset="-122"/>
                <a:ea typeface="微软雅黑" panose="020B0503020204020204" pitchFamily="34" charset="-122"/>
              </a:rPr>
              <a:t>情况</a:t>
            </a:r>
            <a:r>
              <a:rPr lang="zh-CN" altLang="en-US" sz="2000" dirty="0">
                <a:latin typeface="微软雅黑" panose="020B0503020204020204" pitchFamily="34" charset="-122"/>
                <a:ea typeface="微软雅黑" panose="020B0503020204020204" pitchFamily="34" charset="-122"/>
              </a:rPr>
              <a:t>正是</a:t>
            </a: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监管机构和投资主体负责的体现。</a:t>
            </a:r>
            <a:endParaRPr lang="en-US" altLang="zh-CN" sz="2000" dirty="0">
              <a:latin typeface="微软雅黑" panose="020B0503020204020204" pitchFamily="34" charset="-122"/>
              <a:ea typeface="微软雅黑" panose="020B0503020204020204" pitchFamily="34" charset="-122"/>
            </a:endParaRPr>
          </a:p>
          <a:p>
            <a:endParaRPr lang="zh-CN" altLang="en-US" sz="2000" dirty="0" smtClean="0">
              <a:solidFill>
                <a:srgbClr val="2C3B38"/>
              </a:solidFill>
            </a:endParaRPr>
          </a:p>
        </p:txBody>
      </p:sp>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523220"/>
          </a:xfrm>
          <a:prstGeom prst="rect">
            <a:avLst/>
          </a:prstGeom>
          <a:noFill/>
        </p:spPr>
        <p:txBody>
          <a:bodyPr wrap="square" rtlCol="0">
            <a:spAutoFit/>
          </a:bodyPr>
          <a:lstStyle/>
          <a:p>
            <a:r>
              <a:rPr lang="zh-CN" altLang="en-US" sz="2800" b="1" dirty="0" smtClean="0">
                <a:solidFill>
                  <a:srgbClr val="141316"/>
                </a:solidFill>
                <a:latin typeface="微软雅黑" pitchFamily="34" charset="-122"/>
                <a:ea typeface="微软雅黑" pitchFamily="34" charset="-122"/>
              </a:rPr>
              <a:t>基于清算监管机构的风控监控平台</a:t>
            </a:r>
            <a:r>
              <a:rPr lang="en-US" altLang="zh-CN" sz="2800" b="1" dirty="0" smtClean="0">
                <a:solidFill>
                  <a:srgbClr val="141316"/>
                </a:solidFill>
                <a:latin typeface="微软雅黑" pitchFamily="34" charset="-122"/>
                <a:ea typeface="微软雅黑" pitchFamily="34" charset="-122"/>
              </a:rPr>
              <a:t>-</a:t>
            </a:r>
            <a:r>
              <a:rPr lang="zh-CN" altLang="en-US" sz="2800" b="1" dirty="0" smtClean="0">
                <a:solidFill>
                  <a:srgbClr val="141316"/>
                </a:solidFill>
                <a:latin typeface="微软雅黑" pitchFamily="34" charset="-122"/>
                <a:ea typeface="微软雅黑" pitchFamily="34" charset="-122"/>
              </a:rPr>
              <a:t>价值</a:t>
            </a:r>
            <a:endParaRPr lang="zh-CN" altLang="en-US" sz="2800" b="1" dirty="0">
              <a:solidFill>
                <a:srgbClr val="141316"/>
              </a:solidFill>
              <a:latin typeface="微软雅黑" pitchFamily="34" charset="-122"/>
              <a:ea typeface="微软雅黑" pitchFamily="34" charset="-122"/>
            </a:endParaRPr>
          </a:p>
        </p:txBody>
      </p:sp>
      <p:sp>
        <p:nvSpPr>
          <p:cNvPr id="20" name="等腰三角形 19"/>
          <p:cNvSpPr/>
          <p:nvPr/>
        </p:nvSpPr>
        <p:spPr>
          <a:xfrm rot="9728890">
            <a:off x="8927159" y="5309155"/>
            <a:ext cx="1840475" cy="1583140"/>
          </a:xfrm>
          <a:prstGeom prst="triangle">
            <a:avLst/>
          </a:pr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7887403"/>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任意多边形 176"/>
          <p:cNvSpPr/>
          <p:nvPr/>
        </p:nvSpPr>
        <p:spPr>
          <a:xfrm rot="5400000">
            <a:off x="-2711167" y="2736566"/>
            <a:ext cx="6832601" cy="1410270"/>
          </a:xfrm>
          <a:custGeom>
            <a:avLst/>
            <a:gdLst>
              <a:gd name="connsiteX0" fmla="*/ 0 w 6858000"/>
              <a:gd name="connsiteY0" fmla="*/ 2456597 h 2456597"/>
              <a:gd name="connsiteX1" fmla="*/ 3429000 w 6858000"/>
              <a:gd name="connsiteY1" fmla="*/ 0 h 2456597"/>
              <a:gd name="connsiteX2" fmla="*/ 6858000 w 6858000"/>
              <a:gd name="connsiteY2" fmla="*/ 2456597 h 2456597"/>
              <a:gd name="connsiteX3" fmla="*/ 6530975 w 6858000"/>
              <a:gd name="connsiteY3" fmla="*/ 2456597 h 2456597"/>
              <a:gd name="connsiteX4" fmla="*/ 3429000 w 6858000"/>
              <a:gd name="connsiteY4" fmla="*/ 234287 h 2456597"/>
              <a:gd name="connsiteX5" fmla="*/ 327026 w 6858000"/>
              <a:gd name="connsiteY5" fmla="*/ 2456597 h 245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2456597">
                <a:moveTo>
                  <a:pt x="0" y="2456597"/>
                </a:moveTo>
                <a:lnTo>
                  <a:pt x="3429000" y="0"/>
                </a:lnTo>
                <a:lnTo>
                  <a:pt x="6858000" y="2456597"/>
                </a:lnTo>
                <a:lnTo>
                  <a:pt x="6530975" y="2456597"/>
                </a:lnTo>
                <a:lnTo>
                  <a:pt x="3429000" y="234287"/>
                </a:lnTo>
                <a:lnTo>
                  <a:pt x="327026" y="2456597"/>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等腰三角形 177"/>
          <p:cNvSpPr/>
          <p:nvPr/>
        </p:nvSpPr>
        <p:spPr>
          <a:xfrm rot="5400000">
            <a:off x="-2042535" y="2906170"/>
            <a:ext cx="5158442" cy="1073372"/>
          </a:xfrm>
          <a:prstGeom prst="triangle">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10"/>
          <p:cNvSpPr txBox="1"/>
          <p:nvPr/>
        </p:nvSpPr>
        <p:spPr>
          <a:xfrm>
            <a:off x="128327" y="2423356"/>
            <a:ext cx="791318" cy="1815882"/>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系统特点</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206499" y="106954"/>
            <a:ext cx="10909301" cy="6564453"/>
            <a:chOff x="1206499" y="106954"/>
            <a:chExt cx="10909301" cy="6564453"/>
          </a:xfrm>
        </p:grpSpPr>
        <p:grpSp>
          <p:nvGrpSpPr>
            <p:cNvPr id="15" name="Group 34"/>
            <p:cNvGrpSpPr/>
            <p:nvPr/>
          </p:nvGrpSpPr>
          <p:grpSpPr>
            <a:xfrm>
              <a:off x="5111928" y="2692673"/>
              <a:ext cx="2228493" cy="2735839"/>
              <a:chOff x="4815811" y="1544854"/>
              <a:chExt cx="2306611" cy="2831742"/>
            </a:xfrm>
          </p:grpSpPr>
          <p:cxnSp>
            <p:nvCxnSpPr>
              <p:cNvPr id="16"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5"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8"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0"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1"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6"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8"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9"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1"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93" name="Group 35"/>
            <p:cNvGrpSpPr/>
            <p:nvPr/>
          </p:nvGrpSpPr>
          <p:grpSpPr>
            <a:xfrm>
              <a:off x="5278301" y="2632596"/>
              <a:ext cx="2069778" cy="2859731"/>
              <a:chOff x="5330055" y="2173721"/>
              <a:chExt cx="1400918" cy="1935594"/>
            </a:xfrm>
            <a:solidFill>
              <a:schemeClr val="bg1">
                <a:lumMod val="75000"/>
              </a:schemeClr>
            </a:solidFill>
          </p:grpSpPr>
          <p:sp>
            <p:nvSpPr>
              <p:cNvPr id="94"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r>
                  <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p>
            </p:txBody>
          </p:sp>
          <p:sp>
            <p:nvSpPr>
              <p:cNvPr id="102"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2" name="Group 36"/>
            <p:cNvGrpSpPr/>
            <p:nvPr/>
          </p:nvGrpSpPr>
          <p:grpSpPr>
            <a:xfrm>
              <a:off x="5684526" y="5559203"/>
              <a:ext cx="1095992" cy="1002650"/>
              <a:chOff x="5408480" y="4511869"/>
              <a:chExt cx="1134411" cy="1037797"/>
            </a:xfrm>
            <a:solidFill>
              <a:schemeClr val="bg1">
                <a:lumMod val="75000"/>
              </a:schemeClr>
            </a:solidFill>
          </p:grpSpPr>
          <p:sp>
            <p:nvSpPr>
              <p:cNvPr id="123"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31194 w 672200"/>
                  <a:gd name="connsiteY7" fmla="*/ 129219 h 630649"/>
                  <a:gd name="connsiteX8" fmla="*/ 0 w 672200"/>
                  <a:gd name="connsiteY8" fmla="*/ 0 h 630649"/>
                  <a:gd name="connsiteX0" fmla="*/ 46884 w 719084"/>
                  <a:gd name="connsiteY0" fmla="*/ 0 h 630649"/>
                  <a:gd name="connsiteX1" fmla="*/ 718730 w 719084"/>
                  <a:gd name="connsiteY1" fmla="*/ 0 h 630649"/>
                  <a:gd name="connsiteX2" fmla="*/ 719084 w 719084"/>
                  <a:gd name="connsiteY2" fmla="*/ 32054 h 630649"/>
                  <a:gd name="connsiteX3" fmla="*/ 704460 w 719084"/>
                  <a:gd name="connsiteY3" fmla="*/ 470997 h 630649"/>
                  <a:gd name="connsiteX4" fmla="*/ 540771 w 719084"/>
                  <a:gd name="connsiteY4" fmla="*/ 626220 h 630649"/>
                  <a:gd name="connsiteX5" fmla="*/ 247260 w 719084"/>
                  <a:gd name="connsiteY5" fmla="*/ 629042 h 630649"/>
                  <a:gd name="connsiteX6" fmla="*/ 77927 w 719084"/>
                  <a:gd name="connsiteY6" fmla="*/ 487931 h 630649"/>
                  <a:gd name="connsiteX7" fmla="*/ 46884 w 719084"/>
                  <a:gd name="connsiteY7" fmla="*/ 0 h 630649"/>
                  <a:gd name="connsiteX0" fmla="*/ 756 w 672956"/>
                  <a:gd name="connsiteY0" fmla="*/ 0 h 630649"/>
                  <a:gd name="connsiteX1" fmla="*/ 672602 w 672956"/>
                  <a:gd name="connsiteY1" fmla="*/ 0 h 630649"/>
                  <a:gd name="connsiteX2" fmla="*/ 672956 w 672956"/>
                  <a:gd name="connsiteY2" fmla="*/ 32054 h 630649"/>
                  <a:gd name="connsiteX3" fmla="*/ 658332 w 672956"/>
                  <a:gd name="connsiteY3" fmla="*/ 470997 h 630649"/>
                  <a:gd name="connsiteX4" fmla="*/ 494643 w 672956"/>
                  <a:gd name="connsiteY4" fmla="*/ 626220 h 630649"/>
                  <a:gd name="connsiteX5" fmla="*/ 201132 w 672956"/>
                  <a:gd name="connsiteY5" fmla="*/ 629042 h 630649"/>
                  <a:gd name="connsiteX6" fmla="*/ 31799 w 672956"/>
                  <a:gd name="connsiteY6" fmla="*/ 487931 h 630649"/>
                  <a:gd name="connsiteX7" fmla="*/ 756 w 672956"/>
                  <a:gd name="connsiteY7" fmla="*/ 0 h 630649"/>
                  <a:gd name="connsiteX0" fmla="*/ 124 w 672324"/>
                  <a:gd name="connsiteY0" fmla="*/ 0 h 630649"/>
                  <a:gd name="connsiteX1" fmla="*/ 671970 w 672324"/>
                  <a:gd name="connsiteY1" fmla="*/ 0 h 630649"/>
                  <a:gd name="connsiteX2" fmla="*/ 672324 w 672324"/>
                  <a:gd name="connsiteY2" fmla="*/ 32054 h 630649"/>
                  <a:gd name="connsiteX3" fmla="*/ 657700 w 672324"/>
                  <a:gd name="connsiteY3" fmla="*/ 470997 h 630649"/>
                  <a:gd name="connsiteX4" fmla="*/ 494011 w 672324"/>
                  <a:gd name="connsiteY4" fmla="*/ 626220 h 630649"/>
                  <a:gd name="connsiteX5" fmla="*/ 200500 w 672324"/>
                  <a:gd name="connsiteY5" fmla="*/ 629042 h 630649"/>
                  <a:gd name="connsiteX6" fmla="*/ 31167 w 672324"/>
                  <a:gd name="connsiteY6" fmla="*/ 487931 h 630649"/>
                  <a:gd name="connsiteX7" fmla="*/ 124 w 672324"/>
                  <a:gd name="connsiteY7" fmla="*/ 0 h 63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800" dirty="0" smtClean="0">
                    <a:latin typeface="Arial" panose="020B0604020202020204" pitchFamily="34" charset="0"/>
                    <a:ea typeface="微软雅黑" panose="020B0503020204020204" pitchFamily="34" charset="-122"/>
                    <a:cs typeface="+mn-ea"/>
                    <a:sym typeface="Arial" panose="020B0604020202020204" pitchFamily="34" charset="0"/>
                  </a:rPr>
                  <a:t>   </a:t>
                </a: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0" name="Text Placeholder 33"/>
            <p:cNvSpPr txBox="1">
              <a:spLocks/>
            </p:cNvSpPr>
            <p:nvPr/>
          </p:nvSpPr>
          <p:spPr>
            <a:xfrm>
              <a:off x="1359469" y="2966074"/>
              <a:ext cx="2360434" cy="7755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清算清算所目前已经接入多家位于不同地点、不同规模、不同交易模式的现货交易场所。</a:t>
              </a:r>
              <a:endParaRPr lang="en-AU"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Oval 39"/>
            <p:cNvSpPr>
              <a:spLocks noChangeAspect="1"/>
            </p:cNvSpPr>
            <p:nvPr/>
          </p:nvSpPr>
          <p:spPr>
            <a:xfrm>
              <a:off x="2487881" y="2267513"/>
              <a:ext cx="683400" cy="68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市场多样</a:t>
              </a:r>
              <a:endParaRPr 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32" name="Elbow Connector 40"/>
            <p:cNvCxnSpPr/>
            <p:nvPr/>
          </p:nvCxnSpPr>
          <p:spPr>
            <a:xfrm rot="10800000" flipV="1">
              <a:off x="2991876" y="3652239"/>
              <a:ext cx="1920193" cy="1494253"/>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41"/>
            <p:cNvCxnSpPr/>
            <p:nvPr/>
          </p:nvCxnSpPr>
          <p:spPr>
            <a:xfrm rot="10800000">
              <a:off x="3332278" y="2632597"/>
              <a:ext cx="1723376" cy="1694497"/>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5" name="Text Placeholder 33"/>
            <p:cNvSpPr txBox="1">
              <a:spLocks/>
            </p:cNvSpPr>
            <p:nvPr/>
          </p:nvSpPr>
          <p:spPr>
            <a:xfrm flipH="1">
              <a:off x="8880059" y="3605412"/>
              <a:ext cx="2160979" cy="10341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目前接入清算所的交易所的交易模式涵盖了市场上现存的大部分模式，包括发售、连续交易、金融挂牌等。</a:t>
              </a:r>
              <a:endParaRPr lang="en-AU"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Oval 44"/>
            <p:cNvSpPr>
              <a:spLocks noChangeAspect="1"/>
            </p:cNvSpPr>
            <p:nvPr/>
          </p:nvSpPr>
          <p:spPr>
            <a:xfrm flipH="1">
              <a:off x="9335583" y="2799811"/>
              <a:ext cx="683400" cy="683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模式多样</a:t>
              </a:r>
              <a:endParaRPr lang="en-AU"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37" name="Elbow Connector 45"/>
            <p:cNvCxnSpPr/>
            <p:nvPr/>
          </p:nvCxnSpPr>
          <p:spPr>
            <a:xfrm>
              <a:off x="7535594" y="4024111"/>
              <a:ext cx="2153338" cy="1169158"/>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46"/>
            <p:cNvCxnSpPr/>
            <p:nvPr/>
          </p:nvCxnSpPr>
          <p:spPr>
            <a:xfrm flipV="1">
              <a:off x="7101301" y="3152309"/>
              <a:ext cx="2068338" cy="1769603"/>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0" name="Text Placeholder 33"/>
            <p:cNvSpPr txBox="1">
              <a:spLocks/>
            </p:cNvSpPr>
            <p:nvPr/>
          </p:nvSpPr>
          <p:spPr>
            <a:xfrm>
              <a:off x="1206499" y="5576193"/>
              <a:ext cx="2513403" cy="7755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根据不同的交易模式抽取不同的数据进行分析、监控，制定快速、有效的预警机制。</a:t>
              </a:r>
              <a:endParaRPr lang="en-AU"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Oval 77"/>
            <p:cNvSpPr>
              <a:spLocks noChangeAspect="1"/>
            </p:cNvSpPr>
            <p:nvPr/>
          </p:nvSpPr>
          <p:spPr>
            <a:xfrm>
              <a:off x="2164016" y="4822837"/>
              <a:ext cx="683400" cy="68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lvl="0" algn="ctr">
                <a:lnSpc>
                  <a:spcPct val="120000"/>
                </a:lnSpc>
                <a:spcBef>
                  <a:spcPts val="0"/>
                </a:spcBef>
                <a:spcAft>
                  <a:spcPts val="0"/>
                </a:spcAft>
              </a:pP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智能预警</a:t>
              </a:r>
              <a:endParaRPr 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Text Placeholder 33"/>
            <p:cNvSpPr txBox="1">
              <a:spLocks/>
            </p:cNvSpPr>
            <p:nvPr/>
          </p:nvSpPr>
          <p:spPr>
            <a:xfrm>
              <a:off x="9398162" y="5637278"/>
              <a:ext cx="2717638" cy="10341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由于清算所得到的数据是经过各交易市场产生后同步到数据库的，其本身为延迟数据，在此基础上要做到实时监控对技术要求较高。</a:t>
              </a:r>
              <a:endParaRPr lang="en-AU"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Oval 80"/>
            <p:cNvSpPr>
              <a:spLocks noChangeAspect="1"/>
            </p:cNvSpPr>
            <p:nvPr/>
          </p:nvSpPr>
          <p:spPr>
            <a:xfrm>
              <a:off x="9853685" y="4890020"/>
              <a:ext cx="683400" cy="683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实时监控</a:t>
              </a:r>
              <a:endParaRPr lang="en-AU"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Oval 204"/>
            <p:cNvSpPr>
              <a:spLocks noChangeAspect="1"/>
            </p:cNvSpPr>
            <p:nvPr/>
          </p:nvSpPr>
          <p:spPr>
            <a:xfrm>
              <a:off x="6905583" y="3356994"/>
              <a:ext cx="243465" cy="2434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Oval 205"/>
            <p:cNvSpPr>
              <a:spLocks noChangeAspect="1"/>
            </p:cNvSpPr>
            <p:nvPr/>
          </p:nvSpPr>
          <p:spPr>
            <a:xfrm>
              <a:off x="6770687" y="4811001"/>
              <a:ext cx="243465" cy="2434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Oval 206"/>
            <p:cNvSpPr>
              <a:spLocks noChangeAspect="1"/>
            </p:cNvSpPr>
            <p:nvPr/>
          </p:nvSpPr>
          <p:spPr>
            <a:xfrm>
              <a:off x="5164061" y="4216777"/>
              <a:ext cx="228479" cy="2284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Oval 207"/>
            <p:cNvSpPr>
              <a:spLocks noChangeAspect="1"/>
            </p:cNvSpPr>
            <p:nvPr/>
          </p:nvSpPr>
          <p:spPr>
            <a:xfrm>
              <a:off x="4792444" y="2699207"/>
              <a:ext cx="177668" cy="177668"/>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Oval 77"/>
            <p:cNvSpPr>
              <a:spLocks noChangeAspect="1"/>
            </p:cNvSpPr>
            <p:nvPr/>
          </p:nvSpPr>
          <p:spPr>
            <a:xfrm>
              <a:off x="5910307" y="5683377"/>
              <a:ext cx="683400" cy="683400"/>
            </a:xfrm>
            <a:prstGeom prst="ellipse">
              <a:avLst/>
            </a:prstGeom>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lvl="0" algn="ctr">
                <a:lnSpc>
                  <a:spcPct val="120000"/>
                </a:lnSpc>
                <a:spcBef>
                  <a:spcPts val="0"/>
                </a:spcBef>
                <a:spcAft>
                  <a:spcPts val="0"/>
                </a:spcAft>
              </a:pPr>
              <a:r>
                <a:rPr lang="zh-CN" altLang="en-US" sz="1400" dirty="0" smtClean="0">
                  <a:latin typeface="Arial" panose="020B0604020202020204" pitchFamily="34" charset="0"/>
                  <a:ea typeface="微软雅黑" panose="020B0503020204020204" pitchFamily="34" charset="-122"/>
                  <a:cs typeface="+mn-ea"/>
                  <a:sym typeface="Arial" panose="020B0604020202020204" pitchFamily="34" charset="0"/>
                </a:rPr>
                <a:t>青岛清算</a:t>
              </a:r>
              <a:endParaRPr 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58" name="组合 157"/>
            <p:cNvGrpSpPr/>
            <p:nvPr/>
          </p:nvGrpSpPr>
          <p:grpSpPr>
            <a:xfrm>
              <a:off x="4447543" y="106954"/>
              <a:ext cx="1786505" cy="1705496"/>
              <a:chOff x="6576341" y="1801131"/>
              <a:chExt cx="2308225" cy="2308225"/>
            </a:xfrm>
            <a:solidFill>
              <a:srgbClr val="84B5D5"/>
            </a:solidFill>
          </p:grpSpPr>
          <p:sp>
            <p:nvSpPr>
              <p:cNvPr id="159" name="流程图: 联系 158"/>
              <p:cNvSpPr/>
              <p:nvPr/>
            </p:nvSpPr>
            <p:spPr>
              <a:xfrm>
                <a:off x="6576341" y="1801131"/>
                <a:ext cx="2308225" cy="2308225"/>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60" name="流程图: 联系 2"/>
              <p:cNvSpPr/>
              <p:nvPr/>
            </p:nvSpPr>
            <p:spPr>
              <a:xfrm>
                <a:off x="7430416" y="2498044"/>
                <a:ext cx="606425" cy="361950"/>
              </a:xfrm>
              <a:custGeom>
                <a:avLst/>
                <a:gdLst/>
                <a:ahLst/>
                <a:cxnLst/>
                <a:rect l="l" t="t" r="r" b="b"/>
                <a:pathLst>
                  <a:path w="1390228" h="832104">
                    <a:moveTo>
                      <a:pt x="704258" y="201168"/>
                    </a:moveTo>
                    <a:cubicBezTo>
                      <a:pt x="820410" y="201168"/>
                      <a:pt x="914570" y="295328"/>
                      <a:pt x="914570" y="411480"/>
                    </a:cubicBezTo>
                    <a:cubicBezTo>
                      <a:pt x="914570" y="527632"/>
                      <a:pt x="820410" y="621792"/>
                      <a:pt x="704258" y="621792"/>
                    </a:cubicBezTo>
                    <a:cubicBezTo>
                      <a:pt x="588106" y="621792"/>
                      <a:pt x="493946" y="527632"/>
                      <a:pt x="493946" y="411480"/>
                    </a:cubicBezTo>
                    <a:cubicBezTo>
                      <a:pt x="493946" y="295328"/>
                      <a:pt x="588106" y="201168"/>
                      <a:pt x="704258" y="201168"/>
                    </a:cubicBezTo>
                    <a:close/>
                    <a:moveTo>
                      <a:pt x="704258" y="118872"/>
                    </a:moveTo>
                    <a:cubicBezTo>
                      <a:pt x="537605" y="118872"/>
                      <a:pt x="402506" y="253971"/>
                      <a:pt x="402506" y="420624"/>
                    </a:cubicBezTo>
                    <a:cubicBezTo>
                      <a:pt x="402506" y="587277"/>
                      <a:pt x="537605" y="722376"/>
                      <a:pt x="704258" y="722376"/>
                    </a:cubicBezTo>
                    <a:cubicBezTo>
                      <a:pt x="870911" y="722376"/>
                      <a:pt x="1006010" y="587277"/>
                      <a:pt x="1006010" y="420624"/>
                    </a:cubicBezTo>
                    <a:cubicBezTo>
                      <a:pt x="1006010" y="253971"/>
                      <a:pt x="870911" y="118872"/>
                      <a:pt x="704258" y="118872"/>
                    </a:cubicBezTo>
                    <a:close/>
                    <a:moveTo>
                      <a:pt x="695114" y="0"/>
                    </a:moveTo>
                    <a:cubicBezTo>
                      <a:pt x="996332" y="0"/>
                      <a:pt x="1258449" y="167410"/>
                      <a:pt x="1390228" y="416052"/>
                    </a:cubicBezTo>
                    <a:cubicBezTo>
                      <a:pt x="1258449" y="664694"/>
                      <a:pt x="996332" y="832104"/>
                      <a:pt x="695114" y="832104"/>
                    </a:cubicBezTo>
                    <a:cubicBezTo>
                      <a:pt x="393896" y="832104"/>
                      <a:pt x="131779" y="664694"/>
                      <a:pt x="0" y="416052"/>
                    </a:cubicBezTo>
                    <a:cubicBezTo>
                      <a:pt x="131779" y="167410"/>
                      <a:pt x="393896" y="0"/>
                      <a:pt x="69511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61" name="TextBox 1"/>
              <p:cNvSpPr txBox="1">
                <a:spLocks noChangeArrowheads="1"/>
              </p:cNvSpPr>
              <p:nvPr/>
            </p:nvSpPr>
            <p:spPr bwMode="auto">
              <a:xfrm>
                <a:off x="7103046" y="2360000"/>
                <a:ext cx="1325562" cy="1207983"/>
              </a:xfrm>
              <a:prstGeom prst="rect">
                <a:avLst/>
              </a:prstGeom>
              <a:grpFill/>
              <a:ln w="9525">
                <a:noFill/>
                <a:miter lim="800000"/>
                <a:headEnd/>
                <a:tailEnd/>
              </a:ln>
            </p:spPr>
            <p:txBody>
              <a:bodyPr>
                <a:spAutoFit/>
              </a:bodyPr>
              <a:lstStyle/>
              <a:p>
                <a:r>
                  <a:rPr lang="zh-CN" altLang="en-US" sz="2600" b="1" dirty="0" smtClean="0">
                    <a:solidFill>
                      <a:srgbClr val="FFFFFF"/>
                    </a:solidFill>
                    <a:ea typeface="微软雅黑" pitchFamily="34" charset="-122"/>
                  </a:rPr>
                  <a:t>全面数据</a:t>
                </a:r>
                <a:endParaRPr lang="zh-CN" altLang="en-US" sz="2600" b="1" dirty="0">
                  <a:solidFill>
                    <a:srgbClr val="FFFFFF"/>
                  </a:solidFill>
                  <a:ea typeface="微软雅黑" pitchFamily="34" charset="-122"/>
                </a:endParaRPr>
              </a:p>
            </p:txBody>
          </p:sp>
        </p:grpSp>
        <p:grpSp>
          <p:nvGrpSpPr>
            <p:cNvPr id="162" name="组合 161"/>
            <p:cNvGrpSpPr/>
            <p:nvPr/>
          </p:nvGrpSpPr>
          <p:grpSpPr>
            <a:xfrm>
              <a:off x="6396379" y="163751"/>
              <a:ext cx="1786505" cy="1705496"/>
              <a:chOff x="8537132" y="1786617"/>
              <a:chExt cx="2308225" cy="2308225"/>
            </a:xfrm>
            <a:solidFill>
              <a:schemeClr val="accent5">
                <a:lumMod val="75000"/>
              </a:schemeClr>
            </a:solidFill>
          </p:grpSpPr>
          <p:sp>
            <p:nvSpPr>
              <p:cNvPr id="163" name="流程图: 联系 162"/>
              <p:cNvSpPr/>
              <p:nvPr/>
            </p:nvSpPr>
            <p:spPr>
              <a:xfrm>
                <a:off x="8537132" y="1786617"/>
                <a:ext cx="2308225" cy="2308225"/>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64" name="流程图: 联系 8"/>
              <p:cNvSpPr/>
              <p:nvPr/>
            </p:nvSpPr>
            <p:spPr>
              <a:xfrm>
                <a:off x="9332469" y="2296205"/>
                <a:ext cx="735013" cy="608012"/>
              </a:xfrm>
              <a:custGeom>
                <a:avLst/>
                <a:gdLst/>
                <a:ahLst/>
                <a:cxnLst/>
                <a:rect l="l" t="t" r="r" b="b"/>
                <a:pathLst>
                  <a:path w="1604817" h="1325970">
                    <a:moveTo>
                      <a:pt x="799956" y="459069"/>
                    </a:moveTo>
                    <a:cubicBezTo>
                      <a:pt x="690362" y="459069"/>
                      <a:pt x="601518" y="547913"/>
                      <a:pt x="601518" y="657507"/>
                    </a:cubicBezTo>
                    <a:cubicBezTo>
                      <a:pt x="601518" y="767101"/>
                      <a:pt x="690362" y="855945"/>
                      <a:pt x="799956" y="855945"/>
                    </a:cubicBezTo>
                    <a:cubicBezTo>
                      <a:pt x="909550" y="855945"/>
                      <a:pt x="998394" y="767101"/>
                      <a:pt x="998394" y="657507"/>
                    </a:cubicBezTo>
                    <a:cubicBezTo>
                      <a:pt x="998394" y="547913"/>
                      <a:pt x="909550" y="459069"/>
                      <a:pt x="799956" y="459069"/>
                    </a:cubicBezTo>
                    <a:close/>
                    <a:moveTo>
                      <a:pt x="547021" y="232900"/>
                    </a:moveTo>
                    <a:cubicBezTo>
                      <a:pt x="404103" y="319399"/>
                      <a:pt x="309418" y="476602"/>
                      <a:pt x="309418" y="655921"/>
                    </a:cubicBezTo>
                    <a:cubicBezTo>
                      <a:pt x="309418" y="836772"/>
                      <a:pt x="405728" y="995128"/>
                      <a:pt x="550778" y="1080981"/>
                    </a:cubicBezTo>
                    <a:cubicBezTo>
                      <a:pt x="493176" y="968882"/>
                      <a:pt x="458643" y="818245"/>
                      <a:pt x="458643" y="652746"/>
                    </a:cubicBezTo>
                    <a:cubicBezTo>
                      <a:pt x="458643" y="491258"/>
                      <a:pt x="491523" y="343920"/>
                      <a:pt x="547021" y="232900"/>
                    </a:cubicBezTo>
                    <a:close/>
                    <a:moveTo>
                      <a:pt x="1051987" y="223793"/>
                    </a:moveTo>
                    <a:cubicBezTo>
                      <a:pt x="1109765" y="335983"/>
                      <a:pt x="1144443" y="486903"/>
                      <a:pt x="1144443" y="652746"/>
                    </a:cubicBezTo>
                    <a:cubicBezTo>
                      <a:pt x="1144443" y="822636"/>
                      <a:pt x="1108053" y="976864"/>
                      <a:pt x="1048230" y="1090088"/>
                    </a:cubicBezTo>
                    <a:cubicBezTo>
                      <a:pt x="1202626" y="1007087"/>
                      <a:pt x="1306368" y="843619"/>
                      <a:pt x="1306368" y="655921"/>
                    </a:cubicBezTo>
                    <a:cubicBezTo>
                      <a:pt x="1306368" y="469756"/>
                      <a:pt x="1204314" y="307427"/>
                      <a:pt x="1051987" y="223793"/>
                    </a:cubicBezTo>
                    <a:close/>
                    <a:moveTo>
                      <a:pt x="379617" y="6350"/>
                    </a:moveTo>
                    <a:cubicBezTo>
                      <a:pt x="151560" y="136519"/>
                      <a:pt x="0" y="382785"/>
                      <a:pt x="0" y="664451"/>
                    </a:cubicBezTo>
                    <a:cubicBezTo>
                      <a:pt x="0" y="948597"/>
                      <a:pt x="154243" y="1196719"/>
                      <a:pt x="385617" y="1325970"/>
                    </a:cubicBezTo>
                    <a:cubicBezTo>
                      <a:pt x="256537" y="1174439"/>
                      <a:pt x="174625" y="933386"/>
                      <a:pt x="174625" y="662270"/>
                    </a:cubicBezTo>
                    <a:cubicBezTo>
                      <a:pt x="174625" y="395617"/>
                      <a:pt x="253862" y="158046"/>
                      <a:pt x="379617" y="6350"/>
                    </a:cubicBezTo>
                    <a:close/>
                    <a:moveTo>
                      <a:pt x="1225200" y="0"/>
                    </a:moveTo>
                    <a:cubicBezTo>
                      <a:pt x="1350955" y="151696"/>
                      <a:pt x="1430192" y="389267"/>
                      <a:pt x="1430192" y="655920"/>
                    </a:cubicBezTo>
                    <a:cubicBezTo>
                      <a:pt x="1430192" y="927036"/>
                      <a:pt x="1348280" y="1168089"/>
                      <a:pt x="1219200" y="1319620"/>
                    </a:cubicBezTo>
                    <a:cubicBezTo>
                      <a:pt x="1450574" y="1190369"/>
                      <a:pt x="1604817" y="942247"/>
                      <a:pt x="1604817" y="658101"/>
                    </a:cubicBezTo>
                    <a:cubicBezTo>
                      <a:pt x="1604817" y="376435"/>
                      <a:pt x="1453257" y="130169"/>
                      <a:pt x="1225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65" name="TextBox 8"/>
              <p:cNvSpPr txBox="1">
                <a:spLocks noChangeArrowheads="1"/>
              </p:cNvSpPr>
              <p:nvPr/>
            </p:nvSpPr>
            <p:spPr bwMode="auto">
              <a:xfrm>
                <a:off x="8856682" y="2296205"/>
                <a:ext cx="1692275" cy="1291292"/>
              </a:xfrm>
              <a:prstGeom prst="rect">
                <a:avLst/>
              </a:prstGeom>
              <a:grpFill/>
              <a:ln w="9525">
                <a:noFill/>
                <a:miter lim="800000"/>
                <a:headEnd/>
                <a:tailEnd/>
              </a:ln>
            </p:spPr>
            <p:txBody>
              <a:bodyPr>
                <a:spAutoFit/>
              </a:bodyPr>
              <a:lstStyle/>
              <a:p>
                <a:pPr algn="ctr"/>
                <a:r>
                  <a:rPr lang="zh-CN" altLang="en-US" sz="2800" b="1" dirty="0" smtClean="0">
                    <a:solidFill>
                      <a:srgbClr val="FFFFFF"/>
                    </a:solidFill>
                    <a:ea typeface="微软雅黑" pitchFamily="34" charset="-122"/>
                  </a:rPr>
                  <a:t>实时</a:t>
                </a:r>
                <a:r>
                  <a:rPr lang="zh-CN" altLang="en-US" sz="2800" b="1" dirty="0">
                    <a:solidFill>
                      <a:srgbClr val="FFFFFF"/>
                    </a:solidFill>
                    <a:ea typeface="微软雅黑" pitchFamily="34" charset="-122"/>
                  </a:rPr>
                  <a:t>监控</a:t>
                </a:r>
                <a:endParaRPr lang="zh-CN" altLang="en-US" sz="2800" b="1" dirty="0">
                  <a:solidFill>
                    <a:srgbClr val="FFFFFF"/>
                  </a:solidFill>
                  <a:ea typeface="微软雅黑" pitchFamily="34" charset="-122"/>
                </a:endParaRPr>
              </a:p>
            </p:txBody>
          </p:sp>
        </p:grpSp>
        <p:grpSp>
          <p:nvGrpSpPr>
            <p:cNvPr id="166" name="组合 165"/>
            <p:cNvGrpSpPr/>
            <p:nvPr/>
          </p:nvGrpSpPr>
          <p:grpSpPr>
            <a:xfrm>
              <a:off x="5587054" y="1273249"/>
              <a:ext cx="1422815" cy="1357124"/>
              <a:chOff x="7922767" y="3535359"/>
              <a:chExt cx="1838325" cy="1836737"/>
            </a:xfrm>
            <a:solidFill>
              <a:schemeClr val="bg1">
                <a:lumMod val="65000"/>
              </a:schemeClr>
            </a:solidFill>
          </p:grpSpPr>
          <p:sp>
            <p:nvSpPr>
              <p:cNvPr id="167" name="流程图: 联系 166"/>
              <p:cNvSpPr/>
              <p:nvPr/>
            </p:nvSpPr>
            <p:spPr>
              <a:xfrm>
                <a:off x="7922767" y="3535359"/>
                <a:ext cx="1838325" cy="1836737"/>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68" name="流程图: 联系 16"/>
              <p:cNvSpPr/>
              <p:nvPr/>
            </p:nvSpPr>
            <p:spPr>
              <a:xfrm>
                <a:off x="8803830" y="3938584"/>
                <a:ext cx="300037" cy="488950"/>
              </a:xfrm>
              <a:custGeom>
                <a:avLst/>
                <a:gdLst/>
                <a:ahLst/>
                <a:cxnLst/>
                <a:rect l="l" t="t" r="r" b="b"/>
                <a:pathLst>
                  <a:path w="683660" h="1114145">
                    <a:moveTo>
                      <a:pt x="338942" y="34645"/>
                    </a:moveTo>
                    <a:cubicBezTo>
                      <a:pt x="386287" y="34645"/>
                      <a:pt x="424667" y="73025"/>
                      <a:pt x="424667" y="120370"/>
                    </a:cubicBezTo>
                    <a:cubicBezTo>
                      <a:pt x="424667" y="167715"/>
                      <a:pt x="386287" y="206095"/>
                      <a:pt x="338942" y="206095"/>
                    </a:cubicBezTo>
                    <a:cubicBezTo>
                      <a:pt x="291597" y="206095"/>
                      <a:pt x="253217" y="167715"/>
                      <a:pt x="253217" y="120370"/>
                    </a:cubicBezTo>
                    <a:cubicBezTo>
                      <a:pt x="253217" y="73025"/>
                      <a:pt x="291597" y="34645"/>
                      <a:pt x="338942" y="34645"/>
                    </a:cubicBezTo>
                    <a:close/>
                    <a:moveTo>
                      <a:pt x="38520" y="0"/>
                    </a:moveTo>
                    <a:cubicBezTo>
                      <a:pt x="47835" y="-28"/>
                      <a:pt x="57160" y="3498"/>
                      <a:pt x="64288" y="10584"/>
                    </a:cubicBezTo>
                    <a:lnTo>
                      <a:pt x="277636" y="222666"/>
                    </a:lnTo>
                    <a:cubicBezTo>
                      <a:pt x="278863" y="223886"/>
                      <a:pt x="279986" y="225172"/>
                      <a:pt x="279666" y="227527"/>
                    </a:cubicBezTo>
                    <a:lnTo>
                      <a:pt x="404988" y="227527"/>
                    </a:lnTo>
                    <a:cubicBezTo>
                      <a:pt x="404835" y="226271"/>
                      <a:pt x="405417" y="225650"/>
                      <a:pt x="406025" y="225046"/>
                    </a:cubicBezTo>
                    <a:lnTo>
                      <a:pt x="619372" y="12964"/>
                    </a:lnTo>
                    <a:cubicBezTo>
                      <a:pt x="633628" y="-1208"/>
                      <a:pt x="656674" y="-1139"/>
                      <a:pt x="670846" y="13117"/>
                    </a:cubicBezTo>
                    <a:lnTo>
                      <a:pt x="673076" y="15360"/>
                    </a:lnTo>
                    <a:cubicBezTo>
                      <a:pt x="687248" y="29617"/>
                      <a:pt x="687180" y="52663"/>
                      <a:pt x="672923" y="66835"/>
                    </a:cubicBezTo>
                    <a:lnTo>
                      <a:pt x="459576" y="278917"/>
                    </a:lnTo>
                    <a:lnTo>
                      <a:pt x="455624" y="280540"/>
                    </a:lnTo>
                    <a:lnTo>
                      <a:pt x="455624" y="622284"/>
                    </a:lnTo>
                    <a:lnTo>
                      <a:pt x="451314" y="632690"/>
                    </a:lnTo>
                    <a:lnTo>
                      <a:pt x="452447" y="635426"/>
                    </a:lnTo>
                    <a:lnTo>
                      <a:pt x="452447" y="1073649"/>
                    </a:lnTo>
                    <a:cubicBezTo>
                      <a:pt x="452447" y="1094699"/>
                      <a:pt x="435382" y="1111764"/>
                      <a:pt x="414332" y="1111764"/>
                    </a:cubicBezTo>
                    <a:lnTo>
                      <a:pt x="411020" y="1111764"/>
                    </a:lnTo>
                    <a:cubicBezTo>
                      <a:pt x="389970" y="1111764"/>
                      <a:pt x="372905" y="1094699"/>
                      <a:pt x="372905" y="1073649"/>
                    </a:cubicBezTo>
                    <a:lnTo>
                      <a:pt x="372905" y="642658"/>
                    </a:lnTo>
                    <a:lnTo>
                      <a:pt x="316716" y="642658"/>
                    </a:lnTo>
                    <a:lnTo>
                      <a:pt x="316716" y="1076030"/>
                    </a:lnTo>
                    <a:cubicBezTo>
                      <a:pt x="316716" y="1097080"/>
                      <a:pt x="299651" y="1114145"/>
                      <a:pt x="278601" y="1114145"/>
                    </a:cubicBezTo>
                    <a:lnTo>
                      <a:pt x="275289" y="1114145"/>
                    </a:lnTo>
                    <a:cubicBezTo>
                      <a:pt x="254239" y="1114145"/>
                      <a:pt x="237174" y="1097080"/>
                      <a:pt x="237174" y="1076030"/>
                    </a:cubicBezTo>
                    <a:lnTo>
                      <a:pt x="237174" y="637807"/>
                    </a:lnTo>
                    <a:cubicBezTo>
                      <a:pt x="237174" y="636704"/>
                      <a:pt x="237221" y="635612"/>
                      <a:pt x="238489" y="634633"/>
                    </a:cubicBezTo>
                    <a:cubicBezTo>
                      <a:pt x="235073" y="631601"/>
                      <a:pt x="233374" y="627141"/>
                      <a:pt x="233374" y="622284"/>
                    </a:cubicBezTo>
                    <a:lnTo>
                      <a:pt x="233374" y="280352"/>
                    </a:lnTo>
                    <a:lnTo>
                      <a:pt x="224084" y="276537"/>
                    </a:lnTo>
                    <a:lnTo>
                      <a:pt x="10737" y="64455"/>
                    </a:lnTo>
                    <a:cubicBezTo>
                      <a:pt x="-3519" y="50283"/>
                      <a:pt x="-3588" y="27237"/>
                      <a:pt x="10584" y="12980"/>
                    </a:cubicBezTo>
                    <a:lnTo>
                      <a:pt x="12814" y="10737"/>
                    </a:lnTo>
                    <a:cubicBezTo>
                      <a:pt x="19900" y="3609"/>
                      <a:pt x="29205" y="28"/>
                      <a:pt x="385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69" name="圆角矩形 24"/>
              <p:cNvSpPr/>
              <p:nvPr/>
            </p:nvSpPr>
            <p:spPr>
              <a:xfrm rot="2733359" flipH="1">
                <a:off x="8571262" y="4136227"/>
                <a:ext cx="303212" cy="301625"/>
              </a:xfrm>
              <a:custGeom>
                <a:avLst/>
                <a:gdLst/>
                <a:ahLst/>
                <a:cxnLst/>
                <a:rect l="l" t="t" r="r" b="b"/>
                <a:pathLst>
                  <a:path w="663787" h="661145">
                    <a:moveTo>
                      <a:pt x="458243" y="575693"/>
                    </a:moveTo>
                    <a:lnTo>
                      <a:pt x="445813" y="569527"/>
                    </a:lnTo>
                    <a:lnTo>
                      <a:pt x="449906" y="567192"/>
                    </a:lnTo>
                    <a:lnTo>
                      <a:pt x="99723" y="213549"/>
                    </a:lnTo>
                    <a:lnTo>
                      <a:pt x="99480" y="213841"/>
                    </a:lnTo>
                    <a:cubicBezTo>
                      <a:pt x="97834" y="209289"/>
                      <a:pt x="94955" y="205285"/>
                      <a:pt x="91419" y="201680"/>
                    </a:cubicBezTo>
                    <a:cubicBezTo>
                      <a:pt x="72081" y="181962"/>
                      <a:pt x="40421" y="181655"/>
                      <a:pt x="20703" y="200994"/>
                    </a:cubicBezTo>
                    <a:cubicBezTo>
                      <a:pt x="11800" y="209725"/>
                      <a:pt x="6855" y="220969"/>
                      <a:pt x="6465" y="232539"/>
                    </a:cubicBezTo>
                    <a:cubicBezTo>
                      <a:pt x="1137" y="236481"/>
                      <a:pt x="0" y="242181"/>
                      <a:pt x="0" y="248148"/>
                    </a:cubicBezTo>
                    <a:lnTo>
                      <a:pt x="0" y="483772"/>
                    </a:lnTo>
                    <a:cubicBezTo>
                      <a:pt x="0" y="509148"/>
                      <a:pt x="20572" y="529720"/>
                      <a:pt x="45948" y="529720"/>
                    </a:cubicBezTo>
                    <a:lnTo>
                      <a:pt x="46921" y="529720"/>
                    </a:lnTo>
                    <a:cubicBezTo>
                      <a:pt x="72297" y="529720"/>
                      <a:pt x="92869" y="509148"/>
                      <a:pt x="92869" y="483772"/>
                    </a:cubicBezTo>
                    <a:lnTo>
                      <a:pt x="92869" y="338096"/>
                    </a:lnTo>
                    <a:lnTo>
                      <a:pt x="321732" y="566706"/>
                    </a:lnTo>
                    <a:lnTo>
                      <a:pt x="167951" y="563721"/>
                    </a:lnTo>
                    <a:cubicBezTo>
                      <a:pt x="142579" y="563229"/>
                      <a:pt x="121612" y="583398"/>
                      <a:pt x="121120" y="608769"/>
                    </a:cubicBezTo>
                    <a:lnTo>
                      <a:pt x="121101" y="609742"/>
                    </a:lnTo>
                    <a:cubicBezTo>
                      <a:pt x="120608" y="635113"/>
                      <a:pt x="140777" y="656080"/>
                      <a:pt x="166149" y="656573"/>
                    </a:cubicBezTo>
                    <a:lnTo>
                      <a:pt x="401728" y="661145"/>
                    </a:lnTo>
                    <a:lnTo>
                      <a:pt x="409433" y="658128"/>
                    </a:lnTo>
                    <a:cubicBezTo>
                      <a:pt x="425832" y="663490"/>
                      <a:pt x="444366" y="659345"/>
                      <a:pt x="457556" y="646408"/>
                    </a:cubicBezTo>
                    <a:cubicBezTo>
                      <a:pt x="477274" y="627070"/>
                      <a:pt x="477581" y="595410"/>
                      <a:pt x="458243" y="575693"/>
                    </a:cubicBezTo>
                    <a:close/>
                    <a:moveTo>
                      <a:pt x="569072" y="221656"/>
                    </a:moveTo>
                    <a:lnTo>
                      <a:pt x="441982" y="92076"/>
                    </a:lnTo>
                    <a:cubicBezTo>
                      <a:pt x="435553" y="85521"/>
                      <a:pt x="425782" y="84231"/>
                      <a:pt x="418716" y="89562"/>
                    </a:cubicBezTo>
                    <a:cubicBezTo>
                      <a:pt x="419027" y="85888"/>
                      <a:pt x="417143" y="83751"/>
                      <a:pt x="415039" y="81859"/>
                    </a:cubicBezTo>
                    <a:cubicBezTo>
                      <a:pt x="408115" y="75628"/>
                      <a:pt x="398814" y="72038"/>
                      <a:pt x="388777" y="72567"/>
                    </a:cubicBezTo>
                    <a:lnTo>
                      <a:pt x="135408" y="85922"/>
                    </a:lnTo>
                    <a:cubicBezTo>
                      <a:pt x="115333" y="86980"/>
                      <a:pt x="99918" y="104111"/>
                      <a:pt x="100976" y="124185"/>
                    </a:cubicBezTo>
                    <a:lnTo>
                      <a:pt x="101142" y="127344"/>
                    </a:lnTo>
                    <a:cubicBezTo>
                      <a:pt x="102200" y="147418"/>
                      <a:pt x="119331" y="162834"/>
                      <a:pt x="139405" y="161775"/>
                    </a:cubicBezTo>
                    <a:lnTo>
                      <a:pt x="353315" y="150501"/>
                    </a:lnTo>
                    <a:lnTo>
                      <a:pt x="208787" y="292251"/>
                    </a:lnTo>
                    <a:cubicBezTo>
                      <a:pt x="200753" y="300130"/>
                      <a:pt x="200628" y="313029"/>
                      <a:pt x="208507" y="321063"/>
                    </a:cubicBezTo>
                    <a:lnTo>
                      <a:pt x="335597" y="450643"/>
                    </a:lnTo>
                    <a:cubicBezTo>
                      <a:pt x="343476" y="458676"/>
                      <a:pt x="356376" y="458802"/>
                      <a:pt x="364409" y="450923"/>
                    </a:cubicBezTo>
                    <a:lnTo>
                      <a:pt x="507413" y="310668"/>
                    </a:lnTo>
                    <a:lnTo>
                      <a:pt x="492194" y="521477"/>
                    </a:lnTo>
                    <a:cubicBezTo>
                      <a:pt x="490747" y="541526"/>
                      <a:pt x="505827" y="558954"/>
                      <a:pt x="525877" y="560401"/>
                    </a:cubicBezTo>
                    <a:lnTo>
                      <a:pt x="529032" y="560629"/>
                    </a:lnTo>
                    <a:cubicBezTo>
                      <a:pt x="549081" y="562076"/>
                      <a:pt x="566509" y="546996"/>
                      <a:pt x="567956" y="526946"/>
                    </a:cubicBezTo>
                    <a:lnTo>
                      <a:pt x="586225" y="273883"/>
                    </a:lnTo>
                    <a:cubicBezTo>
                      <a:pt x="586948" y="263858"/>
                      <a:pt x="583540" y="254489"/>
                      <a:pt x="577445" y="247445"/>
                    </a:cubicBezTo>
                    <a:lnTo>
                      <a:pt x="571374" y="244402"/>
                    </a:lnTo>
                    <a:cubicBezTo>
                      <a:pt x="576541" y="237513"/>
                      <a:pt x="575338" y="228045"/>
                      <a:pt x="569072" y="221656"/>
                    </a:cubicBezTo>
                    <a:close/>
                    <a:moveTo>
                      <a:pt x="639264" y="25699"/>
                    </a:moveTo>
                    <a:cubicBezTo>
                      <a:pt x="606113" y="-8102"/>
                      <a:pt x="551838" y="-8629"/>
                      <a:pt x="518037" y="24523"/>
                    </a:cubicBezTo>
                    <a:cubicBezTo>
                      <a:pt x="484235" y="57674"/>
                      <a:pt x="483709" y="111949"/>
                      <a:pt x="516860" y="145750"/>
                    </a:cubicBezTo>
                    <a:cubicBezTo>
                      <a:pt x="550012" y="179552"/>
                      <a:pt x="604287" y="180078"/>
                      <a:pt x="638088" y="146927"/>
                    </a:cubicBezTo>
                    <a:cubicBezTo>
                      <a:pt x="671889" y="113775"/>
                      <a:pt x="672416" y="59500"/>
                      <a:pt x="639264" y="2569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70" name="TextBox 9"/>
              <p:cNvSpPr txBox="1">
                <a:spLocks noChangeArrowheads="1"/>
              </p:cNvSpPr>
              <p:nvPr/>
            </p:nvSpPr>
            <p:spPr bwMode="auto">
              <a:xfrm>
                <a:off x="8007701" y="4275130"/>
                <a:ext cx="1692275" cy="541510"/>
              </a:xfrm>
              <a:prstGeom prst="rect">
                <a:avLst/>
              </a:prstGeom>
              <a:grpFill/>
              <a:ln w="9525">
                <a:noFill/>
                <a:miter lim="800000"/>
                <a:headEnd/>
                <a:tailEnd/>
              </a:ln>
            </p:spPr>
            <p:txBody>
              <a:bodyPr>
                <a:spAutoFit/>
              </a:bodyPr>
              <a:lstStyle/>
              <a:p>
                <a:pPr algn="ctr"/>
                <a:r>
                  <a:rPr lang="zh-CN" altLang="en-US" sz="2000" b="1" dirty="0" smtClean="0">
                    <a:solidFill>
                      <a:srgbClr val="FFFFFF"/>
                    </a:solidFill>
                    <a:ea typeface="微软雅黑" pitchFamily="34" charset="-122"/>
                  </a:rPr>
                  <a:t>便于扩展</a:t>
                </a:r>
                <a:endParaRPr lang="zh-CN" altLang="en-US" sz="2000" b="1" dirty="0">
                  <a:solidFill>
                    <a:srgbClr val="FFFFFF"/>
                  </a:solidFill>
                  <a:ea typeface="微软雅黑" pitchFamily="34" charset="-122"/>
                </a:endParaRPr>
              </a:p>
            </p:txBody>
          </p:sp>
        </p:grpSp>
        <p:sp>
          <p:nvSpPr>
            <p:cNvPr id="171" name="流程图: 联系 170"/>
            <p:cNvSpPr/>
            <p:nvPr/>
          </p:nvSpPr>
          <p:spPr>
            <a:xfrm>
              <a:off x="7100412" y="2476793"/>
              <a:ext cx="185531" cy="177118"/>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72" name="流程图: 联系 171"/>
            <p:cNvSpPr/>
            <p:nvPr/>
          </p:nvSpPr>
          <p:spPr>
            <a:xfrm>
              <a:off x="7640055" y="1791245"/>
              <a:ext cx="163414" cy="156004"/>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73" name="流程图: 联系 172"/>
            <p:cNvSpPr/>
            <p:nvPr/>
          </p:nvSpPr>
          <p:spPr>
            <a:xfrm>
              <a:off x="4644812" y="2473072"/>
              <a:ext cx="202732" cy="193539"/>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74" name="流程图: 联系 173"/>
            <p:cNvSpPr/>
            <p:nvPr/>
          </p:nvSpPr>
          <p:spPr>
            <a:xfrm>
              <a:off x="4239086" y="1997442"/>
              <a:ext cx="411608" cy="392944"/>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75" name="流程图: 联系 174"/>
            <p:cNvSpPr/>
            <p:nvPr/>
          </p:nvSpPr>
          <p:spPr>
            <a:xfrm>
              <a:off x="4847119" y="2095970"/>
              <a:ext cx="308399" cy="294415"/>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76" name="流程图: 联系 175"/>
            <p:cNvSpPr/>
            <p:nvPr/>
          </p:nvSpPr>
          <p:spPr>
            <a:xfrm>
              <a:off x="7272722" y="1959434"/>
              <a:ext cx="324372" cy="308490"/>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grpSp>
    </p:spTree>
    <p:extLst>
      <p:ext uri="{BB962C8B-B14F-4D97-AF65-F5344CB8AC3E}">
        <p14:creationId xmlns:p14="http://schemas.microsoft.com/office/powerpoint/2010/main" val="341141194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a:spLocks/>
          </p:cNvSpPr>
          <p:nvPr/>
        </p:nvSpPr>
        <p:spPr bwMode="auto">
          <a:xfrm>
            <a:off x="2664156" y="1302793"/>
            <a:ext cx="3859475" cy="3555811"/>
          </a:xfrm>
          <a:custGeom>
            <a:avLst/>
            <a:gdLst>
              <a:gd name="T0" fmla="*/ 1903431 w 6068"/>
              <a:gd name="T1" fmla="*/ 1142937 h 6067"/>
              <a:gd name="T2" fmla="*/ 1141808 w 6068"/>
              <a:gd name="T3" fmla="*/ 1142937 h 6067"/>
              <a:gd name="T4" fmla="*/ 1141808 w 6068"/>
              <a:gd name="T5" fmla="*/ 1523812 h 6067"/>
              <a:gd name="T6" fmla="*/ 761310 w 6068"/>
              <a:gd name="T7" fmla="*/ 1905000 h 6067"/>
              <a:gd name="T8" fmla="*/ 761310 w 6068"/>
              <a:gd name="T9" fmla="*/ 1142937 h 6067"/>
              <a:gd name="T10" fmla="*/ 380498 w 6068"/>
              <a:gd name="T11" fmla="*/ 1142937 h 6067"/>
              <a:gd name="T12" fmla="*/ 0 w 6068"/>
              <a:gd name="T13" fmla="*/ 761749 h 6067"/>
              <a:gd name="T14" fmla="*/ 761310 w 6068"/>
              <a:gd name="T15" fmla="*/ 761749 h 6067"/>
              <a:gd name="T16" fmla="*/ 761310 w 6068"/>
              <a:gd name="T17" fmla="*/ 380874 h 6067"/>
              <a:gd name="T18" fmla="*/ 1141808 w 6068"/>
              <a:gd name="T19" fmla="*/ 0 h 6067"/>
              <a:gd name="T20" fmla="*/ 1141808 w 6068"/>
              <a:gd name="T21" fmla="*/ 761749 h 6067"/>
              <a:gd name="T22" fmla="*/ 1522306 w 6068"/>
              <a:gd name="T23" fmla="*/ 761749 h 6067"/>
              <a:gd name="T24" fmla="*/ 1903431 w 6068"/>
              <a:gd name="T25" fmla="*/ 1142937 h 6067"/>
              <a:gd name="T26" fmla="*/ 1073738 w 6068"/>
              <a:gd name="T27" fmla="*/ 830513 h 6067"/>
              <a:gd name="T28" fmla="*/ 832202 w 6068"/>
              <a:gd name="T29" fmla="*/ 830513 h 6067"/>
              <a:gd name="T30" fmla="*/ 832202 w 6068"/>
              <a:gd name="T31" fmla="*/ 1071661 h 6067"/>
              <a:gd name="T32" fmla="*/ 1073738 w 6068"/>
              <a:gd name="T33" fmla="*/ 1071661 h 6067"/>
              <a:gd name="T34" fmla="*/ 1073738 w 6068"/>
              <a:gd name="T35" fmla="*/ 830513 h 60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68" h="6067">
                <a:moveTo>
                  <a:pt x="6068" y="3640"/>
                </a:moveTo>
                <a:lnTo>
                  <a:pt x="3640" y="3640"/>
                </a:lnTo>
                <a:lnTo>
                  <a:pt x="3640" y="4853"/>
                </a:lnTo>
                <a:lnTo>
                  <a:pt x="2427" y="6067"/>
                </a:lnTo>
                <a:lnTo>
                  <a:pt x="2427" y="3640"/>
                </a:lnTo>
                <a:lnTo>
                  <a:pt x="1213" y="3640"/>
                </a:lnTo>
                <a:lnTo>
                  <a:pt x="0" y="2426"/>
                </a:lnTo>
                <a:lnTo>
                  <a:pt x="2427" y="2426"/>
                </a:lnTo>
                <a:lnTo>
                  <a:pt x="2427" y="1213"/>
                </a:lnTo>
                <a:lnTo>
                  <a:pt x="3640" y="0"/>
                </a:lnTo>
                <a:lnTo>
                  <a:pt x="3640" y="2426"/>
                </a:lnTo>
                <a:lnTo>
                  <a:pt x="4853" y="2426"/>
                </a:lnTo>
                <a:lnTo>
                  <a:pt x="6068" y="3640"/>
                </a:lnTo>
                <a:close/>
                <a:moveTo>
                  <a:pt x="3423" y="2645"/>
                </a:moveTo>
                <a:lnTo>
                  <a:pt x="2653" y="2645"/>
                </a:lnTo>
                <a:lnTo>
                  <a:pt x="2653" y="3413"/>
                </a:lnTo>
                <a:lnTo>
                  <a:pt x="3423" y="3413"/>
                </a:lnTo>
                <a:lnTo>
                  <a:pt x="3423" y="2645"/>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任意多边形 8"/>
          <p:cNvSpPr/>
          <p:nvPr/>
        </p:nvSpPr>
        <p:spPr>
          <a:xfrm>
            <a:off x="5950425" y="2724005"/>
            <a:ext cx="3916908" cy="713382"/>
          </a:xfrm>
          <a:custGeom>
            <a:avLst/>
            <a:gdLst>
              <a:gd name="connsiteX0" fmla="*/ 777922 w 4148920"/>
              <a:gd name="connsiteY0" fmla="*/ 0 h 713382"/>
              <a:gd name="connsiteX1" fmla="*/ 4148920 w 4148920"/>
              <a:gd name="connsiteY1" fmla="*/ 0 h 713382"/>
              <a:gd name="connsiteX2" fmla="*/ 4148920 w 4148920"/>
              <a:gd name="connsiteY2" fmla="*/ 713382 h 713382"/>
              <a:gd name="connsiteX3" fmla="*/ 777922 w 4148920"/>
              <a:gd name="connsiteY3" fmla="*/ 713382 h 713382"/>
              <a:gd name="connsiteX4" fmla="*/ 0 w 4148920"/>
              <a:gd name="connsiteY4" fmla="*/ 1 h 713382"/>
              <a:gd name="connsiteX5" fmla="*/ 777922 w 4148920"/>
              <a:gd name="connsiteY5" fmla="*/ 1 h 71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920" h="713382">
                <a:moveTo>
                  <a:pt x="777922" y="0"/>
                </a:moveTo>
                <a:lnTo>
                  <a:pt x="4148920" y="0"/>
                </a:lnTo>
                <a:lnTo>
                  <a:pt x="4148920" y="713382"/>
                </a:lnTo>
                <a:lnTo>
                  <a:pt x="777922" y="713382"/>
                </a:lnTo>
                <a:lnTo>
                  <a:pt x="0" y="1"/>
                </a:lnTo>
                <a:lnTo>
                  <a:pt x="777922" y="1"/>
                </a:lnTo>
                <a:close/>
              </a:path>
            </a:pathLst>
          </a:custGeom>
          <a:solidFill>
            <a:srgbClr val="2C3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PART 2 </a:t>
            </a:r>
            <a:endParaRPr lang="zh-CN" altLang="en-US" sz="3600" dirty="0"/>
          </a:p>
        </p:txBody>
      </p:sp>
      <p:sp>
        <p:nvSpPr>
          <p:cNvPr id="4" name="矩形 3"/>
          <p:cNvSpPr/>
          <p:nvPr/>
        </p:nvSpPr>
        <p:spPr>
          <a:xfrm>
            <a:off x="5283200" y="3681103"/>
            <a:ext cx="4584133" cy="414036"/>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rPr>
              <a:t>                  </a:t>
            </a:r>
            <a:r>
              <a:rPr lang="zh-CN" altLang="en-US" dirty="0" smtClean="0">
                <a:solidFill>
                  <a:schemeClr val="bg1"/>
                </a:solidFill>
              </a:rPr>
              <a:t>                  业务监控说明</a:t>
            </a:r>
            <a:endParaRPr lang="zh-CN" altLang="en-US" dirty="0" smtClean="0">
              <a:solidFill>
                <a:schemeClr val="bg1"/>
              </a:solidFill>
            </a:endParaRPr>
          </a:p>
        </p:txBody>
      </p:sp>
    </p:spTree>
    <p:extLst>
      <p:ext uri="{BB962C8B-B14F-4D97-AF65-F5344CB8AC3E}">
        <p14:creationId xmlns:p14="http://schemas.microsoft.com/office/powerpoint/2010/main" val="41001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KSO_Shape"/>
          <p:cNvGrpSpPr>
            <a:grpSpLocks/>
          </p:cNvGrpSpPr>
          <p:nvPr/>
        </p:nvGrpSpPr>
        <p:grpSpPr bwMode="auto">
          <a:xfrm>
            <a:off x="3765433" y="1370985"/>
            <a:ext cx="4286747" cy="3842460"/>
            <a:chOff x="1595438" y="968375"/>
            <a:chExt cx="5953125" cy="4921250"/>
          </a:xfrm>
          <a:blipFill dpi="0" rotWithShape="1">
            <a:blip r:embed="rId2">
              <a:extLst>
                <a:ext uri="{28A0092B-C50C-407E-A947-70E740481C1C}">
                  <a14:useLocalDpi xmlns:a14="http://schemas.microsoft.com/office/drawing/2010/main" val="0"/>
                </a:ext>
              </a:extLst>
            </a:blip>
            <a:srcRect/>
            <a:stretch>
              <a:fillRect/>
            </a:stretch>
          </a:blipFill>
        </p:grpSpPr>
        <p:sp>
          <p:nvSpPr>
            <p:cNvPr id="5" name="内蒙古"/>
            <p:cNvSpPr>
              <a:spLocks/>
            </p:cNvSpPr>
            <p:nvPr/>
          </p:nvSpPr>
          <p:spPr bwMode="auto">
            <a:xfrm>
              <a:off x="4095750" y="1023938"/>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6" name="甘肃"/>
            <p:cNvSpPr>
              <a:spLocks/>
            </p:cNvSpPr>
            <p:nvPr/>
          </p:nvSpPr>
          <p:spPr bwMode="auto">
            <a:xfrm>
              <a:off x="3594100" y="2528888"/>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7" name="宁夏"/>
            <p:cNvSpPr>
              <a:spLocks/>
            </p:cNvSpPr>
            <p:nvPr/>
          </p:nvSpPr>
          <p:spPr bwMode="auto">
            <a:xfrm>
              <a:off x="4778375" y="3019425"/>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8" name="新疆"/>
            <p:cNvSpPr>
              <a:spLocks/>
            </p:cNvSpPr>
            <p:nvPr/>
          </p:nvSpPr>
          <p:spPr bwMode="auto">
            <a:xfrm>
              <a:off x="1595438" y="1557338"/>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青海"/>
            <p:cNvSpPr>
              <a:spLocks/>
            </p:cNvSpPr>
            <p:nvPr/>
          </p:nvSpPr>
          <p:spPr bwMode="auto">
            <a:xfrm>
              <a:off x="3141663" y="2971800"/>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0" name="四川"/>
            <p:cNvSpPr>
              <a:spLocks/>
            </p:cNvSpPr>
            <p:nvPr/>
          </p:nvSpPr>
          <p:spPr bwMode="auto">
            <a:xfrm>
              <a:off x="3992563" y="3717925"/>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1" name="西藏"/>
            <p:cNvSpPr>
              <a:spLocks/>
            </p:cNvSpPr>
            <p:nvPr/>
          </p:nvSpPr>
          <p:spPr bwMode="auto">
            <a:xfrm>
              <a:off x="1862138" y="3260725"/>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2" name="云南"/>
            <p:cNvSpPr>
              <a:spLocks/>
            </p:cNvSpPr>
            <p:nvPr/>
          </p:nvSpPr>
          <p:spPr bwMode="auto">
            <a:xfrm>
              <a:off x="3952875" y="4422775"/>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3" name="贵州"/>
            <p:cNvSpPr>
              <a:spLocks/>
            </p:cNvSpPr>
            <p:nvPr/>
          </p:nvSpPr>
          <p:spPr bwMode="auto">
            <a:xfrm>
              <a:off x="4697413" y="4408488"/>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广西"/>
            <p:cNvSpPr>
              <a:spLocks/>
            </p:cNvSpPr>
            <p:nvPr/>
          </p:nvSpPr>
          <p:spPr bwMode="auto">
            <a:xfrm>
              <a:off x="4811713" y="4781550"/>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5" name="重庆"/>
            <p:cNvSpPr>
              <a:spLocks/>
            </p:cNvSpPr>
            <p:nvPr/>
          </p:nvSpPr>
          <p:spPr bwMode="auto">
            <a:xfrm>
              <a:off x="4938713" y="4013200"/>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6" name="陕西"/>
            <p:cNvSpPr>
              <a:spLocks/>
            </p:cNvSpPr>
            <p:nvPr/>
          </p:nvSpPr>
          <p:spPr bwMode="auto">
            <a:xfrm>
              <a:off x="4938713" y="2990850"/>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7" name="山西"/>
            <p:cNvSpPr>
              <a:spLocks/>
            </p:cNvSpPr>
            <p:nvPr/>
          </p:nvSpPr>
          <p:spPr bwMode="auto">
            <a:xfrm>
              <a:off x="5451475" y="2792413"/>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8" name="湖南"/>
            <p:cNvSpPr>
              <a:spLocks/>
            </p:cNvSpPr>
            <p:nvPr/>
          </p:nvSpPr>
          <p:spPr bwMode="auto">
            <a:xfrm>
              <a:off x="5348288" y="427037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9" name="湖北"/>
            <p:cNvSpPr>
              <a:spLocks/>
            </p:cNvSpPr>
            <p:nvPr/>
          </p:nvSpPr>
          <p:spPr bwMode="auto">
            <a:xfrm>
              <a:off x="5275263" y="3849688"/>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0" name="广东"/>
            <p:cNvSpPr>
              <a:spLocks/>
            </p:cNvSpPr>
            <p:nvPr/>
          </p:nvSpPr>
          <p:spPr bwMode="auto">
            <a:xfrm>
              <a:off x="5472113" y="4876800"/>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1" name="江西"/>
            <p:cNvSpPr>
              <a:spLocks/>
            </p:cNvSpPr>
            <p:nvPr/>
          </p:nvSpPr>
          <p:spPr bwMode="auto">
            <a:xfrm>
              <a:off x="5911850" y="4240213"/>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2" name="福建"/>
            <p:cNvSpPr>
              <a:spLocks/>
            </p:cNvSpPr>
            <p:nvPr/>
          </p:nvSpPr>
          <p:spPr bwMode="auto">
            <a:xfrm>
              <a:off x="6200775" y="4441825"/>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浙江"/>
            <p:cNvSpPr>
              <a:spLocks/>
            </p:cNvSpPr>
            <p:nvPr/>
          </p:nvSpPr>
          <p:spPr bwMode="auto">
            <a:xfrm>
              <a:off x="6430963" y="4043363"/>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4" name="安徽"/>
            <p:cNvSpPr>
              <a:spLocks/>
            </p:cNvSpPr>
            <p:nvPr/>
          </p:nvSpPr>
          <p:spPr bwMode="auto">
            <a:xfrm>
              <a:off x="5999163" y="3600450"/>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5" name="天津"/>
            <p:cNvSpPr>
              <a:spLocks/>
            </p:cNvSpPr>
            <p:nvPr/>
          </p:nvSpPr>
          <p:spPr bwMode="auto">
            <a:xfrm>
              <a:off x="6108700" y="2811463"/>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6" name="北京"/>
            <p:cNvSpPr>
              <a:spLocks/>
            </p:cNvSpPr>
            <p:nvPr/>
          </p:nvSpPr>
          <p:spPr bwMode="auto">
            <a:xfrm>
              <a:off x="5962650" y="2716213"/>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7" name="辽宁"/>
            <p:cNvSpPr>
              <a:spLocks/>
            </p:cNvSpPr>
            <p:nvPr/>
          </p:nvSpPr>
          <p:spPr bwMode="auto">
            <a:xfrm>
              <a:off x="6291263" y="2303463"/>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8" name="吉林"/>
            <p:cNvSpPr>
              <a:spLocks/>
            </p:cNvSpPr>
            <p:nvPr/>
          </p:nvSpPr>
          <p:spPr bwMode="auto">
            <a:xfrm>
              <a:off x="6445250" y="1908175"/>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9" name="黑龙江"/>
            <p:cNvSpPr>
              <a:spLocks/>
            </p:cNvSpPr>
            <p:nvPr/>
          </p:nvSpPr>
          <p:spPr bwMode="auto">
            <a:xfrm>
              <a:off x="6237288" y="968375"/>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0" name="山东"/>
            <p:cNvSpPr>
              <a:spLocks/>
            </p:cNvSpPr>
            <p:nvPr/>
          </p:nvSpPr>
          <p:spPr bwMode="auto">
            <a:xfrm>
              <a:off x="5976938" y="3106738"/>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1" name="上海"/>
            <p:cNvSpPr>
              <a:spLocks/>
            </p:cNvSpPr>
            <p:nvPr/>
          </p:nvSpPr>
          <p:spPr bwMode="auto">
            <a:xfrm>
              <a:off x="6718300" y="3933825"/>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2" name="江苏"/>
            <p:cNvSpPr>
              <a:spLocks/>
            </p:cNvSpPr>
            <p:nvPr/>
          </p:nvSpPr>
          <p:spPr bwMode="auto">
            <a:xfrm>
              <a:off x="6137275" y="3513138"/>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3" name="河北"/>
            <p:cNvSpPr>
              <a:spLocks/>
            </p:cNvSpPr>
            <p:nvPr/>
          </p:nvSpPr>
          <p:spPr bwMode="auto">
            <a:xfrm>
              <a:off x="5776913" y="2492375"/>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4" name="河南"/>
            <p:cNvSpPr>
              <a:spLocks/>
            </p:cNvSpPr>
            <p:nvPr/>
          </p:nvSpPr>
          <p:spPr bwMode="auto">
            <a:xfrm>
              <a:off x="5483225" y="3373438"/>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5" name="台湾"/>
            <p:cNvSpPr>
              <a:spLocks/>
            </p:cNvSpPr>
            <p:nvPr/>
          </p:nvSpPr>
          <p:spPr bwMode="auto">
            <a:xfrm>
              <a:off x="6754813" y="4803775"/>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6" name="海南"/>
            <p:cNvSpPr>
              <a:spLocks/>
            </p:cNvSpPr>
            <p:nvPr/>
          </p:nvSpPr>
          <p:spPr bwMode="auto">
            <a:xfrm>
              <a:off x="5330825" y="5634038"/>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cxnSp>
        <p:nvCxnSpPr>
          <p:cNvPr id="39" name="直接连接符 38"/>
          <p:cNvCxnSpPr/>
          <p:nvPr/>
        </p:nvCxnSpPr>
        <p:spPr>
          <a:xfrm flipV="1">
            <a:off x="802044" y="2135166"/>
            <a:ext cx="3981921" cy="8112"/>
          </a:xfrm>
          <a:prstGeom prst="line">
            <a:avLst/>
          </a:prstGeom>
          <a:ln>
            <a:solidFill>
              <a:srgbClr val="2C3B38"/>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38477" y="1778345"/>
            <a:ext cx="4045488" cy="400110"/>
          </a:xfrm>
          <a:prstGeom prst="rect">
            <a:avLst/>
          </a:prstGeom>
          <a:noFill/>
        </p:spPr>
        <p:txBody>
          <a:bodyPr wrap="square" rtlCol="0">
            <a:spAutoFit/>
          </a:bodyPr>
          <a:lstStyle/>
          <a:p>
            <a:r>
              <a:rPr lang="zh-CN" altLang="en-US" sz="2000" dirty="0">
                <a:solidFill>
                  <a:srgbClr val="2C3B38"/>
                </a:solidFill>
                <a:latin typeface="微软雅黑" panose="020B0503020204020204" pitchFamily="34" charset="-122"/>
                <a:ea typeface="微软雅黑" panose="020B0503020204020204" pitchFamily="34" charset="-122"/>
              </a:rPr>
              <a:t>市场</a:t>
            </a:r>
            <a:r>
              <a:rPr lang="zh-CN" altLang="en-US" sz="2000" dirty="0" smtClean="0">
                <a:solidFill>
                  <a:srgbClr val="2C3B38"/>
                </a:solidFill>
                <a:latin typeface="微软雅黑" panose="020B0503020204020204" pitchFamily="34" charset="-122"/>
                <a:ea typeface="微软雅黑" panose="020B0503020204020204" pitchFamily="34" charset="-122"/>
              </a:rPr>
              <a:t>状态监控</a:t>
            </a:r>
            <a:endParaRPr lang="zh-CN" altLang="en-US" sz="2000" dirty="0" smtClean="0">
              <a:solidFill>
                <a:srgbClr val="2C3B38"/>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19907" y="1614632"/>
            <a:ext cx="382137" cy="830997"/>
          </a:xfrm>
          <a:prstGeom prst="rect">
            <a:avLst/>
          </a:prstGeom>
          <a:noFill/>
        </p:spPr>
        <p:txBody>
          <a:bodyPr wrap="square" rtlCol="0">
            <a:spAutoFit/>
          </a:bodyPr>
          <a:lstStyle/>
          <a:p>
            <a:r>
              <a:rPr lang="en-US" altLang="zh-CN" sz="4800" dirty="0" smtClean="0"/>
              <a:t>1</a:t>
            </a:r>
            <a:endParaRPr lang="zh-CN" altLang="en-US" sz="4800" dirty="0"/>
          </a:p>
        </p:txBody>
      </p:sp>
      <p:cxnSp>
        <p:nvCxnSpPr>
          <p:cNvPr id="43" name="直接连接符 42"/>
          <p:cNvCxnSpPr/>
          <p:nvPr/>
        </p:nvCxnSpPr>
        <p:spPr>
          <a:xfrm>
            <a:off x="7183122" y="3087801"/>
            <a:ext cx="3583447" cy="20289"/>
          </a:xfrm>
          <a:prstGeom prst="line">
            <a:avLst/>
          </a:prstGeom>
          <a:ln>
            <a:solidFill>
              <a:srgbClr val="2C3B38"/>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0658182" y="2658381"/>
            <a:ext cx="382137" cy="830997"/>
          </a:xfrm>
          <a:prstGeom prst="rect">
            <a:avLst/>
          </a:prstGeom>
          <a:noFill/>
        </p:spPr>
        <p:txBody>
          <a:bodyPr wrap="square" rtlCol="0">
            <a:spAutoFit/>
          </a:bodyPr>
          <a:lstStyle/>
          <a:p>
            <a:r>
              <a:rPr lang="en-US" altLang="zh-CN" sz="4800" dirty="0" smtClean="0"/>
              <a:t>2</a:t>
            </a:r>
            <a:endParaRPr lang="zh-CN" altLang="en-US" sz="4800" dirty="0"/>
          </a:p>
        </p:txBody>
      </p:sp>
      <p:sp>
        <p:nvSpPr>
          <p:cNvPr id="46" name="文本框 45"/>
          <p:cNvSpPr txBox="1"/>
          <p:nvPr/>
        </p:nvSpPr>
        <p:spPr>
          <a:xfrm>
            <a:off x="8026780" y="2748973"/>
            <a:ext cx="4481140" cy="400110"/>
          </a:xfrm>
          <a:prstGeom prst="rect">
            <a:avLst/>
          </a:prstGeom>
          <a:noFill/>
        </p:spPr>
        <p:txBody>
          <a:bodyPr wrap="square" rtlCol="0">
            <a:spAutoFit/>
          </a:bodyPr>
          <a:lstStyle/>
          <a:p>
            <a:r>
              <a:rPr lang="zh-CN" altLang="en-US" sz="2000" dirty="0" smtClean="0">
                <a:solidFill>
                  <a:srgbClr val="2C3B38"/>
                </a:solidFill>
                <a:latin typeface="微软雅黑" panose="020B0503020204020204" pitchFamily="34" charset="-122"/>
                <a:ea typeface="微软雅黑" panose="020B0503020204020204" pitchFamily="34" charset="-122"/>
              </a:rPr>
              <a:t>交易状态监控</a:t>
            </a:r>
            <a:endParaRPr lang="zh-CN" altLang="en-US" sz="2000" dirty="0" smtClean="0">
              <a:solidFill>
                <a:srgbClr val="2C3B38"/>
              </a:solidFill>
              <a:latin typeface="微软雅黑" panose="020B0503020204020204" pitchFamily="34" charset="-122"/>
              <a:ea typeface="微软雅黑" panose="020B0503020204020204" pitchFamily="34" charset="-122"/>
            </a:endParaRPr>
          </a:p>
        </p:txBody>
      </p:sp>
      <p:sp>
        <p:nvSpPr>
          <p:cNvPr id="44" name="文本框 12"/>
          <p:cNvSpPr txBox="1"/>
          <p:nvPr/>
        </p:nvSpPr>
        <p:spPr>
          <a:xfrm>
            <a:off x="1587693" y="450376"/>
            <a:ext cx="9644414" cy="523220"/>
          </a:xfrm>
          <a:prstGeom prst="rect">
            <a:avLst/>
          </a:prstGeom>
          <a:noFill/>
        </p:spPr>
        <p:txBody>
          <a:bodyPr wrap="square" rtlCol="0">
            <a:spAutoFit/>
          </a:bodyPr>
          <a:lstStyle/>
          <a:p>
            <a:r>
              <a:rPr lang="zh-CN" altLang="en-US" sz="2800" b="1" dirty="0">
                <a:solidFill>
                  <a:srgbClr val="141316"/>
                </a:solidFill>
                <a:latin typeface="微软雅黑" pitchFamily="34" charset="-122"/>
                <a:ea typeface="微软雅黑" pitchFamily="34" charset="-122"/>
              </a:rPr>
              <a:t>基于清算监管机构的风控监控平台</a:t>
            </a:r>
            <a:r>
              <a:rPr lang="en-US" altLang="zh-CN" sz="2800" b="1" dirty="0" smtClean="0">
                <a:solidFill>
                  <a:srgbClr val="141316"/>
                </a:solidFill>
                <a:latin typeface="微软雅黑" pitchFamily="34" charset="-122"/>
                <a:ea typeface="微软雅黑" pitchFamily="34" charset="-122"/>
              </a:rPr>
              <a:t>-</a:t>
            </a:r>
            <a:r>
              <a:rPr lang="zh-CN" altLang="en-US" sz="2800" b="1" dirty="0" smtClean="0">
                <a:solidFill>
                  <a:srgbClr val="141316"/>
                </a:solidFill>
                <a:latin typeface="微软雅黑" pitchFamily="34" charset="-122"/>
                <a:ea typeface="微软雅黑" pitchFamily="34" charset="-122"/>
              </a:rPr>
              <a:t>监控业务说明（横向）</a:t>
            </a:r>
            <a:endParaRPr lang="zh-CN" altLang="en-US" sz="2800" b="1" dirty="0">
              <a:solidFill>
                <a:srgbClr val="141316"/>
              </a:solidFill>
              <a:latin typeface="微软雅黑" pitchFamily="34" charset="-122"/>
              <a:ea typeface="微软雅黑" pitchFamily="34" charset="-122"/>
            </a:endParaRPr>
          </a:p>
        </p:txBody>
      </p:sp>
      <p:sp>
        <p:nvSpPr>
          <p:cNvPr id="48" name="矩形 4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5"/>
          <p:cNvSpPr txBox="1"/>
          <p:nvPr/>
        </p:nvSpPr>
        <p:spPr>
          <a:xfrm>
            <a:off x="419906" y="2339739"/>
            <a:ext cx="3537573" cy="2062103"/>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市场状态是风控监控的基本功能，包括：</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solidFill>
                  <a:srgbClr val="2C3B38"/>
                </a:solidFill>
                <a:latin typeface="微软雅黑" panose="020B0503020204020204" pitchFamily="34" charset="-122"/>
                <a:ea typeface="微软雅黑" panose="020B0503020204020204" pitchFamily="34" charset="-122"/>
              </a:rPr>
              <a:t>       </a:t>
            </a:r>
            <a:r>
              <a:rPr lang="zh-CN" altLang="en-US" sz="1600" dirty="0" smtClean="0">
                <a:solidFill>
                  <a:srgbClr val="2C3B38"/>
                </a:solidFill>
                <a:latin typeface="微软雅黑" panose="020B0503020204020204" pitchFamily="34" charset="-122"/>
                <a:ea typeface="微软雅黑" panose="020B0503020204020204" pitchFamily="34" charset="-122"/>
              </a:rPr>
              <a:t>市场状态：开市准备、开市、闭市、结算开始、结算完成等；</a:t>
            </a:r>
            <a:endParaRPr lang="en-US" altLang="zh-CN" sz="1600" dirty="0" smtClean="0">
              <a:solidFill>
                <a:srgbClr val="2C3B38"/>
              </a:solidFill>
              <a:latin typeface="微软雅黑" panose="020B0503020204020204" pitchFamily="34" charset="-122"/>
              <a:ea typeface="微软雅黑" panose="020B0503020204020204" pitchFamily="34" charset="-122"/>
            </a:endParaRPr>
          </a:p>
          <a:p>
            <a:r>
              <a:rPr lang="en-US" altLang="zh-CN" sz="1600" dirty="0">
                <a:solidFill>
                  <a:srgbClr val="2C3B38"/>
                </a:solidFill>
                <a:latin typeface="微软雅黑" panose="020B0503020204020204" pitchFamily="34" charset="-122"/>
                <a:ea typeface="微软雅黑" panose="020B0503020204020204" pitchFamily="34" charset="-122"/>
              </a:rPr>
              <a:t> </a:t>
            </a:r>
            <a:r>
              <a:rPr lang="en-US" altLang="zh-CN" sz="1600" dirty="0" smtClean="0">
                <a:solidFill>
                  <a:srgbClr val="2C3B38"/>
                </a:solidFill>
                <a:latin typeface="微软雅黑" panose="020B0503020204020204" pitchFamily="34" charset="-122"/>
                <a:ea typeface="微软雅黑" panose="020B0503020204020204" pitchFamily="34" charset="-122"/>
              </a:rPr>
              <a:t>      </a:t>
            </a:r>
            <a:r>
              <a:rPr lang="zh-CN" altLang="en-US" sz="1600" dirty="0" smtClean="0">
                <a:solidFill>
                  <a:srgbClr val="2C3B38"/>
                </a:solidFill>
                <a:latin typeface="微软雅黑" panose="020B0503020204020204" pitchFamily="34" charset="-122"/>
                <a:ea typeface="微软雅黑" panose="020B0503020204020204" pitchFamily="34" charset="-122"/>
              </a:rPr>
              <a:t>行情监控：行情停滞、行情跳价等；</a:t>
            </a:r>
            <a:endParaRPr lang="en-US" altLang="zh-CN" sz="1600" dirty="0" smtClean="0">
              <a:solidFill>
                <a:srgbClr val="2C3B38"/>
              </a:solidFill>
              <a:latin typeface="微软雅黑" panose="020B0503020204020204" pitchFamily="34" charset="-122"/>
              <a:ea typeface="微软雅黑" panose="020B0503020204020204" pitchFamily="34" charset="-122"/>
            </a:endParaRPr>
          </a:p>
          <a:p>
            <a:r>
              <a:rPr lang="en-US" altLang="zh-CN" sz="1600" dirty="0" smtClean="0">
                <a:solidFill>
                  <a:srgbClr val="2C3B38"/>
                </a:solidFill>
                <a:latin typeface="微软雅黑" panose="020B0503020204020204" pitchFamily="34" charset="-122"/>
                <a:ea typeface="微软雅黑" panose="020B0503020204020204" pitchFamily="34" charset="-122"/>
              </a:rPr>
              <a:t>       </a:t>
            </a:r>
            <a:r>
              <a:rPr lang="zh-CN" altLang="en-US" sz="1600" dirty="0" smtClean="0">
                <a:solidFill>
                  <a:srgbClr val="2C3B38"/>
                </a:solidFill>
                <a:latin typeface="微软雅黑" panose="020B0503020204020204" pitchFamily="34" charset="-122"/>
                <a:ea typeface="微软雅黑" panose="020B0503020204020204" pitchFamily="34" charset="-122"/>
              </a:rPr>
              <a:t>银行监控：签到、签退、清算发送、清算回执等</a:t>
            </a:r>
            <a:endParaRPr lang="zh-CN" altLang="en-US" sz="2000" dirty="0" smtClean="0">
              <a:solidFill>
                <a:srgbClr val="2C3B38"/>
              </a:solidFill>
            </a:endParaRPr>
          </a:p>
        </p:txBody>
      </p:sp>
      <p:sp>
        <p:nvSpPr>
          <p:cNvPr id="51" name="文本框 45"/>
          <p:cNvSpPr txBox="1"/>
          <p:nvPr/>
        </p:nvSpPr>
        <p:spPr>
          <a:xfrm>
            <a:off x="7899400" y="3332577"/>
            <a:ext cx="3733800" cy="2123658"/>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交易状态是为了监控交易进行过程中的：</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客户开户数、签约数、登录数、在线数、交易数量、强平数、穿仓数等；</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交易中的持仓数、多空比例、亏损额、成交额、风险</a:t>
            </a:r>
            <a:r>
              <a:rPr lang="zh-CN" altLang="en-US" sz="1600" dirty="0" smtClean="0">
                <a:latin typeface="微软雅黑" panose="020B0503020204020204" pitchFamily="34" charset="-122"/>
                <a:ea typeface="微软雅黑" panose="020B0503020204020204" pitchFamily="34" charset="-122"/>
              </a:rPr>
              <a:t>率等；</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资金类的出入金金额、笔</a:t>
            </a:r>
            <a:r>
              <a:rPr lang="zh-CN" altLang="en-US" sz="1600" dirty="0" smtClean="0">
                <a:latin typeface="微软雅黑" panose="020B0503020204020204" pitchFamily="34" charset="-122"/>
                <a:ea typeface="微软雅黑" panose="020B0503020204020204" pitchFamily="34" charset="-122"/>
              </a:rPr>
              <a:t>数等；</a:t>
            </a:r>
            <a:endParaRPr lang="en-US" altLang="zh-CN" sz="1600" dirty="0">
              <a:latin typeface="微软雅黑" panose="020B0503020204020204" pitchFamily="34" charset="-122"/>
              <a:ea typeface="微软雅黑" panose="020B0503020204020204" pitchFamily="34" charset="-122"/>
            </a:endParaRPr>
          </a:p>
          <a:p>
            <a:r>
              <a:rPr lang="en-US" altLang="zh-CN" sz="2000" dirty="0">
                <a:solidFill>
                  <a:srgbClr val="2C3B38"/>
                </a:solidFill>
              </a:rPr>
              <a:t> </a:t>
            </a:r>
            <a:r>
              <a:rPr lang="en-US" altLang="zh-CN" sz="2000" dirty="0" smtClean="0">
                <a:solidFill>
                  <a:srgbClr val="2C3B38"/>
                </a:solidFill>
              </a:rPr>
              <a:t>    </a:t>
            </a:r>
            <a:endParaRPr lang="zh-CN" altLang="en-US" sz="2000" dirty="0" smtClean="0">
              <a:solidFill>
                <a:srgbClr val="2C3B38"/>
              </a:solidFill>
            </a:endParaRPr>
          </a:p>
        </p:txBody>
      </p:sp>
      <p:cxnSp>
        <p:nvCxnSpPr>
          <p:cNvPr id="47" name="直接连接符 46"/>
          <p:cNvCxnSpPr/>
          <p:nvPr/>
        </p:nvCxnSpPr>
        <p:spPr>
          <a:xfrm flipV="1">
            <a:off x="2377851" y="4595677"/>
            <a:ext cx="3981921" cy="8112"/>
          </a:xfrm>
          <a:prstGeom prst="line">
            <a:avLst/>
          </a:prstGeom>
          <a:ln>
            <a:solidFill>
              <a:srgbClr val="2C3B38"/>
            </a:solidFill>
          </a:ln>
        </p:spPr>
        <p:style>
          <a:lnRef idx="1">
            <a:schemeClr val="accent1"/>
          </a:lnRef>
          <a:fillRef idx="0">
            <a:schemeClr val="accent1"/>
          </a:fillRef>
          <a:effectRef idx="0">
            <a:schemeClr val="accent1"/>
          </a:effectRef>
          <a:fontRef idx="minor">
            <a:schemeClr val="tx1"/>
          </a:fontRef>
        </p:style>
      </p:cxnSp>
      <p:sp>
        <p:nvSpPr>
          <p:cNvPr id="50" name="文本框 39"/>
          <p:cNvSpPr txBox="1"/>
          <p:nvPr/>
        </p:nvSpPr>
        <p:spPr>
          <a:xfrm>
            <a:off x="2314284" y="4238856"/>
            <a:ext cx="4045488" cy="400110"/>
          </a:xfrm>
          <a:prstGeom prst="rect">
            <a:avLst/>
          </a:prstGeom>
          <a:noFill/>
        </p:spPr>
        <p:txBody>
          <a:bodyPr wrap="square" rtlCol="0">
            <a:spAutoFit/>
          </a:bodyPr>
          <a:lstStyle/>
          <a:p>
            <a:r>
              <a:rPr lang="zh-CN" altLang="en-US" sz="2000" dirty="0" smtClean="0">
                <a:solidFill>
                  <a:srgbClr val="2C3B38"/>
                </a:solidFill>
                <a:latin typeface="微软雅黑" panose="020B0503020204020204" pitchFamily="34" charset="-122"/>
                <a:ea typeface="微软雅黑" panose="020B0503020204020204" pitchFamily="34" charset="-122"/>
              </a:rPr>
              <a:t>异常行为监控</a:t>
            </a:r>
            <a:endParaRPr lang="zh-CN" altLang="en-US" sz="2000" dirty="0" smtClean="0">
              <a:solidFill>
                <a:srgbClr val="2C3B38"/>
              </a:solidFill>
              <a:latin typeface="微软雅黑" panose="020B0503020204020204" pitchFamily="34" charset="-122"/>
              <a:ea typeface="微软雅黑" panose="020B0503020204020204" pitchFamily="34" charset="-122"/>
            </a:endParaRPr>
          </a:p>
        </p:txBody>
      </p:sp>
      <p:sp>
        <p:nvSpPr>
          <p:cNvPr id="52" name="文本框 41"/>
          <p:cNvSpPr txBox="1"/>
          <p:nvPr/>
        </p:nvSpPr>
        <p:spPr>
          <a:xfrm>
            <a:off x="1995714" y="4075143"/>
            <a:ext cx="382137" cy="830997"/>
          </a:xfrm>
          <a:prstGeom prst="rect">
            <a:avLst/>
          </a:prstGeom>
          <a:noFill/>
        </p:spPr>
        <p:txBody>
          <a:bodyPr wrap="square" rtlCol="0">
            <a:spAutoFit/>
          </a:bodyPr>
          <a:lstStyle/>
          <a:p>
            <a:r>
              <a:rPr lang="en-US" altLang="zh-CN" sz="4800" dirty="0"/>
              <a:t>3</a:t>
            </a:r>
            <a:endParaRPr lang="zh-CN" altLang="en-US" sz="4800" dirty="0"/>
          </a:p>
        </p:txBody>
      </p:sp>
      <p:sp>
        <p:nvSpPr>
          <p:cNvPr id="53" name="文本框 45"/>
          <p:cNvSpPr txBox="1"/>
          <p:nvPr/>
        </p:nvSpPr>
        <p:spPr>
          <a:xfrm>
            <a:off x="1995713" y="4800250"/>
            <a:ext cx="3537573" cy="1077218"/>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异常行为根据不用市场进行设定，包括代客理财、代客开户、</a:t>
            </a:r>
            <a:r>
              <a:rPr lang="en-US" altLang="zh-CN" sz="1600" dirty="0" smtClean="0">
                <a:latin typeface="微软雅黑" panose="020B0503020204020204" pitchFamily="34" charset="-122"/>
                <a:ea typeface="微软雅黑" panose="020B0503020204020204" pitchFamily="34" charset="-122"/>
              </a:rPr>
              <a:t>AB</a:t>
            </a:r>
            <a:r>
              <a:rPr lang="zh-CN" altLang="en-US" sz="1600" dirty="0" smtClean="0">
                <a:latin typeface="微软雅黑" panose="020B0503020204020204" pitchFamily="34" charset="-122"/>
                <a:ea typeface="微软雅黑" panose="020B0503020204020204" pitchFamily="34" charset="-122"/>
              </a:rPr>
              <a:t>仓、做市商刷单、大资金交易、洗钱、权益分散等</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9016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1"/>
          <p:cNvSpPr/>
          <p:nvPr/>
        </p:nvSpPr>
        <p:spPr>
          <a:xfrm>
            <a:off x="6045958" y="1"/>
            <a:ext cx="6812437" cy="6857999"/>
          </a:xfrm>
          <a:custGeom>
            <a:avLst/>
            <a:gdLst>
              <a:gd name="connsiteX0" fmla="*/ 0 w 5109029"/>
              <a:gd name="connsiteY0" fmla="*/ 0 h 6858000"/>
              <a:gd name="connsiteX1" fmla="*/ 5109029 w 5109029"/>
              <a:gd name="connsiteY1" fmla="*/ 0 h 6858000"/>
              <a:gd name="connsiteX2" fmla="*/ 5109029 w 5109029"/>
              <a:gd name="connsiteY2" fmla="*/ 6858000 h 6858000"/>
              <a:gd name="connsiteX3" fmla="*/ 0 w 5109029"/>
              <a:gd name="connsiteY3" fmla="*/ 6858000 h 6858000"/>
              <a:gd name="connsiteX4" fmla="*/ 0 w 5109029"/>
              <a:gd name="connsiteY4" fmla="*/ 0 h 6858000"/>
              <a:gd name="connsiteX0" fmla="*/ 1799771 w 6908800"/>
              <a:gd name="connsiteY0" fmla="*/ 0 h 6872514"/>
              <a:gd name="connsiteX1" fmla="*/ 6908800 w 6908800"/>
              <a:gd name="connsiteY1" fmla="*/ 0 h 6872514"/>
              <a:gd name="connsiteX2" fmla="*/ 6908800 w 6908800"/>
              <a:gd name="connsiteY2" fmla="*/ 6858000 h 6872514"/>
              <a:gd name="connsiteX3" fmla="*/ 0 w 6908800"/>
              <a:gd name="connsiteY3" fmla="*/ 6872514 h 6872514"/>
              <a:gd name="connsiteX4" fmla="*/ 1799771 w 6908800"/>
              <a:gd name="connsiteY4" fmla="*/ 0 h 6872514"/>
              <a:gd name="connsiteX0" fmla="*/ 2394857 w 6908800"/>
              <a:gd name="connsiteY0" fmla="*/ 14514 h 6872514"/>
              <a:gd name="connsiteX1" fmla="*/ 6908800 w 6908800"/>
              <a:gd name="connsiteY1" fmla="*/ 0 h 6872514"/>
              <a:gd name="connsiteX2" fmla="*/ 6908800 w 6908800"/>
              <a:gd name="connsiteY2" fmla="*/ 6858000 h 6872514"/>
              <a:gd name="connsiteX3" fmla="*/ 0 w 6908800"/>
              <a:gd name="connsiteY3" fmla="*/ 6872514 h 6872514"/>
              <a:gd name="connsiteX4" fmla="*/ 2394857 w 6908800"/>
              <a:gd name="connsiteY4" fmla="*/ 14514 h 6872514"/>
              <a:gd name="connsiteX0" fmla="*/ 2801257 w 6908800"/>
              <a:gd name="connsiteY0" fmla="*/ 0 h 6872514"/>
              <a:gd name="connsiteX1" fmla="*/ 6908800 w 6908800"/>
              <a:gd name="connsiteY1" fmla="*/ 0 h 6872514"/>
              <a:gd name="connsiteX2" fmla="*/ 6908800 w 6908800"/>
              <a:gd name="connsiteY2" fmla="*/ 6858000 h 6872514"/>
              <a:gd name="connsiteX3" fmla="*/ 0 w 6908800"/>
              <a:gd name="connsiteY3" fmla="*/ 6872514 h 6872514"/>
              <a:gd name="connsiteX4" fmla="*/ 2801257 w 6908800"/>
              <a:gd name="connsiteY4" fmla="*/ 0 h 687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8800" h="6872514">
                <a:moveTo>
                  <a:pt x="2801257" y="0"/>
                </a:moveTo>
                <a:lnTo>
                  <a:pt x="6908800" y="0"/>
                </a:lnTo>
                <a:lnTo>
                  <a:pt x="6908800" y="6858000"/>
                </a:lnTo>
                <a:lnTo>
                  <a:pt x="0" y="6872514"/>
                </a:lnTo>
                <a:lnTo>
                  <a:pt x="2801257" y="0"/>
                </a:lnTo>
                <a:close/>
              </a:path>
            </a:pathLst>
          </a:cu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587693" y="450376"/>
            <a:ext cx="9098503" cy="523220"/>
          </a:xfrm>
          <a:prstGeom prst="rect">
            <a:avLst/>
          </a:prstGeom>
          <a:noFill/>
        </p:spPr>
        <p:txBody>
          <a:bodyPr wrap="square" rtlCol="0">
            <a:spAutoFit/>
          </a:bodyPr>
          <a:lstStyle/>
          <a:p>
            <a:r>
              <a:rPr lang="zh-CN" altLang="en-US" sz="2800" b="1" dirty="0">
                <a:solidFill>
                  <a:srgbClr val="141316"/>
                </a:solidFill>
                <a:latin typeface="微软雅黑" pitchFamily="34" charset="-122"/>
                <a:ea typeface="微软雅黑" pitchFamily="34" charset="-122"/>
              </a:rPr>
              <a:t>基于清算监管机构的风控监控平台</a:t>
            </a:r>
            <a:r>
              <a:rPr lang="en-US" altLang="zh-CN" sz="2800" b="1" dirty="0">
                <a:solidFill>
                  <a:srgbClr val="141316"/>
                </a:solidFill>
                <a:latin typeface="微软雅黑" pitchFamily="34" charset="-122"/>
                <a:ea typeface="微软雅黑" pitchFamily="34" charset="-122"/>
              </a:rPr>
              <a:t>-</a:t>
            </a:r>
            <a:r>
              <a:rPr lang="zh-CN" altLang="en-US" sz="2800" b="1" dirty="0">
                <a:solidFill>
                  <a:srgbClr val="141316"/>
                </a:solidFill>
                <a:latin typeface="微软雅黑" pitchFamily="34" charset="-122"/>
                <a:ea typeface="微软雅黑" pitchFamily="34" charset="-122"/>
              </a:rPr>
              <a:t>监控业务</a:t>
            </a:r>
            <a:r>
              <a:rPr lang="zh-CN" altLang="en-US" sz="2800" b="1" dirty="0" smtClean="0">
                <a:solidFill>
                  <a:srgbClr val="141316"/>
                </a:solidFill>
                <a:latin typeface="微软雅黑" pitchFamily="34" charset="-122"/>
                <a:ea typeface="微软雅黑" pitchFamily="34" charset="-122"/>
              </a:rPr>
              <a:t>说明（</a:t>
            </a:r>
            <a:r>
              <a:rPr lang="zh-CN" altLang="en-US" sz="2800" b="1" dirty="0" smtClean="0">
                <a:solidFill>
                  <a:schemeClr val="accent1">
                    <a:lumMod val="20000"/>
                    <a:lumOff val="80000"/>
                  </a:schemeClr>
                </a:solidFill>
                <a:latin typeface="微软雅黑" pitchFamily="34" charset="-122"/>
                <a:ea typeface="微软雅黑" pitchFamily="34" charset="-122"/>
              </a:rPr>
              <a:t>纵向</a:t>
            </a:r>
            <a:r>
              <a:rPr lang="zh-CN" altLang="en-US" sz="2800" b="1" dirty="0" smtClean="0">
                <a:solidFill>
                  <a:srgbClr val="141316"/>
                </a:solidFill>
                <a:latin typeface="微软雅黑" pitchFamily="34" charset="-122"/>
                <a:ea typeface="微软雅黑" pitchFamily="34" charset="-122"/>
              </a:rPr>
              <a:t>）</a:t>
            </a:r>
            <a:endParaRPr lang="zh-CN" altLang="en-US" sz="2800" b="1" dirty="0">
              <a:solidFill>
                <a:srgbClr val="141316"/>
              </a:solidFill>
              <a:latin typeface="微软雅黑" pitchFamily="34" charset="-122"/>
              <a:ea typeface="微软雅黑" pitchFamily="34" charset="-122"/>
            </a:endParaRPr>
          </a:p>
        </p:txBody>
      </p:sp>
      <p:grpSp>
        <p:nvGrpSpPr>
          <p:cNvPr id="9" name="组合 8"/>
          <p:cNvGrpSpPr/>
          <p:nvPr/>
        </p:nvGrpSpPr>
        <p:grpSpPr>
          <a:xfrm>
            <a:off x="1249740" y="1113126"/>
            <a:ext cx="4383659" cy="3891611"/>
            <a:chOff x="895590" y="981996"/>
            <a:chExt cx="4445667" cy="3899847"/>
          </a:xfrm>
        </p:grpSpPr>
        <p:grpSp>
          <p:nvGrpSpPr>
            <p:cNvPr id="10" name="组合 9"/>
            <p:cNvGrpSpPr/>
            <p:nvPr/>
          </p:nvGrpSpPr>
          <p:grpSpPr>
            <a:xfrm>
              <a:off x="3325343" y="981996"/>
              <a:ext cx="1112117" cy="1112117"/>
              <a:chOff x="3904735" y="1906853"/>
              <a:chExt cx="1112117" cy="1112117"/>
            </a:xfrm>
          </p:grpSpPr>
          <p:sp>
            <p:nvSpPr>
              <p:cNvPr id="91" name="椭圆 90"/>
              <p:cNvSpPr/>
              <p:nvPr/>
            </p:nvSpPr>
            <p:spPr>
              <a:xfrm>
                <a:off x="3904735" y="1906853"/>
                <a:ext cx="1112117" cy="1112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Group 8"/>
              <p:cNvGrpSpPr>
                <a:grpSpLocks noChangeAspect="1"/>
              </p:cNvGrpSpPr>
              <p:nvPr/>
            </p:nvGrpSpPr>
            <p:grpSpPr bwMode="auto">
              <a:xfrm>
                <a:off x="4291933" y="2017366"/>
                <a:ext cx="355772" cy="693394"/>
                <a:chOff x="3693" y="1958"/>
                <a:chExt cx="294" cy="573"/>
              </a:xfrm>
            </p:grpSpPr>
            <p:sp>
              <p:nvSpPr>
                <p:cNvPr id="93" name="AutoShape 7"/>
                <p:cNvSpPr>
                  <a:spLocks noChangeAspect="1" noChangeArrowheads="1" noTextEdit="1"/>
                </p:cNvSpPr>
                <p:nvPr/>
              </p:nvSpPr>
              <p:spPr bwMode="auto">
                <a:xfrm>
                  <a:off x="3695" y="195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prstTxWarp prst="textNoShape">
                    <a:avLst/>
                  </a:prstTxWarp>
                </a:bodyPr>
                <a:lstStyle/>
                <a:p>
                  <a:endParaRPr lang="zh-CN" altLang="en-US"/>
                </a:p>
              </p:txBody>
            </p:sp>
            <p:sp>
              <p:nvSpPr>
                <p:cNvPr id="94" name="Freeform 9"/>
                <p:cNvSpPr>
                  <a:spLocks/>
                </p:cNvSpPr>
                <p:nvPr/>
              </p:nvSpPr>
              <p:spPr bwMode="auto">
                <a:xfrm>
                  <a:off x="3693" y="2127"/>
                  <a:ext cx="294" cy="404"/>
                </a:xfrm>
                <a:custGeom>
                  <a:avLst/>
                  <a:gdLst>
                    <a:gd name="T0" fmla="*/ 0 w 122"/>
                    <a:gd name="T1" fmla="*/ 21 h 168"/>
                    <a:gd name="T2" fmla="*/ 61 w 122"/>
                    <a:gd name="T3" fmla="*/ 0 h 168"/>
                    <a:gd name="T4" fmla="*/ 122 w 122"/>
                    <a:gd name="T5" fmla="*/ 21 h 168"/>
                    <a:gd name="T6" fmla="*/ 122 w 122"/>
                    <a:gd name="T7" fmla="*/ 107 h 168"/>
                    <a:gd name="T8" fmla="*/ 61 w 122"/>
                    <a:gd name="T9" fmla="*/ 168 h 168"/>
                    <a:gd name="T10" fmla="*/ 0 w 122"/>
                    <a:gd name="T11" fmla="*/ 107 h 168"/>
                    <a:gd name="T12" fmla="*/ 0 w 122"/>
                    <a:gd name="T13" fmla="*/ 21 h 168"/>
                  </a:gdLst>
                  <a:ahLst/>
                  <a:cxnLst>
                    <a:cxn ang="0">
                      <a:pos x="T0" y="T1"/>
                    </a:cxn>
                    <a:cxn ang="0">
                      <a:pos x="T2" y="T3"/>
                    </a:cxn>
                    <a:cxn ang="0">
                      <a:pos x="T4" y="T5"/>
                    </a:cxn>
                    <a:cxn ang="0">
                      <a:pos x="T6" y="T7"/>
                    </a:cxn>
                    <a:cxn ang="0">
                      <a:pos x="T8" y="T9"/>
                    </a:cxn>
                    <a:cxn ang="0">
                      <a:pos x="T10" y="T11"/>
                    </a:cxn>
                    <a:cxn ang="0">
                      <a:pos x="T12" y="T13"/>
                    </a:cxn>
                  </a:cxnLst>
                  <a:rect l="0" t="0" r="r" b="b"/>
                  <a:pathLst>
                    <a:path w="122" h="168">
                      <a:moveTo>
                        <a:pt x="0" y="21"/>
                      </a:moveTo>
                      <a:cubicBezTo>
                        <a:pt x="53" y="21"/>
                        <a:pt x="61" y="0"/>
                        <a:pt x="61" y="0"/>
                      </a:cubicBezTo>
                      <a:cubicBezTo>
                        <a:pt x="61" y="0"/>
                        <a:pt x="69" y="21"/>
                        <a:pt x="122" y="21"/>
                      </a:cubicBezTo>
                      <a:cubicBezTo>
                        <a:pt x="122" y="107"/>
                        <a:pt x="122" y="107"/>
                        <a:pt x="122" y="107"/>
                      </a:cubicBezTo>
                      <a:cubicBezTo>
                        <a:pt x="122" y="141"/>
                        <a:pt x="61" y="168"/>
                        <a:pt x="61" y="168"/>
                      </a:cubicBezTo>
                      <a:cubicBezTo>
                        <a:pt x="61" y="168"/>
                        <a:pt x="0" y="141"/>
                        <a:pt x="0" y="107"/>
                      </a:cubicBez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zh-CN" altLang="en-US"/>
                </a:p>
              </p:txBody>
            </p:sp>
          </p:grpSp>
        </p:grpSp>
        <p:grpSp>
          <p:nvGrpSpPr>
            <p:cNvPr id="11" name="组合 10"/>
            <p:cNvGrpSpPr/>
            <p:nvPr/>
          </p:nvGrpSpPr>
          <p:grpSpPr>
            <a:xfrm>
              <a:off x="1610909" y="1426102"/>
              <a:ext cx="754673" cy="754673"/>
              <a:chOff x="3929866" y="4726093"/>
              <a:chExt cx="754673" cy="754673"/>
            </a:xfrm>
          </p:grpSpPr>
          <p:sp>
            <p:nvSpPr>
              <p:cNvPr id="49" name="椭圆 48"/>
              <p:cNvSpPr/>
              <p:nvPr/>
            </p:nvSpPr>
            <p:spPr>
              <a:xfrm>
                <a:off x="3929866" y="4726093"/>
                <a:ext cx="754673" cy="754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0" name="组合 49"/>
              <p:cNvGrpSpPr/>
              <p:nvPr/>
            </p:nvGrpSpPr>
            <p:grpSpPr>
              <a:xfrm>
                <a:off x="4118670" y="4832773"/>
                <a:ext cx="375998" cy="361666"/>
                <a:chOff x="5741988" y="3090863"/>
                <a:chExt cx="708025" cy="681038"/>
              </a:xfrm>
            </p:grpSpPr>
            <p:sp>
              <p:nvSpPr>
                <p:cNvPr id="51" name="AutoShape 20"/>
                <p:cNvSpPr>
                  <a:spLocks noChangeAspect="1" noChangeArrowheads="1" noTextEdit="1"/>
                </p:cNvSpPr>
                <p:nvPr/>
              </p:nvSpPr>
              <p:spPr bwMode="auto">
                <a:xfrm>
                  <a:off x="5741988" y="3090863"/>
                  <a:ext cx="708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prstTxWarp prst="textNoShape">
                    <a:avLst/>
                  </a:prstTxWarp>
                </a:bodyPr>
                <a:lstStyle/>
                <a:p>
                  <a:endParaRPr lang="zh-CN" altLang="en-US"/>
                </a:p>
              </p:txBody>
            </p:sp>
            <p:sp>
              <p:nvSpPr>
                <p:cNvPr id="52" name="Freeform 35"/>
                <p:cNvSpPr>
                  <a:spLocks noEditPoints="1"/>
                </p:cNvSpPr>
                <p:nvPr/>
              </p:nvSpPr>
              <p:spPr bwMode="auto">
                <a:xfrm>
                  <a:off x="5745163" y="3403601"/>
                  <a:ext cx="350838" cy="290513"/>
                </a:xfrm>
                <a:custGeom>
                  <a:avLst/>
                  <a:gdLst>
                    <a:gd name="T0" fmla="*/ 89 w 92"/>
                    <a:gd name="T1" fmla="*/ 66 h 76"/>
                    <a:gd name="T2" fmla="*/ 85 w 92"/>
                    <a:gd name="T3" fmla="*/ 61 h 76"/>
                    <a:gd name="T4" fmla="*/ 82 w 92"/>
                    <a:gd name="T5" fmla="*/ 61 h 76"/>
                    <a:gd name="T6" fmla="*/ 79 w 92"/>
                    <a:gd name="T7" fmla="*/ 55 h 76"/>
                    <a:gd name="T8" fmla="*/ 69 w 92"/>
                    <a:gd name="T9" fmla="*/ 55 h 76"/>
                    <a:gd name="T10" fmla="*/ 69 w 92"/>
                    <a:gd name="T11" fmla="*/ 52 h 76"/>
                    <a:gd name="T12" fmla="*/ 75 w 92"/>
                    <a:gd name="T13" fmla="*/ 52 h 76"/>
                    <a:gd name="T14" fmla="*/ 80 w 92"/>
                    <a:gd name="T15" fmla="*/ 48 h 76"/>
                    <a:gd name="T16" fmla="*/ 80 w 92"/>
                    <a:gd name="T17" fmla="*/ 4 h 76"/>
                    <a:gd name="T18" fmla="*/ 75 w 92"/>
                    <a:gd name="T19" fmla="*/ 0 h 76"/>
                    <a:gd name="T20" fmla="*/ 17 w 92"/>
                    <a:gd name="T21" fmla="*/ 0 h 76"/>
                    <a:gd name="T22" fmla="*/ 12 w 92"/>
                    <a:gd name="T23" fmla="*/ 4 h 76"/>
                    <a:gd name="T24" fmla="*/ 12 w 92"/>
                    <a:gd name="T25" fmla="*/ 48 h 76"/>
                    <a:gd name="T26" fmla="*/ 17 w 92"/>
                    <a:gd name="T27" fmla="*/ 52 h 76"/>
                    <a:gd name="T28" fmla="*/ 23 w 92"/>
                    <a:gd name="T29" fmla="*/ 52 h 76"/>
                    <a:gd name="T30" fmla="*/ 23 w 92"/>
                    <a:gd name="T31" fmla="*/ 55 h 76"/>
                    <a:gd name="T32" fmla="*/ 13 w 92"/>
                    <a:gd name="T33" fmla="*/ 55 h 76"/>
                    <a:gd name="T34" fmla="*/ 10 w 92"/>
                    <a:gd name="T35" fmla="*/ 61 h 76"/>
                    <a:gd name="T36" fmla="*/ 7 w 92"/>
                    <a:gd name="T37" fmla="*/ 61 h 76"/>
                    <a:gd name="T38" fmla="*/ 3 w 92"/>
                    <a:gd name="T39" fmla="*/ 66 h 76"/>
                    <a:gd name="T40" fmla="*/ 0 w 92"/>
                    <a:gd name="T41" fmla="*/ 72 h 76"/>
                    <a:gd name="T42" fmla="*/ 4 w 92"/>
                    <a:gd name="T43" fmla="*/ 76 h 76"/>
                    <a:gd name="T44" fmla="*/ 88 w 92"/>
                    <a:gd name="T45" fmla="*/ 76 h 76"/>
                    <a:gd name="T46" fmla="*/ 92 w 92"/>
                    <a:gd name="T47" fmla="*/ 72 h 76"/>
                    <a:gd name="T48" fmla="*/ 89 w 92"/>
                    <a:gd name="T49" fmla="*/ 66 h 76"/>
                    <a:gd name="T50" fmla="*/ 17 w 92"/>
                    <a:gd name="T51" fmla="*/ 49 h 76"/>
                    <a:gd name="T52" fmla="*/ 15 w 92"/>
                    <a:gd name="T53" fmla="*/ 48 h 76"/>
                    <a:gd name="T54" fmla="*/ 15 w 92"/>
                    <a:gd name="T55" fmla="*/ 4 h 76"/>
                    <a:gd name="T56" fmla="*/ 17 w 92"/>
                    <a:gd name="T57" fmla="*/ 2 h 76"/>
                    <a:gd name="T58" fmla="*/ 75 w 92"/>
                    <a:gd name="T59" fmla="*/ 2 h 76"/>
                    <a:gd name="T60" fmla="*/ 77 w 92"/>
                    <a:gd name="T61" fmla="*/ 4 h 76"/>
                    <a:gd name="T62" fmla="*/ 77 w 92"/>
                    <a:gd name="T63" fmla="*/ 48 h 76"/>
                    <a:gd name="T64" fmla="*/ 75 w 92"/>
                    <a:gd name="T65" fmla="*/ 49 h 76"/>
                    <a:gd name="T66" fmla="*/ 17 w 92"/>
                    <a:gd name="T67" fmla="*/ 49 h 76"/>
                    <a:gd name="T68" fmla="*/ 77 w 92"/>
                    <a:gd name="T69" fmla="*/ 58 h 76"/>
                    <a:gd name="T70" fmla="*/ 80 w 92"/>
                    <a:gd name="T71" fmla="*/ 64 h 76"/>
                    <a:gd name="T72" fmla="*/ 85 w 92"/>
                    <a:gd name="T73" fmla="*/ 64 h 76"/>
                    <a:gd name="T74" fmla="*/ 87 w 92"/>
                    <a:gd name="T75" fmla="*/ 66 h 76"/>
                    <a:gd name="T76" fmla="*/ 87 w 92"/>
                    <a:gd name="T77" fmla="*/ 66 h 76"/>
                    <a:gd name="T78" fmla="*/ 90 w 92"/>
                    <a:gd name="T79" fmla="*/ 72 h 76"/>
                    <a:gd name="T80" fmla="*/ 88 w 92"/>
                    <a:gd name="T81" fmla="*/ 74 h 76"/>
                    <a:gd name="T82" fmla="*/ 4 w 92"/>
                    <a:gd name="T83" fmla="*/ 74 h 76"/>
                    <a:gd name="T84" fmla="*/ 2 w 92"/>
                    <a:gd name="T85" fmla="*/ 72 h 76"/>
                    <a:gd name="T86" fmla="*/ 5 w 92"/>
                    <a:gd name="T87" fmla="*/ 66 h 76"/>
                    <a:gd name="T88" fmla="*/ 5 w 92"/>
                    <a:gd name="T89" fmla="*/ 66 h 76"/>
                    <a:gd name="T90" fmla="*/ 7 w 92"/>
                    <a:gd name="T91" fmla="*/ 64 h 76"/>
                    <a:gd name="T92" fmla="*/ 12 w 92"/>
                    <a:gd name="T93" fmla="*/ 64 h 76"/>
                    <a:gd name="T94" fmla="*/ 15 w 92"/>
                    <a:gd name="T95" fmla="*/ 58 h 76"/>
                    <a:gd name="T96" fmla="*/ 26 w 92"/>
                    <a:gd name="T97" fmla="*/ 58 h 76"/>
                    <a:gd name="T98" fmla="*/ 26 w 92"/>
                    <a:gd name="T99" fmla="*/ 54 h 76"/>
                    <a:gd name="T100" fmla="*/ 66 w 92"/>
                    <a:gd name="T101" fmla="*/ 5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2" h="76">
                      <a:moveTo>
                        <a:pt x="89" y="66"/>
                      </a:moveTo>
                      <a:cubicBezTo>
                        <a:pt x="89" y="63"/>
                        <a:pt x="88" y="61"/>
                        <a:pt x="85" y="61"/>
                      </a:cubicBezTo>
                      <a:cubicBezTo>
                        <a:pt x="82" y="61"/>
                        <a:pt x="82" y="61"/>
                        <a:pt x="82" y="61"/>
                      </a:cubicBezTo>
                      <a:cubicBezTo>
                        <a:pt x="79" y="55"/>
                        <a:pt x="79" y="55"/>
                        <a:pt x="79" y="55"/>
                      </a:cubicBezTo>
                      <a:cubicBezTo>
                        <a:pt x="69" y="55"/>
                        <a:pt x="69" y="55"/>
                        <a:pt x="69" y="55"/>
                      </a:cubicBezTo>
                      <a:cubicBezTo>
                        <a:pt x="69" y="52"/>
                        <a:pt x="69" y="52"/>
                        <a:pt x="69" y="52"/>
                      </a:cubicBezTo>
                      <a:cubicBezTo>
                        <a:pt x="75" y="52"/>
                        <a:pt x="75" y="52"/>
                        <a:pt x="75" y="52"/>
                      </a:cubicBezTo>
                      <a:cubicBezTo>
                        <a:pt x="78" y="52"/>
                        <a:pt x="80" y="50"/>
                        <a:pt x="80" y="48"/>
                      </a:cubicBezTo>
                      <a:cubicBezTo>
                        <a:pt x="80" y="4"/>
                        <a:pt x="80" y="4"/>
                        <a:pt x="80" y="4"/>
                      </a:cubicBezTo>
                      <a:cubicBezTo>
                        <a:pt x="80" y="2"/>
                        <a:pt x="78" y="0"/>
                        <a:pt x="75" y="0"/>
                      </a:cubicBezTo>
                      <a:cubicBezTo>
                        <a:pt x="17" y="0"/>
                        <a:pt x="17" y="0"/>
                        <a:pt x="17" y="0"/>
                      </a:cubicBezTo>
                      <a:cubicBezTo>
                        <a:pt x="14" y="0"/>
                        <a:pt x="12" y="2"/>
                        <a:pt x="12" y="4"/>
                      </a:cubicBezTo>
                      <a:cubicBezTo>
                        <a:pt x="12" y="48"/>
                        <a:pt x="12" y="48"/>
                        <a:pt x="12" y="48"/>
                      </a:cubicBezTo>
                      <a:cubicBezTo>
                        <a:pt x="12" y="50"/>
                        <a:pt x="14" y="52"/>
                        <a:pt x="17" y="52"/>
                      </a:cubicBezTo>
                      <a:cubicBezTo>
                        <a:pt x="23" y="52"/>
                        <a:pt x="23" y="52"/>
                        <a:pt x="23" y="52"/>
                      </a:cubicBezTo>
                      <a:cubicBezTo>
                        <a:pt x="23" y="55"/>
                        <a:pt x="23" y="55"/>
                        <a:pt x="23" y="55"/>
                      </a:cubicBezTo>
                      <a:cubicBezTo>
                        <a:pt x="13" y="55"/>
                        <a:pt x="13" y="55"/>
                        <a:pt x="13" y="55"/>
                      </a:cubicBezTo>
                      <a:cubicBezTo>
                        <a:pt x="10" y="61"/>
                        <a:pt x="10" y="61"/>
                        <a:pt x="10" y="61"/>
                      </a:cubicBezTo>
                      <a:cubicBezTo>
                        <a:pt x="7" y="61"/>
                        <a:pt x="7" y="61"/>
                        <a:pt x="7" y="61"/>
                      </a:cubicBezTo>
                      <a:cubicBezTo>
                        <a:pt x="4" y="61"/>
                        <a:pt x="3" y="63"/>
                        <a:pt x="3" y="66"/>
                      </a:cubicBezTo>
                      <a:cubicBezTo>
                        <a:pt x="0" y="72"/>
                        <a:pt x="0" y="72"/>
                        <a:pt x="0" y="72"/>
                      </a:cubicBezTo>
                      <a:cubicBezTo>
                        <a:pt x="0" y="75"/>
                        <a:pt x="1" y="76"/>
                        <a:pt x="4" y="76"/>
                      </a:cubicBezTo>
                      <a:cubicBezTo>
                        <a:pt x="88" y="76"/>
                        <a:pt x="88" y="76"/>
                        <a:pt x="88" y="76"/>
                      </a:cubicBezTo>
                      <a:cubicBezTo>
                        <a:pt x="91" y="76"/>
                        <a:pt x="92" y="75"/>
                        <a:pt x="92" y="72"/>
                      </a:cubicBezTo>
                      <a:lnTo>
                        <a:pt x="89" y="66"/>
                      </a:lnTo>
                      <a:close/>
                      <a:moveTo>
                        <a:pt x="17" y="49"/>
                      </a:moveTo>
                      <a:cubicBezTo>
                        <a:pt x="15" y="49"/>
                        <a:pt x="15" y="49"/>
                        <a:pt x="15" y="48"/>
                      </a:cubicBezTo>
                      <a:cubicBezTo>
                        <a:pt x="15" y="4"/>
                        <a:pt x="15" y="4"/>
                        <a:pt x="15" y="4"/>
                      </a:cubicBezTo>
                      <a:cubicBezTo>
                        <a:pt x="15" y="3"/>
                        <a:pt x="15" y="2"/>
                        <a:pt x="17" y="2"/>
                      </a:cubicBezTo>
                      <a:cubicBezTo>
                        <a:pt x="75" y="2"/>
                        <a:pt x="75" y="2"/>
                        <a:pt x="75" y="2"/>
                      </a:cubicBezTo>
                      <a:cubicBezTo>
                        <a:pt x="77" y="2"/>
                        <a:pt x="77" y="3"/>
                        <a:pt x="77" y="4"/>
                      </a:cubicBezTo>
                      <a:cubicBezTo>
                        <a:pt x="77" y="48"/>
                        <a:pt x="77" y="48"/>
                        <a:pt x="77" y="48"/>
                      </a:cubicBezTo>
                      <a:cubicBezTo>
                        <a:pt x="77" y="49"/>
                        <a:pt x="77" y="49"/>
                        <a:pt x="75" y="49"/>
                      </a:cubicBezTo>
                      <a:lnTo>
                        <a:pt x="17" y="49"/>
                      </a:lnTo>
                      <a:close/>
                      <a:moveTo>
                        <a:pt x="77" y="58"/>
                      </a:moveTo>
                      <a:cubicBezTo>
                        <a:pt x="78" y="59"/>
                        <a:pt x="80" y="64"/>
                        <a:pt x="80" y="64"/>
                      </a:cubicBezTo>
                      <a:cubicBezTo>
                        <a:pt x="85" y="64"/>
                        <a:pt x="85" y="64"/>
                        <a:pt x="85" y="64"/>
                      </a:cubicBezTo>
                      <a:cubicBezTo>
                        <a:pt x="86" y="64"/>
                        <a:pt x="87" y="65"/>
                        <a:pt x="87" y="66"/>
                      </a:cubicBezTo>
                      <a:cubicBezTo>
                        <a:pt x="87" y="66"/>
                        <a:pt x="87" y="66"/>
                        <a:pt x="87" y="66"/>
                      </a:cubicBezTo>
                      <a:cubicBezTo>
                        <a:pt x="87" y="66"/>
                        <a:pt x="89" y="71"/>
                        <a:pt x="90" y="72"/>
                      </a:cubicBezTo>
                      <a:cubicBezTo>
                        <a:pt x="90" y="73"/>
                        <a:pt x="89" y="74"/>
                        <a:pt x="88" y="74"/>
                      </a:cubicBezTo>
                      <a:cubicBezTo>
                        <a:pt x="4" y="74"/>
                        <a:pt x="4" y="74"/>
                        <a:pt x="4" y="74"/>
                      </a:cubicBezTo>
                      <a:cubicBezTo>
                        <a:pt x="3" y="74"/>
                        <a:pt x="2" y="73"/>
                        <a:pt x="2" y="72"/>
                      </a:cubicBezTo>
                      <a:cubicBezTo>
                        <a:pt x="3" y="71"/>
                        <a:pt x="5" y="66"/>
                        <a:pt x="5" y="66"/>
                      </a:cubicBezTo>
                      <a:cubicBezTo>
                        <a:pt x="5" y="66"/>
                        <a:pt x="5" y="66"/>
                        <a:pt x="5" y="66"/>
                      </a:cubicBezTo>
                      <a:cubicBezTo>
                        <a:pt x="5" y="65"/>
                        <a:pt x="6" y="64"/>
                        <a:pt x="7" y="64"/>
                      </a:cubicBezTo>
                      <a:cubicBezTo>
                        <a:pt x="12" y="64"/>
                        <a:pt x="12" y="64"/>
                        <a:pt x="12" y="64"/>
                      </a:cubicBezTo>
                      <a:cubicBezTo>
                        <a:pt x="12" y="64"/>
                        <a:pt x="14" y="59"/>
                        <a:pt x="15" y="58"/>
                      </a:cubicBezTo>
                      <a:cubicBezTo>
                        <a:pt x="17" y="58"/>
                        <a:pt x="26" y="58"/>
                        <a:pt x="26" y="58"/>
                      </a:cubicBezTo>
                      <a:cubicBezTo>
                        <a:pt x="26" y="58"/>
                        <a:pt x="26" y="54"/>
                        <a:pt x="26" y="54"/>
                      </a:cubicBezTo>
                      <a:cubicBezTo>
                        <a:pt x="30" y="54"/>
                        <a:pt x="62" y="54"/>
                        <a:pt x="66" y="54"/>
                      </a:cubicBezTo>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grpSp>
              <p:nvGrpSpPr>
                <p:cNvPr id="53" name="组合 52"/>
                <p:cNvGrpSpPr/>
                <p:nvPr/>
              </p:nvGrpSpPr>
              <p:grpSpPr>
                <a:xfrm>
                  <a:off x="5791201" y="3090863"/>
                  <a:ext cx="655637" cy="681038"/>
                  <a:chOff x="5791201" y="3090863"/>
                  <a:chExt cx="655637" cy="681038"/>
                </a:xfrm>
              </p:grpSpPr>
              <p:sp>
                <p:nvSpPr>
                  <p:cNvPr id="54" name="Freeform 22"/>
                  <p:cNvSpPr>
                    <a:spLocks/>
                  </p:cNvSpPr>
                  <p:nvPr/>
                </p:nvSpPr>
                <p:spPr bwMode="auto">
                  <a:xfrm>
                    <a:off x="6008688" y="3113088"/>
                    <a:ext cx="212725" cy="157163"/>
                  </a:xfrm>
                  <a:custGeom>
                    <a:avLst/>
                    <a:gdLst>
                      <a:gd name="T0" fmla="*/ 51 w 56"/>
                      <a:gd name="T1" fmla="*/ 0 h 41"/>
                      <a:gd name="T2" fmla="*/ 4 w 56"/>
                      <a:gd name="T3" fmla="*/ 0 h 41"/>
                      <a:gd name="T4" fmla="*/ 0 w 56"/>
                      <a:gd name="T5" fmla="*/ 5 h 41"/>
                      <a:gd name="T6" fmla="*/ 0 w 56"/>
                      <a:gd name="T7" fmla="*/ 36 h 41"/>
                      <a:gd name="T8" fmla="*/ 4 w 56"/>
                      <a:gd name="T9" fmla="*/ 41 h 41"/>
                      <a:gd name="T10" fmla="*/ 51 w 56"/>
                      <a:gd name="T11" fmla="*/ 41 h 41"/>
                      <a:gd name="T12" fmla="*/ 56 w 56"/>
                      <a:gd name="T13" fmla="*/ 36 h 41"/>
                      <a:gd name="T14" fmla="*/ 56 w 56"/>
                      <a:gd name="T15" fmla="*/ 5 h 41"/>
                      <a:gd name="T16" fmla="*/ 51 w 56"/>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1">
                        <a:moveTo>
                          <a:pt x="51" y="0"/>
                        </a:moveTo>
                        <a:cubicBezTo>
                          <a:pt x="4" y="0"/>
                          <a:pt x="4" y="0"/>
                          <a:pt x="4" y="0"/>
                        </a:cubicBezTo>
                        <a:cubicBezTo>
                          <a:pt x="2" y="0"/>
                          <a:pt x="0" y="2"/>
                          <a:pt x="0" y="5"/>
                        </a:cubicBezTo>
                        <a:cubicBezTo>
                          <a:pt x="0" y="36"/>
                          <a:pt x="0" y="36"/>
                          <a:pt x="0" y="36"/>
                        </a:cubicBezTo>
                        <a:cubicBezTo>
                          <a:pt x="0" y="39"/>
                          <a:pt x="2" y="41"/>
                          <a:pt x="4" y="41"/>
                        </a:cubicBezTo>
                        <a:cubicBezTo>
                          <a:pt x="51" y="41"/>
                          <a:pt x="51" y="41"/>
                          <a:pt x="51" y="41"/>
                        </a:cubicBezTo>
                        <a:cubicBezTo>
                          <a:pt x="54" y="41"/>
                          <a:pt x="56" y="39"/>
                          <a:pt x="56" y="36"/>
                        </a:cubicBezTo>
                        <a:cubicBezTo>
                          <a:pt x="56" y="5"/>
                          <a:pt x="56" y="5"/>
                          <a:pt x="56" y="5"/>
                        </a:cubicBezTo>
                        <a:cubicBezTo>
                          <a:pt x="56" y="2"/>
                          <a:pt x="54" y="0"/>
                          <a:pt x="51"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55" name="Freeform 23"/>
                  <p:cNvSpPr>
                    <a:spLocks/>
                  </p:cNvSpPr>
                  <p:nvPr/>
                </p:nvSpPr>
                <p:spPr bwMode="auto">
                  <a:xfrm>
                    <a:off x="5984876" y="3351213"/>
                    <a:ext cx="31750" cy="11113"/>
                  </a:xfrm>
                  <a:custGeom>
                    <a:avLst/>
                    <a:gdLst>
                      <a:gd name="T0" fmla="*/ 6 w 8"/>
                      <a:gd name="T1" fmla="*/ 0 h 3"/>
                      <a:gd name="T2" fmla="*/ 1 w 8"/>
                      <a:gd name="T3" fmla="*/ 0 h 3"/>
                      <a:gd name="T4" fmla="*/ 0 w 8"/>
                      <a:gd name="T5" fmla="*/ 1 h 3"/>
                      <a:gd name="T6" fmla="*/ 1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1" y="0"/>
                          <a:pt x="1" y="0"/>
                          <a:pt x="1" y="0"/>
                        </a:cubicBezTo>
                        <a:cubicBezTo>
                          <a:pt x="0" y="0"/>
                          <a:pt x="0" y="1"/>
                          <a:pt x="0" y="1"/>
                        </a:cubicBezTo>
                        <a:cubicBezTo>
                          <a:pt x="0" y="2"/>
                          <a:pt x="0" y="3"/>
                          <a:pt x="1"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56" name="Freeform 24"/>
                  <p:cNvSpPr>
                    <a:spLocks/>
                  </p:cNvSpPr>
                  <p:nvPr/>
                </p:nvSpPr>
                <p:spPr bwMode="auto">
                  <a:xfrm>
                    <a:off x="6030913" y="3351213"/>
                    <a:ext cx="30163" cy="11113"/>
                  </a:xfrm>
                  <a:custGeom>
                    <a:avLst/>
                    <a:gdLst>
                      <a:gd name="T0" fmla="*/ 6 w 8"/>
                      <a:gd name="T1" fmla="*/ 0 h 3"/>
                      <a:gd name="T2" fmla="*/ 1 w 8"/>
                      <a:gd name="T3" fmla="*/ 0 h 3"/>
                      <a:gd name="T4" fmla="*/ 0 w 8"/>
                      <a:gd name="T5" fmla="*/ 1 h 3"/>
                      <a:gd name="T6" fmla="*/ 1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1" y="0"/>
                          <a:pt x="1" y="0"/>
                          <a:pt x="1" y="0"/>
                        </a:cubicBezTo>
                        <a:cubicBezTo>
                          <a:pt x="0" y="0"/>
                          <a:pt x="0" y="1"/>
                          <a:pt x="0" y="1"/>
                        </a:cubicBezTo>
                        <a:cubicBezTo>
                          <a:pt x="0" y="2"/>
                          <a:pt x="0" y="3"/>
                          <a:pt x="1"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57" name="Freeform 25"/>
                  <p:cNvSpPr>
                    <a:spLocks/>
                  </p:cNvSpPr>
                  <p:nvPr/>
                </p:nvSpPr>
                <p:spPr bwMode="auto">
                  <a:xfrm>
                    <a:off x="6076951"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0" y="0"/>
                          <a:pt x="0" y="1"/>
                          <a:pt x="0" y="1"/>
                        </a:cubicBezTo>
                        <a:cubicBezTo>
                          <a:pt x="0" y="2"/>
                          <a:pt x="0"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58" name="Freeform 26"/>
                  <p:cNvSpPr>
                    <a:spLocks/>
                  </p:cNvSpPr>
                  <p:nvPr/>
                </p:nvSpPr>
                <p:spPr bwMode="auto">
                  <a:xfrm>
                    <a:off x="6122988"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0" y="0"/>
                          <a:pt x="0" y="1"/>
                          <a:pt x="0" y="1"/>
                        </a:cubicBezTo>
                        <a:cubicBezTo>
                          <a:pt x="0" y="2"/>
                          <a:pt x="0"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59" name="Freeform 27"/>
                  <p:cNvSpPr>
                    <a:spLocks/>
                  </p:cNvSpPr>
                  <p:nvPr/>
                </p:nvSpPr>
                <p:spPr bwMode="auto">
                  <a:xfrm>
                    <a:off x="6169026"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1"/>
                        </a:cubicBezTo>
                        <a:cubicBezTo>
                          <a:pt x="0" y="2"/>
                          <a:pt x="1"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0" name="Freeform 28"/>
                  <p:cNvSpPr>
                    <a:spLocks/>
                  </p:cNvSpPr>
                  <p:nvPr/>
                </p:nvSpPr>
                <p:spPr bwMode="auto">
                  <a:xfrm>
                    <a:off x="6213476"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1"/>
                        </a:cubicBezTo>
                        <a:cubicBezTo>
                          <a:pt x="0" y="2"/>
                          <a:pt x="1"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1" name="Freeform 29"/>
                  <p:cNvSpPr>
                    <a:spLocks/>
                  </p:cNvSpPr>
                  <p:nvPr/>
                </p:nvSpPr>
                <p:spPr bwMode="auto">
                  <a:xfrm>
                    <a:off x="6008688" y="3335338"/>
                    <a:ext cx="30163" cy="7938"/>
                  </a:xfrm>
                  <a:custGeom>
                    <a:avLst/>
                    <a:gdLst>
                      <a:gd name="T0" fmla="*/ 1 w 8"/>
                      <a:gd name="T1" fmla="*/ 2 h 2"/>
                      <a:gd name="T2" fmla="*/ 6 w 8"/>
                      <a:gd name="T3" fmla="*/ 2 h 2"/>
                      <a:gd name="T4" fmla="*/ 8 w 8"/>
                      <a:gd name="T5" fmla="*/ 1 h 2"/>
                      <a:gd name="T6" fmla="*/ 6 w 8"/>
                      <a:gd name="T7" fmla="*/ 0 h 2"/>
                      <a:gd name="T8" fmla="*/ 1 w 8"/>
                      <a:gd name="T9" fmla="*/ 0 h 2"/>
                      <a:gd name="T10" fmla="*/ 0 w 8"/>
                      <a:gd name="T11" fmla="*/ 1 h 2"/>
                      <a:gd name="T12" fmla="*/ 1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1" y="2"/>
                        </a:moveTo>
                        <a:cubicBezTo>
                          <a:pt x="6" y="2"/>
                          <a:pt x="6" y="2"/>
                          <a:pt x="6" y="2"/>
                        </a:cubicBezTo>
                        <a:cubicBezTo>
                          <a:pt x="7" y="2"/>
                          <a:pt x="8" y="2"/>
                          <a:pt x="8" y="1"/>
                        </a:cubicBezTo>
                        <a:cubicBezTo>
                          <a:pt x="8" y="0"/>
                          <a:pt x="7" y="0"/>
                          <a:pt x="6" y="0"/>
                        </a:cubicBezTo>
                        <a:cubicBezTo>
                          <a:pt x="1" y="0"/>
                          <a:pt x="1" y="0"/>
                          <a:pt x="1" y="0"/>
                        </a:cubicBezTo>
                        <a:cubicBezTo>
                          <a:pt x="0" y="0"/>
                          <a:pt x="0" y="0"/>
                          <a:pt x="0" y="1"/>
                        </a:cubicBezTo>
                        <a:cubicBezTo>
                          <a:pt x="0" y="2"/>
                          <a:pt x="0" y="2"/>
                          <a:pt x="1"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2" name="Freeform 30"/>
                  <p:cNvSpPr>
                    <a:spLocks/>
                  </p:cNvSpPr>
                  <p:nvPr/>
                </p:nvSpPr>
                <p:spPr bwMode="auto">
                  <a:xfrm>
                    <a:off x="6054726" y="3335338"/>
                    <a:ext cx="30163" cy="7938"/>
                  </a:xfrm>
                  <a:custGeom>
                    <a:avLst/>
                    <a:gdLst>
                      <a:gd name="T0" fmla="*/ 1 w 8"/>
                      <a:gd name="T1" fmla="*/ 2 h 2"/>
                      <a:gd name="T2" fmla="*/ 6 w 8"/>
                      <a:gd name="T3" fmla="*/ 2 h 2"/>
                      <a:gd name="T4" fmla="*/ 8 w 8"/>
                      <a:gd name="T5" fmla="*/ 1 h 2"/>
                      <a:gd name="T6" fmla="*/ 6 w 8"/>
                      <a:gd name="T7" fmla="*/ 0 h 2"/>
                      <a:gd name="T8" fmla="*/ 1 w 8"/>
                      <a:gd name="T9" fmla="*/ 0 h 2"/>
                      <a:gd name="T10" fmla="*/ 0 w 8"/>
                      <a:gd name="T11" fmla="*/ 1 h 2"/>
                      <a:gd name="T12" fmla="*/ 1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1" y="2"/>
                        </a:moveTo>
                        <a:cubicBezTo>
                          <a:pt x="6" y="2"/>
                          <a:pt x="6" y="2"/>
                          <a:pt x="6" y="2"/>
                        </a:cubicBezTo>
                        <a:cubicBezTo>
                          <a:pt x="7" y="2"/>
                          <a:pt x="8" y="2"/>
                          <a:pt x="8" y="1"/>
                        </a:cubicBezTo>
                        <a:cubicBezTo>
                          <a:pt x="8" y="0"/>
                          <a:pt x="7" y="0"/>
                          <a:pt x="6" y="0"/>
                        </a:cubicBezTo>
                        <a:cubicBezTo>
                          <a:pt x="1" y="0"/>
                          <a:pt x="1" y="0"/>
                          <a:pt x="1" y="0"/>
                        </a:cubicBezTo>
                        <a:cubicBezTo>
                          <a:pt x="0" y="0"/>
                          <a:pt x="0" y="0"/>
                          <a:pt x="0" y="1"/>
                        </a:cubicBezTo>
                        <a:cubicBezTo>
                          <a:pt x="0" y="2"/>
                          <a:pt x="0" y="2"/>
                          <a:pt x="1"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3" name="Freeform 31"/>
                  <p:cNvSpPr>
                    <a:spLocks/>
                  </p:cNvSpPr>
                  <p:nvPr/>
                </p:nvSpPr>
                <p:spPr bwMode="auto">
                  <a:xfrm>
                    <a:off x="6099176" y="3335338"/>
                    <a:ext cx="31750"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4" name="Freeform 32"/>
                  <p:cNvSpPr>
                    <a:spLocks/>
                  </p:cNvSpPr>
                  <p:nvPr/>
                </p:nvSpPr>
                <p:spPr bwMode="auto">
                  <a:xfrm>
                    <a:off x="6145213" y="3335338"/>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5" name="Freeform 33"/>
                  <p:cNvSpPr>
                    <a:spLocks/>
                  </p:cNvSpPr>
                  <p:nvPr/>
                </p:nvSpPr>
                <p:spPr bwMode="auto">
                  <a:xfrm>
                    <a:off x="6191251" y="3335338"/>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6" name="Freeform 34"/>
                  <p:cNvSpPr>
                    <a:spLocks/>
                  </p:cNvSpPr>
                  <p:nvPr/>
                </p:nvSpPr>
                <p:spPr bwMode="auto">
                  <a:xfrm>
                    <a:off x="5815013" y="3427413"/>
                    <a:ext cx="212725" cy="152400"/>
                  </a:xfrm>
                  <a:custGeom>
                    <a:avLst/>
                    <a:gdLst>
                      <a:gd name="T0" fmla="*/ 52 w 56"/>
                      <a:gd name="T1" fmla="*/ 0 h 40"/>
                      <a:gd name="T2" fmla="*/ 4 w 56"/>
                      <a:gd name="T3" fmla="*/ 0 h 40"/>
                      <a:gd name="T4" fmla="*/ 0 w 56"/>
                      <a:gd name="T5" fmla="*/ 4 h 40"/>
                      <a:gd name="T6" fmla="*/ 0 w 56"/>
                      <a:gd name="T7" fmla="*/ 36 h 40"/>
                      <a:gd name="T8" fmla="*/ 4 w 56"/>
                      <a:gd name="T9" fmla="*/ 40 h 40"/>
                      <a:gd name="T10" fmla="*/ 52 w 56"/>
                      <a:gd name="T11" fmla="*/ 40 h 40"/>
                      <a:gd name="T12" fmla="*/ 56 w 56"/>
                      <a:gd name="T13" fmla="*/ 36 h 40"/>
                      <a:gd name="T14" fmla="*/ 56 w 56"/>
                      <a:gd name="T15" fmla="*/ 4 h 40"/>
                      <a:gd name="T16" fmla="*/ 52 w 5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0">
                        <a:moveTo>
                          <a:pt x="52" y="0"/>
                        </a:moveTo>
                        <a:cubicBezTo>
                          <a:pt x="4" y="0"/>
                          <a:pt x="4" y="0"/>
                          <a:pt x="4" y="0"/>
                        </a:cubicBezTo>
                        <a:cubicBezTo>
                          <a:pt x="2" y="0"/>
                          <a:pt x="0" y="2"/>
                          <a:pt x="0" y="4"/>
                        </a:cubicBezTo>
                        <a:cubicBezTo>
                          <a:pt x="0" y="36"/>
                          <a:pt x="0" y="36"/>
                          <a:pt x="0" y="36"/>
                        </a:cubicBezTo>
                        <a:cubicBezTo>
                          <a:pt x="0" y="38"/>
                          <a:pt x="2" y="40"/>
                          <a:pt x="4" y="40"/>
                        </a:cubicBezTo>
                        <a:cubicBezTo>
                          <a:pt x="52" y="40"/>
                          <a:pt x="52" y="40"/>
                          <a:pt x="52" y="40"/>
                        </a:cubicBezTo>
                        <a:cubicBezTo>
                          <a:pt x="54" y="40"/>
                          <a:pt x="56" y="38"/>
                          <a:pt x="56" y="36"/>
                        </a:cubicBezTo>
                        <a:cubicBezTo>
                          <a:pt x="56" y="4"/>
                          <a:pt x="56" y="4"/>
                          <a:pt x="56" y="4"/>
                        </a:cubicBezTo>
                        <a:cubicBezTo>
                          <a:pt x="56" y="2"/>
                          <a:pt x="54" y="0"/>
                          <a:pt x="52"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7" name="Freeform 36"/>
                  <p:cNvSpPr>
                    <a:spLocks/>
                  </p:cNvSpPr>
                  <p:nvPr/>
                </p:nvSpPr>
                <p:spPr bwMode="auto">
                  <a:xfrm>
                    <a:off x="5791201"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8" name="Freeform 37"/>
                  <p:cNvSpPr>
                    <a:spLocks/>
                  </p:cNvSpPr>
                  <p:nvPr/>
                </p:nvSpPr>
                <p:spPr bwMode="auto">
                  <a:xfrm>
                    <a:off x="5837238"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69" name="Freeform 38"/>
                  <p:cNvSpPr>
                    <a:spLocks/>
                  </p:cNvSpPr>
                  <p:nvPr/>
                </p:nvSpPr>
                <p:spPr bwMode="auto">
                  <a:xfrm>
                    <a:off x="5883276"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0" name="Freeform 39"/>
                  <p:cNvSpPr>
                    <a:spLocks/>
                  </p:cNvSpPr>
                  <p:nvPr/>
                </p:nvSpPr>
                <p:spPr bwMode="auto">
                  <a:xfrm>
                    <a:off x="5929313"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1" name="Freeform 40"/>
                  <p:cNvSpPr>
                    <a:spLocks/>
                  </p:cNvSpPr>
                  <p:nvPr/>
                </p:nvSpPr>
                <p:spPr bwMode="auto">
                  <a:xfrm>
                    <a:off x="5973763"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2" name="Freeform 41"/>
                  <p:cNvSpPr>
                    <a:spLocks/>
                  </p:cNvSpPr>
                  <p:nvPr/>
                </p:nvSpPr>
                <p:spPr bwMode="auto">
                  <a:xfrm>
                    <a:off x="6019801"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3" name="Freeform 42"/>
                  <p:cNvSpPr>
                    <a:spLocks/>
                  </p:cNvSpPr>
                  <p:nvPr/>
                </p:nvSpPr>
                <p:spPr bwMode="auto">
                  <a:xfrm>
                    <a:off x="5815013"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4" name="Freeform 43"/>
                  <p:cNvSpPr>
                    <a:spLocks/>
                  </p:cNvSpPr>
                  <p:nvPr/>
                </p:nvSpPr>
                <p:spPr bwMode="auto">
                  <a:xfrm>
                    <a:off x="5859463" y="3644901"/>
                    <a:ext cx="31750"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5" name="Freeform 44"/>
                  <p:cNvSpPr>
                    <a:spLocks/>
                  </p:cNvSpPr>
                  <p:nvPr/>
                </p:nvSpPr>
                <p:spPr bwMode="auto">
                  <a:xfrm>
                    <a:off x="5905501"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6" name="Freeform 45"/>
                  <p:cNvSpPr>
                    <a:spLocks/>
                  </p:cNvSpPr>
                  <p:nvPr/>
                </p:nvSpPr>
                <p:spPr bwMode="auto">
                  <a:xfrm>
                    <a:off x="5951538"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7" name="Freeform 46"/>
                  <p:cNvSpPr>
                    <a:spLocks/>
                  </p:cNvSpPr>
                  <p:nvPr/>
                </p:nvSpPr>
                <p:spPr bwMode="auto">
                  <a:xfrm>
                    <a:off x="5997576"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8" name="Freeform 47"/>
                  <p:cNvSpPr>
                    <a:spLocks/>
                  </p:cNvSpPr>
                  <p:nvPr/>
                </p:nvSpPr>
                <p:spPr bwMode="auto">
                  <a:xfrm>
                    <a:off x="6164263" y="3500438"/>
                    <a:ext cx="212725" cy="152400"/>
                  </a:xfrm>
                  <a:custGeom>
                    <a:avLst/>
                    <a:gdLst>
                      <a:gd name="T0" fmla="*/ 52 w 56"/>
                      <a:gd name="T1" fmla="*/ 0 h 40"/>
                      <a:gd name="T2" fmla="*/ 4 w 56"/>
                      <a:gd name="T3" fmla="*/ 0 h 40"/>
                      <a:gd name="T4" fmla="*/ 0 w 56"/>
                      <a:gd name="T5" fmla="*/ 5 h 40"/>
                      <a:gd name="T6" fmla="*/ 0 w 56"/>
                      <a:gd name="T7" fmla="*/ 36 h 40"/>
                      <a:gd name="T8" fmla="*/ 4 w 56"/>
                      <a:gd name="T9" fmla="*/ 40 h 40"/>
                      <a:gd name="T10" fmla="*/ 52 w 56"/>
                      <a:gd name="T11" fmla="*/ 40 h 40"/>
                      <a:gd name="T12" fmla="*/ 56 w 56"/>
                      <a:gd name="T13" fmla="*/ 36 h 40"/>
                      <a:gd name="T14" fmla="*/ 56 w 56"/>
                      <a:gd name="T15" fmla="*/ 5 h 40"/>
                      <a:gd name="T16" fmla="*/ 52 w 5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0">
                        <a:moveTo>
                          <a:pt x="52" y="0"/>
                        </a:moveTo>
                        <a:cubicBezTo>
                          <a:pt x="4" y="0"/>
                          <a:pt x="4" y="0"/>
                          <a:pt x="4" y="0"/>
                        </a:cubicBezTo>
                        <a:cubicBezTo>
                          <a:pt x="2" y="0"/>
                          <a:pt x="0" y="2"/>
                          <a:pt x="0" y="5"/>
                        </a:cubicBezTo>
                        <a:cubicBezTo>
                          <a:pt x="0" y="36"/>
                          <a:pt x="0" y="36"/>
                          <a:pt x="0" y="36"/>
                        </a:cubicBezTo>
                        <a:cubicBezTo>
                          <a:pt x="0" y="38"/>
                          <a:pt x="2" y="40"/>
                          <a:pt x="4" y="40"/>
                        </a:cubicBezTo>
                        <a:cubicBezTo>
                          <a:pt x="52" y="40"/>
                          <a:pt x="52" y="40"/>
                          <a:pt x="52" y="40"/>
                        </a:cubicBezTo>
                        <a:cubicBezTo>
                          <a:pt x="54" y="40"/>
                          <a:pt x="56" y="38"/>
                          <a:pt x="56" y="36"/>
                        </a:cubicBezTo>
                        <a:cubicBezTo>
                          <a:pt x="56" y="5"/>
                          <a:pt x="56" y="5"/>
                          <a:pt x="56" y="5"/>
                        </a:cubicBezTo>
                        <a:cubicBezTo>
                          <a:pt x="56" y="2"/>
                          <a:pt x="54" y="0"/>
                          <a:pt x="52"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79" name="Freeform 48"/>
                  <p:cNvSpPr>
                    <a:spLocks noEditPoints="1"/>
                  </p:cNvSpPr>
                  <p:nvPr/>
                </p:nvSpPr>
                <p:spPr bwMode="auto">
                  <a:xfrm>
                    <a:off x="5935663" y="3090863"/>
                    <a:ext cx="511175" cy="681038"/>
                  </a:xfrm>
                  <a:custGeom>
                    <a:avLst/>
                    <a:gdLst>
                      <a:gd name="T0" fmla="*/ 127 w 134"/>
                      <a:gd name="T1" fmla="*/ 163 h 178"/>
                      <a:gd name="T2" fmla="*/ 121 w 134"/>
                      <a:gd name="T3" fmla="*/ 156 h 178"/>
                      <a:gd name="T4" fmla="*/ 111 w 134"/>
                      <a:gd name="T5" fmla="*/ 153 h 178"/>
                      <a:gd name="T6" fmla="*/ 122 w 134"/>
                      <a:gd name="T7" fmla="*/ 149 h 178"/>
                      <a:gd name="T8" fmla="*/ 117 w 134"/>
                      <a:gd name="T9" fmla="*/ 101 h 178"/>
                      <a:gd name="T10" fmla="*/ 54 w 134"/>
                      <a:gd name="T11" fmla="*/ 105 h 178"/>
                      <a:gd name="T12" fmla="*/ 46 w 134"/>
                      <a:gd name="T13" fmla="*/ 112 h 178"/>
                      <a:gd name="T14" fmla="*/ 89 w 134"/>
                      <a:gd name="T15" fmla="*/ 77 h 178"/>
                      <a:gd name="T16" fmla="*/ 90 w 134"/>
                      <a:gd name="T17" fmla="*/ 66 h 178"/>
                      <a:gd name="T18" fmla="*/ 83 w 134"/>
                      <a:gd name="T19" fmla="*/ 62 h 178"/>
                      <a:gd name="T20" fmla="*/ 70 w 134"/>
                      <a:gd name="T21" fmla="*/ 55 h 178"/>
                      <a:gd name="T22" fmla="*/ 76 w 134"/>
                      <a:gd name="T23" fmla="*/ 53 h 178"/>
                      <a:gd name="T24" fmla="*/ 81 w 134"/>
                      <a:gd name="T25" fmla="*/ 4 h 178"/>
                      <a:gd name="T26" fmla="*/ 17 w 134"/>
                      <a:gd name="T27" fmla="*/ 0 h 178"/>
                      <a:gd name="T28" fmla="*/ 13 w 134"/>
                      <a:gd name="T29" fmla="*/ 49 h 178"/>
                      <a:gd name="T30" fmla="*/ 24 w 134"/>
                      <a:gd name="T31" fmla="*/ 53 h 178"/>
                      <a:gd name="T32" fmla="*/ 14 w 134"/>
                      <a:gd name="T33" fmla="*/ 55 h 178"/>
                      <a:gd name="T34" fmla="*/ 8 w 134"/>
                      <a:gd name="T35" fmla="*/ 62 h 178"/>
                      <a:gd name="T36" fmla="*/ 0 w 134"/>
                      <a:gd name="T37" fmla="*/ 73 h 178"/>
                      <a:gd name="T38" fmla="*/ 41 w 134"/>
                      <a:gd name="T39" fmla="*/ 77 h 178"/>
                      <a:gd name="T40" fmla="*/ 30 w 134"/>
                      <a:gd name="T41" fmla="*/ 112 h 178"/>
                      <a:gd name="T42" fmla="*/ 54 w 134"/>
                      <a:gd name="T43" fmla="*/ 116 h 178"/>
                      <a:gd name="T44" fmla="*/ 59 w 134"/>
                      <a:gd name="T45" fmla="*/ 153 h 178"/>
                      <a:gd name="T46" fmla="*/ 65 w 134"/>
                      <a:gd name="T47" fmla="*/ 156 h 178"/>
                      <a:gd name="T48" fmla="*/ 52 w 134"/>
                      <a:gd name="T49" fmla="*/ 163 h 178"/>
                      <a:gd name="T50" fmla="*/ 45 w 134"/>
                      <a:gd name="T51" fmla="*/ 167 h 178"/>
                      <a:gd name="T52" fmla="*/ 46 w 134"/>
                      <a:gd name="T53" fmla="*/ 178 h 178"/>
                      <a:gd name="T54" fmla="*/ 134 w 134"/>
                      <a:gd name="T55" fmla="*/ 173 h 178"/>
                      <a:gd name="T56" fmla="*/ 17 w 134"/>
                      <a:gd name="T57" fmla="*/ 50 h 178"/>
                      <a:gd name="T58" fmla="*/ 15 w 134"/>
                      <a:gd name="T59" fmla="*/ 4 h 178"/>
                      <a:gd name="T60" fmla="*/ 76 w 134"/>
                      <a:gd name="T61" fmla="*/ 3 h 178"/>
                      <a:gd name="T62" fmla="*/ 78 w 134"/>
                      <a:gd name="T63" fmla="*/ 49 h 178"/>
                      <a:gd name="T64" fmla="*/ 17 w 134"/>
                      <a:gd name="T65" fmla="*/ 50 h 178"/>
                      <a:gd name="T66" fmla="*/ 6 w 134"/>
                      <a:gd name="T67" fmla="*/ 67 h 178"/>
                      <a:gd name="T68" fmla="*/ 8 w 134"/>
                      <a:gd name="T69" fmla="*/ 64 h 178"/>
                      <a:gd name="T70" fmla="*/ 15 w 134"/>
                      <a:gd name="T71" fmla="*/ 58 h 178"/>
                      <a:gd name="T72" fmla="*/ 26 w 134"/>
                      <a:gd name="T73" fmla="*/ 54 h 178"/>
                      <a:gd name="T74" fmla="*/ 67 w 134"/>
                      <a:gd name="T75" fmla="*/ 58 h 178"/>
                      <a:gd name="T76" fmla="*/ 81 w 134"/>
                      <a:gd name="T77" fmla="*/ 64 h 178"/>
                      <a:gd name="T78" fmla="*/ 88 w 134"/>
                      <a:gd name="T79" fmla="*/ 66 h 178"/>
                      <a:gd name="T80" fmla="*/ 91 w 134"/>
                      <a:gd name="T81" fmla="*/ 73 h 178"/>
                      <a:gd name="T82" fmla="*/ 5 w 134"/>
                      <a:gd name="T83" fmla="*/ 74 h 178"/>
                      <a:gd name="T84" fmla="*/ 59 w 134"/>
                      <a:gd name="T85" fmla="*/ 151 h 178"/>
                      <a:gd name="T86" fmla="*/ 57 w 134"/>
                      <a:gd name="T87" fmla="*/ 105 h 178"/>
                      <a:gd name="T88" fmla="*/ 117 w 134"/>
                      <a:gd name="T89" fmla="*/ 104 h 178"/>
                      <a:gd name="T90" fmla="*/ 119 w 134"/>
                      <a:gd name="T91" fmla="*/ 149 h 178"/>
                      <a:gd name="T92" fmla="*/ 59 w 134"/>
                      <a:gd name="T93" fmla="*/ 151 h 178"/>
                      <a:gd name="T94" fmla="*/ 46 w 134"/>
                      <a:gd name="T95" fmla="*/ 175 h 178"/>
                      <a:gd name="T96" fmla="*/ 47 w 134"/>
                      <a:gd name="T97" fmla="*/ 167 h 178"/>
                      <a:gd name="T98" fmla="*/ 49 w 134"/>
                      <a:gd name="T99" fmla="*/ 165 h 178"/>
                      <a:gd name="T100" fmla="*/ 57 w 134"/>
                      <a:gd name="T101" fmla="*/ 159 h 178"/>
                      <a:gd name="T102" fmla="*/ 68 w 134"/>
                      <a:gd name="T103" fmla="*/ 155 h 178"/>
                      <a:gd name="T104" fmla="*/ 108 w 134"/>
                      <a:gd name="T105" fmla="*/ 159 h 178"/>
                      <a:gd name="T106" fmla="*/ 122 w 134"/>
                      <a:gd name="T107" fmla="*/ 165 h 178"/>
                      <a:gd name="T108" fmla="*/ 129 w 134"/>
                      <a:gd name="T109" fmla="*/ 167 h 178"/>
                      <a:gd name="T110" fmla="*/ 132 w 134"/>
                      <a:gd name="T111" fmla="*/ 17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78">
                        <a:moveTo>
                          <a:pt x="131" y="167"/>
                        </a:moveTo>
                        <a:cubicBezTo>
                          <a:pt x="131" y="165"/>
                          <a:pt x="130" y="163"/>
                          <a:pt x="127" y="163"/>
                        </a:cubicBezTo>
                        <a:cubicBezTo>
                          <a:pt x="124" y="163"/>
                          <a:pt x="124" y="163"/>
                          <a:pt x="124" y="163"/>
                        </a:cubicBezTo>
                        <a:cubicBezTo>
                          <a:pt x="121" y="156"/>
                          <a:pt x="121" y="156"/>
                          <a:pt x="121" y="156"/>
                        </a:cubicBezTo>
                        <a:cubicBezTo>
                          <a:pt x="111" y="156"/>
                          <a:pt x="111" y="156"/>
                          <a:pt x="111" y="156"/>
                        </a:cubicBezTo>
                        <a:cubicBezTo>
                          <a:pt x="111" y="153"/>
                          <a:pt x="111" y="153"/>
                          <a:pt x="111" y="153"/>
                        </a:cubicBezTo>
                        <a:cubicBezTo>
                          <a:pt x="117" y="153"/>
                          <a:pt x="117" y="153"/>
                          <a:pt x="117" y="153"/>
                        </a:cubicBezTo>
                        <a:cubicBezTo>
                          <a:pt x="120" y="153"/>
                          <a:pt x="122" y="152"/>
                          <a:pt x="122" y="149"/>
                        </a:cubicBezTo>
                        <a:cubicBezTo>
                          <a:pt x="122" y="105"/>
                          <a:pt x="122" y="105"/>
                          <a:pt x="122" y="105"/>
                        </a:cubicBezTo>
                        <a:cubicBezTo>
                          <a:pt x="122" y="103"/>
                          <a:pt x="120" y="101"/>
                          <a:pt x="117" y="101"/>
                        </a:cubicBezTo>
                        <a:cubicBezTo>
                          <a:pt x="59" y="101"/>
                          <a:pt x="59" y="101"/>
                          <a:pt x="59" y="101"/>
                        </a:cubicBezTo>
                        <a:cubicBezTo>
                          <a:pt x="56" y="101"/>
                          <a:pt x="54" y="103"/>
                          <a:pt x="54" y="105"/>
                        </a:cubicBezTo>
                        <a:cubicBezTo>
                          <a:pt x="54" y="112"/>
                          <a:pt x="54" y="112"/>
                          <a:pt x="54" y="112"/>
                        </a:cubicBezTo>
                        <a:cubicBezTo>
                          <a:pt x="46" y="112"/>
                          <a:pt x="46" y="112"/>
                          <a:pt x="46" y="112"/>
                        </a:cubicBezTo>
                        <a:cubicBezTo>
                          <a:pt x="46" y="77"/>
                          <a:pt x="46" y="77"/>
                          <a:pt x="46" y="77"/>
                        </a:cubicBezTo>
                        <a:cubicBezTo>
                          <a:pt x="89" y="77"/>
                          <a:pt x="89" y="77"/>
                          <a:pt x="89" y="77"/>
                        </a:cubicBezTo>
                        <a:cubicBezTo>
                          <a:pt x="91" y="77"/>
                          <a:pt x="93" y="75"/>
                          <a:pt x="93" y="73"/>
                        </a:cubicBezTo>
                        <a:cubicBezTo>
                          <a:pt x="90" y="66"/>
                          <a:pt x="90" y="66"/>
                          <a:pt x="90" y="66"/>
                        </a:cubicBezTo>
                        <a:cubicBezTo>
                          <a:pt x="90" y="64"/>
                          <a:pt x="88" y="62"/>
                          <a:pt x="86" y="62"/>
                        </a:cubicBezTo>
                        <a:cubicBezTo>
                          <a:pt x="83" y="62"/>
                          <a:pt x="83" y="62"/>
                          <a:pt x="83" y="62"/>
                        </a:cubicBezTo>
                        <a:cubicBezTo>
                          <a:pt x="80" y="55"/>
                          <a:pt x="80" y="55"/>
                          <a:pt x="80" y="55"/>
                        </a:cubicBezTo>
                        <a:cubicBezTo>
                          <a:pt x="70" y="55"/>
                          <a:pt x="70" y="55"/>
                          <a:pt x="70" y="55"/>
                        </a:cubicBezTo>
                        <a:cubicBezTo>
                          <a:pt x="70" y="53"/>
                          <a:pt x="70" y="53"/>
                          <a:pt x="70" y="53"/>
                        </a:cubicBezTo>
                        <a:cubicBezTo>
                          <a:pt x="76" y="53"/>
                          <a:pt x="76" y="53"/>
                          <a:pt x="76" y="53"/>
                        </a:cubicBezTo>
                        <a:cubicBezTo>
                          <a:pt x="79" y="53"/>
                          <a:pt x="81" y="51"/>
                          <a:pt x="81" y="49"/>
                        </a:cubicBezTo>
                        <a:cubicBezTo>
                          <a:pt x="81" y="4"/>
                          <a:pt x="81" y="4"/>
                          <a:pt x="81" y="4"/>
                        </a:cubicBezTo>
                        <a:cubicBezTo>
                          <a:pt x="81" y="2"/>
                          <a:pt x="79" y="0"/>
                          <a:pt x="76" y="0"/>
                        </a:cubicBezTo>
                        <a:cubicBezTo>
                          <a:pt x="17" y="0"/>
                          <a:pt x="17" y="0"/>
                          <a:pt x="17" y="0"/>
                        </a:cubicBezTo>
                        <a:cubicBezTo>
                          <a:pt x="15" y="0"/>
                          <a:pt x="13" y="2"/>
                          <a:pt x="13" y="4"/>
                        </a:cubicBezTo>
                        <a:cubicBezTo>
                          <a:pt x="13" y="49"/>
                          <a:pt x="13" y="49"/>
                          <a:pt x="13" y="49"/>
                        </a:cubicBezTo>
                        <a:cubicBezTo>
                          <a:pt x="13" y="51"/>
                          <a:pt x="15" y="53"/>
                          <a:pt x="17" y="53"/>
                        </a:cubicBezTo>
                        <a:cubicBezTo>
                          <a:pt x="24" y="53"/>
                          <a:pt x="24" y="53"/>
                          <a:pt x="24" y="53"/>
                        </a:cubicBezTo>
                        <a:cubicBezTo>
                          <a:pt x="24" y="55"/>
                          <a:pt x="24" y="55"/>
                          <a:pt x="24" y="55"/>
                        </a:cubicBezTo>
                        <a:cubicBezTo>
                          <a:pt x="14" y="55"/>
                          <a:pt x="14" y="55"/>
                          <a:pt x="14" y="55"/>
                        </a:cubicBezTo>
                        <a:cubicBezTo>
                          <a:pt x="11" y="62"/>
                          <a:pt x="11" y="62"/>
                          <a:pt x="11" y="62"/>
                        </a:cubicBezTo>
                        <a:cubicBezTo>
                          <a:pt x="8" y="62"/>
                          <a:pt x="8" y="62"/>
                          <a:pt x="8" y="62"/>
                        </a:cubicBezTo>
                        <a:cubicBezTo>
                          <a:pt x="5" y="62"/>
                          <a:pt x="3" y="64"/>
                          <a:pt x="3" y="66"/>
                        </a:cubicBezTo>
                        <a:cubicBezTo>
                          <a:pt x="0" y="73"/>
                          <a:pt x="0" y="73"/>
                          <a:pt x="0" y="73"/>
                        </a:cubicBezTo>
                        <a:cubicBezTo>
                          <a:pt x="0" y="75"/>
                          <a:pt x="2" y="77"/>
                          <a:pt x="5" y="77"/>
                        </a:cubicBezTo>
                        <a:cubicBezTo>
                          <a:pt x="41" y="77"/>
                          <a:pt x="41" y="77"/>
                          <a:pt x="41" y="77"/>
                        </a:cubicBezTo>
                        <a:cubicBezTo>
                          <a:pt x="41" y="112"/>
                          <a:pt x="41" y="112"/>
                          <a:pt x="41" y="112"/>
                        </a:cubicBezTo>
                        <a:cubicBezTo>
                          <a:pt x="30" y="112"/>
                          <a:pt x="30" y="112"/>
                          <a:pt x="30" y="112"/>
                        </a:cubicBezTo>
                        <a:cubicBezTo>
                          <a:pt x="30" y="116"/>
                          <a:pt x="30" y="116"/>
                          <a:pt x="30" y="116"/>
                        </a:cubicBezTo>
                        <a:cubicBezTo>
                          <a:pt x="54" y="116"/>
                          <a:pt x="54" y="116"/>
                          <a:pt x="54" y="116"/>
                        </a:cubicBezTo>
                        <a:cubicBezTo>
                          <a:pt x="54" y="149"/>
                          <a:pt x="54" y="149"/>
                          <a:pt x="54" y="149"/>
                        </a:cubicBezTo>
                        <a:cubicBezTo>
                          <a:pt x="54" y="152"/>
                          <a:pt x="56" y="153"/>
                          <a:pt x="59" y="153"/>
                        </a:cubicBezTo>
                        <a:cubicBezTo>
                          <a:pt x="65" y="153"/>
                          <a:pt x="65" y="153"/>
                          <a:pt x="65" y="153"/>
                        </a:cubicBezTo>
                        <a:cubicBezTo>
                          <a:pt x="65" y="156"/>
                          <a:pt x="65" y="156"/>
                          <a:pt x="65" y="156"/>
                        </a:cubicBezTo>
                        <a:cubicBezTo>
                          <a:pt x="55" y="156"/>
                          <a:pt x="55" y="156"/>
                          <a:pt x="55" y="156"/>
                        </a:cubicBezTo>
                        <a:cubicBezTo>
                          <a:pt x="52" y="163"/>
                          <a:pt x="52" y="163"/>
                          <a:pt x="52" y="163"/>
                        </a:cubicBezTo>
                        <a:cubicBezTo>
                          <a:pt x="49" y="163"/>
                          <a:pt x="49" y="163"/>
                          <a:pt x="49" y="163"/>
                        </a:cubicBezTo>
                        <a:cubicBezTo>
                          <a:pt x="46" y="163"/>
                          <a:pt x="45" y="165"/>
                          <a:pt x="45" y="167"/>
                        </a:cubicBezTo>
                        <a:cubicBezTo>
                          <a:pt x="42" y="173"/>
                          <a:pt x="42" y="173"/>
                          <a:pt x="42" y="173"/>
                        </a:cubicBezTo>
                        <a:cubicBezTo>
                          <a:pt x="42" y="176"/>
                          <a:pt x="43" y="178"/>
                          <a:pt x="46" y="178"/>
                        </a:cubicBezTo>
                        <a:cubicBezTo>
                          <a:pt x="130" y="178"/>
                          <a:pt x="130" y="178"/>
                          <a:pt x="130" y="178"/>
                        </a:cubicBezTo>
                        <a:cubicBezTo>
                          <a:pt x="133" y="178"/>
                          <a:pt x="134" y="176"/>
                          <a:pt x="134" y="173"/>
                        </a:cubicBezTo>
                        <a:lnTo>
                          <a:pt x="131" y="167"/>
                        </a:lnTo>
                        <a:close/>
                        <a:moveTo>
                          <a:pt x="17" y="50"/>
                        </a:moveTo>
                        <a:cubicBezTo>
                          <a:pt x="16" y="50"/>
                          <a:pt x="15" y="49"/>
                          <a:pt x="15" y="49"/>
                        </a:cubicBezTo>
                        <a:cubicBezTo>
                          <a:pt x="15" y="4"/>
                          <a:pt x="15" y="4"/>
                          <a:pt x="15" y="4"/>
                        </a:cubicBezTo>
                        <a:cubicBezTo>
                          <a:pt x="15" y="3"/>
                          <a:pt x="16" y="3"/>
                          <a:pt x="17" y="3"/>
                        </a:cubicBezTo>
                        <a:cubicBezTo>
                          <a:pt x="76" y="3"/>
                          <a:pt x="76" y="3"/>
                          <a:pt x="76" y="3"/>
                        </a:cubicBezTo>
                        <a:cubicBezTo>
                          <a:pt x="77" y="3"/>
                          <a:pt x="78" y="3"/>
                          <a:pt x="78" y="4"/>
                        </a:cubicBezTo>
                        <a:cubicBezTo>
                          <a:pt x="78" y="49"/>
                          <a:pt x="78" y="49"/>
                          <a:pt x="78" y="49"/>
                        </a:cubicBezTo>
                        <a:cubicBezTo>
                          <a:pt x="78" y="49"/>
                          <a:pt x="77" y="50"/>
                          <a:pt x="76" y="50"/>
                        </a:cubicBezTo>
                        <a:lnTo>
                          <a:pt x="17" y="50"/>
                        </a:lnTo>
                        <a:close/>
                        <a:moveTo>
                          <a:pt x="3" y="73"/>
                        </a:moveTo>
                        <a:cubicBezTo>
                          <a:pt x="3" y="72"/>
                          <a:pt x="6" y="67"/>
                          <a:pt x="6" y="67"/>
                        </a:cubicBezTo>
                        <a:cubicBezTo>
                          <a:pt x="6" y="66"/>
                          <a:pt x="6" y="66"/>
                          <a:pt x="6" y="66"/>
                        </a:cubicBezTo>
                        <a:cubicBezTo>
                          <a:pt x="6" y="65"/>
                          <a:pt x="7" y="64"/>
                          <a:pt x="8" y="64"/>
                        </a:cubicBezTo>
                        <a:cubicBezTo>
                          <a:pt x="12" y="64"/>
                          <a:pt x="12" y="64"/>
                          <a:pt x="12" y="64"/>
                        </a:cubicBezTo>
                        <a:cubicBezTo>
                          <a:pt x="12" y="64"/>
                          <a:pt x="15" y="60"/>
                          <a:pt x="15" y="58"/>
                        </a:cubicBezTo>
                        <a:cubicBezTo>
                          <a:pt x="18" y="58"/>
                          <a:pt x="26" y="58"/>
                          <a:pt x="26" y="58"/>
                        </a:cubicBezTo>
                        <a:cubicBezTo>
                          <a:pt x="26" y="58"/>
                          <a:pt x="26" y="55"/>
                          <a:pt x="26" y="54"/>
                        </a:cubicBezTo>
                        <a:cubicBezTo>
                          <a:pt x="31" y="54"/>
                          <a:pt x="63" y="54"/>
                          <a:pt x="67" y="54"/>
                        </a:cubicBezTo>
                        <a:cubicBezTo>
                          <a:pt x="67" y="55"/>
                          <a:pt x="67" y="58"/>
                          <a:pt x="67" y="58"/>
                        </a:cubicBezTo>
                        <a:cubicBezTo>
                          <a:pt x="67" y="58"/>
                          <a:pt x="76" y="58"/>
                          <a:pt x="78" y="58"/>
                        </a:cubicBezTo>
                        <a:cubicBezTo>
                          <a:pt x="79" y="60"/>
                          <a:pt x="81" y="64"/>
                          <a:pt x="81" y="64"/>
                        </a:cubicBezTo>
                        <a:cubicBezTo>
                          <a:pt x="86" y="64"/>
                          <a:pt x="86" y="64"/>
                          <a:pt x="86" y="64"/>
                        </a:cubicBezTo>
                        <a:cubicBezTo>
                          <a:pt x="87" y="64"/>
                          <a:pt x="88" y="65"/>
                          <a:pt x="88" y="66"/>
                        </a:cubicBezTo>
                        <a:cubicBezTo>
                          <a:pt x="88" y="67"/>
                          <a:pt x="88" y="67"/>
                          <a:pt x="88" y="67"/>
                        </a:cubicBezTo>
                        <a:cubicBezTo>
                          <a:pt x="88" y="67"/>
                          <a:pt x="90" y="72"/>
                          <a:pt x="91" y="73"/>
                        </a:cubicBezTo>
                        <a:cubicBezTo>
                          <a:pt x="90" y="74"/>
                          <a:pt x="90" y="74"/>
                          <a:pt x="89" y="74"/>
                        </a:cubicBezTo>
                        <a:cubicBezTo>
                          <a:pt x="5" y="74"/>
                          <a:pt x="5" y="74"/>
                          <a:pt x="5" y="74"/>
                        </a:cubicBezTo>
                        <a:cubicBezTo>
                          <a:pt x="4" y="74"/>
                          <a:pt x="3" y="74"/>
                          <a:pt x="3" y="73"/>
                        </a:cubicBezTo>
                        <a:close/>
                        <a:moveTo>
                          <a:pt x="59" y="151"/>
                        </a:moveTo>
                        <a:cubicBezTo>
                          <a:pt x="57" y="151"/>
                          <a:pt x="57" y="150"/>
                          <a:pt x="57" y="149"/>
                        </a:cubicBezTo>
                        <a:cubicBezTo>
                          <a:pt x="57" y="105"/>
                          <a:pt x="57" y="105"/>
                          <a:pt x="57" y="105"/>
                        </a:cubicBezTo>
                        <a:cubicBezTo>
                          <a:pt x="57" y="104"/>
                          <a:pt x="57" y="104"/>
                          <a:pt x="59" y="104"/>
                        </a:cubicBezTo>
                        <a:cubicBezTo>
                          <a:pt x="117" y="104"/>
                          <a:pt x="117" y="104"/>
                          <a:pt x="117" y="104"/>
                        </a:cubicBezTo>
                        <a:cubicBezTo>
                          <a:pt x="119" y="104"/>
                          <a:pt x="119" y="104"/>
                          <a:pt x="119" y="105"/>
                        </a:cubicBezTo>
                        <a:cubicBezTo>
                          <a:pt x="119" y="149"/>
                          <a:pt x="119" y="149"/>
                          <a:pt x="119" y="149"/>
                        </a:cubicBezTo>
                        <a:cubicBezTo>
                          <a:pt x="119" y="150"/>
                          <a:pt x="119" y="151"/>
                          <a:pt x="117" y="151"/>
                        </a:cubicBezTo>
                        <a:lnTo>
                          <a:pt x="59" y="151"/>
                        </a:lnTo>
                        <a:close/>
                        <a:moveTo>
                          <a:pt x="130" y="175"/>
                        </a:moveTo>
                        <a:cubicBezTo>
                          <a:pt x="46" y="175"/>
                          <a:pt x="46" y="175"/>
                          <a:pt x="46" y="175"/>
                        </a:cubicBezTo>
                        <a:cubicBezTo>
                          <a:pt x="45" y="175"/>
                          <a:pt x="44" y="175"/>
                          <a:pt x="44" y="174"/>
                        </a:cubicBezTo>
                        <a:cubicBezTo>
                          <a:pt x="45" y="173"/>
                          <a:pt x="47" y="167"/>
                          <a:pt x="47" y="167"/>
                        </a:cubicBezTo>
                        <a:cubicBezTo>
                          <a:pt x="47" y="167"/>
                          <a:pt x="47" y="167"/>
                          <a:pt x="47" y="167"/>
                        </a:cubicBezTo>
                        <a:cubicBezTo>
                          <a:pt x="47" y="166"/>
                          <a:pt x="48" y="165"/>
                          <a:pt x="49" y="165"/>
                        </a:cubicBezTo>
                        <a:cubicBezTo>
                          <a:pt x="54" y="165"/>
                          <a:pt x="54" y="165"/>
                          <a:pt x="54" y="165"/>
                        </a:cubicBezTo>
                        <a:cubicBezTo>
                          <a:pt x="54" y="165"/>
                          <a:pt x="56" y="161"/>
                          <a:pt x="57" y="159"/>
                        </a:cubicBezTo>
                        <a:cubicBezTo>
                          <a:pt x="59" y="159"/>
                          <a:pt x="68" y="159"/>
                          <a:pt x="68" y="159"/>
                        </a:cubicBezTo>
                        <a:cubicBezTo>
                          <a:pt x="68" y="159"/>
                          <a:pt x="68" y="155"/>
                          <a:pt x="68" y="155"/>
                        </a:cubicBezTo>
                        <a:cubicBezTo>
                          <a:pt x="72" y="155"/>
                          <a:pt x="104" y="155"/>
                          <a:pt x="108" y="155"/>
                        </a:cubicBezTo>
                        <a:cubicBezTo>
                          <a:pt x="108" y="155"/>
                          <a:pt x="108" y="159"/>
                          <a:pt x="108" y="159"/>
                        </a:cubicBezTo>
                        <a:cubicBezTo>
                          <a:pt x="108" y="159"/>
                          <a:pt x="117" y="159"/>
                          <a:pt x="119" y="159"/>
                        </a:cubicBezTo>
                        <a:cubicBezTo>
                          <a:pt x="120" y="161"/>
                          <a:pt x="122" y="165"/>
                          <a:pt x="122" y="165"/>
                        </a:cubicBezTo>
                        <a:cubicBezTo>
                          <a:pt x="127" y="165"/>
                          <a:pt x="127" y="165"/>
                          <a:pt x="127" y="165"/>
                        </a:cubicBezTo>
                        <a:cubicBezTo>
                          <a:pt x="128" y="165"/>
                          <a:pt x="129" y="166"/>
                          <a:pt x="129" y="167"/>
                        </a:cubicBezTo>
                        <a:cubicBezTo>
                          <a:pt x="129" y="167"/>
                          <a:pt x="129" y="167"/>
                          <a:pt x="129" y="167"/>
                        </a:cubicBezTo>
                        <a:cubicBezTo>
                          <a:pt x="129" y="167"/>
                          <a:pt x="131" y="173"/>
                          <a:pt x="132" y="174"/>
                        </a:cubicBezTo>
                        <a:cubicBezTo>
                          <a:pt x="132" y="175"/>
                          <a:pt x="131" y="175"/>
                          <a:pt x="130" y="175"/>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0" name="Freeform 49"/>
                  <p:cNvSpPr>
                    <a:spLocks/>
                  </p:cNvSpPr>
                  <p:nvPr/>
                </p:nvSpPr>
                <p:spPr bwMode="auto">
                  <a:xfrm>
                    <a:off x="6142038"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1" name="Freeform 50"/>
                  <p:cNvSpPr>
                    <a:spLocks/>
                  </p:cNvSpPr>
                  <p:nvPr/>
                </p:nvSpPr>
                <p:spPr bwMode="auto">
                  <a:xfrm>
                    <a:off x="6188076"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2" name="Freeform 51"/>
                  <p:cNvSpPr>
                    <a:spLocks/>
                  </p:cNvSpPr>
                  <p:nvPr/>
                </p:nvSpPr>
                <p:spPr bwMode="auto">
                  <a:xfrm>
                    <a:off x="6232526"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3" name="Freeform 52"/>
                  <p:cNvSpPr>
                    <a:spLocks/>
                  </p:cNvSpPr>
                  <p:nvPr/>
                </p:nvSpPr>
                <p:spPr bwMode="auto">
                  <a:xfrm>
                    <a:off x="6278563"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4" name="Freeform 53"/>
                  <p:cNvSpPr>
                    <a:spLocks/>
                  </p:cNvSpPr>
                  <p:nvPr/>
                </p:nvSpPr>
                <p:spPr bwMode="auto">
                  <a:xfrm>
                    <a:off x="6324601"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5" name="Freeform 54"/>
                  <p:cNvSpPr>
                    <a:spLocks/>
                  </p:cNvSpPr>
                  <p:nvPr/>
                </p:nvSpPr>
                <p:spPr bwMode="auto">
                  <a:xfrm>
                    <a:off x="6370638"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6" name="Freeform 55"/>
                  <p:cNvSpPr>
                    <a:spLocks/>
                  </p:cNvSpPr>
                  <p:nvPr/>
                </p:nvSpPr>
                <p:spPr bwMode="auto">
                  <a:xfrm>
                    <a:off x="6164263"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7" name="Freeform 56"/>
                  <p:cNvSpPr>
                    <a:spLocks/>
                  </p:cNvSpPr>
                  <p:nvPr/>
                </p:nvSpPr>
                <p:spPr bwMode="auto">
                  <a:xfrm>
                    <a:off x="6210301"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8" name="Freeform 57"/>
                  <p:cNvSpPr>
                    <a:spLocks/>
                  </p:cNvSpPr>
                  <p:nvPr/>
                </p:nvSpPr>
                <p:spPr bwMode="auto">
                  <a:xfrm>
                    <a:off x="6256338"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89" name="Freeform 58"/>
                  <p:cNvSpPr>
                    <a:spLocks/>
                  </p:cNvSpPr>
                  <p:nvPr/>
                </p:nvSpPr>
                <p:spPr bwMode="auto">
                  <a:xfrm>
                    <a:off x="6300788" y="3721101"/>
                    <a:ext cx="31750"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90" name="Freeform 59"/>
                  <p:cNvSpPr>
                    <a:spLocks/>
                  </p:cNvSpPr>
                  <p:nvPr/>
                </p:nvSpPr>
                <p:spPr bwMode="auto">
                  <a:xfrm>
                    <a:off x="6346826"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grpSp>
          </p:grpSp>
        </p:grpSp>
        <p:grpSp>
          <p:nvGrpSpPr>
            <p:cNvPr id="14" name="组合 13"/>
            <p:cNvGrpSpPr/>
            <p:nvPr/>
          </p:nvGrpSpPr>
          <p:grpSpPr>
            <a:xfrm>
              <a:off x="3430103" y="3734259"/>
              <a:ext cx="940001" cy="940001"/>
              <a:chOff x="4048703" y="3786091"/>
              <a:chExt cx="940001" cy="940001"/>
            </a:xfrm>
          </p:grpSpPr>
          <p:sp>
            <p:nvSpPr>
              <p:cNvPr id="47" name="椭圆 46"/>
              <p:cNvSpPr/>
              <p:nvPr/>
            </p:nvSpPr>
            <p:spPr>
              <a:xfrm>
                <a:off x="4048703" y="3786091"/>
                <a:ext cx="940001" cy="9400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18"/>
              <p:cNvSpPr>
                <a:spLocks/>
              </p:cNvSpPr>
              <p:nvPr/>
            </p:nvSpPr>
            <p:spPr bwMode="auto">
              <a:xfrm>
                <a:off x="4327758" y="4029452"/>
                <a:ext cx="381890" cy="365445"/>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grpSp>
        <p:grpSp>
          <p:nvGrpSpPr>
            <p:cNvPr id="15" name="组合 14"/>
            <p:cNvGrpSpPr/>
            <p:nvPr/>
          </p:nvGrpSpPr>
          <p:grpSpPr>
            <a:xfrm>
              <a:off x="2161100" y="1977800"/>
              <a:ext cx="1655673" cy="1655673"/>
              <a:chOff x="1693338" y="1856194"/>
              <a:chExt cx="1655673" cy="1655673"/>
            </a:xfrm>
          </p:grpSpPr>
          <p:sp>
            <p:nvSpPr>
              <p:cNvPr id="45" name="椭圆 44"/>
              <p:cNvSpPr/>
              <p:nvPr/>
            </p:nvSpPr>
            <p:spPr>
              <a:xfrm>
                <a:off x="1693338" y="1856194"/>
                <a:ext cx="1655673" cy="1655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5"/>
              <p:cNvSpPr>
                <a:spLocks noEditPoints="1"/>
              </p:cNvSpPr>
              <p:nvPr/>
            </p:nvSpPr>
            <p:spPr bwMode="auto">
              <a:xfrm>
                <a:off x="2038466" y="2262125"/>
                <a:ext cx="965415" cy="862840"/>
              </a:xfrm>
              <a:custGeom>
                <a:avLst/>
                <a:gdLst>
                  <a:gd name="T0" fmla="*/ 200 w 200"/>
                  <a:gd name="T1" fmla="*/ 62 h 178"/>
                  <a:gd name="T2" fmla="*/ 176 w 200"/>
                  <a:gd name="T3" fmla="*/ 39 h 178"/>
                  <a:gd name="T4" fmla="*/ 171 w 200"/>
                  <a:gd name="T5" fmla="*/ 39 h 178"/>
                  <a:gd name="T6" fmla="*/ 171 w 200"/>
                  <a:gd name="T7" fmla="*/ 38 h 178"/>
                  <a:gd name="T8" fmla="*/ 135 w 200"/>
                  <a:gd name="T9" fmla="*/ 3 h 178"/>
                  <a:gd name="T10" fmla="*/ 106 w 200"/>
                  <a:gd name="T11" fmla="*/ 16 h 178"/>
                  <a:gd name="T12" fmla="*/ 70 w 200"/>
                  <a:gd name="T13" fmla="*/ 0 h 178"/>
                  <a:gd name="T14" fmla="*/ 24 w 200"/>
                  <a:gd name="T15" fmla="*/ 45 h 178"/>
                  <a:gd name="T16" fmla="*/ 26 w 200"/>
                  <a:gd name="T17" fmla="*/ 59 h 178"/>
                  <a:gd name="T18" fmla="*/ 0 w 200"/>
                  <a:gd name="T19" fmla="*/ 89 h 178"/>
                  <a:gd name="T20" fmla="*/ 31 w 200"/>
                  <a:gd name="T21" fmla="*/ 119 h 178"/>
                  <a:gd name="T22" fmla="*/ 43 w 200"/>
                  <a:gd name="T23" fmla="*/ 117 h 178"/>
                  <a:gd name="T24" fmla="*/ 60 w 200"/>
                  <a:gd name="T25" fmla="*/ 133 h 178"/>
                  <a:gd name="T26" fmla="*/ 61 w 200"/>
                  <a:gd name="T27" fmla="*/ 133 h 178"/>
                  <a:gd name="T28" fmla="*/ 73 w 200"/>
                  <a:gd name="T29" fmla="*/ 143 h 178"/>
                  <a:gd name="T30" fmla="*/ 84 w 200"/>
                  <a:gd name="T31" fmla="*/ 131 h 178"/>
                  <a:gd name="T32" fmla="*/ 77 w 200"/>
                  <a:gd name="T33" fmla="*/ 122 h 178"/>
                  <a:gd name="T34" fmla="*/ 78 w 200"/>
                  <a:gd name="T35" fmla="*/ 116 h 178"/>
                  <a:gd name="T36" fmla="*/ 78 w 200"/>
                  <a:gd name="T37" fmla="*/ 115 h 178"/>
                  <a:gd name="T38" fmla="*/ 88 w 200"/>
                  <a:gd name="T39" fmla="*/ 117 h 178"/>
                  <a:gd name="T40" fmla="*/ 92 w 200"/>
                  <a:gd name="T41" fmla="*/ 117 h 178"/>
                  <a:gd name="T42" fmla="*/ 97 w 200"/>
                  <a:gd name="T43" fmla="*/ 131 h 178"/>
                  <a:gd name="T44" fmla="*/ 89 w 200"/>
                  <a:gd name="T45" fmla="*/ 141 h 178"/>
                  <a:gd name="T46" fmla="*/ 99 w 200"/>
                  <a:gd name="T47" fmla="*/ 151 h 178"/>
                  <a:gd name="T48" fmla="*/ 109 w 200"/>
                  <a:gd name="T49" fmla="*/ 140 h 178"/>
                  <a:gd name="T50" fmla="*/ 109 w 200"/>
                  <a:gd name="T51" fmla="*/ 139 h 178"/>
                  <a:gd name="T52" fmla="*/ 117 w 200"/>
                  <a:gd name="T53" fmla="*/ 140 h 178"/>
                  <a:gd name="T54" fmla="*/ 142 w 200"/>
                  <a:gd name="T55" fmla="*/ 116 h 178"/>
                  <a:gd name="T56" fmla="*/ 152 w 200"/>
                  <a:gd name="T57" fmla="*/ 117 h 178"/>
                  <a:gd name="T58" fmla="*/ 177 w 200"/>
                  <a:gd name="T59" fmla="*/ 93 h 178"/>
                  <a:gd name="T60" fmla="*/ 175 w 200"/>
                  <a:gd name="T61" fmla="*/ 84 h 178"/>
                  <a:gd name="T62" fmla="*/ 176 w 200"/>
                  <a:gd name="T63" fmla="*/ 84 h 178"/>
                  <a:gd name="T64" fmla="*/ 200 w 200"/>
                  <a:gd name="T65" fmla="*/ 62 h 178"/>
                  <a:gd name="T66" fmla="*/ 117 w 200"/>
                  <a:gd name="T67" fmla="*/ 147 h 178"/>
                  <a:gd name="T68" fmla="*/ 120 w 200"/>
                  <a:gd name="T69" fmla="*/ 145 h 178"/>
                  <a:gd name="T70" fmla="*/ 117 w 200"/>
                  <a:gd name="T71" fmla="*/ 143 h 178"/>
                  <a:gd name="T72" fmla="*/ 114 w 200"/>
                  <a:gd name="T73" fmla="*/ 145 h 178"/>
                  <a:gd name="T74" fmla="*/ 117 w 200"/>
                  <a:gd name="T75" fmla="*/ 147 h 178"/>
                  <a:gd name="T76" fmla="*/ 116 w 200"/>
                  <a:gd name="T77" fmla="*/ 168 h 178"/>
                  <a:gd name="T78" fmla="*/ 111 w 200"/>
                  <a:gd name="T79" fmla="*/ 173 h 178"/>
                  <a:gd name="T80" fmla="*/ 117 w 200"/>
                  <a:gd name="T81" fmla="*/ 178 h 178"/>
                  <a:gd name="T82" fmla="*/ 122 w 200"/>
                  <a:gd name="T83" fmla="*/ 173 h 178"/>
                  <a:gd name="T84" fmla="*/ 116 w 200"/>
                  <a:gd name="T85" fmla="*/ 168 h 178"/>
                  <a:gd name="T86" fmla="*/ 116 w 200"/>
                  <a:gd name="T87" fmla="*/ 155 h 178"/>
                  <a:gd name="T88" fmla="*/ 111 w 200"/>
                  <a:gd name="T89" fmla="*/ 150 h 178"/>
                  <a:gd name="T90" fmla="*/ 106 w 200"/>
                  <a:gd name="T91" fmla="*/ 155 h 178"/>
                  <a:gd name="T92" fmla="*/ 111 w 200"/>
                  <a:gd name="T93" fmla="*/ 160 h 178"/>
                  <a:gd name="T94" fmla="*/ 116 w 200"/>
                  <a:gd name="T95" fmla="*/ 155 h 178"/>
                  <a:gd name="T96" fmla="*/ 97 w 200"/>
                  <a:gd name="T97" fmla="*/ 156 h 178"/>
                  <a:gd name="T98" fmla="*/ 89 w 200"/>
                  <a:gd name="T99" fmla="*/ 164 h 178"/>
                  <a:gd name="T100" fmla="*/ 98 w 200"/>
                  <a:gd name="T101" fmla="*/ 172 h 178"/>
                  <a:gd name="T102" fmla="*/ 106 w 200"/>
                  <a:gd name="T103" fmla="*/ 163 h 178"/>
                  <a:gd name="T104" fmla="*/ 97 w 200"/>
                  <a:gd name="T105"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178">
                    <a:moveTo>
                      <a:pt x="200" y="62"/>
                    </a:moveTo>
                    <a:cubicBezTo>
                      <a:pt x="200" y="49"/>
                      <a:pt x="189" y="39"/>
                      <a:pt x="176" y="39"/>
                    </a:cubicBezTo>
                    <a:cubicBezTo>
                      <a:pt x="174" y="39"/>
                      <a:pt x="172" y="39"/>
                      <a:pt x="171" y="39"/>
                    </a:cubicBezTo>
                    <a:cubicBezTo>
                      <a:pt x="171" y="39"/>
                      <a:pt x="171" y="38"/>
                      <a:pt x="171" y="38"/>
                    </a:cubicBezTo>
                    <a:cubicBezTo>
                      <a:pt x="171" y="18"/>
                      <a:pt x="155" y="3"/>
                      <a:pt x="135" y="3"/>
                    </a:cubicBezTo>
                    <a:cubicBezTo>
                      <a:pt x="123" y="3"/>
                      <a:pt x="113" y="8"/>
                      <a:pt x="106" y="16"/>
                    </a:cubicBezTo>
                    <a:cubicBezTo>
                      <a:pt x="98" y="6"/>
                      <a:pt x="85" y="0"/>
                      <a:pt x="70" y="0"/>
                    </a:cubicBezTo>
                    <a:cubicBezTo>
                      <a:pt x="45" y="0"/>
                      <a:pt x="24" y="20"/>
                      <a:pt x="24" y="45"/>
                    </a:cubicBezTo>
                    <a:cubicBezTo>
                      <a:pt x="24" y="50"/>
                      <a:pt x="25" y="55"/>
                      <a:pt x="26" y="59"/>
                    </a:cubicBezTo>
                    <a:cubicBezTo>
                      <a:pt x="11" y="62"/>
                      <a:pt x="0" y="74"/>
                      <a:pt x="0" y="89"/>
                    </a:cubicBezTo>
                    <a:cubicBezTo>
                      <a:pt x="0" y="106"/>
                      <a:pt x="14" y="119"/>
                      <a:pt x="31" y="119"/>
                    </a:cubicBezTo>
                    <a:cubicBezTo>
                      <a:pt x="36" y="119"/>
                      <a:pt x="39" y="119"/>
                      <a:pt x="43" y="117"/>
                    </a:cubicBezTo>
                    <a:cubicBezTo>
                      <a:pt x="44" y="126"/>
                      <a:pt x="51" y="133"/>
                      <a:pt x="60" y="133"/>
                    </a:cubicBezTo>
                    <a:cubicBezTo>
                      <a:pt x="61" y="133"/>
                      <a:pt x="61" y="133"/>
                      <a:pt x="61" y="133"/>
                    </a:cubicBezTo>
                    <a:cubicBezTo>
                      <a:pt x="62" y="138"/>
                      <a:pt x="67" y="143"/>
                      <a:pt x="73" y="143"/>
                    </a:cubicBezTo>
                    <a:cubicBezTo>
                      <a:pt x="79" y="143"/>
                      <a:pt x="84" y="137"/>
                      <a:pt x="84" y="131"/>
                    </a:cubicBezTo>
                    <a:cubicBezTo>
                      <a:pt x="84" y="127"/>
                      <a:pt x="81" y="123"/>
                      <a:pt x="77" y="122"/>
                    </a:cubicBezTo>
                    <a:cubicBezTo>
                      <a:pt x="78" y="120"/>
                      <a:pt x="78" y="118"/>
                      <a:pt x="78" y="116"/>
                    </a:cubicBezTo>
                    <a:cubicBezTo>
                      <a:pt x="78" y="115"/>
                      <a:pt x="78" y="115"/>
                      <a:pt x="78" y="115"/>
                    </a:cubicBezTo>
                    <a:cubicBezTo>
                      <a:pt x="81" y="116"/>
                      <a:pt x="84" y="117"/>
                      <a:pt x="88" y="117"/>
                    </a:cubicBezTo>
                    <a:cubicBezTo>
                      <a:pt x="89" y="117"/>
                      <a:pt x="90" y="117"/>
                      <a:pt x="92" y="117"/>
                    </a:cubicBezTo>
                    <a:cubicBezTo>
                      <a:pt x="92" y="122"/>
                      <a:pt x="94" y="127"/>
                      <a:pt x="97" y="131"/>
                    </a:cubicBezTo>
                    <a:cubicBezTo>
                      <a:pt x="92" y="132"/>
                      <a:pt x="88" y="136"/>
                      <a:pt x="89" y="141"/>
                    </a:cubicBezTo>
                    <a:cubicBezTo>
                      <a:pt x="89" y="146"/>
                      <a:pt x="93" y="151"/>
                      <a:pt x="99" y="151"/>
                    </a:cubicBezTo>
                    <a:cubicBezTo>
                      <a:pt x="105" y="150"/>
                      <a:pt x="109" y="146"/>
                      <a:pt x="109" y="140"/>
                    </a:cubicBezTo>
                    <a:cubicBezTo>
                      <a:pt x="109" y="140"/>
                      <a:pt x="109" y="139"/>
                      <a:pt x="109" y="139"/>
                    </a:cubicBezTo>
                    <a:cubicBezTo>
                      <a:pt x="111" y="140"/>
                      <a:pt x="114" y="140"/>
                      <a:pt x="117" y="140"/>
                    </a:cubicBezTo>
                    <a:cubicBezTo>
                      <a:pt x="131" y="140"/>
                      <a:pt x="142" y="129"/>
                      <a:pt x="142" y="116"/>
                    </a:cubicBezTo>
                    <a:cubicBezTo>
                      <a:pt x="145" y="117"/>
                      <a:pt x="148" y="117"/>
                      <a:pt x="152" y="117"/>
                    </a:cubicBezTo>
                    <a:cubicBezTo>
                      <a:pt x="166" y="117"/>
                      <a:pt x="177" y="106"/>
                      <a:pt x="177" y="93"/>
                    </a:cubicBezTo>
                    <a:cubicBezTo>
                      <a:pt x="177" y="90"/>
                      <a:pt x="176" y="87"/>
                      <a:pt x="175" y="84"/>
                    </a:cubicBezTo>
                    <a:cubicBezTo>
                      <a:pt x="176" y="84"/>
                      <a:pt x="176" y="84"/>
                      <a:pt x="176" y="84"/>
                    </a:cubicBezTo>
                    <a:cubicBezTo>
                      <a:pt x="189" y="84"/>
                      <a:pt x="200" y="74"/>
                      <a:pt x="200" y="62"/>
                    </a:cubicBezTo>
                    <a:close/>
                    <a:moveTo>
                      <a:pt x="117" y="147"/>
                    </a:moveTo>
                    <a:cubicBezTo>
                      <a:pt x="119" y="147"/>
                      <a:pt x="120" y="146"/>
                      <a:pt x="120" y="145"/>
                    </a:cubicBezTo>
                    <a:cubicBezTo>
                      <a:pt x="120" y="144"/>
                      <a:pt x="118" y="142"/>
                      <a:pt x="117" y="143"/>
                    </a:cubicBezTo>
                    <a:cubicBezTo>
                      <a:pt x="116" y="143"/>
                      <a:pt x="114" y="144"/>
                      <a:pt x="114" y="145"/>
                    </a:cubicBezTo>
                    <a:cubicBezTo>
                      <a:pt x="115" y="146"/>
                      <a:pt x="116" y="148"/>
                      <a:pt x="117" y="147"/>
                    </a:cubicBezTo>
                    <a:close/>
                    <a:moveTo>
                      <a:pt x="116" y="168"/>
                    </a:moveTo>
                    <a:cubicBezTo>
                      <a:pt x="113" y="168"/>
                      <a:pt x="111" y="170"/>
                      <a:pt x="111" y="173"/>
                    </a:cubicBezTo>
                    <a:cubicBezTo>
                      <a:pt x="111" y="176"/>
                      <a:pt x="114" y="178"/>
                      <a:pt x="117" y="178"/>
                    </a:cubicBezTo>
                    <a:cubicBezTo>
                      <a:pt x="120" y="178"/>
                      <a:pt x="122" y="175"/>
                      <a:pt x="122" y="173"/>
                    </a:cubicBezTo>
                    <a:cubicBezTo>
                      <a:pt x="122" y="170"/>
                      <a:pt x="119" y="167"/>
                      <a:pt x="116" y="168"/>
                    </a:cubicBezTo>
                    <a:close/>
                    <a:moveTo>
                      <a:pt x="116" y="155"/>
                    </a:moveTo>
                    <a:cubicBezTo>
                      <a:pt x="116" y="152"/>
                      <a:pt x="114" y="150"/>
                      <a:pt x="111" y="150"/>
                    </a:cubicBezTo>
                    <a:cubicBezTo>
                      <a:pt x="108" y="150"/>
                      <a:pt x="106" y="152"/>
                      <a:pt x="106" y="155"/>
                    </a:cubicBezTo>
                    <a:cubicBezTo>
                      <a:pt x="106" y="158"/>
                      <a:pt x="108" y="161"/>
                      <a:pt x="111" y="160"/>
                    </a:cubicBezTo>
                    <a:cubicBezTo>
                      <a:pt x="114" y="160"/>
                      <a:pt x="117" y="158"/>
                      <a:pt x="116" y="155"/>
                    </a:cubicBezTo>
                    <a:close/>
                    <a:moveTo>
                      <a:pt x="97" y="156"/>
                    </a:moveTo>
                    <a:cubicBezTo>
                      <a:pt x="92" y="156"/>
                      <a:pt x="89" y="159"/>
                      <a:pt x="89" y="164"/>
                    </a:cubicBezTo>
                    <a:cubicBezTo>
                      <a:pt x="89" y="168"/>
                      <a:pt x="93" y="172"/>
                      <a:pt x="98" y="172"/>
                    </a:cubicBezTo>
                    <a:cubicBezTo>
                      <a:pt x="102" y="172"/>
                      <a:pt x="106" y="168"/>
                      <a:pt x="106" y="163"/>
                    </a:cubicBezTo>
                    <a:cubicBezTo>
                      <a:pt x="106" y="159"/>
                      <a:pt x="102" y="155"/>
                      <a:pt x="97" y="156"/>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grpSp>
        <p:grpSp>
          <p:nvGrpSpPr>
            <p:cNvPr id="16" name="组合 15"/>
            <p:cNvGrpSpPr/>
            <p:nvPr/>
          </p:nvGrpSpPr>
          <p:grpSpPr>
            <a:xfrm>
              <a:off x="4344596" y="2481320"/>
              <a:ext cx="996661" cy="996661"/>
              <a:chOff x="5323937" y="1118720"/>
              <a:chExt cx="996661" cy="996661"/>
            </a:xfrm>
          </p:grpSpPr>
          <p:sp>
            <p:nvSpPr>
              <p:cNvPr id="41" name="椭圆 40"/>
              <p:cNvSpPr/>
              <p:nvPr/>
            </p:nvSpPr>
            <p:spPr>
              <a:xfrm>
                <a:off x="5323937" y="1118720"/>
                <a:ext cx="996661" cy="9966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5585865" y="1348310"/>
                <a:ext cx="499202" cy="469980"/>
                <a:chOff x="5772150" y="3287231"/>
                <a:chExt cx="650876" cy="612775"/>
              </a:xfrm>
            </p:grpSpPr>
            <p:sp>
              <p:nvSpPr>
                <p:cNvPr id="43" name="Freeform 13"/>
                <p:cNvSpPr>
                  <a:spLocks noEditPoints="1"/>
                </p:cNvSpPr>
                <p:nvPr/>
              </p:nvSpPr>
              <p:spPr bwMode="auto">
                <a:xfrm>
                  <a:off x="5772150" y="3360256"/>
                  <a:ext cx="536576" cy="539750"/>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44" name="Freeform 14"/>
                <p:cNvSpPr>
                  <a:spLocks/>
                </p:cNvSpPr>
                <p:nvPr/>
              </p:nvSpPr>
              <p:spPr bwMode="auto">
                <a:xfrm>
                  <a:off x="5834062" y="3287231"/>
                  <a:ext cx="588964" cy="509588"/>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grpSp>
        </p:grpSp>
        <p:grpSp>
          <p:nvGrpSpPr>
            <p:cNvPr id="17" name="组合 16"/>
            <p:cNvGrpSpPr/>
            <p:nvPr/>
          </p:nvGrpSpPr>
          <p:grpSpPr>
            <a:xfrm>
              <a:off x="895590" y="2685493"/>
              <a:ext cx="940001" cy="940001"/>
              <a:chOff x="2406714" y="3912247"/>
              <a:chExt cx="940001" cy="940001"/>
            </a:xfrm>
          </p:grpSpPr>
          <p:sp>
            <p:nvSpPr>
              <p:cNvPr id="36" name="椭圆 35"/>
              <p:cNvSpPr/>
              <p:nvPr/>
            </p:nvSpPr>
            <p:spPr>
              <a:xfrm>
                <a:off x="2406714" y="3912247"/>
                <a:ext cx="940001" cy="940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Group 62"/>
              <p:cNvGrpSpPr>
                <a:grpSpLocks noChangeAspect="1"/>
              </p:cNvGrpSpPr>
              <p:nvPr/>
            </p:nvGrpSpPr>
            <p:grpSpPr bwMode="auto">
              <a:xfrm>
                <a:off x="2702986" y="4007759"/>
                <a:ext cx="375973" cy="562002"/>
                <a:chOff x="3647" y="1954"/>
                <a:chExt cx="384" cy="574"/>
              </a:xfrm>
            </p:grpSpPr>
            <p:sp>
              <p:nvSpPr>
                <p:cNvPr id="38" name="AutoShape 61"/>
                <p:cNvSpPr>
                  <a:spLocks noChangeAspect="1" noChangeArrowheads="1" noTextEdit="1"/>
                </p:cNvSpPr>
                <p:nvPr/>
              </p:nvSpPr>
              <p:spPr bwMode="auto">
                <a:xfrm>
                  <a:off x="3649" y="1954"/>
                  <a:ext cx="38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prstTxWarp prst="textNoShape">
                    <a:avLst/>
                  </a:prstTxWarp>
                </a:bodyPr>
                <a:lstStyle/>
                <a:p>
                  <a:endParaRPr lang="zh-CN" altLang="en-US"/>
                </a:p>
              </p:txBody>
            </p:sp>
            <p:sp>
              <p:nvSpPr>
                <p:cNvPr id="39" name="Freeform 63"/>
                <p:cNvSpPr>
                  <a:spLocks/>
                </p:cNvSpPr>
                <p:nvPr/>
              </p:nvSpPr>
              <p:spPr bwMode="auto">
                <a:xfrm>
                  <a:off x="3779" y="2118"/>
                  <a:ext cx="252" cy="285"/>
                </a:xfrm>
                <a:custGeom>
                  <a:avLst/>
                  <a:gdLst>
                    <a:gd name="T0" fmla="*/ 32 w 105"/>
                    <a:gd name="T1" fmla="*/ 118 h 118"/>
                    <a:gd name="T2" fmla="*/ 1 w 105"/>
                    <a:gd name="T3" fmla="*/ 105 h 118"/>
                    <a:gd name="T4" fmla="*/ 1 w 105"/>
                    <a:gd name="T5" fmla="*/ 105 h 118"/>
                    <a:gd name="T6" fmla="*/ 0 w 105"/>
                    <a:gd name="T7" fmla="*/ 104 h 118"/>
                    <a:gd name="T8" fmla="*/ 19 w 105"/>
                    <a:gd name="T9" fmla="*/ 85 h 118"/>
                    <a:gd name="T10" fmla="*/ 20 w 105"/>
                    <a:gd name="T11" fmla="*/ 86 h 118"/>
                    <a:gd name="T12" fmla="*/ 32 w 105"/>
                    <a:gd name="T13" fmla="*/ 91 h 118"/>
                    <a:gd name="T14" fmla="*/ 32 w 105"/>
                    <a:gd name="T15" fmla="*/ 91 h 118"/>
                    <a:gd name="T16" fmla="*/ 43 w 105"/>
                    <a:gd name="T17" fmla="*/ 86 h 118"/>
                    <a:gd name="T18" fmla="*/ 43 w 105"/>
                    <a:gd name="T19" fmla="*/ 86 h 118"/>
                    <a:gd name="T20" fmla="*/ 74 w 105"/>
                    <a:gd name="T21" fmla="*/ 56 h 118"/>
                    <a:gd name="T22" fmla="*/ 79 w 105"/>
                    <a:gd name="T23" fmla="*/ 44 h 118"/>
                    <a:gd name="T24" fmla="*/ 79 w 105"/>
                    <a:gd name="T25" fmla="*/ 44 h 118"/>
                    <a:gd name="T26" fmla="*/ 74 w 105"/>
                    <a:gd name="T27" fmla="*/ 33 h 118"/>
                    <a:gd name="T28" fmla="*/ 74 w 105"/>
                    <a:gd name="T29" fmla="*/ 33 h 118"/>
                    <a:gd name="T30" fmla="*/ 73 w 105"/>
                    <a:gd name="T31" fmla="*/ 31 h 118"/>
                    <a:gd name="T32" fmla="*/ 61 w 105"/>
                    <a:gd name="T33" fmla="*/ 27 h 118"/>
                    <a:gd name="T34" fmla="*/ 61 w 105"/>
                    <a:gd name="T35" fmla="*/ 27 h 118"/>
                    <a:gd name="T36" fmla="*/ 49 w 105"/>
                    <a:gd name="T37" fmla="*/ 31 h 118"/>
                    <a:gd name="T38" fmla="*/ 49 w 105"/>
                    <a:gd name="T39" fmla="*/ 31 h 118"/>
                    <a:gd name="T40" fmla="*/ 37 w 105"/>
                    <a:gd name="T41" fmla="*/ 44 h 118"/>
                    <a:gd name="T42" fmla="*/ 18 w 105"/>
                    <a:gd name="T43" fmla="*/ 44 h 118"/>
                    <a:gd name="T44" fmla="*/ 18 w 105"/>
                    <a:gd name="T45" fmla="*/ 44 h 118"/>
                    <a:gd name="T46" fmla="*/ 18 w 105"/>
                    <a:gd name="T47" fmla="*/ 25 h 118"/>
                    <a:gd name="T48" fmla="*/ 18 w 105"/>
                    <a:gd name="T49" fmla="*/ 25 h 118"/>
                    <a:gd name="T50" fmla="*/ 31 w 105"/>
                    <a:gd name="T51" fmla="*/ 13 h 118"/>
                    <a:gd name="T52" fmla="*/ 61 w 105"/>
                    <a:gd name="T53" fmla="*/ 0 h 118"/>
                    <a:gd name="T54" fmla="*/ 61 w 105"/>
                    <a:gd name="T55" fmla="*/ 0 h 118"/>
                    <a:gd name="T56" fmla="*/ 91 w 105"/>
                    <a:gd name="T57" fmla="*/ 13 h 118"/>
                    <a:gd name="T58" fmla="*/ 91 w 105"/>
                    <a:gd name="T59" fmla="*/ 13 h 118"/>
                    <a:gd name="T60" fmla="*/ 93 w 105"/>
                    <a:gd name="T61" fmla="*/ 14 h 118"/>
                    <a:gd name="T62" fmla="*/ 105 w 105"/>
                    <a:gd name="T63" fmla="*/ 44 h 118"/>
                    <a:gd name="T64" fmla="*/ 105 w 105"/>
                    <a:gd name="T65" fmla="*/ 44 h 118"/>
                    <a:gd name="T66" fmla="*/ 93 w 105"/>
                    <a:gd name="T67" fmla="*/ 74 h 118"/>
                    <a:gd name="T68" fmla="*/ 93 w 105"/>
                    <a:gd name="T69" fmla="*/ 74 h 118"/>
                    <a:gd name="T70" fmla="*/ 62 w 105"/>
                    <a:gd name="T71" fmla="*/ 105 h 118"/>
                    <a:gd name="T72" fmla="*/ 32 w 105"/>
                    <a:gd name="T73" fmla="*/ 118 h 118"/>
                    <a:gd name="T74" fmla="*/ 32 w 105"/>
                    <a:gd name="T75" fmla="*/ 118 h 118"/>
                    <a:gd name="T76" fmla="*/ 32 w 105"/>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5" h="118">
                      <a:moveTo>
                        <a:pt x="32" y="118"/>
                      </a:moveTo>
                      <a:cubicBezTo>
                        <a:pt x="21" y="118"/>
                        <a:pt x="10" y="113"/>
                        <a:pt x="1" y="105"/>
                      </a:cubicBezTo>
                      <a:cubicBezTo>
                        <a:pt x="1" y="105"/>
                        <a:pt x="1" y="105"/>
                        <a:pt x="1" y="105"/>
                      </a:cubicBezTo>
                      <a:cubicBezTo>
                        <a:pt x="0" y="104"/>
                        <a:pt x="0" y="104"/>
                        <a:pt x="0" y="104"/>
                      </a:cubicBezTo>
                      <a:cubicBezTo>
                        <a:pt x="19" y="85"/>
                        <a:pt x="19" y="85"/>
                        <a:pt x="19" y="85"/>
                      </a:cubicBezTo>
                      <a:cubicBezTo>
                        <a:pt x="20" y="86"/>
                        <a:pt x="20" y="86"/>
                        <a:pt x="20" y="86"/>
                      </a:cubicBezTo>
                      <a:cubicBezTo>
                        <a:pt x="23" y="90"/>
                        <a:pt x="27" y="91"/>
                        <a:pt x="32" y="91"/>
                      </a:cubicBezTo>
                      <a:cubicBezTo>
                        <a:pt x="32" y="91"/>
                        <a:pt x="32" y="91"/>
                        <a:pt x="32" y="91"/>
                      </a:cubicBezTo>
                      <a:cubicBezTo>
                        <a:pt x="36" y="91"/>
                        <a:pt x="40" y="90"/>
                        <a:pt x="43" y="86"/>
                      </a:cubicBezTo>
                      <a:cubicBezTo>
                        <a:pt x="43" y="86"/>
                        <a:pt x="43" y="86"/>
                        <a:pt x="43" y="86"/>
                      </a:cubicBezTo>
                      <a:cubicBezTo>
                        <a:pt x="74" y="56"/>
                        <a:pt x="74" y="56"/>
                        <a:pt x="74" y="56"/>
                      </a:cubicBezTo>
                      <a:cubicBezTo>
                        <a:pt x="77" y="53"/>
                        <a:pt x="79" y="48"/>
                        <a:pt x="79" y="44"/>
                      </a:cubicBezTo>
                      <a:cubicBezTo>
                        <a:pt x="79" y="44"/>
                        <a:pt x="79" y="44"/>
                        <a:pt x="79" y="44"/>
                      </a:cubicBezTo>
                      <a:cubicBezTo>
                        <a:pt x="79" y="40"/>
                        <a:pt x="77" y="36"/>
                        <a:pt x="74" y="33"/>
                      </a:cubicBezTo>
                      <a:cubicBezTo>
                        <a:pt x="74" y="33"/>
                        <a:pt x="74" y="33"/>
                        <a:pt x="74" y="33"/>
                      </a:cubicBezTo>
                      <a:cubicBezTo>
                        <a:pt x="73" y="31"/>
                        <a:pt x="73" y="31"/>
                        <a:pt x="73" y="31"/>
                      </a:cubicBezTo>
                      <a:cubicBezTo>
                        <a:pt x="69" y="28"/>
                        <a:pt x="65" y="27"/>
                        <a:pt x="61" y="27"/>
                      </a:cubicBezTo>
                      <a:cubicBezTo>
                        <a:pt x="61" y="27"/>
                        <a:pt x="61" y="27"/>
                        <a:pt x="61" y="27"/>
                      </a:cubicBezTo>
                      <a:cubicBezTo>
                        <a:pt x="57" y="27"/>
                        <a:pt x="53" y="28"/>
                        <a:pt x="49" y="31"/>
                      </a:cubicBezTo>
                      <a:cubicBezTo>
                        <a:pt x="49" y="31"/>
                        <a:pt x="49" y="31"/>
                        <a:pt x="49" y="31"/>
                      </a:cubicBezTo>
                      <a:cubicBezTo>
                        <a:pt x="37" y="44"/>
                        <a:pt x="37" y="44"/>
                        <a:pt x="37" y="44"/>
                      </a:cubicBezTo>
                      <a:cubicBezTo>
                        <a:pt x="32" y="49"/>
                        <a:pt x="23" y="49"/>
                        <a:pt x="18" y="44"/>
                      </a:cubicBezTo>
                      <a:cubicBezTo>
                        <a:pt x="18" y="44"/>
                        <a:pt x="18" y="44"/>
                        <a:pt x="18" y="44"/>
                      </a:cubicBezTo>
                      <a:cubicBezTo>
                        <a:pt x="13" y="39"/>
                        <a:pt x="13" y="30"/>
                        <a:pt x="18" y="25"/>
                      </a:cubicBezTo>
                      <a:cubicBezTo>
                        <a:pt x="18" y="25"/>
                        <a:pt x="18" y="25"/>
                        <a:pt x="18" y="25"/>
                      </a:cubicBezTo>
                      <a:cubicBezTo>
                        <a:pt x="31" y="13"/>
                        <a:pt x="31" y="13"/>
                        <a:pt x="31" y="13"/>
                      </a:cubicBezTo>
                      <a:cubicBezTo>
                        <a:pt x="39" y="4"/>
                        <a:pt x="50" y="0"/>
                        <a:pt x="61" y="0"/>
                      </a:cubicBezTo>
                      <a:cubicBezTo>
                        <a:pt x="61" y="0"/>
                        <a:pt x="61" y="0"/>
                        <a:pt x="61" y="0"/>
                      </a:cubicBezTo>
                      <a:cubicBezTo>
                        <a:pt x="72" y="0"/>
                        <a:pt x="83" y="4"/>
                        <a:pt x="91" y="13"/>
                      </a:cubicBezTo>
                      <a:cubicBezTo>
                        <a:pt x="91" y="13"/>
                        <a:pt x="91" y="13"/>
                        <a:pt x="91" y="13"/>
                      </a:cubicBezTo>
                      <a:cubicBezTo>
                        <a:pt x="93" y="14"/>
                        <a:pt x="93" y="14"/>
                        <a:pt x="93" y="14"/>
                      </a:cubicBezTo>
                      <a:cubicBezTo>
                        <a:pt x="101" y="22"/>
                        <a:pt x="105" y="33"/>
                        <a:pt x="105" y="44"/>
                      </a:cubicBezTo>
                      <a:cubicBezTo>
                        <a:pt x="105" y="44"/>
                        <a:pt x="105" y="44"/>
                        <a:pt x="105" y="44"/>
                      </a:cubicBezTo>
                      <a:cubicBezTo>
                        <a:pt x="105" y="55"/>
                        <a:pt x="101" y="66"/>
                        <a:pt x="93" y="74"/>
                      </a:cubicBezTo>
                      <a:cubicBezTo>
                        <a:pt x="93" y="74"/>
                        <a:pt x="93" y="74"/>
                        <a:pt x="93" y="74"/>
                      </a:cubicBezTo>
                      <a:cubicBezTo>
                        <a:pt x="62" y="105"/>
                        <a:pt x="62" y="105"/>
                        <a:pt x="62" y="105"/>
                      </a:cubicBezTo>
                      <a:cubicBezTo>
                        <a:pt x="54" y="114"/>
                        <a:pt x="42" y="118"/>
                        <a:pt x="32" y="118"/>
                      </a:cubicBezTo>
                      <a:cubicBezTo>
                        <a:pt x="32" y="118"/>
                        <a:pt x="32" y="118"/>
                        <a:pt x="32" y="118"/>
                      </a:cubicBezTo>
                      <a:cubicBezTo>
                        <a:pt x="32" y="118"/>
                        <a:pt x="32" y="118"/>
                        <a:pt x="3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zh-CN" altLang="en-US"/>
                </a:p>
              </p:txBody>
            </p:sp>
            <p:sp>
              <p:nvSpPr>
                <p:cNvPr id="40" name="Freeform 64"/>
                <p:cNvSpPr>
                  <a:spLocks/>
                </p:cNvSpPr>
                <p:nvPr/>
              </p:nvSpPr>
              <p:spPr bwMode="auto">
                <a:xfrm>
                  <a:off x="3647" y="2244"/>
                  <a:ext cx="252" cy="284"/>
                </a:xfrm>
                <a:custGeom>
                  <a:avLst/>
                  <a:gdLst>
                    <a:gd name="T0" fmla="*/ 44 w 105"/>
                    <a:gd name="T1" fmla="*/ 118 h 118"/>
                    <a:gd name="T2" fmla="*/ 14 w 105"/>
                    <a:gd name="T3" fmla="*/ 105 h 118"/>
                    <a:gd name="T4" fmla="*/ 14 w 105"/>
                    <a:gd name="T5" fmla="*/ 105 h 118"/>
                    <a:gd name="T6" fmla="*/ 12 w 105"/>
                    <a:gd name="T7" fmla="*/ 104 h 118"/>
                    <a:gd name="T8" fmla="*/ 0 w 105"/>
                    <a:gd name="T9" fmla="*/ 74 h 118"/>
                    <a:gd name="T10" fmla="*/ 0 w 105"/>
                    <a:gd name="T11" fmla="*/ 74 h 118"/>
                    <a:gd name="T12" fmla="*/ 12 w 105"/>
                    <a:gd name="T13" fmla="*/ 44 h 118"/>
                    <a:gd name="T14" fmla="*/ 12 w 105"/>
                    <a:gd name="T15" fmla="*/ 44 h 118"/>
                    <a:gd name="T16" fmla="*/ 43 w 105"/>
                    <a:gd name="T17" fmla="*/ 13 h 118"/>
                    <a:gd name="T18" fmla="*/ 73 w 105"/>
                    <a:gd name="T19" fmla="*/ 0 h 118"/>
                    <a:gd name="T20" fmla="*/ 73 w 105"/>
                    <a:gd name="T21" fmla="*/ 0 h 118"/>
                    <a:gd name="T22" fmla="*/ 98 w 105"/>
                    <a:gd name="T23" fmla="*/ 8 h 118"/>
                    <a:gd name="T24" fmla="*/ 98 w 105"/>
                    <a:gd name="T25" fmla="*/ 8 h 118"/>
                    <a:gd name="T26" fmla="*/ 101 w 105"/>
                    <a:gd name="T27" fmla="*/ 10 h 118"/>
                    <a:gd name="T28" fmla="*/ 101 w 105"/>
                    <a:gd name="T29" fmla="*/ 10 h 118"/>
                    <a:gd name="T30" fmla="*/ 104 w 105"/>
                    <a:gd name="T31" fmla="*/ 13 h 118"/>
                    <a:gd name="T32" fmla="*/ 105 w 105"/>
                    <a:gd name="T33" fmla="*/ 14 h 118"/>
                    <a:gd name="T34" fmla="*/ 105 w 105"/>
                    <a:gd name="T35" fmla="*/ 14 h 118"/>
                    <a:gd name="T36" fmla="*/ 105 w 105"/>
                    <a:gd name="T37" fmla="*/ 14 h 118"/>
                    <a:gd name="T38" fmla="*/ 86 w 105"/>
                    <a:gd name="T39" fmla="*/ 33 h 118"/>
                    <a:gd name="T40" fmla="*/ 86 w 105"/>
                    <a:gd name="T41" fmla="*/ 33 h 118"/>
                    <a:gd name="T42" fmla="*/ 85 w 105"/>
                    <a:gd name="T43" fmla="*/ 32 h 118"/>
                    <a:gd name="T44" fmla="*/ 73 w 105"/>
                    <a:gd name="T45" fmla="*/ 27 h 118"/>
                    <a:gd name="T46" fmla="*/ 73 w 105"/>
                    <a:gd name="T47" fmla="*/ 27 h 118"/>
                    <a:gd name="T48" fmla="*/ 62 w 105"/>
                    <a:gd name="T49" fmla="*/ 32 h 118"/>
                    <a:gd name="T50" fmla="*/ 62 w 105"/>
                    <a:gd name="T51" fmla="*/ 32 h 118"/>
                    <a:gd name="T52" fmla="*/ 31 w 105"/>
                    <a:gd name="T53" fmla="*/ 62 h 118"/>
                    <a:gd name="T54" fmla="*/ 26 w 105"/>
                    <a:gd name="T55" fmla="*/ 74 h 118"/>
                    <a:gd name="T56" fmla="*/ 26 w 105"/>
                    <a:gd name="T57" fmla="*/ 74 h 118"/>
                    <a:gd name="T58" fmla="*/ 31 w 105"/>
                    <a:gd name="T59" fmla="*/ 85 h 118"/>
                    <a:gd name="T60" fmla="*/ 31 w 105"/>
                    <a:gd name="T61" fmla="*/ 85 h 118"/>
                    <a:gd name="T62" fmla="*/ 32 w 105"/>
                    <a:gd name="T63" fmla="*/ 87 h 118"/>
                    <a:gd name="T64" fmla="*/ 44 w 105"/>
                    <a:gd name="T65" fmla="*/ 91 h 118"/>
                    <a:gd name="T66" fmla="*/ 44 w 105"/>
                    <a:gd name="T67" fmla="*/ 91 h 118"/>
                    <a:gd name="T68" fmla="*/ 56 w 105"/>
                    <a:gd name="T69" fmla="*/ 87 h 118"/>
                    <a:gd name="T70" fmla="*/ 56 w 105"/>
                    <a:gd name="T71" fmla="*/ 87 h 118"/>
                    <a:gd name="T72" fmla="*/ 69 w 105"/>
                    <a:gd name="T73" fmla="*/ 73 h 118"/>
                    <a:gd name="T74" fmla="*/ 87 w 105"/>
                    <a:gd name="T75" fmla="*/ 73 h 118"/>
                    <a:gd name="T76" fmla="*/ 87 w 105"/>
                    <a:gd name="T77" fmla="*/ 73 h 118"/>
                    <a:gd name="T78" fmla="*/ 87 w 105"/>
                    <a:gd name="T79" fmla="*/ 92 h 118"/>
                    <a:gd name="T80" fmla="*/ 87 w 105"/>
                    <a:gd name="T81" fmla="*/ 92 h 118"/>
                    <a:gd name="T82" fmla="*/ 74 w 105"/>
                    <a:gd name="T83" fmla="*/ 105 h 118"/>
                    <a:gd name="T84" fmla="*/ 44 w 105"/>
                    <a:gd name="T85" fmla="*/ 118 h 118"/>
                    <a:gd name="T86" fmla="*/ 44 w 105"/>
                    <a:gd name="T87" fmla="*/ 118 h 118"/>
                    <a:gd name="T88" fmla="*/ 44 w 105"/>
                    <a:gd name="T8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5" h="118">
                      <a:moveTo>
                        <a:pt x="44" y="118"/>
                      </a:moveTo>
                      <a:cubicBezTo>
                        <a:pt x="33" y="118"/>
                        <a:pt x="22" y="114"/>
                        <a:pt x="14" y="105"/>
                      </a:cubicBezTo>
                      <a:cubicBezTo>
                        <a:pt x="14" y="105"/>
                        <a:pt x="14" y="105"/>
                        <a:pt x="14" y="105"/>
                      </a:cubicBezTo>
                      <a:cubicBezTo>
                        <a:pt x="12" y="104"/>
                        <a:pt x="12" y="104"/>
                        <a:pt x="12" y="104"/>
                      </a:cubicBezTo>
                      <a:cubicBezTo>
                        <a:pt x="4" y="96"/>
                        <a:pt x="0" y="85"/>
                        <a:pt x="0" y="74"/>
                      </a:cubicBezTo>
                      <a:cubicBezTo>
                        <a:pt x="0" y="74"/>
                        <a:pt x="0" y="74"/>
                        <a:pt x="0" y="74"/>
                      </a:cubicBezTo>
                      <a:cubicBezTo>
                        <a:pt x="0" y="63"/>
                        <a:pt x="4" y="52"/>
                        <a:pt x="12" y="44"/>
                      </a:cubicBezTo>
                      <a:cubicBezTo>
                        <a:pt x="12" y="44"/>
                        <a:pt x="12" y="44"/>
                        <a:pt x="12" y="44"/>
                      </a:cubicBezTo>
                      <a:cubicBezTo>
                        <a:pt x="43" y="13"/>
                        <a:pt x="43" y="13"/>
                        <a:pt x="43" y="13"/>
                      </a:cubicBezTo>
                      <a:cubicBezTo>
                        <a:pt x="51" y="5"/>
                        <a:pt x="62" y="0"/>
                        <a:pt x="73" y="0"/>
                      </a:cubicBezTo>
                      <a:cubicBezTo>
                        <a:pt x="73" y="0"/>
                        <a:pt x="73" y="0"/>
                        <a:pt x="73" y="0"/>
                      </a:cubicBezTo>
                      <a:cubicBezTo>
                        <a:pt x="82" y="0"/>
                        <a:pt x="91" y="3"/>
                        <a:pt x="98" y="8"/>
                      </a:cubicBezTo>
                      <a:cubicBezTo>
                        <a:pt x="98" y="8"/>
                        <a:pt x="98" y="8"/>
                        <a:pt x="98" y="8"/>
                      </a:cubicBezTo>
                      <a:cubicBezTo>
                        <a:pt x="99" y="9"/>
                        <a:pt x="100" y="9"/>
                        <a:pt x="101" y="10"/>
                      </a:cubicBezTo>
                      <a:cubicBezTo>
                        <a:pt x="101" y="10"/>
                        <a:pt x="101" y="10"/>
                        <a:pt x="101" y="10"/>
                      </a:cubicBezTo>
                      <a:cubicBezTo>
                        <a:pt x="104" y="13"/>
                        <a:pt x="104" y="13"/>
                        <a:pt x="104" y="13"/>
                      </a:cubicBezTo>
                      <a:cubicBezTo>
                        <a:pt x="105" y="14"/>
                        <a:pt x="105" y="14"/>
                        <a:pt x="105" y="14"/>
                      </a:cubicBezTo>
                      <a:cubicBezTo>
                        <a:pt x="105" y="14"/>
                        <a:pt x="105" y="14"/>
                        <a:pt x="105" y="14"/>
                      </a:cubicBezTo>
                      <a:cubicBezTo>
                        <a:pt x="105" y="14"/>
                        <a:pt x="105" y="14"/>
                        <a:pt x="105" y="14"/>
                      </a:cubicBezTo>
                      <a:cubicBezTo>
                        <a:pt x="86" y="33"/>
                        <a:pt x="86" y="33"/>
                        <a:pt x="86" y="33"/>
                      </a:cubicBezTo>
                      <a:cubicBezTo>
                        <a:pt x="86" y="33"/>
                        <a:pt x="86" y="33"/>
                        <a:pt x="86" y="33"/>
                      </a:cubicBezTo>
                      <a:cubicBezTo>
                        <a:pt x="85" y="32"/>
                        <a:pt x="85" y="32"/>
                        <a:pt x="85" y="32"/>
                      </a:cubicBezTo>
                      <a:cubicBezTo>
                        <a:pt x="82" y="28"/>
                        <a:pt x="78" y="27"/>
                        <a:pt x="73" y="27"/>
                      </a:cubicBezTo>
                      <a:cubicBezTo>
                        <a:pt x="73" y="27"/>
                        <a:pt x="73" y="27"/>
                        <a:pt x="73" y="27"/>
                      </a:cubicBezTo>
                      <a:cubicBezTo>
                        <a:pt x="69" y="27"/>
                        <a:pt x="65" y="28"/>
                        <a:pt x="62" y="32"/>
                      </a:cubicBezTo>
                      <a:cubicBezTo>
                        <a:pt x="62" y="32"/>
                        <a:pt x="62" y="32"/>
                        <a:pt x="62" y="32"/>
                      </a:cubicBezTo>
                      <a:cubicBezTo>
                        <a:pt x="31" y="62"/>
                        <a:pt x="31" y="62"/>
                        <a:pt x="31" y="62"/>
                      </a:cubicBezTo>
                      <a:cubicBezTo>
                        <a:pt x="28" y="65"/>
                        <a:pt x="26" y="70"/>
                        <a:pt x="26" y="74"/>
                      </a:cubicBezTo>
                      <a:cubicBezTo>
                        <a:pt x="26" y="74"/>
                        <a:pt x="26" y="74"/>
                        <a:pt x="26" y="74"/>
                      </a:cubicBezTo>
                      <a:cubicBezTo>
                        <a:pt x="26" y="78"/>
                        <a:pt x="28" y="82"/>
                        <a:pt x="31" y="85"/>
                      </a:cubicBezTo>
                      <a:cubicBezTo>
                        <a:pt x="31" y="85"/>
                        <a:pt x="31" y="85"/>
                        <a:pt x="31" y="85"/>
                      </a:cubicBezTo>
                      <a:cubicBezTo>
                        <a:pt x="32" y="87"/>
                        <a:pt x="32" y="87"/>
                        <a:pt x="32" y="87"/>
                      </a:cubicBezTo>
                      <a:cubicBezTo>
                        <a:pt x="36" y="90"/>
                        <a:pt x="40" y="91"/>
                        <a:pt x="44" y="91"/>
                      </a:cubicBezTo>
                      <a:cubicBezTo>
                        <a:pt x="44" y="91"/>
                        <a:pt x="44" y="91"/>
                        <a:pt x="44" y="91"/>
                      </a:cubicBezTo>
                      <a:cubicBezTo>
                        <a:pt x="48" y="91"/>
                        <a:pt x="52" y="90"/>
                        <a:pt x="56" y="87"/>
                      </a:cubicBezTo>
                      <a:cubicBezTo>
                        <a:pt x="56" y="87"/>
                        <a:pt x="56" y="87"/>
                        <a:pt x="56" y="87"/>
                      </a:cubicBezTo>
                      <a:cubicBezTo>
                        <a:pt x="69" y="73"/>
                        <a:pt x="69" y="73"/>
                        <a:pt x="69" y="73"/>
                      </a:cubicBezTo>
                      <a:cubicBezTo>
                        <a:pt x="74" y="68"/>
                        <a:pt x="82" y="68"/>
                        <a:pt x="87" y="73"/>
                      </a:cubicBezTo>
                      <a:cubicBezTo>
                        <a:pt x="87" y="73"/>
                        <a:pt x="87" y="73"/>
                        <a:pt x="87" y="73"/>
                      </a:cubicBezTo>
                      <a:cubicBezTo>
                        <a:pt x="93" y="79"/>
                        <a:pt x="93" y="87"/>
                        <a:pt x="87" y="92"/>
                      </a:cubicBezTo>
                      <a:cubicBezTo>
                        <a:pt x="87" y="92"/>
                        <a:pt x="87" y="92"/>
                        <a:pt x="87" y="92"/>
                      </a:cubicBezTo>
                      <a:cubicBezTo>
                        <a:pt x="74" y="105"/>
                        <a:pt x="74" y="105"/>
                        <a:pt x="74" y="105"/>
                      </a:cubicBezTo>
                      <a:cubicBezTo>
                        <a:pt x="66" y="114"/>
                        <a:pt x="55" y="118"/>
                        <a:pt x="44" y="118"/>
                      </a:cubicBezTo>
                      <a:cubicBezTo>
                        <a:pt x="44" y="118"/>
                        <a:pt x="44" y="118"/>
                        <a:pt x="44" y="118"/>
                      </a:cubicBezTo>
                      <a:cubicBezTo>
                        <a:pt x="44" y="118"/>
                        <a:pt x="44" y="118"/>
                        <a:pt x="44"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zh-CN" altLang="en-US"/>
                </a:p>
              </p:txBody>
            </p:sp>
          </p:grpSp>
        </p:grpSp>
        <p:sp>
          <p:nvSpPr>
            <p:cNvPr id="18" name="椭圆 17"/>
            <p:cNvSpPr/>
            <p:nvPr/>
          </p:nvSpPr>
          <p:spPr>
            <a:xfrm>
              <a:off x="1760548" y="3734259"/>
              <a:ext cx="1147584" cy="11475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2092387" y="3886119"/>
              <a:ext cx="492532" cy="473497"/>
              <a:chOff x="5768975" y="3114675"/>
              <a:chExt cx="657225" cy="631825"/>
            </a:xfrm>
          </p:grpSpPr>
          <p:sp>
            <p:nvSpPr>
              <p:cNvPr id="20" name="Freeform 68"/>
              <p:cNvSpPr>
                <a:spLocks/>
              </p:cNvSpPr>
              <p:nvPr/>
            </p:nvSpPr>
            <p:spPr bwMode="auto">
              <a:xfrm>
                <a:off x="5768975" y="3114675"/>
                <a:ext cx="657225" cy="174625"/>
              </a:xfrm>
              <a:custGeom>
                <a:avLst/>
                <a:gdLst>
                  <a:gd name="T0" fmla="*/ 207 w 414"/>
                  <a:gd name="T1" fmla="*/ 0 h 110"/>
                  <a:gd name="T2" fmla="*/ 311 w 414"/>
                  <a:gd name="T3" fmla="*/ 55 h 110"/>
                  <a:gd name="T4" fmla="*/ 414 w 414"/>
                  <a:gd name="T5" fmla="*/ 110 h 110"/>
                  <a:gd name="T6" fmla="*/ 207 w 414"/>
                  <a:gd name="T7" fmla="*/ 110 h 110"/>
                  <a:gd name="T8" fmla="*/ 0 w 414"/>
                  <a:gd name="T9" fmla="*/ 110 h 110"/>
                  <a:gd name="T10" fmla="*/ 103 w 414"/>
                  <a:gd name="T11" fmla="*/ 55 h 110"/>
                  <a:gd name="T12" fmla="*/ 207 w 414"/>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414" h="110">
                    <a:moveTo>
                      <a:pt x="207" y="0"/>
                    </a:moveTo>
                    <a:lnTo>
                      <a:pt x="311" y="55"/>
                    </a:lnTo>
                    <a:lnTo>
                      <a:pt x="414" y="110"/>
                    </a:lnTo>
                    <a:lnTo>
                      <a:pt x="207" y="110"/>
                    </a:lnTo>
                    <a:lnTo>
                      <a:pt x="0" y="110"/>
                    </a:lnTo>
                    <a:lnTo>
                      <a:pt x="103" y="55"/>
                    </a:lnTo>
                    <a:lnTo>
                      <a:pt x="207" y="0"/>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1" name="Freeform 69"/>
              <p:cNvSpPr>
                <a:spLocks/>
              </p:cNvSpPr>
              <p:nvPr/>
            </p:nvSpPr>
            <p:spPr bwMode="auto">
              <a:xfrm>
                <a:off x="5848350" y="3313113"/>
                <a:ext cx="65088" cy="334963"/>
              </a:xfrm>
              <a:custGeom>
                <a:avLst/>
                <a:gdLst>
                  <a:gd name="T0" fmla="*/ 17 w 17"/>
                  <a:gd name="T1" fmla="*/ 84 h 88"/>
                  <a:gd name="T2" fmla="*/ 14 w 17"/>
                  <a:gd name="T3" fmla="*/ 88 h 88"/>
                  <a:gd name="T4" fmla="*/ 3 w 17"/>
                  <a:gd name="T5" fmla="*/ 88 h 88"/>
                  <a:gd name="T6" fmla="*/ 0 w 17"/>
                  <a:gd name="T7" fmla="*/ 84 h 88"/>
                  <a:gd name="T8" fmla="*/ 0 w 17"/>
                  <a:gd name="T9" fmla="*/ 4 h 88"/>
                  <a:gd name="T10" fmla="*/ 3 w 17"/>
                  <a:gd name="T11" fmla="*/ 0 h 88"/>
                  <a:gd name="T12" fmla="*/ 14 w 17"/>
                  <a:gd name="T13" fmla="*/ 0 h 88"/>
                  <a:gd name="T14" fmla="*/ 17 w 17"/>
                  <a:gd name="T15" fmla="*/ 4 h 88"/>
                  <a:gd name="T16" fmla="*/ 17 w 17"/>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8">
                    <a:moveTo>
                      <a:pt x="17" y="84"/>
                    </a:moveTo>
                    <a:cubicBezTo>
                      <a:pt x="17" y="86"/>
                      <a:pt x="16" y="88"/>
                      <a:pt x="14" y="88"/>
                    </a:cubicBezTo>
                    <a:cubicBezTo>
                      <a:pt x="3" y="88"/>
                      <a:pt x="3" y="88"/>
                      <a:pt x="3" y="88"/>
                    </a:cubicBezTo>
                    <a:cubicBezTo>
                      <a:pt x="2" y="88"/>
                      <a:pt x="0" y="86"/>
                      <a:pt x="0" y="84"/>
                    </a:cubicBezTo>
                    <a:cubicBezTo>
                      <a:pt x="0" y="4"/>
                      <a:pt x="0" y="4"/>
                      <a:pt x="0" y="4"/>
                    </a:cubicBezTo>
                    <a:cubicBezTo>
                      <a:pt x="0" y="2"/>
                      <a:pt x="2" y="0"/>
                      <a:pt x="3" y="0"/>
                    </a:cubicBezTo>
                    <a:cubicBezTo>
                      <a:pt x="14" y="0"/>
                      <a:pt x="14" y="0"/>
                      <a:pt x="14" y="0"/>
                    </a:cubicBezTo>
                    <a:cubicBezTo>
                      <a:pt x="16" y="0"/>
                      <a:pt x="17" y="2"/>
                      <a:pt x="17" y="4"/>
                    </a:cubicBezTo>
                    <a:lnTo>
                      <a:pt x="17" y="84"/>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2" name="Freeform 70"/>
              <p:cNvSpPr>
                <a:spLocks/>
              </p:cNvSpPr>
              <p:nvPr/>
            </p:nvSpPr>
            <p:spPr bwMode="auto">
              <a:xfrm>
                <a:off x="5818188" y="3302000"/>
                <a:ext cx="127000" cy="33338"/>
              </a:xfrm>
              <a:custGeom>
                <a:avLst/>
                <a:gdLst>
                  <a:gd name="T0" fmla="*/ 33 w 33"/>
                  <a:gd name="T1" fmla="*/ 7 h 9"/>
                  <a:gd name="T2" fmla="*/ 31 w 33"/>
                  <a:gd name="T3" fmla="*/ 9 h 9"/>
                  <a:gd name="T4" fmla="*/ 2 w 33"/>
                  <a:gd name="T5" fmla="*/ 9 h 9"/>
                  <a:gd name="T6" fmla="*/ 0 w 33"/>
                  <a:gd name="T7" fmla="*/ 7 h 9"/>
                  <a:gd name="T8" fmla="*/ 0 w 33"/>
                  <a:gd name="T9" fmla="*/ 3 h 9"/>
                  <a:gd name="T10" fmla="*/ 2 w 33"/>
                  <a:gd name="T11" fmla="*/ 0 h 9"/>
                  <a:gd name="T12" fmla="*/ 31 w 33"/>
                  <a:gd name="T13" fmla="*/ 0 h 9"/>
                  <a:gd name="T14" fmla="*/ 33 w 33"/>
                  <a:gd name="T15" fmla="*/ 3 h 9"/>
                  <a:gd name="T16" fmla="*/ 33 w 33"/>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9">
                    <a:moveTo>
                      <a:pt x="33" y="7"/>
                    </a:moveTo>
                    <a:cubicBezTo>
                      <a:pt x="33" y="8"/>
                      <a:pt x="32" y="9"/>
                      <a:pt x="31" y="9"/>
                    </a:cubicBezTo>
                    <a:cubicBezTo>
                      <a:pt x="2" y="9"/>
                      <a:pt x="2" y="9"/>
                      <a:pt x="2" y="9"/>
                    </a:cubicBezTo>
                    <a:cubicBezTo>
                      <a:pt x="1" y="9"/>
                      <a:pt x="0" y="8"/>
                      <a:pt x="0" y="7"/>
                    </a:cubicBezTo>
                    <a:cubicBezTo>
                      <a:pt x="0" y="3"/>
                      <a:pt x="0" y="3"/>
                      <a:pt x="0" y="3"/>
                    </a:cubicBezTo>
                    <a:cubicBezTo>
                      <a:pt x="0" y="1"/>
                      <a:pt x="1" y="0"/>
                      <a:pt x="2" y="0"/>
                    </a:cubicBezTo>
                    <a:cubicBezTo>
                      <a:pt x="31" y="0"/>
                      <a:pt x="31" y="0"/>
                      <a:pt x="31" y="0"/>
                    </a:cubicBezTo>
                    <a:cubicBezTo>
                      <a:pt x="32" y="0"/>
                      <a:pt x="33" y="1"/>
                      <a:pt x="33" y="3"/>
                    </a:cubicBezTo>
                    <a:lnTo>
                      <a:pt x="33" y="7"/>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3" name="Oval 71"/>
              <p:cNvSpPr>
                <a:spLocks noChangeArrowheads="1"/>
              </p:cNvSpPr>
              <p:nvPr/>
            </p:nvSpPr>
            <p:spPr bwMode="auto">
              <a:xfrm>
                <a:off x="5799138" y="3302000"/>
                <a:ext cx="57150" cy="60325"/>
              </a:xfrm>
              <a:prstGeom prst="ellipse">
                <a:avLst/>
              </a:pr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4" name="Oval 72"/>
              <p:cNvSpPr>
                <a:spLocks noChangeArrowheads="1"/>
              </p:cNvSpPr>
              <p:nvPr/>
            </p:nvSpPr>
            <p:spPr bwMode="auto">
              <a:xfrm>
                <a:off x="5907088" y="3302000"/>
                <a:ext cx="57150" cy="60325"/>
              </a:xfrm>
              <a:prstGeom prst="ellipse">
                <a:avLst/>
              </a:pr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5" name="Freeform 73"/>
              <p:cNvSpPr>
                <a:spLocks/>
              </p:cNvSpPr>
              <p:nvPr/>
            </p:nvSpPr>
            <p:spPr bwMode="auto">
              <a:xfrm>
                <a:off x="6062663" y="3313113"/>
                <a:ext cx="69850" cy="334963"/>
              </a:xfrm>
              <a:custGeom>
                <a:avLst/>
                <a:gdLst>
                  <a:gd name="T0" fmla="*/ 18 w 18"/>
                  <a:gd name="T1" fmla="*/ 84 h 88"/>
                  <a:gd name="T2" fmla="*/ 14 w 18"/>
                  <a:gd name="T3" fmla="*/ 88 h 88"/>
                  <a:gd name="T4" fmla="*/ 4 w 18"/>
                  <a:gd name="T5" fmla="*/ 88 h 88"/>
                  <a:gd name="T6" fmla="*/ 0 w 18"/>
                  <a:gd name="T7" fmla="*/ 84 h 88"/>
                  <a:gd name="T8" fmla="*/ 0 w 18"/>
                  <a:gd name="T9" fmla="*/ 4 h 88"/>
                  <a:gd name="T10" fmla="*/ 4 w 18"/>
                  <a:gd name="T11" fmla="*/ 0 h 88"/>
                  <a:gd name="T12" fmla="*/ 14 w 18"/>
                  <a:gd name="T13" fmla="*/ 0 h 88"/>
                  <a:gd name="T14" fmla="*/ 18 w 18"/>
                  <a:gd name="T15" fmla="*/ 4 h 88"/>
                  <a:gd name="T16" fmla="*/ 18 w 18"/>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8">
                    <a:moveTo>
                      <a:pt x="18" y="84"/>
                    </a:moveTo>
                    <a:cubicBezTo>
                      <a:pt x="18" y="86"/>
                      <a:pt x="16" y="88"/>
                      <a:pt x="14" y="88"/>
                    </a:cubicBezTo>
                    <a:cubicBezTo>
                      <a:pt x="4" y="88"/>
                      <a:pt x="4" y="88"/>
                      <a:pt x="4" y="88"/>
                    </a:cubicBezTo>
                    <a:cubicBezTo>
                      <a:pt x="2" y="88"/>
                      <a:pt x="0" y="86"/>
                      <a:pt x="0" y="84"/>
                    </a:cubicBezTo>
                    <a:cubicBezTo>
                      <a:pt x="0" y="4"/>
                      <a:pt x="0" y="4"/>
                      <a:pt x="0" y="4"/>
                    </a:cubicBezTo>
                    <a:cubicBezTo>
                      <a:pt x="0" y="2"/>
                      <a:pt x="2" y="0"/>
                      <a:pt x="4" y="0"/>
                    </a:cubicBezTo>
                    <a:cubicBezTo>
                      <a:pt x="14" y="0"/>
                      <a:pt x="14" y="0"/>
                      <a:pt x="14" y="0"/>
                    </a:cubicBezTo>
                    <a:cubicBezTo>
                      <a:pt x="16" y="0"/>
                      <a:pt x="18" y="2"/>
                      <a:pt x="18" y="4"/>
                    </a:cubicBezTo>
                    <a:lnTo>
                      <a:pt x="18" y="84"/>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6" name="Freeform 74"/>
              <p:cNvSpPr>
                <a:spLocks/>
              </p:cNvSpPr>
              <p:nvPr/>
            </p:nvSpPr>
            <p:spPr bwMode="auto">
              <a:xfrm>
                <a:off x="6037263" y="3302000"/>
                <a:ext cx="122238" cy="33338"/>
              </a:xfrm>
              <a:custGeom>
                <a:avLst/>
                <a:gdLst>
                  <a:gd name="T0" fmla="*/ 32 w 32"/>
                  <a:gd name="T1" fmla="*/ 7 h 9"/>
                  <a:gd name="T2" fmla="*/ 30 w 32"/>
                  <a:gd name="T3" fmla="*/ 9 h 9"/>
                  <a:gd name="T4" fmla="*/ 2 w 32"/>
                  <a:gd name="T5" fmla="*/ 9 h 9"/>
                  <a:gd name="T6" fmla="*/ 0 w 32"/>
                  <a:gd name="T7" fmla="*/ 7 h 9"/>
                  <a:gd name="T8" fmla="*/ 0 w 32"/>
                  <a:gd name="T9" fmla="*/ 3 h 9"/>
                  <a:gd name="T10" fmla="*/ 2 w 32"/>
                  <a:gd name="T11" fmla="*/ 0 h 9"/>
                  <a:gd name="T12" fmla="*/ 30 w 32"/>
                  <a:gd name="T13" fmla="*/ 0 h 9"/>
                  <a:gd name="T14" fmla="*/ 32 w 32"/>
                  <a:gd name="T15" fmla="*/ 3 h 9"/>
                  <a:gd name="T16" fmla="*/ 32 w 32"/>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9">
                    <a:moveTo>
                      <a:pt x="32" y="7"/>
                    </a:moveTo>
                    <a:cubicBezTo>
                      <a:pt x="32" y="8"/>
                      <a:pt x="31" y="9"/>
                      <a:pt x="30" y="9"/>
                    </a:cubicBezTo>
                    <a:cubicBezTo>
                      <a:pt x="2" y="9"/>
                      <a:pt x="2" y="9"/>
                      <a:pt x="2" y="9"/>
                    </a:cubicBezTo>
                    <a:cubicBezTo>
                      <a:pt x="1" y="9"/>
                      <a:pt x="0" y="8"/>
                      <a:pt x="0" y="7"/>
                    </a:cubicBezTo>
                    <a:cubicBezTo>
                      <a:pt x="0" y="3"/>
                      <a:pt x="0" y="3"/>
                      <a:pt x="0" y="3"/>
                    </a:cubicBezTo>
                    <a:cubicBezTo>
                      <a:pt x="0" y="1"/>
                      <a:pt x="1" y="0"/>
                      <a:pt x="2" y="0"/>
                    </a:cubicBezTo>
                    <a:cubicBezTo>
                      <a:pt x="30" y="0"/>
                      <a:pt x="30" y="0"/>
                      <a:pt x="30" y="0"/>
                    </a:cubicBezTo>
                    <a:cubicBezTo>
                      <a:pt x="31" y="0"/>
                      <a:pt x="32" y="1"/>
                      <a:pt x="32" y="3"/>
                    </a:cubicBezTo>
                    <a:lnTo>
                      <a:pt x="32" y="7"/>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7" name="Oval 75"/>
              <p:cNvSpPr>
                <a:spLocks noChangeArrowheads="1"/>
              </p:cNvSpPr>
              <p:nvPr/>
            </p:nvSpPr>
            <p:spPr bwMode="auto">
              <a:xfrm>
                <a:off x="6016625" y="3302000"/>
                <a:ext cx="53975" cy="60325"/>
              </a:xfrm>
              <a:prstGeom prst="ellipse">
                <a:avLst/>
              </a:pr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8" name="Oval 76"/>
              <p:cNvSpPr>
                <a:spLocks noChangeArrowheads="1"/>
              </p:cNvSpPr>
              <p:nvPr/>
            </p:nvSpPr>
            <p:spPr bwMode="auto">
              <a:xfrm>
                <a:off x="6124575" y="3302000"/>
                <a:ext cx="53975" cy="60325"/>
              </a:xfrm>
              <a:prstGeom prst="ellipse">
                <a:avLst/>
              </a:pr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29" name="Freeform 77"/>
              <p:cNvSpPr>
                <a:spLocks/>
              </p:cNvSpPr>
              <p:nvPr/>
            </p:nvSpPr>
            <p:spPr bwMode="auto">
              <a:xfrm>
                <a:off x="6281738" y="3313113"/>
                <a:ext cx="65088" cy="334963"/>
              </a:xfrm>
              <a:custGeom>
                <a:avLst/>
                <a:gdLst>
                  <a:gd name="T0" fmla="*/ 17 w 17"/>
                  <a:gd name="T1" fmla="*/ 84 h 88"/>
                  <a:gd name="T2" fmla="*/ 14 w 17"/>
                  <a:gd name="T3" fmla="*/ 88 h 88"/>
                  <a:gd name="T4" fmla="*/ 3 w 17"/>
                  <a:gd name="T5" fmla="*/ 88 h 88"/>
                  <a:gd name="T6" fmla="*/ 0 w 17"/>
                  <a:gd name="T7" fmla="*/ 84 h 88"/>
                  <a:gd name="T8" fmla="*/ 0 w 17"/>
                  <a:gd name="T9" fmla="*/ 4 h 88"/>
                  <a:gd name="T10" fmla="*/ 3 w 17"/>
                  <a:gd name="T11" fmla="*/ 0 h 88"/>
                  <a:gd name="T12" fmla="*/ 14 w 17"/>
                  <a:gd name="T13" fmla="*/ 0 h 88"/>
                  <a:gd name="T14" fmla="*/ 17 w 17"/>
                  <a:gd name="T15" fmla="*/ 4 h 88"/>
                  <a:gd name="T16" fmla="*/ 17 w 17"/>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8">
                    <a:moveTo>
                      <a:pt x="17" y="84"/>
                    </a:moveTo>
                    <a:cubicBezTo>
                      <a:pt x="17" y="86"/>
                      <a:pt x="15" y="88"/>
                      <a:pt x="14" y="88"/>
                    </a:cubicBezTo>
                    <a:cubicBezTo>
                      <a:pt x="3" y="88"/>
                      <a:pt x="3" y="88"/>
                      <a:pt x="3" y="88"/>
                    </a:cubicBezTo>
                    <a:cubicBezTo>
                      <a:pt x="1" y="88"/>
                      <a:pt x="0" y="86"/>
                      <a:pt x="0" y="84"/>
                    </a:cubicBezTo>
                    <a:cubicBezTo>
                      <a:pt x="0" y="4"/>
                      <a:pt x="0" y="4"/>
                      <a:pt x="0" y="4"/>
                    </a:cubicBezTo>
                    <a:cubicBezTo>
                      <a:pt x="0" y="2"/>
                      <a:pt x="1" y="0"/>
                      <a:pt x="3" y="0"/>
                    </a:cubicBezTo>
                    <a:cubicBezTo>
                      <a:pt x="14" y="0"/>
                      <a:pt x="14" y="0"/>
                      <a:pt x="14" y="0"/>
                    </a:cubicBezTo>
                    <a:cubicBezTo>
                      <a:pt x="15" y="0"/>
                      <a:pt x="17" y="2"/>
                      <a:pt x="17" y="4"/>
                    </a:cubicBezTo>
                    <a:lnTo>
                      <a:pt x="17" y="84"/>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30" name="Freeform 78"/>
              <p:cNvSpPr>
                <a:spLocks/>
              </p:cNvSpPr>
              <p:nvPr/>
            </p:nvSpPr>
            <p:spPr bwMode="auto">
              <a:xfrm>
                <a:off x="6249988" y="3302000"/>
                <a:ext cx="127000" cy="33338"/>
              </a:xfrm>
              <a:custGeom>
                <a:avLst/>
                <a:gdLst>
                  <a:gd name="T0" fmla="*/ 33 w 33"/>
                  <a:gd name="T1" fmla="*/ 7 h 9"/>
                  <a:gd name="T2" fmla="*/ 31 w 33"/>
                  <a:gd name="T3" fmla="*/ 9 h 9"/>
                  <a:gd name="T4" fmla="*/ 2 w 33"/>
                  <a:gd name="T5" fmla="*/ 9 h 9"/>
                  <a:gd name="T6" fmla="*/ 0 w 33"/>
                  <a:gd name="T7" fmla="*/ 7 h 9"/>
                  <a:gd name="T8" fmla="*/ 0 w 33"/>
                  <a:gd name="T9" fmla="*/ 3 h 9"/>
                  <a:gd name="T10" fmla="*/ 2 w 33"/>
                  <a:gd name="T11" fmla="*/ 0 h 9"/>
                  <a:gd name="T12" fmla="*/ 31 w 33"/>
                  <a:gd name="T13" fmla="*/ 0 h 9"/>
                  <a:gd name="T14" fmla="*/ 33 w 33"/>
                  <a:gd name="T15" fmla="*/ 3 h 9"/>
                  <a:gd name="T16" fmla="*/ 33 w 33"/>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9">
                    <a:moveTo>
                      <a:pt x="33" y="7"/>
                    </a:moveTo>
                    <a:cubicBezTo>
                      <a:pt x="33" y="8"/>
                      <a:pt x="32" y="9"/>
                      <a:pt x="31" y="9"/>
                    </a:cubicBezTo>
                    <a:cubicBezTo>
                      <a:pt x="2" y="9"/>
                      <a:pt x="2" y="9"/>
                      <a:pt x="2" y="9"/>
                    </a:cubicBezTo>
                    <a:cubicBezTo>
                      <a:pt x="1" y="9"/>
                      <a:pt x="0" y="8"/>
                      <a:pt x="0" y="7"/>
                    </a:cubicBezTo>
                    <a:cubicBezTo>
                      <a:pt x="0" y="3"/>
                      <a:pt x="0" y="3"/>
                      <a:pt x="0" y="3"/>
                    </a:cubicBezTo>
                    <a:cubicBezTo>
                      <a:pt x="0" y="1"/>
                      <a:pt x="1" y="0"/>
                      <a:pt x="2" y="0"/>
                    </a:cubicBezTo>
                    <a:cubicBezTo>
                      <a:pt x="31" y="0"/>
                      <a:pt x="31" y="0"/>
                      <a:pt x="31" y="0"/>
                    </a:cubicBezTo>
                    <a:cubicBezTo>
                      <a:pt x="32" y="0"/>
                      <a:pt x="33" y="1"/>
                      <a:pt x="33" y="3"/>
                    </a:cubicBezTo>
                    <a:lnTo>
                      <a:pt x="33" y="7"/>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31" name="Oval 79"/>
              <p:cNvSpPr>
                <a:spLocks noChangeArrowheads="1"/>
              </p:cNvSpPr>
              <p:nvPr/>
            </p:nvSpPr>
            <p:spPr bwMode="auto">
              <a:xfrm>
                <a:off x="6230938" y="3302000"/>
                <a:ext cx="58738" cy="60325"/>
              </a:xfrm>
              <a:prstGeom prst="ellipse">
                <a:avLst/>
              </a:pr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32" name="Oval 80"/>
              <p:cNvSpPr>
                <a:spLocks noChangeArrowheads="1"/>
              </p:cNvSpPr>
              <p:nvPr/>
            </p:nvSpPr>
            <p:spPr bwMode="auto">
              <a:xfrm>
                <a:off x="6338888" y="3302000"/>
                <a:ext cx="57150" cy="60325"/>
              </a:xfrm>
              <a:prstGeom prst="ellipse">
                <a:avLst/>
              </a:pr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33" name="Freeform 81"/>
              <p:cNvSpPr>
                <a:spLocks/>
              </p:cNvSpPr>
              <p:nvPr/>
            </p:nvSpPr>
            <p:spPr bwMode="auto">
              <a:xfrm>
                <a:off x="5834063" y="3663950"/>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5"/>
                      <a:pt x="137" y="6"/>
                      <a:pt x="135" y="6"/>
                    </a:cubicBezTo>
                    <a:cubicBezTo>
                      <a:pt x="3" y="6"/>
                      <a:pt x="3" y="6"/>
                      <a:pt x="3" y="6"/>
                    </a:cubicBezTo>
                    <a:cubicBezTo>
                      <a:pt x="1" y="6"/>
                      <a:pt x="0" y="5"/>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34" name="Freeform 82"/>
              <p:cNvSpPr>
                <a:spLocks/>
              </p:cNvSpPr>
              <p:nvPr/>
            </p:nvSpPr>
            <p:spPr bwMode="auto">
              <a:xfrm>
                <a:off x="5834063" y="3694113"/>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5"/>
                      <a:pt x="137" y="6"/>
                      <a:pt x="135" y="6"/>
                    </a:cubicBezTo>
                    <a:cubicBezTo>
                      <a:pt x="3" y="6"/>
                      <a:pt x="3" y="6"/>
                      <a:pt x="3" y="6"/>
                    </a:cubicBezTo>
                    <a:cubicBezTo>
                      <a:pt x="1" y="6"/>
                      <a:pt x="0" y="5"/>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sp>
            <p:nvSpPr>
              <p:cNvPr id="35" name="Freeform 83"/>
              <p:cNvSpPr>
                <a:spLocks/>
              </p:cNvSpPr>
              <p:nvPr/>
            </p:nvSpPr>
            <p:spPr bwMode="auto">
              <a:xfrm>
                <a:off x="5834063" y="3724275"/>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4"/>
                      <a:pt x="137" y="6"/>
                      <a:pt x="135" y="6"/>
                    </a:cubicBezTo>
                    <a:cubicBezTo>
                      <a:pt x="3" y="6"/>
                      <a:pt x="3" y="6"/>
                      <a:pt x="3" y="6"/>
                    </a:cubicBezTo>
                    <a:cubicBezTo>
                      <a:pt x="1" y="6"/>
                      <a:pt x="0" y="4"/>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6435" tIns="48218" rIns="96435" bIns="48218" numCol="1" anchor="t" anchorCtr="0" compatLnSpc="1">
                <a:prstTxWarp prst="textNoShape">
                  <a:avLst/>
                </a:prstTxWarp>
              </a:bodyPr>
              <a:lstStyle/>
              <a:p>
                <a:endParaRPr lang="zh-CN" altLang="en-US"/>
              </a:p>
            </p:txBody>
          </p:sp>
        </p:grpSp>
      </p:grpSp>
      <p:sp>
        <p:nvSpPr>
          <p:cNvPr id="2" name="TextBox 1"/>
          <p:cNvSpPr txBox="1"/>
          <p:nvPr/>
        </p:nvSpPr>
        <p:spPr>
          <a:xfrm>
            <a:off x="1164532" y="3688559"/>
            <a:ext cx="1005403"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不同商品</a:t>
            </a:r>
            <a:endParaRPr lang="zh-CN" altLang="en-US" sz="1600" dirty="0">
              <a:latin typeface="微软雅黑" panose="020B0503020204020204" pitchFamily="34" charset="-122"/>
              <a:ea typeface="微软雅黑" panose="020B0503020204020204" pitchFamily="34" charset="-122"/>
            </a:endParaRPr>
          </a:p>
        </p:txBody>
      </p:sp>
      <p:sp>
        <p:nvSpPr>
          <p:cNvPr id="100" name="TextBox 99"/>
          <p:cNvSpPr txBox="1"/>
          <p:nvPr/>
        </p:nvSpPr>
        <p:spPr>
          <a:xfrm>
            <a:off x="1778207" y="2254781"/>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不同合约</a:t>
            </a:r>
            <a:endParaRPr lang="zh-CN" altLang="en-US" dirty="0">
              <a:latin typeface="微软雅黑" panose="020B0503020204020204" pitchFamily="34" charset="-122"/>
              <a:ea typeface="微软雅黑" panose="020B0503020204020204" pitchFamily="34" charset="-122"/>
            </a:endParaRPr>
          </a:p>
        </p:txBody>
      </p:sp>
      <p:sp>
        <p:nvSpPr>
          <p:cNvPr id="101" name="TextBox 100"/>
          <p:cNvSpPr txBox="1"/>
          <p:nvPr/>
        </p:nvSpPr>
        <p:spPr>
          <a:xfrm>
            <a:off x="4756575" y="1536043"/>
            <a:ext cx="1005403" cy="338554"/>
          </a:xfrm>
          <a:prstGeom prst="rect">
            <a:avLst/>
          </a:prstGeom>
          <a:noFill/>
        </p:spPr>
        <p:txBody>
          <a:bodyPr wrap="none" rtlCol="0">
            <a:spAutoFit/>
          </a:bodyPr>
          <a:lstStyle/>
          <a:p>
            <a:r>
              <a:rPr lang="zh-CN" altLang="en-US" sz="1600" b="1" u="sng" dirty="0">
                <a:latin typeface="微软雅黑" panose="020B0503020204020204" pitchFamily="34" charset="-122"/>
                <a:ea typeface="微软雅黑" panose="020B0503020204020204" pitchFamily="34" charset="-122"/>
              </a:rPr>
              <a:t>不同模式</a:t>
            </a:r>
            <a:endParaRPr lang="zh-CN" altLang="en-US" sz="1600" b="1" u="sng" dirty="0">
              <a:latin typeface="微软雅黑" panose="020B0503020204020204" pitchFamily="34" charset="-122"/>
              <a:ea typeface="微软雅黑" panose="020B0503020204020204" pitchFamily="34" charset="-122"/>
            </a:endParaRPr>
          </a:p>
        </p:txBody>
      </p:sp>
      <p:sp>
        <p:nvSpPr>
          <p:cNvPr id="103" name="TextBox 102"/>
          <p:cNvSpPr txBox="1"/>
          <p:nvPr/>
        </p:nvSpPr>
        <p:spPr>
          <a:xfrm>
            <a:off x="4675792" y="358176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不同市场</a:t>
            </a:r>
            <a:endParaRPr lang="zh-CN" altLang="en-US" sz="1600" dirty="0">
              <a:latin typeface="微软雅黑" panose="020B0503020204020204" pitchFamily="34" charset="-122"/>
              <a:ea typeface="微软雅黑" panose="020B0503020204020204" pitchFamily="34" charset="-122"/>
            </a:endParaRPr>
          </a:p>
        </p:txBody>
      </p:sp>
      <p:sp>
        <p:nvSpPr>
          <p:cNvPr id="104" name="TextBox 103"/>
          <p:cNvSpPr txBox="1"/>
          <p:nvPr/>
        </p:nvSpPr>
        <p:spPr>
          <a:xfrm>
            <a:off x="3539964" y="4797593"/>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不同客户类型</a:t>
            </a:r>
            <a:endParaRPr lang="zh-CN" altLang="en-US" sz="1600" dirty="0">
              <a:latin typeface="微软雅黑" panose="020B0503020204020204" pitchFamily="34" charset="-122"/>
              <a:ea typeface="微软雅黑" panose="020B0503020204020204" pitchFamily="34" charset="-122"/>
            </a:endParaRPr>
          </a:p>
        </p:txBody>
      </p:sp>
      <p:sp>
        <p:nvSpPr>
          <p:cNvPr id="105" name="TextBox 104"/>
          <p:cNvSpPr txBox="1"/>
          <p:nvPr/>
        </p:nvSpPr>
        <p:spPr>
          <a:xfrm>
            <a:off x="1934941" y="5004737"/>
            <a:ext cx="1415772"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不同监管部门</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66107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450376"/>
            <a:ext cx="1296537" cy="464024"/>
          </a:xfrm>
          <a:prstGeom prst="rect">
            <a:avLst/>
          </a:prstGeom>
          <a:solidFill>
            <a:srgbClr val="2C3B38"/>
          </a:solidFill>
          <a:ln>
            <a:solidFill>
              <a:srgbClr val="2C3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1587694" y="450376"/>
            <a:ext cx="6764736" cy="1323439"/>
          </a:xfrm>
          <a:prstGeom prst="rect">
            <a:avLst/>
          </a:prstGeom>
          <a:noFill/>
        </p:spPr>
        <p:txBody>
          <a:bodyPr wrap="square" rtlCol="0">
            <a:spAutoFit/>
          </a:bodyPr>
          <a:lstStyle/>
          <a:p>
            <a:r>
              <a:rPr lang="zh-CN" altLang="en-US" sz="2800" b="1" dirty="0" smtClean="0">
                <a:solidFill>
                  <a:srgbClr val="141316"/>
                </a:solidFill>
                <a:latin typeface="微软雅黑" pitchFamily="34" charset="-122"/>
                <a:ea typeface="微软雅黑" pitchFamily="34" charset="-122"/>
              </a:rPr>
              <a:t>市场状态监控展示</a:t>
            </a:r>
            <a:r>
              <a:rPr lang="en-US" altLang="zh-CN" sz="2800" b="1" dirty="0" smtClean="0">
                <a:solidFill>
                  <a:srgbClr val="141316"/>
                </a:solidFill>
                <a:latin typeface="微软雅黑" pitchFamily="34" charset="-122"/>
                <a:ea typeface="微软雅黑" pitchFamily="34" charset="-122"/>
              </a:rPr>
              <a:t>-</a:t>
            </a:r>
          </a:p>
          <a:p>
            <a:r>
              <a:rPr lang="zh-CN" altLang="en-US" sz="2400" dirty="0" smtClean="0">
                <a:latin typeface="微软雅黑" panose="020B0503020204020204" pitchFamily="34" charset="-122"/>
                <a:ea typeface="微软雅黑" panose="020B0503020204020204" pitchFamily="34" charset="-122"/>
              </a:rPr>
              <a:t>基于</a:t>
            </a:r>
            <a:r>
              <a:rPr lang="zh-CN" altLang="en-US" sz="2400" dirty="0">
                <a:latin typeface="微软雅黑" panose="020B0503020204020204" pitchFamily="34" charset="-122"/>
                <a:ea typeface="微软雅黑" panose="020B0503020204020204" pitchFamily="34" charset="-122"/>
              </a:rPr>
              <a:t>连续交易的市场进行状态监控展示</a:t>
            </a:r>
            <a:endParaRPr lang="zh-CN" altLang="en-US" sz="2400" dirty="0">
              <a:solidFill>
                <a:srgbClr val="2C3B38"/>
              </a:solidFill>
            </a:endParaRPr>
          </a:p>
          <a:p>
            <a:endParaRPr lang="zh-CN" altLang="en-US" sz="2800" b="1" dirty="0">
              <a:solidFill>
                <a:srgbClr val="141316"/>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43" y="2231704"/>
            <a:ext cx="11571666" cy="1949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379676"/>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863</Words>
  <Application>Microsoft Office PowerPoint</Application>
  <PresentationFormat>自定义</PresentationFormat>
  <Paragraphs>151</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yangx</cp:lastModifiedBy>
  <cp:revision>115</cp:revision>
  <dcterms:created xsi:type="dcterms:W3CDTF">2015-09-12T01:45:44Z</dcterms:created>
  <dcterms:modified xsi:type="dcterms:W3CDTF">2017-08-07T00:54:24Z</dcterms:modified>
  <cp:category>第一PPT模板网-WWW.1PPT.COM</cp:category>
  <cp:contentStatus>第一PPT模板网-WWW.1PPT.COM</cp:contentStatus>
</cp:coreProperties>
</file>