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0" r:id="rId2"/>
  </p:sldMasterIdLst>
  <p:notesMasterIdLst>
    <p:notesMasterId r:id="rId25"/>
  </p:notesMasterIdLst>
  <p:handoutMasterIdLst>
    <p:handoutMasterId r:id="rId26"/>
  </p:handoutMasterIdLst>
  <p:sldIdLst>
    <p:sldId id="620" r:id="rId3"/>
    <p:sldId id="1997" r:id="rId4"/>
    <p:sldId id="1760" r:id="rId5"/>
    <p:sldId id="1194" r:id="rId6"/>
    <p:sldId id="1776" r:id="rId7"/>
    <p:sldId id="1762" r:id="rId8"/>
    <p:sldId id="1779" r:id="rId9"/>
    <p:sldId id="1645" r:id="rId10"/>
    <p:sldId id="1317" r:id="rId11"/>
    <p:sldId id="1782" r:id="rId12"/>
    <p:sldId id="1784" r:id="rId13"/>
    <p:sldId id="1785" r:id="rId14"/>
    <p:sldId id="1786" r:id="rId15"/>
    <p:sldId id="1323" r:id="rId16"/>
    <p:sldId id="1787" r:id="rId17"/>
    <p:sldId id="1788" r:id="rId18"/>
    <p:sldId id="1986" r:id="rId19"/>
    <p:sldId id="1789" r:id="rId20"/>
    <p:sldId id="1326" r:id="rId21"/>
    <p:sldId id="1790" r:id="rId22"/>
    <p:sldId id="1791" r:id="rId23"/>
    <p:sldId id="19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目录" id="{F6B15A44-656B-4559-BEA0-6BD4DB23D406}">
          <p14:sldIdLst>
            <p14:sldId id="620"/>
            <p14:sldId id="1997"/>
          </p14:sldIdLst>
        </p14:section>
        <p14:section name="第一部分（高校信息化需求背景）" id="{A9BBCA3E-869C-40B3-9AFE-7BBB14E17488}">
          <p14:sldIdLst>
            <p14:sldId id="1760"/>
            <p14:sldId id="1194"/>
            <p14:sldId id="1776"/>
          </p14:sldIdLst>
        </p14:section>
        <p14:section name="第二部分（泛微e-cology 高校应用解决方案）" id="{D0AA2ECA-9441-4E29-BE71-C5A71E688A5A}">
          <p14:sldIdLst>
            <p14:sldId id="1762"/>
            <p14:sldId id="1779"/>
            <p14:sldId id="1645"/>
            <p14:sldId id="1317"/>
            <p14:sldId id="1782"/>
            <p14:sldId id="1784"/>
            <p14:sldId id="1785"/>
            <p14:sldId id="1786"/>
            <p14:sldId id="1323"/>
            <p14:sldId id="1787"/>
            <p14:sldId id="1788"/>
            <p14:sldId id="1986"/>
            <p14:sldId id="1789"/>
            <p14:sldId id="1326"/>
            <p14:sldId id="1790"/>
            <p14:sldId id="1791"/>
            <p14:sldId id="19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86" userDrawn="1">
          <p15:clr>
            <a:srgbClr val="A4A3A4"/>
          </p15:clr>
        </p15:guide>
        <p15:guide id="2" pos="302" userDrawn="1">
          <p15:clr>
            <a:srgbClr val="A4A3A4"/>
          </p15:clr>
        </p15:guide>
        <p15:guide id="3" orient="horz" pos="142" userDrawn="1">
          <p15:clr>
            <a:srgbClr val="A4A3A4"/>
          </p15:clr>
        </p15:guide>
        <p15:guide id="4" orient="horz" pos="36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70" userDrawn="1">
          <p15:clr>
            <a:srgbClr val="A4A3A4"/>
          </p15:clr>
        </p15:guide>
        <p15:guide id="7" pos="7355" userDrawn="1">
          <p15:clr>
            <a:srgbClr val="A4A3A4"/>
          </p15:clr>
        </p15:guide>
        <p15:guide id="8" pos="1005" userDrawn="1">
          <p15:clr>
            <a:srgbClr val="A4A3A4"/>
          </p15:clr>
        </p15:guide>
        <p15:guide id="9" pos="6720" userDrawn="1">
          <p15:clr>
            <a:srgbClr val="A4A3A4"/>
          </p15:clr>
        </p15:guide>
        <p15:guide id="10" orient="horz" pos="3997" userDrawn="1">
          <p15:clr>
            <a:srgbClr val="A4A3A4"/>
          </p15:clr>
        </p15:guide>
        <p15:guide id="11" pos="560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8484"/>
    <a:srgbClr val="F5F5F5"/>
    <a:srgbClr val="5BAD31"/>
    <a:srgbClr val="25C0FB"/>
    <a:srgbClr val="358FCB"/>
    <a:srgbClr val="DEEFEA"/>
    <a:srgbClr val="0070C0"/>
    <a:srgbClr val="ED7169"/>
    <a:srgbClr val="F67A89"/>
    <a:srgbClr val="FCC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45" autoAdjust="0"/>
    <p:restoredTop sz="87231" autoAdjust="0"/>
  </p:normalViewPr>
  <p:slideViewPr>
    <p:cSldViewPr snapToGrid="0">
      <p:cViewPr>
        <p:scale>
          <a:sx n="90" d="100"/>
          <a:sy n="90" d="100"/>
        </p:scale>
        <p:origin x="1344" y="632"/>
      </p:cViewPr>
      <p:guideLst>
        <p:guide orient="horz" pos="686"/>
        <p:guide pos="302"/>
        <p:guide orient="horz" pos="142"/>
        <p:guide orient="horz" pos="368"/>
        <p:guide pos="3840"/>
        <p:guide pos="370"/>
        <p:guide pos="7355"/>
        <p:guide pos="1005"/>
        <p:guide pos="6720"/>
        <p:guide orient="horz" pos="3997"/>
        <p:guide pos="5609"/>
      </p:guideLst>
    </p:cSldViewPr>
  </p:slideViewPr>
  <p:outlineViewPr>
    <p:cViewPr>
      <p:scale>
        <a:sx n="33" d="100"/>
        <a:sy n="33" d="100"/>
      </p:scale>
      <p:origin x="0" y="-292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8" d="100"/>
        <a:sy n="138" d="100"/>
      </p:scale>
      <p:origin x="0" y="-23960"/>
    </p:cViewPr>
  </p:sorterViewPr>
  <p:notesViewPr>
    <p:cSldViewPr snapToGrid="0">
      <p:cViewPr varScale="1">
        <p:scale>
          <a:sx n="70" d="100"/>
          <a:sy n="70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13857-8198-426D-A761-A7427FDEB4D9}" type="datetimeFigureOut">
              <a:rPr lang="zh-CN" altLang="en-US" smtClean="0"/>
              <a:pPr/>
              <a:t>2017/9/14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2DCB9-7B15-40A2-BCCD-3153C1E9C5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253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DBDC8-D584-4B3A-9D78-257507283DA8}" type="datetimeFigureOut">
              <a:rPr lang="zh-CN" altLang="en-US" smtClean="0"/>
              <a:pPr/>
              <a:t>2017/9/14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D7ED5-5A16-40D4-98FC-D6840DFBB9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47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D7ED5-5A16-40D4-98FC-D6840DFBB9A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651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D7ED5-5A16-40D4-98FC-D6840DFBB9A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994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D7ED5-5A16-40D4-98FC-D6840DFBB9A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310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CFEE829-52F4-43F0-BA6D-BABB70DA2340}" type="slidenum">
              <a:rPr lang="zh-CN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30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23050" cy="3725862"/>
          </a:xfrm>
          <a:ln/>
        </p:spPr>
      </p:sp>
      <p:sp>
        <p:nvSpPr>
          <p:cNvPr id="230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716463"/>
            <a:ext cx="4981575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3481763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D7ED5-5A16-40D4-98FC-D6840DFBB9A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788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D7ED5-5A16-40D4-98FC-D6840DFBB9A3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31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D7ED5-5A16-40D4-98FC-D6840DFBB9A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392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D7ED5-5A16-40D4-98FC-D6840DFBB9A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726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D7ED5-5A16-40D4-98FC-D6840DFBB9A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468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D7ED5-5A16-40D4-98FC-D6840DFBB9A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052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D7ED5-5A16-40D4-98FC-D6840DFBB9A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12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D7ED5-5A16-40D4-98FC-D6840DFBB9A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731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576D500-7E20-4DB0-83F3-A38986A72C07}" type="slidenum">
              <a:rPr lang="zh-CN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26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23050" cy="3725862"/>
          </a:xfrm>
          <a:ln/>
        </p:spPr>
      </p:sp>
      <p:sp>
        <p:nvSpPr>
          <p:cNvPr id="226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716463"/>
            <a:ext cx="4981575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705478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D7ED5-5A16-40D4-98FC-D6840DFBB9A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982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Relationship Id="rId3" Type="http://schemas.openxmlformats.org/officeDocument/2006/relationships/image" Target="../media/image1.tif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"/>
          <p:cNvSpPr/>
          <p:nvPr userDrawn="1"/>
        </p:nvSpPr>
        <p:spPr>
          <a:xfrm>
            <a:off x="407368" y="106411"/>
            <a:ext cx="72007" cy="518286"/>
          </a:xfrm>
          <a:prstGeom prst="rect">
            <a:avLst/>
          </a:prstGeom>
          <a:solidFill>
            <a:srgbClr val="00882B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 lvl="0" algn="ctr"/>
            <a:endParaRPr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75868" y="231354"/>
            <a:ext cx="5605443" cy="415906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2000" b="1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172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单击此处编辑母版标题样式</a:t>
            </a:r>
            <a:endParaRPr kumimoji="0" lang="zh-CN" altLang="en-US" sz="25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72299"/>
          </a:xfrm>
          <a:prstGeom prst="rect">
            <a:avLst/>
          </a:prstGeom>
        </p:spPr>
      </p:pic>
      <p:grpSp>
        <p:nvGrpSpPr>
          <p:cNvPr id="5" name="组 3"/>
          <p:cNvGrpSpPr/>
          <p:nvPr userDrawn="1"/>
        </p:nvGrpSpPr>
        <p:grpSpPr>
          <a:xfrm>
            <a:off x="0" y="6780576"/>
            <a:ext cx="12192000" cy="172211"/>
            <a:chOff x="397565" y="0"/>
            <a:chExt cx="1347306" cy="36931"/>
          </a:xfrm>
        </p:grpSpPr>
        <p:sp>
          <p:nvSpPr>
            <p:cNvPr id="6" name="Shape 6"/>
            <p:cNvSpPr/>
            <p:nvPr/>
          </p:nvSpPr>
          <p:spPr>
            <a:xfrm>
              <a:off x="397565" y="0"/>
              <a:ext cx="673653" cy="36931"/>
            </a:xfrm>
            <a:prstGeom prst="rect">
              <a:avLst/>
            </a:prstGeom>
            <a:solidFill>
              <a:srgbClr val="00882B"/>
            </a:solidFill>
            <a:ln w="12700">
              <a:noFill/>
              <a:miter lim="400000"/>
            </a:ln>
          </p:spPr>
          <p:txBody>
            <a:bodyPr lIns="0" tIns="0" rIns="0" bIns="0" anchor="ctr"/>
            <a:lstStyle/>
            <a:p>
              <a:pPr lvl="0" algn="ctr"/>
              <a:endPara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" name="Shape 7"/>
            <p:cNvSpPr/>
            <p:nvPr/>
          </p:nvSpPr>
          <p:spPr>
            <a:xfrm>
              <a:off x="1071218" y="0"/>
              <a:ext cx="673653" cy="3693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/>
              <a:endPara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1" y="0"/>
            <a:ext cx="1080304" cy="3246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蓝色地图.pn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19336" y="188640"/>
            <a:ext cx="130907" cy="5905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1917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"/>
          <p:cNvSpPr/>
          <p:nvPr userDrawn="1"/>
        </p:nvSpPr>
        <p:spPr>
          <a:xfrm>
            <a:off x="407368" y="106411"/>
            <a:ext cx="72007" cy="518286"/>
          </a:xfrm>
          <a:prstGeom prst="rect">
            <a:avLst/>
          </a:prstGeom>
          <a:solidFill>
            <a:srgbClr val="00882B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 lvl="0" algn="ctr"/>
            <a:endParaRPr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75868" y="231354"/>
            <a:ext cx="5605443" cy="415906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2000" b="1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418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246063"/>
            <a:ext cx="9177867" cy="5334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94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割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蓝色地图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3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分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2095928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E3635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5489" y="686359"/>
            <a:ext cx="1370796" cy="41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3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751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pPr/>
              <a:t>2017/9/14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2036"/>
            <a:ext cx="12192000" cy="10647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260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388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404664"/>
            <a:ext cx="10992544" cy="504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7" y="1196752"/>
            <a:ext cx="10772369" cy="468052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华文细黑" pitchFamily="2" charset="-122"/>
                <a:ea typeface="华文细黑" pitchFamily="2" charset="-122"/>
              </a:defRPr>
            </a:lvl2pPr>
            <a:lvl3pPr>
              <a:defRPr sz="2000">
                <a:latin typeface="华文细黑" pitchFamily="2" charset="-122"/>
                <a:ea typeface="华文细黑" pitchFamily="2" charset="-122"/>
              </a:defRPr>
            </a:lvl3pPr>
            <a:lvl4pPr>
              <a:defRPr sz="2000">
                <a:latin typeface="华文细黑" pitchFamily="2" charset="-122"/>
                <a:ea typeface="华文细黑" pitchFamily="2" charset="-122"/>
              </a:defRPr>
            </a:lvl4pPr>
            <a:lvl5pPr>
              <a:defRPr sz="20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63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2143116"/>
            <a:ext cx="12192000" cy="27146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E3635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64" y="2232413"/>
            <a:ext cx="3214710" cy="241103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1785926"/>
            <a:ext cx="12192000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The</a:t>
            </a:r>
            <a:r>
              <a:rPr lang="en-US" altLang="zh-CN" baseline="0" dirty="0" smtClean="0">
                <a:solidFill>
                  <a:schemeClr val="bg1"/>
                </a:solidFill>
              </a:rPr>
              <a:t> End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93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363421" y="762000"/>
            <a:ext cx="212969" cy="141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82" tIns="47891" rIns="95782" bIns="47891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Shape 18"/>
          <p:cNvSpPr/>
          <p:nvPr userDrawn="1"/>
        </p:nvSpPr>
        <p:spPr>
          <a:xfrm>
            <a:off x="1736" y="6505144"/>
            <a:ext cx="12190264" cy="352856"/>
          </a:xfrm>
          <a:prstGeom prst="rect">
            <a:avLst/>
          </a:prstGeom>
          <a:solidFill>
            <a:srgbClr val="FFFFFF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 lvl="0" algn="ctr"/>
            <a:endParaRPr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Shape 20"/>
          <p:cNvSpPr/>
          <p:nvPr userDrawn="1"/>
        </p:nvSpPr>
        <p:spPr>
          <a:xfrm>
            <a:off x="1736" y="6497936"/>
            <a:ext cx="12190264" cy="1346"/>
          </a:xfrm>
          <a:prstGeom prst="line">
            <a:avLst/>
          </a:prstGeom>
          <a:ln w="3175">
            <a:solidFill>
              <a:srgbClr val="D9D9D9"/>
            </a:solidFill>
            <a:round/>
          </a:ln>
        </p:spPr>
        <p:txBody>
          <a:bodyPr lIns="0" tIns="0" rIns="0" bIns="0"/>
          <a:lstStyle/>
          <a:p>
            <a:pPr lvl="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Shape 25"/>
          <p:cNvSpPr/>
          <p:nvPr userDrawn="1"/>
        </p:nvSpPr>
        <p:spPr>
          <a:xfrm>
            <a:off x="635086" y="6577489"/>
            <a:ext cx="3308264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700">
                <a:solidFill>
                  <a:srgbClr val="A6A6A6"/>
                </a:solidFill>
                <a:uFill>
                  <a:solidFill>
                    <a:srgbClr val="A6A6A6"/>
                  </a:solidFill>
                </a:uFill>
                <a:latin typeface="+mn-lt"/>
                <a:ea typeface="+mn-ea"/>
                <a:cs typeface="+mn-cs"/>
                <a:sym typeface="Roboto Condensed Regular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000" dirty="0" smtClean="0">
                <a:solidFill>
                  <a:srgbClr val="A6A6A6"/>
                </a:solidFill>
                <a:uFill>
                  <a:solidFill>
                    <a:srgbClr val="A6A6A6"/>
                  </a:solidFill>
                </a:uFill>
                <a:latin typeface="微软雅黑"/>
                <a:ea typeface="微软雅黑"/>
                <a:cs typeface="微软雅黑"/>
              </a:rPr>
              <a:t>青岛清算所风控项目</a:t>
            </a:r>
            <a:endParaRPr sz="1000" dirty="0">
              <a:solidFill>
                <a:srgbClr val="A6A6A6"/>
              </a:solidFill>
              <a:uFill>
                <a:solidFill>
                  <a:srgbClr val="A6A6A6"/>
                </a:solidFill>
              </a:u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7225" y="6536379"/>
            <a:ext cx="451578" cy="256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006CC16F-9FAA-5942-90F8-A3DA85563A5D}" type="slidenum">
              <a:rPr kumimoji="0" lang="zh-CN" altLang="en-US" sz="1000" b="0" i="0" u="none" strike="noStrike" cap="none" spc="0" normalizeH="0" baseline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68821" y="6533349"/>
            <a:ext cx="1080304" cy="32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8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84" r:id="rId3"/>
    <p:sldLayoutId id="2147483683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kern="1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78912" algn="l" rtl="0" fontAlgn="base">
        <a:spcBef>
          <a:spcPct val="0"/>
        </a:spcBef>
        <a:spcAft>
          <a:spcPct val="0"/>
        </a:spcAft>
        <a:defRPr sz="2500" b="1">
          <a:solidFill>
            <a:schemeClr val="accent2"/>
          </a:solidFill>
          <a:latin typeface="Arial" pitchFamily="34" charset="0"/>
        </a:defRPr>
      </a:lvl6pPr>
      <a:lvl7pPr marL="957824" algn="l" rtl="0" fontAlgn="base">
        <a:spcBef>
          <a:spcPct val="0"/>
        </a:spcBef>
        <a:spcAft>
          <a:spcPct val="0"/>
        </a:spcAft>
        <a:defRPr sz="2500" b="1">
          <a:solidFill>
            <a:schemeClr val="accent2"/>
          </a:solidFill>
          <a:latin typeface="Arial" pitchFamily="34" charset="0"/>
        </a:defRPr>
      </a:lvl7pPr>
      <a:lvl8pPr marL="1436736" algn="l" rtl="0" fontAlgn="base">
        <a:spcBef>
          <a:spcPct val="0"/>
        </a:spcBef>
        <a:spcAft>
          <a:spcPct val="0"/>
        </a:spcAft>
        <a:defRPr sz="2500" b="1">
          <a:solidFill>
            <a:schemeClr val="accent2"/>
          </a:solidFill>
          <a:latin typeface="Arial" pitchFamily="34" charset="0"/>
        </a:defRPr>
      </a:lvl8pPr>
      <a:lvl9pPr marL="1915649" algn="l" rtl="0" fontAlgn="base">
        <a:spcBef>
          <a:spcPct val="0"/>
        </a:spcBef>
        <a:spcAft>
          <a:spcPct val="0"/>
        </a:spcAft>
        <a:defRPr sz="2500" b="1">
          <a:solidFill>
            <a:schemeClr val="accent2"/>
          </a:solidFill>
          <a:latin typeface="Arial" pitchFamily="34" charset="0"/>
        </a:defRPr>
      </a:lvl9pPr>
    </p:titleStyle>
    <p:bodyStyle>
      <a:lvl1pPr marL="358775" indent="-358775" algn="l" rtl="0" eaLnBrk="0" fontAlgn="base" hangingPunct="0">
        <a:spcBef>
          <a:spcPts val="1700"/>
        </a:spcBef>
        <a:spcAft>
          <a:spcPct val="0"/>
        </a:spcAft>
        <a:buClr>
          <a:schemeClr val="accent1"/>
        </a:buClr>
        <a:buSzPct val="80000"/>
        <a:defRPr b="1" kern="1200">
          <a:solidFill>
            <a:schemeClr val="tx1"/>
          </a:solidFill>
          <a:latin typeface="Arial" pitchFamily="34" charset="0"/>
          <a:ea typeface="+mj-ea"/>
          <a:cs typeface="+mn-cs"/>
        </a:defRPr>
      </a:lvl1pPr>
      <a:lvl2pPr marL="777875" indent="-298450" algn="l" rtl="0" eaLnBrk="0" fontAlgn="base" hangingPunct="0">
        <a:spcBef>
          <a:spcPts val="525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defRPr kern="1200">
          <a:solidFill>
            <a:schemeClr val="tx1"/>
          </a:solidFill>
          <a:latin typeface="Arial" pitchFamily="34" charset="0"/>
          <a:ea typeface="+mj-ea"/>
          <a:cs typeface="+mn-cs"/>
        </a:defRPr>
      </a:lvl2pPr>
      <a:lvl3pPr marL="282575" indent="-188913" algn="l" rtl="0" eaLnBrk="0" fontAlgn="base" hangingPunct="0">
        <a:spcBef>
          <a:spcPts val="450"/>
        </a:spcBef>
        <a:spcAft>
          <a:spcPct val="0"/>
        </a:spcAft>
        <a:buClr>
          <a:schemeClr val="accent1"/>
        </a:buClr>
        <a:buSzPct val="100000"/>
        <a:buFont typeface="Wingdings" panose="05000000000000000000" pitchFamily="2" charset="2"/>
        <a:buChar char=""/>
        <a:defRPr sz="1600" kern="1200">
          <a:solidFill>
            <a:schemeClr val="tx1"/>
          </a:solidFill>
          <a:latin typeface="Arial" pitchFamily="34" charset="0"/>
          <a:ea typeface="+mj-ea"/>
          <a:cs typeface="+mn-cs"/>
        </a:defRPr>
      </a:lvl3pPr>
      <a:lvl4pPr marL="468313" indent="-185738" algn="l" rtl="0" eaLnBrk="0" fontAlgn="base" hangingPunct="0">
        <a:spcBef>
          <a:spcPts val="450"/>
        </a:spcBef>
        <a:spcAft>
          <a:spcPct val="0"/>
        </a:spcAft>
        <a:buClr>
          <a:schemeClr val="accent2"/>
        </a:buClr>
        <a:buSzPct val="100000"/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j-ea"/>
          <a:cs typeface="+mn-cs"/>
        </a:defRPr>
      </a:lvl4pPr>
      <a:lvl5pPr marL="655638" indent="-187325" algn="l" rtl="0" eaLnBrk="0" fontAlgn="base" hangingPunct="0">
        <a:spcBef>
          <a:spcPts val="263"/>
        </a:spcBef>
        <a:spcAft>
          <a:spcPct val="0"/>
        </a:spcAft>
        <a:buClr>
          <a:schemeClr val="accent2"/>
        </a:buClr>
        <a:buSzPct val="100000"/>
        <a:buFont typeface="Courier New" panose="02070309020205020404" pitchFamily="49" charset="0"/>
        <a:buChar char="o"/>
        <a:defRPr sz="1500" kern="1200">
          <a:solidFill>
            <a:schemeClr val="tx1"/>
          </a:solidFill>
          <a:latin typeface="Arial" pitchFamily="34" charset="0"/>
          <a:ea typeface="+mj-ea"/>
          <a:cs typeface="+mn-cs"/>
        </a:defRPr>
      </a:lvl5pPr>
      <a:lvl6pPr marL="2634016" indent="-239456" algn="l" defTabSz="95782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29" indent="-239456" algn="l" defTabSz="95782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41" indent="-239456" algn="l" defTabSz="95782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53" indent="-239456" algn="l" defTabSz="95782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57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2" algn="l" defTabSz="957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24" algn="l" defTabSz="957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36" algn="l" defTabSz="957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49" algn="l" defTabSz="957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61" algn="l" defTabSz="957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73" algn="l" defTabSz="957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85" algn="l" defTabSz="957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97" algn="l" defTabSz="957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extBox 9"/>
          <p:cNvSpPr txBox="1">
            <a:spLocks noChangeArrowheads="1"/>
          </p:cNvSpPr>
          <p:nvPr/>
        </p:nvSpPr>
        <p:spPr bwMode="gray">
          <a:xfrm>
            <a:off x="9745" y="6635757"/>
            <a:ext cx="2483867" cy="12311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75420" tIns="0" rIns="0" bIns="0">
            <a:spAutoFit/>
          </a:bodyPr>
          <a:lstStyle>
            <a:lvl1pPr marL="133350" indent="-13335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rgbClr val="000044"/>
              </a:buClr>
              <a:buSzPct val="75000"/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rgbClr val="000044"/>
              </a:buClr>
              <a:buSzPct val="75000"/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rgbClr val="000044"/>
              </a:buClr>
              <a:buSzPct val="75000"/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rgbClr val="000044"/>
              </a:buClr>
              <a:buSzPct val="75000"/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buClr>
                <a:schemeClr val="bg1"/>
              </a:buClr>
              <a:buFont typeface="Arial" pitchFamily="34" charset="0"/>
              <a:buChar char="©"/>
              <a:defRPr/>
            </a:pPr>
            <a:r>
              <a:rPr lang="en-US" altLang="zh-CN" sz="800" smtClean="0">
                <a:solidFill>
                  <a:schemeClr val="bg1"/>
                </a:solidFill>
              </a:rPr>
              <a:t>2014 Weaver  </a:t>
            </a:r>
            <a:r>
              <a:rPr lang="zh-CN" altLang="en-US" sz="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Software</a:t>
            </a:r>
            <a:r>
              <a:rPr lang="zh-CN" altLang="en-US" sz="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800" smtClean="0">
                <a:solidFill>
                  <a:schemeClr val="bg1"/>
                </a:solidFill>
              </a:rPr>
              <a:t> All rights reserved.</a:t>
            </a:r>
          </a:p>
        </p:txBody>
      </p:sp>
      <p:sp>
        <p:nvSpPr>
          <p:cNvPr id="1032" name="TextBox 33"/>
          <p:cNvSpPr txBox="1">
            <a:spLocks noChangeArrowheads="1"/>
          </p:cNvSpPr>
          <p:nvPr/>
        </p:nvSpPr>
        <p:spPr bwMode="gray">
          <a:xfrm>
            <a:off x="3439334" y="6656396"/>
            <a:ext cx="212411" cy="12311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75420" bIns="0">
            <a:spAutoFit/>
          </a:bodyPr>
          <a:lstStyle>
            <a:lvl1pPr marL="93663" indent="-93663"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rgbClr val="000044"/>
              </a:buClr>
              <a:buSzPct val="75000"/>
              <a:buFont typeface="Wingdings" panose="05000000000000000000" pitchFamily="2" charset="2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rgbClr val="000044"/>
              </a:buClr>
              <a:buSzPct val="75000"/>
              <a:buFont typeface="Wingdings" panose="05000000000000000000" pitchFamily="2" charset="2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rgbClr val="000044"/>
              </a:buClr>
              <a:buSzPct val="75000"/>
              <a:buFont typeface="Wingdings" panose="05000000000000000000" pitchFamily="2" charset="2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rgbClr val="000044"/>
              </a:buClr>
              <a:buSzPct val="75000"/>
              <a:buFont typeface="Wingdings" panose="05000000000000000000" pitchFamily="2" charset="2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>
              <a:buClr>
                <a:schemeClr val="accent2"/>
              </a:buClr>
              <a:buFont typeface="Arial" panose="020B0604020202020204" pitchFamily="34" charset="0"/>
              <a:buNone/>
            </a:pPr>
            <a:fld id="{03916062-5815-46E7-8F78-9F483EC1EE7B}" type="slidenum"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>
                <a:buClr>
                  <a:schemeClr val="accent2"/>
                </a:buClr>
                <a:buFont typeface="Arial" panose="020B0604020202020204" pitchFamily="34" charset="0"/>
                <a:buNone/>
              </a:pPr>
              <a:t>‹#›</a:t>
            </a:fld>
            <a:endParaRPr lang="en-US" altLang="zh-CN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541221" y="593733"/>
            <a:ext cx="644769" cy="284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82" tIns="47891" rIns="95782" bIns="47891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363421" y="762000"/>
            <a:ext cx="212969" cy="141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82" tIns="47891" rIns="95782" bIns="47891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80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71" r:id="rId3"/>
    <p:sldLayoutId id="2147483692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kern="1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78912" algn="l" rtl="0" fontAlgn="base">
        <a:spcBef>
          <a:spcPct val="0"/>
        </a:spcBef>
        <a:spcAft>
          <a:spcPct val="0"/>
        </a:spcAft>
        <a:defRPr sz="2500" b="1">
          <a:solidFill>
            <a:schemeClr val="accent2"/>
          </a:solidFill>
          <a:latin typeface="Arial" pitchFamily="34" charset="0"/>
        </a:defRPr>
      </a:lvl6pPr>
      <a:lvl7pPr marL="957824" algn="l" rtl="0" fontAlgn="base">
        <a:spcBef>
          <a:spcPct val="0"/>
        </a:spcBef>
        <a:spcAft>
          <a:spcPct val="0"/>
        </a:spcAft>
        <a:defRPr sz="2500" b="1">
          <a:solidFill>
            <a:schemeClr val="accent2"/>
          </a:solidFill>
          <a:latin typeface="Arial" pitchFamily="34" charset="0"/>
        </a:defRPr>
      </a:lvl7pPr>
      <a:lvl8pPr marL="1436736" algn="l" rtl="0" fontAlgn="base">
        <a:spcBef>
          <a:spcPct val="0"/>
        </a:spcBef>
        <a:spcAft>
          <a:spcPct val="0"/>
        </a:spcAft>
        <a:defRPr sz="2500" b="1">
          <a:solidFill>
            <a:schemeClr val="accent2"/>
          </a:solidFill>
          <a:latin typeface="Arial" pitchFamily="34" charset="0"/>
        </a:defRPr>
      </a:lvl8pPr>
      <a:lvl9pPr marL="1915649" algn="l" rtl="0" fontAlgn="base">
        <a:spcBef>
          <a:spcPct val="0"/>
        </a:spcBef>
        <a:spcAft>
          <a:spcPct val="0"/>
        </a:spcAft>
        <a:defRPr sz="2500" b="1">
          <a:solidFill>
            <a:schemeClr val="accent2"/>
          </a:solidFill>
          <a:latin typeface="Arial" pitchFamily="34" charset="0"/>
        </a:defRPr>
      </a:lvl9pPr>
    </p:titleStyle>
    <p:bodyStyle>
      <a:lvl1pPr marL="358775" indent="-358775" algn="l" rtl="0" eaLnBrk="0" fontAlgn="base" hangingPunct="0">
        <a:spcBef>
          <a:spcPts val="1700"/>
        </a:spcBef>
        <a:spcAft>
          <a:spcPct val="0"/>
        </a:spcAft>
        <a:buClr>
          <a:schemeClr val="accent1"/>
        </a:buClr>
        <a:buSzPct val="80000"/>
        <a:defRPr b="1" kern="1200">
          <a:solidFill>
            <a:schemeClr val="tx1"/>
          </a:solidFill>
          <a:latin typeface="Arial" pitchFamily="34" charset="0"/>
          <a:ea typeface="+mj-ea"/>
          <a:cs typeface="+mn-cs"/>
        </a:defRPr>
      </a:lvl1pPr>
      <a:lvl2pPr marL="777875" indent="-298450" algn="l" rtl="0" eaLnBrk="0" fontAlgn="base" hangingPunct="0">
        <a:spcBef>
          <a:spcPts val="525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defRPr kern="1200">
          <a:solidFill>
            <a:schemeClr val="tx1"/>
          </a:solidFill>
          <a:latin typeface="Arial" pitchFamily="34" charset="0"/>
          <a:ea typeface="+mj-ea"/>
          <a:cs typeface="+mn-cs"/>
        </a:defRPr>
      </a:lvl2pPr>
      <a:lvl3pPr marL="282575" indent="-188913" algn="l" rtl="0" eaLnBrk="0" fontAlgn="base" hangingPunct="0">
        <a:spcBef>
          <a:spcPts val="450"/>
        </a:spcBef>
        <a:spcAft>
          <a:spcPct val="0"/>
        </a:spcAft>
        <a:buClr>
          <a:schemeClr val="accent1"/>
        </a:buClr>
        <a:buSzPct val="100000"/>
        <a:buFont typeface="Wingdings" panose="05000000000000000000" pitchFamily="2" charset="2"/>
        <a:buChar char=""/>
        <a:defRPr sz="1600" kern="1200">
          <a:solidFill>
            <a:schemeClr val="tx1"/>
          </a:solidFill>
          <a:latin typeface="Arial" pitchFamily="34" charset="0"/>
          <a:ea typeface="+mj-ea"/>
          <a:cs typeface="+mn-cs"/>
        </a:defRPr>
      </a:lvl3pPr>
      <a:lvl4pPr marL="468313" indent="-185738" algn="l" rtl="0" eaLnBrk="0" fontAlgn="base" hangingPunct="0">
        <a:spcBef>
          <a:spcPts val="450"/>
        </a:spcBef>
        <a:spcAft>
          <a:spcPct val="0"/>
        </a:spcAft>
        <a:buClr>
          <a:schemeClr val="accent2"/>
        </a:buClr>
        <a:buSzPct val="100000"/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j-ea"/>
          <a:cs typeface="+mn-cs"/>
        </a:defRPr>
      </a:lvl4pPr>
      <a:lvl5pPr marL="655638" indent="-187325" algn="l" rtl="0" eaLnBrk="0" fontAlgn="base" hangingPunct="0">
        <a:spcBef>
          <a:spcPts val="263"/>
        </a:spcBef>
        <a:spcAft>
          <a:spcPct val="0"/>
        </a:spcAft>
        <a:buClr>
          <a:schemeClr val="accent2"/>
        </a:buClr>
        <a:buSzPct val="100000"/>
        <a:buFont typeface="Courier New" panose="02070309020205020404" pitchFamily="49" charset="0"/>
        <a:buChar char="o"/>
        <a:defRPr sz="1500" kern="1200">
          <a:solidFill>
            <a:schemeClr val="tx1"/>
          </a:solidFill>
          <a:latin typeface="Arial" pitchFamily="34" charset="0"/>
          <a:ea typeface="+mj-ea"/>
          <a:cs typeface="+mn-cs"/>
        </a:defRPr>
      </a:lvl5pPr>
      <a:lvl6pPr marL="2634016" indent="-239456" algn="l" defTabSz="95782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29" indent="-239456" algn="l" defTabSz="95782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41" indent="-239456" algn="l" defTabSz="95782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53" indent="-239456" algn="l" defTabSz="95782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57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2" algn="l" defTabSz="957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24" algn="l" defTabSz="957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36" algn="l" defTabSz="957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49" algn="l" defTabSz="957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61" algn="l" defTabSz="957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73" algn="l" defTabSz="957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85" algn="l" defTabSz="957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97" algn="l" defTabSz="957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418"/>
          <p:cNvSpPr>
            <a:spLocks noGrp="1"/>
          </p:cNvSpPr>
          <p:nvPr>
            <p:ph type="title"/>
          </p:nvPr>
        </p:nvSpPr>
        <p:spPr>
          <a:xfrm>
            <a:off x="1190592" y="1866753"/>
            <a:ext cx="3499395" cy="47823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1800" b="1" dirty="0" smtClean="0">
                <a:solidFill>
                  <a:prstClr val="white"/>
                </a:solidFill>
                <a:latin typeface="PingFang SC" charset="-122"/>
                <a:ea typeface="PingFang SC" charset="-122"/>
                <a:cs typeface="PingFang SC" charset="-122"/>
              </a:rPr>
              <a:t>资金流、风险监管</a:t>
            </a:r>
            <a:endParaRPr lang="zh-CN" altLang="en-US" sz="1800" b="1" dirty="0">
              <a:solidFill>
                <a:prstClr val="white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9" name="Title 3"/>
          <p:cNvSpPr txBox="1"/>
          <p:nvPr/>
        </p:nvSpPr>
        <p:spPr>
          <a:xfrm>
            <a:off x="1159949" y="1991032"/>
            <a:ext cx="10920856" cy="140789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baseline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青岛清算所</a:t>
            </a:r>
            <a:r>
              <a:rPr lang="en-US" altLang="zh-CN" sz="4000" b="1" dirty="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-</a:t>
            </a:r>
            <a:r>
              <a:rPr lang="zh-CN" altLang="en-US" sz="4000" b="1" dirty="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风控平台项目启动会</a:t>
            </a:r>
            <a:endParaRPr kumimoji="1" lang="zh-CN" altLang="en-US" sz="400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PingFang SC" charset="-122"/>
              <a:ea typeface="PingFang SC" charset="-122"/>
              <a:cs typeface="PingFang SC" charset="-122"/>
            </a:endParaRPr>
          </a:p>
        </p:txBody>
      </p:sp>
      <p:cxnSp>
        <p:nvCxnSpPr>
          <p:cNvPr id="12" name="直线连接符 4"/>
          <p:cNvCxnSpPr/>
          <p:nvPr/>
        </p:nvCxnSpPr>
        <p:spPr>
          <a:xfrm>
            <a:off x="1186843" y="3129048"/>
            <a:ext cx="9985684" cy="0"/>
          </a:xfrm>
          <a:prstGeom prst="line">
            <a:avLst/>
          </a:prstGeom>
          <a:noFill/>
          <a:ln w="6350" cap="flat" cmpd="sng" algn="ctr">
            <a:solidFill>
              <a:srgbClr val="5B9BD5">
                <a:lumMod val="60000"/>
                <a:lumOff val="40000"/>
              </a:srgbClr>
            </a:solidFill>
            <a:prstDash val="solid"/>
            <a:miter lim="800000"/>
          </a:ln>
          <a:effectLst/>
        </p:spPr>
      </p:cxnSp>
      <p:sp>
        <p:nvSpPr>
          <p:cNvPr id="13" name="矩形 12"/>
          <p:cNvSpPr/>
          <p:nvPr/>
        </p:nvSpPr>
        <p:spPr>
          <a:xfrm>
            <a:off x="1190592" y="3148072"/>
            <a:ext cx="282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rgbClr val="F5F5F5"/>
                </a:solidFill>
                <a:latin typeface="PingFang SC" charset="-122"/>
                <a:ea typeface="PingFang SC" charset="-122"/>
                <a:cs typeface="PingFang SC" charset="-122"/>
              </a:rPr>
              <a:t>Risk</a:t>
            </a:r>
            <a:r>
              <a:rPr kumimoji="1" lang="zh-CN" altLang="en-US" dirty="0" smtClean="0">
                <a:solidFill>
                  <a:srgbClr val="F5F5F5"/>
                </a:solidFill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dirty="0" smtClean="0">
                <a:solidFill>
                  <a:srgbClr val="F5F5F5"/>
                </a:solidFill>
                <a:latin typeface="PingFang SC" charset="-122"/>
                <a:ea typeface="PingFang SC" charset="-122"/>
                <a:cs typeface="PingFang SC" charset="-122"/>
              </a:rPr>
              <a:t>Supervision</a:t>
            </a:r>
            <a:r>
              <a:rPr kumimoji="1" lang="zh-CN" altLang="en-US" dirty="0" smtClean="0">
                <a:solidFill>
                  <a:srgbClr val="F5F5F5"/>
                </a:solidFill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dirty="0" smtClean="0">
                <a:solidFill>
                  <a:srgbClr val="F5F5F5"/>
                </a:solidFill>
                <a:latin typeface="PingFang SC" charset="-122"/>
                <a:ea typeface="PingFang SC" charset="-122"/>
                <a:cs typeface="PingFang SC" charset="-122"/>
              </a:rPr>
              <a:t>Project</a:t>
            </a:r>
            <a:endParaRPr kumimoji="1" lang="zh-CN" altLang="en-US" dirty="0">
              <a:solidFill>
                <a:srgbClr val="F5F5F5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36871" y="5393803"/>
            <a:ext cx="212590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>
                <a:solidFill>
                  <a:srgbClr val="F5F5F5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2017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 年 </a:t>
            </a:r>
            <a:r>
              <a:rPr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9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 月 </a:t>
            </a:r>
            <a:r>
              <a:rPr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14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 日</a:t>
            </a:r>
            <a:endParaRPr lang="zh-CN" altLang="en-US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28598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/>
          <p:cNvSpPr/>
          <p:nvPr/>
        </p:nvSpPr>
        <p:spPr>
          <a:xfrm>
            <a:off x="2503710" y="1767716"/>
            <a:ext cx="2228776" cy="431510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/>
              </a:solidFill>
            </a:endParaRPr>
          </a:p>
        </p:txBody>
      </p:sp>
      <p:sp>
        <p:nvSpPr>
          <p:cNvPr id="93" name="文本框 4"/>
          <p:cNvSpPr txBox="1">
            <a:spLocks noChangeArrowheads="1"/>
          </p:cNvSpPr>
          <p:nvPr/>
        </p:nvSpPr>
        <p:spPr bwMode="auto">
          <a:xfrm>
            <a:off x="2637285" y="1820057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流程应用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577202" y="2175457"/>
            <a:ext cx="6088542" cy="0"/>
          </a:xfrm>
          <a:prstGeom prst="line">
            <a:avLst/>
          </a:prstGeom>
          <a:ln w="25400">
            <a:solidFill>
              <a:srgbClr val="358F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969463" y="1819468"/>
            <a:ext cx="6113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358FC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实现标准化、规范化的工作流程体系</a:t>
            </a:r>
            <a:r>
              <a:rPr lang="en-US" altLang="zh-CN" sz="1600" b="1" dirty="0" smtClean="0">
                <a:solidFill>
                  <a:srgbClr val="358FC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b="1" dirty="0">
              <a:solidFill>
                <a:srgbClr val="358FC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489399" y="1211077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文本框 4"/>
          <p:cNvSpPr txBox="1">
            <a:spLocks noChangeArrowheads="1"/>
          </p:cNvSpPr>
          <p:nvPr/>
        </p:nvSpPr>
        <p:spPr bwMode="auto">
          <a:xfrm>
            <a:off x="2644192" y="1240140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办公门户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4577201" y="1620914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4969462" y="1341210"/>
            <a:ext cx="6113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zh-CN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以用户</a:t>
            </a:r>
            <a:r>
              <a:rPr lang="zh-CN" altLang="zh-CN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为中心的信息</a:t>
            </a:r>
            <a:r>
              <a:rPr lang="zh-CN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聚合与推送的桌面</a:t>
            </a:r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2489050" y="2335247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2" name="文本框 4"/>
          <p:cNvSpPr txBox="1">
            <a:spLocks noChangeArrowheads="1"/>
          </p:cNvSpPr>
          <p:nvPr/>
        </p:nvSpPr>
        <p:spPr bwMode="auto">
          <a:xfrm>
            <a:off x="2644192" y="2406816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4577201" y="2812934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4969462" y="2485102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zh-CN" altLang="zh-CN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积累</a:t>
            </a:r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与共享利用</a:t>
            </a:r>
            <a:r>
              <a:rPr lang="zh-CN" altLang="zh-CN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2489051" y="3389397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7" name="文本框 4"/>
          <p:cNvSpPr txBox="1">
            <a:spLocks noChangeArrowheads="1"/>
          </p:cNvSpPr>
          <p:nvPr/>
        </p:nvSpPr>
        <p:spPr bwMode="auto">
          <a:xfrm>
            <a:off x="2637285" y="3445133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领导日程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8" name="直接连接符 127"/>
          <p:cNvCxnSpPr/>
          <p:nvPr/>
        </p:nvCxnSpPr>
        <p:spPr>
          <a:xfrm>
            <a:off x="4577201" y="3812461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4969462" y="3532757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校领导日程的编排及信息共享服务</a:t>
            </a:r>
            <a:endParaRPr lang="zh-CN" altLang="en-US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2503710" y="3961051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2" name="文本框 4"/>
          <p:cNvSpPr txBox="1">
            <a:spLocks noChangeArrowheads="1"/>
          </p:cNvSpPr>
          <p:nvPr/>
        </p:nvSpPr>
        <p:spPr bwMode="auto">
          <a:xfrm>
            <a:off x="2644192" y="4007502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  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3" name="直接连接符 132"/>
          <p:cNvCxnSpPr/>
          <p:nvPr/>
        </p:nvCxnSpPr>
        <p:spPr>
          <a:xfrm>
            <a:off x="4577201" y="4378841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4969462" y="4099137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教务、公务用车的全生命周期管理</a:t>
            </a:r>
            <a:endParaRPr lang="zh-CN" altLang="en-US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2485908" y="4532683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7" name="文本框 4"/>
          <p:cNvSpPr txBox="1">
            <a:spLocks noChangeArrowheads="1"/>
          </p:cNvSpPr>
          <p:nvPr/>
        </p:nvSpPr>
        <p:spPr bwMode="auto">
          <a:xfrm>
            <a:off x="2640103" y="4537750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  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公文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8" name="直接连接符 137"/>
          <p:cNvCxnSpPr/>
          <p:nvPr/>
        </p:nvCxnSpPr>
        <p:spPr>
          <a:xfrm>
            <a:off x="4573111" y="4945221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4965372" y="4665517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组织实现电子公文一体化运转</a:t>
            </a:r>
          </a:p>
        </p:txBody>
      </p:sp>
      <p:sp>
        <p:nvSpPr>
          <p:cNvPr id="141" name="矩形 140"/>
          <p:cNvSpPr/>
          <p:nvPr/>
        </p:nvSpPr>
        <p:spPr>
          <a:xfrm>
            <a:off x="2485908" y="5085374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2" name="文本框 4"/>
          <p:cNvSpPr txBox="1">
            <a:spLocks noChangeArrowheads="1"/>
          </p:cNvSpPr>
          <p:nvPr/>
        </p:nvSpPr>
        <p:spPr bwMode="auto">
          <a:xfrm>
            <a:off x="2633225" y="5126913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会议管理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3" name="直接连接符 142"/>
          <p:cNvCxnSpPr/>
          <p:nvPr/>
        </p:nvCxnSpPr>
        <p:spPr>
          <a:xfrm>
            <a:off x="4573111" y="5504741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4965372" y="5225037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高效、协同的会议管理</a:t>
            </a:r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</a:t>
            </a:r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485908" y="5649799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7" name="文本框 4"/>
          <p:cNvSpPr txBox="1">
            <a:spLocks noChangeArrowheads="1"/>
          </p:cNvSpPr>
          <p:nvPr/>
        </p:nvSpPr>
        <p:spPr bwMode="auto">
          <a:xfrm>
            <a:off x="2640103" y="5686433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教室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场馆</a:t>
            </a:r>
          </a:p>
        </p:txBody>
      </p:sp>
      <p:cxnSp>
        <p:nvCxnSpPr>
          <p:cNvPr id="148" name="直接连接符 147"/>
          <p:cNvCxnSpPr/>
          <p:nvPr/>
        </p:nvCxnSpPr>
        <p:spPr>
          <a:xfrm>
            <a:off x="4573111" y="6062715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/>
          <p:cNvSpPr/>
          <p:nvPr/>
        </p:nvSpPr>
        <p:spPr>
          <a:xfrm>
            <a:off x="4965372" y="5783011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构建高效、协同的活动教室</a:t>
            </a:r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高校场馆应用体系</a:t>
            </a:r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2485908" y="6202491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2" name="文本框 4"/>
          <p:cNvSpPr txBox="1">
            <a:spLocks noChangeArrowheads="1"/>
          </p:cNvSpPr>
          <p:nvPr/>
        </p:nvSpPr>
        <p:spPr bwMode="auto">
          <a:xfrm>
            <a:off x="2633225" y="6251267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移动应用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3" name="直接连接符 152"/>
          <p:cNvCxnSpPr/>
          <p:nvPr/>
        </p:nvCxnSpPr>
        <p:spPr>
          <a:xfrm>
            <a:off x="4570293" y="6620689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4962554" y="6340985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支持手机、</a:t>
            </a:r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的移动办公体验</a:t>
            </a:r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497069" y="2868021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文本框 4"/>
          <p:cNvSpPr txBox="1">
            <a:spLocks noChangeArrowheads="1"/>
          </p:cNvSpPr>
          <p:nvPr/>
        </p:nvSpPr>
        <p:spPr bwMode="auto">
          <a:xfrm>
            <a:off x="2645303" y="2923757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组织中心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585219" y="3375309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4977480" y="3011381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构建高校行政组织架构及党务管理内容</a:t>
            </a:r>
          </a:p>
        </p:txBody>
      </p:sp>
    </p:spTree>
    <p:extLst>
      <p:ext uri="{BB962C8B-B14F-4D97-AF65-F5344CB8AC3E}">
        <p14:creationId xmlns:p14="http://schemas.microsoft.com/office/powerpoint/2010/main" val="1972744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/>
          <p:cNvSpPr/>
          <p:nvPr/>
        </p:nvSpPr>
        <p:spPr>
          <a:xfrm>
            <a:off x="2503710" y="2364616"/>
            <a:ext cx="2228776" cy="431510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/>
              </a:solidFill>
            </a:endParaRPr>
          </a:p>
        </p:txBody>
      </p:sp>
      <p:sp>
        <p:nvSpPr>
          <p:cNvPr id="93" name="文本框 4"/>
          <p:cNvSpPr txBox="1">
            <a:spLocks noChangeArrowheads="1"/>
          </p:cNvSpPr>
          <p:nvPr/>
        </p:nvSpPr>
        <p:spPr bwMode="auto">
          <a:xfrm>
            <a:off x="2637285" y="2416957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文档应用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577202" y="2772357"/>
            <a:ext cx="6088542" cy="0"/>
          </a:xfrm>
          <a:prstGeom prst="line">
            <a:avLst/>
          </a:prstGeom>
          <a:ln w="25400">
            <a:solidFill>
              <a:srgbClr val="358F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969463" y="2416368"/>
            <a:ext cx="6113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b="1" dirty="0" smtClean="0">
                <a:solidFill>
                  <a:srgbClr val="358FC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</a:t>
            </a:r>
            <a:r>
              <a:rPr lang="zh-CN" altLang="en-US" sz="1600" b="1" dirty="0" smtClean="0">
                <a:solidFill>
                  <a:srgbClr val="358FC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创建文档积累与共享利用的平台</a:t>
            </a:r>
            <a:endParaRPr lang="en-US" altLang="zh-CN" b="1" dirty="0">
              <a:solidFill>
                <a:srgbClr val="358FC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489399" y="1211077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文本框 4"/>
          <p:cNvSpPr txBox="1">
            <a:spLocks noChangeArrowheads="1"/>
          </p:cNvSpPr>
          <p:nvPr/>
        </p:nvSpPr>
        <p:spPr bwMode="auto">
          <a:xfrm>
            <a:off x="2644192" y="1240140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办公门户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4577201" y="1620914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4969462" y="1341210"/>
            <a:ext cx="6113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zh-CN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以用户</a:t>
            </a:r>
            <a:r>
              <a:rPr lang="zh-CN" altLang="zh-CN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为中心的信息</a:t>
            </a:r>
            <a:r>
              <a:rPr lang="zh-CN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聚合与推送的桌面</a:t>
            </a:r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2489050" y="1776447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2" name="文本框 4"/>
          <p:cNvSpPr txBox="1">
            <a:spLocks noChangeArrowheads="1"/>
          </p:cNvSpPr>
          <p:nvPr/>
        </p:nvSpPr>
        <p:spPr bwMode="auto">
          <a:xfrm>
            <a:off x="2644192" y="1848016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4577201" y="2254134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4969462" y="1900902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标准化、规范化的工作流程体系</a:t>
            </a:r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2489051" y="3389397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7" name="文本框 4"/>
          <p:cNvSpPr txBox="1">
            <a:spLocks noChangeArrowheads="1"/>
          </p:cNvSpPr>
          <p:nvPr/>
        </p:nvSpPr>
        <p:spPr bwMode="auto">
          <a:xfrm>
            <a:off x="2637285" y="3445133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领导日程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8" name="直接连接符 127"/>
          <p:cNvCxnSpPr/>
          <p:nvPr/>
        </p:nvCxnSpPr>
        <p:spPr>
          <a:xfrm>
            <a:off x="4577201" y="3812461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4969462" y="3532757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校领导日程的编排及信息共享服务</a:t>
            </a:r>
            <a:endParaRPr lang="zh-CN" altLang="en-US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2503710" y="3961051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2" name="文本框 4"/>
          <p:cNvSpPr txBox="1">
            <a:spLocks noChangeArrowheads="1"/>
          </p:cNvSpPr>
          <p:nvPr/>
        </p:nvSpPr>
        <p:spPr bwMode="auto">
          <a:xfrm>
            <a:off x="2644192" y="4007502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  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3" name="直接连接符 132"/>
          <p:cNvCxnSpPr/>
          <p:nvPr/>
        </p:nvCxnSpPr>
        <p:spPr>
          <a:xfrm>
            <a:off x="4577201" y="4378841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4969462" y="4099137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教务、公务用车的全生命周期管理</a:t>
            </a:r>
            <a:endParaRPr lang="zh-CN" altLang="en-US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2485908" y="4532683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7" name="文本框 4"/>
          <p:cNvSpPr txBox="1">
            <a:spLocks noChangeArrowheads="1"/>
          </p:cNvSpPr>
          <p:nvPr/>
        </p:nvSpPr>
        <p:spPr bwMode="auto">
          <a:xfrm>
            <a:off x="2640103" y="4537750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  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公文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8" name="直接连接符 137"/>
          <p:cNvCxnSpPr/>
          <p:nvPr/>
        </p:nvCxnSpPr>
        <p:spPr>
          <a:xfrm>
            <a:off x="4573111" y="4945221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4965372" y="4665517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组织实现电子公文一体化运转</a:t>
            </a:r>
          </a:p>
        </p:txBody>
      </p:sp>
      <p:sp>
        <p:nvSpPr>
          <p:cNvPr id="141" name="矩形 140"/>
          <p:cNvSpPr/>
          <p:nvPr/>
        </p:nvSpPr>
        <p:spPr>
          <a:xfrm>
            <a:off x="2485908" y="5085374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2" name="文本框 4"/>
          <p:cNvSpPr txBox="1">
            <a:spLocks noChangeArrowheads="1"/>
          </p:cNvSpPr>
          <p:nvPr/>
        </p:nvSpPr>
        <p:spPr bwMode="auto">
          <a:xfrm>
            <a:off x="2633225" y="5126913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会议管理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3" name="直接连接符 142"/>
          <p:cNvCxnSpPr/>
          <p:nvPr/>
        </p:nvCxnSpPr>
        <p:spPr>
          <a:xfrm>
            <a:off x="4573111" y="5504741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4965372" y="5225037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高效、协同的会议管理</a:t>
            </a:r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</a:t>
            </a:r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485908" y="5649799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7" name="文本框 4"/>
          <p:cNvSpPr txBox="1">
            <a:spLocks noChangeArrowheads="1"/>
          </p:cNvSpPr>
          <p:nvPr/>
        </p:nvSpPr>
        <p:spPr bwMode="auto">
          <a:xfrm>
            <a:off x="2640103" y="5686433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教室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场馆</a:t>
            </a:r>
          </a:p>
        </p:txBody>
      </p:sp>
      <p:cxnSp>
        <p:nvCxnSpPr>
          <p:cNvPr id="148" name="直接连接符 147"/>
          <p:cNvCxnSpPr/>
          <p:nvPr/>
        </p:nvCxnSpPr>
        <p:spPr>
          <a:xfrm>
            <a:off x="4573111" y="6062715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/>
          <p:cNvSpPr/>
          <p:nvPr/>
        </p:nvSpPr>
        <p:spPr>
          <a:xfrm>
            <a:off x="4965372" y="5783011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构建高效、协同的活动教室</a:t>
            </a:r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高校场馆应用体系</a:t>
            </a:r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2485908" y="6202491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2" name="文本框 4"/>
          <p:cNvSpPr txBox="1">
            <a:spLocks noChangeArrowheads="1"/>
          </p:cNvSpPr>
          <p:nvPr/>
        </p:nvSpPr>
        <p:spPr bwMode="auto">
          <a:xfrm>
            <a:off x="2633225" y="6251267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移动应用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3" name="直接连接符 152"/>
          <p:cNvCxnSpPr/>
          <p:nvPr/>
        </p:nvCxnSpPr>
        <p:spPr>
          <a:xfrm>
            <a:off x="4570293" y="6620689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4962554" y="6340985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支持手机、</a:t>
            </a:r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的移动办公体验</a:t>
            </a:r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497069" y="2868021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文本框 4"/>
          <p:cNvSpPr txBox="1">
            <a:spLocks noChangeArrowheads="1"/>
          </p:cNvSpPr>
          <p:nvPr/>
        </p:nvSpPr>
        <p:spPr bwMode="auto">
          <a:xfrm>
            <a:off x="2645303" y="2923757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组织中心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585219" y="3375309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4977480" y="3011381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构建高校行政组织架构及党务管理内容</a:t>
            </a:r>
            <a:endParaRPr lang="zh-CN" altLang="en-US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26101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/>
          <p:cNvSpPr/>
          <p:nvPr/>
        </p:nvSpPr>
        <p:spPr>
          <a:xfrm>
            <a:off x="2503710" y="2872616"/>
            <a:ext cx="2228776" cy="431510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/>
              </a:solidFill>
            </a:endParaRPr>
          </a:p>
        </p:txBody>
      </p:sp>
      <p:sp>
        <p:nvSpPr>
          <p:cNvPr id="93" name="文本框 4"/>
          <p:cNvSpPr txBox="1">
            <a:spLocks noChangeArrowheads="1"/>
          </p:cNvSpPr>
          <p:nvPr/>
        </p:nvSpPr>
        <p:spPr bwMode="auto">
          <a:xfrm>
            <a:off x="2637285" y="2924957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组织中心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577202" y="3280357"/>
            <a:ext cx="6088542" cy="0"/>
          </a:xfrm>
          <a:prstGeom prst="line">
            <a:avLst/>
          </a:prstGeom>
          <a:ln w="25400">
            <a:solidFill>
              <a:srgbClr val="358F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969463" y="2924368"/>
            <a:ext cx="6113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358FC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构建高效行政组织架构及党务管理内容</a:t>
            </a:r>
            <a:endParaRPr lang="en-US" altLang="zh-CN" b="1" dirty="0">
              <a:solidFill>
                <a:srgbClr val="358FC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489399" y="1211077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文本框 4"/>
          <p:cNvSpPr txBox="1">
            <a:spLocks noChangeArrowheads="1"/>
          </p:cNvSpPr>
          <p:nvPr/>
        </p:nvSpPr>
        <p:spPr bwMode="auto">
          <a:xfrm>
            <a:off x="2644192" y="1240140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办公门户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4577201" y="1620914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4969462" y="1341210"/>
            <a:ext cx="6113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zh-CN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以用户</a:t>
            </a:r>
            <a:r>
              <a:rPr lang="zh-CN" altLang="zh-CN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为中心的信息</a:t>
            </a:r>
            <a:r>
              <a:rPr lang="zh-CN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聚合与推送的桌面</a:t>
            </a:r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2489050" y="1776447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2" name="文本框 4"/>
          <p:cNvSpPr txBox="1">
            <a:spLocks noChangeArrowheads="1"/>
          </p:cNvSpPr>
          <p:nvPr/>
        </p:nvSpPr>
        <p:spPr bwMode="auto">
          <a:xfrm>
            <a:off x="2644192" y="1848016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4577201" y="2749434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4969462" y="1900902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标准化、规范化的工作流程体系</a:t>
            </a:r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2489051" y="3389397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7" name="文本框 4"/>
          <p:cNvSpPr txBox="1">
            <a:spLocks noChangeArrowheads="1"/>
          </p:cNvSpPr>
          <p:nvPr/>
        </p:nvSpPr>
        <p:spPr bwMode="auto">
          <a:xfrm>
            <a:off x="2637285" y="3445133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领导日程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8" name="直接连接符 127"/>
          <p:cNvCxnSpPr/>
          <p:nvPr/>
        </p:nvCxnSpPr>
        <p:spPr>
          <a:xfrm>
            <a:off x="4577201" y="3812461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4969462" y="3532757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校领导日程的编排及信息共享服务</a:t>
            </a:r>
            <a:endParaRPr lang="zh-CN" altLang="en-US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2503710" y="3961051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2" name="文本框 4"/>
          <p:cNvSpPr txBox="1">
            <a:spLocks noChangeArrowheads="1"/>
          </p:cNvSpPr>
          <p:nvPr/>
        </p:nvSpPr>
        <p:spPr bwMode="auto">
          <a:xfrm>
            <a:off x="2644192" y="4007502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  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3" name="直接连接符 132"/>
          <p:cNvCxnSpPr/>
          <p:nvPr/>
        </p:nvCxnSpPr>
        <p:spPr>
          <a:xfrm>
            <a:off x="4577201" y="4378841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4969462" y="4099137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教务、公务用车的全生命周期管理</a:t>
            </a:r>
            <a:endParaRPr lang="zh-CN" altLang="en-US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2485908" y="4532683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7" name="文本框 4"/>
          <p:cNvSpPr txBox="1">
            <a:spLocks noChangeArrowheads="1"/>
          </p:cNvSpPr>
          <p:nvPr/>
        </p:nvSpPr>
        <p:spPr bwMode="auto">
          <a:xfrm>
            <a:off x="2640103" y="4537750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  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公文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8" name="直接连接符 137"/>
          <p:cNvCxnSpPr/>
          <p:nvPr/>
        </p:nvCxnSpPr>
        <p:spPr>
          <a:xfrm>
            <a:off x="4573111" y="4945221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4965372" y="4665517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组织实现电子公文一体化运转</a:t>
            </a:r>
          </a:p>
        </p:txBody>
      </p:sp>
      <p:sp>
        <p:nvSpPr>
          <p:cNvPr id="141" name="矩形 140"/>
          <p:cNvSpPr/>
          <p:nvPr/>
        </p:nvSpPr>
        <p:spPr>
          <a:xfrm>
            <a:off x="2485908" y="5085374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2" name="文本框 4"/>
          <p:cNvSpPr txBox="1">
            <a:spLocks noChangeArrowheads="1"/>
          </p:cNvSpPr>
          <p:nvPr/>
        </p:nvSpPr>
        <p:spPr bwMode="auto">
          <a:xfrm>
            <a:off x="2633225" y="5126913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会议管理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3" name="直接连接符 142"/>
          <p:cNvCxnSpPr/>
          <p:nvPr/>
        </p:nvCxnSpPr>
        <p:spPr>
          <a:xfrm>
            <a:off x="4573111" y="5504741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4965372" y="5225037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高效、协同的会议管理</a:t>
            </a:r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</a:t>
            </a:r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485908" y="5649799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7" name="文本框 4"/>
          <p:cNvSpPr txBox="1">
            <a:spLocks noChangeArrowheads="1"/>
          </p:cNvSpPr>
          <p:nvPr/>
        </p:nvSpPr>
        <p:spPr bwMode="auto">
          <a:xfrm>
            <a:off x="2640103" y="5686433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教室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场馆</a:t>
            </a:r>
          </a:p>
        </p:txBody>
      </p:sp>
      <p:cxnSp>
        <p:nvCxnSpPr>
          <p:cNvPr id="148" name="直接连接符 147"/>
          <p:cNvCxnSpPr/>
          <p:nvPr/>
        </p:nvCxnSpPr>
        <p:spPr>
          <a:xfrm>
            <a:off x="4573111" y="6062715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/>
          <p:cNvSpPr/>
          <p:nvPr/>
        </p:nvSpPr>
        <p:spPr>
          <a:xfrm>
            <a:off x="4965372" y="5783011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/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构建党组织架构，党员资料、党员活动等业务内容</a:t>
            </a:r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2485908" y="6202491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2" name="文本框 4"/>
          <p:cNvSpPr txBox="1">
            <a:spLocks noChangeArrowheads="1"/>
          </p:cNvSpPr>
          <p:nvPr/>
        </p:nvSpPr>
        <p:spPr bwMode="auto">
          <a:xfrm>
            <a:off x="2633225" y="6251267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移动应用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3" name="直接连接符 152"/>
          <p:cNvCxnSpPr/>
          <p:nvPr/>
        </p:nvCxnSpPr>
        <p:spPr>
          <a:xfrm>
            <a:off x="4570293" y="6620689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4962554" y="6340985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支持手机、</a:t>
            </a:r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的移动办公体验</a:t>
            </a:r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497069" y="2334621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文本框 4"/>
          <p:cNvSpPr txBox="1">
            <a:spLocks noChangeArrowheads="1"/>
          </p:cNvSpPr>
          <p:nvPr/>
        </p:nvSpPr>
        <p:spPr bwMode="auto">
          <a:xfrm>
            <a:off x="2645303" y="2390357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文档应用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570293" y="2196625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4977480" y="2477981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zh-CN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积累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与共享利用</a:t>
            </a:r>
            <a:r>
              <a:rPr lang="zh-CN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的平台</a:t>
            </a:r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957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/>
          <p:cNvSpPr/>
          <p:nvPr/>
        </p:nvSpPr>
        <p:spPr>
          <a:xfrm>
            <a:off x="2503710" y="3393316"/>
            <a:ext cx="2228776" cy="431510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/>
              </a:solidFill>
            </a:endParaRPr>
          </a:p>
        </p:txBody>
      </p:sp>
      <p:sp>
        <p:nvSpPr>
          <p:cNvPr id="93" name="文本框 4"/>
          <p:cNvSpPr txBox="1">
            <a:spLocks noChangeArrowheads="1"/>
          </p:cNvSpPr>
          <p:nvPr/>
        </p:nvSpPr>
        <p:spPr bwMode="auto">
          <a:xfrm>
            <a:off x="2637285" y="3445657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 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领导日程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577202" y="3801057"/>
            <a:ext cx="6088542" cy="0"/>
          </a:xfrm>
          <a:prstGeom prst="line">
            <a:avLst/>
          </a:prstGeom>
          <a:ln w="25400">
            <a:solidFill>
              <a:srgbClr val="358F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969463" y="3445068"/>
            <a:ext cx="6113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358FC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校领导日程的编排及信息服务共享</a:t>
            </a:r>
            <a:endParaRPr lang="en-US" altLang="zh-CN" b="1" dirty="0">
              <a:solidFill>
                <a:srgbClr val="358FC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489399" y="1211077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文本框 4"/>
          <p:cNvSpPr txBox="1">
            <a:spLocks noChangeArrowheads="1"/>
          </p:cNvSpPr>
          <p:nvPr/>
        </p:nvSpPr>
        <p:spPr bwMode="auto">
          <a:xfrm>
            <a:off x="2644192" y="1240140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办公门户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4577201" y="1620914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4969462" y="1341210"/>
            <a:ext cx="6113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zh-CN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以用户</a:t>
            </a:r>
            <a:r>
              <a:rPr lang="zh-CN" altLang="zh-CN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为中心的信息</a:t>
            </a:r>
            <a:r>
              <a:rPr lang="zh-CN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聚合与推送的桌面</a:t>
            </a:r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2489050" y="1776447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2" name="文本框 4"/>
          <p:cNvSpPr txBox="1">
            <a:spLocks noChangeArrowheads="1"/>
          </p:cNvSpPr>
          <p:nvPr/>
        </p:nvSpPr>
        <p:spPr bwMode="auto">
          <a:xfrm>
            <a:off x="2644192" y="1848016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4577201" y="2749434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4969462" y="1900902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标准化、规范化的工作流程体系</a:t>
            </a:r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2489051" y="2830597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7" name="文本框 4"/>
          <p:cNvSpPr txBox="1">
            <a:spLocks noChangeArrowheads="1"/>
          </p:cNvSpPr>
          <p:nvPr/>
        </p:nvSpPr>
        <p:spPr bwMode="auto">
          <a:xfrm>
            <a:off x="2637285" y="2886333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组织中心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8" name="直接连接符 127"/>
          <p:cNvCxnSpPr/>
          <p:nvPr/>
        </p:nvCxnSpPr>
        <p:spPr>
          <a:xfrm>
            <a:off x="4577201" y="3253661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4969462" y="2973957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构建高校行政组织架构及党务管理内容</a:t>
            </a:r>
          </a:p>
        </p:txBody>
      </p:sp>
      <p:sp>
        <p:nvSpPr>
          <p:cNvPr id="131" name="矩形 130"/>
          <p:cNvSpPr/>
          <p:nvPr/>
        </p:nvSpPr>
        <p:spPr>
          <a:xfrm>
            <a:off x="2503710" y="3961051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2" name="文本框 4"/>
          <p:cNvSpPr txBox="1">
            <a:spLocks noChangeArrowheads="1"/>
          </p:cNvSpPr>
          <p:nvPr/>
        </p:nvSpPr>
        <p:spPr bwMode="auto">
          <a:xfrm>
            <a:off x="2644192" y="4007502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  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3" name="直接连接符 132"/>
          <p:cNvCxnSpPr/>
          <p:nvPr/>
        </p:nvCxnSpPr>
        <p:spPr>
          <a:xfrm>
            <a:off x="4577201" y="4378841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4969462" y="4099137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教务、公务用车的全生命周期管理</a:t>
            </a:r>
            <a:endParaRPr lang="zh-CN" altLang="en-US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2485908" y="4532683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7" name="文本框 4"/>
          <p:cNvSpPr txBox="1">
            <a:spLocks noChangeArrowheads="1"/>
          </p:cNvSpPr>
          <p:nvPr/>
        </p:nvSpPr>
        <p:spPr bwMode="auto">
          <a:xfrm>
            <a:off x="2640103" y="4537750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  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公文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8" name="直接连接符 137"/>
          <p:cNvCxnSpPr/>
          <p:nvPr/>
        </p:nvCxnSpPr>
        <p:spPr>
          <a:xfrm>
            <a:off x="4573111" y="4945221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4965372" y="4665517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组织实现电子公文一体化运转</a:t>
            </a:r>
          </a:p>
        </p:txBody>
      </p:sp>
      <p:sp>
        <p:nvSpPr>
          <p:cNvPr id="141" name="矩形 140"/>
          <p:cNvSpPr/>
          <p:nvPr/>
        </p:nvSpPr>
        <p:spPr>
          <a:xfrm>
            <a:off x="2485908" y="5085374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2" name="文本框 4"/>
          <p:cNvSpPr txBox="1">
            <a:spLocks noChangeArrowheads="1"/>
          </p:cNvSpPr>
          <p:nvPr/>
        </p:nvSpPr>
        <p:spPr bwMode="auto">
          <a:xfrm>
            <a:off x="2633225" y="5126913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会议管理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3" name="直接连接符 142"/>
          <p:cNvCxnSpPr/>
          <p:nvPr/>
        </p:nvCxnSpPr>
        <p:spPr>
          <a:xfrm>
            <a:off x="4573111" y="5504741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4965372" y="5225037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高效、协同的会议管理</a:t>
            </a:r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</a:t>
            </a:r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485908" y="5649799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7" name="文本框 4"/>
          <p:cNvSpPr txBox="1">
            <a:spLocks noChangeArrowheads="1"/>
          </p:cNvSpPr>
          <p:nvPr/>
        </p:nvSpPr>
        <p:spPr bwMode="auto">
          <a:xfrm>
            <a:off x="2640103" y="5686433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教室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场馆</a:t>
            </a:r>
          </a:p>
        </p:txBody>
      </p:sp>
      <p:cxnSp>
        <p:nvCxnSpPr>
          <p:cNvPr id="148" name="直接连接符 147"/>
          <p:cNvCxnSpPr/>
          <p:nvPr/>
        </p:nvCxnSpPr>
        <p:spPr>
          <a:xfrm>
            <a:off x="4573111" y="6062715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/>
          <p:cNvSpPr/>
          <p:nvPr/>
        </p:nvSpPr>
        <p:spPr>
          <a:xfrm>
            <a:off x="4965372" y="5783011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构建高效、协同的活动教室</a:t>
            </a:r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高校场馆应用体系</a:t>
            </a:r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2485908" y="6202491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2" name="文本框 4"/>
          <p:cNvSpPr txBox="1">
            <a:spLocks noChangeArrowheads="1"/>
          </p:cNvSpPr>
          <p:nvPr/>
        </p:nvSpPr>
        <p:spPr bwMode="auto">
          <a:xfrm>
            <a:off x="2633225" y="6251267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移动应用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3" name="直接连接符 152"/>
          <p:cNvCxnSpPr/>
          <p:nvPr/>
        </p:nvCxnSpPr>
        <p:spPr>
          <a:xfrm>
            <a:off x="4570293" y="6620689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4962554" y="6340985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支持手机、</a:t>
            </a:r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的移动办公体验</a:t>
            </a:r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497069" y="2334621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文本框 4"/>
          <p:cNvSpPr txBox="1">
            <a:spLocks noChangeArrowheads="1"/>
          </p:cNvSpPr>
          <p:nvPr/>
        </p:nvSpPr>
        <p:spPr bwMode="auto">
          <a:xfrm>
            <a:off x="2645303" y="2390357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文档应用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570293" y="2196625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4977480" y="2477981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zh-CN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积累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与共享利用</a:t>
            </a:r>
            <a:r>
              <a:rPr lang="zh-CN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的平台</a:t>
            </a:r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30805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490442" y="203390"/>
            <a:ext cx="2513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领导日程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—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日程共享</a:t>
            </a:r>
            <a:endParaRPr lang="id-ID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77" y="1478937"/>
            <a:ext cx="8645797" cy="4966856"/>
          </a:xfrm>
          <a:prstGeom prst="rect">
            <a:avLst/>
          </a:prstGeom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484754" y="1367284"/>
            <a:ext cx="2623109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358FCB"/>
                </a:solidFill>
                <a:latin typeface="+mj-ea"/>
                <a:ea typeface="+mj-ea"/>
              </a:rPr>
              <a:t>领导日程共享</a:t>
            </a:r>
            <a:endParaRPr lang="en-US" altLang="zh-CN" sz="2800" b="1" dirty="0" smtClean="0">
              <a:solidFill>
                <a:srgbClr val="358FCB"/>
              </a:solidFill>
              <a:latin typeface="+mj-ea"/>
              <a:ea typeface="+mj-ea"/>
            </a:endParaRPr>
          </a:p>
          <a:p>
            <a:pPr marL="171450" indent="-171450"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有权限的用户可在办公桌面查看领导日程安排，便于工作协调及统筹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59835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/>
          <p:cNvSpPr/>
          <p:nvPr/>
        </p:nvSpPr>
        <p:spPr>
          <a:xfrm>
            <a:off x="2503710" y="3939416"/>
            <a:ext cx="2228776" cy="431510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/>
              </a:solidFill>
            </a:endParaRPr>
          </a:p>
        </p:txBody>
      </p:sp>
      <p:sp>
        <p:nvSpPr>
          <p:cNvPr id="93" name="文本框 4"/>
          <p:cNvSpPr txBox="1">
            <a:spLocks noChangeArrowheads="1"/>
          </p:cNvSpPr>
          <p:nvPr/>
        </p:nvSpPr>
        <p:spPr bwMode="auto">
          <a:xfrm>
            <a:off x="2637285" y="3991757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 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车辆管理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577202" y="4347157"/>
            <a:ext cx="6088542" cy="0"/>
          </a:xfrm>
          <a:prstGeom prst="line">
            <a:avLst/>
          </a:prstGeom>
          <a:ln w="25400">
            <a:solidFill>
              <a:srgbClr val="358F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969463" y="3991168"/>
            <a:ext cx="6113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358FC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教务、公务用车全生命周期管理</a:t>
            </a:r>
            <a:endParaRPr lang="en-US" altLang="zh-CN" b="1" dirty="0">
              <a:solidFill>
                <a:srgbClr val="358FC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489399" y="1211077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文本框 4"/>
          <p:cNvSpPr txBox="1">
            <a:spLocks noChangeArrowheads="1"/>
          </p:cNvSpPr>
          <p:nvPr/>
        </p:nvSpPr>
        <p:spPr bwMode="auto">
          <a:xfrm>
            <a:off x="2644192" y="1240140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办公门户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4577201" y="1620914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4969462" y="1341210"/>
            <a:ext cx="6113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zh-CN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以用户</a:t>
            </a:r>
            <a:r>
              <a:rPr lang="zh-CN" altLang="zh-CN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为中心的信息</a:t>
            </a:r>
            <a:r>
              <a:rPr lang="zh-CN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聚合与推送的桌面</a:t>
            </a:r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2489050" y="1776447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2" name="文本框 4"/>
          <p:cNvSpPr txBox="1">
            <a:spLocks noChangeArrowheads="1"/>
          </p:cNvSpPr>
          <p:nvPr/>
        </p:nvSpPr>
        <p:spPr bwMode="auto">
          <a:xfrm>
            <a:off x="2644192" y="1848016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4577201" y="2749434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4969462" y="1900902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标准化、规范化的工作流程体系</a:t>
            </a:r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2489051" y="2830597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7" name="文本框 4"/>
          <p:cNvSpPr txBox="1">
            <a:spLocks noChangeArrowheads="1"/>
          </p:cNvSpPr>
          <p:nvPr/>
        </p:nvSpPr>
        <p:spPr bwMode="auto">
          <a:xfrm>
            <a:off x="2637285" y="2886333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组织中心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8" name="直接连接符 127"/>
          <p:cNvCxnSpPr/>
          <p:nvPr/>
        </p:nvCxnSpPr>
        <p:spPr>
          <a:xfrm>
            <a:off x="4577201" y="3799761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4969462" y="2973957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构建高校行政组织架构及党务管理内容</a:t>
            </a:r>
          </a:p>
        </p:txBody>
      </p:sp>
      <p:sp>
        <p:nvSpPr>
          <p:cNvPr id="131" name="矩形 130"/>
          <p:cNvSpPr/>
          <p:nvPr/>
        </p:nvSpPr>
        <p:spPr>
          <a:xfrm>
            <a:off x="2503710" y="3364151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2" name="文本框 4"/>
          <p:cNvSpPr txBox="1">
            <a:spLocks noChangeArrowheads="1"/>
          </p:cNvSpPr>
          <p:nvPr/>
        </p:nvSpPr>
        <p:spPr bwMode="auto">
          <a:xfrm>
            <a:off x="2644192" y="3410602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领导日程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3" name="直接连接符 132"/>
          <p:cNvCxnSpPr/>
          <p:nvPr/>
        </p:nvCxnSpPr>
        <p:spPr>
          <a:xfrm>
            <a:off x="4577201" y="3781941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4969462" y="3502237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校领导日程的编排及信息共享服务</a:t>
            </a:r>
          </a:p>
        </p:txBody>
      </p:sp>
      <p:sp>
        <p:nvSpPr>
          <p:cNvPr id="136" name="矩形 135"/>
          <p:cNvSpPr/>
          <p:nvPr/>
        </p:nvSpPr>
        <p:spPr>
          <a:xfrm>
            <a:off x="2485908" y="4532683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7" name="文本框 4"/>
          <p:cNvSpPr txBox="1">
            <a:spLocks noChangeArrowheads="1"/>
          </p:cNvSpPr>
          <p:nvPr/>
        </p:nvSpPr>
        <p:spPr bwMode="auto">
          <a:xfrm>
            <a:off x="2640103" y="4537750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  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公文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8" name="直接连接符 137"/>
          <p:cNvCxnSpPr/>
          <p:nvPr/>
        </p:nvCxnSpPr>
        <p:spPr>
          <a:xfrm>
            <a:off x="4573111" y="4945221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4965372" y="4665517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组织实现电子公文一体化运转</a:t>
            </a:r>
          </a:p>
        </p:txBody>
      </p:sp>
      <p:sp>
        <p:nvSpPr>
          <p:cNvPr id="141" name="矩形 140"/>
          <p:cNvSpPr/>
          <p:nvPr/>
        </p:nvSpPr>
        <p:spPr>
          <a:xfrm>
            <a:off x="2485908" y="5085374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2" name="文本框 4"/>
          <p:cNvSpPr txBox="1">
            <a:spLocks noChangeArrowheads="1"/>
          </p:cNvSpPr>
          <p:nvPr/>
        </p:nvSpPr>
        <p:spPr bwMode="auto">
          <a:xfrm>
            <a:off x="2633225" y="5126913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会议管理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3" name="直接连接符 142"/>
          <p:cNvCxnSpPr/>
          <p:nvPr/>
        </p:nvCxnSpPr>
        <p:spPr>
          <a:xfrm>
            <a:off x="4573111" y="5504741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4965372" y="5225037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高效、协同的会议管理</a:t>
            </a:r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</a:t>
            </a:r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485908" y="5649799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7" name="文本框 4"/>
          <p:cNvSpPr txBox="1">
            <a:spLocks noChangeArrowheads="1"/>
          </p:cNvSpPr>
          <p:nvPr/>
        </p:nvSpPr>
        <p:spPr bwMode="auto">
          <a:xfrm>
            <a:off x="2640103" y="5686433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教室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场馆</a:t>
            </a:r>
          </a:p>
        </p:txBody>
      </p:sp>
      <p:cxnSp>
        <p:nvCxnSpPr>
          <p:cNvPr id="148" name="直接连接符 147"/>
          <p:cNvCxnSpPr/>
          <p:nvPr/>
        </p:nvCxnSpPr>
        <p:spPr>
          <a:xfrm>
            <a:off x="4573111" y="6062715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/>
          <p:cNvSpPr/>
          <p:nvPr/>
        </p:nvSpPr>
        <p:spPr>
          <a:xfrm>
            <a:off x="4965372" y="5783011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构建高效、协同的活动教室</a:t>
            </a:r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高校场馆应用体系</a:t>
            </a:r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2485908" y="6202491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2" name="文本框 4"/>
          <p:cNvSpPr txBox="1">
            <a:spLocks noChangeArrowheads="1"/>
          </p:cNvSpPr>
          <p:nvPr/>
        </p:nvSpPr>
        <p:spPr bwMode="auto">
          <a:xfrm>
            <a:off x="2633225" y="6251267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移动应用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3" name="直接连接符 152"/>
          <p:cNvCxnSpPr/>
          <p:nvPr/>
        </p:nvCxnSpPr>
        <p:spPr>
          <a:xfrm>
            <a:off x="4570293" y="6620689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4962554" y="6340985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支持手机、</a:t>
            </a:r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的移动办公体验</a:t>
            </a:r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497069" y="2334621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文本框 4"/>
          <p:cNvSpPr txBox="1">
            <a:spLocks noChangeArrowheads="1"/>
          </p:cNvSpPr>
          <p:nvPr/>
        </p:nvSpPr>
        <p:spPr bwMode="auto">
          <a:xfrm>
            <a:off x="2645303" y="2390357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文档应用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570293" y="2196625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4977480" y="2477981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zh-CN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积累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与共享利用</a:t>
            </a:r>
            <a:r>
              <a:rPr lang="zh-CN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的平台</a:t>
            </a:r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15922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/>
          <p:cNvSpPr/>
          <p:nvPr/>
        </p:nvSpPr>
        <p:spPr>
          <a:xfrm>
            <a:off x="2503710" y="4472816"/>
            <a:ext cx="2228776" cy="431510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/>
              </a:solidFill>
            </a:endParaRPr>
          </a:p>
        </p:txBody>
      </p:sp>
      <p:sp>
        <p:nvSpPr>
          <p:cNvPr id="93" name="文本框 4"/>
          <p:cNvSpPr txBox="1">
            <a:spLocks noChangeArrowheads="1"/>
          </p:cNvSpPr>
          <p:nvPr/>
        </p:nvSpPr>
        <p:spPr bwMode="auto">
          <a:xfrm>
            <a:off x="2637285" y="4525157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 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公文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577202" y="4880557"/>
            <a:ext cx="6088542" cy="0"/>
          </a:xfrm>
          <a:prstGeom prst="line">
            <a:avLst/>
          </a:prstGeom>
          <a:ln w="25400">
            <a:solidFill>
              <a:srgbClr val="358F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969463" y="4524568"/>
            <a:ext cx="6113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358FC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支持组织实现电子公文一体化运转</a:t>
            </a:r>
            <a:endParaRPr lang="en-US" altLang="zh-CN" b="1" dirty="0">
              <a:solidFill>
                <a:srgbClr val="358FC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489399" y="1211077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文本框 4"/>
          <p:cNvSpPr txBox="1">
            <a:spLocks noChangeArrowheads="1"/>
          </p:cNvSpPr>
          <p:nvPr/>
        </p:nvSpPr>
        <p:spPr bwMode="auto">
          <a:xfrm>
            <a:off x="2644192" y="1240140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办公门户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4577201" y="1620914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4969462" y="1341210"/>
            <a:ext cx="6113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zh-CN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以用户</a:t>
            </a:r>
            <a:r>
              <a:rPr lang="zh-CN" altLang="zh-CN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为中心的信息</a:t>
            </a:r>
            <a:r>
              <a:rPr lang="zh-CN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聚合与推送的桌面</a:t>
            </a:r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2489050" y="1776447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2" name="文本框 4"/>
          <p:cNvSpPr txBox="1">
            <a:spLocks noChangeArrowheads="1"/>
          </p:cNvSpPr>
          <p:nvPr/>
        </p:nvSpPr>
        <p:spPr bwMode="auto">
          <a:xfrm>
            <a:off x="2644192" y="1848016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4577201" y="2749434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4969462" y="1900902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标准化、规范化的工作流程体系</a:t>
            </a:r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2489051" y="2830597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7" name="文本框 4"/>
          <p:cNvSpPr txBox="1">
            <a:spLocks noChangeArrowheads="1"/>
          </p:cNvSpPr>
          <p:nvPr/>
        </p:nvSpPr>
        <p:spPr bwMode="auto">
          <a:xfrm>
            <a:off x="2637285" y="2886333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组织中心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8" name="直接连接符 127"/>
          <p:cNvCxnSpPr/>
          <p:nvPr/>
        </p:nvCxnSpPr>
        <p:spPr>
          <a:xfrm>
            <a:off x="4577201" y="3799761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4969462" y="2973957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构建高校行政组织架构及党务管理内容</a:t>
            </a:r>
          </a:p>
        </p:txBody>
      </p:sp>
      <p:sp>
        <p:nvSpPr>
          <p:cNvPr id="131" name="矩形 130"/>
          <p:cNvSpPr/>
          <p:nvPr/>
        </p:nvSpPr>
        <p:spPr>
          <a:xfrm>
            <a:off x="2503710" y="3364151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2" name="文本框 4"/>
          <p:cNvSpPr txBox="1">
            <a:spLocks noChangeArrowheads="1"/>
          </p:cNvSpPr>
          <p:nvPr/>
        </p:nvSpPr>
        <p:spPr bwMode="auto">
          <a:xfrm>
            <a:off x="2644192" y="3410602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领导日程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3" name="直接连接符 132"/>
          <p:cNvCxnSpPr/>
          <p:nvPr/>
        </p:nvCxnSpPr>
        <p:spPr>
          <a:xfrm>
            <a:off x="4577201" y="3252556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4969462" y="3502237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校领导日程的编排及信息共享服务</a:t>
            </a:r>
          </a:p>
        </p:txBody>
      </p:sp>
      <p:sp>
        <p:nvSpPr>
          <p:cNvPr id="136" name="矩形 135"/>
          <p:cNvSpPr/>
          <p:nvPr/>
        </p:nvSpPr>
        <p:spPr>
          <a:xfrm>
            <a:off x="2485908" y="3910383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7" name="文本框 4"/>
          <p:cNvSpPr txBox="1">
            <a:spLocks noChangeArrowheads="1"/>
          </p:cNvSpPr>
          <p:nvPr/>
        </p:nvSpPr>
        <p:spPr bwMode="auto">
          <a:xfrm>
            <a:off x="2640103" y="3915450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  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8" name="直接连接符 137"/>
          <p:cNvCxnSpPr/>
          <p:nvPr/>
        </p:nvCxnSpPr>
        <p:spPr>
          <a:xfrm>
            <a:off x="4573111" y="4322921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4965372" y="4030517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教务、公务用车全生命周期管理</a:t>
            </a:r>
            <a:endParaRPr lang="zh-CN" altLang="en-US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2485908" y="5085374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2" name="文本框 4"/>
          <p:cNvSpPr txBox="1">
            <a:spLocks noChangeArrowheads="1"/>
          </p:cNvSpPr>
          <p:nvPr/>
        </p:nvSpPr>
        <p:spPr bwMode="auto">
          <a:xfrm>
            <a:off x="2633225" y="5126913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会议管理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3" name="直接连接符 142"/>
          <p:cNvCxnSpPr/>
          <p:nvPr/>
        </p:nvCxnSpPr>
        <p:spPr>
          <a:xfrm>
            <a:off x="4573111" y="5504741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4965372" y="5225037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高效、协同的会议管理</a:t>
            </a:r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</a:t>
            </a:r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485908" y="5649799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7" name="文本框 4"/>
          <p:cNvSpPr txBox="1">
            <a:spLocks noChangeArrowheads="1"/>
          </p:cNvSpPr>
          <p:nvPr/>
        </p:nvSpPr>
        <p:spPr bwMode="auto">
          <a:xfrm>
            <a:off x="2640103" y="5686433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教室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场馆</a:t>
            </a:r>
          </a:p>
        </p:txBody>
      </p:sp>
      <p:cxnSp>
        <p:nvCxnSpPr>
          <p:cNvPr id="148" name="直接连接符 147"/>
          <p:cNvCxnSpPr/>
          <p:nvPr/>
        </p:nvCxnSpPr>
        <p:spPr>
          <a:xfrm>
            <a:off x="4573111" y="6062715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/>
          <p:cNvSpPr/>
          <p:nvPr/>
        </p:nvSpPr>
        <p:spPr>
          <a:xfrm>
            <a:off x="4965372" y="5783011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构建高效、协同的活动教室</a:t>
            </a:r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高校场馆应用体系</a:t>
            </a:r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2485908" y="6202491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2" name="文本框 4"/>
          <p:cNvSpPr txBox="1">
            <a:spLocks noChangeArrowheads="1"/>
          </p:cNvSpPr>
          <p:nvPr/>
        </p:nvSpPr>
        <p:spPr bwMode="auto">
          <a:xfrm>
            <a:off x="2633225" y="6251267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移动应用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3" name="直接连接符 152"/>
          <p:cNvCxnSpPr/>
          <p:nvPr/>
        </p:nvCxnSpPr>
        <p:spPr>
          <a:xfrm>
            <a:off x="4570293" y="6620689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4962554" y="6340985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支持手机、</a:t>
            </a:r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的移动办公体验</a:t>
            </a:r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497069" y="2334621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文本框 4"/>
          <p:cNvSpPr txBox="1">
            <a:spLocks noChangeArrowheads="1"/>
          </p:cNvSpPr>
          <p:nvPr/>
        </p:nvSpPr>
        <p:spPr bwMode="auto">
          <a:xfrm>
            <a:off x="2645303" y="2390357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文档应用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570293" y="2196625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4977480" y="2477981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zh-CN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积累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与共享利用</a:t>
            </a:r>
            <a:r>
              <a:rPr lang="zh-CN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的平台</a:t>
            </a:r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83325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1D57A379-DC48-4F50-A892-3A8618AE2C13}"/>
              </a:ext>
            </a:extLst>
          </p:cNvPr>
          <p:cNvGrpSpPr/>
          <p:nvPr/>
        </p:nvGrpSpPr>
        <p:grpSpPr>
          <a:xfrm>
            <a:off x="649242" y="1317432"/>
            <a:ext cx="8782141" cy="4026716"/>
            <a:chOff x="479425" y="964734"/>
            <a:chExt cx="8782141" cy="402671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3B43E9AF-24B3-45CF-8EE0-FCB723B65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4" r="3480" b="8379"/>
            <a:stretch>
              <a:fillRect/>
            </a:stretch>
          </p:blipFill>
          <p:spPr>
            <a:xfrm>
              <a:off x="561703" y="964734"/>
              <a:ext cx="8699863" cy="402527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28BEA485-1154-4849-A878-B9754DBD20E1}"/>
                </a:ext>
              </a:extLst>
            </p:cNvPr>
            <p:cNvSpPr/>
            <p:nvPr/>
          </p:nvSpPr>
          <p:spPr>
            <a:xfrm>
              <a:off x="479425" y="4295163"/>
              <a:ext cx="8742952" cy="6962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6E222229-4EBA-4011-93EB-F99A10596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03"/>
          <a:stretch>
            <a:fillRect/>
          </a:stretch>
        </p:blipFill>
        <p:spPr>
          <a:xfrm>
            <a:off x="1115762" y="1867384"/>
            <a:ext cx="7832295" cy="3501051"/>
          </a:xfrm>
          <a:prstGeom prst="rect">
            <a:avLst/>
          </a:prstGeom>
        </p:spPr>
      </p:pic>
      <p:sp>
        <p:nvSpPr>
          <p:cNvPr id="21" name="TextBox 2"/>
          <p:cNvSpPr txBox="1"/>
          <p:nvPr/>
        </p:nvSpPr>
        <p:spPr>
          <a:xfrm>
            <a:off x="479425" y="2254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公文管理</a:t>
            </a:r>
            <a:endParaRPr lang="id-ID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9634357" y="1261322"/>
            <a:ext cx="2155419" cy="357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358FCB"/>
                </a:solidFill>
                <a:latin typeface="+mj-ea"/>
                <a:ea typeface="+mj-ea"/>
              </a:rPr>
              <a:t>公文收发</a:t>
            </a:r>
            <a:endParaRPr lang="en-US" altLang="zh-CN" sz="2800" dirty="0">
              <a:solidFill>
                <a:srgbClr val="0070C0"/>
              </a:solidFill>
              <a:latin typeface="+mj-ea"/>
              <a:ea typeface="+mj-ea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发文处理：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、发文拟稿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、发文审核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、正文套红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、文件信息发布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、发文类型及红头模板设置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、发文库及查询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收文处理：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、收文登记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、收文资料归档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、收文查询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634357" y="5007822"/>
            <a:ext cx="215541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358FCB"/>
                </a:solidFill>
                <a:latin typeface="+mj-ea"/>
                <a:ea typeface="+mj-ea"/>
              </a:rPr>
              <a:t>档案集成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、审批件的留档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、审批涉及的附件留档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FDDFC78A-AB41-46AD-BF91-F9BF6B3661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480" y="1362050"/>
            <a:ext cx="4239591" cy="5091002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89528566-0D9F-4859-9631-98A5AE13B931}"/>
              </a:ext>
            </a:extLst>
          </p:cNvPr>
          <p:cNvGrpSpPr/>
          <p:nvPr/>
        </p:nvGrpSpPr>
        <p:grpSpPr>
          <a:xfrm>
            <a:off x="543324" y="1369233"/>
            <a:ext cx="8966436" cy="4804620"/>
            <a:chOff x="1457723" y="459713"/>
            <a:chExt cx="8005895" cy="4270032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xmlns="" id="{A3C4D456-E277-421B-A583-1E322E63D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7723" y="459713"/>
              <a:ext cx="8005895" cy="4270032"/>
            </a:xfrm>
            <a:prstGeom prst="rect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0029B41A-F241-4862-AFB1-84DD6794F65E}"/>
                </a:ext>
              </a:extLst>
            </p:cNvPr>
            <p:cNvSpPr/>
            <p:nvPr/>
          </p:nvSpPr>
          <p:spPr>
            <a:xfrm>
              <a:off x="1599086" y="2258060"/>
              <a:ext cx="426564" cy="1592163"/>
            </a:xfrm>
            <a:prstGeom prst="rect">
              <a:avLst/>
            </a:prstGeom>
            <a:noFill/>
            <a:ln w="25400">
              <a:solidFill>
                <a:schemeClr val="tx1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D0C89CFF-8CF3-4CDD-9B15-A7D21792B6B3}"/>
                </a:ext>
              </a:extLst>
            </p:cNvPr>
            <p:cNvSpPr/>
            <p:nvPr/>
          </p:nvSpPr>
          <p:spPr>
            <a:xfrm>
              <a:off x="4908186" y="2181138"/>
              <a:ext cx="805828" cy="413591"/>
            </a:xfrm>
            <a:prstGeom prst="rect">
              <a:avLst/>
            </a:prstGeom>
            <a:noFill/>
            <a:ln w="25400">
              <a:solidFill>
                <a:schemeClr val="tx1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95117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/>
          <p:cNvSpPr/>
          <p:nvPr/>
        </p:nvSpPr>
        <p:spPr>
          <a:xfrm>
            <a:off x="2503710" y="5082416"/>
            <a:ext cx="2228776" cy="431510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/>
              </a:solidFill>
            </a:endParaRPr>
          </a:p>
        </p:txBody>
      </p:sp>
      <p:sp>
        <p:nvSpPr>
          <p:cNvPr id="93" name="文本框 4"/>
          <p:cNvSpPr txBox="1">
            <a:spLocks noChangeArrowheads="1"/>
          </p:cNvSpPr>
          <p:nvPr/>
        </p:nvSpPr>
        <p:spPr bwMode="auto">
          <a:xfrm>
            <a:off x="2637285" y="5134757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 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会议管理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577202" y="5490157"/>
            <a:ext cx="6088542" cy="0"/>
          </a:xfrm>
          <a:prstGeom prst="line">
            <a:avLst/>
          </a:prstGeom>
          <a:ln w="25400">
            <a:solidFill>
              <a:srgbClr val="358F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969463" y="5134168"/>
            <a:ext cx="6113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358FC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构建高校、协同的会议管理体系</a:t>
            </a:r>
            <a:endParaRPr lang="en-US" altLang="zh-CN" b="1" dirty="0">
              <a:solidFill>
                <a:srgbClr val="358FC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489399" y="1211077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文本框 4"/>
          <p:cNvSpPr txBox="1">
            <a:spLocks noChangeArrowheads="1"/>
          </p:cNvSpPr>
          <p:nvPr/>
        </p:nvSpPr>
        <p:spPr bwMode="auto">
          <a:xfrm>
            <a:off x="2644192" y="1240140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办公门户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4577201" y="1620914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4969462" y="1341210"/>
            <a:ext cx="6113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zh-CN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以用户</a:t>
            </a:r>
            <a:r>
              <a:rPr lang="zh-CN" altLang="zh-CN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为中心的信息</a:t>
            </a:r>
            <a:r>
              <a:rPr lang="zh-CN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聚合与推送的桌面</a:t>
            </a:r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2489050" y="1776447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2" name="文本框 4"/>
          <p:cNvSpPr txBox="1">
            <a:spLocks noChangeArrowheads="1"/>
          </p:cNvSpPr>
          <p:nvPr/>
        </p:nvSpPr>
        <p:spPr bwMode="auto">
          <a:xfrm>
            <a:off x="2644192" y="1848016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4577201" y="2749434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4969462" y="1900902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标准化、规范化的工作流程体系</a:t>
            </a:r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2489051" y="2830597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7" name="文本框 4"/>
          <p:cNvSpPr txBox="1">
            <a:spLocks noChangeArrowheads="1"/>
          </p:cNvSpPr>
          <p:nvPr/>
        </p:nvSpPr>
        <p:spPr bwMode="auto">
          <a:xfrm>
            <a:off x="2637285" y="2886333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组织中心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8" name="直接连接符 127"/>
          <p:cNvCxnSpPr/>
          <p:nvPr/>
        </p:nvCxnSpPr>
        <p:spPr>
          <a:xfrm>
            <a:off x="4577201" y="3799761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4969462" y="2973957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构建高校行政组织架构及党务管理内容</a:t>
            </a:r>
          </a:p>
        </p:txBody>
      </p:sp>
      <p:sp>
        <p:nvSpPr>
          <p:cNvPr id="131" name="矩形 130"/>
          <p:cNvSpPr/>
          <p:nvPr/>
        </p:nvSpPr>
        <p:spPr>
          <a:xfrm>
            <a:off x="2503710" y="3364151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2" name="文本框 4"/>
          <p:cNvSpPr txBox="1">
            <a:spLocks noChangeArrowheads="1"/>
          </p:cNvSpPr>
          <p:nvPr/>
        </p:nvSpPr>
        <p:spPr bwMode="auto">
          <a:xfrm>
            <a:off x="2644192" y="3410602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领导日程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3" name="直接连接符 132"/>
          <p:cNvCxnSpPr/>
          <p:nvPr/>
        </p:nvCxnSpPr>
        <p:spPr>
          <a:xfrm>
            <a:off x="4577201" y="3252551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4969462" y="3502237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校领导日程的编排及信息共享服务</a:t>
            </a:r>
          </a:p>
        </p:txBody>
      </p:sp>
      <p:sp>
        <p:nvSpPr>
          <p:cNvPr id="136" name="矩形 135"/>
          <p:cNvSpPr/>
          <p:nvPr/>
        </p:nvSpPr>
        <p:spPr>
          <a:xfrm>
            <a:off x="2485908" y="3910383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7" name="文本框 4"/>
          <p:cNvSpPr txBox="1">
            <a:spLocks noChangeArrowheads="1"/>
          </p:cNvSpPr>
          <p:nvPr/>
        </p:nvSpPr>
        <p:spPr bwMode="auto">
          <a:xfrm>
            <a:off x="2640103" y="3915450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  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8" name="直接连接符 137"/>
          <p:cNvCxnSpPr/>
          <p:nvPr/>
        </p:nvCxnSpPr>
        <p:spPr>
          <a:xfrm>
            <a:off x="4573111" y="4373721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4965372" y="4030517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教务、公务用车全生命周期管理</a:t>
            </a:r>
            <a:endParaRPr lang="zh-CN" altLang="en-US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2485908" y="4463074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2" name="文本框 4"/>
          <p:cNvSpPr txBox="1">
            <a:spLocks noChangeArrowheads="1"/>
          </p:cNvSpPr>
          <p:nvPr/>
        </p:nvSpPr>
        <p:spPr bwMode="auto">
          <a:xfrm>
            <a:off x="2633225" y="4504613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  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公文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3" name="直接连接符 142"/>
          <p:cNvCxnSpPr/>
          <p:nvPr/>
        </p:nvCxnSpPr>
        <p:spPr>
          <a:xfrm>
            <a:off x="4573111" y="4882441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4965372" y="4602737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支持组织电子公文一体化运转</a:t>
            </a:r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485908" y="5649799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7" name="文本框 4"/>
          <p:cNvSpPr txBox="1">
            <a:spLocks noChangeArrowheads="1"/>
          </p:cNvSpPr>
          <p:nvPr/>
        </p:nvSpPr>
        <p:spPr bwMode="auto">
          <a:xfrm>
            <a:off x="2640103" y="5686433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教室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场馆</a:t>
            </a:r>
          </a:p>
        </p:txBody>
      </p:sp>
      <p:cxnSp>
        <p:nvCxnSpPr>
          <p:cNvPr id="148" name="直接连接符 147"/>
          <p:cNvCxnSpPr/>
          <p:nvPr/>
        </p:nvCxnSpPr>
        <p:spPr>
          <a:xfrm>
            <a:off x="4573111" y="6062715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/>
          <p:cNvSpPr/>
          <p:nvPr/>
        </p:nvSpPr>
        <p:spPr>
          <a:xfrm>
            <a:off x="4965372" y="5783011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/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构建党组织架构，党员资料维护、党员活动等业务内容</a:t>
            </a:r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2485908" y="6202491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2" name="文本框 4"/>
          <p:cNvSpPr txBox="1">
            <a:spLocks noChangeArrowheads="1"/>
          </p:cNvSpPr>
          <p:nvPr/>
        </p:nvSpPr>
        <p:spPr bwMode="auto">
          <a:xfrm>
            <a:off x="2633225" y="6251267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移动应用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3" name="直接连接符 152"/>
          <p:cNvCxnSpPr/>
          <p:nvPr/>
        </p:nvCxnSpPr>
        <p:spPr>
          <a:xfrm>
            <a:off x="4570293" y="6620689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4962554" y="6340985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支持手机、</a:t>
            </a:r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的移动办公体验</a:t>
            </a:r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497069" y="2334621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文本框 4"/>
          <p:cNvSpPr txBox="1">
            <a:spLocks noChangeArrowheads="1"/>
          </p:cNvSpPr>
          <p:nvPr/>
        </p:nvSpPr>
        <p:spPr bwMode="auto">
          <a:xfrm>
            <a:off x="2645303" y="2390357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文档应用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570293" y="2196625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4977480" y="2477981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zh-CN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积累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与共享利用</a:t>
            </a:r>
            <a:r>
              <a:rPr lang="zh-CN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的平台</a:t>
            </a:r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576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" y="1468369"/>
            <a:ext cx="8935345" cy="4612942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479375" y="2254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Arial Black" panose="020B0A04020102020204" pitchFamily="34" charset="0"/>
                <a:cs typeface="Microsoft YaHei Bold"/>
              </a:rPr>
              <a:t>会议管理</a:t>
            </a:r>
            <a:endParaRPr lang="id-ID" altLang="zh-CN" sz="2000" dirty="0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2714" y="1475286"/>
            <a:ext cx="6136485" cy="4729934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5709651" y="1463742"/>
            <a:ext cx="2686914" cy="4600541"/>
            <a:chOff x="7820607" y="219290"/>
            <a:chExt cx="3550953" cy="631105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20607" y="219290"/>
              <a:ext cx="3550953" cy="6311054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7896200" y="1772816"/>
              <a:ext cx="3475360" cy="4176464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9590290" y="1368425"/>
            <a:ext cx="215541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358FCB"/>
                </a:solidFill>
                <a:latin typeface="+mj-ea"/>
                <a:ea typeface="+mj-ea"/>
              </a:rPr>
              <a:t>会议室管理</a:t>
            </a:r>
            <a:endParaRPr lang="en-US" altLang="zh-CN" sz="2800" b="1" dirty="0" smtClean="0">
              <a:solidFill>
                <a:srgbClr val="358FCB"/>
              </a:solidFill>
              <a:latin typeface="+mj-ea"/>
              <a:ea typeface="+mj-ea"/>
            </a:endParaRPr>
          </a:p>
          <a:p>
            <a:pPr marL="228600" indent="-228600"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会议室的维护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会议室使用申请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会议室使用情况查询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9615690" y="3070225"/>
            <a:ext cx="2155419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358FCB"/>
                </a:solidFill>
                <a:latin typeface="+mj-ea"/>
                <a:ea typeface="+mj-ea"/>
              </a:rPr>
              <a:t>通知及回复</a:t>
            </a:r>
            <a:endParaRPr lang="en-US" altLang="zh-CN" sz="2800" b="1" dirty="0" smtClean="0">
              <a:solidFill>
                <a:srgbClr val="358FCB"/>
              </a:solidFill>
              <a:latin typeface="+mj-ea"/>
              <a:ea typeface="+mj-ea"/>
            </a:endParaRPr>
          </a:p>
          <a:p>
            <a:pPr marL="228600" indent="-228600"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会议日程提醒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流程待办推送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短信推送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出席回复及统计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9724834" y="5255706"/>
            <a:ext cx="1953360" cy="1011405"/>
          </a:xfrm>
          <a:prstGeom prst="wedgeRectCallout">
            <a:avLst>
              <a:gd name="adj1" fmla="val -122923"/>
              <a:gd name="adj2" fmla="val -56967"/>
            </a:avLst>
          </a:prstGeom>
          <a:solidFill>
            <a:schemeClr val="bg1">
              <a:alpha val="34000"/>
            </a:schemeClr>
          </a:solidFill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200" dirty="0" smtClean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PC</a:t>
            </a:r>
            <a:r>
              <a:rPr lang="zh-CN" altLang="en-US" sz="1200" dirty="0" smtClean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端，</a:t>
            </a:r>
            <a:r>
              <a:rPr lang="en-US" altLang="zh-CN" sz="1200" dirty="0" err="1" smtClean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Emobile</a:t>
            </a:r>
            <a:r>
              <a:rPr lang="zh-CN" altLang="en-US" sz="1200" dirty="0" smtClean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，手机端同时推送，并且均可反馈是否参会。</a:t>
            </a:r>
            <a:endParaRPr lang="zh-CN" altLang="en-US" sz="1200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98484" y="5609261"/>
            <a:ext cx="3666326" cy="532225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标注 15"/>
          <p:cNvSpPr/>
          <p:nvPr/>
        </p:nvSpPr>
        <p:spPr>
          <a:xfrm>
            <a:off x="2995959" y="5016863"/>
            <a:ext cx="1205927" cy="485495"/>
          </a:xfrm>
          <a:prstGeom prst="wedgeRectCallout">
            <a:avLst>
              <a:gd name="adj1" fmla="val 67899"/>
              <a:gd name="adj2" fmla="val 81462"/>
            </a:avLst>
          </a:prstGeom>
          <a:solidFill>
            <a:schemeClr val="bg1">
              <a:alpha val="34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dirty="0" smtClean="0">
                <a:solidFill>
                  <a:schemeClr val="accent2"/>
                </a:solidFill>
                <a:latin typeface="+mj-ea"/>
                <a:ea typeface="+mj-ea"/>
              </a:rPr>
              <a:t>统计出席情况</a:t>
            </a:r>
            <a:endParaRPr lang="zh-CN" altLang="en-US" sz="12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08397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/>
          <p:nvPr/>
        </p:nvSpPr>
        <p:spPr>
          <a:xfrm>
            <a:off x="479425" y="192374"/>
            <a:ext cx="1467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青岛清算所</a:t>
            </a:r>
            <a:endParaRPr lang="zh-CN" altLang="en-US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875098" y="1905873"/>
            <a:ext cx="8287473" cy="809633"/>
          </a:xfrm>
          <a:prstGeom prst="roundRect">
            <a:avLst/>
          </a:prstGeom>
          <a:solidFill>
            <a:srgbClr val="00B0F0">
              <a:alpha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CN" altLang="en-US" sz="2000" kern="0" dirty="0" smtClean="0">
                <a:latin typeface="PingFang SC" charset="-122"/>
                <a:ea typeface="PingFang SC" charset="-122"/>
                <a:cs typeface="PingFang SC" charset="-122"/>
              </a:rPr>
              <a:t>风控平台建设的必要性和重要意义</a:t>
            </a:r>
            <a:endParaRPr lang="en-US" sz="3200" kern="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875098" y="3904097"/>
            <a:ext cx="8287473" cy="809633"/>
          </a:xfrm>
          <a:prstGeom prst="roundRect">
            <a:avLst/>
          </a:prstGeom>
          <a:solidFill>
            <a:srgbClr val="00B0F0">
              <a:alpha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/>
            <a:r>
              <a:rPr lang="zh-CN" altLang="en-US" sz="2000" kern="0" dirty="0" smtClean="0">
                <a:latin typeface="PingFang SC" charset="-122"/>
                <a:ea typeface="PingFang SC" charset="-122"/>
                <a:cs typeface="PingFang SC" charset="-122"/>
              </a:rPr>
              <a:t>风控平台建设</a:t>
            </a:r>
            <a:r>
              <a:rPr lang="zh-CN" altLang="en-US" sz="2000" kern="0" dirty="0">
                <a:latin typeface="PingFang SC" charset="-122"/>
                <a:ea typeface="PingFang SC" charset="-122"/>
                <a:cs typeface="PingFang SC" charset="-122"/>
              </a:rPr>
              <a:t>内容与工作计划</a:t>
            </a:r>
            <a:endParaRPr lang="en-US" sz="2000" kern="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16676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/>
          <p:cNvSpPr/>
          <p:nvPr/>
        </p:nvSpPr>
        <p:spPr>
          <a:xfrm>
            <a:off x="2503710" y="5590416"/>
            <a:ext cx="2228776" cy="431510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/>
              </a:solidFill>
            </a:endParaRPr>
          </a:p>
        </p:txBody>
      </p:sp>
      <p:sp>
        <p:nvSpPr>
          <p:cNvPr id="93" name="文本框 4"/>
          <p:cNvSpPr txBox="1">
            <a:spLocks noChangeArrowheads="1"/>
          </p:cNvSpPr>
          <p:nvPr/>
        </p:nvSpPr>
        <p:spPr bwMode="auto">
          <a:xfrm>
            <a:off x="2637285" y="5642757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 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教室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场馆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577202" y="5998157"/>
            <a:ext cx="6088542" cy="0"/>
          </a:xfrm>
          <a:prstGeom prst="line">
            <a:avLst/>
          </a:prstGeom>
          <a:ln w="25400">
            <a:solidFill>
              <a:srgbClr val="358F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2489399" y="1211077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文本框 4"/>
          <p:cNvSpPr txBox="1">
            <a:spLocks noChangeArrowheads="1"/>
          </p:cNvSpPr>
          <p:nvPr/>
        </p:nvSpPr>
        <p:spPr bwMode="auto">
          <a:xfrm>
            <a:off x="2644192" y="1240140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办公门户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4577201" y="1620914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4969462" y="1341210"/>
            <a:ext cx="6113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zh-CN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以用户</a:t>
            </a:r>
            <a:r>
              <a:rPr lang="zh-CN" altLang="zh-CN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为中心的信息</a:t>
            </a:r>
            <a:r>
              <a:rPr lang="zh-CN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聚合与推送的桌面</a:t>
            </a:r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2489050" y="1776447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2" name="文本框 4"/>
          <p:cNvSpPr txBox="1">
            <a:spLocks noChangeArrowheads="1"/>
          </p:cNvSpPr>
          <p:nvPr/>
        </p:nvSpPr>
        <p:spPr bwMode="auto">
          <a:xfrm>
            <a:off x="2644192" y="1848016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4577201" y="2749434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4969462" y="1900902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标准化、规范化的工作流程体系</a:t>
            </a:r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2489051" y="2830597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7" name="文本框 4"/>
          <p:cNvSpPr txBox="1">
            <a:spLocks noChangeArrowheads="1"/>
          </p:cNvSpPr>
          <p:nvPr/>
        </p:nvSpPr>
        <p:spPr bwMode="auto">
          <a:xfrm>
            <a:off x="2637285" y="2886333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组织中心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8" name="直接连接符 127"/>
          <p:cNvCxnSpPr/>
          <p:nvPr/>
        </p:nvCxnSpPr>
        <p:spPr>
          <a:xfrm>
            <a:off x="4577201" y="3799761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4969462" y="2973957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构建高校行政组织架构及党务管理内容</a:t>
            </a:r>
          </a:p>
        </p:txBody>
      </p:sp>
      <p:sp>
        <p:nvSpPr>
          <p:cNvPr id="131" name="矩形 130"/>
          <p:cNvSpPr/>
          <p:nvPr/>
        </p:nvSpPr>
        <p:spPr>
          <a:xfrm>
            <a:off x="2503710" y="3364151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2" name="文本框 4"/>
          <p:cNvSpPr txBox="1">
            <a:spLocks noChangeArrowheads="1"/>
          </p:cNvSpPr>
          <p:nvPr/>
        </p:nvSpPr>
        <p:spPr bwMode="auto">
          <a:xfrm>
            <a:off x="2644192" y="3410602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领导日程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3" name="直接连接符 132"/>
          <p:cNvCxnSpPr/>
          <p:nvPr/>
        </p:nvCxnSpPr>
        <p:spPr>
          <a:xfrm>
            <a:off x="4577201" y="3252548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4969462" y="3502237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校领导日程的编排及信息共享服务</a:t>
            </a:r>
          </a:p>
        </p:txBody>
      </p:sp>
      <p:sp>
        <p:nvSpPr>
          <p:cNvPr id="136" name="矩形 135"/>
          <p:cNvSpPr/>
          <p:nvPr/>
        </p:nvSpPr>
        <p:spPr>
          <a:xfrm>
            <a:off x="2485908" y="3910383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7" name="文本框 4"/>
          <p:cNvSpPr txBox="1">
            <a:spLocks noChangeArrowheads="1"/>
          </p:cNvSpPr>
          <p:nvPr/>
        </p:nvSpPr>
        <p:spPr bwMode="auto">
          <a:xfrm>
            <a:off x="2640103" y="3915450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  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8" name="直接连接符 137"/>
          <p:cNvCxnSpPr/>
          <p:nvPr/>
        </p:nvCxnSpPr>
        <p:spPr>
          <a:xfrm>
            <a:off x="4573111" y="4373721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4965372" y="4030517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教务、公务用车全生命周期管理</a:t>
            </a:r>
            <a:endParaRPr lang="zh-CN" altLang="en-US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2485908" y="4463074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2" name="文本框 4"/>
          <p:cNvSpPr txBox="1">
            <a:spLocks noChangeArrowheads="1"/>
          </p:cNvSpPr>
          <p:nvPr/>
        </p:nvSpPr>
        <p:spPr bwMode="auto">
          <a:xfrm>
            <a:off x="2633225" y="4504613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  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公文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3" name="直接连接符 142"/>
          <p:cNvCxnSpPr/>
          <p:nvPr/>
        </p:nvCxnSpPr>
        <p:spPr>
          <a:xfrm>
            <a:off x="4573111" y="4882441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4965372" y="4602737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支持组织电子公文一体化运转</a:t>
            </a:r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485908" y="5002099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7" name="文本框 4"/>
          <p:cNvSpPr txBox="1">
            <a:spLocks noChangeArrowheads="1"/>
          </p:cNvSpPr>
          <p:nvPr/>
        </p:nvSpPr>
        <p:spPr bwMode="auto">
          <a:xfrm>
            <a:off x="2640103" y="5038733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  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8" name="直接连接符 147"/>
          <p:cNvCxnSpPr/>
          <p:nvPr/>
        </p:nvCxnSpPr>
        <p:spPr>
          <a:xfrm>
            <a:off x="4573111" y="5415015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/>
          <p:cNvSpPr/>
          <p:nvPr/>
        </p:nvSpPr>
        <p:spPr>
          <a:xfrm>
            <a:off x="4965372" y="5135311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/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构建高效、协同的会议管理体系</a:t>
            </a:r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2485908" y="6202491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2" name="文本框 4"/>
          <p:cNvSpPr txBox="1">
            <a:spLocks noChangeArrowheads="1"/>
          </p:cNvSpPr>
          <p:nvPr/>
        </p:nvSpPr>
        <p:spPr bwMode="auto">
          <a:xfrm>
            <a:off x="2633225" y="6251267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移动应用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3" name="直接连接符 152"/>
          <p:cNvCxnSpPr/>
          <p:nvPr/>
        </p:nvCxnSpPr>
        <p:spPr>
          <a:xfrm>
            <a:off x="4570293" y="6620689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4962554" y="6340985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支持手机、</a:t>
            </a:r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的移动办公体验</a:t>
            </a:r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497069" y="2334621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文本框 4"/>
          <p:cNvSpPr txBox="1">
            <a:spLocks noChangeArrowheads="1"/>
          </p:cNvSpPr>
          <p:nvPr/>
        </p:nvSpPr>
        <p:spPr bwMode="auto">
          <a:xfrm>
            <a:off x="2645303" y="2390357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文档应用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570293" y="2196625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4977480" y="2477981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zh-CN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积累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与共享利用</a:t>
            </a:r>
            <a:r>
              <a:rPr lang="zh-CN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的平台</a:t>
            </a:r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969463" y="5663561"/>
            <a:ext cx="6113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358FC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构建高效、协同的活动教室</a:t>
            </a:r>
            <a:r>
              <a:rPr lang="en-US" altLang="zh-CN" sz="1600" b="1" dirty="0" smtClean="0">
                <a:solidFill>
                  <a:srgbClr val="358FC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b="1" dirty="0" smtClean="0">
                <a:solidFill>
                  <a:srgbClr val="358FC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高校场馆应用体系</a:t>
            </a:r>
            <a:endParaRPr lang="en-US" altLang="zh-CN" b="1" dirty="0">
              <a:solidFill>
                <a:srgbClr val="358FC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56098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/>
          <p:cNvSpPr/>
          <p:nvPr/>
        </p:nvSpPr>
        <p:spPr>
          <a:xfrm>
            <a:off x="2503710" y="6161916"/>
            <a:ext cx="2228776" cy="431510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/>
              </a:solidFill>
            </a:endParaRPr>
          </a:p>
        </p:txBody>
      </p:sp>
      <p:sp>
        <p:nvSpPr>
          <p:cNvPr id="93" name="文本框 4"/>
          <p:cNvSpPr txBox="1">
            <a:spLocks noChangeArrowheads="1"/>
          </p:cNvSpPr>
          <p:nvPr/>
        </p:nvSpPr>
        <p:spPr bwMode="auto">
          <a:xfrm>
            <a:off x="2637285" y="6214257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移动应用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577202" y="6569657"/>
            <a:ext cx="6088542" cy="0"/>
          </a:xfrm>
          <a:prstGeom prst="line">
            <a:avLst/>
          </a:prstGeom>
          <a:ln w="25400">
            <a:solidFill>
              <a:srgbClr val="358F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2489399" y="1211077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文本框 4"/>
          <p:cNvSpPr txBox="1">
            <a:spLocks noChangeArrowheads="1"/>
          </p:cNvSpPr>
          <p:nvPr/>
        </p:nvSpPr>
        <p:spPr bwMode="auto">
          <a:xfrm>
            <a:off x="2644192" y="1240140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办公门户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4577201" y="1620914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4969462" y="1341210"/>
            <a:ext cx="6113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zh-CN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以用户</a:t>
            </a:r>
            <a:r>
              <a:rPr lang="zh-CN" altLang="zh-CN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为中心的信息</a:t>
            </a:r>
            <a:r>
              <a:rPr lang="zh-CN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聚合与推送的桌面</a:t>
            </a:r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2489050" y="1776447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2" name="文本框 4"/>
          <p:cNvSpPr txBox="1">
            <a:spLocks noChangeArrowheads="1"/>
          </p:cNvSpPr>
          <p:nvPr/>
        </p:nvSpPr>
        <p:spPr bwMode="auto">
          <a:xfrm>
            <a:off x="2644192" y="1848016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4577201" y="2749434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4969462" y="1900902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标准化、规范化的工作流程体系</a:t>
            </a:r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2489051" y="2830597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7" name="文本框 4"/>
          <p:cNvSpPr txBox="1">
            <a:spLocks noChangeArrowheads="1"/>
          </p:cNvSpPr>
          <p:nvPr/>
        </p:nvSpPr>
        <p:spPr bwMode="auto">
          <a:xfrm>
            <a:off x="2637285" y="2886333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组织中心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8" name="直接连接符 127"/>
          <p:cNvCxnSpPr/>
          <p:nvPr/>
        </p:nvCxnSpPr>
        <p:spPr>
          <a:xfrm>
            <a:off x="4577201" y="3799761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4969462" y="2973957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构建高校行政组织架构及党务管理内容</a:t>
            </a:r>
          </a:p>
        </p:txBody>
      </p:sp>
      <p:sp>
        <p:nvSpPr>
          <p:cNvPr id="131" name="矩形 130"/>
          <p:cNvSpPr/>
          <p:nvPr/>
        </p:nvSpPr>
        <p:spPr>
          <a:xfrm>
            <a:off x="2503710" y="3364151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2" name="文本框 4"/>
          <p:cNvSpPr txBox="1">
            <a:spLocks noChangeArrowheads="1"/>
          </p:cNvSpPr>
          <p:nvPr/>
        </p:nvSpPr>
        <p:spPr bwMode="auto">
          <a:xfrm>
            <a:off x="2644192" y="3410602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领导日程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3" name="直接连接符 132"/>
          <p:cNvCxnSpPr/>
          <p:nvPr/>
        </p:nvCxnSpPr>
        <p:spPr>
          <a:xfrm>
            <a:off x="4577201" y="3252549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4969462" y="3502237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校领导日程的编排及信息共享服务</a:t>
            </a:r>
          </a:p>
        </p:txBody>
      </p:sp>
      <p:sp>
        <p:nvSpPr>
          <p:cNvPr id="136" name="矩形 135"/>
          <p:cNvSpPr/>
          <p:nvPr/>
        </p:nvSpPr>
        <p:spPr>
          <a:xfrm>
            <a:off x="2485908" y="3910383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7" name="文本框 4"/>
          <p:cNvSpPr txBox="1">
            <a:spLocks noChangeArrowheads="1"/>
          </p:cNvSpPr>
          <p:nvPr/>
        </p:nvSpPr>
        <p:spPr bwMode="auto">
          <a:xfrm>
            <a:off x="2640103" y="3915450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  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8" name="直接连接符 137"/>
          <p:cNvCxnSpPr/>
          <p:nvPr/>
        </p:nvCxnSpPr>
        <p:spPr>
          <a:xfrm>
            <a:off x="4573111" y="4373721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4965372" y="4030517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教务、公务用车全生命周期管理</a:t>
            </a:r>
            <a:endParaRPr lang="zh-CN" altLang="en-US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2485908" y="4463074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2" name="文本框 4"/>
          <p:cNvSpPr txBox="1">
            <a:spLocks noChangeArrowheads="1"/>
          </p:cNvSpPr>
          <p:nvPr/>
        </p:nvSpPr>
        <p:spPr bwMode="auto">
          <a:xfrm>
            <a:off x="2633225" y="4504613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  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公文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3" name="直接连接符 142"/>
          <p:cNvCxnSpPr/>
          <p:nvPr/>
        </p:nvCxnSpPr>
        <p:spPr>
          <a:xfrm>
            <a:off x="4573111" y="4882441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4965372" y="4602737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支持组织电子公文一体化运转</a:t>
            </a:r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485908" y="5002099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7" name="文本框 4"/>
          <p:cNvSpPr txBox="1">
            <a:spLocks noChangeArrowheads="1"/>
          </p:cNvSpPr>
          <p:nvPr/>
        </p:nvSpPr>
        <p:spPr bwMode="auto">
          <a:xfrm>
            <a:off x="2640103" y="5038733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  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8" name="直接连接符 147"/>
          <p:cNvCxnSpPr/>
          <p:nvPr/>
        </p:nvCxnSpPr>
        <p:spPr>
          <a:xfrm>
            <a:off x="4573111" y="5415015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/>
          <p:cNvSpPr/>
          <p:nvPr/>
        </p:nvSpPr>
        <p:spPr>
          <a:xfrm>
            <a:off x="4965372" y="5135311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/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构建高效、协同的会议管理体系</a:t>
            </a:r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2485908" y="5592891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2" name="文本框 4"/>
          <p:cNvSpPr txBox="1">
            <a:spLocks noChangeArrowheads="1"/>
          </p:cNvSpPr>
          <p:nvPr/>
        </p:nvSpPr>
        <p:spPr bwMode="auto">
          <a:xfrm>
            <a:off x="2633225" y="5641667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教室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场馆</a:t>
            </a:r>
          </a:p>
        </p:txBody>
      </p:sp>
      <p:cxnSp>
        <p:nvCxnSpPr>
          <p:cNvPr id="153" name="直接连接符 152"/>
          <p:cNvCxnSpPr/>
          <p:nvPr/>
        </p:nvCxnSpPr>
        <p:spPr>
          <a:xfrm>
            <a:off x="4570293" y="6011089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4962554" y="5731385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构建高效、协同的活动教室</a:t>
            </a:r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高校场馆应用体系</a:t>
            </a:r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497069" y="2334621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文本框 4"/>
          <p:cNvSpPr txBox="1">
            <a:spLocks noChangeArrowheads="1"/>
          </p:cNvSpPr>
          <p:nvPr/>
        </p:nvSpPr>
        <p:spPr bwMode="auto">
          <a:xfrm>
            <a:off x="2645303" y="2390357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文档应用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570293" y="2196625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4977480" y="2477981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zh-CN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积累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与共享利用</a:t>
            </a:r>
            <a:r>
              <a:rPr lang="zh-CN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的平台</a:t>
            </a:r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933367" y="6217017"/>
            <a:ext cx="6113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358FC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支持手机、</a:t>
            </a:r>
            <a:r>
              <a:rPr lang="en-US" altLang="zh-CN" sz="1600" b="1" dirty="0" smtClean="0">
                <a:solidFill>
                  <a:srgbClr val="358FC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1600" b="1" dirty="0" smtClean="0">
                <a:solidFill>
                  <a:srgbClr val="358FC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的移动办公体验</a:t>
            </a:r>
            <a:endParaRPr lang="en-US" altLang="zh-CN" b="1" dirty="0">
              <a:solidFill>
                <a:srgbClr val="358FC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62697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8892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110880" y="2886452"/>
            <a:ext cx="79374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4000" b="1" dirty="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风控平台建设的必要性和重要意义</a:t>
            </a:r>
            <a:endParaRPr kumimoji="1" lang="zh-CN" altLang="en-US" sz="4000" b="1" dirty="0">
              <a:solidFill>
                <a:schemeClr val="bg1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94857" y="2454404"/>
            <a:ext cx="68368" cy="1404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2110880" y="2373685"/>
            <a:ext cx="36825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第一部分</a:t>
            </a:r>
            <a:endParaRPr lang="en-US" altLang="zh-CN" sz="2800" dirty="0">
              <a:solidFill>
                <a:schemeClr val="bg1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01546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9425" y="184037"/>
            <a:ext cx="1530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PingFang SC" charset="-122"/>
                <a:ea typeface="PingFang SC" charset="-122"/>
                <a:cs typeface="PingFang SC" charset="-122"/>
              </a:rPr>
              <a:t>目录</a:t>
            </a:r>
            <a:endParaRPr lang="id-ID" altLang="zh-CN" sz="20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5118934" y="2675679"/>
            <a:ext cx="468935" cy="470905"/>
          </a:xfrm>
          <a:prstGeom prst="ellipse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0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165445" y="275173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0</a:t>
            </a:r>
            <a:r>
              <a:rPr lang="en-US" sz="140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1</a:t>
            </a:r>
            <a:endParaRPr lang="id-ID" sz="1400">
              <a:solidFill>
                <a:schemeClr val="bg1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78" name="TextBox 11"/>
          <p:cNvSpPr txBox="1"/>
          <p:nvPr/>
        </p:nvSpPr>
        <p:spPr>
          <a:xfrm>
            <a:off x="5638044" y="2756919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风控系统发展战略分析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48" name="Oval 111"/>
          <p:cNvSpPr/>
          <p:nvPr/>
        </p:nvSpPr>
        <p:spPr>
          <a:xfrm>
            <a:off x="5118934" y="3229417"/>
            <a:ext cx="468935" cy="4709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0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49" name="TextBox 112"/>
          <p:cNvSpPr txBox="1"/>
          <p:nvPr/>
        </p:nvSpPr>
        <p:spPr>
          <a:xfrm>
            <a:off x="5165445" y="3305474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0</a:t>
            </a:r>
            <a:r>
              <a:rPr lang="en-US" sz="140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2</a:t>
            </a:r>
            <a:endParaRPr lang="id-ID" sz="1400">
              <a:solidFill>
                <a:schemeClr val="bg1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51" name="TextBox 11"/>
          <p:cNvSpPr txBox="1"/>
          <p:nvPr/>
        </p:nvSpPr>
        <p:spPr>
          <a:xfrm>
            <a:off x="5638044" y="3310657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青岛清算所风控现状分析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53" name="Oval 111"/>
          <p:cNvSpPr/>
          <p:nvPr/>
        </p:nvSpPr>
        <p:spPr>
          <a:xfrm>
            <a:off x="5118934" y="3779155"/>
            <a:ext cx="468935" cy="470905"/>
          </a:xfrm>
          <a:prstGeom prst="ellipse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0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54" name="TextBox 112"/>
          <p:cNvSpPr txBox="1"/>
          <p:nvPr/>
        </p:nvSpPr>
        <p:spPr>
          <a:xfrm>
            <a:off x="5165445" y="385521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0</a:t>
            </a:r>
            <a:r>
              <a:rPr lang="en-US" sz="140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3</a:t>
            </a:r>
            <a:endParaRPr lang="id-ID" sz="1400">
              <a:solidFill>
                <a:schemeClr val="bg1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56" name="TextBox 11"/>
          <p:cNvSpPr txBox="1"/>
          <p:nvPr/>
        </p:nvSpPr>
        <p:spPr>
          <a:xfrm>
            <a:off x="5638044" y="3860395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风控管理的最佳实践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59" name="Oval 111"/>
          <p:cNvSpPr/>
          <p:nvPr/>
        </p:nvSpPr>
        <p:spPr>
          <a:xfrm>
            <a:off x="5118662" y="4328892"/>
            <a:ext cx="468935" cy="4709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0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60" name="TextBox 112"/>
          <p:cNvSpPr txBox="1"/>
          <p:nvPr/>
        </p:nvSpPr>
        <p:spPr>
          <a:xfrm>
            <a:off x="5165172" y="4404949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0</a:t>
            </a:r>
            <a:r>
              <a:rPr lang="en-US" sz="140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4</a:t>
            </a:r>
            <a:endParaRPr lang="id-ID" sz="1400">
              <a:solidFill>
                <a:schemeClr val="bg1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62" name="TextBox 11"/>
          <p:cNvSpPr txBox="1"/>
          <p:nvPr/>
        </p:nvSpPr>
        <p:spPr>
          <a:xfrm>
            <a:off x="5638044" y="4410132"/>
            <a:ext cx="3023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风控平台建设意义分析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819933" y="3059513"/>
            <a:ext cx="5205332" cy="1653213"/>
            <a:chOff x="5613358" y="3146584"/>
            <a:chExt cx="7035600" cy="1653213"/>
          </a:xfrm>
        </p:grpSpPr>
        <p:cxnSp>
          <p:nvCxnSpPr>
            <p:cNvPr id="57" name="Straight Connector 56"/>
            <p:cNvCxnSpPr>
              <a:stCxn id="112" idx="4"/>
            </p:cNvCxnSpPr>
            <p:nvPr/>
          </p:nvCxnSpPr>
          <p:spPr>
            <a:xfrm>
              <a:off x="5613630" y="3146584"/>
              <a:ext cx="7035328" cy="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56"/>
            <p:cNvCxnSpPr>
              <a:stCxn id="48" idx="4"/>
            </p:cNvCxnSpPr>
            <p:nvPr/>
          </p:nvCxnSpPr>
          <p:spPr>
            <a:xfrm>
              <a:off x="5613630" y="3700322"/>
              <a:ext cx="7035328" cy="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6"/>
            <p:cNvCxnSpPr>
              <a:stCxn id="53" idx="4"/>
            </p:cNvCxnSpPr>
            <p:nvPr/>
          </p:nvCxnSpPr>
          <p:spPr>
            <a:xfrm>
              <a:off x="5613630" y="4250060"/>
              <a:ext cx="7035328" cy="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56"/>
            <p:cNvCxnSpPr>
              <a:stCxn id="59" idx="4"/>
            </p:cNvCxnSpPr>
            <p:nvPr/>
          </p:nvCxnSpPr>
          <p:spPr>
            <a:xfrm>
              <a:off x="5613358" y="4799797"/>
              <a:ext cx="7035328" cy="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接连接符 25"/>
          <p:cNvCxnSpPr/>
          <p:nvPr/>
        </p:nvCxnSpPr>
        <p:spPr>
          <a:xfrm>
            <a:off x="4886325" y="2557463"/>
            <a:ext cx="0" cy="245378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9313" y="3039642"/>
            <a:ext cx="3289299" cy="1693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334" y="2158615"/>
            <a:ext cx="1861256" cy="55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953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468408" y="16190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PingFang SC" charset="-122"/>
                <a:ea typeface="PingFang SC" charset="-122"/>
                <a:cs typeface="PingFang SC" charset="-122"/>
              </a:rPr>
              <a:t>战略分析</a:t>
            </a:r>
            <a:endParaRPr lang="zh-CN" altLang="en-US" sz="20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603455" y="975083"/>
            <a:ext cx="8757273" cy="1008111"/>
            <a:chOff x="1487487" y="2204864"/>
            <a:chExt cx="8757273" cy="1008111"/>
          </a:xfrm>
        </p:grpSpPr>
        <p:sp>
          <p:nvSpPr>
            <p:cNvPr id="23" name="矩形 22"/>
            <p:cNvSpPr>
              <a:spLocks/>
            </p:cNvSpPr>
            <p:nvPr/>
          </p:nvSpPr>
          <p:spPr>
            <a:xfrm>
              <a:off x="1487487" y="2204864"/>
              <a:ext cx="2150397" cy="1008111"/>
            </a:xfrm>
            <a:prstGeom prst="rect">
              <a:avLst/>
            </a:prstGeom>
            <a:solidFill>
              <a:srgbClr val="349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PingFang SC" charset="-122"/>
                  <a:ea typeface="PingFang SC" charset="-122"/>
                  <a:cs typeface="PingFang SC" charset="-122"/>
                </a:rPr>
                <a:t>网络基础设施落后</a:t>
              </a:r>
              <a:endParaRPr lang="zh-CN" altLang="en-US" dirty="0">
                <a:latin typeface="PingFang SC" charset="-122"/>
                <a:ea typeface="PingFang SC" charset="-122"/>
                <a:cs typeface="PingFang SC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1496760" y="3212975"/>
              <a:ext cx="874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/>
          <p:cNvSpPr/>
          <p:nvPr/>
        </p:nvSpPr>
        <p:spPr>
          <a:xfrm>
            <a:off x="3895247" y="1127402"/>
            <a:ext cx="180000" cy="180000"/>
          </a:xfrm>
          <a:prstGeom prst="rect">
            <a:avLst/>
          </a:prstGeom>
          <a:solidFill>
            <a:srgbClr val="349FD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895247" y="1523466"/>
            <a:ext cx="180000" cy="180000"/>
          </a:xfrm>
          <a:prstGeom prst="rect">
            <a:avLst/>
          </a:prstGeom>
          <a:solidFill>
            <a:srgbClr val="349FD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100659" y="1055035"/>
            <a:ext cx="3057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很多高校网络带宽窄、传输数据慢；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104510" y="1484859"/>
            <a:ext cx="54291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应用终端计算机老化，很多只是单机服务，充当打印的角色；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611477" y="2318609"/>
            <a:ext cx="8757273" cy="1008111"/>
            <a:chOff x="1487487" y="2204864"/>
            <a:chExt cx="8757273" cy="1008111"/>
          </a:xfrm>
        </p:grpSpPr>
        <p:sp>
          <p:nvSpPr>
            <p:cNvPr id="31" name="矩形 30"/>
            <p:cNvSpPr>
              <a:spLocks/>
            </p:cNvSpPr>
            <p:nvPr/>
          </p:nvSpPr>
          <p:spPr>
            <a:xfrm>
              <a:off x="1487487" y="2204864"/>
              <a:ext cx="2150397" cy="1008111"/>
            </a:xfrm>
            <a:prstGeom prst="rect">
              <a:avLst/>
            </a:prstGeom>
            <a:solidFill>
              <a:srgbClr val="349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PingFang SC" charset="-122"/>
                  <a:ea typeface="PingFang SC" charset="-122"/>
                  <a:cs typeface="PingFang SC" charset="-122"/>
                </a:rPr>
                <a:t>信息工作制度</a:t>
              </a:r>
              <a:endParaRPr lang="en-US" altLang="zh-CN" dirty="0" smtClean="0">
                <a:latin typeface="PingFang SC" charset="-122"/>
                <a:ea typeface="PingFang SC" charset="-122"/>
                <a:cs typeface="PingFang SC" charset="-122"/>
              </a:endParaRPr>
            </a:p>
            <a:p>
              <a:pPr algn="ctr"/>
              <a:r>
                <a:rPr lang="zh-CN" altLang="en-US" dirty="0" smtClean="0">
                  <a:latin typeface="PingFang SC" charset="-122"/>
                  <a:ea typeface="PingFang SC" charset="-122"/>
                  <a:cs typeface="PingFang SC" charset="-122"/>
                </a:rPr>
                <a:t>亟待健全</a:t>
              </a:r>
              <a:endParaRPr lang="zh-CN" altLang="en-US" dirty="0">
                <a:latin typeface="PingFang SC" charset="-122"/>
                <a:ea typeface="PingFang SC" charset="-122"/>
                <a:cs typeface="PingFang SC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1496760" y="3212975"/>
              <a:ext cx="874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矩形 32"/>
          <p:cNvSpPr/>
          <p:nvPr/>
        </p:nvSpPr>
        <p:spPr>
          <a:xfrm>
            <a:off x="3903269" y="2470928"/>
            <a:ext cx="180000" cy="180000"/>
          </a:xfrm>
          <a:prstGeom prst="rect">
            <a:avLst/>
          </a:prstGeom>
          <a:solidFill>
            <a:srgbClr val="349FD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903269" y="2866992"/>
            <a:ext cx="180000" cy="180000"/>
          </a:xfrm>
          <a:prstGeom prst="rect">
            <a:avLst/>
          </a:prstGeom>
          <a:solidFill>
            <a:srgbClr val="349FD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108681" y="2398561"/>
            <a:ext cx="2339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学校信息化工作制度缺乏；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112531" y="2828385"/>
            <a:ext cx="60180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大多高校的信息工作只是落实到具体的几个人员身上，缺乏机制保障；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607462" y="3674167"/>
            <a:ext cx="8757273" cy="1008111"/>
            <a:chOff x="1487487" y="2204864"/>
            <a:chExt cx="8757273" cy="1008111"/>
          </a:xfrm>
        </p:grpSpPr>
        <p:sp>
          <p:nvSpPr>
            <p:cNvPr id="38" name="矩形 37"/>
            <p:cNvSpPr>
              <a:spLocks/>
            </p:cNvSpPr>
            <p:nvPr/>
          </p:nvSpPr>
          <p:spPr>
            <a:xfrm>
              <a:off x="1487487" y="2204864"/>
              <a:ext cx="2150397" cy="1008111"/>
            </a:xfrm>
            <a:prstGeom prst="rect">
              <a:avLst/>
            </a:prstGeom>
            <a:solidFill>
              <a:srgbClr val="349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PingFang SC" charset="-122"/>
                  <a:ea typeface="PingFang SC" charset="-122"/>
                  <a:cs typeface="PingFang SC" charset="-122"/>
                </a:rPr>
                <a:t>信息系统建设</a:t>
              </a:r>
              <a:endParaRPr lang="en-US" altLang="zh-CN" dirty="0" smtClean="0">
                <a:latin typeface="PingFang SC" charset="-122"/>
                <a:ea typeface="PingFang SC" charset="-122"/>
                <a:cs typeface="PingFang SC" charset="-122"/>
              </a:endParaRPr>
            </a:p>
            <a:p>
              <a:pPr algn="ctr"/>
              <a:r>
                <a:rPr lang="zh-CN" altLang="en-US" dirty="0" smtClean="0">
                  <a:latin typeface="PingFang SC" charset="-122"/>
                  <a:ea typeface="PingFang SC" charset="-122"/>
                  <a:cs typeface="PingFang SC" charset="-122"/>
                </a:rPr>
                <a:t>缺规划</a:t>
              </a:r>
              <a:endParaRPr lang="zh-CN" altLang="en-US" dirty="0">
                <a:latin typeface="PingFang SC" charset="-122"/>
                <a:ea typeface="PingFang SC" charset="-122"/>
                <a:cs typeface="PingFang SC" charset="-122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1496760" y="3212975"/>
              <a:ext cx="874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矩形 39"/>
          <p:cNvSpPr/>
          <p:nvPr/>
        </p:nvSpPr>
        <p:spPr>
          <a:xfrm>
            <a:off x="3899254" y="3826486"/>
            <a:ext cx="180000" cy="180000"/>
          </a:xfrm>
          <a:prstGeom prst="rect">
            <a:avLst/>
          </a:prstGeom>
          <a:solidFill>
            <a:srgbClr val="349FD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899254" y="4222550"/>
            <a:ext cx="180000" cy="180000"/>
          </a:xfrm>
          <a:prstGeom prst="rect">
            <a:avLst/>
          </a:prstGeom>
          <a:solidFill>
            <a:srgbClr val="349FD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04666" y="3754119"/>
            <a:ext cx="32367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信息化投入不连续性，没有整体规划；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108516" y="4183943"/>
            <a:ext cx="60180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大多高校信息建设各院、系及科研单位没有太多联系；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615481" y="4933478"/>
            <a:ext cx="8757273" cy="1008111"/>
            <a:chOff x="1487487" y="2204864"/>
            <a:chExt cx="8757273" cy="1008111"/>
          </a:xfrm>
        </p:grpSpPr>
        <p:sp>
          <p:nvSpPr>
            <p:cNvPr id="45" name="矩形 44"/>
            <p:cNvSpPr>
              <a:spLocks/>
            </p:cNvSpPr>
            <p:nvPr/>
          </p:nvSpPr>
          <p:spPr>
            <a:xfrm>
              <a:off x="1487487" y="2204864"/>
              <a:ext cx="2150397" cy="1008111"/>
            </a:xfrm>
            <a:prstGeom prst="rect">
              <a:avLst/>
            </a:prstGeom>
            <a:solidFill>
              <a:srgbClr val="349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PingFang SC" charset="-122"/>
                  <a:ea typeface="PingFang SC" charset="-122"/>
                  <a:cs typeface="PingFang SC" charset="-122"/>
                </a:rPr>
                <a:t>信息系统共享</a:t>
              </a:r>
              <a:endParaRPr lang="en-US" altLang="zh-CN" dirty="0" smtClean="0">
                <a:latin typeface="PingFang SC" charset="-122"/>
                <a:ea typeface="PingFang SC" charset="-122"/>
                <a:cs typeface="PingFang SC" charset="-122"/>
              </a:endParaRPr>
            </a:p>
            <a:p>
              <a:pPr algn="ctr"/>
              <a:r>
                <a:rPr lang="zh-CN" altLang="en-US" dirty="0" smtClean="0">
                  <a:latin typeface="PingFang SC" charset="-122"/>
                  <a:ea typeface="PingFang SC" charset="-122"/>
                  <a:cs typeface="PingFang SC" charset="-122"/>
                </a:rPr>
                <a:t>程度低</a:t>
              </a:r>
              <a:endParaRPr lang="zh-CN" altLang="en-US" dirty="0">
                <a:latin typeface="PingFang SC" charset="-122"/>
                <a:ea typeface="PingFang SC" charset="-122"/>
                <a:cs typeface="PingFang SC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1496760" y="3212975"/>
              <a:ext cx="874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/>
          <p:cNvSpPr/>
          <p:nvPr/>
        </p:nvSpPr>
        <p:spPr>
          <a:xfrm>
            <a:off x="3907273" y="5085797"/>
            <a:ext cx="180000" cy="180000"/>
          </a:xfrm>
          <a:prstGeom prst="rect">
            <a:avLst/>
          </a:prstGeom>
          <a:solidFill>
            <a:srgbClr val="349FD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907273" y="5481861"/>
            <a:ext cx="180000" cy="180000"/>
          </a:xfrm>
          <a:prstGeom prst="rect">
            <a:avLst/>
          </a:prstGeom>
          <a:solidFill>
            <a:srgbClr val="349FD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112685" y="5013430"/>
            <a:ext cx="2698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各信息系统之间没有数据集成；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116535" y="5443254"/>
            <a:ext cx="60180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无法完成校级的数据查询、监控等要求；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7035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29" grpId="0"/>
      <p:bldP spid="33" grpId="0" animBg="1"/>
      <p:bldP spid="34" grpId="0" animBg="1"/>
      <p:bldP spid="35" grpId="0"/>
      <p:bldP spid="36" grpId="0"/>
      <p:bldP spid="40" grpId="0" animBg="1"/>
      <p:bldP spid="41" grpId="0" animBg="1"/>
      <p:bldP spid="42" grpId="0"/>
      <p:bldP spid="43" grpId="0"/>
      <p:bldP spid="47" grpId="0" animBg="1"/>
      <p:bldP spid="48" grpId="0" animBg="1"/>
      <p:bldP spid="49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110880" y="2886452"/>
            <a:ext cx="85571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风控平台建设内容和工作计划</a:t>
            </a:r>
            <a:endParaRPr kumimoji="1"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94857" y="2454404"/>
            <a:ext cx="68368" cy="1404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2110880" y="2373685"/>
            <a:ext cx="36825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5994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468408" y="161901"/>
            <a:ext cx="351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高校信息化建设系统设计框架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72954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/>
          <p:cNvSpPr/>
          <p:nvPr/>
        </p:nvSpPr>
        <p:spPr>
          <a:xfrm>
            <a:off x="2503710" y="1214257"/>
            <a:ext cx="2228776" cy="431510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/>
              </a:solidFill>
            </a:endParaRPr>
          </a:p>
        </p:txBody>
      </p:sp>
      <p:sp>
        <p:nvSpPr>
          <p:cNvPr id="93" name="文本框 4"/>
          <p:cNvSpPr txBox="1">
            <a:spLocks noChangeArrowheads="1"/>
          </p:cNvSpPr>
          <p:nvPr/>
        </p:nvSpPr>
        <p:spPr bwMode="auto">
          <a:xfrm>
            <a:off x="2637285" y="1266598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办公门户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577202" y="1621998"/>
            <a:ext cx="6088542" cy="0"/>
          </a:xfrm>
          <a:prstGeom prst="line">
            <a:avLst/>
          </a:prstGeom>
          <a:ln w="25400">
            <a:solidFill>
              <a:srgbClr val="358F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969463" y="1302102"/>
            <a:ext cx="6113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b="1" dirty="0">
                <a:solidFill>
                  <a:srgbClr val="358FC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建立以</a:t>
            </a:r>
            <a:r>
              <a:rPr lang="zh-CN" altLang="zh-CN" sz="1600" b="1" dirty="0" smtClean="0">
                <a:solidFill>
                  <a:srgbClr val="358FC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用户为</a:t>
            </a:r>
            <a:r>
              <a:rPr lang="zh-CN" altLang="zh-CN" sz="1600" b="1" dirty="0">
                <a:solidFill>
                  <a:srgbClr val="358FC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中心的</a:t>
            </a:r>
            <a:r>
              <a:rPr lang="zh-CN" altLang="zh-CN" sz="1600" b="1" dirty="0" smtClean="0">
                <a:solidFill>
                  <a:srgbClr val="358FC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信息聚合</a:t>
            </a:r>
            <a:r>
              <a:rPr lang="zh-CN" altLang="zh-CN" sz="1600" b="1" dirty="0">
                <a:solidFill>
                  <a:srgbClr val="358FC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与推送</a:t>
            </a:r>
            <a:r>
              <a:rPr lang="zh-CN" altLang="zh-CN" sz="1600" b="1" dirty="0" smtClean="0">
                <a:solidFill>
                  <a:srgbClr val="358FC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的桌面</a:t>
            </a:r>
            <a:r>
              <a:rPr lang="en-US" altLang="zh-CN" sz="1600" b="1" dirty="0" smtClean="0">
                <a:solidFill>
                  <a:srgbClr val="358FC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b="1" dirty="0">
              <a:solidFill>
                <a:srgbClr val="358FC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489399" y="1788589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文本框 4"/>
          <p:cNvSpPr txBox="1">
            <a:spLocks noChangeArrowheads="1"/>
          </p:cNvSpPr>
          <p:nvPr/>
        </p:nvSpPr>
        <p:spPr bwMode="auto">
          <a:xfrm>
            <a:off x="2644192" y="1817652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cxnSp>
        <p:nvCxnSpPr>
          <p:cNvPr id="98" name="直接连接符 97"/>
          <p:cNvCxnSpPr/>
          <p:nvPr/>
        </p:nvCxnSpPr>
        <p:spPr>
          <a:xfrm>
            <a:off x="4577201" y="2198426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4969462" y="1918722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标准化、规范化的工作流程体系</a:t>
            </a:r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2489050" y="2335247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2" name="文本框 4"/>
          <p:cNvSpPr txBox="1">
            <a:spLocks noChangeArrowheads="1"/>
          </p:cNvSpPr>
          <p:nvPr/>
        </p:nvSpPr>
        <p:spPr bwMode="auto">
          <a:xfrm>
            <a:off x="2644192" y="2406816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4577201" y="2812934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4969462" y="2485102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zh-CN" altLang="zh-CN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积累</a:t>
            </a:r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与共享利用</a:t>
            </a:r>
            <a:r>
              <a:rPr lang="zh-CN" altLang="zh-CN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2489051" y="3389397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7" name="文本框 4"/>
          <p:cNvSpPr txBox="1">
            <a:spLocks noChangeArrowheads="1"/>
          </p:cNvSpPr>
          <p:nvPr/>
        </p:nvSpPr>
        <p:spPr bwMode="auto">
          <a:xfrm>
            <a:off x="2637285" y="3445133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领导日程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8" name="直接连接符 127"/>
          <p:cNvCxnSpPr/>
          <p:nvPr/>
        </p:nvCxnSpPr>
        <p:spPr>
          <a:xfrm>
            <a:off x="4577201" y="3812461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4969462" y="3532757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校领导日程的编排及信息共享服务</a:t>
            </a:r>
            <a:endParaRPr lang="zh-CN" altLang="en-US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2503710" y="3961051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2" name="文本框 4"/>
          <p:cNvSpPr txBox="1">
            <a:spLocks noChangeArrowheads="1"/>
          </p:cNvSpPr>
          <p:nvPr/>
        </p:nvSpPr>
        <p:spPr bwMode="auto">
          <a:xfrm>
            <a:off x="2644192" y="4007502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  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3" name="直接连接符 132"/>
          <p:cNvCxnSpPr/>
          <p:nvPr/>
        </p:nvCxnSpPr>
        <p:spPr>
          <a:xfrm>
            <a:off x="4577201" y="4378841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4969462" y="4099137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教务、公务用车的全生命周期管理</a:t>
            </a:r>
            <a:endParaRPr lang="zh-CN" altLang="en-US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2485908" y="4532683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7" name="文本框 4"/>
          <p:cNvSpPr txBox="1">
            <a:spLocks noChangeArrowheads="1"/>
          </p:cNvSpPr>
          <p:nvPr/>
        </p:nvSpPr>
        <p:spPr bwMode="auto">
          <a:xfrm>
            <a:off x="2640103" y="4537750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  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公文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8" name="直接连接符 137"/>
          <p:cNvCxnSpPr/>
          <p:nvPr/>
        </p:nvCxnSpPr>
        <p:spPr>
          <a:xfrm>
            <a:off x="4573111" y="4945221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4965372" y="4665517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组织实现电子公文一体化运转</a:t>
            </a:r>
          </a:p>
        </p:txBody>
      </p:sp>
      <p:sp>
        <p:nvSpPr>
          <p:cNvPr id="141" name="矩形 140"/>
          <p:cNvSpPr/>
          <p:nvPr/>
        </p:nvSpPr>
        <p:spPr>
          <a:xfrm>
            <a:off x="2485908" y="5085374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2" name="文本框 4"/>
          <p:cNvSpPr txBox="1">
            <a:spLocks noChangeArrowheads="1"/>
          </p:cNvSpPr>
          <p:nvPr/>
        </p:nvSpPr>
        <p:spPr bwMode="auto">
          <a:xfrm>
            <a:off x="2633225" y="5126913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会议管理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3" name="直接连接符 142"/>
          <p:cNvCxnSpPr/>
          <p:nvPr/>
        </p:nvCxnSpPr>
        <p:spPr>
          <a:xfrm>
            <a:off x="4573111" y="5504741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4965372" y="5225037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高效、协同的会议管理</a:t>
            </a:r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</a:t>
            </a:r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485908" y="5649799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7" name="文本框 4"/>
          <p:cNvSpPr txBox="1">
            <a:spLocks noChangeArrowheads="1"/>
          </p:cNvSpPr>
          <p:nvPr/>
        </p:nvSpPr>
        <p:spPr bwMode="auto">
          <a:xfrm>
            <a:off x="2640103" y="5686433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教室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场馆</a:t>
            </a:r>
          </a:p>
        </p:txBody>
      </p:sp>
      <p:cxnSp>
        <p:nvCxnSpPr>
          <p:cNvPr id="148" name="直接连接符 147"/>
          <p:cNvCxnSpPr/>
          <p:nvPr/>
        </p:nvCxnSpPr>
        <p:spPr>
          <a:xfrm>
            <a:off x="4573111" y="6062715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/>
          <p:cNvSpPr/>
          <p:nvPr/>
        </p:nvSpPr>
        <p:spPr>
          <a:xfrm>
            <a:off x="4965372" y="5783011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构建高效、协同的活动教室</a:t>
            </a:r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高校场馆应用体系</a:t>
            </a:r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2485908" y="6202491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2" name="文本框 4"/>
          <p:cNvSpPr txBox="1">
            <a:spLocks noChangeArrowheads="1"/>
          </p:cNvSpPr>
          <p:nvPr/>
        </p:nvSpPr>
        <p:spPr bwMode="auto">
          <a:xfrm>
            <a:off x="2633225" y="6251267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移动应用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3" name="直接连接符 152"/>
          <p:cNvCxnSpPr/>
          <p:nvPr/>
        </p:nvCxnSpPr>
        <p:spPr>
          <a:xfrm>
            <a:off x="4570293" y="6620689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4962554" y="6340985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支持手机、</a:t>
            </a:r>
            <a:r>
              <a:rPr lang="en-US" altLang="zh-CN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的移动办公体验</a:t>
            </a:r>
            <a:endParaRPr lang="id-ID" altLang="zh-CN" sz="1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497069" y="2868021"/>
            <a:ext cx="2228776" cy="431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文本框 4"/>
          <p:cNvSpPr txBox="1">
            <a:spLocks noChangeArrowheads="1"/>
          </p:cNvSpPr>
          <p:nvPr/>
        </p:nvSpPr>
        <p:spPr bwMode="auto">
          <a:xfrm>
            <a:off x="2645303" y="2923757"/>
            <a:ext cx="21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 </a:t>
            </a: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组织中心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585219" y="3375309"/>
            <a:ext cx="6088542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4977480" y="3011381"/>
            <a:ext cx="6113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构建高校行政组织架构及党务管理内容</a:t>
            </a:r>
          </a:p>
        </p:txBody>
      </p:sp>
    </p:spTree>
    <p:extLst>
      <p:ext uri="{BB962C8B-B14F-4D97-AF65-F5344CB8AC3E}">
        <p14:creationId xmlns:p14="http://schemas.microsoft.com/office/powerpoint/2010/main" val="25597358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/>
          <p:nvPr/>
        </p:nvSpPr>
        <p:spPr>
          <a:xfrm>
            <a:off x="479425" y="192374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defRPr/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高校门户的实施应用介绍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87375" y="1853628"/>
            <a:ext cx="10459999" cy="1369606"/>
            <a:chOff x="983432" y="2104837"/>
            <a:chExt cx="10459999" cy="1369606"/>
          </a:xfrm>
        </p:grpSpPr>
        <p:sp>
          <p:nvSpPr>
            <p:cNvPr id="3" name="Text Box 10"/>
            <p:cNvSpPr txBox="1">
              <a:spLocks noChangeArrowheads="1"/>
            </p:cNvSpPr>
            <p:nvPr/>
          </p:nvSpPr>
          <p:spPr bwMode="gray">
            <a:xfrm>
              <a:off x="4193455" y="2104837"/>
              <a:ext cx="7249976" cy="136960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zh-CN" altLang="en-US" b="1" dirty="0" smtClean="0">
                  <a:solidFill>
                    <a:srgbClr val="358FCB"/>
                  </a:solidFill>
                  <a:ea typeface="微软雅黑" pitchFamily="34" charset="-122"/>
                </a:rPr>
                <a:t>从教职工办公管理的角度搭建应用桌面：</a:t>
              </a:r>
              <a:endParaRPr lang="zh-CN" altLang="en-US" b="1" dirty="0">
                <a:solidFill>
                  <a:srgbClr val="358FCB"/>
                </a:solidFill>
                <a:ea typeface="微软雅黑" pitchFamily="34" charset="-122"/>
              </a:endParaRPr>
            </a:p>
            <a:p>
              <a:pPr>
                <a:buFontTx/>
                <a:buChar char="•"/>
                <a:defRPr/>
              </a:pPr>
              <a:r>
                <a:rPr lang="zh-CN" altLang="en-US" sz="13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服务于全校教职工</a:t>
              </a:r>
              <a:endParaRPr lang="en-US" altLang="zh-CN" sz="13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Tx/>
                <a:buChar char="•"/>
                <a:defRPr/>
              </a:pPr>
              <a:r>
                <a:rPr lang="zh-CN" altLang="en-US" sz="13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重点解决信息</a:t>
              </a:r>
              <a:r>
                <a:rPr lang="zh-CN" altLang="en-US" sz="13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发布、办公事项提醒、文件资料查询等工作</a:t>
              </a:r>
              <a:r>
                <a:rPr lang="zh-CN" altLang="en-US" sz="13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内容</a:t>
              </a:r>
              <a:endParaRPr lang="en-US" altLang="zh-CN" sz="13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Tx/>
                <a:buChar char="•"/>
                <a:defRPr/>
              </a:pPr>
              <a:r>
                <a:rPr lang="en-US" altLang="zh-CN" sz="13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13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可根据高校教职工具体应用内容灵活配置桌面</a:t>
              </a:r>
              <a:endParaRPr lang="en-US" altLang="zh-CN" sz="13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Tx/>
                <a:buChar char="•"/>
                <a:defRPr/>
              </a:pPr>
              <a:r>
                <a:rPr lang="en-US" altLang="zh-CN" sz="13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3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13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泛微</a:t>
              </a:r>
              <a:r>
                <a:rPr lang="en-US" altLang="zh-CN" sz="13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OA</a:t>
              </a:r>
              <a:r>
                <a:rPr lang="zh-CN" altLang="en-US" sz="13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平台全面支撑日常办公应用</a:t>
              </a:r>
              <a:endParaRPr lang="en-US" altLang="zh-CN" sz="1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defRPr/>
              </a:pPr>
              <a:r>
                <a:rPr lang="zh-CN" altLang="en-US" sz="13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983432" y="2238105"/>
              <a:ext cx="2897188" cy="809633"/>
            </a:xfrm>
            <a:prstGeom prst="roundRect">
              <a:avLst/>
            </a:prstGeom>
            <a:solidFill>
              <a:srgbClr val="00B0F0">
                <a:alpha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2000" kern="0" dirty="0" smtClean="0">
                  <a:solidFill>
                    <a:schemeClr val="bg1"/>
                  </a:solidFill>
                  <a:latin typeface="+mn-ea"/>
                </a:rPr>
                <a:t>OA</a:t>
              </a:r>
              <a:r>
                <a:rPr lang="zh-CN" altLang="en-US" sz="2000" kern="0" dirty="0" smtClean="0">
                  <a:solidFill>
                    <a:schemeClr val="bg1"/>
                  </a:solidFill>
                  <a:latin typeface="+mn-ea"/>
                </a:rPr>
                <a:t>办公管理桌面</a:t>
              </a:r>
              <a:endParaRPr lang="en-US" sz="3200" kern="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87375" y="3805162"/>
            <a:ext cx="10528974" cy="1169551"/>
            <a:chOff x="983432" y="4745912"/>
            <a:chExt cx="10528974" cy="1169551"/>
          </a:xfrm>
        </p:grpSpPr>
        <p:sp>
          <p:nvSpPr>
            <p:cNvPr id="5" name="Text Box 20"/>
            <p:cNvSpPr txBox="1">
              <a:spLocks noChangeArrowheads="1"/>
            </p:cNvSpPr>
            <p:nvPr/>
          </p:nvSpPr>
          <p:spPr bwMode="gray">
            <a:xfrm>
              <a:off x="4124481" y="4745912"/>
              <a:ext cx="7387925" cy="11695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zh-CN" altLang="en-US" b="1" dirty="0" smtClean="0">
                  <a:solidFill>
                    <a:srgbClr val="358FCB"/>
                  </a:solidFill>
                  <a:ea typeface="微软雅黑" pitchFamily="34" charset="-122"/>
                </a:rPr>
                <a:t>从全员办事服务的角度构建高校一站式体验门户：</a:t>
              </a:r>
              <a:endParaRPr lang="zh-CN" altLang="en-US" b="1" dirty="0">
                <a:solidFill>
                  <a:srgbClr val="358FCB"/>
                </a:solidFill>
                <a:ea typeface="微软雅黑" pitchFamily="34" charset="-122"/>
              </a:endParaRPr>
            </a:p>
            <a:p>
              <a:pPr>
                <a:buFontTx/>
                <a:buChar char="•"/>
                <a:defRPr/>
              </a:pPr>
              <a:r>
                <a:rPr lang="zh-CN" altLang="en-US" sz="13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服务于全校师生</a:t>
              </a:r>
              <a:endParaRPr lang="en-US" altLang="zh-CN" sz="13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Tx/>
                <a:buChar char="•"/>
                <a:defRPr/>
              </a:pPr>
              <a:r>
                <a:rPr lang="zh-CN" altLang="en-US" sz="13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重点解决服务事项进度办理及跟踪，服务</a:t>
              </a:r>
              <a:r>
                <a:rPr lang="zh-CN" altLang="en-US" sz="13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资源</a:t>
              </a:r>
              <a:r>
                <a:rPr lang="zh-CN" altLang="en-US" sz="13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共享查询问题</a:t>
              </a:r>
              <a:endParaRPr lang="en-US" altLang="zh-CN" sz="13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Tx/>
                <a:buChar char="•"/>
                <a:defRPr/>
              </a:pPr>
              <a:r>
                <a:rPr lang="zh-CN" altLang="en-US" sz="13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可根据高校服务应用内容灵活配置大厅</a:t>
              </a:r>
              <a:endParaRPr lang="en-US" altLang="zh-CN" sz="13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Tx/>
                <a:buChar char="•"/>
                <a:defRPr/>
              </a:pPr>
              <a:r>
                <a:rPr lang="en-US" altLang="zh-CN" sz="13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3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13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泛</a:t>
              </a:r>
              <a:r>
                <a:rPr lang="zh-CN" altLang="en-US" sz="13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微门户</a:t>
              </a:r>
              <a:r>
                <a:rPr lang="zh-CN" altLang="en-US" sz="13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引擎</a:t>
              </a:r>
              <a:r>
                <a:rPr lang="zh-CN" altLang="en-US" sz="13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需跟多套信息系统集成支撑所有办事服务应用内容  </a:t>
              </a:r>
              <a:endParaRPr lang="zh-CN" altLang="en-US" sz="1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983432" y="4925870"/>
              <a:ext cx="2897188" cy="809633"/>
            </a:xfrm>
            <a:prstGeom prst="roundRect">
              <a:avLst/>
            </a:prstGeom>
            <a:solidFill>
              <a:srgbClr val="00B0F0">
                <a:alpha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2000" kern="0" dirty="0">
                  <a:solidFill>
                    <a:schemeClr val="bg1"/>
                  </a:solidFill>
                  <a:latin typeface="+mn-ea"/>
                </a:rPr>
                <a:t>高校</a:t>
              </a:r>
              <a:r>
                <a:rPr lang="zh-CN" altLang="en-US" sz="2000" kern="0" dirty="0" smtClean="0">
                  <a:solidFill>
                    <a:schemeClr val="bg1"/>
                  </a:solidFill>
                  <a:latin typeface="+mn-ea"/>
                </a:rPr>
                <a:t>办事服务大厅</a:t>
              </a:r>
              <a:endParaRPr lang="en-US" sz="3200" kern="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1710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eaver_2014">
  <a:themeElements>
    <a:clrScheme name="自定义 14">
      <a:dk1>
        <a:srgbClr val="5E5E5E"/>
      </a:dk1>
      <a:lt1>
        <a:srgbClr val="FFFFFF"/>
      </a:lt1>
      <a:dk2>
        <a:srgbClr val="1F497D"/>
      </a:dk2>
      <a:lt2>
        <a:srgbClr val="EEECE1"/>
      </a:lt2>
      <a:accent1>
        <a:srgbClr val="3B8F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0A4FC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anchor="ctr"/>
      <a:lstStyle>
        <a:defPPr fontAlgn="auto">
          <a:spcBef>
            <a:spcPts val="0"/>
          </a:spcBef>
          <a:spcAft>
            <a:spcPts val="0"/>
          </a:spcAft>
          <a:defRPr sz="14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weaver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anchor="ctr"/>
      <a:lstStyle>
        <a:defPPr fontAlgn="auto">
          <a:spcBef>
            <a:spcPts val="0"/>
          </a:spcBef>
          <a:spcAft>
            <a:spcPts val="0"/>
          </a:spcAft>
          <a:defRPr sz="14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31912</TotalTime>
  <Words>1696</Words>
  <Application>Microsoft Macintosh PowerPoint</Application>
  <PresentationFormat>宽屏</PresentationFormat>
  <Paragraphs>296</Paragraphs>
  <Slides>22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41" baseType="lpstr">
      <vt:lpstr>Arial Black</vt:lpstr>
      <vt:lpstr>Calibri</vt:lpstr>
      <vt:lpstr>Courier New</vt:lpstr>
      <vt:lpstr>Franklin Gothic Book</vt:lpstr>
      <vt:lpstr>Helvetica</vt:lpstr>
      <vt:lpstr>Microsoft YaHei</vt:lpstr>
      <vt:lpstr>Microsoft YaHei Bold</vt:lpstr>
      <vt:lpstr>PingFang SC</vt:lpstr>
      <vt:lpstr>Roboto Condensed Regular</vt:lpstr>
      <vt:lpstr>Times New Roman</vt:lpstr>
      <vt:lpstr>Verdana</vt:lpstr>
      <vt:lpstr>Wingdings</vt:lpstr>
      <vt:lpstr>黑体</vt:lpstr>
      <vt:lpstr>华文细黑</vt:lpstr>
      <vt:lpstr>宋体</vt:lpstr>
      <vt:lpstr>微软雅黑</vt:lpstr>
      <vt:lpstr>Arial</vt:lpstr>
      <vt:lpstr>weaver_2014</vt:lpstr>
      <vt:lpstr>1_weaver_2014</vt:lpstr>
      <vt:lpstr>资金流、风险监管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泛微协同办公应用平台(e-cology)解决方案2014V1.0</dc:title>
  <dc:creator>方烨良</dc:creator>
  <cp:lastModifiedBy>陈力杰</cp:lastModifiedBy>
  <cp:revision>2051</cp:revision>
  <dcterms:created xsi:type="dcterms:W3CDTF">2014-04-10T03:58:08Z</dcterms:created>
  <dcterms:modified xsi:type="dcterms:W3CDTF">2017-09-14T06:11:46Z</dcterms:modified>
</cp:coreProperties>
</file>