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handoutMasterIdLst>
    <p:handoutMasterId r:id="rId25"/>
  </p:handoutMasterIdLst>
  <p:sldIdLst>
    <p:sldId id="256" r:id="rId4"/>
    <p:sldId id="297" r:id="rId5"/>
    <p:sldId id="295" r:id="rId6"/>
    <p:sldId id="280" r:id="rId7"/>
    <p:sldId id="285" r:id="rId8"/>
    <p:sldId id="291" r:id="rId9"/>
    <p:sldId id="289" r:id="rId10"/>
    <p:sldId id="281" r:id="rId11"/>
    <p:sldId id="287" r:id="rId12"/>
    <p:sldId id="262" r:id="rId13"/>
    <p:sldId id="286" r:id="rId14"/>
    <p:sldId id="293" r:id="rId15"/>
    <p:sldId id="294" r:id="rId16"/>
    <p:sldId id="277" r:id="rId17"/>
    <p:sldId id="279" r:id="rId18"/>
    <p:sldId id="278" r:id="rId19"/>
    <p:sldId id="282" r:id="rId20"/>
    <p:sldId id="270" r:id="rId21"/>
    <p:sldId id="283" r:id="rId22"/>
    <p:sldId id="258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 showGuides="1">
      <p:cViewPr varScale="1">
        <p:scale>
          <a:sx n="80" d="100"/>
          <a:sy n="80" d="100"/>
        </p:scale>
        <p:origin x="-1086" y="-96"/>
      </p:cViewPr>
      <p:guideLst>
        <p:guide orient="horz" pos="2268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slide0001_image00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-30162" y="-25400"/>
            <a:ext cx="9137650" cy="68564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2268538" y="765175"/>
            <a:ext cx="6337300" cy="10350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r">
              <a:defRPr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2268538" y="1844675"/>
            <a:ext cx="6400800" cy="695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kern="1200">
                <a:solidFill>
                  <a:schemeClr val="tx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4103" y="276225"/>
            <a:ext cx="189269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276225"/>
            <a:ext cx="556836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9050" y="549275"/>
            <a:ext cx="3004153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5822" y="549275"/>
            <a:ext cx="3004153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1781" y="274638"/>
            <a:ext cx="2058194" cy="56753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5266" cy="56753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773238"/>
            <a:ext cx="3709686" cy="435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77114" y="1773238"/>
            <a:ext cx="3709686" cy="435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slide0004_image004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1116013" y="276225"/>
            <a:ext cx="7570787" cy="850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1116013" y="1773238"/>
            <a:ext cx="7570787" cy="43545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3" descr="slide0003_image003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-30162" y="-25400"/>
            <a:ext cx="9137650" cy="685641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标题 30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30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7" name="日期占位符 307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slide0002_image002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34925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标题 4098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35075" cy="56753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文本占位符 4099"/>
          <p:cNvSpPr>
            <a:spLocks noGrp="1"/>
          </p:cNvSpPr>
          <p:nvPr>
            <p:ph type="body" idx="1"/>
          </p:nvPr>
        </p:nvSpPr>
        <p:spPr>
          <a:xfrm>
            <a:off x="2559050" y="5492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日期占位符 4100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None/>
            </a:pPr>
            <a:r>
              <a:rPr lang="zh-CN" kern="1200" baseline="0" dirty="0">
                <a:latin typeface="Arial" charset="0"/>
                <a:ea typeface="黑体" charset="-122"/>
              </a:rPr>
              <a:t>青岛清算所</a:t>
            </a:r>
          </a:p>
        </p:txBody>
      </p:sp>
      <p:sp>
        <p:nvSpPr>
          <p:cNvPr id="6147" name="副标题 6146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defTabSz="914400">
              <a:buNone/>
            </a:pPr>
            <a:r>
              <a:rPr lang="zh-CN" altLang="en-US" dirty="0" smtClean="0">
                <a:latin typeface="Arial" charset="0"/>
                <a:ea typeface="黑体" charset="-122"/>
              </a:rPr>
              <a:t>业务培训</a:t>
            </a:r>
            <a:endParaRPr lang="zh-CN" kern="1200" baseline="0" dirty="0">
              <a:latin typeface="Arial" charset="0"/>
              <a:ea typeface="黑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CN" alt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清算所与交易场所清算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、交易</a:t>
            </a:r>
            <a:r>
              <a:rPr lang="zh-CN" altLang="en-US" sz="2000" dirty="0" smtClean="0"/>
              <a:t>场所生成文件</a:t>
            </a:r>
            <a:endParaRPr lang="zh-CN" altLang="en-US" sz="2000" dirty="0"/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交易商资金余额清算文件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交易商资金明细清算文件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交易商持仓量清算文件</a:t>
            </a: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交易商持仓明细清算文件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</a:rPr>
              <a:t>清算所生成文件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effectLst/>
              </a:rPr>
              <a:t>交易商余额文件（核对结果、差异数据）</a:t>
            </a:r>
            <a:endParaRPr lang="en-US" altLang="zh-CN" sz="2000" dirty="0" smtClean="0">
              <a:solidFill>
                <a:schemeClr val="tx1"/>
              </a:solidFill>
              <a:effectLst/>
            </a:endParaRPr>
          </a:p>
          <a:p>
            <a:pPr marL="0" indent="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</a:rPr>
              <a:t>交易商交易明细文件（核对结果、差异数据）</a:t>
            </a:r>
            <a:endParaRPr lang="zh-CN" alt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eaVert" anchor="ctr"/>
          <a:lstStyle/>
          <a:p>
            <a:r>
              <a:rPr lang="zh-CN" dirty="0" smtClean="0"/>
              <a:t>清算</a:t>
            </a:r>
            <a:r>
              <a:rPr lang="zh-CN" altLang="en-US" dirty="0" smtClean="0"/>
              <a:t>核对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1"/>
            <a:ext cx="9134475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35075" cy="5675312"/>
          </a:xfrm>
        </p:spPr>
        <p:txBody>
          <a:bodyPr/>
          <a:lstStyle/>
          <a:p>
            <a:r>
              <a:rPr lang="zh-CN" altLang="en-US" dirty="0" smtClean="0"/>
              <a:t>清算核对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59050" y="476672"/>
            <a:ext cx="6130925" cy="6192688"/>
          </a:xfrm>
        </p:spPr>
        <p:txBody>
          <a:bodyPr/>
          <a:lstStyle/>
          <a:p>
            <a:pPr>
              <a:buNone/>
            </a:pPr>
            <a:r>
              <a:rPr lang="zh-CN" altLang="en-US" sz="2000" i="1" dirty="0" smtClean="0">
                <a:latin typeface="+mn-ea"/>
              </a:rPr>
              <a:t>交易商资金余额清算文件格式（交易场所生成）</a:t>
            </a:r>
            <a:endParaRPr lang="en-US" altLang="zh-CN" sz="2000" i="1" dirty="0" smtClean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27784" y="946696"/>
          <a:ext cx="6096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096344"/>
                <a:gridCol w="1631504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交易场所交易日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交易场所代码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子系统代码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清算分账户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交易商账户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期初资金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期末资金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冻结资金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可用资金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可出资金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必填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35075" cy="5675312"/>
          </a:xfrm>
        </p:spPr>
        <p:txBody>
          <a:bodyPr/>
          <a:lstStyle/>
          <a:p>
            <a:r>
              <a:rPr lang="zh-CN" altLang="en-US" dirty="0" smtClean="0"/>
              <a:t>清算核对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59050" y="549275"/>
            <a:ext cx="6130925" cy="5256213"/>
          </a:xfrm>
        </p:spPr>
        <p:txBody>
          <a:bodyPr/>
          <a:lstStyle/>
          <a:p>
            <a:pPr>
              <a:buNone/>
            </a:pPr>
            <a:r>
              <a:rPr lang="zh-CN" altLang="en-US" sz="2000" i="1" dirty="0" smtClean="0">
                <a:latin typeface="+mn-ea"/>
              </a:rPr>
              <a:t>交易商资金明细清算文件格式（交易场所生成）</a:t>
            </a:r>
            <a:endParaRPr lang="en-US" altLang="zh-CN" sz="2000" i="1" dirty="0" smtClean="0">
              <a:latin typeface="+mn-ea"/>
            </a:endParaRPr>
          </a:p>
          <a:p>
            <a:pPr>
              <a:buNone/>
            </a:pPr>
            <a:endParaRPr lang="en-US" altLang="zh-CN" sz="2000" i="1" dirty="0" smtClean="0">
              <a:latin typeface="+mn-ea"/>
            </a:endParaRP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55776" y="1196752"/>
          <a:ext cx="6096000" cy="48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95848"/>
                <a:gridCol w="2032000"/>
              </a:tblGrid>
              <a:tr h="48245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交易场所交易日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交易场所代码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子系统代码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记录数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清算分账户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交易商账户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资金科目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  <a:tr h="482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变动金额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必填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eaVert" anchor="ctr"/>
          <a:lstStyle/>
          <a:p>
            <a:r>
              <a:rPr lang="zh-CN" dirty="0" smtClean="0"/>
              <a:t>资金</a:t>
            </a:r>
            <a:r>
              <a:rPr lang="zh-CN" altLang="en-US" dirty="0" smtClean="0"/>
              <a:t>账户</a:t>
            </a:r>
            <a:endParaRPr lang="zh-CN" dirty="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2559685" y="549275"/>
            <a:ext cx="6130925" cy="3808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i="1" dirty="0" smtClean="0"/>
              <a:t>资金账户类型：</a:t>
            </a:r>
            <a:endParaRPr lang="zh-CN" altLang="en-US" sz="2000" i="1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2690495" y="1140460"/>
          <a:ext cx="5817235" cy="296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3"/>
                <a:gridCol w="2645147"/>
                <a:gridCol w="1938655"/>
              </a:tblGrid>
              <a:tr h="424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类型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/>
                        <a:t>资金账户名称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/>
                        <a:t>摘要</a:t>
                      </a:r>
                    </a:p>
                  </a:txBody>
                  <a:tcPr/>
                </a:tc>
              </a:tr>
              <a:tr h="4241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入金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出金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手续费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冻结资金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800" dirty="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eaVert" anchor="ctr"/>
          <a:lstStyle/>
          <a:p>
            <a:r>
              <a:rPr lang="zh-CN"/>
              <a:t>资金科目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2559685" y="549275"/>
            <a:ext cx="6130925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i="1" dirty="0" smtClean="0"/>
              <a:t>资金科目：</a:t>
            </a:r>
            <a:endParaRPr lang="zh-CN" altLang="en-US" sz="2000" i="1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2690495" y="1140460"/>
          <a:ext cx="5970905" cy="551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2488029"/>
                <a:gridCol w="2073176"/>
              </a:tblGrid>
              <a:tr h="424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资金科目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 smtClean="0"/>
                        <a:t>科目</a:t>
                      </a:r>
                      <a:r>
                        <a:rPr lang="zh-CN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账户类型</a:t>
                      </a:r>
                      <a:endParaRPr lang="zh-CN" dirty="0"/>
                    </a:p>
                  </a:txBody>
                  <a:tcPr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银行入金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1</a:t>
                      </a:r>
                      <a:r>
                        <a:rPr lang="zh-CN" altLang="en-US" sz="1800" dirty="0" smtClean="0">
                          <a:sym typeface="+mn-ea"/>
                        </a:rPr>
                        <a:t>入金</a:t>
                      </a:r>
                      <a:endParaRPr lang="zh-CN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内部划入（暂定）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1</a:t>
                      </a:r>
                      <a:r>
                        <a:rPr lang="zh-CN" altLang="en-US" sz="1800" dirty="0" smtClean="0">
                          <a:sym typeface="+mn-ea"/>
                        </a:rPr>
                        <a:t>入金</a:t>
                      </a:r>
                      <a:endParaRPr lang="zh-CN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银行出金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2</a:t>
                      </a:r>
                      <a:r>
                        <a:rPr lang="zh-CN" altLang="en-US" sz="1800" dirty="0" smtClean="0">
                          <a:sym typeface="+mn-ea"/>
                        </a:rPr>
                        <a:t>出金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内部划出（暂定）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2</a:t>
                      </a:r>
                      <a:r>
                        <a:rPr lang="zh-CN" altLang="en-US" sz="1800" dirty="0" smtClean="0">
                          <a:sym typeface="+mn-ea"/>
                        </a:rPr>
                        <a:t>出金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货款收入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平仓盈利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违约受偿金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利息收入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盘后浮动盈亏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其他收入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 smtClean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返佣收入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3</a:t>
                      </a:r>
                      <a:r>
                        <a:rPr lang="zh-CN" altLang="en-US" sz="1800" dirty="0" smtClean="0">
                          <a:sym typeface="+mn-ea"/>
                        </a:rPr>
                        <a:t>收入</a:t>
                      </a:r>
                      <a:endParaRPr lang="en-US" altLang="zh-CN" sz="1800" dirty="0" smtClean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货款支出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sym typeface="+mn-ea"/>
                        </a:rPr>
                        <a:t>支出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eaVert" anchor="ctr"/>
          <a:lstStyle/>
          <a:p>
            <a:r>
              <a:rPr lang="zh-CN"/>
              <a:t>资金科目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i="1" dirty="0" smtClean="0"/>
              <a:t>资金科目：</a:t>
            </a:r>
            <a:endParaRPr lang="zh-CN" altLang="en-US" sz="2000" i="1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2699792" y="1196752"/>
          <a:ext cx="5970905" cy="466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2488029"/>
                <a:gridCol w="2073176"/>
              </a:tblGrid>
              <a:tr h="424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资金科目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dirty="0" smtClean="0"/>
                        <a:t>科目</a:t>
                      </a:r>
                      <a:r>
                        <a:rPr lang="zh-CN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账户类型</a:t>
                      </a:r>
                      <a:endParaRPr lang="zh-CN" dirty="0"/>
                    </a:p>
                  </a:txBody>
                  <a:tcPr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平仓亏损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sym typeface="+mn-ea"/>
                        </a:rPr>
                        <a:t>支出</a:t>
                      </a:r>
                      <a:endParaRPr lang="zh-CN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违约金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sym typeface="+mn-ea"/>
                        </a:rPr>
                        <a:t>支出</a:t>
                      </a:r>
                      <a:endParaRPr lang="zh-CN" altLang="zh-CN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盘后浮动亏损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sym typeface="+mn-ea"/>
                        </a:rPr>
                        <a:t>支出</a:t>
                      </a:r>
                      <a:endParaRPr lang="zh-CN" altLang="zh-CN" dirty="0"/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其他支出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4</a:t>
                      </a:r>
                      <a:r>
                        <a:rPr lang="zh-CN" altLang="en-US" sz="1800" dirty="0" smtClean="0">
                          <a:sym typeface="+mn-ea"/>
                        </a:rPr>
                        <a:t>支出</a:t>
                      </a:r>
                      <a:endParaRPr lang="zh-CN" altLang="zh-CN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交易交收类手续费支出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5</a:t>
                      </a:r>
                      <a:r>
                        <a:rPr lang="zh-CN" altLang="en-US" sz="1800" dirty="0" smtClean="0">
                          <a:sym typeface="+mn-ea"/>
                        </a:rPr>
                        <a:t>手续费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其他服务手续费支出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5</a:t>
                      </a:r>
                      <a:r>
                        <a:rPr lang="zh-CN" altLang="en-US" sz="1800" dirty="0" smtClean="0">
                          <a:sym typeface="+mn-ea"/>
                        </a:rPr>
                        <a:t>手续费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返佣支出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5</a:t>
                      </a:r>
                      <a:r>
                        <a:rPr lang="zh-CN" altLang="en-US" sz="1800" dirty="0" smtClean="0">
                          <a:sym typeface="+mn-ea"/>
                        </a:rPr>
                        <a:t>手续费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smtClean="0">
                          <a:sym typeface="+mn-ea"/>
                        </a:rPr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手续费收入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5</a:t>
                      </a:r>
                      <a:r>
                        <a:rPr lang="zh-CN" altLang="en-US" sz="1800" dirty="0" smtClean="0">
                          <a:sym typeface="+mn-ea"/>
                        </a:rPr>
                        <a:t>手续费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冻结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6</a:t>
                      </a:r>
                      <a:r>
                        <a:rPr lang="zh-CN" altLang="en-US" sz="1800" dirty="0" smtClean="0">
                          <a:sym typeface="+mn-ea"/>
                        </a:rPr>
                        <a:t>冻结资金</a:t>
                      </a:r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/>
                        <a:t>释放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ea"/>
                        </a:rPr>
                        <a:t>6</a:t>
                      </a:r>
                      <a:r>
                        <a:rPr lang="zh-CN" altLang="en-US" sz="1800" dirty="0" smtClean="0">
                          <a:sym typeface="+mn-ea"/>
                        </a:rPr>
                        <a:t>冻结资金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资金平衡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559050" y="549275"/>
          <a:ext cx="6261424" cy="550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56"/>
                <a:gridCol w="1565356"/>
                <a:gridCol w="1565356"/>
                <a:gridCol w="1565356"/>
              </a:tblGrid>
              <a:tr h="64747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科目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银行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平安银行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合计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客户权益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199.00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100.00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299.00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盈亏轧差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+99.00   </a:t>
                      </a:r>
                      <a:r>
                        <a:rPr lang="zh-CN" altLang="en-US" u="sng" dirty="0" smtClean="0">
                          <a:solidFill>
                            <a:schemeClr val="accent1"/>
                          </a:solidFill>
                        </a:rPr>
                        <a:t>划入</a:t>
                      </a:r>
                      <a:endParaRPr lang="zh-CN" alt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-99.00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zh-CN" altLang="en-US" u="sng" baseline="0" dirty="0" smtClean="0">
                          <a:solidFill>
                            <a:schemeClr val="accent1"/>
                          </a:solidFill>
                        </a:rPr>
                        <a:t>划出</a:t>
                      </a:r>
                      <a:endParaRPr lang="zh-CN" alt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清算所收益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1.00       </a:t>
                      </a:r>
                      <a:r>
                        <a:rPr lang="zh-CN" altLang="en-US" u="sng" baseline="0" dirty="0" smtClean="0">
                          <a:solidFill>
                            <a:schemeClr val="accent1"/>
                          </a:solidFill>
                        </a:rPr>
                        <a:t>划入</a:t>
                      </a:r>
                      <a:endParaRPr lang="zh-CN" altLang="en-US" u="sng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银行存款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100.00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200.00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300.00</a:t>
                      </a:r>
                      <a:endParaRPr lang="zh-CN" altLang="en-US" dirty="0"/>
                    </a:p>
                  </a:txBody>
                  <a:tcPr/>
                </a:tc>
              </a:tr>
              <a:tr h="8821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平衡校验结果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校验通过</a:t>
                      </a:r>
                      <a:endParaRPr lang="en-US" altLang="zh-CN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校验未通过</a:t>
                      </a:r>
                      <a:r>
                        <a:rPr lang="zh-CN" altLang="en-US" dirty="0" smtClean="0"/>
                        <a:t>（原因：银行存款校验未通过；           盈亏轧差合计校验未通过）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205492">
                <a:tc gridSpan="4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盈亏轧差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正值代表需要转入  合计应该为</a:t>
                      </a:r>
                      <a:r>
                        <a:rPr lang="en-US" altLang="zh-CN" dirty="0" smtClean="0"/>
                        <a:t>0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客户权益</a:t>
                      </a:r>
                      <a:r>
                        <a:rPr lang="en-US" altLang="zh-CN" dirty="0" smtClean="0"/>
                        <a:t>=</a:t>
                      </a:r>
                      <a:r>
                        <a:rPr lang="zh-CN" altLang="en-US" dirty="0" smtClean="0"/>
                        <a:t>可用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保证金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冻结货款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浮动盈亏</a:t>
                      </a: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CN" altLang="en-US" dirty="0" smtClean="0"/>
                        <a:t>平衡关系条件：</a:t>
                      </a:r>
                      <a:endParaRPr lang="en-US" altLang="zh-CN" dirty="0" smtClean="0"/>
                    </a:p>
                    <a:p>
                      <a:pPr marL="800100" lvl="1" indent="-342900" algn="just">
                        <a:buFont typeface="+mj-lt"/>
                        <a:buAutoNum type="alphaLcParenR"/>
                      </a:pPr>
                      <a:r>
                        <a:rPr lang="zh-CN" altLang="en-US" dirty="0" smtClean="0"/>
                        <a:t>单个银行存款 </a:t>
                      </a:r>
                      <a:r>
                        <a:rPr lang="en-US" altLang="zh-CN" dirty="0" smtClean="0"/>
                        <a:t>=  </a:t>
                      </a:r>
                      <a:r>
                        <a:rPr lang="zh-CN" altLang="en-US" dirty="0" smtClean="0"/>
                        <a:t>客户权益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zh-CN" altLang="en-US" dirty="0" smtClean="0"/>
                        <a:t>盈亏轧差 </a:t>
                      </a:r>
                      <a:r>
                        <a:rPr lang="en-US" altLang="zh-CN" dirty="0" smtClean="0"/>
                        <a:t>+ </a:t>
                      </a:r>
                      <a:r>
                        <a:rPr lang="zh-CN" altLang="en-US" dirty="0" smtClean="0"/>
                        <a:t>清算所收益</a:t>
                      </a:r>
                      <a:endParaRPr lang="en-US" altLang="zh-CN" dirty="0" smtClean="0"/>
                    </a:p>
                    <a:p>
                      <a:pPr marL="800100" lvl="1" indent="-342900" algn="just">
                        <a:buFont typeface="+mj-lt"/>
                        <a:buAutoNum type="alphaLcParenR"/>
                      </a:pPr>
                      <a:r>
                        <a:rPr lang="zh-CN" altLang="en-US" dirty="0" smtClean="0"/>
                        <a:t>全部银行存款 </a:t>
                      </a:r>
                      <a:r>
                        <a:rPr lang="en-US" altLang="zh-CN" dirty="0" smtClean="0"/>
                        <a:t>=  </a:t>
                      </a:r>
                      <a:r>
                        <a:rPr lang="zh-CN" altLang="en-US" dirty="0" smtClean="0"/>
                        <a:t>客户权益合计 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en-US" altLang="zh-CN" baseline="0" dirty="0" smtClean="0"/>
                        <a:t>  </a:t>
                      </a:r>
                      <a:r>
                        <a:rPr lang="zh-CN" altLang="en-US" baseline="0" dirty="0" smtClean="0"/>
                        <a:t>清算所收益合计</a:t>
                      </a:r>
                      <a:endParaRPr lang="en-US" altLang="zh-CN" dirty="0" smtClean="0"/>
                    </a:p>
                    <a:p>
                      <a:pPr marL="800100" lvl="1" indent="-342900" algn="just">
                        <a:buFont typeface="+mj-lt"/>
                        <a:buAutoNum type="alphaLcParenR"/>
                      </a:pPr>
                      <a:r>
                        <a:rPr lang="zh-CN" altLang="en-US" dirty="0" smtClean="0"/>
                        <a:t>盈亏轧差合计 </a:t>
                      </a:r>
                      <a:r>
                        <a:rPr lang="en-US" altLang="zh-CN" dirty="0" smtClean="0"/>
                        <a:t>= 0</a:t>
                      </a:r>
                    </a:p>
                    <a:p>
                      <a:pPr marL="800100" lvl="1" indent="-342900" algn="just">
                        <a:buFont typeface="+mj-lt"/>
                        <a:buAutoNum type="alphaLcParenR"/>
                      </a:pPr>
                      <a:endParaRPr lang="en-US" altLang="zh-CN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altLang="zh-CN" baseline="0" dirty="0" smtClean="0"/>
                        <a:t>     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eaVert" anchor="ctr"/>
          <a:lstStyle/>
          <a:p>
            <a:r>
              <a:rPr lang="zh-CN" altLang="en-US"/>
              <a:t>风控原则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2559050" y="549275"/>
            <a:ext cx="6130925" cy="5688037"/>
          </a:xfrm>
        </p:spPr>
        <p:txBody>
          <a:bodyPr/>
          <a:lstStyle/>
          <a:p>
            <a:r>
              <a:rPr lang="zh-CN" altLang="en-US" sz="2000" dirty="0" smtClean="0">
                <a:sym typeface="+mn-ea"/>
              </a:rPr>
              <a:t>交易</a:t>
            </a:r>
            <a:r>
              <a:rPr lang="zh-CN" altLang="en-US" sz="2000" dirty="0">
                <a:sym typeface="+mn-ea"/>
              </a:rPr>
              <a:t>场所交易</a:t>
            </a:r>
            <a:r>
              <a:rPr lang="zh-CN" altLang="en-US" sz="2000" dirty="0" smtClean="0">
                <a:sym typeface="+mn-ea"/>
              </a:rPr>
              <a:t>商账户</a:t>
            </a:r>
            <a:r>
              <a:rPr lang="zh-CN" altLang="en-US" sz="2000" dirty="0" smtClean="0">
                <a:solidFill>
                  <a:srgbClr val="C00000"/>
                </a:solidFill>
                <a:sym typeface="+mn-ea"/>
              </a:rPr>
              <a:t>权益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不小于0</a:t>
            </a:r>
          </a:p>
          <a:p>
            <a:r>
              <a:rPr lang="zh-CN" altLang="en-US" sz="2000" dirty="0" smtClean="0"/>
              <a:t>交易</a:t>
            </a:r>
            <a:r>
              <a:rPr lang="zh-CN" altLang="en-US" sz="2000" dirty="0"/>
              <a:t>商采用实名认证、手机绑定保证</a:t>
            </a:r>
            <a:r>
              <a:rPr lang="zh-CN" altLang="en-US" sz="2000" dirty="0">
                <a:solidFill>
                  <a:srgbClr val="C00000"/>
                </a:solidFill>
              </a:rPr>
              <a:t>交易数据真实</a:t>
            </a:r>
          </a:p>
          <a:p>
            <a:r>
              <a:rPr lang="zh-CN" altLang="en-US" sz="2000" dirty="0" smtClean="0"/>
              <a:t>成交</a:t>
            </a:r>
            <a:r>
              <a:rPr lang="zh-CN" altLang="en-US" sz="2000" dirty="0"/>
              <a:t>数据实时计算（资金余额、持仓变动、成交价不能超越行情变动限度）</a:t>
            </a:r>
          </a:p>
          <a:p>
            <a:r>
              <a:rPr lang="zh-CN" altLang="en-US" sz="2000" dirty="0"/>
              <a:t>资金来龙去脉（可以放到摘要</a:t>
            </a:r>
            <a:r>
              <a:rPr lang="zh-CN" altLang="en-US" sz="2000" dirty="0" smtClean="0"/>
              <a:t>里面）</a:t>
            </a:r>
            <a:endParaRPr lang="zh-CN" altLang="en-US" sz="2000" dirty="0"/>
          </a:p>
          <a:p>
            <a:r>
              <a:rPr lang="zh-CN" altLang="en-US" sz="2000" dirty="0"/>
              <a:t>交易商出入金验证（密码验证、手机验证码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000" dirty="0" smtClean="0"/>
              <a:t>交易商账户登记逻辑判断</a:t>
            </a:r>
            <a:endParaRPr lang="en-US" altLang="zh-CN" sz="1600" dirty="0" smtClean="0"/>
          </a:p>
          <a:p>
            <a:r>
              <a:rPr lang="zh-CN" altLang="en-US" sz="2000" dirty="0" smtClean="0"/>
              <a:t>交易商签约逻辑判断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银行代码一致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银行卡号一致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清算分账户一致</a:t>
            </a:r>
            <a:endParaRPr lang="en-US" altLang="zh-CN" sz="1600" dirty="0" smtClean="0"/>
          </a:p>
          <a:p>
            <a:r>
              <a:rPr lang="zh-CN" altLang="en-US" sz="2000" dirty="0" smtClean="0"/>
              <a:t>出金逻辑判断</a:t>
            </a:r>
            <a:endParaRPr lang="en-US" altLang="zh-CN" sz="20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出金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清算分账户可出资金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出金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清算分账户客户权益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出金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交易场所客户总权益</a:t>
            </a:r>
            <a:endParaRPr lang="en-US" altLang="zh-CN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 smtClean="0"/>
              <a:t>出金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清算所客户总权益</a:t>
            </a: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青岛清算所\01_原始资料\会议记录\网络拓扑图2015-10-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8456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项目组成</a:t>
            </a:r>
            <a:endParaRPr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pPr>
              <a:buNone/>
            </a:pPr>
            <a:r>
              <a:rPr lang="en-US" altLang="zh-CN" i="1" dirty="0" smtClean="0"/>
              <a:t>		</a:t>
            </a:r>
            <a:r>
              <a:rPr lang="zh-CN" altLang="en-US" i="1" dirty="0" smtClean="0"/>
              <a:t>青岛清算所由交易场所前置、</a:t>
            </a:r>
            <a:r>
              <a:rPr lang="en-US" altLang="zh-CN" i="1" dirty="0" smtClean="0"/>
              <a:t>C</a:t>
            </a:r>
            <a:r>
              <a:rPr lang="zh-CN" altLang="en-US" i="1" dirty="0" smtClean="0"/>
              <a:t>核心引擎、清算所管理端、资金管理、银行前置、查询端等几部分组成。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	</a:t>
            </a:r>
            <a:r>
              <a:rPr lang="zh-CN" altLang="en-US" i="1" smtClean="0"/>
              <a:t>其中查询端</a:t>
            </a:r>
            <a:r>
              <a:rPr lang="zh-CN" altLang="en-US" i="1" dirty="0" smtClean="0"/>
              <a:t>又包括监管机构查询、交易场所查询、清算所查询、普通交易商查询。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	     PPT</a:t>
            </a:r>
            <a:r>
              <a:rPr lang="zh-CN" altLang="en-US" i="1" dirty="0" smtClean="0"/>
              <a:t>中主要针对青岛清算所主要任务进行梳理。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smtClean="0"/>
              <a:t>         </a:t>
            </a:r>
            <a:r>
              <a:rPr lang="zh-CN" altLang="en-US" i="1" dirty="0" smtClean="0"/>
              <a:t>需要参与人员</a:t>
            </a:r>
            <a:r>
              <a:rPr lang="zh-CN" altLang="en-US" i="1" dirty="0" smtClean="0">
                <a:solidFill>
                  <a:srgbClr val="FF0000"/>
                </a:solidFill>
              </a:rPr>
              <a:t>提前了解青岛清算所大概业务流程和交易场所接口。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i="1" dirty="0" smtClean="0"/>
              <a:t>		</a:t>
            </a:r>
            <a:endParaRPr 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None/>
            </a:pPr>
            <a:r>
              <a:rPr lang="zh-CN" altLang="en-US" kern="1200" baseline="0" dirty="0">
                <a:latin typeface="Arial" charset="0"/>
                <a:ea typeface="黑体" charset="-122"/>
              </a:rPr>
              <a:t>感谢您的关注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主要内容</a:t>
            </a:r>
            <a:endParaRPr dirty="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业务流程</a:t>
            </a:r>
            <a:endParaRPr lang="zh-CN" dirty="0"/>
          </a:p>
          <a:p>
            <a:r>
              <a:rPr lang="zh-CN" altLang="en-US" dirty="0" smtClean="0"/>
              <a:t>实时上报</a:t>
            </a:r>
            <a:endParaRPr lang="en-US" altLang="zh-CN" dirty="0" smtClean="0"/>
          </a:p>
          <a:p>
            <a:r>
              <a:rPr lang="zh-CN" altLang="en-US" dirty="0" smtClean="0"/>
              <a:t>清算核对</a:t>
            </a:r>
            <a:endParaRPr lang="zh-CN" dirty="0"/>
          </a:p>
          <a:p>
            <a:r>
              <a:rPr lang="zh-CN" altLang="en-US" dirty="0" smtClean="0"/>
              <a:t>资金平衡</a:t>
            </a:r>
            <a:endParaRPr lang="en-US" altLang="zh-CN" dirty="0" smtClean="0"/>
          </a:p>
          <a:p>
            <a:r>
              <a:rPr lang="zh-CN" altLang="en-US" dirty="0" smtClean="0"/>
              <a:t>风控原则</a:t>
            </a:r>
            <a:endParaRPr lang="en-US" altLang="zh-CN" dirty="0" smtClean="0"/>
          </a:p>
          <a:p>
            <a:r>
              <a:rPr lang="zh-CN" altLang="en-US" dirty="0" smtClean="0"/>
              <a:t>架构设计</a:t>
            </a:r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5122" name="Picture 2" descr="D:\会议纪要\业务流程\【清算所】-业务流程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-1"/>
            <a:ext cx="6660232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5" name="文本占位符 8194"/>
          <p:cNvSpPr txBox="1">
            <a:spLocks/>
          </p:cNvSpPr>
          <p:nvPr/>
        </p:nvSpPr>
        <p:spPr>
          <a:xfrm>
            <a:off x="2559050" y="5492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971550" lvl="1" indent="-514350">
              <a:spcBef>
                <a:spcPct val="20000"/>
              </a:spcBef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清算所自然日业务流程（一）：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清算所在银行签到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交易场所在清算所签到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交易场所盘中实时上报交易数据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清算所接收交易数据实时计算资金、持仓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清算所在银行签退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清算所获取银行出入金对账文件（银行为准）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清算所系统出入金对账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清算所拆分合并各交易场所出入金对账文件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交易场所在清算所签退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交易场所获取清算所出入金对账文件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交易场所系统出入金对账（清算所为准）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交易场所上报盘后清算数据（资金、持仓）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35075" cy="5675312"/>
          </a:xfrm>
        </p:spPr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sp>
        <p:nvSpPr>
          <p:cNvPr id="5" name="文本占位符 8194"/>
          <p:cNvSpPr txBox="1">
            <a:spLocks/>
          </p:cNvSpPr>
          <p:nvPr/>
        </p:nvSpPr>
        <p:spPr>
          <a:xfrm>
            <a:off x="2559050" y="5492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971550" lvl="1" indent="-514350">
              <a:spcBef>
                <a:spcPct val="20000"/>
              </a:spcBef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lphaL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占位符 8194"/>
          <p:cNvSpPr txBox="1">
            <a:spLocks/>
          </p:cNvSpPr>
          <p:nvPr/>
        </p:nvSpPr>
        <p:spPr>
          <a:xfrm>
            <a:off x="2711450" y="7016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971550" lvl="1" indent="-514350">
              <a:spcBef>
                <a:spcPct val="20000"/>
              </a:spcBef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清算所自然日业务流程（二）：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清算所核对交易场所盘中计算、盘后数据是否一致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清算所生成交易场所清算差异文件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交易场所处理清算差异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交易场所日结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清算所登记交易场所清算数据到正式表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清算所按交易场所分别生成银行清算数据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清算所上传清算数据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清算所获取清算差异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清算所处理清算所差异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清算所日结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实时上报</a:t>
            </a:r>
            <a:endParaRPr lang="zh-CN" altLang="en-US" dirty="0"/>
          </a:p>
        </p:txBody>
      </p:sp>
      <p:sp>
        <p:nvSpPr>
          <p:cNvPr id="3" name="文本占位符 8194"/>
          <p:cNvSpPr txBox="1">
            <a:spLocks/>
          </p:cNvSpPr>
          <p:nvPr/>
        </p:nvSpPr>
        <p:spPr>
          <a:xfrm>
            <a:off x="2559050" y="5492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971550" lvl="1" indent="-514350">
              <a:spcBef>
                <a:spcPct val="20000"/>
              </a:spcBef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占位符 8194"/>
          <p:cNvSpPr txBox="1">
            <a:spLocks/>
          </p:cNvSpPr>
          <p:nvPr/>
        </p:nvSpPr>
        <p:spPr>
          <a:xfrm>
            <a:off x="2711450" y="701675"/>
            <a:ext cx="6130925" cy="5256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971550" lvl="1" indent="-514350">
              <a:spcBef>
                <a:spcPct val="20000"/>
              </a:spcBef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交易场所实时上报数据（主要数据）：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交易模式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交易日历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交易节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品种大类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交易品种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交易商账户登记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交易商签约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（需要和银行交互）</a:t>
            </a:r>
            <a:endParaRPr lang="en-US" altLang="zh-CN" sz="20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出金</a:t>
            </a:r>
            <a:r>
              <a:rPr lang="zh-CN" altLang="en-US" sz="2000" dirty="0" smtClean="0">
                <a:solidFill>
                  <a:srgbClr val="FF0000"/>
                </a:solidFill>
              </a:rPr>
              <a:t>（需要和银行交互）</a:t>
            </a:r>
            <a:endParaRPr lang="en-US" altLang="zh-CN" sz="20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入金</a:t>
            </a:r>
            <a:r>
              <a:rPr lang="zh-CN" altLang="en-US" sz="2000" dirty="0" smtClean="0">
                <a:solidFill>
                  <a:srgbClr val="FF0000"/>
                </a:solidFill>
              </a:rPr>
              <a:t>（需要和银行交互）</a:t>
            </a:r>
            <a:endParaRPr lang="en-US" altLang="zh-CN" sz="20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委托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撤单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 smtClean="0">
                <a:latin typeface="+mn-lt"/>
                <a:ea typeface="+mn-ea"/>
                <a:cs typeface="+mn-cs"/>
              </a:rPr>
              <a:t>成交</a:t>
            </a: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lphaL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alphaLcPeriod"/>
            </a:pPr>
            <a:endParaRPr lang="en-US" altLang="zh-CN" sz="2000" dirty="0" smtClean="0">
              <a:latin typeface="+mn-lt"/>
              <a:ea typeface="+mn-ea"/>
              <a:cs typeface="+mn-cs"/>
            </a:endParaRPr>
          </a:p>
          <a:p>
            <a:pPr marL="971550" lvl="1" indent="-514350">
              <a:spcBef>
                <a:spcPct val="20000"/>
              </a:spcBef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5143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80512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67744" y="476672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以交易模式登记为例、说明基础业务的数据流图：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前置接收数据、入前置库待办表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 smtClean="0"/>
              <a:t>C</a:t>
            </a:r>
            <a:r>
              <a:rPr lang="zh-CN" altLang="en-US" dirty="0" smtClean="0"/>
              <a:t>核心引擎扫描前置待办表、入核心数据库待办表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清算所管理端页面审核数据、修改待办状态、生成通知信息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 smtClean="0"/>
              <a:t>C</a:t>
            </a:r>
            <a:r>
              <a:rPr lang="zh-CN" altLang="en-US" dirty="0" smtClean="0"/>
              <a:t>核心引擎扫描核心库待办通知表、入前置待办通知表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dirty="0" smtClean="0"/>
              <a:t>前置扫描前置库待办通知表并通知交易场所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2A94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BB5D8"/>
        </a:accent5>
        <a:accent6>
          <a:srgbClr val="793A75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000F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E4AAAA"/>
        </a:accent5>
        <a:accent6>
          <a:srgbClr val="A8000B"/>
        </a:accent6>
        <a:hlink>
          <a:srgbClr val="3A0004"/>
        </a:hlink>
        <a:folHlink>
          <a:srgbClr val="D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9E0BE"/>
        </a:accent1>
        <a:accent2>
          <a:srgbClr val="D1D467"/>
        </a:accent2>
        <a:accent3>
          <a:srgbClr val="FFFFFF"/>
        </a:accent3>
        <a:accent4>
          <a:srgbClr val="000000"/>
        </a:accent4>
        <a:accent5>
          <a:srgbClr val="F2EDDB"/>
        </a:accent5>
        <a:accent6>
          <a:srgbClr val="BBBE5C"/>
        </a:accent6>
        <a:hlink>
          <a:srgbClr val="3A3B11"/>
        </a:hlink>
        <a:folHlink>
          <a:srgbClr val="C4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3A3B11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6C5DC"/>
        </a:accent5>
        <a:accent6>
          <a:srgbClr val="254C74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589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FCC00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E2AA"/>
        </a:accent5>
        <a:accent6>
          <a:srgbClr val="466C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2A94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BB5D8"/>
        </a:accent5>
        <a:accent6>
          <a:srgbClr val="793A75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000F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E4AAAA"/>
        </a:accent5>
        <a:accent6>
          <a:srgbClr val="A8000B"/>
        </a:accent6>
        <a:hlink>
          <a:srgbClr val="3A0004"/>
        </a:hlink>
        <a:folHlink>
          <a:srgbClr val="D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9E0BE"/>
        </a:accent1>
        <a:accent2>
          <a:srgbClr val="D1D467"/>
        </a:accent2>
        <a:accent3>
          <a:srgbClr val="FFFFFF"/>
        </a:accent3>
        <a:accent4>
          <a:srgbClr val="000000"/>
        </a:accent4>
        <a:accent5>
          <a:srgbClr val="F2EDDB"/>
        </a:accent5>
        <a:accent6>
          <a:srgbClr val="BBBE5C"/>
        </a:accent6>
        <a:hlink>
          <a:srgbClr val="3A3B11"/>
        </a:hlink>
        <a:folHlink>
          <a:srgbClr val="C4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3A3B11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6C5DC"/>
        </a:accent5>
        <a:accent6>
          <a:srgbClr val="254C74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589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FCC00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E2AA"/>
        </a:accent5>
        <a:accent6>
          <a:srgbClr val="466C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2A94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BB5D8"/>
        </a:accent5>
        <a:accent6>
          <a:srgbClr val="793A75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0000F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E4AAAA"/>
        </a:accent5>
        <a:accent6>
          <a:srgbClr val="A8000B"/>
        </a:accent6>
        <a:hlink>
          <a:srgbClr val="3A0004"/>
        </a:hlink>
        <a:folHlink>
          <a:srgbClr val="D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9E0BE"/>
        </a:accent1>
        <a:accent2>
          <a:srgbClr val="D1D467"/>
        </a:accent2>
        <a:accent3>
          <a:srgbClr val="FFFFFF"/>
        </a:accent3>
        <a:accent4>
          <a:srgbClr val="000000"/>
        </a:accent4>
        <a:accent5>
          <a:srgbClr val="F2EDDB"/>
        </a:accent5>
        <a:accent6>
          <a:srgbClr val="BBBE5C"/>
        </a:accent6>
        <a:hlink>
          <a:srgbClr val="3A3B11"/>
        </a:hlink>
        <a:folHlink>
          <a:srgbClr val="C4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3A3B11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7AB"/>
        </a:accent5>
        <a:accent6>
          <a:srgbClr val="C34E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6C5DC"/>
        </a:accent5>
        <a:accent6>
          <a:srgbClr val="254C74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589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FCC00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E2AA"/>
        </a:accent5>
        <a:accent6>
          <a:srgbClr val="466C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1026</Words>
  <Application>Microsoft Office PowerPoint</Application>
  <PresentationFormat>全屏显示(4:3)</PresentationFormat>
  <Paragraphs>312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默认设计模板</vt:lpstr>
      <vt:lpstr>自定义设计方案</vt:lpstr>
      <vt:lpstr>自定义设计方案_2</vt:lpstr>
      <vt:lpstr>青岛清算所</vt:lpstr>
      <vt:lpstr>项目组成</vt:lpstr>
      <vt:lpstr>主要内容</vt:lpstr>
      <vt:lpstr>业务流程</vt:lpstr>
      <vt:lpstr>业务流程</vt:lpstr>
      <vt:lpstr>业务流程</vt:lpstr>
      <vt:lpstr>实时上报</vt:lpstr>
      <vt:lpstr>幻灯片 8</vt:lpstr>
      <vt:lpstr>幻灯片 9</vt:lpstr>
      <vt:lpstr>清算核对</vt:lpstr>
      <vt:lpstr>幻灯片 11</vt:lpstr>
      <vt:lpstr>清算核对</vt:lpstr>
      <vt:lpstr>清算核对</vt:lpstr>
      <vt:lpstr>资金账户</vt:lpstr>
      <vt:lpstr>资金科目</vt:lpstr>
      <vt:lpstr>资金科目</vt:lpstr>
      <vt:lpstr>资金平衡</vt:lpstr>
      <vt:lpstr>风控原则</vt:lpstr>
      <vt:lpstr>幻灯片 19</vt:lpstr>
      <vt:lpstr>感谢您的关注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青岛清算所</dc:title>
  <dc:creator/>
  <cp:lastModifiedBy>Administrator</cp:lastModifiedBy>
  <cp:revision>250</cp:revision>
  <dcterms:created xsi:type="dcterms:W3CDTF">2010-08-26T17:14:00Z</dcterms:created>
  <dcterms:modified xsi:type="dcterms:W3CDTF">2016-06-21T08:41:40Z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2052-10.1.0.5329</vt:lpwstr>
  </property>
</Properties>
</file>