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22" r:id="rId2"/>
    <p:sldId id="474" r:id="rId3"/>
    <p:sldId id="487" r:id="rId4"/>
    <p:sldId id="480" r:id="rId5"/>
    <p:sldId id="488" r:id="rId6"/>
    <p:sldId id="475" r:id="rId7"/>
    <p:sldId id="476" r:id="rId8"/>
    <p:sldId id="477" r:id="rId9"/>
    <p:sldId id="485" r:id="rId10"/>
    <p:sldId id="478" r:id="rId11"/>
    <p:sldId id="483" r:id="rId12"/>
    <p:sldId id="479" r:id="rId13"/>
    <p:sldId id="482" r:id="rId14"/>
    <p:sldId id="481" r:id="rId15"/>
    <p:sldId id="48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48" userDrawn="1">
          <p15:clr>
            <a:srgbClr val="A4A3A4"/>
          </p15:clr>
        </p15:guide>
        <p15:guide id="2" pos="21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9ED4"/>
    <a:srgbClr val="424A60"/>
    <a:srgbClr val="4F5974"/>
    <a:srgbClr val="7083A4"/>
    <a:srgbClr val="ADB9C7"/>
    <a:srgbClr val="67A9BF"/>
    <a:srgbClr val="D5EAE1"/>
    <a:srgbClr val="B9CAB8"/>
    <a:srgbClr val="FFFFFF"/>
    <a:srgbClr val="47BB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55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3748"/>
        <p:guide pos="21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2825;&#27941;&#25991;&#20132;&#25152;&#21697;&#31181;&#20998;&#26512;\&#21382;&#21490;&#25104;&#20132;-20170228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2825;&#27941;&#25991;&#20132;&#25152;&#21697;&#31181;&#20998;&#26512;\&#21382;&#21490;&#25104;&#20132;-20170228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2825;&#27941;&#25991;&#20132;&#25152;&#21697;&#31181;&#20998;&#26512;\&#21382;&#21490;&#25104;&#20132;-20170228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2825;&#27941;&#25991;&#20132;&#25152;&#21697;&#31181;&#20998;&#26512;\&#21382;&#21490;&#25104;&#20132;-2017022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1"/>
          <c:order val="1"/>
          <c:tx>
            <c:strRef>
              <c:f>价格!$C$1</c:f>
              <c:strCache>
                <c:ptCount val="1"/>
                <c:pt idx="0">
                  <c:v>成交总量（手）</c:v>
                </c:pt>
              </c:strCache>
            </c:strRef>
          </c:tx>
          <c:marker>
            <c:symbol val="none"/>
          </c:marker>
          <c:cat>
            <c:strRef>
              <c:f>价格!$A$2:$A$52</c:f>
              <c:strCache>
                <c:ptCount val="51"/>
                <c:pt idx="0">
                  <c:v>20161220</c:v>
                </c:pt>
                <c:pt idx="1">
                  <c:v>20161221</c:v>
                </c:pt>
                <c:pt idx="2">
                  <c:v>20161222</c:v>
                </c:pt>
                <c:pt idx="3">
                  <c:v>20161223</c:v>
                </c:pt>
                <c:pt idx="4">
                  <c:v>20161224</c:v>
                </c:pt>
                <c:pt idx="5">
                  <c:v>20161226</c:v>
                </c:pt>
                <c:pt idx="6">
                  <c:v>20161227</c:v>
                </c:pt>
                <c:pt idx="7">
                  <c:v>20161228</c:v>
                </c:pt>
                <c:pt idx="8">
                  <c:v>20161229</c:v>
                </c:pt>
                <c:pt idx="9">
                  <c:v>20161230</c:v>
                </c:pt>
                <c:pt idx="10">
                  <c:v>20170103</c:v>
                </c:pt>
                <c:pt idx="11">
                  <c:v>20170104</c:v>
                </c:pt>
                <c:pt idx="12">
                  <c:v>20170105</c:v>
                </c:pt>
                <c:pt idx="13">
                  <c:v>20170106</c:v>
                </c:pt>
                <c:pt idx="14">
                  <c:v>20170107</c:v>
                </c:pt>
                <c:pt idx="15">
                  <c:v>20170109</c:v>
                </c:pt>
                <c:pt idx="16">
                  <c:v>20170110</c:v>
                </c:pt>
                <c:pt idx="17">
                  <c:v>20170111</c:v>
                </c:pt>
                <c:pt idx="18">
                  <c:v>20170112</c:v>
                </c:pt>
                <c:pt idx="19">
                  <c:v>20170113</c:v>
                </c:pt>
                <c:pt idx="20">
                  <c:v>20170114</c:v>
                </c:pt>
                <c:pt idx="21">
                  <c:v>20170116</c:v>
                </c:pt>
                <c:pt idx="22">
                  <c:v>20170117</c:v>
                </c:pt>
                <c:pt idx="23">
                  <c:v>20170118</c:v>
                </c:pt>
                <c:pt idx="24">
                  <c:v>20170119</c:v>
                </c:pt>
                <c:pt idx="25">
                  <c:v>20170120</c:v>
                </c:pt>
                <c:pt idx="26">
                  <c:v>20170121</c:v>
                </c:pt>
                <c:pt idx="27">
                  <c:v>20170123</c:v>
                </c:pt>
                <c:pt idx="28">
                  <c:v>20170124</c:v>
                </c:pt>
                <c:pt idx="29">
                  <c:v>20170125</c:v>
                </c:pt>
                <c:pt idx="30">
                  <c:v>20170126</c:v>
                </c:pt>
                <c:pt idx="31">
                  <c:v>20170203</c:v>
                </c:pt>
                <c:pt idx="32">
                  <c:v>20170204</c:v>
                </c:pt>
                <c:pt idx="33">
                  <c:v>20170206</c:v>
                </c:pt>
                <c:pt idx="34">
                  <c:v>20170207</c:v>
                </c:pt>
                <c:pt idx="35">
                  <c:v>20170208</c:v>
                </c:pt>
                <c:pt idx="36">
                  <c:v>20170209</c:v>
                </c:pt>
                <c:pt idx="37">
                  <c:v>20170210</c:v>
                </c:pt>
                <c:pt idx="38">
                  <c:v>20170211</c:v>
                </c:pt>
                <c:pt idx="39">
                  <c:v>20170213</c:v>
                </c:pt>
                <c:pt idx="40">
                  <c:v>20170215</c:v>
                </c:pt>
                <c:pt idx="41">
                  <c:v>20170216</c:v>
                </c:pt>
                <c:pt idx="42">
                  <c:v>20170217</c:v>
                </c:pt>
                <c:pt idx="43">
                  <c:v>20170218</c:v>
                </c:pt>
                <c:pt idx="44">
                  <c:v>20170220</c:v>
                </c:pt>
                <c:pt idx="45">
                  <c:v>20170221</c:v>
                </c:pt>
                <c:pt idx="46">
                  <c:v>20170222</c:v>
                </c:pt>
                <c:pt idx="47">
                  <c:v>20170223</c:v>
                </c:pt>
                <c:pt idx="48">
                  <c:v>20170224</c:v>
                </c:pt>
                <c:pt idx="49">
                  <c:v>20170225</c:v>
                </c:pt>
                <c:pt idx="50">
                  <c:v>20170227</c:v>
                </c:pt>
              </c:strCache>
            </c:strRef>
          </c:cat>
          <c:val>
            <c:numRef>
              <c:f>价格!$C$2:$C$52</c:f>
              <c:numCache>
                <c:formatCode>General</c:formatCode>
                <c:ptCount val="5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6</c:v>
                </c:pt>
                <c:pt idx="14">
                  <c:v>2</c:v>
                </c:pt>
                <c:pt idx="15">
                  <c:v>14</c:v>
                </c:pt>
                <c:pt idx="16">
                  <c:v>136</c:v>
                </c:pt>
                <c:pt idx="17">
                  <c:v>14</c:v>
                </c:pt>
                <c:pt idx="18">
                  <c:v>64</c:v>
                </c:pt>
                <c:pt idx="19">
                  <c:v>220</c:v>
                </c:pt>
                <c:pt idx="20">
                  <c:v>32</c:v>
                </c:pt>
                <c:pt idx="21">
                  <c:v>10</c:v>
                </c:pt>
                <c:pt idx="22">
                  <c:v>13080</c:v>
                </c:pt>
                <c:pt idx="23">
                  <c:v>14578</c:v>
                </c:pt>
                <c:pt idx="24">
                  <c:v>15572</c:v>
                </c:pt>
                <c:pt idx="25">
                  <c:v>5266</c:v>
                </c:pt>
                <c:pt idx="26">
                  <c:v>11008</c:v>
                </c:pt>
                <c:pt idx="27">
                  <c:v>12188</c:v>
                </c:pt>
                <c:pt idx="28">
                  <c:v>8760</c:v>
                </c:pt>
                <c:pt idx="29">
                  <c:v>9430</c:v>
                </c:pt>
                <c:pt idx="30">
                  <c:v>10630</c:v>
                </c:pt>
                <c:pt idx="31">
                  <c:v>8336</c:v>
                </c:pt>
                <c:pt idx="32">
                  <c:v>7726</c:v>
                </c:pt>
                <c:pt idx="33">
                  <c:v>8026</c:v>
                </c:pt>
                <c:pt idx="34">
                  <c:v>7426</c:v>
                </c:pt>
                <c:pt idx="35">
                  <c:v>9246</c:v>
                </c:pt>
                <c:pt idx="36">
                  <c:v>7254</c:v>
                </c:pt>
                <c:pt idx="37">
                  <c:v>5922</c:v>
                </c:pt>
                <c:pt idx="38">
                  <c:v>7560</c:v>
                </c:pt>
                <c:pt idx="39">
                  <c:v>12722</c:v>
                </c:pt>
                <c:pt idx="40">
                  <c:v>7712</c:v>
                </c:pt>
                <c:pt idx="41">
                  <c:v>9128</c:v>
                </c:pt>
                <c:pt idx="42">
                  <c:v>6620</c:v>
                </c:pt>
                <c:pt idx="43">
                  <c:v>3664</c:v>
                </c:pt>
                <c:pt idx="44">
                  <c:v>332</c:v>
                </c:pt>
                <c:pt idx="45">
                  <c:v>250</c:v>
                </c:pt>
                <c:pt idx="46">
                  <c:v>660</c:v>
                </c:pt>
                <c:pt idx="47">
                  <c:v>2</c:v>
                </c:pt>
                <c:pt idx="48">
                  <c:v>100</c:v>
                </c:pt>
                <c:pt idx="49">
                  <c:v>56</c:v>
                </c:pt>
                <c:pt idx="50">
                  <c:v>114</c:v>
                </c:pt>
              </c:numCache>
            </c:numRef>
          </c:val>
        </c:ser>
        <c:marker val="1"/>
        <c:axId val="150029056"/>
        <c:axId val="150030592"/>
      </c:lineChart>
      <c:lineChart>
        <c:grouping val="standard"/>
        <c:ser>
          <c:idx val="0"/>
          <c:order val="0"/>
          <c:tx>
            <c:strRef>
              <c:f>价格!$B$1</c:f>
              <c:strCache>
                <c:ptCount val="1"/>
                <c:pt idx="0">
                  <c:v>平均价格（元）</c:v>
                </c:pt>
              </c:strCache>
            </c:strRef>
          </c:tx>
          <c:marker>
            <c:symbol val="none"/>
          </c:marker>
          <c:cat>
            <c:strRef>
              <c:f>价格!$A$2:$A$52</c:f>
              <c:strCache>
                <c:ptCount val="51"/>
                <c:pt idx="0">
                  <c:v>20161220</c:v>
                </c:pt>
                <c:pt idx="1">
                  <c:v>20161221</c:v>
                </c:pt>
                <c:pt idx="2">
                  <c:v>20161222</c:v>
                </c:pt>
                <c:pt idx="3">
                  <c:v>20161223</c:v>
                </c:pt>
                <c:pt idx="4">
                  <c:v>20161224</c:v>
                </c:pt>
                <c:pt idx="5">
                  <c:v>20161226</c:v>
                </c:pt>
                <c:pt idx="6">
                  <c:v>20161227</c:v>
                </c:pt>
                <c:pt idx="7">
                  <c:v>20161228</c:v>
                </c:pt>
                <c:pt idx="8">
                  <c:v>20161229</c:v>
                </c:pt>
                <c:pt idx="9">
                  <c:v>20161230</c:v>
                </c:pt>
                <c:pt idx="10">
                  <c:v>20170103</c:v>
                </c:pt>
                <c:pt idx="11">
                  <c:v>20170104</c:v>
                </c:pt>
                <c:pt idx="12">
                  <c:v>20170105</c:v>
                </c:pt>
                <c:pt idx="13">
                  <c:v>20170106</c:v>
                </c:pt>
                <c:pt idx="14">
                  <c:v>20170107</c:v>
                </c:pt>
                <c:pt idx="15">
                  <c:v>20170109</c:v>
                </c:pt>
                <c:pt idx="16">
                  <c:v>20170110</c:v>
                </c:pt>
                <c:pt idx="17">
                  <c:v>20170111</c:v>
                </c:pt>
                <c:pt idx="18">
                  <c:v>20170112</c:v>
                </c:pt>
                <c:pt idx="19">
                  <c:v>20170113</c:v>
                </c:pt>
                <c:pt idx="20">
                  <c:v>20170114</c:v>
                </c:pt>
                <c:pt idx="21">
                  <c:v>20170116</c:v>
                </c:pt>
                <c:pt idx="22">
                  <c:v>20170117</c:v>
                </c:pt>
                <c:pt idx="23">
                  <c:v>20170118</c:v>
                </c:pt>
                <c:pt idx="24">
                  <c:v>20170119</c:v>
                </c:pt>
                <c:pt idx="25">
                  <c:v>20170120</c:v>
                </c:pt>
                <c:pt idx="26">
                  <c:v>20170121</c:v>
                </c:pt>
                <c:pt idx="27">
                  <c:v>20170123</c:v>
                </c:pt>
                <c:pt idx="28">
                  <c:v>20170124</c:v>
                </c:pt>
                <c:pt idx="29">
                  <c:v>20170125</c:v>
                </c:pt>
                <c:pt idx="30">
                  <c:v>20170126</c:v>
                </c:pt>
                <c:pt idx="31">
                  <c:v>20170203</c:v>
                </c:pt>
                <c:pt idx="32">
                  <c:v>20170204</c:v>
                </c:pt>
                <c:pt idx="33">
                  <c:v>20170206</c:v>
                </c:pt>
                <c:pt idx="34">
                  <c:v>20170207</c:v>
                </c:pt>
                <c:pt idx="35">
                  <c:v>20170208</c:v>
                </c:pt>
                <c:pt idx="36">
                  <c:v>20170209</c:v>
                </c:pt>
                <c:pt idx="37">
                  <c:v>20170210</c:v>
                </c:pt>
                <c:pt idx="38">
                  <c:v>20170211</c:v>
                </c:pt>
                <c:pt idx="39">
                  <c:v>20170213</c:v>
                </c:pt>
                <c:pt idx="40">
                  <c:v>20170215</c:v>
                </c:pt>
                <c:pt idx="41">
                  <c:v>20170216</c:v>
                </c:pt>
                <c:pt idx="42">
                  <c:v>20170217</c:v>
                </c:pt>
                <c:pt idx="43">
                  <c:v>20170218</c:v>
                </c:pt>
                <c:pt idx="44">
                  <c:v>20170220</c:v>
                </c:pt>
                <c:pt idx="45">
                  <c:v>20170221</c:v>
                </c:pt>
                <c:pt idx="46">
                  <c:v>20170222</c:v>
                </c:pt>
                <c:pt idx="47">
                  <c:v>20170223</c:v>
                </c:pt>
                <c:pt idx="48">
                  <c:v>20170224</c:v>
                </c:pt>
                <c:pt idx="49">
                  <c:v>20170225</c:v>
                </c:pt>
                <c:pt idx="50">
                  <c:v>20170227</c:v>
                </c:pt>
              </c:strCache>
            </c:strRef>
          </c:cat>
          <c:val>
            <c:numRef>
              <c:f>价格!$B$2:$B$52</c:f>
              <c:numCache>
                <c:formatCode>0_ </c:formatCode>
                <c:ptCount val="51"/>
                <c:pt idx="0">
                  <c:v>39</c:v>
                </c:pt>
                <c:pt idx="1">
                  <c:v>42.9</c:v>
                </c:pt>
                <c:pt idx="2">
                  <c:v>47.190000000000005</c:v>
                </c:pt>
                <c:pt idx="3">
                  <c:v>51.91</c:v>
                </c:pt>
                <c:pt idx="4">
                  <c:v>57.11</c:v>
                </c:pt>
                <c:pt idx="5">
                  <c:v>62.83</c:v>
                </c:pt>
                <c:pt idx="6">
                  <c:v>69.11999999999999</c:v>
                </c:pt>
                <c:pt idx="7">
                  <c:v>76.040000000000006</c:v>
                </c:pt>
                <c:pt idx="8">
                  <c:v>83.649999999999991</c:v>
                </c:pt>
                <c:pt idx="9">
                  <c:v>92.02</c:v>
                </c:pt>
                <c:pt idx="10">
                  <c:v>101.23</c:v>
                </c:pt>
                <c:pt idx="11">
                  <c:v>111.36</c:v>
                </c:pt>
                <c:pt idx="12">
                  <c:v>122.5</c:v>
                </c:pt>
                <c:pt idx="13">
                  <c:v>134.75</c:v>
                </c:pt>
                <c:pt idx="14">
                  <c:v>148.22999999999999</c:v>
                </c:pt>
                <c:pt idx="15">
                  <c:v>163.05999999999997</c:v>
                </c:pt>
                <c:pt idx="16">
                  <c:v>179.36999999999995</c:v>
                </c:pt>
                <c:pt idx="17">
                  <c:v>197.31</c:v>
                </c:pt>
                <c:pt idx="18">
                  <c:v>217.05000000000013</c:v>
                </c:pt>
                <c:pt idx="19">
                  <c:v>238.76000000000019</c:v>
                </c:pt>
                <c:pt idx="20">
                  <c:v>262.63999999999993</c:v>
                </c:pt>
                <c:pt idx="21">
                  <c:v>288.91000000000003</c:v>
                </c:pt>
                <c:pt idx="22">
                  <c:v>316.28592105262976</c:v>
                </c:pt>
                <c:pt idx="23">
                  <c:v>334.67472901168969</c:v>
                </c:pt>
                <c:pt idx="24">
                  <c:v>333.73113186813345</c:v>
                </c:pt>
                <c:pt idx="25">
                  <c:v>392.33333333333331</c:v>
                </c:pt>
                <c:pt idx="26">
                  <c:v>400.27320270270332</c:v>
                </c:pt>
                <c:pt idx="27">
                  <c:v>419.29869809203433</c:v>
                </c:pt>
                <c:pt idx="28">
                  <c:v>430.55315082644705</c:v>
                </c:pt>
                <c:pt idx="29">
                  <c:v>401.55912928760051</c:v>
                </c:pt>
                <c:pt idx="30">
                  <c:v>400.29591346153808</c:v>
                </c:pt>
                <c:pt idx="31">
                  <c:v>406.09070736434114</c:v>
                </c:pt>
                <c:pt idx="32">
                  <c:v>376.01901109057383</c:v>
                </c:pt>
                <c:pt idx="33">
                  <c:v>343.04294820717081</c:v>
                </c:pt>
                <c:pt idx="34">
                  <c:v>341.69006596306139</c:v>
                </c:pt>
                <c:pt idx="35">
                  <c:v>324.43858050847359</c:v>
                </c:pt>
                <c:pt idx="36">
                  <c:v>312.84948545861056</c:v>
                </c:pt>
                <c:pt idx="37">
                  <c:v>309.1516728624506</c:v>
                </c:pt>
                <c:pt idx="38">
                  <c:v>333.48447092469013</c:v>
                </c:pt>
                <c:pt idx="39">
                  <c:v>367.43679450486496</c:v>
                </c:pt>
                <c:pt idx="40">
                  <c:v>344.74919691969035</c:v>
                </c:pt>
                <c:pt idx="41">
                  <c:v>349.17332657200666</c:v>
                </c:pt>
                <c:pt idx="42">
                  <c:v>341.97514784946253</c:v>
                </c:pt>
                <c:pt idx="43">
                  <c:v>296.32445427728999</c:v>
                </c:pt>
                <c:pt idx="44">
                  <c:v>262.73545454545444</c:v>
                </c:pt>
                <c:pt idx="45">
                  <c:v>254.08181818181814</c:v>
                </c:pt>
                <c:pt idx="46">
                  <c:v>212.96809523809523</c:v>
                </c:pt>
                <c:pt idx="47">
                  <c:v>189.94</c:v>
                </c:pt>
                <c:pt idx="48">
                  <c:v>170.94000000000003</c:v>
                </c:pt>
                <c:pt idx="49">
                  <c:v>153.84399999999999</c:v>
                </c:pt>
                <c:pt idx="50">
                  <c:v>138.45000000000005</c:v>
                </c:pt>
              </c:numCache>
            </c:numRef>
          </c:val>
        </c:ser>
        <c:marker val="1"/>
        <c:axId val="150038016"/>
        <c:axId val="150036480"/>
      </c:lineChart>
      <c:catAx>
        <c:axId val="150029056"/>
        <c:scaling>
          <c:orientation val="minMax"/>
        </c:scaling>
        <c:axPos val="b"/>
        <c:tickLblPos val="nextTo"/>
        <c:crossAx val="150030592"/>
        <c:crosses val="autoZero"/>
        <c:auto val="1"/>
        <c:lblAlgn val="ctr"/>
        <c:lblOffset val="100"/>
      </c:catAx>
      <c:valAx>
        <c:axId val="150030592"/>
        <c:scaling>
          <c:orientation val="minMax"/>
        </c:scaling>
        <c:axPos val="l"/>
        <c:majorGridlines/>
        <c:numFmt formatCode="General" sourceLinked="1"/>
        <c:tickLblPos val="nextTo"/>
        <c:crossAx val="150029056"/>
        <c:crosses val="autoZero"/>
        <c:crossBetween val="between"/>
      </c:valAx>
      <c:valAx>
        <c:axId val="150036480"/>
        <c:scaling>
          <c:orientation val="minMax"/>
        </c:scaling>
        <c:axPos val="r"/>
        <c:numFmt formatCode="0_ " sourceLinked="1"/>
        <c:tickLblPos val="nextTo"/>
        <c:crossAx val="150038016"/>
        <c:crosses val="max"/>
        <c:crossBetween val="between"/>
      </c:valAx>
      <c:catAx>
        <c:axId val="150038016"/>
        <c:scaling>
          <c:orientation val="minMax"/>
        </c:scaling>
        <c:delete val="1"/>
        <c:axPos val="b"/>
        <c:tickLblPos val="none"/>
        <c:crossAx val="150036480"/>
        <c:crosses val="autoZero"/>
        <c:auto val="1"/>
        <c:lblAlgn val="ctr"/>
        <c:lblOffset val="100"/>
      </c:cat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lineChart>
        <c:grouping val="standard"/>
        <c:ser>
          <c:idx val="0"/>
          <c:order val="0"/>
          <c:tx>
            <c:strRef>
              <c:f>成交量分析!$B$1</c:f>
              <c:strCache>
                <c:ptCount val="1"/>
                <c:pt idx="0">
                  <c:v>成交总量（手）</c:v>
                </c:pt>
              </c:strCache>
            </c:strRef>
          </c:tx>
          <c:marker>
            <c:symbol val="none"/>
          </c:marker>
          <c:cat>
            <c:strRef>
              <c:f>成交量分析!$A$2:$A$52</c:f>
              <c:strCache>
                <c:ptCount val="51"/>
                <c:pt idx="0">
                  <c:v>20161220</c:v>
                </c:pt>
                <c:pt idx="1">
                  <c:v>20161221</c:v>
                </c:pt>
                <c:pt idx="2">
                  <c:v>20161222</c:v>
                </c:pt>
                <c:pt idx="3">
                  <c:v>20161223</c:v>
                </c:pt>
                <c:pt idx="4">
                  <c:v>20161224</c:v>
                </c:pt>
                <c:pt idx="5">
                  <c:v>20161226</c:v>
                </c:pt>
                <c:pt idx="6">
                  <c:v>20161227</c:v>
                </c:pt>
                <c:pt idx="7">
                  <c:v>20161228</c:v>
                </c:pt>
                <c:pt idx="8">
                  <c:v>20161229</c:v>
                </c:pt>
                <c:pt idx="9">
                  <c:v>20161230</c:v>
                </c:pt>
                <c:pt idx="10">
                  <c:v>20170103</c:v>
                </c:pt>
                <c:pt idx="11">
                  <c:v>20170104</c:v>
                </c:pt>
                <c:pt idx="12">
                  <c:v>20170105</c:v>
                </c:pt>
                <c:pt idx="13">
                  <c:v>20170106</c:v>
                </c:pt>
                <c:pt idx="14">
                  <c:v>20170107</c:v>
                </c:pt>
                <c:pt idx="15">
                  <c:v>20170109</c:v>
                </c:pt>
                <c:pt idx="16">
                  <c:v>20170110</c:v>
                </c:pt>
                <c:pt idx="17">
                  <c:v>20170111</c:v>
                </c:pt>
                <c:pt idx="18">
                  <c:v>20170112</c:v>
                </c:pt>
                <c:pt idx="19">
                  <c:v>20170113</c:v>
                </c:pt>
                <c:pt idx="20">
                  <c:v>20170114</c:v>
                </c:pt>
                <c:pt idx="21">
                  <c:v>20170116</c:v>
                </c:pt>
                <c:pt idx="22">
                  <c:v>20170117</c:v>
                </c:pt>
                <c:pt idx="23">
                  <c:v>20170118</c:v>
                </c:pt>
                <c:pt idx="24">
                  <c:v>20170119</c:v>
                </c:pt>
                <c:pt idx="25">
                  <c:v>20170120</c:v>
                </c:pt>
                <c:pt idx="26">
                  <c:v>20170121</c:v>
                </c:pt>
                <c:pt idx="27">
                  <c:v>20170123</c:v>
                </c:pt>
                <c:pt idx="28">
                  <c:v>20170124</c:v>
                </c:pt>
                <c:pt idx="29">
                  <c:v>20170125</c:v>
                </c:pt>
                <c:pt idx="30">
                  <c:v>20170126</c:v>
                </c:pt>
                <c:pt idx="31">
                  <c:v>20170203</c:v>
                </c:pt>
                <c:pt idx="32">
                  <c:v>20170204</c:v>
                </c:pt>
                <c:pt idx="33">
                  <c:v>20170206</c:v>
                </c:pt>
                <c:pt idx="34">
                  <c:v>20170207</c:v>
                </c:pt>
                <c:pt idx="35">
                  <c:v>20170208</c:v>
                </c:pt>
                <c:pt idx="36">
                  <c:v>20170209</c:v>
                </c:pt>
                <c:pt idx="37">
                  <c:v>20170210</c:v>
                </c:pt>
                <c:pt idx="38">
                  <c:v>20170211</c:v>
                </c:pt>
                <c:pt idx="39">
                  <c:v>20170213</c:v>
                </c:pt>
                <c:pt idx="40">
                  <c:v>20170215</c:v>
                </c:pt>
                <c:pt idx="41">
                  <c:v>20170216</c:v>
                </c:pt>
                <c:pt idx="42">
                  <c:v>20170217</c:v>
                </c:pt>
                <c:pt idx="43">
                  <c:v>20170218</c:v>
                </c:pt>
                <c:pt idx="44">
                  <c:v>20170220</c:v>
                </c:pt>
                <c:pt idx="45">
                  <c:v>20170221</c:v>
                </c:pt>
                <c:pt idx="46">
                  <c:v>20170222</c:v>
                </c:pt>
                <c:pt idx="47">
                  <c:v>20170223</c:v>
                </c:pt>
                <c:pt idx="48">
                  <c:v>20170224</c:v>
                </c:pt>
                <c:pt idx="49">
                  <c:v>20170225</c:v>
                </c:pt>
                <c:pt idx="50">
                  <c:v>20170227</c:v>
                </c:pt>
              </c:strCache>
            </c:strRef>
          </c:cat>
          <c:val>
            <c:numRef>
              <c:f>成交量分析!$B$2:$B$52</c:f>
              <c:numCache>
                <c:formatCode>General</c:formatCode>
                <c:ptCount val="5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6</c:v>
                </c:pt>
                <c:pt idx="14">
                  <c:v>2</c:v>
                </c:pt>
                <c:pt idx="15">
                  <c:v>14</c:v>
                </c:pt>
                <c:pt idx="16">
                  <c:v>136</c:v>
                </c:pt>
                <c:pt idx="17">
                  <c:v>14</c:v>
                </c:pt>
                <c:pt idx="18">
                  <c:v>64</c:v>
                </c:pt>
                <c:pt idx="19">
                  <c:v>220</c:v>
                </c:pt>
                <c:pt idx="20">
                  <c:v>32</c:v>
                </c:pt>
                <c:pt idx="21">
                  <c:v>10</c:v>
                </c:pt>
                <c:pt idx="22">
                  <c:v>13080</c:v>
                </c:pt>
                <c:pt idx="23">
                  <c:v>14578</c:v>
                </c:pt>
                <c:pt idx="24">
                  <c:v>15572</c:v>
                </c:pt>
                <c:pt idx="25">
                  <c:v>5266</c:v>
                </c:pt>
                <c:pt idx="26">
                  <c:v>11008</c:v>
                </c:pt>
                <c:pt idx="27">
                  <c:v>12188</c:v>
                </c:pt>
                <c:pt idx="28">
                  <c:v>8760</c:v>
                </c:pt>
                <c:pt idx="29">
                  <c:v>9430</c:v>
                </c:pt>
                <c:pt idx="30">
                  <c:v>10630</c:v>
                </c:pt>
                <c:pt idx="31">
                  <c:v>8336</c:v>
                </c:pt>
                <c:pt idx="32">
                  <c:v>7726</c:v>
                </c:pt>
                <c:pt idx="33">
                  <c:v>8026</c:v>
                </c:pt>
                <c:pt idx="34">
                  <c:v>7426</c:v>
                </c:pt>
                <c:pt idx="35">
                  <c:v>9246</c:v>
                </c:pt>
                <c:pt idx="36">
                  <c:v>7254</c:v>
                </c:pt>
                <c:pt idx="37">
                  <c:v>5922</c:v>
                </c:pt>
                <c:pt idx="38">
                  <c:v>7560</c:v>
                </c:pt>
                <c:pt idx="39">
                  <c:v>12722</c:v>
                </c:pt>
                <c:pt idx="40">
                  <c:v>7712</c:v>
                </c:pt>
                <c:pt idx="41">
                  <c:v>9128</c:v>
                </c:pt>
                <c:pt idx="42">
                  <c:v>6620</c:v>
                </c:pt>
                <c:pt idx="43">
                  <c:v>3664</c:v>
                </c:pt>
                <c:pt idx="44">
                  <c:v>332</c:v>
                </c:pt>
                <c:pt idx="45">
                  <c:v>250</c:v>
                </c:pt>
                <c:pt idx="46">
                  <c:v>660</c:v>
                </c:pt>
                <c:pt idx="47">
                  <c:v>2</c:v>
                </c:pt>
                <c:pt idx="48">
                  <c:v>100</c:v>
                </c:pt>
                <c:pt idx="49">
                  <c:v>56</c:v>
                </c:pt>
                <c:pt idx="50">
                  <c:v>114</c:v>
                </c:pt>
              </c:numCache>
            </c:numRef>
          </c:val>
        </c:ser>
        <c:ser>
          <c:idx val="1"/>
          <c:order val="1"/>
          <c:tx>
            <c:strRef>
              <c:f>成交量分析!$C$1</c:f>
              <c:strCache>
                <c:ptCount val="1"/>
                <c:pt idx="0">
                  <c:v>发行商成交总量（手）</c:v>
                </c:pt>
              </c:strCache>
            </c:strRef>
          </c:tx>
          <c:marker>
            <c:symbol val="none"/>
          </c:marker>
          <c:cat>
            <c:strRef>
              <c:f>成交量分析!$A$2:$A$52</c:f>
              <c:strCache>
                <c:ptCount val="51"/>
                <c:pt idx="0">
                  <c:v>20161220</c:v>
                </c:pt>
                <c:pt idx="1">
                  <c:v>20161221</c:v>
                </c:pt>
                <c:pt idx="2">
                  <c:v>20161222</c:v>
                </c:pt>
                <c:pt idx="3">
                  <c:v>20161223</c:v>
                </c:pt>
                <c:pt idx="4">
                  <c:v>20161224</c:v>
                </c:pt>
                <c:pt idx="5">
                  <c:v>20161226</c:v>
                </c:pt>
                <c:pt idx="6">
                  <c:v>20161227</c:v>
                </c:pt>
                <c:pt idx="7">
                  <c:v>20161228</c:v>
                </c:pt>
                <c:pt idx="8">
                  <c:v>20161229</c:v>
                </c:pt>
                <c:pt idx="9">
                  <c:v>20161230</c:v>
                </c:pt>
                <c:pt idx="10">
                  <c:v>20170103</c:v>
                </c:pt>
                <c:pt idx="11">
                  <c:v>20170104</c:v>
                </c:pt>
                <c:pt idx="12">
                  <c:v>20170105</c:v>
                </c:pt>
                <c:pt idx="13">
                  <c:v>20170106</c:v>
                </c:pt>
                <c:pt idx="14">
                  <c:v>20170107</c:v>
                </c:pt>
                <c:pt idx="15">
                  <c:v>20170109</c:v>
                </c:pt>
                <c:pt idx="16">
                  <c:v>20170110</c:v>
                </c:pt>
                <c:pt idx="17">
                  <c:v>20170111</c:v>
                </c:pt>
                <c:pt idx="18">
                  <c:v>20170112</c:v>
                </c:pt>
                <c:pt idx="19">
                  <c:v>20170113</c:v>
                </c:pt>
                <c:pt idx="20">
                  <c:v>20170114</c:v>
                </c:pt>
                <c:pt idx="21">
                  <c:v>20170116</c:v>
                </c:pt>
                <c:pt idx="22">
                  <c:v>20170117</c:v>
                </c:pt>
                <c:pt idx="23">
                  <c:v>20170118</c:v>
                </c:pt>
                <c:pt idx="24">
                  <c:v>20170119</c:v>
                </c:pt>
                <c:pt idx="25">
                  <c:v>20170120</c:v>
                </c:pt>
                <c:pt idx="26">
                  <c:v>20170121</c:v>
                </c:pt>
                <c:pt idx="27">
                  <c:v>20170123</c:v>
                </c:pt>
                <c:pt idx="28">
                  <c:v>20170124</c:v>
                </c:pt>
                <c:pt idx="29">
                  <c:v>20170125</c:v>
                </c:pt>
                <c:pt idx="30">
                  <c:v>20170126</c:v>
                </c:pt>
                <c:pt idx="31">
                  <c:v>20170203</c:v>
                </c:pt>
                <c:pt idx="32">
                  <c:v>20170204</c:v>
                </c:pt>
                <c:pt idx="33">
                  <c:v>20170206</c:v>
                </c:pt>
                <c:pt idx="34">
                  <c:v>20170207</c:v>
                </c:pt>
                <c:pt idx="35">
                  <c:v>20170208</c:v>
                </c:pt>
                <c:pt idx="36">
                  <c:v>20170209</c:v>
                </c:pt>
                <c:pt idx="37">
                  <c:v>20170210</c:v>
                </c:pt>
                <c:pt idx="38">
                  <c:v>20170211</c:v>
                </c:pt>
                <c:pt idx="39">
                  <c:v>20170213</c:v>
                </c:pt>
                <c:pt idx="40">
                  <c:v>20170215</c:v>
                </c:pt>
                <c:pt idx="41">
                  <c:v>20170216</c:v>
                </c:pt>
                <c:pt idx="42">
                  <c:v>20170217</c:v>
                </c:pt>
                <c:pt idx="43">
                  <c:v>20170218</c:v>
                </c:pt>
                <c:pt idx="44">
                  <c:v>20170220</c:v>
                </c:pt>
                <c:pt idx="45">
                  <c:v>20170221</c:v>
                </c:pt>
                <c:pt idx="46">
                  <c:v>20170222</c:v>
                </c:pt>
                <c:pt idx="47">
                  <c:v>20170223</c:v>
                </c:pt>
                <c:pt idx="48">
                  <c:v>20170224</c:v>
                </c:pt>
                <c:pt idx="49">
                  <c:v>20170225</c:v>
                </c:pt>
                <c:pt idx="50">
                  <c:v>20170227</c:v>
                </c:pt>
              </c:strCache>
            </c:strRef>
          </c:cat>
          <c:val>
            <c:numRef>
              <c:f>成交量分析!$C$2:$C$52</c:f>
              <c:numCache>
                <c:formatCode>General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11904</c:v>
                </c:pt>
                <c:pt idx="23">
                  <c:v>12342</c:v>
                </c:pt>
                <c:pt idx="24">
                  <c:v>14198</c:v>
                </c:pt>
                <c:pt idx="25">
                  <c:v>5123</c:v>
                </c:pt>
                <c:pt idx="26">
                  <c:v>10596</c:v>
                </c:pt>
                <c:pt idx="27">
                  <c:v>11726</c:v>
                </c:pt>
                <c:pt idx="28">
                  <c:v>8390</c:v>
                </c:pt>
                <c:pt idx="29">
                  <c:v>8495</c:v>
                </c:pt>
                <c:pt idx="30">
                  <c:v>10588</c:v>
                </c:pt>
                <c:pt idx="31">
                  <c:v>8216</c:v>
                </c:pt>
                <c:pt idx="32">
                  <c:v>7659</c:v>
                </c:pt>
                <c:pt idx="33">
                  <c:v>7212</c:v>
                </c:pt>
                <c:pt idx="34">
                  <c:v>7212</c:v>
                </c:pt>
                <c:pt idx="35">
                  <c:v>9128</c:v>
                </c:pt>
                <c:pt idx="36">
                  <c:v>6745</c:v>
                </c:pt>
                <c:pt idx="37">
                  <c:v>5746</c:v>
                </c:pt>
                <c:pt idx="38">
                  <c:v>7442</c:v>
                </c:pt>
                <c:pt idx="39">
                  <c:v>12447</c:v>
                </c:pt>
                <c:pt idx="40">
                  <c:v>7323</c:v>
                </c:pt>
                <c:pt idx="41">
                  <c:v>9090</c:v>
                </c:pt>
                <c:pt idx="42">
                  <c:v>6526</c:v>
                </c:pt>
                <c:pt idx="43">
                  <c:v>3637</c:v>
                </c:pt>
                <c:pt idx="44">
                  <c:v>223</c:v>
                </c:pt>
                <c:pt idx="45">
                  <c:v>250</c:v>
                </c:pt>
                <c:pt idx="46">
                  <c:v>559</c:v>
                </c:pt>
                <c:pt idx="47">
                  <c:v>1</c:v>
                </c:pt>
                <c:pt idx="48">
                  <c:v>50</c:v>
                </c:pt>
                <c:pt idx="49">
                  <c:v>28</c:v>
                </c:pt>
                <c:pt idx="50">
                  <c:v>57</c:v>
                </c:pt>
              </c:numCache>
            </c:numRef>
          </c:val>
        </c:ser>
        <c:ser>
          <c:idx val="2"/>
          <c:order val="2"/>
          <c:tx>
            <c:strRef>
              <c:f>成交量分析!$D$1</c:f>
              <c:strCache>
                <c:ptCount val="1"/>
                <c:pt idx="0">
                  <c:v>非发行商成交总量（手）</c:v>
                </c:pt>
              </c:strCache>
            </c:strRef>
          </c:tx>
          <c:marker>
            <c:symbol val="none"/>
          </c:marker>
          <c:cat>
            <c:strRef>
              <c:f>成交量分析!$A$2:$A$52</c:f>
              <c:strCache>
                <c:ptCount val="51"/>
                <c:pt idx="0">
                  <c:v>20161220</c:v>
                </c:pt>
                <c:pt idx="1">
                  <c:v>20161221</c:v>
                </c:pt>
                <c:pt idx="2">
                  <c:v>20161222</c:v>
                </c:pt>
                <c:pt idx="3">
                  <c:v>20161223</c:v>
                </c:pt>
                <c:pt idx="4">
                  <c:v>20161224</c:v>
                </c:pt>
                <c:pt idx="5">
                  <c:v>20161226</c:v>
                </c:pt>
                <c:pt idx="6">
                  <c:v>20161227</c:v>
                </c:pt>
                <c:pt idx="7">
                  <c:v>20161228</c:v>
                </c:pt>
                <c:pt idx="8">
                  <c:v>20161229</c:v>
                </c:pt>
                <c:pt idx="9">
                  <c:v>20161230</c:v>
                </c:pt>
                <c:pt idx="10">
                  <c:v>20170103</c:v>
                </c:pt>
                <c:pt idx="11">
                  <c:v>20170104</c:v>
                </c:pt>
                <c:pt idx="12">
                  <c:v>20170105</c:v>
                </c:pt>
                <c:pt idx="13">
                  <c:v>20170106</c:v>
                </c:pt>
                <c:pt idx="14">
                  <c:v>20170107</c:v>
                </c:pt>
                <c:pt idx="15">
                  <c:v>20170109</c:v>
                </c:pt>
                <c:pt idx="16">
                  <c:v>20170110</c:v>
                </c:pt>
                <c:pt idx="17">
                  <c:v>20170111</c:v>
                </c:pt>
                <c:pt idx="18">
                  <c:v>20170112</c:v>
                </c:pt>
                <c:pt idx="19">
                  <c:v>20170113</c:v>
                </c:pt>
                <c:pt idx="20">
                  <c:v>20170114</c:v>
                </c:pt>
                <c:pt idx="21">
                  <c:v>20170116</c:v>
                </c:pt>
                <c:pt idx="22">
                  <c:v>20170117</c:v>
                </c:pt>
                <c:pt idx="23">
                  <c:v>20170118</c:v>
                </c:pt>
                <c:pt idx="24">
                  <c:v>20170119</c:v>
                </c:pt>
                <c:pt idx="25">
                  <c:v>20170120</c:v>
                </c:pt>
                <c:pt idx="26">
                  <c:v>20170121</c:v>
                </c:pt>
                <c:pt idx="27">
                  <c:v>20170123</c:v>
                </c:pt>
                <c:pt idx="28">
                  <c:v>20170124</c:v>
                </c:pt>
                <c:pt idx="29">
                  <c:v>20170125</c:v>
                </c:pt>
                <c:pt idx="30">
                  <c:v>20170126</c:v>
                </c:pt>
                <c:pt idx="31">
                  <c:v>20170203</c:v>
                </c:pt>
                <c:pt idx="32">
                  <c:v>20170204</c:v>
                </c:pt>
                <c:pt idx="33">
                  <c:v>20170206</c:v>
                </c:pt>
                <c:pt idx="34">
                  <c:v>20170207</c:v>
                </c:pt>
                <c:pt idx="35">
                  <c:v>20170208</c:v>
                </c:pt>
                <c:pt idx="36">
                  <c:v>20170209</c:v>
                </c:pt>
                <c:pt idx="37">
                  <c:v>20170210</c:v>
                </c:pt>
                <c:pt idx="38">
                  <c:v>20170211</c:v>
                </c:pt>
                <c:pt idx="39">
                  <c:v>20170213</c:v>
                </c:pt>
                <c:pt idx="40">
                  <c:v>20170215</c:v>
                </c:pt>
                <c:pt idx="41">
                  <c:v>20170216</c:v>
                </c:pt>
                <c:pt idx="42">
                  <c:v>20170217</c:v>
                </c:pt>
                <c:pt idx="43">
                  <c:v>20170218</c:v>
                </c:pt>
                <c:pt idx="44">
                  <c:v>20170220</c:v>
                </c:pt>
                <c:pt idx="45">
                  <c:v>20170221</c:v>
                </c:pt>
                <c:pt idx="46">
                  <c:v>20170222</c:v>
                </c:pt>
                <c:pt idx="47">
                  <c:v>20170223</c:v>
                </c:pt>
                <c:pt idx="48">
                  <c:v>20170224</c:v>
                </c:pt>
                <c:pt idx="49">
                  <c:v>20170225</c:v>
                </c:pt>
                <c:pt idx="50">
                  <c:v>20170227</c:v>
                </c:pt>
              </c:strCache>
            </c:strRef>
          </c:cat>
          <c:val>
            <c:numRef>
              <c:f>成交量分析!$D$2:$D$52</c:f>
              <c:numCache>
                <c:formatCode>General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</c:v>
                </c:pt>
                <c:pt idx="14">
                  <c:v>1</c:v>
                </c:pt>
                <c:pt idx="15">
                  <c:v>13</c:v>
                </c:pt>
                <c:pt idx="16">
                  <c:v>135</c:v>
                </c:pt>
                <c:pt idx="17">
                  <c:v>13</c:v>
                </c:pt>
                <c:pt idx="18">
                  <c:v>63</c:v>
                </c:pt>
                <c:pt idx="19">
                  <c:v>220</c:v>
                </c:pt>
                <c:pt idx="20">
                  <c:v>31</c:v>
                </c:pt>
                <c:pt idx="21">
                  <c:v>9</c:v>
                </c:pt>
                <c:pt idx="22">
                  <c:v>1176</c:v>
                </c:pt>
                <c:pt idx="23">
                  <c:v>2236</c:v>
                </c:pt>
                <c:pt idx="24">
                  <c:v>1374</c:v>
                </c:pt>
                <c:pt idx="25">
                  <c:v>143</c:v>
                </c:pt>
                <c:pt idx="26">
                  <c:v>412</c:v>
                </c:pt>
                <c:pt idx="27">
                  <c:v>462</c:v>
                </c:pt>
                <c:pt idx="28">
                  <c:v>370</c:v>
                </c:pt>
                <c:pt idx="29">
                  <c:v>935</c:v>
                </c:pt>
                <c:pt idx="30">
                  <c:v>42</c:v>
                </c:pt>
                <c:pt idx="31">
                  <c:v>120</c:v>
                </c:pt>
                <c:pt idx="32">
                  <c:v>67</c:v>
                </c:pt>
                <c:pt idx="33">
                  <c:v>814</c:v>
                </c:pt>
                <c:pt idx="34">
                  <c:v>214</c:v>
                </c:pt>
                <c:pt idx="35">
                  <c:v>118</c:v>
                </c:pt>
                <c:pt idx="36">
                  <c:v>509</c:v>
                </c:pt>
                <c:pt idx="37">
                  <c:v>176</c:v>
                </c:pt>
                <c:pt idx="38">
                  <c:v>118</c:v>
                </c:pt>
                <c:pt idx="39">
                  <c:v>275</c:v>
                </c:pt>
                <c:pt idx="40">
                  <c:v>389</c:v>
                </c:pt>
                <c:pt idx="41">
                  <c:v>38</c:v>
                </c:pt>
                <c:pt idx="42">
                  <c:v>94</c:v>
                </c:pt>
                <c:pt idx="43">
                  <c:v>27</c:v>
                </c:pt>
                <c:pt idx="44">
                  <c:v>109</c:v>
                </c:pt>
                <c:pt idx="45">
                  <c:v>0</c:v>
                </c:pt>
                <c:pt idx="46">
                  <c:v>101</c:v>
                </c:pt>
                <c:pt idx="47">
                  <c:v>1</c:v>
                </c:pt>
                <c:pt idx="48">
                  <c:v>50</c:v>
                </c:pt>
                <c:pt idx="49">
                  <c:v>28</c:v>
                </c:pt>
                <c:pt idx="50">
                  <c:v>57</c:v>
                </c:pt>
              </c:numCache>
            </c:numRef>
          </c:val>
        </c:ser>
        <c:marker val="1"/>
        <c:axId val="156730496"/>
        <c:axId val="156732032"/>
      </c:lineChart>
      <c:catAx>
        <c:axId val="156730496"/>
        <c:scaling>
          <c:orientation val="minMax"/>
        </c:scaling>
        <c:axPos val="b"/>
        <c:tickLblPos val="nextTo"/>
        <c:crossAx val="156732032"/>
        <c:crosses val="autoZero"/>
        <c:auto val="1"/>
        <c:lblAlgn val="ctr"/>
        <c:lblOffset val="100"/>
      </c:catAx>
      <c:valAx>
        <c:axId val="156732032"/>
        <c:scaling>
          <c:orientation val="minMax"/>
        </c:scaling>
        <c:axPos val="l"/>
        <c:majorGridlines/>
        <c:numFmt formatCode="General" sourceLinked="1"/>
        <c:tickLblPos val="nextTo"/>
        <c:crossAx val="15673049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lineChart>
        <c:grouping val="standard"/>
        <c:ser>
          <c:idx val="1"/>
          <c:order val="1"/>
          <c:tx>
            <c:strRef>
              <c:f>成交量分析!$G$1</c:f>
              <c:strCache>
                <c:ptCount val="1"/>
                <c:pt idx="0">
                  <c:v>非发行商买（手）</c:v>
                </c:pt>
              </c:strCache>
            </c:strRef>
          </c:tx>
          <c:marker>
            <c:symbol val="none"/>
          </c:marker>
          <c:cat>
            <c:strRef>
              <c:f>成交量分析!$E$2:$E$52</c:f>
              <c:strCache>
                <c:ptCount val="51"/>
                <c:pt idx="0">
                  <c:v>20161220</c:v>
                </c:pt>
                <c:pt idx="1">
                  <c:v>20161221</c:v>
                </c:pt>
                <c:pt idx="2">
                  <c:v>20161222</c:v>
                </c:pt>
                <c:pt idx="3">
                  <c:v>20161223</c:v>
                </c:pt>
                <c:pt idx="4">
                  <c:v>20161224</c:v>
                </c:pt>
                <c:pt idx="5">
                  <c:v>20161226</c:v>
                </c:pt>
                <c:pt idx="6">
                  <c:v>20161227</c:v>
                </c:pt>
                <c:pt idx="7">
                  <c:v>20161228</c:v>
                </c:pt>
                <c:pt idx="8">
                  <c:v>20161229</c:v>
                </c:pt>
                <c:pt idx="9">
                  <c:v>20161230</c:v>
                </c:pt>
                <c:pt idx="10">
                  <c:v>20170103</c:v>
                </c:pt>
                <c:pt idx="11">
                  <c:v>20170104</c:v>
                </c:pt>
                <c:pt idx="12">
                  <c:v>20170105</c:v>
                </c:pt>
                <c:pt idx="13">
                  <c:v>20170106</c:v>
                </c:pt>
                <c:pt idx="14">
                  <c:v>20170107</c:v>
                </c:pt>
                <c:pt idx="15">
                  <c:v>20170109</c:v>
                </c:pt>
                <c:pt idx="16">
                  <c:v>20170110</c:v>
                </c:pt>
                <c:pt idx="17">
                  <c:v>20170111</c:v>
                </c:pt>
                <c:pt idx="18">
                  <c:v>20170112</c:v>
                </c:pt>
                <c:pt idx="19">
                  <c:v>20170113</c:v>
                </c:pt>
                <c:pt idx="20">
                  <c:v>20170114</c:v>
                </c:pt>
                <c:pt idx="21">
                  <c:v>20170116</c:v>
                </c:pt>
                <c:pt idx="22">
                  <c:v>20170117</c:v>
                </c:pt>
                <c:pt idx="23">
                  <c:v>20170118</c:v>
                </c:pt>
                <c:pt idx="24">
                  <c:v>20170119</c:v>
                </c:pt>
                <c:pt idx="25">
                  <c:v>20170120</c:v>
                </c:pt>
                <c:pt idx="26">
                  <c:v>20170121</c:v>
                </c:pt>
                <c:pt idx="27">
                  <c:v>20170123</c:v>
                </c:pt>
                <c:pt idx="28">
                  <c:v>20170124</c:v>
                </c:pt>
                <c:pt idx="29">
                  <c:v>20170125</c:v>
                </c:pt>
                <c:pt idx="30">
                  <c:v>20170126</c:v>
                </c:pt>
                <c:pt idx="31">
                  <c:v>20170203</c:v>
                </c:pt>
                <c:pt idx="32">
                  <c:v>20170204</c:v>
                </c:pt>
                <c:pt idx="33">
                  <c:v>20170206</c:v>
                </c:pt>
                <c:pt idx="34">
                  <c:v>20170207</c:v>
                </c:pt>
                <c:pt idx="35">
                  <c:v>20170208</c:v>
                </c:pt>
                <c:pt idx="36">
                  <c:v>20170209</c:v>
                </c:pt>
                <c:pt idx="37">
                  <c:v>20170210</c:v>
                </c:pt>
                <c:pt idx="38">
                  <c:v>20170211</c:v>
                </c:pt>
                <c:pt idx="39">
                  <c:v>20170213</c:v>
                </c:pt>
                <c:pt idx="40">
                  <c:v>20170215</c:v>
                </c:pt>
                <c:pt idx="41">
                  <c:v>20170216</c:v>
                </c:pt>
                <c:pt idx="42">
                  <c:v>20170217</c:v>
                </c:pt>
                <c:pt idx="43">
                  <c:v>20170218</c:v>
                </c:pt>
                <c:pt idx="44">
                  <c:v>20170220</c:v>
                </c:pt>
                <c:pt idx="45">
                  <c:v>20170221</c:v>
                </c:pt>
                <c:pt idx="46">
                  <c:v>20170222</c:v>
                </c:pt>
                <c:pt idx="47">
                  <c:v>20170223</c:v>
                </c:pt>
                <c:pt idx="48">
                  <c:v>20170224</c:v>
                </c:pt>
                <c:pt idx="49">
                  <c:v>20170225</c:v>
                </c:pt>
                <c:pt idx="50">
                  <c:v>20170227</c:v>
                </c:pt>
              </c:strCache>
            </c:strRef>
          </c:cat>
          <c:val>
            <c:numRef>
              <c:f>成交量分析!$G$2:$G$52</c:f>
              <c:numCache>
                <c:formatCode>General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7</c:v>
                </c:pt>
                <c:pt idx="16">
                  <c:v>68</c:v>
                </c:pt>
                <c:pt idx="17">
                  <c:v>7</c:v>
                </c:pt>
                <c:pt idx="18">
                  <c:v>32</c:v>
                </c:pt>
                <c:pt idx="19">
                  <c:v>110</c:v>
                </c:pt>
                <c:pt idx="20">
                  <c:v>16</c:v>
                </c:pt>
                <c:pt idx="21">
                  <c:v>5</c:v>
                </c:pt>
                <c:pt idx="22">
                  <c:v>537</c:v>
                </c:pt>
                <c:pt idx="23">
                  <c:v>618</c:v>
                </c:pt>
                <c:pt idx="24">
                  <c:v>340</c:v>
                </c:pt>
                <c:pt idx="25">
                  <c:v>45</c:v>
                </c:pt>
                <c:pt idx="26">
                  <c:v>228</c:v>
                </c:pt>
                <c:pt idx="27">
                  <c:v>149</c:v>
                </c:pt>
                <c:pt idx="28">
                  <c:v>168</c:v>
                </c:pt>
                <c:pt idx="29">
                  <c:v>409</c:v>
                </c:pt>
                <c:pt idx="30">
                  <c:v>11</c:v>
                </c:pt>
                <c:pt idx="31">
                  <c:v>53</c:v>
                </c:pt>
                <c:pt idx="32">
                  <c:v>33</c:v>
                </c:pt>
                <c:pt idx="33">
                  <c:v>498</c:v>
                </c:pt>
                <c:pt idx="34">
                  <c:v>117</c:v>
                </c:pt>
                <c:pt idx="35">
                  <c:v>49</c:v>
                </c:pt>
                <c:pt idx="36">
                  <c:v>132</c:v>
                </c:pt>
                <c:pt idx="37">
                  <c:v>43</c:v>
                </c:pt>
                <c:pt idx="38">
                  <c:v>60</c:v>
                </c:pt>
                <c:pt idx="39">
                  <c:v>158</c:v>
                </c:pt>
                <c:pt idx="40">
                  <c:v>142</c:v>
                </c:pt>
                <c:pt idx="41">
                  <c:v>13</c:v>
                </c:pt>
                <c:pt idx="42">
                  <c:v>72</c:v>
                </c:pt>
                <c:pt idx="43">
                  <c:v>23</c:v>
                </c:pt>
                <c:pt idx="45">
                  <c:v>0</c:v>
                </c:pt>
              </c:numCache>
            </c:numRef>
          </c:val>
        </c:ser>
        <c:ser>
          <c:idx val="2"/>
          <c:order val="2"/>
          <c:tx>
            <c:strRef>
              <c:f>成交量分析!$H$1</c:f>
              <c:strCache>
                <c:ptCount val="1"/>
                <c:pt idx="0">
                  <c:v>非发行商卖（手）</c:v>
                </c:pt>
              </c:strCache>
            </c:strRef>
          </c:tx>
          <c:marker>
            <c:symbol val="none"/>
          </c:marker>
          <c:cat>
            <c:strRef>
              <c:f>成交量分析!$E$2:$E$52</c:f>
              <c:strCache>
                <c:ptCount val="51"/>
                <c:pt idx="0">
                  <c:v>20161220</c:v>
                </c:pt>
                <c:pt idx="1">
                  <c:v>20161221</c:v>
                </c:pt>
                <c:pt idx="2">
                  <c:v>20161222</c:v>
                </c:pt>
                <c:pt idx="3">
                  <c:v>20161223</c:v>
                </c:pt>
                <c:pt idx="4">
                  <c:v>20161224</c:v>
                </c:pt>
                <c:pt idx="5">
                  <c:v>20161226</c:v>
                </c:pt>
                <c:pt idx="6">
                  <c:v>20161227</c:v>
                </c:pt>
                <c:pt idx="7">
                  <c:v>20161228</c:v>
                </c:pt>
                <c:pt idx="8">
                  <c:v>20161229</c:v>
                </c:pt>
                <c:pt idx="9">
                  <c:v>20161230</c:v>
                </c:pt>
                <c:pt idx="10">
                  <c:v>20170103</c:v>
                </c:pt>
                <c:pt idx="11">
                  <c:v>20170104</c:v>
                </c:pt>
                <c:pt idx="12">
                  <c:v>20170105</c:v>
                </c:pt>
                <c:pt idx="13">
                  <c:v>20170106</c:v>
                </c:pt>
                <c:pt idx="14">
                  <c:v>20170107</c:v>
                </c:pt>
                <c:pt idx="15">
                  <c:v>20170109</c:v>
                </c:pt>
                <c:pt idx="16">
                  <c:v>20170110</c:v>
                </c:pt>
                <c:pt idx="17">
                  <c:v>20170111</c:v>
                </c:pt>
                <c:pt idx="18">
                  <c:v>20170112</c:v>
                </c:pt>
                <c:pt idx="19">
                  <c:v>20170113</c:v>
                </c:pt>
                <c:pt idx="20">
                  <c:v>20170114</c:v>
                </c:pt>
                <c:pt idx="21">
                  <c:v>20170116</c:v>
                </c:pt>
                <c:pt idx="22">
                  <c:v>20170117</c:v>
                </c:pt>
                <c:pt idx="23">
                  <c:v>20170118</c:v>
                </c:pt>
                <c:pt idx="24">
                  <c:v>20170119</c:v>
                </c:pt>
                <c:pt idx="25">
                  <c:v>20170120</c:v>
                </c:pt>
                <c:pt idx="26">
                  <c:v>20170121</c:v>
                </c:pt>
                <c:pt idx="27">
                  <c:v>20170123</c:v>
                </c:pt>
                <c:pt idx="28">
                  <c:v>20170124</c:v>
                </c:pt>
                <c:pt idx="29">
                  <c:v>20170125</c:v>
                </c:pt>
                <c:pt idx="30">
                  <c:v>20170126</c:v>
                </c:pt>
                <c:pt idx="31">
                  <c:v>20170203</c:v>
                </c:pt>
                <c:pt idx="32">
                  <c:v>20170204</c:v>
                </c:pt>
                <c:pt idx="33">
                  <c:v>20170206</c:v>
                </c:pt>
                <c:pt idx="34">
                  <c:v>20170207</c:v>
                </c:pt>
                <c:pt idx="35">
                  <c:v>20170208</c:v>
                </c:pt>
                <c:pt idx="36">
                  <c:v>20170209</c:v>
                </c:pt>
                <c:pt idx="37">
                  <c:v>20170210</c:v>
                </c:pt>
                <c:pt idx="38">
                  <c:v>20170211</c:v>
                </c:pt>
                <c:pt idx="39">
                  <c:v>20170213</c:v>
                </c:pt>
                <c:pt idx="40">
                  <c:v>20170215</c:v>
                </c:pt>
                <c:pt idx="41">
                  <c:v>20170216</c:v>
                </c:pt>
                <c:pt idx="42">
                  <c:v>20170217</c:v>
                </c:pt>
                <c:pt idx="43">
                  <c:v>20170218</c:v>
                </c:pt>
                <c:pt idx="44">
                  <c:v>20170220</c:v>
                </c:pt>
                <c:pt idx="45">
                  <c:v>20170221</c:v>
                </c:pt>
                <c:pt idx="46">
                  <c:v>20170222</c:v>
                </c:pt>
                <c:pt idx="47">
                  <c:v>20170223</c:v>
                </c:pt>
                <c:pt idx="48">
                  <c:v>20170224</c:v>
                </c:pt>
                <c:pt idx="49">
                  <c:v>20170225</c:v>
                </c:pt>
                <c:pt idx="50">
                  <c:v>20170227</c:v>
                </c:pt>
              </c:strCache>
            </c:strRef>
          </c:cat>
          <c:val>
            <c:numRef>
              <c:f>成交量分析!$H$2:$H$52</c:f>
              <c:numCache>
                <c:formatCode>General</c:formatCode>
                <c:ptCount val="51"/>
                <c:pt idx="4">
                  <c:v>0</c:v>
                </c:pt>
                <c:pt idx="13">
                  <c:v>2</c:v>
                </c:pt>
                <c:pt idx="15">
                  <c:v>6</c:v>
                </c:pt>
                <c:pt idx="16">
                  <c:v>67</c:v>
                </c:pt>
                <c:pt idx="17">
                  <c:v>6</c:v>
                </c:pt>
                <c:pt idx="18">
                  <c:v>31</c:v>
                </c:pt>
                <c:pt idx="19">
                  <c:v>110</c:v>
                </c:pt>
                <c:pt idx="20">
                  <c:v>15</c:v>
                </c:pt>
                <c:pt idx="21">
                  <c:v>4</c:v>
                </c:pt>
                <c:pt idx="22">
                  <c:v>639</c:v>
                </c:pt>
                <c:pt idx="23">
                  <c:v>1618</c:v>
                </c:pt>
                <c:pt idx="24">
                  <c:v>1034</c:v>
                </c:pt>
                <c:pt idx="25">
                  <c:v>98</c:v>
                </c:pt>
                <c:pt idx="26">
                  <c:v>184</c:v>
                </c:pt>
                <c:pt idx="27">
                  <c:v>313</c:v>
                </c:pt>
                <c:pt idx="28">
                  <c:v>202</c:v>
                </c:pt>
                <c:pt idx="29">
                  <c:v>526</c:v>
                </c:pt>
                <c:pt idx="30">
                  <c:v>31</c:v>
                </c:pt>
                <c:pt idx="31">
                  <c:v>67</c:v>
                </c:pt>
                <c:pt idx="32">
                  <c:v>34</c:v>
                </c:pt>
                <c:pt idx="33">
                  <c:v>316</c:v>
                </c:pt>
                <c:pt idx="34">
                  <c:v>97</c:v>
                </c:pt>
                <c:pt idx="35">
                  <c:v>69</c:v>
                </c:pt>
                <c:pt idx="36">
                  <c:v>377</c:v>
                </c:pt>
                <c:pt idx="37">
                  <c:v>133</c:v>
                </c:pt>
                <c:pt idx="38">
                  <c:v>58</c:v>
                </c:pt>
                <c:pt idx="39">
                  <c:v>117</c:v>
                </c:pt>
                <c:pt idx="40">
                  <c:v>247</c:v>
                </c:pt>
                <c:pt idx="41">
                  <c:v>25</c:v>
                </c:pt>
                <c:pt idx="42">
                  <c:v>22</c:v>
                </c:pt>
                <c:pt idx="43">
                  <c:v>4</c:v>
                </c:pt>
                <c:pt idx="44">
                  <c:v>109</c:v>
                </c:pt>
                <c:pt idx="45">
                  <c:v>0</c:v>
                </c:pt>
                <c:pt idx="46">
                  <c:v>101</c:v>
                </c:pt>
                <c:pt idx="47">
                  <c:v>1</c:v>
                </c:pt>
                <c:pt idx="48">
                  <c:v>50</c:v>
                </c:pt>
                <c:pt idx="49">
                  <c:v>28</c:v>
                </c:pt>
                <c:pt idx="50">
                  <c:v>57</c:v>
                </c:pt>
              </c:numCache>
            </c:numRef>
          </c:val>
        </c:ser>
        <c:marker val="1"/>
        <c:axId val="158299648"/>
        <c:axId val="158301184"/>
      </c:lineChart>
      <c:lineChart>
        <c:grouping val="standard"/>
        <c:ser>
          <c:idx val="0"/>
          <c:order val="0"/>
          <c:tx>
            <c:strRef>
              <c:f>成交量分析!$F$1</c:f>
              <c:strCache>
                <c:ptCount val="1"/>
                <c:pt idx="0">
                  <c:v>平均价格（元）</c:v>
                </c:pt>
              </c:strCache>
            </c:strRef>
          </c:tx>
          <c:marker>
            <c:symbol val="none"/>
          </c:marker>
          <c:cat>
            <c:strRef>
              <c:f>成交量分析!$E$2:$E$52</c:f>
              <c:strCache>
                <c:ptCount val="51"/>
                <c:pt idx="0">
                  <c:v>20161220</c:v>
                </c:pt>
                <c:pt idx="1">
                  <c:v>20161221</c:v>
                </c:pt>
                <c:pt idx="2">
                  <c:v>20161222</c:v>
                </c:pt>
                <c:pt idx="3">
                  <c:v>20161223</c:v>
                </c:pt>
                <c:pt idx="4">
                  <c:v>20161224</c:v>
                </c:pt>
                <c:pt idx="5">
                  <c:v>20161226</c:v>
                </c:pt>
                <c:pt idx="6">
                  <c:v>20161227</c:v>
                </c:pt>
                <c:pt idx="7">
                  <c:v>20161228</c:v>
                </c:pt>
                <c:pt idx="8">
                  <c:v>20161229</c:v>
                </c:pt>
                <c:pt idx="9">
                  <c:v>20161230</c:v>
                </c:pt>
                <c:pt idx="10">
                  <c:v>20170103</c:v>
                </c:pt>
                <c:pt idx="11">
                  <c:v>20170104</c:v>
                </c:pt>
                <c:pt idx="12">
                  <c:v>20170105</c:v>
                </c:pt>
                <c:pt idx="13">
                  <c:v>20170106</c:v>
                </c:pt>
                <c:pt idx="14">
                  <c:v>20170107</c:v>
                </c:pt>
                <c:pt idx="15">
                  <c:v>20170109</c:v>
                </c:pt>
                <c:pt idx="16">
                  <c:v>20170110</c:v>
                </c:pt>
                <c:pt idx="17">
                  <c:v>20170111</c:v>
                </c:pt>
                <c:pt idx="18">
                  <c:v>20170112</c:v>
                </c:pt>
                <c:pt idx="19">
                  <c:v>20170113</c:v>
                </c:pt>
                <c:pt idx="20">
                  <c:v>20170114</c:v>
                </c:pt>
                <c:pt idx="21">
                  <c:v>20170116</c:v>
                </c:pt>
                <c:pt idx="22">
                  <c:v>20170117</c:v>
                </c:pt>
                <c:pt idx="23">
                  <c:v>20170118</c:v>
                </c:pt>
                <c:pt idx="24">
                  <c:v>20170119</c:v>
                </c:pt>
                <c:pt idx="25">
                  <c:v>20170120</c:v>
                </c:pt>
                <c:pt idx="26">
                  <c:v>20170121</c:v>
                </c:pt>
                <c:pt idx="27">
                  <c:v>20170123</c:v>
                </c:pt>
                <c:pt idx="28">
                  <c:v>20170124</c:v>
                </c:pt>
                <c:pt idx="29">
                  <c:v>20170125</c:v>
                </c:pt>
                <c:pt idx="30">
                  <c:v>20170126</c:v>
                </c:pt>
                <c:pt idx="31">
                  <c:v>20170203</c:v>
                </c:pt>
                <c:pt idx="32">
                  <c:v>20170204</c:v>
                </c:pt>
                <c:pt idx="33">
                  <c:v>20170206</c:v>
                </c:pt>
                <c:pt idx="34">
                  <c:v>20170207</c:v>
                </c:pt>
                <c:pt idx="35">
                  <c:v>20170208</c:v>
                </c:pt>
                <c:pt idx="36">
                  <c:v>20170209</c:v>
                </c:pt>
                <c:pt idx="37">
                  <c:v>20170210</c:v>
                </c:pt>
                <c:pt idx="38">
                  <c:v>20170211</c:v>
                </c:pt>
                <c:pt idx="39">
                  <c:v>20170213</c:v>
                </c:pt>
                <c:pt idx="40">
                  <c:v>20170215</c:v>
                </c:pt>
                <c:pt idx="41">
                  <c:v>20170216</c:v>
                </c:pt>
                <c:pt idx="42">
                  <c:v>20170217</c:v>
                </c:pt>
                <c:pt idx="43">
                  <c:v>20170218</c:v>
                </c:pt>
                <c:pt idx="44">
                  <c:v>20170220</c:v>
                </c:pt>
                <c:pt idx="45">
                  <c:v>20170221</c:v>
                </c:pt>
                <c:pt idx="46">
                  <c:v>20170222</c:v>
                </c:pt>
                <c:pt idx="47">
                  <c:v>20170223</c:v>
                </c:pt>
                <c:pt idx="48">
                  <c:v>20170224</c:v>
                </c:pt>
                <c:pt idx="49">
                  <c:v>20170225</c:v>
                </c:pt>
                <c:pt idx="50">
                  <c:v>20170227</c:v>
                </c:pt>
              </c:strCache>
            </c:strRef>
          </c:cat>
          <c:val>
            <c:numRef>
              <c:f>成交量分析!$F$2:$F$52</c:f>
              <c:numCache>
                <c:formatCode>0_ </c:formatCode>
                <c:ptCount val="51"/>
                <c:pt idx="0">
                  <c:v>39</c:v>
                </c:pt>
                <c:pt idx="1">
                  <c:v>42.9</c:v>
                </c:pt>
                <c:pt idx="2">
                  <c:v>47.190000000000005</c:v>
                </c:pt>
                <c:pt idx="3">
                  <c:v>51.91</c:v>
                </c:pt>
                <c:pt idx="4">
                  <c:v>57.11</c:v>
                </c:pt>
                <c:pt idx="5">
                  <c:v>62.83</c:v>
                </c:pt>
                <c:pt idx="6">
                  <c:v>69.11999999999999</c:v>
                </c:pt>
                <c:pt idx="7">
                  <c:v>76.040000000000006</c:v>
                </c:pt>
                <c:pt idx="8">
                  <c:v>83.649999999999991</c:v>
                </c:pt>
                <c:pt idx="9">
                  <c:v>92.02</c:v>
                </c:pt>
                <c:pt idx="10">
                  <c:v>101.23</c:v>
                </c:pt>
                <c:pt idx="11">
                  <c:v>111.36</c:v>
                </c:pt>
                <c:pt idx="12">
                  <c:v>122.5</c:v>
                </c:pt>
                <c:pt idx="13">
                  <c:v>134.75</c:v>
                </c:pt>
                <c:pt idx="14">
                  <c:v>148.22999999999999</c:v>
                </c:pt>
                <c:pt idx="15">
                  <c:v>163.05999999999997</c:v>
                </c:pt>
                <c:pt idx="16">
                  <c:v>179.36999999999995</c:v>
                </c:pt>
                <c:pt idx="17">
                  <c:v>197.31</c:v>
                </c:pt>
                <c:pt idx="18">
                  <c:v>217.05000000000013</c:v>
                </c:pt>
                <c:pt idx="19">
                  <c:v>238.76000000000019</c:v>
                </c:pt>
                <c:pt idx="20">
                  <c:v>262.63999999999993</c:v>
                </c:pt>
                <c:pt idx="21">
                  <c:v>288.91000000000003</c:v>
                </c:pt>
                <c:pt idx="22">
                  <c:v>316.28592105262976</c:v>
                </c:pt>
                <c:pt idx="23">
                  <c:v>334.67472901168969</c:v>
                </c:pt>
                <c:pt idx="24">
                  <c:v>333.73113186813345</c:v>
                </c:pt>
                <c:pt idx="25">
                  <c:v>392.33333333333331</c:v>
                </c:pt>
                <c:pt idx="26">
                  <c:v>400.27320270270332</c:v>
                </c:pt>
                <c:pt idx="27">
                  <c:v>419.29869809203433</c:v>
                </c:pt>
                <c:pt idx="28">
                  <c:v>430.55315082644705</c:v>
                </c:pt>
                <c:pt idx="29">
                  <c:v>401.55912928760051</c:v>
                </c:pt>
                <c:pt idx="30">
                  <c:v>400.29591346153808</c:v>
                </c:pt>
                <c:pt idx="31">
                  <c:v>406.09070736434114</c:v>
                </c:pt>
                <c:pt idx="32">
                  <c:v>376.01901109057383</c:v>
                </c:pt>
                <c:pt idx="33">
                  <c:v>343.04294820717081</c:v>
                </c:pt>
                <c:pt idx="34">
                  <c:v>341.69006596306139</c:v>
                </c:pt>
                <c:pt idx="35">
                  <c:v>324.43858050847359</c:v>
                </c:pt>
                <c:pt idx="36">
                  <c:v>312.84948545861056</c:v>
                </c:pt>
                <c:pt idx="37">
                  <c:v>309.1516728624506</c:v>
                </c:pt>
                <c:pt idx="38">
                  <c:v>333.48447092469013</c:v>
                </c:pt>
                <c:pt idx="39">
                  <c:v>367.43679450486496</c:v>
                </c:pt>
                <c:pt idx="40">
                  <c:v>344.74919691969035</c:v>
                </c:pt>
                <c:pt idx="41">
                  <c:v>349.17332657200666</c:v>
                </c:pt>
                <c:pt idx="42">
                  <c:v>341.97514784946253</c:v>
                </c:pt>
                <c:pt idx="43">
                  <c:v>296.32445427728999</c:v>
                </c:pt>
                <c:pt idx="44">
                  <c:v>262.73545454545444</c:v>
                </c:pt>
                <c:pt idx="45">
                  <c:v>254.08181818181814</c:v>
                </c:pt>
                <c:pt idx="46">
                  <c:v>212.96809523809523</c:v>
                </c:pt>
                <c:pt idx="47">
                  <c:v>189.94</c:v>
                </c:pt>
                <c:pt idx="48">
                  <c:v>170.94000000000003</c:v>
                </c:pt>
                <c:pt idx="49">
                  <c:v>153.84399999999999</c:v>
                </c:pt>
                <c:pt idx="50">
                  <c:v>138.45000000000005</c:v>
                </c:pt>
              </c:numCache>
            </c:numRef>
          </c:val>
        </c:ser>
        <c:marker val="1"/>
        <c:axId val="158312704"/>
        <c:axId val="158311168"/>
      </c:lineChart>
      <c:catAx>
        <c:axId val="158299648"/>
        <c:scaling>
          <c:orientation val="minMax"/>
        </c:scaling>
        <c:axPos val="b"/>
        <c:tickLblPos val="nextTo"/>
        <c:crossAx val="158301184"/>
        <c:crosses val="autoZero"/>
        <c:auto val="1"/>
        <c:lblAlgn val="ctr"/>
        <c:lblOffset val="100"/>
      </c:catAx>
      <c:valAx>
        <c:axId val="158301184"/>
        <c:scaling>
          <c:orientation val="minMax"/>
        </c:scaling>
        <c:axPos val="l"/>
        <c:majorGridlines/>
        <c:numFmt formatCode="General" sourceLinked="1"/>
        <c:tickLblPos val="nextTo"/>
        <c:crossAx val="158299648"/>
        <c:crosses val="autoZero"/>
        <c:crossBetween val="between"/>
      </c:valAx>
      <c:valAx>
        <c:axId val="158311168"/>
        <c:scaling>
          <c:orientation val="minMax"/>
        </c:scaling>
        <c:axPos val="r"/>
        <c:numFmt formatCode="0_ " sourceLinked="1"/>
        <c:tickLblPos val="nextTo"/>
        <c:crossAx val="158312704"/>
        <c:crosses val="max"/>
        <c:crossBetween val="between"/>
      </c:valAx>
      <c:catAx>
        <c:axId val="158312704"/>
        <c:scaling>
          <c:orientation val="minMax"/>
        </c:scaling>
        <c:delete val="1"/>
        <c:axPos val="b"/>
        <c:tickLblPos val="none"/>
        <c:crossAx val="158311168"/>
        <c:crosses val="autoZero"/>
        <c:auto val="1"/>
        <c:lblAlgn val="ctr"/>
        <c:lblOffset val="100"/>
      </c:catAx>
    </c:plotArea>
    <c:legend>
      <c:legendPos val="b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发行商持仓!$U$1</c:f>
              <c:strCache>
                <c:ptCount val="1"/>
                <c:pt idx="0">
                  <c:v>发行商控盘比例</c:v>
                </c:pt>
              </c:strCache>
            </c:strRef>
          </c:tx>
          <c:cat>
            <c:strRef>
              <c:f>发行商持仓!$T$2:$T$197</c:f>
              <c:strCache>
                <c:ptCount val="196"/>
                <c:pt idx="0">
                  <c:v>20161219</c:v>
                </c:pt>
                <c:pt idx="4">
                  <c:v>20161220</c:v>
                </c:pt>
                <c:pt idx="5">
                  <c:v>20161220</c:v>
                </c:pt>
                <c:pt idx="6">
                  <c:v>20161220</c:v>
                </c:pt>
                <c:pt idx="7">
                  <c:v>20161220</c:v>
                </c:pt>
                <c:pt idx="8">
                  <c:v>20161221</c:v>
                </c:pt>
                <c:pt idx="9">
                  <c:v>20161221</c:v>
                </c:pt>
                <c:pt idx="10">
                  <c:v>20161221</c:v>
                </c:pt>
                <c:pt idx="11">
                  <c:v>20161221</c:v>
                </c:pt>
                <c:pt idx="12">
                  <c:v>20161222</c:v>
                </c:pt>
                <c:pt idx="13">
                  <c:v>20161222</c:v>
                </c:pt>
                <c:pt idx="14">
                  <c:v>20161222</c:v>
                </c:pt>
                <c:pt idx="15">
                  <c:v>20161222</c:v>
                </c:pt>
                <c:pt idx="16">
                  <c:v>20161223</c:v>
                </c:pt>
                <c:pt idx="17">
                  <c:v>20161223</c:v>
                </c:pt>
                <c:pt idx="18">
                  <c:v>20161223</c:v>
                </c:pt>
                <c:pt idx="19">
                  <c:v>20161223</c:v>
                </c:pt>
                <c:pt idx="20">
                  <c:v>20161224</c:v>
                </c:pt>
                <c:pt idx="21">
                  <c:v>20161224</c:v>
                </c:pt>
                <c:pt idx="22">
                  <c:v>20161224</c:v>
                </c:pt>
                <c:pt idx="23">
                  <c:v>20161224</c:v>
                </c:pt>
                <c:pt idx="24">
                  <c:v>20161226</c:v>
                </c:pt>
                <c:pt idx="25">
                  <c:v>20161226</c:v>
                </c:pt>
                <c:pt idx="26">
                  <c:v>20161226</c:v>
                </c:pt>
                <c:pt idx="27">
                  <c:v>20161226</c:v>
                </c:pt>
                <c:pt idx="28">
                  <c:v>20161227</c:v>
                </c:pt>
                <c:pt idx="29">
                  <c:v>20161227</c:v>
                </c:pt>
                <c:pt idx="30">
                  <c:v>20161227</c:v>
                </c:pt>
                <c:pt idx="31">
                  <c:v>20161227</c:v>
                </c:pt>
                <c:pt idx="32">
                  <c:v>20161228</c:v>
                </c:pt>
                <c:pt idx="33">
                  <c:v>20161228</c:v>
                </c:pt>
                <c:pt idx="34">
                  <c:v>20161228</c:v>
                </c:pt>
                <c:pt idx="35">
                  <c:v>20161228</c:v>
                </c:pt>
                <c:pt idx="36">
                  <c:v>20161229</c:v>
                </c:pt>
                <c:pt idx="37">
                  <c:v>20161229</c:v>
                </c:pt>
                <c:pt idx="38">
                  <c:v>20161229</c:v>
                </c:pt>
                <c:pt idx="39">
                  <c:v>20161229</c:v>
                </c:pt>
                <c:pt idx="40">
                  <c:v>20161230</c:v>
                </c:pt>
                <c:pt idx="41">
                  <c:v>20161230</c:v>
                </c:pt>
                <c:pt idx="42">
                  <c:v>20161230</c:v>
                </c:pt>
                <c:pt idx="43">
                  <c:v>20161230</c:v>
                </c:pt>
                <c:pt idx="44">
                  <c:v>20170103</c:v>
                </c:pt>
                <c:pt idx="45">
                  <c:v>20170103</c:v>
                </c:pt>
                <c:pt idx="46">
                  <c:v>20170103</c:v>
                </c:pt>
                <c:pt idx="47">
                  <c:v>20170103</c:v>
                </c:pt>
                <c:pt idx="48">
                  <c:v>20170104</c:v>
                </c:pt>
                <c:pt idx="49">
                  <c:v>20170104</c:v>
                </c:pt>
                <c:pt idx="50">
                  <c:v>20170104</c:v>
                </c:pt>
                <c:pt idx="51">
                  <c:v>20170104</c:v>
                </c:pt>
                <c:pt idx="52">
                  <c:v>20170105</c:v>
                </c:pt>
                <c:pt idx="53">
                  <c:v>20170105</c:v>
                </c:pt>
                <c:pt idx="54">
                  <c:v>20170105</c:v>
                </c:pt>
                <c:pt idx="55">
                  <c:v>20170105</c:v>
                </c:pt>
                <c:pt idx="56">
                  <c:v>20170106</c:v>
                </c:pt>
                <c:pt idx="57">
                  <c:v>20170106</c:v>
                </c:pt>
                <c:pt idx="58">
                  <c:v>20170106</c:v>
                </c:pt>
                <c:pt idx="59">
                  <c:v>20170106</c:v>
                </c:pt>
                <c:pt idx="60">
                  <c:v>20170107</c:v>
                </c:pt>
                <c:pt idx="61">
                  <c:v>20170107</c:v>
                </c:pt>
                <c:pt idx="62">
                  <c:v>20170107</c:v>
                </c:pt>
                <c:pt idx="63">
                  <c:v>20170107</c:v>
                </c:pt>
                <c:pt idx="64">
                  <c:v>20170109</c:v>
                </c:pt>
                <c:pt idx="65">
                  <c:v>20170109</c:v>
                </c:pt>
                <c:pt idx="66">
                  <c:v>20170109</c:v>
                </c:pt>
                <c:pt idx="67">
                  <c:v>20170109</c:v>
                </c:pt>
                <c:pt idx="68">
                  <c:v>20170110</c:v>
                </c:pt>
                <c:pt idx="69">
                  <c:v>20170110</c:v>
                </c:pt>
                <c:pt idx="70">
                  <c:v>20170110</c:v>
                </c:pt>
                <c:pt idx="71">
                  <c:v>20170110</c:v>
                </c:pt>
                <c:pt idx="72">
                  <c:v>20170111</c:v>
                </c:pt>
                <c:pt idx="73">
                  <c:v>20170111</c:v>
                </c:pt>
                <c:pt idx="74">
                  <c:v>20170111</c:v>
                </c:pt>
                <c:pt idx="75">
                  <c:v>20170111</c:v>
                </c:pt>
                <c:pt idx="76">
                  <c:v>20170112</c:v>
                </c:pt>
                <c:pt idx="77">
                  <c:v>20170112</c:v>
                </c:pt>
                <c:pt idx="78">
                  <c:v>20170112</c:v>
                </c:pt>
                <c:pt idx="79">
                  <c:v>20170112</c:v>
                </c:pt>
                <c:pt idx="80">
                  <c:v>20170113</c:v>
                </c:pt>
                <c:pt idx="81">
                  <c:v>20170113</c:v>
                </c:pt>
                <c:pt idx="82">
                  <c:v>20170113</c:v>
                </c:pt>
                <c:pt idx="83">
                  <c:v>20170113</c:v>
                </c:pt>
                <c:pt idx="84">
                  <c:v>20170114</c:v>
                </c:pt>
                <c:pt idx="85">
                  <c:v>20170114</c:v>
                </c:pt>
                <c:pt idx="86">
                  <c:v>20170114</c:v>
                </c:pt>
                <c:pt idx="87">
                  <c:v>20170114</c:v>
                </c:pt>
                <c:pt idx="88">
                  <c:v>20170116</c:v>
                </c:pt>
                <c:pt idx="89">
                  <c:v>20170116</c:v>
                </c:pt>
                <c:pt idx="90">
                  <c:v>20170116</c:v>
                </c:pt>
                <c:pt idx="91">
                  <c:v>20170116</c:v>
                </c:pt>
                <c:pt idx="92">
                  <c:v>20170117</c:v>
                </c:pt>
                <c:pt idx="93">
                  <c:v>20170117</c:v>
                </c:pt>
                <c:pt idx="94">
                  <c:v>20170117</c:v>
                </c:pt>
                <c:pt idx="95">
                  <c:v>20170117</c:v>
                </c:pt>
                <c:pt idx="96">
                  <c:v>20170118</c:v>
                </c:pt>
                <c:pt idx="97">
                  <c:v>20170118</c:v>
                </c:pt>
                <c:pt idx="98">
                  <c:v>20170118</c:v>
                </c:pt>
                <c:pt idx="99">
                  <c:v>20170118</c:v>
                </c:pt>
                <c:pt idx="100">
                  <c:v>20170119</c:v>
                </c:pt>
                <c:pt idx="101">
                  <c:v>20170119</c:v>
                </c:pt>
                <c:pt idx="102">
                  <c:v>20170119</c:v>
                </c:pt>
                <c:pt idx="103">
                  <c:v>20170119</c:v>
                </c:pt>
                <c:pt idx="104">
                  <c:v>20170120</c:v>
                </c:pt>
                <c:pt idx="105">
                  <c:v>20170120</c:v>
                </c:pt>
                <c:pt idx="106">
                  <c:v>20170120</c:v>
                </c:pt>
                <c:pt idx="107">
                  <c:v>20170120</c:v>
                </c:pt>
                <c:pt idx="108">
                  <c:v>20170121</c:v>
                </c:pt>
                <c:pt idx="109">
                  <c:v>20170121</c:v>
                </c:pt>
                <c:pt idx="110">
                  <c:v>20170121</c:v>
                </c:pt>
                <c:pt idx="111">
                  <c:v>20170121</c:v>
                </c:pt>
                <c:pt idx="112">
                  <c:v>20170123</c:v>
                </c:pt>
                <c:pt idx="113">
                  <c:v>20170123</c:v>
                </c:pt>
                <c:pt idx="114">
                  <c:v>20170123</c:v>
                </c:pt>
                <c:pt idx="115">
                  <c:v>20170123</c:v>
                </c:pt>
                <c:pt idx="116">
                  <c:v>20170124</c:v>
                </c:pt>
                <c:pt idx="117">
                  <c:v>20170124</c:v>
                </c:pt>
                <c:pt idx="118">
                  <c:v>20170124</c:v>
                </c:pt>
                <c:pt idx="119">
                  <c:v>20170124</c:v>
                </c:pt>
                <c:pt idx="120">
                  <c:v>20170125</c:v>
                </c:pt>
                <c:pt idx="121">
                  <c:v>20170125</c:v>
                </c:pt>
                <c:pt idx="122">
                  <c:v>20170125</c:v>
                </c:pt>
                <c:pt idx="123">
                  <c:v>20170125</c:v>
                </c:pt>
                <c:pt idx="124">
                  <c:v>20170126</c:v>
                </c:pt>
                <c:pt idx="125">
                  <c:v>20170126</c:v>
                </c:pt>
                <c:pt idx="126">
                  <c:v>20170126</c:v>
                </c:pt>
                <c:pt idx="127">
                  <c:v>20170126</c:v>
                </c:pt>
                <c:pt idx="128">
                  <c:v>20170204</c:v>
                </c:pt>
                <c:pt idx="129">
                  <c:v>20170204</c:v>
                </c:pt>
                <c:pt idx="130">
                  <c:v>20170204</c:v>
                </c:pt>
                <c:pt idx="131">
                  <c:v>20170204</c:v>
                </c:pt>
                <c:pt idx="132">
                  <c:v>20170206</c:v>
                </c:pt>
                <c:pt idx="133">
                  <c:v>20170206</c:v>
                </c:pt>
                <c:pt idx="134">
                  <c:v>20170206</c:v>
                </c:pt>
                <c:pt idx="135">
                  <c:v>20170206</c:v>
                </c:pt>
                <c:pt idx="136">
                  <c:v>20170207</c:v>
                </c:pt>
                <c:pt idx="137">
                  <c:v>20170207</c:v>
                </c:pt>
                <c:pt idx="138">
                  <c:v>20170207</c:v>
                </c:pt>
                <c:pt idx="139">
                  <c:v>20170207</c:v>
                </c:pt>
                <c:pt idx="140">
                  <c:v>20170208</c:v>
                </c:pt>
                <c:pt idx="141">
                  <c:v>20170208</c:v>
                </c:pt>
                <c:pt idx="142">
                  <c:v>20170208</c:v>
                </c:pt>
                <c:pt idx="143">
                  <c:v>20170208</c:v>
                </c:pt>
                <c:pt idx="144">
                  <c:v>20170209</c:v>
                </c:pt>
                <c:pt idx="145">
                  <c:v>20170209</c:v>
                </c:pt>
                <c:pt idx="146">
                  <c:v>20170209</c:v>
                </c:pt>
                <c:pt idx="147">
                  <c:v>20170209</c:v>
                </c:pt>
                <c:pt idx="148">
                  <c:v>20170210</c:v>
                </c:pt>
                <c:pt idx="149">
                  <c:v>20170210</c:v>
                </c:pt>
                <c:pt idx="150">
                  <c:v>20170210</c:v>
                </c:pt>
                <c:pt idx="151">
                  <c:v>20170210</c:v>
                </c:pt>
                <c:pt idx="152">
                  <c:v>20170211</c:v>
                </c:pt>
                <c:pt idx="153">
                  <c:v>20170211</c:v>
                </c:pt>
                <c:pt idx="154">
                  <c:v>20170211</c:v>
                </c:pt>
                <c:pt idx="155">
                  <c:v>20170211</c:v>
                </c:pt>
                <c:pt idx="156">
                  <c:v>20170213</c:v>
                </c:pt>
                <c:pt idx="157">
                  <c:v>20170213</c:v>
                </c:pt>
                <c:pt idx="158">
                  <c:v>20170213</c:v>
                </c:pt>
                <c:pt idx="159">
                  <c:v>20170213</c:v>
                </c:pt>
                <c:pt idx="160">
                  <c:v>20170214</c:v>
                </c:pt>
                <c:pt idx="161">
                  <c:v>20170214</c:v>
                </c:pt>
                <c:pt idx="162">
                  <c:v>20170214</c:v>
                </c:pt>
                <c:pt idx="163">
                  <c:v>20170214</c:v>
                </c:pt>
                <c:pt idx="164">
                  <c:v>20170215</c:v>
                </c:pt>
                <c:pt idx="165">
                  <c:v>20170215</c:v>
                </c:pt>
                <c:pt idx="166">
                  <c:v>20170215</c:v>
                </c:pt>
                <c:pt idx="167">
                  <c:v>20170215</c:v>
                </c:pt>
                <c:pt idx="168">
                  <c:v>20170216</c:v>
                </c:pt>
                <c:pt idx="169">
                  <c:v>20170216</c:v>
                </c:pt>
                <c:pt idx="170">
                  <c:v>20170216</c:v>
                </c:pt>
                <c:pt idx="171">
                  <c:v>20170216</c:v>
                </c:pt>
                <c:pt idx="172">
                  <c:v>20170217</c:v>
                </c:pt>
                <c:pt idx="173">
                  <c:v>20170217</c:v>
                </c:pt>
                <c:pt idx="174">
                  <c:v>20170217</c:v>
                </c:pt>
                <c:pt idx="175">
                  <c:v>20170217</c:v>
                </c:pt>
                <c:pt idx="176">
                  <c:v>20170218</c:v>
                </c:pt>
                <c:pt idx="177">
                  <c:v>20170218</c:v>
                </c:pt>
                <c:pt idx="178">
                  <c:v>20170218</c:v>
                </c:pt>
                <c:pt idx="179">
                  <c:v>20170218</c:v>
                </c:pt>
                <c:pt idx="180">
                  <c:v>20170220</c:v>
                </c:pt>
                <c:pt idx="181">
                  <c:v>20170220</c:v>
                </c:pt>
                <c:pt idx="182">
                  <c:v>20170220</c:v>
                </c:pt>
                <c:pt idx="183">
                  <c:v>20170220</c:v>
                </c:pt>
                <c:pt idx="184">
                  <c:v>20170221</c:v>
                </c:pt>
                <c:pt idx="185">
                  <c:v>20170221</c:v>
                </c:pt>
                <c:pt idx="186">
                  <c:v>20170221</c:v>
                </c:pt>
                <c:pt idx="187">
                  <c:v>20170221</c:v>
                </c:pt>
                <c:pt idx="188">
                  <c:v>20170222</c:v>
                </c:pt>
                <c:pt idx="189">
                  <c:v>20170222</c:v>
                </c:pt>
                <c:pt idx="190">
                  <c:v>20170222</c:v>
                </c:pt>
                <c:pt idx="191">
                  <c:v>20170222</c:v>
                </c:pt>
                <c:pt idx="192">
                  <c:v>20170223</c:v>
                </c:pt>
                <c:pt idx="193">
                  <c:v>20170223</c:v>
                </c:pt>
                <c:pt idx="194">
                  <c:v>20170223</c:v>
                </c:pt>
                <c:pt idx="195">
                  <c:v>20170223</c:v>
                </c:pt>
              </c:strCache>
            </c:strRef>
          </c:cat>
          <c:val>
            <c:numRef>
              <c:f>发行商持仓!$U$2:$U$197</c:f>
              <c:numCache>
                <c:formatCode>General</c:formatCode>
                <c:ptCount val="196"/>
                <c:pt idx="0" formatCode="0.0%">
                  <c:v>0.95000000000000007</c:v>
                </c:pt>
                <c:pt idx="4" formatCode="0.0%">
                  <c:v>0.94999000000000011</c:v>
                </c:pt>
                <c:pt idx="8" formatCode="0.0%">
                  <c:v>0.94998000000000005</c:v>
                </c:pt>
                <c:pt idx="12" formatCode="0.0%">
                  <c:v>0.94996999999999998</c:v>
                </c:pt>
                <c:pt idx="16" formatCode="0.0%">
                  <c:v>0.94996000000000003</c:v>
                </c:pt>
                <c:pt idx="20" formatCode="0.0%">
                  <c:v>0.94996000000000003</c:v>
                </c:pt>
                <c:pt idx="24" formatCode="0.0%">
                  <c:v>0.94995000000000007</c:v>
                </c:pt>
                <c:pt idx="28" formatCode="0.0%">
                  <c:v>0.94994000000000012</c:v>
                </c:pt>
                <c:pt idx="32" formatCode="0.0%">
                  <c:v>0.94993000000000005</c:v>
                </c:pt>
                <c:pt idx="36" formatCode="0.0%">
                  <c:v>0.94991999999999999</c:v>
                </c:pt>
                <c:pt idx="40" formatCode="0.0%">
                  <c:v>0.94990000000000008</c:v>
                </c:pt>
                <c:pt idx="44" formatCode="0.0%">
                  <c:v>0.94989000000000012</c:v>
                </c:pt>
                <c:pt idx="48" formatCode="0.0%">
                  <c:v>0.94987999999999995</c:v>
                </c:pt>
                <c:pt idx="52" formatCode="0.0%">
                  <c:v>0.94986999999999999</c:v>
                </c:pt>
                <c:pt idx="56" formatCode="0.0%">
                  <c:v>0.94986000000000004</c:v>
                </c:pt>
                <c:pt idx="60" formatCode="0.0%">
                  <c:v>0.94985000000000008</c:v>
                </c:pt>
                <c:pt idx="64" formatCode="0.0%">
                  <c:v>0.94984000000000013</c:v>
                </c:pt>
                <c:pt idx="68" formatCode="0.0%">
                  <c:v>0.94982999999999995</c:v>
                </c:pt>
                <c:pt idx="72" formatCode="0.0%">
                  <c:v>0.94982000000000011</c:v>
                </c:pt>
                <c:pt idx="76" formatCode="0.0%">
                  <c:v>0.94981000000000004</c:v>
                </c:pt>
                <c:pt idx="80" formatCode="0.0%">
                  <c:v>0.94981000000000004</c:v>
                </c:pt>
                <c:pt idx="84" formatCode="0.0%">
                  <c:v>0.94980000000000009</c:v>
                </c:pt>
                <c:pt idx="88" formatCode="0.0%">
                  <c:v>0.94979000000000013</c:v>
                </c:pt>
                <c:pt idx="92" formatCode="0.0%">
                  <c:v>0.95081000000000004</c:v>
                </c:pt>
                <c:pt idx="96" formatCode="0.0%">
                  <c:v>0.96081000000000005</c:v>
                </c:pt>
                <c:pt idx="100" formatCode="0.0%">
                  <c:v>0.96775000000000011</c:v>
                </c:pt>
                <c:pt idx="104" formatCode="0.0%">
                  <c:v>0.96828000000000003</c:v>
                </c:pt>
                <c:pt idx="108" formatCode="0.0%">
                  <c:v>0.96784000000000014</c:v>
                </c:pt>
                <c:pt idx="112" formatCode="0.0%">
                  <c:v>0.96948000000000001</c:v>
                </c:pt>
                <c:pt idx="116" formatCode="0.0%">
                  <c:v>0.96982000000000013</c:v>
                </c:pt>
                <c:pt idx="120" formatCode="0.0%">
                  <c:v>0.97099000000000013</c:v>
                </c:pt>
                <c:pt idx="124" formatCode="0.0%">
                  <c:v>0.97119000000000011</c:v>
                </c:pt>
                <c:pt idx="128" formatCode="0.0%">
                  <c:v>0.97133999999999998</c:v>
                </c:pt>
                <c:pt idx="132" formatCode="0.0%">
                  <c:v>0.96952000000000005</c:v>
                </c:pt>
                <c:pt idx="136" formatCode="0.0%">
                  <c:v>0.96931999999999996</c:v>
                </c:pt>
                <c:pt idx="140" formatCode="0.0%">
                  <c:v>0.96952000000000005</c:v>
                </c:pt>
                <c:pt idx="144" formatCode="0.0%">
                  <c:v>0.97197000000000011</c:v>
                </c:pt>
                <c:pt idx="148" formatCode="0.0%">
                  <c:v>0.97287000000000012</c:v>
                </c:pt>
                <c:pt idx="152" formatCode="0.0%">
                  <c:v>0.9728500000000001</c:v>
                </c:pt>
                <c:pt idx="156" formatCode="0.0%">
                  <c:v>0.97243999999999997</c:v>
                </c:pt>
                <c:pt idx="160" formatCode="0.0%">
                  <c:v>0.97228999999999999</c:v>
                </c:pt>
                <c:pt idx="164" formatCode="0.0%">
                  <c:v>0.97333999999999998</c:v>
                </c:pt>
                <c:pt idx="168" formatCode="0.0%">
                  <c:v>0.97345999999999999</c:v>
                </c:pt>
                <c:pt idx="172" formatCode="0.0%">
                  <c:v>0.97296000000000005</c:v>
                </c:pt>
                <c:pt idx="176" formatCode="0.0%">
                  <c:v>0.97277000000000013</c:v>
                </c:pt>
                <c:pt idx="180" formatCode="0.0%">
                  <c:v>0.97385999999999995</c:v>
                </c:pt>
                <c:pt idx="184" formatCode="0.0%">
                  <c:v>0.97385999999999995</c:v>
                </c:pt>
                <c:pt idx="188" formatCode="0.0%">
                  <c:v>0.97487000000000013</c:v>
                </c:pt>
                <c:pt idx="192" formatCode="0.0%">
                  <c:v>0.97488000000000008</c:v>
                </c:pt>
              </c:numCache>
            </c:numRef>
          </c:val>
        </c:ser>
        <c:overlap val="100"/>
        <c:axId val="158407296"/>
        <c:axId val="158425472"/>
      </c:barChart>
      <c:catAx>
        <c:axId val="158407296"/>
        <c:scaling>
          <c:orientation val="minMax"/>
        </c:scaling>
        <c:axPos val="b"/>
        <c:tickLblPos val="nextTo"/>
        <c:crossAx val="158425472"/>
        <c:crosses val="autoZero"/>
        <c:auto val="1"/>
        <c:lblAlgn val="ctr"/>
        <c:lblOffset val="100"/>
      </c:catAx>
      <c:valAx>
        <c:axId val="158425472"/>
        <c:scaling>
          <c:orientation val="minMax"/>
        </c:scaling>
        <c:axPos val="l"/>
        <c:majorGridlines/>
        <c:numFmt formatCode="0.0%" sourceLinked="1"/>
        <c:tickLblPos val="nextTo"/>
        <c:crossAx val="15840729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8E52-4226-4ED4-B59F-CAFB62D28779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5C5F-1623-4537-A10D-8734F929D3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444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99C8-2829-4D72-AB47-AE8C7617A9C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099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99C8-2829-4D72-AB47-AE8C7617A9C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099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99C8-2829-4D72-AB47-AE8C7617A9C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0991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99C8-2829-4D72-AB47-AE8C7617A9C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099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99C8-2829-4D72-AB47-AE8C7617A9C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099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99C8-2829-4D72-AB47-AE8C7617A9C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09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99C8-2829-4D72-AB47-AE8C7617A9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099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99C8-2829-4D72-AB47-AE8C7617A9C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0991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99C8-2829-4D72-AB47-AE8C7617A9C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099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99C8-2829-4D72-AB47-AE8C7617A9C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099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99C8-2829-4D72-AB47-AE8C7617A9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099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99C8-2829-4D72-AB47-AE8C7617A9C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09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9094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154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30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907704" y="397063"/>
            <a:ext cx="72728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E:\licc-金控\02-企业文化\2-统一文档\LOGO\2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1605851" cy="44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 userDrawn="1"/>
        </p:nvGrpSpPr>
        <p:grpSpPr>
          <a:xfrm>
            <a:off x="7164288" y="6381328"/>
            <a:ext cx="1800200" cy="307777"/>
            <a:chOff x="6876256" y="6335451"/>
            <a:chExt cx="1800200" cy="307777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6876256" y="6335451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F497D"/>
                  </a:solidFill>
                  <a:latin typeface="黑体" pitchFamily="49" charset="-122"/>
                  <a:ea typeface="黑体" pitchFamily="49" charset="-122"/>
                </a:rPr>
                <a:t>独立  便捷  共享</a:t>
              </a:r>
            </a:p>
          </p:txBody>
        </p:sp>
        <p:cxnSp>
          <p:nvCxnSpPr>
            <p:cNvPr id="7" name="直接连接符 6"/>
            <p:cNvCxnSpPr/>
            <p:nvPr userDrawn="1"/>
          </p:nvCxnSpPr>
          <p:spPr>
            <a:xfrm>
              <a:off x="6876256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7452320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7956376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8460432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857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8"/>
          <p:cNvSpPr txBox="1">
            <a:spLocks noChangeArrowheads="1"/>
          </p:cNvSpPr>
          <p:nvPr/>
        </p:nvSpPr>
        <p:spPr bwMode="auto">
          <a:xfrm>
            <a:off x="251520" y="1772816"/>
            <a:ext cx="86409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异动数据分析</a:t>
            </a: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第三期（发售交易）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215008" y="3573016"/>
            <a:ext cx="892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723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496" y="636917"/>
            <a:ext cx="15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战略布局图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3955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四名发行商的交易盈亏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340768"/>
          <a:ext cx="7560840" cy="2671575"/>
        </p:xfrm>
        <a:graphic>
          <a:graphicData uri="http://schemas.openxmlformats.org/drawingml/2006/table">
            <a:tbl>
              <a:tblPr/>
              <a:tblGrid>
                <a:gridCol w="1152128"/>
                <a:gridCol w="726678"/>
                <a:gridCol w="1001514"/>
                <a:gridCol w="1008112"/>
                <a:gridCol w="927539"/>
                <a:gridCol w="951633"/>
                <a:gridCol w="871589"/>
                <a:gridCol w="921647"/>
              </a:tblGrid>
              <a:tr h="2623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清算分账户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成交次数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成交数量（张）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成交数量（买）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货款支出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成交数量（卖）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货款收入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交易盈亏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7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0000209506001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5,368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26,235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13,514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4,488,984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</a:t>
                      </a:r>
                      <a:r>
                        <a:rPr lang="en-US" altLang="zh-CN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12,721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4,222,166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0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-266,818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7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0000216748001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</a:t>
                      </a:r>
                      <a:r>
                        <a:rPr lang="en-US" altLang="zh-CN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18,564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95,222 </a:t>
                      </a:r>
                      <a:endParaRPr lang="en-US" altLang="zh-CN" sz="1000" b="0" i="0" u="none" strike="noStrike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48,012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17,119,115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47,210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</a:t>
                      </a:r>
                      <a:r>
                        <a:rPr lang="en-US" altLang="zh-CN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16,838,917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0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-280,198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7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0000209510001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</a:t>
                      </a:r>
                      <a:r>
                        <a:rPr lang="en-US" altLang="zh-CN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161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</a:t>
                      </a:r>
                      <a:r>
                        <a:rPr lang="en-US" altLang="zh-CN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1,382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1,079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344,162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303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110,291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0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-233,871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7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0000216329001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9,853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70,097 </a:t>
                      </a:r>
                      <a:endParaRPr lang="en-US" altLang="zh-CN" sz="1000" b="0" i="0" u="none" strike="noStrike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</a:t>
                      </a:r>
                      <a:r>
                        <a:rPr lang="en-US" altLang="zh-CN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35,182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13,239,711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34,915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13,159,612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lang="en-US" altLang="zh-CN" sz="10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-80,099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总额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33,946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　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kern="1200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192,936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　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   </a:t>
                      </a:r>
                      <a:r>
                        <a:rPr lang="en-US" altLang="zh-CN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97,787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</a:t>
                      </a:r>
                      <a:r>
                        <a:rPr lang="en-US" altLang="zh-CN" sz="10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35,191,972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95,149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</a:t>
                      </a:r>
                      <a:r>
                        <a:rPr lang="en-US" altLang="zh-CN" sz="10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34,330,986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0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-860,986 </a:t>
                      </a:r>
                    </a:p>
                  </a:txBody>
                  <a:tcPr marL="5522" marR="5522" marT="5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55576" y="4293096"/>
            <a:ext cx="7920880" cy="830997"/>
          </a:xfrm>
          <a:prstGeom prst="rect">
            <a:avLst/>
          </a:prstGeom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从发行商（“庄家”）的交易盈亏来看，为了将价格拉高到一个比较高的价位，发行商付出了一定的控盘成本（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多万）；但最终因为该品种的提前下线，该成本没有得到回收</a:t>
            </a:r>
            <a:endParaRPr lang="en-US" altLang="zh-CN" sz="16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2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496" y="636917"/>
            <a:ext cx="15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战略布局图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3955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发行商盈亏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611560" y="1268760"/>
          <a:ext cx="8001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755576" y="4293096"/>
            <a:ext cx="7920880" cy="584775"/>
          </a:xfrm>
          <a:prstGeom prst="rect">
            <a:avLst/>
          </a:prstGeom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从发行商（“庄家”）的控盘比例来看，发行商的控盘比例一直维持在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95%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以上，如果加上发行商的一致行动人，该比例更高。</a:t>
            </a:r>
            <a:endParaRPr lang="en-US" altLang="zh-CN" sz="16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2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496" y="636917"/>
            <a:ext cx="15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战略布局图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3955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非发行商盈亏（盈利前十名）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1196752"/>
          <a:ext cx="7560841" cy="2592293"/>
        </p:xfrm>
        <a:graphic>
          <a:graphicData uri="http://schemas.openxmlformats.org/drawingml/2006/table">
            <a:tbl>
              <a:tblPr/>
              <a:tblGrid>
                <a:gridCol w="1276045"/>
                <a:gridCol w="839790"/>
                <a:gridCol w="839790"/>
                <a:gridCol w="1112449"/>
                <a:gridCol w="850698"/>
                <a:gridCol w="850698"/>
                <a:gridCol w="973393"/>
                <a:gridCol w="817978"/>
              </a:tblGrid>
              <a:tr h="2356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清算分账户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货款支出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货款收入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获得打新数量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打新成本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剩余持仓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预计回购收入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总盈亏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0000222073001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15,891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15,891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0000237730001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41,333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52,075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10,742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0000225517001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8,072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14,301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6,230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0000218161001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5,119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450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4,669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0000220613001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4,321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4,021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0000221207001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4,249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3,949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0000218603001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4,084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3,784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0000218582001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4,070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3,770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0000219525001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37,020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40,789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3,649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0000218663001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3,850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3,550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922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496" y="636917"/>
            <a:ext cx="15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战略布局图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3955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非发行商盈亏（亏损前十名）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4149080"/>
            <a:ext cx="7920880" cy="584775"/>
          </a:xfrm>
          <a:prstGeom prst="rect">
            <a:avLst/>
          </a:prstGeom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由于发行商总体亏损，因此非发行商（“散户”）总体是盈利的，非发行商的盈利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主要集中于打新成功的“羊毛党”；亏损数额相对较小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55576" y="1268760"/>
          <a:ext cx="7560840" cy="2664299"/>
        </p:xfrm>
        <a:graphic>
          <a:graphicData uri="http://schemas.openxmlformats.org/drawingml/2006/table">
            <a:tbl>
              <a:tblPr/>
              <a:tblGrid>
                <a:gridCol w="1248139"/>
                <a:gridCol w="888099"/>
                <a:gridCol w="888099"/>
                <a:gridCol w="1098789"/>
                <a:gridCol w="842760"/>
                <a:gridCol w="842760"/>
                <a:gridCol w="952106"/>
                <a:gridCol w="800088"/>
              </a:tblGrid>
              <a:tr h="2422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清算分账户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货款支出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货款收入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获得打新数量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打新成本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剩余持仓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预计回购收入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总盈亏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0000038698001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154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507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15,210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-15,056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0000236299001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87,999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76,463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-11,536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0000223622001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28,221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17,446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-10,775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0000220411001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42,478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34,251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-8,227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0000238522001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44,417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36,659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-7,759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0000238815001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9,823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4,569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-5,254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0000228893001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84,948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80,426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-4,523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0000236199001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208,481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205,111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-3,370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0000218111001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8,048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4,914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-3,134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0000242006001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20,464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18,408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-2,056 </a:t>
                      </a:r>
                    </a:p>
                  </a:txBody>
                  <a:tcPr marL="6458" marR="6458" marT="64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922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"/>
          <p:cNvSpPr txBox="1"/>
          <p:nvPr/>
        </p:nvSpPr>
        <p:spPr>
          <a:xfrm>
            <a:off x="827584" y="249289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n"/>
              <a:defRPr/>
            </a:pP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971600" y="1124744"/>
            <a:ext cx="7854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证券法</a:t>
            </a:r>
            <a:r>
              <a:rPr lang="zh-CN" altLang="zh-CN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第七十七条　禁止任何人以下列手段操纵证券市场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endParaRPr lang="zh-CN" altLang="zh-CN" dirty="0" smtClean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zh-CN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（一）单独或者通过合谋，集中资金优势、持股优势或者利用信息优势联合或者连续买卖，操纵证券交易价格或者证券交易量；</a:t>
            </a:r>
          </a:p>
          <a:p>
            <a:r>
              <a:rPr lang="zh-CN" altLang="zh-CN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（二）与他人串通，以事先约定的时间、价格和方式相互进行证券交易，影响证券交易价格或者证券交易量；</a:t>
            </a:r>
          </a:p>
          <a:p>
            <a:r>
              <a:rPr lang="zh-CN" altLang="zh-CN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（三）在自己实际控制的账户之间进行证券交易，影响证券交易价格或者证券交易量；</a:t>
            </a:r>
          </a:p>
          <a:p>
            <a:r>
              <a:rPr lang="zh-CN" altLang="zh-CN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（四）以其他手段操纵证券市场。</a:t>
            </a:r>
          </a:p>
          <a:p>
            <a:r>
              <a:rPr lang="zh-CN" altLang="zh-CN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操纵证券市场行为给投资者造成损失的，行为人应当依法承担赔偿责任。</a:t>
            </a:r>
          </a:p>
        </p:txBody>
      </p:sp>
    </p:spTree>
    <p:extLst>
      <p:ext uri="{BB962C8B-B14F-4D97-AF65-F5344CB8AC3E}">
        <p14:creationId xmlns:p14="http://schemas.microsoft.com/office/powerpoint/2010/main" xmlns="" val="243497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"/>
          <p:cNvSpPr txBox="1"/>
          <p:nvPr/>
        </p:nvSpPr>
        <p:spPr>
          <a:xfrm>
            <a:off x="827584" y="249289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n"/>
              <a:defRPr/>
            </a:pP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755576" y="2348880"/>
            <a:ext cx="7854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虽然证券法不适用于发售模式，但是我们可以参照证券法对于价格操纵行为的界定，来比照发售模式的产品交易行为。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marR="0" indent="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由于邮币卡投资者手中的持仓较少，相互之间很难有效形成自发交易，发行商就可以做到为买卖双方充当共同对手方，既卖货又买货，从而利用自己手中的持仓优势以及资金优势影响价格。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marR="0" indent="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产品价格被拉高到较高区间时，投资者开始入场，发行商开始渐次出货。如果盘面中不断有新的资金进入，则价格能够维持在较高价位；后期随着发行商的逐渐出货，对盘面的控制逐渐下降，一旦后续新入资金不足，则盘面无法维持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引起价格暴跌和投资者亏损，造成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部分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投资者的投诉问题。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0" indent="-342900">
              <a:defRPr/>
            </a:pPr>
            <a:endParaRPr lang="zh-CN" altLang="en-US" dirty="0" smtClean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marR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marR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endParaRPr lang="zh-CN" altLang="en-US" dirty="0" smtClean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圆角矩形 3"/>
          <p:cNvSpPr/>
          <p:nvPr/>
        </p:nvSpPr>
        <p:spPr>
          <a:xfrm>
            <a:off x="323528" y="476672"/>
            <a:ext cx="8564993" cy="914400"/>
          </a:xfrm>
          <a:prstGeom prst="roundRect">
            <a:avLst/>
          </a:prstGeom>
          <a:noFill/>
          <a:ln w="0"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Th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4"/>
          <p:cNvSpPr txBox="1">
            <a:spLocks noChangeArrowheads="1"/>
          </p:cNvSpPr>
          <p:nvPr/>
        </p:nvSpPr>
        <p:spPr bwMode="auto">
          <a:xfrm>
            <a:off x="1763688" y="548680"/>
            <a:ext cx="57606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 smtClean="0">
                <a:solidFill>
                  <a:srgbClr val="4F81BD">
                    <a:lumMod val="75000"/>
                  </a:srgbClr>
                </a:solidFill>
                <a:latin typeface="Roboto Th"/>
                <a:ea typeface="Roboto Th"/>
                <a:cs typeface="Roboto Th"/>
              </a:rPr>
              <a:t>总结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Th"/>
                <a:ea typeface="Roboto Th"/>
                <a:cs typeface="Roboto Th"/>
              </a:rPr>
              <a:t>RE 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Th"/>
              <a:ea typeface="GulimChe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97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496" y="636917"/>
            <a:ext cx="15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战略布局图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8" y="1124744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分析对象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：天津文交所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800002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品种</a:t>
            </a:r>
            <a:endParaRPr lang="en-US" altLang="zh-CN" sz="16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品种名称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澳门生肖羊年纪念钞（大西洋银行）</a:t>
            </a:r>
            <a:endParaRPr lang="en-US" altLang="zh-CN" sz="16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交易模式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：发售</a:t>
            </a:r>
            <a:endParaRPr lang="en-US" altLang="zh-CN" sz="16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清算中心登记日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6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配售日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6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交易日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~2017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日，每个交易日晚上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7.00~9.00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交易</a:t>
            </a:r>
            <a:endParaRPr lang="en-US" altLang="zh-CN" sz="16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托管入库总量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万张</a:t>
            </a:r>
            <a:endParaRPr lang="en-US" altLang="zh-CN" sz="16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供申购配售数量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5000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张，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占发售总量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5%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发行价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张；鉴定费：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0.18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张；托管费：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0.90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张</a:t>
            </a:r>
            <a:endParaRPr lang="en-US" altLang="zh-CN" sz="16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正常交易日最大涨跌幅：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10%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产品下线时间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2017-2-28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53955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基本情况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2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496" y="636917"/>
            <a:ext cx="15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战略布局图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8" y="1124744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天津文交所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800002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品种于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2016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12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15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日在清算中心进行产品登记，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12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19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日进行打新配售，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日开始交易，一直到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2017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22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日发布限售公告，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24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日发布提货公告，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27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28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日实行退市（按照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125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的价格回购）。</a:t>
            </a: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期间该品种的价格从一开始的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30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多，最高涨到了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443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元，最后以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130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多收尾，经历了价格的暴涨暴跌和成交量的大起大落。因为国家层面交易所清理整顿方面的原因，最后匆匆下线。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53955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背景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2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496" y="636917"/>
            <a:ext cx="15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战略布局图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53955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打新配售情况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7704" y="1700808"/>
          <a:ext cx="4032449" cy="4092480"/>
        </p:xfrm>
        <a:graphic>
          <a:graphicData uri="http://schemas.openxmlformats.org/drawingml/2006/table">
            <a:tbl>
              <a:tblPr/>
              <a:tblGrid>
                <a:gridCol w="720081"/>
                <a:gridCol w="1368152"/>
                <a:gridCol w="1008112"/>
                <a:gridCol w="936104"/>
              </a:tblGrid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排名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清算分账户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持仓量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占比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0000209506001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0000216748001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0000209510001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25650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0000216329001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0000038700001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0000038699001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0000038698001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0000038728001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0000219529001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0000218161001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0000208517001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0000218465001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0000218582001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0000218603001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0000218663001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0000219588001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0000219829001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0000219843001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0000220379001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0000220436001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3728" y="119675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打新配售后持仓前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名客户持仓情况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2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496" y="636917"/>
            <a:ext cx="15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战略布局图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53955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打新配售情况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412776"/>
            <a:ext cx="7560840" cy="2751522"/>
          </a:xfrm>
          <a:prstGeom prst="rect">
            <a:avLst/>
          </a:prstGeom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从打新配售情况来看，前四名客户合计持仓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95%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，并且在整个产品的生命周期中交易比较活跃，推断为该品种的发行商或承销商（以下简称“发行商”），为该品种的“庄家”；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从开户资料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来看，这四名发行商的账户均为自然人账户，几乎在统一时间与清算中心签约（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12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月初签约）</a:t>
            </a:r>
            <a:endParaRPr lang="en-US" altLang="zh-CN" sz="1600" dirty="0" smtClean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参与交易的交易商一共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491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户，其中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4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户为发行商，剩余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487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户为非发行商（“散户”）；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剩余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487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户当中，根据后续客户资金及交易信息推测，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5~9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名客户基本确定为由庄家控制或为一致行动人；因此发行商一方一共控制了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97%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以上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的仓位，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10~20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名交易商推测为打新成功的散户，这部分客户入金金额动辄以百万计，均在价格拉高到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300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以上后顺利以高价出货，属于“羊毛党”一类。</a:t>
            </a:r>
            <a:endParaRPr lang="en-US" altLang="zh-CN" sz="1600" dirty="0" smtClean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sz="1600" dirty="0" smtClean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2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496" y="636917"/>
            <a:ext cx="15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战略布局图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3955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交易价格及成交量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4581128"/>
            <a:ext cx="7920880" cy="1372683"/>
          </a:xfrm>
          <a:prstGeom prst="rect">
            <a:avLst/>
          </a:prstGeom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价格行情“过山车”：自首日开始交易，</a:t>
            </a:r>
            <a:r>
              <a:rPr lang="zh-CN" altLang="en-US" sz="1600" b="1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连续</a:t>
            </a:r>
            <a:r>
              <a:rPr lang="en-US" altLang="zh-CN" sz="1600" b="1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23</a:t>
            </a:r>
            <a:r>
              <a:rPr lang="zh-CN" altLang="en-US" sz="1600" b="1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个交易日涨停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；从第一个交易日发行价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30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，到最高点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443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，再到最后跌落到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138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，较大的波幅对投资者产生了巨大吸引力，也蕴含了巨大的风险</a:t>
            </a:r>
            <a:endParaRPr lang="en-US" altLang="zh-CN" sz="16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伴随着价格巨大波动的是波动更加剧烈的成交量；交易从第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个交易日突然开始放量，此时价格已经连续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多个交易日涨停至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179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755576" y="1484784"/>
          <a:ext cx="774035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87624" y="1124744"/>
            <a:ext cx="6912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左侧坐标轴为成交量（手），右侧坐标轴为价格（元）</a:t>
            </a:r>
            <a:endParaRPr lang="zh-CN" altLang="en-US" sz="11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2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496" y="636917"/>
            <a:ext cx="15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战略布局图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3955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成交量结构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4293096"/>
            <a:ext cx="7920880" cy="1126462"/>
          </a:xfrm>
          <a:prstGeom prst="rect">
            <a:avLst/>
          </a:prstGeom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期间该品种总成交量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20.39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万手，其中发行商（“庄家”）的成交量占比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94.63%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，非发行商（“散户”）成交量占比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5.37%</a:t>
            </a:r>
          </a:p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考虑到非发行商的大部分成交对手方为发行商，估计至少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9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成以上成交量为庄家对敲产生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467544" y="1268760"/>
          <a:ext cx="806489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5922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496" y="636917"/>
            <a:ext cx="15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战略布局图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3955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价格走势与“散户”成交量的变化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4941168"/>
            <a:ext cx="7920880" cy="830997"/>
          </a:xfrm>
          <a:prstGeom prst="rect">
            <a:avLst/>
          </a:prstGeom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非发行商的成交量是该模式的“有效成交量”。从有效成交量的爆发时间来看， “散户”的成交在价格达到较高区间时开始活跃，意味着“散户”的接盘成本比较高（是发行价的至少</a:t>
            </a:r>
            <a:r>
              <a:rPr lang="en-US" altLang="zh-CN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sz="1600" dirty="0" smtClean="0">
                <a:solidFill>
                  <a:srgbClr val="4F81BD">
                    <a:lumMod val="7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倍以上），容易埋下后续投诉的隐患</a:t>
            </a:r>
            <a:endParaRPr lang="en-US" altLang="zh-CN" sz="16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124744"/>
            <a:ext cx="6912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左侧坐标轴为成交量（手），右侧坐标轴为价格（元）</a:t>
            </a:r>
            <a:endParaRPr lang="zh-CN" altLang="en-US" sz="11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395536" y="1556792"/>
          <a:ext cx="8460432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5922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35496" y="636917"/>
            <a:ext cx="15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战略布局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3955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发行商与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非发行商盈亏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3645024"/>
            <a:ext cx="7920880" cy="1175706"/>
          </a:xfrm>
          <a:prstGeom prst="rect">
            <a:avLst/>
          </a:prstGeom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发行商与非发行商的盈亏正好大小相等、方向相反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按照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375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万的有效成交量、以及千分之二的手续费比例推算，产生的手续费仅为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0.75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万元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4" y="1700808"/>
          <a:ext cx="8064895" cy="1656184"/>
        </p:xfrm>
        <a:graphic>
          <a:graphicData uri="http://schemas.openxmlformats.org/drawingml/2006/table">
            <a:tbl>
              <a:tblPr/>
              <a:tblGrid>
                <a:gridCol w="1191098"/>
                <a:gridCol w="969142"/>
                <a:gridCol w="1118656"/>
                <a:gridCol w="1253219"/>
                <a:gridCol w="1318040"/>
                <a:gridCol w="1155987"/>
                <a:gridCol w="1058753"/>
              </a:tblGrid>
              <a:tr h="414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分类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成交次数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成交数量（张）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成交数量占比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累计成交额（万元）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手续费（万元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en-US" altLang="zh-CN" sz="1100" b="0" i="0" u="none" strike="noStrike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0.002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比例）</a:t>
                      </a:r>
                      <a:endParaRPr lang="zh-CN" altLang="en-US" sz="1100" b="0" i="0" u="none" strike="noStrike" dirty="0">
                        <a:solidFill>
                          <a:schemeClr val="accent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交易盈亏（万元）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发行商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33,946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192,936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94.63%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6,952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  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-86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非发行商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1,862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10,958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5.37%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  </a:t>
                      </a:r>
                      <a:r>
                        <a:rPr lang="en-US" altLang="zh-CN" sz="1100" b="1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375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0.75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86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全部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35,808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203,894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100.00%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7,327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     </a:t>
                      </a:r>
                      <a:r>
                        <a:rPr lang="en-US" altLang="zh-CN" sz="1100" b="0" i="0" u="none" strike="noStrike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0.75 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922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41500</TotalTime>
  <Words>1714</Words>
  <Application>Microsoft Office PowerPoint</Application>
  <PresentationFormat>全屏显示(4:3)</PresentationFormat>
  <Paragraphs>415</Paragraphs>
  <Slides>15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Haier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张伟</cp:lastModifiedBy>
  <cp:revision>1931</cp:revision>
  <dcterms:created xsi:type="dcterms:W3CDTF">2016-03-15T02:50:44Z</dcterms:created>
  <dcterms:modified xsi:type="dcterms:W3CDTF">2017-03-06T09:50:52Z</dcterms:modified>
</cp:coreProperties>
</file>