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Lst>
  <p:notesMasterIdLst>
    <p:notesMasterId r:id="rId79"/>
  </p:notesMasterIdLst>
  <p:handoutMasterIdLst>
    <p:handoutMasterId r:id="rId80"/>
  </p:handoutMasterIdLst>
  <p:sldIdLst>
    <p:sldId id="3004" r:id="rId2"/>
    <p:sldId id="3247" r:id="rId3"/>
    <p:sldId id="3199" r:id="rId4"/>
    <p:sldId id="3200" r:id="rId5"/>
    <p:sldId id="3173" r:id="rId6"/>
    <p:sldId id="3223" r:id="rId7"/>
    <p:sldId id="3203" r:id="rId8"/>
    <p:sldId id="3297" r:id="rId9"/>
    <p:sldId id="3258" r:id="rId10"/>
    <p:sldId id="3259" r:id="rId11"/>
    <p:sldId id="3260" r:id="rId12"/>
    <p:sldId id="3261" r:id="rId13"/>
    <p:sldId id="3262" r:id="rId14"/>
    <p:sldId id="3278" r:id="rId15"/>
    <p:sldId id="3279" r:id="rId16"/>
    <p:sldId id="3280" r:id="rId17"/>
    <p:sldId id="3281" r:id="rId18"/>
    <p:sldId id="3282" r:id="rId19"/>
    <p:sldId id="3283" r:id="rId20"/>
    <p:sldId id="3284" r:id="rId21"/>
    <p:sldId id="3285" r:id="rId22"/>
    <p:sldId id="3286" r:id="rId23"/>
    <p:sldId id="3307" r:id="rId24"/>
    <p:sldId id="3298" r:id="rId25"/>
    <p:sldId id="3265" r:id="rId26"/>
    <p:sldId id="3266" r:id="rId27"/>
    <p:sldId id="3267" r:id="rId28"/>
    <p:sldId id="3268" r:id="rId29"/>
    <p:sldId id="3269" r:id="rId30"/>
    <p:sldId id="3270" r:id="rId31"/>
    <p:sldId id="3271" r:id="rId32"/>
    <p:sldId id="3299" r:id="rId33"/>
    <p:sldId id="3272" r:id="rId34"/>
    <p:sldId id="3273" r:id="rId35"/>
    <p:sldId id="3274" r:id="rId36"/>
    <p:sldId id="3275" r:id="rId37"/>
    <p:sldId id="3276" r:id="rId38"/>
    <p:sldId id="3277" r:id="rId39"/>
    <p:sldId id="3300" r:id="rId40"/>
    <p:sldId id="3204" r:id="rId41"/>
    <p:sldId id="3145" r:id="rId42"/>
    <p:sldId id="3249" r:id="rId43"/>
    <p:sldId id="3303" r:id="rId44"/>
    <p:sldId id="3306" r:id="rId45"/>
    <p:sldId id="3305" r:id="rId46"/>
    <p:sldId id="3253" r:id="rId47"/>
    <p:sldId id="3251" r:id="rId48"/>
    <p:sldId id="3301" r:id="rId49"/>
    <p:sldId id="3156" r:id="rId50"/>
    <p:sldId id="3157" r:id="rId51"/>
    <p:sldId id="3158" r:id="rId52"/>
    <p:sldId id="3159" r:id="rId53"/>
    <p:sldId id="3238" r:id="rId54"/>
    <p:sldId id="3254" r:id="rId55"/>
    <p:sldId id="3255" r:id="rId56"/>
    <p:sldId id="3220" r:id="rId57"/>
    <p:sldId id="3160" r:id="rId58"/>
    <p:sldId id="3224" r:id="rId59"/>
    <p:sldId id="3167" r:id="rId60"/>
    <p:sldId id="3245" r:id="rId61"/>
    <p:sldId id="3246" r:id="rId62"/>
    <p:sldId id="3162" r:id="rId63"/>
    <p:sldId id="3207" r:id="rId64"/>
    <p:sldId id="3257" r:id="rId65"/>
    <p:sldId id="3225" r:id="rId66"/>
    <p:sldId id="3226" r:id="rId67"/>
    <p:sldId id="3227" r:id="rId68"/>
    <p:sldId id="3229" r:id="rId69"/>
    <p:sldId id="3228" r:id="rId70"/>
    <p:sldId id="3292" r:id="rId71"/>
    <p:sldId id="3230" r:id="rId72"/>
    <p:sldId id="3231" r:id="rId73"/>
    <p:sldId id="3232" r:id="rId74"/>
    <p:sldId id="3233" r:id="rId75"/>
    <p:sldId id="3234" r:id="rId76"/>
    <p:sldId id="3235" r:id="rId77"/>
    <p:sldId id="3288" r:id="rId78"/>
  </p:sldIdLst>
  <p:sldSz cx="9906000" cy="6858000" type="A4"/>
  <p:notesSz cx="9866313" cy="6735763"/>
  <p:defaultTextStyle>
    <a:defPPr>
      <a:defRPr lang="en-US"/>
    </a:defPPr>
    <a:lvl1pPr algn="l" rtl="0" eaLnBrk="0" fontAlgn="base" hangingPunct="0">
      <a:lnSpc>
        <a:spcPct val="130000"/>
      </a:lnSpc>
      <a:spcBef>
        <a:spcPct val="0"/>
      </a:spcBef>
      <a:spcAft>
        <a:spcPct val="20000"/>
      </a:spcAft>
      <a:buClr>
        <a:schemeClr val="folHlink"/>
      </a:buClr>
      <a:buFont typeface="Wingdings" pitchFamily="2" charset="2"/>
      <a:buChar char="Ø"/>
      <a:defRPr sz="1400" kern="1200">
        <a:solidFill>
          <a:schemeClr val="tx1"/>
        </a:solidFill>
        <a:latin typeface="Arial" charset="0"/>
        <a:ea typeface="宋体" charset="-122"/>
        <a:cs typeface="+mn-cs"/>
      </a:defRPr>
    </a:lvl1pPr>
    <a:lvl2pPr marL="457200" algn="l" rtl="0" eaLnBrk="0" fontAlgn="base" hangingPunct="0">
      <a:lnSpc>
        <a:spcPct val="130000"/>
      </a:lnSpc>
      <a:spcBef>
        <a:spcPct val="0"/>
      </a:spcBef>
      <a:spcAft>
        <a:spcPct val="20000"/>
      </a:spcAft>
      <a:buClr>
        <a:schemeClr val="folHlink"/>
      </a:buClr>
      <a:buFont typeface="Wingdings" pitchFamily="2" charset="2"/>
      <a:buChar char="Ø"/>
      <a:defRPr sz="1400" kern="1200">
        <a:solidFill>
          <a:schemeClr val="tx1"/>
        </a:solidFill>
        <a:latin typeface="Arial" charset="0"/>
        <a:ea typeface="宋体" charset="-122"/>
        <a:cs typeface="+mn-cs"/>
      </a:defRPr>
    </a:lvl2pPr>
    <a:lvl3pPr marL="914400" algn="l" rtl="0" eaLnBrk="0" fontAlgn="base" hangingPunct="0">
      <a:lnSpc>
        <a:spcPct val="130000"/>
      </a:lnSpc>
      <a:spcBef>
        <a:spcPct val="0"/>
      </a:spcBef>
      <a:spcAft>
        <a:spcPct val="20000"/>
      </a:spcAft>
      <a:buClr>
        <a:schemeClr val="folHlink"/>
      </a:buClr>
      <a:buFont typeface="Wingdings" pitchFamily="2" charset="2"/>
      <a:buChar char="Ø"/>
      <a:defRPr sz="1400" kern="1200">
        <a:solidFill>
          <a:schemeClr val="tx1"/>
        </a:solidFill>
        <a:latin typeface="Arial" charset="0"/>
        <a:ea typeface="宋体" charset="-122"/>
        <a:cs typeface="+mn-cs"/>
      </a:defRPr>
    </a:lvl3pPr>
    <a:lvl4pPr marL="1371600" algn="l" rtl="0" eaLnBrk="0" fontAlgn="base" hangingPunct="0">
      <a:lnSpc>
        <a:spcPct val="130000"/>
      </a:lnSpc>
      <a:spcBef>
        <a:spcPct val="0"/>
      </a:spcBef>
      <a:spcAft>
        <a:spcPct val="20000"/>
      </a:spcAft>
      <a:buClr>
        <a:schemeClr val="folHlink"/>
      </a:buClr>
      <a:buFont typeface="Wingdings" pitchFamily="2" charset="2"/>
      <a:buChar char="Ø"/>
      <a:defRPr sz="1400" kern="1200">
        <a:solidFill>
          <a:schemeClr val="tx1"/>
        </a:solidFill>
        <a:latin typeface="Arial" charset="0"/>
        <a:ea typeface="宋体" charset="-122"/>
        <a:cs typeface="+mn-cs"/>
      </a:defRPr>
    </a:lvl4pPr>
    <a:lvl5pPr marL="1828800" algn="l" rtl="0" eaLnBrk="0" fontAlgn="base" hangingPunct="0">
      <a:lnSpc>
        <a:spcPct val="130000"/>
      </a:lnSpc>
      <a:spcBef>
        <a:spcPct val="0"/>
      </a:spcBef>
      <a:spcAft>
        <a:spcPct val="20000"/>
      </a:spcAft>
      <a:buClr>
        <a:schemeClr val="folHlink"/>
      </a:buClr>
      <a:buFont typeface="Wingdings" pitchFamily="2" charset="2"/>
      <a:buChar char="Ø"/>
      <a:defRPr sz="1400" kern="1200">
        <a:solidFill>
          <a:schemeClr val="tx1"/>
        </a:solidFill>
        <a:latin typeface="Arial" charset="0"/>
        <a:ea typeface="宋体" charset="-122"/>
        <a:cs typeface="+mn-cs"/>
      </a:defRPr>
    </a:lvl5pPr>
    <a:lvl6pPr marL="2286000" algn="l" defTabSz="914400" rtl="0" eaLnBrk="1" latinLnBrk="0" hangingPunct="1">
      <a:defRPr sz="1400" kern="1200">
        <a:solidFill>
          <a:schemeClr val="tx1"/>
        </a:solidFill>
        <a:latin typeface="Arial" charset="0"/>
        <a:ea typeface="宋体" charset="-122"/>
        <a:cs typeface="+mn-cs"/>
      </a:defRPr>
    </a:lvl6pPr>
    <a:lvl7pPr marL="2743200" algn="l" defTabSz="914400" rtl="0" eaLnBrk="1" latinLnBrk="0" hangingPunct="1">
      <a:defRPr sz="1400" kern="1200">
        <a:solidFill>
          <a:schemeClr val="tx1"/>
        </a:solidFill>
        <a:latin typeface="Arial" charset="0"/>
        <a:ea typeface="宋体" charset="-122"/>
        <a:cs typeface="+mn-cs"/>
      </a:defRPr>
    </a:lvl7pPr>
    <a:lvl8pPr marL="3200400" algn="l" defTabSz="914400" rtl="0" eaLnBrk="1" latinLnBrk="0" hangingPunct="1">
      <a:defRPr sz="1400" kern="1200">
        <a:solidFill>
          <a:schemeClr val="tx1"/>
        </a:solidFill>
        <a:latin typeface="Arial" charset="0"/>
        <a:ea typeface="宋体" charset="-122"/>
        <a:cs typeface="+mn-cs"/>
      </a:defRPr>
    </a:lvl8pPr>
    <a:lvl9pPr marL="3657600" algn="l" defTabSz="914400" rtl="0" eaLnBrk="1" latinLnBrk="0" hangingPunct="1">
      <a:defRPr sz="14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89"/>
    <a:srgbClr val="AAF8C2"/>
    <a:srgbClr val="808080"/>
    <a:srgbClr val="DBD8F4"/>
    <a:srgbClr val="D6EAE0"/>
    <a:srgbClr val="FF5B7A"/>
    <a:srgbClr val="E1E0C1"/>
    <a:srgbClr val="FFC000"/>
    <a:srgbClr val="F1B5C9"/>
    <a:srgbClr val="F7C5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26" autoAdjust="0"/>
    <p:restoredTop sz="86410" autoAdjust="0"/>
  </p:normalViewPr>
  <p:slideViewPr>
    <p:cSldViewPr>
      <p:cViewPr varScale="1">
        <p:scale>
          <a:sx n="67" d="100"/>
          <a:sy n="67" d="100"/>
        </p:scale>
        <p:origin x="-1037" y="-77"/>
      </p:cViewPr>
      <p:guideLst>
        <p:guide orient="horz" pos="2160"/>
        <p:guide pos="31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5" d="100"/>
          <a:sy n="65" d="100"/>
        </p:scale>
        <p:origin x="-1699" y="-72"/>
      </p:cViewPr>
      <p:guideLst>
        <p:guide orient="horz" pos="2122"/>
        <p:guide pos="31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D:\&#29289;&#36164;&#25991;&#26723;&#65293;&#20027;&#25968;&#25454;&#31649;&#29702;\&#20013;&#22269;&#24314;&#31569;\SVN\03&#21672;&#35810;&#35268;&#21010;\&#25968;&#25454;&#20998;&#26512;\&#32452;&#32455;&#26426;&#26500;&#25968;&#25454;&#20998;&#26512;\&#25972;&#29702;&#21518;&#32452;&#32455;&#26426;&#26500;\&#32452;&#32455;&#26426;&#26500;&#20998;&#265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总数量</c:v>
                </c:pt>
              </c:strCache>
            </c:strRef>
          </c:tx>
          <c:invertIfNegative val="0"/>
          <c:dLbls>
            <c:showLegendKey val="0"/>
            <c:showVal val="1"/>
            <c:showCatName val="0"/>
            <c:showSerName val="0"/>
            <c:showPercent val="0"/>
            <c:showBubbleSize val="0"/>
            <c:showLeaderLines val="0"/>
          </c:dLbls>
          <c:cat>
            <c:strRef>
              <c:f>Sheet1!$A$2:$A$5</c:f>
              <c:strCache>
                <c:ptCount val="4"/>
                <c:pt idx="0">
                  <c:v>人力资源系统</c:v>
                </c:pt>
                <c:pt idx="1">
                  <c:v>会计核算系统2012</c:v>
                </c:pt>
                <c:pt idx="2">
                  <c:v>久其产权系统</c:v>
                </c:pt>
                <c:pt idx="3">
                  <c:v>久其报表系统</c:v>
                </c:pt>
              </c:strCache>
            </c:strRef>
          </c:cat>
          <c:val>
            <c:numRef>
              <c:f>Sheet1!$B$2:$B$5</c:f>
              <c:numCache>
                <c:formatCode>General</c:formatCode>
                <c:ptCount val="4"/>
                <c:pt idx="0">
                  <c:v>1480</c:v>
                </c:pt>
                <c:pt idx="1">
                  <c:v>2891</c:v>
                </c:pt>
                <c:pt idx="2">
                  <c:v>2454</c:v>
                </c:pt>
                <c:pt idx="3">
                  <c:v>1396</c:v>
                </c:pt>
              </c:numCache>
            </c:numRef>
          </c:val>
        </c:ser>
        <c:ser>
          <c:idx val="1"/>
          <c:order val="1"/>
          <c:tx>
            <c:strRef>
              <c:f>Sheet1!$C$1</c:f>
              <c:strCache>
                <c:ptCount val="1"/>
                <c:pt idx="0">
                  <c:v>名称相同数量</c:v>
                </c:pt>
              </c:strCache>
            </c:strRef>
          </c:tx>
          <c:invertIfNegative val="0"/>
          <c:dLbls>
            <c:showLegendKey val="0"/>
            <c:showVal val="1"/>
            <c:showCatName val="0"/>
            <c:showSerName val="0"/>
            <c:showPercent val="0"/>
            <c:showBubbleSize val="0"/>
            <c:showLeaderLines val="0"/>
          </c:dLbls>
          <c:cat>
            <c:strRef>
              <c:f>Sheet1!$A$2:$A$5</c:f>
              <c:strCache>
                <c:ptCount val="4"/>
                <c:pt idx="0">
                  <c:v>人力资源系统</c:v>
                </c:pt>
                <c:pt idx="1">
                  <c:v>会计核算系统2012</c:v>
                </c:pt>
                <c:pt idx="2">
                  <c:v>久其产权系统</c:v>
                </c:pt>
                <c:pt idx="3">
                  <c:v>久其报表系统</c:v>
                </c:pt>
              </c:strCache>
            </c:strRef>
          </c:cat>
          <c:val>
            <c:numRef>
              <c:f>Sheet1!$C$2:$C$5</c:f>
              <c:numCache>
                <c:formatCode>General</c:formatCode>
                <c:ptCount val="4"/>
                <c:pt idx="0">
                  <c:v>405</c:v>
                </c:pt>
                <c:pt idx="1">
                  <c:v>717</c:v>
                </c:pt>
                <c:pt idx="2">
                  <c:v>804</c:v>
                </c:pt>
                <c:pt idx="3">
                  <c:v>685</c:v>
                </c:pt>
              </c:numCache>
            </c:numRef>
          </c:val>
        </c:ser>
        <c:ser>
          <c:idx val="2"/>
          <c:order val="2"/>
          <c:tx>
            <c:strRef>
              <c:f>Sheet1!$E$1</c:f>
              <c:strCache>
                <c:ptCount val="1"/>
                <c:pt idx="0">
                  <c:v>名称/级别相同</c:v>
                </c:pt>
              </c:strCache>
            </c:strRef>
          </c:tx>
          <c:invertIfNegative val="0"/>
          <c:dLbls>
            <c:showLegendKey val="0"/>
            <c:showVal val="1"/>
            <c:showCatName val="0"/>
            <c:showSerName val="0"/>
            <c:showPercent val="0"/>
            <c:showBubbleSize val="0"/>
            <c:showLeaderLines val="0"/>
          </c:dLbls>
          <c:cat>
            <c:strRef>
              <c:f>Sheet1!$A$2:$A$5</c:f>
              <c:strCache>
                <c:ptCount val="4"/>
                <c:pt idx="0">
                  <c:v>人力资源系统</c:v>
                </c:pt>
                <c:pt idx="1">
                  <c:v>会计核算系统2012</c:v>
                </c:pt>
                <c:pt idx="2">
                  <c:v>久其产权系统</c:v>
                </c:pt>
                <c:pt idx="3">
                  <c:v>久其报表系统</c:v>
                </c:pt>
              </c:strCache>
            </c:strRef>
          </c:cat>
          <c:val>
            <c:numRef>
              <c:f>Sheet1!$E$2:$E$5</c:f>
              <c:numCache>
                <c:formatCode>General</c:formatCode>
                <c:ptCount val="4"/>
                <c:pt idx="0">
                  <c:v>47</c:v>
                </c:pt>
                <c:pt idx="1">
                  <c:v>381</c:v>
                </c:pt>
                <c:pt idx="2">
                  <c:v>385</c:v>
                </c:pt>
                <c:pt idx="3">
                  <c:v>230</c:v>
                </c:pt>
              </c:numCache>
            </c:numRef>
          </c:val>
        </c:ser>
        <c:dLbls>
          <c:showLegendKey val="0"/>
          <c:showVal val="0"/>
          <c:showCatName val="0"/>
          <c:showSerName val="0"/>
          <c:showPercent val="0"/>
          <c:showBubbleSize val="0"/>
        </c:dLbls>
        <c:gapWidth val="150"/>
        <c:axId val="155639808"/>
        <c:axId val="80979072"/>
      </c:barChart>
      <c:catAx>
        <c:axId val="155639808"/>
        <c:scaling>
          <c:orientation val="minMax"/>
        </c:scaling>
        <c:delete val="0"/>
        <c:axPos val="b"/>
        <c:majorTickMark val="out"/>
        <c:minorTickMark val="none"/>
        <c:tickLblPos val="nextTo"/>
        <c:crossAx val="80979072"/>
        <c:crosses val="autoZero"/>
        <c:auto val="1"/>
        <c:lblAlgn val="ctr"/>
        <c:lblOffset val="100"/>
        <c:noMultiLvlLbl val="0"/>
      </c:catAx>
      <c:valAx>
        <c:axId val="80979072"/>
        <c:scaling>
          <c:orientation val="minMax"/>
        </c:scaling>
        <c:delete val="0"/>
        <c:axPos val="l"/>
        <c:majorGridlines/>
        <c:numFmt formatCode="General" sourceLinked="1"/>
        <c:majorTickMark val="out"/>
        <c:minorTickMark val="none"/>
        <c:tickLblPos val="nextTo"/>
        <c:crossAx val="155639808"/>
        <c:crosses val="autoZero"/>
        <c:crossBetween val="between"/>
      </c:valAx>
    </c:plotArea>
    <c:legend>
      <c:legendPos val="r"/>
      <c:layout/>
      <c:overlay val="0"/>
    </c:legend>
    <c:plotVisOnly val="1"/>
    <c:dispBlanksAs val="gap"/>
    <c:showDLblsOverMax val="0"/>
  </c:chart>
  <c:txPr>
    <a:bodyPr/>
    <a:lstStyle/>
    <a:p>
      <a:pPr>
        <a:defRPr>
          <a:latin typeface="+mj-ea"/>
          <a:ea typeface="+mj-ea"/>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E81549-2881-4CE7-9C19-ECBDA7866F5D}" type="doc">
      <dgm:prSet loTypeId="urn:microsoft.com/office/officeart/2005/8/layout/cycle8" loCatId="cycle" qsTypeId="urn:microsoft.com/office/officeart/2005/8/quickstyle/simple5" qsCatId="simple" csTypeId="urn:microsoft.com/office/officeart/2005/8/colors/accent1_3" csCatId="accent1" phldr="1"/>
      <dgm:spPr/>
      <dgm:t>
        <a:bodyPr/>
        <a:lstStyle/>
        <a:p>
          <a:endParaRPr lang="zh-CN" altLang="en-US"/>
        </a:p>
      </dgm:t>
    </dgm:pt>
    <dgm:pt modelId="{552ED601-DD60-4E0F-AAD3-B72CBD11567A}">
      <dgm:prSet/>
      <dgm:spPr>
        <a:solidFill>
          <a:schemeClr val="accent1">
            <a:lumMod val="40000"/>
            <a:lumOff val="60000"/>
          </a:schemeClr>
        </a:solidFill>
      </dgm:spPr>
      <dgm:t>
        <a:bodyPr/>
        <a:lstStyle/>
        <a:p>
          <a:pPr rtl="0"/>
          <a:r>
            <a:rPr lang="zh-CN" b="1" dirty="0" smtClean="0">
              <a:solidFill>
                <a:schemeClr val="tx1"/>
              </a:solidFill>
              <a:latin typeface="+mj-ea"/>
              <a:ea typeface="+mj-ea"/>
            </a:rPr>
            <a:t>标准</a:t>
          </a:r>
          <a:endParaRPr lang="en-US" b="1" dirty="0">
            <a:solidFill>
              <a:schemeClr val="tx1"/>
            </a:solidFill>
            <a:latin typeface="+mj-ea"/>
            <a:ea typeface="+mj-ea"/>
          </a:endParaRPr>
        </a:p>
      </dgm:t>
    </dgm:pt>
    <dgm:pt modelId="{61676217-CA25-4E85-A0E4-4AE27DDF8C01}" type="parTrans" cxnId="{5787EC50-9B2D-485C-A858-BCD18F6A0158}">
      <dgm:prSet/>
      <dgm:spPr/>
      <dgm:t>
        <a:bodyPr/>
        <a:lstStyle/>
        <a:p>
          <a:endParaRPr lang="zh-CN" altLang="en-US"/>
        </a:p>
      </dgm:t>
    </dgm:pt>
    <dgm:pt modelId="{F1FEE9A3-437B-437E-8BD1-1D58ECD56E01}" type="sibTrans" cxnId="{5787EC50-9B2D-485C-A858-BCD18F6A0158}">
      <dgm:prSet/>
      <dgm:spPr/>
      <dgm:t>
        <a:bodyPr/>
        <a:lstStyle/>
        <a:p>
          <a:endParaRPr lang="zh-CN" altLang="en-US"/>
        </a:p>
      </dgm:t>
    </dgm:pt>
    <dgm:pt modelId="{308F6B6E-2B12-4BC3-9AFB-BE14870DF41A}">
      <dgm:prSet/>
      <dgm:spPr>
        <a:solidFill>
          <a:schemeClr val="accent2">
            <a:lumMod val="75000"/>
          </a:schemeClr>
        </a:solidFill>
      </dgm:spPr>
      <dgm:t>
        <a:bodyPr/>
        <a:lstStyle/>
        <a:p>
          <a:pPr rtl="0"/>
          <a:r>
            <a:rPr lang="zh-CN" b="1" dirty="0" smtClean="0">
              <a:solidFill>
                <a:schemeClr val="tx1"/>
              </a:solidFill>
              <a:latin typeface="+mj-ea"/>
              <a:ea typeface="+mj-ea"/>
            </a:rPr>
            <a:t>体系</a:t>
          </a:r>
          <a:endParaRPr lang="en-US" b="1" dirty="0">
            <a:solidFill>
              <a:schemeClr val="tx1"/>
            </a:solidFill>
            <a:latin typeface="+mj-ea"/>
            <a:ea typeface="+mj-ea"/>
          </a:endParaRPr>
        </a:p>
      </dgm:t>
    </dgm:pt>
    <dgm:pt modelId="{A2828FA6-A667-4D7D-807A-F7E6EF348B04}" type="parTrans" cxnId="{111C5007-3803-4615-8517-CF6ED432B817}">
      <dgm:prSet/>
      <dgm:spPr/>
      <dgm:t>
        <a:bodyPr/>
        <a:lstStyle/>
        <a:p>
          <a:endParaRPr lang="zh-CN" altLang="en-US"/>
        </a:p>
      </dgm:t>
    </dgm:pt>
    <dgm:pt modelId="{EA47CBB1-7976-4772-916B-B534D1221696}" type="sibTrans" cxnId="{111C5007-3803-4615-8517-CF6ED432B817}">
      <dgm:prSet/>
      <dgm:spPr/>
      <dgm:t>
        <a:bodyPr/>
        <a:lstStyle/>
        <a:p>
          <a:endParaRPr lang="zh-CN" altLang="en-US"/>
        </a:p>
      </dgm:t>
    </dgm:pt>
    <dgm:pt modelId="{224B3878-D36D-4A58-A2EC-162A951CFBB4}">
      <dgm:prSet/>
      <dgm:spPr>
        <a:solidFill>
          <a:srgbClr val="F7C5CD"/>
        </a:solidFill>
      </dgm:spPr>
      <dgm:t>
        <a:bodyPr/>
        <a:lstStyle/>
        <a:p>
          <a:pPr rtl="0"/>
          <a:r>
            <a:rPr lang="zh-CN" altLang="en-US" b="1" dirty="0" smtClean="0">
              <a:solidFill>
                <a:schemeClr val="tx1"/>
              </a:solidFill>
              <a:latin typeface="+mj-ea"/>
              <a:ea typeface="+mj-ea"/>
            </a:rPr>
            <a:t>信息化</a:t>
          </a:r>
          <a:endParaRPr lang="en-US" b="1" dirty="0">
            <a:solidFill>
              <a:schemeClr val="tx1"/>
            </a:solidFill>
            <a:latin typeface="+mj-ea"/>
            <a:ea typeface="+mj-ea"/>
          </a:endParaRPr>
        </a:p>
      </dgm:t>
    </dgm:pt>
    <dgm:pt modelId="{A8B083F3-2A39-416C-B3C2-6F8DC3CEB6BC}" type="parTrans" cxnId="{D031821F-CD34-4326-BE63-AB6456F53A62}">
      <dgm:prSet/>
      <dgm:spPr/>
      <dgm:t>
        <a:bodyPr/>
        <a:lstStyle/>
        <a:p>
          <a:endParaRPr lang="zh-CN" altLang="en-US"/>
        </a:p>
      </dgm:t>
    </dgm:pt>
    <dgm:pt modelId="{A3BD98F5-08C7-4B3C-A6A6-73E31A21B9F1}" type="sibTrans" cxnId="{D031821F-CD34-4326-BE63-AB6456F53A62}">
      <dgm:prSet/>
      <dgm:spPr/>
      <dgm:t>
        <a:bodyPr/>
        <a:lstStyle/>
        <a:p>
          <a:endParaRPr lang="zh-CN" altLang="en-US"/>
        </a:p>
      </dgm:t>
    </dgm:pt>
    <dgm:pt modelId="{37F2C7D2-8ABB-4451-B666-7725C62C6038}" type="pres">
      <dgm:prSet presAssocID="{42E81549-2881-4CE7-9C19-ECBDA7866F5D}" presName="compositeShape" presStyleCnt="0">
        <dgm:presLayoutVars>
          <dgm:chMax val="7"/>
          <dgm:dir/>
          <dgm:resizeHandles val="exact"/>
        </dgm:presLayoutVars>
      </dgm:prSet>
      <dgm:spPr/>
      <dgm:t>
        <a:bodyPr/>
        <a:lstStyle/>
        <a:p>
          <a:endParaRPr lang="zh-CN" altLang="en-US"/>
        </a:p>
      </dgm:t>
    </dgm:pt>
    <dgm:pt modelId="{C60A63E4-382D-41B2-9E96-C1D427754EDD}" type="pres">
      <dgm:prSet presAssocID="{42E81549-2881-4CE7-9C19-ECBDA7866F5D}" presName="wedge1" presStyleLbl="node1" presStyleIdx="0" presStyleCnt="3"/>
      <dgm:spPr/>
      <dgm:t>
        <a:bodyPr/>
        <a:lstStyle/>
        <a:p>
          <a:endParaRPr lang="zh-CN" altLang="en-US"/>
        </a:p>
      </dgm:t>
    </dgm:pt>
    <dgm:pt modelId="{F77B7EFA-3807-413A-AEF8-062C4F672D29}" type="pres">
      <dgm:prSet presAssocID="{42E81549-2881-4CE7-9C19-ECBDA7866F5D}" presName="dummy1a" presStyleCnt="0"/>
      <dgm:spPr/>
    </dgm:pt>
    <dgm:pt modelId="{620E54F9-B0A3-49E9-9304-D3E9C8FD792C}" type="pres">
      <dgm:prSet presAssocID="{42E81549-2881-4CE7-9C19-ECBDA7866F5D}" presName="dummy1b" presStyleCnt="0"/>
      <dgm:spPr/>
    </dgm:pt>
    <dgm:pt modelId="{9C944148-9A1E-4BE9-A87E-8DC0217A2239}" type="pres">
      <dgm:prSet presAssocID="{42E81549-2881-4CE7-9C19-ECBDA7866F5D}" presName="wedge1Tx" presStyleLbl="node1" presStyleIdx="0" presStyleCnt="3">
        <dgm:presLayoutVars>
          <dgm:chMax val="0"/>
          <dgm:chPref val="0"/>
          <dgm:bulletEnabled val="1"/>
        </dgm:presLayoutVars>
      </dgm:prSet>
      <dgm:spPr/>
      <dgm:t>
        <a:bodyPr/>
        <a:lstStyle/>
        <a:p>
          <a:endParaRPr lang="zh-CN" altLang="en-US"/>
        </a:p>
      </dgm:t>
    </dgm:pt>
    <dgm:pt modelId="{1DEF2DB1-D208-4AC4-BF65-146E0BCA2C20}" type="pres">
      <dgm:prSet presAssocID="{42E81549-2881-4CE7-9C19-ECBDA7866F5D}" presName="wedge2" presStyleLbl="node1" presStyleIdx="1" presStyleCnt="3"/>
      <dgm:spPr/>
      <dgm:t>
        <a:bodyPr/>
        <a:lstStyle/>
        <a:p>
          <a:endParaRPr lang="zh-CN" altLang="en-US"/>
        </a:p>
      </dgm:t>
    </dgm:pt>
    <dgm:pt modelId="{9BCC50C5-5057-43BA-8DF7-78F89C32F29A}" type="pres">
      <dgm:prSet presAssocID="{42E81549-2881-4CE7-9C19-ECBDA7866F5D}" presName="dummy2a" presStyleCnt="0"/>
      <dgm:spPr/>
    </dgm:pt>
    <dgm:pt modelId="{D22314AC-8292-40A6-B2E3-4FDB527D2026}" type="pres">
      <dgm:prSet presAssocID="{42E81549-2881-4CE7-9C19-ECBDA7866F5D}" presName="dummy2b" presStyleCnt="0"/>
      <dgm:spPr/>
    </dgm:pt>
    <dgm:pt modelId="{46360BBF-5F7F-4CEC-ADA1-D535D33F4D50}" type="pres">
      <dgm:prSet presAssocID="{42E81549-2881-4CE7-9C19-ECBDA7866F5D}" presName="wedge2Tx" presStyleLbl="node1" presStyleIdx="1" presStyleCnt="3">
        <dgm:presLayoutVars>
          <dgm:chMax val="0"/>
          <dgm:chPref val="0"/>
          <dgm:bulletEnabled val="1"/>
        </dgm:presLayoutVars>
      </dgm:prSet>
      <dgm:spPr/>
      <dgm:t>
        <a:bodyPr/>
        <a:lstStyle/>
        <a:p>
          <a:endParaRPr lang="zh-CN" altLang="en-US"/>
        </a:p>
      </dgm:t>
    </dgm:pt>
    <dgm:pt modelId="{79ABC7F6-F202-4846-8767-21382E5FFAE7}" type="pres">
      <dgm:prSet presAssocID="{42E81549-2881-4CE7-9C19-ECBDA7866F5D}" presName="wedge3" presStyleLbl="node1" presStyleIdx="2" presStyleCnt="3"/>
      <dgm:spPr/>
      <dgm:t>
        <a:bodyPr/>
        <a:lstStyle/>
        <a:p>
          <a:endParaRPr lang="zh-CN" altLang="en-US"/>
        </a:p>
      </dgm:t>
    </dgm:pt>
    <dgm:pt modelId="{04036F0F-51A2-4496-94C4-2712CD96A51D}" type="pres">
      <dgm:prSet presAssocID="{42E81549-2881-4CE7-9C19-ECBDA7866F5D}" presName="dummy3a" presStyleCnt="0"/>
      <dgm:spPr/>
    </dgm:pt>
    <dgm:pt modelId="{DBE0D56A-DFFC-42BE-BF6F-4BC5B12C8C75}" type="pres">
      <dgm:prSet presAssocID="{42E81549-2881-4CE7-9C19-ECBDA7866F5D}" presName="dummy3b" presStyleCnt="0"/>
      <dgm:spPr/>
    </dgm:pt>
    <dgm:pt modelId="{EA28098E-ED5F-4406-841D-6580511D02FB}" type="pres">
      <dgm:prSet presAssocID="{42E81549-2881-4CE7-9C19-ECBDA7866F5D}" presName="wedge3Tx" presStyleLbl="node1" presStyleIdx="2" presStyleCnt="3">
        <dgm:presLayoutVars>
          <dgm:chMax val="0"/>
          <dgm:chPref val="0"/>
          <dgm:bulletEnabled val="1"/>
        </dgm:presLayoutVars>
      </dgm:prSet>
      <dgm:spPr/>
      <dgm:t>
        <a:bodyPr/>
        <a:lstStyle/>
        <a:p>
          <a:endParaRPr lang="zh-CN" altLang="en-US"/>
        </a:p>
      </dgm:t>
    </dgm:pt>
    <dgm:pt modelId="{98658D66-5EC0-466A-8E8F-DA89B55E02BE}" type="pres">
      <dgm:prSet presAssocID="{F1FEE9A3-437B-437E-8BD1-1D58ECD56E01}" presName="arrowWedge1" presStyleLbl="fgSibTrans2D1" presStyleIdx="0" presStyleCnt="3"/>
      <dgm:spPr>
        <a:solidFill>
          <a:schemeClr val="accent1">
            <a:lumMod val="40000"/>
            <a:lumOff val="60000"/>
          </a:schemeClr>
        </a:solidFill>
      </dgm:spPr>
    </dgm:pt>
    <dgm:pt modelId="{25642564-A039-401D-8E4C-909BF219562A}" type="pres">
      <dgm:prSet presAssocID="{A3BD98F5-08C7-4B3C-A6A6-73E31A21B9F1}" presName="arrowWedge2" presStyleLbl="fgSibTrans2D1" presStyleIdx="1" presStyleCnt="3"/>
      <dgm:spPr>
        <a:solidFill>
          <a:srgbClr val="F1B5C9"/>
        </a:solidFill>
      </dgm:spPr>
    </dgm:pt>
    <dgm:pt modelId="{63364EA6-D3AE-4621-9634-E4671E1683B4}" type="pres">
      <dgm:prSet presAssocID="{EA47CBB1-7976-4772-916B-B534D1221696}" presName="arrowWedge3" presStyleLbl="fgSibTrans2D1" presStyleIdx="2" presStyleCnt="3"/>
      <dgm:spPr>
        <a:solidFill>
          <a:schemeClr val="accent2">
            <a:lumMod val="75000"/>
          </a:schemeClr>
        </a:solidFill>
      </dgm:spPr>
    </dgm:pt>
  </dgm:ptLst>
  <dgm:cxnLst>
    <dgm:cxn modelId="{0335EF79-3A34-4D60-BAF4-44AD7E63949C}" type="presOf" srcId="{224B3878-D36D-4A58-A2EC-162A951CFBB4}" destId="{1DEF2DB1-D208-4AC4-BF65-146E0BCA2C20}" srcOrd="0" destOrd="0" presId="urn:microsoft.com/office/officeart/2005/8/layout/cycle8"/>
    <dgm:cxn modelId="{28A0C9DD-6B25-49BA-AFCC-21156E563301}" type="presOf" srcId="{552ED601-DD60-4E0F-AAD3-B72CBD11567A}" destId="{C60A63E4-382D-41B2-9E96-C1D427754EDD}" srcOrd="0" destOrd="0" presId="urn:microsoft.com/office/officeart/2005/8/layout/cycle8"/>
    <dgm:cxn modelId="{5787EC50-9B2D-485C-A858-BCD18F6A0158}" srcId="{42E81549-2881-4CE7-9C19-ECBDA7866F5D}" destId="{552ED601-DD60-4E0F-AAD3-B72CBD11567A}" srcOrd="0" destOrd="0" parTransId="{61676217-CA25-4E85-A0E4-4AE27DDF8C01}" sibTransId="{F1FEE9A3-437B-437E-8BD1-1D58ECD56E01}"/>
    <dgm:cxn modelId="{DD35D132-48B0-400F-B67C-327510865DE7}" type="presOf" srcId="{42E81549-2881-4CE7-9C19-ECBDA7866F5D}" destId="{37F2C7D2-8ABB-4451-B666-7725C62C6038}" srcOrd="0" destOrd="0" presId="urn:microsoft.com/office/officeart/2005/8/layout/cycle8"/>
    <dgm:cxn modelId="{D031821F-CD34-4326-BE63-AB6456F53A62}" srcId="{42E81549-2881-4CE7-9C19-ECBDA7866F5D}" destId="{224B3878-D36D-4A58-A2EC-162A951CFBB4}" srcOrd="1" destOrd="0" parTransId="{A8B083F3-2A39-416C-B3C2-6F8DC3CEB6BC}" sibTransId="{A3BD98F5-08C7-4B3C-A6A6-73E31A21B9F1}"/>
    <dgm:cxn modelId="{F03786C3-E98F-4C62-AD25-E7A45D810A16}" type="presOf" srcId="{224B3878-D36D-4A58-A2EC-162A951CFBB4}" destId="{46360BBF-5F7F-4CEC-ADA1-D535D33F4D50}" srcOrd="1" destOrd="0" presId="urn:microsoft.com/office/officeart/2005/8/layout/cycle8"/>
    <dgm:cxn modelId="{99CCF040-8B9C-4F70-B610-3611F8CD541A}" type="presOf" srcId="{308F6B6E-2B12-4BC3-9AFB-BE14870DF41A}" destId="{79ABC7F6-F202-4846-8767-21382E5FFAE7}" srcOrd="0" destOrd="0" presId="urn:microsoft.com/office/officeart/2005/8/layout/cycle8"/>
    <dgm:cxn modelId="{B8742F3F-3804-4934-BA23-E060C4E3E46F}" type="presOf" srcId="{552ED601-DD60-4E0F-AAD3-B72CBD11567A}" destId="{9C944148-9A1E-4BE9-A87E-8DC0217A2239}" srcOrd="1" destOrd="0" presId="urn:microsoft.com/office/officeart/2005/8/layout/cycle8"/>
    <dgm:cxn modelId="{0265C3FE-AC86-436C-BB99-0390E73A979B}" type="presOf" srcId="{308F6B6E-2B12-4BC3-9AFB-BE14870DF41A}" destId="{EA28098E-ED5F-4406-841D-6580511D02FB}" srcOrd="1" destOrd="0" presId="urn:microsoft.com/office/officeart/2005/8/layout/cycle8"/>
    <dgm:cxn modelId="{111C5007-3803-4615-8517-CF6ED432B817}" srcId="{42E81549-2881-4CE7-9C19-ECBDA7866F5D}" destId="{308F6B6E-2B12-4BC3-9AFB-BE14870DF41A}" srcOrd="2" destOrd="0" parTransId="{A2828FA6-A667-4D7D-807A-F7E6EF348B04}" sibTransId="{EA47CBB1-7976-4772-916B-B534D1221696}"/>
    <dgm:cxn modelId="{F7A5D416-D051-4EEC-8632-55582234DC17}" type="presParOf" srcId="{37F2C7D2-8ABB-4451-B666-7725C62C6038}" destId="{C60A63E4-382D-41B2-9E96-C1D427754EDD}" srcOrd="0" destOrd="0" presId="urn:microsoft.com/office/officeart/2005/8/layout/cycle8"/>
    <dgm:cxn modelId="{274A5433-9529-48A1-8DFA-5CD2FC156981}" type="presParOf" srcId="{37F2C7D2-8ABB-4451-B666-7725C62C6038}" destId="{F77B7EFA-3807-413A-AEF8-062C4F672D29}" srcOrd="1" destOrd="0" presId="urn:microsoft.com/office/officeart/2005/8/layout/cycle8"/>
    <dgm:cxn modelId="{58D0B967-6B54-4DCA-9030-BB31F950DAAF}" type="presParOf" srcId="{37F2C7D2-8ABB-4451-B666-7725C62C6038}" destId="{620E54F9-B0A3-49E9-9304-D3E9C8FD792C}" srcOrd="2" destOrd="0" presId="urn:microsoft.com/office/officeart/2005/8/layout/cycle8"/>
    <dgm:cxn modelId="{F1FE4F47-FACE-4DDE-9370-F1DBB743AADB}" type="presParOf" srcId="{37F2C7D2-8ABB-4451-B666-7725C62C6038}" destId="{9C944148-9A1E-4BE9-A87E-8DC0217A2239}" srcOrd="3" destOrd="0" presId="urn:microsoft.com/office/officeart/2005/8/layout/cycle8"/>
    <dgm:cxn modelId="{CE8D4E2D-B4FE-4243-A2CF-E08D6DEA0366}" type="presParOf" srcId="{37F2C7D2-8ABB-4451-B666-7725C62C6038}" destId="{1DEF2DB1-D208-4AC4-BF65-146E0BCA2C20}" srcOrd="4" destOrd="0" presId="urn:microsoft.com/office/officeart/2005/8/layout/cycle8"/>
    <dgm:cxn modelId="{36E0E744-35EE-4874-AD5E-126B82D29B1D}" type="presParOf" srcId="{37F2C7D2-8ABB-4451-B666-7725C62C6038}" destId="{9BCC50C5-5057-43BA-8DF7-78F89C32F29A}" srcOrd="5" destOrd="0" presId="urn:microsoft.com/office/officeart/2005/8/layout/cycle8"/>
    <dgm:cxn modelId="{F82CBCC5-2CD0-4A94-B801-9C003794C088}" type="presParOf" srcId="{37F2C7D2-8ABB-4451-B666-7725C62C6038}" destId="{D22314AC-8292-40A6-B2E3-4FDB527D2026}" srcOrd="6" destOrd="0" presId="urn:microsoft.com/office/officeart/2005/8/layout/cycle8"/>
    <dgm:cxn modelId="{8DB38479-46FA-40FF-A81C-FAB5C5B45D7A}" type="presParOf" srcId="{37F2C7D2-8ABB-4451-B666-7725C62C6038}" destId="{46360BBF-5F7F-4CEC-ADA1-D535D33F4D50}" srcOrd="7" destOrd="0" presId="urn:microsoft.com/office/officeart/2005/8/layout/cycle8"/>
    <dgm:cxn modelId="{ACF5C1C0-2B50-47E5-847E-8169C9333B75}" type="presParOf" srcId="{37F2C7D2-8ABB-4451-B666-7725C62C6038}" destId="{79ABC7F6-F202-4846-8767-21382E5FFAE7}" srcOrd="8" destOrd="0" presId="urn:microsoft.com/office/officeart/2005/8/layout/cycle8"/>
    <dgm:cxn modelId="{9AA8EA6D-E58C-48C0-915B-A3C989EC4B3D}" type="presParOf" srcId="{37F2C7D2-8ABB-4451-B666-7725C62C6038}" destId="{04036F0F-51A2-4496-94C4-2712CD96A51D}" srcOrd="9" destOrd="0" presId="urn:microsoft.com/office/officeart/2005/8/layout/cycle8"/>
    <dgm:cxn modelId="{D3DBE8C4-9A1B-49C0-B5EF-BE632637F3F0}" type="presParOf" srcId="{37F2C7D2-8ABB-4451-B666-7725C62C6038}" destId="{DBE0D56A-DFFC-42BE-BF6F-4BC5B12C8C75}" srcOrd="10" destOrd="0" presId="urn:microsoft.com/office/officeart/2005/8/layout/cycle8"/>
    <dgm:cxn modelId="{ACFE9ACB-D126-4BAB-A8AD-6444286A306E}" type="presParOf" srcId="{37F2C7D2-8ABB-4451-B666-7725C62C6038}" destId="{EA28098E-ED5F-4406-841D-6580511D02FB}" srcOrd="11" destOrd="0" presId="urn:microsoft.com/office/officeart/2005/8/layout/cycle8"/>
    <dgm:cxn modelId="{DF8CA401-A711-4AF3-9EBE-BA770CFE4BC2}" type="presParOf" srcId="{37F2C7D2-8ABB-4451-B666-7725C62C6038}" destId="{98658D66-5EC0-466A-8E8F-DA89B55E02BE}" srcOrd="12" destOrd="0" presId="urn:microsoft.com/office/officeart/2005/8/layout/cycle8"/>
    <dgm:cxn modelId="{126BAC31-EBAE-464F-A52E-86E792B4C164}" type="presParOf" srcId="{37F2C7D2-8ABB-4451-B666-7725C62C6038}" destId="{25642564-A039-401D-8E4C-909BF219562A}" srcOrd="13" destOrd="0" presId="urn:microsoft.com/office/officeart/2005/8/layout/cycle8"/>
    <dgm:cxn modelId="{7FF48D79-E38B-437B-B99B-27B1CE2C331C}" type="presParOf" srcId="{37F2C7D2-8ABB-4451-B666-7725C62C6038}" destId="{63364EA6-D3AE-4621-9634-E4671E1683B4}"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5DF72E-7FE3-46BC-AC28-F5BD5A5EAE6A}" type="doc">
      <dgm:prSet loTypeId="urn:microsoft.com/office/officeart/2005/8/layout/hierarchy1" loCatId="hierarchy" qsTypeId="urn:microsoft.com/office/officeart/2005/8/quickstyle/simple1#1" qsCatId="simple" csTypeId="urn:microsoft.com/office/officeart/2005/8/colors/accent1_2#1" csCatId="accent1" phldr="1"/>
      <dgm:spPr/>
      <dgm:t>
        <a:bodyPr/>
        <a:lstStyle/>
        <a:p>
          <a:endParaRPr lang="en-US"/>
        </a:p>
      </dgm:t>
    </dgm:pt>
    <dgm:pt modelId="{2724B595-E403-451A-988D-C5F0E4EA1551}">
      <dgm:prSet phldrT="[Text]" custT="1"/>
      <dgm:spPr/>
      <dgm:t>
        <a:bodyPr/>
        <a:lstStyle/>
        <a:p>
          <a:r>
            <a:rPr lang="zh-CN" altLang="en-US" sz="1400" dirty="0" smtClean="0">
              <a:latin typeface="+mj-ea"/>
              <a:ea typeface="+mj-ea"/>
            </a:rPr>
            <a:t>信息化管理部</a:t>
          </a:r>
          <a:endParaRPr lang="en-US" sz="1400" dirty="0">
            <a:latin typeface="+mj-ea"/>
            <a:ea typeface="+mj-ea"/>
          </a:endParaRPr>
        </a:p>
      </dgm:t>
    </dgm:pt>
    <dgm:pt modelId="{DB69092B-32A7-425E-A24B-64A93861A065}" type="parTrans" cxnId="{48E4798D-1DD0-426C-83AA-85EE8860D84F}">
      <dgm:prSet/>
      <dgm:spPr/>
      <dgm:t>
        <a:bodyPr/>
        <a:lstStyle/>
        <a:p>
          <a:endParaRPr lang="en-US" sz="1400">
            <a:latin typeface="+mj-ea"/>
            <a:ea typeface="+mj-ea"/>
          </a:endParaRPr>
        </a:p>
      </dgm:t>
    </dgm:pt>
    <dgm:pt modelId="{23721493-0241-434C-B3F0-5FEDE7C0A38B}" type="sibTrans" cxnId="{48E4798D-1DD0-426C-83AA-85EE8860D84F}">
      <dgm:prSet/>
      <dgm:spPr/>
      <dgm:t>
        <a:bodyPr/>
        <a:lstStyle/>
        <a:p>
          <a:endParaRPr lang="en-US" sz="1400">
            <a:latin typeface="+mj-ea"/>
            <a:ea typeface="+mj-ea"/>
          </a:endParaRPr>
        </a:p>
      </dgm:t>
    </dgm:pt>
    <dgm:pt modelId="{5F7A8910-13AD-4E90-B9FD-8E11779B9898}">
      <dgm:prSet phldrT="[Text]" custT="1"/>
      <dgm:spPr/>
      <dgm:t>
        <a:bodyPr/>
        <a:lstStyle/>
        <a:p>
          <a:r>
            <a:rPr lang="zh-CN" altLang="en-US" sz="1400" dirty="0" smtClean="0">
              <a:latin typeface="+mj-ea"/>
              <a:ea typeface="+mj-ea"/>
            </a:rPr>
            <a:t>运维人员</a:t>
          </a:r>
          <a:endParaRPr lang="en-US" sz="1400" dirty="0">
            <a:latin typeface="+mj-ea"/>
            <a:ea typeface="+mj-ea"/>
          </a:endParaRPr>
        </a:p>
      </dgm:t>
    </dgm:pt>
    <dgm:pt modelId="{CD8CCA66-3FEC-4B9E-A6EE-1F1826E95FD8}" type="parTrans" cxnId="{FA240419-C7C6-4A24-98CE-334A2E53C6E4}">
      <dgm:prSet/>
      <dgm:spPr/>
      <dgm:t>
        <a:bodyPr/>
        <a:lstStyle/>
        <a:p>
          <a:endParaRPr lang="en-US" sz="1400">
            <a:latin typeface="+mj-ea"/>
            <a:ea typeface="+mj-ea"/>
          </a:endParaRPr>
        </a:p>
      </dgm:t>
    </dgm:pt>
    <dgm:pt modelId="{3E03C5C0-5596-47B7-A4A4-5C1B04C30E0F}" type="sibTrans" cxnId="{FA240419-C7C6-4A24-98CE-334A2E53C6E4}">
      <dgm:prSet/>
      <dgm:spPr/>
      <dgm:t>
        <a:bodyPr/>
        <a:lstStyle/>
        <a:p>
          <a:endParaRPr lang="en-US" sz="1400">
            <a:latin typeface="+mj-ea"/>
            <a:ea typeface="+mj-ea"/>
          </a:endParaRPr>
        </a:p>
      </dgm:t>
    </dgm:pt>
    <dgm:pt modelId="{BC7B8E96-5E9B-4977-BEB5-046B7F8BC269}">
      <dgm:prSet phldrT="[Text]" custT="1"/>
      <dgm:spPr/>
      <dgm:t>
        <a:bodyPr/>
        <a:lstStyle/>
        <a:p>
          <a:r>
            <a:rPr lang="zh-CN" altLang="en-US" sz="1400" dirty="0" smtClean="0">
              <a:latin typeface="+mj-ea"/>
              <a:ea typeface="+mj-ea"/>
            </a:rPr>
            <a:t>业务部</a:t>
          </a:r>
          <a:endParaRPr lang="en-US" sz="1400" dirty="0">
            <a:latin typeface="+mj-ea"/>
            <a:ea typeface="+mj-ea"/>
          </a:endParaRPr>
        </a:p>
      </dgm:t>
    </dgm:pt>
    <dgm:pt modelId="{B945DC51-8D5E-4400-A9BF-F1ED5BDBD785}" type="parTrans" cxnId="{0CF07F94-CA2D-4A27-A7DE-D51C093B052C}">
      <dgm:prSet/>
      <dgm:spPr/>
      <dgm:t>
        <a:bodyPr/>
        <a:lstStyle/>
        <a:p>
          <a:endParaRPr lang="en-US" sz="1400">
            <a:latin typeface="+mj-ea"/>
            <a:ea typeface="+mj-ea"/>
          </a:endParaRPr>
        </a:p>
      </dgm:t>
    </dgm:pt>
    <dgm:pt modelId="{AC2FC2F1-0102-46F3-8DC5-BA46160F3BEE}" type="sibTrans" cxnId="{0CF07F94-CA2D-4A27-A7DE-D51C093B052C}">
      <dgm:prSet/>
      <dgm:spPr/>
      <dgm:t>
        <a:bodyPr/>
        <a:lstStyle/>
        <a:p>
          <a:endParaRPr lang="en-US" sz="1400">
            <a:latin typeface="+mj-ea"/>
            <a:ea typeface="+mj-ea"/>
          </a:endParaRPr>
        </a:p>
      </dgm:t>
    </dgm:pt>
    <dgm:pt modelId="{76CE4CB7-D5EE-4412-84E0-EB46C7C25262}">
      <dgm:prSet phldrT="[Text]" custT="1"/>
      <dgm:spPr/>
      <dgm:t>
        <a:bodyPr/>
        <a:lstStyle/>
        <a:p>
          <a:r>
            <a:rPr lang="zh-CN" altLang="en-US" sz="1400" dirty="0" smtClean="0">
              <a:latin typeface="+mj-ea"/>
              <a:ea typeface="+mj-ea"/>
            </a:rPr>
            <a:t>兼职数据管理人员</a:t>
          </a:r>
          <a:endParaRPr lang="en-US" sz="1400" dirty="0">
            <a:latin typeface="+mj-ea"/>
            <a:ea typeface="+mj-ea"/>
          </a:endParaRPr>
        </a:p>
      </dgm:t>
    </dgm:pt>
    <dgm:pt modelId="{0C35D93F-268F-417C-AB20-62FD6DC7CD62}" type="parTrans" cxnId="{52D400A8-F183-4E6F-9ECD-DB3E30A077A2}">
      <dgm:prSet/>
      <dgm:spPr/>
      <dgm:t>
        <a:bodyPr/>
        <a:lstStyle/>
        <a:p>
          <a:endParaRPr lang="en-US" sz="1400">
            <a:latin typeface="+mj-ea"/>
            <a:ea typeface="+mj-ea"/>
          </a:endParaRPr>
        </a:p>
      </dgm:t>
    </dgm:pt>
    <dgm:pt modelId="{E515D086-1CFB-42B5-9C6A-E4B51EC930F4}" type="sibTrans" cxnId="{52D400A8-F183-4E6F-9ECD-DB3E30A077A2}">
      <dgm:prSet/>
      <dgm:spPr/>
      <dgm:t>
        <a:bodyPr/>
        <a:lstStyle/>
        <a:p>
          <a:endParaRPr lang="en-US" sz="1400">
            <a:latin typeface="+mj-ea"/>
            <a:ea typeface="+mj-ea"/>
          </a:endParaRPr>
        </a:p>
      </dgm:t>
    </dgm:pt>
    <dgm:pt modelId="{D3EAC248-AA93-4DA9-98F2-70353AFBD0E8}">
      <dgm:prSet phldrT="[Text]" custT="1"/>
      <dgm:spPr/>
      <dgm:t>
        <a:bodyPr/>
        <a:lstStyle/>
        <a:p>
          <a:r>
            <a:rPr lang="zh-CN" altLang="en-US" sz="1400" dirty="0" smtClean="0">
              <a:latin typeface="+mj-ea"/>
              <a:ea typeface="+mj-ea"/>
            </a:rPr>
            <a:t>标准化委员会</a:t>
          </a:r>
          <a:endParaRPr lang="en-US" sz="1400" dirty="0">
            <a:latin typeface="+mj-ea"/>
            <a:ea typeface="+mj-ea"/>
          </a:endParaRPr>
        </a:p>
      </dgm:t>
    </dgm:pt>
    <dgm:pt modelId="{8B0603D5-84B7-48BE-93E3-49EEBE9CC4EC}" type="parTrans" cxnId="{CE1DB9EB-BFCA-43E2-9411-8EE751143479}">
      <dgm:prSet/>
      <dgm:spPr/>
      <dgm:t>
        <a:bodyPr/>
        <a:lstStyle/>
        <a:p>
          <a:endParaRPr lang="en-US" sz="1400">
            <a:latin typeface="+mj-ea"/>
            <a:ea typeface="+mj-ea"/>
          </a:endParaRPr>
        </a:p>
      </dgm:t>
    </dgm:pt>
    <dgm:pt modelId="{E8FDC730-36A9-4975-BE6B-6107697244CB}" type="sibTrans" cxnId="{CE1DB9EB-BFCA-43E2-9411-8EE751143479}">
      <dgm:prSet/>
      <dgm:spPr/>
      <dgm:t>
        <a:bodyPr/>
        <a:lstStyle/>
        <a:p>
          <a:endParaRPr lang="en-US" sz="1400">
            <a:latin typeface="+mj-ea"/>
            <a:ea typeface="+mj-ea"/>
          </a:endParaRPr>
        </a:p>
      </dgm:t>
    </dgm:pt>
    <dgm:pt modelId="{57032A0F-D29F-44D6-9BA0-1BAE7DB099FA}" type="pres">
      <dgm:prSet presAssocID="{9B5DF72E-7FE3-46BC-AC28-F5BD5A5EAE6A}" presName="hierChild1" presStyleCnt="0">
        <dgm:presLayoutVars>
          <dgm:chPref val="1"/>
          <dgm:dir/>
          <dgm:animOne val="branch"/>
          <dgm:animLvl val="lvl"/>
          <dgm:resizeHandles/>
        </dgm:presLayoutVars>
      </dgm:prSet>
      <dgm:spPr/>
      <dgm:t>
        <a:bodyPr/>
        <a:lstStyle/>
        <a:p>
          <a:endParaRPr lang="en-US"/>
        </a:p>
      </dgm:t>
    </dgm:pt>
    <dgm:pt modelId="{D7211934-D07E-45D3-9F7D-13DC43556B7A}" type="pres">
      <dgm:prSet presAssocID="{2724B595-E403-451A-988D-C5F0E4EA1551}" presName="hierRoot1" presStyleCnt="0"/>
      <dgm:spPr/>
    </dgm:pt>
    <dgm:pt modelId="{8E72941D-6235-4AE7-B92D-4441B5418443}" type="pres">
      <dgm:prSet presAssocID="{2724B595-E403-451A-988D-C5F0E4EA1551}" presName="composite" presStyleCnt="0"/>
      <dgm:spPr/>
    </dgm:pt>
    <dgm:pt modelId="{5119CCB0-B114-488E-9212-B01A4ACB9217}" type="pres">
      <dgm:prSet presAssocID="{2724B595-E403-451A-988D-C5F0E4EA1551}" presName="background" presStyleLbl="node0" presStyleIdx="0" presStyleCnt="3"/>
      <dgm:spPr/>
    </dgm:pt>
    <dgm:pt modelId="{F66AF6D4-48FA-4D96-BB5B-95267F4A8CB8}" type="pres">
      <dgm:prSet presAssocID="{2724B595-E403-451A-988D-C5F0E4EA1551}" presName="text" presStyleLbl="fgAcc0" presStyleIdx="0" presStyleCnt="3" custLinFactNeighborX="16668" custLinFactNeighborY="73425">
        <dgm:presLayoutVars>
          <dgm:chPref val="3"/>
        </dgm:presLayoutVars>
      </dgm:prSet>
      <dgm:spPr/>
      <dgm:t>
        <a:bodyPr/>
        <a:lstStyle/>
        <a:p>
          <a:endParaRPr lang="en-US"/>
        </a:p>
      </dgm:t>
    </dgm:pt>
    <dgm:pt modelId="{A4584A35-3A28-4FD1-9E57-5A90CA3225E6}" type="pres">
      <dgm:prSet presAssocID="{2724B595-E403-451A-988D-C5F0E4EA1551}" presName="hierChild2" presStyleCnt="0"/>
      <dgm:spPr/>
    </dgm:pt>
    <dgm:pt modelId="{A9409954-DB67-45D4-B529-792A63B272D1}" type="pres">
      <dgm:prSet presAssocID="{CD8CCA66-3FEC-4B9E-A6EE-1F1826E95FD8}" presName="Name10" presStyleLbl="parChTrans1D2" presStyleIdx="0" presStyleCnt="2"/>
      <dgm:spPr/>
      <dgm:t>
        <a:bodyPr/>
        <a:lstStyle/>
        <a:p>
          <a:endParaRPr lang="en-US"/>
        </a:p>
      </dgm:t>
    </dgm:pt>
    <dgm:pt modelId="{932796FE-2872-4788-9AF1-81BAA91B5C16}" type="pres">
      <dgm:prSet presAssocID="{5F7A8910-13AD-4E90-B9FD-8E11779B9898}" presName="hierRoot2" presStyleCnt="0"/>
      <dgm:spPr/>
    </dgm:pt>
    <dgm:pt modelId="{2F651EA4-6275-4D2A-9A37-A7AD4FE41B55}" type="pres">
      <dgm:prSet presAssocID="{5F7A8910-13AD-4E90-B9FD-8E11779B9898}" presName="composite2" presStyleCnt="0"/>
      <dgm:spPr/>
    </dgm:pt>
    <dgm:pt modelId="{A7135F3C-5049-4A4D-A689-DBAE39F96EDC}" type="pres">
      <dgm:prSet presAssocID="{5F7A8910-13AD-4E90-B9FD-8E11779B9898}" presName="background2" presStyleLbl="node2" presStyleIdx="0" presStyleCnt="2"/>
      <dgm:spPr/>
    </dgm:pt>
    <dgm:pt modelId="{4E285B92-23E5-4FFF-9FEF-B583CC9945CD}" type="pres">
      <dgm:prSet presAssocID="{5F7A8910-13AD-4E90-B9FD-8E11779B9898}" presName="text2" presStyleLbl="fgAcc2" presStyleIdx="0" presStyleCnt="2" custLinFactNeighborX="16668" custLinFactNeighborY="50705">
        <dgm:presLayoutVars>
          <dgm:chPref val="3"/>
        </dgm:presLayoutVars>
      </dgm:prSet>
      <dgm:spPr/>
      <dgm:t>
        <a:bodyPr/>
        <a:lstStyle/>
        <a:p>
          <a:endParaRPr lang="en-US"/>
        </a:p>
      </dgm:t>
    </dgm:pt>
    <dgm:pt modelId="{A3816407-91A2-4756-B4C7-6F9453A36FCF}" type="pres">
      <dgm:prSet presAssocID="{5F7A8910-13AD-4E90-B9FD-8E11779B9898}" presName="hierChild3" presStyleCnt="0"/>
      <dgm:spPr/>
    </dgm:pt>
    <dgm:pt modelId="{EDBF4413-6611-499C-8488-D0E252A8BB82}" type="pres">
      <dgm:prSet presAssocID="{BC7B8E96-5E9B-4977-BEB5-046B7F8BC269}" presName="hierRoot1" presStyleCnt="0"/>
      <dgm:spPr/>
    </dgm:pt>
    <dgm:pt modelId="{C68651D0-8954-4675-AD00-02EEDF9F596E}" type="pres">
      <dgm:prSet presAssocID="{BC7B8E96-5E9B-4977-BEB5-046B7F8BC269}" presName="composite" presStyleCnt="0"/>
      <dgm:spPr/>
    </dgm:pt>
    <dgm:pt modelId="{16C56D74-D412-4053-869A-F262E224A70A}" type="pres">
      <dgm:prSet presAssocID="{BC7B8E96-5E9B-4977-BEB5-046B7F8BC269}" presName="background" presStyleLbl="node0" presStyleIdx="1" presStyleCnt="3"/>
      <dgm:spPr/>
    </dgm:pt>
    <dgm:pt modelId="{F78A8530-6FAE-41E5-8AB7-F26F62CDD4CA}" type="pres">
      <dgm:prSet presAssocID="{BC7B8E96-5E9B-4977-BEB5-046B7F8BC269}" presName="text" presStyleLbl="fgAcc0" presStyleIdx="1" presStyleCnt="3" custLinFactNeighborX="81810" custLinFactNeighborY="70071">
        <dgm:presLayoutVars>
          <dgm:chPref val="3"/>
        </dgm:presLayoutVars>
      </dgm:prSet>
      <dgm:spPr/>
      <dgm:t>
        <a:bodyPr/>
        <a:lstStyle/>
        <a:p>
          <a:endParaRPr lang="en-US"/>
        </a:p>
      </dgm:t>
    </dgm:pt>
    <dgm:pt modelId="{1C55788F-074D-40EA-9FF5-D89DBDEC91D8}" type="pres">
      <dgm:prSet presAssocID="{BC7B8E96-5E9B-4977-BEB5-046B7F8BC269}" presName="hierChild2" presStyleCnt="0"/>
      <dgm:spPr/>
    </dgm:pt>
    <dgm:pt modelId="{A6768B32-F5E2-4E30-8B01-88E6E0D82CE7}" type="pres">
      <dgm:prSet presAssocID="{0C35D93F-268F-417C-AB20-62FD6DC7CD62}" presName="Name10" presStyleLbl="parChTrans1D2" presStyleIdx="1" presStyleCnt="2"/>
      <dgm:spPr/>
      <dgm:t>
        <a:bodyPr/>
        <a:lstStyle/>
        <a:p>
          <a:endParaRPr lang="en-US"/>
        </a:p>
      </dgm:t>
    </dgm:pt>
    <dgm:pt modelId="{846123C6-28A8-46A8-BEDC-F2D567DAC95E}" type="pres">
      <dgm:prSet presAssocID="{76CE4CB7-D5EE-4412-84E0-EB46C7C25262}" presName="hierRoot2" presStyleCnt="0"/>
      <dgm:spPr/>
    </dgm:pt>
    <dgm:pt modelId="{737E089B-9322-419E-89F7-7621398D73D9}" type="pres">
      <dgm:prSet presAssocID="{76CE4CB7-D5EE-4412-84E0-EB46C7C25262}" presName="composite2" presStyleCnt="0"/>
      <dgm:spPr/>
    </dgm:pt>
    <dgm:pt modelId="{6142526F-9F16-4E2E-A78C-6A4480B54544}" type="pres">
      <dgm:prSet presAssocID="{76CE4CB7-D5EE-4412-84E0-EB46C7C25262}" presName="background2" presStyleLbl="node2" presStyleIdx="1" presStyleCnt="2"/>
      <dgm:spPr/>
    </dgm:pt>
    <dgm:pt modelId="{6F08A98F-A362-4E48-B6C1-8B677D17F7C3}" type="pres">
      <dgm:prSet presAssocID="{76CE4CB7-D5EE-4412-84E0-EB46C7C25262}" presName="text2" presStyleLbl="fgAcc2" presStyleIdx="1" presStyleCnt="2" custLinFactNeighborX="81810" custLinFactNeighborY="47351">
        <dgm:presLayoutVars>
          <dgm:chPref val="3"/>
        </dgm:presLayoutVars>
      </dgm:prSet>
      <dgm:spPr/>
      <dgm:t>
        <a:bodyPr/>
        <a:lstStyle/>
        <a:p>
          <a:endParaRPr lang="en-US"/>
        </a:p>
      </dgm:t>
    </dgm:pt>
    <dgm:pt modelId="{83E4C145-8704-401E-A0DB-9F8A92DDA685}" type="pres">
      <dgm:prSet presAssocID="{76CE4CB7-D5EE-4412-84E0-EB46C7C25262}" presName="hierChild3" presStyleCnt="0"/>
      <dgm:spPr/>
    </dgm:pt>
    <dgm:pt modelId="{AF23C17A-386C-4DA1-9A60-FB62648E374A}" type="pres">
      <dgm:prSet presAssocID="{D3EAC248-AA93-4DA9-98F2-70353AFBD0E8}" presName="hierRoot1" presStyleCnt="0"/>
      <dgm:spPr/>
    </dgm:pt>
    <dgm:pt modelId="{0276FA9A-0588-4C31-B070-DBA9DF077291}" type="pres">
      <dgm:prSet presAssocID="{D3EAC248-AA93-4DA9-98F2-70353AFBD0E8}" presName="composite" presStyleCnt="0"/>
      <dgm:spPr/>
    </dgm:pt>
    <dgm:pt modelId="{0460EB09-6435-45EC-AD65-A43EA546F4A7}" type="pres">
      <dgm:prSet presAssocID="{D3EAC248-AA93-4DA9-98F2-70353AFBD0E8}" presName="background" presStyleLbl="node0" presStyleIdx="2" presStyleCnt="3"/>
      <dgm:spPr/>
    </dgm:pt>
    <dgm:pt modelId="{01CF774B-F837-40D7-BC30-AD9C46B6A3A6}" type="pres">
      <dgm:prSet presAssocID="{D3EAC248-AA93-4DA9-98F2-70353AFBD0E8}" presName="text" presStyleLbl="fgAcc0" presStyleIdx="2" presStyleCnt="3" custLinFactX="-31868" custLinFactY="-34447" custLinFactNeighborX="-100000" custLinFactNeighborY="-100000">
        <dgm:presLayoutVars>
          <dgm:chPref val="3"/>
        </dgm:presLayoutVars>
      </dgm:prSet>
      <dgm:spPr/>
      <dgm:t>
        <a:bodyPr/>
        <a:lstStyle/>
        <a:p>
          <a:endParaRPr lang="en-US"/>
        </a:p>
      </dgm:t>
    </dgm:pt>
    <dgm:pt modelId="{43F8A4CD-C363-4674-820E-E3C011AEC487}" type="pres">
      <dgm:prSet presAssocID="{D3EAC248-AA93-4DA9-98F2-70353AFBD0E8}" presName="hierChild2" presStyleCnt="0"/>
      <dgm:spPr/>
    </dgm:pt>
  </dgm:ptLst>
  <dgm:cxnLst>
    <dgm:cxn modelId="{FA240419-C7C6-4A24-98CE-334A2E53C6E4}" srcId="{2724B595-E403-451A-988D-C5F0E4EA1551}" destId="{5F7A8910-13AD-4E90-B9FD-8E11779B9898}" srcOrd="0" destOrd="0" parTransId="{CD8CCA66-3FEC-4B9E-A6EE-1F1826E95FD8}" sibTransId="{3E03C5C0-5596-47B7-A4A4-5C1B04C30E0F}"/>
    <dgm:cxn modelId="{48E4798D-1DD0-426C-83AA-85EE8860D84F}" srcId="{9B5DF72E-7FE3-46BC-AC28-F5BD5A5EAE6A}" destId="{2724B595-E403-451A-988D-C5F0E4EA1551}" srcOrd="0" destOrd="0" parTransId="{DB69092B-32A7-425E-A24B-64A93861A065}" sibTransId="{23721493-0241-434C-B3F0-5FEDE7C0A38B}"/>
    <dgm:cxn modelId="{52D400A8-F183-4E6F-9ECD-DB3E30A077A2}" srcId="{BC7B8E96-5E9B-4977-BEB5-046B7F8BC269}" destId="{76CE4CB7-D5EE-4412-84E0-EB46C7C25262}" srcOrd="0" destOrd="0" parTransId="{0C35D93F-268F-417C-AB20-62FD6DC7CD62}" sibTransId="{E515D086-1CFB-42B5-9C6A-E4B51EC930F4}"/>
    <dgm:cxn modelId="{9964A38C-62EC-49C2-8AA8-F81E361A2051}" type="presOf" srcId="{CD8CCA66-3FEC-4B9E-A6EE-1F1826E95FD8}" destId="{A9409954-DB67-45D4-B529-792A63B272D1}" srcOrd="0" destOrd="0" presId="urn:microsoft.com/office/officeart/2005/8/layout/hierarchy1"/>
    <dgm:cxn modelId="{2C974B21-8EA6-44E6-B032-9A11867B2E3B}" type="presOf" srcId="{9B5DF72E-7FE3-46BC-AC28-F5BD5A5EAE6A}" destId="{57032A0F-D29F-44D6-9BA0-1BAE7DB099FA}" srcOrd="0" destOrd="0" presId="urn:microsoft.com/office/officeart/2005/8/layout/hierarchy1"/>
    <dgm:cxn modelId="{43A18415-20D7-4200-99DD-F372082D5F11}" type="presOf" srcId="{BC7B8E96-5E9B-4977-BEB5-046B7F8BC269}" destId="{F78A8530-6FAE-41E5-8AB7-F26F62CDD4CA}" srcOrd="0" destOrd="0" presId="urn:microsoft.com/office/officeart/2005/8/layout/hierarchy1"/>
    <dgm:cxn modelId="{79D996C5-66DC-4BF0-B132-122009679672}" type="presOf" srcId="{5F7A8910-13AD-4E90-B9FD-8E11779B9898}" destId="{4E285B92-23E5-4FFF-9FEF-B583CC9945CD}" srcOrd="0" destOrd="0" presId="urn:microsoft.com/office/officeart/2005/8/layout/hierarchy1"/>
    <dgm:cxn modelId="{981E195A-D39E-4153-B1A2-6F4780C29053}" type="presOf" srcId="{76CE4CB7-D5EE-4412-84E0-EB46C7C25262}" destId="{6F08A98F-A362-4E48-B6C1-8B677D17F7C3}" srcOrd="0" destOrd="0" presId="urn:microsoft.com/office/officeart/2005/8/layout/hierarchy1"/>
    <dgm:cxn modelId="{C74B2FDE-E3EF-44C6-BACC-501B106B013D}" type="presOf" srcId="{0C35D93F-268F-417C-AB20-62FD6DC7CD62}" destId="{A6768B32-F5E2-4E30-8B01-88E6E0D82CE7}" srcOrd="0" destOrd="0" presId="urn:microsoft.com/office/officeart/2005/8/layout/hierarchy1"/>
    <dgm:cxn modelId="{CE1DB9EB-BFCA-43E2-9411-8EE751143479}" srcId="{9B5DF72E-7FE3-46BC-AC28-F5BD5A5EAE6A}" destId="{D3EAC248-AA93-4DA9-98F2-70353AFBD0E8}" srcOrd="2" destOrd="0" parTransId="{8B0603D5-84B7-48BE-93E3-49EEBE9CC4EC}" sibTransId="{E8FDC730-36A9-4975-BE6B-6107697244CB}"/>
    <dgm:cxn modelId="{4D6B6B58-17C6-42E2-A80F-675EB0E1D9B9}" type="presOf" srcId="{2724B595-E403-451A-988D-C5F0E4EA1551}" destId="{F66AF6D4-48FA-4D96-BB5B-95267F4A8CB8}" srcOrd="0" destOrd="0" presId="urn:microsoft.com/office/officeart/2005/8/layout/hierarchy1"/>
    <dgm:cxn modelId="{AEA6AF79-E6B6-4CA6-87F9-BD7B915A18C7}" type="presOf" srcId="{D3EAC248-AA93-4DA9-98F2-70353AFBD0E8}" destId="{01CF774B-F837-40D7-BC30-AD9C46B6A3A6}" srcOrd="0" destOrd="0" presId="urn:microsoft.com/office/officeart/2005/8/layout/hierarchy1"/>
    <dgm:cxn modelId="{0CF07F94-CA2D-4A27-A7DE-D51C093B052C}" srcId="{9B5DF72E-7FE3-46BC-AC28-F5BD5A5EAE6A}" destId="{BC7B8E96-5E9B-4977-BEB5-046B7F8BC269}" srcOrd="1" destOrd="0" parTransId="{B945DC51-8D5E-4400-A9BF-F1ED5BDBD785}" sibTransId="{AC2FC2F1-0102-46F3-8DC5-BA46160F3BEE}"/>
    <dgm:cxn modelId="{49E0B3A3-869F-4822-91DE-95190759FFFD}" type="presParOf" srcId="{57032A0F-D29F-44D6-9BA0-1BAE7DB099FA}" destId="{D7211934-D07E-45D3-9F7D-13DC43556B7A}" srcOrd="0" destOrd="0" presId="urn:microsoft.com/office/officeart/2005/8/layout/hierarchy1"/>
    <dgm:cxn modelId="{5E0F4C95-17DA-434F-A5C4-F28EB425A33A}" type="presParOf" srcId="{D7211934-D07E-45D3-9F7D-13DC43556B7A}" destId="{8E72941D-6235-4AE7-B92D-4441B5418443}" srcOrd="0" destOrd="0" presId="urn:microsoft.com/office/officeart/2005/8/layout/hierarchy1"/>
    <dgm:cxn modelId="{5E44BD3D-8E44-46D8-BBF1-834B00D4F023}" type="presParOf" srcId="{8E72941D-6235-4AE7-B92D-4441B5418443}" destId="{5119CCB0-B114-488E-9212-B01A4ACB9217}" srcOrd="0" destOrd="0" presId="urn:microsoft.com/office/officeart/2005/8/layout/hierarchy1"/>
    <dgm:cxn modelId="{BE8544B1-55FB-4FF5-95B5-AB6FFAE5ECAE}" type="presParOf" srcId="{8E72941D-6235-4AE7-B92D-4441B5418443}" destId="{F66AF6D4-48FA-4D96-BB5B-95267F4A8CB8}" srcOrd="1" destOrd="0" presId="urn:microsoft.com/office/officeart/2005/8/layout/hierarchy1"/>
    <dgm:cxn modelId="{86C00ADC-4DF7-4E1E-AD2D-95AF142F6BE1}" type="presParOf" srcId="{D7211934-D07E-45D3-9F7D-13DC43556B7A}" destId="{A4584A35-3A28-4FD1-9E57-5A90CA3225E6}" srcOrd="1" destOrd="0" presId="urn:microsoft.com/office/officeart/2005/8/layout/hierarchy1"/>
    <dgm:cxn modelId="{915984EC-29FF-47F4-91F7-3E379807C735}" type="presParOf" srcId="{A4584A35-3A28-4FD1-9E57-5A90CA3225E6}" destId="{A9409954-DB67-45D4-B529-792A63B272D1}" srcOrd="0" destOrd="0" presId="urn:microsoft.com/office/officeart/2005/8/layout/hierarchy1"/>
    <dgm:cxn modelId="{84CD641E-DCCB-48F7-819D-CCD5E74874C1}" type="presParOf" srcId="{A4584A35-3A28-4FD1-9E57-5A90CA3225E6}" destId="{932796FE-2872-4788-9AF1-81BAA91B5C16}" srcOrd="1" destOrd="0" presId="urn:microsoft.com/office/officeart/2005/8/layout/hierarchy1"/>
    <dgm:cxn modelId="{FC225894-8ED5-4800-A858-4CD1DB9C67B1}" type="presParOf" srcId="{932796FE-2872-4788-9AF1-81BAA91B5C16}" destId="{2F651EA4-6275-4D2A-9A37-A7AD4FE41B55}" srcOrd="0" destOrd="0" presId="urn:microsoft.com/office/officeart/2005/8/layout/hierarchy1"/>
    <dgm:cxn modelId="{8496ADBC-755C-437D-BFED-AA8B80C224D2}" type="presParOf" srcId="{2F651EA4-6275-4D2A-9A37-A7AD4FE41B55}" destId="{A7135F3C-5049-4A4D-A689-DBAE39F96EDC}" srcOrd="0" destOrd="0" presId="urn:microsoft.com/office/officeart/2005/8/layout/hierarchy1"/>
    <dgm:cxn modelId="{B232A110-9063-4A34-98C3-D8B8307CE52D}" type="presParOf" srcId="{2F651EA4-6275-4D2A-9A37-A7AD4FE41B55}" destId="{4E285B92-23E5-4FFF-9FEF-B583CC9945CD}" srcOrd="1" destOrd="0" presId="urn:microsoft.com/office/officeart/2005/8/layout/hierarchy1"/>
    <dgm:cxn modelId="{419BD5CB-883F-4341-8167-7652299D5BDC}" type="presParOf" srcId="{932796FE-2872-4788-9AF1-81BAA91B5C16}" destId="{A3816407-91A2-4756-B4C7-6F9453A36FCF}" srcOrd="1" destOrd="0" presId="urn:microsoft.com/office/officeart/2005/8/layout/hierarchy1"/>
    <dgm:cxn modelId="{E01D80E4-A939-418C-BFEB-36847E890614}" type="presParOf" srcId="{57032A0F-D29F-44D6-9BA0-1BAE7DB099FA}" destId="{EDBF4413-6611-499C-8488-D0E252A8BB82}" srcOrd="1" destOrd="0" presId="urn:microsoft.com/office/officeart/2005/8/layout/hierarchy1"/>
    <dgm:cxn modelId="{19858598-D7E4-426C-A2B1-9EFCB212D304}" type="presParOf" srcId="{EDBF4413-6611-499C-8488-D0E252A8BB82}" destId="{C68651D0-8954-4675-AD00-02EEDF9F596E}" srcOrd="0" destOrd="0" presId="urn:microsoft.com/office/officeart/2005/8/layout/hierarchy1"/>
    <dgm:cxn modelId="{6D9F386B-B1E0-442A-A52D-21BD77D607CF}" type="presParOf" srcId="{C68651D0-8954-4675-AD00-02EEDF9F596E}" destId="{16C56D74-D412-4053-869A-F262E224A70A}" srcOrd="0" destOrd="0" presId="urn:microsoft.com/office/officeart/2005/8/layout/hierarchy1"/>
    <dgm:cxn modelId="{449CEF22-88B3-4BB0-B1D9-22C8FC20FB25}" type="presParOf" srcId="{C68651D0-8954-4675-AD00-02EEDF9F596E}" destId="{F78A8530-6FAE-41E5-8AB7-F26F62CDD4CA}" srcOrd="1" destOrd="0" presId="urn:microsoft.com/office/officeart/2005/8/layout/hierarchy1"/>
    <dgm:cxn modelId="{4569A69B-A1A4-4544-8722-DA50C6416360}" type="presParOf" srcId="{EDBF4413-6611-499C-8488-D0E252A8BB82}" destId="{1C55788F-074D-40EA-9FF5-D89DBDEC91D8}" srcOrd="1" destOrd="0" presId="urn:microsoft.com/office/officeart/2005/8/layout/hierarchy1"/>
    <dgm:cxn modelId="{C80E1F14-BF69-426F-B2A5-93AF3C5A3BBE}" type="presParOf" srcId="{1C55788F-074D-40EA-9FF5-D89DBDEC91D8}" destId="{A6768B32-F5E2-4E30-8B01-88E6E0D82CE7}" srcOrd="0" destOrd="0" presId="urn:microsoft.com/office/officeart/2005/8/layout/hierarchy1"/>
    <dgm:cxn modelId="{EE2F4ED7-6D34-4C14-93CC-45ED41E52595}" type="presParOf" srcId="{1C55788F-074D-40EA-9FF5-D89DBDEC91D8}" destId="{846123C6-28A8-46A8-BEDC-F2D567DAC95E}" srcOrd="1" destOrd="0" presId="urn:microsoft.com/office/officeart/2005/8/layout/hierarchy1"/>
    <dgm:cxn modelId="{E7C5DCC9-4995-4CF3-8BBA-4E84FA210B33}" type="presParOf" srcId="{846123C6-28A8-46A8-BEDC-F2D567DAC95E}" destId="{737E089B-9322-419E-89F7-7621398D73D9}" srcOrd="0" destOrd="0" presId="urn:microsoft.com/office/officeart/2005/8/layout/hierarchy1"/>
    <dgm:cxn modelId="{40581883-E8AE-4D0C-9C90-78E8CD13B7AB}" type="presParOf" srcId="{737E089B-9322-419E-89F7-7621398D73D9}" destId="{6142526F-9F16-4E2E-A78C-6A4480B54544}" srcOrd="0" destOrd="0" presId="urn:microsoft.com/office/officeart/2005/8/layout/hierarchy1"/>
    <dgm:cxn modelId="{D1DEEF21-7FB0-48C2-852B-F6786241E1BE}" type="presParOf" srcId="{737E089B-9322-419E-89F7-7621398D73D9}" destId="{6F08A98F-A362-4E48-B6C1-8B677D17F7C3}" srcOrd="1" destOrd="0" presId="urn:microsoft.com/office/officeart/2005/8/layout/hierarchy1"/>
    <dgm:cxn modelId="{287F2B80-1F7C-4898-A9DA-5206F2894005}" type="presParOf" srcId="{846123C6-28A8-46A8-BEDC-F2D567DAC95E}" destId="{83E4C145-8704-401E-A0DB-9F8A92DDA685}" srcOrd="1" destOrd="0" presId="urn:microsoft.com/office/officeart/2005/8/layout/hierarchy1"/>
    <dgm:cxn modelId="{D828AD5C-B6FB-4374-A5A1-924902450DEC}" type="presParOf" srcId="{57032A0F-D29F-44D6-9BA0-1BAE7DB099FA}" destId="{AF23C17A-386C-4DA1-9A60-FB62648E374A}" srcOrd="2" destOrd="0" presId="urn:microsoft.com/office/officeart/2005/8/layout/hierarchy1"/>
    <dgm:cxn modelId="{7FE43452-75D2-4851-8A7C-D01C2F0A3B4F}" type="presParOf" srcId="{AF23C17A-386C-4DA1-9A60-FB62648E374A}" destId="{0276FA9A-0588-4C31-B070-DBA9DF077291}" srcOrd="0" destOrd="0" presId="urn:microsoft.com/office/officeart/2005/8/layout/hierarchy1"/>
    <dgm:cxn modelId="{14956BF7-C04D-4D6F-A833-E5289F486EAC}" type="presParOf" srcId="{0276FA9A-0588-4C31-B070-DBA9DF077291}" destId="{0460EB09-6435-45EC-AD65-A43EA546F4A7}" srcOrd="0" destOrd="0" presId="urn:microsoft.com/office/officeart/2005/8/layout/hierarchy1"/>
    <dgm:cxn modelId="{39549559-31A8-4F18-9D84-06D26A39C12D}" type="presParOf" srcId="{0276FA9A-0588-4C31-B070-DBA9DF077291}" destId="{01CF774B-F837-40D7-BC30-AD9C46B6A3A6}" srcOrd="1" destOrd="0" presId="urn:microsoft.com/office/officeart/2005/8/layout/hierarchy1"/>
    <dgm:cxn modelId="{1F14948F-F5E5-4D46-A823-E7491535C030}" type="presParOf" srcId="{AF23C17A-386C-4DA1-9A60-FB62648E374A}" destId="{43F8A4CD-C363-4674-820E-E3C011AEC48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FFBBCE-4151-4F0B-AD40-5A2B7E59A031}" type="doc">
      <dgm:prSet loTypeId="urn:microsoft.com/office/officeart/2005/8/layout/radial6" loCatId="cycle" qsTypeId="urn:microsoft.com/office/officeart/2005/8/quickstyle/3d1" qsCatId="3D" csTypeId="urn:microsoft.com/office/officeart/2005/8/colors/colorful5" csCatId="colorful" phldr="1"/>
      <dgm:spPr/>
      <dgm:t>
        <a:bodyPr/>
        <a:lstStyle/>
        <a:p>
          <a:endParaRPr lang="zh-CN" altLang="en-US"/>
        </a:p>
      </dgm:t>
    </dgm:pt>
    <dgm:pt modelId="{E9431FBE-FA2D-4184-811B-05FCE2175378}">
      <dgm:prSet custT="1"/>
      <dgm:spPr/>
      <dgm:t>
        <a:bodyPr/>
        <a:lstStyle/>
        <a:p>
          <a:pPr rtl="0"/>
          <a:r>
            <a:rPr lang="zh-CN" sz="1000" b="1" dirty="0" smtClean="0">
              <a:solidFill>
                <a:schemeClr val="tx1"/>
              </a:solidFill>
              <a:latin typeface="+mj-ea"/>
              <a:ea typeface="+mj-ea"/>
            </a:rPr>
            <a:t>管理活动</a:t>
          </a:r>
          <a:endParaRPr lang="en-US" sz="1000" b="1" dirty="0">
            <a:solidFill>
              <a:schemeClr val="tx1"/>
            </a:solidFill>
            <a:latin typeface="+mj-ea"/>
            <a:ea typeface="+mj-ea"/>
          </a:endParaRPr>
        </a:p>
      </dgm:t>
    </dgm:pt>
    <dgm:pt modelId="{5D22936C-07E0-4259-8B72-94575F27CEE9}" type="parTrans" cxnId="{FB02503C-7C41-4F80-B2B5-B9ECD8183E8D}">
      <dgm:prSet/>
      <dgm:spPr/>
      <dgm:t>
        <a:bodyPr/>
        <a:lstStyle/>
        <a:p>
          <a:endParaRPr lang="zh-CN" altLang="en-US"/>
        </a:p>
      </dgm:t>
    </dgm:pt>
    <dgm:pt modelId="{F1C79308-56BF-46B5-84D8-388CC7A573D0}" type="sibTrans" cxnId="{FB02503C-7C41-4F80-B2B5-B9ECD8183E8D}">
      <dgm:prSet/>
      <dgm:spPr/>
      <dgm:t>
        <a:bodyPr/>
        <a:lstStyle/>
        <a:p>
          <a:endParaRPr lang="zh-CN" altLang="en-US"/>
        </a:p>
      </dgm:t>
    </dgm:pt>
    <dgm:pt modelId="{75F508BF-3256-4270-8961-4CD128763443}">
      <dgm:prSet custT="1"/>
      <dgm:spPr/>
      <dgm:t>
        <a:bodyPr/>
        <a:lstStyle/>
        <a:p>
          <a:pPr rtl="0"/>
          <a:r>
            <a:rPr lang="zh-CN" sz="1000" b="1" dirty="0" smtClean="0">
              <a:solidFill>
                <a:schemeClr val="tx1"/>
              </a:solidFill>
              <a:latin typeface="+mj-ea"/>
              <a:ea typeface="+mj-ea"/>
            </a:rPr>
            <a:t>组织岗位</a:t>
          </a:r>
          <a:endParaRPr lang="en-US" sz="1000" b="1" dirty="0">
            <a:solidFill>
              <a:schemeClr val="tx1"/>
            </a:solidFill>
            <a:latin typeface="+mj-ea"/>
            <a:ea typeface="+mj-ea"/>
          </a:endParaRPr>
        </a:p>
      </dgm:t>
    </dgm:pt>
    <dgm:pt modelId="{DE4E7495-A48C-4FFA-BADF-9C6F6C521B38}" type="parTrans" cxnId="{CD4CD9F9-D9B4-4C1A-86F5-2EB35C8E0E2A}">
      <dgm:prSet/>
      <dgm:spPr/>
      <dgm:t>
        <a:bodyPr/>
        <a:lstStyle/>
        <a:p>
          <a:endParaRPr lang="zh-CN" altLang="en-US"/>
        </a:p>
      </dgm:t>
    </dgm:pt>
    <dgm:pt modelId="{D09F4F18-07E5-44E4-BDA8-EDF70C029A16}" type="sibTrans" cxnId="{CD4CD9F9-D9B4-4C1A-86F5-2EB35C8E0E2A}">
      <dgm:prSet/>
      <dgm:spPr/>
      <dgm:t>
        <a:bodyPr/>
        <a:lstStyle/>
        <a:p>
          <a:endParaRPr lang="zh-CN" altLang="en-US"/>
        </a:p>
      </dgm:t>
    </dgm:pt>
    <dgm:pt modelId="{3C059AF4-3D12-4FE4-84E0-966C518D147B}">
      <dgm:prSet custT="1"/>
      <dgm:spPr>
        <a:solidFill>
          <a:schemeClr val="accent5">
            <a:lumMod val="40000"/>
            <a:lumOff val="60000"/>
          </a:schemeClr>
        </a:solidFill>
      </dgm:spPr>
      <dgm:t>
        <a:bodyPr/>
        <a:lstStyle/>
        <a:p>
          <a:pPr rtl="0"/>
          <a:r>
            <a:rPr lang="zh-CN" sz="1000" b="1" dirty="0" smtClean="0">
              <a:solidFill>
                <a:schemeClr val="tx1"/>
              </a:solidFill>
              <a:latin typeface="+mj-ea"/>
              <a:ea typeface="+mj-ea"/>
            </a:rPr>
            <a:t>企业文化</a:t>
          </a:r>
          <a:endParaRPr lang="en-US" sz="1000" b="1" dirty="0">
            <a:solidFill>
              <a:schemeClr val="tx1"/>
            </a:solidFill>
            <a:latin typeface="+mj-ea"/>
            <a:ea typeface="+mj-ea"/>
          </a:endParaRPr>
        </a:p>
      </dgm:t>
    </dgm:pt>
    <dgm:pt modelId="{B8A698FB-32A7-4C70-A9EF-24290D637CD3}" type="parTrans" cxnId="{5C6D63C1-DFE8-4DAC-9CFA-054ECBE1E31B}">
      <dgm:prSet/>
      <dgm:spPr/>
      <dgm:t>
        <a:bodyPr/>
        <a:lstStyle/>
        <a:p>
          <a:endParaRPr lang="zh-CN" altLang="en-US"/>
        </a:p>
      </dgm:t>
    </dgm:pt>
    <dgm:pt modelId="{2BD70E51-A2EA-4508-985A-42517C831BA7}" type="sibTrans" cxnId="{5C6D63C1-DFE8-4DAC-9CFA-054ECBE1E31B}">
      <dgm:prSet/>
      <dgm:spPr/>
      <dgm:t>
        <a:bodyPr/>
        <a:lstStyle/>
        <a:p>
          <a:endParaRPr lang="zh-CN" altLang="en-US"/>
        </a:p>
      </dgm:t>
    </dgm:pt>
    <dgm:pt modelId="{1A2658EE-727F-4E8F-B510-6A955A0B4664}">
      <dgm:prSet custT="1"/>
      <dgm:spPr>
        <a:solidFill>
          <a:schemeClr val="bg2">
            <a:lumMod val="95000"/>
          </a:schemeClr>
        </a:solidFill>
      </dgm:spPr>
      <dgm:t>
        <a:bodyPr/>
        <a:lstStyle/>
        <a:p>
          <a:pPr rtl="0"/>
          <a:r>
            <a:rPr lang="en-US" sz="1000" b="1" dirty="0" smtClean="0">
              <a:solidFill>
                <a:schemeClr val="tx1"/>
              </a:solidFill>
              <a:latin typeface="+mj-ea"/>
              <a:ea typeface="+mj-ea"/>
            </a:rPr>
            <a:t>IT</a:t>
          </a:r>
          <a:r>
            <a:rPr lang="zh-CN" sz="1000" b="1" dirty="0" smtClean="0">
              <a:solidFill>
                <a:schemeClr val="tx1"/>
              </a:solidFill>
              <a:latin typeface="+mj-ea"/>
              <a:ea typeface="+mj-ea"/>
            </a:rPr>
            <a:t>支撑</a:t>
          </a:r>
          <a:endParaRPr lang="zh-CN" sz="1000" b="1" dirty="0">
            <a:solidFill>
              <a:schemeClr val="tx1"/>
            </a:solidFill>
            <a:latin typeface="+mj-ea"/>
            <a:ea typeface="+mj-ea"/>
          </a:endParaRPr>
        </a:p>
      </dgm:t>
    </dgm:pt>
    <dgm:pt modelId="{274E940C-26CB-4ED6-B711-944B2EFCDCD3}" type="parTrans" cxnId="{C716EC75-6F2D-4936-8430-E044526254F4}">
      <dgm:prSet/>
      <dgm:spPr/>
      <dgm:t>
        <a:bodyPr/>
        <a:lstStyle/>
        <a:p>
          <a:endParaRPr lang="zh-CN" altLang="en-US"/>
        </a:p>
      </dgm:t>
    </dgm:pt>
    <dgm:pt modelId="{E0EC2D3B-7B50-4913-91BE-6BDDB016B898}" type="sibTrans" cxnId="{C716EC75-6F2D-4936-8430-E044526254F4}">
      <dgm:prSet/>
      <dgm:spPr/>
      <dgm:t>
        <a:bodyPr/>
        <a:lstStyle/>
        <a:p>
          <a:endParaRPr lang="zh-CN" altLang="en-US"/>
        </a:p>
      </dgm:t>
    </dgm:pt>
    <dgm:pt modelId="{CE2F1444-1D61-4D7E-8560-3460EBA1CE2B}">
      <dgm:prSet custT="1"/>
      <dgm:spPr>
        <a:solidFill>
          <a:schemeClr val="accent1">
            <a:lumMod val="40000"/>
            <a:lumOff val="60000"/>
          </a:schemeClr>
        </a:solidFill>
      </dgm:spPr>
      <dgm:t>
        <a:bodyPr/>
        <a:lstStyle/>
        <a:p>
          <a:pPr rtl="0">
            <a:lnSpc>
              <a:spcPct val="100000"/>
            </a:lnSpc>
            <a:spcAft>
              <a:spcPts val="0"/>
            </a:spcAft>
          </a:pPr>
          <a:r>
            <a:rPr lang="zh-CN" altLang="en-US" sz="1000" b="1" dirty="0" smtClean="0">
              <a:solidFill>
                <a:schemeClr val="tx1"/>
              </a:solidFill>
              <a:latin typeface="+mj-ea"/>
              <a:ea typeface="+mj-ea"/>
            </a:rPr>
            <a:t>评估</a:t>
          </a:r>
          <a:endParaRPr lang="en-US" altLang="zh-CN" sz="1000" b="1" dirty="0" smtClean="0">
            <a:solidFill>
              <a:schemeClr val="tx1"/>
            </a:solidFill>
            <a:latin typeface="+mj-ea"/>
            <a:ea typeface="+mj-ea"/>
          </a:endParaRPr>
        </a:p>
        <a:p>
          <a:pPr rtl="0">
            <a:lnSpc>
              <a:spcPct val="100000"/>
            </a:lnSpc>
            <a:spcAft>
              <a:spcPts val="0"/>
            </a:spcAft>
          </a:pPr>
          <a:r>
            <a:rPr lang="zh-CN" altLang="en-US" sz="1000" b="1" dirty="0" smtClean="0">
              <a:solidFill>
                <a:schemeClr val="tx1"/>
              </a:solidFill>
              <a:latin typeface="+mj-ea"/>
              <a:ea typeface="+mj-ea"/>
            </a:rPr>
            <a:t>维度</a:t>
          </a:r>
          <a:endParaRPr lang="en-US" sz="1000" b="1" dirty="0">
            <a:solidFill>
              <a:schemeClr val="tx1"/>
            </a:solidFill>
            <a:latin typeface="+mj-ea"/>
            <a:ea typeface="+mj-ea"/>
          </a:endParaRPr>
        </a:p>
      </dgm:t>
    </dgm:pt>
    <dgm:pt modelId="{BB3DA1AF-F82D-4728-8F8D-5054F384D405}" type="parTrans" cxnId="{2A2BE25A-AA10-4C66-B4DB-0A5F64DD5904}">
      <dgm:prSet/>
      <dgm:spPr/>
      <dgm:t>
        <a:bodyPr/>
        <a:lstStyle/>
        <a:p>
          <a:endParaRPr lang="zh-CN" altLang="en-US"/>
        </a:p>
      </dgm:t>
    </dgm:pt>
    <dgm:pt modelId="{3A2B410D-0A01-46D4-A7D3-04579275AA24}" type="sibTrans" cxnId="{2A2BE25A-AA10-4C66-B4DB-0A5F64DD5904}">
      <dgm:prSet/>
      <dgm:spPr/>
      <dgm:t>
        <a:bodyPr/>
        <a:lstStyle/>
        <a:p>
          <a:endParaRPr lang="zh-CN" altLang="en-US"/>
        </a:p>
      </dgm:t>
    </dgm:pt>
    <dgm:pt modelId="{DED1F6B0-026B-4244-A868-D1EB1418CDF1}" type="pres">
      <dgm:prSet presAssocID="{FEFFBBCE-4151-4F0B-AD40-5A2B7E59A031}" presName="Name0" presStyleCnt="0">
        <dgm:presLayoutVars>
          <dgm:chMax val="1"/>
          <dgm:dir/>
          <dgm:animLvl val="ctr"/>
          <dgm:resizeHandles val="exact"/>
        </dgm:presLayoutVars>
      </dgm:prSet>
      <dgm:spPr/>
      <dgm:t>
        <a:bodyPr/>
        <a:lstStyle/>
        <a:p>
          <a:endParaRPr lang="zh-CN" altLang="en-US"/>
        </a:p>
      </dgm:t>
    </dgm:pt>
    <dgm:pt modelId="{A674DE5A-7083-4709-8D68-4ED4B76F2D26}" type="pres">
      <dgm:prSet presAssocID="{CE2F1444-1D61-4D7E-8560-3460EBA1CE2B}" presName="centerShape" presStyleLbl="node0" presStyleIdx="0" presStyleCnt="1" custScaleX="72350" custScaleY="63715"/>
      <dgm:spPr/>
      <dgm:t>
        <a:bodyPr/>
        <a:lstStyle/>
        <a:p>
          <a:endParaRPr lang="zh-CN" altLang="en-US"/>
        </a:p>
      </dgm:t>
    </dgm:pt>
    <dgm:pt modelId="{058EBC3E-A954-4F66-ADE5-0131C821F300}" type="pres">
      <dgm:prSet presAssocID="{E9431FBE-FA2D-4184-811B-05FCE2175378}" presName="node" presStyleLbl="node1" presStyleIdx="0" presStyleCnt="4" custScaleX="139160" custScaleY="60612">
        <dgm:presLayoutVars>
          <dgm:bulletEnabled val="1"/>
        </dgm:presLayoutVars>
      </dgm:prSet>
      <dgm:spPr/>
      <dgm:t>
        <a:bodyPr/>
        <a:lstStyle/>
        <a:p>
          <a:endParaRPr lang="zh-CN" altLang="en-US"/>
        </a:p>
      </dgm:t>
    </dgm:pt>
    <dgm:pt modelId="{9CF0FB99-8F71-45A4-933D-7CB8111040FC}" type="pres">
      <dgm:prSet presAssocID="{E9431FBE-FA2D-4184-811B-05FCE2175378}" presName="dummy" presStyleCnt="0"/>
      <dgm:spPr/>
    </dgm:pt>
    <dgm:pt modelId="{D197D3D9-3E73-451C-9069-D47D97658D24}" type="pres">
      <dgm:prSet presAssocID="{F1C79308-56BF-46B5-84D8-388CC7A573D0}" presName="sibTrans" presStyleLbl="sibTrans2D1" presStyleIdx="0" presStyleCnt="4"/>
      <dgm:spPr/>
      <dgm:t>
        <a:bodyPr/>
        <a:lstStyle/>
        <a:p>
          <a:endParaRPr lang="zh-CN" altLang="en-US"/>
        </a:p>
      </dgm:t>
    </dgm:pt>
    <dgm:pt modelId="{8306A0BE-41A5-42F5-ACA1-3084B6CBDDE5}" type="pres">
      <dgm:prSet presAssocID="{75F508BF-3256-4270-8961-4CD128763443}" presName="node" presStyleLbl="node1" presStyleIdx="1" presStyleCnt="4" custScaleX="139152" custScaleY="68970">
        <dgm:presLayoutVars>
          <dgm:bulletEnabled val="1"/>
        </dgm:presLayoutVars>
      </dgm:prSet>
      <dgm:spPr/>
      <dgm:t>
        <a:bodyPr/>
        <a:lstStyle/>
        <a:p>
          <a:endParaRPr lang="zh-CN" altLang="en-US"/>
        </a:p>
      </dgm:t>
    </dgm:pt>
    <dgm:pt modelId="{5E6215EF-FA7C-4182-89E6-0661ECD41128}" type="pres">
      <dgm:prSet presAssocID="{75F508BF-3256-4270-8961-4CD128763443}" presName="dummy" presStyleCnt="0"/>
      <dgm:spPr/>
    </dgm:pt>
    <dgm:pt modelId="{3C8B95E0-4669-4EB5-BF1A-58E17E847EDE}" type="pres">
      <dgm:prSet presAssocID="{D09F4F18-07E5-44E4-BDA8-EDF70C029A16}" presName="sibTrans" presStyleLbl="sibTrans2D1" presStyleIdx="1" presStyleCnt="4"/>
      <dgm:spPr/>
      <dgm:t>
        <a:bodyPr/>
        <a:lstStyle/>
        <a:p>
          <a:endParaRPr lang="zh-CN" altLang="en-US"/>
        </a:p>
      </dgm:t>
    </dgm:pt>
    <dgm:pt modelId="{9EA84A29-FDA3-4474-8983-7E1FF749BDFE}" type="pres">
      <dgm:prSet presAssocID="{3C059AF4-3D12-4FE4-84E0-966C518D147B}" presName="node" presStyleLbl="node1" presStyleIdx="2" presStyleCnt="4" custScaleX="155371" custScaleY="55895">
        <dgm:presLayoutVars>
          <dgm:bulletEnabled val="1"/>
        </dgm:presLayoutVars>
      </dgm:prSet>
      <dgm:spPr/>
      <dgm:t>
        <a:bodyPr/>
        <a:lstStyle/>
        <a:p>
          <a:endParaRPr lang="zh-CN" altLang="en-US"/>
        </a:p>
      </dgm:t>
    </dgm:pt>
    <dgm:pt modelId="{13B4F095-4966-4899-8019-E90C09679833}" type="pres">
      <dgm:prSet presAssocID="{3C059AF4-3D12-4FE4-84E0-966C518D147B}" presName="dummy" presStyleCnt="0"/>
      <dgm:spPr/>
    </dgm:pt>
    <dgm:pt modelId="{53CC005F-A637-427E-8BC7-A24514E711EB}" type="pres">
      <dgm:prSet presAssocID="{2BD70E51-A2EA-4508-985A-42517C831BA7}" presName="sibTrans" presStyleLbl="sibTrans2D1" presStyleIdx="2" presStyleCnt="4"/>
      <dgm:spPr/>
      <dgm:t>
        <a:bodyPr/>
        <a:lstStyle/>
        <a:p>
          <a:endParaRPr lang="zh-CN" altLang="en-US"/>
        </a:p>
      </dgm:t>
    </dgm:pt>
    <dgm:pt modelId="{F78E632F-697D-451C-9047-62658A428976}" type="pres">
      <dgm:prSet presAssocID="{1A2658EE-727F-4E8F-B510-6A955A0B4664}" presName="node" presStyleLbl="node1" presStyleIdx="3" presStyleCnt="4" custScaleX="140488" custScaleY="61062">
        <dgm:presLayoutVars>
          <dgm:bulletEnabled val="1"/>
        </dgm:presLayoutVars>
      </dgm:prSet>
      <dgm:spPr/>
      <dgm:t>
        <a:bodyPr/>
        <a:lstStyle/>
        <a:p>
          <a:endParaRPr lang="zh-CN" altLang="en-US"/>
        </a:p>
      </dgm:t>
    </dgm:pt>
    <dgm:pt modelId="{DB4DCD1E-CB73-4D2A-B385-7E515E693E87}" type="pres">
      <dgm:prSet presAssocID="{1A2658EE-727F-4E8F-B510-6A955A0B4664}" presName="dummy" presStyleCnt="0"/>
      <dgm:spPr/>
    </dgm:pt>
    <dgm:pt modelId="{68CEE0CB-9ED6-4598-A2DA-C0457488DD8A}" type="pres">
      <dgm:prSet presAssocID="{E0EC2D3B-7B50-4913-91BE-6BDDB016B898}" presName="sibTrans" presStyleLbl="sibTrans2D1" presStyleIdx="3" presStyleCnt="4"/>
      <dgm:spPr/>
      <dgm:t>
        <a:bodyPr/>
        <a:lstStyle/>
        <a:p>
          <a:endParaRPr lang="zh-CN" altLang="en-US"/>
        </a:p>
      </dgm:t>
    </dgm:pt>
  </dgm:ptLst>
  <dgm:cxnLst>
    <dgm:cxn modelId="{4B8D7C70-4223-4FA3-81DB-9D8E40A8E6EA}" type="presOf" srcId="{E0EC2D3B-7B50-4913-91BE-6BDDB016B898}" destId="{68CEE0CB-9ED6-4598-A2DA-C0457488DD8A}" srcOrd="0" destOrd="0" presId="urn:microsoft.com/office/officeart/2005/8/layout/radial6"/>
    <dgm:cxn modelId="{7696C434-3A87-494C-B92A-5CFD3CDD4884}" type="presOf" srcId="{3C059AF4-3D12-4FE4-84E0-966C518D147B}" destId="{9EA84A29-FDA3-4474-8983-7E1FF749BDFE}" srcOrd="0" destOrd="0" presId="urn:microsoft.com/office/officeart/2005/8/layout/radial6"/>
    <dgm:cxn modelId="{FB02503C-7C41-4F80-B2B5-B9ECD8183E8D}" srcId="{CE2F1444-1D61-4D7E-8560-3460EBA1CE2B}" destId="{E9431FBE-FA2D-4184-811B-05FCE2175378}" srcOrd="0" destOrd="0" parTransId="{5D22936C-07E0-4259-8B72-94575F27CEE9}" sibTransId="{F1C79308-56BF-46B5-84D8-388CC7A573D0}"/>
    <dgm:cxn modelId="{52AF155B-3D7A-4272-B7FD-91DE9572F77D}" type="presOf" srcId="{CE2F1444-1D61-4D7E-8560-3460EBA1CE2B}" destId="{A674DE5A-7083-4709-8D68-4ED4B76F2D26}" srcOrd="0" destOrd="0" presId="urn:microsoft.com/office/officeart/2005/8/layout/radial6"/>
    <dgm:cxn modelId="{9BE1BDD6-C1B4-4203-A3E9-A1836D3A5FDD}" type="presOf" srcId="{2BD70E51-A2EA-4508-985A-42517C831BA7}" destId="{53CC005F-A637-427E-8BC7-A24514E711EB}" srcOrd="0" destOrd="0" presId="urn:microsoft.com/office/officeart/2005/8/layout/radial6"/>
    <dgm:cxn modelId="{1AE0DA40-F1C2-4F49-912D-EFA742177F98}" type="presOf" srcId="{F1C79308-56BF-46B5-84D8-388CC7A573D0}" destId="{D197D3D9-3E73-451C-9069-D47D97658D24}" srcOrd="0" destOrd="0" presId="urn:microsoft.com/office/officeart/2005/8/layout/radial6"/>
    <dgm:cxn modelId="{361F24E7-38B4-4375-AD38-CC597982D3D4}" type="presOf" srcId="{D09F4F18-07E5-44E4-BDA8-EDF70C029A16}" destId="{3C8B95E0-4669-4EB5-BF1A-58E17E847EDE}" srcOrd="0" destOrd="0" presId="urn:microsoft.com/office/officeart/2005/8/layout/radial6"/>
    <dgm:cxn modelId="{CD4CD9F9-D9B4-4C1A-86F5-2EB35C8E0E2A}" srcId="{CE2F1444-1D61-4D7E-8560-3460EBA1CE2B}" destId="{75F508BF-3256-4270-8961-4CD128763443}" srcOrd="1" destOrd="0" parTransId="{DE4E7495-A48C-4FFA-BADF-9C6F6C521B38}" sibTransId="{D09F4F18-07E5-44E4-BDA8-EDF70C029A16}"/>
    <dgm:cxn modelId="{E01D969B-76AC-4499-A6BB-8DD119592421}" type="presOf" srcId="{75F508BF-3256-4270-8961-4CD128763443}" destId="{8306A0BE-41A5-42F5-ACA1-3084B6CBDDE5}" srcOrd="0" destOrd="0" presId="urn:microsoft.com/office/officeart/2005/8/layout/radial6"/>
    <dgm:cxn modelId="{173B3528-2615-46D8-B418-811083C86BC4}" type="presOf" srcId="{FEFFBBCE-4151-4F0B-AD40-5A2B7E59A031}" destId="{DED1F6B0-026B-4244-A868-D1EB1418CDF1}" srcOrd="0" destOrd="0" presId="urn:microsoft.com/office/officeart/2005/8/layout/radial6"/>
    <dgm:cxn modelId="{2A2BE25A-AA10-4C66-B4DB-0A5F64DD5904}" srcId="{FEFFBBCE-4151-4F0B-AD40-5A2B7E59A031}" destId="{CE2F1444-1D61-4D7E-8560-3460EBA1CE2B}" srcOrd="0" destOrd="0" parTransId="{BB3DA1AF-F82D-4728-8F8D-5054F384D405}" sibTransId="{3A2B410D-0A01-46D4-A7D3-04579275AA24}"/>
    <dgm:cxn modelId="{C716EC75-6F2D-4936-8430-E044526254F4}" srcId="{CE2F1444-1D61-4D7E-8560-3460EBA1CE2B}" destId="{1A2658EE-727F-4E8F-B510-6A955A0B4664}" srcOrd="3" destOrd="0" parTransId="{274E940C-26CB-4ED6-B711-944B2EFCDCD3}" sibTransId="{E0EC2D3B-7B50-4913-91BE-6BDDB016B898}"/>
    <dgm:cxn modelId="{B9F68D51-3656-4C86-B60B-E0C1C727BFDC}" type="presOf" srcId="{1A2658EE-727F-4E8F-B510-6A955A0B4664}" destId="{F78E632F-697D-451C-9047-62658A428976}" srcOrd="0" destOrd="0" presId="urn:microsoft.com/office/officeart/2005/8/layout/radial6"/>
    <dgm:cxn modelId="{5C6D63C1-DFE8-4DAC-9CFA-054ECBE1E31B}" srcId="{CE2F1444-1D61-4D7E-8560-3460EBA1CE2B}" destId="{3C059AF4-3D12-4FE4-84E0-966C518D147B}" srcOrd="2" destOrd="0" parTransId="{B8A698FB-32A7-4C70-A9EF-24290D637CD3}" sibTransId="{2BD70E51-A2EA-4508-985A-42517C831BA7}"/>
    <dgm:cxn modelId="{25EC223F-8FF7-4A27-816C-D5FA5B0ACEE5}" type="presOf" srcId="{E9431FBE-FA2D-4184-811B-05FCE2175378}" destId="{058EBC3E-A954-4F66-ADE5-0131C821F300}" srcOrd="0" destOrd="0" presId="urn:microsoft.com/office/officeart/2005/8/layout/radial6"/>
    <dgm:cxn modelId="{8359542D-A51A-4050-9F70-CF1CAAC7806E}" type="presParOf" srcId="{DED1F6B0-026B-4244-A868-D1EB1418CDF1}" destId="{A674DE5A-7083-4709-8D68-4ED4B76F2D26}" srcOrd="0" destOrd="0" presId="urn:microsoft.com/office/officeart/2005/8/layout/radial6"/>
    <dgm:cxn modelId="{15E2AFF7-D83A-480D-A8E1-70AC629383D2}" type="presParOf" srcId="{DED1F6B0-026B-4244-A868-D1EB1418CDF1}" destId="{058EBC3E-A954-4F66-ADE5-0131C821F300}" srcOrd="1" destOrd="0" presId="urn:microsoft.com/office/officeart/2005/8/layout/radial6"/>
    <dgm:cxn modelId="{D68057C6-FBBE-470C-908F-41EE2A59F506}" type="presParOf" srcId="{DED1F6B0-026B-4244-A868-D1EB1418CDF1}" destId="{9CF0FB99-8F71-45A4-933D-7CB8111040FC}" srcOrd="2" destOrd="0" presId="urn:microsoft.com/office/officeart/2005/8/layout/radial6"/>
    <dgm:cxn modelId="{E88A879B-B8F2-4D47-94F3-C63A422D80F0}" type="presParOf" srcId="{DED1F6B0-026B-4244-A868-D1EB1418CDF1}" destId="{D197D3D9-3E73-451C-9069-D47D97658D24}" srcOrd="3" destOrd="0" presId="urn:microsoft.com/office/officeart/2005/8/layout/radial6"/>
    <dgm:cxn modelId="{F7834782-C527-45A2-84E1-6C36E138544F}" type="presParOf" srcId="{DED1F6B0-026B-4244-A868-D1EB1418CDF1}" destId="{8306A0BE-41A5-42F5-ACA1-3084B6CBDDE5}" srcOrd="4" destOrd="0" presId="urn:microsoft.com/office/officeart/2005/8/layout/radial6"/>
    <dgm:cxn modelId="{1D9D9749-3E38-40A0-8B05-58F2B06F6FB1}" type="presParOf" srcId="{DED1F6B0-026B-4244-A868-D1EB1418CDF1}" destId="{5E6215EF-FA7C-4182-89E6-0661ECD41128}" srcOrd="5" destOrd="0" presId="urn:microsoft.com/office/officeart/2005/8/layout/radial6"/>
    <dgm:cxn modelId="{8F62893F-22C3-43DE-8A8B-332B0F1DE559}" type="presParOf" srcId="{DED1F6B0-026B-4244-A868-D1EB1418CDF1}" destId="{3C8B95E0-4669-4EB5-BF1A-58E17E847EDE}" srcOrd="6" destOrd="0" presId="urn:microsoft.com/office/officeart/2005/8/layout/radial6"/>
    <dgm:cxn modelId="{86013227-A526-48E2-AAD3-7D7297287658}" type="presParOf" srcId="{DED1F6B0-026B-4244-A868-D1EB1418CDF1}" destId="{9EA84A29-FDA3-4474-8983-7E1FF749BDFE}" srcOrd="7" destOrd="0" presId="urn:microsoft.com/office/officeart/2005/8/layout/radial6"/>
    <dgm:cxn modelId="{BF2DBD5C-5F04-4875-88AA-BE8F029352CE}" type="presParOf" srcId="{DED1F6B0-026B-4244-A868-D1EB1418CDF1}" destId="{13B4F095-4966-4899-8019-E90C09679833}" srcOrd="8" destOrd="0" presId="urn:microsoft.com/office/officeart/2005/8/layout/radial6"/>
    <dgm:cxn modelId="{786FB2D9-9FC7-4AE1-BEAB-CA5300D540FD}" type="presParOf" srcId="{DED1F6B0-026B-4244-A868-D1EB1418CDF1}" destId="{53CC005F-A637-427E-8BC7-A24514E711EB}" srcOrd="9" destOrd="0" presId="urn:microsoft.com/office/officeart/2005/8/layout/radial6"/>
    <dgm:cxn modelId="{9E0A715C-49AD-40EB-AD05-04B568DF230E}" type="presParOf" srcId="{DED1F6B0-026B-4244-A868-D1EB1418CDF1}" destId="{F78E632F-697D-451C-9047-62658A428976}" srcOrd="10" destOrd="0" presId="urn:microsoft.com/office/officeart/2005/8/layout/radial6"/>
    <dgm:cxn modelId="{C0B90021-FAC7-4DC0-95A0-40791AB755FA}" type="presParOf" srcId="{DED1F6B0-026B-4244-A868-D1EB1418CDF1}" destId="{DB4DCD1E-CB73-4D2A-B385-7E515E693E87}" srcOrd="11" destOrd="0" presId="urn:microsoft.com/office/officeart/2005/8/layout/radial6"/>
    <dgm:cxn modelId="{5A228729-8450-486C-A52C-C468701E6A02}" type="presParOf" srcId="{DED1F6B0-026B-4244-A868-D1EB1418CDF1}" destId="{68CEE0CB-9ED6-4598-A2DA-C0457488DD8A}"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A63E4-382D-41B2-9E96-C1D427754EDD}">
      <dsp:nvSpPr>
        <dsp:cNvPr id="0" name=""/>
        <dsp:cNvSpPr/>
      </dsp:nvSpPr>
      <dsp:spPr>
        <a:xfrm>
          <a:off x="159871" y="106799"/>
          <a:ext cx="1380182" cy="1380182"/>
        </a:xfrm>
        <a:prstGeom prst="pie">
          <a:avLst>
            <a:gd name="adj1" fmla="val 16200000"/>
            <a:gd name="adj2" fmla="val 1800000"/>
          </a:avLst>
        </a:prstGeom>
        <a:solidFill>
          <a:schemeClr val="accent1">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zh-CN" sz="1500" b="1" kern="1200" dirty="0" smtClean="0">
              <a:solidFill>
                <a:schemeClr val="tx1"/>
              </a:solidFill>
              <a:latin typeface="+mj-ea"/>
              <a:ea typeface="+mj-ea"/>
            </a:rPr>
            <a:t>标准</a:t>
          </a:r>
          <a:endParaRPr lang="en-US" sz="1500" b="1" kern="1200" dirty="0">
            <a:solidFill>
              <a:schemeClr val="tx1"/>
            </a:solidFill>
            <a:latin typeface="+mj-ea"/>
            <a:ea typeface="+mj-ea"/>
          </a:endParaRPr>
        </a:p>
      </dsp:txBody>
      <dsp:txXfrm>
        <a:off x="887259" y="399266"/>
        <a:ext cx="492922" cy="410768"/>
      </dsp:txXfrm>
    </dsp:sp>
    <dsp:sp modelId="{1DEF2DB1-D208-4AC4-BF65-146E0BCA2C20}">
      <dsp:nvSpPr>
        <dsp:cNvPr id="0" name=""/>
        <dsp:cNvSpPr/>
      </dsp:nvSpPr>
      <dsp:spPr>
        <a:xfrm>
          <a:off x="131445" y="156092"/>
          <a:ext cx="1380182" cy="1380182"/>
        </a:xfrm>
        <a:prstGeom prst="pie">
          <a:avLst>
            <a:gd name="adj1" fmla="val 1800000"/>
            <a:gd name="adj2" fmla="val 9000000"/>
          </a:avLst>
        </a:prstGeom>
        <a:solidFill>
          <a:srgbClr val="F7C5C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zh-CN" altLang="en-US" sz="1500" b="1" kern="1200" dirty="0" smtClean="0">
              <a:solidFill>
                <a:schemeClr val="tx1"/>
              </a:solidFill>
              <a:latin typeface="+mj-ea"/>
              <a:ea typeface="+mj-ea"/>
            </a:rPr>
            <a:t>信息化</a:t>
          </a:r>
          <a:endParaRPr lang="en-US" sz="1500" b="1" kern="1200" dirty="0">
            <a:solidFill>
              <a:schemeClr val="tx1"/>
            </a:solidFill>
            <a:latin typeface="+mj-ea"/>
            <a:ea typeface="+mj-ea"/>
          </a:endParaRPr>
        </a:p>
      </dsp:txBody>
      <dsp:txXfrm>
        <a:off x="460060" y="1051567"/>
        <a:ext cx="739383" cy="361476"/>
      </dsp:txXfrm>
    </dsp:sp>
    <dsp:sp modelId="{79ABC7F6-F202-4846-8767-21382E5FFAE7}">
      <dsp:nvSpPr>
        <dsp:cNvPr id="0" name=""/>
        <dsp:cNvSpPr/>
      </dsp:nvSpPr>
      <dsp:spPr>
        <a:xfrm>
          <a:off x="103020" y="106799"/>
          <a:ext cx="1380182" cy="1380182"/>
        </a:xfrm>
        <a:prstGeom prst="pie">
          <a:avLst>
            <a:gd name="adj1" fmla="val 9000000"/>
            <a:gd name="adj2" fmla="val 16200000"/>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zh-CN" sz="1500" b="1" kern="1200" dirty="0" smtClean="0">
              <a:solidFill>
                <a:schemeClr val="tx1"/>
              </a:solidFill>
              <a:latin typeface="+mj-ea"/>
              <a:ea typeface="+mj-ea"/>
            </a:rPr>
            <a:t>体系</a:t>
          </a:r>
          <a:endParaRPr lang="en-US" sz="1500" b="1" kern="1200" dirty="0">
            <a:solidFill>
              <a:schemeClr val="tx1"/>
            </a:solidFill>
            <a:latin typeface="+mj-ea"/>
            <a:ea typeface="+mj-ea"/>
          </a:endParaRPr>
        </a:p>
      </dsp:txBody>
      <dsp:txXfrm>
        <a:off x="262891" y="399266"/>
        <a:ext cx="492922" cy="410768"/>
      </dsp:txXfrm>
    </dsp:sp>
    <dsp:sp modelId="{98658D66-5EC0-466A-8E8F-DA89B55E02BE}">
      <dsp:nvSpPr>
        <dsp:cNvPr id="0" name=""/>
        <dsp:cNvSpPr/>
      </dsp:nvSpPr>
      <dsp:spPr>
        <a:xfrm>
          <a:off x="74545" y="21359"/>
          <a:ext cx="1551061" cy="1551061"/>
        </a:xfrm>
        <a:prstGeom prst="circularArrow">
          <a:avLst>
            <a:gd name="adj1" fmla="val 5085"/>
            <a:gd name="adj2" fmla="val 327528"/>
            <a:gd name="adj3" fmla="val 1472472"/>
            <a:gd name="adj4" fmla="val 16199432"/>
            <a:gd name="adj5" fmla="val 5932"/>
          </a:avLst>
        </a:prstGeom>
        <a:solidFill>
          <a:schemeClr val="accent1">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5642564-A039-401D-8E4C-909BF219562A}">
      <dsp:nvSpPr>
        <dsp:cNvPr id="0" name=""/>
        <dsp:cNvSpPr/>
      </dsp:nvSpPr>
      <dsp:spPr>
        <a:xfrm>
          <a:off x="46006" y="70564"/>
          <a:ext cx="1551061" cy="1551061"/>
        </a:xfrm>
        <a:prstGeom prst="circularArrow">
          <a:avLst>
            <a:gd name="adj1" fmla="val 5085"/>
            <a:gd name="adj2" fmla="val 327528"/>
            <a:gd name="adj3" fmla="val 8671970"/>
            <a:gd name="adj4" fmla="val 1800502"/>
            <a:gd name="adj5" fmla="val 5932"/>
          </a:avLst>
        </a:prstGeom>
        <a:solidFill>
          <a:srgbClr val="F1B5C9"/>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3364EA6-D3AE-4621-9634-E4671E1683B4}">
      <dsp:nvSpPr>
        <dsp:cNvPr id="0" name=""/>
        <dsp:cNvSpPr/>
      </dsp:nvSpPr>
      <dsp:spPr>
        <a:xfrm>
          <a:off x="17466" y="21359"/>
          <a:ext cx="1551061" cy="1551061"/>
        </a:xfrm>
        <a:prstGeom prst="circularArrow">
          <a:avLst>
            <a:gd name="adj1" fmla="val 5085"/>
            <a:gd name="adj2" fmla="val 327528"/>
            <a:gd name="adj3" fmla="val 15873039"/>
            <a:gd name="adj4" fmla="val 9000000"/>
            <a:gd name="adj5" fmla="val 5932"/>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68B32-F5E2-4E30-8B01-88E6E0D82CE7}">
      <dsp:nvSpPr>
        <dsp:cNvPr id="0" name=""/>
        <dsp:cNvSpPr/>
      </dsp:nvSpPr>
      <dsp:spPr>
        <a:xfrm>
          <a:off x="2323100" y="2331935"/>
          <a:ext cx="91440" cy="136666"/>
        </a:xfrm>
        <a:custGeom>
          <a:avLst/>
          <a:gdLst/>
          <a:ahLst/>
          <a:cxnLst/>
          <a:rect l="0" t="0" r="0" b="0"/>
          <a:pathLst>
            <a:path>
              <a:moveTo>
                <a:pt x="45720" y="0"/>
              </a:moveTo>
              <a:lnTo>
                <a:pt x="45720" y="1366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409954-DB67-45D4-B529-792A63B272D1}">
      <dsp:nvSpPr>
        <dsp:cNvPr id="0" name=""/>
        <dsp:cNvSpPr/>
      </dsp:nvSpPr>
      <dsp:spPr>
        <a:xfrm>
          <a:off x="575951" y="2351795"/>
          <a:ext cx="91440" cy="136666"/>
        </a:xfrm>
        <a:custGeom>
          <a:avLst/>
          <a:gdLst/>
          <a:ahLst/>
          <a:cxnLst/>
          <a:rect l="0" t="0" r="0" b="0"/>
          <a:pathLst>
            <a:path>
              <a:moveTo>
                <a:pt x="45720" y="0"/>
              </a:moveTo>
              <a:lnTo>
                <a:pt x="45720" y="1366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19CCB0-B114-488E-9212-B01A4ACB9217}">
      <dsp:nvSpPr>
        <dsp:cNvPr id="0" name=""/>
        <dsp:cNvSpPr/>
      </dsp:nvSpPr>
      <dsp:spPr>
        <a:xfrm>
          <a:off x="155427" y="1759665"/>
          <a:ext cx="932488" cy="592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6AF6D4-48FA-4D96-BB5B-95267F4A8CB8}">
      <dsp:nvSpPr>
        <dsp:cNvPr id="0" name=""/>
        <dsp:cNvSpPr/>
      </dsp:nvSpPr>
      <dsp:spPr>
        <a:xfrm>
          <a:off x="259036" y="1858094"/>
          <a:ext cx="932488" cy="592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mj-ea"/>
              <a:ea typeface="+mj-ea"/>
            </a:rPr>
            <a:t>信息化管理部</a:t>
          </a:r>
          <a:endParaRPr lang="en-US" sz="1400" kern="1200" dirty="0">
            <a:latin typeface="+mj-ea"/>
            <a:ea typeface="+mj-ea"/>
          </a:endParaRPr>
        </a:p>
      </dsp:txBody>
      <dsp:txXfrm>
        <a:off x="276379" y="1875437"/>
        <a:ext cx="897802" cy="557444"/>
      </dsp:txXfrm>
    </dsp:sp>
    <dsp:sp modelId="{A7135F3C-5049-4A4D-A689-DBAE39F96EDC}">
      <dsp:nvSpPr>
        <dsp:cNvPr id="0" name=""/>
        <dsp:cNvSpPr/>
      </dsp:nvSpPr>
      <dsp:spPr>
        <a:xfrm>
          <a:off x="155427" y="2488462"/>
          <a:ext cx="932488" cy="592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285B92-23E5-4FFF-9FEF-B583CC9945CD}">
      <dsp:nvSpPr>
        <dsp:cNvPr id="0" name=""/>
        <dsp:cNvSpPr/>
      </dsp:nvSpPr>
      <dsp:spPr>
        <a:xfrm>
          <a:off x="259036" y="2586891"/>
          <a:ext cx="932488" cy="592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mj-ea"/>
              <a:ea typeface="+mj-ea"/>
            </a:rPr>
            <a:t>运维人员</a:t>
          </a:r>
          <a:endParaRPr lang="en-US" sz="1400" kern="1200" dirty="0">
            <a:latin typeface="+mj-ea"/>
            <a:ea typeface="+mj-ea"/>
          </a:endParaRPr>
        </a:p>
      </dsp:txBody>
      <dsp:txXfrm>
        <a:off x="276379" y="2604234"/>
        <a:ext cx="897802" cy="557444"/>
      </dsp:txXfrm>
    </dsp:sp>
    <dsp:sp modelId="{16C56D74-D412-4053-869A-F262E224A70A}">
      <dsp:nvSpPr>
        <dsp:cNvPr id="0" name=""/>
        <dsp:cNvSpPr/>
      </dsp:nvSpPr>
      <dsp:spPr>
        <a:xfrm>
          <a:off x="1902576" y="1739805"/>
          <a:ext cx="932488" cy="592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8A8530-6FAE-41E5-8AB7-F26F62CDD4CA}">
      <dsp:nvSpPr>
        <dsp:cNvPr id="0" name=""/>
        <dsp:cNvSpPr/>
      </dsp:nvSpPr>
      <dsp:spPr>
        <a:xfrm>
          <a:off x="2006186" y="1838234"/>
          <a:ext cx="932488" cy="592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mj-ea"/>
              <a:ea typeface="+mj-ea"/>
            </a:rPr>
            <a:t>业务部</a:t>
          </a:r>
          <a:endParaRPr lang="en-US" sz="1400" kern="1200" dirty="0">
            <a:latin typeface="+mj-ea"/>
            <a:ea typeface="+mj-ea"/>
          </a:endParaRPr>
        </a:p>
      </dsp:txBody>
      <dsp:txXfrm>
        <a:off x="2023529" y="1855577"/>
        <a:ext cx="897802" cy="557444"/>
      </dsp:txXfrm>
    </dsp:sp>
    <dsp:sp modelId="{6142526F-9F16-4E2E-A78C-6A4480B54544}">
      <dsp:nvSpPr>
        <dsp:cNvPr id="0" name=""/>
        <dsp:cNvSpPr/>
      </dsp:nvSpPr>
      <dsp:spPr>
        <a:xfrm>
          <a:off x="1902576" y="2468602"/>
          <a:ext cx="932488" cy="592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08A98F-A362-4E48-B6C1-8B677D17F7C3}">
      <dsp:nvSpPr>
        <dsp:cNvPr id="0" name=""/>
        <dsp:cNvSpPr/>
      </dsp:nvSpPr>
      <dsp:spPr>
        <a:xfrm>
          <a:off x="2006186" y="2567031"/>
          <a:ext cx="932488" cy="592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mj-ea"/>
              <a:ea typeface="+mj-ea"/>
            </a:rPr>
            <a:t>兼职数据管理人员</a:t>
          </a:r>
          <a:endParaRPr lang="en-US" sz="1400" kern="1200" dirty="0">
            <a:latin typeface="+mj-ea"/>
            <a:ea typeface="+mj-ea"/>
          </a:endParaRPr>
        </a:p>
      </dsp:txBody>
      <dsp:txXfrm>
        <a:off x="2023529" y="2584374"/>
        <a:ext cx="897802" cy="557444"/>
      </dsp:txXfrm>
    </dsp:sp>
    <dsp:sp modelId="{0460EB09-6435-45EC-AD65-A43EA546F4A7}">
      <dsp:nvSpPr>
        <dsp:cNvPr id="0" name=""/>
        <dsp:cNvSpPr/>
      </dsp:nvSpPr>
      <dsp:spPr>
        <a:xfrm>
          <a:off x="1049762" y="528792"/>
          <a:ext cx="932488" cy="592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CF774B-F837-40D7-BC30-AD9C46B6A3A6}">
      <dsp:nvSpPr>
        <dsp:cNvPr id="0" name=""/>
        <dsp:cNvSpPr/>
      </dsp:nvSpPr>
      <dsp:spPr>
        <a:xfrm>
          <a:off x="1153371" y="627222"/>
          <a:ext cx="932488" cy="592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mj-ea"/>
              <a:ea typeface="+mj-ea"/>
            </a:rPr>
            <a:t>标准化委员会</a:t>
          </a:r>
          <a:endParaRPr lang="en-US" sz="1400" kern="1200" dirty="0">
            <a:latin typeface="+mj-ea"/>
            <a:ea typeface="+mj-ea"/>
          </a:endParaRPr>
        </a:p>
      </dsp:txBody>
      <dsp:txXfrm>
        <a:off x="1170714" y="644565"/>
        <a:ext cx="897802" cy="5574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EE0CB-9ED6-4598-A2DA-C0457488DD8A}">
      <dsp:nvSpPr>
        <dsp:cNvPr id="0" name=""/>
        <dsp:cNvSpPr/>
      </dsp:nvSpPr>
      <dsp:spPr>
        <a:xfrm>
          <a:off x="408710" y="306134"/>
          <a:ext cx="1995187" cy="1995187"/>
        </a:xfrm>
        <a:prstGeom prst="blockArc">
          <a:avLst>
            <a:gd name="adj1" fmla="val 10800000"/>
            <a:gd name="adj2" fmla="val 16200000"/>
            <a:gd name="adj3" fmla="val 4642"/>
          </a:avLst>
        </a:prstGeom>
        <a:gradFill rotWithShape="0">
          <a:gsLst>
            <a:gs pos="0">
              <a:schemeClr val="accent5">
                <a:hueOff val="-213973"/>
                <a:satOff val="-29856"/>
                <a:lumOff val="-3137"/>
                <a:alphaOff val="0"/>
                <a:shade val="51000"/>
                <a:satMod val="130000"/>
              </a:schemeClr>
            </a:gs>
            <a:gs pos="80000">
              <a:schemeClr val="accent5">
                <a:hueOff val="-213973"/>
                <a:satOff val="-29856"/>
                <a:lumOff val="-3137"/>
                <a:alphaOff val="0"/>
                <a:shade val="93000"/>
                <a:satMod val="130000"/>
              </a:schemeClr>
            </a:gs>
            <a:gs pos="100000">
              <a:schemeClr val="accent5">
                <a:hueOff val="-213973"/>
                <a:satOff val="-29856"/>
                <a:lumOff val="-31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3CC005F-A637-427E-8BC7-A24514E711EB}">
      <dsp:nvSpPr>
        <dsp:cNvPr id="0" name=""/>
        <dsp:cNvSpPr/>
      </dsp:nvSpPr>
      <dsp:spPr>
        <a:xfrm>
          <a:off x="408710" y="306134"/>
          <a:ext cx="1995187" cy="1995187"/>
        </a:xfrm>
        <a:prstGeom prst="blockArc">
          <a:avLst>
            <a:gd name="adj1" fmla="val 5400000"/>
            <a:gd name="adj2" fmla="val 10800000"/>
            <a:gd name="adj3" fmla="val 4642"/>
          </a:avLst>
        </a:prstGeom>
        <a:gradFill rotWithShape="0">
          <a:gsLst>
            <a:gs pos="0">
              <a:schemeClr val="accent5">
                <a:hueOff val="-142649"/>
                <a:satOff val="-19904"/>
                <a:lumOff val="-2091"/>
                <a:alphaOff val="0"/>
                <a:shade val="51000"/>
                <a:satMod val="130000"/>
              </a:schemeClr>
            </a:gs>
            <a:gs pos="80000">
              <a:schemeClr val="accent5">
                <a:hueOff val="-142649"/>
                <a:satOff val="-19904"/>
                <a:lumOff val="-2091"/>
                <a:alphaOff val="0"/>
                <a:shade val="93000"/>
                <a:satMod val="130000"/>
              </a:schemeClr>
            </a:gs>
            <a:gs pos="100000">
              <a:schemeClr val="accent5">
                <a:hueOff val="-142649"/>
                <a:satOff val="-19904"/>
                <a:lumOff val="-209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C8B95E0-4669-4EB5-BF1A-58E17E847EDE}">
      <dsp:nvSpPr>
        <dsp:cNvPr id="0" name=""/>
        <dsp:cNvSpPr/>
      </dsp:nvSpPr>
      <dsp:spPr>
        <a:xfrm>
          <a:off x="408710" y="306134"/>
          <a:ext cx="1995187" cy="1995187"/>
        </a:xfrm>
        <a:prstGeom prst="blockArc">
          <a:avLst>
            <a:gd name="adj1" fmla="val 0"/>
            <a:gd name="adj2" fmla="val 5400000"/>
            <a:gd name="adj3" fmla="val 4642"/>
          </a:avLst>
        </a:prstGeom>
        <a:gradFill rotWithShape="0">
          <a:gsLst>
            <a:gs pos="0">
              <a:schemeClr val="accent5">
                <a:hueOff val="-71324"/>
                <a:satOff val="-9952"/>
                <a:lumOff val="-1046"/>
                <a:alphaOff val="0"/>
                <a:shade val="51000"/>
                <a:satMod val="130000"/>
              </a:schemeClr>
            </a:gs>
            <a:gs pos="80000">
              <a:schemeClr val="accent5">
                <a:hueOff val="-71324"/>
                <a:satOff val="-9952"/>
                <a:lumOff val="-1046"/>
                <a:alphaOff val="0"/>
                <a:shade val="93000"/>
                <a:satMod val="130000"/>
              </a:schemeClr>
            </a:gs>
            <a:gs pos="100000">
              <a:schemeClr val="accent5">
                <a:hueOff val="-71324"/>
                <a:satOff val="-9952"/>
                <a:lumOff val="-104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197D3D9-3E73-451C-9069-D47D97658D24}">
      <dsp:nvSpPr>
        <dsp:cNvPr id="0" name=""/>
        <dsp:cNvSpPr/>
      </dsp:nvSpPr>
      <dsp:spPr>
        <a:xfrm>
          <a:off x="408710" y="306134"/>
          <a:ext cx="1995187" cy="1995187"/>
        </a:xfrm>
        <a:prstGeom prst="blockArc">
          <a:avLst>
            <a:gd name="adj1" fmla="val 16200000"/>
            <a:gd name="adj2" fmla="val 0"/>
            <a:gd name="adj3" fmla="val 4642"/>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674DE5A-7083-4709-8D68-4ED4B76F2D26}">
      <dsp:nvSpPr>
        <dsp:cNvPr id="0" name=""/>
        <dsp:cNvSpPr/>
      </dsp:nvSpPr>
      <dsp:spPr>
        <a:xfrm>
          <a:off x="1073951" y="1011041"/>
          <a:ext cx="664704" cy="585371"/>
        </a:xfrm>
        <a:prstGeom prst="ellipse">
          <a:avLst/>
        </a:prstGeom>
        <a:solidFill>
          <a:schemeClr val="accent1">
            <a:lumMod val="40000"/>
            <a:lumOff val="6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rtl="0">
            <a:lnSpc>
              <a:spcPct val="100000"/>
            </a:lnSpc>
            <a:spcBef>
              <a:spcPct val="0"/>
            </a:spcBef>
            <a:spcAft>
              <a:spcPts val="0"/>
            </a:spcAft>
          </a:pPr>
          <a:r>
            <a:rPr lang="zh-CN" altLang="en-US" sz="1000" b="1" kern="1200" dirty="0" smtClean="0">
              <a:solidFill>
                <a:schemeClr val="tx1"/>
              </a:solidFill>
              <a:latin typeface="+mj-ea"/>
              <a:ea typeface="+mj-ea"/>
            </a:rPr>
            <a:t>评估</a:t>
          </a:r>
          <a:endParaRPr lang="en-US" altLang="zh-CN" sz="1000" b="1" kern="1200" dirty="0" smtClean="0">
            <a:solidFill>
              <a:schemeClr val="tx1"/>
            </a:solidFill>
            <a:latin typeface="+mj-ea"/>
            <a:ea typeface="+mj-ea"/>
          </a:endParaRPr>
        </a:p>
        <a:p>
          <a:pPr lvl="0" algn="ctr" defTabSz="444500" rtl="0">
            <a:lnSpc>
              <a:spcPct val="100000"/>
            </a:lnSpc>
            <a:spcBef>
              <a:spcPct val="0"/>
            </a:spcBef>
            <a:spcAft>
              <a:spcPts val="0"/>
            </a:spcAft>
          </a:pPr>
          <a:r>
            <a:rPr lang="zh-CN" altLang="en-US" sz="1000" b="1" kern="1200" dirty="0" smtClean="0">
              <a:solidFill>
                <a:schemeClr val="tx1"/>
              </a:solidFill>
              <a:latin typeface="+mj-ea"/>
              <a:ea typeface="+mj-ea"/>
            </a:rPr>
            <a:t>维度</a:t>
          </a:r>
          <a:endParaRPr lang="en-US" sz="1000" b="1" kern="1200" dirty="0">
            <a:solidFill>
              <a:schemeClr val="tx1"/>
            </a:solidFill>
            <a:latin typeface="+mj-ea"/>
            <a:ea typeface="+mj-ea"/>
          </a:endParaRPr>
        </a:p>
      </dsp:txBody>
      <dsp:txXfrm>
        <a:off x="1171295" y="1096767"/>
        <a:ext cx="470016" cy="413919"/>
      </dsp:txXfrm>
    </dsp:sp>
    <dsp:sp modelId="{058EBC3E-A954-4F66-ADE5-0131C821F300}">
      <dsp:nvSpPr>
        <dsp:cNvPr id="0" name=""/>
        <dsp:cNvSpPr/>
      </dsp:nvSpPr>
      <dsp:spPr>
        <a:xfrm>
          <a:off x="958824" y="134384"/>
          <a:ext cx="894958" cy="389804"/>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zh-CN" sz="1000" b="1" kern="1200" dirty="0" smtClean="0">
              <a:solidFill>
                <a:schemeClr val="tx1"/>
              </a:solidFill>
              <a:latin typeface="+mj-ea"/>
              <a:ea typeface="+mj-ea"/>
            </a:rPr>
            <a:t>管理活动</a:t>
          </a:r>
          <a:endParaRPr lang="en-US" sz="1000" b="1" kern="1200" dirty="0">
            <a:solidFill>
              <a:schemeClr val="tx1"/>
            </a:solidFill>
            <a:latin typeface="+mj-ea"/>
            <a:ea typeface="+mj-ea"/>
          </a:endParaRPr>
        </a:p>
      </dsp:txBody>
      <dsp:txXfrm>
        <a:off x="1089888" y="191469"/>
        <a:ext cx="632830" cy="275634"/>
      </dsp:txXfrm>
    </dsp:sp>
    <dsp:sp modelId="{8306A0BE-41A5-42F5-ACA1-3084B6CBDDE5}">
      <dsp:nvSpPr>
        <dsp:cNvPr id="0" name=""/>
        <dsp:cNvSpPr/>
      </dsp:nvSpPr>
      <dsp:spPr>
        <a:xfrm>
          <a:off x="1933292" y="1081949"/>
          <a:ext cx="894906" cy="443556"/>
        </a:xfrm>
        <a:prstGeom prst="ellipse">
          <a:avLst/>
        </a:prstGeom>
        <a:gradFill rotWithShape="0">
          <a:gsLst>
            <a:gs pos="0">
              <a:schemeClr val="accent5">
                <a:hueOff val="-71324"/>
                <a:satOff val="-9952"/>
                <a:lumOff val="-1046"/>
                <a:alphaOff val="0"/>
                <a:shade val="51000"/>
                <a:satMod val="130000"/>
              </a:schemeClr>
            </a:gs>
            <a:gs pos="80000">
              <a:schemeClr val="accent5">
                <a:hueOff val="-71324"/>
                <a:satOff val="-9952"/>
                <a:lumOff val="-1046"/>
                <a:alphaOff val="0"/>
                <a:shade val="93000"/>
                <a:satMod val="130000"/>
              </a:schemeClr>
            </a:gs>
            <a:gs pos="100000">
              <a:schemeClr val="accent5">
                <a:hueOff val="-71324"/>
                <a:satOff val="-9952"/>
                <a:lumOff val="-104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zh-CN" sz="1000" b="1" kern="1200" dirty="0" smtClean="0">
              <a:solidFill>
                <a:schemeClr val="tx1"/>
              </a:solidFill>
              <a:latin typeface="+mj-ea"/>
              <a:ea typeface="+mj-ea"/>
            </a:rPr>
            <a:t>组织岗位</a:t>
          </a:r>
          <a:endParaRPr lang="en-US" sz="1000" b="1" kern="1200" dirty="0">
            <a:solidFill>
              <a:schemeClr val="tx1"/>
            </a:solidFill>
            <a:latin typeface="+mj-ea"/>
            <a:ea typeface="+mj-ea"/>
          </a:endParaRPr>
        </a:p>
      </dsp:txBody>
      <dsp:txXfrm>
        <a:off x="2064348" y="1146906"/>
        <a:ext cx="632794" cy="313642"/>
      </dsp:txXfrm>
    </dsp:sp>
    <dsp:sp modelId="{9EA84A29-FDA3-4474-8983-7E1FF749BDFE}">
      <dsp:nvSpPr>
        <dsp:cNvPr id="0" name=""/>
        <dsp:cNvSpPr/>
      </dsp:nvSpPr>
      <dsp:spPr>
        <a:xfrm>
          <a:off x="906697" y="2098435"/>
          <a:ext cx="999213" cy="359468"/>
        </a:xfrm>
        <a:prstGeom prst="ellipse">
          <a:avLst/>
        </a:prstGeom>
        <a:solidFill>
          <a:schemeClr val="accent5">
            <a:lumMod val="40000"/>
            <a:lumOff val="6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zh-CN" sz="1000" b="1" kern="1200" dirty="0" smtClean="0">
              <a:solidFill>
                <a:schemeClr val="tx1"/>
              </a:solidFill>
              <a:latin typeface="+mj-ea"/>
              <a:ea typeface="+mj-ea"/>
            </a:rPr>
            <a:t>企业文化</a:t>
          </a:r>
          <a:endParaRPr lang="en-US" sz="1000" b="1" kern="1200" dirty="0">
            <a:solidFill>
              <a:schemeClr val="tx1"/>
            </a:solidFill>
            <a:latin typeface="+mj-ea"/>
            <a:ea typeface="+mj-ea"/>
          </a:endParaRPr>
        </a:p>
      </dsp:txBody>
      <dsp:txXfrm>
        <a:off x="1053028" y="2151078"/>
        <a:ext cx="706551" cy="254182"/>
      </dsp:txXfrm>
    </dsp:sp>
    <dsp:sp modelId="{F78E632F-697D-451C-9047-62658A428976}">
      <dsp:nvSpPr>
        <dsp:cNvPr id="0" name=""/>
        <dsp:cNvSpPr/>
      </dsp:nvSpPr>
      <dsp:spPr>
        <a:xfrm>
          <a:off x="-19886" y="1107378"/>
          <a:ext cx="903498" cy="392698"/>
        </a:xfrm>
        <a:prstGeom prst="ellipse">
          <a:avLst/>
        </a:prstGeom>
        <a:solidFill>
          <a:schemeClr val="bg2">
            <a:lumMod val="9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sz="1000" b="1" kern="1200" dirty="0" smtClean="0">
              <a:solidFill>
                <a:schemeClr val="tx1"/>
              </a:solidFill>
              <a:latin typeface="+mj-ea"/>
              <a:ea typeface="+mj-ea"/>
            </a:rPr>
            <a:t>IT</a:t>
          </a:r>
          <a:r>
            <a:rPr lang="zh-CN" sz="1000" b="1" kern="1200" dirty="0" smtClean="0">
              <a:solidFill>
                <a:schemeClr val="tx1"/>
              </a:solidFill>
              <a:latin typeface="+mj-ea"/>
              <a:ea typeface="+mj-ea"/>
            </a:rPr>
            <a:t>支撑</a:t>
          </a:r>
          <a:endParaRPr lang="zh-CN" sz="1000" b="1" kern="1200" dirty="0">
            <a:solidFill>
              <a:schemeClr val="tx1"/>
            </a:solidFill>
            <a:latin typeface="+mj-ea"/>
            <a:ea typeface="+mj-ea"/>
          </a:endParaRPr>
        </a:p>
      </dsp:txBody>
      <dsp:txXfrm>
        <a:off x="112428" y="1164887"/>
        <a:ext cx="638870" cy="277680"/>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1"/>
            <a:ext cx="4276255" cy="33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38" tIns="46018" rIns="92038" bIns="46018" numCol="1" anchor="t" anchorCtr="0" compatLnSpc="1">
            <a:prstTxWarp prst="textNoShape">
              <a:avLst/>
            </a:prstTxWarp>
          </a:bodyPr>
          <a:lstStyle>
            <a:lvl1pPr>
              <a:lnSpc>
                <a:spcPct val="100000"/>
              </a:lnSpc>
              <a:spcAft>
                <a:spcPct val="0"/>
              </a:spcAft>
              <a:buClrTx/>
              <a:buFontTx/>
              <a:buNone/>
              <a:defRPr sz="1200">
                <a:latin typeface="Arial" pitchFamily="34" charset="0"/>
                <a:ea typeface="华文楷体" pitchFamily="2" charset="-122"/>
              </a:defRPr>
            </a:lvl1pPr>
          </a:lstStyle>
          <a:p>
            <a:pPr>
              <a:defRPr/>
            </a:pPr>
            <a:endParaRPr lang="zh-SG" altLang="zh-CN"/>
          </a:p>
        </p:txBody>
      </p:sp>
      <p:sp>
        <p:nvSpPr>
          <p:cNvPr id="7171" name="Rectangle 3"/>
          <p:cNvSpPr>
            <a:spLocks noGrp="1" noChangeArrowheads="1"/>
          </p:cNvSpPr>
          <p:nvPr>
            <p:ph type="dt" sz="quarter" idx="1"/>
          </p:nvPr>
        </p:nvSpPr>
        <p:spPr bwMode="auto">
          <a:xfrm>
            <a:off x="5590059" y="1"/>
            <a:ext cx="4276255" cy="33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38" tIns="46018" rIns="92038" bIns="46018" numCol="1" anchor="t" anchorCtr="0" compatLnSpc="1">
            <a:prstTxWarp prst="textNoShape">
              <a:avLst/>
            </a:prstTxWarp>
          </a:bodyPr>
          <a:lstStyle>
            <a:lvl1pPr algn="r">
              <a:lnSpc>
                <a:spcPct val="100000"/>
              </a:lnSpc>
              <a:spcAft>
                <a:spcPct val="0"/>
              </a:spcAft>
              <a:buClrTx/>
              <a:buFontTx/>
              <a:buNone/>
              <a:defRPr sz="1200">
                <a:latin typeface="Arial" pitchFamily="34" charset="0"/>
                <a:ea typeface="华文楷体" pitchFamily="2" charset="-122"/>
              </a:defRPr>
            </a:lvl1pPr>
          </a:lstStyle>
          <a:p>
            <a:pPr>
              <a:defRPr/>
            </a:pPr>
            <a:fld id="{637C5CCF-8D8A-4772-8B4C-DA1EF1B66DE6}" type="datetime1">
              <a:rPr lang="zh-CN" altLang="en-US"/>
              <a:pPr>
                <a:defRPr/>
              </a:pPr>
              <a:t>2014-01-08</a:t>
            </a:fld>
            <a:endParaRPr lang="zh-SG" altLang="zh-CN"/>
          </a:p>
        </p:txBody>
      </p:sp>
      <p:sp>
        <p:nvSpPr>
          <p:cNvPr id="7172" name="Rectangle 4"/>
          <p:cNvSpPr>
            <a:spLocks noGrp="1" noChangeArrowheads="1"/>
          </p:cNvSpPr>
          <p:nvPr>
            <p:ph type="ftr" sz="quarter" idx="2"/>
          </p:nvPr>
        </p:nvSpPr>
        <p:spPr bwMode="auto">
          <a:xfrm>
            <a:off x="1" y="6398704"/>
            <a:ext cx="4276255" cy="33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38" tIns="46018" rIns="92038" bIns="46018" numCol="1" anchor="b" anchorCtr="0" compatLnSpc="1">
            <a:prstTxWarp prst="textNoShape">
              <a:avLst/>
            </a:prstTxWarp>
          </a:bodyPr>
          <a:lstStyle>
            <a:lvl1pPr>
              <a:lnSpc>
                <a:spcPct val="100000"/>
              </a:lnSpc>
              <a:spcAft>
                <a:spcPct val="0"/>
              </a:spcAft>
              <a:buClrTx/>
              <a:buFontTx/>
              <a:buNone/>
              <a:defRPr sz="1200">
                <a:latin typeface="Arial" pitchFamily="34" charset="0"/>
                <a:ea typeface="楷体_GB2312" pitchFamily="49" charset="-122"/>
              </a:defRPr>
            </a:lvl1pPr>
          </a:lstStyle>
          <a:p>
            <a:pPr>
              <a:defRPr/>
            </a:pPr>
            <a:r>
              <a:rPr lang="en-US" altLang="zh-CN"/>
              <a:t>© cscec 2012</a:t>
            </a:r>
            <a:endParaRPr lang="zh-SG" altLang="zh-CN"/>
          </a:p>
        </p:txBody>
      </p:sp>
      <p:sp>
        <p:nvSpPr>
          <p:cNvPr id="7173" name="Rectangle 5"/>
          <p:cNvSpPr>
            <a:spLocks noGrp="1" noChangeArrowheads="1"/>
          </p:cNvSpPr>
          <p:nvPr>
            <p:ph type="sldNum" sz="quarter" idx="3"/>
          </p:nvPr>
        </p:nvSpPr>
        <p:spPr bwMode="auto">
          <a:xfrm>
            <a:off x="5590059" y="6398704"/>
            <a:ext cx="4276255" cy="33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38" tIns="46018" rIns="92038" bIns="46018" numCol="1" anchor="b" anchorCtr="0" compatLnSpc="1">
            <a:prstTxWarp prst="textNoShape">
              <a:avLst/>
            </a:prstTxWarp>
          </a:bodyPr>
          <a:lstStyle>
            <a:lvl1pPr algn="r">
              <a:lnSpc>
                <a:spcPct val="100000"/>
              </a:lnSpc>
              <a:spcAft>
                <a:spcPct val="0"/>
              </a:spcAft>
              <a:buClrTx/>
              <a:buFontTx/>
              <a:buNone/>
              <a:defRPr sz="1200">
                <a:latin typeface="Arial" pitchFamily="34" charset="0"/>
                <a:ea typeface="华文楷体" pitchFamily="2" charset="-122"/>
              </a:defRPr>
            </a:lvl1pPr>
          </a:lstStyle>
          <a:p>
            <a:pPr>
              <a:defRPr/>
            </a:pPr>
            <a:fld id="{F23F99B6-8AA8-465D-8706-1933892F16C2}" type="slidenum">
              <a:rPr lang="zh-SG" altLang="en-US"/>
              <a:pPr>
                <a:defRPr/>
              </a:pPr>
              <a:t>‹#›</a:t>
            </a:fld>
            <a:endParaRPr lang="en-US" altLang="zh-SG"/>
          </a:p>
        </p:txBody>
      </p:sp>
    </p:spTree>
    <p:extLst>
      <p:ext uri="{BB962C8B-B14F-4D97-AF65-F5344CB8AC3E}">
        <p14:creationId xmlns:p14="http://schemas.microsoft.com/office/powerpoint/2010/main" val="42339575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026"/>
          <p:cNvSpPr>
            <a:spLocks noGrp="1" noChangeArrowheads="1"/>
          </p:cNvSpPr>
          <p:nvPr>
            <p:ph type="hdr" sz="quarter"/>
          </p:nvPr>
        </p:nvSpPr>
        <p:spPr bwMode="auto">
          <a:xfrm>
            <a:off x="1" y="1"/>
            <a:ext cx="4276255" cy="33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38" tIns="46018" rIns="92038" bIns="46018" numCol="1" anchor="t" anchorCtr="0" compatLnSpc="1">
            <a:prstTxWarp prst="textNoShape">
              <a:avLst/>
            </a:prstTxWarp>
          </a:bodyPr>
          <a:lstStyle>
            <a:lvl1pPr>
              <a:lnSpc>
                <a:spcPct val="100000"/>
              </a:lnSpc>
              <a:spcAft>
                <a:spcPct val="0"/>
              </a:spcAft>
              <a:buClrTx/>
              <a:buFontTx/>
              <a:buNone/>
              <a:defRPr sz="1200">
                <a:latin typeface="Arial" pitchFamily="34" charset="0"/>
                <a:ea typeface="华文楷体" pitchFamily="2" charset="-122"/>
              </a:defRPr>
            </a:lvl1pPr>
          </a:lstStyle>
          <a:p>
            <a:pPr>
              <a:defRPr/>
            </a:pPr>
            <a:endParaRPr lang="zh-SG" altLang="zh-CN"/>
          </a:p>
        </p:txBody>
      </p:sp>
      <p:sp>
        <p:nvSpPr>
          <p:cNvPr id="6147" name="Rectangle 1027"/>
          <p:cNvSpPr>
            <a:spLocks noGrp="1" noChangeArrowheads="1"/>
          </p:cNvSpPr>
          <p:nvPr>
            <p:ph type="dt" idx="1"/>
          </p:nvPr>
        </p:nvSpPr>
        <p:spPr bwMode="auto">
          <a:xfrm>
            <a:off x="5590059" y="1"/>
            <a:ext cx="4276255" cy="33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38" tIns="46018" rIns="92038" bIns="46018" numCol="1" anchor="t" anchorCtr="0" compatLnSpc="1">
            <a:prstTxWarp prst="textNoShape">
              <a:avLst/>
            </a:prstTxWarp>
          </a:bodyPr>
          <a:lstStyle>
            <a:lvl1pPr algn="r">
              <a:lnSpc>
                <a:spcPct val="100000"/>
              </a:lnSpc>
              <a:spcAft>
                <a:spcPct val="0"/>
              </a:spcAft>
              <a:buClrTx/>
              <a:buFontTx/>
              <a:buNone/>
              <a:defRPr sz="1200">
                <a:latin typeface="Arial" pitchFamily="34" charset="0"/>
                <a:ea typeface="华文楷体" pitchFamily="2" charset="-122"/>
              </a:defRPr>
            </a:lvl1pPr>
          </a:lstStyle>
          <a:p>
            <a:pPr>
              <a:defRPr/>
            </a:pPr>
            <a:fld id="{483A67F7-A179-473D-A0B0-620E4B83FFE6}" type="datetime1">
              <a:rPr lang="zh-CN" altLang="en-US"/>
              <a:pPr>
                <a:defRPr/>
              </a:pPr>
              <a:t>2014-01-08</a:t>
            </a:fld>
            <a:endParaRPr lang="zh-CN" altLang="zh-SG"/>
          </a:p>
        </p:txBody>
      </p:sp>
      <p:sp>
        <p:nvSpPr>
          <p:cNvPr id="76804" name="Rectangle 1028"/>
          <p:cNvSpPr>
            <a:spLocks noGrp="1" noRot="1" noChangeAspect="1" noChangeArrowheads="1" noTextEdit="1"/>
          </p:cNvSpPr>
          <p:nvPr>
            <p:ph type="sldImg" idx="2"/>
          </p:nvPr>
        </p:nvSpPr>
        <p:spPr bwMode="auto">
          <a:xfrm>
            <a:off x="3109913" y="504825"/>
            <a:ext cx="3649662" cy="25273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1029"/>
          <p:cNvSpPr>
            <a:spLocks noGrp="1" noChangeArrowheads="1"/>
          </p:cNvSpPr>
          <p:nvPr>
            <p:ph type="body" sz="quarter" idx="3"/>
          </p:nvPr>
        </p:nvSpPr>
        <p:spPr bwMode="auto">
          <a:xfrm>
            <a:off x="1316129" y="3201520"/>
            <a:ext cx="7234056" cy="302919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018" rIns="0" bIns="46018" numCol="1" anchor="t" anchorCtr="0" compatLnSpc="1">
            <a:prstTxWarp prst="textNoShape">
              <a:avLst/>
            </a:prstTxWarp>
          </a:bodyPr>
          <a:lstStyle/>
          <a:p>
            <a:pPr lvl="0"/>
            <a:r>
              <a:rPr lang="en-US" altLang="zh-SG" noProof="0" smtClean="0"/>
              <a:t>Click to edit Master text styles</a:t>
            </a:r>
          </a:p>
          <a:p>
            <a:pPr lvl="1"/>
            <a:r>
              <a:rPr lang="en-US" altLang="zh-SG" noProof="0" smtClean="0"/>
              <a:t>Second level</a:t>
            </a:r>
          </a:p>
          <a:p>
            <a:pPr lvl="2"/>
            <a:r>
              <a:rPr lang="en-US" altLang="zh-SG" noProof="0" smtClean="0"/>
              <a:t>Third level</a:t>
            </a:r>
          </a:p>
          <a:p>
            <a:pPr lvl="3"/>
            <a:r>
              <a:rPr lang="en-US" altLang="zh-SG" noProof="0" smtClean="0"/>
              <a:t>Fourth level</a:t>
            </a:r>
          </a:p>
          <a:p>
            <a:pPr lvl="4"/>
            <a:r>
              <a:rPr lang="en-US" altLang="zh-SG" noProof="0" smtClean="0"/>
              <a:t>Fifth level</a:t>
            </a:r>
          </a:p>
        </p:txBody>
      </p:sp>
      <p:sp>
        <p:nvSpPr>
          <p:cNvPr id="6150" name="Rectangle 1030"/>
          <p:cNvSpPr>
            <a:spLocks noGrp="1" noChangeArrowheads="1"/>
          </p:cNvSpPr>
          <p:nvPr>
            <p:ph type="ftr" sz="quarter" idx="4"/>
          </p:nvPr>
        </p:nvSpPr>
        <p:spPr bwMode="auto">
          <a:xfrm>
            <a:off x="1" y="6398704"/>
            <a:ext cx="4276255" cy="33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38" tIns="46018" rIns="92038" bIns="46018" numCol="1" anchor="b" anchorCtr="0" compatLnSpc="1">
            <a:prstTxWarp prst="textNoShape">
              <a:avLst/>
            </a:prstTxWarp>
          </a:bodyPr>
          <a:lstStyle>
            <a:lvl1pPr>
              <a:lnSpc>
                <a:spcPct val="100000"/>
              </a:lnSpc>
              <a:spcAft>
                <a:spcPct val="0"/>
              </a:spcAft>
              <a:buClrTx/>
              <a:buFontTx/>
              <a:buNone/>
              <a:defRPr sz="1200">
                <a:latin typeface="Arial" pitchFamily="34" charset="0"/>
                <a:ea typeface="楷体_GB2312" pitchFamily="49" charset="-122"/>
              </a:defRPr>
            </a:lvl1pPr>
          </a:lstStyle>
          <a:p>
            <a:pPr>
              <a:defRPr/>
            </a:pPr>
            <a:r>
              <a:rPr lang="en-US" altLang="zh-CN"/>
              <a:t>© cscec 2012</a:t>
            </a:r>
            <a:endParaRPr lang="zh-SG" altLang="zh-CN"/>
          </a:p>
        </p:txBody>
      </p:sp>
      <p:sp>
        <p:nvSpPr>
          <p:cNvPr id="6151" name="Rectangle 1031"/>
          <p:cNvSpPr>
            <a:spLocks noGrp="1" noChangeArrowheads="1"/>
          </p:cNvSpPr>
          <p:nvPr>
            <p:ph type="sldNum" sz="quarter" idx="5"/>
          </p:nvPr>
        </p:nvSpPr>
        <p:spPr bwMode="auto">
          <a:xfrm>
            <a:off x="5590059" y="6398704"/>
            <a:ext cx="4276255" cy="33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38" tIns="46018" rIns="92038" bIns="46018" numCol="1" anchor="b" anchorCtr="0" compatLnSpc="1">
            <a:prstTxWarp prst="textNoShape">
              <a:avLst/>
            </a:prstTxWarp>
          </a:bodyPr>
          <a:lstStyle>
            <a:lvl1pPr algn="r">
              <a:lnSpc>
                <a:spcPct val="100000"/>
              </a:lnSpc>
              <a:spcAft>
                <a:spcPct val="0"/>
              </a:spcAft>
              <a:buClrTx/>
              <a:buFontTx/>
              <a:buNone/>
              <a:defRPr sz="1200">
                <a:latin typeface="Arial" pitchFamily="34" charset="0"/>
                <a:ea typeface="华文楷体" pitchFamily="2" charset="-122"/>
              </a:defRPr>
            </a:lvl1pPr>
          </a:lstStyle>
          <a:p>
            <a:pPr>
              <a:defRPr/>
            </a:pPr>
            <a:fld id="{C97E0877-D8E7-4A5E-8C55-CEBC6A36EEB0}" type="slidenum">
              <a:rPr lang="zh-SG" altLang="en-US"/>
              <a:pPr>
                <a:defRPr/>
              </a:pPr>
              <a:t>‹#›</a:t>
            </a:fld>
            <a:endParaRPr lang="en-US" altLang="zh-SG"/>
          </a:p>
        </p:txBody>
      </p:sp>
    </p:spTree>
    <p:extLst>
      <p:ext uri="{BB962C8B-B14F-4D97-AF65-F5344CB8AC3E}">
        <p14:creationId xmlns:p14="http://schemas.microsoft.com/office/powerpoint/2010/main" val="1660737521"/>
      </p:ext>
    </p:extLst>
  </p:cSld>
  <p:clrMap bg1="lt1" tx1="dk1" bg2="lt2" tx2="dk2" accent1="accent1" accent2="accent2" accent3="accent3" accent4="accent4" accent5="accent5" accent6="accent6" hlink="hlink" folHlink="folHlink"/>
  <p:hf hdr="0"/>
  <p:notesStyle>
    <a:lvl1pPr marL="198438" indent="-198438" algn="l" rtl="0" eaLnBrk="0" fontAlgn="base" hangingPunct="0">
      <a:spcBef>
        <a:spcPct val="0"/>
      </a:spcBef>
      <a:spcAft>
        <a:spcPct val="20000"/>
      </a:spcAft>
      <a:buClr>
        <a:schemeClr val="tx1"/>
      </a:buClr>
      <a:buChar char="•"/>
      <a:defRPr sz="1200" kern="1200">
        <a:solidFill>
          <a:schemeClr val="tx1"/>
        </a:solidFill>
        <a:latin typeface="Arial" pitchFamily="34" charset="0"/>
        <a:ea typeface="华文楷体" pitchFamily="2" charset="-122"/>
        <a:cs typeface="+mn-cs"/>
      </a:defRPr>
    </a:lvl1pPr>
    <a:lvl2pPr marL="371475" indent="-171450" algn="l" rtl="0" eaLnBrk="0" fontAlgn="base" hangingPunct="0">
      <a:spcBef>
        <a:spcPct val="0"/>
      </a:spcBef>
      <a:spcAft>
        <a:spcPct val="20000"/>
      </a:spcAft>
      <a:buClr>
        <a:schemeClr val="tx1"/>
      </a:buClr>
      <a:buChar char="•"/>
      <a:defRPr sz="1200" kern="1200">
        <a:solidFill>
          <a:schemeClr val="tx1"/>
        </a:solidFill>
        <a:latin typeface="Arial" pitchFamily="34" charset="0"/>
        <a:ea typeface="华文楷体" pitchFamily="2" charset="-122"/>
        <a:cs typeface="+mn-cs"/>
      </a:defRPr>
    </a:lvl2pPr>
    <a:lvl3pPr marL="581025" indent="-207963" algn="l" rtl="0" eaLnBrk="0" fontAlgn="base" hangingPunct="0">
      <a:spcBef>
        <a:spcPct val="0"/>
      </a:spcBef>
      <a:spcAft>
        <a:spcPct val="20000"/>
      </a:spcAft>
      <a:buClr>
        <a:schemeClr val="tx1"/>
      </a:buClr>
      <a:buChar char="•"/>
      <a:defRPr sz="1200" kern="1200">
        <a:solidFill>
          <a:schemeClr val="tx1"/>
        </a:solidFill>
        <a:latin typeface="Arial" pitchFamily="34" charset="0"/>
        <a:ea typeface="华文楷体" pitchFamily="2" charset="-122"/>
        <a:cs typeface="+mn-cs"/>
      </a:defRPr>
    </a:lvl3pPr>
    <a:lvl4pPr marL="747713" indent="-165100" algn="l" rtl="0" eaLnBrk="0" fontAlgn="base" hangingPunct="0">
      <a:spcBef>
        <a:spcPct val="0"/>
      </a:spcBef>
      <a:spcAft>
        <a:spcPct val="20000"/>
      </a:spcAft>
      <a:buClr>
        <a:schemeClr val="tx1"/>
      </a:buClr>
      <a:buChar char="•"/>
      <a:defRPr sz="1200" kern="1200">
        <a:solidFill>
          <a:schemeClr val="tx1"/>
        </a:solidFill>
        <a:latin typeface="Arial" pitchFamily="34" charset="0"/>
        <a:ea typeface="华文楷体" pitchFamily="2" charset="-122"/>
        <a:cs typeface="+mn-cs"/>
      </a:defRPr>
    </a:lvl4pPr>
    <a:lvl5pPr marL="938213" indent="-176213" algn="l" rtl="0" eaLnBrk="0" fontAlgn="base" hangingPunct="0">
      <a:spcBef>
        <a:spcPct val="0"/>
      </a:spcBef>
      <a:spcAft>
        <a:spcPct val="20000"/>
      </a:spcAft>
      <a:buClr>
        <a:schemeClr val="tx1"/>
      </a:buClr>
      <a:buChar char="•"/>
      <a:defRPr sz="1200" kern="1200">
        <a:solidFill>
          <a:schemeClr val="tx1"/>
        </a:solidFill>
        <a:latin typeface="Arial" pitchFamily="34" charset="0"/>
        <a:ea typeface="华文楷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7"/>
          <p:cNvSpPr>
            <a:spLocks noGrp="1" noChangeArrowheads="1"/>
          </p:cNvSpPr>
          <p:nvPr>
            <p:ph type="dt" sz="quarter" idx="1"/>
          </p:nvPr>
        </p:nvSpPr>
        <p:spPr>
          <a:noFill/>
        </p:spPr>
        <p:txBody>
          <a:bodyPr/>
          <a:lstStyle>
            <a:lvl1pPr>
              <a:defRPr sz="1400">
                <a:solidFill>
                  <a:schemeClr val="tx1"/>
                </a:solidFill>
                <a:latin typeface="Arial" charset="0"/>
                <a:ea typeface="宋体" charset="-122"/>
              </a:defRPr>
            </a:lvl1pPr>
            <a:lvl2pPr marL="742950" indent="-285750">
              <a:defRPr sz="1400">
                <a:solidFill>
                  <a:schemeClr val="tx1"/>
                </a:solidFill>
                <a:latin typeface="Arial" charset="0"/>
                <a:ea typeface="宋体" charset="-122"/>
              </a:defRPr>
            </a:lvl2pPr>
            <a:lvl3pPr marL="1143000" indent="-228600">
              <a:defRPr sz="1400">
                <a:solidFill>
                  <a:schemeClr val="tx1"/>
                </a:solidFill>
                <a:latin typeface="Arial" charset="0"/>
                <a:ea typeface="宋体" charset="-122"/>
              </a:defRPr>
            </a:lvl3pPr>
            <a:lvl4pPr marL="1600200" indent="-228600">
              <a:defRPr sz="1400">
                <a:solidFill>
                  <a:schemeClr val="tx1"/>
                </a:solidFill>
                <a:latin typeface="Arial" charset="0"/>
                <a:ea typeface="宋体" charset="-122"/>
              </a:defRPr>
            </a:lvl4pPr>
            <a:lvl5pPr marL="2057400" indent="-228600">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9pPr>
          </a:lstStyle>
          <a:p>
            <a:fld id="{66DA5A9C-E6FB-47CE-9C15-A7BC97B84039}" type="datetime1">
              <a:rPr lang="zh-CN" altLang="en-US" sz="1200" smtClean="0">
                <a:ea typeface="华文楷体" pitchFamily="2" charset="-122"/>
              </a:rPr>
              <a:pPr/>
              <a:t>2014-01-08</a:t>
            </a:fld>
            <a:endParaRPr lang="zh-CN" altLang="zh-SG" sz="1200" smtClean="0">
              <a:ea typeface="华文楷体" pitchFamily="2" charset="-122"/>
            </a:endParaRPr>
          </a:p>
        </p:txBody>
      </p:sp>
      <p:sp>
        <p:nvSpPr>
          <p:cNvPr id="77827" name="Rectangle 1030"/>
          <p:cNvSpPr>
            <a:spLocks noGrp="1" noChangeArrowheads="1"/>
          </p:cNvSpPr>
          <p:nvPr>
            <p:ph type="ftr" sz="quarter" idx="4"/>
          </p:nvPr>
        </p:nvSpPr>
        <p:spPr>
          <a:noFill/>
        </p:spPr>
        <p:txBody>
          <a:bodyPr/>
          <a:lstStyle>
            <a:lvl1pPr>
              <a:defRPr sz="1400">
                <a:solidFill>
                  <a:schemeClr val="tx1"/>
                </a:solidFill>
                <a:latin typeface="Arial" charset="0"/>
                <a:ea typeface="宋体" charset="-122"/>
              </a:defRPr>
            </a:lvl1pPr>
            <a:lvl2pPr marL="742950" indent="-285750">
              <a:defRPr sz="1400">
                <a:solidFill>
                  <a:schemeClr val="tx1"/>
                </a:solidFill>
                <a:latin typeface="Arial" charset="0"/>
                <a:ea typeface="宋体" charset="-122"/>
              </a:defRPr>
            </a:lvl2pPr>
            <a:lvl3pPr marL="1143000" indent="-228600">
              <a:defRPr sz="1400">
                <a:solidFill>
                  <a:schemeClr val="tx1"/>
                </a:solidFill>
                <a:latin typeface="Arial" charset="0"/>
                <a:ea typeface="宋体" charset="-122"/>
              </a:defRPr>
            </a:lvl3pPr>
            <a:lvl4pPr marL="1600200" indent="-228600">
              <a:defRPr sz="1400">
                <a:solidFill>
                  <a:schemeClr val="tx1"/>
                </a:solidFill>
                <a:latin typeface="Arial" charset="0"/>
                <a:ea typeface="宋体" charset="-122"/>
              </a:defRPr>
            </a:lvl4pPr>
            <a:lvl5pPr marL="2057400" indent="-228600">
              <a:defRPr sz="1400">
                <a:solidFill>
                  <a:schemeClr val="tx1"/>
                </a:solidFill>
                <a:latin typeface="Arial" charset="0"/>
                <a:ea typeface="宋体" charset="-122"/>
              </a:defRPr>
            </a:lvl5pPr>
            <a:lvl6pPr marL="25146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6pPr>
            <a:lvl7pPr marL="29718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7pPr>
            <a:lvl8pPr marL="34290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8pPr>
            <a:lvl9pPr marL="3886200" indent="-228600" eaLnBrk="0" fontAlgn="base" hangingPunct="0">
              <a:lnSpc>
                <a:spcPct val="130000"/>
              </a:lnSpc>
              <a:spcBef>
                <a:spcPct val="0"/>
              </a:spcBef>
              <a:spcAft>
                <a:spcPct val="20000"/>
              </a:spcAft>
              <a:buClr>
                <a:schemeClr val="folHlink"/>
              </a:buClr>
              <a:buFont typeface="Wingdings" pitchFamily="2" charset="2"/>
              <a:buChar char="Ø"/>
              <a:defRPr sz="1400">
                <a:solidFill>
                  <a:schemeClr val="tx1"/>
                </a:solidFill>
                <a:latin typeface="Arial" charset="0"/>
                <a:ea typeface="宋体" charset="-122"/>
              </a:defRPr>
            </a:lvl9pPr>
          </a:lstStyle>
          <a:p>
            <a:r>
              <a:rPr lang="en-US" altLang="zh-CN" sz="1200" smtClean="0">
                <a:ea typeface="楷体_GB2312" pitchFamily="49" charset="-122"/>
              </a:rPr>
              <a:t>© cscec 2012</a:t>
            </a:r>
            <a:endParaRPr lang="zh-SG" altLang="zh-CN" sz="1200" smtClean="0">
              <a:ea typeface="楷体_GB2312" pitchFamily="49" charset="-122"/>
            </a:endParaRPr>
          </a:p>
        </p:txBody>
      </p:sp>
      <p:sp>
        <p:nvSpPr>
          <p:cNvPr id="77828" name="Rectangle 1026"/>
          <p:cNvSpPr>
            <a:spLocks noGrp="1" noRot="1" noChangeAspect="1" noChangeArrowheads="1" noTextEdit="1"/>
          </p:cNvSpPr>
          <p:nvPr>
            <p:ph type="sldImg"/>
          </p:nvPr>
        </p:nvSpPr>
        <p:spPr>
          <a:ln/>
        </p:spPr>
      </p:sp>
      <p:sp>
        <p:nvSpPr>
          <p:cNvPr id="77829" name="Rectangle 1027"/>
          <p:cNvSpPr>
            <a:spLocks noGrp="1" noChangeArrowheads="1"/>
          </p:cNvSpPr>
          <p:nvPr>
            <p:ph type="body" idx="1"/>
          </p:nvPr>
        </p:nvSpPr>
        <p:spPr>
          <a:noFill/>
        </p:spPr>
        <p:txBody>
          <a:bodyPr/>
          <a:lstStyle/>
          <a:p>
            <a:endParaRPr lang="zh-CN" alt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09913" y="504825"/>
            <a:ext cx="3649662" cy="2527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92F6D2-2320-4FBD-9288-BEA1A40E4FC5}" type="slidenum">
              <a:rPr lang="zh-CN" altLang="en-US" smtClean="0"/>
              <a:pPr/>
              <a:t>68</a:t>
            </a:fld>
            <a:endParaRPr lang="zh-CN" altLang="en-US"/>
          </a:p>
        </p:txBody>
      </p:sp>
    </p:spTree>
    <p:extLst>
      <p:ext uri="{BB962C8B-B14F-4D97-AF65-F5344CB8AC3E}">
        <p14:creationId xmlns:p14="http://schemas.microsoft.com/office/powerpoint/2010/main" val="1562385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09913" y="504825"/>
            <a:ext cx="3649662" cy="2527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92F6D2-2320-4FBD-9288-BEA1A40E4FC5}" type="slidenum">
              <a:rPr lang="zh-CN" altLang="en-US" smtClean="0"/>
              <a:pPr/>
              <a:t>69</a:t>
            </a:fld>
            <a:endParaRPr lang="zh-CN" altLang="en-US"/>
          </a:p>
        </p:txBody>
      </p:sp>
    </p:spTree>
    <p:extLst>
      <p:ext uri="{BB962C8B-B14F-4D97-AF65-F5344CB8AC3E}">
        <p14:creationId xmlns:p14="http://schemas.microsoft.com/office/powerpoint/2010/main" val="1562385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09913" y="504825"/>
            <a:ext cx="3649662" cy="2527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92F6D2-2320-4FBD-9288-BEA1A40E4FC5}" type="slidenum">
              <a:rPr lang="zh-CN" altLang="en-US" smtClean="0"/>
              <a:pPr/>
              <a:t>70</a:t>
            </a:fld>
            <a:endParaRPr lang="zh-CN" altLang="en-US"/>
          </a:p>
        </p:txBody>
      </p:sp>
    </p:spTree>
    <p:extLst>
      <p:ext uri="{BB962C8B-B14F-4D97-AF65-F5344CB8AC3E}">
        <p14:creationId xmlns:p14="http://schemas.microsoft.com/office/powerpoint/2010/main" val="1562385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09913" y="504825"/>
            <a:ext cx="3649662" cy="2527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92F6D2-2320-4FBD-9288-BEA1A40E4FC5}" type="slidenum">
              <a:rPr lang="zh-CN" altLang="en-US" smtClean="0"/>
              <a:pPr/>
              <a:t>71</a:t>
            </a:fld>
            <a:endParaRPr lang="zh-CN" altLang="en-US"/>
          </a:p>
        </p:txBody>
      </p:sp>
    </p:spTree>
    <p:extLst>
      <p:ext uri="{BB962C8B-B14F-4D97-AF65-F5344CB8AC3E}">
        <p14:creationId xmlns:p14="http://schemas.microsoft.com/office/powerpoint/2010/main" val="1562385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09913" y="504825"/>
            <a:ext cx="3649662" cy="2527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92F6D2-2320-4FBD-9288-BEA1A40E4FC5}" type="slidenum">
              <a:rPr lang="zh-CN" altLang="en-US" smtClean="0"/>
              <a:pPr/>
              <a:t>72</a:t>
            </a:fld>
            <a:endParaRPr lang="zh-CN" altLang="en-US"/>
          </a:p>
        </p:txBody>
      </p:sp>
    </p:spTree>
    <p:extLst>
      <p:ext uri="{BB962C8B-B14F-4D97-AF65-F5344CB8AC3E}">
        <p14:creationId xmlns:p14="http://schemas.microsoft.com/office/powerpoint/2010/main" val="1562385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09913" y="504825"/>
            <a:ext cx="3649662" cy="2527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92F6D2-2320-4FBD-9288-BEA1A40E4FC5}" type="slidenum">
              <a:rPr lang="zh-CN" altLang="en-US" smtClean="0"/>
              <a:pPr/>
              <a:t>73</a:t>
            </a:fld>
            <a:endParaRPr lang="zh-CN" altLang="en-US"/>
          </a:p>
        </p:txBody>
      </p:sp>
    </p:spTree>
    <p:extLst>
      <p:ext uri="{BB962C8B-B14F-4D97-AF65-F5344CB8AC3E}">
        <p14:creationId xmlns:p14="http://schemas.microsoft.com/office/powerpoint/2010/main" val="1562385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09913" y="504825"/>
            <a:ext cx="3649662" cy="2527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92F6D2-2320-4FBD-9288-BEA1A40E4FC5}" type="slidenum">
              <a:rPr lang="zh-CN" altLang="en-US" smtClean="0"/>
              <a:pPr/>
              <a:t>74</a:t>
            </a:fld>
            <a:endParaRPr lang="zh-CN" altLang="en-US"/>
          </a:p>
        </p:txBody>
      </p:sp>
    </p:spTree>
    <p:extLst>
      <p:ext uri="{BB962C8B-B14F-4D97-AF65-F5344CB8AC3E}">
        <p14:creationId xmlns:p14="http://schemas.microsoft.com/office/powerpoint/2010/main" val="1562385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09913" y="504825"/>
            <a:ext cx="3649662" cy="2527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92F6D2-2320-4FBD-9288-BEA1A40E4FC5}" type="slidenum">
              <a:rPr lang="zh-CN" altLang="en-US" smtClean="0"/>
              <a:pPr/>
              <a:t>75</a:t>
            </a:fld>
            <a:endParaRPr lang="zh-CN" altLang="en-US"/>
          </a:p>
        </p:txBody>
      </p:sp>
    </p:spTree>
    <p:extLst>
      <p:ext uri="{BB962C8B-B14F-4D97-AF65-F5344CB8AC3E}">
        <p14:creationId xmlns:p14="http://schemas.microsoft.com/office/powerpoint/2010/main" val="1562385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32100" y="339725"/>
            <a:ext cx="3635375" cy="2516188"/>
          </a:xfrm>
        </p:spPr>
      </p:sp>
      <p:sp>
        <p:nvSpPr>
          <p:cNvPr id="3" name="备注占位符 2"/>
          <p:cNvSpPr>
            <a:spLocks noGrp="1"/>
          </p:cNvSpPr>
          <p:nvPr>
            <p:ph type="body" idx="1"/>
          </p:nvPr>
        </p:nvSpPr>
        <p:spPr>
          <a:xfrm>
            <a:off x="986397" y="3199865"/>
            <a:ext cx="7893520" cy="3030770"/>
          </a:xfrm>
          <a:prstGeom prst="rect">
            <a:avLst/>
          </a:prstGeom>
        </p:spPr>
        <p:txBody>
          <a:bodyPr>
            <a:normAutofit/>
          </a:bodyPr>
          <a:lstStyle/>
          <a:p>
            <a:r>
              <a:rPr lang="zh-CN" altLang="en-US" dirty="0" smtClean="0"/>
              <a:t>各级别说明：</a:t>
            </a:r>
            <a:r>
              <a:rPr lang="en-US" altLang="zh-CN" dirty="0" smtClean="0"/>
              <a:t>p1</a:t>
            </a:r>
            <a:r>
              <a:rPr lang="zh-CN" altLang="en-US" dirty="0" smtClean="0"/>
              <a:t>　有管理流程，分散的。</a:t>
            </a:r>
            <a:endParaRPr lang="en-US"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zh-CN" sz="1200" kern="1200" dirty="0" smtClean="0">
                <a:solidFill>
                  <a:schemeClr val="tx1"/>
                </a:solidFill>
                <a:effectLst/>
                <a:latin typeface="Arial" pitchFamily="34" charset="0"/>
                <a:ea typeface="华文楷体" pitchFamily="2" charset="-122"/>
                <a:cs typeface="+mn-cs"/>
              </a:rPr>
              <a:t>主数据管理系统与各业务系统数据交换采用</a:t>
            </a:r>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，各方的职责具体如下：</a:t>
            </a:r>
          </a:p>
          <a:p>
            <a:pPr lvl="0"/>
            <a:r>
              <a:rPr lang="zh-CN" altLang="zh-CN" sz="1200" kern="1200" dirty="0" smtClean="0">
                <a:solidFill>
                  <a:schemeClr val="tx1"/>
                </a:solidFill>
                <a:effectLst/>
                <a:latin typeface="Arial" pitchFamily="34" charset="0"/>
                <a:ea typeface="华文楷体" pitchFamily="2" charset="-122"/>
                <a:cs typeface="+mn-cs"/>
              </a:rPr>
              <a:t>主数据管理系统负责制定分发策略；</a:t>
            </a:r>
          </a:p>
          <a:p>
            <a:pPr lvl="0"/>
            <a:r>
              <a:rPr lang="zh-CN" altLang="zh-CN" sz="1200" kern="1200" dirty="0" smtClean="0">
                <a:solidFill>
                  <a:schemeClr val="tx1"/>
                </a:solidFill>
                <a:effectLst/>
                <a:latin typeface="Arial" pitchFamily="34" charset="0"/>
                <a:ea typeface="华文楷体" pitchFamily="2" charset="-122"/>
                <a:cs typeface="+mn-cs"/>
              </a:rPr>
              <a:t>主数据管理系统负责对主数据进行全生命周期管理；</a:t>
            </a:r>
          </a:p>
          <a:p>
            <a:pPr lvl="0"/>
            <a:r>
              <a:rPr lang="zh-CN" altLang="zh-CN" sz="1200" kern="1200" dirty="0" smtClean="0">
                <a:solidFill>
                  <a:schemeClr val="tx1"/>
                </a:solidFill>
                <a:effectLst/>
                <a:latin typeface="Arial" pitchFamily="34" charset="0"/>
                <a:ea typeface="华文楷体" pitchFamily="2" charset="-122"/>
                <a:cs typeface="+mn-cs"/>
              </a:rPr>
              <a:t>主数据管理系统负责主动向集成协同平台分发数据；</a:t>
            </a:r>
          </a:p>
          <a:p>
            <a:pPr lvl="0"/>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作为数据传输通道，负责接收主数据管理系统分发的主数据，并分发至各个业务系统</a:t>
            </a:r>
            <a:r>
              <a:rPr lang="en-US" altLang="zh-CN" sz="1200" kern="1200" dirty="0" smtClean="0">
                <a:solidFill>
                  <a:schemeClr val="tx1"/>
                </a:solidFill>
                <a:effectLst/>
                <a:latin typeface="Arial" pitchFamily="34" charset="0"/>
                <a:ea typeface="华文楷体" pitchFamily="2" charset="-122"/>
                <a:cs typeface="+mn-cs"/>
              </a:rPr>
              <a:t>,</a:t>
            </a:r>
            <a:r>
              <a:rPr lang="zh-CN" altLang="zh-CN" sz="1200" kern="1200" dirty="0" smtClean="0">
                <a:solidFill>
                  <a:schemeClr val="tx1"/>
                </a:solidFill>
                <a:effectLst/>
                <a:latin typeface="Arial" pitchFamily="34" charset="0"/>
                <a:ea typeface="华文楷体" pitchFamily="2" charset="-122"/>
                <a:cs typeface="+mn-cs"/>
              </a:rPr>
              <a:t>并将业务系统返回的消息反馈至主数据管理系统；</a:t>
            </a:r>
          </a:p>
          <a:p>
            <a:pPr lvl="0"/>
            <a:r>
              <a:rPr lang="zh-CN" altLang="zh-CN" sz="1200" kern="1200" dirty="0" smtClean="0">
                <a:solidFill>
                  <a:schemeClr val="tx1"/>
                </a:solidFill>
                <a:effectLst/>
                <a:latin typeface="Arial" pitchFamily="34" charset="0"/>
                <a:ea typeface="华文楷体" pitchFamily="2" charset="-122"/>
                <a:cs typeface="+mn-cs"/>
              </a:rPr>
              <a:t>业务系统负责接收集成协同平台分发的主数据，并按照各自的业务逻辑进行处理，并将处理结果反馈至</a:t>
            </a:r>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a:t>
            </a:r>
          </a:p>
          <a:p>
            <a:r>
              <a:rPr lang="zh-CN" altLang="zh-CN" sz="1200" kern="1200" dirty="0" smtClean="0">
                <a:solidFill>
                  <a:schemeClr val="tx1"/>
                </a:solidFill>
                <a:effectLst/>
                <a:latin typeface="Arial" pitchFamily="34" charset="0"/>
                <a:ea typeface="华文楷体" pitchFamily="2" charset="-122"/>
                <a:cs typeface="+mn-cs"/>
              </a:rPr>
              <a:t>主数据管理系统、</a:t>
            </a:r>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、业务系统均需在各自工作环节详细记录日志。</a:t>
            </a:r>
          </a:p>
          <a:p>
            <a:endParaRPr lang="zh-CN" altLang="en-US" dirty="0"/>
          </a:p>
        </p:txBody>
      </p:sp>
      <p:sp>
        <p:nvSpPr>
          <p:cNvPr id="4" name="日期占位符 3"/>
          <p:cNvSpPr>
            <a:spLocks noGrp="1"/>
          </p:cNvSpPr>
          <p:nvPr>
            <p:ph type="dt" idx="10"/>
          </p:nvPr>
        </p:nvSpPr>
        <p:spPr/>
        <p:txBody>
          <a:bodyPr/>
          <a:lstStyle/>
          <a:p>
            <a:pPr>
              <a:defRPr/>
            </a:pPr>
            <a:fld id="{483A67F7-A179-473D-A0B0-620E4B83FFE6}" type="datetime1">
              <a:rPr lang="zh-CN" altLang="en-US" smtClean="0"/>
              <a:pPr>
                <a:defRPr/>
              </a:pPr>
              <a:t>2014-01-08</a:t>
            </a:fld>
            <a:endParaRPr lang="zh-CN" altLang="zh-SG"/>
          </a:p>
        </p:txBody>
      </p:sp>
      <p:sp>
        <p:nvSpPr>
          <p:cNvPr id="5" name="页脚占位符 4"/>
          <p:cNvSpPr>
            <a:spLocks noGrp="1"/>
          </p:cNvSpPr>
          <p:nvPr>
            <p:ph type="ftr" sz="quarter" idx="11"/>
          </p:nvPr>
        </p:nvSpPr>
        <p:spPr/>
        <p:txBody>
          <a:bodyPr/>
          <a:lstStyle/>
          <a:p>
            <a:pPr>
              <a:defRPr/>
            </a:pPr>
            <a:r>
              <a:rPr lang="en-US" altLang="zh-CN" smtClean="0"/>
              <a:t>© cscec 2012</a:t>
            </a:r>
            <a:endParaRPr lang="zh-SG" altLang="zh-CN"/>
          </a:p>
        </p:txBody>
      </p:sp>
      <p:sp>
        <p:nvSpPr>
          <p:cNvPr id="6" name="灯片编号占位符 5"/>
          <p:cNvSpPr>
            <a:spLocks noGrp="1"/>
          </p:cNvSpPr>
          <p:nvPr>
            <p:ph type="sldNum" sz="quarter" idx="12"/>
          </p:nvPr>
        </p:nvSpPr>
        <p:spPr/>
        <p:txBody>
          <a:bodyPr/>
          <a:lstStyle/>
          <a:p>
            <a:pPr>
              <a:defRPr/>
            </a:pPr>
            <a:fld id="{C97E0877-D8E7-4A5E-8C55-CEBC6A36EEB0}" type="slidenum">
              <a:rPr lang="zh-SG" altLang="en-US" smtClean="0"/>
              <a:pPr>
                <a:defRPr/>
              </a:pPr>
              <a:t>58</a:t>
            </a:fld>
            <a:endParaRPr lang="en-US" altLang="zh-SG"/>
          </a:p>
        </p:txBody>
      </p:sp>
    </p:spTree>
    <p:extLst>
      <p:ext uri="{BB962C8B-B14F-4D97-AF65-F5344CB8AC3E}">
        <p14:creationId xmlns:p14="http://schemas.microsoft.com/office/powerpoint/2010/main" val="1514130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zh-CN" sz="1200" kern="1200" dirty="0" smtClean="0">
                <a:solidFill>
                  <a:schemeClr val="tx1"/>
                </a:solidFill>
                <a:effectLst/>
                <a:latin typeface="Arial" pitchFamily="34" charset="0"/>
                <a:ea typeface="华文楷体" pitchFamily="2" charset="-122"/>
                <a:cs typeface="+mn-cs"/>
              </a:rPr>
              <a:t>主数据管理系统与各业务系统数据交换采用</a:t>
            </a:r>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，各方的职责具体如下：</a:t>
            </a:r>
          </a:p>
          <a:p>
            <a:pPr lvl="0"/>
            <a:r>
              <a:rPr lang="zh-CN" altLang="zh-CN" sz="1200" kern="1200" dirty="0" smtClean="0">
                <a:solidFill>
                  <a:schemeClr val="tx1"/>
                </a:solidFill>
                <a:effectLst/>
                <a:latin typeface="Arial" pitchFamily="34" charset="0"/>
                <a:ea typeface="华文楷体" pitchFamily="2" charset="-122"/>
                <a:cs typeface="+mn-cs"/>
              </a:rPr>
              <a:t>主数据管理系统负责制定分发策略；</a:t>
            </a:r>
          </a:p>
          <a:p>
            <a:pPr lvl="0"/>
            <a:r>
              <a:rPr lang="zh-CN" altLang="zh-CN" sz="1200" kern="1200" dirty="0" smtClean="0">
                <a:solidFill>
                  <a:schemeClr val="tx1"/>
                </a:solidFill>
                <a:effectLst/>
                <a:latin typeface="Arial" pitchFamily="34" charset="0"/>
                <a:ea typeface="华文楷体" pitchFamily="2" charset="-122"/>
                <a:cs typeface="+mn-cs"/>
              </a:rPr>
              <a:t>主数据管理系统负责对主数据进行全生命周期管理；</a:t>
            </a:r>
          </a:p>
          <a:p>
            <a:pPr lvl="0"/>
            <a:r>
              <a:rPr lang="zh-CN" altLang="zh-CN" sz="1200" kern="1200" dirty="0" smtClean="0">
                <a:solidFill>
                  <a:schemeClr val="tx1"/>
                </a:solidFill>
                <a:effectLst/>
                <a:latin typeface="Arial" pitchFamily="34" charset="0"/>
                <a:ea typeface="华文楷体" pitchFamily="2" charset="-122"/>
                <a:cs typeface="+mn-cs"/>
              </a:rPr>
              <a:t>主数据管理系统负责主动向集成协同平台分发数据；</a:t>
            </a:r>
          </a:p>
          <a:p>
            <a:pPr lvl="0"/>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作为数据传输通道，负责接收主数据管理系统分发的主数据，并分发至各个业务系统</a:t>
            </a:r>
            <a:r>
              <a:rPr lang="en-US" altLang="zh-CN" sz="1200" kern="1200" dirty="0" smtClean="0">
                <a:solidFill>
                  <a:schemeClr val="tx1"/>
                </a:solidFill>
                <a:effectLst/>
                <a:latin typeface="Arial" pitchFamily="34" charset="0"/>
                <a:ea typeface="华文楷体" pitchFamily="2" charset="-122"/>
                <a:cs typeface="+mn-cs"/>
              </a:rPr>
              <a:t>,</a:t>
            </a:r>
            <a:r>
              <a:rPr lang="zh-CN" altLang="zh-CN" sz="1200" kern="1200" dirty="0" smtClean="0">
                <a:solidFill>
                  <a:schemeClr val="tx1"/>
                </a:solidFill>
                <a:effectLst/>
                <a:latin typeface="Arial" pitchFamily="34" charset="0"/>
                <a:ea typeface="华文楷体" pitchFamily="2" charset="-122"/>
                <a:cs typeface="+mn-cs"/>
              </a:rPr>
              <a:t>并将业务系统返回的消息反馈至主数据管理系统；</a:t>
            </a:r>
          </a:p>
          <a:p>
            <a:pPr lvl="0"/>
            <a:r>
              <a:rPr lang="zh-CN" altLang="zh-CN" sz="1200" kern="1200" dirty="0" smtClean="0">
                <a:solidFill>
                  <a:schemeClr val="tx1"/>
                </a:solidFill>
                <a:effectLst/>
                <a:latin typeface="Arial" pitchFamily="34" charset="0"/>
                <a:ea typeface="华文楷体" pitchFamily="2" charset="-122"/>
                <a:cs typeface="+mn-cs"/>
              </a:rPr>
              <a:t>业务系统负责接收集成协同平台分发的主数据，并按照各自的业务逻辑进行处理，并将处理结果反馈至</a:t>
            </a:r>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a:t>
            </a:r>
          </a:p>
          <a:p>
            <a:r>
              <a:rPr lang="zh-CN" altLang="zh-CN" sz="1200" kern="1200" dirty="0" smtClean="0">
                <a:solidFill>
                  <a:schemeClr val="tx1"/>
                </a:solidFill>
                <a:effectLst/>
                <a:latin typeface="Arial" pitchFamily="34" charset="0"/>
                <a:ea typeface="华文楷体" pitchFamily="2" charset="-122"/>
                <a:cs typeface="+mn-cs"/>
              </a:rPr>
              <a:t>主数据管理系统、</a:t>
            </a:r>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、业务系统均需在各自工作环节详细记录日志。</a:t>
            </a:r>
          </a:p>
          <a:p>
            <a:endParaRPr lang="zh-CN" altLang="en-US" dirty="0"/>
          </a:p>
        </p:txBody>
      </p:sp>
      <p:sp>
        <p:nvSpPr>
          <p:cNvPr id="4" name="日期占位符 3"/>
          <p:cNvSpPr>
            <a:spLocks noGrp="1"/>
          </p:cNvSpPr>
          <p:nvPr>
            <p:ph type="dt" idx="10"/>
          </p:nvPr>
        </p:nvSpPr>
        <p:spPr/>
        <p:txBody>
          <a:bodyPr/>
          <a:lstStyle/>
          <a:p>
            <a:pPr>
              <a:defRPr/>
            </a:pPr>
            <a:fld id="{483A67F7-A179-473D-A0B0-620E4B83FFE6}" type="datetime1">
              <a:rPr lang="zh-CN" altLang="en-US" smtClean="0"/>
              <a:pPr>
                <a:defRPr/>
              </a:pPr>
              <a:t>2014-01-08</a:t>
            </a:fld>
            <a:endParaRPr lang="zh-CN" altLang="zh-SG"/>
          </a:p>
        </p:txBody>
      </p:sp>
      <p:sp>
        <p:nvSpPr>
          <p:cNvPr id="5" name="页脚占位符 4"/>
          <p:cNvSpPr>
            <a:spLocks noGrp="1"/>
          </p:cNvSpPr>
          <p:nvPr>
            <p:ph type="ftr" sz="quarter" idx="11"/>
          </p:nvPr>
        </p:nvSpPr>
        <p:spPr/>
        <p:txBody>
          <a:bodyPr/>
          <a:lstStyle/>
          <a:p>
            <a:pPr>
              <a:defRPr/>
            </a:pPr>
            <a:r>
              <a:rPr lang="en-US" altLang="zh-CN" smtClean="0"/>
              <a:t>© cscec 2012</a:t>
            </a:r>
            <a:endParaRPr lang="zh-SG" altLang="zh-CN"/>
          </a:p>
        </p:txBody>
      </p:sp>
      <p:sp>
        <p:nvSpPr>
          <p:cNvPr id="6" name="灯片编号占位符 5"/>
          <p:cNvSpPr>
            <a:spLocks noGrp="1"/>
          </p:cNvSpPr>
          <p:nvPr>
            <p:ph type="sldNum" sz="quarter" idx="12"/>
          </p:nvPr>
        </p:nvSpPr>
        <p:spPr/>
        <p:txBody>
          <a:bodyPr/>
          <a:lstStyle/>
          <a:p>
            <a:pPr>
              <a:defRPr/>
            </a:pPr>
            <a:fld id="{C97E0877-D8E7-4A5E-8C55-CEBC6A36EEB0}" type="slidenum">
              <a:rPr lang="zh-SG" altLang="en-US" smtClean="0"/>
              <a:pPr>
                <a:defRPr/>
              </a:pPr>
              <a:t>59</a:t>
            </a:fld>
            <a:endParaRPr lang="en-US" altLang="zh-SG"/>
          </a:p>
        </p:txBody>
      </p:sp>
    </p:spTree>
    <p:extLst>
      <p:ext uri="{BB962C8B-B14F-4D97-AF65-F5344CB8AC3E}">
        <p14:creationId xmlns:p14="http://schemas.microsoft.com/office/powerpoint/2010/main" val="151413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zh-CN" sz="1200" kern="1200" dirty="0" smtClean="0">
                <a:solidFill>
                  <a:schemeClr val="tx1"/>
                </a:solidFill>
                <a:effectLst/>
                <a:latin typeface="Arial" pitchFamily="34" charset="0"/>
                <a:ea typeface="华文楷体" pitchFamily="2" charset="-122"/>
                <a:cs typeface="+mn-cs"/>
              </a:rPr>
              <a:t>主数据管理系统与各业务系统数据交换采用</a:t>
            </a:r>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，各方的职责具体如下：</a:t>
            </a:r>
          </a:p>
          <a:p>
            <a:pPr lvl="0"/>
            <a:r>
              <a:rPr lang="zh-CN" altLang="zh-CN" sz="1200" kern="1200" dirty="0" smtClean="0">
                <a:solidFill>
                  <a:schemeClr val="tx1"/>
                </a:solidFill>
                <a:effectLst/>
                <a:latin typeface="Arial" pitchFamily="34" charset="0"/>
                <a:ea typeface="华文楷体" pitchFamily="2" charset="-122"/>
                <a:cs typeface="+mn-cs"/>
              </a:rPr>
              <a:t>主数据管理系统负责制定分发策略；</a:t>
            </a:r>
          </a:p>
          <a:p>
            <a:pPr lvl="0"/>
            <a:r>
              <a:rPr lang="zh-CN" altLang="zh-CN" sz="1200" kern="1200" dirty="0" smtClean="0">
                <a:solidFill>
                  <a:schemeClr val="tx1"/>
                </a:solidFill>
                <a:effectLst/>
                <a:latin typeface="Arial" pitchFamily="34" charset="0"/>
                <a:ea typeface="华文楷体" pitchFamily="2" charset="-122"/>
                <a:cs typeface="+mn-cs"/>
              </a:rPr>
              <a:t>主数据管理系统负责对主数据进行全生命周期管理；</a:t>
            </a:r>
          </a:p>
          <a:p>
            <a:pPr lvl="0"/>
            <a:r>
              <a:rPr lang="zh-CN" altLang="zh-CN" sz="1200" kern="1200" dirty="0" smtClean="0">
                <a:solidFill>
                  <a:schemeClr val="tx1"/>
                </a:solidFill>
                <a:effectLst/>
                <a:latin typeface="Arial" pitchFamily="34" charset="0"/>
                <a:ea typeface="华文楷体" pitchFamily="2" charset="-122"/>
                <a:cs typeface="+mn-cs"/>
              </a:rPr>
              <a:t>主数据管理系统负责主动向集成协同平台分发数据；</a:t>
            </a:r>
          </a:p>
          <a:p>
            <a:pPr lvl="0"/>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作为数据传输通道，负责接收主数据管理系统分发的主数据，并分发至各个业务系统</a:t>
            </a:r>
            <a:r>
              <a:rPr lang="en-US" altLang="zh-CN" sz="1200" kern="1200" dirty="0" smtClean="0">
                <a:solidFill>
                  <a:schemeClr val="tx1"/>
                </a:solidFill>
                <a:effectLst/>
                <a:latin typeface="Arial" pitchFamily="34" charset="0"/>
                <a:ea typeface="华文楷体" pitchFamily="2" charset="-122"/>
                <a:cs typeface="+mn-cs"/>
              </a:rPr>
              <a:t>,</a:t>
            </a:r>
            <a:r>
              <a:rPr lang="zh-CN" altLang="zh-CN" sz="1200" kern="1200" dirty="0" smtClean="0">
                <a:solidFill>
                  <a:schemeClr val="tx1"/>
                </a:solidFill>
                <a:effectLst/>
                <a:latin typeface="Arial" pitchFamily="34" charset="0"/>
                <a:ea typeface="华文楷体" pitchFamily="2" charset="-122"/>
                <a:cs typeface="+mn-cs"/>
              </a:rPr>
              <a:t>并将业务系统返回的消息反馈至主数据管理系统；</a:t>
            </a:r>
          </a:p>
          <a:p>
            <a:pPr lvl="0"/>
            <a:r>
              <a:rPr lang="zh-CN" altLang="zh-CN" sz="1200" kern="1200" dirty="0" smtClean="0">
                <a:solidFill>
                  <a:schemeClr val="tx1"/>
                </a:solidFill>
                <a:effectLst/>
                <a:latin typeface="Arial" pitchFamily="34" charset="0"/>
                <a:ea typeface="华文楷体" pitchFamily="2" charset="-122"/>
                <a:cs typeface="+mn-cs"/>
              </a:rPr>
              <a:t>业务系统负责接收集成协同平台分发的主数据，并按照各自的业务逻辑进行处理，并将处理结果反馈至</a:t>
            </a:r>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a:t>
            </a:r>
          </a:p>
          <a:p>
            <a:r>
              <a:rPr lang="zh-CN" altLang="zh-CN" sz="1200" kern="1200" dirty="0" smtClean="0">
                <a:solidFill>
                  <a:schemeClr val="tx1"/>
                </a:solidFill>
                <a:effectLst/>
                <a:latin typeface="Arial" pitchFamily="34" charset="0"/>
                <a:ea typeface="华文楷体" pitchFamily="2" charset="-122"/>
                <a:cs typeface="+mn-cs"/>
              </a:rPr>
              <a:t>主数据管理系统、</a:t>
            </a:r>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、业务系统均需在各自工作环节详细记录日志。</a:t>
            </a:r>
          </a:p>
          <a:p>
            <a:endParaRPr lang="zh-CN" altLang="en-US" dirty="0"/>
          </a:p>
        </p:txBody>
      </p:sp>
      <p:sp>
        <p:nvSpPr>
          <p:cNvPr id="4" name="日期占位符 3"/>
          <p:cNvSpPr>
            <a:spLocks noGrp="1"/>
          </p:cNvSpPr>
          <p:nvPr>
            <p:ph type="dt" idx="10"/>
          </p:nvPr>
        </p:nvSpPr>
        <p:spPr/>
        <p:txBody>
          <a:bodyPr/>
          <a:lstStyle/>
          <a:p>
            <a:pPr>
              <a:defRPr/>
            </a:pPr>
            <a:fld id="{483A67F7-A179-473D-A0B0-620E4B83FFE6}" type="datetime1">
              <a:rPr lang="zh-CN" altLang="en-US" smtClean="0"/>
              <a:pPr>
                <a:defRPr/>
              </a:pPr>
              <a:t>2014-01-08</a:t>
            </a:fld>
            <a:endParaRPr lang="zh-CN" altLang="zh-SG"/>
          </a:p>
        </p:txBody>
      </p:sp>
      <p:sp>
        <p:nvSpPr>
          <p:cNvPr id="5" name="页脚占位符 4"/>
          <p:cNvSpPr>
            <a:spLocks noGrp="1"/>
          </p:cNvSpPr>
          <p:nvPr>
            <p:ph type="ftr" sz="quarter" idx="11"/>
          </p:nvPr>
        </p:nvSpPr>
        <p:spPr/>
        <p:txBody>
          <a:bodyPr/>
          <a:lstStyle/>
          <a:p>
            <a:pPr>
              <a:defRPr/>
            </a:pPr>
            <a:r>
              <a:rPr lang="en-US" altLang="zh-CN" smtClean="0"/>
              <a:t>© cscec 2012</a:t>
            </a:r>
            <a:endParaRPr lang="zh-SG" altLang="zh-CN"/>
          </a:p>
        </p:txBody>
      </p:sp>
      <p:sp>
        <p:nvSpPr>
          <p:cNvPr id="6" name="灯片编号占位符 5"/>
          <p:cNvSpPr>
            <a:spLocks noGrp="1"/>
          </p:cNvSpPr>
          <p:nvPr>
            <p:ph type="sldNum" sz="quarter" idx="12"/>
          </p:nvPr>
        </p:nvSpPr>
        <p:spPr/>
        <p:txBody>
          <a:bodyPr/>
          <a:lstStyle/>
          <a:p>
            <a:pPr>
              <a:defRPr/>
            </a:pPr>
            <a:fld id="{C97E0877-D8E7-4A5E-8C55-CEBC6A36EEB0}" type="slidenum">
              <a:rPr lang="zh-SG" altLang="en-US" smtClean="0"/>
              <a:pPr>
                <a:defRPr/>
              </a:pPr>
              <a:t>60</a:t>
            </a:fld>
            <a:endParaRPr lang="en-US" altLang="zh-SG"/>
          </a:p>
        </p:txBody>
      </p:sp>
    </p:spTree>
    <p:extLst>
      <p:ext uri="{BB962C8B-B14F-4D97-AF65-F5344CB8AC3E}">
        <p14:creationId xmlns:p14="http://schemas.microsoft.com/office/powerpoint/2010/main" val="1514130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zh-CN" sz="1200" kern="1200" dirty="0" smtClean="0">
                <a:solidFill>
                  <a:schemeClr val="tx1"/>
                </a:solidFill>
                <a:effectLst/>
                <a:latin typeface="Arial" pitchFamily="34" charset="0"/>
                <a:ea typeface="华文楷体" pitchFamily="2" charset="-122"/>
                <a:cs typeface="+mn-cs"/>
              </a:rPr>
              <a:t>主数据管理系统与各业务系统数据交换采用</a:t>
            </a:r>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，各方的职责具体如下：</a:t>
            </a:r>
          </a:p>
          <a:p>
            <a:pPr lvl="0"/>
            <a:r>
              <a:rPr lang="zh-CN" altLang="zh-CN" sz="1200" kern="1200" dirty="0" smtClean="0">
                <a:solidFill>
                  <a:schemeClr val="tx1"/>
                </a:solidFill>
                <a:effectLst/>
                <a:latin typeface="Arial" pitchFamily="34" charset="0"/>
                <a:ea typeface="华文楷体" pitchFamily="2" charset="-122"/>
                <a:cs typeface="+mn-cs"/>
              </a:rPr>
              <a:t>主数据管理系统负责制定分发策略；</a:t>
            </a:r>
          </a:p>
          <a:p>
            <a:pPr lvl="0"/>
            <a:r>
              <a:rPr lang="zh-CN" altLang="zh-CN" sz="1200" kern="1200" dirty="0" smtClean="0">
                <a:solidFill>
                  <a:schemeClr val="tx1"/>
                </a:solidFill>
                <a:effectLst/>
                <a:latin typeface="Arial" pitchFamily="34" charset="0"/>
                <a:ea typeface="华文楷体" pitchFamily="2" charset="-122"/>
                <a:cs typeface="+mn-cs"/>
              </a:rPr>
              <a:t>主数据管理系统负责对主数据进行全生命周期管理；</a:t>
            </a:r>
          </a:p>
          <a:p>
            <a:pPr lvl="0"/>
            <a:r>
              <a:rPr lang="zh-CN" altLang="zh-CN" sz="1200" kern="1200" dirty="0" smtClean="0">
                <a:solidFill>
                  <a:schemeClr val="tx1"/>
                </a:solidFill>
                <a:effectLst/>
                <a:latin typeface="Arial" pitchFamily="34" charset="0"/>
                <a:ea typeface="华文楷体" pitchFamily="2" charset="-122"/>
                <a:cs typeface="+mn-cs"/>
              </a:rPr>
              <a:t>主数据管理系统负责主动向集成协同平台分发数据；</a:t>
            </a:r>
          </a:p>
          <a:p>
            <a:pPr lvl="0"/>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作为数据传输通道，负责接收主数据管理系统分发的主数据，并分发至各个业务系统</a:t>
            </a:r>
            <a:r>
              <a:rPr lang="en-US" altLang="zh-CN" sz="1200" kern="1200" dirty="0" smtClean="0">
                <a:solidFill>
                  <a:schemeClr val="tx1"/>
                </a:solidFill>
                <a:effectLst/>
                <a:latin typeface="Arial" pitchFamily="34" charset="0"/>
                <a:ea typeface="华文楷体" pitchFamily="2" charset="-122"/>
                <a:cs typeface="+mn-cs"/>
              </a:rPr>
              <a:t>,</a:t>
            </a:r>
            <a:r>
              <a:rPr lang="zh-CN" altLang="zh-CN" sz="1200" kern="1200" dirty="0" smtClean="0">
                <a:solidFill>
                  <a:schemeClr val="tx1"/>
                </a:solidFill>
                <a:effectLst/>
                <a:latin typeface="Arial" pitchFamily="34" charset="0"/>
                <a:ea typeface="华文楷体" pitchFamily="2" charset="-122"/>
                <a:cs typeface="+mn-cs"/>
              </a:rPr>
              <a:t>并将业务系统返回的消息反馈至主数据管理系统；</a:t>
            </a:r>
          </a:p>
          <a:p>
            <a:pPr lvl="0"/>
            <a:r>
              <a:rPr lang="zh-CN" altLang="zh-CN" sz="1200" kern="1200" dirty="0" smtClean="0">
                <a:solidFill>
                  <a:schemeClr val="tx1"/>
                </a:solidFill>
                <a:effectLst/>
                <a:latin typeface="Arial" pitchFamily="34" charset="0"/>
                <a:ea typeface="华文楷体" pitchFamily="2" charset="-122"/>
                <a:cs typeface="+mn-cs"/>
              </a:rPr>
              <a:t>业务系统负责接收集成协同平台分发的主数据，并按照各自的业务逻辑进行处理，并将处理结果反馈至</a:t>
            </a:r>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a:t>
            </a:r>
          </a:p>
          <a:p>
            <a:r>
              <a:rPr lang="zh-CN" altLang="zh-CN" sz="1200" kern="1200" dirty="0" smtClean="0">
                <a:solidFill>
                  <a:schemeClr val="tx1"/>
                </a:solidFill>
                <a:effectLst/>
                <a:latin typeface="Arial" pitchFamily="34" charset="0"/>
                <a:ea typeface="华文楷体" pitchFamily="2" charset="-122"/>
                <a:cs typeface="+mn-cs"/>
              </a:rPr>
              <a:t>主数据管理系统、</a:t>
            </a:r>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、业务系统均需在各自工作环节详细记录日志。</a:t>
            </a:r>
          </a:p>
          <a:p>
            <a:endParaRPr lang="zh-CN" altLang="en-US" dirty="0"/>
          </a:p>
        </p:txBody>
      </p:sp>
      <p:sp>
        <p:nvSpPr>
          <p:cNvPr id="4" name="日期占位符 3"/>
          <p:cNvSpPr>
            <a:spLocks noGrp="1"/>
          </p:cNvSpPr>
          <p:nvPr>
            <p:ph type="dt" idx="10"/>
          </p:nvPr>
        </p:nvSpPr>
        <p:spPr/>
        <p:txBody>
          <a:bodyPr/>
          <a:lstStyle/>
          <a:p>
            <a:pPr>
              <a:defRPr/>
            </a:pPr>
            <a:fld id="{483A67F7-A179-473D-A0B0-620E4B83FFE6}" type="datetime1">
              <a:rPr lang="zh-CN" altLang="en-US" smtClean="0"/>
              <a:pPr>
                <a:defRPr/>
              </a:pPr>
              <a:t>2014-01-08</a:t>
            </a:fld>
            <a:endParaRPr lang="zh-CN" altLang="zh-SG"/>
          </a:p>
        </p:txBody>
      </p:sp>
      <p:sp>
        <p:nvSpPr>
          <p:cNvPr id="5" name="页脚占位符 4"/>
          <p:cNvSpPr>
            <a:spLocks noGrp="1"/>
          </p:cNvSpPr>
          <p:nvPr>
            <p:ph type="ftr" sz="quarter" idx="11"/>
          </p:nvPr>
        </p:nvSpPr>
        <p:spPr/>
        <p:txBody>
          <a:bodyPr/>
          <a:lstStyle/>
          <a:p>
            <a:pPr>
              <a:defRPr/>
            </a:pPr>
            <a:r>
              <a:rPr lang="en-US" altLang="zh-CN" smtClean="0"/>
              <a:t>© cscec 2012</a:t>
            </a:r>
            <a:endParaRPr lang="zh-SG" altLang="zh-CN"/>
          </a:p>
        </p:txBody>
      </p:sp>
      <p:sp>
        <p:nvSpPr>
          <p:cNvPr id="6" name="灯片编号占位符 5"/>
          <p:cNvSpPr>
            <a:spLocks noGrp="1"/>
          </p:cNvSpPr>
          <p:nvPr>
            <p:ph type="sldNum" sz="quarter" idx="12"/>
          </p:nvPr>
        </p:nvSpPr>
        <p:spPr/>
        <p:txBody>
          <a:bodyPr/>
          <a:lstStyle/>
          <a:p>
            <a:pPr>
              <a:defRPr/>
            </a:pPr>
            <a:fld id="{C97E0877-D8E7-4A5E-8C55-CEBC6A36EEB0}" type="slidenum">
              <a:rPr lang="zh-SG" altLang="en-US" smtClean="0"/>
              <a:pPr>
                <a:defRPr/>
              </a:pPr>
              <a:t>61</a:t>
            </a:fld>
            <a:endParaRPr lang="en-US" altLang="zh-SG"/>
          </a:p>
        </p:txBody>
      </p:sp>
    </p:spTree>
    <p:extLst>
      <p:ext uri="{BB962C8B-B14F-4D97-AF65-F5344CB8AC3E}">
        <p14:creationId xmlns:p14="http://schemas.microsoft.com/office/powerpoint/2010/main" val="1514130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zh-CN" sz="1200" kern="1200" dirty="0" smtClean="0">
                <a:solidFill>
                  <a:schemeClr val="tx1"/>
                </a:solidFill>
                <a:effectLst/>
                <a:latin typeface="Arial" pitchFamily="34" charset="0"/>
                <a:ea typeface="华文楷体" pitchFamily="2" charset="-122"/>
                <a:cs typeface="+mn-cs"/>
              </a:rPr>
              <a:t>主数据管理系统与各业务系统数据交换采用</a:t>
            </a:r>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，各方的职责具体如下：</a:t>
            </a:r>
          </a:p>
          <a:p>
            <a:pPr lvl="0"/>
            <a:r>
              <a:rPr lang="zh-CN" altLang="zh-CN" sz="1200" kern="1200" dirty="0" smtClean="0">
                <a:solidFill>
                  <a:schemeClr val="tx1"/>
                </a:solidFill>
                <a:effectLst/>
                <a:latin typeface="Arial" pitchFamily="34" charset="0"/>
                <a:ea typeface="华文楷体" pitchFamily="2" charset="-122"/>
                <a:cs typeface="+mn-cs"/>
              </a:rPr>
              <a:t>主数据管理系统负责制定分发策略；</a:t>
            </a:r>
          </a:p>
          <a:p>
            <a:pPr lvl="0"/>
            <a:r>
              <a:rPr lang="zh-CN" altLang="zh-CN" sz="1200" kern="1200" dirty="0" smtClean="0">
                <a:solidFill>
                  <a:schemeClr val="tx1"/>
                </a:solidFill>
                <a:effectLst/>
                <a:latin typeface="Arial" pitchFamily="34" charset="0"/>
                <a:ea typeface="华文楷体" pitchFamily="2" charset="-122"/>
                <a:cs typeface="+mn-cs"/>
              </a:rPr>
              <a:t>主数据管理系统负责对主数据进行全生命周期管理；</a:t>
            </a:r>
          </a:p>
          <a:p>
            <a:pPr lvl="0"/>
            <a:r>
              <a:rPr lang="zh-CN" altLang="zh-CN" sz="1200" kern="1200" dirty="0" smtClean="0">
                <a:solidFill>
                  <a:schemeClr val="tx1"/>
                </a:solidFill>
                <a:effectLst/>
                <a:latin typeface="Arial" pitchFamily="34" charset="0"/>
                <a:ea typeface="华文楷体" pitchFamily="2" charset="-122"/>
                <a:cs typeface="+mn-cs"/>
              </a:rPr>
              <a:t>主数据管理系统负责主动向集成协同平台分发数据；</a:t>
            </a:r>
          </a:p>
          <a:p>
            <a:pPr lvl="0"/>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作为数据传输通道，负责接收主数据管理系统分发的主数据，并分发至各个业务系统</a:t>
            </a:r>
            <a:r>
              <a:rPr lang="en-US" altLang="zh-CN" sz="1200" kern="1200" dirty="0" smtClean="0">
                <a:solidFill>
                  <a:schemeClr val="tx1"/>
                </a:solidFill>
                <a:effectLst/>
                <a:latin typeface="Arial" pitchFamily="34" charset="0"/>
                <a:ea typeface="华文楷体" pitchFamily="2" charset="-122"/>
                <a:cs typeface="+mn-cs"/>
              </a:rPr>
              <a:t>,</a:t>
            </a:r>
            <a:r>
              <a:rPr lang="zh-CN" altLang="zh-CN" sz="1200" kern="1200" dirty="0" smtClean="0">
                <a:solidFill>
                  <a:schemeClr val="tx1"/>
                </a:solidFill>
                <a:effectLst/>
                <a:latin typeface="Arial" pitchFamily="34" charset="0"/>
                <a:ea typeface="华文楷体" pitchFamily="2" charset="-122"/>
                <a:cs typeface="+mn-cs"/>
              </a:rPr>
              <a:t>并将业务系统返回的消息反馈至主数据管理系统；</a:t>
            </a:r>
          </a:p>
          <a:p>
            <a:pPr lvl="0"/>
            <a:r>
              <a:rPr lang="zh-CN" altLang="zh-CN" sz="1200" kern="1200" dirty="0" smtClean="0">
                <a:solidFill>
                  <a:schemeClr val="tx1"/>
                </a:solidFill>
                <a:effectLst/>
                <a:latin typeface="Arial" pitchFamily="34" charset="0"/>
                <a:ea typeface="华文楷体" pitchFamily="2" charset="-122"/>
                <a:cs typeface="+mn-cs"/>
              </a:rPr>
              <a:t>业务系统负责接收集成协同平台分发的主数据，并按照各自的业务逻辑进行处理，并将处理结果反馈至</a:t>
            </a:r>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a:t>
            </a:r>
          </a:p>
          <a:p>
            <a:r>
              <a:rPr lang="zh-CN" altLang="zh-CN" sz="1200" kern="1200" dirty="0" smtClean="0">
                <a:solidFill>
                  <a:schemeClr val="tx1"/>
                </a:solidFill>
                <a:effectLst/>
                <a:latin typeface="Arial" pitchFamily="34" charset="0"/>
                <a:ea typeface="华文楷体" pitchFamily="2" charset="-122"/>
                <a:cs typeface="+mn-cs"/>
              </a:rPr>
              <a:t>主数据管理系统、</a:t>
            </a:r>
            <a:r>
              <a:rPr lang="zh-CN" altLang="en-US" sz="1200" kern="1200" dirty="0" smtClean="0">
                <a:solidFill>
                  <a:schemeClr val="tx1"/>
                </a:solidFill>
                <a:effectLst/>
                <a:latin typeface="Arial" pitchFamily="34" charset="0"/>
                <a:ea typeface="华文楷体" pitchFamily="2" charset="-122"/>
                <a:cs typeface="+mn-cs"/>
              </a:rPr>
              <a:t>数据交换中间件</a:t>
            </a:r>
            <a:r>
              <a:rPr lang="zh-CN" altLang="zh-CN" sz="1200" kern="1200" dirty="0" smtClean="0">
                <a:solidFill>
                  <a:schemeClr val="tx1"/>
                </a:solidFill>
                <a:effectLst/>
                <a:latin typeface="Arial" pitchFamily="34" charset="0"/>
                <a:ea typeface="华文楷体" pitchFamily="2" charset="-122"/>
                <a:cs typeface="+mn-cs"/>
              </a:rPr>
              <a:t>、业务系统均需在各自工作环节详细记录日志。</a:t>
            </a:r>
          </a:p>
          <a:p>
            <a:endParaRPr lang="zh-CN" altLang="en-US" dirty="0"/>
          </a:p>
        </p:txBody>
      </p:sp>
      <p:sp>
        <p:nvSpPr>
          <p:cNvPr id="4" name="日期占位符 3"/>
          <p:cNvSpPr>
            <a:spLocks noGrp="1"/>
          </p:cNvSpPr>
          <p:nvPr>
            <p:ph type="dt" idx="10"/>
          </p:nvPr>
        </p:nvSpPr>
        <p:spPr/>
        <p:txBody>
          <a:bodyPr/>
          <a:lstStyle/>
          <a:p>
            <a:pPr>
              <a:defRPr/>
            </a:pPr>
            <a:fld id="{483A67F7-A179-473D-A0B0-620E4B83FFE6}" type="datetime1">
              <a:rPr lang="zh-CN" altLang="en-US" smtClean="0"/>
              <a:pPr>
                <a:defRPr/>
              </a:pPr>
              <a:t>2014-01-08</a:t>
            </a:fld>
            <a:endParaRPr lang="zh-CN" altLang="zh-SG"/>
          </a:p>
        </p:txBody>
      </p:sp>
      <p:sp>
        <p:nvSpPr>
          <p:cNvPr id="5" name="页脚占位符 4"/>
          <p:cNvSpPr>
            <a:spLocks noGrp="1"/>
          </p:cNvSpPr>
          <p:nvPr>
            <p:ph type="ftr" sz="quarter" idx="11"/>
          </p:nvPr>
        </p:nvSpPr>
        <p:spPr/>
        <p:txBody>
          <a:bodyPr/>
          <a:lstStyle/>
          <a:p>
            <a:pPr>
              <a:defRPr/>
            </a:pPr>
            <a:r>
              <a:rPr lang="en-US" altLang="zh-CN" smtClean="0"/>
              <a:t>© cscec 2012</a:t>
            </a:r>
            <a:endParaRPr lang="zh-SG" altLang="zh-CN"/>
          </a:p>
        </p:txBody>
      </p:sp>
      <p:sp>
        <p:nvSpPr>
          <p:cNvPr id="6" name="灯片编号占位符 5"/>
          <p:cNvSpPr>
            <a:spLocks noGrp="1"/>
          </p:cNvSpPr>
          <p:nvPr>
            <p:ph type="sldNum" sz="quarter" idx="12"/>
          </p:nvPr>
        </p:nvSpPr>
        <p:spPr/>
        <p:txBody>
          <a:bodyPr/>
          <a:lstStyle/>
          <a:p>
            <a:pPr>
              <a:defRPr/>
            </a:pPr>
            <a:fld id="{C97E0877-D8E7-4A5E-8C55-CEBC6A36EEB0}" type="slidenum">
              <a:rPr lang="zh-SG" altLang="en-US" smtClean="0"/>
              <a:pPr>
                <a:defRPr/>
              </a:pPr>
              <a:t>62</a:t>
            </a:fld>
            <a:endParaRPr lang="en-US" altLang="zh-SG"/>
          </a:p>
        </p:txBody>
      </p:sp>
    </p:spTree>
    <p:extLst>
      <p:ext uri="{BB962C8B-B14F-4D97-AF65-F5344CB8AC3E}">
        <p14:creationId xmlns:p14="http://schemas.microsoft.com/office/powerpoint/2010/main" val="1514130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92F6D2-2320-4FBD-9288-BEA1A40E4FC5}" type="slidenum">
              <a:rPr lang="zh-CN" altLang="en-US" smtClean="0"/>
              <a:pPr/>
              <a:t>66</a:t>
            </a:fld>
            <a:endParaRPr lang="zh-CN" altLang="en-US"/>
          </a:p>
        </p:txBody>
      </p:sp>
    </p:spTree>
    <p:extLst>
      <p:ext uri="{BB962C8B-B14F-4D97-AF65-F5344CB8AC3E}">
        <p14:creationId xmlns:p14="http://schemas.microsoft.com/office/powerpoint/2010/main" val="1562385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09913" y="504825"/>
            <a:ext cx="3649662" cy="2527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92F6D2-2320-4FBD-9288-BEA1A40E4FC5}" type="slidenum">
              <a:rPr lang="zh-CN" altLang="en-US" smtClean="0"/>
              <a:pPr/>
              <a:t>67</a:t>
            </a:fld>
            <a:endParaRPr lang="zh-CN" altLang="en-US"/>
          </a:p>
        </p:txBody>
      </p:sp>
    </p:spTree>
    <p:extLst>
      <p:ext uri="{BB962C8B-B14F-4D97-AF65-F5344CB8AC3E}">
        <p14:creationId xmlns:p14="http://schemas.microsoft.com/office/powerpoint/2010/main" val="1562385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C0C0C0"/>
        </a:solidFill>
        <a:effectLst/>
      </p:bgPr>
    </p:bg>
    <p:spTree>
      <p:nvGrpSpPr>
        <p:cNvPr id="1" name=""/>
        <p:cNvGrpSpPr/>
        <p:nvPr/>
      </p:nvGrpSpPr>
      <p:grpSpPr>
        <a:xfrm>
          <a:off x="0" y="0"/>
          <a:ext cx="0" cy="0"/>
          <a:chOff x="0" y="0"/>
          <a:chExt cx="0" cy="0"/>
        </a:xfrm>
      </p:grpSpPr>
      <p:sp>
        <p:nvSpPr>
          <p:cNvPr id="4" name="Rectangle 1026"/>
          <p:cNvSpPr>
            <a:spLocks noChangeArrowheads="1"/>
          </p:cNvSpPr>
          <p:nvPr/>
        </p:nvSpPr>
        <p:spPr bwMode="auto">
          <a:xfrm>
            <a:off x="-3175" y="1323975"/>
            <a:ext cx="9910763" cy="5534025"/>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lnSpc>
                <a:spcPct val="100000"/>
              </a:lnSpc>
              <a:spcAft>
                <a:spcPct val="0"/>
              </a:spcAft>
              <a:buClrTx/>
              <a:buFontTx/>
              <a:buNone/>
            </a:pPr>
            <a:endParaRPr lang="zh-SG" altLang="en-GB">
              <a:ea typeface="华文楷体" pitchFamily="2" charset="-122"/>
            </a:endParaRPr>
          </a:p>
        </p:txBody>
      </p:sp>
      <p:sp>
        <p:nvSpPr>
          <p:cNvPr id="5" name="AC Banner"/>
          <p:cNvSpPr>
            <a:spLocks noChangeArrowheads="1"/>
          </p:cNvSpPr>
          <p:nvPr/>
        </p:nvSpPr>
        <p:spPr bwMode="auto">
          <a:xfrm>
            <a:off x="-3175" y="-1588"/>
            <a:ext cx="9913938" cy="1325563"/>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Aft>
                <a:spcPct val="0"/>
              </a:spcAft>
              <a:buClrTx/>
              <a:buFontTx/>
              <a:buNone/>
            </a:pPr>
            <a:endParaRPr lang="zh-SG" altLang="en-GB">
              <a:ea typeface="华文楷体" pitchFamily="2" charset="-122"/>
            </a:endParaRPr>
          </a:p>
        </p:txBody>
      </p:sp>
      <p:sp>
        <p:nvSpPr>
          <p:cNvPr id="1907716" name="AC Banner Title"/>
          <p:cNvSpPr>
            <a:spLocks noGrp="1" noChangeArrowheads="1"/>
          </p:cNvSpPr>
          <p:nvPr>
            <p:ph type="ctrTitle"/>
          </p:nvPr>
        </p:nvSpPr>
        <p:spPr>
          <a:xfrm>
            <a:off x="0" y="1828800"/>
            <a:ext cx="9906000" cy="1143000"/>
          </a:xfrm>
          <a:solidFill>
            <a:srgbClr val="6DB8E1"/>
          </a:solidFill>
        </p:spPr>
        <p:txBody>
          <a:bodyPr/>
          <a:lstStyle>
            <a:lvl1pPr algn="ctr">
              <a:defRPr sz="4400"/>
            </a:lvl1pPr>
          </a:lstStyle>
          <a:p>
            <a:pPr lvl="0"/>
            <a:r>
              <a:rPr lang="zh-CN" altLang="en-US" noProof="0" smtClean="0"/>
              <a:t>单击此处编辑母版标题样式</a:t>
            </a:r>
          </a:p>
        </p:txBody>
      </p:sp>
      <p:sp>
        <p:nvSpPr>
          <p:cNvPr id="1907719" name="Rectangle 1031"/>
          <p:cNvSpPr>
            <a:spLocks noGrp="1" noChangeArrowheads="1"/>
          </p:cNvSpPr>
          <p:nvPr>
            <p:ph type="subTitle" idx="1"/>
          </p:nvPr>
        </p:nvSpPr>
        <p:spPr>
          <a:xfrm>
            <a:off x="1524000" y="3048000"/>
            <a:ext cx="6934200" cy="914400"/>
          </a:xfrm>
        </p:spPr>
        <p:txBody>
          <a:bodyPr anchor="ctr"/>
          <a:lstStyle>
            <a:lvl1pPr marL="0" indent="0" algn="ctr">
              <a:buFont typeface="Wingdings" pitchFamily="2" charset="2"/>
              <a:buNone/>
              <a:defRPr sz="2400" b="1"/>
            </a:lvl1pPr>
          </a:lstStyle>
          <a:p>
            <a:pPr lvl="0"/>
            <a:r>
              <a:rPr lang="zh-CN" altLang="en-US" noProof="0" smtClean="0"/>
              <a:t>单击此处编辑母版副标题样式</a:t>
            </a:r>
          </a:p>
        </p:txBody>
      </p:sp>
    </p:spTree>
    <p:extLst>
      <p:ext uri="{BB962C8B-B14F-4D97-AF65-F5344CB8AC3E}">
        <p14:creationId xmlns:p14="http://schemas.microsoft.com/office/powerpoint/2010/main" val="394697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fld id="{F32252F8-34E3-4772-BD56-61393B6213F9}"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148782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00900" y="152400"/>
            <a:ext cx="22479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5913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fld id="{1DF952F9-C3D6-4FA1-A389-A3BF0ECBCCF4}"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126680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0010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19200"/>
            <a:ext cx="8991600" cy="4876800"/>
          </a:xfrm>
        </p:spPr>
        <p:txBody>
          <a:bodyPr/>
          <a:lstStyle/>
          <a:p>
            <a:pPr lvl="0"/>
            <a:endParaRPr lang="zh-CN" alt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F67D11D4-D964-4554-B736-956A627563E7}"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25262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0010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4196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219200"/>
            <a:ext cx="44196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0"/>
          </p:nvPr>
        </p:nvSpPr>
        <p:spPr>
          <a:ln/>
        </p:spPr>
        <p:txBody>
          <a:bodyPr/>
          <a:lstStyle>
            <a:lvl1pPr>
              <a:defRPr/>
            </a:lvl1pPr>
          </a:lstStyle>
          <a:p>
            <a:pPr>
              <a:defRPr/>
            </a:pPr>
            <a:fld id="{C8986A17-396B-4817-88AE-FD464C315B82}"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289803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0010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4196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219200"/>
            <a:ext cx="44196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733800"/>
            <a:ext cx="44196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sldNum" sz="quarter" idx="10"/>
          </p:nvPr>
        </p:nvSpPr>
        <p:spPr>
          <a:ln/>
        </p:spPr>
        <p:txBody>
          <a:bodyPr/>
          <a:lstStyle>
            <a:lvl1pPr>
              <a:defRPr/>
            </a:lvl1pPr>
          </a:lstStyle>
          <a:p>
            <a:pPr>
              <a:defRPr/>
            </a:pPr>
            <a:fld id="{C2F8B71F-8791-4A9A-8050-D8BA1BF6FB62}"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385863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152400"/>
            <a:ext cx="8001000" cy="8382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219200"/>
            <a:ext cx="44196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219200"/>
            <a:ext cx="44196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733800"/>
            <a:ext cx="44196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029200" y="3733800"/>
            <a:ext cx="44196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sldNum" sz="quarter" idx="10"/>
          </p:nvPr>
        </p:nvSpPr>
        <p:spPr>
          <a:ln/>
        </p:spPr>
        <p:txBody>
          <a:bodyPr/>
          <a:lstStyle>
            <a:lvl1pPr>
              <a:defRPr/>
            </a:lvl1pPr>
          </a:lstStyle>
          <a:p>
            <a:pPr>
              <a:defRPr/>
            </a:pPr>
            <a:fld id="{5E47092D-0528-4601-9C2E-29D4E4B99366}"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37000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152400"/>
            <a:ext cx="8001000" cy="8382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2406" y="1214422"/>
            <a:ext cx="8991600" cy="48768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DC231927-2CD0-49ED-B41C-D1889757A52D}"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235691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sldNum" sz="quarter" idx="10"/>
          </p:nvPr>
        </p:nvSpPr>
        <p:spPr>
          <a:ln/>
        </p:spPr>
        <p:txBody>
          <a:bodyPr/>
          <a:lstStyle>
            <a:lvl1pPr>
              <a:defRPr/>
            </a:lvl1pPr>
          </a:lstStyle>
          <a:p>
            <a:pPr>
              <a:defRPr/>
            </a:pPr>
            <a:fld id="{5EBDEF3C-C09B-4370-B58A-1406FAA40537}"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163725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2192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0"/>
          </p:nvPr>
        </p:nvSpPr>
        <p:spPr>
          <a:ln/>
        </p:spPr>
        <p:txBody>
          <a:bodyPr/>
          <a:lstStyle>
            <a:lvl1pPr>
              <a:defRPr/>
            </a:lvl1pPr>
          </a:lstStyle>
          <a:p>
            <a:pPr>
              <a:defRPr/>
            </a:pPr>
            <a:fld id="{AB8D6145-8428-441E-8E24-51A85B6D7C1B}"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328703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sldNum" sz="quarter" idx="10"/>
          </p:nvPr>
        </p:nvSpPr>
        <p:spPr>
          <a:ln/>
        </p:spPr>
        <p:txBody>
          <a:bodyPr/>
          <a:lstStyle>
            <a:lvl1pPr>
              <a:defRPr/>
            </a:lvl1pPr>
          </a:lstStyle>
          <a:p>
            <a:pPr>
              <a:defRPr/>
            </a:pPr>
            <a:fld id="{2F43943C-26FA-460F-9E75-07840408D2FC}"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87422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sldNum" sz="quarter" idx="10"/>
          </p:nvPr>
        </p:nvSpPr>
        <p:spPr>
          <a:ln/>
        </p:spPr>
        <p:txBody>
          <a:bodyPr/>
          <a:lstStyle>
            <a:lvl1pPr>
              <a:defRPr/>
            </a:lvl1pPr>
          </a:lstStyle>
          <a:p>
            <a:pPr>
              <a:defRPr/>
            </a:pPr>
            <a:fld id="{51E65E1E-6BF5-4FE1-9603-A07962852305}"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245794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84F6DA29-C73A-421A-8FB7-6EB0A7E58869}"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173452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82A818C2-4429-4D54-9541-1A1B0A897C43}"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287945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25907583-A1F4-4A0B-8922-DC9C70572D57}" type="slidenum">
              <a:rPr lang="zh-SG" altLang="en-US"/>
              <a:pPr>
                <a:defRPr/>
              </a:pPr>
              <a:t>‹#›</a:t>
            </a:fld>
            <a:r>
              <a:rPr lang="en-US" altLang="zh-SG"/>
              <a:t/>
            </a:r>
            <a:br>
              <a:rPr lang="en-US" altLang="zh-SG"/>
            </a:br>
            <a:endParaRPr lang="en-US" altLang="zh-SG"/>
          </a:p>
        </p:txBody>
      </p:sp>
    </p:spTree>
    <p:extLst>
      <p:ext uri="{BB962C8B-B14F-4D97-AF65-F5344CB8AC3E}">
        <p14:creationId xmlns:p14="http://schemas.microsoft.com/office/powerpoint/2010/main" val="23979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C Banner Title"/>
          <p:cNvSpPr>
            <a:spLocks noGrp="1" noChangeArrowheads="1"/>
          </p:cNvSpPr>
          <p:nvPr>
            <p:ph type="title"/>
          </p:nvPr>
        </p:nvSpPr>
        <p:spPr bwMode="auto">
          <a:xfrm>
            <a:off x="457200" y="152400"/>
            <a:ext cx="800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zh-SG" smtClean="0"/>
              <a:t>Click to edit title style</a:t>
            </a:r>
          </a:p>
        </p:txBody>
      </p:sp>
      <p:sp>
        <p:nvSpPr>
          <p:cNvPr id="3079" name="Rectangle 7"/>
          <p:cNvSpPr>
            <a:spLocks noGrp="1" noChangeArrowheads="1"/>
          </p:cNvSpPr>
          <p:nvPr>
            <p:ph type="sldNum" sz="quarter" idx="4"/>
          </p:nvPr>
        </p:nvSpPr>
        <p:spPr bwMode="auto">
          <a:xfrm>
            <a:off x="5257800" y="6384925"/>
            <a:ext cx="1447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prstTxWarp prst="textNoShape">
              <a:avLst/>
            </a:prstTxWarp>
          </a:bodyPr>
          <a:lstStyle>
            <a:lvl1pPr>
              <a:lnSpc>
                <a:spcPct val="70000"/>
              </a:lnSpc>
              <a:spcAft>
                <a:spcPct val="0"/>
              </a:spcAft>
              <a:buClrTx/>
              <a:buFontTx/>
              <a:buNone/>
              <a:tabLst>
                <a:tab pos="2473325" algn="l"/>
              </a:tabLst>
              <a:defRPr sz="1100">
                <a:latin typeface="Arial" pitchFamily="34" charset="0"/>
                <a:ea typeface="华文楷体" pitchFamily="2" charset="-122"/>
              </a:defRPr>
            </a:lvl1pPr>
          </a:lstStyle>
          <a:p>
            <a:pPr>
              <a:defRPr/>
            </a:pPr>
            <a:fld id="{EE3E83B3-73B9-4783-8051-411E5A9ABAEC}" type="slidenum">
              <a:rPr lang="zh-SG" altLang="en-US"/>
              <a:pPr>
                <a:defRPr/>
              </a:pPr>
              <a:t>‹#›</a:t>
            </a:fld>
            <a:r>
              <a:rPr lang="en-US" altLang="zh-SG"/>
              <a:t/>
            </a:r>
            <a:br>
              <a:rPr lang="en-US" altLang="zh-SG"/>
            </a:br>
            <a:endParaRPr lang="en-US" altLang="zh-SG"/>
          </a:p>
        </p:txBody>
      </p:sp>
      <p:sp>
        <p:nvSpPr>
          <p:cNvPr id="1028" name="Rectangle 8"/>
          <p:cNvSpPr>
            <a:spLocks noGrp="1" noChangeArrowheads="1"/>
          </p:cNvSpPr>
          <p:nvPr>
            <p:ph type="body" idx="1"/>
          </p:nvPr>
        </p:nvSpPr>
        <p:spPr bwMode="auto">
          <a:xfrm>
            <a:off x="457200" y="1219200"/>
            <a:ext cx="8991600" cy="4876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bodyPr>
          <a:lstStyle/>
          <a:p>
            <a:pPr lvl="0"/>
            <a:r>
              <a:rPr lang="en-GB" altLang="zh-CN" smtClean="0"/>
              <a:t>Click to edit text format of master</a:t>
            </a:r>
            <a:endParaRPr lang="en-US" altLang="zh-SG" smtClean="0"/>
          </a:p>
        </p:txBody>
      </p:sp>
      <p:sp>
        <p:nvSpPr>
          <p:cNvPr id="1029" name="Line 9"/>
          <p:cNvSpPr>
            <a:spLocks noChangeShapeType="1"/>
          </p:cNvSpPr>
          <p:nvPr/>
        </p:nvSpPr>
        <p:spPr bwMode="auto">
          <a:xfrm>
            <a:off x="0" y="6477000"/>
            <a:ext cx="9906000" cy="0"/>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Line 1029"/>
          <p:cNvSpPr>
            <a:spLocks noChangeShapeType="1"/>
          </p:cNvSpPr>
          <p:nvPr userDrawn="1"/>
        </p:nvSpPr>
        <p:spPr bwMode="auto">
          <a:xfrm>
            <a:off x="0" y="990600"/>
            <a:ext cx="9906000" cy="0"/>
          </a:xfrm>
          <a:prstGeom prst="line">
            <a:avLst/>
          </a:prstGeom>
          <a:noFill/>
          <a:ln w="2857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nchor="ctr"/>
          <a:lstStyle/>
          <a:p>
            <a:endParaRPr lang="zh-CN" altLang="en-US"/>
          </a:p>
        </p:txBody>
      </p:sp>
      <p:pic>
        <p:nvPicPr>
          <p:cNvPr id="1032" name="ess_essLOGO_imgLogo" descr="中国建筑"/>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924800" y="6489699"/>
            <a:ext cx="1951038" cy="35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userDrawn="1"/>
        </p:nvPicPr>
        <p:blipFill>
          <a:blip r:embed="rId18"/>
          <a:srcRect/>
          <a:stretch>
            <a:fillRect/>
          </a:stretch>
        </p:blipFill>
        <p:spPr bwMode="auto">
          <a:xfrm flipH="1">
            <a:off x="56456" y="6476999"/>
            <a:ext cx="369550" cy="380022"/>
          </a:xfrm>
          <a:prstGeom prst="rect">
            <a:avLst/>
          </a:prstGeom>
          <a:noFill/>
          <a:ln w="9525" algn="ctr">
            <a:noFill/>
            <a:miter lim="800000"/>
            <a:headEnd/>
            <a:tailEnd/>
          </a:ln>
        </p:spPr>
      </p:pic>
    </p:spTree>
  </p:cSld>
  <p:clrMap bg1="lt1" tx1="dk1" bg2="lt2" tx2="dk2" accent1="accent1" accent2="accent2" accent3="accent3" accent4="accent4" accent5="accent5" accent6="accent6" hlink="hlink" folHlink="folHlink"/>
  <p:sldLayoutIdLst>
    <p:sldLayoutId id="2147484720"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 id="2147484716" r:id="rId12"/>
    <p:sldLayoutId id="2147484717" r:id="rId13"/>
    <p:sldLayoutId id="2147484718" r:id="rId14"/>
    <p:sldLayoutId id="214748471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楷体_GB2312" pitchFamily="49" charset="-122"/>
        </a:defRPr>
      </a:lvl2pPr>
      <a:lvl3pPr algn="l" rtl="0" eaLnBrk="0" fontAlgn="base" hangingPunct="0">
        <a:spcBef>
          <a:spcPct val="0"/>
        </a:spcBef>
        <a:spcAft>
          <a:spcPct val="0"/>
        </a:spcAft>
        <a:defRPr sz="2800" b="1">
          <a:solidFill>
            <a:schemeClr val="tx1"/>
          </a:solidFill>
          <a:latin typeface="Arial" pitchFamily="34" charset="0"/>
          <a:ea typeface="楷体_GB2312" pitchFamily="49" charset="-122"/>
        </a:defRPr>
      </a:lvl3pPr>
      <a:lvl4pPr algn="l" rtl="0" eaLnBrk="0" fontAlgn="base" hangingPunct="0">
        <a:spcBef>
          <a:spcPct val="0"/>
        </a:spcBef>
        <a:spcAft>
          <a:spcPct val="0"/>
        </a:spcAft>
        <a:defRPr sz="2800" b="1">
          <a:solidFill>
            <a:schemeClr val="tx1"/>
          </a:solidFill>
          <a:latin typeface="Arial" pitchFamily="34" charset="0"/>
          <a:ea typeface="楷体_GB2312" pitchFamily="49" charset="-122"/>
        </a:defRPr>
      </a:lvl4pPr>
      <a:lvl5pPr algn="l" rtl="0" eaLnBrk="0" fontAlgn="base" hangingPunct="0">
        <a:spcBef>
          <a:spcPct val="0"/>
        </a:spcBef>
        <a:spcAft>
          <a:spcPct val="0"/>
        </a:spcAft>
        <a:defRPr sz="2800" b="1">
          <a:solidFill>
            <a:schemeClr val="tx1"/>
          </a:solidFill>
          <a:latin typeface="Arial" pitchFamily="34" charset="0"/>
          <a:ea typeface="楷体_GB2312" pitchFamily="49" charset="-122"/>
        </a:defRPr>
      </a:lvl5pPr>
      <a:lvl6pPr marL="457200" algn="l" rtl="0" eaLnBrk="0" fontAlgn="base" hangingPunct="0">
        <a:spcBef>
          <a:spcPct val="0"/>
        </a:spcBef>
        <a:spcAft>
          <a:spcPct val="0"/>
        </a:spcAft>
        <a:defRPr sz="2800" b="1">
          <a:solidFill>
            <a:schemeClr val="tx1"/>
          </a:solidFill>
          <a:latin typeface="Arial" pitchFamily="34" charset="0"/>
          <a:ea typeface="楷体_GB2312" pitchFamily="49" charset="-122"/>
        </a:defRPr>
      </a:lvl6pPr>
      <a:lvl7pPr marL="914400" algn="l" rtl="0" eaLnBrk="0" fontAlgn="base" hangingPunct="0">
        <a:spcBef>
          <a:spcPct val="0"/>
        </a:spcBef>
        <a:spcAft>
          <a:spcPct val="0"/>
        </a:spcAft>
        <a:defRPr sz="2800" b="1">
          <a:solidFill>
            <a:schemeClr val="tx1"/>
          </a:solidFill>
          <a:latin typeface="Arial" pitchFamily="34" charset="0"/>
          <a:ea typeface="楷体_GB2312" pitchFamily="49" charset="-122"/>
        </a:defRPr>
      </a:lvl7pPr>
      <a:lvl8pPr marL="1371600" algn="l" rtl="0" eaLnBrk="0" fontAlgn="base" hangingPunct="0">
        <a:spcBef>
          <a:spcPct val="0"/>
        </a:spcBef>
        <a:spcAft>
          <a:spcPct val="0"/>
        </a:spcAft>
        <a:defRPr sz="2800" b="1">
          <a:solidFill>
            <a:schemeClr val="tx1"/>
          </a:solidFill>
          <a:latin typeface="Arial" pitchFamily="34" charset="0"/>
          <a:ea typeface="楷体_GB2312" pitchFamily="49" charset="-122"/>
        </a:defRPr>
      </a:lvl8pPr>
      <a:lvl9pPr marL="1828800" algn="l" rtl="0" eaLnBrk="0" fontAlgn="base" hangingPunct="0">
        <a:spcBef>
          <a:spcPct val="0"/>
        </a:spcBef>
        <a:spcAft>
          <a:spcPct val="0"/>
        </a:spcAft>
        <a:defRPr sz="2800" b="1">
          <a:solidFill>
            <a:schemeClr val="tx1"/>
          </a:solidFill>
          <a:latin typeface="Arial" pitchFamily="34" charset="0"/>
          <a:ea typeface="楷体_GB2312" pitchFamily="49" charset="-122"/>
        </a:defRPr>
      </a:lvl9pPr>
    </p:titleStyle>
    <p:bodyStyle>
      <a:lvl1pPr marL="198438" indent="-198438" algn="l" rtl="0" eaLnBrk="0" fontAlgn="base" hangingPunct="0">
        <a:spcBef>
          <a:spcPct val="0"/>
        </a:spcBef>
        <a:spcAft>
          <a:spcPct val="20000"/>
        </a:spcAft>
        <a:buClr>
          <a:schemeClr val="folHlink"/>
        </a:buClr>
        <a:buSzPct val="50000"/>
        <a:buFont typeface="Wingdings" pitchFamily="2" charset="2"/>
        <a:buChar char="n"/>
        <a:defRPr sz="1600">
          <a:solidFill>
            <a:schemeClr val="tx1"/>
          </a:solidFill>
          <a:latin typeface="+mn-lt"/>
          <a:ea typeface="+mn-ea"/>
          <a:cs typeface="+mn-cs"/>
        </a:defRPr>
      </a:lvl1pPr>
      <a:lvl2pPr marL="371475" indent="-171450" algn="l" rtl="0" eaLnBrk="0" fontAlgn="base" hangingPunct="0">
        <a:spcBef>
          <a:spcPct val="0"/>
        </a:spcBef>
        <a:spcAft>
          <a:spcPct val="20000"/>
        </a:spcAft>
        <a:buClr>
          <a:schemeClr val="folHlink"/>
        </a:buClr>
        <a:buSzPct val="50000"/>
        <a:buFont typeface="Wingdings" pitchFamily="2" charset="2"/>
        <a:buChar char="v"/>
        <a:defRPr sz="1600">
          <a:solidFill>
            <a:schemeClr val="tx1"/>
          </a:solidFill>
          <a:latin typeface="+mn-ea"/>
          <a:ea typeface="+mn-ea"/>
        </a:defRPr>
      </a:lvl2pPr>
      <a:lvl3pPr marL="581025" indent="-207963" algn="l" rtl="0" eaLnBrk="0" fontAlgn="base" hangingPunct="0">
        <a:spcBef>
          <a:spcPct val="0"/>
        </a:spcBef>
        <a:spcAft>
          <a:spcPct val="20000"/>
        </a:spcAft>
        <a:buClr>
          <a:schemeClr val="folHlink"/>
        </a:buClr>
        <a:buSzPct val="50000"/>
        <a:buFont typeface="Wingdings" pitchFamily="2" charset="2"/>
        <a:defRPr sz="1400">
          <a:solidFill>
            <a:schemeClr val="tx1"/>
          </a:solidFill>
          <a:latin typeface="+mj-ea"/>
          <a:ea typeface="+mj-ea"/>
        </a:defRPr>
      </a:lvl3pPr>
      <a:lvl4pPr marL="4270375" indent="-228600" algn="l" rtl="0" eaLnBrk="0" fontAlgn="base" hangingPunct="0">
        <a:spcBef>
          <a:spcPct val="20000"/>
        </a:spcBef>
        <a:spcAft>
          <a:spcPct val="0"/>
        </a:spcAft>
        <a:buClr>
          <a:schemeClr val="tx1"/>
        </a:buClr>
        <a:buChar char="•"/>
        <a:defRPr sz="2000">
          <a:solidFill>
            <a:schemeClr val="tx1"/>
          </a:solidFill>
          <a:latin typeface="+mn-lt"/>
          <a:ea typeface="华文楷体" pitchFamily="2" charset="-122"/>
        </a:defRPr>
      </a:lvl4pPr>
      <a:lvl5pPr marL="4500563" indent="-228600" algn="l" rtl="0" eaLnBrk="0" fontAlgn="base" hangingPunct="0">
        <a:spcBef>
          <a:spcPct val="20000"/>
        </a:spcBef>
        <a:spcAft>
          <a:spcPct val="0"/>
        </a:spcAft>
        <a:buClr>
          <a:schemeClr val="tx1"/>
        </a:buClr>
        <a:buChar char="•"/>
        <a:defRPr sz="2000">
          <a:solidFill>
            <a:schemeClr val="tx1"/>
          </a:solidFill>
          <a:latin typeface="+mn-lt"/>
          <a:ea typeface="华文楷体" pitchFamily="2" charset="-122"/>
        </a:defRPr>
      </a:lvl5pPr>
      <a:lvl6pPr marL="4957763" indent="-228600" algn="l" rtl="0" eaLnBrk="0" fontAlgn="base" hangingPunct="0">
        <a:spcBef>
          <a:spcPct val="20000"/>
        </a:spcBef>
        <a:spcAft>
          <a:spcPct val="0"/>
        </a:spcAft>
        <a:buClr>
          <a:schemeClr val="tx1"/>
        </a:buClr>
        <a:buChar char="•"/>
        <a:defRPr sz="2000">
          <a:solidFill>
            <a:schemeClr val="tx1"/>
          </a:solidFill>
          <a:latin typeface="+mn-lt"/>
          <a:ea typeface="华文楷体" pitchFamily="2" charset="-122"/>
        </a:defRPr>
      </a:lvl6pPr>
      <a:lvl7pPr marL="5414963" indent="-228600" algn="l" rtl="0" eaLnBrk="0" fontAlgn="base" hangingPunct="0">
        <a:spcBef>
          <a:spcPct val="20000"/>
        </a:spcBef>
        <a:spcAft>
          <a:spcPct val="0"/>
        </a:spcAft>
        <a:buClr>
          <a:schemeClr val="tx1"/>
        </a:buClr>
        <a:buChar char="•"/>
        <a:defRPr sz="2000">
          <a:solidFill>
            <a:schemeClr val="tx1"/>
          </a:solidFill>
          <a:latin typeface="+mn-lt"/>
          <a:ea typeface="华文楷体" pitchFamily="2" charset="-122"/>
        </a:defRPr>
      </a:lvl7pPr>
      <a:lvl8pPr marL="5872163" indent="-228600" algn="l" rtl="0" eaLnBrk="0" fontAlgn="base" hangingPunct="0">
        <a:spcBef>
          <a:spcPct val="20000"/>
        </a:spcBef>
        <a:spcAft>
          <a:spcPct val="0"/>
        </a:spcAft>
        <a:buClr>
          <a:schemeClr val="tx1"/>
        </a:buClr>
        <a:buChar char="•"/>
        <a:defRPr sz="2000">
          <a:solidFill>
            <a:schemeClr val="tx1"/>
          </a:solidFill>
          <a:latin typeface="+mn-lt"/>
          <a:ea typeface="华文楷体" pitchFamily="2" charset="-122"/>
        </a:defRPr>
      </a:lvl8pPr>
      <a:lvl9pPr marL="6329363" indent="-228600" algn="l" rtl="0" eaLnBrk="0" fontAlgn="base" hangingPunct="0">
        <a:spcBef>
          <a:spcPct val="20000"/>
        </a:spcBef>
        <a:spcAft>
          <a:spcPct val="0"/>
        </a:spcAft>
        <a:buClr>
          <a:schemeClr val="tx1"/>
        </a:buClr>
        <a:buChar char="•"/>
        <a:defRPr sz="2000">
          <a:solidFill>
            <a:schemeClr val="tx1"/>
          </a:solidFill>
          <a:latin typeface="+mn-lt"/>
          <a:ea typeface="华文楷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file:///D:\&#29289;&#36164;&#25991;&#26723;&#65293;&#20027;&#25968;&#25454;&#31649;&#29702;\&#20013;&#22269;&#24314;&#31569;\SVN\03&#21672;&#35810;&#35268;&#21010;\&#25968;&#25454;&#20998;&#26512;\&#20027;&#25968;&#25454;&#65293;&#21333;&#20301;&#20998;&#26512;\03&#65293;1&#20013;&#22269;&#24314;&#31569;&#65293;&#20027;&#25968;&#25454;&#65293;&#21333;&#20301;&#20449;&#24687;&#27719;&#24635;&#34920;.xls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emf"/><Relationship Id="rId5" Type="http://schemas.openxmlformats.org/officeDocument/2006/relationships/oleObject" Target="file:///D:\&#29289;&#36164;&#25991;&#26723;&#65293;&#20027;&#25968;&#25454;&#31649;&#29702;\&#20013;&#22269;&#24314;&#31569;\SVN\03&#21672;&#35810;&#35268;&#21010;\&#25968;&#25454;&#20998;&#26512;\&#24635;&#37096;&#20449;&#24687;&#31995;&#32479;&#65293;&#25968;&#25454;&#20851;&#31995;&#20998;&#26512;\01&#20013;&#22269;&#24314;&#31569;-&#20449;&#24687;&#31995;&#32479;&#27010;&#20917;&#27719;&#24635;&#34920;&#65293;V1.xlsx!&#24635;&#37096;!R1C1:R27C76" TargetMode="Externa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21.png"/><Relationship Id="rId4" Type="http://schemas.openxmlformats.org/officeDocument/2006/relationships/image" Target="../media/image20.png"/></Relationships>
</file>

<file path=ppt/slides/_rels/slide5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4.emf"/></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image" Target="../media/image26.emf"/><Relationship Id="rId4" Type="http://schemas.openxmlformats.org/officeDocument/2006/relationships/oleObject" Target="../embeddings/oleObject1.bin"/></Relationships>
</file>

<file path=ppt/slides/_rels/slide6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0.wmf"/></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60" descr="artplus_nature_naturalcity38_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l="12500"/>
          <a:stretch>
            <a:fillRect/>
          </a:stretch>
        </p:blipFill>
        <p:spPr bwMode="auto">
          <a:xfrm>
            <a:off x="34925" y="3109913"/>
            <a:ext cx="2990850" cy="327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ess_essLOGO_imgLogo" descr="中国建筑"/>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6950" y="620713"/>
            <a:ext cx="225425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9" descr="artplus_nature_naturalcity38_e"/>
          <p:cNvPicPr>
            <a:picLocks noChangeAspect="1" noChangeArrowheads="1"/>
          </p:cNvPicPr>
          <p:nvPr/>
        </p:nvPicPr>
        <p:blipFill>
          <a:blip r:embed="rId5">
            <a:extLst>
              <a:ext uri="{28A0092B-C50C-407E-A947-70E740481C1C}">
                <a14:useLocalDpi xmlns:a14="http://schemas.microsoft.com/office/drawing/2010/main" val="0"/>
              </a:ext>
            </a:extLst>
          </a:blip>
          <a:srcRect b="11525"/>
          <a:stretch>
            <a:fillRect/>
          </a:stretch>
        </p:blipFill>
        <p:spPr bwMode="auto">
          <a:xfrm>
            <a:off x="0" y="4221088"/>
            <a:ext cx="9906000" cy="264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7"/>
          <p:cNvSpPr txBox="1">
            <a:spLocks noChangeArrowheads="1"/>
          </p:cNvSpPr>
          <p:nvPr/>
        </p:nvSpPr>
        <p:spPr bwMode="auto">
          <a:xfrm>
            <a:off x="4455317" y="5214950"/>
            <a:ext cx="1649811"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charset="0"/>
                <a:ea typeface="楷体_GB2312" pitchFamily="49" charset="-122"/>
              </a:defRPr>
            </a:lvl1pPr>
            <a:lvl2pPr marL="742950" indent="-285750">
              <a:defRPr sz="2000" b="1">
                <a:solidFill>
                  <a:schemeClr val="tx1"/>
                </a:solidFill>
                <a:latin typeface="Arial" charset="0"/>
                <a:ea typeface="楷体_GB2312" pitchFamily="49" charset="-122"/>
              </a:defRPr>
            </a:lvl2pPr>
            <a:lvl3pPr marL="1143000" indent="-228600">
              <a:defRPr sz="2000" b="1">
                <a:solidFill>
                  <a:schemeClr val="tx1"/>
                </a:solidFill>
                <a:latin typeface="Arial" charset="0"/>
                <a:ea typeface="楷体_GB2312" pitchFamily="49" charset="-122"/>
              </a:defRPr>
            </a:lvl3pPr>
            <a:lvl4pPr marL="1600200" indent="-228600">
              <a:defRPr sz="2000" b="1">
                <a:solidFill>
                  <a:schemeClr val="tx1"/>
                </a:solidFill>
                <a:latin typeface="Arial" charset="0"/>
                <a:ea typeface="楷体_GB2312" pitchFamily="49" charset="-122"/>
              </a:defRPr>
            </a:lvl4pPr>
            <a:lvl5pPr marL="2057400" indent="-228600">
              <a:defRPr sz="2000" b="1">
                <a:solidFill>
                  <a:schemeClr val="tx1"/>
                </a:solidFill>
                <a:latin typeface="Arial" charset="0"/>
                <a:ea typeface="楷体_GB2312" pitchFamily="49" charset="-122"/>
              </a:defRPr>
            </a:lvl5pPr>
            <a:lvl6pPr marL="2514600" indent="-228600" algn="ctr" eaLnBrk="0" fontAlgn="base" hangingPunct="0">
              <a:spcBef>
                <a:spcPct val="0"/>
              </a:spcBef>
              <a:spcAft>
                <a:spcPct val="0"/>
              </a:spcAft>
              <a:defRPr sz="2000" b="1">
                <a:solidFill>
                  <a:schemeClr val="tx1"/>
                </a:solidFill>
                <a:latin typeface="Arial" charset="0"/>
                <a:ea typeface="楷体_GB2312" pitchFamily="49" charset="-122"/>
              </a:defRPr>
            </a:lvl6pPr>
            <a:lvl7pPr marL="2971800" indent="-228600" algn="ctr" eaLnBrk="0" fontAlgn="base" hangingPunct="0">
              <a:spcBef>
                <a:spcPct val="0"/>
              </a:spcBef>
              <a:spcAft>
                <a:spcPct val="0"/>
              </a:spcAft>
              <a:defRPr sz="2000" b="1">
                <a:solidFill>
                  <a:schemeClr val="tx1"/>
                </a:solidFill>
                <a:latin typeface="Arial" charset="0"/>
                <a:ea typeface="楷体_GB2312" pitchFamily="49" charset="-122"/>
              </a:defRPr>
            </a:lvl7pPr>
            <a:lvl8pPr marL="3429000" indent="-228600" algn="ctr" eaLnBrk="0" fontAlgn="base" hangingPunct="0">
              <a:spcBef>
                <a:spcPct val="0"/>
              </a:spcBef>
              <a:spcAft>
                <a:spcPct val="0"/>
              </a:spcAft>
              <a:defRPr sz="2000" b="1">
                <a:solidFill>
                  <a:schemeClr val="tx1"/>
                </a:solidFill>
                <a:latin typeface="Arial" charset="0"/>
                <a:ea typeface="楷体_GB2312" pitchFamily="49" charset="-122"/>
              </a:defRPr>
            </a:lvl8pPr>
            <a:lvl9pPr marL="3886200" indent="-228600" algn="ctr" eaLnBrk="0" fontAlgn="base" hangingPunct="0">
              <a:spcBef>
                <a:spcPct val="0"/>
              </a:spcBef>
              <a:spcAft>
                <a:spcPct val="0"/>
              </a:spcAft>
              <a:defRPr sz="2000" b="1">
                <a:solidFill>
                  <a:schemeClr val="tx1"/>
                </a:solidFill>
                <a:latin typeface="Arial" charset="0"/>
                <a:ea typeface="楷体_GB2312" pitchFamily="49" charset="-122"/>
              </a:defRPr>
            </a:lvl9pPr>
          </a:lstStyle>
          <a:p>
            <a:pPr>
              <a:lnSpc>
                <a:spcPct val="150000"/>
              </a:lnSpc>
              <a:buNone/>
            </a:pPr>
            <a:r>
              <a:rPr lang="en-US" altLang="zh-CN" dirty="0" smtClean="0">
                <a:latin typeface="微软雅黑" pitchFamily="34" charset="-122"/>
                <a:ea typeface="微软雅黑" pitchFamily="34" charset="-122"/>
              </a:rPr>
              <a:t>2014</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01</a:t>
            </a:r>
            <a:r>
              <a:rPr lang="zh-CN" altLang="en-US" dirty="0" smtClean="0">
                <a:latin typeface="微软雅黑" pitchFamily="34" charset="-122"/>
                <a:ea typeface="微软雅黑" pitchFamily="34" charset="-122"/>
              </a:rPr>
              <a:t>月</a:t>
            </a:r>
            <a:endParaRPr lang="zh-CN" altLang="en-US" dirty="0">
              <a:latin typeface="微软雅黑" pitchFamily="34" charset="-122"/>
              <a:ea typeface="微软雅黑" pitchFamily="34" charset="-122"/>
            </a:endParaRPr>
          </a:p>
        </p:txBody>
      </p:sp>
      <p:sp>
        <p:nvSpPr>
          <p:cNvPr id="17" name="TextBox 16"/>
          <p:cNvSpPr txBox="1"/>
          <p:nvPr/>
        </p:nvSpPr>
        <p:spPr>
          <a:xfrm>
            <a:off x="-87560" y="1475375"/>
            <a:ext cx="10030643" cy="1286506"/>
          </a:xfrm>
          <a:prstGeom prst="rect">
            <a:avLst/>
          </a:prstGeom>
          <a:noFill/>
        </p:spPr>
        <p:txBody>
          <a:bodyPr wrap="square">
            <a:spAutoFit/>
          </a:bodyPr>
          <a:lstStyle/>
          <a:p>
            <a:pPr algn="ctr">
              <a:lnSpc>
                <a:spcPct val="150000"/>
              </a:lnSpc>
              <a:buNone/>
              <a:defRPr/>
            </a:pP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构筑高效主数据体系，助力信息化可持续健康发展</a:t>
            </a:r>
            <a:endParaRPr lang="en-US" altLang="zh-CN" sz="2800" b="1" dirty="0" smtClean="0">
              <a:effectLst>
                <a:outerShdw blurRad="38100" dist="38100" dir="2700000" algn="tl">
                  <a:srgbClr val="000000">
                    <a:alpha val="43137"/>
                  </a:srgbClr>
                </a:outerShdw>
              </a:effectLst>
              <a:latin typeface="微软雅黑" pitchFamily="34" charset="-122"/>
              <a:ea typeface="微软雅黑" pitchFamily="34" charset="-122"/>
            </a:endParaRPr>
          </a:p>
          <a:p>
            <a:pPr algn="r">
              <a:lnSpc>
                <a:spcPct val="150000"/>
              </a:lnSpc>
              <a:buNone/>
              <a:defRPr/>
            </a:pPr>
            <a:r>
              <a:rPr lang="en-US" altLang="zh-CN" sz="2000" b="1" dirty="0" smtClean="0">
                <a:effectLst>
                  <a:outerShdw blurRad="38100" dist="38100" dir="2700000" algn="tl">
                    <a:srgbClr val="000000">
                      <a:alpha val="43137"/>
                    </a:srgbClr>
                  </a:outerShdw>
                </a:effectLst>
                <a:latin typeface="微软雅黑" pitchFamily="34" charset="-122"/>
                <a:ea typeface="微软雅黑" pitchFamily="34" charset="-122"/>
              </a:rPr>
              <a:t>——</a:t>
            </a:r>
            <a:r>
              <a:rPr lang="zh-CN" altLang="en-US" sz="2000" b="1" dirty="0" smtClean="0">
                <a:effectLst>
                  <a:outerShdw blurRad="38100" dist="38100" dir="2700000" algn="tl">
                    <a:srgbClr val="000000">
                      <a:alpha val="43137"/>
                    </a:srgbClr>
                  </a:outerShdw>
                </a:effectLst>
                <a:latin typeface="微软雅黑" pitchFamily="34" charset="-122"/>
                <a:ea typeface="微软雅黑" pitchFamily="34" charset="-122"/>
              </a:rPr>
              <a:t>主</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数据体系</a:t>
            </a:r>
            <a:r>
              <a:rPr lang="zh-CN" altLang="en-US" sz="2000" b="1" dirty="0" smtClean="0">
                <a:effectLst>
                  <a:outerShdw blurRad="38100" dist="38100" dir="2700000" algn="tl">
                    <a:srgbClr val="000000">
                      <a:alpha val="43137"/>
                    </a:srgbClr>
                  </a:outerShdw>
                </a:effectLst>
                <a:latin typeface="微软雅黑" pitchFamily="34" charset="-122"/>
                <a:ea typeface="微软雅黑" pitchFamily="34" charset="-122"/>
              </a:rPr>
              <a:t>规划及</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主数据管理系统一期</a:t>
            </a:r>
            <a:r>
              <a:rPr lang="zh-CN" altLang="en-US" sz="2000" b="1" dirty="0" smtClean="0">
                <a:effectLst>
                  <a:outerShdw blurRad="38100" dist="38100" dir="2700000" algn="tl">
                    <a:srgbClr val="000000">
                      <a:alpha val="43137"/>
                    </a:srgbClr>
                  </a:outerShdw>
                </a:effectLst>
                <a:latin typeface="微软雅黑" pitchFamily="34" charset="-122"/>
                <a:ea typeface="微软雅黑" pitchFamily="34" charset="-122"/>
              </a:rPr>
              <a:t>项目</a:t>
            </a:r>
            <a:endParaRPr lang="zh-CN" altLang="en-US" sz="20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Rectangle 2"/>
          <p:cNvSpPr>
            <a:spLocks noChangeArrowheads="1"/>
          </p:cNvSpPr>
          <p:nvPr/>
        </p:nvSpPr>
        <p:spPr bwMode="auto">
          <a:xfrm>
            <a:off x="1095348" y="3643314"/>
            <a:ext cx="8569325" cy="906462"/>
          </a:xfrm>
          <a:prstGeom prst="rect">
            <a:avLst/>
          </a:prstGeom>
          <a:noFill/>
          <a:ln w="9525">
            <a:noFill/>
            <a:miter lim="800000"/>
            <a:headEnd/>
            <a:tailEnd/>
          </a:ln>
        </p:spPr>
        <p:txBody>
          <a:bodyPr anchor="ctr"/>
          <a:lstStyle/>
          <a:p>
            <a:pPr algn="ctr" eaLnBrk="1" hangingPunct="1">
              <a:buNone/>
              <a:defRPr/>
            </a:pPr>
            <a:r>
              <a:rPr lang="zh-CN" altLang="en-US" sz="3200" b="1" dirty="0" smtClean="0">
                <a:latin typeface="微软雅黑" pitchFamily="34" charset="-122"/>
                <a:ea typeface="微软雅黑" pitchFamily="34" charset="-122"/>
              </a:rPr>
              <a:t>－</a:t>
            </a:r>
            <a:r>
              <a:rPr lang="zh-CN" altLang="en-US" sz="3200" b="1" dirty="0">
                <a:latin typeface="微软雅黑" pitchFamily="34" charset="-122"/>
                <a:ea typeface="微软雅黑" pitchFamily="34" charset="-122"/>
              </a:rPr>
              <a:t>体系</a:t>
            </a:r>
            <a:r>
              <a:rPr lang="zh-CN" altLang="en-US" sz="3200" b="1" dirty="0" smtClean="0">
                <a:latin typeface="微软雅黑" pitchFamily="34" charset="-122"/>
                <a:ea typeface="微软雅黑" pitchFamily="34" charset="-122"/>
              </a:rPr>
              <a:t>规划咨询阶段工作汇报－</a:t>
            </a:r>
            <a:endParaRPr lang="zh-CN" altLang="en-US" sz="3200" b="1" dirty="0">
              <a:solidFill>
                <a:schemeClr val="bg1"/>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11941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6416824"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需求</a:t>
            </a:r>
            <a:r>
              <a:rPr lang="zh-CN" altLang="en-US" dirty="0">
                <a:latin typeface="+mj-ea"/>
              </a:rPr>
              <a:t>现状</a:t>
            </a:r>
            <a:r>
              <a:rPr lang="zh-CN" altLang="en-US" kern="1200" dirty="0" smtClean="0">
                <a:latin typeface="+mj-ea"/>
              </a:rPr>
              <a:t>调研</a:t>
            </a:r>
            <a:r>
              <a:rPr lang="en-US" altLang="zh-CN" kern="1200" dirty="0">
                <a:latin typeface="+mj-ea"/>
              </a:rPr>
              <a:t>-</a:t>
            </a:r>
            <a:r>
              <a:rPr lang="en-US" altLang="zh-CN" kern="1200" dirty="0" smtClean="0">
                <a:latin typeface="+mj-ea"/>
              </a:rPr>
              <a:t>-</a:t>
            </a:r>
            <a:r>
              <a:rPr lang="zh-CN" altLang="en-US" sz="2000" kern="1200" dirty="0" smtClean="0">
                <a:latin typeface="+mj-ea"/>
              </a:rPr>
              <a:t>调研</a:t>
            </a:r>
            <a:r>
              <a:rPr lang="zh-CN" altLang="en-US" sz="2000" kern="1200" dirty="0">
                <a:latin typeface="+mj-ea"/>
              </a:rPr>
              <a:t>问卷回收情况</a:t>
            </a:r>
          </a:p>
        </p:txBody>
      </p:sp>
      <p:sp>
        <p:nvSpPr>
          <p:cNvPr id="8" name="TextBox 7"/>
          <p:cNvSpPr txBox="1"/>
          <p:nvPr/>
        </p:nvSpPr>
        <p:spPr bwMode="gray">
          <a:xfrm>
            <a:off x="8049344" y="1078618"/>
            <a:ext cx="1294816"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－情况说明</a:t>
            </a:r>
            <a:r>
              <a:rPr lang="en-US" altLang="zh-CN"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878086720"/>
              </p:ext>
            </p:extLst>
          </p:nvPr>
        </p:nvGraphicFramePr>
        <p:xfrm>
          <a:off x="128464" y="1052736"/>
          <a:ext cx="7632847" cy="4903506"/>
        </p:xfrm>
        <a:graphic>
          <a:graphicData uri="http://schemas.openxmlformats.org/drawingml/2006/table">
            <a:tbl>
              <a:tblPr>
                <a:tableStyleId>{5C22544A-7EE6-4342-B048-85BDC9FD1C3A}</a:tableStyleId>
              </a:tblPr>
              <a:tblGrid>
                <a:gridCol w="597484"/>
                <a:gridCol w="597484"/>
                <a:gridCol w="2551751"/>
                <a:gridCol w="672168"/>
                <a:gridCol w="687105"/>
                <a:gridCol w="1014688"/>
                <a:gridCol w="1512167"/>
              </a:tblGrid>
              <a:tr h="180446">
                <a:tc rowSpan="2">
                  <a:txBody>
                    <a:bodyPr/>
                    <a:lstStyle/>
                    <a:p>
                      <a:pPr algn="ctr" fontAlgn="b"/>
                      <a:r>
                        <a:rPr lang="zh-CN" altLang="en-US" sz="1400" b="1" u="none" strike="noStrike" dirty="0" smtClean="0">
                          <a:effectLst/>
                          <a:latin typeface="+mj-ea"/>
                          <a:ea typeface="+mj-ea"/>
                        </a:rPr>
                        <a:t>所属</a:t>
                      </a:r>
                      <a:endParaRPr lang="en-US" altLang="zh-CN" sz="1400" b="1" u="none" strike="noStrike" dirty="0" smtClean="0">
                        <a:effectLst/>
                        <a:latin typeface="+mj-ea"/>
                        <a:ea typeface="+mj-ea"/>
                      </a:endParaRPr>
                    </a:p>
                    <a:p>
                      <a:pPr algn="ctr" fontAlgn="b"/>
                      <a:r>
                        <a:rPr lang="zh-CN" altLang="en-US" sz="1400" b="1" u="none" strike="noStrike" dirty="0" smtClean="0">
                          <a:effectLst/>
                          <a:latin typeface="+mj-ea"/>
                          <a:ea typeface="+mj-ea"/>
                        </a:rPr>
                        <a:t>板块</a:t>
                      </a:r>
                      <a:endParaRPr lang="zh-CN" altLang="en-US" sz="1400" b="1" i="0" u="none" strike="noStrike" dirty="0">
                        <a:solidFill>
                          <a:srgbClr val="000000"/>
                        </a:solidFill>
                        <a:effectLst/>
                        <a:latin typeface="+mj-ea"/>
                        <a:ea typeface="+mj-ea"/>
                      </a:endParaRPr>
                    </a:p>
                  </a:txBody>
                  <a:tcPr marL="6181" marR="6181" marT="6181" marB="0" anchor="ctr">
                    <a:solidFill>
                      <a:schemeClr val="accent1">
                        <a:lumMod val="60000"/>
                        <a:lumOff val="40000"/>
                      </a:schemeClr>
                    </a:solidFill>
                  </a:tcPr>
                </a:tc>
                <a:tc rowSpan="2">
                  <a:txBody>
                    <a:bodyPr/>
                    <a:lstStyle/>
                    <a:p>
                      <a:pPr algn="ctr" fontAlgn="ctr"/>
                      <a:r>
                        <a:rPr lang="zh-CN" altLang="en-US" sz="1400" b="1" u="none" strike="noStrike" dirty="0">
                          <a:effectLst/>
                          <a:latin typeface="+mj-ea"/>
                          <a:ea typeface="+mj-ea"/>
                        </a:rPr>
                        <a:t>序号</a:t>
                      </a:r>
                      <a:endParaRPr lang="zh-CN" altLang="en-US" sz="1400" b="1" i="0" u="none" strike="noStrike" dirty="0">
                        <a:solidFill>
                          <a:srgbClr val="000000"/>
                        </a:solidFill>
                        <a:effectLst/>
                        <a:latin typeface="+mj-ea"/>
                        <a:ea typeface="+mj-ea"/>
                      </a:endParaRPr>
                    </a:p>
                  </a:txBody>
                  <a:tcPr marL="6181" marR="6181" marT="6181" marB="0" anchor="ctr">
                    <a:solidFill>
                      <a:schemeClr val="accent1">
                        <a:lumMod val="60000"/>
                        <a:lumOff val="40000"/>
                      </a:schemeClr>
                    </a:solidFill>
                  </a:tcPr>
                </a:tc>
                <a:tc rowSpan="2">
                  <a:txBody>
                    <a:bodyPr/>
                    <a:lstStyle/>
                    <a:p>
                      <a:pPr algn="ctr" fontAlgn="ctr"/>
                      <a:r>
                        <a:rPr lang="zh-CN" altLang="en-US" sz="1400" b="1" u="none" strike="noStrike" dirty="0" smtClean="0">
                          <a:effectLst/>
                          <a:latin typeface="+mj-ea"/>
                          <a:ea typeface="+mj-ea"/>
                        </a:rPr>
                        <a:t>单位</a:t>
                      </a:r>
                      <a:r>
                        <a:rPr lang="en-US" altLang="zh-CN" sz="1400" b="1" u="none" strike="noStrike" dirty="0">
                          <a:effectLst/>
                          <a:latin typeface="+mj-ea"/>
                          <a:ea typeface="+mj-ea"/>
                        </a:rPr>
                        <a:t>/</a:t>
                      </a:r>
                      <a:r>
                        <a:rPr lang="zh-CN" altLang="en-US" sz="1400" b="1" u="none" strike="noStrike" dirty="0">
                          <a:effectLst/>
                          <a:latin typeface="+mj-ea"/>
                          <a:ea typeface="+mj-ea"/>
                        </a:rPr>
                        <a:t>部门</a:t>
                      </a:r>
                      <a:endParaRPr lang="zh-CN" altLang="en-US" sz="1400" b="1" i="0" u="none" strike="noStrike" dirty="0">
                        <a:solidFill>
                          <a:srgbClr val="000000"/>
                        </a:solidFill>
                        <a:effectLst/>
                        <a:latin typeface="+mj-ea"/>
                        <a:ea typeface="+mj-ea"/>
                      </a:endParaRPr>
                    </a:p>
                  </a:txBody>
                  <a:tcPr marL="6181" marR="6181" marT="6181" marB="0" anchor="ctr">
                    <a:solidFill>
                      <a:schemeClr val="accent1">
                        <a:lumMod val="60000"/>
                        <a:lumOff val="40000"/>
                      </a:schemeClr>
                    </a:solidFill>
                  </a:tcPr>
                </a:tc>
                <a:tc gridSpan="2">
                  <a:txBody>
                    <a:bodyPr/>
                    <a:lstStyle/>
                    <a:p>
                      <a:pPr algn="ctr" fontAlgn="ctr"/>
                      <a:r>
                        <a:rPr lang="zh-CN" altLang="en-US" sz="1200" b="1" u="none" strike="noStrike" dirty="0">
                          <a:effectLst/>
                          <a:latin typeface="+mj-ea"/>
                          <a:ea typeface="+mj-ea"/>
                        </a:rPr>
                        <a:t>问卷回收情况</a:t>
                      </a:r>
                      <a:endParaRPr lang="zh-CN" altLang="en-US" sz="1200" b="1" i="0" u="none" strike="noStrike" dirty="0">
                        <a:solidFill>
                          <a:srgbClr val="000000"/>
                        </a:solidFill>
                        <a:effectLst/>
                        <a:latin typeface="+mj-ea"/>
                        <a:ea typeface="+mj-ea"/>
                      </a:endParaRPr>
                    </a:p>
                  </a:txBody>
                  <a:tcPr marL="6181" marR="6181" marT="6181" marB="0" anchor="ctr">
                    <a:solidFill>
                      <a:schemeClr val="accent1">
                        <a:lumMod val="60000"/>
                        <a:lumOff val="40000"/>
                      </a:schemeClr>
                    </a:solidFill>
                  </a:tcPr>
                </a:tc>
                <a:tc hMerge="1">
                  <a:txBody>
                    <a:bodyPr/>
                    <a:lstStyle/>
                    <a:p>
                      <a:endParaRPr lang="zh-CN" altLang="en-US"/>
                    </a:p>
                  </a:txBody>
                  <a:tcPr/>
                </a:tc>
                <a:tc rowSpan="2">
                  <a:txBody>
                    <a:bodyPr/>
                    <a:lstStyle/>
                    <a:p>
                      <a:pPr marL="0" algn="ctr" defTabSz="914400" rtl="0" eaLnBrk="1" fontAlgn="ctr" latinLnBrk="0" hangingPunct="1"/>
                      <a:r>
                        <a:rPr lang="zh-CN" altLang="en-US" sz="1200" b="1" u="none" strike="noStrike" kern="1200" dirty="0">
                          <a:solidFill>
                            <a:schemeClr val="dk1"/>
                          </a:solidFill>
                          <a:effectLst/>
                          <a:latin typeface="+mj-ea"/>
                          <a:ea typeface="+mj-ea"/>
                          <a:cs typeface="+mn-cs"/>
                        </a:rPr>
                        <a:t>问卷回收时间</a:t>
                      </a:r>
                    </a:p>
                  </a:txBody>
                  <a:tcPr marL="6181" marR="6181" marT="6181" marB="0" anchor="ctr">
                    <a:solidFill>
                      <a:schemeClr val="accent1">
                        <a:lumMod val="60000"/>
                        <a:lumOff val="40000"/>
                      </a:schemeClr>
                    </a:solidFill>
                  </a:tcPr>
                </a:tc>
                <a:tc rowSpan="2">
                  <a:txBody>
                    <a:bodyPr/>
                    <a:lstStyle/>
                    <a:p>
                      <a:pPr marL="0" algn="ctr" defTabSz="914400" rtl="0" eaLnBrk="1" fontAlgn="ctr" latinLnBrk="0" hangingPunct="1"/>
                      <a:r>
                        <a:rPr lang="zh-CN" altLang="en-US" sz="1200" b="1" u="none" strike="noStrike" kern="1200" dirty="0">
                          <a:solidFill>
                            <a:schemeClr val="dk1"/>
                          </a:solidFill>
                          <a:effectLst/>
                          <a:latin typeface="+mj-ea"/>
                          <a:ea typeface="+mj-ea"/>
                          <a:cs typeface="+mn-cs"/>
                        </a:rPr>
                        <a:t>情况</a:t>
                      </a:r>
                      <a:r>
                        <a:rPr lang="zh-CN" altLang="en-US" sz="1200" b="1" u="none" strike="noStrike" kern="1200" dirty="0" smtClean="0">
                          <a:solidFill>
                            <a:schemeClr val="dk1"/>
                          </a:solidFill>
                          <a:effectLst/>
                          <a:latin typeface="+mj-ea"/>
                          <a:ea typeface="+mj-ea"/>
                          <a:cs typeface="+mn-cs"/>
                        </a:rPr>
                        <a:t>说明</a:t>
                      </a:r>
                      <a:endParaRPr lang="en-US" altLang="zh-CN" sz="1200" b="1" u="none" strike="noStrike" kern="1200" dirty="0" smtClean="0">
                        <a:solidFill>
                          <a:schemeClr val="dk1"/>
                        </a:solidFill>
                        <a:effectLst/>
                        <a:latin typeface="+mj-ea"/>
                        <a:ea typeface="+mj-ea"/>
                        <a:cs typeface="+mn-cs"/>
                      </a:endParaRPr>
                    </a:p>
                    <a:p>
                      <a:pPr marL="0" algn="ctr" defTabSz="914400" rtl="0" eaLnBrk="1" fontAlgn="ctr" latinLnBrk="0" hangingPunct="1"/>
                      <a:r>
                        <a:rPr lang="en-US" altLang="zh-CN" sz="1200" b="1" u="none" strike="noStrike" kern="1200" dirty="0" smtClean="0">
                          <a:solidFill>
                            <a:schemeClr val="dk1"/>
                          </a:solidFill>
                          <a:effectLst/>
                          <a:latin typeface="+mj-ea"/>
                          <a:ea typeface="+mj-ea"/>
                          <a:cs typeface="+mn-cs"/>
                        </a:rPr>
                        <a:t>(</a:t>
                      </a:r>
                      <a:r>
                        <a:rPr lang="zh-CN" altLang="en-US" sz="1200" b="1" u="none" strike="noStrike" kern="1200" dirty="0">
                          <a:solidFill>
                            <a:schemeClr val="dk1"/>
                          </a:solidFill>
                          <a:effectLst/>
                          <a:latin typeface="+mj-ea"/>
                          <a:ea typeface="+mj-ea"/>
                          <a:cs typeface="+mn-cs"/>
                        </a:rPr>
                        <a:t>附属资料提交情况）</a:t>
                      </a:r>
                    </a:p>
                  </a:txBody>
                  <a:tcPr marL="6181" marR="6181" marT="6181" marB="0" anchor="ctr">
                    <a:solidFill>
                      <a:schemeClr val="accent1">
                        <a:lumMod val="60000"/>
                        <a:lumOff val="40000"/>
                      </a:schemeClr>
                    </a:solidFill>
                  </a:tcPr>
                </a:tc>
              </a:tr>
              <a:tr h="38700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b"/>
                      <a:r>
                        <a:rPr lang="zh-CN" altLang="en-US" sz="1100" b="1" u="none" strike="noStrike" dirty="0">
                          <a:effectLst/>
                          <a:latin typeface="+mj-ea"/>
                          <a:ea typeface="+mj-ea"/>
                        </a:rPr>
                        <a:t>信息系统调研表</a:t>
                      </a:r>
                      <a:endParaRPr lang="zh-CN" altLang="en-US" sz="1100" b="1" i="0" u="none" strike="noStrike" dirty="0">
                        <a:solidFill>
                          <a:srgbClr val="000000"/>
                        </a:solidFill>
                        <a:effectLst/>
                        <a:latin typeface="+mj-ea"/>
                        <a:ea typeface="+mj-ea"/>
                      </a:endParaRPr>
                    </a:p>
                  </a:txBody>
                  <a:tcPr marL="6181" marR="6181" marT="6181" marB="0" anchor="ctr">
                    <a:solidFill>
                      <a:schemeClr val="accent1">
                        <a:lumMod val="60000"/>
                        <a:lumOff val="40000"/>
                      </a:schemeClr>
                    </a:solidFill>
                  </a:tcPr>
                </a:tc>
                <a:tc>
                  <a:txBody>
                    <a:bodyPr/>
                    <a:lstStyle/>
                    <a:p>
                      <a:pPr algn="ctr" fontAlgn="b"/>
                      <a:r>
                        <a:rPr lang="zh-CN" altLang="en-US" sz="1100" b="1" u="none" strike="noStrike" dirty="0">
                          <a:effectLst/>
                          <a:latin typeface="+mj-ea"/>
                          <a:ea typeface="+mj-ea"/>
                        </a:rPr>
                        <a:t>业务调研问卷</a:t>
                      </a:r>
                      <a:endParaRPr lang="zh-CN" altLang="en-US" sz="1100" b="1" i="0" u="none" strike="noStrike" dirty="0">
                        <a:solidFill>
                          <a:srgbClr val="000000"/>
                        </a:solidFill>
                        <a:effectLst/>
                        <a:latin typeface="+mj-ea"/>
                        <a:ea typeface="+mj-ea"/>
                      </a:endParaRPr>
                    </a:p>
                  </a:txBody>
                  <a:tcPr marL="6181" marR="6181" marT="6181" marB="0" anchor="ctr">
                    <a:solidFill>
                      <a:schemeClr val="accent1">
                        <a:lumMod val="60000"/>
                        <a:lumOff val="40000"/>
                      </a:schemeClr>
                    </a:solidFill>
                  </a:tcPr>
                </a:tc>
                <a:tc vMerge="1">
                  <a:txBody>
                    <a:bodyPr/>
                    <a:lstStyle/>
                    <a:p>
                      <a:endParaRPr lang="zh-CN" altLang="en-US"/>
                    </a:p>
                  </a:txBody>
                  <a:tcPr/>
                </a:tc>
                <a:tc vMerge="1">
                  <a:txBody>
                    <a:bodyPr/>
                    <a:lstStyle/>
                    <a:p>
                      <a:endParaRPr lang="zh-CN" altLang="en-US"/>
                    </a:p>
                  </a:txBody>
                  <a:tcPr/>
                </a:tc>
              </a:tr>
              <a:tr h="136810">
                <a:tc rowSpan="4">
                  <a:txBody>
                    <a:bodyPr/>
                    <a:lstStyle/>
                    <a:p>
                      <a:pPr algn="l" fontAlgn="ctr"/>
                      <a:r>
                        <a:rPr lang="zh-CN" altLang="en-US" sz="1200" b="1" i="0" u="none" strike="noStrike" dirty="0" smtClean="0">
                          <a:solidFill>
                            <a:schemeClr val="dk1"/>
                          </a:solidFill>
                          <a:effectLst/>
                          <a:latin typeface="+mj-ea"/>
                          <a:ea typeface="+mj-ea"/>
                        </a:rPr>
                        <a:t>事业部</a:t>
                      </a:r>
                      <a:endParaRPr lang="zh-CN" altLang="en-US" sz="1200" b="1" i="0" u="none" strike="noStrike" dirty="0">
                        <a:solidFill>
                          <a:srgbClr val="000000"/>
                        </a:solidFill>
                        <a:effectLst/>
                        <a:latin typeface="+mj-ea"/>
                        <a:ea typeface="+mj-ea"/>
                      </a:endParaRPr>
                    </a:p>
                  </a:txBody>
                  <a:tcPr marL="6181" marR="6181" marT="6181" marB="0" anchor="ctr"/>
                </a:tc>
                <a:tc>
                  <a:txBody>
                    <a:bodyPr/>
                    <a:lstStyle/>
                    <a:p>
                      <a:pPr algn="ctr" fontAlgn="ctr"/>
                      <a:r>
                        <a:rPr lang="en-US" altLang="zh-CN" sz="900" u="none" strike="noStrike" dirty="0">
                          <a:effectLst/>
                          <a:latin typeface="+mj-ea"/>
                          <a:ea typeface="+mj-ea"/>
                        </a:rPr>
                        <a:t>1</a:t>
                      </a:r>
                      <a:endParaRPr lang="en-US" altLang="zh-CN" sz="900" b="0" i="0" u="none" strike="noStrike" dirty="0">
                        <a:solidFill>
                          <a:srgbClr val="000000"/>
                        </a:solidFill>
                        <a:effectLst/>
                        <a:latin typeface="+mj-ea"/>
                        <a:ea typeface="+mj-ea"/>
                      </a:endParaRPr>
                    </a:p>
                  </a:txBody>
                  <a:tcPr marL="6181" marR="6181" marT="6181" marB="0" anchor="ctr"/>
                </a:tc>
                <a:tc>
                  <a:txBody>
                    <a:bodyPr/>
                    <a:lstStyle/>
                    <a:p>
                      <a:pPr algn="l" fontAlgn="ctr"/>
                      <a:r>
                        <a:rPr lang="zh-CN" altLang="en-US" sz="900" u="none" strike="noStrike" dirty="0">
                          <a:effectLst/>
                          <a:latin typeface="+mj-ea"/>
                          <a:ea typeface="+mj-ea"/>
                        </a:rPr>
                        <a:t>海外事业部</a:t>
                      </a:r>
                      <a:endParaRPr lang="zh-CN" altLang="en-US"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dirty="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tc>
                <a:tc>
                  <a:txBody>
                    <a:bodyPr/>
                    <a:lstStyle/>
                    <a:p>
                      <a:pPr algn="ctr" fontAlgn="ctr"/>
                      <a:endParaRPr lang="zh-CN" altLang="en-US"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ctr" fontAlgn="ctr"/>
                      <a:r>
                        <a:rPr lang="en-US" altLang="zh-CN" sz="900" u="none" strike="noStrike" dirty="0">
                          <a:effectLst/>
                          <a:latin typeface="+mj-ea"/>
                          <a:ea typeface="+mj-ea"/>
                        </a:rPr>
                        <a:t>2013-8-5</a:t>
                      </a:r>
                      <a:endParaRPr lang="en-US" altLang="zh-CN"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dirty="0">
                          <a:effectLst/>
                          <a:latin typeface="+mj-ea"/>
                          <a:ea typeface="+mj-ea"/>
                        </a:rPr>
                        <a:t>已补充</a:t>
                      </a:r>
                      <a:endParaRPr lang="zh-CN" altLang="en-US" sz="900" b="0" i="0" u="none" strike="noStrike" dirty="0">
                        <a:solidFill>
                          <a:srgbClr val="000000"/>
                        </a:solidFill>
                        <a:effectLst/>
                        <a:latin typeface="+mj-ea"/>
                        <a:ea typeface="+mj-ea"/>
                      </a:endParaRPr>
                    </a:p>
                  </a:txBody>
                  <a:tcPr marL="6181" marR="6181" marT="6181" marB="0" anchor="ctr"/>
                </a:tc>
              </a:tr>
              <a:tr h="136810">
                <a:tc vMerge="1">
                  <a:txBody>
                    <a:bodyPr/>
                    <a:lstStyle/>
                    <a:p>
                      <a:endParaRPr lang="zh-CN" altLang="en-US"/>
                    </a:p>
                  </a:txBody>
                  <a:tcPr/>
                </a:tc>
                <a:tc>
                  <a:txBody>
                    <a:bodyPr/>
                    <a:lstStyle/>
                    <a:p>
                      <a:pPr algn="ctr" fontAlgn="ctr"/>
                      <a:r>
                        <a:rPr lang="en-US" altLang="zh-CN" sz="900" u="none" strike="noStrike">
                          <a:effectLst/>
                          <a:latin typeface="+mj-ea"/>
                          <a:ea typeface="+mj-ea"/>
                        </a:rPr>
                        <a:t>2</a:t>
                      </a:r>
                      <a:endParaRPr lang="en-US" altLang="zh-CN" sz="900" b="0" i="0" u="none" strike="noStrike">
                        <a:solidFill>
                          <a:srgbClr val="000000"/>
                        </a:solidFill>
                        <a:effectLst/>
                        <a:latin typeface="+mj-ea"/>
                        <a:ea typeface="+mj-ea"/>
                      </a:endParaRPr>
                    </a:p>
                  </a:txBody>
                  <a:tcPr marL="6181" marR="6181" marT="6181" marB="0" anchor="ctr"/>
                </a:tc>
                <a:tc>
                  <a:txBody>
                    <a:bodyPr/>
                    <a:lstStyle/>
                    <a:p>
                      <a:pPr algn="l" fontAlgn="ctr"/>
                      <a:r>
                        <a:rPr lang="zh-CN" altLang="en-US" sz="900" u="none" strike="noStrike">
                          <a:effectLst/>
                          <a:latin typeface="+mj-ea"/>
                          <a:ea typeface="+mj-ea"/>
                        </a:rPr>
                        <a:t>房地产事业部</a:t>
                      </a:r>
                      <a:endParaRPr lang="zh-CN" altLang="en-US" sz="900" b="0" i="0" u="none" strike="noStrike">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dirty="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tc>
                <a:tc>
                  <a:txBody>
                    <a:bodyPr/>
                    <a:lstStyle/>
                    <a:p>
                      <a:pPr algn="ctr" fontAlgn="ctr"/>
                      <a:r>
                        <a:rPr lang="en-US" altLang="zh-CN" sz="900" u="none" strike="noStrike" dirty="0">
                          <a:effectLst/>
                          <a:latin typeface="+mj-ea"/>
                          <a:ea typeface="+mj-ea"/>
                        </a:rPr>
                        <a:t>2013-7-25</a:t>
                      </a:r>
                      <a:endParaRPr lang="en-US" altLang="zh-CN"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已提供部分附件</a:t>
                      </a:r>
                      <a:endParaRPr lang="zh-CN" altLang="en-US" sz="900" b="0" i="0" u="none" strike="noStrike">
                        <a:solidFill>
                          <a:srgbClr val="000000"/>
                        </a:solidFill>
                        <a:effectLst/>
                        <a:latin typeface="+mj-ea"/>
                        <a:ea typeface="+mj-ea"/>
                      </a:endParaRPr>
                    </a:p>
                  </a:txBody>
                  <a:tcPr marL="6181" marR="6181" marT="6181" marB="0" anchor="ctr"/>
                </a:tc>
              </a:tr>
              <a:tr h="136810">
                <a:tc vMerge="1">
                  <a:txBody>
                    <a:bodyPr/>
                    <a:lstStyle/>
                    <a:p>
                      <a:endParaRPr lang="zh-CN" altLang="en-US"/>
                    </a:p>
                  </a:txBody>
                  <a:tcPr/>
                </a:tc>
                <a:tc>
                  <a:txBody>
                    <a:bodyPr/>
                    <a:lstStyle/>
                    <a:p>
                      <a:pPr algn="ctr" fontAlgn="ctr"/>
                      <a:r>
                        <a:rPr lang="en-US" altLang="zh-CN" sz="900" u="none" strike="noStrike" dirty="0">
                          <a:effectLst/>
                          <a:latin typeface="+mj-ea"/>
                          <a:ea typeface="+mj-ea"/>
                        </a:rPr>
                        <a:t>3</a:t>
                      </a:r>
                      <a:endParaRPr lang="en-US" altLang="zh-CN"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l" fontAlgn="ctr"/>
                      <a:r>
                        <a:rPr lang="zh-CN" altLang="en-US" sz="900" u="none" strike="noStrike" dirty="0">
                          <a:effectLst/>
                          <a:latin typeface="+mj-ea"/>
                          <a:ea typeface="+mj-ea"/>
                        </a:rPr>
                        <a:t>基础设施事业部（基础部）</a:t>
                      </a:r>
                      <a:endParaRPr lang="zh-CN" altLang="en-US" sz="900" b="0" i="0" u="none" strike="noStrike" dirty="0">
                        <a:solidFill>
                          <a:srgbClr val="FFFFFF"/>
                        </a:solidFill>
                        <a:effectLst/>
                        <a:latin typeface="+mj-ea"/>
                        <a:ea typeface="+mj-ea"/>
                      </a:endParaRPr>
                    </a:p>
                  </a:txBody>
                  <a:tcPr marL="6181" marR="6181" marT="6181" marB="0" anchor="ctr">
                    <a:solidFill>
                      <a:srgbClr val="FFC000"/>
                    </a:solidFill>
                  </a:tcP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tc>
                <a:tc>
                  <a:txBody>
                    <a:bodyPr/>
                    <a:lstStyle/>
                    <a:p>
                      <a:pPr algn="ctr" fontAlgn="ctr"/>
                      <a:endParaRPr lang="zh-CN" altLang="en-US"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ctr" fontAlgn="ctr"/>
                      <a:r>
                        <a:rPr lang="en-US" altLang="zh-CN" sz="900" u="none" strike="noStrike" dirty="0">
                          <a:effectLst/>
                          <a:latin typeface="+mj-ea"/>
                          <a:ea typeface="+mj-ea"/>
                        </a:rPr>
                        <a:t>2013-7-22</a:t>
                      </a:r>
                      <a:endParaRPr lang="en-US" altLang="zh-CN"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无附件</a:t>
                      </a:r>
                      <a:endParaRPr lang="zh-CN" altLang="en-US" sz="900" b="0" i="0" u="none" strike="noStrike">
                        <a:solidFill>
                          <a:srgbClr val="000000"/>
                        </a:solidFill>
                        <a:effectLst/>
                        <a:latin typeface="+mj-ea"/>
                        <a:ea typeface="+mj-ea"/>
                      </a:endParaRPr>
                    </a:p>
                  </a:txBody>
                  <a:tcPr marL="6181" marR="6181" marT="6181" marB="0" anchor="ctr"/>
                </a:tc>
              </a:tr>
              <a:tr h="136810">
                <a:tc vMerge="1">
                  <a:txBody>
                    <a:bodyPr/>
                    <a:lstStyle/>
                    <a:p>
                      <a:endParaRPr lang="zh-CN" altLang="en-US"/>
                    </a:p>
                  </a:txBody>
                  <a:tcPr/>
                </a:tc>
                <a:tc>
                  <a:txBody>
                    <a:bodyPr/>
                    <a:lstStyle/>
                    <a:p>
                      <a:pPr algn="ctr" fontAlgn="ctr"/>
                      <a:r>
                        <a:rPr lang="en-US" altLang="zh-CN" sz="900" u="none" strike="noStrike">
                          <a:effectLst/>
                          <a:latin typeface="+mj-ea"/>
                          <a:ea typeface="+mj-ea"/>
                        </a:rPr>
                        <a:t>4</a:t>
                      </a:r>
                      <a:endParaRPr lang="en-US" altLang="zh-CN" sz="900" b="0" i="0" u="none" strike="noStrike">
                        <a:solidFill>
                          <a:srgbClr val="000000"/>
                        </a:solidFill>
                        <a:effectLst/>
                        <a:latin typeface="+mj-ea"/>
                        <a:ea typeface="+mj-ea"/>
                      </a:endParaRPr>
                    </a:p>
                  </a:txBody>
                  <a:tcPr marL="6181" marR="6181" marT="6181" marB="0" anchor="ctr"/>
                </a:tc>
                <a:tc>
                  <a:txBody>
                    <a:bodyPr/>
                    <a:lstStyle/>
                    <a:p>
                      <a:pPr algn="l" fontAlgn="ctr"/>
                      <a:r>
                        <a:rPr lang="zh-CN" altLang="en-US" sz="900" u="none" strike="noStrike">
                          <a:effectLst/>
                          <a:latin typeface="+mj-ea"/>
                          <a:ea typeface="+mj-ea"/>
                        </a:rPr>
                        <a:t>城市综合建设部</a:t>
                      </a:r>
                      <a:endParaRPr lang="zh-CN" altLang="en-US" sz="900" b="0" i="0" u="none" strike="noStrike">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dirty="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tc>
                <a:tc>
                  <a:txBody>
                    <a:bodyPr/>
                    <a:lstStyle/>
                    <a:p>
                      <a:pPr algn="ctr" fontAlgn="ctr"/>
                      <a:r>
                        <a:rPr lang="en-US" altLang="zh-CN" sz="900" u="none" strike="noStrike" dirty="0">
                          <a:effectLst/>
                          <a:latin typeface="+mj-ea"/>
                          <a:ea typeface="+mj-ea"/>
                        </a:rPr>
                        <a:t>2013-7-23</a:t>
                      </a:r>
                      <a:endParaRPr lang="en-US" altLang="zh-CN"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附件提供不全</a:t>
                      </a:r>
                      <a:endParaRPr lang="zh-CN" altLang="en-US" sz="900" b="0" i="0" u="none" strike="noStrike">
                        <a:solidFill>
                          <a:srgbClr val="000000"/>
                        </a:solidFill>
                        <a:effectLst/>
                        <a:latin typeface="+mj-ea"/>
                        <a:ea typeface="+mj-ea"/>
                      </a:endParaRPr>
                    </a:p>
                  </a:txBody>
                  <a:tcPr marL="6181" marR="6181" marT="6181" marB="0" anchor="ctr"/>
                </a:tc>
              </a:tr>
              <a:tr h="136810">
                <a:tc rowSpan="7">
                  <a:txBody>
                    <a:bodyPr/>
                    <a:lstStyle/>
                    <a:p>
                      <a:pPr algn="l" fontAlgn="ctr"/>
                      <a:r>
                        <a:rPr lang="zh-CN" altLang="en-US" sz="1200" b="1" u="none" strike="noStrike" dirty="0">
                          <a:effectLst/>
                          <a:latin typeface="+mj-ea"/>
                          <a:ea typeface="+mj-ea"/>
                        </a:rPr>
                        <a:t>勘察设计公司</a:t>
                      </a:r>
                      <a:endParaRPr lang="zh-CN" altLang="en-US" sz="1200" b="1"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en-US" altLang="zh-CN" sz="900" u="none" strike="noStrike" dirty="0">
                          <a:effectLst/>
                          <a:latin typeface="+mj-ea"/>
                          <a:ea typeface="+mj-ea"/>
                        </a:rPr>
                        <a:t>1</a:t>
                      </a:r>
                      <a:endParaRPr lang="en-US" altLang="zh-CN"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l" fontAlgn="ctr"/>
                      <a:r>
                        <a:rPr lang="zh-CN" altLang="en-US" sz="900" u="none" strike="noStrike" dirty="0">
                          <a:effectLst/>
                          <a:latin typeface="+mj-ea"/>
                          <a:ea typeface="+mj-ea"/>
                        </a:rPr>
                        <a:t>中国中建设计集团有限公司直营总部</a:t>
                      </a:r>
                      <a:endParaRPr lang="zh-CN" altLang="en-US" sz="900" b="0" i="0" u="none" strike="noStrike" dirty="0">
                        <a:solidFill>
                          <a:srgbClr val="FFFFFF"/>
                        </a:solidFill>
                        <a:effectLst/>
                        <a:latin typeface="+mj-ea"/>
                        <a:ea typeface="+mj-ea"/>
                      </a:endParaRPr>
                    </a:p>
                  </a:txBody>
                  <a:tcPr marL="6181" marR="6181" marT="6181" marB="0" anchor="ctr">
                    <a:solidFill>
                      <a:srgbClr val="FFC000"/>
                    </a:solidFill>
                  </a:tcPr>
                </a:tc>
                <a:tc>
                  <a:txBody>
                    <a:bodyPr/>
                    <a:lstStyle/>
                    <a:p>
                      <a:pPr algn="ctr" fontAlgn="ctr"/>
                      <a:r>
                        <a:rPr lang="zh-CN" altLang="en-US" sz="900" u="none" strike="noStrike" dirty="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endParaRPr lang="zh-CN" altLang="en-US"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ctr" fontAlgn="ctr"/>
                      <a:r>
                        <a:rPr lang="en-US" altLang="zh-CN" sz="900" u="none" strike="noStrike" dirty="0">
                          <a:effectLst/>
                          <a:latin typeface="+mj-ea"/>
                          <a:ea typeface="+mj-ea"/>
                        </a:rPr>
                        <a:t>2013-7-30</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无附件</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r>
              <a:tr h="136810">
                <a:tc vMerge="1">
                  <a:txBody>
                    <a:bodyPr/>
                    <a:lstStyle/>
                    <a:p>
                      <a:endParaRPr lang="zh-CN" altLang="en-US"/>
                    </a:p>
                  </a:txBody>
                  <a:tcPr/>
                </a:tc>
                <a:tc>
                  <a:txBody>
                    <a:bodyPr/>
                    <a:lstStyle/>
                    <a:p>
                      <a:pPr algn="ctr" fontAlgn="ctr"/>
                      <a:r>
                        <a:rPr lang="en-US" altLang="zh-CN" sz="900" u="none" strike="noStrike" dirty="0">
                          <a:effectLst/>
                          <a:latin typeface="+mj-ea"/>
                          <a:ea typeface="+mj-ea"/>
                        </a:rPr>
                        <a:t>2</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l" fontAlgn="ctr"/>
                      <a:r>
                        <a:rPr lang="zh-CN" altLang="en-US" sz="900" u="none" strike="noStrike" dirty="0">
                          <a:effectLst/>
                          <a:latin typeface="+mj-ea"/>
                          <a:ea typeface="+mj-ea"/>
                        </a:rPr>
                        <a:t>中国建筑东北设计研究院有限公司</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endParaRPr lang="zh-CN" altLang="en-US"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ctr" fontAlgn="ctr"/>
                      <a:r>
                        <a:rPr lang="zh-CN" altLang="en-US" sz="900" u="none" strike="noStrike" dirty="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en-US" altLang="zh-CN" sz="900" u="none" strike="noStrike" dirty="0">
                          <a:effectLst/>
                          <a:latin typeface="+mj-ea"/>
                          <a:ea typeface="+mj-ea"/>
                        </a:rPr>
                        <a:t>2013-7-22</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无附件</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r>
              <a:tr h="136810">
                <a:tc vMerge="1">
                  <a:txBody>
                    <a:bodyPr/>
                    <a:lstStyle/>
                    <a:p>
                      <a:endParaRPr lang="zh-CN" altLang="en-US"/>
                    </a:p>
                  </a:txBody>
                  <a:tcPr/>
                </a:tc>
                <a:tc>
                  <a:txBody>
                    <a:bodyPr/>
                    <a:lstStyle/>
                    <a:p>
                      <a:pPr algn="ctr" fontAlgn="ctr"/>
                      <a:r>
                        <a:rPr lang="en-US" altLang="zh-CN" sz="900" u="none" strike="noStrike">
                          <a:effectLst/>
                          <a:latin typeface="+mj-ea"/>
                          <a:ea typeface="+mj-ea"/>
                        </a:rPr>
                        <a:t>3</a:t>
                      </a:r>
                      <a:endParaRPr lang="en-US" altLang="zh-CN"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l" fontAlgn="ctr"/>
                      <a:r>
                        <a:rPr lang="zh-CN" altLang="en-US" sz="900" u="none" strike="noStrike" dirty="0">
                          <a:effectLst/>
                          <a:latin typeface="+mj-ea"/>
                          <a:ea typeface="+mj-ea"/>
                        </a:rPr>
                        <a:t>中国建筑西北设计研究院有限公司</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已提供 </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en-US" altLang="zh-CN" sz="900" u="none" strike="noStrike" dirty="0">
                          <a:effectLst/>
                          <a:latin typeface="+mj-ea"/>
                          <a:ea typeface="+mj-ea"/>
                        </a:rPr>
                        <a:t>2013-7-26</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已提供部分附件</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r>
              <a:tr h="136810">
                <a:tc vMerge="1">
                  <a:txBody>
                    <a:bodyPr/>
                    <a:lstStyle/>
                    <a:p>
                      <a:endParaRPr lang="zh-CN" altLang="en-US"/>
                    </a:p>
                  </a:txBody>
                  <a:tcPr/>
                </a:tc>
                <a:tc>
                  <a:txBody>
                    <a:bodyPr/>
                    <a:lstStyle/>
                    <a:p>
                      <a:pPr algn="ctr" fontAlgn="ctr"/>
                      <a:r>
                        <a:rPr lang="en-US" altLang="zh-CN" sz="900" u="none" strike="noStrike">
                          <a:effectLst/>
                          <a:latin typeface="+mj-ea"/>
                          <a:ea typeface="+mj-ea"/>
                        </a:rPr>
                        <a:t>4</a:t>
                      </a:r>
                      <a:endParaRPr lang="en-US" altLang="zh-CN"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l" fontAlgn="ctr"/>
                      <a:r>
                        <a:rPr lang="zh-CN" altLang="en-US" sz="900" u="none" strike="noStrike" dirty="0">
                          <a:effectLst/>
                          <a:latin typeface="+mj-ea"/>
                          <a:ea typeface="+mj-ea"/>
                        </a:rPr>
                        <a:t>中国建筑西南设计研究院有限公司</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a:effectLst/>
                          <a:latin typeface="+mj-ea"/>
                          <a:ea typeface="+mj-ea"/>
                        </a:rPr>
                        <a:t>已提供 </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en-US" altLang="zh-CN" sz="900" u="none" strike="noStrike" dirty="0">
                          <a:effectLst/>
                          <a:latin typeface="+mj-ea"/>
                          <a:ea typeface="+mj-ea"/>
                        </a:rPr>
                        <a:t>2013-7-23</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无附件</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r>
              <a:tr h="136810">
                <a:tc vMerge="1">
                  <a:txBody>
                    <a:bodyPr/>
                    <a:lstStyle/>
                    <a:p>
                      <a:endParaRPr lang="zh-CN" altLang="en-US"/>
                    </a:p>
                  </a:txBody>
                  <a:tcPr/>
                </a:tc>
                <a:tc>
                  <a:txBody>
                    <a:bodyPr/>
                    <a:lstStyle/>
                    <a:p>
                      <a:pPr algn="ctr" fontAlgn="ctr"/>
                      <a:r>
                        <a:rPr lang="en-US" altLang="zh-CN" sz="900" u="none" strike="noStrike" dirty="0">
                          <a:effectLst/>
                          <a:latin typeface="+mj-ea"/>
                          <a:ea typeface="+mj-ea"/>
                        </a:rPr>
                        <a:t>5</a:t>
                      </a:r>
                      <a:endParaRPr lang="en-US" altLang="zh-CN"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l" fontAlgn="ctr"/>
                      <a:r>
                        <a:rPr lang="zh-CN" altLang="en-US" sz="900" u="none" strike="noStrike" dirty="0">
                          <a:effectLst/>
                          <a:latin typeface="+mj-ea"/>
                          <a:ea typeface="+mj-ea"/>
                        </a:rPr>
                        <a:t>中国建筑西南勘察设计研究院有限公司</a:t>
                      </a:r>
                      <a:endParaRPr lang="zh-CN" altLang="en-US" sz="900" b="0" i="0" u="none" strike="noStrike" dirty="0">
                        <a:solidFill>
                          <a:srgbClr val="FFFFFF"/>
                        </a:solidFill>
                        <a:effectLst/>
                        <a:latin typeface="+mj-ea"/>
                        <a:ea typeface="+mj-ea"/>
                      </a:endParaRPr>
                    </a:p>
                  </a:txBody>
                  <a:tcPr marL="6181" marR="6181" marT="6181" marB="0" anchor="ctr">
                    <a:solidFill>
                      <a:srgbClr val="FFC000"/>
                    </a:solidFill>
                  </a:tcPr>
                </a:tc>
                <a:tc>
                  <a:txBody>
                    <a:bodyPr/>
                    <a:lstStyle/>
                    <a:p>
                      <a:pPr algn="ctr" fontAlgn="ctr"/>
                      <a:r>
                        <a:rPr lang="zh-CN" altLang="en-US" sz="900" u="none" strike="noStrike" dirty="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en-US" altLang="zh-CN" sz="900" u="none" strike="noStrike" dirty="0">
                          <a:effectLst/>
                          <a:latin typeface="+mj-ea"/>
                          <a:ea typeface="+mj-ea"/>
                        </a:rPr>
                        <a:t>2013-7-27</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已补充</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r>
              <a:tr h="136810">
                <a:tc vMerge="1">
                  <a:txBody>
                    <a:bodyPr/>
                    <a:lstStyle/>
                    <a:p>
                      <a:endParaRPr lang="zh-CN" altLang="en-US"/>
                    </a:p>
                  </a:txBody>
                  <a:tcPr/>
                </a:tc>
                <a:tc>
                  <a:txBody>
                    <a:bodyPr/>
                    <a:lstStyle/>
                    <a:p>
                      <a:pPr algn="ctr" fontAlgn="ctr"/>
                      <a:r>
                        <a:rPr lang="en-US" altLang="zh-CN" sz="900" u="none" strike="noStrike">
                          <a:effectLst/>
                          <a:latin typeface="+mj-ea"/>
                          <a:ea typeface="+mj-ea"/>
                        </a:rPr>
                        <a:t>6</a:t>
                      </a:r>
                      <a:endParaRPr lang="en-US" altLang="zh-CN"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l" fontAlgn="ctr"/>
                      <a:r>
                        <a:rPr lang="zh-CN" altLang="en-US" sz="900" u="none" strike="noStrike">
                          <a:effectLst/>
                          <a:latin typeface="+mj-ea"/>
                          <a:ea typeface="+mj-ea"/>
                        </a:rPr>
                        <a:t>中国建筑上海设计研究院有限公司</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a:effectLst/>
                          <a:latin typeface="+mj-ea"/>
                          <a:ea typeface="+mj-ea"/>
                        </a:rPr>
                        <a:t> 已提供</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en-US" altLang="zh-CN" sz="900" u="none" strike="noStrike" dirty="0">
                          <a:effectLst/>
                          <a:latin typeface="+mj-ea"/>
                          <a:ea typeface="+mj-ea"/>
                        </a:rPr>
                        <a:t>2013-8-7</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无附件</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r>
              <a:tr h="136810">
                <a:tc vMerge="1">
                  <a:txBody>
                    <a:bodyPr/>
                    <a:lstStyle/>
                    <a:p>
                      <a:endParaRPr lang="zh-CN" altLang="en-US"/>
                    </a:p>
                  </a:txBody>
                  <a:tcPr/>
                </a:tc>
                <a:tc>
                  <a:txBody>
                    <a:bodyPr/>
                    <a:lstStyle/>
                    <a:p>
                      <a:pPr algn="ctr" fontAlgn="ctr"/>
                      <a:r>
                        <a:rPr lang="en-US" altLang="zh-CN" sz="900" u="none" strike="noStrike">
                          <a:effectLst/>
                          <a:latin typeface="+mj-ea"/>
                          <a:ea typeface="+mj-ea"/>
                        </a:rPr>
                        <a:t>7</a:t>
                      </a:r>
                      <a:endParaRPr lang="en-US" altLang="zh-CN"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l" fontAlgn="ctr"/>
                      <a:r>
                        <a:rPr lang="zh-CN" altLang="en-US" sz="900" u="none" strike="noStrike">
                          <a:effectLst/>
                          <a:latin typeface="+mj-ea"/>
                          <a:ea typeface="+mj-ea"/>
                        </a:rPr>
                        <a:t>中国市政工程西北设计研究院有限公司</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en-US" altLang="zh-CN" sz="900" u="none" strike="noStrike" dirty="0">
                          <a:effectLst/>
                          <a:latin typeface="+mj-ea"/>
                          <a:ea typeface="+mj-ea"/>
                        </a:rPr>
                        <a:t>2013-7-29</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无附件</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r>
              <a:tr h="136810">
                <a:tc rowSpan="10">
                  <a:txBody>
                    <a:bodyPr/>
                    <a:lstStyle/>
                    <a:p>
                      <a:pPr algn="l" fontAlgn="ctr"/>
                      <a:r>
                        <a:rPr lang="zh-CN" altLang="en-US" sz="1200" b="1" u="none" strike="noStrike" dirty="0">
                          <a:effectLst/>
                          <a:latin typeface="+mj-ea"/>
                          <a:ea typeface="+mj-ea"/>
                        </a:rPr>
                        <a:t>建造及投资公司</a:t>
                      </a:r>
                      <a:endParaRPr lang="zh-CN" altLang="en-US" sz="1200" b="1" i="0" u="none" strike="noStrike" dirty="0">
                        <a:solidFill>
                          <a:srgbClr val="000000"/>
                        </a:solidFill>
                        <a:effectLst/>
                        <a:latin typeface="+mj-ea"/>
                        <a:ea typeface="+mj-ea"/>
                      </a:endParaRPr>
                    </a:p>
                  </a:txBody>
                  <a:tcPr marL="6181" marR="6181" marT="6181" marB="0" anchor="ctr"/>
                </a:tc>
                <a:tc>
                  <a:txBody>
                    <a:bodyPr/>
                    <a:lstStyle/>
                    <a:p>
                      <a:pPr algn="ctr" fontAlgn="ctr"/>
                      <a:r>
                        <a:rPr lang="en-US" altLang="zh-CN" sz="900" u="none" strike="noStrike" dirty="0">
                          <a:effectLst/>
                          <a:latin typeface="+mj-ea"/>
                          <a:ea typeface="+mj-ea"/>
                        </a:rPr>
                        <a:t>1</a:t>
                      </a:r>
                      <a:endParaRPr lang="en-US" altLang="zh-CN"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l" fontAlgn="ctr"/>
                      <a:r>
                        <a:rPr lang="zh-CN" altLang="en-US" sz="900" u="none" strike="noStrike" dirty="0">
                          <a:effectLst/>
                          <a:latin typeface="+mj-ea"/>
                          <a:ea typeface="+mj-ea"/>
                        </a:rPr>
                        <a:t>中国海外集团有限公司</a:t>
                      </a:r>
                      <a:endParaRPr lang="zh-CN" altLang="en-US" sz="900" b="0" i="0" u="none" strike="noStrike" dirty="0">
                        <a:solidFill>
                          <a:srgbClr val="FFFFFF"/>
                        </a:solidFill>
                        <a:effectLst/>
                        <a:latin typeface="+mj-ea"/>
                        <a:ea typeface="+mj-ea"/>
                      </a:endParaRPr>
                    </a:p>
                  </a:txBody>
                  <a:tcPr marL="6181" marR="6181" marT="6181" marB="0" anchor="ctr">
                    <a:solidFill>
                      <a:srgbClr val="FFC000"/>
                    </a:solidFill>
                  </a:tcPr>
                </a:tc>
                <a:tc>
                  <a:txBody>
                    <a:bodyPr/>
                    <a:lstStyle/>
                    <a:p>
                      <a:pPr algn="ctr" fontAlgn="ctr"/>
                      <a:r>
                        <a:rPr lang="zh-CN" altLang="en-US" sz="900" u="none" strike="noStrike">
                          <a:effectLst/>
                          <a:latin typeface="+mj-ea"/>
                          <a:ea typeface="+mj-ea"/>
                        </a:rPr>
                        <a:t>已提供 </a:t>
                      </a:r>
                      <a:endParaRPr lang="zh-CN" altLang="en-US" sz="900" b="0" i="0" u="none" strike="noStrike">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已提供 </a:t>
                      </a:r>
                      <a:endParaRPr lang="zh-CN" altLang="en-US" sz="900" b="0" i="0" u="none" strike="noStrike">
                        <a:solidFill>
                          <a:srgbClr val="000000"/>
                        </a:solidFill>
                        <a:effectLst/>
                        <a:latin typeface="+mj-ea"/>
                        <a:ea typeface="+mj-ea"/>
                      </a:endParaRPr>
                    </a:p>
                  </a:txBody>
                  <a:tcPr marL="6181" marR="6181" marT="6181" marB="0" anchor="ctr"/>
                </a:tc>
                <a:tc>
                  <a:txBody>
                    <a:bodyPr/>
                    <a:lstStyle/>
                    <a:p>
                      <a:pPr algn="ctr" fontAlgn="ctr"/>
                      <a:r>
                        <a:rPr lang="en-US" altLang="zh-CN" sz="900" u="none" strike="noStrike" dirty="0">
                          <a:effectLst/>
                          <a:latin typeface="+mj-ea"/>
                          <a:ea typeface="+mj-ea"/>
                        </a:rPr>
                        <a:t>2013-7-27</a:t>
                      </a:r>
                      <a:endParaRPr lang="en-US" altLang="zh-CN"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dirty="0">
                          <a:effectLst/>
                          <a:latin typeface="+mj-ea"/>
                          <a:ea typeface="+mj-ea"/>
                        </a:rPr>
                        <a:t>已提供部分附件</a:t>
                      </a:r>
                      <a:endParaRPr lang="zh-CN" altLang="en-US" sz="900" b="0" i="0" u="none" strike="noStrike" dirty="0">
                        <a:solidFill>
                          <a:srgbClr val="000000"/>
                        </a:solidFill>
                        <a:effectLst/>
                        <a:latin typeface="+mj-ea"/>
                        <a:ea typeface="+mj-ea"/>
                      </a:endParaRPr>
                    </a:p>
                  </a:txBody>
                  <a:tcPr marL="6181" marR="6181" marT="6181" marB="0" anchor="ctr"/>
                </a:tc>
              </a:tr>
              <a:tr h="136810">
                <a:tc vMerge="1">
                  <a:txBody>
                    <a:bodyPr/>
                    <a:lstStyle/>
                    <a:p>
                      <a:endParaRPr lang="zh-CN" altLang="en-US"/>
                    </a:p>
                  </a:txBody>
                  <a:tcPr/>
                </a:tc>
                <a:tc>
                  <a:txBody>
                    <a:bodyPr/>
                    <a:lstStyle/>
                    <a:p>
                      <a:pPr algn="ctr" fontAlgn="ctr"/>
                      <a:r>
                        <a:rPr lang="en-US" altLang="zh-CN" sz="900" u="none" strike="noStrike">
                          <a:effectLst/>
                          <a:latin typeface="+mj-ea"/>
                          <a:ea typeface="+mj-ea"/>
                        </a:rPr>
                        <a:t>2</a:t>
                      </a:r>
                      <a:endParaRPr lang="en-US" altLang="zh-CN" sz="900" b="0" i="0" u="none" strike="noStrike">
                        <a:solidFill>
                          <a:srgbClr val="000000"/>
                        </a:solidFill>
                        <a:effectLst/>
                        <a:latin typeface="+mj-ea"/>
                        <a:ea typeface="+mj-ea"/>
                      </a:endParaRPr>
                    </a:p>
                  </a:txBody>
                  <a:tcPr marL="6181" marR="6181" marT="6181" marB="0" anchor="ctr"/>
                </a:tc>
                <a:tc>
                  <a:txBody>
                    <a:bodyPr/>
                    <a:lstStyle/>
                    <a:p>
                      <a:pPr algn="l" fontAlgn="ctr"/>
                      <a:r>
                        <a:rPr lang="zh-CN" altLang="en-US" sz="900" u="none" strike="noStrike">
                          <a:effectLst/>
                          <a:latin typeface="+mj-ea"/>
                          <a:ea typeface="+mj-ea"/>
                        </a:rPr>
                        <a:t>中国建筑一局（集团）有限公司</a:t>
                      </a:r>
                      <a:endParaRPr lang="zh-CN" altLang="en-US" sz="900" b="0" i="0" u="none" strike="noStrike">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已提供 </a:t>
                      </a:r>
                      <a:endParaRPr lang="zh-CN" altLang="en-US" sz="900" b="0" i="0" u="none" strike="noStrike">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已提供 </a:t>
                      </a:r>
                      <a:endParaRPr lang="zh-CN" altLang="en-US" sz="900" b="0" i="0" u="none" strike="noStrike">
                        <a:solidFill>
                          <a:srgbClr val="000000"/>
                        </a:solidFill>
                        <a:effectLst/>
                        <a:latin typeface="+mj-ea"/>
                        <a:ea typeface="+mj-ea"/>
                      </a:endParaRPr>
                    </a:p>
                  </a:txBody>
                  <a:tcPr marL="6181" marR="6181" marT="6181" marB="0" anchor="ctr"/>
                </a:tc>
                <a:tc>
                  <a:txBody>
                    <a:bodyPr/>
                    <a:lstStyle/>
                    <a:p>
                      <a:pPr algn="ctr" fontAlgn="ctr"/>
                      <a:r>
                        <a:rPr lang="en-US" altLang="zh-CN" sz="900" u="none" strike="noStrike" dirty="0">
                          <a:effectLst/>
                          <a:latin typeface="+mj-ea"/>
                          <a:ea typeface="+mj-ea"/>
                        </a:rPr>
                        <a:t>2013-7-22</a:t>
                      </a:r>
                      <a:endParaRPr lang="en-US" altLang="zh-CN"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已补充</a:t>
                      </a:r>
                      <a:endParaRPr lang="zh-CN" altLang="en-US" sz="900" b="0" i="0" u="none" strike="noStrike">
                        <a:solidFill>
                          <a:srgbClr val="000000"/>
                        </a:solidFill>
                        <a:effectLst/>
                        <a:latin typeface="+mj-ea"/>
                        <a:ea typeface="+mj-ea"/>
                      </a:endParaRPr>
                    </a:p>
                  </a:txBody>
                  <a:tcPr marL="6181" marR="6181" marT="6181" marB="0" anchor="ctr"/>
                </a:tc>
              </a:tr>
              <a:tr h="136810">
                <a:tc vMerge="1">
                  <a:txBody>
                    <a:bodyPr/>
                    <a:lstStyle/>
                    <a:p>
                      <a:endParaRPr lang="zh-CN" altLang="en-US"/>
                    </a:p>
                  </a:txBody>
                  <a:tcPr/>
                </a:tc>
                <a:tc>
                  <a:txBody>
                    <a:bodyPr/>
                    <a:lstStyle/>
                    <a:p>
                      <a:pPr algn="ctr" fontAlgn="ctr"/>
                      <a:r>
                        <a:rPr lang="en-US" altLang="zh-CN" sz="900" u="none" strike="noStrike">
                          <a:effectLst/>
                          <a:latin typeface="+mj-ea"/>
                          <a:ea typeface="+mj-ea"/>
                        </a:rPr>
                        <a:t>3</a:t>
                      </a:r>
                      <a:endParaRPr lang="en-US" altLang="zh-CN" sz="900" b="0" i="0" u="none" strike="noStrike">
                        <a:solidFill>
                          <a:srgbClr val="000000"/>
                        </a:solidFill>
                        <a:effectLst/>
                        <a:latin typeface="+mj-ea"/>
                        <a:ea typeface="+mj-ea"/>
                      </a:endParaRPr>
                    </a:p>
                  </a:txBody>
                  <a:tcPr marL="6181" marR="6181" marT="6181" marB="0" anchor="ctr"/>
                </a:tc>
                <a:tc>
                  <a:txBody>
                    <a:bodyPr/>
                    <a:lstStyle/>
                    <a:p>
                      <a:pPr algn="l" fontAlgn="ctr"/>
                      <a:r>
                        <a:rPr lang="zh-CN" altLang="en-US" sz="900" u="none" strike="noStrike" dirty="0">
                          <a:effectLst/>
                          <a:latin typeface="+mj-ea"/>
                          <a:ea typeface="+mj-ea"/>
                        </a:rPr>
                        <a:t>中国第二工程局有限公司</a:t>
                      </a:r>
                      <a:endParaRPr lang="zh-CN" altLang="en-US"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dirty="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tc>
                <a:tc>
                  <a:txBody>
                    <a:bodyPr/>
                    <a:lstStyle/>
                    <a:p>
                      <a:pPr algn="ctr" fontAlgn="ctr"/>
                      <a:r>
                        <a:rPr lang="en-US" altLang="zh-CN" sz="900" u="none" strike="noStrike" dirty="0">
                          <a:effectLst/>
                          <a:latin typeface="+mj-ea"/>
                          <a:ea typeface="+mj-ea"/>
                        </a:rPr>
                        <a:t>2013-7-31</a:t>
                      </a:r>
                      <a:endParaRPr lang="en-US" altLang="zh-CN"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已补充</a:t>
                      </a:r>
                      <a:endParaRPr lang="zh-CN" altLang="en-US" sz="900" b="0" i="0" u="none" strike="noStrike">
                        <a:solidFill>
                          <a:srgbClr val="000000"/>
                        </a:solidFill>
                        <a:effectLst/>
                        <a:latin typeface="+mj-ea"/>
                        <a:ea typeface="+mj-ea"/>
                      </a:endParaRPr>
                    </a:p>
                  </a:txBody>
                  <a:tcPr marL="6181" marR="6181" marT="6181" marB="0" anchor="ctr"/>
                </a:tc>
              </a:tr>
              <a:tr h="136810">
                <a:tc vMerge="1">
                  <a:txBody>
                    <a:bodyPr/>
                    <a:lstStyle/>
                    <a:p>
                      <a:endParaRPr lang="zh-CN" altLang="en-US"/>
                    </a:p>
                  </a:txBody>
                  <a:tcPr/>
                </a:tc>
                <a:tc>
                  <a:txBody>
                    <a:bodyPr/>
                    <a:lstStyle/>
                    <a:p>
                      <a:pPr algn="ctr" fontAlgn="ctr"/>
                      <a:r>
                        <a:rPr lang="en-US" altLang="zh-CN" sz="900" u="none" strike="noStrike" dirty="0">
                          <a:effectLst/>
                          <a:latin typeface="+mj-ea"/>
                          <a:ea typeface="+mj-ea"/>
                        </a:rPr>
                        <a:t>4</a:t>
                      </a:r>
                      <a:endParaRPr lang="en-US" altLang="zh-CN"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l" fontAlgn="ctr"/>
                      <a:r>
                        <a:rPr lang="zh-CN" altLang="en-US" sz="900" u="none" strike="noStrike" dirty="0">
                          <a:effectLst/>
                          <a:latin typeface="+mj-ea"/>
                          <a:ea typeface="+mj-ea"/>
                        </a:rPr>
                        <a:t>中国第三工程局有限公司</a:t>
                      </a:r>
                      <a:endParaRPr lang="zh-CN" altLang="en-US" sz="900" b="0" i="0" u="none" strike="noStrike" dirty="0">
                        <a:solidFill>
                          <a:srgbClr val="FFFFFF"/>
                        </a:solidFill>
                        <a:effectLst/>
                        <a:latin typeface="+mj-ea"/>
                        <a:ea typeface="+mj-ea"/>
                      </a:endParaRPr>
                    </a:p>
                  </a:txBody>
                  <a:tcPr marL="6181" marR="6181" marT="6181" marB="0" anchor="ctr">
                    <a:solidFill>
                      <a:srgbClr val="FFC000"/>
                    </a:solidFill>
                  </a:tcPr>
                </a:tc>
                <a:tc>
                  <a:txBody>
                    <a:bodyPr/>
                    <a:lstStyle/>
                    <a:p>
                      <a:pPr algn="ctr" fontAlgn="ctr"/>
                      <a:r>
                        <a:rPr lang="zh-CN" altLang="en-US" sz="900" u="none" strike="noStrike" dirty="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tc>
                <a:tc>
                  <a:txBody>
                    <a:bodyPr/>
                    <a:lstStyle/>
                    <a:p>
                      <a:pPr algn="ctr" fontAlgn="ctr"/>
                      <a:r>
                        <a:rPr lang="en-US" altLang="zh-CN" sz="900" u="none" strike="noStrike" dirty="0">
                          <a:effectLst/>
                          <a:latin typeface="+mj-ea"/>
                          <a:ea typeface="+mj-ea"/>
                        </a:rPr>
                        <a:t>2013-7-22</a:t>
                      </a:r>
                      <a:endParaRPr lang="en-US" altLang="zh-CN"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已补充</a:t>
                      </a:r>
                      <a:endParaRPr lang="zh-CN" altLang="en-US" sz="900" b="0" i="0" u="none" strike="noStrike">
                        <a:solidFill>
                          <a:srgbClr val="000000"/>
                        </a:solidFill>
                        <a:effectLst/>
                        <a:latin typeface="+mj-ea"/>
                        <a:ea typeface="+mj-ea"/>
                      </a:endParaRPr>
                    </a:p>
                  </a:txBody>
                  <a:tcPr marL="6181" marR="6181" marT="6181" marB="0" anchor="ctr"/>
                </a:tc>
              </a:tr>
              <a:tr h="136810">
                <a:tc vMerge="1">
                  <a:txBody>
                    <a:bodyPr/>
                    <a:lstStyle/>
                    <a:p>
                      <a:endParaRPr lang="zh-CN" altLang="en-US"/>
                    </a:p>
                  </a:txBody>
                  <a:tcPr/>
                </a:tc>
                <a:tc>
                  <a:txBody>
                    <a:bodyPr/>
                    <a:lstStyle/>
                    <a:p>
                      <a:pPr algn="ctr" fontAlgn="ctr"/>
                      <a:r>
                        <a:rPr lang="en-US" altLang="zh-CN" sz="900" u="none" strike="noStrike">
                          <a:effectLst/>
                          <a:latin typeface="+mj-ea"/>
                          <a:ea typeface="+mj-ea"/>
                        </a:rPr>
                        <a:t>5</a:t>
                      </a:r>
                      <a:endParaRPr lang="en-US" altLang="zh-CN" sz="900" b="0" i="0" u="none" strike="noStrike">
                        <a:solidFill>
                          <a:srgbClr val="000000"/>
                        </a:solidFill>
                        <a:effectLst/>
                        <a:latin typeface="+mj-ea"/>
                        <a:ea typeface="+mj-ea"/>
                      </a:endParaRPr>
                    </a:p>
                  </a:txBody>
                  <a:tcPr marL="6181" marR="6181" marT="6181" marB="0" anchor="ctr"/>
                </a:tc>
                <a:tc>
                  <a:txBody>
                    <a:bodyPr/>
                    <a:lstStyle/>
                    <a:p>
                      <a:pPr algn="l" fontAlgn="ctr"/>
                      <a:r>
                        <a:rPr lang="zh-CN" altLang="en-US" sz="900" u="none" strike="noStrike" dirty="0">
                          <a:effectLst/>
                          <a:latin typeface="+mj-ea"/>
                          <a:ea typeface="+mj-ea"/>
                        </a:rPr>
                        <a:t>中国第四工程局有限公司</a:t>
                      </a:r>
                      <a:endParaRPr lang="zh-CN" altLang="en-US"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dirty="0" smtClean="0">
                          <a:effectLst/>
                          <a:latin typeface="+mj-ea"/>
                          <a:ea typeface="+mj-ea"/>
                        </a:rPr>
                        <a:t>已提供</a:t>
                      </a: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81" marR="6181" marT="6181" marB="0" anchor="ctr">
                    <a:solidFill>
                      <a:schemeClr val="accent1">
                        <a:lumMod val="20000"/>
                        <a:lumOff val="80000"/>
                      </a:schemeClr>
                    </a:solidFill>
                  </a:tcPr>
                </a:tc>
                <a:tc>
                  <a:txBody>
                    <a:bodyPr/>
                    <a:lstStyle/>
                    <a:p>
                      <a:pPr algn="ctr" fontAlgn="ct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ctr" fontAlgn="ctr"/>
                      <a:r>
                        <a:rPr lang="en-US" altLang="zh-CN" sz="900" u="none" strike="noStrike" kern="1200" dirty="0" smtClean="0">
                          <a:solidFill>
                            <a:schemeClr val="dk1"/>
                          </a:solidFill>
                          <a:effectLst/>
                          <a:latin typeface="+mj-ea"/>
                          <a:ea typeface="+mj-ea"/>
                          <a:cs typeface="+mn-cs"/>
                        </a:rPr>
                        <a:t>2013-11-1</a:t>
                      </a:r>
                      <a:r>
                        <a:rPr lang="zh-CN" altLang="en-US" sz="900" u="none" strike="noStrike" kern="1200" dirty="0">
                          <a:solidFill>
                            <a:schemeClr val="dk1"/>
                          </a:solidFill>
                          <a:effectLst/>
                          <a:latin typeface="+mj-ea"/>
                          <a:ea typeface="+mj-ea"/>
                          <a:cs typeface="+mn-cs"/>
                        </a:rPr>
                        <a:t>　</a:t>
                      </a:r>
                    </a:p>
                  </a:txBody>
                  <a:tcPr marL="6181" marR="6181" marT="6181" marB="0" anchor="ctr"/>
                </a:tc>
                <a:tc>
                  <a:txBody>
                    <a:bodyPr/>
                    <a:lstStyle/>
                    <a:p>
                      <a:pPr algn="ctr" fontAlgn="ctr"/>
                      <a:r>
                        <a:rPr lang="zh-CN" altLang="en-US" sz="900" u="none" strike="noStrike" dirty="0" smtClean="0">
                          <a:effectLst/>
                          <a:latin typeface="+mj-ea"/>
                          <a:ea typeface="+mj-ea"/>
                        </a:rPr>
                        <a:t>无附件</a:t>
                      </a: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81" marR="6181" marT="6181" marB="0" anchor="ctr"/>
                </a:tc>
              </a:tr>
              <a:tr h="136810">
                <a:tc vMerge="1">
                  <a:txBody>
                    <a:bodyPr/>
                    <a:lstStyle/>
                    <a:p>
                      <a:endParaRPr lang="zh-CN" altLang="en-US"/>
                    </a:p>
                  </a:txBody>
                  <a:tcPr/>
                </a:tc>
                <a:tc>
                  <a:txBody>
                    <a:bodyPr/>
                    <a:lstStyle/>
                    <a:p>
                      <a:pPr algn="ctr" fontAlgn="ctr"/>
                      <a:r>
                        <a:rPr lang="en-US" altLang="zh-CN" sz="900" u="none" strike="noStrike" dirty="0">
                          <a:effectLst/>
                          <a:latin typeface="+mj-ea"/>
                          <a:ea typeface="+mj-ea"/>
                        </a:rPr>
                        <a:t>6</a:t>
                      </a:r>
                      <a:endParaRPr lang="en-US" altLang="zh-CN"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l" fontAlgn="ctr"/>
                      <a:r>
                        <a:rPr lang="zh-CN" altLang="en-US" sz="900" u="none" strike="noStrike" dirty="0">
                          <a:effectLst/>
                          <a:latin typeface="+mj-ea"/>
                          <a:ea typeface="+mj-ea"/>
                        </a:rPr>
                        <a:t>中国第五工程局有限公司</a:t>
                      </a:r>
                      <a:endParaRPr lang="zh-CN" altLang="en-US"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ctr" fontAlgn="ctr"/>
                      <a:r>
                        <a:rPr lang="zh-CN" altLang="en-US" sz="900" u="none" strike="noStrike" dirty="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tc>
                <a:tc>
                  <a:txBody>
                    <a:bodyPr/>
                    <a:lstStyle/>
                    <a:p>
                      <a:pPr algn="ctr" fontAlgn="ctr"/>
                      <a:r>
                        <a:rPr lang="en-US" altLang="zh-CN" sz="900" u="none" strike="noStrike" dirty="0">
                          <a:effectLst/>
                          <a:latin typeface="+mj-ea"/>
                          <a:ea typeface="+mj-ea"/>
                        </a:rPr>
                        <a:t>2013-7-30</a:t>
                      </a:r>
                      <a:endParaRPr lang="en-US" altLang="zh-CN"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附件提供不全</a:t>
                      </a:r>
                      <a:endParaRPr lang="zh-CN" altLang="en-US" sz="900" b="0" i="0" u="none" strike="noStrike">
                        <a:solidFill>
                          <a:srgbClr val="000000"/>
                        </a:solidFill>
                        <a:effectLst/>
                        <a:latin typeface="+mj-ea"/>
                        <a:ea typeface="+mj-ea"/>
                      </a:endParaRPr>
                    </a:p>
                  </a:txBody>
                  <a:tcPr marL="6181" marR="6181" marT="6181" marB="0" anchor="ctr"/>
                </a:tc>
              </a:tr>
              <a:tr h="170553">
                <a:tc vMerge="1">
                  <a:txBody>
                    <a:bodyPr/>
                    <a:lstStyle/>
                    <a:p>
                      <a:endParaRPr lang="zh-CN" altLang="en-US"/>
                    </a:p>
                  </a:txBody>
                  <a:tcPr/>
                </a:tc>
                <a:tc>
                  <a:txBody>
                    <a:bodyPr/>
                    <a:lstStyle/>
                    <a:p>
                      <a:pPr algn="ctr" fontAlgn="ctr"/>
                      <a:r>
                        <a:rPr lang="en-US" altLang="zh-CN" sz="900" u="none" strike="noStrike" dirty="0">
                          <a:effectLst/>
                          <a:latin typeface="+mj-ea"/>
                          <a:ea typeface="+mj-ea"/>
                        </a:rPr>
                        <a:t>7</a:t>
                      </a:r>
                      <a:endParaRPr lang="en-US" altLang="zh-CN"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l" fontAlgn="ctr"/>
                      <a:r>
                        <a:rPr lang="zh-CN" altLang="en-US" sz="900" u="none" strike="noStrike" dirty="0">
                          <a:effectLst/>
                          <a:latin typeface="+mj-ea"/>
                          <a:ea typeface="+mj-ea"/>
                        </a:rPr>
                        <a:t>中国第六工程局有限公司</a:t>
                      </a:r>
                      <a:endParaRPr lang="zh-CN" altLang="en-US"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dirty="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tc>
                <a:tc>
                  <a:txBody>
                    <a:bodyPr/>
                    <a:lstStyle/>
                    <a:p>
                      <a:pPr algn="ctr" fontAlgn="ctr"/>
                      <a:r>
                        <a:rPr lang="en-US" altLang="zh-CN" sz="900" u="none" strike="noStrike" dirty="0">
                          <a:effectLst/>
                          <a:latin typeface="+mj-ea"/>
                          <a:ea typeface="+mj-ea"/>
                        </a:rPr>
                        <a:t>2013-7-23</a:t>
                      </a:r>
                      <a:endParaRPr lang="en-US" altLang="zh-CN"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dirty="0">
                          <a:effectLst/>
                          <a:latin typeface="+mj-ea"/>
                          <a:ea typeface="+mj-ea"/>
                        </a:rPr>
                        <a:t>已补充</a:t>
                      </a:r>
                      <a:endParaRPr lang="zh-CN" altLang="en-US" sz="900" b="0" i="0" u="none" strike="noStrike" dirty="0">
                        <a:solidFill>
                          <a:srgbClr val="000000"/>
                        </a:solidFill>
                        <a:effectLst/>
                        <a:latin typeface="+mj-ea"/>
                        <a:ea typeface="+mj-ea"/>
                      </a:endParaRPr>
                    </a:p>
                  </a:txBody>
                  <a:tcPr marL="6181" marR="6181" marT="6181" marB="0" anchor="ctr"/>
                </a:tc>
              </a:tr>
              <a:tr h="136810">
                <a:tc vMerge="1">
                  <a:txBody>
                    <a:bodyPr/>
                    <a:lstStyle/>
                    <a:p>
                      <a:endParaRPr lang="zh-CN" altLang="en-US"/>
                    </a:p>
                  </a:txBody>
                  <a:tcPr/>
                </a:tc>
                <a:tc>
                  <a:txBody>
                    <a:bodyPr/>
                    <a:lstStyle/>
                    <a:p>
                      <a:pPr algn="ctr" fontAlgn="ctr"/>
                      <a:r>
                        <a:rPr lang="en-US" altLang="zh-CN" sz="900" u="none" strike="noStrike" dirty="0">
                          <a:effectLst/>
                          <a:latin typeface="+mj-ea"/>
                          <a:ea typeface="+mj-ea"/>
                        </a:rPr>
                        <a:t>8</a:t>
                      </a:r>
                      <a:endParaRPr lang="en-US" altLang="zh-CN" sz="900" b="0" i="0" u="none" strike="noStrike" dirty="0">
                        <a:solidFill>
                          <a:srgbClr val="000000"/>
                        </a:solidFill>
                        <a:effectLst/>
                        <a:latin typeface="+mj-ea"/>
                        <a:ea typeface="+mj-ea"/>
                      </a:endParaRPr>
                    </a:p>
                  </a:txBody>
                  <a:tcPr marL="6181" marR="6181" marT="6181" marB="0" anchor="ctr"/>
                </a:tc>
                <a:tc>
                  <a:txBody>
                    <a:bodyPr/>
                    <a:lstStyle/>
                    <a:p>
                      <a:pPr algn="l" fontAlgn="ctr"/>
                      <a:r>
                        <a:rPr lang="zh-CN" altLang="en-US" sz="900" u="none" strike="noStrike">
                          <a:effectLst/>
                          <a:latin typeface="+mj-ea"/>
                          <a:ea typeface="+mj-ea"/>
                        </a:rPr>
                        <a:t>中国第七工程局有限公司</a:t>
                      </a:r>
                      <a:endParaRPr lang="zh-CN" altLang="en-US" sz="900" b="0" i="0" u="none" strike="noStrike">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tc>
                <a:tc>
                  <a:txBody>
                    <a:bodyPr/>
                    <a:lstStyle/>
                    <a:p>
                      <a:pPr marL="0" algn="ctr" defTabSz="914400" rtl="0" eaLnBrk="1" fontAlgn="ctr" latinLnBrk="0" hangingPunct="1"/>
                      <a:r>
                        <a:rPr lang="zh-CN" altLang="en-US" sz="900" u="none" strike="noStrike" kern="1200" dirty="0">
                          <a:solidFill>
                            <a:schemeClr val="dk1"/>
                          </a:solidFill>
                          <a:effectLst/>
                          <a:latin typeface="+mj-ea"/>
                          <a:ea typeface="+mj-ea"/>
                          <a:cs typeface="+mn-cs"/>
                        </a:rPr>
                        <a:t>已提供</a:t>
                      </a:r>
                    </a:p>
                  </a:txBody>
                  <a:tcPr marL="6181" marR="6181" marT="6181" marB="0" anchor="ctr">
                    <a:solidFill>
                      <a:schemeClr val="accent1">
                        <a:lumMod val="20000"/>
                        <a:lumOff val="80000"/>
                      </a:schemeClr>
                    </a:solidFill>
                  </a:tcPr>
                </a:tc>
                <a:tc>
                  <a:txBody>
                    <a:bodyPr/>
                    <a:lstStyle/>
                    <a:p>
                      <a:pPr algn="ctr" fontAlgn="ctr"/>
                      <a:r>
                        <a:rPr lang="en-US" altLang="zh-CN" sz="900" u="none" strike="noStrike" dirty="0">
                          <a:effectLst/>
                          <a:latin typeface="+mj-ea"/>
                          <a:ea typeface="+mj-ea"/>
                        </a:rPr>
                        <a:t>2013-8-2</a:t>
                      </a:r>
                      <a:endParaRPr lang="en-US" altLang="zh-CN"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dirty="0">
                          <a:effectLst/>
                          <a:latin typeface="+mj-ea"/>
                          <a:ea typeface="+mj-ea"/>
                        </a:rPr>
                        <a:t>附件提供不全</a:t>
                      </a:r>
                      <a:endParaRPr lang="zh-CN" altLang="en-US" sz="900" b="0" i="0" u="none" strike="noStrike" dirty="0">
                        <a:solidFill>
                          <a:srgbClr val="000000"/>
                        </a:solidFill>
                        <a:effectLst/>
                        <a:latin typeface="+mj-ea"/>
                        <a:ea typeface="+mj-ea"/>
                      </a:endParaRPr>
                    </a:p>
                  </a:txBody>
                  <a:tcPr marL="6181" marR="6181" marT="6181" marB="0" anchor="ctr"/>
                </a:tc>
              </a:tr>
              <a:tr h="136810">
                <a:tc vMerge="1">
                  <a:txBody>
                    <a:bodyPr/>
                    <a:lstStyle/>
                    <a:p>
                      <a:endParaRPr lang="zh-CN" altLang="en-US"/>
                    </a:p>
                  </a:txBody>
                  <a:tcPr/>
                </a:tc>
                <a:tc>
                  <a:txBody>
                    <a:bodyPr/>
                    <a:lstStyle/>
                    <a:p>
                      <a:pPr algn="ctr" fontAlgn="ctr"/>
                      <a:r>
                        <a:rPr lang="en-US" altLang="zh-CN" sz="900" u="none" strike="noStrike" dirty="0">
                          <a:effectLst/>
                          <a:latin typeface="+mj-ea"/>
                          <a:ea typeface="+mj-ea"/>
                        </a:rPr>
                        <a:t>9</a:t>
                      </a:r>
                      <a:endParaRPr lang="en-US" altLang="zh-CN"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l" fontAlgn="ctr"/>
                      <a:r>
                        <a:rPr lang="zh-CN" altLang="en-US" sz="900" u="none" strike="noStrike" dirty="0">
                          <a:effectLst/>
                          <a:latin typeface="+mj-ea"/>
                          <a:ea typeface="+mj-ea"/>
                        </a:rPr>
                        <a:t>中国第八工程局有限公司</a:t>
                      </a:r>
                      <a:endParaRPr lang="zh-CN" altLang="en-US"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ctr" fontAlgn="ctr"/>
                      <a:r>
                        <a:rPr lang="zh-CN" altLang="en-US" sz="900" u="none" strike="noStrike" dirty="0" smtClean="0">
                          <a:effectLst/>
                          <a:latin typeface="+mj-ea"/>
                          <a:ea typeface="+mj-ea"/>
                        </a:rPr>
                        <a:t>已提供</a:t>
                      </a: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81" marR="6181" marT="6181" marB="0" anchor="ctr">
                    <a:solidFill>
                      <a:schemeClr val="accent1">
                        <a:lumMod val="20000"/>
                        <a:lumOff val="80000"/>
                      </a:schemeClr>
                    </a:solidFill>
                  </a:tcPr>
                </a:tc>
                <a:tc>
                  <a:txBody>
                    <a:bodyPr/>
                    <a:lstStyle/>
                    <a:p>
                      <a:pPr marL="0" algn="ctr" defTabSz="914400" rtl="0" eaLnBrk="1" fontAlgn="ctr" latinLnBrk="0" hangingPunct="1"/>
                      <a:r>
                        <a:rPr lang="zh-CN" altLang="en-US" sz="900" u="none" strike="noStrike" kern="1200" dirty="0" smtClean="0">
                          <a:solidFill>
                            <a:schemeClr val="dk1"/>
                          </a:solidFill>
                          <a:effectLst/>
                          <a:latin typeface="+mj-ea"/>
                          <a:ea typeface="+mj-ea"/>
                          <a:cs typeface="+mn-cs"/>
                        </a:rPr>
                        <a:t>已提供</a:t>
                      </a:r>
                      <a:r>
                        <a:rPr lang="zh-CN" altLang="en-US" sz="900" u="none" strike="noStrike" kern="1200" dirty="0">
                          <a:solidFill>
                            <a:schemeClr val="dk1"/>
                          </a:solidFill>
                          <a:effectLst/>
                          <a:latin typeface="+mj-ea"/>
                          <a:ea typeface="+mj-ea"/>
                          <a:cs typeface="+mn-cs"/>
                        </a:rPr>
                        <a:t>　</a:t>
                      </a:r>
                    </a:p>
                  </a:txBody>
                  <a:tcPr marL="6181" marR="6181" marT="6181" marB="0" anchor="ctr">
                    <a:solidFill>
                      <a:schemeClr val="accent1">
                        <a:lumMod val="20000"/>
                        <a:lumOff val="80000"/>
                      </a:schemeClr>
                    </a:solidFill>
                  </a:tcPr>
                </a:tc>
                <a:tc>
                  <a:txBody>
                    <a:bodyPr/>
                    <a:lstStyle/>
                    <a:p>
                      <a:pPr algn="ctr" fontAlgn="ctr"/>
                      <a:r>
                        <a:rPr lang="en-US" altLang="zh-CN" sz="900" u="none" strike="noStrike" dirty="0" smtClean="0">
                          <a:effectLst/>
                          <a:latin typeface="+mj-ea"/>
                          <a:ea typeface="+mj-ea"/>
                        </a:rPr>
                        <a:t>2013-8-15</a:t>
                      </a:r>
                      <a:endParaRPr lang="zh-CN" altLang="en-US" sz="900" b="0" i="0" u="none" strike="noStrike" dirty="0">
                        <a:solidFill>
                          <a:srgbClr val="000000"/>
                        </a:solidFill>
                        <a:effectLst/>
                        <a:latin typeface="+mj-ea"/>
                        <a:ea typeface="+mj-ea"/>
                      </a:endParaRPr>
                    </a:p>
                  </a:txBody>
                  <a:tcPr marL="6181" marR="6181" marT="6181"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900" u="none" strike="noStrike" dirty="0" smtClean="0">
                          <a:effectLst/>
                          <a:latin typeface="+mj-ea"/>
                          <a:ea typeface="+mj-ea"/>
                        </a:rPr>
                        <a:t>无附件</a:t>
                      </a: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81" marR="6181" marT="6181" marB="0" anchor="ctr"/>
                </a:tc>
              </a:tr>
              <a:tr h="136810">
                <a:tc vMerge="1">
                  <a:txBody>
                    <a:bodyPr/>
                    <a:lstStyle/>
                    <a:p>
                      <a:endParaRPr lang="zh-CN" altLang="en-US"/>
                    </a:p>
                  </a:txBody>
                  <a:tcPr/>
                </a:tc>
                <a:tc>
                  <a:txBody>
                    <a:bodyPr/>
                    <a:lstStyle/>
                    <a:p>
                      <a:pPr algn="ctr" fontAlgn="ctr"/>
                      <a:r>
                        <a:rPr lang="en-US" altLang="zh-CN" sz="900" u="none" strike="noStrike">
                          <a:effectLst/>
                          <a:latin typeface="+mj-ea"/>
                          <a:ea typeface="+mj-ea"/>
                        </a:rPr>
                        <a:t>10</a:t>
                      </a:r>
                      <a:endParaRPr lang="en-US" altLang="zh-CN" sz="900" b="0" i="0" u="none" strike="noStrike">
                        <a:solidFill>
                          <a:srgbClr val="000000"/>
                        </a:solidFill>
                        <a:effectLst/>
                        <a:latin typeface="+mj-ea"/>
                        <a:ea typeface="+mj-ea"/>
                      </a:endParaRPr>
                    </a:p>
                  </a:txBody>
                  <a:tcPr marL="6181" marR="6181" marT="6181" marB="0" anchor="ctr"/>
                </a:tc>
                <a:tc>
                  <a:txBody>
                    <a:bodyPr/>
                    <a:lstStyle/>
                    <a:p>
                      <a:pPr algn="l" fontAlgn="ctr"/>
                      <a:r>
                        <a:rPr lang="zh-CN" altLang="en-US" sz="900" u="none" strike="noStrike">
                          <a:effectLst/>
                          <a:latin typeface="+mj-ea"/>
                          <a:ea typeface="+mj-ea"/>
                        </a:rPr>
                        <a:t>中建新疆建工（集团）有限公司</a:t>
                      </a:r>
                      <a:endParaRPr lang="zh-CN" altLang="en-US" sz="900" b="0" i="0" u="none" strike="noStrike">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tc>
                <a:tc>
                  <a:txBody>
                    <a:bodyPr/>
                    <a:lstStyle/>
                    <a:p>
                      <a:pPr marL="0" algn="ctr" defTabSz="914400" rtl="0" eaLnBrk="1" fontAlgn="ctr" latinLnBrk="0" hangingPunct="1"/>
                      <a:r>
                        <a:rPr lang="zh-CN" altLang="en-US" sz="900" u="none" strike="noStrike" kern="1200" dirty="0">
                          <a:solidFill>
                            <a:schemeClr val="dk1"/>
                          </a:solidFill>
                          <a:effectLst/>
                          <a:latin typeface="+mj-ea"/>
                          <a:ea typeface="+mj-ea"/>
                          <a:cs typeface="+mn-cs"/>
                        </a:rPr>
                        <a:t>已提供</a:t>
                      </a:r>
                    </a:p>
                  </a:txBody>
                  <a:tcPr marL="6181" marR="6181" marT="6181" marB="0" anchor="ctr">
                    <a:solidFill>
                      <a:schemeClr val="accent1">
                        <a:lumMod val="20000"/>
                        <a:lumOff val="80000"/>
                      </a:schemeClr>
                    </a:solidFill>
                  </a:tcPr>
                </a:tc>
                <a:tc>
                  <a:txBody>
                    <a:bodyPr/>
                    <a:lstStyle/>
                    <a:p>
                      <a:pPr algn="ctr" fontAlgn="ctr"/>
                      <a:r>
                        <a:rPr lang="en-US" altLang="zh-CN" sz="900" u="none" strike="noStrike" dirty="0">
                          <a:effectLst/>
                          <a:latin typeface="+mj-ea"/>
                          <a:ea typeface="+mj-ea"/>
                        </a:rPr>
                        <a:t>2013-7-29</a:t>
                      </a:r>
                      <a:endParaRPr lang="en-US" altLang="zh-CN" sz="900" b="0" i="0" u="none" strike="noStrike" dirty="0">
                        <a:solidFill>
                          <a:srgbClr val="000000"/>
                        </a:solidFill>
                        <a:effectLst/>
                        <a:latin typeface="+mj-ea"/>
                        <a:ea typeface="+mj-ea"/>
                      </a:endParaRPr>
                    </a:p>
                  </a:txBody>
                  <a:tcPr marL="6181" marR="6181" marT="6181" marB="0" anchor="ctr"/>
                </a:tc>
                <a:tc>
                  <a:txBody>
                    <a:bodyPr/>
                    <a:lstStyle/>
                    <a:p>
                      <a:pPr algn="ctr" fontAlgn="ctr"/>
                      <a:r>
                        <a:rPr lang="zh-CN" altLang="en-US" sz="900" u="none" strike="noStrike">
                          <a:effectLst/>
                          <a:latin typeface="+mj-ea"/>
                          <a:ea typeface="+mj-ea"/>
                        </a:rPr>
                        <a:t>已提供部分附件</a:t>
                      </a:r>
                      <a:endParaRPr lang="zh-CN" altLang="en-US" sz="900" b="0" i="0" u="none" strike="noStrike">
                        <a:solidFill>
                          <a:srgbClr val="000000"/>
                        </a:solidFill>
                        <a:effectLst/>
                        <a:latin typeface="+mj-ea"/>
                        <a:ea typeface="+mj-ea"/>
                      </a:endParaRPr>
                    </a:p>
                  </a:txBody>
                  <a:tcPr marL="6181" marR="6181" marT="6181" marB="0" anchor="ctr"/>
                </a:tc>
              </a:tr>
              <a:tr h="136810">
                <a:tc rowSpan="9">
                  <a:txBody>
                    <a:bodyPr/>
                    <a:lstStyle/>
                    <a:p>
                      <a:pPr algn="l" fontAlgn="ctr"/>
                      <a:r>
                        <a:rPr lang="zh-CN" altLang="en-US" sz="1200" b="1" u="none" strike="noStrike" dirty="0">
                          <a:effectLst/>
                          <a:latin typeface="+mj-ea"/>
                          <a:ea typeface="+mj-ea"/>
                        </a:rPr>
                        <a:t>专业公司</a:t>
                      </a:r>
                      <a:endParaRPr lang="zh-CN" altLang="en-US" sz="1200" b="1"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en-US" altLang="zh-CN" sz="900" u="none" strike="noStrike" dirty="0">
                          <a:effectLst/>
                          <a:latin typeface="+mj-ea"/>
                          <a:ea typeface="+mj-ea"/>
                        </a:rPr>
                        <a:t>1</a:t>
                      </a:r>
                      <a:endParaRPr lang="en-US" altLang="zh-CN"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l" fontAlgn="ctr"/>
                      <a:r>
                        <a:rPr lang="zh-CN" altLang="en-US" sz="900" u="none" strike="noStrike" dirty="0">
                          <a:effectLst/>
                          <a:latin typeface="+mj-ea"/>
                          <a:ea typeface="+mj-ea"/>
                        </a:rPr>
                        <a:t>中国建筑装饰集团有限公司</a:t>
                      </a:r>
                      <a:endParaRPr lang="zh-CN" altLang="en-US" sz="900" b="0" i="0" u="none" strike="noStrike" dirty="0">
                        <a:solidFill>
                          <a:srgbClr val="FFFFFF"/>
                        </a:solidFill>
                        <a:effectLst/>
                        <a:latin typeface="+mj-ea"/>
                        <a:ea typeface="+mj-ea"/>
                      </a:endParaRPr>
                    </a:p>
                  </a:txBody>
                  <a:tcPr marL="6181" marR="6181" marT="6181" marB="0" anchor="ctr">
                    <a:solidFill>
                      <a:srgbClr val="FFC000"/>
                    </a:solidFill>
                  </a:tcPr>
                </a:tc>
                <a:tc>
                  <a:txBody>
                    <a:bodyPr/>
                    <a:lstStyle/>
                    <a:p>
                      <a:pPr algn="ctr" fontAlgn="ctr"/>
                      <a:r>
                        <a:rPr lang="zh-CN" altLang="en-US" sz="900" u="none" strike="noStrike">
                          <a:effectLst/>
                          <a:latin typeface="+mj-ea"/>
                          <a:ea typeface="+mj-ea"/>
                        </a:rPr>
                        <a:t>已提供 </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en-US" altLang="zh-CN" sz="900" u="none" strike="noStrike" dirty="0">
                          <a:effectLst/>
                          <a:latin typeface="+mj-ea"/>
                          <a:ea typeface="+mj-ea"/>
                        </a:rPr>
                        <a:t>2013-7-23</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已补充</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r>
              <a:tr h="136810">
                <a:tc vMerge="1">
                  <a:txBody>
                    <a:bodyPr/>
                    <a:lstStyle/>
                    <a:p>
                      <a:endParaRPr lang="zh-CN" altLang="en-US"/>
                    </a:p>
                  </a:txBody>
                  <a:tcPr/>
                </a:tc>
                <a:tc>
                  <a:txBody>
                    <a:bodyPr/>
                    <a:lstStyle/>
                    <a:p>
                      <a:pPr algn="ctr" fontAlgn="ctr"/>
                      <a:r>
                        <a:rPr lang="en-US" altLang="zh-CN" sz="900" u="none" strike="noStrike">
                          <a:effectLst/>
                          <a:latin typeface="+mj-ea"/>
                          <a:ea typeface="+mj-ea"/>
                        </a:rPr>
                        <a:t>2</a:t>
                      </a:r>
                      <a:endParaRPr lang="en-US" altLang="zh-CN"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l" fontAlgn="ctr"/>
                      <a:r>
                        <a:rPr lang="zh-CN" altLang="en-US" sz="900" u="none" strike="noStrike" dirty="0">
                          <a:effectLst/>
                          <a:latin typeface="+mj-ea"/>
                          <a:ea typeface="+mj-ea"/>
                        </a:rPr>
                        <a:t>中建交通建设集团有限公司</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a:effectLst/>
                          <a:latin typeface="+mj-ea"/>
                          <a:ea typeface="+mj-ea"/>
                        </a:rPr>
                        <a:t>已提供 </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en-US" altLang="zh-CN" sz="900" u="none" strike="noStrike" dirty="0">
                          <a:effectLst/>
                          <a:latin typeface="+mj-ea"/>
                          <a:ea typeface="+mj-ea"/>
                        </a:rPr>
                        <a:t>2013-7-26</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已补充</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r>
              <a:tr h="136810">
                <a:tc vMerge="1">
                  <a:txBody>
                    <a:bodyPr/>
                    <a:lstStyle/>
                    <a:p>
                      <a:endParaRPr lang="zh-CN" altLang="en-US"/>
                    </a:p>
                  </a:txBody>
                  <a:tcPr/>
                </a:tc>
                <a:tc>
                  <a:txBody>
                    <a:bodyPr/>
                    <a:lstStyle/>
                    <a:p>
                      <a:pPr algn="ctr" fontAlgn="ctr"/>
                      <a:r>
                        <a:rPr lang="en-US" altLang="zh-CN" sz="900" u="none" strike="noStrike" dirty="0">
                          <a:effectLst/>
                          <a:latin typeface="+mj-ea"/>
                          <a:ea typeface="+mj-ea"/>
                        </a:rPr>
                        <a:t>3</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l" fontAlgn="ctr"/>
                      <a:r>
                        <a:rPr lang="zh-CN" altLang="en-US" sz="900" u="none" strike="noStrike" dirty="0">
                          <a:effectLst/>
                          <a:latin typeface="+mj-ea"/>
                          <a:ea typeface="+mj-ea"/>
                        </a:rPr>
                        <a:t>中国建设基础设施有限公司</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endParaRPr lang="zh-CN" altLang="en-US"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ctr" fontAlgn="ctr"/>
                      <a:r>
                        <a:rPr lang="en-US" altLang="zh-CN" sz="900" u="none" strike="noStrike" dirty="0">
                          <a:effectLst/>
                          <a:latin typeface="+mj-ea"/>
                          <a:ea typeface="+mj-ea"/>
                        </a:rPr>
                        <a:t>2013-7-29</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无附件</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r>
              <a:tr h="136810">
                <a:tc vMerge="1">
                  <a:txBody>
                    <a:bodyPr/>
                    <a:lstStyle/>
                    <a:p>
                      <a:endParaRPr lang="zh-CN" altLang="en-US"/>
                    </a:p>
                  </a:txBody>
                  <a:tcPr/>
                </a:tc>
                <a:tc>
                  <a:txBody>
                    <a:bodyPr/>
                    <a:lstStyle/>
                    <a:p>
                      <a:pPr algn="ctr" fontAlgn="ctr"/>
                      <a:r>
                        <a:rPr lang="en-US" altLang="zh-CN" sz="900" b="0" i="0" u="none" strike="noStrike" dirty="0" smtClean="0">
                          <a:solidFill>
                            <a:schemeClr val="dk1"/>
                          </a:solidFill>
                          <a:effectLst/>
                          <a:latin typeface="+mj-ea"/>
                          <a:ea typeface="+mj-ea"/>
                        </a:rPr>
                        <a:t>4</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l" fontAlgn="ctr"/>
                      <a:r>
                        <a:rPr lang="zh-CN" altLang="en-US" sz="900" u="none" strike="noStrike">
                          <a:effectLst/>
                          <a:latin typeface="+mj-ea"/>
                          <a:ea typeface="+mj-ea"/>
                        </a:rPr>
                        <a:t>中建筑港集团有限公司</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en-US" altLang="zh-CN" sz="900" u="none" strike="noStrike" dirty="0">
                          <a:effectLst/>
                          <a:latin typeface="+mj-ea"/>
                          <a:ea typeface="+mj-ea"/>
                        </a:rPr>
                        <a:t>2013-7-19</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a:effectLst/>
                          <a:latin typeface="+mj-ea"/>
                          <a:ea typeface="+mj-ea"/>
                        </a:rPr>
                        <a:t>已提供部分附件</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r>
              <a:tr h="136810">
                <a:tc vMerge="1">
                  <a:txBody>
                    <a:bodyPr/>
                    <a:lstStyle/>
                    <a:p>
                      <a:endParaRPr lang="zh-CN" altLang="en-US"/>
                    </a:p>
                  </a:txBody>
                  <a:tcPr/>
                </a:tc>
                <a:tc>
                  <a:txBody>
                    <a:bodyPr/>
                    <a:lstStyle/>
                    <a:p>
                      <a:pPr algn="ctr" fontAlgn="ctr"/>
                      <a:r>
                        <a:rPr lang="en-US" altLang="zh-CN" sz="900" b="0" i="0" u="none" strike="noStrike" dirty="0" smtClean="0">
                          <a:solidFill>
                            <a:schemeClr val="dk1"/>
                          </a:solidFill>
                          <a:effectLst/>
                          <a:latin typeface="+mj-ea"/>
                          <a:ea typeface="+mj-ea"/>
                        </a:rPr>
                        <a:t>5</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l" fontAlgn="ctr"/>
                      <a:r>
                        <a:rPr lang="zh-CN" altLang="en-US" sz="900" u="none" strike="noStrike" dirty="0">
                          <a:effectLst/>
                          <a:latin typeface="+mj-ea"/>
                          <a:ea typeface="+mj-ea"/>
                        </a:rPr>
                        <a:t>中建电力建设有限公司</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smtClean="0">
                          <a:effectLst/>
                          <a:latin typeface="+mj-ea"/>
                          <a:ea typeface="+mj-ea"/>
                        </a:rPr>
                        <a:t>已提供</a:t>
                      </a:r>
                      <a:endParaRPr lang="zh-CN" altLang="en-US" sz="900" b="0" i="0" u="none" strike="noStrike" dirty="0">
                        <a:solidFill>
                          <a:srgbClr val="000000"/>
                        </a:solidFill>
                        <a:effectLst/>
                        <a:latin typeface="+mj-ea"/>
                        <a:ea typeface="+mj-ea"/>
                      </a:endParaRPr>
                    </a:p>
                  </a:txBody>
                  <a:tcPr marL="6181" marR="6181" marT="6181" marB="0" anchor="ctr">
                    <a:solidFill>
                      <a:schemeClr val="accent3">
                        <a:lumMod val="85000"/>
                      </a:schemeClr>
                    </a:solidFill>
                  </a:tcPr>
                </a:tc>
                <a:tc>
                  <a:txBody>
                    <a:bodyPr/>
                    <a:lstStyle/>
                    <a:p>
                      <a:pPr marL="0" algn="ctr" defTabSz="914400" rtl="0" eaLnBrk="1" fontAlgn="ctr" latinLnBrk="0" hangingPunct="1"/>
                      <a:r>
                        <a:rPr lang="zh-CN" altLang="en-US" sz="900" u="none" strike="noStrike" kern="1200" dirty="0" smtClean="0">
                          <a:solidFill>
                            <a:schemeClr val="dk1"/>
                          </a:solidFill>
                          <a:effectLst/>
                          <a:latin typeface="+mj-ea"/>
                          <a:ea typeface="+mj-ea"/>
                          <a:cs typeface="+mn-cs"/>
                        </a:rPr>
                        <a:t>已提供</a:t>
                      </a:r>
                      <a:endParaRPr lang="zh-CN" altLang="en-US" sz="900" u="none" strike="noStrike" kern="1200" dirty="0">
                        <a:solidFill>
                          <a:schemeClr val="dk1"/>
                        </a:solidFill>
                        <a:effectLst/>
                        <a:latin typeface="+mj-ea"/>
                        <a:ea typeface="+mj-ea"/>
                        <a:cs typeface="+mn-cs"/>
                      </a:endParaRPr>
                    </a:p>
                  </a:txBody>
                  <a:tcPr marL="6181" marR="6181" marT="6181" marB="0" anchor="ctr">
                    <a:solidFill>
                      <a:schemeClr val="accent3">
                        <a:lumMod val="85000"/>
                      </a:schemeClr>
                    </a:solidFill>
                  </a:tcPr>
                </a:tc>
                <a:tc>
                  <a:txBody>
                    <a:bodyPr/>
                    <a:lstStyle/>
                    <a:p>
                      <a:pPr algn="ctr" fontAlgn="ctr"/>
                      <a:r>
                        <a:rPr lang="en-US" altLang="zh-CN" sz="900" u="none" strike="noStrike" dirty="0" smtClean="0">
                          <a:effectLst/>
                          <a:latin typeface="+mj-ea"/>
                          <a:ea typeface="+mj-ea"/>
                        </a:rPr>
                        <a:t>2013-8-26</a:t>
                      </a: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marL="0" algn="ctr" defTabSz="914400" rtl="0" eaLnBrk="1" fontAlgn="ctr" latinLnBrk="0" hangingPunct="1"/>
                      <a:r>
                        <a:rPr lang="zh-CN" altLang="en-US" sz="900" u="none" strike="noStrike" kern="1200" dirty="0" smtClean="0">
                          <a:solidFill>
                            <a:schemeClr val="dk1"/>
                          </a:solidFill>
                          <a:effectLst/>
                          <a:latin typeface="+mj-ea"/>
                          <a:ea typeface="+mj-ea"/>
                          <a:cs typeface="+mn-cs"/>
                        </a:rPr>
                        <a:t>无附件</a:t>
                      </a:r>
                      <a:endParaRPr lang="zh-CN" altLang="en-US" sz="900" u="none" strike="noStrike" kern="1200" dirty="0">
                        <a:solidFill>
                          <a:schemeClr val="dk1"/>
                        </a:solidFill>
                        <a:effectLst/>
                        <a:latin typeface="+mj-ea"/>
                        <a:ea typeface="+mj-ea"/>
                        <a:cs typeface="+mn-cs"/>
                      </a:endParaRPr>
                    </a:p>
                  </a:txBody>
                  <a:tcPr marL="6181" marR="6181" marT="6181" marB="0" anchor="ctr">
                    <a:solidFill>
                      <a:schemeClr val="bg2">
                        <a:lumMod val="85000"/>
                      </a:schemeClr>
                    </a:solidFill>
                  </a:tcPr>
                </a:tc>
              </a:tr>
              <a:tr h="136810">
                <a:tc vMerge="1">
                  <a:txBody>
                    <a:bodyPr/>
                    <a:lstStyle/>
                    <a:p>
                      <a:endParaRPr lang="zh-CN" altLang="en-US"/>
                    </a:p>
                  </a:txBody>
                  <a:tcPr/>
                </a:tc>
                <a:tc>
                  <a:txBody>
                    <a:bodyPr/>
                    <a:lstStyle/>
                    <a:p>
                      <a:pPr algn="ctr" fontAlgn="ctr"/>
                      <a:r>
                        <a:rPr lang="en-US" altLang="zh-CN" sz="900" b="0" i="0" u="none" strike="noStrike" dirty="0" smtClean="0">
                          <a:solidFill>
                            <a:schemeClr val="dk1"/>
                          </a:solidFill>
                          <a:effectLst/>
                          <a:latin typeface="+mj-ea"/>
                          <a:ea typeface="+mj-ea"/>
                        </a:rPr>
                        <a:t>6</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l" fontAlgn="ctr"/>
                      <a:r>
                        <a:rPr lang="zh-CN" altLang="en-US" sz="900" u="none" strike="noStrike" dirty="0">
                          <a:effectLst/>
                          <a:latin typeface="+mj-ea"/>
                          <a:ea typeface="+mj-ea"/>
                        </a:rPr>
                        <a:t>中建钢构有限公司</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en-US" altLang="zh-CN" sz="900" u="none" strike="noStrike" dirty="0">
                          <a:effectLst/>
                          <a:latin typeface="+mj-ea"/>
                          <a:ea typeface="+mj-ea"/>
                        </a:rPr>
                        <a:t>2013-7-23</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已补充</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r>
              <a:tr h="136810">
                <a:tc vMerge="1">
                  <a:txBody>
                    <a:bodyPr/>
                    <a:lstStyle/>
                    <a:p>
                      <a:endParaRPr lang="zh-CN" altLang="en-US"/>
                    </a:p>
                  </a:txBody>
                  <a:tcPr/>
                </a:tc>
                <a:tc>
                  <a:txBody>
                    <a:bodyPr/>
                    <a:lstStyle/>
                    <a:p>
                      <a:pPr algn="ctr" fontAlgn="ctr"/>
                      <a:r>
                        <a:rPr lang="en-US" altLang="zh-CN" sz="900" b="0" i="0" u="none" strike="noStrike" dirty="0" smtClean="0">
                          <a:solidFill>
                            <a:schemeClr val="dk1"/>
                          </a:solidFill>
                          <a:effectLst/>
                          <a:latin typeface="+mj-ea"/>
                          <a:ea typeface="+mj-ea"/>
                        </a:rPr>
                        <a:t>7</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l" fontAlgn="ctr"/>
                      <a:r>
                        <a:rPr lang="zh-CN" altLang="en-US" sz="900" u="none" strike="noStrike">
                          <a:effectLst/>
                          <a:latin typeface="+mj-ea"/>
                          <a:ea typeface="+mj-ea"/>
                        </a:rPr>
                        <a:t>中建商品混凝土有限公司</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en-US" altLang="zh-CN" sz="900" u="none" strike="noStrike" dirty="0">
                          <a:effectLst/>
                          <a:latin typeface="+mj-ea"/>
                          <a:ea typeface="+mj-ea"/>
                        </a:rPr>
                        <a:t>2013-8-1</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已提供部分附件</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r>
              <a:tr h="136810">
                <a:tc vMerge="1">
                  <a:txBody>
                    <a:bodyPr/>
                    <a:lstStyle/>
                    <a:p>
                      <a:endParaRPr lang="zh-CN" altLang="en-US"/>
                    </a:p>
                  </a:txBody>
                  <a:tcPr/>
                </a:tc>
                <a:tc>
                  <a:txBody>
                    <a:bodyPr/>
                    <a:lstStyle/>
                    <a:p>
                      <a:pPr algn="ctr" fontAlgn="ctr"/>
                      <a:r>
                        <a:rPr lang="en-US" altLang="zh-CN" sz="900" b="0" i="0" u="none" strike="noStrike" dirty="0" smtClean="0">
                          <a:solidFill>
                            <a:schemeClr val="dk1"/>
                          </a:solidFill>
                          <a:effectLst/>
                          <a:latin typeface="+mj-ea"/>
                          <a:ea typeface="+mj-ea"/>
                        </a:rPr>
                        <a:t>8</a:t>
                      </a:r>
                      <a:endParaRPr lang="en-US" altLang="zh-CN"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l" fontAlgn="ctr"/>
                      <a:r>
                        <a:rPr lang="zh-CN" altLang="en-US" sz="900" u="none" strike="noStrike" dirty="0">
                          <a:effectLst/>
                          <a:latin typeface="+mj-ea"/>
                          <a:ea typeface="+mj-ea"/>
                        </a:rPr>
                        <a:t>中建安装工程有限公司</a:t>
                      </a:r>
                      <a:endParaRPr lang="zh-CN" altLang="en-US" sz="900" b="0" i="0" u="none" strike="noStrike" dirty="0">
                        <a:solidFill>
                          <a:srgbClr val="FFFFFF"/>
                        </a:solidFill>
                        <a:effectLst/>
                        <a:latin typeface="+mj-ea"/>
                        <a:ea typeface="+mj-ea"/>
                      </a:endParaRPr>
                    </a:p>
                  </a:txBody>
                  <a:tcPr marL="6181" marR="6181" marT="6181" marB="0" anchor="ctr">
                    <a:solidFill>
                      <a:srgbClr val="FFC000"/>
                    </a:solidFill>
                  </a:tcP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en-US" altLang="zh-CN" sz="900" u="none" strike="noStrike" dirty="0">
                          <a:effectLst/>
                          <a:latin typeface="+mj-ea"/>
                          <a:ea typeface="+mj-ea"/>
                        </a:rPr>
                        <a:t>2013-7-22</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已补充</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r>
              <a:tr h="136810">
                <a:tc vMerge="1">
                  <a:txBody>
                    <a:bodyPr/>
                    <a:lstStyle/>
                    <a:p>
                      <a:endParaRPr lang="zh-CN" altLang="en-US"/>
                    </a:p>
                  </a:txBody>
                  <a:tcPr/>
                </a:tc>
                <a:tc>
                  <a:txBody>
                    <a:bodyPr/>
                    <a:lstStyle/>
                    <a:p>
                      <a:pPr algn="ctr" fontAlgn="ctr"/>
                      <a:r>
                        <a:rPr lang="en-US" altLang="zh-CN" sz="900" b="0" i="0" u="none" strike="noStrike" dirty="0" smtClean="0">
                          <a:solidFill>
                            <a:schemeClr val="dk1"/>
                          </a:solidFill>
                          <a:effectLst/>
                          <a:latin typeface="+mj-ea"/>
                          <a:ea typeface="+mj-ea"/>
                        </a:rPr>
                        <a:t>9</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l" fontAlgn="ctr"/>
                      <a:r>
                        <a:rPr lang="zh-CN" altLang="en-US" sz="900" u="none" strike="noStrike" dirty="0">
                          <a:effectLst/>
                          <a:latin typeface="+mj-ea"/>
                          <a:ea typeface="+mj-ea"/>
                        </a:rPr>
                        <a:t>中建财务有限公司</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a:effectLst/>
                          <a:latin typeface="+mj-ea"/>
                          <a:ea typeface="+mj-ea"/>
                        </a:rPr>
                        <a:t>已提供</a:t>
                      </a:r>
                      <a:endParaRPr lang="zh-CN" altLang="en-US" sz="900" b="0" i="0" u="none" strike="noStrike">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endParaRPr lang="zh-CN" altLang="en-US" sz="900" b="0" i="0" u="none" strike="noStrike" dirty="0">
                        <a:solidFill>
                          <a:srgbClr val="000000"/>
                        </a:solidFill>
                        <a:effectLst/>
                        <a:latin typeface="+mj-ea"/>
                        <a:ea typeface="+mj-ea"/>
                      </a:endParaRPr>
                    </a:p>
                  </a:txBody>
                  <a:tcPr marL="6181" marR="6181" marT="6181" marB="0" anchor="ctr">
                    <a:solidFill>
                      <a:srgbClr val="FFC000"/>
                    </a:solidFill>
                  </a:tcPr>
                </a:tc>
                <a:tc>
                  <a:txBody>
                    <a:bodyPr/>
                    <a:lstStyle/>
                    <a:p>
                      <a:pPr algn="ctr" fontAlgn="ctr"/>
                      <a:r>
                        <a:rPr lang="en-US" altLang="zh-CN" sz="900" u="none" strike="noStrike" dirty="0">
                          <a:effectLst/>
                          <a:latin typeface="+mj-ea"/>
                          <a:ea typeface="+mj-ea"/>
                        </a:rPr>
                        <a:t>2013-7-22</a:t>
                      </a:r>
                      <a:endParaRPr lang="en-US" altLang="zh-CN"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c>
                  <a:txBody>
                    <a:bodyPr/>
                    <a:lstStyle/>
                    <a:p>
                      <a:pPr algn="ctr" fontAlgn="ctr"/>
                      <a:r>
                        <a:rPr lang="zh-CN" altLang="en-US" sz="900" u="none" strike="noStrike" dirty="0">
                          <a:effectLst/>
                          <a:latin typeface="+mj-ea"/>
                          <a:ea typeface="+mj-ea"/>
                        </a:rPr>
                        <a:t>无附件</a:t>
                      </a:r>
                      <a:endParaRPr lang="zh-CN" altLang="en-US" sz="900" b="0" i="0" u="none" strike="noStrike" dirty="0">
                        <a:solidFill>
                          <a:srgbClr val="000000"/>
                        </a:solidFill>
                        <a:effectLst/>
                        <a:latin typeface="+mj-ea"/>
                        <a:ea typeface="+mj-ea"/>
                      </a:endParaRPr>
                    </a:p>
                  </a:txBody>
                  <a:tcPr marL="6181" marR="6181" marT="6181" marB="0" anchor="ctr">
                    <a:solidFill>
                      <a:schemeClr val="bg2">
                        <a:lumMod val="85000"/>
                      </a:schemeClr>
                    </a:solidFill>
                  </a:tcPr>
                </a:tc>
              </a:tr>
            </a:tbl>
          </a:graphicData>
        </a:graphic>
      </p:graphicFrame>
      <p:sp>
        <p:nvSpPr>
          <p:cNvPr id="14" name="TextBox 13"/>
          <p:cNvSpPr txBox="1"/>
          <p:nvPr/>
        </p:nvSpPr>
        <p:spPr bwMode="gray">
          <a:xfrm>
            <a:off x="7833321" y="1556792"/>
            <a:ext cx="1944216" cy="4392488"/>
          </a:xfrm>
          <a:prstGeom prst="rect">
            <a:avLst/>
          </a:prstGeom>
          <a:noFill/>
          <a:ln w="12700" algn="ctr">
            <a:solidFill>
              <a:srgbClr val="FFC000"/>
            </a:solidFill>
            <a:prstDash val="dash"/>
            <a:miter lim="800000"/>
            <a:headEnd/>
            <a:tailEnd/>
          </a:ln>
        </p:spPr>
        <p:txBody>
          <a:bodyPr wrap="square" lIns="88697" tIns="44348" rIns="88697" bIns="44348" rtlCol="0">
            <a:noAutofit/>
          </a:bodyPr>
          <a:lstStyle/>
          <a:p>
            <a:pPr>
              <a:lnSpc>
                <a:spcPct val="100000"/>
              </a:lnSpc>
              <a:spcAft>
                <a:spcPts val="600"/>
              </a:spcAft>
              <a:buFont typeface="微软雅黑" pitchFamily="34" charset="-122"/>
              <a:buChar char="‐"/>
            </a:pPr>
            <a:r>
              <a:rPr lang="zh-CN" altLang="en-US" sz="1200" dirty="0" smtClean="0">
                <a:latin typeface="微软雅黑" pitchFamily="34" charset="-122"/>
                <a:ea typeface="微软雅黑" pitchFamily="34" charset="-122"/>
              </a:rPr>
              <a:t>共</a:t>
            </a:r>
            <a:r>
              <a:rPr lang="en-US" altLang="zh-CN" sz="1200" b="1" dirty="0">
                <a:solidFill>
                  <a:srgbClr val="FF0000"/>
                </a:solidFill>
                <a:latin typeface="微软雅黑" pitchFamily="34" charset="-122"/>
                <a:ea typeface="微软雅黑" pitchFamily="34" charset="-122"/>
              </a:rPr>
              <a:t>30</a:t>
            </a:r>
            <a:r>
              <a:rPr lang="zh-CN" altLang="en-US" sz="1200" dirty="0">
                <a:latin typeface="微软雅黑" pitchFamily="34" charset="-122"/>
                <a:ea typeface="微软雅黑" pitchFamily="34" charset="-122"/>
              </a:rPr>
              <a:t>家单位，</a:t>
            </a:r>
            <a:r>
              <a:rPr lang="zh-CN" altLang="en-US" sz="1200" dirty="0" smtClean="0">
                <a:latin typeface="微软雅黑" pitchFamily="34" charset="-122"/>
                <a:ea typeface="微软雅黑" pitchFamily="34" charset="-122"/>
              </a:rPr>
              <a:t>其中</a:t>
            </a:r>
            <a:r>
              <a:rPr lang="en-US" altLang="zh-CN" sz="1200" b="1" dirty="0" smtClean="0">
                <a:solidFill>
                  <a:srgbClr val="FF0000"/>
                </a:solidFill>
                <a:latin typeface="微软雅黑" pitchFamily="34" charset="-122"/>
                <a:ea typeface="微软雅黑" pitchFamily="34" charset="-122"/>
              </a:rPr>
              <a:t>30</a:t>
            </a:r>
            <a:r>
              <a:rPr lang="zh-CN" altLang="en-US" sz="1200" b="1" dirty="0" smtClean="0">
                <a:solidFill>
                  <a:srgbClr val="FF0000"/>
                </a:solidFill>
                <a:latin typeface="微软雅黑" pitchFamily="34" charset="-122"/>
                <a:ea typeface="微软雅黑" pitchFamily="34" charset="-122"/>
              </a:rPr>
              <a:t>家</a:t>
            </a:r>
            <a:r>
              <a:rPr lang="zh-CN" altLang="en-US" sz="1200" dirty="0">
                <a:latin typeface="微软雅黑" pitchFamily="34" charset="-122"/>
                <a:ea typeface="微软雅黑" pitchFamily="34" charset="-122"/>
              </a:rPr>
              <a:t>单位提供了问卷反馈</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 调研</a:t>
            </a:r>
            <a:r>
              <a:rPr lang="zh-CN" altLang="en-US" sz="1200" dirty="0">
                <a:latin typeface="微软雅黑" pitchFamily="34" charset="-122"/>
                <a:ea typeface="微软雅黑" pitchFamily="34" charset="-122"/>
              </a:rPr>
              <a:t>的单位共</a:t>
            </a:r>
            <a:r>
              <a:rPr lang="en-US" altLang="zh-CN" sz="1200" b="1" dirty="0" smtClean="0">
                <a:solidFill>
                  <a:srgbClr val="FF0000"/>
                </a:solidFill>
                <a:latin typeface="微软雅黑" pitchFamily="34" charset="-122"/>
                <a:ea typeface="微软雅黑" pitchFamily="34" charset="-122"/>
              </a:rPr>
              <a:t>10</a:t>
            </a:r>
            <a:r>
              <a:rPr lang="zh-CN" altLang="en-US" sz="1200" b="1" dirty="0" smtClean="0">
                <a:solidFill>
                  <a:srgbClr val="FF0000"/>
                </a:solidFill>
                <a:latin typeface="微软雅黑" pitchFamily="34" charset="-122"/>
                <a:ea typeface="微软雅黑" pitchFamily="34" charset="-122"/>
              </a:rPr>
              <a:t>家</a:t>
            </a:r>
            <a:r>
              <a:rPr lang="zh-CN" altLang="en-US" sz="1200" dirty="0">
                <a:latin typeface="微软雅黑" pitchFamily="34" charset="-122"/>
                <a:ea typeface="微软雅黑" pitchFamily="34" charset="-122"/>
              </a:rPr>
              <a:t>。</a:t>
            </a:r>
          </a:p>
        </p:txBody>
      </p:sp>
      <p:sp>
        <p:nvSpPr>
          <p:cNvPr id="11" name="矩形 10"/>
          <p:cNvSpPr/>
          <p:nvPr/>
        </p:nvSpPr>
        <p:spPr>
          <a:xfrm>
            <a:off x="5694176" y="104262"/>
            <a:ext cx="3939344" cy="372410"/>
          </a:xfrm>
          <a:prstGeom prst="rect">
            <a:avLst/>
          </a:prstGeom>
        </p:spPr>
        <p:txBody>
          <a:bodyPr wrap="square">
            <a:spAutoFit/>
          </a:bodyPr>
          <a:lstStyle/>
          <a:p>
            <a:pPr>
              <a:buNone/>
            </a:pPr>
            <a:r>
              <a:rPr lang="zh-CN" altLang="en-US" b="1" dirty="0" smtClean="0">
                <a:solidFill>
                  <a:srgbClr val="FF0000"/>
                </a:solidFill>
                <a:latin typeface="+mn-ea"/>
                <a:ea typeface="+mn-ea"/>
              </a:rPr>
              <a:t>需求现状调研   </a:t>
            </a:r>
            <a:r>
              <a:rPr lang="zh-CN" altLang="en-US" b="1" dirty="0" smtClean="0">
                <a:latin typeface="+mn-ea"/>
                <a:ea typeface="+mn-ea"/>
              </a:rPr>
              <a:t>关键问题发现   业务影响分析</a:t>
            </a:r>
            <a:endParaRPr lang="zh-CN" altLang="en-US" b="1" dirty="0">
              <a:latin typeface="+mn-ea"/>
              <a:ea typeface="+mn-ea"/>
            </a:endParaRPr>
          </a:p>
        </p:txBody>
      </p:sp>
      <p:sp>
        <p:nvSpPr>
          <p:cNvPr id="12" name="右箭头 11"/>
          <p:cNvSpPr/>
          <p:nvPr/>
        </p:nvSpPr>
        <p:spPr bwMode="auto">
          <a:xfrm>
            <a:off x="828332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5" name="右箭头 14"/>
          <p:cNvSpPr/>
          <p:nvPr/>
        </p:nvSpPr>
        <p:spPr bwMode="auto">
          <a:xfrm>
            <a:off x="6930728"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363588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6416824"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需求</a:t>
            </a:r>
            <a:r>
              <a:rPr lang="zh-CN" altLang="en-US" dirty="0">
                <a:latin typeface="+mj-ea"/>
              </a:rPr>
              <a:t>现状</a:t>
            </a:r>
            <a:r>
              <a:rPr lang="zh-CN" altLang="en-US" kern="1200" dirty="0" smtClean="0">
                <a:latin typeface="+mj-ea"/>
              </a:rPr>
              <a:t>调研</a:t>
            </a:r>
            <a:r>
              <a:rPr lang="en-US" altLang="zh-CN" kern="1200" dirty="0" smtClean="0">
                <a:latin typeface="+mj-ea"/>
              </a:rPr>
              <a:t>--</a:t>
            </a:r>
            <a:r>
              <a:rPr lang="zh-CN" altLang="en-US" sz="2000" kern="1200" dirty="0" smtClean="0">
                <a:latin typeface="+mj-ea"/>
              </a:rPr>
              <a:t>总部</a:t>
            </a:r>
            <a:r>
              <a:rPr lang="zh-CN" altLang="en-US" sz="2000" kern="1200" dirty="0">
                <a:latin typeface="+mj-ea"/>
              </a:rPr>
              <a:t>单位访谈情况</a:t>
            </a:r>
          </a:p>
        </p:txBody>
      </p:sp>
      <p:graphicFrame>
        <p:nvGraphicFramePr>
          <p:cNvPr id="5" name="表格 4"/>
          <p:cNvGraphicFramePr>
            <a:graphicFrameLocks noGrp="1"/>
          </p:cNvGraphicFramePr>
          <p:nvPr>
            <p:extLst>
              <p:ext uri="{D42A27DB-BD31-4B8C-83A1-F6EECF244321}">
                <p14:modId xmlns:p14="http://schemas.microsoft.com/office/powerpoint/2010/main" val="4213759569"/>
              </p:ext>
            </p:extLst>
          </p:nvPr>
        </p:nvGraphicFramePr>
        <p:xfrm>
          <a:off x="255920" y="1011523"/>
          <a:ext cx="7361376" cy="5369805"/>
        </p:xfrm>
        <a:graphic>
          <a:graphicData uri="http://schemas.openxmlformats.org/drawingml/2006/table">
            <a:tbl>
              <a:tblPr>
                <a:tableStyleId>{5C22544A-7EE6-4342-B048-85BDC9FD1C3A}</a:tableStyleId>
              </a:tblPr>
              <a:tblGrid>
                <a:gridCol w="337163"/>
                <a:gridCol w="1011486"/>
                <a:gridCol w="2124295"/>
                <a:gridCol w="1296144"/>
                <a:gridCol w="1080120"/>
                <a:gridCol w="720080"/>
                <a:gridCol w="792088"/>
              </a:tblGrid>
              <a:tr h="432048">
                <a:tc>
                  <a:txBody>
                    <a:bodyPr/>
                    <a:lstStyle/>
                    <a:p>
                      <a:pPr algn="ctr" fontAlgn="ctr"/>
                      <a:r>
                        <a:rPr lang="zh-CN" altLang="en-US" sz="1400" b="1" u="none" strike="noStrike" dirty="0">
                          <a:effectLst/>
                          <a:latin typeface="+mj-ea"/>
                          <a:ea typeface="+mj-ea"/>
                        </a:rPr>
                        <a:t>序号</a:t>
                      </a:r>
                      <a:endParaRPr lang="zh-CN" altLang="en-US" sz="1400" b="1" i="0" u="none" strike="noStrike" dirty="0">
                        <a:solidFill>
                          <a:srgbClr val="000000"/>
                        </a:solidFill>
                        <a:effectLst/>
                        <a:latin typeface="+mj-ea"/>
                        <a:ea typeface="+mj-ea"/>
                      </a:endParaRPr>
                    </a:p>
                  </a:txBody>
                  <a:tcPr marL="3208" marR="3208" marT="3208" marB="0" anchor="ctr">
                    <a:solidFill>
                      <a:schemeClr val="accent1">
                        <a:lumMod val="60000"/>
                        <a:lumOff val="40000"/>
                      </a:schemeClr>
                    </a:solidFill>
                  </a:tcPr>
                </a:tc>
                <a:tc>
                  <a:txBody>
                    <a:bodyPr/>
                    <a:lstStyle/>
                    <a:p>
                      <a:pPr algn="ctr" fontAlgn="ctr"/>
                      <a:r>
                        <a:rPr lang="zh-CN" altLang="en-US" sz="1400" b="1" u="none" strike="noStrike" dirty="0">
                          <a:effectLst/>
                          <a:latin typeface="+mj-ea"/>
                          <a:ea typeface="+mj-ea"/>
                        </a:rPr>
                        <a:t>部门</a:t>
                      </a:r>
                      <a:endParaRPr lang="zh-CN" altLang="en-US" sz="1400" b="1" i="0" u="none" strike="noStrike" dirty="0">
                        <a:solidFill>
                          <a:srgbClr val="000000"/>
                        </a:solidFill>
                        <a:effectLst/>
                        <a:latin typeface="+mj-ea"/>
                        <a:ea typeface="+mj-ea"/>
                      </a:endParaRPr>
                    </a:p>
                  </a:txBody>
                  <a:tcPr marL="3208" marR="3208" marT="3208" marB="0" anchor="ctr">
                    <a:solidFill>
                      <a:schemeClr val="accent1">
                        <a:lumMod val="60000"/>
                        <a:lumOff val="40000"/>
                      </a:schemeClr>
                    </a:solidFill>
                  </a:tcPr>
                </a:tc>
                <a:tc>
                  <a:txBody>
                    <a:bodyPr/>
                    <a:lstStyle/>
                    <a:p>
                      <a:pPr algn="ctr" fontAlgn="ctr"/>
                      <a:r>
                        <a:rPr lang="zh-CN" altLang="en-US" sz="1400" b="1" u="none" strike="noStrike" dirty="0">
                          <a:effectLst/>
                          <a:latin typeface="+mj-ea"/>
                          <a:ea typeface="+mj-ea"/>
                        </a:rPr>
                        <a:t>调研时间</a:t>
                      </a:r>
                      <a:r>
                        <a:rPr lang="en-US" altLang="zh-CN" sz="1400" b="1" u="none" strike="noStrike" dirty="0">
                          <a:effectLst/>
                          <a:latin typeface="+mj-ea"/>
                          <a:ea typeface="+mj-ea"/>
                        </a:rPr>
                        <a:t>/</a:t>
                      </a:r>
                      <a:r>
                        <a:rPr lang="zh-CN" altLang="en-US" sz="1400" b="1" u="none" strike="noStrike" dirty="0">
                          <a:effectLst/>
                          <a:latin typeface="+mj-ea"/>
                          <a:ea typeface="+mj-ea"/>
                        </a:rPr>
                        <a:t>联系人</a:t>
                      </a:r>
                      <a:r>
                        <a:rPr lang="en-US" altLang="zh-CN" sz="1400" b="1" u="none" strike="noStrike" dirty="0">
                          <a:effectLst/>
                          <a:latin typeface="+mj-ea"/>
                          <a:ea typeface="+mj-ea"/>
                        </a:rPr>
                        <a:t>/</a:t>
                      </a:r>
                      <a:r>
                        <a:rPr lang="zh-CN" altLang="en-US" sz="1400" b="1" u="none" strike="noStrike" dirty="0">
                          <a:effectLst/>
                          <a:latin typeface="+mj-ea"/>
                          <a:ea typeface="+mj-ea"/>
                        </a:rPr>
                        <a:t>分机</a:t>
                      </a:r>
                      <a:endParaRPr lang="zh-CN" altLang="en-US" sz="1400" b="1" i="0" u="none" strike="noStrike" dirty="0">
                        <a:solidFill>
                          <a:srgbClr val="000000"/>
                        </a:solidFill>
                        <a:effectLst/>
                        <a:latin typeface="+mj-ea"/>
                        <a:ea typeface="+mj-ea"/>
                      </a:endParaRPr>
                    </a:p>
                  </a:txBody>
                  <a:tcPr marL="3208" marR="3208" marT="3208" marB="0" anchor="ctr">
                    <a:solidFill>
                      <a:schemeClr val="accent1">
                        <a:lumMod val="60000"/>
                        <a:lumOff val="40000"/>
                      </a:schemeClr>
                    </a:solidFill>
                  </a:tcPr>
                </a:tc>
                <a:tc>
                  <a:txBody>
                    <a:bodyPr/>
                    <a:lstStyle/>
                    <a:p>
                      <a:pPr algn="ctr" fontAlgn="ctr"/>
                      <a:r>
                        <a:rPr lang="zh-CN" altLang="en-US" sz="1400" b="1" u="none" strike="noStrike" dirty="0">
                          <a:effectLst/>
                          <a:latin typeface="+mj-ea"/>
                          <a:ea typeface="+mj-ea"/>
                        </a:rPr>
                        <a:t>对应主数据</a:t>
                      </a:r>
                      <a:endParaRPr lang="zh-CN" altLang="en-US" sz="1400" b="1" i="0" u="none" strike="noStrike" dirty="0">
                        <a:solidFill>
                          <a:srgbClr val="000000"/>
                        </a:solidFill>
                        <a:effectLst/>
                        <a:latin typeface="+mj-ea"/>
                        <a:ea typeface="+mj-ea"/>
                      </a:endParaRPr>
                    </a:p>
                  </a:txBody>
                  <a:tcPr marL="3208" marR="3208" marT="3208" marB="0" anchor="ctr">
                    <a:solidFill>
                      <a:schemeClr val="accent1">
                        <a:lumMod val="60000"/>
                        <a:lumOff val="40000"/>
                      </a:schemeClr>
                    </a:solidFill>
                  </a:tcPr>
                </a:tc>
                <a:tc>
                  <a:txBody>
                    <a:bodyPr/>
                    <a:lstStyle/>
                    <a:p>
                      <a:pPr algn="ctr" fontAlgn="ctr"/>
                      <a:r>
                        <a:rPr lang="zh-CN" altLang="en-US" sz="1400" b="1" u="none" strike="noStrike" dirty="0">
                          <a:effectLst/>
                          <a:latin typeface="+mj-ea"/>
                          <a:ea typeface="+mj-ea"/>
                        </a:rPr>
                        <a:t>信息系统或软件名称</a:t>
                      </a:r>
                      <a:endParaRPr lang="zh-CN" altLang="en-US" sz="1400" b="1" i="0" u="none" strike="noStrike" dirty="0">
                        <a:solidFill>
                          <a:srgbClr val="000000"/>
                        </a:solidFill>
                        <a:effectLst/>
                        <a:latin typeface="+mj-ea"/>
                        <a:ea typeface="+mj-ea"/>
                      </a:endParaRPr>
                    </a:p>
                  </a:txBody>
                  <a:tcPr marL="3208" marR="3208" marT="3208" marB="0" anchor="ctr">
                    <a:solidFill>
                      <a:schemeClr val="accent1">
                        <a:lumMod val="60000"/>
                        <a:lumOff val="40000"/>
                      </a:schemeClr>
                    </a:solidFill>
                  </a:tcPr>
                </a:tc>
                <a:tc>
                  <a:txBody>
                    <a:bodyPr/>
                    <a:lstStyle/>
                    <a:p>
                      <a:pPr algn="ctr" fontAlgn="ctr"/>
                      <a:r>
                        <a:rPr lang="zh-CN" altLang="en-US" sz="1400" b="1" u="none" strike="noStrike" dirty="0">
                          <a:effectLst/>
                          <a:latin typeface="+mj-ea"/>
                          <a:ea typeface="+mj-ea"/>
                        </a:rPr>
                        <a:t>信息部</a:t>
                      </a:r>
                      <a:r>
                        <a:rPr lang="en-US" altLang="zh-CN" sz="1400" b="1" u="none" strike="noStrike" dirty="0">
                          <a:effectLst/>
                          <a:latin typeface="+mj-ea"/>
                          <a:ea typeface="+mj-ea"/>
                        </a:rPr>
                        <a:t>IT</a:t>
                      </a:r>
                      <a:r>
                        <a:rPr lang="zh-CN" altLang="en-US" sz="1400" b="1" u="none" strike="noStrike" dirty="0">
                          <a:effectLst/>
                          <a:latin typeface="+mj-ea"/>
                          <a:ea typeface="+mj-ea"/>
                        </a:rPr>
                        <a:t>负责人</a:t>
                      </a:r>
                      <a:endParaRPr lang="zh-CN" altLang="en-US" sz="1400" b="1" i="0" u="none" strike="noStrike" dirty="0">
                        <a:solidFill>
                          <a:srgbClr val="000000"/>
                        </a:solidFill>
                        <a:effectLst/>
                        <a:latin typeface="+mj-ea"/>
                        <a:ea typeface="+mj-ea"/>
                      </a:endParaRPr>
                    </a:p>
                  </a:txBody>
                  <a:tcPr marL="3208" marR="3208" marT="3208" marB="0" anchor="ctr">
                    <a:solidFill>
                      <a:schemeClr val="accent1">
                        <a:lumMod val="60000"/>
                        <a:lumOff val="40000"/>
                      </a:schemeClr>
                    </a:solidFill>
                  </a:tcPr>
                </a:tc>
                <a:tc>
                  <a:txBody>
                    <a:bodyPr/>
                    <a:lstStyle/>
                    <a:p>
                      <a:pPr algn="ctr" fontAlgn="ctr"/>
                      <a:r>
                        <a:rPr lang="zh-CN" altLang="en-US" sz="1400" b="1" u="none" strike="noStrike" dirty="0">
                          <a:effectLst/>
                          <a:latin typeface="+mj-ea"/>
                          <a:ea typeface="+mj-ea"/>
                        </a:rPr>
                        <a:t>系统类别</a:t>
                      </a:r>
                      <a:endParaRPr lang="zh-CN" altLang="en-US" sz="1400" b="1" i="0" u="none" strike="noStrike" dirty="0">
                        <a:solidFill>
                          <a:srgbClr val="000000"/>
                        </a:solidFill>
                        <a:effectLst/>
                        <a:latin typeface="+mj-ea"/>
                        <a:ea typeface="+mj-ea"/>
                      </a:endParaRPr>
                    </a:p>
                  </a:txBody>
                  <a:tcPr marL="3208" marR="3208" marT="3208" marB="0" anchor="ctr">
                    <a:solidFill>
                      <a:schemeClr val="accent1">
                        <a:lumMod val="60000"/>
                        <a:lumOff val="40000"/>
                      </a:schemeClr>
                    </a:solidFill>
                  </a:tcPr>
                </a:tc>
              </a:tr>
              <a:tr h="144379">
                <a:tc rowSpan="2">
                  <a:txBody>
                    <a:bodyPr/>
                    <a:lstStyle/>
                    <a:p>
                      <a:pPr algn="ctr" fontAlgn="ctr"/>
                      <a:r>
                        <a:rPr lang="en-US" altLang="zh-CN" sz="900" u="none" strike="noStrike" dirty="0">
                          <a:effectLst/>
                          <a:latin typeface="+mj-ea"/>
                          <a:ea typeface="+mj-ea"/>
                        </a:rPr>
                        <a:t>1</a:t>
                      </a:r>
                      <a:endParaRPr lang="en-US" altLang="zh-CN" sz="900" b="0" i="0" u="none" strike="noStrike" dirty="0">
                        <a:solidFill>
                          <a:srgbClr val="000000"/>
                        </a:solidFill>
                        <a:effectLst/>
                        <a:latin typeface="+mj-ea"/>
                        <a:ea typeface="+mj-ea"/>
                      </a:endParaRPr>
                    </a:p>
                  </a:txBody>
                  <a:tcPr marL="3208" marR="3208" marT="3208" marB="0" anchor="ctr"/>
                </a:tc>
                <a:tc rowSpan="2">
                  <a:txBody>
                    <a:bodyPr/>
                    <a:lstStyle/>
                    <a:p>
                      <a:pPr algn="l" fontAlgn="ctr"/>
                      <a:r>
                        <a:rPr lang="zh-CN" altLang="en-US" sz="1200" b="1" u="none" strike="noStrike" dirty="0">
                          <a:effectLst/>
                          <a:latin typeface="+mj-ea"/>
                          <a:ea typeface="+mj-ea"/>
                        </a:rPr>
                        <a:t>办公厅</a:t>
                      </a:r>
                      <a:endParaRPr lang="zh-CN" altLang="en-US" sz="1200" b="1" i="0" u="none" strike="noStrike" dirty="0">
                        <a:solidFill>
                          <a:srgbClr val="000000"/>
                        </a:solidFill>
                        <a:effectLst/>
                        <a:latin typeface="+mj-ea"/>
                        <a:ea typeface="+mj-ea"/>
                      </a:endParaRPr>
                    </a:p>
                  </a:txBody>
                  <a:tcPr marL="3208" marR="3208" marT="3208" marB="0" anchor="ctr"/>
                </a:tc>
                <a:tc rowSpan="2">
                  <a:txBody>
                    <a:bodyPr/>
                    <a:lstStyle/>
                    <a:p>
                      <a:pPr algn="l" fontAlgn="ctr"/>
                      <a:r>
                        <a:rPr lang="en-US" altLang="zh-CN" sz="900" u="none" strike="noStrike" dirty="0">
                          <a:effectLst/>
                          <a:latin typeface="+mj-ea"/>
                          <a:ea typeface="+mj-ea"/>
                        </a:rPr>
                        <a:t>2013/7/11</a:t>
                      </a:r>
                      <a:r>
                        <a:rPr lang="zh-CN" altLang="en-US" sz="900" u="none" strike="noStrike" dirty="0">
                          <a:effectLst/>
                          <a:latin typeface="+mj-ea"/>
                          <a:ea typeface="+mj-ea"/>
                        </a:rPr>
                        <a:t>下午</a:t>
                      </a:r>
                      <a:r>
                        <a:rPr lang="en-US" altLang="zh-CN" sz="900" u="none" strike="noStrike" dirty="0">
                          <a:effectLst/>
                          <a:latin typeface="+mj-ea"/>
                          <a:ea typeface="+mj-ea"/>
                        </a:rPr>
                        <a:t>/</a:t>
                      </a:r>
                      <a:r>
                        <a:rPr lang="zh-CN" altLang="en-US" sz="900" u="none" strike="noStrike" dirty="0">
                          <a:effectLst/>
                          <a:latin typeface="+mj-ea"/>
                          <a:ea typeface="+mj-ea"/>
                        </a:rPr>
                        <a:t>王瑞（知识</a:t>
                      </a:r>
                      <a:r>
                        <a:rPr lang="zh-CN" altLang="en-US" sz="900" u="none" strike="noStrike" dirty="0" smtClean="0">
                          <a:effectLst/>
                          <a:latin typeface="+mj-ea"/>
                          <a:ea typeface="+mj-ea"/>
                        </a:rPr>
                        <a:t>）</a:t>
                      </a:r>
                      <a:r>
                        <a:rPr lang="en-US" altLang="zh-CN" sz="900" u="none" strike="noStrike" dirty="0">
                          <a:effectLst/>
                          <a:latin typeface="+mj-ea"/>
                          <a:ea typeface="+mj-ea"/>
                        </a:rPr>
                        <a:t/>
                      </a:r>
                      <a:br>
                        <a:rPr lang="en-US" altLang="zh-CN" sz="900" u="none" strike="noStrike" dirty="0">
                          <a:effectLst/>
                          <a:latin typeface="+mj-ea"/>
                          <a:ea typeface="+mj-ea"/>
                        </a:rPr>
                      </a:br>
                      <a:r>
                        <a:rPr lang="en-US" altLang="zh-CN" sz="900" u="none" strike="noStrike" dirty="0">
                          <a:effectLst/>
                          <a:latin typeface="+mj-ea"/>
                          <a:ea typeface="+mj-ea"/>
                        </a:rPr>
                        <a:t>2013/7/26</a:t>
                      </a:r>
                      <a:r>
                        <a:rPr lang="zh-CN" altLang="en-US" sz="900" u="none" strike="noStrike" dirty="0">
                          <a:effectLst/>
                          <a:latin typeface="+mj-ea"/>
                          <a:ea typeface="+mj-ea"/>
                        </a:rPr>
                        <a:t>赵玉虎、卢佳丽</a:t>
                      </a:r>
                      <a:r>
                        <a:rPr lang="en-US" altLang="zh-CN" sz="900" u="none" strike="noStrike" dirty="0">
                          <a:effectLst/>
                          <a:latin typeface="+mj-ea"/>
                          <a:ea typeface="+mj-ea"/>
                        </a:rPr>
                        <a:t>(</a:t>
                      </a:r>
                      <a:r>
                        <a:rPr lang="zh-CN" altLang="en-US" sz="900" u="none" strike="noStrike" dirty="0">
                          <a:effectLst/>
                          <a:latin typeface="+mj-ea"/>
                          <a:ea typeface="+mj-ea"/>
                        </a:rPr>
                        <a:t>文件、档案）</a:t>
                      </a:r>
                      <a:endParaRPr lang="zh-CN" altLang="en-US" sz="900" b="0" i="0" u="none" strike="noStrike" dirty="0">
                        <a:solidFill>
                          <a:srgbClr val="000000"/>
                        </a:solidFill>
                        <a:effectLst/>
                        <a:latin typeface="+mj-ea"/>
                        <a:ea typeface="+mj-ea"/>
                      </a:endParaRPr>
                    </a:p>
                  </a:txBody>
                  <a:tcPr marL="3208" marR="3208" marT="3208" marB="0" anchor="ctr"/>
                </a:tc>
                <a:tc rowSpan="2">
                  <a:txBody>
                    <a:bodyPr/>
                    <a:lstStyle/>
                    <a:p>
                      <a:pPr algn="l" fontAlgn="ctr"/>
                      <a:r>
                        <a:rPr lang="zh-CN" altLang="en-US" sz="900" u="none" strike="noStrike" dirty="0" smtClean="0">
                          <a:effectLst/>
                          <a:latin typeface="+mj-ea"/>
                          <a:ea typeface="+mj-ea"/>
                        </a:rPr>
                        <a:t>文件、档案</a:t>
                      </a:r>
                      <a:endParaRPr lang="zh-CN" altLang="en-US"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u="none" strike="noStrike" dirty="0">
                          <a:effectLst/>
                          <a:latin typeface="+mj-ea"/>
                          <a:ea typeface="+mj-ea"/>
                        </a:rPr>
                        <a:t>档案管理系统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谭丁文</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dirty="0">
                          <a:effectLst/>
                          <a:latin typeface="+mj-ea"/>
                          <a:ea typeface="+mj-ea"/>
                        </a:rPr>
                        <a:t>业务管理</a:t>
                      </a:r>
                      <a:endParaRPr lang="zh-CN" altLang="en-US" sz="900" b="0" i="0" u="none" strike="noStrike" dirty="0">
                        <a:solidFill>
                          <a:srgbClr val="000000"/>
                        </a:solidFill>
                        <a:effectLst/>
                        <a:latin typeface="+mj-ea"/>
                        <a:ea typeface="+mj-ea"/>
                      </a:endParaRPr>
                    </a:p>
                  </a:txBody>
                  <a:tcPr marL="3208" marR="3208" marT="3208" marB="0" anchor="ctr"/>
                </a:tc>
              </a:tr>
              <a:tr h="14437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dirty="0">
                          <a:effectLst/>
                          <a:latin typeface="+mj-ea"/>
                          <a:ea typeface="+mj-ea"/>
                        </a:rPr>
                        <a:t>知识管理系统 </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dirty="0">
                          <a:effectLst/>
                          <a:latin typeface="+mj-ea"/>
                          <a:ea typeface="+mj-ea"/>
                        </a:rPr>
                        <a:t>魏巍</a:t>
                      </a:r>
                      <a:endParaRPr lang="zh-CN" altLang="en-US" sz="900" b="0" i="0" u="none" strike="noStrike" dirty="0">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dirty="0">
                          <a:effectLst/>
                          <a:latin typeface="+mj-ea"/>
                          <a:ea typeface="+mj-ea"/>
                        </a:rPr>
                        <a:t>业务管理</a:t>
                      </a:r>
                      <a:endParaRPr lang="zh-CN" altLang="en-US" sz="900" b="0" i="0" u="none" strike="noStrike" dirty="0">
                        <a:solidFill>
                          <a:srgbClr val="000000"/>
                        </a:solidFill>
                        <a:effectLst/>
                        <a:latin typeface="+mj-ea"/>
                        <a:ea typeface="+mj-ea"/>
                      </a:endParaRPr>
                    </a:p>
                  </a:txBody>
                  <a:tcPr marL="3208" marR="3208" marT="3208" marB="0" anchor="ctr"/>
                </a:tc>
              </a:tr>
              <a:tr h="144379">
                <a:tc rowSpan="3">
                  <a:txBody>
                    <a:bodyPr/>
                    <a:lstStyle/>
                    <a:p>
                      <a:pPr algn="ctr" fontAlgn="ctr"/>
                      <a:r>
                        <a:rPr lang="en-US" altLang="zh-CN" sz="900" u="none" strike="noStrike">
                          <a:effectLst/>
                          <a:latin typeface="+mj-ea"/>
                          <a:ea typeface="+mj-ea"/>
                        </a:rPr>
                        <a:t>2</a:t>
                      </a:r>
                      <a:endParaRPr lang="en-US" altLang="zh-CN" sz="900" b="0" i="0" u="none" strike="noStrike">
                        <a:solidFill>
                          <a:srgbClr val="000000"/>
                        </a:solidFill>
                        <a:effectLst/>
                        <a:latin typeface="+mj-ea"/>
                        <a:ea typeface="+mj-ea"/>
                      </a:endParaRPr>
                    </a:p>
                  </a:txBody>
                  <a:tcPr marL="3208" marR="3208" marT="3208" marB="0" anchor="ctr"/>
                </a:tc>
                <a:tc rowSpan="3">
                  <a:txBody>
                    <a:bodyPr/>
                    <a:lstStyle/>
                    <a:p>
                      <a:pPr algn="l" fontAlgn="ctr"/>
                      <a:r>
                        <a:rPr lang="zh-CN" altLang="en-US" sz="1200" b="1" u="none" strike="noStrike" dirty="0">
                          <a:effectLst/>
                          <a:latin typeface="+mj-ea"/>
                          <a:ea typeface="+mj-ea"/>
                        </a:rPr>
                        <a:t>企业策划与管理部</a:t>
                      </a:r>
                      <a:endParaRPr lang="zh-CN" altLang="en-US" sz="1200" b="1" i="0" u="none" strike="noStrike" dirty="0">
                        <a:solidFill>
                          <a:srgbClr val="000000"/>
                        </a:solidFill>
                        <a:effectLst/>
                        <a:latin typeface="+mj-ea"/>
                        <a:ea typeface="+mj-ea"/>
                      </a:endParaRPr>
                    </a:p>
                  </a:txBody>
                  <a:tcPr marL="3208" marR="3208" marT="3208" marB="0" anchor="ctr"/>
                </a:tc>
                <a:tc rowSpan="3">
                  <a:txBody>
                    <a:bodyPr/>
                    <a:lstStyle/>
                    <a:p>
                      <a:pPr algn="l" fontAlgn="ctr"/>
                      <a:r>
                        <a:rPr lang="en-US" altLang="zh-CN" sz="900" u="none" strike="noStrike" dirty="0">
                          <a:effectLst/>
                          <a:latin typeface="+mj-ea"/>
                          <a:ea typeface="+mj-ea"/>
                        </a:rPr>
                        <a:t>2013/7/18</a:t>
                      </a:r>
                      <a:r>
                        <a:rPr lang="zh-CN" altLang="en-US" sz="900" u="none" strike="noStrike" dirty="0">
                          <a:effectLst/>
                          <a:latin typeface="+mj-ea"/>
                          <a:ea typeface="+mj-ea"/>
                        </a:rPr>
                        <a:t>下午</a:t>
                      </a:r>
                      <a:r>
                        <a:rPr lang="en-US" altLang="zh-CN" sz="900" u="none" strike="noStrike" dirty="0">
                          <a:effectLst/>
                          <a:latin typeface="+mj-ea"/>
                          <a:ea typeface="+mj-ea"/>
                        </a:rPr>
                        <a:t>/</a:t>
                      </a:r>
                      <a:r>
                        <a:rPr lang="zh-CN" altLang="en-US" sz="900" u="none" strike="noStrike" dirty="0">
                          <a:effectLst/>
                          <a:latin typeface="+mj-ea"/>
                          <a:ea typeface="+mj-ea"/>
                        </a:rPr>
                        <a:t>王国</a:t>
                      </a:r>
                      <a:r>
                        <a:rPr lang="zh-CN" altLang="en-US" sz="900" u="none" strike="noStrike" dirty="0" smtClean="0">
                          <a:effectLst/>
                          <a:latin typeface="+mj-ea"/>
                          <a:ea typeface="+mj-ea"/>
                        </a:rPr>
                        <a:t>栋</a:t>
                      </a:r>
                      <a:endParaRPr lang="en-US" altLang="zh-CN" sz="900" b="0" i="0" u="none" strike="noStrike" dirty="0">
                        <a:solidFill>
                          <a:srgbClr val="000000"/>
                        </a:solidFill>
                        <a:effectLst/>
                        <a:latin typeface="+mj-ea"/>
                        <a:ea typeface="+mj-ea"/>
                      </a:endParaRPr>
                    </a:p>
                  </a:txBody>
                  <a:tcPr marL="3208" marR="3208" marT="3208" marB="0" anchor="ctr"/>
                </a:tc>
                <a:tc rowSpan="3">
                  <a:txBody>
                    <a:bodyPr/>
                    <a:lstStyle/>
                    <a:p>
                      <a:pPr algn="l" fontAlgn="ctr"/>
                      <a:r>
                        <a:rPr lang="zh-CN" altLang="en-US" sz="900" u="none" strike="noStrike" dirty="0">
                          <a:effectLst/>
                          <a:latin typeface="+mj-ea"/>
                          <a:ea typeface="+mj-ea"/>
                        </a:rPr>
                        <a:t>组织</a:t>
                      </a:r>
                      <a:r>
                        <a:rPr lang="zh-CN" altLang="en-US" sz="900" u="none" strike="noStrike" dirty="0" smtClean="0">
                          <a:effectLst/>
                          <a:latin typeface="+mj-ea"/>
                          <a:ea typeface="+mj-ea"/>
                        </a:rPr>
                        <a:t>机构</a:t>
                      </a:r>
                      <a:endParaRPr lang="zh-CN" altLang="en-US"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u="none" strike="noStrike" dirty="0">
                          <a:effectLst/>
                          <a:latin typeface="+mj-ea"/>
                          <a:ea typeface="+mj-ea"/>
                        </a:rPr>
                        <a:t>绩效管理系统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贾宁</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dirty="0">
                          <a:effectLst/>
                          <a:latin typeface="+mj-ea"/>
                          <a:ea typeface="+mj-ea"/>
                        </a:rPr>
                        <a:t>战略决策</a:t>
                      </a:r>
                      <a:endParaRPr lang="zh-CN" altLang="en-US" sz="900" b="0" i="0" u="none" strike="noStrike" dirty="0">
                        <a:solidFill>
                          <a:srgbClr val="000000"/>
                        </a:solidFill>
                        <a:effectLst/>
                        <a:latin typeface="+mj-ea"/>
                        <a:ea typeface="+mj-ea"/>
                      </a:endParaRPr>
                    </a:p>
                  </a:txBody>
                  <a:tcPr marL="3208" marR="3208" marT="3208" marB="0" anchor="ctr"/>
                </a:tc>
              </a:tr>
              <a:tr h="14437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dirty="0">
                          <a:effectLst/>
                          <a:latin typeface="+mj-ea"/>
                          <a:ea typeface="+mj-ea"/>
                        </a:rPr>
                        <a:t>风险管理系统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a:effectLst/>
                          <a:latin typeface="+mj-ea"/>
                          <a:ea typeface="+mj-ea"/>
                        </a:rPr>
                        <a:t>战略决策</a:t>
                      </a:r>
                      <a:endParaRPr lang="zh-CN" altLang="en-US" sz="900" b="0" i="0" u="none" strike="noStrike">
                        <a:solidFill>
                          <a:srgbClr val="000000"/>
                        </a:solidFill>
                        <a:effectLst/>
                        <a:latin typeface="+mj-ea"/>
                        <a:ea typeface="+mj-ea"/>
                      </a:endParaRPr>
                    </a:p>
                  </a:txBody>
                  <a:tcPr marL="3208" marR="3208" marT="3208" marB="0" anchor="ctr"/>
                </a:tc>
              </a:tr>
              <a:tr h="14437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dirty="0">
                          <a:effectLst/>
                          <a:latin typeface="+mj-ea"/>
                          <a:ea typeface="+mj-ea"/>
                        </a:rPr>
                        <a:t>产权管理系统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贾宁</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a:effectLst/>
                          <a:latin typeface="+mj-ea"/>
                          <a:ea typeface="+mj-ea"/>
                        </a:rPr>
                        <a:t>业务管理</a:t>
                      </a:r>
                      <a:endParaRPr lang="zh-CN" altLang="en-US" sz="900" b="0" i="0" u="none" strike="noStrike">
                        <a:solidFill>
                          <a:srgbClr val="000000"/>
                        </a:solidFill>
                        <a:effectLst/>
                        <a:latin typeface="+mj-ea"/>
                        <a:ea typeface="+mj-ea"/>
                      </a:endParaRPr>
                    </a:p>
                  </a:txBody>
                  <a:tcPr marL="3208" marR="3208" marT="3208" marB="0" anchor="ctr"/>
                </a:tc>
              </a:tr>
              <a:tr h="144379">
                <a:tc>
                  <a:txBody>
                    <a:bodyPr/>
                    <a:lstStyle/>
                    <a:p>
                      <a:pPr algn="ctr" fontAlgn="ctr"/>
                      <a:r>
                        <a:rPr lang="en-US" altLang="zh-CN" sz="900" u="none" strike="noStrike">
                          <a:effectLst/>
                          <a:latin typeface="+mj-ea"/>
                          <a:ea typeface="+mj-ea"/>
                        </a:rPr>
                        <a:t>3</a:t>
                      </a:r>
                      <a:endParaRPr lang="en-US" altLang="zh-CN" sz="900" b="0" i="0" u="none" strike="noStrike">
                        <a:solidFill>
                          <a:srgbClr val="000000"/>
                        </a:solidFill>
                        <a:effectLst/>
                        <a:latin typeface="+mj-ea"/>
                        <a:ea typeface="+mj-ea"/>
                      </a:endParaRPr>
                    </a:p>
                  </a:txBody>
                  <a:tcPr marL="3208" marR="3208" marT="3208" marB="0" anchor="ctr"/>
                </a:tc>
                <a:tc>
                  <a:txBody>
                    <a:bodyPr/>
                    <a:lstStyle/>
                    <a:p>
                      <a:pPr algn="l" fontAlgn="ctr"/>
                      <a:r>
                        <a:rPr lang="zh-CN" altLang="en-US" sz="1200" b="1" u="none" strike="noStrike" dirty="0">
                          <a:effectLst/>
                          <a:latin typeface="+mj-ea"/>
                          <a:ea typeface="+mj-ea"/>
                        </a:rPr>
                        <a:t>人力资源部</a:t>
                      </a:r>
                      <a:endParaRPr lang="zh-CN" altLang="en-US" sz="1200" b="1" i="0" u="none" strike="noStrike" dirty="0">
                        <a:solidFill>
                          <a:srgbClr val="000000"/>
                        </a:solidFill>
                        <a:effectLst/>
                        <a:latin typeface="+mj-ea"/>
                        <a:ea typeface="+mj-ea"/>
                      </a:endParaRPr>
                    </a:p>
                  </a:txBody>
                  <a:tcPr marL="3208" marR="3208" marT="3208" marB="0" anchor="ctr"/>
                </a:tc>
                <a:tc>
                  <a:txBody>
                    <a:bodyPr/>
                    <a:lstStyle/>
                    <a:p>
                      <a:pPr algn="l" fontAlgn="ctr"/>
                      <a:r>
                        <a:rPr lang="en-US" altLang="zh-CN" sz="900" u="none" strike="noStrike" dirty="0">
                          <a:effectLst/>
                          <a:latin typeface="+mj-ea"/>
                          <a:ea typeface="+mj-ea"/>
                        </a:rPr>
                        <a:t>2013/7/23/</a:t>
                      </a:r>
                      <a:r>
                        <a:rPr lang="zh-CN" altLang="en-US" sz="900" u="none" strike="noStrike" dirty="0" smtClean="0">
                          <a:effectLst/>
                          <a:latin typeface="+mj-ea"/>
                          <a:ea typeface="+mj-ea"/>
                        </a:rPr>
                        <a:t>谭茶</a:t>
                      </a:r>
                      <a:endParaRPr lang="en-US" altLang="zh-CN"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u="none" strike="noStrike" dirty="0">
                          <a:effectLst/>
                          <a:latin typeface="+mj-ea"/>
                          <a:ea typeface="+mj-ea"/>
                        </a:rPr>
                        <a:t>人员基本</a:t>
                      </a:r>
                      <a:r>
                        <a:rPr lang="zh-CN" altLang="en-US" sz="900" u="none" strike="noStrike" dirty="0" smtClean="0">
                          <a:effectLst/>
                          <a:latin typeface="+mj-ea"/>
                          <a:ea typeface="+mj-ea"/>
                        </a:rPr>
                        <a:t>信息</a:t>
                      </a:r>
                      <a:endParaRPr lang="zh-CN" altLang="en-US"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u="none" strike="noStrike" dirty="0">
                          <a:effectLst/>
                          <a:latin typeface="+mj-ea"/>
                          <a:ea typeface="+mj-ea"/>
                        </a:rPr>
                        <a:t>人力资源管理系统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杨东伟</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a:effectLst/>
                          <a:latin typeface="+mj-ea"/>
                          <a:ea typeface="+mj-ea"/>
                        </a:rPr>
                        <a:t>运营管控</a:t>
                      </a:r>
                      <a:endParaRPr lang="zh-CN" altLang="en-US" sz="900" b="0" i="0" u="none" strike="noStrike">
                        <a:solidFill>
                          <a:srgbClr val="000000"/>
                        </a:solidFill>
                        <a:effectLst/>
                        <a:latin typeface="+mj-ea"/>
                        <a:ea typeface="+mj-ea"/>
                      </a:endParaRPr>
                    </a:p>
                  </a:txBody>
                  <a:tcPr marL="3208" marR="3208" marT="3208" marB="0" anchor="ctr"/>
                </a:tc>
              </a:tr>
              <a:tr h="144379">
                <a:tc rowSpan="7">
                  <a:txBody>
                    <a:bodyPr/>
                    <a:lstStyle/>
                    <a:p>
                      <a:pPr algn="ctr" fontAlgn="ctr"/>
                      <a:r>
                        <a:rPr lang="en-US" altLang="zh-CN" sz="900" u="none" strike="noStrike" dirty="0">
                          <a:effectLst/>
                          <a:latin typeface="+mj-ea"/>
                          <a:ea typeface="+mj-ea"/>
                        </a:rPr>
                        <a:t>4</a:t>
                      </a:r>
                      <a:endParaRPr lang="en-US" altLang="zh-CN" sz="900" b="0" i="0" u="none" strike="noStrike" dirty="0">
                        <a:solidFill>
                          <a:srgbClr val="000000"/>
                        </a:solidFill>
                        <a:effectLst/>
                        <a:latin typeface="+mj-ea"/>
                        <a:ea typeface="+mj-ea"/>
                      </a:endParaRPr>
                    </a:p>
                  </a:txBody>
                  <a:tcPr marL="3208" marR="3208" marT="3208" marB="0" anchor="ctr"/>
                </a:tc>
                <a:tc rowSpan="7">
                  <a:txBody>
                    <a:bodyPr/>
                    <a:lstStyle/>
                    <a:p>
                      <a:pPr algn="l" fontAlgn="ctr"/>
                      <a:r>
                        <a:rPr lang="zh-CN" altLang="en-US" sz="1200" b="1" u="none" strike="noStrike" dirty="0">
                          <a:effectLst/>
                          <a:latin typeface="+mj-ea"/>
                          <a:ea typeface="+mj-ea"/>
                        </a:rPr>
                        <a:t>财务部</a:t>
                      </a:r>
                      <a:endParaRPr lang="zh-CN" altLang="en-US" sz="1200" b="1" i="0" u="none" strike="noStrike" dirty="0">
                        <a:solidFill>
                          <a:srgbClr val="000000"/>
                        </a:solidFill>
                        <a:effectLst/>
                        <a:latin typeface="+mj-ea"/>
                        <a:ea typeface="+mj-ea"/>
                      </a:endParaRPr>
                    </a:p>
                  </a:txBody>
                  <a:tcPr marL="3208" marR="3208" marT="3208" marB="0" anchor="ctr"/>
                </a:tc>
                <a:tc rowSpan="7">
                  <a:txBody>
                    <a:bodyPr/>
                    <a:lstStyle/>
                    <a:p>
                      <a:pPr algn="l" fontAlgn="ctr"/>
                      <a:r>
                        <a:rPr lang="en-US" altLang="zh-CN" sz="900" u="none" strike="noStrike" dirty="0">
                          <a:effectLst/>
                          <a:latin typeface="+mj-ea"/>
                          <a:ea typeface="+mj-ea"/>
                        </a:rPr>
                        <a:t>2013/7/5</a:t>
                      </a:r>
                      <a:r>
                        <a:rPr lang="zh-CN" altLang="en-US" sz="900" u="none" strike="noStrike" dirty="0">
                          <a:effectLst/>
                          <a:latin typeface="+mj-ea"/>
                          <a:ea typeface="+mj-ea"/>
                        </a:rPr>
                        <a:t>上午</a:t>
                      </a:r>
                      <a:r>
                        <a:rPr lang="en-US" altLang="zh-CN" sz="900" u="none" strike="noStrike" dirty="0">
                          <a:effectLst/>
                          <a:latin typeface="+mj-ea"/>
                          <a:ea typeface="+mj-ea"/>
                        </a:rPr>
                        <a:t>/</a:t>
                      </a:r>
                      <a:r>
                        <a:rPr lang="zh-CN" altLang="en-US" sz="900" u="none" strike="noStrike" dirty="0">
                          <a:effectLst/>
                          <a:latin typeface="+mj-ea"/>
                          <a:ea typeface="+mj-ea"/>
                        </a:rPr>
                        <a:t>王丹梅</a:t>
                      </a:r>
                      <a:r>
                        <a:rPr lang="en-US" altLang="zh-CN" sz="900" u="none" strike="noStrike" dirty="0">
                          <a:effectLst/>
                          <a:latin typeface="+mj-ea"/>
                          <a:ea typeface="+mj-ea"/>
                        </a:rPr>
                        <a:t>/ </a:t>
                      </a:r>
                      <a:endParaRPr lang="en-US" altLang="zh-CN" sz="900" u="none" strike="noStrike" dirty="0" smtClean="0">
                        <a:effectLst/>
                        <a:latin typeface="+mj-ea"/>
                        <a:ea typeface="+mj-ea"/>
                      </a:endParaRPr>
                    </a:p>
                    <a:p>
                      <a:pPr algn="l" fontAlgn="ctr"/>
                      <a:r>
                        <a:rPr lang="en-US" altLang="zh-CN" sz="900" u="none" strike="noStrike" dirty="0" smtClean="0">
                          <a:effectLst/>
                          <a:latin typeface="+mj-ea"/>
                          <a:ea typeface="+mj-ea"/>
                        </a:rPr>
                        <a:t>2013/7/30</a:t>
                      </a:r>
                      <a:r>
                        <a:rPr lang="zh-CN" altLang="en-US" sz="900" u="none" strike="noStrike" dirty="0">
                          <a:effectLst/>
                          <a:latin typeface="+mj-ea"/>
                          <a:ea typeface="+mj-ea"/>
                        </a:rPr>
                        <a:t>下午</a:t>
                      </a:r>
                      <a:r>
                        <a:rPr lang="en-US" altLang="zh-CN" sz="900" u="none" strike="noStrike" dirty="0">
                          <a:effectLst/>
                          <a:latin typeface="+mj-ea"/>
                          <a:ea typeface="+mj-ea"/>
                        </a:rPr>
                        <a:t>/</a:t>
                      </a:r>
                      <a:r>
                        <a:rPr lang="zh-CN" altLang="en-US" sz="900" u="none" strike="noStrike" dirty="0">
                          <a:effectLst/>
                          <a:latin typeface="+mj-ea"/>
                          <a:ea typeface="+mj-ea"/>
                        </a:rPr>
                        <a:t>顾笑白</a:t>
                      </a:r>
                      <a:r>
                        <a:rPr lang="en-US" altLang="zh-CN" sz="900" u="none" strike="noStrike" dirty="0">
                          <a:effectLst/>
                          <a:latin typeface="+mj-ea"/>
                          <a:ea typeface="+mj-ea"/>
                        </a:rPr>
                        <a:t>/</a:t>
                      </a:r>
                      <a:r>
                        <a:rPr lang="zh-CN" altLang="en-US" sz="900" u="none" strike="noStrike" dirty="0">
                          <a:effectLst/>
                          <a:latin typeface="+mj-ea"/>
                          <a:ea typeface="+mj-ea"/>
                        </a:rPr>
                        <a:t>王丹</a:t>
                      </a:r>
                      <a:r>
                        <a:rPr lang="zh-CN" altLang="en-US" sz="900" u="none" strike="noStrike" dirty="0" smtClean="0">
                          <a:effectLst/>
                          <a:latin typeface="+mj-ea"/>
                          <a:ea typeface="+mj-ea"/>
                        </a:rPr>
                        <a:t>梅</a:t>
                      </a:r>
                      <a:endParaRPr lang="en-US" altLang="zh-CN" sz="900" b="0" i="0" u="none" strike="noStrike" dirty="0">
                        <a:solidFill>
                          <a:srgbClr val="000000"/>
                        </a:solidFill>
                        <a:effectLst/>
                        <a:latin typeface="+mj-ea"/>
                        <a:ea typeface="+mj-ea"/>
                      </a:endParaRPr>
                    </a:p>
                  </a:txBody>
                  <a:tcPr marL="3208" marR="3208" marT="3208" marB="0" anchor="ctr"/>
                </a:tc>
                <a:tc rowSpan="7">
                  <a:txBody>
                    <a:bodyPr/>
                    <a:lstStyle/>
                    <a:p>
                      <a:pPr algn="l" fontAlgn="ctr"/>
                      <a:r>
                        <a:rPr lang="zh-CN" altLang="en-US" sz="900" u="none" strike="noStrike" dirty="0">
                          <a:effectLst/>
                          <a:latin typeface="+mj-ea"/>
                          <a:ea typeface="+mj-ea"/>
                        </a:rPr>
                        <a:t>会计</a:t>
                      </a:r>
                      <a:r>
                        <a:rPr lang="zh-CN" altLang="en-US" sz="900" u="none" strike="noStrike" dirty="0" smtClean="0">
                          <a:effectLst/>
                          <a:latin typeface="+mj-ea"/>
                          <a:ea typeface="+mj-ea"/>
                        </a:rPr>
                        <a:t>科目等</a:t>
                      </a:r>
                      <a:endParaRPr lang="zh-CN" altLang="en-US"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u="none" strike="noStrike" dirty="0">
                          <a:effectLst/>
                          <a:latin typeface="+mj-ea"/>
                          <a:ea typeface="+mj-ea"/>
                        </a:rPr>
                        <a:t>会计核算系统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贾宁</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a:effectLst/>
                          <a:latin typeface="+mj-ea"/>
                          <a:ea typeface="+mj-ea"/>
                        </a:rPr>
                        <a:t>运营管控</a:t>
                      </a:r>
                      <a:endParaRPr lang="zh-CN" altLang="en-US" sz="900" b="0" i="0" u="none" strike="noStrike">
                        <a:solidFill>
                          <a:srgbClr val="000000"/>
                        </a:solidFill>
                        <a:effectLst/>
                        <a:latin typeface="+mj-ea"/>
                        <a:ea typeface="+mj-ea"/>
                      </a:endParaRPr>
                    </a:p>
                  </a:txBody>
                  <a:tcPr marL="3208" marR="3208" marT="3208" marB="0" anchor="ctr"/>
                </a:tc>
              </a:tr>
              <a:tr h="14437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latin typeface="+mj-ea"/>
                          <a:ea typeface="+mj-ea"/>
                        </a:rPr>
                        <a:t>财务统计系统</a:t>
                      </a:r>
                      <a:endParaRPr lang="zh-CN" altLang="en-US" sz="900" b="0" i="0" u="none" strike="noStrike">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贾宁</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a:effectLst/>
                          <a:latin typeface="+mj-ea"/>
                          <a:ea typeface="+mj-ea"/>
                        </a:rPr>
                        <a:t>运营管控</a:t>
                      </a:r>
                      <a:endParaRPr lang="zh-CN" altLang="en-US" sz="900" b="0" i="0" u="none" strike="noStrike">
                        <a:solidFill>
                          <a:srgbClr val="000000"/>
                        </a:solidFill>
                        <a:effectLst/>
                        <a:latin typeface="+mj-ea"/>
                        <a:ea typeface="+mj-ea"/>
                      </a:endParaRPr>
                    </a:p>
                  </a:txBody>
                  <a:tcPr marL="3208" marR="3208" marT="3208" marB="0" anchor="ctr"/>
                </a:tc>
              </a:tr>
              <a:tr h="14437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dirty="0">
                          <a:effectLst/>
                          <a:latin typeface="+mj-ea"/>
                          <a:ea typeface="+mj-ea"/>
                        </a:rPr>
                        <a:t>全面预算管理系统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贾宁</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a:effectLst/>
                          <a:latin typeface="+mj-ea"/>
                          <a:ea typeface="+mj-ea"/>
                        </a:rPr>
                        <a:t>运营管控</a:t>
                      </a:r>
                      <a:endParaRPr lang="zh-CN" altLang="en-US" sz="900" b="0" i="0" u="none" strike="noStrike">
                        <a:solidFill>
                          <a:srgbClr val="000000"/>
                        </a:solidFill>
                        <a:effectLst/>
                        <a:latin typeface="+mj-ea"/>
                        <a:ea typeface="+mj-ea"/>
                      </a:endParaRPr>
                    </a:p>
                  </a:txBody>
                  <a:tcPr marL="3208" marR="3208" marT="3208" marB="0" anchor="ctr"/>
                </a:tc>
              </a:tr>
              <a:tr h="14437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latin typeface="+mj-ea"/>
                          <a:ea typeface="+mj-ea"/>
                        </a:rPr>
                        <a:t>财务报表系统</a:t>
                      </a:r>
                      <a:endParaRPr lang="zh-CN" altLang="en-US" sz="900" b="0" i="0" u="none" strike="noStrike">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贾宁</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a:effectLst/>
                          <a:latin typeface="+mj-ea"/>
                          <a:ea typeface="+mj-ea"/>
                        </a:rPr>
                        <a:t>运营管控</a:t>
                      </a:r>
                      <a:endParaRPr lang="zh-CN" altLang="en-US" sz="900" b="0" i="0" u="none" strike="noStrike">
                        <a:solidFill>
                          <a:srgbClr val="000000"/>
                        </a:solidFill>
                        <a:effectLst/>
                        <a:latin typeface="+mj-ea"/>
                        <a:ea typeface="+mj-ea"/>
                      </a:endParaRPr>
                    </a:p>
                  </a:txBody>
                  <a:tcPr marL="3208" marR="3208" marT="3208" marB="0" anchor="ctr"/>
                </a:tc>
              </a:tr>
              <a:tr h="14437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dirty="0">
                          <a:effectLst/>
                          <a:latin typeface="+mj-ea"/>
                          <a:ea typeface="+mj-ea"/>
                        </a:rPr>
                        <a:t>税收管理系统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贾宁</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a:effectLst/>
                          <a:latin typeface="+mj-ea"/>
                          <a:ea typeface="+mj-ea"/>
                        </a:rPr>
                        <a:t>运营管控</a:t>
                      </a:r>
                      <a:endParaRPr lang="zh-CN" altLang="en-US" sz="900" b="0" i="0" u="none" strike="noStrike">
                        <a:solidFill>
                          <a:srgbClr val="000000"/>
                        </a:solidFill>
                        <a:effectLst/>
                        <a:latin typeface="+mj-ea"/>
                        <a:ea typeface="+mj-ea"/>
                      </a:endParaRPr>
                    </a:p>
                  </a:txBody>
                  <a:tcPr marL="3208" marR="3208" marT="3208" marB="0" anchor="ctr"/>
                </a:tc>
              </a:tr>
              <a:tr h="14437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dirty="0">
                          <a:effectLst/>
                          <a:latin typeface="+mj-ea"/>
                          <a:ea typeface="+mj-ea"/>
                        </a:rPr>
                        <a:t>财务办公门户（财务基础数据档案管理）</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贾宁</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dirty="0">
                          <a:effectLst/>
                          <a:latin typeface="+mj-ea"/>
                          <a:ea typeface="+mj-ea"/>
                        </a:rPr>
                        <a:t>运营管控</a:t>
                      </a:r>
                      <a:endParaRPr lang="zh-CN" altLang="en-US" sz="900" b="0" i="0" u="none" strike="noStrike" dirty="0">
                        <a:solidFill>
                          <a:srgbClr val="000000"/>
                        </a:solidFill>
                        <a:effectLst/>
                        <a:latin typeface="+mj-ea"/>
                        <a:ea typeface="+mj-ea"/>
                      </a:endParaRPr>
                    </a:p>
                  </a:txBody>
                  <a:tcPr marL="3208" marR="3208" marT="3208" marB="0" anchor="ctr"/>
                </a:tc>
              </a:tr>
              <a:tr h="14437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dirty="0">
                          <a:effectLst/>
                          <a:latin typeface="+mj-ea"/>
                          <a:ea typeface="+mj-ea"/>
                        </a:rPr>
                        <a:t>费用报销管理系统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贾宁</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a:effectLst/>
                          <a:latin typeface="+mj-ea"/>
                          <a:ea typeface="+mj-ea"/>
                        </a:rPr>
                        <a:t>运营管控</a:t>
                      </a:r>
                      <a:endParaRPr lang="zh-CN" altLang="en-US" sz="900" b="0" i="0" u="none" strike="noStrike">
                        <a:solidFill>
                          <a:srgbClr val="000000"/>
                        </a:solidFill>
                        <a:effectLst/>
                        <a:latin typeface="+mj-ea"/>
                        <a:ea typeface="+mj-ea"/>
                      </a:endParaRPr>
                    </a:p>
                  </a:txBody>
                  <a:tcPr marL="3208" marR="3208" marT="3208" marB="0" anchor="ctr"/>
                </a:tc>
              </a:tr>
              <a:tr h="144379">
                <a:tc rowSpan="2">
                  <a:txBody>
                    <a:bodyPr/>
                    <a:lstStyle/>
                    <a:p>
                      <a:pPr algn="ctr" fontAlgn="ctr"/>
                      <a:r>
                        <a:rPr lang="en-US" altLang="zh-CN" sz="900" u="none" strike="noStrike">
                          <a:effectLst/>
                          <a:latin typeface="+mj-ea"/>
                          <a:ea typeface="+mj-ea"/>
                        </a:rPr>
                        <a:t>5</a:t>
                      </a:r>
                      <a:endParaRPr lang="en-US" altLang="zh-CN" sz="900" b="0" i="0" u="none" strike="noStrike">
                        <a:solidFill>
                          <a:srgbClr val="000000"/>
                        </a:solidFill>
                        <a:effectLst/>
                        <a:latin typeface="+mj-ea"/>
                        <a:ea typeface="+mj-ea"/>
                      </a:endParaRPr>
                    </a:p>
                  </a:txBody>
                  <a:tcPr marL="3208" marR="3208" marT="3208" marB="0" anchor="ctr"/>
                </a:tc>
                <a:tc rowSpan="2">
                  <a:txBody>
                    <a:bodyPr/>
                    <a:lstStyle/>
                    <a:p>
                      <a:pPr algn="l" fontAlgn="ctr"/>
                      <a:r>
                        <a:rPr lang="zh-CN" altLang="en-US" sz="1200" b="1" u="none" strike="noStrike" dirty="0">
                          <a:effectLst/>
                          <a:latin typeface="+mj-ea"/>
                          <a:ea typeface="+mj-ea"/>
                        </a:rPr>
                        <a:t>资金部</a:t>
                      </a:r>
                      <a:endParaRPr lang="zh-CN" altLang="en-US" sz="1200" b="1" i="0" u="none" strike="noStrike" dirty="0">
                        <a:solidFill>
                          <a:srgbClr val="000000"/>
                        </a:solidFill>
                        <a:effectLst/>
                        <a:latin typeface="+mj-ea"/>
                        <a:ea typeface="+mj-ea"/>
                      </a:endParaRPr>
                    </a:p>
                  </a:txBody>
                  <a:tcPr marL="3208" marR="3208" marT="3208" marB="0" anchor="ctr"/>
                </a:tc>
                <a:tc rowSpan="2">
                  <a:txBody>
                    <a:bodyPr/>
                    <a:lstStyle/>
                    <a:p>
                      <a:pPr algn="l" fontAlgn="ctr"/>
                      <a:r>
                        <a:rPr lang="en-US" altLang="zh-CN" sz="900" u="none" strike="noStrike" dirty="0">
                          <a:effectLst/>
                          <a:latin typeface="+mj-ea"/>
                          <a:ea typeface="+mj-ea"/>
                        </a:rPr>
                        <a:t>2013/07/31</a:t>
                      </a:r>
                      <a:r>
                        <a:rPr lang="zh-CN" altLang="en-US" sz="900" u="none" strike="noStrike" dirty="0">
                          <a:effectLst/>
                          <a:latin typeface="+mj-ea"/>
                          <a:ea typeface="+mj-ea"/>
                        </a:rPr>
                        <a:t>下午</a:t>
                      </a:r>
                      <a:r>
                        <a:rPr lang="en-US" altLang="zh-CN" sz="900" u="none" strike="noStrike" dirty="0">
                          <a:effectLst/>
                          <a:latin typeface="+mj-ea"/>
                          <a:ea typeface="+mj-ea"/>
                        </a:rPr>
                        <a:t>/</a:t>
                      </a:r>
                      <a:r>
                        <a:rPr lang="zh-CN" altLang="en-US" sz="900" u="none" strike="noStrike" dirty="0">
                          <a:effectLst/>
                          <a:latin typeface="+mj-ea"/>
                          <a:ea typeface="+mj-ea"/>
                        </a:rPr>
                        <a:t>夏小</a:t>
                      </a:r>
                      <a:r>
                        <a:rPr lang="zh-CN" altLang="en-US" sz="900" u="none" strike="noStrike" dirty="0" smtClean="0">
                          <a:effectLst/>
                          <a:latin typeface="+mj-ea"/>
                          <a:ea typeface="+mj-ea"/>
                        </a:rPr>
                        <a:t>敔</a:t>
                      </a:r>
                      <a:endParaRPr lang="en-US" altLang="zh-CN" sz="900" b="0" i="0" u="none" strike="noStrike" dirty="0">
                        <a:solidFill>
                          <a:srgbClr val="000000"/>
                        </a:solidFill>
                        <a:effectLst/>
                        <a:latin typeface="+mj-ea"/>
                        <a:ea typeface="+mj-ea"/>
                      </a:endParaRPr>
                    </a:p>
                  </a:txBody>
                  <a:tcPr marL="3208" marR="3208" marT="3208" marB="0" anchor="ctr"/>
                </a:tc>
                <a:tc rowSpan="2">
                  <a:txBody>
                    <a:bodyPr/>
                    <a:lstStyle/>
                    <a:p>
                      <a:pPr algn="l" fontAlgn="ctr"/>
                      <a:r>
                        <a:rPr lang="zh-CN" altLang="en-US" sz="900" u="none" strike="noStrike" dirty="0" smtClean="0">
                          <a:effectLst/>
                          <a:latin typeface="+mj-ea"/>
                          <a:ea typeface="+mj-ea"/>
                        </a:rPr>
                        <a:t>固定资产</a:t>
                      </a:r>
                      <a:endParaRPr lang="zh-CN" altLang="en-US"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u="none" strike="noStrike">
                          <a:effectLst/>
                          <a:latin typeface="+mj-ea"/>
                          <a:ea typeface="+mj-ea"/>
                        </a:rPr>
                        <a:t>会计核算系统（部分）</a:t>
                      </a:r>
                      <a:endParaRPr lang="zh-CN" altLang="en-US" sz="900" b="0" i="0" u="none" strike="noStrike">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贾宁</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a:effectLst/>
                          <a:latin typeface="+mj-ea"/>
                          <a:ea typeface="+mj-ea"/>
                        </a:rPr>
                        <a:t>运营管控</a:t>
                      </a:r>
                      <a:endParaRPr lang="zh-CN" altLang="en-US" sz="900" b="0" i="0" u="none" strike="noStrike">
                        <a:solidFill>
                          <a:srgbClr val="000000"/>
                        </a:solidFill>
                        <a:effectLst/>
                        <a:latin typeface="+mj-ea"/>
                        <a:ea typeface="+mj-ea"/>
                      </a:endParaRPr>
                    </a:p>
                  </a:txBody>
                  <a:tcPr marL="3208" marR="3208" marT="3208" marB="0" anchor="ctr"/>
                </a:tc>
              </a:tr>
              <a:tr h="14437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dirty="0">
                          <a:effectLst/>
                          <a:latin typeface="+mj-ea"/>
                          <a:ea typeface="+mj-ea"/>
                        </a:rPr>
                        <a:t>资金管理系统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贾宁</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dirty="0">
                          <a:effectLst/>
                          <a:latin typeface="+mj-ea"/>
                          <a:ea typeface="+mj-ea"/>
                        </a:rPr>
                        <a:t>运营管控</a:t>
                      </a:r>
                      <a:endParaRPr lang="zh-CN" altLang="en-US" sz="900" b="0" i="0" u="none" strike="noStrike" dirty="0">
                        <a:solidFill>
                          <a:srgbClr val="000000"/>
                        </a:solidFill>
                        <a:effectLst/>
                        <a:latin typeface="+mj-ea"/>
                        <a:ea typeface="+mj-ea"/>
                      </a:endParaRPr>
                    </a:p>
                  </a:txBody>
                  <a:tcPr marL="3208" marR="3208" marT="3208" marB="0" anchor="ctr"/>
                </a:tc>
              </a:tr>
              <a:tr h="144379">
                <a:tc rowSpan="2">
                  <a:txBody>
                    <a:bodyPr/>
                    <a:lstStyle/>
                    <a:p>
                      <a:pPr algn="ctr" fontAlgn="ctr"/>
                      <a:r>
                        <a:rPr lang="en-US" altLang="zh-CN" sz="900" u="none" strike="noStrike">
                          <a:effectLst/>
                          <a:latin typeface="+mj-ea"/>
                          <a:ea typeface="+mj-ea"/>
                        </a:rPr>
                        <a:t>6</a:t>
                      </a:r>
                      <a:endParaRPr lang="en-US" altLang="zh-CN" sz="900" b="0" i="0" u="none" strike="noStrike">
                        <a:solidFill>
                          <a:srgbClr val="000000"/>
                        </a:solidFill>
                        <a:effectLst/>
                        <a:latin typeface="+mj-ea"/>
                        <a:ea typeface="+mj-ea"/>
                      </a:endParaRPr>
                    </a:p>
                  </a:txBody>
                  <a:tcPr marL="3208" marR="3208" marT="3208" marB="0" anchor="ctr"/>
                </a:tc>
                <a:tc rowSpan="2">
                  <a:txBody>
                    <a:bodyPr/>
                    <a:lstStyle/>
                    <a:p>
                      <a:pPr algn="l" fontAlgn="ctr"/>
                      <a:r>
                        <a:rPr lang="zh-CN" altLang="en-US" sz="1200" b="1" u="none" strike="noStrike" dirty="0">
                          <a:effectLst/>
                          <a:latin typeface="+mj-ea"/>
                          <a:ea typeface="+mj-ea"/>
                        </a:rPr>
                        <a:t>投资部</a:t>
                      </a:r>
                      <a:endParaRPr lang="zh-CN" altLang="en-US" sz="1200" b="1" i="0" u="none" strike="noStrike" dirty="0">
                        <a:solidFill>
                          <a:srgbClr val="000000"/>
                        </a:solidFill>
                        <a:effectLst/>
                        <a:latin typeface="+mj-ea"/>
                        <a:ea typeface="+mj-ea"/>
                      </a:endParaRPr>
                    </a:p>
                  </a:txBody>
                  <a:tcPr marL="3208" marR="3208" marT="3208" marB="0" anchor="ctr"/>
                </a:tc>
                <a:tc rowSpan="2">
                  <a:txBody>
                    <a:bodyPr/>
                    <a:lstStyle/>
                    <a:p>
                      <a:pPr algn="l" fontAlgn="ctr"/>
                      <a:r>
                        <a:rPr lang="en-US" altLang="zh-CN" sz="900" u="none" strike="noStrike" dirty="0">
                          <a:effectLst/>
                          <a:latin typeface="+mj-ea"/>
                          <a:ea typeface="+mj-ea"/>
                        </a:rPr>
                        <a:t>2013/7/25</a:t>
                      </a:r>
                      <a:r>
                        <a:rPr lang="zh-CN" altLang="en-US" sz="900" u="none" strike="noStrike" dirty="0">
                          <a:effectLst/>
                          <a:latin typeface="+mj-ea"/>
                          <a:ea typeface="+mj-ea"/>
                        </a:rPr>
                        <a:t>下午</a:t>
                      </a:r>
                      <a:r>
                        <a:rPr lang="en-US" altLang="zh-CN" sz="900" u="none" strike="noStrike" dirty="0">
                          <a:effectLst/>
                          <a:latin typeface="+mj-ea"/>
                          <a:ea typeface="+mj-ea"/>
                        </a:rPr>
                        <a:t>/</a:t>
                      </a:r>
                      <a:r>
                        <a:rPr lang="zh-CN" altLang="en-US" sz="900" u="none" strike="noStrike" dirty="0">
                          <a:effectLst/>
                          <a:latin typeface="+mj-ea"/>
                          <a:ea typeface="+mj-ea"/>
                        </a:rPr>
                        <a:t>林吓</a:t>
                      </a:r>
                      <a:r>
                        <a:rPr lang="zh-CN" altLang="en-US" sz="900" u="none" strike="noStrike" dirty="0" smtClean="0">
                          <a:effectLst/>
                          <a:latin typeface="+mj-ea"/>
                          <a:ea typeface="+mj-ea"/>
                        </a:rPr>
                        <a:t>平</a:t>
                      </a:r>
                      <a:endParaRPr lang="en-US" altLang="zh-CN" sz="900" b="0" i="0" u="none" strike="noStrike" dirty="0">
                        <a:solidFill>
                          <a:srgbClr val="000000"/>
                        </a:solidFill>
                        <a:effectLst/>
                        <a:latin typeface="+mj-ea"/>
                        <a:ea typeface="+mj-ea"/>
                      </a:endParaRPr>
                    </a:p>
                  </a:txBody>
                  <a:tcPr marL="3208" marR="3208" marT="3208" marB="0" anchor="ctr"/>
                </a:tc>
                <a:tc rowSpan="2">
                  <a:txBody>
                    <a:bodyPr/>
                    <a:lstStyle/>
                    <a:p>
                      <a:pPr algn="l" fontAlgn="ctr"/>
                      <a:endParaRPr lang="zh-CN" altLang="en-US"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u="none" strike="noStrike" dirty="0">
                          <a:effectLst/>
                          <a:latin typeface="+mj-ea"/>
                          <a:ea typeface="+mj-ea"/>
                        </a:rPr>
                        <a:t>投资者关系管理系统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a:effectLst/>
                          <a:latin typeface="+mj-ea"/>
                          <a:ea typeface="+mj-ea"/>
                        </a:rPr>
                        <a:t>业务管理</a:t>
                      </a:r>
                      <a:endParaRPr lang="zh-CN" altLang="en-US" sz="900" b="0" i="0" u="none" strike="noStrike">
                        <a:solidFill>
                          <a:srgbClr val="000000"/>
                        </a:solidFill>
                        <a:effectLst/>
                        <a:latin typeface="+mj-ea"/>
                        <a:ea typeface="+mj-ea"/>
                      </a:endParaRPr>
                    </a:p>
                  </a:txBody>
                  <a:tcPr marL="3208" marR="3208" marT="3208" marB="0" anchor="ctr"/>
                </a:tc>
              </a:tr>
              <a:tr h="14437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dirty="0">
                          <a:effectLst/>
                          <a:latin typeface="+mj-ea"/>
                          <a:ea typeface="+mj-ea"/>
                        </a:rPr>
                        <a:t>投资管理系统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魏巍</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a:effectLst/>
                          <a:latin typeface="+mj-ea"/>
                          <a:ea typeface="+mj-ea"/>
                        </a:rPr>
                        <a:t>业务管理</a:t>
                      </a:r>
                      <a:endParaRPr lang="zh-CN" altLang="en-US" sz="900" b="0" i="0" u="none" strike="noStrike">
                        <a:solidFill>
                          <a:srgbClr val="000000"/>
                        </a:solidFill>
                        <a:effectLst/>
                        <a:latin typeface="+mj-ea"/>
                        <a:ea typeface="+mj-ea"/>
                      </a:endParaRPr>
                    </a:p>
                  </a:txBody>
                  <a:tcPr marL="3208" marR="3208" marT="3208" marB="0" anchor="ctr"/>
                </a:tc>
              </a:tr>
              <a:tr h="144379">
                <a:tc>
                  <a:txBody>
                    <a:bodyPr/>
                    <a:lstStyle/>
                    <a:p>
                      <a:pPr algn="ctr" fontAlgn="ctr"/>
                      <a:r>
                        <a:rPr lang="en-US" altLang="zh-CN" sz="900" u="none" strike="noStrike">
                          <a:effectLst/>
                          <a:latin typeface="+mj-ea"/>
                          <a:ea typeface="+mj-ea"/>
                        </a:rPr>
                        <a:t>7</a:t>
                      </a:r>
                      <a:endParaRPr lang="en-US" altLang="zh-CN" sz="900" b="0" i="0" u="none" strike="noStrike">
                        <a:solidFill>
                          <a:srgbClr val="000000"/>
                        </a:solidFill>
                        <a:effectLst/>
                        <a:latin typeface="+mj-ea"/>
                        <a:ea typeface="+mj-ea"/>
                      </a:endParaRPr>
                    </a:p>
                  </a:txBody>
                  <a:tcPr marL="3208" marR="3208" marT="3208" marB="0" anchor="ctr"/>
                </a:tc>
                <a:tc>
                  <a:txBody>
                    <a:bodyPr/>
                    <a:lstStyle/>
                    <a:p>
                      <a:pPr algn="l" fontAlgn="ctr"/>
                      <a:r>
                        <a:rPr lang="zh-CN" altLang="en-US" sz="1200" b="1" u="none" strike="noStrike" dirty="0">
                          <a:effectLst/>
                          <a:latin typeface="+mj-ea"/>
                          <a:ea typeface="+mj-ea"/>
                        </a:rPr>
                        <a:t>法律事务部</a:t>
                      </a:r>
                      <a:endParaRPr lang="zh-CN" altLang="en-US" sz="1200" b="1" i="0" u="none" strike="noStrike" dirty="0">
                        <a:solidFill>
                          <a:srgbClr val="000000"/>
                        </a:solidFill>
                        <a:effectLst/>
                        <a:latin typeface="+mj-ea"/>
                        <a:ea typeface="+mj-ea"/>
                      </a:endParaRPr>
                    </a:p>
                  </a:txBody>
                  <a:tcPr marL="3208" marR="3208" marT="3208" marB="0" anchor="ctr"/>
                </a:tc>
                <a:tc>
                  <a:txBody>
                    <a:bodyPr/>
                    <a:lstStyle/>
                    <a:p>
                      <a:pPr algn="l" fontAlgn="ctr"/>
                      <a:r>
                        <a:rPr lang="en-US" altLang="zh-CN" sz="900" u="none" strike="noStrike" dirty="0">
                          <a:effectLst/>
                          <a:latin typeface="+mj-ea"/>
                          <a:ea typeface="+mj-ea"/>
                        </a:rPr>
                        <a:t>2013/7/17</a:t>
                      </a:r>
                      <a:r>
                        <a:rPr lang="zh-CN" altLang="en-US" sz="900" u="none" strike="noStrike" dirty="0">
                          <a:effectLst/>
                          <a:latin typeface="+mj-ea"/>
                          <a:ea typeface="+mj-ea"/>
                        </a:rPr>
                        <a:t>下午</a:t>
                      </a:r>
                      <a:r>
                        <a:rPr lang="en-US" altLang="zh-CN" sz="900" u="none" strike="noStrike" dirty="0">
                          <a:effectLst/>
                          <a:latin typeface="+mj-ea"/>
                          <a:ea typeface="+mj-ea"/>
                        </a:rPr>
                        <a:t>/</a:t>
                      </a:r>
                      <a:r>
                        <a:rPr lang="zh-CN" altLang="en-US" sz="900" u="none" strike="noStrike" dirty="0">
                          <a:effectLst/>
                          <a:latin typeface="+mj-ea"/>
                          <a:ea typeface="+mj-ea"/>
                        </a:rPr>
                        <a:t>赵长</a:t>
                      </a:r>
                      <a:r>
                        <a:rPr lang="zh-CN" altLang="en-US" sz="900" u="none" strike="noStrike" dirty="0" smtClean="0">
                          <a:effectLst/>
                          <a:latin typeface="+mj-ea"/>
                          <a:ea typeface="+mj-ea"/>
                        </a:rPr>
                        <a:t>东</a:t>
                      </a:r>
                      <a:endParaRPr lang="en-US" altLang="zh-CN"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u="none" strike="noStrike" dirty="0" smtClean="0">
                          <a:effectLst/>
                          <a:latin typeface="+mj-ea"/>
                          <a:ea typeface="+mj-ea"/>
                        </a:rPr>
                        <a:t>合约</a:t>
                      </a:r>
                      <a:endParaRPr lang="zh-CN" altLang="en-US"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u="none" strike="noStrike" dirty="0">
                          <a:effectLst/>
                          <a:latin typeface="+mj-ea"/>
                          <a:ea typeface="+mj-ea"/>
                        </a:rPr>
                        <a:t>法律与合同管理系统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杨东伟</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a:effectLst/>
                          <a:latin typeface="+mj-ea"/>
                          <a:ea typeface="+mj-ea"/>
                        </a:rPr>
                        <a:t>业务管理</a:t>
                      </a:r>
                      <a:endParaRPr lang="zh-CN" altLang="en-US" sz="900" b="0" i="0" u="none" strike="noStrike">
                        <a:solidFill>
                          <a:srgbClr val="000000"/>
                        </a:solidFill>
                        <a:effectLst/>
                        <a:latin typeface="+mj-ea"/>
                        <a:ea typeface="+mj-ea"/>
                      </a:endParaRPr>
                    </a:p>
                  </a:txBody>
                  <a:tcPr marL="3208" marR="3208" marT="3208" marB="0" anchor="ctr"/>
                </a:tc>
              </a:tr>
              <a:tr h="385010">
                <a:tc rowSpan="2">
                  <a:txBody>
                    <a:bodyPr/>
                    <a:lstStyle/>
                    <a:p>
                      <a:pPr algn="ctr" fontAlgn="ctr"/>
                      <a:r>
                        <a:rPr lang="en-US" altLang="zh-CN" sz="900" u="none" strike="noStrike" dirty="0">
                          <a:effectLst/>
                          <a:latin typeface="+mj-ea"/>
                          <a:ea typeface="+mj-ea"/>
                        </a:rPr>
                        <a:t>8</a:t>
                      </a:r>
                      <a:endParaRPr lang="en-US" altLang="zh-CN" sz="900" b="0" i="0" u="none" strike="noStrike" dirty="0">
                        <a:solidFill>
                          <a:srgbClr val="000000"/>
                        </a:solidFill>
                        <a:effectLst/>
                        <a:latin typeface="+mj-ea"/>
                        <a:ea typeface="+mj-ea"/>
                      </a:endParaRPr>
                    </a:p>
                  </a:txBody>
                  <a:tcPr marL="3208" marR="3208" marT="3208" marB="0" anchor="ctr"/>
                </a:tc>
                <a:tc rowSpan="2">
                  <a:txBody>
                    <a:bodyPr/>
                    <a:lstStyle/>
                    <a:p>
                      <a:pPr algn="l" fontAlgn="ctr"/>
                      <a:r>
                        <a:rPr lang="zh-CN" altLang="en-US" sz="1200" b="1" u="none" strike="noStrike" dirty="0">
                          <a:effectLst/>
                          <a:latin typeface="+mj-ea"/>
                          <a:ea typeface="+mj-ea"/>
                        </a:rPr>
                        <a:t>市场与客户管理部</a:t>
                      </a:r>
                      <a:endParaRPr lang="zh-CN" altLang="en-US" sz="1200" b="1" i="0" u="none" strike="noStrike" dirty="0">
                        <a:solidFill>
                          <a:srgbClr val="000000"/>
                        </a:solidFill>
                        <a:effectLst/>
                        <a:latin typeface="+mj-ea"/>
                        <a:ea typeface="+mj-ea"/>
                      </a:endParaRPr>
                    </a:p>
                  </a:txBody>
                  <a:tcPr marL="3208" marR="3208" marT="3208" marB="0" anchor="ctr"/>
                </a:tc>
                <a:tc>
                  <a:txBody>
                    <a:bodyPr/>
                    <a:lstStyle/>
                    <a:p>
                      <a:pPr algn="l" fontAlgn="ctr"/>
                      <a:r>
                        <a:rPr lang="en-US" altLang="zh-CN" sz="900" u="none" strike="noStrike" dirty="0" smtClean="0">
                          <a:effectLst/>
                          <a:latin typeface="+mj-ea"/>
                          <a:ea typeface="+mj-ea"/>
                        </a:rPr>
                        <a:t>2013/7/12</a:t>
                      </a:r>
                      <a:r>
                        <a:rPr lang="zh-CN" altLang="en-US" sz="900" u="none" strike="noStrike" dirty="0">
                          <a:effectLst/>
                          <a:latin typeface="+mj-ea"/>
                          <a:ea typeface="+mj-ea"/>
                        </a:rPr>
                        <a:t>上午</a:t>
                      </a:r>
                      <a:r>
                        <a:rPr lang="en-US" altLang="zh-CN" sz="900" u="none" strike="noStrike" dirty="0">
                          <a:effectLst/>
                          <a:latin typeface="+mj-ea"/>
                          <a:ea typeface="+mj-ea"/>
                        </a:rPr>
                        <a:t>/</a:t>
                      </a:r>
                      <a:r>
                        <a:rPr lang="zh-CN" altLang="en-US" sz="900" u="none" strike="noStrike" dirty="0" smtClean="0">
                          <a:effectLst/>
                          <a:latin typeface="+mj-ea"/>
                          <a:ea typeface="+mj-ea"/>
                        </a:rPr>
                        <a:t>陈雷，葛亮（集采系统）</a:t>
                      </a:r>
                      <a:r>
                        <a:rPr lang="en-US" altLang="zh-CN" sz="900" u="none" strike="noStrike" dirty="0">
                          <a:effectLst/>
                          <a:latin typeface="+mj-ea"/>
                          <a:ea typeface="+mj-ea"/>
                        </a:rPr>
                        <a:t/>
                      </a:r>
                      <a:br>
                        <a:rPr lang="en-US" altLang="zh-CN" sz="900" u="none" strike="noStrike" dirty="0">
                          <a:effectLst/>
                          <a:latin typeface="+mj-ea"/>
                          <a:ea typeface="+mj-ea"/>
                        </a:rPr>
                      </a:br>
                      <a:r>
                        <a:rPr lang="en-US" altLang="zh-CN" sz="900" u="none" strike="noStrike" dirty="0">
                          <a:effectLst/>
                          <a:latin typeface="+mj-ea"/>
                          <a:ea typeface="+mj-ea"/>
                        </a:rPr>
                        <a:t>2013/07/31</a:t>
                      </a:r>
                      <a:r>
                        <a:rPr lang="zh-CN" altLang="en-US" sz="900" u="none" strike="noStrike" dirty="0">
                          <a:effectLst/>
                          <a:latin typeface="+mj-ea"/>
                          <a:ea typeface="+mj-ea"/>
                        </a:rPr>
                        <a:t>下午 程璟超、陈雷（集采业务）</a:t>
                      </a:r>
                      <a:endParaRPr lang="zh-CN" altLang="en-US" sz="900" b="0" i="0" u="none" strike="noStrike" dirty="0">
                        <a:solidFill>
                          <a:srgbClr val="000000"/>
                        </a:solidFill>
                        <a:effectLst/>
                        <a:latin typeface="+mj-ea"/>
                        <a:ea typeface="+mj-ea"/>
                      </a:endParaRPr>
                    </a:p>
                  </a:txBody>
                  <a:tcPr marL="3208" marR="3208" marT="3208" marB="0" anchor="ctr"/>
                </a:tc>
                <a:tc rowSpan="2">
                  <a:txBody>
                    <a:bodyPr/>
                    <a:lstStyle/>
                    <a:p>
                      <a:pPr algn="l" fontAlgn="ctr"/>
                      <a:r>
                        <a:rPr lang="zh-CN" altLang="en-US" sz="900" u="none" strike="noStrike" dirty="0" smtClean="0">
                          <a:effectLst/>
                          <a:latin typeface="+mj-ea"/>
                          <a:ea typeface="+mj-ea"/>
                        </a:rPr>
                        <a:t>建筑材料</a:t>
                      </a:r>
                      <a:r>
                        <a:rPr lang="zh-CN" altLang="en-US" sz="900" u="none" strike="noStrike" dirty="0">
                          <a:effectLst/>
                          <a:latin typeface="+mj-ea"/>
                          <a:ea typeface="+mj-ea"/>
                        </a:rPr>
                        <a:t/>
                      </a:r>
                      <a:br>
                        <a:rPr lang="zh-CN" altLang="en-US" sz="900" u="none" strike="noStrike" dirty="0">
                          <a:effectLst/>
                          <a:latin typeface="+mj-ea"/>
                          <a:ea typeface="+mj-ea"/>
                        </a:rPr>
                      </a:br>
                      <a:r>
                        <a:rPr lang="zh-CN" altLang="en-US" sz="900" u="none" strike="noStrike" dirty="0">
                          <a:effectLst/>
                          <a:latin typeface="+mj-ea"/>
                          <a:ea typeface="+mj-ea"/>
                        </a:rPr>
                        <a:t>供应</a:t>
                      </a:r>
                      <a:r>
                        <a:rPr lang="zh-CN" altLang="en-US" sz="900" u="none" strike="noStrike" dirty="0" smtClean="0">
                          <a:effectLst/>
                          <a:latin typeface="+mj-ea"/>
                          <a:ea typeface="+mj-ea"/>
                        </a:rPr>
                        <a:t>商</a:t>
                      </a:r>
                      <a:endParaRPr lang="en-US" altLang="zh-CN" sz="900" u="none" strike="noStrike" dirty="0" smtClean="0">
                        <a:effectLst/>
                        <a:latin typeface="+mj-ea"/>
                        <a:ea typeface="+mj-ea"/>
                      </a:endParaRPr>
                    </a:p>
                    <a:p>
                      <a:pPr algn="l" fontAlgn="ctr"/>
                      <a:r>
                        <a:rPr lang="zh-CN" altLang="en-US" sz="900" b="0" i="0" u="none" strike="noStrike" dirty="0" smtClean="0">
                          <a:solidFill>
                            <a:srgbClr val="000000"/>
                          </a:solidFill>
                          <a:effectLst/>
                          <a:latin typeface="+mj-ea"/>
                          <a:ea typeface="+mj-ea"/>
                        </a:rPr>
                        <a:t>客户</a:t>
                      </a:r>
                      <a:endParaRPr lang="en-US" altLang="zh-CN" sz="900" b="0" i="0" u="none" strike="noStrike" dirty="0" smtClean="0">
                        <a:solidFill>
                          <a:srgbClr val="000000"/>
                        </a:solidFill>
                        <a:effectLst/>
                        <a:latin typeface="+mj-ea"/>
                        <a:ea typeface="+mj-ea"/>
                      </a:endParaRPr>
                    </a:p>
                    <a:p>
                      <a:pPr algn="l" fontAlgn="ctr"/>
                      <a:r>
                        <a:rPr lang="zh-CN" altLang="en-US" sz="900" b="0" i="0" u="none" strike="noStrike" dirty="0" smtClean="0">
                          <a:solidFill>
                            <a:srgbClr val="000000"/>
                          </a:solidFill>
                          <a:effectLst/>
                          <a:latin typeface="+mj-ea"/>
                          <a:ea typeface="+mj-ea"/>
                        </a:rPr>
                        <a:t>资质</a:t>
                      </a:r>
                      <a:endParaRPr lang="zh-CN" altLang="en-US"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u="none" strike="noStrike" dirty="0">
                          <a:effectLst/>
                          <a:latin typeface="+mj-ea"/>
                          <a:ea typeface="+mj-ea"/>
                        </a:rPr>
                        <a:t>集采物资交易系统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谭丁文</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dirty="0">
                          <a:effectLst/>
                          <a:latin typeface="+mj-ea"/>
                          <a:ea typeface="+mj-ea"/>
                        </a:rPr>
                        <a:t>运营管控</a:t>
                      </a:r>
                      <a:endParaRPr lang="zh-CN" altLang="en-US" sz="900" b="0" i="0" u="none" strike="noStrike" dirty="0">
                        <a:solidFill>
                          <a:srgbClr val="000000"/>
                        </a:solidFill>
                        <a:effectLst/>
                        <a:latin typeface="+mj-ea"/>
                        <a:ea typeface="+mj-ea"/>
                      </a:endParaRPr>
                    </a:p>
                  </a:txBody>
                  <a:tcPr marL="3208" marR="3208" marT="3208" marB="0" anchor="ctr"/>
                </a:tc>
              </a:tr>
              <a:tr h="385010">
                <a:tc vMerge="1">
                  <a:txBody>
                    <a:bodyPr/>
                    <a:lstStyle/>
                    <a:p>
                      <a:endParaRPr lang="zh-CN" altLang="en-US"/>
                    </a:p>
                  </a:txBody>
                  <a:tcPr/>
                </a:tc>
                <a:tc vMerge="1">
                  <a:txBody>
                    <a:bodyPr/>
                    <a:lstStyle/>
                    <a:p>
                      <a:endParaRPr lang="zh-CN" altLang="en-US"/>
                    </a:p>
                  </a:txBody>
                  <a:tcPr/>
                </a:tc>
                <a:tc>
                  <a:txBody>
                    <a:bodyPr/>
                    <a:lstStyle/>
                    <a:p>
                      <a:pPr algn="l" fontAlgn="ctr"/>
                      <a:r>
                        <a:rPr lang="en-US" altLang="zh-CN" sz="900" u="none" strike="noStrike" dirty="0">
                          <a:effectLst/>
                          <a:latin typeface="+mj-ea"/>
                          <a:ea typeface="+mj-ea"/>
                        </a:rPr>
                        <a:t>2013/7/24</a:t>
                      </a:r>
                      <a:r>
                        <a:rPr lang="zh-CN" altLang="en-US" sz="900" u="none" strike="noStrike" dirty="0">
                          <a:effectLst/>
                          <a:latin typeface="+mj-ea"/>
                          <a:ea typeface="+mj-ea"/>
                        </a:rPr>
                        <a:t>上午</a:t>
                      </a:r>
                      <a:r>
                        <a:rPr lang="en-US" altLang="zh-CN" sz="900" u="none" strike="noStrike" dirty="0">
                          <a:effectLst/>
                          <a:latin typeface="+mj-ea"/>
                          <a:ea typeface="+mj-ea"/>
                        </a:rPr>
                        <a:t>/</a:t>
                      </a:r>
                      <a:r>
                        <a:rPr lang="zh-CN" altLang="en-US" sz="900" u="none" strike="noStrike" dirty="0">
                          <a:effectLst/>
                          <a:latin typeface="+mj-ea"/>
                          <a:ea typeface="+mj-ea"/>
                        </a:rPr>
                        <a:t>王兴林 </a:t>
                      </a:r>
                      <a:r>
                        <a:rPr lang="zh-CN" altLang="en-US" sz="900" u="none" strike="noStrike" dirty="0" smtClean="0">
                          <a:effectLst/>
                          <a:latin typeface="+mj-ea"/>
                          <a:ea typeface="+mj-ea"/>
                        </a:rPr>
                        <a:t>（客户关系系统）</a:t>
                      </a:r>
                      <a:endParaRPr lang="en-US" altLang="zh-CN" sz="900" u="none" strike="noStrike" dirty="0" smtClean="0">
                        <a:effectLst/>
                        <a:latin typeface="+mj-ea"/>
                        <a:ea typeface="+mj-ea"/>
                      </a:endParaRPr>
                    </a:p>
                    <a:p>
                      <a:pPr algn="l" fontAlgn="ctr"/>
                      <a:r>
                        <a:rPr lang="en-US" altLang="zh-CN" sz="900" u="none" strike="noStrike" dirty="0" smtClean="0">
                          <a:effectLst/>
                          <a:latin typeface="+mj-ea"/>
                          <a:ea typeface="+mj-ea"/>
                        </a:rPr>
                        <a:t>2013/08/02</a:t>
                      </a:r>
                      <a:r>
                        <a:rPr lang="en-US" altLang="zh-CN" sz="900" u="none" strike="noStrike" dirty="0">
                          <a:effectLst/>
                          <a:latin typeface="+mj-ea"/>
                          <a:ea typeface="+mj-ea"/>
                        </a:rPr>
                        <a:t>/</a:t>
                      </a:r>
                      <a:r>
                        <a:rPr lang="zh-CN" altLang="en-US" sz="900" u="none" strike="noStrike" dirty="0">
                          <a:effectLst/>
                          <a:latin typeface="+mj-ea"/>
                          <a:ea typeface="+mj-ea"/>
                        </a:rPr>
                        <a:t>甘明生（客户</a:t>
                      </a:r>
                      <a:r>
                        <a:rPr lang="zh-CN" altLang="en-US" sz="900" u="none" strike="noStrike" dirty="0" smtClean="0">
                          <a:effectLst/>
                          <a:latin typeface="+mj-ea"/>
                          <a:ea typeface="+mj-ea"/>
                        </a:rPr>
                        <a:t>业务）</a:t>
                      </a:r>
                      <a:endParaRPr lang="en-US" altLang="zh-CN" sz="900" u="none" strike="noStrike" dirty="0" smtClean="0">
                        <a:effectLst/>
                        <a:latin typeface="+mj-ea"/>
                        <a:ea typeface="+mj-ea"/>
                      </a:endParaRPr>
                    </a:p>
                    <a:p>
                      <a:pPr algn="l" fontAlgn="ctr"/>
                      <a:r>
                        <a:rPr lang="en-US" altLang="zh-CN" sz="900" u="none" strike="noStrike" dirty="0" smtClean="0">
                          <a:effectLst/>
                          <a:latin typeface="+mj-ea"/>
                          <a:ea typeface="+mj-ea"/>
                        </a:rPr>
                        <a:t>2013/08/08</a:t>
                      </a:r>
                      <a:r>
                        <a:rPr lang="zh-CN" altLang="en-US" sz="900" u="none" strike="noStrike" dirty="0">
                          <a:effectLst/>
                          <a:latin typeface="+mj-ea"/>
                          <a:ea typeface="+mj-ea"/>
                        </a:rPr>
                        <a:t>上午</a:t>
                      </a:r>
                      <a:r>
                        <a:rPr lang="en-US" altLang="zh-CN" sz="900" u="none" strike="noStrike" dirty="0">
                          <a:effectLst/>
                          <a:latin typeface="+mj-ea"/>
                          <a:ea typeface="+mj-ea"/>
                        </a:rPr>
                        <a:t>/</a:t>
                      </a:r>
                      <a:r>
                        <a:rPr lang="zh-CN" altLang="en-US" sz="900" u="none" strike="noStrike" dirty="0">
                          <a:effectLst/>
                          <a:latin typeface="+mj-ea"/>
                          <a:ea typeface="+mj-ea"/>
                        </a:rPr>
                        <a:t>李东</a:t>
                      </a:r>
                      <a:r>
                        <a:rPr lang="en-US" altLang="zh-CN" sz="900" u="none" strike="noStrike" dirty="0">
                          <a:effectLst/>
                          <a:latin typeface="+mj-ea"/>
                          <a:ea typeface="+mj-ea"/>
                        </a:rPr>
                        <a:t>/</a:t>
                      </a:r>
                      <a:r>
                        <a:rPr lang="zh-CN" altLang="en-US" sz="900" u="none" strike="noStrike" dirty="0">
                          <a:effectLst/>
                          <a:latin typeface="+mj-ea"/>
                          <a:ea typeface="+mj-ea"/>
                        </a:rPr>
                        <a:t>岳江明 </a:t>
                      </a:r>
                      <a:r>
                        <a:rPr lang="zh-CN" altLang="en-US" sz="900" u="none" strike="noStrike" dirty="0" smtClean="0">
                          <a:effectLst/>
                          <a:latin typeface="+mj-ea"/>
                          <a:ea typeface="+mj-ea"/>
                        </a:rPr>
                        <a:t>（资质）</a:t>
                      </a:r>
                      <a:endParaRPr lang="en-US" altLang="zh-CN" sz="900" b="0" i="0" u="none" strike="noStrike" dirty="0">
                        <a:solidFill>
                          <a:srgbClr val="000000"/>
                        </a:solidFill>
                        <a:effectLst/>
                        <a:latin typeface="+mj-ea"/>
                        <a:ea typeface="+mj-ea"/>
                      </a:endParaRPr>
                    </a:p>
                  </a:txBody>
                  <a:tcPr marL="3208" marR="3208" marT="3208" marB="0" anchor="ctr"/>
                </a:tc>
                <a:tc vMerge="1">
                  <a:txBody>
                    <a:bodyPr/>
                    <a:lstStyle/>
                    <a:p>
                      <a:endParaRPr lang="zh-CN" altLang="en-US"/>
                    </a:p>
                  </a:txBody>
                  <a:tcPr/>
                </a:tc>
                <a:tc>
                  <a:txBody>
                    <a:bodyPr/>
                    <a:lstStyle/>
                    <a:p>
                      <a:pPr algn="l" fontAlgn="ctr"/>
                      <a:r>
                        <a:rPr lang="zh-CN" altLang="en-US" sz="900" u="none" strike="noStrike" dirty="0">
                          <a:effectLst/>
                          <a:latin typeface="+mj-ea"/>
                          <a:ea typeface="+mj-ea"/>
                        </a:rPr>
                        <a:t>客户关系管理系统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杨东伟</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dirty="0">
                          <a:effectLst/>
                          <a:latin typeface="+mj-ea"/>
                          <a:ea typeface="+mj-ea"/>
                        </a:rPr>
                        <a:t>业务管理</a:t>
                      </a:r>
                      <a:endParaRPr lang="zh-CN" altLang="en-US" sz="900" b="0" i="0" u="none" strike="noStrike" dirty="0">
                        <a:solidFill>
                          <a:srgbClr val="000000"/>
                        </a:solidFill>
                        <a:effectLst/>
                        <a:latin typeface="+mj-ea"/>
                        <a:ea typeface="+mj-ea"/>
                      </a:endParaRPr>
                    </a:p>
                  </a:txBody>
                  <a:tcPr marL="3208" marR="3208" marT="3208" marB="0" anchor="ctr"/>
                </a:tc>
              </a:tr>
              <a:tr h="219240">
                <a:tc>
                  <a:txBody>
                    <a:bodyPr/>
                    <a:lstStyle/>
                    <a:p>
                      <a:pPr algn="ctr" fontAlgn="ctr"/>
                      <a:r>
                        <a:rPr lang="en-US" altLang="zh-CN" sz="900" u="none" strike="noStrike">
                          <a:effectLst/>
                          <a:latin typeface="+mj-ea"/>
                          <a:ea typeface="+mj-ea"/>
                        </a:rPr>
                        <a:t>9</a:t>
                      </a:r>
                      <a:endParaRPr lang="en-US" altLang="zh-CN" sz="900" b="0" i="0" u="none" strike="noStrike">
                        <a:solidFill>
                          <a:srgbClr val="000000"/>
                        </a:solidFill>
                        <a:effectLst/>
                        <a:latin typeface="+mj-ea"/>
                        <a:ea typeface="+mj-ea"/>
                      </a:endParaRPr>
                    </a:p>
                  </a:txBody>
                  <a:tcPr marL="3208" marR="3208" marT="3208" marB="0" anchor="ctr"/>
                </a:tc>
                <a:tc>
                  <a:txBody>
                    <a:bodyPr/>
                    <a:lstStyle/>
                    <a:p>
                      <a:pPr algn="l" fontAlgn="ctr"/>
                      <a:r>
                        <a:rPr lang="zh-CN" altLang="en-US" sz="1200" b="1" u="none" strike="noStrike" dirty="0">
                          <a:effectLst/>
                          <a:latin typeface="+mj-ea"/>
                          <a:ea typeface="+mj-ea"/>
                        </a:rPr>
                        <a:t>安全质量环境部</a:t>
                      </a:r>
                      <a:endParaRPr lang="zh-CN" altLang="en-US" sz="1200" b="1" i="0" u="none" strike="noStrike" dirty="0">
                        <a:solidFill>
                          <a:srgbClr val="000000"/>
                        </a:solidFill>
                        <a:effectLst/>
                        <a:latin typeface="+mj-ea"/>
                        <a:ea typeface="+mj-ea"/>
                      </a:endParaRPr>
                    </a:p>
                  </a:txBody>
                  <a:tcPr marL="3208" marR="3208" marT="3208" marB="0" anchor="ctr"/>
                </a:tc>
                <a:tc>
                  <a:txBody>
                    <a:bodyPr/>
                    <a:lstStyle/>
                    <a:p>
                      <a:pPr algn="l" fontAlgn="ctr"/>
                      <a:r>
                        <a:rPr lang="en-US" altLang="zh-CN" sz="900" u="none" strike="noStrike" dirty="0">
                          <a:effectLst/>
                          <a:latin typeface="+mj-ea"/>
                          <a:ea typeface="+mj-ea"/>
                        </a:rPr>
                        <a:t>2013/08/13</a:t>
                      </a:r>
                      <a:r>
                        <a:rPr lang="zh-CN" altLang="en-US" sz="900" u="none" strike="noStrike" dirty="0">
                          <a:effectLst/>
                          <a:latin typeface="+mj-ea"/>
                          <a:ea typeface="+mj-ea"/>
                        </a:rPr>
                        <a:t>下午</a:t>
                      </a:r>
                      <a:r>
                        <a:rPr lang="en-US" altLang="zh-CN" sz="900" u="none" strike="noStrike" dirty="0">
                          <a:effectLst/>
                          <a:latin typeface="+mj-ea"/>
                          <a:ea typeface="+mj-ea"/>
                        </a:rPr>
                        <a:t>/</a:t>
                      </a:r>
                      <a:r>
                        <a:rPr lang="zh-CN" altLang="en-US" sz="900" u="none" strike="noStrike" dirty="0">
                          <a:effectLst/>
                          <a:latin typeface="+mj-ea"/>
                          <a:ea typeface="+mj-ea"/>
                        </a:rPr>
                        <a:t>马国荣</a:t>
                      </a:r>
                      <a:endParaRPr lang="zh-CN" altLang="en-US"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u="none" strike="noStrike" dirty="0" smtClean="0">
                          <a:effectLst/>
                          <a:latin typeface="+mj-ea"/>
                          <a:ea typeface="+mj-ea"/>
                        </a:rPr>
                        <a:t>工程项目</a:t>
                      </a:r>
                      <a:endParaRPr lang="zh-CN" altLang="en-US"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u="none" strike="noStrike" dirty="0">
                          <a:effectLst/>
                          <a:latin typeface="+mj-ea"/>
                          <a:ea typeface="+mj-ea"/>
                        </a:rPr>
                        <a:t>项目管理系统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谭丁文</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3208" marR="3208" marT="3208" marB="0" anchor="ctr"/>
                </a:tc>
              </a:tr>
              <a:tr h="435856">
                <a:tc>
                  <a:txBody>
                    <a:bodyPr/>
                    <a:lstStyle/>
                    <a:p>
                      <a:pPr algn="ctr" fontAlgn="ctr"/>
                      <a:r>
                        <a:rPr lang="en-US" altLang="zh-CN" sz="900" u="none" strike="noStrike">
                          <a:effectLst/>
                          <a:latin typeface="+mj-ea"/>
                          <a:ea typeface="+mj-ea"/>
                        </a:rPr>
                        <a:t>10</a:t>
                      </a:r>
                      <a:endParaRPr lang="en-US" altLang="zh-CN" sz="900" b="0" i="0" u="none" strike="noStrike">
                        <a:solidFill>
                          <a:srgbClr val="000000"/>
                        </a:solidFill>
                        <a:effectLst/>
                        <a:latin typeface="+mj-ea"/>
                        <a:ea typeface="+mj-ea"/>
                      </a:endParaRPr>
                    </a:p>
                  </a:txBody>
                  <a:tcPr marL="3208" marR="3208" marT="3208" marB="0" anchor="ctr"/>
                </a:tc>
                <a:tc>
                  <a:txBody>
                    <a:bodyPr/>
                    <a:lstStyle/>
                    <a:p>
                      <a:pPr algn="l" fontAlgn="ctr"/>
                      <a:r>
                        <a:rPr lang="zh-CN" altLang="en-US" sz="1200" b="1" u="none" strike="noStrike" dirty="0">
                          <a:effectLst/>
                          <a:latin typeface="+mj-ea"/>
                          <a:ea typeface="+mj-ea"/>
                        </a:rPr>
                        <a:t>科技与设计管理部</a:t>
                      </a:r>
                      <a:endParaRPr lang="zh-CN" altLang="en-US" sz="1200" b="1" i="0" u="none" strike="noStrike" dirty="0">
                        <a:solidFill>
                          <a:srgbClr val="000000"/>
                        </a:solidFill>
                        <a:effectLst/>
                        <a:latin typeface="+mj-ea"/>
                        <a:ea typeface="+mj-ea"/>
                      </a:endParaRPr>
                    </a:p>
                  </a:txBody>
                  <a:tcPr marL="3208" marR="3208" marT="3208" marB="0" anchor="ctr"/>
                </a:tc>
                <a:tc>
                  <a:txBody>
                    <a:bodyPr/>
                    <a:lstStyle/>
                    <a:p>
                      <a:pPr algn="l" fontAlgn="ctr"/>
                      <a:r>
                        <a:rPr lang="en-US" altLang="zh-CN" sz="900" u="none" strike="noStrike" dirty="0">
                          <a:effectLst/>
                          <a:latin typeface="+mj-ea"/>
                          <a:ea typeface="+mj-ea"/>
                        </a:rPr>
                        <a:t>2013/7/18</a:t>
                      </a:r>
                      <a:r>
                        <a:rPr lang="zh-CN" altLang="en-US" sz="900" u="none" strike="noStrike" dirty="0">
                          <a:effectLst/>
                          <a:latin typeface="+mj-ea"/>
                          <a:ea typeface="+mj-ea"/>
                        </a:rPr>
                        <a:t>上午</a:t>
                      </a:r>
                      <a:r>
                        <a:rPr lang="en-US" altLang="zh-CN" sz="900" u="none" strike="noStrike" dirty="0">
                          <a:effectLst/>
                          <a:latin typeface="+mj-ea"/>
                          <a:ea typeface="+mj-ea"/>
                        </a:rPr>
                        <a:t>/</a:t>
                      </a:r>
                      <a:r>
                        <a:rPr lang="zh-CN" altLang="en-US" sz="900" u="none" strike="noStrike" dirty="0">
                          <a:effectLst/>
                          <a:latin typeface="+mj-ea"/>
                          <a:ea typeface="+mj-ea"/>
                        </a:rPr>
                        <a:t>何瑞 分机：</a:t>
                      </a:r>
                      <a:r>
                        <a:rPr lang="en-US" altLang="zh-CN" sz="900" u="none" strike="noStrike" dirty="0">
                          <a:effectLst/>
                          <a:latin typeface="+mj-ea"/>
                          <a:ea typeface="+mj-ea"/>
                        </a:rPr>
                        <a:t>2620</a:t>
                      </a:r>
                      <a:endParaRPr lang="en-US" altLang="zh-CN"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u="none" strike="noStrike" dirty="0">
                          <a:effectLst/>
                          <a:latin typeface="+mj-ea"/>
                          <a:ea typeface="+mj-ea"/>
                        </a:rPr>
                        <a:t>科技示范</a:t>
                      </a:r>
                      <a:r>
                        <a:rPr lang="zh-CN" altLang="en-US" sz="900" u="none" strike="noStrike" dirty="0" smtClean="0">
                          <a:effectLst/>
                          <a:latin typeface="+mj-ea"/>
                          <a:ea typeface="+mj-ea"/>
                        </a:rPr>
                        <a:t>工程、</a:t>
                      </a:r>
                      <a:r>
                        <a:rPr lang="zh-CN" altLang="en-US" sz="900" u="none" strike="noStrike" dirty="0">
                          <a:effectLst/>
                          <a:latin typeface="+mj-ea"/>
                          <a:ea typeface="+mj-ea"/>
                        </a:rPr>
                        <a:t>工</a:t>
                      </a:r>
                      <a:r>
                        <a:rPr lang="zh-CN" altLang="en-US" sz="900" u="none" strike="noStrike" dirty="0" smtClean="0">
                          <a:effectLst/>
                          <a:latin typeface="+mj-ea"/>
                          <a:ea typeface="+mj-ea"/>
                        </a:rPr>
                        <a:t>法、</a:t>
                      </a:r>
                      <a:r>
                        <a:rPr lang="zh-CN" altLang="en-US" sz="900" u="none" strike="noStrike" dirty="0">
                          <a:effectLst/>
                          <a:latin typeface="+mj-ea"/>
                          <a:ea typeface="+mj-ea"/>
                        </a:rPr>
                        <a:t>科研</a:t>
                      </a:r>
                      <a:r>
                        <a:rPr lang="zh-CN" altLang="en-US" sz="900" u="none" strike="noStrike" dirty="0" smtClean="0">
                          <a:effectLst/>
                          <a:latin typeface="+mj-ea"/>
                          <a:ea typeface="+mj-ea"/>
                        </a:rPr>
                        <a:t>课题、</a:t>
                      </a:r>
                      <a:r>
                        <a:rPr lang="zh-CN" altLang="en-US" sz="900" u="none" strike="noStrike" dirty="0">
                          <a:effectLst/>
                          <a:latin typeface="+mj-ea"/>
                          <a:ea typeface="+mj-ea"/>
                        </a:rPr>
                        <a:t>科技</a:t>
                      </a:r>
                      <a:r>
                        <a:rPr lang="zh-CN" altLang="en-US" sz="900" u="none" strike="noStrike" dirty="0" smtClean="0">
                          <a:effectLst/>
                          <a:latin typeface="+mj-ea"/>
                          <a:ea typeface="+mj-ea"/>
                        </a:rPr>
                        <a:t>成果；设计</a:t>
                      </a:r>
                      <a:r>
                        <a:rPr lang="zh-CN" altLang="en-US" sz="900" u="none" strike="noStrike" dirty="0">
                          <a:effectLst/>
                          <a:latin typeface="+mj-ea"/>
                          <a:ea typeface="+mj-ea"/>
                        </a:rPr>
                        <a:t>、勘察与咨询</a:t>
                      </a:r>
                      <a:r>
                        <a:rPr lang="zh-CN" altLang="en-US" sz="900" u="none" strike="noStrike" dirty="0" smtClean="0">
                          <a:effectLst/>
                          <a:latin typeface="+mj-ea"/>
                          <a:ea typeface="+mj-ea"/>
                        </a:rPr>
                        <a:t>项目、成果、合约</a:t>
                      </a:r>
                      <a:endParaRPr lang="zh-CN" altLang="en-US"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u="none" strike="noStrike" dirty="0">
                          <a:effectLst/>
                          <a:latin typeface="+mj-ea"/>
                          <a:ea typeface="+mj-ea"/>
                        </a:rPr>
                        <a:t>科技管理系统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谭丁文</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a:effectLst/>
                          <a:latin typeface="+mj-ea"/>
                          <a:ea typeface="+mj-ea"/>
                        </a:rPr>
                        <a:t>业务管理</a:t>
                      </a:r>
                      <a:endParaRPr lang="zh-CN" altLang="en-US" sz="900" b="0" i="0" u="none" strike="noStrike">
                        <a:solidFill>
                          <a:srgbClr val="000000"/>
                        </a:solidFill>
                        <a:effectLst/>
                        <a:latin typeface="+mj-ea"/>
                        <a:ea typeface="+mj-ea"/>
                      </a:endParaRPr>
                    </a:p>
                  </a:txBody>
                  <a:tcPr marL="3208" marR="3208" marT="3208" marB="0" anchor="ctr"/>
                </a:tc>
              </a:tr>
              <a:tr h="144379">
                <a:tc>
                  <a:txBody>
                    <a:bodyPr/>
                    <a:lstStyle/>
                    <a:p>
                      <a:pPr algn="ctr" fontAlgn="ctr"/>
                      <a:r>
                        <a:rPr lang="en-US" altLang="zh-CN" sz="900" u="none" strike="noStrike">
                          <a:effectLst/>
                          <a:latin typeface="+mj-ea"/>
                          <a:ea typeface="+mj-ea"/>
                        </a:rPr>
                        <a:t>11</a:t>
                      </a:r>
                      <a:endParaRPr lang="en-US" altLang="zh-CN" sz="900" b="0" i="0" u="none" strike="noStrike">
                        <a:solidFill>
                          <a:srgbClr val="000000"/>
                        </a:solidFill>
                        <a:effectLst/>
                        <a:latin typeface="+mj-ea"/>
                        <a:ea typeface="+mj-ea"/>
                      </a:endParaRPr>
                    </a:p>
                  </a:txBody>
                  <a:tcPr marL="3208" marR="3208" marT="3208" marB="0" anchor="ctr"/>
                </a:tc>
                <a:tc>
                  <a:txBody>
                    <a:bodyPr/>
                    <a:lstStyle/>
                    <a:p>
                      <a:pPr algn="l" fontAlgn="ctr"/>
                      <a:r>
                        <a:rPr lang="zh-CN" altLang="en-US" sz="1200" b="1" u="none" strike="noStrike" dirty="0" smtClean="0">
                          <a:effectLst/>
                          <a:latin typeface="+mj-ea"/>
                          <a:ea typeface="+mj-ea"/>
                        </a:rPr>
                        <a:t>审计局</a:t>
                      </a:r>
                      <a:endParaRPr lang="zh-CN" altLang="en-US" sz="1200" b="1" i="0" u="none" strike="noStrike" dirty="0">
                        <a:solidFill>
                          <a:srgbClr val="000000"/>
                        </a:solidFill>
                        <a:effectLst/>
                        <a:latin typeface="+mj-ea"/>
                        <a:ea typeface="+mj-ea"/>
                      </a:endParaRPr>
                    </a:p>
                  </a:txBody>
                  <a:tcPr marL="3208" marR="3208" marT="3208" marB="0" anchor="ctr"/>
                </a:tc>
                <a:tc>
                  <a:txBody>
                    <a:bodyPr/>
                    <a:lstStyle/>
                    <a:p>
                      <a:pPr algn="l" fontAlgn="ctr"/>
                      <a:r>
                        <a:rPr lang="en-US" altLang="zh-CN" sz="900" u="none" strike="noStrike" dirty="0">
                          <a:effectLst/>
                          <a:latin typeface="+mj-ea"/>
                          <a:ea typeface="+mj-ea"/>
                        </a:rPr>
                        <a:t>2013/7/17</a:t>
                      </a:r>
                      <a:r>
                        <a:rPr lang="zh-CN" altLang="en-US" sz="900" u="none" strike="noStrike" dirty="0">
                          <a:effectLst/>
                          <a:latin typeface="+mj-ea"/>
                          <a:ea typeface="+mj-ea"/>
                        </a:rPr>
                        <a:t>下午</a:t>
                      </a:r>
                      <a:r>
                        <a:rPr lang="en-US" altLang="zh-CN" sz="900" u="none" strike="noStrike" dirty="0">
                          <a:effectLst/>
                          <a:latin typeface="+mj-ea"/>
                          <a:ea typeface="+mj-ea"/>
                        </a:rPr>
                        <a:t>/</a:t>
                      </a:r>
                      <a:r>
                        <a:rPr lang="zh-CN" altLang="en-US" sz="900" u="none" strike="noStrike" dirty="0">
                          <a:effectLst/>
                          <a:latin typeface="+mj-ea"/>
                          <a:ea typeface="+mj-ea"/>
                        </a:rPr>
                        <a:t>杨玲玲</a:t>
                      </a:r>
                      <a:r>
                        <a:rPr lang="en-US" altLang="zh-CN" sz="900" u="none" strike="noStrike" dirty="0">
                          <a:effectLst/>
                          <a:latin typeface="+mj-ea"/>
                          <a:ea typeface="+mj-ea"/>
                        </a:rPr>
                        <a:t>/</a:t>
                      </a:r>
                      <a:r>
                        <a:rPr lang="zh-CN" altLang="en-US" sz="900" u="none" strike="noStrike" dirty="0">
                          <a:effectLst/>
                          <a:latin typeface="+mj-ea"/>
                          <a:ea typeface="+mj-ea"/>
                        </a:rPr>
                        <a:t>分机：</a:t>
                      </a:r>
                      <a:r>
                        <a:rPr lang="en-US" altLang="zh-CN" sz="900" u="none" strike="noStrike" dirty="0">
                          <a:effectLst/>
                          <a:latin typeface="+mj-ea"/>
                          <a:ea typeface="+mj-ea"/>
                        </a:rPr>
                        <a:t>3220</a:t>
                      </a:r>
                      <a:endParaRPr lang="en-US" altLang="zh-CN"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b="0" i="0" u="none" strike="noStrike" dirty="0" smtClean="0">
                          <a:solidFill>
                            <a:schemeClr val="dk1"/>
                          </a:solidFill>
                          <a:effectLst/>
                          <a:latin typeface="+mj-ea"/>
                          <a:ea typeface="+mj-ea"/>
                        </a:rPr>
                        <a:t>被审单位（组织机构）</a:t>
                      </a:r>
                      <a:endParaRPr lang="zh-CN" altLang="en-US"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u="none" strike="noStrike" dirty="0">
                          <a:effectLst/>
                          <a:latin typeface="+mj-ea"/>
                          <a:ea typeface="+mj-ea"/>
                        </a:rPr>
                        <a:t>审计管理系统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郑海啸</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a:effectLst/>
                          <a:latin typeface="+mj-ea"/>
                          <a:ea typeface="+mj-ea"/>
                        </a:rPr>
                        <a:t>业务管理</a:t>
                      </a:r>
                      <a:endParaRPr lang="zh-CN" altLang="en-US" sz="900" b="0" i="0" u="none" strike="noStrike">
                        <a:solidFill>
                          <a:srgbClr val="000000"/>
                        </a:solidFill>
                        <a:effectLst/>
                        <a:latin typeface="+mj-ea"/>
                        <a:ea typeface="+mj-ea"/>
                      </a:endParaRPr>
                    </a:p>
                  </a:txBody>
                  <a:tcPr marL="3208" marR="3208" marT="3208" marB="0" anchor="ctr"/>
                </a:tc>
              </a:tr>
              <a:tr h="154004">
                <a:tc>
                  <a:txBody>
                    <a:bodyPr/>
                    <a:lstStyle/>
                    <a:p>
                      <a:pPr algn="ctr" fontAlgn="ctr"/>
                      <a:r>
                        <a:rPr lang="en-US" altLang="zh-CN" sz="900" u="none" strike="noStrike">
                          <a:effectLst/>
                          <a:latin typeface="+mj-ea"/>
                          <a:ea typeface="+mj-ea"/>
                        </a:rPr>
                        <a:t>12</a:t>
                      </a:r>
                      <a:endParaRPr lang="en-US" altLang="zh-CN" sz="900" b="0" i="0" u="none" strike="noStrike">
                        <a:solidFill>
                          <a:srgbClr val="000000"/>
                        </a:solidFill>
                        <a:effectLst/>
                        <a:latin typeface="+mj-ea"/>
                        <a:ea typeface="+mj-ea"/>
                      </a:endParaRPr>
                    </a:p>
                  </a:txBody>
                  <a:tcPr marL="3208" marR="3208" marT="3208" marB="0" anchor="ctr"/>
                </a:tc>
                <a:tc>
                  <a:txBody>
                    <a:bodyPr/>
                    <a:lstStyle/>
                    <a:p>
                      <a:pPr algn="l" fontAlgn="ctr"/>
                      <a:r>
                        <a:rPr lang="zh-CN" altLang="en-US" sz="1200" b="1" u="none" strike="noStrike" dirty="0">
                          <a:effectLst/>
                          <a:latin typeface="+mj-ea"/>
                          <a:ea typeface="+mj-ea"/>
                        </a:rPr>
                        <a:t>监察</a:t>
                      </a:r>
                      <a:r>
                        <a:rPr lang="zh-CN" altLang="en-US" sz="1200" b="1" u="none" strike="noStrike" dirty="0" smtClean="0">
                          <a:effectLst/>
                          <a:latin typeface="+mj-ea"/>
                          <a:ea typeface="+mj-ea"/>
                        </a:rPr>
                        <a:t>局</a:t>
                      </a:r>
                      <a:endParaRPr lang="zh-CN" altLang="en-US" sz="1200" b="1" i="0" u="none" strike="noStrike" dirty="0">
                        <a:solidFill>
                          <a:srgbClr val="000000"/>
                        </a:solidFill>
                        <a:effectLst/>
                        <a:latin typeface="+mj-ea"/>
                        <a:ea typeface="+mj-ea"/>
                      </a:endParaRPr>
                    </a:p>
                  </a:txBody>
                  <a:tcPr marL="3208" marR="3208" marT="3208" marB="0" anchor="ctr"/>
                </a:tc>
                <a:tc>
                  <a:txBody>
                    <a:bodyPr/>
                    <a:lstStyle/>
                    <a:p>
                      <a:pPr algn="l" fontAlgn="ctr"/>
                      <a:r>
                        <a:rPr lang="en-US" altLang="zh-CN" sz="900" u="none" strike="noStrike" dirty="0">
                          <a:effectLst/>
                          <a:latin typeface="+mj-ea"/>
                          <a:ea typeface="+mj-ea"/>
                        </a:rPr>
                        <a:t>2013/08/02</a:t>
                      </a:r>
                      <a:r>
                        <a:rPr lang="zh-CN" altLang="en-US" sz="900" u="none" strike="noStrike" dirty="0">
                          <a:effectLst/>
                          <a:latin typeface="+mj-ea"/>
                          <a:ea typeface="+mj-ea"/>
                        </a:rPr>
                        <a:t>下午</a:t>
                      </a:r>
                      <a:r>
                        <a:rPr lang="en-US" altLang="zh-CN" sz="900" u="none" strike="noStrike" dirty="0">
                          <a:effectLst/>
                          <a:latin typeface="+mj-ea"/>
                          <a:ea typeface="+mj-ea"/>
                        </a:rPr>
                        <a:t>/</a:t>
                      </a:r>
                      <a:r>
                        <a:rPr lang="zh-CN" altLang="en-US" sz="900" u="none" strike="noStrike" dirty="0">
                          <a:effectLst/>
                          <a:latin typeface="+mj-ea"/>
                          <a:ea typeface="+mj-ea"/>
                        </a:rPr>
                        <a:t>樊光中</a:t>
                      </a:r>
                      <a:r>
                        <a:rPr lang="en-US" altLang="zh-CN" sz="900" u="none" strike="noStrike" dirty="0">
                          <a:effectLst/>
                          <a:latin typeface="+mj-ea"/>
                          <a:ea typeface="+mj-ea"/>
                        </a:rPr>
                        <a:t>/</a:t>
                      </a:r>
                      <a:r>
                        <a:rPr lang="zh-CN" altLang="en-US" sz="900" u="none" strike="noStrike" dirty="0">
                          <a:effectLst/>
                          <a:latin typeface="+mj-ea"/>
                          <a:ea typeface="+mj-ea"/>
                        </a:rPr>
                        <a:t>分机：</a:t>
                      </a:r>
                      <a:r>
                        <a:rPr lang="en-US" altLang="zh-CN" sz="900" u="none" strike="noStrike" dirty="0">
                          <a:effectLst/>
                          <a:latin typeface="+mj-ea"/>
                          <a:ea typeface="+mj-ea"/>
                        </a:rPr>
                        <a:t>2687</a:t>
                      </a:r>
                      <a:endParaRPr lang="en-US" altLang="zh-CN" sz="900" b="0" i="0" u="none" strike="noStrike" dirty="0">
                        <a:solidFill>
                          <a:srgbClr val="000000"/>
                        </a:solidFill>
                        <a:effectLst/>
                        <a:latin typeface="+mj-ea"/>
                        <a:ea typeface="+mj-ea"/>
                      </a:endParaRPr>
                    </a:p>
                  </a:txBody>
                  <a:tcPr marL="3208" marR="3208" marT="3208"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3208" marR="3208" marT="3208" marB="0" anchor="ctr"/>
                </a:tc>
                <a:tc>
                  <a:txBody>
                    <a:bodyPr/>
                    <a:lstStyle/>
                    <a:p>
                      <a:pPr algn="l" fontAlgn="ctr"/>
                      <a:r>
                        <a:rPr lang="zh-CN" altLang="en-US" sz="900" u="none" strike="noStrike" dirty="0">
                          <a:effectLst/>
                          <a:latin typeface="+mj-ea"/>
                          <a:ea typeface="+mj-ea"/>
                        </a:rPr>
                        <a:t>监察管理系统</a:t>
                      </a:r>
                      <a:endParaRPr lang="zh-CN" altLang="en-US" sz="900" b="0" i="0" u="none" strike="noStrike" dirty="0">
                        <a:solidFill>
                          <a:srgbClr val="000000"/>
                        </a:solidFill>
                        <a:effectLst/>
                        <a:latin typeface="+mj-ea"/>
                        <a:ea typeface="+mj-ea"/>
                      </a:endParaRPr>
                    </a:p>
                  </a:txBody>
                  <a:tcPr marL="3208" marR="3208" marT="3208" marB="0" anchor="ctr">
                    <a:solidFill>
                      <a:schemeClr val="accent1">
                        <a:lumMod val="20000"/>
                        <a:lumOff val="80000"/>
                      </a:schemeClr>
                    </a:solidFill>
                  </a:tcPr>
                </a:tc>
                <a:tc>
                  <a:txBody>
                    <a:bodyPr/>
                    <a:lstStyle/>
                    <a:p>
                      <a:pPr algn="l" fontAlgn="ctr"/>
                      <a:r>
                        <a:rPr lang="zh-CN" altLang="en-US" sz="900" u="none" strike="noStrike">
                          <a:effectLst/>
                          <a:latin typeface="+mj-ea"/>
                          <a:ea typeface="+mj-ea"/>
                        </a:rPr>
                        <a:t>闫纪明</a:t>
                      </a:r>
                      <a:endParaRPr lang="zh-CN" altLang="en-US" sz="900" b="0" i="0" u="none" strike="noStrike">
                        <a:solidFill>
                          <a:srgbClr val="000000"/>
                        </a:solidFill>
                        <a:effectLst/>
                        <a:latin typeface="+mj-ea"/>
                        <a:ea typeface="+mj-ea"/>
                      </a:endParaRPr>
                    </a:p>
                  </a:txBody>
                  <a:tcPr marL="3208" marR="3208" marT="3208" marB="0" anchor="ctr"/>
                </a:tc>
                <a:tc>
                  <a:txBody>
                    <a:bodyPr/>
                    <a:lstStyle/>
                    <a:p>
                      <a:pPr algn="ctr" fontAlgn="ctr"/>
                      <a:r>
                        <a:rPr lang="zh-CN" altLang="en-US" sz="900" u="none" strike="noStrike" dirty="0">
                          <a:effectLst/>
                          <a:latin typeface="+mj-ea"/>
                          <a:ea typeface="+mj-ea"/>
                        </a:rPr>
                        <a:t>业务管理</a:t>
                      </a:r>
                      <a:endParaRPr lang="zh-CN" altLang="en-US" sz="900" b="0" i="0" u="none" strike="noStrike" dirty="0">
                        <a:solidFill>
                          <a:srgbClr val="000000"/>
                        </a:solidFill>
                        <a:effectLst/>
                        <a:latin typeface="+mj-ea"/>
                        <a:ea typeface="+mj-ea"/>
                      </a:endParaRPr>
                    </a:p>
                  </a:txBody>
                  <a:tcPr marL="3208" marR="3208" marT="3208" marB="0" anchor="ctr"/>
                </a:tc>
              </a:tr>
            </a:tbl>
          </a:graphicData>
        </a:graphic>
      </p:graphicFrame>
      <p:sp>
        <p:nvSpPr>
          <p:cNvPr id="7" name="矩形 6"/>
          <p:cNvSpPr/>
          <p:nvPr/>
        </p:nvSpPr>
        <p:spPr>
          <a:xfrm>
            <a:off x="7905328" y="1414401"/>
            <a:ext cx="1730341" cy="4894919"/>
          </a:xfrm>
          <a:prstGeom prst="rect">
            <a:avLst/>
          </a:prstGeom>
          <a:ln>
            <a:solidFill>
              <a:srgbClr val="FFC000"/>
            </a:solidFill>
            <a:prstDash val="dash"/>
          </a:ln>
        </p:spPr>
        <p:txBody>
          <a:bodyPr wrap="square">
            <a:noAutofit/>
          </a:bodyPr>
          <a:lstStyle/>
          <a:p>
            <a:pPr>
              <a:buNone/>
            </a:pPr>
            <a:r>
              <a:rPr lang="zh-CN" altLang="en-US" b="1" dirty="0" smtClean="0">
                <a:latin typeface="微软雅黑" pitchFamily="34" charset="-122"/>
                <a:ea typeface="微软雅黑" pitchFamily="34" charset="-122"/>
              </a:rPr>
              <a:t>总结：</a:t>
            </a:r>
            <a:r>
              <a:rPr lang="zh-CN" altLang="zh-CN" b="1" dirty="0" smtClean="0">
                <a:latin typeface="微软雅黑" pitchFamily="34" charset="-122"/>
                <a:ea typeface="微软雅黑" pitchFamily="34" charset="-122"/>
              </a:rPr>
              <a:t>总部</a:t>
            </a:r>
            <a:r>
              <a:rPr lang="en-US" altLang="zh-CN" b="1" dirty="0" smtClean="0">
                <a:latin typeface="微软雅黑" pitchFamily="34" charset="-122"/>
                <a:ea typeface="微软雅黑" pitchFamily="34" charset="-122"/>
              </a:rPr>
              <a:t>12</a:t>
            </a:r>
            <a:r>
              <a:rPr lang="zh-CN" altLang="zh-CN" b="1" dirty="0" smtClean="0">
                <a:latin typeface="微软雅黑" pitchFamily="34" charset="-122"/>
                <a:ea typeface="微软雅黑" pitchFamily="34" charset="-122"/>
              </a:rPr>
              <a:t>个</a:t>
            </a:r>
            <a:r>
              <a:rPr lang="zh-CN" altLang="zh-CN" b="1" dirty="0">
                <a:latin typeface="微软雅黑" pitchFamily="34" charset="-122"/>
                <a:ea typeface="微软雅黑" pitchFamily="34" charset="-122"/>
              </a:rPr>
              <a:t>职能</a:t>
            </a:r>
            <a:r>
              <a:rPr lang="zh-CN" altLang="zh-CN" b="1" dirty="0" smtClean="0">
                <a:latin typeface="微软雅黑" pitchFamily="34" charset="-122"/>
                <a:ea typeface="微软雅黑" pitchFamily="34" charset="-122"/>
              </a:rPr>
              <a:t>部门调研会议</a:t>
            </a:r>
            <a:r>
              <a:rPr lang="en-US" altLang="zh-CN" b="1" dirty="0" smtClean="0">
                <a:latin typeface="微软雅黑" pitchFamily="34" charset="-122"/>
                <a:ea typeface="微软雅黑" pitchFamily="34" charset="-122"/>
              </a:rPr>
              <a:t>18</a:t>
            </a:r>
            <a:r>
              <a:rPr lang="zh-CN" altLang="en-US" b="1" dirty="0" smtClean="0">
                <a:latin typeface="微软雅黑" pitchFamily="34" charset="-122"/>
                <a:ea typeface="微软雅黑" pitchFamily="34" charset="-122"/>
              </a:rPr>
              <a:t>次</a:t>
            </a:r>
            <a:r>
              <a:rPr lang="zh-CN"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形成会议纪要</a:t>
            </a:r>
            <a:r>
              <a:rPr lang="en-US" altLang="zh-CN" b="1" dirty="0" smtClean="0">
                <a:latin typeface="微软雅黑" pitchFamily="34" charset="-122"/>
                <a:ea typeface="微软雅黑" pitchFamily="34" charset="-122"/>
              </a:rPr>
              <a:t>15</a:t>
            </a:r>
            <a:r>
              <a:rPr lang="zh-CN" altLang="en-US" b="1" dirty="0" smtClean="0">
                <a:latin typeface="微软雅黑" pitchFamily="34" charset="-122"/>
                <a:ea typeface="微软雅黑" pitchFamily="34" charset="-122"/>
              </a:rPr>
              <a:t>份，</a:t>
            </a:r>
            <a:r>
              <a:rPr lang="zh-CN" altLang="zh-CN" b="1" dirty="0" smtClean="0">
                <a:latin typeface="微软雅黑" pitchFamily="34" charset="-122"/>
                <a:ea typeface="微软雅黑" pitchFamily="34" charset="-122"/>
              </a:rPr>
              <a:t>参与</a:t>
            </a:r>
            <a:r>
              <a:rPr lang="zh-CN" altLang="zh-CN" b="1" dirty="0">
                <a:latin typeface="微软雅黑" pitchFamily="34" charset="-122"/>
                <a:ea typeface="微软雅黑" pitchFamily="34" charset="-122"/>
              </a:rPr>
              <a:t>访谈人数</a:t>
            </a:r>
            <a:r>
              <a:rPr lang="zh-CN" altLang="zh-CN" b="1" dirty="0" smtClean="0">
                <a:latin typeface="微软雅黑" pitchFamily="34" charset="-122"/>
                <a:ea typeface="微软雅黑" pitchFamily="34" charset="-122"/>
              </a:rPr>
              <a:t>统计</a:t>
            </a:r>
            <a:r>
              <a:rPr lang="en-US" altLang="zh-CN" b="1" dirty="0" smtClean="0">
                <a:latin typeface="微软雅黑" pitchFamily="34" charset="-122"/>
                <a:ea typeface="微软雅黑" pitchFamily="34" charset="-122"/>
              </a:rPr>
              <a:t>42</a:t>
            </a:r>
            <a:r>
              <a:rPr lang="zh-CN" altLang="zh-CN" b="1" dirty="0" smtClean="0">
                <a:latin typeface="微软雅黑" pitchFamily="34" charset="-122"/>
                <a:ea typeface="微软雅黑" pitchFamily="34" charset="-122"/>
              </a:rPr>
              <a:t>人</a:t>
            </a:r>
            <a:r>
              <a:rPr lang="zh-CN" altLang="en-US" b="1" dirty="0" smtClean="0">
                <a:latin typeface="微软雅黑" pitchFamily="34" charset="-122"/>
                <a:ea typeface="微软雅黑" pitchFamily="34" charset="-122"/>
              </a:rPr>
              <a:t>，收集资料 </a:t>
            </a:r>
            <a:r>
              <a:rPr lang="en-US" altLang="zh-CN" b="1" dirty="0" smtClean="0">
                <a:latin typeface="微软雅黑" pitchFamily="34" charset="-122"/>
                <a:ea typeface="微软雅黑" pitchFamily="34" charset="-122"/>
              </a:rPr>
              <a:t>63</a:t>
            </a:r>
            <a:r>
              <a:rPr lang="zh-CN" altLang="en-US" b="1" dirty="0" smtClean="0">
                <a:latin typeface="微软雅黑" pitchFamily="34" charset="-122"/>
                <a:ea typeface="微软雅黑" pitchFamily="34" charset="-122"/>
              </a:rPr>
              <a:t> 份</a:t>
            </a:r>
            <a:r>
              <a:rPr lang="zh-CN" altLang="zh-CN" b="1" dirty="0" smtClean="0">
                <a:latin typeface="微软雅黑" pitchFamily="34" charset="-122"/>
                <a:ea typeface="微软雅黑" pitchFamily="34" charset="-122"/>
              </a:rPr>
              <a:t>。</a:t>
            </a:r>
            <a:endParaRPr lang="zh-CN" altLang="zh-CN" b="1" dirty="0">
              <a:latin typeface="微软雅黑" pitchFamily="34" charset="-122"/>
              <a:ea typeface="微软雅黑" pitchFamily="34" charset="-122"/>
            </a:endParaRPr>
          </a:p>
        </p:txBody>
      </p:sp>
      <p:sp>
        <p:nvSpPr>
          <p:cNvPr id="9" name="TextBox 8"/>
          <p:cNvSpPr txBox="1"/>
          <p:nvPr/>
        </p:nvSpPr>
        <p:spPr bwMode="gray">
          <a:xfrm>
            <a:off x="8049344" y="1078618"/>
            <a:ext cx="1294816"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－情况说明</a:t>
            </a:r>
            <a:r>
              <a:rPr lang="en-US" altLang="zh-CN"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12" name="矩形 11"/>
          <p:cNvSpPr/>
          <p:nvPr/>
        </p:nvSpPr>
        <p:spPr>
          <a:xfrm>
            <a:off x="5694176" y="104262"/>
            <a:ext cx="3939344" cy="372410"/>
          </a:xfrm>
          <a:prstGeom prst="rect">
            <a:avLst/>
          </a:prstGeom>
        </p:spPr>
        <p:txBody>
          <a:bodyPr wrap="square">
            <a:spAutoFit/>
          </a:bodyPr>
          <a:lstStyle/>
          <a:p>
            <a:pPr>
              <a:buNone/>
            </a:pPr>
            <a:r>
              <a:rPr lang="zh-CN" altLang="en-US" b="1" dirty="0" smtClean="0">
                <a:solidFill>
                  <a:srgbClr val="FF0000"/>
                </a:solidFill>
                <a:latin typeface="+mn-ea"/>
                <a:ea typeface="+mn-ea"/>
              </a:rPr>
              <a:t>需求现状调研   </a:t>
            </a:r>
            <a:r>
              <a:rPr lang="zh-CN" altLang="en-US" b="1" dirty="0" smtClean="0">
                <a:latin typeface="+mn-ea"/>
                <a:ea typeface="+mn-ea"/>
              </a:rPr>
              <a:t>关键问题发现   业务影响分析</a:t>
            </a:r>
            <a:endParaRPr lang="zh-CN" altLang="en-US" b="1" dirty="0">
              <a:latin typeface="+mn-ea"/>
              <a:ea typeface="+mn-ea"/>
            </a:endParaRPr>
          </a:p>
        </p:txBody>
      </p:sp>
      <p:sp>
        <p:nvSpPr>
          <p:cNvPr id="13" name="右箭头 12"/>
          <p:cNvSpPr/>
          <p:nvPr/>
        </p:nvSpPr>
        <p:spPr bwMode="auto">
          <a:xfrm>
            <a:off x="828332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4" name="右箭头 13"/>
          <p:cNvSpPr/>
          <p:nvPr/>
        </p:nvSpPr>
        <p:spPr bwMode="auto">
          <a:xfrm>
            <a:off x="6930728"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201651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6416824"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需求</a:t>
            </a:r>
            <a:r>
              <a:rPr lang="zh-CN" altLang="en-US" dirty="0">
                <a:latin typeface="+mj-ea"/>
              </a:rPr>
              <a:t>现状</a:t>
            </a:r>
            <a:r>
              <a:rPr lang="zh-CN" altLang="en-US" kern="1200" dirty="0" smtClean="0">
                <a:latin typeface="+mj-ea"/>
              </a:rPr>
              <a:t>调研</a:t>
            </a:r>
            <a:r>
              <a:rPr lang="en-US" altLang="zh-CN" kern="1200" dirty="0" smtClean="0">
                <a:latin typeface="+mj-ea"/>
              </a:rPr>
              <a:t>--</a:t>
            </a:r>
            <a:r>
              <a:rPr lang="zh-CN" altLang="en-US" sz="2000" kern="1200" dirty="0" smtClean="0">
                <a:latin typeface="+mj-ea"/>
              </a:rPr>
              <a:t>下属</a:t>
            </a:r>
            <a:r>
              <a:rPr lang="zh-CN" altLang="en-US" sz="2000" kern="1200" dirty="0">
                <a:latin typeface="+mj-ea"/>
              </a:rPr>
              <a:t>单位访谈情况</a:t>
            </a:r>
          </a:p>
        </p:txBody>
      </p:sp>
      <p:sp>
        <p:nvSpPr>
          <p:cNvPr id="7" name="矩形 6"/>
          <p:cNvSpPr/>
          <p:nvPr/>
        </p:nvSpPr>
        <p:spPr>
          <a:xfrm>
            <a:off x="7939972" y="1595197"/>
            <a:ext cx="1864184" cy="3527853"/>
          </a:xfrm>
          <a:prstGeom prst="rect">
            <a:avLst/>
          </a:prstGeom>
          <a:ln>
            <a:solidFill>
              <a:srgbClr val="F7C5CD"/>
            </a:solidFill>
            <a:prstDash val="sysDash"/>
          </a:ln>
        </p:spPr>
        <p:txBody>
          <a:bodyPr wrap="square">
            <a:noAutofit/>
          </a:bodyPr>
          <a:lstStyle/>
          <a:p>
            <a:pPr>
              <a:lnSpc>
                <a:spcPct val="100000"/>
              </a:lnSpc>
              <a:spcAft>
                <a:spcPts val="0"/>
              </a:spcAft>
              <a:buFont typeface="微软雅黑" pitchFamily="34" charset="-122"/>
              <a:buChar char="–"/>
            </a:pPr>
            <a:r>
              <a:rPr lang="zh-CN" altLang="en-US" sz="1200" dirty="0" smtClean="0">
                <a:latin typeface="微软雅黑" pitchFamily="34" charset="-122"/>
                <a:ea typeface="微软雅黑" pitchFamily="34" charset="-122"/>
              </a:rPr>
              <a:t>调研</a:t>
            </a:r>
            <a:r>
              <a:rPr lang="en-US" altLang="zh-CN" sz="1200" dirty="0" smtClean="0">
                <a:latin typeface="微软雅黑" pitchFamily="34" charset="-122"/>
                <a:ea typeface="微软雅黑" pitchFamily="34" charset="-122"/>
              </a:rPr>
              <a:t>10</a:t>
            </a:r>
            <a:r>
              <a:rPr lang="zh-CN" altLang="en-US" sz="1200" dirty="0" smtClean="0">
                <a:latin typeface="微软雅黑" pitchFamily="34" charset="-122"/>
                <a:ea typeface="微软雅黑" pitchFamily="34" charset="-122"/>
              </a:rPr>
              <a:t>个下属二级单位，形成会议纪要</a:t>
            </a:r>
            <a:r>
              <a:rPr lang="en-US" altLang="zh-CN" sz="1200" dirty="0" smtClean="0">
                <a:latin typeface="微软雅黑" pitchFamily="34" charset="-122"/>
                <a:ea typeface="微软雅黑" pitchFamily="34" charset="-122"/>
              </a:rPr>
              <a:t>10</a:t>
            </a:r>
            <a:r>
              <a:rPr lang="zh-CN" altLang="en-US" sz="1200" dirty="0" smtClean="0">
                <a:latin typeface="微软雅黑" pitchFamily="34" charset="-122"/>
                <a:ea typeface="微软雅黑" pitchFamily="34" charset="-122"/>
              </a:rPr>
              <a:t>份，其中</a:t>
            </a:r>
            <a:r>
              <a:rPr lang="en-US" altLang="zh-CN" sz="1200" dirty="0" smtClean="0">
                <a:latin typeface="微软雅黑" pitchFamily="34" charset="-122"/>
                <a:ea typeface="微软雅黑" pitchFamily="34" charset="-122"/>
              </a:rPr>
              <a:t>4</a:t>
            </a:r>
            <a:r>
              <a:rPr lang="zh-CN" altLang="en-US" sz="1200" dirty="0" smtClean="0">
                <a:latin typeface="微软雅黑" pitchFamily="34" charset="-122"/>
                <a:ea typeface="微软雅黑" pitchFamily="34" charset="-122"/>
              </a:rPr>
              <a:t>个单位现场调研 </a:t>
            </a:r>
            <a:r>
              <a:rPr lang="en-US" altLang="zh-CN" sz="1200" dirty="0" smtClean="0">
                <a:latin typeface="微软雅黑" pitchFamily="34" charset="-122"/>
                <a:ea typeface="微软雅黑" pitchFamily="34" charset="-122"/>
              </a:rPr>
              <a:t>,6</a:t>
            </a:r>
            <a:r>
              <a:rPr lang="zh-CN" altLang="en-US" sz="1200" dirty="0" smtClean="0">
                <a:latin typeface="微软雅黑" pitchFamily="34" charset="-122"/>
                <a:ea typeface="微软雅黑" pitchFamily="34" charset="-122"/>
              </a:rPr>
              <a:t>个单位视频会议，</a:t>
            </a:r>
            <a:r>
              <a:rPr lang="zh-CN" altLang="zh-CN" sz="1200" dirty="0" smtClean="0">
                <a:latin typeface="微软雅黑" pitchFamily="34" charset="-122"/>
                <a:ea typeface="微软雅黑" pitchFamily="34" charset="-122"/>
              </a:rPr>
              <a:t>访谈</a:t>
            </a:r>
            <a:r>
              <a:rPr lang="zh-CN" altLang="zh-CN" sz="1200" dirty="0">
                <a:latin typeface="微软雅黑" pitchFamily="34" charset="-122"/>
                <a:ea typeface="微软雅黑" pitchFamily="34" charset="-122"/>
              </a:rPr>
              <a:t>人数</a:t>
            </a:r>
            <a:r>
              <a:rPr lang="zh-CN" altLang="zh-CN" sz="1200" dirty="0" smtClean="0">
                <a:latin typeface="微软雅黑" pitchFamily="34" charset="-122"/>
                <a:ea typeface="微软雅黑" pitchFamily="34" charset="-122"/>
              </a:rPr>
              <a:t>统计</a:t>
            </a:r>
            <a:r>
              <a:rPr lang="en-US" altLang="zh-CN" sz="1200" dirty="0" smtClean="0">
                <a:latin typeface="微软雅黑" pitchFamily="34" charset="-122"/>
                <a:ea typeface="微软雅黑" pitchFamily="34" charset="-122"/>
              </a:rPr>
              <a:t>93</a:t>
            </a:r>
            <a:r>
              <a:rPr lang="zh-CN" altLang="zh-CN" sz="1200" dirty="0" smtClean="0">
                <a:latin typeface="微软雅黑" pitchFamily="34" charset="-122"/>
                <a:ea typeface="微软雅黑" pitchFamily="34" charset="-122"/>
              </a:rPr>
              <a:t>人</a:t>
            </a:r>
            <a:r>
              <a:rPr lang="zh-CN" altLang="en-US" sz="1200" dirty="0" smtClean="0">
                <a:latin typeface="微软雅黑" pitchFamily="34" charset="-122"/>
                <a:ea typeface="微软雅黑" pitchFamily="34" charset="-122"/>
              </a:rPr>
              <a:t>，收集资料</a:t>
            </a:r>
            <a:r>
              <a:rPr lang="en-US" altLang="zh-CN" sz="1200" dirty="0" smtClean="0">
                <a:latin typeface="微软雅黑" pitchFamily="34" charset="-122"/>
                <a:ea typeface="微软雅黑" pitchFamily="34" charset="-122"/>
              </a:rPr>
              <a:t>181</a:t>
            </a:r>
            <a:r>
              <a:rPr lang="zh-CN" altLang="en-US" sz="1200" dirty="0" smtClean="0">
                <a:latin typeface="微软雅黑" pitchFamily="34" charset="-122"/>
                <a:ea typeface="微软雅黑" pitchFamily="34" charset="-122"/>
              </a:rPr>
              <a:t>份</a:t>
            </a:r>
            <a:r>
              <a:rPr lang="zh-CN" altLang="zh-CN" sz="1200" dirty="0" smtClean="0">
                <a:latin typeface="微软雅黑" pitchFamily="34" charset="-122"/>
                <a:ea typeface="微软雅黑" pitchFamily="34" charset="-122"/>
              </a:rPr>
              <a:t>。</a:t>
            </a:r>
            <a:endParaRPr lang="zh-CN" altLang="zh-CN" sz="1200" dirty="0">
              <a:latin typeface="微软雅黑" pitchFamily="34" charset="-122"/>
              <a:ea typeface="微软雅黑"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300228117"/>
              </p:ext>
            </p:extLst>
          </p:nvPr>
        </p:nvGraphicFramePr>
        <p:xfrm>
          <a:off x="219514" y="1259414"/>
          <a:ext cx="7632847" cy="4689866"/>
        </p:xfrm>
        <a:graphic>
          <a:graphicData uri="http://schemas.openxmlformats.org/drawingml/2006/table">
            <a:tbl>
              <a:tblPr>
                <a:tableStyleId>{5C22544A-7EE6-4342-B048-85BDC9FD1C3A}</a:tableStyleId>
              </a:tblPr>
              <a:tblGrid>
                <a:gridCol w="954329"/>
                <a:gridCol w="1252556"/>
                <a:gridCol w="3041922"/>
                <a:gridCol w="1252556"/>
                <a:gridCol w="1131484"/>
              </a:tblGrid>
              <a:tr h="432048">
                <a:tc>
                  <a:txBody>
                    <a:bodyPr/>
                    <a:lstStyle/>
                    <a:p>
                      <a:pPr algn="ctr">
                        <a:spcAft>
                          <a:spcPts val="0"/>
                        </a:spcAft>
                      </a:pPr>
                      <a:r>
                        <a:rPr lang="zh-CN" sz="1400" b="1" kern="2800" dirty="0">
                          <a:effectLst/>
                          <a:latin typeface="+mj-ea"/>
                          <a:ea typeface="+mj-ea"/>
                        </a:rPr>
                        <a:t>版块</a:t>
                      </a:r>
                      <a:endParaRPr lang="zh-CN" sz="1400" b="1" kern="100" dirty="0">
                        <a:effectLst/>
                        <a:latin typeface="+mj-ea"/>
                        <a:ea typeface="+mj-ea"/>
                      </a:endParaRPr>
                    </a:p>
                  </a:txBody>
                  <a:tcPr marL="68580" marR="68580" marT="0" marB="0" anchor="ctr">
                    <a:solidFill>
                      <a:schemeClr val="accent1">
                        <a:lumMod val="60000"/>
                        <a:lumOff val="40000"/>
                      </a:schemeClr>
                    </a:solidFill>
                  </a:tcPr>
                </a:tc>
                <a:tc>
                  <a:txBody>
                    <a:bodyPr/>
                    <a:lstStyle/>
                    <a:p>
                      <a:pPr algn="ctr">
                        <a:spcAft>
                          <a:spcPts val="0"/>
                        </a:spcAft>
                      </a:pPr>
                      <a:r>
                        <a:rPr lang="zh-CN" sz="1400" b="1" kern="2800" dirty="0">
                          <a:effectLst/>
                          <a:latin typeface="+mj-ea"/>
                          <a:ea typeface="+mj-ea"/>
                        </a:rPr>
                        <a:t>访谈对象单位</a:t>
                      </a:r>
                      <a:endParaRPr lang="zh-CN" sz="1400" b="1" kern="100" dirty="0">
                        <a:effectLst/>
                        <a:latin typeface="+mj-ea"/>
                        <a:ea typeface="+mj-ea"/>
                      </a:endParaRPr>
                    </a:p>
                  </a:txBody>
                  <a:tcPr marL="68580" marR="68580" marT="0" marB="0" anchor="ctr">
                    <a:solidFill>
                      <a:schemeClr val="accent1">
                        <a:lumMod val="60000"/>
                        <a:lumOff val="40000"/>
                      </a:schemeClr>
                    </a:solidFill>
                  </a:tcPr>
                </a:tc>
                <a:tc>
                  <a:txBody>
                    <a:bodyPr/>
                    <a:lstStyle/>
                    <a:p>
                      <a:pPr algn="ctr">
                        <a:spcAft>
                          <a:spcPts val="0"/>
                        </a:spcAft>
                      </a:pPr>
                      <a:r>
                        <a:rPr lang="zh-CN" sz="1400" b="1" kern="2800" dirty="0">
                          <a:effectLst/>
                          <a:latin typeface="+mj-ea"/>
                          <a:ea typeface="+mj-ea"/>
                        </a:rPr>
                        <a:t>参加</a:t>
                      </a:r>
                      <a:r>
                        <a:rPr lang="zh-CN" sz="1400" b="1" kern="2800" dirty="0" smtClean="0">
                          <a:effectLst/>
                          <a:latin typeface="+mj-ea"/>
                          <a:ea typeface="+mj-ea"/>
                        </a:rPr>
                        <a:t>访谈</a:t>
                      </a:r>
                      <a:r>
                        <a:rPr lang="zh-CN" altLang="en-US" sz="1400" b="1" kern="2800" dirty="0" smtClean="0">
                          <a:effectLst/>
                          <a:latin typeface="+mj-ea"/>
                          <a:ea typeface="+mj-ea"/>
                        </a:rPr>
                        <a:t>部门</a:t>
                      </a:r>
                      <a:r>
                        <a:rPr lang="en-US" altLang="zh-CN" sz="1400" b="1" kern="2800" dirty="0" smtClean="0">
                          <a:effectLst/>
                          <a:latin typeface="+mj-ea"/>
                          <a:ea typeface="+mj-ea"/>
                        </a:rPr>
                        <a:t>/</a:t>
                      </a:r>
                      <a:r>
                        <a:rPr lang="zh-CN" altLang="en-US" sz="1400" b="1" kern="2800" dirty="0" smtClean="0">
                          <a:effectLst/>
                          <a:latin typeface="+mj-ea"/>
                          <a:ea typeface="+mj-ea"/>
                        </a:rPr>
                        <a:t>访谈</a:t>
                      </a:r>
                      <a:r>
                        <a:rPr lang="zh-CN" sz="1400" b="1" kern="2800" dirty="0" smtClean="0">
                          <a:effectLst/>
                          <a:latin typeface="+mj-ea"/>
                          <a:ea typeface="+mj-ea"/>
                        </a:rPr>
                        <a:t>人</a:t>
                      </a:r>
                      <a:endParaRPr lang="zh-CN" sz="1400" b="1" kern="100" dirty="0">
                        <a:effectLst/>
                        <a:latin typeface="+mj-ea"/>
                        <a:ea typeface="+mj-ea"/>
                      </a:endParaRPr>
                    </a:p>
                  </a:txBody>
                  <a:tcPr marL="68580" marR="68580" marT="0" marB="0" anchor="ctr">
                    <a:solidFill>
                      <a:schemeClr val="accent1">
                        <a:lumMod val="60000"/>
                        <a:lumOff val="40000"/>
                      </a:schemeClr>
                    </a:solidFill>
                  </a:tcPr>
                </a:tc>
                <a:tc>
                  <a:txBody>
                    <a:bodyPr/>
                    <a:lstStyle/>
                    <a:p>
                      <a:pPr algn="ctr">
                        <a:spcAft>
                          <a:spcPts val="0"/>
                        </a:spcAft>
                      </a:pPr>
                      <a:r>
                        <a:rPr lang="zh-CN" sz="1400" b="1" kern="2800" dirty="0">
                          <a:effectLst/>
                          <a:latin typeface="+mj-ea"/>
                          <a:ea typeface="+mj-ea"/>
                        </a:rPr>
                        <a:t>访谈日期</a:t>
                      </a:r>
                      <a:endParaRPr lang="zh-CN" sz="1400" b="1" kern="100" dirty="0">
                        <a:effectLst/>
                        <a:latin typeface="+mj-ea"/>
                        <a:ea typeface="+mj-ea"/>
                      </a:endParaRPr>
                    </a:p>
                  </a:txBody>
                  <a:tcPr marL="68580" marR="68580" marT="0" marB="0" anchor="ctr">
                    <a:solidFill>
                      <a:schemeClr val="accent1">
                        <a:lumMod val="60000"/>
                        <a:lumOff val="40000"/>
                      </a:schemeClr>
                    </a:solidFill>
                  </a:tcPr>
                </a:tc>
                <a:tc>
                  <a:txBody>
                    <a:bodyPr/>
                    <a:lstStyle/>
                    <a:p>
                      <a:pPr algn="ctr">
                        <a:spcAft>
                          <a:spcPts val="0"/>
                        </a:spcAft>
                      </a:pPr>
                      <a:r>
                        <a:rPr lang="zh-CN" altLang="en-US" sz="1400" b="1" kern="100" dirty="0" smtClean="0">
                          <a:effectLst/>
                          <a:latin typeface="+mj-ea"/>
                          <a:ea typeface="+mj-ea"/>
                        </a:rPr>
                        <a:t>调研地点</a:t>
                      </a:r>
                      <a:endParaRPr lang="zh-CN" sz="1400" b="1" kern="100" dirty="0">
                        <a:effectLst/>
                        <a:latin typeface="+mj-ea"/>
                        <a:ea typeface="+mj-ea"/>
                      </a:endParaRPr>
                    </a:p>
                  </a:txBody>
                  <a:tcPr marL="68580" marR="68580" marT="0" marB="0" anchor="ctr">
                    <a:solidFill>
                      <a:schemeClr val="accent1">
                        <a:lumMod val="60000"/>
                        <a:lumOff val="40000"/>
                      </a:schemeClr>
                    </a:solidFill>
                  </a:tcPr>
                </a:tc>
              </a:tr>
              <a:tr h="489717">
                <a:tc>
                  <a:txBody>
                    <a:bodyPr/>
                    <a:lstStyle/>
                    <a:p>
                      <a:pPr algn="ctr">
                        <a:spcAft>
                          <a:spcPts val="0"/>
                        </a:spcAft>
                      </a:pPr>
                      <a:r>
                        <a:rPr lang="zh-CN" sz="1200" b="1" kern="2800" dirty="0">
                          <a:effectLst/>
                          <a:latin typeface="+mj-ea"/>
                          <a:ea typeface="+mj-ea"/>
                        </a:rPr>
                        <a:t>直属单位和区域公司</a:t>
                      </a:r>
                      <a:endParaRPr lang="zh-CN" sz="1200" b="1" kern="100" dirty="0">
                        <a:effectLst/>
                        <a:latin typeface="+mj-ea"/>
                        <a:ea typeface="+mj-ea"/>
                      </a:endParaRPr>
                    </a:p>
                  </a:txBody>
                  <a:tcPr marL="68580" marR="68580" marT="0" marB="0" anchor="ctr"/>
                </a:tc>
                <a:tc>
                  <a:txBody>
                    <a:bodyPr/>
                    <a:lstStyle/>
                    <a:p>
                      <a:pPr algn="ctr">
                        <a:spcAft>
                          <a:spcPts val="0"/>
                        </a:spcAft>
                      </a:pPr>
                      <a:r>
                        <a:rPr lang="zh-CN" sz="1200" b="1" kern="2800" dirty="0">
                          <a:effectLst/>
                          <a:latin typeface="+mj-ea"/>
                          <a:ea typeface="+mj-ea"/>
                        </a:rPr>
                        <a:t>基础设施事业部</a:t>
                      </a:r>
                      <a:endParaRPr lang="zh-CN" sz="1200" b="1" kern="100" dirty="0">
                        <a:effectLst/>
                        <a:latin typeface="+mj-ea"/>
                        <a:ea typeface="+mj-ea"/>
                      </a:endParaRPr>
                    </a:p>
                  </a:txBody>
                  <a:tcPr marL="68580" marR="68580" marT="0" marB="0" anchor="ctr"/>
                </a:tc>
                <a:tc>
                  <a:txBody>
                    <a:bodyPr/>
                    <a:lstStyle/>
                    <a:p>
                      <a:pPr algn="l">
                        <a:spcAft>
                          <a:spcPts val="0"/>
                        </a:spcAft>
                      </a:pPr>
                      <a:r>
                        <a:rPr lang="zh-CN" sz="1000" kern="100" dirty="0">
                          <a:effectLst/>
                          <a:latin typeface="+mj-ea"/>
                          <a:ea typeface="+mj-ea"/>
                        </a:rPr>
                        <a:t>赵强</a:t>
                      </a:r>
                      <a:r>
                        <a:rPr lang="en-US" sz="1000" kern="100" dirty="0">
                          <a:effectLst/>
                          <a:latin typeface="+mj-ea"/>
                          <a:ea typeface="+mj-ea"/>
                        </a:rPr>
                        <a:t> </a:t>
                      </a:r>
                      <a:r>
                        <a:rPr lang="zh-CN" altLang="en-US" sz="1000" kern="100" dirty="0" smtClean="0">
                          <a:effectLst/>
                          <a:latin typeface="+mj-ea"/>
                          <a:ea typeface="+mj-ea"/>
                        </a:rPr>
                        <a:t>、</a:t>
                      </a:r>
                      <a:r>
                        <a:rPr lang="zh-CN" sz="1000" kern="100" dirty="0" smtClean="0">
                          <a:effectLst/>
                          <a:latin typeface="+mj-ea"/>
                          <a:ea typeface="+mj-ea"/>
                        </a:rPr>
                        <a:t>张中兴</a:t>
                      </a:r>
                      <a:r>
                        <a:rPr lang="zh-CN" altLang="en-US" sz="1000" kern="100" dirty="0" smtClean="0">
                          <a:effectLst/>
                          <a:latin typeface="+mj-ea"/>
                          <a:ea typeface="+mj-ea"/>
                        </a:rPr>
                        <a:t>、</a:t>
                      </a:r>
                      <a:r>
                        <a:rPr lang="en-US" sz="1000" kern="100" dirty="0" smtClean="0">
                          <a:effectLst/>
                          <a:latin typeface="+mj-ea"/>
                          <a:ea typeface="+mj-ea"/>
                        </a:rPr>
                        <a:t> </a:t>
                      </a:r>
                      <a:r>
                        <a:rPr lang="zh-CN" sz="1000" kern="100" dirty="0">
                          <a:effectLst/>
                          <a:latin typeface="+mj-ea"/>
                          <a:ea typeface="+mj-ea"/>
                        </a:rPr>
                        <a:t>胡晓</a:t>
                      </a:r>
                      <a:r>
                        <a:rPr lang="zh-CN" sz="1000" kern="100" dirty="0" smtClean="0">
                          <a:effectLst/>
                          <a:latin typeface="+mj-ea"/>
                          <a:ea typeface="+mj-ea"/>
                        </a:rPr>
                        <a:t>雨</a:t>
                      </a:r>
                      <a:r>
                        <a:rPr lang="zh-CN" altLang="en-US" sz="1000" kern="100" dirty="0" smtClean="0">
                          <a:effectLst/>
                          <a:latin typeface="+mj-ea"/>
                          <a:ea typeface="+mj-ea"/>
                        </a:rPr>
                        <a:t>、</a:t>
                      </a:r>
                      <a:r>
                        <a:rPr lang="zh-CN" sz="1000" kern="100" dirty="0" smtClean="0">
                          <a:effectLst/>
                          <a:latin typeface="+mj-ea"/>
                          <a:ea typeface="+mj-ea"/>
                        </a:rPr>
                        <a:t> </a:t>
                      </a:r>
                      <a:r>
                        <a:rPr lang="zh-CN" sz="1000" kern="100" dirty="0">
                          <a:effectLst/>
                          <a:latin typeface="+mj-ea"/>
                          <a:ea typeface="+mj-ea"/>
                        </a:rPr>
                        <a:t>张忠强</a:t>
                      </a:r>
                    </a:p>
                  </a:txBody>
                  <a:tcPr marL="68580" marR="68580" marT="0" marB="0" anchor="ctr"/>
                </a:tc>
                <a:tc>
                  <a:txBody>
                    <a:bodyPr/>
                    <a:lstStyle/>
                    <a:p>
                      <a:pPr algn="ctr">
                        <a:spcAft>
                          <a:spcPts val="0"/>
                        </a:spcAft>
                      </a:pPr>
                      <a:r>
                        <a:rPr lang="en-US" sz="1000" kern="2800" dirty="0" smtClean="0">
                          <a:effectLst/>
                          <a:latin typeface="+mj-ea"/>
                          <a:ea typeface="+mj-ea"/>
                        </a:rPr>
                        <a:t>2013-08-12 </a:t>
                      </a:r>
                      <a:r>
                        <a:rPr lang="zh-CN" sz="1000" kern="2800" dirty="0">
                          <a:effectLst/>
                          <a:latin typeface="+mj-ea"/>
                          <a:ea typeface="+mj-ea"/>
                        </a:rPr>
                        <a:t>下午</a:t>
                      </a:r>
                      <a:endParaRPr lang="zh-CN" sz="1000" kern="100" dirty="0">
                        <a:effectLst/>
                        <a:latin typeface="+mj-ea"/>
                        <a:ea typeface="+mj-ea"/>
                      </a:endParaRPr>
                    </a:p>
                  </a:txBody>
                  <a:tcPr marL="68580" marR="68580" marT="0" marB="0" anchor="ctr"/>
                </a:tc>
                <a:tc>
                  <a:txBody>
                    <a:bodyPr/>
                    <a:lstStyle/>
                    <a:p>
                      <a:pPr algn="ctr">
                        <a:spcAft>
                          <a:spcPts val="0"/>
                        </a:spcAft>
                      </a:pPr>
                      <a:r>
                        <a:rPr lang="zh-CN" altLang="en-US" sz="1000" kern="100" dirty="0" smtClean="0">
                          <a:effectLst/>
                          <a:latin typeface="+mj-ea"/>
                          <a:ea typeface="+mj-ea"/>
                        </a:rPr>
                        <a:t>现场</a:t>
                      </a:r>
                      <a:endParaRPr lang="zh-CN" sz="1000" kern="100" dirty="0">
                        <a:effectLst/>
                        <a:latin typeface="+mj-ea"/>
                        <a:ea typeface="+mj-ea"/>
                      </a:endParaRPr>
                    </a:p>
                  </a:txBody>
                  <a:tcPr marL="68580" marR="68580" marT="0" marB="0" anchor="ctr"/>
                </a:tc>
              </a:tr>
              <a:tr h="398381">
                <a:tc rowSpan="5">
                  <a:txBody>
                    <a:bodyPr/>
                    <a:lstStyle/>
                    <a:p>
                      <a:pPr algn="ctr">
                        <a:spcAft>
                          <a:spcPts val="0"/>
                        </a:spcAft>
                      </a:pPr>
                      <a:r>
                        <a:rPr lang="zh-CN" sz="1200" b="1" kern="2800" dirty="0">
                          <a:effectLst/>
                          <a:latin typeface="+mj-ea"/>
                          <a:ea typeface="+mj-ea"/>
                        </a:rPr>
                        <a:t>建造及投资公司</a:t>
                      </a:r>
                      <a:endParaRPr lang="zh-CN" sz="1200" b="1" kern="100" dirty="0">
                        <a:effectLst/>
                        <a:latin typeface="+mj-ea"/>
                        <a:ea typeface="+mj-ea"/>
                      </a:endParaRPr>
                    </a:p>
                  </a:txBody>
                  <a:tcPr marL="68580" marR="68580" marT="0" marB="0" anchor="ctr"/>
                </a:tc>
                <a:tc>
                  <a:txBody>
                    <a:bodyPr/>
                    <a:lstStyle/>
                    <a:p>
                      <a:pPr algn="ctr">
                        <a:spcAft>
                          <a:spcPts val="0"/>
                        </a:spcAft>
                      </a:pPr>
                      <a:r>
                        <a:rPr lang="zh-CN" sz="1200" b="1" kern="2800" dirty="0">
                          <a:effectLst/>
                          <a:latin typeface="+mj-ea"/>
                          <a:ea typeface="+mj-ea"/>
                        </a:rPr>
                        <a:t>中建三局</a:t>
                      </a:r>
                      <a:endParaRPr lang="zh-CN" sz="1200" b="1" kern="100" dirty="0">
                        <a:effectLst/>
                        <a:latin typeface="+mj-ea"/>
                        <a:ea typeface="+mj-ea"/>
                      </a:endParaRPr>
                    </a:p>
                  </a:txBody>
                  <a:tcPr marL="68580" marR="68580" marT="0" marB="0" anchor="ctr"/>
                </a:tc>
                <a:tc>
                  <a:txBody>
                    <a:bodyPr/>
                    <a:lstStyle/>
                    <a:p>
                      <a:pPr algn="l">
                        <a:spcAft>
                          <a:spcPts val="0"/>
                        </a:spcAft>
                      </a:pPr>
                      <a:r>
                        <a:rPr lang="zh-CN" sz="1000" kern="100" dirty="0" smtClean="0">
                          <a:effectLst/>
                          <a:latin typeface="+mj-ea"/>
                          <a:ea typeface="+mj-ea"/>
                        </a:rPr>
                        <a:t>郑亚</a:t>
                      </a:r>
                      <a:r>
                        <a:rPr lang="zh-CN" altLang="en-US" sz="1000" kern="100" dirty="0" smtClean="0">
                          <a:effectLst/>
                          <a:latin typeface="+mj-ea"/>
                          <a:ea typeface="+mj-ea"/>
                        </a:rPr>
                        <a:t>文</a:t>
                      </a:r>
                      <a:r>
                        <a:rPr lang="zh-CN" sz="1000" kern="100" dirty="0" smtClean="0">
                          <a:effectLst/>
                          <a:latin typeface="+mj-ea"/>
                          <a:ea typeface="+mj-ea"/>
                        </a:rPr>
                        <a:t>  </a:t>
                      </a:r>
                      <a:r>
                        <a:rPr lang="zh-CN" altLang="en-US" sz="1000" kern="100" dirty="0" smtClean="0">
                          <a:effectLst/>
                          <a:latin typeface="+mj-ea"/>
                          <a:ea typeface="+mj-ea"/>
                        </a:rPr>
                        <a:t>、</a:t>
                      </a:r>
                      <a:r>
                        <a:rPr lang="zh-CN" sz="1000" kern="100" dirty="0" smtClean="0">
                          <a:effectLst/>
                          <a:latin typeface="+mj-ea"/>
                          <a:ea typeface="+mj-ea"/>
                        </a:rPr>
                        <a:t>陈</a:t>
                      </a:r>
                      <a:r>
                        <a:rPr lang="en-US" sz="1000" kern="100" dirty="0" smtClean="0">
                          <a:effectLst/>
                          <a:latin typeface="+mj-ea"/>
                          <a:ea typeface="+mj-ea"/>
                        </a:rPr>
                        <a:t>  </a:t>
                      </a:r>
                      <a:r>
                        <a:rPr lang="zh-CN" sz="1000" kern="100" dirty="0">
                          <a:effectLst/>
                          <a:latin typeface="+mj-ea"/>
                          <a:ea typeface="+mj-ea"/>
                        </a:rPr>
                        <a:t>盛</a:t>
                      </a:r>
                      <a:r>
                        <a:rPr lang="en-US" sz="1000" kern="100" dirty="0">
                          <a:effectLst/>
                          <a:latin typeface="+mj-ea"/>
                          <a:ea typeface="+mj-ea"/>
                        </a:rPr>
                        <a:t> </a:t>
                      </a:r>
                      <a:r>
                        <a:rPr lang="zh-CN" altLang="en-US" sz="1000" kern="100" dirty="0" smtClean="0">
                          <a:effectLst/>
                          <a:latin typeface="+mj-ea"/>
                          <a:ea typeface="+mj-ea"/>
                        </a:rPr>
                        <a:t>、</a:t>
                      </a:r>
                      <a:r>
                        <a:rPr lang="en-US" sz="1000" kern="100" dirty="0" smtClean="0">
                          <a:effectLst/>
                          <a:latin typeface="+mj-ea"/>
                          <a:ea typeface="+mj-ea"/>
                        </a:rPr>
                        <a:t> </a:t>
                      </a:r>
                      <a:r>
                        <a:rPr lang="zh-CN" sz="1000" kern="100" dirty="0">
                          <a:effectLst/>
                          <a:latin typeface="+mj-ea"/>
                          <a:ea typeface="+mj-ea"/>
                        </a:rPr>
                        <a:t>周迎</a:t>
                      </a:r>
                      <a:r>
                        <a:rPr lang="zh-CN" sz="1000" kern="100" dirty="0" smtClean="0">
                          <a:effectLst/>
                          <a:latin typeface="+mj-ea"/>
                          <a:ea typeface="+mj-ea"/>
                        </a:rPr>
                        <a:t>辉</a:t>
                      </a:r>
                      <a:r>
                        <a:rPr lang="zh-CN" altLang="en-US" sz="1000" kern="100" dirty="0" smtClean="0">
                          <a:effectLst/>
                          <a:latin typeface="+mj-ea"/>
                          <a:ea typeface="+mj-ea"/>
                        </a:rPr>
                        <a:t>、</a:t>
                      </a:r>
                      <a:r>
                        <a:rPr lang="en-US" sz="1000" kern="100" dirty="0" smtClean="0">
                          <a:effectLst/>
                          <a:latin typeface="+mj-ea"/>
                          <a:ea typeface="+mj-ea"/>
                        </a:rPr>
                        <a:t>  </a:t>
                      </a:r>
                      <a:r>
                        <a:rPr lang="zh-CN" sz="1000" kern="100" dirty="0">
                          <a:effectLst/>
                          <a:latin typeface="+mj-ea"/>
                          <a:ea typeface="+mj-ea"/>
                        </a:rPr>
                        <a:t>隋</a:t>
                      </a:r>
                      <a:r>
                        <a:rPr lang="en-US" sz="1000" kern="100" dirty="0">
                          <a:effectLst/>
                          <a:latin typeface="+mj-ea"/>
                          <a:ea typeface="+mj-ea"/>
                        </a:rPr>
                        <a:t>  </a:t>
                      </a:r>
                      <a:r>
                        <a:rPr lang="zh-CN" sz="1000" kern="100" dirty="0" smtClean="0">
                          <a:effectLst/>
                          <a:latin typeface="+mj-ea"/>
                          <a:ea typeface="+mj-ea"/>
                        </a:rPr>
                        <a:t>军</a:t>
                      </a:r>
                      <a:r>
                        <a:rPr lang="zh-CN" altLang="en-US" sz="1000" kern="100" dirty="0" smtClean="0">
                          <a:effectLst/>
                          <a:latin typeface="+mj-ea"/>
                          <a:ea typeface="+mj-ea"/>
                        </a:rPr>
                        <a:t>、</a:t>
                      </a:r>
                      <a:r>
                        <a:rPr lang="en-US" sz="1000" kern="100" dirty="0" smtClean="0">
                          <a:effectLst/>
                          <a:latin typeface="+mj-ea"/>
                          <a:ea typeface="+mj-ea"/>
                        </a:rPr>
                        <a:t>  </a:t>
                      </a:r>
                      <a:r>
                        <a:rPr lang="zh-CN" sz="1000" kern="100" dirty="0">
                          <a:effectLst/>
                          <a:latin typeface="+mj-ea"/>
                          <a:ea typeface="+mj-ea"/>
                        </a:rPr>
                        <a:t>周</a:t>
                      </a:r>
                      <a:r>
                        <a:rPr lang="en-US" sz="1000" kern="100" dirty="0">
                          <a:effectLst/>
                          <a:latin typeface="+mj-ea"/>
                          <a:ea typeface="+mj-ea"/>
                        </a:rPr>
                        <a:t>  </a:t>
                      </a:r>
                      <a:r>
                        <a:rPr lang="zh-CN" sz="1000" kern="100" dirty="0" smtClean="0">
                          <a:effectLst/>
                          <a:latin typeface="+mj-ea"/>
                          <a:ea typeface="+mj-ea"/>
                        </a:rPr>
                        <a:t>志</a:t>
                      </a:r>
                      <a:r>
                        <a:rPr lang="zh-CN" altLang="en-US" sz="1000" kern="100" dirty="0" smtClean="0">
                          <a:effectLst/>
                          <a:latin typeface="+mj-ea"/>
                          <a:ea typeface="+mj-ea"/>
                        </a:rPr>
                        <a:t>、</a:t>
                      </a:r>
                      <a:r>
                        <a:rPr lang="zh-CN" sz="1000" kern="100" dirty="0" smtClean="0">
                          <a:effectLst/>
                          <a:latin typeface="+mj-ea"/>
                          <a:ea typeface="+mj-ea"/>
                        </a:rPr>
                        <a:t>  黄</a:t>
                      </a:r>
                      <a:r>
                        <a:rPr lang="en-US" sz="1000" kern="100" dirty="0" smtClean="0">
                          <a:effectLst/>
                          <a:latin typeface="+mj-ea"/>
                          <a:ea typeface="+mj-ea"/>
                        </a:rPr>
                        <a:t>  </a:t>
                      </a:r>
                      <a:r>
                        <a:rPr lang="zh-CN" sz="1000" kern="100" dirty="0" smtClean="0">
                          <a:effectLst/>
                          <a:latin typeface="+mj-ea"/>
                          <a:ea typeface="+mj-ea"/>
                        </a:rPr>
                        <a:t>炜</a:t>
                      </a:r>
                      <a:r>
                        <a:rPr lang="en-US" sz="1000" kern="100" dirty="0" smtClean="0">
                          <a:effectLst/>
                          <a:latin typeface="+mj-ea"/>
                          <a:ea typeface="+mj-ea"/>
                        </a:rPr>
                        <a:t>    </a:t>
                      </a:r>
                      <a:r>
                        <a:rPr lang="zh-CN" sz="1000" kern="100" dirty="0">
                          <a:effectLst/>
                          <a:latin typeface="+mj-ea"/>
                          <a:ea typeface="+mj-ea"/>
                        </a:rPr>
                        <a:t>刘忠新 </a:t>
                      </a:r>
                      <a:r>
                        <a:rPr lang="zh-CN" altLang="en-US" sz="1000" kern="100" dirty="0" smtClean="0">
                          <a:effectLst/>
                          <a:latin typeface="+mj-ea"/>
                          <a:ea typeface="+mj-ea"/>
                        </a:rPr>
                        <a:t>、</a:t>
                      </a:r>
                      <a:r>
                        <a:rPr lang="zh-CN" sz="1000" kern="100" dirty="0" smtClean="0">
                          <a:effectLst/>
                          <a:latin typeface="+mj-ea"/>
                          <a:ea typeface="+mj-ea"/>
                        </a:rPr>
                        <a:t> </a:t>
                      </a:r>
                      <a:r>
                        <a:rPr lang="zh-CN" sz="1000" kern="100" dirty="0">
                          <a:effectLst/>
                          <a:latin typeface="+mj-ea"/>
                          <a:ea typeface="+mj-ea"/>
                        </a:rPr>
                        <a:t>徐</a:t>
                      </a:r>
                      <a:r>
                        <a:rPr lang="en-US" sz="1000" kern="100" dirty="0">
                          <a:effectLst/>
                          <a:latin typeface="+mj-ea"/>
                          <a:ea typeface="+mj-ea"/>
                        </a:rPr>
                        <a:t>  </a:t>
                      </a:r>
                      <a:r>
                        <a:rPr lang="zh-CN" sz="1000" kern="100" dirty="0">
                          <a:effectLst/>
                          <a:latin typeface="+mj-ea"/>
                          <a:ea typeface="+mj-ea"/>
                        </a:rPr>
                        <a:t>鹏</a:t>
                      </a:r>
                    </a:p>
                  </a:txBody>
                  <a:tcPr marL="68580" marR="68580" marT="0" marB="0" anchor="ctr"/>
                </a:tc>
                <a:tc>
                  <a:txBody>
                    <a:bodyPr/>
                    <a:lstStyle/>
                    <a:p>
                      <a:pPr algn="ctr">
                        <a:spcAft>
                          <a:spcPts val="0"/>
                        </a:spcAft>
                      </a:pPr>
                      <a:r>
                        <a:rPr lang="en-US" sz="1000" kern="2800" dirty="0" smtClean="0">
                          <a:effectLst/>
                          <a:latin typeface="+mj-ea"/>
                          <a:ea typeface="+mj-ea"/>
                        </a:rPr>
                        <a:t>2013-08-08 </a:t>
                      </a:r>
                      <a:r>
                        <a:rPr lang="zh-CN" sz="1000" kern="2800" dirty="0">
                          <a:effectLst/>
                          <a:latin typeface="+mj-ea"/>
                          <a:ea typeface="+mj-ea"/>
                        </a:rPr>
                        <a:t>下午</a:t>
                      </a:r>
                      <a:endParaRPr lang="zh-CN" sz="1000" kern="100" dirty="0">
                        <a:effectLst/>
                        <a:latin typeface="+mj-ea"/>
                        <a:ea typeface="+mj-ea"/>
                      </a:endParaRPr>
                    </a:p>
                  </a:txBody>
                  <a:tcPr marL="68580" marR="68580" marT="0" marB="0" anchor="ctr"/>
                </a:tc>
                <a:tc>
                  <a:txBody>
                    <a:bodyPr/>
                    <a:lstStyle/>
                    <a:p>
                      <a:pPr algn="ctr">
                        <a:spcAft>
                          <a:spcPts val="0"/>
                        </a:spcAft>
                      </a:pPr>
                      <a:r>
                        <a:rPr lang="zh-CN" altLang="en-US" sz="1000" kern="100" dirty="0" smtClean="0">
                          <a:effectLst/>
                          <a:latin typeface="+mj-ea"/>
                          <a:ea typeface="+mj-ea"/>
                        </a:rPr>
                        <a:t>视频会议</a:t>
                      </a:r>
                      <a:endParaRPr lang="zh-CN" sz="1000" kern="100" dirty="0">
                        <a:effectLst/>
                        <a:latin typeface="+mj-ea"/>
                        <a:ea typeface="+mj-ea"/>
                      </a:endParaRPr>
                    </a:p>
                  </a:txBody>
                  <a:tcPr marL="68580" marR="68580" marT="0" marB="0" anchor="ctr"/>
                </a:tc>
              </a:tr>
              <a:tr h="398381">
                <a:tc vMerge="1">
                  <a:txBody>
                    <a:bodyPr/>
                    <a:lstStyle/>
                    <a:p>
                      <a:pPr algn="ctr">
                        <a:spcAft>
                          <a:spcPts val="0"/>
                        </a:spcAft>
                      </a:pPr>
                      <a:endParaRPr lang="zh-CN" sz="1050" kern="100" dirty="0">
                        <a:effectLst/>
                        <a:latin typeface="Times New Roman"/>
                        <a:ea typeface="宋体"/>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200" b="1" kern="2800" dirty="0" smtClean="0">
                          <a:effectLst/>
                          <a:latin typeface="+mj-ea"/>
                          <a:ea typeface="+mj-ea"/>
                        </a:rPr>
                        <a:t>中建</a:t>
                      </a:r>
                      <a:r>
                        <a:rPr lang="zh-CN" altLang="en-US" sz="1200" b="1" kern="2800" dirty="0" smtClean="0">
                          <a:effectLst/>
                          <a:latin typeface="+mj-ea"/>
                          <a:ea typeface="+mj-ea"/>
                        </a:rPr>
                        <a:t>五</a:t>
                      </a:r>
                      <a:r>
                        <a:rPr lang="zh-CN" altLang="zh-CN" sz="1200" b="1" kern="2800" dirty="0" smtClean="0">
                          <a:effectLst/>
                          <a:latin typeface="+mj-ea"/>
                          <a:ea typeface="+mj-ea"/>
                        </a:rPr>
                        <a:t>局</a:t>
                      </a:r>
                      <a:endParaRPr lang="zh-CN" altLang="zh-CN" sz="1200" b="1" kern="100" dirty="0" smtClean="0">
                        <a:effectLst/>
                        <a:latin typeface="+mj-ea"/>
                        <a:ea typeface="+mj-ea"/>
                      </a:endParaRPr>
                    </a:p>
                  </a:txBody>
                  <a:tcPr marL="68580" marR="68580" marT="0" marB="0" anchor="ctr"/>
                </a:tc>
                <a:tc>
                  <a:txBody>
                    <a:bodyPr/>
                    <a:lstStyle/>
                    <a:p>
                      <a:pPr algn="l">
                        <a:spcAft>
                          <a:spcPts val="0"/>
                        </a:spcAft>
                      </a:pPr>
                      <a:r>
                        <a:rPr lang="zh-CN" altLang="en-US" sz="1000" kern="100" dirty="0" smtClean="0">
                          <a:effectLst/>
                          <a:latin typeface="+mj-ea"/>
                          <a:ea typeface="+mj-ea"/>
                        </a:rPr>
                        <a:t>文章英、龙力勇、刘丽娟、刘盛彪、吴彦和、钟  毅、黄乐群、傅小辉</a:t>
                      </a:r>
                      <a:endParaRPr lang="zh-CN" sz="1000" kern="100" dirty="0">
                        <a:effectLst/>
                        <a:latin typeface="+mj-ea"/>
                        <a:ea typeface="+mj-ea"/>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2800" dirty="0" smtClean="0">
                          <a:solidFill>
                            <a:schemeClr val="dk1"/>
                          </a:solidFill>
                          <a:effectLst/>
                          <a:latin typeface="+mj-ea"/>
                          <a:ea typeface="+mn-ea"/>
                          <a:cs typeface="+mn-cs"/>
                        </a:rPr>
                        <a:t>2013-08-27 </a:t>
                      </a:r>
                      <a:r>
                        <a:rPr lang="zh-CN" altLang="zh-CN" sz="1000" kern="2800" dirty="0" smtClean="0">
                          <a:solidFill>
                            <a:schemeClr val="dk1"/>
                          </a:solidFill>
                          <a:effectLst/>
                          <a:latin typeface="+mj-ea"/>
                          <a:ea typeface="+mn-ea"/>
                          <a:cs typeface="+mn-cs"/>
                        </a:rPr>
                        <a:t>下午</a:t>
                      </a:r>
                      <a:endParaRPr lang="zh-CN" altLang="zh-CN" sz="1000" kern="100" dirty="0" smtClean="0">
                        <a:solidFill>
                          <a:schemeClr val="dk1"/>
                        </a:solidFill>
                        <a:effectLst/>
                        <a:latin typeface="+mj-ea"/>
                        <a:ea typeface="+mn-ea"/>
                        <a:cs typeface="+mn-cs"/>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kern="100" dirty="0" smtClean="0">
                          <a:effectLst/>
                          <a:latin typeface="+mj-ea"/>
                          <a:ea typeface="+mj-ea"/>
                        </a:rPr>
                        <a:t>现场</a:t>
                      </a:r>
                      <a:endParaRPr lang="zh-CN" sz="1000" kern="100" dirty="0">
                        <a:effectLst/>
                        <a:latin typeface="+mj-ea"/>
                        <a:ea typeface="+mj-ea"/>
                      </a:endParaRPr>
                    </a:p>
                  </a:txBody>
                  <a:tcPr marL="68580" marR="68580" marT="0" marB="0" anchor="ctr"/>
                </a:tc>
              </a:tr>
              <a:tr h="398381">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200" b="1" kern="2800" dirty="0" smtClean="0">
                          <a:solidFill>
                            <a:schemeClr val="dk1"/>
                          </a:solidFill>
                          <a:effectLst/>
                          <a:latin typeface="+mj-ea"/>
                          <a:ea typeface="+mn-ea"/>
                          <a:cs typeface="+mn-cs"/>
                        </a:rPr>
                        <a:t>中建</a:t>
                      </a:r>
                      <a:r>
                        <a:rPr lang="zh-CN" altLang="en-US" sz="1200" b="1" kern="2800" dirty="0" smtClean="0">
                          <a:solidFill>
                            <a:schemeClr val="dk1"/>
                          </a:solidFill>
                          <a:effectLst/>
                          <a:latin typeface="+mj-ea"/>
                          <a:ea typeface="+mn-ea"/>
                          <a:cs typeface="+mn-cs"/>
                        </a:rPr>
                        <a:t>六</a:t>
                      </a:r>
                      <a:r>
                        <a:rPr lang="zh-CN" altLang="zh-CN" sz="1200" b="1" kern="2800" dirty="0" smtClean="0">
                          <a:solidFill>
                            <a:schemeClr val="dk1"/>
                          </a:solidFill>
                          <a:effectLst/>
                          <a:latin typeface="+mj-ea"/>
                          <a:ea typeface="+mn-ea"/>
                          <a:cs typeface="+mn-cs"/>
                        </a:rPr>
                        <a:t>局</a:t>
                      </a:r>
                      <a:endParaRPr lang="zh-CN" altLang="zh-CN" sz="1200" b="1" kern="100" dirty="0" smtClean="0">
                        <a:effectLst/>
                        <a:latin typeface="+mj-ea"/>
                        <a:ea typeface="+mj-ea"/>
                      </a:endParaRPr>
                    </a:p>
                  </a:txBody>
                  <a:tcPr marL="68580" marR="68580" marT="0" marB="0" anchor="ctr"/>
                </a:tc>
                <a:tc>
                  <a:txBody>
                    <a:bodyPr/>
                    <a:lstStyle/>
                    <a:p>
                      <a:pPr algn="l">
                        <a:spcAft>
                          <a:spcPts val="0"/>
                        </a:spcAft>
                      </a:pPr>
                      <a:r>
                        <a:rPr lang="zh-CN" altLang="en-US" sz="1000" kern="100" dirty="0" smtClean="0">
                          <a:effectLst/>
                          <a:latin typeface="+mj-ea"/>
                          <a:ea typeface="+mj-ea"/>
                        </a:rPr>
                        <a:t>陈福强、张希忠、李凤梅、孙</a:t>
                      </a:r>
                      <a:r>
                        <a:rPr lang="zh-CN" altLang="en-US" sz="1000" kern="100" baseline="0" dirty="0" smtClean="0">
                          <a:effectLst/>
                          <a:latin typeface="+mj-ea"/>
                          <a:ea typeface="+mj-ea"/>
                        </a:rPr>
                        <a:t>  </a:t>
                      </a:r>
                      <a:r>
                        <a:rPr lang="zh-CN" altLang="en-US" sz="1000" kern="100" dirty="0" smtClean="0">
                          <a:effectLst/>
                          <a:latin typeface="+mj-ea"/>
                          <a:ea typeface="+mj-ea"/>
                        </a:rPr>
                        <a:t>伟、张立刚、李春野、张露云、张   璐、刘红静、吴建伟、腾秀美</a:t>
                      </a:r>
                      <a:endParaRPr lang="zh-CN" sz="1000" kern="100" dirty="0">
                        <a:effectLst/>
                        <a:latin typeface="+mj-ea"/>
                        <a:ea typeface="+mj-ea"/>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2800" dirty="0" smtClean="0">
                          <a:solidFill>
                            <a:schemeClr val="dk1"/>
                          </a:solidFill>
                          <a:effectLst/>
                          <a:latin typeface="+mj-ea"/>
                          <a:ea typeface="+mn-ea"/>
                          <a:cs typeface="+mn-cs"/>
                        </a:rPr>
                        <a:t>2013-09-02 </a:t>
                      </a:r>
                      <a:r>
                        <a:rPr lang="zh-CN" altLang="zh-CN" sz="1000" kern="2800" dirty="0" smtClean="0">
                          <a:solidFill>
                            <a:schemeClr val="dk1"/>
                          </a:solidFill>
                          <a:effectLst/>
                          <a:latin typeface="+mj-ea"/>
                          <a:ea typeface="+mn-ea"/>
                          <a:cs typeface="+mn-cs"/>
                        </a:rPr>
                        <a:t>下午</a:t>
                      </a:r>
                      <a:r>
                        <a:rPr lang="en-US" altLang="zh-CN" sz="1000" kern="100" dirty="0" smtClean="0">
                          <a:effectLst/>
                          <a:latin typeface="+mj-ea"/>
                          <a:ea typeface="+mj-ea"/>
                        </a:rPr>
                        <a:t> </a:t>
                      </a:r>
                      <a:endParaRPr lang="zh-CN" sz="1000" kern="100" dirty="0">
                        <a:effectLst/>
                        <a:latin typeface="+mj-ea"/>
                        <a:ea typeface="+mj-ea"/>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kern="100" dirty="0" smtClean="0">
                          <a:effectLst/>
                          <a:latin typeface="+mj-ea"/>
                          <a:ea typeface="+mj-ea"/>
                        </a:rPr>
                        <a:t>视频会议</a:t>
                      </a:r>
                      <a:endParaRPr lang="zh-CN" sz="1000" kern="100" dirty="0">
                        <a:effectLst/>
                        <a:latin typeface="+mj-ea"/>
                        <a:ea typeface="+mj-ea"/>
                      </a:endParaRPr>
                    </a:p>
                  </a:txBody>
                  <a:tcPr marL="68580" marR="68580" marT="0" marB="0" anchor="ctr"/>
                </a:tc>
              </a:tr>
              <a:tr h="398381">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200" b="1" kern="2800" dirty="0" smtClean="0">
                          <a:effectLst/>
                          <a:latin typeface="+mj-ea"/>
                          <a:ea typeface="+mj-ea"/>
                        </a:rPr>
                        <a:t>中建</a:t>
                      </a:r>
                      <a:r>
                        <a:rPr lang="zh-CN" altLang="en-US" sz="1200" b="1" kern="2800" dirty="0" smtClean="0">
                          <a:effectLst/>
                          <a:latin typeface="+mj-ea"/>
                          <a:ea typeface="+mj-ea"/>
                        </a:rPr>
                        <a:t>八</a:t>
                      </a:r>
                      <a:r>
                        <a:rPr lang="zh-CN" altLang="zh-CN" sz="1200" b="1" kern="2800" dirty="0" smtClean="0">
                          <a:effectLst/>
                          <a:latin typeface="+mj-ea"/>
                          <a:ea typeface="+mj-ea"/>
                        </a:rPr>
                        <a:t>局</a:t>
                      </a:r>
                      <a:endParaRPr lang="zh-CN" altLang="zh-CN" sz="1200" b="1" kern="100" dirty="0" smtClean="0">
                        <a:effectLst/>
                        <a:latin typeface="+mj-ea"/>
                        <a:ea typeface="+mj-ea"/>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000" kern="100" dirty="0" smtClean="0">
                          <a:solidFill>
                            <a:schemeClr val="dk1"/>
                          </a:solidFill>
                          <a:effectLst/>
                          <a:latin typeface="+mj-ea"/>
                          <a:ea typeface="+mj-ea"/>
                          <a:cs typeface="+mn-cs"/>
                        </a:rPr>
                        <a:t>王举峰、曲柯锦、 李丽、刘洪杰、张晓辉、苏剑、苑玉平</a:t>
                      </a:r>
                      <a:r>
                        <a:rPr lang="zh-CN" altLang="en-US" sz="1000" kern="100" dirty="0" smtClean="0">
                          <a:solidFill>
                            <a:schemeClr val="dk1"/>
                          </a:solidFill>
                          <a:effectLst/>
                          <a:latin typeface="+mj-ea"/>
                          <a:ea typeface="+mj-ea"/>
                          <a:cs typeface="+mn-cs"/>
                        </a:rPr>
                        <a:t>、</a:t>
                      </a:r>
                      <a:r>
                        <a:rPr lang="en-US" altLang="zh-CN" sz="1000" kern="100" dirty="0" smtClean="0">
                          <a:solidFill>
                            <a:schemeClr val="dk1"/>
                          </a:solidFill>
                          <a:effectLst/>
                          <a:latin typeface="+mj-ea"/>
                          <a:ea typeface="+mj-ea"/>
                          <a:cs typeface="+mn-cs"/>
                        </a:rPr>
                        <a:t> </a:t>
                      </a:r>
                      <a:r>
                        <a:rPr lang="zh-CN" altLang="zh-CN" sz="1000" kern="100" dirty="0" smtClean="0">
                          <a:solidFill>
                            <a:schemeClr val="dk1"/>
                          </a:solidFill>
                          <a:effectLst/>
                          <a:latin typeface="+mj-ea"/>
                          <a:ea typeface="+mj-ea"/>
                          <a:cs typeface="+mn-cs"/>
                        </a:rPr>
                        <a:t>沙浩、赵阳、刘彩红、于建平</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2800" dirty="0" smtClean="0">
                          <a:solidFill>
                            <a:schemeClr val="dk1"/>
                          </a:solidFill>
                          <a:effectLst/>
                          <a:latin typeface="+mj-ea"/>
                          <a:ea typeface="+mn-ea"/>
                          <a:cs typeface="+mn-cs"/>
                        </a:rPr>
                        <a:t>2013-08-20 </a:t>
                      </a:r>
                      <a:r>
                        <a:rPr lang="zh-CN" altLang="zh-CN" sz="1000" kern="2800" dirty="0" smtClean="0">
                          <a:solidFill>
                            <a:schemeClr val="dk1"/>
                          </a:solidFill>
                          <a:effectLst/>
                          <a:latin typeface="+mj-ea"/>
                          <a:ea typeface="+mn-ea"/>
                          <a:cs typeface="+mn-cs"/>
                        </a:rPr>
                        <a:t>下午</a:t>
                      </a:r>
                      <a:endParaRPr lang="zh-CN" altLang="zh-CN" sz="1000" kern="100" dirty="0" smtClean="0">
                        <a:solidFill>
                          <a:schemeClr val="dk1"/>
                        </a:solidFill>
                        <a:effectLst/>
                        <a:latin typeface="+mj-ea"/>
                        <a:ea typeface="+mn-ea"/>
                        <a:cs typeface="+mn-cs"/>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kern="100" dirty="0" smtClean="0">
                          <a:solidFill>
                            <a:schemeClr val="dk1"/>
                          </a:solidFill>
                          <a:effectLst/>
                          <a:latin typeface="+mj-ea"/>
                          <a:ea typeface="+mn-ea"/>
                          <a:cs typeface="+mn-cs"/>
                        </a:rPr>
                        <a:t>视频会议</a:t>
                      </a:r>
                      <a:endParaRPr lang="zh-CN" sz="1000" kern="100" dirty="0">
                        <a:effectLst/>
                        <a:latin typeface="+mj-ea"/>
                        <a:ea typeface="+mj-ea"/>
                      </a:endParaRPr>
                    </a:p>
                  </a:txBody>
                  <a:tcPr marL="68580" marR="68580" marT="0" marB="0" anchor="ctr"/>
                </a:tc>
              </a:tr>
              <a:tr h="398381">
                <a:tc vMerge="1">
                  <a:txBody>
                    <a:bodyPr/>
                    <a:lstStyle/>
                    <a:p>
                      <a:pPr algn="ctr">
                        <a:spcAft>
                          <a:spcPts val="0"/>
                        </a:spcAft>
                      </a:pPr>
                      <a:endParaRPr lang="zh-CN" sz="1050" kern="100" dirty="0">
                        <a:effectLst/>
                        <a:latin typeface="Times New Roman"/>
                        <a:ea typeface="宋体"/>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b="1" kern="2800" dirty="0" smtClean="0">
                          <a:effectLst/>
                          <a:latin typeface="+mj-ea"/>
                          <a:ea typeface="+mj-ea"/>
                        </a:rPr>
                        <a:t>中海集团</a:t>
                      </a:r>
                      <a:endParaRPr lang="zh-CN" altLang="zh-CN" sz="1200" b="1" kern="100" dirty="0" smtClean="0">
                        <a:effectLst/>
                        <a:latin typeface="+mj-ea"/>
                        <a:ea typeface="+mj-ea"/>
                      </a:endParaRPr>
                    </a:p>
                  </a:txBody>
                  <a:tcPr marL="68580" marR="68580" marT="0" marB="0" anchor="ctr"/>
                </a:tc>
                <a:tc>
                  <a:txBody>
                    <a:bodyPr/>
                    <a:lstStyle/>
                    <a:p>
                      <a:pPr algn="l">
                        <a:spcAft>
                          <a:spcPts val="0"/>
                        </a:spcAft>
                      </a:pPr>
                      <a:r>
                        <a:rPr lang="zh-CN" altLang="en-US" sz="1000" kern="100" dirty="0" smtClean="0">
                          <a:effectLst/>
                          <a:latin typeface="+mj-ea"/>
                          <a:ea typeface="+mj-ea"/>
                        </a:rPr>
                        <a:t>张敏仪、谭佩仟、边 际、陈 浩、贾 超、陈振义、许自成、盛中华、</a:t>
                      </a:r>
                      <a:endParaRPr lang="zh-CN" sz="1000" kern="100" dirty="0">
                        <a:effectLst/>
                        <a:latin typeface="+mj-ea"/>
                        <a:ea typeface="+mj-ea"/>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2800" dirty="0" smtClean="0">
                          <a:solidFill>
                            <a:schemeClr val="dk1"/>
                          </a:solidFill>
                          <a:effectLst/>
                          <a:latin typeface="+mj-ea"/>
                          <a:ea typeface="+mn-ea"/>
                          <a:cs typeface="+mn-cs"/>
                        </a:rPr>
                        <a:t>2013-08-23 </a:t>
                      </a:r>
                      <a:r>
                        <a:rPr lang="zh-CN" altLang="zh-CN" sz="1000" kern="2800" dirty="0" smtClean="0">
                          <a:solidFill>
                            <a:schemeClr val="dk1"/>
                          </a:solidFill>
                          <a:effectLst/>
                          <a:latin typeface="+mj-ea"/>
                          <a:ea typeface="+mn-ea"/>
                          <a:cs typeface="+mn-cs"/>
                        </a:rPr>
                        <a:t>下午</a:t>
                      </a:r>
                      <a:endParaRPr lang="zh-CN" altLang="zh-CN" sz="1000" kern="100" dirty="0" smtClean="0">
                        <a:solidFill>
                          <a:schemeClr val="dk1"/>
                        </a:solidFill>
                        <a:effectLst/>
                        <a:latin typeface="+mj-ea"/>
                        <a:ea typeface="+mn-ea"/>
                        <a:cs typeface="+mn-cs"/>
                      </a:endParaRPr>
                    </a:p>
                    <a:p>
                      <a:pPr algn="ctr">
                        <a:spcAft>
                          <a:spcPts val="0"/>
                        </a:spcAft>
                      </a:pPr>
                      <a:endParaRPr lang="zh-CN" sz="1000" kern="100" dirty="0">
                        <a:effectLst/>
                        <a:latin typeface="+mj-ea"/>
                        <a:ea typeface="+mj-ea"/>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kern="100" dirty="0" smtClean="0">
                          <a:solidFill>
                            <a:schemeClr val="dk1"/>
                          </a:solidFill>
                          <a:effectLst/>
                          <a:latin typeface="+mj-ea"/>
                          <a:ea typeface="+mn-ea"/>
                          <a:cs typeface="+mn-cs"/>
                        </a:rPr>
                        <a:t>视频会议</a:t>
                      </a:r>
                      <a:endParaRPr lang="zh-CN" sz="1000" kern="100" dirty="0">
                        <a:effectLst/>
                        <a:latin typeface="+mj-ea"/>
                        <a:ea typeface="+mj-ea"/>
                      </a:endParaRPr>
                    </a:p>
                  </a:txBody>
                  <a:tcPr marL="68580" marR="68580" marT="0" marB="0" anchor="ctr"/>
                </a:tc>
              </a:tr>
              <a:tr h="398381">
                <a:tc rowSpan="2">
                  <a:txBody>
                    <a:bodyPr/>
                    <a:lstStyle/>
                    <a:p>
                      <a:pPr algn="ctr">
                        <a:spcAft>
                          <a:spcPts val="0"/>
                        </a:spcAft>
                      </a:pPr>
                      <a:r>
                        <a:rPr lang="zh-CN" sz="1200" b="1" kern="2800" dirty="0">
                          <a:effectLst/>
                          <a:latin typeface="+mj-ea"/>
                          <a:ea typeface="+mj-ea"/>
                        </a:rPr>
                        <a:t>勘察设计公司</a:t>
                      </a:r>
                      <a:endParaRPr lang="zh-CN" sz="1200" b="1" kern="100" dirty="0">
                        <a:effectLst/>
                        <a:latin typeface="+mj-ea"/>
                        <a:ea typeface="+mj-ea"/>
                      </a:endParaRPr>
                    </a:p>
                  </a:txBody>
                  <a:tcPr marL="68580" marR="68580" marT="0" marB="0" anchor="ctr"/>
                </a:tc>
                <a:tc>
                  <a:txBody>
                    <a:bodyPr/>
                    <a:lstStyle/>
                    <a:p>
                      <a:pPr algn="ctr">
                        <a:spcAft>
                          <a:spcPts val="0"/>
                        </a:spcAft>
                      </a:pPr>
                      <a:r>
                        <a:rPr lang="zh-CN" altLang="en-US" sz="1200" b="1" kern="100" dirty="0" smtClean="0">
                          <a:effectLst/>
                          <a:latin typeface="+mj-ea"/>
                          <a:ea typeface="+mj-ea"/>
                        </a:rPr>
                        <a:t>设计集团直营总部</a:t>
                      </a:r>
                      <a:endParaRPr lang="zh-CN" sz="1200" b="1" kern="100" dirty="0">
                        <a:effectLst/>
                        <a:latin typeface="+mj-ea"/>
                        <a:ea typeface="+mj-ea"/>
                      </a:endParaRPr>
                    </a:p>
                  </a:txBody>
                  <a:tcPr marL="68580" marR="68580" marT="0" marB="0" anchor="ctr"/>
                </a:tc>
                <a:tc>
                  <a:txBody>
                    <a:bodyPr/>
                    <a:lstStyle/>
                    <a:p>
                      <a:pPr algn="l">
                        <a:spcAft>
                          <a:spcPts val="0"/>
                        </a:spcAft>
                      </a:pPr>
                      <a:r>
                        <a:rPr lang="zh-CN" altLang="zh-CN" sz="1000" kern="100" dirty="0" smtClean="0">
                          <a:solidFill>
                            <a:schemeClr val="dk1"/>
                          </a:solidFill>
                          <a:effectLst/>
                          <a:latin typeface="+mj-ea"/>
                          <a:ea typeface="+mj-ea"/>
                          <a:cs typeface="+mn-cs"/>
                        </a:rPr>
                        <a:t>满孝新等六人</a:t>
                      </a:r>
                      <a:endParaRPr lang="zh-CN" sz="1000" kern="100" dirty="0">
                        <a:solidFill>
                          <a:schemeClr val="dk1"/>
                        </a:solidFill>
                        <a:effectLst/>
                        <a:latin typeface="+mj-ea"/>
                        <a:ea typeface="+mj-ea"/>
                        <a:cs typeface="+mn-cs"/>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2800" dirty="0" smtClean="0">
                          <a:solidFill>
                            <a:schemeClr val="dk1"/>
                          </a:solidFill>
                          <a:effectLst/>
                          <a:latin typeface="+mj-ea"/>
                          <a:ea typeface="+mn-ea"/>
                          <a:cs typeface="+mn-cs"/>
                        </a:rPr>
                        <a:t>2013-08-16 </a:t>
                      </a:r>
                      <a:r>
                        <a:rPr lang="zh-CN" altLang="zh-CN" sz="1000" kern="2800" dirty="0" smtClean="0">
                          <a:solidFill>
                            <a:schemeClr val="dk1"/>
                          </a:solidFill>
                          <a:effectLst/>
                          <a:latin typeface="+mj-ea"/>
                          <a:ea typeface="+mn-ea"/>
                          <a:cs typeface="+mn-cs"/>
                        </a:rPr>
                        <a:t>下午</a:t>
                      </a:r>
                      <a:endParaRPr lang="zh-CN" sz="1000" kern="100" dirty="0">
                        <a:effectLst/>
                        <a:latin typeface="+mj-ea"/>
                        <a:ea typeface="+mj-ea"/>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kern="100" dirty="0" smtClean="0">
                          <a:solidFill>
                            <a:schemeClr val="dk1"/>
                          </a:solidFill>
                          <a:effectLst/>
                          <a:latin typeface="+mj-ea"/>
                          <a:ea typeface="+mn-ea"/>
                          <a:cs typeface="+mn-cs"/>
                        </a:rPr>
                        <a:t>现场</a:t>
                      </a:r>
                      <a:endParaRPr lang="zh-CN" altLang="zh-CN" sz="1000" kern="100" dirty="0" smtClean="0">
                        <a:solidFill>
                          <a:schemeClr val="dk1"/>
                        </a:solidFill>
                        <a:effectLst/>
                        <a:latin typeface="+mj-ea"/>
                        <a:ea typeface="+mn-ea"/>
                        <a:cs typeface="+mn-cs"/>
                      </a:endParaRPr>
                    </a:p>
                  </a:txBody>
                  <a:tcPr marL="68580" marR="68580" marT="0" marB="0" anchor="ctr"/>
                </a:tc>
              </a:tr>
              <a:tr h="398381">
                <a:tc vMerge="1">
                  <a:txBody>
                    <a:bodyPr/>
                    <a:lstStyle/>
                    <a:p>
                      <a:pPr algn="ctr">
                        <a:spcAft>
                          <a:spcPts val="0"/>
                        </a:spcAft>
                      </a:pPr>
                      <a:endParaRPr lang="zh-CN" sz="1050" kern="100" dirty="0">
                        <a:effectLst/>
                        <a:latin typeface="Times New Roman"/>
                        <a:ea typeface="宋体"/>
                      </a:endParaRPr>
                    </a:p>
                  </a:txBody>
                  <a:tcPr marL="68580" marR="68580" marT="0" marB="0" anchor="ctr"/>
                </a:tc>
                <a:tc>
                  <a:txBody>
                    <a:bodyPr/>
                    <a:lstStyle/>
                    <a:p>
                      <a:pPr algn="ctr">
                        <a:spcAft>
                          <a:spcPts val="0"/>
                        </a:spcAft>
                      </a:pPr>
                      <a:r>
                        <a:rPr lang="zh-CN" sz="1200" b="1" kern="2800" dirty="0">
                          <a:effectLst/>
                          <a:latin typeface="+mj-ea"/>
                          <a:ea typeface="+mj-ea"/>
                        </a:rPr>
                        <a:t>西勘院</a:t>
                      </a:r>
                      <a:endParaRPr lang="zh-CN" sz="1200" b="1" kern="100" dirty="0">
                        <a:effectLst/>
                        <a:latin typeface="+mj-ea"/>
                        <a:ea typeface="+mj-ea"/>
                      </a:endParaRPr>
                    </a:p>
                  </a:txBody>
                  <a:tcPr marL="68580" marR="68580" marT="0" marB="0" anchor="ctr"/>
                </a:tc>
                <a:tc>
                  <a:txBody>
                    <a:bodyPr/>
                    <a:lstStyle/>
                    <a:p>
                      <a:pPr algn="l">
                        <a:spcAft>
                          <a:spcPts val="0"/>
                        </a:spcAft>
                      </a:pPr>
                      <a:r>
                        <a:rPr lang="zh-CN" sz="1000" kern="100" dirty="0">
                          <a:effectLst/>
                          <a:latin typeface="+mj-ea"/>
                          <a:ea typeface="+mj-ea"/>
                        </a:rPr>
                        <a:t>莫</a:t>
                      </a:r>
                      <a:r>
                        <a:rPr lang="zh-CN" sz="1000" kern="100" dirty="0" smtClean="0">
                          <a:effectLst/>
                          <a:latin typeface="+mj-ea"/>
                          <a:ea typeface="+mj-ea"/>
                        </a:rPr>
                        <a:t>测</a:t>
                      </a:r>
                      <a:r>
                        <a:rPr lang="zh-CN" altLang="en-US" sz="1000" kern="100" dirty="0" smtClean="0">
                          <a:effectLst/>
                          <a:latin typeface="+mj-ea"/>
                          <a:ea typeface="+mj-ea"/>
                        </a:rPr>
                        <a:t>、</a:t>
                      </a:r>
                      <a:r>
                        <a:rPr lang="en-US" sz="1000" kern="100" dirty="0" smtClean="0">
                          <a:effectLst/>
                          <a:latin typeface="+mj-ea"/>
                          <a:ea typeface="+mj-ea"/>
                        </a:rPr>
                        <a:t> </a:t>
                      </a:r>
                      <a:r>
                        <a:rPr lang="zh-CN" sz="1000" kern="100" dirty="0">
                          <a:effectLst/>
                          <a:latin typeface="+mj-ea"/>
                          <a:ea typeface="+mj-ea"/>
                        </a:rPr>
                        <a:t>唐学</a:t>
                      </a:r>
                      <a:r>
                        <a:rPr lang="zh-CN" sz="1000" kern="100" dirty="0" smtClean="0">
                          <a:effectLst/>
                          <a:latin typeface="+mj-ea"/>
                          <a:ea typeface="+mj-ea"/>
                        </a:rPr>
                        <a:t>兵</a:t>
                      </a:r>
                      <a:r>
                        <a:rPr lang="zh-CN" altLang="en-US" sz="1000" kern="100" dirty="0" smtClean="0">
                          <a:effectLst/>
                          <a:latin typeface="+mj-ea"/>
                          <a:ea typeface="+mj-ea"/>
                        </a:rPr>
                        <a:t>、</a:t>
                      </a:r>
                      <a:r>
                        <a:rPr lang="en-US" sz="1000" kern="100" dirty="0" smtClean="0">
                          <a:effectLst/>
                          <a:latin typeface="+mj-ea"/>
                          <a:ea typeface="+mj-ea"/>
                        </a:rPr>
                        <a:t>  </a:t>
                      </a:r>
                      <a:r>
                        <a:rPr lang="zh-CN" sz="1000" kern="100" dirty="0" smtClean="0">
                          <a:effectLst/>
                          <a:latin typeface="+mj-ea"/>
                          <a:ea typeface="+mj-ea"/>
                        </a:rPr>
                        <a:t>吕林</a:t>
                      </a:r>
                      <a:r>
                        <a:rPr lang="zh-CN" altLang="en-US" sz="1000" kern="100" dirty="0" smtClean="0">
                          <a:effectLst/>
                          <a:latin typeface="+mj-ea"/>
                          <a:ea typeface="+mj-ea"/>
                        </a:rPr>
                        <a:t>、</a:t>
                      </a:r>
                      <a:r>
                        <a:rPr lang="zh-CN" sz="1000" kern="100" dirty="0" smtClean="0">
                          <a:effectLst/>
                          <a:latin typeface="+mj-ea"/>
                          <a:ea typeface="+mj-ea"/>
                        </a:rPr>
                        <a:t>彭平花</a:t>
                      </a:r>
                      <a:r>
                        <a:rPr lang="zh-CN" altLang="en-US" sz="1000" kern="100" dirty="0" smtClean="0">
                          <a:effectLst/>
                          <a:latin typeface="+mj-ea"/>
                          <a:ea typeface="+mj-ea"/>
                        </a:rPr>
                        <a:t>、</a:t>
                      </a:r>
                      <a:r>
                        <a:rPr lang="en-US" sz="1000" kern="100" dirty="0" smtClean="0">
                          <a:effectLst/>
                          <a:latin typeface="+mj-ea"/>
                          <a:ea typeface="+mj-ea"/>
                        </a:rPr>
                        <a:t>  </a:t>
                      </a:r>
                      <a:r>
                        <a:rPr lang="zh-CN" sz="1000" kern="100" dirty="0">
                          <a:effectLst/>
                          <a:latin typeface="+mj-ea"/>
                          <a:ea typeface="+mj-ea"/>
                        </a:rPr>
                        <a:t>张斌</a:t>
                      </a:r>
                      <a:r>
                        <a:rPr lang="en-US" sz="1000" kern="100" dirty="0">
                          <a:effectLst/>
                          <a:latin typeface="+mj-ea"/>
                          <a:ea typeface="+mj-ea"/>
                        </a:rPr>
                        <a:t>   </a:t>
                      </a:r>
                      <a:r>
                        <a:rPr lang="zh-CN" altLang="en-US" sz="1000" kern="100" dirty="0" smtClean="0">
                          <a:effectLst/>
                          <a:latin typeface="+mj-ea"/>
                          <a:ea typeface="+mj-ea"/>
                        </a:rPr>
                        <a:t>、</a:t>
                      </a:r>
                      <a:r>
                        <a:rPr lang="en-US" sz="1000" kern="100" dirty="0" smtClean="0">
                          <a:effectLst/>
                          <a:latin typeface="+mj-ea"/>
                          <a:ea typeface="+mj-ea"/>
                        </a:rPr>
                        <a:t> </a:t>
                      </a:r>
                      <a:r>
                        <a:rPr lang="zh-CN" sz="1000" kern="100" dirty="0">
                          <a:effectLst/>
                          <a:latin typeface="+mj-ea"/>
                          <a:ea typeface="+mj-ea"/>
                        </a:rPr>
                        <a:t>郑建</a:t>
                      </a:r>
                      <a:r>
                        <a:rPr lang="zh-CN" sz="1000" kern="100" dirty="0" smtClean="0">
                          <a:effectLst/>
                          <a:latin typeface="+mj-ea"/>
                          <a:ea typeface="+mj-ea"/>
                        </a:rPr>
                        <a:t>新</a:t>
                      </a:r>
                      <a:r>
                        <a:rPr lang="zh-CN" altLang="en-US" sz="1000" kern="100" dirty="0" smtClean="0">
                          <a:effectLst/>
                          <a:latin typeface="+mj-ea"/>
                          <a:ea typeface="+mj-ea"/>
                        </a:rPr>
                        <a:t>、</a:t>
                      </a:r>
                      <a:r>
                        <a:rPr lang="en-US" sz="1000" kern="100" dirty="0" smtClean="0">
                          <a:effectLst/>
                          <a:latin typeface="+mj-ea"/>
                          <a:ea typeface="+mj-ea"/>
                        </a:rPr>
                        <a:t>  </a:t>
                      </a:r>
                      <a:r>
                        <a:rPr lang="zh-CN" sz="1000" kern="100" dirty="0">
                          <a:effectLst/>
                          <a:latin typeface="+mj-ea"/>
                          <a:ea typeface="+mj-ea"/>
                        </a:rPr>
                        <a:t>沈</a:t>
                      </a:r>
                      <a:r>
                        <a:rPr lang="zh-CN" sz="1000" kern="100" dirty="0" smtClean="0">
                          <a:effectLst/>
                          <a:latin typeface="+mj-ea"/>
                          <a:ea typeface="+mj-ea"/>
                        </a:rPr>
                        <a:t>丹</a:t>
                      </a:r>
                      <a:r>
                        <a:rPr lang="zh-CN" altLang="en-US" sz="1000" kern="100" dirty="0" smtClean="0">
                          <a:effectLst/>
                          <a:latin typeface="+mj-ea"/>
                          <a:ea typeface="+mj-ea"/>
                        </a:rPr>
                        <a:t>、</a:t>
                      </a:r>
                      <a:r>
                        <a:rPr lang="zh-CN" sz="1000" kern="100" dirty="0" smtClean="0">
                          <a:effectLst/>
                          <a:latin typeface="+mj-ea"/>
                          <a:ea typeface="+mj-ea"/>
                        </a:rPr>
                        <a:t>谢新宇</a:t>
                      </a:r>
                      <a:r>
                        <a:rPr lang="zh-CN" altLang="en-US" sz="1000" kern="100" dirty="0" smtClean="0">
                          <a:effectLst/>
                          <a:latin typeface="+mj-ea"/>
                          <a:ea typeface="+mj-ea"/>
                        </a:rPr>
                        <a:t>、</a:t>
                      </a:r>
                      <a:r>
                        <a:rPr lang="zh-CN" sz="1000" kern="100" dirty="0" smtClean="0">
                          <a:effectLst/>
                          <a:latin typeface="+mj-ea"/>
                          <a:ea typeface="+mj-ea"/>
                        </a:rPr>
                        <a:t> </a:t>
                      </a:r>
                      <a:r>
                        <a:rPr lang="zh-CN" sz="1000" kern="100" dirty="0">
                          <a:effectLst/>
                          <a:latin typeface="+mj-ea"/>
                          <a:ea typeface="+mj-ea"/>
                        </a:rPr>
                        <a:t>刘雁</a:t>
                      </a:r>
                      <a:r>
                        <a:rPr lang="zh-CN" sz="1000" kern="100" dirty="0" smtClean="0">
                          <a:effectLst/>
                          <a:latin typeface="+mj-ea"/>
                          <a:ea typeface="+mj-ea"/>
                        </a:rPr>
                        <a:t>萍</a:t>
                      </a:r>
                      <a:r>
                        <a:rPr lang="zh-CN" altLang="en-US" sz="1000" kern="100" dirty="0" smtClean="0">
                          <a:effectLst/>
                          <a:latin typeface="+mj-ea"/>
                          <a:ea typeface="+mj-ea"/>
                        </a:rPr>
                        <a:t>、陈军、袁邦富</a:t>
                      </a:r>
                      <a:endParaRPr lang="zh-CN" sz="1000" kern="100" dirty="0">
                        <a:effectLst/>
                        <a:latin typeface="+mj-ea"/>
                        <a:ea typeface="+mj-ea"/>
                      </a:endParaRPr>
                    </a:p>
                  </a:txBody>
                  <a:tcPr marL="68580" marR="68580" marT="0" marB="0" anchor="ctr"/>
                </a:tc>
                <a:tc>
                  <a:txBody>
                    <a:bodyPr/>
                    <a:lstStyle/>
                    <a:p>
                      <a:pPr algn="ctr">
                        <a:spcAft>
                          <a:spcPts val="0"/>
                        </a:spcAft>
                      </a:pPr>
                      <a:r>
                        <a:rPr lang="en-US" sz="1000" kern="2800" dirty="0" smtClean="0">
                          <a:effectLst/>
                          <a:latin typeface="+mj-ea"/>
                          <a:ea typeface="+mj-ea"/>
                        </a:rPr>
                        <a:t>2013-08-14 </a:t>
                      </a:r>
                      <a:r>
                        <a:rPr lang="zh-CN" sz="1000" kern="2800" dirty="0">
                          <a:effectLst/>
                          <a:latin typeface="+mj-ea"/>
                          <a:ea typeface="+mj-ea"/>
                        </a:rPr>
                        <a:t>上午</a:t>
                      </a:r>
                      <a:endParaRPr lang="zh-CN" sz="1000" kern="100" dirty="0">
                        <a:effectLst/>
                        <a:latin typeface="+mj-ea"/>
                        <a:ea typeface="+mj-ea"/>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kern="100" dirty="0" smtClean="0">
                          <a:solidFill>
                            <a:schemeClr val="dk1"/>
                          </a:solidFill>
                          <a:effectLst/>
                          <a:latin typeface="+mj-ea"/>
                          <a:ea typeface="+mn-ea"/>
                          <a:cs typeface="+mn-cs"/>
                        </a:rPr>
                        <a:t>视频会议</a:t>
                      </a:r>
                      <a:endParaRPr lang="zh-CN" sz="1000" kern="100" dirty="0">
                        <a:effectLst/>
                        <a:latin typeface="+mj-ea"/>
                        <a:ea typeface="+mj-ea"/>
                      </a:endParaRPr>
                    </a:p>
                  </a:txBody>
                  <a:tcPr marL="68580" marR="68580" marT="0" marB="0" anchor="ctr"/>
                </a:tc>
              </a:tr>
              <a:tr h="489717">
                <a:tc rowSpan="2">
                  <a:txBody>
                    <a:bodyPr/>
                    <a:lstStyle/>
                    <a:p>
                      <a:pPr algn="ctr">
                        <a:spcAft>
                          <a:spcPts val="0"/>
                        </a:spcAft>
                      </a:pPr>
                      <a:r>
                        <a:rPr lang="zh-CN" sz="1200" b="1" kern="2800" dirty="0" smtClean="0">
                          <a:effectLst/>
                          <a:latin typeface="+mj-ea"/>
                          <a:ea typeface="+mj-ea"/>
                        </a:rPr>
                        <a:t>专业公司</a:t>
                      </a:r>
                      <a:r>
                        <a:rPr lang="en-US" sz="1200" b="1" kern="2800" dirty="0">
                          <a:effectLst/>
                          <a:latin typeface="+mj-ea"/>
                          <a:ea typeface="+mj-ea"/>
                        </a:rPr>
                        <a:t> </a:t>
                      </a:r>
                      <a:endParaRPr lang="zh-CN" sz="1200" b="1" kern="100" dirty="0">
                        <a:effectLst/>
                        <a:latin typeface="+mj-ea"/>
                        <a:ea typeface="+mj-ea"/>
                      </a:endParaRPr>
                    </a:p>
                  </a:txBody>
                  <a:tcPr marL="68580" marR="68580" marT="0" marB="0" anchor="ctr"/>
                </a:tc>
                <a:tc>
                  <a:txBody>
                    <a:bodyPr/>
                    <a:lstStyle/>
                    <a:p>
                      <a:pPr algn="ctr">
                        <a:spcAft>
                          <a:spcPts val="0"/>
                        </a:spcAft>
                      </a:pPr>
                      <a:r>
                        <a:rPr lang="zh-CN" sz="1200" b="1" kern="2800" dirty="0">
                          <a:effectLst/>
                          <a:latin typeface="+mj-ea"/>
                          <a:ea typeface="+mj-ea"/>
                        </a:rPr>
                        <a:t>中建安装</a:t>
                      </a:r>
                      <a:endParaRPr lang="zh-CN" sz="1200" b="1" kern="100" dirty="0">
                        <a:effectLst/>
                        <a:latin typeface="+mj-ea"/>
                        <a:ea typeface="+mj-ea"/>
                      </a:endParaRPr>
                    </a:p>
                  </a:txBody>
                  <a:tcPr marL="68580" marR="68580" marT="0" marB="0" anchor="ctr"/>
                </a:tc>
                <a:tc>
                  <a:txBody>
                    <a:bodyPr/>
                    <a:lstStyle/>
                    <a:p>
                      <a:pPr algn="l">
                        <a:spcAft>
                          <a:spcPts val="0"/>
                        </a:spcAft>
                      </a:pPr>
                      <a:r>
                        <a:rPr lang="zh-CN" sz="1000" kern="100" dirty="0">
                          <a:effectLst/>
                          <a:latin typeface="+mj-ea"/>
                          <a:ea typeface="+mj-ea"/>
                        </a:rPr>
                        <a:t>韩德智 </a:t>
                      </a:r>
                      <a:r>
                        <a:rPr lang="zh-CN" altLang="en-US" sz="1000" kern="100" dirty="0" smtClean="0">
                          <a:effectLst/>
                          <a:latin typeface="+mj-ea"/>
                          <a:ea typeface="+mj-ea"/>
                        </a:rPr>
                        <a:t>、</a:t>
                      </a:r>
                      <a:r>
                        <a:rPr lang="zh-CN" sz="1000" kern="100" dirty="0" smtClean="0">
                          <a:effectLst/>
                          <a:latin typeface="+mj-ea"/>
                          <a:ea typeface="+mj-ea"/>
                        </a:rPr>
                        <a:t> </a:t>
                      </a:r>
                      <a:r>
                        <a:rPr lang="zh-CN" sz="1000" kern="100" dirty="0">
                          <a:effectLst/>
                          <a:latin typeface="+mj-ea"/>
                          <a:ea typeface="+mj-ea"/>
                        </a:rPr>
                        <a:t>严</a:t>
                      </a:r>
                      <a:r>
                        <a:rPr lang="en-US" sz="1000" kern="100" dirty="0">
                          <a:effectLst/>
                          <a:latin typeface="+mj-ea"/>
                          <a:ea typeface="+mj-ea"/>
                        </a:rPr>
                        <a:t>  </a:t>
                      </a:r>
                      <a:r>
                        <a:rPr lang="zh-CN" sz="1000" kern="100" dirty="0" smtClean="0">
                          <a:effectLst/>
                          <a:latin typeface="+mj-ea"/>
                          <a:ea typeface="+mj-ea"/>
                        </a:rPr>
                        <a:t>鸿</a:t>
                      </a:r>
                      <a:r>
                        <a:rPr lang="zh-CN" altLang="en-US" sz="1000" kern="100" dirty="0" smtClean="0">
                          <a:effectLst/>
                          <a:latin typeface="+mj-ea"/>
                          <a:ea typeface="+mj-ea"/>
                        </a:rPr>
                        <a:t>、</a:t>
                      </a:r>
                      <a:r>
                        <a:rPr lang="en-US" sz="1000" kern="100" dirty="0" smtClean="0">
                          <a:effectLst/>
                          <a:latin typeface="+mj-ea"/>
                          <a:ea typeface="+mj-ea"/>
                        </a:rPr>
                        <a:t>  </a:t>
                      </a:r>
                      <a:r>
                        <a:rPr lang="zh-CN" sz="1000" kern="100" dirty="0">
                          <a:effectLst/>
                          <a:latin typeface="+mj-ea"/>
                          <a:ea typeface="+mj-ea"/>
                        </a:rPr>
                        <a:t>魏</a:t>
                      </a:r>
                      <a:r>
                        <a:rPr lang="en-US" sz="1000" kern="100" dirty="0">
                          <a:effectLst/>
                          <a:latin typeface="+mj-ea"/>
                          <a:ea typeface="+mj-ea"/>
                        </a:rPr>
                        <a:t>  </a:t>
                      </a:r>
                      <a:r>
                        <a:rPr lang="zh-CN" sz="1000" kern="100" dirty="0" smtClean="0">
                          <a:effectLst/>
                          <a:latin typeface="+mj-ea"/>
                          <a:ea typeface="+mj-ea"/>
                        </a:rPr>
                        <a:t>锟</a:t>
                      </a:r>
                      <a:r>
                        <a:rPr lang="zh-CN" altLang="en-US" sz="1000" kern="100" dirty="0" smtClean="0">
                          <a:effectLst/>
                          <a:latin typeface="+mj-ea"/>
                          <a:ea typeface="+mj-ea"/>
                        </a:rPr>
                        <a:t>、</a:t>
                      </a:r>
                      <a:r>
                        <a:rPr lang="zh-CN" sz="1000" kern="100" dirty="0" smtClean="0">
                          <a:effectLst/>
                          <a:latin typeface="+mj-ea"/>
                          <a:ea typeface="+mj-ea"/>
                        </a:rPr>
                        <a:t>  </a:t>
                      </a:r>
                      <a:r>
                        <a:rPr lang="zh-CN" sz="1000" kern="100" dirty="0">
                          <a:effectLst/>
                          <a:latin typeface="+mj-ea"/>
                          <a:ea typeface="+mj-ea"/>
                        </a:rPr>
                        <a:t>贺</a:t>
                      </a:r>
                      <a:r>
                        <a:rPr lang="zh-CN" sz="1000" kern="100" dirty="0" smtClean="0">
                          <a:effectLst/>
                          <a:latin typeface="+mj-ea"/>
                          <a:ea typeface="+mj-ea"/>
                        </a:rPr>
                        <a:t>启明</a:t>
                      </a:r>
                      <a:r>
                        <a:rPr lang="zh-CN" altLang="en-US" sz="1000" kern="100" dirty="0" smtClean="0">
                          <a:effectLst/>
                          <a:latin typeface="+mj-ea"/>
                          <a:ea typeface="+mj-ea"/>
                        </a:rPr>
                        <a:t>、</a:t>
                      </a:r>
                      <a:r>
                        <a:rPr lang="zh-CN" sz="1000" kern="100" dirty="0" smtClean="0">
                          <a:effectLst/>
                          <a:latin typeface="+mj-ea"/>
                          <a:ea typeface="+mj-ea"/>
                        </a:rPr>
                        <a:t>曹韶芳</a:t>
                      </a:r>
                      <a:r>
                        <a:rPr lang="zh-CN" altLang="en-US" sz="1000" kern="100" dirty="0" smtClean="0">
                          <a:effectLst/>
                          <a:latin typeface="+mj-ea"/>
                          <a:ea typeface="+mj-ea"/>
                        </a:rPr>
                        <a:t>、</a:t>
                      </a:r>
                      <a:r>
                        <a:rPr lang="zh-CN" sz="1000" kern="100" dirty="0" smtClean="0">
                          <a:effectLst/>
                          <a:latin typeface="+mj-ea"/>
                          <a:ea typeface="+mj-ea"/>
                        </a:rPr>
                        <a:t>刘豫霞</a:t>
                      </a:r>
                      <a:r>
                        <a:rPr lang="zh-CN" altLang="en-US" sz="1000" kern="100" dirty="0" smtClean="0">
                          <a:effectLst/>
                          <a:latin typeface="+mj-ea"/>
                          <a:ea typeface="+mj-ea"/>
                        </a:rPr>
                        <a:t>、</a:t>
                      </a:r>
                      <a:r>
                        <a:rPr lang="zh-CN" sz="1000" kern="100" dirty="0" smtClean="0">
                          <a:effectLst/>
                          <a:latin typeface="+mj-ea"/>
                          <a:ea typeface="+mj-ea"/>
                        </a:rPr>
                        <a:t>袁丽花 </a:t>
                      </a:r>
                      <a:r>
                        <a:rPr lang="zh-CN" altLang="en-US" sz="1000" kern="100" dirty="0" smtClean="0">
                          <a:effectLst/>
                          <a:latin typeface="+mj-ea"/>
                          <a:ea typeface="+mj-ea"/>
                        </a:rPr>
                        <a:t>、</a:t>
                      </a:r>
                      <a:r>
                        <a:rPr lang="zh-CN" sz="1000" kern="100" dirty="0" smtClean="0">
                          <a:effectLst/>
                          <a:latin typeface="+mj-ea"/>
                          <a:ea typeface="+mj-ea"/>
                        </a:rPr>
                        <a:t>时</a:t>
                      </a:r>
                      <a:r>
                        <a:rPr lang="en-US" sz="1000" kern="100" dirty="0" smtClean="0">
                          <a:effectLst/>
                          <a:latin typeface="+mj-ea"/>
                          <a:ea typeface="+mj-ea"/>
                        </a:rPr>
                        <a:t>  </a:t>
                      </a:r>
                      <a:r>
                        <a:rPr lang="zh-CN" sz="1000" kern="100" dirty="0">
                          <a:effectLst/>
                          <a:latin typeface="+mj-ea"/>
                          <a:ea typeface="+mj-ea"/>
                        </a:rPr>
                        <a:t>磊 </a:t>
                      </a:r>
                      <a:r>
                        <a:rPr lang="zh-CN" altLang="en-US" sz="1000" kern="100" dirty="0" smtClean="0">
                          <a:effectLst/>
                          <a:latin typeface="+mj-ea"/>
                          <a:ea typeface="+mj-ea"/>
                        </a:rPr>
                        <a:t>、</a:t>
                      </a:r>
                      <a:r>
                        <a:rPr lang="zh-CN" sz="1000" kern="100" dirty="0" smtClean="0">
                          <a:effectLst/>
                          <a:latin typeface="+mj-ea"/>
                          <a:ea typeface="+mj-ea"/>
                        </a:rPr>
                        <a:t>江莹莹</a:t>
                      </a:r>
                      <a:r>
                        <a:rPr lang="zh-CN" altLang="en-US" sz="1000" kern="100" dirty="0" smtClean="0">
                          <a:effectLst/>
                          <a:latin typeface="+mj-ea"/>
                          <a:ea typeface="+mj-ea"/>
                        </a:rPr>
                        <a:t>、</a:t>
                      </a:r>
                      <a:r>
                        <a:rPr lang="zh-CN" sz="1000" kern="100" dirty="0" smtClean="0">
                          <a:effectLst/>
                          <a:latin typeface="+mj-ea"/>
                          <a:ea typeface="+mj-ea"/>
                        </a:rPr>
                        <a:t>李</a:t>
                      </a:r>
                      <a:r>
                        <a:rPr lang="en-US" sz="1000" kern="100" dirty="0" smtClean="0">
                          <a:effectLst/>
                          <a:latin typeface="+mj-ea"/>
                          <a:ea typeface="+mj-ea"/>
                        </a:rPr>
                        <a:t>  </a:t>
                      </a:r>
                      <a:r>
                        <a:rPr lang="zh-CN" sz="1000" kern="100" dirty="0" smtClean="0">
                          <a:effectLst/>
                          <a:latin typeface="+mj-ea"/>
                          <a:ea typeface="+mj-ea"/>
                        </a:rPr>
                        <a:t>纯</a:t>
                      </a:r>
                      <a:r>
                        <a:rPr lang="zh-CN" altLang="en-US" sz="1000" kern="100" dirty="0" smtClean="0">
                          <a:effectLst/>
                          <a:latin typeface="+mj-ea"/>
                          <a:ea typeface="+mj-ea"/>
                        </a:rPr>
                        <a:t>、</a:t>
                      </a:r>
                      <a:r>
                        <a:rPr lang="zh-CN" sz="1000" kern="100" dirty="0" smtClean="0">
                          <a:effectLst/>
                          <a:latin typeface="+mj-ea"/>
                          <a:ea typeface="+mj-ea"/>
                        </a:rPr>
                        <a:t>陆诗远</a:t>
                      </a:r>
                      <a:r>
                        <a:rPr lang="zh-CN" altLang="en-US" sz="1000" kern="100" dirty="0" smtClean="0">
                          <a:effectLst/>
                          <a:latin typeface="+mj-ea"/>
                          <a:ea typeface="+mj-ea"/>
                        </a:rPr>
                        <a:t>、</a:t>
                      </a:r>
                      <a:r>
                        <a:rPr lang="zh-CN" sz="1000" kern="100" dirty="0" smtClean="0">
                          <a:effectLst/>
                          <a:latin typeface="+mj-ea"/>
                          <a:ea typeface="+mj-ea"/>
                        </a:rPr>
                        <a:t>刘晋生</a:t>
                      </a:r>
                      <a:r>
                        <a:rPr lang="zh-CN" altLang="en-US" sz="1000" kern="100" dirty="0" smtClean="0">
                          <a:effectLst/>
                          <a:latin typeface="+mj-ea"/>
                          <a:ea typeface="+mj-ea"/>
                        </a:rPr>
                        <a:t>、</a:t>
                      </a:r>
                      <a:r>
                        <a:rPr lang="zh-CN" sz="1000" kern="100" dirty="0" smtClean="0">
                          <a:effectLst/>
                          <a:latin typeface="+mj-ea"/>
                          <a:ea typeface="+mj-ea"/>
                        </a:rPr>
                        <a:t>翟新兰</a:t>
                      </a:r>
                      <a:r>
                        <a:rPr lang="zh-CN" altLang="en-US" sz="1000" kern="100" dirty="0" smtClean="0">
                          <a:effectLst/>
                          <a:latin typeface="+mj-ea"/>
                          <a:ea typeface="+mj-ea"/>
                        </a:rPr>
                        <a:t>、</a:t>
                      </a:r>
                      <a:r>
                        <a:rPr lang="zh-CN" sz="1000" kern="100" dirty="0" smtClean="0">
                          <a:effectLst/>
                          <a:latin typeface="+mj-ea"/>
                          <a:ea typeface="+mj-ea"/>
                        </a:rPr>
                        <a:t>  </a:t>
                      </a:r>
                      <a:r>
                        <a:rPr lang="zh-CN" sz="1000" kern="100" dirty="0">
                          <a:effectLst/>
                          <a:latin typeface="+mj-ea"/>
                          <a:ea typeface="+mj-ea"/>
                        </a:rPr>
                        <a:t>林</a:t>
                      </a:r>
                      <a:r>
                        <a:rPr lang="en-US" sz="1000" kern="100" dirty="0">
                          <a:effectLst/>
                          <a:latin typeface="+mj-ea"/>
                          <a:ea typeface="+mj-ea"/>
                        </a:rPr>
                        <a:t>  </a:t>
                      </a:r>
                      <a:r>
                        <a:rPr lang="zh-CN" sz="1000" kern="100" dirty="0" smtClean="0">
                          <a:effectLst/>
                          <a:latin typeface="+mj-ea"/>
                          <a:ea typeface="+mj-ea"/>
                        </a:rPr>
                        <a:t>盛</a:t>
                      </a:r>
                      <a:r>
                        <a:rPr lang="zh-CN" altLang="en-US" sz="1000" kern="100" dirty="0" smtClean="0">
                          <a:effectLst/>
                          <a:latin typeface="+mj-ea"/>
                          <a:ea typeface="+mj-ea"/>
                        </a:rPr>
                        <a:t>、</a:t>
                      </a:r>
                      <a:r>
                        <a:rPr lang="zh-CN" sz="1000" kern="100" dirty="0" smtClean="0">
                          <a:effectLst/>
                          <a:latin typeface="+mj-ea"/>
                          <a:ea typeface="+mj-ea"/>
                        </a:rPr>
                        <a:t>王高照</a:t>
                      </a:r>
                      <a:r>
                        <a:rPr lang="en-US" sz="1000" kern="100" dirty="0" smtClean="0">
                          <a:effectLst/>
                          <a:latin typeface="+mj-ea"/>
                          <a:ea typeface="+mj-ea"/>
                        </a:rPr>
                        <a:t>    </a:t>
                      </a:r>
                      <a:endParaRPr lang="zh-CN" sz="1000" kern="100" dirty="0">
                        <a:effectLst/>
                        <a:latin typeface="+mj-ea"/>
                        <a:ea typeface="+mj-ea"/>
                      </a:endParaRPr>
                    </a:p>
                  </a:txBody>
                  <a:tcPr marL="68580" marR="68580" marT="0" marB="0" anchor="ctr"/>
                </a:tc>
                <a:tc>
                  <a:txBody>
                    <a:bodyPr/>
                    <a:lstStyle/>
                    <a:p>
                      <a:pPr algn="ctr">
                        <a:spcAft>
                          <a:spcPts val="0"/>
                        </a:spcAft>
                      </a:pPr>
                      <a:r>
                        <a:rPr lang="en-US" sz="1000" kern="2800" dirty="0" smtClean="0">
                          <a:effectLst/>
                          <a:latin typeface="+mj-ea"/>
                          <a:ea typeface="+mj-ea"/>
                        </a:rPr>
                        <a:t>2013-08-06 </a:t>
                      </a:r>
                      <a:r>
                        <a:rPr lang="zh-CN" sz="1000" kern="2800" dirty="0">
                          <a:effectLst/>
                          <a:latin typeface="+mj-ea"/>
                          <a:ea typeface="+mj-ea"/>
                        </a:rPr>
                        <a:t>下午</a:t>
                      </a:r>
                      <a:endParaRPr lang="zh-CN" sz="1000" kern="100" dirty="0">
                        <a:effectLst/>
                        <a:latin typeface="+mj-ea"/>
                        <a:ea typeface="+mj-ea"/>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kern="100" dirty="0" smtClean="0">
                          <a:solidFill>
                            <a:schemeClr val="dk1"/>
                          </a:solidFill>
                          <a:effectLst/>
                          <a:latin typeface="+mj-ea"/>
                          <a:ea typeface="+mn-ea"/>
                          <a:cs typeface="+mn-cs"/>
                        </a:rPr>
                        <a:t>视频会议</a:t>
                      </a:r>
                      <a:endParaRPr lang="zh-CN" sz="1000" kern="100" dirty="0">
                        <a:effectLst/>
                        <a:latin typeface="+mj-ea"/>
                        <a:ea typeface="+mj-ea"/>
                      </a:endParaRPr>
                    </a:p>
                  </a:txBody>
                  <a:tcPr marL="68580" marR="68580" marT="0" marB="0" anchor="ctr"/>
                </a:tc>
              </a:tr>
              <a:tr h="489717">
                <a:tc vMerge="1">
                  <a:txBody>
                    <a:bodyPr/>
                    <a:lstStyle/>
                    <a:p>
                      <a:pPr algn="ctr">
                        <a:spcAft>
                          <a:spcPts val="0"/>
                        </a:spcAft>
                      </a:pPr>
                      <a:endParaRPr lang="zh-CN" sz="1050" kern="100" dirty="0">
                        <a:effectLst/>
                        <a:latin typeface="Times New Roman"/>
                        <a:ea typeface="宋体"/>
                      </a:endParaRPr>
                    </a:p>
                  </a:txBody>
                  <a:tcPr marL="68580" marR="68580" marT="0" marB="0"/>
                </a:tc>
                <a:tc>
                  <a:txBody>
                    <a:bodyPr/>
                    <a:lstStyle/>
                    <a:p>
                      <a:pPr algn="ctr">
                        <a:spcAft>
                          <a:spcPts val="0"/>
                        </a:spcAft>
                      </a:pPr>
                      <a:r>
                        <a:rPr lang="zh-CN" sz="1200" b="1" kern="2800" dirty="0">
                          <a:effectLst/>
                          <a:latin typeface="+mj-ea"/>
                          <a:ea typeface="+mj-ea"/>
                        </a:rPr>
                        <a:t>中建装饰</a:t>
                      </a:r>
                      <a:endParaRPr lang="zh-CN" sz="1200" b="1" kern="100" dirty="0">
                        <a:effectLst/>
                        <a:latin typeface="+mj-ea"/>
                        <a:ea typeface="+mj-ea"/>
                      </a:endParaRPr>
                    </a:p>
                  </a:txBody>
                  <a:tcPr marL="68580" marR="68580" marT="0" marB="0" anchor="ctr"/>
                </a:tc>
                <a:tc>
                  <a:txBody>
                    <a:bodyPr/>
                    <a:lstStyle/>
                    <a:p>
                      <a:pPr algn="l">
                        <a:spcAft>
                          <a:spcPts val="0"/>
                        </a:spcAft>
                      </a:pPr>
                      <a:r>
                        <a:rPr lang="zh-CN" sz="1000" kern="100" dirty="0" smtClean="0">
                          <a:effectLst/>
                          <a:latin typeface="+mj-ea"/>
                          <a:ea typeface="+mj-ea"/>
                        </a:rPr>
                        <a:t>薛文明</a:t>
                      </a:r>
                      <a:r>
                        <a:rPr lang="zh-CN" altLang="en-US" sz="1000" kern="100" dirty="0" smtClean="0">
                          <a:effectLst/>
                          <a:latin typeface="+mj-ea"/>
                          <a:ea typeface="+mj-ea"/>
                        </a:rPr>
                        <a:t>、</a:t>
                      </a:r>
                      <a:r>
                        <a:rPr lang="zh-CN" sz="1000" kern="100" dirty="0" smtClean="0">
                          <a:effectLst/>
                          <a:latin typeface="+mj-ea"/>
                          <a:ea typeface="+mj-ea"/>
                        </a:rPr>
                        <a:t> </a:t>
                      </a:r>
                      <a:r>
                        <a:rPr lang="zh-CN" sz="1000" kern="100" dirty="0">
                          <a:effectLst/>
                          <a:latin typeface="+mj-ea"/>
                          <a:ea typeface="+mj-ea"/>
                        </a:rPr>
                        <a:t>史</a:t>
                      </a:r>
                      <a:r>
                        <a:rPr lang="en-US" sz="1000" kern="100" dirty="0">
                          <a:effectLst/>
                          <a:latin typeface="+mj-ea"/>
                          <a:ea typeface="+mj-ea"/>
                        </a:rPr>
                        <a:t>  </a:t>
                      </a:r>
                      <a:r>
                        <a:rPr lang="zh-CN" sz="1000" kern="100" dirty="0" smtClean="0">
                          <a:effectLst/>
                          <a:latin typeface="+mj-ea"/>
                          <a:ea typeface="+mj-ea"/>
                        </a:rPr>
                        <a:t>慧</a:t>
                      </a:r>
                      <a:r>
                        <a:rPr lang="zh-CN" altLang="en-US" sz="1000" kern="100" dirty="0" smtClean="0">
                          <a:effectLst/>
                          <a:latin typeface="+mj-ea"/>
                          <a:ea typeface="+mj-ea"/>
                        </a:rPr>
                        <a:t>、</a:t>
                      </a:r>
                      <a:r>
                        <a:rPr lang="en-US" sz="1000" kern="100" dirty="0" smtClean="0">
                          <a:effectLst/>
                          <a:latin typeface="+mj-ea"/>
                          <a:ea typeface="+mj-ea"/>
                        </a:rPr>
                        <a:t>  </a:t>
                      </a:r>
                      <a:r>
                        <a:rPr lang="zh-CN" sz="1000" kern="100" dirty="0">
                          <a:effectLst/>
                          <a:latin typeface="+mj-ea"/>
                          <a:ea typeface="+mj-ea"/>
                        </a:rPr>
                        <a:t>徐仁</a:t>
                      </a:r>
                      <a:r>
                        <a:rPr lang="zh-CN" sz="1000" kern="100" dirty="0" smtClean="0">
                          <a:effectLst/>
                          <a:latin typeface="+mj-ea"/>
                          <a:ea typeface="+mj-ea"/>
                        </a:rPr>
                        <a:t>莲</a:t>
                      </a:r>
                      <a:r>
                        <a:rPr lang="zh-CN" altLang="en-US" sz="1000" kern="100" dirty="0" smtClean="0">
                          <a:effectLst/>
                          <a:latin typeface="+mj-ea"/>
                          <a:ea typeface="+mj-ea"/>
                        </a:rPr>
                        <a:t>、</a:t>
                      </a:r>
                      <a:r>
                        <a:rPr lang="zh-CN" sz="1000" kern="100" dirty="0" smtClean="0">
                          <a:effectLst/>
                          <a:latin typeface="+mj-ea"/>
                          <a:ea typeface="+mj-ea"/>
                        </a:rPr>
                        <a:t> </a:t>
                      </a:r>
                      <a:r>
                        <a:rPr lang="zh-CN" sz="1000" kern="100" dirty="0">
                          <a:effectLst/>
                          <a:latin typeface="+mj-ea"/>
                          <a:ea typeface="+mj-ea"/>
                        </a:rPr>
                        <a:t>李</a:t>
                      </a:r>
                      <a:r>
                        <a:rPr lang="en-US" sz="1000" kern="100" dirty="0">
                          <a:effectLst/>
                          <a:latin typeface="+mj-ea"/>
                          <a:ea typeface="+mj-ea"/>
                        </a:rPr>
                        <a:t>  </a:t>
                      </a:r>
                      <a:r>
                        <a:rPr lang="zh-CN" sz="1000" kern="100" dirty="0">
                          <a:effectLst/>
                          <a:latin typeface="+mj-ea"/>
                          <a:ea typeface="+mj-ea"/>
                        </a:rPr>
                        <a:t>楠</a:t>
                      </a:r>
                      <a:r>
                        <a:rPr lang="en-US" sz="1000" kern="100" dirty="0">
                          <a:effectLst/>
                          <a:latin typeface="+mj-ea"/>
                          <a:ea typeface="+mj-ea"/>
                        </a:rPr>
                        <a:t> </a:t>
                      </a:r>
                      <a:r>
                        <a:rPr lang="zh-CN" altLang="en-US" sz="1000" kern="100" dirty="0" smtClean="0">
                          <a:effectLst/>
                          <a:latin typeface="+mj-ea"/>
                          <a:ea typeface="+mj-ea"/>
                        </a:rPr>
                        <a:t>、</a:t>
                      </a:r>
                      <a:r>
                        <a:rPr lang="en-US" sz="1000" kern="100" dirty="0" smtClean="0">
                          <a:effectLst/>
                          <a:latin typeface="+mj-ea"/>
                          <a:ea typeface="+mj-ea"/>
                        </a:rPr>
                        <a:t> </a:t>
                      </a:r>
                      <a:r>
                        <a:rPr lang="zh-CN" sz="1000" kern="100" dirty="0">
                          <a:effectLst/>
                          <a:latin typeface="+mj-ea"/>
                          <a:ea typeface="+mj-ea"/>
                        </a:rPr>
                        <a:t>曾</a:t>
                      </a:r>
                      <a:r>
                        <a:rPr lang="en-US" sz="1000" kern="100" dirty="0">
                          <a:effectLst/>
                          <a:latin typeface="+mj-ea"/>
                          <a:ea typeface="+mj-ea"/>
                        </a:rPr>
                        <a:t>  </a:t>
                      </a:r>
                      <a:r>
                        <a:rPr lang="zh-CN" sz="1000" kern="100" dirty="0" smtClean="0">
                          <a:effectLst/>
                          <a:latin typeface="+mj-ea"/>
                          <a:ea typeface="+mj-ea"/>
                        </a:rPr>
                        <a:t>平</a:t>
                      </a:r>
                      <a:r>
                        <a:rPr lang="zh-CN" altLang="en-US" sz="1000" kern="100" dirty="0" smtClean="0">
                          <a:effectLst/>
                          <a:latin typeface="+mj-ea"/>
                          <a:ea typeface="+mj-ea"/>
                        </a:rPr>
                        <a:t>、</a:t>
                      </a:r>
                      <a:r>
                        <a:rPr lang="zh-CN" sz="1000" kern="100" dirty="0" smtClean="0">
                          <a:effectLst/>
                          <a:latin typeface="+mj-ea"/>
                          <a:ea typeface="+mj-ea"/>
                        </a:rPr>
                        <a:t>  </a:t>
                      </a:r>
                      <a:r>
                        <a:rPr lang="zh-CN" sz="1000" kern="100" dirty="0">
                          <a:effectLst/>
                          <a:latin typeface="+mj-ea"/>
                          <a:ea typeface="+mj-ea"/>
                        </a:rPr>
                        <a:t>郑</a:t>
                      </a:r>
                      <a:r>
                        <a:rPr lang="en-US" sz="1000" kern="100" dirty="0">
                          <a:effectLst/>
                          <a:latin typeface="+mj-ea"/>
                          <a:ea typeface="+mj-ea"/>
                        </a:rPr>
                        <a:t>  </a:t>
                      </a:r>
                      <a:r>
                        <a:rPr lang="zh-CN" sz="1000" kern="100" dirty="0">
                          <a:effectLst/>
                          <a:latin typeface="+mj-ea"/>
                          <a:ea typeface="+mj-ea"/>
                        </a:rPr>
                        <a:t>铁</a:t>
                      </a:r>
                      <a:r>
                        <a:rPr lang="en-US" sz="1000" kern="100" dirty="0">
                          <a:effectLst/>
                          <a:latin typeface="+mj-ea"/>
                          <a:ea typeface="+mj-ea"/>
                        </a:rPr>
                        <a:t> </a:t>
                      </a:r>
                      <a:r>
                        <a:rPr lang="zh-CN" altLang="en-US" sz="1000" kern="100" dirty="0" smtClean="0">
                          <a:effectLst/>
                          <a:latin typeface="+mj-ea"/>
                          <a:ea typeface="+mj-ea"/>
                        </a:rPr>
                        <a:t>、</a:t>
                      </a:r>
                      <a:r>
                        <a:rPr lang="zh-CN" sz="1000" kern="100" dirty="0" smtClean="0">
                          <a:effectLst/>
                          <a:latin typeface="+mj-ea"/>
                          <a:ea typeface="+mj-ea"/>
                        </a:rPr>
                        <a:t>高丽</a:t>
                      </a:r>
                      <a:r>
                        <a:rPr lang="zh-CN" sz="1000" kern="100" dirty="0">
                          <a:effectLst/>
                          <a:latin typeface="+mj-ea"/>
                          <a:ea typeface="+mj-ea"/>
                        </a:rPr>
                        <a:t>娟 </a:t>
                      </a:r>
                      <a:r>
                        <a:rPr lang="zh-CN" altLang="en-US" sz="1000" kern="100" dirty="0" smtClean="0">
                          <a:effectLst/>
                          <a:latin typeface="+mj-ea"/>
                          <a:ea typeface="+mj-ea"/>
                        </a:rPr>
                        <a:t>、</a:t>
                      </a:r>
                      <a:r>
                        <a:rPr lang="zh-CN" sz="1000" kern="100" dirty="0" smtClean="0">
                          <a:effectLst/>
                          <a:latin typeface="+mj-ea"/>
                          <a:ea typeface="+mj-ea"/>
                        </a:rPr>
                        <a:t> </a:t>
                      </a:r>
                      <a:r>
                        <a:rPr lang="zh-CN" sz="1000" kern="100" dirty="0">
                          <a:effectLst/>
                          <a:latin typeface="+mj-ea"/>
                          <a:ea typeface="+mj-ea"/>
                        </a:rPr>
                        <a:t>刘鹏</a:t>
                      </a:r>
                      <a:r>
                        <a:rPr lang="zh-CN" sz="1000" kern="100" dirty="0" smtClean="0">
                          <a:effectLst/>
                          <a:latin typeface="+mj-ea"/>
                          <a:ea typeface="+mj-ea"/>
                        </a:rPr>
                        <a:t>飞</a:t>
                      </a:r>
                      <a:r>
                        <a:rPr lang="zh-CN" altLang="en-US" sz="1000" kern="100" dirty="0" smtClean="0">
                          <a:effectLst/>
                          <a:latin typeface="+mj-ea"/>
                          <a:ea typeface="+mj-ea"/>
                        </a:rPr>
                        <a:t>、</a:t>
                      </a:r>
                      <a:r>
                        <a:rPr lang="zh-CN" sz="1000" kern="100" dirty="0" smtClean="0">
                          <a:effectLst/>
                          <a:latin typeface="+mj-ea"/>
                          <a:ea typeface="+mj-ea"/>
                        </a:rPr>
                        <a:t>陈晓涛 </a:t>
                      </a:r>
                      <a:r>
                        <a:rPr lang="zh-CN" altLang="en-US" sz="1000" kern="100" dirty="0" smtClean="0">
                          <a:effectLst/>
                          <a:latin typeface="+mj-ea"/>
                          <a:ea typeface="+mj-ea"/>
                        </a:rPr>
                        <a:t>、</a:t>
                      </a:r>
                      <a:r>
                        <a:rPr lang="zh-CN" sz="1000" kern="100" dirty="0" smtClean="0">
                          <a:effectLst/>
                          <a:latin typeface="+mj-ea"/>
                          <a:ea typeface="+mj-ea"/>
                        </a:rPr>
                        <a:t>左蒙军</a:t>
                      </a:r>
                      <a:r>
                        <a:rPr lang="zh-CN" altLang="en-US" sz="1000" kern="100" dirty="0" smtClean="0">
                          <a:effectLst/>
                          <a:latin typeface="+mj-ea"/>
                          <a:ea typeface="+mj-ea"/>
                        </a:rPr>
                        <a:t>、</a:t>
                      </a:r>
                      <a:r>
                        <a:rPr lang="zh-CN" sz="1000" kern="100" dirty="0" smtClean="0">
                          <a:effectLst/>
                          <a:latin typeface="+mj-ea"/>
                          <a:ea typeface="+mj-ea"/>
                        </a:rPr>
                        <a:t>张</a:t>
                      </a:r>
                      <a:r>
                        <a:rPr lang="en-US" sz="1000" kern="100" dirty="0" smtClean="0">
                          <a:effectLst/>
                          <a:latin typeface="+mj-ea"/>
                          <a:ea typeface="+mj-ea"/>
                        </a:rPr>
                        <a:t>  </a:t>
                      </a:r>
                      <a:r>
                        <a:rPr lang="zh-CN" sz="1000" kern="100" dirty="0">
                          <a:effectLst/>
                          <a:latin typeface="+mj-ea"/>
                          <a:ea typeface="+mj-ea"/>
                        </a:rPr>
                        <a:t>勇</a:t>
                      </a:r>
                    </a:p>
                  </a:txBody>
                  <a:tcPr marL="68580" marR="68580" marT="0" marB="0" anchor="ctr"/>
                </a:tc>
                <a:tc>
                  <a:txBody>
                    <a:bodyPr/>
                    <a:lstStyle/>
                    <a:p>
                      <a:pPr algn="ctr">
                        <a:spcAft>
                          <a:spcPts val="0"/>
                        </a:spcAft>
                      </a:pPr>
                      <a:r>
                        <a:rPr lang="en-US" sz="1000" kern="2800" dirty="0" smtClean="0">
                          <a:effectLst/>
                          <a:latin typeface="+mj-ea"/>
                          <a:ea typeface="+mj-ea"/>
                        </a:rPr>
                        <a:t>2013-08-07 </a:t>
                      </a:r>
                      <a:r>
                        <a:rPr lang="zh-CN" sz="1000" kern="2800" dirty="0">
                          <a:effectLst/>
                          <a:latin typeface="+mj-ea"/>
                          <a:ea typeface="+mj-ea"/>
                        </a:rPr>
                        <a:t>下午</a:t>
                      </a:r>
                      <a:endParaRPr lang="zh-CN" sz="1000" kern="100" dirty="0">
                        <a:effectLst/>
                        <a:latin typeface="+mj-ea"/>
                        <a:ea typeface="+mj-ea"/>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kern="100" dirty="0" smtClean="0">
                          <a:solidFill>
                            <a:schemeClr val="dk1"/>
                          </a:solidFill>
                          <a:effectLst/>
                          <a:latin typeface="+mj-ea"/>
                          <a:ea typeface="+mn-ea"/>
                          <a:cs typeface="+mn-cs"/>
                        </a:rPr>
                        <a:t>现场</a:t>
                      </a:r>
                      <a:endParaRPr lang="zh-CN" altLang="zh-CN" sz="1000" kern="100" dirty="0" smtClean="0">
                        <a:solidFill>
                          <a:schemeClr val="dk1"/>
                        </a:solidFill>
                        <a:effectLst/>
                        <a:latin typeface="+mj-ea"/>
                        <a:ea typeface="+mn-ea"/>
                        <a:cs typeface="+mn-cs"/>
                      </a:endParaRPr>
                    </a:p>
                  </a:txBody>
                  <a:tcPr marL="68580" marR="68580" marT="0" marB="0" anchor="ctr"/>
                </a:tc>
              </a:tr>
            </a:tbl>
          </a:graphicData>
        </a:graphic>
      </p:graphicFrame>
      <p:sp>
        <p:nvSpPr>
          <p:cNvPr id="10" name="TextBox 9"/>
          <p:cNvSpPr txBox="1"/>
          <p:nvPr/>
        </p:nvSpPr>
        <p:spPr bwMode="gray">
          <a:xfrm>
            <a:off x="7861087" y="1259414"/>
            <a:ext cx="1705185"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－调研情况说明</a:t>
            </a:r>
            <a:r>
              <a:rPr lang="en-US" altLang="zh-CN"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13" name="矩形 12"/>
          <p:cNvSpPr/>
          <p:nvPr/>
        </p:nvSpPr>
        <p:spPr>
          <a:xfrm>
            <a:off x="5694176" y="104262"/>
            <a:ext cx="3939344" cy="372410"/>
          </a:xfrm>
          <a:prstGeom prst="rect">
            <a:avLst/>
          </a:prstGeom>
        </p:spPr>
        <p:txBody>
          <a:bodyPr wrap="square">
            <a:spAutoFit/>
          </a:bodyPr>
          <a:lstStyle/>
          <a:p>
            <a:pPr>
              <a:buNone/>
            </a:pPr>
            <a:r>
              <a:rPr lang="zh-CN" altLang="en-US" b="1" dirty="0" smtClean="0">
                <a:solidFill>
                  <a:srgbClr val="FF0000"/>
                </a:solidFill>
                <a:latin typeface="+mn-ea"/>
                <a:ea typeface="+mn-ea"/>
              </a:rPr>
              <a:t>需求现状调研   </a:t>
            </a:r>
            <a:r>
              <a:rPr lang="zh-CN" altLang="en-US" b="1" dirty="0" smtClean="0">
                <a:latin typeface="+mn-ea"/>
                <a:ea typeface="+mn-ea"/>
              </a:rPr>
              <a:t>关键问题发现   业务影响分析</a:t>
            </a:r>
            <a:endParaRPr lang="zh-CN" altLang="en-US" b="1" dirty="0">
              <a:latin typeface="+mn-ea"/>
              <a:ea typeface="+mn-ea"/>
            </a:endParaRPr>
          </a:p>
        </p:txBody>
      </p:sp>
      <p:sp>
        <p:nvSpPr>
          <p:cNvPr id="14" name="右箭头 13"/>
          <p:cNvSpPr/>
          <p:nvPr/>
        </p:nvSpPr>
        <p:spPr bwMode="auto">
          <a:xfrm>
            <a:off x="828332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5" name="右箭头 14"/>
          <p:cNvSpPr/>
          <p:nvPr/>
        </p:nvSpPr>
        <p:spPr bwMode="auto">
          <a:xfrm>
            <a:off x="6930728"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329827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6416824"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需求</a:t>
            </a:r>
            <a:r>
              <a:rPr lang="zh-CN" altLang="en-US" dirty="0">
                <a:latin typeface="+mj-ea"/>
              </a:rPr>
              <a:t>现状</a:t>
            </a:r>
            <a:r>
              <a:rPr lang="zh-CN" altLang="en-US" kern="1200" dirty="0" smtClean="0">
                <a:latin typeface="+mj-ea"/>
              </a:rPr>
              <a:t>调研</a:t>
            </a:r>
            <a:r>
              <a:rPr lang="en-US" altLang="zh-CN" kern="1200" dirty="0" smtClean="0">
                <a:latin typeface="+mj-ea"/>
              </a:rPr>
              <a:t>--</a:t>
            </a:r>
            <a:r>
              <a:rPr lang="zh-CN" altLang="en-US" sz="2000" kern="1200" dirty="0" smtClean="0">
                <a:latin typeface="+mj-ea"/>
              </a:rPr>
              <a:t>信息系统</a:t>
            </a:r>
            <a:r>
              <a:rPr lang="zh-CN" altLang="en-US" sz="2000" kern="1200" dirty="0">
                <a:latin typeface="+mj-ea"/>
              </a:rPr>
              <a:t>访谈情况</a:t>
            </a:r>
          </a:p>
        </p:txBody>
      </p:sp>
      <p:graphicFrame>
        <p:nvGraphicFramePr>
          <p:cNvPr id="5" name="表格 4"/>
          <p:cNvGraphicFramePr>
            <a:graphicFrameLocks noGrp="1"/>
          </p:cNvGraphicFramePr>
          <p:nvPr>
            <p:extLst>
              <p:ext uri="{D42A27DB-BD31-4B8C-83A1-F6EECF244321}">
                <p14:modId xmlns:p14="http://schemas.microsoft.com/office/powerpoint/2010/main" val="1227096026"/>
              </p:ext>
            </p:extLst>
          </p:nvPr>
        </p:nvGraphicFramePr>
        <p:xfrm>
          <a:off x="128464" y="1052736"/>
          <a:ext cx="7776864" cy="5217523"/>
        </p:xfrm>
        <a:graphic>
          <a:graphicData uri="http://schemas.openxmlformats.org/drawingml/2006/table">
            <a:tbl>
              <a:tblPr>
                <a:tableStyleId>{5C22544A-7EE6-4342-B048-85BDC9FD1C3A}</a:tableStyleId>
              </a:tblPr>
              <a:tblGrid>
                <a:gridCol w="925042"/>
                <a:gridCol w="1423992"/>
                <a:gridCol w="1101110"/>
                <a:gridCol w="967116"/>
                <a:gridCol w="1783494"/>
                <a:gridCol w="725841"/>
                <a:gridCol w="850269"/>
              </a:tblGrid>
              <a:tr h="648072">
                <a:tc>
                  <a:txBody>
                    <a:bodyPr/>
                    <a:lstStyle/>
                    <a:p>
                      <a:pPr algn="ctr" fontAlgn="ctr"/>
                      <a:r>
                        <a:rPr lang="zh-CN" altLang="en-US" sz="1400" b="1" u="none" strike="noStrike" dirty="0" smtClean="0">
                          <a:effectLst/>
                          <a:latin typeface="+mj-ea"/>
                          <a:ea typeface="+mj-ea"/>
                        </a:rPr>
                        <a:t>主管</a:t>
                      </a:r>
                      <a:endParaRPr lang="en-US" altLang="zh-CN" sz="1400" b="1" u="none" strike="noStrike" dirty="0" smtClean="0">
                        <a:effectLst/>
                        <a:latin typeface="+mj-ea"/>
                        <a:ea typeface="+mj-ea"/>
                      </a:endParaRPr>
                    </a:p>
                    <a:p>
                      <a:pPr algn="ctr" fontAlgn="ctr"/>
                      <a:r>
                        <a:rPr lang="zh-CN" altLang="en-US" sz="1400" b="1" u="none" strike="noStrike" dirty="0" smtClean="0">
                          <a:effectLst/>
                          <a:latin typeface="+mj-ea"/>
                          <a:ea typeface="+mj-ea"/>
                        </a:rPr>
                        <a:t>业务部门</a:t>
                      </a:r>
                      <a:endParaRPr lang="zh-CN" altLang="en-US" sz="1400" b="1" i="0" u="none" strike="noStrike" dirty="0">
                        <a:solidFill>
                          <a:srgbClr val="000000"/>
                        </a:solidFill>
                        <a:effectLst/>
                        <a:latin typeface="+mj-ea"/>
                        <a:ea typeface="+mj-ea"/>
                      </a:endParaRPr>
                    </a:p>
                  </a:txBody>
                  <a:tcPr marL="6103" marR="6103" marT="6103" marB="0" anchor="ctr">
                    <a:solidFill>
                      <a:schemeClr val="accent1">
                        <a:lumMod val="60000"/>
                        <a:lumOff val="40000"/>
                      </a:schemeClr>
                    </a:solidFill>
                  </a:tcPr>
                </a:tc>
                <a:tc>
                  <a:txBody>
                    <a:bodyPr/>
                    <a:lstStyle/>
                    <a:p>
                      <a:pPr algn="ctr" fontAlgn="ctr"/>
                      <a:r>
                        <a:rPr lang="zh-CN" altLang="en-US" sz="1400" b="1" u="none" strike="noStrike" dirty="0" smtClean="0">
                          <a:effectLst/>
                          <a:latin typeface="+mj-ea"/>
                          <a:ea typeface="+mj-ea"/>
                        </a:rPr>
                        <a:t>信息系统</a:t>
                      </a:r>
                      <a:endParaRPr lang="zh-CN" altLang="en-US" sz="1400" b="1" i="0" u="none" strike="noStrike" dirty="0">
                        <a:solidFill>
                          <a:srgbClr val="000000"/>
                        </a:solidFill>
                        <a:effectLst/>
                        <a:latin typeface="+mj-ea"/>
                        <a:ea typeface="+mj-ea"/>
                      </a:endParaRPr>
                    </a:p>
                  </a:txBody>
                  <a:tcPr marL="6103" marR="6103" marT="6103" marB="0" anchor="ctr">
                    <a:solidFill>
                      <a:schemeClr val="accent1">
                        <a:lumMod val="60000"/>
                        <a:lumOff val="40000"/>
                      </a:schemeClr>
                    </a:solidFill>
                  </a:tcPr>
                </a:tc>
                <a:tc>
                  <a:txBody>
                    <a:bodyPr/>
                    <a:lstStyle/>
                    <a:p>
                      <a:pPr algn="ctr" fontAlgn="ctr"/>
                      <a:r>
                        <a:rPr lang="zh-CN" altLang="en-US" sz="1400" b="1" u="none" strike="noStrike" dirty="0">
                          <a:effectLst/>
                          <a:latin typeface="+mj-ea"/>
                          <a:ea typeface="+mj-ea"/>
                        </a:rPr>
                        <a:t>信息化管理</a:t>
                      </a:r>
                      <a:r>
                        <a:rPr lang="zh-CN" altLang="en-US" sz="1400" b="1" u="none" strike="noStrike" dirty="0" smtClean="0">
                          <a:effectLst/>
                          <a:latin typeface="+mj-ea"/>
                          <a:ea typeface="+mj-ea"/>
                        </a:rPr>
                        <a:t>部负责人</a:t>
                      </a:r>
                      <a:endParaRPr lang="zh-CN" altLang="en-US" sz="1400" b="1" i="0" u="none" strike="noStrike" dirty="0">
                        <a:solidFill>
                          <a:srgbClr val="000000"/>
                        </a:solidFill>
                        <a:effectLst/>
                        <a:latin typeface="+mj-ea"/>
                        <a:ea typeface="+mj-ea"/>
                      </a:endParaRPr>
                    </a:p>
                  </a:txBody>
                  <a:tcPr marL="6103" marR="6103" marT="6103" marB="0" anchor="ctr">
                    <a:solidFill>
                      <a:schemeClr val="accent1">
                        <a:lumMod val="60000"/>
                        <a:lumOff val="40000"/>
                      </a:schemeClr>
                    </a:solidFill>
                  </a:tcPr>
                </a:tc>
                <a:tc>
                  <a:txBody>
                    <a:bodyPr/>
                    <a:lstStyle/>
                    <a:p>
                      <a:pPr algn="ctr" fontAlgn="ctr"/>
                      <a:r>
                        <a:rPr lang="zh-CN" altLang="en-US" sz="1400" b="1" u="none" strike="noStrike" dirty="0">
                          <a:effectLst/>
                          <a:latin typeface="+mj-ea"/>
                          <a:ea typeface="+mj-ea"/>
                        </a:rPr>
                        <a:t>调研时间</a:t>
                      </a:r>
                      <a:endParaRPr lang="zh-CN" altLang="en-US" sz="1400" b="1" i="0" u="none" strike="noStrike" dirty="0">
                        <a:solidFill>
                          <a:srgbClr val="000000"/>
                        </a:solidFill>
                        <a:effectLst/>
                        <a:latin typeface="+mj-ea"/>
                        <a:ea typeface="+mj-ea"/>
                      </a:endParaRPr>
                    </a:p>
                  </a:txBody>
                  <a:tcPr marL="6103" marR="6103" marT="6103" marB="0" anchor="ctr">
                    <a:solidFill>
                      <a:schemeClr val="accent1">
                        <a:lumMod val="60000"/>
                        <a:lumOff val="40000"/>
                      </a:schemeClr>
                    </a:solidFill>
                  </a:tcPr>
                </a:tc>
                <a:tc>
                  <a:txBody>
                    <a:bodyPr/>
                    <a:lstStyle/>
                    <a:p>
                      <a:pPr algn="ctr" fontAlgn="ctr"/>
                      <a:r>
                        <a:rPr lang="zh-CN" altLang="en-US" sz="1400" b="1" u="none" strike="noStrike" dirty="0">
                          <a:effectLst/>
                          <a:latin typeface="+mj-ea"/>
                          <a:ea typeface="+mj-ea"/>
                        </a:rPr>
                        <a:t>开发商</a:t>
                      </a:r>
                      <a:endParaRPr lang="zh-CN" altLang="en-US" sz="1400" b="1" i="0" u="none" strike="noStrike" dirty="0">
                        <a:solidFill>
                          <a:srgbClr val="000000"/>
                        </a:solidFill>
                        <a:effectLst/>
                        <a:latin typeface="+mj-ea"/>
                        <a:ea typeface="+mj-ea"/>
                      </a:endParaRPr>
                    </a:p>
                  </a:txBody>
                  <a:tcPr marL="6103" marR="6103" marT="6103" marB="0" anchor="ctr">
                    <a:solidFill>
                      <a:schemeClr val="accent1">
                        <a:lumMod val="60000"/>
                        <a:lumOff val="40000"/>
                      </a:schemeClr>
                    </a:solidFill>
                  </a:tcPr>
                </a:tc>
                <a:tc>
                  <a:txBody>
                    <a:bodyPr/>
                    <a:lstStyle/>
                    <a:p>
                      <a:pPr algn="ctr" fontAlgn="ctr"/>
                      <a:r>
                        <a:rPr lang="zh-CN" altLang="en-US" sz="1400" b="1" u="none" strike="noStrike" dirty="0">
                          <a:effectLst/>
                          <a:latin typeface="+mj-ea"/>
                          <a:ea typeface="+mj-ea"/>
                        </a:rPr>
                        <a:t>开发商联系人</a:t>
                      </a:r>
                      <a:endParaRPr lang="zh-CN" altLang="en-US" sz="1400" b="1" i="0" u="none" strike="noStrike" dirty="0">
                        <a:solidFill>
                          <a:srgbClr val="000000"/>
                        </a:solidFill>
                        <a:effectLst/>
                        <a:latin typeface="+mj-ea"/>
                        <a:ea typeface="+mj-ea"/>
                      </a:endParaRPr>
                    </a:p>
                  </a:txBody>
                  <a:tcPr marL="6103" marR="6103" marT="6103" marB="0" anchor="ctr">
                    <a:solidFill>
                      <a:schemeClr val="accent1">
                        <a:lumMod val="60000"/>
                        <a:lumOff val="40000"/>
                      </a:schemeClr>
                    </a:solidFill>
                  </a:tcPr>
                </a:tc>
                <a:tc>
                  <a:txBody>
                    <a:bodyPr/>
                    <a:lstStyle/>
                    <a:p>
                      <a:pPr algn="ctr" fontAlgn="ctr"/>
                      <a:r>
                        <a:rPr lang="zh-CN" altLang="en-US" sz="1400" b="1" u="none" strike="noStrike" dirty="0">
                          <a:effectLst/>
                          <a:latin typeface="+mj-ea"/>
                          <a:ea typeface="+mj-ea"/>
                        </a:rPr>
                        <a:t>开发商访谈时间</a:t>
                      </a:r>
                      <a:endParaRPr lang="zh-CN" altLang="en-US" sz="1400" b="1" i="0" u="none" strike="noStrike" dirty="0">
                        <a:solidFill>
                          <a:srgbClr val="000000"/>
                        </a:solidFill>
                        <a:effectLst/>
                        <a:latin typeface="+mj-ea"/>
                        <a:ea typeface="+mj-ea"/>
                      </a:endParaRPr>
                    </a:p>
                  </a:txBody>
                  <a:tcPr marL="6103" marR="6103" marT="6103" marB="0" anchor="ctr">
                    <a:solidFill>
                      <a:schemeClr val="accent1">
                        <a:lumMod val="60000"/>
                        <a:lumOff val="40000"/>
                      </a:schemeClr>
                    </a:solidFill>
                  </a:tcPr>
                </a:tc>
              </a:tr>
              <a:tr h="146469">
                <a:tc rowSpan="2">
                  <a:txBody>
                    <a:bodyPr/>
                    <a:lstStyle/>
                    <a:p>
                      <a:pPr algn="ctr" fontAlgn="ctr"/>
                      <a:r>
                        <a:rPr lang="zh-CN" altLang="en-US" sz="900" u="none" strike="noStrike" dirty="0" smtClean="0">
                          <a:effectLst/>
                          <a:latin typeface="+mj-ea"/>
                          <a:ea typeface="+mj-ea"/>
                        </a:rPr>
                        <a:t>办公厅</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档案管理系统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谭丁文</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dirty="0">
                          <a:effectLst/>
                          <a:latin typeface="+mj-ea"/>
                          <a:ea typeface="+mj-ea"/>
                        </a:rPr>
                        <a:t>2013/6/24</a:t>
                      </a:r>
                      <a:r>
                        <a:rPr lang="zh-CN" altLang="en-US" sz="900" u="none" strike="noStrike" dirty="0">
                          <a:effectLst/>
                          <a:latin typeface="+mj-ea"/>
                          <a:ea typeface="+mj-ea"/>
                        </a:rPr>
                        <a:t>下午</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北京东方飞扬软件股份有限公司</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03" marR="6103" marT="6103" marB="0" anchor="ctr"/>
                </a:tc>
              </a:tr>
              <a:tr h="146469">
                <a:tc vMerge="1">
                  <a:txBody>
                    <a:bodyPr/>
                    <a:lstStyle/>
                    <a:p>
                      <a:endParaRPr lang="zh-CN" altLang="en-US"/>
                    </a:p>
                  </a:txBody>
                  <a:tcPr/>
                </a:tc>
                <a:tc>
                  <a:txBody>
                    <a:bodyPr/>
                    <a:lstStyle/>
                    <a:p>
                      <a:pPr algn="l" fontAlgn="ctr"/>
                      <a:r>
                        <a:rPr lang="zh-CN" altLang="en-US" sz="900" u="none" strike="noStrike" dirty="0">
                          <a:effectLst/>
                          <a:latin typeface="+mj-ea"/>
                          <a:ea typeface="+mj-ea"/>
                        </a:rPr>
                        <a:t>知识管理系统 </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魏巍</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2013/6/25</a:t>
                      </a:r>
                      <a:r>
                        <a:rPr lang="zh-CN" altLang="en-US" sz="900" u="none" strike="noStrike">
                          <a:effectLst/>
                          <a:latin typeface="+mj-ea"/>
                          <a:ea typeface="+mj-ea"/>
                        </a:rPr>
                        <a:t>上午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北京优捷信达信息科技有限公司</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雷益鹏</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03" marR="6103" marT="6103" marB="0" anchor="ctr"/>
                </a:tc>
              </a:tr>
              <a:tr h="146469">
                <a:tc>
                  <a:txBody>
                    <a:bodyPr/>
                    <a:lstStyle/>
                    <a:p>
                      <a:pPr algn="ctr"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产权管理系统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贾宁</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北京久其软件股份有限公司</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程卫</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en-US" altLang="zh-CN" sz="900" u="none" strike="noStrike" dirty="0">
                          <a:effectLst/>
                          <a:latin typeface="+mj-ea"/>
                          <a:ea typeface="+mj-ea"/>
                        </a:rPr>
                        <a:t>2013-6-21</a:t>
                      </a:r>
                      <a:endParaRPr lang="en-US" altLang="zh-CN" sz="900" b="0" i="0" u="none" strike="noStrike" dirty="0">
                        <a:solidFill>
                          <a:srgbClr val="000000"/>
                        </a:solidFill>
                        <a:effectLst/>
                        <a:latin typeface="+mj-ea"/>
                        <a:ea typeface="+mj-ea"/>
                      </a:endParaRPr>
                    </a:p>
                  </a:txBody>
                  <a:tcPr marL="6103" marR="6103" marT="6103" marB="0" anchor="ctr"/>
                </a:tc>
              </a:tr>
              <a:tr h="146469">
                <a:tc>
                  <a:txBody>
                    <a:bodyPr/>
                    <a:lstStyle/>
                    <a:p>
                      <a:pPr algn="ctr" fontAlgn="ctr"/>
                      <a:r>
                        <a:rPr lang="zh-CN" altLang="en-US" sz="900" u="none" strike="noStrike">
                          <a:effectLst/>
                          <a:latin typeface="+mj-ea"/>
                          <a:ea typeface="+mj-ea"/>
                        </a:rPr>
                        <a:t>人力资源部</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人力资源管理系统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杨东伟</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dirty="0">
                          <a:effectLst/>
                          <a:latin typeface="+mj-ea"/>
                          <a:ea typeface="+mj-ea"/>
                        </a:rPr>
                        <a:t>2013/6/25</a:t>
                      </a:r>
                      <a:r>
                        <a:rPr lang="zh-CN" altLang="en-US" sz="900" u="none" strike="noStrike" dirty="0">
                          <a:effectLst/>
                          <a:latin typeface="+mj-ea"/>
                          <a:ea typeface="+mj-ea"/>
                        </a:rPr>
                        <a:t>下午</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北京用友软件股份有限公司</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杜诚</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2013-7-9</a:t>
                      </a:r>
                      <a:endParaRPr lang="en-US" altLang="zh-CN" sz="900" b="0" i="0" u="none" strike="noStrike">
                        <a:solidFill>
                          <a:srgbClr val="000000"/>
                        </a:solidFill>
                        <a:effectLst/>
                        <a:latin typeface="+mj-ea"/>
                        <a:ea typeface="+mj-ea"/>
                      </a:endParaRPr>
                    </a:p>
                  </a:txBody>
                  <a:tcPr marL="6103" marR="6103" marT="6103" marB="0" anchor="ctr"/>
                </a:tc>
              </a:tr>
              <a:tr h="146469">
                <a:tc rowSpan="4">
                  <a:txBody>
                    <a:bodyPr/>
                    <a:lstStyle/>
                    <a:p>
                      <a:pPr algn="ctr" fontAlgn="ctr"/>
                      <a:r>
                        <a:rPr lang="zh-CN" altLang="en-US" sz="900" u="none" strike="noStrike">
                          <a:effectLst/>
                          <a:latin typeface="+mj-ea"/>
                          <a:ea typeface="+mj-ea"/>
                        </a:rPr>
                        <a:t>财务部</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会计核算系统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贾宁</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2013/6/27</a:t>
                      </a:r>
                      <a:r>
                        <a:rPr lang="zh-CN" altLang="en-US" sz="900" u="none" strike="noStrike">
                          <a:effectLst/>
                          <a:latin typeface="+mj-ea"/>
                          <a:ea typeface="+mj-ea"/>
                        </a:rPr>
                        <a:t>下午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北京用友软件股份有限公司</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王建峰</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2013-6-26</a:t>
                      </a:r>
                      <a:endParaRPr lang="en-US" altLang="zh-CN" sz="900" b="0" i="0" u="none" strike="noStrike">
                        <a:solidFill>
                          <a:srgbClr val="000000"/>
                        </a:solidFill>
                        <a:effectLst/>
                        <a:latin typeface="+mj-ea"/>
                        <a:ea typeface="+mj-ea"/>
                      </a:endParaRPr>
                    </a:p>
                  </a:txBody>
                  <a:tcPr marL="6103" marR="6103" marT="6103" marB="0" anchor="ctr"/>
                </a:tc>
              </a:tr>
              <a:tr h="146469">
                <a:tc vMerge="1">
                  <a:txBody>
                    <a:bodyPr/>
                    <a:lstStyle/>
                    <a:p>
                      <a:endParaRPr lang="zh-CN" altLang="en-US"/>
                    </a:p>
                  </a:txBody>
                  <a:tcPr/>
                </a:tc>
                <a:tc>
                  <a:txBody>
                    <a:bodyPr/>
                    <a:lstStyle/>
                    <a:p>
                      <a:pPr algn="l" fontAlgn="ctr"/>
                      <a:r>
                        <a:rPr lang="zh-CN" altLang="en-US" sz="900" u="none" strike="noStrike" dirty="0">
                          <a:effectLst/>
                          <a:latin typeface="+mj-ea"/>
                          <a:ea typeface="+mj-ea"/>
                        </a:rPr>
                        <a:t>财务统计系统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贾宁</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北京用友软件股份有限公司</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田欣，杨明</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r>
              <a:tr h="146469">
                <a:tc vMerge="1">
                  <a:txBody>
                    <a:bodyPr/>
                    <a:lstStyle/>
                    <a:p>
                      <a:endParaRPr lang="zh-CN" altLang="en-US"/>
                    </a:p>
                  </a:txBody>
                  <a:tcPr/>
                </a:tc>
                <a:tc>
                  <a:txBody>
                    <a:bodyPr/>
                    <a:lstStyle/>
                    <a:p>
                      <a:pPr algn="l" fontAlgn="ctr"/>
                      <a:r>
                        <a:rPr lang="zh-CN" altLang="en-US" sz="900" u="none" strike="noStrike" dirty="0">
                          <a:effectLst/>
                          <a:latin typeface="+mj-ea"/>
                          <a:ea typeface="+mj-ea"/>
                        </a:rPr>
                        <a:t>全面预算管理系统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贾宁</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2013/6/27</a:t>
                      </a:r>
                      <a:r>
                        <a:rPr lang="zh-CN" altLang="en-US" sz="900" u="none" strike="noStrike">
                          <a:effectLst/>
                          <a:latin typeface="+mj-ea"/>
                          <a:ea typeface="+mj-ea"/>
                        </a:rPr>
                        <a:t>上午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北京用友软件股份有限公司</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白文博</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2013-6-26</a:t>
                      </a:r>
                      <a:endParaRPr lang="en-US" altLang="zh-CN" sz="900" b="0" i="0" u="none" strike="noStrike">
                        <a:solidFill>
                          <a:srgbClr val="000000"/>
                        </a:solidFill>
                        <a:effectLst/>
                        <a:latin typeface="+mj-ea"/>
                        <a:ea typeface="+mj-ea"/>
                      </a:endParaRPr>
                    </a:p>
                  </a:txBody>
                  <a:tcPr marL="6103" marR="6103" marT="6103" marB="0" anchor="ctr"/>
                </a:tc>
              </a:tr>
              <a:tr h="146469">
                <a:tc vMerge="1">
                  <a:txBody>
                    <a:bodyPr/>
                    <a:lstStyle/>
                    <a:p>
                      <a:endParaRPr lang="zh-CN" altLang="en-US"/>
                    </a:p>
                  </a:txBody>
                  <a:tcPr/>
                </a:tc>
                <a:tc>
                  <a:txBody>
                    <a:bodyPr/>
                    <a:lstStyle/>
                    <a:p>
                      <a:pPr algn="l" fontAlgn="ctr"/>
                      <a:r>
                        <a:rPr lang="zh-CN" altLang="en-US" sz="900" u="none" strike="noStrike">
                          <a:effectLst/>
                          <a:latin typeface="+mj-ea"/>
                          <a:ea typeface="+mj-ea"/>
                        </a:rPr>
                        <a:t>财务报表系统</a:t>
                      </a:r>
                      <a:endParaRPr lang="zh-CN" altLang="en-US" sz="900" b="0" i="0" u="none" strike="noStrike">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贾宁</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北京久其软件股份有限公司</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程卫</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2013-6-21</a:t>
                      </a:r>
                      <a:endParaRPr lang="en-US" altLang="zh-CN" sz="900" b="0" i="0" u="none" strike="noStrike">
                        <a:solidFill>
                          <a:srgbClr val="000000"/>
                        </a:solidFill>
                        <a:effectLst/>
                        <a:latin typeface="+mj-ea"/>
                        <a:ea typeface="+mj-ea"/>
                      </a:endParaRPr>
                    </a:p>
                  </a:txBody>
                  <a:tcPr marL="6103" marR="6103" marT="6103" marB="0" anchor="ctr"/>
                </a:tc>
              </a:tr>
              <a:tr h="146469">
                <a:tc rowSpan="2">
                  <a:txBody>
                    <a:bodyPr/>
                    <a:lstStyle/>
                    <a:p>
                      <a:pPr algn="ctr" fontAlgn="ctr"/>
                      <a:r>
                        <a:rPr lang="zh-CN" altLang="en-US" sz="900" u="none" strike="noStrike">
                          <a:effectLst/>
                          <a:latin typeface="+mj-ea"/>
                          <a:ea typeface="+mj-ea"/>
                        </a:rPr>
                        <a:t>资金部</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会计核算系统（部分）</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贾宁</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2013/6/27</a:t>
                      </a:r>
                      <a:r>
                        <a:rPr lang="zh-CN" altLang="en-US" sz="900" u="none" strike="noStrike">
                          <a:effectLst/>
                          <a:latin typeface="+mj-ea"/>
                          <a:ea typeface="+mj-ea"/>
                        </a:rPr>
                        <a:t>下午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北京用友软件股份有限公司</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王建峰</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2013-6-26</a:t>
                      </a:r>
                      <a:endParaRPr lang="en-US" altLang="zh-CN" sz="900" b="0" i="0" u="none" strike="noStrike">
                        <a:solidFill>
                          <a:srgbClr val="000000"/>
                        </a:solidFill>
                        <a:effectLst/>
                        <a:latin typeface="+mj-ea"/>
                        <a:ea typeface="+mj-ea"/>
                      </a:endParaRPr>
                    </a:p>
                  </a:txBody>
                  <a:tcPr marL="6103" marR="6103" marT="6103" marB="0" anchor="ctr"/>
                </a:tc>
              </a:tr>
              <a:tr h="146469">
                <a:tc vMerge="1">
                  <a:txBody>
                    <a:bodyPr/>
                    <a:lstStyle/>
                    <a:p>
                      <a:endParaRPr lang="zh-CN" altLang="en-US"/>
                    </a:p>
                  </a:txBody>
                  <a:tcPr/>
                </a:tc>
                <a:tc>
                  <a:txBody>
                    <a:bodyPr/>
                    <a:lstStyle/>
                    <a:p>
                      <a:pPr algn="l" fontAlgn="ctr"/>
                      <a:r>
                        <a:rPr lang="zh-CN" altLang="en-US" sz="900" u="none" strike="noStrike" dirty="0">
                          <a:effectLst/>
                          <a:latin typeface="+mj-ea"/>
                          <a:ea typeface="+mj-ea"/>
                        </a:rPr>
                        <a:t>资金管理系统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贾宁</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03" marR="6103" marT="6103" marB="0" anchor="ctr"/>
                </a:tc>
              </a:tr>
              <a:tr h="146469">
                <a:tc>
                  <a:txBody>
                    <a:bodyPr/>
                    <a:lstStyle/>
                    <a:p>
                      <a:pPr algn="ctr"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投资管理系统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魏巍</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2013/6/25</a:t>
                      </a:r>
                      <a:r>
                        <a:rPr lang="zh-CN" altLang="en-US" sz="900" u="none" strike="noStrike">
                          <a:effectLst/>
                          <a:latin typeface="+mj-ea"/>
                          <a:ea typeface="+mj-ea"/>
                        </a:rPr>
                        <a:t>上午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03" marR="6103" marT="6103" marB="0" anchor="ctr"/>
                </a:tc>
              </a:tr>
              <a:tr h="146469">
                <a:tc>
                  <a:txBody>
                    <a:bodyPr/>
                    <a:lstStyle/>
                    <a:p>
                      <a:pPr algn="ctr" fontAlgn="ctr"/>
                      <a:r>
                        <a:rPr lang="zh-CN" altLang="en-US" sz="900" u="none" strike="noStrike">
                          <a:effectLst/>
                          <a:latin typeface="+mj-ea"/>
                          <a:ea typeface="+mj-ea"/>
                        </a:rPr>
                        <a:t>法律事务部</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法律与合同管理系统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杨东伟</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2013/6/25</a:t>
                      </a:r>
                      <a:r>
                        <a:rPr lang="zh-CN" altLang="en-US" sz="900" u="none" strike="noStrike">
                          <a:effectLst/>
                          <a:latin typeface="+mj-ea"/>
                          <a:ea typeface="+mj-ea"/>
                        </a:rPr>
                        <a:t>下午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天津道本科技有限公司</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高光华</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r>
              <a:tr h="146469">
                <a:tc rowSpan="2">
                  <a:txBody>
                    <a:bodyPr/>
                    <a:lstStyle/>
                    <a:p>
                      <a:pPr algn="ctr" fontAlgn="ctr"/>
                      <a:r>
                        <a:rPr lang="zh-CN" altLang="en-US" sz="900" u="none" strike="noStrike">
                          <a:effectLst/>
                          <a:latin typeface="+mj-ea"/>
                          <a:ea typeface="+mj-ea"/>
                        </a:rPr>
                        <a:t>市场与客户管理部</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集采物资交易系统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谭丁文</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2013/6/24</a:t>
                      </a:r>
                      <a:r>
                        <a:rPr lang="zh-CN" altLang="en-US" sz="900" u="none" strike="noStrike">
                          <a:effectLst/>
                          <a:latin typeface="+mj-ea"/>
                          <a:ea typeface="+mj-ea"/>
                        </a:rPr>
                        <a:t>下午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广联达软件股份有限公司</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r>
              <a:tr h="146469">
                <a:tc vMerge="1">
                  <a:txBody>
                    <a:bodyPr/>
                    <a:lstStyle/>
                    <a:p>
                      <a:endParaRPr lang="zh-CN" altLang="en-US"/>
                    </a:p>
                  </a:txBody>
                  <a:tcPr/>
                </a:tc>
                <a:tc>
                  <a:txBody>
                    <a:bodyPr/>
                    <a:lstStyle/>
                    <a:p>
                      <a:pPr algn="l" fontAlgn="ctr"/>
                      <a:r>
                        <a:rPr lang="zh-CN" altLang="en-US" sz="900" u="none" strike="noStrike" dirty="0">
                          <a:effectLst/>
                          <a:latin typeface="+mj-ea"/>
                          <a:ea typeface="+mj-ea"/>
                        </a:rPr>
                        <a:t>客户关系管理系统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杨东伟</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dirty="0">
                          <a:effectLst/>
                          <a:latin typeface="+mj-ea"/>
                          <a:ea typeface="+mj-ea"/>
                        </a:rPr>
                        <a:t>2013/6/25</a:t>
                      </a:r>
                      <a:r>
                        <a:rPr lang="zh-CN" altLang="en-US" sz="900" u="none" strike="noStrike" dirty="0">
                          <a:effectLst/>
                          <a:latin typeface="+mj-ea"/>
                          <a:ea typeface="+mj-ea"/>
                        </a:rPr>
                        <a:t>下午</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广东同望科技股份有限公司</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张国平</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2013-6-21</a:t>
                      </a:r>
                      <a:endParaRPr lang="en-US" altLang="zh-CN" sz="900" b="0" i="0" u="none" strike="noStrike">
                        <a:solidFill>
                          <a:srgbClr val="000000"/>
                        </a:solidFill>
                        <a:effectLst/>
                        <a:latin typeface="+mj-ea"/>
                        <a:ea typeface="+mj-ea"/>
                      </a:endParaRPr>
                    </a:p>
                  </a:txBody>
                  <a:tcPr marL="6103" marR="6103" marT="6103" marB="0" anchor="ctr"/>
                </a:tc>
              </a:tr>
              <a:tr h="146469">
                <a:tc>
                  <a:txBody>
                    <a:bodyPr/>
                    <a:lstStyle/>
                    <a:p>
                      <a:pPr algn="ctr" fontAlgn="ctr"/>
                      <a:r>
                        <a:rPr lang="zh-CN" altLang="en-US" sz="900" u="none" strike="noStrike">
                          <a:effectLst/>
                          <a:latin typeface="+mj-ea"/>
                          <a:ea typeface="+mj-ea"/>
                        </a:rPr>
                        <a:t>科技与设计管理部</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科技管理系统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谭丁文</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2013/6/24</a:t>
                      </a:r>
                      <a:r>
                        <a:rPr lang="zh-CN" altLang="en-US" sz="900" u="none" strike="noStrike">
                          <a:effectLst/>
                          <a:latin typeface="+mj-ea"/>
                          <a:ea typeface="+mj-ea"/>
                        </a:rPr>
                        <a:t>下午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石家庄易方德普科技开发有限公司</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r>
              <a:tr h="146469">
                <a:tc>
                  <a:txBody>
                    <a:bodyPr/>
                    <a:lstStyle/>
                    <a:p>
                      <a:pPr algn="ctr" fontAlgn="ctr"/>
                      <a:r>
                        <a:rPr lang="zh-CN" altLang="en-US" sz="900" u="none" strike="noStrike">
                          <a:effectLst/>
                          <a:latin typeface="+mj-ea"/>
                          <a:ea typeface="+mj-ea"/>
                        </a:rPr>
                        <a:t>信息化管理部</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en-US" sz="900" u="none" strike="noStrike" dirty="0">
                          <a:effectLst/>
                          <a:latin typeface="+mj-ea"/>
                          <a:ea typeface="+mj-ea"/>
                        </a:rPr>
                        <a:t>IT</a:t>
                      </a:r>
                      <a:r>
                        <a:rPr lang="zh-CN" altLang="en-US" sz="900" u="none" strike="noStrike" dirty="0">
                          <a:effectLst/>
                          <a:latin typeface="+mj-ea"/>
                          <a:ea typeface="+mj-ea"/>
                        </a:rPr>
                        <a:t>管理系统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a:effectLst/>
                          <a:latin typeface="+mj-ea"/>
                          <a:ea typeface="+mj-ea"/>
                        </a:rPr>
                        <a:t>齐磊</a:t>
                      </a:r>
                      <a:endParaRPr lang="zh-CN" altLang="en-US" sz="1100" b="1" i="0" u="none" strike="noStrike">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2013/7/1</a:t>
                      </a:r>
                      <a:r>
                        <a:rPr lang="zh-CN" altLang="en-US" sz="900" u="none" strike="noStrike">
                          <a:effectLst/>
                          <a:latin typeface="+mj-ea"/>
                          <a:ea typeface="+mj-ea"/>
                        </a:rPr>
                        <a:t>下午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800" u="none" strike="noStrike">
                          <a:effectLst/>
                          <a:latin typeface="+mj-ea"/>
                          <a:ea typeface="+mj-ea"/>
                        </a:rPr>
                        <a:t>中科金财科技股份有限公司</a:t>
                      </a:r>
                      <a:endParaRPr lang="zh-CN" altLang="en-US" sz="8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800" u="none" strike="noStrike">
                          <a:effectLst/>
                          <a:latin typeface="+mj-ea"/>
                          <a:ea typeface="+mj-ea"/>
                        </a:rPr>
                        <a:t>　</a:t>
                      </a:r>
                      <a:endParaRPr lang="zh-CN" altLang="en-US" sz="8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r>
              <a:tr h="146469">
                <a:tc>
                  <a:txBody>
                    <a:bodyPr/>
                    <a:lstStyle/>
                    <a:p>
                      <a:pPr algn="ctr" fontAlgn="ctr"/>
                      <a:r>
                        <a:rPr lang="zh-CN" altLang="en-US" sz="900" u="none" strike="noStrike" dirty="0" smtClean="0">
                          <a:effectLst/>
                          <a:latin typeface="+mj-ea"/>
                          <a:ea typeface="+mj-ea"/>
                        </a:rPr>
                        <a:t>审计局</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审计管理系统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郑海啸</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2013/6/28</a:t>
                      </a:r>
                      <a:r>
                        <a:rPr lang="zh-CN" altLang="en-US" sz="900" u="none" strike="noStrike">
                          <a:effectLst/>
                          <a:latin typeface="+mj-ea"/>
                          <a:ea typeface="+mj-ea"/>
                        </a:rPr>
                        <a:t>上午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北京用友软件股份有限公司</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刘薇</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en-US" altLang="zh-CN" sz="900" u="none" strike="noStrike" dirty="0">
                          <a:effectLst/>
                          <a:latin typeface="+mj-ea"/>
                          <a:ea typeface="+mj-ea"/>
                        </a:rPr>
                        <a:t>2013-7-8</a:t>
                      </a:r>
                      <a:endParaRPr lang="en-US" altLang="zh-CN" sz="900" b="0" i="0" u="none" strike="noStrike" dirty="0">
                        <a:solidFill>
                          <a:srgbClr val="000000"/>
                        </a:solidFill>
                        <a:effectLst/>
                        <a:latin typeface="+mj-ea"/>
                        <a:ea typeface="+mj-ea"/>
                      </a:endParaRPr>
                    </a:p>
                  </a:txBody>
                  <a:tcPr marL="6103" marR="6103" marT="6103" marB="0" anchor="ctr"/>
                </a:tc>
              </a:tr>
              <a:tr h="146469">
                <a:tc>
                  <a:txBody>
                    <a:bodyPr/>
                    <a:lstStyle/>
                    <a:p>
                      <a:pPr algn="ctr" fontAlgn="ctr"/>
                      <a:r>
                        <a:rPr lang="zh-CN" altLang="en-US" sz="900" u="none" strike="noStrike" dirty="0">
                          <a:effectLst/>
                          <a:latin typeface="+mj-ea"/>
                          <a:ea typeface="+mj-ea"/>
                        </a:rPr>
                        <a:t>监察</a:t>
                      </a:r>
                      <a:r>
                        <a:rPr lang="zh-CN" altLang="en-US" sz="900" u="none" strike="noStrike" dirty="0" smtClean="0">
                          <a:effectLst/>
                          <a:latin typeface="+mj-ea"/>
                          <a:ea typeface="+mj-ea"/>
                        </a:rPr>
                        <a:t>局</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监察管理系统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闫纪明</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2013/7/1</a:t>
                      </a:r>
                      <a:r>
                        <a:rPr lang="zh-CN" altLang="en-US" sz="900" u="none" strike="noStrike">
                          <a:effectLst/>
                          <a:latin typeface="+mj-ea"/>
                          <a:ea typeface="+mj-ea"/>
                        </a:rPr>
                        <a:t>下午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r>
              <a:tr h="146469">
                <a:tc rowSpan="6">
                  <a:txBody>
                    <a:bodyPr/>
                    <a:lstStyle/>
                    <a:p>
                      <a:pPr algn="ctr" fontAlgn="ctr"/>
                      <a:r>
                        <a:rPr lang="zh-CN" altLang="en-US" sz="900" u="none" strike="noStrike">
                          <a:effectLst/>
                          <a:latin typeface="+mj-ea"/>
                          <a:ea typeface="+mj-ea"/>
                        </a:rPr>
                        <a:t>所有部门</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综合信息网报系统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贾宁</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2013/6/27</a:t>
                      </a:r>
                      <a:r>
                        <a:rPr lang="zh-CN" altLang="en-US" sz="900" u="none" strike="noStrike">
                          <a:effectLst/>
                          <a:latin typeface="+mj-ea"/>
                          <a:ea typeface="+mj-ea"/>
                        </a:rPr>
                        <a:t>上午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r>
              <a:tr h="146469">
                <a:tc vMerge="1">
                  <a:txBody>
                    <a:bodyPr/>
                    <a:lstStyle/>
                    <a:p>
                      <a:endParaRPr lang="zh-CN" altLang="en-US"/>
                    </a:p>
                  </a:txBody>
                  <a:tcPr/>
                </a:tc>
                <a:tc>
                  <a:txBody>
                    <a:bodyPr/>
                    <a:lstStyle/>
                    <a:p>
                      <a:pPr algn="l" fontAlgn="ctr"/>
                      <a:r>
                        <a:rPr lang="zh-CN" altLang="en-US" sz="900" u="none" strike="noStrike" dirty="0">
                          <a:effectLst/>
                          <a:latin typeface="+mj-ea"/>
                          <a:ea typeface="+mj-ea"/>
                        </a:rPr>
                        <a:t>协同办公系统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魏巍</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2013/6/25</a:t>
                      </a:r>
                      <a:r>
                        <a:rPr lang="zh-CN" altLang="en-US" sz="900" u="none" strike="noStrike">
                          <a:effectLst/>
                          <a:latin typeface="+mj-ea"/>
                          <a:ea typeface="+mj-ea"/>
                        </a:rPr>
                        <a:t>上午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东华软件</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李安法</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en-US" altLang="zh-CN" sz="900" u="none" strike="noStrike" dirty="0">
                          <a:effectLst/>
                          <a:latin typeface="+mj-ea"/>
                          <a:ea typeface="+mj-ea"/>
                        </a:rPr>
                        <a:t>2013-7-9</a:t>
                      </a:r>
                      <a:endParaRPr lang="en-US" altLang="zh-CN" sz="900" b="0" i="0" u="none" strike="noStrike" dirty="0">
                        <a:solidFill>
                          <a:srgbClr val="000000"/>
                        </a:solidFill>
                        <a:effectLst/>
                        <a:latin typeface="+mj-ea"/>
                        <a:ea typeface="+mj-ea"/>
                      </a:endParaRPr>
                    </a:p>
                  </a:txBody>
                  <a:tcPr marL="6103" marR="6103" marT="6103" marB="0" anchor="ctr"/>
                </a:tc>
              </a:tr>
              <a:tr h="146469">
                <a:tc vMerge="1">
                  <a:txBody>
                    <a:bodyPr/>
                    <a:lstStyle/>
                    <a:p>
                      <a:endParaRPr lang="zh-CN" altLang="en-US"/>
                    </a:p>
                  </a:txBody>
                  <a:tcPr/>
                </a:tc>
                <a:tc>
                  <a:txBody>
                    <a:bodyPr/>
                    <a:lstStyle/>
                    <a:p>
                      <a:pPr algn="l" fontAlgn="ctr"/>
                      <a:r>
                        <a:rPr lang="zh-CN" altLang="en-US" sz="900" u="none" strike="noStrike" dirty="0">
                          <a:effectLst/>
                          <a:latin typeface="+mj-ea"/>
                          <a:ea typeface="+mj-ea"/>
                        </a:rPr>
                        <a:t>电子邮件系统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谭丁文</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2013/6/24</a:t>
                      </a:r>
                      <a:r>
                        <a:rPr lang="zh-CN" altLang="en-US" sz="900" u="none" strike="noStrike">
                          <a:effectLst/>
                          <a:latin typeface="+mj-ea"/>
                          <a:ea typeface="+mj-ea"/>
                        </a:rPr>
                        <a:t>下午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北京雄志伟业科技有限公司</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r>
              <a:tr h="292939">
                <a:tc vMerge="1">
                  <a:txBody>
                    <a:bodyPr/>
                    <a:lstStyle/>
                    <a:p>
                      <a:endParaRPr lang="zh-CN" altLang="en-US"/>
                    </a:p>
                  </a:txBody>
                  <a:tcPr/>
                </a:tc>
                <a:tc>
                  <a:txBody>
                    <a:bodyPr/>
                    <a:lstStyle/>
                    <a:p>
                      <a:pPr algn="l" fontAlgn="ctr"/>
                      <a:r>
                        <a:rPr lang="zh-CN" altLang="en-US" sz="900" u="none" strike="noStrike" dirty="0">
                          <a:effectLst/>
                          <a:latin typeface="+mj-ea"/>
                          <a:ea typeface="+mj-ea"/>
                        </a:rPr>
                        <a:t>内网信息门户系统</a:t>
                      </a:r>
                      <a:br>
                        <a:rPr lang="zh-CN" altLang="en-US" sz="900" u="none" strike="noStrike" dirty="0">
                          <a:effectLst/>
                          <a:latin typeface="+mj-ea"/>
                          <a:ea typeface="+mj-ea"/>
                        </a:rPr>
                      </a:br>
                      <a:r>
                        <a:rPr lang="zh-CN" altLang="en-US" sz="900" u="none" strike="noStrike" dirty="0">
                          <a:effectLst/>
                          <a:latin typeface="+mj-ea"/>
                          <a:ea typeface="+mj-ea"/>
                        </a:rPr>
                        <a:t>（</a:t>
                      </a:r>
                      <a:r>
                        <a:rPr lang="en-US" altLang="zh-CN" sz="900" u="none" strike="noStrike" dirty="0">
                          <a:effectLst/>
                          <a:latin typeface="+mj-ea"/>
                          <a:ea typeface="+mj-ea"/>
                        </a:rPr>
                        <a:t>ESB</a:t>
                      </a:r>
                      <a:r>
                        <a:rPr lang="zh-CN" altLang="en-US" sz="900" u="none" strike="noStrike" dirty="0">
                          <a:effectLst/>
                          <a:latin typeface="+mj-ea"/>
                          <a:ea typeface="+mj-ea"/>
                        </a:rPr>
                        <a:t>中间件）</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谭丁文</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2013/6/24</a:t>
                      </a:r>
                      <a:r>
                        <a:rPr lang="zh-CN" altLang="en-US" sz="900" u="none" strike="noStrike">
                          <a:effectLst/>
                          <a:latin typeface="+mj-ea"/>
                          <a:ea typeface="+mj-ea"/>
                        </a:rPr>
                        <a:t>下午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东华软件</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李安法</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en-US" altLang="zh-CN" sz="900" u="none" strike="noStrike" dirty="0">
                          <a:effectLst/>
                          <a:latin typeface="+mj-ea"/>
                          <a:ea typeface="+mj-ea"/>
                        </a:rPr>
                        <a:t>2013-7-9</a:t>
                      </a:r>
                      <a:endParaRPr lang="en-US" altLang="zh-CN" sz="900" b="0" i="0" u="none" strike="noStrike" dirty="0">
                        <a:solidFill>
                          <a:srgbClr val="000000"/>
                        </a:solidFill>
                        <a:effectLst/>
                        <a:latin typeface="+mj-ea"/>
                        <a:ea typeface="+mj-ea"/>
                      </a:endParaRPr>
                    </a:p>
                  </a:txBody>
                  <a:tcPr marL="6103" marR="6103" marT="6103" marB="0" anchor="ctr"/>
                </a:tc>
              </a:tr>
              <a:tr h="146469">
                <a:tc vMerge="1">
                  <a:txBody>
                    <a:bodyPr/>
                    <a:lstStyle/>
                    <a:p>
                      <a:endParaRPr lang="zh-CN" altLang="en-US"/>
                    </a:p>
                  </a:txBody>
                  <a:tcPr/>
                </a:tc>
                <a:tc>
                  <a:txBody>
                    <a:bodyPr/>
                    <a:lstStyle/>
                    <a:p>
                      <a:pPr algn="l" fontAlgn="ctr"/>
                      <a:r>
                        <a:rPr lang="zh-CN" altLang="en-US" sz="900" u="none" strike="noStrike" dirty="0">
                          <a:effectLst/>
                          <a:latin typeface="+mj-ea"/>
                          <a:ea typeface="+mj-ea"/>
                        </a:rPr>
                        <a:t>外网网站群系统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闫纪明</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2013/7/1</a:t>
                      </a:r>
                      <a:r>
                        <a:rPr lang="zh-CN" altLang="en-US" sz="900" u="none" strike="noStrike">
                          <a:effectLst/>
                          <a:latin typeface="+mj-ea"/>
                          <a:ea typeface="+mj-ea"/>
                        </a:rPr>
                        <a:t>下午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南京大汉网络有限公司</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r>
              <a:tr h="146469">
                <a:tc vMerge="1">
                  <a:txBody>
                    <a:bodyPr/>
                    <a:lstStyle/>
                    <a:p>
                      <a:endParaRPr lang="zh-CN" altLang="en-US"/>
                    </a:p>
                  </a:txBody>
                  <a:tcPr/>
                </a:tc>
                <a:tc>
                  <a:txBody>
                    <a:bodyPr/>
                    <a:lstStyle/>
                    <a:p>
                      <a:pPr algn="l" fontAlgn="ctr"/>
                      <a:r>
                        <a:rPr lang="zh-CN" altLang="en-US" sz="900" u="none" strike="noStrike" dirty="0">
                          <a:effectLst/>
                          <a:latin typeface="+mj-ea"/>
                          <a:ea typeface="+mj-ea"/>
                        </a:rPr>
                        <a:t>视频会议系统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齐磊</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2013/7/1</a:t>
                      </a:r>
                      <a:r>
                        <a:rPr lang="zh-CN" altLang="en-US" sz="900" u="none" strike="noStrike">
                          <a:effectLst/>
                          <a:latin typeface="+mj-ea"/>
                          <a:ea typeface="+mj-ea"/>
                        </a:rPr>
                        <a:t>下午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r>
              <a:tr h="146469">
                <a:tc>
                  <a:txBody>
                    <a:bodyPr/>
                    <a:lstStyle/>
                    <a:p>
                      <a:pPr algn="ctr" fontAlgn="ctr"/>
                      <a:r>
                        <a:rPr lang="zh-CN" altLang="en-US" sz="900" u="none" strike="noStrike">
                          <a:effectLst/>
                          <a:latin typeface="+mj-ea"/>
                          <a:ea typeface="+mj-ea"/>
                        </a:rPr>
                        <a:t>安全质量环境部</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项目管理系统</a:t>
                      </a:r>
                      <a:endParaRPr lang="zh-CN" altLang="en-US" sz="900" b="0" i="0" u="none" strike="noStrike" dirty="0">
                        <a:solidFill>
                          <a:srgbClr val="000000"/>
                        </a:solidFill>
                        <a:effectLst/>
                        <a:latin typeface="+mj-ea"/>
                        <a:ea typeface="+mj-ea"/>
                      </a:endParaRPr>
                    </a:p>
                  </a:txBody>
                  <a:tcPr marL="6103" marR="6103" marT="6103" marB="0" anchor="ctr"/>
                </a:tc>
                <a:tc>
                  <a:txBody>
                    <a:bodyPr/>
                    <a:lstStyle/>
                    <a:p>
                      <a:pPr algn="ctr" fontAlgn="ctr"/>
                      <a:r>
                        <a:rPr lang="zh-CN" altLang="en-US" sz="1100" b="1" u="none" strike="noStrike" dirty="0">
                          <a:effectLst/>
                          <a:latin typeface="+mj-ea"/>
                          <a:ea typeface="+mj-ea"/>
                        </a:rPr>
                        <a:t>谭丁文</a:t>
                      </a:r>
                      <a:endParaRPr lang="zh-CN" altLang="en-US" sz="1100" b="1" i="0" u="none" strike="noStrike" dirty="0">
                        <a:solidFill>
                          <a:srgbClr val="000000"/>
                        </a:solidFill>
                        <a:effectLst/>
                        <a:latin typeface="+mj-ea"/>
                        <a:ea typeface="+mj-ea"/>
                      </a:endParaRPr>
                    </a:p>
                  </a:txBody>
                  <a:tcPr marL="6103" marR="6103" marT="6103" marB="0" anchor="ctr"/>
                </a:tc>
                <a:tc>
                  <a:txBody>
                    <a:bodyPr/>
                    <a:lstStyle/>
                    <a:p>
                      <a:pPr algn="l" fontAlgn="ctr"/>
                      <a:r>
                        <a:rPr lang="en-US" altLang="zh-CN" sz="900" u="none" strike="noStrike">
                          <a:effectLst/>
                          <a:latin typeface="+mj-ea"/>
                          <a:ea typeface="+mj-ea"/>
                        </a:rPr>
                        <a:t>2013/6/24</a:t>
                      </a:r>
                      <a:r>
                        <a:rPr lang="zh-CN" altLang="en-US" sz="900" u="none" strike="noStrike">
                          <a:effectLst/>
                          <a:latin typeface="+mj-ea"/>
                          <a:ea typeface="+mj-ea"/>
                        </a:rPr>
                        <a:t>下午</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103" marR="6103" marT="6103" marB="0" anchor="ctr"/>
                </a:tc>
                <a:tc>
                  <a:txBody>
                    <a:bodyPr/>
                    <a:lstStyle/>
                    <a:p>
                      <a:pPr algn="l" fontAlgn="ctr"/>
                      <a:r>
                        <a:rPr lang="zh-CN" altLang="en-US" sz="900" u="none" strike="noStrike" dirty="0">
                          <a:effectLst/>
                          <a:latin typeface="+mj-ea"/>
                          <a:ea typeface="+mj-ea"/>
                        </a:rPr>
                        <a:t>　</a:t>
                      </a:r>
                      <a:endParaRPr lang="zh-CN" altLang="en-US" sz="900" b="0" i="0" u="none" strike="noStrike" dirty="0">
                        <a:solidFill>
                          <a:srgbClr val="000000"/>
                        </a:solidFill>
                        <a:effectLst/>
                        <a:latin typeface="+mj-ea"/>
                        <a:ea typeface="+mj-ea"/>
                      </a:endParaRPr>
                    </a:p>
                  </a:txBody>
                  <a:tcPr marL="6103" marR="6103" marT="6103" marB="0" anchor="ctr"/>
                </a:tc>
              </a:tr>
            </a:tbl>
          </a:graphicData>
        </a:graphic>
      </p:graphicFrame>
      <p:sp>
        <p:nvSpPr>
          <p:cNvPr id="10" name="矩形 9"/>
          <p:cNvSpPr/>
          <p:nvPr/>
        </p:nvSpPr>
        <p:spPr>
          <a:xfrm>
            <a:off x="7939972" y="1413315"/>
            <a:ext cx="1864184" cy="4896005"/>
          </a:xfrm>
          <a:prstGeom prst="rect">
            <a:avLst/>
          </a:prstGeom>
          <a:ln>
            <a:solidFill>
              <a:srgbClr val="F7C5CD"/>
            </a:solidFill>
            <a:prstDash val="sysDash"/>
          </a:ln>
        </p:spPr>
        <p:txBody>
          <a:bodyPr wrap="square">
            <a:noAutofit/>
          </a:bodyPr>
          <a:lstStyle/>
          <a:p>
            <a:pPr>
              <a:lnSpc>
                <a:spcPct val="150000"/>
              </a:lnSpc>
              <a:spcAft>
                <a:spcPts val="600"/>
              </a:spcAft>
              <a:buFont typeface="微软雅黑" pitchFamily="34" charset="-122"/>
              <a:buChar char="–"/>
            </a:pPr>
            <a:r>
              <a:rPr lang="zh-CN" altLang="en-US" sz="1200" dirty="0" smtClean="0">
                <a:latin typeface="+mj-ea"/>
                <a:ea typeface="+mj-ea"/>
              </a:rPr>
              <a:t>访谈信息化管理部负责人共计</a:t>
            </a:r>
            <a:r>
              <a:rPr lang="en-US" altLang="zh-CN" sz="1200" dirty="0">
                <a:latin typeface="+mj-ea"/>
                <a:ea typeface="+mj-ea"/>
              </a:rPr>
              <a:t>7</a:t>
            </a:r>
            <a:r>
              <a:rPr lang="zh-CN" altLang="en-US" sz="1200" dirty="0" smtClean="0">
                <a:latin typeface="+mj-ea"/>
                <a:ea typeface="+mj-ea"/>
              </a:rPr>
              <a:t>人次，涉及</a:t>
            </a:r>
            <a:r>
              <a:rPr lang="en-US" altLang="zh-CN" sz="1200" dirty="0" smtClean="0">
                <a:latin typeface="+mj-ea"/>
                <a:ea typeface="+mj-ea"/>
              </a:rPr>
              <a:t>25</a:t>
            </a:r>
            <a:r>
              <a:rPr lang="zh-CN" altLang="en-US" sz="1200" dirty="0" smtClean="0">
                <a:latin typeface="+mj-ea"/>
                <a:ea typeface="+mj-ea"/>
              </a:rPr>
              <a:t>个系统。</a:t>
            </a:r>
            <a:endParaRPr lang="en-US" altLang="zh-CN" sz="1200" dirty="0" smtClean="0">
              <a:latin typeface="+mj-ea"/>
              <a:ea typeface="+mj-ea"/>
            </a:endParaRPr>
          </a:p>
          <a:p>
            <a:pPr>
              <a:lnSpc>
                <a:spcPct val="150000"/>
              </a:lnSpc>
              <a:spcAft>
                <a:spcPts val="600"/>
              </a:spcAft>
              <a:buFont typeface="微软雅黑" pitchFamily="34" charset="-122"/>
              <a:buChar char="–"/>
            </a:pPr>
            <a:r>
              <a:rPr lang="zh-CN" altLang="en-US" sz="1200" dirty="0" smtClean="0">
                <a:latin typeface="+mj-ea"/>
                <a:ea typeface="+mj-ea"/>
              </a:rPr>
              <a:t>访谈</a:t>
            </a:r>
            <a:r>
              <a:rPr lang="en-US" altLang="zh-CN" sz="1200" dirty="0" smtClean="0">
                <a:latin typeface="+mj-ea"/>
                <a:ea typeface="+mj-ea"/>
              </a:rPr>
              <a:t>5</a:t>
            </a:r>
            <a:r>
              <a:rPr lang="zh-CN" altLang="en-US" sz="1200" dirty="0" smtClean="0">
                <a:latin typeface="+mj-ea"/>
                <a:ea typeface="+mj-ea"/>
              </a:rPr>
              <a:t>家信息系统开发商，涉及</a:t>
            </a:r>
            <a:r>
              <a:rPr lang="en-US" altLang="zh-CN" sz="1200" dirty="0" smtClean="0">
                <a:latin typeface="+mj-ea"/>
                <a:ea typeface="+mj-ea"/>
              </a:rPr>
              <a:t>12</a:t>
            </a:r>
            <a:r>
              <a:rPr lang="zh-CN" altLang="en-US" sz="1200" dirty="0">
                <a:latin typeface="+mj-ea"/>
                <a:ea typeface="+mj-ea"/>
              </a:rPr>
              <a:t>个</a:t>
            </a:r>
            <a:r>
              <a:rPr lang="zh-CN" altLang="en-US" sz="1200" dirty="0" smtClean="0">
                <a:latin typeface="+mj-ea"/>
                <a:ea typeface="+mj-ea"/>
              </a:rPr>
              <a:t>系统。</a:t>
            </a:r>
            <a:endParaRPr lang="en-US" altLang="zh-CN" sz="1200" dirty="0" smtClean="0">
              <a:latin typeface="+mj-ea"/>
              <a:ea typeface="+mj-ea"/>
            </a:endParaRPr>
          </a:p>
          <a:p>
            <a:pPr>
              <a:lnSpc>
                <a:spcPct val="150000"/>
              </a:lnSpc>
              <a:spcAft>
                <a:spcPts val="600"/>
              </a:spcAft>
              <a:buFont typeface="微软雅黑" pitchFamily="34" charset="-122"/>
              <a:buChar char="–"/>
            </a:pPr>
            <a:r>
              <a:rPr lang="zh-CN" altLang="en-US" sz="1200" dirty="0" smtClean="0">
                <a:latin typeface="+mj-ea"/>
                <a:ea typeface="+mj-ea"/>
              </a:rPr>
              <a:t>共收集资料</a:t>
            </a:r>
            <a:r>
              <a:rPr lang="en-US" altLang="zh-CN" sz="1200" dirty="0" smtClean="0">
                <a:latin typeface="+mj-ea"/>
                <a:ea typeface="+mj-ea"/>
              </a:rPr>
              <a:t>166</a:t>
            </a:r>
            <a:r>
              <a:rPr lang="zh-CN" altLang="en-US" sz="1200" dirty="0" smtClean="0">
                <a:latin typeface="+mj-ea"/>
                <a:ea typeface="+mj-ea"/>
              </a:rPr>
              <a:t>份。</a:t>
            </a:r>
            <a:endParaRPr lang="zh-CN" altLang="en-US" sz="1200" dirty="0">
              <a:latin typeface="+mj-ea"/>
              <a:ea typeface="+mj-ea"/>
            </a:endParaRPr>
          </a:p>
          <a:p>
            <a:pPr>
              <a:lnSpc>
                <a:spcPct val="150000"/>
              </a:lnSpc>
              <a:spcAft>
                <a:spcPts val="600"/>
              </a:spcAft>
              <a:buFont typeface="微软雅黑" pitchFamily="34" charset="-122"/>
              <a:buChar char="–"/>
            </a:pPr>
            <a:endParaRPr lang="en-US" altLang="zh-CN" sz="1200" dirty="0" smtClean="0">
              <a:latin typeface="+mj-ea"/>
              <a:ea typeface="+mj-ea"/>
            </a:endParaRPr>
          </a:p>
          <a:p>
            <a:pPr>
              <a:lnSpc>
                <a:spcPct val="150000"/>
              </a:lnSpc>
              <a:spcAft>
                <a:spcPts val="600"/>
              </a:spcAft>
              <a:buFont typeface="微软雅黑" pitchFamily="34" charset="-122"/>
              <a:buChar char="–"/>
            </a:pPr>
            <a:endParaRPr lang="zh-CN" altLang="en-US" sz="1200" dirty="0">
              <a:latin typeface="+mj-ea"/>
              <a:ea typeface="+mj-ea"/>
            </a:endParaRPr>
          </a:p>
          <a:p>
            <a:pPr>
              <a:lnSpc>
                <a:spcPct val="150000"/>
              </a:lnSpc>
              <a:spcAft>
                <a:spcPts val="600"/>
              </a:spcAft>
              <a:buFont typeface="微软雅黑" pitchFamily="34" charset="-122"/>
              <a:buChar char="–"/>
            </a:pPr>
            <a:endParaRPr lang="zh-CN" altLang="zh-CN" sz="1200" dirty="0">
              <a:latin typeface="+mj-ea"/>
              <a:ea typeface="+mj-ea"/>
            </a:endParaRPr>
          </a:p>
        </p:txBody>
      </p:sp>
      <p:sp>
        <p:nvSpPr>
          <p:cNvPr id="11" name="TextBox 10"/>
          <p:cNvSpPr txBox="1"/>
          <p:nvPr/>
        </p:nvSpPr>
        <p:spPr bwMode="gray">
          <a:xfrm>
            <a:off x="7861087" y="1077532"/>
            <a:ext cx="1705185"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－调研情况说明</a:t>
            </a:r>
            <a:r>
              <a:rPr lang="en-US" altLang="zh-CN"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12" name="矩形 11"/>
          <p:cNvSpPr/>
          <p:nvPr/>
        </p:nvSpPr>
        <p:spPr>
          <a:xfrm>
            <a:off x="5694176" y="104262"/>
            <a:ext cx="3939344" cy="372410"/>
          </a:xfrm>
          <a:prstGeom prst="rect">
            <a:avLst/>
          </a:prstGeom>
        </p:spPr>
        <p:txBody>
          <a:bodyPr wrap="square">
            <a:spAutoFit/>
          </a:bodyPr>
          <a:lstStyle/>
          <a:p>
            <a:pPr>
              <a:buNone/>
            </a:pPr>
            <a:r>
              <a:rPr lang="zh-CN" altLang="en-US" b="1" dirty="0" smtClean="0">
                <a:solidFill>
                  <a:srgbClr val="FF0000"/>
                </a:solidFill>
                <a:latin typeface="+mn-ea"/>
                <a:ea typeface="+mn-ea"/>
              </a:rPr>
              <a:t>需求现状调研   </a:t>
            </a:r>
            <a:r>
              <a:rPr lang="zh-CN" altLang="en-US" b="1" dirty="0" smtClean="0">
                <a:latin typeface="+mn-ea"/>
                <a:ea typeface="+mn-ea"/>
              </a:rPr>
              <a:t>关键问题发现   业务影响分析</a:t>
            </a:r>
            <a:endParaRPr lang="zh-CN" altLang="en-US" b="1" dirty="0">
              <a:latin typeface="+mn-ea"/>
              <a:ea typeface="+mn-ea"/>
            </a:endParaRPr>
          </a:p>
        </p:txBody>
      </p:sp>
      <p:sp>
        <p:nvSpPr>
          <p:cNvPr id="13" name="右箭头 12"/>
          <p:cNvSpPr/>
          <p:nvPr/>
        </p:nvSpPr>
        <p:spPr bwMode="auto">
          <a:xfrm>
            <a:off x="828332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4" name="右箭头 13"/>
          <p:cNvSpPr/>
          <p:nvPr/>
        </p:nvSpPr>
        <p:spPr bwMode="auto">
          <a:xfrm>
            <a:off x="6930728"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22003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768" y="166010"/>
            <a:ext cx="4169419" cy="838200"/>
          </a:xfrm>
        </p:spPr>
        <p:txBody>
          <a:bodyPr/>
          <a:lstStyle/>
          <a:p>
            <a:r>
              <a:rPr lang="zh-CN" altLang="en-US" dirty="0" smtClean="0">
                <a:latin typeface="+mj-ea"/>
              </a:rPr>
              <a:t>关键问题发现</a:t>
            </a:r>
            <a:r>
              <a:rPr lang="en-US" altLang="zh-CN" dirty="0" smtClean="0">
                <a:latin typeface="+mj-ea"/>
              </a:rPr>
              <a:t>--</a:t>
            </a:r>
            <a:r>
              <a:rPr lang="zh-CN" altLang="en-US" sz="2000" dirty="0" smtClean="0">
                <a:latin typeface="+mj-ea"/>
              </a:rPr>
              <a:t>总体发现</a:t>
            </a:r>
            <a:endParaRPr lang="zh-CN" altLang="en-US" sz="2000" dirty="0">
              <a:latin typeface="+mj-ea"/>
            </a:endParaRPr>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mj-ea"/>
                <a:ea typeface="+mj-ea"/>
              </a:rPr>
              <a:pPr>
                <a:defRPr/>
              </a:pPr>
              <a:t>13</a:t>
            </a:fld>
            <a:r>
              <a:rPr lang="en-US" altLang="zh-SG" smtClean="0">
                <a:latin typeface="+mj-ea"/>
                <a:ea typeface="+mj-ea"/>
              </a:rPr>
              <a:t/>
            </a:r>
            <a:br>
              <a:rPr lang="en-US" altLang="zh-SG" smtClean="0">
                <a:latin typeface="+mj-ea"/>
                <a:ea typeface="+mj-ea"/>
              </a:rPr>
            </a:br>
            <a:endParaRPr lang="en-US" altLang="zh-SG">
              <a:latin typeface="+mj-ea"/>
              <a:ea typeface="+mj-ea"/>
            </a:endParaRPr>
          </a:p>
        </p:txBody>
      </p:sp>
      <p:sp>
        <p:nvSpPr>
          <p:cNvPr id="11" name="TextBox 21"/>
          <p:cNvSpPr txBox="1">
            <a:spLocks noChangeArrowheads="1"/>
          </p:cNvSpPr>
          <p:nvPr/>
        </p:nvSpPr>
        <p:spPr bwMode="auto">
          <a:xfrm>
            <a:off x="365001" y="1310640"/>
            <a:ext cx="8980487" cy="452432"/>
          </a:xfrm>
          <a:prstGeom prst="rect">
            <a:avLst/>
          </a:prstGeom>
          <a:noFill/>
          <a:ln w="9525">
            <a:noFill/>
            <a:miter lim="800000"/>
            <a:headEnd/>
            <a:tailEnd/>
          </a:ln>
        </p:spPr>
        <p:txBody>
          <a:bodyPr>
            <a:spAutoFit/>
          </a:bodyPr>
          <a:lstStyle/>
          <a:p>
            <a:pPr>
              <a:buNone/>
            </a:pPr>
            <a:r>
              <a:rPr lang="zh-CN" altLang="en-US" sz="1800" b="1" dirty="0" smtClean="0">
                <a:solidFill>
                  <a:srgbClr val="000000"/>
                </a:solidFill>
                <a:latin typeface="+mj-ea"/>
                <a:ea typeface="+mj-ea"/>
              </a:rPr>
              <a:t>数据管控体系、数据标准、数据质量</a:t>
            </a:r>
            <a:r>
              <a:rPr lang="zh-CN" altLang="en-US" sz="1800" dirty="0" smtClean="0">
                <a:solidFill>
                  <a:srgbClr val="000000"/>
                </a:solidFill>
                <a:latin typeface="+mj-ea"/>
                <a:ea typeface="+mj-ea"/>
              </a:rPr>
              <a:t>是目前急需解决的三个方面：</a:t>
            </a:r>
            <a:endParaRPr lang="en-US" altLang="zh-CN" sz="1800" b="1" dirty="0" smtClean="0">
              <a:solidFill>
                <a:srgbClr val="000000"/>
              </a:solidFill>
              <a:latin typeface="+mj-ea"/>
              <a:ea typeface="+mj-ea"/>
            </a:endParaRPr>
          </a:p>
        </p:txBody>
      </p:sp>
      <p:sp>
        <p:nvSpPr>
          <p:cNvPr id="14" name="Rectangle 2"/>
          <p:cNvSpPr>
            <a:spLocks noChangeArrowheads="1"/>
          </p:cNvSpPr>
          <p:nvPr/>
        </p:nvSpPr>
        <p:spPr bwMode="auto">
          <a:xfrm>
            <a:off x="745226" y="2715592"/>
            <a:ext cx="6408737" cy="31115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w="3175" algn="ctr">
            <a:solidFill>
              <a:srgbClr val="000000"/>
            </a:solidFill>
            <a:miter lim="800000"/>
            <a:headEnd/>
            <a:tailEnd/>
          </a:ln>
          <a:effectLst/>
        </p:spPr>
        <p:txBody>
          <a:bodyPr wrap="none" lIns="45720" tIns="46800" rIns="45720" bIns="46800" anchor="ctr"/>
          <a:lstStyle/>
          <a:p>
            <a:pPr algn="ctr" fontAlgn="auto">
              <a:spcBef>
                <a:spcPts val="0"/>
              </a:spcBef>
              <a:spcAft>
                <a:spcPts val="0"/>
              </a:spcAft>
              <a:buNone/>
            </a:pPr>
            <a:r>
              <a:rPr lang="zh-CN" altLang="en-US" sz="1600" b="1" kern="0" dirty="0" smtClean="0">
                <a:solidFill>
                  <a:sysClr val="windowText" lastClr="000000"/>
                </a:solidFill>
                <a:latin typeface="+mj-ea"/>
                <a:ea typeface="+mj-ea"/>
              </a:rPr>
              <a:t>制度、流程</a:t>
            </a:r>
            <a:endParaRPr lang="en-US" sz="1600" b="1" kern="0" dirty="0">
              <a:solidFill>
                <a:sysClr val="windowText" lastClr="000000"/>
              </a:solidFill>
              <a:latin typeface="+mj-ea"/>
              <a:ea typeface="+mj-ea"/>
            </a:endParaRPr>
          </a:p>
        </p:txBody>
      </p:sp>
      <p:sp>
        <p:nvSpPr>
          <p:cNvPr id="15" name="Rectangle 2"/>
          <p:cNvSpPr>
            <a:spLocks noChangeArrowheads="1"/>
          </p:cNvSpPr>
          <p:nvPr/>
        </p:nvSpPr>
        <p:spPr bwMode="auto">
          <a:xfrm>
            <a:off x="745226" y="3093417"/>
            <a:ext cx="6408737" cy="31115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w="3175" algn="ctr">
            <a:solidFill>
              <a:srgbClr val="000000"/>
            </a:solidFill>
            <a:miter lim="800000"/>
            <a:headEnd/>
            <a:tailEnd/>
          </a:ln>
          <a:effectLst/>
        </p:spPr>
        <p:txBody>
          <a:bodyPr wrap="none" lIns="45720" tIns="46800" rIns="45720" bIns="46800" anchor="ctr"/>
          <a:lstStyle/>
          <a:p>
            <a:pPr algn="ctr" fontAlgn="auto">
              <a:spcBef>
                <a:spcPts val="0"/>
              </a:spcBef>
              <a:spcAft>
                <a:spcPts val="0"/>
              </a:spcAft>
              <a:buNone/>
            </a:pPr>
            <a:r>
              <a:rPr lang="zh-CN" altLang="en-US" sz="1600" b="1" kern="0" dirty="0">
                <a:solidFill>
                  <a:sysClr val="windowText" lastClr="000000"/>
                </a:solidFill>
                <a:latin typeface="+mj-ea"/>
                <a:ea typeface="+mj-ea"/>
              </a:rPr>
              <a:t>评估与考核</a:t>
            </a:r>
            <a:endParaRPr lang="en-US" sz="1600" b="1" kern="0" dirty="0">
              <a:solidFill>
                <a:sysClr val="windowText" lastClr="000000"/>
              </a:solidFill>
              <a:latin typeface="+mj-ea"/>
              <a:ea typeface="+mj-ea"/>
            </a:endParaRPr>
          </a:p>
        </p:txBody>
      </p:sp>
      <p:sp>
        <p:nvSpPr>
          <p:cNvPr id="16" name="Rectangle 2"/>
          <p:cNvSpPr>
            <a:spLocks noChangeArrowheads="1"/>
          </p:cNvSpPr>
          <p:nvPr/>
        </p:nvSpPr>
        <p:spPr bwMode="auto">
          <a:xfrm>
            <a:off x="5206130" y="4210843"/>
            <a:ext cx="1876425" cy="1522413"/>
          </a:xfrm>
          <a:prstGeom prst="rect">
            <a:avLst/>
          </a:prstGeom>
          <a:solidFill>
            <a:srgbClr val="D6EBF6"/>
          </a:solidFill>
          <a:ln w="3175" algn="ctr">
            <a:solidFill>
              <a:srgbClr val="000000"/>
            </a:solidFill>
            <a:miter lim="800000"/>
            <a:headEnd/>
            <a:tailEnd/>
          </a:ln>
          <a:effectLst/>
        </p:spPr>
        <p:txBody>
          <a:bodyPr wrap="none" lIns="45720" tIns="46800" rIns="45720" bIns="46800"/>
          <a:lstStyle/>
          <a:p>
            <a:pPr algn="ctr" fontAlgn="auto">
              <a:spcBef>
                <a:spcPts val="0"/>
              </a:spcBef>
              <a:spcAft>
                <a:spcPts val="0"/>
              </a:spcAft>
              <a:buNone/>
              <a:defRPr/>
            </a:pPr>
            <a:r>
              <a:rPr lang="zh-CN" altLang="en-US" sz="1600" kern="0" dirty="0">
                <a:solidFill>
                  <a:sysClr val="windowText" lastClr="000000"/>
                </a:solidFill>
                <a:latin typeface="+mj-ea"/>
                <a:ea typeface="+mj-ea"/>
              </a:rPr>
              <a:t>数据安全</a:t>
            </a:r>
            <a:endParaRPr lang="en-US" sz="1600" kern="0" dirty="0">
              <a:solidFill>
                <a:sysClr val="windowText" lastClr="000000"/>
              </a:solidFill>
              <a:latin typeface="+mj-ea"/>
              <a:ea typeface="+mj-ea"/>
            </a:endParaRPr>
          </a:p>
        </p:txBody>
      </p:sp>
      <p:sp>
        <p:nvSpPr>
          <p:cNvPr id="17" name="AutoShape 9"/>
          <p:cNvSpPr>
            <a:spLocks noChangeArrowheads="1"/>
          </p:cNvSpPr>
          <p:nvPr/>
        </p:nvSpPr>
        <p:spPr bwMode="gray">
          <a:xfrm>
            <a:off x="5379169" y="4625181"/>
            <a:ext cx="1548000" cy="360000"/>
          </a:xfrm>
          <a:prstGeom prst="roundRect">
            <a:avLst>
              <a:gd name="adj" fmla="val 16667"/>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ln w="38100" algn="ctr">
            <a:solidFill>
              <a:srgbClr val="FFFFFF"/>
            </a:solidFill>
            <a:round/>
            <a:headEnd/>
            <a:tailEnd/>
          </a:ln>
          <a:effectLst>
            <a:outerShdw dist="63500" dir="3187806" algn="ctr" rotWithShape="0">
              <a:srgbClr val="001D3A"/>
            </a:outerShdw>
          </a:effectLst>
        </p:spPr>
        <p:txBody>
          <a:bodyPr lIns="54000" rIns="54000" anchor="ctr"/>
          <a:lstStyle/>
          <a:p>
            <a:pPr algn="ctr" fontAlgn="auto">
              <a:spcAft>
                <a:spcPts val="0"/>
              </a:spcAft>
              <a:buNone/>
              <a:defRPr/>
            </a:pPr>
            <a:r>
              <a:rPr lang="zh-CN" altLang="en-US" sz="1400" kern="0" dirty="0">
                <a:solidFill>
                  <a:srgbClr val="000000"/>
                </a:solidFill>
                <a:latin typeface="+mj-ea"/>
                <a:ea typeface="+mj-ea"/>
              </a:rPr>
              <a:t>分级</a:t>
            </a:r>
          </a:p>
        </p:txBody>
      </p:sp>
      <p:sp>
        <p:nvSpPr>
          <p:cNvPr id="18" name="AutoShape 9"/>
          <p:cNvSpPr>
            <a:spLocks noChangeArrowheads="1"/>
          </p:cNvSpPr>
          <p:nvPr/>
        </p:nvSpPr>
        <p:spPr bwMode="gray">
          <a:xfrm>
            <a:off x="5368055" y="5180806"/>
            <a:ext cx="1548000" cy="360000"/>
          </a:xfrm>
          <a:prstGeom prst="roundRect">
            <a:avLst>
              <a:gd name="adj" fmla="val 16667"/>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ln w="38100" algn="ctr">
            <a:solidFill>
              <a:srgbClr val="FFFFFF"/>
            </a:solidFill>
            <a:round/>
            <a:headEnd/>
            <a:tailEnd/>
          </a:ln>
          <a:effectLst>
            <a:outerShdw dist="63500" dir="3187806" algn="ctr" rotWithShape="0">
              <a:srgbClr val="001D3A"/>
            </a:outerShdw>
          </a:effectLst>
        </p:spPr>
        <p:txBody>
          <a:bodyPr lIns="54000" rIns="54000" anchor="ctr"/>
          <a:lstStyle/>
          <a:p>
            <a:pPr algn="ctr" fontAlgn="auto">
              <a:spcAft>
                <a:spcPts val="0"/>
              </a:spcAft>
              <a:buNone/>
              <a:defRPr/>
            </a:pPr>
            <a:r>
              <a:rPr lang="zh-CN" altLang="en-US" sz="1400" kern="0" dirty="0">
                <a:solidFill>
                  <a:srgbClr val="000000"/>
                </a:solidFill>
                <a:latin typeface="+mj-ea"/>
                <a:ea typeface="+mj-ea"/>
              </a:rPr>
              <a:t>授权</a:t>
            </a:r>
          </a:p>
        </p:txBody>
      </p:sp>
      <p:sp>
        <p:nvSpPr>
          <p:cNvPr id="19" name="Rectangle 2"/>
          <p:cNvSpPr>
            <a:spLocks noChangeArrowheads="1"/>
          </p:cNvSpPr>
          <p:nvPr/>
        </p:nvSpPr>
        <p:spPr bwMode="auto">
          <a:xfrm>
            <a:off x="2872438" y="4196556"/>
            <a:ext cx="2104500" cy="1525587"/>
          </a:xfrm>
          <a:prstGeom prst="rect">
            <a:avLst/>
          </a:prstGeom>
          <a:solidFill>
            <a:srgbClr val="D6EBF6"/>
          </a:solidFill>
          <a:ln w="3175" algn="ctr">
            <a:solidFill>
              <a:srgbClr val="000000"/>
            </a:solidFill>
            <a:miter lim="800000"/>
            <a:headEnd/>
            <a:tailEnd/>
          </a:ln>
          <a:effectLst/>
        </p:spPr>
        <p:txBody>
          <a:bodyPr wrap="none" lIns="45720" tIns="46800" rIns="45720" bIns="46800"/>
          <a:lstStyle/>
          <a:p>
            <a:pPr algn="ctr" fontAlgn="auto">
              <a:spcBef>
                <a:spcPts val="0"/>
              </a:spcBef>
              <a:spcAft>
                <a:spcPts val="0"/>
              </a:spcAft>
              <a:buNone/>
              <a:defRPr/>
            </a:pPr>
            <a:r>
              <a:rPr lang="zh-CN" altLang="en-US" sz="1600" b="1" kern="0" dirty="0">
                <a:solidFill>
                  <a:sysClr val="windowText" lastClr="000000"/>
                </a:solidFill>
                <a:latin typeface="+mj-ea"/>
                <a:ea typeface="+mj-ea"/>
              </a:rPr>
              <a:t>数据质量</a:t>
            </a:r>
            <a:endParaRPr lang="en-US" sz="1600" b="1" kern="0" dirty="0">
              <a:solidFill>
                <a:sysClr val="windowText" lastClr="000000"/>
              </a:solidFill>
              <a:latin typeface="+mj-ea"/>
              <a:ea typeface="+mj-ea"/>
            </a:endParaRPr>
          </a:p>
        </p:txBody>
      </p:sp>
      <p:sp>
        <p:nvSpPr>
          <p:cNvPr id="20" name="AutoShape 9"/>
          <p:cNvSpPr>
            <a:spLocks noChangeArrowheads="1"/>
          </p:cNvSpPr>
          <p:nvPr/>
        </p:nvSpPr>
        <p:spPr bwMode="gray">
          <a:xfrm>
            <a:off x="2939112" y="4666456"/>
            <a:ext cx="317500" cy="965200"/>
          </a:xfrm>
          <a:prstGeom prst="roundRect">
            <a:avLst>
              <a:gd name="adj" fmla="val 16667"/>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w="38100" algn="ctr">
            <a:solidFill>
              <a:srgbClr val="FFFFFF"/>
            </a:solidFill>
            <a:round/>
            <a:headEnd/>
            <a:tailEnd/>
          </a:ln>
          <a:effectLst>
            <a:outerShdw dist="63500" dir="3187806" algn="ctr" rotWithShape="0">
              <a:srgbClr val="001D3A"/>
            </a:outerShdw>
          </a:effectLst>
        </p:spPr>
        <p:txBody>
          <a:bodyPr lIns="54000" rIns="54000" anchor="ctr"/>
          <a:lstStyle/>
          <a:p>
            <a:pPr algn="ctr" fontAlgn="auto">
              <a:spcAft>
                <a:spcPts val="0"/>
              </a:spcAft>
              <a:buNone/>
              <a:defRPr/>
            </a:pPr>
            <a:r>
              <a:rPr lang="zh-CN" altLang="en-US" sz="1400" kern="0" dirty="0">
                <a:solidFill>
                  <a:srgbClr val="000000"/>
                </a:solidFill>
                <a:latin typeface="+mj-ea"/>
                <a:ea typeface="+mj-ea"/>
              </a:rPr>
              <a:t>合理性</a:t>
            </a:r>
          </a:p>
        </p:txBody>
      </p:sp>
      <p:sp>
        <p:nvSpPr>
          <p:cNvPr id="21" name="Rectangle 2"/>
          <p:cNvSpPr>
            <a:spLocks noChangeArrowheads="1"/>
          </p:cNvSpPr>
          <p:nvPr/>
        </p:nvSpPr>
        <p:spPr bwMode="auto">
          <a:xfrm>
            <a:off x="762650" y="4210843"/>
            <a:ext cx="1924049" cy="1501775"/>
          </a:xfrm>
          <a:prstGeom prst="rect">
            <a:avLst/>
          </a:prstGeom>
          <a:solidFill>
            <a:srgbClr val="D6EBF6"/>
          </a:solidFill>
          <a:ln w="3175" algn="ctr">
            <a:solidFill>
              <a:srgbClr val="000000"/>
            </a:solidFill>
            <a:miter lim="800000"/>
            <a:headEnd/>
            <a:tailEnd/>
          </a:ln>
          <a:effectLst/>
        </p:spPr>
        <p:txBody>
          <a:bodyPr wrap="none" lIns="45720" tIns="46800" rIns="45720" bIns="46800"/>
          <a:lstStyle/>
          <a:p>
            <a:pPr algn="ctr" fontAlgn="auto">
              <a:spcBef>
                <a:spcPts val="0"/>
              </a:spcBef>
              <a:spcAft>
                <a:spcPts val="0"/>
              </a:spcAft>
              <a:buNone/>
              <a:defRPr/>
            </a:pPr>
            <a:r>
              <a:rPr lang="zh-CN" altLang="en-US" sz="1600" b="1" kern="0" dirty="0">
                <a:solidFill>
                  <a:sysClr val="windowText" lastClr="000000"/>
                </a:solidFill>
                <a:latin typeface="+mj-ea"/>
                <a:ea typeface="+mj-ea"/>
              </a:rPr>
              <a:t>数据标准</a:t>
            </a:r>
            <a:endParaRPr lang="en-US" sz="1600" b="1" kern="0" dirty="0">
              <a:solidFill>
                <a:sysClr val="windowText" lastClr="000000"/>
              </a:solidFill>
              <a:latin typeface="+mj-ea"/>
              <a:ea typeface="+mj-ea"/>
            </a:endParaRPr>
          </a:p>
        </p:txBody>
      </p:sp>
      <p:sp>
        <p:nvSpPr>
          <p:cNvPr id="22" name="AutoShape 9"/>
          <p:cNvSpPr>
            <a:spLocks noChangeArrowheads="1"/>
          </p:cNvSpPr>
          <p:nvPr/>
        </p:nvSpPr>
        <p:spPr bwMode="gray">
          <a:xfrm>
            <a:off x="912807" y="5171281"/>
            <a:ext cx="1548000" cy="360000"/>
          </a:xfrm>
          <a:prstGeom prst="roundRect">
            <a:avLst>
              <a:gd name="adj" fmla="val 16667"/>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w="9525" algn="ctr">
            <a:solidFill>
              <a:srgbClr val="000000"/>
            </a:solidFill>
            <a:round/>
            <a:headEnd/>
            <a:tailEnd/>
          </a:ln>
        </p:spPr>
        <p:txBody>
          <a:bodyPr/>
          <a:lstStyle/>
          <a:p>
            <a:pPr algn="ctr">
              <a:lnSpc>
                <a:spcPct val="120000"/>
              </a:lnSpc>
              <a:spcBef>
                <a:spcPct val="20000"/>
              </a:spcBef>
              <a:buClr>
                <a:srgbClr val="83C2E5"/>
              </a:buClr>
              <a:buNone/>
            </a:pPr>
            <a:r>
              <a:rPr lang="zh-CN" altLang="en-US" dirty="0">
                <a:solidFill>
                  <a:srgbClr val="000000"/>
                </a:solidFill>
                <a:latin typeface="+mj-ea"/>
                <a:ea typeface="+mj-ea"/>
              </a:rPr>
              <a:t>分类</a:t>
            </a:r>
            <a:r>
              <a:rPr lang="en-US" altLang="zh-CN" dirty="0">
                <a:solidFill>
                  <a:srgbClr val="000000"/>
                </a:solidFill>
                <a:latin typeface="+mj-ea"/>
                <a:ea typeface="+mj-ea"/>
              </a:rPr>
              <a:t>/</a:t>
            </a:r>
            <a:r>
              <a:rPr lang="zh-CN" altLang="en-US" dirty="0">
                <a:solidFill>
                  <a:srgbClr val="000000"/>
                </a:solidFill>
                <a:latin typeface="+mj-ea"/>
                <a:ea typeface="+mj-ea"/>
              </a:rPr>
              <a:t>属性</a:t>
            </a:r>
          </a:p>
        </p:txBody>
      </p:sp>
      <p:sp>
        <p:nvSpPr>
          <p:cNvPr id="23" name="AutoShape 9"/>
          <p:cNvSpPr>
            <a:spLocks noChangeArrowheads="1"/>
          </p:cNvSpPr>
          <p:nvPr/>
        </p:nvSpPr>
        <p:spPr bwMode="gray">
          <a:xfrm>
            <a:off x="909632" y="4607717"/>
            <a:ext cx="1548000" cy="360000"/>
          </a:xfrm>
          <a:prstGeom prst="roundRect">
            <a:avLst>
              <a:gd name="adj" fmla="val 16667"/>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w="9525" algn="ctr">
            <a:solidFill>
              <a:srgbClr val="000000"/>
            </a:solidFill>
            <a:round/>
            <a:headEnd/>
            <a:tailEnd/>
          </a:ln>
        </p:spPr>
        <p:txBody>
          <a:bodyPr/>
          <a:lstStyle/>
          <a:p>
            <a:pPr algn="ctr">
              <a:lnSpc>
                <a:spcPct val="120000"/>
              </a:lnSpc>
              <a:spcBef>
                <a:spcPct val="20000"/>
              </a:spcBef>
              <a:buClr>
                <a:srgbClr val="83C2E5"/>
              </a:buClr>
              <a:buNone/>
            </a:pPr>
            <a:r>
              <a:rPr lang="zh-CN" altLang="en-US" dirty="0">
                <a:solidFill>
                  <a:srgbClr val="000000"/>
                </a:solidFill>
                <a:latin typeface="+mj-ea"/>
                <a:ea typeface="+mj-ea"/>
              </a:rPr>
              <a:t>编码</a:t>
            </a:r>
            <a:r>
              <a:rPr lang="en-US" altLang="zh-CN" dirty="0">
                <a:solidFill>
                  <a:srgbClr val="000000"/>
                </a:solidFill>
                <a:latin typeface="+mj-ea"/>
                <a:ea typeface="+mj-ea"/>
              </a:rPr>
              <a:t>/</a:t>
            </a:r>
            <a:r>
              <a:rPr lang="zh-CN" altLang="en-US" dirty="0">
                <a:solidFill>
                  <a:srgbClr val="000000"/>
                </a:solidFill>
                <a:latin typeface="+mj-ea"/>
                <a:ea typeface="+mj-ea"/>
              </a:rPr>
              <a:t>描述</a:t>
            </a:r>
          </a:p>
        </p:txBody>
      </p:sp>
      <p:sp>
        <p:nvSpPr>
          <p:cNvPr id="26" name="TextBox 19"/>
          <p:cNvSpPr txBox="1">
            <a:spLocks noChangeArrowheads="1"/>
          </p:cNvSpPr>
          <p:nvPr/>
        </p:nvSpPr>
        <p:spPr bwMode="auto">
          <a:xfrm>
            <a:off x="288780" y="4196556"/>
            <a:ext cx="464743" cy="1484822"/>
          </a:xfrm>
          <a:prstGeom prst="rect">
            <a:avLst/>
          </a:prstGeom>
          <a:noFill/>
          <a:ln w="9525">
            <a:noFill/>
            <a:miter lim="800000"/>
            <a:headEnd/>
            <a:tailEnd/>
          </a:ln>
        </p:spPr>
        <p:txBody>
          <a:bodyPr vert="eaVert">
            <a:spAutoFit/>
          </a:bodyPr>
          <a:lstStyle/>
          <a:p>
            <a:pPr algn="ctr">
              <a:buNone/>
            </a:pPr>
            <a:r>
              <a:rPr lang="zh-CN" altLang="en-US" b="1" dirty="0">
                <a:solidFill>
                  <a:srgbClr val="000000"/>
                </a:solidFill>
                <a:latin typeface="+mj-ea"/>
                <a:ea typeface="+mj-ea"/>
              </a:rPr>
              <a:t>业务</a:t>
            </a:r>
            <a:r>
              <a:rPr lang="zh-CN" altLang="en-US" sz="1400" b="1" dirty="0" smtClean="0">
                <a:solidFill>
                  <a:srgbClr val="000000"/>
                </a:solidFill>
                <a:latin typeface="+mj-ea"/>
                <a:ea typeface="+mj-ea"/>
              </a:rPr>
              <a:t>任务</a:t>
            </a:r>
          </a:p>
        </p:txBody>
      </p:sp>
      <p:sp>
        <p:nvSpPr>
          <p:cNvPr id="27" name="TextBox 20"/>
          <p:cNvSpPr txBox="1">
            <a:spLocks noChangeArrowheads="1"/>
          </p:cNvSpPr>
          <p:nvPr/>
        </p:nvSpPr>
        <p:spPr bwMode="auto">
          <a:xfrm>
            <a:off x="311793" y="2463641"/>
            <a:ext cx="464743" cy="1259316"/>
          </a:xfrm>
          <a:prstGeom prst="rect">
            <a:avLst/>
          </a:prstGeom>
          <a:noFill/>
          <a:ln w="9525">
            <a:noFill/>
            <a:miter lim="800000"/>
            <a:headEnd/>
            <a:tailEnd/>
          </a:ln>
        </p:spPr>
        <p:txBody>
          <a:bodyPr vert="eaVert">
            <a:spAutoFit/>
          </a:bodyPr>
          <a:lstStyle/>
          <a:p>
            <a:pPr algn="ctr">
              <a:buNone/>
            </a:pPr>
            <a:r>
              <a:rPr lang="zh-CN" altLang="en-US" sz="1400" b="1" dirty="0" smtClean="0">
                <a:solidFill>
                  <a:srgbClr val="000000"/>
                </a:solidFill>
                <a:latin typeface="+mj-ea"/>
                <a:ea typeface="+mj-ea"/>
              </a:rPr>
              <a:t>管理体系</a:t>
            </a:r>
          </a:p>
        </p:txBody>
      </p:sp>
      <p:sp>
        <p:nvSpPr>
          <p:cNvPr id="28" name="Rectangle 2"/>
          <p:cNvSpPr>
            <a:spLocks noChangeArrowheads="1"/>
          </p:cNvSpPr>
          <p:nvPr/>
        </p:nvSpPr>
        <p:spPr bwMode="auto">
          <a:xfrm>
            <a:off x="745226" y="3502447"/>
            <a:ext cx="6408737" cy="31115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w="9525" algn="ctr">
            <a:solidFill>
              <a:srgbClr val="000000"/>
            </a:solidFill>
            <a:round/>
            <a:headEnd/>
            <a:tailEnd/>
          </a:ln>
        </p:spPr>
        <p:txBody>
          <a:bodyPr/>
          <a:lstStyle/>
          <a:p>
            <a:pPr algn="ctr">
              <a:lnSpc>
                <a:spcPct val="120000"/>
              </a:lnSpc>
              <a:spcBef>
                <a:spcPct val="20000"/>
              </a:spcBef>
              <a:buClr>
                <a:srgbClr val="83C2E5"/>
              </a:buClr>
              <a:buNone/>
            </a:pPr>
            <a:r>
              <a:rPr lang="en-US" dirty="0">
                <a:solidFill>
                  <a:srgbClr val="000000"/>
                </a:solidFill>
                <a:latin typeface="+mj-ea"/>
                <a:ea typeface="+mj-ea"/>
              </a:rPr>
              <a:t>IT</a:t>
            </a:r>
            <a:r>
              <a:rPr lang="zh-CN" altLang="en-US" dirty="0">
                <a:solidFill>
                  <a:srgbClr val="000000"/>
                </a:solidFill>
                <a:latin typeface="+mj-ea"/>
                <a:ea typeface="+mj-ea"/>
              </a:rPr>
              <a:t>技术－管理系统</a:t>
            </a:r>
            <a:endParaRPr lang="en-US" dirty="0">
              <a:solidFill>
                <a:srgbClr val="000000"/>
              </a:solidFill>
              <a:latin typeface="+mj-ea"/>
              <a:ea typeface="+mj-ea"/>
            </a:endParaRPr>
          </a:p>
        </p:txBody>
      </p:sp>
      <p:sp>
        <p:nvSpPr>
          <p:cNvPr id="29" name="AutoShape 9"/>
          <p:cNvSpPr>
            <a:spLocks noChangeArrowheads="1"/>
          </p:cNvSpPr>
          <p:nvPr/>
        </p:nvSpPr>
        <p:spPr bwMode="gray">
          <a:xfrm>
            <a:off x="3351863" y="4666456"/>
            <a:ext cx="314325" cy="965200"/>
          </a:xfrm>
          <a:prstGeom prst="roundRect">
            <a:avLst>
              <a:gd name="adj" fmla="val 16667"/>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w="38100" algn="ctr">
            <a:solidFill>
              <a:srgbClr val="FFFFFF"/>
            </a:solidFill>
            <a:round/>
            <a:headEnd/>
            <a:tailEnd/>
          </a:ln>
          <a:effectLst>
            <a:outerShdw dist="63500" dir="3187806" algn="ctr" rotWithShape="0">
              <a:srgbClr val="001D3A"/>
            </a:outerShdw>
          </a:effectLst>
        </p:spPr>
        <p:txBody>
          <a:bodyPr lIns="54000" rIns="54000" anchor="ctr"/>
          <a:lstStyle/>
          <a:p>
            <a:pPr algn="ctr" fontAlgn="auto">
              <a:spcAft>
                <a:spcPts val="0"/>
              </a:spcAft>
              <a:buNone/>
              <a:defRPr/>
            </a:pPr>
            <a:r>
              <a:rPr lang="zh-CN" altLang="en-US" sz="1400" kern="0" dirty="0">
                <a:solidFill>
                  <a:srgbClr val="000000"/>
                </a:solidFill>
                <a:latin typeface="+mj-ea"/>
                <a:ea typeface="+mj-ea"/>
              </a:rPr>
              <a:t>真实性</a:t>
            </a:r>
          </a:p>
        </p:txBody>
      </p:sp>
      <p:sp>
        <p:nvSpPr>
          <p:cNvPr id="30" name="AutoShape 9"/>
          <p:cNvSpPr>
            <a:spLocks noChangeArrowheads="1"/>
          </p:cNvSpPr>
          <p:nvPr/>
        </p:nvSpPr>
        <p:spPr bwMode="gray">
          <a:xfrm>
            <a:off x="3734450" y="4666456"/>
            <a:ext cx="315913" cy="965200"/>
          </a:xfrm>
          <a:prstGeom prst="roundRect">
            <a:avLst>
              <a:gd name="adj" fmla="val 16667"/>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w="38100" algn="ctr">
            <a:solidFill>
              <a:srgbClr val="FFFFFF"/>
            </a:solidFill>
            <a:round/>
            <a:headEnd/>
            <a:tailEnd/>
          </a:ln>
          <a:effectLst>
            <a:outerShdw dist="63500" dir="3187806" algn="ctr" rotWithShape="0">
              <a:srgbClr val="001D3A"/>
            </a:outerShdw>
          </a:effectLst>
        </p:spPr>
        <p:txBody>
          <a:bodyPr lIns="54000" rIns="54000" anchor="ctr"/>
          <a:lstStyle/>
          <a:p>
            <a:pPr algn="ctr" fontAlgn="auto">
              <a:spcAft>
                <a:spcPts val="0"/>
              </a:spcAft>
              <a:buNone/>
              <a:defRPr/>
            </a:pPr>
            <a:r>
              <a:rPr lang="zh-CN" altLang="en-US" sz="1400" kern="0" dirty="0">
                <a:solidFill>
                  <a:srgbClr val="000000"/>
                </a:solidFill>
                <a:latin typeface="+mj-ea"/>
                <a:ea typeface="+mj-ea"/>
              </a:rPr>
              <a:t>完整性</a:t>
            </a:r>
          </a:p>
        </p:txBody>
      </p:sp>
      <p:sp>
        <p:nvSpPr>
          <p:cNvPr id="31" name="AutoShape 9"/>
          <p:cNvSpPr>
            <a:spLocks noChangeArrowheads="1"/>
          </p:cNvSpPr>
          <p:nvPr/>
        </p:nvSpPr>
        <p:spPr bwMode="gray">
          <a:xfrm>
            <a:off x="4142438" y="4666456"/>
            <a:ext cx="317500" cy="965200"/>
          </a:xfrm>
          <a:prstGeom prst="roundRect">
            <a:avLst>
              <a:gd name="adj" fmla="val 16667"/>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w="38100" algn="ctr">
            <a:solidFill>
              <a:srgbClr val="FFFFFF"/>
            </a:solidFill>
            <a:round/>
            <a:headEnd/>
            <a:tailEnd/>
          </a:ln>
          <a:effectLst>
            <a:outerShdw dist="63500" dir="3187806" algn="ctr" rotWithShape="0">
              <a:srgbClr val="001D3A"/>
            </a:outerShdw>
          </a:effectLst>
        </p:spPr>
        <p:txBody>
          <a:bodyPr lIns="54000" rIns="54000" anchor="ctr"/>
          <a:lstStyle/>
          <a:p>
            <a:pPr algn="ctr" fontAlgn="auto">
              <a:spcAft>
                <a:spcPts val="0"/>
              </a:spcAft>
              <a:buNone/>
              <a:defRPr/>
            </a:pPr>
            <a:r>
              <a:rPr lang="zh-CN" altLang="en-US" sz="1400" kern="0" dirty="0">
                <a:solidFill>
                  <a:srgbClr val="000000"/>
                </a:solidFill>
                <a:latin typeface="+mj-ea"/>
                <a:ea typeface="+mj-ea"/>
              </a:rPr>
              <a:t>唯一性</a:t>
            </a:r>
          </a:p>
        </p:txBody>
      </p:sp>
      <p:sp>
        <p:nvSpPr>
          <p:cNvPr id="32" name="AutoShape 9"/>
          <p:cNvSpPr>
            <a:spLocks noChangeArrowheads="1"/>
          </p:cNvSpPr>
          <p:nvPr/>
        </p:nvSpPr>
        <p:spPr bwMode="gray">
          <a:xfrm>
            <a:off x="4526612" y="4666456"/>
            <a:ext cx="317500" cy="965200"/>
          </a:xfrm>
          <a:prstGeom prst="roundRect">
            <a:avLst>
              <a:gd name="adj" fmla="val 16667"/>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w="38100" algn="ctr">
            <a:solidFill>
              <a:srgbClr val="FFFFFF"/>
            </a:solidFill>
            <a:round/>
            <a:headEnd/>
            <a:tailEnd/>
          </a:ln>
          <a:effectLst>
            <a:outerShdw dist="63500" dir="3187806" algn="ctr" rotWithShape="0">
              <a:srgbClr val="001D3A"/>
            </a:outerShdw>
          </a:effectLst>
        </p:spPr>
        <p:txBody>
          <a:bodyPr lIns="54000" rIns="54000" anchor="ctr"/>
          <a:lstStyle/>
          <a:p>
            <a:pPr algn="ctr" fontAlgn="auto">
              <a:spcAft>
                <a:spcPts val="0"/>
              </a:spcAft>
              <a:buNone/>
            </a:pPr>
            <a:r>
              <a:rPr lang="zh-CN" altLang="en-US" kern="0" dirty="0">
                <a:solidFill>
                  <a:srgbClr val="000000"/>
                </a:solidFill>
                <a:latin typeface="+mj-ea"/>
                <a:ea typeface="+mj-ea"/>
              </a:rPr>
              <a:t>及时性</a:t>
            </a:r>
          </a:p>
        </p:txBody>
      </p:sp>
      <p:sp>
        <p:nvSpPr>
          <p:cNvPr id="33" name="Rectangle 24"/>
          <p:cNvSpPr>
            <a:spLocks noChangeArrowheads="1"/>
          </p:cNvSpPr>
          <p:nvPr/>
        </p:nvSpPr>
        <p:spPr bwMode="auto">
          <a:xfrm>
            <a:off x="8553400" y="2566725"/>
            <a:ext cx="403196" cy="2873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w="9525" algn="ctr">
            <a:solidFill>
              <a:srgbClr val="000000"/>
            </a:solidFill>
            <a:round/>
            <a:headEnd/>
            <a:tailEnd/>
          </a:ln>
        </p:spPr>
        <p:txBody>
          <a:bodyPr/>
          <a:lstStyle/>
          <a:p>
            <a:pPr eaLnBrk="0" hangingPunct="0">
              <a:lnSpc>
                <a:spcPct val="120000"/>
              </a:lnSpc>
              <a:spcBef>
                <a:spcPct val="20000"/>
              </a:spcBef>
              <a:buClr>
                <a:srgbClr val="83C2E5"/>
              </a:buClr>
              <a:buNone/>
              <a:defRPr/>
            </a:pPr>
            <a:endParaRPr lang="en-US">
              <a:solidFill>
                <a:srgbClr val="000000"/>
              </a:solidFill>
              <a:latin typeface="+mj-ea"/>
              <a:ea typeface="+mj-ea"/>
            </a:endParaRPr>
          </a:p>
        </p:txBody>
      </p:sp>
      <p:sp>
        <p:nvSpPr>
          <p:cNvPr id="34" name="Rectangle 25"/>
          <p:cNvSpPr>
            <a:spLocks noChangeArrowheads="1"/>
          </p:cNvSpPr>
          <p:nvPr/>
        </p:nvSpPr>
        <p:spPr bwMode="auto">
          <a:xfrm>
            <a:off x="8555793" y="3027587"/>
            <a:ext cx="404172" cy="28575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w="9525" algn="ctr">
            <a:solidFill>
              <a:srgbClr val="000000"/>
            </a:solidFill>
            <a:round/>
            <a:headEnd/>
            <a:tailEnd/>
          </a:ln>
        </p:spPr>
        <p:txBody>
          <a:bodyPr/>
          <a:lstStyle/>
          <a:p>
            <a:pPr eaLnBrk="0" hangingPunct="0">
              <a:lnSpc>
                <a:spcPct val="120000"/>
              </a:lnSpc>
              <a:spcBef>
                <a:spcPct val="20000"/>
              </a:spcBef>
              <a:buClr>
                <a:srgbClr val="83C2E5"/>
              </a:buClr>
              <a:buNone/>
              <a:defRPr/>
            </a:pPr>
            <a:endParaRPr lang="en-US">
              <a:solidFill>
                <a:srgbClr val="000000"/>
              </a:solidFill>
              <a:latin typeface="+mj-ea"/>
              <a:ea typeface="+mj-ea"/>
            </a:endParaRPr>
          </a:p>
        </p:txBody>
      </p:sp>
      <p:sp>
        <p:nvSpPr>
          <p:cNvPr id="35" name="Rectangle 26"/>
          <p:cNvSpPr>
            <a:spLocks noChangeArrowheads="1"/>
          </p:cNvSpPr>
          <p:nvPr/>
        </p:nvSpPr>
        <p:spPr bwMode="auto">
          <a:xfrm>
            <a:off x="8556769" y="3476381"/>
            <a:ext cx="403196" cy="285750"/>
          </a:xfrm>
          <a:prstGeom prst="rect">
            <a:avLst/>
          </a:prstGeom>
          <a:gradFill rotWithShape="1">
            <a:gsLst>
              <a:gs pos="0">
                <a:srgbClr val="BEF397"/>
              </a:gs>
              <a:gs pos="50000">
                <a:srgbClr val="D5F6C0"/>
              </a:gs>
              <a:gs pos="100000">
                <a:srgbClr val="EAFAE0"/>
              </a:gs>
            </a:gsLst>
            <a:lin ang="18900000" scaled="1"/>
          </a:gradFill>
          <a:ln w="9525" algn="ctr">
            <a:solidFill>
              <a:srgbClr val="000000"/>
            </a:solidFill>
            <a:round/>
            <a:headEnd/>
            <a:tailEnd/>
          </a:ln>
        </p:spPr>
        <p:txBody>
          <a:bodyPr/>
          <a:lstStyle/>
          <a:p>
            <a:pPr eaLnBrk="0" hangingPunct="0">
              <a:lnSpc>
                <a:spcPct val="120000"/>
              </a:lnSpc>
              <a:spcBef>
                <a:spcPct val="20000"/>
              </a:spcBef>
              <a:buClr>
                <a:srgbClr val="83C2E5"/>
              </a:buClr>
              <a:buNone/>
            </a:pPr>
            <a:endParaRPr lang="en-US" altLang="zh-CN" smtClean="0">
              <a:solidFill>
                <a:srgbClr val="000000"/>
              </a:solidFill>
              <a:latin typeface="+mj-ea"/>
              <a:ea typeface="+mj-ea"/>
            </a:endParaRPr>
          </a:p>
        </p:txBody>
      </p:sp>
      <p:sp>
        <p:nvSpPr>
          <p:cNvPr id="36" name="TextBox 27"/>
          <p:cNvSpPr txBox="1">
            <a:spLocks noChangeArrowheads="1"/>
          </p:cNvSpPr>
          <p:nvPr/>
        </p:nvSpPr>
        <p:spPr bwMode="auto">
          <a:xfrm>
            <a:off x="8959965" y="2532754"/>
            <a:ext cx="831851" cy="332399"/>
          </a:xfrm>
          <a:prstGeom prst="rect">
            <a:avLst/>
          </a:prstGeom>
          <a:noFill/>
          <a:ln w="9525">
            <a:noFill/>
            <a:miter lim="800000"/>
            <a:headEnd/>
            <a:tailEnd/>
          </a:ln>
        </p:spPr>
        <p:txBody>
          <a:bodyPr>
            <a:spAutoFit/>
          </a:bodyPr>
          <a:lstStyle/>
          <a:p>
            <a:pPr>
              <a:buNone/>
            </a:pPr>
            <a:r>
              <a:rPr lang="zh-CN" altLang="en-US" sz="1200" b="1" dirty="0" smtClean="0">
                <a:solidFill>
                  <a:srgbClr val="000000"/>
                </a:solidFill>
                <a:latin typeface="+mj-ea"/>
                <a:ea typeface="+mj-ea"/>
              </a:rPr>
              <a:t>急需改进</a:t>
            </a:r>
            <a:endParaRPr lang="en-US" sz="1200" b="1" dirty="0" smtClean="0">
              <a:solidFill>
                <a:srgbClr val="000000"/>
              </a:solidFill>
              <a:latin typeface="+mj-ea"/>
              <a:ea typeface="+mj-ea"/>
            </a:endParaRPr>
          </a:p>
        </p:txBody>
      </p:sp>
      <p:sp>
        <p:nvSpPr>
          <p:cNvPr id="37" name="TextBox 28"/>
          <p:cNvSpPr txBox="1">
            <a:spLocks noChangeArrowheads="1"/>
          </p:cNvSpPr>
          <p:nvPr/>
        </p:nvSpPr>
        <p:spPr bwMode="auto">
          <a:xfrm>
            <a:off x="8959965" y="2964802"/>
            <a:ext cx="830263" cy="332399"/>
          </a:xfrm>
          <a:prstGeom prst="rect">
            <a:avLst/>
          </a:prstGeom>
          <a:noFill/>
          <a:ln w="9525">
            <a:noFill/>
            <a:miter lim="800000"/>
            <a:headEnd/>
            <a:tailEnd/>
          </a:ln>
        </p:spPr>
        <p:txBody>
          <a:bodyPr>
            <a:spAutoFit/>
          </a:bodyPr>
          <a:lstStyle/>
          <a:p>
            <a:pPr>
              <a:buNone/>
            </a:pPr>
            <a:r>
              <a:rPr lang="zh-CN" altLang="en-US" sz="1200" b="1" dirty="0" smtClean="0">
                <a:solidFill>
                  <a:srgbClr val="000000"/>
                </a:solidFill>
                <a:latin typeface="+mj-ea"/>
                <a:ea typeface="+mj-ea"/>
              </a:rPr>
              <a:t>有待提升</a:t>
            </a:r>
            <a:endParaRPr lang="en-US" sz="1200" b="1" dirty="0" smtClean="0">
              <a:solidFill>
                <a:srgbClr val="000000"/>
              </a:solidFill>
              <a:latin typeface="+mj-ea"/>
              <a:ea typeface="+mj-ea"/>
            </a:endParaRPr>
          </a:p>
        </p:txBody>
      </p:sp>
      <p:sp>
        <p:nvSpPr>
          <p:cNvPr id="38" name="TextBox 29"/>
          <p:cNvSpPr txBox="1">
            <a:spLocks noChangeArrowheads="1"/>
          </p:cNvSpPr>
          <p:nvPr/>
        </p:nvSpPr>
        <p:spPr bwMode="auto">
          <a:xfrm>
            <a:off x="8959965" y="3468858"/>
            <a:ext cx="830262" cy="308674"/>
          </a:xfrm>
          <a:prstGeom prst="rect">
            <a:avLst/>
          </a:prstGeom>
          <a:noFill/>
          <a:ln w="9525">
            <a:noFill/>
            <a:miter lim="800000"/>
            <a:headEnd/>
            <a:tailEnd/>
          </a:ln>
        </p:spPr>
        <p:txBody>
          <a:bodyPr>
            <a:spAutoFit/>
          </a:bodyPr>
          <a:lstStyle/>
          <a:p>
            <a:pPr>
              <a:buNone/>
            </a:pPr>
            <a:r>
              <a:rPr lang="zh-CN" altLang="en-US" sz="1200" b="1" dirty="0" smtClean="0">
                <a:solidFill>
                  <a:srgbClr val="000000"/>
                </a:solidFill>
                <a:latin typeface="+mj-ea"/>
                <a:ea typeface="+mj-ea"/>
              </a:rPr>
              <a:t>管理缺失</a:t>
            </a:r>
            <a:endParaRPr lang="en-US" sz="1200" b="1" dirty="0" smtClean="0">
              <a:solidFill>
                <a:srgbClr val="000000"/>
              </a:solidFill>
              <a:latin typeface="+mj-ea"/>
              <a:ea typeface="+mj-ea"/>
            </a:endParaRPr>
          </a:p>
        </p:txBody>
      </p:sp>
      <p:sp>
        <p:nvSpPr>
          <p:cNvPr id="39" name="Right Brace 34"/>
          <p:cNvSpPr>
            <a:spLocks/>
          </p:cNvSpPr>
          <p:nvPr/>
        </p:nvSpPr>
        <p:spPr bwMode="auto">
          <a:xfrm>
            <a:off x="7374677" y="2815603"/>
            <a:ext cx="138084" cy="907353"/>
          </a:xfrm>
          <a:prstGeom prst="rightBrace">
            <a:avLst>
              <a:gd name="adj1" fmla="val 8368"/>
              <a:gd name="adj2" fmla="val 50000"/>
            </a:avLst>
          </a:prstGeom>
          <a:noFill/>
          <a:ln w="9525" algn="ctr">
            <a:solidFill>
              <a:srgbClr val="000000"/>
            </a:solidFill>
            <a:round/>
            <a:headEnd/>
            <a:tailEnd/>
          </a:ln>
        </p:spPr>
        <p:txBody>
          <a:bodyPr/>
          <a:lstStyle/>
          <a:p>
            <a:pPr eaLnBrk="0" hangingPunct="0">
              <a:lnSpc>
                <a:spcPct val="120000"/>
              </a:lnSpc>
              <a:spcBef>
                <a:spcPct val="20000"/>
              </a:spcBef>
              <a:buClr>
                <a:srgbClr val="83C2E5"/>
              </a:buClr>
              <a:buNone/>
            </a:pPr>
            <a:endParaRPr lang="en-US" altLang="zh-CN" smtClean="0">
              <a:solidFill>
                <a:srgbClr val="000000"/>
              </a:solidFill>
              <a:latin typeface="+mj-ea"/>
              <a:ea typeface="+mj-ea"/>
            </a:endParaRPr>
          </a:p>
        </p:txBody>
      </p:sp>
      <p:sp>
        <p:nvSpPr>
          <p:cNvPr id="40" name="Right Brace 35"/>
          <p:cNvSpPr>
            <a:spLocks/>
          </p:cNvSpPr>
          <p:nvPr/>
        </p:nvSpPr>
        <p:spPr bwMode="auto">
          <a:xfrm>
            <a:off x="7417511" y="4522100"/>
            <a:ext cx="190500" cy="887413"/>
          </a:xfrm>
          <a:prstGeom prst="rightBrace">
            <a:avLst>
              <a:gd name="adj1" fmla="val 8368"/>
              <a:gd name="adj2" fmla="val 50000"/>
            </a:avLst>
          </a:prstGeom>
          <a:noFill/>
          <a:ln w="9525" algn="ctr">
            <a:solidFill>
              <a:srgbClr val="000000"/>
            </a:solidFill>
            <a:round/>
            <a:headEnd/>
            <a:tailEnd/>
          </a:ln>
        </p:spPr>
        <p:txBody>
          <a:bodyPr/>
          <a:lstStyle/>
          <a:p>
            <a:pPr eaLnBrk="0" hangingPunct="0">
              <a:lnSpc>
                <a:spcPct val="120000"/>
              </a:lnSpc>
              <a:spcBef>
                <a:spcPct val="20000"/>
              </a:spcBef>
              <a:buClr>
                <a:srgbClr val="83C2E5"/>
              </a:buClr>
              <a:buNone/>
            </a:pPr>
            <a:endParaRPr lang="en-US" altLang="zh-CN" smtClean="0">
              <a:solidFill>
                <a:srgbClr val="000000"/>
              </a:solidFill>
              <a:latin typeface="+mj-ea"/>
              <a:ea typeface="+mj-ea"/>
            </a:endParaRPr>
          </a:p>
        </p:txBody>
      </p:sp>
      <p:sp>
        <p:nvSpPr>
          <p:cNvPr id="41" name="TextBox 36"/>
          <p:cNvSpPr txBox="1">
            <a:spLocks noChangeArrowheads="1"/>
          </p:cNvSpPr>
          <p:nvPr/>
        </p:nvSpPr>
        <p:spPr bwMode="auto">
          <a:xfrm>
            <a:off x="7663632" y="4741175"/>
            <a:ext cx="995363" cy="372410"/>
          </a:xfrm>
          <a:prstGeom prst="rect">
            <a:avLst/>
          </a:prstGeom>
          <a:noFill/>
          <a:ln w="9525">
            <a:noFill/>
            <a:miter lim="800000"/>
            <a:headEnd/>
            <a:tailEnd/>
          </a:ln>
        </p:spPr>
        <p:txBody>
          <a:bodyPr>
            <a:spAutoFit/>
          </a:bodyPr>
          <a:lstStyle/>
          <a:p>
            <a:pPr>
              <a:buNone/>
            </a:pPr>
            <a:r>
              <a:rPr lang="zh-CN" altLang="en-US" sz="1400" b="1" smtClean="0">
                <a:solidFill>
                  <a:srgbClr val="000000"/>
                </a:solidFill>
                <a:latin typeface="+mj-ea"/>
                <a:ea typeface="+mj-ea"/>
              </a:rPr>
              <a:t>管什么？</a:t>
            </a:r>
            <a:endParaRPr lang="en-US" sz="1400" b="1" smtClean="0">
              <a:solidFill>
                <a:srgbClr val="000000"/>
              </a:solidFill>
              <a:latin typeface="+mj-ea"/>
              <a:ea typeface="+mj-ea"/>
            </a:endParaRPr>
          </a:p>
        </p:txBody>
      </p:sp>
      <p:sp>
        <p:nvSpPr>
          <p:cNvPr id="43" name="TextBox 40"/>
          <p:cNvSpPr txBox="1">
            <a:spLocks noChangeArrowheads="1"/>
          </p:cNvSpPr>
          <p:nvPr/>
        </p:nvSpPr>
        <p:spPr bwMode="auto">
          <a:xfrm>
            <a:off x="7619152" y="3130037"/>
            <a:ext cx="995363" cy="372410"/>
          </a:xfrm>
          <a:prstGeom prst="rect">
            <a:avLst/>
          </a:prstGeom>
          <a:noFill/>
          <a:ln w="9525">
            <a:noFill/>
            <a:miter lim="800000"/>
            <a:headEnd/>
            <a:tailEnd/>
          </a:ln>
        </p:spPr>
        <p:txBody>
          <a:bodyPr>
            <a:spAutoFit/>
          </a:bodyPr>
          <a:lstStyle/>
          <a:p>
            <a:pPr>
              <a:buNone/>
            </a:pPr>
            <a:r>
              <a:rPr lang="zh-CN" altLang="en-US" sz="1400" b="1" dirty="0" smtClean="0">
                <a:solidFill>
                  <a:srgbClr val="000000"/>
                </a:solidFill>
                <a:latin typeface="+mj-ea"/>
                <a:ea typeface="+mj-ea"/>
              </a:rPr>
              <a:t>如何管？</a:t>
            </a:r>
            <a:endParaRPr lang="en-US" sz="1400" b="1" dirty="0" smtClean="0">
              <a:solidFill>
                <a:srgbClr val="000000"/>
              </a:solidFill>
              <a:latin typeface="+mj-ea"/>
              <a:ea typeface="+mj-ea"/>
            </a:endParaRPr>
          </a:p>
        </p:txBody>
      </p:sp>
      <p:sp>
        <p:nvSpPr>
          <p:cNvPr id="46" name="Rectangle 2"/>
          <p:cNvSpPr>
            <a:spLocks noChangeArrowheads="1"/>
          </p:cNvSpPr>
          <p:nvPr/>
        </p:nvSpPr>
        <p:spPr bwMode="auto">
          <a:xfrm>
            <a:off x="745226" y="2348880"/>
            <a:ext cx="6408737" cy="31115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w="3175" algn="ctr">
            <a:solidFill>
              <a:srgbClr val="000000"/>
            </a:solidFill>
            <a:miter lim="800000"/>
            <a:headEnd/>
            <a:tailEnd/>
          </a:ln>
          <a:effectLst/>
        </p:spPr>
        <p:txBody>
          <a:bodyPr wrap="none" lIns="45720" tIns="46800" rIns="45720" bIns="46800" anchor="ctr"/>
          <a:lstStyle/>
          <a:p>
            <a:pPr algn="ctr" fontAlgn="auto">
              <a:spcBef>
                <a:spcPts val="0"/>
              </a:spcBef>
              <a:spcAft>
                <a:spcPts val="0"/>
              </a:spcAft>
              <a:buNone/>
              <a:defRPr/>
            </a:pPr>
            <a:r>
              <a:rPr lang="zh-CN" altLang="en-US" sz="1600" b="1" kern="0" dirty="0">
                <a:solidFill>
                  <a:sysClr val="windowText" lastClr="000000"/>
                </a:solidFill>
                <a:latin typeface="+mj-ea"/>
                <a:ea typeface="+mj-ea"/>
              </a:rPr>
              <a:t>组 织</a:t>
            </a:r>
            <a:endParaRPr lang="en-US" sz="1600" b="1" kern="0" dirty="0">
              <a:solidFill>
                <a:sysClr val="windowText" lastClr="000000"/>
              </a:solidFill>
              <a:latin typeface="+mj-ea"/>
              <a:ea typeface="+mj-ea"/>
            </a:endParaRPr>
          </a:p>
        </p:txBody>
      </p:sp>
      <p:sp>
        <p:nvSpPr>
          <p:cNvPr id="47" name="TextBox 38"/>
          <p:cNvSpPr txBox="1">
            <a:spLocks noChangeArrowheads="1"/>
          </p:cNvSpPr>
          <p:nvPr/>
        </p:nvSpPr>
        <p:spPr bwMode="auto">
          <a:xfrm>
            <a:off x="7619152" y="2323479"/>
            <a:ext cx="995363" cy="372410"/>
          </a:xfrm>
          <a:prstGeom prst="rect">
            <a:avLst/>
          </a:prstGeom>
          <a:noFill/>
          <a:ln w="9525">
            <a:noFill/>
            <a:miter lim="800000"/>
            <a:headEnd/>
            <a:tailEnd/>
          </a:ln>
        </p:spPr>
        <p:txBody>
          <a:bodyPr>
            <a:spAutoFit/>
          </a:bodyPr>
          <a:lstStyle/>
          <a:p>
            <a:pPr>
              <a:buNone/>
            </a:pPr>
            <a:r>
              <a:rPr lang="zh-CN" altLang="en-US" sz="1400" b="1" smtClean="0">
                <a:solidFill>
                  <a:srgbClr val="000000"/>
                </a:solidFill>
                <a:latin typeface="+mj-ea"/>
                <a:ea typeface="+mj-ea"/>
              </a:rPr>
              <a:t>由谁管？</a:t>
            </a:r>
            <a:endParaRPr lang="en-US" sz="1400" b="1" smtClean="0">
              <a:solidFill>
                <a:srgbClr val="000000"/>
              </a:solidFill>
              <a:latin typeface="+mj-ea"/>
              <a:ea typeface="+mj-ea"/>
            </a:endParaRPr>
          </a:p>
        </p:txBody>
      </p:sp>
      <p:sp>
        <p:nvSpPr>
          <p:cNvPr id="48" name="Right Brace 41"/>
          <p:cNvSpPr>
            <a:spLocks/>
          </p:cNvSpPr>
          <p:nvPr/>
        </p:nvSpPr>
        <p:spPr bwMode="auto">
          <a:xfrm>
            <a:off x="7374677" y="2352162"/>
            <a:ext cx="188913" cy="274637"/>
          </a:xfrm>
          <a:prstGeom prst="rightBrace">
            <a:avLst>
              <a:gd name="adj1" fmla="val 8312"/>
              <a:gd name="adj2" fmla="val 50000"/>
            </a:avLst>
          </a:prstGeom>
          <a:noFill/>
          <a:ln w="9525" algn="ctr">
            <a:solidFill>
              <a:srgbClr val="000000"/>
            </a:solidFill>
            <a:round/>
            <a:headEnd/>
            <a:tailEnd/>
          </a:ln>
        </p:spPr>
        <p:txBody>
          <a:bodyPr/>
          <a:lstStyle/>
          <a:p>
            <a:pPr eaLnBrk="0" hangingPunct="0">
              <a:lnSpc>
                <a:spcPct val="120000"/>
              </a:lnSpc>
              <a:spcBef>
                <a:spcPct val="20000"/>
              </a:spcBef>
              <a:buClr>
                <a:srgbClr val="83C2E5"/>
              </a:buClr>
              <a:buNone/>
            </a:pPr>
            <a:endParaRPr lang="en-US" altLang="zh-CN" smtClean="0">
              <a:solidFill>
                <a:srgbClr val="000000"/>
              </a:solidFill>
              <a:latin typeface="+mj-ea"/>
              <a:ea typeface="+mj-ea"/>
            </a:endParaRPr>
          </a:p>
        </p:txBody>
      </p:sp>
      <p:sp>
        <p:nvSpPr>
          <p:cNvPr id="10" name="等腰三角形 9"/>
          <p:cNvSpPr/>
          <p:nvPr/>
        </p:nvSpPr>
        <p:spPr>
          <a:xfrm rot="10800000">
            <a:off x="762650" y="3861048"/>
            <a:ext cx="6337329" cy="288032"/>
          </a:xfrm>
          <a:prstGeom prst="triangle">
            <a:avLst/>
          </a:prstGeom>
          <a:solidFill>
            <a:schemeClr val="accent1">
              <a:lumMod val="20000"/>
              <a:lumOff val="80000"/>
            </a:schemeClr>
          </a:solidFill>
          <a:ln>
            <a:solidFill>
              <a:schemeClr val="bg2">
                <a:lumMod val="85000"/>
              </a:schemeClr>
            </a:solidFill>
          </a:ln>
        </p:spPr>
        <p:txBody>
          <a:bodyPr wrap="none" rtlCol="0" anchor="ctr">
            <a:noAutofit/>
          </a:bodyPr>
          <a:lstStyle/>
          <a:p>
            <a:pPr algn="ctr">
              <a:buNone/>
            </a:pPr>
            <a:endParaRPr lang="zh-CN" altLang="en-US" b="1" dirty="0">
              <a:latin typeface="+mj-ea"/>
              <a:ea typeface="+mj-ea"/>
            </a:endParaRPr>
          </a:p>
        </p:txBody>
      </p:sp>
      <p:sp>
        <p:nvSpPr>
          <p:cNvPr id="49" name="矩形 48"/>
          <p:cNvSpPr/>
          <p:nvPr/>
        </p:nvSpPr>
        <p:spPr>
          <a:xfrm>
            <a:off x="8424936" y="2373313"/>
            <a:ext cx="1352600" cy="1559743"/>
          </a:xfrm>
          <a:prstGeom prst="rect">
            <a:avLst/>
          </a:prstGeom>
          <a:ln>
            <a:solidFill>
              <a:schemeClr val="accent1">
                <a:lumMod val="60000"/>
                <a:lumOff val="40000"/>
              </a:schemeClr>
            </a:solidFill>
          </a:ln>
        </p:spPr>
        <p:txBody>
          <a:bodyPr wrap="none" rtlCol="0" anchor="ctr">
            <a:noAutofit/>
          </a:bodyPr>
          <a:lstStyle/>
          <a:p>
            <a:pPr algn="ctr">
              <a:buNone/>
            </a:pPr>
            <a:endParaRPr lang="zh-CN" altLang="en-US" b="1" dirty="0">
              <a:latin typeface="+mj-ea"/>
              <a:ea typeface="+mj-ea"/>
            </a:endParaRPr>
          </a:p>
        </p:txBody>
      </p:sp>
      <p:sp>
        <p:nvSpPr>
          <p:cNvPr id="42" name="矩形 41"/>
          <p:cNvSpPr/>
          <p:nvPr/>
        </p:nvSpPr>
        <p:spPr>
          <a:xfrm>
            <a:off x="5694176" y="104262"/>
            <a:ext cx="3939344" cy="372410"/>
          </a:xfrm>
          <a:prstGeom prst="rect">
            <a:avLst/>
          </a:prstGeom>
        </p:spPr>
        <p:txBody>
          <a:bodyPr wrap="square">
            <a:spAutoFit/>
          </a:bodyPr>
          <a:lstStyle/>
          <a:p>
            <a:pPr>
              <a:buNone/>
            </a:pPr>
            <a:r>
              <a:rPr lang="zh-CN" altLang="en-US" b="1" dirty="0" smtClean="0">
                <a:latin typeface="+mn-ea"/>
                <a:ea typeface="+mn-ea"/>
              </a:rPr>
              <a:t>需求现状调研   </a:t>
            </a:r>
            <a:r>
              <a:rPr lang="zh-CN" altLang="en-US" b="1" dirty="0" smtClean="0">
                <a:solidFill>
                  <a:srgbClr val="FF0000"/>
                </a:solidFill>
                <a:latin typeface="+mn-ea"/>
                <a:ea typeface="+mn-ea"/>
              </a:rPr>
              <a:t>关键问题发现</a:t>
            </a:r>
            <a:r>
              <a:rPr lang="zh-CN" altLang="en-US" b="1" dirty="0" smtClean="0">
                <a:latin typeface="+mn-ea"/>
                <a:ea typeface="+mn-ea"/>
              </a:rPr>
              <a:t>   业务影响分析</a:t>
            </a:r>
            <a:endParaRPr lang="zh-CN" altLang="en-US" b="1" dirty="0">
              <a:latin typeface="+mn-ea"/>
              <a:ea typeface="+mn-ea"/>
            </a:endParaRPr>
          </a:p>
        </p:txBody>
      </p:sp>
      <p:sp>
        <p:nvSpPr>
          <p:cNvPr id="44" name="右箭头 43"/>
          <p:cNvSpPr/>
          <p:nvPr/>
        </p:nvSpPr>
        <p:spPr bwMode="auto">
          <a:xfrm>
            <a:off x="828332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5" name="右箭头 44"/>
          <p:cNvSpPr/>
          <p:nvPr/>
        </p:nvSpPr>
        <p:spPr bwMode="auto">
          <a:xfrm>
            <a:off x="6930728"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329122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4760640" cy="838200"/>
          </a:xfrm>
        </p:spPr>
        <p:txBody>
          <a:bodyPr/>
          <a:lstStyle/>
          <a:p>
            <a:r>
              <a:rPr lang="zh-CN" altLang="en-US" dirty="0" smtClean="0">
                <a:latin typeface="+mj-ea"/>
              </a:rPr>
              <a:t>关键问题发现</a:t>
            </a:r>
            <a:r>
              <a:rPr lang="en-US" altLang="zh-CN" dirty="0" smtClean="0">
                <a:latin typeface="+mj-ea"/>
              </a:rPr>
              <a:t>--</a:t>
            </a:r>
            <a:r>
              <a:rPr lang="zh-CN" altLang="en-US" sz="2000" dirty="0" smtClean="0">
                <a:latin typeface="+mj-ea"/>
              </a:rPr>
              <a:t>问题汇总</a:t>
            </a:r>
            <a:endParaRPr lang="zh-CN" altLang="en-US" sz="2000" dirty="0">
              <a:latin typeface="+mj-ea"/>
            </a:endParaRPr>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mj-ea"/>
                <a:ea typeface="+mj-ea"/>
              </a:rPr>
              <a:pPr>
                <a:defRPr/>
              </a:pPr>
              <a:t>14</a:t>
            </a:fld>
            <a:r>
              <a:rPr lang="en-US" altLang="zh-SG" smtClean="0">
                <a:latin typeface="+mj-ea"/>
                <a:ea typeface="+mj-ea"/>
              </a:rPr>
              <a:t/>
            </a:r>
            <a:br>
              <a:rPr lang="en-US" altLang="zh-SG" smtClean="0">
                <a:latin typeface="+mj-ea"/>
                <a:ea typeface="+mj-ea"/>
              </a:rPr>
            </a:br>
            <a:endParaRPr lang="en-US" altLang="zh-SG">
              <a:latin typeface="+mj-ea"/>
              <a:ea typeface="+mj-ea"/>
            </a:endParaRPr>
          </a:p>
        </p:txBody>
      </p:sp>
      <p:graphicFrame>
        <p:nvGraphicFramePr>
          <p:cNvPr id="9" name="Group 68"/>
          <p:cNvGraphicFramePr>
            <a:graphicFrameLocks noGrp="1"/>
          </p:cNvGraphicFramePr>
          <p:nvPr>
            <p:extLst>
              <p:ext uri="{D42A27DB-BD31-4B8C-83A1-F6EECF244321}">
                <p14:modId xmlns:p14="http://schemas.microsoft.com/office/powerpoint/2010/main" val="3290109247"/>
              </p:ext>
            </p:extLst>
          </p:nvPr>
        </p:nvGraphicFramePr>
        <p:xfrm>
          <a:off x="272480" y="1123057"/>
          <a:ext cx="9502894" cy="5139792"/>
        </p:xfrm>
        <a:graphic>
          <a:graphicData uri="http://schemas.openxmlformats.org/drawingml/2006/table">
            <a:tbl>
              <a:tblPr/>
              <a:tblGrid>
                <a:gridCol w="1224136"/>
                <a:gridCol w="7200800"/>
                <a:gridCol w="1077958"/>
              </a:tblGrid>
              <a:tr h="561622">
                <a:tc>
                  <a:txBody>
                    <a:bodyPr/>
                    <a:lstStyle/>
                    <a:p>
                      <a:pPr marL="0" marR="0" lvl="0" indent="0" algn="ctr"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mj-ea"/>
                          <a:ea typeface="+mj-ea"/>
                        </a:rPr>
                        <a:t>主要问题方面</a:t>
                      </a:r>
                    </a:p>
                  </a:txBody>
                  <a:tcPr marL="36000" marR="3600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mj-ea"/>
                          <a:ea typeface="+mj-ea"/>
                        </a:rPr>
                        <a:t>说明</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mj-ea"/>
                          <a:ea typeface="+mj-ea"/>
                        </a:rPr>
                        <a:t>影响程度</a:t>
                      </a:r>
                      <a:endParaRPr kumimoji="0" lang="en-US" altLang="zh-CN" sz="1400" b="1" i="0" u="none" strike="noStrike" cap="none" normalizeH="0" baseline="0" dirty="0" smtClean="0">
                        <a:ln>
                          <a:noFill/>
                        </a:ln>
                        <a:solidFill>
                          <a:schemeClr val="tx1"/>
                        </a:solidFill>
                        <a:effectLst/>
                        <a:latin typeface="+mj-ea"/>
                        <a:ea typeface="+mj-ea"/>
                      </a:endParaRPr>
                    </a:p>
                    <a:p>
                      <a:pPr marL="0" marR="0" lvl="0" indent="0" algn="ctr"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mj-ea"/>
                          <a:ea typeface="+mj-ea"/>
                        </a:rPr>
                        <a:t>（从高到低）</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chemeClr val="accent1">
                        <a:lumMod val="60000"/>
                        <a:lumOff val="40000"/>
                      </a:schemeClr>
                    </a:solidFill>
                  </a:tcPr>
                </a:tc>
              </a:tr>
              <a:tr h="1152803">
                <a:tc>
                  <a:txBody>
                    <a:bodyPr/>
                    <a:lstStyle/>
                    <a:p>
                      <a:pPr marL="0" marR="0" lvl="0" indent="0" algn="ctr" defTabSz="914400" rtl="0" eaLnBrk="1" fontAlgn="base" latinLnBrk="0" hangingPunct="1">
                        <a:lnSpc>
                          <a:spcPct val="100000"/>
                        </a:lnSpc>
                        <a:spcBef>
                          <a:spcPct val="0"/>
                        </a:spcBef>
                        <a:spcAft>
                          <a:spcPct val="0"/>
                        </a:spcAft>
                        <a:buClr>
                          <a:schemeClr val="folHlink"/>
                        </a:buClr>
                        <a:buSzTx/>
                        <a:buFont typeface="Arial" pitchFamily="34" charset="0"/>
                        <a:buNone/>
                        <a:tabLst/>
                      </a:pPr>
                      <a:r>
                        <a:rPr kumimoji="0" lang="zh-CN" altLang="en-US" sz="1400" b="1" i="0" u="none" strike="noStrike" cap="none" normalizeH="0" baseline="0" dirty="0" smtClean="0">
                          <a:ln>
                            <a:noFill/>
                          </a:ln>
                          <a:solidFill>
                            <a:schemeClr val="tx1"/>
                          </a:solidFill>
                          <a:effectLst/>
                          <a:latin typeface="+mj-ea"/>
                          <a:ea typeface="+mj-ea"/>
                        </a:rPr>
                        <a:t>管理体系</a:t>
                      </a:r>
                    </a:p>
                  </a:txBody>
                  <a:tcPr marL="36000" marR="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
                          <a:schemeClr val="folHlink"/>
                        </a:buClr>
                        <a:buSzTx/>
                        <a:buFont typeface="Wingdings" pitchFamily="2" charset="2"/>
                        <a:buChar char="Ø"/>
                        <a:tabLst/>
                        <a:defRPr/>
                      </a:pPr>
                      <a:r>
                        <a:rPr kumimoji="0" lang="zh-CN" altLang="en-US" sz="1200" b="1" i="0" u="none" strike="noStrike" cap="none" normalizeH="0" baseline="0" dirty="0" smtClean="0">
                          <a:ln>
                            <a:noFill/>
                          </a:ln>
                          <a:solidFill>
                            <a:schemeClr val="tx1"/>
                          </a:solidFill>
                          <a:effectLst/>
                          <a:latin typeface="+mj-ea"/>
                          <a:ea typeface="+mj-ea"/>
                        </a:rPr>
                        <a:t>专业管控体系缺失</a:t>
                      </a:r>
                      <a:r>
                        <a:rPr kumimoji="0" lang="zh-CN" altLang="en-US" sz="1200" b="0" i="0" u="none" strike="noStrike" cap="none" normalizeH="0" baseline="0" dirty="0" smtClean="0">
                          <a:ln>
                            <a:noFill/>
                          </a:ln>
                          <a:solidFill>
                            <a:schemeClr val="tx1"/>
                          </a:solidFill>
                          <a:effectLst/>
                          <a:latin typeface="+mj-ea"/>
                          <a:ea typeface="+mj-ea"/>
                        </a:rPr>
                        <a:t>：在股份公司及二级单位层面均缺乏主数据标准化管理的制度、组织和人员，数据主管部门职责定义不清；</a:t>
                      </a:r>
                      <a:endParaRPr kumimoji="0" lang="en-US" altLang="zh-CN" sz="1200" b="0" i="0" u="none" strike="noStrike" cap="none" normalizeH="0" baseline="0" dirty="0" smtClean="0">
                        <a:ln>
                          <a:noFill/>
                        </a:ln>
                        <a:solidFill>
                          <a:schemeClr val="tx1"/>
                        </a:solidFill>
                        <a:effectLst/>
                        <a:latin typeface="+mj-ea"/>
                        <a:ea typeface="+mj-ea"/>
                      </a:endParaRPr>
                    </a:p>
                    <a:p>
                      <a:pPr marL="0" marR="0" lvl="0" indent="0" algn="l" defTabSz="914400" rtl="0" eaLnBrk="1" fontAlgn="base" latinLnBrk="0" hangingPunct="1">
                        <a:lnSpc>
                          <a:spcPct val="100000"/>
                        </a:lnSpc>
                        <a:spcBef>
                          <a:spcPts val="0"/>
                        </a:spcBef>
                        <a:spcAft>
                          <a:spcPct val="0"/>
                        </a:spcAft>
                        <a:buClr>
                          <a:schemeClr val="folHlink"/>
                        </a:buClr>
                        <a:buSzTx/>
                        <a:buFont typeface="Wingdings" pitchFamily="2" charset="2"/>
                        <a:buChar char="Ø"/>
                        <a:tabLst/>
                        <a:defRPr/>
                      </a:pPr>
                      <a:r>
                        <a:rPr kumimoji="0" lang="zh-CN" altLang="en-US" sz="1200" b="1" i="0" u="none" strike="noStrike" kern="1200" cap="none" normalizeH="0" baseline="0" dirty="0" smtClean="0">
                          <a:ln>
                            <a:noFill/>
                          </a:ln>
                          <a:solidFill>
                            <a:schemeClr val="tx1"/>
                          </a:solidFill>
                          <a:effectLst/>
                          <a:latin typeface="+mj-ea"/>
                          <a:ea typeface="+mj-ea"/>
                          <a:cs typeface="+mn-cs"/>
                        </a:rPr>
                        <a:t>岗位职责缺失：</a:t>
                      </a:r>
                      <a:r>
                        <a:rPr kumimoji="0" lang="zh-CN" altLang="en-US" sz="1200" b="0" i="0" u="none" strike="noStrike" cap="none" normalizeH="0" baseline="0" dirty="0" smtClean="0">
                          <a:ln>
                            <a:noFill/>
                          </a:ln>
                          <a:solidFill>
                            <a:schemeClr val="tx1"/>
                          </a:solidFill>
                          <a:effectLst/>
                          <a:latin typeface="+mj-ea"/>
                          <a:ea typeface="+mj-ea"/>
                        </a:rPr>
                        <a:t>部分数据处于无部门、无岗位管理的混乱状态；</a:t>
                      </a:r>
                      <a:endParaRPr kumimoji="0" lang="en-US" altLang="zh-CN" sz="1200" b="0" i="0" u="none" strike="noStrike" cap="none" normalizeH="0" baseline="0" dirty="0" smtClean="0">
                        <a:ln>
                          <a:noFill/>
                        </a:ln>
                        <a:solidFill>
                          <a:schemeClr val="tx1"/>
                        </a:solidFill>
                        <a:effectLst/>
                        <a:latin typeface="+mj-ea"/>
                        <a:ea typeface="+mj-ea"/>
                      </a:endParaRPr>
                    </a:p>
                    <a:p>
                      <a:pPr marL="0" marR="0" lvl="0" indent="0" algn="l" defTabSz="914400" rtl="0" eaLnBrk="1" fontAlgn="base" latinLnBrk="0" hangingPunct="1">
                        <a:lnSpc>
                          <a:spcPct val="100000"/>
                        </a:lnSpc>
                        <a:spcBef>
                          <a:spcPts val="0"/>
                        </a:spcBef>
                        <a:spcAft>
                          <a:spcPct val="0"/>
                        </a:spcAft>
                        <a:buClr>
                          <a:schemeClr val="folHlink"/>
                        </a:buClr>
                        <a:buSzTx/>
                        <a:buFont typeface="Wingdings" pitchFamily="2" charset="2"/>
                        <a:buChar char="Ø"/>
                        <a:tabLst/>
                        <a:defRPr/>
                      </a:pPr>
                      <a:r>
                        <a:rPr kumimoji="0" lang="zh-CN" altLang="en-US" sz="1200" b="1" i="0" u="none" strike="noStrike" cap="none" normalizeH="0" baseline="0" dirty="0" smtClean="0">
                          <a:ln>
                            <a:noFill/>
                          </a:ln>
                          <a:solidFill>
                            <a:schemeClr val="tx1"/>
                          </a:solidFill>
                          <a:effectLst/>
                          <a:latin typeface="+mj-ea"/>
                          <a:ea typeface="+mj-ea"/>
                        </a:rPr>
                        <a:t>流程不完善：</a:t>
                      </a:r>
                      <a:r>
                        <a:rPr kumimoji="0" lang="zh-CN" altLang="en-US" sz="1200" b="0" i="0" u="none" strike="noStrike" cap="none" normalizeH="0" baseline="0" dirty="0" smtClean="0">
                          <a:ln>
                            <a:noFill/>
                          </a:ln>
                          <a:solidFill>
                            <a:schemeClr val="tx1"/>
                          </a:solidFill>
                          <a:effectLst/>
                          <a:latin typeface="+mj-ea"/>
                          <a:ea typeface="+mj-ea"/>
                        </a:rPr>
                        <a:t>个别主数据（如会计科目）有相应的管理流程，但数据审批过程不规范，流程不全。</a:t>
                      </a:r>
                    </a:p>
                    <a:p>
                      <a:pPr marL="0" marR="0" lvl="0" indent="0" algn="l" defTabSz="914400" rtl="0" eaLnBrk="1" fontAlgn="base" latinLnBrk="0" hangingPunct="1">
                        <a:lnSpc>
                          <a:spcPct val="100000"/>
                        </a:lnSpc>
                        <a:spcBef>
                          <a:spcPts val="0"/>
                        </a:spcBef>
                        <a:spcAft>
                          <a:spcPct val="0"/>
                        </a:spcAft>
                        <a:buClr>
                          <a:schemeClr val="folHlink"/>
                        </a:buClr>
                        <a:buSzTx/>
                        <a:buFont typeface="Wingdings" pitchFamily="2" charset="2"/>
                        <a:buChar char="Ø"/>
                        <a:tabLst/>
                      </a:pPr>
                      <a:r>
                        <a:rPr kumimoji="0" lang="zh-CN" altLang="en-US" sz="1200" b="1" i="0" u="none" strike="noStrike" cap="none" normalizeH="0" baseline="0" dirty="0" smtClean="0">
                          <a:ln>
                            <a:noFill/>
                          </a:ln>
                          <a:solidFill>
                            <a:schemeClr val="tx1"/>
                          </a:solidFill>
                          <a:effectLst/>
                          <a:latin typeface="+mj-ea"/>
                          <a:ea typeface="+mj-ea"/>
                        </a:rPr>
                        <a:t>专业化缺失</a:t>
                      </a:r>
                      <a:r>
                        <a:rPr kumimoji="0" lang="zh-CN" altLang="en-US" sz="1200" b="0" i="0" u="none" strike="noStrike" cap="none" normalizeH="0" baseline="0" dirty="0" smtClean="0">
                          <a:ln>
                            <a:noFill/>
                          </a:ln>
                          <a:solidFill>
                            <a:schemeClr val="tx1"/>
                          </a:solidFill>
                          <a:effectLst/>
                          <a:latin typeface="+mj-ea"/>
                          <a:ea typeface="+mj-ea"/>
                        </a:rPr>
                        <a:t>：缺乏数据的专业化管理，目前未能按照专业领域、数据来组建专家团队对数据标准进行持续改进与完善</a:t>
                      </a:r>
                      <a:endParaRPr kumimoji="0" lang="en-US" altLang="zh-CN" sz="1200" b="0" i="0" u="none" strike="noStrike" cap="none" normalizeH="0" baseline="0" dirty="0" smtClean="0">
                        <a:ln>
                          <a:noFill/>
                        </a:ln>
                        <a:solidFill>
                          <a:schemeClr val="tx1"/>
                        </a:solidFill>
                        <a:effectLst/>
                        <a:latin typeface="+mj-ea"/>
                        <a:ea typeface="+mj-ea"/>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Arial" pitchFamily="34" charset="0"/>
                        <a:buNone/>
                        <a:tabLst/>
                      </a:pPr>
                      <a:endParaRPr kumimoji="0" lang="zh-CN" altLang="en-US" sz="1500" b="0" i="0" u="none" strike="noStrike" cap="none" normalizeH="0" baseline="0" dirty="0" smtClean="0">
                        <a:ln>
                          <a:noFill/>
                        </a:ln>
                        <a:solidFill>
                          <a:schemeClr val="tx1"/>
                        </a:solidFill>
                        <a:effectLst/>
                        <a:latin typeface="+mj-ea"/>
                        <a:ea typeface="+mj-ea"/>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1684614">
                <a:tc>
                  <a:txBody>
                    <a:body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mj-ea"/>
                          <a:ea typeface="+mj-ea"/>
                        </a:rPr>
                        <a:t>数据标准</a:t>
                      </a:r>
                    </a:p>
                  </a:txBody>
                  <a:tcPr marL="36000" marR="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600"/>
                        </a:spcAft>
                        <a:buClr>
                          <a:schemeClr val="folHlink"/>
                        </a:buClr>
                        <a:buSzTx/>
                        <a:buFont typeface="Wingdings" pitchFamily="2" charset="2"/>
                        <a:buChar char="Ø"/>
                        <a:tabLst/>
                        <a:defRPr/>
                      </a:pPr>
                      <a:r>
                        <a:rPr kumimoji="0" lang="zh-CN" altLang="en-US" sz="1200" b="1" i="0" u="none" strike="noStrike" kern="1200" cap="none" normalizeH="0" baseline="0" dirty="0" smtClean="0">
                          <a:ln>
                            <a:noFill/>
                          </a:ln>
                          <a:solidFill>
                            <a:schemeClr val="tx1"/>
                          </a:solidFill>
                          <a:effectLst/>
                          <a:latin typeface="+mj-ea"/>
                          <a:ea typeface="+mj-ea"/>
                          <a:cs typeface="+mn-cs"/>
                        </a:rPr>
                        <a:t>标准全面性</a:t>
                      </a:r>
                      <a:r>
                        <a:rPr kumimoji="0" lang="zh-CN" altLang="en-US" sz="1200" b="0" i="0" u="none" strike="noStrike" kern="1200" cap="none" normalizeH="0" baseline="0" dirty="0" smtClean="0">
                          <a:ln>
                            <a:noFill/>
                          </a:ln>
                          <a:solidFill>
                            <a:schemeClr val="tx1"/>
                          </a:solidFill>
                          <a:effectLst/>
                          <a:latin typeface="+mj-ea"/>
                          <a:ea typeface="+mj-ea"/>
                          <a:cs typeface="+mn-cs"/>
                        </a:rPr>
                        <a:t>：已经发布了</a:t>
                      </a:r>
                      <a:r>
                        <a:rPr kumimoji="0" lang="en-US" altLang="zh-CN" sz="1200" b="0" i="0" u="none" strike="noStrike" kern="1200" cap="none" normalizeH="0" baseline="0" dirty="0" smtClean="0">
                          <a:ln>
                            <a:noFill/>
                          </a:ln>
                          <a:solidFill>
                            <a:schemeClr val="tx1"/>
                          </a:solidFill>
                          <a:effectLst/>
                          <a:latin typeface="+mj-ea"/>
                          <a:ea typeface="+mj-ea"/>
                          <a:cs typeface="+mn-cs"/>
                        </a:rPr>
                        <a:t>《</a:t>
                      </a:r>
                      <a:r>
                        <a:rPr kumimoji="0" lang="zh-CN" altLang="zh-CN" sz="1200" b="0" i="0" u="none" strike="noStrike" kern="1200" cap="none" normalizeH="0" baseline="0" dirty="0" smtClean="0">
                          <a:ln>
                            <a:noFill/>
                          </a:ln>
                          <a:solidFill>
                            <a:schemeClr val="tx1"/>
                          </a:solidFill>
                          <a:effectLst/>
                          <a:latin typeface="+mj-ea"/>
                          <a:ea typeface="+mj-ea"/>
                          <a:cs typeface="+mn-cs"/>
                        </a:rPr>
                        <a:t>中国建筑信息分类编码标准</a:t>
                      </a:r>
                      <a:r>
                        <a:rPr kumimoji="0" lang="en-US" altLang="zh-CN" sz="1200" b="0" i="0" u="none" strike="noStrike" kern="1200" cap="none" normalizeH="0" baseline="0" dirty="0" smtClean="0">
                          <a:ln>
                            <a:noFill/>
                          </a:ln>
                          <a:solidFill>
                            <a:schemeClr val="tx1"/>
                          </a:solidFill>
                          <a:effectLst/>
                          <a:latin typeface="+mj-ea"/>
                          <a:ea typeface="+mj-ea"/>
                          <a:cs typeface="+mn-cs"/>
                        </a:rPr>
                        <a:t>》</a:t>
                      </a:r>
                      <a:r>
                        <a:rPr kumimoji="0" lang="zh-CN" altLang="en-US" sz="1200" b="0" i="0" u="none" strike="noStrike" kern="1200" cap="none" normalizeH="0" baseline="0" dirty="0" smtClean="0">
                          <a:ln>
                            <a:noFill/>
                          </a:ln>
                          <a:solidFill>
                            <a:schemeClr val="tx1"/>
                          </a:solidFill>
                          <a:effectLst/>
                          <a:latin typeface="+mj-ea"/>
                          <a:ea typeface="+mj-ea"/>
                          <a:cs typeface="+mn-cs"/>
                        </a:rPr>
                        <a:t>，但部分主数据在标准中未体现，如客户、供应商等，总部和下级单位的使用部门没有参照标准，随意性大；</a:t>
                      </a:r>
                      <a:endParaRPr kumimoji="0" lang="en-US" altLang="zh-CN" sz="1200" b="0" i="0" u="none" strike="noStrike" kern="1200" cap="none" normalizeH="0" baseline="0" dirty="0" smtClean="0">
                        <a:ln>
                          <a:noFill/>
                        </a:ln>
                        <a:solidFill>
                          <a:schemeClr val="tx1"/>
                        </a:solidFill>
                        <a:effectLst/>
                        <a:latin typeface="+mj-ea"/>
                        <a:ea typeface="+mj-ea"/>
                        <a:cs typeface="+mn-cs"/>
                      </a:endParaRPr>
                    </a:p>
                    <a:p>
                      <a:pPr marL="0" marR="0" lvl="0" indent="0" algn="l" defTabSz="914400" rtl="0" eaLnBrk="1" fontAlgn="base" latinLnBrk="0" hangingPunct="1">
                        <a:lnSpc>
                          <a:spcPct val="100000"/>
                        </a:lnSpc>
                        <a:spcBef>
                          <a:spcPts val="0"/>
                        </a:spcBef>
                        <a:spcAft>
                          <a:spcPts val="600"/>
                        </a:spcAft>
                        <a:buClr>
                          <a:schemeClr val="folHlink"/>
                        </a:buClr>
                        <a:buSzTx/>
                        <a:buFont typeface="Wingdings" pitchFamily="2" charset="2"/>
                        <a:buChar char="Ø"/>
                        <a:tabLst/>
                        <a:defRPr/>
                      </a:pPr>
                      <a:r>
                        <a:rPr kumimoji="0" lang="zh-CN" altLang="en-US" sz="1200" b="1" i="0" u="none" strike="noStrike" kern="1200" cap="none" normalizeH="0" baseline="0" dirty="0" smtClean="0">
                          <a:ln>
                            <a:noFill/>
                          </a:ln>
                          <a:solidFill>
                            <a:schemeClr val="tx1"/>
                          </a:solidFill>
                          <a:effectLst/>
                          <a:latin typeface="+mj-ea"/>
                          <a:ea typeface="+mj-ea"/>
                          <a:cs typeface="+mn-cs"/>
                        </a:rPr>
                        <a:t>标准部分内容合理性：</a:t>
                      </a:r>
                      <a:r>
                        <a:rPr kumimoji="0" lang="zh-CN" altLang="en-US" sz="1200" b="0" i="0" u="none" strike="noStrike" kern="1200" cap="none" normalizeH="0" baseline="0" dirty="0" smtClean="0">
                          <a:ln>
                            <a:noFill/>
                          </a:ln>
                          <a:solidFill>
                            <a:schemeClr val="tx1"/>
                          </a:solidFill>
                          <a:effectLst/>
                          <a:latin typeface="+mj-ea"/>
                          <a:ea typeface="+mj-ea"/>
                          <a:cs typeface="+mn-cs"/>
                        </a:rPr>
                        <a:t>部分编码使用了带含义的多段组合编码，下级单位反映编码位数过长，使用不便；</a:t>
                      </a:r>
                      <a:endParaRPr kumimoji="0" lang="en-US" altLang="zh-CN" sz="1200" b="0" i="0" u="none" strike="noStrike" kern="1200" cap="none" normalizeH="0" baseline="0" dirty="0" smtClean="0">
                        <a:ln>
                          <a:noFill/>
                        </a:ln>
                        <a:solidFill>
                          <a:schemeClr val="tx1"/>
                        </a:solidFill>
                        <a:effectLst/>
                        <a:latin typeface="+mj-ea"/>
                        <a:ea typeface="+mj-ea"/>
                        <a:cs typeface="+mn-cs"/>
                      </a:endParaRPr>
                    </a:p>
                    <a:p>
                      <a:pPr marL="0" marR="0" lvl="0" indent="0" algn="l" defTabSz="914400" rtl="0" eaLnBrk="1" fontAlgn="base" latinLnBrk="0" hangingPunct="1">
                        <a:lnSpc>
                          <a:spcPct val="100000"/>
                        </a:lnSpc>
                        <a:spcBef>
                          <a:spcPts val="0"/>
                        </a:spcBef>
                        <a:spcAft>
                          <a:spcPts val="600"/>
                        </a:spcAft>
                        <a:buClr>
                          <a:schemeClr val="folHlink"/>
                        </a:buClr>
                        <a:buSzTx/>
                        <a:buFont typeface="Wingdings" pitchFamily="2" charset="2"/>
                        <a:buChar char="Ø"/>
                        <a:tabLst/>
                        <a:defRPr/>
                      </a:pPr>
                      <a:r>
                        <a:rPr kumimoji="0" lang="zh-CN" altLang="en-US" sz="1200" b="1" i="0" u="none" strike="noStrike" kern="1200" cap="none" normalizeH="0" baseline="0" dirty="0" smtClean="0">
                          <a:ln>
                            <a:noFill/>
                          </a:ln>
                          <a:solidFill>
                            <a:schemeClr val="tx1"/>
                          </a:solidFill>
                          <a:effectLst/>
                          <a:latin typeface="+mj-ea"/>
                          <a:ea typeface="+mj-ea"/>
                          <a:cs typeface="+mn-cs"/>
                        </a:rPr>
                        <a:t>标准执行力度：</a:t>
                      </a:r>
                      <a:r>
                        <a:rPr kumimoji="0" lang="zh-CN" altLang="en-US" sz="1200" b="0" i="0" u="none" strike="noStrike" kern="1200" cap="none" normalizeH="0" baseline="0" dirty="0" smtClean="0">
                          <a:ln>
                            <a:noFill/>
                          </a:ln>
                          <a:solidFill>
                            <a:schemeClr val="tx1"/>
                          </a:solidFill>
                          <a:effectLst/>
                          <a:latin typeface="+mj-ea"/>
                          <a:ea typeface="+mj-ea"/>
                          <a:cs typeface="+mn-cs"/>
                        </a:rPr>
                        <a:t>目前标准未强制要求执行，部分新建系统的编码未使用该标准；没有统一的信息编码申请、审批和发布</a:t>
                      </a:r>
                      <a:r>
                        <a:rPr kumimoji="0" lang="en-US" altLang="zh-CN" sz="1200" b="0" i="0" u="none" strike="noStrike" kern="1200" cap="none" normalizeH="0" baseline="0" dirty="0" smtClean="0">
                          <a:ln>
                            <a:noFill/>
                          </a:ln>
                          <a:solidFill>
                            <a:schemeClr val="tx1"/>
                          </a:solidFill>
                          <a:effectLst/>
                          <a:latin typeface="+mj-ea"/>
                          <a:ea typeface="+mj-ea"/>
                          <a:cs typeface="+mn-cs"/>
                        </a:rPr>
                        <a:t>IT</a:t>
                      </a:r>
                      <a:r>
                        <a:rPr kumimoji="0" lang="zh-CN" altLang="en-US" sz="1200" b="0" i="0" u="none" strike="noStrike" kern="1200" cap="none" normalizeH="0" baseline="0" dirty="0" smtClean="0">
                          <a:ln>
                            <a:noFill/>
                          </a:ln>
                          <a:solidFill>
                            <a:schemeClr val="tx1"/>
                          </a:solidFill>
                          <a:effectLst/>
                          <a:latin typeface="+mj-ea"/>
                          <a:ea typeface="+mj-ea"/>
                          <a:cs typeface="+mn-cs"/>
                        </a:rPr>
                        <a:t>系统，存在大量的按标准执行、但实际编码各异的情况；</a:t>
                      </a:r>
                      <a:endParaRPr kumimoji="0" lang="en-US" altLang="zh-CN" sz="1200" b="0" i="0" u="none" strike="noStrike" kern="1200" cap="none" normalizeH="0" baseline="0" dirty="0" smtClean="0">
                        <a:ln>
                          <a:noFill/>
                        </a:ln>
                        <a:solidFill>
                          <a:schemeClr val="tx1"/>
                        </a:solidFill>
                        <a:effectLst/>
                        <a:latin typeface="+mj-ea"/>
                        <a:ea typeface="+mj-ea"/>
                        <a:cs typeface="+mn-cs"/>
                      </a:endParaRPr>
                    </a:p>
                    <a:p>
                      <a:pPr marL="0" marR="0" lvl="0" indent="0" algn="l" defTabSz="914400" rtl="0" eaLnBrk="1" fontAlgn="base" latinLnBrk="0" hangingPunct="1">
                        <a:lnSpc>
                          <a:spcPct val="100000"/>
                        </a:lnSpc>
                        <a:spcBef>
                          <a:spcPts val="0"/>
                        </a:spcBef>
                        <a:spcAft>
                          <a:spcPts val="600"/>
                        </a:spcAft>
                        <a:buClr>
                          <a:schemeClr val="folHlink"/>
                        </a:buClr>
                        <a:buSzTx/>
                        <a:buFont typeface="Wingdings" pitchFamily="2" charset="2"/>
                        <a:buChar char="Ø"/>
                        <a:tabLst/>
                        <a:defRPr/>
                      </a:pPr>
                      <a:r>
                        <a:rPr kumimoji="0" lang="zh-CN" altLang="en-US" sz="1200" b="1" i="0" u="none" strike="noStrike" kern="1200" cap="none" normalizeH="0" baseline="0" dirty="0" smtClean="0">
                          <a:ln>
                            <a:noFill/>
                          </a:ln>
                          <a:solidFill>
                            <a:schemeClr val="tx1"/>
                          </a:solidFill>
                          <a:effectLst/>
                          <a:latin typeface="+mj-ea"/>
                          <a:ea typeface="+mj-ea"/>
                          <a:cs typeface="+mn-cs"/>
                        </a:rPr>
                        <a:t>标准的修订、改进工作：</a:t>
                      </a:r>
                      <a:r>
                        <a:rPr kumimoji="0" lang="zh-CN" altLang="en-US" sz="1200" b="0" i="0" u="none" strike="noStrike" kern="1200" cap="none" normalizeH="0" baseline="0" dirty="0" smtClean="0">
                          <a:ln>
                            <a:noFill/>
                          </a:ln>
                          <a:solidFill>
                            <a:schemeClr val="tx1"/>
                          </a:solidFill>
                          <a:effectLst/>
                          <a:latin typeface="+mj-ea"/>
                          <a:ea typeface="+mj-ea"/>
                          <a:cs typeface="+mn-cs"/>
                        </a:rPr>
                        <a:t>没有专业的团队去持续进行标准的改进和优化提升工作，使用单位发现问题只能自行处理。</a:t>
                      </a:r>
                      <a:endParaRPr kumimoji="0" lang="en-US" altLang="zh-CN" sz="1200" b="0" i="0" u="none" strike="noStrike" kern="1200" cap="none" normalizeH="0" baseline="0" dirty="0" smtClean="0">
                        <a:ln>
                          <a:noFill/>
                        </a:ln>
                        <a:solidFill>
                          <a:schemeClr val="tx1"/>
                        </a:solidFill>
                        <a:effectLst/>
                        <a:latin typeface="+mj-ea"/>
                        <a:ea typeface="+mj-ea"/>
                        <a:cs typeface="+mn-cs"/>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Monotype Sorts"/>
                        <a:buNone/>
                        <a:tabLst/>
                      </a:pPr>
                      <a:endParaRPr kumimoji="0" lang="zh-CN" altLang="en-US" sz="1500" b="0" i="0" u="none" strike="noStrike" cap="none" normalizeH="0" baseline="0" dirty="0" smtClean="0">
                        <a:ln>
                          <a:noFill/>
                        </a:ln>
                        <a:solidFill>
                          <a:schemeClr val="tx1"/>
                        </a:solidFill>
                        <a:effectLst/>
                        <a:latin typeface="+mj-ea"/>
                        <a:ea typeface="+mj-ea"/>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504056">
                <a:tc>
                  <a:txBody>
                    <a:body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mj-ea"/>
                          <a:ea typeface="+mj-ea"/>
                        </a:rPr>
                        <a:t>数据质量</a:t>
                      </a:r>
                    </a:p>
                  </a:txBody>
                  <a:tcPr marL="36000" marR="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
                          <a:schemeClr val="folHlink"/>
                        </a:buClr>
                        <a:buSzTx/>
                        <a:buFont typeface="Wingdings" pitchFamily="2" charset="2"/>
                        <a:buNone/>
                        <a:tabLst/>
                        <a:defRPr/>
                      </a:pPr>
                      <a:r>
                        <a:rPr lang="zh-CN" altLang="en-US" sz="1200" b="1" dirty="0" smtClean="0">
                          <a:latin typeface="微软雅黑" pitchFamily="34" charset="-122"/>
                          <a:ea typeface="微软雅黑" pitchFamily="34" charset="-122"/>
                        </a:rPr>
                        <a:t>在数据的唯一性 、准确性、合理性、及时性、完整性等方面存在众多问题。</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Arial" pitchFamily="34" charset="0"/>
                        <a:buNone/>
                        <a:tabLst/>
                      </a:pPr>
                      <a:endParaRPr kumimoji="0" lang="zh-CN" altLang="zh-CN" sz="1500" b="0" i="0" u="none" strike="noStrike" cap="none" normalizeH="0" baseline="0" dirty="0" smtClean="0">
                        <a:ln>
                          <a:noFill/>
                        </a:ln>
                        <a:solidFill>
                          <a:schemeClr val="tx1"/>
                        </a:solidFill>
                        <a:effectLst/>
                        <a:latin typeface="+mj-ea"/>
                        <a:ea typeface="+mj-ea"/>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600390">
                <a:tc>
                  <a:txBody>
                    <a:body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mj-ea"/>
                          <a:ea typeface="+mj-ea"/>
                        </a:rPr>
                        <a:t>评估考核</a:t>
                      </a:r>
                    </a:p>
                  </a:txBody>
                  <a:tcPr marL="36000" marR="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
                          <a:schemeClr val="folHlink"/>
                        </a:buClr>
                        <a:buSzTx/>
                        <a:buFont typeface="Wingdings" pitchFamily="2" charset="2"/>
                        <a:buChar char="Ø"/>
                        <a:tabLst/>
                      </a:pPr>
                      <a:r>
                        <a:rPr kumimoji="0" lang="zh-CN" altLang="en-US" sz="1200" b="1" i="0" u="none" strike="noStrike" cap="none" normalizeH="0" baseline="0" dirty="0" smtClean="0">
                          <a:ln>
                            <a:noFill/>
                          </a:ln>
                          <a:solidFill>
                            <a:schemeClr val="tx1"/>
                          </a:solidFill>
                          <a:effectLst/>
                          <a:latin typeface="+mj-ea"/>
                          <a:ea typeface="+mj-ea"/>
                        </a:rPr>
                        <a:t>绩效考核缺位</a:t>
                      </a:r>
                      <a:r>
                        <a:rPr kumimoji="0" lang="zh-CN" altLang="en-US" sz="1200" b="0" i="0" u="none" strike="noStrike" cap="none" normalizeH="0" baseline="0" dirty="0" smtClean="0">
                          <a:ln>
                            <a:noFill/>
                          </a:ln>
                          <a:solidFill>
                            <a:schemeClr val="tx1"/>
                          </a:solidFill>
                          <a:effectLst/>
                          <a:latin typeface="+mj-ea"/>
                          <a:ea typeface="+mj-ea"/>
                        </a:rPr>
                        <a:t>：在提报、审批、修订、清理过程中，缺乏一整套的考核指标。无法清晰定义每个环节的绩效考核要求。</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Monotype Sorts"/>
                        <a:buNone/>
                        <a:tabLst/>
                      </a:pPr>
                      <a:endParaRPr kumimoji="0" lang="zh-CN" altLang="en-US" sz="1500" b="0" i="0" u="none" strike="noStrike" cap="none" normalizeH="0" baseline="0" dirty="0" smtClean="0">
                        <a:ln>
                          <a:noFill/>
                        </a:ln>
                        <a:solidFill>
                          <a:schemeClr val="tx1"/>
                        </a:solidFill>
                        <a:effectLst/>
                        <a:latin typeface="+mj-ea"/>
                        <a:ea typeface="+mj-ea"/>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600390">
                <a:tc>
                  <a:txBody>
                    <a:body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mj-ea"/>
                          <a:ea typeface="+mj-ea"/>
                        </a:rPr>
                        <a:t>IT</a:t>
                      </a:r>
                      <a:r>
                        <a:rPr kumimoji="0" lang="zh-CN" altLang="en-US" sz="1400" b="1" i="0" u="none" strike="noStrike" cap="none" normalizeH="0" baseline="0" dirty="0" smtClean="0">
                          <a:ln>
                            <a:noFill/>
                          </a:ln>
                          <a:solidFill>
                            <a:schemeClr val="tx1"/>
                          </a:solidFill>
                          <a:effectLst/>
                          <a:latin typeface="+mj-ea"/>
                          <a:ea typeface="+mj-ea"/>
                        </a:rPr>
                        <a:t>支持</a:t>
                      </a:r>
                    </a:p>
                  </a:txBody>
                  <a:tcPr marL="36000" marR="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
                          <a:schemeClr val="folHlink"/>
                        </a:buClr>
                        <a:buSzTx/>
                        <a:buFont typeface="Wingdings" pitchFamily="2" charset="2"/>
                        <a:buChar char="Ø"/>
                        <a:tabLst/>
                      </a:pPr>
                      <a:r>
                        <a:rPr kumimoji="0" lang="zh-CN" altLang="en-US" sz="1200" b="1" i="0" u="none" strike="noStrike" cap="none" normalizeH="0" baseline="0" dirty="0" smtClean="0">
                          <a:ln>
                            <a:noFill/>
                          </a:ln>
                          <a:solidFill>
                            <a:schemeClr val="tx1"/>
                          </a:solidFill>
                          <a:effectLst/>
                          <a:latin typeface="+mj-ea"/>
                          <a:ea typeface="+mj-ea"/>
                        </a:rPr>
                        <a:t>主数据管理系统</a:t>
                      </a:r>
                      <a:r>
                        <a:rPr kumimoji="0" lang="zh-CN" altLang="en-US" sz="1200" b="0" i="0" u="none" strike="noStrike" cap="none" normalizeH="0" baseline="0" dirty="0" smtClean="0">
                          <a:ln>
                            <a:noFill/>
                          </a:ln>
                          <a:solidFill>
                            <a:schemeClr val="tx1"/>
                          </a:solidFill>
                          <a:effectLst/>
                          <a:latin typeface="+mj-ea"/>
                          <a:ea typeface="+mj-ea"/>
                        </a:rPr>
                        <a:t>：按照编码标准的要求建立了一个基础数据管理系统，但基本没有应用。</a:t>
                      </a:r>
                      <a:endParaRPr kumimoji="0" lang="en-US" altLang="zh-CN" sz="1200" b="0" i="0" u="none" strike="noStrike" cap="none" normalizeH="0" baseline="0" dirty="0" smtClean="0">
                        <a:ln>
                          <a:noFill/>
                        </a:ln>
                        <a:solidFill>
                          <a:schemeClr val="tx1"/>
                        </a:solidFill>
                        <a:effectLst/>
                        <a:latin typeface="+mj-ea"/>
                        <a:ea typeface="+mj-ea"/>
                      </a:endParaRPr>
                    </a:p>
                    <a:p>
                      <a:pPr marL="0" marR="0" lvl="0" indent="0" algn="l" defTabSz="914400" rtl="0" eaLnBrk="1" fontAlgn="base" latinLnBrk="0" hangingPunct="1">
                        <a:lnSpc>
                          <a:spcPct val="100000"/>
                        </a:lnSpc>
                        <a:spcBef>
                          <a:spcPts val="0"/>
                        </a:spcBef>
                        <a:spcAft>
                          <a:spcPct val="0"/>
                        </a:spcAft>
                        <a:buClr>
                          <a:schemeClr val="folHlink"/>
                        </a:buClr>
                        <a:buSzTx/>
                        <a:buFont typeface="Wingdings" pitchFamily="2" charset="2"/>
                        <a:buChar char="Ø"/>
                        <a:tabLst/>
                      </a:pPr>
                      <a:r>
                        <a:rPr kumimoji="0" lang="zh-CN" altLang="en-US" sz="1200" b="1" i="0" u="none" strike="noStrike" cap="none" normalizeH="0" baseline="0" dirty="0" smtClean="0">
                          <a:ln>
                            <a:noFill/>
                          </a:ln>
                          <a:solidFill>
                            <a:schemeClr val="tx1"/>
                          </a:solidFill>
                          <a:effectLst/>
                          <a:latin typeface="+mj-ea"/>
                          <a:ea typeface="+mj-ea"/>
                        </a:rPr>
                        <a:t>主数据分析系统</a:t>
                      </a:r>
                      <a:r>
                        <a:rPr kumimoji="0" lang="zh-CN" altLang="en-US" sz="1200" b="0" i="0" u="none" strike="noStrike" cap="none" normalizeH="0" baseline="0" dirty="0" smtClean="0">
                          <a:ln>
                            <a:noFill/>
                          </a:ln>
                          <a:solidFill>
                            <a:schemeClr val="tx1"/>
                          </a:solidFill>
                          <a:effectLst/>
                          <a:latin typeface="+mj-ea"/>
                          <a:ea typeface="+mj-ea"/>
                        </a:rPr>
                        <a:t>：尚未建立。</a:t>
                      </a:r>
                      <a:endParaRPr kumimoji="0" lang="en-US" altLang="zh-CN" sz="1200" b="0" i="0" u="none" strike="noStrike" cap="none" normalizeH="0" baseline="0" dirty="0" smtClean="0">
                        <a:ln>
                          <a:noFill/>
                        </a:ln>
                        <a:solidFill>
                          <a:schemeClr val="tx1"/>
                        </a:solidFill>
                        <a:effectLst/>
                        <a:latin typeface="+mj-ea"/>
                        <a:ea typeface="+mj-ea"/>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Monotype Sorts"/>
                        <a:buNone/>
                        <a:tabLst/>
                      </a:pPr>
                      <a:endParaRPr kumimoji="0" lang="zh-CN" altLang="zh-CN" sz="1500" b="0" i="0" u="none" strike="noStrike" cap="none" normalizeH="0" baseline="0" dirty="0" smtClean="0">
                        <a:ln>
                          <a:noFill/>
                        </a:ln>
                        <a:solidFill>
                          <a:schemeClr val="tx1"/>
                        </a:solidFill>
                        <a:effectLst/>
                        <a:latin typeface="+mj-ea"/>
                        <a:ea typeface="+mj-ea"/>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sm" len="sm"/>
                      <a:tailEnd type="none" w="sm" len="sm"/>
                    </a:lnB>
                    <a:lnTlToBr>
                      <a:noFill/>
                    </a:lnTlToBr>
                    <a:lnBlToTr>
                      <a:noFill/>
                    </a:lnBlToTr>
                    <a:noFill/>
                  </a:tcPr>
                </a:tc>
              </a:tr>
            </a:tbl>
          </a:graphicData>
        </a:graphic>
      </p:graphicFrame>
      <p:grpSp>
        <p:nvGrpSpPr>
          <p:cNvPr id="26" name="组合 25"/>
          <p:cNvGrpSpPr/>
          <p:nvPr/>
        </p:nvGrpSpPr>
        <p:grpSpPr>
          <a:xfrm>
            <a:off x="8982967" y="2132856"/>
            <a:ext cx="290513" cy="301626"/>
            <a:chOff x="8605838" y="4972051"/>
            <a:chExt cx="290513" cy="301626"/>
          </a:xfrm>
        </p:grpSpPr>
        <p:sp>
          <p:nvSpPr>
            <p:cNvPr id="27"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28"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29"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30"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31" name="组合 30"/>
          <p:cNvGrpSpPr/>
          <p:nvPr/>
        </p:nvGrpSpPr>
        <p:grpSpPr>
          <a:xfrm>
            <a:off x="8986241" y="3573016"/>
            <a:ext cx="290513" cy="301626"/>
            <a:chOff x="8605838" y="4972051"/>
            <a:chExt cx="290513" cy="301626"/>
          </a:xfrm>
        </p:grpSpPr>
        <p:sp>
          <p:nvSpPr>
            <p:cNvPr id="32"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33"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34"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35"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36" name="组合 35"/>
          <p:cNvGrpSpPr/>
          <p:nvPr/>
        </p:nvGrpSpPr>
        <p:grpSpPr>
          <a:xfrm>
            <a:off x="8982967" y="5143598"/>
            <a:ext cx="290513" cy="301626"/>
            <a:chOff x="8605838" y="4972051"/>
            <a:chExt cx="290513" cy="301626"/>
          </a:xfrm>
        </p:grpSpPr>
        <p:sp>
          <p:nvSpPr>
            <p:cNvPr id="37"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38"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39"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40"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41" name="组合 40"/>
          <p:cNvGrpSpPr/>
          <p:nvPr/>
        </p:nvGrpSpPr>
        <p:grpSpPr>
          <a:xfrm>
            <a:off x="8982967" y="4612640"/>
            <a:ext cx="290513" cy="301626"/>
            <a:chOff x="8605838" y="4972051"/>
            <a:chExt cx="290513" cy="301626"/>
          </a:xfrm>
        </p:grpSpPr>
        <p:sp>
          <p:nvSpPr>
            <p:cNvPr id="42"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43"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44"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45"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46" name="组合 45"/>
          <p:cNvGrpSpPr/>
          <p:nvPr/>
        </p:nvGrpSpPr>
        <p:grpSpPr>
          <a:xfrm>
            <a:off x="8985448" y="5784873"/>
            <a:ext cx="290513" cy="301626"/>
            <a:chOff x="8605838" y="4972051"/>
            <a:chExt cx="290513" cy="301626"/>
          </a:xfrm>
        </p:grpSpPr>
        <p:sp>
          <p:nvSpPr>
            <p:cNvPr id="47"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48"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49"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50"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sp>
        <p:nvSpPr>
          <p:cNvPr id="51" name="矩形 50"/>
          <p:cNvSpPr/>
          <p:nvPr/>
        </p:nvSpPr>
        <p:spPr>
          <a:xfrm>
            <a:off x="5694176" y="104262"/>
            <a:ext cx="3939344" cy="372410"/>
          </a:xfrm>
          <a:prstGeom prst="rect">
            <a:avLst/>
          </a:prstGeom>
        </p:spPr>
        <p:txBody>
          <a:bodyPr wrap="square">
            <a:spAutoFit/>
          </a:bodyPr>
          <a:lstStyle/>
          <a:p>
            <a:pPr>
              <a:buNone/>
            </a:pPr>
            <a:r>
              <a:rPr lang="zh-CN" altLang="en-US" b="1" dirty="0" smtClean="0">
                <a:latin typeface="+mn-ea"/>
                <a:ea typeface="+mn-ea"/>
              </a:rPr>
              <a:t>需求现状调研   </a:t>
            </a:r>
            <a:r>
              <a:rPr lang="zh-CN" altLang="en-US" b="1" dirty="0" smtClean="0">
                <a:solidFill>
                  <a:srgbClr val="FF0000"/>
                </a:solidFill>
                <a:latin typeface="+mn-ea"/>
                <a:ea typeface="+mn-ea"/>
              </a:rPr>
              <a:t>关键问题发现</a:t>
            </a:r>
            <a:r>
              <a:rPr lang="zh-CN" altLang="en-US" b="1" dirty="0" smtClean="0">
                <a:latin typeface="+mn-ea"/>
                <a:ea typeface="+mn-ea"/>
              </a:rPr>
              <a:t>   业务影响分析</a:t>
            </a:r>
            <a:endParaRPr lang="zh-CN" altLang="en-US" b="1" dirty="0">
              <a:latin typeface="+mn-ea"/>
              <a:ea typeface="+mn-ea"/>
            </a:endParaRPr>
          </a:p>
        </p:txBody>
      </p:sp>
      <p:sp>
        <p:nvSpPr>
          <p:cNvPr id="52" name="右箭头 51"/>
          <p:cNvSpPr/>
          <p:nvPr/>
        </p:nvSpPr>
        <p:spPr bwMode="auto">
          <a:xfrm>
            <a:off x="828332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53" name="右箭头 52"/>
          <p:cNvSpPr/>
          <p:nvPr/>
        </p:nvSpPr>
        <p:spPr bwMode="auto">
          <a:xfrm>
            <a:off x="6930728"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405884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768" y="166010"/>
            <a:ext cx="4821232" cy="838200"/>
          </a:xfrm>
        </p:spPr>
        <p:txBody>
          <a:bodyPr/>
          <a:lstStyle/>
          <a:p>
            <a:r>
              <a:rPr lang="zh-CN" altLang="en-US" dirty="0" smtClean="0">
                <a:latin typeface="+mj-ea"/>
              </a:rPr>
              <a:t>关键问题发现</a:t>
            </a:r>
            <a:r>
              <a:rPr lang="en-US" altLang="zh-CN" dirty="0">
                <a:latin typeface="+mj-ea"/>
              </a:rPr>
              <a:t>-</a:t>
            </a:r>
            <a:r>
              <a:rPr lang="en-US" altLang="zh-CN" dirty="0" smtClean="0">
                <a:latin typeface="+mj-ea"/>
              </a:rPr>
              <a:t>-</a:t>
            </a:r>
            <a:r>
              <a:rPr lang="zh-CN" altLang="en-US" sz="2000" dirty="0" smtClean="0">
                <a:solidFill>
                  <a:srgbClr val="000000"/>
                </a:solidFill>
                <a:latin typeface="+mj-ea"/>
              </a:rPr>
              <a:t>数据</a:t>
            </a:r>
            <a:r>
              <a:rPr lang="zh-CN" altLang="en-US" sz="2000" dirty="0">
                <a:solidFill>
                  <a:srgbClr val="000000"/>
                </a:solidFill>
                <a:latin typeface="+mj-ea"/>
              </a:rPr>
              <a:t>管控</a:t>
            </a:r>
            <a:r>
              <a:rPr lang="zh-CN" altLang="en-US" sz="2000" dirty="0" smtClean="0">
                <a:solidFill>
                  <a:srgbClr val="000000"/>
                </a:solidFill>
                <a:latin typeface="+mj-ea"/>
              </a:rPr>
              <a:t>体系方面</a:t>
            </a:r>
            <a:endParaRPr lang="zh-CN" altLang="en-US" sz="2000" dirty="0">
              <a:latin typeface="+mj-ea"/>
            </a:endParaRPr>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mj-ea"/>
                <a:ea typeface="+mj-ea"/>
              </a:rPr>
              <a:pPr>
                <a:defRPr/>
              </a:pPr>
              <a:t>15</a:t>
            </a:fld>
            <a:r>
              <a:rPr lang="en-US" altLang="zh-SG" smtClean="0">
                <a:latin typeface="+mj-ea"/>
                <a:ea typeface="+mj-ea"/>
              </a:rPr>
              <a:t/>
            </a:r>
            <a:br>
              <a:rPr lang="en-US" altLang="zh-SG" smtClean="0">
                <a:latin typeface="+mj-ea"/>
                <a:ea typeface="+mj-ea"/>
              </a:rPr>
            </a:br>
            <a:endParaRPr lang="en-US" altLang="zh-SG">
              <a:latin typeface="+mj-ea"/>
              <a:ea typeface="+mj-ea"/>
            </a:endParaRPr>
          </a:p>
        </p:txBody>
      </p:sp>
      <p:graphicFrame>
        <p:nvGraphicFramePr>
          <p:cNvPr id="42" name="Diagram 3"/>
          <p:cNvGraphicFramePr/>
          <p:nvPr>
            <p:extLst>
              <p:ext uri="{D42A27DB-BD31-4B8C-83A1-F6EECF244321}">
                <p14:modId xmlns:p14="http://schemas.microsoft.com/office/powerpoint/2010/main" val="3750758774"/>
              </p:ext>
            </p:extLst>
          </p:nvPr>
        </p:nvGraphicFramePr>
        <p:xfrm>
          <a:off x="40698" y="1747839"/>
          <a:ext cx="3315514" cy="4203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4" name="直接连接符 18"/>
          <p:cNvCxnSpPr>
            <a:cxnSpLocks noChangeShapeType="1"/>
          </p:cNvCxnSpPr>
          <p:nvPr/>
        </p:nvCxnSpPr>
        <p:spPr bwMode="auto">
          <a:xfrm rot="5400000">
            <a:off x="702717" y="3089218"/>
            <a:ext cx="646113" cy="498475"/>
          </a:xfrm>
          <a:prstGeom prst="line">
            <a:avLst/>
          </a:prstGeom>
          <a:noFill/>
          <a:ln w="25400" algn="ctr">
            <a:solidFill>
              <a:srgbClr val="000000"/>
            </a:solidFill>
            <a:prstDash val="lgDash"/>
            <a:round/>
            <a:headEnd/>
            <a:tailEnd/>
          </a:ln>
        </p:spPr>
      </p:cxnSp>
      <p:cxnSp>
        <p:nvCxnSpPr>
          <p:cNvPr id="45" name="直接连接符 19"/>
          <p:cNvCxnSpPr>
            <a:cxnSpLocks noChangeShapeType="1"/>
          </p:cNvCxnSpPr>
          <p:nvPr/>
        </p:nvCxnSpPr>
        <p:spPr bwMode="auto">
          <a:xfrm rot="16200000" flipH="1">
            <a:off x="1935411" y="3163416"/>
            <a:ext cx="620712" cy="431800"/>
          </a:xfrm>
          <a:prstGeom prst="line">
            <a:avLst/>
          </a:prstGeom>
          <a:noFill/>
          <a:ln w="25400" algn="ctr">
            <a:solidFill>
              <a:srgbClr val="000000"/>
            </a:solidFill>
            <a:prstDash val="lgDash"/>
            <a:round/>
            <a:headEnd/>
            <a:tailEnd/>
          </a:ln>
        </p:spPr>
      </p:cxnSp>
      <p:graphicFrame>
        <p:nvGraphicFramePr>
          <p:cNvPr id="69" name="Group 78"/>
          <p:cNvGraphicFramePr>
            <a:graphicFrameLocks noGrp="1"/>
          </p:cNvGraphicFramePr>
          <p:nvPr>
            <p:extLst>
              <p:ext uri="{D42A27DB-BD31-4B8C-83A1-F6EECF244321}">
                <p14:modId xmlns:p14="http://schemas.microsoft.com/office/powerpoint/2010/main" val="1714848085"/>
              </p:ext>
            </p:extLst>
          </p:nvPr>
        </p:nvGraphicFramePr>
        <p:xfrm>
          <a:off x="3425962" y="1843099"/>
          <a:ext cx="6207558" cy="4250198"/>
        </p:xfrm>
        <a:graphic>
          <a:graphicData uri="http://schemas.openxmlformats.org/drawingml/2006/table">
            <a:tbl>
              <a:tblPr/>
              <a:tblGrid>
                <a:gridCol w="1094990"/>
                <a:gridCol w="3960440"/>
                <a:gridCol w="1152128"/>
              </a:tblGrid>
              <a:tr h="569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j-ea"/>
                          <a:ea typeface="+mj-ea"/>
                        </a:rPr>
                        <a:t>评价领域</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j-ea"/>
                          <a:ea typeface="+mj-ea"/>
                        </a:rPr>
                        <a:t>主要问题</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j-ea"/>
                          <a:ea typeface="+mj-ea"/>
                        </a:rPr>
                        <a:t>能力现状</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1116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j-ea"/>
                          <a:ea typeface="+mj-ea"/>
                        </a:rPr>
                        <a:t>领导力</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cap="none" normalizeH="0" baseline="0" dirty="0" smtClean="0">
                          <a:ln>
                            <a:noFill/>
                          </a:ln>
                          <a:solidFill>
                            <a:schemeClr val="tx1"/>
                          </a:solidFill>
                          <a:effectLst/>
                          <a:latin typeface="+mj-ea"/>
                          <a:ea typeface="+mj-ea"/>
                        </a:rPr>
                        <a:t>标委会管控职能未能有效贯彻；</a:t>
                      </a:r>
                      <a:endParaRPr kumimoji="0" lang="en-US" altLang="zh-CN" sz="1400" b="0" i="0" u="none" strike="noStrike" cap="none" normalizeH="0" baseline="0" dirty="0" smtClean="0">
                        <a:ln>
                          <a:noFill/>
                        </a:ln>
                        <a:solidFill>
                          <a:schemeClr val="tx1"/>
                        </a:solidFill>
                        <a:effectLst/>
                        <a:latin typeface="+mj-ea"/>
                        <a:ea typeface="+mj-ea"/>
                      </a:endParaRPr>
                    </a:p>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cap="none" normalizeH="0" baseline="0" dirty="0" smtClean="0">
                          <a:ln>
                            <a:noFill/>
                          </a:ln>
                          <a:solidFill>
                            <a:schemeClr val="tx1"/>
                          </a:solidFill>
                          <a:effectLst/>
                          <a:latin typeface="+mj-ea"/>
                          <a:ea typeface="+mj-ea"/>
                        </a:rPr>
                        <a:t>未明晰总部和各下属单位职能部门管控责权；</a:t>
                      </a:r>
                      <a:endParaRPr kumimoji="0" lang="en-US" altLang="zh-CN" sz="1400" b="0" i="0" u="none" strike="noStrike" cap="none" normalizeH="0" baseline="0" dirty="0" smtClean="0">
                        <a:ln>
                          <a:noFill/>
                        </a:ln>
                        <a:solidFill>
                          <a:schemeClr val="tx1"/>
                        </a:solidFill>
                        <a:effectLst/>
                        <a:latin typeface="+mj-ea"/>
                        <a:ea typeface="+mj-ea"/>
                      </a:endParaRPr>
                    </a:p>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cap="none" normalizeH="0" baseline="0" dirty="0" smtClean="0">
                          <a:ln>
                            <a:noFill/>
                          </a:ln>
                          <a:solidFill>
                            <a:schemeClr val="tx1"/>
                          </a:solidFill>
                          <a:effectLst/>
                          <a:latin typeface="+mj-ea"/>
                          <a:ea typeface="+mj-ea"/>
                        </a:rPr>
                        <a:t>未建立业务部门之间的问题协调机制。</a:t>
                      </a:r>
                      <a:endParaRPr kumimoji="0" lang="en-US" altLang="zh-CN" sz="1400" b="0" i="0" u="none" strike="noStrike" cap="none" normalizeH="0" baseline="0" dirty="0" smtClean="0">
                        <a:ln>
                          <a:noFill/>
                        </a:ln>
                        <a:solidFill>
                          <a:schemeClr val="tx1"/>
                        </a:solidFill>
                        <a:effectLst/>
                        <a:latin typeface="+mj-ea"/>
                        <a:ea typeface="+mj-ea"/>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mj-ea"/>
                        <a:ea typeface="+mj-ea"/>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30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j-ea"/>
                          <a:ea typeface="+mj-ea"/>
                        </a:rPr>
                        <a:t>组织角色</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kern="1200" cap="none" normalizeH="0" baseline="0" dirty="0" smtClean="0">
                          <a:ln>
                            <a:noFill/>
                          </a:ln>
                          <a:solidFill>
                            <a:schemeClr val="tx1"/>
                          </a:solidFill>
                          <a:effectLst/>
                          <a:latin typeface="+mj-ea"/>
                          <a:ea typeface="+mj-ea"/>
                          <a:cs typeface="+mn-cs"/>
                        </a:rPr>
                        <a:t>缺乏岗位和职责定义；</a:t>
                      </a:r>
                      <a:endParaRPr kumimoji="0" lang="en-US" altLang="zh-CN" sz="1400" b="0" i="0" u="none" strike="noStrike" kern="1200" cap="none" normalizeH="0" baseline="0" dirty="0" smtClean="0">
                        <a:ln>
                          <a:noFill/>
                        </a:ln>
                        <a:solidFill>
                          <a:schemeClr val="tx1"/>
                        </a:solidFill>
                        <a:effectLst/>
                        <a:latin typeface="+mj-ea"/>
                        <a:ea typeface="+mj-ea"/>
                        <a:cs typeface="+mn-cs"/>
                      </a:endParaRPr>
                    </a:p>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kern="1200" cap="none" normalizeH="0" baseline="0" dirty="0" smtClean="0">
                          <a:ln>
                            <a:noFill/>
                          </a:ln>
                          <a:solidFill>
                            <a:schemeClr val="tx1"/>
                          </a:solidFill>
                          <a:effectLst/>
                          <a:latin typeface="+mj-ea"/>
                          <a:ea typeface="+mj-ea"/>
                          <a:cs typeface="+mn-cs"/>
                        </a:rPr>
                        <a:t>缺失业务审核环节；</a:t>
                      </a:r>
                      <a:endParaRPr kumimoji="0" lang="en-US" altLang="zh-CN" sz="1400" b="0" i="0" u="none" strike="noStrike" kern="1200" cap="none" normalizeH="0" baseline="0" dirty="0" smtClean="0">
                        <a:ln>
                          <a:noFill/>
                        </a:ln>
                        <a:solidFill>
                          <a:schemeClr val="tx1"/>
                        </a:solidFill>
                        <a:effectLst/>
                        <a:latin typeface="+mj-ea"/>
                        <a:ea typeface="+mj-ea"/>
                        <a:cs typeface="+mn-cs"/>
                      </a:endParaRPr>
                    </a:p>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kern="1200" cap="none" normalizeH="0" baseline="0" dirty="0" smtClean="0">
                          <a:ln>
                            <a:noFill/>
                          </a:ln>
                          <a:solidFill>
                            <a:schemeClr val="tx1"/>
                          </a:solidFill>
                          <a:effectLst/>
                          <a:latin typeface="+mj-ea"/>
                          <a:ea typeface="+mj-ea"/>
                          <a:cs typeface="+mn-cs"/>
                        </a:rPr>
                        <a:t>缺失对各类主数据的管控组织。</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mj-ea"/>
                        <a:ea typeface="+mj-ea"/>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67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j-ea"/>
                          <a:ea typeface="+mj-ea"/>
                        </a:rPr>
                        <a:t>团队能力</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kern="1200" cap="none" normalizeH="0" baseline="0" dirty="0" smtClean="0">
                          <a:ln>
                            <a:noFill/>
                          </a:ln>
                          <a:solidFill>
                            <a:schemeClr val="tx1"/>
                          </a:solidFill>
                          <a:effectLst/>
                          <a:latin typeface="+mj-ea"/>
                          <a:ea typeface="+mj-ea"/>
                          <a:cs typeface="+mn-cs"/>
                        </a:rPr>
                        <a:t>管理团队缺失，能力尚未优化；</a:t>
                      </a:r>
                      <a:endParaRPr kumimoji="0" lang="en-US" altLang="zh-CN" sz="1400" b="0" i="0" u="none" strike="noStrike" kern="1200" cap="none" normalizeH="0" baseline="0" dirty="0" smtClean="0">
                        <a:ln>
                          <a:noFill/>
                        </a:ln>
                        <a:solidFill>
                          <a:schemeClr val="tx1"/>
                        </a:solidFill>
                        <a:effectLst/>
                        <a:latin typeface="+mj-ea"/>
                        <a:ea typeface="+mj-ea"/>
                        <a:cs typeface="+mn-cs"/>
                      </a:endParaRPr>
                    </a:p>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kern="1200" cap="none" normalizeH="0" baseline="0" dirty="0" smtClean="0">
                          <a:ln>
                            <a:noFill/>
                          </a:ln>
                          <a:solidFill>
                            <a:schemeClr val="tx1"/>
                          </a:solidFill>
                          <a:effectLst/>
                          <a:latin typeface="+mj-ea"/>
                          <a:ea typeface="+mj-ea"/>
                          <a:cs typeface="+mn-cs"/>
                        </a:rPr>
                        <a:t>专家团队缺失，能力没有整合。</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mj-ea"/>
                        <a:ea typeface="+mj-ea"/>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3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j-ea"/>
                          <a:ea typeface="+mj-ea"/>
                        </a:rPr>
                        <a:t>培训机制</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kern="1200" cap="none" normalizeH="0" baseline="0" dirty="0" smtClean="0">
                          <a:ln>
                            <a:noFill/>
                          </a:ln>
                          <a:solidFill>
                            <a:schemeClr val="tx1"/>
                          </a:solidFill>
                          <a:effectLst/>
                          <a:latin typeface="+mj-ea"/>
                          <a:ea typeface="+mj-ea"/>
                          <a:cs typeface="+mn-cs"/>
                        </a:rPr>
                        <a:t>未建立常态化的培训机制。</a:t>
                      </a:r>
                      <a:endParaRPr kumimoji="0" lang="en-US" altLang="zh-CN" sz="1400" b="0" i="0" u="none" strike="noStrike" kern="1200" cap="none" normalizeH="0" baseline="0" dirty="0" smtClean="0">
                        <a:ln>
                          <a:noFill/>
                        </a:ln>
                        <a:solidFill>
                          <a:schemeClr val="tx1"/>
                        </a:solidFill>
                        <a:effectLst/>
                        <a:latin typeface="+mj-ea"/>
                        <a:ea typeface="+mj-ea"/>
                        <a:cs typeface="+mn-cs"/>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mj-ea"/>
                        <a:ea typeface="+mj-ea"/>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9" name="TextBox 66"/>
          <p:cNvSpPr txBox="1">
            <a:spLocks noChangeArrowheads="1"/>
          </p:cNvSpPr>
          <p:nvPr/>
        </p:nvSpPr>
        <p:spPr bwMode="auto">
          <a:xfrm>
            <a:off x="776536" y="1323024"/>
            <a:ext cx="2074862" cy="452432"/>
          </a:xfrm>
          <a:prstGeom prst="rect">
            <a:avLst/>
          </a:prstGeom>
          <a:noFill/>
          <a:ln w="9525">
            <a:noFill/>
            <a:miter lim="800000"/>
            <a:headEnd/>
            <a:tailEnd/>
          </a:ln>
        </p:spPr>
        <p:txBody>
          <a:bodyPr>
            <a:spAutoFit/>
          </a:bodyPr>
          <a:lstStyle/>
          <a:p>
            <a:pPr algn="ctr">
              <a:buNone/>
            </a:pPr>
            <a:r>
              <a:rPr lang="en-US" altLang="zh-CN" sz="1800" b="1" dirty="0" smtClean="0">
                <a:solidFill>
                  <a:srgbClr val="000000"/>
                </a:solidFill>
                <a:latin typeface="+mj-ea"/>
                <a:ea typeface="+mj-ea"/>
              </a:rPr>
              <a:t>-</a:t>
            </a:r>
            <a:r>
              <a:rPr lang="zh-CN" altLang="en-US" sz="1800" b="1" dirty="0" smtClean="0">
                <a:solidFill>
                  <a:srgbClr val="000000"/>
                </a:solidFill>
                <a:latin typeface="+mj-ea"/>
                <a:ea typeface="+mj-ea"/>
              </a:rPr>
              <a:t>组织现状</a:t>
            </a:r>
            <a:r>
              <a:rPr lang="en-US" altLang="zh-CN" sz="1800" b="1" dirty="0" smtClean="0">
                <a:solidFill>
                  <a:srgbClr val="000000"/>
                </a:solidFill>
                <a:latin typeface="+mj-ea"/>
                <a:ea typeface="+mj-ea"/>
              </a:rPr>
              <a:t>-</a:t>
            </a:r>
          </a:p>
        </p:txBody>
      </p:sp>
      <p:sp>
        <p:nvSpPr>
          <p:cNvPr id="90" name="TextBox 66"/>
          <p:cNvSpPr txBox="1">
            <a:spLocks noChangeArrowheads="1"/>
          </p:cNvSpPr>
          <p:nvPr/>
        </p:nvSpPr>
        <p:spPr bwMode="auto">
          <a:xfrm>
            <a:off x="5745088" y="1330481"/>
            <a:ext cx="2074862" cy="417358"/>
          </a:xfrm>
          <a:prstGeom prst="rect">
            <a:avLst/>
          </a:prstGeom>
          <a:noFill/>
          <a:ln w="9525">
            <a:noFill/>
            <a:miter lim="800000"/>
            <a:headEnd/>
            <a:tailEnd/>
          </a:ln>
        </p:spPr>
        <p:txBody>
          <a:bodyPr>
            <a:spAutoFit/>
          </a:bodyPr>
          <a:lstStyle/>
          <a:p>
            <a:pPr algn="ctr">
              <a:buNone/>
            </a:pPr>
            <a:r>
              <a:rPr lang="en-US" altLang="zh-CN" sz="1800" b="1" dirty="0" smtClean="0">
                <a:solidFill>
                  <a:srgbClr val="000000"/>
                </a:solidFill>
                <a:latin typeface="+mj-ea"/>
                <a:ea typeface="+mj-ea"/>
              </a:rPr>
              <a:t>-</a:t>
            </a:r>
            <a:r>
              <a:rPr lang="zh-CN" altLang="en-US" sz="1800" b="1" dirty="0" smtClean="0">
                <a:solidFill>
                  <a:srgbClr val="000000"/>
                </a:solidFill>
                <a:latin typeface="+mj-ea"/>
                <a:ea typeface="+mj-ea"/>
              </a:rPr>
              <a:t>能力现状</a:t>
            </a:r>
            <a:r>
              <a:rPr lang="en-US" altLang="zh-CN" sz="1800" b="1" dirty="0" smtClean="0">
                <a:solidFill>
                  <a:srgbClr val="000000"/>
                </a:solidFill>
                <a:latin typeface="+mj-ea"/>
                <a:ea typeface="+mj-ea"/>
              </a:rPr>
              <a:t>-</a:t>
            </a:r>
          </a:p>
        </p:txBody>
      </p:sp>
      <p:grpSp>
        <p:nvGrpSpPr>
          <p:cNvPr id="92" name="Group 3"/>
          <p:cNvGrpSpPr>
            <a:grpSpLocks/>
          </p:cNvGrpSpPr>
          <p:nvPr/>
        </p:nvGrpSpPr>
        <p:grpSpPr bwMode="auto">
          <a:xfrm>
            <a:off x="2918098" y="1089328"/>
            <a:ext cx="666750" cy="5118582"/>
            <a:chOff x="1805" y="622"/>
            <a:chExt cx="420" cy="3419"/>
          </a:xfrm>
        </p:grpSpPr>
        <p:sp>
          <p:nvSpPr>
            <p:cNvPr id="93" name="AutoShape 4"/>
            <p:cNvSpPr>
              <a:spLocks noChangeArrowheads="1"/>
            </p:cNvSpPr>
            <p:nvPr/>
          </p:nvSpPr>
          <p:spPr bwMode="auto">
            <a:xfrm>
              <a:off x="1805" y="622"/>
              <a:ext cx="420" cy="288"/>
            </a:xfrm>
            <a:prstGeom prst="rightArrow">
              <a:avLst>
                <a:gd name="adj1" fmla="val 66667"/>
                <a:gd name="adj2" fmla="val 38720"/>
              </a:avLst>
            </a:prstGeom>
            <a:ln>
              <a:noFill/>
              <a:headEnd/>
              <a:tailEnd type="none" w="med" len="lg"/>
            </a:ln>
            <a:effectLst>
              <a:outerShdw blurRad="50800" dist="38100" algn="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12700" tIns="12700" rIns="12700" bIns="12700" anchor="ctr"/>
            <a:lstStyle/>
            <a:p>
              <a:pPr algn="ctr" defTabSz="228600">
                <a:lnSpc>
                  <a:spcPct val="100000"/>
                </a:lnSpc>
                <a:spcBef>
                  <a:spcPct val="20000"/>
                </a:spcBef>
                <a:buClr>
                  <a:srgbClr val="000000"/>
                </a:buClr>
                <a:buFont typeface="Arial" charset="0"/>
                <a:buNone/>
              </a:pPr>
              <a:r>
                <a:rPr lang="zh-CN" altLang="en-US" sz="1200" b="1" dirty="0" smtClean="0">
                  <a:latin typeface="+mj-ea"/>
                  <a:ea typeface="+mj-ea"/>
                </a:rPr>
                <a:t>关键问题</a:t>
              </a:r>
              <a:endParaRPr lang="en-US" altLang="zh-CN" sz="1200" b="1" dirty="0">
                <a:solidFill>
                  <a:schemeClr val="tx1"/>
                </a:solidFill>
                <a:latin typeface="+mj-ea"/>
                <a:ea typeface="+mj-ea"/>
              </a:endParaRPr>
            </a:p>
          </p:txBody>
        </p:sp>
        <p:sp>
          <p:nvSpPr>
            <p:cNvPr id="94" name="Line 5"/>
            <p:cNvSpPr>
              <a:spLocks noChangeShapeType="1"/>
            </p:cNvSpPr>
            <p:nvPr/>
          </p:nvSpPr>
          <p:spPr bwMode="auto">
            <a:xfrm>
              <a:off x="1933" y="866"/>
              <a:ext cx="0" cy="3175"/>
            </a:xfrm>
            <a:prstGeom prst="line">
              <a:avLst/>
            </a:prstGeom>
            <a:noFill/>
            <a:ln w="28575">
              <a:solidFill>
                <a:srgbClr val="66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5" name="Line 6"/>
            <p:cNvSpPr>
              <a:spLocks noChangeShapeType="1"/>
            </p:cNvSpPr>
            <p:nvPr/>
          </p:nvSpPr>
          <p:spPr bwMode="auto">
            <a:xfrm>
              <a:off x="1952" y="866"/>
              <a:ext cx="0" cy="317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17" name="组合 16"/>
          <p:cNvGrpSpPr/>
          <p:nvPr/>
        </p:nvGrpSpPr>
        <p:grpSpPr>
          <a:xfrm>
            <a:off x="8910500" y="2767333"/>
            <a:ext cx="290513" cy="301626"/>
            <a:chOff x="8605838" y="4972051"/>
            <a:chExt cx="290513" cy="301626"/>
          </a:xfrm>
        </p:grpSpPr>
        <p:sp>
          <p:nvSpPr>
            <p:cNvPr id="18"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19"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20"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21"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22" name="组合 21"/>
          <p:cNvGrpSpPr/>
          <p:nvPr/>
        </p:nvGrpSpPr>
        <p:grpSpPr>
          <a:xfrm>
            <a:off x="8910500" y="3796404"/>
            <a:ext cx="290513" cy="301626"/>
            <a:chOff x="8605838" y="4972051"/>
            <a:chExt cx="290513" cy="301626"/>
          </a:xfrm>
        </p:grpSpPr>
        <p:sp>
          <p:nvSpPr>
            <p:cNvPr id="23"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24"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26"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27"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28" name="组合 27"/>
          <p:cNvGrpSpPr/>
          <p:nvPr/>
        </p:nvGrpSpPr>
        <p:grpSpPr>
          <a:xfrm>
            <a:off x="8917643" y="4725144"/>
            <a:ext cx="290513" cy="301626"/>
            <a:chOff x="8605838" y="4972051"/>
            <a:chExt cx="290513" cy="301626"/>
          </a:xfrm>
        </p:grpSpPr>
        <p:sp>
          <p:nvSpPr>
            <p:cNvPr id="29"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30"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31"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32"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33" name="组合 32"/>
          <p:cNvGrpSpPr/>
          <p:nvPr/>
        </p:nvGrpSpPr>
        <p:grpSpPr>
          <a:xfrm>
            <a:off x="8894434" y="5589240"/>
            <a:ext cx="290513" cy="301626"/>
            <a:chOff x="8605838" y="4972051"/>
            <a:chExt cx="290513" cy="301626"/>
          </a:xfrm>
        </p:grpSpPr>
        <p:sp>
          <p:nvSpPr>
            <p:cNvPr id="34"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35"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36"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37"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sp>
        <p:nvSpPr>
          <p:cNvPr id="38" name="矩形 37"/>
          <p:cNvSpPr/>
          <p:nvPr/>
        </p:nvSpPr>
        <p:spPr>
          <a:xfrm>
            <a:off x="5694176" y="104262"/>
            <a:ext cx="3939344" cy="372410"/>
          </a:xfrm>
          <a:prstGeom prst="rect">
            <a:avLst/>
          </a:prstGeom>
        </p:spPr>
        <p:txBody>
          <a:bodyPr wrap="square">
            <a:spAutoFit/>
          </a:bodyPr>
          <a:lstStyle/>
          <a:p>
            <a:pPr>
              <a:buNone/>
            </a:pPr>
            <a:r>
              <a:rPr lang="zh-CN" altLang="en-US" b="1" dirty="0" smtClean="0">
                <a:latin typeface="+mn-ea"/>
                <a:ea typeface="+mn-ea"/>
              </a:rPr>
              <a:t>需求现状调研   </a:t>
            </a:r>
            <a:r>
              <a:rPr lang="zh-CN" altLang="en-US" b="1" dirty="0" smtClean="0">
                <a:solidFill>
                  <a:srgbClr val="FF0000"/>
                </a:solidFill>
                <a:latin typeface="+mn-ea"/>
                <a:ea typeface="+mn-ea"/>
              </a:rPr>
              <a:t>关键问题发现</a:t>
            </a:r>
            <a:r>
              <a:rPr lang="zh-CN" altLang="en-US" b="1" dirty="0" smtClean="0">
                <a:latin typeface="+mn-ea"/>
                <a:ea typeface="+mn-ea"/>
              </a:rPr>
              <a:t>   业务影响分析</a:t>
            </a:r>
            <a:endParaRPr lang="zh-CN" altLang="en-US" b="1" dirty="0">
              <a:latin typeface="+mn-ea"/>
              <a:ea typeface="+mn-ea"/>
            </a:endParaRPr>
          </a:p>
        </p:txBody>
      </p:sp>
      <p:sp>
        <p:nvSpPr>
          <p:cNvPr id="39" name="右箭头 38"/>
          <p:cNvSpPr/>
          <p:nvPr/>
        </p:nvSpPr>
        <p:spPr bwMode="auto">
          <a:xfrm>
            <a:off x="828332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0" name="右箭头 39"/>
          <p:cNvSpPr/>
          <p:nvPr/>
        </p:nvSpPr>
        <p:spPr bwMode="auto">
          <a:xfrm>
            <a:off x="6930728"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298698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768" y="166010"/>
            <a:ext cx="4317175" cy="838200"/>
          </a:xfrm>
        </p:spPr>
        <p:txBody>
          <a:bodyPr/>
          <a:lstStyle/>
          <a:p>
            <a:r>
              <a:rPr lang="zh-CN" altLang="en-US" dirty="0" smtClean="0">
                <a:latin typeface="+mj-ea"/>
              </a:rPr>
              <a:t>关键问题发现</a:t>
            </a:r>
            <a:r>
              <a:rPr lang="en-US" altLang="zh-CN" dirty="0" smtClean="0">
                <a:latin typeface="+mj-ea"/>
              </a:rPr>
              <a:t>--</a:t>
            </a:r>
            <a:r>
              <a:rPr lang="zh-CN" altLang="en-US" sz="2000" dirty="0" smtClean="0">
                <a:latin typeface="+mj-ea"/>
              </a:rPr>
              <a:t>数据标准方面</a:t>
            </a:r>
            <a:endParaRPr lang="zh-CN" altLang="en-US" sz="2000" dirty="0">
              <a:latin typeface="+mj-ea"/>
            </a:endParaRPr>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mj-ea"/>
                <a:ea typeface="+mj-ea"/>
              </a:rPr>
              <a:pPr>
                <a:defRPr/>
              </a:pPr>
              <a:t>16</a:t>
            </a:fld>
            <a:r>
              <a:rPr lang="en-US" altLang="zh-SG" smtClean="0">
                <a:latin typeface="+mj-ea"/>
                <a:ea typeface="+mj-ea"/>
              </a:rPr>
              <a:t/>
            </a:r>
            <a:br>
              <a:rPr lang="en-US" altLang="zh-SG" smtClean="0">
                <a:latin typeface="+mj-ea"/>
                <a:ea typeface="+mj-ea"/>
              </a:rPr>
            </a:br>
            <a:endParaRPr lang="en-US" altLang="zh-SG">
              <a:latin typeface="+mj-ea"/>
              <a:ea typeface="+mj-ea"/>
            </a:endParaRPr>
          </a:p>
        </p:txBody>
      </p:sp>
      <p:sp>
        <p:nvSpPr>
          <p:cNvPr id="9" name="灯片编号占位符 3"/>
          <p:cNvSpPr txBox="1">
            <a:spLocks/>
          </p:cNvSpPr>
          <p:nvPr/>
        </p:nvSpPr>
        <p:spPr bwMode="auto">
          <a:xfrm>
            <a:off x="5257800" y="6384925"/>
            <a:ext cx="1447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prstTxWarp prst="textNoShape">
              <a:avLst/>
            </a:prstTxWarp>
          </a:bodyPr>
          <a:lstStyle>
            <a:defPPr>
              <a:defRPr lang="en-US"/>
            </a:defPPr>
            <a:lvl1pPr algn="l" rtl="0" eaLnBrk="0" fontAlgn="base" hangingPunct="0">
              <a:lnSpc>
                <a:spcPct val="70000"/>
              </a:lnSpc>
              <a:spcBef>
                <a:spcPct val="0"/>
              </a:spcBef>
              <a:spcAft>
                <a:spcPct val="0"/>
              </a:spcAft>
              <a:buClrTx/>
              <a:buFontTx/>
              <a:buNone/>
              <a:tabLst>
                <a:tab pos="2473325" algn="l"/>
              </a:tabLst>
              <a:defRPr sz="1100" kern="1200">
                <a:solidFill>
                  <a:schemeClr val="tx1"/>
                </a:solidFill>
                <a:latin typeface="Arial" pitchFamily="34" charset="0"/>
                <a:ea typeface="华文楷体" pitchFamily="2" charset="-122"/>
                <a:cs typeface="+mn-cs"/>
              </a:defRPr>
            </a:lvl1pPr>
            <a:lvl2pPr marL="457200" algn="l" rtl="0" eaLnBrk="0" fontAlgn="base" hangingPunct="0">
              <a:lnSpc>
                <a:spcPct val="130000"/>
              </a:lnSpc>
              <a:spcBef>
                <a:spcPct val="0"/>
              </a:spcBef>
              <a:spcAft>
                <a:spcPct val="20000"/>
              </a:spcAft>
              <a:buClr>
                <a:schemeClr val="folHlink"/>
              </a:buClr>
              <a:buFont typeface="Wingdings" pitchFamily="2" charset="2"/>
              <a:buChar char="Ø"/>
              <a:defRPr sz="1400" kern="1200">
                <a:solidFill>
                  <a:schemeClr val="tx1"/>
                </a:solidFill>
                <a:latin typeface="Arial" charset="0"/>
                <a:ea typeface="宋体" charset="-122"/>
                <a:cs typeface="+mn-cs"/>
              </a:defRPr>
            </a:lvl2pPr>
            <a:lvl3pPr marL="914400" algn="l" rtl="0" eaLnBrk="0" fontAlgn="base" hangingPunct="0">
              <a:lnSpc>
                <a:spcPct val="130000"/>
              </a:lnSpc>
              <a:spcBef>
                <a:spcPct val="0"/>
              </a:spcBef>
              <a:spcAft>
                <a:spcPct val="20000"/>
              </a:spcAft>
              <a:buClr>
                <a:schemeClr val="folHlink"/>
              </a:buClr>
              <a:buFont typeface="Wingdings" pitchFamily="2" charset="2"/>
              <a:buChar char="Ø"/>
              <a:defRPr sz="1400" kern="1200">
                <a:solidFill>
                  <a:schemeClr val="tx1"/>
                </a:solidFill>
                <a:latin typeface="Arial" charset="0"/>
                <a:ea typeface="宋体" charset="-122"/>
                <a:cs typeface="+mn-cs"/>
              </a:defRPr>
            </a:lvl3pPr>
            <a:lvl4pPr marL="1371600" algn="l" rtl="0" eaLnBrk="0" fontAlgn="base" hangingPunct="0">
              <a:lnSpc>
                <a:spcPct val="130000"/>
              </a:lnSpc>
              <a:spcBef>
                <a:spcPct val="0"/>
              </a:spcBef>
              <a:spcAft>
                <a:spcPct val="20000"/>
              </a:spcAft>
              <a:buClr>
                <a:schemeClr val="folHlink"/>
              </a:buClr>
              <a:buFont typeface="Wingdings" pitchFamily="2" charset="2"/>
              <a:buChar char="Ø"/>
              <a:defRPr sz="1400" kern="1200">
                <a:solidFill>
                  <a:schemeClr val="tx1"/>
                </a:solidFill>
                <a:latin typeface="Arial" charset="0"/>
                <a:ea typeface="宋体" charset="-122"/>
                <a:cs typeface="+mn-cs"/>
              </a:defRPr>
            </a:lvl4pPr>
            <a:lvl5pPr marL="1828800" algn="l" rtl="0" eaLnBrk="0" fontAlgn="base" hangingPunct="0">
              <a:lnSpc>
                <a:spcPct val="130000"/>
              </a:lnSpc>
              <a:spcBef>
                <a:spcPct val="0"/>
              </a:spcBef>
              <a:spcAft>
                <a:spcPct val="20000"/>
              </a:spcAft>
              <a:buClr>
                <a:schemeClr val="folHlink"/>
              </a:buClr>
              <a:buFont typeface="Wingdings" pitchFamily="2" charset="2"/>
              <a:buChar char="Ø"/>
              <a:defRPr sz="1400" kern="1200">
                <a:solidFill>
                  <a:schemeClr val="tx1"/>
                </a:solidFill>
                <a:latin typeface="Arial" charset="0"/>
                <a:ea typeface="宋体" charset="-122"/>
                <a:cs typeface="+mn-cs"/>
              </a:defRPr>
            </a:lvl5pPr>
            <a:lvl6pPr marL="2286000" algn="l" defTabSz="914400" rtl="0" eaLnBrk="1" latinLnBrk="0" hangingPunct="1">
              <a:defRPr sz="1400" kern="1200">
                <a:solidFill>
                  <a:schemeClr val="tx1"/>
                </a:solidFill>
                <a:latin typeface="Arial" charset="0"/>
                <a:ea typeface="宋体" charset="-122"/>
                <a:cs typeface="+mn-cs"/>
              </a:defRPr>
            </a:lvl6pPr>
            <a:lvl7pPr marL="2743200" algn="l" defTabSz="914400" rtl="0" eaLnBrk="1" latinLnBrk="0" hangingPunct="1">
              <a:defRPr sz="1400" kern="1200">
                <a:solidFill>
                  <a:schemeClr val="tx1"/>
                </a:solidFill>
                <a:latin typeface="Arial" charset="0"/>
                <a:ea typeface="宋体" charset="-122"/>
                <a:cs typeface="+mn-cs"/>
              </a:defRPr>
            </a:lvl7pPr>
            <a:lvl8pPr marL="3200400" algn="l" defTabSz="914400" rtl="0" eaLnBrk="1" latinLnBrk="0" hangingPunct="1">
              <a:defRPr sz="1400" kern="1200">
                <a:solidFill>
                  <a:schemeClr val="tx1"/>
                </a:solidFill>
                <a:latin typeface="Arial" charset="0"/>
                <a:ea typeface="宋体" charset="-122"/>
                <a:cs typeface="+mn-cs"/>
              </a:defRPr>
            </a:lvl8pPr>
            <a:lvl9pPr marL="3657600" algn="l" defTabSz="914400" rtl="0" eaLnBrk="1" latinLnBrk="0" hangingPunct="1">
              <a:defRPr sz="1400" kern="1200">
                <a:solidFill>
                  <a:schemeClr val="tx1"/>
                </a:solidFill>
                <a:latin typeface="Arial" charset="0"/>
                <a:ea typeface="宋体" charset="-122"/>
                <a:cs typeface="+mn-cs"/>
              </a:defRPr>
            </a:lvl9pPr>
          </a:lstStyle>
          <a:p>
            <a:pPr>
              <a:defRPr/>
            </a:pPr>
            <a:fld id="{DC231927-2CD0-49ED-B41C-D1889757A52D}" type="slidenum">
              <a:rPr lang="zh-SG" altLang="en-US" smtClean="0">
                <a:latin typeface="+mj-ea"/>
                <a:ea typeface="+mj-ea"/>
              </a:rPr>
              <a:pPr>
                <a:defRPr/>
              </a:pPr>
              <a:t>16</a:t>
            </a:fld>
            <a:r>
              <a:rPr lang="en-US" altLang="zh-SG" smtClean="0">
                <a:latin typeface="+mj-ea"/>
                <a:ea typeface="+mj-ea"/>
              </a:rPr>
              <a:t/>
            </a:r>
            <a:br>
              <a:rPr lang="en-US" altLang="zh-SG" smtClean="0">
                <a:latin typeface="+mj-ea"/>
                <a:ea typeface="+mj-ea"/>
              </a:rPr>
            </a:br>
            <a:endParaRPr lang="en-US" altLang="zh-SG">
              <a:latin typeface="+mj-ea"/>
              <a:ea typeface="+mj-ea"/>
            </a:endParaRPr>
          </a:p>
        </p:txBody>
      </p:sp>
      <p:graphicFrame>
        <p:nvGraphicFramePr>
          <p:cNvPr id="14" name="Group 78"/>
          <p:cNvGraphicFramePr>
            <a:graphicFrameLocks noGrp="1"/>
          </p:cNvGraphicFramePr>
          <p:nvPr>
            <p:extLst>
              <p:ext uri="{D42A27DB-BD31-4B8C-83A1-F6EECF244321}">
                <p14:modId xmlns:p14="http://schemas.microsoft.com/office/powerpoint/2010/main" val="253822184"/>
              </p:ext>
            </p:extLst>
          </p:nvPr>
        </p:nvGraphicFramePr>
        <p:xfrm>
          <a:off x="3425962" y="1843099"/>
          <a:ext cx="6207558" cy="4303557"/>
        </p:xfrm>
        <a:graphic>
          <a:graphicData uri="http://schemas.openxmlformats.org/drawingml/2006/table">
            <a:tbl>
              <a:tblPr/>
              <a:tblGrid>
                <a:gridCol w="1094990"/>
                <a:gridCol w="3960440"/>
                <a:gridCol w="1152128"/>
              </a:tblGrid>
              <a:tr h="569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j-ea"/>
                          <a:ea typeface="+mj-ea"/>
                        </a:rPr>
                        <a:t>评价领域</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j-ea"/>
                          <a:ea typeface="+mj-ea"/>
                        </a:rPr>
                        <a:t>主要问题</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tx1"/>
                          </a:solidFill>
                          <a:effectLst/>
                          <a:latin typeface="+mj-ea"/>
                          <a:ea typeface="+mn-ea"/>
                          <a:cs typeface="+mn-cs"/>
                        </a:rPr>
                        <a:t>能力现状</a:t>
                      </a:r>
                      <a:endParaRPr kumimoji="0" lang="zh-CN" altLang="en-US" sz="1600" b="1" i="0" u="none" strike="noStrike" cap="none" normalizeH="0" baseline="0" dirty="0" smtClean="0">
                        <a:ln>
                          <a:noFill/>
                        </a:ln>
                        <a:solidFill>
                          <a:schemeClr val="tx1"/>
                        </a:solidFill>
                        <a:effectLst/>
                        <a:latin typeface="+mj-ea"/>
                        <a:ea typeface="+mj-ea"/>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1116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j-ea"/>
                          <a:ea typeface="+mj-ea"/>
                        </a:rPr>
                        <a:t>标准规范</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cap="none" normalizeH="0" baseline="0" dirty="0" smtClean="0">
                          <a:ln>
                            <a:noFill/>
                          </a:ln>
                          <a:solidFill>
                            <a:schemeClr val="tx1"/>
                          </a:solidFill>
                          <a:effectLst/>
                          <a:latin typeface="+mj-ea"/>
                          <a:ea typeface="+mj-ea"/>
                        </a:rPr>
                        <a:t>发布了部分数据的编码标准，但没有涵盖中建公司的全部数据类型；部分关键类别缺失；</a:t>
                      </a:r>
                      <a:endParaRPr kumimoji="0" lang="en-US" altLang="zh-CN" sz="1400" b="0" i="0" u="none" strike="noStrike" cap="none" normalizeH="0" baseline="0" dirty="0" smtClean="0">
                        <a:ln>
                          <a:noFill/>
                        </a:ln>
                        <a:solidFill>
                          <a:schemeClr val="tx1"/>
                        </a:solidFill>
                        <a:effectLst/>
                        <a:latin typeface="+mj-ea"/>
                        <a:ea typeface="+mj-ea"/>
                      </a:endParaRPr>
                    </a:p>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cap="none" normalizeH="0" baseline="0" dirty="0" smtClean="0">
                          <a:ln>
                            <a:noFill/>
                          </a:ln>
                          <a:solidFill>
                            <a:schemeClr val="tx1"/>
                          </a:solidFill>
                          <a:effectLst/>
                          <a:latin typeface="+mj-ea"/>
                          <a:ea typeface="+mj-ea"/>
                        </a:rPr>
                        <a:t>标准应用比较复杂，推行应用困难；</a:t>
                      </a:r>
                      <a:endParaRPr kumimoji="0" lang="en-US" altLang="zh-CN" sz="1400" b="0" i="0" u="none" strike="noStrike" cap="none" normalizeH="0" baseline="0" dirty="0" smtClean="0">
                        <a:ln>
                          <a:noFill/>
                        </a:ln>
                        <a:solidFill>
                          <a:schemeClr val="tx1"/>
                        </a:solidFill>
                        <a:effectLst/>
                        <a:latin typeface="+mj-ea"/>
                        <a:ea typeface="+mj-ea"/>
                      </a:endParaRPr>
                    </a:p>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cap="none" normalizeH="0" baseline="0" dirty="0" smtClean="0">
                          <a:ln>
                            <a:noFill/>
                          </a:ln>
                          <a:solidFill>
                            <a:schemeClr val="tx1"/>
                          </a:solidFill>
                          <a:effectLst/>
                          <a:latin typeface="+mj-ea"/>
                          <a:ea typeface="+mj-ea"/>
                        </a:rPr>
                        <a:t>标准无法落实责任人，岗位、职责不明确。</a:t>
                      </a:r>
                      <a:endParaRPr kumimoji="0" lang="en-US" altLang="zh-CN" sz="1400" b="0" i="0" u="none" strike="noStrike" cap="none" normalizeH="0" baseline="0" dirty="0" smtClean="0">
                        <a:ln>
                          <a:noFill/>
                        </a:ln>
                        <a:solidFill>
                          <a:schemeClr val="tx1"/>
                        </a:solidFill>
                        <a:effectLst/>
                        <a:latin typeface="+mj-ea"/>
                        <a:ea typeface="+mj-ea"/>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mj-ea"/>
                        <a:ea typeface="+mj-ea"/>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30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j-ea"/>
                          <a:ea typeface="+mj-ea"/>
                        </a:rPr>
                        <a:t>标准执行</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kern="1200" cap="none" normalizeH="0" baseline="0" dirty="0" smtClean="0">
                          <a:ln>
                            <a:noFill/>
                          </a:ln>
                          <a:solidFill>
                            <a:schemeClr val="tx1"/>
                          </a:solidFill>
                          <a:effectLst/>
                          <a:latin typeface="+mj-ea"/>
                          <a:ea typeface="+mj-ea"/>
                          <a:cs typeface="+mn-cs"/>
                        </a:rPr>
                        <a:t>没有建立数据应用的控制流程；</a:t>
                      </a:r>
                      <a:endParaRPr kumimoji="0" lang="en-US" altLang="zh-CN" sz="1400" b="0" i="0" u="none" strike="noStrike" kern="1200" cap="none" normalizeH="0" baseline="0" dirty="0" smtClean="0">
                        <a:ln>
                          <a:noFill/>
                        </a:ln>
                        <a:solidFill>
                          <a:schemeClr val="tx1"/>
                        </a:solidFill>
                        <a:effectLst/>
                        <a:latin typeface="+mj-ea"/>
                        <a:ea typeface="+mj-ea"/>
                        <a:cs typeface="+mn-cs"/>
                      </a:endParaRPr>
                    </a:p>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kern="1200" cap="none" normalizeH="0" baseline="0" dirty="0" smtClean="0">
                          <a:ln>
                            <a:noFill/>
                          </a:ln>
                          <a:solidFill>
                            <a:schemeClr val="tx1"/>
                          </a:solidFill>
                          <a:effectLst/>
                          <a:latin typeface="+mj-ea"/>
                          <a:ea typeface="+mj-ea"/>
                          <a:cs typeface="+mn-cs"/>
                        </a:rPr>
                        <a:t>缺失标准执行的审查控制环节；</a:t>
                      </a:r>
                      <a:endParaRPr kumimoji="0" lang="en-US" altLang="zh-CN" sz="1400" b="0" i="0" u="none" strike="noStrike" kern="1200" cap="none" normalizeH="0" baseline="0" dirty="0" smtClean="0">
                        <a:ln>
                          <a:noFill/>
                        </a:ln>
                        <a:solidFill>
                          <a:schemeClr val="tx1"/>
                        </a:solidFill>
                        <a:effectLst/>
                        <a:latin typeface="+mj-ea"/>
                        <a:ea typeface="+mj-ea"/>
                        <a:cs typeface="+mn-cs"/>
                      </a:endParaRPr>
                    </a:p>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defRPr/>
                      </a:pPr>
                      <a:r>
                        <a:rPr lang="zh-CN" altLang="zh-CN" sz="1400" dirty="0" smtClean="0">
                          <a:latin typeface="微软雅黑" pitchFamily="34" charset="-122"/>
                          <a:ea typeface="微软雅黑" pitchFamily="34" charset="-122"/>
                        </a:rPr>
                        <a:t>数据管理随机性、临时性以及突发性</a:t>
                      </a:r>
                      <a:r>
                        <a:rPr lang="zh-CN" altLang="en-US" sz="1400" dirty="0" smtClean="0">
                          <a:latin typeface="微软雅黑" pitchFamily="34" charset="-122"/>
                          <a:ea typeface="微软雅黑" pitchFamily="34" charset="-122"/>
                        </a:rPr>
                        <a:t>较</a:t>
                      </a:r>
                      <a:r>
                        <a:rPr lang="zh-CN" altLang="zh-CN" sz="1400" dirty="0" smtClean="0">
                          <a:latin typeface="微软雅黑" pitchFamily="34" charset="-122"/>
                          <a:ea typeface="微软雅黑" pitchFamily="34" charset="-122"/>
                        </a:rPr>
                        <a:t>明显</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mj-ea"/>
                        <a:ea typeface="+mj-ea"/>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67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j-ea"/>
                          <a:ea typeface="+mj-ea"/>
                        </a:rPr>
                        <a:t>标准控制</a:t>
                      </a:r>
                      <a:endParaRPr kumimoji="0" lang="en-US" altLang="zh-CN" sz="1400" b="0" i="0" u="none" strike="noStrike" cap="none" normalizeH="0" baseline="0" dirty="0" smtClean="0">
                        <a:ln>
                          <a:noFill/>
                        </a:ln>
                        <a:solidFill>
                          <a:schemeClr val="tx1"/>
                        </a:solidFill>
                        <a:effectLst/>
                        <a:latin typeface="+mj-ea"/>
                        <a:ea typeface="+mj-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j-ea"/>
                          <a:ea typeface="+mj-ea"/>
                        </a:rPr>
                        <a:t>手段</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kern="1200" cap="none" normalizeH="0" baseline="0" dirty="0" smtClean="0">
                          <a:ln>
                            <a:noFill/>
                          </a:ln>
                          <a:solidFill>
                            <a:schemeClr val="tx1"/>
                          </a:solidFill>
                          <a:effectLst/>
                          <a:latin typeface="+mj-ea"/>
                          <a:ea typeface="+mj-ea"/>
                          <a:cs typeface="+mn-cs"/>
                        </a:rPr>
                        <a:t>缺乏标准应用的主责部门；</a:t>
                      </a:r>
                      <a:endParaRPr kumimoji="0" lang="en-US" altLang="zh-CN" sz="1400" b="0" i="0" u="none" strike="noStrike" kern="1200" cap="none" normalizeH="0" baseline="0" dirty="0" smtClean="0">
                        <a:ln>
                          <a:noFill/>
                        </a:ln>
                        <a:solidFill>
                          <a:schemeClr val="tx1"/>
                        </a:solidFill>
                        <a:effectLst/>
                        <a:latin typeface="+mj-ea"/>
                        <a:ea typeface="+mj-ea"/>
                        <a:cs typeface="+mn-cs"/>
                      </a:endParaRPr>
                    </a:p>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kern="1200" cap="none" normalizeH="0" baseline="0" dirty="0" smtClean="0">
                          <a:ln>
                            <a:noFill/>
                          </a:ln>
                          <a:solidFill>
                            <a:schemeClr val="tx1"/>
                          </a:solidFill>
                          <a:effectLst/>
                          <a:latin typeface="+mj-ea"/>
                          <a:ea typeface="+mj-ea"/>
                          <a:cs typeface="+mn-cs"/>
                        </a:rPr>
                        <a:t>没有工具系统支持，没有数据质量控制力度。</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mj-ea"/>
                        <a:ea typeface="+mj-ea"/>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3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j-ea"/>
                          <a:ea typeface="+mj-ea"/>
                        </a:rPr>
                        <a:t>标准推行机制保障</a:t>
                      </a: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kern="1200" cap="none" normalizeH="0" baseline="0" dirty="0" smtClean="0">
                          <a:ln>
                            <a:noFill/>
                          </a:ln>
                          <a:solidFill>
                            <a:schemeClr val="tx1"/>
                          </a:solidFill>
                          <a:effectLst/>
                          <a:latin typeface="+mj-ea"/>
                          <a:ea typeface="+mj-ea"/>
                          <a:cs typeface="+mn-cs"/>
                        </a:rPr>
                        <a:t>应用单位认知程度不够；</a:t>
                      </a:r>
                      <a:endParaRPr kumimoji="0" lang="en-US" altLang="zh-CN" sz="1400" b="0" i="0" u="none" strike="noStrike" kern="1200" cap="none" normalizeH="0" baseline="0" dirty="0" smtClean="0">
                        <a:ln>
                          <a:noFill/>
                        </a:ln>
                        <a:solidFill>
                          <a:schemeClr val="tx1"/>
                        </a:solidFill>
                        <a:effectLst/>
                        <a:latin typeface="+mj-ea"/>
                        <a:ea typeface="+mj-ea"/>
                        <a:cs typeface="+mn-cs"/>
                      </a:endParaRPr>
                    </a:p>
                    <a:p>
                      <a:pPr marL="0" marR="0" lvl="0" indent="-360000" algn="l" defTabSz="914400" rtl="0" eaLnBrk="1" fontAlgn="base" latinLnBrk="0" hangingPunct="1">
                        <a:lnSpc>
                          <a:spcPct val="100000"/>
                        </a:lnSpc>
                        <a:spcBef>
                          <a:spcPts val="600"/>
                        </a:spcBef>
                        <a:spcAft>
                          <a:spcPct val="0"/>
                        </a:spcAft>
                        <a:buClrTx/>
                        <a:buSzTx/>
                        <a:buFont typeface="Wingdings" pitchFamily="2" charset="2"/>
                        <a:buChar char="Ø"/>
                        <a:tabLst/>
                      </a:pPr>
                      <a:r>
                        <a:rPr kumimoji="0" lang="zh-CN" altLang="en-US" sz="1400" b="0" i="0" u="none" strike="noStrike" kern="1200" cap="none" normalizeH="0" baseline="0" dirty="0" smtClean="0">
                          <a:ln>
                            <a:noFill/>
                          </a:ln>
                          <a:solidFill>
                            <a:schemeClr val="tx1"/>
                          </a:solidFill>
                          <a:effectLst/>
                          <a:latin typeface="+mj-ea"/>
                          <a:ea typeface="+mj-ea"/>
                          <a:cs typeface="+mn-cs"/>
                        </a:rPr>
                        <a:t>没有标准的推行应用机制，处于上有政策、下有对策的状态。</a:t>
                      </a:r>
                      <a:endParaRPr kumimoji="0" lang="en-US" altLang="zh-CN" sz="1400" b="0" i="0" u="none" strike="noStrike" kern="1200" cap="none" normalizeH="0" baseline="0" dirty="0" smtClean="0">
                        <a:ln>
                          <a:noFill/>
                        </a:ln>
                        <a:solidFill>
                          <a:schemeClr val="tx1"/>
                        </a:solidFill>
                        <a:effectLst/>
                        <a:latin typeface="+mj-ea"/>
                        <a:ea typeface="+mj-ea"/>
                        <a:cs typeface="+mn-cs"/>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mj-ea"/>
                        <a:ea typeface="+mj-ea"/>
                      </a:endParaRPr>
                    </a:p>
                  </a:txBody>
                  <a:tcPr marL="84406" marR="844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TextBox 66"/>
          <p:cNvSpPr txBox="1">
            <a:spLocks noChangeArrowheads="1"/>
          </p:cNvSpPr>
          <p:nvPr/>
        </p:nvSpPr>
        <p:spPr bwMode="auto">
          <a:xfrm>
            <a:off x="776536" y="1323024"/>
            <a:ext cx="2074862" cy="452432"/>
          </a:xfrm>
          <a:prstGeom prst="rect">
            <a:avLst/>
          </a:prstGeom>
          <a:noFill/>
          <a:ln w="9525">
            <a:noFill/>
            <a:miter lim="800000"/>
            <a:headEnd/>
            <a:tailEnd/>
          </a:ln>
        </p:spPr>
        <p:txBody>
          <a:bodyPr>
            <a:spAutoFit/>
          </a:bodyPr>
          <a:lstStyle/>
          <a:p>
            <a:pPr algn="ctr">
              <a:buNone/>
            </a:pPr>
            <a:r>
              <a:rPr lang="en-US" altLang="zh-CN" sz="1800" b="1" dirty="0" smtClean="0">
                <a:solidFill>
                  <a:srgbClr val="000000"/>
                </a:solidFill>
                <a:latin typeface="+mj-ea"/>
                <a:ea typeface="+mj-ea"/>
              </a:rPr>
              <a:t>-</a:t>
            </a:r>
            <a:r>
              <a:rPr lang="zh-CN" altLang="en-US" sz="1800" b="1" dirty="0">
                <a:solidFill>
                  <a:srgbClr val="000000"/>
                </a:solidFill>
                <a:latin typeface="+mj-ea"/>
                <a:ea typeface="+mj-ea"/>
              </a:rPr>
              <a:t>标准</a:t>
            </a:r>
            <a:r>
              <a:rPr lang="zh-CN" altLang="en-US" sz="1800" b="1" dirty="0" smtClean="0">
                <a:solidFill>
                  <a:srgbClr val="000000"/>
                </a:solidFill>
                <a:latin typeface="+mj-ea"/>
                <a:ea typeface="+mj-ea"/>
              </a:rPr>
              <a:t>现状</a:t>
            </a:r>
            <a:r>
              <a:rPr lang="en-US" altLang="zh-CN" sz="1800" b="1" dirty="0" smtClean="0">
                <a:solidFill>
                  <a:srgbClr val="000000"/>
                </a:solidFill>
                <a:latin typeface="+mj-ea"/>
                <a:ea typeface="+mj-ea"/>
              </a:rPr>
              <a:t>-</a:t>
            </a:r>
          </a:p>
        </p:txBody>
      </p:sp>
      <p:sp>
        <p:nvSpPr>
          <p:cNvPr id="16" name="TextBox 66"/>
          <p:cNvSpPr txBox="1">
            <a:spLocks noChangeArrowheads="1"/>
          </p:cNvSpPr>
          <p:nvPr/>
        </p:nvSpPr>
        <p:spPr bwMode="auto">
          <a:xfrm>
            <a:off x="5745088" y="1330481"/>
            <a:ext cx="2074862" cy="452432"/>
          </a:xfrm>
          <a:prstGeom prst="rect">
            <a:avLst/>
          </a:prstGeom>
          <a:noFill/>
          <a:ln w="9525">
            <a:noFill/>
            <a:miter lim="800000"/>
            <a:headEnd/>
            <a:tailEnd/>
          </a:ln>
        </p:spPr>
        <p:txBody>
          <a:bodyPr>
            <a:spAutoFit/>
          </a:bodyPr>
          <a:lstStyle/>
          <a:p>
            <a:pPr algn="ctr">
              <a:buNone/>
            </a:pPr>
            <a:r>
              <a:rPr lang="en-US" altLang="zh-CN" sz="1800" b="1" dirty="0" smtClean="0">
                <a:solidFill>
                  <a:srgbClr val="000000"/>
                </a:solidFill>
                <a:latin typeface="+mj-ea"/>
                <a:ea typeface="+mj-ea"/>
              </a:rPr>
              <a:t>-</a:t>
            </a:r>
            <a:r>
              <a:rPr lang="zh-CN" altLang="en-US" sz="1800" b="1" dirty="0" smtClean="0">
                <a:solidFill>
                  <a:srgbClr val="000000"/>
                </a:solidFill>
                <a:latin typeface="+mj-ea"/>
                <a:ea typeface="+mj-ea"/>
              </a:rPr>
              <a:t>数据标准现状</a:t>
            </a:r>
            <a:r>
              <a:rPr lang="en-US" altLang="zh-CN" sz="1800" b="1" dirty="0" smtClean="0">
                <a:solidFill>
                  <a:srgbClr val="000000"/>
                </a:solidFill>
                <a:latin typeface="+mj-ea"/>
                <a:ea typeface="+mj-ea"/>
              </a:rPr>
              <a:t>-</a:t>
            </a:r>
          </a:p>
        </p:txBody>
      </p:sp>
      <p:grpSp>
        <p:nvGrpSpPr>
          <p:cNvPr id="17" name="Group 3"/>
          <p:cNvGrpSpPr>
            <a:grpSpLocks/>
          </p:cNvGrpSpPr>
          <p:nvPr/>
        </p:nvGrpSpPr>
        <p:grpSpPr bwMode="auto">
          <a:xfrm>
            <a:off x="2918098" y="1089328"/>
            <a:ext cx="666750" cy="5118582"/>
            <a:chOff x="1805" y="622"/>
            <a:chExt cx="420" cy="3419"/>
          </a:xfrm>
        </p:grpSpPr>
        <p:sp>
          <p:nvSpPr>
            <p:cNvPr id="18" name="AutoShape 4"/>
            <p:cNvSpPr>
              <a:spLocks noChangeArrowheads="1"/>
            </p:cNvSpPr>
            <p:nvPr/>
          </p:nvSpPr>
          <p:spPr bwMode="auto">
            <a:xfrm>
              <a:off x="1805" y="622"/>
              <a:ext cx="420" cy="288"/>
            </a:xfrm>
            <a:prstGeom prst="rightArrow">
              <a:avLst>
                <a:gd name="adj1" fmla="val 66667"/>
                <a:gd name="adj2" fmla="val 38720"/>
              </a:avLst>
            </a:prstGeom>
            <a:ln>
              <a:noFill/>
              <a:headEnd/>
              <a:tailEnd type="none" w="med" len="lg"/>
            </a:ln>
            <a:effectLst>
              <a:outerShdw blurRad="50800" dist="38100" algn="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12700" tIns="12700" rIns="12700" bIns="12700" anchor="ctr"/>
            <a:lstStyle/>
            <a:p>
              <a:pPr algn="ctr" defTabSz="228600">
                <a:lnSpc>
                  <a:spcPct val="100000"/>
                </a:lnSpc>
                <a:spcBef>
                  <a:spcPct val="20000"/>
                </a:spcBef>
                <a:buClr>
                  <a:srgbClr val="000000"/>
                </a:buClr>
                <a:buFont typeface="Arial" charset="0"/>
                <a:buNone/>
              </a:pPr>
              <a:r>
                <a:rPr lang="zh-CN" altLang="en-US" sz="1200" b="1" dirty="0" smtClean="0">
                  <a:latin typeface="+mj-ea"/>
                  <a:ea typeface="+mj-ea"/>
                </a:rPr>
                <a:t>关键问题</a:t>
              </a:r>
              <a:endParaRPr lang="en-US" altLang="zh-CN" sz="1200" b="1" dirty="0">
                <a:solidFill>
                  <a:schemeClr val="tx1"/>
                </a:solidFill>
                <a:latin typeface="+mj-ea"/>
                <a:ea typeface="+mj-ea"/>
              </a:endParaRPr>
            </a:p>
          </p:txBody>
        </p:sp>
        <p:sp>
          <p:nvSpPr>
            <p:cNvPr id="19" name="Line 5"/>
            <p:cNvSpPr>
              <a:spLocks noChangeShapeType="1"/>
            </p:cNvSpPr>
            <p:nvPr/>
          </p:nvSpPr>
          <p:spPr bwMode="auto">
            <a:xfrm>
              <a:off x="1933" y="866"/>
              <a:ext cx="0" cy="3175"/>
            </a:xfrm>
            <a:prstGeom prst="line">
              <a:avLst/>
            </a:prstGeom>
            <a:noFill/>
            <a:ln w="28575">
              <a:solidFill>
                <a:srgbClr val="66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0" name="Line 6"/>
            <p:cNvSpPr>
              <a:spLocks noChangeShapeType="1"/>
            </p:cNvSpPr>
            <p:nvPr/>
          </p:nvSpPr>
          <p:spPr bwMode="auto">
            <a:xfrm>
              <a:off x="1952" y="866"/>
              <a:ext cx="0" cy="317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5" name="矩形 4"/>
          <p:cNvSpPr/>
          <p:nvPr/>
        </p:nvSpPr>
        <p:spPr>
          <a:xfrm>
            <a:off x="374898" y="1988840"/>
            <a:ext cx="2345854" cy="3970318"/>
          </a:xfrm>
          <a:prstGeom prst="rect">
            <a:avLst/>
          </a:prstGeom>
        </p:spPr>
        <p:txBody>
          <a:bodyPr wrap="square">
            <a:spAutoFit/>
          </a:bodyPr>
          <a:lstStyle/>
          <a:p>
            <a:pPr>
              <a:lnSpc>
                <a:spcPct val="100000"/>
              </a:lnSpc>
              <a:spcAft>
                <a:spcPts val="0"/>
              </a:spcAft>
              <a:buFont typeface="+mj-lt"/>
              <a:buAutoNum type="arabicPeriod"/>
            </a:pPr>
            <a:r>
              <a:rPr lang="zh-CN" altLang="zh-CN" b="1" dirty="0">
                <a:latin typeface="+mj-ea"/>
                <a:ea typeface="+mj-ea"/>
              </a:rPr>
              <a:t>中国建筑信息分类编码标准管理</a:t>
            </a:r>
            <a:r>
              <a:rPr lang="zh-CN" altLang="zh-CN" b="1" dirty="0" smtClean="0">
                <a:latin typeface="+mj-ea"/>
                <a:ea typeface="+mj-ea"/>
              </a:rPr>
              <a:t>规定</a:t>
            </a:r>
            <a:endParaRPr lang="en-US" altLang="zh-CN" dirty="0" smtClean="0">
              <a:latin typeface="+mj-ea"/>
              <a:ea typeface="+mj-ea"/>
            </a:endParaRPr>
          </a:p>
          <a:p>
            <a:pPr>
              <a:lnSpc>
                <a:spcPct val="100000"/>
              </a:lnSpc>
              <a:spcAft>
                <a:spcPts val="0"/>
              </a:spcAft>
              <a:buFont typeface="+mj-lt"/>
              <a:buAutoNum type="arabicPeriod"/>
            </a:pPr>
            <a:r>
              <a:rPr lang="zh-CN" altLang="zh-CN" b="1" dirty="0" smtClean="0">
                <a:latin typeface="+mj-ea"/>
                <a:ea typeface="+mj-ea"/>
              </a:rPr>
              <a:t>《中国建筑信息分类编码标准》</a:t>
            </a:r>
            <a:r>
              <a:rPr lang="zh-CN" altLang="zh-CN" dirty="0">
                <a:latin typeface="+mj-ea"/>
                <a:ea typeface="+mj-ea"/>
              </a:rPr>
              <a:t>是中国建筑的企业技术标准</a:t>
            </a:r>
            <a:r>
              <a:rPr lang="en-US" altLang="zh-CN" dirty="0">
                <a:latin typeface="+mj-ea"/>
                <a:ea typeface="+mj-ea"/>
              </a:rPr>
              <a:t>(</a:t>
            </a:r>
            <a:r>
              <a:rPr lang="zh-CN" altLang="zh-CN" dirty="0">
                <a:latin typeface="+mj-ea"/>
                <a:ea typeface="+mj-ea"/>
              </a:rPr>
              <a:t>编号为</a:t>
            </a:r>
            <a:r>
              <a:rPr lang="en-US" altLang="zh-CN" dirty="0">
                <a:latin typeface="+mj-ea"/>
                <a:ea typeface="+mj-ea"/>
              </a:rPr>
              <a:t>ZJQ00-GL-001-2011</a:t>
            </a:r>
            <a:r>
              <a:rPr lang="en-US" altLang="zh-CN" dirty="0" smtClean="0">
                <a:latin typeface="+mj-ea"/>
                <a:ea typeface="+mj-ea"/>
              </a:rPr>
              <a:t>)</a:t>
            </a:r>
            <a:r>
              <a:rPr lang="en-US" altLang="zh-CN" dirty="0">
                <a:latin typeface="+mj-ea"/>
                <a:ea typeface="+mj-ea"/>
              </a:rPr>
              <a:t> </a:t>
            </a:r>
            <a:r>
              <a:rPr lang="zh-CN" altLang="en-US" dirty="0" smtClean="0">
                <a:latin typeface="+mj-ea"/>
                <a:ea typeface="+mj-ea"/>
              </a:rPr>
              <a:t>包括</a:t>
            </a:r>
            <a:r>
              <a:rPr lang="en-US" altLang="zh-CN" dirty="0" smtClean="0">
                <a:latin typeface="+mj-ea"/>
                <a:ea typeface="+mj-ea"/>
              </a:rPr>
              <a:t>9</a:t>
            </a:r>
            <a:r>
              <a:rPr lang="zh-CN" altLang="zh-CN" dirty="0">
                <a:latin typeface="+mj-ea"/>
                <a:ea typeface="+mj-ea"/>
              </a:rPr>
              <a:t>大</a:t>
            </a:r>
            <a:r>
              <a:rPr lang="zh-CN" altLang="zh-CN" dirty="0" smtClean="0">
                <a:latin typeface="+mj-ea"/>
                <a:ea typeface="+mj-ea"/>
              </a:rPr>
              <a:t>类即</a:t>
            </a:r>
            <a:r>
              <a:rPr lang="zh-CN" altLang="zh-CN" dirty="0">
                <a:latin typeface="+mj-ea"/>
                <a:ea typeface="+mj-ea"/>
              </a:rPr>
              <a:t>：行政管理类、人力资源类、工程类、科学技术类、设计类、财务资金类、资产类、房地产类、物资材料</a:t>
            </a:r>
            <a:r>
              <a:rPr lang="zh-CN" altLang="zh-CN" dirty="0" smtClean="0">
                <a:latin typeface="+mj-ea"/>
                <a:ea typeface="+mj-ea"/>
              </a:rPr>
              <a:t>类</a:t>
            </a:r>
            <a:r>
              <a:rPr lang="en-US" altLang="zh-CN" b="1" dirty="0" smtClean="0">
                <a:latin typeface="+mj-ea"/>
                <a:ea typeface="+mj-ea"/>
              </a:rPr>
              <a:t>22</a:t>
            </a:r>
            <a:r>
              <a:rPr lang="zh-CN" altLang="en-US" dirty="0" smtClean="0">
                <a:latin typeface="+mj-ea"/>
                <a:ea typeface="+mj-ea"/>
              </a:rPr>
              <a:t>项编码</a:t>
            </a:r>
            <a:endParaRPr lang="en-US" altLang="zh-CN" dirty="0" smtClean="0">
              <a:latin typeface="+mj-ea"/>
              <a:ea typeface="+mj-ea"/>
            </a:endParaRPr>
          </a:p>
          <a:p>
            <a:pPr>
              <a:lnSpc>
                <a:spcPct val="100000"/>
              </a:lnSpc>
              <a:spcAft>
                <a:spcPts val="0"/>
              </a:spcAft>
              <a:buFont typeface="+mj-lt"/>
              <a:buAutoNum type="arabicPeriod"/>
            </a:pPr>
            <a:r>
              <a:rPr lang="zh-CN" altLang="zh-CN" b="1" dirty="0">
                <a:latin typeface="+mj-ea"/>
                <a:ea typeface="+mj-ea"/>
              </a:rPr>
              <a:t>信息分类编码属性代码</a:t>
            </a:r>
            <a:r>
              <a:rPr lang="zh-CN" altLang="zh-CN" b="1" dirty="0" smtClean="0">
                <a:latin typeface="+mj-ea"/>
                <a:ea typeface="+mj-ea"/>
              </a:rPr>
              <a:t>表</a:t>
            </a:r>
            <a:endParaRPr lang="en-US" altLang="zh-CN" b="1" dirty="0" smtClean="0">
              <a:latin typeface="+mj-ea"/>
              <a:ea typeface="+mj-ea"/>
            </a:endParaRPr>
          </a:p>
          <a:p>
            <a:pPr>
              <a:lnSpc>
                <a:spcPct val="100000"/>
              </a:lnSpc>
              <a:spcAft>
                <a:spcPts val="0"/>
              </a:spcAft>
              <a:buNone/>
            </a:pPr>
            <a:r>
              <a:rPr lang="zh-CN" altLang="zh-CN" dirty="0">
                <a:latin typeface="+mj-ea"/>
                <a:ea typeface="+mj-ea"/>
              </a:rPr>
              <a:t>属性代码表包含有行政管理类、人力资源类、工程类、科学技术类、设计类、财务资金类、资产类、房地产类、物资材料类等</a:t>
            </a:r>
            <a:r>
              <a:rPr lang="en-US" altLang="zh-CN" b="1" dirty="0">
                <a:latin typeface="+mj-ea"/>
                <a:ea typeface="+mj-ea"/>
              </a:rPr>
              <a:t>9</a:t>
            </a:r>
            <a:r>
              <a:rPr lang="zh-CN" altLang="zh-CN" b="1" dirty="0">
                <a:latin typeface="+mj-ea"/>
                <a:ea typeface="+mj-ea"/>
              </a:rPr>
              <a:t>大类</a:t>
            </a:r>
            <a:r>
              <a:rPr lang="en-US" altLang="zh-CN" b="1" dirty="0">
                <a:latin typeface="+mj-ea"/>
                <a:ea typeface="+mj-ea"/>
              </a:rPr>
              <a:t>21</a:t>
            </a:r>
            <a:r>
              <a:rPr lang="zh-CN" altLang="zh-CN" dirty="0">
                <a:latin typeface="+mj-ea"/>
                <a:ea typeface="+mj-ea"/>
              </a:rPr>
              <a:t>项代码中的</a:t>
            </a:r>
            <a:r>
              <a:rPr lang="en-US" altLang="zh-CN" b="1" dirty="0">
                <a:latin typeface="+mj-ea"/>
                <a:ea typeface="+mj-ea"/>
              </a:rPr>
              <a:t>81</a:t>
            </a:r>
            <a:r>
              <a:rPr lang="zh-CN" altLang="zh-CN" dirty="0">
                <a:latin typeface="+mj-ea"/>
                <a:ea typeface="+mj-ea"/>
              </a:rPr>
              <a:t>项属性</a:t>
            </a:r>
            <a:r>
              <a:rPr lang="zh-CN" altLang="zh-CN" dirty="0" smtClean="0">
                <a:latin typeface="+mj-ea"/>
                <a:ea typeface="+mj-ea"/>
              </a:rPr>
              <a:t>代码</a:t>
            </a:r>
            <a:endParaRPr lang="zh-CN" altLang="en-US" dirty="0">
              <a:latin typeface="+mj-ea"/>
              <a:ea typeface="+mj-ea"/>
            </a:endParaRPr>
          </a:p>
        </p:txBody>
      </p:sp>
      <p:grpSp>
        <p:nvGrpSpPr>
          <p:cNvPr id="21" name="组合 20"/>
          <p:cNvGrpSpPr/>
          <p:nvPr/>
        </p:nvGrpSpPr>
        <p:grpSpPr>
          <a:xfrm>
            <a:off x="8853349" y="2767333"/>
            <a:ext cx="290513" cy="301626"/>
            <a:chOff x="8605838" y="4972051"/>
            <a:chExt cx="290513" cy="301626"/>
          </a:xfrm>
        </p:grpSpPr>
        <p:sp>
          <p:nvSpPr>
            <p:cNvPr id="22"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23"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24"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26"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27" name="组合 26"/>
          <p:cNvGrpSpPr/>
          <p:nvPr/>
        </p:nvGrpSpPr>
        <p:grpSpPr>
          <a:xfrm>
            <a:off x="8853349" y="3680452"/>
            <a:ext cx="290513" cy="301626"/>
            <a:chOff x="8605838" y="4972051"/>
            <a:chExt cx="290513" cy="301626"/>
          </a:xfrm>
        </p:grpSpPr>
        <p:sp>
          <p:nvSpPr>
            <p:cNvPr id="28"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29"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30"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31"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32" name="组合 31"/>
          <p:cNvGrpSpPr/>
          <p:nvPr/>
        </p:nvGrpSpPr>
        <p:grpSpPr>
          <a:xfrm>
            <a:off x="8853349" y="4725144"/>
            <a:ext cx="290513" cy="301626"/>
            <a:chOff x="8605838" y="4972051"/>
            <a:chExt cx="290513" cy="301626"/>
          </a:xfrm>
        </p:grpSpPr>
        <p:sp>
          <p:nvSpPr>
            <p:cNvPr id="33"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34"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35"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36"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37" name="组合 36"/>
          <p:cNvGrpSpPr/>
          <p:nvPr/>
        </p:nvGrpSpPr>
        <p:grpSpPr>
          <a:xfrm>
            <a:off x="8853349" y="5540770"/>
            <a:ext cx="290513" cy="301626"/>
            <a:chOff x="8605838" y="4972051"/>
            <a:chExt cx="290513" cy="301626"/>
          </a:xfrm>
        </p:grpSpPr>
        <p:sp>
          <p:nvSpPr>
            <p:cNvPr id="38"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39"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40"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41"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sp>
        <p:nvSpPr>
          <p:cNvPr id="42" name="矩形 41"/>
          <p:cNvSpPr/>
          <p:nvPr/>
        </p:nvSpPr>
        <p:spPr>
          <a:xfrm>
            <a:off x="5694176" y="104262"/>
            <a:ext cx="3939344" cy="372410"/>
          </a:xfrm>
          <a:prstGeom prst="rect">
            <a:avLst/>
          </a:prstGeom>
        </p:spPr>
        <p:txBody>
          <a:bodyPr wrap="square">
            <a:spAutoFit/>
          </a:bodyPr>
          <a:lstStyle/>
          <a:p>
            <a:pPr>
              <a:buNone/>
            </a:pPr>
            <a:r>
              <a:rPr lang="zh-CN" altLang="en-US" b="1" dirty="0" smtClean="0">
                <a:latin typeface="+mn-ea"/>
                <a:ea typeface="+mn-ea"/>
              </a:rPr>
              <a:t>需求现状调研   </a:t>
            </a:r>
            <a:r>
              <a:rPr lang="zh-CN" altLang="en-US" b="1" dirty="0" smtClean="0">
                <a:solidFill>
                  <a:srgbClr val="FF0000"/>
                </a:solidFill>
                <a:latin typeface="+mn-ea"/>
                <a:ea typeface="+mn-ea"/>
              </a:rPr>
              <a:t>关键问题发现</a:t>
            </a:r>
            <a:r>
              <a:rPr lang="zh-CN" altLang="en-US" b="1" dirty="0" smtClean="0">
                <a:latin typeface="+mn-ea"/>
                <a:ea typeface="+mn-ea"/>
              </a:rPr>
              <a:t>   业务影响分析</a:t>
            </a:r>
            <a:endParaRPr lang="zh-CN" altLang="en-US" b="1" dirty="0">
              <a:latin typeface="+mn-ea"/>
              <a:ea typeface="+mn-ea"/>
            </a:endParaRPr>
          </a:p>
        </p:txBody>
      </p:sp>
      <p:sp>
        <p:nvSpPr>
          <p:cNvPr id="43" name="右箭头 42"/>
          <p:cNvSpPr/>
          <p:nvPr/>
        </p:nvSpPr>
        <p:spPr bwMode="auto">
          <a:xfrm>
            <a:off x="828332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4" name="右箭头 43"/>
          <p:cNvSpPr/>
          <p:nvPr/>
        </p:nvSpPr>
        <p:spPr bwMode="auto">
          <a:xfrm>
            <a:off x="6930728"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91520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768" y="166010"/>
            <a:ext cx="4317175" cy="838200"/>
          </a:xfrm>
        </p:spPr>
        <p:txBody>
          <a:bodyPr/>
          <a:lstStyle/>
          <a:p>
            <a:r>
              <a:rPr lang="zh-CN" altLang="en-US" dirty="0" smtClean="0">
                <a:latin typeface="+mj-ea"/>
              </a:rPr>
              <a:t>关键问题发现</a:t>
            </a:r>
            <a:r>
              <a:rPr lang="en-US" altLang="zh-CN" dirty="0" smtClean="0">
                <a:latin typeface="+mj-ea"/>
              </a:rPr>
              <a:t>--</a:t>
            </a:r>
            <a:r>
              <a:rPr lang="zh-CN" altLang="en-US" sz="2000" dirty="0" smtClean="0">
                <a:latin typeface="+mj-ea"/>
              </a:rPr>
              <a:t>数据质量方面</a:t>
            </a:r>
            <a:endParaRPr lang="zh-CN" altLang="en-US" sz="2000" dirty="0">
              <a:latin typeface="+mj-ea"/>
            </a:endParaRPr>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mj-ea"/>
                <a:ea typeface="+mj-ea"/>
              </a:rPr>
              <a:pPr>
                <a:defRPr/>
              </a:pPr>
              <a:t>17</a:t>
            </a:fld>
            <a:r>
              <a:rPr lang="en-US" altLang="zh-SG" smtClean="0">
                <a:latin typeface="+mj-ea"/>
                <a:ea typeface="+mj-ea"/>
              </a:rPr>
              <a:t/>
            </a:r>
            <a:br>
              <a:rPr lang="en-US" altLang="zh-SG" smtClean="0">
                <a:latin typeface="+mj-ea"/>
                <a:ea typeface="+mj-ea"/>
              </a:rPr>
            </a:br>
            <a:endParaRPr lang="en-US" altLang="zh-SG">
              <a:latin typeface="+mj-ea"/>
              <a:ea typeface="+mj-ea"/>
            </a:endParaRPr>
          </a:p>
        </p:txBody>
      </p:sp>
      <p:graphicFrame>
        <p:nvGraphicFramePr>
          <p:cNvPr id="13" name="Table 2"/>
          <p:cNvGraphicFramePr>
            <a:graphicFrameLocks noGrp="1"/>
          </p:cNvGraphicFramePr>
          <p:nvPr>
            <p:extLst>
              <p:ext uri="{D42A27DB-BD31-4B8C-83A1-F6EECF244321}">
                <p14:modId xmlns:p14="http://schemas.microsoft.com/office/powerpoint/2010/main" val="4263327075"/>
              </p:ext>
            </p:extLst>
          </p:nvPr>
        </p:nvGraphicFramePr>
        <p:xfrm>
          <a:off x="727745" y="1715803"/>
          <a:ext cx="8874821" cy="4160235"/>
        </p:xfrm>
        <a:graphic>
          <a:graphicData uri="http://schemas.openxmlformats.org/drawingml/2006/table">
            <a:tbl>
              <a:tblPr firstRow="1" bandRow="1">
                <a:tableStyleId>{616DA210-FB5B-4158-B5E0-FEB733F419BA}</a:tableStyleId>
              </a:tblPr>
              <a:tblGrid>
                <a:gridCol w="1001726"/>
                <a:gridCol w="2143409"/>
                <a:gridCol w="4464496"/>
                <a:gridCol w="1265190"/>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tx1"/>
                          </a:solidFill>
                          <a:effectLst/>
                          <a:latin typeface="+mj-ea"/>
                          <a:ea typeface="+mj-ea"/>
                          <a:cs typeface="+mn-cs"/>
                        </a:rPr>
                        <a:t>问题类别</a:t>
                      </a:r>
                      <a:endParaRPr kumimoji="0" lang="en-US" altLang="en-US" sz="1600" b="1" i="0" u="none" strike="noStrike" kern="1200" cap="none" normalizeH="0" baseline="0" dirty="0">
                        <a:ln>
                          <a:noFill/>
                        </a:ln>
                        <a:solidFill>
                          <a:schemeClr val="tx1"/>
                        </a:solidFill>
                        <a:effectLst/>
                        <a:latin typeface="+mj-ea"/>
                        <a:ea typeface="+mj-ea"/>
                        <a:cs typeface="+mn-cs"/>
                      </a:endParaRPr>
                    </a:p>
                  </a:txBody>
                  <a:tcPr anchor="ctr">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tx1"/>
                          </a:solidFill>
                          <a:effectLst/>
                          <a:latin typeface="+mj-ea"/>
                          <a:ea typeface="+mj-ea"/>
                          <a:cs typeface="+mn-cs"/>
                        </a:rPr>
                        <a:t>问题说明</a:t>
                      </a:r>
                      <a:endParaRPr kumimoji="0" lang="en-US" altLang="en-US" sz="1600" b="1" i="0" u="none" strike="noStrike" kern="1200" cap="none" normalizeH="0" baseline="0" dirty="0">
                        <a:ln>
                          <a:noFill/>
                        </a:ln>
                        <a:solidFill>
                          <a:schemeClr val="tx1"/>
                        </a:solidFill>
                        <a:effectLst/>
                        <a:latin typeface="+mj-ea"/>
                        <a:ea typeface="+mj-ea"/>
                        <a:cs typeface="+mn-cs"/>
                      </a:endParaRPr>
                    </a:p>
                  </a:txBody>
                  <a:tcPr anchor="ctr">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tx1"/>
                          </a:solidFill>
                          <a:effectLst/>
                          <a:latin typeface="+mj-ea"/>
                          <a:ea typeface="+mj-ea"/>
                          <a:cs typeface="+mn-cs"/>
                        </a:rPr>
                        <a:t>典型问题举例</a:t>
                      </a:r>
                      <a:endParaRPr kumimoji="0" lang="en-US" altLang="en-US" sz="1600" b="1" i="0" u="none" strike="noStrike" kern="1200" cap="none" normalizeH="0" baseline="0" dirty="0">
                        <a:ln>
                          <a:noFill/>
                        </a:ln>
                        <a:solidFill>
                          <a:schemeClr val="tx1"/>
                        </a:solidFill>
                        <a:effectLst/>
                        <a:latin typeface="+mj-ea"/>
                        <a:ea typeface="+mj-ea"/>
                        <a:cs typeface="+mn-cs"/>
                      </a:endParaRPr>
                    </a:p>
                  </a:txBody>
                  <a:tcPr anchor="ctr">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tx1"/>
                          </a:solidFill>
                          <a:effectLst/>
                          <a:latin typeface="+mj-ea"/>
                          <a:ea typeface="+mj-ea"/>
                          <a:cs typeface="+mn-cs"/>
                        </a:rPr>
                        <a:t>能力现状</a:t>
                      </a:r>
                      <a:endParaRPr kumimoji="0" lang="en-US" altLang="en-US" sz="1600" b="1" i="0" u="none" strike="noStrike" kern="1200" cap="none" normalizeH="0" baseline="0" dirty="0">
                        <a:ln>
                          <a:noFill/>
                        </a:ln>
                        <a:solidFill>
                          <a:schemeClr val="tx1"/>
                        </a:solidFill>
                        <a:effectLst/>
                        <a:latin typeface="+mj-ea"/>
                        <a:ea typeface="+mj-ea"/>
                        <a:cs typeface="+mn-cs"/>
                      </a:endParaRPr>
                    </a:p>
                  </a:txBody>
                  <a:tcPr anchor="ctr">
                    <a:lnB w="12700" cap="flat" cmpd="sng" algn="ctr">
                      <a:solidFill>
                        <a:schemeClr val="tx1"/>
                      </a:solidFill>
                      <a:prstDash val="solid"/>
                      <a:round/>
                      <a:headEnd type="none" w="med" len="med"/>
                      <a:tailEnd type="none" w="med" len="med"/>
                    </a:lnB>
                    <a:solidFill>
                      <a:schemeClr val="accent1">
                        <a:lumMod val="60000"/>
                        <a:lumOff val="40000"/>
                      </a:schemeClr>
                    </a:solidFill>
                  </a:tcPr>
                </a:tc>
              </a:tr>
              <a:tr h="370840">
                <a:tc>
                  <a:txBody>
                    <a:bodyPr/>
                    <a:lstStyle/>
                    <a:p>
                      <a:pPr algn="ctr"/>
                      <a:r>
                        <a:rPr lang="zh-CN" altLang="en-US" sz="1400" b="0" dirty="0" smtClean="0">
                          <a:latin typeface="+mj-ea"/>
                          <a:ea typeface="+mj-ea"/>
                        </a:rPr>
                        <a:t>唯一性</a:t>
                      </a:r>
                      <a:endParaRPr lang="en-US" sz="1400" b="0" dirty="0">
                        <a:latin typeface="+mj-ea"/>
                        <a:ea typeface="+mj-ea"/>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相同名称，不同编码</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组织机构信息，同一单位在四套系统中是四种编码，各不相同；</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财务统计报表系统中，三个单位使用的上报报表存在三套组织机构信息分别管理。</a:t>
                      </a: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0324">
                <a:tc>
                  <a:txBody>
                    <a:bodyPr/>
                    <a:lstStyle/>
                    <a:p>
                      <a:pPr algn="ctr"/>
                      <a:r>
                        <a:rPr lang="zh-CN" altLang="en-US" sz="1400" b="0" dirty="0" smtClean="0">
                          <a:latin typeface="+mj-ea"/>
                          <a:ea typeface="+mj-ea"/>
                        </a:rPr>
                        <a:t>准确性</a:t>
                      </a:r>
                      <a:endParaRPr lang="en-US" sz="1400" b="0" dirty="0">
                        <a:latin typeface="+mj-ea"/>
                        <a:ea typeface="+mj-ea"/>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无编码</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属性错误</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删除</a:t>
                      </a:r>
                      <a:r>
                        <a:rPr lang="en-US" altLang="zh-CN" sz="1400" b="0" kern="1200" dirty="0" smtClean="0">
                          <a:solidFill>
                            <a:schemeClr val="tx1"/>
                          </a:solidFill>
                          <a:latin typeface="+mj-ea"/>
                          <a:ea typeface="+mj-ea"/>
                          <a:cs typeface="+mn-cs"/>
                        </a:rPr>
                        <a:t>/</a:t>
                      </a:r>
                      <a:r>
                        <a:rPr lang="zh-CN" altLang="en-US" sz="1400" b="0" kern="1200" dirty="0" smtClean="0">
                          <a:solidFill>
                            <a:schemeClr val="tx1"/>
                          </a:solidFill>
                          <a:latin typeface="+mj-ea"/>
                          <a:ea typeface="+mj-ea"/>
                          <a:cs typeface="+mn-cs"/>
                        </a:rPr>
                        <a:t>归档不规范</a:t>
                      </a: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法律系统中客户信息没有编码管理，只有手工录入的名称。</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1728">
                <a:tc>
                  <a:txBody>
                    <a:bodyPr/>
                    <a:lstStyle/>
                    <a:p>
                      <a:pPr algn="ctr"/>
                      <a:r>
                        <a:rPr lang="zh-CN" altLang="en-US" sz="1400" b="0" dirty="0" smtClean="0">
                          <a:latin typeface="+mj-ea"/>
                          <a:ea typeface="+mj-ea"/>
                        </a:rPr>
                        <a:t>合理性</a:t>
                      </a:r>
                      <a:endParaRPr lang="en-US" sz="1400" b="0" dirty="0">
                        <a:latin typeface="+mj-ea"/>
                        <a:ea typeface="+mj-ea"/>
                      </a:endParaRPr>
                    </a:p>
                  </a:txBody>
                  <a:tcPr>
                    <a:lnT w="12700" cap="flat" cmpd="sng" algn="ctr">
                      <a:solidFill>
                        <a:schemeClr val="tx1"/>
                      </a:solidFill>
                      <a:prstDash val="solid"/>
                      <a:round/>
                      <a:headEnd type="none" w="med" len="med"/>
                      <a:tailEnd type="none" w="med" len="med"/>
                    </a:lnT>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编码规则不合理</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缺乏相关数据的规则</a:t>
                      </a:r>
                      <a:endParaRPr lang="en-US" altLang="zh-CN"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有含义的编码大量出现，使用不便；</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缺乏客户、供应商等相关类别的数据标准定义。</a:t>
                      </a: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noFill/>
                  </a:tcPr>
                </a:tc>
              </a:tr>
              <a:tr h="470911">
                <a:tc>
                  <a:txBody>
                    <a:bodyPr/>
                    <a:lstStyle/>
                    <a:p>
                      <a:pPr algn="ctr"/>
                      <a:r>
                        <a:rPr lang="zh-CN" altLang="en-US" sz="1400" b="0" dirty="0" smtClean="0">
                          <a:latin typeface="+mj-ea"/>
                          <a:ea typeface="+mj-ea"/>
                        </a:rPr>
                        <a:t>完整性</a:t>
                      </a:r>
                      <a:endParaRPr lang="en-US" sz="1400" b="0" dirty="0">
                        <a:latin typeface="+mj-ea"/>
                        <a:ea typeface="+mj-ea"/>
                      </a:endParaRPr>
                    </a:p>
                  </a:txBody>
                  <a:tcPr>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属性和模板不完备</a:t>
                      </a:r>
                      <a:endParaRPr lang="en-US" altLang="en-US" sz="1400" b="0" kern="1200" dirty="0" smtClean="0">
                        <a:solidFill>
                          <a:schemeClr val="tx1"/>
                        </a:solidFill>
                        <a:latin typeface="+mj-ea"/>
                        <a:ea typeface="+mj-ea"/>
                        <a:cs typeface="+mn-cs"/>
                      </a:endParaRPr>
                    </a:p>
                  </a:txBody>
                  <a:tcPr>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部分数据的属性未定义，例如项目编码标准只定义了编码规则，项目本身的属性信息未完全定义。</a:t>
                      </a:r>
                      <a:endParaRPr lang="en-US" altLang="zh-CN" sz="1400" b="0" kern="1200" dirty="0" smtClean="0">
                        <a:solidFill>
                          <a:schemeClr val="tx1"/>
                        </a:solidFill>
                        <a:latin typeface="+mj-ea"/>
                        <a:ea typeface="+mj-ea"/>
                        <a:cs typeface="+mn-cs"/>
                      </a:endParaRPr>
                    </a:p>
                  </a:txBody>
                  <a:tcPr>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altLang="zh-CN" sz="1400" b="0" kern="1200" dirty="0" smtClean="0">
                        <a:solidFill>
                          <a:schemeClr val="tx1"/>
                        </a:solidFill>
                        <a:latin typeface="+mj-ea"/>
                        <a:ea typeface="+mj-ea"/>
                        <a:cs typeface="+mn-cs"/>
                      </a:endParaRPr>
                    </a:p>
                  </a:txBody>
                  <a:tcPr>
                    <a:noFill/>
                  </a:tcPr>
                </a:tc>
              </a:tr>
              <a:tr h="983107">
                <a:tc>
                  <a:txBody>
                    <a:bodyPr/>
                    <a:lstStyle/>
                    <a:p>
                      <a:pPr algn="ctr"/>
                      <a:r>
                        <a:rPr lang="zh-CN" altLang="en-US" sz="1400" b="0" dirty="0" smtClean="0">
                          <a:solidFill>
                            <a:schemeClr val="tx1"/>
                          </a:solidFill>
                          <a:latin typeface="+mj-ea"/>
                          <a:ea typeface="+mj-ea"/>
                        </a:rPr>
                        <a:t>及时性</a:t>
                      </a:r>
                      <a:endParaRPr lang="en-US" sz="1400" b="0" dirty="0">
                        <a:solidFill>
                          <a:schemeClr val="tx1"/>
                        </a:solidFill>
                        <a:latin typeface="+mj-ea"/>
                        <a:ea typeface="+mj-ea"/>
                      </a:endParaRPr>
                    </a:p>
                  </a:txBody>
                  <a:tcPr>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目前及时性满意度</a:t>
                      </a:r>
                      <a:endParaRPr lang="en-US" altLang="en-US" sz="1400" b="0" kern="1200" dirty="0" smtClean="0">
                        <a:solidFill>
                          <a:schemeClr val="tx1"/>
                        </a:solidFill>
                        <a:latin typeface="+mj-ea"/>
                        <a:ea typeface="+mj-ea"/>
                        <a:cs typeface="+mn-cs"/>
                      </a:endParaRPr>
                    </a:p>
                  </a:txBody>
                  <a:tcPr>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组织机构的数据管理，不定期添加；</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八局，下属单位需要数据集中在每周三添加到</a:t>
                      </a:r>
                      <a:r>
                        <a:rPr lang="en-US" altLang="zh-CN" sz="1400" b="0" kern="1200" dirty="0" smtClean="0">
                          <a:solidFill>
                            <a:schemeClr val="tx1"/>
                          </a:solidFill>
                          <a:latin typeface="+mj-ea"/>
                          <a:ea typeface="+mj-ea"/>
                          <a:cs typeface="+mn-cs"/>
                        </a:rPr>
                        <a:t>ERP</a:t>
                      </a:r>
                      <a:r>
                        <a:rPr lang="zh-CN" altLang="en-US" sz="1400" b="0" kern="1200" dirty="0" smtClean="0">
                          <a:solidFill>
                            <a:schemeClr val="tx1"/>
                          </a:solidFill>
                          <a:latin typeface="+mj-ea"/>
                          <a:ea typeface="+mj-ea"/>
                          <a:cs typeface="+mn-cs"/>
                        </a:rPr>
                        <a:t>；</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三局，下属单位需要的编码，每周在会计核算系统中添加一次，生成编码后，再在各项目系统中手工录入。</a:t>
                      </a:r>
                      <a:endParaRPr lang="en-US" altLang="zh-CN" sz="1400" b="0" kern="1200" dirty="0" smtClean="0">
                        <a:solidFill>
                          <a:schemeClr val="tx1"/>
                        </a:solidFill>
                        <a:latin typeface="+mj-ea"/>
                        <a:ea typeface="+mj-ea"/>
                        <a:cs typeface="+mn-cs"/>
                      </a:endParaRPr>
                    </a:p>
                  </a:txBody>
                  <a:tcPr>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altLang="zh-CN" sz="1400" b="0" kern="1200" dirty="0" smtClean="0">
                        <a:solidFill>
                          <a:schemeClr val="tx1"/>
                        </a:solidFill>
                        <a:latin typeface="+mj-ea"/>
                        <a:ea typeface="+mj-ea"/>
                        <a:cs typeface="+mn-cs"/>
                      </a:endParaRPr>
                    </a:p>
                  </a:txBody>
                  <a:tcPr>
                    <a:noFill/>
                  </a:tcPr>
                </a:tc>
              </a:tr>
            </a:tbl>
          </a:graphicData>
        </a:graphic>
      </p:graphicFrame>
      <p:sp>
        <p:nvSpPr>
          <p:cNvPr id="15" name="TextBox 66"/>
          <p:cNvSpPr txBox="1">
            <a:spLocks noChangeArrowheads="1"/>
          </p:cNvSpPr>
          <p:nvPr/>
        </p:nvSpPr>
        <p:spPr bwMode="auto">
          <a:xfrm>
            <a:off x="763323" y="1096808"/>
            <a:ext cx="2074862" cy="452432"/>
          </a:xfrm>
          <a:prstGeom prst="rect">
            <a:avLst/>
          </a:prstGeom>
          <a:noFill/>
          <a:ln w="9525">
            <a:noFill/>
            <a:miter lim="800000"/>
            <a:headEnd/>
            <a:tailEnd/>
          </a:ln>
        </p:spPr>
        <p:txBody>
          <a:bodyPr>
            <a:spAutoFit/>
          </a:bodyPr>
          <a:lstStyle/>
          <a:p>
            <a:pPr algn="ctr">
              <a:buNone/>
            </a:pPr>
            <a:r>
              <a:rPr lang="en-US" altLang="zh-CN" sz="1800" b="1" dirty="0" smtClean="0">
                <a:solidFill>
                  <a:srgbClr val="000000"/>
                </a:solidFill>
                <a:latin typeface="+mj-ea"/>
                <a:ea typeface="+mj-ea"/>
              </a:rPr>
              <a:t>-</a:t>
            </a:r>
            <a:r>
              <a:rPr lang="zh-CN" altLang="en-US" sz="1800" b="1" dirty="0" smtClean="0">
                <a:solidFill>
                  <a:srgbClr val="000000"/>
                </a:solidFill>
                <a:latin typeface="+mj-ea"/>
                <a:ea typeface="+mj-ea"/>
              </a:rPr>
              <a:t>数据质量现状</a:t>
            </a:r>
            <a:r>
              <a:rPr lang="en-US" altLang="zh-CN" sz="1800" b="1" dirty="0" smtClean="0">
                <a:solidFill>
                  <a:srgbClr val="000000"/>
                </a:solidFill>
                <a:latin typeface="+mj-ea"/>
                <a:ea typeface="+mj-ea"/>
              </a:rPr>
              <a:t>-</a:t>
            </a:r>
          </a:p>
        </p:txBody>
      </p:sp>
      <p:grpSp>
        <p:nvGrpSpPr>
          <p:cNvPr id="9" name="组合 8"/>
          <p:cNvGrpSpPr/>
          <p:nvPr/>
        </p:nvGrpSpPr>
        <p:grpSpPr>
          <a:xfrm>
            <a:off x="8771835" y="2348880"/>
            <a:ext cx="290513" cy="301626"/>
            <a:chOff x="8605838" y="4972051"/>
            <a:chExt cx="290513" cy="301626"/>
          </a:xfrm>
        </p:grpSpPr>
        <p:sp>
          <p:nvSpPr>
            <p:cNvPr id="10"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11"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12"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14"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16" name="组合 15"/>
          <p:cNvGrpSpPr/>
          <p:nvPr/>
        </p:nvGrpSpPr>
        <p:grpSpPr>
          <a:xfrm>
            <a:off x="8779772" y="3271390"/>
            <a:ext cx="290513" cy="301626"/>
            <a:chOff x="8605838" y="4972051"/>
            <a:chExt cx="290513" cy="301626"/>
          </a:xfrm>
        </p:grpSpPr>
        <p:sp>
          <p:nvSpPr>
            <p:cNvPr id="17"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18"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19"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20"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21" name="组合 20"/>
          <p:cNvGrpSpPr/>
          <p:nvPr/>
        </p:nvGrpSpPr>
        <p:grpSpPr>
          <a:xfrm>
            <a:off x="8787709" y="3919462"/>
            <a:ext cx="290513" cy="301626"/>
            <a:chOff x="8605838" y="4972051"/>
            <a:chExt cx="290513" cy="301626"/>
          </a:xfrm>
        </p:grpSpPr>
        <p:sp>
          <p:nvSpPr>
            <p:cNvPr id="22"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23"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24"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26"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27" name="组合 26"/>
          <p:cNvGrpSpPr/>
          <p:nvPr/>
        </p:nvGrpSpPr>
        <p:grpSpPr>
          <a:xfrm>
            <a:off x="8788502" y="4509120"/>
            <a:ext cx="290513" cy="301626"/>
            <a:chOff x="8605838" y="4972051"/>
            <a:chExt cx="290513" cy="301626"/>
          </a:xfrm>
        </p:grpSpPr>
        <p:sp>
          <p:nvSpPr>
            <p:cNvPr id="28"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29"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30"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31"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32" name="组合 31"/>
          <p:cNvGrpSpPr/>
          <p:nvPr/>
        </p:nvGrpSpPr>
        <p:grpSpPr>
          <a:xfrm>
            <a:off x="8790717" y="5229200"/>
            <a:ext cx="290513" cy="301626"/>
            <a:chOff x="8605838" y="4972051"/>
            <a:chExt cx="290513" cy="301626"/>
          </a:xfrm>
        </p:grpSpPr>
        <p:sp>
          <p:nvSpPr>
            <p:cNvPr id="33"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34"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chemeClr val="bg1"/>
            </a:solidFill>
            <a:ln w="6350" cmpd="sng">
              <a:solidFill>
                <a:schemeClr val="folHlink"/>
              </a:solidFill>
              <a:round/>
              <a:headEnd/>
              <a:tailEnd/>
            </a:ln>
          </p:spPr>
          <p:txBody>
            <a:bodyPr lIns="45720" rIns="45720" anchor="ctr" anchorCtr="1"/>
            <a:lstStyle/>
            <a:p>
              <a:endParaRPr lang="zh-CN" altLang="en-US"/>
            </a:p>
          </p:txBody>
        </p:sp>
        <p:sp>
          <p:nvSpPr>
            <p:cNvPr id="35"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36"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sp>
        <p:nvSpPr>
          <p:cNvPr id="37" name="矩形 36"/>
          <p:cNvSpPr/>
          <p:nvPr/>
        </p:nvSpPr>
        <p:spPr>
          <a:xfrm>
            <a:off x="5694176" y="104262"/>
            <a:ext cx="3939344" cy="372410"/>
          </a:xfrm>
          <a:prstGeom prst="rect">
            <a:avLst/>
          </a:prstGeom>
        </p:spPr>
        <p:txBody>
          <a:bodyPr wrap="square">
            <a:spAutoFit/>
          </a:bodyPr>
          <a:lstStyle/>
          <a:p>
            <a:pPr>
              <a:buNone/>
            </a:pPr>
            <a:r>
              <a:rPr lang="zh-CN" altLang="en-US" b="1" dirty="0" smtClean="0">
                <a:latin typeface="+mn-ea"/>
                <a:ea typeface="+mn-ea"/>
              </a:rPr>
              <a:t>需求现状调研   </a:t>
            </a:r>
            <a:r>
              <a:rPr lang="zh-CN" altLang="en-US" b="1" dirty="0" smtClean="0">
                <a:solidFill>
                  <a:srgbClr val="FF0000"/>
                </a:solidFill>
                <a:latin typeface="+mn-ea"/>
                <a:ea typeface="+mn-ea"/>
              </a:rPr>
              <a:t>关键问题发现</a:t>
            </a:r>
            <a:r>
              <a:rPr lang="zh-CN" altLang="en-US" b="1" dirty="0" smtClean="0">
                <a:latin typeface="+mn-ea"/>
                <a:ea typeface="+mn-ea"/>
              </a:rPr>
              <a:t>   业务影响分析</a:t>
            </a:r>
            <a:endParaRPr lang="zh-CN" altLang="en-US" b="1" dirty="0">
              <a:latin typeface="+mn-ea"/>
              <a:ea typeface="+mn-ea"/>
            </a:endParaRPr>
          </a:p>
        </p:txBody>
      </p:sp>
      <p:sp>
        <p:nvSpPr>
          <p:cNvPr id="38" name="右箭头 37"/>
          <p:cNvSpPr/>
          <p:nvPr/>
        </p:nvSpPr>
        <p:spPr bwMode="auto">
          <a:xfrm>
            <a:off x="828332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9" name="右箭头 38"/>
          <p:cNvSpPr/>
          <p:nvPr/>
        </p:nvSpPr>
        <p:spPr bwMode="auto">
          <a:xfrm>
            <a:off x="6930728"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132171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768" y="166010"/>
            <a:ext cx="4173159" cy="838200"/>
          </a:xfrm>
        </p:spPr>
        <p:txBody>
          <a:bodyPr/>
          <a:lstStyle/>
          <a:p>
            <a:r>
              <a:rPr lang="zh-CN" altLang="en-US" dirty="0" smtClean="0">
                <a:latin typeface="+mj-ea"/>
              </a:rPr>
              <a:t>关键问题发现</a:t>
            </a:r>
            <a:r>
              <a:rPr lang="en-US" altLang="zh-CN" dirty="0" smtClean="0">
                <a:latin typeface="+mj-ea"/>
              </a:rPr>
              <a:t>--</a:t>
            </a:r>
            <a:r>
              <a:rPr lang="zh-CN" altLang="en-US" sz="2000" dirty="0" smtClean="0">
                <a:latin typeface="+mj-ea"/>
              </a:rPr>
              <a:t>数据质量方面</a:t>
            </a:r>
            <a:endParaRPr lang="zh-CN" altLang="en-US" sz="2000" dirty="0">
              <a:latin typeface="+mj-ea"/>
            </a:endParaRPr>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mj-ea"/>
                <a:ea typeface="+mj-ea"/>
              </a:rPr>
              <a:pPr>
                <a:defRPr/>
              </a:pPr>
              <a:t>18</a:t>
            </a:fld>
            <a:r>
              <a:rPr lang="en-US" altLang="zh-SG" smtClean="0">
                <a:latin typeface="+mj-ea"/>
                <a:ea typeface="+mj-ea"/>
              </a:rPr>
              <a:t/>
            </a:r>
            <a:br>
              <a:rPr lang="en-US" altLang="zh-SG" smtClean="0">
                <a:latin typeface="+mj-ea"/>
                <a:ea typeface="+mj-ea"/>
              </a:rPr>
            </a:br>
            <a:endParaRPr lang="en-US" altLang="zh-SG">
              <a:latin typeface="+mj-ea"/>
              <a:ea typeface="+mj-ea"/>
            </a:endParaRPr>
          </a:p>
        </p:txBody>
      </p:sp>
      <p:sp>
        <p:nvSpPr>
          <p:cNvPr id="9" name="TextBox 66"/>
          <p:cNvSpPr txBox="1">
            <a:spLocks noChangeArrowheads="1"/>
          </p:cNvSpPr>
          <p:nvPr/>
        </p:nvSpPr>
        <p:spPr bwMode="auto">
          <a:xfrm>
            <a:off x="77556" y="1464400"/>
            <a:ext cx="2283156" cy="452432"/>
          </a:xfrm>
          <a:prstGeom prst="rect">
            <a:avLst/>
          </a:prstGeom>
          <a:noFill/>
          <a:ln w="9525">
            <a:noFill/>
            <a:miter lim="800000"/>
            <a:headEnd/>
            <a:tailEnd/>
          </a:ln>
        </p:spPr>
        <p:txBody>
          <a:bodyPr wrap="square">
            <a:spAutoFit/>
          </a:bodyPr>
          <a:lstStyle/>
          <a:p>
            <a:pPr algn="ctr">
              <a:buNone/>
            </a:pPr>
            <a:r>
              <a:rPr lang="en-US" altLang="zh-CN" sz="1800" b="1" dirty="0" smtClean="0">
                <a:solidFill>
                  <a:srgbClr val="000000"/>
                </a:solidFill>
                <a:latin typeface="+mj-ea"/>
                <a:ea typeface="+mj-ea"/>
              </a:rPr>
              <a:t>-</a:t>
            </a:r>
            <a:r>
              <a:rPr lang="zh-CN" altLang="en-US" sz="1800" b="1" dirty="0" smtClean="0">
                <a:solidFill>
                  <a:srgbClr val="000000"/>
                </a:solidFill>
                <a:latin typeface="+mj-ea"/>
                <a:ea typeface="+mj-ea"/>
              </a:rPr>
              <a:t>组织机构数据现状</a:t>
            </a:r>
            <a:r>
              <a:rPr lang="en-US" altLang="zh-CN" sz="1800" b="1" dirty="0" smtClean="0">
                <a:solidFill>
                  <a:srgbClr val="000000"/>
                </a:solidFill>
                <a:latin typeface="+mj-ea"/>
                <a:ea typeface="+mj-ea"/>
              </a:rPr>
              <a:t>-</a:t>
            </a:r>
          </a:p>
        </p:txBody>
      </p:sp>
      <p:sp>
        <p:nvSpPr>
          <p:cNvPr id="5" name="TextBox 4"/>
          <p:cNvSpPr txBox="1"/>
          <p:nvPr/>
        </p:nvSpPr>
        <p:spPr bwMode="gray">
          <a:xfrm>
            <a:off x="424226" y="2348880"/>
            <a:ext cx="1728192" cy="828226"/>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目前中国建筑总部系统中共有</a:t>
            </a:r>
            <a:r>
              <a:rPr lang="en-US" altLang="zh-CN" sz="1600" b="1" dirty="0" smtClean="0">
                <a:latin typeface="微软雅黑" pitchFamily="34" charset="-122"/>
                <a:ea typeface="微软雅黑" pitchFamily="34" charset="-122"/>
              </a:rPr>
              <a:t>16</a:t>
            </a:r>
            <a:r>
              <a:rPr lang="zh-CN" altLang="en-US" sz="1600" b="1" dirty="0" smtClean="0">
                <a:latin typeface="微软雅黑" pitchFamily="34" charset="-122"/>
                <a:ea typeface="微软雅黑" pitchFamily="34" charset="-122"/>
              </a:rPr>
              <a:t>    套组织机构数据</a:t>
            </a:r>
            <a:endParaRPr lang="zh-CN" altLang="en-US" sz="1600" b="1" dirty="0">
              <a:latin typeface="微软雅黑" pitchFamily="34" charset="-122"/>
              <a:ea typeface="微软雅黑" pitchFamily="34" charset="-122"/>
            </a:endParaRPr>
          </a:p>
        </p:txBody>
      </p:sp>
      <p:sp>
        <p:nvSpPr>
          <p:cNvPr id="11" name="TextBox 10"/>
          <p:cNvSpPr txBox="1"/>
          <p:nvPr/>
        </p:nvSpPr>
        <p:spPr bwMode="gray">
          <a:xfrm>
            <a:off x="407518" y="3645024"/>
            <a:ext cx="1728192" cy="828226"/>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财务统计报表系统中存在</a:t>
            </a:r>
            <a:r>
              <a:rPr lang="en-US" altLang="zh-CN" sz="1600" b="1" dirty="0" smtClean="0">
                <a:latin typeface="微软雅黑" pitchFamily="34" charset="-122"/>
                <a:ea typeface="微软雅黑" pitchFamily="34" charset="-122"/>
              </a:rPr>
              <a:t>3</a:t>
            </a:r>
            <a:r>
              <a:rPr lang="zh-CN" altLang="en-US" sz="1600" b="1" dirty="0" smtClean="0">
                <a:latin typeface="微软雅黑" pitchFamily="34" charset="-122"/>
                <a:ea typeface="微软雅黑" pitchFamily="34" charset="-122"/>
              </a:rPr>
              <a:t>套以上的组织机构数据</a:t>
            </a:r>
            <a:endParaRPr lang="zh-CN" altLang="en-US" sz="1600" b="1" dirty="0">
              <a:latin typeface="微软雅黑" pitchFamily="34" charset="-122"/>
              <a:ea typeface="微软雅黑" pitchFamily="34" charset="-122"/>
            </a:endParaRPr>
          </a:p>
        </p:txBody>
      </p:sp>
      <p:sp>
        <p:nvSpPr>
          <p:cNvPr id="12" name="TextBox 11"/>
          <p:cNvSpPr txBox="1"/>
          <p:nvPr/>
        </p:nvSpPr>
        <p:spPr bwMode="gray">
          <a:xfrm>
            <a:off x="2360712" y="1412776"/>
            <a:ext cx="7068606" cy="582005"/>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以人力资源系统、会计核算系统、久其产权、久其报表等</a:t>
            </a:r>
            <a:r>
              <a:rPr lang="en-US" altLang="zh-CN" sz="1600" b="1" dirty="0" smtClean="0">
                <a:latin typeface="微软雅黑" pitchFamily="34" charset="-122"/>
                <a:ea typeface="微软雅黑" pitchFamily="34" charset="-122"/>
              </a:rPr>
              <a:t>4</a:t>
            </a:r>
            <a:r>
              <a:rPr lang="zh-CN" altLang="en-US" sz="1600" b="1" dirty="0" smtClean="0">
                <a:latin typeface="微软雅黑" pitchFamily="34" charset="-122"/>
                <a:ea typeface="微软雅黑" pitchFamily="34" charset="-122"/>
              </a:rPr>
              <a:t>套系统的</a:t>
            </a:r>
            <a:r>
              <a:rPr lang="en-US" altLang="zh-CN" sz="1600" b="1" dirty="0">
                <a:latin typeface="微软雅黑" pitchFamily="34" charset="-122"/>
                <a:ea typeface="微软雅黑" pitchFamily="34" charset="-122"/>
              </a:rPr>
              <a:t>4</a:t>
            </a:r>
            <a:r>
              <a:rPr lang="zh-CN" altLang="en-US" sz="1600" b="1" dirty="0" smtClean="0">
                <a:latin typeface="微软雅黑" pitchFamily="34" charset="-122"/>
                <a:ea typeface="微软雅黑" pitchFamily="34" charset="-122"/>
              </a:rPr>
              <a:t>种组织机构数据为例，数据唯一性、编码同一性分析结果如下：</a:t>
            </a:r>
            <a:endParaRPr lang="zh-CN" altLang="en-US" sz="1600" b="1" dirty="0">
              <a:latin typeface="微软雅黑" pitchFamily="34" charset="-122"/>
              <a:ea typeface="微软雅黑" pitchFamily="34" charset="-122"/>
            </a:endParaRPr>
          </a:p>
        </p:txBody>
      </p:sp>
      <p:sp>
        <p:nvSpPr>
          <p:cNvPr id="7" name="矩形 6"/>
          <p:cNvSpPr/>
          <p:nvPr/>
        </p:nvSpPr>
        <p:spPr>
          <a:xfrm>
            <a:off x="2397888" y="2128917"/>
            <a:ext cx="2698175" cy="372410"/>
          </a:xfrm>
          <a:prstGeom prst="rect">
            <a:avLst/>
          </a:prstGeom>
        </p:spPr>
        <p:txBody>
          <a:bodyPr wrap="none">
            <a:spAutoFit/>
          </a:bodyPr>
          <a:lstStyle/>
          <a:p>
            <a:pPr>
              <a:buNone/>
            </a:pPr>
            <a:r>
              <a:rPr lang="zh-CN" altLang="en-US" b="1" dirty="0" smtClean="0">
                <a:solidFill>
                  <a:srgbClr val="FF0000"/>
                </a:solidFill>
                <a:latin typeface="微软雅黑" pitchFamily="34" charset="-122"/>
                <a:ea typeface="微软雅黑" pitchFamily="34" charset="-122"/>
              </a:rPr>
              <a:t>编码、名称完全相同的不存在。</a:t>
            </a:r>
            <a:endParaRPr lang="zh-CN" altLang="en-US" dirty="0">
              <a:solidFill>
                <a:srgbClr val="FF0000"/>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1828396008"/>
              </p:ext>
            </p:extLst>
          </p:nvPr>
        </p:nvGraphicFramePr>
        <p:xfrm>
          <a:off x="2360714" y="5301209"/>
          <a:ext cx="7231150" cy="790663"/>
        </p:xfrm>
        <a:graphic>
          <a:graphicData uri="http://schemas.openxmlformats.org/drawingml/2006/table">
            <a:tbl>
              <a:tblPr>
                <a:tableStyleId>{5C22544A-7EE6-4342-B048-85BDC9FD1C3A}</a:tableStyleId>
              </a:tblPr>
              <a:tblGrid>
                <a:gridCol w="889580"/>
                <a:gridCol w="634157"/>
                <a:gridCol w="634157"/>
                <a:gridCol w="634157"/>
                <a:gridCol w="634157"/>
                <a:gridCol w="634157"/>
                <a:gridCol w="634157"/>
                <a:gridCol w="634157"/>
                <a:gridCol w="634157"/>
                <a:gridCol w="634157"/>
                <a:gridCol w="634157"/>
              </a:tblGrid>
              <a:tr h="215739">
                <a:tc>
                  <a:txBody>
                    <a:bodyPr/>
                    <a:lstStyle/>
                    <a:p>
                      <a:pPr algn="ctr" fontAlgn="b"/>
                      <a:r>
                        <a:rPr lang="zh-CN" altLang="en-US" sz="900" u="none" strike="noStrike" dirty="0">
                          <a:effectLst/>
                          <a:latin typeface="+mj-ea"/>
                          <a:ea typeface="+mj-ea"/>
                        </a:rPr>
                        <a:t>组织机构类别</a:t>
                      </a:r>
                      <a:endParaRPr lang="zh-CN" altLang="en-US" sz="900" b="1" i="0" u="none" strike="noStrike" dirty="0">
                        <a:solidFill>
                          <a:srgbClr val="000000"/>
                        </a:solidFill>
                        <a:effectLst/>
                        <a:latin typeface="+mj-ea"/>
                        <a:ea typeface="+mj-ea"/>
                      </a:endParaRPr>
                    </a:p>
                  </a:txBody>
                  <a:tcPr marL="6571" marR="6571" marT="6571" marB="0" anchor="b"/>
                </a:tc>
                <a:tc>
                  <a:txBody>
                    <a:bodyPr/>
                    <a:lstStyle/>
                    <a:p>
                      <a:pPr algn="ctr" fontAlgn="b"/>
                      <a:r>
                        <a:rPr lang="zh-CN" altLang="en-US" sz="900" u="none" strike="noStrike">
                          <a:effectLst/>
                          <a:latin typeface="+mj-ea"/>
                          <a:ea typeface="+mj-ea"/>
                        </a:rPr>
                        <a:t>一级</a:t>
                      </a:r>
                      <a:endParaRPr lang="zh-CN" altLang="en-US" sz="900" b="1" i="0" u="none" strike="noStrike">
                        <a:solidFill>
                          <a:srgbClr val="000000"/>
                        </a:solidFill>
                        <a:effectLst/>
                        <a:latin typeface="+mj-ea"/>
                        <a:ea typeface="+mj-ea"/>
                      </a:endParaRPr>
                    </a:p>
                  </a:txBody>
                  <a:tcPr marL="6571" marR="6571" marT="6571" marB="0" anchor="b"/>
                </a:tc>
                <a:tc>
                  <a:txBody>
                    <a:bodyPr/>
                    <a:lstStyle/>
                    <a:p>
                      <a:pPr algn="ctr" fontAlgn="b"/>
                      <a:r>
                        <a:rPr lang="zh-CN" altLang="en-US" sz="900" u="none" strike="noStrike">
                          <a:effectLst/>
                          <a:latin typeface="+mj-ea"/>
                          <a:ea typeface="+mj-ea"/>
                        </a:rPr>
                        <a:t>二级</a:t>
                      </a:r>
                      <a:endParaRPr lang="zh-CN" altLang="en-US" sz="900" b="1" i="0" u="none" strike="noStrike">
                        <a:solidFill>
                          <a:srgbClr val="000000"/>
                        </a:solidFill>
                        <a:effectLst/>
                        <a:latin typeface="+mj-ea"/>
                        <a:ea typeface="+mj-ea"/>
                      </a:endParaRPr>
                    </a:p>
                  </a:txBody>
                  <a:tcPr marL="6571" marR="6571" marT="6571" marB="0" anchor="b"/>
                </a:tc>
                <a:tc>
                  <a:txBody>
                    <a:bodyPr/>
                    <a:lstStyle/>
                    <a:p>
                      <a:pPr algn="ctr" fontAlgn="b"/>
                      <a:r>
                        <a:rPr lang="zh-CN" altLang="en-US" sz="900" u="none" strike="noStrike">
                          <a:effectLst/>
                          <a:latin typeface="+mj-ea"/>
                          <a:ea typeface="+mj-ea"/>
                        </a:rPr>
                        <a:t>三级</a:t>
                      </a:r>
                      <a:endParaRPr lang="zh-CN" altLang="en-US" sz="900" b="1" i="0" u="none" strike="noStrike">
                        <a:solidFill>
                          <a:srgbClr val="000000"/>
                        </a:solidFill>
                        <a:effectLst/>
                        <a:latin typeface="+mj-ea"/>
                        <a:ea typeface="+mj-ea"/>
                      </a:endParaRPr>
                    </a:p>
                  </a:txBody>
                  <a:tcPr marL="6571" marR="6571" marT="6571" marB="0" anchor="b"/>
                </a:tc>
                <a:tc>
                  <a:txBody>
                    <a:bodyPr/>
                    <a:lstStyle/>
                    <a:p>
                      <a:pPr algn="ctr" fontAlgn="b"/>
                      <a:r>
                        <a:rPr lang="zh-CN" altLang="en-US" sz="900" u="none" strike="noStrike">
                          <a:effectLst/>
                          <a:latin typeface="+mj-ea"/>
                          <a:ea typeface="+mj-ea"/>
                        </a:rPr>
                        <a:t>四级</a:t>
                      </a:r>
                      <a:endParaRPr lang="zh-CN" altLang="en-US" sz="900" b="1" i="0" u="none" strike="noStrike">
                        <a:solidFill>
                          <a:srgbClr val="000000"/>
                        </a:solidFill>
                        <a:effectLst/>
                        <a:latin typeface="+mj-ea"/>
                        <a:ea typeface="+mj-ea"/>
                      </a:endParaRPr>
                    </a:p>
                  </a:txBody>
                  <a:tcPr marL="6571" marR="6571" marT="6571" marB="0" anchor="b"/>
                </a:tc>
                <a:tc>
                  <a:txBody>
                    <a:bodyPr/>
                    <a:lstStyle/>
                    <a:p>
                      <a:pPr algn="ctr" fontAlgn="b"/>
                      <a:r>
                        <a:rPr lang="zh-CN" altLang="en-US" sz="900" u="none" strike="noStrike">
                          <a:effectLst/>
                          <a:latin typeface="+mj-ea"/>
                          <a:ea typeface="+mj-ea"/>
                        </a:rPr>
                        <a:t>五级</a:t>
                      </a:r>
                      <a:endParaRPr lang="zh-CN" altLang="en-US" sz="900" b="1" i="0" u="none" strike="noStrike">
                        <a:solidFill>
                          <a:srgbClr val="000000"/>
                        </a:solidFill>
                        <a:effectLst/>
                        <a:latin typeface="+mj-ea"/>
                        <a:ea typeface="+mj-ea"/>
                      </a:endParaRPr>
                    </a:p>
                  </a:txBody>
                  <a:tcPr marL="6571" marR="6571" marT="6571" marB="0" anchor="b"/>
                </a:tc>
                <a:tc>
                  <a:txBody>
                    <a:bodyPr/>
                    <a:lstStyle/>
                    <a:p>
                      <a:pPr algn="ctr" fontAlgn="b"/>
                      <a:r>
                        <a:rPr lang="zh-CN" altLang="en-US" sz="900" u="none" strike="noStrike">
                          <a:effectLst/>
                          <a:latin typeface="+mj-ea"/>
                          <a:ea typeface="+mj-ea"/>
                        </a:rPr>
                        <a:t>六级</a:t>
                      </a:r>
                      <a:endParaRPr lang="zh-CN" altLang="en-US" sz="900" b="1" i="0" u="none" strike="noStrike">
                        <a:solidFill>
                          <a:srgbClr val="000000"/>
                        </a:solidFill>
                        <a:effectLst/>
                        <a:latin typeface="+mj-ea"/>
                        <a:ea typeface="+mj-ea"/>
                      </a:endParaRPr>
                    </a:p>
                  </a:txBody>
                  <a:tcPr marL="6571" marR="6571" marT="6571" marB="0" anchor="b"/>
                </a:tc>
                <a:tc>
                  <a:txBody>
                    <a:bodyPr/>
                    <a:lstStyle/>
                    <a:p>
                      <a:pPr algn="ctr" fontAlgn="b"/>
                      <a:r>
                        <a:rPr lang="zh-CN" altLang="en-US" sz="900" u="none" strike="noStrike">
                          <a:effectLst/>
                          <a:latin typeface="+mj-ea"/>
                          <a:ea typeface="+mj-ea"/>
                        </a:rPr>
                        <a:t>七级</a:t>
                      </a:r>
                      <a:endParaRPr lang="zh-CN" altLang="en-US" sz="900" b="1" i="0" u="none" strike="noStrike">
                        <a:solidFill>
                          <a:srgbClr val="000000"/>
                        </a:solidFill>
                        <a:effectLst/>
                        <a:latin typeface="+mj-ea"/>
                        <a:ea typeface="+mj-ea"/>
                      </a:endParaRPr>
                    </a:p>
                  </a:txBody>
                  <a:tcPr marL="6571" marR="6571" marT="6571" marB="0" anchor="b"/>
                </a:tc>
                <a:tc>
                  <a:txBody>
                    <a:bodyPr/>
                    <a:lstStyle/>
                    <a:p>
                      <a:pPr algn="ctr" fontAlgn="b"/>
                      <a:r>
                        <a:rPr lang="zh-CN" altLang="en-US" sz="900" u="none" strike="noStrike">
                          <a:effectLst/>
                          <a:latin typeface="+mj-ea"/>
                          <a:ea typeface="+mj-ea"/>
                        </a:rPr>
                        <a:t>八级</a:t>
                      </a:r>
                      <a:endParaRPr lang="zh-CN" altLang="en-US" sz="900" b="1" i="0" u="none" strike="noStrike">
                        <a:solidFill>
                          <a:srgbClr val="000000"/>
                        </a:solidFill>
                        <a:effectLst/>
                        <a:latin typeface="+mj-ea"/>
                        <a:ea typeface="+mj-ea"/>
                      </a:endParaRPr>
                    </a:p>
                  </a:txBody>
                  <a:tcPr marL="6571" marR="6571" marT="6571" marB="0" anchor="b"/>
                </a:tc>
                <a:tc>
                  <a:txBody>
                    <a:bodyPr/>
                    <a:lstStyle/>
                    <a:p>
                      <a:pPr algn="ctr" fontAlgn="b"/>
                      <a:r>
                        <a:rPr lang="zh-CN" altLang="en-US" sz="900" u="none" strike="noStrike">
                          <a:effectLst/>
                          <a:latin typeface="+mj-ea"/>
                          <a:ea typeface="+mj-ea"/>
                        </a:rPr>
                        <a:t>八级以下</a:t>
                      </a:r>
                      <a:endParaRPr lang="zh-CN" altLang="en-US" sz="900" b="1" i="0" u="none" strike="noStrike">
                        <a:solidFill>
                          <a:srgbClr val="000000"/>
                        </a:solidFill>
                        <a:effectLst/>
                        <a:latin typeface="+mj-ea"/>
                        <a:ea typeface="+mj-ea"/>
                      </a:endParaRPr>
                    </a:p>
                  </a:txBody>
                  <a:tcPr marL="6571" marR="6571" marT="6571" marB="0" anchor="b"/>
                </a:tc>
                <a:tc>
                  <a:txBody>
                    <a:bodyPr/>
                    <a:lstStyle/>
                    <a:p>
                      <a:pPr algn="ctr" fontAlgn="b"/>
                      <a:r>
                        <a:rPr lang="zh-CN" altLang="en-US" sz="900" u="none" strike="noStrike">
                          <a:effectLst/>
                          <a:latin typeface="+mj-ea"/>
                          <a:ea typeface="+mj-ea"/>
                        </a:rPr>
                        <a:t>合计</a:t>
                      </a:r>
                      <a:endParaRPr lang="zh-CN" altLang="en-US" sz="900" b="1" i="0" u="none" strike="noStrike">
                        <a:solidFill>
                          <a:srgbClr val="000000"/>
                        </a:solidFill>
                        <a:effectLst/>
                        <a:latin typeface="+mj-ea"/>
                        <a:ea typeface="+mj-ea"/>
                      </a:endParaRPr>
                    </a:p>
                  </a:txBody>
                  <a:tcPr marL="6571" marR="6571" marT="6571" marB="0" anchor="b"/>
                </a:tc>
              </a:tr>
              <a:tr h="137995">
                <a:tc>
                  <a:txBody>
                    <a:bodyPr/>
                    <a:lstStyle/>
                    <a:p>
                      <a:pPr algn="l" fontAlgn="b"/>
                      <a:r>
                        <a:rPr lang="zh-CN" altLang="en-US" sz="900" u="none" strike="noStrike">
                          <a:effectLst/>
                          <a:latin typeface="+mj-ea"/>
                          <a:ea typeface="+mj-ea"/>
                        </a:rPr>
                        <a:t>人力资源（管理）</a:t>
                      </a:r>
                      <a:endParaRPr lang="zh-CN" altLang="en-US"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1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20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186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727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dirty="0">
                          <a:effectLst/>
                          <a:latin typeface="+mj-ea"/>
                          <a:ea typeface="+mj-ea"/>
                        </a:rPr>
                        <a:t>533 </a:t>
                      </a:r>
                      <a:endParaRPr lang="en-US" altLang="zh-CN" sz="900" b="0" i="0" u="none" strike="noStrike" dirty="0">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11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2 </a:t>
                      </a:r>
                      <a:endParaRPr lang="en-US" altLang="zh-CN" sz="900" b="0" i="0" u="none" strike="noStrike">
                        <a:solidFill>
                          <a:srgbClr val="000000"/>
                        </a:solidFill>
                        <a:effectLst/>
                        <a:latin typeface="+mj-ea"/>
                        <a:ea typeface="+mj-ea"/>
                      </a:endParaRPr>
                    </a:p>
                  </a:txBody>
                  <a:tcPr marL="6571" marR="6571" marT="6571" marB="0" anchor="b"/>
                </a:tc>
                <a:tc>
                  <a:txBody>
                    <a:bodyPr/>
                    <a:lstStyle/>
                    <a:p>
                      <a:pPr algn="l" fontAlgn="b"/>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571" marR="6571" marT="6571" marB="0" anchor="b"/>
                </a:tc>
                <a:tc>
                  <a:txBody>
                    <a:bodyPr/>
                    <a:lstStyle/>
                    <a:p>
                      <a:pPr algn="l" fontAlgn="b"/>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1480 </a:t>
                      </a:r>
                      <a:endParaRPr lang="en-US" altLang="zh-CN" sz="900" b="0" i="0" u="none" strike="noStrike">
                        <a:solidFill>
                          <a:srgbClr val="000000"/>
                        </a:solidFill>
                        <a:effectLst/>
                        <a:latin typeface="+mj-ea"/>
                        <a:ea typeface="+mj-ea"/>
                      </a:endParaRPr>
                    </a:p>
                  </a:txBody>
                  <a:tcPr marL="6571" marR="6571" marT="6571" marB="0" anchor="b"/>
                </a:tc>
              </a:tr>
              <a:tr h="137995">
                <a:tc>
                  <a:txBody>
                    <a:bodyPr/>
                    <a:lstStyle/>
                    <a:p>
                      <a:pPr algn="l" fontAlgn="b"/>
                      <a:r>
                        <a:rPr lang="zh-CN" altLang="en-US" sz="900" u="none" strike="noStrike" dirty="0" smtClean="0">
                          <a:effectLst/>
                          <a:latin typeface="+mj-ea"/>
                          <a:ea typeface="+mj-ea"/>
                        </a:rPr>
                        <a:t>会计核算</a:t>
                      </a:r>
                      <a:r>
                        <a:rPr lang="en-US" altLang="zh-CN" sz="900" u="none" strike="noStrike" dirty="0" smtClean="0">
                          <a:effectLst/>
                          <a:latin typeface="+mj-ea"/>
                          <a:ea typeface="+mj-ea"/>
                        </a:rPr>
                        <a:t>2012</a:t>
                      </a:r>
                      <a:endParaRPr lang="en-US" altLang="zh-CN" sz="900" b="0" i="0" u="none" strike="noStrike" dirty="0">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1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13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65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595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dirty="0">
                          <a:effectLst/>
                          <a:latin typeface="+mj-ea"/>
                          <a:ea typeface="+mj-ea"/>
                        </a:rPr>
                        <a:t>816 </a:t>
                      </a:r>
                      <a:endParaRPr lang="en-US" altLang="zh-CN" sz="900" b="0" i="0" u="none" strike="noStrike" dirty="0">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1130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240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32 </a:t>
                      </a:r>
                      <a:endParaRPr lang="en-US" altLang="zh-CN" sz="900" b="0" i="0" u="none" strike="noStrike">
                        <a:solidFill>
                          <a:srgbClr val="000000"/>
                        </a:solidFill>
                        <a:effectLst/>
                        <a:latin typeface="+mj-ea"/>
                        <a:ea typeface="+mj-ea"/>
                      </a:endParaRPr>
                    </a:p>
                  </a:txBody>
                  <a:tcPr marL="6571" marR="6571" marT="6571" marB="0" anchor="b"/>
                </a:tc>
                <a:tc>
                  <a:txBody>
                    <a:bodyPr/>
                    <a:lstStyle/>
                    <a:p>
                      <a:pPr algn="l" fontAlgn="b"/>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2892 </a:t>
                      </a:r>
                      <a:endParaRPr lang="en-US" altLang="zh-CN" sz="900" b="0" i="0" u="none" strike="noStrike">
                        <a:solidFill>
                          <a:srgbClr val="000000"/>
                        </a:solidFill>
                        <a:effectLst/>
                        <a:latin typeface="+mj-ea"/>
                        <a:ea typeface="+mj-ea"/>
                      </a:endParaRPr>
                    </a:p>
                  </a:txBody>
                  <a:tcPr marL="6571" marR="6571" marT="6571" marB="0" anchor="b"/>
                </a:tc>
              </a:tr>
              <a:tr h="137995">
                <a:tc>
                  <a:txBody>
                    <a:bodyPr/>
                    <a:lstStyle/>
                    <a:p>
                      <a:pPr algn="l" fontAlgn="b"/>
                      <a:r>
                        <a:rPr lang="zh-CN" altLang="en-US" sz="900" u="none" strike="noStrike">
                          <a:effectLst/>
                          <a:latin typeface="+mj-ea"/>
                          <a:ea typeface="+mj-ea"/>
                        </a:rPr>
                        <a:t>久其产权</a:t>
                      </a:r>
                      <a:endParaRPr lang="zh-CN" altLang="en-US"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1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40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167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795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dirty="0">
                          <a:effectLst/>
                          <a:latin typeface="+mj-ea"/>
                          <a:ea typeface="+mj-ea"/>
                        </a:rPr>
                        <a:t>901 </a:t>
                      </a:r>
                      <a:endParaRPr lang="en-US" altLang="zh-CN" sz="900" b="0" i="0" u="none" strike="noStrike" dirty="0">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185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114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149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102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2454 </a:t>
                      </a:r>
                      <a:endParaRPr lang="en-US" altLang="zh-CN" sz="900" b="0" i="0" u="none" strike="noStrike">
                        <a:solidFill>
                          <a:srgbClr val="000000"/>
                        </a:solidFill>
                        <a:effectLst/>
                        <a:latin typeface="+mj-ea"/>
                        <a:ea typeface="+mj-ea"/>
                      </a:endParaRPr>
                    </a:p>
                  </a:txBody>
                  <a:tcPr marL="6571" marR="6571" marT="6571" marB="0" anchor="b"/>
                </a:tc>
              </a:tr>
              <a:tr h="137995">
                <a:tc>
                  <a:txBody>
                    <a:bodyPr/>
                    <a:lstStyle/>
                    <a:p>
                      <a:pPr algn="l" fontAlgn="b"/>
                      <a:r>
                        <a:rPr lang="zh-CN" altLang="en-US" sz="900" u="none" strike="noStrike">
                          <a:effectLst/>
                          <a:latin typeface="+mj-ea"/>
                          <a:ea typeface="+mj-ea"/>
                        </a:rPr>
                        <a:t>久其报表</a:t>
                      </a:r>
                      <a:endParaRPr lang="zh-CN" altLang="en-US"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1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8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82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142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dirty="0">
                          <a:effectLst/>
                          <a:latin typeface="+mj-ea"/>
                          <a:ea typeface="+mj-ea"/>
                        </a:rPr>
                        <a:t>438 </a:t>
                      </a:r>
                      <a:endParaRPr lang="en-US" altLang="zh-CN" sz="900" b="0" i="0" u="none" strike="noStrike" dirty="0">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583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106 </a:t>
                      </a:r>
                      <a:endParaRPr lang="en-US" altLang="zh-CN"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a:effectLst/>
                          <a:latin typeface="+mj-ea"/>
                          <a:ea typeface="+mj-ea"/>
                        </a:rPr>
                        <a:t>36 </a:t>
                      </a:r>
                      <a:endParaRPr lang="en-US" altLang="zh-CN" sz="900" b="0" i="0" u="none" strike="noStrike">
                        <a:solidFill>
                          <a:srgbClr val="000000"/>
                        </a:solidFill>
                        <a:effectLst/>
                        <a:latin typeface="+mj-ea"/>
                        <a:ea typeface="+mj-ea"/>
                      </a:endParaRPr>
                    </a:p>
                  </a:txBody>
                  <a:tcPr marL="6571" marR="6571" marT="6571" marB="0" anchor="b"/>
                </a:tc>
                <a:tc>
                  <a:txBody>
                    <a:bodyPr/>
                    <a:lstStyle/>
                    <a:p>
                      <a:pPr algn="l" fontAlgn="b"/>
                      <a:r>
                        <a:rPr lang="zh-CN" altLang="en-US" sz="900" u="none" strike="noStrike">
                          <a:effectLst/>
                          <a:latin typeface="+mj-ea"/>
                          <a:ea typeface="+mj-ea"/>
                        </a:rPr>
                        <a:t>　</a:t>
                      </a:r>
                      <a:endParaRPr lang="zh-CN" altLang="en-US" sz="900" b="0" i="0" u="none" strike="noStrike">
                        <a:solidFill>
                          <a:srgbClr val="000000"/>
                        </a:solidFill>
                        <a:effectLst/>
                        <a:latin typeface="+mj-ea"/>
                        <a:ea typeface="+mj-ea"/>
                      </a:endParaRPr>
                    </a:p>
                  </a:txBody>
                  <a:tcPr marL="6571" marR="6571" marT="6571" marB="0" anchor="b"/>
                </a:tc>
                <a:tc>
                  <a:txBody>
                    <a:bodyPr/>
                    <a:lstStyle/>
                    <a:p>
                      <a:pPr algn="r" fontAlgn="b"/>
                      <a:r>
                        <a:rPr lang="en-US" altLang="zh-CN" sz="900" u="none" strike="noStrike" dirty="0">
                          <a:effectLst/>
                          <a:latin typeface="+mj-ea"/>
                          <a:ea typeface="+mj-ea"/>
                        </a:rPr>
                        <a:t>1396 </a:t>
                      </a:r>
                      <a:endParaRPr lang="en-US" altLang="zh-CN" sz="900" b="0" i="0" u="none" strike="noStrike" dirty="0">
                        <a:solidFill>
                          <a:srgbClr val="000000"/>
                        </a:solidFill>
                        <a:effectLst/>
                        <a:latin typeface="+mj-ea"/>
                        <a:ea typeface="+mj-ea"/>
                      </a:endParaRPr>
                    </a:p>
                  </a:txBody>
                  <a:tcPr marL="6571" marR="6571" marT="6571" marB="0" anchor="b"/>
                </a:tc>
              </a:tr>
            </a:tbl>
          </a:graphicData>
        </a:graphic>
      </p:graphicFrame>
      <p:graphicFrame>
        <p:nvGraphicFramePr>
          <p:cNvPr id="16" name="图表 15"/>
          <p:cNvGraphicFramePr>
            <a:graphicFrameLocks/>
          </p:cNvGraphicFramePr>
          <p:nvPr>
            <p:extLst>
              <p:ext uri="{D42A27DB-BD31-4B8C-83A1-F6EECF244321}">
                <p14:modId xmlns:p14="http://schemas.microsoft.com/office/powerpoint/2010/main" val="1377358270"/>
              </p:ext>
            </p:extLst>
          </p:nvPr>
        </p:nvGraphicFramePr>
        <p:xfrm>
          <a:off x="6164882" y="2537246"/>
          <a:ext cx="3635896" cy="25152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355484446"/>
              </p:ext>
            </p:extLst>
          </p:nvPr>
        </p:nvGraphicFramePr>
        <p:xfrm>
          <a:off x="2403788" y="2704337"/>
          <a:ext cx="3657600" cy="2164822"/>
        </p:xfrm>
        <a:graphic>
          <a:graphicData uri="http://schemas.openxmlformats.org/drawingml/2006/table">
            <a:tbl>
              <a:tblPr>
                <a:tableStyleId>{5C22544A-7EE6-4342-B048-85BDC9FD1C3A}</a:tableStyleId>
              </a:tblPr>
              <a:tblGrid>
                <a:gridCol w="609600"/>
                <a:gridCol w="609600"/>
                <a:gridCol w="609600"/>
                <a:gridCol w="609600"/>
                <a:gridCol w="609600"/>
                <a:gridCol w="609600"/>
              </a:tblGrid>
              <a:tr h="395166">
                <a:tc>
                  <a:txBody>
                    <a:bodyPr/>
                    <a:lstStyle/>
                    <a:p>
                      <a:pPr algn="ctr" rtl="0" fontAlgn="b"/>
                      <a:r>
                        <a:rPr lang="zh-CN" altLang="en-US" sz="1000" b="1" u="none" strike="noStrike" dirty="0">
                          <a:effectLst/>
                          <a:latin typeface="+mj-ea"/>
                          <a:ea typeface="+mj-ea"/>
                        </a:rPr>
                        <a:t>来源系统</a:t>
                      </a:r>
                      <a:endParaRPr lang="zh-CN" altLang="en-US" sz="1000" b="1" i="0" u="none" strike="noStrike" dirty="0">
                        <a:solidFill>
                          <a:srgbClr val="000000"/>
                        </a:solidFill>
                        <a:effectLst/>
                        <a:latin typeface="+mj-ea"/>
                        <a:ea typeface="+mj-ea"/>
                      </a:endParaRPr>
                    </a:p>
                  </a:txBody>
                  <a:tcPr marL="7620" marR="7620" marT="7620" marB="0" anchor="ctr">
                    <a:solidFill>
                      <a:schemeClr val="accent1">
                        <a:lumMod val="60000"/>
                        <a:lumOff val="40000"/>
                      </a:schemeClr>
                    </a:solidFill>
                  </a:tcPr>
                </a:tc>
                <a:tc>
                  <a:txBody>
                    <a:bodyPr/>
                    <a:lstStyle/>
                    <a:p>
                      <a:pPr algn="ctr" rtl="0" fontAlgn="b"/>
                      <a:r>
                        <a:rPr lang="zh-CN" altLang="en-US" sz="1000" b="1" u="none" strike="noStrike" dirty="0">
                          <a:effectLst/>
                          <a:latin typeface="+mj-ea"/>
                          <a:ea typeface="+mj-ea"/>
                        </a:rPr>
                        <a:t>总数量</a:t>
                      </a:r>
                      <a:endParaRPr lang="zh-CN" altLang="en-US" sz="1000" b="1" i="0" u="none" strike="noStrike" dirty="0">
                        <a:solidFill>
                          <a:srgbClr val="000000"/>
                        </a:solidFill>
                        <a:effectLst/>
                        <a:latin typeface="+mj-ea"/>
                        <a:ea typeface="+mj-ea"/>
                      </a:endParaRPr>
                    </a:p>
                  </a:txBody>
                  <a:tcPr marL="7620" marR="7620" marT="7620" marB="0" anchor="ctr">
                    <a:solidFill>
                      <a:schemeClr val="accent1">
                        <a:lumMod val="60000"/>
                        <a:lumOff val="40000"/>
                      </a:schemeClr>
                    </a:solidFill>
                  </a:tcPr>
                </a:tc>
                <a:tc>
                  <a:txBody>
                    <a:bodyPr/>
                    <a:lstStyle/>
                    <a:p>
                      <a:pPr algn="ctr" rtl="0" fontAlgn="b"/>
                      <a:r>
                        <a:rPr lang="zh-CN" altLang="en-US" sz="1000" b="1" u="none" strike="noStrike" dirty="0">
                          <a:effectLst/>
                          <a:latin typeface="+mj-ea"/>
                          <a:ea typeface="+mj-ea"/>
                        </a:rPr>
                        <a:t>名称相同数量</a:t>
                      </a:r>
                      <a:endParaRPr lang="zh-CN" altLang="en-US" sz="1000" b="1" i="0" u="none" strike="noStrike" dirty="0">
                        <a:solidFill>
                          <a:srgbClr val="000000"/>
                        </a:solidFill>
                        <a:effectLst/>
                        <a:latin typeface="+mj-ea"/>
                        <a:ea typeface="+mj-ea"/>
                      </a:endParaRPr>
                    </a:p>
                  </a:txBody>
                  <a:tcPr marL="7620" marR="7620" marT="7620" marB="0" anchor="ctr">
                    <a:solidFill>
                      <a:schemeClr val="accent1">
                        <a:lumMod val="60000"/>
                        <a:lumOff val="40000"/>
                      </a:schemeClr>
                    </a:solidFill>
                  </a:tcPr>
                </a:tc>
                <a:tc>
                  <a:txBody>
                    <a:bodyPr/>
                    <a:lstStyle/>
                    <a:p>
                      <a:pPr algn="ctr" rtl="0" fontAlgn="b"/>
                      <a:r>
                        <a:rPr lang="zh-CN" altLang="en-US" sz="1000" b="1" u="none" strike="noStrike" dirty="0">
                          <a:effectLst/>
                          <a:latin typeface="+mj-ea"/>
                          <a:ea typeface="+mj-ea"/>
                        </a:rPr>
                        <a:t>比例</a:t>
                      </a:r>
                      <a:endParaRPr lang="zh-CN" altLang="en-US" sz="1000" b="1" i="0" u="none" strike="noStrike" dirty="0">
                        <a:solidFill>
                          <a:srgbClr val="000000"/>
                        </a:solidFill>
                        <a:effectLst/>
                        <a:latin typeface="+mj-ea"/>
                        <a:ea typeface="+mj-ea"/>
                      </a:endParaRPr>
                    </a:p>
                  </a:txBody>
                  <a:tcPr marL="7620" marR="7620" marT="7620" marB="0" anchor="ctr">
                    <a:solidFill>
                      <a:schemeClr val="accent1">
                        <a:lumMod val="60000"/>
                        <a:lumOff val="40000"/>
                      </a:schemeClr>
                    </a:solidFill>
                  </a:tcPr>
                </a:tc>
                <a:tc>
                  <a:txBody>
                    <a:bodyPr/>
                    <a:lstStyle/>
                    <a:p>
                      <a:pPr algn="ctr" rtl="0" fontAlgn="b"/>
                      <a:r>
                        <a:rPr lang="zh-CN" altLang="en-US" sz="1000" b="1" u="none" strike="noStrike" dirty="0">
                          <a:effectLst/>
                          <a:latin typeface="+mj-ea"/>
                          <a:ea typeface="+mj-ea"/>
                        </a:rPr>
                        <a:t>名称</a:t>
                      </a:r>
                      <a:r>
                        <a:rPr lang="en-US" altLang="zh-CN" sz="1000" b="1" u="none" strike="noStrike" dirty="0">
                          <a:effectLst/>
                          <a:latin typeface="+mj-ea"/>
                          <a:ea typeface="+mj-ea"/>
                        </a:rPr>
                        <a:t>/</a:t>
                      </a:r>
                      <a:r>
                        <a:rPr lang="zh-CN" altLang="en-US" sz="1000" b="1" u="none" strike="noStrike" dirty="0">
                          <a:effectLst/>
                          <a:latin typeface="+mj-ea"/>
                          <a:ea typeface="+mj-ea"/>
                        </a:rPr>
                        <a:t>级别相同</a:t>
                      </a:r>
                      <a:endParaRPr lang="zh-CN" altLang="en-US" sz="1000" b="1" i="0" u="none" strike="noStrike" dirty="0">
                        <a:solidFill>
                          <a:srgbClr val="000000"/>
                        </a:solidFill>
                        <a:effectLst/>
                        <a:latin typeface="+mj-ea"/>
                        <a:ea typeface="+mj-ea"/>
                      </a:endParaRPr>
                    </a:p>
                  </a:txBody>
                  <a:tcPr marL="7620" marR="7620" marT="7620" marB="0" anchor="ctr">
                    <a:solidFill>
                      <a:schemeClr val="accent1">
                        <a:lumMod val="60000"/>
                        <a:lumOff val="40000"/>
                      </a:schemeClr>
                    </a:solidFill>
                  </a:tcPr>
                </a:tc>
                <a:tc>
                  <a:txBody>
                    <a:bodyPr/>
                    <a:lstStyle/>
                    <a:p>
                      <a:pPr algn="ctr" rtl="0" fontAlgn="b"/>
                      <a:r>
                        <a:rPr lang="zh-CN" altLang="en-US" sz="1000" b="1" u="none" strike="noStrike" dirty="0">
                          <a:effectLst/>
                          <a:latin typeface="+mj-ea"/>
                          <a:ea typeface="+mj-ea"/>
                        </a:rPr>
                        <a:t>比例</a:t>
                      </a:r>
                      <a:endParaRPr lang="zh-CN" altLang="en-US" sz="1000" b="1" i="0" u="none" strike="noStrike" dirty="0">
                        <a:solidFill>
                          <a:srgbClr val="000000"/>
                        </a:solidFill>
                        <a:effectLst/>
                        <a:latin typeface="+mj-ea"/>
                        <a:ea typeface="+mj-ea"/>
                      </a:endParaRPr>
                    </a:p>
                  </a:txBody>
                  <a:tcPr marL="7620" marR="7620" marT="7620" marB="0" anchor="ctr">
                    <a:solidFill>
                      <a:schemeClr val="accent1">
                        <a:lumMod val="60000"/>
                        <a:lumOff val="40000"/>
                      </a:schemeClr>
                    </a:solidFill>
                  </a:tcPr>
                </a:tc>
              </a:tr>
              <a:tr h="395166">
                <a:tc>
                  <a:txBody>
                    <a:bodyPr/>
                    <a:lstStyle/>
                    <a:p>
                      <a:pPr algn="l" rtl="0" fontAlgn="b"/>
                      <a:r>
                        <a:rPr lang="zh-CN" altLang="en-US" sz="1000" u="none" strike="noStrike">
                          <a:effectLst/>
                          <a:latin typeface="+mj-ea"/>
                          <a:ea typeface="+mj-ea"/>
                        </a:rPr>
                        <a:t>人力资源系统</a:t>
                      </a:r>
                      <a:endParaRPr lang="zh-CN" altLang="en-US" sz="1000" b="0" i="0" u="none" strike="noStrike">
                        <a:solidFill>
                          <a:srgbClr val="000000"/>
                        </a:solidFill>
                        <a:effectLst/>
                        <a:latin typeface="+mj-ea"/>
                        <a:ea typeface="+mj-ea"/>
                      </a:endParaRPr>
                    </a:p>
                  </a:txBody>
                  <a:tcPr marL="7620" marR="7620" marT="7620" marB="0" anchor="b"/>
                </a:tc>
                <a:tc>
                  <a:txBody>
                    <a:bodyPr/>
                    <a:lstStyle/>
                    <a:p>
                      <a:pPr algn="r" rtl="0" fontAlgn="b"/>
                      <a:r>
                        <a:rPr lang="en-US" altLang="zh-CN" sz="1000" u="none" strike="noStrike">
                          <a:effectLst/>
                          <a:latin typeface="+mj-ea"/>
                          <a:ea typeface="+mj-ea"/>
                        </a:rPr>
                        <a:t>1480</a:t>
                      </a:r>
                      <a:endParaRPr lang="en-US" altLang="zh-CN" sz="1000" b="0" i="0" u="none" strike="noStrike">
                        <a:solidFill>
                          <a:srgbClr val="000000"/>
                        </a:solidFill>
                        <a:effectLst/>
                        <a:latin typeface="+mj-ea"/>
                        <a:ea typeface="+mj-ea"/>
                      </a:endParaRPr>
                    </a:p>
                  </a:txBody>
                  <a:tcPr marL="7620" marR="7620" marT="7620" marB="0" anchor="b"/>
                </a:tc>
                <a:tc>
                  <a:txBody>
                    <a:bodyPr/>
                    <a:lstStyle/>
                    <a:p>
                      <a:pPr algn="r" rtl="0" fontAlgn="b"/>
                      <a:r>
                        <a:rPr lang="en-US" altLang="zh-CN" sz="1000" u="none" strike="noStrike">
                          <a:effectLst/>
                          <a:latin typeface="+mj-ea"/>
                          <a:ea typeface="+mj-ea"/>
                        </a:rPr>
                        <a:t>405</a:t>
                      </a:r>
                      <a:endParaRPr lang="en-US" altLang="zh-CN" sz="1000" b="0" i="0" u="none" strike="noStrike">
                        <a:solidFill>
                          <a:srgbClr val="000000"/>
                        </a:solidFill>
                        <a:effectLst/>
                        <a:latin typeface="+mj-ea"/>
                        <a:ea typeface="+mj-ea"/>
                      </a:endParaRPr>
                    </a:p>
                  </a:txBody>
                  <a:tcPr marL="7620" marR="7620" marT="7620" marB="0" anchor="b"/>
                </a:tc>
                <a:tc>
                  <a:txBody>
                    <a:bodyPr/>
                    <a:lstStyle/>
                    <a:p>
                      <a:pPr algn="r" fontAlgn="b"/>
                      <a:r>
                        <a:rPr lang="en-US" altLang="zh-CN" sz="1000" u="none" strike="noStrike" dirty="0">
                          <a:effectLst/>
                          <a:latin typeface="+mj-ea"/>
                          <a:ea typeface="+mj-ea"/>
                        </a:rPr>
                        <a:t>27.4%</a:t>
                      </a:r>
                      <a:endParaRPr lang="en-US" altLang="zh-CN" sz="1000" b="0" i="0" u="none" strike="noStrike" dirty="0">
                        <a:solidFill>
                          <a:srgbClr val="000000"/>
                        </a:solidFill>
                        <a:effectLst/>
                        <a:latin typeface="+mj-ea"/>
                        <a:ea typeface="+mj-ea"/>
                      </a:endParaRPr>
                    </a:p>
                  </a:txBody>
                  <a:tcPr marL="7620" marR="7620" marT="7620" marB="0" anchor="b">
                    <a:solidFill>
                      <a:srgbClr val="FFC000"/>
                    </a:solidFill>
                  </a:tcPr>
                </a:tc>
                <a:tc>
                  <a:txBody>
                    <a:bodyPr/>
                    <a:lstStyle/>
                    <a:p>
                      <a:pPr algn="r" rtl="0" fontAlgn="b"/>
                      <a:r>
                        <a:rPr lang="en-US" altLang="zh-CN" sz="1000" u="none" strike="noStrike">
                          <a:effectLst/>
                          <a:latin typeface="+mj-ea"/>
                          <a:ea typeface="+mj-ea"/>
                        </a:rPr>
                        <a:t>47</a:t>
                      </a:r>
                      <a:endParaRPr lang="en-US" altLang="zh-CN" sz="1000" b="0" i="0" u="none" strike="noStrike">
                        <a:solidFill>
                          <a:srgbClr val="000000"/>
                        </a:solidFill>
                        <a:effectLst/>
                        <a:latin typeface="+mj-ea"/>
                        <a:ea typeface="+mj-ea"/>
                      </a:endParaRPr>
                    </a:p>
                  </a:txBody>
                  <a:tcPr marL="7620" marR="7620" marT="7620" marB="0" anchor="b"/>
                </a:tc>
                <a:tc>
                  <a:txBody>
                    <a:bodyPr/>
                    <a:lstStyle/>
                    <a:p>
                      <a:pPr algn="r" fontAlgn="b"/>
                      <a:r>
                        <a:rPr lang="en-US" altLang="zh-CN" sz="1000" u="none" strike="noStrike" dirty="0">
                          <a:effectLst/>
                          <a:latin typeface="+mj-ea"/>
                          <a:ea typeface="+mj-ea"/>
                        </a:rPr>
                        <a:t>3.2%</a:t>
                      </a:r>
                      <a:endParaRPr lang="en-US" altLang="zh-CN" sz="1000" b="0" i="0" u="none" strike="noStrike" dirty="0">
                        <a:solidFill>
                          <a:srgbClr val="000000"/>
                        </a:solidFill>
                        <a:effectLst/>
                        <a:latin typeface="+mj-ea"/>
                        <a:ea typeface="+mj-ea"/>
                      </a:endParaRPr>
                    </a:p>
                  </a:txBody>
                  <a:tcPr marL="7620" marR="7620" marT="7620" marB="0" anchor="b">
                    <a:solidFill>
                      <a:srgbClr val="FFC000"/>
                    </a:solidFill>
                  </a:tcPr>
                </a:tc>
              </a:tr>
              <a:tr h="584158">
                <a:tc>
                  <a:txBody>
                    <a:bodyPr/>
                    <a:lstStyle/>
                    <a:p>
                      <a:pPr algn="l" rtl="0" fontAlgn="b"/>
                      <a:r>
                        <a:rPr lang="zh-CN" altLang="en-US" sz="1000" u="none" strike="noStrike">
                          <a:effectLst/>
                          <a:latin typeface="+mj-ea"/>
                          <a:ea typeface="+mj-ea"/>
                        </a:rPr>
                        <a:t>会计核算系统</a:t>
                      </a:r>
                      <a:r>
                        <a:rPr lang="en-US" altLang="zh-CN" sz="1000" u="none" strike="noStrike">
                          <a:effectLst/>
                          <a:latin typeface="+mj-ea"/>
                          <a:ea typeface="+mj-ea"/>
                        </a:rPr>
                        <a:t>2012</a:t>
                      </a:r>
                      <a:endParaRPr lang="zh-CN" altLang="en-US" sz="1000" b="0" i="0" u="none" strike="noStrike">
                        <a:solidFill>
                          <a:srgbClr val="000000"/>
                        </a:solidFill>
                        <a:effectLst/>
                        <a:latin typeface="+mj-ea"/>
                        <a:ea typeface="+mj-ea"/>
                      </a:endParaRPr>
                    </a:p>
                  </a:txBody>
                  <a:tcPr marL="7620" marR="7620" marT="7620" marB="0" anchor="b"/>
                </a:tc>
                <a:tc>
                  <a:txBody>
                    <a:bodyPr/>
                    <a:lstStyle/>
                    <a:p>
                      <a:pPr algn="r" rtl="0" fontAlgn="b"/>
                      <a:r>
                        <a:rPr lang="en-US" altLang="zh-CN" sz="1000" u="none" strike="noStrike">
                          <a:effectLst/>
                          <a:latin typeface="+mj-ea"/>
                          <a:ea typeface="+mj-ea"/>
                        </a:rPr>
                        <a:t>2891</a:t>
                      </a:r>
                      <a:endParaRPr lang="en-US" altLang="zh-CN" sz="1000" b="0" i="0" u="none" strike="noStrike">
                        <a:solidFill>
                          <a:srgbClr val="000000"/>
                        </a:solidFill>
                        <a:effectLst/>
                        <a:latin typeface="+mj-ea"/>
                        <a:ea typeface="+mj-ea"/>
                      </a:endParaRPr>
                    </a:p>
                  </a:txBody>
                  <a:tcPr marL="7620" marR="7620" marT="7620" marB="0" anchor="b"/>
                </a:tc>
                <a:tc>
                  <a:txBody>
                    <a:bodyPr/>
                    <a:lstStyle/>
                    <a:p>
                      <a:pPr algn="r" rtl="0" fontAlgn="b"/>
                      <a:r>
                        <a:rPr lang="en-US" altLang="zh-CN" sz="1000" u="none" strike="noStrike">
                          <a:effectLst/>
                          <a:latin typeface="+mj-ea"/>
                          <a:ea typeface="+mj-ea"/>
                        </a:rPr>
                        <a:t>717</a:t>
                      </a:r>
                      <a:endParaRPr lang="en-US" altLang="zh-CN" sz="1000" b="0" i="0" u="none" strike="noStrike">
                        <a:solidFill>
                          <a:srgbClr val="000000"/>
                        </a:solidFill>
                        <a:effectLst/>
                        <a:latin typeface="+mj-ea"/>
                        <a:ea typeface="+mj-ea"/>
                      </a:endParaRPr>
                    </a:p>
                  </a:txBody>
                  <a:tcPr marL="7620" marR="7620" marT="7620" marB="0" anchor="b"/>
                </a:tc>
                <a:tc>
                  <a:txBody>
                    <a:bodyPr/>
                    <a:lstStyle/>
                    <a:p>
                      <a:pPr algn="r" fontAlgn="b"/>
                      <a:r>
                        <a:rPr lang="en-US" altLang="zh-CN" sz="1000" u="none" strike="noStrike" dirty="0">
                          <a:effectLst/>
                          <a:latin typeface="+mj-ea"/>
                          <a:ea typeface="+mj-ea"/>
                        </a:rPr>
                        <a:t>24.8%</a:t>
                      </a:r>
                      <a:endParaRPr lang="en-US" altLang="zh-CN" sz="1000" b="0" i="0" u="none" strike="noStrike" dirty="0">
                        <a:solidFill>
                          <a:srgbClr val="000000"/>
                        </a:solidFill>
                        <a:effectLst/>
                        <a:latin typeface="+mj-ea"/>
                        <a:ea typeface="+mj-ea"/>
                      </a:endParaRPr>
                    </a:p>
                  </a:txBody>
                  <a:tcPr marL="7620" marR="7620" marT="7620" marB="0" anchor="b">
                    <a:solidFill>
                      <a:srgbClr val="FFC000"/>
                    </a:solidFill>
                  </a:tcPr>
                </a:tc>
                <a:tc>
                  <a:txBody>
                    <a:bodyPr/>
                    <a:lstStyle/>
                    <a:p>
                      <a:pPr algn="r" rtl="0" fontAlgn="b"/>
                      <a:r>
                        <a:rPr lang="en-US" altLang="zh-CN" sz="1000" u="none" strike="noStrike">
                          <a:effectLst/>
                          <a:latin typeface="+mj-ea"/>
                          <a:ea typeface="+mj-ea"/>
                        </a:rPr>
                        <a:t>381</a:t>
                      </a:r>
                      <a:endParaRPr lang="en-US" altLang="zh-CN" sz="1000" b="0" i="0" u="none" strike="noStrike">
                        <a:solidFill>
                          <a:srgbClr val="000000"/>
                        </a:solidFill>
                        <a:effectLst/>
                        <a:latin typeface="+mj-ea"/>
                        <a:ea typeface="+mj-ea"/>
                      </a:endParaRPr>
                    </a:p>
                  </a:txBody>
                  <a:tcPr marL="7620" marR="7620" marT="7620" marB="0" anchor="b"/>
                </a:tc>
                <a:tc>
                  <a:txBody>
                    <a:bodyPr/>
                    <a:lstStyle/>
                    <a:p>
                      <a:pPr algn="r" fontAlgn="b"/>
                      <a:r>
                        <a:rPr lang="en-US" altLang="zh-CN" sz="1000" u="none" strike="noStrike" dirty="0">
                          <a:effectLst/>
                          <a:latin typeface="+mj-ea"/>
                          <a:ea typeface="+mj-ea"/>
                        </a:rPr>
                        <a:t>13.2%</a:t>
                      </a:r>
                      <a:endParaRPr lang="en-US" altLang="zh-CN" sz="1000" b="0" i="0" u="none" strike="noStrike" dirty="0">
                        <a:solidFill>
                          <a:srgbClr val="000000"/>
                        </a:solidFill>
                        <a:effectLst/>
                        <a:latin typeface="+mj-ea"/>
                        <a:ea typeface="+mj-ea"/>
                      </a:endParaRPr>
                    </a:p>
                  </a:txBody>
                  <a:tcPr marL="7620" marR="7620" marT="7620" marB="0" anchor="b">
                    <a:solidFill>
                      <a:srgbClr val="FFC000"/>
                    </a:solidFill>
                  </a:tcPr>
                </a:tc>
              </a:tr>
              <a:tr h="395166">
                <a:tc>
                  <a:txBody>
                    <a:bodyPr/>
                    <a:lstStyle/>
                    <a:p>
                      <a:pPr algn="l" rtl="0" fontAlgn="b"/>
                      <a:r>
                        <a:rPr lang="zh-CN" altLang="en-US" sz="1000" u="none" strike="noStrike">
                          <a:effectLst/>
                          <a:latin typeface="+mj-ea"/>
                          <a:ea typeface="+mj-ea"/>
                        </a:rPr>
                        <a:t>久其产权系统</a:t>
                      </a:r>
                      <a:endParaRPr lang="zh-CN" altLang="en-US" sz="1000" b="0" i="0" u="none" strike="noStrike">
                        <a:solidFill>
                          <a:srgbClr val="000000"/>
                        </a:solidFill>
                        <a:effectLst/>
                        <a:latin typeface="+mj-ea"/>
                        <a:ea typeface="+mj-ea"/>
                      </a:endParaRPr>
                    </a:p>
                  </a:txBody>
                  <a:tcPr marL="7620" marR="7620" marT="7620" marB="0" anchor="b"/>
                </a:tc>
                <a:tc>
                  <a:txBody>
                    <a:bodyPr/>
                    <a:lstStyle/>
                    <a:p>
                      <a:pPr algn="r" rtl="0" fontAlgn="b"/>
                      <a:r>
                        <a:rPr lang="en-US" altLang="zh-CN" sz="1000" u="none" strike="noStrike">
                          <a:effectLst/>
                          <a:latin typeface="+mj-ea"/>
                          <a:ea typeface="+mj-ea"/>
                        </a:rPr>
                        <a:t>2454</a:t>
                      </a:r>
                      <a:endParaRPr lang="en-US" altLang="zh-CN" sz="1000" b="0" i="0" u="none" strike="noStrike">
                        <a:solidFill>
                          <a:srgbClr val="000000"/>
                        </a:solidFill>
                        <a:effectLst/>
                        <a:latin typeface="+mj-ea"/>
                        <a:ea typeface="+mj-ea"/>
                      </a:endParaRPr>
                    </a:p>
                  </a:txBody>
                  <a:tcPr marL="7620" marR="7620" marT="7620" marB="0" anchor="b"/>
                </a:tc>
                <a:tc>
                  <a:txBody>
                    <a:bodyPr/>
                    <a:lstStyle/>
                    <a:p>
                      <a:pPr algn="r" rtl="0" fontAlgn="b"/>
                      <a:r>
                        <a:rPr lang="en-US" altLang="zh-CN" sz="1000" u="none" strike="noStrike">
                          <a:effectLst/>
                          <a:latin typeface="+mj-ea"/>
                          <a:ea typeface="+mj-ea"/>
                        </a:rPr>
                        <a:t>804</a:t>
                      </a:r>
                      <a:endParaRPr lang="en-US" altLang="zh-CN" sz="1000" b="0" i="0" u="none" strike="noStrike">
                        <a:solidFill>
                          <a:srgbClr val="000000"/>
                        </a:solidFill>
                        <a:effectLst/>
                        <a:latin typeface="+mj-ea"/>
                        <a:ea typeface="+mj-ea"/>
                      </a:endParaRPr>
                    </a:p>
                  </a:txBody>
                  <a:tcPr marL="7620" marR="7620" marT="7620" marB="0" anchor="b"/>
                </a:tc>
                <a:tc>
                  <a:txBody>
                    <a:bodyPr/>
                    <a:lstStyle/>
                    <a:p>
                      <a:pPr algn="r" fontAlgn="b"/>
                      <a:r>
                        <a:rPr lang="en-US" altLang="zh-CN" sz="1000" u="none" strike="noStrike" dirty="0">
                          <a:effectLst/>
                          <a:latin typeface="+mj-ea"/>
                          <a:ea typeface="+mj-ea"/>
                        </a:rPr>
                        <a:t>32.8%</a:t>
                      </a:r>
                      <a:endParaRPr lang="en-US" altLang="zh-CN" sz="1000" b="0" i="0" u="none" strike="noStrike" dirty="0">
                        <a:solidFill>
                          <a:srgbClr val="000000"/>
                        </a:solidFill>
                        <a:effectLst/>
                        <a:latin typeface="+mj-ea"/>
                        <a:ea typeface="+mj-ea"/>
                      </a:endParaRPr>
                    </a:p>
                  </a:txBody>
                  <a:tcPr marL="7620" marR="7620" marT="7620" marB="0" anchor="b">
                    <a:solidFill>
                      <a:srgbClr val="FFC000"/>
                    </a:solidFill>
                  </a:tcPr>
                </a:tc>
                <a:tc>
                  <a:txBody>
                    <a:bodyPr/>
                    <a:lstStyle/>
                    <a:p>
                      <a:pPr algn="r" rtl="0" fontAlgn="b"/>
                      <a:r>
                        <a:rPr lang="en-US" altLang="zh-CN" sz="1000" u="none" strike="noStrike">
                          <a:effectLst/>
                          <a:latin typeface="+mj-ea"/>
                          <a:ea typeface="+mj-ea"/>
                        </a:rPr>
                        <a:t>385</a:t>
                      </a:r>
                      <a:endParaRPr lang="en-US" altLang="zh-CN" sz="1000" b="0" i="0" u="none" strike="noStrike">
                        <a:solidFill>
                          <a:srgbClr val="000000"/>
                        </a:solidFill>
                        <a:effectLst/>
                        <a:latin typeface="+mj-ea"/>
                        <a:ea typeface="+mj-ea"/>
                      </a:endParaRPr>
                    </a:p>
                  </a:txBody>
                  <a:tcPr marL="7620" marR="7620" marT="7620" marB="0" anchor="b"/>
                </a:tc>
                <a:tc>
                  <a:txBody>
                    <a:bodyPr/>
                    <a:lstStyle/>
                    <a:p>
                      <a:pPr algn="r" fontAlgn="b"/>
                      <a:r>
                        <a:rPr lang="en-US" altLang="zh-CN" sz="1000" u="none" strike="noStrike" dirty="0">
                          <a:effectLst/>
                          <a:latin typeface="+mj-ea"/>
                          <a:ea typeface="+mj-ea"/>
                        </a:rPr>
                        <a:t>15.7%</a:t>
                      </a:r>
                      <a:endParaRPr lang="en-US" altLang="zh-CN" sz="1000" b="0" i="0" u="none" strike="noStrike" dirty="0">
                        <a:solidFill>
                          <a:srgbClr val="000000"/>
                        </a:solidFill>
                        <a:effectLst/>
                        <a:latin typeface="+mj-ea"/>
                        <a:ea typeface="+mj-ea"/>
                      </a:endParaRPr>
                    </a:p>
                  </a:txBody>
                  <a:tcPr marL="7620" marR="7620" marT="7620" marB="0" anchor="b">
                    <a:solidFill>
                      <a:srgbClr val="FFC000"/>
                    </a:solidFill>
                  </a:tcPr>
                </a:tc>
              </a:tr>
              <a:tr h="395166">
                <a:tc>
                  <a:txBody>
                    <a:bodyPr/>
                    <a:lstStyle/>
                    <a:p>
                      <a:pPr algn="l" rtl="0" fontAlgn="b"/>
                      <a:r>
                        <a:rPr lang="zh-CN" altLang="en-US" sz="1000" u="none" strike="noStrike">
                          <a:effectLst/>
                          <a:latin typeface="+mj-ea"/>
                          <a:ea typeface="+mj-ea"/>
                        </a:rPr>
                        <a:t>久其报表系统</a:t>
                      </a:r>
                      <a:endParaRPr lang="zh-CN" altLang="en-US" sz="1000" b="0" i="0" u="none" strike="noStrike">
                        <a:solidFill>
                          <a:srgbClr val="000000"/>
                        </a:solidFill>
                        <a:effectLst/>
                        <a:latin typeface="+mj-ea"/>
                        <a:ea typeface="+mj-ea"/>
                      </a:endParaRPr>
                    </a:p>
                  </a:txBody>
                  <a:tcPr marL="7620" marR="7620" marT="7620" marB="0" anchor="b"/>
                </a:tc>
                <a:tc>
                  <a:txBody>
                    <a:bodyPr/>
                    <a:lstStyle/>
                    <a:p>
                      <a:pPr algn="r" rtl="0" fontAlgn="b"/>
                      <a:r>
                        <a:rPr lang="en-US" altLang="zh-CN" sz="1000" u="none" strike="noStrike">
                          <a:effectLst/>
                          <a:latin typeface="+mj-ea"/>
                          <a:ea typeface="+mj-ea"/>
                        </a:rPr>
                        <a:t>1396</a:t>
                      </a:r>
                      <a:endParaRPr lang="en-US" altLang="zh-CN" sz="1000" b="0" i="0" u="none" strike="noStrike">
                        <a:solidFill>
                          <a:srgbClr val="000000"/>
                        </a:solidFill>
                        <a:effectLst/>
                        <a:latin typeface="+mj-ea"/>
                        <a:ea typeface="+mj-ea"/>
                      </a:endParaRPr>
                    </a:p>
                  </a:txBody>
                  <a:tcPr marL="7620" marR="7620" marT="7620" marB="0" anchor="b"/>
                </a:tc>
                <a:tc>
                  <a:txBody>
                    <a:bodyPr/>
                    <a:lstStyle/>
                    <a:p>
                      <a:pPr algn="r" rtl="0" fontAlgn="b"/>
                      <a:r>
                        <a:rPr lang="en-US" altLang="zh-CN" sz="1000" u="none" strike="noStrike">
                          <a:effectLst/>
                          <a:latin typeface="+mj-ea"/>
                          <a:ea typeface="+mj-ea"/>
                        </a:rPr>
                        <a:t>685</a:t>
                      </a:r>
                      <a:endParaRPr lang="en-US" altLang="zh-CN" sz="1000" b="0" i="0" u="none" strike="noStrike">
                        <a:solidFill>
                          <a:srgbClr val="000000"/>
                        </a:solidFill>
                        <a:effectLst/>
                        <a:latin typeface="+mj-ea"/>
                        <a:ea typeface="+mj-ea"/>
                      </a:endParaRPr>
                    </a:p>
                  </a:txBody>
                  <a:tcPr marL="7620" marR="7620" marT="7620" marB="0" anchor="b"/>
                </a:tc>
                <a:tc>
                  <a:txBody>
                    <a:bodyPr/>
                    <a:lstStyle/>
                    <a:p>
                      <a:pPr algn="r" fontAlgn="b"/>
                      <a:r>
                        <a:rPr lang="en-US" altLang="zh-CN" sz="1000" u="none" strike="noStrike" dirty="0">
                          <a:effectLst/>
                          <a:latin typeface="+mj-ea"/>
                          <a:ea typeface="+mj-ea"/>
                        </a:rPr>
                        <a:t>49.1%</a:t>
                      </a:r>
                      <a:endParaRPr lang="en-US" altLang="zh-CN" sz="1000" b="0" i="0" u="none" strike="noStrike" dirty="0">
                        <a:solidFill>
                          <a:srgbClr val="000000"/>
                        </a:solidFill>
                        <a:effectLst/>
                        <a:latin typeface="+mj-ea"/>
                        <a:ea typeface="+mj-ea"/>
                      </a:endParaRPr>
                    </a:p>
                  </a:txBody>
                  <a:tcPr marL="7620" marR="7620" marT="7620" marB="0" anchor="b">
                    <a:solidFill>
                      <a:srgbClr val="FFC000"/>
                    </a:solidFill>
                  </a:tcPr>
                </a:tc>
                <a:tc>
                  <a:txBody>
                    <a:bodyPr/>
                    <a:lstStyle/>
                    <a:p>
                      <a:pPr algn="r" rtl="0" fontAlgn="b"/>
                      <a:r>
                        <a:rPr lang="en-US" altLang="zh-CN" sz="1000" u="none" strike="noStrike" dirty="0">
                          <a:effectLst/>
                          <a:latin typeface="+mj-ea"/>
                          <a:ea typeface="+mj-ea"/>
                        </a:rPr>
                        <a:t>230</a:t>
                      </a:r>
                      <a:endParaRPr lang="en-US" altLang="zh-CN" sz="1000" b="0" i="0" u="none" strike="noStrike" dirty="0">
                        <a:solidFill>
                          <a:srgbClr val="000000"/>
                        </a:solidFill>
                        <a:effectLst/>
                        <a:latin typeface="+mj-ea"/>
                        <a:ea typeface="+mj-ea"/>
                      </a:endParaRPr>
                    </a:p>
                  </a:txBody>
                  <a:tcPr marL="7620" marR="7620" marT="7620" marB="0" anchor="b"/>
                </a:tc>
                <a:tc>
                  <a:txBody>
                    <a:bodyPr/>
                    <a:lstStyle/>
                    <a:p>
                      <a:pPr algn="r" fontAlgn="b"/>
                      <a:r>
                        <a:rPr lang="en-US" altLang="zh-CN" sz="1000" u="none" strike="noStrike" dirty="0">
                          <a:effectLst/>
                          <a:latin typeface="+mj-ea"/>
                          <a:ea typeface="+mj-ea"/>
                        </a:rPr>
                        <a:t>16.5%</a:t>
                      </a:r>
                      <a:endParaRPr lang="en-US" altLang="zh-CN" sz="1000" b="0" i="0" u="none" strike="noStrike" dirty="0">
                        <a:solidFill>
                          <a:srgbClr val="000000"/>
                        </a:solidFill>
                        <a:effectLst/>
                        <a:latin typeface="+mj-ea"/>
                        <a:ea typeface="+mj-ea"/>
                      </a:endParaRPr>
                    </a:p>
                  </a:txBody>
                  <a:tcPr marL="7620" marR="7620" marT="7620" marB="0" anchor="b">
                    <a:solidFill>
                      <a:srgbClr val="FFC000"/>
                    </a:solidFill>
                  </a:tcPr>
                </a:tc>
              </a:tr>
            </a:tbl>
          </a:graphicData>
        </a:graphic>
      </p:graphicFrame>
      <p:sp>
        <p:nvSpPr>
          <p:cNvPr id="17" name="矩形 16"/>
          <p:cNvSpPr/>
          <p:nvPr/>
        </p:nvSpPr>
        <p:spPr>
          <a:xfrm>
            <a:off x="5694176" y="104262"/>
            <a:ext cx="3939344" cy="372410"/>
          </a:xfrm>
          <a:prstGeom prst="rect">
            <a:avLst/>
          </a:prstGeom>
        </p:spPr>
        <p:txBody>
          <a:bodyPr wrap="square">
            <a:spAutoFit/>
          </a:bodyPr>
          <a:lstStyle/>
          <a:p>
            <a:pPr>
              <a:buNone/>
            </a:pPr>
            <a:r>
              <a:rPr lang="zh-CN" altLang="en-US" b="1" dirty="0" smtClean="0">
                <a:latin typeface="+mn-ea"/>
                <a:ea typeface="+mn-ea"/>
              </a:rPr>
              <a:t>需求现状调研   </a:t>
            </a:r>
            <a:r>
              <a:rPr lang="zh-CN" altLang="en-US" b="1" dirty="0" smtClean="0">
                <a:solidFill>
                  <a:srgbClr val="FF0000"/>
                </a:solidFill>
                <a:latin typeface="+mn-ea"/>
                <a:ea typeface="+mn-ea"/>
              </a:rPr>
              <a:t>关键问题发现</a:t>
            </a:r>
            <a:r>
              <a:rPr lang="zh-CN" altLang="en-US" b="1" dirty="0" smtClean="0">
                <a:latin typeface="+mn-ea"/>
                <a:ea typeface="+mn-ea"/>
              </a:rPr>
              <a:t>   业务影响分析</a:t>
            </a:r>
            <a:endParaRPr lang="zh-CN" altLang="en-US" b="1" dirty="0">
              <a:latin typeface="+mn-ea"/>
              <a:ea typeface="+mn-ea"/>
            </a:endParaRPr>
          </a:p>
        </p:txBody>
      </p:sp>
      <p:sp>
        <p:nvSpPr>
          <p:cNvPr id="18" name="右箭头 17"/>
          <p:cNvSpPr/>
          <p:nvPr/>
        </p:nvSpPr>
        <p:spPr bwMode="auto">
          <a:xfrm>
            <a:off x="828332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9" name="右箭头 18"/>
          <p:cNvSpPr/>
          <p:nvPr/>
        </p:nvSpPr>
        <p:spPr bwMode="auto">
          <a:xfrm>
            <a:off x="6930728"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214320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352" y="152400"/>
            <a:ext cx="8001000" cy="838200"/>
          </a:xfrm>
        </p:spPr>
        <p:txBody>
          <a:bodyPr/>
          <a:lstStyle/>
          <a:p>
            <a:r>
              <a:rPr lang="zh-CN" altLang="en-US" sz="3200" dirty="0" smtClean="0"/>
              <a:t>内　容</a:t>
            </a:r>
            <a:endParaRPr lang="zh-CN" altLang="en-US" sz="3200" dirty="0"/>
          </a:p>
        </p:txBody>
      </p:sp>
      <p:pic>
        <p:nvPicPr>
          <p:cNvPr id="19" name="Picture 22"/>
          <p:cNvPicPr>
            <a:picLocks noChangeArrowheads="1"/>
          </p:cNvPicPr>
          <p:nvPr/>
        </p:nvPicPr>
        <p:blipFill>
          <a:blip r:embed="rId2" cstate="print"/>
          <a:srcRect/>
          <a:stretch>
            <a:fillRect/>
          </a:stretch>
        </p:blipFill>
        <p:spPr bwMode="gray">
          <a:xfrm>
            <a:off x="6897216" y="1124744"/>
            <a:ext cx="2498725" cy="5199856"/>
          </a:xfrm>
          <a:prstGeom prst="rect">
            <a:avLst/>
          </a:prstGeom>
          <a:noFill/>
          <a:ln w="9525">
            <a:noFill/>
            <a:miter lim="800000"/>
            <a:headEnd/>
            <a:tailEnd/>
          </a:ln>
        </p:spPr>
      </p:pic>
      <p:grpSp>
        <p:nvGrpSpPr>
          <p:cNvPr id="21" name="组合 20"/>
          <p:cNvGrpSpPr/>
          <p:nvPr/>
        </p:nvGrpSpPr>
        <p:grpSpPr>
          <a:xfrm>
            <a:off x="1353160" y="1122976"/>
            <a:ext cx="5040000" cy="648000"/>
            <a:chOff x="2315691" y="2348879"/>
            <a:chExt cx="4905297" cy="546101"/>
          </a:xfrm>
        </p:grpSpPr>
        <p:sp>
          <p:nvSpPr>
            <p:cNvPr id="2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23" name="组合 22"/>
            <p:cNvGrpSpPr/>
            <p:nvPr/>
          </p:nvGrpSpPr>
          <p:grpSpPr>
            <a:xfrm>
              <a:off x="2315691" y="2348879"/>
              <a:ext cx="4905297" cy="481013"/>
              <a:chOff x="2315691" y="2348879"/>
              <a:chExt cx="4905297" cy="481013"/>
            </a:xfrm>
          </p:grpSpPr>
          <p:sp>
            <p:nvSpPr>
              <p:cNvPr id="2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25"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项目简要回顾</a:t>
                </a:r>
                <a:endParaRPr lang="zh-CN" altLang="en-US" sz="1800" b="1" dirty="0">
                  <a:solidFill>
                    <a:schemeClr val="bg1"/>
                  </a:solidFill>
                  <a:latin typeface="微软雅黑" pitchFamily="34" charset="-122"/>
                  <a:ea typeface="微软雅黑" pitchFamily="34" charset="-122"/>
                </a:endParaRPr>
              </a:p>
            </p:txBody>
          </p:sp>
        </p:grpSp>
      </p:grpSp>
      <p:grpSp>
        <p:nvGrpSpPr>
          <p:cNvPr id="41" name="组合 40"/>
          <p:cNvGrpSpPr/>
          <p:nvPr/>
        </p:nvGrpSpPr>
        <p:grpSpPr>
          <a:xfrm>
            <a:off x="1353160" y="2492896"/>
            <a:ext cx="5040000" cy="648000"/>
            <a:chOff x="2315691" y="2348879"/>
            <a:chExt cx="4905297" cy="546101"/>
          </a:xfrm>
        </p:grpSpPr>
        <p:sp>
          <p:nvSpPr>
            <p:cNvPr id="4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43" name="组合 42"/>
            <p:cNvGrpSpPr/>
            <p:nvPr/>
          </p:nvGrpSpPr>
          <p:grpSpPr>
            <a:xfrm>
              <a:off x="2315691" y="2348879"/>
              <a:ext cx="4905297" cy="481013"/>
              <a:chOff x="2315691" y="2348879"/>
              <a:chExt cx="4905297" cy="481013"/>
            </a:xfrm>
          </p:grpSpPr>
          <p:sp>
            <p:nvSpPr>
              <p:cNvPr id="4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45" name="Rectangle 13"/>
              <p:cNvSpPr>
                <a:spLocks noChangeArrowheads="1"/>
              </p:cNvSpPr>
              <p:nvPr/>
            </p:nvSpPr>
            <p:spPr bwMode="auto">
              <a:xfrm>
                <a:off x="2315691" y="2399362"/>
                <a:ext cx="4905297" cy="38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需求调研及现状评估</a:t>
                </a:r>
                <a:endParaRPr lang="zh-CN" altLang="en-US" sz="1800" b="1" dirty="0">
                  <a:solidFill>
                    <a:schemeClr val="bg1"/>
                  </a:solidFill>
                  <a:latin typeface="微软雅黑" pitchFamily="34" charset="-122"/>
                  <a:ea typeface="微软雅黑" pitchFamily="34" charset="-122"/>
                </a:endParaRPr>
              </a:p>
            </p:txBody>
          </p:sp>
        </p:grpSp>
      </p:grpSp>
      <p:grpSp>
        <p:nvGrpSpPr>
          <p:cNvPr id="51" name="组合 50"/>
          <p:cNvGrpSpPr/>
          <p:nvPr/>
        </p:nvGrpSpPr>
        <p:grpSpPr>
          <a:xfrm>
            <a:off x="1353160" y="5087761"/>
            <a:ext cx="5040000" cy="648000"/>
            <a:chOff x="2315691" y="2348879"/>
            <a:chExt cx="4905297" cy="546101"/>
          </a:xfrm>
        </p:grpSpPr>
        <p:sp>
          <p:nvSpPr>
            <p:cNvPr id="5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53" name="组合 52"/>
            <p:cNvGrpSpPr/>
            <p:nvPr/>
          </p:nvGrpSpPr>
          <p:grpSpPr>
            <a:xfrm>
              <a:off x="2315691" y="2348879"/>
              <a:ext cx="4905297" cy="481013"/>
              <a:chOff x="2315691" y="2348879"/>
              <a:chExt cx="4905297" cy="481013"/>
            </a:xfrm>
          </p:grpSpPr>
          <p:sp>
            <p:nvSpPr>
              <p:cNvPr id="5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55"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实施规划及预算</a:t>
                </a:r>
                <a:endParaRPr lang="zh-CN" altLang="en-US" sz="1800" b="1" dirty="0">
                  <a:solidFill>
                    <a:schemeClr val="bg1"/>
                  </a:solidFill>
                  <a:latin typeface="微软雅黑" pitchFamily="34" charset="-122"/>
                  <a:ea typeface="微软雅黑" pitchFamily="34" charset="-122"/>
                </a:endParaRPr>
              </a:p>
            </p:txBody>
          </p:sp>
        </p:grpSp>
      </p:grpSp>
      <p:sp>
        <p:nvSpPr>
          <p:cNvPr id="3" name="矩形 2"/>
          <p:cNvSpPr/>
          <p:nvPr/>
        </p:nvSpPr>
        <p:spPr>
          <a:xfrm>
            <a:off x="3873160" y="1753652"/>
            <a:ext cx="1438214" cy="738664"/>
          </a:xfrm>
          <a:prstGeom prst="rect">
            <a:avLst/>
          </a:prstGeom>
        </p:spPr>
        <p:txBody>
          <a:bodyPr wrap="none">
            <a:spAutoFit/>
          </a:bodyPr>
          <a:lstStyle/>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项目概述</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项目工作进度</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阶段工作内容</a:t>
            </a:r>
            <a:endParaRPr lang="en-US" altLang="zh-CN" dirty="0" smtClean="0">
              <a:latin typeface="微软雅黑" pitchFamily="34" charset="-122"/>
              <a:ea typeface="微软雅黑" pitchFamily="34" charset="-122"/>
            </a:endParaRPr>
          </a:p>
        </p:txBody>
      </p:sp>
      <p:sp>
        <p:nvSpPr>
          <p:cNvPr id="5" name="矩形 4"/>
          <p:cNvSpPr/>
          <p:nvPr/>
        </p:nvSpPr>
        <p:spPr>
          <a:xfrm>
            <a:off x="3873160" y="4531610"/>
            <a:ext cx="1550424" cy="523220"/>
          </a:xfrm>
          <a:prstGeom prst="rect">
            <a:avLst/>
          </a:prstGeom>
        </p:spPr>
        <p:txBody>
          <a:bodyPr wrap="none">
            <a:spAutoFit/>
          </a:bodyPr>
          <a:lstStyle/>
          <a:p>
            <a:pPr marL="285750" indent="-285750">
              <a:lnSpc>
                <a:spcPct val="100000"/>
              </a:lnSpc>
              <a:spcAft>
                <a:spcPts val="0"/>
              </a:spcAft>
              <a:buChar char="u"/>
            </a:pPr>
            <a:r>
              <a:rPr lang="zh-CN" altLang="en-US" dirty="0" smtClean="0">
                <a:latin typeface="微软雅黑" pitchFamily="34" charset="-122"/>
                <a:ea typeface="微软雅黑" pitchFamily="34" charset="-122"/>
              </a:rPr>
              <a:t>体系规划设计</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体系架构设计</a:t>
            </a:r>
            <a:endParaRPr lang="zh-CN" altLang="zh-CN" dirty="0">
              <a:latin typeface="微软雅黑" pitchFamily="34" charset="-122"/>
              <a:ea typeface="微软雅黑" pitchFamily="34" charset="-122"/>
            </a:endParaRPr>
          </a:p>
        </p:txBody>
      </p:sp>
      <p:sp>
        <p:nvSpPr>
          <p:cNvPr id="7" name="矩形 6"/>
          <p:cNvSpPr/>
          <p:nvPr/>
        </p:nvSpPr>
        <p:spPr>
          <a:xfrm>
            <a:off x="3873160" y="5699769"/>
            <a:ext cx="1550424" cy="738664"/>
          </a:xfrm>
          <a:prstGeom prst="rect">
            <a:avLst/>
          </a:prstGeom>
        </p:spPr>
        <p:txBody>
          <a:bodyPr wrap="none">
            <a:spAutoFit/>
          </a:bodyPr>
          <a:lstStyle/>
          <a:p>
            <a:pPr marL="285750" indent="-285750">
              <a:lnSpc>
                <a:spcPct val="100000"/>
              </a:lnSpc>
              <a:spcAft>
                <a:spcPts val="0"/>
              </a:spcAft>
              <a:buChar char="u"/>
            </a:pPr>
            <a:r>
              <a:rPr lang="zh-CN" altLang="en-US" dirty="0" smtClean="0">
                <a:latin typeface="微软雅黑" pitchFamily="34" charset="-122"/>
                <a:ea typeface="微软雅黑" pitchFamily="34" charset="-122"/>
              </a:rPr>
              <a:t>实施原则策略</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总体</a:t>
            </a:r>
            <a:r>
              <a:rPr lang="zh-CN" altLang="en-US" dirty="0">
                <a:latin typeface="微软雅黑" pitchFamily="34" charset="-122"/>
                <a:ea typeface="微软雅黑" pitchFamily="34" charset="-122"/>
              </a:rPr>
              <a:t>推进计划</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项目预算</a:t>
            </a:r>
            <a:endParaRPr lang="zh-CN" altLang="zh-CN" dirty="0">
              <a:latin typeface="微软雅黑" pitchFamily="34" charset="-122"/>
              <a:ea typeface="微软雅黑" pitchFamily="34" charset="-122"/>
            </a:endParaRPr>
          </a:p>
        </p:txBody>
      </p:sp>
      <p:grpSp>
        <p:nvGrpSpPr>
          <p:cNvPr id="26" name="组合 25"/>
          <p:cNvGrpSpPr/>
          <p:nvPr/>
        </p:nvGrpSpPr>
        <p:grpSpPr>
          <a:xfrm>
            <a:off x="1353160" y="3861048"/>
            <a:ext cx="5040000" cy="648000"/>
            <a:chOff x="2315691" y="2348879"/>
            <a:chExt cx="4905297" cy="546101"/>
          </a:xfrm>
        </p:grpSpPr>
        <p:sp>
          <p:nvSpPr>
            <p:cNvPr id="27"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28" name="组合 27"/>
            <p:cNvGrpSpPr/>
            <p:nvPr/>
          </p:nvGrpSpPr>
          <p:grpSpPr>
            <a:xfrm>
              <a:off x="2315691" y="2348879"/>
              <a:ext cx="4905297" cy="481013"/>
              <a:chOff x="2315691" y="2348879"/>
              <a:chExt cx="4905297" cy="481013"/>
            </a:xfrm>
          </p:grpSpPr>
          <p:sp>
            <p:nvSpPr>
              <p:cNvPr id="29"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30"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体系规划与架构设计</a:t>
                </a:r>
                <a:endParaRPr lang="zh-CN" altLang="en-US" sz="1800" b="1" dirty="0">
                  <a:solidFill>
                    <a:schemeClr val="bg1"/>
                  </a:solidFill>
                  <a:latin typeface="微软雅黑" pitchFamily="34" charset="-122"/>
                  <a:ea typeface="微软雅黑" pitchFamily="34" charset="-122"/>
                </a:endParaRPr>
              </a:p>
            </p:txBody>
          </p:sp>
        </p:grpSp>
      </p:grpSp>
      <p:sp>
        <p:nvSpPr>
          <p:cNvPr id="31" name="矩形 30"/>
          <p:cNvSpPr/>
          <p:nvPr/>
        </p:nvSpPr>
        <p:spPr>
          <a:xfrm>
            <a:off x="3872880" y="3140968"/>
            <a:ext cx="1438214" cy="738664"/>
          </a:xfrm>
          <a:prstGeom prst="rect">
            <a:avLst/>
          </a:prstGeom>
        </p:spPr>
        <p:txBody>
          <a:bodyPr wrap="none">
            <a:spAutoFit/>
          </a:bodyPr>
          <a:lstStyle/>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需求现状调研</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现状评估分析</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数据识别分析</a:t>
            </a:r>
            <a:endParaRPr lang="en-US" altLang="zh-CN" dirty="0" smtClean="0">
              <a:latin typeface="微软雅黑" pitchFamily="34" charset="-122"/>
              <a:ea typeface="微软雅黑" pitchFamily="34" charset="-122"/>
            </a:endParaRPr>
          </a:p>
        </p:txBody>
      </p:sp>
      <p:pic>
        <p:nvPicPr>
          <p:cNvPr id="32" name="Picture 2" descr="http://img4.3lian.com/sucai/img4/90/0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59" y="1124744"/>
            <a:ext cx="936664" cy="57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01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768" y="166010"/>
            <a:ext cx="4389183" cy="838200"/>
          </a:xfrm>
        </p:spPr>
        <p:txBody>
          <a:bodyPr/>
          <a:lstStyle/>
          <a:p>
            <a:r>
              <a:rPr lang="zh-CN" altLang="en-US" dirty="0" smtClean="0">
                <a:latin typeface="+mj-ea"/>
              </a:rPr>
              <a:t>关键问题发现</a:t>
            </a:r>
            <a:r>
              <a:rPr lang="en-US" altLang="zh-CN" dirty="0" smtClean="0">
                <a:latin typeface="+mj-ea"/>
              </a:rPr>
              <a:t>--</a:t>
            </a:r>
            <a:r>
              <a:rPr lang="zh-CN" altLang="en-US" sz="2000" dirty="0" smtClean="0">
                <a:latin typeface="+mj-ea"/>
              </a:rPr>
              <a:t>数据质量方面</a:t>
            </a:r>
            <a:endParaRPr lang="zh-CN" altLang="en-US" sz="2000" dirty="0">
              <a:latin typeface="+mj-ea"/>
            </a:endParaRPr>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mj-ea"/>
                <a:ea typeface="+mj-ea"/>
              </a:rPr>
              <a:pPr>
                <a:defRPr/>
              </a:pPr>
              <a:t>19</a:t>
            </a:fld>
            <a:r>
              <a:rPr lang="en-US" altLang="zh-SG" smtClean="0">
                <a:latin typeface="+mj-ea"/>
                <a:ea typeface="+mj-ea"/>
              </a:rPr>
              <a:t/>
            </a:r>
            <a:br>
              <a:rPr lang="en-US" altLang="zh-SG" smtClean="0">
                <a:latin typeface="+mj-ea"/>
                <a:ea typeface="+mj-ea"/>
              </a:rPr>
            </a:br>
            <a:endParaRPr lang="en-US" altLang="zh-SG">
              <a:latin typeface="+mj-ea"/>
              <a:ea typeface="+mj-ea"/>
            </a:endParaRPr>
          </a:p>
        </p:txBody>
      </p:sp>
      <p:sp>
        <p:nvSpPr>
          <p:cNvPr id="9" name="TextBox 66"/>
          <p:cNvSpPr txBox="1">
            <a:spLocks noChangeArrowheads="1"/>
          </p:cNvSpPr>
          <p:nvPr/>
        </p:nvSpPr>
        <p:spPr bwMode="auto">
          <a:xfrm>
            <a:off x="365588" y="1284784"/>
            <a:ext cx="2283156" cy="452432"/>
          </a:xfrm>
          <a:prstGeom prst="rect">
            <a:avLst/>
          </a:prstGeom>
          <a:noFill/>
          <a:ln w="9525">
            <a:noFill/>
            <a:miter lim="800000"/>
            <a:headEnd/>
            <a:tailEnd/>
          </a:ln>
        </p:spPr>
        <p:txBody>
          <a:bodyPr wrap="square">
            <a:spAutoFit/>
          </a:bodyPr>
          <a:lstStyle/>
          <a:p>
            <a:pPr algn="ctr">
              <a:buNone/>
            </a:pPr>
            <a:r>
              <a:rPr lang="en-US" altLang="zh-CN" sz="1800" b="1" dirty="0" smtClean="0">
                <a:solidFill>
                  <a:srgbClr val="000000"/>
                </a:solidFill>
                <a:latin typeface="+mj-ea"/>
                <a:ea typeface="+mj-ea"/>
              </a:rPr>
              <a:t>-</a:t>
            </a:r>
            <a:r>
              <a:rPr lang="zh-CN" altLang="en-US" sz="1800" b="1" dirty="0" smtClean="0">
                <a:solidFill>
                  <a:srgbClr val="000000"/>
                </a:solidFill>
                <a:latin typeface="+mj-ea"/>
                <a:ea typeface="+mj-ea"/>
              </a:rPr>
              <a:t>组织机构数据现状</a:t>
            </a:r>
            <a:r>
              <a:rPr lang="en-US" altLang="zh-CN" sz="1800" b="1" dirty="0" smtClean="0">
                <a:solidFill>
                  <a:srgbClr val="000000"/>
                </a:solidFill>
                <a:latin typeface="+mj-ea"/>
                <a:ea typeface="+mj-ea"/>
              </a:rPr>
              <a:t>-</a:t>
            </a:r>
          </a:p>
        </p:txBody>
      </p:sp>
      <p:sp>
        <p:nvSpPr>
          <p:cNvPr id="12" name="TextBox 11"/>
          <p:cNvSpPr txBox="1"/>
          <p:nvPr/>
        </p:nvSpPr>
        <p:spPr bwMode="gray">
          <a:xfrm>
            <a:off x="2708930" y="1343108"/>
            <a:ext cx="7068606" cy="335783"/>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久其产权系统中一个</a:t>
            </a:r>
            <a:r>
              <a:rPr lang="en-US" altLang="zh-CN" sz="1600" b="1" dirty="0" smtClean="0">
                <a:latin typeface="微软雅黑" pitchFamily="34" charset="-122"/>
                <a:ea typeface="微软雅黑" pitchFamily="34" charset="-122"/>
              </a:rPr>
              <a:t>17</a:t>
            </a:r>
            <a:r>
              <a:rPr lang="zh-CN" altLang="en-US" sz="1600" b="1" dirty="0" smtClean="0">
                <a:latin typeface="微软雅黑" pitchFamily="34" charset="-122"/>
                <a:ea typeface="微软雅黑" pitchFamily="34" charset="-122"/>
              </a:rPr>
              <a:t>层组织结构样例展示：</a:t>
            </a:r>
            <a:endParaRPr lang="zh-CN" altLang="en-US" sz="1600" b="1" dirty="0">
              <a:latin typeface="微软雅黑" pitchFamily="34" charset="-122"/>
              <a:ea typeface="微软雅黑" pitchFamily="34"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569188708"/>
              </p:ext>
            </p:extLst>
          </p:nvPr>
        </p:nvGraphicFramePr>
        <p:xfrm>
          <a:off x="488504" y="1768098"/>
          <a:ext cx="8640960" cy="4649336"/>
        </p:xfrm>
        <a:graphic>
          <a:graphicData uri="http://schemas.openxmlformats.org/drawingml/2006/table">
            <a:tbl>
              <a:tblPr>
                <a:tableStyleId>{5C22544A-7EE6-4342-B048-85BDC9FD1C3A}</a:tableStyleId>
              </a:tblPr>
              <a:tblGrid>
                <a:gridCol w="2082159"/>
                <a:gridCol w="4030465"/>
                <a:gridCol w="1799580"/>
                <a:gridCol w="728756"/>
              </a:tblGrid>
              <a:tr h="504056">
                <a:tc>
                  <a:txBody>
                    <a:bodyPr/>
                    <a:lstStyle/>
                    <a:p>
                      <a:pPr algn="ctr" fontAlgn="b"/>
                      <a:r>
                        <a:rPr lang="zh-CN" altLang="en-US" sz="1600" b="1" i="0" u="none" strike="noStrike" dirty="0" smtClean="0">
                          <a:solidFill>
                            <a:srgbClr val="1F497D"/>
                          </a:solidFill>
                          <a:effectLst/>
                          <a:latin typeface="+mj-ea"/>
                          <a:ea typeface="+mj-ea"/>
                        </a:rPr>
                        <a:t>组织机构编码</a:t>
                      </a:r>
                      <a:endParaRPr lang="en-US" altLang="zh-CN" sz="1600" b="1" i="0" u="none" strike="noStrike" dirty="0">
                        <a:solidFill>
                          <a:srgbClr val="1F497D"/>
                        </a:solidFill>
                        <a:effectLst/>
                        <a:latin typeface="+mj-ea"/>
                        <a:ea typeface="+mj-ea"/>
                      </a:endParaRPr>
                    </a:p>
                  </a:txBody>
                  <a:tcPr marL="7620" marR="7620" marT="7620" marB="0" anchor="ctr">
                    <a:solidFill>
                      <a:schemeClr val="accent1">
                        <a:lumMod val="60000"/>
                        <a:lumOff val="40000"/>
                      </a:schemeClr>
                    </a:solidFill>
                  </a:tcPr>
                </a:tc>
                <a:tc>
                  <a:txBody>
                    <a:bodyPr/>
                    <a:lstStyle/>
                    <a:p>
                      <a:pPr algn="ctr" fontAlgn="b"/>
                      <a:r>
                        <a:rPr lang="zh-CN" altLang="en-US" sz="1600" b="1" i="0" u="none" strike="noStrike" dirty="0" smtClean="0">
                          <a:solidFill>
                            <a:srgbClr val="1F497D"/>
                          </a:solidFill>
                          <a:effectLst/>
                          <a:latin typeface="+mj-ea"/>
                          <a:ea typeface="+mj-ea"/>
                        </a:rPr>
                        <a:t>组织机构名称</a:t>
                      </a:r>
                      <a:endParaRPr lang="zh-CN" altLang="en-US" sz="1600" b="1" i="0" u="none" strike="noStrike" dirty="0">
                        <a:solidFill>
                          <a:srgbClr val="1F497D"/>
                        </a:solidFill>
                        <a:effectLst/>
                        <a:latin typeface="+mj-ea"/>
                        <a:ea typeface="+mj-ea"/>
                      </a:endParaRPr>
                    </a:p>
                  </a:txBody>
                  <a:tcPr marL="7620" marR="7620" marT="7620" marB="0" anchor="ctr">
                    <a:solidFill>
                      <a:schemeClr val="accent1">
                        <a:lumMod val="60000"/>
                        <a:lumOff val="40000"/>
                      </a:schemeClr>
                    </a:solidFill>
                  </a:tcPr>
                </a:tc>
                <a:tc>
                  <a:txBody>
                    <a:bodyPr/>
                    <a:lstStyle/>
                    <a:p>
                      <a:pPr algn="ctr" fontAlgn="b"/>
                      <a:r>
                        <a:rPr lang="zh-CN" altLang="en-US" sz="1600" b="1" i="0" u="none" strike="noStrike" dirty="0" smtClean="0">
                          <a:solidFill>
                            <a:srgbClr val="1F497D"/>
                          </a:solidFill>
                          <a:effectLst/>
                          <a:latin typeface="+mj-ea"/>
                          <a:ea typeface="+mj-ea"/>
                        </a:rPr>
                        <a:t>上级单位编码</a:t>
                      </a:r>
                      <a:endParaRPr lang="zh-CN" altLang="en-US" sz="1600" b="1" i="0" u="none" strike="noStrike" dirty="0">
                        <a:solidFill>
                          <a:srgbClr val="1F497D"/>
                        </a:solidFill>
                        <a:effectLst/>
                        <a:latin typeface="+mj-ea"/>
                        <a:ea typeface="+mj-ea"/>
                      </a:endParaRPr>
                    </a:p>
                  </a:txBody>
                  <a:tcPr marL="7620" marR="7620" marT="7620" marB="0" anchor="ctr">
                    <a:solidFill>
                      <a:schemeClr val="accent1">
                        <a:lumMod val="60000"/>
                        <a:lumOff val="40000"/>
                      </a:schemeClr>
                    </a:solidFill>
                  </a:tcPr>
                </a:tc>
                <a:tc>
                  <a:txBody>
                    <a:bodyPr/>
                    <a:lstStyle/>
                    <a:p>
                      <a:pPr algn="ctr" fontAlgn="b"/>
                      <a:r>
                        <a:rPr lang="zh-CN" altLang="en-US" sz="1600" b="1" i="0" u="none" strike="noStrike" dirty="0" smtClean="0">
                          <a:solidFill>
                            <a:srgbClr val="1F497D"/>
                          </a:solidFill>
                          <a:effectLst/>
                          <a:latin typeface="+mj-ea"/>
                          <a:ea typeface="+mj-ea"/>
                        </a:rPr>
                        <a:t>级别</a:t>
                      </a:r>
                      <a:endParaRPr lang="en-US" altLang="zh-CN" sz="1600" b="1" i="0" u="none" strike="noStrike" dirty="0">
                        <a:solidFill>
                          <a:srgbClr val="1F497D"/>
                        </a:solidFill>
                        <a:effectLst/>
                        <a:latin typeface="+mj-ea"/>
                        <a:ea typeface="+mj-ea"/>
                      </a:endParaRPr>
                    </a:p>
                  </a:txBody>
                  <a:tcPr marL="7620" marR="7620" marT="7620" marB="0" anchor="ctr">
                    <a:solidFill>
                      <a:schemeClr val="accent1">
                        <a:lumMod val="60000"/>
                        <a:lumOff val="40000"/>
                      </a:schemeClr>
                    </a:solidFill>
                  </a:tcPr>
                </a:tc>
              </a:tr>
              <a:tr h="259080">
                <a:tc>
                  <a:txBody>
                    <a:bodyPr/>
                    <a:lstStyle/>
                    <a:p>
                      <a:pPr algn="ctr" fontAlgn="b"/>
                      <a:r>
                        <a:rPr lang="en-US" altLang="zh-CN" sz="1400" u="none" strike="noStrike" dirty="0">
                          <a:effectLst/>
                          <a:latin typeface="+mj-ea"/>
                          <a:ea typeface="+mj-ea"/>
                        </a:rPr>
                        <a:t>100001035</a:t>
                      </a:r>
                      <a:endParaRPr lang="en-US" altLang="zh-CN" sz="1400" b="1" i="0" u="none" strike="noStrike" dirty="0">
                        <a:solidFill>
                          <a:srgbClr val="1F497D"/>
                        </a:solidFill>
                        <a:effectLst/>
                        <a:latin typeface="+mj-ea"/>
                        <a:ea typeface="+mj-ea"/>
                      </a:endParaRPr>
                    </a:p>
                  </a:txBody>
                  <a:tcPr marL="7620" marR="7620" marT="7620" marB="0" anchor="b"/>
                </a:tc>
                <a:tc>
                  <a:txBody>
                    <a:bodyPr/>
                    <a:lstStyle/>
                    <a:p>
                      <a:pPr algn="l" fontAlgn="b"/>
                      <a:r>
                        <a:rPr lang="zh-CN" altLang="en-US" sz="1400" u="none" strike="noStrike" dirty="0">
                          <a:effectLst/>
                          <a:latin typeface="+mj-ea"/>
                          <a:ea typeface="+mj-ea"/>
                        </a:rPr>
                        <a:t>中国建筑工程总公司</a:t>
                      </a:r>
                      <a:endParaRPr lang="zh-CN" altLang="en-US" sz="1400" b="1" i="0" u="none" strike="noStrike" dirty="0">
                        <a:solidFill>
                          <a:srgbClr val="1F497D"/>
                        </a:solidFill>
                        <a:effectLst/>
                        <a:latin typeface="+mj-ea"/>
                        <a:ea typeface="+mj-ea"/>
                      </a:endParaRPr>
                    </a:p>
                  </a:txBody>
                  <a:tcPr marL="7620" marR="7620" marT="7620" marB="0" anchor="b"/>
                </a:tc>
                <a:tc>
                  <a:txBody>
                    <a:bodyPr/>
                    <a:lstStyle/>
                    <a:p>
                      <a:pPr algn="ctr" fontAlgn="b"/>
                      <a:endParaRPr lang="zh-CN" altLang="en-US" sz="1400" b="1" i="0" u="none" strike="noStrike" dirty="0">
                        <a:solidFill>
                          <a:srgbClr val="1F497D"/>
                        </a:solidFill>
                        <a:effectLst/>
                        <a:latin typeface="+mj-ea"/>
                        <a:ea typeface="+mj-ea"/>
                      </a:endParaRPr>
                    </a:p>
                  </a:txBody>
                  <a:tcPr marL="7620" marR="7620" marT="7620" marB="0" anchor="b"/>
                </a:tc>
                <a:tc>
                  <a:txBody>
                    <a:bodyPr/>
                    <a:lstStyle/>
                    <a:p>
                      <a:pPr algn="ctr" fontAlgn="b"/>
                      <a:r>
                        <a:rPr lang="en-US" altLang="zh-CN" sz="1400" u="none" strike="noStrike">
                          <a:effectLst/>
                          <a:latin typeface="+mj-ea"/>
                          <a:ea typeface="+mj-ea"/>
                        </a:rPr>
                        <a:t>1</a:t>
                      </a:r>
                      <a:endParaRPr lang="en-US" altLang="zh-CN" sz="1400" b="1" i="0" u="none" strike="noStrike">
                        <a:solidFill>
                          <a:srgbClr val="1F497D"/>
                        </a:solidFill>
                        <a:effectLst/>
                        <a:latin typeface="+mj-ea"/>
                        <a:ea typeface="+mj-ea"/>
                      </a:endParaRPr>
                    </a:p>
                  </a:txBody>
                  <a:tcPr marL="7620" marR="7620" marT="7620" marB="0" anchor="b"/>
                </a:tc>
              </a:tr>
              <a:tr h="259080">
                <a:tc>
                  <a:txBody>
                    <a:bodyPr/>
                    <a:lstStyle/>
                    <a:p>
                      <a:pPr algn="ctr" fontAlgn="b"/>
                      <a:r>
                        <a:rPr lang="en-US" altLang="zh-CN" sz="1400" u="none" strike="noStrike" dirty="0">
                          <a:effectLst/>
                          <a:latin typeface="+mj-ea"/>
                          <a:ea typeface="+mj-ea"/>
                        </a:rPr>
                        <a:t>710935185</a:t>
                      </a:r>
                      <a:endParaRPr lang="en-US" altLang="zh-CN" sz="1400" b="0" i="0" u="none" strike="noStrike" dirty="0">
                        <a:solidFill>
                          <a:srgbClr val="1F497D"/>
                        </a:solidFill>
                        <a:effectLst/>
                        <a:latin typeface="+mj-ea"/>
                        <a:ea typeface="+mj-ea"/>
                      </a:endParaRPr>
                    </a:p>
                  </a:txBody>
                  <a:tcPr marL="7620" marR="7620" marT="7620" marB="0" anchor="b"/>
                </a:tc>
                <a:tc>
                  <a:txBody>
                    <a:bodyPr/>
                    <a:lstStyle/>
                    <a:p>
                      <a:pPr algn="l" fontAlgn="b"/>
                      <a:r>
                        <a:rPr lang="zh-CN" altLang="en-US" sz="1400" u="none" strike="noStrike">
                          <a:effectLst/>
                          <a:latin typeface="+mj-ea"/>
                          <a:ea typeface="+mj-ea"/>
                        </a:rPr>
                        <a:t>中国建筑股份有限公司</a:t>
                      </a:r>
                      <a:endParaRPr lang="zh-CN" altLang="en-US" sz="1400" b="0" i="0" u="none" strike="noStrike">
                        <a:solidFill>
                          <a:srgbClr val="1F497D"/>
                        </a:solidFill>
                        <a:effectLst/>
                        <a:latin typeface="+mj-ea"/>
                        <a:ea typeface="+mj-ea"/>
                      </a:endParaRPr>
                    </a:p>
                  </a:txBody>
                  <a:tcPr marL="7620" marR="7620" marT="7620" marB="0" anchor="b"/>
                </a:tc>
                <a:tc>
                  <a:txBody>
                    <a:bodyPr/>
                    <a:lstStyle/>
                    <a:p>
                      <a:pPr algn="ctr" fontAlgn="b"/>
                      <a:r>
                        <a:rPr lang="en-US" altLang="zh-CN" sz="1400" u="none" strike="noStrike" dirty="0">
                          <a:effectLst/>
                          <a:latin typeface="+mj-ea"/>
                          <a:ea typeface="+mj-ea"/>
                        </a:rPr>
                        <a:t>100001035</a:t>
                      </a:r>
                      <a:endParaRPr lang="en-US" altLang="zh-CN" sz="1400" b="0" i="0" u="none" strike="noStrike" dirty="0">
                        <a:solidFill>
                          <a:srgbClr val="1F497D"/>
                        </a:solidFill>
                        <a:effectLst/>
                        <a:latin typeface="+mj-ea"/>
                        <a:ea typeface="+mj-ea"/>
                      </a:endParaRPr>
                    </a:p>
                  </a:txBody>
                  <a:tcPr marL="7620" marR="7620" marT="7620" marB="0" anchor="b"/>
                </a:tc>
                <a:tc>
                  <a:txBody>
                    <a:bodyPr/>
                    <a:lstStyle/>
                    <a:p>
                      <a:pPr algn="ctr" fontAlgn="b"/>
                      <a:r>
                        <a:rPr lang="en-US" altLang="zh-CN" sz="1400" u="none" strike="noStrike">
                          <a:effectLst/>
                          <a:latin typeface="+mj-ea"/>
                          <a:ea typeface="+mj-ea"/>
                        </a:rPr>
                        <a:t>2</a:t>
                      </a:r>
                      <a:endParaRPr lang="en-US" altLang="zh-CN" sz="1400" b="0" i="0" u="none" strike="noStrike">
                        <a:solidFill>
                          <a:srgbClr val="1F497D"/>
                        </a:solidFill>
                        <a:effectLst/>
                        <a:latin typeface="+mj-ea"/>
                        <a:ea typeface="+mj-ea"/>
                      </a:endParaRPr>
                    </a:p>
                  </a:txBody>
                  <a:tcPr marL="7620" marR="7620" marT="7620" marB="0" anchor="b"/>
                </a:tc>
              </a:tr>
              <a:tr h="259080">
                <a:tc>
                  <a:txBody>
                    <a:bodyPr/>
                    <a:lstStyle/>
                    <a:p>
                      <a:pPr algn="ctr" fontAlgn="b"/>
                      <a:r>
                        <a:rPr lang="en-US" sz="1400" u="none" strike="noStrike" dirty="0">
                          <a:effectLst/>
                          <a:latin typeface="+mj-ea"/>
                          <a:ea typeface="+mj-ea"/>
                        </a:rPr>
                        <a:t>#544M0087</a:t>
                      </a:r>
                      <a:endParaRPr lang="en-US" sz="1400" b="0" i="0" u="none" strike="noStrike" dirty="0">
                        <a:solidFill>
                          <a:srgbClr val="1F497D"/>
                        </a:solidFill>
                        <a:effectLst/>
                        <a:latin typeface="+mj-ea"/>
                        <a:ea typeface="+mj-ea"/>
                      </a:endParaRPr>
                    </a:p>
                  </a:txBody>
                  <a:tcPr marL="7620" marR="7620" marT="7620" marB="0" anchor="b"/>
                </a:tc>
                <a:tc>
                  <a:txBody>
                    <a:bodyPr/>
                    <a:lstStyle/>
                    <a:p>
                      <a:pPr algn="l" fontAlgn="b"/>
                      <a:r>
                        <a:rPr lang="zh-CN" altLang="en-US" sz="1400" u="none" strike="noStrike">
                          <a:effectLst/>
                          <a:latin typeface="+mj-ea"/>
                          <a:ea typeface="+mj-ea"/>
                        </a:rPr>
                        <a:t>中国海外集团有限公司</a:t>
                      </a:r>
                      <a:endParaRPr lang="zh-CN" altLang="en-US" sz="1400" b="0" i="0" u="none" strike="noStrike">
                        <a:solidFill>
                          <a:srgbClr val="1F497D"/>
                        </a:solidFill>
                        <a:effectLst/>
                        <a:latin typeface="+mj-ea"/>
                        <a:ea typeface="+mj-ea"/>
                      </a:endParaRPr>
                    </a:p>
                  </a:txBody>
                  <a:tcPr marL="7620" marR="7620" marT="7620" marB="0" anchor="b"/>
                </a:tc>
                <a:tc>
                  <a:txBody>
                    <a:bodyPr/>
                    <a:lstStyle/>
                    <a:p>
                      <a:pPr algn="ctr" fontAlgn="b"/>
                      <a:r>
                        <a:rPr lang="en-US" altLang="zh-CN" sz="1400" u="none" strike="noStrike" dirty="0">
                          <a:effectLst/>
                          <a:latin typeface="+mj-ea"/>
                          <a:ea typeface="+mj-ea"/>
                        </a:rPr>
                        <a:t>710935185</a:t>
                      </a:r>
                      <a:endParaRPr lang="en-US" altLang="zh-CN" sz="1400" b="0" i="0" u="none" strike="noStrike" dirty="0">
                        <a:solidFill>
                          <a:srgbClr val="1F497D"/>
                        </a:solidFill>
                        <a:effectLst/>
                        <a:latin typeface="+mj-ea"/>
                        <a:ea typeface="+mj-ea"/>
                      </a:endParaRPr>
                    </a:p>
                  </a:txBody>
                  <a:tcPr marL="7620" marR="7620" marT="7620" marB="0" anchor="b"/>
                </a:tc>
                <a:tc>
                  <a:txBody>
                    <a:bodyPr/>
                    <a:lstStyle/>
                    <a:p>
                      <a:pPr algn="ctr" fontAlgn="b"/>
                      <a:r>
                        <a:rPr lang="en-US" altLang="zh-CN" sz="1400" u="none" strike="noStrike" dirty="0">
                          <a:effectLst/>
                          <a:latin typeface="+mj-ea"/>
                          <a:ea typeface="+mj-ea"/>
                        </a:rPr>
                        <a:t>3</a:t>
                      </a:r>
                      <a:endParaRPr lang="en-US" altLang="zh-CN" sz="1400" b="0" i="0" u="none" strike="noStrike" dirty="0">
                        <a:solidFill>
                          <a:srgbClr val="1F497D"/>
                        </a:solidFill>
                        <a:effectLst/>
                        <a:latin typeface="+mj-ea"/>
                        <a:ea typeface="+mj-ea"/>
                      </a:endParaRPr>
                    </a:p>
                  </a:txBody>
                  <a:tcPr marL="7620" marR="7620" marT="7620" marB="0" anchor="b"/>
                </a:tc>
              </a:tr>
              <a:tr h="259080">
                <a:tc>
                  <a:txBody>
                    <a:bodyPr/>
                    <a:lstStyle/>
                    <a:p>
                      <a:pPr algn="ctr" fontAlgn="b"/>
                      <a:r>
                        <a:rPr lang="en-US" sz="1400" u="none" strike="noStrike" dirty="0">
                          <a:effectLst/>
                          <a:latin typeface="+mj-ea"/>
                          <a:ea typeface="+mj-ea"/>
                        </a:rPr>
                        <a:t>G54450003</a:t>
                      </a:r>
                      <a:endParaRPr lang="en-US" sz="1400" b="0" i="0" u="none" strike="noStrike" dirty="0">
                        <a:solidFill>
                          <a:srgbClr val="1F497D"/>
                        </a:solidFill>
                        <a:effectLst/>
                        <a:latin typeface="+mj-ea"/>
                        <a:ea typeface="+mj-ea"/>
                      </a:endParaRPr>
                    </a:p>
                  </a:txBody>
                  <a:tcPr marL="7620" marR="7620" marT="7620" marB="0" anchor="b"/>
                </a:tc>
                <a:tc>
                  <a:txBody>
                    <a:bodyPr/>
                    <a:lstStyle/>
                    <a:p>
                      <a:pPr algn="l" fontAlgn="b"/>
                      <a:r>
                        <a:rPr lang="zh-TW" altLang="en-US" sz="1400" u="none" strike="noStrike">
                          <a:effectLst/>
                          <a:latin typeface="+mj-ea"/>
                          <a:ea typeface="+mj-ea"/>
                        </a:rPr>
                        <a:t>中國建築國際集團有限公司</a:t>
                      </a:r>
                      <a:endParaRPr lang="zh-TW" altLang="en-US" sz="1400" b="0" i="0" u="none" strike="noStrike">
                        <a:solidFill>
                          <a:srgbClr val="1F497D"/>
                        </a:solidFill>
                        <a:effectLst/>
                        <a:latin typeface="+mj-ea"/>
                        <a:ea typeface="+mj-ea"/>
                      </a:endParaRPr>
                    </a:p>
                  </a:txBody>
                  <a:tcPr marL="7620" marR="7620" marT="7620" marB="0" anchor="b"/>
                </a:tc>
                <a:tc>
                  <a:txBody>
                    <a:bodyPr/>
                    <a:lstStyle/>
                    <a:p>
                      <a:pPr algn="ctr" fontAlgn="b"/>
                      <a:r>
                        <a:rPr lang="en-US" sz="1400" u="none" strike="noStrike" dirty="0">
                          <a:effectLst/>
                          <a:latin typeface="+mj-ea"/>
                          <a:ea typeface="+mj-ea"/>
                        </a:rPr>
                        <a:t>#544M0087</a:t>
                      </a:r>
                      <a:endParaRPr lang="en-US" sz="1400" b="0" i="0" u="none" strike="noStrike" dirty="0">
                        <a:solidFill>
                          <a:srgbClr val="1F497D"/>
                        </a:solidFill>
                        <a:effectLst/>
                        <a:latin typeface="+mj-ea"/>
                        <a:ea typeface="+mj-ea"/>
                      </a:endParaRPr>
                    </a:p>
                  </a:txBody>
                  <a:tcPr marL="7620" marR="7620" marT="7620" marB="0" anchor="b"/>
                </a:tc>
                <a:tc>
                  <a:txBody>
                    <a:bodyPr/>
                    <a:lstStyle/>
                    <a:p>
                      <a:pPr algn="ctr" fontAlgn="b"/>
                      <a:r>
                        <a:rPr lang="en-US" altLang="zh-CN" sz="1400" u="none" strike="noStrike">
                          <a:effectLst/>
                          <a:latin typeface="+mj-ea"/>
                          <a:ea typeface="+mj-ea"/>
                        </a:rPr>
                        <a:t>4</a:t>
                      </a:r>
                      <a:endParaRPr lang="en-US" altLang="zh-CN" sz="1400" b="0" i="0" u="none" strike="noStrike">
                        <a:solidFill>
                          <a:srgbClr val="1F497D"/>
                        </a:solidFill>
                        <a:effectLst/>
                        <a:latin typeface="+mj-ea"/>
                        <a:ea typeface="+mj-ea"/>
                      </a:endParaRPr>
                    </a:p>
                  </a:txBody>
                  <a:tcPr marL="7620" marR="7620" marT="7620" marB="0" anchor="b"/>
                </a:tc>
              </a:tr>
              <a:tr h="259080">
                <a:tc>
                  <a:txBody>
                    <a:bodyPr/>
                    <a:lstStyle/>
                    <a:p>
                      <a:pPr algn="ctr" fontAlgn="b"/>
                      <a:r>
                        <a:rPr lang="en-US" sz="1400" u="none" strike="noStrike" dirty="0">
                          <a:effectLst/>
                          <a:latin typeface="+mj-ea"/>
                          <a:ea typeface="+mj-ea"/>
                        </a:rPr>
                        <a:t>G54450062</a:t>
                      </a:r>
                      <a:endParaRPr lang="en-US" sz="1400" b="0" i="0" u="none" strike="noStrike" dirty="0">
                        <a:solidFill>
                          <a:srgbClr val="1F497D"/>
                        </a:solidFill>
                        <a:effectLst/>
                        <a:latin typeface="+mj-ea"/>
                        <a:ea typeface="+mj-ea"/>
                      </a:endParaRPr>
                    </a:p>
                  </a:txBody>
                  <a:tcPr marL="7620" marR="7620" marT="7620" marB="0" anchor="b"/>
                </a:tc>
                <a:tc>
                  <a:txBody>
                    <a:bodyPr/>
                    <a:lstStyle/>
                    <a:p>
                      <a:pPr algn="l" fontAlgn="b"/>
                      <a:r>
                        <a:rPr lang="en-US" sz="1400" u="none" strike="noStrike">
                          <a:effectLst/>
                          <a:latin typeface="+mj-ea"/>
                          <a:ea typeface="+mj-ea"/>
                        </a:rPr>
                        <a:t>Zetson Enterprises Limited</a:t>
                      </a:r>
                      <a:endParaRPr lang="en-US" sz="1400" b="0" i="0" u="none" strike="noStrike">
                        <a:solidFill>
                          <a:srgbClr val="1F497D"/>
                        </a:solidFill>
                        <a:effectLst/>
                        <a:latin typeface="+mj-ea"/>
                        <a:ea typeface="+mj-ea"/>
                      </a:endParaRPr>
                    </a:p>
                  </a:txBody>
                  <a:tcPr marL="7620" marR="7620" marT="7620" marB="0" anchor="b"/>
                </a:tc>
                <a:tc>
                  <a:txBody>
                    <a:bodyPr/>
                    <a:lstStyle/>
                    <a:p>
                      <a:pPr algn="ctr" fontAlgn="b"/>
                      <a:r>
                        <a:rPr lang="en-US" sz="1400" u="none" strike="noStrike" dirty="0">
                          <a:effectLst/>
                          <a:latin typeface="+mj-ea"/>
                          <a:ea typeface="+mj-ea"/>
                        </a:rPr>
                        <a:t>G54450003</a:t>
                      </a:r>
                      <a:endParaRPr lang="en-US" sz="1400" b="0" i="0" u="none" strike="noStrike" dirty="0">
                        <a:solidFill>
                          <a:srgbClr val="1F497D"/>
                        </a:solidFill>
                        <a:effectLst/>
                        <a:latin typeface="+mj-ea"/>
                        <a:ea typeface="+mj-ea"/>
                      </a:endParaRPr>
                    </a:p>
                  </a:txBody>
                  <a:tcPr marL="7620" marR="7620" marT="7620" marB="0" anchor="b"/>
                </a:tc>
                <a:tc>
                  <a:txBody>
                    <a:bodyPr/>
                    <a:lstStyle/>
                    <a:p>
                      <a:pPr algn="ctr" fontAlgn="b"/>
                      <a:r>
                        <a:rPr lang="en-US" altLang="zh-CN" sz="1400" u="none" strike="noStrike">
                          <a:effectLst/>
                          <a:latin typeface="+mj-ea"/>
                          <a:ea typeface="+mj-ea"/>
                        </a:rPr>
                        <a:t>5</a:t>
                      </a:r>
                      <a:endParaRPr lang="en-US" altLang="zh-CN" sz="1400" b="0" i="0" u="none" strike="noStrike">
                        <a:solidFill>
                          <a:srgbClr val="1F497D"/>
                        </a:solidFill>
                        <a:effectLst/>
                        <a:latin typeface="+mj-ea"/>
                        <a:ea typeface="+mj-ea"/>
                      </a:endParaRPr>
                    </a:p>
                  </a:txBody>
                  <a:tcPr marL="7620" marR="7620" marT="7620" marB="0" anchor="b"/>
                </a:tc>
              </a:tr>
              <a:tr h="259080">
                <a:tc>
                  <a:txBody>
                    <a:bodyPr/>
                    <a:lstStyle/>
                    <a:p>
                      <a:pPr algn="ctr" fontAlgn="b"/>
                      <a:r>
                        <a:rPr lang="en-US" sz="1400" u="none" strike="noStrike" dirty="0">
                          <a:effectLst/>
                          <a:latin typeface="+mj-ea"/>
                          <a:ea typeface="+mj-ea"/>
                        </a:rPr>
                        <a:t>G54450134</a:t>
                      </a:r>
                      <a:endParaRPr lang="en-US" sz="1400" b="0" i="0" u="none" strike="noStrike" dirty="0">
                        <a:solidFill>
                          <a:srgbClr val="1F497D"/>
                        </a:solidFill>
                        <a:effectLst/>
                        <a:latin typeface="+mj-ea"/>
                        <a:ea typeface="+mj-ea"/>
                      </a:endParaRPr>
                    </a:p>
                  </a:txBody>
                  <a:tcPr marL="7620" marR="7620" marT="7620" marB="0" anchor="b"/>
                </a:tc>
                <a:tc>
                  <a:txBody>
                    <a:bodyPr/>
                    <a:lstStyle/>
                    <a:p>
                      <a:pPr algn="l" fontAlgn="b"/>
                      <a:r>
                        <a:rPr lang="zh-TW" altLang="en-US" sz="1400" u="none" strike="noStrike">
                          <a:effectLst/>
                          <a:latin typeface="+mj-ea"/>
                          <a:ea typeface="+mj-ea"/>
                        </a:rPr>
                        <a:t>中國海外建築有限公司</a:t>
                      </a:r>
                      <a:endParaRPr lang="zh-TW" altLang="en-US" sz="1400" b="0" i="0" u="none" strike="noStrike">
                        <a:solidFill>
                          <a:srgbClr val="1F497D"/>
                        </a:solidFill>
                        <a:effectLst/>
                        <a:latin typeface="+mj-ea"/>
                        <a:ea typeface="+mj-ea"/>
                      </a:endParaRPr>
                    </a:p>
                  </a:txBody>
                  <a:tcPr marL="7620" marR="7620" marT="7620" marB="0" anchor="b"/>
                </a:tc>
                <a:tc>
                  <a:txBody>
                    <a:bodyPr/>
                    <a:lstStyle/>
                    <a:p>
                      <a:pPr algn="ctr" fontAlgn="b"/>
                      <a:r>
                        <a:rPr lang="en-US" sz="1400" u="none" strike="noStrike" dirty="0">
                          <a:effectLst/>
                          <a:latin typeface="+mj-ea"/>
                          <a:ea typeface="+mj-ea"/>
                        </a:rPr>
                        <a:t>G54450062</a:t>
                      </a:r>
                      <a:endParaRPr lang="en-US" sz="1400" b="0" i="0" u="none" strike="noStrike" dirty="0">
                        <a:solidFill>
                          <a:srgbClr val="1F497D"/>
                        </a:solidFill>
                        <a:effectLst/>
                        <a:latin typeface="+mj-ea"/>
                        <a:ea typeface="+mj-ea"/>
                      </a:endParaRPr>
                    </a:p>
                  </a:txBody>
                  <a:tcPr marL="7620" marR="7620" marT="7620" marB="0" anchor="b"/>
                </a:tc>
                <a:tc>
                  <a:txBody>
                    <a:bodyPr/>
                    <a:lstStyle/>
                    <a:p>
                      <a:pPr algn="ctr" fontAlgn="b"/>
                      <a:r>
                        <a:rPr lang="en-US" altLang="zh-CN" sz="1400" u="none" strike="noStrike">
                          <a:effectLst/>
                          <a:latin typeface="+mj-ea"/>
                          <a:ea typeface="+mj-ea"/>
                        </a:rPr>
                        <a:t>6</a:t>
                      </a:r>
                      <a:endParaRPr lang="en-US" altLang="zh-CN" sz="1400" b="0" i="0" u="none" strike="noStrike">
                        <a:solidFill>
                          <a:srgbClr val="1F497D"/>
                        </a:solidFill>
                        <a:effectLst/>
                        <a:latin typeface="+mj-ea"/>
                        <a:ea typeface="+mj-ea"/>
                      </a:endParaRPr>
                    </a:p>
                  </a:txBody>
                  <a:tcPr marL="7620" marR="7620" marT="7620" marB="0" anchor="b"/>
                </a:tc>
              </a:tr>
              <a:tr h="259080">
                <a:tc>
                  <a:txBody>
                    <a:bodyPr/>
                    <a:lstStyle/>
                    <a:p>
                      <a:pPr algn="ctr" fontAlgn="b"/>
                      <a:r>
                        <a:rPr lang="en-US" sz="1400" u="none" strike="noStrike" dirty="0">
                          <a:effectLst/>
                          <a:latin typeface="+mj-ea"/>
                          <a:ea typeface="+mj-ea"/>
                        </a:rPr>
                        <a:t>G54450070</a:t>
                      </a:r>
                      <a:endParaRPr lang="en-US" sz="1400" b="0" i="0" u="none" strike="noStrike" dirty="0">
                        <a:solidFill>
                          <a:srgbClr val="1F497D"/>
                        </a:solidFill>
                        <a:effectLst/>
                        <a:latin typeface="+mj-ea"/>
                        <a:ea typeface="+mj-ea"/>
                      </a:endParaRPr>
                    </a:p>
                  </a:txBody>
                  <a:tcPr marL="7620" marR="7620" marT="7620" marB="0" anchor="b"/>
                </a:tc>
                <a:tc>
                  <a:txBody>
                    <a:bodyPr/>
                    <a:lstStyle/>
                    <a:p>
                      <a:pPr algn="l" fontAlgn="b"/>
                      <a:r>
                        <a:rPr lang="en-US" sz="1400" u="none" strike="noStrike">
                          <a:effectLst/>
                          <a:latin typeface="+mj-ea"/>
                          <a:ea typeface="+mj-ea"/>
                        </a:rPr>
                        <a:t>Barkgate Enterprises Limited</a:t>
                      </a:r>
                      <a:endParaRPr lang="en-US" sz="1400" b="0" i="0" u="none" strike="noStrike">
                        <a:solidFill>
                          <a:srgbClr val="1F497D"/>
                        </a:solidFill>
                        <a:effectLst/>
                        <a:latin typeface="+mj-ea"/>
                        <a:ea typeface="+mj-ea"/>
                      </a:endParaRPr>
                    </a:p>
                  </a:txBody>
                  <a:tcPr marL="7620" marR="7620" marT="7620" marB="0" anchor="b"/>
                </a:tc>
                <a:tc>
                  <a:txBody>
                    <a:bodyPr/>
                    <a:lstStyle/>
                    <a:p>
                      <a:pPr algn="ctr" fontAlgn="b"/>
                      <a:r>
                        <a:rPr lang="en-US" sz="1400" u="none" strike="noStrike" dirty="0">
                          <a:effectLst/>
                          <a:latin typeface="+mj-ea"/>
                          <a:ea typeface="+mj-ea"/>
                        </a:rPr>
                        <a:t>G54450134</a:t>
                      </a:r>
                      <a:endParaRPr lang="en-US" sz="1400" b="0" i="0" u="none" strike="noStrike" dirty="0">
                        <a:solidFill>
                          <a:srgbClr val="1F497D"/>
                        </a:solidFill>
                        <a:effectLst/>
                        <a:latin typeface="+mj-ea"/>
                        <a:ea typeface="+mj-ea"/>
                      </a:endParaRPr>
                    </a:p>
                  </a:txBody>
                  <a:tcPr marL="7620" marR="7620" marT="7620" marB="0" anchor="b"/>
                </a:tc>
                <a:tc>
                  <a:txBody>
                    <a:bodyPr/>
                    <a:lstStyle/>
                    <a:p>
                      <a:pPr algn="ctr" fontAlgn="b"/>
                      <a:r>
                        <a:rPr lang="en-US" altLang="zh-CN" sz="1400" u="none" strike="noStrike">
                          <a:effectLst/>
                          <a:latin typeface="+mj-ea"/>
                          <a:ea typeface="+mj-ea"/>
                        </a:rPr>
                        <a:t>7</a:t>
                      </a:r>
                      <a:endParaRPr lang="en-US" altLang="zh-CN" sz="1400" b="0" i="0" u="none" strike="noStrike">
                        <a:solidFill>
                          <a:srgbClr val="1F497D"/>
                        </a:solidFill>
                        <a:effectLst/>
                        <a:latin typeface="+mj-ea"/>
                        <a:ea typeface="+mj-ea"/>
                      </a:endParaRPr>
                    </a:p>
                  </a:txBody>
                  <a:tcPr marL="7620" marR="7620" marT="7620" marB="0" anchor="b"/>
                </a:tc>
              </a:tr>
              <a:tr h="259080">
                <a:tc>
                  <a:txBody>
                    <a:bodyPr/>
                    <a:lstStyle/>
                    <a:p>
                      <a:pPr algn="ctr" fontAlgn="b"/>
                      <a:r>
                        <a:rPr lang="en-US" sz="1400" u="none" strike="noStrike" dirty="0">
                          <a:effectLst/>
                          <a:latin typeface="+mj-ea"/>
                          <a:ea typeface="+mj-ea"/>
                        </a:rPr>
                        <a:t>G54404306</a:t>
                      </a:r>
                      <a:endParaRPr lang="en-US" sz="1400" b="0" i="0" u="none" strike="noStrike" dirty="0">
                        <a:solidFill>
                          <a:srgbClr val="1F497D"/>
                        </a:solidFill>
                        <a:effectLst/>
                        <a:latin typeface="+mj-ea"/>
                        <a:ea typeface="+mj-ea"/>
                      </a:endParaRPr>
                    </a:p>
                  </a:txBody>
                  <a:tcPr marL="7620" marR="7620" marT="7620" marB="0" anchor="b"/>
                </a:tc>
                <a:tc>
                  <a:txBody>
                    <a:bodyPr/>
                    <a:lstStyle/>
                    <a:p>
                      <a:pPr algn="l" fontAlgn="b"/>
                      <a:r>
                        <a:rPr lang="zh-TW" altLang="en-US" sz="1400" u="none" strike="noStrike">
                          <a:effectLst/>
                          <a:latin typeface="+mj-ea"/>
                          <a:ea typeface="+mj-ea"/>
                        </a:rPr>
                        <a:t>加寶控股有限公司</a:t>
                      </a:r>
                      <a:endParaRPr lang="zh-TW" altLang="en-US" sz="1400" b="0" i="0" u="none" strike="noStrike">
                        <a:solidFill>
                          <a:srgbClr val="1F497D"/>
                        </a:solidFill>
                        <a:effectLst/>
                        <a:latin typeface="+mj-ea"/>
                        <a:ea typeface="+mj-ea"/>
                      </a:endParaRPr>
                    </a:p>
                  </a:txBody>
                  <a:tcPr marL="7620" marR="7620" marT="7620" marB="0" anchor="b"/>
                </a:tc>
                <a:tc>
                  <a:txBody>
                    <a:bodyPr/>
                    <a:lstStyle/>
                    <a:p>
                      <a:pPr algn="ctr" fontAlgn="b"/>
                      <a:r>
                        <a:rPr lang="en-US" sz="1400" u="none" strike="noStrike" dirty="0">
                          <a:effectLst/>
                          <a:latin typeface="+mj-ea"/>
                          <a:ea typeface="+mj-ea"/>
                        </a:rPr>
                        <a:t>G54450070</a:t>
                      </a:r>
                      <a:endParaRPr lang="en-US" sz="1400" b="0" i="0" u="none" strike="noStrike" dirty="0">
                        <a:solidFill>
                          <a:srgbClr val="1F497D"/>
                        </a:solidFill>
                        <a:effectLst/>
                        <a:latin typeface="+mj-ea"/>
                        <a:ea typeface="+mj-ea"/>
                      </a:endParaRPr>
                    </a:p>
                  </a:txBody>
                  <a:tcPr marL="7620" marR="7620" marT="7620" marB="0" anchor="b"/>
                </a:tc>
                <a:tc>
                  <a:txBody>
                    <a:bodyPr/>
                    <a:lstStyle/>
                    <a:p>
                      <a:pPr algn="ctr" fontAlgn="b"/>
                      <a:r>
                        <a:rPr lang="en-US" altLang="zh-CN" sz="1400" u="none" strike="noStrike" dirty="0">
                          <a:effectLst/>
                          <a:latin typeface="+mj-ea"/>
                          <a:ea typeface="+mj-ea"/>
                        </a:rPr>
                        <a:t>8</a:t>
                      </a:r>
                      <a:endParaRPr lang="en-US" altLang="zh-CN" sz="1400" b="0" i="0" u="none" strike="noStrike" dirty="0">
                        <a:solidFill>
                          <a:srgbClr val="1F497D"/>
                        </a:solidFill>
                        <a:effectLst/>
                        <a:latin typeface="+mj-ea"/>
                        <a:ea typeface="+mj-ea"/>
                      </a:endParaRPr>
                    </a:p>
                  </a:txBody>
                  <a:tcPr marL="7620" marR="7620" marT="7620" marB="0" anchor="b"/>
                </a:tc>
              </a:tr>
              <a:tr h="259080">
                <a:tc>
                  <a:txBody>
                    <a:bodyPr/>
                    <a:lstStyle/>
                    <a:p>
                      <a:pPr algn="ctr" fontAlgn="b"/>
                      <a:r>
                        <a:rPr lang="en-US" sz="1400" u="none" strike="noStrike" dirty="0">
                          <a:effectLst/>
                          <a:latin typeface="+mj-ea"/>
                          <a:ea typeface="+mj-ea"/>
                        </a:rPr>
                        <a:t>G54406002</a:t>
                      </a:r>
                      <a:endParaRPr lang="en-US" sz="1400" b="0" i="0" u="none" strike="noStrike" dirty="0">
                        <a:solidFill>
                          <a:srgbClr val="1F497D"/>
                        </a:solidFill>
                        <a:effectLst/>
                        <a:latin typeface="+mj-ea"/>
                        <a:ea typeface="+mj-ea"/>
                      </a:endParaRPr>
                    </a:p>
                  </a:txBody>
                  <a:tcPr marL="7620" marR="7620" marT="7620" marB="0" anchor="b"/>
                </a:tc>
                <a:tc>
                  <a:txBody>
                    <a:bodyPr/>
                    <a:lstStyle/>
                    <a:p>
                      <a:pPr algn="l" fontAlgn="b"/>
                      <a:r>
                        <a:rPr lang="zh-CN" altLang="en-US" sz="1400" u="none" strike="noStrike">
                          <a:effectLst/>
                          <a:latin typeface="+mj-ea"/>
                          <a:ea typeface="+mj-ea"/>
                        </a:rPr>
                        <a:t>远东环球集团有限公司</a:t>
                      </a:r>
                      <a:endParaRPr lang="zh-CN" altLang="en-US" sz="1400" b="0" i="0" u="none" strike="noStrike">
                        <a:solidFill>
                          <a:srgbClr val="1F497D"/>
                        </a:solidFill>
                        <a:effectLst/>
                        <a:latin typeface="+mj-ea"/>
                        <a:ea typeface="+mj-ea"/>
                      </a:endParaRPr>
                    </a:p>
                  </a:txBody>
                  <a:tcPr marL="7620" marR="7620" marT="7620" marB="0" anchor="b"/>
                </a:tc>
                <a:tc>
                  <a:txBody>
                    <a:bodyPr/>
                    <a:lstStyle/>
                    <a:p>
                      <a:pPr algn="ctr" fontAlgn="b"/>
                      <a:r>
                        <a:rPr lang="en-US" sz="1400" u="none" strike="noStrike">
                          <a:effectLst/>
                          <a:latin typeface="+mj-ea"/>
                          <a:ea typeface="+mj-ea"/>
                        </a:rPr>
                        <a:t>G54404306</a:t>
                      </a:r>
                      <a:endParaRPr lang="en-US" sz="1400" b="0" i="0" u="none" strike="noStrike">
                        <a:solidFill>
                          <a:srgbClr val="1F497D"/>
                        </a:solidFill>
                        <a:effectLst/>
                        <a:latin typeface="+mj-ea"/>
                        <a:ea typeface="+mj-ea"/>
                      </a:endParaRPr>
                    </a:p>
                  </a:txBody>
                  <a:tcPr marL="7620" marR="7620" marT="7620" marB="0" anchor="b"/>
                </a:tc>
                <a:tc>
                  <a:txBody>
                    <a:bodyPr/>
                    <a:lstStyle/>
                    <a:p>
                      <a:pPr algn="ctr" fontAlgn="b"/>
                      <a:r>
                        <a:rPr lang="en-US" altLang="zh-CN" sz="1400" u="none" strike="noStrike" dirty="0">
                          <a:effectLst/>
                          <a:latin typeface="+mj-ea"/>
                          <a:ea typeface="+mj-ea"/>
                        </a:rPr>
                        <a:t>9</a:t>
                      </a:r>
                      <a:endParaRPr lang="en-US" altLang="zh-CN" sz="1400" b="0" i="0" u="none" strike="noStrike" dirty="0">
                        <a:solidFill>
                          <a:srgbClr val="1F497D"/>
                        </a:solidFill>
                        <a:effectLst/>
                        <a:latin typeface="+mj-ea"/>
                        <a:ea typeface="+mj-ea"/>
                      </a:endParaRPr>
                    </a:p>
                  </a:txBody>
                  <a:tcPr marL="7620" marR="7620" marT="7620" marB="0" anchor="b"/>
                </a:tc>
              </a:tr>
              <a:tr h="259080">
                <a:tc>
                  <a:txBody>
                    <a:bodyPr/>
                    <a:lstStyle/>
                    <a:p>
                      <a:pPr algn="ctr" fontAlgn="b"/>
                      <a:r>
                        <a:rPr lang="en-US" sz="1400" u="none" strike="noStrike" dirty="0">
                          <a:effectLst/>
                          <a:latin typeface="+mj-ea"/>
                          <a:ea typeface="+mj-ea"/>
                        </a:rPr>
                        <a:t>G54406010</a:t>
                      </a:r>
                      <a:endParaRPr lang="en-US" sz="1400" b="0" i="0" u="none" strike="noStrike" dirty="0">
                        <a:solidFill>
                          <a:srgbClr val="1F497D"/>
                        </a:solidFill>
                        <a:effectLst/>
                        <a:latin typeface="+mj-ea"/>
                        <a:ea typeface="+mj-ea"/>
                      </a:endParaRPr>
                    </a:p>
                  </a:txBody>
                  <a:tcPr marL="7620" marR="7620" marT="7620" marB="0" anchor="b"/>
                </a:tc>
                <a:tc>
                  <a:txBody>
                    <a:bodyPr/>
                    <a:lstStyle/>
                    <a:p>
                      <a:pPr algn="l" fontAlgn="b"/>
                      <a:r>
                        <a:rPr lang="en-US" sz="1400" u="none" strike="noStrike">
                          <a:effectLst/>
                          <a:latin typeface="+mj-ea"/>
                          <a:ea typeface="+mj-ea"/>
                        </a:rPr>
                        <a:t>Far East Aluminium (B.V.I.) Limited</a:t>
                      </a:r>
                      <a:endParaRPr lang="en-US" sz="1400" b="0" i="0" u="none" strike="noStrike">
                        <a:solidFill>
                          <a:srgbClr val="1F497D"/>
                        </a:solidFill>
                        <a:effectLst/>
                        <a:latin typeface="+mj-ea"/>
                        <a:ea typeface="+mj-ea"/>
                      </a:endParaRPr>
                    </a:p>
                  </a:txBody>
                  <a:tcPr marL="7620" marR="7620" marT="7620" marB="0" anchor="b"/>
                </a:tc>
                <a:tc>
                  <a:txBody>
                    <a:bodyPr/>
                    <a:lstStyle/>
                    <a:p>
                      <a:pPr algn="ctr" fontAlgn="b"/>
                      <a:r>
                        <a:rPr lang="en-US" sz="1400" u="none" strike="noStrike">
                          <a:effectLst/>
                          <a:latin typeface="+mj-ea"/>
                          <a:ea typeface="+mj-ea"/>
                        </a:rPr>
                        <a:t>G54406002</a:t>
                      </a:r>
                      <a:endParaRPr lang="en-US" sz="1400" b="0" i="0" u="none" strike="noStrike">
                        <a:solidFill>
                          <a:srgbClr val="1F497D"/>
                        </a:solidFill>
                        <a:effectLst/>
                        <a:latin typeface="+mj-ea"/>
                        <a:ea typeface="+mj-ea"/>
                      </a:endParaRPr>
                    </a:p>
                  </a:txBody>
                  <a:tcPr marL="7620" marR="7620" marT="7620" marB="0" anchor="b"/>
                </a:tc>
                <a:tc>
                  <a:txBody>
                    <a:bodyPr/>
                    <a:lstStyle/>
                    <a:p>
                      <a:pPr algn="ctr" fontAlgn="b"/>
                      <a:r>
                        <a:rPr lang="en-US" altLang="zh-CN" sz="1400" u="none" strike="noStrike" dirty="0">
                          <a:effectLst/>
                          <a:latin typeface="+mj-ea"/>
                          <a:ea typeface="+mj-ea"/>
                        </a:rPr>
                        <a:t>10</a:t>
                      </a:r>
                      <a:endParaRPr lang="en-US" altLang="zh-CN" sz="1400" b="0" i="0" u="none" strike="noStrike" dirty="0">
                        <a:solidFill>
                          <a:srgbClr val="1F497D"/>
                        </a:solidFill>
                        <a:effectLst/>
                        <a:latin typeface="+mj-ea"/>
                        <a:ea typeface="+mj-ea"/>
                      </a:endParaRPr>
                    </a:p>
                  </a:txBody>
                  <a:tcPr marL="7620" marR="7620" marT="7620" marB="0" anchor="b"/>
                </a:tc>
              </a:tr>
              <a:tr h="259080">
                <a:tc>
                  <a:txBody>
                    <a:bodyPr/>
                    <a:lstStyle/>
                    <a:p>
                      <a:pPr algn="ctr" fontAlgn="b"/>
                      <a:r>
                        <a:rPr lang="en-US" sz="1400" u="none" strike="noStrike" dirty="0">
                          <a:effectLst/>
                          <a:latin typeface="+mj-ea"/>
                          <a:ea typeface="+mj-ea"/>
                        </a:rPr>
                        <a:t>G54406037</a:t>
                      </a:r>
                      <a:endParaRPr lang="en-US" sz="1400" b="0" i="0" u="none" strike="noStrike" dirty="0">
                        <a:solidFill>
                          <a:srgbClr val="1F497D"/>
                        </a:solidFill>
                        <a:effectLst/>
                        <a:latin typeface="+mj-ea"/>
                        <a:ea typeface="+mj-ea"/>
                      </a:endParaRPr>
                    </a:p>
                  </a:txBody>
                  <a:tcPr marL="7620" marR="7620" marT="7620" marB="0" anchor="b"/>
                </a:tc>
                <a:tc>
                  <a:txBody>
                    <a:bodyPr/>
                    <a:lstStyle/>
                    <a:p>
                      <a:pPr algn="l" fontAlgn="b"/>
                      <a:r>
                        <a:rPr lang="zh-TW" altLang="en-US" sz="1400" u="none" strike="noStrike">
                          <a:effectLst/>
                          <a:latin typeface="+mj-ea"/>
                          <a:ea typeface="+mj-ea"/>
                        </a:rPr>
                        <a:t>遠東鋁質工程有限公司</a:t>
                      </a:r>
                      <a:endParaRPr lang="zh-TW" altLang="en-US" sz="1400" b="0" i="0" u="none" strike="noStrike">
                        <a:solidFill>
                          <a:srgbClr val="1F497D"/>
                        </a:solidFill>
                        <a:effectLst/>
                        <a:latin typeface="+mj-ea"/>
                        <a:ea typeface="+mj-ea"/>
                      </a:endParaRPr>
                    </a:p>
                  </a:txBody>
                  <a:tcPr marL="7620" marR="7620" marT="7620" marB="0" anchor="b"/>
                </a:tc>
                <a:tc>
                  <a:txBody>
                    <a:bodyPr/>
                    <a:lstStyle/>
                    <a:p>
                      <a:pPr algn="ctr" fontAlgn="b"/>
                      <a:r>
                        <a:rPr lang="en-US" sz="1400" u="none" strike="noStrike">
                          <a:effectLst/>
                          <a:latin typeface="+mj-ea"/>
                          <a:ea typeface="+mj-ea"/>
                        </a:rPr>
                        <a:t>G54406010</a:t>
                      </a:r>
                      <a:endParaRPr lang="en-US" sz="1400" b="0" i="0" u="none" strike="noStrike">
                        <a:solidFill>
                          <a:srgbClr val="1F497D"/>
                        </a:solidFill>
                        <a:effectLst/>
                        <a:latin typeface="+mj-ea"/>
                        <a:ea typeface="+mj-ea"/>
                      </a:endParaRPr>
                    </a:p>
                  </a:txBody>
                  <a:tcPr marL="7620" marR="7620" marT="7620" marB="0" anchor="b"/>
                </a:tc>
                <a:tc>
                  <a:txBody>
                    <a:bodyPr/>
                    <a:lstStyle/>
                    <a:p>
                      <a:pPr algn="ctr" fontAlgn="b"/>
                      <a:r>
                        <a:rPr lang="en-US" altLang="zh-CN" sz="1400" u="none" strike="noStrike" dirty="0">
                          <a:effectLst/>
                          <a:latin typeface="+mj-ea"/>
                          <a:ea typeface="+mj-ea"/>
                        </a:rPr>
                        <a:t>11</a:t>
                      </a:r>
                      <a:endParaRPr lang="en-US" altLang="zh-CN" sz="1400" b="0" i="0" u="none" strike="noStrike" dirty="0">
                        <a:solidFill>
                          <a:srgbClr val="1F497D"/>
                        </a:solidFill>
                        <a:effectLst/>
                        <a:latin typeface="+mj-ea"/>
                        <a:ea typeface="+mj-ea"/>
                      </a:endParaRPr>
                    </a:p>
                  </a:txBody>
                  <a:tcPr marL="7620" marR="7620" marT="7620" marB="0" anchor="b"/>
                </a:tc>
              </a:tr>
              <a:tr h="259080">
                <a:tc>
                  <a:txBody>
                    <a:bodyPr/>
                    <a:lstStyle/>
                    <a:p>
                      <a:pPr algn="ctr" fontAlgn="b"/>
                      <a:r>
                        <a:rPr lang="en-US" sz="1400" u="none" strike="noStrike" dirty="0">
                          <a:effectLst/>
                          <a:latin typeface="+mj-ea"/>
                          <a:ea typeface="+mj-ea"/>
                        </a:rPr>
                        <a:t>G54406117</a:t>
                      </a:r>
                      <a:endParaRPr lang="en-US" sz="1400" b="0" i="0" u="none" strike="noStrike" dirty="0">
                        <a:solidFill>
                          <a:srgbClr val="1F497D"/>
                        </a:solidFill>
                        <a:effectLst/>
                        <a:latin typeface="+mj-ea"/>
                        <a:ea typeface="+mj-ea"/>
                      </a:endParaRPr>
                    </a:p>
                  </a:txBody>
                  <a:tcPr marL="7620" marR="7620" marT="7620" marB="0" anchor="b"/>
                </a:tc>
                <a:tc>
                  <a:txBody>
                    <a:bodyPr/>
                    <a:lstStyle/>
                    <a:p>
                      <a:pPr algn="l" fontAlgn="b"/>
                      <a:r>
                        <a:rPr lang="en-US" sz="1400" u="none" strike="noStrike">
                          <a:effectLst/>
                          <a:latin typeface="+mj-ea"/>
                          <a:ea typeface="+mj-ea"/>
                        </a:rPr>
                        <a:t>FEA Engineering Limited</a:t>
                      </a:r>
                      <a:endParaRPr lang="en-US" sz="1400" b="0" i="0" u="none" strike="noStrike">
                        <a:solidFill>
                          <a:srgbClr val="1F497D"/>
                        </a:solidFill>
                        <a:effectLst/>
                        <a:latin typeface="+mj-ea"/>
                        <a:ea typeface="+mj-ea"/>
                      </a:endParaRPr>
                    </a:p>
                  </a:txBody>
                  <a:tcPr marL="7620" marR="7620" marT="7620" marB="0" anchor="b"/>
                </a:tc>
                <a:tc>
                  <a:txBody>
                    <a:bodyPr/>
                    <a:lstStyle/>
                    <a:p>
                      <a:pPr algn="ctr" fontAlgn="b"/>
                      <a:r>
                        <a:rPr lang="en-US" sz="1400" u="none" strike="noStrike">
                          <a:effectLst/>
                          <a:latin typeface="+mj-ea"/>
                          <a:ea typeface="+mj-ea"/>
                        </a:rPr>
                        <a:t>G54406037</a:t>
                      </a:r>
                      <a:endParaRPr lang="en-US" sz="1400" b="0" i="0" u="none" strike="noStrike">
                        <a:solidFill>
                          <a:srgbClr val="1F497D"/>
                        </a:solidFill>
                        <a:effectLst/>
                        <a:latin typeface="+mj-ea"/>
                        <a:ea typeface="+mj-ea"/>
                      </a:endParaRPr>
                    </a:p>
                  </a:txBody>
                  <a:tcPr marL="7620" marR="7620" marT="7620" marB="0" anchor="b"/>
                </a:tc>
                <a:tc>
                  <a:txBody>
                    <a:bodyPr/>
                    <a:lstStyle/>
                    <a:p>
                      <a:pPr algn="ctr" fontAlgn="b"/>
                      <a:r>
                        <a:rPr lang="en-US" altLang="zh-CN" sz="1400" u="none" strike="noStrike" dirty="0">
                          <a:effectLst/>
                          <a:latin typeface="+mj-ea"/>
                          <a:ea typeface="+mj-ea"/>
                        </a:rPr>
                        <a:t>12</a:t>
                      </a:r>
                      <a:endParaRPr lang="en-US" altLang="zh-CN" sz="1400" b="0" i="0" u="none" strike="noStrike" dirty="0">
                        <a:solidFill>
                          <a:srgbClr val="1F497D"/>
                        </a:solidFill>
                        <a:effectLst/>
                        <a:latin typeface="+mj-ea"/>
                        <a:ea typeface="+mj-ea"/>
                      </a:endParaRPr>
                    </a:p>
                  </a:txBody>
                  <a:tcPr marL="7620" marR="7620" marT="7620" marB="0" anchor="b"/>
                </a:tc>
              </a:tr>
              <a:tr h="259080">
                <a:tc>
                  <a:txBody>
                    <a:bodyPr/>
                    <a:lstStyle/>
                    <a:p>
                      <a:pPr algn="ctr" fontAlgn="b"/>
                      <a:r>
                        <a:rPr lang="en-US" sz="1400" u="none" strike="noStrike" dirty="0">
                          <a:effectLst/>
                          <a:latin typeface="+mj-ea"/>
                          <a:ea typeface="+mj-ea"/>
                        </a:rPr>
                        <a:t>G54406192</a:t>
                      </a:r>
                      <a:endParaRPr lang="en-US" sz="1400" b="0" i="0" u="none" strike="noStrike" dirty="0">
                        <a:solidFill>
                          <a:srgbClr val="1F497D"/>
                        </a:solidFill>
                        <a:effectLst/>
                        <a:latin typeface="+mj-ea"/>
                        <a:ea typeface="+mj-ea"/>
                      </a:endParaRPr>
                    </a:p>
                  </a:txBody>
                  <a:tcPr marL="7620" marR="7620" marT="7620" marB="0" anchor="b"/>
                </a:tc>
                <a:tc>
                  <a:txBody>
                    <a:bodyPr/>
                    <a:lstStyle/>
                    <a:p>
                      <a:pPr algn="l" fontAlgn="b"/>
                      <a:r>
                        <a:rPr lang="zh-TW" altLang="en-US" sz="1400" u="none" strike="noStrike">
                          <a:effectLst/>
                          <a:latin typeface="+mj-ea"/>
                          <a:ea typeface="+mj-ea"/>
                        </a:rPr>
                        <a:t>力進有限公司</a:t>
                      </a:r>
                      <a:endParaRPr lang="zh-TW" altLang="en-US" sz="1400" b="0" i="0" u="none" strike="noStrike">
                        <a:solidFill>
                          <a:srgbClr val="1F497D"/>
                        </a:solidFill>
                        <a:effectLst/>
                        <a:latin typeface="+mj-ea"/>
                        <a:ea typeface="+mj-ea"/>
                      </a:endParaRPr>
                    </a:p>
                  </a:txBody>
                  <a:tcPr marL="7620" marR="7620" marT="7620" marB="0" anchor="b"/>
                </a:tc>
                <a:tc>
                  <a:txBody>
                    <a:bodyPr/>
                    <a:lstStyle/>
                    <a:p>
                      <a:pPr algn="ctr" fontAlgn="b"/>
                      <a:r>
                        <a:rPr lang="en-US" sz="1400" u="none" strike="noStrike">
                          <a:effectLst/>
                          <a:latin typeface="+mj-ea"/>
                          <a:ea typeface="+mj-ea"/>
                        </a:rPr>
                        <a:t>G54406117</a:t>
                      </a:r>
                      <a:endParaRPr lang="en-US" sz="1400" b="0" i="0" u="none" strike="noStrike">
                        <a:solidFill>
                          <a:srgbClr val="1F497D"/>
                        </a:solidFill>
                        <a:effectLst/>
                        <a:latin typeface="+mj-ea"/>
                        <a:ea typeface="+mj-ea"/>
                      </a:endParaRPr>
                    </a:p>
                  </a:txBody>
                  <a:tcPr marL="7620" marR="7620" marT="7620" marB="0" anchor="b"/>
                </a:tc>
                <a:tc>
                  <a:txBody>
                    <a:bodyPr/>
                    <a:lstStyle/>
                    <a:p>
                      <a:pPr algn="ctr" fontAlgn="b"/>
                      <a:r>
                        <a:rPr lang="en-US" altLang="zh-CN" sz="1400" u="none" strike="noStrike" dirty="0">
                          <a:effectLst/>
                          <a:latin typeface="+mj-ea"/>
                          <a:ea typeface="+mj-ea"/>
                        </a:rPr>
                        <a:t>13</a:t>
                      </a:r>
                      <a:endParaRPr lang="en-US" altLang="zh-CN" sz="1400" b="0" i="0" u="none" strike="noStrike" dirty="0">
                        <a:solidFill>
                          <a:srgbClr val="1F497D"/>
                        </a:solidFill>
                        <a:effectLst/>
                        <a:latin typeface="+mj-ea"/>
                        <a:ea typeface="+mj-ea"/>
                      </a:endParaRPr>
                    </a:p>
                  </a:txBody>
                  <a:tcPr marL="7620" marR="7620" marT="7620" marB="0" anchor="b"/>
                </a:tc>
              </a:tr>
              <a:tr h="259080">
                <a:tc>
                  <a:txBody>
                    <a:bodyPr/>
                    <a:lstStyle/>
                    <a:p>
                      <a:pPr algn="ctr" fontAlgn="b"/>
                      <a:r>
                        <a:rPr lang="en-US" sz="1400" u="none" strike="noStrike" dirty="0">
                          <a:effectLst/>
                          <a:latin typeface="+mj-ea"/>
                          <a:ea typeface="+mj-ea"/>
                        </a:rPr>
                        <a:t>G54406205</a:t>
                      </a:r>
                      <a:endParaRPr lang="en-US" sz="1400" b="0" i="0" u="none" strike="noStrike" dirty="0">
                        <a:solidFill>
                          <a:srgbClr val="1F497D"/>
                        </a:solidFill>
                        <a:effectLst/>
                        <a:latin typeface="+mj-ea"/>
                        <a:ea typeface="+mj-ea"/>
                      </a:endParaRPr>
                    </a:p>
                  </a:txBody>
                  <a:tcPr marL="7620" marR="7620" marT="7620" marB="0" anchor="b"/>
                </a:tc>
                <a:tc>
                  <a:txBody>
                    <a:bodyPr/>
                    <a:lstStyle/>
                    <a:p>
                      <a:pPr algn="l" fontAlgn="b"/>
                      <a:r>
                        <a:rPr lang="zh-TW" altLang="en-US" sz="1400" u="none" strike="noStrike">
                          <a:effectLst/>
                          <a:latin typeface="+mj-ea"/>
                          <a:ea typeface="+mj-ea"/>
                        </a:rPr>
                        <a:t>力進企業有限公司</a:t>
                      </a:r>
                      <a:endParaRPr lang="zh-TW" altLang="en-US" sz="1400" b="0" i="0" u="none" strike="noStrike">
                        <a:solidFill>
                          <a:srgbClr val="1F497D"/>
                        </a:solidFill>
                        <a:effectLst/>
                        <a:latin typeface="+mj-ea"/>
                        <a:ea typeface="+mj-ea"/>
                      </a:endParaRPr>
                    </a:p>
                  </a:txBody>
                  <a:tcPr marL="7620" marR="7620" marT="7620" marB="0" anchor="b"/>
                </a:tc>
                <a:tc>
                  <a:txBody>
                    <a:bodyPr/>
                    <a:lstStyle/>
                    <a:p>
                      <a:pPr algn="ctr" fontAlgn="b"/>
                      <a:r>
                        <a:rPr lang="en-US" sz="1400" u="none" strike="noStrike">
                          <a:effectLst/>
                          <a:latin typeface="+mj-ea"/>
                          <a:ea typeface="+mj-ea"/>
                        </a:rPr>
                        <a:t>G54406192</a:t>
                      </a:r>
                      <a:endParaRPr lang="en-US" sz="1400" b="0" i="0" u="none" strike="noStrike">
                        <a:solidFill>
                          <a:srgbClr val="1F497D"/>
                        </a:solidFill>
                        <a:effectLst/>
                        <a:latin typeface="+mj-ea"/>
                        <a:ea typeface="+mj-ea"/>
                      </a:endParaRPr>
                    </a:p>
                  </a:txBody>
                  <a:tcPr marL="7620" marR="7620" marT="7620" marB="0" anchor="b"/>
                </a:tc>
                <a:tc>
                  <a:txBody>
                    <a:bodyPr/>
                    <a:lstStyle/>
                    <a:p>
                      <a:pPr algn="ctr" fontAlgn="b"/>
                      <a:r>
                        <a:rPr lang="en-US" altLang="zh-CN" sz="1400" u="none" strike="noStrike" dirty="0">
                          <a:effectLst/>
                          <a:latin typeface="+mj-ea"/>
                          <a:ea typeface="+mj-ea"/>
                        </a:rPr>
                        <a:t>14</a:t>
                      </a:r>
                      <a:endParaRPr lang="en-US" altLang="zh-CN" sz="1400" b="0" i="0" u="none" strike="noStrike" dirty="0">
                        <a:solidFill>
                          <a:srgbClr val="1F497D"/>
                        </a:solidFill>
                        <a:effectLst/>
                        <a:latin typeface="+mj-ea"/>
                        <a:ea typeface="+mj-ea"/>
                      </a:endParaRPr>
                    </a:p>
                  </a:txBody>
                  <a:tcPr marL="7620" marR="7620" marT="7620" marB="0" anchor="b"/>
                </a:tc>
              </a:tr>
              <a:tr h="259080">
                <a:tc>
                  <a:txBody>
                    <a:bodyPr/>
                    <a:lstStyle/>
                    <a:p>
                      <a:pPr algn="ctr" fontAlgn="b"/>
                      <a:r>
                        <a:rPr lang="en-US" sz="1400" u="none" strike="noStrike" dirty="0">
                          <a:effectLst/>
                          <a:latin typeface="+mj-ea"/>
                          <a:ea typeface="+mj-ea"/>
                        </a:rPr>
                        <a:t>G54406213</a:t>
                      </a:r>
                      <a:endParaRPr lang="en-US" sz="1400" b="0" i="0" u="none" strike="noStrike" dirty="0">
                        <a:solidFill>
                          <a:srgbClr val="1F497D"/>
                        </a:solidFill>
                        <a:effectLst/>
                        <a:latin typeface="+mj-ea"/>
                        <a:ea typeface="+mj-ea"/>
                      </a:endParaRPr>
                    </a:p>
                  </a:txBody>
                  <a:tcPr marL="7620" marR="7620" marT="7620" marB="0" anchor="b"/>
                </a:tc>
                <a:tc>
                  <a:txBody>
                    <a:bodyPr/>
                    <a:lstStyle/>
                    <a:p>
                      <a:pPr algn="l" fontAlgn="b"/>
                      <a:r>
                        <a:rPr lang="zh-TW" altLang="en-US" sz="1400" u="none" strike="noStrike">
                          <a:effectLst/>
                          <a:latin typeface="+mj-ea"/>
                          <a:ea typeface="+mj-ea"/>
                        </a:rPr>
                        <a:t>力進幕牆有限公司</a:t>
                      </a:r>
                      <a:endParaRPr lang="zh-TW" altLang="en-US" sz="1400" b="0" i="0" u="none" strike="noStrike">
                        <a:solidFill>
                          <a:srgbClr val="1F497D"/>
                        </a:solidFill>
                        <a:effectLst/>
                        <a:latin typeface="+mj-ea"/>
                        <a:ea typeface="+mj-ea"/>
                      </a:endParaRPr>
                    </a:p>
                  </a:txBody>
                  <a:tcPr marL="7620" marR="7620" marT="7620" marB="0" anchor="b"/>
                </a:tc>
                <a:tc>
                  <a:txBody>
                    <a:bodyPr/>
                    <a:lstStyle/>
                    <a:p>
                      <a:pPr algn="ctr" fontAlgn="b"/>
                      <a:r>
                        <a:rPr lang="en-US" sz="1400" u="none" strike="noStrike">
                          <a:effectLst/>
                          <a:latin typeface="+mj-ea"/>
                          <a:ea typeface="+mj-ea"/>
                        </a:rPr>
                        <a:t>G54406205</a:t>
                      </a:r>
                      <a:endParaRPr lang="en-US" sz="1400" b="0" i="0" u="none" strike="noStrike">
                        <a:solidFill>
                          <a:srgbClr val="1F497D"/>
                        </a:solidFill>
                        <a:effectLst/>
                        <a:latin typeface="+mj-ea"/>
                        <a:ea typeface="+mj-ea"/>
                      </a:endParaRPr>
                    </a:p>
                  </a:txBody>
                  <a:tcPr marL="7620" marR="7620" marT="7620" marB="0" anchor="b"/>
                </a:tc>
                <a:tc>
                  <a:txBody>
                    <a:bodyPr/>
                    <a:lstStyle/>
                    <a:p>
                      <a:pPr algn="ctr" fontAlgn="b"/>
                      <a:r>
                        <a:rPr lang="en-US" altLang="zh-CN" sz="1400" u="none" strike="noStrike" dirty="0">
                          <a:effectLst/>
                          <a:latin typeface="+mj-ea"/>
                          <a:ea typeface="+mj-ea"/>
                        </a:rPr>
                        <a:t>15</a:t>
                      </a:r>
                      <a:endParaRPr lang="en-US" altLang="zh-CN" sz="1400" b="0" i="0" u="none" strike="noStrike" dirty="0">
                        <a:solidFill>
                          <a:srgbClr val="1F497D"/>
                        </a:solidFill>
                        <a:effectLst/>
                        <a:latin typeface="+mj-ea"/>
                        <a:ea typeface="+mj-ea"/>
                      </a:endParaRPr>
                    </a:p>
                  </a:txBody>
                  <a:tcPr marL="7620" marR="7620" marT="7620" marB="0" anchor="b"/>
                </a:tc>
              </a:tr>
              <a:tr h="259080">
                <a:tc>
                  <a:txBody>
                    <a:bodyPr/>
                    <a:lstStyle/>
                    <a:p>
                      <a:pPr algn="ctr" fontAlgn="b"/>
                      <a:r>
                        <a:rPr lang="en-US" sz="1400" u="none" strike="noStrike" dirty="0">
                          <a:effectLst/>
                          <a:latin typeface="+mj-ea"/>
                          <a:ea typeface="+mj-ea"/>
                        </a:rPr>
                        <a:t>G54406379</a:t>
                      </a:r>
                      <a:endParaRPr lang="en-US" sz="1400" b="0" i="0" u="none" strike="noStrike" dirty="0">
                        <a:solidFill>
                          <a:srgbClr val="1F497D"/>
                        </a:solidFill>
                        <a:effectLst/>
                        <a:latin typeface="+mj-ea"/>
                        <a:ea typeface="+mj-ea"/>
                      </a:endParaRPr>
                    </a:p>
                  </a:txBody>
                  <a:tcPr marL="7620" marR="7620" marT="7620" marB="0" anchor="b"/>
                </a:tc>
                <a:tc>
                  <a:txBody>
                    <a:bodyPr/>
                    <a:lstStyle/>
                    <a:p>
                      <a:pPr algn="l" fontAlgn="b"/>
                      <a:r>
                        <a:rPr lang="zh-TW" altLang="en-US" sz="1400" u="none" strike="noStrike">
                          <a:effectLst/>
                          <a:latin typeface="+mj-ea"/>
                          <a:ea typeface="+mj-ea"/>
                        </a:rPr>
                        <a:t>力進幕牆</a:t>
                      </a:r>
                      <a:r>
                        <a:rPr lang="en-US" altLang="zh-TW" sz="1400" u="none" strike="noStrike">
                          <a:effectLst/>
                          <a:latin typeface="+mj-ea"/>
                          <a:ea typeface="+mj-ea"/>
                        </a:rPr>
                        <a:t>(</a:t>
                      </a:r>
                      <a:r>
                        <a:rPr lang="zh-TW" altLang="en-US" sz="1400" u="none" strike="noStrike">
                          <a:effectLst/>
                          <a:latin typeface="+mj-ea"/>
                          <a:ea typeface="+mj-ea"/>
                        </a:rPr>
                        <a:t>上海</a:t>
                      </a:r>
                      <a:r>
                        <a:rPr lang="en-US" altLang="zh-TW" sz="1400" u="none" strike="noStrike">
                          <a:effectLst/>
                          <a:latin typeface="+mj-ea"/>
                          <a:ea typeface="+mj-ea"/>
                        </a:rPr>
                        <a:t>)</a:t>
                      </a:r>
                      <a:r>
                        <a:rPr lang="zh-TW" altLang="en-US" sz="1400" u="none" strike="noStrike">
                          <a:effectLst/>
                          <a:latin typeface="+mj-ea"/>
                          <a:ea typeface="+mj-ea"/>
                        </a:rPr>
                        <a:t>有限公司</a:t>
                      </a:r>
                      <a:endParaRPr lang="zh-TW" altLang="en-US" sz="1400" b="0" i="0" u="none" strike="noStrike">
                        <a:solidFill>
                          <a:srgbClr val="1F497D"/>
                        </a:solidFill>
                        <a:effectLst/>
                        <a:latin typeface="+mj-ea"/>
                        <a:ea typeface="+mj-ea"/>
                      </a:endParaRPr>
                    </a:p>
                  </a:txBody>
                  <a:tcPr marL="7620" marR="7620" marT="7620" marB="0" anchor="b"/>
                </a:tc>
                <a:tc>
                  <a:txBody>
                    <a:bodyPr/>
                    <a:lstStyle/>
                    <a:p>
                      <a:pPr algn="ctr" fontAlgn="b"/>
                      <a:r>
                        <a:rPr lang="en-US" sz="1400" u="none" strike="noStrike">
                          <a:effectLst/>
                          <a:latin typeface="+mj-ea"/>
                          <a:ea typeface="+mj-ea"/>
                        </a:rPr>
                        <a:t>G54406213</a:t>
                      </a:r>
                      <a:endParaRPr lang="en-US" sz="1400" b="0" i="0" u="none" strike="noStrike">
                        <a:solidFill>
                          <a:srgbClr val="1F497D"/>
                        </a:solidFill>
                        <a:effectLst/>
                        <a:latin typeface="+mj-ea"/>
                        <a:ea typeface="+mj-ea"/>
                      </a:endParaRPr>
                    </a:p>
                  </a:txBody>
                  <a:tcPr marL="7620" marR="7620" marT="7620" marB="0" anchor="b"/>
                </a:tc>
                <a:tc>
                  <a:txBody>
                    <a:bodyPr/>
                    <a:lstStyle/>
                    <a:p>
                      <a:pPr algn="ctr" fontAlgn="b"/>
                      <a:r>
                        <a:rPr lang="en-US" altLang="zh-CN" sz="1400" u="none" strike="noStrike" dirty="0">
                          <a:effectLst/>
                          <a:latin typeface="+mj-ea"/>
                          <a:ea typeface="+mj-ea"/>
                        </a:rPr>
                        <a:t>16</a:t>
                      </a:r>
                      <a:endParaRPr lang="en-US" altLang="zh-CN" sz="1400" b="0" i="0" u="none" strike="noStrike" dirty="0">
                        <a:solidFill>
                          <a:srgbClr val="1F497D"/>
                        </a:solidFill>
                        <a:effectLst/>
                        <a:latin typeface="+mj-ea"/>
                        <a:ea typeface="+mj-ea"/>
                      </a:endParaRPr>
                    </a:p>
                  </a:txBody>
                  <a:tcPr marL="7620" marR="7620" marT="7620" marB="0" anchor="b"/>
                </a:tc>
              </a:tr>
            </a:tbl>
          </a:graphicData>
        </a:graphic>
      </p:graphicFrame>
      <p:sp>
        <p:nvSpPr>
          <p:cNvPr id="11" name="矩形 10"/>
          <p:cNvSpPr/>
          <p:nvPr/>
        </p:nvSpPr>
        <p:spPr>
          <a:xfrm>
            <a:off x="5694176" y="104262"/>
            <a:ext cx="3939344" cy="372410"/>
          </a:xfrm>
          <a:prstGeom prst="rect">
            <a:avLst/>
          </a:prstGeom>
        </p:spPr>
        <p:txBody>
          <a:bodyPr wrap="square">
            <a:spAutoFit/>
          </a:bodyPr>
          <a:lstStyle/>
          <a:p>
            <a:pPr>
              <a:buNone/>
            </a:pPr>
            <a:r>
              <a:rPr lang="zh-CN" altLang="en-US" b="1" dirty="0" smtClean="0">
                <a:latin typeface="+mn-ea"/>
                <a:ea typeface="+mn-ea"/>
              </a:rPr>
              <a:t>需求现状调研   </a:t>
            </a:r>
            <a:r>
              <a:rPr lang="zh-CN" altLang="en-US" b="1" dirty="0" smtClean="0">
                <a:solidFill>
                  <a:srgbClr val="FF0000"/>
                </a:solidFill>
                <a:latin typeface="+mn-ea"/>
                <a:ea typeface="+mn-ea"/>
              </a:rPr>
              <a:t>关键问题发现</a:t>
            </a:r>
            <a:r>
              <a:rPr lang="zh-CN" altLang="en-US" b="1" dirty="0" smtClean="0">
                <a:latin typeface="+mn-ea"/>
                <a:ea typeface="+mn-ea"/>
              </a:rPr>
              <a:t>   业务影响分析</a:t>
            </a:r>
            <a:endParaRPr lang="zh-CN" altLang="en-US" b="1" dirty="0">
              <a:latin typeface="+mn-ea"/>
              <a:ea typeface="+mn-ea"/>
            </a:endParaRPr>
          </a:p>
        </p:txBody>
      </p:sp>
      <p:sp>
        <p:nvSpPr>
          <p:cNvPr id="13" name="右箭头 12"/>
          <p:cNvSpPr/>
          <p:nvPr/>
        </p:nvSpPr>
        <p:spPr bwMode="auto">
          <a:xfrm>
            <a:off x="828332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9" name="右箭头 18"/>
          <p:cNvSpPr/>
          <p:nvPr/>
        </p:nvSpPr>
        <p:spPr bwMode="auto">
          <a:xfrm>
            <a:off x="6930728"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198940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4112568" cy="838200"/>
          </a:xfrm>
        </p:spPr>
        <p:txBody>
          <a:bodyPr/>
          <a:lstStyle/>
          <a:p>
            <a:r>
              <a:rPr lang="zh-CN" altLang="en-US" dirty="0" smtClean="0">
                <a:latin typeface="+mj-ea"/>
              </a:rPr>
              <a:t>业务影响分析</a:t>
            </a:r>
            <a:r>
              <a:rPr lang="en-US" altLang="zh-CN" dirty="0" smtClean="0">
                <a:latin typeface="+mj-ea"/>
              </a:rPr>
              <a:t>-</a:t>
            </a:r>
            <a:r>
              <a:rPr lang="en-US" altLang="zh-CN" dirty="0">
                <a:latin typeface="+mj-ea"/>
              </a:rPr>
              <a:t>-</a:t>
            </a:r>
            <a:r>
              <a:rPr lang="zh-CN" altLang="en-US" sz="2000" dirty="0" smtClean="0">
                <a:latin typeface="+mj-ea"/>
              </a:rPr>
              <a:t>信息集成方面</a:t>
            </a:r>
            <a:endParaRPr lang="zh-CN" altLang="en-US" sz="2000" dirty="0">
              <a:latin typeface="+mj-ea"/>
            </a:endParaRPr>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mj-ea"/>
                <a:ea typeface="+mj-ea"/>
              </a:rPr>
              <a:pPr>
                <a:defRPr/>
              </a:pPr>
              <a:t>20</a:t>
            </a:fld>
            <a:r>
              <a:rPr lang="en-US" altLang="zh-SG" smtClean="0">
                <a:latin typeface="+mj-ea"/>
                <a:ea typeface="+mj-ea"/>
              </a:rPr>
              <a:t/>
            </a:r>
            <a:br>
              <a:rPr lang="en-US" altLang="zh-SG" smtClean="0">
                <a:latin typeface="+mj-ea"/>
                <a:ea typeface="+mj-ea"/>
              </a:rPr>
            </a:br>
            <a:endParaRPr lang="en-US" altLang="zh-SG">
              <a:latin typeface="+mj-ea"/>
              <a:ea typeface="+mj-ea"/>
            </a:endParaRPr>
          </a:p>
        </p:txBody>
      </p:sp>
      <p:sp>
        <p:nvSpPr>
          <p:cNvPr id="8" name="TextBox 7"/>
          <p:cNvSpPr txBox="1"/>
          <p:nvPr/>
        </p:nvSpPr>
        <p:spPr bwMode="gray">
          <a:xfrm>
            <a:off x="632520" y="1076993"/>
            <a:ext cx="7416824" cy="335783"/>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－业务协同、集约化管理－</a:t>
            </a:r>
            <a:r>
              <a:rPr lang="zh-CN" altLang="en-US" sz="1600" b="1" dirty="0" smtClean="0">
                <a:solidFill>
                  <a:srgbClr val="FF0000"/>
                </a:solidFill>
                <a:latin typeface="微软雅黑" pitchFamily="34" charset="-122"/>
                <a:ea typeface="微软雅黑" pitchFamily="34" charset="-122"/>
              </a:rPr>
              <a:t>数据不一致已经成为重要的阻碍</a:t>
            </a:r>
            <a:endParaRPr lang="zh-CN" altLang="en-US" sz="1600" b="1" dirty="0">
              <a:solidFill>
                <a:srgbClr val="FF0000"/>
              </a:solidFill>
              <a:latin typeface="微软雅黑" pitchFamily="34" charset="-122"/>
              <a:ea typeface="微软雅黑" pitchFamily="34" charset="-122"/>
            </a:endParaRPr>
          </a:p>
        </p:txBody>
      </p:sp>
      <p:graphicFrame>
        <p:nvGraphicFramePr>
          <p:cNvPr id="17" name="Table 2"/>
          <p:cNvGraphicFramePr>
            <a:graphicFrameLocks noGrp="1"/>
          </p:cNvGraphicFramePr>
          <p:nvPr>
            <p:extLst>
              <p:ext uri="{D42A27DB-BD31-4B8C-83A1-F6EECF244321}">
                <p14:modId xmlns:p14="http://schemas.microsoft.com/office/powerpoint/2010/main" val="3991922818"/>
              </p:ext>
            </p:extLst>
          </p:nvPr>
        </p:nvGraphicFramePr>
        <p:xfrm>
          <a:off x="658652" y="1472502"/>
          <a:ext cx="8874821" cy="4907280"/>
        </p:xfrm>
        <a:graphic>
          <a:graphicData uri="http://schemas.openxmlformats.org/drawingml/2006/table">
            <a:tbl>
              <a:tblPr firstRow="1" bandRow="1">
                <a:tableStyleId>{616DA210-FB5B-4158-B5E0-FEB733F419BA}</a:tableStyleId>
              </a:tblPr>
              <a:tblGrid>
                <a:gridCol w="1486036"/>
                <a:gridCol w="2016224"/>
                <a:gridCol w="2520280"/>
                <a:gridCol w="1728192"/>
                <a:gridCol w="1124089"/>
              </a:tblGrid>
              <a:tr h="54490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tx1"/>
                          </a:solidFill>
                          <a:effectLst/>
                          <a:latin typeface="+mj-ea"/>
                          <a:ea typeface="+mj-ea"/>
                          <a:cs typeface="+mn-cs"/>
                        </a:rPr>
                        <a:t>问题类别</a:t>
                      </a:r>
                      <a:endParaRPr kumimoji="0" lang="en-US" altLang="en-US" sz="1600" b="1" i="0" u="none" strike="noStrike" kern="1200" cap="none" normalizeH="0" baseline="0" dirty="0">
                        <a:ln>
                          <a:noFill/>
                        </a:ln>
                        <a:solidFill>
                          <a:schemeClr val="tx1"/>
                        </a:solidFill>
                        <a:effectLst/>
                        <a:latin typeface="+mj-ea"/>
                        <a:ea typeface="+mj-ea"/>
                        <a:cs typeface="+mn-cs"/>
                      </a:endParaRPr>
                    </a:p>
                  </a:txBody>
                  <a:tcPr anchor="ctr">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tx1"/>
                          </a:solidFill>
                          <a:effectLst/>
                          <a:latin typeface="+mj-ea"/>
                          <a:ea typeface="+mj-ea"/>
                          <a:cs typeface="+mn-cs"/>
                        </a:rPr>
                        <a:t>问题说明</a:t>
                      </a:r>
                      <a:endParaRPr kumimoji="0" lang="en-US" altLang="en-US" sz="1600" b="1" i="0" u="none" strike="noStrike" kern="1200" cap="none" normalizeH="0" baseline="0" dirty="0">
                        <a:ln>
                          <a:noFill/>
                        </a:ln>
                        <a:solidFill>
                          <a:schemeClr val="tx1"/>
                        </a:solidFill>
                        <a:effectLst/>
                        <a:latin typeface="+mj-ea"/>
                        <a:ea typeface="+mj-ea"/>
                        <a:cs typeface="+mn-cs"/>
                      </a:endParaRPr>
                    </a:p>
                  </a:txBody>
                  <a:tcPr anchor="ctr">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tx1"/>
                          </a:solidFill>
                          <a:effectLst/>
                          <a:latin typeface="+mj-ea"/>
                          <a:ea typeface="+mj-ea"/>
                          <a:cs typeface="+mn-cs"/>
                        </a:rPr>
                        <a:t>典型问题举例</a:t>
                      </a:r>
                      <a:endParaRPr kumimoji="0" lang="en-US" altLang="en-US" sz="1600" b="1" i="0" u="none" strike="noStrike" kern="1200" cap="none" normalizeH="0" baseline="0" dirty="0">
                        <a:ln>
                          <a:noFill/>
                        </a:ln>
                        <a:solidFill>
                          <a:schemeClr val="tx1"/>
                        </a:solidFill>
                        <a:effectLst/>
                        <a:latin typeface="+mj-ea"/>
                        <a:ea typeface="+mj-ea"/>
                        <a:cs typeface="+mn-cs"/>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tx1"/>
                          </a:solidFill>
                          <a:effectLst/>
                          <a:latin typeface="+mj-ea"/>
                          <a:ea typeface="+mj-ea"/>
                          <a:cs typeface="+mn-cs"/>
                        </a:rPr>
                        <a:t>涉及的数据</a:t>
                      </a:r>
                      <a:endParaRPr kumimoji="0" lang="en-US" altLang="en-US" sz="1600" b="1" i="0" u="none" strike="noStrike" kern="1200" cap="none" normalizeH="0" baseline="0" dirty="0">
                        <a:ln>
                          <a:noFill/>
                        </a:ln>
                        <a:solidFill>
                          <a:schemeClr val="tx1"/>
                        </a:solidFill>
                        <a:effectLst/>
                        <a:latin typeface="+mj-ea"/>
                        <a:ea typeface="+mj-ea"/>
                        <a:cs typeface="+mn-cs"/>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tx1"/>
                          </a:solidFill>
                          <a:effectLst/>
                          <a:latin typeface="+mj-ea"/>
                          <a:ea typeface="+mj-ea"/>
                          <a:cs typeface="+mn-cs"/>
                        </a:rPr>
                        <a:t>主数据影响程度</a:t>
                      </a:r>
                      <a:endParaRPr kumimoji="0" lang="en-US" altLang="en-US" sz="1600" b="1" i="0" u="none" strike="noStrike" kern="1200" cap="none" normalizeH="0" baseline="0" dirty="0">
                        <a:ln>
                          <a:noFill/>
                        </a:ln>
                        <a:solidFill>
                          <a:schemeClr val="tx1"/>
                        </a:solidFill>
                        <a:effectLst/>
                        <a:latin typeface="+mj-ea"/>
                        <a:ea typeface="+mj-ea"/>
                        <a:cs typeface="+mn-cs"/>
                      </a:endParaRPr>
                    </a:p>
                  </a:txBody>
                  <a:tcPr anchor="ctr">
                    <a:lnB w="12700" cap="flat" cmpd="sng" algn="ctr">
                      <a:solidFill>
                        <a:schemeClr val="tx1"/>
                      </a:solidFill>
                      <a:prstDash val="solid"/>
                      <a:round/>
                      <a:headEnd type="none" w="med" len="med"/>
                      <a:tailEnd type="none" w="med" len="med"/>
                    </a:lnB>
                    <a:solidFill>
                      <a:schemeClr val="accent1">
                        <a:lumMod val="60000"/>
                        <a:lumOff val="40000"/>
                      </a:schemeClr>
                    </a:solidFill>
                  </a:tcPr>
                </a:tc>
              </a:tr>
              <a:tr h="1305370">
                <a:tc>
                  <a:txBody>
                    <a:bodyPr/>
                    <a:lstStyle/>
                    <a:p>
                      <a:pPr algn="ctr"/>
                      <a:r>
                        <a:rPr lang="zh-CN" altLang="en-US" sz="1400" b="1" dirty="0" smtClean="0">
                          <a:latin typeface="+mj-ea"/>
                          <a:ea typeface="+mj-ea"/>
                        </a:rPr>
                        <a:t>总部集中系统间业务集成</a:t>
                      </a:r>
                      <a:endParaRPr lang="en-US" sz="1400" b="1" dirty="0">
                        <a:latin typeface="+mj-ea"/>
                        <a:ea typeface="+mj-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总部集中建设的纵向信息系统，目前已经成为各信息孤岛</a:t>
                      </a: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总部人力资源系统与财务会计核算系统的薪酬数据集成</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客户关系管理系统与财务会计核算系统的客户数据集成</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审计系统与财务会计核算系统集成</a:t>
                      </a:r>
                      <a:r>
                        <a:rPr lang="en-US" altLang="en-US" sz="1400" b="0" kern="1200" dirty="0" smtClean="0">
                          <a:solidFill>
                            <a:schemeClr val="tx1"/>
                          </a:solidFill>
                          <a:latin typeface="+mj-ea"/>
                          <a:ea typeface="+mj-ea"/>
                          <a:cs typeface="+mn-cs"/>
                        </a:rPr>
                        <a: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组织机构</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人员</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客户</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供应商</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项目</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altLang="en-US" sz="1400" b="0" kern="1200" dirty="0" smtClean="0">
                          <a:solidFill>
                            <a:schemeClr val="tx1"/>
                          </a:solidFill>
                          <a:latin typeface="+mj-ea"/>
                          <a:ea typeface="+mj-ea"/>
                          <a:cs typeface="+mn-cs"/>
                        </a:rPr>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90561">
                <a:tc>
                  <a:txBody>
                    <a:bodyPr/>
                    <a:lstStyle/>
                    <a:p>
                      <a:pPr algn="ctr"/>
                      <a:r>
                        <a:rPr lang="zh-CN" altLang="en-US" sz="1400" b="1" dirty="0" smtClean="0">
                          <a:latin typeface="+mj-ea"/>
                          <a:ea typeface="+mj-ea"/>
                        </a:rPr>
                        <a:t>总部与下属单位系统集成</a:t>
                      </a:r>
                      <a:endParaRPr lang="en-US" sz="1400" b="1" dirty="0">
                        <a:latin typeface="+mj-ea"/>
                        <a:ea typeface="+mj-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为纵向到底与二级单位横向应用集成的矛盾集中体现</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已经影响到了总部集中管理的要求</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业务监管难于实现</a:t>
                      </a: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五局：财务业务一体化集成</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八局：</a:t>
                      </a:r>
                      <a:r>
                        <a:rPr lang="en-US" altLang="zh-CN" sz="1400" b="0" kern="1200" dirty="0" smtClean="0">
                          <a:solidFill>
                            <a:schemeClr val="tx1"/>
                          </a:solidFill>
                          <a:latin typeface="+mj-ea"/>
                          <a:ea typeface="+mj-ea"/>
                          <a:cs typeface="+mn-cs"/>
                        </a:rPr>
                        <a:t>ERP</a:t>
                      </a:r>
                      <a:r>
                        <a:rPr lang="zh-CN" altLang="en-US" sz="1400" b="0" kern="1200" dirty="0" smtClean="0">
                          <a:solidFill>
                            <a:schemeClr val="tx1"/>
                          </a:solidFill>
                          <a:latin typeface="+mj-ea"/>
                          <a:ea typeface="+mj-ea"/>
                          <a:cs typeface="+mn-cs"/>
                        </a:rPr>
                        <a:t>与集采系统集成</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催收清欠系统与下级单位项目管理、财务管理系统集成</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安质环部项目报表与下级单位项目管理系统集成</a:t>
                      </a:r>
                      <a:endParaRPr lang="en-US" altLang="en-US" sz="1400" b="0" kern="1200" dirty="0" smtClean="0">
                        <a:solidFill>
                          <a:schemeClr val="tx1"/>
                        </a:solidFill>
                        <a:latin typeface="+mj-ea"/>
                        <a:ea typeface="+mj-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组织机构</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项目</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客户</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供应商</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材料</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altLang="en-US" sz="1400" b="0" kern="1200" dirty="0" smtClean="0">
                          <a:solidFill>
                            <a:schemeClr val="tx1"/>
                          </a:solidFill>
                          <a:latin typeface="+mj-ea"/>
                          <a:ea typeface="+mj-ea"/>
                          <a:cs typeface="+mn-cs"/>
                        </a:rPr>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45154">
                <a:tc>
                  <a:txBody>
                    <a:bodyPr/>
                    <a:lstStyle/>
                    <a:p>
                      <a:pPr algn="ctr"/>
                      <a:r>
                        <a:rPr lang="zh-CN" altLang="en-US" sz="1400" b="1" dirty="0" smtClean="0">
                          <a:latin typeface="+mj-ea"/>
                          <a:ea typeface="+mj-ea"/>
                        </a:rPr>
                        <a:t>下属单位间系统集成</a:t>
                      </a:r>
                      <a:endParaRPr lang="en-US" sz="1400" b="1" dirty="0">
                        <a:latin typeface="+mj-ea"/>
                        <a:ea typeface="+mj-ea"/>
                      </a:endParaRPr>
                    </a:p>
                  </a:txBody>
                  <a:tcPr anchor="ctr">
                    <a:lnT w="12700" cap="flat" cmpd="sng" algn="ctr">
                      <a:solidFill>
                        <a:schemeClr val="tx1"/>
                      </a:solidFill>
                      <a:prstDash val="solid"/>
                      <a:round/>
                      <a:headEnd type="none" w="med" len="med"/>
                      <a:tailEnd type="none" w="med" len="med"/>
                    </a:lnT>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为下属单位各自建设的专业系统信息集成要求的矛盾集中体现</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项目全生命周期的管理无法实现</a:t>
                      </a:r>
                    </a:p>
                  </a:txBody>
                  <a:tcPr>
                    <a:lnT w="12700" cap="flat" cmpd="sng" algn="ctr">
                      <a:solidFill>
                        <a:schemeClr val="tx1"/>
                      </a:solidFill>
                      <a:prstDash val="solid"/>
                      <a:round/>
                      <a:headEnd type="none" w="med" len="med"/>
                      <a:tailEnd type="none" w="med" len="med"/>
                    </a:lnT>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三局分散建立的四套项目管理系统之间与财务系统进行业务财务一体化的集成</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类似业务包括多种系统</a:t>
                      </a:r>
                      <a:r>
                        <a:rPr lang="en-US" altLang="zh-CN" sz="1400" b="0" kern="1200" dirty="0" smtClean="0">
                          <a:solidFill>
                            <a:schemeClr val="tx1"/>
                          </a:solidFill>
                          <a:latin typeface="+mj-ea"/>
                          <a:ea typeface="+mj-ea"/>
                          <a:cs typeface="+mn-cs"/>
                        </a:rPr>
                        <a:t>:</a:t>
                      </a:r>
                      <a:r>
                        <a:rPr lang="zh-CN" altLang="zh-CN" sz="1400" b="0" kern="1200" dirty="0" smtClean="0">
                          <a:solidFill>
                            <a:schemeClr val="tx1"/>
                          </a:solidFill>
                          <a:latin typeface="+mj-ea"/>
                          <a:ea typeface="+mj-ea"/>
                          <a:cs typeface="+mn-cs"/>
                        </a:rPr>
                        <a:t>项目投标及合同评审</a:t>
                      </a:r>
                      <a:r>
                        <a:rPr lang="en-US" altLang="zh-CN" sz="1400" b="0" kern="1200" dirty="0" smtClean="0">
                          <a:solidFill>
                            <a:schemeClr val="tx1"/>
                          </a:solidFill>
                          <a:latin typeface="+mj-ea"/>
                          <a:ea typeface="+mj-ea"/>
                          <a:cs typeface="+mn-cs"/>
                        </a:rPr>
                        <a:t>;</a:t>
                      </a:r>
                      <a:r>
                        <a:rPr lang="zh-CN" altLang="zh-CN" sz="1400" b="0" kern="1200" dirty="0" smtClean="0">
                          <a:solidFill>
                            <a:schemeClr val="tx1"/>
                          </a:solidFill>
                          <a:latin typeface="+mj-ea"/>
                          <a:ea typeface="+mj-ea"/>
                          <a:cs typeface="+mn-cs"/>
                        </a:rPr>
                        <a:t> 市场统计</a:t>
                      </a:r>
                      <a:r>
                        <a:rPr lang="en-US" altLang="zh-CN" sz="1400" b="0" kern="1200" dirty="0" smtClean="0">
                          <a:solidFill>
                            <a:schemeClr val="tx1"/>
                          </a:solidFill>
                          <a:latin typeface="+mj-ea"/>
                          <a:ea typeface="+mj-ea"/>
                          <a:cs typeface="+mn-cs"/>
                        </a:rPr>
                        <a:t>;</a:t>
                      </a:r>
                      <a:r>
                        <a:rPr lang="zh-CN" altLang="zh-CN" sz="1400" b="0" kern="1200" dirty="0" smtClean="0">
                          <a:solidFill>
                            <a:schemeClr val="tx1"/>
                          </a:solidFill>
                          <a:latin typeface="+mj-ea"/>
                          <a:ea typeface="+mj-ea"/>
                          <a:cs typeface="+mn-cs"/>
                        </a:rPr>
                        <a:t>战略客户管理系统</a:t>
                      </a:r>
                      <a:r>
                        <a:rPr lang="en-US" altLang="zh-CN" sz="1400" b="0" kern="1200" dirty="0" smtClean="0">
                          <a:solidFill>
                            <a:schemeClr val="tx1"/>
                          </a:solidFill>
                          <a:latin typeface="+mj-ea"/>
                          <a:ea typeface="+mj-ea"/>
                          <a:cs typeface="+mn-cs"/>
                        </a:rPr>
                        <a:t>;</a:t>
                      </a:r>
                      <a:r>
                        <a:rPr lang="zh-CN" altLang="zh-CN" sz="1400" b="0" kern="1200" dirty="0" smtClean="0">
                          <a:solidFill>
                            <a:schemeClr val="tx1"/>
                          </a:solidFill>
                          <a:latin typeface="+mj-ea"/>
                          <a:ea typeface="+mj-ea"/>
                          <a:cs typeface="+mn-cs"/>
                        </a:rPr>
                        <a:t>投标资源管理系统</a:t>
                      </a:r>
                      <a:r>
                        <a:rPr lang="en-US" altLang="zh-CN" sz="1400" b="0" kern="1200" dirty="0" smtClean="0">
                          <a:solidFill>
                            <a:schemeClr val="tx1"/>
                          </a:solidFill>
                          <a:latin typeface="+mj-ea"/>
                          <a:ea typeface="+mj-ea"/>
                          <a:cs typeface="+mn-cs"/>
                        </a:rPr>
                        <a:t>……</a:t>
                      </a:r>
                      <a:endParaRPr lang="en-US" altLang="en-US" sz="1400" b="0" kern="1200" dirty="0" smtClean="0">
                        <a:solidFill>
                          <a:schemeClr val="tx1"/>
                        </a:solidFill>
                        <a:latin typeface="+mj-ea"/>
                        <a:ea typeface="+mj-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项目</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组织</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客商</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人员</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材料</a:t>
                      </a:r>
                      <a:endParaRPr lang="en-US" altLang="zh-CN" sz="1400" b="0" kern="1200" dirty="0" smtClean="0">
                        <a:solidFill>
                          <a:schemeClr val="tx1"/>
                        </a:solidFill>
                        <a:latin typeface="+mj-ea"/>
                        <a:ea typeface="+mj-ea"/>
                        <a:cs typeface="+mn-cs"/>
                      </a:endParaRPr>
                    </a:p>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altLang="zh-CN" sz="1400" b="0" kern="1200" dirty="0" smtClean="0">
                          <a:solidFill>
                            <a:schemeClr val="tx1"/>
                          </a:solidFill>
                          <a:latin typeface="+mj-ea"/>
                          <a:ea typeface="+mj-ea"/>
                          <a:cs typeface="+mn-cs"/>
                        </a:rPr>
                        <a:t>……</a:t>
                      </a:r>
                      <a:endParaRPr lang="en-US" altLang="en-US" sz="1400" b="0" kern="1200" dirty="0" smtClean="0">
                        <a:solidFill>
                          <a:schemeClr val="tx1"/>
                        </a:solidFill>
                        <a:latin typeface="+mj-ea"/>
                        <a:ea typeface="+mj-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noFill/>
                  </a:tcPr>
                </a:tc>
              </a:tr>
            </a:tbl>
          </a:graphicData>
        </a:graphic>
      </p:graphicFrame>
      <p:grpSp>
        <p:nvGrpSpPr>
          <p:cNvPr id="9" name="组合 8"/>
          <p:cNvGrpSpPr/>
          <p:nvPr/>
        </p:nvGrpSpPr>
        <p:grpSpPr>
          <a:xfrm>
            <a:off x="8766037" y="2842739"/>
            <a:ext cx="290513" cy="301626"/>
            <a:chOff x="8605838" y="4972051"/>
            <a:chExt cx="290513" cy="301626"/>
          </a:xfrm>
        </p:grpSpPr>
        <p:sp>
          <p:nvSpPr>
            <p:cNvPr id="10"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11"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12"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13"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14" name="组合 13"/>
          <p:cNvGrpSpPr/>
          <p:nvPr/>
        </p:nvGrpSpPr>
        <p:grpSpPr>
          <a:xfrm>
            <a:off x="8766037" y="4293096"/>
            <a:ext cx="290513" cy="301626"/>
            <a:chOff x="8605838" y="4972051"/>
            <a:chExt cx="290513" cy="301626"/>
          </a:xfrm>
        </p:grpSpPr>
        <p:sp>
          <p:nvSpPr>
            <p:cNvPr id="15"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16"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18"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19"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20" name="组合 19"/>
          <p:cNvGrpSpPr/>
          <p:nvPr/>
        </p:nvGrpSpPr>
        <p:grpSpPr>
          <a:xfrm>
            <a:off x="8766037" y="5589240"/>
            <a:ext cx="290513" cy="301626"/>
            <a:chOff x="8605838" y="4972051"/>
            <a:chExt cx="290513" cy="301626"/>
          </a:xfrm>
        </p:grpSpPr>
        <p:sp>
          <p:nvSpPr>
            <p:cNvPr id="21"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chemeClr val="bg1"/>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22"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23"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24"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sp>
        <p:nvSpPr>
          <p:cNvPr id="26" name="矩形 25"/>
          <p:cNvSpPr/>
          <p:nvPr/>
        </p:nvSpPr>
        <p:spPr>
          <a:xfrm>
            <a:off x="5694176" y="104262"/>
            <a:ext cx="3939344" cy="332720"/>
          </a:xfrm>
          <a:prstGeom prst="rect">
            <a:avLst/>
          </a:prstGeom>
        </p:spPr>
        <p:txBody>
          <a:bodyPr wrap="square">
            <a:spAutoFit/>
          </a:bodyPr>
          <a:lstStyle/>
          <a:p>
            <a:pPr>
              <a:buNone/>
            </a:pPr>
            <a:r>
              <a:rPr lang="zh-CN" altLang="en-US" b="1" dirty="0" smtClean="0">
                <a:latin typeface="+mn-ea"/>
                <a:ea typeface="+mn-ea"/>
              </a:rPr>
              <a:t>需求现状调研   关键问题发现   </a:t>
            </a:r>
            <a:r>
              <a:rPr lang="zh-CN" altLang="en-US" b="1" dirty="0" smtClean="0">
                <a:solidFill>
                  <a:srgbClr val="FF0000"/>
                </a:solidFill>
                <a:latin typeface="+mn-ea"/>
                <a:ea typeface="+mn-ea"/>
              </a:rPr>
              <a:t>业务影响分析</a:t>
            </a:r>
            <a:endParaRPr lang="zh-CN" altLang="en-US" b="1" dirty="0">
              <a:solidFill>
                <a:srgbClr val="FF0000"/>
              </a:solidFill>
              <a:latin typeface="+mn-ea"/>
              <a:ea typeface="+mn-ea"/>
            </a:endParaRPr>
          </a:p>
        </p:txBody>
      </p:sp>
      <p:sp>
        <p:nvSpPr>
          <p:cNvPr id="27" name="右箭头 26"/>
          <p:cNvSpPr/>
          <p:nvPr/>
        </p:nvSpPr>
        <p:spPr bwMode="auto">
          <a:xfrm>
            <a:off x="828332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8" name="右箭头 27"/>
          <p:cNvSpPr/>
          <p:nvPr/>
        </p:nvSpPr>
        <p:spPr bwMode="auto">
          <a:xfrm>
            <a:off x="6930728"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223527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4112568" cy="838200"/>
          </a:xfrm>
        </p:spPr>
        <p:txBody>
          <a:bodyPr/>
          <a:lstStyle/>
          <a:p>
            <a:r>
              <a:rPr lang="zh-CN" altLang="en-US" dirty="0" smtClean="0">
                <a:latin typeface="+mj-ea"/>
              </a:rPr>
              <a:t>业务影响分析</a:t>
            </a:r>
            <a:r>
              <a:rPr lang="en-US" altLang="zh-CN" dirty="0" smtClean="0">
                <a:latin typeface="+mj-ea"/>
              </a:rPr>
              <a:t>--</a:t>
            </a:r>
            <a:r>
              <a:rPr lang="zh-CN" altLang="en-US" sz="2000" dirty="0" smtClean="0">
                <a:latin typeface="+mj-ea"/>
              </a:rPr>
              <a:t>统计分析方面</a:t>
            </a:r>
            <a:endParaRPr lang="zh-CN" altLang="en-US" sz="2000" dirty="0">
              <a:latin typeface="+mj-ea"/>
            </a:endParaRPr>
          </a:p>
        </p:txBody>
      </p:sp>
      <p:sp>
        <p:nvSpPr>
          <p:cNvPr id="4" name="灯片编号占位符 3"/>
          <p:cNvSpPr>
            <a:spLocks noGrp="1"/>
          </p:cNvSpPr>
          <p:nvPr>
            <p:ph type="sldNum" sz="quarter" idx="10"/>
          </p:nvPr>
        </p:nvSpPr>
        <p:spPr/>
        <p:txBody>
          <a:bodyPr/>
          <a:lstStyle/>
          <a:p>
            <a:pPr>
              <a:defRPr/>
            </a:pPr>
            <a:fld id="{DC231927-2CD0-49ED-B41C-D1889757A52D}" type="slidenum">
              <a:rPr lang="zh-SG" altLang="en-US" smtClean="0">
                <a:latin typeface="+mj-ea"/>
                <a:ea typeface="+mj-ea"/>
              </a:rPr>
              <a:pPr>
                <a:defRPr/>
              </a:pPr>
              <a:t>21</a:t>
            </a:fld>
            <a:r>
              <a:rPr lang="en-US" altLang="zh-SG" smtClean="0">
                <a:latin typeface="+mj-ea"/>
                <a:ea typeface="+mj-ea"/>
              </a:rPr>
              <a:t/>
            </a:r>
            <a:br>
              <a:rPr lang="en-US" altLang="zh-SG" smtClean="0">
                <a:latin typeface="+mj-ea"/>
                <a:ea typeface="+mj-ea"/>
              </a:rPr>
            </a:br>
            <a:endParaRPr lang="en-US" altLang="zh-SG">
              <a:latin typeface="+mj-ea"/>
              <a:ea typeface="+mj-ea"/>
            </a:endParaRPr>
          </a:p>
        </p:txBody>
      </p:sp>
      <p:sp>
        <p:nvSpPr>
          <p:cNvPr id="8" name="TextBox 7"/>
          <p:cNvSpPr txBox="1"/>
          <p:nvPr/>
        </p:nvSpPr>
        <p:spPr bwMode="gray">
          <a:xfrm>
            <a:off x="632520" y="1153472"/>
            <a:ext cx="7416824" cy="335783"/>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－数据统计、决策分析－</a:t>
            </a:r>
            <a:r>
              <a:rPr lang="zh-CN" altLang="en-US" sz="1600" b="1" dirty="0" smtClean="0">
                <a:solidFill>
                  <a:srgbClr val="FF0000"/>
                </a:solidFill>
                <a:latin typeface="微软雅黑" pitchFamily="34" charset="-122"/>
                <a:ea typeface="微软雅黑" pitchFamily="34" charset="-122"/>
              </a:rPr>
              <a:t>数据分析基准的不统一，是导致数据不准确的根本原因</a:t>
            </a:r>
            <a:endParaRPr lang="zh-CN" altLang="en-US" sz="1600" b="1" dirty="0">
              <a:solidFill>
                <a:srgbClr val="FF0000"/>
              </a:solidFill>
              <a:latin typeface="微软雅黑" pitchFamily="34" charset="-122"/>
              <a:ea typeface="微软雅黑" pitchFamily="34" charset="-122"/>
            </a:endParaRPr>
          </a:p>
        </p:txBody>
      </p:sp>
      <p:graphicFrame>
        <p:nvGraphicFramePr>
          <p:cNvPr id="17" name="Table 2"/>
          <p:cNvGraphicFramePr>
            <a:graphicFrameLocks noGrp="1"/>
          </p:cNvGraphicFramePr>
          <p:nvPr>
            <p:extLst>
              <p:ext uri="{D42A27DB-BD31-4B8C-83A1-F6EECF244321}">
                <p14:modId xmlns:p14="http://schemas.microsoft.com/office/powerpoint/2010/main" val="582948326"/>
              </p:ext>
            </p:extLst>
          </p:nvPr>
        </p:nvGraphicFramePr>
        <p:xfrm>
          <a:off x="632520" y="1772816"/>
          <a:ext cx="8874821" cy="4716303"/>
        </p:xfrm>
        <a:graphic>
          <a:graphicData uri="http://schemas.openxmlformats.org/drawingml/2006/table">
            <a:tbl>
              <a:tblPr firstRow="1" bandRow="1">
                <a:tableStyleId>{616DA210-FB5B-4158-B5E0-FEB733F419BA}</a:tableStyleId>
              </a:tblPr>
              <a:tblGrid>
                <a:gridCol w="1152128"/>
                <a:gridCol w="3240360"/>
                <a:gridCol w="2376264"/>
                <a:gridCol w="1224136"/>
                <a:gridCol w="881933"/>
              </a:tblGrid>
              <a:tr h="644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tx1"/>
                          </a:solidFill>
                          <a:effectLst/>
                          <a:latin typeface="+mj-ea"/>
                          <a:ea typeface="+mj-ea"/>
                          <a:cs typeface="+mn-cs"/>
                        </a:rPr>
                        <a:t>问题类别</a:t>
                      </a:r>
                      <a:endParaRPr kumimoji="0" lang="en-US" altLang="en-US" sz="1600" b="1" i="0" u="none" strike="noStrike" kern="1200" cap="none" normalizeH="0" baseline="0" dirty="0">
                        <a:ln>
                          <a:noFill/>
                        </a:ln>
                        <a:solidFill>
                          <a:schemeClr val="tx1"/>
                        </a:solidFill>
                        <a:effectLst/>
                        <a:latin typeface="+mj-ea"/>
                        <a:ea typeface="+mj-ea"/>
                        <a:cs typeface="+mn-cs"/>
                      </a:endParaRPr>
                    </a:p>
                  </a:txBody>
                  <a:tcPr anchor="ctr">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tx1"/>
                          </a:solidFill>
                          <a:effectLst/>
                          <a:latin typeface="+mj-ea"/>
                          <a:ea typeface="+mj-ea"/>
                          <a:cs typeface="+mn-cs"/>
                        </a:rPr>
                        <a:t>问题说明</a:t>
                      </a:r>
                      <a:endParaRPr kumimoji="0" lang="en-US" altLang="en-US" sz="1600" b="1" i="0" u="none" strike="noStrike" kern="1200" cap="none" normalizeH="0" baseline="0" dirty="0">
                        <a:ln>
                          <a:noFill/>
                        </a:ln>
                        <a:solidFill>
                          <a:schemeClr val="tx1"/>
                        </a:solidFill>
                        <a:effectLst/>
                        <a:latin typeface="+mj-ea"/>
                        <a:ea typeface="+mj-ea"/>
                        <a:cs typeface="+mn-cs"/>
                      </a:endParaRPr>
                    </a:p>
                  </a:txBody>
                  <a:tcPr anchor="ctr">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tx1"/>
                          </a:solidFill>
                          <a:effectLst/>
                          <a:latin typeface="+mj-ea"/>
                          <a:ea typeface="+mj-ea"/>
                          <a:cs typeface="+mn-cs"/>
                        </a:rPr>
                        <a:t>典型问题举例</a:t>
                      </a:r>
                      <a:endParaRPr kumimoji="0" lang="en-US" altLang="en-US" sz="1600" b="1" i="0" u="none" strike="noStrike" kern="1200" cap="none" normalizeH="0" baseline="0" dirty="0">
                        <a:ln>
                          <a:noFill/>
                        </a:ln>
                        <a:solidFill>
                          <a:schemeClr val="tx1"/>
                        </a:solidFill>
                        <a:effectLst/>
                        <a:latin typeface="+mj-ea"/>
                        <a:ea typeface="+mj-ea"/>
                        <a:cs typeface="+mn-cs"/>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tx1"/>
                          </a:solidFill>
                          <a:effectLst/>
                          <a:latin typeface="+mj-ea"/>
                          <a:ea typeface="+mj-ea"/>
                          <a:cs typeface="+mn-cs"/>
                        </a:rPr>
                        <a:t>涉及的数据</a:t>
                      </a:r>
                      <a:endParaRPr kumimoji="0" lang="en-US" altLang="en-US" sz="1600" b="1" i="0" u="none" strike="noStrike" kern="1200" cap="none" normalizeH="0" baseline="0" dirty="0">
                        <a:ln>
                          <a:noFill/>
                        </a:ln>
                        <a:solidFill>
                          <a:schemeClr val="tx1"/>
                        </a:solidFill>
                        <a:effectLst/>
                        <a:latin typeface="+mj-ea"/>
                        <a:ea typeface="+mj-ea"/>
                        <a:cs typeface="+mn-cs"/>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tx1"/>
                          </a:solidFill>
                          <a:effectLst/>
                          <a:latin typeface="+mj-ea"/>
                          <a:ea typeface="+mj-ea"/>
                          <a:cs typeface="+mn-cs"/>
                        </a:rPr>
                        <a:t>数据影响程度</a:t>
                      </a:r>
                      <a:endParaRPr kumimoji="0" lang="en-US" altLang="en-US" sz="1600" b="1" i="0" u="none" strike="noStrike" kern="1200" cap="none" normalizeH="0" baseline="0" dirty="0">
                        <a:ln>
                          <a:noFill/>
                        </a:ln>
                        <a:solidFill>
                          <a:schemeClr val="tx1"/>
                        </a:solidFill>
                        <a:effectLst/>
                        <a:latin typeface="+mj-ea"/>
                        <a:ea typeface="+mj-ea"/>
                        <a:cs typeface="+mn-cs"/>
                      </a:endParaRPr>
                    </a:p>
                  </a:txBody>
                  <a:tcPr anchor="ctr">
                    <a:lnB w="12700" cap="flat" cmpd="sng" algn="ctr">
                      <a:solidFill>
                        <a:schemeClr val="tx1"/>
                      </a:solidFill>
                      <a:prstDash val="solid"/>
                      <a:round/>
                      <a:headEnd type="none" w="med" len="med"/>
                      <a:tailEnd type="none" w="med" len="med"/>
                    </a:lnB>
                    <a:solidFill>
                      <a:schemeClr val="accent1">
                        <a:lumMod val="60000"/>
                        <a:lumOff val="40000"/>
                      </a:schemeClr>
                    </a:solidFill>
                  </a:tcPr>
                </a:tc>
              </a:tr>
              <a:tr h="1051348">
                <a:tc>
                  <a:txBody>
                    <a:bodyPr/>
                    <a:lstStyle/>
                    <a:p>
                      <a:pPr algn="ctr"/>
                      <a:r>
                        <a:rPr lang="zh-CN" altLang="en-US" sz="1400" b="1" dirty="0" smtClean="0">
                          <a:latin typeface="+mj-ea"/>
                          <a:ea typeface="+mj-ea"/>
                        </a:rPr>
                        <a:t>项目全生命</a:t>
                      </a:r>
                      <a:endParaRPr lang="en-US" altLang="zh-CN" sz="1400" b="1" dirty="0" smtClean="0">
                        <a:latin typeface="+mj-ea"/>
                        <a:ea typeface="+mj-ea"/>
                      </a:endParaRPr>
                    </a:p>
                    <a:p>
                      <a:pPr algn="ctr"/>
                      <a:r>
                        <a:rPr lang="zh-CN" altLang="en-US" sz="1400" b="1" dirty="0" smtClean="0">
                          <a:latin typeface="+mj-ea"/>
                          <a:ea typeface="+mj-ea"/>
                        </a:rPr>
                        <a:t>周期管理</a:t>
                      </a:r>
                      <a:endParaRPr lang="en-US" sz="1400" b="1" dirty="0">
                        <a:latin typeface="+mj-ea"/>
                        <a:ea typeface="+mj-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项目前期、项目投标、项目签约、项目实施、项目付款的各阶段信息割裂，无法汇总</a:t>
                      </a: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财务清欠报表需要统计三亿以上项目的执行情况、付款情况，无法实现</a:t>
                      </a:r>
                      <a:endParaRPr lang="en-US" altLang="en-US" sz="1400" b="0" kern="1200" dirty="0" smtClean="0">
                        <a:solidFill>
                          <a:schemeClr val="tx1"/>
                        </a:solidFill>
                        <a:latin typeface="+mj-ea"/>
                        <a:ea typeface="+mj-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项目、客户、组织机构。。。</a:t>
                      </a:r>
                      <a:endParaRPr lang="en-US" altLang="en-US" sz="1400" b="0" kern="1200" dirty="0" smtClean="0">
                        <a:solidFill>
                          <a:schemeClr val="tx1"/>
                        </a:solidFill>
                        <a:latin typeface="+mj-ea"/>
                        <a:ea typeface="+mj-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513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tx1"/>
                          </a:solidFill>
                          <a:latin typeface="+mj-ea"/>
                          <a:ea typeface="+mj-ea"/>
                          <a:cs typeface="+mn-cs"/>
                        </a:rPr>
                        <a:t>项目监管</a:t>
                      </a:r>
                      <a:endParaRPr lang="en-US" sz="1400" b="1" dirty="0">
                        <a:latin typeface="+mj-ea"/>
                        <a:ea typeface="+mj-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多部门纵向下达的报表上报要求，其中</a:t>
                      </a:r>
                      <a:r>
                        <a:rPr lang="en-US" altLang="zh-CN" sz="1400" b="0" kern="1200" dirty="0" smtClean="0">
                          <a:solidFill>
                            <a:schemeClr val="tx1"/>
                          </a:solidFill>
                          <a:latin typeface="+mj-ea"/>
                          <a:ea typeface="+mj-ea"/>
                          <a:cs typeface="+mn-cs"/>
                        </a:rPr>
                        <a:t>80%</a:t>
                      </a:r>
                      <a:r>
                        <a:rPr lang="zh-CN" altLang="en-US" sz="1400" b="0" kern="1200" dirty="0" smtClean="0">
                          <a:solidFill>
                            <a:schemeClr val="tx1"/>
                          </a:solidFill>
                          <a:latin typeface="+mj-ea"/>
                          <a:ea typeface="+mj-ea"/>
                          <a:cs typeface="+mn-cs"/>
                        </a:rPr>
                        <a:t>的数据重复，导致下级单位重复填报、统计</a:t>
                      </a: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市场与客户管理部的报表</a:t>
                      </a:r>
                      <a:endParaRPr lang="en-US" altLang="zh-CN" sz="1400" b="0" kern="1200" dirty="0" smtClean="0">
                        <a:solidFill>
                          <a:schemeClr val="tx1"/>
                        </a:solidFill>
                        <a:latin typeface="+mj-ea"/>
                        <a:ea typeface="+mj-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安质环部的项目统计报表</a:t>
                      </a:r>
                      <a:endParaRPr lang="en-US" altLang="zh-CN" sz="1400" b="0" kern="1200" dirty="0" smtClean="0">
                        <a:solidFill>
                          <a:schemeClr val="tx1"/>
                        </a:solidFill>
                        <a:latin typeface="+mj-ea"/>
                        <a:ea typeface="+mj-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资金部的统计清欠报表</a:t>
                      </a:r>
                      <a:endParaRPr lang="en-US" altLang="zh-CN" sz="1400" b="0" kern="1200" dirty="0" smtClean="0">
                        <a:solidFill>
                          <a:schemeClr val="tx1"/>
                        </a:solidFill>
                        <a:latin typeface="+mj-ea"/>
                        <a:ea typeface="+mj-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a:t>
                      </a:r>
                      <a:endParaRPr lang="en-US" altLang="en-US" sz="1400" b="0" kern="1200" dirty="0" smtClean="0">
                        <a:solidFill>
                          <a:schemeClr val="tx1"/>
                        </a:solidFill>
                        <a:latin typeface="+mj-ea"/>
                        <a:ea typeface="+mj-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项目、组织机构</a:t>
                      </a:r>
                      <a:endParaRPr lang="en-US" altLang="en-US" sz="1400" b="0" kern="1200" dirty="0" smtClean="0">
                        <a:solidFill>
                          <a:schemeClr val="tx1"/>
                        </a:solidFill>
                        <a:latin typeface="+mj-ea"/>
                        <a:ea typeface="+mj-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4842">
                <a:tc>
                  <a:txBody>
                    <a:bodyPr/>
                    <a:lstStyle/>
                    <a:p>
                      <a:pPr algn="ctr"/>
                      <a:r>
                        <a:rPr lang="zh-CN" altLang="en-US" sz="1400" b="1" dirty="0" smtClean="0">
                          <a:latin typeface="+mj-ea"/>
                          <a:ea typeface="+mj-ea"/>
                        </a:rPr>
                        <a:t>业务监管</a:t>
                      </a:r>
                      <a:endParaRPr lang="en-US" sz="1400" b="1" dirty="0">
                        <a:latin typeface="+mj-ea"/>
                        <a:ea typeface="+mj-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审计数据缺失</a:t>
                      </a:r>
                      <a:endParaRPr lang="en-US" altLang="zh-CN" sz="1400" b="0" kern="1200" dirty="0" smtClean="0">
                        <a:solidFill>
                          <a:schemeClr val="tx1"/>
                        </a:solidFill>
                        <a:latin typeface="+mj-ea"/>
                        <a:ea typeface="+mj-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监察中的业务过程控制点的异常报警和监控</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项目审计目前只能获取财务部分的</a:t>
                      </a:r>
                      <a:r>
                        <a:rPr lang="en-US" altLang="zh-CN" sz="1400" b="0" kern="1200" dirty="0" smtClean="0">
                          <a:solidFill>
                            <a:schemeClr val="tx1"/>
                          </a:solidFill>
                          <a:latin typeface="+mj-ea"/>
                          <a:ea typeface="+mj-ea"/>
                          <a:cs typeface="+mn-cs"/>
                        </a:rPr>
                        <a:t>20-30%</a:t>
                      </a:r>
                      <a:r>
                        <a:rPr lang="zh-CN" altLang="en-US" sz="1400" b="0" kern="1200" dirty="0" smtClean="0">
                          <a:solidFill>
                            <a:schemeClr val="tx1"/>
                          </a:solidFill>
                          <a:latin typeface="+mj-ea"/>
                          <a:ea typeface="+mj-ea"/>
                          <a:cs typeface="+mn-cs"/>
                        </a:rPr>
                        <a:t>左右的数据，其他内容无法获取</a:t>
                      </a:r>
                      <a:endParaRPr lang="en-US" altLang="zh-CN" sz="1400" b="0" kern="1200" dirty="0" smtClean="0">
                        <a:solidFill>
                          <a:schemeClr val="tx1"/>
                        </a:solidFill>
                        <a:latin typeface="+mj-ea"/>
                        <a:ea typeface="+mj-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财务 项目</a:t>
                      </a:r>
                      <a:endParaRPr lang="en-US" altLang="en-US" sz="1400" b="0" kern="1200" dirty="0" smtClean="0">
                        <a:solidFill>
                          <a:schemeClr val="tx1"/>
                        </a:solidFill>
                        <a:latin typeface="+mj-ea"/>
                        <a:ea typeface="+mj-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37712">
                <a:tc>
                  <a:txBody>
                    <a:bodyPr/>
                    <a:lstStyle/>
                    <a:p>
                      <a:pPr algn="ctr"/>
                      <a:r>
                        <a:rPr lang="zh-CN" altLang="en-US" sz="1400" b="1" dirty="0" smtClean="0">
                          <a:latin typeface="+mj-ea"/>
                          <a:ea typeface="+mj-ea"/>
                        </a:rPr>
                        <a:t>决策分析</a:t>
                      </a:r>
                      <a:endParaRPr lang="en-US" sz="1400" b="1" dirty="0">
                        <a:latin typeface="+mj-ea"/>
                        <a:ea typeface="+mj-ea"/>
                      </a:endParaRPr>
                    </a:p>
                  </a:txBody>
                  <a:tcPr anchor="ctr">
                    <a:lnT w="12700" cap="flat" cmpd="sng" algn="ctr">
                      <a:solidFill>
                        <a:schemeClr val="tx1"/>
                      </a:solidFill>
                      <a:prstDash val="solid"/>
                      <a:round/>
                      <a:headEnd type="none" w="med" len="med"/>
                      <a:tailEnd type="none" w="med" len="med"/>
                    </a:lnT>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数据不一致，统计口径不一致，需要做大量的对照、转换和清理，才能实现信息的汇总统计，无法为领导提供全面的信息分析视图</a:t>
                      </a:r>
                    </a:p>
                  </a:txBody>
                  <a:tcPr>
                    <a:lnT w="12700" cap="flat" cmpd="sng" algn="ctr">
                      <a:solidFill>
                        <a:schemeClr val="tx1"/>
                      </a:solidFill>
                      <a:prstDash val="solid"/>
                      <a:round/>
                      <a:headEnd type="none" w="med" len="med"/>
                      <a:tailEnd type="none" w="med" len="med"/>
                    </a:lnT>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项目综合情况无法展现</a:t>
                      </a:r>
                      <a:endParaRPr lang="en-US" altLang="zh-CN" sz="1400" b="0" kern="1200" dirty="0" smtClean="0">
                        <a:solidFill>
                          <a:schemeClr val="tx1"/>
                        </a:solidFill>
                        <a:latin typeface="+mj-ea"/>
                        <a:ea typeface="+mj-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统计报表需要手工合并</a:t>
                      </a:r>
                      <a:endParaRPr lang="en-US" altLang="zh-CN" sz="1400" b="0" kern="1200" dirty="0" smtClean="0">
                        <a:solidFill>
                          <a:schemeClr val="tx1"/>
                        </a:solidFill>
                        <a:latin typeface="+mj-ea"/>
                        <a:ea typeface="+mj-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大客户欠款无法准确统计</a:t>
                      </a:r>
                      <a:endParaRPr lang="en-US" altLang="en-US" sz="1400" b="0" kern="1200" dirty="0" smtClean="0">
                        <a:solidFill>
                          <a:schemeClr val="tx1"/>
                        </a:solidFill>
                        <a:latin typeface="+mj-ea"/>
                        <a:ea typeface="+mj-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组织机构、项目、财务</a:t>
                      </a:r>
                      <a:endParaRPr lang="en-US" altLang="zh-CN" sz="1400" b="0" kern="1200" dirty="0" smtClean="0">
                        <a:solidFill>
                          <a:schemeClr val="tx1"/>
                        </a:solidFill>
                        <a:latin typeface="+mj-ea"/>
                        <a:ea typeface="+mj-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zh-CN" altLang="en-US" sz="1400" b="0" kern="1200" dirty="0" smtClean="0">
                          <a:solidFill>
                            <a:schemeClr val="tx1"/>
                          </a:solidFill>
                          <a:latin typeface="+mj-ea"/>
                          <a:ea typeface="+mj-ea"/>
                          <a:cs typeface="+mn-cs"/>
                        </a:rPr>
                        <a:t>客户</a:t>
                      </a:r>
                      <a:endParaRPr lang="en-US" altLang="en-US" sz="1400" b="0" kern="1200" dirty="0" smtClean="0">
                        <a:solidFill>
                          <a:schemeClr val="tx1"/>
                        </a:solidFill>
                        <a:latin typeface="+mj-ea"/>
                        <a:ea typeface="+mj-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altLang="en-US" sz="1400" b="0" kern="1200" dirty="0" smtClean="0">
                        <a:solidFill>
                          <a:schemeClr val="tx1"/>
                        </a:solidFill>
                        <a:latin typeface="+mj-ea"/>
                        <a:ea typeface="+mj-ea"/>
                        <a:cs typeface="+mn-cs"/>
                      </a:endParaRPr>
                    </a:p>
                  </a:txBody>
                  <a:tcPr>
                    <a:lnT w="12700" cap="flat" cmpd="sng" algn="ctr">
                      <a:solidFill>
                        <a:schemeClr val="tx1"/>
                      </a:solidFill>
                      <a:prstDash val="solid"/>
                      <a:round/>
                      <a:headEnd type="none" w="med" len="med"/>
                      <a:tailEnd type="none" w="med" len="med"/>
                    </a:lnT>
                    <a:noFill/>
                  </a:tcPr>
                </a:tc>
              </a:tr>
            </a:tbl>
          </a:graphicData>
        </a:graphic>
      </p:graphicFrame>
      <p:grpSp>
        <p:nvGrpSpPr>
          <p:cNvPr id="9" name="组合 8"/>
          <p:cNvGrpSpPr/>
          <p:nvPr/>
        </p:nvGrpSpPr>
        <p:grpSpPr>
          <a:xfrm>
            <a:off x="8919665" y="2541113"/>
            <a:ext cx="290513" cy="301626"/>
            <a:chOff x="8605838" y="4972051"/>
            <a:chExt cx="290513" cy="301626"/>
          </a:xfrm>
        </p:grpSpPr>
        <p:sp>
          <p:nvSpPr>
            <p:cNvPr id="10"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11"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12"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13"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14" name="组合 13"/>
          <p:cNvGrpSpPr/>
          <p:nvPr/>
        </p:nvGrpSpPr>
        <p:grpSpPr>
          <a:xfrm>
            <a:off x="8919665" y="3573016"/>
            <a:ext cx="290513" cy="301626"/>
            <a:chOff x="8605838" y="4972051"/>
            <a:chExt cx="290513" cy="301626"/>
          </a:xfrm>
        </p:grpSpPr>
        <p:sp>
          <p:nvSpPr>
            <p:cNvPr id="15"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16"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18"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19"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20" name="组合 19"/>
          <p:cNvGrpSpPr/>
          <p:nvPr/>
        </p:nvGrpSpPr>
        <p:grpSpPr>
          <a:xfrm>
            <a:off x="8927602" y="4711550"/>
            <a:ext cx="290513" cy="301626"/>
            <a:chOff x="8605838" y="4972051"/>
            <a:chExt cx="290513" cy="301626"/>
          </a:xfrm>
        </p:grpSpPr>
        <p:sp>
          <p:nvSpPr>
            <p:cNvPr id="21"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22"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23"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24"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grpSp>
        <p:nvGrpSpPr>
          <p:cNvPr id="26" name="组合 25"/>
          <p:cNvGrpSpPr/>
          <p:nvPr/>
        </p:nvGrpSpPr>
        <p:grpSpPr>
          <a:xfrm>
            <a:off x="8913440" y="5575646"/>
            <a:ext cx="290513" cy="301626"/>
            <a:chOff x="8605838" y="4972051"/>
            <a:chExt cx="290513" cy="301626"/>
          </a:xfrm>
        </p:grpSpPr>
        <p:sp>
          <p:nvSpPr>
            <p:cNvPr id="27" name="Freeform 170"/>
            <p:cNvSpPr>
              <a:spLocks/>
            </p:cNvSpPr>
            <p:nvPr/>
          </p:nvSpPr>
          <p:spPr bwMode="auto">
            <a:xfrm>
              <a:off x="8751888" y="4972051"/>
              <a:ext cx="144463" cy="150813"/>
            </a:xfrm>
            <a:custGeom>
              <a:avLst/>
              <a:gdLst>
                <a:gd name="T0" fmla="*/ 0 w 1135"/>
                <a:gd name="T1" fmla="*/ 568 h 1135"/>
                <a:gd name="T2" fmla="*/ 28 w 1135"/>
                <a:gd name="T3" fmla="*/ 0 h 1135"/>
                <a:gd name="T4" fmla="*/ 84 w 1135"/>
                <a:gd name="T5" fmla="*/ 3 h 1135"/>
                <a:gd name="T6" fmla="*/ 139 w 1135"/>
                <a:gd name="T7" fmla="*/ 8 h 1135"/>
                <a:gd name="T8" fmla="*/ 194 w 1135"/>
                <a:gd name="T9" fmla="*/ 17 h 1135"/>
                <a:gd name="T10" fmla="*/ 249 w 1135"/>
                <a:gd name="T11" fmla="*/ 28 h 1135"/>
                <a:gd name="T12" fmla="*/ 303 w 1135"/>
                <a:gd name="T13" fmla="*/ 41 h 1135"/>
                <a:gd name="T14" fmla="*/ 356 w 1135"/>
                <a:gd name="T15" fmla="*/ 57 h 1135"/>
                <a:gd name="T16" fmla="*/ 395 w 1135"/>
                <a:gd name="T17" fmla="*/ 71 h 1135"/>
                <a:gd name="T18" fmla="*/ 434 w 1135"/>
                <a:gd name="T19" fmla="*/ 86 h 1135"/>
                <a:gd name="T20" fmla="*/ 485 w 1135"/>
                <a:gd name="T21" fmla="*/ 109 h 1135"/>
                <a:gd name="T22" fmla="*/ 535 w 1135"/>
                <a:gd name="T23" fmla="*/ 134 h 1135"/>
                <a:gd name="T24" fmla="*/ 584 w 1135"/>
                <a:gd name="T25" fmla="*/ 161 h 1135"/>
                <a:gd name="T26" fmla="*/ 632 w 1135"/>
                <a:gd name="T27" fmla="*/ 191 h 1135"/>
                <a:gd name="T28" fmla="*/ 677 w 1135"/>
                <a:gd name="T29" fmla="*/ 223 h 1135"/>
                <a:gd name="T30" fmla="*/ 721 w 1135"/>
                <a:gd name="T31" fmla="*/ 257 h 1135"/>
                <a:gd name="T32" fmla="*/ 763 w 1135"/>
                <a:gd name="T33" fmla="*/ 293 h 1135"/>
                <a:gd name="T34" fmla="*/ 783 w 1135"/>
                <a:gd name="T35" fmla="*/ 312 h 1135"/>
                <a:gd name="T36" fmla="*/ 823 w 1135"/>
                <a:gd name="T37" fmla="*/ 352 h 1135"/>
                <a:gd name="T38" fmla="*/ 860 w 1135"/>
                <a:gd name="T39" fmla="*/ 393 h 1135"/>
                <a:gd name="T40" fmla="*/ 895 w 1135"/>
                <a:gd name="T41" fmla="*/ 436 h 1135"/>
                <a:gd name="T42" fmla="*/ 928 w 1135"/>
                <a:gd name="T43" fmla="*/ 481 h 1135"/>
                <a:gd name="T44" fmla="*/ 959 w 1135"/>
                <a:gd name="T45" fmla="*/ 527 h 1135"/>
                <a:gd name="T46" fmla="*/ 988 w 1135"/>
                <a:gd name="T47" fmla="*/ 576 h 1135"/>
                <a:gd name="T48" fmla="*/ 1014 w 1135"/>
                <a:gd name="T49" fmla="*/ 625 h 1135"/>
                <a:gd name="T50" fmla="*/ 1038 w 1135"/>
                <a:gd name="T51" fmla="*/ 675 h 1135"/>
                <a:gd name="T52" fmla="*/ 1059 w 1135"/>
                <a:gd name="T53" fmla="*/ 727 h 1135"/>
                <a:gd name="T54" fmla="*/ 1078 w 1135"/>
                <a:gd name="T55" fmla="*/ 779 h 1135"/>
                <a:gd name="T56" fmla="*/ 1094 w 1135"/>
                <a:gd name="T57" fmla="*/ 832 h 1135"/>
                <a:gd name="T58" fmla="*/ 1108 w 1135"/>
                <a:gd name="T59" fmla="*/ 886 h 1135"/>
                <a:gd name="T60" fmla="*/ 1119 w 1135"/>
                <a:gd name="T61" fmla="*/ 941 h 1135"/>
                <a:gd name="T62" fmla="*/ 1127 w 1135"/>
                <a:gd name="T63" fmla="*/ 996 h 1135"/>
                <a:gd name="T64" fmla="*/ 1133 w 1135"/>
                <a:gd name="T65" fmla="*/ 1051 h 1135"/>
                <a:gd name="T66" fmla="*/ 1135 w 1135"/>
                <a:gd name="T67" fmla="*/ 1107 h 1135"/>
                <a:gd name="T68" fmla="*/ 567 w 1135"/>
                <a:gd name="T69" fmla="*/ 11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1135"/>
                  </a:moveTo>
                  <a:lnTo>
                    <a:pt x="0" y="568"/>
                  </a:lnTo>
                  <a:lnTo>
                    <a:pt x="0" y="0"/>
                  </a:lnTo>
                  <a:lnTo>
                    <a:pt x="28" y="0"/>
                  </a:lnTo>
                  <a:lnTo>
                    <a:pt x="56" y="1"/>
                  </a:lnTo>
                  <a:lnTo>
                    <a:pt x="84" y="3"/>
                  </a:lnTo>
                  <a:lnTo>
                    <a:pt x="112" y="5"/>
                  </a:lnTo>
                  <a:lnTo>
                    <a:pt x="139" y="8"/>
                  </a:lnTo>
                  <a:lnTo>
                    <a:pt x="167" y="12"/>
                  </a:lnTo>
                  <a:lnTo>
                    <a:pt x="194" y="17"/>
                  </a:lnTo>
                  <a:lnTo>
                    <a:pt x="222" y="22"/>
                  </a:lnTo>
                  <a:lnTo>
                    <a:pt x="249" y="28"/>
                  </a:lnTo>
                  <a:lnTo>
                    <a:pt x="276" y="34"/>
                  </a:lnTo>
                  <a:lnTo>
                    <a:pt x="303" y="41"/>
                  </a:lnTo>
                  <a:lnTo>
                    <a:pt x="330" y="49"/>
                  </a:lnTo>
                  <a:lnTo>
                    <a:pt x="356" y="57"/>
                  </a:lnTo>
                  <a:lnTo>
                    <a:pt x="382" y="66"/>
                  </a:lnTo>
                  <a:lnTo>
                    <a:pt x="395" y="71"/>
                  </a:lnTo>
                  <a:lnTo>
                    <a:pt x="409" y="76"/>
                  </a:lnTo>
                  <a:lnTo>
                    <a:pt x="434" y="86"/>
                  </a:lnTo>
                  <a:lnTo>
                    <a:pt x="460" y="97"/>
                  </a:lnTo>
                  <a:lnTo>
                    <a:pt x="485" y="109"/>
                  </a:lnTo>
                  <a:lnTo>
                    <a:pt x="510" y="121"/>
                  </a:lnTo>
                  <a:lnTo>
                    <a:pt x="535" y="134"/>
                  </a:lnTo>
                  <a:lnTo>
                    <a:pt x="559" y="147"/>
                  </a:lnTo>
                  <a:lnTo>
                    <a:pt x="584" y="161"/>
                  </a:lnTo>
                  <a:lnTo>
                    <a:pt x="608" y="176"/>
                  </a:lnTo>
                  <a:lnTo>
                    <a:pt x="632" y="191"/>
                  </a:lnTo>
                  <a:lnTo>
                    <a:pt x="654" y="206"/>
                  </a:lnTo>
                  <a:lnTo>
                    <a:pt x="677" y="223"/>
                  </a:lnTo>
                  <a:lnTo>
                    <a:pt x="699" y="240"/>
                  </a:lnTo>
                  <a:lnTo>
                    <a:pt x="721" y="257"/>
                  </a:lnTo>
                  <a:lnTo>
                    <a:pt x="742" y="275"/>
                  </a:lnTo>
                  <a:lnTo>
                    <a:pt x="763" y="293"/>
                  </a:lnTo>
                  <a:lnTo>
                    <a:pt x="773" y="303"/>
                  </a:lnTo>
                  <a:lnTo>
                    <a:pt x="783" y="312"/>
                  </a:lnTo>
                  <a:lnTo>
                    <a:pt x="803" y="332"/>
                  </a:lnTo>
                  <a:lnTo>
                    <a:pt x="823" y="352"/>
                  </a:lnTo>
                  <a:lnTo>
                    <a:pt x="842" y="372"/>
                  </a:lnTo>
                  <a:lnTo>
                    <a:pt x="860" y="393"/>
                  </a:lnTo>
                  <a:lnTo>
                    <a:pt x="878" y="414"/>
                  </a:lnTo>
                  <a:lnTo>
                    <a:pt x="895" y="436"/>
                  </a:lnTo>
                  <a:lnTo>
                    <a:pt x="912" y="458"/>
                  </a:lnTo>
                  <a:lnTo>
                    <a:pt x="928" y="481"/>
                  </a:lnTo>
                  <a:lnTo>
                    <a:pt x="944" y="504"/>
                  </a:lnTo>
                  <a:lnTo>
                    <a:pt x="959" y="527"/>
                  </a:lnTo>
                  <a:lnTo>
                    <a:pt x="974" y="551"/>
                  </a:lnTo>
                  <a:lnTo>
                    <a:pt x="988" y="576"/>
                  </a:lnTo>
                  <a:lnTo>
                    <a:pt x="1001" y="600"/>
                  </a:lnTo>
                  <a:lnTo>
                    <a:pt x="1014" y="625"/>
                  </a:lnTo>
                  <a:lnTo>
                    <a:pt x="1026" y="650"/>
                  </a:lnTo>
                  <a:lnTo>
                    <a:pt x="1038" y="675"/>
                  </a:lnTo>
                  <a:lnTo>
                    <a:pt x="1049" y="701"/>
                  </a:lnTo>
                  <a:lnTo>
                    <a:pt x="1059" y="727"/>
                  </a:lnTo>
                  <a:lnTo>
                    <a:pt x="1069" y="753"/>
                  </a:lnTo>
                  <a:lnTo>
                    <a:pt x="1078" y="779"/>
                  </a:lnTo>
                  <a:lnTo>
                    <a:pt x="1087" y="806"/>
                  </a:lnTo>
                  <a:lnTo>
                    <a:pt x="1094" y="832"/>
                  </a:lnTo>
                  <a:lnTo>
                    <a:pt x="1102" y="859"/>
                  </a:lnTo>
                  <a:lnTo>
                    <a:pt x="1108" y="886"/>
                  </a:lnTo>
                  <a:lnTo>
                    <a:pt x="1114" y="913"/>
                  </a:lnTo>
                  <a:lnTo>
                    <a:pt x="1119" y="941"/>
                  </a:lnTo>
                  <a:lnTo>
                    <a:pt x="1123" y="968"/>
                  </a:lnTo>
                  <a:lnTo>
                    <a:pt x="1127" y="996"/>
                  </a:lnTo>
                  <a:lnTo>
                    <a:pt x="1130" y="1023"/>
                  </a:lnTo>
                  <a:lnTo>
                    <a:pt x="1133" y="1051"/>
                  </a:lnTo>
                  <a:lnTo>
                    <a:pt x="1134" y="1079"/>
                  </a:lnTo>
                  <a:lnTo>
                    <a:pt x="1135" y="1107"/>
                  </a:lnTo>
                  <a:lnTo>
                    <a:pt x="1135" y="1135"/>
                  </a:lnTo>
                  <a:lnTo>
                    <a:pt x="567" y="1135"/>
                  </a:lnTo>
                  <a:lnTo>
                    <a:pt x="0"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sp>
          <p:nvSpPr>
            <p:cNvPr id="28" name="Freeform 171"/>
            <p:cNvSpPr>
              <a:spLocks/>
            </p:cNvSpPr>
            <p:nvPr/>
          </p:nvSpPr>
          <p:spPr bwMode="auto">
            <a:xfrm>
              <a:off x="8751888" y="5122864"/>
              <a:ext cx="144463" cy="150813"/>
            </a:xfrm>
            <a:custGeom>
              <a:avLst/>
              <a:gdLst>
                <a:gd name="T0" fmla="*/ 567 w 1135"/>
                <a:gd name="T1" fmla="*/ 0 h 1135"/>
                <a:gd name="T2" fmla="*/ 1135 w 1135"/>
                <a:gd name="T3" fmla="*/ 28 h 1135"/>
                <a:gd name="T4" fmla="*/ 1132 w 1135"/>
                <a:gd name="T5" fmla="*/ 83 h 1135"/>
                <a:gd name="T6" fmla="*/ 1127 w 1135"/>
                <a:gd name="T7" fmla="*/ 139 h 1135"/>
                <a:gd name="T8" fmla="*/ 1119 w 1135"/>
                <a:gd name="T9" fmla="*/ 194 h 1135"/>
                <a:gd name="T10" fmla="*/ 1108 w 1135"/>
                <a:gd name="T11" fmla="*/ 248 h 1135"/>
                <a:gd name="T12" fmla="*/ 1094 w 1135"/>
                <a:gd name="T13" fmla="*/ 302 h 1135"/>
                <a:gd name="T14" fmla="*/ 1078 w 1135"/>
                <a:gd name="T15" fmla="*/ 355 h 1135"/>
                <a:gd name="T16" fmla="*/ 1064 w 1135"/>
                <a:gd name="T17" fmla="*/ 395 h 1135"/>
                <a:gd name="T18" fmla="*/ 1049 w 1135"/>
                <a:gd name="T19" fmla="*/ 434 h 1135"/>
                <a:gd name="T20" fmla="*/ 1027 w 1135"/>
                <a:gd name="T21" fmla="*/ 485 h 1135"/>
                <a:gd name="T22" fmla="*/ 1002 w 1135"/>
                <a:gd name="T23" fmla="*/ 534 h 1135"/>
                <a:gd name="T24" fmla="*/ 974 w 1135"/>
                <a:gd name="T25" fmla="*/ 584 h 1135"/>
                <a:gd name="T26" fmla="*/ 945 w 1135"/>
                <a:gd name="T27" fmla="*/ 631 h 1135"/>
                <a:gd name="T28" fmla="*/ 913 w 1135"/>
                <a:gd name="T29" fmla="*/ 676 h 1135"/>
                <a:gd name="T30" fmla="*/ 878 w 1135"/>
                <a:gd name="T31" fmla="*/ 720 h 1135"/>
                <a:gd name="T32" fmla="*/ 842 w 1135"/>
                <a:gd name="T33" fmla="*/ 762 h 1135"/>
                <a:gd name="T34" fmla="*/ 823 w 1135"/>
                <a:gd name="T35" fmla="*/ 783 h 1135"/>
                <a:gd name="T36" fmla="*/ 783 w 1135"/>
                <a:gd name="T37" fmla="*/ 822 h 1135"/>
                <a:gd name="T38" fmla="*/ 742 w 1135"/>
                <a:gd name="T39" fmla="*/ 859 h 1135"/>
                <a:gd name="T40" fmla="*/ 699 w 1135"/>
                <a:gd name="T41" fmla="*/ 895 h 1135"/>
                <a:gd name="T42" fmla="*/ 654 w 1135"/>
                <a:gd name="T43" fmla="*/ 928 h 1135"/>
                <a:gd name="T44" fmla="*/ 608 w 1135"/>
                <a:gd name="T45" fmla="*/ 959 h 1135"/>
                <a:gd name="T46" fmla="*/ 559 w 1135"/>
                <a:gd name="T47" fmla="*/ 987 h 1135"/>
                <a:gd name="T48" fmla="*/ 510 w 1135"/>
                <a:gd name="T49" fmla="*/ 1014 h 1135"/>
                <a:gd name="T50" fmla="*/ 460 w 1135"/>
                <a:gd name="T51" fmla="*/ 1037 h 1135"/>
                <a:gd name="T52" fmla="*/ 409 w 1135"/>
                <a:gd name="T53" fmla="*/ 1059 h 1135"/>
                <a:gd name="T54" fmla="*/ 356 w 1135"/>
                <a:gd name="T55" fmla="*/ 1078 h 1135"/>
                <a:gd name="T56" fmla="*/ 303 w 1135"/>
                <a:gd name="T57" fmla="*/ 1094 h 1135"/>
                <a:gd name="T58" fmla="*/ 249 w 1135"/>
                <a:gd name="T59" fmla="*/ 1107 h 1135"/>
                <a:gd name="T60" fmla="*/ 194 w 1135"/>
                <a:gd name="T61" fmla="*/ 1118 h 1135"/>
                <a:gd name="T62" fmla="*/ 139 w 1135"/>
                <a:gd name="T63" fmla="*/ 1127 h 1135"/>
                <a:gd name="T64" fmla="*/ 84 w 1135"/>
                <a:gd name="T65" fmla="*/ 1132 h 1135"/>
                <a:gd name="T66" fmla="*/ 28 w 1135"/>
                <a:gd name="T67" fmla="*/ 1134 h 1135"/>
                <a:gd name="T68" fmla="*/ 0 w 1135"/>
                <a:gd name="T69" fmla="*/ 567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5" h="1135">
                  <a:moveTo>
                    <a:pt x="0" y="0"/>
                  </a:moveTo>
                  <a:lnTo>
                    <a:pt x="567" y="0"/>
                  </a:lnTo>
                  <a:lnTo>
                    <a:pt x="1135" y="0"/>
                  </a:lnTo>
                  <a:lnTo>
                    <a:pt x="1135" y="28"/>
                  </a:lnTo>
                  <a:lnTo>
                    <a:pt x="1134" y="55"/>
                  </a:lnTo>
                  <a:lnTo>
                    <a:pt x="1132" y="83"/>
                  </a:lnTo>
                  <a:lnTo>
                    <a:pt x="1130" y="111"/>
                  </a:lnTo>
                  <a:lnTo>
                    <a:pt x="1127" y="139"/>
                  </a:lnTo>
                  <a:lnTo>
                    <a:pt x="1123" y="166"/>
                  </a:lnTo>
                  <a:lnTo>
                    <a:pt x="1119" y="194"/>
                  </a:lnTo>
                  <a:lnTo>
                    <a:pt x="1113" y="221"/>
                  </a:lnTo>
                  <a:lnTo>
                    <a:pt x="1108" y="248"/>
                  </a:lnTo>
                  <a:lnTo>
                    <a:pt x="1101" y="275"/>
                  </a:lnTo>
                  <a:lnTo>
                    <a:pt x="1094" y="302"/>
                  </a:lnTo>
                  <a:lnTo>
                    <a:pt x="1086" y="329"/>
                  </a:lnTo>
                  <a:lnTo>
                    <a:pt x="1078" y="355"/>
                  </a:lnTo>
                  <a:lnTo>
                    <a:pt x="1069" y="382"/>
                  </a:lnTo>
                  <a:lnTo>
                    <a:pt x="1064" y="395"/>
                  </a:lnTo>
                  <a:lnTo>
                    <a:pt x="1059" y="408"/>
                  </a:lnTo>
                  <a:lnTo>
                    <a:pt x="1049" y="434"/>
                  </a:lnTo>
                  <a:lnTo>
                    <a:pt x="1038" y="459"/>
                  </a:lnTo>
                  <a:lnTo>
                    <a:pt x="1027" y="485"/>
                  </a:lnTo>
                  <a:lnTo>
                    <a:pt x="1014" y="510"/>
                  </a:lnTo>
                  <a:lnTo>
                    <a:pt x="1002" y="534"/>
                  </a:lnTo>
                  <a:lnTo>
                    <a:pt x="988" y="559"/>
                  </a:lnTo>
                  <a:lnTo>
                    <a:pt x="974" y="584"/>
                  </a:lnTo>
                  <a:lnTo>
                    <a:pt x="960" y="608"/>
                  </a:lnTo>
                  <a:lnTo>
                    <a:pt x="945" y="631"/>
                  </a:lnTo>
                  <a:lnTo>
                    <a:pt x="929" y="654"/>
                  </a:lnTo>
                  <a:lnTo>
                    <a:pt x="913" y="676"/>
                  </a:lnTo>
                  <a:lnTo>
                    <a:pt x="896" y="699"/>
                  </a:lnTo>
                  <a:lnTo>
                    <a:pt x="878" y="720"/>
                  </a:lnTo>
                  <a:lnTo>
                    <a:pt x="860" y="742"/>
                  </a:lnTo>
                  <a:lnTo>
                    <a:pt x="842" y="762"/>
                  </a:lnTo>
                  <a:lnTo>
                    <a:pt x="832" y="773"/>
                  </a:lnTo>
                  <a:lnTo>
                    <a:pt x="823" y="783"/>
                  </a:lnTo>
                  <a:lnTo>
                    <a:pt x="803" y="803"/>
                  </a:lnTo>
                  <a:lnTo>
                    <a:pt x="783" y="822"/>
                  </a:lnTo>
                  <a:lnTo>
                    <a:pt x="763" y="841"/>
                  </a:lnTo>
                  <a:lnTo>
                    <a:pt x="742" y="859"/>
                  </a:lnTo>
                  <a:lnTo>
                    <a:pt x="721" y="877"/>
                  </a:lnTo>
                  <a:lnTo>
                    <a:pt x="699" y="895"/>
                  </a:lnTo>
                  <a:lnTo>
                    <a:pt x="677" y="912"/>
                  </a:lnTo>
                  <a:lnTo>
                    <a:pt x="654" y="928"/>
                  </a:lnTo>
                  <a:lnTo>
                    <a:pt x="631" y="944"/>
                  </a:lnTo>
                  <a:lnTo>
                    <a:pt x="608" y="959"/>
                  </a:lnTo>
                  <a:lnTo>
                    <a:pt x="584" y="973"/>
                  </a:lnTo>
                  <a:lnTo>
                    <a:pt x="559" y="987"/>
                  </a:lnTo>
                  <a:lnTo>
                    <a:pt x="535" y="1001"/>
                  </a:lnTo>
                  <a:lnTo>
                    <a:pt x="510" y="1014"/>
                  </a:lnTo>
                  <a:lnTo>
                    <a:pt x="485" y="1026"/>
                  </a:lnTo>
                  <a:lnTo>
                    <a:pt x="460" y="1037"/>
                  </a:lnTo>
                  <a:lnTo>
                    <a:pt x="434" y="1048"/>
                  </a:lnTo>
                  <a:lnTo>
                    <a:pt x="409" y="1059"/>
                  </a:lnTo>
                  <a:lnTo>
                    <a:pt x="382" y="1068"/>
                  </a:lnTo>
                  <a:lnTo>
                    <a:pt x="356" y="1078"/>
                  </a:lnTo>
                  <a:lnTo>
                    <a:pt x="330" y="1086"/>
                  </a:lnTo>
                  <a:lnTo>
                    <a:pt x="303" y="1094"/>
                  </a:lnTo>
                  <a:lnTo>
                    <a:pt x="276" y="1101"/>
                  </a:lnTo>
                  <a:lnTo>
                    <a:pt x="249" y="1107"/>
                  </a:lnTo>
                  <a:lnTo>
                    <a:pt x="222" y="1113"/>
                  </a:lnTo>
                  <a:lnTo>
                    <a:pt x="194" y="1118"/>
                  </a:lnTo>
                  <a:lnTo>
                    <a:pt x="167" y="1123"/>
                  </a:lnTo>
                  <a:lnTo>
                    <a:pt x="139" y="1127"/>
                  </a:lnTo>
                  <a:lnTo>
                    <a:pt x="112" y="1130"/>
                  </a:lnTo>
                  <a:lnTo>
                    <a:pt x="84" y="1132"/>
                  </a:lnTo>
                  <a:lnTo>
                    <a:pt x="56" y="1134"/>
                  </a:lnTo>
                  <a:lnTo>
                    <a:pt x="28" y="1134"/>
                  </a:lnTo>
                  <a:lnTo>
                    <a:pt x="0" y="1135"/>
                  </a:lnTo>
                  <a:lnTo>
                    <a:pt x="0" y="567"/>
                  </a:lnTo>
                  <a:lnTo>
                    <a:pt x="0"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29" name="Freeform 172"/>
            <p:cNvSpPr>
              <a:spLocks/>
            </p:cNvSpPr>
            <p:nvPr/>
          </p:nvSpPr>
          <p:spPr bwMode="auto">
            <a:xfrm>
              <a:off x="8605838" y="5122864"/>
              <a:ext cx="146050" cy="150813"/>
            </a:xfrm>
            <a:custGeom>
              <a:avLst/>
              <a:gdLst>
                <a:gd name="T0" fmla="*/ 1134 w 1134"/>
                <a:gd name="T1" fmla="*/ 567 h 1135"/>
                <a:gd name="T2" fmla="*/ 1107 w 1134"/>
                <a:gd name="T3" fmla="*/ 1134 h 1135"/>
                <a:gd name="T4" fmla="*/ 1051 w 1134"/>
                <a:gd name="T5" fmla="*/ 1132 h 1135"/>
                <a:gd name="T6" fmla="*/ 996 w 1134"/>
                <a:gd name="T7" fmla="*/ 1126 h 1135"/>
                <a:gd name="T8" fmla="*/ 941 w 1134"/>
                <a:gd name="T9" fmla="*/ 1118 h 1135"/>
                <a:gd name="T10" fmla="*/ 886 w 1134"/>
                <a:gd name="T11" fmla="*/ 1107 h 1135"/>
                <a:gd name="T12" fmla="*/ 832 w 1134"/>
                <a:gd name="T13" fmla="*/ 1094 h 1135"/>
                <a:gd name="T14" fmla="*/ 779 w 1134"/>
                <a:gd name="T15" fmla="*/ 1077 h 1135"/>
                <a:gd name="T16" fmla="*/ 739 w 1134"/>
                <a:gd name="T17" fmla="*/ 1064 h 1135"/>
                <a:gd name="T18" fmla="*/ 701 w 1134"/>
                <a:gd name="T19" fmla="*/ 1048 h 1135"/>
                <a:gd name="T20" fmla="*/ 650 w 1134"/>
                <a:gd name="T21" fmla="*/ 1026 h 1135"/>
                <a:gd name="T22" fmla="*/ 600 w 1134"/>
                <a:gd name="T23" fmla="*/ 1001 h 1135"/>
                <a:gd name="T24" fmla="*/ 550 w 1134"/>
                <a:gd name="T25" fmla="*/ 974 h 1135"/>
                <a:gd name="T26" fmla="*/ 503 w 1134"/>
                <a:gd name="T27" fmla="*/ 944 h 1135"/>
                <a:gd name="T28" fmla="*/ 458 w 1134"/>
                <a:gd name="T29" fmla="*/ 912 h 1135"/>
                <a:gd name="T30" fmla="*/ 414 w 1134"/>
                <a:gd name="T31" fmla="*/ 878 h 1135"/>
                <a:gd name="T32" fmla="*/ 372 w 1134"/>
                <a:gd name="T33" fmla="*/ 841 h 1135"/>
                <a:gd name="T34" fmla="*/ 352 w 1134"/>
                <a:gd name="T35" fmla="*/ 822 h 1135"/>
                <a:gd name="T36" fmla="*/ 312 w 1134"/>
                <a:gd name="T37" fmla="*/ 783 h 1135"/>
                <a:gd name="T38" fmla="*/ 275 w 1134"/>
                <a:gd name="T39" fmla="*/ 741 h 1135"/>
                <a:gd name="T40" fmla="*/ 240 w 1134"/>
                <a:gd name="T41" fmla="*/ 698 h 1135"/>
                <a:gd name="T42" fmla="*/ 206 w 1134"/>
                <a:gd name="T43" fmla="*/ 654 h 1135"/>
                <a:gd name="T44" fmla="*/ 176 w 1134"/>
                <a:gd name="T45" fmla="*/ 607 h 1135"/>
                <a:gd name="T46" fmla="*/ 147 w 1134"/>
                <a:gd name="T47" fmla="*/ 559 h 1135"/>
                <a:gd name="T48" fmla="*/ 121 w 1134"/>
                <a:gd name="T49" fmla="*/ 510 h 1135"/>
                <a:gd name="T50" fmla="*/ 97 w 1134"/>
                <a:gd name="T51" fmla="*/ 459 h 1135"/>
                <a:gd name="T52" fmla="*/ 76 w 1134"/>
                <a:gd name="T53" fmla="*/ 408 h 1135"/>
                <a:gd name="T54" fmla="*/ 57 w 1134"/>
                <a:gd name="T55" fmla="*/ 356 h 1135"/>
                <a:gd name="T56" fmla="*/ 40 w 1134"/>
                <a:gd name="T57" fmla="*/ 302 h 1135"/>
                <a:gd name="T58" fmla="*/ 27 w 1134"/>
                <a:gd name="T59" fmla="*/ 248 h 1135"/>
                <a:gd name="T60" fmla="*/ 16 w 1134"/>
                <a:gd name="T61" fmla="*/ 194 h 1135"/>
                <a:gd name="T62" fmla="*/ 8 w 1134"/>
                <a:gd name="T63" fmla="*/ 139 h 1135"/>
                <a:gd name="T64" fmla="*/ 2 w 1134"/>
                <a:gd name="T65" fmla="*/ 83 h 1135"/>
                <a:gd name="T66" fmla="*/ 0 w 1134"/>
                <a:gd name="T67" fmla="*/ 28 h 1135"/>
                <a:gd name="T68" fmla="*/ 567 w 1134"/>
                <a:gd name="T69"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0"/>
                  </a:moveTo>
                  <a:lnTo>
                    <a:pt x="1134" y="567"/>
                  </a:lnTo>
                  <a:lnTo>
                    <a:pt x="1134" y="1135"/>
                  </a:lnTo>
                  <a:lnTo>
                    <a:pt x="1107" y="1134"/>
                  </a:lnTo>
                  <a:lnTo>
                    <a:pt x="1079" y="1133"/>
                  </a:lnTo>
                  <a:lnTo>
                    <a:pt x="1051" y="1132"/>
                  </a:lnTo>
                  <a:lnTo>
                    <a:pt x="1023" y="1129"/>
                  </a:lnTo>
                  <a:lnTo>
                    <a:pt x="996" y="1126"/>
                  </a:lnTo>
                  <a:lnTo>
                    <a:pt x="968" y="1122"/>
                  </a:lnTo>
                  <a:lnTo>
                    <a:pt x="941" y="1118"/>
                  </a:lnTo>
                  <a:lnTo>
                    <a:pt x="913" y="1113"/>
                  </a:lnTo>
                  <a:lnTo>
                    <a:pt x="886" y="1107"/>
                  </a:lnTo>
                  <a:lnTo>
                    <a:pt x="859" y="1101"/>
                  </a:lnTo>
                  <a:lnTo>
                    <a:pt x="832" y="1094"/>
                  </a:lnTo>
                  <a:lnTo>
                    <a:pt x="805" y="1086"/>
                  </a:lnTo>
                  <a:lnTo>
                    <a:pt x="779" y="1077"/>
                  </a:lnTo>
                  <a:lnTo>
                    <a:pt x="752" y="1068"/>
                  </a:lnTo>
                  <a:lnTo>
                    <a:pt x="739" y="1064"/>
                  </a:lnTo>
                  <a:lnTo>
                    <a:pt x="726" y="1059"/>
                  </a:lnTo>
                  <a:lnTo>
                    <a:pt x="701" y="1048"/>
                  </a:lnTo>
                  <a:lnTo>
                    <a:pt x="675" y="1037"/>
                  </a:lnTo>
                  <a:lnTo>
                    <a:pt x="650" y="1026"/>
                  </a:lnTo>
                  <a:lnTo>
                    <a:pt x="625" y="1014"/>
                  </a:lnTo>
                  <a:lnTo>
                    <a:pt x="600" y="1001"/>
                  </a:lnTo>
                  <a:lnTo>
                    <a:pt x="575" y="988"/>
                  </a:lnTo>
                  <a:lnTo>
                    <a:pt x="550" y="974"/>
                  </a:lnTo>
                  <a:lnTo>
                    <a:pt x="527" y="959"/>
                  </a:lnTo>
                  <a:lnTo>
                    <a:pt x="503" y="944"/>
                  </a:lnTo>
                  <a:lnTo>
                    <a:pt x="480" y="928"/>
                  </a:lnTo>
                  <a:lnTo>
                    <a:pt x="458" y="912"/>
                  </a:lnTo>
                  <a:lnTo>
                    <a:pt x="436" y="895"/>
                  </a:lnTo>
                  <a:lnTo>
                    <a:pt x="414" y="878"/>
                  </a:lnTo>
                  <a:lnTo>
                    <a:pt x="393" y="860"/>
                  </a:lnTo>
                  <a:lnTo>
                    <a:pt x="372" y="841"/>
                  </a:lnTo>
                  <a:lnTo>
                    <a:pt x="362" y="832"/>
                  </a:lnTo>
                  <a:lnTo>
                    <a:pt x="352" y="822"/>
                  </a:lnTo>
                  <a:lnTo>
                    <a:pt x="332" y="803"/>
                  </a:lnTo>
                  <a:lnTo>
                    <a:pt x="312" y="783"/>
                  </a:lnTo>
                  <a:lnTo>
                    <a:pt x="293" y="762"/>
                  </a:lnTo>
                  <a:lnTo>
                    <a:pt x="275" y="741"/>
                  </a:lnTo>
                  <a:lnTo>
                    <a:pt x="257" y="720"/>
                  </a:lnTo>
                  <a:lnTo>
                    <a:pt x="240" y="698"/>
                  </a:lnTo>
                  <a:lnTo>
                    <a:pt x="223" y="676"/>
                  </a:lnTo>
                  <a:lnTo>
                    <a:pt x="206" y="654"/>
                  </a:lnTo>
                  <a:lnTo>
                    <a:pt x="191" y="631"/>
                  </a:lnTo>
                  <a:lnTo>
                    <a:pt x="176" y="607"/>
                  </a:lnTo>
                  <a:lnTo>
                    <a:pt x="161" y="584"/>
                  </a:lnTo>
                  <a:lnTo>
                    <a:pt x="147" y="559"/>
                  </a:lnTo>
                  <a:lnTo>
                    <a:pt x="134" y="534"/>
                  </a:lnTo>
                  <a:lnTo>
                    <a:pt x="121" y="510"/>
                  </a:lnTo>
                  <a:lnTo>
                    <a:pt x="109" y="485"/>
                  </a:lnTo>
                  <a:lnTo>
                    <a:pt x="97" y="459"/>
                  </a:lnTo>
                  <a:lnTo>
                    <a:pt x="86" y="434"/>
                  </a:lnTo>
                  <a:lnTo>
                    <a:pt x="76" y="408"/>
                  </a:lnTo>
                  <a:lnTo>
                    <a:pt x="66" y="382"/>
                  </a:lnTo>
                  <a:lnTo>
                    <a:pt x="57" y="356"/>
                  </a:lnTo>
                  <a:lnTo>
                    <a:pt x="48" y="329"/>
                  </a:lnTo>
                  <a:lnTo>
                    <a:pt x="40" y="302"/>
                  </a:lnTo>
                  <a:lnTo>
                    <a:pt x="33" y="275"/>
                  </a:lnTo>
                  <a:lnTo>
                    <a:pt x="27" y="248"/>
                  </a:lnTo>
                  <a:lnTo>
                    <a:pt x="21" y="221"/>
                  </a:lnTo>
                  <a:lnTo>
                    <a:pt x="16" y="194"/>
                  </a:lnTo>
                  <a:lnTo>
                    <a:pt x="11" y="166"/>
                  </a:lnTo>
                  <a:lnTo>
                    <a:pt x="8" y="139"/>
                  </a:lnTo>
                  <a:lnTo>
                    <a:pt x="5" y="111"/>
                  </a:lnTo>
                  <a:lnTo>
                    <a:pt x="2" y="83"/>
                  </a:lnTo>
                  <a:lnTo>
                    <a:pt x="1" y="56"/>
                  </a:lnTo>
                  <a:lnTo>
                    <a:pt x="0" y="28"/>
                  </a:lnTo>
                  <a:lnTo>
                    <a:pt x="0" y="0"/>
                  </a:lnTo>
                  <a:lnTo>
                    <a:pt x="567" y="0"/>
                  </a:lnTo>
                  <a:lnTo>
                    <a:pt x="1134" y="0"/>
                  </a:lnTo>
                  <a:close/>
                </a:path>
              </a:pathLst>
            </a:custGeom>
            <a:solidFill>
              <a:srgbClr val="FFC000"/>
            </a:solidFill>
            <a:ln w="6350" cmpd="sng">
              <a:solidFill>
                <a:schemeClr val="folHlink"/>
              </a:solidFill>
              <a:round/>
              <a:headEnd/>
              <a:tailEnd/>
            </a:ln>
          </p:spPr>
          <p:txBody>
            <a:bodyPr lIns="45720" rIns="45720" anchor="ctr" anchorCtr="1"/>
            <a:lstStyle/>
            <a:p>
              <a:endParaRPr lang="zh-CN" altLang="en-US"/>
            </a:p>
          </p:txBody>
        </p:sp>
        <p:sp>
          <p:nvSpPr>
            <p:cNvPr id="30" name="Freeform 173"/>
            <p:cNvSpPr>
              <a:spLocks/>
            </p:cNvSpPr>
            <p:nvPr/>
          </p:nvSpPr>
          <p:spPr bwMode="auto">
            <a:xfrm>
              <a:off x="8605838" y="4972051"/>
              <a:ext cx="146050" cy="150813"/>
            </a:xfrm>
            <a:custGeom>
              <a:avLst/>
              <a:gdLst>
                <a:gd name="T0" fmla="*/ 567 w 1134"/>
                <a:gd name="T1" fmla="*/ 1135 h 1135"/>
                <a:gd name="T2" fmla="*/ 0 w 1134"/>
                <a:gd name="T3" fmla="*/ 1107 h 1135"/>
                <a:gd name="T4" fmla="*/ 3 w 1134"/>
                <a:gd name="T5" fmla="*/ 1051 h 1135"/>
                <a:gd name="T6" fmla="*/ 8 w 1134"/>
                <a:gd name="T7" fmla="*/ 996 h 1135"/>
                <a:gd name="T8" fmla="*/ 16 w 1134"/>
                <a:gd name="T9" fmla="*/ 941 h 1135"/>
                <a:gd name="T10" fmla="*/ 27 w 1134"/>
                <a:gd name="T11" fmla="*/ 886 h 1135"/>
                <a:gd name="T12" fmla="*/ 41 w 1134"/>
                <a:gd name="T13" fmla="*/ 832 h 1135"/>
                <a:gd name="T14" fmla="*/ 57 w 1134"/>
                <a:gd name="T15" fmla="*/ 779 h 1135"/>
                <a:gd name="T16" fmla="*/ 71 w 1134"/>
                <a:gd name="T17" fmla="*/ 740 h 1135"/>
                <a:gd name="T18" fmla="*/ 86 w 1134"/>
                <a:gd name="T19" fmla="*/ 701 h 1135"/>
                <a:gd name="T20" fmla="*/ 108 w 1134"/>
                <a:gd name="T21" fmla="*/ 650 h 1135"/>
                <a:gd name="T22" fmla="*/ 133 w 1134"/>
                <a:gd name="T23" fmla="*/ 600 h 1135"/>
                <a:gd name="T24" fmla="*/ 161 w 1134"/>
                <a:gd name="T25" fmla="*/ 551 h 1135"/>
                <a:gd name="T26" fmla="*/ 190 w 1134"/>
                <a:gd name="T27" fmla="*/ 504 h 1135"/>
                <a:gd name="T28" fmla="*/ 222 w 1134"/>
                <a:gd name="T29" fmla="*/ 458 h 1135"/>
                <a:gd name="T30" fmla="*/ 257 w 1134"/>
                <a:gd name="T31" fmla="*/ 414 h 1135"/>
                <a:gd name="T32" fmla="*/ 293 w 1134"/>
                <a:gd name="T33" fmla="*/ 372 h 1135"/>
                <a:gd name="T34" fmla="*/ 312 w 1134"/>
                <a:gd name="T35" fmla="*/ 352 h 1135"/>
                <a:gd name="T36" fmla="*/ 352 w 1134"/>
                <a:gd name="T37" fmla="*/ 313 h 1135"/>
                <a:gd name="T38" fmla="*/ 393 w 1134"/>
                <a:gd name="T39" fmla="*/ 275 h 1135"/>
                <a:gd name="T40" fmla="*/ 436 w 1134"/>
                <a:gd name="T41" fmla="*/ 240 h 1135"/>
                <a:gd name="T42" fmla="*/ 481 w 1134"/>
                <a:gd name="T43" fmla="*/ 207 h 1135"/>
                <a:gd name="T44" fmla="*/ 527 w 1134"/>
                <a:gd name="T45" fmla="*/ 176 h 1135"/>
                <a:gd name="T46" fmla="*/ 576 w 1134"/>
                <a:gd name="T47" fmla="*/ 147 h 1135"/>
                <a:gd name="T48" fmla="*/ 625 w 1134"/>
                <a:gd name="T49" fmla="*/ 121 h 1135"/>
                <a:gd name="T50" fmla="*/ 675 w 1134"/>
                <a:gd name="T51" fmla="*/ 97 h 1135"/>
                <a:gd name="T52" fmla="*/ 726 w 1134"/>
                <a:gd name="T53" fmla="*/ 76 h 1135"/>
                <a:gd name="T54" fmla="*/ 779 w 1134"/>
                <a:gd name="T55" fmla="*/ 57 h 1135"/>
                <a:gd name="T56" fmla="*/ 832 w 1134"/>
                <a:gd name="T57" fmla="*/ 41 h 1135"/>
                <a:gd name="T58" fmla="*/ 886 w 1134"/>
                <a:gd name="T59" fmla="*/ 27 h 1135"/>
                <a:gd name="T60" fmla="*/ 940 w 1134"/>
                <a:gd name="T61" fmla="*/ 16 h 1135"/>
                <a:gd name="T62" fmla="*/ 995 w 1134"/>
                <a:gd name="T63" fmla="*/ 8 h 1135"/>
                <a:gd name="T64" fmla="*/ 1051 w 1134"/>
                <a:gd name="T65" fmla="*/ 3 h 1135"/>
                <a:gd name="T66" fmla="*/ 1107 w 1134"/>
                <a:gd name="T67" fmla="*/ 0 h 1135"/>
                <a:gd name="T68" fmla="*/ 1134 w 1134"/>
                <a:gd name="T69" fmla="*/ 56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4" h="1135">
                  <a:moveTo>
                    <a:pt x="1134" y="1135"/>
                  </a:moveTo>
                  <a:lnTo>
                    <a:pt x="567" y="1135"/>
                  </a:lnTo>
                  <a:lnTo>
                    <a:pt x="0" y="1135"/>
                  </a:lnTo>
                  <a:lnTo>
                    <a:pt x="0" y="1107"/>
                  </a:lnTo>
                  <a:lnTo>
                    <a:pt x="1" y="1079"/>
                  </a:lnTo>
                  <a:lnTo>
                    <a:pt x="3" y="1051"/>
                  </a:lnTo>
                  <a:lnTo>
                    <a:pt x="5" y="1024"/>
                  </a:lnTo>
                  <a:lnTo>
                    <a:pt x="8" y="996"/>
                  </a:lnTo>
                  <a:lnTo>
                    <a:pt x="12" y="968"/>
                  </a:lnTo>
                  <a:lnTo>
                    <a:pt x="16" y="941"/>
                  </a:lnTo>
                  <a:lnTo>
                    <a:pt x="21" y="914"/>
                  </a:lnTo>
                  <a:lnTo>
                    <a:pt x="27" y="886"/>
                  </a:lnTo>
                  <a:lnTo>
                    <a:pt x="34" y="859"/>
                  </a:lnTo>
                  <a:lnTo>
                    <a:pt x="41" y="832"/>
                  </a:lnTo>
                  <a:lnTo>
                    <a:pt x="49" y="806"/>
                  </a:lnTo>
                  <a:lnTo>
                    <a:pt x="57" y="779"/>
                  </a:lnTo>
                  <a:lnTo>
                    <a:pt x="66" y="753"/>
                  </a:lnTo>
                  <a:lnTo>
                    <a:pt x="71" y="740"/>
                  </a:lnTo>
                  <a:lnTo>
                    <a:pt x="76" y="727"/>
                  </a:lnTo>
                  <a:lnTo>
                    <a:pt x="86" y="701"/>
                  </a:lnTo>
                  <a:lnTo>
                    <a:pt x="97" y="675"/>
                  </a:lnTo>
                  <a:lnTo>
                    <a:pt x="108" y="650"/>
                  </a:lnTo>
                  <a:lnTo>
                    <a:pt x="121" y="625"/>
                  </a:lnTo>
                  <a:lnTo>
                    <a:pt x="133" y="600"/>
                  </a:lnTo>
                  <a:lnTo>
                    <a:pt x="147" y="576"/>
                  </a:lnTo>
                  <a:lnTo>
                    <a:pt x="161" y="551"/>
                  </a:lnTo>
                  <a:lnTo>
                    <a:pt x="175" y="527"/>
                  </a:lnTo>
                  <a:lnTo>
                    <a:pt x="190" y="504"/>
                  </a:lnTo>
                  <a:lnTo>
                    <a:pt x="206" y="481"/>
                  </a:lnTo>
                  <a:lnTo>
                    <a:pt x="222" y="458"/>
                  </a:lnTo>
                  <a:lnTo>
                    <a:pt x="239" y="436"/>
                  </a:lnTo>
                  <a:lnTo>
                    <a:pt x="257" y="414"/>
                  </a:lnTo>
                  <a:lnTo>
                    <a:pt x="275" y="393"/>
                  </a:lnTo>
                  <a:lnTo>
                    <a:pt x="293" y="372"/>
                  </a:lnTo>
                  <a:lnTo>
                    <a:pt x="303" y="362"/>
                  </a:lnTo>
                  <a:lnTo>
                    <a:pt x="312" y="352"/>
                  </a:lnTo>
                  <a:lnTo>
                    <a:pt x="332" y="332"/>
                  </a:lnTo>
                  <a:lnTo>
                    <a:pt x="352" y="313"/>
                  </a:lnTo>
                  <a:lnTo>
                    <a:pt x="372" y="294"/>
                  </a:lnTo>
                  <a:lnTo>
                    <a:pt x="393" y="275"/>
                  </a:lnTo>
                  <a:lnTo>
                    <a:pt x="414" y="257"/>
                  </a:lnTo>
                  <a:lnTo>
                    <a:pt x="436" y="240"/>
                  </a:lnTo>
                  <a:lnTo>
                    <a:pt x="458" y="223"/>
                  </a:lnTo>
                  <a:lnTo>
                    <a:pt x="481" y="207"/>
                  </a:lnTo>
                  <a:lnTo>
                    <a:pt x="504" y="191"/>
                  </a:lnTo>
                  <a:lnTo>
                    <a:pt x="527" y="176"/>
                  </a:lnTo>
                  <a:lnTo>
                    <a:pt x="551" y="161"/>
                  </a:lnTo>
                  <a:lnTo>
                    <a:pt x="576" y="147"/>
                  </a:lnTo>
                  <a:lnTo>
                    <a:pt x="600" y="134"/>
                  </a:lnTo>
                  <a:lnTo>
                    <a:pt x="625" y="121"/>
                  </a:lnTo>
                  <a:lnTo>
                    <a:pt x="650" y="109"/>
                  </a:lnTo>
                  <a:lnTo>
                    <a:pt x="675" y="97"/>
                  </a:lnTo>
                  <a:lnTo>
                    <a:pt x="701" y="86"/>
                  </a:lnTo>
                  <a:lnTo>
                    <a:pt x="726" y="76"/>
                  </a:lnTo>
                  <a:lnTo>
                    <a:pt x="752" y="66"/>
                  </a:lnTo>
                  <a:lnTo>
                    <a:pt x="779" y="57"/>
                  </a:lnTo>
                  <a:lnTo>
                    <a:pt x="805" y="49"/>
                  </a:lnTo>
                  <a:lnTo>
                    <a:pt x="832" y="41"/>
                  </a:lnTo>
                  <a:lnTo>
                    <a:pt x="859" y="34"/>
                  </a:lnTo>
                  <a:lnTo>
                    <a:pt x="886" y="27"/>
                  </a:lnTo>
                  <a:lnTo>
                    <a:pt x="913" y="21"/>
                  </a:lnTo>
                  <a:lnTo>
                    <a:pt x="940" y="16"/>
                  </a:lnTo>
                  <a:lnTo>
                    <a:pt x="968" y="12"/>
                  </a:lnTo>
                  <a:lnTo>
                    <a:pt x="995" y="8"/>
                  </a:lnTo>
                  <a:lnTo>
                    <a:pt x="1023" y="5"/>
                  </a:lnTo>
                  <a:lnTo>
                    <a:pt x="1051" y="3"/>
                  </a:lnTo>
                  <a:lnTo>
                    <a:pt x="1079" y="1"/>
                  </a:lnTo>
                  <a:lnTo>
                    <a:pt x="1107" y="0"/>
                  </a:lnTo>
                  <a:lnTo>
                    <a:pt x="1134" y="0"/>
                  </a:lnTo>
                  <a:lnTo>
                    <a:pt x="1134" y="568"/>
                  </a:lnTo>
                  <a:lnTo>
                    <a:pt x="1134" y="1135"/>
                  </a:lnTo>
                  <a:close/>
                </a:path>
              </a:pathLst>
            </a:custGeom>
            <a:solidFill>
              <a:srgbClr val="FFC000"/>
            </a:solidFill>
            <a:ln w="6350" cap="flat"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nchorCtr="1"/>
            <a:lstStyle/>
            <a:p>
              <a:endParaRPr lang="zh-CN" altLang="en-US"/>
            </a:p>
          </p:txBody>
        </p:sp>
      </p:grpSp>
      <p:sp>
        <p:nvSpPr>
          <p:cNvPr id="31" name="矩形 30"/>
          <p:cNvSpPr/>
          <p:nvPr/>
        </p:nvSpPr>
        <p:spPr>
          <a:xfrm>
            <a:off x="5694176" y="104262"/>
            <a:ext cx="3939344" cy="332720"/>
          </a:xfrm>
          <a:prstGeom prst="rect">
            <a:avLst/>
          </a:prstGeom>
        </p:spPr>
        <p:txBody>
          <a:bodyPr wrap="square">
            <a:spAutoFit/>
          </a:bodyPr>
          <a:lstStyle/>
          <a:p>
            <a:pPr>
              <a:buNone/>
            </a:pPr>
            <a:r>
              <a:rPr lang="zh-CN" altLang="en-US" b="1" dirty="0" smtClean="0">
                <a:latin typeface="+mn-ea"/>
                <a:ea typeface="+mn-ea"/>
              </a:rPr>
              <a:t>需求现状调研   关键问题发现   </a:t>
            </a:r>
            <a:r>
              <a:rPr lang="zh-CN" altLang="en-US" b="1" dirty="0" smtClean="0">
                <a:solidFill>
                  <a:srgbClr val="FF0000"/>
                </a:solidFill>
                <a:latin typeface="+mn-ea"/>
                <a:ea typeface="+mn-ea"/>
              </a:rPr>
              <a:t>业务影响分析</a:t>
            </a:r>
            <a:endParaRPr lang="zh-CN" altLang="en-US" b="1" dirty="0">
              <a:solidFill>
                <a:srgbClr val="FF0000"/>
              </a:solidFill>
              <a:latin typeface="+mn-ea"/>
              <a:ea typeface="+mn-ea"/>
            </a:endParaRPr>
          </a:p>
        </p:txBody>
      </p:sp>
      <p:sp>
        <p:nvSpPr>
          <p:cNvPr id="32" name="右箭头 31"/>
          <p:cNvSpPr/>
          <p:nvPr/>
        </p:nvSpPr>
        <p:spPr bwMode="auto">
          <a:xfrm>
            <a:off x="828332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3" name="右箭头 32"/>
          <p:cNvSpPr/>
          <p:nvPr/>
        </p:nvSpPr>
        <p:spPr bwMode="auto">
          <a:xfrm>
            <a:off x="6930728"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231411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6416824"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需求调研</a:t>
            </a:r>
            <a:r>
              <a:rPr lang="en-US" altLang="zh-CN" kern="1200" dirty="0" smtClean="0">
                <a:latin typeface="+mj-ea"/>
              </a:rPr>
              <a:t>--</a:t>
            </a:r>
            <a:r>
              <a:rPr lang="zh-CN" altLang="en-US" kern="1200" dirty="0" smtClean="0">
                <a:latin typeface="+mj-ea"/>
              </a:rPr>
              <a:t>工作成果</a:t>
            </a:r>
            <a:endParaRPr lang="zh-CN" altLang="en-US" kern="1200" dirty="0">
              <a:latin typeface="+mj-ea"/>
            </a:endParaRPr>
          </a:p>
        </p:txBody>
      </p:sp>
      <p:sp>
        <p:nvSpPr>
          <p:cNvPr id="12" name="TextBox 11"/>
          <p:cNvSpPr txBox="1"/>
          <p:nvPr/>
        </p:nvSpPr>
        <p:spPr bwMode="gray">
          <a:xfrm>
            <a:off x="272480" y="1149001"/>
            <a:ext cx="1294816"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－数据分析</a:t>
            </a:r>
            <a:r>
              <a:rPr lang="en-US" altLang="zh-CN"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8" name="TextBox 7"/>
          <p:cNvSpPr txBox="1"/>
          <p:nvPr/>
        </p:nvSpPr>
        <p:spPr bwMode="gray">
          <a:xfrm>
            <a:off x="2430376" y="1555909"/>
            <a:ext cx="3051708" cy="305006"/>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dirty="0">
                <a:latin typeface="微软雅黑" pitchFamily="34" charset="-122"/>
                <a:ea typeface="微软雅黑" pitchFamily="34" charset="-122"/>
              </a:rPr>
              <a:t>二</a:t>
            </a:r>
            <a:r>
              <a:rPr lang="zh-CN" altLang="en-US" dirty="0" smtClean="0">
                <a:latin typeface="微软雅黑" pitchFamily="34" charset="-122"/>
                <a:ea typeface="微软雅黑" pitchFamily="34" charset="-122"/>
              </a:rPr>
              <a:t>级单位主数据情况－单位分析矩阵</a:t>
            </a:r>
            <a:endParaRPr lang="zh-CN" altLang="en-US" dirty="0">
              <a:latin typeface="微软雅黑" pitchFamily="34" charset="-122"/>
              <a:ea typeface="微软雅黑" pitchFamily="34" charset="-122"/>
            </a:endParaRPr>
          </a:p>
        </p:txBody>
      </p:sp>
      <p:sp>
        <p:nvSpPr>
          <p:cNvPr id="13" name="TextBox 12"/>
          <p:cNvSpPr txBox="1"/>
          <p:nvPr/>
        </p:nvSpPr>
        <p:spPr bwMode="gray">
          <a:xfrm>
            <a:off x="6443924" y="1524090"/>
            <a:ext cx="3051708" cy="305006"/>
          </a:xfrm>
          <a:prstGeom prst="rect">
            <a:avLst/>
          </a:prstGeom>
          <a:noFill/>
          <a:ln w="12700" algn="ctr">
            <a:noFill/>
            <a:miter lim="800000"/>
            <a:headEnd/>
            <a:tailEnd/>
          </a:ln>
        </p:spPr>
        <p:txBody>
          <a:bodyPr wrap="none" lIns="88697" tIns="44348" rIns="88697" bIns="44348" rtlCol="0">
            <a:spAutoFit/>
          </a:bodyPr>
          <a:lstStyle>
            <a:defPPr>
              <a:defRPr lang="en-US"/>
            </a:defPPr>
            <a:lvl1pPr>
              <a:lnSpc>
                <a:spcPct val="100000"/>
              </a:lnSpc>
              <a:buNone/>
              <a:defRPr>
                <a:latin typeface="微软雅黑" pitchFamily="34" charset="-122"/>
                <a:ea typeface="微软雅黑" pitchFamily="34" charset="-122"/>
              </a:defRPr>
            </a:lvl1pPr>
          </a:lstStyle>
          <a:p>
            <a:r>
              <a:rPr lang="zh-CN" altLang="en-US" dirty="0"/>
              <a:t>总部信息系统－主数据情况分析矩阵</a:t>
            </a:r>
          </a:p>
        </p:txBody>
      </p:sp>
      <p:sp>
        <p:nvSpPr>
          <p:cNvPr id="15" name="TextBox 14"/>
          <p:cNvSpPr txBox="1"/>
          <p:nvPr/>
        </p:nvSpPr>
        <p:spPr bwMode="gray">
          <a:xfrm>
            <a:off x="237651" y="4517983"/>
            <a:ext cx="1794953"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调研阶段成果物</a:t>
            </a:r>
            <a:r>
              <a:rPr lang="en-US" altLang="zh-CN"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grpSp>
        <p:nvGrpSpPr>
          <p:cNvPr id="21" name="Group 3"/>
          <p:cNvGrpSpPr>
            <a:grpSpLocks/>
          </p:cNvGrpSpPr>
          <p:nvPr/>
        </p:nvGrpSpPr>
        <p:grpSpPr bwMode="auto">
          <a:xfrm>
            <a:off x="1802186" y="1124744"/>
            <a:ext cx="666750" cy="5118582"/>
            <a:chOff x="1805" y="622"/>
            <a:chExt cx="420" cy="3419"/>
          </a:xfrm>
        </p:grpSpPr>
        <p:sp>
          <p:nvSpPr>
            <p:cNvPr id="22" name="AutoShape 4"/>
            <p:cNvSpPr>
              <a:spLocks noChangeArrowheads="1"/>
            </p:cNvSpPr>
            <p:nvPr/>
          </p:nvSpPr>
          <p:spPr bwMode="auto">
            <a:xfrm>
              <a:off x="1805" y="622"/>
              <a:ext cx="420" cy="288"/>
            </a:xfrm>
            <a:prstGeom prst="rightArrow">
              <a:avLst>
                <a:gd name="adj1" fmla="val 66667"/>
                <a:gd name="adj2" fmla="val 38720"/>
              </a:avLst>
            </a:prstGeom>
            <a:ln>
              <a:noFill/>
              <a:headEnd/>
              <a:tailEnd type="none" w="med" len="lg"/>
            </a:ln>
            <a:effectLst>
              <a:outerShdw blurRad="50800" dist="38100" algn="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12700" tIns="12700" rIns="12700" bIns="12700" anchor="ctr"/>
            <a:lstStyle/>
            <a:p>
              <a:pPr algn="ctr" defTabSz="228600">
                <a:lnSpc>
                  <a:spcPct val="100000"/>
                </a:lnSpc>
                <a:spcBef>
                  <a:spcPct val="20000"/>
                </a:spcBef>
                <a:buClr>
                  <a:srgbClr val="000000"/>
                </a:buClr>
                <a:buFont typeface="Arial" charset="0"/>
                <a:buNone/>
              </a:pPr>
              <a:r>
                <a:rPr lang="zh-CN" altLang="en-US" sz="1200" b="1" dirty="0">
                  <a:latin typeface="+mj-ea"/>
                  <a:ea typeface="+mj-ea"/>
                </a:rPr>
                <a:t>提交</a:t>
              </a:r>
              <a:r>
                <a:rPr lang="zh-CN" altLang="en-US" sz="1200" b="1" dirty="0" smtClean="0">
                  <a:latin typeface="+mj-ea"/>
                  <a:ea typeface="+mj-ea"/>
                </a:rPr>
                <a:t>物</a:t>
              </a:r>
              <a:endParaRPr lang="en-US" altLang="zh-CN" sz="1200" b="1" dirty="0">
                <a:solidFill>
                  <a:schemeClr val="tx1"/>
                </a:solidFill>
                <a:latin typeface="+mj-ea"/>
                <a:ea typeface="+mj-ea"/>
              </a:endParaRPr>
            </a:p>
          </p:txBody>
        </p:sp>
        <p:sp>
          <p:nvSpPr>
            <p:cNvPr id="23" name="Line 5"/>
            <p:cNvSpPr>
              <a:spLocks noChangeShapeType="1"/>
            </p:cNvSpPr>
            <p:nvPr/>
          </p:nvSpPr>
          <p:spPr bwMode="auto">
            <a:xfrm>
              <a:off x="1933" y="866"/>
              <a:ext cx="0" cy="3175"/>
            </a:xfrm>
            <a:prstGeom prst="line">
              <a:avLst/>
            </a:prstGeom>
            <a:noFill/>
            <a:ln w="28575">
              <a:solidFill>
                <a:srgbClr val="66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4" name="Line 6"/>
            <p:cNvSpPr>
              <a:spLocks noChangeShapeType="1"/>
            </p:cNvSpPr>
            <p:nvPr/>
          </p:nvSpPr>
          <p:spPr bwMode="auto">
            <a:xfrm>
              <a:off x="1952" y="866"/>
              <a:ext cx="0" cy="317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26" name="Line 32"/>
          <p:cNvSpPr>
            <a:spLocks noChangeShapeType="1"/>
          </p:cNvSpPr>
          <p:nvPr/>
        </p:nvSpPr>
        <p:spPr bwMode="auto">
          <a:xfrm>
            <a:off x="135576" y="1555909"/>
            <a:ext cx="1568624"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27" name="Line 32"/>
          <p:cNvSpPr>
            <a:spLocks noChangeShapeType="1"/>
          </p:cNvSpPr>
          <p:nvPr/>
        </p:nvSpPr>
        <p:spPr bwMode="auto">
          <a:xfrm>
            <a:off x="300139" y="4878102"/>
            <a:ext cx="1568624"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958874281"/>
              </p:ext>
            </p:extLst>
          </p:nvPr>
        </p:nvGraphicFramePr>
        <p:xfrm>
          <a:off x="2237510" y="1923700"/>
          <a:ext cx="3847808" cy="2217199"/>
        </p:xfrm>
        <a:graphic>
          <a:graphicData uri="http://schemas.openxmlformats.org/presentationml/2006/ole">
            <mc:AlternateContent xmlns:mc="http://schemas.openxmlformats.org/markup-compatibility/2006">
              <mc:Choice xmlns:v="urn:schemas-microsoft-com:vml" Requires="v">
                <p:oleObj spid="_x0000_s14350" name="工作表" r:id="rId3" imgW="13022526" imgH="12115800" progId="Excel.Sheet.12">
                  <p:link updateAutomatic="1"/>
                </p:oleObj>
              </mc:Choice>
              <mc:Fallback>
                <p:oleObj name="工作表" r:id="rId3" imgW="13022526" imgH="12115800" progId="Excel.Sheet.12">
                  <p:link updateAutomatic="1"/>
                  <p:pic>
                    <p:nvPicPr>
                      <p:cNvPr id="0" name=""/>
                      <p:cNvPicPr/>
                      <p:nvPr/>
                    </p:nvPicPr>
                    <p:blipFill>
                      <a:blip r:embed="rId4"/>
                      <a:stretch>
                        <a:fillRect/>
                      </a:stretch>
                    </p:blipFill>
                    <p:spPr>
                      <a:xfrm>
                        <a:off x="2237510" y="1923700"/>
                        <a:ext cx="3847808" cy="2217199"/>
                      </a:xfrm>
                      <a:prstGeom prst="rect">
                        <a:avLst/>
                      </a:prstGeom>
                    </p:spPr>
                  </p:pic>
                </p:oleObj>
              </mc:Fallback>
            </mc:AlternateContent>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126365527"/>
              </p:ext>
            </p:extLst>
          </p:nvPr>
        </p:nvGraphicFramePr>
        <p:xfrm>
          <a:off x="2216696" y="4515134"/>
          <a:ext cx="3106533" cy="1938202"/>
        </p:xfrm>
        <a:graphic>
          <a:graphicData uri="http://schemas.openxmlformats.org/drawingml/2006/table">
            <a:tbl>
              <a:tblPr>
                <a:tableStyleId>{5C22544A-7EE6-4342-B048-85BDC9FD1C3A}</a:tableStyleId>
              </a:tblPr>
              <a:tblGrid>
                <a:gridCol w="696158"/>
                <a:gridCol w="482075"/>
                <a:gridCol w="482075"/>
                <a:gridCol w="482075"/>
                <a:gridCol w="482075"/>
                <a:gridCol w="482075"/>
              </a:tblGrid>
              <a:tr h="362860">
                <a:tc>
                  <a:txBody>
                    <a:bodyPr/>
                    <a:lstStyle/>
                    <a:p>
                      <a:pPr algn="ctr" fontAlgn="b"/>
                      <a:r>
                        <a:rPr lang="zh-CN" altLang="en-US" sz="1000" b="1" i="0" u="none" strike="noStrike" dirty="0" smtClean="0">
                          <a:solidFill>
                            <a:schemeClr val="dk1"/>
                          </a:solidFill>
                          <a:effectLst/>
                          <a:latin typeface="+mj-ea"/>
                          <a:ea typeface="+mj-ea"/>
                        </a:rPr>
                        <a:t>来源系统</a:t>
                      </a:r>
                      <a:endParaRPr lang="zh-CN" altLang="en-US" sz="1000" b="1" i="0" u="none" strike="noStrike" dirty="0">
                        <a:solidFill>
                          <a:srgbClr val="000000"/>
                        </a:solidFill>
                        <a:effectLst/>
                        <a:latin typeface="+mj-ea"/>
                        <a:ea typeface="+mj-ea"/>
                      </a:endParaRPr>
                    </a:p>
                  </a:txBody>
                  <a:tcPr marL="7620" marR="7620" marT="7620" marB="0" anchor="b">
                    <a:solidFill>
                      <a:schemeClr val="accent1">
                        <a:lumMod val="60000"/>
                        <a:lumOff val="40000"/>
                      </a:schemeClr>
                    </a:solidFill>
                  </a:tcPr>
                </a:tc>
                <a:tc>
                  <a:txBody>
                    <a:bodyPr/>
                    <a:lstStyle/>
                    <a:p>
                      <a:pPr algn="ctr" fontAlgn="b"/>
                      <a:r>
                        <a:rPr lang="zh-CN" altLang="en-US" sz="1000" b="1" u="none" strike="noStrike" dirty="0">
                          <a:effectLst/>
                          <a:latin typeface="+mj-ea"/>
                          <a:ea typeface="+mj-ea"/>
                        </a:rPr>
                        <a:t>总数量</a:t>
                      </a:r>
                      <a:endParaRPr lang="zh-CN" altLang="en-US" sz="1000" b="1" i="0" u="none" strike="noStrike" dirty="0">
                        <a:solidFill>
                          <a:srgbClr val="000000"/>
                        </a:solidFill>
                        <a:effectLst/>
                        <a:latin typeface="+mj-ea"/>
                        <a:ea typeface="+mj-ea"/>
                      </a:endParaRPr>
                    </a:p>
                  </a:txBody>
                  <a:tcPr marL="7620" marR="7620" marT="7620" marB="0" anchor="b">
                    <a:solidFill>
                      <a:schemeClr val="accent1">
                        <a:lumMod val="60000"/>
                        <a:lumOff val="40000"/>
                      </a:schemeClr>
                    </a:solidFill>
                  </a:tcPr>
                </a:tc>
                <a:tc>
                  <a:txBody>
                    <a:bodyPr/>
                    <a:lstStyle/>
                    <a:p>
                      <a:pPr algn="ctr" fontAlgn="b"/>
                      <a:r>
                        <a:rPr lang="zh-CN" altLang="en-US" sz="1000" b="1" u="none" strike="noStrike" dirty="0">
                          <a:effectLst/>
                          <a:latin typeface="+mj-ea"/>
                          <a:ea typeface="+mj-ea"/>
                        </a:rPr>
                        <a:t>名称相同数量</a:t>
                      </a:r>
                      <a:endParaRPr lang="zh-CN" altLang="en-US" sz="1000" b="1" i="0" u="none" strike="noStrike" dirty="0">
                        <a:solidFill>
                          <a:srgbClr val="000000"/>
                        </a:solidFill>
                        <a:effectLst/>
                        <a:latin typeface="+mj-ea"/>
                        <a:ea typeface="+mj-ea"/>
                      </a:endParaRPr>
                    </a:p>
                  </a:txBody>
                  <a:tcPr marL="7620" marR="7620" marT="7620" marB="0" anchor="b">
                    <a:solidFill>
                      <a:schemeClr val="accent1">
                        <a:lumMod val="60000"/>
                        <a:lumOff val="40000"/>
                      </a:schemeClr>
                    </a:solidFill>
                  </a:tcPr>
                </a:tc>
                <a:tc>
                  <a:txBody>
                    <a:bodyPr/>
                    <a:lstStyle/>
                    <a:p>
                      <a:pPr algn="ctr" fontAlgn="b"/>
                      <a:r>
                        <a:rPr lang="zh-CN" altLang="en-US" sz="1000" b="1" u="none" strike="noStrike" dirty="0">
                          <a:effectLst/>
                          <a:latin typeface="+mj-ea"/>
                          <a:ea typeface="+mj-ea"/>
                        </a:rPr>
                        <a:t>比例</a:t>
                      </a:r>
                      <a:endParaRPr lang="zh-CN" altLang="en-US" sz="1000" b="1" i="0" u="none" strike="noStrike" dirty="0">
                        <a:solidFill>
                          <a:srgbClr val="000000"/>
                        </a:solidFill>
                        <a:effectLst/>
                        <a:latin typeface="+mj-ea"/>
                        <a:ea typeface="+mj-ea"/>
                      </a:endParaRPr>
                    </a:p>
                  </a:txBody>
                  <a:tcPr marL="7620" marR="7620" marT="7620" marB="0" anchor="b">
                    <a:solidFill>
                      <a:schemeClr val="accent1">
                        <a:lumMod val="60000"/>
                        <a:lumOff val="40000"/>
                      </a:schemeClr>
                    </a:solidFill>
                  </a:tcPr>
                </a:tc>
                <a:tc>
                  <a:txBody>
                    <a:bodyPr/>
                    <a:lstStyle/>
                    <a:p>
                      <a:pPr algn="ctr" fontAlgn="b"/>
                      <a:r>
                        <a:rPr lang="zh-CN" altLang="en-US" sz="1000" b="1" u="none" strike="noStrike" dirty="0">
                          <a:effectLst/>
                          <a:latin typeface="+mj-ea"/>
                          <a:ea typeface="+mj-ea"/>
                        </a:rPr>
                        <a:t>名称</a:t>
                      </a:r>
                      <a:r>
                        <a:rPr lang="en-US" altLang="zh-CN" sz="1000" b="1" u="none" strike="noStrike" dirty="0">
                          <a:effectLst/>
                          <a:latin typeface="+mj-ea"/>
                          <a:ea typeface="+mj-ea"/>
                        </a:rPr>
                        <a:t>/</a:t>
                      </a:r>
                      <a:r>
                        <a:rPr lang="zh-CN" altLang="en-US" sz="1000" b="1" u="none" strike="noStrike" dirty="0">
                          <a:effectLst/>
                          <a:latin typeface="+mj-ea"/>
                          <a:ea typeface="+mj-ea"/>
                        </a:rPr>
                        <a:t>级别相同</a:t>
                      </a:r>
                      <a:endParaRPr lang="zh-CN" altLang="en-US" sz="1000" b="1" i="0" u="none" strike="noStrike" dirty="0">
                        <a:solidFill>
                          <a:srgbClr val="000000"/>
                        </a:solidFill>
                        <a:effectLst/>
                        <a:latin typeface="+mj-ea"/>
                        <a:ea typeface="+mj-ea"/>
                      </a:endParaRPr>
                    </a:p>
                  </a:txBody>
                  <a:tcPr marL="7620" marR="7620" marT="7620" marB="0" anchor="b">
                    <a:solidFill>
                      <a:schemeClr val="accent1">
                        <a:lumMod val="60000"/>
                        <a:lumOff val="40000"/>
                      </a:schemeClr>
                    </a:solidFill>
                  </a:tcPr>
                </a:tc>
                <a:tc>
                  <a:txBody>
                    <a:bodyPr/>
                    <a:lstStyle/>
                    <a:p>
                      <a:pPr algn="ctr" fontAlgn="b"/>
                      <a:r>
                        <a:rPr lang="zh-CN" altLang="en-US" sz="1000" b="1" u="none" strike="noStrike" dirty="0">
                          <a:effectLst/>
                          <a:latin typeface="+mj-ea"/>
                          <a:ea typeface="+mj-ea"/>
                        </a:rPr>
                        <a:t>比例</a:t>
                      </a:r>
                      <a:endParaRPr lang="zh-CN" altLang="en-US" sz="1000" b="1" i="0" u="none" strike="noStrike" dirty="0">
                        <a:solidFill>
                          <a:srgbClr val="000000"/>
                        </a:solidFill>
                        <a:effectLst/>
                        <a:latin typeface="+mj-ea"/>
                        <a:ea typeface="+mj-ea"/>
                      </a:endParaRPr>
                    </a:p>
                  </a:txBody>
                  <a:tcPr marL="7620" marR="7620" marT="7620" marB="0" anchor="b">
                    <a:solidFill>
                      <a:schemeClr val="accent1">
                        <a:lumMod val="60000"/>
                        <a:lumOff val="40000"/>
                      </a:schemeClr>
                    </a:solidFill>
                  </a:tcPr>
                </a:tc>
              </a:tr>
              <a:tr h="362860">
                <a:tc>
                  <a:txBody>
                    <a:bodyPr/>
                    <a:lstStyle/>
                    <a:p>
                      <a:pPr algn="l" fontAlgn="b"/>
                      <a:r>
                        <a:rPr lang="zh-CN" altLang="en-US" sz="1000" b="1" u="none" strike="noStrike" dirty="0" smtClean="0">
                          <a:effectLst/>
                          <a:latin typeface="+mj-ea"/>
                          <a:ea typeface="+mj-ea"/>
                        </a:rPr>
                        <a:t>人力资源系统</a:t>
                      </a:r>
                      <a:endParaRPr lang="zh-CN" altLang="en-US" sz="1000" b="1" i="0" u="none" strike="noStrike" dirty="0">
                        <a:solidFill>
                          <a:srgbClr val="000000"/>
                        </a:solidFill>
                        <a:effectLst/>
                        <a:latin typeface="+mj-ea"/>
                        <a:ea typeface="+mj-ea"/>
                      </a:endParaRPr>
                    </a:p>
                  </a:txBody>
                  <a:tcPr marL="7620" marR="7620" marT="7620" marB="0" anchor="b"/>
                </a:tc>
                <a:tc>
                  <a:txBody>
                    <a:bodyPr/>
                    <a:lstStyle/>
                    <a:p>
                      <a:pPr algn="r" fontAlgn="b"/>
                      <a:r>
                        <a:rPr lang="en-US" altLang="zh-CN" sz="1000" b="0" i="0" u="none" strike="noStrike">
                          <a:solidFill>
                            <a:srgbClr val="000000"/>
                          </a:solidFill>
                          <a:effectLst/>
                          <a:latin typeface="宋体"/>
                        </a:rPr>
                        <a:t>1480 </a:t>
                      </a:r>
                    </a:p>
                  </a:txBody>
                  <a:tcPr marL="7620" marR="7620" marT="7620" marB="0" anchor="b"/>
                </a:tc>
                <a:tc>
                  <a:txBody>
                    <a:bodyPr/>
                    <a:lstStyle/>
                    <a:p>
                      <a:pPr algn="r" fontAlgn="b"/>
                      <a:r>
                        <a:rPr lang="en-US" altLang="zh-CN" sz="1000" b="0" i="0" u="none" strike="noStrike" dirty="0">
                          <a:solidFill>
                            <a:srgbClr val="000000"/>
                          </a:solidFill>
                          <a:effectLst/>
                          <a:latin typeface="宋体"/>
                        </a:rPr>
                        <a:t>406 </a:t>
                      </a:r>
                    </a:p>
                  </a:txBody>
                  <a:tcPr marL="7620" marR="7620" marT="7620" marB="0" anchor="b"/>
                </a:tc>
                <a:tc>
                  <a:txBody>
                    <a:bodyPr/>
                    <a:lstStyle/>
                    <a:p>
                      <a:pPr algn="r" fontAlgn="b"/>
                      <a:r>
                        <a:rPr lang="en-US" altLang="zh-CN" sz="1000" b="1" i="0" u="none" strike="noStrike" dirty="0">
                          <a:solidFill>
                            <a:srgbClr val="000000"/>
                          </a:solidFill>
                          <a:effectLst/>
                          <a:latin typeface="宋体"/>
                        </a:rPr>
                        <a:t>27.4%</a:t>
                      </a:r>
                    </a:p>
                  </a:txBody>
                  <a:tcPr marL="7620" marR="7620" marT="7620" marB="0" anchor="b">
                    <a:solidFill>
                      <a:srgbClr val="FFC000"/>
                    </a:solidFill>
                  </a:tcPr>
                </a:tc>
                <a:tc>
                  <a:txBody>
                    <a:bodyPr/>
                    <a:lstStyle/>
                    <a:p>
                      <a:pPr algn="r" fontAlgn="b"/>
                      <a:r>
                        <a:rPr lang="en-US" altLang="zh-CN" sz="1000" b="0" i="0" u="none" strike="noStrike">
                          <a:solidFill>
                            <a:srgbClr val="000000"/>
                          </a:solidFill>
                          <a:effectLst/>
                          <a:latin typeface="宋体"/>
                        </a:rPr>
                        <a:t>48 </a:t>
                      </a:r>
                    </a:p>
                  </a:txBody>
                  <a:tcPr marL="7620" marR="7620" marT="7620" marB="0" anchor="b"/>
                </a:tc>
                <a:tc>
                  <a:txBody>
                    <a:bodyPr/>
                    <a:lstStyle/>
                    <a:p>
                      <a:pPr algn="r" fontAlgn="b"/>
                      <a:r>
                        <a:rPr lang="en-US" altLang="zh-CN" sz="1000" b="1" i="0" u="none" strike="noStrike" dirty="0">
                          <a:solidFill>
                            <a:srgbClr val="000000"/>
                          </a:solidFill>
                          <a:effectLst/>
                          <a:latin typeface="宋体"/>
                        </a:rPr>
                        <a:t>3.2%</a:t>
                      </a:r>
                    </a:p>
                  </a:txBody>
                  <a:tcPr marL="7620" marR="7620" marT="7620" marB="0" anchor="b">
                    <a:solidFill>
                      <a:srgbClr val="FFC000"/>
                    </a:solidFill>
                  </a:tcPr>
                </a:tc>
              </a:tr>
              <a:tr h="362860">
                <a:tc>
                  <a:txBody>
                    <a:bodyPr/>
                    <a:lstStyle/>
                    <a:p>
                      <a:pPr algn="l" fontAlgn="b"/>
                      <a:r>
                        <a:rPr lang="zh-CN" altLang="en-US" sz="1000" b="1" i="0" u="none" strike="noStrike" dirty="0" smtClean="0">
                          <a:solidFill>
                            <a:schemeClr val="dk1"/>
                          </a:solidFill>
                          <a:effectLst/>
                          <a:latin typeface="+mj-ea"/>
                          <a:ea typeface="+mj-ea"/>
                        </a:rPr>
                        <a:t>会计核算系统－</a:t>
                      </a:r>
                      <a:r>
                        <a:rPr lang="en-US" altLang="zh-CN" sz="1000" b="1" i="0" u="none" strike="noStrike" dirty="0" smtClean="0">
                          <a:solidFill>
                            <a:schemeClr val="dk1"/>
                          </a:solidFill>
                          <a:effectLst/>
                          <a:latin typeface="+mj-ea"/>
                          <a:ea typeface="+mj-ea"/>
                        </a:rPr>
                        <a:t>2011</a:t>
                      </a:r>
                      <a:endParaRPr lang="en-US" altLang="zh-CN" sz="1000" b="1" i="0" u="none" strike="noStrike" dirty="0">
                        <a:solidFill>
                          <a:srgbClr val="000000"/>
                        </a:solidFill>
                        <a:effectLst/>
                        <a:latin typeface="+mj-ea"/>
                        <a:ea typeface="+mj-ea"/>
                      </a:endParaRPr>
                    </a:p>
                  </a:txBody>
                  <a:tcPr marL="7620" marR="7620" marT="7620" marB="0" anchor="b"/>
                </a:tc>
                <a:tc>
                  <a:txBody>
                    <a:bodyPr/>
                    <a:lstStyle/>
                    <a:p>
                      <a:pPr algn="r" fontAlgn="b"/>
                      <a:r>
                        <a:rPr lang="en-US" altLang="zh-CN" sz="1000" b="0" i="0" u="none" strike="noStrike">
                          <a:solidFill>
                            <a:srgbClr val="000000"/>
                          </a:solidFill>
                          <a:effectLst/>
                          <a:latin typeface="宋体"/>
                        </a:rPr>
                        <a:t>3022 </a:t>
                      </a:r>
                    </a:p>
                  </a:txBody>
                  <a:tcPr marL="7620" marR="7620" marT="7620" marB="0" anchor="b"/>
                </a:tc>
                <a:tc>
                  <a:txBody>
                    <a:bodyPr/>
                    <a:lstStyle/>
                    <a:p>
                      <a:pPr algn="r" fontAlgn="b"/>
                      <a:r>
                        <a:rPr lang="en-US" altLang="zh-CN" sz="1000" b="0" i="0" u="none" strike="noStrike">
                          <a:solidFill>
                            <a:srgbClr val="000000"/>
                          </a:solidFill>
                          <a:effectLst/>
                          <a:latin typeface="宋体"/>
                        </a:rPr>
                        <a:t>2444 </a:t>
                      </a:r>
                    </a:p>
                  </a:txBody>
                  <a:tcPr marL="7620" marR="7620" marT="7620" marB="0" anchor="b"/>
                </a:tc>
                <a:tc>
                  <a:txBody>
                    <a:bodyPr/>
                    <a:lstStyle/>
                    <a:p>
                      <a:pPr algn="r" fontAlgn="b"/>
                      <a:r>
                        <a:rPr lang="en-US" altLang="zh-CN" sz="1000" b="1" i="0" u="none" strike="noStrike" dirty="0">
                          <a:solidFill>
                            <a:srgbClr val="000000"/>
                          </a:solidFill>
                          <a:effectLst/>
                          <a:latin typeface="宋体"/>
                        </a:rPr>
                        <a:t>80.9%</a:t>
                      </a:r>
                    </a:p>
                  </a:txBody>
                  <a:tcPr marL="7620" marR="7620" marT="7620" marB="0" anchor="b">
                    <a:solidFill>
                      <a:srgbClr val="FFC000"/>
                    </a:solidFill>
                  </a:tcPr>
                </a:tc>
                <a:tc>
                  <a:txBody>
                    <a:bodyPr/>
                    <a:lstStyle/>
                    <a:p>
                      <a:pPr algn="r" fontAlgn="b"/>
                      <a:r>
                        <a:rPr lang="en-US" altLang="zh-CN" sz="1000" b="0" i="0" u="none" strike="noStrike" dirty="0">
                          <a:solidFill>
                            <a:srgbClr val="000000"/>
                          </a:solidFill>
                          <a:effectLst/>
                          <a:latin typeface="宋体"/>
                        </a:rPr>
                        <a:t>2206 </a:t>
                      </a:r>
                    </a:p>
                  </a:txBody>
                  <a:tcPr marL="7620" marR="7620" marT="7620" marB="0" anchor="b"/>
                </a:tc>
                <a:tc>
                  <a:txBody>
                    <a:bodyPr/>
                    <a:lstStyle/>
                    <a:p>
                      <a:pPr algn="r" fontAlgn="b"/>
                      <a:r>
                        <a:rPr lang="en-US" altLang="zh-CN" sz="1000" b="1" i="0" u="none" strike="noStrike" dirty="0">
                          <a:solidFill>
                            <a:srgbClr val="000000"/>
                          </a:solidFill>
                          <a:effectLst/>
                          <a:latin typeface="宋体"/>
                        </a:rPr>
                        <a:t>73.0%</a:t>
                      </a:r>
                    </a:p>
                  </a:txBody>
                  <a:tcPr marL="7620" marR="7620" marT="7620" marB="0" anchor="b">
                    <a:solidFill>
                      <a:srgbClr val="FFC000"/>
                    </a:solidFill>
                  </a:tcPr>
                </a:tc>
              </a:tr>
              <a:tr h="36286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000" b="1" i="0" u="none" strike="noStrike" dirty="0" smtClean="0">
                          <a:solidFill>
                            <a:schemeClr val="dk1"/>
                          </a:solidFill>
                          <a:effectLst/>
                          <a:latin typeface="+mj-ea"/>
                          <a:ea typeface="+mj-ea"/>
                        </a:rPr>
                        <a:t>会计核算系统－</a:t>
                      </a:r>
                      <a:r>
                        <a:rPr lang="en-US" altLang="zh-CN" sz="1000" b="1" u="none" strike="noStrike" dirty="0" smtClean="0">
                          <a:effectLst/>
                          <a:latin typeface="+mj-ea"/>
                          <a:ea typeface="+mj-ea"/>
                        </a:rPr>
                        <a:t>2012</a:t>
                      </a:r>
                      <a:endParaRPr lang="en-US" altLang="zh-CN" sz="1000" b="1" i="0" u="none" strike="noStrike" dirty="0">
                        <a:solidFill>
                          <a:srgbClr val="000000"/>
                        </a:solidFill>
                        <a:effectLst/>
                        <a:latin typeface="+mj-ea"/>
                        <a:ea typeface="+mj-ea"/>
                      </a:endParaRPr>
                    </a:p>
                  </a:txBody>
                  <a:tcPr marL="7620" marR="7620" marT="7620" marB="0" anchor="b"/>
                </a:tc>
                <a:tc>
                  <a:txBody>
                    <a:bodyPr/>
                    <a:lstStyle/>
                    <a:p>
                      <a:pPr algn="r" fontAlgn="b"/>
                      <a:r>
                        <a:rPr lang="en-US" altLang="zh-CN" sz="1000" b="0" i="0" u="none" strike="noStrike">
                          <a:solidFill>
                            <a:srgbClr val="000000"/>
                          </a:solidFill>
                          <a:effectLst/>
                          <a:latin typeface="宋体"/>
                        </a:rPr>
                        <a:t>2891 </a:t>
                      </a:r>
                    </a:p>
                  </a:txBody>
                  <a:tcPr marL="7620" marR="7620" marT="7620" marB="0" anchor="b"/>
                </a:tc>
                <a:tc>
                  <a:txBody>
                    <a:bodyPr/>
                    <a:lstStyle/>
                    <a:p>
                      <a:pPr algn="r" fontAlgn="b"/>
                      <a:r>
                        <a:rPr lang="en-US" altLang="zh-CN" sz="1000" b="0" i="0" u="none" strike="noStrike">
                          <a:solidFill>
                            <a:srgbClr val="000000"/>
                          </a:solidFill>
                          <a:effectLst/>
                          <a:latin typeface="宋体"/>
                        </a:rPr>
                        <a:t>2567 </a:t>
                      </a:r>
                    </a:p>
                  </a:txBody>
                  <a:tcPr marL="7620" marR="7620" marT="7620" marB="0" anchor="b"/>
                </a:tc>
                <a:tc>
                  <a:txBody>
                    <a:bodyPr/>
                    <a:lstStyle/>
                    <a:p>
                      <a:pPr algn="r" fontAlgn="b"/>
                      <a:r>
                        <a:rPr lang="en-US" altLang="zh-CN" sz="1000" b="1" i="0" u="none" strike="noStrike" dirty="0">
                          <a:solidFill>
                            <a:srgbClr val="000000"/>
                          </a:solidFill>
                          <a:effectLst/>
                          <a:latin typeface="宋体"/>
                        </a:rPr>
                        <a:t>88.8%</a:t>
                      </a:r>
                    </a:p>
                  </a:txBody>
                  <a:tcPr marL="7620" marR="7620" marT="7620" marB="0" anchor="b">
                    <a:solidFill>
                      <a:srgbClr val="FFC000"/>
                    </a:solidFill>
                  </a:tcPr>
                </a:tc>
                <a:tc>
                  <a:txBody>
                    <a:bodyPr/>
                    <a:lstStyle/>
                    <a:p>
                      <a:pPr algn="r" fontAlgn="b"/>
                      <a:r>
                        <a:rPr lang="en-US" altLang="zh-CN" sz="1000" b="0" i="0" u="none" strike="noStrike" dirty="0">
                          <a:solidFill>
                            <a:srgbClr val="000000"/>
                          </a:solidFill>
                          <a:effectLst/>
                          <a:latin typeface="宋体"/>
                        </a:rPr>
                        <a:t>2279 </a:t>
                      </a:r>
                    </a:p>
                  </a:txBody>
                  <a:tcPr marL="7620" marR="7620" marT="7620" marB="0" anchor="b"/>
                </a:tc>
                <a:tc>
                  <a:txBody>
                    <a:bodyPr/>
                    <a:lstStyle/>
                    <a:p>
                      <a:pPr algn="r" fontAlgn="b"/>
                      <a:r>
                        <a:rPr lang="en-US" altLang="zh-CN" sz="1000" b="1" i="0" u="none" strike="noStrike" dirty="0">
                          <a:solidFill>
                            <a:srgbClr val="000000"/>
                          </a:solidFill>
                          <a:effectLst/>
                          <a:latin typeface="宋体"/>
                        </a:rPr>
                        <a:t>78.8%</a:t>
                      </a:r>
                    </a:p>
                  </a:txBody>
                  <a:tcPr marL="7620" marR="7620" marT="7620" marB="0" anchor="b">
                    <a:solidFill>
                      <a:srgbClr val="FFC000"/>
                    </a:solidFill>
                  </a:tcPr>
                </a:tc>
              </a:tr>
              <a:tr h="243381">
                <a:tc>
                  <a:txBody>
                    <a:bodyPr/>
                    <a:lstStyle/>
                    <a:p>
                      <a:pPr algn="l" fontAlgn="b"/>
                      <a:r>
                        <a:rPr lang="zh-CN" altLang="en-US" sz="1000" b="1" u="none" strike="noStrike" dirty="0">
                          <a:effectLst/>
                          <a:latin typeface="+mj-ea"/>
                          <a:ea typeface="+mj-ea"/>
                        </a:rPr>
                        <a:t>久其产权</a:t>
                      </a:r>
                      <a:endParaRPr lang="zh-CN" altLang="en-US" sz="1000" b="1" i="0" u="none" strike="noStrike" dirty="0">
                        <a:solidFill>
                          <a:srgbClr val="000000"/>
                        </a:solidFill>
                        <a:effectLst/>
                        <a:latin typeface="+mj-ea"/>
                        <a:ea typeface="+mj-ea"/>
                      </a:endParaRPr>
                    </a:p>
                  </a:txBody>
                  <a:tcPr marL="7620" marR="7620" marT="7620" marB="0" anchor="b"/>
                </a:tc>
                <a:tc>
                  <a:txBody>
                    <a:bodyPr/>
                    <a:lstStyle/>
                    <a:p>
                      <a:pPr algn="r" fontAlgn="b"/>
                      <a:r>
                        <a:rPr lang="en-US" altLang="zh-CN" sz="1000" b="0" i="0" u="none" strike="noStrike">
                          <a:solidFill>
                            <a:srgbClr val="000000"/>
                          </a:solidFill>
                          <a:effectLst/>
                          <a:latin typeface="宋体"/>
                        </a:rPr>
                        <a:t>2454 </a:t>
                      </a:r>
                    </a:p>
                  </a:txBody>
                  <a:tcPr marL="7620" marR="7620" marT="7620" marB="0" anchor="b"/>
                </a:tc>
                <a:tc>
                  <a:txBody>
                    <a:bodyPr/>
                    <a:lstStyle/>
                    <a:p>
                      <a:pPr algn="r" fontAlgn="b"/>
                      <a:r>
                        <a:rPr lang="en-US" altLang="zh-CN" sz="1000" b="0" i="0" u="none" strike="noStrike">
                          <a:solidFill>
                            <a:srgbClr val="000000"/>
                          </a:solidFill>
                          <a:effectLst/>
                          <a:latin typeface="宋体"/>
                        </a:rPr>
                        <a:t>825 </a:t>
                      </a:r>
                    </a:p>
                  </a:txBody>
                  <a:tcPr marL="7620" marR="7620" marT="7620" marB="0" anchor="b"/>
                </a:tc>
                <a:tc>
                  <a:txBody>
                    <a:bodyPr/>
                    <a:lstStyle/>
                    <a:p>
                      <a:pPr algn="r" fontAlgn="b"/>
                      <a:r>
                        <a:rPr lang="en-US" altLang="zh-CN" sz="1000" b="1" i="0" u="none" strike="noStrike" dirty="0">
                          <a:solidFill>
                            <a:srgbClr val="000000"/>
                          </a:solidFill>
                          <a:effectLst/>
                          <a:latin typeface="宋体"/>
                        </a:rPr>
                        <a:t>33.6%</a:t>
                      </a:r>
                    </a:p>
                  </a:txBody>
                  <a:tcPr marL="7620" marR="7620" marT="7620" marB="0" anchor="b">
                    <a:solidFill>
                      <a:srgbClr val="FFC000"/>
                    </a:solidFill>
                  </a:tcPr>
                </a:tc>
                <a:tc>
                  <a:txBody>
                    <a:bodyPr/>
                    <a:lstStyle/>
                    <a:p>
                      <a:pPr algn="r" fontAlgn="b"/>
                      <a:r>
                        <a:rPr lang="en-US" altLang="zh-CN" sz="1000" b="0" i="0" u="none" strike="noStrike">
                          <a:solidFill>
                            <a:srgbClr val="000000"/>
                          </a:solidFill>
                          <a:effectLst/>
                          <a:latin typeface="宋体"/>
                        </a:rPr>
                        <a:t>397 </a:t>
                      </a:r>
                    </a:p>
                  </a:txBody>
                  <a:tcPr marL="7620" marR="7620" marT="7620" marB="0" anchor="b"/>
                </a:tc>
                <a:tc>
                  <a:txBody>
                    <a:bodyPr/>
                    <a:lstStyle/>
                    <a:p>
                      <a:pPr algn="r" fontAlgn="b"/>
                      <a:r>
                        <a:rPr lang="en-US" altLang="zh-CN" sz="1000" b="1" i="0" u="none" strike="noStrike" dirty="0">
                          <a:solidFill>
                            <a:srgbClr val="000000"/>
                          </a:solidFill>
                          <a:effectLst/>
                          <a:latin typeface="宋体"/>
                        </a:rPr>
                        <a:t>16.2%</a:t>
                      </a:r>
                    </a:p>
                  </a:txBody>
                  <a:tcPr marL="7620" marR="7620" marT="7620" marB="0" anchor="b">
                    <a:solidFill>
                      <a:srgbClr val="FFC000"/>
                    </a:solidFill>
                  </a:tcPr>
                </a:tc>
              </a:tr>
              <a:tr h="243381">
                <a:tc>
                  <a:txBody>
                    <a:bodyPr/>
                    <a:lstStyle/>
                    <a:p>
                      <a:pPr algn="l" fontAlgn="b"/>
                      <a:r>
                        <a:rPr lang="zh-CN" altLang="en-US" sz="1000" b="1" u="none" strike="noStrike" dirty="0">
                          <a:effectLst/>
                          <a:latin typeface="+mj-ea"/>
                          <a:ea typeface="+mj-ea"/>
                        </a:rPr>
                        <a:t>久其报表</a:t>
                      </a:r>
                      <a:endParaRPr lang="zh-CN" altLang="en-US" sz="1000" b="1" i="0" u="none" strike="noStrike" dirty="0">
                        <a:solidFill>
                          <a:srgbClr val="000000"/>
                        </a:solidFill>
                        <a:effectLst/>
                        <a:latin typeface="+mj-ea"/>
                        <a:ea typeface="+mj-ea"/>
                      </a:endParaRPr>
                    </a:p>
                  </a:txBody>
                  <a:tcPr marL="7620" marR="7620" marT="7620" marB="0" anchor="b"/>
                </a:tc>
                <a:tc>
                  <a:txBody>
                    <a:bodyPr/>
                    <a:lstStyle/>
                    <a:p>
                      <a:pPr algn="r" fontAlgn="b"/>
                      <a:r>
                        <a:rPr lang="en-US" altLang="zh-CN" sz="1000" b="0" i="0" u="none" strike="noStrike">
                          <a:solidFill>
                            <a:srgbClr val="000000"/>
                          </a:solidFill>
                          <a:effectLst/>
                          <a:latin typeface="宋体"/>
                        </a:rPr>
                        <a:t>1396 </a:t>
                      </a:r>
                    </a:p>
                  </a:txBody>
                  <a:tcPr marL="7620" marR="7620" marT="7620" marB="0" anchor="b"/>
                </a:tc>
                <a:tc>
                  <a:txBody>
                    <a:bodyPr/>
                    <a:lstStyle/>
                    <a:p>
                      <a:pPr algn="r" fontAlgn="b"/>
                      <a:r>
                        <a:rPr lang="en-US" altLang="zh-CN" sz="1000" b="0" i="0" u="none" strike="noStrike" dirty="0">
                          <a:solidFill>
                            <a:srgbClr val="000000"/>
                          </a:solidFill>
                          <a:effectLst/>
                          <a:latin typeface="宋体"/>
                        </a:rPr>
                        <a:t>694 </a:t>
                      </a:r>
                    </a:p>
                  </a:txBody>
                  <a:tcPr marL="7620" marR="7620" marT="7620" marB="0" anchor="b"/>
                </a:tc>
                <a:tc>
                  <a:txBody>
                    <a:bodyPr/>
                    <a:lstStyle/>
                    <a:p>
                      <a:pPr algn="r" fontAlgn="b"/>
                      <a:r>
                        <a:rPr lang="en-US" altLang="zh-CN" sz="1000" b="1" i="0" u="none" strike="noStrike" dirty="0">
                          <a:solidFill>
                            <a:srgbClr val="000000"/>
                          </a:solidFill>
                          <a:effectLst/>
                          <a:latin typeface="宋体"/>
                        </a:rPr>
                        <a:t>49.7%</a:t>
                      </a:r>
                    </a:p>
                  </a:txBody>
                  <a:tcPr marL="7620" marR="7620" marT="7620" marB="0" anchor="b">
                    <a:solidFill>
                      <a:srgbClr val="FFC000"/>
                    </a:solidFill>
                  </a:tcPr>
                </a:tc>
                <a:tc>
                  <a:txBody>
                    <a:bodyPr/>
                    <a:lstStyle/>
                    <a:p>
                      <a:pPr algn="r" fontAlgn="b"/>
                      <a:r>
                        <a:rPr lang="en-US" altLang="zh-CN" sz="1000" b="0" i="0" u="none" strike="noStrike">
                          <a:solidFill>
                            <a:srgbClr val="000000"/>
                          </a:solidFill>
                          <a:effectLst/>
                          <a:latin typeface="宋体"/>
                        </a:rPr>
                        <a:t>262 </a:t>
                      </a:r>
                    </a:p>
                  </a:txBody>
                  <a:tcPr marL="7620" marR="7620" marT="7620" marB="0" anchor="b"/>
                </a:tc>
                <a:tc>
                  <a:txBody>
                    <a:bodyPr/>
                    <a:lstStyle/>
                    <a:p>
                      <a:pPr algn="r" fontAlgn="b"/>
                      <a:r>
                        <a:rPr lang="en-US" altLang="zh-CN" sz="1000" b="1" i="0" u="none" strike="noStrike" dirty="0">
                          <a:solidFill>
                            <a:srgbClr val="000000"/>
                          </a:solidFill>
                          <a:effectLst/>
                          <a:latin typeface="宋体"/>
                        </a:rPr>
                        <a:t>18.8%</a:t>
                      </a:r>
                    </a:p>
                  </a:txBody>
                  <a:tcPr marL="7620" marR="7620" marT="7620" marB="0" anchor="b">
                    <a:solidFill>
                      <a:srgbClr val="FFC000"/>
                    </a:solidFill>
                  </a:tcPr>
                </a:tc>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1233725266"/>
              </p:ext>
            </p:extLst>
          </p:nvPr>
        </p:nvGraphicFramePr>
        <p:xfrm>
          <a:off x="5473059" y="4498693"/>
          <a:ext cx="4304477" cy="1907829"/>
        </p:xfrm>
        <a:graphic>
          <a:graphicData uri="http://schemas.openxmlformats.org/drawingml/2006/table">
            <a:tbl>
              <a:tblPr>
                <a:tableStyleId>{5C22544A-7EE6-4342-B048-85BDC9FD1C3A}</a:tableStyleId>
              </a:tblPr>
              <a:tblGrid>
                <a:gridCol w="657000"/>
                <a:gridCol w="695149"/>
                <a:gridCol w="576064"/>
                <a:gridCol w="936104"/>
                <a:gridCol w="1083343"/>
                <a:gridCol w="356817"/>
              </a:tblGrid>
              <a:tr h="370467">
                <a:tc>
                  <a:txBody>
                    <a:bodyPr/>
                    <a:lstStyle/>
                    <a:p>
                      <a:pPr algn="ctr" fontAlgn="b"/>
                      <a:r>
                        <a:rPr lang="zh-CN" altLang="en-US" sz="1000" b="1" i="0" u="none" strike="noStrike" dirty="0" smtClean="0">
                          <a:solidFill>
                            <a:srgbClr val="000000"/>
                          </a:solidFill>
                          <a:effectLst/>
                          <a:latin typeface="+mj-ea"/>
                          <a:ea typeface="+mj-ea"/>
                        </a:rPr>
                        <a:t>来源系统</a:t>
                      </a:r>
                      <a:endParaRPr lang="zh-CN" altLang="en-US" sz="1000" b="1" i="0" u="none" strike="noStrike" dirty="0">
                        <a:solidFill>
                          <a:srgbClr val="000000"/>
                        </a:solidFill>
                        <a:effectLst/>
                        <a:latin typeface="+mj-ea"/>
                        <a:ea typeface="+mj-ea"/>
                      </a:endParaRPr>
                    </a:p>
                  </a:txBody>
                  <a:tcPr marL="7193" marR="7193" marT="7193" marB="0" anchor="ctr">
                    <a:solidFill>
                      <a:schemeClr val="accent1">
                        <a:lumMod val="60000"/>
                        <a:lumOff val="40000"/>
                      </a:schemeClr>
                    </a:solidFill>
                  </a:tcPr>
                </a:tc>
                <a:tc>
                  <a:txBody>
                    <a:bodyPr/>
                    <a:lstStyle/>
                    <a:p>
                      <a:pPr algn="ctr" fontAlgn="b"/>
                      <a:r>
                        <a:rPr lang="zh-CN" altLang="en-US" sz="1000" b="1" u="none" strike="noStrike" dirty="0">
                          <a:effectLst/>
                          <a:latin typeface="+mj-ea"/>
                          <a:ea typeface="+mj-ea"/>
                        </a:rPr>
                        <a:t>单位编码</a:t>
                      </a:r>
                      <a:endParaRPr lang="zh-CN" altLang="en-US" sz="1000" b="1" i="0" u="none" strike="noStrike" dirty="0">
                        <a:solidFill>
                          <a:srgbClr val="000000"/>
                        </a:solidFill>
                        <a:effectLst/>
                        <a:latin typeface="+mj-ea"/>
                        <a:ea typeface="+mj-ea"/>
                      </a:endParaRPr>
                    </a:p>
                  </a:txBody>
                  <a:tcPr marL="7193" marR="7193" marT="7193" marB="0" anchor="ctr">
                    <a:solidFill>
                      <a:schemeClr val="accent1">
                        <a:lumMod val="60000"/>
                        <a:lumOff val="40000"/>
                      </a:schemeClr>
                    </a:solidFill>
                  </a:tcPr>
                </a:tc>
                <a:tc>
                  <a:txBody>
                    <a:bodyPr/>
                    <a:lstStyle/>
                    <a:p>
                      <a:pPr algn="ctr" fontAlgn="b"/>
                      <a:r>
                        <a:rPr lang="zh-CN" altLang="en-US" sz="1000" b="1" u="none" strike="noStrike" dirty="0">
                          <a:effectLst/>
                          <a:latin typeface="+mj-ea"/>
                          <a:ea typeface="+mj-ea"/>
                        </a:rPr>
                        <a:t>单位名称</a:t>
                      </a:r>
                      <a:endParaRPr lang="zh-CN" altLang="en-US" sz="1000" b="1" i="0" u="none" strike="noStrike" dirty="0">
                        <a:solidFill>
                          <a:srgbClr val="000000"/>
                        </a:solidFill>
                        <a:effectLst/>
                        <a:latin typeface="+mj-ea"/>
                        <a:ea typeface="+mj-ea"/>
                      </a:endParaRPr>
                    </a:p>
                  </a:txBody>
                  <a:tcPr marL="7193" marR="7193" marT="7193" marB="0" anchor="ctr">
                    <a:solidFill>
                      <a:schemeClr val="accent1">
                        <a:lumMod val="60000"/>
                        <a:lumOff val="40000"/>
                      </a:schemeClr>
                    </a:solidFill>
                  </a:tcPr>
                </a:tc>
                <a:tc>
                  <a:txBody>
                    <a:bodyPr/>
                    <a:lstStyle/>
                    <a:p>
                      <a:pPr algn="ctr" fontAlgn="b"/>
                      <a:r>
                        <a:rPr lang="zh-CN" altLang="en-US" sz="1000" b="1" u="none" strike="noStrike" dirty="0">
                          <a:effectLst/>
                          <a:latin typeface="+mj-ea"/>
                          <a:ea typeface="+mj-ea"/>
                        </a:rPr>
                        <a:t>上级单位编码</a:t>
                      </a:r>
                      <a:endParaRPr lang="zh-CN" altLang="en-US" sz="1000" b="1" i="0" u="none" strike="noStrike" dirty="0">
                        <a:solidFill>
                          <a:srgbClr val="000000"/>
                        </a:solidFill>
                        <a:effectLst/>
                        <a:latin typeface="+mj-ea"/>
                        <a:ea typeface="+mj-ea"/>
                      </a:endParaRPr>
                    </a:p>
                  </a:txBody>
                  <a:tcPr marL="7193" marR="7193" marT="7193" marB="0" anchor="ctr">
                    <a:solidFill>
                      <a:schemeClr val="accent1">
                        <a:lumMod val="60000"/>
                        <a:lumOff val="40000"/>
                      </a:schemeClr>
                    </a:solidFill>
                  </a:tcPr>
                </a:tc>
                <a:tc>
                  <a:txBody>
                    <a:bodyPr/>
                    <a:lstStyle/>
                    <a:p>
                      <a:pPr algn="ctr" fontAlgn="b"/>
                      <a:r>
                        <a:rPr lang="zh-CN" altLang="en-US" sz="1000" b="1" u="none" strike="noStrike" dirty="0">
                          <a:effectLst/>
                          <a:latin typeface="+mj-ea"/>
                          <a:ea typeface="+mj-ea"/>
                        </a:rPr>
                        <a:t>上级单位名称</a:t>
                      </a:r>
                      <a:endParaRPr lang="zh-CN" altLang="en-US" sz="1000" b="1" i="0" u="none" strike="noStrike" dirty="0">
                        <a:solidFill>
                          <a:srgbClr val="000000"/>
                        </a:solidFill>
                        <a:effectLst/>
                        <a:latin typeface="+mj-ea"/>
                        <a:ea typeface="+mj-ea"/>
                      </a:endParaRPr>
                    </a:p>
                  </a:txBody>
                  <a:tcPr marL="7193" marR="7193" marT="7193" marB="0" anchor="ctr">
                    <a:solidFill>
                      <a:schemeClr val="accent1">
                        <a:lumMod val="60000"/>
                        <a:lumOff val="40000"/>
                      </a:schemeClr>
                    </a:solidFill>
                  </a:tcPr>
                </a:tc>
                <a:tc>
                  <a:txBody>
                    <a:bodyPr/>
                    <a:lstStyle/>
                    <a:p>
                      <a:pPr algn="ctr" fontAlgn="b"/>
                      <a:r>
                        <a:rPr lang="zh-CN" altLang="en-US" sz="1000" b="1" u="none" strike="noStrike" dirty="0">
                          <a:effectLst/>
                          <a:latin typeface="+mj-ea"/>
                          <a:ea typeface="+mj-ea"/>
                        </a:rPr>
                        <a:t>级别</a:t>
                      </a:r>
                      <a:endParaRPr lang="zh-CN" altLang="en-US" sz="1000" b="1" i="0" u="none" strike="noStrike" dirty="0">
                        <a:solidFill>
                          <a:srgbClr val="000000"/>
                        </a:solidFill>
                        <a:effectLst/>
                        <a:latin typeface="+mj-ea"/>
                        <a:ea typeface="+mj-ea"/>
                      </a:endParaRPr>
                    </a:p>
                  </a:txBody>
                  <a:tcPr marL="7193" marR="7193" marT="7193" marB="0" anchor="ctr">
                    <a:solidFill>
                      <a:schemeClr val="accent1">
                        <a:lumMod val="60000"/>
                        <a:lumOff val="40000"/>
                      </a:schemeClr>
                    </a:solidFill>
                  </a:tcPr>
                </a:tc>
              </a:tr>
              <a:tr h="258669">
                <a:tc>
                  <a:txBody>
                    <a:bodyPr/>
                    <a:lstStyle/>
                    <a:p>
                      <a:pPr algn="l" fontAlgn="b"/>
                      <a:r>
                        <a:rPr lang="zh-CN" altLang="en-US" sz="1000" b="1" u="none" strike="noStrike" dirty="0">
                          <a:effectLst/>
                          <a:latin typeface="+mj-ea"/>
                          <a:ea typeface="+mj-ea"/>
                        </a:rPr>
                        <a:t>人力资源系统</a:t>
                      </a:r>
                      <a:endParaRPr lang="zh-CN" altLang="en-US" sz="1000" b="1" i="0" u="none" strike="noStrike" dirty="0">
                        <a:solidFill>
                          <a:srgbClr val="000000"/>
                        </a:solidFill>
                        <a:effectLst/>
                        <a:latin typeface="+mj-ea"/>
                        <a:ea typeface="+mj-ea"/>
                      </a:endParaRPr>
                    </a:p>
                  </a:txBody>
                  <a:tcPr marL="7193" marR="7193" marT="7193" marB="0" anchor="b"/>
                </a:tc>
                <a:tc>
                  <a:txBody>
                    <a:bodyPr/>
                    <a:lstStyle/>
                    <a:p>
                      <a:pPr algn="l" fontAlgn="b"/>
                      <a:r>
                        <a:rPr lang="en-US" sz="900" u="none" strike="noStrike" dirty="0">
                          <a:effectLst/>
                          <a:latin typeface="+mj-ea"/>
                          <a:ea typeface="+mj-ea"/>
                        </a:rPr>
                        <a:t>A1112001000000</a:t>
                      </a:r>
                      <a:endParaRPr lang="en-US" sz="900" b="0" i="0" u="none" strike="noStrike" dirty="0">
                        <a:solidFill>
                          <a:srgbClr val="000000"/>
                        </a:solidFill>
                        <a:effectLst/>
                        <a:latin typeface="+mj-ea"/>
                        <a:ea typeface="+mj-ea"/>
                      </a:endParaRPr>
                    </a:p>
                  </a:txBody>
                  <a:tcPr marL="7193" marR="7193" marT="7193" marB="0" anchor="b"/>
                </a:tc>
                <a:tc rowSpan="5">
                  <a:txBody>
                    <a:bodyPr/>
                    <a:lstStyle/>
                    <a:p>
                      <a:pPr algn="l" fontAlgn="b"/>
                      <a:r>
                        <a:rPr lang="zh-CN" altLang="en-US" sz="1200" b="1" u="none" strike="noStrike" dirty="0" smtClean="0">
                          <a:effectLst/>
                          <a:latin typeface="+mj-ea"/>
                          <a:ea typeface="+mj-ea"/>
                        </a:rPr>
                        <a:t>上海中建西南勘察设计有限公司</a:t>
                      </a:r>
                      <a:endParaRPr lang="zh-CN" altLang="en-US" sz="1200" b="1" i="0" u="none" strike="noStrike" dirty="0">
                        <a:solidFill>
                          <a:srgbClr val="000000"/>
                        </a:solidFill>
                        <a:effectLst/>
                        <a:latin typeface="+mj-ea"/>
                        <a:ea typeface="+mj-ea"/>
                      </a:endParaRPr>
                    </a:p>
                  </a:txBody>
                  <a:tcPr marL="7193" marR="7193" marT="7193" marB="0" anchor="ctr"/>
                </a:tc>
                <a:tc>
                  <a:txBody>
                    <a:bodyPr/>
                    <a:lstStyle/>
                    <a:p>
                      <a:pPr algn="l" fontAlgn="b"/>
                      <a:r>
                        <a:rPr lang="en-US" sz="900" u="none" strike="noStrike">
                          <a:effectLst/>
                          <a:latin typeface="+mj-ea"/>
                          <a:ea typeface="+mj-ea"/>
                        </a:rPr>
                        <a:t>A1112000000000</a:t>
                      </a:r>
                      <a:endParaRPr lang="en-US" sz="900" b="0" i="0" u="none" strike="noStrike">
                        <a:solidFill>
                          <a:srgbClr val="000000"/>
                        </a:solidFill>
                        <a:effectLst/>
                        <a:latin typeface="+mj-ea"/>
                        <a:ea typeface="+mj-ea"/>
                      </a:endParaRPr>
                    </a:p>
                  </a:txBody>
                  <a:tcPr marL="7193" marR="7193" marT="7193" marB="0" anchor="b"/>
                </a:tc>
                <a:tc>
                  <a:txBody>
                    <a:bodyPr/>
                    <a:lstStyle/>
                    <a:p>
                      <a:pPr algn="l" fontAlgn="b"/>
                      <a:r>
                        <a:rPr lang="zh-CN" altLang="en-US" sz="900" u="none" strike="noStrike">
                          <a:effectLst/>
                          <a:latin typeface="+mj-ea"/>
                          <a:ea typeface="+mj-ea"/>
                        </a:rPr>
                        <a:t>中国建筑西南勘察设计研究院有限公司</a:t>
                      </a:r>
                      <a:endParaRPr lang="zh-CN" altLang="en-US" sz="900" b="0" i="0" u="none" strike="noStrike">
                        <a:solidFill>
                          <a:srgbClr val="000000"/>
                        </a:solidFill>
                        <a:effectLst/>
                        <a:latin typeface="+mj-ea"/>
                        <a:ea typeface="+mj-ea"/>
                      </a:endParaRPr>
                    </a:p>
                  </a:txBody>
                  <a:tcPr marL="7193" marR="7193" marT="7193" marB="0" anchor="b"/>
                </a:tc>
                <a:tc>
                  <a:txBody>
                    <a:bodyPr/>
                    <a:lstStyle/>
                    <a:p>
                      <a:pPr algn="l" fontAlgn="b"/>
                      <a:r>
                        <a:rPr lang="en-US" altLang="zh-CN" sz="900" u="none" strike="noStrike">
                          <a:effectLst/>
                          <a:latin typeface="+mj-ea"/>
                          <a:ea typeface="+mj-ea"/>
                        </a:rPr>
                        <a:t>4         </a:t>
                      </a:r>
                      <a:endParaRPr lang="en-US" altLang="zh-CN" sz="900" b="0" i="0" u="none" strike="noStrike">
                        <a:solidFill>
                          <a:srgbClr val="000000"/>
                        </a:solidFill>
                        <a:effectLst/>
                        <a:latin typeface="+mj-ea"/>
                        <a:ea typeface="+mj-ea"/>
                      </a:endParaRPr>
                    </a:p>
                  </a:txBody>
                  <a:tcPr marL="7193" marR="7193" marT="7193" marB="0" anchor="b"/>
                </a:tc>
              </a:tr>
              <a:tr h="174460">
                <a:tc>
                  <a:txBody>
                    <a:bodyPr/>
                    <a:lstStyle/>
                    <a:p>
                      <a:pPr algn="l" fontAlgn="b"/>
                      <a:r>
                        <a:rPr lang="zh-CN" altLang="en-US" sz="1000" b="1" u="none" strike="noStrike" kern="1200" dirty="0" smtClean="0">
                          <a:solidFill>
                            <a:schemeClr val="dk1"/>
                          </a:solidFill>
                          <a:effectLst/>
                          <a:latin typeface="+mj-ea"/>
                          <a:ea typeface="+mn-ea"/>
                          <a:cs typeface="+mn-cs"/>
                        </a:rPr>
                        <a:t>久其产权</a:t>
                      </a:r>
                      <a:endParaRPr lang="zh-CN" altLang="en-US" sz="1000" b="1" i="0" u="none" strike="noStrike" kern="1200" dirty="0">
                        <a:solidFill>
                          <a:srgbClr val="000000"/>
                        </a:solidFill>
                        <a:effectLst/>
                        <a:latin typeface="+mj-ea"/>
                        <a:ea typeface="+mn-ea"/>
                        <a:cs typeface="+mn-cs"/>
                      </a:endParaRPr>
                    </a:p>
                  </a:txBody>
                  <a:tcPr marL="7193" marR="7193" marT="7193" marB="0" anchor="b"/>
                </a:tc>
                <a:tc>
                  <a:txBody>
                    <a:bodyPr/>
                    <a:lstStyle/>
                    <a:p>
                      <a:pPr algn="l" fontAlgn="b"/>
                      <a:r>
                        <a:rPr lang="en-US" altLang="zh-CN" sz="900" u="none" strike="noStrike" dirty="0">
                          <a:effectLst/>
                          <a:latin typeface="+mj-ea"/>
                          <a:ea typeface="+mj-ea"/>
                        </a:rPr>
                        <a:t>133849374</a:t>
                      </a:r>
                      <a:endParaRPr lang="en-US" altLang="zh-CN" sz="900" b="0" i="0" u="none" strike="noStrike" dirty="0">
                        <a:solidFill>
                          <a:srgbClr val="000000"/>
                        </a:solidFill>
                        <a:effectLst/>
                        <a:latin typeface="+mj-ea"/>
                        <a:ea typeface="+mj-ea"/>
                      </a:endParaRPr>
                    </a:p>
                  </a:txBody>
                  <a:tcPr marL="7193" marR="7193" marT="7193" marB="0" anchor="b"/>
                </a:tc>
                <a:tc vMerge="1">
                  <a:txBody>
                    <a:bodyPr/>
                    <a:lstStyle/>
                    <a:p>
                      <a:pPr algn="l" fontAlgn="b"/>
                      <a:endParaRPr lang="zh-CN" altLang="en-US" sz="900" b="0" i="0" u="none" strike="noStrike" dirty="0">
                        <a:solidFill>
                          <a:srgbClr val="000000"/>
                        </a:solidFill>
                        <a:effectLst/>
                        <a:latin typeface="+mj-ea"/>
                        <a:ea typeface="+mj-ea"/>
                      </a:endParaRPr>
                    </a:p>
                  </a:txBody>
                  <a:tcPr marL="7193" marR="7193" marT="7193" marB="0" anchor="b"/>
                </a:tc>
                <a:tc>
                  <a:txBody>
                    <a:bodyPr/>
                    <a:lstStyle/>
                    <a:p>
                      <a:pPr algn="l" fontAlgn="b"/>
                      <a:r>
                        <a:rPr lang="en-US" altLang="zh-CN" sz="900" u="none" strike="noStrike" dirty="0">
                          <a:effectLst/>
                          <a:latin typeface="+mj-ea"/>
                          <a:ea typeface="+mj-ea"/>
                        </a:rPr>
                        <a:t>201900478</a:t>
                      </a:r>
                      <a:endParaRPr lang="en-US" altLang="zh-CN" sz="900" b="0" i="0" u="none" strike="noStrike" dirty="0">
                        <a:solidFill>
                          <a:srgbClr val="000000"/>
                        </a:solidFill>
                        <a:effectLst/>
                        <a:latin typeface="+mj-ea"/>
                        <a:ea typeface="+mj-ea"/>
                      </a:endParaRPr>
                    </a:p>
                  </a:txBody>
                  <a:tcPr marL="7193" marR="7193" marT="7193" marB="0" anchor="b"/>
                </a:tc>
                <a:tc>
                  <a:txBody>
                    <a:bodyPr/>
                    <a:lstStyle/>
                    <a:p>
                      <a:pPr algn="l" fontAlgn="b"/>
                      <a:endParaRPr lang="zh-CN" altLang="en-US" sz="900" b="0" i="0" u="none" strike="noStrike" dirty="0">
                        <a:solidFill>
                          <a:srgbClr val="000000"/>
                        </a:solidFill>
                        <a:effectLst/>
                        <a:latin typeface="+mj-ea"/>
                        <a:ea typeface="+mj-ea"/>
                      </a:endParaRPr>
                    </a:p>
                  </a:txBody>
                  <a:tcPr marL="7193" marR="7193" marT="7193" marB="0" anchor="b"/>
                </a:tc>
                <a:tc>
                  <a:txBody>
                    <a:bodyPr/>
                    <a:lstStyle/>
                    <a:p>
                      <a:pPr algn="l" fontAlgn="b"/>
                      <a:r>
                        <a:rPr lang="en-US" altLang="zh-CN" sz="900" u="none" strike="noStrike">
                          <a:effectLst/>
                          <a:latin typeface="+mj-ea"/>
                          <a:ea typeface="+mj-ea"/>
                        </a:rPr>
                        <a:t>5         </a:t>
                      </a:r>
                      <a:endParaRPr lang="en-US" altLang="zh-CN" sz="900" b="0" i="0" u="none" strike="noStrike">
                        <a:solidFill>
                          <a:srgbClr val="000000"/>
                        </a:solidFill>
                        <a:effectLst/>
                        <a:latin typeface="+mj-ea"/>
                        <a:ea typeface="+mj-ea"/>
                      </a:endParaRPr>
                    </a:p>
                  </a:txBody>
                  <a:tcPr marL="7193" marR="7193" marT="7193" marB="0" anchor="b"/>
                </a:tc>
              </a:tr>
              <a:tr h="384698">
                <a:tc>
                  <a:txBody>
                    <a:bodyPr/>
                    <a:lstStyle/>
                    <a:p>
                      <a:pPr algn="l" fontAlgn="b"/>
                      <a:r>
                        <a:rPr lang="zh-CN" altLang="en-US" sz="1000" b="1" u="none" strike="noStrike" dirty="0">
                          <a:effectLst/>
                          <a:latin typeface="+mj-ea"/>
                          <a:ea typeface="+mj-ea"/>
                        </a:rPr>
                        <a:t>会计核算系统－</a:t>
                      </a:r>
                      <a:r>
                        <a:rPr lang="en-US" altLang="zh-CN" sz="1000" b="1" u="none" strike="noStrike" dirty="0">
                          <a:effectLst/>
                          <a:latin typeface="+mj-ea"/>
                          <a:ea typeface="+mj-ea"/>
                        </a:rPr>
                        <a:t>2011</a:t>
                      </a:r>
                      <a:endParaRPr lang="en-US" altLang="zh-CN" sz="1000" b="1" i="0" u="none" strike="noStrike" dirty="0">
                        <a:solidFill>
                          <a:srgbClr val="000000"/>
                        </a:solidFill>
                        <a:effectLst/>
                        <a:latin typeface="+mj-ea"/>
                        <a:ea typeface="+mj-ea"/>
                      </a:endParaRPr>
                    </a:p>
                  </a:txBody>
                  <a:tcPr marL="7193" marR="7193" marT="7193" marB="0" anchor="b"/>
                </a:tc>
                <a:tc>
                  <a:txBody>
                    <a:bodyPr/>
                    <a:lstStyle/>
                    <a:p>
                      <a:pPr algn="l" fontAlgn="b"/>
                      <a:r>
                        <a:rPr lang="en-US" altLang="zh-CN" sz="900" u="none" strike="noStrike">
                          <a:effectLst/>
                          <a:latin typeface="+mj-ea"/>
                          <a:ea typeface="+mj-ea"/>
                        </a:rPr>
                        <a:t>1292011111710371052</a:t>
                      </a:r>
                      <a:endParaRPr lang="en-US" altLang="zh-CN" sz="900" b="0" i="0" u="none" strike="noStrike">
                        <a:solidFill>
                          <a:srgbClr val="000000"/>
                        </a:solidFill>
                        <a:effectLst/>
                        <a:latin typeface="+mj-ea"/>
                        <a:ea typeface="+mj-ea"/>
                      </a:endParaRPr>
                    </a:p>
                  </a:txBody>
                  <a:tcPr marL="7193" marR="7193" marT="7193" marB="0" anchor="b"/>
                </a:tc>
                <a:tc vMerge="1">
                  <a:txBody>
                    <a:bodyPr/>
                    <a:lstStyle/>
                    <a:p>
                      <a:pPr algn="l" fontAlgn="b"/>
                      <a:endParaRPr lang="zh-CN" altLang="en-US" sz="900" b="0" i="0" u="none" strike="noStrike" dirty="0">
                        <a:solidFill>
                          <a:srgbClr val="000000"/>
                        </a:solidFill>
                        <a:effectLst/>
                        <a:latin typeface="+mj-ea"/>
                        <a:ea typeface="+mj-ea"/>
                      </a:endParaRPr>
                    </a:p>
                  </a:txBody>
                  <a:tcPr marL="7193" marR="7193" marT="7193" marB="0" anchor="b"/>
                </a:tc>
                <a:tc>
                  <a:txBody>
                    <a:bodyPr/>
                    <a:lstStyle/>
                    <a:p>
                      <a:pPr algn="l" fontAlgn="b"/>
                      <a:r>
                        <a:rPr lang="en-US" altLang="zh-CN" sz="900" u="none" strike="noStrike">
                          <a:effectLst/>
                          <a:latin typeface="+mj-ea"/>
                          <a:ea typeface="+mj-ea"/>
                        </a:rPr>
                        <a:t>129201111171037</a:t>
                      </a:r>
                      <a:endParaRPr lang="en-US" altLang="zh-CN" sz="900" b="0" i="0" u="none" strike="noStrike">
                        <a:solidFill>
                          <a:srgbClr val="000000"/>
                        </a:solidFill>
                        <a:effectLst/>
                        <a:latin typeface="+mj-ea"/>
                        <a:ea typeface="+mj-ea"/>
                      </a:endParaRPr>
                    </a:p>
                  </a:txBody>
                  <a:tcPr marL="7193" marR="7193" marT="7193" marB="0" anchor="b"/>
                </a:tc>
                <a:tc>
                  <a:txBody>
                    <a:bodyPr/>
                    <a:lstStyle/>
                    <a:p>
                      <a:pPr algn="l" fontAlgn="b"/>
                      <a:r>
                        <a:rPr lang="zh-CN" altLang="en-US" sz="900" u="none" strike="noStrike" dirty="0">
                          <a:effectLst/>
                          <a:latin typeface="+mj-ea"/>
                          <a:ea typeface="+mj-ea"/>
                        </a:rPr>
                        <a:t>中国建筑西南勘察设计研究院</a:t>
                      </a:r>
                      <a:endParaRPr lang="zh-CN" altLang="en-US" sz="900" b="0" i="0" u="none" strike="noStrike" dirty="0">
                        <a:solidFill>
                          <a:srgbClr val="000000"/>
                        </a:solidFill>
                        <a:effectLst/>
                        <a:latin typeface="+mj-ea"/>
                        <a:ea typeface="+mj-ea"/>
                      </a:endParaRPr>
                    </a:p>
                  </a:txBody>
                  <a:tcPr marL="7193" marR="7193" marT="7193" marB="0" anchor="b"/>
                </a:tc>
                <a:tc>
                  <a:txBody>
                    <a:bodyPr/>
                    <a:lstStyle/>
                    <a:p>
                      <a:pPr algn="l" fontAlgn="b"/>
                      <a:r>
                        <a:rPr lang="en-US" altLang="zh-CN" sz="900" u="none" strike="noStrike">
                          <a:effectLst/>
                          <a:latin typeface="+mj-ea"/>
                          <a:ea typeface="+mj-ea"/>
                        </a:rPr>
                        <a:t>5         </a:t>
                      </a:r>
                      <a:endParaRPr lang="en-US" altLang="zh-CN" sz="900" b="0" i="0" u="none" strike="noStrike">
                        <a:solidFill>
                          <a:srgbClr val="000000"/>
                        </a:solidFill>
                        <a:effectLst/>
                        <a:latin typeface="+mj-ea"/>
                        <a:ea typeface="+mj-ea"/>
                      </a:endParaRPr>
                    </a:p>
                  </a:txBody>
                  <a:tcPr marL="7193" marR="7193" marT="7193" marB="0" anchor="b"/>
                </a:tc>
              </a:tr>
              <a:tr h="384698">
                <a:tc>
                  <a:txBody>
                    <a:bodyPr/>
                    <a:lstStyle/>
                    <a:p>
                      <a:pPr algn="l" fontAlgn="b"/>
                      <a:r>
                        <a:rPr lang="zh-CN" altLang="en-US" sz="1000" b="1" u="none" strike="noStrike" dirty="0">
                          <a:effectLst/>
                          <a:latin typeface="+mj-ea"/>
                          <a:ea typeface="+mj-ea"/>
                        </a:rPr>
                        <a:t>会计核算系统－</a:t>
                      </a:r>
                      <a:r>
                        <a:rPr lang="en-US" altLang="zh-CN" sz="1000" b="1" u="none" strike="noStrike" dirty="0">
                          <a:effectLst/>
                          <a:latin typeface="+mj-ea"/>
                          <a:ea typeface="+mj-ea"/>
                        </a:rPr>
                        <a:t>2012</a:t>
                      </a:r>
                      <a:endParaRPr lang="en-US" altLang="zh-CN" sz="1000" b="1" i="0" u="none" strike="noStrike" dirty="0">
                        <a:solidFill>
                          <a:srgbClr val="000000"/>
                        </a:solidFill>
                        <a:effectLst/>
                        <a:latin typeface="+mj-ea"/>
                        <a:ea typeface="+mj-ea"/>
                      </a:endParaRPr>
                    </a:p>
                  </a:txBody>
                  <a:tcPr marL="7193" marR="7193" marT="7193" marB="0" anchor="b"/>
                </a:tc>
                <a:tc>
                  <a:txBody>
                    <a:bodyPr/>
                    <a:lstStyle/>
                    <a:p>
                      <a:pPr algn="l" fontAlgn="b"/>
                      <a:r>
                        <a:rPr lang="en-US" altLang="zh-CN" sz="900" u="none" strike="noStrike">
                          <a:effectLst/>
                          <a:latin typeface="+mj-ea"/>
                          <a:ea typeface="+mj-ea"/>
                        </a:rPr>
                        <a:t>1292012100110811098</a:t>
                      </a:r>
                      <a:endParaRPr lang="en-US" altLang="zh-CN" sz="900" b="0" i="0" u="none" strike="noStrike">
                        <a:solidFill>
                          <a:srgbClr val="000000"/>
                        </a:solidFill>
                        <a:effectLst/>
                        <a:latin typeface="+mj-ea"/>
                        <a:ea typeface="+mj-ea"/>
                      </a:endParaRPr>
                    </a:p>
                  </a:txBody>
                  <a:tcPr marL="7193" marR="7193" marT="7193" marB="0" anchor="b"/>
                </a:tc>
                <a:tc vMerge="1">
                  <a:txBody>
                    <a:bodyPr/>
                    <a:lstStyle/>
                    <a:p>
                      <a:pPr algn="l" fontAlgn="b"/>
                      <a:endParaRPr lang="zh-CN" altLang="en-US" sz="900" b="0" i="0" u="none" strike="noStrike" dirty="0">
                        <a:solidFill>
                          <a:srgbClr val="000000"/>
                        </a:solidFill>
                        <a:effectLst/>
                        <a:latin typeface="+mj-ea"/>
                        <a:ea typeface="+mj-ea"/>
                      </a:endParaRPr>
                    </a:p>
                  </a:txBody>
                  <a:tcPr marL="7193" marR="7193" marT="7193" marB="0" anchor="b"/>
                </a:tc>
                <a:tc>
                  <a:txBody>
                    <a:bodyPr/>
                    <a:lstStyle/>
                    <a:p>
                      <a:pPr algn="l" fontAlgn="b"/>
                      <a:r>
                        <a:rPr lang="en-US" altLang="zh-CN" sz="900" u="none" strike="noStrike">
                          <a:effectLst/>
                          <a:latin typeface="+mj-ea"/>
                          <a:ea typeface="+mj-ea"/>
                        </a:rPr>
                        <a:t>129201210011081</a:t>
                      </a:r>
                      <a:endParaRPr lang="en-US" altLang="zh-CN" sz="900" b="0" i="0" u="none" strike="noStrike">
                        <a:solidFill>
                          <a:srgbClr val="000000"/>
                        </a:solidFill>
                        <a:effectLst/>
                        <a:latin typeface="+mj-ea"/>
                        <a:ea typeface="+mj-ea"/>
                      </a:endParaRPr>
                    </a:p>
                  </a:txBody>
                  <a:tcPr marL="7193" marR="7193" marT="7193" marB="0" anchor="b"/>
                </a:tc>
                <a:tc>
                  <a:txBody>
                    <a:bodyPr/>
                    <a:lstStyle/>
                    <a:p>
                      <a:pPr algn="l" fontAlgn="b"/>
                      <a:r>
                        <a:rPr lang="zh-CN" altLang="en-US" sz="900" u="none" strike="noStrike" dirty="0">
                          <a:effectLst/>
                          <a:latin typeface="+mj-ea"/>
                          <a:ea typeface="+mj-ea"/>
                        </a:rPr>
                        <a:t>中国建筑西南勘察设计研究院</a:t>
                      </a:r>
                      <a:endParaRPr lang="zh-CN" altLang="en-US" sz="900" b="0" i="0" u="none" strike="noStrike" dirty="0">
                        <a:solidFill>
                          <a:srgbClr val="000000"/>
                        </a:solidFill>
                        <a:effectLst/>
                        <a:latin typeface="+mj-ea"/>
                        <a:ea typeface="+mj-ea"/>
                      </a:endParaRPr>
                    </a:p>
                  </a:txBody>
                  <a:tcPr marL="7193" marR="7193" marT="7193" marB="0" anchor="b"/>
                </a:tc>
                <a:tc>
                  <a:txBody>
                    <a:bodyPr/>
                    <a:lstStyle/>
                    <a:p>
                      <a:pPr algn="l" fontAlgn="b"/>
                      <a:r>
                        <a:rPr lang="en-US" altLang="zh-CN" sz="900" u="none" strike="noStrike">
                          <a:effectLst/>
                          <a:latin typeface="+mj-ea"/>
                          <a:ea typeface="+mj-ea"/>
                        </a:rPr>
                        <a:t>5         </a:t>
                      </a:r>
                      <a:endParaRPr lang="en-US" altLang="zh-CN" sz="900" b="0" i="0" u="none" strike="noStrike">
                        <a:solidFill>
                          <a:srgbClr val="000000"/>
                        </a:solidFill>
                        <a:effectLst/>
                        <a:latin typeface="+mj-ea"/>
                        <a:ea typeface="+mj-ea"/>
                      </a:endParaRPr>
                    </a:p>
                  </a:txBody>
                  <a:tcPr marL="7193" marR="7193" marT="7193" marB="0" anchor="b"/>
                </a:tc>
              </a:tr>
              <a:tr h="258669">
                <a:tc>
                  <a:txBody>
                    <a:bodyPr/>
                    <a:lstStyle/>
                    <a:p>
                      <a:pPr algn="l" fontAlgn="b"/>
                      <a:r>
                        <a:rPr lang="zh-CN" altLang="en-US" sz="1000" b="1" u="none" strike="noStrike" kern="1200" dirty="0" smtClean="0">
                          <a:solidFill>
                            <a:schemeClr val="dk1"/>
                          </a:solidFill>
                          <a:effectLst/>
                          <a:latin typeface="+mj-ea"/>
                          <a:ea typeface="+mn-ea"/>
                          <a:cs typeface="+mn-cs"/>
                        </a:rPr>
                        <a:t>久其报表</a:t>
                      </a:r>
                      <a:endParaRPr lang="zh-CN" altLang="en-US" sz="1000" b="1" i="0" u="none" strike="noStrike" kern="1200" dirty="0">
                        <a:solidFill>
                          <a:srgbClr val="000000"/>
                        </a:solidFill>
                        <a:effectLst/>
                        <a:latin typeface="+mj-ea"/>
                        <a:ea typeface="+mn-ea"/>
                        <a:cs typeface="+mn-cs"/>
                      </a:endParaRPr>
                    </a:p>
                  </a:txBody>
                  <a:tcPr marL="7193" marR="7193" marT="7193" marB="0" anchor="b"/>
                </a:tc>
                <a:tc>
                  <a:txBody>
                    <a:bodyPr/>
                    <a:lstStyle/>
                    <a:p>
                      <a:pPr algn="l" fontAlgn="b"/>
                      <a:r>
                        <a:rPr lang="en-US" sz="900" u="none" strike="noStrike" dirty="0">
                          <a:effectLst/>
                          <a:latin typeface="+mj-ea"/>
                          <a:ea typeface="+mj-ea"/>
                        </a:rPr>
                        <a:t>A1BC12010000000000</a:t>
                      </a:r>
                      <a:endParaRPr lang="en-US" sz="900" b="0" i="0" u="none" strike="noStrike" dirty="0">
                        <a:solidFill>
                          <a:srgbClr val="000000"/>
                        </a:solidFill>
                        <a:effectLst/>
                        <a:latin typeface="+mj-ea"/>
                        <a:ea typeface="+mj-ea"/>
                      </a:endParaRPr>
                    </a:p>
                  </a:txBody>
                  <a:tcPr marL="7193" marR="7193" marT="7193" marB="0" anchor="b"/>
                </a:tc>
                <a:tc vMerge="1">
                  <a:txBody>
                    <a:bodyPr/>
                    <a:lstStyle/>
                    <a:p>
                      <a:pPr algn="l" fontAlgn="b"/>
                      <a:endParaRPr lang="zh-CN" altLang="en-US" sz="900" b="0" i="0" u="none" strike="noStrike" dirty="0">
                        <a:solidFill>
                          <a:srgbClr val="000000"/>
                        </a:solidFill>
                        <a:effectLst/>
                        <a:latin typeface="+mj-ea"/>
                        <a:ea typeface="+mj-ea"/>
                      </a:endParaRPr>
                    </a:p>
                  </a:txBody>
                  <a:tcPr marL="7193" marR="7193" marT="7193" marB="0" anchor="b"/>
                </a:tc>
                <a:tc>
                  <a:txBody>
                    <a:bodyPr/>
                    <a:lstStyle/>
                    <a:p>
                      <a:pPr algn="l" fontAlgn="b"/>
                      <a:r>
                        <a:rPr lang="en-US" sz="900" u="none" strike="noStrike">
                          <a:effectLst/>
                          <a:latin typeface="+mj-ea"/>
                          <a:ea typeface="+mj-ea"/>
                        </a:rPr>
                        <a:t>A1BC12000000000009</a:t>
                      </a:r>
                      <a:endParaRPr lang="en-US" sz="900" b="0" i="0" u="none" strike="noStrike">
                        <a:solidFill>
                          <a:srgbClr val="000000"/>
                        </a:solidFill>
                        <a:effectLst/>
                        <a:latin typeface="+mj-ea"/>
                        <a:ea typeface="+mj-ea"/>
                      </a:endParaRPr>
                    </a:p>
                  </a:txBody>
                  <a:tcPr marL="7193" marR="7193" marT="7193" marB="0" anchor="b"/>
                </a:tc>
                <a:tc>
                  <a:txBody>
                    <a:bodyPr/>
                    <a:lstStyle/>
                    <a:p>
                      <a:pPr algn="l" fontAlgn="b"/>
                      <a:endParaRPr lang="zh-CN" altLang="en-US" sz="900" b="0" i="0" u="none" strike="noStrike" dirty="0">
                        <a:solidFill>
                          <a:srgbClr val="000000"/>
                        </a:solidFill>
                        <a:effectLst/>
                        <a:latin typeface="+mj-ea"/>
                        <a:ea typeface="+mj-ea"/>
                      </a:endParaRPr>
                    </a:p>
                  </a:txBody>
                  <a:tcPr marL="7193" marR="7193" marT="7193" marB="0" anchor="b"/>
                </a:tc>
                <a:tc>
                  <a:txBody>
                    <a:bodyPr/>
                    <a:lstStyle/>
                    <a:p>
                      <a:pPr algn="l" fontAlgn="b"/>
                      <a:r>
                        <a:rPr lang="en-US" altLang="zh-CN" sz="900" u="none" strike="noStrike" dirty="0">
                          <a:effectLst/>
                          <a:latin typeface="+mj-ea"/>
                          <a:ea typeface="+mj-ea"/>
                        </a:rPr>
                        <a:t>5         </a:t>
                      </a:r>
                      <a:endParaRPr lang="en-US" altLang="zh-CN" sz="900" b="0" i="0" u="none" strike="noStrike" dirty="0">
                        <a:solidFill>
                          <a:srgbClr val="000000"/>
                        </a:solidFill>
                        <a:effectLst/>
                        <a:latin typeface="+mj-ea"/>
                        <a:ea typeface="+mj-ea"/>
                      </a:endParaRPr>
                    </a:p>
                  </a:txBody>
                  <a:tcPr marL="7193" marR="7193" marT="7193" marB="0" anchor="b"/>
                </a:tc>
              </a:tr>
            </a:tbl>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267020105"/>
              </p:ext>
            </p:extLst>
          </p:nvPr>
        </p:nvGraphicFramePr>
        <p:xfrm>
          <a:off x="6443924" y="1891692"/>
          <a:ext cx="3333612" cy="2257388"/>
        </p:xfrm>
        <a:graphic>
          <a:graphicData uri="http://schemas.openxmlformats.org/presentationml/2006/ole">
            <mc:AlternateContent xmlns:mc="http://schemas.openxmlformats.org/markup-compatibility/2006">
              <mc:Choice xmlns:v="urn:schemas-microsoft-com:vml" Requires="v">
                <p:oleObj spid="_x0000_s14351" name="工作表" r:id="rId5" imgW="35486286" imgH="7079052" progId="Excel.Sheet.12">
                  <p:link updateAutomatic="1"/>
                </p:oleObj>
              </mc:Choice>
              <mc:Fallback>
                <p:oleObj name="工作表" r:id="rId5" imgW="35486286" imgH="7079052" progId="Excel.Sheet.12">
                  <p:link updateAutomatic="1"/>
                  <p:pic>
                    <p:nvPicPr>
                      <p:cNvPr id="0" name=""/>
                      <p:cNvPicPr/>
                      <p:nvPr/>
                    </p:nvPicPr>
                    <p:blipFill>
                      <a:blip r:embed="rId6"/>
                      <a:stretch>
                        <a:fillRect/>
                      </a:stretch>
                    </p:blipFill>
                    <p:spPr>
                      <a:xfrm>
                        <a:off x="6443924" y="1891692"/>
                        <a:ext cx="3333612" cy="2257388"/>
                      </a:xfrm>
                      <a:prstGeom prst="rect">
                        <a:avLst/>
                      </a:prstGeom>
                    </p:spPr>
                  </p:pic>
                </p:oleObj>
              </mc:Fallback>
            </mc:AlternateContent>
          </a:graphicData>
        </a:graphic>
      </p:graphicFrame>
      <p:sp>
        <p:nvSpPr>
          <p:cNvPr id="31" name="TextBox 30"/>
          <p:cNvSpPr txBox="1"/>
          <p:nvPr/>
        </p:nvSpPr>
        <p:spPr bwMode="gray">
          <a:xfrm>
            <a:off x="220460" y="1685559"/>
            <a:ext cx="1568624" cy="1683845"/>
          </a:xfrm>
          <a:prstGeom prst="rect">
            <a:avLst/>
          </a:prstGeom>
          <a:noFill/>
          <a:ln w="12700" algn="ctr">
            <a:noFill/>
            <a:miter lim="800000"/>
            <a:headEnd/>
            <a:tailEnd/>
          </a:ln>
        </p:spPr>
        <p:txBody>
          <a:bodyPr wrap="square" lIns="36000" tIns="44348" rIns="36000" bIns="44348" rtlCol="0">
            <a:spAutoFit/>
          </a:bodyPr>
          <a:lstStyle>
            <a:defPPr>
              <a:defRPr lang="en-US"/>
            </a:defPPr>
            <a:lvl1pPr>
              <a:lnSpc>
                <a:spcPct val="100000"/>
              </a:lnSpc>
              <a:buNone/>
              <a:defRPr>
                <a:latin typeface="微软雅黑" pitchFamily="34" charset="-122"/>
                <a:ea typeface="微软雅黑" pitchFamily="34" charset="-122"/>
              </a:defRPr>
            </a:lvl1pPr>
          </a:lstStyle>
          <a:p>
            <a:r>
              <a:rPr lang="zh-CN" altLang="en-US" dirty="0"/>
              <a:t>收集、汇总、分析资料</a:t>
            </a:r>
            <a:r>
              <a:rPr lang="zh-CN" altLang="en-US" dirty="0" smtClean="0"/>
              <a:t>涉及</a:t>
            </a:r>
            <a:r>
              <a:rPr lang="en-US" altLang="zh-CN" dirty="0" smtClean="0"/>
              <a:t>29</a:t>
            </a:r>
            <a:r>
              <a:rPr lang="zh-CN" altLang="en-US" dirty="0" smtClean="0"/>
              <a:t>单位 ，</a:t>
            </a:r>
            <a:r>
              <a:rPr lang="en-US" altLang="zh-CN" b="1" dirty="0">
                <a:solidFill>
                  <a:srgbClr val="FF0000"/>
                </a:solidFill>
                <a:latin typeface="+mj-ea"/>
              </a:rPr>
              <a:t> 364</a:t>
            </a:r>
            <a:r>
              <a:rPr lang="zh-CN" altLang="en-US" dirty="0" smtClean="0"/>
              <a:t>  </a:t>
            </a:r>
            <a:r>
              <a:rPr lang="zh-CN" altLang="en-US" dirty="0"/>
              <a:t>份</a:t>
            </a:r>
            <a:endParaRPr lang="en-US" altLang="zh-CN" dirty="0"/>
          </a:p>
          <a:p>
            <a:r>
              <a:rPr lang="zh-CN" altLang="en-US" dirty="0">
                <a:latin typeface="+mj-ea"/>
              </a:rPr>
              <a:t>初次提交</a:t>
            </a:r>
            <a:r>
              <a:rPr lang="en-US" altLang="zh-CN" dirty="0">
                <a:latin typeface="+mj-ea"/>
              </a:rPr>
              <a:t>211</a:t>
            </a:r>
            <a:r>
              <a:rPr lang="zh-CN" altLang="en-US" dirty="0">
                <a:latin typeface="+mj-ea"/>
              </a:rPr>
              <a:t>份</a:t>
            </a:r>
            <a:r>
              <a:rPr lang="zh-CN" altLang="en-US" dirty="0" smtClean="0">
                <a:latin typeface="+mj-ea"/>
              </a:rPr>
              <a:t>，</a:t>
            </a:r>
            <a:endParaRPr lang="zh-CN" altLang="en-US" dirty="0">
              <a:latin typeface="+mj-ea"/>
            </a:endParaRPr>
          </a:p>
          <a:p>
            <a:r>
              <a:rPr lang="zh-CN" altLang="en-US" dirty="0" smtClean="0"/>
              <a:t>要求</a:t>
            </a:r>
            <a:r>
              <a:rPr lang="zh-CN" altLang="en-US" dirty="0"/>
              <a:t>提报补充材料涉及 </a:t>
            </a:r>
            <a:r>
              <a:rPr lang="en-US" altLang="zh-CN" dirty="0" smtClean="0"/>
              <a:t>13</a:t>
            </a:r>
            <a:r>
              <a:rPr lang="zh-CN" altLang="en-US" dirty="0" smtClean="0"/>
              <a:t> </a:t>
            </a:r>
            <a:r>
              <a:rPr lang="zh-CN" altLang="en-US" dirty="0"/>
              <a:t>单位  ， </a:t>
            </a:r>
            <a:r>
              <a:rPr lang="en-US" altLang="zh-CN" dirty="0">
                <a:latin typeface="+mj-ea"/>
              </a:rPr>
              <a:t>153</a:t>
            </a:r>
            <a:r>
              <a:rPr lang="zh-CN" altLang="en-US" dirty="0" smtClean="0"/>
              <a:t>份</a:t>
            </a:r>
            <a:endParaRPr lang="zh-CN" altLang="en-US" dirty="0"/>
          </a:p>
        </p:txBody>
      </p:sp>
      <p:sp>
        <p:nvSpPr>
          <p:cNvPr id="29" name="TextBox 28"/>
          <p:cNvSpPr txBox="1"/>
          <p:nvPr/>
        </p:nvSpPr>
        <p:spPr bwMode="gray">
          <a:xfrm>
            <a:off x="2635560" y="1162799"/>
            <a:ext cx="2641339"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对主数据的初步识别和评估</a:t>
            </a:r>
            <a:endParaRPr lang="zh-CN" altLang="en-US" sz="1600" b="1" dirty="0">
              <a:latin typeface="微软雅黑" pitchFamily="34" charset="-122"/>
              <a:ea typeface="微软雅黑" pitchFamily="34" charset="-122"/>
            </a:endParaRPr>
          </a:p>
        </p:txBody>
      </p:sp>
      <p:sp>
        <p:nvSpPr>
          <p:cNvPr id="3" name="TextBox 2"/>
          <p:cNvSpPr txBox="1"/>
          <p:nvPr/>
        </p:nvSpPr>
        <p:spPr bwMode="gray">
          <a:xfrm>
            <a:off x="166880" y="5104586"/>
            <a:ext cx="1886607" cy="877470"/>
          </a:xfrm>
          <a:prstGeom prst="rect">
            <a:avLst/>
          </a:prstGeom>
          <a:noFill/>
          <a:ln w="12700" algn="ctr">
            <a:solidFill>
              <a:schemeClr val="accent2">
                <a:lumMod val="50000"/>
              </a:schemeClr>
            </a:solidFill>
            <a:miter lim="800000"/>
            <a:headEnd/>
            <a:tailEnd/>
          </a:ln>
        </p:spPr>
        <p:txBody>
          <a:bodyPr wrap="square" lIns="88697" tIns="44348" rIns="88697" bIns="44348" rtlCol="0">
            <a:spAutoFit/>
          </a:bodyPr>
          <a:lstStyle/>
          <a:p>
            <a:pPr marL="285750" indent="-285750">
              <a:lnSpc>
                <a:spcPct val="100000"/>
              </a:lnSpc>
            </a:pPr>
            <a:r>
              <a:rPr lang="zh-CN" altLang="en-US" sz="1600" b="1" dirty="0" smtClean="0">
                <a:latin typeface="微软雅黑" pitchFamily="34" charset="-122"/>
                <a:ea typeface="微软雅黑" pitchFamily="34" charset="-122"/>
              </a:rPr>
              <a:t>需求调研报告</a:t>
            </a:r>
            <a:endParaRPr lang="en-US" altLang="zh-CN" sz="1600" b="1" dirty="0" smtClean="0">
              <a:latin typeface="微软雅黑" pitchFamily="34" charset="-122"/>
              <a:ea typeface="微软雅黑" pitchFamily="34" charset="-122"/>
            </a:endParaRPr>
          </a:p>
          <a:p>
            <a:pPr marL="285750" indent="-285750">
              <a:lnSpc>
                <a:spcPct val="100000"/>
              </a:lnSpc>
            </a:pPr>
            <a:r>
              <a:rPr lang="zh-CN" altLang="en-US" sz="1600" b="1" dirty="0" smtClean="0">
                <a:latin typeface="微软雅黑" pitchFamily="34" charset="-122"/>
                <a:ea typeface="微软雅黑" pitchFamily="34" charset="-122"/>
              </a:rPr>
              <a:t>体系现状</a:t>
            </a:r>
            <a:r>
              <a:rPr lang="zh-CN" altLang="en-US" sz="1600" b="1" dirty="0">
                <a:latin typeface="微软雅黑" pitchFamily="34" charset="-122"/>
                <a:ea typeface="微软雅黑" pitchFamily="34" charset="-122"/>
              </a:rPr>
              <a:t>评估和需求分析报告</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38913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352" y="152400"/>
            <a:ext cx="8001000" cy="838200"/>
          </a:xfrm>
        </p:spPr>
        <p:txBody>
          <a:bodyPr/>
          <a:lstStyle/>
          <a:p>
            <a:r>
              <a:rPr lang="zh-CN" altLang="en-US" sz="3200" dirty="0" smtClean="0"/>
              <a:t>内　容</a:t>
            </a:r>
            <a:endParaRPr lang="zh-CN" altLang="en-US" sz="3200" dirty="0"/>
          </a:p>
        </p:txBody>
      </p:sp>
      <p:pic>
        <p:nvPicPr>
          <p:cNvPr id="19" name="Picture 22"/>
          <p:cNvPicPr>
            <a:picLocks noChangeArrowheads="1"/>
          </p:cNvPicPr>
          <p:nvPr/>
        </p:nvPicPr>
        <p:blipFill>
          <a:blip r:embed="rId2" cstate="print"/>
          <a:srcRect/>
          <a:stretch>
            <a:fillRect/>
          </a:stretch>
        </p:blipFill>
        <p:spPr bwMode="gray">
          <a:xfrm>
            <a:off x="6897216" y="1124744"/>
            <a:ext cx="2498725" cy="5199856"/>
          </a:xfrm>
          <a:prstGeom prst="rect">
            <a:avLst/>
          </a:prstGeom>
          <a:noFill/>
          <a:ln w="9525">
            <a:noFill/>
            <a:miter lim="800000"/>
            <a:headEnd/>
            <a:tailEnd/>
          </a:ln>
        </p:spPr>
      </p:pic>
      <p:grpSp>
        <p:nvGrpSpPr>
          <p:cNvPr id="21" name="组合 20"/>
          <p:cNvGrpSpPr/>
          <p:nvPr/>
        </p:nvGrpSpPr>
        <p:grpSpPr>
          <a:xfrm>
            <a:off x="1353160" y="1122976"/>
            <a:ext cx="5040000" cy="648000"/>
            <a:chOff x="2315691" y="2348879"/>
            <a:chExt cx="4905297" cy="546101"/>
          </a:xfrm>
        </p:grpSpPr>
        <p:sp>
          <p:nvSpPr>
            <p:cNvPr id="2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23" name="组合 22"/>
            <p:cNvGrpSpPr/>
            <p:nvPr/>
          </p:nvGrpSpPr>
          <p:grpSpPr>
            <a:xfrm>
              <a:off x="2315691" y="2348879"/>
              <a:ext cx="4905297" cy="481013"/>
              <a:chOff x="2315691" y="2348879"/>
              <a:chExt cx="4905297" cy="481013"/>
            </a:xfrm>
          </p:grpSpPr>
          <p:sp>
            <p:nvSpPr>
              <p:cNvPr id="2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25"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项目简要回顾</a:t>
                </a:r>
                <a:endParaRPr lang="zh-CN" altLang="en-US" sz="1800" b="1" dirty="0">
                  <a:solidFill>
                    <a:schemeClr val="bg1"/>
                  </a:solidFill>
                  <a:latin typeface="微软雅黑" pitchFamily="34" charset="-122"/>
                  <a:ea typeface="微软雅黑" pitchFamily="34" charset="-122"/>
                </a:endParaRPr>
              </a:p>
            </p:txBody>
          </p:sp>
        </p:grpSp>
      </p:grpSp>
      <p:grpSp>
        <p:nvGrpSpPr>
          <p:cNvPr id="41" name="组合 40"/>
          <p:cNvGrpSpPr/>
          <p:nvPr/>
        </p:nvGrpSpPr>
        <p:grpSpPr>
          <a:xfrm>
            <a:off x="1353160" y="2492896"/>
            <a:ext cx="5040000" cy="648000"/>
            <a:chOff x="2315691" y="2348879"/>
            <a:chExt cx="4905297" cy="546101"/>
          </a:xfrm>
        </p:grpSpPr>
        <p:sp>
          <p:nvSpPr>
            <p:cNvPr id="4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43" name="组合 42"/>
            <p:cNvGrpSpPr/>
            <p:nvPr/>
          </p:nvGrpSpPr>
          <p:grpSpPr>
            <a:xfrm>
              <a:off x="2315691" y="2348879"/>
              <a:ext cx="4905297" cy="481013"/>
              <a:chOff x="2315691" y="2348879"/>
              <a:chExt cx="4905297" cy="481013"/>
            </a:xfrm>
          </p:grpSpPr>
          <p:sp>
            <p:nvSpPr>
              <p:cNvPr id="4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45" name="Rectangle 13"/>
              <p:cNvSpPr>
                <a:spLocks noChangeArrowheads="1"/>
              </p:cNvSpPr>
              <p:nvPr/>
            </p:nvSpPr>
            <p:spPr bwMode="auto">
              <a:xfrm>
                <a:off x="2315691" y="2399362"/>
                <a:ext cx="4905297" cy="38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需求调研及现状评估</a:t>
                </a:r>
                <a:endParaRPr lang="zh-CN" altLang="en-US" sz="1800" b="1" dirty="0">
                  <a:solidFill>
                    <a:schemeClr val="bg1"/>
                  </a:solidFill>
                  <a:latin typeface="微软雅黑" pitchFamily="34" charset="-122"/>
                  <a:ea typeface="微软雅黑" pitchFamily="34" charset="-122"/>
                </a:endParaRPr>
              </a:p>
            </p:txBody>
          </p:sp>
        </p:grpSp>
      </p:grpSp>
      <p:grpSp>
        <p:nvGrpSpPr>
          <p:cNvPr id="51" name="组合 50"/>
          <p:cNvGrpSpPr/>
          <p:nvPr/>
        </p:nvGrpSpPr>
        <p:grpSpPr>
          <a:xfrm>
            <a:off x="1353160" y="5087761"/>
            <a:ext cx="5040000" cy="648000"/>
            <a:chOff x="2315691" y="2348879"/>
            <a:chExt cx="4905297" cy="546101"/>
          </a:xfrm>
        </p:grpSpPr>
        <p:sp>
          <p:nvSpPr>
            <p:cNvPr id="5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53" name="组合 52"/>
            <p:cNvGrpSpPr/>
            <p:nvPr/>
          </p:nvGrpSpPr>
          <p:grpSpPr>
            <a:xfrm>
              <a:off x="2315691" y="2348879"/>
              <a:ext cx="4905297" cy="481013"/>
              <a:chOff x="2315691" y="2348879"/>
              <a:chExt cx="4905297" cy="481013"/>
            </a:xfrm>
          </p:grpSpPr>
          <p:sp>
            <p:nvSpPr>
              <p:cNvPr id="5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55"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实施规划及预算</a:t>
                </a:r>
                <a:endParaRPr lang="zh-CN" altLang="en-US" sz="1800" b="1" dirty="0">
                  <a:solidFill>
                    <a:schemeClr val="bg1"/>
                  </a:solidFill>
                  <a:latin typeface="微软雅黑" pitchFamily="34" charset="-122"/>
                  <a:ea typeface="微软雅黑" pitchFamily="34" charset="-122"/>
                </a:endParaRPr>
              </a:p>
            </p:txBody>
          </p:sp>
        </p:grpSp>
      </p:grpSp>
      <p:sp>
        <p:nvSpPr>
          <p:cNvPr id="3" name="矩形 2"/>
          <p:cNvSpPr/>
          <p:nvPr/>
        </p:nvSpPr>
        <p:spPr>
          <a:xfrm>
            <a:off x="3873160" y="1753652"/>
            <a:ext cx="1438214" cy="738664"/>
          </a:xfrm>
          <a:prstGeom prst="rect">
            <a:avLst/>
          </a:prstGeom>
        </p:spPr>
        <p:txBody>
          <a:bodyPr wrap="none">
            <a:spAutoFit/>
          </a:bodyPr>
          <a:lstStyle/>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项目概述</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项目工作进度</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阶段工作内容</a:t>
            </a:r>
            <a:endParaRPr lang="en-US" altLang="zh-CN" dirty="0" smtClean="0">
              <a:latin typeface="微软雅黑" pitchFamily="34" charset="-122"/>
              <a:ea typeface="微软雅黑" pitchFamily="34" charset="-122"/>
            </a:endParaRPr>
          </a:p>
        </p:txBody>
      </p:sp>
      <p:sp>
        <p:nvSpPr>
          <p:cNvPr id="5" name="矩形 4"/>
          <p:cNvSpPr/>
          <p:nvPr/>
        </p:nvSpPr>
        <p:spPr>
          <a:xfrm>
            <a:off x="3873160" y="4531610"/>
            <a:ext cx="1550424" cy="523220"/>
          </a:xfrm>
          <a:prstGeom prst="rect">
            <a:avLst/>
          </a:prstGeom>
        </p:spPr>
        <p:txBody>
          <a:bodyPr wrap="none">
            <a:spAutoFit/>
          </a:bodyPr>
          <a:lstStyle/>
          <a:p>
            <a:pPr marL="285750" indent="-285750">
              <a:lnSpc>
                <a:spcPct val="100000"/>
              </a:lnSpc>
              <a:spcAft>
                <a:spcPts val="0"/>
              </a:spcAft>
              <a:buChar char="u"/>
            </a:pPr>
            <a:r>
              <a:rPr lang="zh-CN" altLang="en-US" dirty="0" smtClean="0">
                <a:latin typeface="微软雅黑" pitchFamily="34" charset="-122"/>
                <a:ea typeface="微软雅黑" pitchFamily="34" charset="-122"/>
              </a:rPr>
              <a:t>体系规划设计</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体系架构设计</a:t>
            </a:r>
            <a:endParaRPr lang="zh-CN" altLang="zh-CN" dirty="0">
              <a:latin typeface="微软雅黑" pitchFamily="34" charset="-122"/>
              <a:ea typeface="微软雅黑" pitchFamily="34" charset="-122"/>
            </a:endParaRPr>
          </a:p>
        </p:txBody>
      </p:sp>
      <p:sp>
        <p:nvSpPr>
          <p:cNvPr id="7" name="矩形 6"/>
          <p:cNvSpPr/>
          <p:nvPr/>
        </p:nvSpPr>
        <p:spPr>
          <a:xfrm>
            <a:off x="3873160" y="5699769"/>
            <a:ext cx="1550424" cy="738664"/>
          </a:xfrm>
          <a:prstGeom prst="rect">
            <a:avLst/>
          </a:prstGeom>
        </p:spPr>
        <p:txBody>
          <a:bodyPr wrap="none">
            <a:spAutoFit/>
          </a:bodyPr>
          <a:lstStyle/>
          <a:p>
            <a:pPr marL="285750" indent="-285750">
              <a:lnSpc>
                <a:spcPct val="100000"/>
              </a:lnSpc>
              <a:spcAft>
                <a:spcPts val="0"/>
              </a:spcAft>
              <a:buChar char="u"/>
            </a:pPr>
            <a:r>
              <a:rPr lang="zh-CN" altLang="en-US" dirty="0" smtClean="0">
                <a:latin typeface="微软雅黑" pitchFamily="34" charset="-122"/>
                <a:ea typeface="微软雅黑" pitchFamily="34" charset="-122"/>
              </a:rPr>
              <a:t>实施原则策略</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总体</a:t>
            </a:r>
            <a:r>
              <a:rPr lang="zh-CN" altLang="en-US" dirty="0">
                <a:latin typeface="微软雅黑" pitchFamily="34" charset="-122"/>
                <a:ea typeface="微软雅黑" pitchFamily="34" charset="-122"/>
              </a:rPr>
              <a:t>推进计划</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项目预算</a:t>
            </a:r>
            <a:endParaRPr lang="zh-CN" altLang="zh-CN" dirty="0">
              <a:latin typeface="微软雅黑" pitchFamily="34" charset="-122"/>
              <a:ea typeface="微软雅黑" pitchFamily="34" charset="-122"/>
            </a:endParaRPr>
          </a:p>
        </p:txBody>
      </p:sp>
      <p:grpSp>
        <p:nvGrpSpPr>
          <p:cNvPr id="26" name="组合 25"/>
          <p:cNvGrpSpPr/>
          <p:nvPr/>
        </p:nvGrpSpPr>
        <p:grpSpPr>
          <a:xfrm>
            <a:off x="1353160" y="3861048"/>
            <a:ext cx="5040000" cy="648000"/>
            <a:chOff x="2315691" y="2348879"/>
            <a:chExt cx="4905297" cy="546101"/>
          </a:xfrm>
        </p:grpSpPr>
        <p:sp>
          <p:nvSpPr>
            <p:cNvPr id="27"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28" name="组合 27"/>
            <p:cNvGrpSpPr/>
            <p:nvPr/>
          </p:nvGrpSpPr>
          <p:grpSpPr>
            <a:xfrm>
              <a:off x="2315691" y="2348879"/>
              <a:ext cx="4905297" cy="481013"/>
              <a:chOff x="2315691" y="2348879"/>
              <a:chExt cx="4905297" cy="481013"/>
            </a:xfrm>
          </p:grpSpPr>
          <p:sp>
            <p:nvSpPr>
              <p:cNvPr id="29"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30"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体系规划与架构设计</a:t>
                </a:r>
                <a:endParaRPr lang="zh-CN" altLang="en-US" sz="1800" b="1" dirty="0">
                  <a:solidFill>
                    <a:schemeClr val="bg1"/>
                  </a:solidFill>
                  <a:latin typeface="微软雅黑" pitchFamily="34" charset="-122"/>
                  <a:ea typeface="微软雅黑" pitchFamily="34" charset="-122"/>
                </a:endParaRPr>
              </a:p>
            </p:txBody>
          </p:sp>
        </p:grpSp>
      </p:grpSp>
      <p:sp>
        <p:nvSpPr>
          <p:cNvPr id="31" name="矩形 30"/>
          <p:cNvSpPr/>
          <p:nvPr/>
        </p:nvSpPr>
        <p:spPr>
          <a:xfrm>
            <a:off x="3872880" y="3140968"/>
            <a:ext cx="1438214" cy="738664"/>
          </a:xfrm>
          <a:prstGeom prst="rect">
            <a:avLst/>
          </a:prstGeom>
        </p:spPr>
        <p:txBody>
          <a:bodyPr wrap="none">
            <a:spAutoFit/>
          </a:bodyPr>
          <a:lstStyle/>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需求现状调研</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b="1" dirty="0" smtClean="0">
                <a:latin typeface="微软雅黑" pitchFamily="34" charset="-122"/>
                <a:ea typeface="微软雅黑" pitchFamily="34" charset="-122"/>
              </a:rPr>
              <a:t>现状评估分析</a:t>
            </a:r>
            <a:endParaRPr lang="en-US" altLang="zh-CN" b="1"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数据识别分析</a:t>
            </a:r>
            <a:endParaRPr lang="en-US" altLang="zh-CN" dirty="0" smtClean="0">
              <a:latin typeface="微软雅黑" pitchFamily="34" charset="-122"/>
              <a:ea typeface="微软雅黑" pitchFamily="34" charset="-122"/>
            </a:endParaRPr>
          </a:p>
        </p:txBody>
      </p:sp>
      <p:pic>
        <p:nvPicPr>
          <p:cNvPr id="32" name="Picture 2" descr="http://img4.3lian.com/sucai/img4/90/0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677" y="3406698"/>
            <a:ext cx="936664" cy="18466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img4.3lian.com/sucai/img4/90/0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245" y="2573358"/>
            <a:ext cx="936664" cy="57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7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6416824"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现状</a:t>
            </a:r>
            <a:r>
              <a:rPr lang="zh-CN" altLang="en-US" kern="1200" dirty="0">
                <a:latin typeface="+mj-ea"/>
              </a:rPr>
              <a:t>评估工作概要</a:t>
            </a:r>
          </a:p>
        </p:txBody>
      </p:sp>
      <p:sp>
        <p:nvSpPr>
          <p:cNvPr id="7" name="矩形 6"/>
          <p:cNvSpPr/>
          <p:nvPr/>
        </p:nvSpPr>
        <p:spPr>
          <a:xfrm>
            <a:off x="416496" y="1281529"/>
            <a:ext cx="9001000" cy="4739759"/>
          </a:xfrm>
          <a:prstGeom prst="rect">
            <a:avLst/>
          </a:prstGeom>
        </p:spPr>
        <p:txBody>
          <a:bodyPr wrap="square">
            <a:spAutoFit/>
          </a:bodyPr>
          <a:lstStyle/>
          <a:p>
            <a:pPr>
              <a:lnSpc>
                <a:spcPct val="100000"/>
              </a:lnSpc>
              <a:spcBef>
                <a:spcPts val="600"/>
              </a:spcBef>
              <a:spcAft>
                <a:spcPts val="600"/>
              </a:spcAft>
            </a:pPr>
            <a:r>
              <a:rPr lang="zh-CN" altLang="zh-CN" sz="1600" dirty="0">
                <a:latin typeface="+mj-ea"/>
                <a:ea typeface="+mj-ea"/>
              </a:rPr>
              <a:t>通过对主数据管理理念的引入和分析，借鉴国内外先进企业的主数据管理和数据治理工作的经验，研究主数据管理的发展趋势。通过引入主数据管理成熟度评估模型（</a:t>
            </a:r>
            <a:r>
              <a:rPr lang="en-US" altLang="zh-CN" sz="1600" dirty="0">
                <a:latin typeface="+mj-ea"/>
                <a:ea typeface="+mj-ea"/>
              </a:rPr>
              <a:t>MDMMM</a:t>
            </a:r>
            <a:r>
              <a:rPr lang="zh-CN" altLang="zh-CN" sz="1600" dirty="0">
                <a:latin typeface="+mj-ea"/>
                <a:ea typeface="+mj-ea"/>
              </a:rPr>
              <a:t>），从主数据管理流程、组织岗位、职责和</a:t>
            </a:r>
            <a:r>
              <a:rPr lang="en-US" altLang="zh-CN" sz="1600" dirty="0">
                <a:latin typeface="+mj-ea"/>
                <a:ea typeface="+mj-ea"/>
              </a:rPr>
              <a:t>IT</a:t>
            </a:r>
            <a:r>
              <a:rPr lang="zh-CN" altLang="zh-CN" sz="1600" dirty="0">
                <a:latin typeface="+mj-ea"/>
                <a:ea typeface="+mj-ea"/>
              </a:rPr>
              <a:t>支持等维度对中国建筑的主数据管理能力进行评估，</a:t>
            </a:r>
            <a:r>
              <a:rPr lang="zh-CN" altLang="zh-CN" sz="1600" b="1" dirty="0">
                <a:latin typeface="+mj-ea"/>
                <a:ea typeface="+mj-ea"/>
              </a:rPr>
              <a:t>评估结果为中国建筑主数据管理水平整体处于可重复</a:t>
            </a:r>
            <a:r>
              <a:rPr lang="en-US" altLang="zh-CN" sz="1600" b="1" dirty="0">
                <a:latin typeface="+mj-ea"/>
                <a:ea typeface="+mj-ea"/>
              </a:rPr>
              <a:t>P1</a:t>
            </a:r>
            <a:r>
              <a:rPr lang="zh-CN" altLang="zh-CN" sz="1600" b="1" dirty="0">
                <a:latin typeface="+mj-ea"/>
                <a:ea typeface="+mj-ea"/>
              </a:rPr>
              <a:t>级</a:t>
            </a:r>
            <a:r>
              <a:rPr lang="zh-CN" altLang="zh-CN" sz="1600" dirty="0">
                <a:latin typeface="+mj-ea"/>
                <a:ea typeface="+mj-ea"/>
              </a:rPr>
              <a:t>。</a:t>
            </a:r>
          </a:p>
          <a:p>
            <a:pPr>
              <a:lnSpc>
                <a:spcPct val="100000"/>
              </a:lnSpc>
              <a:spcBef>
                <a:spcPts val="600"/>
              </a:spcBef>
              <a:spcAft>
                <a:spcPts val="600"/>
              </a:spcAft>
            </a:pPr>
            <a:r>
              <a:rPr lang="zh-CN" altLang="zh-CN" sz="1600" dirty="0">
                <a:latin typeface="+mj-ea"/>
                <a:ea typeface="+mj-ea"/>
              </a:rPr>
              <a:t>通过与先进企业的主数据管理进行对标，从管控组织、数据标准、数据质量、信息集成、信息管理工具等方面进行差距分析，为进一步提升中国建筑主数据管理水平和绩效改进提供参考。结合先进企业的最佳业务实践和成熟度评估模型，提出中国建筑主数据体系建设的目标和要求，进一步明确主数据体系规划的业务需求，为体系架构设计、管理体系设计和工作责任体系设计提供改进路线图。</a:t>
            </a:r>
          </a:p>
          <a:p>
            <a:pPr>
              <a:lnSpc>
                <a:spcPct val="100000"/>
              </a:lnSpc>
              <a:spcBef>
                <a:spcPts val="600"/>
              </a:spcBef>
              <a:spcAft>
                <a:spcPts val="600"/>
              </a:spcAft>
            </a:pPr>
            <a:r>
              <a:rPr lang="zh-CN" altLang="zh-CN" sz="1600" dirty="0">
                <a:latin typeface="+mj-ea"/>
                <a:ea typeface="+mj-ea"/>
              </a:rPr>
              <a:t>依据现状调研报告和需求调研相关资料，进行中国建筑信息系统与各类主数据的关联分析和主数据应用层面分析。结合北京三维公司的主数据识别评价模型，构建中国建筑主数据识别和分析指标体系。应用多因素分析方法进行中国建筑主数据的识别和实施优先级评估，得出中国建筑的主数据类型列表。</a:t>
            </a:r>
            <a:r>
              <a:rPr lang="zh-CN" altLang="zh-CN" sz="1600" b="1" dirty="0">
                <a:latin typeface="+mj-ea"/>
                <a:ea typeface="+mj-ea"/>
              </a:rPr>
              <a:t>根据分析结果确定一期项目实施组织机构、人员与供应商三类主数据。</a:t>
            </a:r>
            <a:endParaRPr lang="zh-CN" altLang="zh-CN" sz="1600" dirty="0">
              <a:latin typeface="+mj-ea"/>
              <a:ea typeface="+mj-ea"/>
            </a:endParaRPr>
          </a:p>
          <a:p>
            <a:pPr>
              <a:lnSpc>
                <a:spcPct val="100000"/>
              </a:lnSpc>
              <a:spcBef>
                <a:spcPts val="600"/>
              </a:spcBef>
              <a:spcAft>
                <a:spcPts val="600"/>
              </a:spcAft>
            </a:pPr>
            <a:r>
              <a:rPr lang="zh-CN" altLang="zh-CN" sz="1600" dirty="0">
                <a:latin typeface="+mj-ea"/>
                <a:ea typeface="+mj-ea"/>
              </a:rPr>
              <a:t>根据中国建筑“十二五”信息化建设的总体要求，结合实施单位的系统改造难易程度、主数据集中管控程度、整体支持配合程度、相关系统影响程度、业务模式稳定程度等五方面的评价因素进行了实施单位优先级分析评估，</a:t>
            </a:r>
            <a:r>
              <a:rPr lang="zh-CN" altLang="zh-CN" sz="1600" b="1" dirty="0">
                <a:latin typeface="+mj-ea"/>
                <a:ea typeface="+mj-ea"/>
              </a:rPr>
              <a:t>确定一期项目的实施试点单位为中国建筑第六工程局有限公司与中国建筑装饰集团有限公司。</a:t>
            </a:r>
            <a:endParaRPr lang="zh-CN" altLang="zh-CN" sz="1600" dirty="0">
              <a:latin typeface="+mj-ea"/>
              <a:ea typeface="+mj-ea"/>
            </a:endParaRPr>
          </a:p>
        </p:txBody>
      </p:sp>
      <p:sp>
        <p:nvSpPr>
          <p:cNvPr id="4" name="矩形 3"/>
          <p:cNvSpPr/>
          <p:nvPr/>
        </p:nvSpPr>
        <p:spPr>
          <a:xfrm>
            <a:off x="4953000" y="104262"/>
            <a:ext cx="4968552" cy="372410"/>
          </a:xfrm>
          <a:prstGeom prst="rect">
            <a:avLst/>
          </a:prstGeom>
        </p:spPr>
        <p:txBody>
          <a:bodyPr wrap="square">
            <a:spAutoFit/>
          </a:bodyPr>
          <a:lstStyle/>
          <a:p>
            <a:pPr>
              <a:buNone/>
            </a:pPr>
            <a:r>
              <a:rPr lang="zh-CN" altLang="en-US" b="1" dirty="0" smtClean="0">
                <a:solidFill>
                  <a:srgbClr val="FF0000"/>
                </a:solidFill>
                <a:latin typeface="+mn-ea"/>
                <a:ea typeface="+mn-ea"/>
              </a:rPr>
              <a:t>评估概要</a:t>
            </a:r>
            <a:r>
              <a:rPr lang="zh-CN" altLang="en-US" b="1" dirty="0" smtClean="0">
                <a:latin typeface="+mn-ea"/>
                <a:ea typeface="+mn-ea"/>
              </a:rPr>
              <a:t>   评估模型   评估过程   评估结论   差距分析</a:t>
            </a:r>
            <a:endParaRPr lang="zh-CN" altLang="en-US" b="1" dirty="0">
              <a:latin typeface="+mn-ea"/>
              <a:ea typeface="+mn-ea"/>
            </a:endParaRPr>
          </a:p>
        </p:txBody>
      </p:sp>
      <p:sp>
        <p:nvSpPr>
          <p:cNvPr id="5" name="右箭头 4"/>
          <p:cNvSpPr/>
          <p:nvPr/>
        </p:nvSpPr>
        <p:spPr bwMode="auto">
          <a:xfrm>
            <a:off x="8791726"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6" name="右箭头 5"/>
          <p:cNvSpPr/>
          <p:nvPr/>
        </p:nvSpPr>
        <p:spPr bwMode="auto">
          <a:xfrm>
            <a:off x="7801133"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8" name="右箭头 7"/>
          <p:cNvSpPr/>
          <p:nvPr/>
        </p:nvSpPr>
        <p:spPr bwMode="auto">
          <a:xfrm>
            <a:off x="681405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 name="右箭头 8"/>
          <p:cNvSpPr/>
          <p:nvPr/>
        </p:nvSpPr>
        <p:spPr bwMode="auto">
          <a:xfrm>
            <a:off x="5839398"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202621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6503876"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评估模型</a:t>
            </a:r>
            <a:r>
              <a:rPr lang="en-US" altLang="zh-CN" kern="1200" dirty="0" smtClean="0">
                <a:latin typeface="+mj-ea"/>
              </a:rPr>
              <a:t>--</a:t>
            </a:r>
            <a:r>
              <a:rPr lang="zh-CN" altLang="en-US" sz="2000" kern="1200" dirty="0" smtClean="0">
                <a:latin typeface="+mj-ea"/>
              </a:rPr>
              <a:t>管理成熟度评估模型</a:t>
            </a:r>
            <a:endParaRPr lang="zh-CN" altLang="en-US" sz="2000" kern="1200" dirty="0">
              <a:latin typeface="+mj-ea"/>
            </a:endParaRPr>
          </a:p>
        </p:txBody>
      </p:sp>
      <p:sp>
        <p:nvSpPr>
          <p:cNvPr id="10" name="Rectangle 1"/>
          <p:cNvSpPr>
            <a:spLocks noChangeArrowheads="1"/>
          </p:cNvSpPr>
          <p:nvPr/>
        </p:nvSpPr>
        <p:spPr bwMode="auto">
          <a:xfrm>
            <a:off x="272480" y="1268760"/>
            <a:ext cx="4211960" cy="4896544"/>
          </a:xfrm>
          <a:prstGeom prst="rect">
            <a:avLst/>
          </a:prstGeom>
          <a:noFill/>
          <a:ln w="9525">
            <a:solidFill>
              <a:schemeClr val="accent1">
                <a:lumMod val="60000"/>
                <a:lumOff val="40000"/>
              </a:schemeClr>
            </a:solidFill>
            <a:miter lim="800000"/>
            <a:headEnd/>
            <a:tailEnd/>
          </a:ln>
          <a:effectLst/>
        </p:spPr>
        <p:txBody>
          <a:bodyPr vert="horz" wrap="square" lIns="91440" tIns="45720" rIns="91440" bIns="45720" numCol="1" anchor="ctr" anchorCtr="0" compatLnSpc="1">
            <a:prstTxWarp prst="textNoShape">
              <a:avLst/>
            </a:prstTxWarp>
            <a:noAutofit/>
          </a:bodyPr>
          <a:lstStyle/>
          <a:p>
            <a:pPr marL="0" marR="0" lvl="0" indent="304800" algn="l" defTabSz="914400" rtl="0" eaLnBrk="1" fontAlgn="base" latinLnBrk="0" hangingPunct="1">
              <a:lnSpc>
                <a:spcPct val="100000"/>
              </a:lnSpc>
              <a:spcBef>
                <a:spcPct val="0"/>
              </a:spcBef>
              <a:spcAft>
                <a:spcPts val="0"/>
              </a:spcAft>
              <a:buClrTx/>
              <a:buSzTx/>
              <a:buFontTx/>
              <a:buNone/>
              <a:tabLst/>
            </a:pP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 </a:t>
            </a:r>
            <a:r>
              <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软件能力成熟度模型由美国卡内基梅隆大学软件研究院（</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SEI</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）于</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1987</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年开发，是国际上流行的软件生产过程标准和软件企业成熟度等级认证标准，可用来评价软件开发单位的软件能力成熟度等级。</a:t>
            </a:r>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indent="304800" algn="l" defTabSz="914400" rtl="0" eaLnBrk="1" fontAlgn="base" latinLnBrk="0" hangingPunct="1">
              <a:lnSpc>
                <a:spcPct val="100000"/>
              </a:lnSpc>
              <a:spcBef>
                <a:spcPct val="0"/>
              </a:spcBef>
              <a:spcAft>
                <a:spcPts val="0"/>
              </a:spcAft>
              <a:buClrTx/>
              <a:buSzTx/>
              <a:buFontTx/>
              <a:buNone/>
              <a:tabLst/>
            </a:pPr>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lvl="1" indent="304800" algn="l" eaLnBrk="1" hangingPunct="1">
              <a:lnSpc>
                <a:spcPct val="100000"/>
              </a:lnSpc>
              <a:spcBef>
                <a:spcPct val="0"/>
              </a:spcBef>
              <a:spcAft>
                <a:spcPts val="0"/>
              </a:spcAft>
              <a:buClr>
                <a:srgbClr val="FFC000"/>
              </a:buClr>
              <a:buSzTx/>
              <a:buFont typeface="Wingdings" pitchFamily="2" charset="2"/>
              <a:buChar char="p"/>
            </a:pP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业务流程成熟度模型最早由</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Paul Harmon</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于</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2004</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年提出，该模型参考了</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CMM</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的分级，分为五级。</a:t>
            </a:r>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lvl="1" indent="304800" algn="l" eaLnBrk="1" hangingPunct="1">
              <a:lnSpc>
                <a:spcPct val="100000"/>
              </a:lnSpc>
              <a:spcBef>
                <a:spcPct val="0"/>
              </a:spcBef>
              <a:spcAft>
                <a:spcPts val="0"/>
              </a:spcAft>
              <a:buClr>
                <a:srgbClr val="FFC000"/>
              </a:buClr>
              <a:buSzTx/>
              <a:buFont typeface="Wingdings" pitchFamily="2" charset="2"/>
              <a:buChar char="p"/>
            </a:pPr>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lvl="1" indent="304800" algn="l" eaLnBrk="1" hangingPunct="1">
              <a:lnSpc>
                <a:spcPct val="100000"/>
              </a:lnSpc>
              <a:spcBef>
                <a:spcPct val="0"/>
              </a:spcBef>
              <a:spcAft>
                <a:spcPts val="0"/>
              </a:spcAft>
              <a:buClr>
                <a:srgbClr val="FFC000"/>
              </a:buClr>
              <a:buSzTx/>
              <a:buFont typeface="Wingdings" pitchFamily="2" charset="2"/>
              <a:buChar char="p"/>
            </a:pP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迈克尔</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哈默于</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2007</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年提出了流程和企业成熟度模型（</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PEMM</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Process and Enterprise Maturity Model</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）。该模型提出了持续提升流程绩效的两组指标：一组为评价流程成熟度的流程能动因素；一组为评价企业成熟度的企业能力。</a:t>
            </a:r>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lvl="1" indent="304800" algn="l" eaLnBrk="1" hangingPunct="1">
              <a:lnSpc>
                <a:spcPct val="100000"/>
              </a:lnSpc>
              <a:spcBef>
                <a:spcPct val="0"/>
              </a:spcBef>
              <a:spcAft>
                <a:spcPts val="0"/>
              </a:spcAft>
              <a:buClr>
                <a:srgbClr val="FFC000"/>
              </a:buClr>
              <a:buSzTx/>
              <a:buFont typeface="Wingdings" pitchFamily="2" charset="2"/>
              <a:buChar char="p"/>
            </a:pPr>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lvl="1" indent="304800" algn="l" eaLnBrk="1" hangingPunct="1">
              <a:lnSpc>
                <a:spcPct val="100000"/>
              </a:lnSpc>
              <a:spcBef>
                <a:spcPct val="0"/>
              </a:spcBef>
              <a:spcAft>
                <a:spcPts val="0"/>
              </a:spcAft>
              <a:buClr>
                <a:srgbClr val="FFC000"/>
              </a:buClr>
              <a:buSzTx/>
              <a:buFont typeface="Wingdings" pitchFamily="2" charset="2"/>
              <a:buChar char="p"/>
            </a:pPr>
            <a:r>
              <a:rPr lang="zh-CN" altLang="en-US" b="0" dirty="0" smtClean="0">
                <a:solidFill>
                  <a:schemeClr val="tx1"/>
                </a:solidFill>
                <a:latin typeface="微软雅黑" pitchFamily="34" charset="-122"/>
                <a:ea typeface="微软雅黑" pitchFamily="34" charset="-122"/>
                <a:cs typeface="Times New Roman" pitchFamily="18" charset="0"/>
              </a:rPr>
              <a:t>林永毅等</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人在</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PEMM</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基础之上，提出六级四维的业务流程管理成熟度模型（</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Business Process Management Maturity Model Based on Six Levels and Four Dimensions</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，简称</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BPMMM-6L4D</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endPar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12" name="椭圆 11"/>
          <p:cNvSpPr/>
          <p:nvPr/>
        </p:nvSpPr>
        <p:spPr bwMode="auto">
          <a:xfrm>
            <a:off x="4716016" y="4564285"/>
            <a:ext cx="504056" cy="504056"/>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1003">
            <a:schemeClr val="dk2"/>
          </a:fillRef>
          <a:effectRef idx="1">
            <a:schemeClr val="accent5"/>
          </a:effectRef>
          <a:fontRef idx="minor">
            <a:schemeClr val="dk1"/>
          </a:fontRef>
        </p:style>
        <p:txBody>
          <a:bodyPr rot="10800000" vert="eaVert" lIns="0" tIns="0" rIns="0" bIns="0" rtlCol="0" anchor="ctr">
            <a:noAutofit/>
          </a:bodyPr>
          <a:lstStyle/>
          <a:p>
            <a:pPr algn="ctr">
              <a:lnSpc>
                <a:spcPct val="100000"/>
              </a:lnSpc>
              <a:spcBef>
                <a:spcPts val="0"/>
              </a:spcBef>
              <a:spcAft>
                <a:spcPts val="0"/>
              </a:spcAft>
              <a:buClr>
                <a:srgbClr val="FF9966"/>
              </a:buClr>
              <a:buNone/>
            </a:pPr>
            <a:endParaRPr lang="zh-CN" altLang="en-US">
              <a:solidFill>
                <a:srgbClr val="000000"/>
              </a:solidFill>
              <a:latin typeface="微软雅黑" pitchFamily="34" charset="-122"/>
              <a:ea typeface="微软雅黑" pitchFamily="34" charset="-122"/>
            </a:endParaRPr>
          </a:p>
        </p:txBody>
      </p:sp>
      <p:sp>
        <p:nvSpPr>
          <p:cNvPr id="13" name="椭圆 12"/>
          <p:cNvSpPr/>
          <p:nvPr/>
        </p:nvSpPr>
        <p:spPr bwMode="auto">
          <a:xfrm>
            <a:off x="6660232" y="3844205"/>
            <a:ext cx="504056" cy="504056"/>
          </a:xfrm>
          <a:prstGeom prst="ellipse">
            <a:avLst/>
          </a:prstGeom>
          <a:gradFill>
            <a:gsLst>
              <a:gs pos="0">
                <a:srgbClr val="8488C4"/>
              </a:gs>
              <a:gs pos="53000">
                <a:srgbClr val="D4DEFF"/>
              </a:gs>
              <a:gs pos="83000">
                <a:srgbClr val="D4DEFF"/>
              </a:gs>
              <a:gs pos="100000">
                <a:srgbClr val="96AB94"/>
              </a:gs>
            </a:gsLst>
            <a:lin ang="54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1003">
            <a:schemeClr val="dk2"/>
          </a:fillRef>
          <a:effectRef idx="1">
            <a:schemeClr val="accent1"/>
          </a:effectRef>
          <a:fontRef idx="minor">
            <a:schemeClr val="dk1"/>
          </a:fontRef>
        </p:style>
        <p:txBody>
          <a:bodyPr rot="10800000" vert="eaVert" lIns="0" tIns="0" rIns="0" bIns="0" rtlCol="0" anchor="ctr">
            <a:noAutofit/>
          </a:bodyPr>
          <a:lstStyle/>
          <a:p>
            <a:pPr algn="ctr">
              <a:lnSpc>
                <a:spcPct val="100000"/>
              </a:lnSpc>
              <a:spcBef>
                <a:spcPts val="0"/>
              </a:spcBef>
              <a:spcAft>
                <a:spcPts val="0"/>
              </a:spcAft>
              <a:buClr>
                <a:srgbClr val="FF9966"/>
              </a:buClr>
              <a:buNone/>
            </a:pPr>
            <a:endParaRPr lang="zh-CN" altLang="en-US" dirty="0">
              <a:solidFill>
                <a:srgbClr val="000000"/>
              </a:solidFill>
              <a:latin typeface="微软雅黑" pitchFamily="34" charset="-122"/>
              <a:ea typeface="微软雅黑" pitchFamily="34" charset="-122"/>
            </a:endParaRPr>
          </a:p>
        </p:txBody>
      </p:sp>
      <p:sp>
        <p:nvSpPr>
          <p:cNvPr id="14" name="椭圆 13"/>
          <p:cNvSpPr/>
          <p:nvPr/>
        </p:nvSpPr>
        <p:spPr bwMode="auto">
          <a:xfrm>
            <a:off x="7812360" y="2476053"/>
            <a:ext cx="504056" cy="504056"/>
          </a:xfrm>
          <a:prstGeom prst="ellipse">
            <a:avLst/>
          </a:prstGeom>
          <a:solidFill>
            <a:schemeClr val="accent1">
              <a:lumMod val="60000"/>
              <a:lumOff val="40000"/>
            </a:schemeClr>
          </a:solidFill>
          <a:ln>
            <a:noFill/>
          </a:ln>
          <a:effectLst/>
          <a:scene3d>
            <a:camera prst="orthographicFront">
              <a:rot lat="0" lon="0" rev="0"/>
            </a:camera>
            <a:lightRig rig="chilly" dir="t">
              <a:rot lat="0" lon="0" rev="18480000"/>
            </a:lightRig>
          </a:scene3d>
          <a:sp3d prstMaterial="clear">
            <a:bevelT h="63500"/>
          </a:sp3d>
          <a:extLst>
            <a:ext uri="{91240B29-F687-4F45-9708-019B960494DF}">
              <a14:hiddenLine xmlns:a14="http://schemas.microsoft.com/office/drawing/2010/main" w="9525">
                <a:solidFill>
                  <a:srgbClr val="000000"/>
                </a:solidFill>
                <a:miter lim="800000"/>
                <a:headEnd/>
                <a:tailEnd/>
              </a14:hiddenLine>
            </a:ext>
          </a:extLst>
        </p:spPr>
        <p:style>
          <a:lnRef idx="1">
            <a:schemeClr val="accent2"/>
          </a:lnRef>
          <a:fillRef idx="1003">
            <a:schemeClr val="lt2"/>
          </a:fillRef>
          <a:effectRef idx="1">
            <a:schemeClr val="accent2"/>
          </a:effectRef>
          <a:fontRef idx="minor">
            <a:schemeClr val="dk1"/>
          </a:fontRef>
        </p:style>
        <p:txBody>
          <a:bodyPr rot="10800000" vert="eaVert" lIns="0" tIns="0" rIns="0" bIns="0" rtlCol="0" anchor="ctr">
            <a:noAutofit/>
          </a:bodyPr>
          <a:lstStyle/>
          <a:p>
            <a:pPr algn="ctr">
              <a:lnSpc>
                <a:spcPct val="100000"/>
              </a:lnSpc>
              <a:spcBef>
                <a:spcPts val="0"/>
              </a:spcBef>
              <a:spcAft>
                <a:spcPts val="0"/>
              </a:spcAft>
              <a:buClr>
                <a:srgbClr val="FF9966"/>
              </a:buClr>
              <a:buNone/>
            </a:pPr>
            <a:endParaRPr lang="zh-CN" altLang="en-US" dirty="0">
              <a:solidFill>
                <a:srgbClr val="000000"/>
              </a:solidFill>
              <a:latin typeface="微软雅黑" pitchFamily="34" charset="-122"/>
              <a:ea typeface="微软雅黑" pitchFamily="34" charset="-122"/>
            </a:endParaRPr>
          </a:p>
        </p:txBody>
      </p:sp>
      <p:cxnSp>
        <p:nvCxnSpPr>
          <p:cNvPr id="15" name="直接箭头连接符 14"/>
          <p:cNvCxnSpPr>
            <a:stCxn id="12" idx="6"/>
          </p:cNvCxnSpPr>
          <p:nvPr/>
        </p:nvCxnSpPr>
        <p:spPr bwMode="auto">
          <a:xfrm flipV="1">
            <a:off x="5220072" y="4276253"/>
            <a:ext cx="1368152" cy="540060"/>
          </a:xfrm>
          <a:prstGeom prst="straightConnector1">
            <a:avLst/>
          </a:prstGeom>
          <a:solidFill>
            <a:srgbClr val="FF9900"/>
          </a:solidFill>
          <a:ln w="12700" cap="flat" cmpd="sng" algn="ctr">
            <a:solidFill>
              <a:schemeClr val="accent1">
                <a:lumMod val="60000"/>
                <a:lumOff val="40000"/>
              </a:schemeClr>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rot="5400000" flipH="1" flipV="1">
            <a:off x="6984268" y="3088121"/>
            <a:ext cx="936104" cy="720080"/>
          </a:xfrm>
          <a:prstGeom prst="straightConnector1">
            <a:avLst/>
          </a:prstGeom>
          <a:solidFill>
            <a:srgbClr val="FF9900"/>
          </a:solidFill>
          <a:ln w="12700" cap="flat" cmpd="sng" algn="ctr">
            <a:solidFill>
              <a:schemeClr val="accent1">
                <a:lumMod val="75000"/>
              </a:schemeClr>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bwMode="gray">
          <a:xfrm>
            <a:off x="4414527" y="4276253"/>
            <a:ext cx="1038746" cy="215444"/>
          </a:xfrm>
          <a:prstGeom prst="rect">
            <a:avLst/>
          </a:prstGeom>
          <a:noFill/>
          <a:ln w="9525" algn="ctr">
            <a:noFill/>
            <a:miter lim="800000"/>
            <a:headEnd/>
            <a:tailEnd/>
          </a:ln>
          <a:effectLst/>
        </p:spPr>
        <p:txBody>
          <a:bodyPr wrap="none" lIns="0" tIns="0" rIns="0" bIns="0" rtlCol="0">
            <a:spAutoFit/>
          </a:bodyPr>
          <a:lstStyle/>
          <a:p>
            <a:pPr algn="just">
              <a:lnSpc>
                <a:spcPct val="100000"/>
              </a:lnSpc>
              <a:spcBef>
                <a:spcPts val="0"/>
              </a:spcBef>
              <a:spcAft>
                <a:spcPts val="0"/>
              </a:spcAft>
              <a:buNone/>
            </a:pPr>
            <a:r>
              <a:rPr lang="en-US" altLang="zh-CN" kern="100" dirty="0" smtClean="0">
                <a:solidFill>
                  <a:schemeClr val="tx1"/>
                </a:solidFill>
                <a:latin typeface="微软雅黑" pitchFamily="34" charset="-122"/>
                <a:ea typeface="微软雅黑" pitchFamily="34" charset="-122"/>
                <a:cs typeface="Times New Roman"/>
              </a:rPr>
              <a:t>BPMM.2004</a:t>
            </a:r>
            <a:endParaRPr lang="zh-CN" altLang="en-US" kern="100" dirty="0" smtClean="0">
              <a:solidFill>
                <a:schemeClr val="tx1"/>
              </a:solidFill>
              <a:latin typeface="微软雅黑" pitchFamily="34" charset="-122"/>
              <a:ea typeface="微软雅黑" pitchFamily="34" charset="-122"/>
              <a:cs typeface="Times New Roman"/>
            </a:endParaRPr>
          </a:p>
        </p:txBody>
      </p:sp>
      <p:sp>
        <p:nvSpPr>
          <p:cNvPr id="18" name="TextBox 17"/>
          <p:cNvSpPr txBox="1"/>
          <p:nvPr/>
        </p:nvSpPr>
        <p:spPr bwMode="gray">
          <a:xfrm>
            <a:off x="5910371" y="3628181"/>
            <a:ext cx="1025922" cy="215444"/>
          </a:xfrm>
          <a:prstGeom prst="rect">
            <a:avLst/>
          </a:prstGeom>
          <a:noFill/>
          <a:ln w="9525" algn="ctr">
            <a:noFill/>
            <a:miter lim="800000"/>
            <a:headEnd/>
            <a:tailEnd/>
          </a:ln>
          <a:effectLst/>
        </p:spPr>
        <p:txBody>
          <a:bodyPr wrap="none" lIns="0" tIns="0" rIns="0" bIns="0" rtlCol="0">
            <a:spAutoFit/>
          </a:bodyPr>
          <a:lstStyle/>
          <a:p>
            <a:pPr algn="just">
              <a:lnSpc>
                <a:spcPct val="100000"/>
              </a:lnSpc>
              <a:spcBef>
                <a:spcPts val="0"/>
              </a:spcBef>
              <a:spcAft>
                <a:spcPts val="0"/>
              </a:spcAft>
              <a:buNone/>
            </a:pPr>
            <a:r>
              <a:rPr lang="en-US" altLang="zh-CN" kern="100" dirty="0" smtClean="0">
                <a:solidFill>
                  <a:schemeClr val="tx1"/>
                </a:solidFill>
                <a:latin typeface="微软雅黑" pitchFamily="34" charset="-122"/>
                <a:ea typeface="微软雅黑" pitchFamily="34" charset="-122"/>
                <a:cs typeface="Times New Roman"/>
              </a:rPr>
              <a:t>PEMM.2007</a:t>
            </a:r>
            <a:endParaRPr lang="zh-CN" altLang="en-US" kern="100" dirty="0" smtClean="0">
              <a:solidFill>
                <a:schemeClr val="tx1"/>
              </a:solidFill>
              <a:latin typeface="微软雅黑" pitchFamily="34" charset="-122"/>
              <a:ea typeface="微软雅黑" pitchFamily="34" charset="-122"/>
              <a:cs typeface="Times New Roman"/>
            </a:endParaRPr>
          </a:p>
        </p:txBody>
      </p:sp>
      <p:sp>
        <p:nvSpPr>
          <p:cNvPr id="19" name="TextBox 18"/>
          <p:cNvSpPr txBox="1"/>
          <p:nvPr/>
        </p:nvSpPr>
        <p:spPr bwMode="gray">
          <a:xfrm>
            <a:off x="7417982" y="2260029"/>
            <a:ext cx="1213474" cy="215444"/>
          </a:xfrm>
          <a:prstGeom prst="rect">
            <a:avLst/>
          </a:prstGeom>
          <a:noFill/>
          <a:ln w="9525" algn="ctr">
            <a:noFill/>
            <a:miter lim="800000"/>
            <a:headEnd/>
            <a:tailEnd/>
          </a:ln>
          <a:effectLst/>
        </p:spPr>
        <p:txBody>
          <a:bodyPr wrap="none" lIns="0" tIns="0" rIns="0" bIns="0" rtlCol="0">
            <a:spAutoFit/>
          </a:bodyPr>
          <a:lstStyle/>
          <a:p>
            <a:pPr algn="just">
              <a:lnSpc>
                <a:spcPct val="100000"/>
              </a:lnSpc>
              <a:spcBef>
                <a:spcPts val="0"/>
              </a:spcBef>
              <a:spcAft>
                <a:spcPts val="0"/>
              </a:spcAft>
              <a:buNone/>
            </a:pPr>
            <a:r>
              <a:rPr lang="en-US" altLang="zh-CN" kern="100" dirty="0" smtClean="0">
                <a:solidFill>
                  <a:srgbClr val="FF0000"/>
                </a:solidFill>
                <a:latin typeface="微软雅黑" pitchFamily="34" charset="-122"/>
                <a:ea typeface="微软雅黑" pitchFamily="34" charset="-122"/>
                <a:cs typeface="Times New Roman"/>
              </a:rPr>
              <a:t>BPMMM.2009</a:t>
            </a:r>
            <a:endParaRPr lang="zh-CN" altLang="en-US" kern="100" dirty="0" smtClean="0">
              <a:solidFill>
                <a:srgbClr val="FF0000"/>
              </a:solidFill>
              <a:latin typeface="微软雅黑" pitchFamily="34" charset="-122"/>
              <a:ea typeface="微软雅黑" pitchFamily="34" charset="-122"/>
              <a:cs typeface="Times New Roman"/>
            </a:endParaRPr>
          </a:p>
        </p:txBody>
      </p:sp>
      <p:sp>
        <p:nvSpPr>
          <p:cNvPr id="20" name="矩形 19"/>
          <p:cNvSpPr/>
          <p:nvPr/>
        </p:nvSpPr>
        <p:spPr>
          <a:xfrm>
            <a:off x="7884368" y="3052117"/>
            <a:ext cx="1080120" cy="1384995"/>
          </a:xfrm>
          <a:prstGeom prst="rect">
            <a:avLst/>
          </a:prstGeom>
        </p:spPr>
        <p:txBody>
          <a:bodyPr wrap="square">
            <a:spAutoFit/>
          </a:bodyPr>
          <a:lstStyle/>
          <a:p>
            <a:pPr algn="l">
              <a:lnSpc>
                <a:spcPct val="100000"/>
              </a:lnSpc>
              <a:spcBef>
                <a:spcPts val="0"/>
              </a:spcBef>
              <a:spcAft>
                <a:spcPts val="0"/>
              </a:spcAft>
              <a:buNone/>
            </a:pPr>
            <a:r>
              <a:rPr lang="en-US" altLang="zh-CN" b="0" dirty="0" smtClean="0">
                <a:solidFill>
                  <a:schemeClr val="tx1"/>
                </a:solidFill>
                <a:latin typeface="微软雅黑" pitchFamily="34" charset="-122"/>
                <a:ea typeface="微软雅黑" pitchFamily="34" charset="-122"/>
              </a:rPr>
              <a:t>P0</a:t>
            </a:r>
            <a:r>
              <a:rPr lang="zh-CN" altLang="en-US" b="0" dirty="0" smtClean="0">
                <a:solidFill>
                  <a:schemeClr val="tx1"/>
                </a:solidFill>
                <a:latin typeface="微软雅黑" pitchFamily="34" charset="-122"/>
                <a:ea typeface="微软雅黑" pitchFamily="34" charset="-122"/>
              </a:rPr>
              <a:t>　初始</a:t>
            </a:r>
            <a:endParaRPr lang="en-US" altLang="zh-CN" b="0" dirty="0" smtClean="0">
              <a:solidFill>
                <a:schemeClr val="tx1"/>
              </a:solidFill>
              <a:latin typeface="微软雅黑" pitchFamily="34" charset="-122"/>
              <a:ea typeface="微软雅黑" pitchFamily="34" charset="-122"/>
            </a:endParaRPr>
          </a:p>
          <a:p>
            <a:pPr algn="l">
              <a:lnSpc>
                <a:spcPct val="100000"/>
              </a:lnSpc>
              <a:spcBef>
                <a:spcPts val="0"/>
              </a:spcBef>
              <a:spcAft>
                <a:spcPts val="0"/>
              </a:spcAft>
              <a:buNone/>
            </a:pPr>
            <a:r>
              <a:rPr lang="en-US" altLang="zh-CN" b="0" dirty="0" smtClean="0">
                <a:solidFill>
                  <a:schemeClr val="tx1"/>
                </a:solidFill>
                <a:latin typeface="微软雅黑" pitchFamily="34" charset="-122"/>
                <a:ea typeface="微软雅黑" pitchFamily="34" charset="-122"/>
              </a:rPr>
              <a:t>P1</a:t>
            </a:r>
            <a:r>
              <a:rPr lang="zh-CN" altLang="en-US" b="0" dirty="0" smtClean="0">
                <a:solidFill>
                  <a:schemeClr val="tx1"/>
                </a:solidFill>
                <a:latin typeface="微软雅黑" pitchFamily="34" charset="-122"/>
                <a:ea typeface="微软雅黑" pitchFamily="34" charset="-122"/>
              </a:rPr>
              <a:t>　重复</a:t>
            </a:r>
            <a:endParaRPr lang="en-US" altLang="zh-CN" b="0" dirty="0" smtClean="0">
              <a:solidFill>
                <a:schemeClr val="tx1"/>
              </a:solidFill>
              <a:latin typeface="微软雅黑" pitchFamily="34" charset="-122"/>
              <a:ea typeface="微软雅黑" pitchFamily="34" charset="-122"/>
            </a:endParaRPr>
          </a:p>
          <a:p>
            <a:pPr algn="l">
              <a:lnSpc>
                <a:spcPct val="100000"/>
              </a:lnSpc>
              <a:spcBef>
                <a:spcPts val="0"/>
              </a:spcBef>
              <a:spcAft>
                <a:spcPts val="0"/>
              </a:spcAft>
              <a:buNone/>
            </a:pPr>
            <a:r>
              <a:rPr lang="en-US" altLang="zh-CN" b="0" dirty="0" smtClean="0">
                <a:solidFill>
                  <a:schemeClr val="tx1"/>
                </a:solidFill>
                <a:latin typeface="微软雅黑" pitchFamily="34" charset="-122"/>
                <a:ea typeface="微软雅黑" pitchFamily="34" charset="-122"/>
              </a:rPr>
              <a:t>P2</a:t>
            </a:r>
            <a:r>
              <a:rPr lang="zh-CN" altLang="en-US" b="0" dirty="0" smtClean="0">
                <a:solidFill>
                  <a:schemeClr val="tx1"/>
                </a:solidFill>
                <a:latin typeface="微软雅黑" pitchFamily="34" charset="-122"/>
                <a:ea typeface="微软雅黑" pitchFamily="34" charset="-122"/>
              </a:rPr>
              <a:t>　定义</a:t>
            </a:r>
            <a:endParaRPr lang="en-US" altLang="zh-CN" b="0" dirty="0" smtClean="0">
              <a:solidFill>
                <a:schemeClr val="tx1"/>
              </a:solidFill>
              <a:latin typeface="微软雅黑" pitchFamily="34" charset="-122"/>
              <a:ea typeface="微软雅黑" pitchFamily="34" charset="-122"/>
            </a:endParaRPr>
          </a:p>
          <a:p>
            <a:pPr algn="l">
              <a:lnSpc>
                <a:spcPct val="100000"/>
              </a:lnSpc>
              <a:spcBef>
                <a:spcPts val="0"/>
              </a:spcBef>
              <a:spcAft>
                <a:spcPts val="0"/>
              </a:spcAft>
              <a:buNone/>
            </a:pPr>
            <a:r>
              <a:rPr lang="en-US" altLang="zh-CN" b="0" dirty="0" smtClean="0">
                <a:solidFill>
                  <a:schemeClr val="tx1"/>
                </a:solidFill>
                <a:latin typeface="微软雅黑" pitchFamily="34" charset="-122"/>
                <a:ea typeface="微软雅黑" pitchFamily="34" charset="-122"/>
              </a:rPr>
              <a:t>P3</a:t>
            </a:r>
            <a:r>
              <a:rPr lang="zh-CN" altLang="en-US" b="0" dirty="0" smtClean="0">
                <a:solidFill>
                  <a:schemeClr val="tx1"/>
                </a:solidFill>
                <a:latin typeface="微软雅黑" pitchFamily="34" charset="-122"/>
                <a:ea typeface="微软雅黑" pitchFamily="34" charset="-122"/>
              </a:rPr>
              <a:t>　管理</a:t>
            </a:r>
            <a:endParaRPr lang="en-US" altLang="zh-CN" b="0" dirty="0" smtClean="0">
              <a:solidFill>
                <a:schemeClr val="tx1"/>
              </a:solidFill>
              <a:latin typeface="微软雅黑" pitchFamily="34" charset="-122"/>
              <a:ea typeface="微软雅黑" pitchFamily="34" charset="-122"/>
            </a:endParaRPr>
          </a:p>
          <a:p>
            <a:pPr algn="l">
              <a:lnSpc>
                <a:spcPct val="100000"/>
              </a:lnSpc>
              <a:spcBef>
                <a:spcPts val="0"/>
              </a:spcBef>
              <a:spcAft>
                <a:spcPts val="0"/>
              </a:spcAft>
              <a:buNone/>
            </a:pPr>
            <a:r>
              <a:rPr lang="en-US" altLang="zh-CN" b="0" dirty="0" smtClean="0">
                <a:solidFill>
                  <a:schemeClr val="tx1"/>
                </a:solidFill>
                <a:latin typeface="微软雅黑" pitchFamily="34" charset="-122"/>
                <a:ea typeface="微软雅黑" pitchFamily="34" charset="-122"/>
              </a:rPr>
              <a:t>P4</a:t>
            </a:r>
            <a:r>
              <a:rPr lang="zh-CN" altLang="en-US" b="0" dirty="0" smtClean="0">
                <a:solidFill>
                  <a:schemeClr val="tx1"/>
                </a:solidFill>
                <a:latin typeface="微软雅黑" pitchFamily="34" charset="-122"/>
                <a:ea typeface="微软雅黑" pitchFamily="34" charset="-122"/>
              </a:rPr>
              <a:t>　优化</a:t>
            </a:r>
            <a:endParaRPr lang="en-US" altLang="zh-CN" b="0" dirty="0" smtClean="0">
              <a:solidFill>
                <a:schemeClr val="tx1"/>
              </a:solidFill>
              <a:latin typeface="微软雅黑" pitchFamily="34" charset="-122"/>
              <a:ea typeface="微软雅黑" pitchFamily="34" charset="-122"/>
            </a:endParaRPr>
          </a:p>
          <a:p>
            <a:pPr algn="l">
              <a:lnSpc>
                <a:spcPct val="100000"/>
              </a:lnSpc>
              <a:spcBef>
                <a:spcPts val="0"/>
              </a:spcBef>
              <a:spcAft>
                <a:spcPts val="0"/>
              </a:spcAft>
              <a:buNone/>
            </a:pPr>
            <a:r>
              <a:rPr lang="en-US" altLang="zh-CN" b="0" dirty="0" smtClean="0">
                <a:solidFill>
                  <a:schemeClr val="tx1"/>
                </a:solidFill>
                <a:latin typeface="微软雅黑" pitchFamily="34" charset="-122"/>
                <a:ea typeface="微软雅黑" pitchFamily="34" charset="-122"/>
              </a:rPr>
              <a:t>P5</a:t>
            </a:r>
            <a:r>
              <a:rPr lang="zh-CN" altLang="en-US" b="0" dirty="0" smtClean="0">
                <a:solidFill>
                  <a:schemeClr val="tx1"/>
                </a:solidFill>
                <a:latin typeface="微软雅黑" pitchFamily="34" charset="-122"/>
                <a:ea typeface="微软雅黑" pitchFamily="34" charset="-122"/>
              </a:rPr>
              <a:t>　创新</a:t>
            </a:r>
            <a:endParaRPr lang="zh-CN" altLang="en-US" dirty="0">
              <a:latin typeface="微软雅黑" pitchFamily="34" charset="-122"/>
              <a:ea typeface="微软雅黑" pitchFamily="34" charset="-122"/>
            </a:endParaRPr>
          </a:p>
        </p:txBody>
      </p:sp>
      <p:sp>
        <p:nvSpPr>
          <p:cNvPr id="21" name="矩形 20"/>
          <p:cNvSpPr/>
          <p:nvPr/>
        </p:nvSpPr>
        <p:spPr>
          <a:xfrm>
            <a:off x="6084167" y="4636293"/>
            <a:ext cx="2230319" cy="1169551"/>
          </a:xfrm>
          <a:prstGeom prst="rect">
            <a:avLst/>
          </a:prstGeom>
        </p:spPr>
        <p:txBody>
          <a:bodyPr wrap="square">
            <a:spAutoFit/>
          </a:bodyPr>
          <a:lstStyle/>
          <a:p>
            <a:pPr algn="l">
              <a:lnSpc>
                <a:spcPct val="100000"/>
              </a:lnSpc>
              <a:spcBef>
                <a:spcPts val="0"/>
              </a:spcBef>
              <a:spcAft>
                <a:spcPts val="0"/>
              </a:spcAft>
              <a:buNone/>
            </a:pPr>
            <a:r>
              <a:rPr lang="en-US" altLang="zh-CN" b="0" dirty="0" smtClean="0">
                <a:solidFill>
                  <a:schemeClr val="tx1"/>
                </a:solidFill>
                <a:latin typeface="微软雅黑" pitchFamily="34" charset="-122"/>
                <a:ea typeface="微软雅黑" pitchFamily="34" charset="-122"/>
              </a:rPr>
              <a:t>P0</a:t>
            </a:r>
            <a:r>
              <a:rPr lang="zh-CN" altLang="zh-CN" b="0" dirty="0" smtClean="0">
                <a:solidFill>
                  <a:schemeClr val="tx1"/>
                </a:solidFill>
                <a:latin typeface="微软雅黑" pitchFamily="34" charset="-122"/>
                <a:ea typeface="微软雅黑" pitchFamily="34" charset="-122"/>
              </a:rPr>
              <a:t>级</a:t>
            </a:r>
            <a:r>
              <a:rPr lang="zh-CN" altLang="en-US" b="0" dirty="0" smtClean="0">
                <a:solidFill>
                  <a:schemeClr val="tx1"/>
                </a:solidFill>
                <a:latin typeface="微软雅黑" pitchFamily="34" charset="-122"/>
                <a:ea typeface="微软雅黑" pitchFamily="34" charset="-122"/>
              </a:rPr>
              <a:t>　</a:t>
            </a:r>
            <a:r>
              <a:rPr lang="zh-CN" altLang="zh-CN" b="0" dirty="0" smtClean="0">
                <a:solidFill>
                  <a:schemeClr val="tx1"/>
                </a:solidFill>
                <a:latin typeface="微软雅黑" pitchFamily="34" charset="-122"/>
                <a:ea typeface="微软雅黑" pitchFamily="34" charset="-122"/>
              </a:rPr>
              <a:t>不稳定流程</a:t>
            </a:r>
          </a:p>
          <a:p>
            <a:pPr algn="l">
              <a:lnSpc>
                <a:spcPct val="100000"/>
              </a:lnSpc>
              <a:spcBef>
                <a:spcPts val="0"/>
              </a:spcBef>
              <a:spcAft>
                <a:spcPts val="0"/>
              </a:spcAft>
              <a:buNone/>
            </a:pPr>
            <a:r>
              <a:rPr lang="en-US" altLang="zh-CN" b="0" dirty="0" smtClean="0">
                <a:solidFill>
                  <a:schemeClr val="tx1"/>
                </a:solidFill>
                <a:latin typeface="微软雅黑" pitchFamily="34" charset="-122"/>
                <a:ea typeface="微软雅黑" pitchFamily="34" charset="-122"/>
              </a:rPr>
              <a:t>P1</a:t>
            </a:r>
            <a:r>
              <a:rPr lang="zh-CN" altLang="zh-CN" b="0" dirty="0" smtClean="0">
                <a:solidFill>
                  <a:schemeClr val="tx1"/>
                </a:solidFill>
                <a:latin typeface="微软雅黑" pitchFamily="34" charset="-122"/>
                <a:ea typeface="微软雅黑" pitchFamily="34" charset="-122"/>
              </a:rPr>
              <a:t>级</a:t>
            </a:r>
            <a:r>
              <a:rPr lang="zh-CN" altLang="en-US" b="0" dirty="0" smtClean="0">
                <a:solidFill>
                  <a:schemeClr val="tx1"/>
                </a:solidFill>
                <a:latin typeface="微软雅黑" pitchFamily="34" charset="-122"/>
                <a:ea typeface="微软雅黑" pitchFamily="34" charset="-122"/>
              </a:rPr>
              <a:t>　</a:t>
            </a:r>
            <a:r>
              <a:rPr lang="zh-CN" altLang="zh-CN" b="0" dirty="0" smtClean="0">
                <a:solidFill>
                  <a:schemeClr val="tx1"/>
                </a:solidFill>
                <a:latin typeface="微软雅黑" pitchFamily="34" charset="-122"/>
                <a:ea typeface="微软雅黑" pitchFamily="34" charset="-122"/>
              </a:rPr>
              <a:t>基于部门专业流程</a:t>
            </a:r>
          </a:p>
          <a:p>
            <a:pPr algn="l">
              <a:lnSpc>
                <a:spcPct val="100000"/>
              </a:lnSpc>
              <a:spcBef>
                <a:spcPts val="0"/>
              </a:spcBef>
              <a:spcAft>
                <a:spcPts val="0"/>
              </a:spcAft>
              <a:buNone/>
            </a:pPr>
            <a:r>
              <a:rPr lang="en-US" altLang="zh-CN" b="0" dirty="0" smtClean="0">
                <a:solidFill>
                  <a:schemeClr val="tx1"/>
                </a:solidFill>
                <a:latin typeface="微软雅黑" pitchFamily="34" charset="-122"/>
                <a:ea typeface="微软雅黑" pitchFamily="34" charset="-122"/>
              </a:rPr>
              <a:t>P2</a:t>
            </a:r>
            <a:r>
              <a:rPr lang="zh-CN" altLang="zh-CN" b="0" dirty="0" smtClean="0">
                <a:solidFill>
                  <a:schemeClr val="tx1"/>
                </a:solidFill>
                <a:latin typeface="微软雅黑" pitchFamily="34" charset="-122"/>
                <a:ea typeface="微软雅黑" pitchFamily="34" charset="-122"/>
              </a:rPr>
              <a:t>级</a:t>
            </a:r>
            <a:r>
              <a:rPr lang="zh-CN" altLang="en-US" b="0" dirty="0" smtClean="0">
                <a:solidFill>
                  <a:schemeClr val="tx1"/>
                </a:solidFill>
                <a:latin typeface="微软雅黑" pitchFamily="34" charset="-122"/>
                <a:ea typeface="微软雅黑" pitchFamily="34" charset="-122"/>
              </a:rPr>
              <a:t>　</a:t>
            </a:r>
            <a:r>
              <a:rPr lang="zh-CN" altLang="zh-CN" b="0" dirty="0" smtClean="0">
                <a:solidFill>
                  <a:schemeClr val="tx1"/>
                </a:solidFill>
                <a:latin typeface="微软雅黑" pitchFamily="34" charset="-122"/>
                <a:ea typeface="微软雅黑" pitchFamily="34" charset="-122"/>
              </a:rPr>
              <a:t>卓越绩效流程</a:t>
            </a:r>
          </a:p>
          <a:p>
            <a:pPr algn="l">
              <a:lnSpc>
                <a:spcPct val="100000"/>
              </a:lnSpc>
              <a:spcBef>
                <a:spcPts val="0"/>
              </a:spcBef>
              <a:spcAft>
                <a:spcPts val="0"/>
              </a:spcAft>
              <a:buNone/>
            </a:pPr>
            <a:r>
              <a:rPr lang="en-US" altLang="zh-CN" b="0" dirty="0" smtClean="0">
                <a:solidFill>
                  <a:schemeClr val="tx1"/>
                </a:solidFill>
                <a:latin typeface="微软雅黑" pitchFamily="34" charset="-122"/>
                <a:ea typeface="微软雅黑" pitchFamily="34" charset="-122"/>
              </a:rPr>
              <a:t>P3</a:t>
            </a:r>
            <a:r>
              <a:rPr lang="zh-CN" altLang="zh-CN" b="0" dirty="0" smtClean="0">
                <a:solidFill>
                  <a:schemeClr val="tx1"/>
                </a:solidFill>
                <a:latin typeface="微软雅黑" pitchFamily="34" charset="-122"/>
                <a:ea typeface="微软雅黑" pitchFamily="34" charset="-122"/>
              </a:rPr>
              <a:t>级</a:t>
            </a:r>
            <a:r>
              <a:rPr lang="zh-CN" altLang="en-US" b="0" dirty="0" smtClean="0">
                <a:solidFill>
                  <a:schemeClr val="tx1"/>
                </a:solidFill>
                <a:latin typeface="微软雅黑" pitchFamily="34" charset="-122"/>
                <a:ea typeface="微软雅黑" pitchFamily="34" charset="-122"/>
              </a:rPr>
              <a:t>　</a:t>
            </a:r>
            <a:r>
              <a:rPr lang="zh-CN" altLang="zh-CN" b="0" dirty="0" smtClean="0">
                <a:solidFill>
                  <a:schemeClr val="tx1"/>
                </a:solidFill>
                <a:latin typeface="微软雅黑" pitchFamily="34" charset="-122"/>
                <a:ea typeface="微软雅黑" pitchFamily="34" charset="-122"/>
              </a:rPr>
              <a:t>最优流程</a:t>
            </a:r>
          </a:p>
          <a:p>
            <a:pPr algn="l">
              <a:lnSpc>
                <a:spcPct val="100000"/>
              </a:lnSpc>
              <a:spcBef>
                <a:spcPts val="0"/>
              </a:spcBef>
              <a:spcAft>
                <a:spcPts val="0"/>
              </a:spcAft>
              <a:buNone/>
            </a:pPr>
            <a:r>
              <a:rPr lang="en-US" altLang="zh-CN" b="0" dirty="0" smtClean="0">
                <a:solidFill>
                  <a:schemeClr val="tx1"/>
                </a:solidFill>
                <a:latin typeface="微软雅黑" pitchFamily="34" charset="-122"/>
                <a:ea typeface="微软雅黑" pitchFamily="34" charset="-122"/>
              </a:rPr>
              <a:t>P4</a:t>
            </a:r>
            <a:r>
              <a:rPr lang="zh-CN" altLang="zh-CN" b="0" dirty="0" smtClean="0">
                <a:solidFill>
                  <a:schemeClr val="tx1"/>
                </a:solidFill>
                <a:latin typeface="微软雅黑" pitchFamily="34" charset="-122"/>
                <a:ea typeface="微软雅黑" pitchFamily="34" charset="-122"/>
              </a:rPr>
              <a:t>级</a:t>
            </a:r>
            <a:r>
              <a:rPr lang="zh-CN" altLang="en-US" b="0" dirty="0" smtClean="0">
                <a:solidFill>
                  <a:schemeClr val="tx1"/>
                </a:solidFill>
                <a:latin typeface="微软雅黑" pitchFamily="34" charset="-122"/>
                <a:ea typeface="微软雅黑" pitchFamily="34" charset="-122"/>
              </a:rPr>
              <a:t>　</a:t>
            </a:r>
            <a:r>
              <a:rPr lang="zh-CN" altLang="zh-CN" b="0" dirty="0" smtClean="0">
                <a:solidFill>
                  <a:schemeClr val="tx1"/>
                </a:solidFill>
                <a:latin typeface="微软雅黑" pitchFamily="34" charset="-122"/>
                <a:ea typeface="微软雅黑" pitchFamily="34" charset="-122"/>
              </a:rPr>
              <a:t>最佳流程</a:t>
            </a:r>
            <a:endParaRPr lang="zh-CN" altLang="zh-CN" b="0" dirty="0">
              <a:solidFill>
                <a:schemeClr val="tx1"/>
              </a:solidFill>
              <a:latin typeface="微软雅黑" pitchFamily="34" charset="-122"/>
              <a:ea typeface="微软雅黑" pitchFamily="34" charset="-122"/>
            </a:endParaRPr>
          </a:p>
        </p:txBody>
      </p:sp>
      <p:sp>
        <p:nvSpPr>
          <p:cNvPr id="22" name="矩形 21"/>
          <p:cNvSpPr/>
          <p:nvPr/>
        </p:nvSpPr>
        <p:spPr>
          <a:xfrm>
            <a:off x="4716016" y="5140349"/>
            <a:ext cx="720080" cy="1169551"/>
          </a:xfrm>
          <a:prstGeom prst="rect">
            <a:avLst/>
          </a:prstGeom>
        </p:spPr>
        <p:txBody>
          <a:bodyPr wrap="square">
            <a:spAutoFit/>
          </a:bodyPr>
          <a:lstStyle/>
          <a:p>
            <a:pPr algn="l">
              <a:lnSpc>
                <a:spcPct val="100000"/>
              </a:lnSpc>
              <a:spcBef>
                <a:spcPts val="0"/>
              </a:spcBef>
              <a:spcAft>
                <a:spcPts val="0"/>
              </a:spcAft>
              <a:buNone/>
            </a:pPr>
            <a:r>
              <a:rPr lang="zh-CN" altLang="en-US" b="0" dirty="0" smtClean="0">
                <a:solidFill>
                  <a:schemeClr val="tx1"/>
                </a:solidFill>
                <a:latin typeface="微软雅黑" pitchFamily="34" charset="-122"/>
                <a:ea typeface="微软雅黑" pitchFamily="34" charset="-122"/>
              </a:rPr>
              <a:t>初始</a:t>
            </a:r>
            <a:endParaRPr lang="en-US" altLang="zh-CN" b="0" dirty="0" smtClean="0">
              <a:solidFill>
                <a:schemeClr val="tx1"/>
              </a:solidFill>
              <a:latin typeface="微软雅黑" pitchFamily="34" charset="-122"/>
              <a:ea typeface="微软雅黑" pitchFamily="34" charset="-122"/>
            </a:endParaRPr>
          </a:p>
          <a:p>
            <a:pPr algn="l">
              <a:lnSpc>
                <a:spcPct val="100000"/>
              </a:lnSpc>
              <a:spcBef>
                <a:spcPts val="0"/>
              </a:spcBef>
              <a:spcAft>
                <a:spcPts val="0"/>
              </a:spcAft>
              <a:buNone/>
            </a:pPr>
            <a:r>
              <a:rPr lang="zh-CN" altLang="en-US" b="0" dirty="0" smtClean="0">
                <a:solidFill>
                  <a:schemeClr val="tx1"/>
                </a:solidFill>
                <a:latin typeface="微软雅黑" pitchFamily="34" charset="-122"/>
                <a:ea typeface="微软雅黑" pitchFamily="34" charset="-122"/>
              </a:rPr>
              <a:t>重复</a:t>
            </a:r>
            <a:endParaRPr lang="en-US" altLang="zh-CN" b="0" dirty="0" smtClean="0">
              <a:solidFill>
                <a:schemeClr val="tx1"/>
              </a:solidFill>
              <a:latin typeface="微软雅黑" pitchFamily="34" charset="-122"/>
              <a:ea typeface="微软雅黑" pitchFamily="34" charset="-122"/>
            </a:endParaRPr>
          </a:p>
          <a:p>
            <a:pPr algn="l">
              <a:lnSpc>
                <a:spcPct val="100000"/>
              </a:lnSpc>
              <a:spcBef>
                <a:spcPts val="0"/>
              </a:spcBef>
              <a:spcAft>
                <a:spcPts val="0"/>
              </a:spcAft>
              <a:buNone/>
            </a:pPr>
            <a:r>
              <a:rPr lang="zh-CN" altLang="en-US" b="0" dirty="0" smtClean="0">
                <a:solidFill>
                  <a:schemeClr val="tx1"/>
                </a:solidFill>
                <a:latin typeface="微软雅黑" pitchFamily="34" charset="-122"/>
                <a:ea typeface="微软雅黑" pitchFamily="34" charset="-122"/>
              </a:rPr>
              <a:t>定义</a:t>
            </a:r>
            <a:endParaRPr lang="en-US" altLang="zh-CN" b="0" dirty="0" smtClean="0">
              <a:solidFill>
                <a:schemeClr val="tx1"/>
              </a:solidFill>
              <a:latin typeface="微软雅黑" pitchFamily="34" charset="-122"/>
              <a:ea typeface="微软雅黑" pitchFamily="34" charset="-122"/>
            </a:endParaRPr>
          </a:p>
          <a:p>
            <a:pPr algn="l">
              <a:lnSpc>
                <a:spcPct val="100000"/>
              </a:lnSpc>
              <a:spcBef>
                <a:spcPts val="0"/>
              </a:spcBef>
              <a:spcAft>
                <a:spcPts val="0"/>
              </a:spcAft>
              <a:buNone/>
            </a:pPr>
            <a:r>
              <a:rPr lang="zh-CN" altLang="en-US" b="0" dirty="0" smtClean="0">
                <a:solidFill>
                  <a:schemeClr val="tx1"/>
                </a:solidFill>
                <a:latin typeface="微软雅黑" pitchFamily="34" charset="-122"/>
                <a:ea typeface="微软雅黑" pitchFamily="34" charset="-122"/>
              </a:rPr>
              <a:t>管理</a:t>
            </a:r>
            <a:endParaRPr lang="en-US" altLang="zh-CN" b="0" dirty="0" smtClean="0">
              <a:solidFill>
                <a:schemeClr val="tx1"/>
              </a:solidFill>
              <a:latin typeface="微软雅黑" pitchFamily="34" charset="-122"/>
              <a:ea typeface="微软雅黑" pitchFamily="34" charset="-122"/>
            </a:endParaRPr>
          </a:p>
          <a:p>
            <a:pPr algn="l">
              <a:lnSpc>
                <a:spcPct val="100000"/>
              </a:lnSpc>
              <a:spcBef>
                <a:spcPts val="0"/>
              </a:spcBef>
              <a:spcAft>
                <a:spcPts val="0"/>
              </a:spcAft>
              <a:buNone/>
            </a:pPr>
            <a:r>
              <a:rPr lang="zh-CN" altLang="en-US" b="0" dirty="0" smtClean="0">
                <a:solidFill>
                  <a:schemeClr val="tx1"/>
                </a:solidFill>
                <a:latin typeface="微软雅黑" pitchFamily="34" charset="-122"/>
                <a:ea typeface="微软雅黑" pitchFamily="34" charset="-122"/>
              </a:rPr>
              <a:t>优化</a:t>
            </a:r>
            <a:endParaRPr lang="en-US" altLang="zh-CN" b="0" dirty="0" smtClean="0">
              <a:solidFill>
                <a:schemeClr val="tx1"/>
              </a:solidFill>
              <a:latin typeface="微软雅黑" pitchFamily="34" charset="-122"/>
              <a:ea typeface="微软雅黑" pitchFamily="34" charset="-122"/>
            </a:endParaRPr>
          </a:p>
        </p:txBody>
      </p:sp>
      <p:sp>
        <p:nvSpPr>
          <p:cNvPr id="23" name="矩形 22"/>
          <p:cNvSpPr/>
          <p:nvPr/>
        </p:nvSpPr>
        <p:spPr>
          <a:xfrm>
            <a:off x="7092280" y="1539949"/>
            <a:ext cx="1800200" cy="738664"/>
          </a:xfrm>
          <a:prstGeom prst="rect">
            <a:avLst/>
          </a:prstGeom>
        </p:spPr>
        <p:txBody>
          <a:bodyPr wrap="square">
            <a:spAutoFit/>
          </a:bodyPr>
          <a:lstStyle/>
          <a:p>
            <a:pPr algn="l">
              <a:lnSpc>
                <a:spcPct val="100000"/>
              </a:lnSpc>
              <a:spcBef>
                <a:spcPts val="0"/>
              </a:spcBef>
              <a:spcAft>
                <a:spcPts val="0"/>
              </a:spcAft>
              <a:buNone/>
            </a:pPr>
            <a:r>
              <a:rPr lang="zh-CN" altLang="en-US" b="0" dirty="0" smtClean="0">
                <a:solidFill>
                  <a:schemeClr val="tx1"/>
                </a:solidFill>
                <a:latin typeface="微软雅黑" pitchFamily="34" charset="-122"/>
                <a:ea typeface="微软雅黑" pitchFamily="34" charset="-122"/>
              </a:rPr>
              <a:t>维度：</a:t>
            </a:r>
            <a:r>
              <a:rPr lang="zh-CN" altLang="zh-CN" b="0" dirty="0" smtClean="0">
                <a:solidFill>
                  <a:schemeClr val="tx1"/>
                </a:solidFill>
                <a:latin typeface="微软雅黑" pitchFamily="34" charset="-122"/>
                <a:ea typeface="微软雅黑" pitchFamily="34" charset="-122"/>
              </a:rPr>
              <a:t>管理活动、组织岗位、企业文化和</a:t>
            </a:r>
            <a:r>
              <a:rPr lang="en-US" altLang="zh-CN" b="0" dirty="0" smtClean="0">
                <a:solidFill>
                  <a:schemeClr val="tx1"/>
                </a:solidFill>
                <a:latin typeface="微软雅黑" pitchFamily="34" charset="-122"/>
                <a:ea typeface="微软雅黑" pitchFamily="34" charset="-122"/>
              </a:rPr>
              <a:t>IT</a:t>
            </a:r>
            <a:r>
              <a:rPr lang="zh-CN" altLang="zh-CN" b="0" dirty="0" smtClean="0">
                <a:solidFill>
                  <a:schemeClr val="tx1"/>
                </a:solidFill>
                <a:latin typeface="微软雅黑" pitchFamily="34" charset="-122"/>
                <a:ea typeface="微软雅黑" pitchFamily="34" charset="-122"/>
              </a:rPr>
              <a:t>支撑</a:t>
            </a:r>
            <a:endParaRPr lang="zh-CN" altLang="en-US" b="0" dirty="0">
              <a:solidFill>
                <a:schemeClr val="tx1"/>
              </a:solidFill>
              <a:latin typeface="微软雅黑" pitchFamily="34" charset="-122"/>
              <a:ea typeface="微软雅黑" pitchFamily="34" charset="-122"/>
            </a:endParaRPr>
          </a:p>
        </p:txBody>
      </p:sp>
      <p:sp>
        <p:nvSpPr>
          <p:cNvPr id="24" name="矩形 23"/>
          <p:cNvSpPr/>
          <p:nvPr/>
        </p:nvSpPr>
        <p:spPr>
          <a:xfrm>
            <a:off x="5148064" y="2908101"/>
            <a:ext cx="2448272" cy="738664"/>
          </a:xfrm>
          <a:prstGeom prst="rect">
            <a:avLst/>
          </a:prstGeom>
        </p:spPr>
        <p:txBody>
          <a:bodyPr wrap="square">
            <a:spAutoFit/>
          </a:bodyPr>
          <a:lstStyle/>
          <a:p>
            <a:pPr>
              <a:lnSpc>
                <a:spcPct val="100000"/>
              </a:lnSpc>
              <a:spcBef>
                <a:spcPts val="0"/>
              </a:spcBef>
              <a:spcAft>
                <a:spcPts val="0"/>
              </a:spcAft>
              <a:buNone/>
            </a:pPr>
            <a:r>
              <a:rPr lang="zh-CN" altLang="en-US" b="0" dirty="0" smtClean="0">
                <a:solidFill>
                  <a:schemeClr val="tx1"/>
                </a:solidFill>
                <a:latin typeface="微软雅黑" pitchFamily="34" charset="-122"/>
                <a:ea typeface="微软雅黑" pitchFamily="34" charset="-122"/>
              </a:rPr>
              <a:t>指标</a:t>
            </a:r>
            <a:endParaRPr lang="en-US" altLang="zh-CN" b="0" dirty="0" smtClean="0">
              <a:solidFill>
                <a:schemeClr val="tx1"/>
              </a:solidFill>
              <a:latin typeface="微软雅黑" pitchFamily="34" charset="-122"/>
              <a:ea typeface="微软雅黑" pitchFamily="34" charset="-122"/>
            </a:endParaRPr>
          </a:p>
          <a:p>
            <a:pPr algn="l">
              <a:lnSpc>
                <a:spcPct val="100000"/>
              </a:lnSpc>
              <a:spcBef>
                <a:spcPts val="0"/>
              </a:spcBef>
              <a:spcAft>
                <a:spcPts val="0"/>
              </a:spcAft>
              <a:buNone/>
            </a:pPr>
            <a:r>
              <a:rPr lang="zh-CN" altLang="zh-CN" b="0" dirty="0" smtClean="0">
                <a:solidFill>
                  <a:schemeClr val="tx1"/>
                </a:solidFill>
                <a:latin typeface="微软雅黑" pitchFamily="34" charset="-122"/>
                <a:ea typeface="微软雅黑" pitchFamily="34" charset="-122"/>
              </a:rPr>
              <a:t>流程能动因素</a:t>
            </a:r>
            <a:r>
              <a:rPr lang="zh-CN" altLang="en-US" b="0" dirty="0" smtClean="0">
                <a:solidFill>
                  <a:schemeClr val="tx1"/>
                </a:solidFill>
                <a:latin typeface="微软雅黑" pitchFamily="34" charset="-122"/>
                <a:ea typeface="微软雅黑" pitchFamily="34" charset="-122"/>
              </a:rPr>
              <a:t>　流程成熟度</a:t>
            </a:r>
            <a:endParaRPr lang="en-US" altLang="zh-CN" b="0" dirty="0" smtClean="0">
              <a:solidFill>
                <a:schemeClr val="tx1"/>
              </a:solidFill>
              <a:latin typeface="微软雅黑" pitchFamily="34" charset="-122"/>
              <a:ea typeface="微软雅黑" pitchFamily="34" charset="-122"/>
            </a:endParaRPr>
          </a:p>
          <a:p>
            <a:pPr algn="l">
              <a:lnSpc>
                <a:spcPct val="100000"/>
              </a:lnSpc>
              <a:spcBef>
                <a:spcPts val="0"/>
              </a:spcBef>
              <a:spcAft>
                <a:spcPts val="0"/>
              </a:spcAft>
              <a:buNone/>
            </a:pPr>
            <a:r>
              <a:rPr lang="zh-CN" altLang="en-US" b="0" dirty="0" smtClean="0">
                <a:solidFill>
                  <a:schemeClr val="tx1"/>
                </a:solidFill>
                <a:latin typeface="微软雅黑" pitchFamily="34" charset="-122"/>
                <a:ea typeface="微软雅黑" pitchFamily="34" charset="-122"/>
              </a:rPr>
              <a:t>企业能力　　　企业成熟度</a:t>
            </a:r>
            <a:endParaRPr lang="zh-CN" altLang="en-US" b="0" dirty="0">
              <a:solidFill>
                <a:schemeClr val="tx1"/>
              </a:solidFill>
              <a:latin typeface="微软雅黑" pitchFamily="34" charset="-122"/>
              <a:ea typeface="微软雅黑" pitchFamily="34" charset="-122"/>
            </a:endParaRPr>
          </a:p>
        </p:txBody>
      </p:sp>
      <p:sp>
        <p:nvSpPr>
          <p:cNvPr id="25" name="矩形 24"/>
          <p:cNvSpPr/>
          <p:nvPr/>
        </p:nvSpPr>
        <p:spPr>
          <a:xfrm>
            <a:off x="4953000" y="104262"/>
            <a:ext cx="4968552" cy="372410"/>
          </a:xfrm>
          <a:prstGeom prst="rect">
            <a:avLst/>
          </a:prstGeom>
        </p:spPr>
        <p:txBody>
          <a:bodyPr wrap="square">
            <a:spAutoFit/>
          </a:bodyPr>
          <a:lstStyle/>
          <a:p>
            <a:pPr>
              <a:buNone/>
            </a:pPr>
            <a:r>
              <a:rPr lang="zh-CN" altLang="en-US" b="1" dirty="0" smtClean="0">
                <a:latin typeface="+mn-ea"/>
                <a:ea typeface="+mn-ea"/>
              </a:rPr>
              <a:t>评估概要   </a:t>
            </a:r>
            <a:r>
              <a:rPr lang="zh-CN" altLang="en-US" b="1" dirty="0" smtClean="0">
                <a:solidFill>
                  <a:srgbClr val="FF0000"/>
                </a:solidFill>
                <a:latin typeface="+mn-ea"/>
                <a:ea typeface="+mn-ea"/>
              </a:rPr>
              <a:t>评估模型</a:t>
            </a:r>
            <a:r>
              <a:rPr lang="zh-CN" altLang="en-US" b="1" dirty="0" smtClean="0">
                <a:latin typeface="+mn-ea"/>
                <a:ea typeface="+mn-ea"/>
              </a:rPr>
              <a:t>   评估过程   评估结论   差距分析</a:t>
            </a:r>
            <a:endParaRPr lang="zh-CN" altLang="en-US" b="1" dirty="0">
              <a:latin typeface="+mn-ea"/>
              <a:ea typeface="+mn-ea"/>
            </a:endParaRPr>
          </a:p>
        </p:txBody>
      </p:sp>
      <p:sp>
        <p:nvSpPr>
          <p:cNvPr id="26" name="右箭头 25"/>
          <p:cNvSpPr/>
          <p:nvPr/>
        </p:nvSpPr>
        <p:spPr bwMode="auto">
          <a:xfrm>
            <a:off x="8791726"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7" name="右箭头 26"/>
          <p:cNvSpPr/>
          <p:nvPr/>
        </p:nvSpPr>
        <p:spPr bwMode="auto">
          <a:xfrm>
            <a:off x="7801133"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8" name="右箭头 27"/>
          <p:cNvSpPr/>
          <p:nvPr/>
        </p:nvSpPr>
        <p:spPr bwMode="auto">
          <a:xfrm>
            <a:off x="681405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9" name="右箭头 28"/>
          <p:cNvSpPr/>
          <p:nvPr/>
        </p:nvSpPr>
        <p:spPr bwMode="auto">
          <a:xfrm>
            <a:off x="5839398"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238208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2"/>
          <p:cNvSpPr txBox="1">
            <a:spLocks noChangeArrowheads="1"/>
          </p:cNvSpPr>
          <p:nvPr/>
        </p:nvSpPr>
        <p:spPr bwMode="auto">
          <a:xfrm>
            <a:off x="772024" y="1281549"/>
            <a:ext cx="8502945" cy="725666"/>
          </a:xfrm>
          <a:prstGeom prst="rect">
            <a:avLst/>
          </a:prstGeom>
          <a:noFill/>
          <a:ln w="9525">
            <a:noFill/>
            <a:miter lim="800000"/>
            <a:headEnd/>
            <a:tailEnd/>
          </a:ln>
        </p:spPr>
        <p:txBody>
          <a:bodyPr wrap="square" lIns="84664" tIns="42332" rIns="84664" bIns="42332">
            <a:spAutoFit/>
          </a:bodyPr>
          <a:lstStyle/>
          <a:p>
            <a:pPr algn="l">
              <a:buNone/>
            </a:pPr>
            <a:r>
              <a:rPr lang="zh-CN" altLang="en-US" sz="1600" b="0" dirty="0" smtClean="0">
                <a:solidFill>
                  <a:schemeClr val="tx1"/>
                </a:solidFill>
                <a:latin typeface="+mj-ea"/>
                <a:ea typeface="+mj-ea"/>
              </a:rPr>
              <a:t>业务</a:t>
            </a:r>
            <a:r>
              <a:rPr lang="zh-CN" altLang="en-US" sz="1600" b="0" dirty="0">
                <a:solidFill>
                  <a:schemeClr val="tx1"/>
                </a:solidFill>
                <a:latin typeface="+mj-ea"/>
                <a:ea typeface="+mj-ea"/>
              </a:rPr>
              <a:t>管理成熟度是指一个组织按照预定的目标和条件，成功、可靠、持续地实施业务流程管理的能力，其评价的对象不是流程本身，而是管理能力</a:t>
            </a:r>
            <a:r>
              <a:rPr lang="zh-CN" altLang="en-US" sz="1600" b="0" dirty="0" smtClean="0">
                <a:solidFill>
                  <a:schemeClr val="tx1"/>
                </a:solidFill>
                <a:latin typeface="+mj-ea"/>
                <a:ea typeface="+mj-ea"/>
              </a:rPr>
              <a:t>。</a:t>
            </a:r>
            <a:endParaRPr lang="en-US" altLang="zh-CN" sz="1600" b="0" dirty="0">
              <a:solidFill>
                <a:schemeClr val="tx1"/>
              </a:solidFill>
              <a:latin typeface="+mj-ea"/>
              <a:ea typeface="+mj-ea"/>
            </a:endParaRPr>
          </a:p>
        </p:txBody>
      </p:sp>
      <p:sp>
        <p:nvSpPr>
          <p:cNvPr id="4" name="矩形 3"/>
          <p:cNvSpPr/>
          <p:nvPr/>
        </p:nvSpPr>
        <p:spPr>
          <a:xfrm>
            <a:off x="1032576" y="2415025"/>
            <a:ext cx="4523747" cy="372410"/>
          </a:xfrm>
          <a:prstGeom prst="rect">
            <a:avLst/>
          </a:prstGeom>
        </p:spPr>
        <p:txBody>
          <a:bodyPr wrap="square">
            <a:spAutoFit/>
          </a:bodyPr>
          <a:lstStyle/>
          <a:p>
            <a:pPr algn="l">
              <a:buNone/>
            </a:pPr>
            <a:r>
              <a:rPr lang="en-US" altLang="zh-CN" dirty="0" smtClean="0">
                <a:solidFill>
                  <a:schemeClr val="tx1"/>
                </a:solidFill>
                <a:latin typeface="+mj-ea"/>
                <a:ea typeface="+mj-ea"/>
              </a:rPr>
              <a:t>BPMMM-6L4D</a:t>
            </a:r>
            <a:r>
              <a:rPr lang="zh-CN" altLang="en-US" dirty="0" smtClean="0">
                <a:solidFill>
                  <a:schemeClr val="tx1"/>
                </a:solidFill>
                <a:latin typeface="+mj-ea"/>
                <a:ea typeface="+mj-ea"/>
              </a:rPr>
              <a:t>模型的流程管理成熟度分为六级</a:t>
            </a:r>
            <a:endParaRPr lang="en-US" altLang="zh-CN" dirty="0" smtClean="0">
              <a:solidFill>
                <a:schemeClr val="tx1"/>
              </a:solidFill>
              <a:latin typeface="+mj-ea"/>
              <a:ea typeface="+mj-ea"/>
            </a:endParaRPr>
          </a:p>
        </p:txBody>
      </p:sp>
      <p:sp>
        <p:nvSpPr>
          <p:cNvPr id="5" name="矩形 4"/>
          <p:cNvSpPr/>
          <p:nvPr/>
        </p:nvSpPr>
        <p:spPr>
          <a:xfrm>
            <a:off x="7274735" y="2143117"/>
            <a:ext cx="1248139" cy="372410"/>
          </a:xfrm>
          <a:prstGeom prst="rect">
            <a:avLst/>
          </a:prstGeom>
        </p:spPr>
        <p:txBody>
          <a:bodyPr wrap="square">
            <a:spAutoFit/>
          </a:bodyPr>
          <a:lstStyle/>
          <a:p>
            <a:pPr algn="l"/>
            <a:r>
              <a:rPr lang="zh-CN" altLang="en-US" dirty="0" smtClean="0">
                <a:solidFill>
                  <a:schemeClr val="tx1"/>
                </a:solidFill>
                <a:latin typeface="+mj-ea"/>
                <a:ea typeface="+mj-ea"/>
              </a:rPr>
              <a:t>评估维度：</a:t>
            </a:r>
            <a:endParaRPr lang="zh-CN" altLang="en-US" dirty="0">
              <a:solidFill>
                <a:schemeClr val="tx1"/>
              </a:solidFill>
              <a:latin typeface="+mj-ea"/>
              <a:ea typeface="+mj-ea"/>
            </a:endParaRPr>
          </a:p>
        </p:txBody>
      </p:sp>
      <p:sp>
        <p:nvSpPr>
          <p:cNvPr id="8" name="矩形 7"/>
          <p:cNvSpPr/>
          <p:nvPr/>
        </p:nvSpPr>
        <p:spPr>
          <a:xfrm>
            <a:off x="1006050" y="5229200"/>
            <a:ext cx="8268919" cy="1357322"/>
          </a:xfrm>
          <a:prstGeom prst="rect">
            <a:avLst/>
          </a:prstGeom>
        </p:spPr>
        <p:txBody>
          <a:bodyPr wrap="square">
            <a:noAutofit/>
          </a:bodyPr>
          <a:lstStyle/>
          <a:p>
            <a:pPr>
              <a:buNone/>
            </a:pPr>
            <a:r>
              <a:rPr lang="en-US" altLang="zh-CN" sz="1600" b="1" dirty="0" smtClean="0">
                <a:solidFill>
                  <a:schemeClr val="tx1"/>
                </a:solidFill>
                <a:latin typeface="+mj-ea"/>
                <a:ea typeface="+mj-ea"/>
              </a:rPr>
              <a:t> </a:t>
            </a:r>
            <a:r>
              <a:rPr lang="zh-CN" altLang="en-US" sz="1600" b="1" dirty="0" smtClean="0">
                <a:solidFill>
                  <a:schemeClr val="tx1"/>
                </a:solidFill>
                <a:latin typeface="+mj-ea"/>
                <a:ea typeface="+mj-ea"/>
              </a:rPr>
              <a:t>　　</a:t>
            </a:r>
            <a:r>
              <a:rPr lang="zh-CN" altLang="en-US" sz="1600" b="1" dirty="0">
                <a:latin typeface="+mj-ea"/>
                <a:ea typeface="+mj-ea"/>
              </a:rPr>
              <a:t>中国建筑</a:t>
            </a:r>
            <a:r>
              <a:rPr lang="zh-CN" altLang="en-US" sz="1600" b="1" dirty="0" smtClean="0">
                <a:solidFill>
                  <a:schemeClr val="tx1"/>
                </a:solidFill>
                <a:latin typeface="+mj-ea"/>
                <a:ea typeface="+mj-ea"/>
              </a:rPr>
              <a:t>数据管理的整体评价处于</a:t>
            </a:r>
            <a:r>
              <a:rPr lang="zh-CN" altLang="en-US" sz="1600" b="1" dirty="0">
                <a:latin typeface="+mj-ea"/>
                <a:ea typeface="+mj-ea"/>
              </a:rPr>
              <a:t>重复</a:t>
            </a:r>
            <a:r>
              <a:rPr lang="en-US" sz="1600" b="1" dirty="0" smtClean="0">
                <a:solidFill>
                  <a:schemeClr val="tx1"/>
                </a:solidFill>
                <a:latin typeface="+mj-ea"/>
                <a:ea typeface="+mj-ea"/>
              </a:rPr>
              <a:t>P</a:t>
            </a:r>
            <a:r>
              <a:rPr lang="en-US" altLang="zh-CN" sz="1600" b="1" dirty="0" smtClean="0">
                <a:solidFill>
                  <a:schemeClr val="tx1"/>
                </a:solidFill>
                <a:latin typeface="+mj-ea"/>
                <a:ea typeface="+mj-ea"/>
              </a:rPr>
              <a:t>1</a:t>
            </a:r>
            <a:r>
              <a:rPr lang="zh-CN" altLang="en-US" sz="1600" b="1" dirty="0" smtClean="0">
                <a:solidFill>
                  <a:schemeClr val="tx1"/>
                </a:solidFill>
                <a:latin typeface="+mj-ea"/>
                <a:ea typeface="+mj-ea"/>
              </a:rPr>
              <a:t>级。而先进企业的整体评价处于可管理</a:t>
            </a:r>
            <a:r>
              <a:rPr lang="en-US" sz="1600" b="1" dirty="0" smtClean="0">
                <a:solidFill>
                  <a:schemeClr val="tx1"/>
                </a:solidFill>
                <a:latin typeface="+mj-ea"/>
                <a:ea typeface="+mj-ea"/>
              </a:rPr>
              <a:t>P3</a:t>
            </a:r>
            <a:r>
              <a:rPr lang="zh-CN" altLang="en-US" sz="1600" b="1" dirty="0" smtClean="0">
                <a:solidFill>
                  <a:schemeClr val="tx1"/>
                </a:solidFill>
                <a:latin typeface="+mj-ea"/>
                <a:ea typeface="+mj-ea"/>
              </a:rPr>
              <a:t>级或优化</a:t>
            </a:r>
            <a:r>
              <a:rPr lang="en-US" sz="1600" b="1" dirty="0" smtClean="0">
                <a:solidFill>
                  <a:schemeClr val="tx1"/>
                </a:solidFill>
                <a:latin typeface="+mj-ea"/>
                <a:ea typeface="+mj-ea"/>
              </a:rPr>
              <a:t>P4</a:t>
            </a:r>
            <a:r>
              <a:rPr lang="zh-CN" altLang="en-US" sz="1600" b="1" dirty="0" smtClean="0">
                <a:solidFill>
                  <a:schemeClr val="tx1"/>
                </a:solidFill>
                <a:latin typeface="+mj-ea"/>
                <a:ea typeface="+mj-ea"/>
              </a:rPr>
              <a:t>级水平。</a:t>
            </a:r>
            <a:r>
              <a:rPr lang="zh-CN" altLang="en-US" sz="1600" b="1" dirty="0" smtClean="0">
                <a:latin typeface="+mj-ea"/>
                <a:ea typeface="+mj-ea"/>
              </a:rPr>
              <a:t>中国建筑的主数据管理</a:t>
            </a:r>
            <a:r>
              <a:rPr lang="zh-CN" altLang="en-US" sz="1600" b="1" dirty="0" smtClean="0">
                <a:solidFill>
                  <a:schemeClr val="tx1"/>
                </a:solidFill>
                <a:latin typeface="+mj-ea"/>
                <a:ea typeface="+mj-ea"/>
              </a:rPr>
              <a:t>水平与目前世界先进水平还存在较大的差距。我们的近期目标达到可管理</a:t>
            </a:r>
            <a:r>
              <a:rPr lang="en-US" altLang="zh-CN" sz="1600" b="1" dirty="0" smtClean="0">
                <a:solidFill>
                  <a:schemeClr val="tx1"/>
                </a:solidFill>
                <a:latin typeface="+mj-ea"/>
                <a:ea typeface="+mj-ea"/>
              </a:rPr>
              <a:t>P3</a:t>
            </a:r>
            <a:r>
              <a:rPr lang="zh-CN" altLang="en-US" sz="1600" b="1" dirty="0" smtClean="0">
                <a:solidFill>
                  <a:schemeClr val="tx1"/>
                </a:solidFill>
                <a:latin typeface="+mj-ea"/>
                <a:ea typeface="+mj-ea"/>
              </a:rPr>
              <a:t>级。</a:t>
            </a:r>
          </a:p>
          <a:p>
            <a:pPr algn="l">
              <a:buNone/>
            </a:pPr>
            <a:endParaRPr lang="zh-CN" altLang="en-US" sz="1600" b="1" dirty="0">
              <a:solidFill>
                <a:schemeClr val="tx1"/>
              </a:solidFill>
              <a:latin typeface="+mj-ea"/>
              <a:ea typeface="+mj-ea"/>
            </a:endParaRPr>
          </a:p>
        </p:txBody>
      </p:sp>
      <p:grpSp>
        <p:nvGrpSpPr>
          <p:cNvPr id="31" name="组合 30"/>
          <p:cNvGrpSpPr/>
          <p:nvPr/>
        </p:nvGrpSpPr>
        <p:grpSpPr>
          <a:xfrm>
            <a:off x="974558" y="3140968"/>
            <a:ext cx="4524503" cy="2088232"/>
            <a:chOff x="611560" y="2852936"/>
            <a:chExt cx="4176464" cy="2088232"/>
          </a:xfrm>
        </p:grpSpPr>
        <p:sp>
          <p:nvSpPr>
            <p:cNvPr id="11" name=" 3"/>
            <p:cNvSpPr/>
            <p:nvPr/>
          </p:nvSpPr>
          <p:spPr>
            <a:xfrm>
              <a:off x="827584" y="2852936"/>
              <a:ext cx="3960440" cy="2088232"/>
            </a:xfrm>
            <a:prstGeom prst="swooshArrow">
              <a:avLst>
                <a:gd name="adj1" fmla="val 40845"/>
                <a:gd name="adj2" fmla="val 21831"/>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2" name="流程图: 联系 11"/>
            <p:cNvSpPr/>
            <p:nvPr/>
          </p:nvSpPr>
          <p:spPr bwMode="auto">
            <a:xfrm>
              <a:off x="1043608" y="4509120"/>
              <a:ext cx="144016" cy="144016"/>
            </a:xfrm>
            <a:prstGeom prst="flowChartConnector">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a:solidFill>
                  <a:srgbClr val="000000"/>
                </a:solidFill>
                <a:latin typeface="+mj-ea"/>
                <a:ea typeface="+mj-ea"/>
              </a:endParaRPr>
            </a:p>
          </p:txBody>
        </p:sp>
        <p:sp>
          <p:nvSpPr>
            <p:cNvPr id="13" name="流程图: 联系 12"/>
            <p:cNvSpPr/>
            <p:nvPr/>
          </p:nvSpPr>
          <p:spPr bwMode="auto">
            <a:xfrm flipH="1">
              <a:off x="1403648" y="4293096"/>
              <a:ext cx="144016" cy="144016"/>
            </a:xfrm>
            <a:prstGeom prst="flowChartConnector">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a:solidFill>
                  <a:srgbClr val="000000"/>
                </a:solidFill>
                <a:latin typeface="+mj-ea"/>
                <a:ea typeface="+mj-ea"/>
              </a:endParaRPr>
            </a:p>
          </p:txBody>
        </p:sp>
        <p:sp>
          <p:nvSpPr>
            <p:cNvPr id="14" name="流程图: 联系 13"/>
            <p:cNvSpPr/>
            <p:nvPr/>
          </p:nvSpPr>
          <p:spPr bwMode="auto">
            <a:xfrm flipH="1" flipV="1">
              <a:off x="1763688" y="4077072"/>
              <a:ext cx="216024" cy="216024"/>
            </a:xfrm>
            <a:prstGeom prst="flowChartConnector">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dirty="0">
                <a:solidFill>
                  <a:srgbClr val="000000"/>
                </a:solidFill>
                <a:latin typeface="+mj-ea"/>
                <a:ea typeface="+mj-ea"/>
              </a:endParaRPr>
            </a:p>
          </p:txBody>
        </p:sp>
        <p:sp>
          <p:nvSpPr>
            <p:cNvPr id="15" name="流程图: 联系 14"/>
            <p:cNvSpPr/>
            <p:nvPr/>
          </p:nvSpPr>
          <p:spPr bwMode="auto">
            <a:xfrm flipH="1" flipV="1">
              <a:off x="2339752" y="3789040"/>
              <a:ext cx="288032" cy="296416"/>
            </a:xfrm>
            <a:prstGeom prst="flowChartConnector">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a:solidFill>
                  <a:srgbClr val="000000"/>
                </a:solidFill>
                <a:latin typeface="+mj-ea"/>
                <a:ea typeface="+mj-ea"/>
              </a:endParaRPr>
            </a:p>
          </p:txBody>
        </p:sp>
        <p:sp>
          <p:nvSpPr>
            <p:cNvPr id="16" name="流程图: 联系 15"/>
            <p:cNvSpPr/>
            <p:nvPr/>
          </p:nvSpPr>
          <p:spPr bwMode="auto">
            <a:xfrm flipH="1" flipV="1">
              <a:off x="3059832" y="3573016"/>
              <a:ext cx="360040" cy="360040"/>
            </a:xfrm>
            <a:prstGeom prst="flowChartConnector">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dirty="0">
                <a:solidFill>
                  <a:srgbClr val="000000"/>
                </a:solidFill>
                <a:latin typeface="+mj-ea"/>
                <a:ea typeface="+mj-ea"/>
              </a:endParaRPr>
            </a:p>
          </p:txBody>
        </p:sp>
        <p:sp>
          <p:nvSpPr>
            <p:cNvPr id="17" name="流程图: 联系 16"/>
            <p:cNvSpPr/>
            <p:nvPr/>
          </p:nvSpPr>
          <p:spPr bwMode="auto">
            <a:xfrm flipH="1" flipV="1">
              <a:off x="3851920" y="3429000"/>
              <a:ext cx="432048" cy="432048"/>
            </a:xfrm>
            <a:prstGeom prst="flowChartConnector">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a:solidFill>
                  <a:srgbClr val="000000"/>
                </a:solidFill>
                <a:latin typeface="+mj-ea"/>
                <a:ea typeface="+mj-ea"/>
              </a:endParaRPr>
            </a:p>
          </p:txBody>
        </p:sp>
        <p:sp>
          <p:nvSpPr>
            <p:cNvPr id="18" name="矩形 17"/>
            <p:cNvSpPr/>
            <p:nvPr/>
          </p:nvSpPr>
          <p:spPr>
            <a:xfrm>
              <a:off x="611560" y="4365104"/>
              <a:ext cx="701671" cy="372410"/>
            </a:xfrm>
            <a:prstGeom prst="rect">
              <a:avLst/>
            </a:prstGeom>
          </p:spPr>
          <p:txBody>
            <a:bodyPr wrap="none">
              <a:spAutoFit/>
            </a:bodyPr>
            <a:lstStyle/>
            <a:p>
              <a:pPr algn="l">
                <a:buClr>
                  <a:srgbClr val="FFC000"/>
                </a:buClr>
                <a:buNone/>
              </a:pPr>
              <a:r>
                <a:rPr lang="en-US" altLang="zh-CN" b="0" dirty="0" smtClean="0">
                  <a:solidFill>
                    <a:schemeClr val="tx1"/>
                  </a:solidFill>
                  <a:latin typeface="+mj-ea"/>
                  <a:ea typeface="+mj-ea"/>
                </a:rPr>
                <a:t>P0</a:t>
              </a:r>
              <a:r>
                <a:rPr lang="zh-CN" altLang="en-US" b="0" dirty="0" smtClean="0">
                  <a:solidFill>
                    <a:schemeClr val="tx1"/>
                  </a:solidFill>
                  <a:latin typeface="+mj-ea"/>
                  <a:ea typeface="+mj-ea"/>
                </a:rPr>
                <a:t>初始</a:t>
              </a:r>
              <a:endParaRPr lang="en-US" altLang="zh-CN" b="0" dirty="0" smtClean="0">
                <a:solidFill>
                  <a:schemeClr val="tx1"/>
                </a:solidFill>
                <a:latin typeface="+mj-ea"/>
                <a:ea typeface="+mj-ea"/>
              </a:endParaRPr>
            </a:p>
          </p:txBody>
        </p:sp>
        <p:cxnSp>
          <p:nvCxnSpPr>
            <p:cNvPr id="20" name="直接连接符 19"/>
            <p:cNvCxnSpPr/>
            <p:nvPr/>
          </p:nvCxnSpPr>
          <p:spPr bwMode="auto">
            <a:xfrm>
              <a:off x="611560" y="4653136"/>
              <a:ext cx="504056" cy="0"/>
            </a:xfrm>
            <a:prstGeom prst="line">
              <a:avLst/>
            </a:prstGeom>
            <a:solidFill>
              <a:srgbClr val="FF9900"/>
            </a:solidFill>
            <a:ln w="1905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矩形 20"/>
            <p:cNvSpPr/>
            <p:nvPr/>
          </p:nvSpPr>
          <p:spPr>
            <a:xfrm>
              <a:off x="827584" y="4057327"/>
              <a:ext cx="701671" cy="372410"/>
            </a:xfrm>
            <a:prstGeom prst="rect">
              <a:avLst/>
            </a:prstGeom>
          </p:spPr>
          <p:txBody>
            <a:bodyPr wrap="none">
              <a:spAutoFit/>
            </a:bodyPr>
            <a:lstStyle/>
            <a:p>
              <a:pPr algn="l">
                <a:buClr>
                  <a:srgbClr val="FFC000"/>
                </a:buClr>
                <a:buNone/>
              </a:pPr>
              <a:r>
                <a:rPr lang="en-US" altLang="zh-CN" b="0" dirty="0" smtClean="0">
                  <a:solidFill>
                    <a:schemeClr val="tx1"/>
                  </a:solidFill>
                  <a:latin typeface="+mj-ea"/>
                  <a:ea typeface="+mj-ea"/>
                </a:rPr>
                <a:t>P1</a:t>
              </a:r>
              <a:r>
                <a:rPr lang="zh-CN" altLang="en-US" b="0" dirty="0" smtClean="0">
                  <a:solidFill>
                    <a:schemeClr val="tx1"/>
                  </a:solidFill>
                  <a:latin typeface="+mj-ea"/>
                  <a:ea typeface="+mj-ea"/>
                </a:rPr>
                <a:t>重复</a:t>
              </a:r>
              <a:endParaRPr lang="en-US" altLang="zh-CN" b="0" dirty="0" smtClean="0">
                <a:solidFill>
                  <a:schemeClr val="tx1"/>
                </a:solidFill>
                <a:latin typeface="+mj-ea"/>
                <a:ea typeface="+mj-ea"/>
              </a:endParaRPr>
            </a:p>
          </p:txBody>
        </p:sp>
        <p:sp>
          <p:nvSpPr>
            <p:cNvPr id="22" name="矩形 21"/>
            <p:cNvSpPr/>
            <p:nvPr/>
          </p:nvSpPr>
          <p:spPr>
            <a:xfrm>
              <a:off x="1363965" y="3789040"/>
              <a:ext cx="701671" cy="372410"/>
            </a:xfrm>
            <a:prstGeom prst="rect">
              <a:avLst/>
            </a:prstGeom>
          </p:spPr>
          <p:txBody>
            <a:bodyPr wrap="none">
              <a:spAutoFit/>
            </a:bodyPr>
            <a:lstStyle/>
            <a:p>
              <a:pPr algn="l">
                <a:buClr>
                  <a:srgbClr val="FFC000"/>
                </a:buClr>
                <a:buNone/>
              </a:pPr>
              <a:r>
                <a:rPr lang="en-US" altLang="zh-CN" b="0" dirty="0" smtClean="0">
                  <a:solidFill>
                    <a:schemeClr val="tx1"/>
                  </a:solidFill>
                  <a:latin typeface="+mj-ea"/>
                  <a:ea typeface="+mj-ea"/>
                </a:rPr>
                <a:t>P2</a:t>
              </a:r>
              <a:r>
                <a:rPr lang="zh-CN" altLang="en-US" b="0" dirty="0" smtClean="0">
                  <a:solidFill>
                    <a:schemeClr val="tx1"/>
                  </a:solidFill>
                  <a:latin typeface="+mj-ea"/>
                  <a:ea typeface="+mj-ea"/>
                </a:rPr>
                <a:t>定义</a:t>
              </a:r>
              <a:endParaRPr lang="en-US" altLang="zh-CN" b="0" dirty="0" smtClean="0">
                <a:solidFill>
                  <a:schemeClr val="tx1"/>
                </a:solidFill>
                <a:latin typeface="+mj-ea"/>
                <a:ea typeface="+mj-ea"/>
              </a:endParaRPr>
            </a:p>
          </p:txBody>
        </p:sp>
        <p:sp>
          <p:nvSpPr>
            <p:cNvPr id="23" name="矩形 22"/>
            <p:cNvSpPr/>
            <p:nvPr/>
          </p:nvSpPr>
          <p:spPr>
            <a:xfrm>
              <a:off x="1979712" y="3501008"/>
              <a:ext cx="701671" cy="372410"/>
            </a:xfrm>
            <a:prstGeom prst="rect">
              <a:avLst/>
            </a:prstGeom>
          </p:spPr>
          <p:txBody>
            <a:bodyPr wrap="none">
              <a:spAutoFit/>
            </a:bodyPr>
            <a:lstStyle/>
            <a:p>
              <a:pPr algn="l">
                <a:buClr>
                  <a:srgbClr val="FFC000"/>
                </a:buClr>
                <a:buNone/>
              </a:pPr>
              <a:r>
                <a:rPr lang="en-US" altLang="zh-CN" b="0" dirty="0" smtClean="0">
                  <a:solidFill>
                    <a:schemeClr val="tx1"/>
                  </a:solidFill>
                  <a:latin typeface="+mj-ea"/>
                  <a:ea typeface="+mj-ea"/>
                </a:rPr>
                <a:t>P3</a:t>
              </a:r>
              <a:r>
                <a:rPr lang="zh-CN" altLang="en-US" b="0" dirty="0" smtClean="0">
                  <a:solidFill>
                    <a:schemeClr val="tx1"/>
                  </a:solidFill>
                  <a:latin typeface="+mj-ea"/>
                  <a:ea typeface="+mj-ea"/>
                </a:rPr>
                <a:t>管理</a:t>
              </a:r>
              <a:endParaRPr lang="en-US" altLang="zh-CN" b="0" dirty="0" smtClean="0">
                <a:solidFill>
                  <a:schemeClr val="tx1"/>
                </a:solidFill>
                <a:latin typeface="+mj-ea"/>
                <a:ea typeface="+mj-ea"/>
              </a:endParaRPr>
            </a:p>
          </p:txBody>
        </p:sp>
        <p:sp>
          <p:nvSpPr>
            <p:cNvPr id="24" name="矩形 23"/>
            <p:cNvSpPr/>
            <p:nvPr/>
          </p:nvSpPr>
          <p:spPr>
            <a:xfrm>
              <a:off x="2699792" y="3284984"/>
              <a:ext cx="701671" cy="372410"/>
            </a:xfrm>
            <a:prstGeom prst="rect">
              <a:avLst/>
            </a:prstGeom>
          </p:spPr>
          <p:txBody>
            <a:bodyPr wrap="none">
              <a:spAutoFit/>
            </a:bodyPr>
            <a:lstStyle/>
            <a:p>
              <a:pPr algn="l">
                <a:buClr>
                  <a:srgbClr val="FFC000"/>
                </a:buClr>
                <a:buNone/>
              </a:pPr>
              <a:r>
                <a:rPr lang="en-US" altLang="zh-CN" b="0" dirty="0" smtClean="0">
                  <a:solidFill>
                    <a:schemeClr val="tx1"/>
                  </a:solidFill>
                  <a:latin typeface="+mj-ea"/>
                  <a:ea typeface="+mj-ea"/>
                </a:rPr>
                <a:t>P4</a:t>
              </a:r>
              <a:r>
                <a:rPr lang="zh-CN" altLang="en-US" b="0" dirty="0" smtClean="0">
                  <a:solidFill>
                    <a:schemeClr val="tx1"/>
                  </a:solidFill>
                  <a:latin typeface="+mj-ea"/>
                  <a:ea typeface="+mj-ea"/>
                </a:rPr>
                <a:t>优化</a:t>
              </a:r>
              <a:endParaRPr lang="en-US" altLang="zh-CN" b="0" dirty="0" smtClean="0">
                <a:solidFill>
                  <a:schemeClr val="tx1"/>
                </a:solidFill>
                <a:latin typeface="+mj-ea"/>
                <a:ea typeface="+mj-ea"/>
              </a:endParaRPr>
            </a:p>
          </p:txBody>
        </p:sp>
        <p:sp>
          <p:nvSpPr>
            <p:cNvPr id="25" name="矩形 24"/>
            <p:cNvSpPr/>
            <p:nvPr/>
          </p:nvSpPr>
          <p:spPr>
            <a:xfrm>
              <a:off x="3563888" y="3140968"/>
              <a:ext cx="701671" cy="372410"/>
            </a:xfrm>
            <a:prstGeom prst="rect">
              <a:avLst/>
            </a:prstGeom>
          </p:spPr>
          <p:txBody>
            <a:bodyPr wrap="none">
              <a:spAutoFit/>
            </a:bodyPr>
            <a:lstStyle/>
            <a:p>
              <a:pPr algn="l">
                <a:buClr>
                  <a:srgbClr val="FFC000"/>
                </a:buClr>
                <a:buNone/>
              </a:pPr>
              <a:r>
                <a:rPr lang="en-US" altLang="zh-CN" b="0" dirty="0" smtClean="0">
                  <a:solidFill>
                    <a:schemeClr val="tx1"/>
                  </a:solidFill>
                  <a:latin typeface="+mj-ea"/>
                  <a:ea typeface="+mj-ea"/>
                </a:rPr>
                <a:t>P5</a:t>
              </a:r>
              <a:r>
                <a:rPr lang="zh-CN" altLang="en-US" b="0" dirty="0" smtClean="0">
                  <a:solidFill>
                    <a:schemeClr val="tx1"/>
                  </a:solidFill>
                  <a:latin typeface="+mj-ea"/>
                  <a:ea typeface="+mj-ea"/>
                </a:rPr>
                <a:t>创新</a:t>
              </a:r>
              <a:endParaRPr lang="zh-CN" altLang="en-US" dirty="0">
                <a:latin typeface="+mj-ea"/>
                <a:ea typeface="+mj-ea"/>
              </a:endParaRPr>
            </a:p>
          </p:txBody>
        </p:sp>
        <p:cxnSp>
          <p:nvCxnSpPr>
            <p:cNvPr id="26" name="直接连接符 25"/>
            <p:cNvCxnSpPr/>
            <p:nvPr/>
          </p:nvCxnSpPr>
          <p:spPr bwMode="auto">
            <a:xfrm>
              <a:off x="971600" y="4293096"/>
              <a:ext cx="504056" cy="0"/>
            </a:xfrm>
            <a:prstGeom prst="line">
              <a:avLst/>
            </a:prstGeom>
            <a:solidFill>
              <a:srgbClr val="FF9900"/>
            </a:solidFill>
            <a:ln w="1905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1403648" y="4077072"/>
              <a:ext cx="504056" cy="0"/>
            </a:xfrm>
            <a:prstGeom prst="line">
              <a:avLst/>
            </a:prstGeom>
            <a:solidFill>
              <a:srgbClr val="FF9900"/>
            </a:solidFill>
            <a:ln w="1905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1979712" y="3789040"/>
              <a:ext cx="504056" cy="0"/>
            </a:xfrm>
            <a:prstGeom prst="line">
              <a:avLst/>
            </a:prstGeom>
            <a:solidFill>
              <a:srgbClr val="FF9900"/>
            </a:solidFill>
            <a:ln w="1905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2771800" y="3573016"/>
              <a:ext cx="504056" cy="0"/>
            </a:xfrm>
            <a:prstGeom prst="line">
              <a:avLst/>
            </a:prstGeom>
            <a:solidFill>
              <a:srgbClr val="FF9900"/>
            </a:solidFill>
            <a:ln w="1905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3635896" y="3429000"/>
              <a:ext cx="504056" cy="0"/>
            </a:xfrm>
            <a:prstGeom prst="line">
              <a:avLst/>
            </a:prstGeom>
            <a:solidFill>
              <a:srgbClr val="FF9900"/>
            </a:solidFill>
            <a:ln w="1905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32" name="图示 31"/>
          <p:cNvGraphicFramePr/>
          <p:nvPr>
            <p:extLst>
              <p:ext uri="{D42A27DB-BD31-4B8C-83A1-F6EECF244321}">
                <p14:modId xmlns:p14="http://schemas.microsoft.com/office/powerpoint/2010/main" val="1150188723"/>
              </p:ext>
            </p:extLst>
          </p:nvPr>
        </p:nvGraphicFramePr>
        <p:xfrm>
          <a:off x="6357156" y="2636912"/>
          <a:ext cx="2808312" cy="2592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3" name="矩形 32"/>
          <p:cNvSpPr/>
          <p:nvPr/>
        </p:nvSpPr>
        <p:spPr>
          <a:xfrm>
            <a:off x="220466" y="260648"/>
            <a:ext cx="6676750" cy="597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spcAft>
                <a:spcPct val="0"/>
              </a:spcAft>
              <a:buNone/>
            </a:pPr>
            <a:r>
              <a:rPr lang="zh-CN" altLang="en-US" sz="2800" b="1" dirty="0" smtClean="0">
                <a:latin typeface="+mj-ea"/>
                <a:ea typeface="+mj-ea"/>
                <a:cs typeface="+mj-cs"/>
              </a:rPr>
              <a:t>评估模型</a:t>
            </a:r>
            <a:r>
              <a:rPr lang="en-US" altLang="zh-CN" sz="2800" b="1" dirty="0" smtClean="0">
                <a:latin typeface="+mj-ea"/>
                <a:ea typeface="+mj-ea"/>
                <a:cs typeface="+mj-cs"/>
              </a:rPr>
              <a:t>--</a:t>
            </a:r>
            <a:r>
              <a:rPr lang="en-US" altLang="zh-CN" sz="2000" b="1" dirty="0" smtClean="0">
                <a:latin typeface="+mj-ea"/>
                <a:ea typeface="+mj-ea"/>
                <a:cs typeface="+mj-cs"/>
              </a:rPr>
              <a:t>BPMMM-6L4D</a:t>
            </a:r>
            <a:endParaRPr lang="en-US" altLang="zh-CN" sz="2000" b="1" dirty="0">
              <a:latin typeface="+mj-ea"/>
              <a:ea typeface="+mj-ea"/>
              <a:cs typeface="+mj-cs"/>
            </a:endParaRPr>
          </a:p>
        </p:txBody>
      </p:sp>
      <p:sp>
        <p:nvSpPr>
          <p:cNvPr id="34" name="矩形 33"/>
          <p:cNvSpPr/>
          <p:nvPr/>
        </p:nvSpPr>
        <p:spPr>
          <a:xfrm>
            <a:off x="4953000" y="104262"/>
            <a:ext cx="4968552" cy="372410"/>
          </a:xfrm>
          <a:prstGeom prst="rect">
            <a:avLst/>
          </a:prstGeom>
        </p:spPr>
        <p:txBody>
          <a:bodyPr wrap="square">
            <a:spAutoFit/>
          </a:bodyPr>
          <a:lstStyle/>
          <a:p>
            <a:pPr>
              <a:buNone/>
            </a:pPr>
            <a:r>
              <a:rPr lang="zh-CN" altLang="en-US" b="1" dirty="0" smtClean="0">
                <a:latin typeface="+mn-ea"/>
                <a:ea typeface="+mn-ea"/>
              </a:rPr>
              <a:t>评估概要   </a:t>
            </a:r>
            <a:r>
              <a:rPr lang="zh-CN" altLang="en-US" b="1" dirty="0" smtClean="0">
                <a:solidFill>
                  <a:srgbClr val="FF0000"/>
                </a:solidFill>
                <a:latin typeface="+mn-ea"/>
                <a:ea typeface="+mn-ea"/>
              </a:rPr>
              <a:t>评估模型</a:t>
            </a:r>
            <a:r>
              <a:rPr lang="zh-CN" altLang="en-US" b="1" dirty="0" smtClean="0">
                <a:latin typeface="+mn-ea"/>
                <a:ea typeface="+mn-ea"/>
              </a:rPr>
              <a:t>   评估过程   评估结论   差距分析</a:t>
            </a:r>
            <a:endParaRPr lang="zh-CN" altLang="en-US" b="1" dirty="0">
              <a:latin typeface="+mn-ea"/>
              <a:ea typeface="+mn-ea"/>
            </a:endParaRPr>
          </a:p>
        </p:txBody>
      </p:sp>
      <p:sp>
        <p:nvSpPr>
          <p:cNvPr id="35" name="右箭头 34"/>
          <p:cNvSpPr/>
          <p:nvPr/>
        </p:nvSpPr>
        <p:spPr bwMode="auto">
          <a:xfrm>
            <a:off x="8791726"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6" name="右箭头 35"/>
          <p:cNvSpPr/>
          <p:nvPr/>
        </p:nvSpPr>
        <p:spPr bwMode="auto">
          <a:xfrm>
            <a:off x="7801133"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7" name="右箭头 36"/>
          <p:cNvSpPr/>
          <p:nvPr/>
        </p:nvSpPr>
        <p:spPr bwMode="auto">
          <a:xfrm>
            <a:off x="681405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8" name="右箭头 37"/>
          <p:cNvSpPr/>
          <p:nvPr/>
        </p:nvSpPr>
        <p:spPr bwMode="auto">
          <a:xfrm>
            <a:off x="5839398"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303063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4881666" y="77676"/>
            <a:ext cx="142668" cy="280077"/>
          </a:xfrm>
          <a:prstGeom prst="rect">
            <a:avLst/>
          </a:prstGeom>
          <a:noFill/>
          <a:ln w="6350" cap="flat" cmpd="sng" algn="ctr">
            <a:noFill/>
            <a:prstDash val="solid"/>
            <a:miter lim="800000"/>
            <a:headEnd/>
            <a:tailEnd/>
          </a:ln>
          <a:effectLst>
            <a:prstShdw prst="shdw17" dist="17961" dir="2700000">
              <a:schemeClr val="accent1">
                <a:gamma/>
                <a:shade val="60000"/>
                <a:invGamma/>
                <a:alpha val="50000"/>
              </a:schemeClr>
            </a:prstShdw>
          </a:effectLst>
        </p:spPr>
        <p:txBody>
          <a:bodyPr wrap="none" lIns="0" tIns="0" rIns="0" bIns="0" anchor="ctr">
            <a:spAutoFit/>
          </a:bodyPr>
          <a:lstStyle/>
          <a:p>
            <a:pPr algn="ctr" eaLnBrk="0" hangingPunct="0">
              <a:defRPr/>
            </a:pPr>
            <a:endParaRPr lang="zh-CN" altLang="zh-CN">
              <a:solidFill>
                <a:schemeClr val="tx1"/>
              </a:solidFill>
              <a:latin typeface="+mn-ea"/>
            </a:endParaRPr>
          </a:p>
        </p:txBody>
      </p:sp>
      <p:sp>
        <p:nvSpPr>
          <p:cNvPr id="62" name="Rectangle 2"/>
          <p:cNvSpPr>
            <a:spLocks noChangeArrowheads="1"/>
          </p:cNvSpPr>
          <p:nvPr/>
        </p:nvSpPr>
        <p:spPr bwMode="auto">
          <a:xfrm>
            <a:off x="788397" y="5373216"/>
            <a:ext cx="1794199" cy="792088"/>
          </a:xfrm>
          <a:prstGeom prst="rect">
            <a:avLst/>
          </a:prstGeom>
          <a:solidFill>
            <a:srgbClr val="5447F7"/>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nSpc>
                <a:spcPct val="100000"/>
              </a:lnSpc>
              <a:spcBef>
                <a:spcPts val="0"/>
              </a:spcBef>
              <a:spcAft>
                <a:spcPts val="0"/>
              </a:spcAft>
              <a:buNone/>
            </a:pPr>
            <a:endParaRPr lang="zh-CN" altLang="en-US" sz="1100" dirty="0">
              <a:latin typeface="微软雅黑" pitchFamily="34" charset="-122"/>
              <a:ea typeface="微软雅黑" pitchFamily="34" charset="-122"/>
            </a:endParaRPr>
          </a:p>
        </p:txBody>
      </p:sp>
      <p:sp>
        <p:nvSpPr>
          <p:cNvPr id="63" name="Text Box 5"/>
          <p:cNvSpPr txBox="1">
            <a:spLocks noChangeArrowheads="1"/>
          </p:cNvSpPr>
          <p:nvPr/>
        </p:nvSpPr>
        <p:spPr bwMode="gray">
          <a:xfrm>
            <a:off x="8745281" y="3861049"/>
            <a:ext cx="600207" cy="314683"/>
          </a:xfrm>
          <a:prstGeom prst="rect">
            <a:avLst/>
          </a:prstGeom>
          <a:noFill/>
          <a:ln w="9525" algn="ctr">
            <a:noFill/>
            <a:miter lim="800000"/>
            <a:headEnd/>
            <a:tailEnd/>
          </a:ln>
          <a:effectLst/>
        </p:spPr>
        <p:txBody>
          <a:bodyPr lIns="72000" tIns="72000" rIns="72000" bIns="72000">
            <a:spAutoFit/>
          </a:bodyPr>
          <a:lstStyle/>
          <a:p>
            <a:pPr algn="ctr" eaLnBrk="0" hangingPunct="0">
              <a:lnSpc>
                <a:spcPct val="100000"/>
              </a:lnSpc>
              <a:spcBef>
                <a:spcPct val="50000"/>
              </a:spcBef>
              <a:buClrTx/>
              <a:buSzPct val="100000"/>
              <a:buFont typeface="Wingdings" pitchFamily="2" charset="2"/>
              <a:buNone/>
            </a:pPr>
            <a:r>
              <a:rPr lang="zh-CN" altLang="en-US" sz="1100" b="1" dirty="0">
                <a:solidFill>
                  <a:schemeClr val="tx1"/>
                </a:solidFill>
                <a:latin typeface="微软雅黑" pitchFamily="34" charset="-122"/>
                <a:ea typeface="微软雅黑" pitchFamily="34" charset="-122"/>
              </a:rPr>
              <a:t>时间</a:t>
            </a:r>
          </a:p>
        </p:txBody>
      </p:sp>
      <p:sp>
        <p:nvSpPr>
          <p:cNvPr id="70" name="Rectangle 7"/>
          <p:cNvSpPr>
            <a:spLocks noChangeArrowheads="1"/>
          </p:cNvSpPr>
          <p:nvPr/>
        </p:nvSpPr>
        <p:spPr bwMode="gray">
          <a:xfrm>
            <a:off x="968278" y="1268761"/>
            <a:ext cx="1246848" cy="365466"/>
          </a:xfrm>
          <a:prstGeom prst="rect">
            <a:avLst/>
          </a:prstGeom>
          <a:noFill/>
          <a:ln w="9525" algn="ctr">
            <a:noFill/>
            <a:miter lim="800000"/>
            <a:headEnd/>
            <a:tailEnd/>
          </a:ln>
          <a:effectLst/>
        </p:spPr>
        <p:txBody>
          <a:bodyPr lIns="72000" tIns="72000" rIns="72000" bIns="72000">
            <a:spAutoFit/>
          </a:bodyPr>
          <a:lstStyle/>
          <a:p>
            <a:pPr>
              <a:buNone/>
            </a:pPr>
            <a:r>
              <a:rPr lang="zh-CN" altLang="en-US" sz="1100" dirty="0" smtClean="0">
                <a:solidFill>
                  <a:schemeClr val="tx1"/>
                </a:solidFill>
                <a:latin typeface="微软雅黑" pitchFamily="34" charset="-122"/>
                <a:ea typeface="微软雅黑" pitchFamily="34" charset="-122"/>
              </a:rPr>
              <a:t>初始</a:t>
            </a:r>
            <a:r>
              <a:rPr lang="en-US" altLang="zh-CN" sz="1100" dirty="0" smtClean="0">
                <a:solidFill>
                  <a:schemeClr val="tx1"/>
                </a:solidFill>
                <a:latin typeface="微软雅黑" pitchFamily="34" charset="-122"/>
                <a:ea typeface="微软雅黑" pitchFamily="34" charset="-122"/>
              </a:rPr>
              <a:t>P0</a:t>
            </a:r>
            <a:endParaRPr lang="zh-CN" altLang="en-GB" sz="1100" dirty="0">
              <a:solidFill>
                <a:schemeClr val="tx1"/>
              </a:solidFill>
              <a:latin typeface="微软雅黑" pitchFamily="34" charset="-122"/>
              <a:ea typeface="微软雅黑" pitchFamily="34" charset="-122"/>
            </a:endParaRPr>
          </a:p>
        </p:txBody>
      </p:sp>
      <p:sp>
        <p:nvSpPr>
          <p:cNvPr id="71" name="Rectangle 8"/>
          <p:cNvSpPr>
            <a:spLocks noChangeArrowheads="1"/>
          </p:cNvSpPr>
          <p:nvPr/>
        </p:nvSpPr>
        <p:spPr bwMode="gray">
          <a:xfrm>
            <a:off x="2258121" y="1268761"/>
            <a:ext cx="937286" cy="344050"/>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spAutoFit/>
          </a:bodyPr>
          <a:lstStyle/>
          <a:p>
            <a:pPr algn="ctr">
              <a:buNone/>
            </a:pPr>
            <a:r>
              <a:rPr lang="zh-CN" altLang="en-US" sz="1100" dirty="0" smtClean="0">
                <a:solidFill>
                  <a:schemeClr val="tx1"/>
                </a:solidFill>
                <a:latin typeface="微软雅黑" pitchFamily="34" charset="-122"/>
                <a:ea typeface="微软雅黑" pitchFamily="34" charset="-122"/>
              </a:rPr>
              <a:t>重复</a:t>
            </a:r>
            <a:r>
              <a:rPr lang="en-US" altLang="zh-CN" sz="1100" dirty="0" smtClean="0">
                <a:solidFill>
                  <a:schemeClr val="tx1"/>
                </a:solidFill>
                <a:latin typeface="微软雅黑" pitchFamily="34" charset="-122"/>
                <a:ea typeface="微软雅黑" pitchFamily="34" charset="-122"/>
              </a:rPr>
              <a:t>P1</a:t>
            </a:r>
            <a:endParaRPr lang="zh-CN" altLang="en-GB" sz="1100" dirty="0">
              <a:solidFill>
                <a:schemeClr val="tx1"/>
              </a:solidFill>
              <a:latin typeface="微软雅黑" pitchFamily="34" charset="-122"/>
              <a:ea typeface="微软雅黑" pitchFamily="34" charset="-122"/>
            </a:endParaRPr>
          </a:p>
        </p:txBody>
      </p:sp>
      <p:sp>
        <p:nvSpPr>
          <p:cNvPr id="74" name="Rectangle 9"/>
          <p:cNvSpPr>
            <a:spLocks noChangeArrowheads="1"/>
          </p:cNvSpPr>
          <p:nvPr/>
        </p:nvSpPr>
        <p:spPr bwMode="gray">
          <a:xfrm>
            <a:off x="3621915" y="1268761"/>
            <a:ext cx="909770" cy="365466"/>
          </a:xfrm>
          <a:prstGeom prst="rect">
            <a:avLst/>
          </a:prstGeom>
          <a:noFill/>
          <a:ln w="9525" algn="ctr">
            <a:noFill/>
            <a:miter lim="800000"/>
            <a:headEnd/>
            <a:tailEnd/>
          </a:ln>
          <a:effectLst/>
        </p:spPr>
        <p:txBody>
          <a:bodyPr lIns="72000" tIns="72000" rIns="72000" bIns="72000">
            <a:spAutoFit/>
          </a:bodyPr>
          <a:lstStyle/>
          <a:p>
            <a:pPr>
              <a:buNone/>
            </a:pPr>
            <a:r>
              <a:rPr lang="zh-CN" altLang="en-US" sz="1100" dirty="0" smtClean="0">
                <a:solidFill>
                  <a:schemeClr val="tx1"/>
                </a:solidFill>
                <a:latin typeface="微软雅黑" pitchFamily="34" charset="-122"/>
                <a:ea typeface="微软雅黑" pitchFamily="34" charset="-122"/>
              </a:rPr>
              <a:t>定义</a:t>
            </a:r>
            <a:r>
              <a:rPr lang="en-US" altLang="zh-CN" sz="1100" dirty="0" smtClean="0">
                <a:solidFill>
                  <a:schemeClr val="tx1"/>
                </a:solidFill>
                <a:latin typeface="微软雅黑" pitchFamily="34" charset="-122"/>
                <a:ea typeface="微软雅黑" pitchFamily="34" charset="-122"/>
              </a:rPr>
              <a:t>P2</a:t>
            </a:r>
            <a:endParaRPr lang="zh-CN" altLang="en-GB" sz="1100" dirty="0">
              <a:solidFill>
                <a:schemeClr val="tx1"/>
              </a:solidFill>
              <a:latin typeface="微软雅黑" pitchFamily="34" charset="-122"/>
              <a:ea typeface="微软雅黑" pitchFamily="34" charset="-122"/>
            </a:endParaRPr>
          </a:p>
        </p:txBody>
      </p:sp>
      <p:sp>
        <p:nvSpPr>
          <p:cNvPr id="75" name="Rectangle 10"/>
          <p:cNvSpPr>
            <a:spLocks noChangeArrowheads="1"/>
          </p:cNvSpPr>
          <p:nvPr/>
        </p:nvSpPr>
        <p:spPr bwMode="gray">
          <a:xfrm>
            <a:off x="5035584" y="1268761"/>
            <a:ext cx="808302" cy="365466"/>
          </a:xfrm>
          <a:prstGeom prst="rect">
            <a:avLst/>
          </a:prstGeom>
          <a:noFill/>
          <a:ln w="9525" algn="ctr">
            <a:noFill/>
            <a:miter lim="800000"/>
            <a:headEnd/>
            <a:tailEnd/>
          </a:ln>
          <a:effectLst/>
        </p:spPr>
        <p:txBody>
          <a:bodyPr lIns="72000" tIns="72000" rIns="72000" bIns="72000">
            <a:spAutoFit/>
          </a:bodyPr>
          <a:lstStyle/>
          <a:p>
            <a:pPr>
              <a:buNone/>
            </a:pPr>
            <a:r>
              <a:rPr lang="zh-CN" altLang="en-US" sz="1100" b="1" dirty="0" smtClean="0">
                <a:solidFill>
                  <a:srgbClr val="FF0000"/>
                </a:solidFill>
                <a:latin typeface="微软雅黑" pitchFamily="34" charset="-122"/>
                <a:ea typeface="微软雅黑" pitchFamily="34" charset="-122"/>
              </a:rPr>
              <a:t>管理</a:t>
            </a:r>
            <a:r>
              <a:rPr lang="en-US" altLang="zh-CN" sz="1100" b="1" dirty="0" smtClean="0">
                <a:solidFill>
                  <a:srgbClr val="FF0000"/>
                </a:solidFill>
                <a:latin typeface="微软雅黑" pitchFamily="34" charset="-122"/>
                <a:ea typeface="微软雅黑" pitchFamily="34" charset="-122"/>
              </a:rPr>
              <a:t>P3</a:t>
            </a:r>
            <a:endParaRPr lang="zh-CN" altLang="en-GB" sz="1100" b="1" dirty="0">
              <a:solidFill>
                <a:srgbClr val="FF0000"/>
              </a:solidFill>
              <a:latin typeface="微软雅黑" pitchFamily="34" charset="-122"/>
              <a:ea typeface="微软雅黑" pitchFamily="34" charset="-122"/>
            </a:endParaRPr>
          </a:p>
        </p:txBody>
      </p:sp>
      <p:sp>
        <p:nvSpPr>
          <p:cNvPr id="76" name="Rectangle 11"/>
          <p:cNvSpPr>
            <a:spLocks noChangeArrowheads="1"/>
          </p:cNvSpPr>
          <p:nvPr/>
        </p:nvSpPr>
        <p:spPr bwMode="gray">
          <a:xfrm>
            <a:off x="6194859" y="1268761"/>
            <a:ext cx="962949" cy="314683"/>
          </a:xfrm>
          <a:prstGeom prst="rect">
            <a:avLst/>
          </a:prstGeom>
          <a:noFill/>
          <a:ln w="9525" algn="ctr">
            <a:noFill/>
            <a:miter lim="800000"/>
            <a:headEnd/>
            <a:tailEnd/>
          </a:ln>
          <a:effectLst/>
        </p:spPr>
        <p:txBody>
          <a:bodyPr wrap="square" lIns="72000" tIns="72000" rIns="72000" bIns="72000">
            <a:spAutoFit/>
          </a:bodyPr>
          <a:lstStyle/>
          <a:p>
            <a:pPr algn="ctr">
              <a:lnSpc>
                <a:spcPct val="100000"/>
              </a:lnSpc>
              <a:spcBef>
                <a:spcPct val="50000"/>
              </a:spcBef>
              <a:buClrTx/>
              <a:buSzPct val="100000"/>
              <a:buNone/>
            </a:pPr>
            <a:r>
              <a:rPr lang="zh-CN" altLang="en-GB" sz="1100" dirty="0" smtClean="0">
                <a:solidFill>
                  <a:schemeClr val="tx1"/>
                </a:solidFill>
                <a:latin typeface="微软雅黑" pitchFamily="34" charset="-122"/>
                <a:ea typeface="微软雅黑" pitchFamily="34" charset="-122"/>
              </a:rPr>
              <a:t>优化</a:t>
            </a:r>
            <a:r>
              <a:rPr lang="en-US" altLang="zh-CN" sz="1100" dirty="0" smtClean="0">
                <a:solidFill>
                  <a:schemeClr val="tx1"/>
                </a:solidFill>
                <a:latin typeface="微软雅黑" pitchFamily="34" charset="-122"/>
                <a:ea typeface="微软雅黑" pitchFamily="34" charset="-122"/>
              </a:rPr>
              <a:t>P4</a:t>
            </a:r>
            <a:endParaRPr lang="zh-CN" altLang="en-GB" sz="1100" dirty="0">
              <a:solidFill>
                <a:schemeClr val="tx1"/>
              </a:solidFill>
              <a:latin typeface="微软雅黑" pitchFamily="34" charset="-122"/>
              <a:ea typeface="微软雅黑" pitchFamily="34" charset="-122"/>
            </a:endParaRPr>
          </a:p>
        </p:txBody>
      </p:sp>
      <p:sp>
        <p:nvSpPr>
          <p:cNvPr id="80" name="Text Box 19"/>
          <p:cNvSpPr txBox="1">
            <a:spLocks noChangeArrowheads="1"/>
          </p:cNvSpPr>
          <p:nvPr/>
        </p:nvSpPr>
        <p:spPr bwMode="gray">
          <a:xfrm>
            <a:off x="574444" y="1637060"/>
            <a:ext cx="380075" cy="653238"/>
          </a:xfrm>
          <a:prstGeom prst="rect">
            <a:avLst/>
          </a:prstGeom>
          <a:noFill/>
          <a:ln w="9525" algn="ctr">
            <a:noFill/>
            <a:miter lim="800000"/>
            <a:headEnd/>
            <a:tailEnd/>
          </a:ln>
          <a:effectLst/>
        </p:spPr>
        <p:txBody>
          <a:bodyPr lIns="72000" tIns="72000" rIns="72000" bIns="72000">
            <a:spAutoFit/>
          </a:bodyPr>
          <a:lstStyle/>
          <a:p>
            <a:pPr algn="ctr" eaLnBrk="0" hangingPunct="0">
              <a:lnSpc>
                <a:spcPct val="100000"/>
              </a:lnSpc>
              <a:spcBef>
                <a:spcPct val="50000"/>
              </a:spcBef>
              <a:buClrTx/>
              <a:buSzPct val="100000"/>
              <a:buFont typeface="Wingdings" pitchFamily="2" charset="2"/>
              <a:buNone/>
            </a:pPr>
            <a:r>
              <a:rPr lang="zh-CN" altLang="en-US" sz="1100" b="1">
                <a:solidFill>
                  <a:schemeClr val="tx1"/>
                </a:solidFill>
                <a:latin typeface="微软雅黑" pitchFamily="34" charset="-122"/>
                <a:ea typeface="微软雅黑" pitchFamily="34" charset="-122"/>
              </a:rPr>
              <a:t>成熟度</a:t>
            </a:r>
          </a:p>
        </p:txBody>
      </p:sp>
      <p:grpSp>
        <p:nvGrpSpPr>
          <p:cNvPr id="81" name="Group 35"/>
          <p:cNvGrpSpPr>
            <a:grpSpLocks/>
          </p:cNvGrpSpPr>
          <p:nvPr/>
        </p:nvGrpSpPr>
        <p:grpSpPr bwMode="auto">
          <a:xfrm>
            <a:off x="927002" y="1603723"/>
            <a:ext cx="7842142" cy="2360795"/>
            <a:chOff x="657" y="1274"/>
            <a:chExt cx="5315" cy="1315"/>
          </a:xfrm>
        </p:grpSpPr>
        <p:sp>
          <p:nvSpPr>
            <p:cNvPr id="84" name="Line 3"/>
            <p:cNvSpPr>
              <a:spLocks noChangeShapeType="1"/>
            </p:cNvSpPr>
            <p:nvPr/>
          </p:nvSpPr>
          <p:spPr bwMode="gray">
            <a:xfrm flipV="1">
              <a:off x="657" y="2588"/>
              <a:ext cx="5315" cy="1"/>
            </a:xfrm>
            <a:prstGeom prst="line">
              <a:avLst/>
            </a:prstGeom>
            <a:noFill/>
            <a:ln w="38100">
              <a:solidFill>
                <a:srgbClr val="969696"/>
              </a:solidFill>
              <a:round/>
              <a:headEnd/>
              <a:tailEnd type="triangle" w="med" len="med"/>
            </a:ln>
            <a:effectLst/>
          </p:spPr>
          <p:txBody>
            <a:bodyPr lIns="72000" tIns="72000" rIns="72000" bIns="72000"/>
            <a:lstStyle/>
            <a:p>
              <a:endParaRPr lang="zh-CN" altLang="en-US" sz="1100">
                <a:latin typeface="微软雅黑" pitchFamily="34" charset="-122"/>
                <a:ea typeface="微软雅黑" pitchFamily="34" charset="-122"/>
              </a:endParaRPr>
            </a:p>
          </p:txBody>
        </p:sp>
        <p:sp>
          <p:nvSpPr>
            <p:cNvPr id="85" name="Line 6"/>
            <p:cNvSpPr>
              <a:spLocks noChangeShapeType="1"/>
            </p:cNvSpPr>
            <p:nvPr/>
          </p:nvSpPr>
          <p:spPr bwMode="gray">
            <a:xfrm flipV="1">
              <a:off x="666" y="1274"/>
              <a:ext cx="0" cy="1308"/>
            </a:xfrm>
            <a:prstGeom prst="line">
              <a:avLst/>
            </a:prstGeom>
            <a:noFill/>
            <a:ln w="38100">
              <a:solidFill>
                <a:srgbClr val="969696"/>
              </a:solidFill>
              <a:round/>
              <a:headEnd/>
              <a:tailEnd type="triangle" w="med" len="med"/>
            </a:ln>
            <a:effectLst/>
          </p:spPr>
          <p:txBody>
            <a:bodyPr lIns="72000" tIns="72000" rIns="72000" bIns="72000"/>
            <a:lstStyle/>
            <a:p>
              <a:endParaRPr lang="zh-CN" altLang="en-US" sz="1100">
                <a:latin typeface="微软雅黑" pitchFamily="34" charset="-122"/>
                <a:ea typeface="微软雅黑" pitchFamily="34" charset="-122"/>
              </a:endParaRPr>
            </a:p>
          </p:txBody>
        </p:sp>
      </p:grpSp>
      <p:sp>
        <p:nvSpPr>
          <p:cNvPr id="86" name="Freeform 32"/>
          <p:cNvSpPr>
            <a:spLocks/>
          </p:cNvSpPr>
          <p:nvPr/>
        </p:nvSpPr>
        <p:spPr bwMode="auto">
          <a:xfrm>
            <a:off x="940760" y="1603722"/>
            <a:ext cx="7750375" cy="2041302"/>
          </a:xfrm>
          <a:custGeom>
            <a:avLst/>
            <a:gdLst>
              <a:gd name="T0" fmla="*/ 0 w 3712"/>
              <a:gd name="T1" fmla="*/ 2147483647 h 1968"/>
              <a:gd name="T2" fmla="*/ 2147483647 w 3712"/>
              <a:gd name="T3" fmla="*/ 2147483647 h 1968"/>
              <a:gd name="T4" fmla="*/ 2147483647 w 3712"/>
              <a:gd name="T5" fmla="*/ 2147483647 h 1968"/>
              <a:gd name="T6" fmla="*/ 2147483647 w 3712"/>
              <a:gd name="T7" fmla="*/ 2147483647 h 1968"/>
              <a:gd name="T8" fmla="*/ 2147483647 w 3712"/>
              <a:gd name="T9" fmla="*/ 2147483647 h 1968"/>
              <a:gd name="T10" fmla="*/ 2147483647 w 3712"/>
              <a:gd name="T11" fmla="*/ 0 h 1968"/>
              <a:gd name="T12" fmla="*/ 0 60000 65536"/>
              <a:gd name="T13" fmla="*/ 0 60000 65536"/>
              <a:gd name="T14" fmla="*/ 0 60000 65536"/>
              <a:gd name="T15" fmla="*/ 0 60000 65536"/>
              <a:gd name="T16" fmla="*/ 0 60000 65536"/>
              <a:gd name="T17" fmla="*/ 0 60000 65536"/>
              <a:gd name="T18" fmla="*/ 0 w 3712"/>
              <a:gd name="T19" fmla="*/ 0 h 1968"/>
              <a:gd name="T20" fmla="*/ 3712 w 3712"/>
              <a:gd name="T21" fmla="*/ 1968 h 1968"/>
            </a:gdLst>
            <a:ahLst/>
            <a:cxnLst>
              <a:cxn ang="T12">
                <a:pos x="T0" y="T1"/>
              </a:cxn>
              <a:cxn ang="T13">
                <a:pos x="T2" y="T3"/>
              </a:cxn>
              <a:cxn ang="T14">
                <a:pos x="T4" y="T5"/>
              </a:cxn>
              <a:cxn ang="T15">
                <a:pos x="T6" y="T7"/>
              </a:cxn>
              <a:cxn ang="T16">
                <a:pos x="T8" y="T9"/>
              </a:cxn>
              <a:cxn ang="T17">
                <a:pos x="T10" y="T11"/>
              </a:cxn>
            </a:cxnLst>
            <a:rect l="T18" t="T19" r="T20" b="T21"/>
            <a:pathLst>
              <a:path w="3712" h="1968">
                <a:moveTo>
                  <a:pt x="0" y="1968"/>
                </a:moveTo>
                <a:cubicBezTo>
                  <a:pt x="301" y="1940"/>
                  <a:pt x="600" y="1908"/>
                  <a:pt x="912" y="1856"/>
                </a:cubicBezTo>
                <a:cubicBezTo>
                  <a:pt x="1224" y="1804"/>
                  <a:pt x="1557" y="1759"/>
                  <a:pt x="1872" y="1656"/>
                </a:cubicBezTo>
                <a:cubicBezTo>
                  <a:pt x="2187" y="1553"/>
                  <a:pt x="2549" y="1403"/>
                  <a:pt x="2800" y="1240"/>
                </a:cubicBezTo>
                <a:cubicBezTo>
                  <a:pt x="3051" y="1077"/>
                  <a:pt x="3224" y="887"/>
                  <a:pt x="3376" y="680"/>
                </a:cubicBezTo>
                <a:cubicBezTo>
                  <a:pt x="3528" y="473"/>
                  <a:pt x="3642" y="142"/>
                  <a:pt x="3712" y="0"/>
                </a:cubicBezTo>
              </a:path>
            </a:pathLst>
          </a:custGeom>
          <a:ln>
            <a:headEnd/>
            <a:tailEnd type="triangle" w="med" len="med"/>
          </a:ln>
        </p:spPr>
        <p:style>
          <a:lnRef idx="2">
            <a:schemeClr val="accent1"/>
          </a:lnRef>
          <a:fillRef idx="0">
            <a:schemeClr val="accent1"/>
          </a:fillRef>
          <a:effectRef idx="1">
            <a:schemeClr val="accent1"/>
          </a:effectRef>
          <a:fontRef idx="minor">
            <a:schemeClr val="tx1"/>
          </a:fontRef>
        </p:style>
        <p:txBody>
          <a:bodyPr wrap="none" anchor="ctr"/>
          <a:lstStyle/>
          <a:p>
            <a:pPr eaLnBrk="0" hangingPunct="0">
              <a:lnSpc>
                <a:spcPct val="80000"/>
              </a:lnSpc>
              <a:buClrTx/>
              <a:buFontTx/>
              <a:buNone/>
            </a:pPr>
            <a:endParaRPr lang="zh-CN" altLang="en-US" sz="1100">
              <a:solidFill>
                <a:schemeClr val="tx1"/>
              </a:solidFill>
              <a:latin typeface="微软雅黑" pitchFamily="34" charset="-122"/>
              <a:ea typeface="微软雅黑" pitchFamily="34" charset="-122"/>
            </a:endParaRPr>
          </a:p>
        </p:txBody>
      </p:sp>
      <p:sp>
        <p:nvSpPr>
          <p:cNvPr id="87" name="Line 25"/>
          <p:cNvSpPr>
            <a:spLocks noChangeShapeType="1"/>
          </p:cNvSpPr>
          <p:nvPr/>
        </p:nvSpPr>
        <p:spPr bwMode="gray">
          <a:xfrm>
            <a:off x="968277" y="1538635"/>
            <a:ext cx="7800867" cy="0"/>
          </a:xfrm>
          <a:prstGeom prst="line">
            <a:avLst/>
          </a:prstGeom>
          <a:noFill/>
          <a:ln w="28575">
            <a:solidFill>
              <a:schemeClr val="accent3">
                <a:lumMod val="75000"/>
              </a:schemeClr>
            </a:solidFill>
            <a:round/>
            <a:headEnd type="oval" w="med" len="med"/>
            <a:tailEnd type="triangle" w="lg" len="lg"/>
          </a:ln>
        </p:spPr>
        <p:txBody>
          <a:bodyPr wrap="square" anchor="ctr">
            <a:spAutoFit/>
          </a:bodyPr>
          <a:lstStyle/>
          <a:p>
            <a:pPr>
              <a:buNone/>
            </a:pPr>
            <a:endParaRPr lang="zh-CN" altLang="en-US" sz="1100">
              <a:latin typeface="微软雅黑" pitchFamily="34" charset="-122"/>
              <a:ea typeface="微软雅黑" pitchFamily="34" charset="-122"/>
            </a:endParaRPr>
          </a:p>
        </p:txBody>
      </p:sp>
      <p:sp>
        <p:nvSpPr>
          <p:cNvPr id="88" name="AutoShape 27"/>
          <p:cNvSpPr>
            <a:spLocks noChangeArrowheads="1"/>
          </p:cNvSpPr>
          <p:nvPr/>
        </p:nvSpPr>
        <p:spPr bwMode="gray">
          <a:xfrm>
            <a:off x="7442996" y="2420889"/>
            <a:ext cx="259688" cy="244475"/>
          </a:xfrm>
          <a:prstGeom prst="star5">
            <a:avLst/>
          </a:prstGeom>
          <a:ln>
            <a:headEnd/>
            <a:tailEnd/>
          </a:ln>
        </p:spPr>
        <p:style>
          <a:lnRef idx="1">
            <a:schemeClr val="accent2"/>
          </a:lnRef>
          <a:fillRef idx="3">
            <a:schemeClr val="accent2"/>
          </a:fillRef>
          <a:effectRef idx="2">
            <a:schemeClr val="accent2"/>
          </a:effectRef>
          <a:fontRef idx="minor">
            <a:schemeClr val="lt1"/>
          </a:fontRef>
        </p:style>
        <p:txBody>
          <a:bodyPr wrap="none" lIns="72000" tIns="72000" rIns="72000" bIns="72000" anchor="ctr"/>
          <a:lstStyle/>
          <a:p>
            <a:endParaRPr lang="zh-CN" altLang="en-US" sz="1100">
              <a:latin typeface="微软雅黑" pitchFamily="34" charset="-122"/>
              <a:ea typeface="微软雅黑" pitchFamily="34" charset="-122"/>
            </a:endParaRPr>
          </a:p>
        </p:txBody>
      </p:sp>
      <p:sp>
        <p:nvSpPr>
          <p:cNvPr id="89" name="Text Box 30"/>
          <p:cNvSpPr txBox="1">
            <a:spLocks noChangeArrowheads="1"/>
          </p:cNvSpPr>
          <p:nvPr/>
        </p:nvSpPr>
        <p:spPr bwMode="auto">
          <a:xfrm>
            <a:off x="1784648" y="2276873"/>
            <a:ext cx="1326147" cy="430887"/>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anchorCtr="1">
            <a:spAutoFit/>
          </a:bodyPr>
          <a:lstStyle/>
          <a:p>
            <a:pPr algn="ctr">
              <a:lnSpc>
                <a:spcPct val="100000"/>
              </a:lnSpc>
              <a:spcBef>
                <a:spcPts val="0"/>
              </a:spcBef>
              <a:spcAft>
                <a:spcPts val="0"/>
              </a:spcAft>
              <a:buClr>
                <a:schemeClr val="tx1"/>
              </a:buClr>
              <a:buFont typeface="Webdings" pitchFamily="18" charset="2"/>
              <a:buNone/>
            </a:pPr>
            <a:r>
              <a:rPr lang="zh-CN" altLang="en-US" sz="1100" b="1" dirty="0" smtClean="0">
                <a:solidFill>
                  <a:srgbClr val="C00000"/>
                </a:solidFill>
                <a:latin typeface="微软雅黑" pitchFamily="34" charset="-122"/>
                <a:ea typeface="微软雅黑" pitchFamily="34" charset="-122"/>
              </a:rPr>
              <a:t>中国建筑</a:t>
            </a:r>
            <a:endParaRPr lang="en-US" altLang="zh-CN" sz="1100" b="1" dirty="0" smtClean="0">
              <a:solidFill>
                <a:srgbClr val="C00000"/>
              </a:solidFill>
              <a:latin typeface="微软雅黑" pitchFamily="34" charset="-122"/>
              <a:ea typeface="微软雅黑" pitchFamily="34" charset="-122"/>
            </a:endParaRPr>
          </a:p>
          <a:p>
            <a:pPr algn="ctr">
              <a:lnSpc>
                <a:spcPct val="100000"/>
              </a:lnSpc>
              <a:spcBef>
                <a:spcPts val="0"/>
              </a:spcBef>
              <a:spcAft>
                <a:spcPts val="0"/>
              </a:spcAft>
              <a:buClr>
                <a:schemeClr val="tx1"/>
              </a:buClr>
              <a:buFont typeface="Webdings" pitchFamily="18" charset="2"/>
              <a:buNone/>
            </a:pPr>
            <a:r>
              <a:rPr lang="zh-CN" altLang="en-US" sz="1100" b="1" dirty="0" smtClean="0">
                <a:solidFill>
                  <a:srgbClr val="C00000"/>
                </a:solidFill>
                <a:latin typeface="微软雅黑" pitchFamily="34" charset="-122"/>
                <a:ea typeface="微软雅黑" pitchFamily="34" charset="-122"/>
              </a:rPr>
              <a:t>管理现状</a:t>
            </a:r>
            <a:endParaRPr lang="zh-CN" altLang="en-US" sz="1100" b="1" dirty="0">
              <a:solidFill>
                <a:srgbClr val="C00000"/>
              </a:solidFill>
              <a:latin typeface="微软雅黑" pitchFamily="34" charset="-122"/>
              <a:ea typeface="微软雅黑" pitchFamily="34" charset="-122"/>
            </a:endParaRPr>
          </a:p>
        </p:txBody>
      </p:sp>
      <p:sp>
        <p:nvSpPr>
          <p:cNvPr id="90" name="Text Box 32"/>
          <p:cNvSpPr txBox="1">
            <a:spLocks noChangeArrowheads="1"/>
          </p:cNvSpPr>
          <p:nvPr/>
        </p:nvSpPr>
        <p:spPr bwMode="gray">
          <a:xfrm>
            <a:off x="7050098" y="1710302"/>
            <a:ext cx="1143262" cy="27853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1">
            <a:spAutoFit/>
          </a:bodyPr>
          <a:lstStyle/>
          <a:p>
            <a:pPr>
              <a:lnSpc>
                <a:spcPct val="110000"/>
              </a:lnSpc>
              <a:spcBef>
                <a:spcPct val="20000"/>
              </a:spcBef>
              <a:buClr>
                <a:schemeClr val="tx1"/>
              </a:buClr>
            </a:pPr>
            <a:r>
              <a:rPr lang="zh-CN" altLang="en-US" sz="1100" dirty="0" smtClean="0">
                <a:solidFill>
                  <a:schemeClr val="tx1"/>
                </a:solidFill>
                <a:latin typeface="微软雅黑" pitchFamily="34" charset="-122"/>
                <a:ea typeface="微软雅黑" pitchFamily="34" charset="-122"/>
              </a:rPr>
              <a:t>数据管理目标</a:t>
            </a:r>
          </a:p>
        </p:txBody>
      </p:sp>
      <p:cxnSp>
        <p:nvCxnSpPr>
          <p:cNvPr id="91" name="AutoShape 33"/>
          <p:cNvCxnSpPr>
            <a:cxnSpLocks noChangeShapeType="1"/>
            <a:stCxn id="90" idx="2"/>
            <a:endCxn id="88" idx="0"/>
          </p:cNvCxnSpPr>
          <p:nvPr/>
        </p:nvCxnSpPr>
        <p:spPr bwMode="gray">
          <a:xfrm rot="5400000">
            <a:off x="7381261" y="2180420"/>
            <a:ext cx="432049" cy="48889"/>
          </a:xfrm>
          <a:prstGeom prst="bentConnector3">
            <a:avLst>
              <a:gd name="adj1" fmla="val 50000"/>
            </a:avLst>
          </a:prstGeom>
          <a:ln>
            <a:headEnd/>
            <a:tailEnd type="triangle" w="med" len="med"/>
          </a:ln>
        </p:spPr>
        <p:style>
          <a:lnRef idx="3">
            <a:schemeClr val="accent2"/>
          </a:lnRef>
          <a:fillRef idx="0">
            <a:schemeClr val="accent2"/>
          </a:fillRef>
          <a:effectRef idx="2">
            <a:schemeClr val="accent2"/>
          </a:effectRef>
          <a:fontRef idx="minor">
            <a:schemeClr val="tx1"/>
          </a:fontRef>
        </p:style>
      </p:cxnSp>
      <p:grpSp>
        <p:nvGrpSpPr>
          <p:cNvPr id="92" name="Group 37"/>
          <p:cNvGrpSpPr>
            <a:grpSpLocks/>
          </p:cNvGrpSpPr>
          <p:nvPr/>
        </p:nvGrpSpPr>
        <p:grpSpPr bwMode="auto">
          <a:xfrm>
            <a:off x="951080" y="1781522"/>
            <a:ext cx="5087761" cy="207318"/>
            <a:chOff x="913" y="2137"/>
            <a:chExt cx="3649" cy="145"/>
          </a:xfrm>
        </p:grpSpPr>
        <p:sp>
          <p:nvSpPr>
            <p:cNvPr id="93" name="Line 38"/>
            <p:cNvSpPr>
              <a:spLocks noChangeShapeType="1"/>
            </p:cNvSpPr>
            <p:nvPr/>
          </p:nvSpPr>
          <p:spPr bwMode="auto">
            <a:xfrm>
              <a:off x="913" y="2210"/>
              <a:ext cx="3649" cy="0"/>
            </a:xfrm>
            <a:prstGeom prst="line">
              <a:avLst/>
            </a:prstGeom>
            <a:noFill/>
            <a:ln w="25400">
              <a:solidFill>
                <a:srgbClr val="006699"/>
              </a:solidFill>
              <a:round/>
              <a:headEnd/>
              <a:tailEnd type="triangle" w="med" len="med"/>
            </a:ln>
            <a:effectLst/>
          </p:spPr>
          <p:txBody>
            <a:bodyPr/>
            <a:lstStyle/>
            <a:p>
              <a:endParaRPr lang="zh-CN" altLang="en-US" sz="1100">
                <a:latin typeface="微软雅黑" pitchFamily="34" charset="-122"/>
                <a:ea typeface="微软雅黑" pitchFamily="34" charset="-122"/>
              </a:endParaRPr>
            </a:p>
          </p:txBody>
        </p:sp>
        <p:sp>
          <p:nvSpPr>
            <p:cNvPr id="94" name="Line 39"/>
            <p:cNvSpPr>
              <a:spLocks noChangeShapeType="1"/>
            </p:cNvSpPr>
            <p:nvPr/>
          </p:nvSpPr>
          <p:spPr bwMode="auto">
            <a:xfrm>
              <a:off x="918" y="2138"/>
              <a:ext cx="0" cy="144"/>
            </a:xfrm>
            <a:prstGeom prst="line">
              <a:avLst/>
            </a:prstGeom>
            <a:noFill/>
            <a:ln w="25400">
              <a:solidFill>
                <a:srgbClr val="006699"/>
              </a:solidFill>
              <a:round/>
              <a:headEnd/>
              <a:tailEnd/>
            </a:ln>
            <a:effectLst/>
          </p:spPr>
          <p:txBody>
            <a:bodyPr/>
            <a:lstStyle/>
            <a:p>
              <a:endParaRPr lang="zh-CN" altLang="en-US" sz="1100">
                <a:latin typeface="微软雅黑" pitchFamily="34" charset="-122"/>
                <a:ea typeface="微软雅黑" pitchFamily="34" charset="-122"/>
              </a:endParaRPr>
            </a:p>
          </p:txBody>
        </p:sp>
        <p:sp>
          <p:nvSpPr>
            <p:cNvPr id="95" name="Line 40"/>
            <p:cNvSpPr>
              <a:spLocks noChangeShapeType="1"/>
            </p:cNvSpPr>
            <p:nvPr/>
          </p:nvSpPr>
          <p:spPr bwMode="auto">
            <a:xfrm>
              <a:off x="4551" y="2137"/>
              <a:ext cx="0" cy="144"/>
            </a:xfrm>
            <a:prstGeom prst="line">
              <a:avLst/>
            </a:prstGeom>
            <a:noFill/>
            <a:ln w="25400">
              <a:solidFill>
                <a:srgbClr val="006699"/>
              </a:solidFill>
              <a:round/>
              <a:headEnd/>
              <a:tailEnd/>
            </a:ln>
            <a:effectLst/>
          </p:spPr>
          <p:txBody>
            <a:bodyPr/>
            <a:lstStyle/>
            <a:p>
              <a:endParaRPr lang="zh-CN" altLang="en-US" sz="1100">
                <a:latin typeface="微软雅黑" pitchFamily="34" charset="-122"/>
                <a:ea typeface="微软雅黑" pitchFamily="34" charset="-122"/>
              </a:endParaRPr>
            </a:p>
          </p:txBody>
        </p:sp>
      </p:grpSp>
      <p:sp>
        <p:nvSpPr>
          <p:cNvPr id="96" name="Rectangle 41"/>
          <p:cNvSpPr>
            <a:spLocks noChangeArrowheads="1"/>
          </p:cNvSpPr>
          <p:nvPr/>
        </p:nvSpPr>
        <p:spPr bwMode="auto">
          <a:xfrm>
            <a:off x="2528450" y="1772816"/>
            <a:ext cx="2964329" cy="216024"/>
          </a:xfrm>
          <a:prstGeom prst="rect">
            <a:avLst/>
          </a:prstGeom>
          <a:solidFill>
            <a:schemeClr val="accent2">
              <a:lumMod val="20000"/>
              <a:lumOff val="80000"/>
            </a:schemeClr>
          </a:solidFill>
          <a:ln w="25400" algn="ctr">
            <a:solidFill>
              <a:srgbClr val="006699"/>
            </a:solidFill>
            <a:prstDash val="sysDot"/>
            <a:miter lim="800000"/>
            <a:headEnd/>
            <a:tailEnd/>
          </a:ln>
          <a:effectLst/>
        </p:spPr>
        <p:txBody>
          <a:bodyPr wrap="none" anchor="ctr"/>
          <a:lstStyle/>
          <a:p>
            <a:pPr algn="ctr" eaLnBrk="0" hangingPunct="0">
              <a:lnSpc>
                <a:spcPct val="100000"/>
              </a:lnSpc>
              <a:buClrTx/>
              <a:buFontTx/>
              <a:buNone/>
            </a:pPr>
            <a:r>
              <a:rPr lang="zh-CN" altLang="en-US" sz="1100" dirty="0">
                <a:solidFill>
                  <a:schemeClr val="tx1"/>
                </a:solidFill>
                <a:latin typeface="微软雅黑" pitchFamily="34" charset="-122"/>
                <a:ea typeface="微软雅黑" pitchFamily="34" charset="-122"/>
              </a:rPr>
              <a:t>近期目标</a:t>
            </a:r>
            <a:r>
              <a:rPr lang="zh-CN" altLang="en-US" sz="1100" dirty="0" smtClean="0">
                <a:solidFill>
                  <a:schemeClr val="tx1"/>
                </a:solidFill>
                <a:latin typeface="微软雅黑" pitchFamily="34" charset="-122"/>
                <a:ea typeface="微软雅黑" pitchFamily="34" charset="-122"/>
              </a:rPr>
              <a:t>，管理、流程、信息</a:t>
            </a:r>
            <a:endParaRPr lang="en-US" altLang="zh-CN" sz="1100" dirty="0">
              <a:solidFill>
                <a:schemeClr val="tx1"/>
              </a:solidFill>
              <a:latin typeface="微软雅黑" pitchFamily="34" charset="-122"/>
              <a:ea typeface="微软雅黑" pitchFamily="34" charset="-122"/>
            </a:endParaRPr>
          </a:p>
        </p:txBody>
      </p:sp>
      <p:grpSp>
        <p:nvGrpSpPr>
          <p:cNvPr id="97" name="Group 42"/>
          <p:cNvGrpSpPr>
            <a:grpSpLocks/>
          </p:cNvGrpSpPr>
          <p:nvPr/>
        </p:nvGrpSpPr>
        <p:grpSpPr bwMode="auto">
          <a:xfrm>
            <a:off x="942480" y="2138711"/>
            <a:ext cx="6640116" cy="198437"/>
            <a:chOff x="913" y="2137"/>
            <a:chExt cx="3649" cy="145"/>
          </a:xfrm>
        </p:grpSpPr>
        <p:sp>
          <p:nvSpPr>
            <p:cNvPr id="98" name="Line 43"/>
            <p:cNvSpPr>
              <a:spLocks noChangeShapeType="1"/>
            </p:cNvSpPr>
            <p:nvPr/>
          </p:nvSpPr>
          <p:spPr bwMode="auto">
            <a:xfrm>
              <a:off x="913" y="2210"/>
              <a:ext cx="3649" cy="0"/>
            </a:xfrm>
            <a:prstGeom prst="line">
              <a:avLst/>
            </a:prstGeom>
            <a:noFill/>
            <a:ln w="25400">
              <a:solidFill>
                <a:srgbClr val="006699"/>
              </a:solidFill>
              <a:round/>
              <a:headEnd/>
              <a:tailEnd type="triangle" w="med" len="med"/>
            </a:ln>
            <a:effectLst/>
          </p:spPr>
          <p:txBody>
            <a:bodyPr/>
            <a:lstStyle/>
            <a:p>
              <a:endParaRPr lang="zh-CN" altLang="en-US" sz="1100">
                <a:latin typeface="微软雅黑" pitchFamily="34" charset="-122"/>
                <a:ea typeface="微软雅黑" pitchFamily="34" charset="-122"/>
              </a:endParaRPr>
            </a:p>
          </p:txBody>
        </p:sp>
        <p:sp>
          <p:nvSpPr>
            <p:cNvPr id="99" name="Line 44"/>
            <p:cNvSpPr>
              <a:spLocks noChangeShapeType="1"/>
            </p:cNvSpPr>
            <p:nvPr/>
          </p:nvSpPr>
          <p:spPr bwMode="auto">
            <a:xfrm>
              <a:off x="918" y="2138"/>
              <a:ext cx="0" cy="144"/>
            </a:xfrm>
            <a:prstGeom prst="line">
              <a:avLst/>
            </a:prstGeom>
            <a:noFill/>
            <a:ln w="25400">
              <a:solidFill>
                <a:srgbClr val="006699"/>
              </a:solidFill>
              <a:round/>
              <a:headEnd/>
              <a:tailEnd/>
            </a:ln>
            <a:effectLst/>
          </p:spPr>
          <p:txBody>
            <a:bodyPr/>
            <a:lstStyle/>
            <a:p>
              <a:endParaRPr lang="zh-CN" altLang="en-US" sz="1100">
                <a:latin typeface="微软雅黑" pitchFamily="34" charset="-122"/>
                <a:ea typeface="微软雅黑" pitchFamily="34" charset="-122"/>
              </a:endParaRPr>
            </a:p>
          </p:txBody>
        </p:sp>
        <p:sp>
          <p:nvSpPr>
            <p:cNvPr id="100" name="Line 45"/>
            <p:cNvSpPr>
              <a:spLocks noChangeShapeType="1"/>
            </p:cNvSpPr>
            <p:nvPr/>
          </p:nvSpPr>
          <p:spPr bwMode="auto">
            <a:xfrm>
              <a:off x="4551" y="2137"/>
              <a:ext cx="0" cy="144"/>
            </a:xfrm>
            <a:prstGeom prst="line">
              <a:avLst/>
            </a:prstGeom>
            <a:noFill/>
            <a:ln w="25400">
              <a:solidFill>
                <a:srgbClr val="006699"/>
              </a:solidFill>
              <a:round/>
              <a:headEnd/>
              <a:tailEnd/>
            </a:ln>
            <a:effectLst/>
          </p:spPr>
          <p:txBody>
            <a:bodyPr/>
            <a:lstStyle/>
            <a:p>
              <a:endParaRPr lang="zh-CN" altLang="en-US" sz="1100">
                <a:latin typeface="微软雅黑" pitchFamily="34" charset="-122"/>
                <a:ea typeface="微软雅黑" pitchFamily="34" charset="-122"/>
              </a:endParaRPr>
            </a:p>
          </p:txBody>
        </p:sp>
      </p:grpSp>
      <p:sp>
        <p:nvSpPr>
          <p:cNvPr id="101" name="Rectangle 46"/>
          <p:cNvSpPr>
            <a:spLocks noChangeArrowheads="1"/>
          </p:cNvSpPr>
          <p:nvPr/>
        </p:nvSpPr>
        <p:spPr bwMode="auto">
          <a:xfrm>
            <a:off x="4634684" y="2116486"/>
            <a:ext cx="2652295" cy="232395"/>
          </a:xfrm>
          <a:prstGeom prst="rect">
            <a:avLst/>
          </a:prstGeom>
          <a:solidFill>
            <a:schemeClr val="accent2">
              <a:lumMod val="60000"/>
              <a:lumOff val="40000"/>
            </a:schemeClr>
          </a:solidFill>
          <a:ln w="25400" algn="ctr">
            <a:solidFill>
              <a:srgbClr val="006699"/>
            </a:solidFill>
            <a:prstDash val="sysDot"/>
            <a:miter lim="800000"/>
            <a:headEnd/>
            <a:tailEnd/>
          </a:ln>
          <a:effectLst/>
        </p:spPr>
        <p:txBody>
          <a:bodyPr wrap="none" anchor="ctr"/>
          <a:lstStyle/>
          <a:p>
            <a:pPr algn="ctr" eaLnBrk="0" hangingPunct="0">
              <a:lnSpc>
                <a:spcPct val="100000"/>
              </a:lnSpc>
              <a:buClrTx/>
              <a:buFontTx/>
              <a:buNone/>
            </a:pPr>
            <a:r>
              <a:rPr lang="zh-CN" altLang="en-US" sz="1100" dirty="0">
                <a:solidFill>
                  <a:schemeClr val="tx1"/>
                </a:solidFill>
                <a:latin typeface="微软雅黑" pitchFamily="34" charset="-122"/>
                <a:ea typeface="微软雅黑" pitchFamily="34" charset="-122"/>
              </a:rPr>
              <a:t>中长</a:t>
            </a:r>
            <a:r>
              <a:rPr lang="zh-CN" altLang="en-US" sz="1100" dirty="0" smtClean="0">
                <a:solidFill>
                  <a:schemeClr val="tx1"/>
                </a:solidFill>
                <a:latin typeface="微软雅黑" pitchFamily="34" charset="-122"/>
                <a:ea typeface="微软雅黑" pitchFamily="34" charset="-122"/>
              </a:rPr>
              <a:t>期目标</a:t>
            </a:r>
            <a:endParaRPr lang="en-US" altLang="zh-CN" sz="1100" dirty="0">
              <a:solidFill>
                <a:schemeClr val="tx1"/>
              </a:solidFill>
              <a:latin typeface="微软雅黑" pitchFamily="34" charset="-122"/>
              <a:ea typeface="微软雅黑" pitchFamily="34" charset="-122"/>
            </a:endParaRPr>
          </a:p>
        </p:txBody>
      </p:sp>
      <p:sp>
        <p:nvSpPr>
          <p:cNvPr id="102" name="矩形 101"/>
          <p:cNvSpPr/>
          <p:nvPr/>
        </p:nvSpPr>
        <p:spPr>
          <a:xfrm>
            <a:off x="7589187" y="1268760"/>
            <a:ext cx="636713" cy="312393"/>
          </a:xfrm>
          <a:prstGeom prst="rect">
            <a:avLst/>
          </a:prstGeom>
        </p:spPr>
        <p:txBody>
          <a:bodyPr wrap="none">
            <a:spAutoFit/>
          </a:bodyPr>
          <a:lstStyle/>
          <a:p>
            <a:pPr>
              <a:buNone/>
            </a:pPr>
            <a:r>
              <a:rPr lang="zh-CN" altLang="en-US" sz="1100" dirty="0" smtClean="0">
                <a:solidFill>
                  <a:schemeClr val="tx1"/>
                </a:solidFill>
                <a:latin typeface="微软雅黑" pitchFamily="34" charset="-122"/>
                <a:ea typeface="微软雅黑" pitchFamily="34" charset="-122"/>
              </a:rPr>
              <a:t>创新</a:t>
            </a:r>
            <a:r>
              <a:rPr lang="en-US" altLang="zh-CN" sz="1100" dirty="0" smtClean="0">
                <a:solidFill>
                  <a:schemeClr val="tx1"/>
                </a:solidFill>
                <a:latin typeface="微软雅黑" pitchFamily="34" charset="-122"/>
                <a:ea typeface="微软雅黑" pitchFamily="34" charset="-122"/>
              </a:rPr>
              <a:t>P5</a:t>
            </a:r>
            <a:endParaRPr lang="zh-CN" altLang="en-US" sz="1100" dirty="0">
              <a:latin typeface="微软雅黑" pitchFamily="34" charset="-122"/>
              <a:ea typeface="微软雅黑" pitchFamily="34" charset="-122"/>
            </a:endParaRPr>
          </a:p>
        </p:txBody>
      </p:sp>
      <p:grpSp>
        <p:nvGrpSpPr>
          <p:cNvPr id="103" name="组合 65"/>
          <p:cNvGrpSpPr/>
          <p:nvPr/>
        </p:nvGrpSpPr>
        <p:grpSpPr>
          <a:xfrm>
            <a:off x="2175571" y="1521172"/>
            <a:ext cx="6593573" cy="2362680"/>
            <a:chOff x="2014017" y="1593180"/>
            <a:chExt cx="6086375" cy="2362680"/>
          </a:xfrm>
        </p:grpSpPr>
        <p:grpSp>
          <p:nvGrpSpPr>
            <p:cNvPr id="104" name="组合 64"/>
            <p:cNvGrpSpPr/>
            <p:nvPr/>
          </p:nvGrpSpPr>
          <p:grpSpPr>
            <a:xfrm>
              <a:off x="2014017" y="1593180"/>
              <a:ext cx="5006255" cy="2339876"/>
              <a:chOff x="2014017" y="1593180"/>
              <a:chExt cx="5006255" cy="2339876"/>
            </a:xfrm>
          </p:grpSpPr>
          <p:sp>
            <p:nvSpPr>
              <p:cNvPr id="106" name="Line 6"/>
              <p:cNvSpPr>
                <a:spLocks noChangeShapeType="1"/>
              </p:cNvSpPr>
              <p:nvPr/>
            </p:nvSpPr>
            <p:spPr bwMode="auto">
              <a:xfrm>
                <a:off x="2014017" y="1593180"/>
                <a:ext cx="0" cy="2331637"/>
              </a:xfrm>
              <a:prstGeom prst="line">
                <a:avLst/>
              </a:prstGeom>
              <a:noFill/>
              <a:ln w="12700">
                <a:solidFill>
                  <a:srgbClr val="C0C0C0"/>
                </a:solidFill>
                <a:prstDash val="sysDash"/>
                <a:round/>
                <a:headEnd/>
                <a:tailEnd/>
              </a:ln>
            </p:spPr>
            <p:txBody>
              <a:bodyPr wrap="none" anchor="ctr"/>
              <a:lstStyle/>
              <a:p>
                <a:endParaRPr lang="zh-CN" altLang="en-US" sz="1100">
                  <a:latin typeface="微软雅黑" pitchFamily="34" charset="-122"/>
                  <a:ea typeface="微软雅黑" pitchFamily="34" charset="-122"/>
                </a:endParaRPr>
              </a:p>
            </p:txBody>
          </p:sp>
          <p:sp>
            <p:nvSpPr>
              <p:cNvPr id="107" name="Line 6"/>
              <p:cNvSpPr>
                <a:spLocks noChangeShapeType="1"/>
              </p:cNvSpPr>
              <p:nvPr/>
            </p:nvSpPr>
            <p:spPr bwMode="auto">
              <a:xfrm>
                <a:off x="3173541" y="1593180"/>
                <a:ext cx="0" cy="2331637"/>
              </a:xfrm>
              <a:prstGeom prst="line">
                <a:avLst/>
              </a:prstGeom>
              <a:noFill/>
              <a:ln w="12700">
                <a:solidFill>
                  <a:srgbClr val="C0C0C0"/>
                </a:solidFill>
                <a:prstDash val="sysDash"/>
                <a:round/>
                <a:headEnd/>
                <a:tailEnd/>
              </a:ln>
              <a:effectLst/>
            </p:spPr>
            <p:txBody>
              <a:bodyPr wrap="none" anchor="ctr"/>
              <a:lstStyle/>
              <a:p>
                <a:endParaRPr lang="zh-CN" altLang="en-US" sz="1100">
                  <a:latin typeface="微软雅黑" pitchFamily="34" charset="-122"/>
                  <a:ea typeface="微软雅黑" pitchFamily="34" charset="-122"/>
                </a:endParaRPr>
              </a:p>
            </p:txBody>
          </p:sp>
          <p:sp>
            <p:nvSpPr>
              <p:cNvPr id="108" name="Line 6"/>
              <p:cNvSpPr>
                <a:spLocks noChangeShapeType="1"/>
              </p:cNvSpPr>
              <p:nvPr/>
            </p:nvSpPr>
            <p:spPr bwMode="auto">
              <a:xfrm>
                <a:off x="4366088" y="1593180"/>
                <a:ext cx="0" cy="2339876"/>
              </a:xfrm>
              <a:prstGeom prst="line">
                <a:avLst/>
              </a:prstGeom>
              <a:noFill/>
              <a:ln w="12700">
                <a:solidFill>
                  <a:srgbClr val="C0C0C0"/>
                </a:solidFill>
                <a:prstDash val="sysDash"/>
                <a:round/>
                <a:headEnd/>
                <a:tailEnd/>
              </a:ln>
              <a:effectLst/>
            </p:spPr>
            <p:txBody>
              <a:bodyPr wrap="none" anchor="ctr"/>
              <a:lstStyle/>
              <a:p>
                <a:endParaRPr lang="zh-CN" altLang="en-US" sz="1100">
                  <a:latin typeface="微软雅黑" pitchFamily="34" charset="-122"/>
                  <a:ea typeface="微软雅黑" pitchFamily="34" charset="-122"/>
                </a:endParaRPr>
              </a:p>
            </p:txBody>
          </p:sp>
          <p:sp>
            <p:nvSpPr>
              <p:cNvPr id="109" name="Line 6"/>
              <p:cNvSpPr>
                <a:spLocks noChangeShapeType="1"/>
              </p:cNvSpPr>
              <p:nvPr/>
            </p:nvSpPr>
            <p:spPr bwMode="auto">
              <a:xfrm>
                <a:off x="5574537" y="1593180"/>
                <a:ext cx="0" cy="2331637"/>
              </a:xfrm>
              <a:prstGeom prst="line">
                <a:avLst/>
              </a:prstGeom>
              <a:noFill/>
              <a:ln w="12700">
                <a:solidFill>
                  <a:srgbClr val="C0C0C0"/>
                </a:solidFill>
                <a:prstDash val="sysDash"/>
                <a:round/>
                <a:headEnd/>
                <a:tailEnd/>
              </a:ln>
              <a:effectLst/>
            </p:spPr>
            <p:txBody>
              <a:bodyPr wrap="none" anchor="ctr"/>
              <a:lstStyle/>
              <a:p>
                <a:endParaRPr lang="zh-CN" altLang="en-US" sz="1100">
                  <a:latin typeface="微软雅黑" pitchFamily="34" charset="-122"/>
                  <a:ea typeface="微软雅黑" pitchFamily="34" charset="-122"/>
                </a:endParaRPr>
              </a:p>
            </p:txBody>
          </p:sp>
          <p:sp>
            <p:nvSpPr>
              <p:cNvPr id="110" name="Line 6"/>
              <p:cNvSpPr>
                <a:spLocks noChangeShapeType="1"/>
              </p:cNvSpPr>
              <p:nvPr/>
            </p:nvSpPr>
            <p:spPr bwMode="auto">
              <a:xfrm>
                <a:off x="7020272" y="1593180"/>
                <a:ext cx="0" cy="2327060"/>
              </a:xfrm>
              <a:prstGeom prst="line">
                <a:avLst/>
              </a:prstGeom>
              <a:noFill/>
              <a:ln w="12700">
                <a:solidFill>
                  <a:srgbClr val="C0C0C0"/>
                </a:solidFill>
                <a:prstDash val="sysDash"/>
                <a:round/>
                <a:headEnd/>
                <a:tailEnd/>
              </a:ln>
              <a:effectLst/>
            </p:spPr>
            <p:txBody>
              <a:bodyPr wrap="none" anchor="ctr"/>
              <a:lstStyle/>
              <a:p>
                <a:endParaRPr lang="zh-CN" altLang="en-US" sz="1100">
                  <a:latin typeface="微软雅黑" pitchFamily="34" charset="-122"/>
                  <a:ea typeface="微软雅黑" pitchFamily="34" charset="-122"/>
                </a:endParaRPr>
              </a:p>
            </p:txBody>
          </p:sp>
        </p:grpSp>
        <p:sp>
          <p:nvSpPr>
            <p:cNvPr id="105" name="Line 6"/>
            <p:cNvSpPr>
              <a:spLocks noChangeShapeType="1"/>
            </p:cNvSpPr>
            <p:nvPr/>
          </p:nvSpPr>
          <p:spPr bwMode="auto">
            <a:xfrm>
              <a:off x="8100392" y="1628800"/>
              <a:ext cx="0" cy="2327060"/>
            </a:xfrm>
            <a:prstGeom prst="line">
              <a:avLst/>
            </a:prstGeom>
            <a:noFill/>
            <a:ln w="12700">
              <a:solidFill>
                <a:srgbClr val="C0C0C0"/>
              </a:solidFill>
              <a:prstDash val="sysDash"/>
              <a:round/>
              <a:headEnd/>
              <a:tailEnd/>
            </a:ln>
            <a:effectLst/>
          </p:spPr>
          <p:txBody>
            <a:bodyPr wrap="none" anchor="ctr"/>
            <a:lstStyle/>
            <a:p>
              <a:endParaRPr lang="zh-CN" altLang="en-US" sz="1100">
                <a:latin typeface="微软雅黑" pitchFamily="34" charset="-122"/>
                <a:ea typeface="微软雅黑" pitchFamily="34" charset="-122"/>
              </a:endParaRPr>
            </a:p>
          </p:txBody>
        </p:sp>
      </p:grpSp>
      <p:sp>
        <p:nvSpPr>
          <p:cNvPr id="111" name="Rectangle 2"/>
          <p:cNvSpPr>
            <a:spLocks noChangeArrowheads="1"/>
          </p:cNvSpPr>
          <p:nvPr/>
        </p:nvSpPr>
        <p:spPr bwMode="auto">
          <a:xfrm>
            <a:off x="2582596" y="5373216"/>
            <a:ext cx="1638182" cy="792088"/>
          </a:xfrm>
          <a:prstGeom prst="rect">
            <a:avLst/>
          </a:prstGeom>
          <a:solidFill>
            <a:schemeClr val="bg1">
              <a:lumMod val="85000"/>
            </a:schemeClr>
          </a:solidFill>
          <a:ln>
            <a:headEnd/>
            <a:tailEnd/>
          </a:ln>
        </p:spPr>
        <p:style>
          <a:lnRef idx="1">
            <a:schemeClr val="accent1"/>
          </a:lnRef>
          <a:fillRef idx="2">
            <a:schemeClr val="accent1"/>
          </a:fillRef>
          <a:effectRef idx="1">
            <a:schemeClr val="accent1"/>
          </a:effectRef>
          <a:fontRef idx="minor">
            <a:schemeClr val="dk1"/>
          </a:fontRef>
        </p:style>
        <p:txBody>
          <a:bodyPr wrap="square" anchor="ctr"/>
          <a:lstStyle/>
          <a:p>
            <a:pPr algn="just">
              <a:lnSpc>
                <a:spcPct val="100000"/>
              </a:lnSpc>
              <a:spcBef>
                <a:spcPts val="0"/>
              </a:spcBef>
              <a:spcAft>
                <a:spcPts val="0"/>
              </a:spcAft>
              <a:buNone/>
            </a:pPr>
            <a:r>
              <a:rPr lang="zh-CN" altLang="zh-CN" sz="1100" b="0" kern="0" dirty="0" smtClean="0">
                <a:solidFill>
                  <a:srgbClr val="000000"/>
                </a:solidFill>
                <a:latin typeface="微软雅黑" pitchFamily="34" charset="-122"/>
                <a:ea typeface="微软雅黑" pitchFamily="34" charset="-122"/>
                <a:cs typeface="宋体"/>
              </a:rPr>
              <a:t>依靠多专业的项目式团队</a:t>
            </a:r>
            <a:r>
              <a:rPr lang="zh-CN" altLang="en-US" sz="1100" b="0" kern="0" dirty="0" smtClean="0">
                <a:solidFill>
                  <a:srgbClr val="000000"/>
                </a:solidFill>
                <a:latin typeface="微软雅黑" pitchFamily="34" charset="-122"/>
                <a:ea typeface="微软雅黑" pitchFamily="34" charset="-122"/>
                <a:cs typeface="宋体"/>
              </a:rPr>
              <a:t>。</a:t>
            </a:r>
            <a:endParaRPr lang="zh-CN" altLang="zh-CN" sz="1100" b="0" kern="100" dirty="0">
              <a:latin typeface="微软雅黑" pitchFamily="34" charset="-122"/>
              <a:ea typeface="微软雅黑" pitchFamily="34" charset="-122"/>
              <a:cs typeface="Times New Roman"/>
            </a:endParaRPr>
          </a:p>
        </p:txBody>
      </p:sp>
      <p:sp>
        <p:nvSpPr>
          <p:cNvPr id="112" name="Rectangle 2"/>
          <p:cNvSpPr>
            <a:spLocks noChangeArrowheads="1"/>
          </p:cNvSpPr>
          <p:nvPr/>
        </p:nvSpPr>
        <p:spPr bwMode="auto">
          <a:xfrm>
            <a:off x="4220778" y="5373216"/>
            <a:ext cx="1950217" cy="792088"/>
          </a:xfrm>
          <a:prstGeom prst="rect">
            <a:avLst/>
          </a:prstGeom>
          <a:solidFill>
            <a:schemeClr val="accent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square" anchor="ctr"/>
          <a:lstStyle/>
          <a:p>
            <a:pPr algn="just">
              <a:lnSpc>
                <a:spcPct val="100000"/>
              </a:lnSpc>
              <a:spcBef>
                <a:spcPts val="0"/>
              </a:spcBef>
              <a:spcAft>
                <a:spcPts val="0"/>
              </a:spcAft>
              <a:buNone/>
            </a:pPr>
            <a:r>
              <a:rPr lang="zh-CN" altLang="zh-CN" sz="1100" b="0" kern="0" dirty="0" smtClean="0">
                <a:solidFill>
                  <a:srgbClr val="000000"/>
                </a:solidFill>
                <a:latin typeface="微软雅黑" pitchFamily="34" charset="-122"/>
                <a:ea typeface="微软雅黑" pitchFamily="34" charset="-122"/>
                <a:cs typeface="宋体"/>
              </a:rPr>
              <a:t>强调在项目或部门内的团队合作，以制度维持管理</a:t>
            </a:r>
            <a:r>
              <a:rPr lang="zh-CN" altLang="en-US" sz="1100" b="0" kern="0" dirty="0" smtClean="0">
                <a:solidFill>
                  <a:srgbClr val="000000"/>
                </a:solidFill>
                <a:latin typeface="微软雅黑" pitchFamily="34" charset="-122"/>
                <a:ea typeface="微软雅黑" pitchFamily="34" charset="-122"/>
                <a:cs typeface="宋体"/>
              </a:rPr>
              <a:t>。</a:t>
            </a:r>
            <a:endParaRPr lang="zh-CN" altLang="zh-CN" sz="1100" b="0" kern="100" dirty="0">
              <a:latin typeface="微软雅黑" pitchFamily="34" charset="-122"/>
              <a:ea typeface="微软雅黑" pitchFamily="34" charset="-122"/>
              <a:cs typeface="Times New Roman"/>
            </a:endParaRPr>
          </a:p>
        </p:txBody>
      </p:sp>
      <p:sp>
        <p:nvSpPr>
          <p:cNvPr id="113" name="Rectangle 2"/>
          <p:cNvSpPr>
            <a:spLocks noChangeArrowheads="1"/>
          </p:cNvSpPr>
          <p:nvPr/>
        </p:nvSpPr>
        <p:spPr bwMode="auto">
          <a:xfrm>
            <a:off x="6170995" y="5373216"/>
            <a:ext cx="1482165" cy="792088"/>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wrap="square" anchor="ctr"/>
          <a:lstStyle/>
          <a:p>
            <a:pPr algn="just">
              <a:lnSpc>
                <a:spcPct val="100000"/>
              </a:lnSpc>
              <a:spcBef>
                <a:spcPts val="0"/>
              </a:spcBef>
              <a:spcAft>
                <a:spcPts val="0"/>
              </a:spcAft>
              <a:buNone/>
            </a:pPr>
            <a:r>
              <a:rPr lang="zh-CN" altLang="zh-CN" sz="1100" b="0" kern="0" dirty="0" smtClean="0">
                <a:solidFill>
                  <a:srgbClr val="000000"/>
                </a:solidFill>
                <a:latin typeface="微软雅黑" pitchFamily="34" charset="-122"/>
                <a:ea typeface="微软雅黑" pitchFamily="34" charset="-122"/>
                <a:cs typeface="宋体"/>
              </a:rPr>
              <a:t>数据以电子文件存储，可以流通共享</a:t>
            </a:r>
            <a:r>
              <a:rPr lang="zh-CN" altLang="en-US" sz="1100" b="0" kern="0" dirty="0" smtClean="0">
                <a:solidFill>
                  <a:srgbClr val="000000"/>
                </a:solidFill>
                <a:latin typeface="微软雅黑" pitchFamily="34" charset="-122"/>
                <a:ea typeface="微软雅黑" pitchFamily="34" charset="-122"/>
                <a:cs typeface="宋体"/>
              </a:rPr>
              <a:t>。</a:t>
            </a:r>
            <a:endParaRPr lang="zh-CN" altLang="zh-CN" sz="1100" b="0" kern="100" dirty="0">
              <a:latin typeface="微软雅黑" pitchFamily="34" charset="-122"/>
              <a:ea typeface="微软雅黑" pitchFamily="34" charset="-122"/>
              <a:cs typeface="Times New Roman"/>
            </a:endParaRPr>
          </a:p>
        </p:txBody>
      </p:sp>
      <p:cxnSp>
        <p:nvCxnSpPr>
          <p:cNvPr id="114" name="肘形连接符 113"/>
          <p:cNvCxnSpPr>
            <a:stCxn id="89" idx="2"/>
            <a:endCxn id="115" idx="0"/>
          </p:cNvCxnSpPr>
          <p:nvPr/>
        </p:nvCxnSpPr>
        <p:spPr bwMode="auto">
          <a:xfrm rot="16200000" flipH="1">
            <a:off x="2081361" y="3074120"/>
            <a:ext cx="744723" cy="12001"/>
          </a:xfrm>
          <a:prstGeom prst="bentConnector3">
            <a:avLst>
              <a:gd name="adj1" fmla="val -2924"/>
            </a:avLst>
          </a:prstGeom>
          <a:solidFill>
            <a:srgbClr val="FF9900"/>
          </a:solidFill>
          <a:ln w="19050" cap="flat" cmpd="sng" algn="ctr">
            <a:solidFill>
              <a:schemeClr val="accent1">
                <a:lumMod val="60000"/>
                <a:lumOff val="40000"/>
              </a:schemeClr>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椭圆 114"/>
          <p:cNvSpPr/>
          <p:nvPr/>
        </p:nvSpPr>
        <p:spPr bwMode="auto">
          <a:xfrm>
            <a:off x="2342710" y="3452483"/>
            <a:ext cx="234026" cy="216024"/>
          </a:xfrm>
          <a:prstGeom prst="ellipse">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sz="1100">
              <a:solidFill>
                <a:srgbClr val="000000"/>
              </a:solidFill>
              <a:latin typeface="微软雅黑" pitchFamily="34" charset="-122"/>
              <a:ea typeface="微软雅黑" pitchFamily="34" charset="-122"/>
            </a:endParaRPr>
          </a:p>
        </p:txBody>
      </p:sp>
      <p:sp>
        <p:nvSpPr>
          <p:cNvPr id="116" name="Rectangle 2"/>
          <p:cNvSpPr>
            <a:spLocks noChangeArrowheads="1"/>
          </p:cNvSpPr>
          <p:nvPr/>
        </p:nvSpPr>
        <p:spPr bwMode="auto">
          <a:xfrm>
            <a:off x="7653160" y="5373216"/>
            <a:ext cx="1326147" cy="792088"/>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wrap="square" anchor="ctr"/>
          <a:lstStyle/>
          <a:p>
            <a:pPr algn="just">
              <a:lnSpc>
                <a:spcPct val="100000"/>
              </a:lnSpc>
              <a:spcBef>
                <a:spcPts val="0"/>
              </a:spcBef>
              <a:spcAft>
                <a:spcPts val="0"/>
              </a:spcAft>
              <a:buNone/>
            </a:pPr>
            <a:r>
              <a:rPr lang="en-US" altLang="zh-CN" sz="1100" b="0" kern="0" dirty="0" smtClean="0">
                <a:solidFill>
                  <a:srgbClr val="000000"/>
                </a:solidFill>
                <a:latin typeface="微软雅黑" pitchFamily="34" charset="-122"/>
                <a:ea typeface="微软雅黑" pitchFamily="34" charset="-122"/>
                <a:cs typeface="宋体"/>
              </a:rPr>
              <a:t>IT</a:t>
            </a:r>
            <a:r>
              <a:rPr lang="zh-CN" altLang="zh-CN" sz="1100" b="0" kern="0" dirty="0" smtClean="0">
                <a:solidFill>
                  <a:srgbClr val="000000"/>
                </a:solidFill>
                <a:latin typeface="微软雅黑" pitchFamily="34" charset="-122"/>
                <a:ea typeface="微软雅黑" pitchFamily="34" charset="-122"/>
                <a:cs typeface="宋体"/>
              </a:rPr>
              <a:t>应用系统零碎、实现各业务独立功能</a:t>
            </a:r>
            <a:r>
              <a:rPr lang="zh-CN" altLang="en-US" sz="1100" b="0" kern="0" dirty="0" smtClean="0">
                <a:solidFill>
                  <a:srgbClr val="000000"/>
                </a:solidFill>
                <a:latin typeface="微软雅黑" pitchFamily="34" charset="-122"/>
                <a:ea typeface="微软雅黑" pitchFamily="34" charset="-122"/>
                <a:cs typeface="宋体"/>
              </a:rPr>
              <a:t>。</a:t>
            </a:r>
            <a:endParaRPr lang="zh-CN" altLang="zh-CN" sz="1100" b="0" kern="100" dirty="0">
              <a:latin typeface="微软雅黑" pitchFamily="34" charset="-122"/>
              <a:ea typeface="微软雅黑" pitchFamily="34" charset="-122"/>
              <a:cs typeface="Times New Roman"/>
            </a:endParaRPr>
          </a:p>
        </p:txBody>
      </p:sp>
      <p:cxnSp>
        <p:nvCxnSpPr>
          <p:cNvPr id="117" name="直接连接符 116"/>
          <p:cNvCxnSpPr>
            <a:stCxn id="115" idx="3"/>
            <a:endCxn id="125" idx="2"/>
          </p:cNvCxnSpPr>
          <p:nvPr/>
        </p:nvCxnSpPr>
        <p:spPr bwMode="auto">
          <a:xfrm flipH="1">
            <a:off x="818037" y="3636871"/>
            <a:ext cx="1558945" cy="1376305"/>
          </a:xfrm>
          <a:prstGeom prst="line">
            <a:avLst/>
          </a:prstGeom>
          <a:solidFill>
            <a:srgbClr val="FF9900"/>
          </a:solidFill>
          <a:ln w="12700" cap="flat" cmpd="sng" algn="ctr">
            <a:solidFill>
              <a:schemeClr val="tx1"/>
            </a:solidFill>
            <a:prstDash val="dash"/>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直接连接符 117"/>
          <p:cNvCxnSpPr>
            <a:stCxn id="115" idx="5"/>
            <a:endCxn id="124" idx="4"/>
          </p:cNvCxnSpPr>
          <p:nvPr/>
        </p:nvCxnSpPr>
        <p:spPr bwMode="auto">
          <a:xfrm>
            <a:off x="2542464" y="3636871"/>
            <a:ext cx="6436843" cy="1376305"/>
          </a:xfrm>
          <a:prstGeom prst="line">
            <a:avLst/>
          </a:prstGeom>
          <a:solidFill>
            <a:srgbClr val="FF9900"/>
          </a:solidFill>
          <a:ln w="12700" cap="flat" cmpd="sng" algn="ctr">
            <a:solidFill>
              <a:schemeClr val="tx1"/>
            </a:solidFill>
            <a:prstDash val="dash"/>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 name="TextBox 118"/>
          <p:cNvSpPr txBox="1"/>
          <p:nvPr/>
        </p:nvSpPr>
        <p:spPr bwMode="gray">
          <a:xfrm>
            <a:off x="788397" y="5373216"/>
            <a:ext cx="1809637" cy="792088"/>
          </a:xfrm>
          <a:prstGeom prst="rect">
            <a:avLst/>
          </a:prstGeom>
          <a:solidFill>
            <a:schemeClr val="bg1">
              <a:lumMod val="75000"/>
            </a:schemeClr>
          </a:solidFill>
          <a:ln w="9525" algn="ctr">
            <a:noFill/>
            <a:miter lim="800000"/>
            <a:headEnd/>
            <a:tailEnd/>
          </a:ln>
          <a:effectLst/>
        </p:spPr>
        <p:txBody>
          <a:bodyPr wrap="square" lIns="0" tIns="0" rIns="0" bIns="0" rtlCol="0" anchor="ctr" anchorCtr="0">
            <a:noAutofit/>
          </a:bodyPr>
          <a:lstStyle/>
          <a:p>
            <a:pPr algn="just">
              <a:lnSpc>
                <a:spcPct val="100000"/>
              </a:lnSpc>
              <a:spcBef>
                <a:spcPts val="0"/>
              </a:spcBef>
              <a:spcAft>
                <a:spcPts val="0"/>
              </a:spcAft>
              <a:buNone/>
            </a:pPr>
            <a:r>
              <a:rPr lang="zh-CN" altLang="zh-CN" sz="1100" b="0" kern="0" dirty="0" smtClean="0">
                <a:solidFill>
                  <a:srgbClr val="000000"/>
                </a:solidFill>
                <a:latin typeface="微软雅黑" pitchFamily="34" charset="-122"/>
                <a:ea typeface="微软雅黑" pitchFamily="34" charset="-122"/>
                <a:cs typeface="宋体"/>
              </a:rPr>
              <a:t>建立了基础的</a:t>
            </a:r>
            <a:r>
              <a:rPr lang="zh-CN" altLang="en-US" sz="1100" b="0" kern="0" dirty="0" smtClean="0">
                <a:solidFill>
                  <a:srgbClr val="000000"/>
                </a:solidFill>
                <a:latin typeface="微软雅黑" pitchFamily="34" charset="-122"/>
                <a:ea typeface="微软雅黑" pitchFamily="34" charset="-122"/>
                <a:cs typeface="宋体"/>
              </a:rPr>
              <a:t>数据</a:t>
            </a:r>
            <a:r>
              <a:rPr lang="zh-CN" altLang="zh-CN" sz="1100" b="0" kern="0" dirty="0" smtClean="0">
                <a:solidFill>
                  <a:srgbClr val="000000"/>
                </a:solidFill>
                <a:latin typeface="微软雅黑" pitchFamily="34" charset="-122"/>
                <a:ea typeface="微软雅黑" pitchFamily="34" charset="-122"/>
                <a:cs typeface="宋体"/>
              </a:rPr>
              <a:t>管理流程</a:t>
            </a:r>
          </a:p>
          <a:p>
            <a:pPr algn="just">
              <a:lnSpc>
                <a:spcPct val="100000"/>
              </a:lnSpc>
              <a:spcBef>
                <a:spcPts val="0"/>
              </a:spcBef>
              <a:spcAft>
                <a:spcPts val="0"/>
              </a:spcAft>
              <a:buNone/>
            </a:pPr>
            <a:r>
              <a:rPr lang="zh-CN" altLang="zh-CN" sz="1100" b="0" kern="0" dirty="0" smtClean="0">
                <a:solidFill>
                  <a:srgbClr val="000000"/>
                </a:solidFill>
                <a:latin typeface="微软雅黑" pitchFamily="34" charset="-122"/>
                <a:ea typeface="微软雅黑" pitchFamily="34" charset="-122"/>
                <a:cs typeface="宋体"/>
              </a:rPr>
              <a:t>稳定的业务质量可以重复出现</a:t>
            </a:r>
            <a:endParaRPr lang="zh-CN" altLang="en-US" sz="1100" b="0" kern="100" dirty="0" smtClean="0">
              <a:solidFill>
                <a:schemeClr val="tx1"/>
              </a:solidFill>
              <a:latin typeface="微软雅黑" pitchFamily="34" charset="-122"/>
              <a:ea typeface="微软雅黑" pitchFamily="34" charset="-122"/>
              <a:cs typeface="Times New Roman"/>
            </a:endParaRPr>
          </a:p>
        </p:txBody>
      </p:sp>
      <p:sp>
        <p:nvSpPr>
          <p:cNvPr id="120" name="Rectangle 2"/>
          <p:cNvSpPr>
            <a:spLocks noChangeArrowheads="1"/>
          </p:cNvSpPr>
          <p:nvPr/>
        </p:nvSpPr>
        <p:spPr bwMode="auto">
          <a:xfrm>
            <a:off x="788397" y="5013176"/>
            <a:ext cx="1794199" cy="288032"/>
          </a:xfrm>
          <a:prstGeom prst="rect">
            <a:avLst/>
          </a:prstGeom>
          <a:solidFill>
            <a:schemeClr val="bg1">
              <a:lumMod val="75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ct val="100000"/>
              </a:lnSpc>
              <a:spcBef>
                <a:spcPts val="0"/>
              </a:spcBef>
              <a:spcAft>
                <a:spcPts val="0"/>
              </a:spcAft>
              <a:buNone/>
            </a:pPr>
            <a:r>
              <a:rPr lang="zh-CN" altLang="en-US" sz="1100" dirty="0" smtClean="0">
                <a:latin typeface="微软雅黑" pitchFamily="34" charset="-122"/>
                <a:ea typeface="微软雅黑" pitchFamily="34" charset="-122"/>
              </a:rPr>
              <a:t>业务管理活动</a:t>
            </a:r>
            <a:endParaRPr lang="zh-CN" altLang="en-US" sz="1100" dirty="0">
              <a:latin typeface="微软雅黑" pitchFamily="34" charset="-122"/>
              <a:ea typeface="微软雅黑" pitchFamily="34" charset="-122"/>
            </a:endParaRPr>
          </a:p>
        </p:txBody>
      </p:sp>
      <p:sp>
        <p:nvSpPr>
          <p:cNvPr id="121" name="Rectangle 2"/>
          <p:cNvSpPr>
            <a:spLocks noChangeArrowheads="1"/>
          </p:cNvSpPr>
          <p:nvPr/>
        </p:nvSpPr>
        <p:spPr bwMode="auto">
          <a:xfrm>
            <a:off x="2582596" y="5013176"/>
            <a:ext cx="1638182" cy="288032"/>
          </a:xfrm>
          <a:prstGeom prst="rect">
            <a:avLst/>
          </a:prstGeom>
          <a:solidFill>
            <a:schemeClr val="bg1">
              <a:lumMod val="85000"/>
            </a:schemeClr>
          </a:solidFill>
          <a:ln>
            <a:headEnd/>
            <a:tailEnd/>
          </a:ln>
        </p:spPr>
        <p:style>
          <a:lnRef idx="1">
            <a:schemeClr val="accent1"/>
          </a:lnRef>
          <a:fillRef idx="2">
            <a:schemeClr val="accent1"/>
          </a:fillRef>
          <a:effectRef idx="1">
            <a:schemeClr val="accent1"/>
          </a:effectRef>
          <a:fontRef idx="minor">
            <a:schemeClr val="dk1"/>
          </a:fontRef>
        </p:style>
        <p:txBody>
          <a:bodyPr wrap="square" anchor="ctr"/>
          <a:lstStyle/>
          <a:p>
            <a:pPr algn="ctr">
              <a:lnSpc>
                <a:spcPct val="100000"/>
              </a:lnSpc>
              <a:spcBef>
                <a:spcPts val="0"/>
              </a:spcBef>
              <a:spcAft>
                <a:spcPts val="0"/>
              </a:spcAft>
              <a:buNone/>
            </a:pPr>
            <a:r>
              <a:rPr lang="zh-CN" altLang="en-US" sz="1100" kern="100" dirty="0" smtClean="0">
                <a:latin typeface="微软雅黑" pitchFamily="34" charset="-122"/>
                <a:ea typeface="微软雅黑" pitchFamily="34" charset="-122"/>
                <a:cs typeface="Times New Roman"/>
              </a:rPr>
              <a:t>组织岗位</a:t>
            </a:r>
            <a:endParaRPr lang="zh-CN" altLang="zh-CN" sz="1100" kern="100" dirty="0">
              <a:latin typeface="微软雅黑" pitchFamily="34" charset="-122"/>
              <a:ea typeface="微软雅黑" pitchFamily="34" charset="-122"/>
              <a:cs typeface="Times New Roman"/>
            </a:endParaRPr>
          </a:p>
        </p:txBody>
      </p:sp>
      <p:sp>
        <p:nvSpPr>
          <p:cNvPr id="122" name="Rectangle 2"/>
          <p:cNvSpPr>
            <a:spLocks noChangeArrowheads="1"/>
          </p:cNvSpPr>
          <p:nvPr/>
        </p:nvSpPr>
        <p:spPr bwMode="auto">
          <a:xfrm>
            <a:off x="4220778" y="5013176"/>
            <a:ext cx="1950217" cy="288032"/>
          </a:xfrm>
          <a:prstGeom prst="rect">
            <a:avLst/>
          </a:prstGeom>
          <a:solidFill>
            <a:schemeClr val="accent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square" anchor="ctr"/>
          <a:lstStyle/>
          <a:p>
            <a:pPr algn="ctr">
              <a:lnSpc>
                <a:spcPct val="100000"/>
              </a:lnSpc>
              <a:spcBef>
                <a:spcPts val="0"/>
              </a:spcBef>
              <a:spcAft>
                <a:spcPts val="0"/>
              </a:spcAft>
              <a:buNone/>
            </a:pPr>
            <a:r>
              <a:rPr lang="zh-CN" altLang="en-US" sz="1100" kern="100" dirty="0" smtClean="0">
                <a:latin typeface="微软雅黑" pitchFamily="34" charset="-122"/>
                <a:ea typeface="微软雅黑" pitchFamily="34" charset="-122"/>
                <a:cs typeface="Times New Roman"/>
              </a:rPr>
              <a:t>企业文化</a:t>
            </a:r>
            <a:endParaRPr lang="zh-CN" altLang="zh-CN" sz="1100" kern="100" dirty="0">
              <a:latin typeface="微软雅黑" pitchFamily="34" charset="-122"/>
              <a:ea typeface="微软雅黑" pitchFamily="34" charset="-122"/>
              <a:cs typeface="Times New Roman"/>
            </a:endParaRPr>
          </a:p>
        </p:txBody>
      </p:sp>
      <p:sp>
        <p:nvSpPr>
          <p:cNvPr id="123" name="Rectangle 2"/>
          <p:cNvSpPr>
            <a:spLocks noChangeArrowheads="1"/>
          </p:cNvSpPr>
          <p:nvPr/>
        </p:nvSpPr>
        <p:spPr bwMode="auto">
          <a:xfrm>
            <a:off x="6170995" y="5013176"/>
            <a:ext cx="2808312" cy="288032"/>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wrap="square" anchor="ctr"/>
          <a:lstStyle/>
          <a:p>
            <a:pPr algn="ctr">
              <a:lnSpc>
                <a:spcPct val="100000"/>
              </a:lnSpc>
              <a:spcBef>
                <a:spcPts val="0"/>
              </a:spcBef>
              <a:spcAft>
                <a:spcPts val="0"/>
              </a:spcAft>
              <a:buNone/>
            </a:pPr>
            <a:r>
              <a:rPr lang="en-US" altLang="zh-CN" sz="1100" kern="0" dirty="0" smtClean="0">
                <a:solidFill>
                  <a:srgbClr val="000000"/>
                </a:solidFill>
                <a:latin typeface="微软雅黑" pitchFamily="34" charset="-122"/>
                <a:ea typeface="微软雅黑" pitchFamily="34" charset="-122"/>
                <a:cs typeface="宋体"/>
              </a:rPr>
              <a:t>IT</a:t>
            </a:r>
            <a:r>
              <a:rPr lang="zh-CN" altLang="en-US" sz="1100" kern="0" dirty="0" smtClean="0">
                <a:solidFill>
                  <a:srgbClr val="000000"/>
                </a:solidFill>
                <a:latin typeface="微软雅黑" pitchFamily="34" charset="-122"/>
                <a:ea typeface="微软雅黑" pitchFamily="34" charset="-122"/>
                <a:cs typeface="宋体"/>
              </a:rPr>
              <a:t>支持</a:t>
            </a:r>
            <a:endParaRPr lang="zh-CN" altLang="zh-CN" sz="1100" kern="100" dirty="0">
              <a:latin typeface="微软雅黑" pitchFamily="34" charset="-122"/>
              <a:ea typeface="微软雅黑" pitchFamily="34" charset="-122"/>
              <a:cs typeface="Times New Roman"/>
            </a:endParaRPr>
          </a:p>
        </p:txBody>
      </p:sp>
      <p:sp>
        <p:nvSpPr>
          <p:cNvPr id="124" name="等腰三角形 123"/>
          <p:cNvSpPr/>
          <p:nvPr/>
        </p:nvSpPr>
        <p:spPr bwMode="auto">
          <a:xfrm>
            <a:off x="3284674" y="4005064"/>
            <a:ext cx="5694633" cy="1008112"/>
          </a:xfrm>
          <a:prstGeom prst="triangle">
            <a:avLst>
              <a:gd name="adj" fmla="val 12171"/>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sz="1100">
              <a:solidFill>
                <a:srgbClr val="000000"/>
              </a:solidFill>
              <a:latin typeface="微软雅黑" pitchFamily="34" charset="-122"/>
              <a:ea typeface="微软雅黑" pitchFamily="34" charset="-122"/>
            </a:endParaRPr>
          </a:p>
        </p:txBody>
      </p:sp>
      <p:sp>
        <p:nvSpPr>
          <p:cNvPr id="125" name="等腰三角形 124"/>
          <p:cNvSpPr/>
          <p:nvPr/>
        </p:nvSpPr>
        <p:spPr bwMode="auto">
          <a:xfrm>
            <a:off x="818037" y="4005064"/>
            <a:ext cx="2466637" cy="1008112"/>
          </a:xfrm>
          <a:prstGeom prst="triangle">
            <a:avLst>
              <a:gd name="adj" fmla="val 48364"/>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sz="1100" dirty="0">
              <a:solidFill>
                <a:srgbClr val="000000"/>
              </a:solidFill>
              <a:latin typeface="微软雅黑" pitchFamily="34" charset="-122"/>
              <a:ea typeface="微软雅黑" pitchFamily="34" charset="-122"/>
            </a:endParaRPr>
          </a:p>
        </p:txBody>
      </p:sp>
      <p:sp>
        <p:nvSpPr>
          <p:cNvPr id="126" name="等腰三角形 125"/>
          <p:cNvSpPr/>
          <p:nvPr/>
        </p:nvSpPr>
        <p:spPr bwMode="auto">
          <a:xfrm rot="10800000">
            <a:off x="1928664" y="4018390"/>
            <a:ext cx="2081949" cy="994786"/>
          </a:xfrm>
          <a:prstGeom prst="triangle">
            <a:avLst>
              <a:gd name="adj" fmla="val 34856"/>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sz="1100">
              <a:solidFill>
                <a:srgbClr val="000000"/>
              </a:solidFill>
              <a:latin typeface="微软雅黑" pitchFamily="34" charset="-122"/>
              <a:ea typeface="微软雅黑" pitchFamily="34" charset="-122"/>
            </a:endParaRPr>
          </a:p>
        </p:txBody>
      </p:sp>
      <p:sp>
        <p:nvSpPr>
          <p:cNvPr id="127" name="Text Box 30"/>
          <p:cNvSpPr txBox="1">
            <a:spLocks noChangeArrowheads="1"/>
          </p:cNvSpPr>
          <p:nvPr/>
        </p:nvSpPr>
        <p:spPr bwMode="auto">
          <a:xfrm>
            <a:off x="5151942" y="2499737"/>
            <a:ext cx="1200329" cy="430887"/>
          </a:xfrm>
          <a:prstGeom prst="rect">
            <a:avLst/>
          </a:prstGeom>
          <a:solidFill>
            <a:schemeClr val="accent2">
              <a:lumMod val="20000"/>
              <a:lumOff val="80000"/>
            </a:schemeClr>
          </a:solidFill>
          <a:ln>
            <a:headEnd/>
            <a:tailEnd/>
          </a:ln>
        </p:spPr>
        <p:style>
          <a:lnRef idx="1">
            <a:schemeClr val="accent5"/>
          </a:lnRef>
          <a:fillRef idx="2">
            <a:schemeClr val="accent5"/>
          </a:fillRef>
          <a:effectRef idx="1">
            <a:schemeClr val="accent5"/>
          </a:effectRef>
          <a:fontRef idx="minor">
            <a:schemeClr val="dk1"/>
          </a:fontRef>
        </p:style>
        <p:txBody>
          <a:bodyPr wrap="square" anchorCtr="1">
            <a:spAutoFit/>
          </a:bodyPr>
          <a:lstStyle/>
          <a:p>
            <a:pPr algn="ctr">
              <a:lnSpc>
                <a:spcPct val="100000"/>
              </a:lnSpc>
              <a:spcBef>
                <a:spcPts val="0"/>
              </a:spcBef>
              <a:spcAft>
                <a:spcPts val="0"/>
              </a:spcAft>
              <a:buClr>
                <a:schemeClr val="tx1"/>
              </a:buClr>
              <a:buFont typeface="Webdings" pitchFamily="18" charset="2"/>
              <a:buNone/>
            </a:pPr>
            <a:r>
              <a:rPr lang="zh-CN" altLang="en-US" sz="1100" b="1" dirty="0" smtClean="0">
                <a:solidFill>
                  <a:srgbClr val="C00000"/>
                </a:solidFill>
                <a:latin typeface="微软雅黑" pitchFamily="34" charset="-122"/>
                <a:ea typeface="微软雅黑" pitchFamily="34" charset="-122"/>
              </a:rPr>
              <a:t>先进企业</a:t>
            </a:r>
            <a:endParaRPr lang="en-US" altLang="zh-CN" sz="1100" b="1" dirty="0" smtClean="0">
              <a:solidFill>
                <a:srgbClr val="C00000"/>
              </a:solidFill>
              <a:latin typeface="微软雅黑" pitchFamily="34" charset="-122"/>
              <a:ea typeface="微软雅黑" pitchFamily="34" charset="-122"/>
            </a:endParaRPr>
          </a:p>
          <a:p>
            <a:pPr algn="ctr">
              <a:lnSpc>
                <a:spcPct val="100000"/>
              </a:lnSpc>
              <a:spcBef>
                <a:spcPts val="0"/>
              </a:spcBef>
              <a:spcAft>
                <a:spcPts val="0"/>
              </a:spcAft>
              <a:buClr>
                <a:schemeClr val="tx1"/>
              </a:buClr>
              <a:buFont typeface="Webdings" pitchFamily="18" charset="2"/>
              <a:buNone/>
            </a:pPr>
            <a:r>
              <a:rPr lang="zh-CN" altLang="en-US" sz="1100" b="1" dirty="0" smtClean="0">
                <a:solidFill>
                  <a:srgbClr val="C00000"/>
                </a:solidFill>
                <a:latin typeface="微软雅黑" pitchFamily="34" charset="-122"/>
                <a:ea typeface="微软雅黑" pitchFamily="34" charset="-122"/>
              </a:rPr>
              <a:t>管理现状</a:t>
            </a:r>
            <a:endParaRPr lang="zh-CN" altLang="en-US" sz="1100" b="1" dirty="0">
              <a:solidFill>
                <a:srgbClr val="C00000"/>
              </a:solidFill>
              <a:latin typeface="微软雅黑" pitchFamily="34" charset="-122"/>
              <a:ea typeface="微软雅黑" pitchFamily="34" charset="-122"/>
            </a:endParaRPr>
          </a:p>
        </p:txBody>
      </p:sp>
      <p:sp>
        <p:nvSpPr>
          <p:cNvPr id="128" name="椭圆 127"/>
          <p:cNvSpPr/>
          <p:nvPr/>
        </p:nvSpPr>
        <p:spPr bwMode="auto">
          <a:xfrm>
            <a:off x="5925854" y="2999802"/>
            <a:ext cx="234026" cy="216024"/>
          </a:xfrm>
          <a:prstGeom prst="ellipse">
            <a:avLst/>
          </a:prstGeom>
          <a:solidFill>
            <a:srgbClr val="FFC000"/>
          </a:solidFill>
          <a:ln>
            <a:noFill/>
          </a:ln>
          <a:extLst/>
        </p:spPr>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sz="1100" dirty="0">
              <a:solidFill>
                <a:srgbClr val="000000"/>
              </a:solidFill>
              <a:latin typeface="微软雅黑" pitchFamily="34" charset="-122"/>
              <a:ea typeface="微软雅黑" pitchFamily="34" charset="-122"/>
            </a:endParaRPr>
          </a:p>
        </p:txBody>
      </p:sp>
      <p:sp>
        <p:nvSpPr>
          <p:cNvPr id="58" name="矩形 57"/>
          <p:cNvSpPr/>
          <p:nvPr/>
        </p:nvSpPr>
        <p:spPr>
          <a:xfrm>
            <a:off x="220466" y="260648"/>
            <a:ext cx="6603090" cy="597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spcAft>
                <a:spcPct val="0"/>
              </a:spcAft>
              <a:buNone/>
            </a:pPr>
            <a:r>
              <a:rPr lang="zh-CN" altLang="en-US" sz="2800" b="1" dirty="0" smtClean="0">
                <a:latin typeface="+mj-ea"/>
                <a:ea typeface="+mj-ea"/>
                <a:cs typeface="+mj-cs"/>
              </a:rPr>
              <a:t>主</a:t>
            </a:r>
            <a:r>
              <a:rPr lang="zh-CN" altLang="en-US" sz="2800" b="1" dirty="0">
                <a:latin typeface="+mj-ea"/>
                <a:ea typeface="+mj-ea"/>
                <a:cs typeface="+mj-cs"/>
              </a:rPr>
              <a:t>数据管理</a:t>
            </a:r>
            <a:r>
              <a:rPr lang="zh-CN" altLang="en-US" sz="2800" b="1" dirty="0" smtClean="0">
                <a:latin typeface="+mj-ea"/>
                <a:ea typeface="+mj-ea"/>
                <a:cs typeface="+mj-cs"/>
              </a:rPr>
              <a:t>现状评估过程</a:t>
            </a:r>
            <a:endParaRPr lang="en-US" altLang="zh-CN" sz="2800" b="1" dirty="0">
              <a:latin typeface="+mj-ea"/>
              <a:ea typeface="+mj-ea"/>
              <a:cs typeface="+mj-cs"/>
            </a:endParaRPr>
          </a:p>
        </p:txBody>
      </p:sp>
      <p:sp>
        <p:nvSpPr>
          <p:cNvPr id="59" name="矩形 58"/>
          <p:cNvSpPr/>
          <p:nvPr/>
        </p:nvSpPr>
        <p:spPr>
          <a:xfrm>
            <a:off x="4953000" y="104262"/>
            <a:ext cx="4968552" cy="372410"/>
          </a:xfrm>
          <a:prstGeom prst="rect">
            <a:avLst/>
          </a:prstGeom>
        </p:spPr>
        <p:txBody>
          <a:bodyPr wrap="square">
            <a:spAutoFit/>
          </a:bodyPr>
          <a:lstStyle/>
          <a:p>
            <a:pPr>
              <a:buNone/>
            </a:pPr>
            <a:r>
              <a:rPr lang="zh-CN" altLang="en-US" b="1" dirty="0" smtClean="0">
                <a:latin typeface="+mn-ea"/>
                <a:ea typeface="+mn-ea"/>
              </a:rPr>
              <a:t>评估概要   评估模型   </a:t>
            </a:r>
            <a:r>
              <a:rPr lang="zh-CN" altLang="en-US" b="1" dirty="0" smtClean="0">
                <a:solidFill>
                  <a:srgbClr val="FF0000"/>
                </a:solidFill>
                <a:latin typeface="+mn-ea"/>
                <a:ea typeface="+mn-ea"/>
              </a:rPr>
              <a:t>评估过程</a:t>
            </a:r>
            <a:r>
              <a:rPr lang="zh-CN" altLang="en-US" b="1" dirty="0" smtClean="0">
                <a:latin typeface="+mn-ea"/>
                <a:ea typeface="+mn-ea"/>
              </a:rPr>
              <a:t>   评估结论   差距分析</a:t>
            </a:r>
            <a:endParaRPr lang="zh-CN" altLang="en-US" b="1" dirty="0">
              <a:latin typeface="+mn-ea"/>
              <a:ea typeface="+mn-ea"/>
            </a:endParaRPr>
          </a:p>
        </p:txBody>
      </p:sp>
      <p:sp>
        <p:nvSpPr>
          <p:cNvPr id="60" name="右箭头 59"/>
          <p:cNvSpPr/>
          <p:nvPr/>
        </p:nvSpPr>
        <p:spPr bwMode="auto">
          <a:xfrm>
            <a:off x="8791726"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61" name="右箭头 60"/>
          <p:cNvSpPr/>
          <p:nvPr/>
        </p:nvSpPr>
        <p:spPr bwMode="auto">
          <a:xfrm>
            <a:off x="7801133"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64" name="右箭头 63"/>
          <p:cNvSpPr/>
          <p:nvPr/>
        </p:nvSpPr>
        <p:spPr bwMode="auto">
          <a:xfrm>
            <a:off x="681405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65" name="右箭头 64"/>
          <p:cNvSpPr/>
          <p:nvPr/>
        </p:nvSpPr>
        <p:spPr bwMode="auto">
          <a:xfrm>
            <a:off x="5839398"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105567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4832648"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评估</a:t>
            </a:r>
            <a:r>
              <a:rPr lang="zh-CN" altLang="en-US" kern="1200" dirty="0">
                <a:latin typeface="+mj-ea"/>
              </a:rPr>
              <a:t>结论</a:t>
            </a:r>
          </a:p>
        </p:txBody>
      </p:sp>
      <p:sp>
        <p:nvSpPr>
          <p:cNvPr id="5" name="矩形 4"/>
          <p:cNvSpPr/>
          <p:nvPr/>
        </p:nvSpPr>
        <p:spPr>
          <a:xfrm>
            <a:off x="279336" y="1655381"/>
            <a:ext cx="1944216" cy="4797955"/>
          </a:xfrm>
          <a:prstGeom prst="rect">
            <a:avLst/>
          </a:prstGeom>
          <a:ln>
            <a:solidFill>
              <a:schemeClr val="accent1">
                <a:lumMod val="60000"/>
                <a:lumOff val="40000"/>
              </a:schemeClr>
            </a:solidFill>
          </a:ln>
        </p:spPr>
        <p:txBody>
          <a:bodyPr wrap="square">
            <a:noAutofit/>
          </a:bodyPr>
          <a:lstStyle/>
          <a:p>
            <a:pPr>
              <a:spcAft>
                <a:spcPts val="600"/>
              </a:spcAft>
            </a:pPr>
            <a:r>
              <a:rPr lang="zh-CN" altLang="en-US" dirty="0">
                <a:latin typeface="微软雅黑" pitchFamily="34" charset="-122"/>
                <a:ea typeface="微软雅黑" pitchFamily="34" charset="-122"/>
              </a:rPr>
              <a:t>正确评估和持续改进是企业</a:t>
            </a:r>
            <a:r>
              <a:rPr lang="zh-CN" altLang="en-US" dirty="0" smtClean="0">
                <a:latin typeface="微软雅黑" pitchFamily="34" charset="-122"/>
                <a:ea typeface="微软雅黑" pitchFamily="34" charset="-122"/>
              </a:rPr>
              <a:t>推进</a:t>
            </a:r>
            <a:r>
              <a:rPr lang="zh-CN" altLang="en-US" dirty="0">
                <a:latin typeface="微软雅黑" pitchFamily="34" charset="-122"/>
                <a:ea typeface="微软雅黑" pitchFamily="34" charset="-122"/>
              </a:rPr>
              <a:t>主</a:t>
            </a:r>
            <a:r>
              <a:rPr lang="zh-CN" altLang="en-US" dirty="0" smtClean="0">
                <a:latin typeface="微软雅黑" pitchFamily="34" charset="-122"/>
                <a:ea typeface="微软雅黑" pitchFamily="34" charset="-122"/>
              </a:rPr>
              <a:t>数据管理的</a:t>
            </a:r>
            <a:r>
              <a:rPr lang="zh-CN" altLang="en-US" dirty="0">
                <a:latin typeface="微软雅黑" pitchFamily="34" charset="-122"/>
                <a:ea typeface="微软雅黑" pitchFamily="34" charset="-122"/>
              </a:rPr>
              <a:t>关键</a:t>
            </a:r>
            <a:r>
              <a:rPr lang="zh-CN" altLang="en-US" dirty="0" smtClean="0">
                <a:latin typeface="微软雅黑" pitchFamily="34" charset="-122"/>
                <a:ea typeface="微软雅黑" pitchFamily="34" charset="-122"/>
              </a:rPr>
              <a:t>要点</a:t>
            </a:r>
            <a:endParaRPr lang="en-US" altLang="zh-CN" dirty="0" smtClean="0">
              <a:latin typeface="微软雅黑" pitchFamily="34" charset="-122"/>
              <a:ea typeface="微软雅黑" pitchFamily="34" charset="-122"/>
            </a:endParaRPr>
          </a:p>
          <a:p>
            <a:pPr>
              <a:spcAft>
                <a:spcPts val="600"/>
              </a:spcAft>
            </a:pPr>
            <a:r>
              <a:rPr lang="zh-CN" altLang="en-US" dirty="0" smtClean="0">
                <a:latin typeface="微软雅黑" pitchFamily="34" charset="-122"/>
                <a:ea typeface="微软雅黑" pitchFamily="34" charset="-122"/>
              </a:rPr>
              <a:t>根据</a:t>
            </a:r>
            <a:r>
              <a:rPr lang="zh-CN" altLang="en-US" dirty="0">
                <a:latin typeface="微软雅黑" pitchFamily="34" charset="-122"/>
                <a:ea typeface="微软雅黑" pitchFamily="34" charset="-122"/>
              </a:rPr>
              <a:t>管理成熟度模型，从管理活动、组织岗位、企业文化和</a:t>
            </a:r>
            <a:r>
              <a:rPr lang="en-US" altLang="zh-CN" dirty="0">
                <a:latin typeface="微软雅黑" pitchFamily="34" charset="-122"/>
                <a:ea typeface="微软雅黑" pitchFamily="34" charset="-122"/>
              </a:rPr>
              <a:t>IT</a:t>
            </a:r>
            <a:r>
              <a:rPr lang="zh-CN" altLang="en-US" dirty="0">
                <a:latin typeface="微软雅黑" pitchFamily="34" charset="-122"/>
                <a:ea typeface="微软雅黑" pitchFamily="34" charset="-122"/>
              </a:rPr>
              <a:t>支撑</a:t>
            </a:r>
            <a:r>
              <a:rPr lang="zh-CN" altLang="en-US" dirty="0" smtClean="0">
                <a:latin typeface="微软雅黑" pitchFamily="34" charset="-122"/>
                <a:ea typeface="微软雅黑" pitchFamily="34" charset="-122"/>
              </a:rPr>
              <a:t>对中国建筑主数据管理水平</a:t>
            </a:r>
            <a:r>
              <a:rPr lang="zh-CN" altLang="en-US" dirty="0">
                <a:latin typeface="微软雅黑" pitchFamily="34" charset="-122"/>
                <a:ea typeface="微软雅黑" pitchFamily="34" charset="-122"/>
              </a:rPr>
              <a:t>和业务流程能力进行评估，为进一步提升管理水平和绩效改进提供依据</a:t>
            </a:r>
            <a:endParaRPr lang="en-US" altLang="zh-CN" dirty="0">
              <a:latin typeface="微软雅黑" pitchFamily="34" charset="-122"/>
              <a:ea typeface="微软雅黑" pitchFamily="34" charset="-122"/>
            </a:endParaRPr>
          </a:p>
        </p:txBody>
      </p:sp>
      <p:grpSp>
        <p:nvGrpSpPr>
          <p:cNvPr id="9" name="Group 3"/>
          <p:cNvGrpSpPr>
            <a:grpSpLocks/>
          </p:cNvGrpSpPr>
          <p:nvPr/>
        </p:nvGrpSpPr>
        <p:grpSpPr bwMode="auto">
          <a:xfrm>
            <a:off x="2144688" y="1124744"/>
            <a:ext cx="666750" cy="5118582"/>
            <a:chOff x="1805" y="622"/>
            <a:chExt cx="420" cy="3419"/>
          </a:xfrm>
        </p:grpSpPr>
        <p:sp>
          <p:nvSpPr>
            <p:cNvPr id="10" name="AutoShape 4"/>
            <p:cNvSpPr>
              <a:spLocks noChangeArrowheads="1"/>
            </p:cNvSpPr>
            <p:nvPr/>
          </p:nvSpPr>
          <p:spPr bwMode="auto">
            <a:xfrm>
              <a:off x="1805" y="622"/>
              <a:ext cx="420" cy="288"/>
            </a:xfrm>
            <a:prstGeom prst="rightArrow">
              <a:avLst>
                <a:gd name="adj1" fmla="val 66667"/>
                <a:gd name="adj2" fmla="val 38720"/>
              </a:avLst>
            </a:prstGeom>
            <a:ln>
              <a:noFill/>
              <a:headEnd/>
              <a:tailEnd type="none" w="med" len="lg"/>
            </a:ln>
            <a:effectLst>
              <a:outerShdw blurRad="50800" dist="38100" algn="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12700" tIns="12700" rIns="12700" bIns="12700" anchor="ctr"/>
            <a:lstStyle/>
            <a:p>
              <a:pPr algn="ctr" defTabSz="228600">
                <a:lnSpc>
                  <a:spcPct val="100000"/>
                </a:lnSpc>
                <a:spcBef>
                  <a:spcPct val="20000"/>
                </a:spcBef>
                <a:buClr>
                  <a:srgbClr val="000000"/>
                </a:buClr>
                <a:buFont typeface="Arial" charset="0"/>
                <a:buNone/>
              </a:pPr>
              <a:r>
                <a:rPr lang="zh-CN" altLang="en-US" sz="1200" b="1" dirty="0" smtClean="0">
                  <a:latin typeface="+mj-ea"/>
                  <a:ea typeface="+mj-ea"/>
                </a:rPr>
                <a:t>评估体系</a:t>
              </a:r>
              <a:endParaRPr lang="en-US" altLang="zh-CN" sz="1200" b="1" dirty="0">
                <a:solidFill>
                  <a:schemeClr val="tx1"/>
                </a:solidFill>
                <a:latin typeface="+mj-ea"/>
                <a:ea typeface="+mj-ea"/>
              </a:endParaRPr>
            </a:p>
          </p:txBody>
        </p:sp>
        <p:sp>
          <p:nvSpPr>
            <p:cNvPr id="11" name="Line 5"/>
            <p:cNvSpPr>
              <a:spLocks noChangeShapeType="1"/>
            </p:cNvSpPr>
            <p:nvPr/>
          </p:nvSpPr>
          <p:spPr bwMode="auto">
            <a:xfrm>
              <a:off x="1933" y="866"/>
              <a:ext cx="0" cy="3175"/>
            </a:xfrm>
            <a:prstGeom prst="line">
              <a:avLst/>
            </a:prstGeom>
            <a:noFill/>
            <a:ln w="28575">
              <a:solidFill>
                <a:srgbClr val="66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 name="Line 6"/>
            <p:cNvSpPr>
              <a:spLocks noChangeShapeType="1"/>
            </p:cNvSpPr>
            <p:nvPr/>
          </p:nvSpPr>
          <p:spPr bwMode="auto">
            <a:xfrm>
              <a:off x="1952" y="866"/>
              <a:ext cx="0" cy="317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aphicFrame>
        <p:nvGraphicFramePr>
          <p:cNvPr id="13" name="表格 12"/>
          <p:cNvGraphicFramePr>
            <a:graphicFrameLocks noGrp="1"/>
          </p:cNvGraphicFramePr>
          <p:nvPr>
            <p:extLst>
              <p:ext uri="{D42A27DB-BD31-4B8C-83A1-F6EECF244321}">
                <p14:modId xmlns:p14="http://schemas.microsoft.com/office/powerpoint/2010/main" val="1022031468"/>
              </p:ext>
            </p:extLst>
          </p:nvPr>
        </p:nvGraphicFramePr>
        <p:xfrm>
          <a:off x="2945393" y="1124743"/>
          <a:ext cx="6616119" cy="5286700"/>
        </p:xfrm>
        <a:graphic>
          <a:graphicData uri="http://schemas.openxmlformats.org/drawingml/2006/table">
            <a:tbl>
              <a:tblPr>
                <a:effectLst/>
                <a:tableStyleId>{3C2FFA5D-87B4-456A-9821-1D502468CF0F}</a:tableStyleId>
              </a:tblPr>
              <a:tblGrid>
                <a:gridCol w="567447"/>
                <a:gridCol w="288032"/>
                <a:gridCol w="648072"/>
                <a:gridCol w="2232248"/>
                <a:gridCol w="2304256"/>
                <a:gridCol w="576064"/>
              </a:tblGrid>
              <a:tr h="288033">
                <a:tc gridSpan="6">
                  <a:txBody>
                    <a:bodyPr/>
                    <a:lstStyle/>
                    <a:p>
                      <a:pPr algn="ctr">
                        <a:spcAft>
                          <a:spcPts val="0"/>
                        </a:spcAft>
                      </a:pPr>
                      <a:r>
                        <a:rPr lang="zh-CN" altLang="en-US" sz="1600" b="1" kern="100" dirty="0" smtClean="0">
                          <a:latin typeface="微软雅黑" pitchFamily="34" charset="-122"/>
                          <a:ea typeface="微软雅黑" pitchFamily="34" charset="-122"/>
                        </a:rPr>
                        <a:t>重复</a:t>
                      </a:r>
                      <a:r>
                        <a:rPr lang="en-US" altLang="zh-CN" sz="1600" b="1" kern="100" dirty="0" smtClean="0">
                          <a:latin typeface="微软雅黑" pitchFamily="34" charset="-122"/>
                          <a:ea typeface="微软雅黑" pitchFamily="34" charset="-122"/>
                        </a:rPr>
                        <a:t>P1</a:t>
                      </a:r>
                      <a:endParaRPr lang="zh-CN" sz="1600" b="1" kern="100" dirty="0">
                        <a:solidFill>
                          <a:schemeClr val="bg1"/>
                        </a:solidFill>
                        <a:latin typeface="微软雅黑" pitchFamily="34" charset="-122"/>
                        <a:ea typeface="微软雅黑" pitchFamily="34" charset="-122"/>
                        <a:cs typeface="Times New Roman"/>
                      </a:endParaRPr>
                    </a:p>
                  </a:txBody>
                  <a:tcPr marL="29732" marR="297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algn="ctr">
                        <a:spcAft>
                          <a:spcPts val="0"/>
                        </a:spcAft>
                      </a:pPr>
                      <a:endParaRPr lang="zh-CN" sz="1500" kern="100" dirty="0">
                        <a:latin typeface="Calibri"/>
                        <a:ea typeface="宋体"/>
                        <a:cs typeface="Times New Roman"/>
                      </a:endParaRPr>
                    </a:p>
                  </a:txBody>
                  <a:tcPr marL="29732" marR="29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hMerge="1">
                  <a:txBody>
                    <a:bodyPr/>
                    <a:lstStyle/>
                    <a:p>
                      <a:pPr algn="ctr">
                        <a:spcAft>
                          <a:spcPts val="0"/>
                        </a:spcAft>
                      </a:pPr>
                      <a:endParaRPr lang="zh-CN" sz="1500" kern="100" dirty="0">
                        <a:latin typeface="Calibri"/>
                        <a:ea typeface="宋体"/>
                        <a:cs typeface="Times New Roman"/>
                      </a:endParaRPr>
                    </a:p>
                  </a:txBody>
                  <a:tcPr marL="29732" marR="29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hMerge="1">
                  <a:txBody>
                    <a:bodyPr/>
                    <a:lstStyle/>
                    <a:p>
                      <a:pPr algn="ctr">
                        <a:spcAft>
                          <a:spcPts val="0"/>
                        </a:spcAft>
                      </a:pPr>
                      <a:endParaRPr lang="zh-CN" sz="1500" kern="100" dirty="0">
                        <a:latin typeface="Calibri"/>
                        <a:ea typeface="宋体"/>
                        <a:cs typeface="Times New Roman"/>
                      </a:endParaRPr>
                    </a:p>
                  </a:txBody>
                  <a:tcPr marL="29732" marR="29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hMerge="1">
                  <a:txBody>
                    <a:bodyPr/>
                    <a:lstStyle/>
                    <a:p>
                      <a:pPr algn="ctr">
                        <a:spcAft>
                          <a:spcPts val="0"/>
                        </a:spcAft>
                      </a:pPr>
                      <a:endParaRPr lang="zh-CN" sz="1500" kern="100" dirty="0">
                        <a:latin typeface="Calibri"/>
                        <a:ea typeface="宋体"/>
                        <a:cs typeface="Times New Roman"/>
                      </a:endParaRPr>
                    </a:p>
                  </a:txBody>
                  <a:tcPr marL="29732" marR="29732" marT="0" marB="0" anchor="ctr">
                    <a:lnL w="12700" cap="flat" cmpd="sng"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444982">
                <a:tc>
                  <a:txBody>
                    <a:bodyPr/>
                    <a:lstStyle/>
                    <a:p>
                      <a:pPr algn="ctr">
                        <a:spcAft>
                          <a:spcPts val="0"/>
                        </a:spcAft>
                      </a:pPr>
                      <a:r>
                        <a:rPr lang="zh-CN" sz="1400" b="1" kern="0" dirty="0">
                          <a:latin typeface="微软雅黑" pitchFamily="34" charset="-122"/>
                          <a:ea typeface="微软雅黑" pitchFamily="34" charset="-122"/>
                        </a:rPr>
                        <a:t>项目</a:t>
                      </a:r>
                      <a:endParaRPr lang="zh-CN" sz="1400" b="1" kern="100" dirty="0">
                        <a:solidFill>
                          <a:schemeClr val="bg1"/>
                        </a:solidFill>
                        <a:latin typeface="微软雅黑" pitchFamily="34" charset="-122"/>
                        <a:ea typeface="微软雅黑" pitchFamily="34" charset="-122"/>
                        <a:cs typeface="Times New Roman"/>
                      </a:endParaRPr>
                    </a:p>
                  </a:txBody>
                  <a:tcPr marL="29732" marR="297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gridSpan="2">
                  <a:txBody>
                    <a:bodyPr/>
                    <a:lstStyle/>
                    <a:p>
                      <a:pPr algn="ctr">
                        <a:spcAft>
                          <a:spcPts val="0"/>
                        </a:spcAft>
                      </a:pPr>
                      <a:r>
                        <a:rPr lang="zh-CN" sz="1400" b="1" kern="0" dirty="0">
                          <a:latin typeface="微软雅黑" pitchFamily="34" charset="-122"/>
                          <a:ea typeface="微软雅黑" pitchFamily="34" charset="-122"/>
                        </a:rPr>
                        <a:t>评估内容</a:t>
                      </a:r>
                      <a:endParaRPr lang="zh-CN" sz="1400" b="1" kern="100" dirty="0">
                        <a:solidFill>
                          <a:schemeClr val="bg1"/>
                        </a:solidFill>
                        <a:latin typeface="微软雅黑" pitchFamily="34" charset="-122"/>
                        <a:ea typeface="微软雅黑" pitchFamily="34" charset="-122"/>
                        <a:cs typeface="Times New Roman"/>
                      </a:endParaRPr>
                    </a:p>
                  </a:txBody>
                  <a:tcPr marL="29732" marR="297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zh-CN" altLang="en-US"/>
                    </a:p>
                  </a:txBody>
                  <a:tcPr/>
                </a:tc>
                <a:tc>
                  <a:txBody>
                    <a:bodyPr/>
                    <a:lstStyle/>
                    <a:p>
                      <a:pPr algn="ctr">
                        <a:spcAft>
                          <a:spcPts val="0"/>
                        </a:spcAft>
                      </a:pPr>
                      <a:r>
                        <a:rPr lang="zh-CN" sz="1400" b="1" kern="0" dirty="0" smtClean="0">
                          <a:latin typeface="微软雅黑" pitchFamily="34" charset="-122"/>
                          <a:ea typeface="微软雅黑" pitchFamily="34" charset="-122"/>
                        </a:rPr>
                        <a:t>中</a:t>
                      </a:r>
                      <a:r>
                        <a:rPr lang="zh-CN" altLang="en-US" sz="1400" b="1" kern="0" dirty="0" smtClean="0">
                          <a:latin typeface="微软雅黑" pitchFamily="34" charset="-122"/>
                          <a:ea typeface="微软雅黑" pitchFamily="34" charset="-122"/>
                        </a:rPr>
                        <a:t>国建筑</a:t>
                      </a:r>
                      <a:r>
                        <a:rPr lang="zh-CN" sz="1400" b="1" kern="0" dirty="0" smtClean="0">
                          <a:latin typeface="微软雅黑" pitchFamily="34" charset="-122"/>
                          <a:ea typeface="微软雅黑" pitchFamily="34" charset="-122"/>
                        </a:rPr>
                        <a:t>现状</a:t>
                      </a:r>
                      <a:endParaRPr lang="zh-CN" sz="1400" b="1" kern="100" dirty="0">
                        <a:solidFill>
                          <a:schemeClr val="bg1"/>
                        </a:solidFill>
                        <a:latin typeface="微软雅黑" pitchFamily="34" charset="-122"/>
                        <a:ea typeface="微软雅黑" pitchFamily="34" charset="-122"/>
                        <a:cs typeface="Times New Roman"/>
                      </a:endParaRPr>
                    </a:p>
                  </a:txBody>
                  <a:tcPr marL="29732" marR="297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spcAft>
                          <a:spcPts val="0"/>
                        </a:spcAft>
                      </a:pPr>
                      <a:r>
                        <a:rPr lang="zh-CN" sz="1400" b="1" kern="0" dirty="0">
                          <a:latin typeface="微软雅黑" pitchFamily="34" charset="-122"/>
                          <a:ea typeface="微软雅黑" pitchFamily="34" charset="-122"/>
                        </a:rPr>
                        <a:t>主要问题</a:t>
                      </a:r>
                      <a:endParaRPr lang="zh-CN" sz="1400" b="1" kern="100" dirty="0">
                        <a:solidFill>
                          <a:schemeClr val="bg1"/>
                        </a:solidFill>
                        <a:latin typeface="微软雅黑" pitchFamily="34" charset="-122"/>
                        <a:ea typeface="微软雅黑" pitchFamily="34" charset="-122"/>
                        <a:cs typeface="Times New Roman"/>
                      </a:endParaRPr>
                    </a:p>
                  </a:txBody>
                  <a:tcPr marL="29732" marR="297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spcAft>
                          <a:spcPts val="0"/>
                        </a:spcAft>
                      </a:pPr>
                      <a:r>
                        <a:rPr lang="zh-CN" sz="1400" b="1" kern="0" dirty="0">
                          <a:latin typeface="微软雅黑" pitchFamily="34" charset="-122"/>
                          <a:ea typeface="微软雅黑" pitchFamily="34" charset="-122"/>
                        </a:rPr>
                        <a:t>评估结果</a:t>
                      </a:r>
                      <a:endParaRPr lang="zh-CN" sz="1400" b="1" kern="100" dirty="0">
                        <a:solidFill>
                          <a:schemeClr val="bg1"/>
                        </a:solidFill>
                        <a:latin typeface="微软雅黑" pitchFamily="34" charset="-122"/>
                        <a:ea typeface="微软雅黑" pitchFamily="34" charset="-122"/>
                        <a:cs typeface="Times New Roman"/>
                      </a:endParaRPr>
                    </a:p>
                  </a:txBody>
                  <a:tcPr marL="29732" marR="297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673230">
                <a:tc rowSpan="3">
                  <a:txBody>
                    <a:bodyPr/>
                    <a:lstStyle/>
                    <a:p>
                      <a:pPr algn="l">
                        <a:spcAft>
                          <a:spcPts val="0"/>
                        </a:spcAft>
                      </a:pPr>
                      <a:r>
                        <a:rPr lang="zh-CN" sz="1200" b="1" kern="0" dirty="0">
                          <a:latin typeface="微软雅黑" pitchFamily="34" charset="-122"/>
                          <a:ea typeface="微软雅黑" pitchFamily="34" charset="-122"/>
                        </a:rPr>
                        <a:t>业务管理活动</a:t>
                      </a:r>
                      <a:endParaRPr lang="zh-CN" sz="1200" b="1" kern="100" dirty="0">
                        <a:latin typeface="微软雅黑" pitchFamily="34" charset="-122"/>
                        <a:ea typeface="微软雅黑" pitchFamily="34" charset="-122"/>
                        <a:cs typeface="Times New Roman"/>
                      </a:endParaRPr>
                    </a:p>
                  </a:txBody>
                  <a:tcPr marL="29732" marR="297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marL="0" algn="just" eaLnBrk="1" hangingPunct="1">
                        <a:spcAft>
                          <a:spcPts val="0"/>
                        </a:spcAft>
                      </a:pPr>
                      <a:r>
                        <a:rPr lang="zh-CN" altLang="zh-CN" sz="1000" kern="0" dirty="0">
                          <a:latin typeface="微软雅黑" pitchFamily="34" charset="-122"/>
                          <a:ea typeface="微软雅黑" pitchFamily="34" charset="-122"/>
                        </a:rPr>
                        <a:t>建立了基础</a:t>
                      </a:r>
                      <a:r>
                        <a:rPr lang="zh-CN" altLang="zh-CN" sz="1000" kern="0" dirty="0" smtClean="0">
                          <a:latin typeface="微软雅黑" pitchFamily="34" charset="-122"/>
                          <a:ea typeface="微软雅黑" pitchFamily="34" charset="-122"/>
                        </a:rPr>
                        <a:t>的管理流程</a:t>
                      </a:r>
                      <a:r>
                        <a:rPr lang="zh-CN" altLang="en-US" sz="1000" kern="0" dirty="0" smtClean="0">
                          <a:latin typeface="微软雅黑" pitchFamily="34" charset="-122"/>
                          <a:ea typeface="微软雅黑" pitchFamily="34" charset="-122"/>
                        </a:rPr>
                        <a:t>。</a:t>
                      </a:r>
                      <a:endParaRPr lang="zh-CN" altLang="zh-CN" sz="1000" kern="0" dirty="0">
                        <a:solidFill>
                          <a:schemeClr val="dk1"/>
                        </a:solidFill>
                        <a:latin typeface="微软雅黑" pitchFamily="34" charset="-122"/>
                        <a:ea typeface="微软雅黑" pitchFamily="34" charset="-122"/>
                        <a:cs typeface="+mn-cs"/>
                      </a:endParaRPr>
                    </a:p>
                  </a:txBody>
                  <a:tcPr marL="29732" marR="29732"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zh-CN" altLang="en-US"/>
                    </a:p>
                  </a:txBody>
                  <a:tcPr/>
                </a:tc>
                <a:tc>
                  <a:txBody>
                    <a:bodyPr/>
                    <a:lstStyle/>
                    <a:p>
                      <a:pPr marL="0" algn="just" eaLnBrk="1" hangingPunct="1">
                        <a:spcAft>
                          <a:spcPts val="0"/>
                        </a:spcAft>
                      </a:pPr>
                      <a:r>
                        <a:rPr lang="zh-CN" altLang="zh-CN" sz="1000" kern="0" dirty="0" smtClean="0">
                          <a:latin typeface="微软雅黑" pitchFamily="34" charset="-122"/>
                          <a:ea typeface="微软雅黑" pitchFamily="34" charset="-122"/>
                        </a:rPr>
                        <a:t>已经制定并发布了数据</a:t>
                      </a:r>
                      <a:r>
                        <a:rPr lang="zh-CN" altLang="en-US" sz="1000" kern="0" dirty="0" smtClean="0">
                          <a:latin typeface="微软雅黑" pitchFamily="34" charset="-122"/>
                          <a:ea typeface="微软雅黑" pitchFamily="34" charset="-122"/>
                        </a:rPr>
                        <a:t>标准</a:t>
                      </a:r>
                      <a:r>
                        <a:rPr lang="zh-CN" altLang="zh-CN" sz="1000" kern="0" dirty="0" smtClean="0">
                          <a:latin typeface="微软雅黑" pitchFamily="34" charset="-122"/>
                          <a:ea typeface="微软雅黑" pitchFamily="34" charset="-122"/>
                        </a:rPr>
                        <a:t>，规定了数据管理的组织机构和相关职责、管理策略、关系管理、绩效和动态管理等方面的基本管理思路。</a:t>
                      </a:r>
                      <a:endParaRPr lang="zh-CN" altLang="zh-CN" sz="1000" kern="0" dirty="0">
                        <a:solidFill>
                          <a:schemeClr val="dk1"/>
                        </a:solidFill>
                        <a:latin typeface="微软雅黑" pitchFamily="34" charset="-122"/>
                        <a:ea typeface="微软雅黑" pitchFamily="34" charset="-122"/>
                        <a:cs typeface="+mn-cs"/>
                      </a:endParaRPr>
                    </a:p>
                  </a:txBody>
                  <a:tcPr marL="29732" marR="29732"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just" eaLnBrk="1" hangingPunct="1">
                        <a:spcAft>
                          <a:spcPts val="0"/>
                        </a:spcAft>
                        <a:buFont typeface="Wingdings" pitchFamily="2" charset="2"/>
                        <a:buChar char="u"/>
                      </a:pPr>
                      <a:r>
                        <a:rPr lang="zh-CN" altLang="zh-CN" sz="1000" kern="0" dirty="0" smtClean="0">
                          <a:latin typeface="微软雅黑" pitchFamily="34" charset="-122"/>
                          <a:ea typeface="微软雅黑" pitchFamily="34" charset="-122"/>
                        </a:rPr>
                        <a:t>未有统一的数据体系规划；</a:t>
                      </a:r>
                    </a:p>
                    <a:p>
                      <a:pPr marL="0" algn="just" eaLnBrk="1" hangingPunct="1">
                        <a:spcAft>
                          <a:spcPts val="0"/>
                        </a:spcAft>
                        <a:buFont typeface="Wingdings" pitchFamily="2" charset="2"/>
                        <a:buChar char="u"/>
                      </a:pPr>
                      <a:r>
                        <a:rPr lang="zh-CN" altLang="zh-CN" sz="1000" kern="0" dirty="0" smtClean="0">
                          <a:latin typeface="微软雅黑" pitchFamily="34" charset="-122"/>
                          <a:ea typeface="微软雅黑" pitchFamily="34" charset="-122"/>
                        </a:rPr>
                        <a:t>尚未发布可供</a:t>
                      </a:r>
                      <a:r>
                        <a:rPr lang="zh-CN" altLang="en-US" sz="1000" kern="0" dirty="0" smtClean="0">
                          <a:latin typeface="微软雅黑" pitchFamily="34" charset="-122"/>
                          <a:ea typeface="微软雅黑" pitchFamily="34" charset="-122"/>
                        </a:rPr>
                        <a:t>股份</a:t>
                      </a:r>
                      <a:r>
                        <a:rPr lang="zh-CN" altLang="zh-CN" sz="1000" kern="0" dirty="0" smtClean="0">
                          <a:latin typeface="微软雅黑" pitchFamily="34" charset="-122"/>
                          <a:ea typeface="微软雅黑" pitchFamily="34" charset="-122"/>
                        </a:rPr>
                        <a:t>公司和下属单位能够参照实施的相关绩效评估办法和制度；</a:t>
                      </a:r>
                    </a:p>
                    <a:p>
                      <a:pPr marL="0" algn="just" eaLnBrk="1" hangingPunct="1">
                        <a:spcAft>
                          <a:spcPts val="0"/>
                        </a:spcAft>
                        <a:buFont typeface="Wingdings" pitchFamily="2" charset="2"/>
                        <a:buChar char="u"/>
                      </a:pPr>
                      <a:r>
                        <a:rPr lang="zh-CN" altLang="zh-CN" sz="1000" kern="0" dirty="0" smtClean="0">
                          <a:latin typeface="微软雅黑" pitchFamily="34" charset="-122"/>
                          <a:ea typeface="微软雅黑" pitchFamily="34" charset="-122"/>
                        </a:rPr>
                        <a:t>未对业务流程进行详尽定义</a:t>
                      </a:r>
                      <a:r>
                        <a:rPr lang="zh-CN" altLang="en-US" sz="1000" kern="0" dirty="0" smtClean="0">
                          <a:latin typeface="微软雅黑" pitchFamily="34" charset="-122"/>
                          <a:ea typeface="微软雅黑" pitchFamily="34" charset="-122"/>
                        </a:rPr>
                        <a:t>。</a:t>
                      </a:r>
                      <a:endParaRPr lang="zh-CN" altLang="zh-CN" sz="1000" kern="0" dirty="0">
                        <a:solidFill>
                          <a:schemeClr val="dk1"/>
                        </a:solidFill>
                        <a:latin typeface="微软雅黑" pitchFamily="34" charset="-122"/>
                        <a:ea typeface="微软雅黑" pitchFamily="34" charset="-122"/>
                        <a:cs typeface="+mn-cs"/>
                      </a:endParaRPr>
                    </a:p>
                  </a:txBody>
                  <a:tcPr marL="29732" marR="29732"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zh-CN" altLang="en-US" sz="1200" kern="100" dirty="0" smtClean="0">
                          <a:latin typeface="微软雅黑" pitchFamily="34" charset="-122"/>
                          <a:ea typeface="微软雅黑" pitchFamily="34" charset="-122"/>
                          <a:cs typeface="Times New Roman"/>
                        </a:rPr>
                        <a:t>基本</a:t>
                      </a:r>
                      <a:endParaRPr lang="en-US" altLang="zh-CN" sz="1200" kern="100" dirty="0" smtClean="0">
                        <a:latin typeface="微软雅黑" pitchFamily="34" charset="-122"/>
                        <a:ea typeface="微软雅黑" pitchFamily="34" charset="-122"/>
                        <a:cs typeface="Times New Roman"/>
                      </a:endParaRPr>
                    </a:p>
                    <a:p>
                      <a:pPr algn="ctr">
                        <a:spcAft>
                          <a:spcPts val="0"/>
                        </a:spcAft>
                      </a:pPr>
                      <a:r>
                        <a:rPr lang="zh-CN" altLang="en-US" sz="1200" kern="100" dirty="0" smtClean="0">
                          <a:latin typeface="微软雅黑" pitchFamily="34" charset="-122"/>
                          <a:ea typeface="微软雅黑" pitchFamily="34" charset="-122"/>
                          <a:cs typeface="Times New Roman"/>
                        </a:rPr>
                        <a:t>符合</a:t>
                      </a:r>
                      <a:endParaRPr lang="zh-CN" sz="1200" kern="100" dirty="0">
                        <a:latin typeface="微软雅黑" pitchFamily="34" charset="-122"/>
                        <a:ea typeface="微软雅黑" pitchFamily="34" charset="-122"/>
                        <a:cs typeface="Times New Roman"/>
                      </a:endParaRPr>
                    </a:p>
                  </a:txBody>
                  <a:tcPr marL="29732" marR="29732"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514307">
                <a:tc vMerge="1">
                  <a:txBody>
                    <a:bodyPr/>
                    <a:lstStyle/>
                    <a:p>
                      <a:endParaRPr lang="zh-CN" altLang="en-US"/>
                    </a:p>
                  </a:txBody>
                  <a:tcPr/>
                </a:tc>
                <a:tc gridSpan="2">
                  <a:txBody>
                    <a:bodyPr/>
                    <a:lstStyle/>
                    <a:p>
                      <a:pPr marL="0" algn="just" eaLnBrk="1" hangingPunct="1">
                        <a:spcAft>
                          <a:spcPts val="0"/>
                        </a:spcAft>
                      </a:pPr>
                      <a:r>
                        <a:rPr lang="zh-CN" altLang="zh-CN" sz="1000" kern="0" dirty="0">
                          <a:latin typeface="微软雅黑" pitchFamily="34" charset="-122"/>
                          <a:ea typeface="微软雅黑" pitchFamily="34" charset="-122"/>
                        </a:rPr>
                        <a:t>稳定的业务质量可以重复</a:t>
                      </a:r>
                      <a:r>
                        <a:rPr lang="zh-CN" altLang="zh-CN" sz="1000" kern="0" dirty="0" smtClean="0">
                          <a:latin typeface="微软雅黑" pitchFamily="34" charset="-122"/>
                          <a:ea typeface="微软雅黑" pitchFamily="34" charset="-122"/>
                        </a:rPr>
                        <a:t>出现</a:t>
                      </a:r>
                      <a:r>
                        <a:rPr lang="zh-CN" altLang="en-US" sz="1000" kern="0" dirty="0" smtClean="0">
                          <a:latin typeface="微软雅黑" pitchFamily="34" charset="-122"/>
                          <a:ea typeface="微软雅黑" pitchFamily="34" charset="-122"/>
                        </a:rPr>
                        <a:t>。</a:t>
                      </a:r>
                      <a:endParaRPr lang="zh-CN" altLang="zh-CN" sz="1000" kern="0" dirty="0">
                        <a:solidFill>
                          <a:schemeClr val="dk1"/>
                        </a:solidFill>
                        <a:latin typeface="微软雅黑" pitchFamily="34" charset="-122"/>
                        <a:ea typeface="微软雅黑" pitchFamily="34" charset="-122"/>
                        <a:cs typeface="+mn-cs"/>
                      </a:endParaRPr>
                    </a:p>
                  </a:txBody>
                  <a:tcPr marL="29732" marR="29732"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zh-CN" altLang="en-US"/>
                    </a:p>
                  </a:txBody>
                  <a:tcPr/>
                </a:tc>
                <a:tc>
                  <a:txBody>
                    <a:bodyPr/>
                    <a:lstStyle/>
                    <a:p>
                      <a:pPr marL="0" algn="just" eaLnBrk="1" hangingPunct="1">
                        <a:spcAft>
                          <a:spcPts val="0"/>
                        </a:spcAft>
                      </a:pPr>
                      <a:r>
                        <a:rPr lang="zh-CN" altLang="zh-CN" sz="1000" kern="0" dirty="0" smtClean="0">
                          <a:latin typeface="微软雅黑" pitchFamily="34" charset="-122"/>
                          <a:ea typeface="微软雅黑" pitchFamily="34" charset="-122"/>
                        </a:rPr>
                        <a:t>各企业</a:t>
                      </a:r>
                      <a:r>
                        <a:rPr lang="zh-CN" altLang="en-US" sz="1000" kern="0" dirty="0" smtClean="0">
                          <a:latin typeface="微软雅黑" pitchFamily="34" charset="-122"/>
                          <a:ea typeface="微软雅黑" pitchFamily="34" charset="-122"/>
                        </a:rPr>
                        <a:t>自行</a:t>
                      </a:r>
                      <a:r>
                        <a:rPr lang="zh-CN" altLang="zh-CN" sz="1000" kern="0" dirty="0" smtClean="0">
                          <a:latin typeface="微软雅黑" pitchFamily="34" charset="-122"/>
                          <a:ea typeface="微软雅黑" pitchFamily="34" charset="-122"/>
                        </a:rPr>
                        <a:t>建立了数据管理的流程和体系</a:t>
                      </a:r>
                      <a:r>
                        <a:rPr lang="zh-CN" altLang="en-US" sz="1000" kern="0" dirty="0" smtClean="0">
                          <a:latin typeface="微软雅黑" pitchFamily="34" charset="-122"/>
                          <a:ea typeface="微软雅黑" pitchFamily="34" charset="-122"/>
                        </a:rPr>
                        <a:t>。</a:t>
                      </a:r>
                      <a:endParaRPr lang="zh-CN" altLang="zh-CN" sz="1000" kern="0" dirty="0">
                        <a:solidFill>
                          <a:schemeClr val="dk1"/>
                        </a:solidFill>
                        <a:latin typeface="微软雅黑" pitchFamily="34" charset="-122"/>
                        <a:ea typeface="微软雅黑" pitchFamily="34" charset="-122"/>
                        <a:cs typeface="+mn-cs"/>
                      </a:endParaRPr>
                    </a:p>
                  </a:txBody>
                  <a:tcPr marL="29732" marR="29732"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indent="0" algn="just" eaLnBrk="1" hangingPunct="1">
                        <a:spcAft>
                          <a:spcPts val="0"/>
                        </a:spcAft>
                        <a:buFont typeface="Wingdings" pitchFamily="2" charset="2"/>
                        <a:buChar char="u"/>
                      </a:pPr>
                      <a:r>
                        <a:rPr lang="zh-CN" altLang="zh-CN" sz="1000" kern="0" dirty="0" smtClean="0">
                          <a:latin typeface="微软雅黑" pitchFamily="34" charset="-122"/>
                          <a:ea typeface="微软雅黑" pitchFamily="34" charset="-122"/>
                        </a:rPr>
                        <a:t>各企业管理覆盖程度参差不齐，有的企业缺乏部分流程的管理，例如数据变更和清理程序。</a:t>
                      </a:r>
                      <a:endParaRPr lang="zh-CN" altLang="zh-CN" sz="1000" kern="0" dirty="0">
                        <a:solidFill>
                          <a:schemeClr val="dk1"/>
                        </a:solidFill>
                        <a:latin typeface="微软雅黑" pitchFamily="34" charset="-122"/>
                        <a:ea typeface="微软雅黑" pitchFamily="34" charset="-122"/>
                        <a:cs typeface="+mn-cs"/>
                      </a:endParaRPr>
                    </a:p>
                  </a:txBody>
                  <a:tcPr marL="29732" marR="29732"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zh-CN" altLang="en-US" sz="1200" kern="100" dirty="0" smtClean="0">
                          <a:latin typeface="微软雅黑" pitchFamily="34" charset="-122"/>
                          <a:ea typeface="微软雅黑" pitchFamily="34" charset="-122"/>
                          <a:cs typeface="Times New Roman"/>
                        </a:rPr>
                        <a:t>基本</a:t>
                      </a:r>
                      <a:endParaRPr lang="en-US" altLang="zh-CN" sz="1200" kern="100" dirty="0" smtClean="0">
                        <a:latin typeface="微软雅黑" pitchFamily="34" charset="-122"/>
                        <a:ea typeface="微软雅黑" pitchFamily="34" charset="-122"/>
                        <a:cs typeface="Times New Roman"/>
                      </a:endParaRPr>
                    </a:p>
                    <a:p>
                      <a:pPr algn="ctr">
                        <a:spcAft>
                          <a:spcPts val="0"/>
                        </a:spcAft>
                      </a:pPr>
                      <a:r>
                        <a:rPr lang="zh-CN" altLang="en-US" sz="1200" kern="100" dirty="0" smtClean="0">
                          <a:latin typeface="微软雅黑" pitchFamily="34" charset="-122"/>
                          <a:ea typeface="微软雅黑" pitchFamily="34" charset="-122"/>
                          <a:cs typeface="Times New Roman"/>
                        </a:rPr>
                        <a:t>符合</a:t>
                      </a:r>
                      <a:endParaRPr lang="zh-CN" sz="1200" kern="100" dirty="0">
                        <a:latin typeface="微软雅黑" pitchFamily="34" charset="-122"/>
                        <a:ea typeface="微软雅黑" pitchFamily="34" charset="-122"/>
                        <a:cs typeface="Times New Roman"/>
                      </a:endParaRPr>
                    </a:p>
                  </a:txBody>
                  <a:tcPr marL="29732" marR="29732"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832152">
                <a:tc vMerge="1">
                  <a:txBody>
                    <a:bodyPr/>
                    <a:lstStyle/>
                    <a:p>
                      <a:endParaRPr lang="zh-CN" altLang="en-US"/>
                    </a:p>
                  </a:txBody>
                  <a:tcPr/>
                </a:tc>
                <a:tc gridSpan="2">
                  <a:txBody>
                    <a:bodyPr/>
                    <a:lstStyle/>
                    <a:p>
                      <a:pPr marL="0" algn="just" eaLnBrk="1" hangingPunct="1">
                        <a:spcAft>
                          <a:spcPts val="0"/>
                        </a:spcAft>
                      </a:pPr>
                      <a:r>
                        <a:rPr lang="zh-CN" altLang="zh-CN" sz="1000" kern="0" dirty="0" smtClean="0">
                          <a:latin typeface="微软雅黑" pitchFamily="34" charset="-122"/>
                          <a:ea typeface="微软雅黑" pitchFamily="34" charset="-122"/>
                        </a:rPr>
                        <a:t>企业内部的数据管理流程和标准不统一，各自为政</a:t>
                      </a:r>
                      <a:r>
                        <a:rPr lang="zh-CN" altLang="en-US" sz="1000" kern="0" dirty="0" smtClean="0">
                          <a:latin typeface="微软雅黑" pitchFamily="34" charset="-122"/>
                          <a:ea typeface="微软雅黑" pitchFamily="34" charset="-122"/>
                        </a:rPr>
                        <a:t>。</a:t>
                      </a:r>
                      <a:endParaRPr lang="zh-CN" altLang="zh-CN" sz="1000" kern="0" dirty="0">
                        <a:solidFill>
                          <a:schemeClr val="dk1"/>
                        </a:solidFill>
                        <a:latin typeface="微软雅黑" pitchFamily="34" charset="-122"/>
                        <a:ea typeface="微软雅黑" pitchFamily="34" charset="-122"/>
                        <a:cs typeface="+mn-cs"/>
                      </a:endParaRPr>
                    </a:p>
                  </a:txBody>
                  <a:tcPr marL="29732" marR="29732"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zh-CN" altLang="en-US"/>
                    </a:p>
                  </a:txBody>
                  <a:tcPr/>
                </a:tc>
                <a:tc>
                  <a:txBody>
                    <a:bodyPr/>
                    <a:lstStyle/>
                    <a:p>
                      <a:pPr marL="0" algn="just" eaLnBrk="1" hangingPunct="1">
                        <a:spcAft>
                          <a:spcPts val="0"/>
                        </a:spcAft>
                      </a:pPr>
                      <a:r>
                        <a:rPr lang="zh-CN" altLang="en-US" sz="1000" kern="0" dirty="0" smtClean="0">
                          <a:latin typeface="微软雅黑" pitchFamily="34" charset="-122"/>
                          <a:ea typeface="微软雅黑" pitchFamily="34" charset="-122"/>
                        </a:rPr>
                        <a:t>数据标准不完善，</a:t>
                      </a:r>
                      <a:r>
                        <a:rPr lang="zh-CN" altLang="zh-CN" sz="1000" kern="0" dirty="0" smtClean="0">
                          <a:latin typeface="微软雅黑" pitchFamily="34" charset="-122"/>
                          <a:ea typeface="微软雅黑" pitchFamily="34" charset="-122"/>
                        </a:rPr>
                        <a:t>管理制度、标准和规范</a:t>
                      </a:r>
                      <a:r>
                        <a:rPr lang="zh-CN" altLang="en-US" sz="1000" kern="0" dirty="0" smtClean="0">
                          <a:latin typeface="微软雅黑" pitchFamily="34" charset="-122"/>
                          <a:ea typeface="微软雅黑" pitchFamily="34" charset="-122"/>
                        </a:rPr>
                        <a:t>执行力度差</a:t>
                      </a:r>
                      <a:r>
                        <a:rPr lang="en-US" altLang="zh-CN" sz="1000" kern="0" dirty="0" smtClean="0">
                          <a:latin typeface="微软雅黑" pitchFamily="34" charset="-122"/>
                          <a:ea typeface="微软雅黑" pitchFamily="34" charset="-122"/>
                        </a:rPr>
                        <a:t> </a:t>
                      </a:r>
                      <a:endParaRPr lang="zh-CN" altLang="zh-CN" sz="1000" kern="0" dirty="0">
                        <a:solidFill>
                          <a:schemeClr val="dk1"/>
                        </a:solidFill>
                        <a:latin typeface="微软雅黑" pitchFamily="34" charset="-122"/>
                        <a:ea typeface="微软雅黑" pitchFamily="34" charset="-122"/>
                        <a:cs typeface="+mn-cs"/>
                      </a:endParaRPr>
                    </a:p>
                  </a:txBody>
                  <a:tcPr marL="29732" marR="29732"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indent="0" algn="just" eaLnBrk="1" hangingPunct="1">
                        <a:spcAft>
                          <a:spcPts val="0"/>
                        </a:spcAft>
                        <a:buFont typeface="Wingdings" pitchFamily="2" charset="2"/>
                        <a:buChar char="u"/>
                      </a:pPr>
                      <a:r>
                        <a:rPr lang="zh-CN" altLang="zh-CN" sz="1000" kern="0" dirty="0" smtClean="0">
                          <a:latin typeface="微软雅黑" pitchFamily="34" charset="-122"/>
                          <a:ea typeface="微软雅黑" pitchFamily="34" charset="-122"/>
                        </a:rPr>
                        <a:t>目前数据标准管理很不完善，缺乏专业数据标准的制定流程和质量控制流程，数据的可靠性和有效性无法得到保证。</a:t>
                      </a:r>
                    </a:p>
                    <a:p>
                      <a:pPr marL="0" indent="0" algn="just" eaLnBrk="1" hangingPunct="1">
                        <a:spcAft>
                          <a:spcPts val="0"/>
                        </a:spcAft>
                        <a:buFont typeface="Wingdings" pitchFamily="2" charset="2"/>
                        <a:buChar char="u"/>
                      </a:pPr>
                      <a:r>
                        <a:rPr lang="zh-CN" altLang="en-US" sz="1000" kern="0" dirty="0" smtClean="0">
                          <a:latin typeface="微软雅黑" pitchFamily="34" charset="-122"/>
                          <a:ea typeface="微软雅黑" pitchFamily="34" charset="-122"/>
                        </a:rPr>
                        <a:t>没有</a:t>
                      </a:r>
                      <a:r>
                        <a:rPr lang="zh-CN" altLang="zh-CN" sz="1000" kern="0" dirty="0" smtClean="0">
                          <a:latin typeface="微软雅黑" pitchFamily="34" charset="-122"/>
                          <a:ea typeface="微软雅黑" pitchFamily="34" charset="-122"/>
                        </a:rPr>
                        <a:t>数据的日常治理机制，未建立数据绩效考核指标体系。</a:t>
                      </a:r>
                      <a:endParaRPr lang="zh-CN" sz="1000" kern="0" dirty="0">
                        <a:solidFill>
                          <a:schemeClr val="dk1"/>
                        </a:solidFill>
                        <a:latin typeface="微软雅黑" pitchFamily="34" charset="-122"/>
                        <a:ea typeface="微软雅黑" pitchFamily="34" charset="-122"/>
                        <a:cs typeface="+mn-cs"/>
                      </a:endParaRPr>
                    </a:p>
                  </a:txBody>
                  <a:tcPr marL="29732" marR="29732"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eaLnBrk="1" hangingPunct="1">
                        <a:spcAft>
                          <a:spcPts val="0"/>
                        </a:spcAft>
                      </a:pPr>
                      <a:r>
                        <a:rPr lang="zh-CN" altLang="en-US" sz="1200" kern="0" dirty="0" smtClean="0">
                          <a:solidFill>
                            <a:schemeClr val="dk1"/>
                          </a:solidFill>
                          <a:latin typeface="微软雅黑" pitchFamily="34" charset="-122"/>
                          <a:ea typeface="微软雅黑" pitchFamily="34" charset="-122"/>
                          <a:cs typeface="+mn-cs"/>
                        </a:rPr>
                        <a:t>符合</a:t>
                      </a:r>
                      <a:endParaRPr lang="zh-CN" sz="1200" kern="0" dirty="0">
                        <a:solidFill>
                          <a:schemeClr val="dk1"/>
                        </a:solidFill>
                        <a:latin typeface="微软雅黑" pitchFamily="34" charset="-122"/>
                        <a:ea typeface="微软雅黑" pitchFamily="34" charset="-122"/>
                        <a:cs typeface="+mn-cs"/>
                      </a:endParaRPr>
                    </a:p>
                  </a:txBody>
                  <a:tcPr marL="29732" marR="29732"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514307">
                <a:tc>
                  <a:txBody>
                    <a:bodyPr/>
                    <a:lstStyle/>
                    <a:p>
                      <a:pPr algn="ctr">
                        <a:spcAft>
                          <a:spcPts val="0"/>
                        </a:spcAft>
                      </a:pPr>
                      <a:r>
                        <a:rPr lang="zh-CN" sz="1200" b="1" kern="0" dirty="0" smtClean="0">
                          <a:latin typeface="微软雅黑" pitchFamily="34" charset="-122"/>
                          <a:ea typeface="微软雅黑" pitchFamily="34" charset="-122"/>
                        </a:rPr>
                        <a:t>组织</a:t>
                      </a:r>
                      <a:endParaRPr lang="en-US" altLang="zh-CN" sz="1200" b="1" kern="0" dirty="0" smtClean="0">
                        <a:latin typeface="微软雅黑" pitchFamily="34" charset="-122"/>
                        <a:ea typeface="微软雅黑" pitchFamily="34" charset="-122"/>
                      </a:endParaRPr>
                    </a:p>
                    <a:p>
                      <a:pPr algn="ctr">
                        <a:spcAft>
                          <a:spcPts val="0"/>
                        </a:spcAft>
                      </a:pPr>
                      <a:r>
                        <a:rPr lang="zh-CN" sz="1200" b="1" kern="0" dirty="0" smtClean="0">
                          <a:latin typeface="微软雅黑" pitchFamily="34" charset="-122"/>
                          <a:ea typeface="微软雅黑" pitchFamily="34" charset="-122"/>
                        </a:rPr>
                        <a:t>岗位</a:t>
                      </a:r>
                      <a:endParaRPr lang="zh-CN" sz="1200" b="1" kern="100" dirty="0">
                        <a:latin typeface="微软雅黑" pitchFamily="34" charset="-122"/>
                        <a:ea typeface="微软雅黑" pitchFamily="34" charset="-122"/>
                        <a:cs typeface="Times New Roman"/>
                      </a:endParaRPr>
                    </a:p>
                  </a:txBody>
                  <a:tcPr marL="16076" marR="160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algn="just">
                        <a:spcAft>
                          <a:spcPts val="0"/>
                        </a:spcAft>
                      </a:pPr>
                      <a:r>
                        <a:rPr lang="zh-CN" sz="1000" kern="0" dirty="0">
                          <a:latin typeface="微软雅黑" pitchFamily="34" charset="-122"/>
                          <a:ea typeface="微软雅黑" pitchFamily="34" charset="-122"/>
                        </a:rPr>
                        <a:t>依靠多专业的项目式</a:t>
                      </a:r>
                      <a:r>
                        <a:rPr lang="zh-CN" sz="1000" kern="0" dirty="0" smtClean="0">
                          <a:latin typeface="微软雅黑" pitchFamily="34" charset="-122"/>
                          <a:ea typeface="微软雅黑" pitchFamily="34" charset="-122"/>
                        </a:rPr>
                        <a:t>团队</a:t>
                      </a:r>
                      <a:r>
                        <a:rPr lang="zh-CN" altLang="en-US" sz="1000" kern="0" dirty="0" smtClean="0">
                          <a:latin typeface="微软雅黑" pitchFamily="34" charset="-122"/>
                          <a:ea typeface="微软雅黑" pitchFamily="34" charset="-122"/>
                        </a:rPr>
                        <a:t>。</a:t>
                      </a:r>
                      <a:endParaRPr lang="zh-CN" sz="1000" kern="100" dirty="0">
                        <a:latin typeface="微软雅黑" pitchFamily="34" charset="-122"/>
                        <a:ea typeface="微软雅黑" pitchFamily="34" charset="-122"/>
                        <a:cs typeface="Times New Roman"/>
                      </a:endParaRPr>
                    </a:p>
                  </a:txBody>
                  <a:tcPr marL="16076" marR="16076"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zh-CN" altLang="en-US"/>
                    </a:p>
                  </a:txBody>
                  <a:tcPr/>
                </a:tc>
                <a:tc>
                  <a:txBody>
                    <a:bodyPr/>
                    <a:lstStyle/>
                    <a:p>
                      <a:pPr marL="0" algn="just" eaLnBrk="1" hangingPunct="1">
                        <a:spcAft>
                          <a:spcPts val="0"/>
                        </a:spcAft>
                      </a:pPr>
                      <a:r>
                        <a:rPr lang="zh-CN" altLang="zh-CN" sz="1000" kern="0" dirty="0" smtClean="0">
                          <a:latin typeface="微软雅黑" pitchFamily="34" charset="-122"/>
                          <a:ea typeface="微软雅黑" pitchFamily="34" charset="-122"/>
                        </a:rPr>
                        <a:t>没有建立数据管理的专业团队，</a:t>
                      </a:r>
                      <a:r>
                        <a:rPr lang="zh-CN" altLang="en-US" sz="1000" kern="0" dirty="0" smtClean="0">
                          <a:latin typeface="微软雅黑" pitchFamily="34" charset="-122"/>
                          <a:ea typeface="微软雅黑" pitchFamily="34" charset="-122"/>
                        </a:rPr>
                        <a:t>部分下级单位存在</a:t>
                      </a:r>
                      <a:r>
                        <a:rPr lang="zh-CN" altLang="zh-CN" sz="1000" kern="0" dirty="0" smtClean="0">
                          <a:latin typeface="微软雅黑" pitchFamily="34" charset="-122"/>
                          <a:ea typeface="微软雅黑" pitchFamily="34" charset="-122"/>
                        </a:rPr>
                        <a:t>数据管理岗位。未形成持续的数据</a:t>
                      </a:r>
                      <a:r>
                        <a:rPr lang="zh-CN" altLang="en-US" sz="1000" kern="0" dirty="0" smtClean="0">
                          <a:latin typeface="微软雅黑" pitchFamily="34" charset="-122"/>
                          <a:ea typeface="微软雅黑" pitchFamily="34" charset="-122"/>
                        </a:rPr>
                        <a:t>管理</a:t>
                      </a:r>
                      <a:r>
                        <a:rPr lang="zh-CN" altLang="zh-CN" sz="1000" kern="0" dirty="0" smtClean="0">
                          <a:latin typeface="微软雅黑" pitchFamily="34" charset="-122"/>
                          <a:ea typeface="微软雅黑" pitchFamily="34" charset="-122"/>
                        </a:rPr>
                        <a:t>组织</a:t>
                      </a:r>
                      <a:r>
                        <a:rPr lang="zh-CN" altLang="en-US" sz="1000" kern="0" dirty="0" smtClean="0">
                          <a:latin typeface="微软雅黑" pitchFamily="34" charset="-122"/>
                          <a:ea typeface="微软雅黑" pitchFamily="34" charset="-122"/>
                        </a:rPr>
                        <a:t>。</a:t>
                      </a:r>
                      <a:endParaRPr lang="zh-CN" sz="1000" kern="0" dirty="0">
                        <a:solidFill>
                          <a:schemeClr val="dk1"/>
                        </a:solidFill>
                        <a:latin typeface="微软雅黑" pitchFamily="34" charset="-122"/>
                        <a:ea typeface="微软雅黑" pitchFamily="34" charset="-122"/>
                        <a:cs typeface="+mn-cs"/>
                      </a:endParaRPr>
                    </a:p>
                  </a:txBody>
                  <a:tcPr marL="16076" marR="16076"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indent="0" algn="just" defTabSz="914400" rtl="0" eaLnBrk="1" latinLnBrk="0" hangingPunct="1">
                        <a:spcAft>
                          <a:spcPts val="0"/>
                        </a:spcAft>
                        <a:buFont typeface="Wingdings" pitchFamily="2" charset="2"/>
                        <a:buChar char="u"/>
                      </a:pPr>
                      <a:r>
                        <a:rPr lang="zh-CN" altLang="en-US" sz="1000" kern="0" dirty="0" smtClean="0">
                          <a:solidFill>
                            <a:schemeClr val="dk1"/>
                          </a:solidFill>
                          <a:latin typeface="微软雅黑" pitchFamily="34" charset="-122"/>
                          <a:ea typeface="微软雅黑" pitchFamily="34" charset="-122"/>
                          <a:cs typeface="+mn-cs"/>
                        </a:rPr>
                        <a:t>总部没有落实数据管控部门，</a:t>
                      </a:r>
                      <a:r>
                        <a:rPr lang="zh-CN" altLang="zh-CN" sz="1000" kern="0" dirty="0" smtClean="0">
                          <a:solidFill>
                            <a:schemeClr val="dk1"/>
                          </a:solidFill>
                          <a:latin typeface="微软雅黑" pitchFamily="34" charset="-122"/>
                          <a:ea typeface="微软雅黑" pitchFamily="34" charset="-122"/>
                          <a:cs typeface="+mn-cs"/>
                        </a:rPr>
                        <a:t>部分企业没有建立专门的数据管理部门或岗位，职责和岗位分工不明确。</a:t>
                      </a:r>
                      <a:endParaRPr lang="zh-CN" sz="1000" kern="0" dirty="0">
                        <a:solidFill>
                          <a:schemeClr val="dk1"/>
                        </a:solidFill>
                        <a:latin typeface="微软雅黑" pitchFamily="34" charset="-122"/>
                        <a:ea typeface="微软雅黑" pitchFamily="34" charset="-122"/>
                        <a:cs typeface="+mn-cs"/>
                      </a:endParaRPr>
                    </a:p>
                  </a:txBody>
                  <a:tcPr marL="16076" marR="16076"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eaLnBrk="1" hangingPunct="1">
                        <a:spcAft>
                          <a:spcPts val="0"/>
                        </a:spcAft>
                      </a:pPr>
                      <a:r>
                        <a:rPr lang="zh-CN" altLang="en-US" sz="1200" kern="0" dirty="0" smtClean="0">
                          <a:solidFill>
                            <a:schemeClr val="dk1"/>
                          </a:solidFill>
                          <a:latin typeface="微软雅黑" pitchFamily="34" charset="-122"/>
                          <a:ea typeface="微软雅黑" pitchFamily="34" charset="-122"/>
                          <a:cs typeface="+mn-cs"/>
                        </a:rPr>
                        <a:t>部分</a:t>
                      </a:r>
                      <a:endParaRPr lang="en-US" altLang="zh-CN" sz="1200" kern="0" dirty="0" smtClean="0">
                        <a:solidFill>
                          <a:schemeClr val="dk1"/>
                        </a:solidFill>
                        <a:latin typeface="微软雅黑" pitchFamily="34" charset="-122"/>
                        <a:ea typeface="微软雅黑" pitchFamily="34" charset="-122"/>
                        <a:cs typeface="+mn-cs"/>
                      </a:endParaRPr>
                    </a:p>
                    <a:p>
                      <a:pPr marL="0" algn="ctr" eaLnBrk="1" hangingPunct="1">
                        <a:spcAft>
                          <a:spcPts val="0"/>
                        </a:spcAft>
                      </a:pPr>
                      <a:r>
                        <a:rPr lang="zh-CN" altLang="en-US" sz="1200" kern="0" dirty="0" smtClean="0">
                          <a:solidFill>
                            <a:schemeClr val="dk1"/>
                          </a:solidFill>
                          <a:latin typeface="微软雅黑" pitchFamily="34" charset="-122"/>
                          <a:ea typeface="微软雅黑" pitchFamily="34" charset="-122"/>
                          <a:cs typeface="+mn-cs"/>
                        </a:rPr>
                        <a:t>符合</a:t>
                      </a:r>
                      <a:endParaRPr lang="zh-CN" sz="1200" kern="0" dirty="0">
                        <a:solidFill>
                          <a:schemeClr val="dk1"/>
                        </a:solidFill>
                        <a:latin typeface="微软雅黑" pitchFamily="34" charset="-122"/>
                        <a:ea typeface="微软雅黑" pitchFamily="34" charset="-122"/>
                        <a:cs typeface="+mn-cs"/>
                      </a:endParaRPr>
                    </a:p>
                  </a:txBody>
                  <a:tcPr marL="29732" marR="29732"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514307">
                <a:tc>
                  <a:txBody>
                    <a:bodyPr/>
                    <a:lstStyle/>
                    <a:p>
                      <a:pPr algn="ctr">
                        <a:spcAft>
                          <a:spcPts val="0"/>
                        </a:spcAft>
                      </a:pPr>
                      <a:r>
                        <a:rPr lang="zh-CN" sz="1200" b="1" kern="0" dirty="0" smtClean="0">
                          <a:latin typeface="微软雅黑" pitchFamily="34" charset="-122"/>
                          <a:ea typeface="微软雅黑" pitchFamily="34" charset="-122"/>
                        </a:rPr>
                        <a:t>企业</a:t>
                      </a:r>
                      <a:endParaRPr lang="en-US" altLang="zh-CN" sz="1200" b="1" kern="0" dirty="0" smtClean="0">
                        <a:latin typeface="微软雅黑" pitchFamily="34" charset="-122"/>
                        <a:ea typeface="微软雅黑" pitchFamily="34" charset="-122"/>
                      </a:endParaRPr>
                    </a:p>
                    <a:p>
                      <a:pPr algn="ctr">
                        <a:spcAft>
                          <a:spcPts val="0"/>
                        </a:spcAft>
                      </a:pPr>
                      <a:r>
                        <a:rPr lang="zh-CN" sz="1200" b="1" kern="0" dirty="0" smtClean="0">
                          <a:latin typeface="微软雅黑" pitchFamily="34" charset="-122"/>
                          <a:ea typeface="微软雅黑" pitchFamily="34" charset="-122"/>
                        </a:rPr>
                        <a:t>文化</a:t>
                      </a:r>
                      <a:endParaRPr lang="zh-CN" sz="1200" b="1" kern="100" dirty="0">
                        <a:latin typeface="微软雅黑" pitchFamily="34" charset="-122"/>
                        <a:ea typeface="微软雅黑" pitchFamily="34" charset="-122"/>
                        <a:cs typeface="Times New Roman"/>
                      </a:endParaRPr>
                    </a:p>
                  </a:txBody>
                  <a:tcPr marL="16076" marR="160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marL="0" algn="just" eaLnBrk="1" hangingPunct="1">
                        <a:spcAft>
                          <a:spcPts val="0"/>
                        </a:spcAft>
                      </a:pPr>
                      <a:r>
                        <a:rPr lang="zh-CN" sz="1000" kern="0" dirty="0">
                          <a:latin typeface="微软雅黑" pitchFamily="34" charset="-122"/>
                          <a:ea typeface="微软雅黑" pitchFamily="34" charset="-122"/>
                        </a:rPr>
                        <a:t>强调在项目或部门内的团队合作，以制度维持</a:t>
                      </a:r>
                      <a:r>
                        <a:rPr lang="zh-CN" sz="1000" kern="0" dirty="0" smtClean="0">
                          <a:latin typeface="微软雅黑" pitchFamily="34" charset="-122"/>
                          <a:ea typeface="微软雅黑" pitchFamily="34" charset="-122"/>
                        </a:rPr>
                        <a:t>管理</a:t>
                      </a:r>
                      <a:r>
                        <a:rPr lang="zh-CN" altLang="en-US" sz="1000" kern="0" dirty="0" smtClean="0">
                          <a:latin typeface="微软雅黑" pitchFamily="34" charset="-122"/>
                          <a:ea typeface="微软雅黑" pitchFamily="34" charset="-122"/>
                        </a:rPr>
                        <a:t>。</a:t>
                      </a:r>
                      <a:endParaRPr lang="zh-CN" sz="1000" kern="0" dirty="0">
                        <a:solidFill>
                          <a:schemeClr val="dk1"/>
                        </a:solidFill>
                        <a:latin typeface="微软雅黑" pitchFamily="34" charset="-122"/>
                        <a:ea typeface="微软雅黑" pitchFamily="34" charset="-122"/>
                        <a:cs typeface="+mn-cs"/>
                      </a:endParaRPr>
                    </a:p>
                  </a:txBody>
                  <a:tcPr marL="16076" marR="16076"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zh-CN" altLang="en-US"/>
                    </a:p>
                  </a:txBody>
                  <a:tcPr/>
                </a:tc>
                <a:tc>
                  <a:txBody>
                    <a:bodyPr/>
                    <a:lstStyle/>
                    <a:p>
                      <a:pPr marL="0" algn="just" eaLnBrk="1" hangingPunct="1">
                        <a:spcAft>
                          <a:spcPts val="0"/>
                        </a:spcAft>
                      </a:pPr>
                      <a:r>
                        <a:rPr lang="zh-CN" altLang="zh-CN" sz="1000" kern="0" dirty="0" smtClean="0">
                          <a:latin typeface="微软雅黑" pitchFamily="34" charset="-122"/>
                          <a:ea typeface="微软雅黑" pitchFamily="34" charset="-122"/>
                        </a:rPr>
                        <a:t>没有专门的机构组织负责数据</a:t>
                      </a:r>
                      <a:r>
                        <a:rPr lang="zh-CN" altLang="en-US" sz="1000" kern="0" dirty="0" smtClean="0">
                          <a:latin typeface="微软雅黑" pitchFamily="34" charset="-122"/>
                          <a:ea typeface="微软雅黑" pitchFamily="34" charset="-122"/>
                        </a:rPr>
                        <a:t>管理，</a:t>
                      </a:r>
                      <a:r>
                        <a:rPr lang="zh-CN" altLang="zh-CN" sz="1000" kern="0" dirty="0" smtClean="0">
                          <a:latin typeface="微软雅黑" pitchFamily="34" charset="-122"/>
                          <a:ea typeface="微软雅黑" pitchFamily="34" charset="-122"/>
                        </a:rPr>
                        <a:t>数据质量无法得到保证。</a:t>
                      </a:r>
                      <a:endParaRPr lang="zh-CN" sz="1000" kern="0" dirty="0">
                        <a:solidFill>
                          <a:schemeClr val="dk1"/>
                        </a:solidFill>
                        <a:latin typeface="微软雅黑" pitchFamily="34" charset="-122"/>
                        <a:ea typeface="微软雅黑" pitchFamily="34" charset="-122"/>
                        <a:cs typeface="+mn-cs"/>
                      </a:endParaRPr>
                    </a:p>
                  </a:txBody>
                  <a:tcPr marL="16076" marR="16076"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indent="0" algn="just" defTabSz="914400" rtl="0" eaLnBrk="1" latinLnBrk="0" hangingPunct="1">
                        <a:spcAft>
                          <a:spcPts val="0"/>
                        </a:spcAft>
                        <a:buFont typeface="Wingdings" pitchFamily="2" charset="2"/>
                        <a:buChar char="u"/>
                      </a:pPr>
                      <a:r>
                        <a:rPr lang="zh-CN" sz="1000" kern="0" dirty="0">
                          <a:solidFill>
                            <a:schemeClr val="dk1"/>
                          </a:solidFill>
                          <a:latin typeface="微软雅黑" pitchFamily="34" charset="-122"/>
                          <a:ea typeface="微软雅黑" pitchFamily="34" charset="-122"/>
                          <a:cs typeface="+mn-cs"/>
                        </a:rPr>
                        <a:t>制度贯彻力度</a:t>
                      </a:r>
                      <a:r>
                        <a:rPr lang="zh-CN" sz="1000" kern="0" dirty="0" smtClean="0">
                          <a:solidFill>
                            <a:schemeClr val="dk1"/>
                          </a:solidFill>
                          <a:latin typeface="微软雅黑" pitchFamily="34" charset="-122"/>
                          <a:ea typeface="微软雅黑" pitchFamily="34" charset="-122"/>
                          <a:cs typeface="+mn-cs"/>
                        </a:rPr>
                        <a:t>无法</a:t>
                      </a:r>
                      <a:r>
                        <a:rPr lang="zh-CN" altLang="en-US" sz="1000" kern="0" dirty="0" smtClean="0">
                          <a:solidFill>
                            <a:schemeClr val="dk1"/>
                          </a:solidFill>
                          <a:latin typeface="微软雅黑" pitchFamily="34" charset="-122"/>
                          <a:ea typeface="微软雅黑" pitchFamily="34" charset="-122"/>
                          <a:cs typeface="+mn-cs"/>
                        </a:rPr>
                        <a:t>得到保证。</a:t>
                      </a:r>
                      <a:endParaRPr lang="zh-CN" sz="1000" kern="0" dirty="0">
                        <a:solidFill>
                          <a:schemeClr val="dk1"/>
                        </a:solidFill>
                        <a:latin typeface="微软雅黑" pitchFamily="34" charset="-122"/>
                        <a:ea typeface="微软雅黑" pitchFamily="34" charset="-122"/>
                        <a:cs typeface="+mn-cs"/>
                      </a:endParaRPr>
                    </a:p>
                  </a:txBody>
                  <a:tcPr marL="16076" marR="16076"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eaLnBrk="1" hangingPunct="1">
                        <a:spcAft>
                          <a:spcPts val="0"/>
                        </a:spcAft>
                      </a:pPr>
                      <a:r>
                        <a:rPr lang="zh-CN" altLang="en-US" sz="1200" kern="0" dirty="0" smtClean="0">
                          <a:solidFill>
                            <a:schemeClr val="dk1"/>
                          </a:solidFill>
                          <a:latin typeface="微软雅黑" pitchFamily="34" charset="-122"/>
                          <a:ea typeface="微软雅黑" pitchFamily="34" charset="-122"/>
                          <a:cs typeface="+mn-cs"/>
                        </a:rPr>
                        <a:t>符合</a:t>
                      </a:r>
                      <a:endParaRPr lang="zh-CN" sz="1200" kern="0" dirty="0">
                        <a:solidFill>
                          <a:schemeClr val="dk1"/>
                        </a:solidFill>
                        <a:latin typeface="微软雅黑" pitchFamily="34" charset="-122"/>
                        <a:ea typeface="微软雅黑" pitchFamily="34" charset="-122"/>
                        <a:cs typeface="+mn-cs"/>
                      </a:endParaRPr>
                    </a:p>
                  </a:txBody>
                  <a:tcPr marL="29732" marR="29732"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67323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0" dirty="0" smtClean="0">
                          <a:latin typeface="微软雅黑" pitchFamily="34" charset="-122"/>
                          <a:ea typeface="微软雅黑" pitchFamily="34" charset="-122"/>
                        </a:rPr>
                        <a:t>IT</a:t>
                      </a:r>
                      <a:r>
                        <a:rPr lang="zh-CN" altLang="en-US" sz="1200" b="1" kern="0" dirty="0" smtClean="0">
                          <a:latin typeface="微软雅黑" pitchFamily="34" charset="-122"/>
                          <a:ea typeface="微软雅黑" pitchFamily="34" charset="-122"/>
                        </a:rPr>
                        <a:t>支持</a:t>
                      </a:r>
                      <a:endParaRPr lang="zh-CN" sz="1200" b="1" kern="100" dirty="0">
                        <a:latin typeface="微软雅黑" pitchFamily="34" charset="-122"/>
                        <a:ea typeface="微软雅黑" pitchFamily="34" charset="-122"/>
                        <a:cs typeface="Times New Roman"/>
                      </a:endParaRPr>
                    </a:p>
                  </a:txBody>
                  <a:tcPr marL="29732" marR="297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zh-CN" sz="1000" kern="0" dirty="0" smtClean="0">
                          <a:latin typeface="微软雅黑" pitchFamily="34" charset="-122"/>
                          <a:ea typeface="微软雅黑" pitchFamily="34" charset="-122"/>
                        </a:rPr>
                        <a:t>数据管理</a:t>
                      </a:r>
                      <a:endParaRPr lang="zh-CN" sz="1000" kern="100" dirty="0">
                        <a:latin typeface="微软雅黑" pitchFamily="34" charset="-122"/>
                        <a:ea typeface="微软雅黑" pitchFamily="34" charset="-122"/>
                        <a:cs typeface="Times New Roman"/>
                      </a:endParaRPr>
                    </a:p>
                  </a:txBody>
                  <a:tcPr marL="16076" marR="16076"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just" eaLnBrk="1" hangingPunct="1">
                        <a:spcAft>
                          <a:spcPts val="0"/>
                        </a:spcAft>
                      </a:pPr>
                      <a:r>
                        <a:rPr lang="zh-CN" sz="1000" kern="0" dirty="0">
                          <a:latin typeface="微软雅黑" pitchFamily="34" charset="-122"/>
                          <a:ea typeface="微软雅黑" pitchFamily="34" charset="-122"/>
                        </a:rPr>
                        <a:t>数据以电子文件存储，可以流通</a:t>
                      </a:r>
                      <a:r>
                        <a:rPr lang="zh-CN" sz="1000" kern="0" dirty="0" smtClean="0">
                          <a:latin typeface="微软雅黑" pitchFamily="34" charset="-122"/>
                          <a:ea typeface="微软雅黑" pitchFamily="34" charset="-122"/>
                        </a:rPr>
                        <a:t>共享</a:t>
                      </a:r>
                      <a:r>
                        <a:rPr lang="zh-CN" altLang="en-US" sz="1000" kern="0" dirty="0" smtClean="0">
                          <a:latin typeface="微软雅黑" pitchFamily="34" charset="-122"/>
                          <a:ea typeface="微软雅黑" pitchFamily="34" charset="-122"/>
                        </a:rPr>
                        <a:t>。</a:t>
                      </a:r>
                      <a:endParaRPr lang="zh-CN" sz="1000" kern="0" dirty="0">
                        <a:solidFill>
                          <a:schemeClr val="dk1"/>
                        </a:solidFill>
                        <a:latin typeface="微软雅黑" pitchFamily="34" charset="-122"/>
                        <a:ea typeface="微软雅黑" pitchFamily="34" charset="-122"/>
                        <a:cs typeface="+mn-cs"/>
                      </a:endParaRPr>
                    </a:p>
                  </a:txBody>
                  <a:tcPr marL="16076" marR="16076"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just" eaLnBrk="1" hangingPunct="1">
                        <a:spcAft>
                          <a:spcPts val="0"/>
                        </a:spcAft>
                      </a:pPr>
                      <a:r>
                        <a:rPr lang="zh-CN" altLang="zh-CN" sz="1000" kern="0" dirty="0" smtClean="0">
                          <a:latin typeface="微软雅黑" pitchFamily="34" charset="-122"/>
                          <a:ea typeface="微软雅黑" pitchFamily="34" charset="-122"/>
                        </a:rPr>
                        <a:t>数据基本信息利用</a:t>
                      </a:r>
                      <a:r>
                        <a:rPr lang="zh-CN" altLang="en-US" sz="1000" kern="0" dirty="0" smtClean="0">
                          <a:latin typeface="微软雅黑" pitchFamily="34" charset="-122"/>
                          <a:ea typeface="微软雅黑" pitchFamily="34" charset="-122"/>
                        </a:rPr>
                        <a:t>各专业</a:t>
                      </a:r>
                      <a:r>
                        <a:rPr lang="zh-CN" altLang="zh-CN" sz="1000" kern="0" dirty="0" smtClean="0">
                          <a:latin typeface="微软雅黑" pitchFamily="34" charset="-122"/>
                          <a:ea typeface="微软雅黑" pitchFamily="34" charset="-122"/>
                        </a:rPr>
                        <a:t>系统实现存储。</a:t>
                      </a:r>
                    </a:p>
                    <a:p>
                      <a:pPr marL="0" algn="just" eaLnBrk="1" hangingPunct="1">
                        <a:spcAft>
                          <a:spcPts val="0"/>
                        </a:spcAft>
                      </a:pPr>
                      <a:r>
                        <a:rPr lang="zh-CN" altLang="zh-CN" sz="1000" kern="0" dirty="0" smtClean="0">
                          <a:latin typeface="微软雅黑" pitchFamily="34" charset="-122"/>
                          <a:ea typeface="微软雅黑" pitchFamily="34" charset="-122"/>
                        </a:rPr>
                        <a:t>但存在多个应用系统重复管理基础数据。</a:t>
                      </a:r>
                      <a:endParaRPr lang="zh-CN" sz="1000" kern="0" dirty="0">
                        <a:solidFill>
                          <a:schemeClr val="dk1"/>
                        </a:solidFill>
                        <a:latin typeface="微软雅黑" pitchFamily="34" charset="-122"/>
                        <a:ea typeface="微软雅黑" pitchFamily="34" charset="-122"/>
                        <a:cs typeface="+mn-cs"/>
                      </a:endParaRPr>
                    </a:p>
                  </a:txBody>
                  <a:tcPr marL="16076" marR="16076"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indent="0" algn="just" defTabSz="914400" rtl="0" eaLnBrk="1" latinLnBrk="0" hangingPunct="1">
                        <a:spcAft>
                          <a:spcPts val="0"/>
                        </a:spcAft>
                        <a:buFont typeface="Wingdings" pitchFamily="2" charset="2"/>
                        <a:buChar char="u"/>
                      </a:pPr>
                      <a:r>
                        <a:rPr lang="zh-CN" altLang="zh-CN" sz="1000" kern="0" dirty="0" smtClean="0">
                          <a:solidFill>
                            <a:schemeClr val="dk1"/>
                          </a:solidFill>
                          <a:latin typeface="微软雅黑" pitchFamily="34" charset="-122"/>
                          <a:ea typeface="微软雅黑" pitchFamily="34" charset="-122"/>
                          <a:cs typeface="+mn-cs"/>
                        </a:rPr>
                        <a:t>数据的基本信息不规范，缺乏规范要求和标准。电子档案内容不完整。</a:t>
                      </a:r>
                      <a:endParaRPr lang="zh-CN" sz="1000" kern="0" dirty="0">
                        <a:solidFill>
                          <a:schemeClr val="dk1"/>
                        </a:solidFill>
                        <a:latin typeface="微软雅黑" pitchFamily="34" charset="-122"/>
                        <a:ea typeface="微软雅黑" pitchFamily="34" charset="-122"/>
                        <a:cs typeface="+mn-cs"/>
                      </a:endParaRPr>
                    </a:p>
                  </a:txBody>
                  <a:tcPr marL="16076" marR="16076"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eaLnBrk="1" hangingPunct="1">
                        <a:spcAft>
                          <a:spcPts val="0"/>
                        </a:spcAft>
                      </a:pPr>
                      <a:r>
                        <a:rPr lang="zh-CN" altLang="en-US" sz="1200" kern="0" dirty="0" smtClean="0">
                          <a:solidFill>
                            <a:schemeClr val="dk1"/>
                          </a:solidFill>
                          <a:latin typeface="微软雅黑" pitchFamily="34" charset="-122"/>
                          <a:ea typeface="微软雅黑" pitchFamily="34" charset="-122"/>
                          <a:cs typeface="+mn-cs"/>
                        </a:rPr>
                        <a:t>基本</a:t>
                      </a:r>
                      <a:endParaRPr lang="en-US" altLang="zh-CN" sz="1200" kern="0" dirty="0" smtClean="0">
                        <a:solidFill>
                          <a:schemeClr val="dk1"/>
                        </a:solidFill>
                        <a:latin typeface="微软雅黑" pitchFamily="34" charset="-122"/>
                        <a:ea typeface="微软雅黑" pitchFamily="34" charset="-122"/>
                        <a:cs typeface="+mn-cs"/>
                      </a:endParaRPr>
                    </a:p>
                    <a:p>
                      <a:pPr marL="0" algn="ctr" eaLnBrk="1" hangingPunct="1">
                        <a:spcAft>
                          <a:spcPts val="0"/>
                        </a:spcAft>
                      </a:pPr>
                      <a:r>
                        <a:rPr lang="zh-CN" altLang="en-US" sz="1200" kern="0" dirty="0" smtClean="0">
                          <a:solidFill>
                            <a:schemeClr val="dk1"/>
                          </a:solidFill>
                          <a:latin typeface="微软雅黑" pitchFamily="34" charset="-122"/>
                          <a:ea typeface="微软雅黑" pitchFamily="34" charset="-122"/>
                          <a:cs typeface="+mn-cs"/>
                        </a:rPr>
                        <a:t>符合</a:t>
                      </a:r>
                      <a:endParaRPr lang="zh-CN" sz="1200" kern="0" dirty="0">
                        <a:solidFill>
                          <a:schemeClr val="dk1"/>
                        </a:solidFill>
                        <a:latin typeface="微软雅黑" pitchFamily="34" charset="-122"/>
                        <a:ea typeface="微软雅黑" pitchFamily="34" charset="-122"/>
                        <a:cs typeface="+mn-cs"/>
                      </a:endParaRPr>
                    </a:p>
                  </a:txBody>
                  <a:tcPr marL="29732" marR="29732"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832152">
                <a:tc vMerge="1">
                  <a:txBody>
                    <a:bodyPr/>
                    <a:lstStyle/>
                    <a:p>
                      <a:pPr algn="l">
                        <a:spcAft>
                          <a:spcPts val="0"/>
                        </a:spcAft>
                      </a:pPr>
                      <a:endParaRPr lang="zh-CN" sz="1000" kern="100" dirty="0">
                        <a:latin typeface="微软雅黑" pitchFamily="34" charset="-122"/>
                        <a:ea typeface="微软雅黑" pitchFamily="34" charset="-122"/>
                        <a:cs typeface="Times New Roman"/>
                      </a:endParaRPr>
                    </a:p>
                  </a:txBody>
                  <a:tcPr marL="29732" marR="297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zh-CN" sz="1000" kern="0" dirty="0" smtClean="0">
                          <a:latin typeface="微软雅黑" pitchFamily="34" charset="-122"/>
                          <a:ea typeface="微软雅黑" pitchFamily="34" charset="-122"/>
                        </a:rPr>
                        <a:t>运作</a:t>
                      </a:r>
                      <a:endParaRPr lang="zh-CN" sz="1000" kern="100" dirty="0">
                        <a:latin typeface="微软雅黑" pitchFamily="34" charset="-122"/>
                        <a:ea typeface="微软雅黑" pitchFamily="34" charset="-122"/>
                        <a:cs typeface="Times New Roman"/>
                      </a:endParaRPr>
                    </a:p>
                  </a:txBody>
                  <a:tcPr marL="16076" marR="16076"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just">
                        <a:spcAft>
                          <a:spcPts val="0"/>
                        </a:spcAft>
                      </a:pPr>
                      <a:r>
                        <a:rPr lang="en-US" sz="1000" kern="0" dirty="0">
                          <a:latin typeface="微软雅黑" pitchFamily="34" charset="-122"/>
                          <a:ea typeface="微软雅黑" pitchFamily="34" charset="-122"/>
                        </a:rPr>
                        <a:t>IT</a:t>
                      </a:r>
                      <a:r>
                        <a:rPr lang="zh-CN" sz="1000" kern="0" dirty="0">
                          <a:latin typeface="微软雅黑" pitchFamily="34" charset="-122"/>
                          <a:ea typeface="微软雅黑" pitchFamily="34" charset="-122"/>
                        </a:rPr>
                        <a:t>应用系统零碎</a:t>
                      </a:r>
                      <a:r>
                        <a:rPr lang="zh-CN" sz="1000" kern="0" dirty="0" smtClean="0">
                          <a:latin typeface="微软雅黑" pitchFamily="34" charset="-122"/>
                          <a:ea typeface="微软雅黑" pitchFamily="34" charset="-122"/>
                        </a:rPr>
                        <a:t>、实现</a:t>
                      </a:r>
                      <a:r>
                        <a:rPr lang="zh-CN" sz="1000" kern="0" dirty="0">
                          <a:latin typeface="微软雅黑" pitchFamily="34" charset="-122"/>
                          <a:ea typeface="微软雅黑" pitchFamily="34" charset="-122"/>
                        </a:rPr>
                        <a:t>各业务的独立</a:t>
                      </a:r>
                      <a:r>
                        <a:rPr lang="zh-CN" sz="1000" kern="0" dirty="0" smtClean="0">
                          <a:latin typeface="微软雅黑" pitchFamily="34" charset="-122"/>
                          <a:ea typeface="微软雅黑" pitchFamily="34" charset="-122"/>
                        </a:rPr>
                        <a:t>功能</a:t>
                      </a:r>
                      <a:r>
                        <a:rPr lang="zh-CN" altLang="en-US" sz="1000" kern="0" dirty="0" smtClean="0">
                          <a:latin typeface="微软雅黑" pitchFamily="34" charset="-122"/>
                          <a:ea typeface="微软雅黑" pitchFamily="34" charset="-122"/>
                        </a:rPr>
                        <a:t>。</a:t>
                      </a:r>
                      <a:endParaRPr lang="zh-CN" sz="1000" kern="100" dirty="0">
                        <a:latin typeface="微软雅黑" pitchFamily="34" charset="-122"/>
                        <a:ea typeface="微软雅黑" pitchFamily="34" charset="-122"/>
                        <a:cs typeface="Times New Roman"/>
                      </a:endParaRPr>
                    </a:p>
                  </a:txBody>
                  <a:tcPr marL="16076" marR="16076"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just" eaLnBrk="1" hangingPunct="1">
                        <a:spcAft>
                          <a:spcPts val="0"/>
                        </a:spcAft>
                      </a:pPr>
                      <a:r>
                        <a:rPr lang="zh-CN" altLang="zh-CN" sz="1000" kern="0" dirty="0" smtClean="0">
                          <a:latin typeface="微软雅黑" pitchFamily="34" charset="-122"/>
                          <a:ea typeface="微软雅黑" pitchFamily="34" charset="-122"/>
                        </a:rPr>
                        <a:t>已建立</a:t>
                      </a:r>
                      <a:r>
                        <a:rPr lang="zh-CN" altLang="en-US" sz="1000" kern="0" dirty="0" smtClean="0">
                          <a:latin typeface="微软雅黑" pitchFamily="34" charset="-122"/>
                          <a:ea typeface="微软雅黑" pitchFamily="34" charset="-122"/>
                        </a:rPr>
                        <a:t>了一个基础数据的管理系统，但未应用，也未与其他系统进行集成分发</a:t>
                      </a:r>
                      <a:endParaRPr lang="zh-CN" altLang="zh-CN" sz="1000" kern="0" dirty="0">
                        <a:solidFill>
                          <a:schemeClr val="dk1"/>
                        </a:solidFill>
                        <a:latin typeface="微软雅黑" pitchFamily="34" charset="-122"/>
                        <a:ea typeface="微软雅黑" pitchFamily="34" charset="-122"/>
                        <a:cs typeface="+mn-cs"/>
                      </a:endParaRPr>
                    </a:p>
                  </a:txBody>
                  <a:tcPr marL="16076" marR="16076"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indent="0" algn="just" defTabSz="914400" rtl="0" eaLnBrk="1" latinLnBrk="0" hangingPunct="1">
                        <a:spcAft>
                          <a:spcPts val="0"/>
                        </a:spcAft>
                        <a:buFont typeface="Wingdings" pitchFamily="2" charset="2"/>
                        <a:buChar char="u"/>
                      </a:pPr>
                      <a:r>
                        <a:rPr lang="zh-CN" altLang="zh-CN" sz="1000" kern="0" dirty="0" smtClean="0">
                          <a:solidFill>
                            <a:schemeClr val="dk1"/>
                          </a:solidFill>
                          <a:latin typeface="微软雅黑" pitchFamily="34" charset="-122"/>
                          <a:ea typeface="微软雅黑" pitchFamily="34" charset="-122"/>
                          <a:cs typeface="+mn-cs"/>
                        </a:rPr>
                        <a:t>缺乏专业的标准制</a:t>
                      </a:r>
                      <a:r>
                        <a:rPr lang="zh-CN" altLang="en-US" sz="1000" kern="0" dirty="0" smtClean="0">
                          <a:solidFill>
                            <a:schemeClr val="dk1"/>
                          </a:solidFill>
                          <a:latin typeface="微软雅黑" pitchFamily="34" charset="-122"/>
                          <a:ea typeface="微软雅黑" pitchFamily="34" charset="-122"/>
                          <a:cs typeface="+mn-cs"/>
                        </a:rPr>
                        <a:t>度</a:t>
                      </a:r>
                      <a:r>
                        <a:rPr lang="zh-CN" altLang="zh-CN" sz="1000" kern="0" dirty="0" smtClean="0">
                          <a:solidFill>
                            <a:schemeClr val="dk1"/>
                          </a:solidFill>
                          <a:latin typeface="微软雅黑" pitchFamily="34" charset="-122"/>
                          <a:ea typeface="微软雅黑" pitchFamily="34" charset="-122"/>
                          <a:cs typeface="+mn-cs"/>
                        </a:rPr>
                        <a:t>和管理组织，原有数据未进行清理。</a:t>
                      </a:r>
                      <a:endParaRPr lang="zh-CN" altLang="zh-CN" sz="1000" kern="0" dirty="0">
                        <a:solidFill>
                          <a:schemeClr val="dk1"/>
                        </a:solidFill>
                        <a:latin typeface="微软雅黑" pitchFamily="34" charset="-122"/>
                        <a:ea typeface="微软雅黑" pitchFamily="34" charset="-122"/>
                        <a:cs typeface="+mn-cs"/>
                      </a:endParaRPr>
                    </a:p>
                  </a:txBody>
                  <a:tcPr marL="16076" marR="16076"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algn="ctr" eaLnBrk="1" hangingPunct="1">
                        <a:spcAft>
                          <a:spcPts val="0"/>
                        </a:spcAft>
                      </a:pPr>
                      <a:r>
                        <a:rPr lang="zh-CN" altLang="en-US" sz="1200" kern="0" dirty="0" smtClean="0">
                          <a:solidFill>
                            <a:schemeClr val="dk1"/>
                          </a:solidFill>
                          <a:latin typeface="微软雅黑" pitchFamily="34" charset="-122"/>
                          <a:ea typeface="微软雅黑" pitchFamily="34" charset="-122"/>
                          <a:cs typeface="+mn-cs"/>
                        </a:rPr>
                        <a:t>符合</a:t>
                      </a:r>
                      <a:endParaRPr lang="zh-CN" sz="1200" kern="0" dirty="0">
                        <a:solidFill>
                          <a:schemeClr val="dk1"/>
                        </a:solidFill>
                        <a:latin typeface="微软雅黑" pitchFamily="34" charset="-122"/>
                        <a:ea typeface="微软雅黑" pitchFamily="34" charset="-122"/>
                        <a:cs typeface="+mn-cs"/>
                      </a:endParaRPr>
                    </a:p>
                  </a:txBody>
                  <a:tcPr marL="29732" marR="29732"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16" name="TextBox 15"/>
          <p:cNvSpPr txBox="1"/>
          <p:nvPr/>
        </p:nvSpPr>
        <p:spPr bwMode="gray">
          <a:xfrm>
            <a:off x="344488" y="1198643"/>
            <a:ext cx="1512168" cy="335783"/>
          </a:xfrm>
          <a:prstGeom prst="rect">
            <a:avLst/>
          </a:prstGeom>
          <a:noFill/>
          <a:ln w="12700" algn="ctr">
            <a:noFill/>
            <a:miter lim="800000"/>
            <a:headEnd/>
            <a:tailEnd/>
          </a:ln>
        </p:spPr>
        <p:txBody>
          <a:bodyPr wrap="square" lIns="88697" tIns="44348" rIns="88697" bIns="44348" rtlCol="0">
            <a:spAutoFit/>
          </a:bodyPr>
          <a:lstStyle/>
          <a:p>
            <a:pPr algn="ctr">
              <a:lnSpc>
                <a:spcPct val="100000"/>
              </a:lnSpc>
              <a:buNone/>
            </a:pPr>
            <a:r>
              <a:rPr lang="zh-CN" altLang="en-US" sz="1600" b="1" dirty="0" smtClean="0">
                <a:latin typeface="微软雅黑" pitchFamily="34" charset="-122"/>
                <a:ea typeface="微软雅黑" pitchFamily="34" charset="-122"/>
              </a:rPr>
              <a:t>－评估说明</a:t>
            </a:r>
            <a:r>
              <a:rPr lang="en-US" altLang="zh-CN"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14" name="矩形 13"/>
          <p:cNvSpPr/>
          <p:nvPr/>
        </p:nvSpPr>
        <p:spPr>
          <a:xfrm>
            <a:off x="4953000" y="104262"/>
            <a:ext cx="4968552" cy="372410"/>
          </a:xfrm>
          <a:prstGeom prst="rect">
            <a:avLst/>
          </a:prstGeom>
        </p:spPr>
        <p:txBody>
          <a:bodyPr wrap="square">
            <a:spAutoFit/>
          </a:bodyPr>
          <a:lstStyle/>
          <a:p>
            <a:pPr>
              <a:buNone/>
            </a:pPr>
            <a:r>
              <a:rPr lang="zh-CN" altLang="en-US" b="1" dirty="0" smtClean="0">
                <a:latin typeface="+mn-ea"/>
                <a:ea typeface="+mn-ea"/>
              </a:rPr>
              <a:t>评估概要   评估模型   评估过程   </a:t>
            </a:r>
            <a:r>
              <a:rPr lang="zh-CN" altLang="en-US" b="1" dirty="0" smtClean="0">
                <a:solidFill>
                  <a:srgbClr val="FF0000"/>
                </a:solidFill>
                <a:latin typeface="+mn-ea"/>
                <a:ea typeface="+mn-ea"/>
              </a:rPr>
              <a:t>评估结论</a:t>
            </a:r>
            <a:r>
              <a:rPr lang="zh-CN" altLang="en-US" b="1" dirty="0" smtClean="0">
                <a:latin typeface="+mn-ea"/>
                <a:ea typeface="+mn-ea"/>
              </a:rPr>
              <a:t>   差距分析</a:t>
            </a:r>
            <a:endParaRPr lang="zh-CN" altLang="en-US" b="1" dirty="0">
              <a:latin typeface="+mn-ea"/>
              <a:ea typeface="+mn-ea"/>
            </a:endParaRPr>
          </a:p>
        </p:txBody>
      </p:sp>
      <p:sp>
        <p:nvSpPr>
          <p:cNvPr id="15" name="右箭头 14"/>
          <p:cNvSpPr/>
          <p:nvPr/>
        </p:nvSpPr>
        <p:spPr bwMode="auto">
          <a:xfrm>
            <a:off x="8791726"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7" name="右箭头 16"/>
          <p:cNvSpPr/>
          <p:nvPr/>
        </p:nvSpPr>
        <p:spPr bwMode="auto">
          <a:xfrm>
            <a:off x="7801133"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8" name="右箭头 17"/>
          <p:cNvSpPr/>
          <p:nvPr/>
        </p:nvSpPr>
        <p:spPr bwMode="auto">
          <a:xfrm>
            <a:off x="681405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9" name="右箭头 18"/>
          <p:cNvSpPr/>
          <p:nvPr/>
        </p:nvSpPr>
        <p:spPr bwMode="auto">
          <a:xfrm>
            <a:off x="5839398"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1507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4081694" cy="838200"/>
          </a:xfrm>
        </p:spPr>
        <p:txBody>
          <a:bodyPr/>
          <a:lstStyle/>
          <a:p>
            <a:r>
              <a:rPr lang="zh-CN" altLang="en-US" dirty="0" smtClean="0">
                <a:latin typeface="+mj-ea"/>
              </a:rPr>
              <a:t>项目简要回顾</a:t>
            </a:r>
            <a:r>
              <a:rPr lang="en-US" altLang="zh-CN" dirty="0">
                <a:latin typeface="+mj-ea"/>
              </a:rPr>
              <a:t>--</a:t>
            </a:r>
            <a:r>
              <a:rPr lang="zh-CN" altLang="en-US" sz="2000" dirty="0">
                <a:latin typeface="+mj-ea"/>
              </a:rPr>
              <a:t>项目目标</a:t>
            </a:r>
          </a:p>
        </p:txBody>
      </p:sp>
      <p:sp>
        <p:nvSpPr>
          <p:cNvPr id="5" name="AutoShape 6"/>
          <p:cNvSpPr>
            <a:spLocks noChangeArrowheads="1"/>
          </p:cNvSpPr>
          <p:nvPr/>
        </p:nvSpPr>
        <p:spPr bwMode="auto">
          <a:xfrm rot="5400000">
            <a:off x="7043072" y="-518460"/>
            <a:ext cx="505064" cy="4399456"/>
          </a:xfrm>
          <a:prstGeom prst="homePlate">
            <a:avLst>
              <a:gd name="adj" fmla="val 15185"/>
            </a:avLst>
          </a:prstGeom>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lstStyle/>
          <a:p>
            <a:pPr>
              <a:defRPr/>
            </a:pPr>
            <a:endParaRPr lang="zh-CN" altLang="en-US">
              <a:latin typeface="+mj-ea"/>
              <a:ea typeface="+mj-ea"/>
            </a:endParaRPr>
          </a:p>
        </p:txBody>
      </p:sp>
      <p:sp>
        <p:nvSpPr>
          <p:cNvPr id="6" name="Rectangle 7"/>
          <p:cNvSpPr>
            <a:spLocks noChangeArrowheads="1"/>
          </p:cNvSpPr>
          <p:nvPr/>
        </p:nvSpPr>
        <p:spPr bwMode="auto">
          <a:xfrm>
            <a:off x="5095876" y="3023743"/>
            <a:ext cx="1714512" cy="1285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36000" tIns="0" rIns="0" bIns="0" anchor="ctr">
            <a:noAutofit/>
          </a:bodyPr>
          <a:lstStyle/>
          <a:p>
            <a:pPr marL="0" lvl="1">
              <a:lnSpc>
                <a:spcPct val="125000"/>
              </a:lnSpc>
              <a:spcAft>
                <a:spcPts val="600"/>
              </a:spcAft>
              <a:buNone/>
              <a:tabLst>
                <a:tab pos="9202584" algn="r"/>
              </a:tabLst>
            </a:pPr>
            <a:r>
              <a:rPr lang="zh-CN" altLang="en-US" sz="1200" b="0" dirty="0" smtClean="0">
                <a:latin typeface="+mj-ea"/>
                <a:ea typeface="+mj-ea"/>
              </a:rPr>
              <a:t>结合中国建筑信息化发展规划，参考大型企业主数据体系建设案例，规划未来中国建筑主数据体系</a:t>
            </a:r>
          </a:p>
        </p:txBody>
      </p:sp>
      <p:sp>
        <p:nvSpPr>
          <p:cNvPr id="7" name="Text Box 8"/>
          <p:cNvSpPr txBox="1">
            <a:spLocks noChangeArrowheads="1"/>
          </p:cNvSpPr>
          <p:nvPr/>
        </p:nvSpPr>
        <p:spPr bwMode="auto">
          <a:xfrm>
            <a:off x="5524504" y="1500174"/>
            <a:ext cx="3696229" cy="32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楷体_GB2312" pitchFamily="49" charset="-122"/>
                <a:ea typeface="楷体_GB2312" pitchFamily="49" charset="-122"/>
              </a:defRPr>
            </a:lvl1pPr>
            <a:lvl2pPr marL="742950" indent="-285750" eaLnBrk="0" hangingPunct="0">
              <a:defRPr sz="2400">
                <a:solidFill>
                  <a:schemeClr val="tx1"/>
                </a:solidFill>
                <a:latin typeface="楷体_GB2312" pitchFamily="49" charset="-122"/>
                <a:ea typeface="楷体_GB2312" pitchFamily="49" charset="-122"/>
              </a:defRPr>
            </a:lvl2pPr>
            <a:lvl3pPr marL="1143000" indent="-228600" eaLnBrk="0" hangingPunct="0">
              <a:defRPr sz="2400">
                <a:solidFill>
                  <a:schemeClr val="tx1"/>
                </a:solidFill>
                <a:latin typeface="楷体_GB2312" pitchFamily="49" charset="-122"/>
                <a:ea typeface="楷体_GB2312" pitchFamily="49" charset="-122"/>
              </a:defRPr>
            </a:lvl3pPr>
            <a:lvl4pPr marL="1600200" indent="-228600" eaLnBrk="0" hangingPunct="0">
              <a:defRPr sz="2400">
                <a:solidFill>
                  <a:schemeClr val="tx1"/>
                </a:solidFill>
                <a:latin typeface="楷体_GB2312" pitchFamily="49" charset="-122"/>
                <a:ea typeface="楷体_GB2312" pitchFamily="49" charset="-122"/>
              </a:defRPr>
            </a:lvl4pPr>
            <a:lvl5pPr marL="2057400" indent="-228600" eaLnBrk="0" hangingPunct="0">
              <a:defRPr sz="24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itchFamily="2" charset="2"/>
              <a:defRPr sz="24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itchFamily="2" charset="2"/>
              <a:defRPr sz="24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itchFamily="2" charset="2"/>
              <a:defRPr sz="24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itchFamily="2" charset="2"/>
              <a:defRPr sz="2400">
                <a:solidFill>
                  <a:schemeClr val="tx1"/>
                </a:solidFill>
                <a:latin typeface="楷体_GB2312" pitchFamily="49" charset="-122"/>
                <a:ea typeface="楷体_GB2312" pitchFamily="49" charset="-122"/>
              </a:defRPr>
            </a:lvl9pPr>
          </a:lstStyle>
          <a:p>
            <a:pPr algn="ctr">
              <a:buNone/>
            </a:pPr>
            <a:r>
              <a:rPr lang="zh-CN" altLang="en-US" sz="1800" b="1" dirty="0" smtClean="0">
                <a:latin typeface="+mj-ea"/>
                <a:ea typeface="+mj-ea"/>
              </a:rPr>
              <a:t>－目    标－</a:t>
            </a:r>
            <a:endParaRPr lang="zh-CN" altLang="en-US" sz="1800" b="1" dirty="0">
              <a:latin typeface="+mj-ea"/>
              <a:ea typeface="+mj-ea"/>
            </a:endParaRPr>
          </a:p>
        </p:txBody>
      </p:sp>
      <p:sp>
        <p:nvSpPr>
          <p:cNvPr id="13" name="Text Box 35"/>
          <p:cNvSpPr txBox="1">
            <a:spLocks noChangeArrowheads="1"/>
          </p:cNvSpPr>
          <p:nvPr/>
        </p:nvSpPr>
        <p:spPr bwMode="auto">
          <a:xfrm>
            <a:off x="380968" y="1459632"/>
            <a:ext cx="3571900" cy="45720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lstStyle/>
          <a:p>
            <a:pPr algn="ctr">
              <a:buNone/>
            </a:pPr>
            <a:r>
              <a:rPr lang="zh-CN" altLang="en-US" sz="1800" b="1" dirty="0" smtClean="0">
                <a:solidFill>
                  <a:schemeClr val="tx1"/>
                </a:solidFill>
                <a:latin typeface="+mj-ea"/>
                <a:ea typeface="+mj-ea"/>
              </a:rPr>
              <a:t>－定    位－</a:t>
            </a:r>
            <a:endParaRPr lang="zh-CN" altLang="en-US" sz="1800" b="1" dirty="0">
              <a:solidFill>
                <a:schemeClr val="tx1"/>
              </a:solidFill>
              <a:latin typeface="+mj-ea"/>
              <a:ea typeface="+mj-ea"/>
            </a:endParaRPr>
          </a:p>
        </p:txBody>
      </p:sp>
      <p:sp>
        <p:nvSpPr>
          <p:cNvPr id="14" name="Text Box 36"/>
          <p:cNvSpPr txBox="1">
            <a:spLocks noChangeArrowheads="1"/>
          </p:cNvSpPr>
          <p:nvPr/>
        </p:nvSpPr>
        <p:spPr bwMode="auto">
          <a:xfrm>
            <a:off x="452406" y="4143380"/>
            <a:ext cx="3571900" cy="1928826"/>
          </a:xfrm>
          <a:prstGeom prst="rect">
            <a:avLst/>
          </a:prstGeom>
          <a:noFill/>
          <a:ln w="6350" algn="ctr">
            <a:solidFill>
              <a:srgbClr val="FFC000"/>
            </a:solidFill>
            <a:prstDash val="dash"/>
            <a:miter lim="800000"/>
            <a:headEnd/>
            <a:tailEnd/>
          </a:ln>
        </p:spPr>
        <p:txBody>
          <a:bodyPr lIns="36000" rIns="36000"/>
          <a:lstStyle/>
          <a:p>
            <a:pPr>
              <a:lnSpc>
                <a:spcPct val="150000"/>
              </a:lnSpc>
            </a:pPr>
            <a:r>
              <a:rPr lang="zh-CN" altLang="en-US" sz="1200" b="1" dirty="0" smtClean="0">
                <a:latin typeface="+mj-ea"/>
                <a:ea typeface="+mj-ea"/>
              </a:rPr>
              <a:t>主数据管理体系是业务</a:t>
            </a:r>
            <a:r>
              <a:rPr lang="zh-CN" altLang="en-US" sz="1200" b="1" dirty="0">
                <a:latin typeface="+mj-ea"/>
                <a:ea typeface="+mj-ea"/>
              </a:rPr>
              <a:t>系统主数据管理的</a:t>
            </a:r>
            <a:r>
              <a:rPr lang="zh-CN" altLang="en-US" sz="1200" b="1" dirty="0" smtClean="0">
                <a:latin typeface="+mj-ea"/>
                <a:ea typeface="+mj-ea"/>
              </a:rPr>
              <a:t>核心</a:t>
            </a:r>
            <a:endParaRPr lang="en-US" altLang="zh-CN" sz="1200" b="1" dirty="0" smtClean="0">
              <a:latin typeface="+mj-ea"/>
              <a:ea typeface="+mj-ea"/>
            </a:endParaRPr>
          </a:p>
          <a:p>
            <a:pPr>
              <a:lnSpc>
                <a:spcPct val="150000"/>
              </a:lnSpc>
            </a:pPr>
            <a:r>
              <a:rPr lang="zh-CN" altLang="en-US" sz="1200" b="1" dirty="0" smtClean="0">
                <a:latin typeface="+mj-ea"/>
                <a:ea typeface="+mj-ea"/>
              </a:rPr>
              <a:t>是</a:t>
            </a:r>
            <a:r>
              <a:rPr lang="zh-CN" altLang="en-US" sz="1200" b="1" dirty="0">
                <a:latin typeface="+mj-ea"/>
                <a:ea typeface="+mj-ea"/>
              </a:rPr>
              <a:t>标准化数据的</a:t>
            </a:r>
            <a:r>
              <a:rPr lang="zh-CN" altLang="en-US" sz="1200" b="1" dirty="0" smtClean="0">
                <a:latin typeface="+mj-ea"/>
                <a:ea typeface="+mj-ea"/>
              </a:rPr>
              <a:t>载体</a:t>
            </a:r>
            <a:endParaRPr lang="en-US" altLang="zh-CN" sz="1200" b="1" dirty="0" smtClean="0">
              <a:latin typeface="+mj-ea"/>
              <a:ea typeface="+mj-ea"/>
            </a:endParaRPr>
          </a:p>
          <a:p>
            <a:pPr>
              <a:lnSpc>
                <a:spcPct val="150000"/>
              </a:lnSpc>
            </a:pPr>
            <a:r>
              <a:rPr lang="zh-CN" altLang="en-US" sz="1200" b="1" dirty="0" smtClean="0">
                <a:latin typeface="+mj-ea"/>
                <a:ea typeface="+mj-ea"/>
              </a:rPr>
              <a:t>为</a:t>
            </a:r>
            <a:r>
              <a:rPr lang="zh-CN" altLang="en-US" sz="1200" b="1" dirty="0">
                <a:latin typeface="+mj-ea"/>
                <a:ea typeface="+mj-ea"/>
              </a:rPr>
              <a:t>业务系统提供标准化、统一的基础数据</a:t>
            </a:r>
          </a:p>
        </p:txBody>
      </p:sp>
      <p:sp>
        <p:nvSpPr>
          <p:cNvPr id="15" name="矩形 14"/>
          <p:cNvSpPr/>
          <p:nvPr/>
        </p:nvSpPr>
        <p:spPr>
          <a:xfrm>
            <a:off x="452406" y="3643314"/>
            <a:ext cx="3595856" cy="372410"/>
          </a:xfrm>
          <a:prstGeom prst="rect">
            <a:avLst/>
          </a:prstGeom>
          <a:solidFill>
            <a:srgbClr val="00B0F0"/>
          </a:solidFill>
        </p:spPr>
        <p:txBody>
          <a:bodyPr wrap="none">
            <a:spAutoFit/>
          </a:bodyPr>
          <a:lstStyle/>
          <a:p>
            <a:pPr>
              <a:buNone/>
            </a:pPr>
            <a:r>
              <a:rPr lang="zh-CN" altLang="en-US" b="1" dirty="0" smtClean="0">
                <a:solidFill>
                  <a:schemeClr val="bg1"/>
                </a:solidFill>
                <a:latin typeface="+mj-ea"/>
                <a:ea typeface="+mj-ea"/>
              </a:rPr>
              <a:t>主数据管理体系咨询＋主数据管理系统构建</a:t>
            </a:r>
            <a:endParaRPr lang="zh-CN" altLang="en-US" b="1" dirty="0">
              <a:solidFill>
                <a:schemeClr val="bg1"/>
              </a:solidFill>
              <a:latin typeface="+mj-ea"/>
              <a:ea typeface="+mj-ea"/>
            </a:endParaRPr>
          </a:p>
        </p:txBody>
      </p:sp>
      <p:sp>
        <p:nvSpPr>
          <p:cNvPr id="16" name="剪去同侧角的矩形 15"/>
          <p:cNvSpPr/>
          <p:nvPr/>
        </p:nvSpPr>
        <p:spPr bwMode="auto">
          <a:xfrm>
            <a:off x="380968" y="2143116"/>
            <a:ext cx="3643338" cy="1000132"/>
          </a:xfrm>
          <a:prstGeom prst="snip2Same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a:solidFill>
                <a:srgbClr val="000000"/>
              </a:solidFill>
              <a:latin typeface="+mj-ea"/>
              <a:ea typeface="+mj-ea"/>
            </a:endParaRPr>
          </a:p>
        </p:txBody>
      </p:sp>
      <p:sp>
        <p:nvSpPr>
          <p:cNvPr id="17" name="矩形 16"/>
          <p:cNvSpPr/>
          <p:nvPr/>
        </p:nvSpPr>
        <p:spPr>
          <a:xfrm>
            <a:off x="596992" y="2646602"/>
            <a:ext cx="569794" cy="353770"/>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oAutofit/>
          </a:bodyPr>
          <a:lstStyle/>
          <a:p>
            <a:pPr algn="ctr">
              <a:buNone/>
            </a:pPr>
            <a:r>
              <a:rPr lang="zh-CN" altLang="en-US" sz="1200" dirty="0" smtClean="0">
                <a:solidFill>
                  <a:schemeClr val="tx1"/>
                </a:solidFill>
                <a:latin typeface="+mj-ea"/>
                <a:ea typeface="+mj-ea"/>
              </a:rPr>
              <a:t>专业化</a:t>
            </a:r>
            <a:endParaRPr lang="zh-CN" altLang="en-US" sz="1200" dirty="0">
              <a:solidFill>
                <a:schemeClr val="tx1"/>
              </a:solidFill>
              <a:latin typeface="+mj-ea"/>
              <a:ea typeface="+mj-ea"/>
            </a:endParaRPr>
          </a:p>
        </p:txBody>
      </p:sp>
      <p:sp>
        <p:nvSpPr>
          <p:cNvPr id="18" name="矩形 17"/>
          <p:cNvSpPr/>
          <p:nvPr/>
        </p:nvSpPr>
        <p:spPr>
          <a:xfrm>
            <a:off x="1218274" y="2646602"/>
            <a:ext cx="576064" cy="353770"/>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oAutofit/>
          </a:bodyPr>
          <a:lstStyle/>
          <a:p>
            <a:pPr algn="ctr">
              <a:buNone/>
            </a:pPr>
            <a:r>
              <a:rPr lang="zh-CN" altLang="en-US" sz="1200" dirty="0" smtClean="0">
                <a:solidFill>
                  <a:schemeClr val="tx1"/>
                </a:solidFill>
                <a:latin typeface="+mj-ea"/>
                <a:ea typeface="+mj-ea"/>
              </a:rPr>
              <a:t>区域化</a:t>
            </a:r>
            <a:endParaRPr lang="zh-CN" altLang="en-US" sz="1200" dirty="0">
              <a:solidFill>
                <a:schemeClr val="tx1"/>
              </a:solidFill>
              <a:latin typeface="+mj-ea"/>
              <a:ea typeface="+mj-ea"/>
            </a:endParaRPr>
          </a:p>
        </p:txBody>
      </p:sp>
      <p:sp>
        <p:nvSpPr>
          <p:cNvPr id="19" name="矩形 18"/>
          <p:cNvSpPr/>
          <p:nvPr/>
        </p:nvSpPr>
        <p:spPr>
          <a:xfrm flipH="1">
            <a:off x="1866346" y="2646602"/>
            <a:ext cx="576064" cy="353770"/>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oAutofit/>
          </a:bodyPr>
          <a:lstStyle/>
          <a:p>
            <a:pPr algn="ctr">
              <a:buNone/>
            </a:pPr>
            <a:r>
              <a:rPr lang="zh-CN" altLang="en-US" sz="1200" dirty="0" smtClean="0">
                <a:solidFill>
                  <a:srgbClr val="FF0000"/>
                </a:solidFill>
                <a:latin typeface="+mj-ea"/>
                <a:ea typeface="+mj-ea"/>
              </a:rPr>
              <a:t>标准化</a:t>
            </a:r>
            <a:endParaRPr lang="zh-CN" altLang="en-US" sz="1200" dirty="0">
              <a:solidFill>
                <a:srgbClr val="FF0000"/>
              </a:solidFill>
              <a:latin typeface="+mj-ea"/>
              <a:ea typeface="+mj-ea"/>
            </a:endParaRPr>
          </a:p>
        </p:txBody>
      </p:sp>
      <p:sp>
        <p:nvSpPr>
          <p:cNvPr id="20" name="矩形 19"/>
          <p:cNvSpPr/>
          <p:nvPr/>
        </p:nvSpPr>
        <p:spPr>
          <a:xfrm>
            <a:off x="2514418" y="2646602"/>
            <a:ext cx="576064" cy="353770"/>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oAutofit/>
          </a:bodyPr>
          <a:lstStyle/>
          <a:p>
            <a:pPr algn="ctr">
              <a:buNone/>
            </a:pPr>
            <a:r>
              <a:rPr lang="zh-CN" altLang="en-US" sz="1200" dirty="0" smtClean="0">
                <a:solidFill>
                  <a:srgbClr val="FF0000"/>
                </a:solidFill>
                <a:latin typeface="+mj-ea"/>
                <a:ea typeface="+mj-ea"/>
              </a:rPr>
              <a:t>信息化</a:t>
            </a:r>
            <a:endParaRPr lang="zh-CN" altLang="en-US" sz="1200" dirty="0">
              <a:solidFill>
                <a:srgbClr val="FF0000"/>
              </a:solidFill>
              <a:latin typeface="+mj-ea"/>
              <a:ea typeface="+mj-ea"/>
            </a:endParaRPr>
          </a:p>
        </p:txBody>
      </p:sp>
      <p:sp>
        <p:nvSpPr>
          <p:cNvPr id="21" name="矩形 20"/>
          <p:cNvSpPr/>
          <p:nvPr/>
        </p:nvSpPr>
        <p:spPr>
          <a:xfrm>
            <a:off x="3162490" y="2646602"/>
            <a:ext cx="576064" cy="353770"/>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oAutofit/>
          </a:bodyPr>
          <a:lstStyle/>
          <a:p>
            <a:pPr algn="ctr">
              <a:buNone/>
            </a:pPr>
            <a:r>
              <a:rPr lang="zh-CN" altLang="en-US" sz="1200" dirty="0" smtClean="0">
                <a:solidFill>
                  <a:schemeClr val="tx1"/>
                </a:solidFill>
                <a:latin typeface="+mj-ea"/>
                <a:ea typeface="+mj-ea"/>
              </a:rPr>
              <a:t>国际化</a:t>
            </a:r>
            <a:endParaRPr lang="zh-CN" altLang="en-US" sz="1200" dirty="0">
              <a:solidFill>
                <a:schemeClr val="tx1"/>
              </a:solidFill>
              <a:latin typeface="+mj-ea"/>
              <a:ea typeface="+mj-ea"/>
            </a:endParaRPr>
          </a:p>
        </p:txBody>
      </p:sp>
      <p:sp>
        <p:nvSpPr>
          <p:cNvPr id="22" name="矩形 21"/>
          <p:cNvSpPr/>
          <p:nvPr/>
        </p:nvSpPr>
        <p:spPr>
          <a:xfrm>
            <a:off x="1238224" y="2214554"/>
            <a:ext cx="1800493" cy="372410"/>
          </a:xfrm>
          <a:prstGeom prst="rect">
            <a:avLst/>
          </a:prstGeom>
        </p:spPr>
        <p:txBody>
          <a:bodyPr wrap="none">
            <a:spAutoFit/>
          </a:bodyPr>
          <a:lstStyle/>
          <a:p>
            <a:pPr>
              <a:buNone/>
            </a:pPr>
            <a:r>
              <a:rPr lang="zh-CN" altLang="en-US" dirty="0" smtClean="0">
                <a:latin typeface="+mj-ea"/>
                <a:ea typeface="+mj-ea"/>
              </a:rPr>
              <a:t>一最两跨，科学发展</a:t>
            </a:r>
            <a:endParaRPr lang="zh-CN" altLang="en-US" dirty="0">
              <a:latin typeface="+mj-ea"/>
              <a:ea typeface="+mj-ea"/>
            </a:endParaRPr>
          </a:p>
        </p:txBody>
      </p:sp>
      <p:sp>
        <p:nvSpPr>
          <p:cNvPr id="23" name="上下箭头 22"/>
          <p:cNvSpPr/>
          <p:nvPr/>
        </p:nvSpPr>
        <p:spPr bwMode="auto">
          <a:xfrm>
            <a:off x="666720" y="3214686"/>
            <a:ext cx="3143272" cy="357190"/>
          </a:xfrm>
          <a:prstGeom prst="upDownArrow">
            <a:avLst>
              <a:gd name="adj1" fmla="val 55892"/>
              <a:gd name="adj2" fmla="val 26320"/>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4" name="等腰三角形 23"/>
          <p:cNvSpPr/>
          <p:nvPr/>
        </p:nvSpPr>
        <p:spPr bwMode="auto">
          <a:xfrm rot="5400000">
            <a:off x="2099564" y="3639230"/>
            <a:ext cx="4781028" cy="360040"/>
          </a:xfrm>
          <a:prstGeom prst="triangle">
            <a:avLst/>
          </a:prstGeom>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rot="10800000" vert="eaVert" lIns="0" tIns="0" rIns="0" bIns="0" rtlCol="0" anchor="ctr">
            <a:noAutofit/>
          </a:bodyPr>
          <a:lstStyle/>
          <a:p>
            <a:pPr algn="ctr">
              <a:spcBef>
                <a:spcPct val="20000"/>
              </a:spcBef>
              <a:buClr>
                <a:srgbClr val="FF9966"/>
              </a:buClr>
              <a:buFont typeface="Wingdings" pitchFamily="2" charset="2"/>
              <a:buChar char="p"/>
            </a:pPr>
            <a:endParaRPr lang="zh-CN" altLang="en-US">
              <a:solidFill>
                <a:srgbClr val="000000"/>
              </a:solidFill>
              <a:latin typeface="+mj-ea"/>
              <a:ea typeface="+mj-ea"/>
            </a:endParaRPr>
          </a:p>
        </p:txBody>
      </p:sp>
      <p:sp>
        <p:nvSpPr>
          <p:cNvPr id="26" name="矩形 25"/>
          <p:cNvSpPr/>
          <p:nvPr/>
        </p:nvSpPr>
        <p:spPr>
          <a:xfrm>
            <a:off x="7596206" y="3095181"/>
            <a:ext cx="1928826" cy="683264"/>
          </a:xfrm>
          <a:prstGeom prst="rect">
            <a:avLst/>
          </a:prstGeom>
        </p:spPr>
        <p:txBody>
          <a:bodyPr lIns="36000" rIns="0">
            <a:noAutofit/>
          </a:bodyPr>
          <a:lstStyle/>
          <a:p>
            <a:pPr marL="0" lvl="1">
              <a:lnSpc>
                <a:spcPct val="125000"/>
              </a:lnSpc>
              <a:spcAft>
                <a:spcPts val="600"/>
              </a:spcAft>
              <a:buNone/>
              <a:tabLst>
                <a:tab pos="9202584" algn="r"/>
              </a:tabLst>
            </a:pPr>
            <a:r>
              <a:rPr lang="zh-CN" altLang="de-DE" sz="1200" dirty="0" smtClean="0">
                <a:latin typeface="+mj-ea"/>
                <a:ea typeface="+mj-ea"/>
              </a:rPr>
              <a:t>制定统一的基础数据标准，规范其编码规则、属性定义、编码使用方法等内容</a:t>
            </a:r>
            <a:endParaRPr lang="en-US" altLang="zh-CN" sz="1200" dirty="0" smtClean="0">
              <a:latin typeface="+mj-ea"/>
              <a:ea typeface="+mj-ea"/>
            </a:endParaRPr>
          </a:p>
        </p:txBody>
      </p:sp>
      <p:sp>
        <p:nvSpPr>
          <p:cNvPr id="27" name="矩形 26"/>
          <p:cNvSpPr/>
          <p:nvPr/>
        </p:nvSpPr>
        <p:spPr>
          <a:xfrm>
            <a:off x="5241032" y="5452635"/>
            <a:ext cx="4254300" cy="928693"/>
          </a:xfrm>
          <a:prstGeom prst="rect">
            <a:avLst/>
          </a:prstGeom>
        </p:spPr>
        <p:txBody>
          <a:bodyPr lIns="36000" rIns="0">
            <a:noAutofit/>
          </a:bodyPr>
          <a:lstStyle/>
          <a:p>
            <a:pPr marL="0" lvl="1">
              <a:lnSpc>
                <a:spcPct val="125000"/>
              </a:lnSpc>
              <a:spcAft>
                <a:spcPts val="600"/>
              </a:spcAft>
              <a:buNone/>
              <a:tabLst>
                <a:tab pos="9202584" algn="r"/>
              </a:tabLst>
            </a:pPr>
            <a:r>
              <a:rPr lang="zh-CN" altLang="en-US" sz="1200" dirty="0" smtClean="0">
                <a:latin typeface="+mj-ea"/>
                <a:ea typeface="+mj-ea"/>
              </a:rPr>
              <a:t>实现对主数据的全生命周期的集团化统一管理，实现基础数据管理的准确和高效执行和监控，为企业整体决策提供技术支持</a:t>
            </a:r>
            <a:endParaRPr lang="zh-CN" altLang="en-US" sz="1200" dirty="0">
              <a:latin typeface="+mj-ea"/>
              <a:ea typeface="+mj-ea"/>
            </a:endParaRPr>
          </a:p>
        </p:txBody>
      </p:sp>
      <p:graphicFrame>
        <p:nvGraphicFramePr>
          <p:cNvPr id="30" name="图示 29"/>
          <p:cNvGraphicFramePr/>
          <p:nvPr>
            <p:extLst>
              <p:ext uri="{D42A27DB-BD31-4B8C-83A1-F6EECF244321}">
                <p14:modId xmlns:p14="http://schemas.microsoft.com/office/powerpoint/2010/main" val="2726430917"/>
              </p:ext>
            </p:extLst>
          </p:nvPr>
        </p:nvGraphicFramePr>
        <p:xfrm>
          <a:off x="6524636" y="3738123"/>
          <a:ext cx="1643074" cy="1643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1" name="矩形 30"/>
          <p:cNvSpPr/>
          <p:nvPr/>
        </p:nvSpPr>
        <p:spPr>
          <a:xfrm>
            <a:off x="5096062" y="2071678"/>
            <a:ext cx="4399269" cy="928694"/>
          </a:xfrm>
          <a:prstGeom prst="rect">
            <a:avLst/>
          </a:prstGeom>
          <a:ln>
            <a:solidFill>
              <a:schemeClr val="accent1">
                <a:lumMod val="40000"/>
                <a:lumOff val="60000"/>
              </a:schemeClr>
            </a:solidFill>
          </a:ln>
        </p:spPr>
        <p:txBody>
          <a:bodyPr wrap="square" anchor="ctr">
            <a:noAutofit/>
          </a:bodyPr>
          <a:lstStyle/>
          <a:p>
            <a:pPr>
              <a:lnSpc>
                <a:spcPct val="100000"/>
              </a:lnSpc>
              <a:spcAft>
                <a:spcPts val="0"/>
              </a:spcAft>
              <a:buNone/>
            </a:pPr>
            <a:r>
              <a:rPr lang="zh-CN" altLang="zh-CN" dirty="0">
                <a:latin typeface="+mj-ea"/>
                <a:ea typeface="+mj-ea"/>
              </a:rPr>
              <a:t>建设全生命周期管理型主数据系统，实现主数据</a:t>
            </a:r>
            <a:r>
              <a:rPr lang="zh-CN" altLang="zh-CN" dirty="0">
                <a:solidFill>
                  <a:srgbClr val="FF0000"/>
                </a:solidFill>
                <a:latin typeface="+mj-ea"/>
                <a:ea typeface="+mj-ea"/>
              </a:rPr>
              <a:t>应用标准化、管理集中化、服务</a:t>
            </a:r>
            <a:r>
              <a:rPr lang="zh-CN" altLang="zh-CN" dirty="0" smtClean="0">
                <a:solidFill>
                  <a:srgbClr val="FF0000"/>
                </a:solidFill>
                <a:latin typeface="+mj-ea"/>
                <a:ea typeface="+mj-ea"/>
              </a:rPr>
              <a:t>规范化</a:t>
            </a:r>
            <a:r>
              <a:rPr lang="en-US" altLang="zh-CN" dirty="0" smtClean="0">
                <a:solidFill>
                  <a:srgbClr val="FF0000"/>
                </a:solidFill>
                <a:latin typeface="+mj-ea"/>
                <a:ea typeface="+mj-ea"/>
              </a:rPr>
              <a:t>,</a:t>
            </a:r>
            <a:r>
              <a:rPr lang="zh-CN" altLang="en-US" dirty="0" smtClean="0">
                <a:latin typeface="+mj-ea"/>
                <a:ea typeface="+mj-ea"/>
              </a:rPr>
              <a:t>全面提升中国建筑主数据应用规范性与管理水平</a:t>
            </a:r>
            <a:endParaRPr lang="zh-CN" altLang="en-US" dirty="0">
              <a:latin typeface="+mj-ea"/>
              <a:ea typeface="+mj-ea"/>
            </a:endParaRPr>
          </a:p>
        </p:txBody>
      </p:sp>
    </p:spTree>
    <p:extLst>
      <p:ext uri="{BB962C8B-B14F-4D97-AF65-F5344CB8AC3E}">
        <p14:creationId xmlns:p14="http://schemas.microsoft.com/office/powerpoint/2010/main" val="326792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nimBg="1"/>
      <p:bldP spid="26" grpId="0"/>
      <p:bldP spid="27" grpId="0"/>
      <p:bldGraphic spid="30"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544623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差距分析</a:t>
            </a:r>
            <a:endParaRPr lang="zh-CN" altLang="en-US" kern="1200" dirty="0">
              <a:latin typeface="+mj-ea"/>
            </a:endParaRPr>
          </a:p>
        </p:txBody>
      </p:sp>
      <p:sp>
        <p:nvSpPr>
          <p:cNvPr id="12" name="AutoShape 19"/>
          <p:cNvSpPr>
            <a:spLocks noChangeArrowheads="1"/>
          </p:cNvSpPr>
          <p:nvPr/>
        </p:nvSpPr>
        <p:spPr bwMode="auto">
          <a:xfrm>
            <a:off x="461018" y="3001549"/>
            <a:ext cx="2160000" cy="457200"/>
          </a:xfrm>
          <a:prstGeom prst="homePlate">
            <a:avLst>
              <a:gd name="adj" fmla="val 47717"/>
            </a:avLst>
          </a:prstGeom>
          <a:solidFill>
            <a:schemeClr val="accent1">
              <a:lumMod val="20000"/>
              <a:lumOff val="80000"/>
            </a:schemeClr>
          </a:solidFill>
          <a:ln w="6350" algn="ctr">
            <a:solidFill>
              <a:schemeClr val="folHlink"/>
            </a:solidFill>
            <a:miter lim="800000"/>
            <a:headEnd/>
            <a:tailEnd/>
          </a:ln>
          <a:effectLst/>
        </p:spPr>
        <p:txBody>
          <a:bodyPr lIns="155448" rIns="155448" anchor="ctr"/>
          <a:lstStyle/>
          <a:p>
            <a:pPr marL="112713" indent="-112713" algn="ctr">
              <a:lnSpc>
                <a:spcPct val="95000"/>
              </a:lnSpc>
              <a:buSzPct val="110000"/>
              <a:buFontTx/>
              <a:buNone/>
            </a:pPr>
            <a:r>
              <a:rPr lang="zh-CN" altLang="en-US" dirty="0" smtClean="0">
                <a:solidFill>
                  <a:schemeClr val="tx1"/>
                </a:solidFill>
                <a:latin typeface="+mj-ea"/>
                <a:ea typeface="+mj-ea"/>
              </a:rPr>
              <a:t>业务</a:t>
            </a:r>
            <a:r>
              <a:rPr lang="zh-CN" altLang="en-GB" dirty="0" smtClean="0">
                <a:solidFill>
                  <a:schemeClr val="tx1"/>
                </a:solidFill>
                <a:latin typeface="+mj-ea"/>
                <a:ea typeface="+mj-ea"/>
              </a:rPr>
              <a:t>流程</a:t>
            </a:r>
            <a:endParaRPr lang="en-GB" altLang="zh-CN" dirty="0">
              <a:solidFill>
                <a:schemeClr val="tx1"/>
              </a:solidFill>
              <a:latin typeface="+mj-ea"/>
              <a:ea typeface="+mj-ea"/>
            </a:endParaRPr>
          </a:p>
        </p:txBody>
      </p:sp>
      <p:sp>
        <p:nvSpPr>
          <p:cNvPr id="13" name="Rectangle 20"/>
          <p:cNvSpPr>
            <a:spLocks noChangeArrowheads="1"/>
          </p:cNvSpPr>
          <p:nvPr/>
        </p:nvSpPr>
        <p:spPr bwMode="gray">
          <a:xfrm>
            <a:off x="2711076" y="1575518"/>
            <a:ext cx="6840000" cy="576000"/>
          </a:xfrm>
          <a:prstGeom prst="rect">
            <a:avLst/>
          </a:prstGeom>
          <a:solidFill>
            <a:srgbClr val="EAEAEA"/>
          </a:solidFill>
          <a:ln w="6350">
            <a:solidFill>
              <a:srgbClr val="006699"/>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137160" rIns="137160" anchor="ctr">
            <a:noAutofit/>
          </a:bodyPr>
          <a:lstStyle/>
          <a:p>
            <a:pPr>
              <a:lnSpc>
                <a:spcPct val="100000"/>
              </a:lnSpc>
              <a:spcAft>
                <a:spcPts val="0"/>
              </a:spcAft>
            </a:pPr>
            <a:r>
              <a:rPr lang="zh-CN" altLang="en-US" dirty="0">
                <a:latin typeface="+mj-ea"/>
                <a:ea typeface="+mj-ea"/>
              </a:rPr>
              <a:t>缺少全面、科学的数据规划体系</a:t>
            </a:r>
          </a:p>
          <a:p>
            <a:pPr lvl="0">
              <a:lnSpc>
                <a:spcPct val="100000"/>
              </a:lnSpc>
              <a:spcAft>
                <a:spcPts val="0"/>
              </a:spcAft>
            </a:pPr>
            <a:r>
              <a:rPr lang="zh-CN" altLang="en-US" dirty="0" smtClean="0">
                <a:latin typeface="+mj-ea"/>
                <a:ea typeface="+mj-ea"/>
              </a:rPr>
              <a:t>数据管理</a:t>
            </a:r>
            <a:r>
              <a:rPr lang="zh-CN" altLang="en-US" dirty="0">
                <a:latin typeface="+mj-ea"/>
                <a:ea typeface="+mj-ea"/>
              </a:rPr>
              <a:t>策略、组织模型、流程模型等无清晰目标和定义</a:t>
            </a:r>
          </a:p>
        </p:txBody>
      </p:sp>
      <p:sp>
        <p:nvSpPr>
          <p:cNvPr id="14" name="AutoShape 21"/>
          <p:cNvSpPr>
            <a:spLocks noChangeArrowheads="1"/>
          </p:cNvSpPr>
          <p:nvPr/>
        </p:nvSpPr>
        <p:spPr bwMode="gray">
          <a:xfrm>
            <a:off x="461018" y="1575519"/>
            <a:ext cx="2160000" cy="548256"/>
          </a:xfrm>
          <a:prstGeom prst="homePlate">
            <a:avLst>
              <a:gd name="adj" fmla="val 46672"/>
            </a:avLst>
          </a:prstGeom>
          <a:solidFill>
            <a:srgbClr val="EAEAEA"/>
          </a:solidFill>
          <a:ln w="6350" algn="ctr">
            <a:solidFill>
              <a:srgbClr val="006699"/>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137160" rIns="137160" anchor="ctr"/>
          <a:lstStyle/>
          <a:p>
            <a:pPr marL="112713" indent="-112713" algn="ctr">
              <a:lnSpc>
                <a:spcPct val="95000"/>
              </a:lnSpc>
              <a:buSzPct val="110000"/>
              <a:buFontTx/>
              <a:buNone/>
            </a:pPr>
            <a:r>
              <a:rPr lang="zh-CN" altLang="en-US" dirty="0" smtClean="0">
                <a:latin typeface="+mj-ea"/>
                <a:ea typeface="+mj-ea"/>
              </a:rPr>
              <a:t>体系规划</a:t>
            </a:r>
            <a:endParaRPr lang="zh-CN" altLang="en-GB" dirty="0">
              <a:solidFill>
                <a:schemeClr val="tx1"/>
              </a:solidFill>
              <a:latin typeface="+mj-ea"/>
              <a:ea typeface="+mj-ea"/>
            </a:endParaRPr>
          </a:p>
        </p:txBody>
      </p:sp>
      <p:sp>
        <p:nvSpPr>
          <p:cNvPr id="15" name="Rectangle 22"/>
          <p:cNvSpPr>
            <a:spLocks noChangeArrowheads="1"/>
          </p:cNvSpPr>
          <p:nvPr/>
        </p:nvSpPr>
        <p:spPr bwMode="gray">
          <a:xfrm>
            <a:off x="2711076" y="2218679"/>
            <a:ext cx="6840000" cy="707558"/>
          </a:xfrm>
          <a:prstGeom prst="rect">
            <a:avLst/>
          </a:prstGeom>
          <a:solidFill>
            <a:schemeClr val="accent1">
              <a:lumMod val="20000"/>
              <a:lumOff val="80000"/>
            </a:schemeClr>
          </a:solidFill>
          <a:ln w="6350">
            <a:solidFill>
              <a:srgbClr val="006699"/>
            </a:solidFill>
            <a:miter lim="800000"/>
            <a:headEnd/>
            <a:tailEnd/>
          </a:ln>
          <a:effectLst/>
        </p:spPr>
        <p:txBody>
          <a:bodyPr lIns="137160" rIns="137160" anchor="ctr">
            <a:noAutofit/>
          </a:bodyPr>
          <a:lstStyle/>
          <a:p>
            <a:pPr lvl="0">
              <a:lnSpc>
                <a:spcPct val="100000"/>
              </a:lnSpc>
              <a:spcAft>
                <a:spcPts val="0"/>
              </a:spcAft>
            </a:pPr>
            <a:r>
              <a:rPr lang="zh-CN" altLang="en-US" dirty="0" smtClean="0">
                <a:latin typeface="+mj-ea"/>
                <a:ea typeface="+mj-ea"/>
              </a:rPr>
              <a:t>缺少股份公司高层</a:t>
            </a:r>
            <a:r>
              <a:rPr lang="zh-CN" altLang="en-US" dirty="0">
                <a:latin typeface="+mj-ea"/>
                <a:ea typeface="+mj-ea"/>
              </a:rPr>
              <a:t>领导认可的、统一归口</a:t>
            </a:r>
            <a:r>
              <a:rPr lang="zh-CN" altLang="en-US" dirty="0" smtClean="0">
                <a:latin typeface="+mj-ea"/>
                <a:ea typeface="+mj-ea"/>
              </a:rPr>
              <a:t>的</a:t>
            </a:r>
            <a:r>
              <a:rPr lang="zh-CN" altLang="en-US" dirty="0">
                <a:latin typeface="+mj-ea"/>
                <a:ea typeface="+mj-ea"/>
              </a:rPr>
              <a:t>主</a:t>
            </a:r>
            <a:r>
              <a:rPr lang="zh-CN" altLang="en-US" dirty="0" smtClean="0">
                <a:latin typeface="+mj-ea"/>
                <a:ea typeface="+mj-ea"/>
              </a:rPr>
              <a:t>数据管理组织</a:t>
            </a:r>
            <a:endParaRPr lang="en-US" altLang="zh-CN" dirty="0" smtClean="0">
              <a:latin typeface="+mj-ea"/>
              <a:ea typeface="+mj-ea"/>
            </a:endParaRPr>
          </a:p>
          <a:p>
            <a:pPr>
              <a:lnSpc>
                <a:spcPct val="100000"/>
              </a:lnSpc>
              <a:spcAft>
                <a:spcPts val="0"/>
              </a:spcAft>
            </a:pPr>
            <a:r>
              <a:rPr lang="zh-CN" altLang="en-US" dirty="0">
                <a:latin typeface="+mj-ea"/>
                <a:ea typeface="+mj-ea"/>
              </a:rPr>
              <a:t>主</a:t>
            </a:r>
            <a:r>
              <a:rPr lang="zh-CN" altLang="en-US" dirty="0" smtClean="0">
                <a:latin typeface="+mj-ea"/>
                <a:ea typeface="+mj-ea"/>
              </a:rPr>
              <a:t>数据管理</a:t>
            </a:r>
            <a:r>
              <a:rPr lang="zh-CN" altLang="en-US" dirty="0">
                <a:latin typeface="+mj-ea"/>
                <a:ea typeface="+mj-ea"/>
              </a:rPr>
              <a:t>相对职责分散，责权</a:t>
            </a:r>
            <a:r>
              <a:rPr lang="zh-CN" altLang="en-US" dirty="0" smtClean="0">
                <a:latin typeface="+mj-ea"/>
                <a:ea typeface="+mj-ea"/>
              </a:rPr>
              <a:t>不明</a:t>
            </a:r>
            <a:endParaRPr lang="en-US" altLang="zh-CN" dirty="0" smtClean="0">
              <a:latin typeface="+mj-ea"/>
              <a:ea typeface="+mj-ea"/>
            </a:endParaRPr>
          </a:p>
          <a:p>
            <a:pPr lvl="0">
              <a:lnSpc>
                <a:spcPct val="100000"/>
              </a:lnSpc>
              <a:spcAft>
                <a:spcPts val="0"/>
              </a:spcAft>
            </a:pPr>
            <a:r>
              <a:rPr lang="zh-CN" altLang="en-US" dirty="0">
                <a:latin typeface="+mj-ea"/>
                <a:ea typeface="+mj-ea"/>
              </a:rPr>
              <a:t>数据监管措施、考核机制无法</a:t>
            </a:r>
            <a:r>
              <a:rPr lang="zh-CN" altLang="en-US" dirty="0" smtClean="0">
                <a:latin typeface="+mj-ea"/>
                <a:ea typeface="+mj-ea"/>
              </a:rPr>
              <a:t>落实</a:t>
            </a:r>
            <a:endParaRPr lang="zh-CN" altLang="en-US" dirty="0">
              <a:latin typeface="+mj-ea"/>
              <a:ea typeface="+mj-ea"/>
            </a:endParaRPr>
          </a:p>
        </p:txBody>
      </p:sp>
      <p:sp>
        <p:nvSpPr>
          <p:cNvPr id="16" name="AutoShape 23"/>
          <p:cNvSpPr>
            <a:spLocks noChangeArrowheads="1"/>
          </p:cNvSpPr>
          <p:nvPr/>
        </p:nvSpPr>
        <p:spPr bwMode="gray">
          <a:xfrm>
            <a:off x="461018" y="2201801"/>
            <a:ext cx="2160000" cy="721722"/>
          </a:xfrm>
          <a:prstGeom prst="homePlate">
            <a:avLst>
              <a:gd name="adj" fmla="val 32368"/>
            </a:avLst>
          </a:prstGeom>
          <a:solidFill>
            <a:schemeClr val="accent1">
              <a:lumMod val="20000"/>
              <a:lumOff val="80000"/>
            </a:schemeClr>
          </a:solidFill>
          <a:ln w="6350" algn="ctr">
            <a:solidFill>
              <a:srgbClr val="006699"/>
            </a:solidFill>
            <a:miter lim="800000"/>
            <a:headEnd/>
            <a:tailEnd/>
          </a:ln>
          <a:effectLst/>
        </p:spPr>
        <p:txBody>
          <a:bodyPr lIns="137160" rIns="137160" anchor="ctr"/>
          <a:lstStyle/>
          <a:p>
            <a:pPr marL="112713" indent="-112713" algn="ctr">
              <a:lnSpc>
                <a:spcPct val="95000"/>
              </a:lnSpc>
              <a:buSzPct val="110000"/>
              <a:buFontTx/>
              <a:buNone/>
            </a:pPr>
            <a:r>
              <a:rPr lang="zh-CN" altLang="en-US" dirty="0" smtClean="0">
                <a:solidFill>
                  <a:schemeClr val="tx1"/>
                </a:solidFill>
                <a:latin typeface="+mj-ea"/>
                <a:ea typeface="+mj-ea"/>
              </a:rPr>
              <a:t>管控</a:t>
            </a:r>
            <a:r>
              <a:rPr lang="zh-CN" altLang="en-GB" dirty="0" smtClean="0">
                <a:solidFill>
                  <a:schemeClr val="tx1"/>
                </a:solidFill>
                <a:latin typeface="+mj-ea"/>
                <a:ea typeface="+mj-ea"/>
              </a:rPr>
              <a:t>组织</a:t>
            </a:r>
            <a:endParaRPr lang="zh-CN" altLang="en-GB" dirty="0">
              <a:solidFill>
                <a:schemeClr val="tx1"/>
              </a:solidFill>
              <a:latin typeface="+mj-ea"/>
              <a:ea typeface="+mj-ea"/>
            </a:endParaRPr>
          </a:p>
        </p:txBody>
      </p:sp>
      <p:sp>
        <p:nvSpPr>
          <p:cNvPr id="18" name="AutoShape 25"/>
          <p:cNvSpPr>
            <a:spLocks noChangeArrowheads="1"/>
          </p:cNvSpPr>
          <p:nvPr/>
        </p:nvSpPr>
        <p:spPr bwMode="auto">
          <a:xfrm>
            <a:off x="461018" y="3536775"/>
            <a:ext cx="2160000" cy="570224"/>
          </a:xfrm>
          <a:prstGeom prst="homePlate">
            <a:avLst>
              <a:gd name="adj" fmla="val 47839"/>
            </a:avLst>
          </a:prstGeom>
          <a:solidFill>
            <a:schemeClr val="accent1">
              <a:lumMod val="60000"/>
              <a:lumOff val="40000"/>
            </a:schemeClr>
          </a:solidFill>
          <a:ln w="6350" algn="ctr">
            <a:solidFill>
              <a:schemeClr val="folHlink"/>
            </a:solidFill>
            <a:miter lim="800000"/>
            <a:headEnd/>
            <a:tailEnd/>
          </a:ln>
          <a:effectLst/>
        </p:spPr>
        <p:txBody>
          <a:bodyPr lIns="155448" rIns="155448" anchor="ctr"/>
          <a:lstStyle/>
          <a:p>
            <a:pPr marL="112713" indent="-112713" algn="ctr">
              <a:lnSpc>
                <a:spcPct val="95000"/>
              </a:lnSpc>
              <a:buSzPct val="110000"/>
              <a:buFontTx/>
              <a:buNone/>
            </a:pPr>
            <a:r>
              <a:rPr lang="zh-CN" altLang="en-US" dirty="0" smtClean="0">
                <a:latin typeface="+mj-ea"/>
                <a:ea typeface="+mj-ea"/>
              </a:rPr>
              <a:t>人员认知</a:t>
            </a:r>
            <a:endParaRPr lang="zh-CN" altLang="en-GB" dirty="0">
              <a:solidFill>
                <a:schemeClr val="tx1"/>
              </a:solidFill>
              <a:latin typeface="+mj-ea"/>
              <a:ea typeface="+mj-ea"/>
            </a:endParaRPr>
          </a:p>
        </p:txBody>
      </p:sp>
      <p:sp>
        <p:nvSpPr>
          <p:cNvPr id="19" name="Line 26"/>
          <p:cNvSpPr>
            <a:spLocks noChangeShapeType="1"/>
          </p:cNvSpPr>
          <p:nvPr/>
        </p:nvSpPr>
        <p:spPr bwMode="auto">
          <a:xfrm>
            <a:off x="441449" y="4149080"/>
            <a:ext cx="9336087" cy="1587"/>
          </a:xfrm>
          <a:prstGeom prst="line">
            <a:avLst/>
          </a:prstGeom>
          <a:noFill/>
          <a:ln w="12700">
            <a:solidFill>
              <a:srgbClr val="8080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mj-ea"/>
              <a:ea typeface="+mj-ea"/>
            </a:endParaRPr>
          </a:p>
        </p:txBody>
      </p:sp>
      <p:sp>
        <p:nvSpPr>
          <p:cNvPr id="20" name="Line 27"/>
          <p:cNvSpPr>
            <a:spLocks noChangeShapeType="1"/>
          </p:cNvSpPr>
          <p:nvPr/>
        </p:nvSpPr>
        <p:spPr bwMode="auto">
          <a:xfrm flipV="1">
            <a:off x="473718" y="1311176"/>
            <a:ext cx="21097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mj-ea"/>
              <a:ea typeface="+mj-ea"/>
            </a:endParaRPr>
          </a:p>
        </p:txBody>
      </p:sp>
      <p:sp>
        <p:nvSpPr>
          <p:cNvPr id="21" name="Line 28"/>
          <p:cNvSpPr>
            <a:spLocks noChangeShapeType="1"/>
          </p:cNvSpPr>
          <p:nvPr/>
        </p:nvSpPr>
        <p:spPr bwMode="auto">
          <a:xfrm>
            <a:off x="448318" y="1249263"/>
            <a:ext cx="0" cy="1476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ea"/>
              <a:ea typeface="+mj-ea"/>
            </a:endParaRPr>
          </a:p>
        </p:txBody>
      </p:sp>
      <p:sp>
        <p:nvSpPr>
          <p:cNvPr id="22" name="Text Box 29"/>
          <p:cNvSpPr txBox="1">
            <a:spLocks noChangeArrowheads="1"/>
          </p:cNvSpPr>
          <p:nvPr/>
        </p:nvSpPr>
        <p:spPr bwMode="auto">
          <a:xfrm>
            <a:off x="743593" y="1209576"/>
            <a:ext cx="1538288" cy="165100"/>
          </a:xfrm>
          <a:prstGeom prst="rect">
            <a:avLst/>
          </a:prstGeom>
          <a:solidFill>
            <a:schemeClr val="bg1"/>
          </a:soli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0" hangingPunct="0">
              <a:lnSpc>
                <a:spcPct val="100000"/>
              </a:lnSpc>
              <a:buClrTx/>
              <a:buFontTx/>
              <a:buNone/>
            </a:pPr>
            <a:r>
              <a:rPr lang="zh-CN" altLang="en-US" sz="1600" b="1" dirty="0" smtClean="0">
                <a:latin typeface="+mj-ea"/>
                <a:ea typeface="+mj-ea"/>
              </a:rPr>
              <a:t>主要方面</a:t>
            </a:r>
            <a:endParaRPr lang="zh-CN" altLang="en-GB" sz="1600" b="1" dirty="0">
              <a:solidFill>
                <a:schemeClr val="tx1"/>
              </a:solidFill>
              <a:latin typeface="+mj-ea"/>
              <a:ea typeface="+mj-ea"/>
            </a:endParaRPr>
          </a:p>
        </p:txBody>
      </p:sp>
      <p:sp>
        <p:nvSpPr>
          <p:cNvPr id="23" name="Line 30"/>
          <p:cNvSpPr>
            <a:spLocks noChangeShapeType="1"/>
          </p:cNvSpPr>
          <p:nvPr/>
        </p:nvSpPr>
        <p:spPr bwMode="auto">
          <a:xfrm>
            <a:off x="2608906" y="1228626"/>
            <a:ext cx="0" cy="147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endParaRPr lang="zh-CN" altLang="en-US">
              <a:latin typeface="+mj-ea"/>
              <a:ea typeface="+mj-ea"/>
            </a:endParaRPr>
          </a:p>
        </p:txBody>
      </p:sp>
      <p:sp>
        <p:nvSpPr>
          <p:cNvPr id="24" name="Line 31"/>
          <p:cNvSpPr>
            <a:spLocks noChangeShapeType="1"/>
          </p:cNvSpPr>
          <p:nvPr/>
        </p:nvSpPr>
        <p:spPr bwMode="auto">
          <a:xfrm flipV="1">
            <a:off x="2639068" y="1311176"/>
            <a:ext cx="688549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endParaRPr lang="zh-CN" altLang="en-US">
              <a:latin typeface="+mj-ea"/>
              <a:ea typeface="+mj-ea"/>
            </a:endParaRPr>
          </a:p>
        </p:txBody>
      </p:sp>
      <p:sp>
        <p:nvSpPr>
          <p:cNvPr id="26" name="Text Box 32"/>
          <p:cNvSpPr txBox="1">
            <a:spLocks noChangeArrowheads="1"/>
          </p:cNvSpPr>
          <p:nvPr/>
        </p:nvSpPr>
        <p:spPr bwMode="auto">
          <a:xfrm>
            <a:off x="5060070" y="1204813"/>
            <a:ext cx="1589088" cy="163513"/>
          </a:xfrm>
          <a:prstGeom prst="rect">
            <a:avLst/>
          </a:prstGeom>
          <a:solidFill>
            <a:schemeClr val="bg1"/>
          </a:soli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noAutofit/>
          </a:bodyPr>
          <a:lstStyle/>
          <a:p>
            <a:pPr algn="ctr" eaLnBrk="0" hangingPunct="0">
              <a:lnSpc>
                <a:spcPct val="100000"/>
              </a:lnSpc>
              <a:buClrTx/>
              <a:buFontTx/>
              <a:buNone/>
            </a:pPr>
            <a:r>
              <a:rPr lang="zh-CN" altLang="en-US" sz="1600" b="1" dirty="0" smtClean="0">
                <a:latin typeface="+mj-ea"/>
                <a:ea typeface="+mj-ea"/>
              </a:rPr>
              <a:t>差距分析</a:t>
            </a:r>
            <a:endParaRPr lang="zh-CN" altLang="en-GB" sz="1600" b="1" dirty="0">
              <a:solidFill>
                <a:schemeClr val="tx1"/>
              </a:solidFill>
              <a:latin typeface="+mj-ea"/>
              <a:ea typeface="+mj-ea"/>
            </a:endParaRPr>
          </a:p>
        </p:txBody>
      </p:sp>
      <p:sp>
        <p:nvSpPr>
          <p:cNvPr id="27" name="Line 33"/>
          <p:cNvSpPr>
            <a:spLocks noChangeShapeType="1"/>
          </p:cNvSpPr>
          <p:nvPr/>
        </p:nvSpPr>
        <p:spPr bwMode="auto">
          <a:xfrm>
            <a:off x="9524566" y="1236563"/>
            <a:ext cx="0" cy="149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endParaRPr lang="zh-CN" altLang="en-US">
              <a:latin typeface="+mj-ea"/>
              <a:ea typeface="+mj-ea"/>
            </a:endParaRPr>
          </a:p>
        </p:txBody>
      </p:sp>
      <p:sp>
        <p:nvSpPr>
          <p:cNvPr id="48" name="AutoShape 19"/>
          <p:cNvSpPr>
            <a:spLocks noChangeArrowheads="1"/>
          </p:cNvSpPr>
          <p:nvPr/>
        </p:nvSpPr>
        <p:spPr bwMode="auto">
          <a:xfrm>
            <a:off x="461018" y="5785809"/>
            <a:ext cx="2160000" cy="523220"/>
          </a:xfrm>
          <a:prstGeom prst="homePlate">
            <a:avLst>
              <a:gd name="adj" fmla="val 73033"/>
            </a:avLst>
          </a:prstGeom>
          <a:solidFill>
            <a:srgbClr val="92D050"/>
          </a:solidFill>
          <a:ln w="6350" algn="ctr">
            <a:solidFill>
              <a:schemeClr val="folHlink"/>
            </a:solidFill>
            <a:miter lim="800000"/>
            <a:headEnd/>
            <a:tailEnd/>
          </a:ln>
          <a:effectLst/>
        </p:spPr>
        <p:txBody>
          <a:bodyPr lIns="155448" rIns="155448" anchor="ctr"/>
          <a:lstStyle/>
          <a:p>
            <a:pPr marL="112713" indent="-112713" algn="ctr">
              <a:lnSpc>
                <a:spcPct val="95000"/>
              </a:lnSpc>
              <a:buSzPct val="110000"/>
              <a:buFontTx/>
              <a:buNone/>
            </a:pPr>
            <a:r>
              <a:rPr lang="en-US" altLang="zh-CN" dirty="0" smtClean="0">
                <a:latin typeface="+mj-ea"/>
                <a:ea typeface="+mj-ea"/>
              </a:rPr>
              <a:t>IT</a:t>
            </a:r>
            <a:r>
              <a:rPr lang="zh-CN" altLang="en-US" dirty="0" smtClean="0">
                <a:latin typeface="+mj-ea"/>
                <a:ea typeface="+mj-ea"/>
              </a:rPr>
              <a:t>系统</a:t>
            </a:r>
            <a:endParaRPr lang="en-GB" altLang="zh-CN" dirty="0">
              <a:solidFill>
                <a:schemeClr val="tx1"/>
              </a:solidFill>
              <a:latin typeface="+mj-ea"/>
              <a:ea typeface="+mj-ea"/>
            </a:endParaRPr>
          </a:p>
        </p:txBody>
      </p:sp>
      <p:sp>
        <p:nvSpPr>
          <p:cNvPr id="5" name="矩形 4"/>
          <p:cNvSpPr/>
          <p:nvPr/>
        </p:nvSpPr>
        <p:spPr>
          <a:xfrm>
            <a:off x="2711076" y="3583779"/>
            <a:ext cx="6840000" cy="523220"/>
          </a:xfrm>
          <a:prstGeom prst="rect">
            <a:avLst/>
          </a:prstGeom>
          <a:solidFill>
            <a:schemeClr val="accent1">
              <a:lumMod val="60000"/>
              <a:lumOff val="40000"/>
            </a:schemeClr>
          </a:solidFill>
        </p:spPr>
        <p:txBody>
          <a:bodyPr wrap="square">
            <a:spAutoFit/>
          </a:bodyPr>
          <a:lstStyle/>
          <a:p>
            <a:pPr lvl="0">
              <a:lnSpc>
                <a:spcPct val="100000"/>
              </a:lnSpc>
              <a:spcAft>
                <a:spcPts val="0"/>
              </a:spcAft>
            </a:pPr>
            <a:r>
              <a:rPr lang="zh-CN" altLang="en-US" dirty="0">
                <a:latin typeface="+mj-ea"/>
                <a:ea typeface="+mj-ea"/>
              </a:rPr>
              <a:t>业务部门重视程度低，对数据的重要性认知</a:t>
            </a:r>
            <a:r>
              <a:rPr lang="zh-CN" altLang="en-US" dirty="0" smtClean="0">
                <a:latin typeface="+mj-ea"/>
                <a:ea typeface="+mj-ea"/>
              </a:rPr>
              <a:t>不足</a:t>
            </a:r>
            <a:endParaRPr lang="en-US" altLang="zh-CN" dirty="0" smtClean="0">
              <a:latin typeface="+mj-ea"/>
              <a:ea typeface="+mj-ea"/>
            </a:endParaRPr>
          </a:p>
          <a:p>
            <a:pPr>
              <a:lnSpc>
                <a:spcPct val="100000"/>
              </a:lnSpc>
              <a:spcAft>
                <a:spcPts val="0"/>
              </a:spcAft>
            </a:pPr>
            <a:r>
              <a:rPr lang="zh-CN" altLang="en-US" dirty="0">
                <a:latin typeface="+mj-ea"/>
                <a:ea typeface="+mj-ea"/>
              </a:rPr>
              <a:t>数据管理人员不足，没有丰富的知识和</a:t>
            </a:r>
            <a:r>
              <a:rPr lang="zh-CN" altLang="en-US" dirty="0" smtClean="0">
                <a:latin typeface="+mj-ea"/>
                <a:ea typeface="+mj-ea"/>
              </a:rPr>
              <a:t>经验</a:t>
            </a:r>
            <a:endParaRPr lang="zh-CN" altLang="en-US" dirty="0">
              <a:latin typeface="+mj-ea"/>
              <a:ea typeface="+mj-ea"/>
            </a:endParaRPr>
          </a:p>
        </p:txBody>
      </p:sp>
      <p:sp>
        <p:nvSpPr>
          <p:cNvPr id="49" name="矩形 48"/>
          <p:cNvSpPr/>
          <p:nvPr/>
        </p:nvSpPr>
        <p:spPr>
          <a:xfrm>
            <a:off x="2711076" y="4174160"/>
            <a:ext cx="6840000" cy="954107"/>
          </a:xfrm>
          <a:prstGeom prst="rect">
            <a:avLst/>
          </a:prstGeom>
          <a:solidFill>
            <a:schemeClr val="accent2">
              <a:lumMod val="75000"/>
            </a:schemeClr>
          </a:solidFill>
        </p:spPr>
        <p:txBody>
          <a:bodyPr wrap="square">
            <a:spAutoFit/>
          </a:bodyPr>
          <a:lstStyle/>
          <a:p>
            <a:pPr marL="285750" lvl="0" indent="-285750">
              <a:lnSpc>
                <a:spcPct val="100000"/>
              </a:lnSpc>
              <a:spcAft>
                <a:spcPts val="0"/>
              </a:spcAft>
            </a:pPr>
            <a:r>
              <a:rPr lang="zh-CN" altLang="zh-CN" dirty="0">
                <a:latin typeface="+mj-ea"/>
                <a:ea typeface="+mj-ea"/>
              </a:rPr>
              <a:t>各业务系统分散建设，</a:t>
            </a:r>
            <a:r>
              <a:rPr lang="zh-CN" altLang="en-US" dirty="0">
                <a:latin typeface="+mj-ea"/>
                <a:ea typeface="+mj-ea"/>
              </a:rPr>
              <a:t>且</a:t>
            </a:r>
            <a:r>
              <a:rPr lang="zh-CN" altLang="zh-CN" dirty="0">
                <a:latin typeface="+mj-ea"/>
                <a:ea typeface="+mj-ea"/>
              </a:rPr>
              <a:t>信息系统的基础数据编码不一致</a:t>
            </a:r>
            <a:endParaRPr lang="zh-CN" altLang="en-US" dirty="0">
              <a:latin typeface="+mj-ea"/>
              <a:ea typeface="+mj-ea"/>
            </a:endParaRPr>
          </a:p>
          <a:p>
            <a:pPr marL="285750" indent="-285750">
              <a:lnSpc>
                <a:spcPct val="100000"/>
              </a:lnSpc>
              <a:spcAft>
                <a:spcPts val="0"/>
              </a:spcAft>
            </a:pPr>
            <a:r>
              <a:rPr lang="zh-CN" altLang="zh-CN" dirty="0" smtClean="0">
                <a:latin typeface="+mj-ea"/>
                <a:ea typeface="+mj-ea"/>
              </a:rPr>
              <a:t>缺少</a:t>
            </a:r>
            <a:r>
              <a:rPr lang="zh-CN" altLang="en-US" dirty="0" smtClean="0">
                <a:latin typeface="+mj-ea"/>
                <a:ea typeface="+mj-ea"/>
              </a:rPr>
              <a:t>主</a:t>
            </a:r>
            <a:r>
              <a:rPr lang="zh-CN" altLang="zh-CN" dirty="0" smtClean="0">
                <a:latin typeface="+mj-ea"/>
                <a:ea typeface="+mj-ea"/>
              </a:rPr>
              <a:t>数据管理</a:t>
            </a:r>
            <a:r>
              <a:rPr lang="zh-CN" altLang="zh-CN" dirty="0">
                <a:latin typeface="+mj-ea"/>
                <a:ea typeface="+mj-ea"/>
              </a:rPr>
              <a:t>规划和纲领性的</a:t>
            </a:r>
            <a:r>
              <a:rPr lang="zh-CN" altLang="zh-CN" dirty="0" smtClean="0">
                <a:latin typeface="+mj-ea"/>
                <a:ea typeface="+mj-ea"/>
              </a:rPr>
              <a:t>指导思想致</a:t>
            </a:r>
            <a:r>
              <a:rPr lang="zh-CN" altLang="zh-CN" dirty="0">
                <a:latin typeface="+mj-ea"/>
                <a:ea typeface="+mj-ea"/>
              </a:rPr>
              <a:t>目前</a:t>
            </a:r>
            <a:r>
              <a:rPr lang="zh-CN" altLang="zh-CN" dirty="0" smtClean="0">
                <a:latin typeface="+mj-ea"/>
                <a:ea typeface="+mj-ea"/>
              </a:rPr>
              <a:t>的</a:t>
            </a:r>
            <a:r>
              <a:rPr lang="zh-CN" altLang="en-US" dirty="0">
                <a:latin typeface="+mj-ea"/>
                <a:ea typeface="+mj-ea"/>
              </a:rPr>
              <a:t>主</a:t>
            </a:r>
            <a:r>
              <a:rPr lang="zh-CN" altLang="zh-CN" dirty="0" smtClean="0">
                <a:latin typeface="+mj-ea"/>
                <a:ea typeface="+mj-ea"/>
              </a:rPr>
              <a:t>数据管理</a:t>
            </a:r>
            <a:r>
              <a:rPr lang="zh-CN" altLang="zh-CN" dirty="0">
                <a:latin typeface="+mj-ea"/>
                <a:ea typeface="+mj-ea"/>
              </a:rPr>
              <a:t>随机性、临时性以及突发性比较明显</a:t>
            </a:r>
            <a:endParaRPr lang="en-US" altLang="zh-CN" dirty="0">
              <a:latin typeface="+mj-ea"/>
              <a:ea typeface="+mj-ea"/>
            </a:endParaRPr>
          </a:p>
          <a:p>
            <a:pPr marL="285750" lvl="0" indent="-285750">
              <a:lnSpc>
                <a:spcPct val="100000"/>
              </a:lnSpc>
              <a:spcAft>
                <a:spcPts val="0"/>
              </a:spcAft>
            </a:pPr>
            <a:r>
              <a:rPr lang="zh-CN" altLang="zh-CN" dirty="0">
                <a:latin typeface="+mj-ea"/>
                <a:ea typeface="+mj-ea"/>
              </a:rPr>
              <a:t>缺乏清晰</a:t>
            </a:r>
            <a:r>
              <a:rPr lang="zh-CN" altLang="zh-CN" dirty="0" smtClean="0">
                <a:latin typeface="+mj-ea"/>
                <a:ea typeface="+mj-ea"/>
              </a:rPr>
              <a:t>的</a:t>
            </a:r>
            <a:r>
              <a:rPr lang="zh-CN" altLang="en-US" dirty="0" smtClean="0">
                <a:latin typeface="+mj-ea"/>
                <a:ea typeface="+mj-ea"/>
              </a:rPr>
              <a:t>、</a:t>
            </a:r>
            <a:r>
              <a:rPr lang="zh-CN" altLang="zh-CN" dirty="0" smtClean="0">
                <a:latin typeface="+mj-ea"/>
                <a:ea typeface="+mj-ea"/>
              </a:rPr>
              <a:t>跨业</a:t>
            </a:r>
            <a:r>
              <a:rPr lang="zh-CN" altLang="zh-CN" dirty="0">
                <a:latin typeface="+mj-ea"/>
                <a:ea typeface="+mj-ea"/>
              </a:rPr>
              <a:t>务</a:t>
            </a:r>
            <a:r>
              <a:rPr lang="zh-CN" altLang="zh-CN" dirty="0" smtClean="0">
                <a:latin typeface="+mj-ea"/>
                <a:ea typeface="+mj-ea"/>
              </a:rPr>
              <a:t>的</a:t>
            </a:r>
            <a:r>
              <a:rPr lang="zh-CN" altLang="en-US" dirty="0">
                <a:latin typeface="+mj-ea"/>
                <a:ea typeface="+mj-ea"/>
              </a:rPr>
              <a:t>主</a:t>
            </a:r>
            <a:r>
              <a:rPr lang="zh-CN" altLang="zh-CN" dirty="0" smtClean="0">
                <a:latin typeface="+mj-ea"/>
                <a:ea typeface="+mj-ea"/>
              </a:rPr>
              <a:t>数据</a:t>
            </a:r>
            <a:r>
              <a:rPr lang="zh-CN" altLang="zh-CN" dirty="0">
                <a:latin typeface="+mj-ea"/>
                <a:ea typeface="+mj-ea"/>
              </a:rPr>
              <a:t>管控规范及标准，数据质量控制力度薄弱</a:t>
            </a:r>
            <a:endParaRPr lang="en-US" altLang="zh-CN" dirty="0">
              <a:latin typeface="+mj-ea"/>
              <a:ea typeface="+mj-ea"/>
            </a:endParaRPr>
          </a:p>
        </p:txBody>
      </p:sp>
      <p:sp>
        <p:nvSpPr>
          <p:cNvPr id="50" name="矩形 49"/>
          <p:cNvSpPr/>
          <p:nvPr/>
        </p:nvSpPr>
        <p:spPr>
          <a:xfrm>
            <a:off x="2711076" y="5195428"/>
            <a:ext cx="6840000" cy="523220"/>
          </a:xfrm>
          <a:prstGeom prst="rect">
            <a:avLst/>
          </a:prstGeom>
          <a:solidFill>
            <a:schemeClr val="accent2">
              <a:lumMod val="75000"/>
            </a:schemeClr>
          </a:solidFill>
        </p:spPr>
        <p:txBody>
          <a:bodyPr wrap="square">
            <a:spAutoFit/>
          </a:bodyPr>
          <a:lstStyle/>
          <a:p>
            <a:pPr lvl="0">
              <a:lnSpc>
                <a:spcPct val="100000"/>
              </a:lnSpc>
              <a:spcAft>
                <a:spcPts val="0"/>
              </a:spcAft>
            </a:pPr>
            <a:r>
              <a:rPr lang="zh-CN" altLang="en-US" dirty="0" smtClean="0">
                <a:latin typeface="+mj-ea"/>
                <a:ea typeface="+mj-ea"/>
              </a:rPr>
              <a:t>没有</a:t>
            </a:r>
            <a:r>
              <a:rPr lang="zh-CN" altLang="en-US" dirty="0">
                <a:latin typeface="+mj-ea"/>
                <a:ea typeface="+mj-ea"/>
              </a:rPr>
              <a:t>完善</a:t>
            </a:r>
            <a:r>
              <a:rPr lang="zh-CN" altLang="en-US" dirty="0" smtClean="0">
                <a:latin typeface="+mj-ea"/>
                <a:ea typeface="+mj-ea"/>
              </a:rPr>
              <a:t>的数据安全</a:t>
            </a:r>
            <a:r>
              <a:rPr lang="zh-CN" altLang="en-US" dirty="0">
                <a:latin typeface="+mj-ea"/>
                <a:ea typeface="+mj-ea"/>
              </a:rPr>
              <a:t>管理内控</a:t>
            </a:r>
            <a:r>
              <a:rPr lang="zh-CN" altLang="en-US" dirty="0" smtClean="0">
                <a:latin typeface="+mj-ea"/>
                <a:ea typeface="+mj-ea"/>
              </a:rPr>
              <a:t>体系，无识别数据安全</a:t>
            </a:r>
            <a:r>
              <a:rPr lang="zh-CN" altLang="en-US" dirty="0">
                <a:latin typeface="+mj-ea"/>
                <a:ea typeface="+mj-ea"/>
              </a:rPr>
              <a:t>级别的标准</a:t>
            </a:r>
          </a:p>
          <a:p>
            <a:pPr lvl="0">
              <a:lnSpc>
                <a:spcPct val="100000"/>
              </a:lnSpc>
              <a:spcAft>
                <a:spcPts val="0"/>
              </a:spcAft>
            </a:pPr>
            <a:r>
              <a:rPr lang="zh-CN" altLang="en-US" dirty="0" smtClean="0">
                <a:latin typeface="+mj-ea"/>
                <a:ea typeface="+mj-ea"/>
              </a:rPr>
              <a:t>基础数据的安全审计、安全事件处理认识不全面</a:t>
            </a:r>
            <a:endParaRPr lang="zh-CN" altLang="en-US" dirty="0">
              <a:latin typeface="+mj-ea"/>
              <a:ea typeface="+mj-ea"/>
            </a:endParaRPr>
          </a:p>
        </p:txBody>
      </p:sp>
      <p:sp>
        <p:nvSpPr>
          <p:cNvPr id="51" name="矩形 50"/>
          <p:cNvSpPr/>
          <p:nvPr/>
        </p:nvSpPr>
        <p:spPr>
          <a:xfrm>
            <a:off x="2711076" y="2993398"/>
            <a:ext cx="6840000" cy="523220"/>
          </a:xfrm>
          <a:prstGeom prst="rect">
            <a:avLst/>
          </a:prstGeom>
          <a:solidFill>
            <a:schemeClr val="accent1">
              <a:lumMod val="20000"/>
              <a:lumOff val="80000"/>
            </a:schemeClr>
          </a:solidFill>
        </p:spPr>
        <p:txBody>
          <a:bodyPr wrap="square">
            <a:spAutoFit/>
          </a:bodyPr>
          <a:lstStyle/>
          <a:p>
            <a:pPr lvl="0">
              <a:lnSpc>
                <a:spcPct val="100000"/>
              </a:lnSpc>
              <a:spcAft>
                <a:spcPts val="0"/>
              </a:spcAft>
            </a:pPr>
            <a:r>
              <a:rPr lang="zh-CN" altLang="en-US" dirty="0">
                <a:latin typeface="+mj-ea"/>
                <a:ea typeface="+mj-ea"/>
              </a:rPr>
              <a:t>未建立涵盖主数据管理全生命周期过程的集中、统一的业务管理体系</a:t>
            </a:r>
          </a:p>
          <a:p>
            <a:pPr lvl="0">
              <a:lnSpc>
                <a:spcPct val="100000"/>
              </a:lnSpc>
              <a:spcAft>
                <a:spcPts val="0"/>
              </a:spcAft>
            </a:pPr>
            <a:r>
              <a:rPr lang="zh-CN" altLang="en-US" dirty="0">
                <a:latin typeface="+mj-ea"/>
                <a:ea typeface="+mj-ea"/>
              </a:rPr>
              <a:t>缺乏严格的数据管理流程、制度及考核机制</a:t>
            </a:r>
          </a:p>
        </p:txBody>
      </p:sp>
      <p:sp>
        <p:nvSpPr>
          <p:cNvPr id="52" name="矩形 51"/>
          <p:cNvSpPr/>
          <p:nvPr/>
        </p:nvSpPr>
        <p:spPr>
          <a:xfrm>
            <a:off x="2711076" y="5785809"/>
            <a:ext cx="6840000" cy="523220"/>
          </a:xfrm>
          <a:prstGeom prst="rect">
            <a:avLst/>
          </a:prstGeom>
          <a:solidFill>
            <a:srgbClr val="92D050"/>
          </a:solidFill>
        </p:spPr>
        <p:txBody>
          <a:bodyPr wrap="square">
            <a:spAutoFit/>
          </a:bodyPr>
          <a:lstStyle/>
          <a:p>
            <a:pPr lvl="0">
              <a:lnSpc>
                <a:spcPct val="100000"/>
              </a:lnSpc>
              <a:spcAft>
                <a:spcPts val="0"/>
              </a:spcAft>
            </a:pPr>
            <a:r>
              <a:rPr lang="zh-CN" altLang="en-US" dirty="0" smtClean="0">
                <a:latin typeface="+mj-ea"/>
                <a:ea typeface="+mj-ea"/>
              </a:rPr>
              <a:t>众多</a:t>
            </a:r>
            <a:r>
              <a:rPr lang="en-US" altLang="zh-CN" dirty="0">
                <a:latin typeface="+mj-ea"/>
                <a:ea typeface="+mj-ea"/>
              </a:rPr>
              <a:t>IT</a:t>
            </a:r>
            <a:r>
              <a:rPr lang="zh-CN" altLang="en-US" dirty="0">
                <a:latin typeface="+mj-ea"/>
                <a:ea typeface="+mj-ea"/>
              </a:rPr>
              <a:t>系统间的数据结构不同，难以</a:t>
            </a:r>
            <a:r>
              <a:rPr lang="zh-CN" altLang="en-US" dirty="0" smtClean="0">
                <a:latin typeface="+mj-ea"/>
                <a:ea typeface="+mj-ea"/>
              </a:rPr>
              <a:t>共享，各单位</a:t>
            </a:r>
            <a:r>
              <a:rPr lang="zh-CN" altLang="en-US" dirty="0">
                <a:latin typeface="+mj-ea"/>
                <a:ea typeface="+mj-ea"/>
              </a:rPr>
              <a:t>维护的数据无法保证遵循统一的</a:t>
            </a:r>
            <a:r>
              <a:rPr lang="zh-CN" altLang="en-US" dirty="0" smtClean="0">
                <a:latin typeface="+mj-ea"/>
                <a:ea typeface="+mj-ea"/>
              </a:rPr>
              <a:t>规则，数据</a:t>
            </a:r>
            <a:r>
              <a:rPr lang="zh-CN" altLang="en-US" dirty="0">
                <a:latin typeface="+mj-ea"/>
                <a:ea typeface="+mj-ea"/>
              </a:rPr>
              <a:t>标准执行靠人为因素，无法实现全面、严格的数据质量控制和审计</a:t>
            </a:r>
          </a:p>
        </p:txBody>
      </p:sp>
      <p:sp>
        <p:nvSpPr>
          <p:cNvPr id="53" name="AutoShape 19"/>
          <p:cNvSpPr>
            <a:spLocks noChangeArrowheads="1"/>
          </p:cNvSpPr>
          <p:nvPr/>
        </p:nvSpPr>
        <p:spPr bwMode="auto">
          <a:xfrm>
            <a:off x="461018" y="4174159"/>
            <a:ext cx="2160000" cy="954107"/>
          </a:xfrm>
          <a:prstGeom prst="homePlate">
            <a:avLst>
              <a:gd name="adj" fmla="val 22686"/>
            </a:avLst>
          </a:prstGeom>
          <a:solidFill>
            <a:schemeClr val="accent2">
              <a:lumMod val="75000"/>
            </a:schemeClr>
          </a:solidFill>
          <a:ln w="6350" algn="ctr">
            <a:solidFill>
              <a:schemeClr val="folHlink"/>
            </a:solidFill>
            <a:miter lim="800000"/>
            <a:headEnd/>
            <a:tailEnd/>
          </a:ln>
          <a:effectLst/>
        </p:spPr>
        <p:txBody>
          <a:bodyPr lIns="155448" rIns="155448" anchor="ctr"/>
          <a:lstStyle/>
          <a:p>
            <a:pPr marL="112713" indent="-112713" algn="ctr">
              <a:lnSpc>
                <a:spcPct val="95000"/>
              </a:lnSpc>
              <a:buSzPct val="110000"/>
              <a:buFontTx/>
              <a:buNone/>
            </a:pPr>
            <a:r>
              <a:rPr lang="zh-CN" altLang="en-US" dirty="0">
                <a:latin typeface="+mj-ea"/>
                <a:ea typeface="+mj-ea"/>
              </a:rPr>
              <a:t>标准与数据质量</a:t>
            </a:r>
            <a:endParaRPr lang="zh-CN" altLang="en-GB" dirty="0">
              <a:latin typeface="+mj-ea"/>
              <a:ea typeface="+mj-ea"/>
            </a:endParaRPr>
          </a:p>
        </p:txBody>
      </p:sp>
      <p:sp>
        <p:nvSpPr>
          <p:cNvPr id="54" name="AutoShape 19"/>
          <p:cNvSpPr>
            <a:spLocks noChangeArrowheads="1"/>
          </p:cNvSpPr>
          <p:nvPr/>
        </p:nvSpPr>
        <p:spPr bwMode="auto">
          <a:xfrm>
            <a:off x="461018" y="5195428"/>
            <a:ext cx="2160000" cy="512357"/>
          </a:xfrm>
          <a:prstGeom prst="homePlate">
            <a:avLst>
              <a:gd name="adj" fmla="val 38494"/>
            </a:avLst>
          </a:prstGeom>
          <a:solidFill>
            <a:schemeClr val="accent2">
              <a:lumMod val="75000"/>
            </a:schemeClr>
          </a:solidFill>
          <a:ln w="6350" algn="ctr">
            <a:solidFill>
              <a:schemeClr val="folHlink"/>
            </a:solidFill>
            <a:miter lim="800000"/>
            <a:headEnd/>
            <a:tailEnd/>
          </a:ln>
          <a:effectLst/>
        </p:spPr>
        <p:txBody>
          <a:bodyPr lIns="155448" rIns="155448" anchor="ctr"/>
          <a:lstStyle/>
          <a:p>
            <a:pPr marL="112713" indent="-112713" algn="ctr">
              <a:lnSpc>
                <a:spcPct val="95000"/>
              </a:lnSpc>
              <a:buSzPct val="110000"/>
              <a:buFontTx/>
              <a:buNone/>
            </a:pPr>
            <a:r>
              <a:rPr lang="zh-CN" altLang="en-US" dirty="0" smtClean="0">
                <a:latin typeface="+mj-ea"/>
                <a:ea typeface="+mj-ea"/>
              </a:rPr>
              <a:t>数据安全</a:t>
            </a:r>
            <a:endParaRPr lang="zh-CN" altLang="en-GB" dirty="0">
              <a:latin typeface="+mj-ea"/>
              <a:ea typeface="+mj-ea"/>
            </a:endParaRPr>
          </a:p>
        </p:txBody>
      </p:sp>
      <p:sp>
        <p:nvSpPr>
          <p:cNvPr id="25" name="矩形 24"/>
          <p:cNvSpPr/>
          <p:nvPr/>
        </p:nvSpPr>
        <p:spPr>
          <a:xfrm>
            <a:off x="4953000" y="104262"/>
            <a:ext cx="4968552" cy="332720"/>
          </a:xfrm>
          <a:prstGeom prst="rect">
            <a:avLst/>
          </a:prstGeom>
        </p:spPr>
        <p:txBody>
          <a:bodyPr wrap="square">
            <a:spAutoFit/>
          </a:bodyPr>
          <a:lstStyle/>
          <a:p>
            <a:pPr>
              <a:buNone/>
            </a:pPr>
            <a:r>
              <a:rPr lang="zh-CN" altLang="en-US" b="1" dirty="0" smtClean="0">
                <a:latin typeface="+mn-ea"/>
                <a:ea typeface="+mn-ea"/>
              </a:rPr>
              <a:t>评估概要   评估模型   评估过程   评估结论   </a:t>
            </a:r>
            <a:r>
              <a:rPr lang="zh-CN" altLang="en-US" b="1" dirty="0" smtClean="0">
                <a:solidFill>
                  <a:srgbClr val="FF0000"/>
                </a:solidFill>
                <a:latin typeface="+mn-ea"/>
                <a:ea typeface="+mn-ea"/>
              </a:rPr>
              <a:t>差距分析</a:t>
            </a:r>
            <a:endParaRPr lang="zh-CN" altLang="en-US" b="1" dirty="0">
              <a:solidFill>
                <a:srgbClr val="FF0000"/>
              </a:solidFill>
              <a:latin typeface="+mn-ea"/>
              <a:ea typeface="+mn-ea"/>
            </a:endParaRPr>
          </a:p>
        </p:txBody>
      </p:sp>
      <p:sp>
        <p:nvSpPr>
          <p:cNvPr id="28" name="右箭头 27"/>
          <p:cNvSpPr/>
          <p:nvPr/>
        </p:nvSpPr>
        <p:spPr bwMode="auto">
          <a:xfrm>
            <a:off x="8791726"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9" name="右箭头 28"/>
          <p:cNvSpPr/>
          <p:nvPr/>
        </p:nvSpPr>
        <p:spPr bwMode="auto">
          <a:xfrm>
            <a:off x="7801133"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0" name="右箭头 29"/>
          <p:cNvSpPr/>
          <p:nvPr/>
        </p:nvSpPr>
        <p:spPr bwMode="auto">
          <a:xfrm>
            <a:off x="681405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1" name="右箭头 30"/>
          <p:cNvSpPr/>
          <p:nvPr/>
        </p:nvSpPr>
        <p:spPr bwMode="auto">
          <a:xfrm>
            <a:off x="5839398"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17797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444049" y="1124744"/>
            <a:ext cx="9045455" cy="1818063"/>
          </a:xfrm>
          <a:prstGeom prst="rect">
            <a:avLst/>
          </a:prstGeom>
          <a:noFill/>
          <a:ln w="9525" algn="ctr">
            <a:noFill/>
            <a:miter lim="800000"/>
            <a:headEnd/>
            <a:tailEnd/>
          </a:ln>
        </p:spPr>
        <p:txBody>
          <a:bodyPr wrap="square" lIns="45720" tIns="46800" rIns="45720" bIns="46800">
            <a:spAutoFit/>
          </a:bodyPr>
          <a:lstStyle/>
          <a:p>
            <a:pPr algn="l">
              <a:spcAft>
                <a:spcPct val="50000"/>
              </a:spcAft>
              <a:buClr>
                <a:srgbClr val="000000"/>
              </a:buClr>
              <a:buNone/>
              <a:defRPr/>
            </a:pPr>
            <a:r>
              <a:rPr lang="zh-CN" altLang="en-US" sz="1600" dirty="0" smtClean="0">
                <a:solidFill>
                  <a:srgbClr val="FF0000"/>
                </a:solidFill>
                <a:latin typeface="+mj-ea"/>
                <a:ea typeface="+mj-ea"/>
              </a:rPr>
              <a:t>        数据</a:t>
            </a:r>
            <a:r>
              <a:rPr lang="zh-CN" altLang="en-US" sz="1600" dirty="0">
                <a:solidFill>
                  <a:srgbClr val="FF0000"/>
                </a:solidFill>
                <a:latin typeface="+mj-ea"/>
                <a:ea typeface="+mj-ea"/>
              </a:rPr>
              <a:t>管控组织是否有完整与合理的角色定义、是否有高层领导的参与，是整个数据管控的成败的关键</a:t>
            </a:r>
            <a:r>
              <a:rPr lang="zh-CN" altLang="en-US" sz="1600" dirty="0" smtClean="0">
                <a:solidFill>
                  <a:srgbClr val="FF0000"/>
                </a:solidFill>
                <a:latin typeface="+mj-ea"/>
                <a:ea typeface="+mj-ea"/>
              </a:rPr>
              <a:t>。</a:t>
            </a:r>
            <a:endParaRPr lang="en-US" altLang="zh-CN" sz="1600" dirty="0" smtClean="0">
              <a:solidFill>
                <a:srgbClr val="FF0000"/>
              </a:solidFill>
              <a:latin typeface="+mj-ea"/>
              <a:ea typeface="+mj-ea"/>
            </a:endParaRPr>
          </a:p>
          <a:p>
            <a:pPr algn="l">
              <a:spcAft>
                <a:spcPct val="50000"/>
              </a:spcAft>
              <a:buClr>
                <a:srgbClr val="000000"/>
              </a:buClr>
              <a:buNone/>
              <a:defRPr/>
            </a:pPr>
            <a:r>
              <a:rPr lang="zh-CN" altLang="en-US" sz="1600" dirty="0" smtClean="0">
                <a:solidFill>
                  <a:schemeClr val="tx1"/>
                </a:solidFill>
                <a:latin typeface="+mj-ea"/>
                <a:ea typeface="+mj-ea"/>
              </a:rPr>
              <a:t>        典型</a:t>
            </a:r>
            <a:r>
              <a:rPr lang="zh-CN" altLang="en-US" sz="1600" dirty="0">
                <a:solidFill>
                  <a:schemeClr val="tx1"/>
                </a:solidFill>
                <a:latin typeface="+mj-ea"/>
                <a:ea typeface="+mj-ea"/>
              </a:rPr>
              <a:t>的数据管控组织包括如下角色，包括：数据管理主导部门、数据牵头部门、数据产生部门、数据使用部门、技术支持部门等，各成员依据流程参与数据标准管理、数据质量管理、数据安全管理工作，并被赋予明确的职责。</a:t>
            </a:r>
          </a:p>
        </p:txBody>
      </p:sp>
      <p:sp>
        <p:nvSpPr>
          <p:cNvPr id="3" name="Rectangle 2"/>
          <p:cNvSpPr>
            <a:spLocks noChangeArrowheads="1"/>
          </p:cNvSpPr>
          <p:nvPr/>
        </p:nvSpPr>
        <p:spPr bwMode="auto">
          <a:xfrm>
            <a:off x="6321152" y="3212976"/>
            <a:ext cx="2781251" cy="2539877"/>
          </a:xfrm>
          <a:prstGeom prst="rect">
            <a:avLst/>
          </a:prstGeom>
          <a:noFill/>
          <a:ln w="9525" algn="ctr">
            <a:noFill/>
            <a:miter lim="800000"/>
            <a:headEnd/>
            <a:tailEnd/>
          </a:ln>
        </p:spPr>
        <p:txBody>
          <a:bodyPr lIns="92075" tIns="46038" rIns="92075" bIns="46038"/>
          <a:lstStyle/>
          <a:p>
            <a:pPr algn="l">
              <a:buNone/>
              <a:defRPr/>
            </a:pPr>
            <a:r>
              <a:rPr lang="zh-CN" altLang="en-US" dirty="0">
                <a:solidFill>
                  <a:schemeClr val="tx1"/>
                </a:solidFill>
                <a:latin typeface="+mj-ea"/>
                <a:ea typeface="+mj-ea"/>
              </a:rPr>
              <a:t>数据产品部门</a:t>
            </a:r>
            <a:endParaRPr lang="en-US" altLang="zh-CN" dirty="0">
              <a:solidFill>
                <a:schemeClr val="tx1"/>
              </a:solidFill>
              <a:latin typeface="+mj-ea"/>
              <a:ea typeface="+mj-ea"/>
            </a:endParaRPr>
          </a:p>
          <a:p>
            <a:pPr marL="800100" lvl="1" indent="-342900" algn="l">
              <a:buFont typeface="Wingdings" pitchFamily="2" charset="2"/>
              <a:buChar char="q"/>
              <a:defRPr/>
            </a:pPr>
            <a:r>
              <a:rPr lang="zh-CN" altLang="en-US" dirty="0">
                <a:solidFill>
                  <a:schemeClr val="tx1"/>
                </a:solidFill>
                <a:latin typeface="+mj-ea"/>
                <a:ea typeface="+mj-ea"/>
              </a:rPr>
              <a:t>数据产生者</a:t>
            </a:r>
          </a:p>
          <a:p>
            <a:pPr algn="l">
              <a:buNone/>
              <a:defRPr/>
            </a:pPr>
            <a:r>
              <a:rPr lang="zh-CN" altLang="en-US" dirty="0">
                <a:solidFill>
                  <a:schemeClr val="tx1"/>
                </a:solidFill>
                <a:latin typeface="+mj-ea"/>
                <a:ea typeface="+mj-ea"/>
              </a:rPr>
              <a:t>数据使用部门</a:t>
            </a:r>
            <a:endParaRPr lang="en-US" altLang="zh-CN" dirty="0">
              <a:solidFill>
                <a:schemeClr val="tx1"/>
              </a:solidFill>
              <a:latin typeface="+mj-ea"/>
              <a:ea typeface="+mj-ea"/>
            </a:endParaRPr>
          </a:p>
          <a:p>
            <a:pPr marL="800100" lvl="1" indent="-342900" algn="l">
              <a:buFont typeface="Wingdings" pitchFamily="2" charset="2"/>
              <a:buChar char="q"/>
              <a:defRPr/>
            </a:pPr>
            <a:r>
              <a:rPr lang="zh-CN" altLang="en-US" dirty="0">
                <a:solidFill>
                  <a:schemeClr val="tx1"/>
                </a:solidFill>
                <a:latin typeface="+mj-ea"/>
                <a:ea typeface="+mj-ea"/>
              </a:rPr>
              <a:t>数据使用者</a:t>
            </a:r>
          </a:p>
          <a:p>
            <a:pPr algn="l">
              <a:buNone/>
              <a:defRPr/>
            </a:pPr>
            <a:r>
              <a:rPr lang="zh-CN" altLang="en-US" dirty="0">
                <a:solidFill>
                  <a:schemeClr val="tx1"/>
                </a:solidFill>
                <a:latin typeface="+mj-ea"/>
                <a:ea typeface="+mj-ea"/>
              </a:rPr>
              <a:t>技术支持部门</a:t>
            </a:r>
            <a:endParaRPr lang="en-US" altLang="zh-CN" dirty="0">
              <a:solidFill>
                <a:schemeClr val="tx1"/>
              </a:solidFill>
              <a:latin typeface="+mj-ea"/>
              <a:ea typeface="+mj-ea"/>
            </a:endParaRPr>
          </a:p>
          <a:p>
            <a:pPr marL="800100" lvl="1" indent="-342900" algn="l">
              <a:buFont typeface="Wingdings" pitchFamily="2" charset="2"/>
              <a:buChar char="q"/>
              <a:defRPr/>
            </a:pPr>
            <a:r>
              <a:rPr lang="en-US" altLang="zh-CN" dirty="0">
                <a:solidFill>
                  <a:schemeClr val="tx1"/>
                </a:solidFill>
                <a:latin typeface="+mj-ea"/>
                <a:ea typeface="+mj-ea"/>
              </a:rPr>
              <a:t>IT</a:t>
            </a:r>
            <a:r>
              <a:rPr lang="zh-CN" altLang="en-US" dirty="0">
                <a:solidFill>
                  <a:schemeClr val="tx1"/>
                </a:solidFill>
                <a:latin typeface="+mj-ea"/>
                <a:ea typeface="+mj-ea"/>
              </a:rPr>
              <a:t>支持</a:t>
            </a:r>
          </a:p>
          <a:p>
            <a:pPr marL="800100" lvl="1" indent="-342900" algn="l">
              <a:buFont typeface="Wingdings" pitchFamily="2" charset="2"/>
              <a:buChar char="q"/>
              <a:defRPr/>
            </a:pPr>
            <a:r>
              <a:rPr lang="zh-CN" altLang="en-US" dirty="0">
                <a:solidFill>
                  <a:schemeClr val="tx1"/>
                </a:solidFill>
                <a:latin typeface="+mj-ea"/>
                <a:ea typeface="+mj-ea"/>
              </a:rPr>
              <a:t>其它支持</a:t>
            </a:r>
          </a:p>
          <a:p>
            <a:pPr marL="342900" indent="-342900" algn="l">
              <a:buFont typeface="Wingdings" pitchFamily="2" charset="2"/>
              <a:buChar char="q"/>
              <a:defRPr/>
            </a:pPr>
            <a:endParaRPr lang="zh-CN" altLang="en-US" dirty="0">
              <a:solidFill>
                <a:schemeClr val="tx1"/>
              </a:solidFill>
              <a:latin typeface="+mj-ea"/>
              <a:ea typeface="+mj-ea"/>
            </a:endParaRPr>
          </a:p>
        </p:txBody>
      </p:sp>
      <p:sp>
        <p:nvSpPr>
          <p:cNvPr id="5" name="Rectangle 6"/>
          <p:cNvSpPr>
            <a:spLocks noChangeArrowheads="1"/>
          </p:cNvSpPr>
          <p:nvPr/>
        </p:nvSpPr>
        <p:spPr bwMode="auto">
          <a:xfrm>
            <a:off x="1041210" y="3284984"/>
            <a:ext cx="3119702" cy="2819400"/>
          </a:xfrm>
          <a:prstGeom prst="rect">
            <a:avLst/>
          </a:prstGeom>
          <a:noFill/>
          <a:ln w="9525">
            <a:noFill/>
            <a:miter lim="800000"/>
            <a:headEnd/>
            <a:tailEnd/>
          </a:ln>
        </p:spPr>
        <p:txBody>
          <a:bodyPr lIns="92075" tIns="46038" rIns="92075" bIns="46038"/>
          <a:lstStyle/>
          <a:p>
            <a:pPr algn="l">
              <a:buNone/>
              <a:defRPr/>
            </a:pPr>
            <a:r>
              <a:rPr lang="zh-CN" altLang="en-US" dirty="0">
                <a:solidFill>
                  <a:schemeClr val="tx1"/>
                </a:solidFill>
                <a:latin typeface="+mj-ea"/>
                <a:ea typeface="+mj-ea"/>
              </a:rPr>
              <a:t>数据管理主导部门</a:t>
            </a:r>
            <a:endParaRPr lang="en-US" altLang="zh-CN" dirty="0">
              <a:solidFill>
                <a:schemeClr val="tx1"/>
              </a:solidFill>
              <a:latin typeface="+mj-ea"/>
              <a:ea typeface="+mj-ea"/>
            </a:endParaRPr>
          </a:p>
          <a:p>
            <a:pPr marL="800100" lvl="1" indent="-342900" algn="l">
              <a:buFont typeface="Wingdings" pitchFamily="2" charset="2"/>
              <a:buChar char="q"/>
              <a:defRPr/>
            </a:pPr>
            <a:r>
              <a:rPr lang="zh-CN" altLang="en-US" dirty="0">
                <a:solidFill>
                  <a:schemeClr val="tx1"/>
                </a:solidFill>
                <a:latin typeface="+mj-ea"/>
                <a:ea typeface="+mj-ea"/>
              </a:rPr>
              <a:t>数据管控指导委员会</a:t>
            </a:r>
          </a:p>
          <a:p>
            <a:pPr marL="800100" lvl="1" indent="-342900" algn="l">
              <a:buFont typeface="Wingdings" pitchFamily="2" charset="2"/>
              <a:buChar char="q"/>
              <a:defRPr/>
            </a:pPr>
            <a:r>
              <a:rPr lang="zh-CN" altLang="en-US" dirty="0">
                <a:solidFill>
                  <a:schemeClr val="tx1"/>
                </a:solidFill>
                <a:latin typeface="+mj-ea"/>
                <a:ea typeface="+mj-ea"/>
              </a:rPr>
              <a:t>委员会主任</a:t>
            </a:r>
          </a:p>
          <a:p>
            <a:pPr marL="800100" lvl="1" indent="-342900" algn="l">
              <a:buFont typeface="Wingdings" pitchFamily="2" charset="2"/>
              <a:buChar char="q"/>
              <a:defRPr/>
            </a:pPr>
            <a:r>
              <a:rPr lang="zh-CN" altLang="en-US" dirty="0">
                <a:solidFill>
                  <a:schemeClr val="tx1"/>
                </a:solidFill>
                <a:latin typeface="+mj-ea"/>
                <a:ea typeface="+mj-ea"/>
              </a:rPr>
              <a:t>数据管理办公室主任</a:t>
            </a:r>
          </a:p>
          <a:p>
            <a:pPr algn="l">
              <a:buNone/>
              <a:defRPr/>
            </a:pPr>
            <a:r>
              <a:rPr lang="zh-CN" altLang="en-US" dirty="0">
                <a:solidFill>
                  <a:schemeClr val="tx1"/>
                </a:solidFill>
                <a:latin typeface="+mj-ea"/>
                <a:ea typeface="+mj-ea"/>
              </a:rPr>
              <a:t>数据牵头部门</a:t>
            </a:r>
            <a:endParaRPr lang="en-US" altLang="zh-CN" dirty="0">
              <a:solidFill>
                <a:schemeClr val="tx1"/>
              </a:solidFill>
              <a:latin typeface="+mj-ea"/>
              <a:ea typeface="+mj-ea"/>
            </a:endParaRPr>
          </a:p>
          <a:p>
            <a:pPr marL="800100" lvl="1" indent="-342900" algn="l">
              <a:buFont typeface="Wingdings" pitchFamily="2" charset="2"/>
              <a:buChar char="q"/>
              <a:defRPr/>
            </a:pPr>
            <a:r>
              <a:rPr lang="zh-CN" altLang="en-US" dirty="0">
                <a:solidFill>
                  <a:schemeClr val="tx1"/>
                </a:solidFill>
                <a:latin typeface="+mj-ea"/>
                <a:ea typeface="+mj-ea"/>
              </a:rPr>
              <a:t>主题域负责人</a:t>
            </a:r>
          </a:p>
          <a:p>
            <a:pPr marL="800100" lvl="1" indent="-342900" algn="l">
              <a:buFont typeface="Wingdings" pitchFamily="2" charset="2"/>
              <a:buChar char="q"/>
              <a:defRPr/>
            </a:pPr>
            <a:r>
              <a:rPr lang="zh-CN" altLang="en-US" dirty="0">
                <a:solidFill>
                  <a:schemeClr val="tx1"/>
                </a:solidFill>
                <a:latin typeface="+mj-ea"/>
                <a:ea typeface="+mj-ea"/>
              </a:rPr>
              <a:t>数据所有人</a:t>
            </a:r>
          </a:p>
          <a:p>
            <a:pPr marL="800100" lvl="1" indent="-342900" algn="l">
              <a:buFont typeface="Wingdings" pitchFamily="2" charset="2"/>
              <a:buChar char="q"/>
              <a:defRPr/>
            </a:pPr>
            <a:r>
              <a:rPr lang="zh-CN" altLang="en-US" dirty="0">
                <a:solidFill>
                  <a:schemeClr val="tx1"/>
                </a:solidFill>
                <a:latin typeface="+mj-ea"/>
                <a:ea typeface="+mj-ea"/>
              </a:rPr>
              <a:t>数据认责人</a:t>
            </a:r>
          </a:p>
        </p:txBody>
      </p:sp>
      <p:sp>
        <p:nvSpPr>
          <p:cNvPr id="6" name="矩形 5"/>
          <p:cNvSpPr/>
          <p:nvPr/>
        </p:nvSpPr>
        <p:spPr>
          <a:xfrm>
            <a:off x="156017" y="293821"/>
            <a:ext cx="7720226" cy="59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spcAft>
                <a:spcPct val="0"/>
              </a:spcAft>
              <a:buNone/>
            </a:pPr>
            <a:r>
              <a:rPr lang="zh-CN" altLang="en-US" sz="2800" b="1" dirty="0" smtClean="0">
                <a:latin typeface="+mj-ea"/>
                <a:ea typeface="+mj-ea"/>
                <a:cs typeface="+mj-cs"/>
              </a:rPr>
              <a:t>差距分析</a:t>
            </a:r>
            <a:r>
              <a:rPr lang="en-US" altLang="zh-CN" sz="2800" b="1" dirty="0" smtClean="0">
                <a:latin typeface="+mj-ea"/>
                <a:ea typeface="+mj-ea"/>
                <a:cs typeface="+mj-cs"/>
              </a:rPr>
              <a:t>--</a:t>
            </a:r>
            <a:r>
              <a:rPr lang="zh-CN" altLang="en-US" sz="2000" b="1" dirty="0" smtClean="0">
                <a:latin typeface="+mj-ea"/>
                <a:ea typeface="+mj-ea"/>
                <a:cs typeface="+mj-cs"/>
              </a:rPr>
              <a:t>数据管</a:t>
            </a:r>
            <a:r>
              <a:rPr lang="zh-CN" altLang="en-US" sz="2000" b="1" dirty="0">
                <a:latin typeface="+mj-ea"/>
                <a:ea typeface="+mj-ea"/>
                <a:cs typeface="+mj-cs"/>
              </a:rPr>
              <a:t>控</a:t>
            </a:r>
            <a:r>
              <a:rPr lang="zh-CN" altLang="en-US" sz="2000" b="1" dirty="0" smtClean="0">
                <a:latin typeface="+mj-ea"/>
                <a:ea typeface="+mj-ea"/>
                <a:cs typeface="+mj-cs"/>
              </a:rPr>
              <a:t>组织</a:t>
            </a:r>
            <a:endParaRPr lang="zh-CN" altLang="en-US" sz="2000" b="1" dirty="0">
              <a:latin typeface="+mj-ea"/>
              <a:ea typeface="+mj-ea"/>
              <a:cs typeface="+mj-cs"/>
            </a:endParaRPr>
          </a:p>
        </p:txBody>
      </p:sp>
      <p:pic>
        <p:nvPicPr>
          <p:cNvPr id="1027" name="Picture 3" descr="D:\物资文档－主数据管理\中国建筑\SVN\02需求调研\需求调研工作阶段汇报\pic\中国建筑房建工程项目图片\宝矿国际广场.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995" y="3417912"/>
            <a:ext cx="2232248" cy="2337887"/>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953000" y="104262"/>
            <a:ext cx="4968552" cy="332720"/>
          </a:xfrm>
          <a:prstGeom prst="rect">
            <a:avLst/>
          </a:prstGeom>
        </p:spPr>
        <p:txBody>
          <a:bodyPr wrap="square">
            <a:spAutoFit/>
          </a:bodyPr>
          <a:lstStyle/>
          <a:p>
            <a:pPr>
              <a:buNone/>
            </a:pPr>
            <a:r>
              <a:rPr lang="zh-CN" altLang="en-US" b="1" dirty="0" smtClean="0">
                <a:latin typeface="+mn-ea"/>
                <a:ea typeface="+mn-ea"/>
              </a:rPr>
              <a:t>评估概要   评估模型   评估过程   评估结论   </a:t>
            </a:r>
            <a:r>
              <a:rPr lang="zh-CN" altLang="en-US" b="1" dirty="0" smtClean="0">
                <a:solidFill>
                  <a:srgbClr val="FF0000"/>
                </a:solidFill>
                <a:latin typeface="+mn-ea"/>
                <a:ea typeface="+mn-ea"/>
              </a:rPr>
              <a:t>差距分析</a:t>
            </a:r>
            <a:endParaRPr lang="zh-CN" altLang="en-US" b="1" dirty="0">
              <a:solidFill>
                <a:srgbClr val="FF0000"/>
              </a:solidFill>
              <a:latin typeface="+mn-ea"/>
              <a:ea typeface="+mn-ea"/>
            </a:endParaRPr>
          </a:p>
        </p:txBody>
      </p:sp>
      <p:sp>
        <p:nvSpPr>
          <p:cNvPr id="8" name="右箭头 7"/>
          <p:cNvSpPr/>
          <p:nvPr/>
        </p:nvSpPr>
        <p:spPr bwMode="auto">
          <a:xfrm>
            <a:off x="8791726"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 name="右箭头 8"/>
          <p:cNvSpPr/>
          <p:nvPr/>
        </p:nvSpPr>
        <p:spPr bwMode="auto">
          <a:xfrm>
            <a:off x="7801133"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0" name="右箭头 9"/>
          <p:cNvSpPr/>
          <p:nvPr/>
        </p:nvSpPr>
        <p:spPr bwMode="auto">
          <a:xfrm>
            <a:off x="681405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1" name="右箭头 10"/>
          <p:cNvSpPr/>
          <p:nvPr/>
        </p:nvSpPr>
        <p:spPr bwMode="auto">
          <a:xfrm>
            <a:off x="5839398"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273792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352" y="152400"/>
            <a:ext cx="8001000" cy="838200"/>
          </a:xfrm>
        </p:spPr>
        <p:txBody>
          <a:bodyPr/>
          <a:lstStyle/>
          <a:p>
            <a:r>
              <a:rPr lang="zh-CN" altLang="en-US" sz="3200" dirty="0" smtClean="0"/>
              <a:t>内　容</a:t>
            </a:r>
            <a:endParaRPr lang="zh-CN" altLang="en-US" sz="3200" dirty="0"/>
          </a:p>
        </p:txBody>
      </p:sp>
      <p:pic>
        <p:nvPicPr>
          <p:cNvPr id="19" name="Picture 22"/>
          <p:cNvPicPr>
            <a:picLocks noChangeArrowheads="1"/>
          </p:cNvPicPr>
          <p:nvPr/>
        </p:nvPicPr>
        <p:blipFill>
          <a:blip r:embed="rId2" cstate="print"/>
          <a:srcRect/>
          <a:stretch>
            <a:fillRect/>
          </a:stretch>
        </p:blipFill>
        <p:spPr bwMode="gray">
          <a:xfrm>
            <a:off x="6897216" y="1124744"/>
            <a:ext cx="2498725" cy="5199856"/>
          </a:xfrm>
          <a:prstGeom prst="rect">
            <a:avLst/>
          </a:prstGeom>
          <a:noFill/>
          <a:ln w="9525">
            <a:noFill/>
            <a:miter lim="800000"/>
            <a:headEnd/>
            <a:tailEnd/>
          </a:ln>
        </p:spPr>
      </p:pic>
      <p:grpSp>
        <p:nvGrpSpPr>
          <p:cNvPr id="21" name="组合 20"/>
          <p:cNvGrpSpPr/>
          <p:nvPr/>
        </p:nvGrpSpPr>
        <p:grpSpPr>
          <a:xfrm>
            <a:off x="1353160" y="1122976"/>
            <a:ext cx="5040000" cy="648000"/>
            <a:chOff x="2315691" y="2348879"/>
            <a:chExt cx="4905297" cy="546101"/>
          </a:xfrm>
        </p:grpSpPr>
        <p:sp>
          <p:nvSpPr>
            <p:cNvPr id="2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23" name="组合 22"/>
            <p:cNvGrpSpPr/>
            <p:nvPr/>
          </p:nvGrpSpPr>
          <p:grpSpPr>
            <a:xfrm>
              <a:off x="2315691" y="2348879"/>
              <a:ext cx="4905297" cy="481013"/>
              <a:chOff x="2315691" y="2348879"/>
              <a:chExt cx="4905297" cy="481013"/>
            </a:xfrm>
          </p:grpSpPr>
          <p:sp>
            <p:nvSpPr>
              <p:cNvPr id="2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25"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项目简要回顾</a:t>
                </a:r>
                <a:endParaRPr lang="zh-CN" altLang="en-US" sz="1800" b="1" dirty="0">
                  <a:solidFill>
                    <a:schemeClr val="bg1"/>
                  </a:solidFill>
                  <a:latin typeface="微软雅黑" pitchFamily="34" charset="-122"/>
                  <a:ea typeface="微软雅黑" pitchFamily="34" charset="-122"/>
                </a:endParaRPr>
              </a:p>
            </p:txBody>
          </p:sp>
        </p:grpSp>
      </p:grpSp>
      <p:grpSp>
        <p:nvGrpSpPr>
          <p:cNvPr id="41" name="组合 40"/>
          <p:cNvGrpSpPr/>
          <p:nvPr/>
        </p:nvGrpSpPr>
        <p:grpSpPr>
          <a:xfrm>
            <a:off x="1353160" y="2492896"/>
            <a:ext cx="5040000" cy="648000"/>
            <a:chOff x="2315691" y="2348879"/>
            <a:chExt cx="4905297" cy="546101"/>
          </a:xfrm>
        </p:grpSpPr>
        <p:sp>
          <p:nvSpPr>
            <p:cNvPr id="4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43" name="组合 42"/>
            <p:cNvGrpSpPr/>
            <p:nvPr/>
          </p:nvGrpSpPr>
          <p:grpSpPr>
            <a:xfrm>
              <a:off x="2315691" y="2348879"/>
              <a:ext cx="4905297" cy="481013"/>
              <a:chOff x="2315691" y="2348879"/>
              <a:chExt cx="4905297" cy="481013"/>
            </a:xfrm>
          </p:grpSpPr>
          <p:sp>
            <p:nvSpPr>
              <p:cNvPr id="4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45" name="Rectangle 13"/>
              <p:cNvSpPr>
                <a:spLocks noChangeArrowheads="1"/>
              </p:cNvSpPr>
              <p:nvPr/>
            </p:nvSpPr>
            <p:spPr bwMode="auto">
              <a:xfrm>
                <a:off x="2315691" y="2399362"/>
                <a:ext cx="4905297" cy="38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需求调研及现状评估</a:t>
                </a:r>
                <a:endParaRPr lang="zh-CN" altLang="en-US" sz="1800" b="1" dirty="0">
                  <a:solidFill>
                    <a:schemeClr val="bg1"/>
                  </a:solidFill>
                  <a:latin typeface="微软雅黑" pitchFamily="34" charset="-122"/>
                  <a:ea typeface="微软雅黑" pitchFamily="34" charset="-122"/>
                </a:endParaRPr>
              </a:p>
            </p:txBody>
          </p:sp>
        </p:grpSp>
      </p:grpSp>
      <p:grpSp>
        <p:nvGrpSpPr>
          <p:cNvPr id="51" name="组合 50"/>
          <p:cNvGrpSpPr/>
          <p:nvPr/>
        </p:nvGrpSpPr>
        <p:grpSpPr>
          <a:xfrm>
            <a:off x="1353160" y="5087761"/>
            <a:ext cx="5040000" cy="648000"/>
            <a:chOff x="2315691" y="2348879"/>
            <a:chExt cx="4905297" cy="546101"/>
          </a:xfrm>
        </p:grpSpPr>
        <p:sp>
          <p:nvSpPr>
            <p:cNvPr id="5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53" name="组合 52"/>
            <p:cNvGrpSpPr/>
            <p:nvPr/>
          </p:nvGrpSpPr>
          <p:grpSpPr>
            <a:xfrm>
              <a:off x="2315691" y="2348879"/>
              <a:ext cx="4905297" cy="481013"/>
              <a:chOff x="2315691" y="2348879"/>
              <a:chExt cx="4905297" cy="481013"/>
            </a:xfrm>
          </p:grpSpPr>
          <p:sp>
            <p:nvSpPr>
              <p:cNvPr id="5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55"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实施规划及预算</a:t>
                </a:r>
                <a:endParaRPr lang="zh-CN" altLang="en-US" sz="1800" b="1" dirty="0">
                  <a:solidFill>
                    <a:schemeClr val="bg1"/>
                  </a:solidFill>
                  <a:latin typeface="微软雅黑" pitchFamily="34" charset="-122"/>
                  <a:ea typeface="微软雅黑" pitchFamily="34" charset="-122"/>
                </a:endParaRPr>
              </a:p>
            </p:txBody>
          </p:sp>
        </p:grpSp>
      </p:grpSp>
      <p:sp>
        <p:nvSpPr>
          <p:cNvPr id="3" name="矩形 2"/>
          <p:cNvSpPr/>
          <p:nvPr/>
        </p:nvSpPr>
        <p:spPr>
          <a:xfrm>
            <a:off x="3873160" y="1753652"/>
            <a:ext cx="1438214" cy="738664"/>
          </a:xfrm>
          <a:prstGeom prst="rect">
            <a:avLst/>
          </a:prstGeom>
        </p:spPr>
        <p:txBody>
          <a:bodyPr wrap="none">
            <a:spAutoFit/>
          </a:bodyPr>
          <a:lstStyle/>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项目概述</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项目工作进度</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阶段工作内容</a:t>
            </a:r>
            <a:endParaRPr lang="en-US" altLang="zh-CN" dirty="0" smtClean="0">
              <a:latin typeface="微软雅黑" pitchFamily="34" charset="-122"/>
              <a:ea typeface="微软雅黑" pitchFamily="34" charset="-122"/>
            </a:endParaRPr>
          </a:p>
        </p:txBody>
      </p:sp>
      <p:sp>
        <p:nvSpPr>
          <p:cNvPr id="5" name="矩形 4"/>
          <p:cNvSpPr/>
          <p:nvPr/>
        </p:nvSpPr>
        <p:spPr>
          <a:xfrm>
            <a:off x="3873160" y="4531610"/>
            <a:ext cx="1550424" cy="523220"/>
          </a:xfrm>
          <a:prstGeom prst="rect">
            <a:avLst/>
          </a:prstGeom>
        </p:spPr>
        <p:txBody>
          <a:bodyPr wrap="none">
            <a:spAutoFit/>
          </a:bodyPr>
          <a:lstStyle/>
          <a:p>
            <a:pPr marL="285750" indent="-285750">
              <a:lnSpc>
                <a:spcPct val="100000"/>
              </a:lnSpc>
              <a:spcAft>
                <a:spcPts val="0"/>
              </a:spcAft>
              <a:buChar char="u"/>
            </a:pPr>
            <a:r>
              <a:rPr lang="zh-CN" altLang="en-US" dirty="0" smtClean="0">
                <a:latin typeface="微软雅黑" pitchFamily="34" charset="-122"/>
                <a:ea typeface="微软雅黑" pitchFamily="34" charset="-122"/>
              </a:rPr>
              <a:t>体系规划设计</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体系架构设计</a:t>
            </a:r>
            <a:endParaRPr lang="zh-CN" altLang="zh-CN" dirty="0">
              <a:latin typeface="微软雅黑" pitchFamily="34" charset="-122"/>
              <a:ea typeface="微软雅黑" pitchFamily="34" charset="-122"/>
            </a:endParaRPr>
          </a:p>
        </p:txBody>
      </p:sp>
      <p:sp>
        <p:nvSpPr>
          <p:cNvPr id="7" name="矩形 6"/>
          <p:cNvSpPr/>
          <p:nvPr/>
        </p:nvSpPr>
        <p:spPr>
          <a:xfrm>
            <a:off x="3873160" y="5699769"/>
            <a:ext cx="1550424" cy="738664"/>
          </a:xfrm>
          <a:prstGeom prst="rect">
            <a:avLst/>
          </a:prstGeom>
        </p:spPr>
        <p:txBody>
          <a:bodyPr wrap="none">
            <a:spAutoFit/>
          </a:bodyPr>
          <a:lstStyle/>
          <a:p>
            <a:pPr marL="285750" indent="-285750">
              <a:lnSpc>
                <a:spcPct val="100000"/>
              </a:lnSpc>
              <a:spcAft>
                <a:spcPts val="0"/>
              </a:spcAft>
              <a:buChar char="u"/>
            </a:pPr>
            <a:r>
              <a:rPr lang="zh-CN" altLang="en-US" dirty="0" smtClean="0">
                <a:latin typeface="微软雅黑" pitchFamily="34" charset="-122"/>
                <a:ea typeface="微软雅黑" pitchFamily="34" charset="-122"/>
              </a:rPr>
              <a:t>实施原则策略</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总体</a:t>
            </a:r>
            <a:r>
              <a:rPr lang="zh-CN" altLang="en-US" dirty="0">
                <a:latin typeface="微软雅黑" pitchFamily="34" charset="-122"/>
                <a:ea typeface="微软雅黑" pitchFamily="34" charset="-122"/>
              </a:rPr>
              <a:t>推进计划</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项目预算</a:t>
            </a:r>
            <a:endParaRPr lang="zh-CN" altLang="zh-CN" dirty="0">
              <a:latin typeface="微软雅黑" pitchFamily="34" charset="-122"/>
              <a:ea typeface="微软雅黑" pitchFamily="34" charset="-122"/>
            </a:endParaRPr>
          </a:p>
        </p:txBody>
      </p:sp>
      <p:grpSp>
        <p:nvGrpSpPr>
          <p:cNvPr id="26" name="组合 25"/>
          <p:cNvGrpSpPr/>
          <p:nvPr/>
        </p:nvGrpSpPr>
        <p:grpSpPr>
          <a:xfrm>
            <a:off x="1353160" y="3861048"/>
            <a:ext cx="5040000" cy="648000"/>
            <a:chOff x="2315691" y="2348879"/>
            <a:chExt cx="4905297" cy="546101"/>
          </a:xfrm>
        </p:grpSpPr>
        <p:sp>
          <p:nvSpPr>
            <p:cNvPr id="27"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28" name="组合 27"/>
            <p:cNvGrpSpPr/>
            <p:nvPr/>
          </p:nvGrpSpPr>
          <p:grpSpPr>
            <a:xfrm>
              <a:off x="2315691" y="2348879"/>
              <a:ext cx="4905297" cy="481013"/>
              <a:chOff x="2315691" y="2348879"/>
              <a:chExt cx="4905297" cy="481013"/>
            </a:xfrm>
          </p:grpSpPr>
          <p:sp>
            <p:nvSpPr>
              <p:cNvPr id="29"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30"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体系规划与架构设计</a:t>
                </a:r>
                <a:endParaRPr lang="zh-CN" altLang="en-US" sz="1800" b="1" dirty="0">
                  <a:solidFill>
                    <a:schemeClr val="bg1"/>
                  </a:solidFill>
                  <a:latin typeface="微软雅黑" pitchFamily="34" charset="-122"/>
                  <a:ea typeface="微软雅黑" pitchFamily="34" charset="-122"/>
                </a:endParaRPr>
              </a:p>
            </p:txBody>
          </p:sp>
        </p:grpSp>
      </p:grpSp>
      <p:sp>
        <p:nvSpPr>
          <p:cNvPr id="31" name="矩形 30"/>
          <p:cNvSpPr/>
          <p:nvPr/>
        </p:nvSpPr>
        <p:spPr>
          <a:xfrm>
            <a:off x="3872880" y="3140968"/>
            <a:ext cx="1438214" cy="738664"/>
          </a:xfrm>
          <a:prstGeom prst="rect">
            <a:avLst/>
          </a:prstGeom>
        </p:spPr>
        <p:txBody>
          <a:bodyPr wrap="none">
            <a:spAutoFit/>
          </a:bodyPr>
          <a:lstStyle/>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需求现状调研</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现状评估分析</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b="1" dirty="0" smtClean="0">
                <a:latin typeface="微软雅黑" pitchFamily="34" charset="-122"/>
                <a:ea typeface="微软雅黑" pitchFamily="34" charset="-122"/>
              </a:rPr>
              <a:t>数据识别分析</a:t>
            </a:r>
            <a:endParaRPr lang="en-US" altLang="zh-CN" b="1" dirty="0" smtClean="0">
              <a:latin typeface="微软雅黑" pitchFamily="34" charset="-122"/>
              <a:ea typeface="微软雅黑" pitchFamily="34" charset="-122"/>
            </a:endParaRPr>
          </a:p>
        </p:txBody>
      </p:sp>
      <p:pic>
        <p:nvPicPr>
          <p:cNvPr id="32" name="Picture 2" descr="http://img4.3lian.com/sucai/img4/90/0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677" y="3604374"/>
            <a:ext cx="936664" cy="18466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img4.3lian.com/sucai/img4/90/0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245" y="2573358"/>
            <a:ext cx="936664" cy="57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8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472" y="152400"/>
            <a:ext cx="6489467"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主</a:t>
            </a:r>
            <a:r>
              <a:rPr lang="zh-CN" altLang="en-US" kern="1200" dirty="0">
                <a:latin typeface="+mj-ea"/>
              </a:rPr>
              <a:t>数据识别</a:t>
            </a:r>
            <a:r>
              <a:rPr lang="zh-CN" altLang="en-US" kern="1200" dirty="0" smtClean="0">
                <a:latin typeface="+mj-ea"/>
              </a:rPr>
              <a:t>方法论</a:t>
            </a:r>
            <a:endParaRPr lang="zh-CN" altLang="en-US" kern="1200" dirty="0">
              <a:latin typeface="+mj-ea"/>
            </a:endParaRPr>
          </a:p>
        </p:txBody>
      </p:sp>
      <p:sp>
        <p:nvSpPr>
          <p:cNvPr id="8" name="TextBox 7"/>
          <p:cNvSpPr txBox="1"/>
          <p:nvPr/>
        </p:nvSpPr>
        <p:spPr>
          <a:xfrm>
            <a:off x="3485869" y="1381789"/>
            <a:ext cx="1635914" cy="307777"/>
          </a:xfrm>
          <a:prstGeom prst="rect">
            <a:avLst/>
          </a:prstGeom>
          <a:solidFill>
            <a:schemeClr val="bg2">
              <a:lumMod val="95000"/>
            </a:schemeClr>
          </a:solidFill>
          <a:ln w="9525">
            <a:noFill/>
            <a:miter lim="800000"/>
            <a:headEnd/>
            <a:tailEnd/>
          </a:ln>
        </p:spPr>
        <p:txBody>
          <a:bodyPr vert="horz" wrap="square" lIns="91440" tIns="45720" rIns="91440" bIns="45720" numCol="1" anchor="ctr" anchorCtr="0" compatLnSpc="1">
            <a:prstTxWarp prst="textNoShape">
              <a:avLst/>
            </a:prstTxWarp>
          </a:bodyPr>
          <a:lstStyle>
            <a:defPPr>
              <a:defRPr lang="en-US"/>
            </a:defPPr>
            <a:lvl1pPr algn="ctr">
              <a:lnSpc>
                <a:spcPct val="100000"/>
              </a:lnSpc>
              <a:spcAft>
                <a:spcPts val="0"/>
              </a:spcAft>
              <a:buNone/>
              <a:defRPr b="1">
                <a:latin typeface="微软雅黑" pitchFamily="34" charset="-122"/>
                <a:ea typeface="微软雅黑" pitchFamily="34" charset="-122"/>
              </a:defRPr>
            </a:lvl1pPr>
          </a:lstStyle>
          <a:p>
            <a:r>
              <a:rPr lang="zh-CN" altLang="en-US" dirty="0">
                <a:latin typeface="+mj-ea"/>
                <a:ea typeface="+mj-ea"/>
              </a:rPr>
              <a:t>业务</a:t>
            </a:r>
            <a:r>
              <a:rPr lang="zh-CN" altLang="en-US" dirty="0" smtClean="0">
                <a:latin typeface="+mj-ea"/>
                <a:ea typeface="+mj-ea"/>
              </a:rPr>
              <a:t>影响程度</a:t>
            </a:r>
            <a:endParaRPr lang="zh-CN" altLang="en-US" dirty="0">
              <a:latin typeface="+mj-ea"/>
              <a:ea typeface="+mj-ea"/>
            </a:endParaRPr>
          </a:p>
        </p:txBody>
      </p:sp>
      <p:sp>
        <p:nvSpPr>
          <p:cNvPr id="9" name="TextBox 8"/>
          <p:cNvSpPr txBox="1"/>
          <p:nvPr/>
        </p:nvSpPr>
        <p:spPr>
          <a:xfrm>
            <a:off x="3485869" y="1947980"/>
            <a:ext cx="1635914" cy="307777"/>
          </a:xfrm>
          <a:prstGeom prst="rect">
            <a:avLst/>
          </a:prstGeom>
          <a:solidFill>
            <a:schemeClr val="bg2">
              <a:lumMod val="95000"/>
            </a:schemeClr>
          </a:solidFill>
          <a:ln w="9525">
            <a:noFill/>
            <a:miter lim="800000"/>
            <a:headEnd/>
            <a:tailEnd/>
          </a:ln>
        </p:spPr>
        <p:txBody>
          <a:bodyPr vert="horz" wrap="square" lIns="91440" tIns="45720" rIns="91440" bIns="45720" numCol="1" anchor="ctr" anchorCtr="0" compatLnSpc="1">
            <a:prstTxWarp prst="textNoShape">
              <a:avLst/>
            </a:prstTxWarp>
          </a:bodyPr>
          <a:lstStyle>
            <a:defPPr>
              <a:defRPr lang="en-US"/>
            </a:defPPr>
            <a:lvl1pPr algn="ctr">
              <a:lnSpc>
                <a:spcPct val="100000"/>
              </a:lnSpc>
              <a:spcAft>
                <a:spcPts val="0"/>
              </a:spcAft>
              <a:buNone/>
              <a:defRPr b="1">
                <a:latin typeface="微软雅黑" pitchFamily="34" charset="-122"/>
                <a:ea typeface="微软雅黑" pitchFamily="34" charset="-122"/>
              </a:defRPr>
            </a:lvl1pPr>
          </a:lstStyle>
          <a:p>
            <a:r>
              <a:rPr lang="zh-CN" altLang="en-US" dirty="0" smtClean="0">
                <a:latin typeface="+mj-ea"/>
                <a:ea typeface="+mj-ea"/>
              </a:rPr>
              <a:t>数据共享程度</a:t>
            </a:r>
            <a:endParaRPr lang="zh-CN" altLang="en-US" dirty="0">
              <a:latin typeface="+mj-ea"/>
              <a:ea typeface="+mj-ea"/>
            </a:endParaRPr>
          </a:p>
        </p:txBody>
      </p:sp>
      <p:sp>
        <p:nvSpPr>
          <p:cNvPr id="10" name="TextBox 9"/>
          <p:cNvSpPr txBox="1"/>
          <p:nvPr/>
        </p:nvSpPr>
        <p:spPr>
          <a:xfrm>
            <a:off x="5574261" y="1682962"/>
            <a:ext cx="2088072" cy="307777"/>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defPPr>
              <a:defRPr lang="en-US"/>
            </a:defPPr>
            <a:lvl1pPr algn="ctr">
              <a:lnSpc>
                <a:spcPct val="100000"/>
              </a:lnSpc>
              <a:spcAft>
                <a:spcPts val="0"/>
              </a:spcAft>
              <a:buNone/>
              <a:defRPr b="1">
                <a:latin typeface="微软雅黑" pitchFamily="34" charset="-122"/>
                <a:ea typeface="微软雅黑" pitchFamily="34" charset="-122"/>
              </a:defRPr>
            </a:lvl1pPr>
          </a:lstStyle>
          <a:p>
            <a:r>
              <a:rPr lang="zh-CN" altLang="en-US" dirty="0" smtClean="0">
                <a:latin typeface="+mj-ea"/>
                <a:ea typeface="+mj-ea"/>
              </a:rPr>
              <a:t>主数据重要程度分析</a:t>
            </a:r>
            <a:endParaRPr lang="zh-CN" altLang="en-US" dirty="0">
              <a:latin typeface="+mj-ea"/>
              <a:ea typeface="+mj-ea"/>
            </a:endParaRPr>
          </a:p>
        </p:txBody>
      </p:sp>
      <p:sp>
        <p:nvSpPr>
          <p:cNvPr id="11" name="TextBox 10"/>
          <p:cNvSpPr txBox="1"/>
          <p:nvPr/>
        </p:nvSpPr>
        <p:spPr>
          <a:xfrm>
            <a:off x="3485869" y="2420888"/>
            <a:ext cx="1619424" cy="307777"/>
          </a:xfrm>
          <a:prstGeom prst="rect">
            <a:avLst/>
          </a:prstGeom>
          <a:solidFill>
            <a:schemeClr val="bg2">
              <a:lumMod val="95000"/>
            </a:schemeClr>
          </a:solidFill>
          <a:ln w="9525">
            <a:noFill/>
            <a:miter lim="800000"/>
            <a:headEnd/>
            <a:tailEnd/>
          </a:ln>
        </p:spPr>
        <p:txBody>
          <a:bodyPr vert="horz" wrap="square" lIns="91440" tIns="45720" rIns="91440" bIns="45720" numCol="1" anchor="ctr" anchorCtr="0" compatLnSpc="1">
            <a:prstTxWarp prst="textNoShape">
              <a:avLst/>
            </a:prstTxWarp>
          </a:bodyPr>
          <a:lstStyle>
            <a:defPPr>
              <a:defRPr lang="en-US"/>
            </a:defPPr>
            <a:lvl1pPr algn="ctr">
              <a:lnSpc>
                <a:spcPct val="100000"/>
              </a:lnSpc>
              <a:spcAft>
                <a:spcPts val="0"/>
              </a:spcAft>
              <a:buNone/>
              <a:defRPr b="1">
                <a:latin typeface="微软雅黑" pitchFamily="34" charset="-122"/>
                <a:ea typeface="微软雅黑" pitchFamily="34" charset="-122"/>
              </a:defRPr>
            </a:lvl1pPr>
          </a:lstStyle>
          <a:p>
            <a:r>
              <a:rPr lang="zh-CN" altLang="en-US" dirty="0" smtClean="0">
                <a:latin typeface="+mj-ea"/>
                <a:ea typeface="+mj-ea"/>
              </a:rPr>
              <a:t>主数据管理成熟度</a:t>
            </a:r>
            <a:endParaRPr lang="zh-CN" altLang="en-US" dirty="0">
              <a:latin typeface="+mj-ea"/>
              <a:ea typeface="+mj-ea"/>
            </a:endParaRPr>
          </a:p>
        </p:txBody>
      </p:sp>
      <p:sp>
        <p:nvSpPr>
          <p:cNvPr id="12" name="TextBox 11"/>
          <p:cNvSpPr txBox="1"/>
          <p:nvPr/>
        </p:nvSpPr>
        <p:spPr>
          <a:xfrm>
            <a:off x="8193360" y="2545159"/>
            <a:ext cx="1368152" cy="307777"/>
          </a:xfrm>
          <a:prstGeom prst="rect">
            <a:avLst/>
          </a:prstGeom>
          <a:solidFill>
            <a:srgbClr val="F1B5C9"/>
          </a:solidFill>
          <a:ln w="9525">
            <a:noFill/>
            <a:miter lim="800000"/>
            <a:headEnd/>
            <a:tailEnd/>
          </a:ln>
        </p:spPr>
        <p:txBody>
          <a:bodyPr vert="horz" wrap="square" lIns="91440" tIns="45720" rIns="91440" bIns="45720" numCol="1" anchor="ctr" anchorCtr="0" compatLnSpc="1">
            <a:prstTxWarp prst="textNoShape">
              <a:avLst/>
            </a:prstTxWarp>
          </a:bodyPr>
          <a:lstStyle>
            <a:defPPr>
              <a:defRPr lang="en-US"/>
            </a:defPPr>
            <a:lvl1pPr algn="ctr">
              <a:lnSpc>
                <a:spcPct val="100000"/>
              </a:lnSpc>
              <a:spcAft>
                <a:spcPts val="0"/>
              </a:spcAft>
              <a:buNone/>
              <a:defRPr b="1">
                <a:latin typeface="微软雅黑" pitchFamily="34" charset="-122"/>
                <a:ea typeface="微软雅黑" pitchFamily="34" charset="-122"/>
              </a:defRPr>
            </a:lvl1pPr>
          </a:lstStyle>
          <a:p>
            <a:r>
              <a:rPr lang="zh-CN" altLang="en-US" dirty="0">
                <a:latin typeface="+mj-ea"/>
                <a:ea typeface="+mj-ea"/>
              </a:rPr>
              <a:t>实施优先级</a:t>
            </a:r>
          </a:p>
        </p:txBody>
      </p:sp>
      <p:sp>
        <p:nvSpPr>
          <p:cNvPr id="13" name="Rectangle 139"/>
          <p:cNvSpPr>
            <a:spLocks noChangeArrowheads="1"/>
          </p:cNvSpPr>
          <p:nvPr/>
        </p:nvSpPr>
        <p:spPr bwMode="auto">
          <a:xfrm>
            <a:off x="200472" y="1820586"/>
            <a:ext cx="1296144" cy="650391"/>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a:lnSpc>
                <a:spcPct val="100000"/>
              </a:lnSpc>
              <a:spcAft>
                <a:spcPts val="0"/>
              </a:spcAft>
              <a:buNone/>
            </a:pPr>
            <a:r>
              <a:rPr lang="zh-CN" altLang="en-US" sz="1600" b="1" dirty="0" smtClean="0">
                <a:latin typeface="+mj-ea"/>
                <a:ea typeface="+mj-ea"/>
              </a:rPr>
              <a:t>数据识别</a:t>
            </a:r>
            <a:endParaRPr lang="en-US" altLang="zh-CN" sz="1600" b="1" dirty="0" smtClean="0">
              <a:latin typeface="+mj-ea"/>
              <a:ea typeface="+mj-ea"/>
            </a:endParaRPr>
          </a:p>
          <a:p>
            <a:pPr algn="ctr">
              <a:lnSpc>
                <a:spcPct val="100000"/>
              </a:lnSpc>
              <a:spcAft>
                <a:spcPts val="0"/>
              </a:spcAft>
              <a:buNone/>
            </a:pPr>
            <a:r>
              <a:rPr lang="zh-CN" altLang="en-US" sz="1600" b="1" dirty="0" smtClean="0">
                <a:latin typeface="+mj-ea"/>
                <a:ea typeface="+mj-ea"/>
              </a:rPr>
              <a:t>分析路线图</a:t>
            </a:r>
            <a:endParaRPr lang="zh-CN" altLang="en-US" sz="1600" b="1" dirty="0">
              <a:latin typeface="+mj-ea"/>
              <a:ea typeface="+mj-ea"/>
            </a:endParaRPr>
          </a:p>
        </p:txBody>
      </p:sp>
      <p:sp>
        <p:nvSpPr>
          <p:cNvPr id="14" name="右大括号 13"/>
          <p:cNvSpPr/>
          <p:nvPr/>
        </p:nvSpPr>
        <p:spPr bwMode="auto">
          <a:xfrm>
            <a:off x="5142053" y="1585480"/>
            <a:ext cx="432048" cy="444030"/>
          </a:xfrm>
          <a:prstGeom prst="rightBrace">
            <a:avLst/>
          </a:prstGeom>
          <a:noFill/>
          <a:ln w="19050" cap="flat" cmpd="sng" algn="ctr">
            <a:solidFill>
              <a:schemeClr val="accent1">
                <a:lumMod val="75000"/>
              </a:schemeClr>
            </a:solidFill>
            <a:prstDash val="sysDash"/>
            <a:round/>
            <a:headEnd type="none" w="med" len="med"/>
            <a:tailEnd type="none" w="med" len="med"/>
          </a:ln>
          <a:effectLst/>
        </p:spPr>
        <p:txBody>
          <a:bodyPr rtlCol="0" anchor="ctr"/>
          <a:lstStyle/>
          <a:p>
            <a:pPr algn="ctr"/>
            <a:endParaRPr lang="zh-CN" altLang="en-US">
              <a:latin typeface="+mj-ea"/>
              <a:ea typeface="+mj-ea"/>
            </a:endParaRPr>
          </a:p>
        </p:txBody>
      </p:sp>
      <p:sp>
        <p:nvSpPr>
          <p:cNvPr id="15" name="右大括号 14"/>
          <p:cNvSpPr/>
          <p:nvPr/>
        </p:nvSpPr>
        <p:spPr bwMode="auto">
          <a:xfrm>
            <a:off x="7662333" y="1755594"/>
            <a:ext cx="432048" cy="1879557"/>
          </a:xfrm>
          <a:prstGeom prst="rightBrace">
            <a:avLst/>
          </a:prstGeom>
          <a:noFill/>
          <a:ln w="19050" cap="flat" cmpd="sng" algn="ctr">
            <a:solidFill>
              <a:schemeClr val="accent1">
                <a:lumMod val="75000"/>
              </a:schemeClr>
            </a:solidFill>
            <a:prstDash val="sysDash"/>
            <a:round/>
            <a:headEnd type="none" w="med" len="med"/>
            <a:tailEnd type="none" w="med" len="med"/>
          </a:ln>
          <a:effectLst/>
        </p:spPr>
        <p:txBody>
          <a:bodyPr rtlCol="0" anchor="ctr"/>
          <a:lstStyle/>
          <a:p>
            <a:pPr algn="ctr"/>
            <a:endParaRPr lang="zh-CN" altLang="en-US">
              <a:latin typeface="+mj-ea"/>
              <a:ea typeface="+mj-ea"/>
            </a:endParaRPr>
          </a:p>
        </p:txBody>
      </p:sp>
      <p:sp>
        <p:nvSpPr>
          <p:cNvPr id="61" name="Rectangle 139"/>
          <p:cNvSpPr>
            <a:spLocks noChangeArrowheads="1"/>
          </p:cNvSpPr>
          <p:nvPr/>
        </p:nvSpPr>
        <p:spPr bwMode="auto">
          <a:xfrm>
            <a:off x="200472" y="4058459"/>
            <a:ext cx="1296144" cy="650391"/>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a:lnSpc>
                <a:spcPct val="100000"/>
              </a:lnSpc>
              <a:spcAft>
                <a:spcPts val="0"/>
              </a:spcAft>
              <a:buNone/>
            </a:pPr>
            <a:r>
              <a:rPr lang="zh-CN" altLang="en-US" sz="1600" b="1" dirty="0" smtClean="0">
                <a:latin typeface="+mj-ea"/>
                <a:ea typeface="+mj-ea"/>
              </a:rPr>
              <a:t>数据识别</a:t>
            </a:r>
            <a:endParaRPr lang="en-US" altLang="zh-CN" sz="1600" b="1" dirty="0" smtClean="0">
              <a:latin typeface="+mj-ea"/>
              <a:ea typeface="+mj-ea"/>
            </a:endParaRPr>
          </a:p>
          <a:p>
            <a:pPr algn="ctr">
              <a:lnSpc>
                <a:spcPct val="100000"/>
              </a:lnSpc>
              <a:spcAft>
                <a:spcPts val="0"/>
              </a:spcAft>
              <a:buNone/>
            </a:pPr>
            <a:r>
              <a:rPr lang="zh-CN" altLang="en-US" sz="1600" b="1" dirty="0" smtClean="0">
                <a:latin typeface="+mj-ea"/>
                <a:ea typeface="+mj-ea"/>
              </a:rPr>
              <a:t>分析矩阵</a:t>
            </a:r>
            <a:endParaRPr lang="zh-CN" altLang="en-US" sz="1600" b="1" dirty="0">
              <a:latin typeface="+mj-ea"/>
              <a:ea typeface="+mj-ea"/>
            </a:endParaRPr>
          </a:p>
        </p:txBody>
      </p:sp>
      <p:grpSp>
        <p:nvGrpSpPr>
          <p:cNvPr id="62" name="Group 3"/>
          <p:cNvGrpSpPr>
            <a:grpSpLocks/>
          </p:cNvGrpSpPr>
          <p:nvPr/>
        </p:nvGrpSpPr>
        <p:grpSpPr bwMode="auto">
          <a:xfrm>
            <a:off x="1352600" y="1053169"/>
            <a:ext cx="666750" cy="5206911"/>
            <a:chOff x="1805" y="563"/>
            <a:chExt cx="420" cy="3478"/>
          </a:xfrm>
        </p:grpSpPr>
        <p:sp>
          <p:nvSpPr>
            <p:cNvPr id="63" name="AutoShape 4"/>
            <p:cNvSpPr>
              <a:spLocks noChangeArrowheads="1"/>
            </p:cNvSpPr>
            <p:nvPr/>
          </p:nvSpPr>
          <p:spPr bwMode="auto">
            <a:xfrm>
              <a:off x="1805" y="563"/>
              <a:ext cx="420" cy="288"/>
            </a:xfrm>
            <a:prstGeom prst="rightArrow">
              <a:avLst>
                <a:gd name="adj1" fmla="val 66667"/>
                <a:gd name="adj2" fmla="val 38720"/>
              </a:avLst>
            </a:prstGeom>
            <a:ln>
              <a:noFill/>
              <a:headEnd/>
              <a:tailEnd type="none" w="med" len="lg"/>
            </a:ln>
            <a:effectLst>
              <a:outerShdw blurRad="50800" dist="38100" algn="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12700" tIns="12700" rIns="12700" bIns="12700" anchor="ctr"/>
            <a:lstStyle/>
            <a:p>
              <a:pPr algn="ctr" defTabSz="228600">
                <a:lnSpc>
                  <a:spcPct val="100000"/>
                </a:lnSpc>
                <a:spcBef>
                  <a:spcPct val="20000"/>
                </a:spcBef>
                <a:buClr>
                  <a:srgbClr val="000000"/>
                </a:buClr>
                <a:buFont typeface="Arial" charset="0"/>
                <a:buNone/>
              </a:pPr>
              <a:r>
                <a:rPr lang="zh-CN" altLang="en-US" sz="1200" b="1" dirty="0">
                  <a:latin typeface="+mj-ea"/>
                  <a:ea typeface="+mj-ea"/>
                </a:rPr>
                <a:t>路线图</a:t>
              </a:r>
              <a:endParaRPr lang="en-US" altLang="zh-CN" sz="1200" b="1" dirty="0">
                <a:solidFill>
                  <a:schemeClr val="tx1"/>
                </a:solidFill>
                <a:latin typeface="+mj-ea"/>
                <a:ea typeface="+mj-ea"/>
              </a:endParaRPr>
            </a:p>
          </p:txBody>
        </p:sp>
        <p:sp>
          <p:nvSpPr>
            <p:cNvPr id="64" name="Line 5"/>
            <p:cNvSpPr>
              <a:spLocks noChangeShapeType="1"/>
            </p:cNvSpPr>
            <p:nvPr/>
          </p:nvSpPr>
          <p:spPr bwMode="auto">
            <a:xfrm>
              <a:off x="1933" y="866"/>
              <a:ext cx="0" cy="3175"/>
            </a:xfrm>
            <a:prstGeom prst="line">
              <a:avLst/>
            </a:prstGeom>
            <a:noFill/>
            <a:ln w="28575">
              <a:solidFill>
                <a:srgbClr val="66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mj-ea"/>
                <a:ea typeface="+mj-ea"/>
              </a:endParaRPr>
            </a:p>
          </p:txBody>
        </p:sp>
        <p:sp>
          <p:nvSpPr>
            <p:cNvPr id="65" name="Line 6"/>
            <p:cNvSpPr>
              <a:spLocks noChangeShapeType="1"/>
            </p:cNvSpPr>
            <p:nvPr/>
          </p:nvSpPr>
          <p:spPr bwMode="auto">
            <a:xfrm>
              <a:off x="1952" y="866"/>
              <a:ext cx="0" cy="317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mj-ea"/>
                <a:ea typeface="+mj-ea"/>
              </a:endParaRPr>
            </a:p>
          </p:txBody>
        </p:sp>
      </p:grpSp>
      <p:cxnSp>
        <p:nvCxnSpPr>
          <p:cNvPr id="68" name="直接连接符 67"/>
          <p:cNvCxnSpPr/>
          <p:nvPr/>
        </p:nvCxnSpPr>
        <p:spPr bwMode="auto">
          <a:xfrm>
            <a:off x="1685975" y="3933056"/>
            <a:ext cx="8019553" cy="29654"/>
          </a:xfrm>
          <a:prstGeom prst="line">
            <a:avLst/>
          </a:prstGeom>
          <a:noFill/>
          <a:ln w="19050" cap="flat" cmpd="sng" algn="ctr">
            <a:solidFill>
              <a:schemeClr val="accent1">
                <a:lumMod val="75000"/>
              </a:schemeClr>
            </a:solidFill>
            <a:prstDash val="sysDash"/>
            <a:round/>
            <a:headEnd type="none" w="med" len="med"/>
            <a:tailEnd type="none" w="med" len="med"/>
          </a:ln>
          <a:effectLst/>
        </p:spPr>
      </p:cxnSp>
      <p:sp>
        <p:nvSpPr>
          <p:cNvPr id="73" name="TextBox 72"/>
          <p:cNvSpPr txBox="1"/>
          <p:nvPr/>
        </p:nvSpPr>
        <p:spPr>
          <a:xfrm>
            <a:off x="2068600" y="1824869"/>
            <a:ext cx="1343525" cy="553998"/>
          </a:xfrm>
          <a:prstGeom prst="rect">
            <a:avLst/>
          </a:prstGeom>
          <a:noFill/>
        </p:spPr>
        <p:txBody>
          <a:bodyPr wrap="square" rtlCol="0">
            <a:spAutoFit/>
          </a:bodyPr>
          <a:lstStyle/>
          <a:p>
            <a:pPr>
              <a:lnSpc>
                <a:spcPct val="100000"/>
              </a:lnSpc>
              <a:spcAft>
                <a:spcPts val="0"/>
              </a:spcAft>
              <a:buNone/>
            </a:pPr>
            <a:r>
              <a:rPr lang="en-US" altLang="zh-CN" sz="1000" dirty="0" smtClean="0">
                <a:latin typeface="+mj-ea"/>
                <a:ea typeface="+mj-ea"/>
              </a:rPr>
              <a:t>3.</a:t>
            </a:r>
            <a:r>
              <a:rPr lang="en-US" altLang="zh-CN" sz="1000" dirty="0">
                <a:latin typeface="+mj-ea"/>
                <a:ea typeface="+mj-ea"/>
              </a:rPr>
              <a:t> 10</a:t>
            </a:r>
            <a:r>
              <a:rPr lang="zh-CN" altLang="en-US" sz="1000" dirty="0">
                <a:latin typeface="+mj-ea"/>
                <a:ea typeface="+mj-ea"/>
              </a:rPr>
              <a:t>个系统以上</a:t>
            </a:r>
            <a:endParaRPr lang="en-US" altLang="zh-CN" sz="1000" dirty="0" smtClean="0">
              <a:latin typeface="+mj-ea"/>
              <a:ea typeface="+mj-ea"/>
            </a:endParaRPr>
          </a:p>
          <a:p>
            <a:pPr>
              <a:lnSpc>
                <a:spcPct val="100000"/>
              </a:lnSpc>
              <a:spcAft>
                <a:spcPts val="0"/>
              </a:spcAft>
              <a:buNone/>
            </a:pPr>
            <a:r>
              <a:rPr lang="en-US" altLang="zh-CN" sz="1000" dirty="0" smtClean="0">
                <a:latin typeface="+mj-ea"/>
                <a:ea typeface="+mj-ea"/>
              </a:rPr>
              <a:t>2.</a:t>
            </a:r>
            <a:r>
              <a:rPr lang="en-US" altLang="zh-CN" sz="1000" dirty="0">
                <a:latin typeface="+mj-ea"/>
                <a:ea typeface="+mj-ea"/>
              </a:rPr>
              <a:t> 3</a:t>
            </a:r>
            <a:r>
              <a:rPr lang="zh-CN" altLang="en-US" sz="1000" dirty="0">
                <a:latin typeface="+mj-ea"/>
                <a:ea typeface="+mj-ea"/>
              </a:rPr>
              <a:t>－</a:t>
            </a:r>
            <a:r>
              <a:rPr lang="en-US" altLang="zh-CN" sz="1000" dirty="0">
                <a:latin typeface="+mj-ea"/>
                <a:ea typeface="+mj-ea"/>
              </a:rPr>
              <a:t>10</a:t>
            </a:r>
            <a:r>
              <a:rPr lang="zh-CN" altLang="en-US" sz="1000" dirty="0" smtClean="0">
                <a:latin typeface="+mj-ea"/>
                <a:ea typeface="+mj-ea"/>
              </a:rPr>
              <a:t>系统</a:t>
            </a:r>
            <a:endParaRPr lang="en-US" altLang="zh-CN" sz="1000" dirty="0" smtClean="0">
              <a:latin typeface="+mj-ea"/>
              <a:ea typeface="+mj-ea"/>
            </a:endParaRPr>
          </a:p>
          <a:p>
            <a:pPr>
              <a:lnSpc>
                <a:spcPct val="100000"/>
              </a:lnSpc>
              <a:spcAft>
                <a:spcPts val="0"/>
              </a:spcAft>
              <a:buNone/>
            </a:pPr>
            <a:r>
              <a:rPr lang="en-US" altLang="zh-CN" sz="1000" dirty="0" smtClean="0">
                <a:latin typeface="+mj-ea"/>
                <a:ea typeface="+mj-ea"/>
              </a:rPr>
              <a:t>1.3</a:t>
            </a:r>
            <a:r>
              <a:rPr lang="zh-CN" altLang="en-US" sz="1000" dirty="0">
                <a:latin typeface="+mj-ea"/>
                <a:ea typeface="+mj-ea"/>
              </a:rPr>
              <a:t>个系统</a:t>
            </a:r>
            <a:r>
              <a:rPr lang="zh-CN" altLang="en-US" sz="1000" dirty="0" smtClean="0">
                <a:latin typeface="+mj-ea"/>
                <a:ea typeface="+mj-ea"/>
              </a:rPr>
              <a:t>以下</a:t>
            </a:r>
            <a:endParaRPr lang="en-US" altLang="zh-CN" sz="1000" dirty="0">
              <a:latin typeface="+mj-ea"/>
              <a:ea typeface="+mj-ea"/>
            </a:endParaRPr>
          </a:p>
        </p:txBody>
      </p:sp>
      <p:sp>
        <p:nvSpPr>
          <p:cNvPr id="74" name="TextBox 73"/>
          <p:cNvSpPr txBox="1"/>
          <p:nvPr/>
        </p:nvSpPr>
        <p:spPr>
          <a:xfrm>
            <a:off x="2045709" y="1164818"/>
            <a:ext cx="1703995" cy="553998"/>
          </a:xfrm>
          <a:prstGeom prst="rect">
            <a:avLst/>
          </a:prstGeom>
          <a:noFill/>
        </p:spPr>
        <p:txBody>
          <a:bodyPr wrap="square" rtlCol="0">
            <a:spAutoFit/>
          </a:bodyPr>
          <a:lstStyle/>
          <a:p>
            <a:pPr>
              <a:lnSpc>
                <a:spcPct val="100000"/>
              </a:lnSpc>
              <a:spcAft>
                <a:spcPts val="0"/>
              </a:spcAft>
              <a:buNone/>
            </a:pPr>
            <a:r>
              <a:rPr lang="en-US" altLang="zh-CN" sz="1000" dirty="0" smtClean="0">
                <a:latin typeface="+mj-ea"/>
                <a:ea typeface="+mj-ea"/>
              </a:rPr>
              <a:t>3.</a:t>
            </a:r>
            <a:r>
              <a:rPr lang="zh-CN" altLang="en-US" sz="1000" dirty="0" smtClean="0">
                <a:latin typeface="+mj-ea"/>
                <a:ea typeface="+mj-ea"/>
              </a:rPr>
              <a:t>总部</a:t>
            </a:r>
            <a:r>
              <a:rPr lang="zh-CN" altLang="en-US" sz="1000" dirty="0">
                <a:latin typeface="+mj-ea"/>
                <a:ea typeface="+mj-ea"/>
              </a:rPr>
              <a:t>和下属单位共用</a:t>
            </a:r>
            <a:endParaRPr lang="en-US" altLang="zh-CN" sz="1000" dirty="0">
              <a:latin typeface="+mj-ea"/>
              <a:ea typeface="+mj-ea"/>
            </a:endParaRPr>
          </a:p>
          <a:p>
            <a:pPr>
              <a:lnSpc>
                <a:spcPct val="100000"/>
              </a:lnSpc>
              <a:spcAft>
                <a:spcPts val="0"/>
              </a:spcAft>
              <a:buNone/>
            </a:pPr>
            <a:r>
              <a:rPr lang="en-US" altLang="zh-CN" sz="1000" dirty="0" smtClean="0">
                <a:latin typeface="+mj-ea"/>
                <a:ea typeface="+mj-ea"/>
              </a:rPr>
              <a:t>2.</a:t>
            </a:r>
            <a:r>
              <a:rPr lang="zh-CN" altLang="en-US" sz="1000" dirty="0" smtClean="0">
                <a:latin typeface="+mj-ea"/>
                <a:ea typeface="+mj-ea"/>
              </a:rPr>
              <a:t>总部系统使用</a:t>
            </a:r>
            <a:endParaRPr lang="en-US" altLang="zh-CN" sz="1000" dirty="0" smtClean="0">
              <a:latin typeface="+mj-ea"/>
              <a:ea typeface="+mj-ea"/>
            </a:endParaRPr>
          </a:p>
          <a:p>
            <a:pPr>
              <a:lnSpc>
                <a:spcPct val="100000"/>
              </a:lnSpc>
              <a:spcAft>
                <a:spcPts val="0"/>
              </a:spcAft>
              <a:buNone/>
            </a:pPr>
            <a:r>
              <a:rPr lang="en-US" altLang="zh-CN" sz="1000" dirty="0" smtClean="0">
                <a:latin typeface="+mj-ea"/>
                <a:ea typeface="+mj-ea"/>
              </a:rPr>
              <a:t>1.</a:t>
            </a:r>
            <a:r>
              <a:rPr lang="zh-CN" altLang="en-US" sz="1000" dirty="0" smtClean="0">
                <a:latin typeface="+mj-ea"/>
                <a:ea typeface="+mj-ea"/>
              </a:rPr>
              <a:t>下属单位自用</a:t>
            </a:r>
            <a:endParaRPr lang="en-US" altLang="zh-CN" sz="1000" dirty="0" smtClean="0">
              <a:latin typeface="+mj-ea"/>
              <a:ea typeface="+mj-ea"/>
            </a:endParaRPr>
          </a:p>
        </p:txBody>
      </p:sp>
      <p:sp>
        <p:nvSpPr>
          <p:cNvPr id="76" name="TextBox 75"/>
          <p:cNvSpPr txBox="1"/>
          <p:nvPr/>
        </p:nvSpPr>
        <p:spPr>
          <a:xfrm>
            <a:off x="5780990" y="1052736"/>
            <a:ext cx="809837" cy="553998"/>
          </a:xfrm>
          <a:prstGeom prst="rect">
            <a:avLst/>
          </a:prstGeom>
          <a:noFill/>
        </p:spPr>
        <p:txBody>
          <a:bodyPr wrap="none" rtlCol="0">
            <a:spAutoFit/>
          </a:bodyPr>
          <a:lstStyle/>
          <a:p>
            <a:pPr>
              <a:lnSpc>
                <a:spcPct val="100000"/>
              </a:lnSpc>
              <a:spcAft>
                <a:spcPts val="0"/>
              </a:spcAft>
              <a:buNone/>
            </a:pPr>
            <a:r>
              <a:rPr lang="en-US" altLang="zh-CN" sz="1000" dirty="0" smtClean="0">
                <a:latin typeface="+mj-ea"/>
                <a:ea typeface="+mj-ea"/>
              </a:rPr>
              <a:t>a.</a:t>
            </a:r>
            <a:r>
              <a:rPr lang="zh-CN" altLang="en-US" sz="1000" dirty="0" smtClean="0">
                <a:latin typeface="+mj-ea"/>
                <a:ea typeface="+mj-ea"/>
              </a:rPr>
              <a:t>非常重要</a:t>
            </a:r>
            <a:endParaRPr lang="en-US" altLang="zh-CN" sz="1000" dirty="0" smtClean="0">
              <a:latin typeface="+mj-ea"/>
              <a:ea typeface="+mj-ea"/>
            </a:endParaRPr>
          </a:p>
          <a:p>
            <a:pPr>
              <a:lnSpc>
                <a:spcPct val="100000"/>
              </a:lnSpc>
              <a:spcAft>
                <a:spcPts val="0"/>
              </a:spcAft>
              <a:buNone/>
            </a:pPr>
            <a:r>
              <a:rPr lang="en-US" altLang="zh-CN" sz="1000" dirty="0" smtClean="0">
                <a:latin typeface="+mj-ea"/>
                <a:ea typeface="+mj-ea"/>
              </a:rPr>
              <a:t>b.</a:t>
            </a:r>
            <a:r>
              <a:rPr lang="zh-CN" altLang="en-US" sz="1000" dirty="0" smtClean="0">
                <a:latin typeface="+mj-ea"/>
                <a:ea typeface="+mj-ea"/>
              </a:rPr>
              <a:t>中等重要</a:t>
            </a:r>
            <a:endParaRPr lang="en-US" altLang="zh-CN" sz="1000" dirty="0" smtClean="0">
              <a:latin typeface="+mj-ea"/>
              <a:ea typeface="+mj-ea"/>
            </a:endParaRPr>
          </a:p>
          <a:p>
            <a:pPr>
              <a:lnSpc>
                <a:spcPct val="100000"/>
              </a:lnSpc>
              <a:spcAft>
                <a:spcPts val="0"/>
              </a:spcAft>
              <a:buNone/>
            </a:pPr>
            <a:r>
              <a:rPr lang="en-US" altLang="zh-CN" sz="1000" dirty="0" smtClean="0">
                <a:latin typeface="+mj-ea"/>
                <a:ea typeface="+mj-ea"/>
              </a:rPr>
              <a:t>c.</a:t>
            </a:r>
            <a:r>
              <a:rPr lang="zh-CN" altLang="en-US" sz="1000" dirty="0" smtClean="0">
                <a:latin typeface="+mj-ea"/>
                <a:ea typeface="+mj-ea"/>
              </a:rPr>
              <a:t>一般　　</a:t>
            </a:r>
            <a:endParaRPr lang="en-US" altLang="zh-CN" sz="1000" dirty="0" smtClean="0">
              <a:latin typeface="+mj-ea"/>
              <a:ea typeface="+mj-ea"/>
            </a:endParaRPr>
          </a:p>
        </p:txBody>
      </p:sp>
      <p:sp>
        <p:nvSpPr>
          <p:cNvPr id="77" name="TextBox 76"/>
          <p:cNvSpPr txBox="1"/>
          <p:nvPr/>
        </p:nvSpPr>
        <p:spPr>
          <a:xfrm>
            <a:off x="3485869" y="2924944"/>
            <a:ext cx="1619424" cy="307777"/>
          </a:xfrm>
          <a:prstGeom prst="rect">
            <a:avLst/>
          </a:prstGeom>
          <a:solidFill>
            <a:schemeClr val="bg2">
              <a:lumMod val="95000"/>
            </a:schemeClr>
          </a:solidFill>
          <a:ln w="9525">
            <a:noFill/>
            <a:miter lim="800000"/>
            <a:headEnd/>
            <a:tailEnd/>
          </a:ln>
        </p:spPr>
        <p:txBody>
          <a:bodyPr vert="horz" wrap="square" lIns="91440" tIns="45720" rIns="91440" bIns="45720" numCol="1" anchor="ctr" anchorCtr="0" compatLnSpc="1">
            <a:prstTxWarp prst="textNoShape">
              <a:avLst/>
            </a:prstTxWarp>
          </a:bodyPr>
          <a:lstStyle>
            <a:defPPr>
              <a:defRPr lang="en-US"/>
            </a:defPPr>
            <a:lvl1pPr algn="ctr">
              <a:lnSpc>
                <a:spcPct val="100000"/>
              </a:lnSpc>
              <a:spcAft>
                <a:spcPts val="0"/>
              </a:spcAft>
              <a:buNone/>
              <a:defRPr b="1">
                <a:latin typeface="微软雅黑" pitchFamily="34" charset="-122"/>
                <a:ea typeface="微软雅黑" pitchFamily="34" charset="-122"/>
              </a:defRPr>
            </a:lvl1pPr>
          </a:lstStyle>
          <a:p>
            <a:r>
              <a:rPr lang="zh-CN" altLang="en-US" dirty="0" smtClean="0">
                <a:latin typeface="+mj-ea"/>
                <a:ea typeface="+mj-ea"/>
              </a:rPr>
              <a:t>主数据统一难易度</a:t>
            </a:r>
            <a:endParaRPr lang="zh-CN" altLang="en-US" dirty="0">
              <a:latin typeface="+mj-ea"/>
              <a:ea typeface="+mj-ea"/>
            </a:endParaRPr>
          </a:p>
        </p:txBody>
      </p:sp>
      <p:sp>
        <p:nvSpPr>
          <p:cNvPr id="78" name="TextBox 77"/>
          <p:cNvSpPr txBox="1"/>
          <p:nvPr/>
        </p:nvSpPr>
        <p:spPr>
          <a:xfrm>
            <a:off x="5574260" y="2523093"/>
            <a:ext cx="2088073" cy="307777"/>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defPPr>
              <a:defRPr lang="en-US"/>
            </a:defPPr>
            <a:lvl1pPr algn="ctr">
              <a:lnSpc>
                <a:spcPct val="100000"/>
              </a:lnSpc>
              <a:spcAft>
                <a:spcPts val="0"/>
              </a:spcAft>
              <a:buNone/>
              <a:defRPr b="1">
                <a:latin typeface="微软雅黑" pitchFamily="34" charset="-122"/>
                <a:ea typeface="微软雅黑" pitchFamily="34" charset="-122"/>
              </a:defRPr>
            </a:lvl1pPr>
          </a:lstStyle>
          <a:p>
            <a:r>
              <a:rPr lang="zh-CN" altLang="en-US" dirty="0" smtClean="0">
                <a:latin typeface="+mj-ea"/>
                <a:ea typeface="+mj-ea"/>
              </a:rPr>
              <a:t>主数据管控难易度分析</a:t>
            </a:r>
            <a:endParaRPr lang="zh-CN" altLang="en-US" dirty="0">
              <a:latin typeface="+mj-ea"/>
              <a:ea typeface="+mj-ea"/>
            </a:endParaRPr>
          </a:p>
        </p:txBody>
      </p:sp>
      <p:sp>
        <p:nvSpPr>
          <p:cNvPr id="79" name="右大括号 78"/>
          <p:cNvSpPr/>
          <p:nvPr/>
        </p:nvSpPr>
        <p:spPr bwMode="auto">
          <a:xfrm>
            <a:off x="5142053" y="2520983"/>
            <a:ext cx="432048" cy="444030"/>
          </a:xfrm>
          <a:prstGeom prst="rightBrace">
            <a:avLst/>
          </a:prstGeom>
          <a:noFill/>
          <a:ln w="19050" cap="flat" cmpd="sng" algn="ctr">
            <a:solidFill>
              <a:schemeClr val="accent1">
                <a:lumMod val="75000"/>
              </a:schemeClr>
            </a:solidFill>
            <a:prstDash val="sysDash"/>
            <a:round/>
            <a:headEnd type="none" w="med" len="med"/>
            <a:tailEnd type="none" w="med" len="med"/>
          </a:ln>
          <a:effectLst/>
        </p:spPr>
        <p:txBody>
          <a:bodyPr rtlCol="0" anchor="ctr"/>
          <a:lstStyle/>
          <a:p>
            <a:pPr algn="ctr"/>
            <a:endParaRPr lang="zh-CN" altLang="en-US">
              <a:latin typeface="+mj-ea"/>
              <a:ea typeface="+mj-ea"/>
            </a:endParaRPr>
          </a:p>
        </p:txBody>
      </p:sp>
      <p:sp>
        <p:nvSpPr>
          <p:cNvPr id="83" name="TextBox 82"/>
          <p:cNvSpPr txBox="1"/>
          <p:nvPr/>
        </p:nvSpPr>
        <p:spPr>
          <a:xfrm>
            <a:off x="2045709" y="2924944"/>
            <a:ext cx="1316386" cy="553998"/>
          </a:xfrm>
          <a:prstGeom prst="rect">
            <a:avLst/>
          </a:prstGeom>
          <a:noFill/>
        </p:spPr>
        <p:txBody>
          <a:bodyPr wrap="none" rtlCol="0">
            <a:spAutoFit/>
          </a:bodyPr>
          <a:lstStyle/>
          <a:p>
            <a:pPr>
              <a:lnSpc>
                <a:spcPct val="100000"/>
              </a:lnSpc>
              <a:spcAft>
                <a:spcPts val="0"/>
              </a:spcAft>
              <a:buNone/>
            </a:pPr>
            <a:r>
              <a:rPr lang="en-US" altLang="zh-CN" sz="1000" dirty="0" smtClean="0">
                <a:latin typeface="+mj-ea"/>
                <a:ea typeface="+mj-ea"/>
              </a:rPr>
              <a:t>3.</a:t>
            </a:r>
            <a:r>
              <a:rPr lang="zh-CN" altLang="en-US" sz="1000" dirty="0" smtClean="0">
                <a:latin typeface="+mj-ea"/>
                <a:ea typeface="+mj-ea"/>
              </a:rPr>
              <a:t>统一较容易</a:t>
            </a:r>
            <a:endParaRPr lang="en-US" altLang="zh-CN" sz="1000" dirty="0" smtClean="0">
              <a:latin typeface="+mj-ea"/>
              <a:ea typeface="+mj-ea"/>
            </a:endParaRPr>
          </a:p>
          <a:p>
            <a:pPr>
              <a:lnSpc>
                <a:spcPct val="100000"/>
              </a:lnSpc>
              <a:spcAft>
                <a:spcPts val="0"/>
              </a:spcAft>
              <a:buNone/>
            </a:pPr>
            <a:r>
              <a:rPr lang="en-US" altLang="zh-CN" sz="1000" dirty="0" smtClean="0">
                <a:latin typeface="+mj-ea"/>
                <a:ea typeface="+mj-ea"/>
              </a:rPr>
              <a:t>2.</a:t>
            </a:r>
            <a:r>
              <a:rPr lang="zh-CN" altLang="en-US" sz="1000" dirty="0" smtClean="0">
                <a:latin typeface="+mj-ea"/>
                <a:ea typeface="+mj-ea"/>
              </a:rPr>
              <a:t>统一难度适中</a:t>
            </a:r>
            <a:endParaRPr lang="en-US" altLang="zh-CN" sz="1000" dirty="0" smtClean="0">
              <a:latin typeface="+mj-ea"/>
              <a:ea typeface="+mj-ea"/>
            </a:endParaRPr>
          </a:p>
          <a:p>
            <a:pPr>
              <a:lnSpc>
                <a:spcPct val="100000"/>
              </a:lnSpc>
              <a:spcAft>
                <a:spcPts val="0"/>
              </a:spcAft>
              <a:buNone/>
            </a:pPr>
            <a:r>
              <a:rPr lang="en-US" altLang="zh-CN" sz="1000" dirty="0" smtClean="0">
                <a:latin typeface="+mj-ea"/>
                <a:ea typeface="+mj-ea"/>
              </a:rPr>
              <a:t>1.</a:t>
            </a:r>
            <a:r>
              <a:rPr lang="zh-CN" altLang="en-US" sz="1000" dirty="0" smtClean="0">
                <a:latin typeface="+mj-ea"/>
                <a:ea typeface="+mj-ea"/>
              </a:rPr>
              <a:t>统一难，量大　　</a:t>
            </a:r>
            <a:endParaRPr lang="en-US" altLang="zh-CN" sz="1000" dirty="0" smtClean="0">
              <a:latin typeface="+mj-ea"/>
              <a:ea typeface="+mj-ea"/>
            </a:endParaRPr>
          </a:p>
        </p:txBody>
      </p:sp>
      <p:sp>
        <p:nvSpPr>
          <p:cNvPr id="84" name="TextBox 83"/>
          <p:cNvSpPr txBox="1"/>
          <p:nvPr/>
        </p:nvSpPr>
        <p:spPr>
          <a:xfrm>
            <a:off x="5790125" y="1988840"/>
            <a:ext cx="1048685" cy="553998"/>
          </a:xfrm>
          <a:prstGeom prst="rect">
            <a:avLst/>
          </a:prstGeom>
          <a:noFill/>
        </p:spPr>
        <p:txBody>
          <a:bodyPr wrap="none" rtlCol="0">
            <a:spAutoFit/>
          </a:bodyPr>
          <a:lstStyle/>
          <a:p>
            <a:pPr>
              <a:lnSpc>
                <a:spcPct val="100000"/>
              </a:lnSpc>
              <a:spcAft>
                <a:spcPts val="0"/>
              </a:spcAft>
              <a:buNone/>
            </a:pPr>
            <a:r>
              <a:rPr lang="en-US" altLang="zh-CN" sz="1000" dirty="0" smtClean="0">
                <a:latin typeface="+mj-ea"/>
                <a:ea typeface="+mj-ea"/>
              </a:rPr>
              <a:t>a.</a:t>
            </a:r>
            <a:r>
              <a:rPr lang="zh-CN" altLang="en-US" sz="1000" dirty="0" smtClean="0">
                <a:latin typeface="+mj-ea"/>
                <a:ea typeface="+mj-ea"/>
              </a:rPr>
              <a:t>管控容易</a:t>
            </a:r>
            <a:endParaRPr lang="en-US" altLang="zh-CN" sz="1000" dirty="0" smtClean="0">
              <a:latin typeface="+mj-ea"/>
              <a:ea typeface="+mj-ea"/>
            </a:endParaRPr>
          </a:p>
          <a:p>
            <a:pPr>
              <a:lnSpc>
                <a:spcPct val="100000"/>
              </a:lnSpc>
              <a:spcAft>
                <a:spcPts val="0"/>
              </a:spcAft>
              <a:buNone/>
            </a:pPr>
            <a:r>
              <a:rPr lang="en-US" altLang="zh-CN" sz="1000" dirty="0" smtClean="0">
                <a:latin typeface="+mj-ea"/>
                <a:ea typeface="+mj-ea"/>
              </a:rPr>
              <a:t>b.</a:t>
            </a:r>
            <a:r>
              <a:rPr lang="zh-CN" altLang="en-US" sz="1000" dirty="0" smtClean="0">
                <a:latin typeface="+mj-ea"/>
                <a:ea typeface="+mj-ea"/>
              </a:rPr>
              <a:t>管控中等</a:t>
            </a:r>
            <a:endParaRPr lang="en-US" altLang="zh-CN" sz="1000" dirty="0" smtClean="0">
              <a:latin typeface="+mj-ea"/>
              <a:ea typeface="+mj-ea"/>
            </a:endParaRPr>
          </a:p>
          <a:p>
            <a:pPr>
              <a:lnSpc>
                <a:spcPct val="100000"/>
              </a:lnSpc>
              <a:spcAft>
                <a:spcPts val="0"/>
              </a:spcAft>
              <a:buNone/>
            </a:pPr>
            <a:r>
              <a:rPr lang="en-US" altLang="zh-CN" sz="1000" dirty="0" smtClean="0">
                <a:latin typeface="+mj-ea"/>
                <a:ea typeface="+mj-ea"/>
              </a:rPr>
              <a:t>c.</a:t>
            </a:r>
            <a:r>
              <a:rPr lang="zh-CN" altLang="en-US" sz="1000" dirty="0" smtClean="0">
                <a:latin typeface="+mj-ea"/>
                <a:ea typeface="+mj-ea"/>
              </a:rPr>
              <a:t>管控较难　　</a:t>
            </a:r>
            <a:endParaRPr lang="en-US" altLang="zh-CN" sz="1000" dirty="0" smtClean="0">
              <a:latin typeface="+mj-ea"/>
              <a:ea typeface="+mj-ea"/>
            </a:endParaRPr>
          </a:p>
        </p:txBody>
      </p:sp>
      <p:sp>
        <p:nvSpPr>
          <p:cNvPr id="85" name="TextBox 84"/>
          <p:cNvSpPr txBox="1"/>
          <p:nvPr/>
        </p:nvSpPr>
        <p:spPr>
          <a:xfrm>
            <a:off x="5574101" y="3481263"/>
            <a:ext cx="2088232" cy="307777"/>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defPPr>
              <a:defRPr lang="en-US"/>
            </a:defPPr>
            <a:lvl1pPr algn="ctr">
              <a:lnSpc>
                <a:spcPct val="100000"/>
              </a:lnSpc>
              <a:spcAft>
                <a:spcPts val="0"/>
              </a:spcAft>
              <a:buNone/>
              <a:defRPr b="1">
                <a:latin typeface="微软雅黑" pitchFamily="34" charset="-122"/>
                <a:ea typeface="微软雅黑" pitchFamily="34" charset="-122"/>
              </a:defRPr>
            </a:lvl1pPr>
          </a:lstStyle>
          <a:p>
            <a:r>
              <a:rPr lang="zh-CN" altLang="en-US" dirty="0" smtClean="0">
                <a:latin typeface="+mj-ea"/>
                <a:ea typeface="+mj-ea"/>
              </a:rPr>
              <a:t>主数据需求迫切程度</a:t>
            </a:r>
            <a:endParaRPr lang="zh-CN" altLang="en-US" dirty="0">
              <a:latin typeface="+mj-ea"/>
              <a:ea typeface="+mj-ea"/>
            </a:endParaRPr>
          </a:p>
        </p:txBody>
      </p:sp>
      <p:sp>
        <p:nvSpPr>
          <p:cNvPr id="86" name="TextBox 85"/>
          <p:cNvSpPr txBox="1"/>
          <p:nvPr/>
        </p:nvSpPr>
        <p:spPr>
          <a:xfrm>
            <a:off x="5817096" y="2897611"/>
            <a:ext cx="931665" cy="553998"/>
          </a:xfrm>
          <a:prstGeom prst="rect">
            <a:avLst/>
          </a:prstGeom>
          <a:noFill/>
        </p:spPr>
        <p:txBody>
          <a:bodyPr wrap="none" rtlCol="0">
            <a:spAutoFit/>
          </a:bodyPr>
          <a:lstStyle/>
          <a:p>
            <a:pPr>
              <a:lnSpc>
                <a:spcPct val="100000"/>
              </a:lnSpc>
              <a:spcAft>
                <a:spcPts val="0"/>
              </a:spcAft>
              <a:buNone/>
            </a:pPr>
            <a:r>
              <a:rPr lang="en-US" altLang="zh-CN" sz="1000" dirty="0" smtClean="0">
                <a:latin typeface="+mj-ea"/>
                <a:ea typeface="+mj-ea"/>
              </a:rPr>
              <a:t>3.</a:t>
            </a:r>
            <a:r>
              <a:rPr lang="zh-CN" altLang="en-US" sz="1000" dirty="0" smtClean="0">
                <a:latin typeface="+mj-ea"/>
                <a:ea typeface="+mj-ea"/>
              </a:rPr>
              <a:t>非常迫切</a:t>
            </a:r>
            <a:endParaRPr lang="en-US" altLang="zh-CN" sz="1000" dirty="0" smtClean="0">
              <a:latin typeface="+mj-ea"/>
              <a:ea typeface="+mj-ea"/>
            </a:endParaRPr>
          </a:p>
          <a:p>
            <a:pPr>
              <a:lnSpc>
                <a:spcPct val="100000"/>
              </a:lnSpc>
              <a:spcAft>
                <a:spcPts val="0"/>
              </a:spcAft>
              <a:buNone/>
            </a:pPr>
            <a:r>
              <a:rPr lang="en-US" altLang="zh-CN" sz="1000" dirty="0" smtClean="0">
                <a:latin typeface="+mj-ea"/>
                <a:ea typeface="+mj-ea"/>
              </a:rPr>
              <a:t>2.</a:t>
            </a:r>
            <a:r>
              <a:rPr lang="zh-CN" altLang="en-US" sz="1000" dirty="0" smtClean="0">
                <a:latin typeface="+mj-ea"/>
                <a:ea typeface="+mj-ea"/>
              </a:rPr>
              <a:t>中等</a:t>
            </a:r>
            <a:r>
              <a:rPr lang="zh-CN" altLang="zh-CN" sz="1000" dirty="0">
                <a:latin typeface="+mj-ea"/>
                <a:ea typeface="+mj-ea"/>
              </a:rPr>
              <a:t>迫切</a:t>
            </a:r>
            <a:endParaRPr lang="en-US" altLang="zh-CN" sz="1000" dirty="0" smtClean="0">
              <a:latin typeface="+mj-ea"/>
              <a:ea typeface="+mj-ea"/>
            </a:endParaRPr>
          </a:p>
          <a:p>
            <a:pPr>
              <a:lnSpc>
                <a:spcPct val="100000"/>
              </a:lnSpc>
              <a:spcAft>
                <a:spcPts val="0"/>
              </a:spcAft>
              <a:buNone/>
            </a:pPr>
            <a:r>
              <a:rPr lang="en-US" altLang="zh-CN" sz="1000" dirty="0" smtClean="0">
                <a:latin typeface="+mj-ea"/>
                <a:ea typeface="+mj-ea"/>
              </a:rPr>
              <a:t>1.</a:t>
            </a:r>
            <a:r>
              <a:rPr lang="zh-CN" altLang="en-US" sz="1000" dirty="0" smtClean="0">
                <a:latin typeface="+mj-ea"/>
                <a:ea typeface="+mj-ea"/>
              </a:rPr>
              <a:t>一般</a:t>
            </a:r>
            <a:r>
              <a:rPr lang="zh-CN" altLang="zh-CN" sz="1000" dirty="0" smtClean="0">
                <a:latin typeface="+mj-ea"/>
                <a:ea typeface="+mj-ea"/>
              </a:rPr>
              <a:t>迫切</a:t>
            </a:r>
            <a:r>
              <a:rPr lang="zh-CN" altLang="en-US" sz="1000" dirty="0" smtClean="0">
                <a:latin typeface="+mj-ea"/>
                <a:ea typeface="+mj-ea"/>
              </a:rPr>
              <a:t>　</a:t>
            </a:r>
            <a:endParaRPr lang="en-US" altLang="zh-CN" sz="1000" dirty="0" smtClean="0">
              <a:latin typeface="+mj-ea"/>
              <a:ea typeface="+mj-ea"/>
            </a:endParaRPr>
          </a:p>
        </p:txBody>
      </p:sp>
      <p:sp>
        <p:nvSpPr>
          <p:cNvPr id="87" name="TextBox 86"/>
          <p:cNvSpPr txBox="1"/>
          <p:nvPr/>
        </p:nvSpPr>
        <p:spPr>
          <a:xfrm>
            <a:off x="2045709" y="2348880"/>
            <a:ext cx="1638330" cy="553998"/>
          </a:xfrm>
          <a:prstGeom prst="rect">
            <a:avLst/>
          </a:prstGeom>
          <a:noFill/>
        </p:spPr>
        <p:txBody>
          <a:bodyPr wrap="square" rtlCol="0">
            <a:spAutoFit/>
          </a:bodyPr>
          <a:lstStyle/>
          <a:p>
            <a:pPr>
              <a:lnSpc>
                <a:spcPct val="100000"/>
              </a:lnSpc>
              <a:spcAft>
                <a:spcPts val="0"/>
              </a:spcAft>
              <a:buNone/>
            </a:pPr>
            <a:r>
              <a:rPr lang="en-US" altLang="zh-CN" sz="1000" dirty="0">
                <a:latin typeface="+mj-ea"/>
                <a:ea typeface="+mj-ea"/>
              </a:rPr>
              <a:t>3.</a:t>
            </a:r>
            <a:r>
              <a:rPr lang="zh-CN" altLang="en-US" sz="1000" dirty="0">
                <a:latin typeface="+mj-ea"/>
                <a:ea typeface="+mj-ea"/>
              </a:rPr>
              <a:t>已具备集中数据管理</a:t>
            </a:r>
          </a:p>
          <a:p>
            <a:pPr>
              <a:lnSpc>
                <a:spcPct val="100000"/>
              </a:lnSpc>
              <a:spcAft>
                <a:spcPts val="0"/>
              </a:spcAft>
              <a:buNone/>
            </a:pPr>
            <a:r>
              <a:rPr lang="en-US" altLang="zh-CN" sz="1000" dirty="0">
                <a:latin typeface="+mj-ea"/>
                <a:ea typeface="+mj-ea"/>
              </a:rPr>
              <a:t>2.</a:t>
            </a:r>
            <a:r>
              <a:rPr lang="zh-CN" altLang="en-US" sz="1000" dirty="0">
                <a:latin typeface="+mj-ea"/>
                <a:ea typeface="+mj-ea"/>
              </a:rPr>
              <a:t>部分具备</a:t>
            </a:r>
          </a:p>
          <a:p>
            <a:pPr>
              <a:lnSpc>
                <a:spcPct val="100000"/>
              </a:lnSpc>
              <a:spcAft>
                <a:spcPts val="0"/>
              </a:spcAft>
              <a:buNone/>
            </a:pPr>
            <a:r>
              <a:rPr lang="en-US" altLang="zh-CN" sz="1000" dirty="0">
                <a:latin typeface="+mj-ea"/>
                <a:ea typeface="+mj-ea"/>
              </a:rPr>
              <a:t>1.</a:t>
            </a:r>
            <a:r>
              <a:rPr lang="zh-CN" altLang="en-US" sz="1000" dirty="0">
                <a:latin typeface="+mj-ea"/>
                <a:ea typeface="+mj-ea"/>
              </a:rPr>
              <a:t>分散管理</a:t>
            </a:r>
            <a:endParaRPr lang="en-US" altLang="zh-CN" sz="1000" dirty="0" smtClean="0">
              <a:latin typeface="+mj-ea"/>
              <a:ea typeface="+mj-ea"/>
            </a:endParaRPr>
          </a:p>
        </p:txBody>
      </p:sp>
      <p:grpSp>
        <p:nvGrpSpPr>
          <p:cNvPr id="88" name="Group 27"/>
          <p:cNvGrpSpPr>
            <a:grpSpLocks/>
          </p:cNvGrpSpPr>
          <p:nvPr/>
        </p:nvGrpSpPr>
        <p:grpSpPr bwMode="auto">
          <a:xfrm>
            <a:off x="1713227" y="4076626"/>
            <a:ext cx="2229933" cy="2246313"/>
            <a:chOff x="274" y="787"/>
            <a:chExt cx="1405" cy="1415"/>
          </a:xfrm>
        </p:grpSpPr>
        <p:sp>
          <p:nvSpPr>
            <p:cNvPr id="89" name="AutoShape 28"/>
            <p:cNvSpPr>
              <a:spLocks noChangeArrowheads="1"/>
            </p:cNvSpPr>
            <p:nvPr/>
          </p:nvSpPr>
          <p:spPr bwMode="auto">
            <a:xfrm>
              <a:off x="319" y="878"/>
              <a:ext cx="1360" cy="1324"/>
            </a:xfrm>
            <a:prstGeom prst="roundRect">
              <a:avLst>
                <a:gd name="adj" fmla="val 7782"/>
              </a:avLst>
            </a:prstGeom>
            <a:gradFill rotWithShape="1">
              <a:gsLst>
                <a:gs pos="0">
                  <a:srgbClr val="FFFFFF"/>
                </a:gs>
                <a:gs pos="100000">
                  <a:srgbClr val="EAEAEA"/>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777777"/>
                  </a:solidFill>
                  <a:round/>
                  <a:headEnd/>
                  <a:tailEnd/>
                </a14:hiddenLine>
              </a:ext>
            </a:extLst>
          </p:spPr>
          <p:txBody>
            <a:bodyPr anchor="ctr"/>
            <a:lstStyle/>
            <a:p>
              <a:pPr eaLnBrk="1" hangingPunct="1">
                <a:lnSpc>
                  <a:spcPct val="100000"/>
                </a:lnSpc>
                <a:spcBef>
                  <a:spcPts val="0"/>
                </a:spcBef>
                <a:spcAft>
                  <a:spcPts val="0"/>
                </a:spcAft>
                <a:buClr>
                  <a:schemeClr val="tx1"/>
                </a:buClr>
                <a:buNone/>
              </a:pPr>
              <a:endParaRPr kumimoji="0" lang="zh-CN" altLang="zh-CN" sz="1000" b="1">
                <a:latin typeface="+mj-ea"/>
                <a:ea typeface="+mj-ea"/>
                <a:cs typeface="Arial" pitchFamily="34" charset="0"/>
              </a:endParaRPr>
            </a:p>
          </p:txBody>
        </p:sp>
        <p:sp>
          <p:nvSpPr>
            <p:cNvPr id="90" name="Line 29"/>
            <p:cNvSpPr>
              <a:spLocks noChangeAspect="1" noChangeShapeType="1"/>
            </p:cNvSpPr>
            <p:nvPr/>
          </p:nvSpPr>
          <p:spPr bwMode="auto">
            <a:xfrm>
              <a:off x="1179" y="910"/>
              <a:ext cx="48" cy="126"/>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a:lnSpc>
                  <a:spcPct val="100000"/>
                </a:lnSpc>
                <a:spcBef>
                  <a:spcPts val="0"/>
                </a:spcBef>
                <a:spcAft>
                  <a:spcPts val="0"/>
                </a:spcAft>
                <a:buNone/>
              </a:pPr>
              <a:endParaRPr lang="zh-CN" altLang="en-US">
                <a:latin typeface="+mj-ea"/>
                <a:ea typeface="+mj-ea"/>
              </a:endParaRPr>
            </a:p>
          </p:txBody>
        </p:sp>
        <p:sp>
          <p:nvSpPr>
            <p:cNvPr id="91" name="Rectangle 30"/>
            <p:cNvSpPr>
              <a:spLocks noChangeAspect="1" noChangeArrowheads="1"/>
            </p:cNvSpPr>
            <p:nvPr/>
          </p:nvSpPr>
          <p:spPr bwMode="auto">
            <a:xfrm>
              <a:off x="647" y="1020"/>
              <a:ext cx="873"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ts val="0"/>
                </a:spcBef>
                <a:spcAft>
                  <a:spcPts val="0"/>
                </a:spcAft>
                <a:buNone/>
              </a:pPr>
              <a:r>
                <a:rPr kumimoji="0" lang="zh-CN" altLang="en-US" sz="1200" b="1" dirty="0" smtClean="0">
                  <a:latin typeface="+mj-ea"/>
                  <a:ea typeface="+mj-ea"/>
                  <a:cs typeface="Arial" pitchFamily="34" charset="0"/>
                </a:rPr>
                <a:t>主数据重要程度分析</a:t>
              </a:r>
              <a:endParaRPr kumimoji="0" lang="zh-CN" altLang="en-US" sz="1200" b="1" dirty="0">
                <a:latin typeface="+mj-ea"/>
                <a:ea typeface="+mj-ea"/>
                <a:cs typeface="Arial" pitchFamily="34" charset="0"/>
              </a:endParaRPr>
            </a:p>
          </p:txBody>
        </p:sp>
        <p:sp>
          <p:nvSpPr>
            <p:cNvPr id="92" name="Rectangle 31"/>
            <p:cNvSpPr>
              <a:spLocks noChangeAspect="1" noChangeArrowheads="1"/>
            </p:cNvSpPr>
            <p:nvPr/>
          </p:nvSpPr>
          <p:spPr bwMode="auto">
            <a:xfrm>
              <a:off x="1114" y="1591"/>
              <a:ext cx="414"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p>
              <a:pPr eaLnBrk="1" hangingPunct="1">
                <a:lnSpc>
                  <a:spcPct val="100000"/>
                </a:lnSpc>
                <a:spcBef>
                  <a:spcPts val="0"/>
                </a:spcBef>
                <a:spcAft>
                  <a:spcPts val="0"/>
                </a:spcAft>
                <a:buNone/>
              </a:pPr>
              <a:r>
                <a:rPr lang="zh-CN" altLang="en-US" sz="800" dirty="0" smtClean="0">
                  <a:latin typeface="+mj-ea"/>
                  <a:ea typeface="+mj-ea"/>
                </a:rPr>
                <a:t>全局、不重要</a:t>
              </a:r>
              <a:endParaRPr lang="zh-CN" altLang="en-US" sz="800" dirty="0">
                <a:latin typeface="+mj-ea"/>
                <a:ea typeface="+mj-ea"/>
              </a:endParaRPr>
            </a:p>
          </p:txBody>
        </p:sp>
        <p:sp>
          <p:nvSpPr>
            <p:cNvPr id="93" name="Rectangle 32"/>
            <p:cNvSpPr>
              <a:spLocks noChangeArrowheads="1"/>
            </p:cNvSpPr>
            <p:nvPr/>
          </p:nvSpPr>
          <p:spPr bwMode="auto">
            <a:xfrm>
              <a:off x="682" y="1612"/>
              <a:ext cx="357"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p>
              <a:pPr eaLnBrk="1" hangingPunct="1">
                <a:lnSpc>
                  <a:spcPct val="100000"/>
                </a:lnSpc>
                <a:spcBef>
                  <a:spcPts val="0"/>
                </a:spcBef>
                <a:spcAft>
                  <a:spcPts val="0"/>
                </a:spcAft>
                <a:buNone/>
              </a:pPr>
              <a:r>
                <a:rPr lang="zh-CN" altLang="en-US" sz="800" dirty="0" smtClean="0">
                  <a:latin typeface="+mj-ea"/>
                  <a:ea typeface="+mj-ea"/>
                </a:rPr>
                <a:t>部分、不重要</a:t>
              </a:r>
              <a:endParaRPr lang="zh-CN" altLang="en-US" sz="800" dirty="0">
                <a:latin typeface="+mj-ea"/>
                <a:ea typeface="+mj-ea"/>
              </a:endParaRPr>
            </a:p>
          </p:txBody>
        </p:sp>
        <p:sp>
          <p:nvSpPr>
            <p:cNvPr id="94" name="Rectangle 33"/>
            <p:cNvSpPr>
              <a:spLocks noChangeAspect="1" noChangeArrowheads="1"/>
            </p:cNvSpPr>
            <p:nvPr/>
          </p:nvSpPr>
          <p:spPr bwMode="auto">
            <a:xfrm>
              <a:off x="1131" y="1314"/>
              <a:ext cx="323"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hangingPunct="1">
                <a:lnSpc>
                  <a:spcPct val="100000"/>
                </a:lnSpc>
                <a:spcBef>
                  <a:spcPts val="0"/>
                </a:spcBef>
                <a:spcAft>
                  <a:spcPts val="0"/>
                </a:spcAft>
                <a:buNone/>
              </a:pPr>
              <a:r>
                <a:rPr lang="zh-CN" altLang="en-US" sz="800" dirty="0" smtClean="0">
                  <a:latin typeface="+mj-ea"/>
                  <a:ea typeface="+mj-ea"/>
                </a:rPr>
                <a:t>全局、重要</a:t>
              </a:r>
              <a:endParaRPr lang="zh-CN" altLang="en-US" sz="800" dirty="0">
                <a:latin typeface="+mj-ea"/>
                <a:ea typeface="+mj-ea"/>
              </a:endParaRPr>
            </a:p>
          </p:txBody>
        </p:sp>
        <p:sp>
          <p:nvSpPr>
            <p:cNvPr id="95" name="Rectangle 34"/>
            <p:cNvSpPr>
              <a:spLocks noChangeAspect="1" noChangeArrowheads="1"/>
            </p:cNvSpPr>
            <p:nvPr/>
          </p:nvSpPr>
          <p:spPr bwMode="auto">
            <a:xfrm>
              <a:off x="699" y="1317"/>
              <a:ext cx="323"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1" hangingPunct="1">
                <a:lnSpc>
                  <a:spcPct val="100000"/>
                </a:lnSpc>
                <a:spcBef>
                  <a:spcPts val="0"/>
                </a:spcBef>
                <a:spcAft>
                  <a:spcPts val="0"/>
                </a:spcAft>
                <a:buNone/>
              </a:pPr>
              <a:r>
                <a:rPr lang="zh-CN" altLang="en-US" sz="800" dirty="0" smtClean="0">
                  <a:latin typeface="+mj-ea"/>
                  <a:ea typeface="+mj-ea"/>
                </a:rPr>
                <a:t>部分、重要</a:t>
              </a:r>
              <a:endParaRPr lang="zh-CN" altLang="en-US" sz="800" dirty="0">
                <a:latin typeface="+mj-ea"/>
                <a:ea typeface="+mj-ea"/>
              </a:endParaRPr>
            </a:p>
          </p:txBody>
        </p:sp>
        <p:sp>
          <p:nvSpPr>
            <p:cNvPr id="96" name="Line 35"/>
            <p:cNvSpPr>
              <a:spLocks noChangeAspect="1" noChangeShapeType="1"/>
            </p:cNvSpPr>
            <p:nvPr/>
          </p:nvSpPr>
          <p:spPr bwMode="auto">
            <a:xfrm>
              <a:off x="656" y="1188"/>
              <a:ext cx="87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ts val="0"/>
                </a:spcBef>
                <a:spcAft>
                  <a:spcPts val="0"/>
                </a:spcAft>
                <a:buNone/>
              </a:pPr>
              <a:endParaRPr lang="zh-CN" altLang="en-US">
                <a:latin typeface="+mj-ea"/>
                <a:ea typeface="+mj-ea"/>
              </a:endParaRPr>
            </a:p>
          </p:txBody>
        </p:sp>
        <p:sp>
          <p:nvSpPr>
            <p:cNvPr id="97" name="Line 36"/>
            <p:cNvSpPr>
              <a:spLocks noChangeAspect="1" noChangeShapeType="1"/>
            </p:cNvSpPr>
            <p:nvPr/>
          </p:nvSpPr>
          <p:spPr bwMode="auto">
            <a:xfrm>
              <a:off x="648" y="1538"/>
              <a:ext cx="88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ts val="0"/>
                </a:spcBef>
                <a:spcAft>
                  <a:spcPts val="0"/>
                </a:spcAft>
                <a:buNone/>
              </a:pPr>
              <a:endParaRPr lang="zh-CN" altLang="en-US">
                <a:latin typeface="+mj-ea"/>
                <a:ea typeface="+mj-ea"/>
              </a:endParaRPr>
            </a:p>
          </p:txBody>
        </p:sp>
        <p:sp>
          <p:nvSpPr>
            <p:cNvPr id="98" name="Line 37"/>
            <p:cNvSpPr>
              <a:spLocks noChangeAspect="1" noChangeShapeType="1"/>
            </p:cNvSpPr>
            <p:nvPr/>
          </p:nvSpPr>
          <p:spPr bwMode="auto">
            <a:xfrm>
              <a:off x="648" y="1890"/>
              <a:ext cx="88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ts val="0"/>
                </a:spcBef>
                <a:spcAft>
                  <a:spcPts val="0"/>
                </a:spcAft>
                <a:buNone/>
              </a:pPr>
              <a:endParaRPr lang="zh-CN" altLang="en-US">
                <a:latin typeface="+mj-ea"/>
                <a:ea typeface="+mj-ea"/>
              </a:endParaRPr>
            </a:p>
          </p:txBody>
        </p:sp>
        <p:sp>
          <p:nvSpPr>
            <p:cNvPr id="99" name="Line 38"/>
            <p:cNvSpPr>
              <a:spLocks noChangeAspect="1" noChangeShapeType="1"/>
            </p:cNvSpPr>
            <p:nvPr/>
          </p:nvSpPr>
          <p:spPr bwMode="auto">
            <a:xfrm>
              <a:off x="646" y="1188"/>
              <a:ext cx="0" cy="70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ts val="0"/>
                </a:spcBef>
                <a:spcAft>
                  <a:spcPts val="0"/>
                </a:spcAft>
                <a:buNone/>
              </a:pPr>
              <a:endParaRPr lang="zh-CN" altLang="en-US">
                <a:latin typeface="+mj-ea"/>
                <a:ea typeface="+mj-ea"/>
              </a:endParaRPr>
            </a:p>
          </p:txBody>
        </p:sp>
        <p:sp>
          <p:nvSpPr>
            <p:cNvPr id="100" name="Line 39"/>
            <p:cNvSpPr>
              <a:spLocks noChangeAspect="1" noChangeShapeType="1"/>
            </p:cNvSpPr>
            <p:nvPr/>
          </p:nvSpPr>
          <p:spPr bwMode="auto">
            <a:xfrm>
              <a:off x="1071" y="1188"/>
              <a:ext cx="0" cy="7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ts val="0"/>
                </a:spcBef>
                <a:spcAft>
                  <a:spcPts val="0"/>
                </a:spcAft>
                <a:buNone/>
              </a:pPr>
              <a:endParaRPr lang="zh-CN" altLang="en-US">
                <a:latin typeface="+mj-ea"/>
                <a:ea typeface="+mj-ea"/>
              </a:endParaRPr>
            </a:p>
          </p:txBody>
        </p:sp>
        <p:sp>
          <p:nvSpPr>
            <p:cNvPr id="101" name="Line 40"/>
            <p:cNvSpPr>
              <a:spLocks noChangeAspect="1" noChangeShapeType="1"/>
            </p:cNvSpPr>
            <p:nvPr/>
          </p:nvSpPr>
          <p:spPr bwMode="auto">
            <a:xfrm>
              <a:off x="1530" y="1188"/>
              <a:ext cx="0" cy="70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ts val="0"/>
                </a:spcBef>
                <a:spcAft>
                  <a:spcPts val="0"/>
                </a:spcAft>
                <a:buNone/>
              </a:pPr>
              <a:endParaRPr lang="zh-CN" altLang="en-US">
                <a:latin typeface="+mj-ea"/>
                <a:ea typeface="+mj-ea"/>
              </a:endParaRPr>
            </a:p>
          </p:txBody>
        </p:sp>
        <p:sp>
          <p:nvSpPr>
            <p:cNvPr id="102" name="Line 41"/>
            <p:cNvSpPr>
              <a:spLocks noChangeAspect="1" noChangeShapeType="1"/>
            </p:cNvSpPr>
            <p:nvPr/>
          </p:nvSpPr>
          <p:spPr bwMode="auto">
            <a:xfrm>
              <a:off x="636" y="1949"/>
              <a:ext cx="772"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ts val="0"/>
                </a:spcBef>
                <a:spcAft>
                  <a:spcPts val="0"/>
                </a:spcAft>
                <a:buNone/>
              </a:pPr>
              <a:endParaRPr lang="zh-CN" altLang="en-US">
                <a:latin typeface="+mj-ea"/>
                <a:ea typeface="+mj-ea"/>
              </a:endParaRPr>
            </a:p>
          </p:txBody>
        </p:sp>
        <p:sp>
          <p:nvSpPr>
            <p:cNvPr id="103" name="Line 42"/>
            <p:cNvSpPr>
              <a:spLocks noChangeAspect="1" noChangeShapeType="1"/>
            </p:cNvSpPr>
            <p:nvPr/>
          </p:nvSpPr>
          <p:spPr bwMode="auto">
            <a:xfrm>
              <a:off x="555" y="1277"/>
              <a:ext cx="0" cy="567"/>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ts val="0"/>
                </a:spcBef>
                <a:spcAft>
                  <a:spcPts val="0"/>
                </a:spcAft>
                <a:buNone/>
              </a:pPr>
              <a:endParaRPr lang="zh-CN" altLang="en-US">
                <a:latin typeface="+mj-ea"/>
                <a:ea typeface="+mj-ea"/>
              </a:endParaRPr>
            </a:p>
          </p:txBody>
        </p:sp>
        <p:sp>
          <p:nvSpPr>
            <p:cNvPr id="104" name="Rectangle 43"/>
            <p:cNvSpPr>
              <a:spLocks noChangeAspect="1" noChangeArrowheads="1"/>
            </p:cNvSpPr>
            <p:nvPr/>
          </p:nvSpPr>
          <p:spPr bwMode="auto">
            <a:xfrm>
              <a:off x="1432" y="1899"/>
              <a:ext cx="4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ts val="0"/>
                </a:spcBef>
                <a:spcAft>
                  <a:spcPts val="0"/>
                </a:spcAft>
                <a:buNone/>
              </a:pPr>
              <a:r>
                <a:rPr kumimoji="0" lang="en-US" altLang="ko-KR" sz="1000" b="1">
                  <a:latin typeface="+mj-ea"/>
                  <a:ea typeface="+mj-ea"/>
                  <a:cs typeface="Arial" pitchFamily="34" charset="0"/>
                </a:rPr>
                <a:t>H</a:t>
              </a:r>
            </a:p>
          </p:txBody>
        </p:sp>
        <p:sp>
          <p:nvSpPr>
            <p:cNvPr id="105" name="Rectangle 44"/>
            <p:cNvSpPr>
              <a:spLocks noChangeAspect="1" noChangeArrowheads="1"/>
            </p:cNvSpPr>
            <p:nvPr/>
          </p:nvSpPr>
          <p:spPr bwMode="auto">
            <a:xfrm>
              <a:off x="515" y="1190"/>
              <a:ext cx="4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ts val="0"/>
                </a:spcBef>
                <a:spcAft>
                  <a:spcPts val="0"/>
                </a:spcAft>
                <a:buNone/>
              </a:pPr>
              <a:r>
                <a:rPr kumimoji="0" lang="en-US" altLang="ko-KR" sz="1000" b="1">
                  <a:latin typeface="+mj-ea"/>
                  <a:ea typeface="+mj-ea"/>
                  <a:cs typeface="Arial" pitchFamily="34" charset="0"/>
                </a:rPr>
                <a:t>H</a:t>
              </a:r>
            </a:p>
          </p:txBody>
        </p:sp>
        <p:sp>
          <p:nvSpPr>
            <p:cNvPr id="106" name="Rectangle 45"/>
            <p:cNvSpPr>
              <a:spLocks noChangeAspect="1" noChangeArrowheads="1"/>
            </p:cNvSpPr>
            <p:nvPr/>
          </p:nvSpPr>
          <p:spPr bwMode="auto">
            <a:xfrm>
              <a:off x="515" y="1900"/>
              <a:ext cx="4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ts val="0"/>
                </a:spcBef>
                <a:spcAft>
                  <a:spcPts val="0"/>
                </a:spcAft>
                <a:buNone/>
              </a:pPr>
              <a:r>
                <a:rPr kumimoji="0" lang="en-US" altLang="ko-KR" sz="1000" b="1">
                  <a:latin typeface="+mj-ea"/>
                  <a:ea typeface="+mj-ea"/>
                  <a:cs typeface="Arial" pitchFamily="34" charset="0"/>
                </a:rPr>
                <a:t>L</a:t>
              </a:r>
            </a:p>
          </p:txBody>
        </p:sp>
        <p:sp>
          <p:nvSpPr>
            <p:cNvPr id="107" name="Rectangle 46"/>
            <p:cNvSpPr>
              <a:spLocks noChangeAspect="1" noChangeArrowheads="1"/>
            </p:cNvSpPr>
            <p:nvPr/>
          </p:nvSpPr>
          <p:spPr bwMode="auto">
            <a:xfrm>
              <a:off x="773" y="1982"/>
              <a:ext cx="4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ts val="0"/>
                </a:spcBef>
                <a:spcAft>
                  <a:spcPts val="0"/>
                </a:spcAft>
                <a:buNone/>
              </a:pPr>
              <a:r>
                <a:rPr kumimoji="0" lang="zh-CN" altLang="en-US" sz="1000" dirty="0" smtClean="0">
                  <a:latin typeface="+mj-ea"/>
                  <a:ea typeface="+mj-ea"/>
                  <a:cs typeface="Arial" pitchFamily="34" charset="0"/>
                </a:rPr>
                <a:t>数据共享程度</a:t>
              </a:r>
              <a:endParaRPr kumimoji="0" lang="zh-CN" altLang="en-US" sz="1000" dirty="0">
                <a:latin typeface="+mj-ea"/>
                <a:ea typeface="+mj-ea"/>
                <a:cs typeface="Arial" pitchFamily="34" charset="0"/>
              </a:endParaRPr>
            </a:p>
          </p:txBody>
        </p:sp>
        <p:sp>
          <p:nvSpPr>
            <p:cNvPr id="108" name="Text Box 47"/>
            <p:cNvSpPr txBox="1">
              <a:spLocks noChangeArrowheads="1"/>
            </p:cNvSpPr>
            <p:nvPr/>
          </p:nvSpPr>
          <p:spPr bwMode="auto">
            <a:xfrm>
              <a:off x="425" y="1281"/>
              <a:ext cx="116" cy="582"/>
            </a:xfrm>
            <a:prstGeom prst="rect">
              <a:avLst/>
            </a:prstGeom>
            <a:noFill/>
            <a:ln>
              <a:noFill/>
            </a:ln>
            <a:effectLst/>
            <a:extLst>
              <a:ext uri="{909E8E84-426E-40DD-AFC4-6F175D3DCCD1}">
                <a14:hiddenFill xmlns:a14="http://schemas.microsoft.com/office/drawing/2010/main">
                  <a:solidFill>
                    <a:srgbClr val="777777"/>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ct val="100000"/>
                </a:lnSpc>
                <a:spcBef>
                  <a:spcPts val="0"/>
                </a:spcBef>
                <a:spcAft>
                  <a:spcPts val="0"/>
                </a:spcAft>
                <a:buNone/>
              </a:pPr>
              <a:r>
                <a:rPr kumimoji="0" lang="zh-CN" altLang="en-US" sz="1000" dirty="0" smtClean="0">
                  <a:solidFill>
                    <a:srgbClr val="000000"/>
                  </a:solidFill>
                  <a:latin typeface="+mj-ea"/>
                  <a:ea typeface="+mj-ea"/>
                  <a:cs typeface="Arial" pitchFamily="34" charset="0"/>
                </a:rPr>
                <a:t>业务影响程度</a:t>
              </a:r>
              <a:endParaRPr kumimoji="0" lang="zh-CN" altLang="en-US" sz="1000" dirty="0">
                <a:solidFill>
                  <a:srgbClr val="000000"/>
                </a:solidFill>
                <a:latin typeface="+mj-ea"/>
                <a:ea typeface="+mj-ea"/>
                <a:cs typeface="Arial" pitchFamily="34" charset="0"/>
              </a:endParaRPr>
            </a:p>
          </p:txBody>
        </p:sp>
        <p:sp>
          <p:nvSpPr>
            <p:cNvPr id="109" name="Oval 48"/>
            <p:cNvSpPr>
              <a:spLocks noChangeArrowheads="1"/>
            </p:cNvSpPr>
            <p:nvPr/>
          </p:nvSpPr>
          <p:spPr bwMode="auto">
            <a:xfrm>
              <a:off x="274" y="787"/>
              <a:ext cx="239" cy="228"/>
            </a:xfrm>
            <a:prstGeom prst="ellipse">
              <a:avLst/>
            </a:prstGeom>
            <a:gradFill rotWithShape="1">
              <a:gsLst>
                <a:gs pos="0">
                  <a:srgbClr val="FFFFFF"/>
                </a:gs>
                <a:gs pos="100000">
                  <a:srgbClr val="DEE2FE"/>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777777"/>
                  </a:solidFill>
                  <a:round/>
                  <a:headEnd/>
                  <a:tailEnd/>
                </a14:hiddenLine>
              </a:ext>
            </a:extLst>
          </p:spPr>
          <p:txBody>
            <a:bodyPr tIns="91440" bIns="91440" anchor="ctr" anchorCtr="1"/>
            <a:lstStyle/>
            <a:p>
              <a:pPr eaLnBrk="1" hangingPunct="1">
                <a:lnSpc>
                  <a:spcPct val="100000"/>
                </a:lnSpc>
                <a:spcBef>
                  <a:spcPts val="0"/>
                </a:spcBef>
                <a:spcAft>
                  <a:spcPts val="0"/>
                </a:spcAft>
                <a:buClr>
                  <a:schemeClr val="tx1"/>
                </a:buClr>
                <a:buNone/>
              </a:pPr>
              <a:r>
                <a:rPr kumimoji="0" lang="en-US" altLang="zh-CN" sz="1200" b="1" dirty="0">
                  <a:latin typeface="+mj-ea"/>
                  <a:ea typeface="+mj-ea"/>
                  <a:cs typeface="Arial" pitchFamily="34" charset="0"/>
                </a:rPr>
                <a:t>1</a:t>
              </a:r>
            </a:p>
          </p:txBody>
        </p:sp>
      </p:grpSp>
      <p:graphicFrame>
        <p:nvGraphicFramePr>
          <p:cNvPr id="54" name="表格 53"/>
          <p:cNvGraphicFramePr>
            <a:graphicFrameLocks noGrp="1"/>
          </p:cNvGraphicFramePr>
          <p:nvPr>
            <p:extLst>
              <p:ext uri="{D42A27DB-BD31-4B8C-83A1-F6EECF244321}">
                <p14:modId xmlns:p14="http://schemas.microsoft.com/office/powerpoint/2010/main" val="4257740878"/>
              </p:ext>
            </p:extLst>
          </p:nvPr>
        </p:nvGraphicFramePr>
        <p:xfrm>
          <a:off x="6988511" y="4299110"/>
          <a:ext cx="2573001" cy="1938202"/>
        </p:xfrm>
        <a:graphic>
          <a:graphicData uri="http://schemas.openxmlformats.org/drawingml/2006/table">
            <a:tbl>
              <a:tblPr>
                <a:tableStyleId>{5C22544A-7EE6-4342-B048-85BDC9FD1C3A}</a:tableStyleId>
              </a:tblPr>
              <a:tblGrid>
                <a:gridCol w="628785"/>
                <a:gridCol w="720080"/>
                <a:gridCol w="648072"/>
                <a:gridCol w="576064"/>
              </a:tblGrid>
              <a:tr h="362860">
                <a:tc>
                  <a:txBody>
                    <a:bodyPr/>
                    <a:lstStyle/>
                    <a:p>
                      <a:pPr algn="ctr" fontAlgn="b"/>
                      <a:r>
                        <a:rPr lang="zh-CN" altLang="en-US" sz="1000" b="1" i="0" u="none" strike="noStrike" dirty="0" smtClean="0">
                          <a:solidFill>
                            <a:srgbClr val="000000"/>
                          </a:solidFill>
                          <a:effectLst/>
                          <a:latin typeface="+mj-ea"/>
                          <a:ea typeface="+mj-ea"/>
                        </a:rPr>
                        <a:t>主数据重</a:t>
                      </a:r>
                      <a:endParaRPr lang="en-US" altLang="zh-CN" sz="1000" b="1" i="0" u="none" strike="noStrike" dirty="0" smtClean="0">
                        <a:solidFill>
                          <a:srgbClr val="000000"/>
                        </a:solidFill>
                        <a:effectLst/>
                        <a:latin typeface="+mj-ea"/>
                        <a:ea typeface="+mj-ea"/>
                      </a:endParaRPr>
                    </a:p>
                    <a:p>
                      <a:pPr algn="ctr" fontAlgn="b"/>
                      <a:r>
                        <a:rPr lang="zh-CN" altLang="en-US" sz="1000" b="1" i="0" u="none" strike="noStrike" dirty="0" smtClean="0">
                          <a:solidFill>
                            <a:srgbClr val="000000"/>
                          </a:solidFill>
                          <a:effectLst/>
                          <a:latin typeface="+mj-ea"/>
                          <a:ea typeface="+mj-ea"/>
                        </a:rPr>
                        <a:t>要程度</a:t>
                      </a:r>
                      <a:endParaRPr lang="en-US" altLang="zh-CN" sz="1000" b="1" i="0" u="none" strike="noStrike" dirty="0" smtClean="0">
                        <a:solidFill>
                          <a:srgbClr val="000000"/>
                        </a:solidFill>
                        <a:effectLst/>
                        <a:latin typeface="+mj-ea"/>
                        <a:ea typeface="+mj-ea"/>
                      </a:endParaRPr>
                    </a:p>
                  </a:txBody>
                  <a:tcPr marL="7620" marR="7620" marT="7620" marB="0" anchor="b">
                    <a:solidFill>
                      <a:srgbClr val="F1B5C9"/>
                    </a:solidFill>
                  </a:tcPr>
                </a:tc>
                <a:tc>
                  <a:txBody>
                    <a:bodyPr/>
                    <a:lstStyle/>
                    <a:p>
                      <a:pPr algn="ctr" fontAlgn="b"/>
                      <a:r>
                        <a:rPr lang="zh-CN" altLang="en-US" sz="1000" b="1" i="0" u="none" strike="noStrike" dirty="0" smtClean="0">
                          <a:solidFill>
                            <a:srgbClr val="000000"/>
                          </a:solidFill>
                          <a:effectLst/>
                          <a:latin typeface="+mj-ea"/>
                          <a:ea typeface="+mj-ea"/>
                        </a:rPr>
                        <a:t>主数据管控</a:t>
                      </a:r>
                      <a:endParaRPr lang="en-US" altLang="zh-CN" sz="1000" b="1" i="0" u="none" strike="noStrike" dirty="0" smtClean="0">
                        <a:solidFill>
                          <a:srgbClr val="000000"/>
                        </a:solidFill>
                        <a:effectLst/>
                        <a:latin typeface="+mj-ea"/>
                        <a:ea typeface="+mj-ea"/>
                      </a:endParaRPr>
                    </a:p>
                    <a:p>
                      <a:pPr algn="ctr" fontAlgn="b"/>
                      <a:r>
                        <a:rPr lang="zh-CN" altLang="en-US" sz="1000" b="1" i="0" u="none" strike="noStrike" dirty="0" smtClean="0">
                          <a:solidFill>
                            <a:srgbClr val="000000"/>
                          </a:solidFill>
                          <a:effectLst/>
                          <a:latin typeface="+mj-ea"/>
                          <a:ea typeface="+mj-ea"/>
                        </a:rPr>
                        <a:t>难易程度</a:t>
                      </a:r>
                      <a:endParaRPr lang="zh-CN" altLang="en-US" sz="1000" b="1" i="0" u="none" strike="noStrike" dirty="0">
                        <a:solidFill>
                          <a:srgbClr val="000000"/>
                        </a:solidFill>
                        <a:effectLst/>
                        <a:latin typeface="+mj-ea"/>
                        <a:ea typeface="+mj-ea"/>
                      </a:endParaRPr>
                    </a:p>
                  </a:txBody>
                  <a:tcPr marL="7620" marR="7620" marT="7620" marB="0" anchor="b">
                    <a:solidFill>
                      <a:srgbClr val="F1B5C9"/>
                    </a:solidFill>
                  </a:tcPr>
                </a:tc>
                <a:tc>
                  <a:txBody>
                    <a:bodyPr/>
                    <a:lstStyle/>
                    <a:p>
                      <a:pPr algn="ctr" fontAlgn="b"/>
                      <a:r>
                        <a:rPr lang="zh-CN" altLang="en-US" sz="1000" b="1" i="0" u="none" strike="noStrike" dirty="0" smtClean="0">
                          <a:solidFill>
                            <a:srgbClr val="000000"/>
                          </a:solidFill>
                          <a:effectLst/>
                          <a:latin typeface="+mj-ea"/>
                          <a:ea typeface="+mj-ea"/>
                        </a:rPr>
                        <a:t>主数据需求迫切度</a:t>
                      </a:r>
                      <a:endParaRPr lang="zh-CN" altLang="en-US" sz="1000" b="1" i="0" u="none" strike="noStrike" dirty="0">
                        <a:solidFill>
                          <a:srgbClr val="000000"/>
                        </a:solidFill>
                        <a:effectLst/>
                        <a:latin typeface="+mj-ea"/>
                        <a:ea typeface="+mj-ea"/>
                      </a:endParaRPr>
                    </a:p>
                  </a:txBody>
                  <a:tcPr marL="7620" marR="7620" marT="7620" marB="0" anchor="b">
                    <a:solidFill>
                      <a:srgbClr val="F1B5C9"/>
                    </a:solidFill>
                  </a:tcPr>
                </a:tc>
                <a:tc>
                  <a:txBody>
                    <a:bodyPr/>
                    <a:lstStyle/>
                    <a:p>
                      <a:pPr algn="ctr" fontAlgn="b"/>
                      <a:r>
                        <a:rPr lang="zh-CN" altLang="en-US" sz="1000" b="1" i="0" u="none" strike="noStrike" dirty="0" smtClean="0">
                          <a:solidFill>
                            <a:schemeClr val="dk1"/>
                          </a:solidFill>
                          <a:effectLst/>
                          <a:latin typeface="+mj-ea"/>
                          <a:ea typeface="+mj-ea"/>
                        </a:rPr>
                        <a:t>实施优</a:t>
                      </a:r>
                      <a:endParaRPr lang="en-US" altLang="zh-CN" sz="1000" b="1" i="0" u="none" strike="noStrike" dirty="0" smtClean="0">
                        <a:solidFill>
                          <a:schemeClr val="dk1"/>
                        </a:solidFill>
                        <a:effectLst/>
                        <a:latin typeface="+mj-ea"/>
                        <a:ea typeface="+mj-ea"/>
                      </a:endParaRPr>
                    </a:p>
                    <a:p>
                      <a:pPr algn="ctr" fontAlgn="b"/>
                      <a:r>
                        <a:rPr lang="zh-CN" altLang="en-US" sz="1000" b="1" i="0" u="none" strike="noStrike" dirty="0" smtClean="0">
                          <a:solidFill>
                            <a:schemeClr val="dk1"/>
                          </a:solidFill>
                          <a:effectLst/>
                          <a:latin typeface="+mj-ea"/>
                          <a:ea typeface="+mj-ea"/>
                        </a:rPr>
                        <a:t>先级</a:t>
                      </a:r>
                      <a:endParaRPr lang="zh-CN" altLang="en-US" sz="1000" b="1" i="0" u="none" strike="noStrike" dirty="0">
                        <a:solidFill>
                          <a:srgbClr val="000000"/>
                        </a:solidFill>
                        <a:effectLst/>
                        <a:latin typeface="+mj-ea"/>
                        <a:ea typeface="+mj-ea"/>
                      </a:endParaRPr>
                    </a:p>
                  </a:txBody>
                  <a:tcPr marL="7620" marR="7620" marT="7620" marB="0" anchor="b">
                    <a:solidFill>
                      <a:srgbClr val="F1B5C9"/>
                    </a:solidFill>
                  </a:tcPr>
                </a:tc>
              </a:tr>
              <a:tr h="362860">
                <a:tc>
                  <a:txBody>
                    <a:bodyPr/>
                    <a:lstStyle/>
                    <a:p>
                      <a:pPr algn="ctr" rtl="0" fontAlgn="ctr"/>
                      <a:r>
                        <a:rPr lang="en-US" altLang="zh-CN" sz="900" b="0" i="0" u="none" strike="noStrike" dirty="0" smtClean="0">
                          <a:solidFill>
                            <a:srgbClr val="000000"/>
                          </a:solidFill>
                          <a:effectLst/>
                          <a:latin typeface="微软雅黑"/>
                        </a:rPr>
                        <a:t>3</a:t>
                      </a:r>
                      <a:endParaRPr lang="zh-CN" altLang="en-US" sz="900" b="0" i="0" u="none" strike="noStrike" dirty="0">
                        <a:solidFill>
                          <a:srgbClr val="000000"/>
                        </a:solidFill>
                        <a:effectLst/>
                        <a:latin typeface="微软雅黑"/>
                      </a:endParaRPr>
                    </a:p>
                  </a:txBody>
                  <a:tcPr marL="9525" marR="9525" marT="9525" marB="0" anchor="ctr">
                    <a:solidFill>
                      <a:schemeClr val="bg2">
                        <a:lumMod val="95000"/>
                      </a:schemeClr>
                    </a:solidFill>
                  </a:tcPr>
                </a:tc>
                <a:tc>
                  <a:txBody>
                    <a:bodyPr/>
                    <a:lstStyle/>
                    <a:p>
                      <a:pPr algn="ctr" rtl="0" fontAlgn="ctr"/>
                      <a:r>
                        <a:rPr lang="en-US" altLang="zh-CN" sz="900" b="0" i="0" u="none" strike="noStrike" dirty="0" smtClean="0">
                          <a:solidFill>
                            <a:srgbClr val="000000"/>
                          </a:solidFill>
                          <a:effectLst/>
                          <a:latin typeface="微软雅黑"/>
                        </a:rPr>
                        <a:t>2</a:t>
                      </a:r>
                      <a:endParaRPr lang="zh-CN" altLang="en-US" sz="900" b="0" i="0" u="none" strike="noStrike" dirty="0">
                        <a:solidFill>
                          <a:srgbClr val="000000"/>
                        </a:solidFill>
                        <a:effectLst/>
                        <a:latin typeface="微软雅黑"/>
                      </a:endParaRPr>
                    </a:p>
                  </a:txBody>
                  <a:tcPr marL="9525" marR="9525" marT="9525" marB="0" anchor="ctr">
                    <a:solidFill>
                      <a:schemeClr val="bg2">
                        <a:lumMod val="95000"/>
                      </a:schemeClr>
                    </a:solidFill>
                  </a:tcPr>
                </a:tc>
                <a:tc>
                  <a:txBody>
                    <a:bodyPr/>
                    <a:lstStyle/>
                    <a:p>
                      <a:pPr algn="ctr" rtl="0" fontAlgn="ctr"/>
                      <a:r>
                        <a:rPr lang="en-US" altLang="zh-CN" sz="900" b="0" i="0" u="none" strike="noStrike" dirty="0">
                          <a:solidFill>
                            <a:srgbClr val="000000"/>
                          </a:solidFill>
                          <a:effectLst/>
                          <a:latin typeface="微软雅黑"/>
                        </a:rPr>
                        <a:t>1</a:t>
                      </a:r>
                    </a:p>
                  </a:txBody>
                  <a:tcPr marL="9525" marR="9525" marT="9525" marB="0" anchor="ctr">
                    <a:solidFill>
                      <a:schemeClr val="bg2">
                        <a:lumMod val="95000"/>
                      </a:schemeClr>
                    </a:solidFill>
                  </a:tcPr>
                </a:tc>
                <a:tc>
                  <a:txBody>
                    <a:bodyPr/>
                    <a:lstStyle/>
                    <a:p>
                      <a:pPr algn="ctr" rtl="0" fontAlgn="ctr"/>
                      <a:r>
                        <a:rPr lang="en-US" altLang="zh-CN" sz="900" b="0" i="0" u="none" strike="noStrike" dirty="0">
                          <a:solidFill>
                            <a:srgbClr val="000000"/>
                          </a:solidFill>
                          <a:effectLst/>
                          <a:latin typeface="微软雅黑"/>
                        </a:rPr>
                        <a:t>6</a:t>
                      </a:r>
                    </a:p>
                  </a:txBody>
                  <a:tcPr marL="9525" marR="9525" marT="9525" marB="0" anchor="ctr">
                    <a:solidFill>
                      <a:schemeClr val="bg2">
                        <a:lumMod val="95000"/>
                      </a:schemeClr>
                    </a:solidFill>
                  </a:tcPr>
                </a:tc>
              </a:tr>
              <a:tr h="362860">
                <a:tc>
                  <a:txBody>
                    <a:bodyPr/>
                    <a:lstStyle/>
                    <a:p>
                      <a:pPr algn="ctr" rtl="0" fontAlgn="ctr"/>
                      <a:r>
                        <a:rPr lang="en-US" altLang="zh-CN" sz="900" b="0" i="0" u="none" strike="noStrike" dirty="0" smtClean="0">
                          <a:solidFill>
                            <a:srgbClr val="000000"/>
                          </a:solidFill>
                          <a:effectLst/>
                          <a:latin typeface="微软雅黑"/>
                        </a:rPr>
                        <a:t>2</a:t>
                      </a:r>
                      <a:endParaRPr lang="zh-CN" altLang="en-US" sz="900" b="0" i="0" u="none" strike="noStrike" dirty="0">
                        <a:solidFill>
                          <a:srgbClr val="000000"/>
                        </a:solidFill>
                        <a:effectLst/>
                        <a:latin typeface="微软雅黑"/>
                      </a:endParaRPr>
                    </a:p>
                  </a:txBody>
                  <a:tcPr marL="9525" marR="9525" marT="9525" marB="0" anchor="ctr">
                    <a:solidFill>
                      <a:schemeClr val="bg2">
                        <a:lumMod val="95000"/>
                      </a:schemeClr>
                    </a:solidFill>
                  </a:tcPr>
                </a:tc>
                <a:tc>
                  <a:txBody>
                    <a:bodyPr/>
                    <a:lstStyle/>
                    <a:p>
                      <a:pPr algn="ctr" rtl="0" fontAlgn="ctr"/>
                      <a:r>
                        <a:rPr lang="en-US" altLang="zh-CN" sz="900" b="0" i="0" u="none" strike="noStrike" dirty="0" smtClean="0">
                          <a:solidFill>
                            <a:srgbClr val="000000"/>
                          </a:solidFill>
                          <a:effectLst/>
                          <a:latin typeface="微软雅黑"/>
                        </a:rPr>
                        <a:t>3</a:t>
                      </a:r>
                      <a:endParaRPr lang="zh-CN" altLang="en-US" sz="900" b="0" i="0" u="none" strike="noStrike" dirty="0">
                        <a:solidFill>
                          <a:srgbClr val="000000"/>
                        </a:solidFill>
                        <a:effectLst/>
                        <a:latin typeface="微软雅黑"/>
                      </a:endParaRPr>
                    </a:p>
                  </a:txBody>
                  <a:tcPr marL="9525" marR="9525" marT="9525" marB="0" anchor="ctr">
                    <a:solidFill>
                      <a:schemeClr val="bg2">
                        <a:lumMod val="95000"/>
                      </a:schemeClr>
                    </a:solidFill>
                  </a:tcPr>
                </a:tc>
                <a:tc>
                  <a:txBody>
                    <a:bodyPr/>
                    <a:lstStyle/>
                    <a:p>
                      <a:pPr algn="ctr" rtl="0" fontAlgn="ctr"/>
                      <a:r>
                        <a:rPr lang="en-US" altLang="zh-CN" sz="900" b="0" i="0" u="none" strike="noStrike" dirty="0">
                          <a:solidFill>
                            <a:srgbClr val="000000"/>
                          </a:solidFill>
                          <a:effectLst/>
                          <a:latin typeface="微软雅黑"/>
                        </a:rPr>
                        <a:t>2</a:t>
                      </a:r>
                    </a:p>
                  </a:txBody>
                  <a:tcPr marL="9525" marR="9525" marT="9525" marB="0" anchor="ctr">
                    <a:solidFill>
                      <a:schemeClr val="bg2">
                        <a:lumMod val="95000"/>
                      </a:schemeClr>
                    </a:solidFill>
                  </a:tcPr>
                </a:tc>
                <a:tc>
                  <a:txBody>
                    <a:bodyPr/>
                    <a:lstStyle/>
                    <a:p>
                      <a:pPr algn="ctr" rtl="0" fontAlgn="ctr"/>
                      <a:r>
                        <a:rPr lang="en-US" altLang="zh-CN" sz="900" b="0" i="0" u="none" strike="noStrike" dirty="0" smtClean="0">
                          <a:solidFill>
                            <a:srgbClr val="000000"/>
                          </a:solidFill>
                          <a:effectLst/>
                          <a:latin typeface="微软雅黑"/>
                        </a:rPr>
                        <a:t>12</a:t>
                      </a:r>
                      <a:endParaRPr lang="en-US" altLang="zh-CN" sz="900" b="0" i="0" u="none" strike="noStrike" dirty="0">
                        <a:solidFill>
                          <a:srgbClr val="000000"/>
                        </a:solidFill>
                        <a:effectLst/>
                        <a:latin typeface="微软雅黑"/>
                      </a:endParaRPr>
                    </a:p>
                  </a:txBody>
                  <a:tcPr marL="9525" marR="9525" marT="9525" marB="0" anchor="ctr">
                    <a:solidFill>
                      <a:schemeClr val="bg2">
                        <a:lumMod val="95000"/>
                      </a:schemeClr>
                    </a:solidFill>
                  </a:tcPr>
                </a:tc>
              </a:tr>
              <a:tr h="362860">
                <a:tc>
                  <a:txBody>
                    <a:bodyPr/>
                    <a:lstStyle/>
                    <a:p>
                      <a:pPr algn="ctr" rtl="0" fontAlgn="ctr"/>
                      <a:r>
                        <a:rPr lang="en-US" altLang="zh-CN" sz="900" b="0" i="0" u="none" strike="noStrike" dirty="0" smtClean="0">
                          <a:solidFill>
                            <a:srgbClr val="000000"/>
                          </a:solidFill>
                          <a:effectLst/>
                          <a:latin typeface="微软雅黑"/>
                        </a:rPr>
                        <a:t>1</a:t>
                      </a:r>
                      <a:endParaRPr lang="zh-CN" altLang="en-US" sz="900" b="0" i="0" u="none" strike="noStrike" dirty="0">
                        <a:solidFill>
                          <a:srgbClr val="000000"/>
                        </a:solidFill>
                        <a:effectLst/>
                        <a:latin typeface="微软雅黑"/>
                      </a:endParaRPr>
                    </a:p>
                  </a:txBody>
                  <a:tcPr marL="9525" marR="9525" marT="9525" marB="0" anchor="ctr">
                    <a:solidFill>
                      <a:schemeClr val="bg2">
                        <a:lumMod val="95000"/>
                      </a:schemeClr>
                    </a:solidFill>
                  </a:tcPr>
                </a:tc>
                <a:tc>
                  <a:txBody>
                    <a:bodyPr/>
                    <a:lstStyle/>
                    <a:p>
                      <a:pPr algn="ctr" rtl="0" fontAlgn="ctr"/>
                      <a:r>
                        <a:rPr lang="en-US" altLang="zh-CN" sz="900" b="0" i="0" u="none" strike="noStrike" dirty="0" smtClean="0">
                          <a:solidFill>
                            <a:srgbClr val="000000"/>
                          </a:solidFill>
                          <a:effectLst/>
                          <a:latin typeface="微软雅黑"/>
                        </a:rPr>
                        <a:t>1</a:t>
                      </a:r>
                      <a:endParaRPr lang="zh-CN" altLang="en-US" sz="900" b="0" i="0" u="none" strike="noStrike" dirty="0">
                        <a:solidFill>
                          <a:srgbClr val="000000"/>
                        </a:solidFill>
                        <a:effectLst/>
                        <a:latin typeface="微软雅黑"/>
                      </a:endParaRPr>
                    </a:p>
                  </a:txBody>
                  <a:tcPr marL="9525" marR="9525" marT="9525" marB="0" anchor="ctr">
                    <a:solidFill>
                      <a:schemeClr val="bg2">
                        <a:lumMod val="95000"/>
                      </a:schemeClr>
                    </a:solidFill>
                  </a:tcPr>
                </a:tc>
                <a:tc>
                  <a:txBody>
                    <a:bodyPr/>
                    <a:lstStyle/>
                    <a:p>
                      <a:pPr algn="ctr" rtl="0" fontAlgn="ctr"/>
                      <a:r>
                        <a:rPr lang="en-US" altLang="zh-CN" sz="900" b="0" i="0" u="none" strike="noStrike" dirty="0">
                          <a:solidFill>
                            <a:srgbClr val="000000"/>
                          </a:solidFill>
                          <a:effectLst/>
                          <a:latin typeface="微软雅黑"/>
                        </a:rPr>
                        <a:t>3</a:t>
                      </a:r>
                    </a:p>
                  </a:txBody>
                  <a:tcPr marL="9525" marR="9525" marT="9525" marB="0" anchor="ctr">
                    <a:solidFill>
                      <a:schemeClr val="bg2">
                        <a:lumMod val="95000"/>
                      </a:schemeClr>
                    </a:solidFill>
                  </a:tcPr>
                </a:tc>
                <a:tc>
                  <a:txBody>
                    <a:bodyPr/>
                    <a:lstStyle/>
                    <a:p>
                      <a:pPr algn="ctr" rtl="0" fontAlgn="ctr"/>
                      <a:r>
                        <a:rPr lang="en-US" altLang="zh-CN" sz="900" b="0" i="0" u="none" strike="noStrike" dirty="0">
                          <a:solidFill>
                            <a:srgbClr val="000000"/>
                          </a:solidFill>
                          <a:effectLst/>
                          <a:latin typeface="微软雅黑"/>
                        </a:rPr>
                        <a:t>3</a:t>
                      </a:r>
                    </a:p>
                  </a:txBody>
                  <a:tcPr marL="9525" marR="9525" marT="9525" marB="0" anchor="ctr">
                    <a:solidFill>
                      <a:schemeClr val="bg2">
                        <a:lumMod val="95000"/>
                      </a:schemeClr>
                    </a:solidFill>
                  </a:tcPr>
                </a:tc>
              </a:tr>
              <a:tr h="243381">
                <a:tc>
                  <a:txBody>
                    <a:bodyPr/>
                    <a:lstStyle/>
                    <a:p>
                      <a:pPr algn="ctr" rtl="0" fontAlgn="ctr"/>
                      <a:r>
                        <a:rPr lang="en-US" altLang="zh-CN" sz="900" b="0" i="0" u="none" strike="noStrike" dirty="0" smtClean="0">
                          <a:solidFill>
                            <a:srgbClr val="000000"/>
                          </a:solidFill>
                          <a:effectLst/>
                          <a:latin typeface="微软雅黑"/>
                        </a:rPr>
                        <a:t>1</a:t>
                      </a:r>
                      <a:endParaRPr lang="zh-CN" altLang="en-US" sz="900" b="0" i="0" u="none" strike="noStrike" dirty="0">
                        <a:solidFill>
                          <a:srgbClr val="000000"/>
                        </a:solidFill>
                        <a:effectLst/>
                        <a:latin typeface="微软雅黑"/>
                      </a:endParaRPr>
                    </a:p>
                  </a:txBody>
                  <a:tcPr marL="9525" marR="9525" marT="9525" marB="0" anchor="ctr">
                    <a:solidFill>
                      <a:schemeClr val="bg2">
                        <a:lumMod val="95000"/>
                      </a:schemeClr>
                    </a:solidFill>
                  </a:tcPr>
                </a:tc>
                <a:tc>
                  <a:txBody>
                    <a:bodyPr/>
                    <a:lstStyle/>
                    <a:p>
                      <a:pPr algn="ctr" rtl="0" fontAlgn="ctr"/>
                      <a:r>
                        <a:rPr lang="en-US" altLang="zh-CN" sz="900" b="0" i="0" u="none" strike="noStrike" dirty="0" smtClean="0">
                          <a:solidFill>
                            <a:srgbClr val="000000"/>
                          </a:solidFill>
                          <a:effectLst/>
                          <a:latin typeface="微软雅黑"/>
                        </a:rPr>
                        <a:t>2</a:t>
                      </a:r>
                      <a:endParaRPr lang="zh-CN" altLang="en-US" sz="900" b="0" i="0" u="none" strike="noStrike" dirty="0">
                        <a:solidFill>
                          <a:srgbClr val="000000"/>
                        </a:solidFill>
                        <a:effectLst/>
                        <a:latin typeface="微软雅黑"/>
                      </a:endParaRPr>
                    </a:p>
                  </a:txBody>
                  <a:tcPr marL="9525" marR="9525" marT="9525" marB="0" anchor="ctr">
                    <a:solidFill>
                      <a:schemeClr val="bg2">
                        <a:lumMod val="95000"/>
                      </a:schemeClr>
                    </a:solidFill>
                  </a:tcPr>
                </a:tc>
                <a:tc>
                  <a:txBody>
                    <a:bodyPr/>
                    <a:lstStyle/>
                    <a:p>
                      <a:pPr algn="ctr" rtl="0" fontAlgn="ctr"/>
                      <a:r>
                        <a:rPr lang="en-US" altLang="zh-CN" sz="900" b="0" i="0" u="none" strike="noStrike" dirty="0">
                          <a:solidFill>
                            <a:srgbClr val="000000"/>
                          </a:solidFill>
                          <a:effectLst/>
                          <a:latin typeface="微软雅黑"/>
                        </a:rPr>
                        <a:t>3</a:t>
                      </a:r>
                    </a:p>
                  </a:txBody>
                  <a:tcPr marL="9525" marR="9525" marT="9525" marB="0" anchor="ctr">
                    <a:solidFill>
                      <a:schemeClr val="bg2">
                        <a:lumMod val="95000"/>
                      </a:schemeClr>
                    </a:solidFill>
                  </a:tcPr>
                </a:tc>
                <a:tc>
                  <a:txBody>
                    <a:bodyPr/>
                    <a:lstStyle/>
                    <a:p>
                      <a:pPr algn="ctr" rtl="0" fontAlgn="ctr"/>
                      <a:r>
                        <a:rPr lang="en-US" altLang="zh-CN" sz="900" b="0" i="0" u="none" strike="noStrike" dirty="0">
                          <a:solidFill>
                            <a:srgbClr val="000000"/>
                          </a:solidFill>
                          <a:effectLst/>
                          <a:latin typeface="微软雅黑"/>
                        </a:rPr>
                        <a:t>6</a:t>
                      </a:r>
                    </a:p>
                  </a:txBody>
                  <a:tcPr marL="9525" marR="9525" marT="9525" marB="0" anchor="ctr">
                    <a:solidFill>
                      <a:schemeClr val="bg2">
                        <a:lumMod val="95000"/>
                      </a:schemeClr>
                    </a:solidFill>
                  </a:tcPr>
                </a:tc>
              </a:tr>
              <a:tr h="243381">
                <a:tc>
                  <a:txBody>
                    <a:bodyPr/>
                    <a:lstStyle/>
                    <a:p>
                      <a:pPr algn="ctr" rtl="0" fontAlgn="ctr"/>
                      <a:r>
                        <a:rPr lang="en-US" altLang="zh-CN" sz="900" b="0" i="0" u="none" strike="noStrike" dirty="0" smtClean="0">
                          <a:solidFill>
                            <a:srgbClr val="000000"/>
                          </a:solidFill>
                          <a:effectLst/>
                          <a:latin typeface="微软雅黑"/>
                        </a:rPr>
                        <a:t>2</a:t>
                      </a:r>
                      <a:endParaRPr lang="zh-CN" altLang="en-US" sz="900" b="0" i="0" u="none" strike="noStrike" dirty="0">
                        <a:solidFill>
                          <a:srgbClr val="000000"/>
                        </a:solidFill>
                        <a:effectLst/>
                        <a:latin typeface="微软雅黑"/>
                      </a:endParaRPr>
                    </a:p>
                  </a:txBody>
                  <a:tcPr marL="9525" marR="9525" marT="9525" marB="0" anchor="ctr">
                    <a:solidFill>
                      <a:schemeClr val="bg2">
                        <a:lumMod val="95000"/>
                      </a:schemeClr>
                    </a:solidFill>
                  </a:tcPr>
                </a:tc>
                <a:tc>
                  <a:txBody>
                    <a:bodyPr/>
                    <a:lstStyle/>
                    <a:p>
                      <a:pPr algn="ctr" rtl="0" fontAlgn="ctr"/>
                      <a:r>
                        <a:rPr lang="en-US" altLang="zh-CN" sz="900" b="0" i="0" u="none" strike="noStrike" dirty="0" smtClean="0">
                          <a:solidFill>
                            <a:srgbClr val="000000"/>
                          </a:solidFill>
                          <a:effectLst/>
                          <a:latin typeface="微软雅黑"/>
                        </a:rPr>
                        <a:t>1</a:t>
                      </a:r>
                      <a:endParaRPr lang="zh-CN" altLang="en-US" sz="900" b="0" i="0" u="none" strike="noStrike" dirty="0">
                        <a:solidFill>
                          <a:srgbClr val="000000"/>
                        </a:solidFill>
                        <a:effectLst/>
                        <a:latin typeface="微软雅黑"/>
                      </a:endParaRPr>
                    </a:p>
                  </a:txBody>
                  <a:tcPr marL="9525" marR="9525" marT="9525" marB="0" anchor="ctr">
                    <a:solidFill>
                      <a:schemeClr val="bg2">
                        <a:lumMod val="95000"/>
                      </a:schemeClr>
                    </a:solidFill>
                  </a:tcPr>
                </a:tc>
                <a:tc>
                  <a:txBody>
                    <a:bodyPr/>
                    <a:lstStyle/>
                    <a:p>
                      <a:pPr algn="ctr" rtl="0" fontAlgn="ctr"/>
                      <a:r>
                        <a:rPr lang="en-US" altLang="zh-CN" sz="900" b="0" i="0" u="none" strike="noStrike" dirty="0">
                          <a:solidFill>
                            <a:srgbClr val="000000"/>
                          </a:solidFill>
                          <a:effectLst/>
                          <a:latin typeface="微软雅黑"/>
                        </a:rPr>
                        <a:t>3</a:t>
                      </a:r>
                    </a:p>
                  </a:txBody>
                  <a:tcPr marL="9525" marR="9525" marT="9525" marB="0" anchor="ctr">
                    <a:solidFill>
                      <a:schemeClr val="bg2">
                        <a:lumMod val="95000"/>
                      </a:schemeClr>
                    </a:solidFill>
                  </a:tcPr>
                </a:tc>
                <a:tc>
                  <a:txBody>
                    <a:bodyPr/>
                    <a:lstStyle/>
                    <a:p>
                      <a:pPr algn="ctr" rtl="0" fontAlgn="ctr"/>
                      <a:r>
                        <a:rPr lang="en-US" altLang="zh-CN" sz="900" b="0" i="0" u="none" strike="noStrike" dirty="0">
                          <a:solidFill>
                            <a:srgbClr val="000000"/>
                          </a:solidFill>
                          <a:effectLst/>
                          <a:latin typeface="微软雅黑"/>
                        </a:rPr>
                        <a:t>6</a:t>
                      </a:r>
                    </a:p>
                  </a:txBody>
                  <a:tcPr marL="9525" marR="9525" marT="9525" marB="0" anchor="ctr">
                    <a:solidFill>
                      <a:schemeClr val="bg2">
                        <a:lumMod val="95000"/>
                      </a:schemeClr>
                    </a:solidFill>
                  </a:tcPr>
                </a:tc>
              </a:tr>
            </a:tbl>
          </a:graphicData>
        </a:graphic>
      </p:graphicFrame>
      <p:sp>
        <p:nvSpPr>
          <p:cNvPr id="55" name="Oval 69"/>
          <p:cNvSpPr>
            <a:spLocks noChangeArrowheads="1"/>
          </p:cNvSpPr>
          <p:nvPr/>
        </p:nvSpPr>
        <p:spPr bwMode="auto">
          <a:xfrm>
            <a:off x="6753200" y="4077072"/>
            <a:ext cx="379327" cy="361950"/>
          </a:xfrm>
          <a:prstGeom prst="ellipse">
            <a:avLst/>
          </a:prstGeom>
          <a:gradFill rotWithShape="1">
            <a:gsLst>
              <a:gs pos="0">
                <a:srgbClr val="FFFFFF"/>
              </a:gs>
              <a:gs pos="100000">
                <a:srgbClr val="DEE2FE"/>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777777"/>
                </a:solidFill>
                <a:round/>
                <a:headEnd/>
                <a:tailEnd/>
              </a14:hiddenLine>
            </a:ext>
          </a:extLst>
        </p:spPr>
        <p:txBody>
          <a:bodyPr tIns="91440" bIns="91440" anchor="ctr" anchorCtr="1"/>
          <a:lstStyle/>
          <a:p>
            <a:pPr eaLnBrk="1" hangingPunct="1">
              <a:lnSpc>
                <a:spcPct val="100000"/>
              </a:lnSpc>
              <a:spcBef>
                <a:spcPts val="0"/>
              </a:spcBef>
              <a:spcAft>
                <a:spcPts val="0"/>
              </a:spcAft>
              <a:buClr>
                <a:schemeClr val="tx1"/>
              </a:buClr>
              <a:buNone/>
            </a:pPr>
            <a:r>
              <a:rPr lang="en-US" altLang="zh-CN" sz="1200" b="1" dirty="0" smtClean="0">
                <a:latin typeface="+mj-ea"/>
                <a:ea typeface="+mj-ea"/>
                <a:cs typeface="Arial" pitchFamily="34" charset="0"/>
              </a:rPr>
              <a:t>3</a:t>
            </a:r>
            <a:endParaRPr kumimoji="0" lang="en-US" altLang="zh-CN" sz="1200" b="1" dirty="0">
              <a:latin typeface="+mj-ea"/>
              <a:ea typeface="+mj-ea"/>
              <a:cs typeface="Arial" pitchFamily="34" charset="0"/>
            </a:endParaRPr>
          </a:p>
        </p:txBody>
      </p:sp>
      <p:grpSp>
        <p:nvGrpSpPr>
          <p:cNvPr id="118" name="Group 49"/>
          <p:cNvGrpSpPr>
            <a:grpSpLocks/>
          </p:cNvGrpSpPr>
          <p:nvPr/>
        </p:nvGrpSpPr>
        <p:grpSpPr bwMode="auto">
          <a:xfrm>
            <a:off x="4377077" y="4076626"/>
            <a:ext cx="2160099" cy="2274888"/>
            <a:chOff x="309" y="2272"/>
            <a:chExt cx="1361" cy="1433"/>
          </a:xfrm>
        </p:grpSpPr>
        <p:sp>
          <p:nvSpPr>
            <p:cNvPr id="119" name="AutoShape 50"/>
            <p:cNvSpPr>
              <a:spLocks noChangeArrowheads="1"/>
            </p:cNvSpPr>
            <p:nvPr/>
          </p:nvSpPr>
          <p:spPr bwMode="auto">
            <a:xfrm>
              <a:off x="310" y="2363"/>
              <a:ext cx="1360" cy="1342"/>
            </a:xfrm>
            <a:prstGeom prst="roundRect">
              <a:avLst>
                <a:gd name="adj" fmla="val 7782"/>
              </a:avLst>
            </a:prstGeom>
            <a:solidFill>
              <a:schemeClr val="accent2"/>
            </a:soli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777777"/>
                  </a:solidFill>
                  <a:round/>
                  <a:headEnd/>
                  <a:tailEnd/>
                </a14:hiddenLine>
              </a:ext>
            </a:extLst>
          </p:spPr>
          <p:txBody>
            <a:bodyPr anchor="ctr"/>
            <a:lstStyle/>
            <a:p>
              <a:pPr eaLnBrk="1" hangingPunct="1">
                <a:lnSpc>
                  <a:spcPct val="100000"/>
                </a:lnSpc>
                <a:spcBef>
                  <a:spcPts val="0"/>
                </a:spcBef>
                <a:spcAft>
                  <a:spcPts val="0"/>
                </a:spcAft>
                <a:buClr>
                  <a:schemeClr val="tx1"/>
                </a:buClr>
                <a:buNone/>
              </a:pPr>
              <a:endParaRPr kumimoji="0" lang="zh-CN" altLang="zh-CN" sz="1000" b="1">
                <a:latin typeface="+mj-ea"/>
                <a:ea typeface="+mj-ea"/>
                <a:cs typeface="Arial" pitchFamily="34" charset="0"/>
              </a:endParaRPr>
            </a:p>
          </p:txBody>
        </p:sp>
        <p:sp>
          <p:nvSpPr>
            <p:cNvPr id="120" name="Rectangle 51"/>
            <p:cNvSpPr>
              <a:spLocks noChangeAspect="1" noChangeArrowheads="1"/>
            </p:cNvSpPr>
            <p:nvPr/>
          </p:nvSpPr>
          <p:spPr bwMode="auto">
            <a:xfrm>
              <a:off x="582" y="2505"/>
              <a:ext cx="970"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ts val="0"/>
                </a:spcBef>
                <a:spcAft>
                  <a:spcPts val="0"/>
                </a:spcAft>
                <a:buNone/>
              </a:pPr>
              <a:r>
                <a:rPr lang="zh-CN" altLang="en-US" sz="1200" b="1" smtClean="0">
                  <a:latin typeface="+mj-ea"/>
                  <a:ea typeface="+mj-ea"/>
                  <a:cs typeface="Arial" pitchFamily="34" charset="0"/>
                </a:rPr>
                <a:t>主数据管控难易度</a:t>
              </a:r>
              <a:r>
                <a:rPr kumimoji="0" lang="zh-CN" altLang="en-US" sz="1200" b="1" smtClean="0">
                  <a:latin typeface="+mj-ea"/>
                  <a:ea typeface="+mj-ea"/>
                  <a:cs typeface="Arial" pitchFamily="34" charset="0"/>
                </a:rPr>
                <a:t>分析</a:t>
              </a:r>
              <a:endParaRPr kumimoji="0" lang="zh-CN" altLang="en-US" sz="1200" b="1" dirty="0">
                <a:latin typeface="+mj-ea"/>
                <a:ea typeface="+mj-ea"/>
                <a:cs typeface="Arial" pitchFamily="34" charset="0"/>
              </a:endParaRPr>
            </a:p>
          </p:txBody>
        </p:sp>
        <p:sp>
          <p:nvSpPr>
            <p:cNvPr id="121" name="Line 53"/>
            <p:cNvSpPr>
              <a:spLocks noChangeAspect="1" noChangeShapeType="1"/>
            </p:cNvSpPr>
            <p:nvPr/>
          </p:nvSpPr>
          <p:spPr bwMode="auto">
            <a:xfrm>
              <a:off x="620" y="2682"/>
              <a:ext cx="908" cy="0"/>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ts val="0"/>
                </a:spcBef>
                <a:spcAft>
                  <a:spcPts val="0"/>
                </a:spcAft>
                <a:buNone/>
              </a:pPr>
              <a:endParaRPr lang="zh-CN" altLang="en-US">
                <a:latin typeface="+mj-ea"/>
                <a:ea typeface="+mj-ea"/>
              </a:endParaRPr>
            </a:p>
          </p:txBody>
        </p:sp>
        <p:sp>
          <p:nvSpPr>
            <p:cNvPr id="122" name="Line 54"/>
            <p:cNvSpPr>
              <a:spLocks noChangeAspect="1" noChangeShapeType="1"/>
            </p:cNvSpPr>
            <p:nvPr/>
          </p:nvSpPr>
          <p:spPr bwMode="auto">
            <a:xfrm>
              <a:off x="620" y="3032"/>
              <a:ext cx="9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ts val="0"/>
                </a:spcBef>
                <a:spcAft>
                  <a:spcPts val="0"/>
                </a:spcAft>
                <a:buNone/>
              </a:pPr>
              <a:endParaRPr lang="zh-CN" altLang="en-US">
                <a:latin typeface="+mj-ea"/>
                <a:ea typeface="+mj-ea"/>
              </a:endParaRPr>
            </a:p>
          </p:txBody>
        </p:sp>
        <p:sp>
          <p:nvSpPr>
            <p:cNvPr id="123" name="Line 55"/>
            <p:cNvSpPr>
              <a:spLocks noChangeAspect="1" noChangeShapeType="1"/>
            </p:cNvSpPr>
            <p:nvPr/>
          </p:nvSpPr>
          <p:spPr bwMode="auto">
            <a:xfrm>
              <a:off x="620" y="3379"/>
              <a:ext cx="908" cy="0"/>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ts val="0"/>
                </a:spcBef>
                <a:spcAft>
                  <a:spcPts val="0"/>
                </a:spcAft>
                <a:buNone/>
              </a:pPr>
              <a:endParaRPr lang="zh-CN" altLang="en-US">
                <a:latin typeface="+mj-ea"/>
                <a:ea typeface="+mj-ea"/>
              </a:endParaRPr>
            </a:p>
          </p:txBody>
        </p:sp>
        <p:sp>
          <p:nvSpPr>
            <p:cNvPr id="124" name="Line 56"/>
            <p:cNvSpPr>
              <a:spLocks noChangeAspect="1" noChangeShapeType="1"/>
            </p:cNvSpPr>
            <p:nvPr/>
          </p:nvSpPr>
          <p:spPr bwMode="auto">
            <a:xfrm>
              <a:off x="620" y="2682"/>
              <a:ext cx="0" cy="697"/>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ts val="0"/>
                </a:spcBef>
                <a:spcAft>
                  <a:spcPts val="0"/>
                </a:spcAft>
                <a:buNone/>
              </a:pPr>
              <a:endParaRPr lang="zh-CN" altLang="en-US">
                <a:latin typeface="+mj-ea"/>
                <a:ea typeface="+mj-ea"/>
              </a:endParaRPr>
            </a:p>
          </p:txBody>
        </p:sp>
        <p:sp>
          <p:nvSpPr>
            <p:cNvPr id="125" name="Line 57"/>
            <p:cNvSpPr>
              <a:spLocks noChangeAspect="1" noChangeShapeType="1"/>
            </p:cNvSpPr>
            <p:nvPr/>
          </p:nvSpPr>
          <p:spPr bwMode="auto">
            <a:xfrm>
              <a:off x="1075" y="2682"/>
              <a:ext cx="0" cy="697"/>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ts val="0"/>
                </a:spcBef>
                <a:spcAft>
                  <a:spcPts val="0"/>
                </a:spcAft>
                <a:buNone/>
              </a:pPr>
              <a:endParaRPr lang="zh-CN" altLang="en-US">
                <a:latin typeface="+mj-ea"/>
                <a:ea typeface="+mj-ea"/>
              </a:endParaRPr>
            </a:p>
          </p:txBody>
        </p:sp>
        <p:sp>
          <p:nvSpPr>
            <p:cNvPr id="126" name="Line 58"/>
            <p:cNvSpPr>
              <a:spLocks noChangeAspect="1" noChangeShapeType="1"/>
            </p:cNvSpPr>
            <p:nvPr/>
          </p:nvSpPr>
          <p:spPr bwMode="auto">
            <a:xfrm>
              <a:off x="1528" y="2682"/>
              <a:ext cx="0" cy="697"/>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ts val="0"/>
                </a:spcBef>
                <a:spcAft>
                  <a:spcPts val="0"/>
                </a:spcAft>
                <a:buNone/>
              </a:pPr>
              <a:endParaRPr lang="zh-CN" altLang="en-US">
                <a:latin typeface="+mj-ea"/>
                <a:ea typeface="+mj-ea"/>
              </a:endParaRPr>
            </a:p>
          </p:txBody>
        </p:sp>
        <p:sp>
          <p:nvSpPr>
            <p:cNvPr id="127" name="Rectangle 59"/>
            <p:cNvSpPr>
              <a:spLocks noChangeAspect="1" noChangeArrowheads="1"/>
            </p:cNvSpPr>
            <p:nvPr/>
          </p:nvSpPr>
          <p:spPr bwMode="auto">
            <a:xfrm>
              <a:off x="515" y="3400"/>
              <a:ext cx="4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ts val="0"/>
                </a:spcBef>
                <a:spcAft>
                  <a:spcPts val="0"/>
                </a:spcAft>
                <a:buNone/>
              </a:pPr>
              <a:r>
                <a:rPr kumimoji="0" lang="en-US" altLang="ko-KR" sz="1000" b="1">
                  <a:latin typeface="+mj-ea"/>
                  <a:ea typeface="+mj-ea"/>
                  <a:cs typeface="Arial" pitchFamily="34" charset="0"/>
                </a:rPr>
                <a:t>L</a:t>
              </a:r>
            </a:p>
          </p:txBody>
        </p:sp>
        <p:sp>
          <p:nvSpPr>
            <p:cNvPr id="128" name="Line 60"/>
            <p:cNvSpPr>
              <a:spLocks noChangeAspect="1" noChangeShapeType="1"/>
            </p:cNvSpPr>
            <p:nvPr/>
          </p:nvSpPr>
          <p:spPr bwMode="auto">
            <a:xfrm>
              <a:off x="678" y="3448"/>
              <a:ext cx="763"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ts val="0"/>
                </a:spcBef>
                <a:spcAft>
                  <a:spcPts val="0"/>
                </a:spcAft>
                <a:buNone/>
              </a:pPr>
              <a:endParaRPr lang="zh-CN" altLang="en-US">
                <a:latin typeface="+mj-ea"/>
                <a:ea typeface="+mj-ea"/>
              </a:endParaRPr>
            </a:p>
          </p:txBody>
        </p:sp>
        <p:sp>
          <p:nvSpPr>
            <p:cNvPr id="129" name="Line 61"/>
            <p:cNvSpPr>
              <a:spLocks noChangeAspect="1" noChangeShapeType="1"/>
            </p:cNvSpPr>
            <p:nvPr/>
          </p:nvSpPr>
          <p:spPr bwMode="auto">
            <a:xfrm>
              <a:off x="539" y="2770"/>
              <a:ext cx="0" cy="56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ts val="0"/>
                </a:spcBef>
                <a:spcAft>
                  <a:spcPts val="0"/>
                </a:spcAft>
                <a:buNone/>
              </a:pPr>
              <a:endParaRPr lang="zh-CN" altLang="en-US">
                <a:latin typeface="+mj-ea"/>
                <a:ea typeface="+mj-ea"/>
              </a:endParaRPr>
            </a:p>
          </p:txBody>
        </p:sp>
        <p:sp>
          <p:nvSpPr>
            <p:cNvPr id="130" name="Rectangle 62"/>
            <p:cNvSpPr>
              <a:spLocks noChangeAspect="1" noChangeArrowheads="1"/>
            </p:cNvSpPr>
            <p:nvPr/>
          </p:nvSpPr>
          <p:spPr bwMode="auto">
            <a:xfrm>
              <a:off x="1480" y="3400"/>
              <a:ext cx="4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ts val="0"/>
                </a:spcBef>
                <a:spcAft>
                  <a:spcPts val="0"/>
                </a:spcAft>
                <a:buNone/>
              </a:pPr>
              <a:r>
                <a:rPr kumimoji="0" lang="en-US" altLang="ko-KR" sz="1000" b="1">
                  <a:latin typeface="+mj-ea"/>
                  <a:ea typeface="+mj-ea"/>
                  <a:cs typeface="Arial" pitchFamily="34" charset="0"/>
                </a:rPr>
                <a:t>H</a:t>
              </a:r>
            </a:p>
          </p:txBody>
        </p:sp>
        <p:sp>
          <p:nvSpPr>
            <p:cNvPr id="131" name="Rectangle 63"/>
            <p:cNvSpPr>
              <a:spLocks noChangeAspect="1" noChangeArrowheads="1"/>
            </p:cNvSpPr>
            <p:nvPr/>
          </p:nvSpPr>
          <p:spPr bwMode="auto">
            <a:xfrm>
              <a:off x="503" y="2652"/>
              <a:ext cx="4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ts val="0"/>
                </a:spcBef>
                <a:spcAft>
                  <a:spcPts val="0"/>
                </a:spcAft>
                <a:buNone/>
              </a:pPr>
              <a:r>
                <a:rPr kumimoji="0" lang="en-US" altLang="ko-KR" sz="1000" b="1">
                  <a:latin typeface="+mj-ea"/>
                  <a:ea typeface="+mj-ea"/>
                  <a:cs typeface="Arial" pitchFamily="34" charset="0"/>
                </a:rPr>
                <a:t>H</a:t>
              </a:r>
            </a:p>
          </p:txBody>
        </p:sp>
        <p:sp>
          <p:nvSpPr>
            <p:cNvPr id="132" name="Rectangle 64"/>
            <p:cNvSpPr>
              <a:spLocks noChangeAspect="1" noChangeArrowheads="1"/>
            </p:cNvSpPr>
            <p:nvPr/>
          </p:nvSpPr>
          <p:spPr bwMode="auto">
            <a:xfrm>
              <a:off x="393" y="2660"/>
              <a:ext cx="73" cy="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00000"/>
                </a:lnSpc>
                <a:spcBef>
                  <a:spcPts val="0"/>
                </a:spcBef>
                <a:spcAft>
                  <a:spcPts val="0"/>
                </a:spcAft>
                <a:buNone/>
              </a:pPr>
              <a:r>
                <a:rPr lang="zh-CN" altLang="en-US" sz="1000" dirty="0" smtClean="0">
                  <a:latin typeface="+mj-ea"/>
                  <a:ea typeface="+mj-ea"/>
                  <a:cs typeface="Arial" pitchFamily="34" charset="0"/>
                </a:rPr>
                <a:t>主数据</a:t>
              </a:r>
              <a:endParaRPr kumimoji="0" lang="ko-KR" altLang="en-US" sz="1000" dirty="0">
                <a:latin typeface="+mj-ea"/>
                <a:ea typeface="+mj-ea"/>
                <a:cs typeface="Arial" pitchFamily="34" charset="0"/>
              </a:endParaRPr>
            </a:p>
            <a:p>
              <a:pPr>
                <a:lnSpc>
                  <a:spcPct val="100000"/>
                </a:lnSpc>
                <a:spcBef>
                  <a:spcPts val="0"/>
                </a:spcBef>
                <a:spcAft>
                  <a:spcPts val="0"/>
                </a:spcAft>
                <a:buNone/>
              </a:pPr>
              <a:r>
                <a:rPr lang="zh-CN" altLang="en-US" sz="1000" dirty="0" smtClean="0">
                  <a:latin typeface="+mj-ea"/>
                  <a:ea typeface="+mj-ea"/>
                  <a:cs typeface="Arial" pitchFamily="34" charset="0"/>
                </a:rPr>
                <a:t>管理成熟度</a:t>
              </a:r>
              <a:endParaRPr kumimoji="0" lang="zh-CN" altLang="en-US" sz="1000" dirty="0">
                <a:latin typeface="+mj-ea"/>
                <a:ea typeface="+mj-ea"/>
                <a:cs typeface="Arial" pitchFamily="34" charset="0"/>
              </a:endParaRPr>
            </a:p>
          </p:txBody>
        </p:sp>
        <p:sp>
          <p:nvSpPr>
            <p:cNvPr id="133" name="Rectangle 65"/>
            <p:cNvSpPr>
              <a:spLocks noChangeAspect="1" noChangeArrowheads="1"/>
            </p:cNvSpPr>
            <p:nvPr/>
          </p:nvSpPr>
          <p:spPr bwMode="auto">
            <a:xfrm>
              <a:off x="718" y="3484"/>
              <a:ext cx="646"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ts val="0"/>
                </a:spcBef>
                <a:spcAft>
                  <a:spcPts val="0"/>
                </a:spcAft>
                <a:buNone/>
              </a:pPr>
              <a:r>
                <a:rPr lang="zh-CN" altLang="en-US" sz="1000" smtClean="0">
                  <a:latin typeface="+mj-ea"/>
                  <a:ea typeface="+mj-ea"/>
                  <a:cs typeface="Arial" pitchFamily="34" charset="0"/>
                </a:rPr>
                <a:t>主数据统一难易度</a:t>
              </a:r>
              <a:endParaRPr kumimoji="0" lang="zh-CN" altLang="en-US" sz="1000" dirty="0">
                <a:latin typeface="+mj-ea"/>
                <a:ea typeface="+mj-ea"/>
                <a:cs typeface="Arial" pitchFamily="34" charset="0"/>
              </a:endParaRPr>
            </a:p>
          </p:txBody>
        </p:sp>
        <p:sp>
          <p:nvSpPr>
            <p:cNvPr id="134" name="Rectangle 67"/>
            <p:cNvSpPr>
              <a:spLocks noChangeAspect="1" noChangeArrowheads="1"/>
            </p:cNvSpPr>
            <p:nvPr/>
          </p:nvSpPr>
          <p:spPr bwMode="auto">
            <a:xfrm>
              <a:off x="717" y="3056"/>
              <a:ext cx="284"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1" hangingPunct="1">
                <a:lnSpc>
                  <a:spcPct val="100000"/>
                </a:lnSpc>
                <a:spcBef>
                  <a:spcPts val="0"/>
                </a:spcBef>
                <a:spcAft>
                  <a:spcPts val="0"/>
                </a:spcAft>
                <a:buNone/>
              </a:pPr>
              <a:r>
                <a:rPr lang="zh-CN" altLang="en-US" sz="1000" dirty="0" smtClean="0">
                  <a:latin typeface="+mj-ea"/>
                  <a:ea typeface="+mj-ea"/>
                </a:rPr>
                <a:t>三级</a:t>
              </a:r>
              <a:endParaRPr lang="zh-CN" altLang="en-US" sz="1000" dirty="0">
                <a:latin typeface="+mj-ea"/>
                <a:ea typeface="+mj-ea"/>
              </a:endParaRPr>
            </a:p>
          </p:txBody>
        </p:sp>
        <p:sp>
          <p:nvSpPr>
            <p:cNvPr id="135" name="Oval 69"/>
            <p:cNvSpPr>
              <a:spLocks noChangeArrowheads="1"/>
            </p:cNvSpPr>
            <p:nvPr/>
          </p:nvSpPr>
          <p:spPr bwMode="auto">
            <a:xfrm>
              <a:off x="309" y="2272"/>
              <a:ext cx="239" cy="228"/>
            </a:xfrm>
            <a:prstGeom prst="ellipse">
              <a:avLst/>
            </a:prstGeom>
            <a:gradFill rotWithShape="1">
              <a:gsLst>
                <a:gs pos="0">
                  <a:srgbClr val="FFFFFF"/>
                </a:gs>
                <a:gs pos="100000">
                  <a:srgbClr val="DEE2FE"/>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777777"/>
                  </a:solidFill>
                  <a:round/>
                  <a:headEnd/>
                  <a:tailEnd/>
                </a14:hiddenLine>
              </a:ext>
            </a:extLst>
          </p:spPr>
          <p:txBody>
            <a:bodyPr tIns="91440" bIns="91440" anchor="ctr" anchorCtr="1"/>
            <a:lstStyle/>
            <a:p>
              <a:pPr eaLnBrk="1" hangingPunct="1">
                <a:lnSpc>
                  <a:spcPct val="100000"/>
                </a:lnSpc>
                <a:spcBef>
                  <a:spcPts val="0"/>
                </a:spcBef>
                <a:spcAft>
                  <a:spcPts val="0"/>
                </a:spcAft>
                <a:buClr>
                  <a:schemeClr val="tx1"/>
                </a:buClr>
                <a:buNone/>
              </a:pPr>
              <a:r>
                <a:rPr kumimoji="0" lang="en-US" altLang="zh-CN" sz="1200" b="1" dirty="0">
                  <a:latin typeface="+mj-ea"/>
                  <a:ea typeface="+mj-ea"/>
                  <a:cs typeface="Arial" pitchFamily="34" charset="0"/>
                </a:rPr>
                <a:t>2</a:t>
              </a:r>
            </a:p>
          </p:txBody>
        </p:sp>
      </p:grpSp>
      <p:sp>
        <p:nvSpPr>
          <p:cNvPr id="136" name="Rectangle 67"/>
          <p:cNvSpPr>
            <a:spLocks noChangeAspect="1" noChangeArrowheads="1"/>
          </p:cNvSpPr>
          <p:nvPr/>
        </p:nvSpPr>
        <p:spPr bwMode="auto">
          <a:xfrm>
            <a:off x="5713946" y="4812189"/>
            <a:ext cx="450748"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1" hangingPunct="1">
              <a:lnSpc>
                <a:spcPct val="100000"/>
              </a:lnSpc>
              <a:spcBef>
                <a:spcPts val="0"/>
              </a:spcBef>
              <a:spcAft>
                <a:spcPts val="0"/>
              </a:spcAft>
              <a:buNone/>
            </a:pPr>
            <a:r>
              <a:rPr lang="zh-CN" altLang="en-US" sz="1000" dirty="0">
                <a:latin typeface="+mj-ea"/>
                <a:ea typeface="+mj-ea"/>
              </a:rPr>
              <a:t>一级</a:t>
            </a:r>
          </a:p>
        </p:txBody>
      </p:sp>
      <p:sp>
        <p:nvSpPr>
          <p:cNvPr id="137" name="Rectangle 67"/>
          <p:cNvSpPr>
            <a:spLocks noChangeAspect="1" noChangeArrowheads="1"/>
          </p:cNvSpPr>
          <p:nvPr/>
        </p:nvSpPr>
        <p:spPr bwMode="auto">
          <a:xfrm>
            <a:off x="5748532" y="5335763"/>
            <a:ext cx="450748"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1" hangingPunct="1">
              <a:lnSpc>
                <a:spcPct val="100000"/>
              </a:lnSpc>
              <a:spcBef>
                <a:spcPts val="0"/>
              </a:spcBef>
              <a:spcAft>
                <a:spcPts val="0"/>
              </a:spcAft>
              <a:buNone/>
            </a:pPr>
            <a:r>
              <a:rPr lang="zh-CN" altLang="en-US" sz="1000" dirty="0" smtClean="0">
                <a:latin typeface="+mj-ea"/>
                <a:ea typeface="+mj-ea"/>
              </a:rPr>
              <a:t>二级</a:t>
            </a:r>
            <a:endParaRPr lang="zh-CN" altLang="en-US" sz="1000" dirty="0">
              <a:latin typeface="+mj-ea"/>
              <a:ea typeface="+mj-ea"/>
            </a:endParaRPr>
          </a:p>
        </p:txBody>
      </p:sp>
      <p:sp>
        <p:nvSpPr>
          <p:cNvPr id="138" name="Rectangle 67"/>
          <p:cNvSpPr>
            <a:spLocks noChangeAspect="1" noChangeArrowheads="1"/>
          </p:cNvSpPr>
          <p:nvPr/>
        </p:nvSpPr>
        <p:spPr bwMode="auto">
          <a:xfrm>
            <a:off x="5024319" y="4828398"/>
            <a:ext cx="450748"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1" hangingPunct="1">
              <a:lnSpc>
                <a:spcPct val="100000"/>
              </a:lnSpc>
              <a:spcBef>
                <a:spcPts val="0"/>
              </a:spcBef>
              <a:spcAft>
                <a:spcPts val="0"/>
              </a:spcAft>
              <a:buNone/>
            </a:pPr>
            <a:r>
              <a:rPr lang="zh-CN" altLang="en-US" sz="1000" dirty="0" smtClean="0">
                <a:latin typeface="+mj-ea"/>
                <a:ea typeface="+mj-ea"/>
              </a:rPr>
              <a:t>二级</a:t>
            </a:r>
            <a:endParaRPr lang="zh-CN" altLang="en-US" sz="1000" dirty="0">
              <a:latin typeface="+mj-ea"/>
              <a:ea typeface="+mj-ea"/>
            </a:endParaRPr>
          </a:p>
        </p:txBody>
      </p:sp>
      <p:sp>
        <p:nvSpPr>
          <p:cNvPr id="139" name="加号 138"/>
          <p:cNvSpPr/>
          <p:nvPr/>
        </p:nvSpPr>
        <p:spPr>
          <a:xfrm>
            <a:off x="3872880" y="4217640"/>
            <a:ext cx="527997" cy="1828800"/>
          </a:xfrm>
          <a:prstGeom prst="mathPlus">
            <a:avLst/>
          </a:prstGeom>
          <a:solidFill>
            <a:srgbClr val="FF0000"/>
          </a:solidFill>
        </p:spPr>
        <p:txBody>
          <a:bodyPr rtlCol="0" anchor="ctr">
            <a:spAutoFit/>
          </a:bodyPr>
          <a:lstStyle/>
          <a:p>
            <a:pPr marL="285750" indent="-285750" algn="ctr">
              <a:lnSpc>
                <a:spcPct val="100000"/>
              </a:lnSpc>
              <a:spcAft>
                <a:spcPts val="0"/>
              </a:spcAft>
            </a:pPr>
            <a:endParaRPr lang="zh-CN" altLang="en-US" dirty="0">
              <a:latin typeface="+mj-ea"/>
              <a:ea typeface="+mj-ea"/>
            </a:endParaRPr>
          </a:p>
        </p:txBody>
      </p:sp>
      <p:sp>
        <p:nvSpPr>
          <p:cNvPr id="140" name="右箭头 139"/>
          <p:cNvSpPr/>
          <p:nvPr/>
        </p:nvSpPr>
        <p:spPr>
          <a:xfrm>
            <a:off x="6609184" y="4869160"/>
            <a:ext cx="258328" cy="484632"/>
          </a:xfrm>
          <a:prstGeom prst="rightArrow">
            <a:avLst/>
          </a:prstGeom>
          <a:solidFill>
            <a:srgbClr val="FF5B7A"/>
          </a:solidFill>
          <a:ln>
            <a:solidFill>
              <a:schemeClr val="bg2">
                <a:lumMod val="85000"/>
              </a:schemeClr>
            </a:solidFill>
          </a:ln>
        </p:spPr>
        <p:txBody>
          <a:bodyPr wrap="none" rtlCol="0" anchor="ctr">
            <a:noAutofit/>
          </a:bodyPr>
          <a:lstStyle/>
          <a:p>
            <a:pPr algn="ctr">
              <a:buNone/>
            </a:pPr>
            <a:endParaRPr lang="zh-CN" altLang="en-US" b="1" dirty="0">
              <a:latin typeface="+mj-ea"/>
              <a:ea typeface="+mj-ea"/>
            </a:endParaRPr>
          </a:p>
        </p:txBody>
      </p:sp>
      <p:sp>
        <p:nvSpPr>
          <p:cNvPr id="75" name="矩形 74"/>
          <p:cNvSpPr/>
          <p:nvPr/>
        </p:nvSpPr>
        <p:spPr>
          <a:xfrm>
            <a:off x="6924187" y="104262"/>
            <a:ext cx="2709333" cy="372410"/>
          </a:xfrm>
          <a:prstGeom prst="rect">
            <a:avLst/>
          </a:prstGeom>
        </p:spPr>
        <p:txBody>
          <a:bodyPr wrap="square">
            <a:spAutoFit/>
          </a:bodyPr>
          <a:lstStyle/>
          <a:p>
            <a:pPr>
              <a:buNone/>
            </a:pPr>
            <a:r>
              <a:rPr lang="zh-CN" altLang="en-US" b="1" dirty="0" smtClean="0">
                <a:solidFill>
                  <a:srgbClr val="FF0000"/>
                </a:solidFill>
                <a:latin typeface="+mn-ea"/>
                <a:ea typeface="+mn-ea"/>
              </a:rPr>
              <a:t>识别方法</a:t>
            </a:r>
            <a:r>
              <a:rPr lang="zh-CN" altLang="en-US" b="1" dirty="0" smtClean="0">
                <a:latin typeface="+mn-ea"/>
                <a:ea typeface="+mn-ea"/>
              </a:rPr>
              <a:t>  识别过程  识别结论</a:t>
            </a:r>
            <a:endParaRPr lang="zh-CN" altLang="en-US" b="1" dirty="0">
              <a:solidFill>
                <a:srgbClr val="FF0000"/>
              </a:solidFill>
              <a:latin typeface="+mn-ea"/>
              <a:ea typeface="+mn-ea"/>
            </a:endParaRPr>
          </a:p>
        </p:txBody>
      </p:sp>
      <p:sp>
        <p:nvSpPr>
          <p:cNvPr id="82" name="右箭头 81"/>
          <p:cNvSpPr/>
          <p:nvPr/>
        </p:nvSpPr>
        <p:spPr bwMode="auto">
          <a:xfrm>
            <a:off x="8652379"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10" name="右箭头 109"/>
          <p:cNvSpPr/>
          <p:nvPr/>
        </p:nvSpPr>
        <p:spPr bwMode="auto">
          <a:xfrm>
            <a:off x="776724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191997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p:cNvGraphicFramePr>
            <a:graphicFrameLocks noGrp="1"/>
          </p:cNvGraphicFramePr>
          <p:nvPr>
            <p:extLst>
              <p:ext uri="{D42A27DB-BD31-4B8C-83A1-F6EECF244321}">
                <p14:modId xmlns:p14="http://schemas.microsoft.com/office/powerpoint/2010/main" val="2752535918"/>
              </p:ext>
            </p:extLst>
          </p:nvPr>
        </p:nvGraphicFramePr>
        <p:xfrm>
          <a:off x="560512" y="1844824"/>
          <a:ext cx="8856984" cy="3312366"/>
        </p:xfrm>
        <a:graphic>
          <a:graphicData uri="http://schemas.openxmlformats.org/drawingml/2006/table">
            <a:tbl>
              <a:tblPr>
                <a:tableStyleId>{5C22544A-7EE6-4342-B048-85BDC9FD1C3A}</a:tableStyleId>
              </a:tblPr>
              <a:tblGrid>
                <a:gridCol w="1130679"/>
                <a:gridCol w="1130679"/>
                <a:gridCol w="2398515"/>
                <a:gridCol w="2036871"/>
                <a:gridCol w="2160240"/>
              </a:tblGrid>
              <a:tr h="552061">
                <a:tc>
                  <a:txBody>
                    <a:bodyPr/>
                    <a:lstStyle/>
                    <a:p>
                      <a:pPr algn="ctr" fontAlgn="ctr"/>
                      <a:r>
                        <a:rPr lang="zh-CN" altLang="en-US" sz="1600" b="1" i="0" u="none" strike="noStrike" dirty="0" smtClean="0">
                          <a:solidFill>
                            <a:srgbClr val="000000"/>
                          </a:solidFill>
                          <a:effectLst/>
                          <a:latin typeface="+mj-ea"/>
                          <a:ea typeface="+mj-ea"/>
                        </a:rPr>
                        <a:t>分类</a:t>
                      </a:r>
                      <a:endParaRPr lang="zh-CN" altLang="en-US" sz="1600" b="1" i="0" u="none" strike="noStrike" dirty="0">
                        <a:solidFill>
                          <a:srgbClr val="000000"/>
                        </a:solidFill>
                        <a:effectLst/>
                        <a:latin typeface="+mj-ea"/>
                        <a:ea typeface="+mj-ea"/>
                      </a:endParaRPr>
                    </a:p>
                  </a:txBody>
                  <a:tcPr marL="9525" marR="9525" marT="9525" marB="0" anchor="ctr">
                    <a:solidFill>
                      <a:schemeClr val="accent1">
                        <a:lumMod val="60000"/>
                        <a:lumOff val="40000"/>
                      </a:schemeClr>
                    </a:solidFill>
                  </a:tcPr>
                </a:tc>
                <a:tc>
                  <a:txBody>
                    <a:bodyPr/>
                    <a:lstStyle/>
                    <a:p>
                      <a:pPr algn="ctr" fontAlgn="ctr"/>
                      <a:r>
                        <a:rPr lang="zh-CN" altLang="en-US" sz="1600" b="1" i="0" u="none" strike="noStrike" dirty="0" smtClean="0">
                          <a:solidFill>
                            <a:schemeClr val="dk1"/>
                          </a:solidFill>
                          <a:effectLst/>
                          <a:latin typeface="+mj-ea"/>
                          <a:ea typeface="+mj-ea"/>
                        </a:rPr>
                        <a:t>相关因素</a:t>
                      </a:r>
                      <a:endParaRPr lang="zh-CN" altLang="en-US" sz="1600" b="1" i="0" u="none" strike="noStrike" dirty="0">
                        <a:solidFill>
                          <a:srgbClr val="000000"/>
                        </a:solidFill>
                        <a:effectLst/>
                        <a:latin typeface="+mj-ea"/>
                        <a:ea typeface="+mj-ea"/>
                      </a:endParaRPr>
                    </a:p>
                  </a:txBody>
                  <a:tcPr marL="9525" marR="9525" marT="9525" marB="0" anchor="ctr">
                    <a:solidFill>
                      <a:schemeClr val="accent1">
                        <a:lumMod val="60000"/>
                        <a:lumOff val="40000"/>
                      </a:schemeClr>
                    </a:solidFill>
                  </a:tcPr>
                </a:tc>
                <a:tc>
                  <a:txBody>
                    <a:bodyPr/>
                    <a:lstStyle/>
                    <a:p>
                      <a:pPr algn="ctr" fontAlgn="ctr"/>
                      <a:r>
                        <a:rPr lang="zh-CN" altLang="en-US" sz="1600" b="1" i="0" u="none" strike="noStrike" dirty="0" smtClean="0">
                          <a:solidFill>
                            <a:schemeClr val="dk1"/>
                          </a:solidFill>
                          <a:effectLst/>
                          <a:latin typeface="+mj-ea"/>
                          <a:ea typeface="+mj-ea"/>
                        </a:rPr>
                        <a:t>因素一</a:t>
                      </a:r>
                      <a:endParaRPr lang="en-US" altLang="zh-CN" sz="1600" b="1" i="0" u="none" strike="noStrike" dirty="0">
                        <a:solidFill>
                          <a:srgbClr val="000000"/>
                        </a:solidFill>
                        <a:effectLst/>
                        <a:latin typeface="+mj-ea"/>
                        <a:ea typeface="+mj-ea"/>
                      </a:endParaRPr>
                    </a:p>
                  </a:txBody>
                  <a:tcPr marL="9525" marR="9525" marT="9525" marB="0" anchor="ctr">
                    <a:solidFill>
                      <a:schemeClr val="accent1">
                        <a:lumMod val="60000"/>
                        <a:lumOff val="40000"/>
                      </a:schemeClr>
                    </a:solidFill>
                  </a:tcPr>
                </a:tc>
                <a:tc>
                  <a:txBody>
                    <a:bodyPr/>
                    <a:lstStyle/>
                    <a:p>
                      <a:pPr algn="ctr" fontAlgn="ctr"/>
                      <a:r>
                        <a:rPr lang="zh-CN" altLang="en-US" sz="1600" b="1" i="0" u="none" strike="noStrike" dirty="0" smtClean="0">
                          <a:solidFill>
                            <a:schemeClr val="dk1"/>
                          </a:solidFill>
                          <a:effectLst/>
                          <a:latin typeface="+mj-ea"/>
                          <a:ea typeface="+mj-ea"/>
                        </a:rPr>
                        <a:t>因素二</a:t>
                      </a:r>
                      <a:endParaRPr lang="en-US" altLang="zh-CN" sz="1600" b="1" i="0" u="none" strike="noStrike" dirty="0">
                        <a:solidFill>
                          <a:srgbClr val="000000"/>
                        </a:solidFill>
                        <a:effectLst/>
                        <a:latin typeface="+mj-ea"/>
                        <a:ea typeface="+mj-ea"/>
                      </a:endParaRPr>
                    </a:p>
                  </a:txBody>
                  <a:tcPr marL="9525" marR="9525" marT="9525" marB="0" anchor="ctr">
                    <a:solidFill>
                      <a:schemeClr val="accent1">
                        <a:lumMod val="60000"/>
                        <a:lumOff val="40000"/>
                      </a:schemeClr>
                    </a:solidFill>
                  </a:tcPr>
                </a:tc>
                <a:tc>
                  <a:txBody>
                    <a:bodyPr/>
                    <a:lstStyle/>
                    <a:p>
                      <a:pPr algn="ctr" fontAlgn="ctr"/>
                      <a:r>
                        <a:rPr lang="zh-CN" altLang="en-US" sz="1600" b="1" i="0" u="none" strike="noStrike" dirty="0" smtClean="0">
                          <a:solidFill>
                            <a:schemeClr val="dk1"/>
                          </a:solidFill>
                          <a:effectLst/>
                          <a:latin typeface="+mj-ea"/>
                          <a:ea typeface="+mj-ea"/>
                        </a:rPr>
                        <a:t>因素三</a:t>
                      </a:r>
                      <a:endParaRPr lang="en-US" altLang="zh-CN" sz="1600" b="1" i="0" u="none" strike="noStrike" dirty="0">
                        <a:solidFill>
                          <a:srgbClr val="000000"/>
                        </a:solidFill>
                        <a:effectLst/>
                        <a:latin typeface="+mj-ea"/>
                        <a:ea typeface="+mj-ea"/>
                      </a:endParaRPr>
                    </a:p>
                  </a:txBody>
                  <a:tcPr marL="9525" marR="9525" marT="9525" marB="0" anchor="ctr">
                    <a:solidFill>
                      <a:schemeClr val="accent1">
                        <a:lumMod val="60000"/>
                        <a:lumOff val="40000"/>
                      </a:schemeClr>
                    </a:solidFill>
                  </a:tcPr>
                </a:tc>
              </a:tr>
              <a:tr h="552061">
                <a:tc rowSpan="2">
                  <a:txBody>
                    <a:bodyPr/>
                    <a:lstStyle/>
                    <a:p>
                      <a:pPr algn="ctr" fontAlgn="ctr"/>
                      <a:r>
                        <a:rPr lang="zh-CN" altLang="en-US" sz="1400" b="1" i="0" u="none" strike="noStrike" dirty="0" smtClean="0">
                          <a:solidFill>
                            <a:srgbClr val="000000"/>
                          </a:solidFill>
                          <a:effectLst/>
                          <a:latin typeface="+mj-ea"/>
                          <a:ea typeface="+mj-ea"/>
                        </a:rPr>
                        <a:t>主数据重要</a:t>
                      </a:r>
                      <a:endParaRPr lang="en-US" altLang="zh-CN" sz="1400" b="1" i="0" u="none" strike="noStrike" dirty="0" smtClean="0">
                        <a:solidFill>
                          <a:srgbClr val="000000"/>
                        </a:solidFill>
                        <a:effectLst/>
                        <a:latin typeface="+mj-ea"/>
                        <a:ea typeface="+mj-ea"/>
                      </a:endParaRPr>
                    </a:p>
                    <a:p>
                      <a:pPr algn="ctr" fontAlgn="ctr"/>
                      <a:r>
                        <a:rPr lang="zh-CN" altLang="en-US" sz="1400" b="1" i="0" u="none" strike="noStrike" dirty="0" smtClean="0">
                          <a:solidFill>
                            <a:srgbClr val="000000"/>
                          </a:solidFill>
                          <a:effectLst/>
                          <a:latin typeface="+mj-ea"/>
                          <a:ea typeface="+mj-ea"/>
                        </a:rPr>
                        <a:t>程度分析</a:t>
                      </a:r>
                      <a:endParaRPr lang="zh-CN" altLang="en-US" sz="1400" b="1"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ctr" fontAlgn="ctr"/>
                      <a:r>
                        <a:rPr lang="zh-CN" altLang="en-US" sz="1400" b="1" i="0" u="none" strike="noStrike" dirty="0" smtClean="0">
                          <a:solidFill>
                            <a:srgbClr val="000000"/>
                          </a:solidFill>
                          <a:effectLst/>
                          <a:latin typeface="+mj-ea"/>
                          <a:ea typeface="+mj-ea"/>
                        </a:rPr>
                        <a:t>业务影响程度</a:t>
                      </a:r>
                      <a:endParaRPr lang="zh-CN" altLang="en-US" sz="1400" b="1"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marL="0" indent="0">
                        <a:lnSpc>
                          <a:spcPct val="100000"/>
                        </a:lnSpc>
                        <a:spcAft>
                          <a:spcPts val="0"/>
                        </a:spcAft>
                        <a:buFont typeface="+mj-lt"/>
                        <a:buNone/>
                      </a:pPr>
                      <a:r>
                        <a:rPr lang="zh-CN" altLang="en-US" sz="1400" u="none" strike="noStrike" dirty="0">
                          <a:effectLst/>
                          <a:latin typeface="+mj-ea"/>
                          <a:ea typeface="+mj-ea"/>
                        </a:rPr>
                        <a:t>（</a:t>
                      </a:r>
                      <a:r>
                        <a:rPr lang="en-US" altLang="zh-CN" sz="1400" u="none" strike="noStrike" dirty="0">
                          <a:effectLst/>
                          <a:latin typeface="+mj-ea"/>
                          <a:ea typeface="+mj-ea"/>
                        </a:rPr>
                        <a:t>3</a:t>
                      </a:r>
                      <a:r>
                        <a:rPr lang="zh-CN" altLang="en-US" sz="1400" u="none" strike="noStrike" dirty="0">
                          <a:effectLst/>
                          <a:latin typeface="+mj-ea"/>
                          <a:ea typeface="+mj-ea"/>
                        </a:rPr>
                        <a:t>分</a:t>
                      </a:r>
                      <a:r>
                        <a:rPr lang="zh-CN" altLang="en-US" sz="1400" u="none" strike="noStrike" dirty="0" smtClean="0">
                          <a:effectLst/>
                          <a:latin typeface="+mj-ea"/>
                          <a:ea typeface="+mj-ea"/>
                        </a:rPr>
                        <a:t>）</a:t>
                      </a:r>
                      <a:r>
                        <a:rPr lang="zh-CN" altLang="en-US" sz="1400" kern="1200" dirty="0" smtClean="0">
                          <a:solidFill>
                            <a:schemeClr val="dk1"/>
                          </a:solidFill>
                          <a:latin typeface="+mj-ea"/>
                          <a:ea typeface="+mn-ea"/>
                          <a:cs typeface="+mn-cs"/>
                        </a:rPr>
                        <a:t>总部和下属单位共用</a:t>
                      </a:r>
                      <a:endParaRPr lang="en-US" altLang="zh-CN" sz="1400" kern="1200" dirty="0">
                        <a:solidFill>
                          <a:schemeClr val="dk1"/>
                        </a:solidFill>
                        <a:latin typeface="+mj-ea"/>
                        <a:ea typeface="+mn-ea"/>
                        <a:cs typeface="+mn-cs"/>
                      </a:endParaRPr>
                    </a:p>
                  </a:txBody>
                  <a:tcPr marL="9525" marR="9525" marT="9525" marB="0" anchor="ctr">
                    <a:solidFill>
                      <a:schemeClr val="tx2">
                        <a:lumMod val="95000"/>
                      </a:schemeClr>
                    </a:solidFill>
                  </a:tcPr>
                </a:tc>
                <a:tc>
                  <a:txBody>
                    <a:bodyPr/>
                    <a:lstStyle/>
                    <a:p>
                      <a:pPr marL="0" indent="0">
                        <a:lnSpc>
                          <a:spcPct val="100000"/>
                        </a:lnSpc>
                        <a:spcAft>
                          <a:spcPts val="0"/>
                        </a:spcAft>
                        <a:buFont typeface="+mj-lt"/>
                        <a:buNone/>
                      </a:pPr>
                      <a:r>
                        <a:rPr lang="zh-CN" altLang="en-US" sz="1400" u="none" strike="noStrike" dirty="0">
                          <a:effectLst/>
                          <a:latin typeface="+mj-ea"/>
                          <a:ea typeface="+mj-ea"/>
                        </a:rPr>
                        <a:t>（</a:t>
                      </a:r>
                      <a:r>
                        <a:rPr lang="en-US" altLang="zh-CN" sz="1400" u="none" strike="noStrike" dirty="0">
                          <a:effectLst/>
                          <a:latin typeface="+mj-ea"/>
                          <a:ea typeface="+mj-ea"/>
                        </a:rPr>
                        <a:t>2</a:t>
                      </a:r>
                      <a:r>
                        <a:rPr lang="zh-CN" altLang="en-US" sz="1400" u="none" strike="noStrike" dirty="0">
                          <a:effectLst/>
                          <a:latin typeface="+mj-ea"/>
                          <a:ea typeface="+mj-ea"/>
                        </a:rPr>
                        <a:t>分</a:t>
                      </a:r>
                      <a:r>
                        <a:rPr lang="zh-CN" altLang="en-US" sz="1400" u="none" strike="noStrike" dirty="0" smtClean="0">
                          <a:effectLst/>
                          <a:latin typeface="+mj-ea"/>
                          <a:ea typeface="+mj-ea"/>
                        </a:rPr>
                        <a:t>）</a:t>
                      </a:r>
                      <a:r>
                        <a:rPr lang="zh-CN" altLang="en-US" sz="1400" kern="1200" dirty="0" smtClean="0">
                          <a:solidFill>
                            <a:schemeClr val="dk1"/>
                          </a:solidFill>
                          <a:latin typeface="+mj-ea"/>
                          <a:ea typeface="+mn-ea"/>
                          <a:cs typeface="+mn-cs"/>
                        </a:rPr>
                        <a:t>总部系统使用</a:t>
                      </a:r>
                      <a:endParaRPr lang="en-US" altLang="zh-CN" sz="1400" kern="1200" dirty="0" smtClean="0">
                        <a:solidFill>
                          <a:schemeClr val="dk1"/>
                        </a:solidFill>
                        <a:latin typeface="+mj-ea"/>
                        <a:ea typeface="+mn-ea"/>
                        <a:cs typeface="+mn-cs"/>
                      </a:endParaRPr>
                    </a:p>
                  </a:txBody>
                  <a:tcPr marL="9525" marR="9525" marT="9525" marB="0" anchor="ctr">
                    <a:solidFill>
                      <a:schemeClr val="tx2">
                        <a:lumMod val="95000"/>
                      </a:schemeClr>
                    </a:solidFill>
                  </a:tcPr>
                </a:tc>
                <a:tc>
                  <a:txBody>
                    <a:bodyPr/>
                    <a:lstStyle/>
                    <a:p>
                      <a:pPr marL="0" indent="0">
                        <a:lnSpc>
                          <a:spcPct val="100000"/>
                        </a:lnSpc>
                        <a:spcAft>
                          <a:spcPts val="0"/>
                        </a:spcAft>
                        <a:buFont typeface="+mj-lt"/>
                        <a:buNone/>
                      </a:pPr>
                      <a:r>
                        <a:rPr lang="zh-CN" altLang="en-US" sz="1400" u="none" strike="noStrike" dirty="0">
                          <a:effectLst/>
                          <a:latin typeface="+mj-ea"/>
                          <a:ea typeface="+mj-ea"/>
                        </a:rPr>
                        <a:t>（</a:t>
                      </a:r>
                      <a:r>
                        <a:rPr lang="en-US" altLang="zh-CN" sz="1400" u="none" strike="noStrike" dirty="0">
                          <a:effectLst/>
                          <a:latin typeface="+mj-ea"/>
                          <a:ea typeface="+mj-ea"/>
                        </a:rPr>
                        <a:t>1</a:t>
                      </a:r>
                      <a:r>
                        <a:rPr lang="zh-CN" altLang="en-US" sz="1400" u="none" strike="noStrike" dirty="0">
                          <a:effectLst/>
                          <a:latin typeface="+mj-ea"/>
                          <a:ea typeface="+mj-ea"/>
                        </a:rPr>
                        <a:t>分</a:t>
                      </a:r>
                      <a:r>
                        <a:rPr lang="zh-CN" altLang="en-US" sz="1400" u="none" strike="noStrike" dirty="0" smtClean="0">
                          <a:effectLst/>
                          <a:latin typeface="+mj-ea"/>
                          <a:ea typeface="+mj-ea"/>
                        </a:rPr>
                        <a:t>）</a:t>
                      </a:r>
                      <a:r>
                        <a:rPr lang="zh-CN" altLang="en-US" sz="1400" kern="1200" dirty="0" smtClean="0">
                          <a:solidFill>
                            <a:schemeClr val="dk1"/>
                          </a:solidFill>
                          <a:latin typeface="+mj-ea"/>
                          <a:ea typeface="+mn-ea"/>
                          <a:cs typeface="+mn-cs"/>
                        </a:rPr>
                        <a:t>下属单位自用</a:t>
                      </a:r>
                      <a:endParaRPr lang="en-US" altLang="zh-CN" sz="1400" kern="1200" dirty="0" smtClean="0">
                        <a:solidFill>
                          <a:schemeClr val="dk1"/>
                        </a:solidFill>
                        <a:latin typeface="+mj-ea"/>
                        <a:ea typeface="+mn-ea"/>
                        <a:cs typeface="+mn-cs"/>
                      </a:endParaRPr>
                    </a:p>
                  </a:txBody>
                  <a:tcPr marL="9525" marR="9525" marT="9525" marB="0" anchor="ctr">
                    <a:solidFill>
                      <a:schemeClr val="tx2">
                        <a:lumMod val="95000"/>
                      </a:schemeClr>
                    </a:solidFill>
                  </a:tcPr>
                </a:tc>
              </a:tr>
              <a:tr h="552061">
                <a:tc vMerge="1">
                  <a:txBody>
                    <a:bodyPr/>
                    <a:lstStyle/>
                    <a:p>
                      <a:pPr algn="l" fontAlgn="ctr"/>
                      <a:endParaRPr lang="zh-CN" altLang="en-US" sz="1400" b="1"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ctr" fontAlgn="ctr"/>
                      <a:r>
                        <a:rPr lang="zh-CN" altLang="en-US" sz="1400" b="1" i="0" u="none" strike="noStrike" dirty="0" smtClean="0">
                          <a:solidFill>
                            <a:srgbClr val="000000"/>
                          </a:solidFill>
                          <a:effectLst/>
                          <a:latin typeface="+mj-ea"/>
                          <a:ea typeface="+mj-ea"/>
                        </a:rPr>
                        <a:t>数据共享程度</a:t>
                      </a:r>
                      <a:endParaRPr lang="zh-CN" altLang="en-US" sz="1400" b="1"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marL="0" indent="0">
                        <a:lnSpc>
                          <a:spcPct val="100000"/>
                        </a:lnSpc>
                        <a:spcAft>
                          <a:spcPts val="0"/>
                        </a:spcAft>
                        <a:buFont typeface="+mj-lt"/>
                        <a:buNone/>
                      </a:pPr>
                      <a:r>
                        <a:rPr lang="zh-CN" altLang="en-US" sz="1400" u="none" strike="noStrike" dirty="0">
                          <a:effectLst/>
                          <a:latin typeface="+mj-ea"/>
                          <a:ea typeface="+mj-ea"/>
                        </a:rPr>
                        <a:t>（</a:t>
                      </a:r>
                      <a:r>
                        <a:rPr lang="en-US" altLang="zh-CN" sz="1400" u="none" strike="noStrike" dirty="0">
                          <a:effectLst/>
                          <a:latin typeface="+mj-ea"/>
                          <a:ea typeface="+mj-ea"/>
                        </a:rPr>
                        <a:t>3</a:t>
                      </a:r>
                      <a:r>
                        <a:rPr lang="zh-CN" altLang="en-US" sz="1400" u="none" strike="noStrike" dirty="0">
                          <a:effectLst/>
                          <a:latin typeface="+mj-ea"/>
                          <a:ea typeface="+mj-ea"/>
                        </a:rPr>
                        <a:t>分</a:t>
                      </a:r>
                      <a:r>
                        <a:rPr lang="zh-CN" altLang="en-US" sz="1400" u="none" strike="noStrike" dirty="0" smtClean="0">
                          <a:effectLst/>
                          <a:latin typeface="+mj-ea"/>
                          <a:ea typeface="+mj-ea"/>
                        </a:rPr>
                        <a:t>）</a:t>
                      </a:r>
                      <a:r>
                        <a:rPr lang="en-US" altLang="zh-CN" sz="1400" kern="1200" dirty="0" smtClean="0">
                          <a:solidFill>
                            <a:schemeClr val="dk1"/>
                          </a:solidFill>
                          <a:latin typeface="+mj-ea"/>
                          <a:ea typeface="+mn-ea"/>
                          <a:cs typeface="+mn-cs"/>
                        </a:rPr>
                        <a:t>3</a:t>
                      </a:r>
                      <a:r>
                        <a:rPr lang="zh-CN" altLang="en-US" sz="1400" kern="1200" dirty="0" smtClean="0">
                          <a:solidFill>
                            <a:schemeClr val="dk1"/>
                          </a:solidFill>
                          <a:latin typeface="+mj-ea"/>
                          <a:ea typeface="+mn-ea"/>
                          <a:cs typeface="+mn-cs"/>
                        </a:rPr>
                        <a:t>个系统以下</a:t>
                      </a:r>
                      <a:endParaRPr lang="en-US" altLang="zh-CN" sz="1400" kern="1200" dirty="0" smtClean="0">
                        <a:solidFill>
                          <a:schemeClr val="dk1"/>
                        </a:solidFill>
                        <a:latin typeface="+mj-ea"/>
                        <a:ea typeface="+mn-ea"/>
                        <a:cs typeface="+mn-cs"/>
                      </a:endParaRPr>
                    </a:p>
                  </a:txBody>
                  <a:tcPr marL="9525" marR="9525" marT="9525" marB="0" anchor="ctr">
                    <a:solidFill>
                      <a:schemeClr val="tx2">
                        <a:lumMod val="95000"/>
                      </a:schemeClr>
                    </a:solidFill>
                  </a:tcPr>
                </a:tc>
                <a:tc>
                  <a:txBody>
                    <a:bodyPr/>
                    <a:lstStyle/>
                    <a:p>
                      <a:pPr marL="0" indent="0">
                        <a:lnSpc>
                          <a:spcPct val="100000"/>
                        </a:lnSpc>
                        <a:spcAft>
                          <a:spcPts val="0"/>
                        </a:spcAft>
                        <a:buFont typeface="+mj-lt"/>
                        <a:buNone/>
                      </a:pPr>
                      <a:r>
                        <a:rPr lang="zh-CN" altLang="en-US" sz="1400" u="none" strike="noStrike" dirty="0">
                          <a:effectLst/>
                          <a:latin typeface="+mj-ea"/>
                          <a:ea typeface="+mj-ea"/>
                        </a:rPr>
                        <a:t>（</a:t>
                      </a:r>
                      <a:r>
                        <a:rPr lang="en-US" altLang="zh-CN" sz="1400" u="none" strike="noStrike" dirty="0">
                          <a:effectLst/>
                          <a:latin typeface="+mj-ea"/>
                          <a:ea typeface="+mj-ea"/>
                        </a:rPr>
                        <a:t>2</a:t>
                      </a:r>
                      <a:r>
                        <a:rPr lang="zh-CN" altLang="en-US" sz="1400" u="none" strike="noStrike" dirty="0">
                          <a:effectLst/>
                          <a:latin typeface="+mj-ea"/>
                          <a:ea typeface="+mj-ea"/>
                        </a:rPr>
                        <a:t>分</a:t>
                      </a:r>
                      <a:r>
                        <a:rPr lang="zh-CN" altLang="en-US" sz="1400" u="none" strike="noStrike" dirty="0" smtClean="0">
                          <a:effectLst/>
                          <a:latin typeface="+mj-ea"/>
                          <a:ea typeface="+mj-ea"/>
                        </a:rPr>
                        <a:t>）</a:t>
                      </a:r>
                      <a:r>
                        <a:rPr lang="en-US" altLang="zh-CN" sz="1400" u="none" strike="noStrike" kern="1200" dirty="0" smtClean="0">
                          <a:solidFill>
                            <a:schemeClr val="dk1"/>
                          </a:solidFill>
                          <a:effectLst/>
                          <a:latin typeface="+mj-ea"/>
                          <a:ea typeface="+mn-ea"/>
                          <a:cs typeface="+mn-cs"/>
                        </a:rPr>
                        <a:t>4</a:t>
                      </a:r>
                      <a:r>
                        <a:rPr lang="zh-CN" altLang="en-US" sz="1400" kern="1200" dirty="0" smtClean="0">
                          <a:solidFill>
                            <a:schemeClr val="dk1"/>
                          </a:solidFill>
                          <a:latin typeface="+mj-ea"/>
                          <a:ea typeface="+mn-ea"/>
                          <a:cs typeface="+mn-cs"/>
                        </a:rPr>
                        <a:t>－</a:t>
                      </a:r>
                      <a:r>
                        <a:rPr lang="en-US" altLang="zh-CN" sz="1400" kern="1200" dirty="0" smtClean="0">
                          <a:solidFill>
                            <a:schemeClr val="dk1"/>
                          </a:solidFill>
                          <a:latin typeface="+mj-ea"/>
                          <a:ea typeface="+mn-ea"/>
                          <a:cs typeface="+mn-cs"/>
                        </a:rPr>
                        <a:t>10</a:t>
                      </a:r>
                      <a:r>
                        <a:rPr lang="zh-CN" altLang="en-US" sz="1400" kern="1200" dirty="0" smtClean="0">
                          <a:solidFill>
                            <a:schemeClr val="dk1"/>
                          </a:solidFill>
                          <a:latin typeface="+mj-ea"/>
                          <a:ea typeface="+mn-ea"/>
                          <a:cs typeface="+mn-cs"/>
                        </a:rPr>
                        <a:t>个系统</a:t>
                      </a:r>
                      <a:endParaRPr lang="en-US" altLang="zh-CN" sz="1400" kern="1200" dirty="0" smtClean="0">
                        <a:solidFill>
                          <a:schemeClr val="dk1"/>
                        </a:solidFill>
                        <a:latin typeface="+mj-ea"/>
                        <a:ea typeface="+mn-ea"/>
                        <a:cs typeface="+mn-cs"/>
                      </a:endParaRPr>
                    </a:p>
                  </a:txBody>
                  <a:tcPr marL="9525" marR="9525" marT="9525" marB="0" anchor="ctr">
                    <a:solidFill>
                      <a:schemeClr val="tx2">
                        <a:lumMod val="95000"/>
                      </a:schemeClr>
                    </a:solidFill>
                  </a:tcPr>
                </a:tc>
                <a:tc>
                  <a:txBody>
                    <a:bodyPr/>
                    <a:lstStyle/>
                    <a:p>
                      <a:pPr marL="0" indent="0">
                        <a:lnSpc>
                          <a:spcPct val="100000"/>
                        </a:lnSpc>
                        <a:spcAft>
                          <a:spcPts val="0"/>
                        </a:spcAft>
                        <a:buFont typeface="+mj-lt"/>
                        <a:buNone/>
                      </a:pPr>
                      <a:r>
                        <a:rPr lang="zh-CN" altLang="en-US" sz="1400" u="none" strike="noStrike" dirty="0">
                          <a:effectLst/>
                          <a:latin typeface="+mj-ea"/>
                          <a:ea typeface="+mj-ea"/>
                        </a:rPr>
                        <a:t>（</a:t>
                      </a:r>
                      <a:r>
                        <a:rPr lang="en-US" altLang="zh-CN" sz="1400" u="none" strike="noStrike" dirty="0">
                          <a:effectLst/>
                          <a:latin typeface="+mj-ea"/>
                          <a:ea typeface="+mj-ea"/>
                        </a:rPr>
                        <a:t>1</a:t>
                      </a:r>
                      <a:r>
                        <a:rPr lang="zh-CN" altLang="en-US" sz="1400" u="none" strike="noStrike" dirty="0">
                          <a:effectLst/>
                          <a:latin typeface="+mj-ea"/>
                          <a:ea typeface="+mj-ea"/>
                        </a:rPr>
                        <a:t>分</a:t>
                      </a:r>
                      <a:r>
                        <a:rPr lang="zh-CN" altLang="en-US" sz="1400" u="none" strike="noStrike" dirty="0" smtClean="0">
                          <a:effectLst/>
                          <a:latin typeface="+mj-ea"/>
                          <a:ea typeface="+mj-ea"/>
                        </a:rPr>
                        <a:t>）</a:t>
                      </a:r>
                      <a:r>
                        <a:rPr lang="en-US" altLang="zh-CN" sz="1400" kern="1200" dirty="0" smtClean="0">
                          <a:solidFill>
                            <a:schemeClr val="dk1"/>
                          </a:solidFill>
                          <a:latin typeface="+mj-ea"/>
                          <a:ea typeface="+mn-ea"/>
                          <a:cs typeface="+mn-cs"/>
                        </a:rPr>
                        <a:t>10</a:t>
                      </a:r>
                      <a:r>
                        <a:rPr lang="zh-CN" altLang="en-US" sz="1400" kern="1200" dirty="0" smtClean="0">
                          <a:solidFill>
                            <a:schemeClr val="dk1"/>
                          </a:solidFill>
                          <a:latin typeface="+mj-ea"/>
                          <a:ea typeface="+mn-ea"/>
                          <a:cs typeface="+mn-cs"/>
                        </a:rPr>
                        <a:t>个系统以上</a:t>
                      </a:r>
                      <a:endParaRPr lang="en-US" altLang="zh-CN" sz="1400" kern="1200" dirty="0" smtClean="0">
                        <a:solidFill>
                          <a:schemeClr val="dk1"/>
                        </a:solidFill>
                        <a:latin typeface="+mj-ea"/>
                        <a:ea typeface="+mn-ea"/>
                        <a:cs typeface="+mn-cs"/>
                      </a:endParaRPr>
                    </a:p>
                  </a:txBody>
                  <a:tcPr marL="9525" marR="9525" marT="9525" marB="0" anchor="ctr">
                    <a:solidFill>
                      <a:schemeClr val="tx2">
                        <a:lumMod val="95000"/>
                      </a:schemeClr>
                    </a:solidFill>
                  </a:tcPr>
                </a:tc>
              </a:tr>
              <a:tr h="552061">
                <a:tc rowSpan="2">
                  <a:txBody>
                    <a:bodyPr/>
                    <a:lstStyle/>
                    <a:p>
                      <a:pPr algn="ctr" fontAlgn="ctr"/>
                      <a:r>
                        <a:rPr lang="zh-CN" altLang="en-US" sz="1400" b="1" i="0" u="none" strike="noStrike" dirty="0" smtClean="0">
                          <a:solidFill>
                            <a:srgbClr val="000000"/>
                          </a:solidFill>
                          <a:effectLst/>
                          <a:latin typeface="+mj-ea"/>
                          <a:ea typeface="+mj-ea"/>
                        </a:rPr>
                        <a:t>主数据管控</a:t>
                      </a:r>
                      <a:endParaRPr lang="en-US" altLang="zh-CN" sz="1400" b="1" i="0" u="none" strike="noStrike" dirty="0" smtClean="0">
                        <a:solidFill>
                          <a:srgbClr val="000000"/>
                        </a:solidFill>
                        <a:effectLst/>
                        <a:latin typeface="+mj-ea"/>
                        <a:ea typeface="+mj-ea"/>
                      </a:endParaRPr>
                    </a:p>
                    <a:p>
                      <a:pPr algn="ctr" fontAlgn="ctr"/>
                      <a:r>
                        <a:rPr lang="zh-CN" altLang="en-US" sz="1400" b="1" i="0" u="none" strike="noStrike" dirty="0" smtClean="0">
                          <a:solidFill>
                            <a:srgbClr val="000000"/>
                          </a:solidFill>
                          <a:effectLst/>
                          <a:latin typeface="+mj-ea"/>
                          <a:ea typeface="+mj-ea"/>
                        </a:rPr>
                        <a:t>难易度</a:t>
                      </a:r>
                      <a:endParaRPr lang="zh-CN" altLang="en-US" sz="1400" b="1"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ctr" fontAlgn="ctr"/>
                      <a:r>
                        <a:rPr lang="zh-CN" altLang="en-US" sz="1400" b="1" i="0" u="none" strike="noStrike" dirty="0" smtClean="0">
                          <a:solidFill>
                            <a:schemeClr val="dk1"/>
                          </a:solidFill>
                          <a:effectLst/>
                          <a:latin typeface="+mj-ea"/>
                          <a:ea typeface="+mj-ea"/>
                        </a:rPr>
                        <a:t>主数据管理</a:t>
                      </a:r>
                      <a:endParaRPr lang="en-US" altLang="zh-CN" sz="1400" b="1" i="0" u="none" strike="noStrike" dirty="0" smtClean="0">
                        <a:solidFill>
                          <a:schemeClr val="dk1"/>
                        </a:solidFill>
                        <a:effectLst/>
                        <a:latin typeface="+mj-ea"/>
                        <a:ea typeface="+mj-ea"/>
                      </a:endParaRPr>
                    </a:p>
                    <a:p>
                      <a:pPr algn="ctr" fontAlgn="ctr"/>
                      <a:r>
                        <a:rPr lang="zh-CN" altLang="en-US" sz="1400" b="1" i="0" u="none" strike="noStrike" dirty="0" smtClean="0">
                          <a:solidFill>
                            <a:schemeClr val="dk1"/>
                          </a:solidFill>
                          <a:effectLst/>
                          <a:latin typeface="+mj-ea"/>
                          <a:ea typeface="+mj-ea"/>
                        </a:rPr>
                        <a:t>成熟度</a:t>
                      </a:r>
                      <a:endParaRPr lang="zh-CN" altLang="en-US" sz="1400" b="1"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3</a:t>
                      </a:r>
                      <a:r>
                        <a:rPr lang="zh-CN" altLang="en-US" sz="1400" u="none" strike="noStrike" dirty="0">
                          <a:effectLst/>
                          <a:latin typeface="+mj-ea"/>
                          <a:ea typeface="+mj-ea"/>
                        </a:rPr>
                        <a:t>分</a:t>
                      </a:r>
                      <a:r>
                        <a:rPr lang="zh-CN" altLang="en-US" sz="1400" u="none" strike="noStrike" dirty="0" smtClean="0">
                          <a:effectLst/>
                          <a:latin typeface="+mj-ea"/>
                          <a:ea typeface="+mj-ea"/>
                        </a:rPr>
                        <a:t>）已具备集中数据管理</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2</a:t>
                      </a:r>
                      <a:r>
                        <a:rPr lang="zh-CN" altLang="en-US" sz="1400" u="none" strike="noStrike" dirty="0">
                          <a:effectLst/>
                          <a:latin typeface="+mj-ea"/>
                          <a:ea typeface="+mj-ea"/>
                        </a:rPr>
                        <a:t>分</a:t>
                      </a:r>
                      <a:r>
                        <a:rPr lang="zh-CN" altLang="en-US" sz="1400" u="none" strike="noStrike" dirty="0" smtClean="0">
                          <a:effectLst/>
                          <a:latin typeface="+mj-ea"/>
                          <a:ea typeface="+mj-ea"/>
                        </a:rPr>
                        <a:t>）部分具备</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1</a:t>
                      </a:r>
                      <a:r>
                        <a:rPr lang="zh-CN" altLang="en-US" sz="1400" u="none" strike="noStrike" dirty="0">
                          <a:effectLst/>
                          <a:latin typeface="+mj-ea"/>
                          <a:ea typeface="+mj-ea"/>
                        </a:rPr>
                        <a:t>分</a:t>
                      </a:r>
                      <a:r>
                        <a:rPr lang="zh-CN" altLang="en-US" sz="1400" u="none" strike="noStrike" dirty="0" smtClean="0">
                          <a:effectLst/>
                          <a:latin typeface="+mj-ea"/>
                          <a:ea typeface="+mj-ea"/>
                        </a:rPr>
                        <a:t>）分散管理</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r>
              <a:tr h="552061">
                <a:tc vMerge="1">
                  <a:txBody>
                    <a:bodyPr/>
                    <a:lstStyle/>
                    <a:p>
                      <a:pPr algn="ctr" fontAlgn="ctr"/>
                      <a:endParaRPr lang="zh-CN" altLang="en-US" sz="1400" b="1"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marL="0" algn="ctr" defTabSz="914400" rtl="0" eaLnBrk="1" fontAlgn="ctr" latinLnBrk="0" hangingPunct="1"/>
                      <a:r>
                        <a:rPr lang="zh-CN" altLang="en-US" sz="1400" b="1" i="0" u="none" strike="noStrike" kern="1200" dirty="0" smtClean="0">
                          <a:solidFill>
                            <a:schemeClr val="dk1"/>
                          </a:solidFill>
                          <a:effectLst/>
                          <a:latin typeface="+mj-ea"/>
                          <a:ea typeface="+mj-ea"/>
                          <a:cs typeface="+mn-cs"/>
                        </a:rPr>
                        <a:t>主数据统一难易程度</a:t>
                      </a:r>
                      <a:endParaRPr lang="zh-CN" altLang="en-US" sz="1400" b="1" i="0" u="none" strike="noStrike" kern="1200" dirty="0">
                        <a:solidFill>
                          <a:schemeClr val="dk1"/>
                        </a:solidFill>
                        <a:effectLst/>
                        <a:latin typeface="+mj-ea"/>
                        <a:ea typeface="+mj-ea"/>
                        <a:cs typeface="+mn-cs"/>
                      </a:endParaRPr>
                    </a:p>
                  </a:txBody>
                  <a:tcPr marL="9525" marR="9525" marT="9525" marB="0" anchor="ctr">
                    <a:solidFill>
                      <a:schemeClr val="tx2">
                        <a:lumMod val="95000"/>
                      </a:schemeClr>
                    </a:solidFill>
                  </a:tcPr>
                </a:tc>
                <a:tc>
                  <a:txBody>
                    <a:bodyPr/>
                    <a:lstStyle/>
                    <a:p>
                      <a:pPr marL="0" algn="l" defTabSz="914400" rtl="0" eaLnBrk="1" fontAlgn="ctr" latinLnBrk="0" hangingPunct="1">
                        <a:lnSpc>
                          <a:spcPct val="100000"/>
                        </a:lnSpc>
                        <a:spcAft>
                          <a:spcPts val="0"/>
                        </a:spcAft>
                        <a:buNone/>
                      </a:pPr>
                      <a:r>
                        <a:rPr lang="en-US" altLang="zh-CN" sz="1400" u="none" strike="noStrike" kern="1200" dirty="0" smtClean="0">
                          <a:solidFill>
                            <a:schemeClr val="dk1"/>
                          </a:solidFill>
                          <a:effectLst/>
                          <a:latin typeface="+mj-ea"/>
                          <a:ea typeface="+mj-ea"/>
                          <a:cs typeface="+mn-cs"/>
                        </a:rPr>
                        <a:t>（3</a:t>
                      </a:r>
                      <a:r>
                        <a:rPr lang="zh-CN" altLang="en-US" sz="1400" u="none" strike="noStrike" kern="1200" dirty="0" smtClean="0">
                          <a:solidFill>
                            <a:schemeClr val="dk1"/>
                          </a:solidFill>
                          <a:effectLst/>
                          <a:latin typeface="+mj-ea"/>
                          <a:ea typeface="+mj-ea"/>
                          <a:cs typeface="+mn-cs"/>
                        </a:rPr>
                        <a:t>分）统一较容易</a:t>
                      </a:r>
                      <a:endParaRPr lang="zh-CN" altLang="en-US" sz="1400" u="none" strike="noStrike" kern="1200" dirty="0">
                        <a:solidFill>
                          <a:schemeClr val="dk1"/>
                        </a:solidFill>
                        <a:effectLst/>
                        <a:latin typeface="+mj-ea"/>
                        <a:ea typeface="+mj-ea"/>
                        <a:cs typeface="+mn-cs"/>
                      </a:endParaRPr>
                    </a:p>
                  </a:txBody>
                  <a:tcPr marL="9525" marR="9525" marT="9525" marB="0" anchor="ctr">
                    <a:solidFill>
                      <a:schemeClr val="tx2">
                        <a:lumMod val="95000"/>
                      </a:schemeClr>
                    </a:solidFill>
                  </a:tcPr>
                </a:tc>
                <a:tc>
                  <a:txBody>
                    <a:bodyPr/>
                    <a:lstStyle/>
                    <a:p>
                      <a:pPr marL="0" algn="l" defTabSz="914400" rtl="0" eaLnBrk="1" fontAlgn="ctr" latinLnBrk="0" hangingPunct="1">
                        <a:lnSpc>
                          <a:spcPct val="100000"/>
                        </a:lnSpc>
                        <a:spcAft>
                          <a:spcPts val="0"/>
                        </a:spcAft>
                        <a:buNone/>
                      </a:pPr>
                      <a:r>
                        <a:rPr lang="en-US" altLang="zh-CN" sz="1400" u="none" strike="noStrike" kern="1200" dirty="0" smtClean="0">
                          <a:solidFill>
                            <a:schemeClr val="dk1"/>
                          </a:solidFill>
                          <a:effectLst/>
                          <a:latin typeface="+mj-ea"/>
                          <a:ea typeface="+mj-ea"/>
                          <a:cs typeface="+mn-cs"/>
                        </a:rPr>
                        <a:t>（2</a:t>
                      </a:r>
                      <a:r>
                        <a:rPr lang="zh-CN" altLang="en-US" sz="1400" u="none" strike="noStrike" kern="1200" dirty="0" smtClean="0">
                          <a:solidFill>
                            <a:schemeClr val="dk1"/>
                          </a:solidFill>
                          <a:effectLst/>
                          <a:latin typeface="+mj-ea"/>
                          <a:ea typeface="+mj-ea"/>
                          <a:cs typeface="+mn-cs"/>
                        </a:rPr>
                        <a:t>分</a:t>
                      </a:r>
                      <a:r>
                        <a:rPr lang="en-US" altLang="zh-CN" sz="1400" u="none" strike="noStrike" kern="1200" dirty="0" smtClean="0">
                          <a:solidFill>
                            <a:schemeClr val="dk1"/>
                          </a:solidFill>
                          <a:effectLst/>
                          <a:latin typeface="+mj-ea"/>
                          <a:ea typeface="+mj-ea"/>
                          <a:cs typeface="+mn-cs"/>
                        </a:rPr>
                        <a:t>）</a:t>
                      </a:r>
                      <a:r>
                        <a:rPr lang="zh-CN" altLang="en-US" sz="1400" u="none" strike="noStrike" kern="1200" dirty="0" smtClean="0">
                          <a:solidFill>
                            <a:schemeClr val="dk1"/>
                          </a:solidFill>
                          <a:effectLst/>
                          <a:latin typeface="+mj-ea"/>
                          <a:ea typeface="+mj-ea"/>
                          <a:cs typeface="+mn-cs"/>
                        </a:rPr>
                        <a:t>统一难度适中</a:t>
                      </a:r>
                      <a:endParaRPr lang="en-US" altLang="zh-CN" sz="1400" u="none" strike="noStrike" kern="1200" dirty="0" smtClean="0">
                        <a:solidFill>
                          <a:schemeClr val="dk1"/>
                        </a:solidFill>
                        <a:effectLst/>
                        <a:latin typeface="+mj-ea"/>
                        <a:ea typeface="+mj-ea"/>
                        <a:cs typeface="+mn-cs"/>
                      </a:endParaRPr>
                    </a:p>
                  </a:txBody>
                  <a:tcPr marL="9525" marR="9525" marT="9525" marB="0" anchor="ctr">
                    <a:solidFill>
                      <a:schemeClr val="tx2">
                        <a:lumMod val="95000"/>
                      </a:schemeClr>
                    </a:solidFill>
                  </a:tcPr>
                </a:tc>
                <a:tc>
                  <a:txBody>
                    <a:bodyPr/>
                    <a:lstStyle/>
                    <a:p>
                      <a:pPr marL="0" algn="l" defTabSz="914400" rtl="0" eaLnBrk="1" fontAlgn="ctr" latinLnBrk="0" hangingPunct="1">
                        <a:lnSpc>
                          <a:spcPct val="100000"/>
                        </a:lnSpc>
                        <a:spcAft>
                          <a:spcPts val="0"/>
                        </a:spcAft>
                        <a:buNone/>
                      </a:pPr>
                      <a:r>
                        <a:rPr lang="en-US" altLang="zh-CN" sz="1400" u="none" strike="noStrike" kern="1200" dirty="0" smtClean="0">
                          <a:solidFill>
                            <a:schemeClr val="dk1"/>
                          </a:solidFill>
                          <a:effectLst/>
                          <a:latin typeface="+mj-ea"/>
                          <a:ea typeface="+mj-ea"/>
                          <a:cs typeface="+mn-cs"/>
                        </a:rPr>
                        <a:t>（1</a:t>
                      </a:r>
                      <a:r>
                        <a:rPr lang="zh-CN" altLang="en-US" sz="1400" u="none" strike="noStrike" kern="1200" dirty="0" smtClean="0">
                          <a:solidFill>
                            <a:schemeClr val="dk1"/>
                          </a:solidFill>
                          <a:effectLst/>
                          <a:latin typeface="+mj-ea"/>
                          <a:ea typeface="+mj-ea"/>
                          <a:cs typeface="+mn-cs"/>
                        </a:rPr>
                        <a:t>分）统一难，量大</a:t>
                      </a:r>
                      <a:endParaRPr lang="zh-CN" altLang="en-US" sz="1400" u="none" strike="noStrike" kern="1200" dirty="0">
                        <a:solidFill>
                          <a:schemeClr val="dk1"/>
                        </a:solidFill>
                        <a:effectLst/>
                        <a:latin typeface="+mj-ea"/>
                        <a:ea typeface="+mj-ea"/>
                        <a:cs typeface="+mn-cs"/>
                      </a:endParaRPr>
                    </a:p>
                  </a:txBody>
                  <a:tcPr marL="9525" marR="9525" marT="9525" marB="0" anchor="ctr">
                    <a:solidFill>
                      <a:schemeClr val="tx2">
                        <a:lumMod val="95000"/>
                      </a:schemeClr>
                    </a:solidFill>
                  </a:tcPr>
                </a:tc>
              </a:tr>
              <a:tr h="552061">
                <a:tc gridSpan="2">
                  <a:txBody>
                    <a:bodyPr/>
                    <a:lstStyle/>
                    <a:p>
                      <a:pPr algn="ctr" fontAlgn="ctr"/>
                      <a:r>
                        <a:rPr lang="zh-CN" altLang="en-US" sz="1400" b="1" i="0" u="none" strike="noStrike" dirty="0" smtClean="0">
                          <a:solidFill>
                            <a:srgbClr val="000000"/>
                          </a:solidFill>
                          <a:effectLst/>
                          <a:latin typeface="+mj-ea"/>
                          <a:ea typeface="+mj-ea"/>
                        </a:rPr>
                        <a:t>需求迫切程度</a:t>
                      </a:r>
                      <a:endParaRPr lang="zh-CN" altLang="en-US" sz="1400" b="1" i="0" u="none" strike="noStrike" dirty="0">
                        <a:solidFill>
                          <a:srgbClr val="000000"/>
                        </a:solidFill>
                        <a:effectLst/>
                        <a:latin typeface="+mj-ea"/>
                        <a:ea typeface="+mj-ea"/>
                      </a:endParaRPr>
                    </a:p>
                  </a:txBody>
                  <a:tcPr marL="9525" marR="9525" marT="9525" marB="0" anchor="ctr">
                    <a:solidFill>
                      <a:schemeClr val="tx2">
                        <a:lumMod val="95000"/>
                      </a:schemeClr>
                    </a:solidFill>
                  </a:tcPr>
                </a:tc>
                <a:tc hMerge="1">
                  <a:txBody>
                    <a:bodyPr/>
                    <a:lstStyle/>
                    <a:p>
                      <a:pPr algn="l" fontAlgn="ctr"/>
                      <a:endParaRPr lang="zh-CN" altLang="en-US" sz="1400" b="1"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3</a:t>
                      </a:r>
                      <a:r>
                        <a:rPr lang="zh-CN" altLang="en-US" sz="1400" u="none" strike="noStrike" dirty="0">
                          <a:effectLst/>
                          <a:latin typeface="+mj-ea"/>
                          <a:ea typeface="+mj-ea"/>
                        </a:rPr>
                        <a:t>分</a:t>
                      </a:r>
                      <a:r>
                        <a:rPr lang="zh-CN" altLang="en-US" sz="1400" u="none" strike="noStrike" dirty="0" smtClean="0">
                          <a:effectLst/>
                          <a:latin typeface="+mj-ea"/>
                          <a:ea typeface="+mj-ea"/>
                        </a:rPr>
                        <a:t>）非常迫切</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2</a:t>
                      </a:r>
                      <a:r>
                        <a:rPr lang="zh-CN" altLang="en-US" sz="1400" u="none" strike="noStrike" dirty="0">
                          <a:effectLst/>
                          <a:latin typeface="+mj-ea"/>
                          <a:ea typeface="+mj-ea"/>
                        </a:rPr>
                        <a:t>分</a:t>
                      </a:r>
                      <a:r>
                        <a:rPr lang="zh-CN" altLang="en-US" sz="1400" u="none" strike="noStrike" dirty="0" smtClean="0">
                          <a:effectLst/>
                          <a:latin typeface="+mj-ea"/>
                          <a:ea typeface="+mj-ea"/>
                        </a:rPr>
                        <a:t>）中等紧迫</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marL="0" algn="l" defTabSz="914400" rtl="0" eaLnBrk="1" fontAlgn="ctr" latinLnBrk="0" hangingPunct="1">
                        <a:lnSpc>
                          <a:spcPct val="100000"/>
                        </a:lnSpc>
                        <a:spcAft>
                          <a:spcPts val="0"/>
                        </a:spcAft>
                        <a:buNone/>
                      </a:pPr>
                      <a:r>
                        <a:rPr lang="zh-CN" altLang="en-US" sz="1400" u="none" strike="noStrike" kern="1200" dirty="0">
                          <a:solidFill>
                            <a:schemeClr val="dk1"/>
                          </a:solidFill>
                          <a:effectLst/>
                          <a:latin typeface="+mj-ea"/>
                          <a:ea typeface="+mj-ea"/>
                          <a:cs typeface="+mn-cs"/>
                        </a:rPr>
                        <a:t>（</a:t>
                      </a:r>
                      <a:r>
                        <a:rPr lang="en-US" altLang="zh-CN" sz="1400" u="none" strike="noStrike" kern="1200" dirty="0">
                          <a:solidFill>
                            <a:schemeClr val="dk1"/>
                          </a:solidFill>
                          <a:effectLst/>
                          <a:latin typeface="+mj-ea"/>
                          <a:ea typeface="+mj-ea"/>
                          <a:cs typeface="+mn-cs"/>
                        </a:rPr>
                        <a:t>1</a:t>
                      </a:r>
                      <a:r>
                        <a:rPr lang="zh-CN" altLang="en-US" sz="1400" u="none" strike="noStrike" kern="1200" dirty="0">
                          <a:solidFill>
                            <a:schemeClr val="dk1"/>
                          </a:solidFill>
                          <a:effectLst/>
                          <a:latin typeface="+mj-ea"/>
                          <a:ea typeface="+mj-ea"/>
                          <a:cs typeface="+mn-cs"/>
                        </a:rPr>
                        <a:t>分</a:t>
                      </a:r>
                      <a:r>
                        <a:rPr lang="zh-CN" altLang="en-US" sz="1400" u="none" strike="noStrike" kern="1200" dirty="0" smtClean="0">
                          <a:solidFill>
                            <a:schemeClr val="dk1"/>
                          </a:solidFill>
                          <a:effectLst/>
                          <a:latin typeface="+mj-ea"/>
                          <a:ea typeface="+mj-ea"/>
                          <a:cs typeface="+mn-cs"/>
                        </a:rPr>
                        <a:t>）不迫切</a:t>
                      </a:r>
                      <a:endParaRPr lang="zh-CN" altLang="en-US" sz="1400" u="none" strike="noStrike" kern="1200" dirty="0">
                        <a:solidFill>
                          <a:schemeClr val="dk1"/>
                        </a:solidFill>
                        <a:effectLst/>
                        <a:latin typeface="+mj-ea"/>
                        <a:ea typeface="+mj-ea"/>
                        <a:cs typeface="+mn-cs"/>
                      </a:endParaRPr>
                    </a:p>
                  </a:txBody>
                  <a:tcPr marL="9525" marR="9525" marT="9525" marB="0" anchor="ctr">
                    <a:solidFill>
                      <a:schemeClr val="tx2">
                        <a:lumMod val="95000"/>
                      </a:schemeClr>
                    </a:solidFill>
                  </a:tcPr>
                </a:tc>
              </a:tr>
            </a:tbl>
          </a:graphicData>
        </a:graphic>
      </p:graphicFrame>
      <p:sp>
        <p:nvSpPr>
          <p:cNvPr id="9" name="标题 1"/>
          <p:cNvSpPr>
            <a:spLocks noGrp="1"/>
          </p:cNvSpPr>
          <p:nvPr>
            <p:ph type="title"/>
          </p:nvPr>
        </p:nvSpPr>
        <p:spPr>
          <a:xfrm>
            <a:off x="408383" y="152400"/>
            <a:ext cx="5998616"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识别过程</a:t>
            </a:r>
            <a:r>
              <a:rPr lang="en-US" altLang="zh-CN" kern="1200" dirty="0" smtClean="0">
                <a:latin typeface="+mj-ea"/>
              </a:rPr>
              <a:t>--</a:t>
            </a:r>
            <a:r>
              <a:rPr lang="zh-CN" altLang="en-US" sz="2000" kern="1200" dirty="0" smtClean="0">
                <a:latin typeface="+mj-ea"/>
              </a:rPr>
              <a:t>主数据识别相关因素</a:t>
            </a:r>
            <a:endParaRPr lang="zh-CN" altLang="en-US" sz="2000" kern="1200" dirty="0">
              <a:latin typeface="+mj-ea"/>
            </a:endParaRPr>
          </a:p>
        </p:txBody>
      </p:sp>
      <p:sp>
        <p:nvSpPr>
          <p:cNvPr id="10" name="矩形 9"/>
          <p:cNvSpPr/>
          <p:nvPr/>
        </p:nvSpPr>
        <p:spPr>
          <a:xfrm>
            <a:off x="6924187" y="104262"/>
            <a:ext cx="2709333" cy="372410"/>
          </a:xfrm>
          <a:prstGeom prst="rect">
            <a:avLst/>
          </a:prstGeom>
        </p:spPr>
        <p:txBody>
          <a:bodyPr wrap="square">
            <a:spAutoFit/>
          </a:bodyPr>
          <a:lstStyle/>
          <a:p>
            <a:pPr>
              <a:buNone/>
            </a:pPr>
            <a:r>
              <a:rPr lang="zh-CN" altLang="en-US" b="1" dirty="0" smtClean="0">
                <a:latin typeface="+mn-ea"/>
                <a:ea typeface="+mn-ea"/>
              </a:rPr>
              <a:t>识别方法  </a:t>
            </a:r>
            <a:r>
              <a:rPr lang="zh-CN" altLang="en-US" b="1" dirty="0" smtClean="0">
                <a:solidFill>
                  <a:srgbClr val="FF0000"/>
                </a:solidFill>
                <a:latin typeface="+mn-ea"/>
                <a:ea typeface="+mn-ea"/>
              </a:rPr>
              <a:t>识别过程</a:t>
            </a:r>
            <a:r>
              <a:rPr lang="zh-CN" altLang="en-US" b="1" dirty="0" smtClean="0">
                <a:latin typeface="+mn-ea"/>
                <a:ea typeface="+mn-ea"/>
              </a:rPr>
              <a:t>  识别结论</a:t>
            </a:r>
            <a:endParaRPr lang="zh-CN" altLang="en-US" b="1" dirty="0">
              <a:solidFill>
                <a:srgbClr val="FF0000"/>
              </a:solidFill>
              <a:latin typeface="+mn-ea"/>
              <a:ea typeface="+mn-ea"/>
            </a:endParaRPr>
          </a:p>
        </p:txBody>
      </p:sp>
      <p:sp>
        <p:nvSpPr>
          <p:cNvPr id="11" name="右箭头 10"/>
          <p:cNvSpPr/>
          <p:nvPr/>
        </p:nvSpPr>
        <p:spPr bwMode="auto">
          <a:xfrm>
            <a:off x="8652379"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3" name="右箭头 12"/>
          <p:cNvSpPr/>
          <p:nvPr/>
        </p:nvSpPr>
        <p:spPr bwMode="auto">
          <a:xfrm>
            <a:off x="776724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113072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08383" y="152400"/>
            <a:ext cx="5998616"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识别过程</a:t>
            </a:r>
            <a:r>
              <a:rPr lang="en-US" altLang="zh-CN" kern="1200" dirty="0" smtClean="0">
                <a:latin typeface="+mj-ea"/>
              </a:rPr>
              <a:t>--</a:t>
            </a:r>
            <a:r>
              <a:rPr lang="zh-CN" altLang="en-US" sz="2000" kern="1200" dirty="0" smtClean="0">
                <a:latin typeface="+mj-ea"/>
              </a:rPr>
              <a:t>主</a:t>
            </a:r>
            <a:r>
              <a:rPr lang="zh-CN" altLang="en-US" sz="2000" kern="1200" dirty="0">
                <a:latin typeface="+mj-ea"/>
              </a:rPr>
              <a:t>数据实施优先级</a:t>
            </a:r>
            <a:r>
              <a:rPr lang="zh-CN" altLang="en-US" sz="2000" kern="1200" dirty="0" smtClean="0">
                <a:latin typeface="+mj-ea"/>
              </a:rPr>
              <a:t>顺序分析</a:t>
            </a:r>
            <a:endParaRPr lang="zh-CN" altLang="en-US" sz="2000" kern="1200" dirty="0">
              <a:latin typeface="+mj-ea"/>
            </a:endParaRPr>
          </a:p>
        </p:txBody>
      </p:sp>
      <p:graphicFrame>
        <p:nvGraphicFramePr>
          <p:cNvPr id="3" name="表格 2"/>
          <p:cNvGraphicFramePr>
            <a:graphicFrameLocks noGrp="1"/>
          </p:cNvGraphicFramePr>
          <p:nvPr>
            <p:extLst>
              <p:ext uri="{D42A27DB-BD31-4B8C-83A1-F6EECF244321}">
                <p14:modId xmlns:p14="http://schemas.microsoft.com/office/powerpoint/2010/main" val="3561945108"/>
              </p:ext>
            </p:extLst>
          </p:nvPr>
        </p:nvGraphicFramePr>
        <p:xfrm>
          <a:off x="416497" y="1377907"/>
          <a:ext cx="9073007" cy="3995309"/>
        </p:xfrm>
        <a:graphic>
          <a:graphicData uri="http://schemas.openxmlformats.org/drawingml/2006/table">
            <a:tbl>
              <a:tblPr>
                <a:tableStyleId>{5C22544A-7EE6-4342-B048-85BDC9FD1C3A}</a:tableStyleId>
              </a:tblPr>
              <a:tblGrid>
                <a:gridCol w="1044310"/>
                <a:gridCol w="1634473"/>
                <a:gridCol w="1195495"/>
                <a:gridCol w="1195495"/>
                <a:gridCol w="1180285"/>
                <a:gridCol w="1180285"/>
                <a:gridCol w="936927"/>
                <a:gridCol w="705737"/>
              </a:tblGrid>
              <a:tr h="180622">
                <a:tc rowSpan="2">
                  <a:txBody>
                    <a:bodyPr/>
                    <a:lstStyle/>
                    <a:p>
                      <a:pPr algn="ctr" rtl="0" fontAlgn="ctr"/>
                      <a:r>
                        <a:rPr lang="zh-CN" altLang="en-US" sz="1400" b="1" u="none" strike="noStrike" dirty="0" smtClean="0">
                          <a:effectLst/>
                          <a:latin typeface="+mj-ea"/>
                          <a:ea typeface="+mj-ea"/>
                        </a:rPr>
                        <a:t>数据分类</a:t>
                      </a:r>
                      <a:endParaRPr lang="zh-CN" altLang="en-US" sz="1400" b="1" u="none" strike="noStrike" dirty="0">
                        <a:effectLst/>
                        <a:latin typeface="+mj-ea"/>
                        <a:ea typeface="+mj-ea"/>
                      </a:endParaRPr>
                    </a:p>
                  </a:txBody>
                  <a:tcPr marL="9506" marR="9506" marT="9506" marB="0" anchor="ctr">
                    <a:solidFill>
                      <a:schemeClr val="accent1">
                        <a:lumMod val="60000"/>
                        <a:lumOff val="40000"/>
                      </a:schemeClr>
                    </a:solidFill>
                  </a:tcPr>
                </a:tc>
                <a:tc rowSpan="2">
                  <a:txBody>
                    <a:bodyPr/>
                    <a:lstStyle/>
                    <a:p>
                      <a:pPr algn="ctr" rtl="0" fontAlgn="ctr"/>
                      <a:r>
                        <a:rPr lang="zh-CN" altLang="en-US" sz="1400" b="1" u="none" strike="noStrike" dirty="0">
                          <a:effectLst/>
                          <a:latin typeface="+mj-ea"/>
                          <a:ea typeface="+mj-ea"/>
                        </a:rPr>
                        <a:t>主数据类别</a:t>
                      </a:r>
                      <a:endParaRPr lang="zh-CN" altLang="en-US" sz="1400" b="1" i="0" u="none" strike="noStrike" dirty="0">
                        <a:solidFill>
                          <a:srgbClr val="000000"/>
                        </a:solidFill>
                        <a:effectLst/>
                        <a:latin typeface="+mj-ea"/>
                        <a:ea typeface="+mj-ea"/>
                      </a:endParaRPr>
                    </a:p>
                  </a:txBody>
                  <a:tcPr marL="9506" marR="9506" marT="9506" marB="0" anchor="ctr">
                    <a:solidFill>
                      <a:schemeClr val="accent1">
                        <a:lumMod val="60000"/>
                        <a:lumOff val="40000"/>
                      </a:schemeClr>
                    </a:solidFill>
                  </a:tcPr>
                </a:tc>
                <a:tc>
                  <a:txBody>
                    <a:bodyPr/>
                    <a:lstStyle/>
                    <a:p>
                      <a:pPr algn="ctr" rtl="0" fontAlgn="ctr"/>
                      <a:r>
                        <a:rPr lang="zh-CN" altLang="en-US" sz="1200" b="1" u="none" strike="noStrike" dirty="0">
                          <a:effectLst/>
                          <a:latin typeface="+mj-ea"/>
                          <a:ea typeface="+mj-ea"/>
                        </a:rPr>
                        <a:t>业务影响程度</a:t>
                      </a:r>
                      <a:endParaRPr lang="zh-CN" altLang="en-US" sz="1200" b="1" i="0" u="none" strike="noStrike" dirty="0">
                        <a:solidFill>
                          <a:srgbClr val="000000"/>
                        </a:solidFill>
                        <a:effectLst/>
                        <a:latin typeface="+mj-ea"/>
                        <a:ea typeface="+mj-ea"/>
                      </a:endParaRPr>
                    </a:p>
                  </a:txBody>
                  <a:tcPr marL="9506" marR="9506" marT="9506" marB="0" anchor="ctr">
                    <a:solidFill>
                      <a:schemeClr val="accent1">
                        <a:lumMod val="60000"/>
                        <a:lumOff val="40000"/>
                      </a:schemeClr>
                    </a:solidFill>
                  </a:tcPr>
                </a:tc>
                <a:tc>
                  <a:txBody>
                    <a:bodyPr/>
                    <a:lstStyle/>
                    <a:p>
                      <a:pPr algn="ctr" rtl="0" fontAlgn="ctr"/>
                      <a:r>
                        <a:rPr lang="zh-CN" altLang="en-US" sz="1200" b="1" u="none" strike="noStrike" dirty="0">
                          <a:effectLst/>
                          <a:latin typeface="+mj-ea"/>
                          <a:ea typeface="+mj-ea"/>
                        </a:rPr>
                        <a:t>数据共享程度</a:t>
                      </a:r>
                      <a:endParaRPr lang="zh-CN" altLang="en-US" sz="1200" b="1" i="0" u="none" strike="noStrike" dirty="0">
                        <a:solidFill>
                          <a:srgbClr val="000000"/>
                        </a:solidFill>
                        <a:effectLst/>
                        <a:latin typeface="+mj-ea"/>
                        <a:ea typeface="+mj-ea"/>
                      </a:endParaRPr>
                    </a:p>
                  </a:txBody>
                  <a:tcPr marL="9506" marR="9506" marT="9506" marB="0" anchor="ctr">
                    <a:solidFill>
                      <a:schemeClr val="accent1">
                        <a:lumMod val="60000"/>
                        <a:lumOff val="40000"/>
                      </a:schemeClr>
                    </a:solidFill>
                  </a:tcPr>
                </a:tc>
                <a:tc>
                  <a:txBody>
                    <a:bodyPr/>
                    <a:lstStyle/>
                    <a:p>
                      <a:pPr algn="ctr" rtl="0" fontAlgn="ctr"/>
                      <a:r>
                        <a:rPr lang="zh-CN" altLang="en-US" sz="1200" b="1" u="none" strike="noStrike" dirty="0">
                          <a:effectLst/>
                          <a:latin typeface="+mj-ea"/>
                          <a:ea typeface="+mj-ea"/>
                        </a:rPr>
                        <a:t>主</a:t>
                      </a:r>
                      <a:r>
                        <a:rPr lang="zh-CN" altLang="en-US" sz="1200" b="1" u="none" strike="noStrike" dirty="0" smtClean="0">
                          <a:effectLst/>
                          <a:latin typeface="+mj-ea"/>
                          <a:ea typeface="+mj-ea"/>
                        </a:rPr>
                        <a:t>数据管理</a:t>
                      </a:r>
                      <a:endParaRPr lang="en-US" altLang="zh-CN" sz="1200" b="1" u="none" strike="noStrike" dirty="0" smtClean="0">
                        <a:effectLst/>
                        <a:latin typeface="+mj-ea"/>
                        <a:ea typeface="+mj-ea"/>
                      </a:endParaRPr>
                    </a:p>
                    <a:p>
                      <a:pPr algn="ctr" rtl="0" fontAlgn="ctr"/>
                      <a:r>
                        <a:rPr lang="zh-CN" altLang="en-US" sz="1200" b="1" u="none" strike="noStrike" dirty="0" smtClean="0">
                          <a:effectLst/>
                          <a:latin typeface="+mj-ea"/>
                          <a:ea typeface="+mj-ea"/>
                        </a:rPr>
                        <a:t>成熟度</a:t>
                      </a:r>
                      <a:endParaRPr lang="zh-CN" altLang="en-US" sz="1200" b="1" i="0" u="none" strike="noStrike" dirty="0">
                        <a:solidFill>
                          <a:srgbClr val="000000"/>
                        </a:solidFill>
                        <a:effectLst/>
                        <a:latin typeface="+mj-ea"/>
                        <a:ea typeface="+mj-ea"/>
                      </a:endParaRPr>
                    </a:p>
                  </a:txBody>
                  <a:tcPr marL="9506" marR="9506" marT="9506" marB="0" anchor="ctr">
                    <a:solidFill>
                      <a:schemeClr val="accent1">
                        <a:lumMod val="60000"/>
                        <a:lumOff val="40000"/>
                      </a:schemeClr>
                    </a:solidFill>
                  </a:tcPr>
                </a:tc>
                <a:tc>
                  <a:txBody>
                    <a:bodyPr/>
                    <a:lstStyle/>
                    <a:p>
                      <a:pPr algn="ctr" rtl="0" fontAlgn="ctr"/>
                      <a:r>
                        <a:rPr lang="zh-CN" altLang="en-US" sz="1200" b="1" u="none" strike="noStrike" dirty="0">
                          <a:effectLst/>
                          <a:latin typeface="+mj-ea"/>
                          <a:ea typeface="+mj-ea"/>
                        </a:rPr>
                        <a:t>主数据</a:t>
                      </a:r>
                      <a:r>
                        <a:rPr lang="zh-CN" altLang="en-US" sz="1200" b="1" u="none" strike="noStrike" dirty="0" smtClean="0">
                          <a:effectLst/>
                          <a:latin typeface="+mj-ea"/>
                          <a:ea typeface="+mj-ea"/>
                        </a:rPr>
                        <a:t>统一</a:t>
                      </a:r>
                      <a:endParaRPr lang="en-US" altLang="zh-CN" sz="1200" b="1" u="none" strike="noStrike" dirty="0" smtClean="0">
                        <a:effectLst/>
                        <a:latin typeface="+mj-ea"/>
                        <a:ea typeface="+mj-ea"/>
                      </a:endParaRPr>
                    </a:p>
                    <a:p>
                      <a:pPr algn="ctr" rtl="0" fontAlgn="ctr"/>
                      <a:r>
                        <a:rPr lang="zh-CN" altLang="en-US" sz="1200" b="1" u="none" strike="noStrike" dirty="0" smtClean="0">
                          <a:effectLst/>
                          <a:latin typeface="+mj-ea"/>
                          <a:ea typeface="+mj-ea"/>
                        </a:rPr>
                        <a:t>难</a:t>
                      </a:r>
                      <a:r>
                        <a:rPr lang="zh-CN" altLang="en-US" sz="1200" b="1" u="none" strike="noStrike" dirty="0">
                          <a:effectLst/>
                          <a:latin typeface="+mj-ea"/>
                          <a:ea typeface="+mj-ea"/>
                        </a:rPr>
                        <a:t>易程度</a:t>
                      </a:r>
                      <a:endParaRPr lang="zh-CN" altLang="en-US" sz="1200" b="1" i="0" u="none" strike="noStrike" dirty="0">
                        <a:solidFill>
                          <a:srgbClr val="000000"/>
                        </a:solidFill>
                        <a:effectLst/>
                        <a:latin typeface="+mj-ea"/>
                        <a:ea typeface="+mj-ea"/>
                      </a:endParaRPr>
                    </a:p>
                  </a:txBody>
                  <a:tcPr marL="9506" marR="9506" marT="9506" marB="0" anchor="ctr">
                    <a:solidFill>
                      <a:schemeClr val="accent1">
                        <a:lumMod val="60000"/>
                        <a:lumOff val="40000"/>
                      </a:schemeClr>
                    </a:solidFill>
                  </a:tcPr>
                </a:tc>
                <a:tc>
                  <a:txBody>
                    <a:bodyPr/>
                    <a:lstStyle/>
                    <a:p>
                      <a:pPr algn="ctr" rtl="0" fontAlgn="ctr"/>
                      <a:r>
                        <a:rPr lang="zh-CN" altLang="en-US" sz="1200" b="1" u="none" strike="noStrike" dirty="0">
                          <a:effectLst/>
                          <a:latin typeface="+mj-ea"/>
                          <a:ea typeface="+mj-ea"/>
                        </a:rPr>
                        <a:t>需求迫切程度</a:t>
                      </a:r>
                      <a:endParaRPr lang="zh-CN" altLang="en-US" sz="1200" b="1" i="0" u="none" strike="noStrike" dirty="0">
                        <a:solidFill>
                          <a:srgbClr val="000000"/>
                        </a:solidFill>
                        <a:effectLst/>
                        <a:latin typeface="+mj-ea"/>
                        <a:ea typeface="+mj-ea"/>
                      </a:endParaRPr>
                    </a:p>
                  </a:txBody>
                  <a:tcPr marL="9506" marR="9506" marT="9506" marB="0" anchor="ctr">
                    <a:solidFill>
                      <a:schemeClr val="accent1">
                        <a:lumMod val="60000"/>
                        <a:lumOff val="40000"/>
                      </a:schemeClr>
                    </a:solidFill>
                  </a:tcPr>
                </a:tc>
                <a:tc>
                  <a:txBody>
                    <a:bodyPr/>
                    <a:lstStyle/>
                    <a:p>
                      <a:pPr algn="ctr" rtl="0" fontAlgn="ctr"/>
                      <a:r>
                        <a:rPr lang="zh-CN" altLang="en-US" sz="1200" b="1" u="none" strike="noStrike" dirty="0">
                          <a:effectLst/>
                          <a:latin typeface="+mj-ea"/>
                          <a:ea typeface="+mj-ea"/>
                        </a:rPr>
                        <a:t>相关因素</a:t>
                      </a:r>
                      <a:endParaRPr lang="zh-CN" altLang="en-US" sz="1200" b="1" i="0" u="none" strike="noStrike" dirty="0">
                        <a:solidFill>
                          <a:srgbClr val="000000"/>
                        </a:solidFill>
                        <a:effectLst/>
                        <a:latin typeface="+mj-ea"/>
                        <a:ea typeface="+mj-ea"/>
                      </a:endParaRPr>
                    </a:p>
                  </a:txBody>
                  <a:tcPr marL="9506" marR="9506" marT="9506" marB="0" anchor="ctr">
                    <a:solidFill>
                      <a:schemeClr val="accent1">
                        <a:lumMod val="60000"/>
                        <a:lumOff val="40000"/>
                      </a:schemeClr>
                    </a:solidFill>
                  </a:tcPr>
                </a:tc>
              </a:tr>
              <a:tr h="541867">
                <a:tc vMerge="1">
                  <a:txBody>
                    <a:bodyPr/>
                    <a:lstStyle/>
                    <a:p>
                      <a:endParaRPr lang="zh-CN" altLang="en-US"/>
                    </a:p>
                  </a:txBody>
                  <a:tcPr/>
                </a:tc>
                <a:tc vMerge="1">
                  <a:txBody>
                    <a:bodyPr/>
                    <a:lstStyle/>
                    <a:p>
                      <a:endParaRPr lang="zh-CN" altLang="en-US"/>
                    </a:p>
                  </a:txBody>
                  <a:tcPr/>
                </a:tc>
                <a:tc>
                  <a:txBody>
                    <a:bodyPr/>
                    <a:lstStyle/>
                    <a:p>
                      <a:pPr algn="l" rtl="0" fontAlgn="ctr"/>
                      <a:r>
                        <a:rPr lang="zh-CN" altLang="en-US" sz="900" u="none" strike="noStrike" dirty="0">
                          <a:effectLst/>
                          <a:latin typeface="+mj-ea"/>
                          <a:ea typeface="+mj-ea"/>
                        </a:rPr>
                        <a:t>（</a:t>
                      </a:r>
                      <a:r>
                        <a:rPr lang="en-US" altLang="zh-CN" sz="900" u="none" strike="noStrike" dirty="0">
                          <a:effectLst/>
                          <a:latin typeface="+mj-ea"/>
                          <a:ea typeface="+mj-ea"/>
                        </a:rPr>
                        <a:t>3</a:t>
                      </a:r>
                      <a:r>
                        <a:rPr lang="zh-CN" altLang="en-US" sz="900" u="none" strike="noStrike" dirty="0">
                          <a:effectLst/>
                          <a:latin typeface="+mj-ea"/>
                          <a:ea typeface="+mj-ea"/>
                        </a:rPr>
                        <a:t>分）所有单位共用</a:t>
                      </a:r>
                      <a:br>
                        <a:rPr lang="zh-CN" altLang="en-US" sz="900" u="none" strike="noStrike" dirty="0">
                          <a:effectLst/>
                          <a:latin typeface="+mj-ea"/>
                          <a:ea typeface="+mj-ea"/>
                        </a:rPr>
                      </a:br>
                      <a:r>
                        <a:rPr lang="zh-CN" altLang="en-US" sz="900" u="none" strike="noStrike" dirty="0">
                          <a:effectLst/>
                          <a:latin typeface="+mj-ea"/>
                          <a:ea typeface="+mj-ea"/>
                        </a:rPr>
                        <a:t>（</a:t>
                      </a:r>
                      <a:r>
                        <a:rPr lang="en-US" altLang="zh-CN" sz="900" u="none" strike="noStrike" dirty="0">
                          <a:effectLst/>
                          <a:latin typeface="+mj-ea"/>
                          <a:ea typeface="+mj-ea"/>
                        </a:rPr>
                        <a:t>2</a:t>
                      </a:r>
                      <a:r>
                        <a:rPr lang="zh-CN" altLang="en-US" sz="900" u="none" strike="noStrike" dirty="0">
                          <a:effectLst/>
                          <a:latin typeface="+mj-ea"/>
                          <a:ea typeface="+mj-ea"/>
                        </a:rPr>
                        <a:t>分）总部系统使用</a:t>
                      </a:r>
                      <a:br>
                        <a:rPr lang="zh-CN" altLang="en-US" sz="900" u="none" strike="noStrike" dirty="0">
                          <a:effectLst/>
                          <a:latin typeface="+mj-ea"/>
                          <a:ea typeface="+mj-ea"/>
                        </a:rPr>
                      </a:br>
                      <a:r>
                        <a:rPr lang="zh-CN" altLang="en-US" sz="900" u="none" strike="noStrike" dirty="0">
                          <a:effectLst/>
                          <a:latin typeface="+mj-ea"/>
                          <a:ea typeface="+mj-ea"/>
                        </a:rPr>
                        <a:t>（</a:t>
                      </a:r>
                      <a:r>
                        <a:rPr lang="en-US" altLang="zh-CN" sz="900" u="none" strike="noStrike" dirty="0">
                          <a:effectLst/>
                          <a:latin typeface="+mj-ea"/>
                          <a:ea typeface="+mj-ea"/>
                        </a:rPr>
                        <a:t>1</a:t>
                      </a:r>
                      <a:r>
                        <a:rPr lang="zh-CN" altLang="en-US" sz="900" u="none" strike="noStrike" dirty="0">
                          <a:effectLst/>
                          <a:latin typeface="+mj-ea"/>
                          <a:ea typeface="+mj-ea"/>
                        </a:rPr>
                        <a:t>分）下属单位自用</a:t>
                      </a:r>
                      <a:endParaRPr lang="zh-CN" altLang="en-US" sz="900" b="0" i="0" u="none" strike="noStrike" dirty="0">
                        <a:solidFill>
                          <a:srgbClr val="000000"/>
                        </a:solidFill>
                        <a:effectLst/>
                        <a:latin typeface="+mj-ea"/>
                        <a:ea typeface="+mj-ea"/>
                      </a:endParaRPr>
                    </a:p>
                  </a:txBody>
                  <a:tcPr marL="9506" marR="9506" marT="9506" marB="0" anchor="ctr">
                    <a:solidFill>
                      <a:schemeClr val="accent1">
                        <a:lumMod val="60000"/>
                        <a:lumOff val="40000"/>
                      </a:schemeClr>
                    </a:solidFill>
                  </a:tcPr>
                </a:tc>
                <a:tc>
                  <a:txBody>
                    <a:bodyPr/>
                    <a:lstStyle/>
                    <a:p>
                      <a:pPr algn="l" rtl="0" fontAlgn="ctr"/>
                      <a:r>
                        <a:rPr lang="zh-CN" altLang="en-US" sz="900" u="none" strike="noStrike" dirty="0">
                          <a:effectLst/>
                          <a:latin typeface="+mj-ea"/>
                          <a:ea typeface="+mj-ea"/>
                        </a:rPr>
                        <a:t>（</a:t>
                      </a:r>
                      <a:r>
                        <a:rPr lang="en-US" altLang="zh-CN" sz="900" u="none" strike="noStrike" dirty="0">
                          <a:effectLst/>
                          <a:latin typeface="+mj-ea"/>
                          <a:ea typeface="+mj-ea"/>
                        </a:rPr>
                        <a:t>3</a:t>
                      </a:r>
                      <a:r>
                        <a:rPr lang="zh-CN" altLang="en-US" sz="900" u="none" strike="noStrike" dirty="0">
                          <a:effectLst/>
                          <a:latin typeface="+mj-ea"/>
                          <a:ea typeface="+mj-ea"/>
                        </a:rPr>
                        <a:t>分）</a:t>
                      </a:r>
                      <a:r>
                        <a:rPr lang="en-US" altLang="zh-CN" sz="900" u="none" strike="noStrike" dirty="0">
                          <a:effectLst/>
                          <a:latin typeface="+mj-ea"/>
                          <a:ea typeface="+mj-ea"/>
                        </a:rPr>
                        <a:t>3</a:t>
                      </a:r>
                      <a:r>
                        <a:rPr lang="zh-CN" altLang="en-US" sz="900" u="none" strike="noStrike" dirty="0">
                          <a:effectLst/>
                          <a:latin typeface="+mj-ea"/>
                          <a:ea typeface="+mj-ea"/>
                        </a:rPr>
                        <a:t>个系统以下</a:t>
                      </a:r>
                      <a:br>
                        <a:rPr lang="zh-CN" altLang="en-US" sz="900" u="none" strike="noStrike" dirty="0">
                          <a:effectLst/>
                          <a:latin typeface="+mj-ea"/>
                          <a:ea typeface="+mj-ea"/>
                        </a:rPr>
                      </a:br>
                      <a:r>
                        <a:rPr lang="zh-CN" altLang="en-US" sz="900" u="none" strike="noStrike" dirty="0">
                          <a:effectLst/>
                          <a:latin typeface="+mj-ea"/>
                          <a:ea typeface="+mj-ea"/>
                        </a:rPr>
                        <a:t>（</a:t>
                      </a:r>
                      <a:r>
                        <a:rPr lang="en-US" altLang="zh-CN" sz="900" u="none" strike="noStrike" dirty="0">
                          <a:effectLst/>
                          <a:latin typeface="+mj-ea"/>
                          <a:ea typeface="+mj-ea"/>
                        </a:rPr>
                        <a:t>2</a:t>
                      </a:r>
                      <a:r>
                        <a:rPr lang="zh-CN" altLang="en-US" sz="900" u="none" strike="noStrike" dirty="0">
                          <a:effectLst/>
                          <a:latin typeface="+mj-ea"/>
                          <a:ea typeface="+mj-ea"/>
                        </a:rPr>
                        <a:t>分）</a:t>
                      </a:r>
                      <a:r>
                        <a:rPr lang="en-US" altLang="zh-CN" sz="900" u="none" strike="noStrike" dirty="0">
                          <a:effectLst/>
                          <a:latin typeface="+mj-ea"/>
                          <a:ea typeface="+mj-ea"/>
                        </a:rPr>
                        <a:t>4</a:t>
                      </a:r>
                      <a:r>
                        <a:rPr lang="zh-CN" altLang="en-US" sz="900" u="none" strike="noStrike" dirty="0">
                          <a:effectLst/>
                          <a:latin typeface="+mj-ea"/>
                          <a:ea typeface="+mj-ea"/>
                        </a:rPr>
                        <a:t>－</a:t>
                      </a:r>
                      <a:r>
                        <a:rPr lang="en-US" altLang="zh-CN" sz="900" u="none" strike="noStrike" dirty="0">
                          <a:effectLst/>
                          <a:latin typeface="+mj-ea"/>
                          <a:ea typeface="+mj-ea"/>
                        </a:rPr>
                        <a:t>10</a:t>
                      </a:r>
                      <a:r>
                        <a:rPr lang="zh-CN" altLang="en-US" sz="900" u="none" strike="noStrike" dirty="0">
                          <a:effectLst/>
                          <a:latin typeface="+mj-ea"/>
                          <a:ea typeface="+mj-ea"/>
                        </a:rPr>
                        <a:t>个系统</a:t>
                      </a:r>
                      <a:br>
                        <a:rPr lang="zh-CN" altLang="en-US" sz="900" u="none" strike="noStrike" dirty="0">
                          <a:effectLst/>
                          <a:latin typeface="+mj-ea"/>
                          <a:ea typeface="+mj-ea"/>
                        </a:rPr>
                      </a:br>
                      <a:r>
                        <a:rPr lang="zh-CN" altLang="en-US" sz="900" u="none" strike="noStrike" dirty="0">
                          <a:effectLst/>
                          <a:latin typeface="+mj-ea"/>
                          <a:ea typeface="+mj-ea"/>
                        </a:rPr>
                        <a:t>（</a:t>
                      </a:r>
                      <a:r>
                        <a:rPr lang="en-US" altLang="zh-CN" sz="900" u="none" strike="noStrike" dirty="0">
                          <a:effectLst/>
                          <a:latin typeface="+mj-ea"/>
                          <a:ea typeface="+mj-ea"/>
                        </a:rPr>
                        <a:t>1</a:t>
                      </a:r>
                      <a:r>
                        <a:rPr lang="zh-CN" altLang="en-US" sz="900" u="none" strike="noStrike" dirty="0">
                          <a:effectLst/>
                          <a:latin typeface="+mj-ea"/>
                          <a:ea typeface="+mj-ea"/>
                        </a:rPr>
                        <a:t>分）</a:t>
                      </a:r>
                      <a:r>
                        <a:rPr lang="en-US" altLang="zh-CN" sz="900" u="none" strike="noStrike" dirty="0">
                          <a:effectLst/>
                          <a:latin typeface="+mj-ea"/>
                          <a:ea typeface="+mj-ea"/>
                        </a:rPr>
                        <a:t>10</a:t>
                      </a:r>
                      <a:r>
                        <a:rPr lang="zh-CN" altLang="en-US" sz="900" u="none" strike="noStrike" dirty="0">
                          <a:effectLst/>
                          <a:latin typeface="+mj-ea"/>
                          <a:ea typeface="+mj-ea"/>
                        </a:rPr>
                        <a:t>个系统以上</a:t>
                      </a:r>
                      <a:endParaRPr lang="zh-CN" altLang="en-US" sz="900" b="0" i="0" u="none" strike="noStrike" dirty="0">
                        <a:solidFill>
                          <a:srgbClr val="000000"/>
                        </a:solidFill>
                        <a:effectLst/>
                        <a:latin typeface="+mj-ea"/>
                        <a:ea typeface="+mj-ea"/>
                      </a:endParaRPr>
                    </a:p>
                  </a:txBody>
                  <a:tcPr marL="9506" marR="9506" marT="9506" marB="0" anchor="ctr">
                    <a:solidFill>
                      <a:schemeClr val="accent1">
                        <a:lumMod val="60000"/>
                        <a:lumOff val="40000"/>
                      </a:schemeClr>
                    </a:solidFill>
                  </a:tcPr>
                </a:tc>
                <a:tc>
                  <a:txBody>
                    <a:bodyPr/>
                    <a:lstStyle/>
                    <a:p>
                      <a:pPr algn="l" rtl="0" fontAlgn="ctr"/>
                      <a:r>
                        <a:rPr lang="zh-CN" altLang="en-US" sz="900" u="none" strike="noStrike" dirty="0">
                          <a:effectLst/>
                          <a:latin typeface="+mj-ea"/>
                          <a:ea typeface="+mj-ea"/>
                        </a:rPr>
                        <a:t>（</a:t>
                      </a:r>
                      <a:r>
                        <a:rPr lang="en-US" altLang="zh-CN" sz="900" u="none" strike="noStrike" dirty="0">
                          <a:effectLst/>
                          <a:latin typeface="+mj-ea"/>
                          <a:ea typeface="+mj-ea"/>
                        </a:rPr>
                        <a:t>3</a:t>
                      </a:r>
                      <a:r>
                        <a:rPr lang="zh-CN" altLang="en-US" sz="900" u="none" strike="noStrike" dirty="0">
                          <a:effectLst/>
                          <a:latin typeface="+mj-ea"/>
                          <a:ea typeface="+mj-ea"/>
                        </a:rPr>
                        <a:t>分）已集中管理</a:t>
                      </a:r>
                      <a:br>
                        <a:rPr lang="zh-CN" altLang="en-US" sz="900" u="none" strike="noStrike" dirty="0">
                          <a:effectLst/>
                          <a:latin typeface="+mj-ea"/>
                          <a:ea typeface="+mj-ea"/>
                        </a:rPr>
                      </a:br>
                      <a:r>
                        <a:rPr lang="zh-CN" altLang="en-US" sz="900" u="none" strike="noStrike" dirty="0">
                          <a:effectLst/>
                          <a:latin typeface="+mj-ea"/>
                          <a:ea typeface="+mj-ea"/>
                        </a:rPr>
                        <a:t>（</a:t>
                      </a:r>
                      <a:r>
                        <a:rPr lang="en-US" altLang="zh-CN" sz="900" u="none" strike="noStrike" dirty="0">
                          <a:effectLst/>
                          <a:latin typeface="+mj-ea"/>
                          <a:ea typeface="+mj-ea"/>
                        </a:rPr>
                        <a:t>2</a:t>
                      </a:r>
                      <a:r>
                        <a:rPr lang="zh-CN" altLang="en-US" sz="900" u="none" strike="noStrike" dirty="0">
                          <a:effectLst/>
                          <a:latin typeface="+mj-ea"/>
                          <a:ea typeface="+mj-ea"/>
                        </a:rPr>
                        <a:t>分）部分具备</a:t>
                      </a:r>
                      <a:br>
                        <a:rPr lang="zh-CN" altLang="en-US" sz="900" u="none" strike="noStrike" dirty="0">
                          <a:effectLst/>
                          <a:latin typeface="+mj-ea"/>
                          <a:ea typeface="+mj-ea"/>
                        </a:rPr>
                      </a:br>
                      <a:r>
                        <a:rPr lang="zh-CN" altLang="en-US" sz="900" u="none" strike="noStrike" dirty="0">
                          <a:effectLst/>
                          <a:latin typeface="+mj-ea"/>
                          <a:ea typeface="+mj-ea"/>
                        </a:rPr>
                        <a:t>（</a:t>
                      </a:r>
                      <a:r>
                        <a:rPr lang="en-US" altLang="zh-CN" sz="900" u="none" strike="noStrike" dirty="0">
                          <a:effectLst/>
                          <a:latin typeface="+mj-ea"/>
                          <a:ea typeface="+mj-ea"/>
                        </a:rPr>
                        <a:t>1</a:t>
                      </a:r>
                      <a:r>
                        <a:rPr lang="zh-CN" altLang="en-US" sz="900" u="none" strike="noStrike" dirty="0">
                          <a:effectLst/>
                          <a:latin typeface="+mj-ea"/>
                          <a:ea typeface="+mj-ea"/>
                        </a:rPr>
                        <a:t>分）分散管理</a:t>
                      </a:r>
                      <a:endParaRPr lang="zh-CN" altLang="en-US" sz="900" b="0" i="0" u="none" strike="noStrike" dirty="0">
                        <a:solidFill>
                          <a:srgbClr val="000000"/>
                        </a:solidFill>
                        <a:effectLst/>
                        <a:latin typeface="+mj-ea"/>
                        <a:ea typeface="+mj-ea"/>
                      </a:endParaRPr>
                    </a:p>
                  </a:txBody>
                  <a:tcPr marL="9506" marR="9506" marT="9506" marB="0" anchor="ctr">
                    <a:solidFill>
                      <a:schemeClr val="accent1">
                        <a:lumMod val="60000"/>
                        <a:lumOff val="40000"/>
                      </a:schemeClr>
                    </a:solidFill>
                  </a:tcPr>
                </a:tc>
                <a:tc>
                  <a:txBody>
                    <a:bodyPr/>
                    <a:lstStyle/>
                    <a:p>
                      <a:pPr algn="l" rtl="0" fontAlgn="ctr"/>
                      <a:r>
                        <a:rPr lang="zh-CN" altLang="en-US" sz="900" u="none" strike="noStrike" dirty="0">
                          <a:effectLst/>
                          <a:latin typeface="+mj-ea"/>
                          <a:ea typeface="+mj-ea"/>
                        </a:rPr>
                        <a:t>（</a:t>
                      </a:r>
                      <a:r>
                        <a:rPr lang="en-US" altLang="zh-CN" sz="900" u="none" strike="noStrike" dirty="0">
                          <a:effectLst/>
                          <a:latin typeface="+mj-ea"/>
                          <a:ea typeface="+mj-ea"/>
                        </a:rPr>
                        <a:t>3</a:t>
                      </a:r>
                      <a:r>
                        <a:rPr lang="zh-CN" altLang="en-US" sz="900" u="none" strike="noStrike" dirty="0">
                          <a:effectLst/>
                          <a:latin typeface="+mj-ea"/>
                          <a:ea typeface="+mj-ea"/>
                        </a:rPr>
                        <a:t>分）统一较容易</a:t>
                      </a:r>
                      <a:br>
                        <a:rPr lang="zh-CN" altLang="en-US" sz="900" u="none" strike="noStrike" dirty="0">
                          <a:effectLst/>
                          <a:latin typeface="+mj-ea"/>
                          <a:ea typeface="+mj-ea"/>
                        </a:rPr>
                      </a:br>
                      <a:r>
                        <a:rPr lang="zh-CN" altLang="en-US" sz="900" u="none" strike="noStrike" dirty="0">
                          <a:effectLst/>
                          <a:latin typeface="+mj-ea"/>
                          <a:ea typeface="+mj-ea"/>
                        </a:rPr>
                        <a:t>（</a:t>
                      </a:r>
                      <a:r>
                        <a:rPr lang="en-US" altLang="zh-CN" sz="900" u="none" strike="noStrike" dirty="0">
                          <a:effectLst/>
                          <a:latin typeface="+mj-ea"/>
                          <a:ea typeface="+mj-ea"/>
                        </a:rPr>
                        <a:t>2</a:t>
                      </a:r>
                      <a:r>
                        <a:rPr lang="zh-CN" altLang="en-US" sz="900" u="none" strike="noStrike" dirty="0">
                          <a:effectLst/>
                          <a:latin typeface="+mj-ea"/>
                          <a:ea typeface="+mj-ea"/>
                        </a:rPr>
                        <a:t>分）统一难度适中</a:t>
                      </a:r>
                      <a:br>
                        <a:rPr lang="zh-CN" altLang="en-US" sz="900" u="none" strike="noStrike" dirty="0">
                          <a:effectLst/>
                          <a:latin typeface="+mj-ea"/>
                          <a:ea typeface="+mj-ea"/>
                        </a:rPr>
                      </a:br>
                      <a:r>
                        <a:rPr lang="zh-CN" altLang="en-US" sz="900" u="none" strike="noStrike" dirty="0">
                          <a:effectLst/>
                          <a:latin typeface="+mj-ea"/>
                          <a:ea typeface="+mj-ea"/>
                        </a:rPr>
                        <a:t>（</a:t>
                      </a:r>
                      <a:r>
                        <a:rPr lang="en-US" altLang="zh-CN" sz="900" u="none" strike="noStrike" dirty="0">
                          <a:effectLst/>
                          <a:latin typeface="+mj-ea"/>
                          <a:ea typeface="+mj-ea"/>
                        </a:rPr>
                        <a:t>1</a:t>
                      </a:r>
                      <a:r>
                        <a:rPr lang="zh-CN" altLang="en-US" sz="900" u="none" strike="noStrike" dirty="0">
                          <a:effectLst/>
                          <a:latin typeface="+mj-ea"/>
                          <a:ea typeface="+mj-ea"/>
                        </a:rPr>
                        <a:t>分）统一难，量大</a:t>
                      </a:r>
                      <a:endParaRPr lang="zh-CN" altLang="en-US" sz="900" b="0" i="0" u="none" strike="noStrike" dirty="0">
                        <a:solidFill>
                          <a:srgbClr val="000000"/>
                        </a:solidFill>
                        <a:effectLst/>
                        <a:latin typeface="+mj-ea"/>
                        <a:ea typeface="+mj-ea"/>
                      </a:endParaRPr>
                    </a:p>
                  </a:txBody>
                  <a:tcPr marL="9506" marR="9506" marT="9506" marB="0" anchor="ctr">
                    <a:solidFill>
                      <a:schemeClr val="accent1">
                        <a:lumMod val="60000"/>
                        <a:lumOff val="40000"/>
                      </a:schemeClr>
                    </a:solidFill>
                  </a:tcPr>
                </a:tc>
                <a:tc>
                  <a:txBody>
                    <a:bodyPr/>
                    <a:lstStyle/>
                    <a:p>
                      <a:pPr algn="l" rtl="0" fontAlgn="ctr"/>
                      <a:r>
                        <a:rPr lang="zh-CN" altLang="en-US" sz="900" u="none" strike="noStrike" dirty="0">
                          <a:effectLst/>
                          <a:latin typeface="+mj-ea"/>
                          <a:ea typeface="+mj-ea"/>
                        </a:rPr>
                        <a:t>（</a:t>
                      </a:r>
                      <a:r>
                        <a:rPr lang="en-US" altLang="zh-CN" sz="900" u="none" strike="noStrike" dirty="0">
                          <a:effectLst/>
                          <a:latin typeface="+mj-ea"/>
                          <a:ea typeface="+mj-ea"/>
                        </a:rPr>
                        <a:t>3</a:t>
                      </a:r>
                      <a:r>
                        <a:rPr lang="zh-CN" altLang="en-US" sz="900" u="none" strike="noStrike" dirty="0">
                          <a:effectLst/>
                          <a:latin typeface="+mj-ea"/>
                          <a:ea typeface="+mj-ea"/>
                        </a:rPr>
                        <a:t>分）非常迫切</a:t>
                      </a:r>
                      <a:br>
                        <a:rPr lang="zh-CN" altLang="en-US" sz="900" u="none" strike="noStrike" dirty="0">
                          <a:effectLst/>
                          <a:latin typeface="+mj-ea"/>
                          <a:ea typeface="+mj-ea"/>
                        </a:rPr>
                      </a:br>
                      <a:r>
                        <a:rPr lang="zh-CN" altLang="en-US" sz="900" u="none" strike="noStrike" dirty="0">
                          <a:effectLst/>
                          <a:latin typeface="+mj-ea"/>
                          <a:ea typeface="+mj-ea"/>
                        </a:rPr>
                        <a:t>（</a:t>
                      </a:r>
                      <a:r>
                        <a:rPr lang="en-US" altLang="zh-CN" sz="900" u="none" strike="noStrike" dirty="0">
                          <a:effectLst/>
                          <a:latin typeface="+mj-ea"/>
                          <a:ea typeface="+mj-ea"/>
                        </a:rPr>
                        <a:t>2</a:t>
                      </a:r>
                      <a:r>
                        <a:rPr lang="zh-CN" altLang="en-US" sz="900" u="none" strike="noStrike" dirty="0">
                          <a:effectLst/>
                          <a:latin typeface="+mj-ea"/>
                          <a:ea typeface="+mj-ea"/>
                        </a:rPr>
                        <a:t>分）中等紧迫</a:t>
                      </a:r>
                      <a:br>
                        <a:rPr lang="zh-CN" altLang="en-US" sz="900" u="none" strike="noStrike" dirty="0">
                          <a:effectLst/>
                          <a:latin typeface="+mj-ea"/>
                          <a:ea typeface="+mj-ea"/>
                        </a:rPr>
                      </a:br>
                      <a:r>
                        <a:rPr lang="zh-CN" altLang="en-US" sz="900" u="none" strike="noStrike" dirty="0">
                          <a:effectLst/>
                          <a:latin typeface="+mj-ea"/>
                          <a:ea typeface="+mj-ea"/>
                        </a:rPr>
                        <a:t>（</a:t>
                      </a:r>
                      <a:r>
                        <a:rPr lang="en-US" altLang="zh-CN" sz="900" u="none" strike="noStrike" dirty="0">
                          <a:effectLst/>
                          <a:latin typeface="+mj-ea"/>
                          <a:ea typeface="+mj-ea"/>
                        </a:rPr>
                        <a:t>1</a:t>
                      </a:r>
                      <a:r>
                        <a:rPr lang="zh-CN" altLang="en-US" sz="900" u="none" strike="noStrike" dirty="0">
                          <a:effectLst/>
                          <a:latin typeface="+mj-ea"/>
                          <a:ea typeface="+mj-ea"/>
                        </a:rPr>
                        <a:t>分）不迫切</a:t>
                      </a:r>
                      <a:endParaRPr lang="zh-CN" altLang="en-US" sz="900" b="0" i="0" u="none" strike="noStrike" dirty="0">
                        <a:solidFill>
                          <a:srgbClr val="000000"/>
                        </a:solidFill>
                        <a:effectLst/>
                        <a:latin typeface="+mj-ea"/>
                        <a:ea typeface="+mj-ea"/>
                      </a:endParaRPr>
                    </a:p>
                  </a:txBody>
                  <a:tcPr marL="9506" marR="9506" marT="9506" marB="0" anchor="ctr">
                    <a:solidFill>
                      <a:schemeClr val="accent1">
                        <a:lumMod val="60000"/>
                        <a:lumOff val="40000"/>
                      </a:schemeClr>
                    </a:solidFill>
                  </a:tcPr>
                </a:tc>
                <a:tc>
                  <a:txBody>
                    <a:bodyPr/>
                    <a:lstStyle/>
                    <a:p>
                      <a:pPr algn="ctr" rtl="0" fontAlgn="ctr"/>
                      <a:r>
                        <a:rPr lang="zh-CN" altLang="en-US" sz="900" u="none" strike="noStrike" dirty="0">
                          <a:effectLst/>
                          <a:latin typeface="+mj-ea"/>
                          <a:ea typeface="+mj-ea"/>
                        </a:rPr>
                        <a:t>汇总分值</a:t>
                      </a:r>
                      <a:endParaRPr lang="zh-CN" altLang="en-US" sz="900" b="0" i="0" u="none" strike="noStrike" dirty="0">
                        <a:solidFill>
                          <a:srgbClr val="000000"/>
                        </a:solidFill>
                        <a:effectLst/>
                        <a:latin typeface="+mj-ea"/>
                        <a:ea typeface="+mj-ea"/>
                      </a:endParaRPr>
                    </a:p>
                  </a:txBody>
                  <a:tcPr marL="9506" marR="9506" marT="9506" marB="0" anchor="ctr">
                    <a:solidFill>
                      <a:schemeClr val="accent1">
                        <a:lumMod val="60000"/>
                        <a:lumOff val="40000"/>
                      </a:schemeClr>
                    </a:solidFill>
                  </a:tcPr>
                </a:tc>
              </a:tr>
              <a:tr h="180622">
                <a:tc>
                  <a:txBody>
                    <a:bodyPr/>
                    <a:lstStyle/>
                    <a:p>
                      <a:pPr algn="ctr" rtl="0" fontAlgn="ctr"/>
                      <a:r>
                        <a:rPr lang="zh-CN" altLang="en-US" sz="1200" u="none" strike="noStrike" dirty="0">
                          <a:solidFill>
                            <a:srgbClr val="FF0000"/>
                          </a:solidFill>
                          <a:effectLst/>
                          <a:latin typeface="+mj-ea"/>
                          <a:ea typeface="+mj-ea"/>
                        </a:rPr>
                        <a:t>组织机构类</a:t>
                      </a:r>
                      <a:endParaRPr lang="zh-CN" altLang="en-US" sz="1200" b="1"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zh-CN" altLang="en-US" sz="1200" u="none" strike="noStrike" dirty="0">
                          <a:solidFill>
                            <a:srgbClr val="FF0000"/>
                          </a:solidFill>
                          <a:effectLst/>
                          <a:latin typeface="+mj-ea"/>
                          <a:ea typeface="+mj-ea"/>
                        </a:rPr>
                        <a:t>组织机构数据（各类）</a:t>
                      </a:r>
                      <a:endParaRPr lang="zh-CN" altLang="en-US"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3</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3</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a:solidFill>
                            <a:srgbClr val="FF0000"/>
                          </a:solidFill>
                          <a:effectLst/>
                          <a:latin typeface="+mj-ea"/>
                          <a:ea typeface="+mj-ea"/>
                        </a:rPr>
                        <a:t>2</a:t>
                      </a:r>
                      <a:endParaRPr lang="en-US" altLang="zh-CN" sz="1200" b="0" i="0" u="none" strike="noStrike">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a:solidFill>
                            <a:srgbClr val="FF0000"/>
                          </a:solidFill>
                          <a:effectLst/>
                          <a:latin typeface="+mj-ea"/>
                          <a:ea typeface="+mj-ea"/>
                        </a:rPr>
                        <a:t>3</a:t>
                      </a:r>
                      <a:endParaRPr lang="en-US" altLang="zh-CN" sz="1200" b="0" i="0" u="none" strike="noStrike">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a:solidFill>
                            <a:srgbClr val="FF0000"/>
                          </a:solidFill>
                          <a:effectLst/>
                          <a:latin typeface="+mj-ea"/>
                          <a:ea typeface="+mj-ea"/>
                        </a:rPr>
                        <a:t>3</a:t>
                      </a:r>
                      <a:endParaRPr lang="en-US" altLang="zh-CN" sz="1200" b="0" i="0" u="none" strike="noStrike">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a:solidFill>
                            <a:srgbClr val="FF0000"/>
                          </a:solidFill>
                          <a:effectLst/>
                          <a:latin typeface="+mj-ea"/>
                          <a:ea typeface="+mj-ea"/>
                        </a:rPr>
                        <a:t>162</a:t>
                      </a:r>
                      <a:endParaRPr lang="en-US" altLang="zh-CN" sz="1200" b="0" i="0" u="none" strike="noStrike">
                        <a:solidFill>
                          <a:srgbClr val="FF0000"/>
                        </a:solidFill>
                        <a:effectLst/>
                        <a:latin typeface="+mj-ea"/>
                        <a:ea typeface="+mj-ea"/>
                      </a:endParaRPr>
                    </a:p>
                  </a:txBody>
                  <a:tcPr marL="9506" marR="9506" marT="9506" marB="0" anchor="ctr">
                    <a:solidFill>
                      <a:schemeClr val="bg1">
                        <a:lumMod val="95000"/>
                      </a:schemeClr>
                    </a:solidFill>
                  </a:tcPr>
                </a:tc>
              </a:tr>
              <a:tr h="180622">
                <a:tc>
                  <a:txBody>
                    <a:bodyPr/>
                    <a:lstStyle/>
                    <a:p>
                      <a:pPr algn="ctr" rtl="0" fontAlgn="ctr"/>
                      <a:r>
                        <a:rPr lang="zh-CN" altLang="en-US" sz="1200" u="none" strike="noStrike" dirty="0">
                          <a:solidFill>
                            <a:srgbClr val="FF0000"/>
                          </a:solidFill>
                          <a:effectLst/>
                          <a:latin typeface="+mj-ea"/>
                          <a:ea typeface="+mj-ea"/>
                        </a:rPr>
                        <a:t>人员类</a:t>
                      </a:r>
                      <a:endParaRPr lang="zh-CN" altLang="en-US" sz="1200" b="1"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zh-CN" altLang="en-US" sz="1200" u="none" strike="noStrike" dirty="0">
                          <a:solidFill>
                            <a:srgbClr val="FF0000"/>
                          </a:solidFill>
                          <a:effectLst/>
                          <a:latin typeface="+mj-ea"/>
                          <a:ea typeface="+mj-ea"/>
                        </a:rPr>
                        <a:t>员工主数据</a:t>
                      </a:r>
                      <a:endParaRPr lang="zh-CN" altLang="en-US"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3</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2</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3</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3</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2</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108</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r>
              <a:tr h="180622">
                <a:tc>
                  <a:txBody>
                    <a:bodyPr/>
                    <a:lstStyle/>
                    <a:p>
                      <a:pPr algn="ctr" rtl="0" fontAlgn="ctr"/>
                      <a:r>
                        <a:rPr lang="zh-CN" altLang="en-US" sz="1200" u="none" strike="noStrike">
                          <a:solidFill>
                            <a:srgbClr val="FF0000"/>
                          </a:solidFill>
                          <a:effectLst/>
                          <a:latin typeface="+mj-ea"/>
                          <a:ea typeface="+mj-ea"/>
                        </a:rPr>
                        <a:t>客商类</a:t>
                      </a:r>
                      <a:endParaRPr lang="zh-CN" altLang="en-US" sz="1200" b="1" i="0" u="none" strike="noStrike">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zh-CN" altLang="en-US" sz="1200" u="none" strike="noStrike" dirty="0">
                          <a:solidFill>
                            <a:srgbClr val="FF0000"/>
                          </a:solidFill>
                          <a:effectLst/>
                          <a:latin typeface="+mj-ea"/>
                          <a:ea typeface="+mj-ea"/>
                        </a:rPr>
                        <a:t>客户主数据</a:t>
                      </a:r>
                      <a:endParaRPr lang="zh-CN" altLang="en-US"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3</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2</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1</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a:solidFill>
                            <a:srgbClr val="FF0000"/>
                          </a:solidFill>
                          <a:effectLst/>
                          <a:latin typeface="+mj-ea"/>
                          <a:ea typeface="+mj-ea"/>
                        </a:rPr>
                        <a:t>3</a:t>
                      </a:r>
                      <a:endParaRPr lang="en-US" altLang="zh-CN" sz="1200" b="0" i="0" u="none" strike="noStrike">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a:solidFill>
                            <a:srgbClr val="FF0000"/>
                          </a:solidFill>
                          <a:effectLst/>
                          <a:latin typeface="+mj-ea"/>
                          <a:ea typeface="+mj-ea"/>
                        </a:rPr>
                        <a:t>3</a:t>
                      </a:r>
                      <a:endParaRPr lang="en-US" altLang="zh-CN" sz="1200" b="0" i="0" u="none" strike="noStrike">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54</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r>
              <a:tr h="180622">
                <a:tc>
                  <a:txBody>
                    <a:bodyPr/>
                    <a:lstStyle/>
                    <a:p>
                      <a:pPr algn="ctr" rtl="0" fontAlgn="ctr"/>
                      <a:r>
                        <a:rPr lang="zh-CN" altLang="en-US" sz="1200" u="none" strike="noStrike">
                          <a:solidFill>
                            <a:srgbClr val="FF0000"/>
                          </a:solidFill>
                          <a:effectLst/>
                          <a:latin typeface="+mj-ea"/>
                          <a:ea typeface="+mj-ea"/>
                        </a:rPr>
                        <a:t>其它类</a:t>
                      </a:r>
                      <a:endParaRPr lang="zh-CN" altLang="en-US" sz="1200" b="1" i="0" u="none" strike="noStrike">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zh-CN" altLang="en-US" sz="1200" u="none" strike="noStrike">
                          <a:solidFill>
                            <a:srgbClr val="FF0000"/>
                          </a:solidFill>
                          <a:effectLst/>
                          <a:latin typeface="+mj-ea"/>
                          <a:ea typeface="+mj-ea"/>
                        </a:rPr>
                        <a:t>用户账号主数据</a:t>
                      </a:r>
                      <a:endParaRPr lang="zh-CN" altLang="en-US" sz="1200" b="0" i="0" u="none" strike="noStrike">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3</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3</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1</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3</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2</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54</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r>
              <a:tr h="180622">
                <a:tc>
                  <a:txBody>
                    <a:bodyPr/>
                    <a:lstStyle/>
                    <a:p>
                      <a:pPr algn="ctr" rtl="0" fontAlgn="ctr"/>
                      <a:r>
                        <a:rPr lang="zh-CN" altLang="en-US" sz="1200" u="none" strike="noStrike">
                          <a:solidFill>
                            <a:srgbClr val="FF0000"/>
                          </a:solidFill>
                          <a:effectLst/>
                          <a:latin typeface="+mj-ea"/>
                          <a:ea typeface="+mj-ea"/>
                        </a:rPr>
                        <a:t>客商类</a:t>
                      </a:r>
                      <a:endParaRPr lang="zh-CN" altLang="en-US" sz="1200" b="1" i="0" u="none" strike="noStrike">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zh-CN" altLang="en-US" sz="1200" u="none" strike="noStrike" dirty="0">
                          <a:solidFill>
                            <a:srgbClr val="FF0000"/>
                          </a:solidFill>
                          <a:effectLst/>
                          <a:latin typeface="+mj-ea"/>
                          <a:ea typeface="+mj-ea"/>
                        </a:rPr>
                        <a:t>供应商主数据</a:t>
                      </a:r>
                      <a:endParaRPr lang="zh-CN" altLang="en-US"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a:solidFill>
                            <a:srgbClr val="FF0000"/>
                          </a:solidFill>
                          <a:effectLst/>
                          <a:latin typeface="+mj-ea"/>
                          <a:ea typeface="+mj-ea"/>
                        </a:rPr>
                        <a:t>3</a:t>
                      </a:r>
                      <a:endParaRPr lang="en-US" altLang="zh-CN" sz="1200" b="0" i="0" u="none" strike="noStrike">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2</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2</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2</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2</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c>
                  <a:txBody>
                    <a:bodyPr/>
                    <a:lstStyle/>
                    <a:p>
                      <a:pPr algn="ctr" rtl="0" fontAlgn="ctr"/>
                      <a:r>
                        <a:rPr lang="en-US" altLang="zh-CN" sz="1200" u="none" strike="noStrike" dirty="0">
                          <a:solidFill>
                            <a:srgbClr val="FF0000"/>
                          </a:solidFill>
                          <a:effectLst/>
                          <a:latin typeface="+mj-ea"/>
                          <a:ea typeface="+mj-ea"/>
                        </a:rPr>
                        <a:t>48</a:t>
                      </a:r>
                      <a:endParaRPr lang="en-US" altLang="zh-CN" sz="1200" b="0" i="0" u="none" strike="noStrike" dirty="0">
                        <a:solidFill>
                          <a:srgbClr val="FF0000"/>
                        </a:solidFill>
                        <a:effectLst/>
                        <a:latin typeface="+mj-ea"/>
                        <a:ea typeface="+mj-ea"/>
                      </a:endParaRPr>
                    </a:p>
                  </a:txBody>
                  <a:tcPr marL="9506" marR="9506" marT="9506" marB="0" anchor="ctr">
                    <a:solidFill>
                      <a:schemeClr val="bg1">
                        <a:lumMod val="95000"/>
                      </a:schemeClr>
                    </a:solidFill>
                  </a:tcPr>
                </a:tc>
              </a:tr>
              <a:tr h="180622">
                <a:tc>
                  <a:txBody>
                    <a:bodyPr/>
                    <a:lstStyle/>
                    <a:p>
                      <a:pPr algn="ctr" rtl="0" fontAlgn="ctr"/>
                      <a:r>
                        <a:rPr lang="zh-CN" altLang="en-US" sz="1200" u="none" strike="noStrike" dirty="0">
                          <a:effectLst/>
                          <a:latin typeface="+mj-ea"/>
                          <a:ea typeface="+mj-ea"/>
                        </a:rPr>
                        <a:t>财务类</a:t>
                      </a:r>
                      <a:endParaRPr lang="zh-CN" altLang="en-US" sz="1200" b="1" i="0" u="none" strike="noStrike" dirty="0">
                        <a:solidFill>
                          <a:srgbClr val="000000"/>
                        </a:solidFill>
                        <a:effectLst/>
                        <a:latin typeface="+mj-ea"/>
                        <a:ea typeface="+mj-ea"/>
                      </a:endParaRPr>
                    </a:p>
                  </a:txBody>
                  <a:tcPr marL="9506" marR="9506" marT="9506" marB="0" anchor="ctr"/>
                </a:tc>
                <a:tc>
                  <a:txBody>
                    <a:bodyPr/>
                    <a:lstStyle/>
                    <a:p>
                      <a:pPr algn="ctr" rtl="0" fontAlgn="ctr"/>
                      <a:r>
                        <a:rPr lang="zh-CN" altLang="en-US" sz="1200" u="none" strike="noStrike" dirty="0">
                          <a:effectLst/>
                          <a:latin typeface="+mj-ea"/>
                          <a:ea typeface="+mj-ea"/>
                        </a:rPr>
                        <a:t>会计科目主数据</a:t>
                      </a:r>
                      <a:endParaRPr lang="zh-CN" altLang="en-US"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3</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dirty="0">
                          <a:effectLst/>
                          <a:latin typeface="+mj-ea"/>
                          <a:ea typeface="+mj-ea"/>
                        </a:rPr>
                        <a:t>48</a:t>
                      </a:r>
                      <a:endParaRPr lang="en-US" altLang="zh-CN" sz="1200" b="0" i="0" u="none" strike="noStrike" dirty="0">
                        <a:solidFill>
                          <a:srgbClr val="000000"/>
                        </a:solidFill>
                        <a:effectLst/>
                        <a:latin typeface="+mj-ea"/>
                        <a:ea typeface="+mj-ea"/>
                      </a:endParaRPr>
                    </a:p>
                  </a:txBody>
                  <a:tcPr marL="9506" marR="9506" marT="9506" marB="0" anchor="ctr"/>
                </a:tc>
              </a:tr>
              <a:tr h="180622">
                <a:tc>
                  <a:txBody>
                    <a:bodyPr/>
                    <a:lstStyle/>
                    <a:p>
                      <a:pPr algn="ctr" rtl="0" fontAlgn="ctr"/>
                      <a:r>
                        <a:rPr lang="zh-CN" altLang="en-US" sz="1200" u="none" strike="noStrike">
                          <a:effectLst/>
                          <a:latin typeface="+mj-ea"/>
                          <a:ea typeface="+mj-ea"/>
                        </a:rPr>
                        <a:t>财务类</a:t>
                      </a:r>
                      <a:endParaRPr lang="zh-CN" altLang="en-US" sz="1200" b="1" i="0" u="none" strike="noStrike">
                        <a:solidFill>
                          <a:srgbClr val="000000"/>
                        </a:solidFill>
                        <a:effectLst/>
                        <a:latin typeface="+mj-ea"/>
                        <a:ea typeface="+mj-ea"/>
                      </a:endParaRPr>
                    </a:p>
                  </a:txBody>
                  <a:tcPr marL="9506" marR="9506" marT="9506" marB="0" anchor="ctr"/>
                </a:tc>
                <a:tc>
                  <a:txBody>
                    <a:bodyPr/>
                    <a:lstStyle/>
                    <a:p>
                      <a:pPr algn="ctr" rtl="0" fontAlgn="ctr"/>
                      <a:r>
                        <a:rPr lang="zh-CN" altLang="en-US" sz="1200" u="none" strike="noStrike" dirty="0">
                          <a:effectLst/>
                          <a:latin typeface="+mj-ea"/>
                          <a:ea typeface="+mj-ea"/>
                        </a:rPr>
                        <a:t>预算科目主数据</a:t>
                      </a:r>
                      <a:endParaRPr lang="zh-CN" altLang="en-US"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3</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dirty="0">
                          <a:effectLst/>
                          <a:latin typeface="+mj-ea"/>
                          <a:ea typeface="+mj-ea"/>
                        </a:rPr>
                        <a:t>2</a:t>
                      </a:r>
                      <a:endParaRPr lang="en-US" altLang="zh-CN"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dirty="0">
                          <a:effectLst/>
                          <a:latin typeface="+mj-ea"/>
                          <a:ea typeface="+mj-ea"/>
                        </a:rPr>
                        <a:t>48</a:t>
                      </a:r>
                      <a:endParaRPr lang="en-US" altLang="zh-CN" sz="1200" b="0" i="0" u="none" strike="noStrike" dirty="0">
                        <a:solidFill>
                          <a:srgbClr val="000000"/>
                        </a:solidFill>
                        <a:effectLst/>
                        <a:latin typeface="+mj-ea"/>
                        <a:ea typeface="+mj-ea"/>
                      </a:endParaRPr>
                    </a:p>
                  </a:txBody>
                  <a:tcPr marL="9506" marR="9506" marT="9506" marB="0" anchor="ctr"/>
                </a:tc>
              </a:tr>
              <a:tr h="180622">
                <a:tc>
                  <a:txBody>
                    <a:bodyPr/>
                    <a:lstStyle/>
                    <a:p>
                      <a:pPr algn="ctr" rtl="0" fontAlgn="ctr"/>
                      <a:r>
                        <a:rPr lang="zh-CN" altLang="en-US" sz="1200" u="none" strike="noStrike" dirty="0">
                          <a:effectLst/>
                          <a:latin typeface="+mj-ea"/>
                          <a:ea typeface="+mj-ea"/>
                        </a:rPr>
                        <a:t>财务类</a:t>
                      </a:r>
                      <a:endParaRPr lang="zh-CN" altLang="en-US" sz="1200" b="1" i="0" u="none" strike="noStrike" dirty="0">
                        <a:solidFill>
                          <a:srgbClr val="000000"/>
                        </a:solidFill>
                        <a:effectLst/>
                        <a:latin typeface="+mj-ea"/>
                        <a:ea typeface="+mj-ea"/>
                      </a:endParaRPr>
                    </a:p>
                  </a:txBody>
                  <a:tcPr marL="9506" marR="9506" marT="9506" marB="0" anchor="ctr"/>
                </a:tc>
                <a:tc>
                  <a:txBody>
                    <a:bodyPr/>
                    <a:lstStyle/>
                    <a:p>
                      <a:pPr algn="ctr" rtl="0" fontAlgn="ctr"/>
                      <a:r>
                        <a:rPr lang="zh-CN" altLang="en-US" sz="1200" u="none" strike="noStrike" dirty="0">
                          <a:effectLst/>
                          <a:latin typeface="+mj-ea"/>
                          <a:ea typeface="+mj-ea"/>
                        </a:rPr>
                        <a:t>固定资产目录主数据</a:t>
                      </a:r>
                      <a:endParaRPr lang="zh-CN" altLang="en-US"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3</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dirty="0">
                          <a:effectLst/>
                          <a:latin typeface="+mj-ea"/>
                          <a:ea typeface="+mj-ea"/>
                        </a:rPr>
                        <a:t>2</a:t>
                      </a:r>
                      <a:endParaRPr lang="en-US" altLang="zh-CN"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dirty="0">
                          <a:effectLst/>
                          <a:latin typeface="+mj-ea"/>
                          <a:ea typeface="+mj-ea"/>
                        </a:rPr>
                        <a:t>48</a:t>
                      </a:r>
                      <a:endParaRPr lang="en-US" altLang="zh-CN" sz="1200" b="0" i="0" u="none" strike="noStrike" dirty="0">
                        <a:solidFill>
                          <a:srgbClr val="000000"/>
                        </a:solidFill>
                        <a:effectLst/>
                        <a:latin typeface="+mj-ea"/>
                        <a:ea typeface="+mj-ea"/>
                      </a:endParaRPr>
                    </a:p>
                  </a:txBody>
                  <a:tcPr marL="9506" marR="9506" marT="9506" marB="0" anchor="ctr"/>
                </a:tc>
              </a:tr>
              <a:tr h="180622">
                <a:tc>
                  <a:txBody>
                    <a:bodyPr/>
                    <a:lstStyle/>
                    <a:p>
                      <a:pPr algn="ctr" rtl="0" fontAlgn="ctr"/>
                      <a:r>
                        <a:rPr lang="zh-CN" altLang="en-US" sz="1200" u="none" strike="noStrike">
                          <a:effectLst/>
                          <a:latin typeface="+mj-ea"/>
                          <a:ea typeface="+mj-ea"/>
                        </a:rPr>
                        <a:t>财务类</a:t>
                      </a:r>
                      <a:endParaRPr lang="zh-CN" altLang="en-US" sz="1200" b="1" i="0" u="none" strike="noStrike">
                        <a:solidFill>
                          <a:srgbClr val="000000"/>
                        </a:solidFill>
                        <a:effectLst/>
                        <a:latin typeface="+mj-ea"/>
                        <a:ea typeface="+mj-ea"/>
                      </a:endParaRPr>
                    </a:p>
                  </a:txBody>
                  <a:tcPr marL="9506" marR="9506" marT="9506" marB="0" anchor="ctr"/>
                </a:tc>
                <a:tc>
                  <a:txBody>
                    <a:bodyPr/>
                    <a:lstStyle/>
                    <a:p>
                      <a:pPr algn="ctr" rtl="0" fontAlgn="ctr"/>
                      <a:r>
                        <a:rPr lang="zh-CN" altLang="en-US" sz="1200" u="none" strike="noStrike" dirty="0">
                          <a:effectLst/>
                          <a:latin typeface="+mj-ea"/>
                          <a:ea typeface="+mj-ea"/>
                        </a:rPr>
                        <a:t>现金流量</a:t>
                      </a:r>
                      <a:endParaRPr lang="zh-CN" altLang="en-US"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dirty="0">
                          <a:effectLst/>
                          <a:latin typeface="+mj-ea"/>
                          <a:ea typeface="+mj-ea"/>
                        </a:rPr>
                        <a:t>3</a:t>
                      </a:r>
                      <a:endParaRPr lang="en-US" altLang="zh-CN"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dirty="0">
                          <a:effectLst/>
                          <a:latin typeface="+mj-ea"/>
                          <a:ea typeface="+mj-ea"/>
                        </a:rPr>
                        <a:t>48</a:t>
                      </a:r>
                      <a:endParaRPr lang="en-US" altLang="zh-CN" sz="1200" b="0" i="0" u="none" strike="noStrike" dirty="0">
                        <a:solidFill>
                          <a:srgbClr val="000000"/>
                        </a:solidFill>
                        <a:effectLst/>
                        <a:latin typeface="+mj-ea"/>
                        <a:ea typeface="+mj-ea"/>
                      </a:endParaRPr>
                    </a:p>
                  </a:txBody>
                  <a:tcPr marL="9506" marR="9506" marT="9506" marB="0" anchor="ctr"/>
                </a:tc>
              </a:tr>
              <a:tr h="190584">
                <a:tc>
                  <a:txBody>
                    <a:bodyPr/>
                    <a:lstStyle/>
                    <a:p>
                      <a:pPr algn="ctr" rtl="0" fontAlgn="ctr"/>
                      <a:r>
                        <a:rPr lang="zh-CN" altLang="en-US" sz="1200" u="none" strike="noStrike">
                          <a:effectLst/>
                          <a:latin typeface="+mj-ea"/>
                          <a:ea typeface="+mj-ea"/>
                        </a:rPr>
                        <a:t>财务类</a:t>
                      </a:r>
                      <a:endParaRPr lang="zh-CN" altLang="en-US" sz="1200" b="1" i="0" u="none" strike="noStrike">
                        <a:solidFill>
                          <a:srgbClr val="000000"/>
                        </a:solidFill>
                        <a:effectLst/>
                        <a:latin typeface="+mj-ea"/>
                        <a:ea typeface="+mj-ea"/>
                      </a:endParaRPr>
                    </a:p>
                  </a:txBody>
                  <a:tcPr marL="9506" marR="9506" marT="9506" marB="0" anchor="ctr"/>
                </a:tc>
                <a:tc>
                  <a:txBody>
                    <a:bodyPr/>
                    <a:lstStyle/>
                    <a:p>
                      <a:pPr algn="ctr" rtl="0" fontAlgn="ctr"/>
                      <a:r>
                        <a:rPr lang="zh-CN" altLang="en-US" sz="1200" u="none" strike="noStrike" dirty="0">
                          <a:effectLst/>
                          <a:latin typeface="+mj-ea"/>
                          <a:ea typeface="+mj-ea"/>
                        </a:rPr>
                        <a:t>银行主数据</a:t>
                      </a:r>
                      <a:endParaRPr lang="zh-CN" altLang="en-US"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3</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1</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3</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dirty="0">
                          <a:effectLst/>
                          <a:latin typeface="+mj-ea"/>
                          <a:ea typeface="+mj-ea"/>
                        </a:rPr>
                        <a:t>2</a:t>
                      </a:r>
                      <a:endParaRPr lang="en-US" altLang="zh-CN"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36</a:t>
                      </a:r>
                      <a:endParaRPr lang="en-US" altLang="zh-CN" sz="1200" b="0" i="0" u="none" strike="noStrike">
                        <a:solidFill>
                          <a:srgbClr val="000000"/>
                        </a:solidFill>
                        <a:effectLst/>
                        <a:latin typeface="+mj-ea"/>
                        <a:ea typeface="+mj-ea"/>
                      </a:endParaRPr>
                    </a:p>
                  </a:txBody>
                  <a:tcPr marL="9506" marR="9506" marT="9506" marB="0" anchor="ctr"/>
                </a:tc>
              </a:tr>
              <a:tr h="180622">
                <a:tc>
                  <a:txBody>
                    <a:bodyPr/>
                    <a:lstStyle/>
                    <a:p>
                      <a:pPr algn="ctr" rtl="0" fontAlgn="ctr"/>
                      <a:r>
                        <a:rPr lang="zh-CN" altLang="en-US" sz="1200" u="none" strike="noStrike">
                          <a:effectLst/>
                          <a:latin typeface="+mj-ea"/>
                          <a:ea typeface="+mj-ea"/>
                        </a:rPr>
                        <a:t>财务类</a:t>
                      </a:r>
                      <a:endParaRPr lang="zh-CN" altLang="en-US" sz="1200" b="1" i="0" u="none" strike="noStrike">
                        <a:solidFill>
                          <a:srgbClr val="000000"/>
                        </a:solidFill>
                        <a:effectLst/>
                        <a:latin typeface="+mj-ea"/>
                        <a:ea typeface="+mj-ea"/>
                      </a:endParaRPr>
                    </a:p>
                  </a:txBody>
                  <a:tcPr marL="9506" marR="9506" marT="9506" marB="0" anchor="ctr"/>
                </a:tc>
                <a:tc>
                  <a:txBody>
                    <a:bodyPr/>
                    <a:lstStyle/>
                    <a:p>
                      <a:pPr algn="ctr" rtl="0" fontAlgn="ctr"/>
                      <a:r>
                        <a:rPr lang="zh-CN" altLang="en-US" sz="1200" u="none" strike="noStrike" dirty="0">
                          <a:effectLst/>
                          <a:latin typeface="+mj-ea"/>
                          <a:ea typeface="+mj-ea"/>
                        </a:rPr>
                        <a:t>存货分类主数据</a:t>
                      </a:r>
                      <a:endParaRPr lang="zh-CN" altLang="en-US"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dirty="0">
                          <a:effectLst/>
                          <a:latin typeface="+mj-ea"/>
                          <a:ea typeface="+mj-ea"/>
                        </a:rPr>
                        <a:t>2</a:t>
                      </a:r>
                      <a:endParaRPr lang="en-US" altLang="zh-CN"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32</a:t>
                      </a:r>
                      <a:endParaRPr lang="en-US" altLang="zh-CN" sz="1200" b="0" i="0" u="none" strike="noStrike">
                        <a:solidFill>
                          <a:srgbClr val="000000"/>
                        </a:solidFill>
                        <a:effectLst/>
                        <a:latin typeface="+mj-ea"/>
                        <a:ea typeface="+mj-ea"/>
                      </a:endParaRPr>
                    </a:p>
                  </a:txBody>
                  <a:tcPr marL="9506" marR="9506" marT="9506" marB="0" anchor="ctr"/>
                </a:tc>
              </a:tr>
              <a:tr h="180622">
                <a:tc>
                  <a:txBody>
                    <a:bodyPr/>
                    <a:lstStyle/>
                    <a:p>
                      <a:pPr algn="ctr" rtl="0" fontAlgn="ctr"/>
                      <a:r>
                        <a:rPr lang="zh-CN" altLang="en-US" sz="1200" u="none" strike="noStrike" dirty="0">
                          <a:effectLst/>
                          <a:latin typeface="+mj-ea"/>
                          <a:ea typeface="+mj-ea"/>
                        </a:rPr>
                        <a:t>物料类</a:t>
                      </a:r>
                      <a:endParaRPr lang="zh-CN" altLang="en-US" sz="1200" b="1" i="0" u="none" strike="noStrike" dirty="0">
                        <a:solidFill>
                          <a:srgbClr val="000000"/>
                        </a:solidFill>
                        <a:effectLst/>
                        <a:latin typeface="+mj-ea"/>
                        <a:ea typeface="+mj-ea"/>
                      </a:endParaRPr>
                    </a:p>
                  </a:txBody>
                  <a:tcPr marL="9506" marR="9506" marT="9506" marB="0" anchor="ctr"/>
                </a:tc>
                <a:tc>
                  <a:txBody>
                    <a:bodyPr/>
                    <a:lstStyle/>
                    <a:p>
                      <a:pPr algn="ctr" rtl="0" fontAlgn="ctr"/>
                      <a:r>
                        <a:rPr lang="zh-CN" altLang="en-US" sz="1200" u="none" strike="noStrike" dirty="0">
                          <a:effectLst/>
                          <a:latin typeface="+mj-ea"/>
                          <a:ea typeface="+mj-ea"/>
                        </a:rPr>
                        <a:t>材料主数据</a:t>
                      </a:r>
                      <a:endParaRPr lang="zh-CN" altLang="en-US"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3</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1</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1</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2</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12</a:t>
                      </a:r>
                      <a:endParaRPr lang="en-US" altLang="zh-CN" sz="1200" b="0" i="0" u="none" strike="noStrike">
                        <a:solidFill>
                          <a:srgbClr val="000000"/>
                        </a:solidFill>
                        <a:effectLst/>
                        <a:latin typeface="+mj-ea"/>
                        <a:ea typeface="+mj-ea"/>
                      </a:endParaRPr>
                    </a:p>
                  </a:txBody>
                  <a:tcPr marL="9506" marR="9506" marT="9506" marB="0" anchor="ctr"/>
                </a:tc>
              </a:tr>
              <a:tr h="180622">
                <a:tc>
                  <a:txBody>
                    <a:bodyPr/>
                    <a:lstStyle/>
                    <a:p>
                      <a:pPr algn="ctr" rtl="0" fontAlgn="ctr"/>
                      <a:r>
                        <a:rPr lang="zh-CN" altLang="en-US" sz="1200" u="none" strike="noStrike" dirty="0">
                          <a:effectLst/>
                          <a:latin typeface="+mj-ea"/>
                          <a:ea typeface="+mj-ea"/>
                        </a:rPr>
                        <a:t>工程类</a:t>
                      </a:r>
                      <a:endParaRPr lang="zh-CN" altLang="en-US" sz="1200" b="1" i="0" u="none" strike="noStrike" dirty="0">
                        <a:solidFill>
                          <a:srgbClr val="000000"/>
                        </a:solidFill>
                        <a:effectLst/>
                        <a:latin typeface="+mj-ea"/>
                        <a:ea typeface="+mj-ea"/>
                      </a:endParaRPr>
                    </a:p>
                  </a:txBody>
                  <a:tcPr marL="9506" marR="9506" marT="9506" marB="0" anchor="ctr"/>
                </a:tc>
                <a:tc>
                  <a:txBody>
                    <a:bodyPr/>
                    <a:lstStyle/>
                    <a:p>
                      <a:pPr algn="ctr" rtl="0" fontAlgn="ctr"/>
                      <a:r>
                        <a:rPr lang="zh-CN" altLang="en-US" sz="1200" u="none" strike="noStrike" dirty="0">
                          <a:effectLst/>
                          <a:latin typeface="+mj-ea"/>
                          <a:ea typeface="+mj-ea"/>
                        </a:rPr>
                        <a:t>项目主数据</a:t>
                      </a:r>
                      <a:endParaRPr lang="zh-CN" altLang="en-US"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dirty="0">
                          <a:effectLst/>
                          <a:latin typeface="+mj-ea"/>
                          <a:ea typeface="+mj-ea"/>
                        </a:rPr>
                        <a:t>3</a:t>
                      </a:r>
                      <a:endParaRPr lang="en-US" altLang="zh-CN"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dirty="0">
                          <a:effectLst/>
                          <a:latin typeface="+mj-ea"/>
                          <a:ea typeface="+mj-ea"/>
                        </a:rPr>
                        <a:t>3</a:t>
                      </a:r>
                      <a:endParaRPr lang="en-US" altLang="zh-CN"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1</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1</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dirty="0">
                          <a:effectLst/>
                          <a:latin typeface="+mj-ea"/>
                          <a:ea typeface="+mj-ea"/>
                        </a:rPr>
                        <a:t>1</a:t>
                      </a:r>
                      <a:endParaRPr lang="en-US" altLang="zh-CN"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9</a:t>
                      </a:r>
                      <a:endParaRPr lang="en-US" altLang="zh-CN" sz="1200" b="0" i="0" u="none" strike="noStrike">
                        <a:solidFill>
                          <a:srgbClr val="000000"/>
                        </a:solidFill>
                        <a:effectLst/>
                        <a:latin typeface="+mj-ea"/>
                        <a:ea typeface="+mj-ea"/>
                      </a:endParaRPr>
                    </a:p>
                  </a:txBody>
                  <a:tcPr marL="9506" marR="9506" marT="9506" marB="0" anchor="ctr"/>
                </a:tc>
              </a:tr>
              <a:tr h="180622">
                <a:tc>
                  <a:txBody>
                    <a:bodyPr/>
                    <a:lstStyle/>
                    <a:p>
                      <a:pPr algn="ctr" rtl="0" fontAlgn="ctr"/>
                      <a:r>
                        <a:rPr lang="zh-CN" altLang="en-US" sz="1200" u="none" strike="noStrike">
                          <a:effectLst/>
                          <a:latin typeface="+mj-ea"/>
                          <a:ea typeface="+mj-ea"/>
                        </a:rPr>
                        <a:t>设备类</a:t>
                      </a:r>
                      <a:endParaRPr lang="zh-CN" altLang="en-US" sz="1200" b="1" i="0" u="none" strike="noStrike">
                        <a:solidFill>
                          <a:srgbClr val="000000"/>
                        </a:solidFill>
                        <a:effectLst/>
                        <a:latin typeface="+mj-ea"/>
                        <a:ea typeface="+mj-ea"/>
                      </a:endParaRPr>
                    </a:p>
                  </a:txBody>
                  <a:tcPr marL="9506" marR="9506" marT="9506" marB="0" anchor="ctr"/>
                </a:tc>
                <a:tc>
                  <a:txBody>
                    <a:bodyPr/>
                    <a:lstStyle/>
                    <a:p>
                      <a:pPr algn="ctr" rtl="0" fontAlgn="ctr"/>
                      <a:r>
                        <a:rPr lang="zh-CN" altLang="en-US" sz="1200" u="none" strike="noStrike" dirty="0">
                          <a:effectLst/>
                          <a:latin typeface="+mj-ea"/>
                          <a:ea typeface="+mj-ea"/>
                        </a:rPr>
                        <a:t>设备分类主数据</a:t>
                      </a:r>
                      <a:endParaRPr lang="zh-CN" altLang="en-US"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3</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1</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1</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1</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dirty="0">
                          <a:effectLst/>
                          <a:latin typeface="+mj-ea"/>
                          <a:ea typeface="+mj-ea"/>
                        </a:rPr>
                        <a:t>3</a:t>
                      </a:r>
                      <a:endParaRPr lang="en-US" altLang="zh-CN"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9</a:t>
                      </a:r>
                      <a:endParaRPr lang="en-US" altLang="zh-CN" sz="1200" b="0" i="0" u="none" strike="noStrike">
                        <a:solidFill>
                          <a:srgbClr val="000000"/>
                        </a:solidFill>
                        <a:effectLst/>
                        <a:latin typeface="+mj-ea"/>
                        <a:ea typeface="+mj-ea"/>
                      </a:endParaRPr>
                    </a:p>
                  </a:txBody>
                  <a:tcPr marL="9506" marR="9506" marT="9506" marB="0" anchor="ctr"/>
                </a:tc>
              </a:tr>
              <a:tr h="180622">
                <a:tc>
                  <a:txBody>
                    <a:bodyPr/>
                    <a:lstStyle/>
                    <a:p>
                      <a:pPr algn="ctr" rtl="0" fontAlgn="ctr"/>
                      <a:r>
                        <a:rPr lang="zh-CN" altLang="en-US" sz="1200" u="none" strike="noStrike">
                          <a:effectLst/>
                          <a:latin typeface="+mj-ea"/>
                          <a:ea typeface="+mj-ea"/>
                        </a:rPr>
                        <a:t>物料类</a:t>
                      </a:r>
                      <a:endParaRPr lang="zh-CN" altLang="en-US" sz="1200" b="1" i="0" u="none" strike="noStrike">
                        <a:solidFill>
                          <a:srgbClr val="000000"/>
                        </a:solidFill>
                        <a:effectLst/>
                        <a:latin typeface="+mj-ea"/>
                        <a:ea typeface="+mj-ea"/>
                      </a:endParaRPr>
                    </a:p>
                  </a:txBody>
                  <a:tcPr marL="9506" marR="9506" marT="9506" marB="0" anchor="ctr"/>
                </a:tc>
                <a:tc>
                  <a:txBody>
                    <a:bodyPr/>
                    <a:lstStyle/>
                    <a:p>
                      <a:pPr algn="ctr" rtl="0" fontAlgn="ctr"/>
                      <a:r>
                        <a:rPr lang="zh-CN" altLang="en-US" sz="1200" u="none" strike="noStrike" dirty="0">
                          <a:effectLst/>
                          <a:latin typeface="+mj-ea"/>
                          <a:ea typeface="+mj-ea"/>
                        </a:rPr>
                        <a:t>设备主数据</a:t>
                      </a:r>
                      <a:endParaRPr lang="zh-CN" altLang="en-US"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3</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1</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1</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1</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dirty="0">
                          <a:effectLst/>
                          <a:latin typeface="+mj-ea"/>
                          <a:ea typeface="+mj-ea"/>
                        </a:rPr>
                        <a:t>1</a:t>
                      </a:r>
                      <a:endParaRPr lang="en-US" altLang="zh-CN"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dirty="0">
                          <a:effectLst/>
                          <a:latin typeface="+mj-ea"/>
                          <a:ea typeface="+mj-ea"/>
                        </a:rPr>
                        <a:t>3</a:t>
                      </a:r>
                      <a:endParaRPr lang="en-US" altLang="zh-CN" sz="1200" b="0" i="0" u="none" strike="noStrike" dirty="0">
                        <a:solidFill>
                          <a:srgbClr val="000000"/>
                        </a:solidFill>
                        <a:effectLst/>
                        <a:latin typeface="+mj-ea"/>
                        <a:ea typeface="+mj-ea"/>
                      </a:endParaRPr>
                    </a:p>
                  </a:txBody>
                  <a:tcPr marL="9506" marR="9506" marT="9506" marB="0" anchor="ctr"/>
                </a:tc>
              </a:tr>
              <a:tr h="180622">
                <a:tc>
                  <a:txBody>
                    <a:bodyPr/>
                    <a:lstStyle/>
                    <a:p>
                      <a:pPr algn="ctr" rtl="0" fontAlgn="ctr"/>
                      <a:r>
                        <a:rPr lang="zh-CN" altLang="en-US" sz="1200" u="none" strike="noStrike">
                          <a:effectLst/>
                          <a:latin typeface="+mj-ea"/>
                          <a:ea typeface="+mj-ea"/>
                        </a:rPr>
                        <a:t>物料类</a:t>
                      </a:r>
                      <a:endParaRPr lang="zh-CN" altLang="en-US" sz="1200" b="1" i="0" u="none" strike="noStrike">
                        <a:solidFill>
                          <a:srgbClr val="000000"/>
                        </a:solidFill>
                        <a:effectLst/>
                        <a:latin typeface="+mj-ea"/>
                        <a:ea typeface="+mj-ea"/>
                      </a:endParaRPr>
                    </a:p>
                  </a:txBody>
                  <a:tcPr marL="9506" marR="9506" marT="9506" marB="0" anchor="ctr"/>
                </a:tc>
                <a:tc>
                  <a:txBody>
                    <a:bodyPr/>
                    <a:lstStyle/>
                    <a:p>
                      <a:pPr algn="ctr" rtl="0" fontAlgn="ctr"/>
                      <a:r>
                        <a:rPr lang="zh-CN" altLang="en-US" sz="1200" u="none" strike="noStrike" dirty="0">
                          <a:effectLst/>
                          <a:latin typeface="+mj-ea"/>
                          <a:ea typeface="+mj-ea"/>
                        </a:rPr>
                        <a:t>产品主数据（专业板块）</a:t>
                      </a:r>
                      <a:endParaRPr lang="zh-CN" altLang="en-US" sz="1200" b="0" i="0" u="none" strike="noStrike" dirty="0">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3</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1</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1</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1</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a:effectLst/>
                          <a:latin typeface="+mj-ea"/>
                          <a:ea typeface="+mj-ea"/>
                        </a:rPr>
                        <a:t>1</a:t>
                      </a:r>
                      <a:endParaRPr lang="en-US" altLang="zh-CN" sz="1200" b="0" i="0" u="none" strike="noStrike">
                        <a:solidFill>
                          <a:srgbClr val="000000"/>
                        </a:solidFill>
                        <a:effectLst/>
                        <a:latin typeface="+mj-ea"/>
                        <a:ea typeface="+mj-ea"/>
                      </a:endParaRPr>
                    </a:p>
                  </a:txBody>
                  <a:tcPr marL="9506" marR="9506" marT="9506" marB="0" anchor="ctr"/>
                </a:tc>
                <a:tc>
                  <a:txBody>
                    <a:bodyPr/>
                    <a:lstStyle/>
                    <a:p>
                      <a:pPr algn="ctr" rtl="0" fontAlgn="ctr"/>
                      <a:r>
                        <a:rPr lang="en-US" altLang="zh-CN" sz="1200" u="none" strike="noStrike" dirty="0">
                          <a:effectLst/>
                          <a:latin typeface="+mj-ea"/>
                          <a:ea typeface="+mj-ea"/>
                        </a:rPr>
                        <a:t>3</a:t>
                      </a:r>
                      <a:endParaRPr lang="en-US" altLang="zh-CN" sz="1200" b="0" i="0" u="none" strike="noStrike" dirty="0">
                        <a:solidFill>
                          <a:srgbClr val="000000"/>
                        </a:solidFill>
                        <a:effectLst/>
                        <a:latin typeface="+mj-ea"/>
                        <a:ea typeface="+mj-ea"/>
                      </a:endParaRPr>
                    </a:p>
                  </a:txBody>
                  <a:tcPr marL="9506" marR="9506" marT="9506" marB="0" anchor="ctr"/>
                </a:tc>
              </a:tr>
            </a:tbl>
          </a:graphicData>
        </a:graphic>
      </p:graphicFrame>
      <p:sp>
        <p:nvSpPr>
          <p:cNvPr id="7" name="矩形 6"/>
          <p:cNvSpPr/>
          <p:nvPr/>
        </p:nvSpPr>
        <p:spPr>
          <a:xfrm>
            <a:off x="6924187" y="104262"/>
            <a:ext cx="2709333" cy="372410"/>
          </a:xfrm>
          <a:prstGeom prst="rect">
            <a:avLst/>
          </a:prstGeom>
        </p:spPr>
        <p:txBody>
          <a:bodyPr wrap="square">
            <a:spAutoFit/>
          </a:bodyPr>
          <a:lstStyle/>
          <a:p>
            <a:pPr>
              <a:buNone/>
            </a:pPr>
            <a:r>
              <a:rPr lang="zh-CN" altLang="en-US" b="1" dirty="0" smtClean="0">
                <a:latin typeface="+mn-ea"/>
                <a:ea typeface="+mn-ea"/>
              </a:rPr>
              <a:t>识别方法  </a:t>
            </a:r>
            <a:r>
              <a:rPr lang="zh-CN" altLang="en-US" b="1" dirty="0" smtClean="0">
                <a:solidFill>
                  <a:srgbClr val="FF0000"/>
                </a:solidFill>
                <a:latin typeface="+mn-ea"/>
                <a:ea typeface="+mn-ea"/>
              </a:rPr>
              <a:t>识别过程</a:t>
            </a:r>
            <a:r>
              <a:rPr lang="zh-CN" altLang="en-US" b="1" dirty="0" smtClean="0">
                <a:latin typeface="+mn-ea"/>
                <a:ea typeface="+mn-ea"/>
              </a:rPr>
              <a:t>  识别结论</a:t>
            </a:r>
            <a:endParaRPr lang="zh-CN" altLang="en-US" b="1" dirty="0">
              <a:solidFill>
                <a:srgbClr val="FF0000"/>
              </a:solidFill>
              <a:latin typeface="+mn-ea"/>
              <a:ea typeface="+mn-ea"/>
            </a:endParaRPr>
          </a:p>
        </p:txBody>
      </p:sp>
      <p:sp>
        <p:nvSpPr>
          <p:cNvPr id="8" name="右箭头 7"/>
          <p:cNvSpPr/>
          <p:nvPr/>
        </p:nvSpPr>
        <p:spPr bwMode="auto">
          <a:xfrm>
            <a:off x="8652379"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 name="右箭头 8"/>
          <p:cNvSpPr/>
          <p:nvPr/>
        </p:nvSpPr>
        <p:spPr bwMode="auto">
          <a:xfrm>
            <a:off x="776724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87422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471" y="285233"/>
            <a:ext cx="8058687"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识别过程</a:t>
            </a:r>
            <a:r>
              <a:rPr lang="en-US" altLang="zh-CN" kern="1200" dirty="0" smtClean="0">
                <a:latin typeface="+mj-ea"/>
              </a:rPr>
              <a:t>--</a:t>
            </a:r>
            <a:r>
              <a:rPr lang="zh-CN" altLang="en-US" sz="2000" kern="1200" dirty="0">
                <a:latin typeface="+mj-ea"/>
              </a:rPr>
              <a:t>实施单位</a:t>
            </a:r>
            <a:r>
              <a:rPr lang="zh-CN" altLang="en-US" sz="2000" kern="1200" dirty="0" smtClean="0">
                <a:latin typeface="+mj-ea"/>
              </a:rPr>
              <a:t>识别相关因素</a:t>
            </a:r>
            <a:endParaRPr lang="zh-CN" altLang="en-US" sz="2000" kern="1200" dirty="0">
              <a:latin typeface="+mj-ea"/>
            </a:endParaRPr>
          </a:p>
        </p:txBody>
      </p:sp>
      <p:graphicFrame>
        <p:nvGraphicFramePr>
          <p:cNvPr id="3" name="表格 2"/>
          <p:cNvGraphicFramePr>
            <a:graphicFrameLocks noGrp="1"/>
          </p:cNvGraphicFramePr>
          <p:nvPr>
            <p:extLst>
              <p:ext uri="{D42A27DB-BD31-4B8C-83A1-F6EECF244321}">
                <p14:modId xmlns:p14="http://schemas.microsoft.com/office/powerpoint/2010/main" val="3201834198"/>
              </p:ext>
            </p:extLst>
          </p:nvPr>
        </p:nvGraphicFramePr>
        <p:xfrm>
          <a:off x="547299" y="1700810"/>
          <a:ext cx="8856984" cy="3312366"/>
        </p:xfrm>
        <a:graphic>
          <a:graphicData uri="http://schemas.openxmlformats.org/drawingml/2006/table">
            <a:tbl>
              <a:tblPr>
                <a:tableStyleId>{5C22544A-7EE6-4342-B048-85BDC9FD1C3A}</a:tableStyleId>
              </a:tblPr>
              <a:tblGrid>
                <a:gridCol w="1525381"/>
                <a:gridCol w="2736304"/>
                <a:gridCol w="2736304"/>
                <a:gridCol w="1858995"/>
              </a:tblGrid>
              <a:tr h="552061">
                <a:tc>
                  <a:txBody>
                    <a:bodyPr/>
                    <a:lstStyle/>
                    <a:p>
                      <a:pPr algn="ctr" fontAlgn="ctr"/>
                      <a:r>
                        <a:rPr lang="zh-CN" altLang="en-US" sz="1600" b="1" i="0" u="none" strike="noStrike" dirty="0" smtClean="0">
                          <a:solidFill>
                            <a:schemeClr val="dk1"/>
                          </a:solidFill>
                          <a:effectLst/>
                          <a:latin typeface="+mj-ea"/>
                          <a:ea typeface="+mj-ea"/>
                        </a:rPr>
                        <a:t>相关因素</a:t>
                      </a:r>
                      <a:endParaRPr lang="zh-CN" altLang="en-US" sz="1600" b="1" i="0" u="none" strike="noStrike" dirty="0">
                        <a:solidFill>
                          <a:srgbClr val="000000"/>
                        </a:solidFill>
                        <a:effectLst/>
                        <a:latin typeface="+mj-ea"/>
                        <a:ea typeface="+mj-ea"/>
                      </a:endParaRPr>
                    </a:p>
                  </a:txBody>
                  <a:tcPr marL="9525" marR="9525" marT="9525" marB="0" anchor="ctr">
                    <a:solidFill>
                      <a:schemeClr val="accent1">
                        <a:lumMod val="60000"/>
                        <a:lumOff val="40000"/>
                      </a:schemeClr>
                    </a:solidFill>
                  </a:tcPr>
                </a:tc>
                <a:tc>
                  <a:txBody>
                    <a:bodyPr/>
                    <a:lstStyle/>
                    <a:p>
                      <a:pPr algn="ctr" fontAlgn="ctr"/>
                      <a:r>
                        <a:rPr lang="zh-CN" altLang="en-US" sz="1600" b="1" i="0" u="none" strike="noStrike" dirty="0" smtClean="0">
                          <a:solidFill>
                            <a:srgbClr val="000000"/>
                          </a:solidFill>
                          <a:effectLst/>
                          <a:latin typeface="+mj-ea"/>
                          <a:ea typeface="+mj-ea"/>
                        </a:rPr>
                        <a:t>因素一</a:t>
                      </a:r>
                      <a:endParaRPr lang="en-US" altLang="zh-CN" sz="1600" b="1" i="0" u="none" strike="noStrike" dirty="0">
                        <a:solidFill>
                          <a:srgbClr val="000000"/>
                        </a:solidFill>
                        <a:effectLst/>
                        <a:latin typeface="+mj-ea"/>
                        <a:ea typeface="+mj-ea"/>
                      </a:endParaRPr>
                    </a:p>
                  </a:txBody>
                  <a:tcPr marL="9525" marR="9525" marT="9525" marB="0" anchor="ctr">
                    <a:solidFill>
                      <a:schemeClr val="accent1">
                        <a:lumMod val="60000"/>
                        <a:lumOff val="40000"/>
                      </a:schemeClr>
                    </a:solidFill>
                  </a:tcPr>
                </a:tc>
                <a:tc>
                  <a:txBody>
                    <a:bodyPr/>
                    <a:lstStyle/>
                    <a:p>
                      <a:pPr algn="ctr" fontAlgn="ctr"/>
                      <a:r>
                        <a:rPr lang="zh-CN" altLang="en-US" sz="1600" b="1" i="0" u="none" strike="noStrike" dirty="0" smtClean="0">
                          <a:solidFill>
                            <a:schemeClr val="dk1"/>
                          </a:solidFill>
                          <a:effectLst/>
                          <a:latin typeface="+mj-ea"/>
                          <a:ea typeface="+mj-ea"/>
                        </a:rPr>
                        <a:t>因素二</a:t>
                      </a:r>
                      <a:endParaRPr lang="en-US" altLang="zh-CN" sz="1600" b="1" i="0" u="none" strike="noStrike" dirty="0">
                        <a:solidFill>
                          <a:srgbClr val="000000"/>
                        </a:solidFill>
                        <a:effectLst/>
                        <a:latin typeface="+mj-ea"/>
                        <a:ea typeface="+mj-ea"/>
                      </a:endParaRPr>
                    </a:p>
                  </a:txBody>
                  <a:tcPr marL="9525" marR="9525" marT="9525" marB="0" anchor="ctr">
                    <a:solidFill>
                      <a:schemeClr val="accent1">
                        <a:lumMod val="60000"/>
                        <a:lumOff val="40000"/>
                      </a:schemeClr>
                    </a:solidFill>
                  </a:tcPr>
                </a:tc>
                <a:tc>
                  <a:txBody>
                    <a:bodyPr/>
                    <a:lstStyle/>
                    <a:p>
                      <a:pPr algn="ctr" fontAlgn="ctr"/>
                      <a:r>
                        <a:rPr lang="zh-CN" altLang="en-US" sz="1600" b="1" i="0" u="none" strike="noStrike" dirty="0" smtClean="0">
                          <a:solidFill>
                            <a:schemeClr val="dk1"/>
                          </a:solidFill>
                          <a:effectLst/>
                          <a:latin typeface="+mj-ea"/>
                          <a:ea typeface="+mj-ea"/>
                        </a:rPr>
                        <a:t>因素三</a:t>
                      </a:r>
                      <a:endParaRPr lang="en-US" altLang="zh-CN" sz="1600" b="1" i="0" u="none" strike="noStrike" dirty="0">
                        <a:solidFill>
                          <a:srgbClr val="000000"/>
                        </a:solidFill>
                        <a:effectLst/>
                        <a:latin typeface="+mj-ea"/>
                        <a:ea typeface="+mj-ea"/>
                      </a:endParaRPr>
                    </a:p>
                  </a:txBody>
                  <a:tcPr marL="9525" marR="9525" marT="9525" marB="0" anchor="ctr">
                    <a:solidFill>
                      <a:schemeClr val="accent1">
                        <a:lumMod val="60000"/>
                        <a:lumOff val="40000"/>
                      </a:schemeClr>
                    </a:solidFill>
                  </a:tcPr>
                </a:tc>
              </a:tr>
              <a:tr h="552061">
                <a:tc>
                  <a:txBody>
                    <a:bodyPr/>
                    <a:lstStyle/>
                    <a:p>
                      <a:pPr algn="l" fontAlgn="ctr"/>
                      <a:r>
                        <a:rPr lang="zh-CN" altLang="en-US" sz="1400" b="1" u="none" strike="noStrike" dirty="0">
                          <a:effectLst/>
                          <a:latin typeface="+mj-ea"/>
                          <a:ea typeface="+mj-ea"/>
                        </a:rPr>
                        <a:t>系统改造</a:t>
                      </a:r>
                      <a:r>
                        <a:rPr lang="zh-CN" altLang="en-US" sz="1400" b="1" u="none" strike="noStrike" dirty="0" smtClean="0">
                          <a:effectLst/>
                          <a:latin typeface="+mj-ea"/>
                          <a:ea typeface="+mj-ea"/>
                        </a:rPr>
                        <a:t>难易程度</a:t>
                      </a:r>
                      <a:endParaRPr lang="zh-CN" altLang="en-US" sz="1400" b="1"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3</a:t>
                      </a:r>
                      <a:r>
                        <a:rPr lang="zh-CN" altLang="en-US" sz="1400" u="none" strike="noStrike" dirty="0">
                          <a:effectLst/>
                          <a:latin typeface="+mj-ea"/>
                          <a:ea typeface="+mj-ea"/>
                        </a:rPr>
                        <a:t>分）改造简单</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2</a:t>
                      </a:r>
                      <a:r>
                        <a:rPr lang="zh-CN" altLang="en-US" sz="1400" u="none" strike="noStrike" dirty="0">
                          <a:effectLst/>
                          <a:latin typeface="+mj-ea"/>
                          <a:ea typeface="+mj-ea"/>
                        </a:rPr>
                        <a:t>分）改造适中</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1</a:t>
                      </a:r>
                      <a:r>
                        <a:rPr lang="zh-CN" altLang="en-US" sz="1400" u="none" strike="noStrike" dirty="0">
                          <a:effectLst/>
                          <a:latin typeface="+mj-ea"/>
                          <a:ea typeface="+mj-ea"/>
                        </a:rPr>
                        <a:t>分）改造较难</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r>
              <a:tr h="552061">
                <a:tc>
                  <a:txBody>
                    <a:bodyPr/>
                    <a:lstStyle/>
                    <a:p>
                      <a:pPr algn="l" fontAlgn="ctr"/>
                      <a:r>
                        <a:rPr lang="zh-CN" altLang="en-US" sz="1400" b="1" u="none" strike="noStrike" dirty="0" smtClean="0">
                          <a:effectLst/>
                          <a:latin typeface="+mj-ea"/>
                          <a:ea typeface="+mj-ea"/>
                        </a:rPr>
                        <a:t>主数据集中管控度</a:t>
                      </a:r>
                      <a:endParaRPr lang="zh-CN" altLang="en-US" sz="1400" b="1"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3</a:t>
                      </a:r>
                      <a:r>
                        <a:rPr lang="zh-CN" altLang="en-US" sz="1400" u="none" strike="noStrike" dirty="0">
                          <a:effectLst/>
                          <a:latin typeface="+mj-ea"/>
                          <a:ea typeface="+mj-ea"/>
                        </a:rPr>
                        <a:t>分）存在集中管控的数据组织</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2</a:t>
                      </a:r>
                      <a:r>
                        <a:rPr lang="zh-CN" altLang="en-US" sz="1400" u="none" strike="noStrike" dirty="0">
                          <a:effectLst/>
                          <a:latin typeface="+mj-ea"/>
                          <a:ea typeface="+mj-ea"/>
                        </a:rPr>
                        <a:t>分）存在各类数据的管控组织</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a:effectLst/>
                          <a:latin typeface="+mj-ea"/>
                          <a:ea typeface="+mj-ea"/>
                        </a:rPr>
                        <a:t>（</a:t>
                      </a:r>
                      <a:r>
                        <a:rPr lang="en-US" altLang="zh-CN" sz="1400" u="none" strike="noStrike">
                          <a:effectLst/>
                          <a:latin typeface="+mj-ea"/>
                          <a:ea typeface="+mj-ea"/>
                        </a:rPr>
                        <a:t>1</a:t>
                      </a:r>
                      <a:r>
                        <a:rPr lang="zh-CN" altLang="en-US" sz="1400" u="none" strike="noStrike">
                          <a:effectLst/>
                          <a:latin typeface="+mj-ea"/>
                          <a:ea typeface="+mj-ea"/>
                        </a:rPr>
                        <a:t>分）分散管理</a:t>
                      </a:r>
                      <a:endParaRPr lang="zh-CN" altLang="en-US" sz="1400" b="0" i="0" u="none" strike="noStrike">
                        <a:solidFill>
                          <a:srgbClr val="000000"/>
                        </a:solidFill>
                        <a:effectLst/>
                        <a:latin typeface="+mj-ea"/>
                        <a:ea typeface="+mj-ea"/>
                      </a:endParaRPr>
                    </a:p>
                  </a:txBody>
                  <a:tcPr marL="9525" marR="9525" marT="9525" marB="0" anchor="ctr">
                    <a:solidFill>
                      <a:schemeClr val="tx2">
                        <a:lumMod val="95000"/>
                      </a:schemeClr>
                    </a:solidFill>
                  </a:tcPr>
                </a:tc>
              </a:tr>
              <a:tr h="552061">
                <a:tc>
                  <a:txBody>
                    <a:bodyPr/>
                    <a:lstStyle/>
                    <a:p>
                      <a:pPr algn="l" fontAlgn="ctr"/>
                      <a:r>
                        <a:rPr lang="zh-CN" altLang="en-US" sz="1400" b="1" u="none" strike="noStrike" dirty="0" smtClean="0">
                          <a:effectLst/>
                          <a:latin typeface="+mj-ea"/>
                          <a:ea typeface="+mj-ea"/>
                        </a:rPr>
                        <a:t>整体支持配合程度</a:t>
                      </a:r>
                      <a:endParaRPr lang="zh-CN" altLang="en-US" sz="1400" b="1"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3</a:t>
                      </a:r>
                      <a:r>
                        <a:rPr lang="zh-CN" altLang="en-US" sz="1400" u="none" strike="noStrike" dirty="0">
                          <a:effectLst/>
                          <a:latin typeface="+mj-ea"/>
                          <a:ea typeface="+mj-ea"/>
                        </a:rPr>
                        <a:t>分）积极配合</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2</a:t>
                      </a:r>
                      <a:r>
                        <a:rPr lang="zh-CN" altLang="en-US" sz="1400" u="none" strike="noStrike" dirty="0">
                          <a:effectLst/>
                          <a:latin typeface="+mj-ea"/>
                          <a:ea typeface="+mj-ea"/>
                        </a:rPr>
                        <a:t>分）比较配合</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1</a:t>
                      </a:r>
                      <a:r>
                        <a:rPr lang="zh-CN" altLang="en-US" sz="1400" u="none" strike="noStrike" dirty="0">
                          <a:effectLst/>
                          <a:latin typeface="+mj-ea"/>
                          <a:ea typeface="+mj-ea"/>
                        </a:rPr>
                        <a:t>分）配合一般</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r>
              <a:tr h="552061">
                <a:tc>
                  <a:txBody>
                    <a:bodyPr/>
                    <a:lstStyle/>
                    <a:p>
                      <a:pPr algn="l" fontAlgn="ctr"/>
                      <a:r>
                        <a:rPr lang="zh-CN" altLang="en-US" sz="1400" b="1" u="none" strike="noStrike" dirty="0" smtClean="0">
                          <a:effectLst/>
                          <a:latin typeface="+mj-ea"/>
                          <a:ea typeface="+mj-ea"/>
                        </a:rPr>
                        <a:t>相关系统影响程度</a:t>
                      </a:r>
                      <a:endParaRPr lang="zh-CN" altLang="en-US" sz="1400" b="1"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a:effectLst/>
                          <a:latin typeface="+mj-ea"/>
                          <a:ea typeface="+mj-ea"/>
                        </a:rPr>
                        <a:t>（</a:t>
                      </a:r>
                      <a:r>
                        <a:rPr lang="en-US" altLang="zh-CN" sz="1400" u="none" strike="noStrike">
                          <a:effectLst/>
                          <a:latin typeface="+mj-ea"/>
                          <a:ea typeface="+mj-ea"/>
                        </a:rPr>
                        <a:t>3</a:t>
                      </a:r>
                      <a:r>
                        <a:rPr lang="zh-CN" altLang="en-US" sz="1400" u="none" strike="noStrike">
                          <a:effectLst/>
                          <a:latin typeface="+mj-ea"/>
                          <a:ea typeface="+mj-ea"/>
                        </a:rPr>
                        <a:t>分）影响较小</a:t>
                      </a:r>
                      <a:endParaRPr lang="zh-CN" altLang="en-US" sz="1400" b="0" i="0" u="none" strike="noStrike">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2</a:t>
                      </a:r>
                      <a:r>
                        <a:rPr lang="zh-CN" altLang="en-US" sz="1400" u="none" strike="noStrike" dirty="0">
                          <a:effectLst/>
                          <a:latin typeface="+mj-ea"/>
                          <a:ea typeface="+mj-ea"/>
                        </a:rPr>
                        <a:t>分）影响适中</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1</a:t>
                      </a:r>
                      <a:r>
                        <a:rPr lang="zh-CN" altLang="en-US" sz="1400" u="none" strike="noStrike" dirty="0">
                          <a:effectLst/>
                          <a:latin typeface="+mj-ea"/>
                          <a:ea typeface="+mj-ea"/>
                        </a:rPr>
                        <a:t>分）影响较大</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r>
              <a:tr h="552061">
                <a:tc>
                  <a:txBody>
                    <a:bodyPr/>
                    <a:lstStyle/>
                    <a:p>
                      <a:pPr algn="l" fontAlgn="ctr"/>
                      <a:r>
                        <a:rPr lang="zh-CN" altLang="en-US" sz="1400" b="1" u="none" strike="noStrike" dirty="0" smtClean="0">
                          <a:effectLst/>
                          <a:latin typeface="+mj-ea"/>
                          <a:ea typeface="+mj-ea"/>
                        </a:rPr>
                        <a:t>业务模式稳定程度</a:t>
                      </a:r>
                      <a:endParaRPr lang="zh-CN" altLang="en-US" sz="1400" b="1"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3</a:t>
                      </a:r>
                      <a:r>
                        <a:rPr lang="zh-CN" altLang="en-US" sz="1400" u="none" strike="noStrike" dirty="0">
                          <a:effectLst/>
                          <a:latin typeface="+mj-ea"/>
                          <a:ea typeface="+mj-ea"/>
                        </a:rPr>
                        <a:t>分）</a:t>
                      </a:r>
                      <a:r>
                        <a:rPr lang="zh-CN" altLang="en-US" sz="1400" u="none" strike="noStrike" dirty="0" smtClean="0">
                          <a:effectLst/>
                          <a:latin typeface="+mj-ea"/>
                          <a:ea typeface="+mj-ea"/>
                        </a:rPr>
                        <a:t>业务模式稳定</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2</a:t>
                      </a:r>
                      <a:r>
                        <a:rPr lang="zh-CN" altLang="en-US" sz="1400" u="none" strike="noStrike" dirty="0">
                          <a:effectLst/>
                          <a:latin typeface="+mj-ea"/>
                          <a:ea typeface="+mj-ea"/>
                        </a:rPr>
                        <a:t>分）</a:t>
                      </a:r>
                      <a:r>
                        <a:rPr lang="zh-CN" altLang="en-US" sz="1400" u="none" strike="noStrike" dirty="0" smtClean="0">
                          <a:effectLst/>
                          <a:latin typeface="+mj-ea"/>
                          <a:ea typeface="+mj-ea"/>
                        </a:rPr>
                        <a:t>业务模式基本</a:t>
                      </a:r>
                      <a:r>
                        <a:rPr lang="zh-CN" altLang="en-US" sz="1400" u="none" strike="noStrike" dirty="0">
                          <a:effectLst/>
                          <a:latin typeface="+mj-ea"/>
                          <a:ea typeface="+mj-ea"/>
                        </a:rPr>
                        <a:t>稳定</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c>
                  <a:txBody>
                    <a:bodyPr/>
                    <a:lstStyle/>
                    <a:p>
                      <a:pPr algn="l" fontAlgn="ctr"/>
                      <a:r>
                        <a:rPr lang="zh-CN" altLang="en-US" sz="1400" u="none" strike="noStrike" dirty="0">
                          <a:effectLst/>
                          <a:latin typeface="+mj-ea"/>
                          <a:ea typeface="+mj-ea"/>
                        </a:rPr>
                        <a:t>（</a:t>
                      </a:r>
                      <a:r>
                        <a:rPr lang="en-US" altLang="zh-CN" sz="1400" u="none" strike="noStrike" dirty="0">
                          <a:effectLst/>
                          <a:latin typeface="+mj-ea"/>
                          <a:ea typeface="+mj-ea"/>
                        </a:rPr>
                        <a:t>1</a:t>
                      </a:r>
                      <a:r>
                        <a:rPr lang="zh-CN" altLang="en-US" sz="1400" u="none" strike="noStrike" dirty="0">
                          <a:effectLst/>
                          <a:latin typeface="+mj-ea"/>
                          <a:ea typeface="+mj-ea"/>
                        </a:rPr>
                        <a:t>分）近期将调整</a:t>
                      </a:r>
                      <a:endParaRPr lang="zh-CN" altLang="en-US" sz="1400" b="0" i="0" u="none" strike="noStrike" dirty="0">
                        <a:solidFill>
                          <a:srgbClr val="000000"/>
                        </a:solidFill>
                        <a:effectLst/>
                        <a:latin typeface="+mj-ea"/>
                        <a:ea typeface="+mj-ea"/>
                      </a:endParaRPr>
                    </a:p>
                  </a:txBody>
                  <a:tcPr marL="9525" marR="9525" marT="9525" marB="0" anchor="ctr">
                    <a:solidFill>
                      <a:schemeClr val="tx2">
                        <a:lumMod val="95000"/>
                      </a:schemeClr>
                    </a:solidFill>
                  </a:tcPr>
                </a:tc>
              </a:tr>
            </a:tbl>
          </a:graphicData>
        </a:graphic>
      </p:graphicFrame>
      <p:sp>
        <p:nvSpPr>
          <p:cNvPr id="7" name="矩形 6"/>
          <p:cNvSpPr/>
          <p:nvPr/>
        </p:nvSpPr>
        <p:spPr>
          <a:xfrm>
            <a:off x="6924187" y="104262"/>
            <a:ext cx="2709333" cy="372410"/>
          </a:xfrm>
          <a:prstGeom prst="rect">
            <a:avLst/>
          </a:prstGeom>
        </p:spPr>
        <p:txBody>
          <a:bodyPr wrap="square">
            <a:spAutoFit/>
          </a:bodyPr>
          <a:lstStyle/>
          <a:p>
            <a:pPr>
              <a:buNone/>
            </a:pPr>
            <a:r>
              <a:rPr lang="zh-CN" altLang="en-US" b="1" dirty="0" smtClean="0">
                <a:latin typeface="+mn-ea"/>
                <a:ea typeface="+mn-ea"/>
              </a:rPr>
              <a:t>识别方法  </a:t>
            </a:r>
            <a:r>
              <a:rPr lang="zh-CN" altLang="en-US" b="1" dirty="0" smtClean="0">
                <a:solidFill>
                  <a:srgbClr val="FF0000"/>
                </a:solidFill>
                <a:latin typeface="+mn-ea"/>
                <a:ea typeface="+mn-ea"/>
              </a:rPr>
              <a:t>识别过程  </a:t>
            </a:r>
            <a:r>
              <a:rPr lang="zh-CN" altLang="en-US" b="1" dirty="0" smtClean="0">
                <a:latin typeface="+mn-ea"/>
                <a:ea typeface="+mn-ea"/>
              </a:rPr>
              <a:t>识别结论</a:t>
            </a:r>
            <a:endParaRPr lang="zh-CN" altLang="en-US" b="1" dirty="0">
              <a:solidFill>
                <a:srgbClr val="FF0000"/>
              </a:solidFill>
              <a:latin typeface="+mn-ea"/>
              <a:ea typeface="+mn-ea"/>
            </a:endParaRPr>
          </a:p>
        </p:txBody>
      </p:sp>
      <p:sp>
        <p:nvSpPr>
          <p:cNvPr id="8" name="右箭头 7"/>
          <p:cNvSpPr/>
          <p:nvPr/>
        </p:nvSpPr>
        <p:spPr bwMode="auto">
          <a:xfrm>
            <a:off x="8652379"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 name="右箭头 8"/>
          <p:cNvSpPr/>
          <p:nvPr/>
        </p:nvSpPr>
        <p:spPr bwMode="auto">
          <a:xfrm>
            <a:off x="776724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341672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2540319480"/>
              </p:ext>
            </p:extLst>
          </p:nvPr>
        </p:nvGraphicFramePr>
        <p:xfrm>
          <a:off x="416496" y="1411151"/>
          <a:ext cx="8991599" cy="5229259"/>
        </p:xfrm>
        <a:graphic>
          <a:graphicData uri="http://schemas.openxmlformats.org/drawingml/2006/table">
            <a:tbl>
              <a:tblPr>
                <a:tableStyleId>{5C22544A-7EE6-4342-B048-85BDC9FD1C3A}</a:tableStyleId>
              </a:tblPr>
              <a:tblGrid>
                <a:gridCol w="823392"/>
                <a:gridCol w="288032"/>
                <a:gridCol w="1872208"/>
                <a:gridCol w="1008112"/>
                <a:gridCol w="1456674"/>
                <a:gridCol w="855325"/>
                <a:gridCol w="1026389"/>
                <a:gridCol w="1026389"/>
                <a:gridCol w="635078"/>
              </a:tblGrid>
              <a:tr h="191577">
                <a:tc rowSpan="2">
                  <a:txBody>
                    <a:bodyPr/>
                    <a:lstStyle/>
                    <a:p>
                      <a:pPr algn="ctr" fontAlgn="ctr"/>
                      <a:r>
                        <a:rPr lang="zh-CN" altLang="en-US" sz="1400" b="1" u="none" strike="noStrike" dirty="0">
                          <a:effectLst/>
                          <a:latin typeface="+mj-ea"/>
                          <a:ea typeface="+mj-ea"/>
                        </a:rPr>
                        <a:t>所属板块</a:t>
                      </a:r>
                      <a:endParaRPr lang="zh-CN" altLang="en-US" sz="1400" b="1" i="0" u="none" strike="noStrike" dirty="0">
                        <a:solidFill>
                          <a:srgbClr val="000000"/>
                        </a:solidFill>
                        <a:effectLst/>
                        <a:latin typeface="+mj-ea"/>
                        <a:ea typeface="+mj-ea"/>
                      </a:endParaRPr>
                    </a:p>
                  </a:txBody>
                  <a:tcPr marL="7220" marR="7220" marT="7220" marB="0" anchor="ctr">
                    <a:solidFill>
                      <a:schemeClr val="accent1">
                        <a:lumMod val="60000"/>
                        <a:lumOff val="40000"/>
                      </a:schemeClr>
                    </a:solidFill>
                  </a:tcPr>
                </a:tc>
                <a:tc rowSpan="2">
                  <a:txBody>
                    <a:bodyPr/>
                    <a:lstStyle/>
                    <a:p>
                      <a:pPr algn="ctr" fontAlgn="ctr"/>
                      <a:r>
                        <a:rPr lang="zh-CN" altLang="en-US" sz="1400" b="1" u="none" strike="noStrike" dirty="0">
                          <a:effectLst/>
                          <a:latin typeface="+mj-ea"/>
                          <a:ea typeface="+mj-ea"/>
                        </a:rPr>
                        <a:t>序号</a:t>
                      </a:r>
                      <a:endParaRPr lang="zh-CN" altLang="en-US" sz="1400" b="1" i="0" u="none" strike="noStrike" dirty="0">
                        <a:solidFill>
                          <a:srgbClr val="000000"/>
                        </a:solidFill>
                        <a:effectLst/>
                        <a:latin typeface="+mj-ea"/>
                        <a:ea typeface="+mj-ea"/>
                      </a:endParaRPr>
                    </a:p>
                  </a:txBody>
                  <a:tcPr marL="7220" marR="7220" marT="7220" marB="0" anchor="ctr">
                    <a:solidFill>
                      <a:schemeClr val="accent1">
                        <a:lumMod val="60000"/>
                        <a:lumOff val="40000"/>
                      </a:schemeClr>
                    </a:solidFill>
                  </a:tcPr>
                </a:tc>
                <a:tc rowSpan="2">
                  <a:txBody>
                    <a:bodyPr/>
                    <a:lstStyle/>
                    <a:p>
                      <a:pPr algn="ctr" fontAlgn="ctr"/>
                      <a:r>
                        <a:rPr lang="zh-CN" altLang="en-US" sz="1400" b="1" u="none" strike="noStrike" dirty="0">
                          <a:effectLst/>
                          <a:latin typeface="+mj-ea"/>
                          <a:ea typeface="+mj-ea"/>
                        </a:rPr>
                        <a:t>单位</a:t>
                      </a:r>
                      <a:r>
                        <a:rPr lang="en-US" altLang="zh-CN" sz="1400" b="1" u="none" strike="noStrike" dirty="0">
                          <a:effectLst/>
                          <a:latin typeface="+mj-ea"/>
                          <a:ea typeface="+mj-ea"/>
                        </a:rPr>
                        <a:t>/</a:t>
                      </a:r>
                      <a:r>
                        <a:rPr lang="zh-CN" altLang="en-US" sz="1400" b="1" u="none" strike="noStrike" dirty="0">
                          <a:effectLst/>
                          <a:latin typeface="+mj-ea"/>
                          <a:ea typeface="+mj-ea"/>
                        </a:rPr>
                        <a:t>部门</a:t>
                      </a:r>
                      <a:endParaRPr lang="zh-CN" altLang="en-US" sz="1400" b="1" i="0" u="none" strike="noStrike" dirty="0">
                        <a:solidFill>
                          <a:srgbClr val="000000"/>
                        </a:solidFill>
                        <a:effectLst/>
                        <a:latin typeface="+mj-ea"/>
                        <a:ea typeface="+mj-ea"/>
                      </a:endParaRPr>
                    </a:p>
                  </a:txBody>
                  <a:tcPr marL="7220" marR="7220" marT="7220" marB="0" anchor="ctr">
                    <a:solidFill>
                      <a:schemeClr val="accent1">
                        <a:lumMod val="60000"/>
                        <a:lumOff val="40000"/>
                      </a:schemeClr>
                    </a:solidFill>
                  </a:tcPr>
                </a:tc>
                <a:tc>
                  <a:txBody>
                    <a:bodyPr/>
                    <a:lstStyle/>
                    <a:p>
                      <a:pPr algn="ctr" fontAlgn="ctr"/>
                      <a:r>
                        <a:rPr lang="zh-CN" altLang="en-US" sz="1200" b="1" i="0" u="none" strike="noStrike" dirty="0" smtClean="0">
                          <a:solidFill>
                            <a:srgbClr val="000000"/>
                          </a:solidFill>
                          <a:effectLst/>
                          <a:latin typeface="+mj-ea"/>
                          <a:ea typeface="+mj-ea"/>
                        </a:rPr>
                        <a:t>系统改造</a:t>
                      </a:r>
                      <a:endParaRPr lang="en-US" altLang="zh-CN" sz="1200" b="1" i="0" u="none" strike="noStrike" dirty="0" smtClean="0">
                        <a:solidFill>
                          <a:srgbClr val="000000"/>
                        </a:solidFill>
                        <a:effectLst/>
                        <a:latin typeface="+mj-ea"/>
                        <a:ea typeface="+mj-ea"/>
                      </a:endParaRPr>
                    </a:p>
                    <a:p>
                      <a:pPr algn="ctr" fontAlgn="ctr"/>
                      <a:r>
                        <a:rPr lang="zh-CN" altLang="en-US" sz="1200" b="1" i="0" u="none" strike="noStrike" dirty="0" smtClean="0">
                          <a:solidFill>
                            <a:srgbClr val="000000"/>
                          </a:solidFill>
                          <a:effectLst/>
                          <a:latin typeface="+mj-ea"/>
                          <a:ea typeface="+mj-ea"/>
                        </a:rPr>
                        <a:t>难易程度</a:t>
                      </a:r>
                      <a:endParaRPr lang="zh-CN" altLang="en-US" sz="1200" b="1" i="0" u="none" strike="noStrike" dirty="0">
                        <a:solidFill>
                          <a:srgbClr val="000000"/>
                        </a:solidFill>
                        <a:effectLst/>
                        <a:latin typeface="+mj-ea"/>
                        <a:ea typeface="+mj-ea"/>
                      </a:endParaRPr>
                    </a:p>
                  </a:txBody>
                  <a:tcPr marL="7220" marR="7220" marT="7220" marB="0" anchor="ctr">
                    <a:solidFill>
                      <a:schemeClr val="accent1">
                        <a:lumMod val="60000"/>
                        <a:lumOff val="40000"/>
                      </a:schemeClr>
                    </a:solidFill>
                  </a:tcPr>
                </a:tc>
                <a:tc>
                  <a:txBody>
                    <a:bodyPr/>
                    <a:lstStyle/>
                    <a:p>
                      <a:pPr algn="ctr" fontAlgn="ctr"/>
                      <a:r>
                        <a:rPr lang="zh-CN" altLang="en-US" sz="1200" b="1" i="0" u="none" strike="noStrike" dirty="0" smtClean="0">
                          <a:solidFill>
                            <a:srgbClr val="000000"/>
                          </a:solidFill>
                          <a:effectLst/>
                          <a:latin typeface="+mj-ea"/>
                          <a:ea typeface="+mj-ea"/>
                        </a:rPr>
                        <a:t>主数据集</a:t>
                      </a:r>
                      <a:endParaRPr lang="en-US" altLang="zh-CN" sz="1200" b="1" i="0" u="none" strike="noStrike" dirty="0" smtClean="0">
                        <a:solidFill>
                          <a:srgbClr val="000000"/>
                        </a:solidFill>
                        <a:effectLst/>
                        <a:latin typeface="+mj-ea"/>
                        <a:ea typeface="+mj-ea"/>
                      </a:endParaRPr>
                    </a:p>
                    <a:p>
                      <a:pPr algn="ctr" fontAlgn="ctr"/>
                      <a:r>
                        <a:rPr lang="zh-CN" altLang="en-US" sz="1200" b="1" i="0" u="none" strike="noStrike" dirty="0" smtClean="0">
                          <a:solidFill>
                            <a:srgbClr val="000000"/>
                          </a:solidFill>
                          <a:effectLst/>
                          <a:latin typeface="+mj-ea"/>
                          <a:ea typeface="+mj-ea"/>
                        </a:rPr>
                        <a:t>中管控度</a:t>
                      </a:r>
                      <a:endParaRPr lang="zh-CN" altLang="en-US" sz="1200" b="1" i="0" u="none" strike="noStrike" dirty="0">
                        <a:solidFill>
                          <a:srgbClr val="000000"/>
                        </a:solidFill>
                        <a:effectLst/>
                        <a:latin typeface="+mj-ea"/>
                        <a:ea typeface="+mj-ea"/>
                      </a:endParaRPr>
                    </a:p>
                  </a:txBody>
                  <a:tcPr marL="7220" marR="7220" marT="7220" marB="0" anchor="ctr">
                    <a:solidFill>
                      <a:schemeClr val="accent1">
                        <a:lumMod val="60000"/>
                        <a:lumOff val="40000"/>
                      </a:schemeClr>
                    </a:solidFill>
                  </a:tcPr>
                </a:tc>
                <a:tc>
                  <a:txBody>
                    <a:bodyPr/>
                    <a:lstStyle/>
                    <a:p>
                      <a:pPr algn="ctr" fontAlgn="ctr"/>
                      <a:r>
                        <a:rPr lang="zh-CN" altLang="en-US" sz="1200" b="1" i="0" u="none" strike="noStrike" dirty="0" smtClean="0">
                          <a:solidFill>
                            <a:srgbClr val="000000"/>
                          </a:solidFill>
                          <a:effectLst/>
                          <a:latin typeface="+mj-ea"/>
                          <a:ea typeface="+mj-ea"/>
                        </a:rPr>
                        <a:t>整体支持</a:t>
                      </a:r>
                      <a:endParaRPr lang="en-US" altLang="zh-CN" sz="1200" b="1" i="0" u="none" strike="noStrike" dirty="0" smtClean="0">
                        <a:solidFill>
                          <a:srgbClr val="000000"/>
                        </a:solidFill>
                        <a:effectLst/>
                        <a:latin typeface="+mj-ea"/>
                        <a:ea typeface="+mj-ea"/>
                      </a:endParaRPr>
                    </a:p>
                    <a:p>
                      <a:pPr algn="ctr" fontAlgn="ctr"/>
                      <a:r>
                        <a:rPr lang="zh-CN" altLang="en-US" sz="1200" b="1" i="0" u="none" strike="noStrike" dirty="0" smtClean="0">
                          <a:solidFill>
                            <a:srgbClr val="000000"/>
                          </a:solidFill>
                          <a:effectLst/>
                          <a:latin typeface="+mj-ea"/>
                          <a:ea typeface="+mj-ea"/>
                        </a:rPr>
                        <a:t>配合程度</a:t>
                      </a:r>
                      <a:endParaRPr lang="zh-CN" altLang="en-US" sz="1200" b="1" i="0" u="none" strike="noStrike" dirty="0">
                        <a:solidFill>
                          <a:srgbClr val="000000"/>
                        </a:solidFill>
                        <a:effectLst/>
                        <a:latin typeface="+mj-ea"/>
                        <a:ea typeface="+mj-ea"/>
                      </a:endParaRPr>
                    </a:p>
                  </a:txBody>
                  <a:tcPr marL="7220" marR="7220" marT="7220" marB="0" anchor="ctr">
                    <a:solidFill>
                      <a:schemeClr val="accent1">
                        <a:lumMod val="60000"/>
                        <a:lumOff val="40000"/>
                      </a:schemeClr>
                    </a:solidFill>
                  </a:tcPr>
                </a:tc>
                <a:tc>
                  <a:txBody>
                    <a:bodyPr/>
                    <a:lstStyle/>
                    <a:p>
                      <a:pPr algn="ctr" fontAlgn="ctr"/>
                      <a:r>
                        <a:rPr lang="zh-CN" altLang="en-US" sz="1200" b="1" i="0" u="none" strike="noStrike" dirty="0" smtClean="0">
                          <a:solidFill>
                            <a:srgbClr val="000000"/>
                          </a:solidFill>
                          <a:effectLst/>
                          <a:latin typeface="+mj-ea"/>
                          <a:ea typeface="+mj-ea"/>
                        </a:rPr>
                        <a:t>相关系统</a:t>
                      </a:r>
                      <a:endParaRPr lang="en-US" altLang="zh-CN" sz="1200" b="1" i="0" u="none" strike="noStrike" dirty="0" smtClean="0">
                        <a:solidFill>
                          <a:srgbClr val="000000"/>
                        </a:solidFill>
                        <a:effectLst/>
                        <a:latin typeface="+mj-ea"/>
                        <a:ea typeface="+mj-ea"/>
                      </a:endParaRPr>
                    </a:p>
                    <a:p>
                      <a:pPr algn="ctr" fontAlgn="ctr"/>
                      <a:r>
                        <a:rPr lang="zh-CN" altLang="en-US" sz="1200" b="1" i="0" u="none" strike="noStrike" dirty="0" smtClean="0">
                          <a:solidFill>
                            <a:srgbClr val="000000"/>
                          </a:solidFill>
                          <a:effectLst/>
                          <a:latin typeface="+mj-ea"/>
                          <a:ea typeface="+mj-ea"/>
                        </a:rPr>
                        <a:t>影响程度</a:t>
                      </a:r>
                      <a:endParaRPr lang="zh-CN" altLang="en-US" sz="1200" b="1" i="0" u="none" strike="noStrike" dirty="0">
                        <a:solidFill>
                          <a:srgbClr val="000000"/>
                        </a:solidFill>
                        <a:effectLst/>
                        <a:latin typeface="+mj-ea"/>
                        <a:ea typeface="+mj-ea"/>
                      </a:endParaRPr>
                    </a:p>
                  </a:txBody>
                  <a:tcPr marL="7220" marR="7220" marT="7220" marB="0" anchor="ctr">
                    <a:solidFill>
                      <a:schemeClr val="accent1">
                        <a:lumMod val="60000"/>
                        <a:lumOff val="40000"/>
                      </a:schemeClr>
                    </a:solidFill>
                  </a:tcPr>
                </a:tc>
                <a:tc>
                  <a:txBody>
                    <a:bodyPr/>
                    <a:lstStyle/>
                    <a:p>
                      <a:pPr algn="ctr" fontAlgn="ctr"/>
                      <a:r>
                        <a:rPr lang="zh-CN" altLang="en-US" sz="1200" b="1" i="0" u="none" strike="noStrike" dirty="0" smtClean="0">
                          <a:solidFill>
                            <a:srgbClr val="000000"/>
                          </a:solidFill>
                          <a:effectLst/>
                          <a:latin typeface="+mj-ea"/>
                          <a:ea typeface="+mj-ea"/>
                        </a:rPr>
                        <a:t>业务模式</a:t>
                      </a:r>
                      <a:endParaRPr lang="en-US" altLang="zh-CN" sz="1200" b="1" i="0" u="none" strike="noStrike" dirty="0" smtClean="0">
                        <a:solidFill>
                          <a:srgbClr val="000000"/>
                        </a:solidFill>
                        <a:effectLst/>
                        <a:latin typeface="+mj-ea"/>
                        <a:ea typeface="+mj-ea"/>
                      </a:endParaRPr>
                    </a:p>
                    <a:p>
                      <a:pPr algn="ctr" fontAlgn="ctr"/>
                      <a:r>
                        <a:rPr lang="zh-CN" altLang="en-US" sz="1200" b="1" i="0" u="none" strike="noStrike" dirty="0" smtClean="0">
                          <a:solidFill>
                            <a:srgbClr val="000000"/>
                          </a:solidFill>
                          <a:effectLst/>
                          <a:latin typeface="+mj-ea"/>
                          <a:ea typeface="+mj-ea"/>
                        </a:rPr>
                        <a:t>稳定程度</a:t>
                      </a:r>
                      <a:endParaRPr lang="zh-CN" altLang="en-US" sz="1200" b="1" i="0" u="none" strike="noStrike" dirty="0">
                        <a:solidFill>
                          <a:srgbClr val="000000"/>
                        </a:solidFill>
                        <a:effectLst/>
                        <a:latin typeface="+mj-ea"/>
                        <a:ea typeface="+mj-ea"/>
                      </a:endParaRPr>
                    </a:p>
                  </a:txBody>
                  <a:tcPr marL="7220" marR="7220" marT="7220" marB="0" anchor="ctr">
                    <a:solidFill>
                      <a:schemeClr val="accent1">
                        <a:lumMod val="60000"/>
                        <a:lumOff val="40000"/>
                      </a:schemeClr>
                    </a:solidFill>
                  </a:tcPr>
                </a:tc>
                <a:tc>
                  <a:txBody>
                    <a:bodyPr/>
                    <a:lstStyle/>
                    <a:p>
                      <a:pPr algn="ctr" fontAlgn="ctr"/>
                      <a:r>
                        <a:rPr lang="zh-CN" altLang="en-US" sz="1200" b="1" u="none" strike="noStrike" dirty="0" smtClean="0">
                          <a:effectLst/>
                          <a:latin typeface="+mj-ea"/>
                          <a:ea typeface="+mj-ea"/>
                        </a:rPr>
                        <a:t>相关因素</a:t>
                      </a:r>
                      <a:endParaRPr lang="en-US" altLang="zh-CN" sz="1200" b="1" u="none" strike="noStrike" dirty="0" smtClean="0">
                        <a:effectLst/>
                        <a:latin typeface="+mj-ea"/>
                        <a:ea typeface="+mj-ea"/>
                      </a:endParaRPr>
                    </a:p>
                    <a:p>
                      <a:pPr algn="ctr" fontAlgn="ctr"/>
                      <a:r>
                        <a:rPr lang="zh-CN" altLang="en-US" sz="1200" b="1" u="none" strike="noStrike" dirty="0" smtClean="0">
                          <a:effectLst/>
                          <a:latin typeface="+mj-ea"/>
                          <a:ea typeface="+mj-ea"/>
                        </a:rPr>
                        <a:t>汇总</a:t>
                      </a:r>
                      <a:r>
                        <a:rPr lang="zh-CN" altLang="en-US" sz="1200" b="1" u="none" strike="noStrike" dirty="0">
                          <a:effectLst/>
                          <a:latin typeface="+mj-ea"/>
                          <a:ea typeface="+mj-ea"/>
                        </a:rPr>
                        <a:t>分值</a:t>
                      </a:r>
                      <a:endParaRPr lang="zh-CN" altLang="en-US" sz="1200" b="1" i="0" u="none" strike="noStrike" dirty="0">
                        <a:solidFill>
                          <a:srgbClr val="000000"/>
                        </a:solidFill>
                        <a:effectLst/>
                        <a:latin typeface="+mj-ea"/>
                        <a:ea typeface="+mj-ea"/>
                      </a:endParaRPr>
                    </a:p>
                  </a:txBody>
                  <a:tcPr marL="7220" marR="7220" marT="7220" marB="0" anchor="ctr">
                    <a:solidFill>
                      <a:schemeClr val="accent1">
                        <a:lumMod val="60000"/>
                        <a:lumOff val="40000"/>
                      </a:schemeClr>
                    </a:solidFill>
                  </a:tcPr>
                </a:tc>
              </a:tr>
              <a:tr h="51552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u="none" strike="noStrike" dirty="0">
                          <a:effectLst/>
                          <a:latin typeface="+mj-ea"/>
                          <a:ea typeface="+mj-ea"/>
                        </a:rPr>
                        <a:t>（</a:t>
                      </a:r>
                      <a:r>
                        <a:rPr lang="en-US" altLang="zh-CN" sz="800" u="none" strike="noStrike" dirty="0">
                          <a:effectLst/>
                          <a:latin typeface="+mj-ea"/>
                          <a:ea typeface="+mj-ea"/>
                        </a:rPr>
                        <a:t>3</a:t>
                      </a:r>
                      <a:r>
                        <a:rPr lang="zh-CN" altLang="en-US" sz="800" u="none" strike="noStrike" dirty="0">
                          <a:effectLst/>
                          <a:latin typeface="+mj-ea"/>
                          <a:ea typeface="+mj-ea"/>
                        </a:rPr>
                        <a:t>分）改造简单</a:t>
                      </a:r>
                      <a:br>
                        <a:rPr lang="zh-CN" altLang="en-US" sz="800" u="none" strike="noStrike" dirty="0">
                          <a:effectLst/>
                          <a:latin typeface="+mj-ea"/>
                          <a:ea typeface="+mj-ea"/>
                        </a:rPr>
                      </a:br>
                      <a:r>
                        <a:rPr lang="zh-CN" altLang="en-US" sz="800" u="none" strike="noStrike" dirty="0">
                          <a:effectLst/>
                          <a:latin typeface="+mj-ea"/>
                          <a:ea typeface="+mj-ea"/>
                        </a:rPr>
                        <a:t>（</a:t>
                      </a:r>
                      <a:r>
                        <a:rPr lang="en-US" altLang="zh-CN" sz="800" u="none" strike="noStrike" dirty="0">
                          <a:effectLst/>
                          <a:latin typeface="+mj-ea"/>
                          <a:ea typeface="+mj-ea"/>
                        </a:rPr>
                        <a:t>2</a:t>
                      </a:r>
                      <a:r>
                        <a:rPr lang="zh-CN" altLang="en-US" sz="800" u="none" strike="noStrike" dirty="0">
                          <a:effectLst/>
                          <a:latin typeface="+mj-ea"/>
                          <a:ea typeface="+mj-ea"/>
                        </a:rPr>
                        <a:t>分）改造适中</a:t>
                      </a:r>
                      <a:br>
                        <a:rPr lang="zh-CN" altLang="en-US" sz="800" u="none" strike="noStrike" dirty="0">
                          <a:effectLst/>
                          <a:latin typeface="+mj-ea"/>
                          <a:ea typeface="+mj-ea"/>
                        </a:rPr>
                      </a:br>
                      <a:r>
                        <a:rPr lang="zh-CN" altLang="en-US" sz="800" u="none" strike="noStrike" dirty="0">
                          <a:effectLst/>
                          <a:latin typeface="+mj-ea"/>
                          <a:ea typeface="+mj-ea"/>
                        </a:rPr>
                        <a:t>（</a:t>
                      </a:r>
                      <a:r>
                        <a:rPr lang="en-US" altLang="zh-CN" sz="800" u="none" strike="noStrike" dirty="0">
                          <a:effectLst/>
                          <a:latin typeface="+mj-ea"/>
                          <a:ea typeface="+mj-ea"/>
                        </a:rPr>
                        <a:t>1</a:t>
                      </a:r>
                      <a:r>
                        <a:rPr lang="zh-CN" altLang="en-US" sz="800" u="none" strike="noStrike" dirty="0">
                          <a:effectLst/>
                          <a:latin typeface="+mj-ea"/>
                          <a:ea typeface="+mj-ea"/>
                        </a:rPr>
                        <a:t>分）改造较难</a:t>
                      </a:r>
                      <a:endParaRPr lang="zh-CN" altLang="en-US" sz="800" b="1" i="0" u="none" strike="noStrike" dirty="0">
                        <a:solidFill>
                          <a:srgbClr val="000000"/>
                        </a:solidFill>
                        <a:effectLst/>
                        <a:latin typeface="+mj-ea"/>
                        <a:ea typeface="+mj-ea"/>
                      </a:endParaRPr>
                    </a:p>
                  </a:txBody>
                  <a:tcPr marL="7220" marR="7220" marT="7220" marB="0" anchor="ctr">
                    <a:solidFill>
                      <a:schemeClr val="accent1">
                        <a:lumMod val="60000"/>
                        <a:lumOff val="40000"/>
                      </a:schemeClr>
                    </a:solidFill>
                  </a:tcPr>
                </a:tc>
                <a:tc>
                  <a:txBody>
                    <a:bodyPr/>
                    <a:lstStyle/>
                    <a:p>
                      <a:pPr algn="l" fontAlgn="ctr"/>
                      <a:r>
                        <a:rPr lang="zh-CN" altLang="en-US" sz="800" u="none" strike="noStrike" dirty="0">
                          <a:effectLst/>
                          <a:latin typeface="+mj-ea"/>
                          <a:ea typeface="+mj-ea"/>
                        </a:rPr>
                        <a:t>（</a:t>
                      </a:r>
                      <a:r>
                        <a:rPr lang="en-US" altLang="zh-CN" sz="800" u="none" strike="noStrike" dirty="0">
                          <a:effectLst/>
                          <a:latin typeface="+mj-ea"/>
                          <a:ea typeface="+mj-ea"/>
                        </a:rPr>
                        <a:t>3</a:t>
                      </a:r>
                      <a:r>
                        <a:rPr lang="zh-CN" altLang="en-US" sz="800" u="none" strike="noStrike" dirty="0">
                          <a:effectLst/>
                          <a:latin typeface="+mj-ea"/>
                          <a:ea typeface="+mj-ea"/>
                        </a:rPr>
                        <a:t>分）有数据集中组织</a:t>
                      </a:r>
                      <a:br>
                        <a:rPr lang="zh-CN" altLang="en-US" sz="800" u="none" strike="noStrike" dirty="0">
                          <a:effectLst/>
                          <a:latin typeface="+mj-ea"/>
                          <a:ea typeface="+mj-ea"/>
                        </a:rPr>
                      </a:br>
                      <a:r>
                        <a:rPr lang="zh-CN" altLang="en-US" sz="800" u="none" strike="noStrike" dirty="0">
                          <a:effectLst/>
                          <a:latin typeface="+mj-ea"/>
                          <a:ea typeface="+mj-ea"/>
                        </a:rPr>
                        <a:t>（</a:t>
                      </a:r>
                      <a:r>
                        <a:rPr lang="en-US" altLang="zh-CN" sz="800" u="none" strike="noStrike" dirty="0">
                          <a:effectLst/>
                          <a:latin typeface="+mj-ea"/>
                          <a:ea typeface="+mj-ea"/>
                        </a:rPr>
                        <a:t>2</a:t>
                      </a:r>
                      <a:r>
                        <a:rPr lang="zh-CN" altLang="en-US" sz="800" u="none" strike="noStrike" dirty="0">
                          <a:effectLst/>
                          <a:latin typeface="+mj-ea"/>
                          <a:ea typeface="+mj-ea"/>
                        </a:rPr>
                        <a:t>分）有分散数据管控组织</a:t>
                      </a:r>
                      <a:br>
                        <a:rPr lang="zh-CN" altLang="en-US" sz="800" u="none" strike="noStrike" dirty="0">
                          <a:effectLst/>
                          <a:latin typeface="+mj-ea"/>
                          <a:ea typeface="+mj-ea"/>
                        </a:rPr>
                      </a:br>
                      <a:r>
                        <a:rPr lang="zh-CN" altLang="en-US" sz="800" u="none" strike="noStrike" dirty="0">
                          <a:effectLst/>
                          <a:latin typeface="+mj-ea"/>
                          <a:ea typeface="+mj-ea"/>
                        </a:rPr>
                        <a:t>（</a:t>
                      </a:r>
                      <a:r>
                        <a:rPr lang="en-US" altLang="zh-CN" sz="800" u="none" strike="noStrike" dirty="0">
                          <a:effectLst/>
                          <a:latin typeface="+mj-ea"/>
                          <a:ea typeface="+mj-ea"/>
                        </a:rPr>
                        <a:t>1</a:t>
                      </a:r>
                      <a:r>
                        <a:rPr lang="zh-CN" altLang="en-US" sz="800" u="none" strike="noStrike" dirty="0">
                          <a:effectLst/>
                          <a:latin typeface="+mj-ea"/>
                          <a:ea typeface="+mj-ea"/>
                        </a:rPr>
                        <a:t>分）无数据管控组织</a:t>
                      </a:r>
                      <a:endParaRPr lang="zh-CN" altLang="en-US" sz="800" b="1" i="0" u="none" strike="noStrike" dirty="0">
                        <a:solidFill>
                          <a:srgbClr val="000000"/>
                        </a:solidFill>
                        <a:effectLst/>
                        <a:latin typeface="+mj-ea"/>
                        <a:ea typeface="+mj-ea"/>
                      </a:endParaRPr>
                    </a:p>
                  </a:txBody>
                  <a:tcPr marL="7220" marR="7220" marT="7220" marB="0" anchor="ctr">
                    <a:solidFill>
                      <a:schemeClr val="accent1">
                        <a:lumMod val="60000"/>
                        <a:lumOff val="40000"/>
                      </a:schemeClr>
                    </a:solidFill>
                  </a:tcPr>
                </a:tc>
                <a:tc>
                  <a:txBody>
                    <a:bodyPr/>
                    <a:lstStyle/>
                    <a:p>
                      <a:pPr algn="ctr" fontAlgn="ctr"/>
                      <a:r>
                        <a:rPr lang="zh-CN" altLang="en-US" sz="800" u="none" strike="noStrike" dirty="0">
                          <a:effectLst/>
                          <a:latin typeface="+mj-ea"/>
                          <a:ea typeface="+mj-ea"/>
                        </a:rPr>
                        <a:t>（</a:t>
                      </a:r>
                      <a:r>
                        <a:rPr lang="en-US" altLang="zh-CN" sz="800" u="none" strike="noStrike" dirty="0">
                          <a:effectLst/>
                          <a:latin typeface="+mj-ea"/>
                          <a:ea typeface="+mj-ea"/>
                        </a:rPr>
                        <a:t>3</a:t>
                      </a:r>
                      <a:r>
                        <a:rPr lang="zh-CN" altLang="en-US" sz="800" u="none" strike="noStrike" dirty="0">
                          <a:effectLst/>
                          <a:latin typeface="+mj-ea"/>
                          <a:ea typeface="+mj-ea"/>
                        </a:rPr>
                        <a:t>分）积极配合</a:t>
                      </a:r>
                      <a:br>
                        <a:rPr lang="zh-CN" altLang="en-US" sz="800" u="none" strike="noStrike" dirty="0">
                          <a:effectLst/>
                          <a:latin typeface="+mj-ea"/>
                          <a:ea typeface="+mj-ea"/>
                        </a:rPr>
                      </a:br>
                      <a:r>
                        <a:rPr lang="zh-CN" altLang="en-US" sz="800" u="none" strike="noStrike" dirty="0">
                          <a:effectLst/>
                          <a:latin typeface="+mj-ea"/>
                          <a:ea typeface="+mj-ea"/>
                        </a:rPr>
                        <a:t>（</a:t>
                      </a:r>
                      <a:r>
                        <a:rPr lang="en-US" altLang="zh-CN" sz="800" u="none" strike="noStrike" dirty="0">
                          <a:effectLst/>
                          <a:latin typeface="+mj-ea"/>
                          <a:ea typeface="+mj-ea"/>
                        </a:rPr>
                        <a:t>2</a:t>
                      </a:r>
                      <a:r>
                        <a:rPr lang="zh-CN" altLang="en-US" sz="800" u="none" strike="noStrike" dirty="0">
                          <a:effectLst/>
                          <a:latin typeface="+mj-ea"/>
                          <a:ea typeface="+mj-ea"/>
                        </a:rPr>
                        <a:t>分）比较配合</a:t>
                      </a:r>
                      <a:br>
                        <a:rPr lang="zh-CN" altLang="en-US" sz="800" u="none" strike="noStrike" dirty="0">
                          <a:effectLst/>
                          <a:latin typeface="+mj-ea"/>
                          <a:ea typeface="+mj-ea"/>
                        </a:rPr>
                      </a:br>
                      <a:r>
                        <a:rPr lang="zh-CN" altLang="en-US" sz="800" u="none" strike="noStrike" dirty="0">
                          <a:effectLst/>
                          <a:latin typeface="+mj-ea"/>
                          <a:ea typeface="+mj-ea"/>
                        </a:rPr>
                        <a:t>（</a:t>
                      </a:r>
                      <a:r>
                        <a:rPr lang="en-US" altLang="zh-CN" sz="800" u="none" strike="noStrike" dirty="0">
                          <a:effectLst/>
                          <a:latin typeface="+mj-ea"/>
                          <a:ea typeface="+mj-ea"/>
                        </a:rPr>
                        <a:t>1</a:t>
                      </a:r>
                      <a:r>
                        <a:rPr lang="zh-CN" altLang="en-US" sz="800" u="none" strike="noStrike" dirty="0">
                          <a:effectLst/>
                          <a:latin typeface="+mj-ea"/>
                          <a:ea typeface="+mj-ea"/>
                        </a:rPr>
                        <a:t>分）配合一般</a:t>
                      </a:r>
                      <a:endParaRPr lang="zh-CN" altLang="en-US" sz="800" b="1" i="0" u="none" strike="noStrike" dirty="0">
                        <a:solidFill>
                          <a:srgbClr val="000000"/>
                        </a:solidFill>
                        <a:effectLst/>
                        <a:latin typeface="+mj-ea"/>
                        <a:ea typeface="+mj-ea"/>
                      </a:endParaRPr>
                    </a:p>
                  </a:txBody>
                  <a:tcPr marL="7220" marR="7220" marT="7220" marB="0" anchor="ctr">
                    <a:solidFill>
                      <a:schemeClr val="accent1">
                        <a:lumMod val="60000"/>
                        <a:lumOff val="40000"/>
                      </a:schemeClr>
                    </a:solidFill>
                  </a:tcPr>
                </a:tc>
                <a:tc>
                  <a:txBody>
                    <a:bodyPr/>
                    <a:lstStyle/>
                    <a:p>
                      <a:pPr algn="ctr" fontAlgn="ctr"/>
                      <a:r>
                        <a:rPr lang="zh-CN" altLang="en-US" sz="800" u="none" strike="noStrike" dirty="0">
                          <a:effectLst/>
                          <a:latin typeface="+mj-ea"/>
                          <a:ea typeface="+mj-ea"/>
                        </a:rPr>
                        <a:t>（</a:t>
                      </a:r>
                      <a:r>
                        <a:rPr lang="en-US" altLang="zh-CN" sz="800" u="none" strike="noStrike" dirty="0">
                          <a:effectLst/>
                          <a:latin typeface="+mj-ea"/>
                          <a:ea typeface="+mj-ea"/>
                        </a:rPr>
                        <a:t>3</a:t>
                      </a:r>
                      <a:r>
                        <a:rPr lang="zh-CN" altLang="en-US" sz="800" u="none" strike="noStrike" dirty="0">
                          <a:effectLst/>
                          <a:latin typeface="+mj-ea"/>
                          <a:ea typeface="+mj-ea"/>
                        </a:rPr>
                        <a:t>分）影响较小</a:t>
                      </a:r>
                      <a:br>
                        <a:rPr lang="zh-CN" altLang="en-US" sz="800" u="none" strike="noStrike" dirty="0">
                          <a:effectLst/>
                          <a:latin typeface="+mj-ea"/>
                          <a:ea typeface="+mj-ea"/>
                        </a:rPr>
                      </a:br>
                      <a:r>
                        <a:rPr lang="zh-CN" altLang="en-US" sz="800" u="none" strike="noStrike" dirty="0">
                          <a:effectLst/>
                          <a:latin typeface="+mj-ea"/>
                          <a:ea typeface="+mj-ea"/>
                        </a:rPr>
                        <a:t>（</a:t>
                      </a:r>
                      <a:r>
                        <a:rPr lang="en-US" altLang="zh-CN" sz="800" u="none" strike="noStrike" dirty="0">
                          <a:effectLst/>
                          <a:latin typeface="+mj-ea"/>
                          <a:ea typeface="+mj-ea"/>
                        </a:rPr>
                        <a:t>2</a:t>
                      </a:r>
                      <a:r>
                        <a:rPr lang="zh-CN" altLang="en-US" sz="800" u="none" strike="noStrike" dirty="0">
                          <a:effectLst/>
                          <a:latin typeface="+mj-ea"/>
                          <a:ea typeface="+mj-ea"/>
                        </a:rPr>
                        <a:t>分）影响适中</a:t>
                      </a:r>
                      <a:br>
                        <a:rPr lang="zh-CN" altLang="en-US" sz="800" u="none" strike="noStrike" dirty="0">
                          <a:effectLst/>
                          <a:latin typeface="+mj-ea"/>
                          <a:ea typeface="+mj-ea"/>
                        </a:rPr>
                      </a:br>
                      <a:r>
                        <a:rPr lang="zh-CN" altLang="en-US" sz="800" u="none" strike="noStrike" dirty="0">
                          <a:effectLst/>
                          <a:latin typeface="+mj-ea"/>
                          <a:ea typeface="+mj-ea"/>
                        </a:rPr>
                        <a:t>（</a:t>
                      </a:r>
                      <a:r>
                        <a:rPr lang="en-US" altLang="zh-CN" sz="800" u="none" strike="noStrike" dirty="0">
                          <a:effectLst/>
                          <a:latin typeface="+mj-ea"/>
                          <a:ea typeface="+mj-ea"/>
                        </a:rPr>
                        <a:t>1</a:t>
                      </a:r>
                      <a:r>
                        <a:rPr lang="zh-CN" altLang="en-US" sz="800" u="none" strike="noStrike" dirty="0">
                          <a:effectLst/>
                          <a:latin typeface="+mj-ea"/>
                          <a:ea typeface="+mj-ea"/>
                        </a:rPr>
                        <a:t>分）影响较大</a:t>
                      </a:r>
                      <a:endParaRPr lang="zh-CN" altLang="en-US" sz="800" b="1" i="0" u="none" strike="noStrike" dirty="0">
                        <a:solidFill>
                          <a:srgbClr val="000000"/>
                        </a:solidFill>
                        <a:effectLst/>
                        <a:latin typeface="+mj-ea"/>
                        <a:ea typeface="+mj-ea"/>
                      </a:endParaRPr>
                    </a:p>
                  </a:txBody>
                  <a:tcPr marL="7220" marR="7220" marT="7220" marB="0" anchor="ctr">
                    <a:solidFill>
                      <a:schemeClr val="accent1">
                        <a:lumMod val="60000"/>
                        <a:lumOff val="40000"/>
                      </a:schemeClr>
                    </a:solidFill>
                  </a:tcPr>
                </a:tc>
                <a:tc>
                  <a:txBody>
                    <a:bodyPr/>
                    <a:lstStyle/>
                    <a:p>
                      <a:pPr algn="l" fontAlgn="ctr"/>
                      <a:r>
                        <a:rPr lang="zh-CN" altLang="en-US" sz="800" u="none" strike="noStrike" dirty="0">
                          <a:effectLst/>
                          <a:latin typeface="+mj-ea"/>
                          <a:ea typeface="+mj-ea"/>
                        </a:rPr>
                        <a:t>（</a:t>
                      </a:r>
                      <a:r>
                        <a:rPr lang="en-US" altLang="zh-CN" sz="800" u="none" strike="noStrike" dirty="0">
                          <a:effectLst/>
                          <a:latin typeface="+mj-ea"/>
                          <a:ea typeface="+mj-ea"/>
                        </a:rPr>
                        <a:t>3</a:t>
                      </a:r>
                      <a:r>
                        <a:rPr lang="zh-CN" altLang="en-US" sz="800" u="none" strike="noStrike" dirty="0">
                          <a:effectLst/>
                          <a:latin typeface="+mj-ea"/>
                          <a:ea typeface="+mj-ea"/>
                        </a:rPr>
                        <a:t>分）业务稳定</a:t>
                      </a:r>
                      <a:br>
                        <a:rPr lang="zh-CN" altLang="en-US" sz="800" u="none" strike="noStrike" dirty="0">
                          <a:effectLst/>
                          <a:latin typeface="+mj-ea"/>
                          <a:ea typeface="+mj-ea"/>
                        </a:rPr>
                      </a:br>
                      <a:r>
                        <a:rPr lang="zh-CN" altLang="en-US" sz="800" u="none" strike="noStrike" dirty="0">
                          <a:effectLst/>
                          <a:latin typeface="+mj-ea"/>
                          <a:ea typeface="+mj-ea"/>
                        </a:rPr>
                        <a:t>（</a:t>
                      </a:r>
                      <a:r>
                        <a:rPr lang="en-US" altLang="zh-CN" sz="800" u="none" strike="noStrike" dirty="0">
                          <a:effectLst/>
                          <a:latin typeface="+mj-ea"/>
                          <a:ea typeface="+mj-ea"/>
                        </a:rPr>
                        <a:t>2</a:t>
                      </a:r>
                      <a:r>
                        <a:rPr lang="zh-CN" altLang="en-US" sz="800" u="none" strike="noStrike" dirty="0">
                          <a:effectLst/>
                          <a:latin typeface="+mj-ea"/>
                          <a:ea typeface="+mj-ea"/>
                        </a:rPr>
                        <a:t>分）业务基本稳定</a:t>
                      </a:r>
                      <a:br>
                        <a:rPr lang="zh-CN" altLang="en-US" sz="800" u="none" strike="noStrike" dirty="0">
                          <a:effectLst/>
                          <a:latin typeface="+mj-ea"/>
                          <a:ea typeface="+mj-ea"/>
                        </a:rPr>
                      </a:br>
                      <a:r>
                        <a:rPr lang="zh-CN" altLang="en-US" sz="800" u="none" strike="noStrike" dirty="0">
                          <a:effectLst/>
                          <a:latin typeface="+mj-ea"/>
                          <a:ea typeface="+mj-ea"/>
                        </a:rPr>
                        <a:t>（</a:t>
                      </a:r>
                      <a:r>
                        <a:rPr lang="en-US" altLang="zh-CN" sz="800" u="none" strike="noStrike" dirty="0">
                          <a:effectLst/>
                          <a:latin typeface="+mj-ea"/>
                          <a:ea typeface="+mj-ea"/>
                        </a:rPr>
                        <a:t>1</a:t>
                      </a:r>
                      <a:r>
                        <a:rPr lang="zh-CN" altLang="en-US" sz="800" u="none" strike="noStrike" dirty="0">
                          <a:effectLst/>
                          <a:latin typeface="+mj-ea"/>
                          <a:ea typeface="+mj-ea"/>
                        </a:rPr>
                        <a:t>分）近期将调整</a:t>
                      </a:r>
                      <a:endParaRPr lang="zh-CN" altLang="en-US" sz="800" b="1" i="0" u="none" strike="noStrike" dirty="0">
                        <a:solidFill>
                          <a:srgbClr val="000000"/>
                        </a:solidFill>
                        <a:effectLst/>
                        <a:latin typeface="+mj-ea"/>
                        <a:ea typeface="+mj-ea"/>
                      </a:endParaRPr>
                    </a:p>
                  </a:txBody>
                  <a:tcPr marL="7220" marR="7220" marT="7220" marB="0" anchor="ctr">
                    <a:solidFill>
                      <a:schemeClr val="accent1">
                        <a:lumMod val="60000"/>
                        <a:lumOff val="40000"/>
                      </a:schemeClr>
                    </a:solidFill>
                  </a:tcPr>
                </a:tc>
                <a:tc>
                  <a:txBody>
                    <a:bodyPr/>
                    <a:lstStyle/>
                    <a:p>
                      <a:pPr algn="ctr" fontAlgn="ctr"/>
                      <a:r>
                        <a:rPr lang="zh-CN" altLang="en-US" sz="800" u="none" strike="noStrike" dirty="0">
                          <a:effectLst/>
                          <a:latin typeface="+mj-ea"/>
                          <a:ea typeface="+mj-ea"/>
                        </a:rPr>
                        <a:t>（各项相乘）</a:t>
                      </a:r>
                      <a:endParaRPr lang="zh-CN" altLang="en-US" sz="800" b="1" i="0" u="none" strike="noStrike" dirty="0">
                        <a:solidFill>
                          <a:srgbClr val="000000"/>
                        </a:solidFill>
                        <a:effectLst/>
                        <a:latin typeface="+mj-ea"/>
                        <a:ea typeface="+mj-ea"/>
                      </a:endParaRPr>
                    </a:p>
                  </a:txBody>
                  <a:tcPr marL="7220" marR="7220" marT="7220" marB="0" anchor="ctr">
                    <a:solidFill>
                      <a:schemeClr val="accent1">
                        <a:lumMod val="60000"/>
                        <a:lumOff val="40000"/>
                      </a:schemeClr>
                    </a:solidFill>
                  </a:tcPr>
                </a:tc>
              </a:tr>
              <a:tr h="134296">
                <a:tc rowSpan="10">
                  <a:txBody>
                    <a:bodyPr/>
                    <a:lstStyle/>
                    <a:p>
                      <a:pPr algn="ctr" fontAlgn="ctr"/>
                      <a:r>
                        <a:rPr lang="zh-CN" altLang="en-US" sz="1200" b="1" u="none" strike="noStrike" dirty="0">
                          <a:effectLst/>
                          <a:latin typeface="+mj-ea"/>
                          <a:ea typeface="+mj-ea"/>
                        </a:rPr>
                        <a:t>建造及投资公司</a:t>
                      </a:r>
                      <a:endParaRPr lang="zh-CN" altLang="en-US" sz="1200" b="1" i="0" u="none" strike="noStrike" dirty="0">
                        <a:solidFill>
                          <a:srgbClr val="000000"/>
                        </a:solidFill>
                        <a:effectLst/>
                        <a:latin typeface="+mj-ea"/>
                        <a:ea typeface="+mj-ea"/>
                      </a:endParaRPr>
                    </a:p>
                  </a:txBody>
                  <a:tcPr marL="7220" marR="7220" marT="7220" marB="0" anchor="ctr">
                    <a:solidFill>
                      <a:schemeClr val="bg1">
                        <a:lumMod val="95000"/>
                      </a:schemeClr>
                    </a:solidFill>
                  </a:tcPr>
                </a:tc>
                <a:tc>
                  <a:txBody>
                    <a:bodyPr/>
                    <a:lstStyle/>
                    <a:p>
                      <a:pPr algn="l" fontAlgn="ctr"/>
                      <a:r>
                        <a:rPr lang="en-US" altLang="zh-CN" sz="1200" b="0" i="0" u="none" strike="noStrike" dirty="0">
                          <a:solidFill>
                            <a:srgbClr val="FF0000"/>
                          </a:solidFill>
                          <a:effectLst/>
                          <a:latin typeface="+mj-ea"/>
                          <a:ea typeface="+mj-ea"/>
                        </a:rPr>
                        <a:t>1</a:t>
                      </a:r>
                    </a:p>
                  </a:txBody>
                  <a:tcPr marL="9525" marR="9525" marT="9525" marB="0" anchor="ctr">
                    <a:solidFill>
                      <a:schemeClr val="bg1">
                        <a:lumMod val="95000"/>
                      </a:schemeClr>
                    </a:solidFill>
                  </a:tcPr>
                </a:tc>
                <a:tc>
                  <a:txBody>
                    <a:bodyPr/>
                    <a:lstStyle/>
                    <a:p>
                      <a:pPr algn="l" fontAlgn="ctr"/>
                      <a:r>
                        <a:rPr lang="zh-CN" altLang="en-US" sz="1200" b="0" i="0" u="none" strike="noStrike" dirty="0">
                          <a:solidFill>
                            <a:srgbClr val="FF0000"/>
                          </a:solidFill>
                          <a:effectLst/>
                          <a:latin typeface="+mj-ea"/>
                          <a:ea typeface="+mj-ea"/>
                        </a:rPr>
                        <a:t>中国第六工程局有限公司</a:t>
                      </a:r>
                    </a:p>
                  </a:txBody>
                  <a:tcPr marL="9525" marR="9525" marT="9525" marB="0" anchor="ctr">
                    <a:solidFill>
                      <a:schemeClr val="bg1">
                        <a:lumMod val="95000"/>
                      </a:schemeClr>
                    </a:solidFill>
                  </a:tcPr>
                </a:tc>
                <a:tc>
                  <a:txBody>
                    <a:bodyPr/>
                    <a:lstStyle/>
                    <a:p>
                      <a:pPr algn="ctr" fontAlgn="ctr"/>
                      <a:r>
                        <a:rPr lang="en-US" altLang="zh-CN" sz="1200" b="0" i="0" u="none" strike="noStrike" dirty="0">
                          <a:solidFill>
                            <a:srgbClr val="FF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1200" b="0" i="0" u="none" strike="noStrike" dirty="0">
                          <a:solidFill>
                            <a:srgbClr val="FF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1200" b="0" i="0" u="none" strike="noStrike">
                          <a:solidFill>
                            <a:srgbClr val="FF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1200" b="0" i="0" u="none" strike="noStrike" dirty="0">
                          <a:solidFill>
                            <a:srgbClr val="FF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1200" b="0" i="0" u="none" strike="noStrike" dirty="0">
                          <a:solidFill>
                            <a:srgbClr val="FF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1200" b="0" i="0" u="none" strike="noStrike" dirty="0">
                          <a:solidFill>
                            <a:srgbClr val="FF0000"/>
                          </a:solidFill>
                          <a:effectLst/>
                          <a:latin typeface="+mj-ea"/>
                          <a:ea typeface="+mj-ea"/>
                        </a:rPr>
                        <a:t>162</a:t>
                      </a:r>
                    </a:p>
                  </a:txBody>
                  <a:tcPr marL="9525" marR="9525" marT="9525" marB="0" anchor="ctr">
                    <a:solidFill>
                      <a:schemeClr val="bg1">
                        <a:lumMod val="95000"/>
                      </a:schemeClr>
                    </a:solidFill>
                  </a:tcPr>
                </a:tc>
              </a:tr>
              <a:tr h="134296">
                <a:tc vMerge="1">
                  <a:txBody>
                    <a:bodyPr/>
                    <a:lstStyle/>
                    <a:p>
                      <a:endParaRPr lang="zh-CN" altLang="en-US"/>
                    </a:p>
                  </a:txBody>
                  <a:tcPr/>
                </a:tc>
                <a:tc>
                  <a:txBody>
                    <a:bodyPr/>
                    <a:lstStyle/>
                    <a:p>
                      <a:pPr algn="l" fontAlgn="ctr"/>
                      <a:r>
                        <a:rPr lang="en-US" altLang="zh-CN" sz="1200" b="0" i="0" u="none" strike="noStrike" dirty="0">
                          <a:solidFill>
                            <a:srgbClr val="FF0000"/>
                          </a:solidFill>
                          <a:effectLst/>
                          <a:latin typeface="+mj-ea"/>
                          <a:ea typeface="+mj-ea"/>
                        </a:rPr>
                        <a:t>2</a:t>
                      </a:r>
                    </a:p>
                  </a:txBody>
                  <a:tcPr marL="9525" marR="9525" marT="9525" marB="0" anchor="ctr">
                    <a:solidFill>
                      <a:schemeClr val="bg1">
                        <a:lumMod val="95000"/>
                      </a:schemeClr>
                    </a:solidFill>
                  </a:tcPr>
                </a:tc>
                <a:tc>
                  <a:txBody>
                    <a:bodyPr/>
                    <a:lstStyle/>
                    <a:p>
                      <a:pPr algn="l" fontAlgn="ctr"/>
                      <a:r>
                        <a:rPr lang="zh-CN" altLang="en-US" sz="1200" b="0" i="0" u="none" strike="noStrike" dirty="0">
                          <a:solidFill>
                            <a:srgbClr val="FF0000"/>
                          </a:solidFill>
                          <a:effectLst/>
                          <a:latin typeface="+mj-ea"/>
                          <a:ea typeface="+mj-ea"/>
                        </a:rPr>
                        <a:t>中国第七工程局有限公司</a:t>
                      </a:r>
                    </a:p>
                  </a:txBody>
                  <a:tcPr marL="9525" marR="9525" marT="9525" marB="0" anchor="ctr">
                    <a:solidFill>
                      <a:schemeClr val="bg1">
                        <a:lumMod val="95000"/>
                      </a:schemeClr>
                    </a:solidFill>
                  </a:tcPr>
                </a:tc>
                <a:tc>
                  <a:txBody>
                    <a:bodyPr/>
                    <a:lstStyle/>
                    <a:p>
                      <a:pPr algn="ctr" fontAlgn="ctr"/>
                      <a:r>
                        <a:rPr lang="en-US" altLang="zh-CN" sz="1200" b="0" i="0" u="none" strike="noStrike" dirty="0">
                          <a:solidFill>
                            <a:srgbClr val="FF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1200" b="0" i="0" u="none" strike="noStrike" dirty="0">
                          <a:solidFill>
                            <a:srgbClr val="FF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1200" b="0" i="0" u="none" strike="noStrike" dirty="0">
                          <a:solidFill>
                            <a:srgbClr val="FF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1200" b="0" i="0" u="none" strike="noStrike" dirty="0">
                          <a:solidFill>
                            <a:srgbClr val="FF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1200" b="0" i="0" u="none" strike="noStrike" dirty="0">
                          <a:solidFill>
                            <a:srgbClr val="FF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1200" b="0" i="0" u="none" strike="noStrike" dirty="0">
                          <a:solidFill>
                            <a:srgbClr val="FF0000"/>
                          </a:solidFill>
                          <a:effectLst/>
                          <a:latin typeface="+mj-ea"/>
                          <a:ea typeface="+mj-ea"/>
                        </a:rPr>
                        <a:t>162</a:t>
                      </a:r>
                    </a:p>
                  </a:txBody>
                  <a:tcPr marL="9525" marR="9525" marT="9525" marB="0" anchor="ctr">
                    <a:solidFill>
                      <a:schemeClr val="bg1">
                        <a:lumMod val="95000"/>
                      </a:schemeClr>
                    </a:solidFill>
                  </a:tcPr>
                </a:tc>
              </a:tr>
              <a:tr h="134296">
                <a:tc vMerge="1">
                  <a:txBody>
                    <a:bodyPr/>
                    <a:lstStyle/>
                    <a:p>
                      <a:endParaRPr lang="zh-CN" altLang="en-US"/>
                    </a:p>
                  </a:txBody>
                  <a:tcPr/>
                </a:tc>
                <a:tc>
                  <a:txBody>
                    <a:bodyPr/>
                    <a:lstStyle/>
                    <a:p>
                      <a:pPr algn="l" fontAlgn="ctr"/>
                      <a:r>
                        <a:rPr lang="en-US" altLang="zh-CN" sz="800" b="0" i="0" u="none" strike="noStrike" dirty="0">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l" fontAlgn="ctr"/>
                      <a:r>
                        <a:rPr lang="zh-CN" altLang="en-US" sz="800" b="0" i="0" u="none" strike="noStrike" dirty="0">
                          <a:solidFill>
                            <a:srgbClr val="000000"/>
                          </a:solidFill>
                          <a:effectLst/>
                          <a:latin typeface="+mj-ea"/>
                          <a:ea typeface="+mj-ea"/>
                        </a:rPr>
                        <a:t>中国建筑一局（集团）有限公司</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72</a:t>
                      </a:r>
                    </a:p>
                  </a:txBody>
                  <a:tcPr marL="9525" marR="9525" marT="9525" marB="0" anchor="ctr">
                    <a:solidFill>
                      <a:schemeClr val="bg1">
                        <a:lumMod val="95000"/>
                      </a:schemeClr>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4</a:t>
                      </a:r>
                    </a:p>
                  </a:txBody>
                  <a:tcPr marL="9525" marR="9525" marT="9525" marB="0" anchor="ctr">
                    <a:solidFill>
                      <a:schemeClr val="bg1">
                        <a:lumMod val="95000"/>
                      </a:schemeClr>
                    </a:solidFill>
                  </a:tcPr>
                </a:tc>
                <a:tc>
                  <a:txBody>
                    <a:bodyPr/>
                    <a:lstStyle/>
                    <a:p>
                      <a:pPr algn="l" fontAlgn="ctr"/>
                      <a:r>
                        <a:rPr lang="zh-CN" altLang="en-US" sz="800" b="0" i="0" u="none" strike="noStrike" dirty="0">
                          <a:solidFill>
                            <a:srgbClr val="000000"/>
                          </a:solidFill>
                          <a:effectLst/>
                          <a:latin typeface="+mj-ea"/>
                          <a:ea typeface="+mj-ea"/>
                        </a:rPr>
                        <a:t>中国第二工程局有限公司</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900" b="0" i="0" u="none" strike="noStrike">
                          <a:solidFill>
                            <a:srgbClr val="000000"/>
                          </a:solidFill>
                          <a:effectLst/>
                          <a:latin typeface="+mj-ea"/>
                          <a:ea typeface="+mj-ea"/>
                        </a:rPr>
                        <a:t>72</a:t>
                      </a:r>
                    </a:p>
                  </a:txBody>
                  <a:tcPr marL="9525" marR="9525" marT="9525" marB="0" anchor="ctr">
                    <a:solidFill>
                      <a:schemeClr val="bg1">
                        <a:lumMod val="95000"/>
                      </a:schemeClr>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5</a:t>
                      </a:r>
                    </a:p>
                  </a:txBody>
                  <a:tcPr marL="9525" marR="9525" marT="9525" marB="0" anchor="ctr">
                    <a:solidFill>
                      <a:schemeClr val="bg1">
                        <a:lumMod val="95000"/>
                      </a:schemeClr>
                    </a:solidFill>
                  </a:tcPr>
                </a:tc>
                <a:tc>
                  <a:txBody>
                    <a:bodyPr/>
                    <a:lstStyle/>
                    <a:p>
                      <a:pPr algn="l" fontAlgn="ctr"/>
                      <a:r>
                        <a:rPr lang="zh-CN" altLang="en-US" sz="800" b="0" i="0" u="none" strike="noStrike" dirty="0">
                          <a:solidFill>
                            <a:srgbClr val="000000"/>
                          </a:solidFill>
                          <a:effectLst/>
                          <a:latin typeface="+mj-ea"/>
                          <a:ea typeface="+mj-ea"/>
                        </a:rPr>
                        <a:t>中建新疆建工（集团）有限公司</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900" b="0" i="0" u="none" strike="noStrike">
                          <a:solidFill>
                            <a:srgbClr val="000000"/>
                          </a:solidFill>
                          <a:effectLst/>
                          <a:latin typeface="+mj-ea"/>
                          <a:ea typeface="+mj-ea"/>
                        </a:rPr>
                        <a:t>72</a:t>
                      </a:r>
                    </a:p>
                  </a:txBody>
                  <a:tcPr marL="9525" marR="9525" marT="9525" marB="0" anchor="ctr">
                    <a:solidFill>
                      <a:schemeClr val="bg1">
                        <a:lumMod val="95000"/>
                      </a:schemeClr>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6</a:t>
                      </a:r>
                    </a:p>
                  </a:txBody>
                  <a:tcPr marL="9525" marR="9525" marT="9525" marB="0" anchor="ctr">
                    <a:solidFill>
                      <a:schemeClr val="bg1">
                        <a:lumMod val="95000"/>
                      </a:schemeClr>
                    </a:solidFill>
                  </a:tcPr>
                </a:tc>
                <a:tc>
                  <a:txBody>
                    <a:bodyPr/>
                    <a:lstStyle/>
                    <a:p>
                      <a:pPr algn="l" fontAlgn="ctr"/>
                      <a:r>
                        <a:rPr lang="zh-CN" altLang="en-US" sz="800" b="0" i="0" u="none" strike="noStrike">
                          <a:solidFill>
                            <a:srgbClr val="000000"/>
                          </a:solidFill>
                          <a:effectLst/>
                          <a:latin typeface="+mj-ea"/>
                          <a:ea typeface="+mj-ea"/>
                        </a:rPr>
                        <a:t>中国第三工程局有限公司</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1</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1</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27</a:t>
                      </a:r>
                    </a:p>
                  </a:txBody>
                  <a:tcPr marL="9525" marR="9525" marT="9525" marB="0" anchor="ctr">
                    <a:solidFill>
                      <a:schemeClr val="bg1">
                        <a:lumMod val="95000"/>
                      </a:schemeClr>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7</a:t>
                      </a:r>
                    </a:p>
                  </a:txBody>
                  <a:tcPr marL="9525" marR="9525" marT="9525" marB="0" anchor="ctr">
                    <a:solidFill>
                      <a:schemeClr val="bg1">
                        <a:lumMod val="95000"/>
                      </a:schemeClr>
                    </a:solidFill>
                  </a:tcPr>
                </a:tc>
                <a:tc>
                  <a:txBody>
                    <a:bodyPr/>
                    <a:lstStyle/>
                    <a:p>
                      <a:pPr algn="l" fontAlgn="ctr"/>
                      <a:r>
                        <a:rPr lang="zh-CN" altLang="en-US" sz="800" b="0" i="0" u="none" strike="noStrike">
                          <a:solidFill>
                            <a:srgbClr val="000000"/>
                          </a:solidFill>
                          <a:effectLst/>
                          <a:latin typeface="+mj-ea"/>
                          <a:ea typeface="+mj-ea"/>
                        </a:rPr>
                        <a:t>中国第四工程局有限公司</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1</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24</a:t>
                      </a:r>
                    </a:p>
                  </a:txBody>
                  <a:tcPr marL="9525" marR="9525" marT="9525" marB="0" anchor="ctr">
                    <a:solidFill>
                      <a:schemeClr val="bg1">
                        <a:lumMod val="95000"/>
                      </a:schemeClr>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8</a:t>
                      </a:r>
                    </a:p>
                  </a:txBody>
                  <a:tcPr marL="9525" marR="9525" marT="9525" marB="0" anchor="ctr">
                    <a:solidFill>
                      <a:schemeClr val="bg1">
                        <a:lumMod val="95000"/>
                      </a:schemeClr>
                    </a:solidFill>
                  </a:tcPr>
                </a:tc>
                <a:tc>
                  <a:txBody>
                    <a:bodyPr/>
                    <a:lstStyle/>
                    <a:p>
                      <a:pPr algn="l" fontAlgn="ctr"/>
                      <a:r>
                        <a:rPr lang="zh-CN" altLang="en-US" sz="800" b="0" i="0" u="none" strike="noStrike">
                          <a:solidFill>
                            <a:srgbClr val="000000"/>
                          </a:solidFill>
                          <a:effectLst/>
                          <a:latin typeface="+mj-ea"/>
                          <a:ea typeface="+mj-ea"/>
                        </a:rPr>
                        <a:t>中国海外集团有限公司</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1</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1</a:t>
                      </a:r>
                    </a:p>
                  </a:txBody>
                  <a:tcPr marL="9525" marR="9525" marT="9525" marB="0" anchor="ctr">
                    <a:solidFill>
                      <a:schemeClr val="bg1">
                        <a:lumMod val="95000"/>
                      </a:schemeClr>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18</a:t>
                      </a:r>
                    </a:p>
                  </a:txBody>
                  <a:tcPr marL="9525" marR="9525" marT="9525" marB="0" anchor="ctr">
                    <a:solidFill>
                      <a:schemeClr val="bg1">
                        <a:lumMod val="95000"/>
                      </a:schemeClr>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9</a:t>
                      </a:r>
                    </a:p>
                  </a:txBody>
                  <a:tcPr marL="9525" marR="9525" marT="9525" marB="0" anchor="ctr">
                    <a:solidFill>
                      <a:schemeClr val="bg1">
                        <a:lumMod val="95000"/>
                      </a:schemeClr>
                    </a:solidFill>
                  </a:tcPr>
                </a:tc>
                <a:tc>
                  <a:txBody>
                    <a:bodyPr/>
                    <a:lstStyle/>
                    <a:p>
                      <a:pPr algn="l" fontAlgn="ctr"/>
                      <a:r>
                        <a:rPr lang="zh-CN" altLang="en-US" sz="800" b="0" i="0" u="none" strike="noStrike">
                          <a:solidFill>
                            <a:srgbClr val="000000"/>
                          </a:solidFill>
                          <a:effectLst/>
                          <a:latin typeface="+mj-ea"/>
                          <a:ea typeface="+mj-ea"/>
                        </a:rPr>
                        <a:t>中国第五工程局有限公司</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1</a:t>
                      </a:r>
                    </a:p>
                  </a:txBody>
                  <a:tcPr marL="9525" marR="9525" marT="9525" marB="0" anchor="ctr">
                    <a:solidFill>
                      <a:schemeClr val="bg1">
                        <a:lumMod val="95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1</a:t>
                      </a:r>
                    </a:p>
                  </a:txBody>
                  <a:tcPr marL="9525" marR="9525" marT="9525" marB="0" anchor="ctr">
                    <a:solidFill>
                      <a:schemeClr val="bg1">
                        <a:lumMod val="95000"/>
                      </a:schemeClr>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18</a:t>
                      </a:r>
                    </a:p>
                  </a:txBody>
                  <a:tcPr marL="9525" marR="9525" marT="9525" marB="0" anchor="ctr">
                    <a:solidFill>
                      <a:schemeClr val="bg1">
                        <a:lumMod val="95000"/>
                      </a:schemeClr>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10</a:t>
                      </a:r>
                    </a:p>
                  </a:txBody>
                  <a:tcPr marL="9525" marR="9525" marT="9525" marB="0" anchor="ctr">
                    <a:solidFill>
                      <a:schemeClr val="bg1">
                        <a:lumMod val="95000"/>
                      </a:schemeClr>
                    </a:solidFill>
                  </a:tcPr>
                </a:tc>
                <a:tc>
                  <a:txBody>
                    <a:bodyPr/>
                    <a:lstStyle/>
                    <a:p>
                      <a:pPr algn="l" fontAlgn="ctr"/>
                      <a:r>
                        <a:rPr lang="zh-CN" altLang="en-US" sz="800" b="0" i="0" u="none" strike="noStrike">
                          <a:solidFill>
                            <a:srgbClr val="000000"/>
                          </a:solidFill>
                          <a:effectLst/>
                          <a:latin typeface="+mj-ea"/>
                          <a:ea typeface="+mj-ea"/>
                        </a:rPr>
                        <a:t>中国第八工程局有限公司</a:t>
                      </a:r>
                    </a:p>
                  </a:txBody>
                  <a:tcPr marL="9525" marR="9525" marT="9525" marB="0" anchor="ctr">
                    <a:solidFill>
                      <a:schemeClr val="bg1">
                        <a:lumMod val="95000"/>
                      </a:schemeClr>
                    </a:solidFill>
                  </a:tcPr>
                </a:tc>
                <a:tc>
                  <a:txBody>
                    <a:bodyPr/>
                    <a:lstStyle/>
                    <a:p>
                      <a:pPr algn="ctr" fontAlgn="ctr"/>
                      <a:r>
                        <a:rPr lang="en-US" altLang="zh-CN" sz="900" b="0" i="0" u="none" strike="noStrike">
                          <a:solidFill>
                            <a:srgbClr val="000000"/>
                          </a:solidFill>
                          <a:effectLst/>
                          <a:latin typeface="+mj-ea"/>
                          <a:ea typeface="+mj-ea"/>
                        </a:rPr>
                        <a:t>1</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1</a:t>
                      </a:r>
                    </a:p>
                  </a:txBody>
                  <a:tcPr marL="9525" marR="9525" marT="9525" marB="0" anchor="ctr">
                    <a:solidFill>
                      <a:schemeClr val="bg1">
                        <a:lumMod val="95000"/>
                      </a:schemeClr>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chemeClr val="bg1">
                        <a:lumMod val="95000"/>
                      </a:schemeClr>
                    </a:solidFill>
                  </a:tcPr>
                </a:tc>
                <a:tc>
                  <a:txBody>
                    <a:bodyPr/>
                    <a:lstStyle/>
                    <a:p>
                      <a:pPr algn="ctr" fontAlgn="ctr"/>
                      <a:r>
                        <a:rPr lang="en-US" altLang="zh-CN" sz="900" b="0" i="0" u="none" strike="noStrike" dirty="0">
                          <a:solidFill>
                            <a:srgbClr val="000000"/>
                          </a:solidFill>
                          <a:effectLst/>
                          <a:latin typeface="+mj-ea"/>
                          <a:ea typeface="+mj-ea"/>
                        </a:rPr>
                        <a:t>18</a:t>
                      </a:r>
                    </a:p>
                  </a:txBody>
                  <a:tcPr marL="9525" marR="9525" marT="9525" marB="0" anchor="ctr">
                    <a:solidFill>
                      <a:schemeClr val="bg1">
                        <a:lumMod val="95000"/>
                      </a:schemeClr>
                    </a:solidFill>
                  </a:tcPr>
                </a:tc>
              </a:tr>
              <a:tr h="134296">
                <a:tc rowSpan="9">
                  <a:txBody>
                    <a:bodyPr/>
                    <a:lstStyle/>
                    <a:p>
                      <a:pPr algn="ctr" fontAlgn="ctr"/>
                      <a:r>
                        <a:rPr lang="zh-CN" altLang="en-US" sz="1200" b="1" u="none" strike="noStrike" dirty="0" smtClean="0">
                          <a:effectLst/>
                          <a:latin typeface="+mj-ea"/>
                          <a:ea typeface="+mj-ea"/>
                        </a:rPr>
                        <a:t>专业</a:t>
                      </a:r>
                      <a:endParaRPr lang="en-US" altLang="zh-CN" sz="1200" b="1" u="none" strike="noStrike" dirty="0" smtClean="0">
                        <a:effectLst/>
                        <a:latin typeface="+mj-ea"/>
                        <a:ea typeface="+mj-ea"/>
                      </a:endParaRPr>
                    </a:p>
                    <a:p>
                      <a:pPr algn="ctr" fontAlgn="ctr"/>
                      <a:r>
                        <a:rPr lang="zh-CN" altLang="en-US" sz="1200" b="1" u="none" strike="noStrike" dirty="0" smtClean="0">
                          <a:effectLst/>
                          <a:latin typeface="+mj-ea"/>
                          <a:ea typeface="+mj-ea"/>
                        </a:rPr>
                        <a:t>公司</a:t>
                      </a:r>
                      <a:endParaRPr lang="zh-CN" altLang="en-US" sz="1200" b="1" i="0" u="none" strike="noStrike" dirty="0">
                        <a:solidFill>
                          <a:srgbClr val="000000"/>
                        </a:solidFill>
                        <a:effectLst/>
                        <a:latin typeface="+mj-ea"/>
                        <a:ea typeface="+mj-ea"/>
                      </a:endParaRPr>
                    </a:p>
                  </a:txBody>
                  <a:tcPr marL="7220" marR="7220" marT="7220" marB="0" anchor="ctr">
                    <a:solidFill>
                      <a:schemeClr val="accent2">
                        <a:lumMod val="90000"/>
                      </a:schemeClr>
                    </a:solidFill>
                  </a:tcPr>
                </a:tc>
                <a:tc>
                  <a:txBody>
                    <a:bodyPr/>
                    <a:lstStyle/>
                    <a:p>
                      <a:pPr algn="l" fontAlgn="ctr"/>
                      <a:r>
                        <a:rPr lang="en-US" altLang="zh-CN" sz="1200" b="0" i="0" u="none" strike="noStrike" dirty="0">
                          <a:solidFill>
                            <a:srgbClr val="FF0000"/>
                          </a:solidFill>
                          <a:effectLst/>
                          <a:latin typeface="+mj-ea"/>
                          <a:ea typeface="+mj-ea"/>
                        </a:rPr>
                        <a:t>1</a:t>
                      </a:r>
                    </a:p>
                  </a:txBody>
                  <a:tcPr marL="9525" marR="9525" marT="9525" marB="0" anchor="ctr">
                    <a:solidFill>
                      <a:schemeClr val="accent2">
                        <a:lumMod val="90000"/>
                      </a:schemeClr>
                    </a:solidFill>
                  </a:tcPr>
                </a:tc>
                <a:tc>
                  <a:txBody>
                    <a:bodyPr/>
                    <a:lstStyle/>
                    <a:p>
                      <a:pPr algn="l" fontAlgn="ctr"/>
                      <a:r>
                        <a:rPr lang="zh-CN" altLang="en-US" sz="1200" b="0" i="0" u="none" strike="noStrike" dirty="0">
                          <a:solidFill>
                            <a:srgbClr val="FF0000"/>
                          </a:solidFill>
                          <a:effectLst/>
                          <a:latin typeface="+mj-ea"/>
                          <a:ea typeface="+mj-ea"/>
                        </a:rPr>
                        <a:t>中建交通建设集团有限公司</a:t>
                      </a:r>
                    </a:p>
                  </a:txBody>
                  <a:tcPr marL="9525" marR="9525" marT="9525" marB="0" anchor="ctr">
                    <a:solidFill>
                      <a:schemeClr val="accent2">
                        <a:lumMod val="90000"/>
                      </a:schemeClr>
                    </a:solidFill>
                  </a:tcPr>
                </a:tc>
                <a:tc>
                  <a:txBody>
                    <a:bodyPr/>
                    <a:lstStyle/>
                    <a:p>
                      <a:pPr algn="ctr" fontAlgn="ctr"/>
                      <a:r>
                        <a:rPr lang="en-US" altLang="zh-CN" sz="1200" b="0" i="0" u="none" strike="noStrike" dirty="0">
                          <a:solidFill>
                            <a:srgbClr val="FF0000"/>
                          </a:solidFill>
                          <a:effectLst/>
                          <a:latin typeface="+mj-ea"/>
                          <a:ea typeface="+mj-ea"/>
                        </a:rPr>
                        <a:t>3</a:t>
                      </a:r>
                    </a:p>
                  </a:txBody>
                  <a:tcPr marL="9525" marR="9525" marT="9525" marB="0" anchor="ctr">
                    <a:solidFill>
                      <a:schemeClr val="accent2">
                        <a:lumMod val="90000"/>
                      </a:schemeClr>
                    </a:solidFill>
                  </a:tcPr>
                </a:tc>
                <a:tc>
                  <a:txBody>
                    <a:bodyPr/>
                    <a:lstStyle/>
                    <a:p>
                      <a:pPr algn="ctr" fontAlgn="ctr"/>
                      <a:r>
                        <a:rPr lang="en-US" altLang="zh-CN" sz="1200" b="0" i="0" u="none" strike="noStrike" dirty="0">
                          <a:solidFill>
                            <a:srgbClr val="FF0000"/>
                          </a:solidFill>
                          <a:effectLst/>
                          <a:latin typeface="+mj-ea"/>
                          <a:ea typeface="+mj-ea"/>
                        </a:rPr>
                        <a:t>1</a:t>
                      </a:r>
                    </a:p>
                  </a:txBody>
                  <a:tcPr marL="9525" marR="9525" marT="9525" marB="0" anchor="ctr">
                    <a:solidFill>
                      <a:schemeClr val="accent2">
                        <a:lumMod val="90000"/>
                      </a:schemeClr>
                    </a:solidFill>
                  </a:tcPr>
                </a:tc>
                <a:tc>
                  <a:txBody>
                    <a:bodyPr/>
                    <a:lstStyle/>
                    <a:p>
                      <a:pPr algn="ctr" fontAlgn="ctr"/>
                      <a:r>
                        <a:rPr lang="en-US" altLang="zh-CN" sz="1200" b="0" i="0" u="none" strike="noStrike" dirty="0">
                          <a:solidFill>
                            <a:srgbClr val="FF0000"/>
                          </a:solidFill>
                          <a:effectLst/>
                          <a:latin typeface="+mj-ea"/>
                          <a:ea typeface="+mj-ea"/>
                        </a:rPr>
                        <a:t>3</a:t>
                      </a:r>
                    </a:p>
                  </a:txBody>
                  <a:tcPr marL="9525" marR="9525" marT="9525" marB="0" anchor="ctr">
                    <a:solidFill>
                      <a:schemeClr val="accent2">
                        <a:lumMod val="90000"/>
                      </a:schemeClr>
                    </a:solidFill>
                  </a:tcPr>
                </a:tc>
                <a:tc>
                  <a:txBody>
                    <a:bodyPr/>
                    <a:lstStyle/>
                    <a:p>
                      <a:pPr algn="ctr" fontAlgn="ctr"/>
                      <a:r>
                        <a:rPr lang="en-US" altLang="zh-CN" sz="1200" b="0" i="0" u="none" strike="noStrike" dirty="0">
                          <a:solidFill>
                            <a:srgbClr val="FF0000"/>
                          </a:solidFill>
                          <a:effectLst/>
                          <a:latin typeface="+mj-ea"/>
                          <a:ea typeface="+mj-ea"/>
                        </a:rPr>
                        <a:t>3</a:t>
                      </a:r>
                    </a:p>
                  </a:txBody>
                  <a:tcPr marL="9525" marR="9525" marT="9525" marB="0" anchor="ctr">
                    <a:solidFill>
                      <a:schemeClr val="accent2">
                        <a:lumMod val="90000"/>
                      </a:schemeClr>
                    </a:solidFill>
                  </a:tcPr>
                </a:tc>
                <a:tc>
                  <a:txBody>
                    <a:bodyPr/>
                    <a:lstStyle/>
                    <a:p>
                      <a:pPr algn="ctr" fontAlgn="ctr"/>
                      <a:r>
                        <a:rPr lang="en-US" altLang="zh-CN" sz="1200" b="0" i="0" u="none" strike="noStrike" dirty="0">
                          <a:solidFill>
                            <a:srgbClr val="FF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1200" b="0" i="0" u="none" strike="noStrike">
                          <a:solidFill>
                            <a:srgbClr val="FF0000"/>
                          </a:solidFill>
                          <a:effectLst/>
                          <a:latin typeface="+mj-ea"/>
                          <a:ea typeface="+mj-ea"/>
                        </a:rPr>
                        <a:t>54</a:t>
                      </a:r>
                    </a:p>
                  </a:txBody>
                  <a:tcPr marL="9525" marR="9525" marT="9525" marB="0" anchor="ctr">
                    <a:solidFill>
                      <a:schemeClr val="accent2">
                        <a:lumMod val="90000"/>
                      </a:schemeClr>
                    </a:solidFill>
                  </a:tcPr>
                </a:tc>
              </a:tr>
              <a:tr h="134296">
                <a:tc vMerge="1">
                  <a:txBody>
                    <a:bodyPr/>
                    <a:lstStyle/>
                    <a:p>
                      <a:endParaRPr lang="zh-CN" altLang="en-US"/>
                    </a:p>
                  </a:txBody>
                  <a:tcPr/>
                </a:tc>
                <a:tc>
                  <a:txBody>
                    <a:bodyPr/>
                    <a:lstStyle/>
                    <a:p>
                      <a:pPr algn="l" fontAlgn="ctr"/>
                      <a:r>
                        <a:rPr lang="en-US" altLang="zh-CN" sz="1200" b="0" i="0" u="none" strike="noStrike">
                          <a:solidFill>
                            <a:srgbClr val="FF0000"/>
                          </a:solidFill>
                          <a:effectLst/>
                          <a:latin typeface="+mj-ea"/>
                          <a:ea typeface="+mj-ea"/>
                        </a:rPr>
                        <a:t>2</a:t>
                      </a:r>
                    </a:p>
                  </a:txBody>
                  <a:tcPr marL="9525" marR="9525" marT="9525" marB="0" anchor="ctr">
                    <a:solidFill>
                      <a:schemeClr val="accent2">
                        <a:lumMod val="90000"/>
                      </a:schemeClr>
                    </a:solidFill>
                  </a:tcPr>
                </a:tc>
                <a:tc>
                  <a:txBody>
                    <a:bodyPr/>
                    <a:lstStyle/>
                    <a:p>
                      <a:pPr algn="l" fontAlgn="ctr"/>
                      <a:r>
                        <a:rPr lang="zh-CN" altLang="en-US" sz="1200" b="0" i="0" u="none" strike="noStrike" dirty="0">
                          <a:solidFill>
                            <a:srgbClr val="FF0000"/>
                          </a:solidFill>
                          <a:effectLst/>
                          <a:latin typeface="+mj-ea"/>
                          <a:ea typeface="+mj-ea"/>
                        </a:rPr>
                        <a:t>中国建筑装饰集团有限公司</a:t>
                      </a:r>
                    </a:p>
                  </a:txBody>
                  <a:tcPr marL="9525" marR="9525" marT="9525" marB="0" anchor="ctr">
                    <a:solidFill>
                      <a:schemeClr val="accent2">
                        <a:lumMod val="90000"/>
                      </a:schemeClr>
                    </a:solidFill>
                  </a:tcPr>
                </a:tc>
                <a:tc>
                  <a:txBody>
                    <a:bodyPr/>
                    <a:lstStyle/>
                    <a:p>
                      <a:pPr algn="ctr" fontAlgn="ctr"/>
                      <a:r>
                        <a:rPr lang="en-US" altLang="zh-CN" sz="1200" b="0" i="0" u="none" strike="noStrike">
                          <a:solidFill>
                            <a:srgbClr val="FF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1200" b="0" i="0" u="none" strike="noStrike" dirty="0">
                          <a:solidFill>
                            <a:srgbClr val="FF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1200" b="0" i="0" u="none" strike="noStrike" dirty="0">
                          <a:solidFill>
                            <a:srgbClr val="FF0000"/>
                          </a:solidFill>
                          <a:effectLst/>
                          <a:latin typeface="+mj-ea"/>
                          <a:ea typeface="+mj-ea"/>
                        </a:rPr>
                        <a:t>3</a:t>
                      </a:r>
                    </a:p>
                  </a:txBody>
                  <a:tcPr marL="9525" marR="9525" marT="9525" marB="0" anchor="ctr">
                    <a:solidFill>
                      <a:schemeClr val="accent2">
                        <a:lumMod val="90000"/>
                      </a:schemeClr>
                    </a:solidFill>
                  </a:tcPr>
                </a:tc>
                <a:tc>
                  <a:txBody>
                    <a:bodyPr/>
                    <a:lstStyle/>
                    <a:p>
                      <a:pPr algn="ctr" fontAlgn="ctr"/>
                      <a:r>
                        <a:rPr lang="en-US" altLang="zh-CN" sz="1200" b="0" i="0" u="none" strike="noStrike" dirty="0">
                          <a:solidFill>
                            <a:srgbClr val="FF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1200" b="0" i="0" u="none" strike="noStrike" dirty="0">
                          <a:solidFill>
                            <a:srgbClr val="FF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1200" b="0" i="0" u="none" strike="noStrike" dirty="0">
                          <a:solidFill>
                            <a:srgbClr val="FF0000"/>
                          </a:solidFill>
                          <a:effectLst/>
                          <a:latin typeface="+mj-ea"/>
                          <a:ea typeface="+mj-ea"/>
                        </a:rPr>
                        <a:t>48</a:t>
                      </a:r>
                    </a:p>
                  </a:txBody>
                  <a:tcPr marL="9525" marR="9525" marT="9525" marB="0" anchor="ctr">
                    <a:solidFill>
                      <a:schemeClr val="accent2">
                        <a:lumMod val="90000"/>
                      </a:schemeClr>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3</a:t>
                      </a:r>
                    </a:p>
                  </a:txBody>
                  <a:tcPr marL="9525" marR="9525" marT="9525" marB="0" anchor="ctr">
                    <a:solidFill>
                      <a:schemeClr val="accent2">
                        <a:lumMod val="90000"/>
                      </a:schemeClr>
                    </a:solidFill>
                  </a:tcPr>
                </a:tc>
                <a:tc>
                  <a:txBody>
                    <a:bodyPr/>
                    <a:lstStyle/>
                    <a:p>
                      <a:pPr algn="l" fontAlgn="ctr"/>
                      <a:r>
                        <a:rPr lang="zh-CN" altLang="en-US" sz="800" b="0" i="0" u="none" strike="noStrike">
                          <a:solidFill>
                            <a:srgbClr val="000000"/>
                          </a:solidFill>
                          <a:effectLst/>
                          <a:latin typeface="+mj-ea"/>
                          <a:ea typeface="+mj-ea"/>
                        </a:rPr>
                        <a:t>中国建设基础设施有限公司</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1</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36</a:t>
                      </a:r>
                    </a:p>
                  </a:txBody>
                  <a:tcPr marL="9525" marR="9525" marT="9525" marB="0" anchor="ctr">
                    <a:solidFill>
                      <a:schemeClr val="accent2">
                        <a:lumMod val="90000"/>
                      </a:schemeClr>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4</a:t>
                      </a:r>
                    </a:p>
                  </a:txBody>
                  <a:tcPr marL="9525" marR="9525" marT="9525" marB="0" anchor="ctr">
                    <a:solidFill>
                      <a:schemeClr val="accent2">
                        <a:lumMod val="90000"/>
                      </a:schemeClr>
                    </a:solidFill>
                  </a:tcPr>
                </a:tc>
                <a:tc>
                  <a:txBody>
                    <a:bodyPr/>
                    <a:lstStyle/>
                    <a:p>
                      <a:pPr algn="l" fontAlgn="ctr"/>
                      <a:r>
                        <a:rPr lang="zh-CN" altLang="en-US" sz="800" b="0" i="0" u="none" strike="noStrike">
                          <a:solidFill>
                            <a:srgbClr val="000000"/>
                          </a:solidFill>
                          <a:effectLst/>
                          <a:latin typeface="+mj-ea"/>
                          <a:ea typeface="+mj-ea"/>
                        </a:rPr>
                        <a:t>中建财务有限公司</a:t>
                      </a:r>
                    </a:p>
                  </a:txBody>
                  <a:tcPr marL="9525" marR="9525" marT="9525" marB="0" anchor="ctr">
                    <a:solidFill>
                      <a:schemeClr val="accent2">
                        <a:lumMod val="90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32</a:t>
                      </a:r>
                    </a:p>
                  </a:txBody>
                  <a:tcPr marL="9525" marR="9525" marT="9525" marB="0" anchor="ctr">
                    <a:solidFill>
                      <a:schemeClr val="accent2">
                        <a:lumMod val="90000"/>
                      </a:schemeClr>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5</a:t>
                      </a:r>
                    </a:p>
                  </a:txBody>
                  <a:tcPr marL="9525" marR="9525" marT="9525" marB="0" anchor="ctr">
                    <a:solidFill>
                      <a:schemeClr val="accent2">
                        <a:lumMod val="90000"/>
                      </a:schemeClr>
                    </a:solidFill>
                  </a:tcPr>
                </a:tc>
                <a:tc>
                  <a:txBody>
                    <a:bodyPr/>
                    <a:lstStyle/>
                    <a:p>
                      <a:pPr algn="l" fontAlgn="ctr"/>
                      <a:r>
                        <a:rPr lang="zh-CN" altLang="en-US" sz="800" b="0" i="0" u="none" strike="noStrike">
                          <a:solidFill>
                            <a:srgbClr val="000000"/>
                          </a:solidFill>
                          <a:effectLst/>
                          <a:latin typeface="+mj-ea"/>
                          <a:ea typeface="+mj-ea"/>
                        </a:rPr>
                        <a:t>中建筑港集团有限公司</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1</a:t>
                      </a:r>
                    </a:p>
                  </a:txBody>
                  <a:tcPr marL="9525" marR="9525" marT="9525" marB="0" anchor="ctr">
                    <a:solidFill>
                      <a:schemeClr val="accent2">
                        <a:lumMod val="90000"/>
                      </a:schemeClr>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dirty="0">
                          <a:solidFill>
                            <a:srgbClr val="000000"/>
                          </a:solidFill>
                          <a:effectLst/>
                          <a:latin typeface="+mj-ea"/>
                          <a:ea typeface="+mj-ea"/>
                        </a:rPr>
                        <a:t>24</a:t>
                      </a:r>
                    </a:p>
                  </a:txBody>
                  <a:tcPr marL="9525" marR="9525" marT="9525" marB="0" anchor="ctr">
                    <a:solidFill>
                      <a:schemeClr val="accent2">
                        <a:lumMod val="90000"/>
                      </a:schemeClr>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6</a:t>
                      </a:r>
                    </a:p>
                  </a:txBody>
                  <a:tcPr marL="9525" marR="9525" marT="9525" marB="0" anchor="ctr">
                    <a:solidFill>
                      <a:schemeClr val="accent2">
                        <a:lumMod val="90000"/>
                      </a:schemeClr>
                    </a:solidFill>
                  </a:tcPr>
                </a:tc>
                <a:tc>
                  <a:txBody>
                    <a:bodyPr/>
                    <a:lstStyle/>
                    <a:p>
                      <a:pPr algn="l" fontAlgn="ctr"/>
                      <a:r>
                        <a:rPr lang="zh-CN" altLang="en-US" sz="800" b="0" i="0" u="none" strike="noStrike">
                          <a:solidFill>
                            <a:srgbClr val="000000"/>
                          </a:solidFill>
                          <a:effectLst/>
                          <a:latin typeface="+mj-ea"/>
                          <a:ea typeface="+mj-ea"/>
                        </a:rPr>
                        <a:t>中建商品混凝土有限公司</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1</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chemeClr val="accent2">
                        <a:lumMod val="90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dirty="0">
                          <a:solidFill>
                            <a:srgbClr val="000000"/>
                          </a:solidFill>
                          <a:effectLst/>
                          <a:latin typeface="+mj-ea"/>
                          <a:ea typeface="+mj-ea"/>
                        </a:rPr>
                        <a:t>24</a:t>
                      </a:r>
                    </a:p>
                  </a:txBody>
                  <a:tcPr marL="9525" marR="9525" marT="9525" marB="0" anchor="ctr">
                    <a:solidFill>
                      <a:schemeClr val="accent2">
                        <a:lumMod val="90000"/>
                      </a:schemeClr>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7</a:t>
                      </a:r>
                    </a:p>
                  </a:txBody>
                  <a:tcPr marL="9525" marR="9525" marT="9525" marB="0" anchor="ctr">
                    <a:solidFill>
                      <a:schemeClr val="accent2">
                        <a:lumMod val="90000"/>
                      </a:schemeClr>
                    </a:solidFill>
                  </a:tcPr>
                </a:tc>
                <a:tc>
                  <a:txBody>
                    <a:bodyPr/>
                    <a:lstStyle/>
                    <a:p>
                      <a:pPr algn="l" fontAlgn="ctr"/>
                      <a:r>
                        <a:rPr lang="zh-CN" altLang="en-US" sz="800" b="0" i="0" u="none" strike="noStrike">
                          <a:solidFill>
                            <a:srgbClr val="000000"/>
                          </a:solidFill>
                          <a:effectLst/>
                          <a:latin typeface="+mj-ea"/>
                          <a:ea typeface="+mj-ea"/>
                        </a:rPr>
                        <a:t>中建安装工程有限公司</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1</a:t>
                      </a:r>
                    </a:p>
                  </a:txBody>
                  <a:tcPr marL="9525" marR="9525" marT="9525" marB="0" anchor="ctr">
                    <a:solidFill>
                      <a:schemeClr val="accent2">
                        <a:lumMod val="90000"/>
                      </a:schemeClr>
                    </a:solidFill>
                  </a:tcPr>
                </a:tc>
                <a:tc>
                  <a:txBody>
                    <a:bodyPr/>
                    <a:lstStyle/>
                    <a:p>
                      <a:pPr algn="ctr" fontAlgn="ctr"/>
                      <a:r>
                        <a:rPr lang="en-US" altLang="zh-CN" sz="900" b="0" i="0" u="none" strike="noStrike" dirty="0">
                          <a:solidFill>
                            <a:srgbClr val="000000"/>
                          </a:solidFill>
                          <a:effectLst/>
                          <a:latin typeface="+mj-ea"/>
                          <a:ea typeface="+mj-ea"/>
                        </a:rPr>
                        <a:t>24</a:t>
                      </a:r>
                    </a:p>
                  </a:txBody>
                  <a:tcPr marL="9525" marR="9525" marT="9525" marB="0" anchor="ctr">
                    <a:solidFill>
                      <a:schemeClr val="accent2">
                        <a:lumMod val="90000"/>
                      </a:schemeClr>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8</a:t>
                      </a:r>
                    </a:p>
                  </a:txBody>
                  <a:tcPr marL="9525" marR="9525" marT="9525" marB="0" anchor="ctr">
                    <a:solidFill>
                      <a:schemeClr val="accent2">
                        <a:lumMod val="90000"/>
                      </a:schemeClr>
                    </a:solidFill>
                  </a:tcPr>
                </a:tc>
                <a:tc>
                  <a:txBody>
                    <a:bodyPr/>
                    <a:lstStyle/>
                    <a:p>
                      <a:pPr algn="l" fontAlgn="ctr"/>
                      <a:r>
                        <a:rPr lang="zh-CN" altLang="en-US" sz="800" b="0" i="0" u="none" strike="noStrike">
                          <a:solidFill>
                            <a:srgbClr val="000000"/>
                          </a:solidFill>
                          <a:effectLst/>
                          <a:latin typeface="+mj-ea"/>
                          <a:ea typeface="+mj-ea"/>
                        </a:rPr>
                        <a:t>中建钢构有限公司</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1</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chemeClr val="accent2">
                        <a:lumMod val="90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1</a:t>
                      </a:r>
                    </a:p>
                  </a:txBody>
                  <a:tcPr marL="9525" marR="9525" marT="9525" marB="0" anchor="ctr">
                    <a:solidFill>
                      <a:schemeClr val="accent2">
                        <a:lumMod val="90000"/>
                      </a:schemeClr>
                    </a:solidFill>
                  </a:tcPr>
                </a:tc>
                <a:tc>
                  <a:txBody>
                    <a:bodyPr/>
                    <a:lstStyle/>
                    <a:p>
                      <a:pPr algn="ctr" fontAlgn="ctr"/>
                      <a:r>
                        <a:rPr lang="en-US" altLang="zh-CN" sz="900" b="0" i="0" u="none" strike="noStrike" dirty="0">
                          <a:solidFill>
                            <a:srgbClr val="000000"/>
                          </a:solidFill>
                          <a:effectLst/>
                          <a:latin typeface="+mj-ea"/>
                          <a:ea typeface="+mj-ea"/>
                        </a:rPr>
                        <a:t>12</a:t>
                      </a:r>
                    </a:p>
                  </a:txBody>
                  <a:tcPr marL="9525" marR="9525" marT="9525" marB="0" anchor="ctr">
                    <a:solidFill>
                      <a:schemeClr val="accent2">
                        <a:lumMod val="90000"/>
                      </a:schemeClr>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9</a:t>
                      </a:r>
                    </a:p>
                  </a:txBody>
                  <a:tcPr marL="9525" marR="9525" marT="9525" marB="0" anchor="ctr">
                    <a:solidFill>
                      <a:schemeClr val="accent2">
                        <a:lumMod val="90000"/>
                      </a:schemeClr>
                    </a:solidFill>
                  </a:tcPr>
                </a:tc>
                <a:tc>
                  <a:txBody>
                    <a:bodyPr/>
                    <a:lstStyle/>
                    <a:p>
                      <a:pPr algn="l" fontAlgn="ctr"/>
                      <a:r>
                        <a:rPr lang="zh-CN" altLang="en-US" sz="800" b="0" i="0" u="none" strike="noStrike">
                          <a:solidFill>
                            <a:srgbClr val="000000"/>
                          </a:solidFill>
                          <a:effectLst/>
                          <a:latin typeface="+mj-ea"/>
                          <a:ea typeface="+mj-ea"/>
                        </a:rPr>
                        <a:t>中建电力建设有限公司</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1</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1</a:t>
                      </a:r>
                    </a:p>
                  </a:txBody>
                  <a:tcPr marL="9525" marR="9525" marT="9525" marB="0" anchor="ctr">
                    <a:solidFill>
                      <a:schemeClr val="accent2">
                        <a:lumMod val="90000"/>
                      </a:schemeClr>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chemeClr val="accent2">
                        <a:lumMod val="90000"/>
                      </a:schemeClr>
                    </a:solidFill>
                  </a:tcPr>
                </a:tc>
                <a:tc>
                  <a:txBody>
                    <a:bodyPr/>
                    <a:lstStyle/>
                    <a:p>
                      <a:pPr algn="ctr" fontAlgn="ctr"/>
                      <a:r>
                        <a:rPr lang="en-US" altLang="zh-CN" sz="900" b="0" i="0" u="none" strike="noStrike">
                          <a:solidFill>
                            <a:srgbClr val="000000"/>
                          </a:solidFill>
                          <a:effectLst/>
                          <a:latin typeface="+mj-ea"/>
                          <a:ea typeface="+mj-ea"/>
                        </a:rPr>
                        <a:t>8</a:t>
                      </a:r>
                    </a:p>
                  </a:txBody>
                  <a:tcPr marL="9525" marR="9525" marT="9525" marB="0" anchor="ctr">
                    <a:solidFill>
                      <a:schemeClr val="accent2">
                        <a:lumMod val="90000"/>
                      </a:schemeClr>
                    </a:solidFill>
                  </a:tcPr>
                </a:tc>
              </a:tr>
              <a:tr h="261373">
                <a:tc rowSpan="7">
                  <a:txBody>
                    <a:bodyPr/>
                    <a:lstStyle/>
                    <a:p>
                      <a:pPr algn="ctr" fontAlgn="ctr"/>
                      <a:r>
                        <a:rPr lang="zh-CN" altLang="en-US" sz="1200" b="1" u="none" strike="noStrike" dirty="0">
                          <a:effectLst/>
                          <a:latin typeface="+mj-ea"/>
                          <a:ea typeface="+mj-ea"/>
                        </a:rPr>
                        <a:t>勘察</a:t>
                      </a:r>
                      <a:r>
                        <a:rPr lang="zh-CN" altLang="en-US" sz="1200" b="1" u="none" strike="noStrike" dirty="0" smtClean="0">
                          <a:effectLst/>
                          <a:latin typeface="+mj-ea"/>
                          <a:ea typeface="+mj-ea"/>
                        </a:rPr>
                        <a:t>设计</a:t>
                      </a:r>
                      <a:endParaRPr lang="en-US" altLang="zh-CN" sz="1200" b="1" u="none" strike="noStrike" dirty="0" smtClean="0">
                        <a:effectLst/>
                        <a:latin typeface="+mj-ea"/>
                        <a:ea typeface="+mj-ea"/>
                      </a:endParaRPr>
                    </a:p>
                    <a:p>
                      <a:pPr algn="ctr" fontAlgn="ctr"/>
                      <a:r>
                        <a:rPr lang="zh-CN" altLang="en-US" sz="1200" b="1" u="none" strike="noStrike" dirty="0" smtClean="0">
                          <a:effectLst/>
                          <a:latin typeface="+mj-ea"/>
                          <a:ea typeface="+mj-ea"/>
                        </a:rPr>
                        <a:t>公司</a:t>
                      </a:r>
                      <a:endParaRPr lang="zh-CN" altLang="en-US" sz="1200" b="1" i="0" u="none" strike="noStrike" dirty="0">
                        <a:solidFill>
                          <a:srgbClr val="000000"/>
                        </a:solidFill>
                        <a:effectLst/>
                        <a:latin typeface="+mj-ea"/>
                        <a:ea typeface="+mj-ea"/>
                      </a:endParaRPr>
                    </a:p>
                  </a:txBody>
                  <a:tcPr marL="7220" marR="7220" marT="7220" marB="0" anchor="ctr">
                    <a:solidFill>
                      <a:srgbClr val="00B0F0"/>
                    </a:solidFill>
                  </a:tcPr>
                </a:tc>
                <a:tc>
                  <a:txBody>
                    <a:bodyPr/>
                    <a:lstStyle/>
                    <a:p>
                      <a:pPr algn="l" fontAlgn="ctr"/>
                      <a:r>
                        <a:rPr lang="en-US" altLang="zh-CN" sz="800" b="0" i="0" u="none" strike="noStrike">
                          <a:solidFill>
                            <a:srgbClr val="000000"/>
                          </a:solidFill>
                          <a:effectLst/>
                          <a:latin typeface="+mj-ea"/>
                          <a:ea typeface="+mj-ea"/>
                        </a:rPr>
                        <a:t>1</a:t>
                      </a:r>
                    </a:p>
                  </a:txBody>
                  <a:tcPr marL="9525" marR="9525" marT="9525" marB="0" anchor="ctr">
                    <a:solidFill>
                      <a:srgbClr val="00B0F0"/>
                    </a:solidFill>
                  </a:tcPr>
                </a:tc>
                <a:tc>
                  <a:txBody>
                    <a:bodyPr/>
                    <a:lstStyle/>
                    <a:p>
                      <a:pPr algn="l" fontAlgn="ctr"/>
                      <a:r>
                        <a:rPr lang="zh-CN" altLang="en-US" sz="800" b="0" i="0" u="none" strike="noStrike">
                          <a:solidFill>
                            <a:srgbClr val="000000"/>
                          </a:solidFill>
                          <a:effectLst/>
                          <a:latin typeface="+mj-ea"/>
                          <a:ea typeface="+mj-ea"/>
                        </a:rPr>
                        <a:t>中国建筑西南设计研究院有限公司</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rgbClr val="00B0F0"/>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72</a:t>
                      </a:r>
                    </a:p>
                  </a:txBody>
                  <a:tcPr marL="9525" marR="9525" marT="9525" marB="0" anchor="ctr">
                    <a:solidFill>
                      <a:srgbClr val="00B0F0"/>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2</a:t>
                      </a:r>
                    </a:p>
                  </a:txBody>
                  <a:tcPr marL="9525" marR="9525" marT="9525" marB="0" anchor="ctr">
                    <a:solidFill>
                      <a:srgbClr val="00B0F0"/>
                    </a:solidFill>
                  </a:tcPr>
                </a:tc>
                <a:tc>
                  <a:txBody>
                    <a:bodyPr/>
                    <a:lstStyle/>
                    <a:p>
                      <a:pPr algn="l" fontAlgn="ctr"/>
                      <a:r>
                        <a:rPr lang="zh-CN" altLang="en-US" sz="800" b="0" i="0" u="none" strike="noStrike">
                          <a:solidFill>
                            <a:srgbClr val="000000"/>
                          </a:solidFill>
                          <a:effectLst/>
                          <a:latin typeface="+mj-ea"/>
                          <a:ea typeface="+mj-ea"/>
                        </a:rPr>
                        <a:t>中国建筑西北设计研究院有限公司</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1</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54</a:t>
                      </a:r>
                    </a:p>
                  </a:txBody>
                  <a:tcPr marL="9525" marR="9525" marT="9525" marB="0" anchor="ctr">
                    <a:solidFill>
                      <a:srgbClr val="00B0F0"/>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3</a:t>
                      </a:r>
                    </a:p>
                  </a:txBody>
                  <a:tcPr marL="9525" marR="9525" marT="9525" marB="0" anchor="ctr">
                    <a:solidFill>
                      <a:srgbClr val="00B0F0"/>
                    </a:solidFill>
                  </a:tcPr>
                </a:tc>
                <a:tc>
                  <a:txBody>
                    <a:bodyPr/>
                    <a:lstStyle/>
                    <a:p>
                      <a:pPr algn="l" fontAlgn="ctr"/>
                      <a:r>
                        <a:rPr lang="zh-CN" altLang="en-US" sz="800" b="0" i="0" u="none" strike="noStrike">
                          <a:solidFill>
                            <a:srgbClr val="000000"/>
                          </a:solidFill>
                          <a:effectLst/>
                          <a:latin typeface="+mj-ea"/>
                          <a:ea typeface="+mj-ea"/>
                        </a:rPr>
                        <a:t>中国建筑西南勘察设计研究院有限公司</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1</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rgbClr val="00B0F0"/>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54</a:t>
                      </a:r>
                    </a:p>
                  </a:txBody>
                  <a:tcPr marL="9525" marR="9525" marT="9525" marB="0" anchor="ctr">
                    <a:solidFill>
                      <a:srgbClr val="00B0F0"/>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4</a:t>
                      </a:r>
                    </a:p>
                  </a:txBody>
                  <a:tcPr marL="9525" marR="9525" marT="9525" marB="0" anchor="ctr">
                    <a:solidFill>
                      <a:srgbClr val="00B0F0"/>
                    </a:solidFill>
                  </a:tcPr>
                </a:tc>
                <a:tc>
                  <a:txBody>
                    <a:bodyPr/>
                    <a:lstStyle/>
                    <a:p>
                      <a:pPr algn="l" fontAlgn="ctr"/>
                      <a:r>
                        <a:rPr lang="zh-CN" altLang="en-US" sz="800" b="0" i="0" u="none" strike="noStrike">
                          <a:solidFill>
                            <a:srgbClr val="000000"/>
                          </a:solidFill>
                          <a:effectLst/>
                          <a:latin typeface="+mj-ea"/>
                          <a:ea typeface="+mj-ea"/>
                        </a:rPr>
                        <a:t>中国建筑上海设计研究院有限公司</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1</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dirty="0">
                          <a:solidFill>
                            <a:srgbClr val="000000"/>
                          </a:solidFill>
                          <a:effectLst/>
                          <a:latin typeface="+mj-ea"/>
                          <a:ea typeface="+mj-ea"/>
                        </a:rPr>
                        <a:t>2</a:t>
                      </a:r>
                    </a:p>
                  </a:txBody>
                  <a:tcPr marL="9525" marR="9525" marT="9525" marB="0" anchor="ctr">
                    <a:solidFill>
                      <a:srgbClr val="00B0F0"/>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54</a:t>
                      </a:r>
                    </a:p>
                  </a:txBody>
                  <a:tcPr marL="9525" marR="9525" marT="9525" marB="0" anchor="ctr">
                    <a:solidFill>
                      <a:srgbClr val="00B0F0"/>
                    </a:solidFill>
                  </a:tcPr>
                </a:tc>
              </a:tr>
              <a:tr h="261373">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5</a:t>
                      </a:r>
                    </a:p>
                  </a:txBody>
                  <a:tcPr marL="9525" marR="9525" marT="9525" marB="0" anchor="ctr">
                    <a:solidFill>
                      <a:srgbClr val="00B0F0"/>
                    </a:solidFill>
                  </a:tcPr>
                </a:tc>
                <a:tc>
                  <a:txBody>
                    <a:bodyPr/>
                    <a:lstStyle/>
                    <a:p>
                      <a:pPr algn="l" fontAlgn="ctr"/>
                      <a:r>
                        <a:rPr lang="zh-CN" altLang="en-US" sz="800" b="0" i="0" u="none" strike="noStrike">
                          <a:solidFill>
                            <a:srgbClr val="000000"/>
                          </a:solidFill>
                          <a:effectLst/>
                          <a:latin typeface="+mj-ea"/>
                          <a:ea typeface="+mj-ea"/>
                        </a:rPr>
                        <a:t>中国市政工程西北设计研究院有限公司</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1</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rgbClr val="00B0F0"/>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dirty="0">
                          <a:solidFill>
                            <a:srgbClr val="000000"/>
                          </a:solidFill>
                          <a:effectLst/>
                          <a:latin typeface="+mj-ea"/>
                          <a:ea typeface="+mj-ea"/>
                        </a:rPr>
                        <a:t>54</a:t>
                      </a:r>
                    </a:p>
                  </a:txBody>
                  <a:tcPr marL="9525" marR="9525" marT="9525" marB="0" anchor="ctr">
                    <a:solidFill>
                      <a:srgbClr val="00B0F0"/>
                    </a:solidFill>
                  </a:tcPr>
                </a:tc>
              </a:tr>
              <a:tr h="134296">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6</a:t>
                      </a:r>
                    </a:p>
                  </a:txBody>
                  <a:tcPr marL="9525" marR="9525" marT="9525" marB="0" anchor="ctr">
                    <a:solidFill>
                      <a:srgbClr val="00B0F0"/>
                    </a:solidFill>
                  </a:tcPr>
                </a:tc>
                <a:tc>
                  <a:txBody>
                    <a:bodyPr/>
                    <a:lstStyle/>
                    <a:p>
                      <a:pPr algn="l" fontAlgn="ctr"/>
                      <a:r>
                        <a:rPr lang="zh-CN" altLang="en-US" sz="800" b="0" i="0" u="none" strike="noStrike">
                          <a:solidFill>
                            <a:srgbClr val="000000"/>
                          </a:solidFill>
                          <a:effectLst/>
                          <a:latin typeface="+mj-ea"/>
                          <a:ea typeface="+mj-ea"/>
                        </a:rPr>
                        <a:t>中国中建设计集团有限公司直营总部</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1</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rgbClr val="00B0F0"/>
                    </a:solidFill>
                  </a:tcPr>
                </a:tc>
                <a:tc>
                  <a:txBody>
                    <a:bodyPr/>
                    <a:lstStyle/>
                    <a:p>
                      <a:pPr algn="ctr" fontAlgn="ctr"/>
                      <a:r>
                        <a:rPr lang="en-US" altLang="zh-CN" sz="900" b="0" i="0" u="none" strike="noStrike" dirty="0">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dirty="0">
                          <a:solidFill>
                            <a:srgbClr val="000000"/>
                          </a:solidFill>
                          <a:effectLst/>
                          <a:latin typeface="+mj-ea"/>
                          <a:ea typeface="+mj-ea"/>
                        </a:rPr>
                        <a:t>36</a:t>
                      </a:r>
                    </a:p>
                  </a:txBody>
                  <a:tcPr marL="9525" marR="9525" marT="9525" marB="0" anchor="ctr">
                    <a:solidFill>
                      <a:srgbClr val="00B0F0"/>
                    </a:solidFill>
                  </a:tcPr>
                </a:tc>
              </a:tr>
              <a:tr h="261373">
                <a:tc vMerge="1">
                  <a:txBody>
                    <a:bodyPr/>
                    <a:lstStyle/>
                    <a:p>
                      <a:endParaRPr lang="zh-CN" altLang="en-US"/>
                    </a:p>
                  </a:txBody>
                  <a:tcPr/>
                </a:tc>
                <a:tc>
                  <a:txBody>
                    <a:bodyPr/>
                    <a:lstStyle/>
                    <a:p>
                      <a:pPr algn="l" fontAlgn="ctr"/>
                      <a:r>
                        <a:rPr lang="en-US" altLang="zh-CN" sz="800" b="0" i="0" u="none" strike="noStrike">
                          <a:solidFill>
                            <a:srgbClr val="000000"/>
                          </a:solidFill>
                          <a:effectLst/>
                          <a:latin typeface="+mj-ea"/>
                          <a:ea typeface="+mj-ea"/>
                        </a:rPr>
                        <a:t>7</a:t>
                      </a:r>
                    </a:p>
                  </a:txBody>
                  <a:tcPr marL="9525" marR="9525" marT="9525" marB="0" anchor="ctr">
                    <a:solidFill>
                      <a:srgbClr val="00B0F0"/>
                    </a:solidFill>
                  </a:tcPr>
                </a:tc>
                <a:tc>
                  <a:txBody>
                    <a:bodyPr/>
                    <a:lstStyle/>
                    <a:p>
                      <a:pPr algn="l" fontAlgn="ctr"/>
                      <a:r>
                        <a:rPr lang="zh-CN" altLang="en-US" sz="800" b="0" i="0" u="none" strike="noStrike">
                          <a:solidFill>
                            <a:srgbClr val="000000"/>
                          </a:solidFill>
                          <a:effectLst/>
                          <a:latin typeface="+mj-ea"/>
                          <a:ea typeface="+mj-ea"/>
                        </a:rPr>
                        <a:t>中国建筑东北设计研究院有限公司</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dirty="0">
                          <a:solidFill>
                            <a:srgbClr val="000000"/>
                          </a:solidFill>
                          <a:effectLst/>
                          <a:latin typeface="+mj-ea"/>
                          <a:ea typeface="+mj-ea"/>
                        </a:rPr>
                        <a:t>1</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2</a:t>
                      </a:r>
                    </a:p>
                  </a:txBody>
                  <a:tcPr marL="9525" marR="9525" marT="9525" marB="0" anchor="ctr">
                    <a:solidFill>
                      <a:srgbClr val="00B0F0"/>
                    </a:solidFill>
                  </a:tcPr>
                </a:tc>
                <a:tc>
                  <a:txBody>
                    <a:bodyPr/>
                    <a:lstStyle/>
                    <a:p>
                      <a:pPr algn="ctr" fontAlgn="ctr"/>
                      <a:r>
                        <a:rPr lang="en-US" altLang="zh-CN" sz="900" b="0" i="0" u="none" strike="noStrike">
                          <a:solidFill>
                            <a:srgbClr val="000000"/>
                          </a:solidFill>
                          <a:effectLst/>
                          <a:latin typeface="+mj-ea"/>
                          <a:ea typeface="+mj-ea"/>
                        </a:rPr>
                        <a:t>3</a:t>
                      </a:r>
                    </a:p>
                  </a:txBody>
                  <a:tcPr marL="9525" marR="9525" marT="9525" marB="0" anchor="ctr">
                    <a:solidFill>
                      <a:srgbClr val="00B0F0"/>
                    </a:solidFill>
                  </a:tcPr>
                </a:tc>
                <a:tc>
                  <a:txBody>
                    <a:bodyPr/>
                    <a:lstStyle/>
                    <a:p>
                      <a:pPr algn="ctr" fontAlgn="ctr"/>
                      <a:r>
                        <a:rPr lang="en-US" altLang="zh-CN" sz="900" b="0" i="0" u="none" strike="noStrike" dirty="0">
                          <a:solidFill>
                            <a:srgbClr val="000000"/>
                          </a:solidFill>
                          <a:effectLst/>
                          <a:latin typeface="+mj-ea"/>
                          <a:ea typeface="+mj-ea"/>
                        </a:rPr>
                        <a:t>36</a:t>
                      </a:r>
                    </a:p>
                  </a:txBody>
                  <a:tcPr marL="9525" marR="9525" marT="9525" marB="0" anchor="ctr">
                    <a:solidFill>
                      <a:srgbClr val="00B0F0"/>
                    </a:solidFill>
                  </a:tcPr>
                </a:tc>
              </a:tr>
            </a:tbl>
          </a:graphicData>
        </a:graphic>
      </p:graphicFrame>
      <p:sp>
        <p:nvSpPr>
          <p:cNvPr id="10" name="标题 1"/>
          <p:cNvSpPr>
            <a:spLocks noGrp="1"/>
          </p:cNvSpPr>
          <p:nvPr>
            <p:ph type="title"/>
          </p:nvPr>
        </p:nvSpPr>
        <p:spPr>
          <a:xfrm>
            <a:off x="408383" y="152400"/>
            <a:ext cx="5998615"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a:latin typeface="+mj-ea"/>
              </a:rPr>
              <a:t>数据识别</a:t>
            </a:r>
            <a:r>
              <a:rPr lang="en-US" altLang="zh-CN" kern="1200" dirty="0">
                <a:latin typeface="+mj-ea"/>
              </a:rPr>
              <a:t>--</a:t>
            </a:r>
            <a:r>
              <a:rPr lang="zh-CN" altLang="en-US" sz="2000" kern="1200" dirty="0">
                <a:latin typeface="+mj-ea"/>
              </a:rPr>
              <a:t>实施单位评分先后</a:t>
            </a:r>
            <a:r>
              <a:rPr lang="zh-CN" altLang="en-US" sz="2000" kern="1200" dirty="0" smtClean="0">
                <a:latin typeface="+mj-ea"/>
              </a:rPr>
              <a:t>顺序</a:t>
            </a:r>
            <a:endParaRPr lang="zh-CN" altLang="en-US" sz="2000" kern="1200" dirty="0">
              <a:latin typeface="+mj-ea"/>
            </a:endParaRPr>
          </a:p>
        </p:txBody>
      </p:sp>
      <p:sp>
        <p:nvSpPr>
          <p:cNvPr id="7" name="矩形 6"/>
          <p:cNvSpPr/>
          <p:nvPr/>
        </p:nvSpPr>
        <p:spPr>
          <a:xfrm>
            <a:off x="6924187" y="104262"/>
            <a:ext cx="2709333" cy="372410"/>
          </a:xfrm>
          <a:prstGeom prst="rect">
            <a:avLst/>
          </a:prstGeom>
        </p:spPr>
        <p:txBody>
          <a:bodyPr wrap="square">
            <a:spAutoFit/>
          </a:bodyPr>
          <a:lstStyle/>
          <a:p>
            <a:pPr>
              <a:buNone/>
            </a:pPr>
            <a:r>
              <a:rPr lang="zh-CN" altLang="en-US" b="1" dirty="0" smtClean="0">
                <a:latin typeface="+mn-ea"/>
                <a:ea typeface="+mn-ea"/>
              </a:rPr>
              <a:t>识别方法  </a:t>
            </a:r>
            <a:r>
              <a:rPr lang="zh-CN" altLang="en-US" b="1" dirty="0" smtClean="0">
                <a:solidFill>
                  <a:srgbClr val="FF0000"/>
                </a:solidFill>
                <a:latin typeface="+mn-ea"/>
                <a:ea typeface="+mn-ea"/>
              </a:rPr>
              <a:t>识别过程  </a:t>
            </a:r>
            <a:r>
              <a:rPr lang="zh-CN" altLang="en-US" b="1" dirty="0" smtClean="0">
                <a:latin typeface="+mn-ea"/>
                <a:ea typeface="+mn-ea"/>
              </a:rPr>
              <a:t>识别结论</a:t>
            </a:r>
            <a:endParaRPr lang="zh-CN" altLang="en-US" b="1" dirty="0">
              <a:solidFill>
                <a:srgbClr val="FF0000"/>
              </a:solidFill>
              <a:latin typeface="+mn-ea"/>
              <a:ea typeface="+mn-ea"/>
            </a:endParaRPr>
          </a:p>
        </p:txBody>
      </p:sp>
      <p:sp>
        <p:nvSpPr>
          <p:cNvPr id="9" name="右箭头 8"/>
          <p:cNvSpPr/>
          <p:nvPr/>
        </p:nvSpPr>
        <p:spPr bwMode="auto">
          <a:xfrm>
            <a:off x="8652379"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1" name="右箭头 10"/>
          <p:cNvSpPr/>
          <p:nvPr/>
        </p:nvSpPr>
        <p:spPr bwMode="auto">
          <a:xfrm>
            <a:off x="776724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70015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4184576"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识别结论</a:t>
            </a:r>
            <a:r>
              <a:rPr lang="en-US" altLang="zh-CN" kern="1200" dirty="0" smtClean="0">
                <a:latin typeface="+mj-ea"/>
              </a:rPr>
              <a:t>-- </a:t>
            </a:r>
            <a:r>
              <a:rPr lang="zh-CN" altLang="en-US" sz="2000" kern="1200" dirty="0" smtClean="0">
                <a:latin typeface="+mj-ea"/>
              </a:rPr>
              <a:t>一</a:t>
            </a:r>
            <a:r>
              <a:rPr lang="zh-CN" altLang="en-US" sz="2000" kern="1200" dirty="0">
                <a:latin typeface="+mj-ea"/>
              </a:rPr>
              <a:t>期实施范围</a:t>
            </a:r>
          </a:p>
        </p:txBody>
      </p:sp>
      <p:sp>
        <p:nvSpPr>
          <p:cNvPr id="7" name="TextBox 6"/>
          <p:cNvSpPr txBox="1"/>
          <p:nvPr/>
        </p:nvSpPr>
        <p:spPr bwMode="gray">
          <a:xfrm>
            <a:off x="632520" y="1190737"/>
            <a:ext cx="1512168" cy="335783"/>
          </a:xfrm>
          <a:prstGeom prst="rect">
            <a:avLst/>
          </a:prstGeom>
          <a:noFill/>
          <a:ln w="12700" algn="ctr">
            <a:noFill/>
            <a:miter lim="800000"/>
            <a:headEnd/>
            <a:tailEnd/>
          </a:ln>
        </p:spPr>
        <p:txBody>
          <a:bodyPr wrap="square" lIns="88697" tIns="44348" rIns="88697" bIns="44348" rtlCol="0">
            <a:spAutoFit/>
          </a:bodyPr>
          <a:lstStyle/>
          <a:p>
            <a:pPr algn="ctr">
              <a:lnSpc>
                <a:spcPct val="100000"/>
              </a:lnSpc>
              <a:buNone/>
            </a:pPr>
            <a:r>
              <a:rPr lang="zh-CN" altLang="en-US" sz="1600" b="1" dirty="0" smtClean="0">
                <a:latin typeface="+mj-ea"/>
                <a:ea typeface="+mj-ea"/>
              </a:rPr>
              <a:t>－实施主</a:t>
            </a:r>
            <a:r>
              <a:rPr lang="zh-CN" altLang="en-US" sz="1600" b="1" dirty="0">
                <a:latin typeface="+mj-ea"/>
                <a:ea typeface="+mj-ea"/>
              </a:rPr>
              <a:t>数据</a:t>
            </a:r>
            <a:r>
              <a:rPr lang="en-US" altLang="zh-CN" sz="1600" b="1" dirty="0" smtClean="0">
                <a:latin typeface="+mj-ea"/>
                <a:ea typeface="+mj-ea"/>
              </a:rPr>
              <a:t>-</a:t>
            </a:r>
            <a:endParaRPr lang="zh-CN" altLang="en-US" sz="1600" b="1" dirty="0">
              <a:latin typeface="+mj-ea"/>
              <a:ea typeface="+mj-ea"/>
            </a:endParaRPr>
          </a:p>
        </p:txBody>
      </p:sp>
      <p:grpSp>
        <p:nvGrpSpPr>
          <p:cNvPr id="8" name="Group 3"/>
          <p:cNvGrpSpPr>
            <a:grpSpLocks/>
          </p:cNvGrpSpPr>
          <p:nvPr/>
        </p:nvGrpSpPr>
        <p:grpSpPr bwMode="auto">
          <a:xfrm>
            <a:off x="2617242" y="1124744"/>
            <a:ext cx="666750" cy="5118582"/>
            <a:chOff x="1805" y="622"/>
            <a:chExt cx="420" cy="3419"/>
          </a:xfrm>
        </p:grpSpPr>
        <p:sp>
          <p:nvSpPr>
            <p:cNvPr id="9" name="AutoShape 4"/>
            <p:cNvSpPr>
              <a:spLocks noChangeArrowheads="1"/>
            </p:cNvSpPr>
            <p:nvPr/>
          </p:nvSpPr>
          <p:spPr bwMode="auto">
            <a:xfrm>
              <a:off x="1805" y="622"/>
              <a:ext cx="420" cy="288"/>
            </a:xfrm>
            <a:prstGeom prst="rightArrow">
              <a:avLst>
                <a:gd name="adj1" fmla="val 66667"/>
                <a:gd name="adj2" fmla="val 38720"/>
              </a:avLst>
            </a:prstGeom>
            <a:ln>
              <a:noFill/>
              <a:headEnd/>
              <a:tailEnd type="none" w="med" len="lg"/>
            </a:ln>
            <a:effectLst>
              <a:outerShdw blurRad="50800" dist="38100" algn="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12700" tIns="12700" rIns="12700" bIns="12700" anchor="ctr"/>
            <a:lstStyle/>
            <a:p>
              <a:pPr algn="ctr" defTabSz="228600">
                <a:lnSpc>
                  <a:spcPct val="100000"/>
                </a:lnSpc>
                <a:spcBef>
                  <a:spcPct val="20000"/>
                </a:spcBef>
                <a:buClr>
                  <a:srgbClr val="000000"/>
                </a:buClr>
                <a:buFont typeface="Arial" charset="0"/>
                <a:buNone/>
              </a:pPr>
              <a:r>
                <a:rPr lang="zh-CN" altLang="en-US" sz="1200" b="1" dirty="0" smtClean="0">
                  <a:solidFill>
                    <a:schemeClr val="tx1"/>
                  </a:solidFill>
                  <a:latin typeface="+mj-ea"/>
                  <a:ea typeface="+mj-ea"/>
                </a:rPr>
                <a:t>推广</a:t>
              </a:r>
              <a:endParaRPr lang="en-US" altLang="zh-CN" sz="1200" b="1" dirty="0">
                <a:solidFill>
                  <a:schemeClr val="tx1"/>
                </a:solidFill>
                <a:latin typeface="+mj-ea"/>
                <a:ea typeface="+mj-ea"/>
              </a:endParaRPr>
            </a:p>
          </p:txBody>
        </p:sp>
        <p:sp>
          <p:nvSpPr>
            <p:cNvPr id="10" name="Line 5"/>
            <p:cNvSpPr>
              <a:spLocks noChangeShapeType="1"/>
            </p:cNvSpPr>
            <p:nvPr/>
          </p:nvSpPr>
          <p:spPr bwMode="auto">
            <a:xfrm>
              <a:off x="1933" y="866"/>
              <a:ext cx="0" cy="3175"/>
            </a:xfrm>
            <a:prstGeom prst="line">
              <a:avLst/>
            </a:prstGeom>
            <a:noFill/>
            <a:ln w="28575">
              <a:solidFill>
                <a:srgbClr val="66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mj-ea"/>
                <a:ea typeface="+mj-ea"/>
              </a:endParaRPr>
            </a:p>
          </p:txBody>
        </p:sp>
        <p:sp>
          <p:nvSpPr>
            <p:cNvPr id="11" name="Line 6"/>
            <p:cNvSpPr>
              <a:spLocks noChangeShapeType="1"/>
            </p:cNvSpPr>
            <p:nvPr/>
          </p:nvSpPr>
          <p:spPr bwMode="auto">
            <a:xfrm>
              <a:off x="1952" y="866"/>
              <a:ext cx="0" cy="317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mj-ea"/>
                <a:ea typeface="+mj-ea"/>
              </a:endParaRPr>
            </a:p>
          </p:txBody>
        </p:sp>
      </p:grpSp>
      <p:sp>
        <p:nvSpPr>
          <p:cNvPr id="12" name="TextBox 11"/>
          <p:cNvSpPr txBox="1"/>
          <p:nvPr/>
        </p:nvSpPr>
        <p:spPr bwMode="gray">
          <a:xfrm>
            <a:off x="3656856" y="1190737"/>
            <a:ext cx="1800200" cy="335783"/>
          </a:xfrm>
          <a:prstGeom prst="rect">
            <a:avLst/>
          </a:prstGeom>
          <a:noFill/>
          <a:ln w="12700" algn="ctr">
            <a:noFill/>
            <a:miter lim="800000"/>
            <a:headEnd/>
            <a:tailEnd/>
          </a:ln>
        </p:spPr>
        <p:txBody>
          <a:bodyPr wrap="square" lIns="88697" tIns="44348" rIns="88697" bIns="44348" rtlCol="0">
            <a:spAutoFit/>
          </a:bodyPr>
          <a:lstStyle/>
          <a:p>
            <a:pPr algn="ctr">
              <a:lnSpc>
                <a:spcPct val="100000"/>
              </a:lnSpc>
              <a:buNone/>
            </a:pPr>
            <a:r>
              <a:rPr lang="zh-CN" altLang="en-US" sz="1600" b="1" dirty="0" smtClean="0">
                <a:latin typeface="+mj-ea"/>
                <a:ea typeface="+mj-ea"/>
              </a:rPr>
              <a:t>－推广实施单位</a:t>
            </a:r>
            <a:r>
              <a:rPr lang="en-US" altLang="zh-CN" sz="1600" b="1" dirty="0" smtClean="0">
                <a:latin typeface="+mj-ea"/>
                <a:ea typeface="+mj-ea"/>
              </a:rPr>
              <a:t>-</a:t>
            </a:r>
            <a:endParaRPr lang="zh-CN" altLang="en-US" sz="1600" b="1" dirty="0">
              <a:latin typeface="+mj-ea"/>
              <a:ea typeface="+mj-ea"/>
            </a:endParaRPr>
          </a:p>
        </p:txBody>
      </p:sp>
      <p:sp>
        <p:nvSpPr>
          <p:cNvPr id="17" name="TextBox 16"/>
          <p:cNvSpPr txBox="1"/>
          <p:nvPr/>
        </p:nvSpPr>
        <p:spPr bwMode="gray">
          <a:xfrm>
            <a:off x="7449534" y="1190737"/>
            <a:ext cx="1512168" cy="335783"/>
          </a:xfrm>
          <a:prstGeom prst="rect">
            <a:avLst/>
          </a:prstGeom>
          <a:noFill/>
          <a:ln w="12700" algn="ctr">
            <a:noFill/>
            <a:miter lim="800000"/>
            <a:headEnd/>
            <a:tailEnd/>
          </a:ln>
        </p:spPr>
        <p:txBody>
          <a:bodyPr wrap="square" lIns="88697" tIns="44348" rIns="88697" bIns="44348" rtlCol="0">
            <a:spAutoFit/>
          </a:bodyPr>
          <a:lstStyle/>
          <a:p>
            <a:pPr algn="ctr">
              <a:lnSpc>
                <a:spcPct val="100000"/>
              </a:lnSpc>
              <a:buNone/>
            </a:pPr>
            <a:r>
              <a:rPr lang="zh-CN" altLang="en-US" sz="1600" b="1" dirty="0" smtClean="0">
                <a:latin typeface="+mj-ea"/>
                <a:ea typeface="+mj-ea"/>
              </a:rPr>
              <a:t>－集成系统</a:t>
            </a:r>
            <a:r>
              <a:rPr lang="en-US" altLang="zh-CN" sz="1600" b="1" dirty="0" smtClean="0">
                <a:latin typeface="+mj-ea"/>
                <a:ea typeface="+mj-ea"/>
              </a:rPr>
              <a:t>-</a:t>
            </a:r>
            <a:endParaRPr lang="zh-CN" altLang="en-US" sz="1600" b="1" dirty="0">
              <a:latin typeface="+mj-ea"/>
              <a:ea typeface="+mj-ea"/>
            </a:endParaRPr>
          </a:p>
        </p:txBody>
      </p:sp>
      <p:grpSp>
        <p:nvGrpSpPr>
          <p:cNvPr id="18" name="Group 3"/>
          <p:cNvGrpSpPr>
            <a:grpSpLocks/>
          </p:cNvGrpSpPr>
          <p:nvPr/>
        </p:nvGrpSpPr>
        <p:grpSpPr bwMode="auto">
          <a:xfrm>
            <a:off x="6380690" y="1124744"/>
            <a:ext cx="666750" cy="5118582"/>
            <a:chOff x="1805" y="622"/>
            <a:chExt cx="420" cy="3419"/>
          </a:xfrm>
        </p:grpSpPr>
        <p:sp>
          <p:nvSpPr>
            <p:cNvPr id="19" name="AutoShape 4"/>
            <p:cNvSpPr>
              <a:spLocks noChangeArrowheads="1"/>
            </p:cNvSpPr>
            <p:nvPr/>
          </p:nvSpPr>
          <p:spPr bwMode="auto">
            <a:xfrm>
              <a:off x="1805" y="622"/>
              <a:ext cx="420" cy="288"/>
            </a:xfrm>
            <a:prstGeom prst="rightArrow">
              <a:avLst>
                <a:gd name="adj1" fmla="val 66667"/>
                <a:gd name="adj2" fmla="val 38720"/>
              </a:avLst>
            </a:prstGeom>
            <a:ln>
              <a:noFill/>
              <a:headEnd/>
              <a:tailEnd type="none" w="med" len="lg"/>
            </a:ln>
            <a:effectLst>
              <a:outerShdw blurRad="50800" dist="38100" algn="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12700" tIns="12700" rIns="12700" bIns="12700" anchor="ctr"/>
            <a:lstStyle/>
            <a:p>
              <a:pPr algn="ctr" defTabSz="228600">
                <a:lnSpc>
                  <a:spcPct val="100000"/>
                </a:lnSpc>
                <a:spcBef>
                  <a:spcPct val="20000"/>
                </a:spcBef>
                <a:buClr>
                  <a:srgbClr val="000000"/>
                </a:buClr>
                <a:buFont typeface="Arial" charset="0"/>
                <a:buNone/>
              </a:pPr>
              <a:r>
                <a:rPr lang="zh-CN" altLang="en-US" sz="1200" b="1" dirty="0" smtClean="0">
                  <a:solidFill>
                    <a:schemeClr val="tx1"/>
                  </a:solidFill>
                  <a:latin typeface="+mj-ea"/>
                  <a:ea typeface="+mj-ea"/>
                </a:rPr>
                <a:t>集成</a:t>
              </a:r>
              <a:endParaRPr lang="en-US" altLang="zh-CN" sz="1200" b="1" dirty="0">
                <a:solidFill>
                  <a:schemeClr val="tx1"/>
                </a:solidFill>
                <a:latin typeface="+mj-ea"/>
                <a:ea typeface="+mj-ea"/>
              </a:endParaRPr>
            </a:p>
          </p:txBody>
        </p:sp>
        <p:sp>
          <p:nvSpPr>
            <p:cNvPr id="20" name="Line 5"/>
            <p:cNvSpPr>
              <a:spLocks noChangeShapeType="1"/>
            </p:cNvSpPr>
            <p:nvPr/>
          </p:nvSpPr>
          <p:spPr bwMode="auto">
            <a:xfrm>
              <a:off x="1933" y="866"/>
              <a:ext cx="0" cy="3175"/>
            </a:xfrm>
            <a:prstGeom prst="line">
              <a:avLst/>
            </a:prstGeom>
            <a:noFill/>
            <a:ln w="28575">
              <a:solidFill>
                <a:srgbClr val="66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mj-ea"/>
                <a:ea typeface="+mj-ea"/>
              </a:endParaRPr>
            </a:p>
          </p:txBody>
        </p:sp>
        <p:sp>
          <p:nvSpPr>
            <p:cNvPr id="21" name="Line 6"/>
            <p:cNvSpPr>
              <a:spLocks noChangeShapeType="1"/>
            </p:cNvSpPr>
            <p:nvPr/>
          </p:nvSpPr>
          <p:spPr bwMode="auto">
            <a:xfrm>
              <a:off x="1952" y="866"/>
              <a:ext cx="0" cy="317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mj-ea"/>
                <a:ea typeface="+mj-ea"/>
              </a:endParaRPr>
            </a:p>
          </p:txBody>
        </p:sp>
      </p:grpSp>
      <p:sp>
        <p:nvSpPr>
          <p:cNvPr id="5" name="TextBox 4"/>
          <p:cNvSpPr txBox="1"/>
          <p:nvPr/>
        </p:nvSpPr>
        <p:spPr bwMode="gray">
          <a:xfrm>
            <a:off x="3224808" y="1751122"/>
            <a:ext cx="1620957" cy="307777"/>
          </a:xfrm>
          <a:prstGeom prst="rect">
            <a:avLst/>
          </a:prstGeom>
        </p:spPr>
        <p:txBody>
          <a:bodyPr wrap="none">
            <a:spAutoFit/>
          </a:bodyPr>
          <a:lstStyle>
            <a:defPPr>
              <a:defRPr lang="en-US"/>
            </a:defPPr>
            <a:lvl1pPr>
              <a:lnSpc>
                <a:spcPct val="100000"/>
              </a:lnSpc>
              <a:buNone/>
              <a:defRPr b="1">
                <a:latin typeface="微软雅黑" pitchFamily="34" charset="-122"/>
                <a:ea typeface="微软雅黑" pitchFamily="34" charset="-122"/>
              </a:defRPr>
            </a:lvl1pPr>
          </a:lstStyle>
          <a:p>
            <a:r>
              <a:rPr lang="zh-CN" altLang="en-US" dirty="0">
                <a:latin typeface="+mj-ea"/>
                <a:ea typeface="+mj-ea"/>
              </a:rPr>
              <a:t>建造及投资公司：</a:t>
            </a:r>
          </a:p>
        </p:txBody>
      </p:sp>
      <p:sp>
        <p:nvSpPr>
          <p:cNvPr id="22" name="TextBox 21"/>
          <p:cNvSpPr txBox="1"/>
          <p:nvPr/>
        </p:nvSpPr>
        <p:spPr bwMode="gray">
          <a:xfrm>
            <a:off x="3090332" y="4184950"/>
            <a:ext cx="2016224" cy="600856"/>
          </a:xfrm>
          <a:prstGeom prst="rect">
            <a:avLst/>
          </a:prstGeom>
          <a:noFill/>
          <a:ln w="12700" algn="ctr">
            <a:noFill/>
            <a:miter lim="800000"/>
            <a:headEnd/>
            <a:tailEnd/>
          </a:ln>
        </p:spPr>
        <p:txBody>
          <a:bodyPr wrap="square" lIns="88697" tIns="44348" rIns="88697" bIns="44348" rtlCol="0">
            <a:spAutoFit/>
          </a:bodyPr>
          <a:lstStyle>
            <a:defPPr>
              <a:defRPr lang="en-US"/>
            </a:defPPr>
            <a:lvl1pPr marL="285750" indent="-285750">
              <a:lnSpc>
                <a:spcPct val="100000"/>
              </a:lnSpc>
              <a:buChar char="u"/>
              <a:defRPr>
                <a:latin typeface="微软雅黑" pitchFamily="34" charset="-122"/>
                <a:ea typeface="微软雅黑" pitchFamily="34" charset="-122"/>
              </a:defRPr>
            </a:lvl1pPr>
          </a:lstStyle>
          <a:p>
            <a:endParaRPr lang="en-US" altLang="zh-CN" dirty="0">
              <a:solidFill>
                <a:srgbClr val="FF0000"/>
              </a:solidFill>
              <a:latin typeface="+mj-ea"/>
              <a:ea typeface="+mj-ea"/>
            </a:endParaRPr>
          </a:p>
          <a:p>
            <a:pPr marL="742950" lvl="1" indent="-285750">
              <a:buFont typeface="Wingdings" pitchFamily="2" charset="2"/>
              <a:buChar char="u"/>
            </a:pPr>
            <a:r>
              <a:rPr lang="zh-CN" altLang="en-US" dirty="0" smtClean="0">
                <a:solidFill>
                  <a:srgbClr val="FF0000"/>
                </a:solidFill>
                <a:latin typeface="+mj-ea"/>
                <a:ea typeface="+mj-ea"/>
              </a:rPr>
              <a:t>中</a:t>
            </a:r>
            <a:r>
              <a:rPr lang="zh-CN" altLang="en-US" dirty="0">
                <a:solidFill>
                  <a:srgbClr val="FF0000"/>
                </a:solidFill>
                <a:latin typeface="+mj-ea"/>
                <a:ea typeface="+mj-ea"/>
              </a:rPr>
              <a:t>建装饰</a:t>
            </a:r>
            <a:endParaRPr lang="en-US" altLang="zh-CN" dirty="0">
              <a:solidFill>
                <a:srgbClr val="FF0000"/>
              </a:solidFill>
              <a:latin typeface="+mj-ea"/>
              <a:ea typeface="+mj-ea"/>
            </a:endParaRPr>
          </a:p>
        </p:txBody>
      </p:sp>
      <p:sp>
        <p:nvSpPr>
          <p:cNvPr id="23" name="TextBox 22"/>
          <p:cNvSpPr txBox="1"/>
          <p:nvPr/>
        </p:nvSpPr>
        <p:spPr bwMode="gray">
          <a:xfrm>
            <a:off x="3541430" y="2192552"/>
            <a:ext cx="1388602" cy="305006"/>
          </a:xfrm>
          <a:prstGeom prst="rect">
            <a:avLst/>
          </a:prstGeom>
          <a:noFill/>
          <a:ln w="12700" algn="ctr">
            <a:noFill/>
            <a:miter lim="800000"/>
            <a:headEnd/>
            <a:tailEnd/>
          </a:ln>
        </p:spPr>
        <p:txBody>
          <a:bodyPr wrap="square" lIns="88697" tIns="44348" rIns="88697" bIns="44348" rtlCol="0">
            <a:spAutoFit/>
          </a:bodyPr>
          <a:lstStyle/>
          <a:p>
            <a:pPr marL="285750" indent="-285750">
              <a:lnSpc>
                <a:spcPct val="100000"/>
              </a:lnSpc>
              <a:buFont typeface="Wingdings" pitchFamily="2" charset="2"/>
              <a:buChar char="u"/>
            </a:pPr>
            <a:r>
              <a:rPr lang="zh-CN" altLang="en-US" dirty="0" smtClean="0">
                <a:solidFill>
                  <a:srgbClr val="FF0000"/>
                </a:solidFill>
                <a:latin typeface="+mj-ea"/>
                <a:ea typeface="+mj-ea"/>
              </a:rPr>
              <a:t>中建六局</a:t>
            </a:r>
            <a:endParaRPr lang="en-US" altLang="zh-CN" dirty="0" smtClean="0">
              <a:solidFill>
                <a:srgbClr val="FF0000"/>
              </a:solidFill>
              <a:latin typeface="+mj-ea"/>
              <a:ea typeface="+mj-ea"/>
            </a:endParaRPr>
          </a:p>
        </p:txBody>
      </p:sp>
      <p:sp>
        <p:nvSpPr>
          <p:cNvPr id="13" name="TextBox 12"/>
          <p:cNvSpPr txBox="1"/>
          <p:nvPr/>
        </p:nvSpPr>
        <p:spPr bwMode="gray">
          <a:xfrm>
            <a:off x="4930032" y="2106375"/>
            <a:ext cx="1450462" cy="735893"/>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dirty="0" smtClean="0">
                <a:latin typeface="+mj-ea"/>
                <a:ea typeface="+mj-ea"/>
              </a:rPr>
              <a:t>除项目管理系统外均应用了总部系统</a:t>
            </a:r>
            <a:endParaRPr lang="zh-CN" altLang="en-US" dirty="0">
              <a:latin typeface="+mj-ea"/>
              <a:ea typeface="+mj-ea"/>
            </a:endParaRPr>
          </a:p>
        </p:txBody>
      </p:sp>
      <p:sp>
        <p:nvSpPr>
          <p:cNvPr id="24" name="TextBox 23"/>
          <p:cNvSpPr txBox="1"/>
          <p:nvPr/>
        </p:nvSpPr>
        <p:spPr bwMode="gray">
          <a:xfrm>
            <a:off x="4909922" y="4388980"/>
            <a:ext cx="1555246" cy="735893"/>
          </a:xfrm>
          <a:prstGeom prst="rect">
            <a:avLst/>
          </a:prstGeom>
          <a:noFill/>
          <a:ln w="12700" algn="ctr">
            <a:noFill/>
            <a:miter lim="800000"/>
            <a:headEnd/>
            <a:tailEnd/>
          </a:ln>
        </p:spPr>
        <p:txBody>
          <a:bodyPr wrap="square" lIns="88697" tIns="44348" rIns="88697" bIns="44348" rtlCol="0">
            <a:spAutoFit/>
          </a:bodyPr>
          <a:lstStyle>
            <a:defPPr>
              <a:defRPr lang="en-US"/>
            </a:defPPr>
            <a:lvl1pPr>
              <a:lnSpc>
                <a:spcPct val="100000"/>
              </a:lnSpc>
              <a:buNone/>
              <a:defRPr>
                <a:latin typeface="+mj-ea"/>
                <a:ea typeface="+mj-ea"/>
              </a:defRPr>
            </a:lvl1pPr>
          </a:lstStyle>
          <a:p>
            <a:r>
              <a:rPr lang="zh-CN" altLang="en-US" dirty="0"/>
              <a:t>除项目管理系统外均应用了总部系统</a:t>
            </a:r>
          </a:p>
        </p:txBody>
      </p:sp>
      <p:sp>
        <p:nvSpPr>
          <p:cNvPr id="15" name="TextBox 14"/>
          <p:cNvSpPr txBox="1"/>
          <p:nvPr/>
        </p:nvSpPr>
        <p:spPr bwMode="gray">
          <a:xfrm>
            <a:off x="6753200" y="2259898"/>
            <a:ext cx="2801639" cy="305006"/>
          </a:xfrm>
          <a:prstGeom prst="rect">
            <a:avLst/>
          </a:prstGeom>
          <a:noFill/>
          <a:ln w="12700" algn="ctr">
            <a:noFill/>
            <a:miter lim="800000"/>
            <a:headEnd/>
            <a:tailEnd/>
          </a:ln>
        </p:spPr>
        <p:txBody>
          <a:bodyPr wrap="none" lIns="88697" tIns="44348" rIns="88697" bIns="44348" rtlCol="0">
            <a:spAutoFit/>
          </a:bodyPr>
          <a:lstStyle/>
          <a:p>
            <a:pPr marL="285750" indent="-285750">
              <a:lnSpc>
                <a:spcPct val="100000"/>
              </a:lnSpc>
              <a:buFont typeface="Wingdings" pitchFamily="2" charset="2"/>
              <a:buChar char="u"/>
            </a:pPr>
            <a:r>
              <a:rPr lang="zh-CN" altLang="en-US" dirty="0" smtClean="0">
                <a:latin typeface="+mj-ea"/>
                <a:ea typeface="+mj-ea"/>
              </a:rPr>
              <a:t>人力资源系统－（人员来源）</a:t>
            </a:r>
            <a:endParaRPr lang="zh-CN" altLang="en-US" dirty="0">
              <a:latin typeface="+mj-ea"/>
              <a:ea typeface="+mj-ea"/>
            </a:endParaRPr>
          </a:p>
        </p:txBody>
      </p:sp>
      <p:sp>
        <p:nvSpPr>
          <p:cNvPr id="29" name="TextBox 28"/>
          <p:cNvSpPr txBox="1"/>
          <p:nvPr/>
        </p:nvSpPr>
        <p:spPr bwMode="gray">
          <a:xfrm>
            <a:off x="6825208" y="4215512"/>
            <a:ext cx="2519511" cy="631249"/>
          </a:xfrm>
          <a:prstGeom prst="rect">
            <a:avLst/>
          </a:prstGeom>
          <a:noFill/>
          <a:ln w="12700" algn="ctr">
            <a:noFill/>
            <a:miter lim="800000"/>
            <a:headEnd/>
            <a:tailEnd/>
          </a:ln>
        </p:spPr>
        <p:txBody>
          <a:bodyPr wrap="none" lIns="88697" tIns="44348" rIns="88697" bIns="44348" rtlCol="0">
            <a:spAutoFit/>
          </a:bodyPr>
          <a:lstStyle/>
          <a:p>
            <a:pPr marL="285750" indent="-285750">
              <a:lnSpc>
                <a:spcPct val="100000"/>
              </a:lnSpc>
              <a:buFont typeface="Wingdings" pitchFamily="2" charset="2"/>
              <a:buChar char="u"/>
            </a:pPr>
            <a:endParaRPr lang="en-US" altLang="zh-CN" sz="1600" dirty="0" smtClean="0">
              <a:latin typeface="+mj-ea"/>
              <a:ea typeface="+mj-ea"/>
            </a:endParaRPr>
          </a:p>
          <a:p>
            <a:pPr marL="285750" indent="-285750">
              <a:lnSpc>
                <a:spcPct val="100000"/>
              </a:lnSpc>
              <a:buFont typeface="Wingdings" pitchFamily="2" charset="2"/>
              <a:buChar char="u"/>
            </a:pPr>
            <a:r>
              <a:rPr lang="zh-CN" altLang="en-US" sz="1600" dirty="0" smtClean="0">
                <a:latin typeface="+mj-ea"/>
                <a:ea typeface="+mj-ea"/>
              </a:rPr>
              <a:t>项目管理系统（分发）</a:t>
            </a:r>
            <a:endParaRPr lang="zh-CN" altLang="en-US" sz="1600" dirty="0">
              <a:latin typeface="+mj-ea"/>
              <a:ea typeface="+mj-ea"/>
            </a:endParaRPr>
          </a:p>
        </p:txBody>
      </p:sp>
      <p:sp>
        <p:nvSpPr>
          <p:cNvPr id="16" name="矩形 15"/>
          <p:cNvSpPr/>
          <p:nvPr/>
        </p:nvSpPr>
        <p:spPr>
          <a:xfrm>
            <a:off x="6753200" y="2564904"/>
            <a:ext cx="3345788" cy="566309"/>
          </a:xfrm>
          <a:prstGeom prst="rect">
            <a:avLst/>
          </a:prstGeom>
        </p:spPr>
        <p:txBody>
          <a:bodyPr wrap="none">
            <a:spAutoFit/>
          </a:bodyPr>
          <a:lstStyle/>
          <a:p>
            <a:pPr marL="285750" indent="-285750">
              <a:lnSpc>
                <a:spcPct val="100000"/>
              </a:lnSpc>
              <a:buFont typeface="Wingdings" pitchFamily="2" charset="2"/>
              <a:buChar char="u"/>
            </a:pPr>
            <a:r>
              <a:rPr lang="zh-CN" altLang="en-US" dirty="0">
                <a:latin typeface="+mj-ea"/>
                <a:ea typeface="+mj-ea"/>
              </a:rPr>
              <a:t>集</a:t>
            </a:r>
            <a:r>
              <a:rPr lang="zh-CN" altLang="en-US" dirty="0" smtClean="0">
                <a:latin typeface="+mj-ea"/>
                <a:ea typeface="+mj-ea"/>
              </a:rPr>
              <a:t>采物资交易系统（供应商来源））</a:t>
            </a:r>
            <a:endParaRPr lang="en-US" altLang="zh-CN" dirty="0" smtClean="0">
              <a:latin typeface="+mj-ea"/>
              <a:ea typeface="+mj-ea"/>
            </a:endParaRPr>
          </a:p>
          <a:p>
            <a:pPr marL="285750" indent="-285750">
              <a:lnSpc>
                <a:spcPct val="100000"/>
              </a:lnSpc>
              <a:buFont typeface="Wingdings" pitchFamily="2" charset="2"/>
              <a:buChar char="u"/>
            </a:pPr>
            <a:endParaRPr lang="zh-CN" altLang="en-US" dirty="0">
              <a:latin typeface="+mj-ea"/>
              <a:ea typeface="+mj-ea"/>
            </a:endParaRPr>
          </a:p>
        </p:txBody>
      </p:sp>
      <p:graphicFrame>
        <p:nvGraphicFramePr>
          <p:cNvPr id="3" name="表格 2"/>
          <p:cNvGraphicFramePr>
            <a:graphicFrameLocks noGrp="1"/>
          </p:cNvGraphicFramePr>
          <p:nvPr>
            <p:extLst>
              <p:ext uri="{D42A27DB-BD31-4B8C-83A1-F6EECF244321}">
                <p14:modId xmlns:p14="http://schemas.microsoft.com/office/powerpoint/2010/main" val="1918665152"/>
              </p:ext>
            </p:extLst>
          </p:nvPr>
        </p:nvGraphicFramePr>
        <p:xfrm>
          <a:off x="200474" y="1723850"/>
          <a:ext cx="2416767" cy="2837104"/>
        </p:xfrm>
        <a:graphic>
          <a:graphicData uri="http://schemas.openxmlformats.org/drawingml/2006/table">
            <a:tbl>
              <a:tblPr>
                <a:tableStyleId>{5C22544A-7EE6-4342-B048-85BDC9FD1C3A}</a:tableStyleId>
              </a:tblPr>
              <a:tblGrid>
                <a:gridCol w="764896"/>
                <a:gridCol w="1193360"/>
                <a:gridCol w="458511"/>
              </a:tblGrid>
              <a:tr h="688385">
                <a:tc>
                  <a:txBody>
                    <a:bodyPr/>
                    <a:lstStyle/>
                    <a:p>
                      <a:pPr algn="ctr" rtl="0" fontAlgn="ctr"/>
                      <a:r>
                        <a:rPr lang="zh-CN" altLang="en-US" sz="1400" b="1" i="0" u="none" strike="noStrike" dirty="0" smtClean="0">
                          <a:solidFill>
                            <a:schemeClr val="tx1"/>
                          </a:solidFill>
                          <a:effectLst/>
                          <a:latin typeface="+mj-ea"/>
                          <a:ea typeface="+mj-ea"/>
                        </a:rPr>
                        <a:t>类别</a:t>
                      </a:r>
                      <a:endParaRPr lang="zh-CN" altLang="en-US" sz="1400" b="1" i="0" u="none" strike="noStrike" dirty="0">
                        <a:solidFill>
                          <a:schemeClr val="tx1"/>
                        </a:solidFill>
                        <a:effectLst/>
                        <a:latin typeface="+mj-ea"/>
                        <a:ea typeface="+mj-ea"/>
                      </a:endParaRPr>
                    </a:p>
                  </a:txBody>
                  <a:tcPr marL="9506" marR="9506" marT="9506" marB="0" anchor="ctr">
                    <a:solidFill>
                      <a:schemeClr val="accent1">
                        <a:lumMod val="60000"/>
                        <a:lumOff val="40000"/>
                      </a:schemeClr>
                    </a:solidFill>
                  </a:tcPr>
                </a:tc>
                <a:tc>
                  <a:txBody>
                    <a:bodyPr/>
                    <a:lstStyle/>
                    <a:p>
                      <a:pPr algn="ctr" rtl="0" fontAlgn="ctr"/>
                      <a:r>
                        <a:rPr lang="zh-CN" altLang="en-US" sz="1400" b="1" i="0" u="none" strike="noStrike" dirty="0" smtClean="0">
                          <a:solidFill>
                            <a:schemeClr val="tx1"/>
                          </a:solidFill>
                          <a:effectLst/>
                          <a:latin typeface="+mj-ea"/>
                          <a:ea typeface="+mj-ea"/>
                        </a:rPr>
                        <a:t>数据名称</a:t>
                      </a:r>
                      <a:endParaRPr lang="zh-CN" altLang="en-US" sz="1400" b="1" i="0" u="none" strike="noStrike" dirty="0">
                        <a:solidFill>
                          <a:schemeClr val="tx1"/>
                        </a:solidFill>
                        <a:effectLst/>
                        <a:latin typeface="+mj-ea"/>
                        <a:ea typeface="+mj-ea"/>
                      </a:endParaRPr>
                    </a:p>
                  </a:txBody>
                  <a:tcPr marL="9506" marR="9506" marT="9506" marB="0" anchor="ctr">
                    <a:solidFill>
                      <a:schemeClr val="accent1">
                        <a:lumMod val="60000"/>
                        <a:lumOff val="40000"/>
                      </a:schemeClr>
                    </a:solidFill>
                  </a:tcPr>
                </a:tc>
                <a:tc>
                  <a:txBody>
                    <a:bodyPr/>
                    <a:lstStyle/>
                    <a:p>
                      <a:pPr algn="ctr" rtl="0" fontAlgn="ctr"/>
                      <a:r>
                        <a:rPr lang="zh-CN" altLang="en-US" sz="1400" b="1" i="0" u="none" strike="noStrike" dirty="0" smtClean="0">
                          <a:solidFill>
                            <a:schemeClr val="tx1"/>
                          </a:solidFill>
                          <a:effectLst/>
                          <a:latin typeface="+mj-ea"/>
                          <a:ea typeface="+mj-ea"/>
                        </a:rPr>
                        <a:t>分值</a:t>
                      </a:r>
                      <a:endParaRPr lang="en-US" altLang="zh-CN" sz="1400" b="1" i="0" u="none" strike="noStrike" dirty="0">
                        <a:solidFill>
                          <a:schemeClr val="tx1"/>
                        </a:solidFill>
                        <a:effectLst/>
                        <a:latin typeface="+mj-ea"/>
                        <a:ea typeface="+mj-ea"/>
                      </a:endParaRPr>
                    </a:p>
                  </a:txBody>
                  <a:tcPr marL="9506" marR="9506" marT="9506" marB="0" anchor="ctr">
                    <a:solidFill>
                      <a:schemeClr val="accent1">
                        <a:lumMod val="60000"/>
                        <a:lumOff val="40000"/>
                      </a:schemeClr>
                    </a:solidFill>
                  </a:tcPr>
                </a:tc>
              </a:tr>
              <a:tr h="771949">
                <a:tc>
                  <a:txBody>
                    <a:bodyPr/>
                    <a:lstStyle/>
                    <a:p>
                      <a:pPr algn="ctr" rtl="0" fontAlgn="ctr"/>
                      <a:r>
                        <a:rPr lang="zh-CN" altLang="en-US" sz="1200" u="none" strike="noStrike" dirty="0">
                          <a:solidFill>
                            <a:schemeClr val="tx1"/>
                          </a:solidFill>
                          <a:effectLst/>
                          <a:latin typeface="+mj-ea"/>
                          <a:ea typeface="+mj-ea"/>
                        </a:rPr>
                        <a:t>组织机构类</a:t>
                      </a:r>
                      <a:endParaRPr lang="zh-CN" altLang="en-US" sz="1200" b="1" i="0" u="none" strike="noStrike" dirty="0">
                        <a:solidFill>
                          <a:schemeClr val="tx1"/>
                        </a:solidFill>
                        <a:effectLst/>
                        <a:latin typeface="+mj-ea"/>
                        <a:ea typeface="+mj-ea"/>
                      </a:endParaRPr>
                    </a:p>
                  </a:txBody>
                  <a:tcPr marL="9506" marR="9506" marT="9506" marB="0" anchor="ctr"/>
                </a:tc>
                <a:tc>
                  <a:txBody>
                    <a:bodyPr/>
                    <a:lstStyle/>
                    <a:p>
                      <a:pPr algn="ctr" rtl="0" fontAlgn="ctr"/>
                      <a:r>
                        <a:rPr lang="zh-CN" altLang="en-US" sz="1200" u="none" strike="noStrike" dirty="0">
                          <a:solidFill>
                            <a:schemeClr val="tx1"/>
                          </a:solidFill>
                          <a:effectLst/>
                          <a:latin typeface="+mj-ea"/>
                          <a:ea typeface="+mj-ea"/>
                        </a:rPr>
                        <a:t>组织机构数据（各类）</a:t>
                      </a:r>
                      <a:endParaRPr lang="zh-CN" altLang="en-US" sz="1200" b="0" i="0" u="none" strike="noStrike" dirty="0">
                        <a:solidFill>
                          <a:schemeClr val="tx1"/>
                        </a:solidFill>
                        <a:effectLst/>
                        <a:latin typeface="+mj-ea"/>
                        <a:ea typeface="+mj-ea"/>
                      </a:endParaRPr>
                    </a:p>
                  </a:txBody>
                  <a:tcPr marL="9506" marR="9506" marT="9506" marB="0" anchor="ctr"/>
                </a:tc>
                <a:tc>
                  <a:txBody>
                    <a:bodyPr/>
                    <a:lstStyle/>
                    <a:p>
                      <a:pPr algn="ctr" rtl="0" fontAlgn="ctr"/>
                      <a:r>
                        <a:rPr lang="en-US" altLang="zh-CN" sz="1200" u="none" strike="noStrike" dirty="0">
                          <a:solidFill>
                            <a:schemeClr val="tx1"/>
                          </a:solidFill>
                          <a:effectLst/>
                          <a:latin typeface="+mj-ea"/>
                          <a:ea typeface="+mj-ea"/>
                        </a:rPr>
                        <a:t>162</a:t>
                      </a:r>
                      <a:endParaRPr lang="en-US" altLang="zh-CN" sz="1200" b="0" i="0" u="none" strike="noStrike" dirty="0">
                        <a:solidFill>
                          <a:schemeClr val="tx1"/>
                        </a:solidFill>
                        <a:effectLst/>
                        <a:latin typeface="+mj-ea"/>
                        <a:ea typeface="+mj-ea"/>
                      </a:endParaRPr>
                    </a:p>
                  </a:txBody>
                  <a:tcPr marL="9506" marR="9506" marT="9506" marB="0" anchor="ctr"/>
                </a:tc>
              </a:tr>
              <a:tr h="688385">
                <a:tc>
                  <a:txBody>
                    <a:bodyPr/>
                    <a:lstStyle/>
                    <a:p>
                      <a:pPr algn="ctr" rtl="0" fontAlgn="ctr"/>
                      <a:r>
                        <a:rPr lang="zh-CN" altLang="en-US" sz="1200" u="none" strike="noStrike" dirty="0">
                          <a:solidFill>
                            <a:schemeClr val="tx1"/>
                          </a:solidFill>
                          <a:effectLst/>
                          <a:latin typeface="+mj-ea"/>
                          <a:ea typeface="+mj-ea"/>
                        </a:rPr>
                        <a:t>人员类</a:t>
                      </a:r>
                      <a:endParaRPr lang="zh-CN" altLang="en-US" sz="1200" b="1" i="0" u="none" strike="noStrike" dirty="0">
                        <a:solidFill>
                          <a:schemeClr val="tx1"/>
                        </a:solidFill>
                        <a:effectLst/>
                        <a:latin typeface="+mj-ea"/>
                        <a:ea typeface="+mj-ea"/>
                      </a:endParaRPr>
                    </a:p>
                  </a:txBody>
                  <a:tcPr marL="9506" marR="9506" marT="9506" marB="0" anchor="ctr"/>
                </a:tc>
                <a:tc>
                  <a:txBody>
                    <a:bodyPr/>
                    <a:lstStyle/>
                    <a:p>
                      <a:pPr algn="ctr" rtl="0" fontAlgn="ctr"/>
                      <a:r>
                        <a:rPr lang="zh-CN" altLang="en-US" sz="1200" u="none" strike="noStrike" dirty="0" smtClean="0">
                          <a:solidFill>
                            <a:schemeClr val="tx1"/>
                          </a:solidFill>
                          <a:effectLst/>
                          <a:latin typeface="+mj-ea"/>
                          <a:ea typeface="+mj-ea"/>
                        </a:rPr>
                        <a:t>人员主</a:t>
                      </a:r>
                      <a:r>
                        <a:rPr lang="zh-CN" altLang="en-US" sz="1200" u="none" strike="noStrike" dirty="0">
                          <a:solidFill>
                            <a:schemeClr val="tx1"/>
                          </a:solidFill>
                          <a:effectLst/>
                          <a:latin typeface="+mj-ea"/>
                          <a:ea typeface="+mj-ea"/>
                        </a:rPr>
                        <a:t>数据</a:t>
                      </a:r>
                      <a:endParaRPr lang="zh-CN" altLang="en-US" sz="1200" b="0" i="0" u="none" strike="noStrike" dirty="0">
                        <a:solidFill>
                          <a:schemeClr val="tx1"/>
                        </a:solidFill>
                        <a:effectLst/>
                        <a:latin typeface="+mj-ea"/>
                        <a:ea typeface="+mj-ea"/>
                      </a:endParaRPr>
                    </a:p>
                  </a:txBody>
                  <a:tcPr marL="9506" marR="9506" marT="9506" marB="0" anchor="ctr"/>
                </a:tc>
                <a:tc>
                  <a:txBody>
                    <a:bodyPr/>
                    <a:lstStyle/>
                    <a:p>
                      <a:pPr algn="ctr" rtl="0" fontAlgn="ctr"/>
                      <a:r>
                        <a:rPr lang="en-US" altLang="zh-CN" sz="1200" u="none" strike="noStrike" dirty="0">
                          <a:solidFill>
                            <a:schemeClr val="tx1"/>
                          </a:solidFill>
                          <a:effectLst/>
                          <a:latin typeface="+mj-ea"/>
                          <a:ea typeface="+mj-ea"/>
                        </a:rPr>
                        <a:t>108</a:t>
                      </a:r>
                      <a:endParaRPr lang="en-US" altLang="zh-CN" sz="1200" b="0" i="0" u="none" strike="noStrike" dirty="0">
                        <a:solidFill>
                          <a:schemeClr val="tx1"/>
                        </a:solidFill>
                        <a:effectLst/>
                        <a:latin typeface="+mj-ea"/>
                        <a:ea typeface="+mj-ea"/>
                      </a:endParaRPr>
                    </a:p>
                  </a:txBody>
                  <a:tcPr marL="9506" marR="9506" marT="9506" marB="0" anchor="ctr"/>
                </a:tc>
              </a:tr>
              <a:tr h="688385">
                <a:tc>
                  <a:txBody>
                    <a:bodyPr/>
                    <a:lstStyle/>
                    <a:p>
                      <a:pPr algn="ctr" rtl="0" fontAlgn="ctr"/>
                      <a:r>
                        <a:rPr lang="zh-CN" altLang="en-US" sz="1200" u="none" strike="noStrike" dirty="0">
                          <a:solidFill>
                            <a:schemeClr val="tx1"/>
                          </a:solidFill>
                          <a:effectLst/>
                          <a:latin typeface="+mj-ea"/>
                          <a:ea typeface="+mj-ea"/>
                        </a:rPr>
                        <a:t>客商类</a:t>
                      </a:r>
                      <a:endParaRPr lang="zh-CN" altLang="en-US" sz="1200" b="1" i="0" u="none" strike="noStrike" dirty="0">
                        <a:solidFill>
                          <a:schemeClr val="tx1"/>
                        </a:solidFill>
                        <a:effectLst/>
                        <a:latin typeface="+mj-ea"/>
                        <a:ea typeface="+mj-ea"/>
                      </a:endParaRPr>
                    </a:p>
                  </a:txBody>
                  <a:tcPr marL="9506" marR="9506" marT="9506" marB="0" anchor="ctr"/>
                </a:tc>
                <a:tc>
                  <a:txBody>
                    <a:bodyPr/>
                    <a:lstStyle/>
                    <a:p>
                      <a:pPr algn="ctr" rtl="0" fontAlgn="ctr"/>
                      <a:r>
                        <a:rPr lang="zh-CN" altLang="en-US" sz="1200" u="none" strike="noStrike" dirty="0">
                          <a:solidFill>
                            <a:schemeClr val="tx1"/>
                          </a:solidFill>
                          <a:effectLst/>
                          <a:latin typeface="+mj-ea"/>
                          <a:ea typeface="+mj-ea"/>
                        </a:rPr>
                        <a:t>供应商主数据</a:t>
                      </a:r>
                      <a:endParaRPr lang="zh-CN" altLang="en-US" sz="1200" b="0" i="0" u="none" strike="noStrike" dirty="0">
                        <a:solidFill>
                          <a:schemeClr val="tx1"/>
                        </a:solidFill>
                        <a:effectLst/>
                        <a:latin typeface="+mj-ea"/>
                        <a:ea typeface="+mj-ea"/>
                      </a:endParaRPr>
                    </a:p>
                  </a:txBody>
                  <a:tcPr marL="9506" marR="9506" marT="9506" marB="0" anchor="ctr"/>
                </a:tc>
                <a:tc>
                  <a:txBody>
                    <a:bodyPr/>
                    <a:lstStyle/>
                    <a:p>
                      <a:pPr algn="ctr" rtl="0" fontAlgn="ctr"/>
                      <a:r>
                        <a:rPr lang="en-US" altLang="zh-CN" sz="1200" u="none" strike="noStrike" dirty="0">
                          <a:solidFill>
                            <a:schemeClr val="tx1"/>
                          </a:solidFill>
                          <a:effectLst/>
                          <a:latin typeface="+mj-ea"/>
                          <a:ea typeface="+mj-ea"/>
                        </a:rPr>
                        <a:t>48</a:t>
                      </a:r>
                      <a:endParaRPr lang="en-US" altLang="zh-CN" sz="1200" b="0" i="0" u="none" strike="noStrike" dirty="0">
                        <a:solidFill>
                          <a:schemeClr val="tx1"/>
                        </a:solidFill>
                        <a:effectLst/>
                        <a:latin typeface="+mj-ea"/>
                        <a:ea typeface="+mj-ea"/>
                      </a:endParaRPr>
                    </a:p>
                  </a:txBody>
                  <a:tcPr marL="9506" marR="9506" marT="9506" marB="0" anchor="ctr"/>
                </a:tc>
              </a:tr>
            </a:tbl>
          </a:graphicData>
        </a:graphic>
      </p:graphicFrame>
      <p:cxnSp>
        <p:nvCxnSpPr>
          <p:cNvPr id="14" name="直接连接符 13"/>
          <p:cNvCxnSpPr/>
          <p:nvPr/>
        </p:nvCxnSpPr>
        <p:spPr bwMode="auto">
          <a:xfrm>
            <a:off x="3080792" y="3573016"/>
            <a:ext cx="3096344" cy="0"/>
          </a:xfrm>
          <a:prstGeom prst="line">
            <a:avLst/>
          </a:prstGeom>
          <a:noFill/>
          <a:ln w="19050" cap="flat" cmpd="sng" algn="ctr">
            <a:solidFill>
              <a:schemeClr val="accent1">
                <a:lumMod val="75000"/>
              </a:schemeClr>
            </a:solidFill>
            <a:prstDash val="sysDash"/>
            <a:round/>
            <a:headEnd type="none" w="med" len="med"/>
            <a:tailEnd type="none" w="med" len="med"/>
          </a:ln>
          <a:effectLst/>
        </p:spPr>
      </p:cxnSp>
      <p:cxnSp>
        <p:nvCxnSpPr>
          <p:cNvPr id="33" name="直接连接符 32"/>
          <p:cNvCxnSpPr/>
          <p:nvPr/>
        </p:nvCxnSpPr>
        <p:spPr bwMode="auto">
          <a:xfrm>
            <a:off x="6714065" y="3589590"/>
            <a:ext cx="3096344" cy="0"/>
          </a:xfrm>
          <a:prstGeom prst="line">
            <a:avLst/>
          </a:prstGeom>
          <a:noFill/>
          <a:ln w="19050" cap="flat" cmpd="sng" algn="ctr">
            <a:solidFill>
              <a:schemeClr val="accent1">
                <a:lumMod val="75000"/>
              </a:schemeClr>
            </a:solidFill>
            <a:prstDash val="sysDash"/>
            <a:round/>
            <a:headEnd type="none" w="med" len="med"/>
            <a:tailEnd type="none" w="med" len="med"/>
          </a:ln>
          <a:effectLst/>
        </p:spPr>
      </p:cxnSp>
      <p:sp>
        <p:nvSpPr>
          <p:cNvPr id="25" name="矩形 24"/>
          <p:cNvSpPr/>
          <p:nvPr/>
        </p:nvSpPr>
        <p:spPr>
          <a:xfrm>
            <a:off x="6726259" y="1751122"/>
            <a:ext cx="723275" cy="307777"/>
          </a:xfrm>
          <a:prstGeom prst="rect">
            <a:avLst/>
          </a:prstGeom>
        </p:spPr>
        <p:txBody>
          <a:bodyPr wrap="none">
            <a:spAutoFit/>
          </a:bodyPr>
          <a:lstStyle/>
          <a:p>
            <a:pPr>
              <a:lnSpc>
                <a:spcPct val="100000"/>
              </a:lnSpc>
              <a:buNone/>
            </a:pPr>
            <a:r>
              <a:rPr lang="zh-CN" altLang="en-US" b="1" dirty="0">
                <a:latin typeface="+mj-ea"/>
                <a:ea typeface="+mj-ea"/>
              </a:rPr>
              <a:t>总部：</a:t>
            </a:r>
            <a:endParaRPr lang="en-US" altLang="zh-CN" b="1" dirty="0">
              <a:latin typeface="+mj-ea"/>
              <a:ea typeface="+mj-ea"/>
            </a:endParaRPr>
          </a:p>
        </p:txBody>
      </p:sp>
      <p:sp>
        <p:nvSpPr>
          <p:cNvPr id="34" name="矩形 33"/>
          <p:cNvSpPr/>
          <p:nvPr/>
        </p:nvSpPr>
        <p:spPr>
          <a:xfrm>
            <a:off x="6793895" y="3860445"/>
            <a:ext cx="1082348" cy="307777"/>
          </a:xfrm>
          <a:prstGeom prst="rect">
            <a:avLst/>
          </a:prstGeom>
        </p:spPr>
        <p:txBody>
          <a:bodyPr wrap="none">
            <a:spAutoFit/>
          </a:bodyPr>
          <a:lstStyle/>
          <a:p>
            <a:pPr>
              <a:lnSpc>
                <a:spcPct val="100000"/>
              </a:lnSpc>
              <a:buNone/>
            </a:pPr>
            <a:r>
              <a:rPr lang="zh-CN" altLang="en-US" b="1" dirty="0">
                <a:latin typeface="+mj-ea"/>
                <a:ea typeface="+mj-ea"/>
              </a:rPr>
              <a:t>二级单位：</a:t>
            </a:r>
            <a:endParaRPr lang="en-US" altLang="zh-CN" b="1" dirty="0">
              <a:latin typeface="+mj-ea"/>
              <a:ea typeface="+mj-ea"/>
            </a:endParaRPr>
          </a:p>
        </p:txBody>
      </p:sp>
      <p:sp>
        <p:nvSpPr>
          <p:cNvPr id="35" name="矩形 34"/>
          <p:cNvSpPr/>
          <p:nvPr/>
        </p:nvSpPr>
        <p:spPr>
          <a:xfrm>
            <a:off x="3080792" y="3712792"/>
            <a:ext cx="1082348" cy="307777"/>
          </a:xfrm>
          <a:prstGeom prst="rect">
            <a:avLst/>
          </a:prstGeom>
        </p:spPr>
        <p:txBody>
          <a:bodyPr wrap="none">
            <a:spAutoFit/>
          </a:bodyPr>
          <a:lstStyle/>
          <a:p>
            <a:pPr>
              <a:lnSpc>
                <a:spcPct val="100000"/>
              </a:lnSpc>
              <a:buNone/>
            </a:pPr>
            <a:r>
              <a:rPr lang="zh-CN" altLang="en-US" b="1" dirty="0">
                <a:latin typeface="+mj-ea"/>
                <a:ea typeface="+mj-ea"/>
              </a:rPr>
              <a:t>专业公司：</a:t>
            </a:r>
            <a:endParaRPr lang="en-US" altLang="zh-CN" b="1" dirty="0">
              <a:latin typeface="+mj-ea"/>
              <a:ea typeface="+mj-ea"/>
            </a:endParaRPr>
          </a:p>
        </p:txBody>
      </p:sp>
      <p:sp>
        <p:nvSpPr>
          <p:cNvPr id="32" name="矩形 31"/>
          <p:cNvSpPr/>
          <p:nvPr/>
        </p:nvSpPr>
        <p:spPr>
          <a:xfrm>
            <a:off x="6924187" y="104262"/>
            <a:ext cx="2709333" cy="332720"/>
          </a:xfrm>
          <a:prstGeom prst="rect">
            <a:avLst/>
          </a:prstGeom>
        </p:spPr>
        <p:txBody>
          <a:bodyPr wrap="square">
            <a:spAutoFit/>
          </a:bodyPr>
          <a:lstStyle/>
          <a:p>
            <a:pPr>
              <a:buNone/>
            </a:pPr>
            <a:r>
              <a:rPr lang="zh-CN" altLang="en-US" b="1" dirty="0" smtClean="0">
                <a:latin typeface="+mn-ea"/>
                <a:ea typeface="+mn-ea"/>
              </a:rPr>
              <a:t>识别方法  识别过程  </a:t>
            </a:r>
            <a:r>
              <a:rPr lang="zh-CN" altLang="en-US" b="1" dirty="0" smtClean="0">
                <a:solidFill>
                  <a:srgbClr val="FF0000"/>
                </a:solidFill>
                <a:latin typeface="+mn-ea"/>
                <a:ea typeface="+mn-ea"/>
              </a:rPr>
              <a:t>识别结论</a:t>
            </a:r>
            <a:endParaRPr lang="zh-CN" altLang="en-US" b="1" dirty="0">
              <a:solidFill>
                <a:srgbClr val="FF0000"/>
              </a:solidFill>
              <a:latin typeface="+mn-ea"/>
              <a:ea typeface="+mn-ea"/>
            </a:endParaRPr>
          </a:p>
        </p:txBody>
      </p:sp>
      <p:sp>
        <p:nvSpPr>
          <p:cNvPr id="36" name="右箭头 35"/>
          <p:cNvSpPr/>
          <p:nvPr/>
        </p:nvSpPr>
        <p:spPr bwMode="auto">
          <a:xfrm>
            <a:off x="8652379"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7" name="右箭头 36"/>
          <p:cNvSpPr/>
          <p:nvPr/>
        </p:nvSpPr>
        <p:spPr bwMode="auto">
          <a:xfrm>
            <a:off x="776724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286406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352" y="152400"/>
            <a:ext cx="8001000" cy="838200"/>
          </a:xfrm>
        </p:spPr>
        <p:txBody>
          <a:bodyPr/>
          <a:lstStyle/>
          <a:p>
            <a:r>
              <a:rPr lang="zh-CN" altLang="en-US" sz="3200" dirty="0" smtClean="0"/>
              <a:t>内　容</a:t>
            </a:r>
            <a:endParaRPr lang="zh-CN" altLang="en-US" sz="3200" dirty="0"/>
          </a:p>
        </p:txBody>
      </p:sp>
      <p:pic>
        <p:nvPicPr>
          <p:cNvPr id="19" name="Picture 22"/>
          <p:cNvPicPr>
            <a:picLocks noChangeArrowheads="1"/>
          </p:cNvPicPr>
          <p:nvPr/>
        </p:nvPicPr>
        <p:blipFill>
          <a:blip r:embed="rId2" cstate="print"/>
          <a:srcRect/>
          <a:stretch>
            <a:fillRect/>
          </a:stretch>
        </p:blipFill>
        <p:spPr bwMode="gray">
          <a:xfrm>
            <a:off x="6897216" y="1124744"/>
            <a:ext cx="2498725" cy="5199856"/>
          </a:xfrm>
          <a:prstGeom prst="rect">
            <a:avLst/>
          </a:prstGeom>
          <a:noFill/>
          <a:ln w="9525">
            <a:noFill/>
            <a:miter lim="800000"/>
            <a:headEnd/>
            <a:tailEnd/>
          </a:ln>
        </p:spPr>
      </p:pic>
      <p:grpSp>
        <p:nvGrpSpPr>
          <p:cNvPr id="21" name="组合 20"/>
          <p:cNvGrpSpPr/>
          <p:nvPr/>
        </p:nvGrpSpPr>
        <p:grpSpPr>
          <a:xfrm>
            <a:off x="1353160" y="1122976"/>
            <a:ext cx="5040000" cy="648000"/>
            <a:chOff x="2315691" y="2348879"/>
            <a:chExt cx="4905297" cy="546101"/>
          </a:xfrm>
        </p:grpSpPr>
        <p:sp>
          <p:nvSpPr>
            <p:cNvPr id="2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23" name="组合 22"/>
            <p:cNvGrpSpPr/>
            <p:nvPr/>
          </p:nvGrpSpPr>
          <p:grpSpPr>
            <a:xfrm>
              <a:off x="2315691" y="2348879"/>
              <a:ext cx="4905297" cy="481013"/>
              <a:chOff x="2315691" y="2348879"/>
              <a:chExt cx="4905297" cy="481013"/>
            </a:xfrm>
          </p:grpSpPr>
          <p:sp>
            <p:nvSpPr>
              <p:cNvPr id="2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25"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项目简要回顾</a:t>
                </a:r>
                <a:endParaRPr lang="zh-CN" altLang="en-US" sz="1800" b="1" dirty="0">
                  <a:solidFill>
                    <a:schemeClr val="bg1"/>
                  </a:solidFill>
                  <a:latin typeface="微软雅黑" pitchFamily="34" charset="-122"/>
                  <a:ea typeface="微软雅黑" pitchFamily="34" charset="-122"/>
                </a:endParaRPr>
              </a:p>
            </p:txBody>
          </p:sp>
        </p:grpSp>
      </p:grpSp>
      <p:grpSp>
        <p:nvGrpSpPr>
          <p:cNvPr id="41" name="组合 40"/>
          <p:cNvGrpSpPr/>
          <p:nvPr/>
        </p:nvGrpSpPr>
        <p:grpSpPr>
          <a:xfrm>
            <a:off x="1353160" y="2492896"/>
            <a:ext cx="5040000" cy="648000"/>
            <a:chOff x="2315691" y="2348879"/>
            <a:chExt cx="4905297" cy="546101"/>
          </a:xfrm>
        </p:grpSpPr>
        <p:sp>
          <p:nvSpPr>
            <p:cNvPr id="4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43" name="组合 42"/>
            <p:cNvGrpSpPr/>
            <p:nvPr/>
          </p:nvGrpSpPr>
          <p:grpSpPr>
            <a:xfrm>
              <a:off x="2315691" y="2348879"/>
              <a:ext cx="4905297" cy="481013"/>
              <a:chOff x="2315691" y="2348879"/>
              <a:chExt cx="4905297" cy="481013"/>
            </a:xfrm>
          </p:grpSpPr>
          <p:sp>
            <p:nvSpPr>
              <p:cNvPr id="4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45" name="Rectangle 13"/>
              <p:cNvSpPr>
                <a:spLocks noChangeArrowheads="1"/>
              </p:cNvSpPr>
              <p:nvPr/>
            </p:nvSpPr>
            <p:spPr bwMode="auto">
              <a:xfrm>
                <a:off x="2315691" y="2399362"/>
                <a:ext cx="4905297" cy="38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需求调研及现状评估</a:t>
                </a:r>
                <a:endParaRPr lang="zh-CN" altLang="en-US" sz="1800" b="1" dirty="0">
                  <a:solidFill>
                    <a:schemeClr val="bg1"/>
                  </a:solidFill>
                  <a:latin typeface="微软雅黑" pitchFamily="34" charset="-122"/>
                  <a:ea typeface="微软雅黑" pitchFamily="34" charset="-122"/>
                </a:endParaRPr>
              </a:p>
            </p:txBody>
          </p:sp>
        </p:grpSp>
      </p:grpSp>
      <p:grpSp>
        <p:nvGrpSpPr>
          <p:cNvPr id="51" name="组合 50"/>
          <p:cNvGrpSpPr/>
          <p:nvPr/>
        </p:nvGrpSpPr>
        <p:grpSpPr>
          <a:xfrm>
            <a:off x="1353160" y="5087761"/>
            <a:ext cx="5040000" cy="648000"/>
            <a:chOff x="2315691" y="2348879"/>
            <a:chExt cx="4905297" cy="546101"/>
          </a:xfrm>
        </p:grpSpPr>
        <p:sp>
          <p:nvSpPr>
            <p:cNvPr id="5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53" name="组合 52"/>
            <p:cNvGrpSpPr/>
            <p:nvPr/>
          </p:nvGrpSpPr>
          <p:grpSpPr>
            <a:xfrm>
              <a:off x="2315691" y="2348879"/>
              <a:ext cx="4905297" cy="481013"/>
              <a:chOff x="2315691" y="2348879"/>
              <a:chExt cx="4905297" cy="481013"/>
            </a:xfrm>
          </p:grpSpPr>
          <p:sp>
            <p:nvSpPr>
              <p:cNvPr id="5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55"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实施规划及预算</a:t>
                </a:r>
                <a:endParaRPr lang="zh-CN" altLang="en-US" sz="1800" b="1" dirty="0">
                  <a:solidFill>
                    <a:schemeClr val="bg1"/>
                  </a:solidFill>
                  <a:latin typeface="微软雅黑" pitchFamily="34" charset="-122"/>
                  <a:ea typeface="微软雅黑" pitchFamily="34" charset="-122"/>
                </a:endParaRPr>
              </a:p>
            </p:txBody>
          </p:sp>
        </p:grpSp>
      </p:grpSp>
      <p:sp>
        <p:nvSpPr>
          <p:cNvPr id="3" name="矩形 2"/>
          <p:cNvSpPr/>
          <p:nvPr/>
        </p:nvSpPr>
        <p:spPr>
          <a:xfrm>
            <a:off x="3873160" y="1753652"/>
            <a:ext cx="1438214" cy="738664"/>
          </a:xfrm>
          <a:prstGeom prst="rect">
            <a:avLst/>
          </a:prstGeom>
        </p:spPr>
        <p:txBody>
          <a:bodyPr wrap="none">
            <a:spAutoFit/>
          </a:bodyPr>
          <a:lstStyle/>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项目概述</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项目工作进度</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阶段工作内容</a:t>
            </a:r>
            <a:endParaRPr lang="en-US" altLang="zh-CN" dirty="0" smtClean="0">
              <a:latin typeface="微软雅黑" pitchFamily="34" charset="-122"/>
              <a:ea typeface="微软雅黑" pitchFamily="34" charset="-122"/>
            </a:endParaRPr>
          </a:p>
        </p:txBody>
      </p:sp>
      <p:sp>
        <p:nvSpPr>
          <p:cNvPr id="5" name="矩形 4"/>
          <p:cNvSpPr/>
          <p:nvPr/>
        </p:nvSpPr>
        <p:spPr>
          <a:xfrm>
            <a:off x="3873160" y="4531610"/>
            <a:ext cx="1550424" cy="523220"/>
          </a:xfrm>
          <a:prstGeom prst="rect">
            <a:avLst/>
          </a:prstGeom>
        </p:spPr>
        <p:txBody>
          <a:bodyPr wrap="none">
            <a:spAutoFit/>
          </a:bodyPr>
          <a:lstStyle/>
          <a:p>
            <a:pPr marL="285750" indent="-285750">
              <a:lnSpc>
                <a:spcPct val="100000"/>
              </a:lnSpc>
              <a:spcAft>
                <a:spcPts val="0"/>
              </a:spcAft>
              <a:buChar char="u"/>
            </a:pPr>
            <a:r>
              <a:rPr lang="zh-CN" altLang="en-US" b="1" dirty="0" smtClean="0">
                <a:latin typeface="微软雅黑" pitchFamily="34" charset="-122"/>
                <a:ea typeface="微软雅黑" pitchFamily="34" charset="-122"/>
              </a:rPr>
              <a:t>体系规划设计</a:t>
            </a:r>
            <a:endParaRPr lang="en-US" altLang="zh-CN" b="1"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体系架构设计</a:t>
            </a:r>
            <a:endParaRPr lang="zh-CN" altLang="zh-CN" dirty="0">
              <a:latin typeface="微软雅黑" pitchFamily="34" charset="-122"/>
              <a:ea typeface="微软雅黑" pitchFamily="34" charset="-122"/>
            </a:endParaRPr>
          </a:p>
        </p:txBody>
      </p:sp>
      <p:sp>
        <p:nvSpPr>
          <p:cNvPr id="7" name="矩形 6"/>
          <p:cNvSpPr/>
          <p:nvPr/>
        </p:nvSpPr>
        <p:spPr>
          <a:xfrm>
            <a:off x="3873160" y="5699769"/>
            <a:ext cx="1550424" cy="738664"/>
          </a:xfrm>
          <a:prstGeom prst="rect">
            <a:avLst/>
          </a:prstGeom>
        </p:spPr>
        <p:txBody>
          <a:bodyPr wrap="none">
            <a:spAutoFit/>
          </a:bodyPr>
          <a:lstStyle/>
          <a:p>
            <a:pPr marL="285750" indent="-285750">
              <a:lnSpc>
                <a:spcPct val="100000"/>
              </a:lnSpc>
              <a:spcAft>
                <a:spcPts val="0"/>
              </a:spcAft>
              <a:buChar char="u"/>
            </a:pPr>
            <a:r>
              <a:rPr lang="zh-CN" altLang="en-US" dirty="0" smtClean="0">
                <a:latin typeface="微软雅黑" pitchFamily="34" charset="-122"/>
                <a:ea typeface="微软雅黑" pitchFamily="34" charset="-122"/>
              </a:rPr>
              <a:t>实施原则策略</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总体</a:t>
            </a:r>
            <a:r>
              <a:rPr lang="zh-CN" altLang="en-US" dirty="0">
                <a:latin typeface="微软雅黑" pitchFamily="34" charset="-122"/>
                <a:ea typeface="微软雅黑" pitchFamily="34" charset="-122"/>
              </a:rPr>
              <a:t>推进计划</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项目预算</a:t>
            </a:r>
            <a:endParaRPr lang="zh-CN" altLang="zh-CN" dirty="0">
              <a:latin typeface="微软雅黑" pitchFamily="34" charset="-122"/>
              <a:ea typeface="微软雅黑" pitchFamily="34" charset="-122"/>
            </a:endParaRPr>
          </a:p>
        </p:txBody>
      </p:sp>
      <p:grpSp>
        <p:nvGrpSpPr>
          <p:cNvPr id="26" name="组合 25"/>
          <p:cNvGrpSpPr/>
          <p:nvPr/>
        </p:nvGrpSpPr>
        <p:grpSpPr>
          <a:xfrm>
            <a:off x="1353160" y="3861048"/>
            <a:ext cx="5040000" cy="648000"/>
            <a:chOff x="2315691" y="2348879"/>
            <a:chExt cx="4905297" cy="546101"/>
          </a:xfrm>
        </p:grpSpPr>
        <p:sp>
          <p:nvSpPr>
            <p:cNvPr id="27"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28" name="组合 27"/>
            <p:cNvGrpSpPr/>
            <p:nvPr/>
          </p:nvGrpSpPr>
          <p:grpSpPr>
            <a:xfrm>
              <a:off x="2315691" y="2348879"/>
              <a:ext cx="4905297" cy="481013"/>
              <a:chOff x="2315691" y="2348879"/>
              <a:chExt cx="4905297" cy="481013"/>
            </a:xfrm>
          </p:grpSpPr>
          <p:sp>
            <p:nvSpPr>
              <p:cNvPr id="29"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30"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体系规划与架构设计</a:t>
                </a:r>
                <a:endParaRPr lang="zh-CN" altLang="en-US" sz="1800" b="1" dirty="0">
                  <a:solidFill>
                    <a:schemeClr val="bg1"/>
                  </a:solidFill>
                  <a:latin typeface="微软雅黑" pitchFamily="34" charset="-122"/>
                  <a:ea typeface="微软雅黑" pitchFamily="34" charset="-122"/>
                </a:endParaRPr>
              </a:p>
            </p:txBody>
          </p:sp>
        </p:grpSp>
      </p:grpSp>
      <p:sp>
        <p:nvSpPr>
          <p:cNvPr id="31" name="矩形 30"/>
          <p:cNvSpPr/>
          <p:nvPr/>
        </p:nvSpPr>
        <p:spPr>
          <a:xfrm>
            <a:off x="3872880" y="3140968"/>
            <a:ext cx="1438214" cy="738664"/>
          </a:xfrm>
          <a:prstGeom prst="rect">
            <a:avLst/>
          </a:prstGeom>
        </p:spPr>
        <p:txBody>
          <a:bodyPr wrap="none">
            <a:spAutoFit/>
          </a:bodyPr>
          <a:lstStyle/>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需求现状调研</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现状评估分析</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数据识别分析</a:t>
            </a:r>
            <a:endParaRPr lang="en-US" altLang="zh-CN" dirty="0" smtClean="0">
              <a:latin typeface="微软雅黑" pitchFamily="34" charset="-122"/>
              <a:ea typeface="微软雅黑" pitchFamily="34" charset="-122"/>
            </a:endParaRPr>
          </a:p>
        </p:txBody>
      </p:sp>
      <p:pic>
        <p:nvPicPr>
          <p:cNvPr id="32" name="Picture 2" descr="http://img4.3lian.com/sucai/img4/90/0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677" y="4590184"/>
            <a:ext cx="936664" cy="18466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img4.3lian.com/sucai/img4/90/0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4" y="3907274"/>
            <a:ext cx="936664" cy="57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02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2"/>
          <p:cNvSpPr>
            <a:spLocks noChangeArrowheads="1"/>
          </p:cNvSpPr>
          <p:nvPr/>
        </p:nvSpPr>
        <p:spPr bwMode="auto">
          <a:xfrm>
            <a:off x="272480" y="3945341"/>
            <a:ext cx="4144083" cy="491771"/>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ctr">
              <a:lnSpc>
                <a:spcPct val="100000"/>
              </a:lnSpc>
              <a:spcAft>
                <a:spcPts val="0"/>
              </a:spcAft>
              <a:buNone/>
            </a:pPr>
            <a:endParaRPr lang="zh-CN" altLang="en-US" b="1" dirty="0">
              <a:latin typeface="微软雅黑" pitchFamily="34" charset="-122"/>
              <a:ea typeface="微软雅黑" pitchFamily="34" charset="-122"/>
            </a:endParaRPr>
          </a:p>
        </p:txBody>
      </p:sp>
      <p:sp>
        <p:nvSpPr>
          <p:cNvPr id="6" name="Rectangle 132"/>
          <p:cNvSpPr>
            <a:spLocks noChangeArrowheads="1"/>
          </p:cNvSpPr>
          <p:nvPr/>
        </p:nvSpPr>
        <p:spPr bwMode="auto">
          <a:xfrm>
            <a:off x="272480" y="1484784"/>
            <a:ext cx="4144083" cy="491771"/>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ctr">
              <a:lnSpc>
                <a:spcPct val="100000"/>
              </a:lnSpc>
              <a:spcAft>
                <a:spcPts val="0"/>
              </a:spcAft>
              <a:buNone/>
            </a:pPr>
            <a:endParaRPr lang="zh-CN" altLang="en-US" b="1" dirty="0">
              <a:latin typeface="微软雅黑" pitchFamily="34" charset="-122"/>
              <a:ea typeface="微软雅黑" pitchFamily="34" charset="-122"/>
            </a:endParaRPr>
          </a:p>
        </p:txBody>
      </p:sp>
      <p:sp>
        <p:nvSpPr>
          <p:cNvPr id="2" name="标题 1"/>
          <p:cNvSpPr>
            <a:spLocks noGrp="1"/>
          </p:cNvSpPr>
          <p:nvPr>
            <p:ph type="title"/>
          </p:nvPr>
        </p:nvSpPr>
        <p:spPr>
          <a:xfrm>
            <a:off x="408384" y="152400"/>
            <a:ext cx="4081694"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r>
              <a:rPr lang="zh-CN" altLang="en-US" dirty="0">
                <a:latin typeface="+mj-ea"/>
              </a:rPr>
              <a:t>项目简要回顾</a:t>
            </a:r>
            <a:r>
              <a:rPr lang="en-US" altLang="zh-CN" dirty="0">
                <a:latin typeface="+mj-ea"/>
              </a:rPr>
              <a:t>--</a:t>
            </a:r>
            <a:r>
              <a:rPr lang="zh-CN" altLang="en-US" sz="2000" dirty="0">
                <a:latin typeface="+mj-ea"/>
              </a:rPr>
              <a:t>项目范围</a:t>
            </a:r>
          </a:p>
        </p:txBody>
      </p:sp>
      <p:sp>
        <p:nvSpPr>
          <p:cNvPr id="4" name="矩形 3"/>
          <p:cNvSpPr/>
          <p:nvPr/>
        </p:nvSpPr>
        <p:spPr>
          <a:xfrm>
            <a:off x="560512" y="1484784"/>
            <a:ext cx="8856984" cy="4524315"/>
          </a:xfrm>
          <a:prstGeom prst="rect">
            <a:avLst/>
          </a:prstGeom>
        </p:spPr>
        <p:txBody>
          <a:bodyPr wrap="square">
            <a:spAutoFit/>
          </a:bodyPr>
          <a:lstStyle/>
          <a:p>
            <a:pPr>
              <a:buNone/>
            </a:pPr>
            <a:r>
              <a:rPr lang="zh-CN" altLang="zh-CN" sz="2000" b="1" dirty="0">
                <a:latin typeface="+mj-ea"/>
                <a:ea typeface="+mj-ea"/>
              </a:rPr>
              <a:t>主数据体系</a:t>
            </a:r>
            <a:r>
              <a:rPr lang="zh-CN" altLang="zh-CN" sz="2000" b="1" dirty="0" smtClean="0">
                <a:latin typeface="+mj-ea"/>
                <a:ea typeface="+mj-ea"/>
              </a:rPr>
              <a:t>规划服务</a:t>
            </a:r>
            <a:r>
              <a:rPr lang="zh-CN" altLang="zh-CN" sz="2000" b="1" dirty="0">
                <a:latin typeface="+mj-ea"/>
                <a:ea typeface="+mj-ea"/>
              </a:rPr>
              <a:t>范围：</a:t>
            </a:r>
            <a:endParaRPr lang="zh-CN" altLang="zh-CN" sz="2000" dirty="0">
              <a:latin typeface="+mj-ea"/>
              <a:ea typeface="+mj-ea"/>
            </a:endParaRPr>
          </a:p>
          <a:p>
            <a:pPr>
              <a:buNone/>
            </a:pPr>
            <a:r>
              <a:rPr lang="en-US" altLang="zh-CN" sz="1800" dirty="0" smtClean="0">
                <a:latin typeface="+mj-ea"/>
                <a:ea typeface="+mj-ea"/>
              </a:rPr>
              <a:t>        </a:t>
            </a:r>
            <a:r>
              <a:rPr lang="zh-CN" altLang="zh-CN" sz="1800" dirty="0" smtClean="0">
                <a:latin typeface="+mj-ea"/>
                <a:ea typeface="+mj-ea"/>
              </a:rPr>
              <a:t>对</a:t>
            </a:r>
            <a:r>
              <a:rPr lang="zh-CN" altLang="zh-CN" sz="1800" dirty="0">
                <a:latin typeface="+mj-ea"/>
                <a:ea typeface="+mj-ea"/>
              </a:rPr>
              <a:t>中国建筑的主数据进行现状调研、评估和分析，明确主数据管理组织、体系和管理流程</a:t>
            </a:r>
            <a:r>
              <a:rPr lang="en-US" altLang="zh-CN" sz="1800" dirty="0">
                <a:latin typeface="+mj-ea"/>
                <a:ea typeface="+mj-ea"/>
              </a:rPr>
              <a:t>, </a:t>
            </a:r>
            <a:r>
              <a:rPr lang="zh-CN" altLang="zh-CN" sz="1800" dirty="0">
                <a:latin typeface="+mj-ea"/>
                <a:ea typeface="+mj-ea"/>
              </a:rPr>
              <a:t>制定管理制度、管理流程、管理组织体系的规划方案</a:t>
            </a:r>
            <a:r>
              <a:rPr lang="zh-CN" altLang="zh-CN" sz="1800" dirty="0" smtClean="0">
                <a:latin typeface="+mj-ea"/>
                <a:ea typeface="+mj-ea"/>
              </a:rPr>
              <a:t>。</a:t>
            </a:r>
            <a:endParaRPr lang="en-US" altLang="zh-CN" sz="1800" dirty="0" smtClean="0">
              <a:latin typeface="+mj-ea"/>
              <a:ea typeface="+mj-ea"/>
            </a:endParaRPr>
          </a:p>
          <a:p>
            <a:pPr>
              <a:buNone/>
            </a:pPr>
            <a:r>
              <a:rPr lang="en-US" altLang="zh-CN" sz="1800" dirty="0">
                <a:latin typeface="+mj-ea"/>
                <a:ea typeface="+mj-ea"/>
              </a:rPr>
              <a:t> </a:t>
            </a:r>
            <a:r>
              <a:rPr lang="en-US" altLang="zh-CN" sz="1800" dirty="0" smtClean="0">
                <a:latin typeface="+mj-ea"/>
                <a:ea typeface="+mj-ea"/>
              </a:rPr>
              <a:t>      </a:t>
            </a:r>
            <a:r>
              <a:rPr lang="zh-CN" altLang="zh-CN" sz="1800" dirty="0" smtClean="0">
                <a:latin typeface="+mj-ea"/>
                <a:ea typeface="+mj-ea"/>
              </a:rPr>
              <a:t>分析</a:t>
            </a:r>
            <a:r>
              <a:rPr lang="zh-CN" altLang="zh-CN" sz="1800" dirty="0">
                <a:latin typeface="+mj-ea"/>
                <a:ea typeface="+mj-ea"/>
              </a:rPr>
              <a:t>和论证出系统一期项目需要实施的三个主数据、两家试点应用</a:t>
            </a:r>
            <a:r>
              <a:rPr lang="zh-CN" altLang="zh-CN" sz="1800" dirty="0" smtClean="0">
                <a:latin typeface="+mj-ea"/>
                <a:ea typeface="+mj-ea"/>
              </a:rPr>
              <a:t>单位以及</a:t>
            </a:r>
            <a:r>
              <a:rPr lang="zh-CN" altLang="zh-CN" sz="1800" dirty="0">
                <a:latin typeface="+mj-ea"/>
                <a:ea typeface="+mj-ea"/>
              </a:rPr>
              <a:t>相应对接的业务系统范围。</a:t>
            </a:r>
          </a:p>
          <a:p>
            <a:pPr>
              <a:buNone/>
            </a:pPr>
            <a:r>
              <a:rPr lang="en-US" altLang="zh-CN" sz="2000" dirty="0">
                <a:latin typeface="+mj-ea"/>
                <a:ea typeface="+mj-ea"/>
              </a:rPr>
              <a:t> </a:t>
            </a:r>
            <a:endParaRPr lang="zh-CN" altLang="zh-CN" sz="2000" dirty="0">
              <a:latin typeface="+mj-ea"/>
              <a:ea typeface="+mj-ea"/>
            </a:endParaRPr>
          </a:p>
          <a:p>
            <a:pPr>
              <a:buNone/>
            </a:pPr>
            <a:r>
              <a:rPr lang="zh-CN" altLang="zh-CN" sz="2000" b="1" dirty="0">
                <a:latin typeface="+mj-ea"/>
                <a:ea typeface="+mj-ea"/>
              </a:rPr>
              <a:t>一期项目的系统实施范围：</a:t>
            </a:r>
            <a:endParaRPr lang="zh-CN" altLang="zh-CN" sz="2000" dirty="0">
              <a:latin typeface="+mj-ea"/>
              <a:ea typeface="+mj-ea"/>
            </a:endParaRPr>
          </a:p>
          <a:p>
            <a:pPr>
              <a:buNone/>
            </a:pPr>
            <a:r>
              <a:rPr lang="en-US" altLang="zh-CN" sz="1800" dirty="0" smtClean="0">
                <a:latin typeface="+mj-ea"/>
                <a:ea typeface="+mj-ea"/>
              </a:rPr>
              <a:t>       </a:t>
            </a:r>
            <a:r>
              <a:rPr lang="zh-CN" altLang="zh-CN" sz="1800" dirty="0" smtClean="0">
                <a:latin typeface="+mj-ea"/>
                <a:ea typeface="+mj-ea"/>
              </a:rPr>
              <a:t>系统实施</a:t>
            </a:r>
            <a:r>
              <a:rPr lang="zh-CN" altLang="zh-CN" sz="1800" dirty="0">
                <a:latin typeface="+mj-ea"/>
                <a:ea typeface="+mj-ea"/>
              </a:rPr>
              <a:t>范围为体系规划咨询阶段论证实施</a:t>
            </a:r>
            <a:r>
              <a:rPr lang="zh-CN" altLang="zh-CN" sz="1800" dirty="0" smtClean="0">
                <a:latin typeface="+mj-ea"/>
                <a:ea typeface="+mj-ea"/>
              </a:rPr>
              <a:t>的三</a:t>
            </a:r>
            <a:r>
              <a:rPr lang="zh-CN" altLang="zh-CN" sz="1800" dirty="0">
                <a:latin typeface="+mj-ea"/>
                <a:ea typeface="+mj-ea"/>
              </a:rPr>
              <a:t>个主</a:t>
            </a:r>
            <a:r>
              <a:rPr lang="zh-CN" altLang="zh-CN" sz="1800" dirty="0" smtClean="0">
                <a:latin typeface="+mj-ea"/>
                <a:ea typeface="+mj-ea"/>
              </a:rPr>
              <a:t>数据</a:t>
            </a:r>
            <a:r>
              <a:rPr lang="zh-CN" altLang="en-US" sz="1800" dirty="0" smtClean="0">
                <a:latin typeface="+mj-ea"/>
                <a:ea typeface="+mj-ea"/>
              </a:rPr>
              <a:t>、</a:t>
            </a:r>
            <a:r>
              <a:rPr lang="zh-CN" altLang="zh-CN" sz="1800" dirty="0" smtClean="0">
                <a:latin typeface="+mj-ea"/>
                <a:ea typeface="+mj-ea"/>
              </a:rPr>
              <a:t>两</a:t>
            </a:r>
            <a:r>
              <a:rPr lang="zh-CN" altLang="zh-CN" sz="1800" dirty="0">
                <a:latin typeface="+mj-ea"/>
                <a:ea typeface="+mj-ea"/>
              </a:rPr>
              <a:t>家试点应用单位及相应对接的业务系统</a:t>
            </a:r>
            <a:r>
              <a:rPr lang="zh-CN" altLang="zh-CN" sz="1800" dirty="0" smtClean="0">
                <a:latin typeface="+mj-ea"/>
                <a:ea typeface="+mj-ea"/>
              </a:rPr>
              <a:t>。</a:t>
            </a:r>
            <a:endParaRPr lang="en-US" altLang="zh-CN" sz="1800" dirty="0" smtClean="0">
              <a:latin typeface="+mj-ea"/>
              <a:ea typeface="+mj-ea"/>
            </a:endParaRPr>
          </a:p>
          <a:p>
            <a:pPr>
              <a:buNone/>
            </a:pPr>
            <a:r>
              <a:rPr lang="en-US" altLang="zh-CN" sz="1800" dirty="0">
                <a:latin typeface="+mj-ea"/>
                <a:ea typeface="+mj-ea"/>
              </a:rPr>
              <a:t> </a:t>
            </a:r>
            <a:r>
              <a:rPr lang="en-US" altLang="zh-CN" sz="1800" dirty="0" smtClean="0">
                <a:latin typeface="+mj-ea"/>
                <a:ea typeface="+mj-ea"/>
              </a:rPr>
              <a:t>      </a:t>
            </a:r>
            <a:r>
              <a:rPr lang="zh-CN" altLang="zh-CN" sz="1800" dirty="0" smtClean="0">
                <a:latin typeface="+mj-ea"/>
                <a:ea typeface="+mj-ea"/>
              </a:rPr>
              <a:t>完成</a:t>
            </a:r>
            <a:r>
              <a:rPr lang="zh-CN" altLang="zh-CN" sz="1800" dirty="0">
                <a:latin typeface="+mj-ea"/>
                <a:ea typeface="+mj-ea"/>
              </a:rPr>
              <a:t>主数据管理系统的安装、调试和部署，完成三个主数据的数据初始化、系统测试联调、培训、上线工作。</a:t>
            </a:r>
          </a:p>
        </p:txBody>
      </p:sp>
    </p:spTree>
    <p:extLst>
      <p:ext uri="{BB962C8B-B14F-4D97-AF65-F5344CB8AC3E}">
        <p14:creationId xmlns:p14="http://schemas.microsoft.com/office/powerpoint/2010/main" val="16755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圆角矩形 112"/>
          <p:cNvSpPr/>
          <p:nvPr/>
        </p:nvSpPr>
        <p:spPr>
          <a:xfrm>
            <a:off x="1059351" y="1340768"/>
            <a:ext cx="7792339" cy="2349287"/>
          </a:xfrm>
          <a:prstGeom prst="roundRect">
            <a:avLst>
              <a:gd name="adj" fmla="val 4504"/>
            </a:avLst>
          </a:prstGeom>
          <a:solidFill>
            <a:schemeClr val="accent1">
              <a:lumMod val="60000"/>
              <a:lumOff val="40000"/>
            </a:schemeClr>
          </a:solidFill>
        </p:spPr>
        <p:txBody>
          <a:bodyPr wrap="square" lIns="36000" tIns="36000" rIns="0" bIns="0" rtlCol="0" anchor="ctr">
            <a:noAutofit/>
          </a:bodyPr>
          <a:lstStyle/>
          <a:p>
            <a:pPr algn="ctr">
              <a:lnSpc>
                <a:spcPct val="100000"/>
              </a:lnSpc>
              <a:spcAft>
                <a:spcPts val="0"/>
              </a:spcAft>
              <a:buNone/>
            </a:pPr>
            <a:endParaRPr lang="zh-CN" altLang="en-US" dirty="0" smtClean="0">
              <a:latin typeface="+mj-ea"/>
              <a:ea typeface="+mj-ea"/>
            </a:endParaRPr>
          </a:p>
        </p:txBody>
      </p:sp>
      <p:sp>
        <p:nvSpPr>
          <p:cNvPr id="93" name="Rectangle 89"/>
          <p:cNvSpPr>
            <a:spLocks noChangeArrowheads="1"/>
          </p:cNvSpPr>
          <p:nvPr/>
        </p:nvSpPr>
        <p:spPr bwMode="auto">
          <a:xfrm>
            <a:off x="6585617" y="1844824"/>
            <a:ext cx="1800000" cy="576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mj-ea"/>
              <a:ea typeface="+mj-ea"/>
            </a:endParaRPr>
          </a:p>
        </p:txBody>
      </p:sp>
      <p:sp>
        <p:nvSpPr>
          <p:cNvPr id="2" name="标题 1"/>
          <p:cNvSpPr>
            <a:spLocks noGrp="1"/>
          </p:cNvSpPr>
          <p:nvPr>
            <p:ph type="title"/>
          </p:nvPr>
        </p:nvSpPr>
        <p:spPr>
          <a:xfrm>
            <a:off x="416496" y="188640"/>
            <a:ext cx="5145052"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体系规划与架构设计概览</a:t>
            </a:r>
            <a:endParaRPr lang="zh-CN" altLang="en-US" kern="1200" dirty="0">
              <a:latin typeface="+mj-ea"/>
            </a:endParaRPr>
          </a:p>
        </p:txBody>
      </p:sp>
      <p:sp>
        <p:nvSpPr>
          <p:cNvPr id="114" name="圆角矩形 113"/>
          <p:cNvSpPr/>
          <p:nvPr/>
        </p:nvSpPr>
        <p:spPr>
          <a:xfrm>
            <a:off x="1059351" y="3778886"/>
            <a:ext cx="7792339" cy="2349287"/>
          </a:xfrm>
          <a:prstGeom prst="roundRect">
            <a:avLst>
              <a:gd name="adj" fmla="val 5477"/>
            </a:avLst>
          </a:prstGeom>
          <a:solidFill>
            <a:schemeClr val="bg1">
              <a:lumMod val="85000"/>
            </a:schemeClr>
          </a:solidFill>
        </p:spPr>
        <p:txBody>
          <a:bodyPr wrap="square" lIns="36000" tIns="36000" rIns="0" bIns="0" rtlCol="0" anchor="ctr">
            <a:noAutofit/>
          </a:bodyPr>
          <a:lstStyle/>
          <a:p>
            <a:pPr algn="ctr">
              <a:lnSpc>
                <a:spcPct val="100000"/>
              </a:lnSpc>
              <a:spcAft>
                <a:spcPts val="0"/>
              </a:spcAft>
              <a:buNone/>
            </a:pPr>
            <a:endParaRPr lang="zh-CN" altLang="en-US" dirty="0" smtClean="0">
              <a:latin typeface="+mj-ea"/>
              <a:ea typeface="+mj-ea"/>
            </a:endParaRPr>
          </a:p>
        </p:txBody>
      </p:sp>
      <p:sp>
        <p:nvSpPr>
          <p:cNvPr id="54" name="矩形 53"/>
          <p:cNvSpPr/>
          <p:nvPr/>
        </p:nvSpPr>
        <p:spPr>
          <a:xfrm>
            <a:off x="3809993" y="1340768"/>
            <a:ext cx="2492990" cy="453457"/>
          </a:xfrm>
          <a:prstGeom prst="rect">
            <a:avLst/>
          </a:prstGeom>
        </p:spPr>
        <p:txBody>
          <a:bodyPr wrap="none">
            <a:spAutoFit/>
          </a:bodyPr>
          <a:lstStyle/>
          <a:p>
            <a:pPr algn="ctr">
              <a:buNone/>
            </a:pPr>
            <a:r>
              <a:rPr lang="zh-CN" altLang="zh-CN" sz="2000" b="1" dirty="0">
                <a:solidFill>
                  <a:schemeClr val="tx1">
                    <a:lumMod val="95000"/>
                    <a:lumOff val="5000"/>
                  </a:schemeClr>
                </a:solidFill>
                <a:latin typeface="+mj-ea"/>
                <a:ea typeface="+mj-ea"/>
              </a:rPr>
              <a:t>主数据</a:t>
            </a:r>
            <a:r>
              <a:rPr lang="zh-CN" altLang="zh-CN" sz="2000" b="1" dirty="0" smtClean="0">
                <a:solidFill>
                  <a:schemeClr val="tx1">
                    <a:lumMod val="95000"/>
                    <a:lumOff val="5000"/>
                  </a:schemeClr>
                </a:solidFill>
                <a:latin typeface="+mj-ea"/>
                <a:ea typeface="+mj-ea"/>
              </a:rPr>
              <a:t>体系</a:t>
            </a:r>
            <a:r>
              <a:rPr lang="zh-CN" altLang="en-US" sz="2000" b="1" dirty="0" smtClean="0">
                <a:solidFill>
                  <a:schemeClr val="tx1">
                    <a:lumMod val="95000"/>
                    <a:lumOff val="5000"/>
                  </a:schemeClr>
                </a:solidFill>
                <a:latin typeface="+mj-ea"/>
                <a:ea typeface="+mj-ea"/>
              </a:rPr>
              <a:t>总体规划</a:t>
            </a:r>
            <a:endParaRPr lang="zh-CN" altLang="en-US" sz="2000" b="1" dirty="0">
              <a:solidFill>
                <a:schemeClr val="tx1">
                  <a:lumMod val="95000"/>
                  <a:lumOff val="5000"/>
                </a:schemeClr>
              </a:solidFill>
              <a:latin typeface="+mj-ea"/>
              <a:ea typeface="+mj-ea"/>
            </a:endParaRPr>
          </a:p>
        </p:txBody>
      </p:sp>
      <p:sp>
        <p:nvSpPr>
          <p:cNvPr id="59" name="矩形 58"/>
          <p:cNvSpPr/>
          <p:nvPr/>
        </p:nvSpPr>
        <p:spPr>
          <a:xfrm>
            <a:off x="3746827" y="3851916"/>
            <a:ext cx="2492990" cy="492443"/>
          </a:xfrm>
          <a:prstGeom prst="rect">
            <a:avLst/>
          </a:prstGeom>
        </p:spPr>
        <p:txBody>
          <a:bodyPr wrap="none">
            <a:spAutoFit/>
          </a:bodyPr>
          <a:lstStyle/>
          <a:p>
            <a:pPr algn="ctr">
              <a:buNone/>
            </a:pPr>
            <a:r>
              <a:rPr lang="zh-CN" altLang="zh-CN" sz="2000" b="1" dirty="0">
                <a:latin typeface="+mj-ea"/>
                <a:ea typeface="+mj-ea"/>
              </a:rPr>
              <a:t>主数据</a:t>
            </a:r>
            <a:r>
              <a:rPr lang="zh-CN" altLang="zh-CN" sz="2000" b="1" dirty="0" smtClean="0">
                <a:latin typeface="+mj-ea"/>
                <a:ea typeface="+mj-ea"/>
              </a:rPr>
              <a:t>体系</a:t>
            </a:r>
            <a:r>
              <a:rPr lang="zh-CN" altLang="en-US" sz="2000" b="1" dirty="0" smtClean="0">
                <a:latin typeface="+mj-ea"/>
                <a:ea typeface="+mj-ea"/>
              </a:rPr>
              <a:t>架构设计</a:t>
            </a:r>
            <a:endParaRPr lang="zh-CN" altLang="en-US" sz="2000" b="1" dirty="0">
              <a:latin typeface="+mj-ea"/>
              <a:ea typeface="+mj-ea"/>
            </a:endParaRPr>
          </a:p>
        </p:txBody>
      </p:sp>
      <p:sp>
        <p:nvSpPr>
          <p:cNvPr id="66" name="Rectangle 89"/>
          <p:cNvSpPr>
            <a:spLocks noChangeArrowheads="1"/>
          </p:cNvSpPr>
          <p:nvPr/>
        </p:nvSpPr>
        <p:spPr bwMode="auto">
          <a:xfrm>
            <a:off x="1849722" y="1869561"/>
            <a:ext cx="1800000" cy="576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mj-ea"/>
              <a:ea typeface="+mj-ea"/>
            </a:endParaRPr>
          </a:p>
        </p:txBody>
      </p:sp>
      <p:grpSp>
        <p:nvGrpSpPr>
          <p:cNvPr id="67" name="Group 85"/>
          <p:cNvGrpSpPr>
            <a:grpSpLocks/>
          </p:cNvGrpSpPr>
          <p:nvPr/>
        </p:nvGrpSpPr>
        <p:grpSpPr bwMode="auto">
          <a:xfrm>
            <a:off x="4146069" y="1869561"/>
            <a:ext cx="1800000" cy="576000"/>
            <a:chOff x="8769" y="5221"/>
            <a:chExt cx="1307" cy="374"/>
          </a:xfrm>
          <a:solidFill>
            <a:schemeClr val="accent2">
              <a:lumMod val="75000"/>
            </a:schemeClr>
          </a:solidFill>
        </p:grpSpPr>
        <p:sp>
          <p:nvSpPr>
            <p:cNvPr id="68"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mj-ea"/>
                <a:ea typeface="+mj-ea"/>
              </a:endParaRPr>
            </a:p>
          </p:txBody>
        </p:sp>
        <p:pic>
          <p:nvPicPr>
            <p:cNvPr id="69"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70" name="Rectangle 87"/>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mj-ea"/>
                <a:ea typeface="+mj-ea"/>
              </a:endParaRPr>
            </a:p>
          </p:txBody>
        </p:sp>
      </p:grpSp>
      <p:sp>
        <p:nvSpPr>
          <p:cNvPr id="71" name="Rectangle 79"/>
          <p:cNvSpPr>
            <a:spLocks noChangeArrowheads="1"/>
          </p:cNvSpPr>
          <p:nvPr/>
        </p:nvSpPr>
        <p:spPr bwMode="auto">
          <a:xfrm>
            <a:off x="6897216" y="1911818"/>
            <a:ext cx="1107996" cy="452432"/>
          </a:xfrm>
          <a:prstGeom prst="rect">
            <a:avLst/>
          </a:prstGeom>
        </p:spPr>
        <p:txBody>
          <a:bodyPr wrap="none">
            <a:spAutoFit/>
          </a:bodyPr>
          <a:lstStyle/>
          <a:p>
            <a:pPr algn="ctr">
              <a:buNone/>
            </a:pPr>
            <a:r>
              <a:rPr lang="zh-CN" altLang="en-US" sz="1800" b="1" dirty="0">
                <a:latin typeface="+mj-ea"/>
                <a:ea typeface="+mj-ea"/>
              </a:rPr>
              <a:t>总体目标</a:t>
            </a:r>
          </a:p>
        </p:txBody>
      </p:sp>
      <p:sp>
        <p:nvSpPr>
          <p:cNvPr id="74" name="Rectangle 86"/>
          <p:cNvSpPr>
            <a:spLocks noChangeArrowheads="1"/>
          </p:cNvSpPr>
          <p:nvPr/>
        </p:nvSpPr>
        <p:spPr bwMode="auto">
          <a:xfrm>
            <a:off x="2182821" y="4433732"/>
            <a:ext cx="834893" cy="1435859"/>
          </a:xfrm>
          <a:prstGeom prst="rect">
            <a:avLst/>
          </a:prstGeom>
          <a:solidFill>
            <a:schemeClr val="bg1">
              <a:lumMod val="6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b="1">
              <a:solidFill>
                <a:srgbClr val="FF0000"/>
              </a:solidFill>
              <a:latin typeface="微软雅黑" pitchFamily="34" charset="-122"/>
              <a:ea typeface="微软雅黑" pitchFamily="34" charset="-122"/>
            </a:endParaRPr>
          </a:p>
        </p:txBody>
      </p:sp>
      <p:sp>
        <p:nvSpPr>
          <p:cNvPr id="79" name="Rectangle 89"/>
          <p:cNvSpPr>
            <a:spLocks noChangeArrowheads="1"/>
          </p:cNvSpPr>
          <p:nvPr/>
        </p:nvSpPr>
        <p:spPr bwMode="auto">
          <a:xfrm>
            <a:off x="6585617" y="2925008"/>
            <a:ext cx="1800000" cy="576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mj-ea"/>
              <a:ea typeface="+mj-ea"/>
            </a:endParaRPr>
          </a:p>
        </p:txBody>
      </p:sp>
      <p:sp>
        <p:nvSpPr>
          <p:cNvPr id="100" name="Rectangle 86"/>
          <p:cNvSpPr>
            <a:spLocks noChangeArrowheads="1"/>
          </p:cNvSpPr>
          <p:nvPr/>
        </p:nvSpPr>
        <p:spPr bwMode="auto">
          <a:xfrm>
            <a:off x="3246228" y="4433732"/>
            <a:ext cx="834893" cy="1435859"/>
          </a:xfrm>
          <a:prstGeom prst="rect">
            <a:avLst/>
          </a:prstGeom>
          <a:solidFill>
            <a:schemeClr val="bg1">
              <a:lumMod val="6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b="1">
              <a:solidFill>
                <a:srgbClr val="FF0000"/>
              </a:solidFill>
              <a:latin typeface="微软雅黑" pitchFamily="34" charset="-122"/>
              <a:ea typeface="微软雅黑" pitchFamily="34" charset="-122"/>
            </a:endParaRPr>
          </a:p>
        </p:txBody>
      </p:sp>
      <p:sp>
        <p:nvSpPr>
          <p:cNvPr id="101" name="Rectangle 86"/>
          <p:cNvSpPr>
            <a:spLocks noChangeArrowheads="1"/>
          </p:cNvSpPr>
          <p:nvPr/>
        </p:nvSpPr>
        <p:spPr bwMode="auto">
          <a:xfrm>
            <a:off x="4309634" y="4433732"/>
            <a:ext cx="834893" cy="1435859"/>
          </a:xfrm>
          <a:prstGeom prst="rect">
            <a:avLst/>
          </a:prstGeom>
          <a:solidFill>
            <a:schemeClr val="bg1">
              <a:lumMod val="6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b="1">
              <a:solidFill>
                <a:srgbClr val="FF0000"/>
              </a:solidFill>
              <a:latin typeface="微软雅黑" pitchFamily="34" charset="-122"/>
              <a:ea typeface="微软雅黑" pitchFamily="34" charset="-122"/>
            </a:endParaRPr>
          </a:p>
        </p:txBody>
      </p:sp>
      <p:sp>
        <p:nvSpPr>
          <p:cNvPr id="102" name="Rectangle 86"/>
          <p:cNvSpPr>
            <a:spLocks noChangeArrowheads="1"/>
          </p:cNvSpPr>
          <p:nvPr/>
        </p:nvSpPr>
        <p:spPr bwMode="auto">
          <a:xfrm>
            <a:off x="5373041" y="4433732"/>
            <a:ext cx="834893" cy="1435859"/>
          </a:xfrm>
          <a:prstGeom prst="rect">
            <a:avLst/>
          </a:prstGeom>
          <a:solidFill>
            <a:schemeClr val="bg1">
              <a:lumMod val="6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b="1">
              <a:solidFill>
                <a:srgbClr val="FF0000"/>
              </a:solidFill>
              <a:latin typeface="微软雅黑" pitchFamily="34" charset="-122"/>
              <a:ea typeface="微软雅黑" pitchFamily="34" charset="-122"/>
            </a:endParaRPr>
          </a:p>
        </p:txBody>
      </p:sp>
      <p:sp>
        <p:nvSpPr>
          <p:cNvPr id="103" name="Rectangle 86"/>
          <p:cNvSpPr>
            <a:spLocks noChangeArrowheads="1"/>
          </p:cNvSpPr>
          <p:nvPr/>
        </p:nvSpPr>
        <p:spPr bwMode="auto">
          <a:xfrm>
            <a:off x="6380518" y="4433732"/>
            <a:ext cx="834893" cy="1435859"/>
          </a:xfrm>
          <a:prstGeom prst="rect">
            <a:avLst/>
          </a:prstGeom>
          <a:solidFill>
            <a:schemeClr val="bg1">
              <a:lumMod val="6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b="1">
              <a:solidFill>
                <a:srgbClr val="FF0000"/>
              </a:solidFill>
              <a:latin typeface="微软雅黑" pitchFamily="34" charset="-122"/>
              <a:ea typeface="微软雅黑" pitchFamily="34" charset="-122"/>
            </a:endParaRPr>
          </a:p>
        </p:txBody>
      </p:sp>
      <p:sp>
        <p:nvSpPr>
          <p:cNvPr id="104" name="Rectangle 86"/>
          <p:cNvSpPr>
            <a:spLocks noChangeArrowheads="1"/>
          </p:cNvSpPr>
          <p:nvPr/>
        </p:nvSpPr>
        <p:spPr bwMode="auto">
          <a:xfrm>
            <a:off x="7443922" y="4433732"/>
            <a:ext cx="834893" cy="1435859"/>
          </a:xfrm>
          <a:prstGeom prst="rect">
            <a:avLst/>
          </a:prstGeom>
          <a:solidFill>
            <a:schemeClr val="bg1">
              <a:lumMod val="6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b="1">
              <a:solidFill>
                <a:srgbClr val="FF0000"/>
              </a:solidFill>
              <a:latin typeface="微软雅黑" pitchFamily="34" charset="-122"/>
              <a:ea typeface="微软雅黑" pitchFamily="34" charset="-122"/>
            </a:endParaRPr>
          </a:p>
        </p:txBody>
      </p:sp>
      <p:sp>
        <p:nvSpPr>
          <p:cNvPr id="107" name="矩形 106"/>
          <p:cNvSpPr/>
          <p:nvPr/>
        </p:nvSpPr>
        <p:spPr>
          <a:xfrm>
            <a:off x="2040218" y="1988840"/>
            <a:ext cx="1338828" cy="417358"/>
          </a:xfrm>
          <a:prstGeom prst="rect">
            <a:avLst/>
          </a:prstGeom>
        </p:spPr>
        <p:txBody>
          <a:bodyPr wrap="none">
            <a:spAutoFit/>
          </a:bodyPr>
          <a:lstStyle/>
          <a:p>
            <a:pPr algn="ctr">
              <a:buNone/>
            </a:pPr>
            <a:r>
              <a:rPr lang="zh-CN" altLang="en-US" sz="1800" b="1" dirty="0">
                <a:latin typeface="+mj-ea"/>
                <a:ea typeface="+mj-ea"/>
              </a:rPr>
              <a:t>远景与使命</a:t>
            </a:r>
          </a:p>
        </p:txBody>
      </p:sp>
      <p:sp>
        <p:nvSpPr>
          <p:cNvPr id="108" name="矩形 107"/>
          <p:cNvSpPr/>
          <p:nvPr/>
        </p:nvSpPr>
        <p:spPr>
          <a:xfrm>
            <a:off x="4565083" y="1946892"/>
            <a:ext cx="1107997" cy="417358"/>
          </a:xfrm>
          <a:prstGeom prst="rect">
            <a:avLst/>
          </a:prstGeom>
        </p:spPr>
        <p:txBody>
          <a:bodyPr wrap="none">
            <a:spAutoFit/>
          </a:bodyPr>
          <a:lstStyle/>
          <a:p>
            <a:pPr algn="ctr">
              <a:buNone/>
            </a:pPr>
            <a:r>
              <a:rPr lang="zh-CN" altLang="en-US" sz="1800" b="1" dirty="0">
                <a:latin typeface="+mj-ea"/>
                <a:ea typeface="+mj-ea"/>
              </a:rPr>
              <a:t>规划定位</a:t>
            </a:r>
          </a:p>
        </p:txBody>
      </p:sp>
      <p:sp>
        <p:nvSpPr>
          <p:cNvPr id="109" name="矩形 108"/>
          <p:cNvSpPr/>
          <p:nvPr/>
        </p:nvSpPr>
        <p:spPr>
          <a:xfrm>
            <a:off x="6934021" y="2969136"/>
            <a:ext cx="1107997" cy="417358"/>
          </a:xfrm>
          <a:prstGeom prst="rect">
            <a:avLst/>
          </a:prstGeom>
        </p:spPr>
        <p:txBody>
          <a:bodyPr wrap="none">
            <a:spAutoFit/>
          </a:bodyPr>
          <a:lstStyle/>
          <a:p>
            <a:pPr algn="ctr">
              <a:buNone/>
            </a:pPr>
            <a:r>
              <a:rPr lang="zh-CN" altLang="en-US" sz="1800" b="1" dirty="0">
                <a:latin typeface="+mj-ea"/>
                <a:ea typeface="+mj-ea"/>
              </a:rPr>
              <a:t>关键举措</a:t>
            </a:r>
          </a:p>
        </p:txBody>
      </p:sp>
      <p:sp>
        <p:nvSpPr>
          <p:cNvPr id="72" name="Rectangle 77"/>
          <p:cNvSpPr>
            <a:spLocks noChangeArrowheads="1"/>
          </p:cNvSpPr>
          <p:nvPr/>
        </p:nvSpPr>
        <p:spPr bwMode="auto">
          <a:xfrm>
            <a:off x="6348837" y="4729683"/>
            <a:ext cx="898229"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fontAlgn="base">
              <a:lnSpc>
                <a:spcPct val="100000"/>
              </a:lnSpc>
              <a:spcBef>
                <a:spcPct val="0"/>
              </a:spcBef>
              <a:spcAft>
                <a:spcPct val="0"/>
              </a:spcAft>
              <a:buNone/>
            </a:pPr>
            <a:r>
              <a:rPr lang="zh-CN" altLang="en-US" b="1" dirty="0" smtClean="0">
                <a:latin typeface="微软雅黑" pitchFamily="34" charset="-122"/>
                <a:ea typeface="微软雅黑" pitchFamily="34" charset="-122"/>
              </a:rPr>
              <a:t>主数据</a:t>
            </a:r>
            <a:endParaRPr lang="en-US" altLang="zh-CN" b="1" dirty="0" smtClean="0">
              <a:latin typeface="微软雅黑" pitchFamily="34" charset="-122"/>
              <a:ea typeface="微软雅黑" pitchFamily="34" charset="-122"/>
            </a:endParaRPr>
          </a:p>
          <a:p>
            <a:pPr algn="ctr" fontAlgn="base">
              <a:lnSpc>
                <a:spcPct val="100000"/>
              </a:lnSpc>
              <a:spcBef>
                <a:spcPct val="0"/>
              </a:spcBef>
              <a:spcAft>
                <a:spcPct val="0"/>
              </a:spcAft>
              <a:buNone/>
            </a:pPr>
            <a:r>
              <a:rPr lang="zh-CN" altLang="en-US" b="1" dirty="0" smtClean="0">
                <a:latin typeface="微软雅黑" pitchFamily="34" charset="-122"/>
                <a:ea typeface="微软雅黑" pitchFamily="34" charset="-122"/>
              </a:rPr>
              <a:t>集成架构</a:t>
            </a:r>
            <a:endParaRPr kumimoji="0" lang="zh-CN" b="1" i="0" u="none" strike="noStrike" cap="none" normalizeH="0" baseline="0" dirty="0" smtClean="0">
              <a:ln>
                <a:noFill/>
              </a:ln>
              <a:effectLst/>
              <a:latin typeface="微软雅黑" pitchFamily="34" charset="-122"/>
              <a:ea typeface="微软雅黑" pitchFamily="34" charset="-122"/>
            </a:endParaRPr>
          </a:p>
        </p:txBody>
      </p:sp>
      <p:sp>
        <p:nvSpPr>
          <p:cNvPr id="73" name="Rectangle 77"/>
          <p:cNvSpPr>
            <a:spLocks noChangeArrowheads="1"/>
          </p:cNvSpPr>
          <p:nvPr/>
        </p:nvSpPr>
        <p:spPr bwMode="auto">
          <a:xfrm>
            <a:off x="5330963" y="4726305"/>
            <a:ext cx="846173"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algn="ctr" defTabSz="914400" rtl="0" eaLnBrk="1" fontAlgn="base" latinLnBrk="0" hangingPunct="1">
              <a:lnSpc>
                <a:spcPct val="100000"/>
              </a:lnSpc>
              <a:spcBef>
                <a:spcPct val="0"/>
              </a:spcBef>
              <a:spcAft>
                <a:spcPct val="0"/>
              </a:spcAft>
              <a:buClrTx/>
              <a:buSzTx/>
              <a:buFontTx/>
              <a:buNone/>
              <a:tabLst/>
            </a:pPr>
            <a:r>
              <a:rPr lang="zh-CN" altLang="en-US" b="1" dirty="0" smtClean="0">
                <a:latin typeface="微软雅黑" pitchFamily="34" charset="-122"/>
                <a:ea typeface="微软雅黑" pitchFamily="34" charset="-122"/>
                <a:cs typeface="宋体" pitchFamily="2" charset="-122"/>
              </a:rPr>
              <a:t>主数据</a:t>
            </a:r>
            <a:endParaRPr lang="en-US" altLang="zh-CN" b="1" dirty="0" smtClean="0">
              <a:latin typeface="微软雅黑" pitchFamily="34" charset="-122"/>
              <a:ea typeface="微软雅黑" pitchFamily="34" charset="-122"/>
              <a:cs typeface="宋体" pitchFamily="2" charset="-122"/>
            </a:endParaRPr>
          </a:p>
          <a:p>
            <a:pPr marL="0" marR="0" lvl="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ln>
                  <a:noFill/>
                </a:ln>
                <a:effectLst/>
                <a:latin typeface="微软雅黑" pitchFamily="34" charset="-122"/>
                <a:ea typeface="微软雅黑" pitchFamily="34" charset="-122"/>
                <a:cs typeface="宋体" pitchFamily="2" charset="-122"/>
              </a:rPr>
              <a:t>标准</a:t>
            </a:r>
            <a:r>
              <a:rPr lang="zh-CN" altLang="en-US" b="1" dirty="0" smtClean="0">
                <a:latin typeface="微软雅黑" pitchFamily="34" charset="-122"/>
                <a:ea typeface="微软雅黑" pitchFamily="34" charset="-122"/>
                <a:cs typeface="宋体" pitchFamily="2" charset="-122"/>
              </a:rPr>
              <a:t>架构</a:t>
            </a:r>
            <a:endParaRPr kumimoji="0" lang="zh-CN" b="1" i="0" u="none" strike="noStrike" cap="none" normalizeH="0" baseline="0" dirty="0" smtClean="0">
              <a:ln>
                <a:noFill/>
              </a:ln>
              <a:effectLst/>
              <a:latin typeface="微软雅黑" pitchFamily="34" charset="-122"/>
              <a:ea typeface="微软雅黑" pitchFamily="34" charset="-122"/>
            </a:endParaRPr>
          </a:p>
        </p:txBody>
      </p:sp>
      <p:sp>
        <p:nvSpPr>
          <p:cNvPr id="75" name="Rectangle 77"/>
          <p:cNvSpPr>
            <a:spLocks noChangeArrowheads="1"/>
          </p:cNvSpPr>
          <p:nvPr/>
        </p:nvSpPr>
        <p:spPr bwMode="auto">
          <a:xfrm>
            <a:off x="4250843" y="4729683"/>
            <a:ext cx="846173"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algn="ctr" defTabSz="914400" rtl="0" eaLnBrk="1" fontAlgn="base" latinLnBrk="0" hangingPunct="1">
              <a:lnSpc>
                <a:spcPct val="100000"/>
              </a:lnSpc>
              <a:spcBef>
                <a:spcPct val="0"/>
              </a:spcBef>
              <a:spcAft>
                <a:spcPct val="0"/>
              </a:spcAft>
              <a:buClrTx/>
              <a:buSzTx/>
              <a:buFontTx/>
              <a:buNone/>
              <a:tabLst/>
            </a:pPr>
            <a:r>
              <a:rPr lang="zh-CN" altLang="en-US" b="1" dirty="0" smtClean="0">
                <a:latin typeface="微软雅黑" pitchFamily="34" charset="-122"/>
                <a:ea typeface="微软雅黑" pitchFamily="34" charset="-122"/>
                <a:cs typeface="宋体" pitchFamily="2" charset="-122"/>
              </a:rPr>
              <a:t>主数据</a:t>
            </a:r>
            <a:endParaRPr lang="en-US" altLang="zh-CN" b="1" dirty="0" smtClean="0">
              <a:latin typeface="微软雅黑" pitchFamily="34" charset="-122"/>
              <a:ea typeface="微软雅黑" pitchFamily="34" charset="-122"/>
              <a:cs typeface="宋体" pitchFamily="2" charset="-122"/>
            </a:endParaRPr>
          </a:p>
          <a:p>
            <a:pPr marL="0" marR="0" lvl="0" algn="ctr" defTabSz="914400" rtl="0" eaLnBrk="1" fontAlgn="base" latinLnBrk="0" hangingPunct="1">
              <a:lnSpc>
                <a:spcPct val="100000"/>
              </a:lnSpc>
              <a:spcBef>
                <a:spcPct val="0"/>
              </a:spcBef>
              <a:spcAft>
                <a:spcPct val="0"/>
              </a:spcAft>
              <a:buClrTx/>
              <a:buSzTx/>
              <a:buFontTx/>
              <a:buNone/>
              <a:tabLst/>
            </a:pPr>
            <a:r>
              <a:rPr lang="zh-CN" altLang="en-US" b="1" dirty="0" smtClean="0">
                <a:latin typeface="微软雅黑" pitchFamily="34" charset="-122"/>
                <a:ea typeface="微软雅黑" pitchFamily="34" charset="-122"/>
                <a:cs typeface="宋体" pitchFamily="2" charset="-122"/>
              </a:rPr>
              <a:t>应用架构</a:t>
            </a:r>
            <a:endParaRPr kumimoji="0" lang="zh-CN" b="1" i="0" u="none" strike="noStrike" cap="none" normalizeH="0" baseline="0" dirty="0" smtClean="0">
              <a:ln>
                <a:noFill/>
              </a:ln>
              <a:effectLst/>
              <a:latin typeface="微软雅黑" pitchFamily="34" charset="-122"/>
              <a:ea typeface="微软雅黑" pitchFamily="34" charset="-122"/>
            </a:endParaRPr>
          </a:p>
        </p:txBody>
      </p:sp>
      <p:sp>
        <p:nvSpPr>
          <p:cNvPr id="77" name="Rectangle 77"/>
          <p:cNvSpPr>
            <a:spLocks noChangeArrowheads="1"/>
          </p:cNvSpPr>
          <p:nvPr/>
        </p:nvSpPr>
        <p:spPr bwMode="auto">
          <a:xfrm>
            <a:off x="2129638" y="4729683"/>
            <a:ext cx="846173"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algn="ctr" defTabSz="914400" rtl="0" eaLnBrk="1" fontAlgn="base" latinLnBrk="0" hangingPunct="1">
              <a:lnSpc>
                <a:spcPct val="100000"/>
              </a:lnSpc>
              <a:spcBef>
                <a:spcPct val="0"/>
              </a:spcBef>
              <a:spcAft>
                <a:spcPct val="0"/>
              </a:spcAft>
              <a:buClrTx/>
              <a:buSzTx/>
              <a:buFontTx/>
              <a:buNone/>
              <a:tabLst/>
            </a:pPr>
            <a:r>
              <a:rPr lang="zh-CN" altLang="en-US" b="1" dirty="0" smtClean="0">
                <a:latin typeface="微软雅黑" pitchFamily="34" charset="-122"/>
                <a:ea typeface="微软雅黑" pitchFamily="34" charset="-122"/>
                <a:cs typeface="宋体" pitchFamily="2" charset="-122"/>
              </a:rPr>
              <a:t>主数据</a:t>
            </a:r>
            <a:endParaRPr lang="en-US" altLang="zh-CN" b="1" dirty="0" smtClean="0">
              <a:latin typeface="微软雅黑" pitchFamily="34" charset="-122"/>
              <a:ea typeface="微软雅黑" pitchFamily="34" charset="-122"/>
              <a:cs typeface="宋体" pitchFamily="2" charset="-122"/>
            </a:endParaRPr>
          </a:p>
          <a:p>
            <a:pPr marL="0" marR="0" lvl="0" algn="ctr" defTabSz="914400" rtl="0" eaLnBrk="1" fontAlgn="base" latinLnBrk="0" hangingPunct="1">
              <a:lnSpc>
                <a:spcPct val="100000"/>
              </a:lnSpc>
              <a:spcBef>
                <a:spcPct val="0"/>
              </a:spcBef>
              <a:spcAft>
                <a:spcPct val="0"/>
              </a:spcAft>
              <a:buClrTx/>
              <a:buSzTx/>
              <a:buFontTx/>
              <a:buNone/>
              <a:tabLst/>
            </a:pPr>
            <a:r>
              <a:rPr lang="zh-CN" altLang="en-US" b="1" dirty="0" smtClean="0">
                <a:latin typeface="微软雅黑" pitchFamily="34" charset="-122"/>
                <a:ea typeface="微软雅黑" pitchFamily="34" charset="-122"/>
                <a:cs typeface="宋体" pitchFamily="2" charset="-122"/>
              </a:rPr>
              <a:t>管理架构</a:t>
            </a:r>
            <a:endParaRPr kumimoji="0" lang="zh-CN" b="1" i="0" u="none" strike="noStrike" cap="none" normalizeH="0" baseline="0" dirty="0" smtClean="0">
              <a:ln>
                <a:noFill/>
              </a:ln>
              <a:effectLst/>
              <a:latin typeface="微软雅黑" pitchFamily="34" charset="-122"/>
              <a:ea typeface="微软雅黑" pitchFamily="34" charset="-122"/>
            </a:endParaRPr>
          </a:p>
        </p:txBody>
      </p:sp>
      <p:sp>
        <p:nvSpPr>
          <p:cNvPr id="78" name="Rectangle 77"/>
          <p:cNvSpPr>
            <a:spLocks noChangeArrowheads="1"/>
          </p:cNvSpPr>
          <p:nvPr/>
        </p:nvSpPr>
        <p:spPr bwMode="auto">
          <a:xfrm>
            <a:off x="3242731" y="4729683"/>
            <a:ext cx="846173" cy="64633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ln>
                  <a:noFill/>
                </a:ln>
                <a:effectLst/>
                <a:latin typeface="微软雅黑" pitchFamily="34" charset="-122"/>
                <a:ea typeface="微软雅黑" pitchFamily="34" charset="-122"/>
              </a:rPr>
              <a:t>主数据</a:t>
            </a:r>
            <a:endParaRPr kumimoji="0" lang="en-US" altLang="zh-CN" b="1" i="0" u="none" strike="noStrike" cap="none" normalizeH="0" baseline="0" dirty="0" smtClean="0">
              <a:ln>
                <a:noFill/>
              </a:ln>
              <a:effectLst/>
              <a:latin typeface="微软雅黑" pitchFamily="34" charset="-122"/>
              <a:ea typeface="微软雅黑" pitchFamily="34" charset="-122"/>
            </a:endParaRPr>
          </a:p>
          <a:p>
            <a:pPr marL="0" marR="0" lvl="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ln>
                  <a:noFill/>
                </a:ln>
                <a:effectLst/>
                <a:latin typeface="微软雅黑" pitchFamily="34" charset="-122"/>
                <a:ea typeface="微软雅黑" pitchFamily="34" charset="-122"/>
              </a:rPr>
              <a:t>绩效</a:t>
            </a:r>
            <a:r>
              <a:rPr lang="zh-CN" altLang="en-US" b="1" dirty="0" smtClean="0">
                <a:latin typeface="微软雅黑" pitchFamily="34" charset="-122"/>
                <a:ea typeface="微软雅黑" pitchFamily="34" charset="-122"/>
              </a:rPr>
              <a:t>考核架构</a:t>
            </a:r>
            <a:endParaRPr kumimoji="0" lang="zh-CN" b="1" i="0" u="none" strike="noStrike" cap="none" normalizeH="0" baseline="0" dirty="0" smtClean="0">
              <a:ln>
                <a:noFill/>
              </a:ln>
              <a:effectLst/>
              <a:latin typeface="微软雅黑" pitchFamily="34" charset="-122"/>
              <a:ea typeface="微软雅黑" pitchFamily="34" charset="-122"/>
            </a:endParaRPr>
          </a:p>
        </p:txBody>
      </p:sp>
      <p:sp>
        <p:nvSpPr>
          <p:cNvPr id="80" name="Rectangle 77"/>
          <p:cNvSpPr>
            <a:spLocks noChangeArrowheads="1"/>
          </p:cNvSpPr>
          <p:nvPr/>
        </p:nvSpPr>
        <p:spPr bwMode="auto">
          <a:xfrm>
            <a:off x="7458230" y="4729683"/>
            <a:ext cx="820585"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algn="ctr" defTabSz="914400" rtl="0" eaLnBrk="1" fontAlgn="base" latinLnBrk="0" hangingPunct="1">
              <a:lnSpc>
                <a:spcPct val="100000"/>
              </a:lnSpc>
              <a:spcBef>
                <a:spcPct val="0"/>
              </a:spcBef>
              <a:spcAft>
                <a:spcPct val="0"/>
              </a:spcAft>
              <a:buClrTx/>
              <a:buSzTx/>
              <a:buFontTx/>
              <a:buNone/>
              <a:tabLst/>
            </a:pPr>
            <a:r>
              <a:rPr lang="zh-CN" altLang="en-US" b="1" dirty="0" smtClean="0">
                <a:latin typeface="微软雅黑" pitchFamily="34" charset="-122"/>
                <a:ea typeface="微软雅黑" pitchFamily="34" charset="-122"/>
              </a:rPr>
              <a:t>主数据</a:t>
            </a:r>
            <a:endParaRPr lang="en-US" altLang="zh-CN" b="1" dirty="0" smtClean="0">
              <a:latin typeface="微软雅黑" pitchFamily="34" charset="-122"/>
              <a:ea typeface="微软雅黑" pitchFamily="34" charset="-122"/>
            </a:endParaRPr>
          </a:p>
          <a:p>
            <a:pPr marL="0" marR="0" lvl="0" algn="ctr" defTabSz="914400" rtl="0" eaLnBrk="1" fontAlgn="base" latinLnBrk="0" hangingPunct="1">
              <a:lnSpc>
                <a:spcPct val="100000"/>
              </a:lnSpc>
              <a:spcBef>
                <a:spcPct val="0"/>
              </a:spcBef>
              <a:spcAft>
                <a:spcPct val="0"/>
              </a:spcAft>
              <a:buClrTx/>
              <a:buSzTx/>
              <a:buFontTx/>
              <a:buNone/>
              <a:tabLst/>
            </a:pPr>
            <a:r>
              <a:rPr lang="zh-CN" altLang="en-US" b="1" dirty="0" smtClean="0">
                <a:latin typeface="微软雅黑" pitchFamily="34" charset="-122"/>
                <a:ea typeface="微软雅黑" pitchFamily="34" charset="-122"/>
              </a:rPr>
              <a:t>安全架构</a:t>
            </a:r>
            <a:endParaRPr kumimoji="0" lang="zh-CN" b="1" i="0" u="none" strike="noStrike" cap="none" normalizeH="0" baseline="0" dirty="0" smtClean="0">
              <a:ln>
                <a:noFill/>
              </a:ln>
              <a:effectLst/>
              <a:latin typeface="微软雅黑" pitchFamily="34" charset="-122"/>
              <a:ea typeface="微软雅黑" pitchFamily="34" charset="-122"/>
            </a:endParaRPr>
          </a:p>
        </p:txBody>
      </p:sp>
      <p:sp>
        <p:nvSpPr>
          <p:cNvPr id="55" name="右箭头 54"/>
          <p:cNvSpPr/>
          <p:nvPr/>
        </p:nvSpPr>
        <p:spPr>
          <a:xfrm>
            <a:off x="3809992" y="1943032"/>
            <a:ext cx="285752" cy="500066"/>
          </a:xfrm>
          <a:prstGeom prst="rightArrow">
            <a:avLst/>
          </a:prstGeom>
          <a:solidFill>
            <a:schemeClr val="accent1">
              <a:lumMod val="75000"/>
            </a:schemeClr>
          </a:solidFill>
        </p:spPr>
        <p:txBody>
          <a:bodyPr wrap="none" rtlCol="0" anchor="ctr">
            <a:spAutoFit/>
          </a:bodyPr>
          <a:lstStyle/>
          <a:p>
            <a:pPr algn="ctr">
              <a:buNone/>
            </a:pPr>
            <a:endParaRPr lang="zh-CN" altLang="en-US" b="1" dirty="0">
              <a:latin typeface="+mj-ea"/>
              <a:ea typeface="+mj-ea"/>
            </a:endParaRPr>
          </a:p>
        </p:txBody>
      </p:sp>
      <p:sp>
        <p:nvSpPr>
          <p:cNvPr id="56" name="右箭头 55"/>
          <p:cNvSpPr/>
          <p:nvPr/>
        </p:nvSpPr>
        <p:spPr>
          <a:xfrm>
            <a:off x="6096008" y="1943032"/>
            <a:ext cx="285752" cy="500066"/>
          </a:xfrm>
          <a:prstGeom prst="rightArrow">
            <a:avLst/>
          </a:prstGeom>
          <a:solidFill>
            <a:schemeClr val="accent1">
              <a:lumMod val="75000"/>
            </a:schemeClr>
          </a:solidFill>
        </p:spPr>
        <p:txBody>
          <a:bodyPr wrap="none" rtlCol="0" anchor="ctr">
            <a:spAutoFit/>
          </a:bodyPr>
          <a:lstStyle/>
          <a:p>
            <a:pPr algn="ctr">
              <a:buNone/>
            </a:pPr>
            <a:endParaRPr lang="zh-CN" altLang="en-US" b="1" dirty="0">
              <a:latin typeface="+mj-ea"/>
              <a:ea typeface="+mj-ea"/>
            </a:endParaRPr>
          </a:p>
        </p:txBody>
      </p:sp>
      <p:sp>
        <p:nvSpPr>
          <p:cNvPr id="63" name="右箭头 62"/>
          <p:cNvSpPr/>
          <p:nvPr/>
        </p:nvSpPr>
        <p:spPr>
          <a:xfrm rot="5400000" flipV="1">
            <a:off x="4833145" y="3380583"/>
            <a:ext cx="214313" cy="739777"/>
          </a:xfrm>
          <a:prstGeom prst="rightArrow">
            <a:avLst/>
          </a:prstGeom>
          <a:solidFill>
            <a:schemeClr val="accent1">
              <a:lumMod val="75000"/>
            </a:schemeClr>
          </a:solidFill>
        </p:spPr>
        <p:txBody>
          <a:bodyPr wrap="square" rtlCol="0" anchor="ctr">
            <a:spAutoFit/>
          </a:bodyPr>
          <a:lstStyle/>
          <a:p>
            <a:pPr algn="ctr">
              <a:buNone/>
            </a:pPr>
            <a:endParaRPr lang="zh-CN" altLang="en-US" b="1" dirty="0">
              <a:latin typeface="+mj-ea"/>
              <a:ea typeface="+mj-ea"/>
            </a:endParaRPr>
          </a:p>
        </p:txBody>
      </p:sp>
      <p:sp>
        <p:nvSpPr>
          <p:cNvPr id="84" name="Rectangle 89"/>
          <p:cNvSpPr>
            <a:spLocks noChangeArrowheads="1"/>
          </p:cNvSpPr>
          <p:nvPr/>
        </p:nvSpPr>
        <p:spPr bwMode="auto">
          <a:xfrm>
            <a:off x="4146069" y="2925008"/>
            <a:ext cx="1800000" cy="576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mj-ea"/>
              <a:ea typeface="+mj-ea"/>
            </a:endParaRPr>
          </a:p>
        </p:txBody>
      </p:sp>
      <p:sp>
        <p:nvSpPr>
          <p:cNvPr id="85" name="矩形 84"/>
          <p:cNvSpPr/>
          <p:nvPr/>
        </p:nvSpPr>
        <p:spPr>
          <a:xfrm>
            <a:off x="4590528" y="3004329"/>
            <a:ext cx="1107997" cy="417358"/>
          </a:xfrm>
          <a:prstGeom prst="rect">
            <a:avLst/>
          </a:prstGeom>
        </p:spPr>
        <p:txBody>
          <a:bodyPr wrap="none">
            <a:spAutoFit/>
          </a:bodyPr>
          <a:lstStyle/>
          <a:p>
            <a:pPr algn="ctr">
              <a:buNone/>
            </a:pPr>
            <a:r>
              <a:rPr lang="zh-CN" altLang="en-US" sz="1800" b="1" dirty="0">
                <a:latin typeface="+mj-ea"/>
                <a:ea typeface="+mj-ea"/>
              </a:rPr>
              <a:t>核心能力</a:t>
            </a:r>
          </a:p>
        </p:txBody>
      </p:sp>
      <p:sp>
        <p:nvSpPr>
          <p:cNvPr id="86" name="Rectangle 89"/>
          <p:cNvSpPr>
            <a:spLocks noChangeArrowheads="1"/>
          </p:cNvSpPr>
          <p:nvPr/>
        </p:nvSpPr>
        <p:spPr bwMode="auto">
          <a:xfrm>
            <a:off x="1849722" y="2925008"/>
            <a:ext cx="1800000" cy="576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mj-ea"/>
              <a:ea typeface="+mj-ea"/>
            </a:endParaRPr>
          </a:p>
        </p:txBody>
      </p:sp>
      <p:sp>
        <p:nvSpPr>
          <p:cNvPr id="87" name="矩形 86"/>
          <p:cNvSpPr/>
          <p:nvPr/>
        </p:nvSpPr>
        <p:spPr>
          <a:xfrm>
            <a:off x="2179122" y="3026540"/>
            <a:ext cx="1107996" cy="417358"/>
          </a:xfrm>
          <a:prstGeom prst="rect">
            <a:avLst/>
          </a:prstGeom>
        </p:spPr>
        <p:txBody>
          <a:bodyPr wrap="none">
            <a:spAutoFit/>
          </a:bodyPr>
          <a:lstStyle/>
          <a:p>
            <a:pPr algn="ctr">
              <a:buNone/>
            </a:pPr>
            <a:r>
              <a:rPr lang="zh-CN" altLang="en-US" sz="1800" b="1" dirty="0" smtClean="0">
                <a:latin typeface="+mj-ea"/>
                <a:ea typeface="+mj-ea"/>
              </a:rPr>
              <a:t>阶段规划</a:t>
            </a:r>
            <a:endParaRPr lang="zh-CN" altLang="en-US" sz="1800" b="1" dirty="0">
              <a:latin typeface="+mj-ea"/>
              <a:ea typeface="+mj-ea"/>
            </a:endParaRPr>
          </a:p>
        </p:txBody>
      </p:sp>
      <p:cxnSp>
        <p:nvCxnSpPr>
          <p:cNvPr id="5" name="肘形连接符 4"/>
          <p:cNvCxnSpPr>
            <a:stCxn id="93" idx="2"/>
            <a:endCxn id="86" idx="0"/>
          </p:cNvCxnSpPr>
          <p:nvPr/>
        </p:nvCxnSpPr>
        <p:spPr bwMode="auto">
          <a:xfrm rot="5400000">
            <a:off x="4865578" y="304969"/>
            <a:ext cx="504184" cy="4735895"/>
          </a:xfrm>
          <a:prstGeom prst="bentConnector3">
            <a:avLst>
              <a:gd name="adj1" fmla="val 29596"/>
            </a:avLst>
          </a:prstGeom>
          <a:noFill/>
          <a:ln w="76200" cap="flat" cmpd="sng" algn="ctr">
            <a:solidFill>
              <a:schemeClr val="accent1">
                <a:lumMod val="75000"/>
              </a:schemeClr>
            </a:solidFill>
            <a:prstDash val="solid"/>
            <a:round/>
            <a:headEnd type="none" w="med" len="med"/>
            <a:tailEnd type="arrow" w="med" len="med"/>
          </a:ln>
          <a:effectLst/>
        </p:spPr>
      </p:cxnSp>
      <p:sp>
        <p:nvSpPr>
          <p:cNvPr id="94" name="右箭头 93"/>
          <p:cNvSpPr/>
          <p:nvPr/>
        </p:nvSpPr>
        <p:spPr>
          <a:xfrm>
            <a:off x="3838053" y="2978951"/>
            <a:ext cx="285752" cy="500066"/>
          </a:xfrm>
          <a:prstGeom prst="rightArrow">
            <a:avLst/>
          </a:prstGeom>
          <a:solidFill>
            <a:schemeClr val="accent1">
              <a:lumMod val="75000"/>
            </a:schemeClr>
          </a:solidFill>
        </p:spPr>
        <p:txBody>
          <a:bodyPr wrap="none" rtlCol="0" anchor="ctr">
            <a:spAutoFit/>
          </a:bodyPr>
          <a:lstStyle/>
          <a:p>
            <a:pPr algn="ctr">
              <a:buNone/>
            </a:pPr>
            <a:endParaRPr lang="zh-CN" altLang="en-US" b="1" dirty="0">
              <a:latin typeface="+mj-ea"/>
              <a:ea typeface="+mj-ea"/>
            </a:endParaRPr>
          </a:p>
        </p:txBody>
      </p:sp>
      <p:sp>
        <p:nvSpPr>
          <p:cNvPr id="95" name="右箭头 94"/>
          <p:cNvSpPr/>
          <p:nvPr/>
        </p:nvSpPr>
        <p:spPr>
          <a:xfrm>
            <a:off x="6096941" y="2969136"/>
            <a:ext cx="285752" cy="500066"/>
          </a:xfrm>
          <a:prstGeom prst="rightArrow">
            <a:avLst/>
          </a:prstGeom>
          <a:solidFill>
            <a:schemeClr val="accent1">
              <a:lumMod val="75000"/>
            </a:schemeClr>
          </a:solidFill>
        </p:spPr>
        <p:txBody>
          <a:bodyPr wrap="none" rtlCol="0" anchor="ctr">
            <a:spAutoFit/>
          </a:bodyPr>
          <a:lstStyle/>
          <a:p>
            <a:pPr algn="ctr">
              <a:buNone/>
            </a:pPr>
            <a:endParaRPr lang="zh-CN" altLang="en-US" b="1" dirty="0">
              <a:latin typeface="+mj-ea"/>
              <a:ea typeface="+mj-ea"/>
            </a:endParaRPr>
          </a:p>
        </p:txBody>
      </p:sp>
      <p:grpSp>
        <p:nvGrpSpPr>
          <p:cNvPr id="99" name="组合 31"/>
          <p:cNvGrpSpPr/>
          <p:nvPr/>
        </p:nvGrpSpPr>
        <p:grpSpPr>
          <a:xfrm>
            <a:off x="8358454" y="332656"/>
            <a:ext cx="1295910" cy="477065"/>
            <a:chOff x="4420039" y="1208820"/>
            <a:chExt cx="4032448" cy="2880728"/>
          </a:xfrm>
        </p:grpSpPr>
        <p:sp>
          <p:nvSpPr>
            <p:cNvPr id="105" name="圆角矩形 104"/>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106" name="圆角矩形 105"/>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111"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112"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128"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129"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130"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116"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117"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18"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121"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22"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23"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24"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25"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26"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127"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207914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603739" y="3387189"/>
            <a:ext cx="8178383" cy="576064"/>
          </a:xfrm>
          <a:prstGeom prst="roundRect">
            <a:avLst/>
          </a:prstGeom>
          <a:solidFill>
            <a:schemeClr val="accent1">
              <a:lumMod val="60000"/>
              <a:lumOff val="40000"/>
            </a:schemeClr>
          </a:solidFill>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buNone/>
            </a:pPr>
            <a:endParaRPr lang="zh-CN" altLang="en-US" b="1" dirty="0">
              <a:latin typeface="+mj-ea"/>
              <a:ea typeface="+mj-ea"/>
            </a:endParaRPr>
          </a:p>
        </p:txBody>
      </p:sp>
      <p:sp>
        <p:nvSpPr>
          <p:cNvPr id="8" name="圆角矩形 7"/>
          <p:cNvSpPr/>
          <p:nvPr/>
        </p:nvSpPr>
        <p:spPr>
          <a:xfrm>
            <a:off x="560512" y="1535392"/>
            <a:ext cx="8114328" cy="597473"/>
          </a:xfrm>
          <a:prstGeom prst="roundRect">
            <a:avLst/>
          </a:prstGeom>
          <a:solidFill>
            <a:schemeClr val="accent1">
              <a:lumMod val="60000"/>
              <a:lumOff val="40000"/>
            </a:schemeClr>
          </a:solidFill>
        </p:spPr>
        <p:txBody>
          <a:bodyPr wrap="none" rtlCol="0" anchor="ctr">
            <a:noAutofit/>
          </a:bodyPr>
          <a:lstStyle/>
          <a:p>
            <a:pPr algn="ctr">
              <a:buNone/>
            </a:pPr>
            <a:endParaRPr lang="zh-CN" altLang="en-US" b="1" dirty="0">
              <a:latin typeface="+mj-ea"/>
              <a:ea typeface="+mj-ea"/>
            </a:endParaRPr>
          </a:p>
        </p:txBody>
      </p:sp>
      <p:sp>
        <p:nvSpPr>
          <p:cNvPr id="2" name="标题 1"/>
          <p:cNvSpPr>
            <a:spLocks noGrp="1"/>
          </p:cNvSpPr>
          <p:nvPr>
            <p:ph type="title"/>
          </p:nvPr>
        </p:nvSpPr>
        <p:spPr>
          <a:xfrm>
            <a:off x="264368" y="116632"/>
            <a:ext cx="409316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体系规划</a:t>
            </a:r>
            <a:r>
              <a:rPr lang="en-US" altLang="zh-CN" kern="1200" dirty="0" smtClean="0">
                <a:latin typeface="+mj-ea"/>
              </a:rPr>
              <a:t>--</a:t>
            </a:r>
            <a:r>
              <a:rPr lang="zh-CN" altLang="en-US" sz="2000" kern="1200" dirty="0" smtClean="0">
                <a:latin typeface="+mj-ea"/>
              </a:rPr>
              <a:t>愿景与使命</a:t>
            </a:r>
            <a:endParaRPr lang="zh-CN" altLang="en-US" sz="2000" kern="1200" dirty="0">
              <a:solidFill>
                <a:srgbClr val="FF0000"/>
              </a:solidFill>
              <a:latin typeface="+mj-ea"/>
            </a:endParaRPr>
          </a:p>
        </p:txBody>
      </p:sp>
      <p:sp>
        <p:nvSpPr>
          <p:cNvPr id="4" name="矩形 3"/>
          <p:cNvSpPr/>
          <p:nvPr/>
        </p:nvSpPr>
        <p:spPr>
          <a:xfrm>
            <a:off x="665712" y="1567649"/>
            <a:ext cx="7383632" cy="492443"/>
          </a:xfrm>
          <a:prstGeom prst="rect">
            <a:avLst/>
          </a:prstGeom>
        </p:spPr>
        <p:txBody>
          <a:bodyPr wrap="square">
            <a:spAutoFit/>
          </a:bodyPr>
          <a:lstStyle/>
          <a:p>
            <a:pPr>
              <a:buNone/>
            </a:pPr>
            <a:r>
              <a:rPr lang="zh-CN" altLang="zh-CN" sz="2000" b="1" dirty="0">
                <a:latin typeface="+mj-ea"/>
                <a:ea typeface="+mj-ea"/>
              </a:rPr>
              <a:t>愿景</a:t>
            </a:r>
            <a:r>
              <a:rPr lang="zh-CN" altLang="zh-CN" sz="2000" b="1" dirty="0" smtClean="0">
                <a:latin typeface="+mj-ea"/>
                <a:ea typeface="+mj-ea"/>
              </a:rPr>
              <a:t>：</a:t>
            </a:r>
            <a:r>
              <a:rPr lang="zh-CN" altLang="zh-CN" sz="2000" b="1" dirty="0" smtClean="0">
                <a:solidFill>
                  <a:srgbClr val="FF0000"/>
                </a:solidFill>
                <a:latin typeface="+mj-ea"/>
                <a:ea typeface="+mj-ea"/>
              </a:rPr>
              <a:t>树立</a:t>
            </a:r>
            <a:r>
              <a:rPr lang="zh-CN" altLang="en-US" sz="2000" b="1" dirty="0" smtClean="0">
                <a:solidFill>
                  <a:srgbClr val="FF0000"/>
                </a:solidFill>
                <a:latin typeface="+mj-ea"/>
                <a:ea typeface="+mj-ea"/>
              </a:rPr>
              <a:t>“央</a:t>
            </a:r>
            <a:r>
              <a:rPr lang="zh-CN" altLang="en-US" sz="2000" b="1" dirty="0">
                <a:solidFill>
                  <a:srgbClr val="FF0000"/>
                </a:solidFill>
                <a:latin typeface="+mj-ea"/>
                <a:ea typeface="+mj-ea"/>
              </a:rPr>
              <a:t>企一流、行业</a:t>
            </a:r>
            <a:r>
              <a:rPr lang="zh-CN" altLang="en-US" sz="2000" b="1" dirty="0" smtClean="0">
                <a:solidFill>
                  <a:srgbClr val="FF0000"/>
                </a:solidFill>
                <a:latin typeface="+mj-ea"/>
                <a:ea typeface="+mj-ea"/>
              </a:rPr>
              <a:t>排头”</a:t>
            </a:r>
            <a:r>
              <a:rPr lang="zh-CN" altLang="zh-CN" sz="2000" b="1" dirty="0" smtClean="0">
                <a:solidFill>
                  <a:srgbClr val="FF0000"/>
                </a:solidFill>
                <a:latin typeface="+mj-ea"/>
                <a:ea typeface="+mj-ea"/>
              </a:rPr>
              <a:t>的</a:t>
            </a:r>
            <a:r>
              <a:rPr lang="zh-CN" altLang="zh-CN" sz="2000" b="1" dirty="0">
                <a:solidFill>
                  <a:srgbClr val="FF0000"/>
                </a:solidFill>
                <a:latin typeface="+mj-ea"/>
                <a:ea typeface="+mj-ea"/>
              </a:rPr>
              <a:t>主数据管理标杆</a:t>
            </a:r>
            <a:r>
              <a:rPr lang="zh-CN" altLang="zh-CN" sz="2000" b="1" dirty="0" smtClean="0">
                <a:solidFill>
                  <a:srgbClr val="FF0000"/>
                </a:solidFill>
                <a:latin typeface="+mj-ea"/>
                <a:ea typeface="+mj-ea"/>
              </a:rPr>
              <a:t>典范</a:t>
            </a:r>
            <a:endParaRPr lang="zh-CN" altLang="zh-CN" sz="2000" b="1" dirty="0">
              <a:latin typeface="+mj-ea"/>
              <a:ea typeface="+mj-ea"/>
            </a:endParaRPr>
          </a:p>
        </p:txBody>
      </p:sp>
      <p:sp>
        <p:nvSpPr>
          <p:cNvPr id="5" name="矩形 4"/>
          <p:cNvSpPr/>
          <p:nvPr/>
        </p:nvSpPr>
        <p:spPr>
          <a:xfrm>
            <a:off x="633416" y="2264444"/>
            <a:ext cx="8064000" cy="732508"/>
          </a:xfrm>
          <a:prstGeom prst="rect">
            <a:avLst/>
          </a:prstGeom>
          <a:ln>
            <a:solidFill>
              <a:schemeClr val="accent1"/>
            </a:solidFill>
          </a:ln>
        </p:spPr>
        <p:txBody>
          <a:bodyPr wrap="square">
            <a:spAutoFit/>
          </a:bodyPr>
          <a:lstStyle/>
          <a:p>
            <a:pPr>
              <a:buNone/>
            </a:pPr>
            <a:r>
              <a:rPr lang="zh-CN" altLang="zh-CN" sz="1600" dirty="0">
                <a:latin typeface="+mj-ea"/>
                <a:ea typeface="+mj-ea"/>
              </a:rPr>
              <a:t>主数据体系管理愿景的内涵是要</a:t>
            </a:r>
            <a:r>
              <a:rPr lang="zh-CN" altLang="zh-CN" sz="1600" dirty="0" smtClean="0">
                <a:latin typeface="+mj-ea"/>
                <a:ea typeface="+mj-ea"/>
              </a:rPr>
              <a:t>成为建筑</a:t>
            </a:r>
            <a:r>
              <a:rPr lang="zh-CN" altLang="en-US" sz="1600" dirty="0" smtClean="0">
                <a:latin typeface="+mj-ea"/>
                <a:ea typeface="+mj-ea"/>
              </a:rPr>
              <a:t>地产</a:t>
            </a:r>
            <a:r>
              <a:rPr lang="zh-CN" altLang="zh-CN" sz="1600" dirty="0" smtClean="0">
                <a:latin typeface="+mj-ea"/>
                <a:ea typeface="+mj-ea"/>
              </a:rPr>
              <a:t>行</a:t>
            </a:r>
            <a:r>
              <a:rPr lang="zh-CN" altLang="zh-CN" sz="1600" dirty="0">
                <a:latin typeface="+mj-ea"/>
                <a:ea typeface="+mj-ea"/>
              </a:rPr>
              <a:t>业主数据管理标准的制定者，成</a:t>
            </a:r>
            <a:r>
              <a:rPr lang="zh-CN" altLang="zh-CN" sz="1600" dirty="0" smtClean="0">
                <a:latin typeface="+mj-ea"/>
                <a:ea typeface="+mj-ea"/>
              </a:rPr>
              <a:t>为主</a:t>
            </a:r>
            <a:r>
              <a:rPr lang="zh-CN" altLang="zh-CN" sz="1600" dirty="0">
                <a:latin typeface="+mj-ea"/>
                <a:ea typeface="+mj-ea"/>
              </a:rPr>
              <a:t>数据管理标准化与数据治理的标杆典范。</a:t>
            </a:r>
          </a:p>
        </p:txBody>
      </p:sp>
      <p:sp>
        <p:nvSpPr>
          <p:cNvPr id="6" name="矩形 5"/>
          <p:cNvSpPr/>
          <p:nvPr/>
        </p:nvSpPr>
        <p:spPr>
          <a:xfrm>
            <a:off x="560512" y="3429000"/>
            <a:ext cx="8785988" cy="492443"/>
          </a:xfrm>
          <a:prstGeom prst="rect">
            <a:avLst/>
          </a:prstGeom>
        </p:spPr>
        <p:txBody>
          <a:bodyPr wrap="square">
            <a:spAutoFit/>
          </a:bodyPr>
          <a:lstStyle/>
          <a:p>
            <a:pPr>
              <a:buNone/>
            </a:pPr>
            <a:r>
              <a:rPr lang="zh-CN" altLang="zh-CN" sz="2000" b="1" dirty="0">
                <a:latin typeface="+mj-ea"/>
                <a:ea typeface="+mj-ea"/>
              </a:rPr>
              <a:t>使命：打造</a:t>
            </a:r>
            <a:r>
              <a:rPr lang="en-US" altLang="zh-CN" sz="2000" b="1" dirty="0">
                <a:latin typeface="+mj-ea"/>
                <a:ea typeface="+mj-ea"/>
              </a:rPr>
              <a:t>“</a:t>
            </a:r>
            <a:r>
              <a:rPr lang="zh-CN" altLang="zh-CN" sz="2000" b="1" dirty="0">
                <a:solidFill>
                  <a:srgbClr val="FF0000"/>
                </a:solidFill>
                <a:latin typeface="+mj-ea"/>
                <a:ea typeface="+mj-ea"/>
              </a:rPr>
              <a:t>数据标准、组织健全、过程监控、优质</a:t>
            </a:r>
            <a:r>
              <a:rPr lang="zh-CN" altLang="zh-CN" sz="2000" b="1" dirty="0" smtClean="0">
                <a:solidFill>
                  <a:srgbClr val="FF0000"/>
                </a:solidFill>
                <a:latin typeface="+mj-ea"/>
                <a:ea typeface="+mj-ea"/>
              </a:rPr>
              <a:t>高效</a:t>
            </a:r>
            <a:r>
              <a:rPr lang="en-US" altLang="zh-CN" sz="2000" b="1" dirty="0" smtClean="0">
                <a:solidFill>
                  <a:srgbClr val="FF0000"/>
                </a:solidFill>
                <a:latin typeface="+mj-ea"/>
                <a:ea typeface="+mj-ea"/>
              </a:rPr>
              <a:t>“</a:t>
            </a:r>
            <a:r>
              <a:rPr lang="zh-CN" altLang="zh-CN" sz="2000" b="1" dirty="0" smtClean="0">
                <a:latin typeface="+mj-ea"/>
                <a:ea typeface="+mj-ea"/>
              </a:rPr>
              <a:t>的</a:t>
            </a:r>
            <a:r>
              <a:rPr lang="zh-CN" altLang="zh-CN" sz="2000" b="1" dirty="0">
                <a:latin typeface="+mj-ea"/>
                <a:ea typeface="+mj-ea"/>
              </a:rPr>
              <a:t>主数据</a:t>
            </a:r>
            <a:r>
              <a:rPr lang="zh-CN" altLang="zh-CN" sz="2000" b="1" dirty="0" smtClean="0">
                <a:latin typeface="+mj-ea"/>
                <a:ea typeface="+mj-ea"/>
              </a:rPr>
              <a:t>体系</a:t>
            </a:r>
            <a:endParaRPr lang="zh-CN" altLang="zh-CN" sz="2000" b="1" dirty="0">
              <a:latin typeface="+mj-ea"/>
              <a:ea typeface="+mj-ea"/>
            </a:endParaRPr>
          </a:p>
        </p:txBody>
      </p:sp>
      <p:sp>
        <p:nvSpPr>
          <p:cNvPr id="7" name="矩形 6"/>
          <p:cNvSpPr/>
          <p:nvPr/>
        </p:nvSpPr>
        <p:spPr>
          <a:xfrm>
            <a:off x="633416" y="4149080"/>
            <a:ext cx="8064000" cy="1945148"/>
          </a:xfrm>
          <a:prstGeom prst="rect">
            <a:avLst/>
          </a:prstGeom>
          <a:ln>
            <a:solidFill>
              <a:schemeClr val="accent1"/>
            </a:solidFill>
          </a:ln>
        </p:spPr>
        <p:txBody>
          <a:bodyPr wrap="square">
            <a:spAutoFit/>
          </a:bodyPr>
          <a:lstStyle/>
          <a:p>
            <a:pPr marL="285750" indent="-285750">
              <a:buFont typeface="Wingdings" panose="05000000000000000000" pitchFamily="2" charset="2"/>
              <a:buChar char="u"/>
            </a:pPr>
            <a:r>
              <a:rPr lang="zh-CN" altLang="zh-CN" dirty="0">
                <a:latin typeface="+mj-ea"/>
                <a:ea typeface="+mj-ea"/>
              </a:rPr>
              <a:t>主数据体系建设使命的内涵是构建中国建筑“数据同源、规范共享、应用统一、服务集中”的主数据标准化应用</a:t>
            </a:r>
            <a:r>
              <a:rPr lang="zh-CN" altLang="zh-CN" dirty="0" smtClean="0">
                <a:latin typeface="+mj-ea"/>
                <a:ea typeface="+mj-ea"/>
              </a:rPr>
              <a:t>；</a:t>
            </a:r>
            <a:endParaRPr lang="en-US" altLang="zh-CN" dirty="0" smtClean="0">
              <a:latin typeface="+mj-ea"/>
              <a:ea typeface="+mj-ea"/>
            </a:endParaRPr>
          </a:p>
          <a:p>
            <a:pPr marL="285750" indent="-285750">
              <a:buFont typeface="Wingdings" panose="05000000000000000000" pitchFamily="2" charset="2"/>
              <a:buChar char="u"/>
            </a:pPr>
            <a:r>
              <a:rPr lang="zh-CN" altLang="zh-CN" dirty="0" smtClean="0">
                <a:latin typeface="+mj-ea"/>
                <a:ea typeface="+mj-ea"/>
              </a:rPr>
              <a:t>建立</a:t>
            </a:r>
            <a:r>
              <a:rPr lang="zh-CN" altLang="zh-CN" dirty="0">
                <a:latin typeface="+mj-ea"/>
                <a:ea typeface="+mj-ea"/>
              </a:rPr>
              <a:t>完善的主数据管理组织体系，落实岗位和职责分工</a:t>
            </a:r>
            <a:r>
              <a:rPr lang="zh-CN" altLang="zh-CN" dirty="0" smtClean="0">
                <a:latin typeface="+mj-ea"/>
                <a:ea typeface="+mj-ea"/>
              </a:rPr>
              <a:t>；</a:t>
            </a:r>
            <a:endParaRPr lang="en-US" altLang="zh-CN" dirty="0" smtClean="0">
              <a:latin typeface="+mj-ea"/>
              <a:ea typeface="+mj-ea"/>
            </a:endParaRPr>
          </a:p>
          <a:p>
            <a:pPr marL="285750" indent="-285750">
              <a:buFont typeface="Wingdings" panose="05000000000000000000" pitchFamily="2" charset="2"/>
              <a:buChar char="u"/>
            </a:pPr>
            <a:r>
              <a:rPr lang="zh-CN" altLang="zh-CN" dirty="0" smtClean="0">
                <a:latin typeface="+mj-ea"/>
                <a:ea typeface="+mj-ea"/>
              </a:rPr>
              <a:t>构建</a:t>
            </a:r>
            <a:r>
              <a:rPr lang="zh-CN" altLang="zh-CN" dirty="0">
                <a:latin typeface="+mj-ea"/>
                <a:ea typeface="+mj-ea"/>
              </a:rPr>
              <a:t>集中、统一的主数据流程管控和安全管控体系</a:t>
            </a:r>
            <a:r>
              <a:rPr lang="zh-CN" altLang="zh-CN" dirty="0" smtClean="0">
                <a:latin typeface="+mj-ea"/>
                <a:ea typeface="+mj-ea"/>
              </a:rPr>
              <a:t>，成为</a:t>
            </a:r>
            <a:r>
              <a:rPr lang="zh-CN" altLang="zh-CN" dirty="0">
                <a:latin typeface="+mj-ea"/>
                <a:ea typeface="+mj-ea"/>
              </a:rPr>
              <a:t>中国建筑“专业应用、集成互通”信息化建设要求的保障</a:t>
            </a:r>
            <a:r>
              <a:rPr lang="zh-CN" altLang="zh-CN" dirty="0" smtClean="0">
                <a:latin typeface="+mj-ea"/>
                <a:ea typeface="+mj-ea"/>
              </a:rPr>
              <a:t>；</a:t>
            </a:r>
            <a:endParaRPr lang="en-US" altLang="zh-CN" dirty="0" smtClean="0">
              <a:latin typeface="+mj-ea"/>
              <a:ea typeface="+mj-ea"/>
            </a:endParaRPr>
          </a:p>
          <a:p>
            <a:pPr marL="285750" indent="-285750">
              <a:buFont typeface="Wingdings" panose="05000000000000000000" pitchFamily="2" charset="2"/>
              <a:buChar char="u"/>
            </a:pPr>
            <a:r>
              <a:rPr lang="zh-CN" altLang="zh-CN" dirty="0" smtClean="0">
                <a:latin typeface="+mj-ea"/>
                <a:ea typeface="+mj-ea"/>
              </a:rPr>
              <a:t>以</a:t>
            </a:r>
            <a:r>
              <a:rPr lang="zh-CN" altLang="zh-CN" dirty="0">
                <a:latin typeface="+mj-ea"/>
                <a:ea typeface="+mj-ea"/>
              </a:rPr>
              <a:t>准确、唯一和快捷的主数据服务为中国建筑的长期可持续发展做出贡献。</a:t>
            </a:r>
          </a:p>
        </p:txBody>
      </p:sp>
      <p:sp>
        <p:nvSpPr>
          <p:cNvPr id="47" name="矩形 46"/>
          <p:cNvSpPr/>
          <p:nvPr/>
        </p:nvSpPr>
        <p:spPr>
          <a:xfrm>
            <a:off x="3512840" y="32254"/>
            <a:ext cx="6315860" cy="372410"/>
          </a:xfrm>
          <a:prstGeom prst="rect">
            <a:avLst/>
          </a:prstGeom>
        </p:spPr>
        <p:txBody>
          <a:bodyPr wrap="square">
            <a:spAutoFit/>
          </a:bodyPr>
          <a:lstStyle/>
          <a:p>
            <a:pPr>
              <a:buNone/>
            </a:pPr>
            <a:r>
              <a:rPr lang="zh-CN" altLang="en-US" b="1" dirty="0" smtClean="0">
                <a:solidFill>
                  <a:srgbClr val="FF0000"/>
                </a:solidFill>
                <a:latin typeface="+mn-ea"/>
                <a:ea typeface="+mn-ea"/>
              </a:rPr>
              <a:t>愿景使命  </a:t>
            </a:r>
            <a:r>
              <a:rPr lang="zh-CN" altLang="en-US" b="1" dirty="0" smtClean="0">
                <a:latin typeface="+mn-ea"/>
                <a:ea typeface="+mn-ea"/>
              </a:rPr>
              <a:t>总体目标  发展思路  四大定位  五大转变  六大能力  八大举措</a:t>
            </a:r>
            <a:endParaRPr lang="zh-CN" altLang="en-US" b="1" dirty="0">
              <a:latin typeface="+mn-ea"/>
              <a:ea typeface="+mn-ea"/>
            </a:endParaRPr>
          </a:p>
        </p:txBody>
      </p:sp>
      <p:sp>
        <p:nvSpPr>
          <p:cNvPr id="48" name="右箭头 47"/>
          <p:cNvSpPr/>
          <p:nvPr/>
        </p:nvSpPr>
        <p:spPr bwMode="auto">
          <a:xfrm>
            <a:off x="7041232"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54" name="右箭头 53"/>
          <p:cNvSpPr/>
          <p:nvPr/>
        </p:nvSpPr>
        <p:spPr bwMode="auto">
          <a:xfrm>
            <a:off x="7905328"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55" name="右箭头 54"/>
          <p:cNvSpPr/>
          <p:nvPr/>
        </p:nvSpPr>
        <p:spPr bwMode="auto">
          <a:xfrm>
            <a:off x="8804143" y="166338"/>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56" name="右箭头 55"/>
          <p:cNvSpPr/>
          <p:nvPr/>
        </p:nvSpPr>
        <p:spPr bwMode="auto">
          <a:xfrm>
            <a:off x="6127430"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57" name="右箭头 56"/>
          <p:cNvSpPr/>
          <p:nvPr/>
        </p:nvSpPr>
        <p:spPr bwMode="auto">
          <a:xfrm>
            <a:off x="5241032"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58" name="右箭头 57"/>
          <p:cNvSpPr/>
          <p:nvPr/>
        </p:nvSpPr>
        <p:spPr bwMode="auto">
          <a:xfrm>
            <a:off x="432723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59" name="组合 31"/>
          <p:cNvGrpSpPr/>
          <p:nvPr/>
        </p:nvGrpSpPr>
        <p:grpSpPr>
          <a:xfrm>
            <a:off x="8358454" y="476672"/>
            <a:ext cx="1295910" cy="477065"/>
            <a:chOff x="4420039" y="1208820"/>
            <a:chExt cx="4032448" cy="2880728"/>
          </a:xfrm>
        </p:grpSpPr>
        <p:sp>
          <p:nvSpPr>
            <p:cNvPr id="60" name="圆角矩形 59"/>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61" name="圆角矩形 60"/>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62" name="Rectangle 89"/>
            <p:cNvSpPr>
              <a:spLocks noChangeArrowheads="1"/>
            </p:cNvSpPr>
            <p:nvPr/>
          </p:nvSpPr>
          <p:spPr bwMode="auto">
            <a:xfrm>
              <a:off x="4829047" y="1604421"/>
              <a:ext cx="972000" cy="360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63"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74"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75"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76"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64"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65"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6"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67"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8"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9"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0"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1"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2"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73"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110588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368" y="116632"/>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体系规划</a:t>
            </a:r>
            <a:r>
              <a:rPr lang="en-US" altLang="zh-CN" kern="1200" dirty="0" smtClean="0">
                <a:latin typeface="+mj-ea"/>
              </a:rPr>
              <a:t>--</a:t>
            </a:r>
            <a:r>
              <a:rPr lang="zh-CN" altLang="en-US" sz="2000" kern="1200" dirty="0" smtClean="0">
                <a:latin typeface="+mj-ea"/>
              </a:rPr>
              <a:t>发展思路</a:t>
            </a:r>
            <a:r>
              <a:rPr lang="en-US" altLang="zh-CN" sz="2000" kern="1200" dirty="0" smtClean="0">
                <a:latin typeface="+mj-ea"/>
              </a:rPr>
              <a:t>(4568)</a:t>
            </a:r>
            <a:endParaRPr lang="zh-CN" altLang="en-US" sz="2000" kern="1200" dirty="0">
              <a:latin typeface="+mj-ea"/>
            </a:endParaRPr>
          </a:p>
        </p:txBody>
      </p:sp>
      <p:sp>
        <p:nvSpPr>
          <p:cNvPr id="17" name="剪去同侧角的矩形 16"/>
          <p:cNvSpPr/>
          <p:nvPr/>
        </p:nvSpPr>
        <p:spPr bwMode="auto">
          <a:xfrm>
            <a:off x="4627436" y="4869160"/>
            <a:ext cx="4574036" cy="1440160"/>
          </a:xfrm>
          <a:prstGeom prst="snip2Same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style>
          <a:lnRef idx="0">
            <a:schemeClr val="accent3"/>
          </a:lnRef>
          <a:fillRef idx="3">
            <a:schemeClr val="accent3"/>
          </a:fillRef>
          <a:effectRef idx="3">
            <a:schemeClr val="accent3"/>
          </a:effectRef>
          <a:fontRef idx="minor">
            <a:schemeClr val="lt1"/>
          </a:fontRef>
        </p:style>
        <p:txBody>
          <a:bodyPr rot="10800000" vert="eaVert" lIns="0" tIns="0" rIns="0" bIns="0" rtlCol="0" anchor="ctr">
            <a:noAutofit/>
          </a:bodyPr>
          <a:lstStyle/>
          <a:p>
            <a:pPr algn="ctr">
              <a:lnSpc>
                <a:spcPct val="100000"/>
              </a:lnSpc>
              <a:spcBef>
                <a:spcPts val="0"/>
              </a:spcBef>
              <a:spcAft>
                <a:spcPts val="0"/>
              </a:spcAft>
              <a:buClr>
                <a:srgbClr val="FF9966"/>
              </a:buClr>
              <a:buNone/>
            </a:pPr>
            <a:endParaRPr lang="zh-CN" altLang="en-US">
              <a:solidFill>
                <a:srgbClr val="000000"/>
              </a:solidFill>
              <a:latin typeface="+mj-ea"/>
              <a:ea typeface="+mj-ea"/>
            </a:endParaRPr>
          </a:p>
        </p:txBody>
      </p:sp>
      <p:sp>
        <p:nvSpPr>
          <p:cNvPr id="18" name="剪去同侧角的矩形 17"/>
          <p:cNvSpPr/>
          <p:nvPr/>
        </p:nvSpPr>
        <p:spPr bwMode="auto">
          <a:xfrm>
            <a:off x="416496" y="4869160"/>
            <a:ext cx="4006934" cy="1440160"/>
          </a:xfrm>
          <a:prstGeom prst="snip2Same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lnSpc>
                <a:spcPct val="100000"/>
              </a:lnSpc>
              <a:spcBef>
                <a:spcPts val="0"/>
              </a:spcBef>
              <a:spcAft>
                <a:spcPts val="0"/>
              </a:spcAft>
              <a:buClr>
                <a:srgbClr val="FF9966"/>
              </a:buClr>
              <a:buNone/>
            </a:pPr>
            <a:endParaRPr lang="zh-CN" altLang="en-US">
              <a:solidFill>
                <a:srgbClr val="000000"/>
              </a:solidFill>
              <a:latin typeface="+mj-ea"/>
              <a:ea typeface="+mj-ea"/>
            </a:endParaRPr>
          </a:p>
        </p:txBody>
      </p:sp>
      <p:sp>
        <p:nvSpPr>
          <p:cNvPr id="19" name="矩形 18"/>
          <p:cNvSpPr/>
          <p:nvPr/>
        </p:nvSpPr>
        <p:spPr>
          <a:xfrm>
            <a:off x="683568" y="2877437"/>
            <a:ext cx="1440160" cy="186291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wrap="square">
            <a:noAutofit/>
          </a:bodyPr>
          <a:lstStyle/>
          <a:p>
            <a:pPr>
              <a:lnSpc>
                <a:spcPct val="100000"/>
              </a:lnSpc>
              <a:spcBef>
                <a:spcPts val="0"/>
              </a:spcBef>
              <a:spcAft>
                <a:spcPts val="0"/>
              </a:spcAft>
              <a:buNone/>
            </a:pPr>
            <a:endParaRPr lang="zh-CN" altLang="en-US" sz="1200" dirty="0">
              <a:latin typeface="+mj-ea"/>
              <a:ea typeface="+mj-ea"/>
            </a:endParaRPr>
          </a:p>
        </p:txBody>
      </p:sp>
      <p:sp>
        <p:nvSpPr>
          <p:cNvPr id="20" name="矩形 19"/>
          <p:cNvSpPr/>
          <p:nvPr/>
        </p:nvSpPr>
        <p:spPr>
          <a:xfrm>
            <a:off x="703154" y="3053059"/>
            <a:ext cx="1440160" cy="1486371"/>
          </a:xfrm>
          <a:prstGeom prst="rect">
            <a:avLst/>
          </a:prstGeom>
        </p:spPr>
        <p:txBody>
          <a:bodyPr wrap="square">
            <a:noAutofit/>
          </a:bodyPr>
          <a:lstStyle/>
          <a:p>
            <a:pPr>
              <a:lnSpc>
                <a:spcPct val="100000"/>
              </a:lnSpc>
              <a:spcBef>
                <a:spcPts val="600"/>
              </a:spcBef>
              <a:spcAft>
                <a:spcPts val="600"/>
              </a:spcAft>
              <a:buNone/>
            </a:pPr>
            <a:r>
              <a:rPr lang="zh-CN" altLang="en-US" sz="1200" dirty="0">
                <a:latin typeface="+mj-ea"/>
                <a:ea typeface="+mj-ea"/>
              </a:rPr>
              <a:t>无组织</a:t>
            </a:r>
            <a:r>
              <a:rPr lang="zh-CN" altLang="en-US" sz="1200" dirty="0" smtClean="0">
                <a:latin typeface="+mj-ea"/>
                <a:ea typeface="+mj-ea"/>
              </a:rPr>
              <a:t>管理</a:t>
            </a:r>
            <a:endParaRPr lang="en-US" altLang="zh-CN" sz="1200" b="0" dirty="0" smtClean="0">
              <a:solidFill>
                <a:schemeClr val="tx1"/>
              </a:solidFill>
              <a:latin typeface="+mj-ea"/>
              <a:ea typeface="+mj-ea"/>
            </a:endParaRPr>
          </a:p>
          <a:p>
            <a:pPr>
              <a:lnSpc>
                <a:spcPct val="100000"/>
              </a:lnSpc>
              <a:spcBef>
                <a:spcPts val="600"/>
              </a:spcBef>
              <a:spcAft>
                <a:spcPts val="600"/>
              </a:spcAft>
              <a:buNone/>
            </a:pPr>
            <a:r>
              <a:rPr lang="zh-CN" altLang="zh-CN" sz="1200" b="0" dirty="0" smtClean="0">
                <a:solidFill>
                  <a:schemeClr val="tx1"/>
                </a:solidFill>
                <a:latin typeface="+mj-ea"/>
                <a:ea typeface="+mj-ea"/>
              </a:rPr>
              <a:t>分散的管理</a:t>
            </a:r>
            <a:endParaRPr lang="en-US" altLang="zh-CN" sz="1200" b="0" dirty="0" smtClean="0">
              <a:solidFill>
                <a:schemeClr val="tx1"/>
              </a:solidFill>
              <a:latin typeface="+mj-ea"/>
              <a:ea typeface="+mj-ea"/>
            </a:endParaRPr>
          </a:p>
          <a:p>
            <a:pPr>
              <a:lnSpc>
                <a:spcPct val="100000"/>
              </a:lnSpc>
              <a:spcBef>
                <a:spcPts val="600"/>
              </a:spcBef>
              <a:spcAft>
                <a:spcPts val="600"/>
              </a:spcAft>
              <a:buNone/>
            </a:pPr>
            <a:r>
              <a:rPr lang="zh-CN" altLang="en-US" sz="1200" dirty="0" smtClean="0">
                <a:latin typeface="+mj-ea"/>
                <a:ea typeface="+mj-ea"/>
              </a:rPr>
              <a:t>离散的数据编码</a:t>
            </a:r>
            <a:endParaRPr lang="en-US" altLang="zh-CN" sz="1200" b="0" dirty="0" smtClean="0">
              <a:solidFill>
                <a:schemeClr val="tx1"/>
              </a:solidFill>
              <a:latin typeface="+mj-ea"/>
              <a:ea typeface="+mj-ea"/>
            </a:endParaRPr>
          </a:p>
          <a:p>
            <a:pPr>
              <a:lnSpc>
                <a:spcPct val="100000"/>
              </a:lnSpc>
              <a:spcBef>
                <a:spcPts val="600"/>
              </a:spcBef>
              <a:spcAft>
                <a:spcPts val="600"/>
              </a:spcAft>
              <a:buNone/>
            </a:pPr>
            <a:r>
              <a:rPr lang="zh-CN" altLang="en-US" sz="1200" dirty="0" smtClean="0">
                <a:latin typeface="+mj-ea"/>
                <a:ea typeface="+mj-ea"/>
              </a:rPr>
              <a:t>缺乏安全控制</a:t>
            </a:r>
            <a:endParaRPr lang="en-US" altLang="zh-CN" sz="1200" dirty="0" smtClean="0">
              <a:latin typeface="+mj-ea"/>
              <a:ea typeface="+mj-ea"/>
            </a:endParaRPr>
          </a:p>
          <a:p>
            <a:pPr>
              <a:lnSpc>
                <a:spcPct val="100000"/>
              </a:lnSpc>
              <a:spcBef>
                <a:spcPts val="600"/>
              </a:spcBef>
              <a:spcAft>
                <a:spcPts val="600"/>
              </a:spcAft>
              <a:buNone/>
            </a:pPr>
            <a:r>
              <a:rPr lang="zh-CN" altLang="en-US" sz="1200" dirty="0" smtClean="0">
                <a:latin typeface="+mj-ea"/>
                <a:ea typeface="+mj-ea"/>
              </a:rPr>
              <a:t>手工</a:t>
            </a:r>
            <a:endParaRPr lang="zh-CN" altLang="en-US" sz="1200" b="0" dirty="0">
              <a:solidFill>
                <a:schemeClr val="tx1"/>
              </a:solidFill>
              <a:latin typeface="+mj-ea"/>
              <a:ea typeface="+mj-ea"/>
            </a:endParaRPr>
          </a:p>
        </p:txBody>
      </p:sp>
      <p:sp>
        <p:nvSpPr>
          <p:cNvPr id="22" name="Rectangle 3"/>
          <p:cNvSpPr>
            <a:spLocks noChangeArrowheads="1"/>
          </p:cNvSpPr>
          <p:nvPr/>
        </p:nvSpPr>
        <p:spPr bwMode="auto">
          <a:xfrm>
            <a:off x="7041232" y="2982450"/>
            <a:ext cx="1656184"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p>
            <a:pPr eaLnBrk="1" hangingPunct="1">
              <a:lnSpc>
                <a:spcPct val="100000"/>
              </a:lnSpc>
              <a:spcBef>
                <a:spcPts val="0"/>
              </a:spcBef>
              <a:spcAft>
                <a:spcPts val="0"/>
              </a:spcAft>
              <a:buClrTx/>
              <a:buNone/>
            </a:pPr>
            <a:r>
              <a:rPr lang="zh-CN" altLang="zh-CN" sz="1200" dirty="0">
                <a:latin typeface="+mj-ea"/>
                <a:ea typeface="+mj-ea"/>
              </a:rPr>
              <a:t>以六大核心能力构建为支撑，以八</a:t>
            </a:r>
            <a:r>
              <a:rPr lang="zh-CN" altLang="zh-CN" sz="1200" dirty="0" smtClean="0">
                <a:latin typeface="+mj-ea"/>
                <a:ea typeface="+mj-ea"/>
              </a:rPr>
              <a:t>大</a:t>
            </a:r>
            <a:r>
              <a:rPr lang="zh-CN" altLang="en-US" sz="1200" dirty="0" smtClean="0">
                <a:latin typeface="+mj-ea"/>
                <a:ea typeface="+mj-ea"/>
              </a:rPr>
              <a:t>关键</a:t>
            </a:r>
            <a:r>
              <a:rPr lang="zh-CN" altLang="zh-CN" sz="1200" dirty="0" smtClean="0">
                <a:latin typeface="+mj-ea"/>
                <a:ea typeface="+mj-ea"/>
              </a:rPr>
              <a:t>举措</a:t>
            </a:r>
            <a:r>
              <a:rPr lang="zh-CN" altLang="zh-CN" sz="1200" dirty="0">
                <a:latin typeface="+mj-ea"/>
                <a:ea typeface="+mj-ea"/>
              </a:rPr>
              <a:t>为手段，逐步实现国内领先的主数据管控体系建设</a:t>
            </a:r>
            <a:endParaRPr kumimoji="0" lang="zh-CN" altLang="en-GB" sz="1800" b="0" i="0" u="none" strike="noStrike" cap="none" normalizeH="0" baseline="0" dirty="0" smtClean="0">
              <a:ln>
                <a:noFill/>
              </a:ln>
              <a:solidFill>
                <a:schemeClr val="tx1"/>
              </a:solidFill>
              <a:effectLst/>
              <a:latin typeface="+mj-ea"/>
              <a:ea typeface="+mj-ea"/>
            </a:endParaRPr>
          </a:p>
        </p:txBody>
      </p:sp>
      <p:sp>
        <p:nvSpPr>
          <p:cNvPr id="24" name="矩形 23"/>
          <p:cNvSpPr/>
          <p:nvPr/>
        </p:nvSpPr>
        <p:spPr>
          <a:xfrm>
            <a:off x="2771800" y="2877436"/>
            <a:ext cx="1577697" cy="191971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noAutofit/>
          </a:bodyPr>
          <a:lstStyle/>
          <a:p>
            <a:pPr>
              <a:lnSpc>
                <a:spcPct val="100000"/>
              </a:lnSpc>
              <a:spcBef>
                <a:spcPts val="0"/>
              </a:spcBef>
              <a:spcAft>
                <a:spcPts val="0"/>
              </a:spcAft>
              <a:buNone/>
            </a:pPr>
            <a:endParaRPr lang="en-US" altLang="zh-CN" sz="1200" dirty="0" smtClean="0">
              <a:solidFill>
                <a:schemeClr val="tx1"/>
              </a:solidFill>
              <a:latin typeface="+mj-ea"/>
              <a:ea typeface="+mj-ea"/>
            </a:endParaRPr>
          </a:p>
        </p:txBody>
      </p:sp>
      <p:sp>
        <p:nvSpPr>
          <p:cNvPr id="25" name="矩形 24"/>
          <p:cNvSpPr/>
          <p:nvPr/>
        </p:nvSpPr>
        <p:spPr>
          <a:xfrm>
            <a:off x="2123728" y="4869160"/>
            <a:ext cx="1261884" cy="307777"/>
          </a:xfrm>
          <a:prstGeom prst="rect">
            <a:avLst/>
          </a:prstGeom>
        </p:spPr>
        <p:txBody>
          <a:bodyPr wrap="none">
            <a:noAutofit/>
          </a:bodyPr>
          <a:lstStyle/>
          <a:p>
            <a:pPr>
              <a:lnSpc>
                <a:spcPct val="100000"/>
              </a:lnSpc>
              <a:spcBef>
                <a:spcPts val="0"/>
              </a:spcBef>
              <a:spcAft>
                <a:spcPts val="0"/>
              </a:spcAft>
              <a:buNone/>
            </a:pPr>
            <a:r>
              <a:rPr lang="zh-CN" altLang="zh-CN" b="1" dirty="0" smtClean="0">
                <a:solidFill>
                  <a:schemeClr val="tx1"/>
                </a:solidFill>
                <a:latin typeface="+mj-ea"/>
                <a:ea typeface="+mj-ea"/>
              </a:rPr>
              <a:t>六大</a:t>
            </a:r>
            <a:r>
              <a:rPr lang="zh-CN" altLang="en-US" b="1" dirty="0" smtClean="0">
                <a:solidFill>
                  <a:schemeClr val="tx1"/>
                </a:solidFill>
                <a:latin typeface="+mj-ea"/>
                <a:ea typeface="+mj-ea"/>
              </a:rPr>
              <a:t>核心能力</a:t>
            </a:r>
            <a:endParaRPr lang="zh-CN" altLang="en-US" b="1" dirty="0">
              <a:latin typeface="+mj-ea"/>
              <a:ea typeface="+mj-ea"/>
            </a:endParaRPr>
          </a:p>
        </p:txBody>
      </p:sp>
      <p:sp>
        <p:nvSpPr>
          <p:cNvPr id="26" name="矩形 25"/>
          <p:cNvSpPr/>
          <p:nvPr/>
        </p:nvSpPr>
        <p:spPr>
          <a:xfrm>
            <a:off x="6228184" y="4869160"/>
            <a:ext cx="1261884" cy="307777"/>
          </a:xfrm>
          <a:prstGeom prst="rect">
            <a:avLst/>
          </a:prstGeom>
        </p:spPr>
        <p:txBody>
          <a:bodyPr wrap="none">
            <a:noAutofit/>
          </a:bodyPr>
          <a:lstStyle/>
          <a:p>
            <a:pPr>
              <a:lnSpc>
                <a:spcPct val="100000"/>
              </a:lnSpc>
              <a:spcBef>
                <a:spcPts val="0"/>
              </a:spcBef>
              <a:spcAft>
                <a:spcPts val="0"/>
              </a:spcAft>
              <a:buNone/>
            </a:pPr>
            <a:r>
              <a:rPr lang="zh-CN" altLang="zh-CN" b="1" dirty="0" smtClean="0">
                <a:solidFill>
                  <a:schemeClr val="tx1"/>
                </a:solidFill>
                <a:latin typeface="+mj-ea"/>
                <a:ea typeface="+mj-ea"/>
              </a:rPr>
              <a:t>八大</a:t>
            </a:r>
            <a:r>
              <a:rPr lang="zh-CN" altLang="en-US" b="1" dirty="0" smtClean="0">
                <a:solidFill>
                  <a:schemeClr val="tx1"/>
                </a:solidFill>
                <a:latin typeface="+mj-ea"/>
                <a:ea typeface="+mj-ea"/>
              </a:rPr>
              <a:t>关键</a:t>
            </a:r>
            <a:r>
              <a:rPr lang="zh-CN" altLang="zh-CN" b="1" dirty="0" smtClean="0">
                <a:solidFill>
                  <a:schemeClr val="tx1"/>
                </a:solidFill>
                <a:latin typeface="+mj-ea"/>
                <a:ea typeface="+mj-ea"/>
              </a:rPr>
              <a:t>举措</a:t>
            </a:r>
            <a:endParaRPr lang="zh-CN" altLang="en-US" b="1" dirty="0">
              <a:latin typeface="+mj-ea"/>
              <a:ea typeface="+mj-ea"/>
            </a:endParaRPr>
          </a:p>
        </p:txBody>
      </p:sp>
      <p:sp>
        <p:nvSpPr>
          <p:cNvPr id="28" name="矩形 27"/>
          <p:cNvSpPr/>
          <p:nvPr/>
        </p:nvSpPr>
        <p:spPr>
          <a:xfrm>
            <a:off x="3927470" y="1496040"/>
            <a:ext cx="1693932" cy="307777"/>
          </a:xfrm>
          <a:prstGeom prst="rect">
            <a:avLst/>
          </a:prstGeom>
        </p:spPr>
        <p:txBody>
          <a:bodyPr wrap="square">
            <a:noAutofit/>
          </a:bodyPr>
          <a:lstStyle/>
          <a:p>
            <a:pPr algn="dist">
              <a:lnSpc>
                <a:spcPct val="100000"/>
              </a:lnSpc>
              <a:spcBef>
                <a:spcPts val="0"/>
              </a:spcBef>
              <a:spcAft>
                <a:spcPts val="0"/>
              </a:spcAft>
              <a:buNone/>
            </a:pPr>
            <a:r>
              <a:rPr lang="zh-CN" altLang="en-US" b="1" dirty="0" smtClean="0">
                <a:latin typeface="+mj-ea"/>
                <a:ea typeface="+mj-ea"/>
              </a:rPr>
              <a:t>规划定位</a:t>
            </a:r>
            <a:endParaRPr lang="zh-CN" altLang="en-US" b="1" dirty="0">
              <a:latin typeface="+mj-ea"/>
              <a:ea typeface="+mj-ea"/>
            </a:endParaRPr>
          </a:p>
        </p:txBody>
      </p:sp>
      <p:sp>
        <p:nvSpPr>
          <p:cNvPr id="29" name="饼形 28"/>
          <p:cNvSpPr/>
          <p:nvPr/>
        </p:nvSpPr>
        <p:spPr bwMode="auto">
          <a:xfrm rot="1026914">
            <a:off x="5463284" y="3156434"/>
            <a:ext cx="1404772" cy="1388273"/>
          </a:xfrm>
          <a:prstGeom prst="pie">
            <a:avLst>
              <a:gd name="adj1" fmla="val 1059170"/>
              <a:gd name="adj2" fmla="val 7552394"/>
            </a:avLst>
          </a:prstGeom>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3">
            <a:schemeClr val="accent5"/>
          </a:fillRef>
          <a:effectRef idx="2">
            <a:schemeClr val="accent5"/>
          </a:effectRef>
          <a:fontRef idx="minor">
            <a:schemeClr val="lt1"/>
          </a:fontRef>
        </p:style>
        <p:txBody>
          <a:bodyPr rot="10800000" vert="eaVert" lIns="0" tIns="0" rIns="0" bIns="0" rtlCol="0" anchor="ctr">
            <a:noAutofit/>
          </a:bodyPr>
          <a:lstStyle/>
          <a:p>
            <a:pPr algn="ctr">
              <a:lnSpc>
                <a:spcPct val="100000"/>
              </a:lnSpc>
              <a:spcBef>
                <a:spcPts val="0"/>
              </a:spcBef>
              <a:spcAft>
                <a:spcPts val="0"/>
              </a:spcAft>
              <a:buClr>
                <a:srgbClr val="FF9966"/>
              </a:buClr>
              <a:buNone/>
            </a:pPr>
            <a:endParaRPr lang="zh-CN" altLang="en-US" sz="1000">
              <a:solidFill>
                <a:srgbClr val="000000"/>
              </a:solidFill>
              <a:latin typeface="+mj-ea"/>
              <a:ea typeface="+mj-ea"/>
            </a:endParaRPr>
          </a:p>
        </p:txBody>
      </p:sp>
      <p:sp>
        <p:nvSpPr>
          <p:cNvPr id="30" name="饼形 29"/>
          <p:cNvSpPr/>
          <p:nvPr/>
        </p:nvSpPr>
        <p:spPr bwMode="auto">
          <a:xfrm rot="16200000">
            <a:off x="5454679" y="3077161"/>
            <a:ext cx="1444915" cy="1440160"/>
          </a:xfrm>
          <a:prstGeom prst="pie">
            <a:avLst>
              <a:gd name="adj1" fmla="val 0"/>
              <a:gd name="adj2" fmla="val 7406839"/>
            </a:avLst>
          </a:prstGeom>
          <a:ln/>
          <a:extLst>
            <a:ext uri="{91240B29-F687-4F45-9708-019B960494DF}">
              <a14:hiddenLine xmlns:a14="http://schemas.microsoft.com/office/drawing/2010/main" w="9525">
                <a:solidFill>
                  <a:srgbClr val="000000"/>
                </a:solidFill>
                <a:miter lim="800000"/>
                <a:headEnd/>
                <a:tailEnd/>
              </a14:hiddenLine>
            </a:ext>
          </a:extLst>
        </p:spPr>
        <p:style>
          <a:lnRef idx="1">
            <a:schemeClr val="accent3"/>
          </a:lnRef>
          <a:fillRef idx="3">
            <a:schemeClr val="accent3"/>
          </a:fillRef>
          <a:effectRef idx="2">
            <a:schemeClr val="accent3"/>
          </a:effectRef>
          <a:fontRef idx="minor">
            <a:schemeClr val="lt1"/>
          </a:fontRef>
        </p:style>
        <p:txBody>
          <a:bodyPr rot="10800000" vert="eaVert" lIns="0" tIns="0" rIns="0" bIns="0" rtlCol="0" anchor="ctr">
            <a:noAutofit/>
          </a:bodyPr>
          <a:lstStyle/>
          <a:p>
            <a:pPr algn="ctr">
              <a:lnSpc>
                <a:spcPct val="100000"/>
              </a:lnSpc>
              <a:spcBef>
                <a:spcPts val="0"/>
              </a:spcBef>
              <a:spcAft>
                <a:spcPts val="0"/>
              </a:spcAft>
              <a:buClr>
                <a:srgbClr val="FF9966"/>
              </a:buClr>
              <a:buNone/>
            </a:pPr>
            <a:endParaRPr lang="zh-CN" altLang="en-US" sz="1000">
              <a:solidFill>
                <a:srgbClr val="000000"/>
              </a:solidFill>
              <a:latin typeface="+mj-ea"/>
              <a:ea typeface="+mj-ea"/>
            </a:endParaRPr>
          </a:p>
        </p:txBody>
      </p:sp>
      <p:sp>
        <p:nvSpPr>
          <p:cNvPr id="31" name="饼形 30"/>
          <p:cNvSpPr/>
          <p:nvPr/>
        </p:nvSpPr>
        <p:spPr bwMode="auto">
          <a:xfrm rot="8149891">
            <a:off x="5423559" y="3064492"/>
            <a:ext cx="1375552" cy="1459782"/>
          </a:xfrm>
          <a:prstGeom prst="pie">
            <a:avLst>
              <a:gd name="adj1" fmla="val 377742"/>
              <a:gd name="adj2" fmla="val 8013865"/>
            </a:avLst>
          </a:prstGeom>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rot="10800000" vert="eaVert" lIns="0" tIns="0" rIns="0" bIns="0" rtlCol="0" anchor="ctr">
            <a:noAutofit/>
          </a:bodyPr>
          <a:lstStyle/>
          <a:p>
            <a:pPr>
              <a:lnSpc>
                <a:spcPct val="100000"/>
              </a:lnSpc>
              <a:spcBef>
                <a:spcPts val="0"/>
              </a:spcBef>
              <a:spcAft>
                <a:spcPts val="0"/>
              </a:spcAft>
              <a:buClr>
                <a:srgbClr val="FF9966"/>
              </a:buClr>
              <a:buNone/>
            </a:pPr>
            <a:endParaRPr lang="zh-CN" altLang="en-US" sz="1000" dirty="0">
              <a:solidFill>
                <a:srgbClr val="000000"/>
              </a:solidFill>
              <a:latin typeface="+mj-ea"/>
              <a:ea typeface="+mj-ea"/>
            </a:endParaRPr>
          </a:p>
        </p:txBody>
      </p:sp>
      <p:sp>
        <p:nvSpPr>
          <p:cNvPr id="32" name="矩形 31"/>
          <p:cNvSpPr/>
          <p:nvPr/>
        </p:nvSpPr>
        <p:spPr>
          <a:xfrm>
            <a:off x="5567838" y="3421563"/>
            <a:ext cx="553908" cy="553998"/>
          </a:xfrm>
          <a:prstGeom prst="rect">
            <a:avLst/>
          </a:prstGeom>
        </p:spPr>
        <p:txBody>
          <a:bodyPr wrap="square">
            <a:noAutofit/>
          </a:bodyPr>
          <a:lstStyle/>
          <a:p>
            <a:pPr>
              <a:lnSpc>
                <a:spcPct val="100000"/>
              </a:lnSpc>
              <a:spcBef>
                <a:spcPts val="0"/>
              </a:spcBef>
              <a:spcAft>
                <a:spcPts val="0"/>
              </a:spcAft>
              <a:buNone/>
            </a:pPr>
            <a:r>
              <a:rPr lang="zh-CN" altLang="en-GB" sz="1000" b="0" dirty="0" smtClean="0">
                <a:solidFill>
                  <a:schemeClr val="tx1"/>
                </a:solidFill>
                <a:latin typeface="+mj-ea"/>
                <a:ea typeface="+mj-ea"/>
                <a:cs typeface="Times New Roman" pitchFamily="18" charset="0"/>
              </a:rPr>
              <a:t>六大</a:t>
            </a:r>
            <a:r>
              <a:rPr lang="zh-CN" altLang="en-US" sz="1000" b="0" dirty="0" smtClean="0">
                <a:solidFill>
                  <a:schemeClr val="tx1"/>
                </a:solidFill>
                <a:latin typeface="+mj-ea"/>
                <a:ea typeface="+mj-ea"/>
                <a:cs typeface="Times New Roman" pitchFamily="18" charset="0"/>
              </a:rPr>
              <a:t>核心能力</a:t>
            </a:r>
            <a:endParaRPr lang="zh-CN" altLang="en-US" sz="1000" dirty="0">
              <a:latin typeface="+mj-ea"/>
              <a:ea typeface="+mj-ea"/>
            </a:endParaRPr>
          </a:p>
        </p:txBody>
      </p:sp>
      <p:sp>
        <p:nvSpPr>
          <p:cNvPr id="33" name="矩形 32"/>
          <p:cNvSpPr/>
          <p:nvPr/>
        </p:nvSpPr>
        <p:spPr>
          <a:xfrm>
            <a:off x="6121745" y="3421563"/>
            <a:ext cx="720080" cy="400110"/>
          </a:xfrm>
          <a:prstGeom prst="rect">
            <a:avLst/>
          </a:prstGeom>
        </p:spPr>
        <p:txBody>
          <a:bodyPr wrap="square">
            <a:noAutofit/>
          </a:bodyPr>
          <a:lstStyle/>
          <a:p>
            <a:pPr>
              <a:lnSpc>
                <a:spcPct val="100000"/>
              </a:lnSpc>
              <a:spcBef>
                <a:spcPts val="0"/>
              </a:spcBef>
              <a:spcAft>
                <a:spcPts val="0"/>
              </a:spcAft>
              <a:buNone/>
            </a:pPr>
            <a:r>
              <a:rPr lang="zh-CN" altLang="en-GB" sz="1000" b="0" smtClean="0">
                <a:solidFill>
                  <a:schemeClr val="tx1"/>
                </a:solidFill>
                <a:latin typeface="+mj-ea"/>
                <a:ea typeface="+mj-ea"/>
                <a:cs typeface="Times New Roman" pitchFamily="18" charset="0"/>
              </a:rPr>
              <a:t>八大</a:t>
            </a:r>
            <a:r>
              <a:rPr lang="zh-CN" altLang="en-US" sz="1000" b="0" smtClean="0">
                <a:solidFill>
                  <a:schemeClr val="tx1"/>
                </a:solidFill>
                <a:latin typeface="+mj-ea"/>
                <a:ea typeface="+mj-ea"/>
                <a:cs typeface="Times New Roman" pitchFamily="18" charset="0"/>
              </a:rPr>
              <a:t>关键</a:t>
            </a:r>
            <a:r>
              <a:rPr lang="zh-CN" altLang="en-GB" sz="1000" b="0" smtClean="0">
                <a:solidFill>
                  <a:schemeClr val="tx1"/>
                </a:solidFill>
                <a:latin typeface="+mj-ea"/>
                <a:ea typeface="+mj-ea"/>
                <a:cs typeface="Times New Roman" pitchFamily="18" charset="0"/>
              </a:rPr>
              <a:t>举措</a:t>
            </a:r>
            <a:endParaRPr lang="zh-CN" altLang="en-US" sz="1000" dirty="0">
              <a:latin typeface="+mj-ea"/>
              <a:ea typeface="+mj-ea"/>
            </a:endParaRPr>
          </a:p>
        </p:txBody>
      </p:sp>
      <p:sp>
        <p:nvSpPr>
          <p:cNvPr id="34" name="矩形 33"/>
          <p:cNvSpPr/>
          <p:nvPr/>
        </p:nvSpPr>
        <p:spPr>
          <a:xfrm>
            <a:off x="5601072" y="4124706"/>
            <a:ext cx="1210588" cy="246221"/>
          </a:xfrm>
          <a:prstGeom prst="rect">
            <a:avLst/>
          </a:prstGeom>
        </p:spPr>
        <p:txBody>
          <a:bodyPr wrap="none">
            <a:noAutofit/>
          </a:bodyPr>
          <a:lstStyle/>
          <a:p>
            <a:pPr algn="ctr">
              <a:lnSpc>
                <a:spcPct val="100000"/>
              </a:lnSpc>
              <a:spcBef>
                <a:spcPts val="0"/>
              </a:spcBef>
              <a:spcAft>
                <a:spcPts val="0"/>
              </a:spcAft>
              <a:buNone/>
            </a:pPr>
            <a:r>
              <a:rPr lang="zh-CN" altLang="en-US" sz="1000" dirty="0" smtClean="0">
                <a:latin typeface="+mj-ea"/>
                <a:ea typeface="+mj-ea"/>
              </a:rPr>
              <a:t>五大转变</a:t>
            </a:r>
            <a:endParaRPr lang="zh-CN" altLang="en-US" sz="1000" dirty="0">
              <a:latin typeface="+mj-ea"/>
              <a:ea typeface="+mj-ea"/>
            </a:endParaRPr>
          </a:p>
        </p:txBody>
      </p:sp>
      <p:sp>
        <p:nvSpPr>
          <p:cNvPr id="35" name="矩形 34"/>
          <p:cNvSpPr/>
          <p:nvPr/>
        </p:nvSpPr>
        <p:spPr>
          <a:xfrm>
            <a:off x="2839254" y="2972126"/>
            <a:ext cx="1584176" cy="1768227"/>
          </a:xfrm>
          <a:prstGeom prst="rect">
            <a:avLst/>
          </a:prstGeom>
        </p:spPr>
        <p:txBody>
          <a:bodyPr wrap="square">
            <a:noAutofit/>
          </a:bodyPr>
          <a:lstStyle/>
          <a:p>
            <a:pPr>
              <a:lnSpc>
                <a:spcPct val="100000"/>
              </a:lnSpc>
              <a:spcBef>
                <a:spcPts val="0"/>
              </a:spcBef>
              <a:spcAft>
                <a:spcPts val="600"/>
              </a:spcAft>
              <a:buNone/>
            </a:pPr>
            <a:r>
              <a:rPr lang="zh-CN" altLang="en-US" sz="1200" dirty="0">
                <a:latin typeface="+mj-ea"/>
                <a:ea typeface="+mj-ea"/>
              </a:rPr>
              <a:t>专业实体</a:t>
            </a:r>
            <a:r>
              <a:rPr lang="zh-CN" altLang="en-US" sz="1200" dirty="0" smtClean="0">
                <a:latin typeface="+mj-ea"/>
                <a:ea typeface="+mj-ea"/>
              </a:rPr>
              <a:t>组织</a:t>
            </a:r>
            <a:endParaRPr lang="en-US" altLang="zh-CN" sz="1200" b="0" dirty="0" smtClean="0">
              <a:solidFill>
                <a:schemeClr val="tx1"/>
              </a:solidFill>
              <a:latin typeface="+mj-ea"/>
              <a:ea typeface="+mj-ea"/>
            </a:endParaRPr>
          </a:p>
          <a:p>
            <a:pPr>
              <a:lnSpc>
                <a:spcPct val="100000"/>
              </a:lnSpc>
              <a:spcBef>
                <a:spcPts val="0"/>
              </a:spcBef>
              <a:spcAft>
                <a:spcPts val="600"/>
              </a:spcAft>
              <a:buNone/>
            </a:pPr>
            <a:r>
              <a:rPr lang="zh-CN" altLang="zh-CN" sz="1200" b="0" dirty="0" smtClean="0">
                <a:solidFill>
                  <a:schemeClr val="tx1"/>
                </a:solidFill>
                <a:latin typeface="+mj-ea"/>
                <a:ea typeface="+mj-ea"/>
              </a:rPr>
              <a:t>高度集成</a:t>
            </a:r>
            <a:r>
              <a:rPr lang="zh-CN" altLang="en-US" sz="1200" dirty="0">
                <a:latin typeface="+mj-ea"/>
                <a:ea typeface="+mj-ea"/>
              </a:rPr>
              <a:t>统一</a:t>
            </a:r>
            <a:r>
              <a:rPr lang="zh-CN" altLang="zh-CN" sz="1200" b="0" dirty="0" smtClean="0">
                <a:solidFill>
                  <a:schemeClr val="tx1"/>
                </a:solidFill>
                <a:latin typeface="+mj-ea"/>
                <a:ea typeface="+mj-ea"/>
              </a:rPr>
              <a:t>管理</a:t>
            </a:r>
            <a:endParaRPr lang="en-US" altLang="zh-CN" sz="1200" b="0" dirty="0" smtClean="0">
              <a:solidFill>
                <a:schemeClr val="tx1"/>
              </a:solidFill>
              <a:latin typeface="+mj-ea"/>
              <a:ea typeface="+mj-ea"/>
            </a:endParaRPr>
          </a:p>
          <a:p>
            <a:pPr>
              <a:lnSpc>
                <a:spcPct val="100000"/>
              </a:lnSpc>
              <a:spcBef>
                <a:spcPts val="0"/>
              </a:spcBef>
              <a:spcAft>
                <a:spcPts val="600"/>
              </a:spcAft>
              <a:buNone/>
            </a:pPr>
            <a:r>
              <a:rPr lang="zh-CN" altLang="en-US" sz="1200" dirty="0" smtClean="0">
                <a:latin typeface="+mj-ea"/>
                <a:ea typeface="+mj-ea"/>
              </a:rPr>
              <a:t>全局、整合的标准化主数据体系</a:t>
            </a:r>
            <a:endParaRPr lang="en-US" altLang="zh-CN" sz="1200" b="0" dirty="0" smtClean="0">
              <a:solidFill>
                <a:schemeClr val="tx1"/>
              </a:solidFill>
              <a:latin typeface="+mj-ea"/>
              <a:ea typeface="+mj-ea"/>
            </a:endParaRPr>
          </a:p>
          <a:p>
            <a:pPr>
              <a:lnSpc>
                <a:spcPct val="100000"/>
              </a:lnSpc>
              <a:spcBef>
                <a:spcPts val="0"/>
              </a:spcBef>
              <a:spcAft>
                <a:spcPts val="600"/>
              </a:spcAft>
              <a:buNone/>
            </a:pPr>
            <a:r>
              <a:rPr lang="zh-CN" altLang="en-US" sz="1200" b="0" dirty="0" smtClean="0">
                <a:solidFill>
                  <a:schemeClr val="tx1"/>
                </a:solidFill>
                <a:latin typeface="+mj-ea"/>
                <a:ea typeface="+mj-ea"/>
              </a:rPr>
              <a:t>全面、可靠的主数据安全体系</a:t>
            </a:r>
            <a:endParaRPr lang="en-US" altLang="zh-CN" sz="1200" b="0" dirty="0" smtClean="0">
              <a:solidFill>
                <a:schemeClr val="tx1"/>
              </a:solidFill>
              <a:latin typeface="+mj-ea"/>
              <a:ea typeface="+mj-ea"/>
            </a:endParaRPr>
          </a:p>
          <a:p>
            <a:pPr>
              <a:lnSpc>
                <a:spcPct val="100000"/>
              </a:lnSpc>
              <a:spcBef>
                <a:spcPts val="0"/>
              </a:spcBef>
              <a:spcAft>
                <a:spcPts val="600"/>
              </a:spcAft>
              <a:buNone/>
            </a:pPr>
            <a:r>
              <a:rPr lang="zh-CN" altLang="en-US" sz="1200" dirty="0">
                <a:latin typeface="+mj-ea"/>
                <a:ea typeface="+mj-ea"/>
              </a:rPr>
              <a:t>全</a:t>
            </a:r>
            <a:r>
              <a:rPr lang="zh-CN" altLang="en-US" sz="1200" dirty="0" smtClean="0">
                <a:latin typeface="+mj-ea"/>
                <a:ea typeface="+mj-ea"/>
              </a:rPr>
              <a:t>生命周期的信息化管理体系支持</a:t>
            </a:r>
            <a:endParaRPr lang="en-US" altLang="zh-CN" sz="1200" b="0" dirty="0" smtClean="0">
              <a:solidFill>
                <a:schemeClr val="tx1"/>
              </a:solidFill>
              <a:latin typeface="+mj-ea"/>
              <a:ea typeface="+mj-ea"/>
            </a:endParaRPr>
          </a:p>
        </p:txBody>
      </p:sp>
      <p:sp>
        <p:nvSpPr>
          <p:cNvPr id="36" name="矩形 35"/>
          <p:cNvSpPr/>
          <p:nvPr/>
        </p:nvSpPr>
        <p:spPr>
          <a:xfrm>
            <a:off x="488504" y="5301208"/>
            <a:ext cx="576064" cy="707886"/>
          </a:xfrm>
          <a:prstGeom prst="rect">
            <a:avLst/>
          </a:prstGeom>
        </p:spPr>
        <p:style>
          <a:lnRef idx="1">
            <a:schemeClr val="accent3"/>
          </a:lnRef>
          <a:fillRef idx="3">
            <a:schemeClr val="accent3"/>
          </a:fillRef>
          <a:effectRef idx="2">
            <a:schemeClr val="accent3"/>
          </a:effectRef>
          <a:fontRef idx="minor">
            <a:schemeClr val="lt1"/>
          </a:fontRef>
        </p:style>
        <p:txBody>
          <a:bodyPr wrap="square">
            <a:noAutofit/>
          </a:bodyPr>
          <a:lstStyle/>
          <a:p>
            <a:pPr>
              <a:lnSpc>
                <a:spcPct val="100000"/>
              </a:lnSpc>
              <a:spcBef>
                <a:spcPts val="0"/>
              </a:spcBef>
              <a:spcAft>
                <a:spcPts val="0"/>
              </a:spcAft>
              <a:buNone/>
            </a:pPr>
            <a:r>
              <a:rPr lang="zh-CN" altLang="zh-CN" sz="1000" dirty="0">
                <a:solidFill>
                  <a:schemeClr val="tx1">
                    <a:lumMod val="95000"/>
                    <a:lumOff val="5000"/>
                  </a:schemeClr>
                </a:solidFill>
                <a:latin typeface="+mj-ea"/>
                <a:ea typeface="+mj-ea"/>
              </a:rPr>
              <a:t>主</a:t>
            </a:r>
            <a:r>
              <a:rPr lang="zh-CN" altLang="zh-CN" sz="1000" dirty="0" smtClean="0">
                <a:solidFill>
                  <a:schemeClr val="tx1">
                    <a:lumMod val="95000"/>
                    <a:lumOff val="5000"/>
                  </a:schemeClr>
                </a:solidFill>
                <a:latin typeface="+mj-ea"/>
                <a:ea typeface="+mj-ea"/>
              </a:rPr>
              <a:t>数据</a:t>
            </a:r>
            <a:r>
              <a:rPr lang="zh-CN" altLang="en-US" sz="1000" dirty="0">
                <a:solidFill>
                  <a:schemeClr val="tx1">
                    <a:lumMod val="95000"/>
                    <a:lumOff val="5000"/>
                  </a:schemeClr>
                </a:solidFill>
                <a:latin typeface="+mj-ea"/>
                <a:ea typeface="+mj-ea"/>
              </a:rPr>
              <a:t>规划</a:t>
            </a:r>
            <a:r>
              <a:rPr lang="zh-CN" altLang="zh-CN" sz="1000" dirty="0" smtClean="0">
                <a:solidFill>
                  <a:schemeClr val="tx1">
                    <a:lumMod val="95000"/>
                    <a:lumOff val="5000"/>
                  </a:schemeClr>
                </a:solidFill>
                <a:latin typeface="+mj-ea"/>
                <a:ea typeface="+mj-ea"/>
              </a:rPr>
              <a:t>管理能力</a:t>
            </a:r>
            <a:endParaRPr lang="zh-CN" altLang="en-US" sz="1000" dirty="0">
              <a:solidFill>
                <a:schemeClr val="tx1">
                  <a:lumMod val="95000"/>
                  <a:lumOff val="5000"/>
                </a:schemeClr>
              </a:solidFill>
              <a:latin typeface="+mj-ea"/>
              <a:ea typeface="+mj-ea"/>
            </a:endParaRPr>
          </a:p>
        </p:txBody>
      </p:sp>
      <p:sp>
        <p:nvSpPr>
          <p:cNvPr id="37" name="矩形 36"/>
          <p:cNvSpPr/>
          <p:nvPr/>
        </p:nvSpPr>
        <p:spPr>
          <a:xfrm>
            <a:off x="1136576" y="5301208"/>
            <a:ext cx="576064" cy="707886"/>
          </a:xfrm>
          <a:prstGeom prst="rect">
            <a:avLst/>
          </a:prstGeom>
        </p:spPr>
        <p:style>
          <a:lnRef idx="1">
            <a:schemeClr val="accent3"/>
          </a:lnRef>
          <a:fillRef idx="3">
            <a:schemeClr val="accent3"/>
          </a:fillRef>
          <a:effectRef idx="2">
            <a:schemeClr val="accent3"/>
          </a:effectRef>
          <a:fontRef idx="minor">
            <a:schemeClr val="lt1"/>
          </a:fontRef>
        </p:style>
        <p:txBody>
          <a:bodyPr wrap="square">
            <a:noAutofit/>
          </a:bodyPr>
          <a:lstStyle/>
          <a:p>
            <a:pPr>
              <a:lnSpc>
                <a:spcPct val="100000"/>
              </a:lnSpc>
              <a:spcBef>
                <a:spcPts val="0"/>
              </a:spcBef>
              <a:spcAft>
                <a:spcPts val="0"/>
              </a:spcAft>
              <a:buNone/>
            </a:pPr>
            <a:r>
              <a:rPr lang="zh-CN" altLang="zh-CN" sz="1000" dirty="0">
                <a:solidFill>
                  <a:schemeClr val="tx1">
                    <a:lumMod val="95000"/>
                    <a:lumOff val="5000"/>
                  </a:schemeClr>
                </a:solidFill>
                <a:latin typeface="+mj-ea"/>
                <a:ea typeface="+mj-ea"/>
              </a:rPr>
              <a:t>数据组织管理能力</a:t>
            </a:r>
            <a:endParaRPr lang="zh-CN" altLang="en-US" sz="1000" dirty="0">
              <a:solidFill>
                <a:schemeClr val="tx1">
                  <a:lumMod val="95000"/>
                  <a:lumOff val="5000"/>
                </a:schemeClr>
              </a:solidFill>
              <a:latin typeface="+mj-ea"/>
              <a:ea typeface="+mj-ea"/>
            </a:endParaRPr>
          </a:p>
        </p:txBody>
      </p:sp>
      <p:sp>
        <p:nvSpPr>
          <p:cNvPr id="38" name="矩形 37"/>
          <p:cNvSpPr/>
          <p:nvPr/>
        </p:nvSpPr>
        <p:spPr>
          <a:xfrm flipH="1">
            <a:off x="1784648" y="5301208"/>
            <a:ext cx="576064" cy="707886"/>
          </a:xfrm>
          <a:prstGeom prst="rect">
            <a:avLst/>
          </a:prstGeom>
        </p:spPr>
        <p:style>
          <a:lnRef idx="1">
            <a:schemeClr val="accent3"/>
          </a:lnRef>
          <a:fillRef idx="3">
            <a:schemeClr val="accent3"/>
          </a:fillRef>
          <a:effectRef idx="2">
            <a:schemeClr val="accent3"/>
          </a:effectRef>
          <a:fontRef idx="minor">
            <a:schemeClr val="lt1"/>
          </a:fontRef>
        </p:style>
        <p:txBody>
          <a:bodyPr wrap="square">
            <a:noAutofit/>
          </a:bodyPr>
          <a:lstStyle/>
          <a:p>
            <a:pPr>
              <a:lnSpc>
                <a:spcPct val="100000"/>
              </a:lnSpc>
              <a:spcBef>
                <a:spcPts val="0"/>
              </a:spcBef>
              <a:spcAft>
                <a:spcPts val="0"/>
              </a:spcAft>
              <a:buNone/>
            </a:pPr>
            <a:r>
              <a:rPr lang="zh-CN" altLang="zh-CN" sz="1000" dirty="0">
                <a:solidFill>
                  <a:schemeClr val="tx1">
                    <a:lumMod val="95000"/>
                    <a:lumOff val="5000"/>
                  </a:schemeClr>
                </a:solidFill>
                <a:latin typeface="+mj-ea"/>
                <a:ea typeface="+mj-ea"/>
              </a:rPr>
              <a:t>数据管控执行能力</a:t>
            </a:r>
            <a:endParaRPr lang="zh-CN" altLang="en-US" sz="1000" dirty="0">
              <a:solidFill>
                <a:schemeClr val="tx1">
                  <a:lumMod val="95000"/>
                  <a:lumOff val="5000"/>
                </a:schemeClr>
              </a:solidFill>
              <a:latin typeface="+mj-ea"/>
              <a:ea typeface="+mj-ea"/>
            </a:endParaRPr>
          </a:p>
        </p:txBody>
      </p:sp>
      <p:sp>
        <p:nvSpPr>
          <p:cNvPr id="39" name="矩形 38"/>
          <p:cNvSpPr/>
          <p:nvPr/>
        </p:nvSpPr>
        <p:spPr>
          <a:xfrm>
            <a:off x="2432720" y="5301208"/>
            <a:ext cx="576064" cy="707886"/>
          </a:xfrm>
          <a:prstGeom prst="rect">
            <a:avLst/>
          </a:prstGeom>
        </p:spPr>
        <p:style>
          <a:lnRef idx="1">
            <a:schemeClr val="accent3"/>
          </a:lnRef>
          <a:fillRef idx="3">
            <a:schemeClr val="accent3"/>
          </a:fillRef>
          <a:effectRef idx="2">
            <a:schemeClr val="accent3"/>
          </a:effectRef>
          <a:fontRef idx="minor">
            <a:schemeClr val="lt1"/>
          </a:fontRef>
        </p:style>
        <p:txBody>
          <a:bodyPr wrap="square">
            <a:noAutofit/>
          </a:bodyPr>
          <a:lstStyle/>
          <a:p>
            <a:pPr>
              <a:lnSpc>
                <a:spcPct val="100000"/>
              </a:lnSpc>
              <a:spcBef>
                <a:spcPts val="0"/>
              </a:spcBef>
              <a:spcAft>
                <a:spcPts val="0"/>
              </a:spcAft>
              <a:buNone/>
            </a:pPr>
            <a:r>
              <a:rPr lang="zh-CN" altLang="zh-CN" sz="1000" dirty="0">
                <a:solidFill>
                  <a:schemeClr val="tx1">
                    <a:lumMod val="95000"/>
                    <a:lumOff val="5000"/>
                  </a:schemeClr>
                </a:solidFill>
                <a:latin typeface="+mj-ea"/>
                <a:ea typeface="+mj-ea"/>
              </a:rPr>
              <a:t>数据标准管理能力</a:t>
            </a:r>
            <a:endParaRPr lang="zh-CN" altLang="en-US" sz="1000" dirty="0">
              <a:solidFill>
                <a:schemeClr val="tx1">
                  <a:lumMod val="95000"/>
                  <a:lumOff val="5000"/>
                </a:schemeClr>
              </a:solidFill>
              <a:latin typeface="+mj-ea"/>
              <a:ea typeface="+mj-ea"/>
            </a:endParaRPr>
          </a:p>
        </p:txBody>
      </p:sp>
      <p:sp>
        <p:nvSpPr>
          <p:cNvPr id="40" name="矩形 39"/>
          <p:cNvSpPr/>
          <p:nvPr/>
        </p:nvSpPr>
        <p:spPr>
          <a:xfrm>
            <a:off x="3080792" y="5301208"/>
            <a:ext cx="576064" cy="707886"/>
          </a:xfrm>
          <a:prstGeom prst="rect">
            <a:avLst/>
          </a:prstGeom>
        </p:spPr>
        <p:style>
          <a:lnRef idx="1">
            <a:schemeClr val="accent3"/>
          </a:lnRef>
          <a:fillRef idx="3">
            <a:schemeClr val="accent3"/>
          </a:fillRef>
          <a:effectRef idx="2">
            <a:schemeClr val="accent3"/>
          </a:effectRef>
          <a:fontRef idx="minor">
            <a:schemeClr val="lt1"/>
          </a:fontRef>
        </p:style>
        <p:txBody>
          <a:bodyPr wrap="square">
            <a:noAutofit/>
          </a:bodyPr>
          <a:lstStyle/>
          <a:p>
            <a:pPr>
              <a:lnSpc>
                <a:spcPct val="100000"/>
              </a:lnSpc>
              <a:spcBef>
                <a:spcPts val="0"/>
              </a:spcBef>
              <a:spcAft>
                <a:spcPts val="0"/>
              </a:spcAft>
              <a:buNone/>
            </a:pPr>
            <a:r>
              <a:rPr lang="zh-CN" altLang="zh-CN" sz="1000" dirty="0">
                <a:solidFill>
                  <a:schemeClr val="tx1">
                    <a:lumMod val="95000"/>
                    <a:lumOff val="5000"/>
                  </a:schemeClr>
                </a:solidFill>
                <a:latin typeface="+mj-ea"/>
                <a:ea typeface="+mj-ea"/>
              </a:rPr>
              <a:t>数据安全能力</a:t>
            </a:r>
            <a:endParaRPr lang="zh-CN" altLang="en-US" sz="1000" dirty="0">
              <a:solidFill>
                <a:schemeClr val="tx1">
                  <a:lumMod val="95000"/>
                  <a:lumOff val="5000"/>
                </a:schemeClr>
              </a:solidFill>
              <a:latin typeface="+mj-ea"/>
              <a:ea typeface="+mj-ea"/>
            </a:endParaRPr>
          </a:p>
        </p:txBody>
      </p:sp>
      <p:sp>
        <p:nvSpPr>
          <p:cNvPr id="41" name="矩形 40"/>
          <p:cNvSpPr/>
          <p:nvPr/>
        </p:nvSpPr>
        <p:spPr>
          <a:xfrm>
            <a:off x="3728864" y="5301207"/>
            <a:ext cx="576064" cy="707887"/>
          </a:xfrm>
          <a:prstGeom prst="rect">
            <a:avLst/>
          </a:prstGeom>
        </p:spPr>
        <p:style>
          <a:lnRef idx="1">
            <a:schemeClr val="accent3"/>
          </a:lnRef>
          <a:fillRef idx="3">
            <a:schemeClr val="accent3"/>
          </a:fillRef>
          <a:effectRef idx="2">
            <a:schemeClr val="accent3"/>
          </a:effectRef>
          <a:fontRef idx="minor">
            <a:schemeClr val="lt1"/>
          </a:fontRef>
        </p:style>
        <p:txBody>
          <a:bodyPr wrap="square">
            <a:noAutofit/>
          </a:bodyPr>
          <a:lstStyle/>
          <a:p>
            <a:pPr>
              <a:lnSpc>
                <a:spcPct val="100000"/>
              </a:lnSpc>
              <a:buNone/>
            </a:pPr>
            <a:r>
              <a:rPr lang="zh-CN" altLang="zh-CN" sz="1000" dirty="0">
                <a:solidFill>
                  <a:schemeClr val="tx1">
                    <a:lumMod val="95000"/>
                    <a:lumOff val="5000"/>
                  </a:schemeClr>
                </a:solidFill>
                <a:latin typeface="+mj-ea"/>
                <a:ea typeface="+mj-ea"/>
              </a:rPr>
              <a:t>主数据管理系统能力</a:t>
            </a:r>
            <a:endParaRPr lang="zh-CN" altLang="en-US" sz="1000" dirty="0">
              <a:solidFill>
                <a:schemeClr val="tx1">
                  <a:lumMod val="95000"/>
                  <a:lumOff val="5000"/>
                </a:schemeClr>
              </a:solidFill>
              <a:latin typeface="+mj-ea"/>
              <a:ea typeface="+mj-ea"/>
            </a:endParaRPr>
          </a:p>
        </p:txBody>
      </p:sp>
      <p:sp>
        <p:nvSpPr>
          <p:cNvPr id="42" name="矩形 41"/>
          <p:cNvSpPr/>
          <p:nvPr/>
        </p:nvSpPr>
        <p:spPr>
          <a:xfrm>
            <a:off x="4820117" y="5229200"/>
            <a:ext cx="1908000" cy="246221"/>
          </a:xfrm>
          <a:prstGeom prst="rect">
            <a:avLst/>
          </a:prstGeom>
        </p:spPr>
        <p:style>
          <a:lnRef idx="0">
            <a:schemeClr val="accent5"/>
          </a:lnRef>
          <a:fillRef idx="3">
            <a:schemeClr val="accent5"/>
          </a:fillRef>
          <a:effectRef idx="3">
            <a:schemeClr val="accent5"/>
          </a:effectRef>
          <a:fontRef idx="minor">
            <a:schemeClr val="lt1"/>
          </a:fontRef>
        </p:style>
        <p:txBody>
          <a:bodyPr wrap="none" lIns="0" rIns="0" anchor="ctr">
            <a:noAutofit/>
          </a:bodyPr>
          <a:lstStyle/>
          <a:p>
            <a:pPr>
              <a:lnSpc>
                <a:spcPct val="100000"/>
              </a:lnSpc>
              <a:spcBef>
                <a:spcPts val="0"/>
              </a:spcBef>
              <a:spcAft>
                <a:spcPts val="0"/>
              </a:spcAft>
              <a:buNone/>
            </a:pPr>
            <a:r>
              <a:rPr lang="zh-CN" altLang="zh-CN" sz="1000" b="1" dirty="0">
                <a:solidFill>
                  <a:schemeClr val="tx1">
                    <a:lumMod val="95000"/>
                    <a:lumOff val="5000"/>
                  </a:schemeClr>
                </a:solidFill>
                <a:latin typeface="+mj-ea"/>
                <a:ea typeface="+mj-ea"/>
              </a:rPr>
              <a:t>全面建立和落实主数据管理组织</a:t>
            </a:r>
            <a:endParaRPr lang="zh-CN" altLang="en-US" sz="1000" b="1" dirty="0">
              <a:solidFill>
                <a:schemeClr val="tx1">
                  <a:lumMod val="95000"/>
                  <a:lumOff val="5000"/>
                </a:schemeClr>
              </a:solidFill>
              <a:latin typeface="+mj-ea"/>
              <a:ea typeface="+mj-ea"/>
            </a:endParaRPr>
          </a:p>
        </p:txBody>
      </p:sp>
      <p:sp>
        <p:nvSpPr>
          <p:cNvPr id="43" name="矩形 42"/>
          <p:cNvSpPr/>
          <p:nvPr/>
        </p:nvSpPr>
        <p:spPr>
          <a:xfrm>
            <a:off x="7020272" y="5229201"/>
            <a:ext cx="1872000" cy="246221"/>
          </a:xfrm>
          <a:prstGeom prst="rect">
            <a:avLst/>
          </a:prstGeom>
        </p:spPr>
        <p:style>
          <a:lnRef idx="0">
            <a:schemeClr val="accent5"/>
          </a:lnRef>
          <a:fillRef idx="3">
            <a:schemeClr val="accent5"/>
          </a:fillRef>
          <a:effectRef idx="3">
            <a:schemeClr val="accent5"/>
          </a:effectRef>
          <a:fontRef idx="minor">
            <a:schemeClr val="lt1"/>
          </a:fontRef>
        </p:style>
        <p:txBody>
          <a:bodyPr wrap="square" lIns="0" tIns="0" rIns="0" bIns="0" anchor="ctr">
            <a:noAutofit/>
          </a:bodyPr>
          <a:lstStyle/>
          <a:p>
            <a:pPr marL="0" lvl="2">
              <a:lnSpc>
                <a:spcPct val="100000"/>
              </a:lnSpc>
              <a:spcBef>
                <a:spcPts val="0"/>
              </a:spcBef>
              <a:spcAft>
                <a:spcPts val="0"/>
              </a:spcAft>
              <a:buNone/>
            </a:pPr>
            <a:r>
              <a:rPr lang="zh-CN" altLang="zh-CN" sz="1000" b="1" dirty="0">
                <a:solidFill>
                  <a:schemeClr val="tx1">
                    <a:lumMod val="95000"/>
                    <a:lumOff val="5000"/>
                  </a:schemeClr>
                </a:solidFill>
                <a:latin typeface="+mj-ea"/>
                <a:ea typeface="+mj-ea"/>
              </a:rPr>
              <a:t>逐步实现数据管控流程规范化</a:t>
            </a:r>
          </a:p>
        </p:txBody>
      </p:sp>
      <p:sp>
        <p:nvSpPr>
          <p:cNvPr id="44" name="矩形 43"/>
          <p:cNvSpPr/>
          <p:nvPr/>
        </p:nvSpPr>
        <p:spPr>
          <a:xfrm>
            <a:off x="4820117" y="5517232"/>
            <a:ext cx="1908000" cy="246221"/>
          </a:xfrm>
          <a:prstGeom prst="rect">
            <a:avLst/>
          </a:prstGeom>
        </p:spPr>
        <p:style>
          <a:lnRef idx="0">
            <a:schemeClr val="accent5"/>
          </a:lnRef>
          <a:fillRef idx="3">
            <a:schemeClr val="accent5"/>
          </a:fillRef>
          <a:effectRef idx="3">
            <a:schemeClr val="accent5"/>
          </a:effectRef>
          <a:fontRef idx="minor">
            <a:schemeClr val="lt1"/>
          </a:fontRef>
        </p:style>
        <p:txBody>
          <a:bodyPr wrap="square" lIns="0" tIns="0" rIns="0" bIns="0" anchor="ctr">
            <a:noAutofit/>
          </a:bodyPr>
          <a:lstStyle/>
          <a:p>
            <a:pPr marL="0" lvl="2">
              <a:lnSpc>
                <a:spcPct val="100000"/>
              </a:lnSpc>
              <a:spcBef>
                <a:spcPts val="0"/>
              </a:spcBef>
              <a:spcAft>
                <a:spcPts val="0"/>
              </a:spcAft>
              <a:buNone/>
            </a:pPr>
            <a:r>
              <a:rPr lang="zh-CN" altLang="zh-CN" sz="1000" b="1" dirty="0">
                <a:solidFill>
                  <a:schemeClr val="tx1">
                    <a:lumMod val="95000"/>
                    <a:lumOff val="5000"/>
                  </a:schemeClr>
                </a:solidFill>
                <a:latin typeface="+mj-ea"/>
                <a:ea typeface="+mj-ea"/>
              </a:rPr>
              <a:t>设立专职的专家团队</a:t>
            </a:r>
          </a:p>
        </p:txBody>
      </p:sp>
      <p:sp>
        <p:nvSpPr>
          <p:cNvPr id="45" name="矩形 44"/>
          <p:cNvSpPr/>
          <p:nvPr/>
        </p:nvSpPr>
        <p:spPr>
          <a:xfrm>
            <a:off x="4808984" y="5733256"/>
            <a:ext cx="1908000" cy="24622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lIns="0" tIns="0" rIns="0" bIns="0" anchor="ctr">
            <a:noAutofit/>
          </a:bodyPr>
          <a:lstStyle/>
          <a:p>
            <a:pPr marL="0" lvl="2">
              <a:lnSpc>
                <a:spcPct val="100000"/>
              </a:lnSpc>
              <a:spcBef>
                <a:spcPts val="0"/>
              </a:spcBef>
              <a:spcAft>
                <a:spcPts val="0"/>
              </a:spcAft>
              <a:buNone/>
            </a:pPr>
            <a:r>
              <a:rPr lang="zh-CN" altLang="zh-CN" sz="1000" b="1" dirty="0">
                <a:solidFill>
                  <a:schemeClr val="tx1">
                    <a:lumMod val="95000"/>
                    <a:lumOff val="5000"/>
                  </a:schemeClr>
                </a:solidFill>
                <a:latin typeface="+mj-ea"/>
                <a:ea typeface="+mj-ea"/>
              </a:rPr>
              <a:t>构建主数据标准体系</a:t>
            </a:r>
          </a:p>
        </p:txBody>
      </p:sp>
      <p:sp>
        <p:nvSpPr>
          <p:cNvPr id="46" name="矩形 45"/>
          <p:cNvSpPr/>
          <p:nvPr/>
        </p:nvSpPr>
        <p:spPr>
          <a:xfrm>
            <a:off x="7020272" y="5733256"/>
            <a:ext cx="1872000" cy="24622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wrap="square" lIns="0" tIns="0" rIns="0" bIns="0" anchor="ctr">
            <a:noAutofit/>
          </a:bodyPr>
          <a:lstStyle/>
          <a:p>
            <a:pPr marL="0" lvl="2">
              <a:lnSpc>
                <a:spcPct val="100000"/>
              </a:lnSpc>
              <a:spcBef>
                <a:spcPts val="0"/>
              </a:spcBef>
              <a:spcAft>
                <a:spcPts val="0"/>
              </a:spcAft>
              <a:buNone/>
            </a:pPr>
            <a:r>
              <a:rPr lang="zh-CN" altLang="zh-CN" sz="1000" b="1" dirty="0">
                <a:solidFill>
                  <a:schemeClr val="tx1">
                    <a:lumMod val="95000"/>
                    <a:lumOff val="5000"/>
                  </a:schemeClr>
                </a:solidFill>
                <a:latin typeface="+mj-ea"/>
                <a:ea typeface="+mj-ea"/>
              </a:rPr>
              <a:t>推行数据绩效考核体系</a:t>
            </a:r>
          </a:p>
        </p:txBody>
      </p:sp>
      <p:sp>
        <p:nvSpPr>
          <p:cNvPr id="47" name="矩形 46"/>
          <p:cNvSpPr/>
          <p:nvPr/>
        </p:nvSpPr>
        <p:spPr>
          <a:xfrm>
            <a:off x="7020272" y="5487035"/>
            <a:ext cx="1872000" cy="246221"/>
          </a:xfrm>
          <a:prstGeom prst="rect">
            <a:avLst/>
          </a:prstGeom>
        </p:spPr>
        <p:style>
          <a:lnRef idx="0">
            <a:schemeClr val="accent5"/>
          </a:lnRef>
          <a:fillRef idx="3">
            <a:schemeClr val="accent5"/>
          </a:fillRef>
          <a:effectRef idx="3">
            <a:schemeClr val="accent5"/>
          </a:effectRef>
          <a:fontRef idx="minor">
            <a:schemeClr val="lt1"/>
          </a:fontRef>
        </p:style>
        <p:txBody>
          <a:bodyPr wrap="square" lIns="0" tIns="0" rIns="0" bIns="0" anchor="ctr">
            <a:noAutofit/>
          </a:bodyPr>
          <a:lstStyle/>
          <a:p>
            <a:pPr marL="0" lvl="2">
              <a:lnSpc>
                <a:spcPct val="100000"/>
              </a:lnSpc>
              <a:spcBef>
                <a:spcPts val="0"/>
              </a:spcBef>
              <a:spcAft>
                <a:spcPts val="0"/>
              </a:spcAft>
              <a:buNone/>
            </a:pPr>
            <a:r>
              <a:rPr lang="zh-CN" altLang="zh-CN" sz="1000" b="1" dirty="0">
                <a:solidFill>
                  <a:schemeClr val="tx1">
                    <a:lumMod val="95000"/>
                    <a:lumOff val="5000"/>
                  </a:schemeClr>
                </a:solidFill>
                <a:latin typeface="+mj-ea"/>
                <a:ea typeface="+mj-ea"/>
              </a:rPr>
              <a:t>建立数据安全分级体系</a:t>
            </a:r>
          </a:p>
        </p:txBody>
      </p:sp>
      <p:sp>
        <p:nvSpPr>
          <p:cNvPr id="48" name="矩形 47"/>
          <p:cNvSpPr/>
          <p:nvPr/>
        </p:nvSpPr>
        <p:spPr>
          <a:xfrm>
            <a:off x="4820117" y="6021288"/>
            <a:ext cx="1908000" cy="246221"/>
          </a:xfrm>
          <a:prstGeom prst="rect">
            <a:avLst/>
          </a:prstGeom>
        </p:spPr>
        <p:style>
          <a:lnRef idx="0">
            <a:schemeClr val="accent5"/>
          </a:lnRef>
          <a:fillRef idx="3">
            <a:schemeClr val="accent5"/>
          </a:fillRef>
          <a:effectRef idx="3">
            <a:schemeClr val="accent5"/>
          </a:effectRef>
          <a:fontRef idx="minor">
            <a:schemeClr val="lt1"/>
          </a:fontRef>
        </p:style>
        <p:txBody>
          <a:bodyPr wrap="square" lIns="0" tIns="0" rIns="0" bIns="0" anchor="ctr">
            <a:noAutofit/>
          </a:bodyPr>
          <a:lstStyle/>
          <a:p>
            <a:pPr marL="0" lvl="2">
              <a:lnSpc>
                <a:spcPct val="100000"/>
              </a:lnSpc>
              <a:spcBef>
                <a:spcPts val="0"/>
              </a:spcBef>
              <a:spcAft>
                <a:spcPts val="0"/>
              </a:spcAft>
              <a:buNone/>
            </a:pPr>
            <a:r>
              <a:rPr lang="zh-CN" altLang="zh-CN" sz="1000" b="1" dirty="0">
                <a:solidFill>
                  <a:schemeClr val="tx1">
                    <a:lumMod val="95000"/>
                    <a:lumOff val="5000"/>
                  </a:schemeClr>
                </a:solidFill>
                <a:latin typeface="+mj-ea"/>
                <a:ea typeface="+mj-ea"/>
              </a:rPr>
              <a:t>大力推行数据治理和数据清理</a:t>
            </a:r>
          </a:p>
        </p:txBody>
      </p:sp>
      <p:sp>
        <p:nvSpPr>
          <p:cNvPr id="49" name="矩形 48"/>
          <p:cNvSpPr/>
          <p:nvPr/>
        </p:nvSpPr>
        <p:spPr>
          <a:xfrm>
            <a:off x="7020272" y="6021289"/>
            <a:ext cx="1872000" cy="246221"/>
          </a:xfrm>
          <a:prstGeom prst="rect">
            <a:avLst/>
          </a:prstGeom>
        </p:spPr>
        <p:style>
          <a:lnRef idx="0">
            <a:schemeClr val="accent5"/>
          </a:lnRef>
          <a:fillRef idx="3">
            <a:schemeClr val="accent5"/>
          </a:fillRef>
          <a:effectRef idx="3">
            <a:schemeClr val="accent5"/>
          </a:effectRef>
          <a:fontRef idx="minor">
            <a:schemeClr val="lt1"/>
          </a:fontRef>
        </p:style>
        <p:txBody>
          <a:bodyPr wrap="square" lIns="0" tIns="0" rIns="0" bIns="0" anchor="ctr">
            <a:noAutofit/>
          </a:bodyPr>
          <a:lstStyle/>
          <a:p>
            <a:pPr marL="0" lvl="2">
              <a:lnSpc>
                <a:spcPct val="100000"/>
              </a:lnSpc>
              <a:spcBef>
                <a:spcPts val="0"/>
              </a:spcBef>
              <a:spcAft>
                <a:spcPts val="0"/>
              </a:spcAft>
              <a:buNone/>
            </a:pPr>
            <a:r>
              <a:rPr lang="zh-CN" altLang="zh-CN" sz="1000" b="1" dirty="0">
                <a:solidFill>
                  <a:schemeClr val="tx1">
                    <a:lumMod val="95000"/>
                    <a:lumOff val="5000"/>
                  </a:schemeClr>
                </a:solidFill>
                <a:latin typeface="+mj-ea"/>
                <a:ea typeface="+mj-ea"/>
              </a:rPr>
              <a:t>持续推进主数据管理系统</a:t>
            </a:r>
            <a:r>
              <a:rPr lang="zh-CN" altLang="zh-CN" sz="1000" b="1" dirty="0" smtClean="0">
                <a:solidFill>
                  <a:schemeClr val="tx1">
                    <a:lumMod val="95000"/>
                    <a:lumOff val="5000"/>
                  </a:schemeClr>
                </a:solidFill>
                <a:latin typeface="+mj-ea"/>
                <a:ea typeface="+mj-ea"/>
              </a:rPr>
              <a:t>建设</a:t>
            </a:r>
            <a:endParaRPr lang="zh-CN" altLang="en-US" sz="1000" b="1" dirty="0">
              <a:solidFill>
                <a:schemeClr val="tx1">
                  <a:lumMod val="95000"/>
                  <a:lumOff val="5000"/>
                </a:schemeClr>
              </a:solidFill>
              <a:latin typeface="+mj-ea"/>
              <a:ea typeface="+mj-ea"/>
            </a:endParaRPr>
          </a:p>
        </p:txBody>
      </p:sp>
      <p:cxnSp>
        <p:nvCxnSpPr>
          <p:cNvPr id="50" name="直接连接符 49"/>
          <p:cNvCxnSpPr/>
          <p:nvPr/>
        </p:nvCxnSpPr>
        <p:spPr bwMode="auto">
          <a:xfrm>
            <a:off x="200472" y="2858759"/>
            <a:ext cx="4817456" cy="0"/>
          </a:xfrm>
          <a:prstGeom prst="line">
            <a:avLst/>
          </a:prstGeom>
          <a:solidFill>
            <a:srgbClr val="FF9900"/>
          </a:solidFill>
          <a:ln w="190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矩形 50"/>
          <p:cNvSpPr/>
          <p:nvPr/>
        </p:nvSpPr>
        <p:spPr>
          <a:xfrm>
            <a:off x="1738290" y="2125518"/>
            <a:ext cx="1440160" cy="5232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square" anchor="ctr">
            <a:noAutofit/>
          </a:bodyPr>
          <a:lstStyle/>
          <a:p>
            <a:pPr>
              <a:lnSpc>
                <a:spcPct val="100000"/>
              </a:lnSpc>
              <a:spcBef>
                <a:spcPts val="0"/>
              </a:spcBef>
              <a:spcAft>
                <a:spcPts val="0"/>
              </a:spcAft>
              <a:buNone/>
            </a:pPr>
            <a:r>
              <a:rPr lang="zh-CN" altLang="zh-CN" b="1" dirty="0">
                <a:solidFill>
                  <a:schemeClr val="tx1">
                    <a:lumMod val="95000"/>
                    <a:lumOff val="5000"/>
                  </a:schemeClr>
                </a:solidFill>
                <a:latin typeface="+mj-ea"/>
                <a:ea typeface="+mj-ea"/>
              </a:rPr>
              <a:t>统一主数据</a:t>
            </a:r>
            <a:r>
              <a:rPr lang="zh-CN" altLang="zh-CN" b="1" dirty="0" smtClean="0">
                <a:solidFill>
                  <a:schemeClr val="tx1">
                    <a:lumMod val="95000"/>
                    <a:lumOff val="5000"/>
                  </a:schemeClr>
                </a:solidFill>
                <a:latin typeface="+mj-ea"/>
                <a:ea typeface="+mj-ea"/>
              </a:rPr>
              <a:t>标准</a:t>
            </a:r>
            <a:endParaRPr lang="zh-CN" altLang="en-US" dirty="0">
              <a:solidFill>
                <a:schemeClr val="tx1">
                  <a:lumMod val="95000"/>
                  <a:lumOff val="5000"/>
                </a:schemeClr>
              </a:solidFill>
              <a:latin typeface="+mj-ea"/>
              <a:ea typeface="+mj-ea"/>
            </a:endParaRPr>
          </a:p>
        </p:txBody>
      </p:sp>
      <p:sp>
        <p:nvSpPr>
          <p:cNvPr id="52" name="矩形 51"/>
          <p:cNvSpPr/>
          <p:nvPr/>
        </p:nvSpPr>
        <p:spPr>
          <a:xfrm>
            <a:off x="3250458" y="2125518"/>
            <a:ext cx="1440160" cy="5232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square" anchor="ctr">
            <a:noAutofit/>
          </a:bodyPr>
          <a:lstStyle/>
          <a:p>
            <a:pPr>
              <a:lnSpc>
                <a:spcPct val="100000"/>
              </a:lnSpc>
              <a:spcBef>
                <a:spcPts val="0"/>
              </a:spcBef>
              <a:spcAft>
                <a:spcPts val="0"/>
              </a:spcAft>
              <a:buNone/>
            </a:pPr>
            <a:r>
              <a:rPr lang="zh-CN" altLang="zh-CN" b="1" dirty="0" smtClean="0">
                <a:solidFill>
                  <a:schemeClr val="tx1">
                    <a:lumMod val="95000"/>
                    <a:lumOff val="5000"/>
                  </a:schemeClr>
                </a:solidFill>
                <a:latin typeface="+mj-ea"/>
                <a:ea typeface="+mj-ea"/>
              </a:rPr>
              <a:t>集中</a:t>
            </a:r>
            <a:r>
              <a:rPr lang="zh-CN" altLang="zh-CN" b="1" dirty="0">
                <a:solidFill>
                  <a:schemeClr val="tx1">
                    <a:lumMod val="95000"/>
                    <a:lumOff val="5000"/>
                  </a:schemeClr>
                </a:solidFill>
                <a:latin typeface="+mj-ea"/>
                <a:ea typeface="+mj-ea"/>
              </a:rPr>
              <a:t>主</a:t>
            </a:r>
            <a:r>
              <a:rPr lang="zh-CN" altLang="zh-CN" b="1" dirty="0" smtClean="0">
                <a:solidFill>
                  <a:schemeClr val="tx1">
                    <a:lumMod val="95000"/>
                    <a:lumOff val="5000"/>
                  </a:schemeClr>
                </a:solidFill>
                <a:latin typeface="+mj-ea"/>
                <a:ea typeface="+mj-ea"/>
              </a:rPr>
              <a:t>数据管理</a:t>
            </a:r>
            <a:endParaRPr lang="zh-CN" altLang="en-US" dirty="0">
              <a:solidFill>
                <a:schemeClr val="tx1">
                  <a:lumMod val="95000"/>
                  <a:lumOff val="5000"/>
                </a:schemeClr>
              </a:solidFill>
              <a:latin typeface="+mj-ea"/>
              <a:ea typeface="+mj-ea"/>
            </a:endParaRPr>
          </a:p>
        </p:txBody>
      </p:sp>
      <p:sp>
        <p:nvSpPr>
          <p:cNvPr id="53" name="矩形 52"/>
          <p:cNvSpPr/>
          <p:nvPr/>
        </p:nvSpPr>
        <p:spPr>
          <a:xfrm>
            <a:off x="4834634" y="2125518"/>
            <a:ext cx="1512168" cy="523220"/>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3">
            <a:schemeClr val="accent3"/>
          </a:fillRef>
          <a:effectRef idx="2">
            <a:schemeClr val="accent3"/>
          </a:effectRef>
          <a:fontRef idx="minor">
            <a:schemeClr val="lt1"/>
          </a:fontRef>
        </p:style>
        <p:txBody>
          <a:bodyPr wrap="square" anchor="ctr">
            <a:noAutofit/>
          </a:bodyPr>
          <a:lstStyle/>
          <a:p>
            <a:pPr>
              <a:lnSpc>
                <a:spcPct val="100000"/>
              </a:lnSpc>
              <a:spcBef>
                <a:spcPts val="0"/>
              </a:spcBef>
              <a:spcAft>
                <a:spcPts val="0"/>
              </a:spcAft>
              <a:buNone/>
            </a:pPr>
            <a:r>
              <a:rPr lang="zh-CN" altLang="zh-CN" b="1" dirty="0" smtClean="0">
                <a:solidFill>
                  <a:schemeClr val="tx1">
                    <a:lumMod val="95000"/>
                    <a:lumOff val="5000"/>
                  </a:schemeClr>
                </a:solidFill>
                <a:latin typeface="+mj-ea"/>
                <a:ea typeface="+mj-ea"/>
              </a:rPr>
              <a:t>规范</a:t>
            </a:r>
            <a:r>
              <a:rPr lang="zh-CN" altLang="zh-CN" b="1" dirty="0">
                <a:solidFill>
                  <a:schemeClr val="tx1">
                    <a:lumMod val="95000"/>
                    <a:lumOff val="5000"/>
                  </a:schemeClr>
                </a:solidFill>
                <a:latin typeface="+mj-ea"/>
                <a:ea typeface="+mj-ea"/>
              </a:rPr>
              <a:t>主数据</a:t>
            </a:r>
            <a:r>
              <a:rPr lang="zh-CN" altLang="zh-CN" b="1" dirty="0" smtClean="0">
                <a:solidFill>
                  <a:schemeClr val="tx1">
                    <a:lumMod val="95000"/>
                    <a:lumOff val="5000"/>
                  </a:schemeClr>
                </a:solidFill>
                <a:latin typeface="+mj-ea"/>
                <a:ea typeface="+mj-ea"/>
              </a:rPr>
              <a:t>流程</a:t>
            </a:r>
            <a:endParaRPr lang="zh-CN" altLang="en-US" dirty="0">
              <a:solidFill>
                <a:schemeClr val="tx1">
                  <a:lumMod val="95000"/>
                  <a:lumOff val="5000"/>
                </a:schemeClr>
              </a:solidFill>
              <a:latin typeface="+mj-ea"/>
              <a:ea typeface="+mj-ea"/>
            </a:endParaRPr>
          </a:p>
        </p:txBody>
      </p:sp>
      <p:sp>
        <p:nvSpPr>
          <p:cNvPr id="54" name="矩形 53"/>
          <p:cNvSpPr/>
          <p:nvPr/>
        </p:nvSpPr>
        <p:spPr>
          <a:xfrm>
            <a:off x="6418810" y="2125518"/>
            <a:ext cx="1656184" cy="5232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square" anchor="ctr">
            <a:noAutofit/>
          </a:bodyPr>
          <a:lstStyle/>
          <a:p>
            <a:pPr>
              <a:lnSpc>
                <a:spcPct val="100000"/>
              </a:lnSpc>
              <a:spcBef>
                <a:spcPts val="0"/>
              </a:spcBef>
              <a:spcAft>
                <a:spcPts val="0"/>
              </a:spcAft>
              <a:buNone/>
            </a:pPr>
            <a:r>
              <a:rPr lang="zh-CN" altLang="zh-CN" b="1" dirty="0" smtClean="0">
                <a:solidFill>
                  <a:schemeClr val="tx1">
                    <a:lumMod val="95000"/>
                    <a:lumOff val="5000"/>
                  </a:schemeClr>
                </a:solidFill>
                <a:latin typeface="+mj-ea"/>
                <a:ea typeface="+mj-ea"/>
              </a:rPr>
              <a:t>高效</a:t>
            </a:r>
            <a:r>
              <a:rPr lang="zh-CN" altLang="zh-CN" b="1" dirty="0">
                <a:solidFill>
                  <a:schemeClr val="tx1">
                    <a:lumMod val="95000"/>
                    <a:lumOff val="5000"/>
                  </a:schemeClr>
                </a:solidFill>
                <a:latin typeface="+mj-ea"/>
                <a:ea typeface="+mj-ea"/>
              </a:rPr>
              <a:t>数据分发服务</a:t>
            </a:r>
            <a:endParaRPr lang="zh-CN" altLang="en-US" dirty="0">
              <a:solidFill>
                <a:schemeClr val="tx1">
                  <a:lumMod val="95000"/>
                  <a:lumOff val="5000"/>
                </a:schemeClr>
              </a:solidFill>
              <a:latin typeface="+mj-ea"/>
              <a:ea typeface="+mj-ea"/>
            </a:endParaRPr>
          </a:p>
        </p:txBody>
      </p:sp>
      <p:cxnSp>
        <p:nvCxnSpPr>
          <p:cNvPr id="55" name="直接连接符 54"/>
          <p:cNvCxnSpPr/>
          <p:nvPr/>
        </p:nvCxnSpPr>
        <p:spPr bwMode="auto">
          <a:xfrm>
            <a:off x="5241032" y="2858759"/>
            <a:ext cx="3600400" cy="0"/>
          </a:xfrm>
          <a:prstGeom prst="line">
            <a:avLst/>
          </a:prstGeom>
          <a:solidFill>
            <a:srgbClr val="FF9900"/>
          </a:solidFill>
          <a:ln w="190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箭头连接符 55"/>
          <p:cNvCxnSpPr>
            <a:endCxn id="51" idx="0"/>
          </p:cNvCxnSpPr>
          <p:nvPr/>
        </p:nvCxnSpPr>
        <p:spPr bwMode="auto">
          <a:xfrm flipH="1">
            <a:off x="2458370" y="1817118"/>
            <a:ext cx="2143668" cy="308400"/>
          </a:xfrm>
          <a:prstGeom prst="straightConnector1">
            <a:avLst/>
          </a:prstGeom>
          <a:solidFill>
            <a:srgbClr val="FF9900"/>
          </a:solidFill>
          <a:ln w="19050" cap="flat" cmpd="sng" algn="ctr">
            <a:solidFill>
              <a:schemeClr val="accent1">
                <a:lumMod val="60000"/>
                <a:lumOff val="40000"/>
              </a:schemeClr>
            </a:solidFill>
            <a:prstDash val="solid"/>
            <a:round/>
            <a:headEnd type="none" w="med" len="med"/>
            <a:tailEnd type="triangle" w="med" len="me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a:extLst/>
        </p:spPr>
      </p:cxnSp>
      <p:cxnSp>
        <p:nvCxnSpPr>
          <p:cNvPr id="57" name="直接箭头连接符 56"/>
          <p:cNvCxnSpPr>
            <a:endCxn id="52" idx="0"/>
          </p:cNvCxnSpPr>
          <p:nvPr/>
        </p:nvCxnSpPr>
        <p:spPr bwMode="auto">
          <a:xfrm flipH="1">
            <a:off x="3970538" y="1817118"/>
            <a:ext cx="631500" cy="308400"/>
          </a:xfrm>
          <a:prstGeom prst="straightConnector1">
            <a:avLst/>
          </a:prstGeom>
          <a:solidFill>
            <a:srgbClr val="FF9900"/>
          </a:solidFill>
          <a:ln w="19050" cap="flat" cmpd="sng" algn="ctr">
            <a:solidFill>
              <a:schemeClr val="accent1">
                <a:lumMod val="60000"/>
                <a:lumOff val="40000"/>
              </a:schemeClr>
            </a:solidFill>
            <a:prstDash val="solid"/>
            <a:round/>
            <a:headEnd type="none" w="med" len="med"/>
            <a:tailEnd type="triangle" w="med" len="me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a:extLst/>
        </p:spPr>
      </p:cxnSp>
      <p:cxnSp>
        <p:nvCxnSpPr>
          <p:cNvPr id="58" name="直接箭头连接符 57"/>
          <p:cNvCxnSpPr>
            <a:endCxn id="53" idx="0"/>
          </p:cNvCxnSpPr>
          <p:nvPr/>
        </p:nvCxnSpPr>
        <p:spPr bwMode="auto">
          <a:xfrm>
            <a:off x="4602038" y="1817118"/>
            <a:ext cx="988680" cy="308400"/>
          </a:xfrm>
          <a:prstGeom prst="straightConnector1">
            <a:avLst/>
          </a:prstGeom>
          <a:solidFill>
            <a:srgbClr val="FF9900"/>
          </a:solidFill>
          <a:ln w="19050" cap="flat" cmpd="sng" algn="ctr">
            <a:solidFill>
              <a:schemeClr val="accent1">
                <a:lumMod val="60000"/>
                <a:lumOff val="40000"/>
              </a:schemeClr>
            </a:solidFill>
            <a:prstDash val="solid"/>
            <a:round/>
            <a:headEnd type="none" w="med" len="med"/>
            <a:tailEnd type="triangle" w="med" len="me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a:extLst/>
        </p:spPr>
      </p:cxnSp>
      <p:cxnSp>
        <p:nvCxnSpPr>
          <p:cNvPr id="59" name="直接箭头连接符 58"/>
          <p:cNvCxnSpPr>
            <a:endCxn id="54" idx="0"/>
          </p:cNvCxnSpPr>
          <p:nvPr/>
        </p:nvCxnSpPr>
        <p:spPr bwMode="auto">
          <a:xfrm>
            <a:off x="4602038" y="1817118"/>
            <a:ext cx="2644864" cy="308400"/>
          </a:xfrm>
          <a:prstGeom prst="straightConnector1">
            <a:avLst/>
          </a:prstGeom>
          <a:solidFill>
            <a:srgbClr val="FF9900"/>
          </a:solidFill>
          <a:ln w="19050" cap="flat" cmpd="sng" algn="ctr">
            <a:solidFill>
              <a:schemeClr val="accent1">
                <a:lumMod val="60000"/>
                <a:lumOff val="40000"/>
              </a:schemeClr>
            </a:solidFill>
            <a:prstDash val="solid"/>
            <a:round/>
            <a:headEnd type="none" w="med" len="med"/>
            <a:tailEnd type="triangle" w="med" len="me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a:extLst/>
        </p:spPr>
      </p:cxnSp>
      <p:sp>
        <p:nvSpPr>
          <p:cNvPr id="60" name="虚尾箭头 59"/>
          <p:cNvSpPr/>
          <p:nvPr/>
        </p:nvSpPr>
        <p:spPr bwMode="auto">
          <a:xfrm>
            <a:off x="2195736" y="3309485"/>
            <a:ext cx="576064" cy="288032"/>
          </a:xfrm>
          <a:prstGeom prst="stripedRightArrow">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lnSpc>
                <a:spcPct val="100000"/>
              </a:lnSpc>
              <a:spcBef>
                <a:spcPts val="0"/>
              </a:spcBef>
              <a:spcAft>
                <a:spcPts val="0"/>
              </a:spcAft>
              <a:buClr>
                <a:srgbClr val="FF9966"/>
              </a:buClr>
              <a:buNone/>
            </a:pPr>
            <a:endParaRPr lang="zh-CN" altLang="en-US">
              <a:solidFill>
                <a:srgbClr val="000000"/>
              </a:solidFill>
              <a:latin typeface="+mj-ea"/>
              <a:ea typeface="+mj-ea"/>
            </a:endParaRPr>
          </a:p>
        </p:txBody>
      </p:sp>
      <p:sp>
        <p:nvSpPr>
          <p:cNvPr id="61" name="虚尾箭头 60"/>
          <p:cNvSpPr/>
          <p:nvPr/>
        </p:nvSpPr>
        <p:spPr bwMode="auto">
          <a:xfrm>
            <a:off x="2195736" y="3669525"/>
            <a:ext cx="576064" cy="288032"/>
          </a:xfrm>
          <a:prstGeom prst="stripedRightArrow">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lnSpc>
                <a:spcPct val="100000"/>
              </a:lnSpc>
              <a:spcBef>
                <a:spcPts val="0"/>
              </a:spcBef>
              <a:spcAft>
                <a:spcPts val="0"/>
              </a:spcAft>
              <a:buClr>
                <a:srgbClr val="FF9966"/>
              </a:buClr>
              <a:buNone/>
            </a:pPr>
            <a:endParaRPr lang="zh-CN" altLang="en-US">
              <a:solidFill>
                <a:srgbClr val="000000"/>
              </a:solidFill>
              <a:latin typeface="+mj-ea"/>
              <a:ea typeface="+mj-ea"/>
            </a:endParaRPr>
          </a:p>
        </p:txBody>
      </p:sp>
      <p:sp>
        <p:nvSpPr>
          <p:cNvPr id="62" name="虚尾箭头 61"/>
          <p:cNvSpPr/>
          <p:nvPr/>
        </p:nvSpPr>
        <p:spPr bwMode="auto">
          <a:xfrm>
            <a:off x="2195736" y="4029565"/>
            <a:ext cx="576064" cy="288032"/>
          </a:xfrm>
          <a:prstGeom prst="stripedRightArrow">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lnSpc>
                <a:spcPct val="100000"/>
              </a:lnSpc>
              <a:spcBef>
                <a:spcPts val="0"/>
              </a:spcBef>
              <a:spcAft>
                <a:spcPts val="0"/>
              </a:spcAft>
              <a:buClr>
                <a:srgbClr val="FF9966"/>
              </a:buClr>
              <a:buNone/>
            </a:pPr>
            <a:endParaRPr lang="zh-CN" altLang="en-US">
              <a:solidFill>
                <a:srgbClr val="000000"/>
              </a:solidFill>
              <a:latin typeface="+mj-ea"/>
              <a:ea typeface="+mj-ea"/>
            </a:endParaRPr>
          </a:p>
        </p:txBody>
      </p:sp>
      <p:sp>
        <p:nvSpPr>
          <p:cNvPr id="63" name="Rectangle 2"/>
          <p:cNvSpPr>
            <a:spLocks noChangeArrowheads="1"/>
          </p:cNvSpPr>
          <p:nvPr/>
        </p:nvSpPr>
        <p:spPr bwMode="auto">
          <a:xfrm>
            <a:off x="216656" y="2930281"/>
            <a:ext cx="343856" cy="13873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p>
            <a:pPr eaLnBrk="1" hangingPunct="1">
              <a:lnSpc>
                <a:spcPct val="100000"/>
              </a:lnSpc>
              <a:spcBef>
                <a:spcPts val="0"/>
              </a:spcBef>
              <a:spcAft>
                <a:spcPts val="0"/>
              </a:spcAft>
              <a:buClrTx/>
              <a:buNone/>
            </a:pPr>
            <a:r>
              <a:rPr lang="zh-CN" altLang="en-US" b="1" dirty="0">
                <a:latin typeface="+mj-ea"/>
                <a:ea typeface="+mj-ea"/>
                <a:cs typeface="Times New Roman" pitchFamily="18" charset="0"/>
              </a:rPr>
              <a:t>五大转变</a:t>
            </a:r>
            <a:endParaRPr kumimoji="0" lang="zh-CN" altLang="en-GB" b="1" i="0" u="none" strike="noStrike" cap="none" normalizeH="0" baseline="0" dirty="0" smtClean="0">
              <a:ln>
                <a:noFill/>
              </a:ln>
              <a:solidFill>
                <a:schemeClr val="tx1"/>
              </a:solidFill>
              <a:effectLst/>
              <a:latin typeface="+mj-ea"/>
              <a:ea typeface="+mj-ea"/>
            </a:endParaRPr>
          </a:p>
        </p:txBody>
      </p:sp>
      <p:sp>
        <p:nvSpPr>
          <p:cNvPr id="82" name="Rectangle 2"/>
          <p:cNvSpPr>
            <a:spLocks noChangeArrowheads="1"/>
          </p:cNvSpPr>
          <p:nvPr/>
        </p:nvSpPr>
        <p:spPr bwMode="auto">
          <a:xfrm>
            <a:off x="213670" y="1404298"/>
            <a:ext cx="343856" cy="13873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p>
            <a:pPr eaLnBrk="1" hangingPunct="1">
              <a:lnSpc>
                <a:spcPct val="100000"/>
              </a:lnSpc>
              <a:spcBef>
                <a:spcPts val="0"/>
              </a:spcBef>
              <a:spcAft>
                <a:spcPts val="0"/>
              </a:spcAft>
              <a:buClrTx/>
              <a:buNone/>
            </a:pPr>
            <a:r>
              <a:rPr lang="zh-CN" altLang="en-US" b="1" dirty="0">
                <a:latin typeface="+mj-ea"/>
                <a:ea typeface="+mj-ea"/>
                <a:cs typeface="Times New Roman" pitchFamily="18" charset="0"/>
              </a:rPr>
              <a:t>四</a:t>
            </a:r>
            <a:r>
              <a:rPr lang="zh-CN" altLang="en-US" b="1" dirty="0" smtClean="0">
                <a:latin typeface="+mj-ea"/>
                <a:ea typeface="+mj-ea"/>
                <a:cs typeface="Times New Roman" pitchFamily="18" charset="0"/>
              </a:rPr>
              <a:t>大定位</a:t>
            </a:r>
            <a:endParaRPr kumimoji="0" lang="zh-CN" altLang="en-GB" b="1" i="0" u="none" strike="noStrike" cap="none" normalizeH="0" baseline="0" dirty="0" smtClean="0">
              <a:ln>
                <a:noFill/>
              </a:ln>
              <a:solidFill>
                <a:schemeClr val="tx1"/>
              </a:solidFill>
              <a:effectLst/>
              <a:latin typeface="+mj-ea"/>
              <a:ea typeface="+mj-ea"/>
            </a:endParaRPr>
          </a:p>
        </p:txBody>
      </p:sp>
      <p:sp>
        <p:nvSpPr>
          <p:cNvPr id="3" name="矩形 2"/>
          <p:cNvSpPr/>
          <p:nvPr/>
        </p:nvSpPr>
        <p:spPr>
          <a:xfrm>
            <a:off x="216656" y="968264"/>
            <a:ext cx="9410404" cy="372410"/>
          </a:xfrm>
          <a:prstGeom prst="rect">
            <a:avLst/>
          </a:prstGeom>
        </p:spPr>
        <p:txBody>
          <a:bodyPr wrap="square">
            <a:spAutoFit/>
          </a:bodyPr>
          <a:lstStyle/>
          <a:p>
            <a:pPr>
              <a:buNone/>
            </a:pPr>
            <a:r>
              <a:rPr lang="zh-CN" altLang="en-US" b="1" dirty="0" smtClean="0">
                <a:latin typeface="+mj-ea"/>
                <a:ea typeface="+mj-ea"/>
              </a:rPr>
              <a:t>总体发展思路：</a:t>
            </a:r>
            <a:r>
              <a:rPr lang="zh-CN" altLang="zh-CN" b="1" dirty="0" smtClean="0">
                <a:latin typeface="+mj-ea"/>
                <a:ea typeface="+mj-ea"/>
              </a:rPr>
              <a:t>以</a:t>
            </a:r>
            <a:r>
              <a:rPr lang="zh-CN" altLang="zh-CN" b="1" dirty="0">
                <a:latin typeface="+mj-ea"/>
                <a:ea typeface="+mj-ea"/>
              </a:rPr>
              <a:t>六大核心能力构建为支撑，以八大关键举措为手段，逐步实现国内领先的主数据管控体系建设</a:t>
            </a:r>
            <a:endParaRPr lang="zh-CN" altLang="en-US" b="1" dirty="0">
              <a:latin typeface="+mj-ea"/>
              <a:ea typeface="+mj-ea"/>
            </a:endParaRPr>
          </a:p>
        </p:txBody>
      </p:sp>
      <p:sp>
        <p:nvSpPr>
          <p:cNvPr id="100" name="矩形 99"/>
          <p:cNvSpPr/>
          <p:nvPr/>
        </p:nvSpPr>
        <p:spPr>
          <a:xfrm>
            <a:off x="3512840" y="32254"/>
            <a:ext cx="6315860" cy="372410"/>
          </a:xfrm>
          <a:prstGeom prst="rect">
            <a:avLst/>
          </a:prstGeom>
        </p:spPr>
        <p:txBody>
          <a:bodyPr wrap="square">
            <a:spAutoFit/>
          </a:bodyPr>
          <a:lstStyle/>
          <a:p>
            <a:pPr>
              <a:buNone/>
            </a:pPr>
            <a:r>
              <a:rPr lang="zh-CN" altLang="en-US" b="1" dirty="0" smtClean="0">
                <a:latin typeface="+mn-ea"/>
                <a:ea typeface="+mn-ea"/>
              </a:rPr>
              <a:t>愿景使命  总体目标  </a:t>
            </a:r>
            <a:r>
              <a:rPr lang="zh-CN" altLang="en-US" b="1" dirty="0" smtClean="0">
                <a:solidFill>
                  <a:srgbClr val="FF0000"/>
                </a:solidFill>
                <a:latin typeface="+mn-ea"/>
                <a:ea typeface="+mn-ea"/>
              </a:rPr>
              <a:t>发展思路  </a:t>
            </a:r>
            <a:r>
              <a:rPr lang="zh-CN" altLang="en-US" b="1" dirty="0" smtClean="0">
                <a:latin typeface="+mn-ea"/>
                <a:ea typeface="+mn-ea"/>
              </a:rPr>
              <a:t>四大定位  五大转变  六大能力  八大举措</a:t>
            </a:r>
            <a:endParaRPr lang="zh-CN" altLang="en-US" b="1" dirty="0">
              <a:latin typeface="+mn-ea"/>
              <a:ea typeface="+mn-ea"/>
            </a:endParaRPr>
          </a:p>
        </p:txBody>
      </p:sp>
      <p:sp>
        <p:nvSpPr>
          <p:cNvPr id="101" name="右箭头 100"/>
          <p:cNvSpPr/>
          <p:nvPr/>
        </p:nvSpPr>
        <p:spPr bwMode="auto">
          <a:xfrm>
            <a:off x="7041232"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07" name="右箭头 106"/>
          <p:cNvSpPr/>
          <p:nvPr/>
        </p:nvSpPr>
        <p:spPr bwMode="auto">
          <a:xfrm>
            <a:off x="7905328"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08" name="右箭头 107"/>
          <p:cNvSpPr/>
          <p:nvPr/>
        </p:nvSpPr>
        <p:spPr bwMode="auto">
          <a:xfrm>
            <a:off x="8804143" y="166338"/>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09" name="右箭头 108"/>
          <p:cNvSpPr/>
          <p:nvPr/>
        </p:nvSpPr>
        <p:spPr bwMode="auto">
          <a:xfrm>
            <a:off x="6127430"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10" name="右箭头 109"/>
          <p:cNvSpPr/>
          <p:nvPr/>
        </p:nvSpPr>
        <p:spPr bwMode="auto">
          <a:xfrm>
            <a:off x="5241032"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11" name="右箭头 110"/>
          <p:cNvSpPr/>
          <p:nvPr/>
        </p:nvSpPr>
        <p:spPr bwMode="auto">
          <a:xfrm>
            <a:off x="432723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79" name="组合 31"/>
          <p:cNvGrpSpPr/>
          <p:nvPr/>
        </p:nvGrpSpPr>
        <p:grpSpPr>
          <a:xfrm>
            <a:off x="8358454" y="431655"/>
            <a:ext cx="1295910" cy="477065"/>
            <a:chOff x="4420039" y="1208820"/>
            <a:chExt cx="4032448" cy="2880728"/>
          </a:xfrm>
        </p:grpSpPr>
        <p:sp>
          <p:nvSpPr>
            <p:cNvPr id="80" name="圆角矩形 79"/>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81" name="圆角矩形 80"/>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112"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113"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124"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125"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126"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114"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115"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16"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117"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18"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19"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20"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21"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22"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123"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225298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368" y="116632"/>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体系规划</a:t>
            </a:r>
            <a:r>
              <a:rPr lang="en-US" altLang="zh-CN" kern="1200" dirty="0" smtClean="0">
                <a:latin typeface="+mj-ea"/>
              </a:rPr>
              <a:t>--</a:t>
            </a:r>
            <a:r>
              <a:rPr lang="zh-CN" altLang="en-US" sz="2000" kern="1200" dirty="0" smtClean="0">
                <a:latin typeface="+mj-ea"/>
              </a:rPr>
              <a:t>四大规划定位</a:t>
            </a:r>
            <a:endParaRPr lang="zh-CN" altLang="en-US" sz="2000" kern="1200" dirty="0">
              <a:latin typeface="+mj-ea"/>
            </a:endParaRPr>
          </a:p>
        </p:txBody>
      </p:sp>
      <p:sp>
        <p:nvSpPr>
          <p:cNvPr id="51" name="矩形 50"/>
          <p:cNvSpPr/>
          <p:nvPr/>
        </p:nvSpPr>
        <p:spPr>
          <a:xfrm>
            <a:off x="690061" y="1542990"/>
            <a:ext cx="3600000" cy="540000"/>
          </a:xfrm>
          <a:prstGeom prst="rect">
            <a:avLst/>
          </a:prstGeom>
          <a:solidFill>
            <a:schemeClr val="accent2">
              <a:lumMod val="75000"/>
            </a:schemeClr>
          </a:solidFill>
          <a:ln>
            <a:noFill/>
          </a:ln>
          <a:effectLst>
            <a:outerShdw blurRad="44450" dist="27940" dir="5400000" algn="ctr">
              <a:srgbClr val="000000">
                <a:alpha val="32000"/>
              </a:srgbClr>
            </a:outerShdw>
          </a:effectLst>
        </p:spPr>
        <p:style>
          <a:lnRef idx="1">
            <a:schemeClr val="accent1"/>
          </a:lnRef>
          <a:fillRef idx="2">
            <a:schemeClr val="accent1"/>
          </a:fillRef>
          <a:effectRef idx="1">
            <a:schemeClr val="accent1"/>
          </a:effectRef>
          <a:fontRef idx="minor">
            <a:schemeClr val="dk1"/>
          </a:fontRef>
        </p:style>
        <p:txBody>
          <a:bodyPr wrap="square" anchor="ctr">
            <a:noAutofit/>
          </a:bodyPr>
          <a:lstStyle/>
          <a:p>
            <a:pPr algn="ctr">
              <a:lnSpc>
                <a:spcPct val="100000"/>
              </a:lnSpc>
              <a:spcBef>
                <a:spcPts val="0"/>
              </a:spcBef>
              <a:spcAft>
                <a:spcPts val="0"/>
              </a:spcAft>
              <a:buNone/>
            </a:pPr>
            <a:r>
              <a:rPr lang="zh-CN" altLang="zh-CN" sz="1800" b="1" dirty="0">
                <a:solidFill>
                  <a:schemeClr val="tx1">
                    <a:lumMod val="95000"/>
                    <a:lumOff val="5000"/>
                  </a:schemeClr>
                </a:solidFill>
                <a:latin typeface="+mj-ea"/>
                <a:ea typeface="+mj-ea"/>
              </a:rPr>
              <a:t>统一主数据</a:t>
            </a:r>
            <a:r>
              <a:rPr lang="zh-CN" altLang="zh-CN" sz="1800" b="1" dirty="0" smtClean="0">
                <a:solidFill>
                  <a:schemeClr val="tx1">
                    <a:lumMod val="95000"/>
                    <a:lumOff val="5000"/>
                  </a:schemeClr>
                </a:solidFill>
                <a:latin typeface="+mj-ea"/>
                <a:ea typeface="+mj-ea"/>
              </a:rPr>
              <a:t>标准</a:t>
            </a:r>
            <a:endParaRPr lang="zh-CN" altLang="en-US" sz="1800" dirty="0">
              <a:solidFill>
                <a:schemeClr val="tx1">
                  <a:lumMod val="95000"/>
                  <a:lumOff val="5000"/>
                </a:schemeClr>
              </a:solidFill>
              <a:latin typeface="+mj-ea"/>
              <a:ea typeface="+mj-ea"/>
            </a:endParaRPr>
          </a:p>
        </p:txBody>
      </p:sp>
      <p:sp>
        <p:nvSpPr>
          <p:cNvPr id="52" name="矩形 51"/>
          <p:cNvSpPr/>
          <p:nvPr/>
        </p:nvSpPr>
        <p:spPr>
          <a:xfrm>
            <a:off x="4979041" y="1542990"/>
            <a:ext cx="3600000" cy="540000"/>
          </a:xfrm>
          <a:prstGeom prst="rect">
            <a:avLst/>
          </a:prstGeom>
          <a:solidFill>
            <a:schemeClr val="accent2">
              <a:lumMod val="75000"/>
            </a:schemeClr>
          </a:solidFill>
          <a:ln>
            <a:noFill/>
          </a:ln>
          <a:effectLst>
            <a:outerShdw blurRad="44450" dist="27940" dir="5400000" algn="ctr">
              <a:srgbClr val="000000">
                <a:alpha val="32000"/>
              </a:srgbClr>
            </a:outerShdw>
          </a:effectLst>
        </p:spPr>
        <p:style>
          <a:lnRef idx="1">
            <a:schemeClr val="accent1"/>
          </a:lnRef>
          <a:fillRef idx="2">
            <a:schemeClr val="accent1"/>
          </a:fillRef>
          <a:effectRef idx="1">
            <a:schemeClr val="accent1"/>
          </a:effectRef>
          <a:fontRef idx="minor">
            <a:schemeClr val="dk1"/>
          </a:fontRef>
        </p:style>
        <p:txBody>
          <a:bodyPr wrap="square" anchor="ctr">
            <a:noAutofit/>
          </a:bodyPr>
          <a:lstStyle/>
          <a:p>
            <a:pPr algn="ctr">
              <a:lnSpc>
                <a:spcPct val="100000"/>
              </a:lnSpc>
              <a:spcBef>
                <a:spcPts val="0"/>
              </a:spcBef>
              <a:spcAft>
                <a:spcPts val="0"/>
              </a:spcAft>
              <a:buNone/>
            </a:pPr>
            <a:r>
              <a:rPr lang="zh-CN" altLang="zh-CN" sz="1800" b="1" dirty="0">
                <a:solidFill>
                  <a:schemeClr val="tx1">
                    <a:lumMod val="95000"/>
                    <a:lumOff val="5000"/>
                  </a:schemeClr>
                </a:solidFill>
                <a:latin typeface="+mj-ea"/>
                <a:ea typeface="+mj-ea"/>
              </a:rPr>
              <a:t>集中主数据管理</a:t>
            </a:r>
            <a:endParaRPr lang="zh-CN" altLang="en-US" sz="1800" b="1" dirty="0">
              <a:solidFill>
                <a:schemeClr val="tx1">
                  <a:lumMod val="95000"/>
                  <a:lumOff val="5000"/>
                </a:schemeClr>
              </a:solidFill>
              <a:latin typeface="+mj-ea"/>
              <a:ea typeface="+mj-ea"/>
            </a:endParaRPr>
          </a:p>
        </p:txBody>
      </p:sp>
      <p:sp>
        <p:nvSpPr>
          <p:cNvPr id="53" name="矩形 52"/>
          <p:cNvSpPr/>
          <p:nvPr/>
        </p:nvSpPr>
        <p:spPr>
          <a:xfrm>
            <a:off x="704527" y="4185144"/>
            <a:ext cx="3600000" cy="540000"/>
          </a:xfrm>
          <a:prstGeom prst="rect">
            <a:avLst/>
          </a:prstGeom>
          <a:solidFill>
            <a:schemeClr val="accent2">
              <a:lumMod val="75000"/>
            </a:schemeClr>
          </a:solidFill>
          <a:ln>
            <a:noFill/>
          </a:ln>
          <a:effectLst>
            <a:outerShdw blurRad="44450" dist="27940" dir="5400000" algn="ctr">
              <a:srgbClr val="000000">
                <a:alpha val="32000"/>
              </a:srgbClr>
            </a:outerShdw>
          </a:effectLst>
        </p:spPr>
        <p:style>
          <a:lnRef idx="1">
            <a:schemeClr val="accent1"/>
          </a:lnRef>
          <a:fillRef idx="2">
            <a:schemeClr val="accent1"/>
          </a:fillRef>
          <a:effectRef idx="1">
            <a:schemeClr val="accent1"/>
          </a:effectRef>
          <a:fontRef idx="minor">
            <a:schemeClr val="dk1"/>
          </a:fontRef>
        </p:style>
        <p:txBody>
          <a:bodyPr wrap="square" anchor="ctr">
            <a:noAutofit/>
          </a:bodyPr>
          <a:lstStyle/>
          <a:p>
            <a:pPr algn="ctr">
              <a:lnSpc>
                <a:spcPct val="100000"/>
              </a:lnSpc>
              <a:spcBef>
                <a:spcPts val="0"/>
              </a:spcBef>
              <a:spcAft>
                <a:spcPts val="0"/>
              </a:spcAft>
              <a:buNone/>
            </a:pPr>
            <a:r>
              <a:rPr lang="zh-CN" altLang="zh-CN" sz="1800" b="1" dirty="0">
                <a:solidFill>
                  <a:schemeClr val="tx1">
                    <a:lumMod val="95000"/>
                    <a:lumOff val="5000"/>
                  </a:schemeClr>
                </a:solidFill>
                <a:latin typeface="+mj-ea"/>
                <a:ea typeface="+mj-ea"/>
              </a:rPr>
              <a:t>规范主数据流程</a:t>
            </a:r>
            <a:endParaRPr lang="zh-CN" altLang="en-US" sz="1800" b="1" dirty="0">
              <a:solidFill>
                <a:schemeClr val="tx1">
                  <a:lumMod val="95000"/>
                  <a:lumOff val="5000"/>
                </a:schemeClr>
              </a:solidFill>
              <a:latin typeface="+mj-ea"/>
              <a:ea typeface="+mj-ea"/>
            </a:endParaRPr>
          </a:p>
        </p:txBody>
      </p:sp>
      <p:sp>
        <p:nvSpPr>
          <p:cNvPr id="54" name="矩形 53"/>
          <p:cNvSpPr/>
          <p:nvPr/>
        </p:nvSpPr>
        <p:spPr>
          <a:xfrm>
            <a:off x="5025408" y="4185144"/>
            <a:ext cx="3600000" cy="540000"/>
          </a:xfrm>
          <a:prstGeom prst="rect">
            <a:avLst/>
          </a:prstGeom>
          <a:solidFill>
            <a:schemeClr val="accent2">
              <a:lumMod val="75000"/>
            </a:schemeClr>
          </a:solidFill>
          <a:ln>
            <a:noFill/>
          </a:ln>
          <a:effectLst>
            <a:outerShdw blurRad="44450" dist="27940" dir="5400000" algn="ctr">
              <a:srgbClr val="000000">
                <a:alpha val="32000"/>
              </a:srgbClr>
            </a:outerShdw>
          </a:effectLst>
        </p:spPr>
        <p:style>
          <a:lnRef idx="1">
            <a:schemeClr val="accent1"/>
          </a:lnRef>
          <a:fillRef idx="2">
            <a:schemeClr val="accent1"/>
          </a:fillRef>
          <a:effectRef idx="1">
            <a:schemeClr val="accent1"/>
          </a:effectRef>
          <a:fontRef idx="minor">
            <a:schemeClr val="dk1"/>
          </a:fontRef>
        </p:style>
        <p:txBody>
          <a:bodyPr wrap="square" anchor="ctr">
            <a:noAutofit/>
          </a:bodyPr>
          <a:lstStyle/>
          <a:p>
            <a:pPr algn="ctr">
              <a:lnSpc>
                <a:spcPct val="100000"/>
              </a:lnSpc>
              <a:spcBef>
                <a:spcPts val="0"/>
              </a:spcBef>
              <a:spcAft>
                <a:spcPts val="0"/>
              </a:spcAft>
              <a:buNone/>
            </a:pPr>
            <a:r>
              <a:rPr lang="zh-CN" altLang="zh-CN" sz="1800" b="1" dirty="0">
                <a:solidFill>
                  <a:schemeClr val="tx1">
                    <a:lumMod val="95000"/>
                    <a:lumOff val="5000"/>
                  </a:schemeClr>
                </a:solidFill>
                <a:latin typeface="+mj-ea"/>
                <a:ea typeface="+mj-ea"/>
              </a:rPr>
              <a:t>高效数据分发服务</a:t>
            </a:r>
            <a:endParaRPr lang="zh-CN" altLang="en-US" sz="1800" b="1" dirty="0">
              <a:solidFill>
                <a:schemeClr val="tx1">
                  <a:lumMod val="95000"/>
                  <a:lumOff val="5000"/>
                </a:schemeClr>
              </a:solidFill>
              <a:latin typeface="+mj-ea"/>
              <a:ea typeface="+mj-ea"/>
            </a:endParaRPr>
          </a:p>
        </p:txBody>
      </p:sp>
      <p:sp>
        <p:nvSpPr>
          <p:cNvPr id="100" name="矩形 99"/>
          <p:cNvSpPr/>
          <p:nvPr/>
        </p:nvSpPr>
        <p:spPr>
          <a:xfrm>
            <a:off x="3512840" y="32254"/>
            <a:ext cx="6315860" cy="372410"/>
          </a:xfrm>
          <a:prstGeom prst="rect">
            <a:avLst/>
          </a:prstGeom>
        </p:spPr>
        <p:txBody>
          <a:bodyPr wrap="square">
            <a:spAutoFit/>
          </a:bodyPr>
          <a:lstStyle/>
          <a:p>
            <a:pPr>
              <a:buNone/>
            </a:pPr>
            <a:r>
              <a:rPr lang="zh-CN" altLang="en-US" b="1" dirty="0" smtClean="0">
                <a:latin typeface="+mn-ea"/>
                <a:ea typeface="+mn-ea"/>
              </a:rPr>
              <a:t>愿景使命  总体目标  发展思路  </a:t>
            </a:r>
            <a:r>
              <a:rPr lang="zh-CN" altLang="en-US" b="1" dirty="0" smtClean="0">
                <a:solidFill>
                  <a:srgbClr val="FF0000"/>
                </a:solidFill>
                <a:latin typeface="+mn-ea"/>
                <a:ea typeface="+mn-ea"/>
              </a:rPr>
              <a:t>四大定位  </a:t>
            </a:r>
            <a:r>
              <a:rPr lang="zh-CN" altLang="en-US" b="1" dirty="0" smtClean="0">
                <a:latin typeface="+mn-ea"/>
                <a:ea typeface="+mn-ea"/>
              </a:rPr>
              <a:t>五大转变  六大能力  八大举措</a:t>
            </a:r>
            <a:endParaRPr lang="zh-CN" altLang="en-US" b="1" dirty="0">
              <a:latin typeface="+mn-ea"/>
              <a:ea typeface="+mn-ea"/>
            </a:endParaRPr>
          </a:p>
        </p:txBody>
      </p:sp>
      <p:sp>
        <p:nvSpPr>
          <p:cNvPr id="101" name="右箭头 100"/>
          <p:cNvSpPr/>
          <p:nvPr/>
        </p:nvSpPr>
        <p:spPr bwMode="auto">
          <a:xfrm>
            <a:off x="7041232"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07" name="右箭头 106"/>
          <p:cNvSpPr/>
          <p:nvPr/>
        </p:nvSpPr>
        <p:spPr bwMode="auto">
          <a:xfrm>
            <a:off x="7905328"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08" name="右箭头 107"/>
          <p:cNvSpPr/>
          <p:nvPr/>
        </p:nvSpPr>
        <p:spPr bwMode="auto">
          <a:xfrm>
            <a:off x="8804143" y="166338"/>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09" name="右箭头 108"/>
          <p:cNvSpPr/>
          <p:nvPr/>
        </p:nvSpPr>
        <p:spPr bwMode="auto">
          <a:xfrm>
            <a:off x="6127430"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10" name="右箭头 109"/>
          <p:cNvSpPr/>
          <p:nvPr/>
        </p:nvSpPr>
        <p:spPr bwMode="auto">
          <a:xfrm>
            <a:off x="5241032"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11" name="右箭头 110"/>
          <p:cNvSpPr/>
          <p:nvPr/>
        </p:nvSpPr>
        <p:spPr bwMode="auto">
          <a:xfrm>
            <a:off x="432723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 name="矩形 2"/>
          <p:cNvSpPr/>
          <p:nvPr/>
        </p:nvSpPr>
        <p:spPr>
          <a:xfrm>
            <a:off x="671806" y="2204864"/>
            <a:ext cx="3600000" cy="1872208"/>
          </a:xfrm>
          <a:prstGeom prst="rect">
            <a:avLst/>
          </a:prstGeom>
          <a:ln>
            <a:solidFill>
              <a:schemeClr val="accent1">
                <a:lumMod val="60000"/>
                <a:lumOff val="40000"/>
              </a:schemeClr>
            </a:solidFill>
          </a:ln>
        </p:spPr>
        <p:txBody>
          <a:bodyPr wrap="square">
            <a:noAutofit/>
          </a:bodyPr>
          <a:lstStyle/>
          <a:p>
            <a:pPr marL="285750" indent="-285750">
              <a:lnSpc>
                <a:spcPct val="100000"/>
              </a:lnSpc>
              <a:spcAft>
                <a:spcPts val="600"/>
              </a:spcAft>
              <a:buFont typeface="Wingdings" panose="05000000000000000000" pitchFamily="2" charset="2"/>
              <a:buChar char="u"/>
            </a:pPr>
            <a:r>
              <a:rPr lang="zh-CN" altLang="zh-CN" dirty="0">
                <a:latin typeface="+mj-ea"/>
                <a:ea typeface="+mj-ea"/>
              </a:rPr>
              <a:t>建立统一的主数据标准，通过主数据的标准化工作实现总部和下属企业基础数据的高度</a:t>
            </a:r>
            <a:r>
              <a:rPr lang="zh-CN" altLang="zh-CN" dirty="0" smtClean="0">
                <a:latin typeface="+mj-ea"/>
                <a:ea typeface="+mj-ea"/>
              </a:rPr>
              <a:t>一致</a:t>
            </a:r>
            <a:endParaRPr lang="en-US" altLang="zh-CN" dirty="0" smtClean="0">
              <a:latin typeface="+mj-ea"/>
              <a:ea typeface="+mj-ea"/>
            </a:endParaRPr>
          </a:p>
          <a:p>
            <a:pPr marL="285750" indent="-285750">
              <a:lnSpc>
                <a:spcPct val="100000"/>
              </a:lnSpc>
              <a:spcAft>
                <a:spcPts val="600"/>
              </a:spcAft>
              <a:buFont typeface="Wingdings" panose="05000000000000000000" pitchFamily="2" charset="2"/>
              <a:buChar char="u"/>
            </a:pPr>
            <a:r>
              <a:rPr lang="zh-CN" altLang="zh-CN" dirty="0" smtClean="0">
                <a:latin typeface="+mj-ea"/>
                <a:ea typeface="+mj-ea"/>
              </a:rPr>
              <a:t>为</a:t>
            </a:r>
            <a:r>
              <a:rPr lang="zh-CN" altLang="zh-CN" dirty="0">
                <a:latin typeface="+mj-ea"/>
                <a:ea typeface="+mj-ea"/>
              </a:rPr>
              <a:t>报表汇总统计、业务财务一体化及决策分析的推行奠定数据基础</a:t>
            </a:r>
            <a:endParaRPr lang="zh-CN" altLang="en-US" dirty="0">
              <a:latin typeface="+mj-ea"/>
              <a:ea typeface="+mj-ea"/>
            </a:endParaRPr>
          </a:p>
        </p:txBody>
      </p:sp>
      <p:sp>
        <p:nvSpPr>
          <p:cNvPr id="5" name="矩形 4"/>
          <p:cNvSpPr/>
          <p:nvPr/>
        </p:nvSpPr>
        <p:spPr>
          <a:xfrm>
            <a:off x="4979041" y="2106434"/>
            <a:ext cx="3600000" cy="1970638"/>
          </a:xfrm>
          <a:prstGeom prst="rect">
            <a:avLst/>
          </a:prstGeom>
          <a:ln>
            <a:solidFill>
              <a:schemeClr val="accent1">
                <a:lumMod val="60000"/>
                <a:lumOff val="40000"/>
              </a:schemeClr>
            </a:solidFill>
          </a:ln>
        </p:spPr>
        <p:txBody>
          <a:bodyPr wrap="square">
            <a:noAutofit/>
          </a:bodyPr>
          <a:lstStyle/>
          <a:p>
            <a:pPr marL="285750" indent="-285750">
              <a:lnSpc>
                <a:spcPct val="100000"/>
              </a:lnSpc>
              <a:spcAft>
                <a:spcPts val="600"/>
              </a:spcAft>
              <a:buFont typeface="Wingdings" panose="05000000000000000000" pitchFamily="2" charset="2"/>
              <a:buChar char="u"/>
            </a:pPr>
            <a:r>
              <a:rPr lang="zh-CN" altLang="zh-CN" dirty="0">
                <a:latin typeface="+mj-ea"/>
                <a:ea typeface="+mj-ea"/>
              </a:rPr>
              <a:t>基于高起点的发展和高绩效的目标，实现主数据“源头”集中</a:t>
            </a:r>
            <a:r>
              <a:rPr lang="zh-CN" altLang="zh-CN" dirty="0" smtClean="0">
                <a:latin typeface="+mj-ea"/>
                <a:ea typeface="+mj-ea"/>
              </a:rPr>
              <a:t>管理</a:t>
            </a:r>
            <a:endParaRPr lang="en-US" altLang="zh-CN" dirty="0" smtClean="0">
              <a:latin typeface="+mj-ea"/>
              <a:ea typeface="+mj-ea"/>
            </a:endParaRPr>
          </a:p>
          <a:p>
            <a:pPr marL="285750" indent="-285750">
              <a:lnSpc>
                <a:spcPct val="100000"/>
              </a:lnSpc>
              <a:spcAft>
                <a:spcPts val="600"/>
              </a:spcAft>
              <a:buFont typeface="Wingdings" panose="05000000000000000000" pitchFamily="2" charset="2"/>
              <a:buChar char="u"/>
            </a:pPr>
            <a:r>
              <a:rPr lang="zh-CN" altLang="zh-CN" dirty="0" smtClean="0">
                <a:latin typeface="+mj-ea"/>
                <a:ea typeface="+mj-ea"/>
              </a:rPr>
              <a:t>实现</a:t>
            </a:r>
            <a:r>
              <a:rPr lang="zh-CN" altLang="zh-CN" dirty="0">
                <a:latin typeface="+mj-ea"/>
                <a:ea typeface="+mj-ea"/>
              </a:rPr>
              <a:t>“主责部门专业负责、专业团队全力支撑、标准流程高效应用”的专业化</a:t>
            </a:r>
            <a:r>
              <a:rPr lang="zh-CN" altLang="zh-CN" dirty="0" smtClean="0">
                <a:latin typeface="+mj-ea"/>
                <a:ea typeface="+mj-ea"/>
              </a:rPr>
              <a:t>格局</a:t>
            </a:r>
            <a:endParaRPr lang="en-US" altLang="zh-CN" dirty="0" smtClean="0">
              <a:latin typeface="+mj-ea"/>
              <a:ea typeface="+mj-ea"/>
            </a:endParaRPr>
          </a:p>
          <a:p>
            <a:pPr marL="285750" indent="-285750">
              <a:lnSpc>
                <a:spcPct val="100000"/>
              </a:lnSpc>
              <a:spcAft>
                <a:spcPts val="600"/>
              </a:spcAft>
              <a:buFont typeface="Wingdings" panose="05000000000000000000" pitchFamily="2" charset="2"/>
              <a:buChar char="u"/>
            </a:pPr>
            <a:r>
              <a:rPr lang="zh-CN" altLang="zh-CN" dirty="0" smtClean="0">
                <a:latin typeface="+mj-ea"/>
                <a:ea typeface="+mj-ea"/>
              </a:rPr>
              <a:t>打破</a:t>
            </a:r>
            <a:r>
              <a:rPr lang="zh-CN" altLang="zh-CN" dirty="0">
                <a:latin typeface="+mj-ea"/>
                <a:ea typeface="+mj-ea"/>
              </a:rPr>
              <a:t>现有管理分散、信息孤岛林立的现状，为主营业务系统集中化部署与股份公司集约化运营管理奠定数据基础。</a:t>
            </a:r>
            <a:endParaRPr lang="zh-CN" altLang="en-US" dirty="0">
              <a:latin typeface="+mj-ea"/>
              <a:ea typeface="+mj-ea"/>
            </a:endParaRPr>
          </a:p>
        </p:txBody>
      </p:sp>
      <p:sp>
        <p:nvSpPr>
          <p:cNvPr id="6" name="矩形 5"/>
          <p:cNvSpPr/>
          <p:nvPr/>
        </p:nvSpPr>
        <p:spPr>
          <a:xfrm>
            <a:off x="704528" y="4856718"/>
            <a:ext cx="3600000" cy="1452602"/>
          </a:xfrm>
          <a:prstGeom prst="rect">
            <a:avLst/>
          </a:prstGeom>
          <a:ln>
            <a:solidFill>
              <a:schemeClr val="accent1">
                <a:lumMod val="60000"/>
                <a:lumOff val="40000"/>
              </a:schemeClr>
            </a:solidFill>
          </a:ln>
        </p:spPr>
        <p:txBody>
          <a:bodyPr wrap="square">
            <a:noAutofit/>
          </a:bodyPr>
          <a:lstStyle/>
          <a:p>
            <a:pPr marL="285750" indent="-285750">
              <a:lnSpc>
                <a:spcPct val="100000"/>
              </a:lnSpc>
              <a:spcAft>
                <a:spcPts val="600"/>
              </a:spcAft>
              <a:buFont typeface="Wingdings" panose="05000000000000000000" pitchFamily="2" charset="2"/>
              <a:buChar char="u"/>
            </a:pPr>
            <a:r>
              <a:rPr lang="zh-CN" altLang="zh-CN" dirty="0">
                <a:latin typeface="+mj-ea"/>
                <a:ea typeface="+mj-ea"/>
              </a:rPr>
              <a:t>构建主数据全生命周期的管理体系，实现主数据提报、校验、审核、生成、分发、变更、维护、核销的全面流程化管理。</a:t>
            </a:r>
            <a:endParaRPr lang="zh-CN" altLang="en-US" dirty="0">
              <a:latin typeface="+mj-ea"/>
              <a:ea typeface="+mj-ea"/>
            </a:endParaRPr>
          </a:p>
        </p:txBody>
      </p:sp>
      <p:sp>
        <p:nvSpPr>
          <p:cNvPr id="7" name="矩形 6"/>
          <p:cNvSpPr/>
          <p:nvPr/>
        </p:nvSpPr>
        <p:spPr>
          <a:xfrm>
            <a:off x="5025008" y="4833344"/>
            <a:ext cx="3600000" cy="1475976"/>
          </a:xfrm>
          <a:prstGeom prst="rect">
            <a:avLst/>
          </a:prstGeom>
          <a:ln>
            <a:solidFill>
              <a:schemeClr val="accent1">
                <a:lumMod val="60000"/>
                <a:lumOff val="40000"/>
              </a:schemeClr>
            </a:solidFill>
          </a:ln>
        </p:spPr>
        <p:txBody>
          <a:bodyPr wrap="square">
            <a:noAutofit/>
          </a:bodyPr>
          <a:lstStyle/>
          <a:p>
            <a:pPr marL="285750" indent="-285750">
              <a:lnSpc>
                <a:spcPct val="100000"/>
              </a:lnSpc>
              <a:spcAft>
                <a:spcPts val="600"/>
              </a:spcAft>
              <a:buFont typeface="Wingdings" panose="05000000000000000000" pitchFamily="2" charset="2"/>
              <a:buChar char="u"/>
            </a:pPr>
            <a:r>
              <a:rPr lang="zh-CN" altLang="zh-CN" dirty="0" smtClean="0">
                <a:latin typeface="+mj-ea"/>
                <a:ea typeface="+mj-ea"/>
              </a:rPr>
              <a:t>全面</a:t>
            </a:r>
            <a:r>
              <a:rPr lang="zh-CN" altLang="zh-CN" dirty="0">
                <a:latin typeface="+mj-ea"/>
                <a:ea typeface="+mj-ea"/>
              </a:rPr>
              <a:t>建立各类主数据的分发和共享</a:t>
            </a:r>
            <a:r>
              <a:rPr lang="zh-CN" altLang="zh-CN" dirty="0" smtClean="0">
                <a:latin typeface="+mj-ea"/>
                <a:ea typeface="+mj-ea"/>
              </a:rPr>
              <a:t>策略</a:t>
            </a:r>
            <a:endParaRPr lang="en-US" altLang="zh-CN" dirty="0" smtClean="0">
              <a:latin typeface="+mj-ea"/>
              <a:ea typeface="+mj-ea"/>
            </a:endParaRPr>
          </a:p>
          <a:p>
            <a:pPr marL="285750" indent="-285750">
              <a:lnSpc>
                <a:spcPct val="100000"/>
              </a:lnSpc>
              <a:spcAft>
                <a:spcPts val="600"/>
              </a:spcAft>
              <a:buFont typeface="Wingdings" panose="05000000000000000000" pitchFamily="2" charset="2"/>
              <a:buChar char="u"/>
            </a:pPr>
            <a:r>
              <a:rPr lang="zh-CN" altLang="zh-CN" dirty="0" smtClean="0">
                <a:latin typeface="+mj-ea"/>
                <a:ea typeface="+mj-ea"/>
              </a:rPr>
              <a:t>打破</a:t>
            </a:r>
            <a:r>
              <a:rPr lang="zh-CN" altLang="zh-CN" dirty="0">
                <a:latin typeface="+mj-ea"/>
                <a:ea typeface="+mj-ea"/>
              </a:rPr>
              <a:t>各专业系统之间的信息交互</a:t>
            </a:r>
            <a:r>
              <a:rPr lang="zh-CN" altLang="zh-CN" dirty="0" smtClean="0">
                <a:latin typeface="+mj-ea"/>
                <a:ea typeface="+mj-ea"/>
              </a:rPr>
              <a:t>壁垒</a:t>
            </a:r>
            <a:endParaRPr lang="en-US" altLang="zh-CN" dirty="0" smtClean="0">
              <a:latin typeface="+mj-ea"/>
              <a:ea typeface="+mj-ea"/>
            </a:endParaRPr>
          </a:p>
          <a:p>
            <a:pPr marL="285750" indent="-285750">
              <a:lnSpc>
                <a:spcPct val="100000"/>
              </a:lnSpc>
              <a:spcAft>
                <a:spcPts val="600"/>
              </a:spcAft>
              <a:buFont typeface="Wingdings" panose="05000000000000000000" pitchFamily="2" charset="2"/>
              <a:buChar char="u"/>
            </a:pPr>
            <a:r>
              <a:rPr lang="zh-CN" altLang="zh-CN" dirty="0" smtClean="0">
                <a:latin typeface="+mj-ea"/>
                <a:ea typeface="+mj-ea"/>
              </a:rPr>
              <a:t>使得</a:t>
            </a:r>
            <a:r>
              <a:rPr lang="zh-CN" altLang="zh-CN" dirty="0">
                <a:latin typeface="+mj-ea"/>
                <a:ea typeface="+mj-ea"/>
              </a:rPr>
              <a:t>各类主数据能够在多个系统内充分共享、高度</a:t>
            </a:r>
            <a:r>
              <a:rPr lang="zh-CN" altLang="zh-CN" dirty="0" smtClean="0">
                <a:latin typeface="+mj-ea"/>
                <a:ea typeface="+mj-ea"/>
              </a:rPr>
              <a:t>复用</a:t>
            </a:r>
            <a:endParaRPr lang="en-US" altLang="zh-CN" dirty="0" smtClean="0">
              <a:latin typeface="+mj-ea"/>
              <a:ea typeface="+mj-ea"/>
            </a:endParaRPr>
          </a:p>
          <a:p>
            <a:pPr marL="285750" indent="-285750">
              <a:lnSpc>
                <a:spcPct val="100000"/>
              </a:lnSpc>
              <a:spcAft>
                <a:spcPts val="600"/>
              </a:spcAft>
              <a:buFont typeface="Wingdings" panose="05000000000000000000" pitchFamily="2" charset="2"/>
              <a:buChar char="u"/>
            </a:pPr>
            <a:r>
              <a:rPr lang="zh-CN" altLang="zh-CN" dirty="0" smtClean="0">
                <a:latin typeface="+mj-ea"/>
                <a:ea typeface="+mj-ea"/>
              </a:rPr>
              <a:t>实现</a:t>
            </a:r>
            <a:r>
              <a:rPr lang="zh-CN" altLang="zh-CN" dirty="0">
                <a:latin typeface="+mj-ea"/>
                <a:ea typeface="+mj-ea"/>
              </a:rPr>
              <a:t>高效、统一的主数据应用标准。</a:t>
            </a:r>
            <a:endParaRPr lang="zh-CN" altLang="zh-CN" sz="1100" dirty="0">
              <a:latin typeface="+mj-ea"/>
              <a:ea typeface="+mj-ea"/>
            </a:endParaRPr>
          </a:p>
          <a:p>
            <a:pPr marL="628650" lvl="1" indent="-171450">
              <a:lnSpc>
                <a:spcPct val="100000"/>
              </a:lnSpc>
              <a:spcAft>
                <a:spcPts val="600"/>
              </a:spcAft>
              <a:buFont typeface="Wingdings" panose="05000000000000000000" pitchFamily="2" charset="2"/>
              <a:buChar char="u"/>
            </a:pPr>
            <a:endParaRPr lang="zh-CN" altLang="zh-CN" sz="1100" dirty="0">
              <a:latin typeface="+mj-ea"/>
              <a:ea typeface="+mj-ea"/>
            </a:endParaRPr>
          </a:p>
        </p:txBody>
      </p:sp>
      <p:grpSp>
        <p:nvGrpSpPr>
          <p:cNvPr id="42" name="组合 31"/>
          <p:cNvGrpSpPr/>
          <p:nvPr/>
        </p:nvGrpSpPr>
        <p:grpSpPr>
          <a:xfrm>
            <a:off x="8358454" y="431655"/>
            <a:ext cx="1295910" cy="477065"/>
            <a:chOff x="4420039" y="1208820"/>
            <a:chExt cx="4032448" cy="2880728"/>
          </a:xfrm>
        </p:grpSpPr>
        <p:sp>
          <p:nvSpPr>
            <p:cNvPr id="43" name="圆角矩形 42"/>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44" name="圆角矩形 43"/>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45"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46"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61"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62"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63" name="Rectangle 87"/>
              <p:cNvSpPr>
                <a:spLocks noChangeArrowheads="1"/>
              </p:cNvSpPr>
              <p:nvPr/>
            </p:nvSpPr>
            <p:spPr bwMode="auto">
              <a:xfrm>
                <a:off x="8769" y="5221"/>
                <a:ext cx="1307" cy="373"/>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47"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48"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49"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50"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5"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6"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7"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8"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9"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60"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364397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2463024" y="2312944"/>
            <a:ext cx="5400000" cy="4068384"/>
          </a:xfrm>
          <a:prstGeom prst="roundRect">
            <a:avLst>
              <a:gd name="adj" fmla="val 3495"/>
            </a:avLst>
          </a:prstGeom>
          <a:solidFill>
            <a:schemeClr val="accent1">
              <a:lumMod val="20000"/>
              <a:lumOff val="80000"/>
            </a:schemeClr>
          </a:solidFill>
        </p:spPr>
        <p:txBody>
          <a:bodyPr wrap="square" rtlCol="0" anchor="ctr">
            <a:noAutofit/>
          </a:bodyPr>
          <a:lstStyle/>
          <a:p>
            <a:pPr algn="ctr">
              <a:lnSpc>
                <a:spcPct val="100000"/>
              </a:lnSpc>
              <a:spcAft>
                <a:spcPts val="0"/>
              </a:spcAft>
              <a:buNone/>
            </a:pPr>
            <a:endParaRPr lang="zh-CN" altLang="en-US" dirty="0"/>
          </a:p>
        </p:txBody>
      </p:sp>
      <p:sp>
        <p:nvSpPr>
          <p:cNvPr id="58" name="矩形 57"/>
          <p:cNvSpPr/>
          <p:nvPr/>
        </p:nvSpPr>
        <p:spPr>
          <a:xfrm>
            <a:off x="8228587" y="5639165"/>
            <a:ext cx="1548000" cy="612000"/>
          </a:xfrm>
          <a:prstGeom prst="rect">
            <a:avLst/>
          </a:prstGeom>
          <a:solidFill>
            <a:schemeClr val="accent2">
              <a:lumMod val="7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latin typeface="+mj-ea"/>
              <a:ea typeface="+mj-ea"/>
            </a:endParaRPr>
          </a:p>
        </p:txBody>
      </p:sp>
      <p:sp>
        <p:nvSpPr>
          <p:cNvPr id="54" name="矩形 53"/>
          <p:cNvSpPr/>
          <p:nvPr/>
        </p:nvSpPr>
        <p:spPr>
          <a:xfrm>
            <a:off x="8228587" y="2312944"/>
            <a:ext cx="1548000" cy="612000"/>
          </a:xfrm>
          <a:prstGeom prst="rect">
            <a:avLst/>
          </a:prstGeom>
          <a:solidFill>
            <a:schemeClr val="accent2">
              <a:lumMod val="7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55" name="矩形 54"/>
          <p:cNvSpPr/>
          <p:nvPr/>
        </p:nvSpPr>
        <p:spPr>
          <a:xfrm>
            <a:off x="8228587" y="3177040"/>
            <a:ext cx="1548000" cy="612000"/>
          </a:xfrm>
          <a:prstGeom prst="rect">
            <a:avLst/>
          </a:prstGeom>
          <a:solidFill>
            <a:schemeClr val="accent2">
              <a:lumMod val="7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latin typeface="+mj-ea"/>
              <a:ea typeface="+mj-ea"/>
            </a:endParaRPr>
          </a:p>
        </p:txBody>
      </p:sp>
      <p:sp>
        <p:nvSpPr>
          <p:cNvPr id="56" name="矩形 55"/>
          <p:cNvSpPr/>
          <p:nvPr/>
        </p:nvSpPr>
        <p:spPr>
          <a:xfrm>
            <a:off x="8228587" y="3969128"/>
            <a:ext cx="1548000" cy="612000"/>
          </a:xfrm>
          <a:prstGeom prst="rect">
            <a:avLst/>
          </a:prstGeom>
          <a:solidFill>
            <a:schemeClr val="accent2">
              <a:lumMod val="7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latin typeface="+mj-ea"/>
              <a:ea typeface="+mj-ea"/>
            </a:endParaRPr>
          </a:p>
        </p:txBody>
      </p:sp>
      <p:sp>
        <p:nvSpPr>
          <p:cNvPr id="57" name="矩形 56"/>
          <p:cNvSpPr/>
          <p:nvPr/>
        </p:nvSpPr>
        <p:spPr>
          <a:xfrm>
            <a:off x="8228587" y="4725144"/>
            <a:ext cx="1548000" cy="612000"/>
          </a:xfrm>
          <a:prstGeom prst="rect">
            <a:avLst/>
          </a:prstGeom>
          <a:solidFill>
            <a:schemeClr val="accent2">
              <a:lumMod val="7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latin typeface="+mj-ea"/>
              <a:ea typeface="+mj-ea"/>
            </a:endParaRPr>
          </a:p>
        </p:txBody>
      </p:sp>
      <p:sp>
        <p:nvSpPr>
          <p:cNvPr id="50" name="矩形 49"/>
          <p:cNvSpPr/>
          <p:nvPr/>
        </p:nvSpPr>
        <p:spPr>
          <a:xfrm>
            <a:off x="1094988" y="3085303"/>
            <a:ext cx="1044000" cy="61200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51" name="矩形 50"/>
          <p:cNvSpPr/>
          <p:nvPr/>
        </p:nvSpPr>
        <p:spPr>
          <a:xfrm>
            <a:off x="1094988" y="4027305"/>
            <a:ext cx="1044000" cy="61200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52" name="矩形 51"/>
          <p:cNvSpPr/>
          <p:nvPr/>
        </p:nvSpPr>
        <p:spPr>
          <a:xfrm>
            <a:off x="1094988" y="4893387"/>
            <a:ext cx="1044000" cy="61200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53" name="矩形 52"/>
          <p:cNvSpPr/>
          <p:nvPr/>
        </p:nvSpPr>
        <p:spPr>
          <a:xfrm>
            <a:off x="1094988" y="5841336"/>
            <a:ext cx="1044000" cy="61200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36" name="矩形 35"/>
          <p:cNvSpPr/>
          <p:nvPr/>
        </p:nvSpPr>
        <p:spPr>
          <a:xfrm>
            <a:off x="1094988" y="2242876"/>
            <a:ext cx="1044000" cy="61200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2" name="标题 1"/>
          <p:cNvSpPr>
            <a:spLocks noGrp="1"/>
          </p:cNvSpPr>
          <p:nvPr>
            <p:ph type="title"/>
          </p:nvPr>
        </p:nvSpPr>
        <p:spPr>
          <a:xfrm>
            <a:off x="408384"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体系规划</a:t>
            </a:r>
            <a:r>
              <a:rPr lang="en-US" altLang="zh-CN" kern="1200" dirty="0" smtClean="0">
                <a:latin typeface="+mj-ea"/>
              </a:rPr>
              <a:t>—</a:t>
            </a:r>
            <a:r>
              <a:rPr lang="zh-CN" altLang="en-US" kern="1200" dirty="0" smtClean="0">
                <a:latin typeface="+mj-ea"/>
              </a:rPr>
              <a:t>总体目标</a:t>
            </a:r>
            <a:r>
              <a:rPr lang="zh-CN" altLang="en-US" sz="2000" kern="1200" dirty="0" smtClean="0">
                <a:latin typeface="+mj-ea"/>
              </a:rPr>
              <a:t>五大转变</a:t>
            </a:r>
            <a:endParaRPr lang="zh-CN" altLang="en-US" sz="2000" kern="1200" dirty="0">
              <a:latin typeface="+mj-ea"/>
            </a:endParaRPr>
          </a:p>
        </p:txBody>
      </p:sp>
      <p:sp>
        <p:nvSpPr>
          <p:cNvPr id="3" name="矩形 2"/>
          <p:cNvSpPr/>
          <p:nvPr/>
        </p:nvSpPr>
        <p:spPr>
          <a:xfrm>
            <a:off x="385338" y="1079819"/>
            <a:ext cx="8988386" cy="646331"/>
          </a:xfrm>
          <a:prstGeom prst="rect">
            <a:avLst/>
          </a:prstGeom>
        </p:spPr>
        <p:txBody>
          <a:bodyPr wrap="square">
            <a:spAutoFit/>
          </a:bodyPr>
          <a:lstStyle/>
          <a:p>
            <a:pPr>
              <a:lnSpc>
                <a:spcPct val="100000"/>
              </a:lnSpc>
              <a:spcAft>
                <a:spcPts val="0"/>
              </a:spcAft>
              <a:buNone/>
            </a:pPr>
            <a:r>
              <a:rPr lang="zh-CN" altLang="zh-CN" sz="1800" b="1" dirty="0">
                <a:latin typeface="+mj-ea"/>
                <a:ea typeface="+mj-ea"/>
              </a:rPr>
              <a:t>主数据管理的总体目标是实现“</a:t>
            </a:r>
            <a:r>
              <a:rPr lang="zh-CN" altLang="zh-CN" sz="1800" b="1" dirty="0">
                <a:solidFill>
                  <a:srgbClr val="FF0000"/>
                </a:solidFill>
                <a:latin typeface="+mj-ea"/>
                <a:ea typeface="+mj-ea"/>
              </a:rPr>
              <a:t>统一标准、集中管控、专业负责、分级</a:t>
            </a:r>
            <a:r>
              <a:rPr lang="zh-CN" altLang="zh-CN" sz="1800" b="1" dirty="0" smtClean="0">
                <a:solidFill>
                  <a:srgbClr val="FF0000"/>
                </a:solidFill>
                <a:latin typeface="+mj-ea"/>
                <a:ea typeface="+mj-ea"/>
              </a:rPr>
              <a:t>审核</a:t>
            </a:r>
            <a:r>
              <a:rPr lang="zh-CN" altLang="en-US" sz="1800" b="1" dirty="0" smtClean="0">
                <a:latin typeface="+mj-ea"/>
                <a:ea typeface="+mj-ea"/>
              </a:rPr>
              <a:t>”</a:t>
            </a:r>
            <a:endParaRPr lang="en-US" altLang="zh-CN" sz="1800" b="1" dirty="0">
              <a:latin typeface="+mj-ea"/>
              <a:ea typeface="+mj-ea"/>
            </a:endParaRPr>
          </a:p>
          <a:p>
            <a:pPr>
              <a:lnSpc>
                <a:spcPct val="100000"/>
              </a:lnSpc>
              <a:spcAft>
                <a:spcPts val="0"/>
              </a:spcAft>
              <a:buNone/>
            </a:pPr>
            <a:r>
              <a:rPr lang="zh-CN" altLang="zh-CN" sz="1800" b="1" dirty="0" smtClean="0">
                <a:latin typeface="+mj-ea"/>
                <a:ea typeface="+mj-ea"/>
              </a:rPr>
              <a:t>在</a:t>
            </a:r>
            <a:r>
              <a:rPr lang="zh-CN" altLang="zh-CN" sz="1800" b="1" dirty="0">
                <a:latin typeface="+mj-ea"/>
                <a:ea typeface="+mj-ea"/>
              </a:rPr>
              <a:t>今后五年内完成主数据体系建设的</a:t>
            </a:r>
            <a:r>
              <a:rPr lang="en-US" altLang="zh-CN" sz="1800" b="1" dirty="0">
                <a:latin typeface="+mj-ea"/>
                <a:ea typeface="+mj-ea"/>
              </a:rPr>
              <a:t>“</a:t>
            </a:r>
            <a:r>
              <a:rPr lang="zh-CN" altLang="zh-CN" sz="1800" b="1" dirty="0">
                <a:latin typeface="+mj-ea"/>
                <a:ea typeface="+mj-ea"/>
              </a:rPr>
              <a:t>五个转变</a:t>
            </a:r>
            <a:r>
              <a:rPr lang="en-US" altLang="zh-CN" sz="1800" b="1" dirty="0" smtClean="0">
                <a:latin typeface="+mj-ea"/>
                <a:ea typeface="+mj-ea"/>
              </a:rPr>
              <a:t>”</a:t>
            </a:r>
            <a:endParaRPr lang="zh-CN" altLang="en-US" sz="1800" b="1" dirty="0">
              <a:latin typeface="+mj-ea"/>
              <a:ea typeface="+mj-ea"/>
            </a:endParaRPr>
          </a:p>
        </p:txBody>
      </p:sp>
      <p:sp>
        <p:nvSpPr>
          <p:cNvPr id="5" name="矩形 4"/>
          <p:cNvSpPr/>
          <p:nvPr/>
        </p:nvSpPr>
        <p:spPr>
          <a:xfrm>
            <a:off x="2463024" y="2330296"/>
            <a:ext cx="5400000" cy="738664"/>
          </a:xfrm>
          <a:prstGeom prst="rect">
            <a:avLst/>
          </a:prstGeom>
        </p:spPr>
        <p:txBody>
          <a:bodyPr wrap="square">
            <a:spAutoFit/>
          </a:bodyPr>
          <a:lstStyle/>
          <a:p>
            <a:pPr>
              <a:lnSpc>
                <a:spcPct val="100000"/>
              </a:lnSpc>
              <a:spcAft>
                <a:spcPts val="0"/>
              </a:spcAft>
              <a:buNone/>
            </a:pPr>
            <a:r>
              <a:rPr lang="zh-CN" altLang="zh-CN" dirty="0">
                <a:latin typeface="+mj-ea"/>
                <a:ea typeface="+mj-ea"/>
              </a:rPr>
              <a:t>通过建立专业负责、分工协作的主数据管理体系，落实各主数据的管理部门和提报人、审批人、信息化支持部门的权责，建立职责分明、分工明确的管理</a:t>
            </a:r>
            <a:r>
              <a:rPr lang="zh-CN" altLang="zh-CN" dirty="0" smtClean="0">
                <a:latin typeface="+mj-ea"/>
                <a:ea typeface="+mj-ea"/>
              </a:rPr>
              <a:t>组织</a:t>
            </a:r>
            <a:endParaRPr lang="zh-CN" altLang="en-US" dirty="0">
              <a:latin typeface="+mj-ea"/>
              <a:ea typeface="+mj-ea"/>
            </a:endParaRPr>
          </a:p>
        </p:txBody>
      </p:sp>
      <p:sp>
        <p:nvSpPr>
          <p:cNvPr id="6" name="矩形 5"/>
          <p:cNvSpPr/>
          <p:nvPr/>
        </p:nvSpPr>
        <p:spPr>
          <a:xfrm>
            <a:off x="2463024" y="5489931"/>
            <a:ext cx="5400000" cy="954107"/>
          </a:xfrm>
          <a:prstGeom prst="rect">
            <a:avLst/>
          </a:prstGeom>
        </p:spPr>
        <p:txBody>
          <a:bodyPr wrap="square">
            <a:spAutoFit/>
          </a:bodyPr>
          <a:lstStyle/>
          <a:p>
            <a:pPr>
              <a:lnSpc>
                <a:spcPct val="100000"/>
              </a:lnSpc>
              <a:spcAft>
                <a:spcPts val="0"/>
              </a:spcAft>
              <a:buNone/>
            </a:pPr>
            <a:r>
              <a:rPr lang="zh-CN" altLang="zh-CN" dirty="0" smtClean="0">
                <a:latin typeface="+mj-ea"/>
                <a:ea typeface="+mj-ea"/>
              </a:rPr>
              <a:t>通过</a:t>
            </a:r>
            <a:r>
              <a:rPr lang="zh-CN" altLang="zh-CN" dirty="0">
                <a:latin typeface="+mj-ea"/>
                <a:ea typeface="+mj-ea"/>
              </a:rPr>
              <a:t>建立主数据管理系统，实现主数据申请、校验、审核、生成、发布的全过程动态管理，实现主数据标准和管控流程的系统固化；实现历史主数据版本的信息追溯；通过主数据自动校验，有效的提升主</a:t>
            </a:r>
            <a:r>
              <a:rPr lang="zh-CN" altLang="zh-CN" dirty="0" smtClean="0">
                <a:latin typeface="+mj-ea"/>
                <a:ea typeface="+mj-ea"/>
              </a:rPr>
              <a:t>数据质量</a:t>
            </a:r>
            <a:endParaRPr lang="zh-CN" altLang="en-US" dirty="0">
              <a:latin typeface="+mj-ea"/>
              <a:ea typeface="+mj-ea"/>
            </a:endParaRPr>
          </a:p>
        </p:txBody>
      </p:sp>
      <p:sp>
        <p:nvSpPr>
          <p:cNvPr id="25" name="矩形 24"/>
          <p:cNvSpPr/>
          <p:nvPr/>
        </p:nvSpPr>
        <p:spPr>
          <a:xfrm>
            <a:off x="1230661" y="6016512"/>
            <a:ext cx="758064" cy="288000"/>
          </a:xfrm>
          <a:prstGeom prst="rect">
            <a:avLst/>
          </a:prstGeom>
        </p:spPr>
        <p:txBody>
          <a:bodyPr wrap="square">
            <a:noAutofit/>
          </a:bodyPr>
          <a:lstStyle/>
          <a:p>
            <a:pPr algn="ctr">
              <a:lnSpc>
                <a:spcPct val="100000"/>
              </a:lnSpc>
              <a:spcBef>
                <a:spcPts val="600"/>
              </a:spcBef>
              <a:spcAft>
                <a:spcPts val="600"/>
              </a:spcAft>
              <a:buNone/>
            </a:pPr>
            <a:r>
              <a:rPr lang="zh-CN" altLang="en-US" dirty="0" smtClean="0">
                <a:latin typeface="+mj-ea"/>
                <a:ea typeface="+mj-ea"/>
              </a:rPr>
              <a:t>手工</a:t>
            </a:r>
            <a:endParaRPr lang="zh-CN" altLang="en-US" b="0" dirty="0">
              <a:solidFill>
                <a:schemeClr val="tx1"/>
              </a:solidFill>
              <a:latin typeface="+mj-ea"/>
              <a:ea typeface="+mj-ea"/>
            </a:endParaRPr>
          </a:p>
        </p:txBody>
      </p:sp>
      <p:sp>
        <p:nvSpPr>
          <p:cNvPr id="26" name="矩形 25"/>
          <p:cNvSpPr/>
          <p:nvPr/>
        </p:nvSpPr>
        <p:spPr>
          <a:xfrm>
            <a:off x="8228587" y="5739289"/>
            <a:ext cx="1584176" cy="570031"/>
          </a:xfrm>
          <a:prstGeom prst="rect">
            <a:avLst/>
          </a:prstGeom>
        </p:spPr>
        <p:txBody>
          <a:bodyPr wrap="square">
            <a:noAutofit/>
          </a:bodyPr>
          <a:lstStyle/>
          <a:p>
            <a:pPr>
              <a:lnSpc>
                <a:spcPct val="100000"/>
              </a:lnSpc>
              <a:spcBef>
                <a:spcPts val="0"/>
              </a:spcBef>
              <a:spcAft>
                <a:spcPts val="600"/>
              </a:spcAft>
              <a:buNone/>
            </a:pPr>
            <a:r>
              <a:rPr lang="zh-CN" altLang="en-US" dirty="0" smtClean="0">
                <a:latin typeface="+mj-ea"/>
                <a:ea typeface="+mj-ea"/>
              </a:rPr>
              <a:t>全生命周期的信息化体系支持</a:t>
            </a:r>
            <a:endParaRPr lang="en-US" altLang="zh-CN" b="0" dirty="0" smtClean="0">
              <a:solidFill>
                <a:schemeClr val="tx1"/>
              </a:solidFill>
              <a:latin typeface="+mj-ea"/>
              <a:ea typeface="+mj-ea"/>
            </a:endParaRPr>
          </a:p>
        </p:txBody>
      </p:sp>
      <p:sp>
        <p:nvSpPr>
          <p:cNvPr id="7" name="矩形 6"/>
          <p:cNvSpPr/>
          <p:nvPr/>
        </p:nvSpPr>
        <p:spPr>
          <a:xfrm>
            <a:off x="2463024" y="3122384"/>
            <a:ext cx="5400000" cy="738664"/>
          </a:xfrm>
          <a:prstGeom prst="rect">
            <a:avLst/>
          </a:prstGeom>
        </p:spPr>
        <p:txBody>
          <a:bodyPr wrap="square">
            <a:spAutoFit/>
          </a:bodyPr>
          <a:lstStyle/>
          <a:p>
            <a:pPr>
              <a:lnSpc>
                <a:spcPct val="100000"/>
              </a:lnSpc>
              <a:spcAft>
                <a:spcPts val="0"/>
              </a:spcAft>
              <a:buNone/>
            </a:pPr>
            <a:r>
              <a:rPr lang="zh-CN" altLang="zh-CN" dirty="0">
                <a:latin typeface="+mj-ea"/>
                <a:ea typeface="+mj-ea"/>
              </a:rPr>
              <a:t>通过建立主数据的标准管控流程，落实各级主数据管理部门和提报人的岗位和职责，规范主数据的审核流程，最大限度地提升主数据质量，实现“数出同源、上下贯通</a:t>
            </a:r>
            <a:r>
              <a:rPr lang="zh-CN" altLang="zh-CN" dirty="0" smtClean="0">
                <a:latin typeface="+mj-ea"/>
                <a:ea typeface="+mj-ea"/>
              </a:rPr>
              <a:t>”</a:t>
            </a:r>
            <a:endParaRPr lang="zh-CN" altLang="zh-CN" dirty="0">
              <a:latin typeface="+mj-ea"/>
              <a:ea typeface="+mj-ea"/>
            </a:endParaRPr>
          </a:p>
        </p:txBody>
      </p:sp>
      <p:sp>
        <p:nvSpPr>
          <p:cNvPr id="8" name="矩形 7"/>
          <p:cNvSpPr/>
          <p:nvPr/>
        </p:nvSpPr>
        <p:spPr>
          <a:xfrm>
            <a:off x="2463024" y="3914472"/>
            <a:ext cx="5400000" cy="738664"/>
          </a:xfrm>
          <a:prstGeom prst="rect">
            <a:avLst/>
          </a:prstGeom>
        </p:spPr>
        <p:txBody>
          <a:bodyPr wrap="square">
            <a:spAutoFit/>
          </a:bodyPr>
          <a:lstStyle/>
          <a:p>
            <a:pPr>
              <a:lnSpc>
                <a:spcPct val="100000"/>
              </a:lnSpc>
              <a:spcAft>
                <a:spcPts val="0"/>
              </a:spcAft>
              <a:buNone/>
            </a:pPr>
            <a:r>
              <a:rPr lang="zh-CN" altLang="zh-CN" dirty="0">
                <a:latin typeface="+mj-ea"/>
                <a:ea typeface="+mj-ea"/>
              </a:rPr>
              <a:t>通过建立主数据的编码、属性、校验、规则的标准化应用体系，建立中国建筑全局、统一、规范的主数据应用标准、集成和服务标准；实现专业化团队的持续</a:t>
            </a:r>
            <a:r>
              <a:rPr lang="zh-CN" altLang="zh-CN" dirty="0" smtClean="0">
                <a:latin typeface="+mj-ea"/>
                <a:ea typeface="+mj-ea"/>
              </a:rPr>
              <a:t>改进</a:t>
            </a:r>
            <a:endParaRPr lang="zh-CN" altLang="zh-CN" dirty="0">
              <a:latin typeface="+mj-ea"/>
              <a:ea typeface="+mj-ea"/>
            </a:endParaRPr>
          </a:p>
        </p:txBody>
      </p:sp>
      <p:sp>
        <p:nvSpPr>
          <p:cNvPr id="9" name="矩形 8"/>
          <p:cNvSpPr/>
          <p:nvPr/>
        </p:nvSpPr>
        <p:spPr>
          <a:xfrm>
            <a:off x="2463024" y="4725144"/>
            <a:ext cx="5400000" cy="738664"/>
          </a:xfrm>
          <a:prstGeom prst="rect">
            <a:avLst/>
          </a:prstGeom>
        </p:spPr>
        <p:txBody>
          <a:bodyPr wrap="square">
            <a:spAutoFit/>
          </a:bodyPr>
          <a:lstStyle/>
          <a:p>
            <a:pPr>
              <a:lnSpc>
                <a:spcPct val="100000"/>
              </a:lnSpc>
              <a:spcAft>
                <a:spcPts val="0"/>
              </a:spcAft>
              <a:buNone/>
            </a:pPr>
            <a:r>
              <a:rPr lang="zh-CN" altLang="zh-CN" dirty="0">
                <a:latin typeface="+mj-ea"/>
                <a:ea typeface="+mj-ea"/>
              </a:rPr>
              <a:t>通过建立主数据安全控制体系，对数据管控和使用中的风险进行识别和分析，制定安全体系控制策略，建立主数据分级、分层的用户授权</a:t>
            </a:r>
            <a:r>
              <a:rPr lang="zh-CN" altLang="zh-CN" dirty="0" smtClean="0">
                <a:latin typeface="+mj-ea"/>
                <a:ea typeface="+mj-ea"/>
              </a:rPr>
              <a:t>体系</a:t>
            </a:r>
            <a:endParaRPr lang="zh-CN" altLang="zh-CN" dirty="0">
              <a:latin typeface="+mj-ea"/>
              <a:ea typeface="+mj-ea"/>
            </a:endParaRPr>
          </a:p>
        </p:txBody>
      </p:sp>
      <p:sp>
        <p:nvSpPr>
          <p:cNvPr id="12" name="矩形 11"/>
          <p:cNvSpPr/>
          <p:nvPr/>
        </p:nvSpPr>
        <p:spPr>
          <a:xfrm>
            <a:off x="1075998" y="2378997"/>
            <a:ext cx="1082348" cy="307777"/>
          </a:xfrm>
          <a:prstGeom prst="rect">
            <a:avLst/>
          </a:prstGeom>
        </p:spPr>
        <p:txBody>
          <a:bodyPr wrap="none">
            <a:spAutoFit/>
          </a:bodyPr>
          <a:lstStyle/>
          <a:p>
            <a:pPr>
              <a:lnSpc>
                <a:spcPct val="100000"/>
              </a:lnSpc>
              <a:spcBef>
                <a:spcPts val="600"/>
              </a:spcBef>
              <a:spcAft>
                <a:spcPts val="600"/>
              </a:spcAft>
              <a:buNone/>
            </a:pPr>
            <a:r>
              <a:rPr lang="zh-CN" altLang="en-US" dirty="0">
                <a:latin typeface="+mj-ea"/>
                <a:ea typeface="+mj-ea"/>
              </a:rPr>
              <a:t>无组织管理</a:t>
            </a:r>
            <a:endParaRPr lang="en-US" altLang="zh-CN" dirty="0">
              <a:latin typeface="+mj-ea"/>
              <a:ea typeface="+mj-ea"/>
            </a:endParaRPr>
          </a:p>
        </p:txBody>
      </p:sp>
      <p:sp>
        <p:nvSpPr>
          <p:cNvPr id="13" name="矩形 12"/>
          <p:cNvSpPr/>
          <p:nvPr/>
        </p:nvSpPr>
        <p:spPr>
          <a:xfrm>
            <a:off x="1075814" y="3237415"/>
            <a:ext cx="1082348" cy="307777"/>
          </a:xfrm>
          <a:prstGeom prst="rect">
            <a:avLst/>
          </a:prstGeom>
        </p:spPr>
        <p:txBody>
          <a:bodyPr wrap="none">
            <a:spAutoFit/>
          </a:bodyPr>
          <a:lstStyle/>
          <a:p>
            <a:pPr>
              <a:lnSpc>
                <a:spcPct val="100000"/>
              </a:lnSpc>
              <a:spcBef>
                <a:spcPts val="600"/>
              </a:spcBef>
              <a:spcAft>
                <a:spcPts val="600"/>
              </a:spcAft>
              <a:buNone/>
            </a:pPr>
            <a:r>
              <a:rPr lang="zh-CN" altLang="zh-CN" dirty="0">
                <a:latin typeface="+mj-ea"/>
                <a:ea typeface="+mj-ea"/>
              </a:rPr>
              <a:t>分散的管理</a:t>
            </a:r>
            <a:endParaRPr lang="en-US" altLang="zh-CN" dirty="0">
              <a:latin typeface="+mj-ea"/>
              <a:ea typeface="+mj-ea"/>
            </a:endParaRPr>
          </a:p>
        </p:txBody>
      </p:sp>
      <p:sp>
        <p:nvSpPr>
          <p:cNvPr id="14" name="矩形 13"/>
          <p:cNvSpPr/>
          <p:nvPr/>
        </p:nvSpPr>
        <p:spPr>
          <a:xfrm>
            <a:off x="1098848" y="4129916"/>
            <a:ext cx="984447" cy="523220"/>
          </a:xfrm>
          <a:prstGeom prst="rect">
            <a:avLst/>
          </a:prstGeom>
        </p:spPr>
        <p:txBody>
          <a:bodyPr wrap="square">
            <a:spAutoFit/>
          </a:bodyPr>
          <a:lstStyle/>
          <a:p>
            <a:pPr>
              <a:lnSpc>
                <a:spcPct val="100000"/>
              </a:lnSpc>
              <a:spcBef>
                <a:spcPts val="600"/>
              </a:spcBef>
              <a:spcAft>
                <a:spcPts val="600"/>
              </a:spcAft>
              <a:buNone/>
            </a:pPr>
            <a:r>
              <a:rPr lang="zh-CN" altLang="en-US" dirty="0">
                <a:latin typeface="+mj-ea"/>
                <a:ea typeface="+mj-ea"/>
              </a:rPr>
              <a:t>离散的数据编码</a:t>
            </a:r>
            <a:endParaRPr lang="en-US" altLang="zh-CN" dirty="0">
              <a:latin typeface="+mj-ea"/>
              <a:ea typeface="+mj-ea"/>
            </a:endParaRPr>
          </a:p>
        </p:txBody>
      </p:sp>
      <p:sp>
        <p:nvSpPr>
          <p:cNvPr id="15" name="矩形 14"/>
          <p:cNvSpPr/>
          <p:nvPr/>
        </p:nvSpPr>
        <p:spPr>
          <a:xfrm>
            <a:off x="1026820" y="5045498"/>
            <a:ext cx="1261884" cy="307777"/>
          </a:xfrm>
          <a:prstGeom prst="rect">
            <a:avLst/>
          </a:prstGeom>
        </p:spPr>
        <p:txBody>
          <a:bodyPr wrap="none">
            <a:spAutoFit/>
          </a:bodyPr>
          <a:lstStyle/>
          <a:p>
            <a:pPr>
              <a:lnSpc>
                <a:spcPct val="100000"/>
              </a:lnSpc>
              <a:spcBef>
                <a:spcPts val="600"/>
              </a:spcBef>
              <a:spcAft>
                <a:spcPts val="600"/>
              </a:spcAft>
              <a:buNone/>
            </a:pPr>
            <a:r>
              <a:rPr lang="zh-CN" altLang="en-US" dirty="0">
                <a:latin typeface="+mj-ea"/>
                <a:ea typeface="+mj-ea"/>
              </a:rPr>
              <a:t>缺乏安全控制</a:t>
            </a:r>
            <a:endParaRPr lang="en-US" altLang="zh-CN" dirty="0">
              <a:latin typeface="+mj-ea"/>
              <a:ea typeface="+mj-ea"/>
            </a:endParaRPr>
          </a:p>
        </p:txBody>
      </p:sp>
      <p:sp>
        <p:nvSpPr>
          <p:cNvPr id="16" name="矩形 15"/>
          <p:cNvSpPr/>
          <p:nvPr/>
        </p:nvSpPr>
        <p:spPr>
          <a:xfrm>
            <a:off x="8344724" y="2495722"/>
            <a:ext cx="1261884" cy="307777"/>
          </a:xfrm>
          <a:prstGeom prst="rect">
            <a:avLst/>
          </a:prstGeom>
        </p:spPr>
        <p:txBody>
          <a:bodyPr wrap="none">
            <a:spAutoFit/>
          </a:bodyPr>
          <a:lstStyle/>
          <a:p>
            <a:pPr>
              <a:lnSpc>
                <a:spcPct val="100000"/>
              </a:lnSpc>
              <a:spcBef>
                <a:spcPts val="0"/>
              </a:spcBef>
              <a:spcAft>
                <a:spcPts val="600"/>
              </a:spcAft>
              <a:buNone/>
            </a:pPr>
            <a:r>
              <a:rPr lang="zh-CN" altLang="en-US" dirty="0">
                <a:latin typeface="+mj-ea"/>
                <a:ea typeface="+mj-ea"/>
              </a:rPr>
              <a:t>专业实体组织</a:t>
            </a:r>
            <a:endParaRPr lang="en-US" altLang="zh-CN" dirty="0">
              <a:latin typeface="+mj-ea"/>
              <a:ea typeface="+mj-ea"/>
            </a:endParaRPr>
          </a:p>
        </p:txBody>
      </p:sp>
      <p:sp>
        <p:nvSpPr>
          <p:cNvPr id="17" name="矩形 16"/>
          <p:cNvSpPr/>
          <p:nvPr/>
        </p:nvSpPr>
        <p:spPr>
          <a:xfrm>
            <a:off x="8228587" y="3295904"/>
            <a:ext cx="1620957" cy="307777"/>
          </a:xfrm>
          <a:prstGeom prst="rect">
            <a:avLst/>
          </a:prstGeom>
        </p:spPr>
        <p:txBody>
          <a:bodyPr wrap="none">
            <a:spAutoFit/>
          </a:bodyPr>
          <a:lstStyle/>
          <a:p>
            <a:pPr>
              <a:lnSpc>
                <a:spcPct val="100000"/>
              </a:lnSpc>
              <a:spcBef>
                <a:spcPts val="0"/>
              </a:spcBef>
              <a:spcAft>
                <a:spcPts val="600"/>
              </a:spcAft>
              <a:buNone/>
            </a:pPr>
            <a:r>
              <a:rPr lang="zh-CN" altLang="zh-CN" dirty="0">
                <a:latin typeface="+mj-ea"/>
                <a:ea typeface="+mj-ea"/>
              </a:rPr>
              <a:t>高度集成</a:t>
            </a:r>
            <a:r>
              <a:rPr lang="zh-CN" altLang="en-US" dirty="0">
                <a:latin typeface="+mj-ea"/>
                <a:ea typeface="+mj-ea"/>
              </a:rPr>
              <a:t>统一</a:t>
            </a:r>
            <a:r>
              <a:rPr lang="zh-CN" altLang="zh-CN" dirty="0">
                <a:latin typeface="+mj-ea"/>
                <a:ea typeface="+mj-ea"/>
              </a:rPr>
              <a:t>管理</a:t>
            </a:r>
            <a:endParaRPr lang="en-US" altLang="zh-CN" dirty="0">
              <a:latin typeface="+mj-ea"/>
              <a:ea typeface="+mj-ea"/>
            </a:endParaRPr>
          </a:p>
        </p:txBody>
      </p:sp>
      <p:sp>
        <p:nvSpPr>
          <p:cNvPr id="18" name="矩形 17"/>
          <p:cNvSpPr/>
          <p:nvPr/>
        </p:nvSpPr>
        <p:spPr>
          <a:xfrm>
            <a:off x="8275086" y="3984995"/>
            <a:ext cx="1547546" cy="46166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r>
              <a:rPr lang="zh-CN" altLang="en-US" sz="1200" b="1" dirty="0">
                <a:latin typeface="+mj-ea"/>
                <a:ea typeface="+mj-ea"/>
              </a:rPr>
              <a:t>全局、整合的标准化主数据体系</a:t>
            </a:r>
            <a:endParaRPr lang="en-US" altLang="zh-CN" sz="1200" b="1" dirty="0">
              <a:latin typeface="+mj-ea"/>
              <a:ea typeface="+mj-ea"/>
            </a:endParaRPr>
          </a:p>
        </p:txBody>
      </p:sp>
      <p:sp>
        <p:nvSpPr>
          <p:cNvPr id="19" name="矩形 18"/>
          <p:cNvSpPr/>
          <p:nvPr/>
        </p:nvSpPr>
        <p:spPr>
          <a:xfrm>
            <a:off x="8299212" y="4835614"/>
            <a:ext cx="1523420" cy="523220"/>
          </a:xfrm>
          <a:prstGeom prst="rect">
            <a:avLst/>
          </a:prstGeom>
        </p:spPr>
        <p:txBody>
          <a:bodyPr wrap="square">
            <a:spAutoFit/>
          </a:bodyPr>
          <a:lstStyle/>
          <a:p>
            <a:pPr>
              <a:lnSpc>
                <a:spcPct val="100000"/>
              </a:lnSpc>
              <a:spcBef>
                <a:spcPts val="0"/>
              </a:spcBef>
              <a:spcAft>
                <a:spcPts val="600"/>
              </a:spcAft>
              <a:buNone/>
            </a:pPr>
            <a:r>
              <a:rPr lang="zh-CN" altLang="en-US" dirty="0">
                <a:latin typeface="+mj-ea"/>
                <a:ea typeface="+mj-ea"/>
              </a:rPr>
              <a:t>全面、可靠的主数据安全体系</a:t>
            </a:r>
            <a:endParaRPr lang="en-US" altLang="zh-CN" dirty="0">
              <a:latin typeface="+mj-ea"/>
              <a:ea typeface="+mj-ea"/>
            </a:endParaRPr>
          </a:p>
        </p:txBody>
      </p:sp>
      <p:cxnSp>
        <p:nvCxnSpPr>
          <p:cNvPr id="59" name="直接连接符 58"/>
          <p:cNvCxnSpPr/>
          <p:nvPr/>
        </p:nvCxnSpPr>
        <p:spPr bwMode="auto">
          <a:xfrm>
            <a:off x="1098848" y="2076610"/>
            <a:ext cx="973832" cy="0"/>
          </a:xfrm>
          <a:prstGeom prst="line">
            <a:avLst/>
          </a:prstGeom>
          <a:solidFill>
            <a:srgbClr val="FF9900"/>
          </a:solidFill>
          <a:ln w="190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538832" y="2079346"/>
            <a:ext cx="5184576" cy="0"/>
          </a:xfrm>
          <a:prstGeom prst="line">
            <a:avLst/>
          </a:prstGeom>
          <a:solidFill>
            <a:srgbClr val="FF9900"/>
          </a:solidFill>
          <a:ln w="190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63"/>
          <p:cNvCxnSpPr/>
          <p:nvPr/>
        </p:nvCxnSpPr>
        <p:spPr bwMode="auto">
          <a:xfrm>
            <a:off x="8094440" y="2065340"/>
            <a:ext cx="1693909" cy="0"/>
          </a:xfrm>
          <a:prstGeom prst="line">
            <a:avLst/>
          </a:prstGeom>
          <a:solidFill>
            <a:srgbClr val="FF9900"/>
          </a:solidFill>
          <a:ln w="1905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Box 64"/>
          <p:cNvSpPr txBox="1"/>
          <p:nvPr/>
        </p:nvSpPr>
        <p:spPr bwMode="gray">
          <a:xfrm>
            <a:off x="1143751" y="1916832"/>
            <a:ext cx="890860"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现状 </a:t>
            </a:r>
            <a:r>
              <a:rPr lang="en-US" altLang="zh-CN"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66" name="TextBox 65"/>
          <p:cNvSpPr txBox="1"/>
          <p:nvPr/>
        </p:nvSpPr>
        <p:spPr bwMode="gray">
          <a:xfrm>
            <a:off x="4510270" y="1881928"/>
            <a:ext cx="890860"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 </a:t>
            </a:r>
            <a:r>
              <a:rPr lang="zh-CN" altLang="en-US" sz="1600" b="1" dirty="0">
                <a:latin typeface="微软雅黑" pitchFamily="34" charset="-122"/>
                <a:ea typeface="微软雅黑" pitchFamily="34" charset="-122"/>
              </a:rPr>
              <a:t>措施</a:t>
            </a:r>
            <a:r>
              <a:rPr lang="zh-CN" altLang="en-US" sz="1600" b="1" dirty="0" smtClean="0">
                <a:latin typeface="微软雅黑" pitchFamily="34" charset="-122"/>
                <a:ea typeface="微软雅黑" pitchFamily="34" charset="-122"/>
              </a:rPr>
              <a:t> </a:t>
            </a:r>
            <a:r>
              <a:rPr lang="en-US" altLang="zh-CN"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67" name="TextBox 66"/>
          <p:cNvSpPr txBox="1"/>
          <p:nvPr/>
        </p:nvSpPr>
        <p:spPr bwMode="gray">
          <a:xfrm>
            <a:off x="8561367" y="1911454"/>
            <a:ext cx="890860"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 </a:t>
            </a:r>
            <a:r>
              <a:rPr lang="zh-CN" altLang="en-US" sz="1600" b="1" dirty="0">
                <a:latin typeface="微软雅黑" pitchFamily="34" charset="-122"/>
                <a:ea typeface="微软雅黑" pitchFamily="34" charset="-122"/>
              </a:rPr>
              <a:t>目标</a:t>
            </a:r>
            <a:r>
              <a:rPr lang="zh-CN" altLang="en-US" sz="1600" b="1" dirty="0" smtClean="0">
                <a:latin typeface="微软雅黑" pitchFamily="34" charset="-122"/>
                <a:ea typeface="微软雅黑" pitchFamily="34" charset="-122"/>
              </a:rPr>
              <a:t> </a:t>
            </a:r>
            <a:r>
              <a:rPr lang="en-US" altLang="zh-CN"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27" name="右箭头 26"/>
          <p:cNvSpPr/>
          <p:nvPr/>
        </p:nvSpPr>
        <p:spPr>
          <a:xfrm>
            <a:off x="2216696" y="2495721"/>
            <a:ext cx="212224" cy="3449443"/>
          </a:xfrm>
          <a:prstGeom prst="rightArrow">
            <a:avLst/>
          </a:prstGeom>
          <a:solidFill>
            <a:schemeClr val="bg1">
              <a:lumMod val="95000"/>
            </a:schemeClr>
          </a:solidFill>
          <a:ln>
            <a:solidFill>
              <a:schemeClr val="bg1">
                <a:lumMod val="95000"/>
              </a:schemeClr>
            </a:solidFill>
          </a:ln>
        </p:spPr>
        <p:txBody>
          <a:bodyPr wrap="square" rtlCol="0" anchor="ctr">
            <a:spAutoFit/>
          </a:bodyPr>
          <a:lstStyle/>
          <a:p>
            <a:pPr algn="ctr">
              <a:lnSpc>
                <a:spcPct val="100000"/>
              </a:lnSpc>
              <a:spcAft>
                <a:spcPts val="0"/>
              </a:spcAft>
              <a:buNone/>
            </a:pPr>
            <a:endParaRPr lang="zh-CN" altLang="en-US" dirty="0"/>
          </a:p>
        </p:txBody>
      </p:sp>
      <p:sp>
        <p:nvSpPr>
          <p:cNvPr id="68" name="右箭头 67"/>
          <p:cNvSpPr/>
          <p:nvPr/>
        </p:nvSpPr>
        <p:spPr>
          <a:xfrm>
            <a:off x="7919607" y="2418687"/>
            <a:ext cx="212224" cy="3449443"/>
          </a:xfrm>
          <a:prstGeom prst="rightArrow">
            <a:avLst/>
          </a:prstGeom>
          <a:solidFill>
            <a:schemeClr val="accent1">
              <a:lumMod val="40000"/>
              <a:lumOff val="60000"/>
            </a:schemeClr>
          </a:solidFill>
          <a:ln>
            <a:solidFill>
              <a:schemeClr val="accent1"/>
            </a:solidFill>
          </a:ln>
        </p:spPr>
        <p:txBody>
          <a:bodyPr wrap="square" rtlCol="0" anchor="ctr">
            <a:spAutoFit/>
          </a:bodyPr>
          <a:lstStyle/>
          <a:p>
            <a:pPr algn="ctr">
              <a:lnSpc>
                <a:spcPct val="100000"/>
              </a:lnSpc>
              <a:spcAft>
                <a:spcPts val="0"/>
              </a:spcAft>
              <a:buNone/>
            </a:pPr>
            <a:endParaRPr lang="zh-CN" altLang="en-US" dirty="0"/>
          </a:p>
        </p:txBody>
      </p:sp>
      <p:sp>
        <p:nvSpPr>
          <p:cNvPr id="31" name="TextBox 30"/>
          <p:cNvSpPr txBox="1"/>
          <p:nvPr/>
        </p:nvSpPr>
        <p:spPr bwMode="gray">
          <a:xfrm>
            <a:off x="238310" y="2378997"/>
            <a:ext cx="648072" cy="335783"/>
          </a:xfrm>
          <a:prstGeom prst="rect">
            <a:avLst/>
          </a:prstGeom>
          <a:noFill/>
          <a:ln w="12700" algn="ctr">
            <a:solidFill>
              <a:schemeClr val="accent2">
                <a:lumMod val="50000"/>
              </a:schemeClr>
            </a:solidFill>
            <a:miter lim="800000"/>
            <a:headEnd/>
            <a:tailEnd/>
          </a:ln>
        </p:spPr>
        <p:txBody>
          <a:bodyPr wrap="squar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组织</a:t>
            </a:r>
            <a:endParaRPr lang="zh-CN" altLang="en-US" sz="1600" b="1" dirty="0">
              <a:latin typeface="微软雅黑" pitchFamily="34" charset="-122"/>
              <a:ea typeface="微软雅黑" pitchFamily="34" charset="-122"/>
            </a:endParaRPr>
          </a:p>
        </p:txBody>
      </p:sp>
      <p:sp>
        <p:nvSpPr>
          <p:cNvPr id="69" name="TextBox 68"/>
          <p:cNvSpPr txBox="1"/>
          <p:nvPr/>
        </p:nvSpPr>
        <p:spPr bwMode="gray">
          <a:xfrm>
            <a:off x="238310" y="3209409"/>
            <a:ext cx="648072" cy="335783"/>
          </a:xfrm>
          <a:prstGeom prst="rect">
            <a:avLst/>
          </a:prstGeom>
          <a:noFill/>
          <a:ln w="12700" algn="ctr">
            <a:solidFill>
              <a:schemeClr val="accent2">
                <a:lumMod val="50000"/>
              </a:schemeClr>
            </a:solidFill>
            <a:miter lim="800000"/>
            <a:headEnd/>
            <a:tailEnd/>
          </a:ln>
        </p:spPr>
        <p:txBody>
          <a:bodyPr wrap="square" lIns="88697" tIns="44348" rIns="88697" bIns="44348" rtlCol="0">
            <a:spAutoFit/>
          </a:bodyPr>
          <a:lstStyle/>
          <a:p>
            <a:pPr>
              <a:lnSpc>
                <a:spcPct val="100000"/>
              </a:lnSpc>
              <a:buNone/>
            </a:pPr>
            <a:r>
              <a:rPr lang="zh-CN" altLang="en-US" sz="1600" b="1" dirty="0">
                <a:latin typeface="微软雅黑" pitchFamily="34" charset="-122"/>
                <a:ea typeface="微软雅黑" pitchFamily="34" charset="-122"/>
              </a:rPr>
              <a:t>管控</a:t>
            </a:r>
          </a:p>
        </p:txBody>
      </p:sp>
      <p:sp>
        <p:nvSpPr>
          <p:cNvPr id="70" name="TextBox 69"/>
          <p:cNvSpPr txBox="1"/>
          <p:nvPr/>
        </p:nvSpPr>
        <p:spPr bwMode="gray">
          <a:xfrm>
            <a:off x="238310" y="4220442"/>
            <a:ext cx="648072" cy="335783"/>
          </a:xfrm>
          <a:prstGeom prst="rect">
            <a:avLst/>
          </a:prstGeom>
          <a:noFill/>
          <a:ln w="12700" algn="ctr">
            <a:solidFill>
              <a:schemeClr val="accent2">
                <a:lumMod val="50000"/>
              </a:schemeClr>
            </a:solidFill>
            <a:miter lim="800000"/>
            <a:headEnd/>
            <a:tailEnd/>
          </a:ln>
        </p:spPr>
        <p:txBody>
          <a:bodyPr wrap="square" lIns="88697" tIns="44348" rIns="88697" bIns="44348" rtlCol="0">
            <a:spAutoFit/>
          </a:bodyPr>
          <a:lstStyle/>
          <a:p>
            <a:pPr>
              <a:lnSpc>
                <a:spcPct val="100000"/>
              </a:lnSpc>
              <a:buNone/>
            </a:pPr>
            <a:r>
              <a:rPr lang="zh-CN" altLang="en-US" sz="1600" b="1" dirty="0">
                <a:latin typeface="微软雅黑" pitchFamily="34" charset="-122"/>
                <a:ea typeface="微软雅黑" pitchFamily="34" charset="-122"/>
              </a:rPr>
              <a:t>标准</a:t>
            </a:r>
          </a:p>
        </p:txBody>
      </p:sp>
      <p:sp>
        <p:nvSpPr>
          <p:cNvPr id="71" name="TextBox 70"/>
          <p:cNvSpPr txBox="1"/>
          <p:nvPr/>
        </p:nvSpPr>
        <p:spPr bwMode="gray">
          <a:xfrm>
            <a:off x="238310" y="5089628"/>
            <a:ext cx="648072" cy="335783"/>
          </a:xfrm>
          <a:prstGeom prst="rect">
            <a:avLst/>
          </a:prstGeom>
          <a:noFill/>
          <a:ln w="12700" algn="ctr">
            <a:solidFill>
              <a:schemeClr val="accent2">
                <a:lumMod val="50000"/>
              </a:schemeClr>
            </a:solidFill>
            <a:miter lim="800000"/>
            <a:headEnd/>
            <a:tailEnd/>
          </a:ln>
        </p:spPr>
        <p:txBody>
          <a:bodyPr wrap="squar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安全</a:t>
            </a:r>
            <a:endParaRPr lang="zh-CN" altLang="en-US" sz="1600" b="1" dirty="0">
              <a:latin typeface="微软雅黑" pitchFamily="34" charset="-122"/>
              <a:ea typeface="微软雅黑" pitchFamily="34" charset="-122"/>
            </a:endParaRPr>
          </a:p>
        </p:txBody>
      </p:sp>
      <p:sp>
        <p:nvSpPr>
          <p:cNvPr id="72" name="TextBox 71"/>
          <p:cNvSpPr txBox="1"/>
          <p:nvPr/>
        </p:nvSpPr>
        <p:spPr bwMode="gray">
          <a:xfrm>
            <a:off x="158160" y="5979444"/>
            <a:ext cx="808372" cy="335783"/>
          </a:xfrm>
          <a:prstGeom prst="rect">
            <a:avLst/>
          </a:prstGeom>
          <a:noFill/>
          <a:ln w="12700" algn="ctr">
            <a:solidFill>
              <a:schemeClr val="accent2">
                <a:lumMod val="50000"/>
              </a:schemeClr>
            </a:solidFill>
            <a:miter lim="800000"/>
            <a:headEnd/>
            <a:tailEnd/>
          </a:ln>
        </p:spPr>
        <p:txBody>
          <a:bodyPr wrap="squar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IT</a:t>
            </a:r>
            <a:r>
              <a:rPr lang="zh-CN" altLang="en-US" sz="1600" b="1" dirty="0" smtClean="0">
                <a:latin typeface="微软雅黑" pitchFamily="34" charset="-122"/>
                <a:ea typeface="微软雅黑" pitchFamily="34" charset="-122"/>
              </a:rPr>
              <a:t>支持</a:t>
            </a:r>
            <a:endParaRPr lang="zh-CN" altLang="en-US" sz="1600" b="1" dirty="0">
              <a:latin typeface="微软雅黑" pitchFamily="34" charset="-122"/>
              <a:ea typeface="微软雅黑" pitchFamily="34" charset="-122"/>
            </a:endParaRPr>
          </a:p>
        </p:txBody>
      </p:sp>
      <p:sp>
        <p:nvSpPr>
          <p:cNvPr id="88" name="矩形 87"/>
          <p:cNvSpPr/>
          <p:nvPr/>
        </p:nvSpPr>
        <p:spPr>
          <a:xfrm>
            <a:off x="3512840" y="32254"/>
            <a:ext cx="6315860" cy="372410"/>
          </a:xfrm>
          <a:prstGeom prst="rect">
            <a:avLst/>
          </a:prstGeom>
        </p:spPr>
        <p:txBody>
          <a:bodyPr wrap="square">
            <a:spAutoFit/>
          </a:bodyPr>
          <a:lstStyle/>
          <a:p>
            <a:pPr>
              <a:buNone/>
            </a:pPr>
            <a:r>
              <a:rPr lang="zh-CN" altLang="en-US" b="1" dirty="0" smtClean="0">
                <a:latin typeface="+mn-ea"/>
                <a:ea typeface="+mn-ea"/>
              </a:rPr>
              <a:t>愿景使命  总体目标  发展思路  四大定位  </a:t>
            </a:r>
            <a:r>
              <a:rPr lang="zh-CN" altLang="en-US" b="1" dirty="0" smtClean="0">
                <a:solidFill>
                  <a:srgbClr val="FF0000"/>
                </a:solidFill>
                <a:latin typeface="+mn-ea"/>
                <a:ea typeface="+mn-ea"/>
              </a:rPr>
              <a:t>五大转变  </a:t>
            </a:r>
            <a:r>
              <a:rPr lang="zh-CN" altLang="en-US" b="1" dirty="0" smtClean="0">
                <a:latin typeface="+mn-ea"/>
                <a:ea typeface="+mn-ea"/>
              </a:rPr>
              <a:t>六大能力  八大举措</a:t>
            </a:r>
            <a:endParaRPr lang="zh-CN" altLang="en-US" b="1" dirty="0">
              <a:latin typeface="+mn-ea"/>
              <a:ea typeface="+mn-ea"/>
            </a:endParaRPr>
          </a:p>
        </p:txBody>
      </p:sp>
      <p:sp>
        <p:nvSpPr>
          <p:cNvPr id="89" name="右箭头 88"/>
          <p:cNvSpPr/>
          <p:nvPr/>
        </p:nvSpPr>
        <p:spPr bwMode="auto">
          <a:xfrm>
            <a:off x="7041232"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5" name="右箭头 94"/>
          <p:cNvSpPr/>
          <p:nvPr/>
        </p:nvSpPr>
        <p:spPr bwMode="auto">
          <a:xfrm>
            <a:off x="7905328"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6" name="右箭头 95"/>
          <p:cNvSpPr/>
          <p:nvPr/>
        </p:nvSpPr>
        <p:spPr bwMode="auto">
          <a:xfrm>
            <a:off x="8804143" y="166338"/>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7" name="右箭头 96"/>
          <p:cNvSpPr/>
          <p:nvPr/>
        </p:nvSpPr>
        <p:spPr bwMode="auto">
          <a:xfrm>
            <a:off x="6127430"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8" name="右箭头 97"/>
          <p:cNvSpPr/>
          <p:nvPr/>
        </p:nvSpPr>
        <p:spPr bwMode="auto">
          <a:xfrm>
            <a:off x="5241032"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9" name="右箭头 98"/>
          <p:cNvSpPr/>
          <p:nvPr/>
        </p:nvSpPr>
        <p:spPr bwMode="auto">
          <a:xfrm>
            <a:off x="432723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100" name="组合 31"/>
          <p:cNvGrpSpPr/>
          <p:nvPr/>
        </p:nvGrpSpPr>
        <p:grpSpPr>
          <a:xfrm>
            <a:off x="8358454" y="431655"/>
            <a:ext cx="1295910" cy="477065"/>
            <a:chOff x="4420039" y="1208820"/>
            <a:chExt cx="4032448" cy="2880728"/>
          </a:xfrm>
        </p:grpSpPr>
        <p:sp>
          <p:nvSpPr>
            <p:cNvPr id="101" name="圆角矩形 100"/>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102" name="圆角矩形 101"/>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103"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104"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115"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116"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117"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105" name="Rectangle 79"/>
            <p:cNvSpPr>
              <a:spLocks noChangeArrowheads="1"/>
            </p:cNvSpPr>
            <p:nvPr/>
          </p:nvSpPr>
          <p:spPr bwMode="auto">
            <a:xfrm>
              <a:off x="7205715" y="1604421"/>
              <a:ext cx="972000" cy="360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106"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07"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108"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09"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10"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11"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12"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13"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114"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212276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体系规划</a:t>
            </a:r>
            <a:r>
              <a:rPr lang="en-US" altLang="zh-CN" kern="1200" dirty="0" smtClean="0">
                <a:latin typeface="+mj-ea"/>
              </a:rPr>
              <a:t>-</a:t>
            </a:r>
            <a:r>
              <a:rPr lang="zh-CN" altLang="en-US" sz="2000" kern="1200" dirty="0">
                <a:latin typeface="+mj-ea"/>
              </a:rPr>
              <a:t>阶段目标规划</a:t>
            </a:r>
          </a:p>
        </p:txBody>
      </p:sp>
      <p:sp>
        <p:nvSpPr>
          <p:cNvPr id="64" name="形状 63"/>
          <p:cNvSpPr/>
          <p:nvPr/>
        </p:nvSpPr>
        <p:spPr>
          <a:xfrm>
            <a:off x="942340" y="1772816"/>
            <a:ext cx="8403148" cy="1656184"/>
          </a:xfrm>
          <a:prstGeom prst="swooshArrow">
            <a:avLst>
              <a:gd name="adj1" fmla="val 25000"/>
              <a:gd name="adj2" fmla="val 25000"/>
            </a:avLst>
          </a:prstGeom>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effectLst>
            <a:outerShdw blurRad="76200" dir="13500000" sy="23000" kx="1200000" algn="br" rotWithShape="0">
              <a:prstClr val="black">
                <a:alpha val="20000"/>
              </a:prstClr>
            </a:outerShdw>
          </a:effectLst>
        </p:spPr>
        <p:style>
          <a:lnRef idx="0">
            <a:schemeClr val="accent1">
              <a:hueOff val="0"/>
              <a:satOff val="0"/>
              <a:lumOff val="0"/>
              <a:alphaOff val="0"/>
            </a:schemeClr>
          </a:lnRef>
          <a:fillRef idx="1">
            <a:scrgbClr r="0" g="0" b="0"/>
          </a:fillRef>
          <a:effectRef idx="0">
            <a:scrgbClr r="0" g="0" b="0"/>
          </a:effectRef>
          <a:fontRef idx="minor">
            <a:schemeClr val="dk1">
              <a:hueOff val="0"/>
              <a:satOff val="0"/>
              <a:lumOff val="0"/>
              <a:alphaOff val="0"/>
            </a:schemeClr>
          </a:fontRef>
        </p:style>
      </p:sp>
      <p:sp>
        <p:nvSpPr>
          <p:cNvPr id="65" name="TextBox 64"/>
          <p:cNvSpPr txBox="1"/>
          <p:nvPr/>
        </p:nvSpPr>
        <p:spPr>
          <a:xfrm>
            <a:off x="654308" y="1257805"/>
            <a:ext cx="2143140" cy="735893"/>
          </a:xfrm>
          <a:prstGeom prst="rect">
            <a:avLst/>
          </a:prstGeom>
          <a:noFill/>
        </p:spPr>
        <p:txBody>
          <a:bodyPr wrap="square" lIns="88697" tIns="44348" rIns="88697" bIns="44348" rtlCol="0">
            <a:spAutoFit/>
          </a:bodyPr>
          <a:lstStyle/>
          <a:p>
            <a:pPr algn="ctr">
              <a:lnSpc>
                <a:spcPct val="100000"/>
              </a:lnSpc>
              <a:spcAft>
                <a:spcPts val="0"/>
              </a:spcAft>
              <a:buNone/>
            </a:pPr>
            <a:r>
              <a:rPr lang="zh-CN" altLang="zh-CN" b="1" dirty="0">
                <a:latin typeface="+mj-ea"/>
                <a:ea typeface="+mj-ea"/>
              </a:rPr>
              <a:t>阶段</a:t>
            </a:r>
            <a:r>
              <a:rPr lang="en-US" altLang="zh-CN" b="1" dirty="0">
                <a:latin typeface="+mj-ea"/>
                <a:ea typeface="+mj-ea"/>
              </a:rPr>
              <a:t>I</a:t>
            </a:r>
            <a:r>
              <a:rPr lang="zh-CN" altLang="zh-CN" b="1" dirty="0" smtClean="0">
                <a:latin typeface="+mj-ea"/>
                <a:ea typeface="+mj-ea"/>
              </a:rPr>
              <a:t>：</a:t>
            </a:r>
            <a:endParaRPr lang="en-US" altLang="zh-CN" b="1" dirty="0" smtClean="0">
              <a:latin typeface="+mj-ea"/>
              <a:ea typeface="+mj-ea"/>
            </a:endParaRPr>
          </a:p>
          <a:p>
            <a:pPr algn="ctr">
              <a:lnSpc>
                <a:spcPct val="100000"/>
              </a:lnSpc>
              <a:spcAft>
                <a:spcPts val="0"/>
              </a:spcAft>
              <a:buNone/>
            </a:pPr>
            <a:r>
              <a:rPr lang="en-US" altLang="zh-CN" b="1" dirty="0" smtClean="0">
                <a:latin typeface="+mj-ea"/>
                <a:ea typeface="+mj-ea"/>
              </a:rPr>
              <a:t>“</a:t>
            </a:r>
            <a:r>
              <a:rPr lang="zh-CN" altLang="zh-CN" b="1" dirty="0">
                <a:latin typeface="+mj-ea"/>
                <a:ea typeface="+mj-ea"/>
              </a:rPr>
              <a:t>体系规划</a:t>
            </a:r>
            <a:r>
              <a:rPr lang="zh-CN" altLang="zh-CN" b="1" dirty="0" smtClean="0">
                <a:latin typeface="+mj-ea"/>
                <a:ea typeface="+mj-ea"/>
              </a:rPr>
              <a:t>、</a:t>
            </a:r>
            <a:r>
              <a:rPr lang="zh-CN" altLang="en-US" b="1" dirty="0">
                <a:latin typeface="+mj-ea"/>
              </a:rPr>
              <a:t>标准</a:t>
            </a:r>
            <a:r>
              <a:rPr lang="zh-CN" altLang="zh-CN" b="1" dirty="0" smtClean="0">
                <a:latin typeface="+mj-ea"/>
                <a:ea typeface="+mj-ea"/>
              </a:rPr>
              <a:t>先行</a:t>
            </a:r>
            <a:r>
              <a:rPr lang="en-US" altLang="zh-CN" b="1" dirty="0" smtClean="0">
                <a:latin typeface="+mj-ea"/>
                <a:ea typeface="+mj-ea"/>
              </a:rPr>
              <a:t>”</a:t>
            </a:r>
          </a:p>
          <a:p>
            <a:pPr algn="ctr">
              <a:lnSpc>
                <a:spcPct val="100000"/>
              </a:lnSpc>
              <a:spcAft>
                <a:spcPts val="0"/>
              </a:spcAft>
              <a:buNone/>
            </a:pPr>
            <a:r>
              <a:rPr lang="zh-CN" altLang="zh-CN" b="1" dirty="0" smtClean="0">
                <a:latin typeface="+mj-ea"/>
                <a:ea typeface="+mj-ea"/>
              </a:rPr>
              <a:t>（</a:t>
            </a:r>
            <a:r>
              <a:rPr lang="en-US" altLang="zh-CN" b="1" dirty="0">
                <a:latin typeface="+mj-ea"/>
                <a:ea typeface="+mj-ea"/>
              </a:rPr>
              <a:t>2013</a:t>
            </a:r>
            <a:r>
              <a:rPr lang="zh-CN" altLang="zh-CN" b="1" dirty="0">
                <a:latin typeface="+mj-ea"/>
                <a:ea typeface="+mj-ea"/>
              </a:rPr>
              <a:t>年－</a:t>
            </a:r>
            <a:r>
              <a:rPr lang="en-US" altLang="zh-CN" b="1" dirty="0">
                <a:latin typeface="+mj-ea"/>
                <a:ea typeface="+mj-ea"/>
              </a:rPr>
              <a:t>2014</a:t>
            </a:r>
            <a:r>
              <a:rPr lang="zh-CN" altLang="zh-CN" b="1" dirty="0">
                <a:latin typeface="+mj-ea"/>
                <a:ea typeface="+mj-ea"/>
              </a:rPr>
              <a:t>年中）</a:t>
            </a:r>
            <a:endParaRPr lang="zh-CN" altLang="en-US" b="1" dirty="0">
              <a:latin typeface="+mj-ea"/>
              <a:ea typeface="+mj-ea"/>
            </a:endParaRPr>
          </a:p>
        </p:txBody>
      </p:sp>
      <p:sp>
        <p:nvSpPr>
          <p:cNvPr id="66" name="TextBox 65"/>
          <p:cNvSpPr txBox="1"/>
          <p:nvPr/>
        </p:nvSpPr>
        <p:spPr>
          <a:xfrm>
            <a:off x="3258873" y="1257805"/>
            <a:ext cx="2677563" cy="735893"/>
          </a:xfrm>
          <a:prstGeom prst="rect">
            <a:avLst/>
          </a:prstGeom>
          <a:noFill/>
        </p:spPr>
        <p:txBody>
          <a:bodyPr wrap="square" lIns="88697" tIns="44348" rIns="88697" bIns="44348" rtlCol="0">
            <a:spAutoFit/>
          </a:bodyPr>
          <a:lstStyle/>
          <a:p>
            <a:pPr lvl="0" algn="ctr">
              <a:lnSpc>
                <a:spcPct val="100000"/>
              </a:lnSpc>
              <a:spcAft>
                <a:spcPts val="0"/>
              </a:spcAft>
              <a:buNone/>
            </a:pPr>
            <a:r>
              <a:rPr lang="zh-CN" altLang="zh-CN" b="1" dirty="0">
                <a:latin typeface="+mj-ea"/>
                <a:ea typeface="+mj-ea"/>
              </a:rPr>
              <a:t>阶段</a:t>
            </a:r>
            <a:r>
              <a:rPr lang="en-US" altLang="zh-CN" b="1" dirty="0">
                <a:latin typeface="+mj-ea"/>
                <a:ea typeface="+mj-ea"/>
              </a:rPr>
              <a:t>II</a:t>
            </a:r>
            <a:r>
              <a:rPr lang="zh-CN" altLang="zh-CN" b="1" dirty="0" smtClean="0">
                <a:latin typeface="+mj-ea"/>
                <a:ea typeface="+mj-ea"/>
              </a:rPr>
              <a:t>：</a:t>
            </a:r>
            <a:endParaRPr lang="en-US" altLang="zh-CN" b="1" dirty="0" smtClean="0">
              <a:latin typeface="+mj-ea"/>
              <a:ea typeface="+mj-ea"/>
            </a:endParaRPr>
          </a:p>
          <a:p>
            <a:pPr lvl="0" algn="ctr">
              <a:lnSpc>
                <a:spcPct val="100000"/>
              </a:lnSpc>
              <a:spcAft>
                <a:spcPts val="0"/>
              </a:spcAft>
              <a:buNone/>
            </a:pPr>
            <a:r>
              <a:rPr lang="en-US" altLang="zh-CN" b="1" dirty="0" smtClean="0">
                <a:latin typeface="+mj-ea"/>
                <a:ea typeface="+mj-ea"/>
              </a:rPr>
              <a:t>“</a:t>
            </a:r>
            <a:r>
              <a:rPr lang="zh-CN" altLang="zh-CN" b="1" dirty="0">
                <a:latin typeface="+mj-ea"/>
                <a:ea typeface="+mj-ea"/>
              </a:rPr>
              <a:t>分类分批、全力推进</a:t>
            </a:r>
            <a:r>
              <a:rPr lang="en-US" altLang="zh-CN" b="1" dirty="0" smtClean="0">
                <a:latin typeface="+mj-ea"/>
                <a:ea typeface="+mj-ea"/>
              </a:rPr>
              <a:t>”</a:t>
            </a:r>
          </a:p>
          <a:p>
            <a:pPr lvl="0" algn="ctr">
              <a:lnSpc>
                <a:spcPct val="100000"/>
              </a:lnSpc>
              <a:spcAft>
                <a:spcPts val="0"/>
              </a:spcAft>
              <a:buNone/>
            </a:pPr>
            <a:r>
              <a:rPr lang="zh-CN" altLang="zh-CN" b="1" dirty="0" smtClean="0">
                <a:latin typeface="+mj-ea"/>
                <a:ea typeface="+mj-ea"/>
              </a:rPr>
              <a:t>（</a:t>
            </a:r>
            <a:r>
              <a:rPr lang="en-US" altLang="zh-CN" b="1" dirty="0">
                <a:latin typeface="+mj-ea"/>
                <a:ea typeface="+mj-ea"/>
              </a:rPr>
              <a:t>2014</a:t>
            </a:r>
            <a:r>
              <a:rPr lang="zh-CN" altLang="zh-CN" b="1" dirty="0">
                <a:latin typeface="+mj-ea"/>
                <a:ea typeface="+mj-ea"/>
              </a:rPr>
              <a:t>年中－</a:t>
            </a:r>
            <a:r>
              <a:rPr lang="en-US" altLang="zh-CN" b="1" dirty="0">
                <a:latin typeface="+mj-ea"/>
                <a:ea typeface="+mj-ea"/>
              </a:rPr>
              <a:t>2017</a:t>
            </a:r>
            <a:r>
              <a:rPr lang="zh-CN" altLang="zh-CN" b="1" dirty="0">
                <a:latin typeface="+mj-ea"/>
                <a:ea typeface="+mj-ea"/>
              </a:rPr>
              <a:t>年中）</a:t>
            </a:r>
            <a:endParaRPr lang="zh-CN" altLang="zh-CN" dirty="0">
              <a:latin typeface="+mj-ea"/>
              <a:ea typeface="+mj-ea"/>
            </a:endParaRPr>
          </a:p>
        </p:txBody>
      </p:sp>
      <p:sp>
        <p:nvSpPr>
          <p:cNvPr id="67" name="TextBox 66"/>
          <p:cNvSpPr txBox="1"/>
          <p:nvPr/>
        </p:nvSpPr>
        <p:spPr>
          <a:xfrm>
            <a:off x="6332147" y="1204953"/>
            <a:ext cx="2365269" cy="735893"/>
          </a:xfrm>
          <a:prstGeom prst="rect">
            <a:avLst/>
          </a:prstGeom>
          <a:noFill/>
        </p:spPr>
        <p:txBody>
          <a:bodyPr wrap="square" lIns="88697" tIns="44348" rIns="88697" bIns="44348" rtlCol="0">
            <a:spAutoFit/>
          </a:bodyPr>
          <a:lstStyle/>
          <a:p>
            <a:pPr lvl="0" algn="ctr">
              <a:lnSpc>
                <a:spcPct val="100000"/>
              </a:lnSpc>
              <a:spcAft>
                <a:spcPts val="0"/>
              </a:spcAft>
              <a:buNone/>
            </a:pPr>
            <a:r>
              <a:rPr lang="zh-CN" altLang="en-US" b="1" dirty="0" smtClean="0">
                <a:solidFill>
                  <a:schemeClr val="bg2"/>
                </a:solidFill>
                <a:latin typeface="+mj-ea"/>
                <a:ea typeface="+mj-ea"/>
              </a:rPr>
              <a:t>云</a:t>
            </a:r>
            <a:r>
              <a:rPr lang="zh-CN" altLang="zh-CN" b="1" dirty="0">
                <a:latin typeface="+mj-ea"/>
                <a:ea typeface="+mj-ea"/>
              </a:rPr>
              <a:t>阶段</a:t>
            </a:r>
            <a:r>
              <a:rPr lang="en-US" altLang="zh-CN" b="1" dirty="0">
                <a:latin typeface="+mj-ea"/>
                <a:ea typeface="+mj-ea"/>
              </a:rPr>
              <a:t>III</a:t>
            </a:r>
            <a:r>
              <a:rPr lang="zh-CN" altLang="zh-CN" b="1" dirty="0" smtClean="0">
                <a:latin typeface="+mj-ea"/>
                <a:ea typeface="+mj-ea"/>
              </a:rPr>
              <a:t>：</a:t>
            </a:r>
            <a:endParaRPr lang="en-US" altLang="zh-CN" b="1" dirty="0" smtClean="0">
              <a:latin typeface="+mj-ea"/>
              <a:ea typeface="+mj-ea"/>
            </a:endParaRPr>
          </a:p>
          <a:p>
            <a:pPr lvl="0" algn="ctr">
              <a:lnSpc>
                <a:spcPct val="100000"/>
              </a:lnSpc>
              <a:spcAft>
                <a:spcPts val="0"/>
              </a:spcAft>
              <a:buNone/>
            </a:pPr>
            <a:r>
              <a:rPr lang="en-US" altLang="zh-CN" b="1" dirty="0" smtClean="0">
                <a:latin typeface="+mj-ea"/>
                <a:ea typeface="+mj-ea"/>
              </a:rPr>
              <a:t>“</a:t>
            </a:r>
            <a:r>
              <a:rPr lang="zh-CN" altLang="zh-CN" b="1" dirty="0">
                <a:latin typeface="+mj-ea"/>
                <a:ea typeface="+mj-ea"/>
              </a:rPr>
              <a:t>整体优化、引领提升</a:t>
            </a:r>
            <a:r>
              <a:rPr lang="en-US" altLang="zh-CN" b="1" dirty="0" smtClean="0">
                <a:latin typeface="+mj-ea"/>
                <a:ea typeface="+mj-ea"/>
              </a:rPr>
              <a:t>”</a:t>
            </a:r>
          </a:p>
          <a:p>
            <a:pPr lvl="0" algn="ctr">
              <a:lnSpc>
                <a:spcPct val="100000"/>
              </a:lnSpc>
              <a:spcAft>
                <a:spcPts val="0"/>
              </a:spcAft>
              <a:buNone/>
            </a:pPr>
            <a:r>
              <a:rPr lang="zh-CN" altLang="zh-CN" b="1" dirty="0" smtClean="0">
                <a:latin typeface="+mj-ea"/>
                <a:ea typeface="+mj-ea"/>
              </a:rPr>
              <a:t>（</a:t>
            </a:r>
            <a:r>
              <a:rPr lang="en-US" altLang="zh-CN" b="1" dirty="0" smtClean="0">
                <a:latin typeface="+mj-ea"/>
                <a:ea typeface="+mj-ea"/>
              </a:rPr>
              <a:t>2017</a:t>
            </a:r>
            <a:r>
              <a:rPr lang="zh-CN" altLang="zh-CN" b="1" dirty="0">
                <a:latin typeface="+mj-ea"/>
                <a:ea typeface="+mj-ea"/>
              </a:rPr>
              <a:t>年中－</a:t>
            </a:r>
            <a:r>
              <a:rPr lang="en-US" altLang="zh-CN" b="1" dirty="0">
                <a:latin typeface="+mj-ea"/>
                <a:ea typeface="+mj-ea"/>
              </a:rPr>
              <a:t>2018</a:t>
            </a:r>
            <a:r>
              <a:rPr lang="zh-CN" altLang="zh-CN" b="1" dirty="0">
                <a:latin typeface="+mj-ea"/>
                <a:ea typeface="+mj-ea"/>
              </a:rPr>
              <a:t>年）</a:t>
            </a:r>
            <a:endParaRPr lang="zh-CN" altLang="zh-CN" dirty="0">
              <a:latin typeface="+mj-ea"/>
              <a:ea typeface="+mj-ea"/>
            </a:endParaRPr>
          </a:p>
        </p:txBody>
      </p:sp>
      <p:sp>
        <p:nvSpPr>
          <p:cNvPr id="68" name="椭圆 67"/>
          <p:cNvSpPr/>
          <p:nvPr/>
        </p:nvSpPr>
        <p:spPr>
          <a:xfrm>
            <a:off x="1352213" y="2825360"/>
            <a:ext cx="440348" cy="44034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椭圆 68"/>
          <p:cNvSpPr/>
          <p:nvPr/>
        </p:nvSpPr>
        <p:spPr>
          <a:xfrm>
            <a:off x="4393922" y="2208524"/>
            <a:ext cx="440348" cy="440348"/>
          </a:xfrm>
          <a:prstGeom prst="ellipse">
            <a:avLst/>
          </a:prstGeom>
          <a:solidFill>
            <a:srgbClr val="FFE38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椭圆 69"/>
          <p:cNvSpPr/>
          <p:nvPr/>
        </p:nvSpPr>
        <p:spPr>
          <a:xfrm>
            <a:off x="7461764" y="1993698"/>
            <a:ext cx="440348" cy="440348"/>
          </a:xfrm>
          <a:prstGeom prst="ellipse">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Line 5"/>
          <p:cNvSpPr>
            <a:spLocks noChangeShapeType="1"/>
          </p:cNvSpPr>
          <p:nvPr/>
        </p:nvSpPr>
        <p:spPr bwMode="auto">
          <a:xfrm>
            <a:off x="3128698" y="1570245"/>
            <a:ext cx="0" cy="4753290"/>
          </a:xfrm>
          <a:prstGeom prst="line">
            <a:avLst/>
          </a:prstGeom>
          <a:noFill/>
          <a:ln w="28575">
            <a:solidFill>
              <a:srgbClr val="66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n w="9525">
                <a:solidFill>
                  <a:schemeClr val="tx1"/>
                </a:solidFill>
              </a:ln>
              <a:latin typeface="+mj-ea"/>
              <a:ea typeface="+mj-ea"/>
            </a:endParaRPr>
          </a:p>
        </p:txBody>
      </p:sp>
      <p:grpSp>
        <p:nvGrpSpPr>
          <p:cNvPr id="12" name="组合 11"/>
          <p:cNvGrpSpPr/>
          <p:nvPr/>
        </p:nvGrpSpPr>
        <p:grpSpPr>
          <a:xfrm>
            <a:off x="2918098" y="1204953"/>
            <a:ext cx="666750" cy="5118582"/>
            <a:chOff x="2918098" y="1204953"/>
            <a:chExt cx="666750" cy="5118582"/>
          </a:xfrm>
        </p:grpSpPr>
        <p:sp>
          <p:nvSpPr>
            <p:cNvPr id="72" name="AutoShape 4"/>
            <p:cNvSpPr>
              <a:spLocks noChangeArrowheads="1"/>
            </p:cNvSpPr>
            <p:nvPr/>
          </p:nvSpPr>
          <p:spPr bwMode="auto">
            <a:xfrm>
              <a:off x="2918098" y="1204953"/>
              <a:ext cx="666750" cy="431165"/>
            </a:xfrm>
            <a:prstGeom prst="rightArrow">
              <a:avLst>
                <a:gd name="adj1" fmla="val 66667"/>
                <a:gd name="adj2" fmla="val 38720"/>
              </a:avLst>
            </a:prstGeom>
            <a:ln>
              <a:noFill/>
              <a:headEnd/>
              <a:tailEnd type="none" w="med" len="lg"/>
            </a:ln>
            <a:effectLst>
              <a:outerShdw blurRad="50800" dist="38100" algn="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12700" tIns="12700" rIns="12700" bIns="12700" anchor="ctr"/>
            <a:lstStyle/>
            <a:p>
              <a:pPr algn="ctr" defTabSz="228600">
                <a:lnSpc>
                  <a:spcPct val="100000"/>
                </a:lnSpc>
                <a:spcBef>
                  <a:spcPct val="20000"/>
                </a:spcBef>
                <a:buClr>
                  <a:srgbClr val="000000"/>
                </a:buClr>
                <a:buFont typeface="Arial" charset="0"/>
                <a:buNone/>
              </a:pPr>
              <a:r>
                <a:rPr lang="zh-CN" altLang="en-US" sz="1200" b="1" dirty="0">
                  <a:solidFill>
                    <a:schemeClr val="tx1"/>
                  </a:solidFill>
                  <a:latin typeface="+mj-ea"/>
                  <a:ea typeface="+mj-ea"/>
                </a:rPr>
                <a:t>推进</a:t>
              </a:r>
              <a:endParaRPr lang="en-US" altLang="zh-CN" sz="1200" b="1" dirty="0">
                <a:solidFill>
                  <a:schemeClr val="tx1"/>
                </a:solidFill>
                <a:latin typeface="+mj-ea"/>
                <a:ea typeface="+mj-ea"/>
              </a:endParaRPr>
            </a:p>
          </p:txBody>
        </p:sp>
        <p:sp>
          <p:nvSpPr>
            <p:cNvPr id="74" name="Line 6"/>
            <p:cNvSpPr>
              <a:spLocks noChangeShapeType="1"/>
            </p:cNvSpPr>
            <p:nvPr/>
          </p:nvSpPr>
          <p:spPr bwMode="auto">
            <a:xfrm>
              <a:off x="3158861" y="1570245"/>
              <a:ext cx="0" cy="475329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n w="12700">
                  <a:solidFill>
                    <a:schemeClr val="tx1"/>
                  </a:solidFill>
                </a:ln>
                <a:latin typeface="+mj-ea"/>
                <a:ea typeface="+mj-ea"/>
              </a:endParaRPr>
            </a:p>
          </p:txBody>
        </p:sp>
      </p:grpSp>
      <p:grpSp>
        <p:nvGrpSpPr>
          <p:cNvPr id="6" name="Group 3"/>
          <p:cNvGrpSpPr>
            <a:grpSpLocks/>
          </p:cNvGrpSpPr>
          <p:nvPr/>
        </p:nvGrpSpPr>
        <p:grpSpPr bwMode="auto">
          <a:xfrm>
            <a:off x="5748198" y="1204953"/>
            <a:ext cx="666750" cy="5118582"/>
            <a:chOff x="1805" y="622"/>
            <a:chExt cx="420" cy="3419"/>
          </a:xfrm>
        </p:grpSpPr>
        <p:sp>
          <p:nvSpPr>
            <p:cNvPr id="76" name="AutoShape 4"/>
            <p:cNvSpPr>
              <a:spLocks noChangeArrowheads="1"/>
            </p:cNvSpPr>
            <p:nvPr/>
          </p:nvSpPr>
          <p:spPr bwMode="auto">
            <a:xfrm>
              <a:off x="1805" y="622"/>
              <a:ext cx="420" cy="288"/>
            </a:xfrm>
            <a:prstGeom prst="rightArrow">
              <a:avLst>
                <a:gd name="adj1" fmla="val 66667"/>
                <a:gd name="adj2" fmla="val 38720"/>
              </a:avLst>
            </a:prstGeom>
            <a:ln>
              <a:noFill/>
              <a:headEnd/>
              <a:tailEnd type="none" w="med" len="lg"/>
            </a:ln>
            <a:effectLst>
              <a:outerShdw blurRad="50800" dist="38100" algn="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12700" tIns="12700" rIns="12700" bIns="12700" anchor="ctr"/>
            <a:lstStyle/>
            <a:p>
              <a:pPr algn="ctr" defTabSz="228600">
                <a:lnSpc>
                  <a:spcPct val="100000"/>
                </a:lnSpc>
                <a:spcBef>
                  <a:spcPct val="20000"/>
                </a:spcBef>
                <a:buClr>
                  <a:srgbClr val="000000"/>
                </a:buClr>
                <a:buFont typeface="Arial" charset="0"/>
                <a:buNone/>
              </a:pPr>
              <a:r>
                <a:rPr lang="zh-CN" altLang="en-US" sz="1200" b="1" dirty="0">
                  <a:solidFill>
                    <a:schemeClr val="tx1"/>
                  </a:solidFill>
                  <a:latin typeface="+mj-ea"/>
                  <a:ea typeface="+mj-ea"/>
                </a:rPr>
                <a:t>提升</a:t>
              </a:r>
              <a:endParaRPr lang="en-US" altLang="zh-CN" sz="1200" b="1" dirty="0">
                <a:solidFill>
                  <a:schemeClr val="tx1"/>
                </a:solidFill>
                <a:latin typeface="+mj-ea"/>
                <a:ea typeface="+mj-ea"/>
              </a:endParaRPr>
            </a:p>
          </p:txBody>
        </p:sp>
        <p:sp>
          <p:nvSpPr>
            <p:cNvPr id="77" name="Line 5"/>
            <p:cNvSpPr>
              <a:spLocks noChangeShapeType="1"/>
            </p:cNvSpPr>
            <p:nvPr/>
          </p:nvSpPr>
          <p:spPr bwMode="auto">
            <a:xfrm>
              <a:off x="1933" y="866"/>
              <a:ext cx="0" cy="3175"/>
            </a:xfrm>
            <a:prstGeom prst="line">
              <a:avLst/>
            </a:prstGeom>
            <a:noFill/>
            <a:ln w="28575">
              <a:solidFill>
                <a:srgbClr val="66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mj-ea"/>
                <a:ea typeface="+mj-ea"/>
              </a:endParaRPr>
            </a:p>
          </p:txBody>
        </p:sp>
        <p:sp>
          <p:nvSpPr>
            <p:cNvPr id="78" name="Line 6"/>
            <p:cNvSpPr>
              <a:spLocks noChangeShapeType="1"/>
            </p:cNvSpPr>
            <p:nvPr/>
          </p:nvSpPr>
          <p:spPr bwMode="auto">
            <a:xfrm>
              <a:off x="1952" y="866"/>
              <a:ext cx="0" cy="317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mj-ea"/>
                <a:ea typeface="+mj-ea"/>
              </a:endParaRPr>
            </a:p>
          </p:txBody>
        </p:sp>
      </p:grpSp>
      <p:sp>
        <p:nvSpPr>
          <p:cNvPr id="3" name="矩形 2"/>
          <p:cNvSpPr/>
          <p:nvPr/>
        </p:nvSpPr>
        <p:spPr>
          <a:xfrm>
            <a:off x="744217" y="3336735"/>
            <a:ext cx="2476500" cy="830997"/>
          </a:xfrm>
          <a:prstGeom prst="rect">
            <a:avLst/>
          </a:prstGeom>
        </p:spPr>
        <p:txBody>
          <a:bodyPr wrap="square">
            <a:spAutoFit/>
          </a:bodyPr>
          <a:lstStyle/>
          <a:p>
            <a:pPr>
              <a:lnSpc>
                <a:spcPct val="100000"/>
              </a:lnSpc>
              <a:spcAft>
                <a:spcPts val="0"/>
              </a:spcAft>
              <a:buFont typeface="Wingdings" panose="05000000000000000000" pitchFamily="2" charset="2"/>
              <a:buChar char="u"/>
            </a:pPr>
            <a:r>
              <a:rPr lang="zh-CN" altLang="zh-CN" sz="1200" dirty="0">
                <a:latin typeface="+mj-ea"/>
                <a:ea typeface="+mj-ea"/>
              </a:rPr>
              <a:t>现状调研、评估和</a:t>
            </a:r>
            <a:r>
              <a:rPr lang="zh-CN" altLang="zh-CN" sz="1200" dirty="0" smtClean="0">
                <a:latin typeface="+mj-ea"/>
                <a:ea typeface="+mj-ea"/>
              </a:rPr>
              <a:t>分析制定</a:t>
            </a:r>
            <a:r>
              <a:rPr lang="zh-CN" altLang="zh-CN" sz="1200" dirty="0">
                <a:latin typeface="+mj-ea"/>
                <a:ea typeface="+mj-ea"/>
              </a:rPr>
              <a:t>管理制度、管理流程、管理组织</a:t>
            </a:r>
            <a:r>
              <a:rPr lang="zh-CN" altLang="zh-CN" sz="1200" dirty="0" smtClean="0">
                <a:latin typeface="+mj-ea"/>
                <a:ea typeface="+mj-ea"/>
              </a:rPr>
              <a:t>体系</a:t>
            </a:r>
            <a:r>
              <a:rPr lang="zh-CN" altLang="en-US" sz="1200" dirty="0">
                <a:latin typeface="+mj-ea"/>
                <a:ea typeface="+mj-ea"/>
              </a:rPr>
              <a:t>，</a:t>
            </a:r>
            <a:r>
              <a:rPr lang="zh-CN" altLang="zh-CN" sz="1200" dirty="0" smtClean="0">
                <a:latin typeface="+mj-ea"/>
                <a:ea typeface="+mj-ea"/>
              </a:rPr>
              <a:t>规划</a:t>
            </a:r>
            <a:r>
              <a:rPr lang="zh-CN" altLang="zh-CN" sz="1200" dirty="0">
                <a:latin typeface="+mj-ea"/>
                <a:ea typeface="+mj-ea"/>
              </a:rPr>
              <a:t>未来中国建筑主数据体系；制定统一的基础数据标准</a:t>
            </a:r>
            <a:endParaRPr lang="zh-CN" altLang="en-US" sz="1200" dirty="0">
              <a:latin typeface="+mj-ea"/>
              <a:ea typeface="+mj-ea"/>
            </a:endParaRPr>
          </a:p>
        </p:txBody>
      </p:sp>
      <p:sp>
        <p:nvSpPr>
          <p:cNvPr id="4" name="矩形 3"/>
          <p:cNvSpPr/>
          <p:nvPr/>
        </p:nvSpPr>
        <p:spPr>
          <a:xfrm>
            <a:off x="765227" y="4133452"/>
            <a:ext cx="2455490" cy="461665"/>
          </a:xfrm>
          <a:prstGeom prst="rect">
            <a:avLst/>
          </a:prstGeom>
        </p:spPr>
        <p:txBody>
          <a:bodyPr wrap="square">
            <a:spAutoFit/>
          </a:bodyPr>
          <a:lstStyle/>
          <a:p>
            <a:pPr>
              <a:lnSpc>
                <a:spcPct val="100000"/>
              </a:lnSpc>
              <a:spcAft>
                <a:spcPts val="0"/>
              </a:spcAft>
              <a:buChar char="u"/>
            </a:pPr>
            <a:r>
              <a:rPr lang="zh-CN" altLang="zh-CN" sz="1200" dirty="0">
                <a:latin typeface="+mj-ea"/>
                <a:ea typeface="+mj-ea"/>
              </a:rPr>
              <a:t>进行中国建筑所有主数据的识别分析</a:t>
            </a:r>
            <a:endParaRPr lang="zh-CN" altLang="en-US" sz="1200" dirty="0">
              <a:latin typeface="+mj-ea"/>
              <a:ea typeface="+mj-ea"/>
            </a:endParaRPr>
          </a:p>
        </p:txBody>
      </p:sp>
      <p:sp>
        <p:nvSpPr>
          <p:cNvPr id="5" name="矩形 4"/>
          <p:cNvSpPr/>
          <p:nvPr/>
        </p:nvSpPr>
        <p:spPr>
          <a:xfrm>
            <a:off x="744217" y="4580113"/>
            <a:ext cx="2574387" cy="646331"/>
          </a:xfrm>
          <a:prstGeom prst="rect">
            <a:avLst/>
          </a:prstGeom>
        </p:spPr>
        <p:txBody>
          <a:bodyPr wrap="square">
            <a:spAutoFit/>
          </a:bodyPr>
          <a:lstStyle/>
          <a:p>
            <a:pPr>
              <a:lnSpc>
                <a:spcPct val="100000"/>
              </a:lnSpc>
              <a:spcAft>
                <a:spcPts val="0"/>
              </a:spcAft>
              <a:buChar char="u"/>
            </a:pPr>
            <a:r>
              <a:rPr lang="zh-CN" altLang="zh-CN" sz="1200" dirty="0">
                <a:latin typeface="+mj-ea"/>
                <a:ea typeface="+mj-ea"/>
              </a:rPr>
              <a:t>系统一期项目实施的三个主数据、两家试点应用单位、以及相应对接的业务系统范围</a:t>
            </a:r>
            <a:endParaRPr lang="zh-CN" altLang="en-US" sz="1200" dirty="0">
              <a:latin typeface="+mj-ea"/>
              <a:ea typeface="+mj-ea"/>
            </a:endParaRPr>
          </a:p>
        </p:txBody>
      </p:sp>
      <p:sp>
        <p:nvSpPr>
          <p:cNvPr id="7" name="矩形 6"/>
          <p:cNvSpPr/>
          <p:nvPr/>
        </p:nvSpPr>
        <p:spPr>
          <a:xfrm>
            <a:off x="3080792" y="3265708"/>
            <a:ext cx="2997305" cy="2123658"/>
          </a:xfrm>
          <a:prstGeom prst="rect">
            <a:avLst/>
          </a:prstGeom>
        </p:spPr>
        <p:txBody>
          <a:bodyPr wrap="square">
            <a:spAutoFit/>
          </a:bodyPr>
          <a:lstStyle/>
          <a:p>
            <a:pPr>
              <a:lnSpc>
                <a:spcPct val="100000"/>
              </a:lnSpc>
              <a:spcAft>
                <a:spcPts val="0"/>
              </a:spcAft>
              <a:buFont typeface="Wingdings" panose="05000000000000000000" pitchFamily="2" charset="2"/>
              <a:buChar char="u"/>
            </a:pPr>
            <a:r>
              <a:rPr lang="zh-CN" altLang="en-US" sz="1200" dirty="0" smtClean="0">
                <a:latin typeface="+mj-ea"/>
                <a:ea typeface="+mj-ea"/>
              </a:rPr>
              <a:t>在</a:t>
            </a:r>
            <a:r>
              <a:rPr lang="zh-CN" altLang="zh-CN" sz="1200" dirty="0" smtClean="0">
                <a:latin typeface="+mj-ea"/>
                <a:ea typeface="+mj-ea"/>
              </a:rPr>
              <a:t>中国</a:t>
            </a:r>
            <a:r>
              <a:rPr lang="zh-CN" altLang="zh-CN" sz="1200" dirty="0">
                <a:latin typeface="+mj-ea"/>
                <a:ea typeface="+mj-ea"/>
              </a:rPr>
              <a:t>建筑其他二级单位全面</a:t>
            </a:r>
            <a:r>
              <a:rPr lang="zh-CN" altLang="zh-CN" sz="1200" dirty="0" smtClean="0">
                <a:latin typeface="+mj-ea"/>
                <a:ea typeface="+mj-ea"/>
              </a:rPr>
              <a:t>推广人员</a:t>
            </a:r>
            <a:r>
              <a:rPr lang="zh-CN" altLang="zh-CN" sz="1200" dirty="0">
                <a:latin typeface="+mj-ea"/>
                <a:ea typeface="+mj-ea"/>
              </a:rPr>
              <a:t>、组织机构、供应商数据</a:t>
            </a:r>
            <a:r>
              <a:rPr lang="zh-CN" altLang="zh-CN" sz="1200" dirty="0" smtClean="0">
                <a:latin typeface="+mj-ea"/>
                <a:ea typeface="+mj-ea"/>
              </a:rPr>
              <a:t>的标准化管理</a:t>
            </a:r>
            <a:endParaRPr lang="zh-CN" altLang="zh-CN" sz="1200" dirty="0">
              <a:latin typeface="+mj-ea"/>
              <a:ea typeface="+mj-ea"/>
            </a:endParaRPr>
          </a:p>
          <a:p>
            <a:pPr>
              <a:lnSpc>
                <a:spcPct val="100000"/>
              </a:lnSpc>
              <a:spcAft>
                <a:spcPts val="0"/>
              </a:spcAft>
              <a:buFont typeface="Wingdings" panose="05000000000000000000" pitchFamily="2" charset="2"/>
              <a:buChar char="u"/>
            </a:pPr>
            <a:r>
              <a:rPr lang="zh-CN" altLang="zh-CN" sz="1200" dirty="0" smtClean="0">
                <a:latin typeface="+mj-ea"/>
                <a:ea typeface="+mj-ea"/>
              </a:rPr>
              <a:t>对</a:t>
            </a:r>
            <a:r>
              <a:rPr lang="zh-CN" altLang="zh-CN" sz="1200" dirty="0">
                <a:latin typeface="+mj-ea"/>
                <a:ea typeface="+mj-ea"/>
              </a:rPr>
              <a:t>其他</a:t>
            </a:r>
            <a:r>
              <a:rPr lang="zh-CN" altLang="zh-CN" sz="1200" dirty="0" smtClean="0">
                <a:latin typeface="+mj-ea"/>
                <a:ea typeface="+mj-ea"/>
              </a:rPr>
              <a:t>的</a:t>
            </a:r>
            <a:r>
              <a:rPr lang="zh-CN" altLang="en-US" sz="1200" dirty="0" smtClean="0">
                <a:latin typeface="+mj-ea"/>
                <a:ea typeface="+mj-ea"/>
              </a:rPr>
              <a:t>十五个</a:t>
            </a:r>
            <a:r>
              <a:rPr lang="zh-CN" altLang="zh-CN" sz="1200" dirty="0" smtClean="0">
                <a:latin typeface="+mj-ea"/>
                <a:ea typeface="+mj-ea"/>
              </a:rPr>
              <a:t>主数据</a:t>
            </a:r>
            <a:r>
              <a:rPr lang="zh-CN" altLang="en-US" sz="1200" dirty="0" smtClean="0">
                <a:latin typeface="+mj-ea"/>
                <a:ea typeface="+mj-ea"/>
              </a:rPr>
              <a:t>进行实施</a:t>
            </a:r>
            <a:r>
              <a:rPr lang="zh-CN" altLang="zh-CN" sz="1200" dirty="0" smtClean="0">
                <a:latin typeface="+mj-ea"/>
                <a:ea typeface="+mj-ea"/>
              </a:rPr>
              <a:t>，</a:t>
            </a:r>
            <a:r>
              <a:rPr lang="zh-CN" altLang="zh-CN" sz="1200" dirty="0">
                <a:latin typeface="+mj-ea"/>
                <a:ea typeface="+mj-ea"/>
              </a:rPr>
              <a:t>进一步建立健全各类主数据的管理体制和运行</a:t>
            </a:r>
            <a:r>
              <a:rPr lang="zh-CN" altLang="zh-CN" sz="1200" dirty="0" smtClean="0">
                <a:latin typeface="+mj-ea"/>
                <a:ea typeface="+mj-ea"/>
              </a:rPr>
              <a:t>机制</a:t>
            </a:r>
            <a:endParaRPr lang="en-US" altLang="zh-CN" sz="1200" dirty="0" smtClean="0">
              <a:latin typeface="+mj-ea"/>
              <a:ea typeface="+mj-ea"/>
            </a:endParaRPr>
          </a:p>
          <a:p>
            <a:pPr>
              <a:lnSpc>
                <a:spcPct val="100000"/>
              </a:lnSpc>
              <a:spcAft>
                <a:spcPts val="0"/>
              </a:spcAft>
              <a:buFont typeface="Wingdings" panose="05000000000000000000" pitchFamily="2" charset="2"/>
              <a:buChar char="u"/>
            </a:pPr>
            <a:r>
              <a:rPr lang="zh-CN" altLang="zh-CN" sz="1200" dirty="0" smtClean="0">
                <a:latin typeface="+mj-ea"/>
                <a:ea typeface="+mj-ea"/>
              </a:rPr>
              <a:t>明确</a:t>
            </a:r>
            <a:r>
              <a:rPr lang="zh-CN" altLang="zh-CN" sz="1200" dirty="0">
                <a:latin typeface="+mj-ea"/>
                <a:ea typeface="+mj-ea"/>
              </a:rPr>
              <a:t>中国建筑总部与二级企业在数据管理方面的分级、分层的关联关系，全面实现所有主数据的规范化、标准化</a:t>
            </a:r>
            <a:r>
              <a:rPr lang="zh-CN" altLang="zh-CN" sz="1200" dirty="0" smtClean="0">
                <a:latin typeface="+mj-ea"/>
                <a:ea typeface="+mj-ea"/>
              </a:rPr>
              <a:t>管理</a:t>
            </a:r>
            <a:endParaRPr lang="en-US" altLang="zh-CN" sz="1200" dirty="0" smtClean="0">
              <a:latin typeface="+mj-ea"/>
              <a:ea typeface="+mj-ea"/>
            </a:endParaRPr>
          </a:p>
          <a:p>
            <a:pPr>
              <a:lnSpc>
                <a:spcPct val="100000"/>
              </a:lnSpc>
              <a:spcAft>
                <a:spcPts val="0"/>
              </a:spcAft>
              <a:buFont typeface="Wingdings" panose="05000000000000000000" pitchFamily="2" charset="2"/>
              <a:buChar char="u"/>
            </a:pPr>
            <a:r>
              <a:rPr lang="zh-CN" altLang="zh-CN" sz="1200" dirty="0">
                <a:latin typeface="+mj-ea"/>
                <a:ea typeface="+mj-ea"/>
              </a:rPr>
              <a:t>逐步构建专职的数据专家团队，保证数据管控目标；逐步构建持续改进的主数据标准化</a:t>
            </a:r>
            <a:r>
              <a:rPr lang="zh-CN" altLang="zh-CN" sz="1200" dirty="0" smtClean="0">
                <a:latin typeface="+mj-ea"/>
                <a:ea typeface="+mj-ea"/>
              </a:rPr>
              <a:t>体系</a:t>
            </a:r>
            <a:endParaRPr lang="zh-CN" altLang="zh-CN" sz="1200" dirty="0">
              <a:latin typeface="+mj-ea"/>
              <a:ea typeface="+mj-ea"/>
            </a:endParaRPr>
          </a:p>
        </p:txBody>
      </p:sp>
      <p:sp>
        <p:nvSpPr>
          <p:cNvPr id="8" name="矩形 7"/>
          <p:cNvSpPr/>
          <p:nvPr/>
        </p:nvSpPr>
        <p:spPr>
          <a:xfrm>
            <a:off x="6131065" y="3296485"/>
            <a:ext cx="2732155" cy="1277273"/>
          </a:xfrm>
          <a:prstGeom prst="rect">
            <a:avLst/>
          </a:prstGeom>
        </p:spPr>
        <p:txBody>
          <a:bodyPr wrap="square">
            <a:spAutoFit/>
          </a:bodyPr>
          <a:lstStyle/>
          <a:p>
            <a:pPr marL="171450" indent="-171450">
              <a:lnSpc>
                <a:spcPct val="100000"/>
              </a:lnSpc>
              <a:spcAft>
                <a:spcPts val="600"/>
              </a:spcAft>
              <a:buFont typeface="Wingdings" panose="05000000000000000000" pitchFamily="2" charset="2"/>
              <a:buChar char="u"/>
            </a:pPr>
            <a:r>
              <a:rPr lang="zh-CN" altLang="zh-CN" sz="1200" dirty="0" smtClean="0">
                <a:latin typeface="+mj-ea"/>
                <a:ea typeface="+mj-ea"/>
              </a:rPr>
              <a:t>对</a:t>
            </a:r>
            <a:r>
              <a:rPr lang="zh-CN" altLang="zh-CN" sz="1200" dirty="0">
                <a:latin typeface="+mj-ea"/>
                <a:ea typeface="+mj-ea"/>
              </a:rPr>
              <a:t>主数据进行查缺补漏，全面完善，整体优化</a:t>
            </a:r>
            <a:r>
              <a:rPr lang="zh-CN" altLang="zh-CN" sz="1200" dirty="0" smtClean="0">
                <a:latin typeface="+mj-ea"/>
                <a:ea typeface="+mj-ea"/>
              </a:rPr>
              <a:t>。</a:t>
            </a:r>
            <a:endParaRPr lang="en-US" altLang="zh-CN" sz="1200" dirty="0" smtClean="0">
              <a:latin typeface="+mj-ea"/>
              <a:ea typeface="+mj-ea"/>
            </a:endParaRPr>
          </a:p>
          <a:p>
            <a:pPr marL="171450" indent="-171450">
              <a:lnSpc>
                <a:spcPct val="100000"/>
              </a:lnSpc>
              <a:spcAft>
                <a:spcPts val="600"/>
              </a:spcAft>
              <a:buFont typeface="Wingdings" panose="05000000000000000000" pitchFamily="2" charset="2"/>
              <a:buChar char="u"/>
            </a:pPr>
            <a:r>
              <a:rPr lang="zh-CN" altLang="zh-CN" sz="1200" dirty="0" smtClean="0">
                <a:latin typeface="+mj-ea"/>
                <a:ea typeface="+mj-ea"/>
              </a:rPr>
              <a:t>对</a:t>
            </a:r>
            <a:r>
              <a:rPr lang="zh-CN" altLang="zh-CN" sz="1200" dirty="0">
                <a:latin typeface="+mj-ea"/>
                <a:ea typeface="+mj-ea"/>
              </a:rPr>
              <a:t>所有涉及的主数据完善与优化，推进主数据的标准化和专业化管理，通过持续的数据治理有效提升</a:t>
            </a:r>
            <a:r>
              <a:rPr lang="zh-CN" altLang="zh-CN" sz="1200" dirty="0" smtClean="0">
                <a:latin typeface="+mj-ea"/>
                <a:ea typeface="+mj-ea"/>
              </a:rPr>
              <a:t>数据质量</a:t>
            </a:r>
            <a:endParaRPr lang="en-US" altLang="zh-CN" sz="1200" dirty="0" smtClean="0">
              <a:latin typeface="+mj-ea"/>
              <a:ea typeface="+mj-ea"/>
            </a:endParaRPr>
          </a:p>
        </p:txBody>
      </p:sp>
      <p:sp>
        <p:nvSpPr>
          <p:cNvPr id="9" name="TextBox 8"/>
          <p:cNvSpPr txBox="1"/>
          <p:nvPr/>
        </p:nvSpPr>
        <p:spPr bwMode="gray">
          <a:xfrm>
            <a:off x="237812" y="3876729"/>
            <a:ext cx="682691" cy="582005"/>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发展重点</a:t>
            </a:r>
            <a:endParaRPr lang="zh-CN" altLang="en-US" sz="1600" b="1" dirty="0">
              <a:latin typeface="微软雅黑" pitchFamily="34" charset="-122"/>
              <a:ea typeface="微软雅黑" pitchFamily="34" charset="-122"/>
            </a:endParaRPr>
          </a:p>
        </p:txBody>
      </p:sp>
      <p:sp>
        <p:nvSpPr>
          <p:cNvPr id="79" name="TextBox 78"/>
          <p:cNvSpPr txBox="1"/>
          <p:nvPr/>
        </p:nvSpPr>
        <p:spPr bwMode="gray">
          <a:xfrm>
            <a:off x="237812" y="5481358"/>
            <a:ext cx="682691" cy="828226"/>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核心能力建设</a:t>
            </a:r>
            <a:endParaRPr lang="zh-CN" altLang="en-US" sz="1600" b="1" dirty="0">
              <a:latin typeface="微软雅黑" pitchFamily="34" charset="-122"/>
              <a:ea typeface="微软雅黑" pitchFamily="34" charset="-122"/>
            </a:endParaRPr>
          </a:p>
        </p:txBody>
      </p:sp>
      <p:sp>
        <p:nvSpPr>
          <p:cNvPr id="80" name="剪去同侧角的矩形 79"/>
          <p:cNvSpPr/>
          <p:nvPr/>
        </p:nvSpPr>
        <p:spPr bwMode="auto">
          <a:xfrm>
            <a:off x="920502" y="5301208"/>
            <a:ext cx="8230749" cy="1008112"/>
          </a:xfrm>
          <a:prstGeom prst="snip2Same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rot="10800000" vert="eaVert" lIns="0" tIns="0" rIns="0" bIns="0" rtlCol="0" anchor="ctr">
            <a:noAutofit/>
          </a:bodyPr>
          <a:lstStyle/>
          <a:p>
            <a:pPr algn="ctr">
              <a:lnSpc>
                <a:spcPct val="100000"/>
              </a:lnSpc>
              <a:spcBef>
                <a:spcPts val="0"/>
              </a:spcBef>
              <a:spcAft>
                <a:spcPts val="0"/>
              </a:spcAft>
              <a:buClr>
                <a:srgbClr val="FF9966"/>
              </a:buClr>
              <a:buNone/>
            </a:pPr>
            <a:endParaRPr lang="zh-CN" altLang="en-US">
              <a:solidFill>
                <a:srgbClr val="000000"/>
              </a:solidFill>
              <a:latin typeface="+mj-ea"/>
              <a:ea typeface="+mj-ea"/>
            </a:endParaRPr>
          </a:p>
        </p:txBody>
      </p:sp>
      <p:sp>
        <p:nvSpPr>
          <p:cNvPr id="81" name="矩形 80"/>
          <p:cNvSpPr/>
          <p:nvPr/>
        </p:nvSpPr>
        <p:spPr>
          <a:xfrm>
            <a:off x="1082313" y="5451320"/>
            <a:ext cx="1221578" cy="707886"/>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lnSpc>
                <a:spcPct val="100000"/>
              </a:lnSpc>
              <a:spcBef>
                <a:spcPts val="0"/>
              </a:spcBef>
              <a:spcAft>
                <a:spcPts val="0"/>
              </a:spcAft>
              <a:buNone/>
            </a:pPr>
            <a:r>
              <a:rPr lang="zh-CN" altLang="zh-CN" dirty="0">
                <a:solidFill>
                  <a:schemeClr val="tx1">
                    <a:lumMod val="95000"/>
                    <a:lumOff val="5000"/>
                  </a:schemeClr>
                </a:solidFill>
                <a:latin typeface="+mj-ea"/>
                <a:ea typeface="+mj-ea"/>
              </a:rPr>
              <a:t>主</a:t>
            </a:r>
            <a:r>
              <a:rPr lang="zh-CN" altLang="zh-CN" dirty="0" smtClean="0">
                <a:solidFill>
                  <a:schemeClr val="tx1">
                    <a:lumMod val="95000"/>
                    <a:lumOff val="5000"/>
                  </a:schemeClr>
                </a:solidFill>
                <a:latin typeface="+mj-ea"/>
                <a:ea typeface="+mj-ea"/>
              </a:rPr>
              <a:t>数据</a:t>
            </a:r>
            <a:r>
              <a:rPr lang="zh-CN" altLang="en-US" dirty="0">
                <a:solidFill>
                  <a:schemeClr val="tx1">
                    <a:lumMod val="95000"/>
                    <a:lumOff val="5000"/>
                  </a:schemeClr>
                </a:solidFill>
                <a:latin typeface="+mj-ea"/>
                <a:ea typeface="+mj-ea"/>
              </a:rPr>
              <a:t>规划</a:t>
            </a:r>
            <a:r>
              <a:rPr lang="zh-CN" altLang="zh-CN" dirty="0" smtClean="0">
                <a:solidFill>
                  <a:schemeClr val="tx1">
                    <a:lumMod val="95000"/>
                    <a:lumOff val="5000"/>
                  </a:schemeClr>
                </a:solidFill>
                <a:latin typeface="+mj-ea"/>
                <a:ea typeface="+mj-ea"/>
              </a:rPr>
              <a:t>管理能力</a:t>
            </a:r>
            <a:endParaRPr lang="zh-CN" altLang="en-US" dirty="0">
              <a:solidFill>
                <a:schemeClr val="tx1">
                  <a:lumMod val="95000"/>
                  <a:lumOff val="5000"/>
                </a:schemeClr>
              </a:solidFill>
              <a:latin typeface="+mj-ea"/>
              <a:ea typeface="+mj-ea"/>
            </a:endParaRPr>
          </a:p>
        </p:txBody>
      </p:sp>
      <p:sp>
        <p:nvSpPr>
          <p:cNvPr id="82" name="矩形 81"/>
          <p:cNvSpPr/>
          <p:nvPr/>
        </p:nvSpPr>
        <p:spPr>
          <a:xfrm>
            <a:off x="2422982" y="5451320"/>
            <a:ext cx="1221578" cy="707886"/>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lnSpc>
                <a:spcPct val="100000"/>
              </a:lnSpc>
              <a:spcBef>
                <a:spcPts val="0"/>
              </a:spcBef>
              <a:spcAft>
                <a:spcPts val="0"/>
              </a:spcAft>
              <a:buNone/>
            </a:pPr>
            <a:r>
              <a:rPr lang="zh-CN" altLang="zh-CN" dirty="0">
                <a:solidFill>
                  <a:schemeClr val="tx1">
                    <a:lumMod val="95000"/>
                    <a:lumOff val="5000"/>
                  </a:schemeClr>
                </a:solidFill>
                <a:latin typeface="+mj-ea"/>
                <a:ea typeface="+mj-ea"/>
              </a:rPr>
              <a:t>数据组织管理能力</a:t>
            </a:r>
            <a:endParaRPr lang="zh-CN" altLang="en-US" dirty="0">
              <a:solidFill>
                <a:schemeClr val="tx1">
                  <a:lumMod val="95000"/>
                  <a:lumOff val="5000"/>
                </a:schemeClr>
              </a:solidFill>
              <a:latin typeface="+mj-ea"/>
              <a:ea typeface="+mj-ea"/>
            </a:endParaRPr>
          </a:p>
        </p:txBody>
      </p:sp>
      <p:sp>
        <p:nvSpPr>
          <p:cNvPr id="83" name="矩形 82"/>
          <p:cNvSpPr/>
          <p:nvPr/>
        </p:nvSpPr>
        <p:spPr>
          <a:xfrm flipH="1">
            <a:off x="3763651" y="5451320"/>
            <a:ext cx="1221578" cy="707886"/>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lnSpc>
                <a:spcPct val="100000"/>
              </a:lnSpc>
              <a:spcBef>
                <a:spcPts val="0"/>
              </a:spcBef>
              <a:spcAft>
                <a:spcPts val="0"/>
              </a:spcAft>
              <a:buNone/>
            </a:pPr>
            <a:r>
              <a:rPr lang="zh-CN" altLang="zh-CN" dirty="0">
                <a:solidFill>
                  <a:schemeClr val="tx1">
                    <a:lumMod val="95000"/>
                    <a:lumOff val="5000"/>
                  </a:schemeClr>
                </a:solidFill>
                <a:latin typeface="+mj-ea"/>
                <a:ea typeface="+mj-ea"/>
              </a:rPr>
              <a:t>数据管控执行能力</a:t>
            </a:r>
            <a:endParaRPr lang="zh-CN" altLang="en-US" dirty="0">
              <a:solidFill>
                <a:schemeClr val="tx1">
                  <a:lumMod val="95000"/>
                  <a:lumOff val="5000"/>
                </a:schemeClr>
              </a:solidFill>
              <a:latin typeface="+mj-ea"/>
              <a:ea typeface="+mj-ea"/>
            </a:endParaRPr>
          </a:p>
        </p:txBody>
      </p:sp>
      <p:sp>
        <p:nvSpPr>
          <p:cNvPr id="84" name="矩形 83"/>
          <p:cNvSpPr/>
          <p:nvPr/>
        </p:nvSpPr>
        <p:spPr>
          <a:xfrm>
            <a:off x="5104320" y="5451320"/>
            <a:ext cx="1221578" cy="707886"/>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lnSpc>
                <a:spcPct val="100000"/>
              </a:lnSpc>
              <a:spcBef>
                <a:spcPts val="0"/>
              </a:spcBef>
              <a:spcAft>
                <a:spcPts val="0"/>
              </a:spcAft>
              <a:buNone/>
            </a:pPr>
            <a:r>
              <a:rPr lang="zh-CN" altLang="zh-CN" dirty="0">
                <a:solidFill>
                  <a:schemeClr val="tx1">
                    <a:lumMod val="95000"/>
                    <a:lumOff val="5000"/>
                  </a:schemeClr>
                </a:solidFill>
                <a:latin typeface="+mj-ea"/>
                <a:ea typeface="+mj-ea"/>
              </a:rPr>
              <a:t>数据标准管理能力</a:t>
            </a:r>
            <a:endParaRPr lang="zh-CN" altLang="en-US" dirty="0">
              <a:solidFill>
                <a:schemeClr val="tx1">
                  <a:lumMod val="95000"/>
                  <a:lumOff val="5000"/>
                </a:schemeClr>
              </a:solidFill>
              <a:latin typeface="+mj-ea"/>
              <a:ea typeface="+mj-ea"/>
            </a:endParaRPr>
          </a:p>
        </p:txBody>
      </p:sp>
      <p:sp>
        <p:nvSpPr>
          <p:cNvPr id="85" name="矩形 84"/>
          <p:cNvSpPr/>
          <p:nvPr/>
        </p:nvSpPr>
        <p:spPr>
          <a:xfrm>
            <a:off x="6444989" y="5451320"/>
            <a:ext cx="1221578" cy="707886"/>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lnSpc>
                <a:spcPct val="100000"/>
              </a:lnSpc>
              <a:spcBef>
                <a:spcPts val="0"/>
              </a:spcBef>
              <a:spcAft>
                <a:spcPts val="0"/>
              </a:spcAft>
              <a:buNone/>
            </a:pPr>
            <a:r>
              <a:rPr lang="zh-CN" altLang="zh-CN" dirty="0">
                <a:solidFill>
                  <a:schemeClr val="tx1">
                    <a:lumMod val="95000"/>
                    <a:lumOff val="5000"/>
                  </a:schemeClr>
                </a:solidFill>
                <a:latin typeface="+mj-ea"/>
                <a:ea typeface="+mj-ea"/>
              </a:rPr>
              <a:t>数据安全能力</a:t>
            </a:r>
            <a:endParaRPr lang="zh-CN" altLang="en-US" dirty="0">
              <a:solidFill>
                <a:schemeClr val="tx1">
                  <a:lumMod val="95000"/>
                  <a:lumOff val="5000"/>
                </a:schemeClr>
              </a:solidFill>
              <a:latin typeface="+mj-ea"/>
              <a:ea typeface="+mj-ea"/>
            </a:endParaRPr>
          </a:p>
        </p:txBody>
      </p:sp>
      <p:sp>
        <p:nvSpPr>
          <p:cNvPr id="86" name="矩形 85"/>
          <p:cNvSpPr/>
          <p:nvPr/>
        </p:nvSpPr>
        <p:spPr>
          <a:xfrm>
            <a:off x="7785658" y="5451320"/>
            <a:ext cx="1221578" cy="707887"/>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lnSpc>
                <a:spcPct val="100000"/>
              </a:lnSpc>
              <a:spcBef>
                <a:spcPts val="0"/>
              </a:spcBef>
              <a:spcAft>
                <a:spcPts val="0"/>
              </a:spcAft>
              <a:buNone/>
            </a:pPr>
            <a:r>
              <a:rPr lang="zh-CN" altLang="zh-CN" dirty="0">
                <a:solidFill>
                  <a:schemeClr val="tx1">
                    <a:lumMod val="95000"/>
                    <a:lumOff val="5000"/>
                  </a:schemeClr>
                </a:solidFill>
                <a:latin typeface="+mj-ea"/>
                <a:ea typeface="+mj-ea"/>
              </a:rPr>
              <a:t>主数据管理系统能力</a:t>
            </a:r>
            <a:endParaRPr lang="zh-CN" altLang="en-US" dirty="0">
              <a:solidFill>
                <a:schemeClr val="tx1">
                  <a:lumMod val="95000"/>
                  <a:lumOff val="5000"/>
                </a:schemeClr>
              </a:solidFill>
              <a:latin typeface="+mj-ea"/>
              <a:ea typeface="+mj-ea"/>
            </a:endParaRPr>
          </a:p>
        </p:txBody>
      </p:sp>
      <p:grpSp>
        <p:nvGrpSpPr>
          <p:cNvPr id="50" name="组合 31"/>
          <p:cNvGrpSpPr/>
          <p:nvPr/>
        </p:nvGrpSpPr>
        <p:grpSpPr>
          <a:xfrm>
            <a:off x="8358454" y="431655"/>
            <a:ext cx="1295910" cy="477065"/>
            <a:chOff x="4420039" y="1208820"/>
            <a:chExt cx="4032448" cy="2880728"/>
          </a:xfrm>
        </p:grpSpPr>
        <p:sp>
          <p:nvSpPr>
            <p:cNvPr id="51" name="圆角矩形 50"/>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52" name="圆角矩形 51"/>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53"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54"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75"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87"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88"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55"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56"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7" name="Rectangle 89"/>
            <p:cNvSpPr>
              <a:spLocks noChangeArrowheads="1"/>
            </p:cNvSpPr>
            <p:nvPr/>
          </p:nvSpPr>
          <p:spPr bwMode="auto">
            <a:xfrm>
              <a:off x="4829048" y="2079919"/>
              <a:ext cx="972000" cy="360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58"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9"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0"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1"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2"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3"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71"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178407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体系规划</a:t>
            </a:r>
            <a:r>
              <a:rPr lang="en-US" altLang="zh-CN" kern="1200" dirty="0" smtClean="0">
                <a:latin typeface="+mj-ea"/>
              </a:rPr>
              <a:t>--</a:t>
            </a:r>
            <a:r>
              <a:rPr lang="zh-CN" altLang="en-US" sz="2000" kern="1200" dirty="0" smtClean="0">
                <a:latin typeface="+mj-ea"/>
              </a:rPr>
              <a:t>六大核心能力</a:t>
            </a:r>
            <a:endParaRPr lang="zh-CN" altLang="en-US" sz="2000" kern="1200" dirty="0">
              <a:latin typeface="+mj-ea"/>
            </a:endParaRPr>
          </a:p>
        </p:txBody>
      </p:sp>
      <p:sp>
        <p:nvSpPr>
          <p:cNvPr id="81" name="矩形 80"/>
          <p:cNvSpPr/>
          <p:nvPr/>
        </p:nvSpPr>
        <p:spPr>
          <a:xfrm>
            <a:off x="128464" y="1484784"/>
            <a:ext cx="1548000" cy="707886"/>
          </a:xfrm>
          <a:prstGeom prst="rect">
            <a:avLst/>
          </a:prstGeom>
          <a:solidFill>
            <a:schemeClr val="accent1">
              <a:lumMod val="20000"/>
              <a:lumOff val="80000"/>
            </a:schemeClr>
          </a:solidFill>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lnSpc>
                <a:spcPct val="100000"/>
              </a:lnSpc>
              <a:spcBef>
                <a:spcPts val="0"/>
              </a:spcBef>
              <a:spcAft>
                <a:spcPts val="0"/>
              </a:spcAft>
              <a:buNone/>
            </a:pPr>
            <a:r>
              <a:rPr lang="zh-CN" altLang="zh-CN" dirty="0">
                <a:solidFill>
                  <a:schemeClr val="tx1">
                    <a:lumMod val="95000"/>
                    <a:lumOff val="5000"/>
                  </a:schemeClr>
                </a:solidFill>
                <a:latin typeface="+mj-ea"/>
                <a:ea typeface="+mj-ea"/>
              </a:rPr>
              <a:t>主</a:t>
            </a:r>
            <a:r>
              <a:rPr lang="zh-CN" altLang="zh-CN" dirty="0" smtClean="0">
                <a:solidFill>
                  <a:schemeClr val="tx1">
                    <a:lumMod val="95000"/>
                    <a:lumOff val="5000"/>
                  </a:schemeClr>
                </a:solidFill>
                <a:latin typeface="+mj-ea"/>
                <a:ea typeface="+mj-ea"/>
              </a:rPr>
              <a:t>数据</a:t>
            </a:r>
            <a:endParaRPr lang="en-US" altLang="zh-CN" dirty="0" smtClean="0">
              <a:solidFill>
                <a:schemeClr val="tx1">
                  <a:lumMod val="95000"/>
                  <a:lumOff val="5000"/>
                </a:schemeClr>
              </a:solidFill>
              <a:latin typeface="+mj-ea"/>
              <a:ea typeface="+mj-ea"/>
            </a:endParaRPr>
          </a:p>
          <a:p>
            <a:pPr algn="ctr">
              <a:lnSpc>
                <a:spcPct val="100000"/>
              </a:lnSpc>
              <a:spcBef>
                <a:spcPts val="0"/>
              </a:spcBef>
              <a:spcAft>
                <a:spcPts val="0"/>
              </a:spcAft>
              <a:buNone/>
            </a:pPr>
            <a:r>
              <a:rPr lang="zh-CN" altLang="en-US" dirty="0" smtClean="0">
                <a:solidFill>
                  <a:schemeClr val="tx1">
                    <a:lumMod val="95000"/>
                    <a:lumOff val="5000"/>
                  </a:schemeClr>
                </a:solidFill>
                <a:latin typeface="+mj-ea"/>
                <a:ea typeface="+mj-ea"/>
              </a:rPr>
              <a:t>规划</a:t>
            </a:r>
            <a:r>
              <a:rPr lang="zh-CN" altLang="zh-CN" dirty="0" smtClean="0">
                <a:solidFill>
                  <a:schemeClr val="tx1">
                    <a:lumMod val="95000"/>
                    <a:lumOff val="5000"/>
                  </a:schemeClr>
                </a:solidFill>
                <a:latin typeface="+mj-ea"/>
                <a:ea typeface="+mj-ea"/>
              </a:rPr>
              <a:t>管理能力</a:t>
            </a:r>
            <a:endParaRPr lang="zh-CN" altLang="en-US" dirty="0">
              <a:solidFill>
                <a:schemeClr val="tx1">
                  <a:lumMod val="95000"/>
                  <a:lumOff val="5000"/>
                </a:schemeClr>
              </a:solidFill>
              <a:latin typeface="+mj-ea"/>
              <a:ea typeface="+mj-ea"/>
            </a:endParaRPr>
          </a:p>
        </p:txBody>
      </p:sp>
      <p:sp>
        <p:nvSpPr>
          <p:cNvPr id="82" name="矩形 81"/>
          <p:cNvSpPr/>
          <p:nvPr/>
        </p:nvSpPr>
        <p:spPr>
          <a:xfrm>
            <a:off x="1724668" y="1484784"/>
            <a:ext cx="1548000" cy="707886"/>
          </a:xfrm>
          <a:prstGeom prst="rect">
            <a:avLst/>
          </a:prstGeom>
          <a:solidFill>
            <a:schemeClr val="accent1">
              <a:lumMod val="20000"/>
              <a:lumOff val="80000"/>
            </a:schemeClr>
          </a:solidFill>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lnSpc>
                <a:spcPct val="100000"/>
              </a:lnSpc>
              <a:spcBef>
                <a:spcPts val="0"/>
              </a:spcBef>
              <a:spcAft>
                <a:spcPts val="0"/>
              </a:spcAft>
              <a:buNone/>
            </a:pPr>
            <a:r>
              <a:rPr lang="zh-CN" altLang="zh-CN" dirty="0">
                <a:solidFill>
                  <a:schemeClr val="tx1">
                    <a:lumMod val="95000"/>
                    <a:lumOff val="5000"/>
                  </a:schemeClr>
                </a:solidFill>
                <a:latin typeface="+mj-ea"/>
                <a:ea typeface="+mj-ea"/>
              </a:rPr>
              <a:t>数据组织管理能力</a:t>
            </a:r>
            <a:endParaRPr lang="zh-CN" altLang="en-US" dirty="0">
              <a:solidFill>
                <a:schemeClr val="tx1">
                  <a:lumMod val="95000"/>
                  <a:lumOff val="5000"/>
                </a:schemeClr>
              </a:solidFill>
              <a:latin typeface="+mj-ea"/>
              <a:ea typeface="+mj-ea"/>
            </a:endParaRPr>
          </a:p>
        </p:txBody>
      </p:sp>
      <p:sp>
        <p:nvSpPr>
          <p:cNvPr id="83" name="矩形 82"/>
          <p:cNvSpPr/>
          <p:nvPr/>
        </p:nvSpPr>
        <p:spPr>
          <a:xfrm flipH="1">
            <a:off x="3320872" y="1484784"/>
            <a:ext cx="1548000" cy="707886"/>
          </a:xfrm>
          <a:prstGeom prst="rect">
            <a:avLst/>
          </a:prstGeom>
          <a:solidFill>
            <a:schemeClr val="accent1">
              <a:lumMod val="60000"/>
              <a:lumOff val="40000"/>
            </a:schemeClr>
          </a:solidFill>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lnSpc>
                <a:spcPct val="100000"/>
              </a:lnSpc>
              <a:spcBef>
                <a:spcPts val="0"/>
              </a:spcBef>
              <a:spcAft>
                <a:spcPts val="0"/>
              </a:spcAft>
              <a:buNone/>
            </a:pPr>
            <a:r>
              <a:rPr lang="zh-CN" altLang="zh-CN" dirty="0">
                <a:solidFill>
                  <a:schemeClr val="tx1">
                    <a:lumMod val="95000"/>
                    <a:lumOff val="5000"/>
                  </a:schemeClr>
                </a:solidFill>
                <a:latin typeface="+mj-ea"/>
                <a:ea typeface="+mj-ea"/>
              </a:rPr>
              <a:t>数据管控执行能力</a:t>
            </a:r>
            <a:endParaRPr lang="zh-CN" altLang="en-US" dirty="0">
              <a:solidFill>
                <a:schemeClr val="tx1">
                  <a:lumMod val="95000"/>
                  <a:lumOff val="5000"/>
                </a:schemeClr>
              </a:solidFill>
              <a:latin typeface="+mj-ea"/>
              <a:ea typeface="+mj-ea"/>
            </a:endParaRPr>
          </a:p>
        </p:txBody>
      </p:sp>
      <p:sp>
        <p:nvSpPr>
          <p:cNvPr id="84" name="矩形 83"/>
          <p:cNvSpPr/>
          <p:nvPr/>
        </p:nvSpPr>
        <p:spPr>
          <a:xfrm>
            <a:off x="4917076" y="1484784"/>
            <a:ext cx="1548000" cy="707886"/>
          </a:xfrm>
          <a:prstGeom prst="rect">
            <a:avLst/>
          </a:prstGeom>
          <a:solidFill>
            <a:schemeClr val="accent2">
              <a:lumMod val="75000"/>
            </a:schemeClr>
          </a:solidFill>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lnSpc>
                <a:spcPct val="100000"/>
              </a:lnSpc>
              <a:spcBef>
                <a:spcPts val="0"/>
              </a:spcBef>
              <a:spcAft>
                <a:spcPts val="0"/>
              </a:spcAft>
              <a:buNone/>
            </a:pPr>
            <a:r>
              <a:rPr lang="zh-CN" altLang="zh-CN" dirty="0">
                <a:solidFill>
                  <a:schemeClr val="tx1">
                    <a:lumMod val="95000"/>
                    <a:lumOff val="5000"/>
                  </a:schemeClr>
                </a:solidFill>
                <a:latin typeface="+mj-ea"/>
                <a:ea typeface="+mj-ea"/>
              </a:rPr>
              <a:t>数据标准管理能力</a:t>
            </a:r>
            <a:endParaRPr lang="zh-CN" altLang="en-US" dirty="0">
              <a:solidFill>
                <a:schemeClr val="tx1">
                  <a:lumMod val="95000"/>
                  <a:lumOff val="5000"/>
                </a:schemeClr>
              </a:solidFill>
              <a:latin typeface="+mj-ea"/>
              <a:ea typeface="+mj-ea"/>
            </a:endParaRPr>
          </a:p>
        </p:txBody>
      </p:sp>
      <p:sp>
        <p:nvSpPr>
          <p:cNvPr id="85" name="矩形 84"/>
          <p:cNvSpPr/>
          <p:nvPr/>
        </p:nvSpPr>
        <p:spPr>
          <a:xfrm>
            <a:off x="6513280" y="1484784"/>
            <a:ext cx="1548000" cy="707886"/>
          </a:xfrm>
          <a:prstGeom prst="rect">
            <a:avLst/>
          </a:prstGeom>
          <a:solidFill>
            <a:schemeClr val="accent1">
              <a:lumMod val="75000"/>
            </a:schemeClr>
          </a:solidFill>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lnSpc>
                <a:spcPct val="100000"/>
              </a:lnSpc>
              <a:spcBef>
                <a:spcPts val="0"/>
              </a:spcBef>
              <a:spcAft>
                <a:spcPts val="0"/>
              </a:spcAft>
              <a:buNone/>
            </a:pPr>
            <a:r>
              <a:rPr lang="zh-CN" altLang="zh-CN" dirty="0">
                <a:solidFill>
                  <a:schemeClr val="tx1">
                    <a:lumMod val="95000"/>
                    <a:lumOff val="5000"/>
                  </a:schemeClr>
                </a:solidFill>
                <a:latin typeface="+mj-ea"/>
                <a:ea typeface="+mj-ea"/>
              </a:rPr>
              <a:t>数据安全能力</a:t>
            </a:r>
            <a:endParaRPr lang="zh-CN" altLang="en-US" dirty="0">
              <a:solidFill>
                <a:schemeClr val="tx1">
                  <a:lumMod val="95000"/>
                  <a:lumOff val="5000"/>
                </a:schemeClr>
              </a:solidFill>
              <a:latin typeface="+mj-ea"/>
              <a:ea typeface="+mj-ea"/>
            </a:endParaRPr>
          </a:p>
        </p:txBody>
      </p:sp>
      <p:sp>
        <p:nvSpPr>
          <p:cNvPr id="86" name="矩形 85"/>
          <p:cNvSpPr/>
          <p:nvPr/>
        </p:nvSpPr>
        <p:spPr>
          <a:xfrm>
            <a:off x="8109486" y="1484784"/>
            <a:ext cx="1548000" cy="707887"/>
          </a:xfrm>
          <a:prstGeom prst="rect">
            <a:avLst/>
          </a:prstGeom>
        </p:spPr>
        <p:style>
          <a:lnRef idx="1">
            <a:schemeClr val="accent3"/>
          </a:lnRef>
          <a:fillRef idx="3">
            <a:schemeClr val="accent3"/>
          </a:fillRef>
          <a:effectRef idx="2">
            <a:schemeClr val="accent3"/>
          </a:effectRef>
          <a:fontRef idx="minor">
            <a:schemeClr val="lt1"/>
          </a:fontRef>
        </p:style>
        <p:txBody>
          <a:bodyPr wrap="square" lIns="36000" tIns="0" rIns="0" bIns="0" anchor="ctr">
            <a:noAutofit/>
          </a:bodyPr>
          <a:lstStyle/>
          <a:p>
            <a:pPr algn="ctr">
              <a:lnSpc>
                <a:spcPct val="100000"/>
              </a:lnSpc>
              <a:spcBef>
                <a:spcPts val="0"/>
              </a:spcBef>
              <a:spcAft>
                <a:spcPts val="0"/>
              </a:spcAft>
              <a:buNone/>
            </a:pPr>
            <a:r>
              <a:rPr lang="zh-CN" altLang="zh-CN" dirty="0">
                <a:solidFill>
                  <a:schemeClr val="tx1">
                    <a:lumMod val="95000"/>
                    <a:lumOff val="5000"/>
                  </a:schemeClr>
                </a:solidFill>
                <a:latin typeface="+mj-ea"/>
                <a:ea typeface="+mj-ea"/>
              </a:rPr>
              <a:t>主</a:t>
            </a:r>
            <a:r>
              <a:rPr lang="zh-CN" altLang="zh-CN" dirty="0" smtClean="0">
                <a:solidFill>
                  <a:schemeClr val="tx1">
                    <a:lumMod val="95000"/>
                    <a:lumOff val="5000"/>
                  </a:schemeClr>
                </a:solidFill>
                <a:latin typeface="+mj-ea"/>
                <a:ea typeface="+mj-ea"/>
              </a:rPr>
              <a:t>数据</a:t>
            </a:r>
            <a:endParaRPr lang="en-US" altLang="zh-CN" dirty="0" smtClean="0">
              <a:solidFill>
                <a:schemeClr val="tx1">
                  <a:lumMod val="95000"/>
                  <a:lumOff val="5000"/>
                </a:schemeClr>
              </a:solidFill>
              <a:latin typeface="+mj-ea"/>
              <a:ea typeface="+mj-ea"/>
            </a:endParaRPr>
          </a:p>
          <a:p>
            <a:pPr algn="ctr">
              <a:lnSpc>
                <a:spcPct val="100000"/>
              </a:lnSpc>
              <a:spcBef>
                <a:spcPts val="0"/>
              </a:spcBef>
              <a:spcAft>
                <a:spcPts val="0"/>
              </a:spcAft>
              <a:buNone/>
            </a:pPr>
            <a:r>
              <a:rPr lang="zh-CN" altLang="zh-CN" dirty="0" smtClean="0">
                <a:solidFill>
                  <a:schemeClr val="tx1">
                    <a:lumMod val="95000"/>
                    <a:lumOff val="5000"/>
                  </a:schemeClr>
                </a:solidFill>
                <a:latin typeface="+mj-ea"/>
                <a:ea typeface="+mj-ea"/>
              </a:rPr>
              <a:t>管理系统</a:t>
            </a:r>
            <a:r>
              <a:rPr lang="zh-CN" altLang="zh-CN" dirty="0">
                <a:solidFill>
                  <a:schemeClr val="tx1">
                    <a:lumMod val="95000"/>
                    <a:lumOff val="5000"/>
                  </a:schemeClr>
                </a:solidFill>
                <a:latin typeface="+mj-ea"/>
                <a:ea typeface="+mj-ea"/>
              </a:rPr>
              <a:t>能力</a:t>
            </a:r>
            <a:endParaRPr lang="zh-CN" altLang="en-US" dirty="0">
              <a:solidFill>
                <a:schemeClr val="tx1">
                  <a:lumMod val="95000"/>
                  <a:lumOff val="5000"/>
                </a:schemeClr>
              </a:solidFill>
              <a:latin typeface="+mj-ea"/>
              <a:ea typeface="+mj-ea"/>
            </a:endParaRPr>
          </a:p>
        </p:txBody>
      </p:sp>
      <p:sp>
        <p:nvSpPr>
          <p:cNvPr id="3" name="矩形 2"/>
          <p:cNvSpPr/>
          <p:nvPr/>
        </p:nvSpPr>
        <p:spPr>
          <a:xfrm>
            <a:off x="8064181" y="2302979"/>
            <a:ext cx="1548000" cy="3599820"/>
          </a:xfrm>
          <a:prstGeom prst="rect">
            <a:avLst/>
          </a:prstGeom>
          <a:solidFill>
            <a:schemeClr val="bg2">
              <a:lumMod val="85000"/>
            </a:schemeClr>
          </a:solidFill>
        </p:spPr>
        <p:txBody>
          <a:bodyPr wrap="square" lIns="36000" rIns="0">
            <a:noAutofit/>
          </a:bodyPr>
          <a:lstStyle/>
          <a:p>
            <a:pPr>
              <a:lnSpc>
                <a:spcPct val="100000"/>
              </a:lnSpc>
              <a:spcAft>
                <a:spcPts val="0"/>
              </a:spcAft>
              <a:buNone/>
            </a:pPr>
            <a:r>
              <a:rPr lang="zh-CN" altLang="zh-CN" sz="1200" dirty="0">
                <a:latin typeface="+mj-ea"/>
                <a:ea typeface="+mj-ea"/>
              </a:rPr>
              <a:t>支持主数据管控流程模型的动态</a:t>
            </a:r>
            <a:r>
              <a:rPr lang="zh-CN" altLang="zh-CN" sz="1200" dirty="0" smtClean="0">
                <a:latin typeface="+mj-ea"/>
                <a:ea typeface="+mj-ea"/>
              </a:rPr>
              <a:t>调整</a:t>
            </a:r>
            <a:endParaRPr lang="en-US" altLang="zh-CN" sz="1200" dirty="0" smtClean="0">
              <a:latin typeface="+mj-ea"/>
              <a:ea typeface="+mj-ea"/>
            </a:endParaRPr>
          </a:p>
          <a:p>
            <a:pPr>
              <a:lnSpc>
                <a:spcPct val="100000"/>
              </a:lnSpc>
              <a:spcAft>
                <a:spcPts val="0"/>
              </a:spcAft>
              <a:buNone/>
            </a:pPr>
            <a:endParaRPr lang="en-US" altLang="zh-CN" sz="1200" dirty="0">
              <a:latin typeface="+mj-ea"/>
              <a:ea typeface="+mj-ea"/>
            </a:endParaRPr>
          </a:p>
          <a:p>
            <a:pPr>
              <a:lnSpc>
                <a:spcPct val="100000"/>
              </a:lnSpc>
              <a:spcAft>
                <a:spcPts val="0"/>
              </a:spcAft>
              <a:buNone/>
            </a:pPr>
            <a:r>
              <a:rPr lang="zh-CN" altLang="zh-CN" sz="1200" dirty="0" smtClean="0">
                <a:latin typeface="+mj-ea"/>
                <a:ea typeface="+mj-ea"/>
              </a:rPr>
              <a:t>实现</a:t>
            </a:r>
            <a:r>
              <a:rPr lang="zh-CN" altLang="zh-CN" sz="1200" dirty="0">
                <a:latin typeface="+mj-ea"/>
                <a:ea typeface="+mj-ea"/>
              </a:rPr>
              <a:t>主数据的申请、校验、审核、生成、分发、变更、注销等全过程系统</a:t>
            </a:r>
            <a:r>
              <a:rPr lang="zh-CN" altLang="zh-CN" sz="1200" dirty="0" smtClean="0">
                <a:latin typeface="+mj-ea"/>
                <a:ea typeface="+mj-ea"/>
              </a:rPr>
              <a:t>操作</a:t>
            </a:r>
            <a:endParaRPr lang="en-US" altLang="zh-CN" sz="1200" dirty="0" smtClean="0">
              <a:latin typeface="+mj-ea"/>
              <a:ea typeface="+mj-ea"/>
            </a:endParaRPr>
          </a:p>
          <a:p>
            <a:pPr>
              <a:lnSpc>
                <a:spcPct val="100000"/>
              </a:lnSpc>
              <a:spcAft>
                <a:spcPts val="0"/>
              </a:spcAft>
              <a:buNone/>
            </a:pPr>
            <a:endParaRPr lang="en-US" altLang="zh-CN" sz="1200" dirty="0">
              <a:latin typeface="+mj-ea"/>
              <a:ea typeface="+mj-ea"/>
            </a:endParaRPr>
          </a:p>
          <a:p>
            <a:pPr>
              <a:lnSpc>
                <a:spcPct val="100000"/>
              </a:lnSpc>
              <a:spcAft>
                <a:spcPts val="0"/>
              </a:spcAft>
              <a:buNone/>
            </a:pPr>
            <a:r>
              <a:rPr lang="zh-CN" altLang="zh-CN" sz="1200" dirty="0" smtClean="0">
                <a:latin typeface="+mj-ea"/>
                <a:ea typeface="+mj-ea"/>
              </a:rPr>
              <a:t>支持</a:t>
            </a:r>
            <a:r>
              <a:rPr lang="zh-CN" altLang="zh-CN" sz="1200" dirty="0">
                <a:latin typeface="+mj-ea"/>
                <a:ea typeface="+mj-ea"/>
              </a:rPr>
              <a:t>历史数据变更版本控制，对主数据业务过程的绩效评估和动态</a:t>
            </a:r>
            <a:r>
              <a:rPr lang="zh-CN" altLang="zh-CN" sz="1200" dirty="0" smtClean="0">
                <a:latin typeface="+mj-ea"/>
                <a:ea typeface="+mj-ea"/>
              </a:rPr>
              <a:t>管理</a:t>
            </a:r>
            <a:endParaRPr lang="en-US" altLang="zh-CN" sz="1200" dirty="0" smtClean="0">
              <a:latin typeface="+mj-ea"/>
              <a:ea typeface="+mj-ea"/>
            </a:endParaRPr>
          </a:p>
          <a:p>
            <a:pPr>
              <a:lnSpc>
                <a:spcPct val="100000"/>
              </a:lnSpc>
              <a:spcAft>
                <a:spcPts val="0"/>
              </a:spcAft>
              <a:buNone/>
            </a:pPr>
            <a:endParaRPr lang="en-US" altLang="zh-CN" sz="1200" dirty="0">
              <a:latin typeface="+mj-ea"/>
              <a:ea typeface="+mj-ea"/>
            </a:endParaRPr>
          </a:p>
          <a:p>
            <a:pPr>
              <a:lnSpc>
                <a:spcPct val="100000"/>
              </a:lnSpc>
              <a:spcAft>
                <a:spcPts val="0"/>
              </a:spcAft>
              <a:buNone/>
            </a:pPr>
            <a:r>
              <a:rPr lang="zh-CN" altLang="zh-CN" sz="1200" dirty="0" smtClean="0">
                <a:latin typeface="+mj-ea"/>
                <a:ea typeface="+mj-ea"/>
              </a:rPr>
              <a:t>支持</a:t>
            </a:r>
            <a:r>
              <a:rPr lang="zh-CN" altLang="zh-CN" sz="1200" dirty="0">
                <a:latin typeface="+mj-ea"/>
                <a:ea typeface="+mj-ea"/>
              </a:rPr>
              <a:t>工作流程的自行组态和业务绑定，实现数据集成分发策略的标准化，支持数据标准服务的自动创建和应用。</a:t>
            </a:r>
          </a:p>
        </p:txBody>
      </p:sp>
      <p:sp>
        <p:nvSpPr>
          <p:cNvPr id="4" name="矩形 3"/>
          <p:cNvSpPr/>
          <p:nvPr/>
        </p:nvSpPr>
        <p:spPr>
          <a:xfrm>
            <a:off x="179200" y="2302979"/>
            <a:ext cx="1548000" cy="3600000"/>
          </a:xfrm>
          <a:prstGeom prst="rect">
            <a:avLst/>
          </a:prstGeom>
          <a:solidFill>
            <a:schemeClr val="accent1">
              <a:lumMod val="20000"/>
              <a:lumOff val="80000"/>
            </a:schemeClr>
          </a:solidFill>
        </p:spPr>
        <p:txBody>
          <a:bodyPr wrap="square" lIns="36000" rIns="0">
            <a:noAutofit/>
          </a:bodyPr>
          <a:lstStyle/>
          <a:p>
            <a:pPr>
              <a:lnSpc>
                <a:spcPct val="100000"/>
              </a:lnSpc>
              <a:spcAft>
                <a:spcPts val="0"/>
              </a:spcAft>
              <a:buNone/>
            </a:pPr>
            <a:r>
              <a:rPr lang="zh-CN" altLang="zh-CN" sz="1200" dirty="0">
                <a:latin typeface="+mj-ea"/>
                <a:ea typeface="+mj-ea"/>
              </a:rPr>
              <a:t>制定</a:t>
            </a:r>
            <a:r>
              <a:rPr lang="zh-CN" altLang="zh-CN" sz="1200" dirty="0">
                <a:solidFill>
                  <a:srgbClr val="FF0000"/>
                </a:solidFill>
                <a:latin typeface="+mj-ea"/>
                <a:ea typeface="+mj-ea"/>
              </a:rPr>
              <a:t>愿景、使命、核心价值观</a:t>
            </a:r>
            <a:endParaRPr lang="en-US" altLang="zh-CN" sz="1200" dirty="0">
              <a:solidFill>
                <a:srgbClr val="FF0000"/>
              </a:solidFill>
              <a:latin typeface="+mj-ea"/>
              <a:ea typeface="+mj-ea"/>
            </a:endParaRPr>
          </a:p>
          <a:p>
            <a:pPr>
              <a:lnSpc>
                <a:spcPct val="100000"/>
              </a:lnSpc>
              <a:spcAft>
                <a:spcPts val="0"/>
              </a:spcAft>
              <a:buNone/>
            </a:pPr>
            <a:r>
              <a:rPr lang="zh-CN" altLang="zh-CN" sz="1200" dirty="0">
                <a:latin typeface="+mj-ea"/>
                <a:ea typeface="+mj-ea"/>
              </a:rPr>
              <a:t>制定三年到五年的主数据体系</a:t>
            </a:r>
            <a:r>
              <a:rPr lang="zh-CN" altLang="zh-CN" sz="1200" dirty="0" smtClean="0">
                <a:latin typeface="+mj-ea"/>
                <a:ea typeface="+mj-ea"/>
              </a:rPr>
              <a:t>规划</a:t>
            </a:r>
            <a:endParaRPr lang="en-US" altLang="zh-CN" sz="1200" dirty="0" smtClean="0">
              <a:latin typeface="+mj-ea"/>
              <a:ea typeface="+mj-ea"/>
            </a:endParaRPr>
          </a:p>
          <a:p>
            <a:pPr>
              <a:lnSpc>
                <a:spcPct val="100000"/>
              </a:lnSpc>
              <a:spcAft>
                <a:spcPts val="0"/>
              </a:spcAft>
              <a:buNone/>
            </a:pPr>
            <a:endParaRPr lang="en-US" altLang="zh-CN" sz="1200" dirty="0">
              <a:latin typeface="+mj-ea"/>
              <a:ea typeface="+mj-ea"/>
            </a:endParaRPr>
          </a:p>
          <a:p>
            <a:pPr>
              <a:lnSpc>
                <a:spcPct val="100000"/>
              </a:lnSpc>
              <a:spcAft>
                <a:spcPts val="0"/>
              </a:spcAft>
              <a:buNone/>
            </a:pPr>
            <a:r>
              <a:rPr lang="zh-CN" altLang="zh-CN" sz="1200" dirty="0">
                <a:latin typeface="+mj-ea"/>
                <a:ea typeface="+mj-ea"/>
              </a:rPr>
              <a:t>制定主数据的组织模式、业务运营模式、管控模式，进行合理的职权配置</a:t>
            </a:r>
            <a:endParaRPr lang="en-US" altLang="zh-CN" sz="1200" dirty="0">
              <a:latin typeface="+mj-ea"/>
              <a:ea typeface="+mj-ea"/>
            </a:endParaRPr>
          </a:p>
          <a:p>
            <a:pPr>
              <a:lnSpc>
                <a:spcPct val="100000"/>
              </a:lnSpc>
              <a:spcAft>
                <a:spcPts val="0"/>
              </a:spcAft>
              <a:buNone/>
            </a:pPr>
            <a:r>
              <a:rPr lang="zh-CN" altLang="zh-CN" sz="1200" dirty="0">
                <a:latin typeface="+mj-ea"/>
                <a:ea typeface="+mj-ea"/>
              </a:rPr>
              <a:t>完善相关规章制度</a:t>
            </a:r>
            <a:endParaRPr lang="en-US" altLang="zh-CN" sz="1200" dirty="0">
              <a:latin typeface="+mj-ea"/>
              <a:ea typeface="+mj-ea"/>
            </a:endParaRPr>
          </a:p>
          <a:p>
            <a:pPr>
              <a:lnSpc>
                <a:spcPct val="100000"/>
              </a:lnSpc>
              <a:spcAft>
                <a:spcPts val="0"/>
              </a:spcAft>
              <a:buNone/>
            </a:pPr>
            <a:r>
              <a:rPr lang="zh-CN" altLang="zh-CN" sz="1200" dirty="0">
                <a:latin typeface="+mj-ea"/>
                <a:ea typeface="+mj-ea"/>
              </a:rPr>
              <a:t>实施主数据的绩效</a:t>
            </a:r>
            <a:r>
              <a:rPr lang="zh-CN" altLang="zh-CN" sz="1200" dirty="0" smtClean="0">
                <a:latin typeface="+mj-ea"/>
                <a:ea typeface="+mj-ea"/>
              </a:rPr>
              <a:t>管理</a:t>
            </a:r>
            <a:endParaRPr lang="en-US" altLang="zh-CN" sz="1200" dirty="0" smtClean="0">
              <a:latin typeface="+mj-ea"/>
              <a:ea typeface="+mj-ea"/>
            </a:endParaRPr>
          </a:p>
          <a:p>
            <a:pPr>
              <a:lnSpc>
                <a:spcPct val="100000"/>
              </a:lnSpc>
              <a:spcAft>
                <a:spcPts val="0"/>
              </a:spcAft>
              <a:buNone/>
            </a:pPr>
            <a:endParaRPr lang="en-US" altLang="zh-CN" sz="1200" dirty="0">
              <a:latin typeface="+mj-ea"/>
              <a:ea typeface="+mj-ea"/>
            </a:endParaRPr>
          </a:p>
          <a:p>
            <a:pPr>
              <a:lnSpc>
                <a:spcPct val="100000"/>
              </a:lnSpc>
              <a:spcAft>
                <a:spcPts val="0"/>
              </a:spcAft>
              <a:buNone/>
            </a:pPr>
            <a:r>
              <a:rPr lang="zh-CN" altLang="zh-CN" sz="1200" dirty="0">
                <a:latin typeface="+mj-ea"/>
                <a:ea typeface="+mj-ea"/>
              </a:rPr>
              <a:t>负责与高层领导的沟通、与内部利益关系者的协调</a:t>
            </a:r>
            <a:endParaRPr lang="en-US" altLang="zh-CN" sz="1200" dirty="0">
              <a:latin typeface="+mj-ea"/>
              <a:ea typeface="+mj-ea"/>
            </a:endParaRPr>
          </a:p>
          <a:p>
            <a:pPr>
              <a:lnSpc>
                <a:spcPct val="100000"/>
              </a:lnSpc>
              <a:spcAft>
                <a:spcPts val="0"/>
              </a:spcAft>
              <a:buNone/>
            </a:pPr>
            <a:r>
              <a:rPr lang="zh-CN" altLang="zh-CN" sz="1200" dirty="0">
                <a:latin typeface="+mj-ea"/>
                <a:ea typeface="+mj-ea"/>
              </a:rPr>
              <a:t>控制主数据管理风险等</a:t>
            </a:r>
            <a:endParaRPr lang="zh-CN" altLang="en-US" sz="1200" dirty="0">
              <a:latin typeface="+mj-ea"/>
              <a:ea typeface="+mj-ea"/>
            </a:endParaRPr>
          </a:p>
        </p:txBody>
      </p:sp>
      <p:sp>
        <p:nvSpPr>
          <p:cNvPr id="5" name="矩形 4"/>
          <p:cNvSpPr/>
          <p:nvPr/>
        </p:nvSpPr>
        <p:spPr>
          <a:xfrm>
            <a:off x="1756196" y="2302979"/>
            <a:ext cx="1548000" cy="3600000"/>
          </a:xfrm>
          <a:prstGeom prst="rect">
            <a:avLst/>
          </a:prstGeom>
          <a:solidFill>
            <a:schemeClr val="accent1">
              <a:lumMod val="40000"/>
              <a:lumOff val="60000"/>
            </a:schemeClr>
          </a:solidFill>
        </p:spPr>
        <p:txBody>
          <a:bodyPr wrap="square" lIns="36000" rIns="0">
            <a:noAutofit/>
          </a:bodyPr>
          <a:lstStyle/>
          <a:p>
            <a:pPr>
              <a:lnSpc>
                <a:spcPct val="100000"/>
              </a:lnSpc>
              <a:spcAft>
                <a:spcPts val="0"/>
              </a:spcAft>
              <a:buNone/>
            </a:pPr>
            <a:r>
              <a:rPr lang="zh-CN" altLang="zh-CN" sz="1200" dirty="0">
                <a:latin typeface="+mj-ea"/>
                <a:ea typeface="+mj-ea"/>
              </a:rPr>
              <a:t>具有前瞻性地进行主数据管理组织的</a:t>
            </a:r>
            <a:r>
              <a:rPr lang="zh-CN" altLang="zh-CN" sz="1200" dirty="0" smtClean="0">
                <a:latin typeface="+mj-ea"/>
                <a:ea typeface="+mj-ea"/>
              </a:rPr>
              <a:t>构建</a:t>
            </a:r>
            <a:endParaRPr lang="en-US" altLang="zh-CN" sz="1200" dirty="0" smtClean="0">
              <a:latin typeface="+mj-ea"/>
              <a:ea typeface="+mj-ea"/>
            </a:endParaRPr>
          </a:p>
          <a:p>
            <a:pPr>
              <a:lnSpc>
                <a:spcPct val="100000"/>
              </a:lnSpc>
              <a:spcAft>
                <a:spcPts val="0"/>
              </a:spcAft>
              <a:buNone/>
            </a:pPr>
            <a:endParaRPr lang="en-US" altLang="zh-CN" sz="1200" dirty="0">
              <a:latin typeface="+mj-ea"/>
              <a:ea typeface="+mj-ea"/>
            </a:endParaRPr>
          </a:p>
          <a:p>
            <a:pPr>
              <a:lnSpc>
                <a:spcPct val="100000"/>
              </a:lnSpc>
              <a:spcAft>
                <a:spcPts val="0"/>
              </a:spcAft>
              <a:buNone/>
            </a:pPr>
            <a:r>
              <a:rPr lang="zh-CN" altLang="zh-CN" sz="1200" dirty="0" smtClean="0">
                <a:solidFill>
                  <a:srgbClr val="FF0000"/>
                </a:solidFill>
                <a:latin typeface="+mj-ea"/>
                <a:ea typeface="+mj-ea"/>
              </a:rPr>
              <a:t>明确</a:t>
            </a:r>
            <a:r>
              <a:rPr lang="zh-CN" altLang="zh-CN" sz="1200" dirty="0">
                <a:solidFill>
                  <a:srgbClr val="FF0000"/>
                </a:solidFill>
                <a:latin typeface="+mj-ea"/>
                <a:ea typeface="+mj-ea"/>
              </a:rPr>
              <a:t>主数据的管理部门</a:t>
            </a:r>
            <a:r>
              <a:rPr lang="zh-CN" altLang="zh-CN" sz="1200" dirty="0">
                <a:latin typeface="+mj-ea"/>
                <a:ea typeface="+mj-ea"/>
              </a:rPr>
              <a:t>、主数据的提报者、主数据的使用者、主数据的审核者、主数据标准的制定</a:t>
            </a:r>
            <a:r>
              <a:rPr lang="zh-CN" altLang="zh-CN" sz="1200" dirty="0" smtClean="0">
                <a:latin typeface="+mj-ea"/>
                <a:ea typeface="+mj-ea"/>
              </a:rPr>
              <a:t>者</a:t>
            </a:r>
            <a:endParaRPr lang="en-US" altLang="zh-CN" sz="1200" dirty="0" smtClean="0">
              <a:latin typeface="+mj-ea"/>
              <a:ea typeface="+mj-ea"/>
            </a:endParaRPr>
          </a:p>
          <a:p>
            <a:pPr>
              <a:lnSpc>
                <a:spcPct val="100000"/>
              </a:lnSpc>
              <a:spcAft>
                <a:spcPts val="0"/>
              </a:spcAft>
              <a:buNone/>
            </a:pPr>
            <a:endParaRPr lang="en-US" altLang="zh-CN" sz="1200" dirty="0">
              <a:latin typeface="+mj-ea"/>
              <a:ea typeface="+mj-ea"/>
            </a:endParaRPr>
          </a:p>
          <a:p>
            <a:pPr>
              <a:lnSpc>
                <a:spcPct val="100000"/>
              </a:lnSpc>
              <a:spcAft>
                <a:spcPts val="0"/>
              </a:spcAft>
              <a:buNone/>
            </a:pPr>
            <a:r>
              <a:rPr lang="zh-CN" altLang="zh-CN" sz="1200" dirty="0" smtClean="0">
                <a:latin typeface="+mj-ea"/>
                <a:ea typeface="+mj-ea"/>
              </a:rPr>
              <a:t>制定</a:t>
            </a:r>
            <a:r>
              <a:rPr lang="zh-CN" altLang="zh-CN" sz="1200" dirty="0">
                <a:latin typeface="+mj-ea"/>
                <a:ea typeface="+mj-ea"/>
              </a:rPr>
              <a:t>岗位及职责描述；实施贯彻到个人或小组的绩效考核等。</a:t>
            </a:r>
            <a:endParaRPr lang="zh-CN" altLang="en-US" sz="1200" dirty="0">
              <a:latin typeface="+mj-ea"/>
              <a:ea typeface="+mj-ea"/>
            </a:endParaRPr>
          </a:p>
        </p:txBody>
      </p:sp>
      <p:sp>
        <p:nvSpPr>
          <p:cNvPr id="6" name="矩形 5"/>
          <p:cNvSpPr/>
          <p:nvPr/>
        </p:nvSpPr>
        <p:spPr>
          <a:xfrm>
            <a:off x="3333192" y="2302979"/>
            <a:ext cx="1548000" cy="3600000"/>
          </a:xfrm>
          <a:prstGeom prst="rect">
            <a:avLst/>
          </a:prstGeom>
          <a:solidFill>
            <a:schemeClr val="accent1">
              <a:lumMod val="60000"/>
              <a:lumOff val="40000"/>
            </a:schemeClr>
          </a:solidFill>
        </p:spPr>
        <p:txBody>
          <a:bodyPr wrap="square" lIns="36000" rIns="0">
            <a:noAutofit/>
          </a:bodyPr>
          <a:lstStyle/>
          <a:p>
            <a:pPr>
              <a:lnSpc>
                <a:spcPct val="100000"/>
              </a:lnSpc>
              <a:spcAft>
                <a:spcPts val="0"/>
              </a:spcAft>
              <a:buNone/>
            </a:pPr>
            <a:r>
              <a:rPr lang="zh-CN" altLang="zh-CN" sz="1200" dirty="0">
                <a:latin typeface="+mj-ea"/>
                <a:ea typeface="+mj-ea"/>
              </a:rPr>
              <a:t>建立主数据的管控流程体系，明确主数据管理的专业化</a:t>
            </a:r>
            <a:r>
              <a:rPr lang="zh-CN" altLang="zh-CN" sz="1200" dirty="0" smtClean="0">
                <a:latin typeface="+mj-ea"/>
                <a:ea typeface="+mj-ea"/>
              </a:rPr>
              <a:t>岗位</a:t>
            </a:r>
            <a:endParaRPr lang="en-US" altLang="zh-CN" sz="1200" dirty="0" smtClean="0">
              <a:latin typeface="+mj-ea"/>
              <a:ea typeface="+mj-ea"/>
            </a:endParaRPr>
          </a:p>
          <a:p>
            <a:pPr>
              <a:lnSpc>
                <a:spcPct val="100000"/>
              </a:lnSpc>
              <a:spcAft>
                <a:spcPts val="0"/>
              </a:spcAft>
              <a:buNone/>
            </a:pPr>
            <a:endParaRPr lang="en-US" altLang="zh-CN" sz="1200" dirty="0">
              <a:latin typeface="+mj-ea"/>
              <a:ea typeface="+mj-ea"/>
            </a:endParaRPr>
          </a:p>
          <a:p>
            <a:pPr>
              <a:lnSpc>
                <a:spcPct val="100000"/>
              </a:lnSpc>
              <a:spcAft>
                <a:spcPts val="0"/>
              </a:spcAft>
              <a:buNone/>
            </a:pPr>
            <a:r>
              <a:rPr lang="zh-CN" altLang="zh-CN" sz="1200" dirty="0" smtClean="0">
                <a:latin typeface="+mj-ea"/>
                <a:ea typeface="+mj-ea"/>
              </a:rPr>
              <a:t>对</a:t>
            </a:r>
            <a:r>
              <a:rPr lang="zh-CN" altLang="zh-CN" sz="1200" dirty="0">
                <a:latin typeface="+mj-ea"/>
                <a:ea typeface="+mj-ea"/>
              </a:rPr>
              <a:t>主数据的业务、技术、逻辑实现流程化</a:t>
            </a:r>
            <a:r>
              <a:rPr lang="zh-CN" altLang="zh-CN" sz="1200" dirty="0" smtClean="0">
                <a:latin typeface="+mj-ea"/>
                <a:ea typeface="+mj-ea"/>
              </a:rPr>
              <a:t>控制</a:t>
            </a:r>
            <a:endParaRPr lang="en-US" altLang="zh-CN" sz="1200" dirty="0" smtClean="0">
              <a:latin typeface="+mj-ea"/>
              <a:ea typeface="+mj-ea"/>
            </a:endParaRPr>
          </a:p>
          <a:p>
            <a:pPr>
              <a:lnSpc>
                <a:spcPct val="100000"/>
              </a:lnSpc>
              <a:spcAft>
                <a:spcPts val="0"/>
              </a:spcAft>
              <a:buNone/>
            </a:pPr>
            <a:endParaRPr lang="en-US" altLang="zh-CN" sz="1200" dirty="0">
              <a:latin typeface="+mj-ea"/>
              <a:ea typeface="+mj-ea"/>
            </a:endParaRPr>
          </a:p>
          <a:p>
            <a:pPr>
              <a:lnSpc>
                <a:spcPct val="100000"/>
              </a:lnSpc>
              <a:spcAft>
                <a:spcPts val="0"/>
              </a:spcAft>
              <a:buNone/>
            </a:pPr>
            <a:r>
              <a:rPr lang="zh-CN" altLang="zh-CN" sz="1200" dirty="0" smtClean="0">
                <a:latin typeface="+mj-ea"/>
                <a:ea typeface="+mj-ea"/>
              </a:rPr>
              <a:t>制定</a:t>
            </a:r>
            <a:r>
              <a:rPr lang="zh-CN" altLang="zh-CN" sz="1200" dirty="0">
                <a:latin typeface="+mj-ea"/>
                <a:ea typeface="+mj-ea"/>
              </a:rPr>
              <a:t>主</a:t>
            </a:r>
            <a:r>
              <a:rPr lang="zh-CN" altLang="zh-CN" sz="1200" dirty="0">
                <a:solidFill>
                  <a:srgbClr val="FF0000"/>
                </a:solidFill>
                <a:latin typeface="+mj-ea"/>
                <a:ea typeface="+mj-ea"/>
              </a:rPr>
              <a:t>数据管理规范和工作责任书</a:t>
            </a:r>
            <a:r>
              <a:rPr lang="zh-CN" altLang="zh-CN" sz="1200" dirty="0">
                <a:latin typeface="+mj-ea"/>
                <a:ea typeface="+mj-ea"/>
              </a:rPr>
              <a:t>，明确专职主数据管理岗位和</a:t>
            </a:r>
            <a:r>
              <a:rPr lang="zh-CN" altLang="zh-CN" sz="1200" dirty="0" smtClean="0">
                <a:latin typeface="+mj-ea"/>
                <a:ea typeface="+mj-ea"/>
              </a:rPr>
              <a:t>人员</a:t>
            </a:r>
            <a:endParaRPr lang="en-US" altLang="zh-CN" sz="1200" dirty="0" smtClean="0">
              <a:latin typeface="+mj-ea"/>
              <a:ea typeface="+mj-ea"/>
            </a:endParaRPr>
          </a:p>
          <a:p>
            <a:pPr>
              <a:lnSpc>
                <a:spcPct val="100000"/>
              </a:lnSpc>
              <a:spcAft>
                <a:spcPts val="0"/>
              </a:spcAft>
              <a:buNone/>
            </a:pPr>
            <a:endParaRPr lang="en-US" altLang="zh-CN" sz="1200" dirty="0">
              <a:latin typeface="+mj-ea"/>
              <a:ea typeface="+mj-ea"/>
            </a:endParaRPr>
          </a:p>
          <a:p>
            <a:pPr>
              <a:lnSpc>
                <a:spcPct val="100000"/>
              </a:lnSpc>
              <a:spcAft>
                <a:spcPts val="0"/>
              </a:spcAft>
              <a:buNone/>
            </a:pPr>
            <a:r>
              <a:rPr lang="zh-CN" altLang="zh-CN" sz="1200" dirty="0" smtClean="0">
                <a:latin typeface="+mj-ea"/>
                <a:ea typeface="+mj-ea"/>
              </a:rPr>
              <a:t>制定</a:t>
            </a:r>
            <a:r>
              <a:rPr lang="zh-CN" altLang="zh-CN" sz="1200" dirty="0">
                <a:latin typeface="+mj-ea"/>
                <a:ea typeface="+mj-ea"/>
              </a:rPr>
              <a:t>主数据管理过程的</a:t>
            </a:r>
            <a:r>
              <a:rPr lang="zh-CN" altLang="zh-CN" sz="1200" dirty="0">
                <a:solidFill>
                  <a:srgbClr val="FF0000"/>
                </a:solidFill>
                <a:latin typeface="+mj-ea"/>
                <a:ea typeface="+mj-ea"/>
              </a:rPr>
              <a:t>绩效评估</a:t>
            </a:r>
            <a:r>
              <a:rPr lang="zh-CN" altLang="zh-CN" sz="1200" dirty="0">
                <a:latin typeface="+mj-ea"/>
                <a:ea typeface="+mj-ea"/>
              </a:rPr>
              <a:t>指标并监督执行</a:t>
            </a:r>
            <a:endParaRPr lang="zh-CN" altLang="en-US" sz="1200" dirty="0">
              <a:latin typeface="+mj-ea"/>
              <a:ea typeface="+mj-ea"/>
            </a:endParaRPr>
          </a:p>
        </p:txBody>
      </p:sp>
      <p:sp>
        <p:nvSpPr>
          <p:cNvPr id="7" name="矩形 6"/>
          <p:cNvSpPr/>
          <p:nvPr/>
        </p:nvSpPr>
        <p:spPr>
          <a:xfrm>
            <a:off x="4910188" y="2302979"/>
            <a:ext cx="1548000" cy="3599820"/>
          </a:xfrm>
          <a:prstGeom prst="rect">
            <a:avLst/>
          </a:prstGeom>
          <a:solidFill>
            <a:schemeClr val="accent2">
              <a:lumMod val="75000"/>
            </a:schemeClr>
          </a:solidFill>
        </p:spPr>
        <p:txBody>
          <a:bodyPr wrap="square" lIns="36000" rIns="0">
            <a:noAutofit/>
          </a:bodyPr>
          <a:lstStyle/>
          <a:p>
            <a:pPr>
              <a:lnSpc>
                <a:spcPct val="100000"/>
              </a:lnSpc>
              <a:spcAft>
                <a:spcPts val="0"/>
              </a:spcAft>
              <a:buNone/>
            </a:pPr>
            <a:r>
              <a:rPr lang="zh-CN" altLang="zh-CN" sz="1200" dirty="0">
                <a:latin typeface="+mj-ea"/>
                <a:ea typeface="+mj-ea"/>
              </a:rPr>
              <a:t>制定中国建筑统一的</a:t>
            </a:r>
            <a:r>
              <a:rPr lang="zh-CN" altLang="zh-CN" sz="1200" dirty="0">
                <a:solidFill>
                  <a:srgbClr val="FF0000"/>
                </a:solidFill>
                <a:latin typeface="+mj-ea"/>
                <a:ea typeface="+mj-ea"/>
              </a:rPr>
              <a:t>主数据标准和</a:t>
            </a:r>
            <a:r>
              <a:rPr lang="zh-CN" altLang="zh-CN" sz="1200" dirty="0" smtClean="0">
                <a:solidFill>
                  <a:srgbClr val="FF0000"/>
                </a:solidFill>
                <a:latin typeface="+mj-ea"/>
                <a:ea typeface="+mj-ea"/>
              </a:rPr>
              <a:t>规范</a:t>
            </a:r>
            <a:endParaRPr lang="en-US" altLang="zh-CN" sz="1200" dirty="0" smtClean="0">
              <a:solidFill>
                <a:srgbClr val="FF0000"/>
              </a:solidFill>
              <a:latin typeface="+mj-ea"/>
              <a:ea typeface="+mj-ea"/>
            </a:endParaRPr>
          </a:p>
          <a:p>
            <a:pPr>
              <a:lnSpc>
                <a:spcPct val="100000"/>
              </a:lnSpc>
              <a:spcAft>
                <a:spcPts val="0"/>
              </a:spcAft>
              <a:buNone/>
            </a:pPr>
            <a:endParaRPr lang="en-US" altLang="zh-CN" sz="1200" dirty="0">
              <a:solidFill>
                <a:srgbClr val="FF0000"/>
              </a:solidFill>
              <a:latin typeface="+mj-ea"/>
              <a:ea typeface="+mj-ea"/>
            </a:endParaRPr>
          </a:p>
          <a:p>
            <a:pPr>
              <a:lnSpc>
                <a:spcPct val="100000"/>
              </a:lnSpc>
              <a:spcAft>
                <a:spcPts val="0"/>
              </a:spcAft>
              <a:buNone/>
            </a:pPr>
            <a:r>
              <a:rPr lang="zh-CN" altLang="zh-CN" sz="1200" dirty="0" smtClean="0">
                <a:latin typeface="+mj-ea"/>
                <a:ea typeface="+mj-ea"/>
              </a:rPr>
              <a:t>开发</a:t>
            </a:r>
            <a:r>
              <a:rPr lang="zh-CN" altLang="zh-CN" sz="1200" dirty="0">
                <a:latin typeface="+mj-ea"/>
                <a:ea typeface="+mj-ea"/>
              </a:rPr>
              <a:t>可作为通用标准的主数据集成规则，并</a:t>
            </a:r>
            <a:r>
              <a:rPr lang="zh-CN" altLang="zh-CN" sz="1200" dirty="0" smtClean="0">
                <a:latin typeface="+mj-ea"/>
                <a:ea typeface="+mj-ea"/>
              </a:rPr>
              <a:t>定义主数据模型</a:t>
            </a:r>
            <a:endParaRPr lang="en-US" altLang="zh-CN" sz="1200" dirty="0" smtClean="0">
              <a:latin typeface="+mj-ea"/>
              <a:ea typeface="+mj-ea"/>
            </a:endParaRPr>
          </a:p>
          <a:p>
            <a:pPr>
              <a:lnSpc>
                <a:spcPct val="100000"/>
              </a:lnSpc>
              <a:spcAft>
                <a:spcPts val="0"/>
              </a:spcAft>
              <a:buNone/>
            </a:pPr>
            <a:endParaRPr lang="en-US" altLang="zh-CN" sz="1200" dirty="0">
              <a:latin typeface="+mj-ea"/>
              <a:ea typeface="+mj-ea"/>
            </a:endParaRPr>
          </a:p>
          <a:p>
            <a:pPr>
              <a:lnSpc>
                <a:spcPct val="100000"/>
              </a:lnSpc>
              <a:spcAft>
                <a:spcPts val="0"/>
              </a:spcAft>
              <a:buNone/>
            </a:pPr>
            <a:r>
              <a:rPr lang="zh-CN" altLang="zh-CN" sz="1200" dirty="0" smtClean="0">
                <a:latin typeface="+mj-ea"/>
                <a:ea typeface="+mj-ea"/>
              </a:rPr>
              <a:t>构建</a:t>
            </a:r>
            <a:r>
              <a:rPr lang="zh-CN" altLang="zh-CN" sz="1200" dirty="0">
                <a:latin typeface="+mj-ea"/>
                <a:ea typeface="+mj-ea"/>
              </a:rPr>
              <a:t>主数据专家团队，完成各类标准分类、模型和数据规范化</a:t>
            </a:r>
            <a:r>
              <a:rPr lang="zh-CN" altLang="zh-CN" sz="1200" dirty="0" smtClean="0">
                <a:latin typeface="+mj-ea"/>
                <a:ea typeface="+mj-ea"/>
              </a:rPr>
              <a:t>模板</a:t>
            </a:r>
            <a:endParaRPr lang="en-US" altLang="zh-CN" sz="1200" dirty="0" smtClean="0">
              <a:latin typeface="+mj-ea"/>
              <a:ea typeface="+mj-ea"/>
            </a:endParaRPr>
          </a:p>
          <a:p>
            <a:pPr>
              <a:lnSpc>
                <a:spcPct val="100000"/>
              </a:lnSpc>
              <a:spcAft>
                <a:spcPts val="0"/>
              </a:spcAft>
              <a:buNone/>
            </a:pPr>
            <a:endParaRPr lang="en-US" altLang="zh-CN" sz="1200" dirty="0">
              <a:latin typeface="+mj-ea"/>
              <a:ea typeface="+mj-ea"/>
            </a:endParaRPr>
          </a:p>
          <a:p>
            <a:pPr>
              <a:lnSpc>
                <a:spcPct val="100000"/>
              </a:lnSpc>
              <a:spcAft>
                <a:spcPts val="0"/>
              </a:spcAft>
              <a:buNone/>
            </a:pPr>
            <a:r>
              <a:rPr lang="zh-CN" altLang="zh-CN" sz="1200" dirty="0" smtClean="0">
                <a:latin typeface="+mj-ea"/>
                <a:ea typeface="+mj-ea"/>
              </a:rPr>
              <a:t>建立</a:t>
            </a:r>
            <a:r>
              <a:rPr lang="zh-CN" altLang="zh-CN" sz="1200" dirty="0">
                <a:latin typeface="+mj-ea"/>
                <a:ea typeface="+mj-ea"/>
              </a:rPr>
              <a:t>健全专家团队管理制度，明确考核要求和奖惩</a:t>
            </a:r>
            <a:r>
              <a:rPr lang="zh-CN" altLang="zh-CN" sz="1200" dirty="0" smtClean="0">
                <a:latin typeface="+mj-ea"/>
                <a:ea typeface="+mj-ea"/>
              </a:rPr>
              <a:t>机制</a:t>
            </a:r>
            <a:endParaRPr lang="en-US" altLang="zh-CN" sz="1200" dirty="0" smtClean="0">
              <a:latin typeface="+mj-ea"/>
              <a:ea typeface="+mj-ea"/>
            </a:endParaRPr>
          </a:p>
          <a:p>
            <a:pPr>
              <a:lnSpc>
                <a:spcPct val="100000"/>
              </a:lnSpc>
              <a:spcAft>
                <a:spcPts val="0"/>
              </a:spcAft>
              <a:buNone/>
            </a:pPr>
            <a:endParaRPr lang="en-US" altLang="zh-CN" sz="1200" dirty="0">
              <a:latin typeface="+mj-ea"/>
              <a:ea typeface="+mj-ea"/>
            </a:endParaRPr>
          </a:p>
          <a:p>
            <a:pPr>
              <a:lnSpc>
                <a:spcPct val="100000"/>
              </a:lnSpc>
              <a:spcAft>
                <a:spcPts val="0"/>
              </a:spcAft>
              <a:buNone/>
            </a:pPr>
            <a:r>
              <a:rPr lang="zh-CN" altLang="zh-CN" sz="1200" dirty="0" smtClean="0">
                <a:latin typeface="+mj-ea"/>
                <a:ea typeface="+mj-ea"/>
              </a:rPr>
              <a:t>建立</a:t>
            </a:r>
            <a:r>
              <a:rPr lang="zh-CN" altLang="zh-CN" sz="1200" dirty="0">
                <a:latin typeface="+mj-ea"/>
                <a:ea typeface="+mj-ea"/>
              </a:rPr>
              <a:t>主数据标准的持续改进和修订机制。</a:t>
            </a:r>
            <a:endParaRPr lang="zh-CN" altLang="en-US" sz="1200" dirty="0">
              <a:latin typeface="+mj-ea"/>
              <a:ea typeface="+mj-ea"/>
            </a:endParaRPr>
          </a:p>
        </p:txBody>
      </p:sp>
      <p:sp>
        <p:nvSpPr>
          <p:cNvPr id="8" name="矩形 7"/>
          <p:cNvSpPr/>
          <p:nvPr/>
        </p:nvSpPr>
        <p:spPr>
          <a:xfrm>
            <a:off x="6487184" y="2302979"/>
            <a:ext cx="1548000" cy="3599820"/>
          </a:xfrm>
          <a:prstGeom prst="rect">
            <a:avLst/>
          </a:prstGeom>
          <a:solidFill>
            <a:schemeClr val="accent1">
              <a:lumMod val="75000"/>
            </a:schemeClr>
          </a:solidFill>
        </p:spPr>
        <p:txBody>
          <a:bodyPr wrap="square" lIns="36000" rIns="0">
            <a:noAutofit/>
          </a:bodyPr>
          <a:lstStyle/>
          <a:p>
            <a:pPr>
              <a:lnSpc>
                <a:spcPct val="100000"/>
              </a:lnSpc>
              <a:spcAft>
                <a:spcPts val="0"/>
              </a:spcAft>
              <a:buNone/>
            </a:pPr>
            <a:r>
              <a:rPr lang="zh-CN" altLang="zh-CN" sz="1200" dirty="0">
                <a:latin typeface="+mj-ea"/>
                <a:ea typeface="+mj-ea"/>
              </a:rPr>
              <a:t>制定主数据的</a:t>
            </a:r>
            <a:r>
              <a:rPr lang="zh-CN" altLang="zh-CN" sz="1200" dirty="0">
                <a:solidFill>
                  <a:srgbClr val="FF0000"/>
                </a:solidFill>
                <a:latin typeface="+mj-ea"/>
                <a:ea typeface="+mj-ea"/>
              </a:rPr>
              <a:t>分级安全策略、用户授权</a:t>
            </a:r>
            <a:r>
              <a:rPr lang="zh-CN" altLang="zh-CN" sz="1200" dirty="0" smtClean="0">
                <a:solidFill>
                  <a:srgbClr val="FF0000"/>
                </a:solidFill>
                <a:latin typeface="+mj-ea"/>
                <a:ea typeface="+mj-ea"/>
              </a:rPr>
              <a:t>策略</a:t>
            </a:r>
            <a:endParaRPr lang="en-US" altLang="zh-CN" sz="1200" dirty="0" smtClean="0">
              <a:solidFill>
                <a:srgbClr val="FF0000"/>
              </a:solidFill>
              <a:latin typeface="+mj-ea"/>
              <a:ea typeface="+mj-ea"/>
            </a:endParaRPr>
          </a:p>
          <a:p>
            <a:pPr>
              <a:lnSpc>
                <a:spcPct val="100000"/>
              </a:lnSpc>
              <a:spcAft>
                <a:spcPts val="0"/>
              </a:spcAft>
              <a:buNone/>
            </a:pPr>
            <a:endParaRPr lang="en-US" altLang="zh-CN" sz="1200" dirty="0">
              <a:latin typeface="+mj-ea"/>
              <a:ea typeface="+mj-ea"/>
            </a:endParaRPr>
          </a:p>
          <a:p>
            <a:pPr>
              <a:lnSpc>
                <a:spcPct val="100000"/>
              </a:lnSpc>
              <a:spcAft>
                <a:spcPts val="0"/>
              </a:spcAft>
              <a:buNone/>
            </a:pPr>
            <a:r>
              <a:rPr lang="zh-CN" altLang="zh-CN" sz="1200" dirty="0" smtClean="0">
                <a:latin typeface="+mj-ea"/>
                <a:ea typeface="+mj-ea"/>
              </a:rPr>
              <a:t>按照</a:t>
            </a:r>
            <a:r>
              <a:rPr lang="zh-CN" altLang="zh-CN" sz="1200" dirty="0">
                <a:latin typeface="+mj-ea"/>
                <a:ea typeface="+mj-ea"/>
              </a:rPr>
              <a:t>国家信息安全等级保护要求制定主数据的安全防护</a:t>
            </a:r>
            <a:r>
              <a:rPr lang="zh-CN" altLang="zh-CN" sz="1200" dirty="0" smtClean="0">
                <a:latin typeface="+mj-ea"/>
                <a:ea typeface="+mj-ea"/>
              </a:rPr>
              <a:t>措施</a:t>
            </a:r>
            <a:endParaRPr lang="en-US" altLang="zh-CN" sz="1200" dirty="0" smtClean="0">
              <a:latin typeface="+mj-ea"/>
              <a:ea typeface="+mj-ea"/>
            </a:endParaRPr>
          </a:p>
          <a:p>
            <a:pPr>
              <a:lnSpc>
                <a:spcPct val="100000"/>
              </a:lnSpc>
              <a:spcAft>
                <a:spcPts val="0"/>
              </a:spcAft>
              <a:buNone/>
            </a:pPr>
            <a:endParaRPr lang="en-US" altLang="zh-CN" sz="1200" dirty="0">
              <a:latin typeface="+mj-ea"/>
              <a:ea typeface="+mj-ea"/>
            </a:endParaRPr>
          </a:p>
          <a:p>
            <a:pPr>
              <a:lnSpc>
                <a:spcPct val="100000"/>
              </a:lnSpc>
              <a:spcAft>
                <a:spcPts val="0"/>
              </a:spcAft>
              <a:buNone/>
            </a:pPr>
            <a:r>
              <a:rPr lang="zh-CN" altLang="zh-CN" sz="1200" dirty="0" smtClean="0">
                <a:latin typeface="+mj-ea"/>
                <a:ea typeface="+mj-ea"/>
              </a:rPr>
              <a:t>制定</a:t>
            </a:r>
            <a:r>
              <a:rPr lang="zh-CN" altLang="zh-CN" sz="1200" dirty="0">
                <a:latin typeface="+mj-ea"/>
                <a:ea typeface="+mj-ea"/>
              </a:rPr>
              <a:t>数据的授权访问机制，实现对主数据类型、数据关系、工作流向的策略</a:t>
            </a:r>
            <a:r>
              <a:rPr lang="zh-CN" altLang="zh-CN" sz="1200" dirty="0" smtClean="0">
                <a:latin typeface="+mj-ea"/>
                <a:ea typeface="+mj-ea"/>
              </a:rPr>
              <a:t>控制</a:t>
            </a:r>
            <a:endParaRPr lang="en-US" altLang="zh-CN" sz="1200" dirty="0" smtClean="0">
              <a:latin typeface="+mj-ea"/>
              <a:ea typeface="+mj-ea"/>
            </a:endParaRPr>
          </a:p>
          <a:p>
            <a:pPr>
              <a:lnSpc>
                <a:spcPct val="100000"/>
              </a:lnSpc>
              <a:spcAft>
                <a:spcPts val="0"/>
              </a:spcAft>
              <a:buNone/>
            </a:pPr>
            <a:endParaRPr lang="en-US" altLang="zh-CN" sz="1200" dirty="0">
              <a:latin typeface="+mj-ea"/>
              <a:ea typeface="+mj-ea"/>
            </a:endParaRPr>
          </a:p>
          <a:p>
            <a:pPr>
              <a:lnSpc>
                <a:spcPct val="100000"/>
              </a:lnSpc>
              <a:spcAft>
                <a:spcPts val="0"/>
              </a:spcAft>
              <a:buNone/>
            </a:pPr>
            <a:r>
              <a:rPr lang="zh-CN" altLang="zh-CN" sz="1200" dirty="0" smtClean="0">
                <a:latin typeface="+mj-ea"/>
                <a:ea typeface="+mj-ea"/>
              </a:rPr>
              <a:t>制定</a:t>
            </a:r>
            <a:r>
              <a:rPr lang="zh-CN" altLang="zh-CN" sz="1200" dirty="0">
                <a:latin typeface="+mj-ea"/>
                <a:ea typeface="+mj-ea"/>
              </a:rPr>
              <a:t>安全审计和日志审计机制。</a:t>
            </a:r>
          </a:p>
        </p:txBody>
      </p:sp>
      <p:sp>
        <p:nvSpPr>
          <p:cNvPr id="66" name="矩形 65"/>
          <p:cNvSpPr/>
          <p:nvPr/>
        </p:nvSpPr>
        <p:spPr>
          <a:xfrm>
            <a:off x="3512840" y="32254"/>
            <a:ext cx="6315860" cy="372410"/>
          </a:xfrm>
          <a:prstGeom prst="rect">
            <a:avLst/>
          </a:prstGeom>
        </p:spPr>
        <p:txBody>
          <a:bodyPr wrap="square">
            <a:spAutoFit/>
          </a:bodyPr>
          <a:lstStyle/>
          <a:p>
            <a:pPr>
              <a:buNone/>
            </a:pPr>
            <a:r>
              <a:rPr lang="zh-CN" altLang="en-US" b="1" dirty="0" smtClean="0">
                <a:latin typeface="+mn-ea"/>
                <a:ea typeface="+mn-ea"/>
              </a:rPr>
              <a:t>愿景使命  总体目标  发展思路  四大定位  五大转变  </a:t>
            </a:r>
            <a:r>
              <a:rPr lang="zh-CN" altLang="en-US" b="1" dirty="0" smtClean="0">
                <a:solidFill>
                  <a:srgbClr val="FF0000"/>
                </a:solidFill>
                <a:latin typeface="+mn-ea"/>
                <a:ea typeface="+mn-ea"/>
              </a:rPr>
              <a:t>六大能力  </a:t>
            </a:r>
            <a:r>
              <a:rPr lang="zh-CN" altLang="en-US" b="1" dirty="0" smtClean="0">
                <a:latin typeface="+mn-ea"/>
                <a:ea typeface="+mn-ea"/>
              </a:rPr>
              <a:t>八大举措</a:t>
            </a:r>
            <a:endParaRPr lang="zh-CN" altLang="en-US" b="1" dirty="0">
              <a:latin typeface="+mn-ea"/>
              <a:ea typeface="+mn-ea"/>
            </a:endParaRPr>
          </a:p>
        </p:txBody>
      </p:sp>
      <p:sp>
        <p:nvSpPr>
          <p:cNvPr id="67" name="右箭头 66"/>
          <p:cNvSpPr/>
          <p:nvPr/>
        </p:nvSpPr>
        <p:spPr bwMode="auto">
          <a:xfrm>
            <a:off x="7041232"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73" name="右箭头 72"/>
          <p:cNvSpPr/>
          <p:nvPr/>
        </p:nvSpPr>
        <p:spPr bwMode="auto">
          <a:xfrm>
            <a:off x="7905328"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74" name="右箭头 73"/>
          <p:cNvSpPr/>
          <p:nvPr/>
        </p:nvSpPr>
        <p:spPr bwMode="auto">
          <a:xfrm>
            <a:off x="8804143" y="166338"/>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75" name="右箭头 74"/>
          <p:cNvSpPr/>
          <p:nvPr/>
        </p:nvSpPr>
        <p:spPr bwMode="auto">
          <a:xfrm>
            <a:off x="6127430"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76" name="右箭头 75"/>
          <p:cNvSpPr/>
          <p:nvPr/>
        </p:nvSpPr>
        <p:spPr bwMode="auto">
          <a:xfrm>
            <a:off x="5241032"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77" name="右箭头 76"/>
          <p:cNvSpPr/>
          <p:nvPr/>
        </p:nvSpPr>
        <p:spPr bwMode="auto">
          <a:xfrm>
            <a:off x="432723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45" name="组合 31"/>
          <p:cNvGrpSpPr/>
          <p:nvPr/>
        </p:nvGrpSpPr>
        <p:grpSpPr>
          <a:xfrm>
            <a:off x="8358454" y="431655"/>
            <a:ext cx="1295910" cy="477065"/>
            <a:chOff x="4420039" y="1208820"/>
            <a:chExt cx="4032448" cy="2880728"/>
          </a:xfrm>
        </p:grpSpPr>
        <p:sp>
          <p:nvSpPr>
            <p:cNvPr id="46" name="圆角矩形 45"/>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47" name="圆角矩形 46"/>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48"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49"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94"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95"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96"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78"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79"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80"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87"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88"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89"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90"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91"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92" name="Rectangle 89"/>
            <p:cNvSpPr>
              <a:spLocks noChangeArrowheads="1"/>
            </p:cNvSpPr>
            <p:nvPr/>
          </p:nvSpPr>
          <p:spPr bwMode="auto">
            <a:xfrm>
              <a:off x="6017382" y="2079919"/>
              <a:ext cx="972000" cy="360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93"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2397599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矩形 134"/>
          <p:cNvSpPr/>
          <p:nvPr/>
        </p:nvSpPr>
        <p:spPr>
          <a:xfrm>
            <a:off x="164640" y="5800352"/>
            <a:ext cx="1548000" cy="644709"/>
          </a:xfrm>
          <a:prstGeom prst="rect">
            <a:avLst/>
          </a:prstGeom>
          <a:solidFill>
            <a:schemeClr val="accent2">
              <a:lumMod val="50000"/>
            </a:schemeClr>
          </a:solidFill>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lvl="2" algn="ctr">
              <a:lnSpc>
                <a:spcPct val="100000"/>
              </a:lnSpc>
              <a:spcBef>
                <a:spcPts val="0"/>
              </a:spcBef>
              <a:spcAft>
                <a:spcPts val="0"/>
              </a:spcAft>
              <a:buNone/>
            </a:pPr>
            <a:endParaRPr lang="zh-CN" altLang="zh-CN" b="1" dirty="0">
              <a:solidFill>
                <a:schemeClr val="tx1">
                  <a:lumMod val="95000"/>
                  <a:lumOff val="5000"/>
                </a:schemeClr>
              </a:solidFill>
              <a:latin typeface="+mj-ea"/>
            </a:endParaRPr>
          </a:p>
        </p:txBody>
      </p:sp>
      <p:sp>
        <p:nvSpPr>
          <p:cNvPr id="134" name="矩形 133"/>
          <p:cNvSpPr/>
          <p:nvPr/>
        </p:nvSpPr>
        <p:spPr>
          <a:xfrm>
            <a:off x="164640" y="5157193"/>
            <a:ext cx="1548000" cy="576062"/>
          </a:xfrm>
          <a:prstGeom prst="rect">
            <a:avLst/>
          </a:prstGeom>
          <a:solidFill>
            <a:schemeClr val="accent2">
              <a:lumMod val="75000"/>
            </a:schemeClr>
          </a:solidFill>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lvl="2" algn="ctr">
              <a:lnSpc>
                <a:spcPct val="100000"/>
              </a:lnSpc>
              <a:spcBef>
                <a:spcPts val="0"/>
              </a:spcBef>
              <a:spcAft>
                <a:spcPts val="0"/>
              </a:spcAft>
              <a:buNone/>
            </a:pPr>
            <a:endParaRPr lang="zh-CN" altLang="zh-CN" b="1" dirty="0">
              <a:solidFill>
                <a:schemeClr val="tx1">
                  <a:lumMod val="95000"/>
                  <a:lumOff val="5000"/>
                </a:schemeClr>
              </a:solidFill>
              <a:latin typeface="+mj-ea"/>
            </a:endParaRPr>
          </a:p>
        </p:txBody>
      </p:sp>
      <p:sp>
        <p:nvSpPr>
          <p:cNvPr id="133" name="矩形 132"/>
          <p:cNvSpPr/>
          <p:nvPr/>
        </p:nvSpPr>
        <p:spPr>
          <a:xfrm>
            <a:off x="164640" y="4602789"/>
            <a:ext cx="1548000" cy="520066"/>
          </a:xfrm>
          <a:prstGeom prst="rect">
            <a:avLst/>
          </a:prstGeom>
          <a:solidFill>
            <a:schemeClr val="accent2">
              <a:lumMod val="75000"/>
            </a:schemeClr>
          </a:solidFill>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lvl="2" algn="ctr">
              <a:lnSpc>
                <a:spcPct val="100000"/>
              </a:lnSpc>
              <a:spcBef>
                <a:spcPts val="0"/>
              </a:spcBef>
              <a:spcAft>
                <a:spcPts val="0"/>
              </a:spcAft>
              <a:buNone/>
            </a:pPr>
            <a:endParaRPr lang="zh-CN" altLang="zh-CN" b="1" dirty="0">
              <a:solidFill>
                <a:schemeClr val="tx1">
                  <a:lumMod val="95000"/>
                  <a:lumOff val="5000"/>
                </a:schemeClr>
              </a:solidFill>
              <a:latin typeface="+mj-ea"/>
            </a:endParaRPr>
          </a:p>
        </p:txBody>
      </p:sp>
      <p:sp>
        <p:nvSpPr>
          <p:cNvPr id="123" name="五边形 122"/>
          <p:cNvSpPr/>
          <p:nvPr/>
        </p:nvSpPr>
        <p:spPr>
          <a:xfrm>
            <a:off x="1849416" y="6237312"/>
            <a:ext cx="2653536" cy="207750"/>
          </a:xfrm>
          <a:prstGeom prst="homePlate">
            <a:avLst>
              <a:gd name="adj" fmla="val 16143"/>
            </a:avLst>
          </a:prstGeom>
          <a:solidFill>
            <a:schemeClr val="accent2">
              <a:lumMod val="5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24" name="五边形 123"/>
          <p:cNvSpPr/>
          <p:nvPr/>
        </p:nvSpPr>
        <p:spPr>
          <a:xfrm>
            <a:off x="1849415" y="5792633"/>
            <a:ext cx="2677735" cy="413844"/>
          </a:xfrm>
          <a:prstGeom prst="homePlate">
            <a:avLst>
              <a:gd name="adj" fmla="val 16143"/>
            </a:avLst>
          </a:prstGeom>
          <a:solidFill>
            <a:schemeClr val="accent2">
              <a:lumMod val="5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25" name="五边形 124"/>
          <p:cNvSpPr/>
          <p:nvPr/>
        </p:nvSpPr>
        <p:spPr>
          <a:xfrm>
            <a:off x="4592960" y="5792633"/>
            <a:ext cx="1512167" cy="413844"/>
          </a:xfrm>
          <a:prstGeom prst="homePlate">
            <a:avLst>
              <a:gd name="adj" fmla="val 16143"/>
            </a:avLst>
          </a:prstGeom>
          <a:solidFill>
            <a:schemeClr val="accent2">
              <a:lumMod val="5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26" name="五边形 125"/>
          <p:cNvSpPr/>
          <p:nvPr/>
        </p:nvSpPr>
        <p:spPr>
          <a:xfrm>
            <a:off x="6108962" y="5792633"/>
            <a:ext cx="1137623" cy="413844"/>
          </a:xfrm>
          <a:prstGeom prst="homePlate">
            <a:avLst>
              <a:gd name="adj" fmla="val 16143"/>
            </a:avLst>
          </a:prstGeom>
          <a:solidFill>
            <a:schemeClr val="accent2">
              <a:lumMod val="5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27" name="五边形 126"/>
          <p:cNvSpPr/>
          <p:nvPr/>
        </p:nvSpPr>
        <p:spPr>
          <a:xfrm>
            <a:off x="4590413" y="6237312"/>
            <a:ext cx="2656172" cy="220381"/>
          </a:xfrm>
          <a:prstGeom prst="homePlate">
            <a:avLst>
              <a:gd name="adj" fmla="val 16143"/>
            </a:avLst>
          </a:prstGeom>
          <a:solidFill>
            <a:schemeClr val="accent2">
              <a:lumMod val="5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28" name="五边形 127"/>
          <p:cNvSpPr/>
          <p:nvPr/>
        </p:nvSpPr>
        <p:spPr>
          <a:xfrm>
            <a:off x="7351019" y="5792633"/>
            <a:ext cx="2004515" cy="652429"/>
          </a:xfrm>
          <a:prstGeom prst="homePlate">
            <a:avLst>
              <a:gd name="adj" fmla="val 16143"/>
            </a:avLst>
          </a:prstGeom>
          <a:solidFill>
            <a:schemeClr val="accent2">
              <a:lumMod val="5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19" name="五边形 118"/>
          <p:cNvSpPr/>
          <p:nvPr/>
        </p:nvSpPr>
        <p:spPr>
          <a:xfrm>
            <a:off x="7359672" y="5157191"/>
            <a:ext cx="1995862" cy="576063"/>
          </a:xfrm>
          <a:prstGeom prst="homePlate">
            <a:avLst>
              <a:gd name="adj" fmla="val 16143"/>
            </a:avLst>
          </a:prstGeom>
          <a:solidFill>
            <a:schemeClr val="accent2">
              <a:lumMod val="75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20" name="五边形 119"/>
          <p:cNvSpPr/>
          <p:nvPr/>
        </p:nvSpPr>
        <p:spPr>
          <a:xfrm>
            <a:off x="4590413" y="5153490"/>
            <a:ext cx="2656172" cy="579765"/>
          </a:xfrm>
          <a:prstGeom prst="homePlate">
            <a:avLst>
              <a:gd name="adj" fmla="val 16143"/>
            </a:avLst>
          </a:prstGeom>
          <a:solidFill>
            <a:schemeClr val="accent2">
              <a:lumMod val="75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21" name="五边形 120"/>
          <p:cNvSpPr/>
          <p:nvPr/>
        </p:nvSpPr>
        <p:spPr>
          <a:xfrm>
            <a:off x="1858776" y="5482040"/>
            <a:ext cx="2644175" cy="251216"/>
          </a:xfrm>
          <a:prstGeom prst="homePlate">
            <a:avLst>
              <a:gd name="adj" fmla="val 16143"/>
            </a:avLst>
          </a:prstGeom>
          <a:solidFill>
            <a:schemeClr val="accent2">
              <a:lumMod val="75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22" name="五边形 121"/>
          <p:cNvSpPr/>
          <p:nvPr/>
        </p:nvSpPr>
        <p:spPr>
          <a:xfrm>
            <a:off x="1859821" y="5142786"/>
            <a:ext cx="2643130" cy="327756"/>
          </a:xfrm>
          <a:prstGeom prst="homePlate">
            <a:avLst>
              <a:gd name="adj" fmla="val 16143"/>
            </a:avLst>
          </a:prstGeom>
          <a:solidFill>
            <a:schemeClr val="accent2">
              <a:lumMod val="75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17" name="五边形 116"/>
          <p:cNvSpPr/>
          <p:nvPr/>
        </p:nvSpPr>
        <p:spPr>
          <a:xfrm>
            <a:off x="1858776" y="4602789"/>
            <a:ext cx="2644175" cy="518342"/>
          </a:xfrm>
          <a:prstGeom prst="homePlate">
            <a:avLst>
              <a:gd name="adj" fmla="val 16143"/>
            </a:avLst>
          </a:prstGeom>
          <a:solidFill>
            <a:schemeClr val="accent2">
              <a:lumMod val="75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18" name="五边形 117"/>
          <p:cNvSpPr/>
          <p:nvPr/>
        </p:nvSpPr>
        <p:spPr>
          <a:xfrm>
            <a:off x="4590413" y="4602789"/>
            <a:ext cx="4765120" cy="518342"/>
          </a:xfrm>
          <a:prstGeom prst="homePlate">
            <a:avLst>
              <a:gd name="adj" fmla="val 16143"/>
            </a:avLst>
          </a:prstGeom>
          <a:solidFill>
            <a:schemeClr val="accent2">
              <a:lumMod val="75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16" name="五边形 115"/>
          <p:cNvSpPr/>
          <p:nvPr/>
        </p:nvSpPr>
        <p:spPr>
          <a:xfrm>
            <a:off x="4603224" y="4020089"/>
            <a:ext cx="4726467" cy="518342"/>
          </a:xfrm>
          <a:prstGeom prst="homePlate">
            <a:avLst>
              <a:gd name="adj" fmla="val 16143"/>
            </a:avLst>
          </a:prstGeom>
          <a:solidFill>
            <a:schemeClr val="accent1">
              <a:lumMod val="60000"/>
              <a:lumOff val="4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15" name="五边形 114"/>
          <p:cNvSpPr/>
          <p:nvPr/>
        </p:nvSpPr>
        <p:spPr>
          <a:xfrm>
            <a:off x="3596030" y="4020144"/>
            <a:ext cx="906921" cy="518342"/>
          </a:xfrm>
          <a:prstGeom prst="homePlate">
            <a:avLst>
              <a:gd name="adj" fmla="val 16143"/>
            </a:avLst>
          </a:prstGeom>
          <a:solidFill>
            <a:schemeClr val="accent1">
              <a:lumMod val="60000"/>
              <a:lumOff val="4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14" name="五边形 113"/>
          <p:cNvSpPr/>
          <p:nvPr/>
        </p:nvSpPr>
        <p:spPr>
          <a:xfrm>
            <a:off x="1864234" y="4027505"/>
            <a:ext cx="1753614" cy="518342"/>
          </a:xfrm>
          <a:prstGeom prst="homePlate">
            <a:avLst>
              <a:gd name="adj" fmla="val 16143"/>
            </a:avLst>
          </a:prstGeom>
          <a:solidFill>
            <a:schemeClr val="accent1">
              <a:lumMod val="60000"/>
              <a:lumOff val="4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13" name="五边形 112"/>
          <p:cNvSpPr/>
          <p:nvPr/>
        </p:nvSpPr>
        <p:spPr>
          <a:xfrm>
            <a:off x="7356631" y="3458446"/>
            <a:ext cx="1973061" cy="504567"/>
          </a:xfrm>
          <a:prstGeom prst="homePlate">
            <a:avLst>
              <a:gd name="adj" fmla="val 16143"/>
            </a:avLst>
          </a:prstGeom>
          <a:solidFill>
            <a:schemeClr val="accent1">
              <a:lumMod val="60000"/>
              <a:lumOff val="4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12" name="五边形 111"/>
          <p:cNvSpPr/>
          <p:nvPr/>
        </p:nvSpPr>
        <p:spPr>
          <a:xfrm>
            <a:off x="4603631" y="3777749"/>
            <a:ext cx="2642954" cy="197219"/>
          </a:xfrm>
          <a:prstGeom prst="homePlate">
            <a:avLst>
              <a:gd name="adj" fmla="val 16143"/>
            </a:avLst>
          </a:prstGeom>
          <a:solidFill>
            <a:schemeClr val="accent1">
              <a:lumMod val="60000"/>
              <a:lumOff val="4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03" name="五边形 102"/>
          <p:cNvSpPr/>
          <p:nvPr/>
        </p:nvSpPr>
        <p:spPr>
          <a:xfrm>
            <a:off x="5961112" y="3447649"/>
            <a:ext cx="1285473" cy="313824"/>
          </a:xfrm>
          <a:prstGeom prst="homePlate">
            <a:avLst>
              <a:gd name="adj" fmla="val 16143"/>
            </a:avLst>
          </a:prstGeom>
          <a:solidFill>
            <a:schemeClr val="accent1">
              <a:lumMod val="60000"/>
              <a:lumOff val="4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07" name="五边形 106"/>
          <p:cNvSpPr/>
          <p:nvPr/>
        </p:nvSpPr>
        <p:spPr>
          <a:xfrm>
            <a:off x="4603631" y="3447649"/>
            <a:ext cx="1375439" cy="295441"/>
          </a:xfrm>
          <a:prstGeom prst="homePlate">
            <a:avLst>
              <a:gd name="adj" fmla="val 16143"/>
            </a:avLst>
          </a:prstGeom>
          <a:solidFill>
            <a:schemeClr val="accent1">
              <a:lumMod val="40000"/>
              <a:lumOff val="6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08" name="五边形 107"/>
          <p:cNvSpPr/>
          <p:nvPr/>
        </p:nvSpPr>
        <p:spPr>
          <a:xfrm>
            <a:off x="3217478" y="3440029"/>
            <a:ext cx="1285473" cy="508052"/>
          </a:xfrm>
          <a:prstGeom prst="homePlate">
            <a:avLst>
              <a:gd name="adj" fmla="val 16143"/>
            </a:avLst>
          </a:prstGeom>
          <a:solidFill>
            <a:schemeClr val="accent1">
              <a:lumMod val="60000"/>
              <a:lumOff val="4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09" name="五边形 108"/>
          <p:cNvSpPr/>
          <p:nvPr/>
        </p:nvSpPr>
        <p:spPr>
          <a:xfrm>
            <a:off x="1849415" y="3429739"/>
            <a:ext cx="1325473" cy="518342"/>
          </a:xfrm>
          <a:prstGeom prst="homePlate">
            <a:avLst>
              <a:gd name="adj" fmla="val 16143"/>
            </a:avLst>
          </a:prstGeom>
          <a:solidFill>
            <a:schemeClr val="accent1">
              <a:lumMod val="60000"/>
              <a:lumOff val="4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10" name="五边形 109"/>
          <p:cNvSpPr/>
          <p:nvPr/>
        </p:nvSpPr>
        <p:spPr>
          <a:xfrm>
            <a:off x="7347628" y="2842170"/>
            <a:ext cx="1982063" cy="560682"/>
          </a:xfrm>
          <a:prstGeom prst="homePlate">
            <a:avLst>
              <a:gd name="adj" fmla="val 16143"/>
            </a:avLst>
          </a:prstGeom>
          <a:solidFill>
            <a:schemeClr val="accent1">
              <a:lumMod val="40000"/>
              <a:lumOff val="6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11" name="五边形 110"/>
          <p:cNvSpPr/>
          <p:nvPr/>
        </p:nvSpPr>
        <p:spPr>
          <a:xfrm>
            <a:off x="4609638" y="3215105"/>
            <a:ext cx="2636947" cy="193268"/>
          </a:xfrm>
          <a:prstGeom prst="homePlate">
            <a:avLst>
              <a:gd name="adj" fmla="val 16143"/>
            </a:avLst>
          </a:prstGeom>
          <a:solidFill>
            <a:schemeClr val="accent1">
              <a:lumMod val="40000"/>
              <a:lumOff val="6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97" name="五边形 96"/>
          <p:cNvSpPr/>
          <p:nvPr/>
        </p:nvSpPr>
        <p:spPr>
          <a:xfrm>
            <a:off x="1873518" y="2842169"/>
            <a:ext cx="2599319" cy="313824"/>
          </a:xfrm>
          <a:prstGeom prst="homePlate">
            <a:avLst>
              <a:gd name="adj" fmla="val 16143"/>
            </a:avLst>
          </a:prstGeom>
          <a:solidFill>
            <a:schemeClr val="accent1">
              <a:lumMod val="40000"/>
              <a:lumOff val="6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04" name="五边形 103"/>
          <p:cNvSpPr/>
          <p:nvPr/>
        </p:nvSpPr>
        <p:spPr>
          <a:xfrm>
            <a:off x="5961112" y="2842169"/>
            <a:ext cx="1285473" cy="313824"/>
          </a:xfrm>
          <a:prstGeom prst="homePlate">
            <a:avLst>
              <a:gd name="adj" fmla="val 16143"/>
            </a:avLst>
          </a:prstGeom>
          <a:solidFill>
            <a:schemeClr val="accent1">
              <a:lumMod val="40000"/>
              <a:lumOff val="6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05" name="五边形 104"/>
          <p:cNvSpPr/>
          <p:nvPr/>
        </p:nvSpPr>
        <p:spPr>
          <a:xfrm>
            <a:off x="4592959" y="2824868"/>
            <a:ext cx="1363413" cy="313824"/>
          </a:xfrm>
          <a:prstGeom prst="homePlate">
            <a:avLst>
              <a:gd name="adj" fmla="val 16143"/>
            </a:avLst>
          </a:prstGeom>
          <a:solidFill>
            <a:schemeClr val="accent1">
              <a:lumMod val="40000"/>
              <a:lumOff val="6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06" name="五边形 105"/>
          <p:cNvSpPr/>
          <p:nvPr/>
        </p:nvSpPr>
        <p:spPr>
          <a:xfrm>
            <a:off x="1873518" y="3195351"/>
            <a:ext cx="2593664" cy="213022"/>
          </a:xfrm>
          <a:prstGeom prst="homePlate">
            <a:avLst>
              <a:gd name="adj" fmla="val 16143"/>
            </a:avLst>
          </a:prstGeom>
          <a:solidFill>
            <a:schemeClr val="accent1">
              <a:lumMod val="40000"/>
              <a:lumOff val="6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02" name="五边形 101"/>
          <p:cNvSpPr/>
          <p:nvPr/>
        </p:nvSpPr>
        <p:spPr>
          <a:xfrm>
            <a:off x="3158991" y="2291897"/>
            <a:ext cx="1361961" cy="504056"/>
          </a:xfrm>
          <a:prstGeom prst="homePlate">
            <a:avLst>
              <a:gd name="adj" fmla="val 16143"/>
            </a:avLst>
          </a:prstGeom>
          <a:solidFill>
            <a:schemeClr val="accent1">
              <a:lumMod val="20000"/>
              <a:lumOff val="8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98" name="五边形 97"/>
          <p:cNvSpPr/>
          <p:nvPr/>
        </p:nvSpPr>
        <p:spPr>
          <a:xfrm>
            <a:off x="5895111" y="2299904"/>
            <a:ext cx="1362145" cy="496047"/>
          </a:xfrm>
          <a:prstGeom prst="homePlate">
            <a:avLst>
              <a:gd name="adj" fmla="val 16143"/>
            </a:avLst>
          </a:prstGeom>
          <a:solidFill>
            <a:schemeClr val="accent1">
              <a:lumMod val="20000"/>
              <a:lumOff val="8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99" name="五边形 98"/>
          <p:cNvSpPr/>
          <p:nvPr/>
        </p:nvSpPr>
        <p:spPr>
          <a:xfrm>
            <a:off x="7324742" y="2291897"/>
            <a:ext cx="2004950" cy="504055"/>
          </a:xfrm>
          <a:prstGeom prst="homePlate">
            <a:avLst>
              <a:gd name="adj" fmla="val 16143"/>
            </a:avLst>
          </a:prstGeom>
          <a:solidFill>
            <a:schemeClr val="accent1">
              <a:lumMod val="20000"/>
              <a:lumOff val="8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00" name="五边形 99"/>
          <p:cNvSpPr/>
          <p:nvPr/>
        </p:nvSpPr>
        <p:spPr>
          <a:xfrm>
            <a:off x="4603631" y="2299905"/>
            <a:ext cx="1285473" cy="496047"/>
          </a:xfrm>
          <a:prstGeom prst="homePlate">
            <a:avLst>
              <a:gd name="adj" fmla="val 16143"/>
            </a:avLst>
          </a:prstGeom>
          <a:solidFill>
            <a:schemeClr val="accent1">
              <a:lumMod val="20000"/>
              <a:lumOff val="8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01" name="五边形 100"/>
          <p:cNvSpPr/>
          <p:nvPr/>
        </p:nvSpPr>
        <p:spPr>
          <a:xfrm>
            <a:off x="1867327" y="2291897"/>
            <a:ext cx="1285473" cy="504056"/>
          </a:xfrm>
          <a:prstGeom prst="homePlate">
            <a:avLst>
              <a:gd name="adj" fmla="val 16143"/>
            </a:avLst>
          </a:prstGeom>
          <a:solidFill>
            <a:schemeClr val="accent1">
              <a:lumMod val="20000"/>
              <a:lumOff val="8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92" name="五边形 91"/>
          <p:cNvSpPr/>
          <p:nvPr/>
        </p:nvSpPr>
        <p:spPr>
          <a:xfrm>
            <a:off x="3174317" y="1618033"/>
            <a:ext cx="1285473" cy="313824"/>
          </a:xfrm>
          <a:prstGeom prst="homePlate">
            <a:avLst>
              <a:gd name="adj" fmla="val 16143"/>
            </a:avLst>
          </a:prstGeom>
          <a:solidFill>
            <a:schemeClr val="accent1">
              <a:lumMod val="20000"/>
              <a:lumOff val="8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93" name="五边形 92"/>
          <p:cNvSpPr/>
          <p:nvPr/>
        </p:nvSpPr>
        <p:spPr>
          <a:xfrm>
            <a:off x="1871370" y="1973030"/>
            <a:ext cx="2580059" cy="272651"/>
          </a:xfrm>
          <a:prstGeom prst="homePlate">
            <a:avLst>
              <a:gd name="adj" fmla="val 16143"/>
            </a:avLst>
          </a:prstGeom>
          <a:solidFill>
            <a:schemeClr val="accent1">
              <a:lumMod val="20000"/>
              <a:lumOff val="8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94" name="五边形 93"/>
          <p:cNvSpPr/>
          <p:nvPr/>
        </p:nvSpPr>
        <p:spPr>
          <a:xfrm>
            <a:off x="4590857" y="1609733"/>
            <a:ext cx="2666399" cy="313824"/>
          </a:xfrm>
          <a:prstGeom prst="homePlate">
            <a:avLst>
              <a:gd name="adj" fmla="val 16143"/>
            </a:avLst>
          </a:prstGeom>
          <a:solidFill>
            <a:schemeClr val="accent1">
              <a:lumMod val="20000"/>
              <a:lumOff val="8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95" name="五边形 94"/>
          <p:cNvSpPr/>
          <p:nvPr/>
        </p:nvSpPr>
        <p:spPr>
          <a:xfrm>
            <a:off x="4590857" y="1946635"/>
            <a:ext cx="2666399" cy="299045"/>
          </a:xfrm>
          <a:prstGeom prst="homePlate">
            <a:avLst>
              <a:gd name="adj" fmla="val 16143"/>
            </a:avLst>
          </a:prstGeom>
          <a:solidFill>
            <a:schemeClr val="accent1">
              <a:lumMod val="20000"/>
              <a:lumOff val="8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96" name="五边形 95"/>
          <p:cNvSpPr/>
          <p:nvPr/>
        </p:nvSpPr>
        <p:spPr>
          <a:xfrm>
            <a:off x="7329264" y="1609733"/>
            <a:ext cx="2000427" cy="610156"/>
          </a:xfrm>
          <a:prstGeom prst="homePlate">
            <a:avLst>
              <a:gd name="adj" fmla="val 16143"/>
            </a:avLst>
          </a:prstGeom>
          <a:solidFill>
            <a:schemeClr val="accent1">
              <a:lumMod val="20000"/>
              <a:lumOff val="8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2" name="标题 1"/>
          <p:cNvSpPr>
            <a:spLocks noGrp="1"/>
          </p:cNvSpPr>
          <p:nvPr>
            <p:ph type="title"/>
          </p:nvPr>
        </p:nvSpPr>
        <p:spPr>
          <a:xfrm>
            <a:off x="408384"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体系规划</a:t>
            </a:r>
            <a:r>
              <a:rPr lang="en-US" altLang="zh-CN" kern="1200" dirty="0" smtClean="0">
                <a:latin typeface="+mj-ea"/>
              </a:rPr>
              <a:t>--</a:t>
            </a:r>
            <a:r>
              <a:rPr lang="zh-CN" altLang="en-US" sz="2000" kern="1200" dirty="0" smtClean="0">
                <a:latin typeface="+mj-ea"/>
              </a:rPr>
              <a:t>八大关键举措</a:t>
            </a:r>
            <a:endParaRPr lang="zh-CN" altLang="en-US" sz="2000" kern="1200" dirty="0">
              <a:latin typeface="+mj-ea"/>
            </a:endParaRPr>
          </a:p>
        </p:txBody>
      </p:sp>
      <p:sp>
        <p:nvSpPr>
          <p:cNvPr id="65" name="TextBox 64"/>
          <p:cNvSpPr txBox="1"/>
          <p:nvPr/>
        </p:nvSpPr>
        <p:spPr>
          <a:xfrm>
            <a:off x="2072680" y="981170"/>
            <a:ext cx="2143140" cy="643560"/>
          </a:xfrm>
          <a:prstGeom prst="rect">
            <a:avLst/>
          </a:prstGeom>
          <a:noFill/>
        </p:spPr>
        <p:txBody>
          <a:bodyPr wrap="square" lIns="88697" tIns="44348" rIns="88697" bIns="44348" rtlCol="0">
            <a:spAutoFit/>
          </a:bodyPr>
          <a:lstStyle/>
          <a:p>
            <a:pPr algn="ctr">
              <a:lnSpc>
                <a:spcPct val="100000"/>
              </a:lnSpc>
              <a:spcAft>
                <a:spcPts val="0"/>
              </a:spcAft>
              <a:buNone/>
            </a:pPr>
            <a:r>
              <a:rPr lang="zh-CN" altLang="zh-CN" sz="1200" b="1" dirty="0">
                <a:latin typeface="+mj-ea"/>
                <a:ea typeface="+mj-ea"/>
              </a:rPr>
              <a:t>阶段</a:t>
            </a:r>
            <a:r>
              <a:rPr lang="en-US" altLang="zh-CN" sz="1200" b="1" dirty="0">
                <a:latin typeface="+mj-ea"/>
                <a:ea typeface="+mj-ea"/>
              </a:rPr>
              <a:t>I</a:t>
            </a:r>
            <a:r>
              <a:rPr lang="zh-CN" altLang="zh-CN" sz="1200" b="1" dirty="0" smtClean="0">
                <a:latin typeface="+mj-ea"/>
                <a:ea typeface="+mj-ea"/>
              </a:rPr>
              <a:t>：</a:t>
            </a:r>
            <a:endParaRPr lang="en-US" altLang="zh-CN" sz="1200" b="1" dirty="0" smtClean="0">
              <a:latin typeface="+mj-ea"/>
              <a:ea typeface="+mj-ea"/>
            </a:endParaRPr>
          </a:p>
          <a:p>
            <a:pPr algn="ctr">
              <a:lnSpc>
                <a:spcPct val="100000"/>
              </a:lnSpc>
              <a:spcAft>
                <a:spcPts val="0"/>
              </a:spcAft>
              <a:buNone/>
            </a:pPr>
            <a:r>
              <a:rPr lang="en-US" altLang="zh-CN" sz="1200" b="1" dirty="0" smtClean="0">
                <a:latin typeface="+mj-ea"/>
                <a:ea typeface="+mj-ea"/>
              </a:rPr>
              <a:t>“</a:t>
            </a:r>
            <a:r>
              <a:rPr lang="zh-CN" altLang="zh-CN" sz="1200" b="1" dirty="0">
                <a:latin typeface="+mj-ea"/>
                <a:ea typeface="+mj-ea"/>
              </a:rPr>
              <a:t>体系规划</a:t>
            </a:r>
            <a:r>
              <a:rPr lang="zh-CN" altLang="zh-CN" sz="1200" b="1" dirty="0" smtClean="0">
                <a:latin typeface="+mj-ea"/>
                <a:ea typeface="+mj-ea"/>
              </a:rPr>
              <a:t>、</a:t>
            </a:r>
            <a:r>
              <a:rPr lang="zh-CN" altLang="en-US" sz="1200" b="1" dirty="0">
                <a:latin typeface="+mj-ea"/>
                <a:ea typeface="+mj-ea"/>
              </a:rPr>
              <a:t>标准</a:t>
            </a:r>
            <a:r>
              <a:rPr lang="zh-CN" altLang="zh-CN" sz="1200" b="1" dirty="0" smtClean="0">
                <a:latin typeface="+mj-ea"/>
                <a:ea typeface="+mj-ea"/>
              </a:rPr>
              <a:t>先行</a:t>
            </a:r>
            <a:r>
              <a:rPr lang="en-US" altLang="zh-CN" sz="1200" b="1" dirty="0" smtClean="0">
                <a:latin typeface="+mj-ea"/>
                <a:ea typeface="+mj-ea"/>
              </a:rPr>
              <a:t>”</a:t>
            </a:r>
          </a:p>
          <a:p>
            <a:pPr algn="ctr">
              <a:lnSpc>
                <a:spcPct val="100000"/>
              </a:lnSpc>
              <a:spcAft>
                <a:spcPts val="0"/>
              </a:spcAft>
              <a:buNone/>
            </a:pPr>
            <a:r>
              <a:rPr lang="zh-CN" altLang="zh-CN" sz="1200" b="1" dirty="0" smtClean="0">
                <a:latin typeface="+mj-ea"/>
                <a:ea typeface="+mj-ea"/>
              </a:rPr>
              <a:t>（</a:t>
            </a:r>
            <a:r>
              <a:rPr lang="en-US" altLang="zh-CN" sz="1200" b="1" dirty="0">
                <a:latin typeface="+mj-ea"/>
                <a:ea typeface="+mj-ea"/>
              </a:rPr>
              <a:t>2013</a:t>
            </a:r>
            <a:r>
              <a:rPr lang="zh-CN" altLang="zh-CN" sz="1200" b="1" dirty="0">
                <a:latin typeface="+mj-ea"/>
                <a:ea typeface="+mj-ea"/>
              </a:rPr>
              <a:t>年－</a:t>
            </a:r>
            <a:r>
              <a:rPr lang="en-US" altLang="zh-CN" sz="1200" b="1" dirty="0">
                <a:latin typeface="+mj-ea"/>
                <a:ea typeface="+mj-ea"/>
              </a:rPr>
              <a:t>2014</a:t>
            </a:r>
            <a:r>
              <a:rPr lang="zh-CN" altLang="zh-CN" sz="1200" b="1" dirty="0">
                <a:latin typeface="+mj-ea"/>
                <a:ea typeface="+mj-ea"/>
              </a:rPr>
              <a:t>年中）</a:t>
            </a:r>
            <a:endParaRPr lang="zh-CN" altLang="en-US" sz="1200" b="1" dirty="0">
              <a:latin typeface="+mj-ea"/>
              <a:ea typeface="+mj-ea"/>
            </a:endParaRPr>
          </a:p>
        </p:txBody>
      </p:sp>
      <p:sp>
        <p:nvSpPr>
          <p:cNvPr id="66" name="TextBox 65"/>
          <p:cNvSpPr txBox="1"/>
          <p:nvPr/>
        </p:nvSpPr>
        <p:spPr>
          <a:xfrm>
            <a:off x="4532705" y="981170"/>
            <a:ext cx="2677563" cy="643560"/>
          </a:xfrm>
          <a:prstGeom prst="rect">
            <a:avLst/>
          </a:prstGeom>
          <a:noFill/>
        </p:spPr>
        <p:txBody>
          <a:bodyPr wrap="square" lIns="88697" tIns="44348" rIns="88697" bIns="44348" rtlCol="0">
            <a:spAutoFit/>
          </a:bodyPr>
          <a:lstStyle/>
          <a:p>
            <a:pPr lvl="0" algn="ctr">
              <a:lnSpc>
                <a:spcPct val="100000"/>
              </a:lnSpc>
              <a:spcAft>
                <a:spcPts val="0"/>
              </a:spcAft>
              <a:buNone/>
            </a:pPr>
            <a:r>
              <a:rPr lang="zh-CN" altLang="zh-CN" sz="1200" b="1" dirty="0">
                <a:latin typeface="+mj-ea"/>
                <a:ea typeface="+mj-ea"/>
              </a:rPr>
              <a:t>阶段</a:t>
            </a:r>
            <a:r>
              <a:rPr lang="en-US" altLang="zh-CN" sz="1200" b="1" dirty="0">
                <a:latin typeface="+mj-ea"/>
                <a:ea typeface="+mj-ea"/>
              </a:rPr>
              <a:t>II</a:t>
            </a:r>
            <a:r>
              <a:rPr lang="zh-CN" altLang="zh-CN" sz="1200" b="1" dirty="0" smtClean="0">
                <a:latin typeface="+mj-ea"/>
                <a:ea typeface="+mj-ea"/>
              </a:rPr>
              <a:t>：</a:t>
            </a:r>
            <a:endParaRPr lang="en-US" altLang="zh-CN" sz="1200" b="1" dirty="0" smtClean="0">
              <a:latin typeface="+mj-ea"/>
              <a:ea typeface="+mj-ea"/>
            </a:endParaRPr>
          </a:p>
          <a:p>
            <a:pPr lvl="0" algn="ctr">
              <a:lnSpc>
                <a:spcPct val="100000"/>
              </a:lnSpc>
              <a:spcAft>
                <a:spcPts val="0"/>
              </a:spcAft>
              <a:buNone/>
            </a:pPr>
            <a:r>
              <a:rPr lang="en-US" altLang="zh-CN" sz="1200" b="1" dirty="0" smtClean="0">
                <a:latin typeface="+mj-ea"/>
                <a:ea typeface="+mj-ea"/>
              </a:rPr>
              <a:t>“</a:t>
            </a:r>
            <a:r>
              <a:rPr lang="zh-CN" altLang="zh-CN" sz="1200" b="1" dirty="0">
                <a:latin typeface="+mj-ea"/>
                <a:ea typeface="+mj-ea"/>
              </a:rPr>
              <a:t>分类分批、全力推进</a:t>
            </a:r>
            <a:r>
              <a:rPr lang="en-US" altLang="zh-CN" sz="1200" b="1" dirty="0" smtClean="0">
                <a:latin typeface="+mj-ea"/>
                <a:ea typeface="+mj-ea"/>
              </a:rPr>
              <a:t>”</a:t>
            </a:r>
          </a:p>
          <a:p>
            <a:pPr lvl="0" algn="ctr">
              <a:lnSpc>
                <a:spcPct val="100000"/>
              </a:lnSpc>
              <a:spcAft>
                <a:spcPts val="0"/>
              </a:spcAft>
              <a:buNone/>
            </a:pPr>
            <a:r>
              <a:rPr lang="zh-CN" altLang="zh-CN" sz="1200" b="1" dirty="0" smtClean="0">
                <a:latin typeface="+mj-ea"/>
                <a:ea typeface="+mj-ea"/>
              </a:rPr>
              <a:t>（</a:t>
            </a:r>
            <a:r>
              <a:rPr lang="en-US" altLang="zh-CN" sz="1200" b="1" dirty="0">
                <a:latin typeface="+mj-ea"/>
                <a:ea typeface="+mj-ea"/>
              </a:rPr>
              <a:t>2014</a:t>
            </a:r>
            <a:r>
              <a:rPr lang="zh-CN" altLang="zh-CN" sz="1200" b="1" dirty="0">
                <a:latin typeface="+mj-ea"/>
                <a:ea typeface="+mj-ea"/>
              </a:rPr>
              <a:t>年中－</a:t>
            </a:r>
            <a:r>
              <a:rPr lang="en-US" altLang="zh-CN" sz="1200" b="1" dirty="0">
                <a:latin typeface="+mj-ea"/>
                <a:ea typeface="+mj-ea"/>
              </a:rPr>
              <a:t>2017</a:t>
            </a:r>
            <a:r>
              <a:rPr lang="zh-CN" altLang="zh-CN" sz="1200" b="1" dirty="0">
                <a:latin typeface="+mj-ea"/>
                <a:ea typeface="+mj-ea"/>
              </a:rPr>
              <a:t>年中）</a:t>
            </a:r>
            <a:endParaRPr lang="zh-CN" altLang="zh-CN" sz="1200" dirty="0">
              <a:latin typeface="+mj-ea"/>
              <a:ea typeface="+mj-ea"/>
            </a:endParaRPr>
          </a:p>
        </p:txBody>
      </p:sp>
      <p:sp>
        <p:nvSpPr>
          <p:cNvPr id="67" name="TextBox 66"/>
          <p:cNvSpPr txBox="1"/>
          <p:nvPr/>
        </p:nvSpPr>
        <p:spPr>
          <a:xfrm>
            <a:off x="7113240" y="985240"/>
            <a:ext cx="2365269" cy="643560"/>
          </a:xfrm>
          <a:prstGeom prst="rect">
            <a:avLst/>
          </a:prstGeom>
          <a:noFill/>
        </p:spPr>
        <p:txBody>
          <a:bodyPr wrap="square" lIns="88697" tIns="44348" rIns="88697" bIns="44348" rtlCol="0">
            <a:spAutoFit/>
          </a:bodyPr>
          <a:lstStyle/>
          <a:p>
            <a:pPr lvl="0" algn="ctr">
              <a:lnSpc>
                <a:spcPct val="100000"/>
              </a:lnSpc>
              <a:spcAft>
                <a:spcPts val="0"/>
              </a:spcAft>
              <a:buNone/>
            </a:pPr>
            <a:r>
              <a:rPr lang="zh-CN" altLang="en-US" sz="1200" b="1" dirty="0" smtClean="0">
                <a:solidFill>
                  <a:schemeClr val="bg2"/>
                </a:solidFill>
                <a:latin typeface="+mj-ea"/>
                <a:ea typeface="+mj-ea"/>
              </a:rPr>
              <a:t>云</a:t>
            </a:r>
            <a:r>
              <a:rPr lang="zh-CN" altLang="zh-CN" sz="1200" b="1" dirty="0">
                <a:latin typeface="+mj-ea"/>
                <a:ea typeface="+mj-ea"/>
              </a:rPr>
              <a:t>阶段</a:t>
            </a:r>
            <a:r>
              <a:rPr lang="en-US" altLang="zh-CN" sz="1200" b="1" dirty="0">
                <a:latin typeface="+mj-ea"/>
                <a:ea typeface="+mj-ea"/>
              </a:rPr>
              <a:t>III</a:t>
            </a:r>
            <a:r>
              <a:rPr lang="zh-CN" altLang="zh-CN" sz="1200" b="1" dirty="0" smtClean="0">
                <a:latin typeface="+mj-ea"/>
                <a:ea typeface="+mj-ea"/>
              </a:rPr>
              <a:t>：</a:t>
            </a:r>
            <a:endParaRPr lang="en-US" altLang="zh-CN" sz="1200" b="1" dirty="0" smtClean="0">
              <a:latin typeface="+mj-ea"/>
              <a:ea typeface="+mj-ea"/>
            </a:endParaRPr>
          </a:p>
          <a:p>
            <a:pPr lvl="0" algn="ctr">
              <a:lnSpc>
                <a:spcPct val="100000"/>
              </a:lnSpc>
              <a:spcAft>
                <a:spcPts val="0"/>
              </a:spcAft>
              <a:buNone/>
            </a:pPr>
            <a:r>
              <a:rPr lang="en-US" altLang="zh-CN" sz="1200" b="1" dirty="0" smtClean="0">
                <a:latin typeface="+mj-ea"/>
                <a:ea typeface="+mj-ea"/>
              </a:rPr>
              <a:t>“</a:t>
            </a:r>
            <a:r>
              <a:rPr lang="zh-CN" altLang="zh-CN" sz="1200" b="1" dirty="0">
                <a:latin typeface="+mj-ea"/>
                <a:ea typeface="+mj-ea"/>
              </a:rPr>
              <a:t>整体优化、引领提升</a:t>
            </a:r>
            <a:r>
              <a:rPr lang="en-US" altLang="zh-CN" sz="1200" b="1" dirty="0" smtClean="0">
                <a:latin typeface="+mj-ea"/>
                <a:ea typeface="+mj-ea"/>
              </a:rPr>
              <a:t>”</a:t>
            </a:r>
          </a:p>
          <a:p>
            <a:pPr lvl="0" algn="ctr">
              <a:lnSpc>
                <a:spcPct val="100000"/>
              </a:lnSpc>
              <a:spcAft>
                <a:spcPts val="0"/>
              </a:spcAft>
              <a:buNone/>
            </a:pPr>
            <a:r>
              <a:rPr lang="zh-CN" altLang="zh-CN" sz="1200" b="1" dirty="0" smtClean="0">
                <a:latin typeface="+mj-ea"/>
                <a:ea typeface="+mj-ea"/>
              </a:rPr>
              <a:t>（</a:t>
            </a:r>
            <a:r>
              <a:rPr lang="en-US" altLang="zh-CN" sz="1200" b="1" dirty="0" smtClean="0">
                <a:latin typeface="+mj-ea"/>
                <a:ea typeface="+mj-ea"/>
              </a:rPr>
              <a:t>2017</a:t>
            </a:r>
            <a:r>
              <a:rPr lang="zh-CN" altLang="zh-CN" sz="1200" b="1" dirty="0">
                <a:latin typeface="+mj-ea"/>
                <a:ea typeface="+mj-ea"/>
              </a:rPr>
              <a:t>年中－</a:t>
            </a:r>
            <a:r>
              <a:rPr lang="en-US" altLang="zh-CN" sz="1200" b="1" dirty="0">
                <a:latin typeface="+mj-ea"/>
                <a:ea typeface="+mj-ea"/>
              </a:rPr>
              <a:t>2018</a:t>
            </a:r>
            <a:r>
              <a:rPr lang="zh-CN" altLang="zh-CN" sz="1200" b="1" dirty="0">
                <a:latin typeface="+mj-ea"/>
                <a:ea typeface="+mj-ea"/>
              </a:rPr>
              <a:t>年）</a:t>
            </a:r>
            <a:endParaRPr lang="zh-CN" altLang="zh-CN" sz="1200" dirty="0">
              <a:latin typeface="+mj-ea"/>
              <a:ea typeface="+mj-ea"/>
            </a:endParaRPr>
          </a:p>
        </p:txBody>
      </p:sp>
      <p:cxnSp>
        <p:nvCxnSpPr>
          <p:cNvPr id="10" name="直接连接符 9"/>
          <p:cNvCxnSpPr/>
          <p:nvPr/>
        </p:nvCxnSpPr>
        <p:spPr bwMode="auto">
          <a:xfrm>
            <a:off x="344488" y="1556350"/>
            <a:ext cx="8928992" cy="0"/>
          </a:xfrm>
          <a:prstGeom prst="line">
            <a:avLst/>
          </a:prstGeom>
          <a:noFill/>
          <a:ln w="28575" cap="flat" cmpd="sng" algn="ctr">
            <a:solidFill>
              <a:schemeClr val="accent1">
                <a:lumMod val="75000"/>
              </a:schemeClr>
            </a:solidFill>
            <a:prstDash val="sysDash"/>
            <a:round/>
            <a:headEnd type="none" w="med" len="med"/>
            <a:tailEnd type="none" w="med" len="med"/>
          </a:ln>
          <a:effectLst/>
        </p:spPr>
      </p:cxnSp>
      <p:cxnSp>
        <p:nvCxnSpPr>
          <p:cNvPr id="34" name="直接连接符 33"/>
          <p:cNvCxnSpPr/>
          <p:nvPr/>
        </p:nvCxnSpPr>
        <p:spPr bwMode="auto">
          <a:xfrm>
            <a:off x="1784648" y="1053088"/>
            <a:ext cx="0" cy="5256584"/>
          </a:xfrm>
          <a:prstGeom prst="line">
            <a:avLst/>
          </a:prstGeom>
          <a:noFill/>
          <a:ln w="28575" cap="flat" cmpd="sng" algn="ctr">
            <a:solidFill>
              <a:schemeClr val="accent1">
                <a:lumMod val="75000"/>
              </a:schemeClr>
            </a:solidFill>
            <a:prstDash val="sysDash"/>
            <a:round/>
            <a:headEnd type="none" w="med" len="med"/>
            <a:tailEnd type="none" w="med" len="med"/>
          </a:ln>
          <a:effectLst/>
        </p:spPr>
      </p:cxnSp>
      <p:sp>
        <p:nvSpPr>
          <p:cNvPr id="37" name="矩形 36"/>
          <p:cNvSpPr/>
          <p:nvPr/>
        </p:nvSpPr>
        <p:spPr>
          <a:xfrm>
            <a:off x="164640" y="1618033"/>
            <a:ext cx="1548000" cy="61200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r>
              <a:rPr lang="zh-CN" altLang="zh-CN" sz="1200" b="1" dirty="0">
                <a:solidFill>
                  <a:schemeClr val="tx1"/>
                </a:solidFill>
                <a:latin typeface="+mj-ea"/>
                <a:ea typeface="+mj-ea"/>
              </a:rPr>
              <a:t>全面建立和落实主数据管理组织</a:t>
            </a:r>
            <a:endParaRPr lang="zh-CN" altLang="en-US" sz="1200" b="1" dirty="0">
              <a:solidFill>
                <a:schemeClr val="tx1"/>
              </a:solidFill>
              <a:latin typeface="+mj-ea"/>
              <a:ea typeface="+mj-ea"/>
            </a:endParaRPr>
          </a:p>
        </p:txBody>
      </p:sp>
      <p:sp>
        <p:nvSpPr>
          <p:cNvPr id="40" name="矩形 39"/>
          <p:cNvSpPr/>
          <p:nvPr/>
        </p:nvSpPr>
        <p:spPr>
          <a:xfrm>
            <a:off x="164640" y="2842170"/>
            <a:ext cx="1548000" cy="529846"/>
          </a:xfrm>
          <a:prstGeom prst="rect">
            <a:avLst/>
          </a:prstGeom>
          <a:solidFill>
            <a:schemeClr val="accent1">
              <a:lumMod val="20000"/>
              <a:lumOff val="80000"/>
            </a:schemeClr>
          </a:solidFill>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lvl="2" algn="ctr">
              <a:lnSpc>
                <a:spcPct val="100000"/>
              </a:lnSpc>
              <a:spcAft>
                <a:spcPts val="0"/>
              </a:spcAft>
              <a:buNone/>
            </a:pPr>
            <a:r>
              <a:rPr lang="zh-CN" altLang="zh-CN" sz="1200" b="1" dirty="0">
                <a:solidFill>
                  <a:schemeClr val="tx1"/>
                </a:solidFill>
                <a:latin typeface="+mj-ea"/>
                <a:ea typeface="+mj-ea"/>
              </a:rPr>
              <a:t>构建主数据标准体系</a:t>
            </a:r>
          </a:p>
        </p:txBody>
      </p:sp>
      <p:sp>
        <p:nvSpPr>
          <p:cNvPr id="41" name="矩形 40"/>
          <p:cNvSpPr/>
          <p:nvPr/>
        </p:nvSpPr>
        <p:spPr>
          <a:xfrm>
            <a:off x="179376" y="5301208"/>
            <a:ext cx="1584000" cy="24622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wrap="square" lIns="0" tIns="0" rIns="0" bIns="0" anchor="ctr">
            <a:noAutofit/>
          </a:bodyPr>
          <a:lstStyle/>
          <a:p>
            <a:pPr marL="0" lvl="2" algn="ctr">
              <a:lnSpc>
                <a:spcPct val="100000"/>
              </a:lnSpc>
              <a:spcBef>
                <a:spcPts val="0"/>
              </a:spcBef>
              <a:spcAft>
                <a:spcPts val="0"/>
              </a:spcAft>
              <a:buNone/>
            </a:pPr>
            <a:r>
              <a:rPr lang="zh-CN" altLang="zh-CN" sz="1200" b="1" dirty="0">
                <a:solidFill>
                  <a:schemeClr val="tx1">
                    <a:lumMod val="95000"/>
                    <a:lumOff val="5000"/>
                  </a:schemeClr>
                </a:solidFill>
                <a:latin typeface="+mj-ea"/>
                <a:ea typeface="+mj-ea"/>
              </a:rPr>
              <a:t>推行数据绩效考核体系</a:t>
            </a:r>
          </a:p>
        </p:txBody>
      </p:sp>
      <p:sp>
        <p:nvSpPr>
          <p:cNvPr id="44" name="矩形 43"/>
          <p:cNvSpPr/>
          <p:nvPr/>
        </p:nvSpPr>
        <p:spPr>
          <a:xfrm>
            <a:off x="141248" y="5877272"/>
            <a:ext cx="1584000" cy="432399"/>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square" lIns="0" tIns="0" rIns="0" bIns="0" anchor="ctr">
            <a:noAutofit/>
          </a:bodyPr>
          <a:lstStyle/>
          <a:p>
            <a:pPr marL="0" lvl="2" algn="ctr">
              <a:lnSpc>
                <a:spcPct val="100000"/>
              </a:lnSpc>
              <a:spcBef>
                <a:spcPts val="0"/>
              </a:spcBef>
              <a:spcAft>
                <a:spcPts val="0"/>
              </a:spcAft>
              <a:buNone/>
            </a:pPr>
            <a:r>
              <a:rPr lang="zh-CN" altLang="zh-CN" sz="1200" b="1" dirty="0">
                <a:solidFill>
                  <a:schemeClr val="tx1">
                    <a:lumMod val="95000"/>
                    <a:lumOff val="5000"/>
                  </a:schemeClr>
                </a:solidFill>
                <a:latin typeface="+mj-ea"/>
                <a:ea typeface="+mj-ea"/>
              </a:rPr>
              <a:t>持续推进主数据管理系统</a:t>
            </a:r>
            <a:r>
              <a:rPr lang="zh-CN" altLang="zh-CN" sz="1200" b="1" dirty="0" smtClean="0">
                <a:solidFill>
                  <a:schemeClr val="tx1">
                    <a:lumMod val="95000"/>
                    <a:lumOff val="5000"/>
                  </a:schemeClr>
                </a:solidFill>
                <a:latin typeface="+mj-ea"/>
                <a:ea typeface="+mj-ea"/>
              </a:rPr>
              <a:t>建设</a:t>
            </a:r>
            <a:endParaRPr lang="zh-CN" altLang="en-US" sz="1200" b="1" dirty="0">
              <a:solidFill>
                <a:schemeClr val="tx1">
                  <a:lumMod val="95000"/>
                  <a:lumOff val="5000"/>
                </a:schemeClr>
              </a:solidFill>
              <a:latin typeface="+mj-ea"/>
              <a:ea typeface="+mj-ea"/>
            </a:endParaRPr>
          </a:p>
        </p:txBody>
      </p:sp>
      <p:sp>
        <p:nvSpPr>
          <p:cNvPr id="15" name="五边形 14"/>
          <p:cNvSpPr/>
          <p:nvPr/>
        </p:nvSpPr>
        <p:spPr>
          <a:xfrm>
            <a:off x="1858776" y="1610208"/>
            <a:ext cx="1285473" cy="313824"/>
          </a:xfrm>
          <a:prstGeom prst="homePlate">
            <a:avLst>
              <a:gd name="adj" fmla="val 16143"/>
            </a:avLst>
          </a:prstGeom>
          <a:solidFill>
            <a:schemeClr val="accent1">
              <a:lumMod val="20000"/>
              <a:lumOff val="80000"/>
            </a:schemeClr>
          </a:solidFill>
        </p:spPr>
        <p:txBody>
          <a:bodyPr rtlCol="0" anchor="ctr">
            <a:noAutofit/>
          </a:bodyPr>
          <a:lstStyle/>
          <a:p>
            <a:pPr algn="ctr">
              <a:lnSpc>
                <a:spcPct val="100000"/>
              </a:lnSpc>
              <a:spcAft>
                <a:spcPts val="0"/>
              </a:spcAft>
              <a:buNone/>
            </a:pPr>
            <a:endParaRPr lang="zh-CN" altLang="en-US" sz="1000" dirty="0">
              <a:latin typeface="+mj-ea"/>
              <a:ea typeface="+mj-ea"/>
            </a:endParaRPr>
          </a:p>
        </p:txBody>
      </p:sp>
      <p:sp>
        <p:nvSpPr>
          <p:cNvPr id="16" name="矩形 15"/>
          <p:cNvSpPr/>
          <p:nvPr/>
        </p:nvSpPr>
        <p:spPr>
          <a:xfrm>
            <a:off x="1898754" y="2003865"/>
            <a:ext cx="2262158" cy="174851"/>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确定试点</a:t>
            </a:r>
            <a:r>
              <a:rPr lang="zh-CN" altLang="zh-CN" sz="900" dirty="0" smtClean="0">
                <a:latin typeface="+mj-ea"/>
                <a:ea typeface="+mj-ea"/>
              </a:rPr>
              <a:t>三</a:t>
            </a:r>
            <a:r>
              <a:rPr lang="zh-CN" altLang="en-US" sz="900" dirty="0" smtClean="0">
                <a:latin typeface="+mj-ea"/>
                <a:ea typeface="+mj-ea"/>
              </a:rPr>
              <a:t>个</a:t>
            </a:r>
            <a:r>
              <a:rPr lang="zh-CN" altLang="zh-CN" sz="900" dirty="0" smtClean="0">
                <a:latin typeface="+mj-ea"/>
                <a:ea typeface="+mj-ea"/>
              </a:rPr>
              <a:t>主</a:t>
            </a:r>
            <a:r>
              <a:rPr lang="zh-CN" altLang="zh-CN" sz="900" dirty="0">
                <a:latin typeface="+mj-ea"/>
                <a:ea typeface="+mj-ea"/>
              </a:rPr>
              <a:t>数据的总部专业管理部门</a:t>
            </a:r>
            <a:endParaRPr lang="zh-CN" altLang="en-US" sz="900" dirty="0">
              <a:latin typeface="+mj-ea"/>
              <a:ea typeface="+mj-ea"/>
            </a:endParaRPr>
          </a:p>
        </p:txBody>
      </p:sp>
      <p:sp>
        <p:nvSpPr>
          <p:cNvPr id="17" name="矩形 16"/>
          <p:cNvSpPr/>
          <p:nvPr/>
        </p:nvSpPr>
        <p:spPr>
          <a:xfrm>
            <a:off x="1895954" y="1610207"/>
            <a:ext cx="1188787" cy="3133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建立主</a:t>
            </a:r>
            <a:r>
              <a:rPr lang="zh-CN" altLang="zh-CN" sz="900" dirty="0" smtClean="0">
                <a:latin typeface="+mj-ea"/>
                <a:ea typeface="+mj-ea"/>
              </a:rPr>
              <a:t>数据管理</a:t>
            </a:r>
            <a:r>
              <a:rPr lang="zh-CN" altLang="en-US" sz="900" dirty="0" smtClean="0">
                <a:latin typeface="+mj-ea"/>
                <a:ea typeface="+mj-ea"/>
              </a:rPr>
              <a:t>委员会和主数据管理办公室</a:t>
            </a:r>
            <a:endParaRPr lang="zh-CN" altLang="en-US" sz="900" dirty="0">
              <a:latin typeface="+mj-ea"/>
              <a:ea typeface="+mj-ea"/>
            </a:endParaRPr>
          </a:p>
        </p:txBody>
      </p:sp>
      <p:cxnSp>
        <p:nvCxnSpPr>
          <p:cNvPr id="50" name="直接连接符 49"/>
          <p:cNvCxnSpPr/>
          <p:nvPr/>
        </p:nvCxnSpPr>
        <p:spPr bwMode="auto">
          <a:xfrm>
            <a:off x="4520952" y="1609733"/>
            <a:ext cx="0" cy="4699939"/>
          </a:xfrm>
          <a:prstGeom prst="line">
            <a:avLst/>
          </a:prstGeom>
          <a:noFill/>
          <a:ln w="12700" cap="flat" cmpd="sng" algn="ctr">
            <a:solidFill>
              <a:schemeClr val="accent1">
                <a:lumMod val="75000"/>
              </a:schemeClr>
            </a:solidFill>
            <a:prstDash val="sysDash"/>
            <a:round/>
            <a:headEnd type="none" w="med" len="med"/>
            <a:tailEnd type="none" w="med" len="med"/>
          </a:ln>
          <a:effectLst/>
        </p:spPr>
      </p:cxnSp>
      <p:cxnSp>
        <p:nvCxnSpPr>
          <p:cNvPr id="53" name="直接连接符 52"/>
          <p:cNvCxnSpPr/>
          <p:nvPr/>
        </p:nvCxnSpPr>
        <p:spPr bwMode="auto">
          <a:xfrm flipH="1">
            <a:off x="7257256" y="1571817"/>
            <a:ext cx="10671" cy="4775686"/>
          </a:xfrm>
          <a:prstGeom prst="line">
            <a:avLst/>
          </a:prstGeom>
          <a:noFill/>
          <a:ln w="12700" cap="flat" cmpd="sng" algn="ctr">
            <a:solidFill>
              <a:schemeClr val="accent1">
                <a:lumMod val="75000"/>
              </a:schemeClr>
            </a:solidFill>
            <a:prstDash val="sysDash"/>
            <a:round/>
            <a:headEnd type="none" w="med" len="med"/>
            <a:tailEnd type="none" w="med" len="med"/>
          </a:ln>
          <a:effectLst/>
        </p:spPr>
      </p:cxnSp>
      <p:sp>
        <p:nvSpPr>
          <p:cNvPr id="20" name="矩形 19"/>
          <p:cNvSpPr/>
          <p:nvPr/>
        </p:nvSpPr>
        <p:spPr>
          <a:xfrm>
            <a:off x="3144250" y="1610207"/>
            <a:ext cx="1376702" cy="313825"/>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建立职责清晰、流程严密、长期有效的管理体系</a:t>
            </a:r>
            <a:endParaRPr lang="zh-CN" altLang="en-US" sz="900" dirty="0">
              <a:latin typeface="+mj-ea"/>
              <a:ea typeface="+mj-ea"/>
            </a:endParaRPr>
          </a:p>
        </p:txBody>
      </p:sp>
      <p:sp>
        <p:nvSpPr>
          <p:cNvPr id="21" name="矩形 20"/>
          <p:cNvSpPr/>
          <p:nvPr/>
        </p:nvSpPr>
        <p:spPr>
          <a:xfrm>
            <a:off x="4558361" y="1571817"/>
            <a:ext cx="2710707" cy="3133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建立、健全各类主数据的管理体制，明确中国建筑总部与二级企业在数据管理方面的</a:t>
            </a:r>
            <a:r>
              <a:rPr lang="zh-CN" altLang="zh-CN" sz="900" dirty="0" smtClean="0">
                <a:latin typeface="+mj-ea"/>
                <a:ea typeface="+mj-ea"/>
              </a:rPr>
              <a:t>分级分层</a:t>
            </a:r>
            <a:r>
              <a:rPr lang="zh-CN" altLang="zh-CN" sz="900" dirty="0">
                <a:latin typeface="+mj-ea"/>
                <a:ea typeface="+mj-ea"/>
              </a:rPr>
              <a:t>的关联关系</a:t>
            </a:r>
            <a:endParaRPr lang="zh-CN" altLang="en-US" sz="900" dirty="0">
              <a:latin typeface="+mj-ea"/>
              <a:ea typeface="+mj-ea"/>
            </a:endParaRPr>
          </a:p>
        </p:txBody>
      </p:sp>
      <p:sp>
        <p:nvSpPr>
          <p:cNvPr id="22" name="矩形 21"/>
          <p:cNvSpPr/>
          <p:nvPr/>
        </p:nvSpPr>
        <p:spPr>
          <a:xfrm>
            <a:off x="4592960" y="1906539"/>
            <a:ext cx="2592288" cy="3133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明确</a:t>
            </a:r>
            <a:r>
              <a:rPr lang="zh-CN" altLang="zh-CN" sz="900" dirty="0" smtClean="0">
                <a:latin typeface="+mj-ea"/>
                <a:ea typeface="+mj-ea"/>
              </a:rPr>
              <a:t>其他</a:t>
            </a:r>
            <a:r>
              <a:rPr lang="en-US" altLang="zh-CN" sz="900" dirty="0" smtClean="0">
                <a:latin typeface="+mj-ea"/>
                <a:ea typeface="+mj-ea"/>
              </a:rPr>
              <a:t>15</a:t>
            </a:r>
            <a:r>
              <a:rPr lang="zh-CN" altLang="en-US" sz="900" dirty="0" smtClean="0">
                <a:latin typeface="+mj-ea"/>
                <a:ea typeface="+mj-ea"/>
              </a:rPr>
              <a:t>个</a:t>
            </a:r>
            <a:r>
              <a:rPr lang="zh-CN" altLang="zh-CN" sz="900" dirty="0" smtClean="0">
                <a:latin typeface="+mj-ea"/>
                <a:ea typeface="+mj-ea"/>
              </a:rPr>
              <a:t>主</a:t>
            </a:r>
            <a:r>
              <a:rPr lang="zh-CN" altLang="zh-CN" sz="900" dirty="0">
                <a:latin typeface="+mj-ea"/>
                <a:ea typeface="+mj-ea"/>
              </a:rPr>
              <a:t>数据的总部管理部门，确认各级下属单位主数据管理的岗位和职责分工</a:t>
            </a:r>
            <a:endParaRPr lang="zh-CN" altLang="en-US" sz="900" dirty="0">
              <a:latin typeface="+mj-ea"/>
              <a:ea typeface="+mj-ea"/>
            </a:endParaRPr>
          </a:p>
        </p:txBody>
      </p:sp>
      <p:sp>
        <p:nvSpPr>
          <p:cNvPr id="23" name="矩形 22"/>
          <p:cNvSpPr/>
          <p:nvPr/>
        </p:nvSpPr>
        <p:spPr>
          <a:xfrm>
            <a:off x="1856656" y="2344103"/>
            <a:ext cx="1199576" cy="4518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建立健全专家团队管理制度，明确专家团队的工作职责和工作模式</a:t>
            </a:r>
            <a:endParaRPr lang="zh-CN" altLang="en-US" sz="900" dirty="0">
              <a:latin typeface="+mj-ea"/>
              <a:ea typeface="+mj-ea"/>
            </a:endParaRPr>
          </a:p>
        </p:txBody>
      </p:sp>
      <p:sp>
        <p:nvSpPr>
          <p:cNvPr id="24" name="矩形 23"/>
          <p:cNvSpPr/>
          <p:nvPr/>
        </p:nvSpPr>
        <p:spPr>
          <a:xfrm>
            <a:off x="3152800" y="2344103"/>
            <a:ext cx="1320037" cy="4518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构建专家的</a:t>
            </a:r>
            <a:r>
              <a:rPr lang="zh-CN" altLang="zh-CN" sz="900" dirty="0" smtClean="0">
                <a:latin typeface="+mj-ea"/>
                <a:ea typeface="+mj-ea"/>
              </a:rPr>
              <a:t>选拔、</a:t>
            </a:r>
            <a:r>
              <a:rPr lang="zh-CN" altLang="zh-CN" sz="900" dirty="0">
                <a:latin typeface="+mj-ea"/>
                <a:ea typeface="+mj-ea"/>
              </a:rPr>
              <a:t>交流</a:t>
            </a:r>
            <a:r>
              <a:rPr lang="zh-CN" altLang="zh-CN" sz="900" dirty="0" smtClean="0">
                <a:latin typeface="+mj-ea"/>
                <a:ea typeface="+mj-ea"/>
              </a:rPr>
              <a:t>培训、工作监督、考核和</a:t>
            </a:r>
            <a:r>
              <a:rPr lang="zh-CN" altLang="zh-CN" sz="900" dirty="0">
                <a:latin typeface="+mj-ea"/>
                <a:ea typeface="+mj-ea"/>
              </a:rPr>
              <a:t>后备管理机制</a:t>
            </a:r>
            <a:endParaRPr lang="zh-CN" altLang="en-US" sz="900" dirty="0">
              <a:latin typeface="+mj-ea"/>
              <a:ea typeface="+mj-ea"/>
            </a:endParaRPr>
          </a:p>
        </p:txBody>
      </p:sp>
      <p:sp>
        <p:nvSpPr>
          <p:cNvPr id="25" name="矩形 24"/>
          <p:cNvSpPr/>
          <p:nvPr/>
        </p:nvSpPr>
        <p:spPr>
          <a:xfrm>
            <a:off x="5871487" y="2318000"/>
            <a:ext cx="1392631" cy="4518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完成主数据的标准化工作和数据清理工作，提升主数据质量。</a:t>
            </a:r>
            <a:endParaRPr lang="zh-CN" altLang="en-US" sz="900" dirty="0">
              <a:latin typeface="+mj-ea"/>
              <a:ea typeface="+mj-ea"/>
            </a:endParaRPr>
          </a:p>
        </p:txBody>
      </p:sp>
      <p:sp>
        <p:nvSpPr>
          <p:cNvPr id="26" name="矩形 25"/>
          <p:cNvSpPr/>
          <p:nvPr/>
        </p:nvSpPr>
        <p:spPr>
          <a:xfrm>
            <a:off x="4561361" y="2291897"/>
            <a:ext cx="1255735" cy="4518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逐步建立材料分类和材料主数据、设备分类主数据的专职专家团队</a:t>
            </a:r>
            <a:endParaRPr lang="zh-CN" altLang="en-US" sz="900" dirty="0">
              <a:latin typeface="+mj-ea"/>
              <a:ea typeface="+mj-ea"/>
            </a:endParaRPr>
          </a:p>
        </p:txBody>
      </p:sp>
      <p:sp>
        <p:nvSpPr>
          <p:cNvPr id="61" name="矩形 60"/>
          <p:cNvSpPr/>
          <p:nvPr/>
        </p:nvSpPr>
        <p:spPr>
          <a:xfrm>
            <a:off x="7324741" y="2350653"/>
            <a:ext cx="1934987" cy="313350"/>
          </a:xfrm>
          <a:prstGeom prst="rect">
            <a:avLst/>
          </a:prstGeom>
        </p:spPr>
        <p:txBody>
          <a:bodyPr wrap="square" lIns="36000" tIns="36000" rIns="0" bIns="0">
            <a:spAutoFit/>
          </a:bodyPr>
          <a:lstStyle/>
          <a:p>
            <a:pPr>
              <a:lnSpc>
                <a:spcPct val="100000"/>
              </a:lnSpc>
              <a:spcAft>
                <a:spcPts val="0"/>
              </a:spcAft>
              <a:buNone/>
            </a:pPr>
            <a:r>
              <a:rPr lang="zh-CN" altLang="en-US" sz="900" dirty="0" smtClean="0">
                <a:latin typeface="+mj-ea"/>
                <a:ea typeface="+mj-ea"/>
              </a:rPr>
              <a:t>实现专家绩效考核，优化专家团队，推动专职团队的建立</a:t>
            </a:r>
            <a:endParaRPr lang="zh-CN" altLang="en-US" sz="900" dirty="0">
              <a:latin typeface="+mj-ea"/>
              <a:ea typeface="+mj-ea"/>
            </a:endParaRPr>
          </a:p>
        </p:txBody>
      </p:sp>
      <p:sp>
        <p:nvSpPr>
          <p:cNvPr id="62" name="矩形 61"/>
          <p:cNvSpPr/>
          <p:nvPr/>
        </p:nvSpPr>
        <p:spPr>
          <a:xfrm>
            <a:off x="7345061" y="1754276"/>
            <a:ext cx="1934987" cy="174851"/>
          </a:xfrm>
          <a:prstGeom prst="rect">
            <a:avLst/>
          </a:prstGeom>
        </p:spPr>
        <p:txBody>
          <a:bodyPr wrap="square" lIns="36000" tIns="36000" rIns="0" bIns="0">
            <a:spAutoFit/>
          </a:bodyPr>
          <a:lstStyle/>
          <a:p>
            <a:pPr>
              <a:lnSpc>
                <a:spcPct val="100000"/>
              </a:lnSpc>
              <a:spcAft>
                <a:spcPts val="0"/>
              </a:spcAft>
              <a:buNone/>
            </a:pPr>
            <a:r>
              <a:rPr lang="zh-CN" altLang="en-US" sz="900" dirty="0" smtClean="0">
                <a:latin typeface="+mj-ea"/>
                <a:ea typeface="+mj-ea"/>
              </a:rPr>
              <a:t>优化组织架构，实现可持续性发展</a:t>
            </a:r>
            <a:endParaRPr lang="zh-CN" altLang="en-US" sz="900" dirty="0">
              <a:latin typeface="+mj-ea"/>
              <a:ea typeface="+mj-ea"/>
            </a:endParaRPr>
          </a:p>
        </p:txBody>
      </p:sp>
      <p:sp>
        <p:nvSpPr>
          <p:cNvPr id="27" name="矩形 26"/>
          <p:cNvSpPr/>
          <p:nvPr/>
        </p:nvSpPr>
        <p:spPr>
          <a:xfrm>
            <a:off x="1858776" y="2837126"/>
            <a:ext cx="2576901" cy="3133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初步建立各类主数据的管理标准，实现主数据编码、属性规则、管理</a:t>
            </a:r>
            <a:r>
              <a:rPr lang="zh-CN" altLang="zh-CN" sz="900" dirty="0" smtClean="0">
                <a:latin typeface="+mj-ea"/>
                <a:ea typeface="+mj-ea"/>
              </a:rPr>
              <a:t>部门</a:t>
            </a:r>
            <a:r>
              <a:rPr lang="zh-CN" altLang="en-US" sz="900" dirty="0" smtClean="0">
                <a:latin typeface="+mj-ea"/>
                <a:ea typeface="+mj-ea"/>
              </a:rPr>
              <a:t>、工作流程标准化</a:t>
            </a:r>
            <a:endParaRPr lang="zh-CN" altLang="en-US" sz="900" dirty="0">
              <a:latin typeface="+mj-ea"/>
              <a:ea typeface="+mj-ea"/>
            </a:endParaRPr>
          </a:p>
        </p:txBody>
      </p:sp>
      <p:sp>
        <p:nvSpPr>
          <p:cNvPr id="28" name="矩形 27"/>
          <p:cNvSpPr/>
          <p:nvPr/>
        </p:nvSpPr>
        <p:spPr>
          <a:xfrm>
            <a:off x="1964512" y="3197166"/>
            <a:ext cx="2592288" cy="174851"/>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建立一期实施三个主数据的集成</a:t>
            </a:r>
            <a:r>
              <a:rPr lang="zh-CN" altLang="zh-CN" sz="900" dirty="0" smtClean="0">
                <a:latin typeface="+mj-ea"/>
                <a:ea typeface="+mj-ea"/>
              </a:rPr>
              <a:t>标准</a:t>
            </a:r>
            <a:endParaRPr lang="zh-CN" altLang="en-US" sz="900" dirty="0">
              <a:latin typeface="+mj-ea"/>
              <a:ea typeface="+mj-ea"/>
            </a:endParaRPr>
          </a:p>
        </p:txBody>
      </p:sp>
      <p:sp>
        <p:nvSpPr>
          <p:cNvPr id="29" name="矩形 28"/>
          <p:cNvSpPr/>
          <p:nvPr/>
        </p:nvSpPr>
        <p:spPr>
          <a:xfrm>
            <a:off x="4592960" y="2795953"/>
            <a:ext cx="1320754" cy="313350"/>
          </a:xfrm>
          <a:prstGeom prst="rect">
            <a:avLst/>
          </a:prstGeom>
        </p:spPr>
        <p:txBody>
          <a:bodyPr wrap="square" lIns="36000" tIns="36000" rIns="0" bIns="0">
            <a:spAutoFit/>
          </a:bodyPr>
          <a:lstStyle/>
          <a:p>
            <a:pPr>
              <a:lnSpc>
                <a:spcPct val="100000"/>
              </a:lnSpc>
              <a:spcAft>
                <a:spcPts val="0"/>
              </a:spcAft>
              <a:buNone/>
            </a:pPr>
            <a:r>
              <a:rPr lang="zh-CN" altLang="zh-CN" sz="900" dirty="0" smtClean="0">
                <a:latin typeface="+mj-ea"/>
                <a:ea typeface="+mj-ea"/>
              </a:rPr>
              <a:t>进一步</a:t>
            </a:r>
            <a:r>
              <a:rPr lang="zh-CN" altLang="en-US" sz="900" dirty="0" smtClean="0">
                <a:latin typeface="+mj-ea"/>
                <a:ea typeface="+mj-ea"/>
              </a:rPr>
              <a:t>制定各类</a:t>
            </a:r>
            <a:r>
              <a:rPr lang="zh-CN" altLang="zh-CN" sz="900" dirty="0" smtClean="0">
                <a:latin typeface="+mj-ea"/>
                <a:ea typeface="+mj-ea"/>
              </a:rPr>
              <a:t>推广</a:t>
            </a:r>
            <a:r>
              <a:rPr lang="zh-CN" altLang="zh-CN" sz="900" dirty="0">
                <a:latin typeface="+mj-ea"/>
                <a:ea typeface="+mj-ea"/>
              </a:rPr>
              <a:t>主数据的管理标准</a:t>
            </a:r>
            <a:endParaRPr lang="zh-CN" altLang="en-US" sz="900" dirty="0">
              <a:latin typeface="+mj-ea"/>
              <a:ea typeface="+mj-ea"/>
            </a:endParaRPr>
          </a:p>
        </p:txBody>
      </p:sp>
      <p:sp>
        <p:nvSpPr>
          <p:cNvPr id="30" name="矩形 29"/>
          <p:cNvSpPr/>
          <p:nvPr/>
        </p:nvSpPr>
        <p:spPr>
          <a:xfrm>
            <a:off x="5956373" y="2795953"/>
            <a:ext cx="1222861" cy="3133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建立推广实施的各类主数据集成标准</a:t>
            </a:r>
            <a:endParaRPr lang="zh-CN" altLang="en-US" sz="900" dirty="0">
              <a:latin typeface="+mj-ea"/>
              <a:ea typeface="+mj-ea"/>
            </a:endParaRPr>
          </a:p>
        </p:txBody>
      </p:sp>
      <p:sp>
        <p:nvSpPr>
          <p:cNvPr id="87" name="矩形 86"/>
          <p:cNvSpPr/>
          <p:nvPr/>
        </p:nvSpPr>
        <p:spPr>
          <a:xfrm>
            <a:off x="4592960" y="3228001"/>
            <a:ext cx="2477707" cy="174851"/>
          </a:xfrm>
          <a:prstGeom prst="rect">
            <a:avLst/>
          </a:prstGeom>
        </p:spPr>
        <p:txBody>
          <a:bodyPr wrap="square" lIns="36000" tIns="36000" rIns="0" bIns="0">
            <a:spAutoFit/>
          </a:bodyPr>
          <a:lstStyle/>
          <a:p>
            <a:pPr algn="ctr">
              <a:lnSpc>
                <a:spcPct val="100000"/>
              </a:lnSpc>
              <a:spcAft>
                <a:spcPts val="0"/>
              </a:spcAft>
              <a:buNone/>
            </a:pPr>
            <a:r>
              <a:rPr lang="zh-CN" altLang="en-US" sz="900" dirty="0" smtClean="0">
                <a:latin typeface="+mj-ea"/>
                <a:ea typeface="+mj-ea"/>
              </a:rPr>
              <a:t>持续构建标准的运维体系</a:t>
            </a:r>
            <a:endParaRPr lang="zh-CN" altLang="en-US" sz="900" dirty="0">
              <a:latin typeface="+mj-ea"/>
              <a:ea typeface="+mj-ea"/>
            </a:endParaRPr>
          </a:p>
        </p:txBody>
      </p:sp>
      <p:sp>
        <p:nvSpPr>
          <p:cNvPr id="88" name="矩形 87"/>
          <p:cNvSpPr/>
          <p:nvPr/>
        </p:nvSpPr>
        <p:spPr>
          <a:xfrm>
            <a:off x="7359672" y="2999081"/>
            <a:ext cx="1352355" cy="174851"/>
          </a:xfrm>
          <a:prstGeom prst="rect">
            <a:avLst/>
          </a:prstGeom>
        </p:spPr>
        <p:txBody>
          <a:bodyPr wrap="square" lIns="36000" tIns="36000" rIns="0" bIns="0">
            <a:spAutoFit/>
          </a:bodyPr>
          <a:lstStyle/>
          <a:p>
            <a:pPr>
              <a:lnSpc>
                <a:spcPct val="100000"/>
              </a:lnSpc>
              <a:spcAft>
                <a:spcPts val="0"/>
              </a:spcAft>
              <a:buNone/>
            </a:pPr>
            <a:r>
              <a:rPr lang="zh-CN" altLang="en-US" sz="900" dirty="0" smtClean="0">
                <a:latin typeface="+mj-ea"/>
                <a:ea typeface="+mj-ea"/>
              </a:rPr>
              <a:t>标准的持续优化和改进</a:t>
            </a:r>
            <a:endParaRPr lang="zh-CN" altLang="en-US" sz="900" dirty="0">
              <a:latin typeface="+mj-ea"/>
              <a:ea typeface="+mj-ea"/>
            </a:endParaRPr>
          </a:p>
        </p:txBody>
      </p:sp>
      <p:sp>
        <p:nvSpPr>
          <p:cNvPr id="31" name="矩形 30"/>
          <p:cNvSpPr/>
          <p:nvPr/>
        </p:nvSpPr>
        <p:spPr>
          <a:xfrm>
            <a:off x="1856656" y="3496231"/>
            <a:ext cx="1360822" cy="451850"/>
          </a:xfrm>
          <a:prstGeom prst="rect">
            <a:avLst/>
          </a:prstGeom>
        </p:spPr>
        <p:txBody>
          <a:bodyPr wrap="square" lIns="36000" tIns="36000" rIns="0" bIns="0">
            <a:spAutoFit/>
          </a:bodyPr>
          <a:lstStyle/>
          <a:p>
            <a:pPr>
              <a:lnSpc>
                <a:spcPct val="100000"/>
              </a:lnSpc>
              <a:spcAft>
                <a:spcPts val="0"/>
              </a:spcAft>
              <a:buNone/>
            </a:pPr>
            <a:r>
              <a:rPr lang="zh-CN" altLang="zh-CN" sz="900" dirty="0" smtClean="0">
                <a:latin typeface="+mj-ea"/>
                <a:ea typeface="+mj-ea"/>
              </a:rPr>
              <a:t>完成两</a:t>
            </a:r>
            <a:r>
              <a:rPr lang="zh-CN" altLang="zh-CN" sz="900" dirty="0">
                <a:latin typeface="+mj-ea"/>
                <a:ea typeface="+mj-ea"/>
              </a:rPr>
              <a:t>家</a:t>
            </a:r>
            <a:r>
              <a:rPr lang="zh-CN" altLang="zh-CN" sz="900" dirty="0" smtClean="0">
                <a:latin typeface="+mj-ea"/>
                <a:ea typeface="+mj-ea"/>
              </a:rPr>
              <a:t>试点单位</a:t>
            </a:r>
            <a:r>
              <a:rPr lang="zh-CN" altLang="zh-CN" sz="900" dirty="0">
                <a:latin typeface="+mj-ea"/>
                <a:ea typeface="+mj-ea"/>
              </a:rPr>
              <a:t>组织机构、人员、供应商</a:t>
            </a:r>
            <a:r>
              <a:rPr lang="zh-CN" altLang="zh-CN" sz="900" dirty="0" smtClean="0">
                <a:latin typeface="+mj-ea"/>
                <a:ea typeface="+mj-ea"/>
              </a:rPr>
              <a:t>三</a:t>
            </a:r>
            <a:r>
              <a:rPr lang="zh-CN" altLang="en-US" sz="900" dirty="0" smtClean="0">
                <a:latin typeface="+mj-ea"/>
                <a:ea typeface="+mj-ea"/>
              </a:rPr>
              <a:t>个</a:t>
            </a:r>
            <a:r>
              <a:rPr lang="zh-CN" altLang="zh-CN" sz="900" dirty="0" smtClean="0">
                <a:latin typeface="+mj-ea"/>
                <a:ea typeface="+mj-ea"/>
              </a:rPr>
              <a:t>主</a:t>
            </a:r>
            <a:r>
              <a:rPr lang="zh-CN" altLang="zh-CN" sz="900" dirty="0">
                <a:latin typeface="+mj-ea"/>
                <a:ea typeface="+mj-ea"/>
              </a:rPr>
              <a:t>数据</a:t>
            </a:r>
            <a:r>
              <a:rPr lang="zh-CN" altLang="zh-CN" sz="900" dirty="0" smtClean="0">
                <a:latin typeface="+mj-ea"/>
                <a:ea typeface="+mj-ea"/>
              </a:rPr>
              <a:t>的标准</a:t>
            </a:r>
            <a:r>
              <a:rPr lang="zh-CN" altLang="zh-CN" sz="900" dirty="0">
                <a:latin typeface="+mj-ea"/>
                <a:ea typeface="+mj-ea"/>
              </a:rPr>
              <a:t>化工作</a:t>
            </a:r>
            <a:endParaRPr lang="zh-CN" altLang="en-US" sz="900" dirty="0">
              <a:latin typeface="+mj-ea"/>
              <a:ea typeface="+mj-ea"/>
            </a:endParaRPr>
          </a:p>
        </p:txBody>
      </p:sp>
      <p:sp>
        <p:nvSpPr>
          <p:cNvPr id="32" name="矩形 31"/>
          <p:cNvSpPr/>
          <p:nvPr/>
        </p:nvSpPr>
        <p:spPr>
          <a:xfrm>
            <a:off x="3215979" y="3444025"/>
            <a:ext cx="1219697" cy="451850"/>
          </a:xfrm>
          <a:prstGeom prst="rect">
            <a:avLst/>
          </a:prstGeom>
        </p:spPr>
        <p:txBody>
          <a:bodyPr wrap="square" lIns="36000" tIns="36000" rIns="0" bIns="0">
            <a:spAutoFit/>
          </a:bodyPr>
          <a:lstStyle/>
          <a:p>
            <a:pPr>
              <a:lnSpc>
                <a:spcPct val="100000"/>
              </a:lnSpc>
              <a:spcAft>
                <a:spcPts val="0"/>
              </a:spcAft>
              <a:buNone/>
            </a:pPr>
            <a:r>
              <a:rPr lang="zh-CN" altLang="en-US" sz="900" dirty="0" smtClean="0">
                <a:latin typeface="+mj-ea"/>
                <a:ea typeface="+mj-ea"/>
              </a:rPr>
              <a:t>完成</a:t>
            </a:r>
            <a:r>
              <a:rPr lang="zh-CN" altLang="zh-CN" sz="900" dirty="0" smtClean="0">
                <a:latin typeface="+mj-ea"/>
                <a:ea typeface="+mj-ea"/>
              </a:rPr>
              <a:t>项目管理</a:t>
            </a:r>
            <a:r>
              <a:rPr lang="zh-CN" altLang="zh-CN" sz="900" dirty="0">
                <a:latin typeface="+mj-ea"/>
                <a:ea typeface="+mj-ea"/>
              </a:rPr>
              <a:t>系统中的数据清理，完成数据的抽取、</a:t>
            </a:r>
            <a:r>
              <a:rPr lang="zh-CN" altLang="zh-CN" sz="900" dirty="0" smtClean="0">
                <a:latin typeface="+mj-ea"/>
                <a:ea typeface="+mj-ea"/>
              </a:rPr>
              <a:t>标准转换</a:t>
            </a:r>
            <a:r>
              <a:rPr lang="zh-CN" altLang="zh-CN" sz="900" dirty="0">
                <a:latin typeface="+mj-ea"/>
                <a:ea typeface="+mj-ea"/>
              </a:rPr>
              <a:t>、加载</a:t>
            </a:r>
            <a:endParaRPr lang="zh-CN" altLang="en-US" sz="900" dirty="0">
              <a:latin typeface="+mj-ea"/>
              <a:ea typeface="+mj-ea"/>
            </a:endParaRPr>
          </a:p>
        </p:txBody>
      </p:sp>
      <p:sp>
        <p:nvSpPr>
          <p:cNvPr id="33" name="矩形 32"/>
          <p:cNvSpPr/>
          <p:nvPr/>
        </p:nvSpPr>
        <p:spPr>
          <a:xfrm>
            <a:off x="4617159" y="3429740"/>
            <a:ext cx="1318224" cy="313350"/>
          </a:xfrm>
          <a:prstGeom prst="rect">
            <a:avLst/>
          </a:prstGeom>
          <a:solidFill>
            <a:schemeClr val="accent1">
              <a:lumMod val="60000"/>
              <a:lumOff val="40000"/>
            </a:schemeClr>
          </a:solidFill>
        </p:spPr>
        <p:txBody>
          <a:bodyPr wrap="square" lIns="36000" tIns="36000" rIns="0" bIns="0">
            <a:spAutoFit/>
          </a:bodyPr>
          <a:lstStyle/>
          <a:p>
            <a:pPr>
              <a:lnSpc>
                <a:spcPct val="100000"/>
              </a:lnSpc>
              <a:spcAft>
                <a:spcPts val="0"/>
              </a:spcAft>
              <a:buNone/>
            </a:pPr>
            <a:r>
              <a:rPr lang="zh-CN" altLang="zh-CN" sz="900" dirty="0">
                <a:latin typeface="+mj-ea"/>
                <a:ea typeface="+mj-ea"/>
              </a:rPr>
              <a:t>完成</a:t>
            </a:r>
            <a:r>
              <a:rPr lang="zh-CN" altLang="en-US" sz="900" dirty="0">
                <a:latin typeface="+mj-ea"/>
                <a:ea typeface="+mj-ea"/>
              </a:rPr>
              <a:t>一期</a:t>
            </a:r>
            <a:r>
              <a:rPr lang="zh-CN" altLang="zh-CN" sz="900" dirty="0" smtClean="0">
                <a:latin typeface="+mj-ea"/>
                <a:ea typeface="+mj-ea"/>
              </a:rPr>
              <a:t>三</a:t>
            </a:r>
            <a:r>
              <a:rPr lang="zh-CN" altLang="en-US" sz="900" dirty="0" smtClean="0">
                <a:latin typeface="+mj-ea"/>
                <a:ea typeface="+mj-ea"/>
              </a:rPr>
              <a:t>个</a:t>
            </a:r>
            <a:r>
              <a:rPr lang="zh-CN" altLang="zh-CN" sz="900" dirty="0" smtClean="0">
                <a:latin typeface="+mj-ea"/>
                <a:ea typeface="+mj-ea"/>
              </a:rPr>
              <a:t>主</a:t>
            </a:r>
            <a:r>
              <a:rPr lang="zh-CN" altLang="zh-CN" sz="900" dirty="0">
                <a:latin typeface="+mj-ea"/>
                <a:ea typeface="+mj-ea"/>
              </a:rPr>
              <a:t>数据在其他二级单位</a:t>
            </a:r>
            <a:r>
              <a:rPr lang="zh-CN" altLang="zh-CN" sz="900" dirty="0" smtClean="0">
                <a:latin typeface="+mj-ea"/>
                <a:ea typeface="+mj-ea"/>
              </a:rPr>
              <a:t>的数据</a:t>
            </a:r>
            <a:r>
              <a:rPr lang="zh-CN" altLang="zh-CN" sz="900" dirty="0">
                <a:latin typeface="+mj-ea"/>
                <a:ea typeface="+mj-ea"/>
              </a:rPr>
              <a:t>清理</a:t>
            </a:r>
            <a:endParaRPr lang="zh-CN" altLang="en-US" sz="900" dirty="0">
              <a:latin typeface="+mj-ea"/>
              <a:ea typeface="+mj-ea"/>
            </a:endParaRPr>
          </a:p>
        </p:txBody>
      </p:sp>
      <p:sp>
        <p:nvSpPr>
          <p:cNvPr id="35" name="矩形 34"/>
          <p:cNvSpPr/>
          <p:nvPr/>
        </p:nvSpPr>
        <p:spPr>
          <a:xfrm>
            <a:off x="5928110" y="3429740"/>
            <a:ext cx="1329145" cy="3133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完成各类主数据的</a:t>
            </a:r>
            <a:r>
              <a:rPr lang="zh-CN" altLang="en-US" sz="900" dirty="0">
                <a:latin typeface="+mj-ea"/>
                <a:ea typeface="+mj-ea"/>
              </a:rPr>
              <a:t>推广，</a:t>
            </a:r>
            <a:r>
              <a:rPr lang="zh-CN" altLang="zh-CN" sz="900" dirty="0">
                <a:latin typeface="+mj-ea"/>
                <a:ea typeface="+mj-ea"/>
              </a:rPr>
              <a:t>标准化和数据清理工作</a:t>
            </a:r>
            <a:endParaRPr lang="zh-CN" altLang="en-US" sz="900" dirty="0">
              <a:latin typeface="+mj-ea"/>
              <a:ea typeface="+mj-ea"/>
            </a:endParaRPr>
          </a:p>
        </p:txBody>
      </p:sp>
      <p:sp>
        <p:nvSpPr>
          <p:cNvPr id="36" name="矩形 35"/>
          <p:cNvSpPr/>
          <p:nvPr/>
        </p:nvSpPr>
        <p:spPr>
          <a:xfrm>
            <a:off x="4652257" y="3788162"/>
            <a:ext cx="2653625" cy="174851"/>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实现总部</a:t>
            </a:r>
            <a:r>
              <a:rPr lang="zh-CN" altLang="zh-CN" sz="900" dirty="0" smtClean="0">
                <a:latin typeface="+mj-ea"/>
                <a:ea typeface="+mj-ea"/>
              </a:rPr>
              <a:t>集中业务</a:t>
            </a:r>
            <a:r>
              <a:rPr lang="zh-CN" altLang="zh-CN" sz="900" dirty="0">
                <a:latin typeface="+mj-ea"/>
                <a:ea typeface="+mj-ea"/>
              </a:rPr>
              <a:t>管理系统与主</a:t>
            </a:r>
            <a:r>
              <a:rPr lang="zh-CN" altLang="zh-CN" sz="900" dirty="0" smtClean="0">
                <a:latin typeface="+mj-ea"/>
                <a:ea typeface="+mj-ea"/>
              </a:rPr>
              <a:t>数据系统的集成</a:t>
            </a:r>
            <a:endParaRPr lang="zh-CN" altLang="en-US" sz="900" dirty="0">
              <a:latin typeface="+mj-ea"/>
              <a:ea typeface="+mj-ea"/>
            </a:endParaRPr>
          </a:p>
        </p:txBody>
      </p:sp>
      <p:sp>
        <p:nvSpPr>
          <p:cNvPr id="45" name="矩形 44"/>
          <p:cNvSpPr/>
          <p:nvPr/>
        </p:nvSpPr>
        <p:spPr>
          <a:xfrm>
            <a:off x="7359672" y="3496231"/>
            <a:ext cx="1900056" cy="451850"/>
          </a:xfrm>
          <a:prstGeom prst="rect">
            <a:avLst/>
          </a:prstGeom>
        </p:spPr>
        <p:txBody>
          <a:bodyPr wrap="square" lIns="36000" tIns="36000" rIns="0" bIns="0">
            <a:spAutoFit/>
          </a:bodyPr>
          <a:lstStyle/>
          <a:p>
            <a:pPr>
              <a:lnSpc>
                <a:spcPct val="100000"/>
              </a:lnSpc>
              <a:spcAft>
                <a:spcPts val="0"/>
              </a:spcAft>
              <a:buNone/>
            </a:pPr>
            <a:r>
              <a:rPr lang="zh-CN" altLang="zh-CN" sz="900" dirty="0" smtClean="0">
                <a:latin typeface="+mj-ea"/>
                <a:ea typeface="+mj-ea"/>
              </a:rPr>
              <a:t>实现</a:t>
            </a:r>
            <a:r>
              <a:rPr lang="zh-CN" altLang="zh-CN" sz="900" dirty="0">
                <a:latin typeface="+mj-ea"/>
                <a:ea typeface="+mj-ea"/>
              </a:rPr>
              <a:t>中国建筑所有主数据、所有总部系统、所有二级单位的</a:t>
            </a:r>
            <a:r>
              <a:rPr lang="zh-CN" altLang="zh-CN" sz="900" dirty="0" smtClean="0">
                <a:latin typeface="+mj-ea"/>
                <a:ea typeface="+mj-ea"/>
              </a:rPr>
              <a:t>集中管</a:t>
            </a:r>
            <a:r>
              <a:rPr lang="zh-CN" altLang="zh-CN" sz="900" dirty="0">
                <a:latin typeface="+mj-ea"/>
                <a:ea typeface="+mj-ea"/>
              </a:rPr>
              <a:t>控，实现各类主数据的上下贯通、业务协同</a:t>
            </a:r>
            <a:endParaRPr lang="zh-CN" altLang="en-US" sz="900" dirty="0">
              <a:latin typeface="+mj-ea"/>
              <a:ea typeface="+mj-ea"/>
            </a:endParaRPr>
          </a:p>
        </p:txBody>
      </p:sp>
      <p:sp>
        <p:nvSpPr>
          <p:cNvPr id="46" name="矩形 45"/>
          <p:cNvSpPr/>
          <p:nvPr/>
        </p:nvSpPr>
        <p:spPr>
          <a:xfrm>
            <a:off x="1884844" y="3974969"/>
            <a:ext cx="1733004" cy="590349"/>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制定主数据管理规范和工作责任书；明确数据的管理者和使用者以及相关冲突的协调机制、管控流程和沟通机制</a:t>
            </a:r>
            <a:endParaRPr lang="zh-CN" altLang="en-US" sz="900" dirty="0">
              <a:latin typeface="+mj-ea"/>
              <a:ea typeface="+mj-ea"/>
            </a:endParaRPr>
          </a:p>
        </p:txBody>
      </p:sp>
      <p:sp>
        <p:nvSpPr>
          <p:cNvPr id="47" name="矩形 46"/>
          <p:cNvSpPr/>
          <p:nvPr/>
        </p:nvSpPr>
        <p:spPr>
          <a:xfrm>
            <a:off x="3620607" y="4072295"/>
            <a:ext cx="828337" cy="4518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完成试点</a:t>
            </a:r>
            <a:r>
              <a:rPr lang="zh-CN" altLang="zh-CN" sz="900" dirty="0" smtClean="0">
                <a:latin typeface="+mj-ea"/>
                <a:ea typeface="+mj-ea"/>
              </a:rPr>
              <a:t>三</a:t>
            </a:r>
            <a:r>
              <a:rPr lang="zh-CN" altLang="en-US" sz="900" dirty="0" smtClean="0">
                <a:latin typeface="+mj-ea"/>
                <a:ea typeface="+mj-ea"/>
              </a:rPr>
              <a:t>个</a:t>
            </a:r>
            <a:r>
              <a:rPr lang="zh-CN" altLang="zh-CN" sz="900" dirty="0" smtClean="0">
                <a:latin typeface="+mj-ea"/>
                <a:ea typeface="+mj-ea"/>
              </a:rPr>
              <a:t>主</a:t>
            </a:r>
            <a:r>
              <a:rPr lang="zh-CN" altLang="zh-CN" sz="900" dirty="0">
                <a:latin typeface="+mj-ea"/>
                <a:ea typeface="+mj-ea"/>
              </a:rPr>
              <a:t>数据管控流程的梳理</a:t>
            </a:r>
            <a:endParaRPr lang="zh-CN" altLang="en-US" sz="900" dirty="0">
              <a:latin typeface="+mj-ea"/>
              <a:ea typeface="+mj-ea"/>
            </a:endParaRPr>
          </a:p>
        </p:txBody>
      </p:sp>
      <p:sp>
        <p:nvSpPr>
          <p:cNvPr id="48" name="矩形 47"/>
          <p:cNvSpPr/>
          <p:nvPr/>
        </p:nvSpPr>
        <p:spPr>
          <a:xfrm>
            <a:off x="4608512" y="4272130"/>
            <a:ext cx="4953000" cy="174851"/>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进一步推行各类主数据的管理制度和管理流程，明确各类主数据的申请流程、变更流程</a:t>
            </a:r>
            <a:endParaRPr lang="zh-CN" altLang="en-US" sz="900" dirty="0">
              <a:latin typeface="+mj-ea"/>
              <a:ea typeface="+mj-ea"/>
            </a:endParaRPr>
          </a:p>
        </p:txBody>
      </p:sp>
      <p:sp>
        <p:nvSpPr>
          <p:cNvPr id="49" name="矩形 48"/>
          <p:cNvSpPr/>
          <p:nvPr/>
        </p:nvSpPr>
        <p:spPr>
          <a:xfrm>
            <a:off x="4608512" y="4092097"/>
            <a:ext cx="4953000" cy="174851"/>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建立职责清晰、流程严密、长期有效的数据审批和变更确认流程</a:t>
            </a:r>
            <a:endParaRPr lang="zh-CN" altLang="en-US" sz="900" dirty="0">
              <a:latin typeface="+mj-ea"/>
              <a:ea typeface="+mj-ea"/>
            </a:endParaRPr>
          </a:p>
        </p:txBody>
      </p:sp>
      <p:sp>
        <p:nvSpPr>
          <p:cNvPr id="51" name="矩形 50"/>
          <p:cNvSpPr/>
          <p:nvPr/>
        </p:nvSpPr>
        <p:spPr>
          <a:xfrm>
            <a:off x="1858776" y="4596153"/>
            <a:ext cx="2608406" cy="174851"/>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初步构建主数据的安全体系，实现数据分级定义</a:t>
            </a:r>
            <a:endParaRPr lang="zh-CN" altLang="en-US" sz="900" dirty="0">
              <a:latin typeface="+mj-ea"/>
              <a:ea typeface="+mj-ea"/>
            </a:endParaRPr>
          </a:p>
        </p:txBody>
      </p:sp>
      <p:sp>
        <p:nvSpPr>
          <p:cNvPr id="52" name="矩形 51"/>
          <p:cNvSpPr/>
          <p:nvPr/>
        </p:nvSpPr>
        <p:spPr>
          <a:xfrm>
            <a:off x="4590857" y="4660180"/>
            <a:ext cx="4610615" cy="3133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全面构建各类主数据的安全体系，对其他各类主数据按照数据保密级别进行数据使用和查询的权限设计，建立数据授权的申请、审批的规范化管理流程和管理机制</a:t>
            </a:r>
            <a:endParaRPr lang="zh-CN" altLang="en-US" sz="900" dirty="0">
              <a:latin typeface="+mj-ea"/>
              <a:ea typeface="+mj-ea"/>
            </a:endParaRPr>
          </a:p>
        </p:txBody>
      </p:sp>
      <p:sp>
        <p:nvSpPr>
          <p:cNvPr id="54" name="矩形 53"/>
          <p:cNvSpPr/>
          <p:nvPr/>
        </p:nvSpPr>
        <p:spPr>
          <a:xfrm>
            <a:off x="1864234" y="4762908"/>
            <a:ext cx="2571442" cy="3133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对一期实施的三个主</a:t>
            </a:r>
            <a:r>
              <a:rPr lang="zh-CN" altLang="zh-CN" sz="900" dirty="0" smtClean="0">
                <a:latin typeface="+mj-ea"/>
                <a:ea typeface="+mj-ea"/>
              </a:rPr>
              <a:t>数据实现</a:t>
            </a:r>
            <a:r>
              <a:rPr lang="zh-CN" altLang="zh-CN" sz="900" dirty="0">
                <a:latin typeface="+mj-ea"/>
                <a:ea typeface="+mj-ea"/>
              </a:rPr>
              <a:t>分级、分数据、分类别的权限角色分配</a:t>
            </a:r>
            <a:endParaRPr lang="zh-CN" altLang="en-US" sz="900" dirty="0">
              <a:latin typeface="+mj-ea"/>
              <a:ea typeface="+mj-ea"/>
            </a:endParaRPr>
          </a:p>
        </p:txBody>
      </p:sp>
      <p:sp>
        <p:nvSpPr>
          <p:cNvPr id="55" name="矩形 54"/>
          <p:cNvSpPr/>
          <p:nvPr/>
        </p:nvSpPr>
        <p:spPr>
          <a:xfrm>
            <a:off x="1849415" y="5157192"/>
            <a:ext cx="2608406" cy="3133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初步构建主数据的考核指标体系，建立定性和定量的评价指标</a:t>
            </a:r>
            <a:endParaRPr lang="zh-CN" altLang="en-US" sz="900" dirty="0">
              <a:latin typeface="+mj-ea"/>
              <a:ea typeface="+mj-ea"/>
            </a:endParaRPr>
          </a:p>
        </p:txBody>
      </p:sp>
      <p:sp>
        <p:nvSpPr>
          <p:cNvPr id="56" name="矩形 55"/>
          <p:cNvSpPr/>
          <p:nvPr/>
        </p:nvSpPr>
        <p:spPr>
          <a:xfrm>
            <a:off x="1843023" y="5470542"/>
            <a:ext cx="2608406" cy="174851"/>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在一期实施三个主数据应用上初步推行考核体系</a:t>
            </a:r>
            <a:endParaRPr lang="zh-CN" altLang="en-US" sz="900" dirty="0">
              <a:latin typeface="+mj-ea"/>
              <a:ea typeface="+mj-ea"/>
            </a:endParaRPr>
          </a:p>
        </p:txBody>
      </p:sp>
      <p:sp>
        <p:nvSpPr>
          <p:cNvPr id="57" name="矩形 56"/>
          <p:cNvSpPr/>
          <p:nvPr/>
        </p:nvSpPr>
        <p:spPr>
          <a:xfrm>
            <a:off x="4590857" y="5157192"/>
            <a:ext cx="2515677" cy="4518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进一步推行和优化主数据绩效考核指标体系，逐步实现其他各类主数据的绩效考核，根据考核结果对主数据管理体系和数据标准进行优化和提升</a:t>
            </a:r>
            <a:endParaRPr lang="zh-CN" altLang="en-US" sz="900" dirty="0">
              <a:latin typeface="+mj-ea"/>
              <a:ea typeface="+mj-ea"/>
            </a:endParaRPr>
          </a:p>
        </p:txBody>
      </p:sp>
      <p:sp>
        <p:nvSpPr>
          <p:cNvPr id="58" name="矩形 57"/>
          <p:cNvSpPr/>
          <p:nvPr/>
        </p:nvSpPr>
        <p:spPr>
          <a:xfrm>
            <a:off x="7356631" y="5209398"/>
            <a:ext cx="1903097" cy="4518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建立主数据管理体系的持续绩效改进机制，实现主数据的周期性治理，提升主数据管理体系的效能</a:t>
            </a:r>
            <a:endParaRPr lang="zh-CN" altLang="en-US" sz="900" dirty="0">
              <a:latin typeface="+mj-ea"/>
              <a:ea typeface="+mj-ea"/>
            </a:endParaRPr>
          </a:p>
        </p:txBody>
      </p:sp>
      <p:sp>
        <p:nvSpPr>
          <p:cNvPr id="59" name="矩形 58"/>
          <p:cNvSpPr/>
          <p:nvPr/>
        </p:nvSpPr>
        <p:spPr>
          <a:xfrm>
            <a:off x="1855651" y="5785462"/>
            <a:ext cx="2582017" cy="451850"/>
          </a:xfrm>
          <a:prstGeom prst="rect">
            <a:avLst/>
          </a:prstGeom>
        </p:spPr>
        <p:txBody>
          <a:bodyPr wrap="square" lIns="36000" tIns="36000" rIns="0" bIns="0">
            <a:spAutoFit/>
          </a:bodyPr>
          <a:lstStyle/>
          <a:p>
            <a:pPr>
              <a:lnSpc>
                <a:spcPct val="100000"/>
              </a:lnSpc>
              <a:spcAft>
                <a:spcPts val="0"/>
              </a:spcAft>
              <a:buNone/>
            </a:pPr>
            <a:r>
              <a:rPr lang="zh-CN" altLang="zh-CN" sz="900" dirty="0" smtClean="0">
                <a:latin typeface="+mj-ea"/>
                <a:ea typeface="+mj-ea"/>
              </a:rPr>
              <a:t>实现主</a:t>
            </a:r>
            <a:r>
              <a:rPr lang="zh-CN" altLang="zh-CN" sz="900" dirty="0">
                <a:latin typeface="+mj-ea"/>
                <a:ea typeface="+mj-ea"/>
              </a:rPr>
              <a:t>数据管理系统的安装配置、标准构建、流程配置，角色</a:t>
            </a:r>
            <a:r>
              <a:rPr lang="zh-CN" altLang="zh-CN" sz="900" dirty="0" smtClean="0">
                <a:latin typeface="+mj-ea"/>
                <a:ea typeface="+mj-ea"/>
              </a:rPr>
              <a:t>设定，实现全面</a:t>
            </a:r>
            <a:r>
              <a:rPr lang="zh-CN" altLang="zh-CN" sz="900" dirty="0">
                <a:latin typeface="+mj-ea"/>
                <a:ea typeface="+mj-ea"/>
              </a:rPr>
              <a:t>自动化管理和全生命周期的管理平台。</a:t>
            </a:r>
            <a:endParaRPr lang="zh-CN" altLang="en-US" sz="900" dirty="0">
              <a:latin typeface="+mj-ea"/>
              <a:ea typeface="+mj-ea"/>
            </a:endParaRPr>
          </a:p>
        </p:txBody>
      </p:sp>
      <p:sp>
        <p:nvSpPr>
          <p:cNvPr id="60" name="矩形 59"/>
          <p:cNvSpPr/>
          <p:nvPr/>
        </p:nvSpPr>
        <p:spPr>
          <a:xfrm>
            <a:off x="1869770" y="6237312"/>
            <a:ext cx="1915909" cy="174851"/>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实现三个主数据的集成和分发功能</a:t>
            </a:r>
            <a:endParaRPr lang="zh-CN" altLang="en-US" sz="900" dirty="0">
              <a:latin typeface="+mj-ea"/>
              <a:ea typeface="+mj-ea"/>
            </a:endParaRPr>
          </a:p>
        </p:txBody>
      </p:sp>
      <p:sp>
        <p:nvSpPr>
          <p:cNvPr id="63" name="矩形 62"/>
          <p:cNvSpPr/>
          <p:nvPr/>
        </p:nvSpPr>
        <p:spPr>
          <a:xfrm>
            <a:off x="4592959" y="5785462"/>
            <a:ext cx="1512169" cy="3133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实现一期实施的三个主数据在其他下级单位的推广</a:t>
            </a:r>
            <a:r>
              <a:rPr lang="zh-CN" altLang="zh-CN" sz="900" dirty="0" smtClean="0">
                <a:latin typeface="+mj-ea"/>
                <a:ea typeface="+mj-ea"/>
              </a:rPr>
              <a:t>工作</a:t>
            </a:r>
            <a:endParaRPr lang="zh-CN" altLang="en-US" sz="900" dirty="0">
              <a:latin typeface="+mj-ea"/>
              <a:ea typeface="+mj-ea"/>
            </a:endParaRPr>
          </a:p>
        </p:txBody>
      </p:sp>
      <p:sp>
        <p:nvSpPr>
          <p:cNvPr id="89" name="矩形 88"/>
          <p:cNvSpPr/>
          <p:nvPr/>
        </p:nvSpPr>
        <p:spPr>
          <a:xfrm>
            <a:off x="4617160" y="6237312"/>
            <a:ext cx="2723823" cy="174851"/>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实现第二阶段所实施各类主数据的集成和分发功能</a:t>
            </a:r>
            <a:endParaRPr lang="zh-CN" altLang="en-US" sz="900" dirty="0">
              <a:latin typeface="+mj-ea"/>
              <a:ea typeface="+mj-ea"/>
            </a:endParaRPr>
          </a:p>
        </p:txBody>
      </p:sp>
      <p:sp>
        <p:nvSpPr>
          <p:cNvPr id="90" name="矩形 89"/>
          <p:cNvSpPr/>
          <p:nvPr/>
        </p:nvSpPr>
        <p:spPr>
          <a:xfrm>
            <a:off x="6105128" y="5785462"/>
            <a:ext cx="1074106" cy="313350"/>
          </a:xfrm>
          <a:prstGeom prst="rect">
            <a:avLst/>
          </a:prstGeom>
        </p:spPr>
        <p:txBody>
          <a:bodyPr wrap="square" lIns="36000" tIns="36000" rIns="0" bIns="0">
            <a:spAutoFit/>
          </a:bodyPr>
          <a:lstStyle/>
          <a:p>
            <a:pPr>
              <a:lnSpc>
                <a:spcPct val="100000"/>
              </a:lnSpc>
              <a:spcAft>
                <a:spcPts val="0"/>
              </a:spcAft>
              <a:buNone/>
            </a:pPr>
            <a:r>
              <a:rPr lang="zh-CN" altLang="en-US" sz="900" dirty="0" smtClean="0">
                <a:latin typeface="+mj-ea"/>
                <a:ea typeface="+mj-ea"/>
              </a:rPr>
              <a:t>实现</a:t>
            </a:r>
            <a:r>
              <a:rPr lang="zh-CN" altLang="zh-CN" sz="900" dirty="0">
                <a:latin typeface="+mj-ea"/>
                <a:ea typeface="+mj-ea"/>
              </a:rPr>
              <a:t>其余各类</a:t>
            </a:r>
            <a:r>
              <a:rPr lang="zh-CN" altLang="zh-CN" sz="900" dirty="0" smtClean="0">
                <a:latin typeface="+mj-ea"/>
                <a:ea typeface="+mj-ea"/>
              </a:rPr>
              <a:t>主</a:t>
            </a:r>
            <a:r>
              <a:rPr lang="zh-CN" altLang="en-US" sz="900" dirty="0">
                <a:latin typeface="+mj-ea"/>
                <a:ea typeface="+mj-ea"/>
              </a:rPr>
              <a:t>数据</a:t>
            </a:r>
            <a:r>
              <a:rPr lang="zh-CN" altLang="en-US" sz="900" dirty="0" smtClean="0">
                <a:latin typeface="+mj-ea"/>
                <a:ea typeface="+mj-ea"/>
              </a:rPr>
              <a:t>系统</a:t>
            </a:r>
            <a:r>
              <a:rPr lang="zh-CN" altLang="zh-CN" sz="900" dirty="0" smtClean="0">
                <a:latin typeface="+mj-ea"/>
                <a:ea typeface="+mj-ea"/>
              </a:rPr>
              <a:t>实施</a:t>
            </a:r>
            <a:r>
              <a:rPr lang="zh-CN" altLang="zh-CN" sz="900" dirty="0">
                <a:latin typeface="+mj-ea"/>
                <a:ea typeface="+mj-ea"/>
              </a:rPr>
              <a:t>工作</a:t>
            </a:r>
            <a:endParaRPr lang="zh-CN" altLang="en-US" sz="900" dirty="0">
              <a:latin typeface="+mj-ea"/>
              <a:ea typeface="+mj-ea"/>
            </a:endParaRPr>
          </a:p>
        </p:txBody>
      </p:sp>
      <p:sp>
        <p:nvSpPr>
          <p:cNvPr id="91" name="矩形 90"/>
          <p:cNvSpPr/>
          <p:nvPr/>
        </p:nvSpPr>
        <p:spPr>
          <a:xfrm>
            <a:off x="7359672" y="5785462"/>
            <a:ext cx="1970019" cy="451850"/>
          </a:xfrm>
          <a:prstGeom prst="rect">
            <a:avLst/>
          </a:prstGeom>
        </p:spPr>
        <p:txBody>
          <a:bodyPr wrap="square" lIns="36000" tIns="36000" rIns="0" bIns="0">
            <a:spAutoFit/>
          </a:bodyPr>
          <a:lstStyle/>
          <a:p>
            <a:pPr>
              <a:lnSpc>
                <a:spcPct val="100000"/>
              </a:lnSpc>
              <a:spcAft>
                <a:spcPts val="0"/>
              </a:spcAft>
              <a:buNone/>
            </a:pPr>
            <a:r>
              <a:rPr lang="zh-CN" altLang="zh-CN" sz="900" dirty="0">
                <a:latin typeface="+mj-ea"/>
                <a:ea typeface="+mj-ea"/>
              </a:rPr>
              <a:t>全面实现中国主数据的统一管理、统一分发，为各业务系统提供标准的主数据源</a:t>
            </a:r>
            <a:r>
              <a:rPr lang="zh-CN" altLang="zh-CN" sz="900" dirty="0" smtClean="0">
                <a:latin typeface="+mj-ea"/>
                <a:ea typeface="+mj-ea"/>
              </a:rPr>
              <a:t>，</a:t>
            </a:r>
            <a:r>
              <a:rPr lang="zh-CN" altLang="en-US" sz="900" dirty="0" smtClean="0">
                <a:latin typeface="+mj-ea"/>
                <a:ea typeface="+mj-ea"/>
              </a:rPr>
              <a:t>实现</a:t>
            </a:r>
            <a:r>
              <a:rPr lang="zh-CN" altLang="zh-CN" sz="900" dirty="0" smtClean="0">
                <a:latin typeface="+mj-ea"/>
                <a:ea typeface="+mj-ea"/>
              </a:rPr>
              <a:t>信息系统</a:t>
            </a:r>
            <a:r>
              <a:rPr lang="zh-CN" altLang="zh-CN" sz="900" dirty="0">
                <a:latin typeface="+mj-ea"/>
                <a:ea typeface="+mj-ea"/>
              </a:rPr>
              <a:t>“专业</a:t>
            </a:r>
            <a:r>
              <a:rPr lang="en-US" altLang="zh-CN" sz="900" dirty="0">
                <a:latin typeface="+mj-ea"/>
                <a:ea typeface="+mj-ea"/>
              </a:rPr>
              <a:t>+</a:t>
            </a:r>
            <a:r>
              <a:rPr lang="zh-CN" altLang="zh-CN" sz="900" dirty="0">
                <a:latin typeface="+mj-ea"/>
                <a:ea typeface="+mj-ea"/>
              </a:rPr>
              <a:t>集成”</a:t>
            </a:r>
            <a:endParaRPr lang="zh-CN" altLang="en-US" sz="900" dirty="0">
              <a:latin typeface="+mj-ea"/>
              <a:ea typeface="+mj-ea"/>
            </a:endParaRPr>
          </a:p>
        </p:txBody>
      </p:sp>
      <p:sp>
        <p:nvSpPr>
          <p:cNvPr id="129" name="矩形 128"/>
          <p:cNvSpPr/>
          <p:nvPr/>
        </p:nvSpPr>
        <p:spPr>
          <a:xfrm>
            <a:off x="164640" y="2291897"/>
            <a:ext cx="1548000" cy="504054"/>
          </a:xfrm>
          <a:prstGeom prst="rect">
            <a:avLst/>
          </a:prstGeom>
          <a:solidFill>
            <a:schemeClr val="accent1">
              <a:lumMod val="20000"/>
              <a:lumOff val="80000"/>
            </a:schemeClr>
          </a:solidFill>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lvl="2" algn="ctr">
              <a:lnSpc>
                <a:spcPct val="100000"/>
              </a:lnSpc>
              <a:spcAft>
                <a:spcPts val="0"/>
              </a:spcAft>
              <a:buNone/>
            </a:pPr>
            <a:r>
              <a:rPr lang="zh-CN" altLang="zh-CN" sz="1200" b="1" dirty="0">
                <a:latin typeface="+mj-ea"/>
                <a:ea typeface="+mj-ea"/>
              </a:rPr>
              <a:t>设立专职的专家</a:t>
            </a:r>
            <a:r>
              <a:rPr lang="zh-CN" altLang="zh-CN" sz="1200" b="1" dirty="0" smtClean="0">
                <a:latin typeface="+mj-ea"/>
                <a:ea typeface="+mj-ea"/>
              </a:rPr>
              <a:t>团队</a:t>
            </a:r>
            <a:endParaRPr lang="zh-CN" altLang="en-US" sz="1200" b="1" dirty="0">
              <a:solidFill>
                <a:schemeClr val="tx1"/>
              </a:solidFill>
              <a:latin typeface="+mj-ea"/>
              <a:ea typeface="+mj-ea"/>
            </a:endParaRPr>
          </a:p>
        </p:txBody>
      </p:sp>
      <p:sp>
        <p:nvSpPr>
          <p:cNvPr id="130" name="矩形 129"/>
          <p:cNvSpPr/>
          <p:nvPr/>
        </p:nvSpPr>
        <p:spPr>
          <a:xfrm>
            <a:off x="164640" y="3427820"/>
            <a:ext cx="1548000" cy="520261"/>
          </a:xfrm>
          <a:prstGeom prst="rect">
            <a:avLst/>
          </a:prstGeom>
          <a:solidFill>
            <a:schemeClr val="accent1">
              <a:lumMod val="60000"/>
              <a:lumOff val="40000"/>
            </a:schemeClr>
          </a:solidFill>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lvl="2" algn="ctr">
              <a:lnSpc>
                <a:spcPct val="100000"/>
              </a:lnSpc>
              <a:spcAft>
                <a:spcPts val="0"/>
              </a:spcAft>
              <a:buNone/>
            </a:pPr>
            <a:r>
              <a:rPr lang="zh-CN" altLang="zh-CN" sz="1200" b="1" dirty="0">
                <a:solidFill>
                  <a:schemeClr val="tx1">
                    <a:lumMod val="95000"/>
                    <a:lumOff val="5000"/>
                  </a:schemeClr>
                </a:solidFill>
                <a:latin typeface="+mj-ea"/>
                <a:ea typeface="+mj-ea"/>
              </a:rPr>
              <a:t>大力推行</a:t>
            </a:r>
            <a:r>
              <a:rPr lang="zh-CN" altLang="en-US" sz="1200" b="1" dirty="0">
                <a:solidFill>
                  <a:schemeClr val="tx1">
                    <a:lumMod val="95000"/>
                    <a:lumOff val="5000"/>
                  </a:schemeClr>
                </a:solidFill>
                <a:latin typeface="+mj-ea"/>
                <a:ea typeface="+mj-ea"/>
              </a:rPr>
              <a:t>主</a:t>
            </a:r>
            <a:r>
              <a:rPr lang="zh-CN" altLang="zh-CN" sz="1200" b="1" dirty="0">
                <a:solidFill>
                  <a:schemeClr val="tx1">
                    <a:lumMod val="95000"/>
                    <a:lumOff val="5000"/>
                  </a:schemeClr>
                </a:solidFill>
                <a:latin typeface="+mj-ea"/>
                <a:ea typeface="+mj-ea"/>
              </a:rPr>
              <a:t>数据治理</a:t>
            </a:r>
            <a:r>
              <a:rPr lang="zh-CN" altLang="en-US" sz="1200" b="1" dirty="0">
                <a:solidFill>
                  <a:schemeClr val="tx1">
                    <a:lumMod val="95000"/>
                    <a:lumOff val="5000"/>
                  </a:schemeClr>
                </a:solidFill>
                <a:latin typeface="+mj-ea"/>
                <a:ea typeface="+mj-ea"/>
              </a:rPr>
              <a:t>和清理</a:t>
            </a:r>
            <a:endParaRPr lang="zh-CN" altLang="zh-CN" sz="1200" b="1" dirty="0">
              <a:solidFill>
                <a:schemeClr val="tx1"/>
              </a:solidFill>
              <a:latin typeface="+mj-ea"/>
              <a:ea typeface="+mj-ea"/>
            </a:endParaRPr>
          </a:p>
        </p:txBody>
      </p:sp>
      <p:sp>
        <p:nvSpPr>
          <p:cNvPr id="131" name="矩形 130"/>
          <p:cNvSpPr/>
          <p:nvPr/>
        </p:nvSpPr>
        <p:spPr>
          <a:xfrm>
            <a:off x="164640" y="4040041"/>
            <a:ext cx="1548000" cy="505806"/>
          </a:xfrm>
          <a:prstGeom prst="rect">
            <a:avLst/>
          </a:prstGeom>
          <a:solidFill>
            <a:schemeClr val="accent1">
              <a:lumMod val="60000"/>
              <a:lumOff val="40000"/>
            </a:schemeClr>
          </a:solidFill>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lvl="2" algn="ctr">
              <a:lnSpc>
                <a:spcPct val="100000"/>
              </a:lnSpc>
              <a:spcBef>
                <a:spcPts val="0"/>
              </a:spcBef>
              <a:spcAft>
                <a:spcPts val="0"/>
              </a:spcAft>
              <a:buNone/>
            </a:pPr>
            <a:r>
              <a:rPr lang="zh-CN" altLang="zh-CN" sz="1200" b="1" dirty="0">
                <a:solidFill>
                  <a:schemeClr val="tx1">
                    <a:lumMod val="95000"/>
                    <a:lumOff val="5000"/>
                  </a:schemeClr>
                </a:solidFill>
                <a:latin typeface="+mj-ea"/>
                <a:ea typeface="+mj-ea"/>
              </a:rPr>
              <a:t>逐步实现数据管控流程规范化</a:t>
            </a:r>
          </a:p>
        </p:txBody>
      </p:sp>
      <p:sp>
        <p:nvSpPr>
          <p:cNvPr id="132" name="矩形 131"/>
          <p:cNvSpPr/>
          <p:nvPr/>
        </p:nvSpPr>
        <p:spPr>
          <a:xfrm>
            <a:off x="113104" y="4581128"/>
            <a:ext cx="1601958" cy="276999"/>
          </a:xfrm>
          <a:prstGeom prst="rect">
            <a:avLst/>
          </a:prstGeom>
        </p:spPr>
        <p:txBody>
          <a:bodyPr wrap="square" lIns="0" rIns="0">
            <a:spAutoFit/>
          </a:bodyPr>
          <a:lstStyle/>
          <a:p>
            <a:pPr marL="0" lvl="2" algn="ctr">
              <a:lnSpc>
                <a:spcPct val="100000"/>
              </a:lnSpc>
              <a:spcBef>
                <a:spcPts val="0"/>
              </a:spcBef>
              <a:spcAft>
                <a:spcPts val="0"/>
              </a:spcAft>
              <a:buNone/>
            </a:pPr>
            <a:r>
              <a:rPr lang="zh-CN" altLang="zh-CN" sz="1200" b="1" dirty="0">
                <a:solidFill>
                  <a:schemeClr val="tx1">
                    <a:lumMod val="95000"/>
                    <a:lumOff val="5000"/>
                  </a:schemeClr>
                </a:solidFill>
                <a:latin typeface="+mj-ea"/>
                <a:ea typeface="+mj-ea"/>
              </a:rPr>
              <a:t>建立数据安全分级体系</a:t>
            </a:r>
          </a:p>
        </p:txBody>
      </p:sp>
      <p:sp>
        <p:nvSpPr>
          <p:cNvPr id="136" name="TextBox 135"/>
          <p:cNvSpPr txBox="1"/>
          <p:nvPr/>
        </p:nvSpPr>
        <p:spPr bwMode="gray">
          <a:xfrm>
            <a:off x="289704" y="1135058"/>
            <a:ext cx="999864"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关键举措</a:t>
            </a:r>
            <a:endParaRPr lang="zh-CN" altLang="en-US" sz="1600" b="1" dirty="0">
              <a:latin typeface="微软雅黑" pitchFamily="34" charset="-122"/>
              <a:ea typeface="微软雅黑" pitchFamily="34" charset="-122"/>
            </a:endParaRPr>
          </a:p>
        </p:txBody>
      </p:sp>
      <p:sp>
        <p:nvSpPr>
          <p:cNvPr id="170" name="矩形 169"/>
          <p:cNvSpPr/>
          <p:nvPr/>
        </p:nvSpPr>
        <p:spPr>
          <a:xfrm>
            <a:off x="3512840" y="32254"/>
            <a:ext cx="6315860" cy="332720"/>
          </a:xfrm>
          <a:prstGeom prst="rect">
            <a:avLst/>
          </a:prstGeom>
        </p:spPr>
        <p:txBody>
          <a:bodyPr wrap="square">
            <a:spAutoFit/>
          </a:bodyPr>
          <a:lstStyle/>
          <a:p>
            <a:pPr>
              <a:buNone/>
            </a:pPr>
            <a:r>
              <a:rPr lang="zh-CN" altLang="en-US" b="1" dirty="0" smtClean="0">
                <a:latin typeface="+mn-ea"/>
                <a:ea typeface="+mn-ea"/>
              </a:rPr>
              <a:t>愿景使命  总体目标  发展思路  四大定位  五大转变  六大能力  </a:t>
            </a:r>
            <a:r>
              <a:rPr lang="zh-CN" altLang="en-US" b="1" dirty="0" smtClean="0">
                <a:solidFill>
                  <a:srgbClr val="FF0000"/>
                </a:solidFill>
                <a:latin typeface="+mn-ea"/>
                <a:ea typeface="+mn-ea"/>
              </a:rPr>
              <a:t>八大举措</a:t>
            </a:r>
            <a:endParaRPr lang="zh-CN" altLang="en-US" b="1" dirty="0">
              <a:solidFill>
                <a:srgbClr val="FF0000"/>
              </a:solidFill>
              <a:latin typeface="+mn-ea"/>
              <a:ea typeface="+mn-ea"/>
            </a:endParaRPr>
          </a:p>
        </p:txBody>
      </p:sp>
      <p:sp>
        <p:nvSpPr>
          <p:cNvPr id="171" name="右箭头 170"/>
          <p:cNvSpPr/>
          <p:nvPr/>
        </p:nvSpPr>
        <p:spPr bwMode="auto">
          <a:xfrm>
            <a:off x="7041232"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77" name="右箭头 176"/>
          <p:cNvSpPr/>
          <p:nvPr/>
        </p:nvSpPr>
        <p:spPr bwMode="auto">
          <a:xfrm>
            <a:off x="7905328"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78" name="右箭头 177"/>
          <p:cNvSpPr/>
          <p:nvPr/>
        </p:nvSpPr>
        <p:spPr bwMode="auto">
          <a:xfrm>
            <a:off x="8804143" y="166338"/>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79" name="右箭头 178"/>
          <p:cNvSpPr/>
          <p:nvPr/>
        </p:nvSpPr>
        <p:spPr bwMode="auto">
          <a:xfrm>
            <a:off x="6127430"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80" name="右箭头 179"/>
          <p:cNvSpPr/>
          <p:nvPr/>
        </p:nvSpPr>
        <p:spPr bwMode="auto">
          <a:xfrm>
            <a:off x="5241032"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81" name="右箭头 180"/>
          <p:cNvSpPr/>
          <p:nvPr/>
        </p:nvSpPr>
        <p:spPr bwMode="auto">
          <a:xfrm>
            <a:off x="432723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138" name="组合 31"/>
          <p:cNvGrpSpPr/>
          <p:nvPr/>
        </p:nvGrpSpPr>
        <p:grpSpPr>
          <a:xfrm>
            <a:off x="8358454" y="431655"/>
            <a:ext cx="1295910" cy="477065"/>
            <a:chOff x="4420039" y="1208820"/>
            <a:chExt cx="4032448" cy="2880728"/>
          </a:xfrm>
        </p:grpSpPr>
        <p:sp>
          <p:nvSpPr>
            <p:cNvPr id="139" name="圆角矩形 138"/>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140" name="圆角矩形 139"/>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142"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143"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154"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182"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183"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144"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145"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46"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147"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48"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49"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50"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51"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52"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153" name="Rectangle 89"/>
            <p:cNvSpPr>
              <a:spLocks noChangeArrowheads="1"/>
            </p:cNvSpPr>
            <p:nvPr/>
          </p:nvSpPr>
          <p:spPr bwMode="auto">
            <a:xfrm>
              <a:off x="7205715" y="2079919"/>
              <a:ext cx="972000" cy="360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2435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352" y="152400"/>
            <a:ext cx="8001000" cy="838200"/>
          </a:xfrm>
        </p:spPr>
        <p:txBody>
          <a:bodyPr/>
          <a:lstStyle/>
          <a:p>
            <a:r>
              <a:rPr lang="zh-CN" altLang="en-US" sz="3200" dirty="0" smtClean="0"/>
              <a:t>内　容</a:t>
            </a:r>
            <a:endParaRPr lang="zh-CN" altLang="en-US" sz="3200" dirty="0"/>
          </a:p>
        </p:txBody>
      </p:sp>
      <p:pic>
        <p:nvPicPr>
          <p:cNvPr id="19" name="Picture 22"/>
          <p:cNvPicPr>
            <a:picLocks noChangeArrowheads="1"/>
          </p:cNvPicPr>
          <p:nvPr/>
        </p:nvPicPr>
        <p:blipFill>
          <a:blip r:embed="rId2" cstate="print"/>
          <a:srcRect/>
          <a:stretch>
            <a:fillRect/>
          </a:stretch>
        </p:blipFill>
        <p:spPr bwMode="gray">
          <a:xfrm>
            <a:off x="6897216" y="1124744"/>
            <a:ext cx="2498725" cy="5199856"/>
          </a:xfrm>
          <a:prstGeom prst="rect">
            <a:avLst/>
          </a:prstGeom>
          <a:noFill/>
          <a:ln w="9525">
            <a:noFill/>
            <a:miter lim="800000"/>
            <a:headEnd/>
            <a:tailEnd/>
          </a:ln>
        </p:spPr>
      </p:pic>
      <p:grpSp>
        <p:nvGrpSpPr>
          <p:cNvPr id="21" name="组合 20"/>
          <p:cNvGrpSpPr/>
          <p:nvPr/>
        </p:nvGrpSpPr>
        <p:grpSpPr>
          <a:xfrm>
            <a:off x="1353160" y="1122976"/>
            <a:ext cx="5040000" cy="648000"/>
            <a:chOff x="2315691" y="2348879"/>
            <a:chExt cx="4905297" cy="546101"/>
          </a:xfrm>
        </p:grpSpPr>
        <p:sp>
          <p:nvSpPr>
            <p:cNvPr id="2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23" name="组合 22"/>
            <p:cNvGrpSpPr/>
            <p:nvPr/>
          </p:nvGrpSpPr>
          <p:grpSpPr>
            <a:xfrm>
              <a:off x="2315691" y="2348879"/>
              <a:ext cx="4905297" cy="481013"/>
              <a:chOff x="2315691" y="2348879"/>
              <a:chExt cx="4905297" cy="481013"/>
            </a:xfrm>
          </p:grpSpPr>
          <p:sp>
            <p:nvSpPr>
              <p:cNvPr id="2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25"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项目简要回顾</a:t>
                </a:r>
                <a:endParaRPr lang="zh-CN" altLang="en-US" sz="1800" b="1" dirty="0">
                  <a:solidFill>
                    <a:schemeClr val="bg1"/>
                  </a:solidFill>
                  <a:latin typeface="微软雅黑" pitchFamily="34" charset="-122"/>
                  <a:ea typeface="微软雅黑" pitchFamily="34" charset="-122"/>
                </a:endParaRPr>
              </a:p>
            </p:txBody>
          </p:sp>
        </p:grpSp>
      </p:grpSp>
      <p:grpSp>
        <p:nvGrpSpPr>
          <p:cNvPr id="41" name="组合 40"/>
          <p:cNvGrpSpPr/>
          <p:nvPr/>
        </p:nvGrpSpPr>
        <p:grpSpPr>
          <a:xfrm>
            <a:off x="1353160" y="2492896"/>
            <a:ext cx="5040000" cy="648000"/>
            <a:chOff x="2315691" y="2348879"/>
            <a:chExt cx="4905297" cy="546101"/>
          </a:xfrm>
        </p:grpSpPr>
        <p:sp>
          <p:nvSpPr>
            <p:cNvPr id="4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43" name="组合 42"/>
            <p:cNvGrpSpPr/>
            <p:nvPr/>
          </p:nvGrpSpPr>
          <p:grpSpPr>
            <a:xfrm>
              <a:off x="2315691" y="2348879"/>
              <a:ext cx="4905297" cy="481013"/>
              <a:chOff x="2315691" y="2348879"/>
              <a:chExt cx="4905297" cy="481013"/>
            </a:xfrm>
          </p:grpSpPr>
          <p:sp>
            <p:nvSpPr>
              <p:cNvPr id="4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45" name="Rectangle 13"/>
              <p:cNvSpPr>
                <a:spLocks noChangeArrowheads="1"/>
              </p:cNvSpPr>
              <p:nvPr/>
            </p:nvSpPr>
            <p:spPr bwMode="auto">
              <a:xfrm>
                <a:off x="2315691" y="2399362"/>
                <a:ext cx="4905297" cy="38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需求调研及现状评估</a:t>
                </a:r>
                <a:endParaRPr lang="zh-CN" altLang="en-US" sz="1800" b="1" dirty="0">
                  <a:solidFill>
                    <a:schemeClr val="bg1"/>
                  </a:solidFill>
                  <a:latin typeface="微软雅黑" pitchFamily="34" charset="-122"/>
                  <a:ea typeface="微软雅黑" pitchFamily="34" charset="-122"/>
                </a:endParaRPr>
              </a:p>
            </p:txBody>
          </p:sp>
        </p:grpSp>
      </p:grpSp>
      <p:grpSp>
        <p:nvGrpSpPr>
          <p:cNvPr id="51" name="组合 50"/>
          <p:cNvGrpSpPr/>
          <p:nvPr/>
        </p:nvGrpSpPr>
        <p:grpSpPr>
          <a:xfrm>
            <a:off x="1353160" y="5087761"/>
            <a:ext cx="5040000" cy="648000"/>
            <a:chOff x="2315691" y="2348879"/>
            <a:chExt cx="4905297" cy="546101"/>
          </a:xfrm>
        </p:grpSpPr>
        <p:sp>
          <p:nvSpPr>
            <p:cNvPr id="5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53" name="组合 52"/>
            <p:cNvGrpSpPr/>
            <p:nvPr/>
          </p:nvGrpSpPr>
          <p:grpSpPr>
            <a:xfrm>
              <a:off x="2315691" y="2348879"/>
              <a:ext cx="4905297" cy="481013"/>
              <a:chOff x="2315691" y="2348879"/>
              <a:chExt cx="4905297" cy="481013"/>
            </a:xfrm>
          </p:grpSpPr>
          <p:sp>
            <p:nvSpPr>
              <p:cNvPr id="5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55"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实施规划及预算</a:t>
                </a:r>
                <a:endParaRPr lang="zh-CN" altLang="en-US" sz="1800" b="1" dirty="0">
                  <a:solidFill>
                    <a:schemeClr val="bg1"/>
                  </a:solidFill>
                  <a:latin typeface="微软雅黑" pitchFamily="34" charset="-122"/>
                  <a:ea typeface="微软雅黑" pitchFamily="34" charset="-122"/>
                </a:endParaRPr>
              </a:p>
            </p:txBody>
          </p:sp>
        </p:grpSp>
      </p:grpSp>
      <p:sp>
        <p:nvSpPr>
          <p:cNvPr id="3" name="矩形 2"/>
          <p:cNvSpPr/>
          <p:nvPr/>
        </p:nvSpPr>
        <p:spPr>
          <a:xfrm>
            <a:off x="3873160" y="1753652"/>
            <a:ext cx="1438214" cy="738664"/>
          </a:xfrm>
          <a:prstGeom prst="rect">
            <a:avLst/>
          </a:prstGeom>
        </p:spPr>
        <p:txBody>
          <a:bodyPr wrap="none">
            <a:spAutoFit/>
          </a:bodyPr>
          <a:lstStyle/>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项目概述</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项目工作进度</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阶段工作内容</a:t>
            </a:r>
            <a:endParaRPr lang="en-US" altLang="zh-CN" dirty="0" smtClean="0">
              <a:latin typeface="微软雅黑" pitchFamily="34" charset="-122"/>
              <a:ea typeface="微软雅黑" pitchFamily="34" charset="-122"/>
            </a:endParaRPr>
          </a:p>
        </p:txBody>
      </p:sp>
      <p:sp>
        <p:nvSpPr>
          <p:cNvPr id="5" name="矩形 4"/>
          <p:cNvSpPr/>
          <p:nvPr/>
        </p:nvSpPr>
        <p:spPr>
          <a:xfrm>
            <a:off x="3873160" y="4531610"/>
            <a:ext cx="1550424" cy="523220"/>
          </a:xfrm>
          <a:prstGeom prst="rect">
            <a:avLst/>
          </a:prstGeom>
        </p:spPr>
        <p:txBody>
          <a:bodyPr wrap="none">
            <a:spAutoFit/>
          </a:bodyPr>
          <a:lstStyle/>
          <a:p>
            <a:pPr marL="285750" indent="-285750">
              <a:lnSpc>
                <a:spcPct val="100000"/>
              </a:lnSpc>
              <a:spcAft>
                <a:spcPts val="0"/>
              </a:spcAft>
              <a:buChar char="u"/>
            </a:pPr>
            <a:r>
              <a:rPr lang="zh-CN" altLang="en-US" dirty="0" smtClean="0">
                <a:latin typeface="微软雅黑" pitchFamily="34" charset="-122"/>
                <a:ea typeface="微软雅黑" pitchFamily="34" charset="-122"/>
              </a:rPr>
              <a:t>体系规划设计</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b="1" dirty="0" smtClean="0">
                <a:latin typeface="微软雅黑" pitchFamily="34" charset="-122"/>
                <a:ea typeface="微软雅黑" pitchFamily="34" charset="-122"/>
              </a:rPr>
              <a:t>体系架构设计</a:t>
            </a:r>
            <a:endParaRPr lang="zh-CN" altLang="zh-CN" b="1" dirty="0">
              <a:latin typeface="微软雅黑" pitchFamily="34" charset="-122"/>
              <a:ea typeface="微软雅黑" pitchFamily="34" charset="-122"/>
            </a:endParaRPr>
          </a:p>
        </p:txBody>
      </p:sp>
      <p:sp>
        <p:nvSpPr>
          <p:cNvPr id="7" name="矩形 6"/>
          <p:cNvSpPr/>
          <p:nvPr/>
        </p:nvSpPr>
        <p:spPr>
          <a:xfrm>
            <a:off x="3873160" y="5699769"/>
            <a:ext cx="1550424" cy="738664"/>
          </a:xfrm>
          <a:prstGeom prst="rect">
            <a:avLst/>
          </a:prstGeom>
        </p:spPr>
        <p:txBody>
          <a:bodyPr wrap="none">
            <a:spAutoFit/>
          </a:bodyPr>
          <a:lstStyle/>
          <a:p>
            <a:pPr marL="285750" indent="-285750">
              <a:lnSpc>
                <a:spcPct val="100000"/>
              </a:lnSpc>
              <a:spcAft>
                <a:spcPts val="0"/>
              </a:spcAft>
              <a:buChar char="u"/>
            </a:pPr>
            <a:r>
              <a:rPr lang="zh-CN" altLang="en-US" dirty="0" smtClean="0">
                <a:latin typeface="微软雅黑" pitchFamily="34" charset="-122"/>
                <a:ea typeface="微软雅黑" pitchFamily="34" charset="-122"/>
              </a:rPr>
              <a:t>实施原则策略</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总体</a:t>
            </a:r>
            <a:r>
              <a:rPr lang="zh-CN" altLang="en-US" dirty="0">
                <a:latin typeface="微软雅黑" pitchFamily="34" charset="-122"/>
                <a:ea typeface="微软雅黑" pitchFamily="34" charset="-122"/>
              </a:rPr>
              <a:t>推进计划</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项目预算</a:t>
            </a:r>
            <a:endParaRPr lang="zh-CN" altLang="zh-CN" dirty="0">
              <a:latin typeface="微软雅黑" pitchFamily="34" charset="-122"/>
              <a:ea typeface="微软雅黑" pitchFamily="34" charset="-122"/>
            </a:endParaRPr>
          </a:p>
        </p:txBody>
      </p:sp>
      <p:grpSp>
        <p:nvGrpSpPr>
          <p:cNvPr id="26" name="组合 25"/>
          <p:cNvGrpSpPr/>
          <p:nvPr/>
        </p:nvGrpSpPr>
        <p:grpSpPr>
          <a:xfrm>
            <a:off x="1353160" y="3861048"/>
            <a:ext cx="5040000" cy="648000"/>
            <a:chOff x="2315691" y="2348879"/>
            <a:chExt cx="4905297" cy="546101"/>
          </a:xfrm>
        </p:grpSpPr>
        <p:sp>
          <p:nvSpPr>
            <p:cNvPr id="27"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28" name="组合 27"/>
            <p:cNvGrpSpPr/>
            <p:nvPr/>
          </p:nvGrpSpPr>
          <p:grpSpPr>
            <a:xfrm>
              <a:off x="2315691" y="2348879"/>
              <a:ext cx="4905297" cy="481013"/>
              <a:chOff x="2315691" y="2348879"/>
              <a:chExt cx="4905297" cy="481013"/>
            </a:xfrm>
          </p:grpSpPr>
          <p:sp>
            <p:nvSpPr>
              <p:cNvPr id="29"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latin typeface="微软雅黑" pitchFamily="34" charset="-122"/>
                  <a:ea typeface="微软雅黑" pitchFamily="34" charset="-122"/>
                </a:endParaRPr>
              </a:p>
            </p:txBody>
          </p:sp>
          <p:sp>
            <p:nvSpPr>
              <p:cNvPr id="30"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体系规划与架构设计</a:t>
                </a:r>
                <a:endParaRPr lang="zh-CN" altLang="en-US" sz="1800" b="1" dirty="0">
                  <a:solidFill>
                    <a:schemeClr val="bg1"/>
                  </a:solidFill>
                  <a:latin typeface="微软雅黑" pitchFamily="34" charset="-122"/>
                  <a:ea typeface="微软雅黑" pitchFamily="34" charset="-122"/>
                </a:endParaRPr>
              </a:p>
            </p:txBody>
          </p:sp>
        </p:grpSp>
      </p:grpSp>
      <p:sp>
        <p:nvSpPr>
          <p:cNvPr id="31" name="矩形 30"/>
          <p:cNvSpPr/>
          <p:nvPr/>
        </p:nvSpPr>
        <p:spPr>
          <a:xfrm>
            <a:off x="3872880" y="3140968"/>
            <a:ext cx="1438214" cy="738664"/>
          </a:xfrm>
          <a:prstGeom prst="rect">
            <a:avLst/>
          </a:prstGeom>
        </p:spPr>
        <p:txBody>
          <a:bodyPr wrap="none">
            <a:spAutoFit/>
          </a:bodyPr>
          <a:lstStyle/>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需求现状调研</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现状评估分析</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数据识别分析</a:t>
            </a:r>
            <a:endParaRPr lang="en-US" altLang="zh-CN" dirty="0" smtClean="0">
              <a:latin typeface="微软雅黑" pitchFamily="34" charset="-122"/>
              <a:ea typeface="微软雅黑" pitchFamily="34" charset="-122"/>
            </a:endParaRPr>
          </a:p>
        </p:txBody>
      </p:sp>
      <p:pic>
        <p:nvPicPr>
          <p:cNvPr id="32" name="Picture 2" descr="http://img4.3lian.com/sucai/img4/90/0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677" y="4797152"/>
            <a:ext cx="936664" cy="18466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img4.3lian.com/sucai/img4/90/0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99" y="3932910"/>
            <a:ext cx="936664" cy="57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5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gray">
          <a:xfrm>
            <a:off x="1392283" y="2924944"/>
            <a:ext cx="7992888" cy="1175501"/>
          </a:xfrm>
          <a:prstGeom prst="rect">
            <a:avLst/>
          </a:prstGeom>
          <a:solidFill>
            <a:schemeClr val="accent2">
              <a:lumMod val="90000"/>
            </a:schemeClr>
          </a:solidFill>
          <a:ln w="12700" algn="ctr">
            <a:solidFill>
              <a:schemeClr val="accent2">
                <a:lumMod val="25000"/>
              </a:schemeClr>
            </a:solidFill>
            <a:miter lim="800000"/>
            <a:headEnd/>
            <a:tailEnd/>
          </a:ln>
        </p:spPr>
        <p:txBody>
          <a:bodyPr wrap="square" lIns="88697" tIns="44348" rIns="88697" bIns="44348" rtlCol="0">
            <a:noAutofit/>
          </a:bodyPr>
          <a:lstStyle/>
          <a:p>
            <a:pPr>
              <a:lnSpc>
                <a:spcPct val="100000"/>
              </a:lnSpc>
              <a:buNone/>
            </a:pPr>
            <a:endParaRPr lang="zh-CN" altLang="en-US" sz="1600" b="1" dirty="0">
              <a:latin typeface="+mj-ea"/>
              <a:ea typeface="+mj-ea"/>
            </a:endParaRPr>
          </a:p>
        </p:txBody>
      </p:sp>
      <p:sp>
        <p:nvSpPr>
          <p:cNvPr id="89" name="Text Box 6"/>
          <p:cNvSpPr txBox="1">
            <a:spLocks noChangeAspect="1" noChangeArrowheads="1"/>
          </p:cNvSpPr>
          <p:nvPr/>
        </p:nvSpPr>
        <p:spPr bwMode="auto">
          <a:xfrm>
            <a:off x="730462" y="2996952"/>
            <a:ext cx="396044" cy="936104"/>
          </a:xfrm>
          <a:prstGeom prst="rect">
            <a:avLst/>
          </a:prstGeom>
          <a:solidFill>
            <a:schemeClr val="accent2">
              <a:lumMod val="5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endParaRPr lang="zh-CN" altLang="zh-CN" sz="1200" dirty="0">
              <a:latin typeface="+mj-ea"/>
              <a:ea typeface="+mj-ea"/>
            </a:endParaRPr>
          </a:p>
        </p:txBody>
      </p:sp>
      <p:sp>
        <p:nvSpPr>
          <p:cNvPr id="2" name="标题 1"/>
          <p:cNvSpPr>
            <a:spLocks noGrp="1"/>
          </p:cNvSpPr>
          <p:nvPr>
            <p:ph type="title"/>
          </p:nvPr>
        </p:nvSpPr>
        <p:spPr>
          <a:xfrm>
            <a:off x="408384"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en-US" altLang="zh-CN" kern="1200" dirty="0" smtClean="0">
                <a:latin typeface="+mj-ea"/>
              </a:rPr>
              <a:t>1</a:t>
            </a:r>
            <a:r>
              <a:rPr lang="zh-CN" altLang="en-US" kern="1200" dirty="0" smtClean="0">
                <a:latin typeface="+mj-ea"/>
              </a:rPr>
              <a:t>、主数据管理架构</a:t>
            </a:r>
            <a:r>
              <a:rPr lang="en-US" altLang="zh-CN" kern="1200" dirty="0" smtClean="0">
                <a:latin typeface="+mj-ea"/>
              </a:rPr>
              <a:t>--</a:t>
            </a:r>
            <a:r>
              <a:rPr lang="zh-CN" altLang="en-US" sz="2000" kern="1200" dirty="0" smtClean="0">
                <a:latin typeface="+mj-ea"/>
              </a:rPr>
              <a:t>管理组织构成</a:t>
            </a:r>
            <a:endParaRPr lang="zh-CN" altLang="en-US" sz="2000" kern="1200" dirty="0">
              <a:latin typeface="+mj-ea"/>
            </a:endParaRPr>
          </a:p>
        </p:txBody>
      </p:sp>
      <p:sp>
        <p:nvSpPr>
          <p:cNvPr id="6" name="Text Box 6"/>
          <p:cNvSpPr txBox="1">
            <a:spLocks noChangeAspect="1" noChangeArrowheads="1"/>
          </p:cNvSpPr>
          <p:nvPr/>
        </p:nvSpPr>
        <p:spPr bwMode="auto">
          <a:xfrm>
            <a:off x="1392283" y="2204864"/>
            <a:ext cx="936104" cy="576064"/>
          </a:xfrm>
          <a:prstGeom prst="rect">
            <a:avLst/>
          </a:prstGeom>
          <a:solidFill>
            <a:srgbClr val="FFFF00"/>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400" dirty="0" smtClean="0">
                <a:latin typeface="+mj-ea"/>
                <a:ea typeface="+mj-ea"/>
              </a:rPr>
              <a:t>企业策划</a:t>
            </a:r>
            <a:endParaRPr lang="en-US" altLang="zh-CN" sz="1400" dirty="0" smtClean="0">
              <a:latin typeface="+mj-ea"/>
              <a:ea typeface="+mj-ea"/>
            </a:endParaRPr>
          </a:p>
          <a:p>
            <a:pPr algn="ctr">
              <a:lnSpc>
                <a:spcPct val="100000"/>
              </a:lnSpc>
              <a:spcAft>
                <a:spcPts val="0"/>
              </a:spcAft>
              <a:buNone/>
            </a:pPr>
            <a:r>
              <a:rPr lang="zh-CN" altLang="en-US" sz="1400" dirty="0" smtClean="0">
                <a:latin typeface="+mj-ea"/>
                <a:ea typeface="+mj-ea"/>
              </a:rPr>
              <a:t>与管理部</a:t>
            </a:r>
            <a:endParaRPr lang="en-US" altLang="zh-CN" sz="1400" dirty="0" smtClean="0">
              <a:latin typeface="+mj-ea"/>
              <a:ea typeface="+mj-ea"/>
            </a:endParaRPr>
          </a:p>
        </p:txBody>
      </p:sp>
      <p:sp>
        <p:nvSpPr>
          <p:cNvPr id="7" name="Text Box 6"/>
          <p:cNvSpPr txBox="1">
            <a:spLocks noChangeAspect="1" noChangeArrowheads="1"/>
          </p:cNvSpPr>
          <p:nvPr/>
        </p:nvSpPr>
        <p:spPr bwMode="auto">
          <a:xfrm>
            <a:off x="3408507" y="1012686"/>
            <a:ext cx="4104456" cy="432048"/>
          </a:xfrm>
          <a:prstGeom prst="rect">
            <a:avLst/>
          </a:prstGeom>
          <a:solidFill>
            <a:schemeClr val="accent1">
              <a:lumMod val="20000"/>
              <a:lumOff val="80000"/>
            </a:schemeClr>
          </a:solidFill>
          <a:ln w="9525" algn="ctr">
            <a:solidFill>
              <a:srgbClr val="000000"/>
            </a:solidFill>
            <a:miter lim="800000"/>
            <a:headEnd/>
            <a:tailEnd/>
          </a:ln>
          <a:effectLst/>
          <a:extLst/>
        </p:spPr>
        <p:txBody>
          <a:bodyPr lIns="0" rIns="0" anchor="ctr" anchorCtr="1"/>
          <a:lstStyle/>
          <a:p>
            <a:pPr>
              <a:lnSpc>
                <a:spcPct val="100000"/>
              </a:lnSpc>
              <a:spcAft>
                <a:spcPts val="0"/>
              </a:spcAft>
              <a:buNone/>
            </a:pPr>
            <a:r>
              <a:rPr lang="zh-CN" altLang="en-US" sz="1600" dirty="0" smtClean="0">
                <a:latin typeface="+mj-ea"/>
                <a:ea typeface="+mj-ea"/>
              </a:rPr>
              <a:t>中国</a:t>
            </a:r>
            <a:r>
              <a:rPr lang="zh-CN" altLang="en-US" sz="1600" dirty="0">
                <a:latin typeface="+mj-ea"/>
                <a:ea typeface="+mj-ea"/>
              </a:rPr>
              <a:t>建筑</a:t>
            </a:r>
            <a:r>
              <a:rPr lang="zh-CN" altLang="en-US" sz="1600" dirty="0" smtClean="0">
                <a:latin typeface="+mj-ea"/>
                <a:ea typeface="+mj-ea"/>
              </a:rPr>
              <a:t>主数据管理委员会</a:t>
            </a:r>
            <a:endParaRPr lang="zh-CN" altLang="en-US" sz="1600" dirty="0">
              <a:latin typeface="+mj-ea"/>
              <a:ea typeface="+mj-ea"/>
            </a:endParaRPr>
          </a:p>
        </p:txBody>
      </p:sp>
      <p:sp>
        <p:nvSpPr>
          <p:cNvPr id="8" name="TextBox 7"/>
          <p:cNvSpPr txBox="1"/>
          <p:nvPr/>
        </p:nvSpPr>
        <p:spPr>
          <a:xfrm>
            <a:off x="632520" y="2228446"/>
            <a:ext cx="543739" cy="523220"/>
          </a:xfrm>
          <a:prstGeom prst="rect">
            <a:avLst/>
          </a:prstGeom>
          <a:noFill/>
        </p:spPr>
        <p:txBody>
          <a:bodyPr wrap="none" rtlCol="0">
            <a:spAutoFit/>
          </a:bodyPr>
          <a:lstStyle/>
          <a:p>
            <a:pPr>
              <a:lnSpc>
                <a:spcPct val="100000"/>
              </a:lnSpc>
              <a:spcAft>
                <a:spcPts val="0"/>
              </a:spcAft>
              <a:buNone/>
            </a:pPr>
            <a:r>
              <a:rPr lang="zh-CN" altLang="en-US" sz="1400" dirty="0" smtClean="0">
                <a:latin typeface="+mj-ea"/>
                <a:ea typeface="+mj-ea"/>
              </a:rPr>
              <a:t>股份</a:t>
            </a:r>
            <a:endParaRPr lang="en-US" altLang="zh-CN" sz="1400" dirty="0" smtClean="0">
              <a:latin typeface="+mj-ea"/>
              <a:ea typeface="+mj-ea"/>
            </a:endParaRPr>
          </a:p>
          <a:p>
            <a:pPr>
              <a:lnSpc>
                <a:spcPct val="100000"/>
              </a:lnSpc>
              <a:spcAft>
                <a:spcPts val="0"/>
              </a:spcAft>
              <a:buNone/>
            </a:pPr>
            <a:r>
              <a:rPr lang="zh-CN" altLang="en-US" sz="1400" dirty="0" smtClean="0">
                <a:latin typeface="+mj-ea"/>
                <a:ea typeface="+mj-ea"/>
              </a:rPr>
              <a:t>公司</a:t>
            </a:r>
            <a:endParaRPr lang="zh-CN" altLang="en-US" sz="1400" dirty="0">
              <a:latin typeface="+mj-ea"/>
              <a:ea typeface="+mj-ea"/>
            </a:endParaRPr>
          </a:p>
        </p:txBody>
      </p:sp>
      <p:sp>
        <p:nvSpPr>
          <p:cNvPr id="9" name="Text Box 6"/>
          <p:cNvSpPr txBox="1">
            <a:spLocks noChangeAspect="1" noChangeArrowheads="1"/>
          </p:cNvSpPr>
          <p:nvPr/>
        </p:nvSpPr>
        <p:spPr bwMode="auto">
          <a:xfrm>
            <a:off x="3408507" y="1588750"/>
            <a:ext cx="4104456" cy="432048"/>
          </a:xfrm>
          <a:prstGeom prst="rect">
            <a:avLst/>
          </a:prstGeom>
          <a:solidFill>
            <a:schemeClr val="accent1">
              <a:lumMod val="20000"/>
              <a:lumOff val="80000"/>
            </a:schemeClr>
          </a:solidFill>
          <a:ln w="9525" algn="ctr">
            <a:solidFill>
              <a:srgbClr val="000000"/>
            </a:solidFill>
            <a:miter lim="800000"/>
            <a:headEnd/>
            <a:tailEnd/>
          </a:ln>
          <a:effectLst/>
          <a:extLst/>
        </p:spPr>
        <p:txBody>
          <a:bodyPr lIns="0" rIns="0" anchor="ctr" anchorCtr="1"/>
          <a:lstStyle/>
          <a:p>
            <a:pPr>
              <a:lnSpc>
                <a:spcPct val="100000"/>
              </a:lnSpc>
              <a:spcAft>
                <a:spcPts val="0"/>
              </a:spcAft>
              <a:buNone/>
            </a:pPr>
            <a:r>
              <a:rPr lang="zh-CN" altLang="en-US" sz="1600" dirty="0">
                <a:latin typeface="+mj-ea"/>
                <a:ea typeface="+mj-ea"/>
              </a:rPr>
              <a:t>中国建筑</a:t>
            </a:r>
            <a:r>
              <a:rPr lang="zh-CN" altLang="en-US" sz="1600" dirty="0" smtClean="0">
                <a:latin typeface="+mj-ea"/>
                <a:ea typeface="+mj-ea"/>
              </a:rPr>
              <a:t>主数据管理办公室</a:t>
            </a:r>
            <a:endParaRPr lang="zh-CN" altLang="en-US" sz="1600" dirty="0">
              <a:latin typeface="+mj-ea"/>
              <a:ea typeface="+mj-ea"/>
            </a:endParaRPr>
          </a:p>
        </p:txBody>
      </p:sp>
      <p:sp>
        <p:nvSpPr>
          <p:cNvPr id="10" name="Text Box 6"/>
          <p:cNvSpPr txBox="1">
            <a:spLocks noChangeAspect="1" noChangeArrowheads="1"/>
          </p:cNvSpPr>
          <p:nvPr/>
        </p:nvSpPr>
        <p:spPr bwMode="auto">
          <a:xfrm>
            <a:off x="2493363" y="2204864"/>
            <a:ext cx="936104" cy="576064"/>
          </a:xfrm>
          <a:prstGeom prst="rect">
            <a:avLst/>
          </a:prstGeom>
          <a:solidFill>
            <a:srgbClr val="FFFF00"/>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400" dirty="0" smtClean="0">
                <a:latin typeface="+mj-ea"/>
                <a:ea typeface="+mj-ea"/>
              </a:rPr>
              <a:t>人力</a:t>
            </a:r>
            <a:endParaRPr lang="en-US" altLang="zh-CN" sz="1400" dirty="0" smtClean="0">
              <a:latin typeface="+mj-ea"/>
              <a:ea typeface="+mj-ea"/>
            </a:endParaRPr>
          </a:p>
          <a:p>
            <a:pPr algn="ctr">
              <a:lnSpc>
                <a:spcPct val="100000"/>
              </a:lnSpc>
              <a:spcAft>
                <a:spcPts val="0"/>
              </a:spcAft>
              <a:buNone/>
            </a:pPr>
            <a:r>
              <a:rPr lang="zh-CN" altLang="en-US" sz="1400" dirty="0" smtClean="0">
                <a:latin typeface="+mj-ea"/>
                <a:ea typeface="+mj-ea"/>
              </a:rPr>
              <a:t>资源部</a:t>
            </a:r>
            <a:endParaRPr lang="en-US" altLang="zh-CN" sz="1400" dirty="0" smtClean="0">
              <a:latin typeface="+mj-ea"/>
              <a:ea typeface="+mj-ea"/>
            </a:endParaRPr>
          </a:p>
        </p:txBody>
      </p:sp>
      <p:sp>
        <p:nvSpPr>
          <p:cNvPr id="11" name="Text Box 6"/>
          <p:cNvSpPr txBox="1">
            <a:spLocks noChangeAspect="1" noChangeArrowheads="1"/>
          </p:cNvSpPr>
          <p:nvPr/>
        </p:nvSpPr>
        <p:spPr bwMode="auto">
          <a:xfrm>
            <a:off x="3645491" y="2204864"/>
            <a:ext cx="936104" cy="576064"/>
          </a:xfrm>
          <a:prstGeom prst="rect">
            <a:avLst/>
          </a:prstGeom>
          <a:solidFill>
            <a:srgbClr val="FFFF00"/>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400" dirty="0" smtClean="0">
                <a:latin typeface="+mj-ea"/>
                <a:ea typeface="+mj-ea"/>
              </a:rPr>
              <a:t>财务部</a:t>
            </a:r>
            <a:endParaRPr lang="en-US" altLang="zh-CN" sz="1400" dirty="0" smtClean="0">
              <a:latin typeface="+mj-ea"/>
              <a:ea typeface="+mj-ea"/>
            </a:endParaRPr>
          </a:p>
        </p:txBody>
      </p:sp>
      <p:sp>
        <p:nvSpPr>
          <p:cNvPr id="12" name="Text Box 6"/>
          <p:cNvSpPr txBox="1">
            <a:spLocks noChangeAspect="1" noChangeArrowheads="1"/>
          </p:cNvSpPr>
          <p:nvPr/>
        </p:nvSpPr>
        <p:spPr bwMode="auto">
          <a:xfrm>
            <a:off x="4993391" y="2204864"/>
            <a:ext cx="936104" cy="576064"/>
          </a:xfrm>
          <a:prstGeom prst="rect">
            <a:avLst/>
          </a:prstGeom>
          <a:solidFill>
            <a:srgbClr val="FFFF00"/>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400" dirty="0" smtClean="0">
                <a:latin typeface="+mj-ea"/>
                <a:ea typeface="+mj-ea"/>
              </a:rPr>
              <a:t>市场与客</a:t>
            </a:r>
            <a:endParaRPr lang="en-US" altLang="zh-CN" sz="1400" dirty="0" smtClean="0">
              <a:latin typeface="+mj-ea"/>
              <a:ea typeface="+mj-ea"/>
            </a:endParaRPr>
          </a:p>
          <a:p>
            <a:pPr algn="ctr">
              <a:lnSpc>
                <a:spcPct val="100000"/>
              </a:lnSpc>
              <a:spcAft>
                <a:spcPts val="0"/>
              </a:spcAft>
              <a:buNone/>
            </a:pPr>
            <a:r>
              <a:rPr lang="zh-CN" altLang="en-US" sz="1400" dirty="0" smtClean="0">
                <a:latin typeface="+mj-ea"/>
                <a:ea typeface="+mj-ea"/>
              </a:rPr>
              <a:t>户管理部</a:t>
            </a:r>
            <a:endParaRPr lang="en-US" altLang="zh-CN" sz="1400" dirty="0" smtClean="0">
              <a:latin typeface="+mj-ea"/>
              <a:ea typeface="+mj-ea"/>
            </a:endParaRPr>
          </a:p>
        </p:txBody>
      </p:sp>
      <p:sp>
        <p:nvSpPr>
          <p:cNvPr id="14" name="Text Box 6"/>
          <p:cNvSpPr txBox="1">
            <a:spLocks noChangeAspect="1" noChangeArrowheads="1"/>
          </p:cNvSpPr>
          <p:nvPr/>
        </p:nvSpPr>
        <p:spPr bwMode="auto">
          <a:xfrm>
            <a:off x="6237779" y="2204864"/>
            <a:ext cx="936104" cy="576064"/>
          </a:xfrm>
          <a:prstGeom prst="rect">
            <a:avLst/>
          </a:prstGeom>
          <a:solidFill>
            <a:srgbClr val="FFFF00"/>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400" dirty="0" smtClean="0">
                <a:latin typeface="+mj-ea"/>
                <a:ea typeface="+mj-ea"/>
              </a:rPr>
              <a:t>投资部</a:t>
            </a:r>
            <a:endParaRPr lang="en-US" altLang="zh-CN" sz="1400" dirty="0" smtClean="0">
              <a:latin typeface="+mj-ea"/>
              <a:ea typeface="+mj-ea"/>
            </a:endParaRPr>
          </a:p>
        </p:txBody>
      </p:sp>
      <p:sp>
        <p:nvSpPr>
          <p:cNvPr id="15" name="Text Box 6"/>
          <p:cNvSpPr txBox="1">
            <a:spLocks noChangeAspect="1" noChangeArrowheads="1"/>
          </p:cNvSpPr>
          <p:nvPr/>
        </p:nvSpPr>
        <p:spPr bwMode="auto">
          <a:xfrm>
            <a:off x="7317899" y="2204864"/>
            <a:ext cx="936104" cy="576064"/>
          </a:xfrm>
          <a:prstGeom prst="rect">
            <a:avLst/>
          </a:prstGeom>
          <a:solidFill>
            <a:srgbClr val="FFFF00"/>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400" dirty="0" smtClean="0">
                <a:latin typeface="+mj-ea"/>
                <a:ea typeface="+mj-ea"/>
              </a:rPr>
              <a:t>科技与设</a:t>
            </a:r>
            <a:endParaRPr lang="en-US" altLang="zh-CN" sz="1400" dirty="0" smtClean="0">
              <a:latin typeface="+mj-ea"/>
              <a:ea typeface="+mj-ea"/>
            </a:endParaRPr>
          </a:p>
          <a:p>
            <a:pPr algn="ctr">
              <a:lnSpc>
                <a:spcPct val="100000"/>
              </a:lnSpc>
              <a:spcAft>
                <a:spcPts val="0"/>
              </a:spcAft>
              <a:buNone/>
            </a:pPr>
            <a:r>
              <a:rPr lang="zh-CN" altLang="en-US" sz="1400" dirty="0" smtClean="0">
                <a:latin typeface="+mj-ea"/>
                <a:ea typeface="+mj-ea"/>
              </a:rPr>
              <a:t>计管理部</a:t>
            </a:r>
            <a:endParaRPr lang="en-US" altLang="zh-CN" sz="1400" dirty="0" smtClean="0">
              <a:latin typeface="+mj-ea"/>
              <a:ea typeface="+mj-ea"/>
            </a:endParaRPr>
          </a:p>
        </p:txBody>
      </p:sp>
      <p:sp>
        <p:nvSpPr>
          <p:cNvPr id="16" name="Text Box 6"/>
          <p:cNvSpPr txBox="1">
            <a:spLocks noChangeAspect="1" noChangeArrowheads="1"/>
          </p:cNvSpPr>
          <p:nvPr/>
        </p:nvSpPr>
        <p:spPr bwMode="auto">
          <a:xfrm>
            <a:off x="8449067" y="2204864"/>
            <a:ext cx="936104" cy="576064"/>
          </a:xfrm>
          <a:prstGeom prst="rect">
            <a:avLst/>
          </a:prstGeom>
          <a:solidFill>
            <a:srgbClr val="FFFF00"/>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400" dirty="0" smtClean="0">
                <a:latin typeface="+mj-ea"/>
                <a:ea typeface="+mj-ea"/>
              </a:rPr>
              <a:t>信息化</a:t>
            </a:r>
            <a:endParaRPr lang="en-US" altLang="zh-CN" sz="1400" dirty="0" smtClean="0">
              <a:latin typeface="+mj-ea"/>
              <a:ea typeface="+mj-ea"/>
            </a:endParaRPr>
          </a:p>
          <a:p>
            <a:pPr algn="ctr">
              <a:lnSpc>
                <a:spcPct val="100000"/>
              </a:lnSpc>
              <a:spcAft>
                <a:spcPts val="0"/>
              </a:spcAft>
              <a:buNone/>
            </a:pPr>
            <a:r>
              <a:rPr lang="zh-CN" altLang="en-US" sz="1400" dirty="0" smtClean="0">
                <a:latin typeface="+mj-ea"/>
                <a:ea typeface="+mj-ea"/>
              </a:rPr>
              <a:t>管理部</a:t>
            </a:r>
            <a:endParaRPr lang="en-US" altLang="zh-CN" sz="1400" dirty="0" smtClean="0">
              <a:latin typeface="+mj-ea"/>
              <a:ea typeface="+mj-ea"/>
            </a:endParaRPr>
          </a:p>
        </p:txBody>
      </p:sp>
      <p:sp>
        <p:nvSpPr>
          <p:cNvPr id="17" name="Text Box 6"/>
          <p:cNvSpPr txBox="1">
            <a:spLocks noChangeAspect="1" noChangeArrowheads="1"/>
          </p:cNvSpPr>
          <p:nvPr/>
        </p:nvSpPr>
        <p:spPr bwMode="auto">
          <a:xfrm>
            <a:off x="1644311" y="2996952"/>
            <a:ext cx="396044" cy="936104"/>
          </a:xfrm>
          <a:prstGeom prst="rect">
            <a:avLst/>
          </a:prstGeom>
          <a:solidFill>
            <a:srgbClr val="92D050"/>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zh-CN" sz="1200" dirty="0">
                <a:latin typeface="+mj-ea"/>
                <a:ea typeface="+mj-ea"/>
              </a:rPr>
              <a:t>组织机构数据</a:t>
            </a:r>
            <a:r>
              <a:rPr lang="zh-CN" altLang="zh-CN" sz="1200" dirty="0" smtClean="0">
                <a:latin typeface="+mj-ea"/>
                <a:ea typeface="+mj-ea"/>
              </a:rPr>
              <a:t>组</a:t>
            </a:r>
            <a:endParaRPr lang="zh-CN" altLang="zh-CN" sz="1200" dirty="0">
              <a:latin typeface="+mj-ea"/>
              <a:ea typeface="+mj-ea"/>
            </a:endParaRPr>
          </a:p>
        </p:txBody>
      </p:sp>
      <p:sp>
        <p:nvSpPr>
          <p:cNvPr id="18" name="Text Box 6"/>
          <p:cNvSpPr txBox="1">
            <a:spLocks noChangeAspect="1" noChangeArrowheads="1"/>
          </p:cNvSpPr>
          <p:nvPr/>
        </p:nvSpPr>
        <p:spPr bwMode="auto">
          <a:xfrm>
            <a:off x="2745391" y="2996952"/>
            <a:ext cx="396044" cy="936104"/>
          </a:xfrm>
          <a:prstGeom prst="rect">
            <a:avLst/>
          </a:prstGeom>
          <a:solidFill>
            <a:srgbClr val="92D050"/>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200" dirty="0" smtClean="0">
                <a:latin typeface="+mj-ea"/>
                <a:ea typeface="+mj-ea"/>
              </a:rPr>
              <a:t>人员</a:t>
            </a:r>
            <a:r>
              <a:rPr lang="zh-CN" altLang="zh-CN" sz="1200" dirty="0" smtClean="0">
                <a:latin typeface="+mj-ea"/>
                <a:ea typeface="+mj-ea"/>
              </a:rPr>
              <a:t>数据组</a:t>
            </a:r>
            <a:endParaRPr lang="zh-CN" altLang="zh-CN" sz="1200" dirty="0">
              <a:latin typeface="+mj-ea"/>
              <a:ea typeface="+mj-ea"/>
            </a:endParaRPr>
          </a:p>
        </p:txBody>
      </p:sp>
      <p:sp>
        <p:nvSpPr>
          <p:cNvPr id="19" name="Text Box 6"/>
          <p:cNvSpPr txBox="1">
            <a:spLocks noChangeAspect="1" noChangeArrowheads="1"/>
          </p:cNvSpPr>
          <p:nvPr/>
        </p:nvSpPr>
        <p:spPr bwMode="auto">
          <a:xfrm>
            <a:off x="3897519" y="2996952"/>
            <a:ext cx="396044" cy="936104"/>
          </a:xfrm>
          <a:prstGeom prst="rect">
            <a:avLst/>
          </a:prstGeom>
          <a:solidFill>
            <a:srgbClr val="92D050"/>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zh-CN" sz="1200" dirty="0">
                <a:latin typeface="+mj-ea"/>
                <a:ea typeface="+mj-ea"/>
              </a:rPr>
              <a:t>财务数据</a:t>
            </a:r>
            <a:r>
              <a:rPr lang="zh-CN" altLang="zh-CN" sz="1200" dirty="0" smtClean="0">
                <a:latin typeface="+mj-ea"/>
                <a:ea typeface="+mj-ea"/>
              </a:rPr>
              <a:t>组</a:t>
            </a:r>
            <a:endParaRPr lang="zh-CN" altLang="zh-CN" sz="1200" dirty="0">
              <a:latin typeface="+mj-ea"/>
              <a:ea typeface="+mj-ea"/>
            </a:endParaRPr>
          </a:p>
        </p:txBody>
      </p:sp>
      <p:sp>
        <p:nvSpPr>
          <p:cNvPr id="20" name="Text Box 6"/>
          <p:cNvSpPr txBox="1">
            <a:spLocks noChangeAspect="1" noChangeArrowheads="1"/>
          </p:cNvSpPr>
          <p:nvPr/>
        </p:nvSpPr>
        <p:spPr bwMode="auto">
          <a:xfrm>
            <a:off x="4761615" y="2996952"/>
            <a:ext cx="396044" cy="936104"/>
          </a:xfrm>
          <a:prstGeom prst="rect">
            <a:avLst/>
          </a:prstGeom>
          <a:solidFill>
            <a:srgbClr val="92D050"/>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zh-CN" sz="1200" dirty="0">
                <a:latin typeface="+mj-ea"/>
                <a:ea typeface="+mj-ea"/>
              </a:rPr>
              <a:t>材料数据</a:t>
            </a:r>
            <a:r>
              <a:rPr lang="zh-CN" altLang="zh-CN" sz="1200" dirty="0" smtClean="0">
                <a:latin typeface="+mj-ea"/>
                <a:ea typeface="+mj-ea"/>
              </a:rPr>
              <a:t>组</a:t>
            </a:r>
            <a:endParaRPr lang="zh-CN" altLang="zh-CN" sz="1200" dirty="0">
              <a:latin typeface="+mj-ea"/>
              <a:ea typeface="+mj-ea"/>
            </a:endParaRPr>
          </a:p>
        </p:txBody>
      </p:sp>
      <p:sp>
        <p:nvSpPr>
          <p:cNvPr id="21" name="Text Box 6"/>
          <p:cNvSpPr txBox="1">
            <a:spLocks noChangeAspect="1" noChangeArrowheads="1"/>
          </p:cNvSpPr>
          <p:nvPr/>
        </p:nvSpPr>
        <p:spPr bwMode="auto">
          <a:xfrm>
            <a:off x="5265671" y="2996952"/>
            <a:ext cx="396044" cy="936104"/>
          </a:xfrm>
          <a:prstGeom prst="rect">
            <a:avLst/>
          </a:prstGeom>
          <a:solidFill>
            <a:srgbClr val="92D050"/>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zh-CN" sz="1200" dirty="0" smtClean="0">
                <a:latin typeface="+mj-ea"/>
                <a:ea typeface="+mj-ea"/>
              </a:rPr>
              <a:t>客</a:t>
            </a:r>
            <a:r>
              <a:rPr lang="zh-CN" altLang="en-US" sz="1200" dirty="0" smtClean="0">
                <a:latin typeface="+mj-ea"/>
                <a:ea typeface="+mj-ea"/>
              </a:rPr>
              <a:t>商</a:t>
            </a:r>
            <a:r>
              <a:rPr lang="zh-CN" altLang="zh-CN" sz="1200" dirty="0" smtClean="0">
                <a:latin typeface="+mj-ea"/>
                <a:ea typeface="+mj-ea"/>
              </a:rPr>
              <a:t>数据组</a:t>
            </a:r>
            <a:endParaRPr lang="zh-CN" altLang="zh-CN" sz="1200" dirty="0">
              <a:latin typeface="+mj-ea"/>
              <a:ea typeface="+mj-ea"/>
            </a:endParaRPr>
          </a:p>
        </p:txBody>
      </p:sp>
      <p:sp>
        <p:nvSpPr>
          <p:cNvPr id="22" name="Text Box 6"/>
          <p:cNvSpPr txBox="1">
            <a:spLocks noChangeAspect="1" noChangeArrowheads="1"/>
          </p:cNvSpPr>
          <p:nvPr/>
        </p:nvSpPr>
        <p:spPr bwMode="auto">
          <a:xfrm>
            <a:off x="5769727" y="2996952"/>
            <a:ext cx="396044" cy="936104"/>
          </a:xfrm>
          <a:prstGeom prst="rect">
            <a:avLst/>
          </a:prstGeom>
          <a:solidFill>
            <a:srgbClr val="92D050"/>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zh-CN" sz="1200" dirty="0">
                <a:latin typeface="+mj-ea"/>
                <a:ea typeface="+mj-ea"/>
              </a:rPr>
              <a:t>工程项目数据</a:t>
            </a:r>
            <a:r>
              <a:rPr lang="zh-CN" altLang="zh-CN" sz="1200" dirty="0" smtClean="0">
                <a:latin typeface="+mj-ea"/>
                <a:ea typeface="+mj-ea"/>
              </a:rPr>
              <a:t>组</a:t>
            </a:r>
            <a:endParaRPr lang="zh-CN" altLang="zh-CN" sz="1200" dirty="0">
              <a:latin typeface="+mj-ea"/>
              <a:ea typeface="+mj-ea"/>
            </a:endParaRPr>
          </a:p>
        </p:txBody>
      </p:sp>
      <p:sp>
        <p:nvSpPr>
          <p:cNvPr id="24" name="Text Box 6"/>
          <p:cNvSpPr txBox="1">
            <a:spLocks noChangeAspect="1" noChangeArrowheads="1"/>
          </p:cNvSpPr>
          <p:nvPr/>
        </p:nvSpPr>
        <p:spPr bwMode="auto">
          <a:xfrm>
            <a:off x="6525811" y="2996952"/>
            <a:ext cx="396044" cy="936104"/>
          </a:xfrm>
          <a:prstGeom prst="rect">
            <a:avLst/>
          </a:prstGeom>
          <a:solidFill>
            <a:srgbClr val="92D050"/>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zh-CN" sz="1200" dirty="0">
                <a:latin typeface="+mj-ea"/>
                <a:ea typeface="+mj-ea"/>
              </a:rPr>
              <a:t>投资项目数据</a:t>
            </a:r>
            <a:r>
              <a:rPr lang="zh-CN" altLang="zh-CN" sz="1200" dirty="0" smtClean="0">
                <a:latin typeface="+mj-ea"/>
                <a:ea typeface="+mj-ea"/>
              </a:rPr>
              <a:t>组</a:t>
            </a:r>
            <a:endParaRPr lang="zh-CN" altLang="zh-CN" sz="1200" dirty="0">
              <a:latin typeface="+mj-ea"/>
              <a:ea typeface="+mj-ea"/>
            </a:endParaRPr>
          </a:p>
        </p:txBody>
      </p:sp>
      <p:sp>
        <p:nvSpPr>
          <p:cNvPr id="25" name="Text Box 6"/>
          <p:cNvSpPr txBox="1">
            <a:spLocks noChangeAspect="1" noChangeArrowheads="1"/>
          </p:cNvSpPr>
          <p:nvPr/>
        </p:nvSpPr>
        <p:spPr bwMode="auto">
          <a:xfrm>
            <a:off x="7641935" y="2996952"/>
            <a:ext cx="396044" cy="936104"/>
          </a:xfrm>
          <a:prstGeom prst="rect">
            <a:avLst/>
          </a:prstGeom>
          <a:solidFill>
            <a:srgbClr val="92D050"/>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zh-CN" sz="1200" dirty="0">
                <a:latin typeface="+mj-ea"/>
                <a:ea typeface="+mj-ea"/>
              </a:rPr>
              <a:t>勘察</a:t>
            </a:r>
            <a:r>
              <a:rPr lang="zh-CN" altLang="zh-CN" sz="1200" dirty="0" smtClean="0">
                <a:latin typeface="+mj-ea"/>
                <a:ea typeface="+mj-ea"/>
              </a:rPr>
              <a:t>设计</a:t>
            </a:r>
            <a:r>
              <a:rPr lang="zh-CN" altLang="en-US" sz="1200" dirty="0" smtClean="0">
                <a:latin typeface="+mj-ea"/>
                <a:ea typeface="+mj-ea"/>
              </a:rPr>
              <a:t>项目</a:t>
            </a:r>
            <a:r>
              <a:rPr lang="zh-CN" altLang="zh-CN" sz="1200" dirty="0" smtClean="0">
                <a:latin typeface="+mj-ea"/>
                <a:ea typeface="+mj-ea"/>
              </a:rPr>
              <a:t>数据组</a:t>
            </a:r>
            <a:endParaRPr lang="zh-CN" altLang="zh-CN" sz="1200" dirty="0">
              <a:latin typeface="+mj-ea"/>
              <a:ea typeface="+mj-ea"/>
            </a:endParaRPr>
          </a:p>
        </p:txBody>
      </p:sp>
      <p:sp>
        <p:nvSpPr>
          <p:cNvPr id="26" name="Text Box 6"/>
          <p:cNvSpPr txBox="1">
            <a:spLocks noChangeAspect="1" noChangeArrowheads="1"/>
          </p:cNvSpPr>
          <p:nvPr/>
        </p:nvSpPr>
        <p:spPr bwMode="auto">
          <a:xfrm>
            <a:off x="8773103" y="2996952"/>
            <a:ext cx="396044" cy="936104"/>
          </a:xfrm>
          <a:prstGeom prst="rect">
            <a:avLst/>
          </a:prstGeom>
          <a:solidFill>
            <a:srgbClr val="92D050"/>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zh-CN" sz="1200" dirty="0">
                <a:latin typeface="+mj-ea"/>
                <a:ea typeface="+mj-ea"/>
              </a:rPr>
              <a:t>技术支持</a:t>
            </a:r>
            <a:r>
              <a:rPr lang="zh-CN" altLang="zh-CN" sz="1200" dirty="0" smtClean="0">
                <a:latin typeface="+mj-ea"/>
                <a:ea typeface="+mj-ea"/>
              </a:rPr>
              <a:t>组</a:t>
            </a:r>
            <a:endParaRPr lang="zh-CN" altLang="zh-CN" sz="1200" dirty="0">
              <a:latin typeface="+mj-ea"/>
              <a:ea typeface="+mj-ea"/>
            </a:endParaRPr>
          </a:p>
        </p:txBody>
      </p:sp>
      <p:cxnSp>
        <p:nvCxnSpPr>
          <p:cNvPr id="27" name="直接连接符 26"/>
          <p:cNvCxnSpPr>
            <a:stCxn id="7" idx="2"/>
            <a:endCxn id="9" idx="0"/>
          </p:cNvCxnSpPr>
          <p:nvPr/>
        </p:nvCxnSpPr>
        <p:spPr>
          <a:xfrm>
            <a:off x="5460735" y="1444734"/>
            <a:ext cx="0" cy="1440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59235" y="1916832"/>
            <a:ext cx="0" cy="1440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896339" y="2060848"/>
            <a:ext cx="6984776" cy="83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896339" y="2069232"/>
            <a:ext cx="0" cy="1440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925411" y="2060848"/>
            <a:ext cx="0" cy="1440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77539" y="2060848"/>
            <a:ext cx="0" cy="1440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445691" y="2060848"/>
            <a:ext cx="0" cy="1440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669827" y="2060848"/>
            <a:ext cx="0" cy="1440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749947" y="2060848"/>
            <a:ext cx="0" cy="1440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881115" y="2060848"/>
            <a:ext cx="0" cy="1440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993391" y="2924944"/>
            <a:ext cx="0" cy="7200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2" idx="2"/>
            <a:endCxn id="21" idx="0"/>
          </p:cNvCxnSpPr>
          <p:nvPr/>
        </p:nvCxnSpPr>
        <p:spPr>
          <a:xfrm>
            <a:off x="5461443" y="2780928"/>
            <a:ext cx="2250"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001503" y="2924944"/>
            <a:ext cx="0" cy="7200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4994141" y="2924944"/>
            <a:ext cx="100811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077539" y="2780928"/>
            <a:ext cx="2250"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925411" y="2780928"/>
            <a:ext cx="2250"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824331" y="2780928"/>
            <a:ext cx="2250"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739585" y="2780928"/>
            <a:ext cx="2250"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821955" y="2780928"/>
            <a:ext cx="2250"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953123" y="2780928"/>
            <a:ext cx="2250"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176259" y="4149080"/>
            <a:ext cx="8208912"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32520" y="4343729"/>
            <a:ext cx="543739" cy="523220"/>
          </a:xfrm>
          <a:prstGeom prst="rect">
            <a:avLst/>
          </a:prstGeom>
          <a:noFill/>
        </p:spPr>
        <p:txBody>
          <a:bodyPr wrap="none" rtlCol="0">
            <a:spAutoFit/>
          </a:bodyPr>
          <a:lstStyle/>
          <a:p>
            <a:pPr>
              <a:lnSpc>
                <a:spcPct val="100000"/>
              </a:lnSpc>
              <a:spcAft>
                <a:spcPts val="0"/>
              </a:spcAft>
              <a:buNone/>
            </a:pPr>
            <a:r>
              <a:rPr lang="zh-CN" altLang="en-US" sz="1400" dirty="0" smtClean="0">
                <a:latin typeface="+mj-ea"/>
                <a:ea typeface="+mj-ea"/>
              </a:rPr>
              <a:t>二级</a:t>
            </a:r>
            <a:endParaRPr lang="en-US" altLang="zh-CN" sz="1400" dirty="0" smtClean="0">
              <a:latin typeface="+mj-ea"/>
              <a:ea typeface="+mj-ea"/>
            </a:endParaRPr>
          </a:p>
          <a:p>
            <a:pPr>
              <a:lnSpc>
                <a:spcPct val="100000"/>
              </a:lnSpc>
              <a:spcAft>
                <a:spcPts val="0"/>
              </a:spcAft>
              <a:buNone/>
            </a:pPr>
            <a:r>
              <a:rPr lang="zh-CN" altLang="en-US" sz="1400" dirty="0" smtClean="0">
                <a:latin typeface="+mj-ea"/>
                <a:ea typeface="+mj-ea"/>
              </a:rPr>
              <a:t>单位</a:t>
            </a:r>
            <a:endParaRPr lang="zh-CN" altLang="en-US" sz="1400" dirty="0">
              <a:latin typeface="+mj-ea"/>
              <a:ea typeface="+mj-ea"/>
            </a:endParaRPr>
          </a:p>
        </p:txBody>
      </p:sp>
      <p:sp>
        <p:nvSpPr>
          <p:cNvPr id="51" name="Text Box 6"/>
          <p:cNvSpPr txBox="1">
            <a:spLocks noChangeAspect="1" noChangeArrowheads="1"/>
          </p:cNvSpPr>
          <p:nvPr/>
        </p:nvSpPr>
        <p:spPr bwMode="auto">
          <a:xfrm>
            <a:off x="1644311" y="4318974"/>
            <a:ext cx="396044" cy="936104"/>
          </a:xfrm>
          <a:prstGeom prst="rect">
            <a:avLst/>
          </a:prstGeom>
          <a:solidFill>
            <a:schemeClr val="tx2">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zh-CN" sz="1200" dirty="0">
                <a:latin typeface="+mj-ea"/>
                <a:ea typeface="+mj-ea"/>
              </a:rPr>
              <a:t>组织机构数据</a:t>
            </a:r>
            <a:r>
              <a:rPr lang="zh-CN" altLang="zh-CN" sz="1200" dirty="0" smtClean="0">
                <a:latin typeface="+mj-ea"/>
                <a:ea typeface="+mj-ea"/>
              </a:rPr>
              <a:t>组</a:t>
            </a:r>
            <a:endParaRPr lang="zh-CN" altLang="zh-CN" sz="1200" dirty="0">
              <a:latin typeface="+mj-ea"/>
              <a:ea typeface="+mj-ea"/>
            </a:endParaRPr>
          </a:p>
        </p:txBody>
      </p:sp>
      <p:sp>
        <p:nvSpPr>
          <p:cNvPr id="52" name="Text Box 6"/>
          <p:cNvSpPr txBox="1">
            <a:spLocks noChangeAspect="1" noChangeArrowheads="1"/>
          </p:cNvSpPr>
          <p:nvPr/>
        </p:nvSpPr>
        <p:spPr bwMode="auto">
          <a:xfrm>
            <a:off x="2745391" y="4318974"/>
            <a:ext cx="396044" cy="936104"/>
          </a:xfrm>
          <a:prstGeom prst="rect">
            <a:avLst/>
          </a:prstGeom>
          <a:solidFill>
            <a:schemeClr val="tx2">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200" dirty="0" smtClean="0">
                <a:latin typeface="+mj-ea"/>
                <a:ea typeface="+mj-ea"/>
              </a:rPr>
              <a:t>人员</a:t>
            </a:r>
            <a:r>
              <a:rPr lang="zh-CN" altLang="zh-CN" sz="1200" dirty="0" smtClean="0">
                <a:latin typeface="+mj-ea"/>
                <a:ea typeface="+mj-ea"/>
              </a:rPr>
              <a:t>数据组</a:t>
            </a:r>
            <a:endParaRPr lang="zh-CN" altLang="zh-CN" sz="1200" dirty="0">
              <a:latin typeface="+mj-ea"/>
              <a:ea typeface="+mj-ea"/>
            </a:endParaRPr>
          </a:p>
        </p:txBody>
      </p:sp>
      <p:sp>
        <p:nvSpPr>
          <p:cNvPr id="53" name="Text Box 6"/>
          <p:cNvSpPr txBox="1">
            <a:spLocks noChangeAspect="1" noChangeArrowheads="1"/>
          </p:cNvSpPr>
          <p:nvPr/>
        </p:nvSpPr>
        <p:spPr bwMode="auto">
          <a:xfrm>
            <a:off x="3897519" y="4318974"/>
            <a:ext cx="396044" cy="936104"/>
          </a:xfrm>
          <a:prstGeom prst="rect">
            <a:avLst/>
          </a:prstGeom>
          <a:solidFill>
            <a:schemeClr val="tx2">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zh-CN" sz="1200" dirty="0">
                <a:latin typeface="+mj-ea"/>
                <a:ea typeface="+mj-ea"/>
              </a:rPr>
              <a:t>财务数据</a:t>
            </a:r>
            <a:r>
              <a:rPr lang="zh-CN" altLang="zh-CN" sz="1200" dirty="0" smtClean="0">
                <a:latin typeface="+mj-ea"/>
                <a:ea typeface="+mj-ea"/>
              </a:rPr>
              <a:t>组</a:t>
            </a:r>
            <a:endParaRPr lang="zh-CN" altLang="zh-CN" sz="1200" dirty="0">
              <a:latin typeface="+mj-ea"/>
              <a:ea typeface="+mj-ea"/>
            </a:endParaRPr>
          </a:p>
        </p:txBody>
      </p:sp>
      <p:sp>
        <p:nvSpPr>
          <p:cNvPr id="54" name="Text Box 6"/>
          <p:cNvSpPr txBox="1">
            <a:spLocks noChangeAspect="1" noChangeArrowheads="1"/>
          </p:cNvSpPr>
          <p:nvPr/>
        </p:nvSpPr>
        <p:spPr bwMode="auto">
          <a:xfrm>
            <a:off x="4761615" y="4318974"/>
            <a:ext cx="396044" cy="936104"/>
          </a:xfrm>
          <a:prstGeom prst="rect">
            <a:avLst/>
          </a:prstGeom>
          <a:solidFill>
            <a:schemeClr val="tx2">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zh-CN" sz="1200" dirty="0">
                <a:latin typeface="+mj-ea"/>
                <a:ea typeface="+mj-ea"/>
              </a:rPr>
              <a:t>材料数据</a:t>
            </a:r>
            <a:r>
              <a:rPr lang="zh-CN" altLang="zh-CN" sz="1200" dirty="0" smtClean="0">
                <a:latin typeface="+mj-ea"/>
                <a:ea typeface="+mj-ea"/>
              </a:rPr>
              <a:t>组</a:t>
            </a:r>
            <a:endParaRPr lang="zh-CN" altLang="zh-CN" sz="1200" dirty="0">
              <a:latin typeface="+mj-ea"/>
              <a:ea typeface="+mj-ea"/>
            </a:endParaRPr>
          </a:p>
        </p:txBody>
      </p:sp>
      <p:sp>
        <p:nvSpPr>
          <p:cNvPr id="55" name="Text Box 6"/>
          <p:cNvSpPr txBox="1">
            <a:spLocks noChangeAspect="1" noChangeArrowheads="1"/>
          </p:cNvSpPr>
          <p:nvPr/>
        </p:nvSpPr>
        <p:spPr bwMode="auto">
          <a:xfrm>
            <a:off x="5265671" y="4318974"/>
            <a:ext cx="396044" cy="936104"/>
          </a:xfrm>
          <a:prstGeom prst="rect">
            <a:avLst/>
          </a:prstGeom>
          <a:solidFill>
            <a:schemeClr val="tx2">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zh-CN" sz="1200" dirty="0" smtClean="0">
                <a:latin typeface="+mj-ea"/>
                <a:ea typeface="+mj-ea"/>
              </a:rPr>
              <a:t>客</a:t>
            </a:r>
            <a:r>
              <a:rPr lang="zh-CN" altLang="en-US" sz="1200" dirty="0" smtClean="0">
                <a:latin typeface="+mj-ea"/>
                <a:ea typeface="+mj-ea"/>
              </a:rPr>
              <a:t>商</a:t>
            </a:r>
            <a:r>
              <a:rPr lang="zh-CN" altLang="zh-CN" sz="1200" dirty="0" smtClean="0">
                <a:latin typeface="+mj-ea"/>
                <a:ea typeface="+mj-ea"/>
              </a:rPr>
              <a:t>数据组</a:t>
            </a:r>
            <a:endParaRPr lang="zh-CN" altLang="zh-CN" sz="1200" dirty="0">
              <a:latin typeface="+mj-ea"/>
              <a:ea typeface="+mj-ea"/>
            </a:endParaRPr>
          </a:p>
        </p:txBody>
      </p:sp>
      <p:sp>
        <p:nvSpPr>
          <p:cNvPr id="56" name="Text Box 6"/>
          <p:cNvSpPr txBox="1">
            <a:spLocks noChangeAspect="1" noChangeArrowheads="1"/>
          </p:cNvSpPr>
          <p:nvPr/>
        </p:nvSpPr>
        <p:spPr bwMode="auto">
          <a:xfrm>
            <a:off x="5769727" y="4318974"/>
            <a:ext cx="396044" cy="936104"/>
          </a:xfrm>
          <a:prstGeom prst="rect">
            <a:avLst/>
          </a:prstGeom>
          <a:solidFill>
            <a:schemeClr val="tx2">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zh-CN" sz="1200" dirty="0">
                <a:latin typeface="+mj-ea"/>
                <a:ea typeface="+mj-ea"/>
              </a:rPr>
              <a:t>工程项目数据</a:t>
            </a:r>
            <a:r>
              <a:rPr lang="zh-CN" altLang="zh-CN" sz="1200" dirty="0" smtClean="0">
                <a:latin typeface="+mj-ea"/>
                <a:ea typeface="+mj-ea"/>
              </a:rPr>
              <a:t>组</a:t>
            </a:r>
            <a:endParaRPr lang="zh-CN" altLang="zh-CN" sz="1200" dirty="0">
              <a:latin typeface="+mj-ea"/>
              <a:ea typeface="+mj-ea"/>
            </a:endParaRPr>
          </a:p>
        </p:txBody>
      </p:sp>
      <p:sp>
        <p:nvSpPr>
          <p:cNvPr id="58" name="Text Box 6"/>
          <p:cNvSpPr txBox="1">
            <a:spLocks noChangeAspect="1" noChangeArrowheads="1"/>
          </p:cNvSpPr>
          <p:nvPr/>
        </p:nvSpPr>
        <p:spPr bwMode="auto">
          <a:xfrm>
            <a:off x="6525811" y="4318974"/>
            <a:ext cx="396044" cy="936104"/>
          </a:xfrm>
          <a:prstGeom prst="rect">
            <a:avLst/>
          </a:prstGeom>
          <a:solidFill>
            <a:schemeClr val="tx2">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zh-CN" sz="1200" dirty="0">
                <a:latin typeface="+mj-ea"/>
                <a:ea typeface="+mj-ea"/>
              </a:rPr>
              <a:t>投资项目数据</a:t>
            </a:r>
            <a:r>
              <a:rPr lang="zh-CN" altLang="zh-CN" sz="1200" dirty="0" smtClean="0">
                <a:latin typeface="+mj-ea"/>
                <a:ea typeface="+mj-ea"/>
              </a:rPr>
              <a:t>组</a:t>
            </a:r>
            <a:endParaRPr lang="zh-CN" altLang="zh-CN" sz="1200" dirty="0">
              <a:latin typeface="+mj-ea"/>
              <a:ea typeface="+mj-ea"/>
            </a:endParaRPr>
          </a:p>
        </p:txBody>
      </p:sp>
      <p:sp>
        <p:nvSpPr>
          <p:cNvPr id="59" name="Text Box 6"/>
          <p:cNvSpPr txBox="1">
            <a:spLocks noChangeAspect="1" noChangeArrowheads="1"/>
          </p:cNvSpPr>
          <p:nvPr/>
        </p:nvSpPr>
        <p:spPr bwMode="auto">
          <a:xfrm>
            <a:off x="7641935" y="4318974"/>
            <a:ext cx="396044" cy="936104"/>
          </a:xfrm>
          <a:prstGeom prst="rect">
            <a:avLst/>
          </a:prstGeom>
          <a:solidFill>
            <a:schemeClr val="tx2">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zh-CN" sz="1200" dirty="0">
                <a:latin typeface="+mj-ea"/>
                <a:ea typeface="+mj-ea"/>
              </a:rPr>
              <a:t>勘察</a:t>
            </a:r>
            <a:r>
              <a:rPr lang="zh-CN" altLang="zh-CN" sz="1200" dirty="0" smtClean="0">
                <a:latin typeface="+mj-ea"/>
                <a:ea typeface="+mj-ea"/>
              </a:rPr>
              <a:t>设计</a:t>
            </a:r>
            <a:r>
              <a:rPr lang="zh-CN" altLang="en-US" sz="1200" dirty="0" smtClean="0">
                <a:latin typeface="+mj-ea"/>
                <a:ea typeface="+mj-ea"/>
              </a:rPr>
              <a:t>项目</a:t>
            </a:r>
            <a:r>
              <a:rPr lang="zh-CN" altLang="zh-CN" sz="1200" dirty="0" smtClean="0">
                <a:latin typeface="+mj-ea"/>
                <a:ea typeface="+mj-ea"/>
              </a:rPr>
              <a:t>数据组</a:t>
            </a:r>
            <a:endParaRPr lang="zh-CN" altLang="zh-CN" sz="1200" dirty="0">
              <a:latin typeface="+mj-ea"/>
              <a:ea typeface="+mj-ea"/>
            </a:endParaRPr>
          </a:p>
        </p:txBody>
      </p:sp>
      <p:sp>
        <p:nvSpPr>
          <p:cNvPr id="60" name="Text Box 6"/>
          <p:cNvSpPr txBox="1">
            <a:spLocks noChangeAspect="1" noChangeArrowheads="1"/>
          </p:cNvSpPr>
          <p:nvPr/>
        </p:nvSpPr>
        <p:spPr bwMode="auto">
          <a:xfrm>
            <a:off x="8773103" y="4318974"/>
            <a:ext cx="396044" cy="936104"/>
          </a:xfrm>
          <a:prstGeom prst="rect">
            <a:avLst/>
          </a:prstGeom>
          <a:solidFill>
            <a:schemeClr val="tx2">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zh-CN" sz="1200" dirty="0">
                <a:latin typeface="+mj-ea"/>
                <a:ea typeface="+mj-ea"/>
              </a:rPr>
              <a:t>技术支持</a:t>
            </a:r>
            <a:r>
              <a:rPr lang="zh-CN" altLang="zh-CN" sz="1200" dirty="0" smtClean="0">
                <a:latin typeface="+mj-ea"/>
                <a:ea typeface="+mj-ea"/>
              </a:rPr>
              <a:t>组</a:t>
            </a:r>
            <a:endParaRPr lang="zh-CN" altLang="zh-CN" sz="1200" dirty="0">
              <a:latin typeface="+mj-ea"/>
              <a:ea typeface="+mj-ea"/>
            </a:endParaRPr>
          </a:p>
        </p:txBody>
      </p:sp>
      <p:cxnSp>
        <p:nvCxnSpPr>
          <p:cNvPr id="61" name="直接连接符 60"/>
          <p:cNvCxnSpPr/>
          <p:nvPr/>
        </p:nvCxnSpPr>
        <p:spPr>
          <a:xfrm>
            <a:off x="2925411" y="3933056"/>
            <a:ext cx="0" cy="4067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824331" y="3933056"/>
            <a:ext cx="0" cy="4067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077539" y="3933056"/>
            <a:ext cx="0" cy="4067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4993391" y="3933056"/>
            <a:ext cx="0" cy="4067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462943" y="3933056"/>
            <a:ext cx="0" cy="4067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966999" y="3933056"/>
            <a:ext cx="0" cy="4067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741835" y="3933056"/>
            <a:ext cx="0" cy="4067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868085" y="3933056"/>
            <a:ext cx="0" cy="4067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979001" y="3933056"/>
            <a:ext cx="0" cy="4067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1176259" y="5419346"/>
            <a:ext cx="8208912"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32520" y="5571237"/>
            <a:ext cx="543739" cy="954107"/>
          </a:xfrm>
          <a:prstGeom prst="rect">
            <a:avLst/>
          </a:prstGeom>
          <a:noFill/>
        </p:spPr>
        <p:txBody>
          <a:bodyPr wrap="none" rtlCol="0">
            <a:spAutoFit/>
          </a:bodyPr>
          <a:lstStyle/>
          <a:p>
            <a:pPr algn="ctr">
              <a:lnSpc>
                <a:spcPct val="100000"/>
              </a:lnSpc>
              <a:spcAft>
                <a:spcPts val="0"/>
              </a:spcAft>
              <a:buNone/>
            </a:pPr>
            <a:r>
              <a:rPr lang="zh-CN" altLang="en-US" sz="1400" dirty="0">
                <a:latin typeface="+mj-ea"/>
                <a:ea typeface="+mj-ea"/>
              </a:rPr>
              <a:t>三</a:t>
            </a:r>
            <a:r>
              <a:rPr lang="zh-CN" altLang="en-US" sz="1400" dirty="0" smtClean="0">
                <a:latin typeface="+mj-ea"/>
                <a:ea typeface="+mj-ea"/>
              </a:rPr>
              <a:t>级</a:t>
            </a:r>
            <a:endParaRPr lang="en-US" altLang="zh-CN" sz="1400" dirty="0" smtClean="0">
              <a:latin typeface="+mj-ea"/>
              <a:ea typeface="+mj-ea"/>
            </a:endParaRPr>
          </a:p>
          <a:p>
            <a:pPr algn="ctr">
              <a:lnSpc>
                <a:spcPct val="100000"/>
              </a:lnSpc>
              <a:spcAft>
                <a:spcPts val="0"/>
              </a:spcAft>
              <a:buNone/>
            </a:pPr>
            <a:r>
              <a:rPr lang="zh-CN" altLang="en-US" sz="1400" dirty="0" smtClean="0">
                <a:latin typeface="+mj-ea"/>
                <a:ea typeface="+mj-ea"/>
              </a:rPr>
              <a:t>及以</a:t>
            </a:r>
            <a:endParaRPr lang="en-US" altLang="zh-CN" sz="1400" dirty="0" smtClean="0">
              <a:latin typeface="+mj-ea"/>
              <a:ea typeface="+mj-ea"/>
            </a:endParaRPr>
          </a:p>
          <a:p>
            <a:pPr algn="ctr">
              <a:lnSpc>
                <a:spcPct val="100000"/>
              </a:lnSpc>
              <a:spcAft>
                <a:spcPts val="0"/>
              </a:spcAft>
              <a:buNone/>
            </a:pPr>
            <a:r>
              <a:rPr lang="zh-CN" altLang="en-US" sz="1400" dirty="0" smtClean="0">
                <a:latin typeface="+mj-ea"/>
                <a:ea typeface="+mj-ea"/>
              </a:rPr>
              <a:t>下单</a:t>
            </a:r>
            <a:endParaRPr lang="en-US" altLang="zh-CN" sz="1400" dirty="0" smtClean="0">
              <a:latin typeface="+mj-ea"/>
              <a:ea typeface="+mj-ea"/>
            </a:endParaRPr>
          </a:p>
          <a:p>
            <a:pPr algn="ctr">
              <a:lnSpc>
                <a:spcPct val="100000"/>
              </a:lnSpc>
              <a:spcAft>
                <a:spcPts val="0"/>
              </a:spcAft>
              <a:buNone/>
            </a:pPr>
            <a:r>
              <a:rPr lang="zh-CN" altLang="en-US" sz="1400" dirty="0" smtClean="0">
                <a:latin typeface="+mj-ea"/>
                <a:ea typeface="+mj-ea"/>
              </a:rPr>
              <a:t>位</a:t>
            </a:r>
            <a:endParaRPr lang="zh-CN" altLang="en-US" sz="1400" dirty="0">
              <a:latin typeface="+mj-ea"/>
              <a:ea typeface="+mj-ea"/>
            </a:endParaRPr>
          </a:p>
        </p:txBody>
      </p:sp>
      <p:sp>
        <p:nvSpPr>
          <p:cNvPr id="73" name="Text Box 6"/>
          <p:cNvSpPr txBox="1">
            <a:spLocks noChangeAspect="1" noChangeArrowheads="1"/>
          </p:cNvSpPr>
          <p:nvPr/>
        </p:nvSpPr>
        <p:spPr bwMode="auto">
          <a:xfrm>
            <a:off x="1644311" y="5477182"/>
            <a:ext cx="396044" cy="936104"/>
          </a:xfrm>
          <a:prstGeom prst="rect">
            <a:avLst/>
          </a:prstGeom>
          <a:solidFill>
            <a:schemeClr val="accent6">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200" dirty="0" smtClean="0">
                <a:latin typeface="+mj-ea"/>
                <a:ea typeface="+mj-ea"/>
              </a:rPr>
              <a:t>数</a:t>
            </a:r>
            <a:endParaRPr lang="en-US" altLang="zh-CN" sz="1200" dirty="0" smtClean="0">
              <a:latin typeface="+mj-ea"/>
              <a:ea typeface="+mj-ea"/>
            </a:endParaRPr>
          </a:p>
          <a:p>
            <a:pPr algn="ctr">
              <a:lnSpc>
                <a:spcPct val="100000"/>
              </a:lnSpc>
              <a:spcAft>
                <a:spcPts val="0"/>
              </a:spcAft>
              <a:buNone/>
            </a:pPr>
            <a:r>
              <a:rPr lang="zh-CN" altLang="en-US" sz="1200" dirty="0" smtClean="0">
                <a:latin typeface="+mj-ea"/>
                <a:ea typeface="+mj-ea"/>
              </a:rPr>
              <a:t>据</a:t>
            </a:r>
            <a:endParaRPr lang="en-US" altLang="zh-CN" sz="1200" dirty="0" smtClean="0">
              <a:latin typeface="+mj-ea"/>
              <a:ea typeface="+mj-ea"/>
            </a:endParaRPr>
          </a:p>
          <a:p>
            <a:pPr algn="ctr">
              <a:lnSpc>
                <a:spcPct val="100000"/>
              </a:lnSpc>
              <a:spcAft>
                <a:spcPts val="0"/>
              </a:spcAft>
              <a:buNone/>
            </a:pPr>
            <a:r>
              <a:rPr lang="zh-CN" altLang="en-US" sz="1200" dirty="0" smtClean="0">
                <a:latin typeface="+mj-ea"/>
                <a:ea typeface="+mj-ea"/>
              </a:rPr>
              <a:t>管</a:t>
            </a:r>
            <a:endParaRPr lang="en-US" altLang="zh-CN" sz="1200" dirty="0" smtClean="0">
              <a:latin typeface="+mj-ea"/>
              <a:ea typeface="+mj-ea"/>
            </a:endParaRPr>
          </a:p>
          <a:p>
            <a:pPr algn="ctr">
              <a:lnSpc>
                <a:spcPct val="100000"/>
              </a:lnSpc>
              <a:spcAft>
                <a:spcPts val="0"/>
              </a:spcAft>
              <a:buNone/>
            </a:pPr>
            <a:r>
              <a:rPr lang="zh-CN" altLang="en-US" sz="1200" dirty="0" smtClean="0">
                <a:latin typeface="+mj-ea"/>
                <a:ea typeface="+mj-ea"/>
              </a:rPr>
              <a:t>理</a:t>
            </a:r>
            <a:endParaRPr lang="en-US" altLang="zh-CN" sz="1200" dirty="0" smtClean="0">
              <a:latin typeface="+mj-ea"/>
              <a:ea typeface="+mj-ea"/>
            </a:endParaRPr>
          </a:p>
          <a:p>
            <a:pPr algn="ctr">
              <a:lnSpc>
                <a:spcPct val="100000"/>
              </a:lnSpc>
              <a:spcAft>
                <a:spcPts val="0"/>
              </a:spcAft>
              <a:buNone/>
            </a:pPr>
            <a:r>
              <a:rPr lang="zh-CN" altLang="en-US" sz="1200" dirty="0" smtClean="0">
                <a:latin typeface="+mj-ea"/>
                <a:ea typeface="+mj-ea"/>
              </a:rPr>
              <a:t>员</a:t>
            </a:r>
            <a:endParaRPr lang="zh-CN" altLang="zh-CN" sz="1200" dirty="0">
              <a:latin typeface="+mj-ea"/>
              <a:ea typeface="+mj-ea"/>
            </a:endParaRPr>
          </a:p>
        </p:txBody>
      </p:sp>
      <p:sp>
        <p:nvSpPr>
          <p:cNvPr id="74" name="Text Box 6"/>
          <p:cNvSpPr txBox="1">
            <a:spLocks noChangeAspect="1" noChangeArrowheads="1"/>
          </p:cNvSpPr>
          <p:nvPr/>
        </p:nvSpPr>
        <p:spPr bwMode="auto">
          <a:xfrm>
            <a:off x="2745391" y="5477182"/>
            <a:ext cx="396044" cy="936104"/>
          </a:xfrm>
          <a:prstGeom prst="rect">
            <a:avLst/>
          </a:prstGeom>
          <a:solidFill>
            <a:schemeClr val="accent6">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200" dirty="0">
                <a:latin typeface="+mj-ea"/>
                <a:ea typeface="+mj-ea"/>
              </a:rPr>
              <a:t>数</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据</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管</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理</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员</a:t>
            </a:r>
            <a:endParaRPr lang="zh-CN" altLang="zh-CN" sz="1200" dirty="0">
              <a:latin typeface="+mj-ea"/>
              <a:ea typeface="+mj-ea"/>
            </a:endParaRPr>
          </a:p>
        </p:txBody>
      </p:sp>
      <p:sp>
        <p:nvSpPr>
          <p:cNvPr id="75" name="Text Box 6"/>
          <p:cNvSpPr txBox="1">
            <a:spLocks noChangeAspect="1" noChangeArrowheads="1"/>
          </p:cNvSpPr>
          <p:nvPr/>
        </p:nvSpPr>
        <p:spPr bwMode="auto">
          <a:xfrm>
            <a:off x="3897519" y="5477182"/>
            <a:ext cx="396044" cy="936104"/>
          </a:xfrm>
          <a:prstGeom prst="rect">
            <a:avLst/>
          </a:prstGeom>
          <a:solidFill>
            <a:schemeClr val="accent6">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200" dirty="0">
                <a:latin typeface="+mj-ea"/>
                <a:ea typeface="+mj-ea"/>
              </a:rPr>
              <a:t>数</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据</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管</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理</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员</a:t>
            </a:r>
            <a:endParaRPr lang="zh-CN" altLang="zh-CN" sz="1200" dirty="0">
              <a:latin typeface="+mj-ea"/>
              <a:ea typeface="+mj-ea"/>
            </a:endParaRPr>
          </a:p>
        </p:txBody>
      </p:sp>
      <p:sp>
        <p:nvSpPr>
          <p:cNvPr id="76" name="Text Box 6"/>
          <p:cNvSpPr txBox="1">
            <a:spLocks noChangeAspect="1" noChangeArrowheads="1"/>
          </p:cNvSpPr>
          <p:nvPr/>
        </p:nvSpPr>
        <p:spPr bwMode="auto">
          <a:xfrm>
            <a:off x="4761615" y="5477182"/>
            <a:ext cx="396044" cy="936104"/>
          </a:xfrm>
          <a:prstGeom prst="rect">
            <a:avLst/>
          </a:prstGeom>
          <a:solidFill>
            <a:schemeClr val="accent6">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200" dirty="0">
                <a:latin typeface="+mj-ea"/>
                <a:ea typeface="+mj-ea"/>
              </a:rPr>
              <a:t>数</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据</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管</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理</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员</a:t>
            </a:r>
            <a:endParaRPr lang="zh-CN" altLang="zh-CN" sz="1200" dirty="0">
              <a:latin typeface="+mj-ea"/>
              <a:ea typeface="+mj-ea"/>
            </a:endParaRPr>
          </a:p>
        </p:txBody>
      </p:sp>
      <p:sp>
        <p:nvSpPr>
          <p:cNvPr id="77" name="Text Box 6"/>
          <p:cNvSpPr txBox="1">
            <a:spLocks noChangeAspect="1" noChangeArrowheads="1"/>
          </p:cNvSpPr>
          <p:nvPr/>
        </p:nvSpPr>
        <p:spPr bwMode="auto">
          <a:xfrm>
            <a:off x="5265671" y="5477182"/>
            <a:ext cx="396044" cy="936104"/>
          </a:xfrm>
          <a:prstGeom prst="rect">
            <a:avLst/>
          </a:prstGeom>
          <a:solidFill>
            <a:schemeClr val="accent6">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200" dirty="0">
                <a:latin typeface="+mj-ea"/>
                <a:ea typeface="+mj-ea"/>
              </a:rPr>
              <a:t>数</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据</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管</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理</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员</a:t>
            </a:r>
            <a:endParaRPr lang="zh-CN" altLang="zh-CN" sz="1200" dirty="0">
              <a:latin typeface="+mj-ea"/>
              <a:ea typeface="+mj-ea"/>
            </a:endParaRPr>
          </a:p>
        </p:txBody>
      </p:sp>
      <p:sp>
        <p:nvSpPr>
          <p:cNvPr id="78" name="Text Box 6"/>
          <p:cNvSpPr txBox="1">
            <a:spLocks noChangeAspect="1" noChangeArrowheads="1"/>
          </p:cNvSpPr>
          <p:nvPr/>
        </p:nvSpPr>
        <p:spPr bwMode="auto">
          <a:xfrm>
            <a:off x="5769727" y="5477182"/>
            <a:ext cx="396044" cy="936104"/>
          </a:xfrm>
          <a:prstGeom prst="rect">
            <a:avLst/>
          </a:prstGeom>
          <a:solidFill>
            <a:schemeClr val="accent6">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200" dirty="0">
                <a:latin typeface="+mj-ea"/>
                <a:ea typeface="+mj-ea"/>
              </a:rPr>
              <a:t>数</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据</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管</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理</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员</a:t>
            </a:r>
            <a:endParaRPr lang="zh-CN" altLang="zh-CN" sz="1200" dirty="0">
              <a:latin typeface="+mj-ea"/>
              <a:ea typeface="+mj-ea"/>
            </a:endParaRPr>
          </a:p>
        </p:txBody>
      </p:sp>
      <p:sp>
        <p:nvSpPr>
          <p:cNvPr id="80" name="Text Box 6"/>
          <p:cNvSpPr txBox="1">
            <a:spLocks noChangeAspect="1" noChangeArrowheads="1"/>
          </p:cNvSpPr>
          <p:nvPr/>
        </p:nvSpPr>
        <p:spPr bwMode="auto">
          <a:xfrm>
            <a:off x="6525811" y="5477182"/>
            <a:ext cx="396044" cy="936104"/>
          </a:xfrm>
          <a:prstGeom prst="rect">
            <a:avLst/>
          </a:prstGeom>
          <a:solidFill>
            <a:schemeClr val="accent6">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200" dirty="0">
                <a:latin typeface="+mj-ea"/>
                <a:ea typeface="+mj-ea"/>
              </a:rPr>
              <a:t>数</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据</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管</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理</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员</a:t>
            </a:r>
            <a:endParaRPr lang="zh-CN" altLang="zh-CN" sz="1200" dirty="0">
              <a:latin typeface="+mj-ea"/>
              <a:ea typeface="+mj-ea"/>
            </a:endParaRPr>
          </a:p>
        </p:txBody>
      </p:sp>
      <p:sp>
        <p:nvSpPr>
          <p:cNvPr id="81" name="Text Box 6"/>
          <p:cNvSpPr txBox="1">
            <a:spLocks noChangeAspect="1" noChangeArrowheads="1"/>
          </p:cNvSpPr>
          <p:nvPr/>
        </p:nvSpPr>
        <p:spPr bwMode="auto">
          <a:xfrm>
            <a:off x="7641935" y="5477182"/>
            <a:ext cx="396044" cy="936104"/>
          </a:xfrm>
          <a:prstGeom prst="rect">
            <a:avLst/>
          </a:prstGeom>
          <a:solidFill>
            <a:schemeClr val="accent6">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200" dirty="0">
                <a:latin typeface="+mj-ea"/>
                <a:ea typeface="+mj-ea"/>
              </a:rPr>
              <a:t>数</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据</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管</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理</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员</a:t>
            </a:r>
            <a:endParaRPr lang="zh-CN" altLang="zh-CN" sz="1200" dirty="0">
              <a:latin typeface="+mj-ea"/>
              <a:ea typeface="+mj-ea"/>
            </a:endParaRPr>
          </a:p>
        </p:txBody>
      </p:sp>
      <p:sp>
        <p:nvSpPr>
          <p:cNvPr id="82" name="Text Box 6"/>
          <p:cNvSpPr txBox="1">
            <a:spLocks noChangeAspect="1" noChangeArrowheads="1"/>
          </p:cNvSpPr>
          <p:nvPr/>
        </p:nvSpPr>
        <p:spPr bwMode="auto">
          <a:xfrm>
            <a:off x="8773103" y="5477182"/>
            <a:ext cx="396044" cy="936104"/>
          </a:xfrm>
          <a:prstGeom prst="rect">
            <a:avLst/>
          </a:prstGeom>
          <a:solidFill>
            <a:schemeClr val="accent6">
              <a:lumMod val="40000"/>
              <a:lumOff val="60000"/>
            </a:schemeClr>
          </a:solidFill>
          <a:ln w="9525" algn="ctr">
            <a:solidFill>
              <a:srgbClr val="000000"/>
            </a:solidFill>
            <a:miter lim="800000"/>
            <a:headEnd/>
            <a:tailEnd/>
          </a:ln>
          <a:effectLst/>
          <a:extLst/>
        </p:spPr>
        <p:txBody>
          <a:bodyPr lIns="0" rIns="0" anchor="ctr" anchorCtr="1"/>
          <a:lstStyle/>
          <a:p>
            <a:pPr algn="ctr">
              <a:lnSpc>
                <a:spcPct val="100000"/>
              </a:lnSpc>
              <a:spcAft>
                <a:spcPts val="0"/>
              </a:spcAft>
              <a:buNone/>
            </a:pPr>
            <a:r>
              <a:rPr lang="zh-CN" altLang="en-US" sz="1200" dirty="0">
                <a:latin typeface="+mj-ea"/>
                <a:ea typeface="+mj-ea"/>
              </a:rPr>
              <a:t>数</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据</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管</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理</a:t>
            </a:r>
            <a:endParaRPr lang="en-US" altLang="zh-CN" sz="1200" dirty="0">
              <a:latin typeface="+mj-ea"/>
              <a:ea typeface="+mj-ea"/>
            </a:endParaRPr>
          </a:p>
          <a:p>
            <a:pPr algn="ctr">
              <a:lnSpc>
                <a:spcPct val="100000"/>
              </a:lnSpc>
              <a:spcAft>
                <a:spcPts val="0"/>
              </a:spcAft>
              <a:buNone/>
            </a:pPr>
            <a:r>
              <a:rPr lang="zh-CN" altLang="en-US" sz="1200" dirty="0">
                <a:latin typeface="+mj-ea"/>
                <a:ea typeface="+mj-ea"/>
              </a:rPr>
              <a:t>员</a:t>
            </a:r>
            <a:endParaRPr lang="zh-CN" altLang="zh-CN" sz="1200" dirty="0">
              <a:latin typeface="+mj-ea"/>
              <a:ea typeface="+mj-ea"/>
            </a:endParaRPr>
          </a:p>
        </p:txBody>
      </p:sp>
      <p:cxnSp>
        <p:nvCxnSpPr>
          <p:cNvPr id="83" name="直接连接符 82"/>
          <p:cNvCxnSpPr>
            <a:stCxn id="51" idx="2"/>
            <a:endCxn id="73" idx="0"/>
          </p:cNvCxnSpPr>
          <p:nvPr/>
        </p:nvCxnSpPr>
        <p:spPr>
          <a:xfrm>
            <a:off x="1842333" y="5255078"/>
            <a:ext cx="0" cy="2221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2925411" y="5258078"/>
            <a:ext cx="0" cy="3341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077539" y="5255078"/>
            <a:ext cx="0" cy="3341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4976139" y="5246452"/>
            <a:ext cx="0" cy="3341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480195" y="5246452"/>
            <a:ext cx="0" cy="3341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5975625" y="5263704"/>
            <a:ext cx="0" cy="3341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724583" y="5255078"/>
            <a:ext cx="0" cy="3341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859459" y="5246452"/>
            <a:ext cx="0" cy="3341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8982001" y="5255078"/>
            <a:ext cx="0" cy="33416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bwMode="gray">
          <a:xfrm>
            <a:off x="730462" y="3104830"/>
            <a:ext cx="464574" cy="828226"/>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200" b="1" dirty="0" smtClean="0">
                <a:solidFill>
                  <a:schemeClr val="bg2"/>
                </a:solidFill>
                <a:latin typeface="+mj-ea"/>
                <a:ea typeface="+mj-ea"/>
              </a:rPr>
              <a:t>专家团队</a:t>
            </a:r>
            <a:endParaRPr lang="zh-CN" altLang="en-US" sz="1200" b="1" dirty="0">
              <a:solidFill>
                <a:schemeClr val="bg2"/>
              </a:solidFill>
              <a:latin typeface="+mj-ea"/>
              <a:ea typeface="+mj-ea"/>
            </a:endParaRPr>
          </a:p>
        </p:txBody>
      </p:sp>
      <p:sp>
        <p:nvSpPr>
          <p:cNvPr id="5" name="右箭头 4"/>
          <p:cNvSpPr/>
          <p:nvPr/>
        </p:nvSpPr>
        <p:spPr>
          <a:xfrm>
            <a:off x="1176259" y="3284984"/>
            <a:ext cx="216024" cy="360040"/>
          </a:xfrm>
          <a:prstGeom prst="rightArrow">
            <a:avLst/>
          </a:prstGeom>
          <a:solidFill>
            <a:schemeClr val="accent2">
              <a:lumMod val="50000"/>
            </a:schemeClr>
          </a:solidFill>
        </p:spPr>
        <p:txBody>
          <a:bodyPr wrap="square" lIns="36000" tIns="36000" rIns="0" bIns="0" rtlCol="0" anchor="ctr">
            <a:noAutofit/>
          </a:bodyPr>
          <a:lstStyle/>
          <a:p>
            <a:pPr algn="ctr">
              <a:lnSpc>
                <a:spcPct val="100000"/>
              </a:lnSpc>
              <a:spcAft>
                <a:spcPts val="0"/>
              </a:spcAft>
              <a:buNone/>
            </a:pPr>
            <a:endParaRPr lang="zh-CN" altLang="en-US" dirty="0" smtClean="0">
              <a:latin typeface="+mj-ea"/>
              <a:ea typeface="+mj-ea"/>
            </a:endParaRPr>
          </a:p>
        </p:txBody>
      </p:sp>
      <p:sp>
        <p:nvSpPr>
          <p:cNvPr id="129" name="矩形 128"/>
          <p:cNvSpPr/>
          <p:nvPr/>
        </p:nvSpPr>
        <p:spPr>
          <a:xfrm>
            <a:off x="4505908" y="32254"/>
            <a:ext cx="5415644" cy="372410"/>
          </a:xfrm>
          <a:prstGeom prst="rect">
            <a:avLst/>
          </a:prstGeom>
        </p:spPr>
        <p:txBody>
          <a:bodyPr wrap="square">
            <a:spAutoFit/>
          </a:bodyPr>
          <a:lstStyle/>
          <a:p>
            <a:pPr>
              <a:buNone/>
            </a:pPr>
            <a:r>
              <a:rPr lang="zh-CN" altLang="en-US" b="1" dirty="0" smtClean="0">
                <a:solidFill>
                  <a:srgbClr val="FF0000"/>
                </a:solidFill>
                <a:latin typeface="+mn-ea"/>
                <a:ea typeface="+mn-ea"/>
              </a:rPr>
              <a:t>管理架构  </a:t>
            </a:r>
            <a:r>
              <a:rPr lang="zh-CN" altLang="en-US" b="1" dirty="0" smtClean="0">
                <a:latin typeface="+mn-ea"/>
                <a:ea typeface="+mn-ea"/>
              </a:rPr>
              <a:t>绩效考核  应用架构  数据标准  集成架构  安全架构</a:t>
            </a:r>
            <a:endParaRPr lang="zh-CN" altLang="en-US" b="1" dirty="0">
              <a:latin typeface="+mn-ea"/>
              <a:ea typeface="+mn-ea"/>
            </a:endParaRPr>
          </a:p>
        </p:txBody>
      </p:sp>
      <p:sp>
        <p:nvSpPr>
          <p:cNvPr id="130" name="右箭头 129"/>
          <p:cNvSpPr/>
          <p:nvPr/>
        </p:nvSpPr>
        <p:spPr bwMode="auto">
          <a:xfrm>
            <a:off x="8034300"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31" name="右箭头 130"/>
          <p:cNvSpPr/>
          <p:nvPr/>
        </p:nvSpPr>
        <p:spPr bwMode="auto">
          <a:xfrm>
            <a:off x="8898396"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33" name="右箭头 132"/>
          <p:cNvSpPr/>
          <p:nvPr/>
        </p:nvSpPr>
        <p:spPr bwMode="auto">
          <a:xfrm>
            <a:off x="7120498"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34" name="右箭头 133"/>
          <p:cNvSpPr/>
          <p:nvPr/>
        </p:nvSpPr>
        <p:spPr bwMode="auto">
          <a:xfrm>
            <a:off x="623410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35" name="右箭头 134"/>
          <p:cNvSpPr/>
          <p:nvPr/>
        </p:nvSpPr>
        <p:spPr bwMode="auto">
          <a:xfrm>
            <a:off x="5320298"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110" name="组合 31"/>
          <p:cNvGrpSpPr/>
          <p:nvPr/>
        </p:nvGrpSpPr>
        <p:grpSpPr>
          <a:xfrm>
            <a:off x="8358454" y="431655"/>
            <a:ext cx="1295910" cy="477065"/>
            <a:chOff x="4420039" y="1208820"/>
            <a:chExt cx="4032448" cy="2880728"/>
          </a:xfrm>
        </p:grpSpPr>
        <p:sp>
          <p:nvSpPr>
            <p:cNvPr id="111" name="圆角矩形 110"/>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112" name="圆角矩形 111"/>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113"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114"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125"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126"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127"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115"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116" name="Rectangle 86"/>
            <p:cNvSpPr>
              <a:spLocks noChangeArrowheads="1"/>
            </p:cNvSpPr>
            <p:nvPr/>
          </p:nvSpPr>
          <p:spPr bwMode="auto">
            <a:xfrm>
              <a:off x="4972479" y="3069951"/>
              <a:ext cx="432048" cy="864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17"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118"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19"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20"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21"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22"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123"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124"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387664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r>
              <a:rPr lang="zh-CN" altLang="en-US" dirty="0">
                <a:latin typeface="+mj-ea"/>
              </a:rPr>
              <a:t>项目实施</a:t>
            </a:r>
            <a:r>
              <a:rPr lang="zh-CN" altLang="en-US" dirty="0" smtClean="0">
                <a:latin typeface="+mj-ea"/>
              </a:rPr>
              <a:t>进度</a:t>
            </a:r>
            <a:endParaRPr lang="zh-CN" altLang="en-US" dirty="0">
              <a:latin typeface="+mj-ea"/>
            </a:endParaRPr>
          </a:p>
        </p:txBody>
      </p:sp>
      <p:graphicFrame>
        <p:nvGraphicFramePr>
          <p:cNvPr id="11" name="表格 10"/>
          <p:cNvGraphicFramePr>
            <a:graphicFrameLocks noGrp="1"/>
          </p:cNvGraphicFramePr>
          <p:nvPr>
            <p:extLst>
              <p:ext uri="{D42A27DB-BD31-4B8C-83A1-F6EECF244321}">
                <p14:modId xmlns:p14="http://schemas.microsoft.com/office/powerpoint/2010/main" val="848939059"/>
              </p:ext>
            </p:extLst>
          </p:nvPr>
        </p:nvGraphicFramePr>
        <p:xfrm>
          <a:off x="252506" y="1268760"/>
          <a:ext cx="9406781" cy="5263034"/>
        </p:xfrm>
        <a:graphic>
          <a:graphicData uri="http://schemas.openxmlformats.org/drawingml/2006/table">
            <a:tbl>
              <a:tblPr/>
              <a:tblGrid>
                <a:gridCol w="357188"/>
                <a:gridCol w="285752"/>
                <a:gridCol w="657836"/>
                <a:gridCol w="314703"/>
                <a:gridCol w="318519"/>
                <a:gridCol w="318519"/>
                <a:gridCol w="314703"/>
                <a:gridCol w="318519"/>
                <a:gridCol w="230579"/>
                <a:gridCol w="284394"/>
                <a:gridCol w="318519"/>
                <a:gridCol w="316611"/>
                <a:gridCol w="314703"/>
                <a:gridCol w="316611"/>
                <a:gridCol w="316611"/>
                <a:gridCol w="314703"/>
                <a:gridCol w="316611"/>
                <a:gridCol w="316611"/>
                <a:gridCol w="314703"/>
                <a:gridCol w="316611"/>
                <a:gridCol w="316611"/>
                <a:gridCol w="314703"/>
                <a:gridCol w="316611"/>
                <a:gridCol w="316611"/>
                <a:gridCol w="314703"/>
                <a:gridCol w="316611"/>
                <a:gridCol w="316611"/>
                <a:gridCol w="314703"/>
                <a:gridCol w="316611"/>
              </a:tblGrid>
              <a:tr h="375046">
                <a:tc gridSpan="3">
                  <a:txBody>
                    <a:bodyPr/>
                    <a:lstStyle/>
                    <a:p>
                      <a:pPr algn="ctr">
                        <a:spcAft>
                          <a:spcPts val="0"/>
                        </a:spcAft>
                        <a:tabLst>
                          <a:tab pos="2314575" algn="l"/>
                        </a:tabLst>
                      </a:pPr>
                      <a:r>
                        <a:rPr lang="zh-CN" altLang="en-US" sz="1200" kern="100" dirty="0" smtClean="0">
                          <a:latin typeface="微软雅黑" pitchFamily="34" charset="-122"/>
                          <a:ea typeface="微软雅黑" pitchFamily="34" charset="-122"/>
                          <a:cs typeface="Times New Roman"/>
                        </a:rPr>
                        <a:t>时间</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just">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gridSpan="2">
                  <a:txBody>
                    <a:bodyPr/>
                    <a:lstStyle/>
                    <a:p>
                      <a:pPr algn="ctr">
                        <a:spcAft>
                          <a:spcPts val="0"/>
                        </a:spcAft>
                        <a:tabLst>
                          <a:tab pos="2314575" algn="l"/>
                        </a:tabLst>
                      </a:pPr>
                      <a:r>
                        <a:rPr lang="en-US" altLang="zh-CN" sz="1200" kern="100" dirty="0" smtClean="0">
                          <a:latin typeface="+mj-ea"/>
                          <a:ea typeface="+mj-ea"/>
                          <a:cs typeface="Times New Roman"/>
                        </a:rPr>
                        <a:t>7.15-7.26</a:t>
                      </a:r>
                      <a:endParaRPr lang="zh-CN" sz="1200" kern="100" dirty="0">
                        <a:latin typeface="+mj-ea"/>
                        <a:ea typeface="+mj-ea"/>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gridSpan="4">
                  <a:txBody>
                    <a:bodyPr/>
                    <a:lstStyle/>
                    <a:p>
                      <a:pPr algn="ctr"/>
                      <a:r>
                        <a:rPr lang="en-US" altLang="zh-CN" sz="1200" dirty="0" smtClean="0">
                          <a:latin typeface="+mj-ea"/>
                          <a:ea typeface="+mj-ea"/>
                        </a:rPr>
                        <a:t>7.27-9.2</a:t>
                      </a:r>
                      <a:endParaRPr lang="zh-CN" altLang="en-US" sz="1200" dirty="0">
                        <a:latin typeface="+mj-ea"/>
                        <a:ea typeface="+mj-ea"/>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endParaRPr lang="zh-CN" altLang="en-US" dirty="0"/>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endParaRPr lang="zh-CN" altLang="en-US" dirty="0"/>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gridSpan="4">
                  <a:txBody>
                    <a:bodyPr/>
                    <a:lstStyle/>
                    <a:p>
                      <a:pPr algn="ctr">
                        <a:spcAft>
                          <a:spcPts val="0"/>
                        </a:spcAft>
                        <a:tabLst>
                          <a:tab pos="2314575" algn="l"/>
                        </a:tabLst>
                      </a:pPr>
                      <a:r>
                        <a:rPr lang="en-US" altLang="zh-CN" sz="1200" kern="100" dirty="0" smtClean="0">
                          <a:latin typeface="微软雅黑" pitchFamily="34" charset="-122"/>
                          <a:ea typeface="微软雅黑" pitchFamily="34" charset="-122"/>
                          <a:cs typeface="Times New Roman"/>
                        </a:rPr>
                        <a:t>9.3-10.18</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gridSpan="4">
                  <a:txBody>
                    <a:bodyPr/>
                    <a:lstStyle/>
                    <a:p>
                      <a:pPr algn="ctr">
                        <a:spcAft>
                          <a:spcPts val="0"/>
                        </a:spcAft>
                        <a:tabLst>
                          <a:tab pos="2314575" algn="l"/>
                        </a:tabLst>
                      </a:pPr>
                      <a:r>
                        <a:rPr lang="en-US" altLang="zh-CN" sz="1200" kern="100" dirty="0" smtClean="0">
                          <a:latin typeface="微软雅黑" pitchFamily="34" charset="-122"/>
                          <a:ea typeface="微软雅黑" pitchFamily="34" charset="-122"/>
                          <a:cs typeface="Times New Roman"/>
                        </a:rPr>
                        <a:t>10.19-11.16</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gridSpan="4">
                  <a:txBody>
                    <a:bodyPr/>
                    <a:lstStyle/>
                    <a:p>
                      <a:pPr algn="ctr">
                        <a:spcAft>
                          <a:spcPts val="0"/>
                        </a:spcAft>
                        <a:tabLst>
                          <a:tab pos="2314575" algn="l"/>
                        </a:tabLst>
                      </a:pPr>
                      <a:r>
                        <a:rPr lang="en-US" altLang="zh-CN" sz="1200" kern="100" dirty="0" smtClean="0">
                          <a:latin typeface="微软雅黑" pitchFamily="34" charset="-122"/>
                          <a:ea typeface="微软雅黑" pitchFamily="34" charset="-122"/>
                          <a:cs typeface="Times New Roman"/>
                        </a:rPr>
                        <a:t>11.18-12.13</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gridSpan="4">
                  <a:txBody>
                    <a:bodyPr/>
                    <a:lstStyle/>
                    <a:p>
                      <a:pPr algn="ctr">
                        <a:spcAft>
                          <a:spcPts val="0"/>
                        </a:spcAft>
                        <a:tabLst>
                          <a:tab pos="2314575" algn="l"/>
                        </a:tabLst>
                      </a:pPr>
                      <a:r>
                        <a:rPr lang="en-US" altLang="zh-CN" sz="1200" kern="100" dirty="0" smtClean="0">
                          <a:latin typeface="微软雅黑" pitchFamily="34" charset="-122"/>
                          <a:ea typeface="微软雅黑" pitchFamily="34" charset="-122"/>
                          <a:cs typeface="Times New Roman"/>
                        </a:rPr>
                        <a:t>12.16-14.1.10</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gridSpan="4">
                  <a:txBody>
                    <a:bodyPr/>
                    <a:lstStyle/>
                    <a:p>
                      <a:pPr algn="ctr">
                        <a:spcAft>
                          <a:spcPts val="0"/>
                        </a:spcAft>
                        <a:tabLst>
                          <a:tab pos="2314575" algn="l"/>
                        </a:tabLst>
                      </a:pPr>
                      <a:r>
                        <a:rPr lang="en-US" altLang="zh-CN" sz="1200" kern="100" dirty="0" smtClean="0">
                          <a:latin typeface="微软雅黑" pitchFamily="34" charset="-122"/>
                          <a:ea typeface="微软雅黑" pitchFamily="34" charset="-122"/>
                          <a:cs typeface="Times New Roman"/>
                        </a:rPr>
                        <a:t>14.1.10-14.2.10</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c h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85000"/>
                      </a:schemeClr>
                    </a:solidFill>
                  </a:tcPr>
                </a:tc>
              </a:tr>
              <a:tr h="561058">
                <a:tc>
                  <a:txBody>
                    <a:bodyPr/>
                    <a:lstStyle/>
                    <a:p>
                      <a:pPr algn="ctr">
                        <a:spcAft>
                          <a:spcPts val="0"/>
                        </a:spcAft>
                        <a:tabLst>
                          <a:tab pos="2314575" algn="l"/>
                        </a:tabLst>
                      </a:pPr>
                      <a:r>
                        <a:rPr lang="zh-CN" altLang="en-US" sz="1200" b="1" kern="100" dirty="0" smtClean="0">
                          <a:latin typeface="微软雅黑" pitchFamily="34" charset="-122"/>
                          <a:ea typeface="微软雅黑" pitchFamily="34" charset="-122"/>
                          <a:cs typeface="Times New Roman"/>
                        </a:rPr>
                        <a:t>序号</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项目阶段</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1</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2</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3</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4</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5</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6</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7</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8</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9</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10</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11</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12</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13</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14</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15</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16</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17</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18</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19</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20</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21</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22</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23</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24</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25</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tabLst>
                          <a:tab pos="2314575" algn="l"/>
                        </a:tabLst>
                      </a:pPr>
                      <a:r>
                        <a:rPr lang="en-US" sz="1200" kern="100" dirty="0">
                          <a:latin typeface="微软雅黑" pitchFamily="34" charset="-122"/>
                          <a:ea typeface="微软雅黑" pitchFamily="34" charset="-122"/>
                          <a:cs typeface="Times New Roman"/>
                        </a:rPr>
                        <a:t>26</a:t>
                      </a:r>
                      <a:endParaRPr lang="zh-CN" sz="1200" kern="100" dirty="0">
                        <a:latin typeface="微软雅黑" pitchFamily="34" charset="-122"/>
                        <a:ea typeface="微软雅黑" pitchFamily="34" charset="-122"/>
                        <a:cs typeface="Times New Roman"/>
                      </a:endParaRPr>
                    </a:p>
                  </a:txBody>
                  <a:tcPr marL="33460" marR="334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r>
              <a:tr h="367619">
                <a:tc>
                  <a:txBody>
                    <a:bodyPr/>
                    <a:lstStyle/>
                    <a:p>
                      <a:pPr algn="ctr">
                        <a:spcAft>
                          <a:spcPts val="0"/>
                        </a:spcAft>
                        <a:tabLst>
                          <a:tab pos="2314575" algn="l"/>
                        </a:tabLst>
                      </a:pPr>
                      <a:r>
                        <a:rPr lang="en-US" sz="1200" b="1" kern="100" dirty="0">
                          <a:latin typeface="微软雅黑" pitchFamily="34" charset="-122"/>
                          <a:ea typeface="微软雅黑" pitchFamily="34" charset="-122"/>
                          <a:cs typeface="Times New Roman"/>
                        </a:rPr>
                        <a:t>A</a:t>
                      </a: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5">
                  <a:txBody>
                    <a:bodyPr/>
                    <a:lstStyle/>
                    <a:p>
                      <a:pPr algn="ctr">
                        <a:spcAft>
                          <a:spcPts val="0"/>
                        </a:spcAft>
                        <a:tabLst>
                          <a:tab pos="2314575" algn="l"/>
                        </a:tabLst>
                      </a:pPr>
                      <a:r>
                        <a:rPr lang="zh-CN" altLang="en-US" sz="1200" dirty="0" smtClean="0"/>
                        <a:t>一</a:t>
                      </a:r>
                      <a:endParaRPr lang="en-US" altLang="zh-CN" sz="1200" dirty="0" smtClean="0"/>
                    </a:p>
                    <a:p>
                      <a:pPr algn="ctr">
                        <a:spcAft>
                          <a:spcPts val="0"/>
                        </a:spcAft>
                        <a:tabLst>
                          <a:tab pos="2314575" algn="l"/>
                        </a:tabLst>
                      </a:pPr>
                      <a:r>
                        <a:rPr lang="zh-CN" altLang="en-US" sz="1200" dirty="0" smtClean="0"/>
                        <a:t>体系规划咨询</a:t>
                      </a: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项目启动</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562569">
                <a:tc>
                  <a:txBody>
                    <a:bodyPr/>
                    <a:lstStyle/>
                    <a:p>
                      <a:pPr algn="ctr">
                        <a:spcAft>
                          <a:spcPts val="0"/>
                        </a:spcAft>
                        <a:tabLst>
                          <a:tab pos="2314575" algn="l"/>
                        </a:tabLst>
                      </a:pPr>
                      <a:r>
                        <a:rPr lang="en-US" sz="1200" b="1" kern="100">
                          <a:latin typeface="微软雅黑" pitchFamily="34" charset="-122"/>
                          <a:ea typeface="微软雅黑" pitchFamily="34" charset="-122"/>
                          <a:cs typeface="Times New Roman"/>
                        </a:rPr>
                        <a:t>B</a:t>
                      </a:r>
                      <a:endParaRPr lang="zh-CN" sz="1200" kern="10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现状评估及需求分析</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93137">
                <a:tc>
                  <a:txBody>
                    <a:bodyPr/>
                    <a:lstStyle/>
                    <a:p>
                      <a:pPr algn="ctr">
                        <a:spcAft>
                          <a:spcPts val="0"/>
                        </a:spcAft>
                        <a:tabLst>
                          <a:tab pos="2314575" algn="l"/>
                        </a:tabLst>
                      </a:pPr>
                      <a:r>
                        <a:rPr lang="en-US" sz="1200" b="1" kern="100">
                          <a:latin typeface="微软雅黑" pitchFamily="34" charset="-122"/>
                          <a:ea typeface="微软雅黑" pitchFamily="34" charset="-122"/>
                          <a:cs typeface="Times New Roman"/>
                        </a:rPr>
                        <a:t>C</a:t>
                      </a:r>
                      <a:endParaRPr lang="zh-CN" sz="1200" kern="10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tabLst>
                          <a:tab pos="2314575" algn="l"/>
                        </a:tabLst>
                      </a:pPr>
                      <a:r>
                        <a:rPr lang="zh-CN" sz="1200" kern="100" dirty="0" smtClean="0">
                          <a:latin typeface="微软雅黑" pitchFamily="34" charset="-122"/>
                          <a:ea typeface="微软雅黑" pitchFamily="34" charset="-122"/>
                          <a:cs typeface="Times New Roman"/>
                        </a:rPr>
                        <a:t>体系</a:t>
                      </a:r>
                      <a:r>
                        <a:rPr lang="zh-CN" sz="1200" kern="100" dirty="0">
                          <a:latin typeface="微软雅黑" pitchFamily="34" charset="-122"/>
                          <a:ea typeface="微软雅黑" pitchFamily="34" charset="-122"/>
                          <a:cs typeface="Times New Roman"/>
                        </a:rPr>
                        <a:t>构架设计</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67619">
                <a:tc>
                  <a:txBody>
                    <a:bodyPr/>
                    <a:lstStyle/>
                    <a:p>
                      <a:pPr algn="ctr">
                        <a:spcAft>
                          <a:spcPts val="0"/>
                        </a:spcAft>
                        <a:tabLst>
                          <a:tab pos="2314575" algn="l"/>
                        </a:tabLst>
                      </a:pPr>
                      <a:r>
                        <a:rPr lang="en-US" sz="1200" b="1" kern="100">
                          <a:latin typeface="微软雅黑" pitchFamily="34" charset="-122"/>
                          <a:ea typeface="微软雅黑" pitchFamily="34" charset="-122"/>
                          <a:cs typeface="Times New Roman"/>
                        </a:rPr>
                        <a:t>D</a:t>
                      </a:r>
                      <a:endParaRPr lang="zh-CN" sz="1200" kern="10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实施规划</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67619">
                <a:tc>
                  <a:txBody>
                    <a:bodyPr/>
                    <a:lstStyle/>
                    <a:p>
                      <a:pPr algn="ctr">
                        <a:spcAft>
                          <a:spcPts val="0"/>
                        </a:spcAft>
                        <a:tabLst>
                          <a:tab pos="2314575" algn="l"/>
                        </a:tabLst>
                      </a:pPr>
                      <a:r>
                        <a:rPr lang="en-US" sz="1200" b="1" kern="100" dirty="0">
                          <a:latin typeface="微软雅黑" pitchFamily="34" charset="-122"/>
                          <a:ea typeface="微软雅黑" pitchFamily="34" charset="-122"/>
                          <a:cs typeface="Times New Roman"/>
                        </a:rPr>
                        <a:t>E</a:t>
                      </a: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规划评审</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r>
                        <a:rPr lang="en-US" sz="1200" kern="100" dirty="0" smtClean="0">
                          <a:latin typeface="微软雅黑" pitchFamily="34" charset="-122"/>
                          <a:ea typeface="微软雅黑" pitchFamily="34" charset="-122"/>
                          <a:cs typeface="Times New Roman"/>
                        </a:rPr>
                        <a:t>???</a:t>
                      </a: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93137">
                <a:tc>
                  <a:txBody>
                    <a:bodyPr/>
                    <a:lstStyle/>
                    <a:p>
                      <a:pPr algn="ctr">
                        <a:spcAft>
                          <a:spcPts val="0"/>
                        </a:spcAft>
                        <a:tabLst>
                          <a:tab pos="2314575" algn="l"/>
                        </a:tabLst>
                      </a:pPr>
                      <a:r>
                        <a:rPr lang="en-US" sz="1200" b="1" kern="100">
                          <a:latin typeface="微软雅黑" pitchFamily="34" charset="-122"/>
                          <a:ea typeface="微软雅黑" pitchFamily="34" charset="-122"/>
                          <a:cs typeface="Times New Roman"/>
                        </a:rPr>
                        <a:t>F</a:t>
                      </a:r>
                      <a:endParaRPr lang="zh-CN" sz="1200" kern="10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algn="ctr">
                        <a:spcAft>
                          <a:spcPts val="0"/>
                        </a:spcAft>
                        <a:tabLst>
                          <a:tab pos="2314575" algn="l"/>
                        </a:tabLst>
                      </a:pPr>
                      <a:r>
                        <a:rPr lang="zh-CN" altLang="en-US" sz="1200" kern="100" dirty="0" smtClean="0">
                          <a:latin typeface="微软雅黑" pitchFamily="34" charset="-122"/>
                          <a:ea typeface="微软雅黑" pitchFamily="34" charset="-122"/>
                          <a:cs typeface="Times New Roman"/>
                        </a:rPr>
                        <a:t>二</a:t>
                      </a:r>
                      <a:endParaRPr lang="en-US" altLang="zh-CN" sz="1200" kern="100" dirty="0" smtClean="0">
                        <a:latin typeface="微软雅黑" pitchFamily="34" charset="-122"/>
                        <a:ea typeface="微软雅黑" pitchFamily="34" charset="-122"/>
                        <a:cs typeface="Times New Roman"/>
                      </a:endParaRPr>
                    </a:p>
                    <a:p>
                      <a:pPr algn="ctr">
                        <a:spcAft>
                          <a:spcPts val="0"/>
                        </a:spcAft>
                        <a:tabLst>
                          <a:tab pos="2314575" algn="l"/>
                        </a:tabLst>
                      </a:pPr>
                      <a:r>
                        <a:rPr lang="zh-CN" altLang="en-US" sz="1200" kern="100" dirty="0" smtClean="0">
                          <a:latin typeface="微软雅黑" pitchFamily="34" charset="-122"/>
                          <a:ea typeface="微软雅黑" pitchFamily="34" charset="-122"/>
                          <a:cs typeface="Times New Roman"/>
                        </a:rPr>
                        <a:t>主数据系统一期实施</a:t>
                      </a: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一</a:t>
                      </a:r>
                      <a:r>
                        <a:rPr lang="zh-CN" sz="1200" kern="100" dirty="0" smtClean="0">
                          <a:latin typeface="微软雅黑" pitchFamily="34" charset="-122"/>
                          <a:ea typeface="微软雅黑" pitchFamily="34" charset="-122"/>
                          <a:cs typeface="Times New Roman"/>
                        </a:rPr>
                        <a:t>期主</a:t>
                      </a:r>
                      <a:r>
                        <a:rPr lang="zh-CN" sz="1200" kern="100" dirty="0">
                          <a:latin typeface="微软雅黑" pitchFamily="34" charset="-122"/>
                          <a:ea typeface="微软雅黑" pitchFamily="34" charset="-122"/>
                          <a:cs typeface="Times New Roman"/>
                        </a:rPr>
                        <a:t>数据定义</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562569">
                <a:tc>
                  <a:txBody>
                    <a:bodyPr/>
                    <a:lstStyle/>
                    <a:p>
                      <a:pPr algn="ctr">
                        <a:spcAft>
                          <a:spcPts val="0"/>
                        </a:spcAft>
                        <a:tabLst>
                          <a:tab pos="2314575" algn="l"/>
                        </a:tabLst>
                      </a:pPr>
                      <a:r>
                        <a:rPr lang="en-US" sz="1200" b="1" kern="100">
                          <a:latin typeface="微软雅黑" pitchFamily="34" charset="-122"/>
                          <a:ea typeface="微软雅黑" pitchFamily="34" charset="-122"/>
                          <a:cs typeface="Times New Roman"/>
                        </a:rPr>
                        <a:t>G</a:t>
                      </a:r>
                      <a:endParaRPr lang="zh-CN" sz="1200" kern="10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数据清洗及编码库建立</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75046">
                <a:tc>
                  <a:txBody>
                    <a:bodyPr/>
                    <a:lstStyle/>
                    <a:p>
                      <a:pPr algn="ctr">
                        <a:spcAft>
                          <a:spcPts val="0"/>
                        </a:spcAft>
                        <a:tabLst>
                          <a:tab pos="2314575" algn="l"/>
                        </a:tabLst>
                      </a:pPr>
                      <a:r>
                        <a:rPr lang="en-US" sz="1200" b="1" kern="100">
                          <a:latin typeface="微软雅黑" pitchFamily="34" charset="-122"/>
                          <a:ea typeface="微软雅黑" pitchFamily="34" charset="-122"/>
                          <a:cs typeface="Times New Roman"/>
                        </a:rPr>
                        <a:t>H</a:t>
                      </a:r>
                      <a:endParaRPr lang="zh-CN" sz="1200" kern="10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系统实现及上线</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r>
                        <a:rPr lang="en-US" sz="1200" kern="100" dirty="0">
                          <a:latin typeface="微软雅黑" pitchFamily="34" charset="-122"/>
                          <a:ea typeface="微软雅黑" pitchFamily="34" charset="-122"/>
                          <a:cs typeface="Times New Roman"/>
                        </a:rPr>
                        <a:t>   </a:t>
                      </a:r>
                      <a:endParaRPr lang="zh-CN"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544478">
                <a:tc>
                  <a:txBody>
                    <a:bodyPr/>
                    <a:lstStyle/>
                    <a:p>
                      <a:pPr algn="ctr">
                        <a:spcAft>
                          <a:spcPts val="0"/>
                        </a:spcAft>
                        <a:tabLst>
                          <a:tab pos="2314575" algn="l"/>
                        </a:tabLst>
                      </a:pPr>
                      <a:r>
                        <a:rPr lang="en-US" sz="1200" b="1" kern="100" dirty="0">
                          <a:latin typeface="微软雅黑" pitchFamily="34" charset="-122"/>
                          <a:ea typeface="微软雅黑" pitchFamily="34" charset="-122"/>
                          <a:cs typeface="Times New Roman"/>
                        </a:rPr>
                        <a:t>I</a:t>
                      </a: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spcAft>
                          <a:spcPts val="0"/>
                        </a:spcAft>
                        <a:tabLst>
                          <a:tab pos="2314575" algn="l"/>
                        </a:tabLst>
                      </a:pPr>
                      <a:r>
                        <a:rPr lang="zh-CN" sz="1200" kern="100" dirty="0">
                          <a:latin typeface="微软雅黑" pitchFamily="34" charset="-122"/>
                          <a:ea typeface="微软雅黑" pitchFamily="34" charset="-122"/>
                          <a:cs typeface="Times New Roman"/>
                        </a:rPr>
                        <a:t>上线支持及</a:t>
                      </a:r>
                      <a:r>
                        <a:rPr lang="zh-CN" sz="1200" kern="100" dirty="0" smtClean="0">
                          <a:latin typeface="微软雅黑" pitchFamily="34" charset="-122"/>
                          <a:ea typeface="微软雅黑" pitchFamily="34" charset="-122"/>
                          <a:cs typeface="Times New Roman"/>
                        </a:rPr>
                        <a:t>推广</a:t>
                      </a: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r>
              <a:tr h="393137">
                <a:tc>
                  <a:txBody>
                    <a:bodyPr/>
                    <a:lstStyle/>
                    <a:p>
                      <a:pPr algn="ctr">
                        <a:spcAft>
                          <a:spcPts val="0"/>
                        </a:spcAft>
                        <a:tabLst>
                          <a:tab pos="2314575" algn="l"/>
                        </a:tabLst>
                      </a:pPr>
                      <a:r>
                        <a:rPr lang="en-US" altLang="zh-CN" sz="1200" b="1" kern="100" dirty="0" smtClean="0">
                          <a:latin typeface="微软雅黑" pitchFamily="34" charset="-122"/>
                          <a:ea typeface="微软雅黑" pitchFamily="34" charset="-122"/>
                          <a:cs typeface="Times New Roman"/>
                        </a:rPr>
                        <a:t>J</a:t>
                      </a:r>
                      <a:endParaRPr lang="zh-CN" sz="1200" b="1" kern="100" dirty="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tabLst>
                          <a:tab pos="2314575" algn="l"/>
                        </a:tabLst>
                      </a:pP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tabLst>
                          <a:tab pos="2314575" algn="l"/>
                        </a:tabLst>
                      </a:pPr>
                      <a:r>
                        <a:rPr lang="zh-CN" altLang="en-US" sz="1200" kern="100" dirty="0" smtClean="0">
                          <a:latin typeface="微软雅黑" pitchFamily="34" charset="-122"/>
                          <a:ea typeface="微软雅黑" pitchFamily="34" charset="-122"/>
                          <a:cs typeface="Times New Roman"/>
                        </a:rPr>
                        <a:t>项目验收</a:t>
                      </a:r>
                      <a:endParaRPr lang="zh-CN" sz="1200" kern="100" dirty="0">
                        <a:latin typeface="微软雅黑" pitchFamily="34" charset="-122"/>
                        <a:ea typeface="微软雅黑" pitchFamily="34" charset="-122"/>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5000"/>
                      </a:schemeClr>
                    </a:solidFill>
                  </a:tcPr>
                </a:tc>
                <a:tc>
                  <a:txBody>
                    <a:bodyPr/>
                    <a:lstStyle/>
                    <a:p>
                      <a:pPr algn="just">
                        <a:spcAft>
                          <a:spcPts val="0"/>
                        </a:spcAft>
                        <a:tabLst>
                          <a:tab pos="2314575" algn="l"/>
                        </a:tabLst>
                      </a:pPr>
                      <a:endParaRPr lang="en-US" sz="12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5000"/>
                      </a:schemeClr>
                    </a:solidFill>
                  </a:tcPr>
                </a:tc>
              </a:tr>
            </a:tbl>
          </a:graphicData>
        </a:graphic>
      </p:graphicFrame>
      <p:sp>
        <p:nvSpPr>
          <p:cNvPr id="12" name="矩形标注 11"/>
          <p:cNvSpPr/>
          <p:nvPr/>
        </p:nvSpPr>
        <p:spPr bwMode="auto">
          <a:xfrm>
            <a:off x="1619672" y="3356992"/>
            <a:ext cx="1677144" cy="1584176"/>
          </a:xfrm>
          <a:prstGeom prst="wedgeRectCallout">
            <a:avLst>
              <a:gd name="adj1" fmla="val -51782"/>
              <a:gd name="adj2" fmla="val -113723"/>
            </a:avLst>
          </a:prstGeom>
          <a:ln>
            <a:headEnd/>
            <a:tailEnd/>
          </a:ln>
        </p:spPr>
        <p:style>
          <a:lnRef idx="1">
            <a:schemeClr val="dk1"/>
          </a:lnRef>
          <a:fillRef idx="2">
            <a:schemeClr val="dk1"/>
          </a:fillRef>
          <a:effectRef idx="1">
            <a:schemeClr val="dk1"/>
          </a:effectRef>
          <a:fontRef idx="minor">
            <a:schemeClr val="dk1"/>
          </a:fontRef>
        </p:style>
        <p:txBody>
          <a:bodyPr wrap="none" rtlCol="0" anchor="ctr"/>
          <a:lstStyle/>
          <a:p>
            <a:pPr marL="171450" lvl="0" indent="-171450" eaLnBrk="1" hangingPunct="1">
              <a:lnSpc>
                <a:spcPct val="100000"/>
              </a:lnSpc>
              <a:spcAft>
                <a:spcPct val="0"/>
              </a:spcAft>
              <a:buClrTx/>
            </a:pPr>
            <a:r>
              <a:rPr lang="zh-CN" altLang="zh-CN" sz="1200" dirty="0">
                <a:latin typeface="微软雅黑" pitchFamily="34" charset="-122"/>
                <a:ea typeface="微软雅黑" pitchFamily="34" charset="-122"/>
                <a:cs typeface="Times New Roman" pitchFamily="18" charset="0"/>
              </a:rPr>
              <a:t>工作范围说明书</a:t>
            </a:r>
            <a:endParaRPr lang="en-US" altLang="zh-CN" sz="1200" dirty="0">
              <a:latin typeface="微软雅黑" pitchFamily="34" charset="-122"/>
              <a:ea typeface="微软雅黑" pitchFamily="34" charset="-122"/>
              <a:cs typeface="Times New Roman" pitchFamily="18" charset="0"/>
            </a:endParaRPr>
          </a:p>
          <a:p>
            <a:pPr marL="171450" lvl="0" indent="-171450" eaLnBrk="1" hangingPunct="1">
              <a:lnSpc>
                <a:spcPct val="100000"/>
              </a:lnSpc>
              <a:spcAft>
                <a:spcPct val="0"/>
              </a:spcAft>
              <a:buClrTx/>
            </a:pPr>
            <a:r>
              <a:rPr lang="zh-CN" altLang="en-US" sz="1200" dirty="0">
                <a:latin typeface="微软雅黑" pitchFamily="34" charset="-122"/>
                <a:ea typeface="微软雅黑" pitchFamily="34" charset="-122"/>
                <a:cs typeface="Times New Roman" pitchFamily="18" charset="0"/>
              </a:rPr>
              <a:t>实施计划时间表</a:t>
            </a:r>
            <a:endParaRPr lang="en-US" altLang="zh-CN" sz="1200" dirty="0">
              <a:latin typeface="微软雅黑" pitchFamily="34" charset="-122"/>
              <a:ea typeface="微软雅黑" pitchFamily="34" charset="-122"/>
              <a:cs typeface="Times New Roman" pitchFamily="18" charset="0"/>
            </a:endParaRPr>
          </a:p>
          <a:p>
            <a:pPr marL="171450" lvl="0" indent="-171450" eaLnBrk="1" hangingPunct="1">
              <a:lnSpc>
                <a:spcPct val="100000"/>
              </a:lnSpc>
              <a:spcAft>
                <a:spcPct val="0"/>
              </a:spcAft>
              <a:buClrTx/>
            </a:pPr>
            <a:r>
              <a:rPr lang="zh-CN" altLang="en-US" sz="1200" dirty="0">
                <a:latin typeface="微软雅黑" pitchFamily="34" charset="-122"/>
                <a:ea typeface="微软雅黑" pitchFamily="34" charset="-122"/>
                <a:cs typeface="Times New Roman" pitchFamily="18" charset="0"/>
              </a:rPr>
              <a:t>工作章程</a:t>
            </a:r>
            <a:endParaRPr lang="en-US" altLang="zh-CN" sz="1200" dirty="0">
              <a:latin typeface="微软雅黑" pitchFamily="34" charset="-122"/>
              <a:ea typeface="微软雅黑" pitchFamily="34" charset="-122"/>
              <a:cs typeface="Times New Roman" pitchFamily="18" charset="0"/>
            </a:endParaRPr>
          </a:p>
          <a:p>
            <a:pPr marL="171450" lvl="0" indent="-171450" eaLnBrk="1" hangingPunct="1">
              <a:lnSpc>
                <a:spcPct val="100000"/>
              </a:lnSpc>
              <a:spcAft>
                <a:spcPct val="0"/>
              </a:spcAft>
              <a:buClrTx/>
            </a:pPr>
            <a:r>
              <a:rPr lang="zh-CN" altLang="en-US" sz="1200" dirty="0">
                <a:latin typeface="微软雅黑" pitchFamily="34" charset="-122"/>
                <a:ea typeface="微软雅黑" pitchFamily="34" charset="-122"/>
                <a:cs typeface="Times New Roman" pitchFamily="18" charset="0"/>
              </a:rPr>
              <a:t>工作组职责说明书</a:t>
            </a:r>
            <a:endParaRPr lang="en-US" altLang="zh-CN" sz="1200" dirty="0">
              <a:latin typeface="微软雅黑" pitchFamily="34" charset="-122"/>
              <a:ea typeface="微软雅黑" pitchFamily="34" charset="-122"/>
              <a:cs typeface="Times New Roman" pitchFamily="18" charset="0"/>
            </a:endParaRPr>
          </a:p>
          <a:p>
            <a:pPr marL="171450" lvl="0" indent="-171450" eaLnBrk="1" hangingPunct="1">
              <a:lnSpc>
                <a:spcPct val="100000"/>
              </a:lnSpc>
              <a:spcAft>
                <a:spcPct val="0"/>
              </a:spcAft>
              <a:buClrTx/>
            </a:pPr>
            <a:r>
              <a:rPr lang="zh-CN" altLang="en-US" sz="1200" dirty="0">
                <a:latin typeface="微软雅黑" pitchFamily="34" charset="-122"/>
                <a:ea typeface="微软雅黑" pitchFamily="34" charset="-122"/>
                <a:cs typeface="Times New Roman" pitchFamily="18" charset="0"/>
              </a:rPr>
              <a:t>调研访谈提纲</a:t>
            </a:r>
            <a:endParaRPr lang="en-US" altLang="zh-CN" sz="1200" dirty="0">
              <a:latin typeface="微软雅黑" pitchFamily="34" charset="-122"/>
              <a:ea typeface="微软雅黑" pitchFamily="34" charset="-122"/>
              <a:cs typeface="Times New Roman" pitchFamily="18" charset="0"/>
            </a:endParaRPr>
          </a:p>
          <a:p>
            <a:pPr marL="171450" lvl="0" indent="-171450" eaLnBrk="1" hangingPunct="1">
              <a:lnSpc>
                <a:spcPct val="100000"/>
              </a:lnSpc>
              <a:spcAft>
                <a:spcPct val="0"/>
              </a:spcAft>
              <a:buClrTx/>
            </a:pPr>
            <a:r>
              <a:rPr lang="zh-CN" altLang="en-US" sz="1200" dirty="0">
                <a:latin typeface="微软雅黑" pitchFamily="34" charset="-122"/>
                <a:ea typeface="微软雅黑" pitchFamily="34" charset="-122"/>
                <a:cs typeface="Times New Roman" pitchFamily="18" charset="0"/>
              </a:rPr>
              <a:t>调研问卷</a:t>
            </a:r>
            <a:endParaRPr lang="en-US" altLang="zh-CN" sz="1200" dirty="0">
              <a:latin typeface="微软雅黑" pitchFamily="34" charset="-122"/>
              <a:ea typeface="微软雅黑" pitchFamily="34" charset="-122"/>
              <a:cs typeface="Times New Roman" pitchFamily="18" charset="0"/>
            </a:endParaRPr>
          </a:p>
          <a:p>
            <a:pPr marL="171450" lvl="0" indent="-171450" eaLnBrk="1" hangingPunct="1">
              <a:lnSpc>
                <a:spcPct val="100000"/>
              </a:lnSpc>
              <a:spcAft>
                <a:spcPct val="0"/>
              </a:spcAft>
              <a:buClrTx/>
            </a:pPr>
            <a:r>
              <a:rPr lang="zh-CN" altLang="en-US" sz="1200" dirty="0">
                <a:latin typeface="微软雅黑" pitchFamily="34" charset="-122"/>
                <a:ea typeface="微软雅黑" pitchFamily="34" charset="-122"/>
                <a:cs typeface="Times New Roman" pitchFamily="18" charset="0"/>
              </a:rPr>
              <a:t>资料需求清单</a:t>
            </a:r>
            <a:endParaRPr lang="en-US" altLang="zh-CN" sz="1200" dirty="0">
              <a:latin typeface="微软雅黑" pitchFamily="34" charset="-122"/>
              <a:ea typeface="微软雅黑" pitchFamily="34" charset="-122"/>
              <a:cs typeface="Times New Roman" pitchFamily="18" charset="0"/>
            </a:endParaRPr>
          </a:p>
          <a:p>
            <a:pPr marL="171450" lvl="0" indent="-171450" eaLnBrk="1" hangingPunct="1">
              <a:lnSpc>
                <a:spcPct val="100000"/>
              </a:lnSpc>
              <a:spcAft>
                <a:spcPct val="0"/>
              </a:spcAft>
              <a:buClrTx/>
            </a:pPr>
            <a:r>
              <a:rPr lang="zh-CN" altLang="en-US" sz="1200" dirty="0">
                <a:latin typeface="微软雅黑" pitchFamily="34" charset="-122"/>
                <a:ea typeface="微软雅黑" pitchFamily="34" charset="-122"/>
                <a:cs typeface="Times New Roman" pitchFamily="18" charset="0"/>
              </a:rPr>
              <a:t>项目启动会</a:t>
            </a:r>
            <a:endParaRPr lang="zh-CN" altLang="en-US" sz="1800" dirty="0">
              <a:latin typeface="微软雅黑" pitchFamily="34" charset="-122"/>
              <a:ea typeface="微软雅黑" pitchFamily="34" charset="-122"/>
              <a:cs typeface="宋体" pitchFamily="2" charset="-122"/>
            </a:endParaRPr>
          </a:p>
        </p:txBody>
      </p:sp>
      <p:sp>
        <p:nvSpPr>
          <p:cNvPr id="13" name="矩形标注 12"/>
          <p:cNvSpPr/>
          <p:nvPr/>
        </p:nvSpPr>
        <p:spPr bwMode="auto">
          <a:xfrm>
            <a:off x="3440832" y="3933056"/>
            <a:ext cx="2376264" cy="1232520"/>
          </a:xfrm>
          <a:prstGeom prst="wedgeRectCallout">
            <a:avLst>
              <a:gd name="adj1" fmla="val -25851"/>
              <a:gd name="adj2" fmla="val -144272"/>
            </a:avLst>
          </a:prstGeom>
          <a:ln>
            <a:headEnd/>
            <a:tailEnd/>
          </a:ln>
        </p:spPr>
        <p:style>
          <a:lnRef idx="1">
            <a:schemeClr val="dk1"/>
          </a:lnRef>
          <a:fillRef idx="2">
            <a:schemeClr val="dk1"/>
          </a:fillRef>
          <a:effectRef idx="1">
            <a:schemeClr val="dk1"/>
          </a:effectRef>
          <a:fontRef idx="minor">
            <a:schemeClr val="dk1"/>
          </a:fontRef>
        </p:style>
        <p:txBody>
          <a:bodyPr wrap="none" rtlCol="0" anchor="ctr"/>
          <a:lstStyle/>
          <a:p>
            <a:pPr>
              <a:lnSpc>
                <a:spcPct val="100000"/>
              </a:lnSpc>
            </a:pPr>
            <a:r>
              <a:rPr lang="en-US" altLang="zh-CN" sz="1200" dirty="0">
                <a:latin typeface="微软雅黑" pitchFamily="34" charset="-122"/>
                <a:ea typeface="微软雅黑" pitchFamily="34" charset="-122"/>
              </a:rPr>
              <a:t>IT</a:t>
            </a:r>
            <a:r>
              <a:rPr lang="zh-CN" altLang="en-US" sz="1200" dirty="0">
                <a:latin typeface="微软雅黑" pitchFamily="34" charset="-122"/>
                <a:ea typeface="微软雅黑" pitchFamily="34" charset="-122"/>
              </a:rPr>
              <a:t>系统调研</a:t>
            </a:r>
            <a:endParaRPr lang="en-US" altLang="zh-CN" sz="1200" dirty="0">
              <a:latin typeface="微软雅黑" pitchFamily="34" charset="-122"/>
              <a:ea typeface="微软雅黑" pitchFamily="34" charset="-122"/>
            </a:endParaRPr>
          </a:p>
          <a:p>
            <a:pPr>
              <a:lnSpc>
                <a:spcPct val="100000"/>
              </a:lnSpc>
            </a:pPr>
            <a:r>
              <a:rPr lang="zh-CN" altLang="en-US" sz="1200" dirty="0">
                <a:latin typeface="微软雅黑" pitchFamily="34" charset="-122"/>
                <a:ea typeface="微软雅黑" pitchFamily="34" charset="-122"/>
              </a:rPr>
              <a:t>各部门调研</a:t>
            </a:r>
            <a:endParaRPr lang="en-US" altLang="zh-CN" sz="1200" dirty="0">
              <a:latin typeface="微软雅黑" pitchFamily="34" charset="-122"/>
              <a:ea typeface="微软雅黑" pitchFamily="34" charset="-122"/>
            </a:endParaRPr>
          </a:p>
          <a:p>
            <a:pPr>
              <a:lnSpc>
                <a:spcPct val="100000"/>
              </a:lnSpc>
            </a:pPr>
            <a:r>
              <a:rPr lang="zh-CN" altLang="en-US" sz="1200" dirty="0">
                <a:latin typeface="微软雅黑" pitchFamily="34" charset="-122"/>
                <a:ea typeface="微软雅黑" pitchFamily="34" charset="-122"/>
              </a:rPr>
              <a:t>体系现状调研报告</a:t>
            </a:r>
            <a:endParaRPr lang="en-US" altLang="zh-CN" sz="1200" dirty="0">
              <a:latin typeface="微软雅黑" pitchFamily="34" charset="-122"/>
              <a:ea typeface="微软雅黑" pitchFamily="34" charset="-122"/>
            </a:endParaRPr>
          </a:p>
          <a:p>
            <a:pPr>
              <a:lnSpc>
                <a:spcPct val="100000"/>
              </a:lnSpc>
            </a:pPr>
            <a:r>
              <a:rPr lang="zh-CN" altLang="en-US" sz="1200" dirty="0">
                <a:latin typeface="微软雅黑" pitchFamily="34" charset="-122"/>
                <a:ea typeface="微软雅黑" pitchFamily="34" charset="-122"/>
              </a:rPr>
              <a:t>现状评估与需求分析报告</a:t>
            </a:r>
            <a:endParaRPr lang="en-US" altLang="zh-CN" sz="1200" dirty="0">
              <a:latin typeface="微软雅黑" pitchFamily="34" charset="-122"/>
              <a:ea typeface="微软雅黑" pitchFamily="34" charset="-122"/>
            </a:endParaRPr>
          </a:p>
          <a:p>
            <a:pPr>
              <a:lnSpc>
                <a:spcPct val="100000"/>
              </a:lnSpc>
            </a:pPr>
            <a:r>
              <a:rPr lang="zh-CN" altLang="en-US" sz="1200" dirty="0">
                <a:latin typeface="微软雅黑" pitchFamily="34" charset="-122"/>
                <a:ea typeface="微软雅黑" pitchFamily="34" charset="-122"/>
              </a:rPr>
              <a:t>硬件与基础软件配置建议方案</a:t>
            </a:r>
          </a:p>
        </p:txBody>
      </p:sp>
      <p:sp>
        <p:nvSpPr>
          <p:cNvPr id="14" name="矩形标注 13"/>
          <p:cNvSpPr/>
          <p:nvPr/>
        </p:nvSpPr>
        <p:spPr bwMode="auto">
          <a:xfrm>
            <a:off x="6393160" y="2052464"/>
            <a:ext cx="1512168" cy="1232520"/>
          </a:xfrm>
          <a:prstGeom prst="wedgeRectCallout">
            <a:avLst>
              <a:gd name="adj1" fmla="val -128821"/>
              <a:gd name="adj2" fmla="val 43916"/>
            </a:avLst>
          </a:prstGeom>
          <a:solidFill>
            <a:schemeClr val="accent3">
              <a:lumMod val="95000"/>
            </a:schemeClr>
          </a:solidFill>
          <a:ln>
            <a:headEnd/>
            <a:tailEnd/>
          </a:ln>
        </p:spPr>
        <p:style>
          <a:lnRef idx="1">
            <a:schemeClr val="dk1"/>
          </a:lnRef>
          <a:fillRef idx="2">
            <a:schemeClr val="dk1"/>
          </a:fillRef>
          <a:effectRef idx="1">
            <a:schemeClr val="dk1"/>
          </a:effectRef>
          <a:fontRef idx="minor">
            <a:schemeClr val="dk1"/>
          </a:fontRef>
        </p:style>
        <p:txBody>
          <a:bodyPr wrap="none" rtlCol="0" anchor="ctr"/>
          <a:lstStyle/>
          <a:p>
            <a:pPr>
              <a:lnSpc>
                <a:spcPct val="100000"/>
              </a:lnSpc>
            </a:pPr>
            <a:r>
              <a:rPr lang="zh-CN" altLang="en-US" sz="1200" dirty="0">
                <a:latin typeface="微软雅黑" pitchFamily="34" charset="-122"/>
                <a:ea typeface="微软雅黑" pitchFamily="34" charset="-122"/>
              </a:rPr>
              <a:t>体系规划报告</a:t>
            </a:r>
            <a:endParaRPr lang="en-US" altLang="zh-CN" sz="1200" dirty="0">
              <a:latin typeface="微软雅黑" pitchFamily="34" charset="-122"/>
              <a:ea typeface="微软雅黑" pitchFamily="34" charset="-122"/>
            </a:endParaRPr>
          </a:p>
          <a:p>
            <a:pPr>
              <a:lnSpc>
                <a:spcPct val="100000"/>
              </a:lnSpc>
            </a:pPr>
            <a:r>
              <a:rPr lang="zh-CN" altLang="en-US" sz="1200" dirty="0">
                <a:latin typeface="微软雅黑" pitchFamily="34" charset="-122"/>
                <a:ea typeface="微软雅黑" pitchFamily="34" charset="-122"/>
              </a:rPr>
              <a:t>应用标准</a:t>
            </a:r>
            <a:endParaRPr lang="en-US" altLang="zh-CN" sz="1200" dirty="0">
              <a:latin typeface="微软雅黑" pitchFamily="34" charset="-122"/>
              <a:ea typeface="微软雅黑" pitchFamily="34" charset="-122"/>
            </a:endParaRPr>
          </a:p>
          <a:p>
            <a:pPr>
              <a:lnSpc>
                <a:spcPct val="100000"/>
              </a:lnSpc>
            </a:pPr>
            <a:r>
              <a:rPr lang="zh-CN" altLang="en-US" sz="1200" dirty="0">
                <a:latin typeface="微软雅黑" pitchFamily="34" charset="-122"/>
                <a:ea typeface="微软雅黑" pitchFamily="34" charset="-122"/>
              </a:rPr>
              <a:t>管理规范</a:t>
            </a:r>
            <a:endParaRPr lang="en-US" altLang="zh-CN" sz="1200" dirty="0">
              <a:latin typeface="微软雅黑" pitchFamily="34" charset="-122"/>
              <a:ea typeface="微软雅黑" pitchFamily="34" charset="-122"/>
            </a:endParaRPr>
          </a:p>
          <a:p>
            <a:pPr>
              <a:lnSpc>
                <a:spcPct val="100000"/>
              </a:lnSpc>
            </a:pPr>
            <a:r>
              <a:rPr lang="zh-CN" altLang="en-US" sz="1200" dirty="0">
                <a:latin typeface="微软雅黑" pitchFamily="34" charset="-122"/>
                <a:ea typeface="微软雅黑" pitchFamily="34" charset="-122"/>
              </a:rPr>
              <a:t>服务标准</a:t>
            </a:r>
            <a:endParaRPr lang="en-US" altLang="zh-CN" sz="1200" dirty="0">
              <a:latin typeface="微软雅黑" pitchFamily="34" charset="-122"/>
              <a:ea typeface="微软雅黑" pitchFamily="34" charset="-122"/>
            </a:endParaRPr>
          </a:p>
          <a:p>
            <a:pPr>
              <a:lnSpc>
                <a:spcPct val="100000"/>
              </a:lnSpc>
            </a:pPr>
            <a:r>
              <a:rPr lang="zh-CN" altLang="en-US" sz="1200" dirty="0">
                <a:latin typeface="微软雅黑" pitchFamily="34" charset="-122"/>
                <a:ea typeface="微软雅黑" pitchFamily="34" charset="-122"/>
              </a:rPr>
              <a:t>工作责任书</a:t>
            </a:r>
          </a:p>
        </p:txBody>
      </p:sp>
      <p:sp>
        <p:nvSpPr>
          <p:cNvPr id="15" name="矩形标注 14"/>
          <p:cNvSpPr/>
          <p:nvPr/>
        </p:nvSpPr>
        <p:spPr bwMode="auto">
          <a:xfrm>
            <a:off x="7833320" y="3212976"/>
            <a:ext cx="1728192" cy="800472"/>
          </a:xfrm>
          <a:prstGeom prst="wedgeRectCallout">
            <a:avLst>
              <a:gd name="adj1" fmla="val -142095"/>
              <a:gd name="adj2" fmla="val -5860"/>
            </a:avLst>
          </a:prstGeom>
          <a:solidFill>
            <a:schemeClr val="accent3">
              <a:lumMod val="95000"/>
            </a:schemeClr>
          </a:solidFill>
          <a:ln>
            <a:headEnd/>
            <a:tailEnd/>
          </a:ln>
        </p:spPr>
        <p:style>
          <a:lnRef idx="1">
            <a:schemeClr val="dk1"/>
          </a:lnRef>
          <a:fillRef idx="2">
            <a:schemeClr val="dk1"/>
          </a:fillRef>
          <a:effectRef idx="1">
            <a:schemeClr val="dk1"/>
          </a:effectRef>
          <a:fontRef idx="minor">
            <a:schemeClr val="dk1"/>
          </a:fontRef>
        </p:style>
        <p:txBody>
          <a:bodyPr wrap="none" rtlCol="0" anchor="ctr"/>
          <a:lstStyle/>
          <a:p>
            <a:pPr>
              <a:lnSpc>
                <a:spcPct val="100000"/>
              </a:lnSpc>
            </a:pPr>
            <a:r>
              <a:rPr lang="zh-CN" altLang="en-US" sz="1200" dirty="0">
                <a:latin typeface="微软雅黑" pitchFamily="34" charset="-122"/>
                <a:ea typeface="微软雅黑" pitchFamily="34" charset="-122"/>
              </a:rPr>
              <a:t>建设总体推进计划表</a:t>
            </a:r>
            <a:endParaRPr lang="en-US" altLang="zh-CN" sz="1200" dirty="0">
              <a:latin typeface="微软雅黑" pitchFamily="34" charset="-122"/>
              <a:ea typeface="微软雅黑" pitchFamily="34" charset="-122"/>
            </a:endParaRPr>
          </a:p>
          <a:p>
            <a:pPr>
              <a:lnSpc>
                <a:spcPct val="100000"/>
              </a:lnSpc>
            </a:pPr>
            <a:r>
              <a:rPr lang="zh-CN" altLang="en-US" sz="1200" dirty="0">
                <a:latin typeface="微软雅黑" pitchFamily="34" charset="-122"/>
                <a:ea typeface="微软雅黑" pitchFamily="34" charset="-122"/>
              </a:rPr>
              <a:t>投资估算</a:t>
            </a:r>
            <a:endParaRPr lang="en-US" altLang="zh-CN" sz="1200" dirty="0">
              <a:latin typeface="微软雅黑" pitchFamily="34" charset="-122"/>
              <a:ea typeface="微软雅黑" pitchFamily="34" charset="-122"/>
            </a:endParaRPr>
          </a:p>
          <a:p>
            <a:pPr>
              <a:lnSpc>
                <a:spcPct val="100000"/>
              </a:lnSpc>
            </a:pPr>
            <a:r>
              <a:rPr lang="zh-CN" altLang="en-US" sz="1200" dirty="0">
                <a:latin typeface="微软雅黑" pitchFamily="34" charset="-122"/>
                <a:ea typeface="微软雅黑" pitchFamily="34" charset="-122"/>
              </a:rPr>
              <a:t>实施策略</a:t>
            </a:r>
          </a:p>
        </p:txBody>
      </p:sp>
      <p:sp>
        <p:nvSpPr>
          <p:cNvPr id="16" name="矩形标注 15"/>
          <p:cNvSpPr/>
          <p:nvPr/>
        </p:nvSpPr>
        <p:spPr bwMode="auto">
          <a:xfrm>
            <a:off x="6969224" y="4293096"/>
            <a:ext cx="2736304" cy="1512168"/>
          </a:xfrm>
          <a:prstGeom prst="wedgeRectCallout">
            <a:avLst>
              <a:gd name="adj1" fmla="val -75545"/>
              <a:gd name="adj2" fmla="val -65136"/>
            </a:avLst>
          </a:prstGeom>
          <a:solidFill>
            <a:srgbClr val="FFFF00"/>
          </a:solidFill>
          <a:ln>
            <a:headEnd/>
            <a:tailEnd/>
          </a:ln>
        </p:spPr>
        <p:style>
          <a:lnRef idx="1">
            <a:schemeClr val="dk1"/>
          </a:lnRef>
          <a:fillRef idx="2">
            <a:schemeClr val="dk1"/>
          </a:fillRef>
          <a:effectRef idx="1">
            <a:schemeClr val="dk1"/>
          </a:effectRef>
          <a:fontRef idx="minor">
            <a:schemeClr val="dk1"/>
          </a:fontRef>
        </p:style>
        <p:txBody>
          <a:bodyPr wrap="none" rtlCol="0" anchor="ctr"/>
          <a:lstStyle/>
          <a:p>
            <a:pPr>
              <a:lnSpc>
                <a:spcPct val="100000"/>
              </a:lnSpc>
              <a:buNone/>
            </a:pPr>
            <a:r>
              <a:rPr lang="zh-CN" altLang="en-US" sz="1200" b="1" dirty="0" smtClean="0">
                <a:latin typeface="微软雅黑" pitchFamily="34" charset="-122"/>
                <a:ea typeface="微软雅黑" pitchFamily="34" charset="-122"/>
              </a:rPr>
              <a:t>召开公司主数据管理工作会</a:t>
            </a:r>
            <a:endParaRPr lang="en-US" altLang="zh-CN" sz="1200" b="1" dirty="0" smtClean="0">
              <a:latin typeface="微软雅黑" pitchFamily="34" charset="-122"/>
              <a:ea typeface="微软雅黑" pitchFamily="34" charset="-122"/>
            </a:endParaRPr>
          </a:p>
          <a:p>
            <a:pPr>
              <a:lnSpc>
                <a:spcPct val="100000"/>
              </a:lnSpc>
              <a:buNone/>
            </a:pPr>
            <a:r>
              <a:rPr lang="en-US" altLang="zh-CN" sz="1200" b="1" dirty="0" smtClean="0">
                <a:latin typeface="微软雅黑" pitchFamily="34" charset="-122"/>
                <a:ea typeface="微软雅黑" pitchFamily="34" charset="-122"/>
              </a:rPr>
              <a:t>1</a:t>
            </a:r>
            <a:r>
              <a:rPr lang="zh-CN" altLang="en-US" sz="1200" b="1" dirty="0" smtClean="0">
                <a:latin typeface="微软雅黑" pitchFamily="34" charset="-122"/>
                <a:ea typeface="微软雅黑" pitchFamily="34" charset="-122"/>
              </a:rPr>
              <a:t>、主数据体系规划成果研讨。</a:t>
            </a:r>
            <a:endParaRPr lang="en-US" altLang="zh-CN" sz="1200" b="1" dirty="0" smtClean="0">
              <a:latin typeface="微软雅黑" pitchFamily="34" charset="-122"/>
              <a:ea typeface="微软雅黑" pitchFamily="34" charset="-122"/>
            </a:endParaRPr>
          </a:p>
          <a:p>
            <a:pPr>
              <a:lnSpc>
                <a:spcPct val="100000"/>
              </a:lnSpc>
              <a:buNone/>
            </a:pPr>
            <a:r>
              <a:rPr lang="en-US" altLang="zh-CN" sz="1200" b="1" dirty="0">
                <a:latin typeface="微软雅黑" pitchFamily="34" charset="-122"/>
                <a:ea typeface="微软雅黑" pitchFamily="34" charset="-122"/>
              </a:rPr>
              <a:t>2</a:t>
            </a:r>
            <a:r>
              <a:rPr lang="zh-CN" altLang="en-US" sz="1200" b="1" dirty="0" smtClean="0">
                <a:latin typeface="微软雅黑" pitchFamily="34" charset="-122"/>
                <a:ea typeface="微软雅黑" pitchFamily="34" charset="-122"/>
              </a:rPr>
              <a:t>、明确各类主</a:t>
            </a:r>
            <a:r>
              <a:rPr lang="zh-CN" altLang="en-US" sz="1200" b="1" dirty="0">
                <a:latin typeface="微软雅黑" pitchFamily="34" charset="-122"/>
                <a:ea typeface="微软雅黑" pitchFamily="34" charset="-122"/>
              </a:rPr>
              <a:t>数据管理归属部门。</a:t>
            </a:r>
            <a:endParaRPr lang="en-US" altLang="zh-CN" sz="1200" b="1" dirty="0" smtClean="0">
              <a:latin typeface="微软雅黑" pitchFamily="34" charset="-122"/>
              <a:ea typeface="微软雅黑" pitchFamily="34" charset="-122"/>
            </a:endParaRPr>
          </a:p>
          <a:p>
            <a:pPr>
              <a:lnSpc>
                <a:spcPct val="100000"/>
              </a:lnSpc>
              <a:buNone/>
            </a:pPr>
            <a:r>
              <a:rPr lang="en-US" altLang="zh-CN" sz="1200" b="1" dirty="0">
                <a:latin typeface="微软雅黑" pitchFamily="34" charset="-122"/>
                <a:ea typeface="微软雅黑" pitchFamily="34" charset="-122"/>
              </a:rPr>
              <a:t>3</a:t>
            </a:r>
            <a:r>
              <a:rPr lang="zh-CN" altLang="en-US" sz="1200" b="1" dirty="0" smtClean="0">
                <a:latin typeface="微软雅黑" pitchFamily="34" charset="-122"/>
                <a:ea typeface="微软雅黑" pitchFamily="34" charset="-122"/>
              </a:rPr>
              <a:t>、明确各业务部门主数据管理职责。</a:t>
            </a:r>
            <a:endParaRPr lang="en-US" altLang="zh-CN" sz="1200" b="1" dirty="0" smtClean="0">
              <a:latin typeface="微软雅黑" pitchFamily="34" charset="-122"/>
              <a:ea typeface="微软雅黑" pitchFamily="34" charset="-122"/>
            </a:endParaRPr>
          </a:p>
          <a:p>
            <a:pPr>
              <a:lnSpc>
                <a:spcPct val="100000"/>
              </a:lnSpc>
              <a:buNone/>
            </a:pPr>
            <a:r>
              <a:rPr lang="en-US" altLang="zh-CN" sz="1200" b="1" dirty="0">
                <a:latin typeface="微软雅黑" pitchFamily="34" charset="-122"/>
                <a:ea typeface="微软雅黑" pitchFamily="34" charset="-122"/>
              </a:rPr>
              <a:t>4</a:t>
            </a:r>
            <a:r>
              <a:rPr lang="zh-CN" altLang="en-US" sz="1200" b="1" dirty="0" smtClean="0">
                <a:latin typeface="微软雅黑" pitchFamily="34" charset="-122"/>
                <a:ea typeface="微软雅黑" pitchFamily="34" charset="-122"/>
              </a:rPr>
              <a:t>、要求各业务部门设立主数据管理员。</a:t>
            </a:r>
            <a:endParaRPr lang="en-US" altLang="zh-CN" sz="1200" b="1" dirty="0">
              <a:latin typeface="微软雅黑" pitchFamily="34" charset="-122"/>
              <a:ea typeface="微软雅黑" pitchFamily="34" charset="-122"/>
            </a:endParaRPr>
          </a:p>
        </p:txBody>
      </p:sp>
    </p:spTree>
    <p:extLst>
      <p:ext uri="{BB962C8B-B14F-4D97-AF65-F5344CB8AC3E}">
        <p14:creationId xmlns:p14="http://schemas.microsoft.com/office/powerpoint/2010/main" val="249467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5016" y="22177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en-US" altLang="zh-CN" kern="1200" dirty="0" smtClean="0">
                <a:latin typeface="+mj-ea"/>
              </a:rPr>
              <a:t>1</a:t>
            </a:r>
            <a:r>
              <a:rPr lang="zh-CN" altLang="en-US" kern="1200" dirty="0" smtClean="0">
                <a:latin typeface="+mj-ea"/>
              </a:rPr>
              <a:t>、主数据管理架构</a:t>
            </a:r>
            <a:r>
              <a:rPr lang="en-US" altLang="zh-CN" kern="1200" dirty="0" smtClean="0">
                <a:latin typeface="+mj-ea"/>
              </a:rPr>
              <a:t>--</a:t>
            </a:r>
            <a:r>
              <a:rPr lang="zh-CN" altLang="en-US" sz="2000" kern="1200" dirty="0" smtClean="0">
                <a:latin typeface="+mj-ea"/>
              </a:rPr>
              <a:t>主数据管理职责</a:t>
            </a:r>
            <a:endParaRPr lang="zh-CN" altLang="en-US" sz="2000" kern="1200" dirty="0">
              <a:latin typeface="+mj-ea"/>
            </a:endParaRPr>
          </a:p>
        </p:txBody>
      </p:sp>
      <p:graphicFrame>
        <p:nvGraphicFramePr>
          <p:cNvPr id="4" name="表格 3"/>
          <p:cNvGraphicFramePr>
            <a:graphicFrameLocks noGrp="1"/>
          </p:cNvGraphicFramePr>
          <p:nvPr>
            <p:extLst>
              <p:ext uri="{D42A27DB-BD31-4B8C-83A1-F6EECF244321}">
                <p14:modId xmlns:p14="http://schemas.microsoft.com/office/powerpoint/2010/main" val="806894241"/>
              </p:ext>
            </p:extLst>
          </p:nvPr>
        </p:nvGraphicFramePr>
        <p:xfrm>
          <a:off x="416496" y="1223768"/>
          <a:ext cx="9145016" cy="5085552"/>
        </p:xfrm>
        <a:graphic>
          <a:graphicData uri="http://schemas.openxmlformats.org/drawingml/2006/table">
            <a:tbl>
              <a:tblPr>
                <a:tableStyleId>{5C22544A-7EE6-4342-B048-85BDC9FD1C3A}</a:tableStyleId>
              </a:tblPr>
              <a:tblGrid>
                <a:gridCol w="1128177"/>
                <a:gridCol w="1504236"/>
                <a:gridCol w="4856419"/>
                <a:gridCol w="864096"/>
                <a:gridCol w="792088"/>
              </a:tblGrid>
              <a:tr h="360040">
                <a:tc>
                  <a:txBody>
                    <a:bodyPr/>
                    <a:lstStyle/>
                    <a:p>
                      <a:pPr algn="ctr">
                        <a:spcAft>
                          <a:spcPts val="0"/>
                        </a:spcAft>
                      </a:pPr>
                      <a:r>
                        <a:rPr lang="zh-CN" sz="1400" b="1" kern="100" dirty="0">
                          <a:solidFill>
                            <a:schemeClr val="bg2"/>
                          </a:solidFill>
                          <a:effectLst/>
                          <a:latin typeface="+mj-ea"/>
                          <a:ea typeface="+mj-ea"/>
                        </a:rPr>
                        <a:t>角色</a:t>
                      </a:r>
                    </a:p>
                  </a:txBody>
                  <a:tcPr marL="52993" marR="52993" marT="52993" marB="52993" anchor="ctr">
                    <a:solidFill>
                      <a:schemeClr val="accent2">
                        <a:lumMod val="50000"/>
                      </a:schemeClr>
                    </a:solidFill>
                  </a:tcPr>
                </a:tc>
                <a:tc>
                  <a:txBody>
                    <a:bodyPr/>
                    <a:lstStyle/>
                    <a:p>
                      <a:pPr algn="ctr">
                        <a:spcAft>
                          <a:spcPts val="0"/>
                        </a:spcAft>
                      </a:pPr>
                      <a:r>
                        <a:rPr lang="zh-CN" altLang="en-US" sz="1400" b="1" kern="100" dirty="0" smtClean="0">
                          <a:solidFill>
                            <a:schemeClr val="bg2"/>
                          </a:solidFill>
                          <a:effectLst/>
                          <a:latin typeface="+mj-ea"/>
                          <a:ea typeface="+mj-ea"/>
                        </a:rPr>
                        <a:t>管理定位</a:t>
                      </a:r>
                      <a:endParaRPr lang="zh-CN" sz="1400" b="1" kern="100" dirty="0">
                        <a:solidFill>
                          <a:schemeClr val="bg2"/>
                        </a:solidFill>
                        <a:effectLst/>
                        <a:latin typeface="+mj-ea"/>
                        <a:ea typeface="+mj-ea"/>
                      </a:endParaRPr>
                    </a:p>
                  </a:txBody>
                  <a:tcPr marL="52993" marR="52993" marT="52993" marB="52993" anchor="ctr">
                    <a:solidFill>
                      <a:schemeClr val="accent2">
                        <a:lumMod val="50000"/>
                      </a:schemeClr>
                    </a:solidFill>
                  </a:tcPr>
                </a:tc>
                <a:tc>
                  <a:txBody>
                    <a:bodyPr/>
                    <a:lstStyle/>
                    <a:p>
                      <a:pPr algn="ctr">
                        <a:spcAft>
                          <a:spcPts val="0"/>
                        </a:spcAft>
                      </a:pPr>
                      <a:r>
                        <a:rPr lang="zh-CN" sz="1400" b="1" kern="100" dirty="0">
                          <a:solidFill>
                            <a:schemeClr val="bg2"/>
                          </a:solidFill>
                          <a:effectLst/>
                          <a:latin typeface="+mj-ea"/>
                          <a:ea typeface="+mj-ea"/>
                        </a:rPr>
                        <a:t>职责</a:t>
                      </a:r>
                    </a:p>
                  </a:txBody>
                  <a:tcPr marL="52993" marR="52993" marT="52993" marB="52993" anchor="ctr">
                    <a:solidFill>
                      <a:schemeClr val="accent2">
                        <a:lumMod val="50000"/>
                      </a:schemeClr>
                    </a:solidFill>
                  </a:tcPr>
                </a:tc>
                <a:tc>
                  <a:txBody>
                    <a:bodyPr/>
                    <a:lstStyle/>
                    <a:p>
                      <a:pPr algn="ctr">
                        <a:spcAft>
                          <a:spcPts val="0"/>
                        </a:spcAft>
                      </a:pPr>
                      <a:r>
                        <a:rPr lang="zh-CN" sz="1400" b="1" kern="100" dirty="0">
                          <a:solidFill>
                            <a:schemeClr val="bg2"/>
                          </a:solidFill>
                          <a:effectLst/>
                          <a:latin typeface="+mj-ea"/>
                          <a:ea typeface="+mj-ea"/>
                        </a:rPr>
                        <a:t>级别</a:t>
                      </a:r>
                    </a:p>
                  </a:txBody>
                  <a:tcPr marL="52993" marR="52993" marT="52993" marB="52993" anchor="ctr">
                    <a:solidFill>
                      <a:schemeClr val="accent2">
                        <a:lumMod val="50000"/>
                      </a:schemeClr>
                    </a:solidFill>
                  </a:tcPr>
                </a:tc>
                <a:tc>
                  <a:txBody>
                    <a:bodyPr/>
                    <a:lstStyle/>
                    <a:p>
                      <a:pPr algn="ctr">
                        <a:spcAft>
                          <a:spcPts val="0"/>
                        </a:spcAft>
                      </a:pPr>
                      <a:r>
                        <a:rPr lang="zh-CN" sz="1400" b="1" kern="100" dirty="0">
                          <a:solidFill>
                            <a:schemeClr val="bg2"/>
                          </a:solidFill>
                          <a:effectLst/>
                          <a:latin typeface="+mj-ea"/>
                          <a:ea typeface="+mj-ea"/>
                        </a:rPr>
                        <a:t>汇报给</a:t>
                      </a:r>
                    </a:p>
                  </a:txBody>
                  <a:tcPr marL="52993" marR="52993" marT="52993" marB="52993" anchor="ctr">
                    <a:solidFill>
                      <a:schemeClr val="accent2">
                        <a:lumMod val="50000"/>
                      </a:schemeClr>
                    </a:solidFill>
                  </a:tcPr>
                </a:tc>
              </a:tr>
              <a:tr h="696887">
                <a:tc>
                  <a:txBody>
                    <a:bodyPr/>
                    <a:lstStyle/>
                    <a:p>
                      <a:pPr algn="ctr">
                        <a:spcAft>
                          <a:spcPts val="0"/>
                        </a:spcAft>
                      </a:pPr>
                      <a:r>
                        <a:rPr lang="zh-CN" sz="1400" b="1" kern="100" dirty="0">
                          <a:effectLst/>
                          <a:latin typeface="+mj-ea"/>
                          <a:ea typeface="+mj-ea"/>
                        </a:rPr>
                        <a:t>主数据管理委员会主任</a:t>
                      </a:r>
                    </a:p>
                  </a:txBody>
                  <a:tcPr marL="52993" marR="52993" marT="52993" marB="52993" anchor="ctr">
                    <a:solidFill>
                      <a:schemeClr val="accent1">
                        <a:lumMod val="60000"/>
                        <a:lumOff val="40000"/>
                      </a:schemeClr>
                    </a:solidFill>
                  </a:tcPr>
                </a:tc>
                <a:tc>
                  <a:txBody>
                    <a:bodyPr/>
                    <a:lstStyle/>
                    <a:p>
                      <a:pPr algn="just">
                        <a:spcAft>
                          <a:spcPts val="0"/>
                        </a:spcAft>
                      </a:pPr>
                      <a:r>
                        <a:rPr lang="zh-CN" sz="1000" kern="100" dirty="0">
                          <a:effectLst/>
                          <a:latin typeface="+mj-ea"/>
                          <a:ea typeface="+mj-ea"/>
                        </a:rPr>
                        <a:t>主持主数据管控组织的工作，推进主数据管控在整个企业的落实。</a:t>
                      </a:r>
                    </a:p>
                  </a:txBody>
                  <a:tcPr marL="52993" marR="52993" marT="52993" marB="52993">
                    <a:solidFill>
                      <a:schemeClr val="accent1">
                        <a:lumMod val="60000"/>
                        <a:lumOff val="40000"/>
                      </a:schemeClr>
                    </a:solidFill>
                  </a:tcPr>
                </a:tc>
                <a:tc>
                  <a:txBody>
                    <a:bodyPr/>
                    <a:lstStyle/>
                    <a:p>
                      <a:pPr marL="342900" lvl="0" indent="-342900" algn="just">
                        <a:spcAft>
                          <a:spcPts val="0"/>
                        </a:spcAft>
                        <a:buFont typeface="Wingdings"/>
                        <a:buChar char=""/>
                        <a:tabLst>
                          <a:tab pos="457200" algn="l"/>
                        </a:tabLst>
                      </a:pPr>
                      <a:r>
                        <a:rPr lang="zh-CN" sz="1000" kern="100" dirty="0">
                          <a:effectLst/>
                          <a:latin typeface="+mj-ea"/>
                          <a:ea typeface="+mj-ea"/>
                        </a:rPr>
                        <a:t>决定主数据管理战略，并促进整个组织达成共识</a:t>
                      </a:r>
                    </a:p>
                    <a:p>
                      <a:pPr marL="342900" lvl="0" indent="-342900" algn="just">
                        <a:spcAft>
                          <a:spcPts val="0"/>
                        </a:spcAft>
                        <a:buFont typeface="Wingdings"/>
                        <a:buChar char=""/>
                        <a:tabLst>
                          <a:tab pos="457200" algn="l"/>
                        </a:tabLst>
                      </a:pPr>
                      <a:r>
                        <a:rPr lang="zh-CN" sz="1000" kern="100" dirty="0">
                          <a:effectLst/>
                          <a:latin typeface="+mj-ea"/>
                          <a:ea typeface="+mj-ea"/>
                        </a:rPr>
                        <a:t>负责主数据管控组织的运行，主持主数据管控指导委员会会议</a:t>
                      </a:r>
                    </a:p>
                    <a:p>
                      <a:pPr marL="342900" lvl="0" indent="-342900" algn="just">
                        <a:spcAft>
                          <a:spcPts val="0"/>
                        </a:spcAft>
                        <a:buFont typeface="Wingdings"/>
                        <a:buChar char=""/>
                        <a:tabLst>
                          <a:tab pos="457200" algn="l"/>
                        </a:tabLst>
                      </a:pPr>
                      <a:r>
                        <a:rPr lang="zh-CN" sz="1000" kern="100" dirty="0">
                          <a:effectLst/>
                          <a:latin typeface="+mj-ea"/>
                          <a:ea typeface="+mj-ea"/>
                        </a:rPr>
                        <a:t>批准并分配预算和资源</a:t>
                      </a:r>
                    </a:p>
                    <a:p>
                      <a:pPr marL="342900" lvl="0" indent="-342900" algn="just">
                        <a:spcAft>
                          <a:spcPts val="0"/>
                        </a:spcAft>
                        <a:buFont typeface="Wingdings"/>
                        <a:buChar char=""/>
                        <a:tabLst>
                          <a:tab pos="457200" algn="l"/>
                        </a:tabLst>
                      </a:pPr>
                      <a:r>
                        <a:rPr lang="zh-CN" sz="1000" kern="100" dirty="0">
                          <a:effectLst/>
                          <a:latin typeface="+mj-ea"/>
                          <a:ea typeface="+mj-ea"/>
                        </a:rPr>
                        <a:t>仲裁</a:t>
                      </a:r>
                      <a:r>
                        <a:rPr lang="en-US" sz="1000" kern="100" dirty="0">
                          <a:effectLst/>
                          <a:latin typeface="+mj-ea"/>
                          <a:ea typeface="+mj-ea"/>
                        </a:rPr>
                        <a:t>“</a:t>
                      </a:r>
                      <a:r>
                        <a:rPr lang="zh-CN" sz="1000" kern="100" dirty="0">
                          <a:effectLst/>
                          <a:latin typeface="+mj-ea"/>
                          <a:ea typeface="+mj-ea"/>
                        </a:rPr>
                        <a:t>未决</a:t>
                      </a:r>
                      <a:r>
                        <a:rPr lang="en-US" sz="1000" kern="100" dirty="0">
                          <a:effectLst/>
                          <a:latin typeface="+mj-ea"/>
                          <a:ea typeface="+mj-ea"/>
                        </a:rPr>
                        <a:t>”</a:t>
                      </a:r>
                      <a:r>
                        <a:rPr lang="zh-CN" sz="1000" kern="100" dirty="0">
                          <a:effectLst/>
                          <a:latin typeface="+mj-ea"/>
                          <a:ea typeface="+mj-ea"/>
                        </a:rPr>
                        <a:t>的问题和冲突</a:t>
                      </a:r>
                    </a:p>
                    <a:p>
                      <a:pPr marL="342900" lvl="0" indent="-342900" algn="just">
                        <a:spcAft>
                          <a:spcPts val="0"/>
                        </a:spcAft>
                        <a:buFont typeface="Wingdings"/>
                        <a:buChar char=""/>
                        <a:tabLst>
                          <a:tab pos="457200" algn="l"/>
                        </a:tabLst>
                      </a:pPr>
                      <a:r>
                        <a:rPr lang="zh-CN" sz="1000" kern="100" dirty="0">
                          <a:effectLst/>
                          <a:latin typeface="+mj-ea"/>
                          <a:ea typeface="+mj-ea"/>
                        </a:rPr>
                        <a:t>支持主数据管控的宣传和沟通，确保主数据管控的成功运行</a:t>
                      </a:r>
                    </a:p>
                  </a:txBody>
                  <a:tcPr marL="52993" marR="52993" marT="52993" marB="52993">
                    <a:solidFill>
                      <a:schemeClr val="accent1">
                        <a:lumMod val="60000"/>
                        <a:lumOff val="40000"/>
                      </a:schemeClr>
                    </a:solidFill>
                  </a:tcPr>
                </a:tc>
                <a:tc>
                  <a:txBody>
                    <a:bodyPr/>
                    <a:lstStyle/>
                    <a:p>
                      <a:pPr algn="just">
                        <a:spcAft>
                          <a:spcPts val="0"/>
                        </a:spcAft>
                      </a:pPr>
                      <a:r>
                        <a:rPr lang="zh-CN" sz="1000" kern="100">
                          <a:effectLst/>
                          <a:latin typeface="+mj-ea"/>
                          <a:ea typeface="+mj-ea"/>
                        </a:rPr>
                        <a:t>中国建筑总经理</a:t>
                      </a:r>
                    </a:p>
                  </a:txBody>
                  <a:tcPr marL="52993" marR="52993" marT="52993" marB="52993">
                    <a:solidFill>
                      <a:schemeClr val="accent1">
                        <a:lumMod val="60000"/>
                        <a:lumOff val="40000"/>
                      </a:schemeClr>
                    </a:solidFill>
                  </a:tcPr>
                </a:tc>
                <a:tc>
                  <a:txBody>
                    <a:bodyPr/>
                    <a:lstStyle/>
                    <a:p>
                      <a:pPr algn="just">
                        <a:spcAft>
                          <a:spcPts val="0"/>
                        </a:spcAft>
                      </a:pPr>
                      <a:r>
                        <a:rPr lang="en-GB" sz="1000" kern="100">
                          <a:effectLst/>
                          <a:latin typeface="+mj-ea"/>
                          <a:ea typeface="+mj-ea"/>
                        </a:rPr>
                        <a:t>N/A</a:t>
                      </a:r>
                      <a:endParaRPr lang="zh-CN" sz="1000" kern="100">
                        <a:effectLst/>
                        <a:latin typeface="+mj-ea"/>
                        <a:ea typeface="+mj-ea"/>
                      </a:endParaRPr>
                    </a:p>
                  </a:txBody>
                  <a:tcPr marL="52993" marR="52993" marT="52993" marB="52993">
                    <a:solidFill>
                      <a:schemeClr val="accent1">
                        <a:lumMod val="60000"/>
                        <a:lumOff val="40000"/>
                      </a:schemeClr>
                    </a:solidFill>
                  </a:tcPr>
                </a:tc>
              </a:tr>
              <a:tr h="749302">
                <a:tc>
                  <a:txBody>
                    <a:bodyPr/>
                    <a:lstStyle/>
                    <a:p>
                      <a:pPr algn="ctr">
                        <a:spcAft>
                          <a:spcPts val="0"/>
                        </a:spcAft>
                      </a:pPr>
                      <a:r>
                        <a:rPr lang="zh-CN" sz="1400" b="1" kern="100" dirty="0">
                          <a:effectLst/>
                          <a:latin typeface="+mj-ea"/>
                          <a:ea typeface="+mj-ea"/>
                        </a:rPr>
                        <a:t>主数据管理办公室主任</a:t>
                      </a:r>
                    </a:p>
                  </a:txBody>
                  <a:tcPr marL="52993" marR="52993" marT="52993" marB="52993" anchor="ctr">
                    <a:solidFill>
                      <a:schemeClr val="accent1">
                        <a:lumMod val="60000"/>
                        <a:lumOff val="40000"/>
                      </a:schemeClr>
                    </a:solidFill>
                  </a:tcPr>
                </a:tc>
                <a:tc>
                  <a:txBody>
                    <a:bodyPr/>
                    <a:lstStyle/>
                    <a:p>
                      <a:pPr algn="just">
                        <a:spcAft>
                          <a:spcPts val="0"/>
                        </a:spcAft>
                      </a:pPr>
                      <a:r>
                        <a:rPr lang="zh-CN" sz="1000" kern="100" dirty="0">
                          <a:effectLst/>
                          <a:latin typeface="+mj-ea"/>
                          <a:ea typeface="+mj-ea"/>
                        </a:rPr>
                        <a:t>负责主数据管控组织的日常工作。</a:t>
                      </a:r>
                    </a:p>
                  </a:txBody>
                  <a:tcPr marL="52993" marR="52993" marT="52993" marB="52993">
                    <a:solidFill>
                      <a:schemeClr val="accent1">
                        <a:lumMod val="60000"/>
                        <a:lumOff val="40000"/>
                      </a:schemeClr>
                    </a:solidFill>
                  </a:tcPr>
                </a:tc>
                <a:tc>
                  <a:txBody>
                    <a:bodyPr/>
                    <a:lstStyle/>
                    <a:p>
                      <a:pPr marL="342900" lvl="0" indent="-342900" algn="just">
                        <a:spcAft>
                          <a:spcPts val="0"/>
                        </a:spcAft>
                        <a:buFont typeface="Wingdings"/>
                        <a:buChar char=""/>
                        <a:tabLst>
                          <a:tab pos="457200" algn="l"/>
                        </a:tabLst>
                      </a:pPr>
                      <a:r>
                        <a:rPr lang="zh-CN" sz="1000" kern="100" dirty="0">
                          <a:effectLst/>
                          <a:latin typeface="+mj-ea"/>
                          <a:ea typeface="+mj-ea"/>
                        </a:rPr>
                        <a:t>设计中国建筑主数据管理策略</a:t>
                      </a:r>
                    </a:p>
                    <a:p>
                      <a:pPr marL="342900" lvl="0" indent="-342900" algn="just">
                        <a:spcAft>
                          <a:spcPts val="0"/>
                        </a:spcAft>
                        <a:buFont typeface="Wingdings"/>
                        <a:buChar char=""/>
                        <a:tabLst>
                          <a:tab pos="457200" algn="l"/>
                        </a:tabLst>
                      </a:pPr>
                      <a:r>
                        <a:rPr lang="zh-CN" sz="1000" kern="100" dirty="0">
                          <a:effectLst/>
                          <a:latin typeface="+mj-ea"/>
                          <a:ea typeface="+mj-ea"/>
                        </a:rPr>
                        <a:t>定义和实施中国建筑主数据管理计划</a:t>
                      </a:r>
                    </a:p>
                    <a:p>
                      <a:pPr marL="342900" lvl="0" indent="-342900" algn="just">
                        <a:spcAft>
                          <a:spcPts val="0"/>
                        </a:spcAft>
                        <a:buFont typeface="Wingdings"/>
                        <a:buChar char=""/>
                        <a:tabLst>
                          <a:tab pos="457200" algn="l"/>
                        </a:tabLst>
                      </a:pPr>
                      <a:r>
                        <a:rPr lang="zh-CN" sz="1000" kern="100" dirty="0">
                          <a:effectLst/>
                          <a:latin typeface="+mj-ea"/>
                          <a:ea typeface="+mj-ea"/>
                        </a:rPr>
                        <a:t>负责中国建筑主数据管理系统的日常运营</a:t>
                      </a:r>
                    </a:p>
                    <a:p>
                      <a:pPr marL="342900" lvl="0" indent="-342900" algn="just">
                        <a:spcAft>
                          <a:spcPts val="0"/>
                        </a:spcAft>
                        <a:buFont typeface="Wingdings"/>
                        <a:buChar char=""/>
                        <a:tabLst>
                          <a:tab pos="457200" algn="l"/>
                        </a:tabLst>
                      </a:pPr>
                      <a:r>
                        <a:rPr lang="zh-CN" sz="1000" kern="100" dirty="0">
                          <a:effectLst/>
                          <a:latin typeface="+mj-ea"/>
                          <a:ea typeface="+mj-ea"/>
                        </a:rPr>
                        <a:t>收集和报告主数据管控评价</a:t>
                      </a:r>
                    </a:p>
                    <a:p>
                      <a:pPr marL="342900" lvl="0" indent="-342900" algn="just">
                        <a:spcAft>
                          <a:spcPts val="0"/>
                        </a:spcAft>
                        <a:buFont typeface="Wingdings"/>
                        <a:buChar char=""/>
                        <a:tabLst>
                          <a:tab pos="457200" algn="l"/>
                        </a:tabLst>
                      </a:pPr>
                      <a:r>
                        <a:rPr lang="zh-CN" sz="1000" kern="100" dirty="0">
                          <a:effectLst/>
                          <a:latin typeface="+mj-ea"/>
                          <a:ea typeface="+mj-ea"/>
                        </a:rPr>
                        <a:t>对标准、政策、流程的实施总体负责</a:t>
                      </a:r>
                    </a:p>
                    <a:p>
                      <a:pPr marL="342900" lvl="0" indent="-342900" algn="just">
                        <a:spcAft>
                          <a:spcPts val="0"/>
                        </a:spcAft>
                        <a:buFont typeface="Wingdings"/>
                        <a:buChar char=""/>
                        <a:tabLst>
                          <a:tab pos="457200" algn="l"/>
                        </a:tabLst>
                      </a:pPr>
                      <a:r>
                        <a:rPr lang="zh-CN" sz="1000" kern="100" dirty="0">
                          <a:effectLst/>
                          <a:latin typeface="+mj-ea"/>
                          <a:ea typeface="+mj-ea"/>
                        </a:rPr>
                        <a:t>识别和管理关键的主数据管理问题和风险</a:t>
                      </a:r>
                    </a:p>
                  </a:txBody>
                  <a:tcPr marL="52993" marR="52993" marT="52993" marB="52993">
                    <a:solidFill>
                      <a:schemeClr val="accent1">
                        <a:lumMod val="60000"/>
                        <a:lumOff val="40000"/>
                      </a:schemeClr>
                    </a:solidFill>
                  </a:tcPr>
                </a:tc>
                <a:tc>
                  <a:txBody>
                    <a:bodyPr/>
                    <a:lstStyle/>
                    <a:p>
                      <a:pPr algn="just">
                        <a:spcAft>
                          <a:spcPts val="0"/>
                        </a:spcAft>
                      </a:pPr>
                      <a:r>
                        <a:rPr lang="zh-CN" sz="1000" kern="100" dirty="0">
                          <a:effectLst/>
                          <a:latin typeface="+mj-ea"/>
                          <a:ea typeface="+mj-ea"/>
                        </a:rPr>
                        <a:t>信息化管理部总经理</a:t>
                      </a:r>
                    </a:p>
                  </a:txBody>
                  <a:tcPr marL="52993" marR="52993" marT="52993" marB="52993">
                    <a:solidFill>
                      <a:schemeClr val="accent1">
                        <a:lumMod val="60000"/>
                        <a:lumOff val="40000"/>
                      </a:schemeClr>
                    </a:solidFill>
                  </a:tcPr>
                </a:tc>
                <a:tc>
                  <a:txBody>
                    <a:bodyPr/>
                    <a:lstStyle/>
                    <a:p>
                      <a:pPr algn="just">
                        <a:spcAft>
                          <a:spcPts val="0"/>
                        </a:spcAft>
                      </a:pPr>
                      <a:r>
                        <a:rPr lang="zh-CN" sz="1000" kern="100">
                          <a:effectLst/>
                          <a:latin typeface="+mj-ea"/>
                          <a:ea typeface="+mj-ea"/>
                        </a:rPr>
                        <a:t>主数据管理委员会主任</a:t>
                      </a:r>
                    </a:p>
                  </a:txBody>
                  <a:tcPr marL="52993" marR="52993" marT="52993" marB="52993">
                    <a:solidFill>
                      <a:schemeClr val="accent1">
                        <a:lumMod val="60000"/>
                        <a:lumOff val="40000"/>
                      </a:schemeClr>
                    </a:solidFill>
                  </a:tcPr>
                </a:tc>
              </a:tr>
              <a:tr h="1287787">
                <a:tc>
                  <a:txBody>
                    <a:bodyPr/>
                    <a:lstStyle/>
                    <a:p>
                      <a:pPr algn="ctr">
                        <a:spcAft>
                          <a:spcPts val="0"/>
                        </a:spcAft>
                      </a:pPr>
                      <a:r>
                        <a:rPr lang="zh-CN" sz="1400" b="1" kern="100" dirty="0">
                          <a:effectLst/>
                          <a:latin typeface="+mj-ea"/>
                          <a:ea typeface="+mj-ea"/>
                        </a:rPr>
                        <a:t>主</a:t>
                      </a:r>
                      <a:r>
                        <a:rPr lang="zh-CN" sz="1400" b="1" kern="100" dirty="0" smtClean="0">
                          <a:effectLst/>
                          <a:latin typeface="+mj-ea"/>
                          <a:ea typeface="+mj-ea"/>
                        </a:rPr>
                        <a:t>数据</a:t>
                      </a:r>
                      <a:endParaRPr lang="en-US" altLang="zh-CN" sz="1400" b="1" kern="100" dirty="0" smtClean="0">
                        <a:effectLst/>
                        <a:latin typeface="+mj-ea"/>
                        <a:ea typeface="+mj-ea"/>
                      </a:endParaRPr>
                    </a:p>
                    <a:p>
                      <a:pPr algn="ctr">
                        <a:spcAft>
                          <a:spcPts val="0"/>
                        </a:spcAft>
                      </a:pPr>
                      <a:r>
                        <a:rPr lang="zh-CN" sz="1400" b="1" kern="100" dirty="0" smtClean="0">
                          <a:effectLst/>
                          <a:latin typeface="+mj-ea"/>
                          <a:ea typeface="+mj-ea"/>
                        </a:rPr>
                        <a:t>负责人</a:t>
                      </a:r>
                      <a:endParaRPr lang="zh-CN" sz="1400" b="1" kern="100" dirty="0">
                        <a:effectLst/>
                        <a:latin typeface="+mj-ea"/>
                        <a:ea typeface="+mj-ea"/>
                      </a:endParaRPr>
                    </a:p>
                  </a:txBody>
                  <a:tcPr marL="52993" marR="52993" marT="52993" marB="52993" anchor="ctr">
                    <a:solidFill>
                      <a:schemeClr val="accent1">
                        <a:lumMod val="60000"/>
                        <a:lumOff val="40000"/>
                      </a:schemeClr>
                    </a:solidFill>
                  </a:tcPr>
                </a:tc>
                <a:tc>
                  <a:txBody>
                    <a:bodyPr/>
                    <a:lstStyle/>
                    <a:p>
                      <a:pPr algn="just">
                        <a:spcAft>
                          <a:spcPts val="0"/>
                        </a:spcAft>
                      </a:pPr>
                      <a:r>
                        <a:rPr lang="zh-CN" sz="1000" kern="100" dirty="0">
                          <a:effectLst/>
                          <a:latin typeface="+mj-ea"/>
                          <a:ea typeface="+mj-ea"/>
                        </a:rPr>
                        <a:t>业务部门的高级管理人员，支持主数据管控活动。通常对主数据质量负责。</a:t>
                      </a:r>
                    </a:p>
                  </a:txBody>
                  <a:tcPr marL="52993" marR="52993" marT="52993" marB="52993">
                    <a:solidFill>
                      <a:schemeClr val="accent1">
                        <a:lumMod val="60000"/>
                        <a:lumOff val="40000"/>
                      </a:schemeClr>
                    </a:solidFill>
                  </a:tcPr>
                </a:tc>
                <a:tc>
                  <a:txBody>
                    <a:bodyPr/>
                    <a:lstStyle/>
                    <a:p>
                      <a:pPr marL="342900" lvl="0" indent="-342900" algn="just">
                        <a:spcAft>
                          <a:spcPts val="0"/>
                        </a:spcAft>
                        <a:buFont typeface="Wingdings"/>
                        <a:buChar char=""/>
                        <a:tabLst>
                          <a:tab pos="457200" algn="l"/>
                        </a:tabLst>
                      </a:pPr>
                      <a:r>
                        <a:rPr lang="zh-CN" sz="1000" kern="100" dirty="0">
                          <a:effectLst/>
                          <a:latin typeface="+mj-ea"/>
                          <a:ea typeface="+mj-ea"/>
                        </a:rPr>
                        <a:t>向本部门清晰地传达主数据管理的业务愿景</a:t>
                      </a:r>
                    </a:p>
                    <a:p>
                      <a:pPr marL="342900" lvl="0" indent="-342900" algn="just">
                        <a:spcAft>
                          <a:spcPts val="0"/>
                        </a:spcAft>
                        <a:buFont typeface="Wingdings"/>
                        <a:buChar char=""/>
                        <a:tabLst>
                          <a:tab pos="457200" algn="l"/>
                        </a:tabLst>
                      </a:pPr>
                      <a:r>
                        <a:rPr lang="zh-CN" sz="1000" kern="100" dirty="0">
                          <a:effectLst/>
                          <a:latin typeface="+mj-ea"/>
                          <a:ea typeface="+mj-ea"/>
                        </a:rPr>
                        <a:t>解释主数据管理是如何支持高绩效业务的</a:t>
                      </a:r>
                    </a:p>
                    <a:p>
                      <a:pPr marL="342900" lvl="0" indent="-342900" algn="just">
                        <a:spcAft>
                          <a:spcPts val="0"/>
                        </a:spcAft>
                        <a:buFont typeface="Wingdings"/>
                        <a:buChar char=""/>
                        <a:tabLst>
                          <a:tab pos="457200" algn="l"/>
                        </a:tabLst>
                      </a:pPr>
                      <a:r>
                        <a:rPr lang="zh-CN" sz="1000" kern="100" dirty="0">
                          <a:effectLst/>
                          <a:latin typeface="+mj-ea"/>
                          <a:ea typeface="+mj-ea"/>
                        </a:rPr>
                        <a:t>指派足够的资源支持主数据管理活动</a:t>
                      </a:r>
                    </a:p>
                    <a:p>
                      <a:pPr marL="342900" lvl="0" indent="-342900" algn="just">
                        <a:spcAft>
                          <a:spcPts val="0"/>
                        </a:spcAft>
                        <a:buFont typeface="Wingdings"/>
                        <a:buChar char=""/>
                        <a:tabLst>
                          <a:tab pos="457200" algn="l"/>
                        </a:tabLst>
                      </a:pPr>
                      <a:r>
                        <a:rPr lang="zh-CN" sz="1000" kern="100" dirty="0">
                          <a:effectLst/>
                          <a:latin typeface="+mj-ea"/>
                          <a:ea typeface="+mj-ea"/>
                        </a:rPr>
                        <a:t>领导主数据管理组所有人，负责</a:t>
                      </a:r>
                    </a:p>
                    <a:p>
                      <a:pPr marL="742950" lvl="1" indent="-285750" algn="just">
                        <a:spcAft>
                          <a:spcPts val="0"/>
                        </a:spcAft>
                        <a:buFont typeface="Wingdings"/>
                        <a:buChar char=""/>
                        <a:tabLst>
                          <a:tab pos="678815" algn="l"/>
                        </a:tabLst>
                      </a:pPr>
                      <a:r>
                        <a:rPr lang="zh-CN" sz="1000" kern="100" dirty="0">
                          <a:effectLst/>
                          <a:latin typeface="+mj-ea"/>
                          <a:ea typeface="+mj-ea"/>
                        </a:rPr>
                        <a:t>对业务主数据标准、主数据质量的要求、主数据安全要求的制定</a:t>
                      </a:r>
                    </a:p>
                    <a:p>
                      <a:pPr marL="742950" lvl="1" indent="-285750" algn="just">
                        <a:spcAft>
                          <a:spcPts val="0"/>
                        </a:spcAft>
                        <a:buFont typeface="Wingdings"/>
                        <a:buChar char=""/>
                        <a:tabLst>
                          <a:tab pos="678815" algn="l"/>
                        </a:tabLst>
                      </a:pPr>
                      <a:r>
                        <a:rPr lang="zh-CN" sz="1000" kern="100" dirty="0">
                          <a:effectLst/>
                          <a:latin typeface="+mj-ea"/>
                          <a:ea typeface="+mj-ea"/>
                        </a:rPr>
                        <a:t>通过主数据管理活动改进业务绩效</a:t>
                      </a:r>
                    </a:p>
                    <a:p>
                      <a:pPr marL="742950" lvl="1" indent="-285750" algn="just">
                        <a:spcAft>
                          <a:spcPts val="0"/>
                        </a:spcAft>
                        <a:buFont typeface="Wingdings"/>
                        <a:buChar char=""/>
                        <a:tabLst>
                          <a:tab pos="678815" algn="l"/>
                        </a:tabLst>
                      </a:pPr>
                      <a:r>
                        <a:rPr lang="zh-CN" sz="1000" kern="100" dirty="0">
                          <a:effectLst/>
                          <a:latin typeface="+mj-ea"/>
                          <a:ea typeface="+mj-ea"/>
                        </a:rPr>
                        <a:t>对敏感信息进行有效的内部控制</a:t>
                      </a:r>
                    </a:p>
                    <a:p>
                      <a:pPr marL="342900" lvl="0" indent="-342900" algn="just">
                        <a:spcAft>
                          <a:spcPts val="0"/>
                        </a:spcAft>
                        <a:buFont typeface="Wingdings"/>
                        <a:buChar char=""/>
                        <a:tabLst>
                          <a:tab pos="457200" algn="l"/>
                        </a:tabLst>
                      </a:pPr>
                      <a:r>
                        <a:rPr lang="zh-CN" sz="1000" kern="100" dirty="0">
                          <a:effectLst/>
                          <a:latin typeface="+mj-ea"/>
                          <a:ea typeface="+mj-ea"/>
                        </a:rPr>
                        <a:t>参加管理委员会，确保主数据所有人建立并维护有效的主数据政策和标准</a:t>
                      </a:r>
                    </a:p>
                  </a:txBody>
                  <a:tcPr marL="52993" marR="52993" marT="52993" marB="52993">
                    <a:solidFill>
                      <a:schemeClr val="accent1">
                        <a:lumMod val="60000"/>
                        <a:lumOff val="40000"/>
                      </a:schemeClr>
                    </a:solidFill>
                  </a:tcPr>
                </a:tc>
                <a:tc>
                  <a:txBody>
                    <a:bodyPr/>
                    <a:lstStyle/>
                    <a:p>
                      <a:pPr algn="just">
                        <a:spcAft>
                          <a:spcPts val="0"/>
                        </a:spcAft>
                      </a:pPr>
                      <a:r>
                        <a:rPr lang="zh-CN" sz="1000" kern="100" dirty="0">
                          <a:effectLst/>
                          <a:latin typeface="+mj-ea"/>
                          <a:ea typeface="+mj-ea"/>
                        </a:rPr>
                        <a:t>各业务部门总经理</a:t>
                      </a:r>
                    </a:p>
                  </a:txBody>
                  <a:tcPr marL="52993" marR="52993" marT="52993" marB="52993">
                    <a:solidFill>
                      <a:schemeClr val="accent1">
                        <a:lumMod val="60000"/>
                        <a:lumOff val="40000"/>
                      </a:schemeClr>
                    </a:solidFill>
                  </a:tcPr>
                </a:tc>
                <a:tc>
                  <a:txBody>
                    <a:bodyPr/>
                    <a:lstStyle/>
                    <a:p>
                      <a:pPr algn="just">
                        <a:spcAft>
                          <a:spcPts val="0"/>
                        </a:spcAft>
                      </a:pPr>
                      <a:r>
                        <a:rPr lang="zh-CN" sz="1000" kern="100" dirty="0">
                          <a:effectLst/>
                          <a:latin typeface="+mj-ea"/>
                          <a:ea typeface="+mj-ea"/>
                        </a:rPr>
                        <a:t>主数据管理委员会主任</a:t>
                      </a:r>
                    </a:p>
                  </a:txBody>
                  <a:tcPr marL="52993" marR="52993" marT="52993" marB="52993">
                    <a:solidFill>
                      <a:schemeClr val="accent1">
                        <a:lumMod val="60000"/>
                        <a:lumOff val="40000"/>
                      </a:schemeClr>
                    </a:solidFill>
                  </a:tcPr>
                </a:tc>
              </a:tr>
              <a:tr h="578707">
                <a:tc>
                  <a:txBody>
                    <a:bodyPr/>
                    <a:lstStyle/>
                    <a:p>
                      <a:pPr algn="ctr">
                        <a:spcAft>
                          <a:spcPts val="0"/>
                        </a:spcAft>
                      </a:pPr>
                      <a:r>
                        <a:rPr lang="zh-CN" sz="1400" b="1" kern="100" dirty="0">
                          <a:effectLst/>
                          <a:latin typeface="+mj-ea"/>
                          <a:ea typeface="+mj-ea"/>
                        </a:rPr>
                        <a:t>主数据业务管理员</a:t>
                      </a:r>
                    </a:p>
                  </a:txBody>
                  <a:tcPr marL="52993" marR="52993" marT="52993" marB="52993" anchor="ctr">
                    <a:solidFill>
                      <a:schemeClr val="tx2">
                        <a:lumMod val="85000"/>
                      </a:schemeClr>
                    </a:solidFill>
                  </a:tcPr>
                </a:tc>
                <a:tc>
                  <a:txBody>
                    <a:bodyPr/>
                    <a:lstStyle/>
                    <a:p>
                      <a:pPr algn="just">
                        <a:spcAft>
                          <a:spcPts val="0"/>
                        </a:spcAft>
                      </a:pPr>
                      <a:r>
                        <a:rPr lang="zh-CN" sz="1000" kern="100" dirty="0">
                          <a:effectLst/>
                          <a:latin typeface="+mj-ea"/>
                          <a:ea typeface="+mj-ea"/>
                        </a:rPr>
                        <a:t>负责其负责主数据的定义、业务规则，以及执行相关的主数据政策和标准。</a:t>
                      </a:r>
                    </a:p>
                  </a:txBody>
                  <a:tcPr marL="52993" marR="52993" marT="52993" marB="52993">
                    <a:solidFill>
                      <a:schemeClr val="tx2">
                        <a:lumMod val="85000"/>
                      </a:schemeClr>
                    </a:solidFill>
                  </a:tcPr>
                </a:tc>
                <a:tc>
                  <a:txBody>
                    <a:bodyPr/>
                    <a:lstStyle/>
                    <a:p>
                      <a:pPr marL="342900" lvl="0" indent="-342900" algn="just">
                        <a:spcAft>
                          <a:spcPts val="0"/>
                        </a:spcAft>
                        <a:buFont typeface="Wingdings"/>
                        <a:buChar char=""/>
                        <a:tabLst>
                          <a:tab pos="457200" algn="l"/>
                        </a:tabLst>
                      </a:pPr>
                      <a:r>
                        <a:rPr lang="zh-CN" sz="1000" kern="100" dirty="0">
                          <a:effectLst/>
                          <a:latin typeface="+mj-ea"/>
                          <a:ea typeface="+mj-ea"/>
                        </a:rPr>
                        <a:t>定义企业主数据需求，负责企业业务主数据标准的定义，如客户、产品主数据</a:t>
                      </a:r>
                    </a:p>
                    <a:p>
                      <a:pPr marL="342900" lvl="0" indent="-342900" algn="just">
                        <a:spcAft>
                          <a:spcPts val="0"/>
                        </a:spcAft>
                        <a:buFont typeface="Wingdings"/>
                        <a:buChar char=""/>
                        <a:tabLst>
                          <a:tab pos="457200" algn="l"/>
                        </a:tabLst>
                      </a:pPr>
                      <a:r>
                        <a:rPr lang="zh-CN" sz="1000" kern="100" dirty="0">
                          <a:effectLst/>
                          <a:latin typeface="+mj-ea"/>
                          <a:ea typeface="+mj-ea"/>
                        </a:rPr>
                        <a:t>制定所负责主数据的质量要求和安全要求</a:t>
                      </a:r>
                    </a:p>
                    <a:p>
                      <a:pPr marL="342900" lvl="0" indent="-342900" algn="just">
                        <a:spcAft>
                          <a:spcPts val="0"/>
                        </a:spcAft>
                        <a:buFont typeface="Wingdings"/>
                        <a:buChar char=""/>
                        <a:tabLst>
                          <a:tab pos="457200" algn="l"/>
                        </a:tabLst>
                      </a:pPr>
                      <a:r>
                        <a:rPr lang="zh-CN" sz="1000" kern="100" dirty="0">
                          <a:effectLst/>
                          <a:latin typeface="+mj-ea"/>
                          <a:ea typeface="+mj-ea"/>
                        </a:rPr>
                        <a:t>与其他主数据所有人一起确认跨部门的主数据之间的依赖关系</a:t>
                      </a:r>
                    </a:p>
                  </a:txBody>
                  <a:tcPr marL="52993" marR="52993" marT="52993" marB="52993">
                    <a:solidFill>
                      <a:schemeClr val="tx2">
                        <a:lumMod val="85000"/>
                      </a:schemeClr>
                    </a:solidFill>
                  </a:tcPr>
                </a:tc>
                <a:tc>
                  <a:txBody>
                    <a:bodyPr/>
                    <a:lstStyle/>
                    <a:p>
                      <a:pPr algn="just">
                        <a:spcAft>
                          <a:spcPts val="0"/>
                        </a:spcAft>
                      </a:pPr>
                      <a:r>
                        <a:rPr lang="zh-CN" sz="1000" kern="100">
                          <a:effectLst/>
                          <a:latin typeface="+mj-ea"/>
                          <a:ea typeface="+mj-ea"/>
                        </a:rPr>
                        <a:t>各业务部门主数据主管</a:t>
                      </a:r>
                    </a:p>
                  </a:txBody>
                  <a:tcPr marL="52993" marR="52993" marT="52993" marB="52993">
                    <a:solidFill>
                      <a:schemeClr val="tx2">
                        <a:lumMod val="85000"/>
                      </a:schemeClr>
                    </a:solidFill>
                  </a:tcPr>
                </a:tc>
                <a:tc>
                  <a:txBody>
                    <a:bodyPr/>
                    <a:lstStyle/>
                    <a:p>
                      <a:pPr algn="just">
                        <a:spcAft>
                          <a:spcPts val="0"/>
                        </a:spcAft>
                      </a:pPr>
                      <a:r>
                        <a:rPr lang="zh-CN" sz="1000" kern="100" dirty="0">
                          <a:effectLst/>
                          <a:latin typeface="+mj-ea"/>
                          <a:ea typeface="+mj-ea"/>
                        </a:rPr>
                        <a:t>对应主数据负责人</a:t>
                      </a:r>
                    </a:p>
                  </a:txBody>
                  <a:tcPr marL="52993" marR="52993" marT="52993" marB="52993">
                    <a:solidFill>
                      <a:schemeClr val="tx2">
                        <a:lumMod val="85000"/>
                      </a:schemeClr>
                    </a:solidFill>
                  </a:tcPr>
                </a:tc>
              </a:tr>
              <a:tr h="933247">
                <a:tc>
                  <a:txBody>
                    <a:bodyPr/>
                    <a:lstStyle/>
                    <a:p>
                      <a:pPr algn="ctr">
                        <a:spcAft>
                          <a:spcPts val="0"/>
                        </a:spcAft>
                      </a:pPr>
                      <a:r>
                        <a:rPr lang="zh-CN" sz="1400" b="1" kern="100" dirty="0">
                          <a:effectLst/>
                          <a:latin typeface="+mj-ea"/>
                          <a:ea typeface="+mj-ea"/>
                        </a:rPr>
                        <a:t>主数据信息管理员</a:t>
                      </a:r>
                    </a:p>
                  </a:txBody>
                  <a:tcPr marL="52993" marR="52993" marT="52993" marB="52993" anchor="ctr">
                    <a:solidFill>
                      <a:schemeClr val="tx2">
                        <a:lumMod val="85000"/>
                      </a:schemeClr>
                    </a:solidFill>
                  </a:tcPr>
                </a:tc>
                <a:tc>
                  <a:txBody>
                    <a:bodyPr/>
                    <a:lstStyle/>
                    <a:p>
                      <a:pPr algn="just">
                        <a:spcAft>
                          <a:spcPts val="0"/>
                        </a:spcAft>
                      </a:pPr>
                      <a:r>
                        <a:rPr lang="zh-CN" sz="1000" kern="100" dirty="0">
                          <a:effectLst/>
                          <a:latin typeface="+mj-ea"/>
                          <a:ea typeface="+mj-ea"/>
                        </a:rPr>
                        <a:t>确保主数据被有效地理解、使用和共享，满足质量和完整性标准。</a:t>
                      </a:r>
                    </a:p>
                  </a:txBody>
                  <a:tcPr marL="52993" marR="52993" marT="52993" marB="52993">
                    <a:solidFill>
                      <a:schemeClr val="tx2">
                        <a:lumMod val="85000"/>
                      </a:schemeClr>
                    </a:solidFill>
                  </a:tcPr>
                </a:tc>
                <a:tc>
                  <a:txBody>
                    <a:bodyPr/>
                    <a:lstStyle/>
                    <a:p>
                      <a:pPr marL="342900" lvl="0" indent="-342900" algn="just">
                        <a:spcAft>
                          <a:spcPts val="0"/>
                        </a:spcAft>
                        <a:buFont typeface="Wingdings"/>
                        <a:buChar char=""/>
                        <a:tabLst>
                          <a:tab pos="457200" algn="l"/>
                        </a:tabLst>
                      </a:pPr>
                      <a:r>
                        <a:rPr lang="zh-CN" sz="1000" kern="100" dirty="0">
                          <a:effectLst/>
                          <a:latin typeface="+mj-ea"/>
                          <a:ea typeface="+mj-ea"/>
                        </a:rPr>
                        <a:t>负责制定政策，对政策统一维护与管理</a:t>
                      </a:r>
                    </a:p>
                    <a:p>
                      <a:pPr marL="342900" lvl="0" indent="-342900" algn="just">
                        <a:spcAft>
                          <a:spcPts val="0"/>
                        </a:spcAft>
                        <a:buFont typeface="Wingdings"/>
                        <a:buChar char=""/>
                        <a:tabLst>
                          <a:tab pos="457200" algn="l"/>
                        </a:tabLst>
                      </a:pPr>
                      <a:r>
                        <a:rPr lang="zh-CN" sz="1000" kern="100" dirty="0">
                          <a:effectLst/>
                          <a:latin typeface="+mj-ea"/>
                          <a:ea typeface="+mj-ea"/>
                        </a:rPr>
                        <a:t>支持企业主数据的有效使用，促进问题和冲突解决，发现改进机会</a:t>
                      </a:r>
                    </a:p>
                    <a:p>
                      <a:pPr marL="342900" lvl="0" indent="-342900" algn="just">
                        <a:spcAft>
                          <a:spcPts val="0"/>
                        </a:spcAft>
                        <a:buFont typeface="Wingdings"/>
                        <a:buChar char=""/>
                        <a:tabLst>
                          <a:tab pos="457200" algn="l"/>
                        </a:tabLst>
                      </a:pPr>
                      <a:r>
                        <a:rPr lang="zh-CN" sz="1000" kern="100" dirty="0">
                          <a:effectLst/>
                          <a:latin typeface="+mj-ea"/>
                          <a:ea typeface="+mj-ea"/>
                        </a:rPr>
                        <a:t>负责主数据标准、主数据生命周期管理流程、程序、政策和主数据管控的落实</a:t>
                      </a:r>
                    </a:p>
                    <a:p>
                      <a:pPr marL="342900" lvl="0" indent="-342900" algn="just">
                        <a:spcAft>
                          <a:spcPts val="0"/>
                        </a:spcAft>
                        <a:buFont typeface="Wingdings"/>
                        <a:buChar char=""/>
                        <a:tabLst>
                          <a:tab pos="457200" algn="l"/>
                        </a:tabLst>
                      </a:pPr>
                      <a:r>
                        <a:rPr lang="zh-CN" sz="1000" kern="100" dirty="0">
                          <a:effectLst/>
                          <a:latin typeface="+mj-ea"/>
                          <a:ea typeface="+mj-ea"/>
                        </a:rPr>
                        <a:t>制定考评指标，对考评指标统一维护与管理；</a:t>
                      </a:r>
                    </a:p>
                    <a:p>
                      <a:pPr marL="342900" lvl="0" indent="-342900" algn="just">
                        <a:spcAft>
                          <a:spcPts val="0"/>
                        </a:spcAft>
                        <a:buFont typeface="Wingdings"/>
                        <a:buChar char=""/>
                        <a:tabLst>
                          <a:tab pos="457200" algn="l"/>
                        </a:tabLst>
                      </a:pPr>
                      <a:r>
                        <a:rPr lang="zh-CN" sz="1000" kern="100" dirty="0">
                          <a:effectLst/>
                          <a:latin typeface="+mj-ea"/>
                          <a:ea typeface="+mj-ea"/>
                        </a:rPr>
                        <a:t>收集和报告主数据质量和主数据管理流程指标</a:t>
                      </a:r>
                    </a:p>
                  </a:txBody>
                  <a:tcPr marL="52993" marR="52993" marT="52993" marB="52993">
                    <a:solidFill>
                      <a:schemeClr val="tx2">
                        <a:lumMod val="85000"/>
                      </a:schemeClr>
                    </a:solidFill>
                  </a:tcPr>
                </a:tc>
                <a:tc>
                  <a:txBody>
                    <a:bodyPr/>
                    <a:lstStyle/>
                    <a:p>
                      <a:pPr algn="just">
                        <a:spcAft>
                          <a:spcPts val="0"/>
                        </a:spcAft>
                      </a:pPr>
                      <a:r>
                        <a:rPr lang="en-US" sz="1000" kern="100" dirty="0">
                          <a:effectLst/>
                          <a:latin typeface="+mj-ea"/>
                          <a:ea typeface="+mj-ea"/>
                        </a:rPr>
                        <a:t>IT</a:t>
                      </a:r>
                      <a:r>
                        <a:rPr lang="zh-CN" sz="1000" kern="100" dirty="0">
                          <a:effectLst/>
                          <a:latin typeface="+mj-ea"/>
                          <a:ea typeface="+mj-ea"/>
                        </a:rPr>
                        <a:t>部门负责人员</a:t>
                      </a:r>
                    </a:p>
                  </a:txBody>
                  <a:tcPr marL="52993" marR="52993" marT="52993" marB="52993">
                    <a:solidFill>
                      <a:schemeClr val="tx2">
                        <a:lumMod val="85000"/>
                      </a:schemeClr>
                    </a:solidFill>
                  </a:tcPr>
                </a:tc>
                <a:tc>
                  <a:txBody>
                    <a:bodyPr/>
                    <a:lstStyle/>
                    <a:p>
                      <a:pPr algn="just">
                        <a:spcAft>
                          <a:spcPts val="0"/>
                        </a:spcAft>
                      </a:pPr>
                      <a:r>
                        <a:rPr lang="zh-CN" sz="1000" kern="100" dirty="0">
                          <a:effectLst/>
                          <a:latin typeface="+mj-ea"/>
                          <a:ea typeface="+mj-ea"/>
                        </a:rPr>
                        <a:t>主数据管理办公室主任</a:t>
                      </a:r>
                    </a:p>
                  </a:txBody>
                  <a:tcPr marL="52993" marR="52993" marT="52993" marB="52993">
                    <a:solidFill>
                      <a:schemeClr val="tx2">
                        <a:lumMod val="85000"/>
                      </a:schemeClr>
                    </a:solidFill>
                  </a:tcPr>
                </a:tc>
              </a:tr>
            </a:tbl>
          </a:graphicData>
        </a:graphic>
      </p:graphicFrame>
      <p:sp>
        <p:nvSpPr>
          <p:cNvPr id="41" name="矩形 40"/>
          <p:cNvSpPr/>
          <p:nvPr/>
        </p:nvSpPr>
        <p:spPr>
          <a:xfrm>
            <a:off x="4505908" y="32254"/>
            <a:ext cx="5415644" cy="372410"/>
          </a:xfrm>
          <a:prstGeom prst="rect">
            <a:avLst/>
          </a:prstGeom>
        </p:spPr>
        <p:txBody>
          <a:bodyPr wrap="square">
            <a:spAutoFit/>
          </a:bodyPr>
          <a:lstStyle/>
          <a:p>
            <a:pPr>
              <a:buNone/>
            </a:pPr>
            <a:r>
              <a:rPr lang="zh-CN" altLang="en-US" b="1" dirty="0" smtClean="0">
                <a:solidFill>
                  <a:srgbClr val="FF0000"/>
                </a:solidFill>
                <a:latin typeface="+mn-ea"/>
                <a:ea typeface="+mn-ea"/>
              </a:rPr>
              <a:t>管理架构  </a:t>
            </a:r>
            <a:r>
              <a:rPr lang="zh-CN" altLang="en-US" b="1" dirty="0" smtClean="0">
                <a:latin typeface="+mn-ea"/>
                <a:ea typeface="+mn-ea"/>
              </a:rPr>
              <a:t>绩效考核  应用架构  数据标准  集成架构  安全架构</a:t>
            </a:r>
            <a:endParaRPr lang="zh-CN" altLang="en-US" b="1" dirty="0">
              <a:latin typeface="+mn-ea"/>
              <a:ea typeface="+mn-ea"/>
            </a:endParaRPr>
          </a:p>
        </p:txBody>
      </p:sp>
      <p:sp>
        <p:nvSpPr>
          <p:cNvPr id="42" name="右箭头 41"/>
          <p:cNvSpPr/>
          <p:nvPr/>
        </p:nvSpPr>
        <p:spPr bwMode="auto">
          <a:xfrm>
            <a:off x="8034300"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3" name="右箭头 42"/>
          <p:cNvSpPr/>
          <p:nvPr/>
        </p:nvSpPr>
        <p:spPr bwMode="auto">
          <a:xfrm>
            <a:off x="8898396"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4" name="右箭头 43"/>
          <p:cNvSpPr/>
          <p:nvPr/>
        </p:nvSpPr>
        <p:spPr bwMode="auto">
          <a:xfrm>
            <a:off x="7120498"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5" name="右箭头 44"/>
          <p:cNvSpPr/>
          <p:nvPr/>
        </p:nvSpPr>
        <p:spPr bwMode="auto">
          <a:xfrm>
            <a:off x="623410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6" name="右箭头 45"/>
          <p:cNvSpPr/>
          <p:nvPr/>
        </p:nvSpPr>
        <p:spPr bwMode="auto">
          <a:xfrm>
            <a:off x="5320298"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28" name="组合 31"/>
          <p:cNvGrpSpPr/>
          <p:nvPr/>
        </p:nvGrpSpPr>
        <p:grpSpPr>
          <a:xfrm>
            <a:off x="8358454" y="431655"/>
            <a:ext cx="1295910" cy="477065"/>
            <a:chOff x="4420039" y="1208820"/>
            <a:chExt cx="4032448" cy="2880728"/>
          </a:xfrm>
        </p:grpSpPr>
        <p:sp>
          <p:nvSpPr>
            <p:cNvPr id="29" name="圆角矩形 28"/>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30" name="圆角矩形 29"/>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31"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32"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66"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67"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68"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33"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34" name="Rectangle 86"/>
            <p:cNvSpPr>
              <a:spLocks noChangeArrowheads="1"/>
            </p:cNvSpPr>
            <p:nvPr/>
          </p:nvSpPr>
          <p:spPr bwMode="auto">
            <a:xfrm>
              <a:off x="4972479" y="3069951"/>
              <a:ext cx="432048" cy="864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35"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36"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37"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38"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39"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40"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4"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65"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174310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403365549"/>
              </p:ext>
            </p:extLst>
          </p:nvPr>
        </p:nvGraphicFramePr>
        <p:xfrm>
          <a:off x="72008" y="1332453"/>
          <a:ext cx="9777536" cy="4328795"/>
        </p:xfrm>
        <a:graphic>
          <a:graphicData uri="http://schemas.openxmlformats.org/drawingml/2006/table">
            <a:tbl>
              <a:tblPr>
                <a:tableStyleId>{5C22544A-7EE6-4342-B048-85BDC9FD1C3A}</a:tableStyleId>
              </a:tblPr>
              <a:tblGrid>
                <a:gridCol w="1235880"/>
                <a:gridCol w="2473717"/>
                <a:gridCol w="3463203"/>
                <a:gridCol w="1409921"/>
                <a:gridCol w="1194815"/>
              </a:tblGrid>
              <a:tr h="454025">
                <a:tc>
                  <a:txBody>
                    <a:bodyPr/>
                    <a:lstStyle/>
                    <a:p>
                      <a:pPr algn="ctr">
                        <a:spcAft>
                          <a:spcPts val="0"/>
                        </a:spcAft>
                      </a:pPr>
                      <a:r>
                        <a:rPr lang="zh-CN" sz="1400" b="1" kern="100" dirty="0">
                          <a:solidFill>
                            <a:schemeClr val="bg2"/>
                          </a:solidFill>
                          <a:effectLst/>
                          <a:latin typeface="+mj-ea"/>
                          <a:ea typeface="+mj-ea"/>
                        </a:rPr>
                        <a:t>角色</a:t>
                      </a:r>
                    </a:p>
                  </a:txBody>
                  <a:tcPr marL="71755" marR="71755" marT="71755" marB="71755" anchor="ctr">
                    <a:solidFill>
                      <a:schemeClr val="accent2">
                        <a:lumMod val="50000"/>
                      </a:schemeClr>
                    </a:solidFill>
                  </a:tcPr>
                </a:tc>
                <a:tc>
                  <a:txBody>
                    <a:bodyPr/>
                    <a:lstStyle/>
                    <a:p>
                      <a:pPr algn="ctr">
                        <a:spcAft>
                          <a:spcPts val="0"/>
                        </a:spcAft>
                      </a:pPr>
                      <a:r>
                        <a:rPr lang="zh-CN" sz="1400" b="1" kern="100" dirty="0">
                          <a:solidFill>
                            <a:schemeClr val="bg2"/>
                          </a:solidFill>
                          <a:effectLst/>
                          <a:latin typeface="+mj-ea"/>
                          <a:ea typeface="+mj-ea"/>
                        </a:rPr>
                        <a:t>定义</a:t>
                      </a:r>
                    </a:p>
                  </a:txBody>
                  <a:tcPr marL="71755" marR="71755" marT="71755" marB="71755" anchor="ctr">
                    <a:solidFill>
                      <a:schemeClr val="accent2">
                        <a:lumMod val="50000"/>
                      </a:schemeClr>
                    </a:solidFill>
                  </a:tcPr>
                </a:tc>
                <a:tc>
                  <a:txBody>
                    <a:bodyPr/>
                    <a:lstStyle/>
                    <a:p>
                      <a:pPr algn="ctr">
                        <a:spcAft>
                          <a:spcPts val="0"/>
                        </a:spcAft>
                      </a:pPr>
                      <a:r>
                        <a:rPr lang="zh-CN" sz="1400" b="1" kern="100" dirty="0">
                          <a:solidFill>
                            <a:schemeClr val="bg2"/>
                          </a:solidFill>
                          <a:effectLst/>
                          <a:latin typeface="+mj-ea"/>
                          <a:ea typeface="+mj-ea"/>
                        </a:rPr>
                        <a:t>职责</a:t>
                      </a:r>
                    </a:p>
                  </a:txBody>
                  <a:tcPr marL="71755" marR="71755" marT="71755" marB="71755" anchor="ctr">
                    <a:solidFill>
                      <a:schemeClr val="accent2">
                        <a:lumMod val="50000"/>
                      </a:schemeClr>
                    </a:solidFill>
                  </a:tcPr>
                </a:tc>
                <a:tc>
                  <a:txBody>
                    <a:bodyPr/>
                    <a:lstStyle/>
                    <a:p>
                      <a:pPr algn="ctr">
                        <a:spcAft>
                          <a:spcPts val="0"/>
                        </a:spcAft>
                      </a:pPr>
                      <a:r>
                        <a:rPr lang="zh-CN" sz="1400" b="1" kern="100" dirty="0">
                          <a:solidFill>
                            <a:schemeClr val="bg2"/>
                          </a:solidFill>
                          <a:effectLst/>
                          <a:latin typeface="+mj-ea"/>
                          <a:ea typeface="+mj-ea"/>
                        </a:rPr>
                        <a:t>建议的级别</a:t>
                      </a:r>
                    </a:p>
                  </a:txBody>
                  <a:tcPr marL="71755" marR="71755" marT="71755" marB="71755" anchor="ctr">
                    <a:solidFill>
                      <a:schemeClr val="accent2">
                        <a:lumMod val="50000"/>
                      </a:schemeClr>
                    </a:solidFill>
                  </a:tcPr>
                </a:tc>
                <a:tc>
                  <a:txBody>
                    <a:bodyPr/>
                    <a:lstStyle/>
                    <a:p>
                      <a:pPr algn="ctr">
                        <a:spcAft>
                          <a:spcPts val="0"/>
                        </a:spcAft>
                      </a:pPr>
                      <a:r>
                        <a:rPr lang="zh-CN" sz="1400" b="1" kern="100" dirty="0">
                          <a:solidFill>
                            <a:schemeClr val="bg2"/>
                          </a:solidFill>
                          <a:effectLst/>
                          <a:latin typeface="+mj-ea"/>
                          <a:ea typeface="+mj-ea"/>
                        </a:rPr>
                        <a:t>汇报给</a:t>
                      </a:r>
                    </a:p>
                  </a:txBody>
                  <a:tcPr marL="71755" marR="71755" marT="71755" marB="71755" anchor="ctr">
                    <a:solidFill>
                      <a:schemeClr val="accent2">
                        <a:lumMod val="50000"/>
                      </a:schemeClr>
                    </a:solidFill>
                  </a:tcPr>
                </a:tc>
              </a:tr>
              <a:tr h="1454150">
                <a:tc>
                  <a:txBody>
                    <a:bodyPr/>
                    <a:lstStyle/>
                    <a:p>
                      <a:pPr algn="just">
                        <a:spcAft>
                          <a:spcPts val="0"/>
                        </a:spcAft>
                      </a:pPr>
                      <a:r>
                        <a:rPr lang="zh-CN" sz="1400" b="1" kern="100" dirty="0">
                          <a:effectLst/>
                          <a:latin typeface="+mj-ea"/>
                          <a:ea typeface="+mj-ea"/>
                        </a:rPr>
                        <a:t>主数据申请者</a:t>
                      </a:r>
                    </a:p>
                  </a:txBody>
                  <a:tcPr marL="71755" marR="71755" marT="71755" marB="71755" anchor="ctr"/>
                </a:tc>
                <a:tc>
                  <a:txBody>
                    <a:bodyPr/>
                    <a:lstStyle/>
                    <a:p>
                      <a:pPr algn="just">
                        <a:spcAft>
                          <a:spcPts val="0"/>
                        </a:spcAft>
                      </a:pPr>
                      <a:r>
                        <a:rPr lang="zh-CN" sz="1400" kern="100" dirty="0">
                          <a:effectLst/>
                          <a:latin typeface="+mj-ea"/>
                          <a:ea typeface="+mj-ea"/>
                        </a:rPr>
                        <a:t>根据主数据标准和政策，创建、输入、更新数据。主数据产生者包含所有层次的人，从主数据录入员到企业高层人员。</a:t>
                      </a:r>
                    </a:p>
                  </a:txBody>
                  <a:tcPr marL="71755" marR="71755" marT="71755" marB="71755"/>
                </a:tc>
                <a:tc>
                  <a:txBody>
                    <a:bodyPr/>
                    <a:lstStyle/>
                    <a:p>
                      <a:pPr marL="342900" lvl="0" indent="-342900" algn="just">
                        <a:spcAft>
                          <a:spcPts val="0"/>
                        </a:spcAft>
                        <a:buFont typeface="Wingdings"/>
                        <a:buChar char=""/>
                        <a:tabLst>
                          <a:tab pos="457200" algn="l"/>
                        </a:tabLst>
                      </a:pPr>
                      <a:r>
                        <a:rPr lang="zh-CN" sz="1400" kern="100" dirty="0">
                          <a:effectLst/>
                          <a:latin typeface="+mj-ea"/>
                          <a:ea typeface="+mj-ea"/>
                        </a:rPr>
                        <a:t>理解并遵守主数据标准和政策</a:t>
                      </a:r>
                    </a:p>
                    <a:p>
                      <a:pPr marL="742950" lvl="1" indent="-285750" algn="just">
                        <a:spcAft>
                          <a:spcPts val="0"/>
                        </a:spcAft>
                        <a:buFont typeface="Wingdings"/>
                        <a:buChar char=""/>
                        <a:tabLst>
                          <a:tab pos="678815" algn="l"/>
                        </a:tabLst>
                      </a:pPr>
                      <a:r>
                        <a:rPr lang="zh-CN" sz="1400" kern="100" dirty="0">
                          <a:effectLst/>
                          <a:latin typeface="+mj-ea"/>
                          <a:ea typeface="+mj-ea"/>
                        </a:rPr>
                        <a:t>主数据定义</a:t>
                      </a:r>
                    </a:p>
                    <a:p>
                      <a:pPr marL="742950" lvl="1" indent="-285750" algn="just">
                        <a:spcAft>
                          <a:spcPts val="0"/>
                        </a:spcAft>
                        <a:buFont typeface="Wingdings"/>
                        <a:buChar char=""/>
                        <a:tabLst>
                          <a:tab pos="678815" algn="l"/>
                        </a:tabLst>
                      </a:pPr>
                      <a:r>
                        <a:rPr lang="zh-CN" sz="1400" kern="100" dirty="0">
                          <a:effectLst/>
                          <a:latin typeface="+mj-ea"/>
                          <a:ea typeface="+mj-ea"/>
                        </a:rPr>
                        <a:t>可接受的用途</a:t>
                      </a:r>
                    </a:p>
                    <a:p>
                      <a:pPr marL="742950" lvl="1" indent="-285750" algn="just">
                        <a:spcAft>
                          <a:spcPts val="0"/>
                        </a:spcAft>
                        <a:buFont typeface="Wingdings"/>
                        <a:buChar char=""/>
                        <a:tabLst>
                          <a:tab pos="678815" algn="l"/>
                        </a:tabLst>
                      </a:pPr>
                      <a:r>
                        <a:rPr lang="zh-CN" sz="1400" kern="100" dirty="0">
                          <a:effectLst/>
                          <a:latin typeface="+mj-ea"/>
                          <a:ea typeface="+mj-ea"/>
                        </a:rPr>
                        <a:t>内部控制</a:t>
                      </a:r>
                    </a:p>
                    <a:p>
                      <a:pPr marL="342900" lvl="0" indent="-342900" algn="just">
                        <a:spcAft>
                          <a:spcPts val="0"/>
                        </a:spcAft>
                        <a:buFont typeface="Wingdings"/>
                        <a:buChar char=""/>
                        <a:tabLst>
                          <a:tab pos="457200" algn="l"/>
                        </a:tabLst>
                      </a:pPr>
                      <a:r>
                        <a:rPr lang="zh-CN" sz="1400" kern="100" dirty="0">
                          <a:effectLst/>
                          <a:latin typeface="+mj-ea"/>
                          <a:ea typeface="+mj-ea"/>
                        </a:rPr>
                        <a:t>理解并遵守主数据管理的流程和程序</a:t>
                      </a:r>
                    </a:p>
                    <a:p>
                      <a:pPr marL="342900" lvl="0" indent="-342900" algn="just">
                        <a:spcAft>
                          <a:spcPts val="0"/>
                        </a:spcAft>
                        <a:buFont typeface="Wingdings"/>
                        <a:buChar char=""/>
                        <a:tabLst>
                          <a:tab pos="457200" algn="l"/>
                        </a:tabLst>
                      </a:pPr>
                      <a:r>
                        <a:rPr lang="zh-CN" sz="1400" kern="100" dirty="0">
                          <a:effectLst/>
                          <a:latin typeface="+mj-ea"/>
                          <a:ea typeface="+mj-ea"/>
                        </a:rPr>
                        <a:t>理解并支持主数据管理的业务目标</a:t>
                      </a:r>
                    </a:p>
                  </a:txBody>
                  <a:tcPr marL="71755" marR="71755" marT="71755" marB="71755"/>
                </a:tc>
                <a:tc>
                  <a:txBody>
                    <a:bodyPr/>
                    <a:lstStyle/>
                    <a:p>
                      <a:pPr algn="just">
                        <a:spcAft>
                          <a:spcPts val="0"/>
                        </a:spcAft>
                      </a:pPr>
                      <a:r>
                        <a:rPr lang="zh-CN" sz="1400" kern="100" dirty="0">
                          <a:effectLst/>
                          <a:latin typeface="+mj-ea"/>
                          <a:ea typeface="+mj-ea"/>
                        </a:rPr>
                        <a:t>中国建筑各个层次的人员</a:t>
                      </a:r>
                    </a:p>
                  </a:txBody>
                  <a:tcPr marL="71755" marR="71755" marT="71755" marB="71755"/>
                </a:tc>
                <a:tc>
                  <a:txBody>
                    <a:bodyPr/>
                    <a:lstStyle/>
                    <a:p>
                      <a:pPr algn="just">
                        <a:spcAft>
                          <a:spcPts val="0"/>
                        </a:spcAft>
                      </a:pPr>
                      <a:r>
                        <a:rPr lang="en-US" sz="1400" kern="100" dirty="0">
                          <a:effectLst/>
                          <a:latin typeface="+mj-ea"/>
                          <a:ea typeface="+mj-ea"/>
                        </a:rPr>
                        <a:t>N/A</a:t>
                      </a:r>
                      <a:endParaRPr lang="zh-CN" sz="1400" kern="100" dirty="0">
                        <a:effectLst/>
                        <a:latin typeface="+mj-ea"/>
                        <a:ea typeface="+mj-ea"/>
                      </a:endParaRPr>
                    </a:p>
                  </a:txBody>
                  <a:tcPr marL="71755" marR="71755" marT="71755" marB="71755"/>
                </a:tc>
              </a:tr>
              <a:tr h="783590">
                <a:tc>
                  <a:txBody>
                    <a:bodyPr/>
                    <a:lstStyle/>
                    <a:p>
                      <a:pPr algn="just">
                        <a:spcAft>
                          <a:spcPts val="0"/>
                        </a:spcAft>
                      </a:pPr>
                      <a:r>
                        <a:rPr lang="zh-CN" sz="1400" b="1" kern="100" dirty="0">
                          <a:effectLst/>
                          <a:latin typeface="+mj-ea"/>
                          <a:ea typeface="+mj-ea"/>
                        </a:rPr>
                        <a:t>主数据审批者</a:t>
                      </a:r>
                    </a:p>
                  </a:txBody>
                  <a:tcPr marL="71755" marR="71755" marT="71755" marB="71755" anchor="ctr"/>
                </a:tc>
                <a:tc>
                  <a:txBody>
                    <a:bodyPr/>
                    <a:lstStyle/>
                    <a:p>
                      <a:pPr algn="just">
                        <a:spcAft>
                          <a:spcPts val="0"/>
                        </a:spcAft>
                      </a:pPr>
                      <a:r>
                        <a:rPr lang="zh-CN" sz="1400" kern="100" dirty="0">
                          <a:effectLst/>
                          <a:latin typeface="+mj-ea"/>
                          <a:ea typeface="+mj-ea"/>
                        </a:rPr>
                        <a:t>管理部门指定管理者或主管、专家团队</a:t>
                      </a:r>
                    </a:p>
                  </a:txBody>
                  <a:tcPr marL="71755" marR="71755" marT="71755" marB="71755"/>
                </a:tc>
                <a:tc>
                  <a:txBody>
                    <a:bodyPr/>
                    <a:lstStyle/>
                    <a:p>
                      <a:pPr marL="342900" lvl="0" indent="-342900" algn="just">
                        <a:spcAft>
                          <a:spcPts val="0"/>
                        </a:spcAft>
                        <a:buFont typeface="Times New Roman"/>
                        <a:buChar char="•"/>
                        <a:tabLst>
                          <a:tab pos="457200" algn="l"/>
                        </a:tabLst>
                      </a:pPr>
                      <a:r>
                        <a:rPr lang="zh-CN" sz="1400" kern="100">
                          <a:effectLst/>
                          <a:latin typeface="+mj-ea"/>
                          <a:ea typeface="+mj-ea"/>
                        </a:rPr>
                        <a:t>评估来自业务用户的请求</a:t>
                      </a:r>
                    </a:p>
                    <a:p>
                      <a:pPr marL="342900" lvl="0" indent="-342900" algn="just">
                        <a:spcAft>
                          <a:spcPts val="0"/>
                        </a:spcAft>
                        <a:buFont typeface="Times New Roman"/>
                        <a:buChar char="•"/>
                        <a:tabLst>
                          <a:tab pos="457200" algn="l"/>
                        </a:tabLst>
                      </a:pPr>
                      <a:r>
                        <a:rPr lang="zh-CN" sz="1400" kern="100">
                          <a:effectLst/>
                          <a:latin typeface="+mj-ea"/>
                          <a:ea typeface="+mj-ea"/>
                        </a:rPr>
                        <a:t>检查请求的主数据是否在现有的主数据资料库中已经存在</a:t>
                      </a:r>
                    </a:p>
                    <a:p>
                      <a:pPr marL="342900" lvl="0" indent="-342900" algn="just">
                        <a:spcAft>
                          <a:spcPts val="0"/>
                        </a:spcAft>
                        <a:buFont typeface="Wingdings"/>
                        <a:buChar char=""/>
                        <a:tabLst>
                          <a:tab pos="457200" algn="l"/>
                        </a:tabLst>
                      </a:pPr>
                      <a:r>
                        <a:rPr lang="zh-CN" sz="1400" kern="100">
                          <a:effectLst/>
                          <a:latin typeface="+mj-ea"/>
                          <a:ea typeface="+mj-ea"/>
                        </a:rPr>
                        <a:t>对请求做出决定</a:t>
                      </a:r>
                    </a:p>
                  </a:txBody>
                  <a:tcPr marL="71755" marR="71755" marT="71755" marB="71755" anchor="ctr"/>
                </a:tc>
                <a:tc>
                  <a:txBody>
                    <a:bodyPr/>
                    <a:lstStyle/>
                    <a:p>
                      <a:pPr algn="just">
                        <a:spcAft>
                          <a:spcPts val="0"/>
                        </a:spcAft>
                      </a:pPr>
                      <a:r>
                        <a:rPr lang="zh-CN" sz="1400" kern="100" dirty="0">
                          <a:effectLst/>
                          <a:latin typeface="+mj-ea"/>
                          <a:ea typeface="+mj-ea"/>
                        </a:rPr>
                        <a:t>中国建筑的人员</a:t>
                      </a:r>
                    </a:p>
                  </a:txBody>
                  <a:tcPr marL="71755" marR="71755" marT="71755" marB="71755"/>
                </a:tc>
                <a:tc>
                  <a:txBody>
                    <a:bodyPr/>
                    <a:lstStyle/>
                    <a:p>
                      <a:pPr algn="just">
                        <a:spcAft>
                          <a:spcPts val="0"/>
                        </a:spcAft>
                      </a:pPr>
                      <a:r>
                        <a:rPr lang="zh-CN" sz="1400" kern="100">
                          <a:effectLst/>
                          <a:latin typeface="+mj-ea"/>
                          <a:ea typeface="+mj-ea"/>
                        </a:rPr>
                        <a:t>对应主数据负责人</a:t>
                      </a:r>
                    </a:p>
                  </a:txBody>
                  <a:tcPr marL="71755" marR="71755" marT="71755" marB="71755"/>
                </a:tc>
              </a:tr>
              <a:tr h="1103630">
                <a:tc>
                  <a:txBody>
                    <a:bodyPr/>
                    <a:lstStyle/>
                    <a:p>
                      <a:pPr algn="just">
                        <a:spcAft>
                          <a:spcPts val="0"/>
                        </a:spcAft>
                      </a:pPr>
                      <a:r>
                        <a:rPr lang="zh-CN" sz="1400" b="1" kern="100" dirty="0">
                          <a:effectLst/>
                          <a:latin typeface="+mj-ea"/>
                          <a:ea typeface="+mj-ea"/>
                        </a:rPr>
                        <a:t>主数据使用者</a:t>
                      </a:r>
                    </a:p>
                  </a:txBody>
                  <a:tcPr marL="71755" marR="71755" marT="71755" marB="71755" anchor="ctr"/>
                </a:tc>
                <a:tc>
                  <a:txBody>
                    <a:bodyPr/>
                    <a:lstStyle/>
                    <a:p>
                      <a:pPr algn="just">
                        <a:spcAft>
                          <a:spcPts val="0"/>
                        </a:spcAft>
                      </a:pPr>
                      <a:r>
                        <a:rPr lang="zh-CN" sz="1400" kern="100" dirty="0">
                          <a:effectLst/>
                          <a:latin typeface="+mj-ea"/>
                          <a:ea typeface="+mj-ea"/>
                        </a:rPr>
                        <a:t>主数据的内外部使用者。主数据使用者提供主数据使用的需求。</a:t>
                      </a:r>
                    </a:p>
                  </a:txBody>
                  <a:tcPr marL="71755" marR="71755" marT="71755" marB="71755"/>
                </a:tc>
                <a:tc>
                  <a:txBody>
                    <a:bodyPr/>
                    <a:lstStyle/>
                    <a:p>
                      <a:pPr marL="342900" lvl="0" indent="-342900" algn="just">
                        <a:spcAft>
                          <a:spcPts val="0"/>
                        </a:spcAft>
                        <a:buFont typeface="Wingdings"/>
                        <a:buChar char=""/>
                        <a:tabLst>
                          <a:tab pos="457200" algn="l"/>
                        </a:tabLst>
                      </a:pPr>
                      <a:r>
                        <a:rPr lang="zh-CN" sz="1400" kern="100">
                          <a:effectLst/>
                          <a:latin typeface="+mj-ea"/>
                          <a:ea typeface="+mj-ea"/>
                        </a:rPr>
                        <a:t>提供主数据和主数据管理需求</a:t>
                      </a:r>
                    </a:p>
                    <a:p>
                      <a:pPr marL="342900" lvl="0" indent="-342900" algn="just">
                        <a:spcAft>
                          <a:spcPts val="0"/>
                        </a:spcAft>
                        <a:buFont typeface="Wingdings"/>
                        <a:buChar char=""/>
                        <a:tabLst>
                          <a:tab pos="457200" algn="l"/>
                        </a:tabLst>
                      </a:pPr>
                      <a:r>
                        <a:rPr lang="zh-CN" sz="1400" kern="100">
                          <a:effectLst/>
                          <a:latin typeface="+mj-ea"/>
                          <a:ea typeface="+mj-ea"/>
                        </a:rPr>
                        <a:t>理解并遵守主数据标准和政策</a:t>
                      </a:r>
                    </a:p>
                    <a:p>
                      <a:pPr marL="742950" lvl="1" indent="-285750" algn="just">
                        <a:spcAft>
                          <a:spcPts val="0"/>
                        </a:spcAft>
                        <a:buFont typeface="Wingdings"/>
                        <a:buChar char=""/>
                        <a:tabLst>
                          <a:tab pos="678815" algn="l"/>
                        </a:tabLst>
                      </a:pPr>
                      <a:r>
                        <a:rPr lang="zh-CN" sz="1400" kern="100">
                          <a:effectLst/>
                          <a:latin typeface="+mj-ea"/>
                          <a:ea typeface="+mj-ea"/>
                        </a:rPr>
                        <a:t>主数据定义</a:t>
                      </a:r>
                    </a:p>
                    <a:p>
                      <a:pPr marL="742950" lvl="1" indent="-285750" algn="just">
                        <a:spcAft>
                          <a:spcPts val="0"/>
                        </a:spcAft>
                        <a:buFont typeface="Wingdings"/>
                        <a:buChar char=""/>
                        <a:tabLst>
                          <a:tab pos="678815" algn="l"/>
                        </a:tabLst>
                      </a:pPr>
                      <a:r>
                        <a:rPr lang="zh-CN" sz="1400" kern="100">
                          <a:effectLst/>
                          <a:latin typeface="+mj-ea"/>
                          <a:ea typeface="+mj-ea"/>
                        </a:rPr>
                        <a:t>可接受的用途</a:t>
                      </a:r>
                    </a:p>
                    <a:p>
                      <a:pPr marL="742950" lvl="1" indent="-285750" algn="just">
                        <a:spcAft>
                          <a:spcPts val="0"/>
                        </a:spcAft>
                        <a:buFont typeface="Wingdings"/>
                        <a:buChar char=""/>
                        <a:tabLst>
                          <a:tab pos="678815" algn="l"/>
                        </a:tabLst>
                      </a:pPr>
                      <a:r>
                        <a:rPr lang="zh-CN" sz="1400" kern="100">
                          <a:effectLst/>
                          <a:latin typeface="+mj-ea"/>
                          <a:ea typeface="+mj-ea"/>
                        </a:rPr>
                        <a:t>内部控制</a:t>
                      </a:r>
                    </a:p>
                    <a:p>
                      <a:pPr marL="342900" lvl="0" indent="-342900" algn="just">
                        <a:spcAft>
                          <a:spcPts val="0"/>
                        </a:spcAft>
                        <a:buFont typeface="Wingdings"/>
                        <a:buChar char=""/>
                        <a:tabLst>
                          <a:tab pos="457200" algn="l"/>
                        </a:tabLst>
                      </a:pPr>
                      <a:r>
                        <a:rPr lang="zh-CN" sz="1400" kern="100">
                          <a:effectLst/>
                          <a:latin typeface="+mj-ea"/>
                          <a:ea typeface="+mj-ea"/>
                        </a:rPr>
                        <a:t>理解并支持主数据管理的业务目标</a:t>
                      </a:r>
                    </a:p>
                  </a:txBody>
                  <a:tcPr marL="71755" marR="71755" marT="71755" marB="71755"/>
                </a:tc>
                <a:tc>
                  <a:txBody>
                    <a:bodyPr/>
                    <a:lstStyle/>
                    <a:p>
                      <a:pPr algn="just">
                        <a:spcAft>
                          <a:spcPts val="0"/>
                        </a:spcAft>
                      </a:pPr>
                      <a:r>
                        <a:rPr lang="zh-CN" sz="1400" kern="100" dirty="0">
                          <a:effectLst/>
                          <a:latin typeface="+mj-ea"/>
                          <a:ea typeface="+mj-ea"/>
                        </a:rPr>
                        <a:t>中国建筑的人员</a:t>
                      </a:r>
                    </a:p>
                  </a:txBody>
                  <a:tcPr marL="71755" marR="71755" marT="71755" marB="71755"/>
                </a:tc>
                <a:tc>
                  <a:txBody>
                    <a:bodyPr/>
                    <a:lstStyle/>
                    <a:p>
                      <a:pPr algn="just">
                        <a:spcAft>
                          <a:spcPts val="0"/>
                        </a:spcAft>
                      </a:pPr>
                      <a:r>
                        <a:rPr lang="en-US" sz="1400" kern="100" dirty="0">
                          <a:effectLst/>
                          <a:latin typeface="+mj-ea"/>
                          <a:ea typeface="+mj-ea"/>
                        </a:rPr>
                        <a:t>N/A</a:t>
                      </a:r>
                      <a:endParaRPr lang="zh-CN" sz="1400" kern="100" dirty="0">
                        <a:effectLst/>
                        <a:latin typeface="+mj-ea"/>
                        <a:ea typeface="+mj-ea"/>
                      </a:endParaRPr>
                    </a:p>
                  </a:txBody>
                  <a:tcPr marL="71755" marR="71755" marT="71755" marB="71755"/>
                </a:tc>
              </a:tr>
            </a:tbl>
          </a:graphicData>
        </a:graphic>
      </p:graphicFrame>
      <p:sp>
        <p:nvSpPr>
          <p:cNvPr id="23" name="标题 1"/>
          <p:cNvSpPr>
            <a:spLocks noGrp="1"/>
          </p:cNvSpPr>
          <p:nvPr>
            <p:ph type="title"/>
          </p:nvPr>
        </p:nvSpPr>
        <p:spPr>
          <a:xfrm>
            <a:off x="408384"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en-US" altLang="zh-CN" kern="1200" dirty="0" smtClean="0">
                <a:latin typeface="+mj-ea"/>
              </a:rPr>
              <a:t>1</a:t>
            </a:r>
            <a:r>
              <a:rPr lang="zh-CN" altLang="en-US" kern="1200" dirty="0" smtClean="0">
                <a:latin typeface="+mj-ea"/>
              </a:rPr>
              <a:t>、主数据管理架构</a:t>
            </a:r>
            <a:r>
              <a:rPr lang="en-US" altLang="zh-CN" kern="1200" dirty="0" smtClean="0">
                <a:latin typeface="+mj-ea"/>
              </a:rPr>
              <a:t>--</a:t>
            </a:r>
            <a:r>
              <a:rPr lang="zh-CN" altLang="en-US" sz="2000" kern="1200" dirty="0" smtClean="0">
                <a:latin typeface="+mj-ea"/>
              </a:rPr>
              <a:t>主数据管理职责</a:t>
            </a:r>
            <a:endParaRPr lang="zh-CN" altLang="en-US" sz="2000" kern="1200" dirty="0">
              <a:latin typeface="+mj-ea"/>
            </a:endParaRPr>
          </a:p>
        </p:txBody>
      </p:sp>
      <p:sp>
        <p:nvSpPr>
          <p:cNvPr id="42" name="矩形 41"/>
          <p:cNvSpPr/>
          <p:nvPr/>
        </p:nvSpPr>
        <p:spPr>
          <a:xfrm>
            <a:off x="4505908" y="32254"/>
            <a:ext cx="5415644" cy="372410"/>
          </a:xfrm>
          <a:prstGeom prst="rect">
            <a:avLst/>
          </a:prstGeom>
        </p:spPr>
        <p:txBody>
          <a:bodyPr wrap="square">
            <a:spAutoFit/>
          </a:bodyPr>
          <a:lstStyle/>
          <a:p>
            <a:pPr>
              <a:buNone/>
            </a:pPr>
            <a:r>
              <a:rPr lang="zh-CN" altLang="en-US" b="1" dirty="0" smtClean="0">
                <a:solidFill>
                  <a:srgbClr val="FF0000"/>
                </a:solidFill>
                <a:latin typeface="+mn-ea"/>
                <a:ea typeface="+mn-ea"/>
              </a:rPr>
              <a:t>管理架构  </a:t>
            </a:r>
            <a:r>
              <a:rPr lang="zh-CN" altLang="en-US" b="1" dirty="0" smtClean="0">
                <a:latin typeface="+mn-ea"/>
                <a:ea typeface="+mn-ea"/>
              </a:rPr>
              <a:t>绩效考核  应用架构  数据标准  集成架构  安全架构</a:t>
            </a:r>
            <a:endParaRPr lang="zh-CN" altLang="en-US" b="1" dirty="0">
              <a:latin typeface="+mn-ea"/>
              <a:ea typeface="+mn-ea"/>
            </a:endParaRPr>
          </a:p>
        </p:txBody>
      </p:sp>
      <p:sp>
        <p:nvSpPr>
          <p:cNvPr id="43" name="右箭头 42"/>
          <p:cNvSpPr/>
          <p:nvPr/>
        </p:nvSpPr>
        <p:spPr bwMode="auto">
          <a:xfrm>
            <a:off x="8034300"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4" name="右箭头 43"/>
          <p:cNvSpPr/>
          <p:nvPr/>
        </p:nvSpPr>
        <p:spPr bwMode="auto">
          <a:xfrm>
            <a:off x="8898396"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5" name="右箭头 44"/>
          <p:cNvSpPr/>
          <p:nvPr/>
        </p:nvSpPr>
        <p:spPr bwMode="auto">
          <a:xfrm>
            <a:off x="7120498"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6" name="右箭头 45"/>
          <p:cNvSpPr/>
          <p:nvPr/>
        </p:nvSpPr>
        <p:spPr bwMode="auto">
          <a:xfrm>
            <a:off x="623410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7" name="右箭头 46"/>
          <p:cNvSpPr/>
          <p:nvPr/>
        </p:nvSpPr>
        <p:spPr bwMode="auto">
          <a:xfrm>
            <a:off x="5320298"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28" name="组合 31"/>
          <p:cNvGrpSpPr/>
          <p:nvPr/>
        </p:nvGrpSpPr>
        <p:grpSpPr>
          <a:xfrm>
            <a:off x="8358454" y="431655"/>
            <a:ext cx="1295910" cy="477065"/>
            <a:chOff x="4420039" y="1208820"/>
            <a:chExt cx="4032448" cy="2880728"/>
          </a:xfrm>
        </p:grpSpPr>
        <p:sp>
          <p:nvSpPr>
            <p:cNvPr id="29" name="圆角矩形 28"/>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30" name="圆角矩形 29"/>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31"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32"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66"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67"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68"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33"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34" name="Rectangle 86"/>
            <p:cNvSpPr>
              <a:spLocks noChangeArrowheads="1"/>
            </p:cNvSpPr>
            <p:nvPr/>
          </p:nvSpPr>
          <p:spPr bwMode="auto">
            <a:xfrm>
              <a:off x="4972479" y="3069951"/>
              <a:ext cx="432048" cy="864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35"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36"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37"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38"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39"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40"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41"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65"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178419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7315673" y="2319464"/>
            <a:ext cx="1248005" cy="335783"/>
          </a:xfrm>
          <a:prstGeom prst="roundRect">
            <a:avLst/>
          </a:prstGeom>
          <a:solidFill>
            <a:schemeClr val="bg1">
              <a:lumMod val="85000"/>
            </a:schemeClr>
          </a:solidFill>
        </p:spPr>
        <p:txBody>
          <a:bodyPr wrap="square" rtlCol="0" anchor="ctr">
            <a:spAutoFit/>
          </a:bodyPr>
          <a:lstStyle/>
          <a:p>
            <a:pPr marL="285750" indent="-285750" algn="ctr">
              <a:lnSpc>
                <a:spcPct val="100000"/>
              </a:lnSpc>
              <a:buFont typeface="Wingdings" panose="05000000000000000000" pitchFamily="2" charset="2"/>
              <a:buChar char="u"/>
            </a:pPr>
            <a:endParaRPr lang="zh-CN" altLang="en-US" dirty="0">
              <a:latin typeface="+mj-ea"/>
              <a:ea typeface="+mj-ea"/>
            </a:endParaRPr>
          </a:p>
        </p:txBody>
      </p:sp>
      <p:sp>
        <p:nvSpPr>
          <p:cNvPr id="16" name="圆角矩形 15"/>
          <p:cNvSpPr/>
          <p:nvPr/>
        </p:nvSpPr>
        <p:spPr>
          <a:xfrm>
            <a:off x="7695356" y="3198043"/>
            <a:ext cx="1248005" cy="335783"/>
          </a:xfrm>
          <a:prstGeom prst="roundRect">
            <a:avLst/>
          </a:prstGeom>
          <a:solidFill>
            <a:schemeClr val="bg1">
              <a:lumMod val="85000"/>
            </a:schemeClr>
          </a:solidFill>
        </p:spPr>
        <p:txBody>
          <a:bodyPr wrap="square" rtlCol="0" anchor="ctr">
            <a:spAutoFit/>
          </a:bodyPr>
          <a:lstStyle/>
          <a:p>
            <a:pPr marL="285750" indent="-285750" algn="ctr">
              <a:lnSpc>
                <a:spcPct val="100000"/>
              </a:lnSpc>
              <a:buFont typeface="Wingdings" panose="05000000000000000000" pitchFamily="2" charset="2"/>
              <a:buChar char="u"/>
            </a:pPr>
            <a:endParaRPr lang="zh-CN" altLang="en-US" dirty="0">
              <a:latin typeface="+mj-ea"/>
              <a:ea typeface="+mj-ea"/>
            </a:endParaRPr>
          </a:p>
        </p:txBody>
      </p:sp>
      <p:sp>
        <p:nvSpPr>
          <p:cNvPr id="17" name="圆角矩形 16"/>
          <p:cNvSpPr/>
          <p:nvPr/>
        </p:nvSpPr>
        <p:spPr>
          <a:xfrm>
            <a:off x="7689304" y="3965178"/>
            <a:ext cx="1414899" cy="335783"/>
          </a:xfrm>
          <a:prstGeom prst="roundRect">
            <a:avLst/>
          </a:prstGeom>
          <a:solidFill>
            <a:schemeClr val="bg1">
              <a:lumMod val="85000"/>
            </a:schemeClr>
          </a:solidFill>
        </p:spPr>
        <p:txBody>
          <a:bodyPr wrap="square" rtlCol="0" anchor="ctr">
            <a:spAutoFit/>
          </a:bodyPr>
          <a:lstStyle/>
          <a:p>
            <a:pPr marL="285750" indent="-285750" algn="ctr">
              <a:lnSpc>
                <a:spcPct val="100000"/>
              </a:lnSpc>
              <a:buFont typeface="Wingdings" panose="05000000000000000000" pitchFamily="2" charset="2"/>
              <a:buChar char="u"/>
            </a:pPr>
            <a:endParaRPr lang="zh-CN" altLang="en-US" dirty="0">
              <a:latin typeface="+mj-ea"/>
              <a:ea typeface="+mj-ea"/>
            </a:endParaRPr>
          </a:p>
        </p:txBody>
      </p:sp>
      <p:sp>
        <p:nvSpPr>
          <p:cNvPr id="18" name="圆角矩形 17"/>
          <p:cNvSpPr/>
          <p:nvPr/>
        </p:nvSpPr>
        <p:spPr>
          <a:xfrm>
            <a:off x="7401272" y="4736573"/>
            <a:ext cx="1248005" cy="335783"/>
          </a:xfrm>
          <a:prstGeom prst="roundRect">
            <a:avLst/>
          </a:prstGeom>
          <a:solidFill>
            <a:schemeClr val="bg1">
              <a:lumMod val="85000"/>
            </a:schemeClr>
          </a:solidFill>
        </p:spPr>
        <p:txBody>
          <a:bodyPr wrap="square" rtlCol="0" anchor="ctr">
            <a:spAutoFit/>
          </a:bodyPr>
          <a:lstStyle/>
          <a:p>
            <a:pPr marL="285750" indent="-285750" algn="ctr">
              <a:lnSpc>
                <a:spcPct val="100000"/>
              </a:lnSpc>
              <a:buFont typeface="Wingdings" panose="05000000000000000000" pitchFamily="2" charset="2"/>
              <a:buChar char="u"/>
            </a:pPr>
            <a:endParaRPr lang="zh-CN" altLang="en-US" dirty="0">
              <a:latin typeface="+mj-ea"/>
              <a:ea typeface="+mj-ea"/>
            </a:endParaRPr>
          </a:p>
        </p:txBody>
      </p:sp>
      <p:sp>
        <p:nvSpPr>
          <p:cNvPr id="19" name="圆角矩形 18"/>
          <p:cNvSpPr/>
          <p:nvPr/>
        </p:nvSpPr>
        <p:spPr>
          <a:xfrm>
            <a:off x="6067668" y="5371667"/>
            <a:ext cx="1248005" cy="335783"/>
          </a:xfrm>
          <a:prstGeom prst="roundRect">
            <a:avLst/>
          </a:prstGeom>
          <a:solidFill>
            <a:schemeClr val="bg1">
              <a:lumMod val="85000"/>
            </a:schemeClr>
          </a:solidFill>
        </p:spPr>
        <p:txBody>
          <a:bodyPr wrap="square" rtlCol="0" anchor="ctr">
            <a:spAutoFit/>
          </a:bodyPr>
          <a:lstStyle/>
          <a:p>
            <a:pPr marL="285750" indent="-285750" algn="ctr">
              <a:lnSpc>
                <a:spcPct val="100000"/>
              </a:lnSpc>
              <a:buFont typeface="Wingdings" panose="05000000000000000000" pitchFamily="2" charset="2"/>
              <a:buChar char="u"/>
            </a:pPr>
            <a:endParaRPr lang="zh-CN" altLang="en-US" dirty="0">
              <a:latin typeface="+mj-ea"/>
              <a:ea typeface="+mj-ea"/>
            </a:endParaRPr>
          </a:p>
        </p:txBody>
      </p:sp>
      <p:sp>
        <p:nvSpPr>
          <p:cNvPr id="14" name="圆角矩形 13"/>
          <p:cNvSpPr/>
          <p:nvPr/>
        </p:nvSpPr>
        <p:spPr>
          <a:xfrm>
            <a:off x="6153267" y="1667162"/>
            <a:ext cx="1248005" cy="335783"/>
          </a:xfrm>
          <a:prstGeom prst="roundRect">
            <a:avLst/>
          </a:prstGeom>
          <a:solidFill>
            <a:schemeClr val="bg1">
              <a:lumMod val="85000"/>
            </a:schemeClr>
          </a:solidFill>
        </p:spPr>
        <p:txBody>
          <a:bodyPr wrap="square" rtlCol="0" anchor="ctr">
            <a:spAutoFit/>
          </a:bodyPr>
          <a:lstStyle/>
          <a:p>
            <a:pPr marL="285750" indent="-285750" algn="ctr">
              <a:lnSpc>
                <a:spcPct val="100000"/>
              </a:lnSpc>
              <a:buFont typeface="Wingdings" panose="05000000000000000000" pitchFamily="2" charset="2"/>
              <a:buChar char="u"/>
            </a:pPr>
            <a:endParaRPr lang="zh-CN" altLang="en-US" dirty="0">
              <a:latin typeface="+mj-ea"/>
              <a:ea typeface="+mj-ea"/>
            </a:endParaRPr>
          </a:p>
        </p:txBody>
      </p:sp>
      <p:sp>
        <p:nvSpPr>
          <p:cNvPr id="4" name="矩形 3"/>
          <p:cNvSpPr/>
          <p:nvPr/>
        </p:nvSpPr>
        <p:spPr>
          <a:xfrm>
            <a:off x="384920" y="3201736"/>
            <a:ext cx="4104456" cy="954107"/>
          </a:xfrm>
          <a:prstGeom prst="rect">
            <a:avLst/>
          </a:prstGeom>
        </p:spPr>
        <p:txBody>
          <a:bodyPr wrap="square">
            <a:spAutoFit/>
          </a:bodyPr>
          <a:lstStyle/>
          <a:p>
            <a:pPr marL="285750" indent="-285750">
              <a:lnSpc>
                <a:spcPct val="100000"/>
              </a:lnSpc>
              <a:buChar char="u"/>
            </a:pPr>
            <a:r>
              <a:rPr lang="zh-CN" altLang="zh-CN" dirty="0">
                <a:latin typeface="+mj-ea"/>
                <a:ea typeface="+mj-ea"/>
              </a:rPr>
              <a:t>专家团队承担“</a:t>
            </a:r>
            <a:r>
              <a:rPr lang="zh-CN" altLang="zh-CN" b="1" dirty="0">
                <a:latin typeface="+mj-ea"/>
                <a:ea typeface="+mj-ea"/>
              </a:rPr>
              <a:t>标准管理</a:t>
            </a:r>
            <a:r>
              <a:rPr lang="zh-CN" altLang="zh-CN" dirty="0">
                <a:latin typeface="+mj-ea"/>
                <a:ea typeface="+mj-ea"/>
              </a:rPr>
              <a:t>”和“</a:t>
            </a:r>
            <a:r>
              <a:rPr lang="zh-CN" altLang="zh-CN" b="1" dirty="0">
                <a:latin typeface="+mj-ea"/>
                <a:ea typeface="+mj-ea"/>
              </a:rPr>
              <a:t>专业审核</a:t>
            </a:r>
            <a:r>
              <a:rPr lang="zh-CN" altLang="zh-CN" dirty="0">
                <a:latin typeface="+mj-ea"/>
                <a:ea typeface="+mj-ea"/>
              </a:rPr>
              <a:t>”工作，建立健全专家团队管理制度，明确考核要求和</a:t>
            </a:r>
            <a:r>
              <a:rPr lang="zh-CN" altLang="zh-CN" dirty="0" smtClean="0">
                <a:latin typeface="+mj-ea"/>
                <a:ea typeface="+mj-ea"/>
              </a:rPr>
              <a:t>奖惩</a:t>
            </a:r>
            <a:r>
              <a:rPr lang="zh-CN" altLang="en-US" dirty="0">
                <a:latin typeface="+mj-ea"/>
                <a:ea typeface="+mj-ea"/>
              </a:rPr>
              <a:t>办法</a:t>
            </a:r>
            <a:r>
              <a:rPr lang="zh-CN" altLang="zh-CN" dirty="0" smtClean="0">
                <a:latin typeface="+mj-ea"/>
                <a:ea typeface="+mj-ea"/>
              </a:rPr>
              <a:t>，</a:t>
            </a:r>
            <a:r>
              <a:rPr lang="zh-CN" altLang="zh-CN" dirty="0">
                <a:latin typeface="+mj-ea"/>
                <a:ea typeface="+mj-ea"/>
              </a:rPr>
              <a:t>积极发挥专家团队在主数据管理中的作用。</a:t>
            </a:r>
            <a:endParaRPr lang="zh-CN" altLang="en-US" dirty="0">
              <a:latin typeface="+mj-ea"/>
              <a:ea typeface="+mj-ea"/>
            </a:endParaRPr>
          </a:p>
        </p:txBody>
      </p:sp>
      <p:sp>
        <p:nvSpPr>
          <p:cNvPr id="6" name="矩形 5"/>
          <p:cNvSpPr/>
          <p:nvPr/>
        </p:nvSpPr>
        <p:spPr>
          <a:xfrm>
            <a:off x="416496" y="1310448"/>
            <a:ext cx="4104456" cy="1902059"/>
          </a:xfrm>
          <a:prstGeom prst="rect">
            <a:avLst/>
          </a:prstGeom>
        </p:spPr>
        <p:txBody>
          <a:bodyPr wrap="square">
            <a:spAutoFit/>
          </a:bodyPr>
          <a:lstStyle/>
          <a:p>
            <a:pPr marL="285750" indent="-285750">
              <a:lnSpc>
                <a:spcPct val="100000"/>
              </a:lnSpc>
              <a:buFont typeface="Wingdings" panose="05000000000000000000" pitchFamily="2" charset="2"/>
              <a:buChar char="u"/>
            </a:pPr>
            <a:r>
              <a:rPr lang="zh-CN" altLang="zh-CN" dirty="0">
                <a:latin typeface="+mj-ea"/>
                <a:ea typeface="+mj-ea"/>
              </a:rPr>
              <a:t>主数据标准化阶段主要完成建立专业化主数据的各类标准分类、模型和数据规范化模版；建立专业主数据的专家</a:t>
            </a:r>
            <a:r>
              <a:rPr lang="zh-CN" altLang="zh-CN" dirty="0" smtClean="0">
                <a:latin typeface="+mj-ea"/>
                <a:ea typeface="+mj-ea"/>
              </a:rPr>
              <a:t>团队</a:t>
            </a:r>
            <a:r>
              <a:rPr lang="zh-CN" altLang="en-US" dirty="0" smtClean="0">
                <a:latin typeface="+mj-ea"/>
                <a:ea typeface="+mj-ea"/>
              </a:rPr>
              <a:t>，</a:t>
            </a:r>
            <a:r>
              <a:rPr lang="zh-CN" altLang="zh-CN" dirty="0">
                <a:latin typeface="+mj-ea"/>
                <a:ea typeface="+mj-ea"/>
              </a:rPr>
              <a:t>实现主数据标准的规范、科学、长期有效性</a:t>
            </a:r>
            <a:r>
              <a:rPr lang="zh-CN" altLang="zh-CN" dirty="0" smtClean="0">
                <a:latin typeface="+mj-ea"/>
                <a:ea typeface="+mj-ea"/>
              </a:rPr>
              <a:t>。</a:t>
            </a:r>
            <a:endParaRPr lang="en-US" altLang="zh-CN" dirty="0" smtClean="0">
              <a:latin typeface="+mj-ea"/>
              <a:ea typeface="+mj-ea"/>
            </a:endParaRPr>
          </a:p>
          <a:p>
            <a:pPr marL="285750" indent="-285750">
              <a:lnSpc>
                <a:spcPct val="100000"/>
              </a:lnSpc>
              <a:buFont typeface="Wingdings" panose="05000000000000000000" pitchFamily="2" charset="2"/>
              <a:buChar char="u"/>
            </a:pPr>
            <a:endParaRPr lang="en-US" altLang="zh-CN" dirty="0" smtClean="0">
              <a:latin typeface="+mj-ea"/>
              <a:ea typeface="+mj-ea"/>
            </a:endParaRPr>
          </a:p>
          <a:p>
            <a:pPr marL="285750" indent="-285750">
              <a:lnSpc>
                <a:spcPct val="100000"/>
              </a:lnSpc>
              <a:buFont typeface="Wingdings" panose="05000000000000000000" pitchFamily="2" charset="2"/>
              <a:buChar char="u"/>
            </a:pPr>
            <a:r>
              <a:rPr lang="zh-CN" altLang="en-US" dirty="0" smtClean="0">
                <a:solidFill>
                  <a:srgbClr val="FF0000"/>
                </a:solidFill>
                <a:latin typeface="+mj-ea"/>
                <a:ea typeface="+mj-ea"/>
              </a:rPr>
              <a:t>特别是</a:t>
            </a:r>
            <a:r>
              <a:rPr lang="zh-CN" altLang="en-US" dirty="0" smtClean="0">
                <a:latin typeface="+mj-ea"/>
                <a:ea typeface="+mj-ea"/>
              </a:rPr>
              <a:t>：</a:t>
            </a:r>
            <a:r>
              <a:rPr lang="zh-CN" altLang="zh-CN" b="1" dirty="0" smtClean="0">
                <a:solidFill>
                  <a:srgbClr val="FF0000"/>
                </a:solidFill>
                <a:latin typeface="+mj-ea"/>
                <a:ea typeface="+mj-ea"/>
              </a:rPr>
              <a:t>材料</a:t>
            </a:r>
            <a:r>
              <a:rPr lang="zh-CN" altLang="zh-CN" b="1" dirty="0">
                <a:solidFill>
                  <a:srgbClr val="FF0000"/>
                </a:solidFill>
                <a:latin typeface="+mj-ea"/>
                <a:ea typeface="+mj-ea"/>
              </a:rPr>
              <a:t>分类和材料明细主数据、设备分类和设备明细主数据</a:t>
            </a:r>
            <a:r>
              <a:rPr lang="zh-CN" altLang="zh-CN" dirty="0">
                <a:latin typeface="+mj-ea"/>
                <a:ea typeface="+mj-ea"/>
              </a:rPr>
              <a:t>等</a:t>
            </a:r>
            <a:r>
              <a:rPr lang="zh-CN" altLang="zh-CN" dirty="0" smtClean="0">
                <a:latin typeface="+mj-ea"/>
                <a:ea typeface="+mj-ea"/>
              </a:rPr>
              <a:t>方面</a:t>
            </a:r>
            <a:r>
              <a:rPr lang="zh-CN" altLang="en-US" dirty="0" smtClean="0">
                <a:latin typeface="+mj-ea"/>
                <a:ea typeface="+mj-ea"/>
              </a:rPr>
              <a:t>，可构建专家团队。</a:t>
            </a:r>
            <a:endParaRPr lang="zh-CN" altLang="en-US" dirty="0">
              <a:latin typeface="+mj-ea"/>
              <a:ea typeface="+mj-ea"/>
            </a:endParaRPr>
          </a:p>
        </p:txBody>
      </p:sp>
      <p:sp>
        <p:nvSpPr>
          <p:cNvPr id="7" name="TextBox 6"/>
          <p:cNvSpPr txBox="1"/>
          <p:nvPr/>
        </p:nvSpPr>
        <p:spPr bwMode="gray">
          <a:xfrm>
            <a:off x="6249144" y="1667162"/>
            <a:ext cx="897272" cy="305006"/>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dirty="0" smtClean="0">
                <a:latin typeface="+mj-ea"/>
                <a:ea typeface="+mj-ea"/>
              </a:rPr>
              <a:t>专家选拔</a:t>
            </a:r>
            <a:endParaRPr lang="zh-CN" altLang="en-US" dirty="0">
              <a:latin typeface="+mj-ea"/>
              <a:ea typeface="+mj-ea"/>
            </a:endParaRPr>
          </a:p>
        </p:txBody>
      </p:sp>
      <p:sp>
        <p:nvSpPr>
          <p:cNvPr id="8" name="TextBox 7"/>
          <p:cNvSpPr txBox="1"/>
          <p:nvPr/>
        </p:nvSpPr>
        <p:spPr bwMode="gray">
          <a:xfrm>
            <a:off x="7401272" y="2350241"/>
            <a:ext cx="1076808" cy="305006"/>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dirty="0" smtClean="0">
                <a:latin typeface="+mj-ea"/>
                <a:ea typeface="+mj-ea"/>
              </a:rPr>
              <a:t>建立专家库</a:t>
            </a:r>
            <a:endParaRPr lang="zh-CN" altLang="en-US" dirty="0">
              <a:latin typeface="+mj-ea"/>
              <a:ea typeface="+mj-ea"/>
            </a:endParaRPr>
          </a:p>
        </p:txBody>
      </p:sp>
      <p:sp>
        <p:nvSpPr>
          <p:cNvPr id="9" name="TextBox 8"/>
          <p:cNvSpPr txBox="1"/>
          <p:nvPr/>
        </p:nvSpPr>
        <p:spPr bwMode="gray">
          <a:xfrm>
            <a:off x="7695356" y="3198043"/>
            <a:ext cx="1076808" cy="305006"/>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dirty="0" smtClean="0">
                <a:latin typeface="+mj-ea"/>
                <a:ea typeface="+mj-ea"/>
              </a:rPr>
              <a:t>交流和培训</a:t>
            </a:r>
            <a:endParaRPr lang="zh-CN" altLang="en-US" dirty="0">
              <a:latin typeface="+mj-ea"/>
              <a:ea typeface="+mj-ea"/>
            </a:endParaRPr>
          </a:p>
        </p:txBody>
      </p:sp>
      <p:sp>
        <p:nvSpPr>
          <p:cNvPr id="10" name="TextBox 9"/>
          <p:cNvSpPr txBox="1"/>
          <p:nvPr/>
        </p:nvSpPr>
        <p:spPr bwMode="gray">
          <a:xfrm>
            <a:off x="7668322" y="4003340"/>
            <a:ext cx="1435881" cy="305006"/>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dirty="0" smtClean="0">
                <a:latin typeface="+mj-ea"/>
                <a:ea typeface="+mj-ea"/>
              </a:rPr>
              <a:t>标准制定和审核</a:t>
            </a:r>
            <a:endParaRPr lang="zh-CN" altLang="en-US" dirty="0">
              <a:latin typeface="+mj-ea"/>
              <a:ea typeface="+mj-ea"/>
            </a:endParaRPr>
          </a:p>
        </p:txBody>
      </p:sp>
      <p:sp>
        <p:nvSpPr>
          <p:cNvPr id="11" name="TextBox 10"/>
          <p:cNvSpPr txBox="1"/>
          <p:nvPr/>
        </p:nvSpPr>
        <p:spPr bwMode="gray">
          <a:xfrm>
            <a:off x="7401272" y="4751962"/>
            <a:ext cx="897272" cy="305006"/>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dirty="0" smtClean="0">
                <a:latin typeface="+mj-ea"/>
                <a:ea typeface="+mj-ea"/>
              </a:rPr>
              <a:t>工作监督</a:t>
            </a:r>
            <a:endParaRPr lang="zh-CN" altLang="en-US" dirty="0">
              <a:latin typeface="+mj-ea"/>
              <a:ea typeface="+mj-ea"/>
            </a:endParaRPr>
          </a:p>
        </p:txBody>
      </p:sp>
      <p:sp>
        <p:nvSpPr>
          <p:cNvPr id="12" name="TextBox 11"/>
          <p:cNvSpPr txBox="1"/>
          <p:nvPr/>
        </p:nvSpPr>
        <p:spPr bwMode="gray">
          <a:xfrm>
            <a:off x="6153267" y="5371667"/>
            <a:ext cx="897272" cy="305006"/>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dirty="0" smtClean="0">
                <a:latin typeface="+mj-ea"/>
                <a:ea typeface="+mj-ea"/>
              </a:rPr>
              <a:t>专家更新</a:t>
            </a:r>
            <a:endParaRPr lang="zh-CN" altLang="en-US" dirty="0">
              <a:latin typeface="+mj-ea"/>
              <a:ea typeface="+mj-ea"/>
            </a:endParaRPr>
          </a:p>
        </p:txBody>
      </p:sp>
      <p:sp>
        <p:nvSpPr>
          <p:cNvPr id="13" name="椭圆 12"/>
          <p:cNvSpPr/>
          <p:nvPr/>
        </p:nvSpPr>
        <p:spPr>
          <a:xfrm>
            <a:off x="4991672" y="3318294"/>
            <a:ext cx="1075996" cy="735747"/>
          </a:xfrm>
          <a:prstGeom prst="ellipse">
            <a:avLst/>
          </a:prstGeom>
          <a:solidFill>
            <a:schemeClr val="accent1"/>
          </a:solidFill>
          <a:ln>
            <a:noFill/>
          </a:ln>
        </p:spPr>
        <p:txBody>
          <a:bodyPr wrap="square" rtlCol="0" anchor="ctr">
            <a:spAutoFit/>
          </a:bodyPr>
          <a:lstStyle/>
          <a:p>
            <a:pPr algn="ctr">
              <a:lnSpc>
                <a:spcPct val="100000"/>
              </a:lnSpc>
              <a:spcAft>
                <a:spcPts val="0"/>
              </a:spcAft>
              <a:buNone/>
            </a:pPr>
            <a:r>
              <a:rPr lang="zh-CN" altLang="en-US" b="1" dirty="0" smtClean="0">
                <a:latin typeface="+mj-ea"/>
                <a:ea typeface="+mj-ea"/>
              </a:rPr>
              <a:t>专家团队管理</a:t>
            </a:r>
            <a:endParaRPr lang="zh-CN" altLang="en-US" b="1" dirty="0">
              <a:latin typeface="+mj-ea"/>
              <a:ea typeface="+mj-ea"/>
            </a:endParaRPr>
          </a:p>
        </p:txBody>
      </p:sp>
      <p:cxnSp>
        <p:nvCxnSpPr>
          <p:cNvPr id="24" name="直接箭头连接符 23"/>
          <p:cNvCxnSpPr>
            <a:stCxn id="13" idx="6"/>
            <a:endCxn id="14" idx="2"/>
          </p:cNvCxnSpPr>
          <p:nvPr/>
        </p:nvCxnSpPr>
        <p:spPr bwMode="auto">
          <a:xfrm flipV="1">
            <a:off x="6067668" y="2002945"/>
            <a:ext cx="709602" cy="1683223"/>
          </a:xfrm>
          <a:prstGeom prst="straightConnector1">
            <a:avLst/>
          </a:prstGeom>
          <a:noFill/>
          <a:ln w="19050" cap="flat" cmpd="sng" algn="ctr">
            <a:solidFill>
              <a:schemeClr val="accent1">
                <a:lumMod val="75000"/>
              </a:schemeClr>
            </a:solidFill>
            <a:prstDash val="sysDash"/>
            <a:round/>
            <a:headEnd type="none" w="med" len="med"/>
            <a:tailEnd type="arrow"/>
          </a:ln>
          <a:effectLst/>
        </p:spPr>
      </p:cxnSp>
      <p:cxnSp>
        <p:nvCxnSpPr>
          <p:cNvPr id="26" name="直接箭头连接符 25"/>
          <p:cNvCxnSpPr>
            <a:stCxn id="13" idx="6"/>
            <a:endCxn id="15" idx="1"/>
          </p:cNvCxnSpPr>
          <p:nvPr/>
        </p:nvCxnSpPr>
        <p:spPr bwMode="auto">
          <a:xfrm flipV="1">
            <a:off x="6067668" y="2487356"/>
            <a:ext cx="1248005" cy="1198812"/>
          </a:xfrm>
          <a:prstGeom prst="straightConnector1">
            <a:avLst/>
          </a:prstGeom>
          <a:noFill/>
          <a:ln w="19050" cap="flat" cmpd="sng" algn="ctr">
            <a:solidFill>
              <a:schemeClr val="accent1">
                <a:lumMod val="75000"/>
              </a:schemeClr>
            </a:solidFill>
            <a:prstDash val="sysDash"/>
            <a:round/>
            <a:headEnd type="none" w="med" len="med"/>
            <a:tailEnd type="arrow"/>
          </a:ln>
          <a:effectLst/>
        </p:spPr>
      </p:cxnSp>
      <p:cxnSp>
        <p:nvCxnSpPr>
          <p:cNvPr id="28" name="直接箭头连接符 27"/>
          <p:cNvCxnSpPr>
            <a:stCxn id="13" idx="6"/>
            <a:endCxn id="16" idx="1"/>
          </p:cNvCxnSpPr>
          <p:nvPr/>
        </p:nvCxnSpPr>
        <p:spPr bwMode="auto">
          <a:xfrm flipV="1">
            <a:off x="6067668" y="3365935"/>
            <a:ext cx="1627688" cy="320233"/>
          </a:xfrm>
          <a:prstGeom prst="straightConnector1">
            <a:avLst/>
          </a:prstGeom>
          <a:noFill/>
          <a:ln w="19050" cap="flat" cmpd="sng" algn="ctr">
            <a:solidFill>
              <a:schemeClr val="accent1">
                <a:lumMod val="75000"/>
              </a:schemeClr>
            </a:solidFill>
            <a:prstDash val="sysDash"/>
            <a:round/>
            <a:headEnd type="none" w="med" len="med"/>
            <a:tailEnd type="arrow"/>
          </a:ln>
          <a:effectLst/>
        </p:spPr>
      </p:cxnSp>
      <p:cxnSp>
        <p:nvCxnSpPr>
          <p:cNvPr id="30" name="直接箭头连接符 29"/>
          <p:cNvCxnSpPr>
            <a:stCxn id="13" idx="6"/>
            <a:endCxn id="17" idx="1"/>
          </p:cNvCxnSpPr>
          <p:nvPr/>
        </p:nvCxnSpPr>
        <p:spPr bwMode="auto">
          <a:xfrm>
            <a:off x="6067668" y="3686168"/>
            <a:ext cx="1621636" cy="446902"/>
          </a:xfrm>
          <a:prstGeom prst="straightConnector1">
            <a:avLst/>
          </a:prstGeom>
          <a:noFill/>
          <a:ln w="19050" cap="flat" cmpd="sng" algn="ctr">
            <a:solidFill>
              <a:schemeClr val="accent1">
                <a:lumMod val="75000"/>
              </a:schemeClr>
            </a:solidFill>
            <a:prstDash val="sysDash"/>
            <a:round/>
            <a:headEnd type="none" w="med" len="med"/>
            <a:tailEnd type="arrow"/>
          </a:ln>
          <a:effectLst/>
        </p:spPr>
      </p:cxnSp>
      <p:cxnSp>
        <p:nvCxnSpPr>
          <p:cNvPr id="32" name="直接箭头连接符 31"/>
          <p:cNvCxnSpPr>
            <a:stCxn id="13" idx="6"/>
            <a:endCxn id="18" idx="1"/>
          </p:cNvCxnSpPr>
          <p:nvPr/>
        </p:nvCxnSpPr>
        <p:spPr bwMode="auto">
          <a:xfrm>
            <a:off x="6067668" y="3686168"/>
            <a:ext cx="1333604" cy="1218297"/>
          </a:xfrm>
          <a:prstGeom prst="straightConnector1">
            <a:avLst/>
          </a:prstGeom>
          <a:noFill/>
          <a:ln w="19050" cap="flat" cmpd="sng" algn="ctr">
            <a:solidFill>
              <a:schemeClr val="accent1">
                <a:lumMod val="75000"/>
              </a:schemeClr>
            </a:solidFill>
            <a:prstDash val="sysDash"/>
            <a:round/>
            <a:headEnd type="none" w="med" len="med"/>
            <a:tailEnd type="arrow"/>
          </a:ln>
          <a:effectLst/>
        </p:spPr>
      </p:cxnSp>
      <p:cxnSp>
        <p:nvCxnSpPr>
          <p:cNvPr id="34" name="直接箭头连接符 33"/>
          <p:cNvCxnSpPr>
            <a:stCxn id="13" idx="6"/>
            <a:endCxn id="12" idx="0"/>
          </p:cNvCxnSpPr>
          <p:nvPr/>
        </p:nvCxnSpPr>
        <p:spPr bwMode="auto">
          <a:xfrm>
            <a:off x="6067668" y="3686168"/>
            <a:ext cx="534235" cy="1685499"/>
          </a:xfrm>
          <a:prstGeom prst="straightConnector1">
            <a:avLst/>
          </a:prstGeom>
          <a:noFill/>
          <a:ln w="19050" cap="flat" cmpd="sng" algn="ctr">
            <a:solidFill>
              <a:schemeClr val="accent1">
                <a:lumMod val="75000"/>
              </a:schemeClr>
            </a:solidFill>
            <a:prstDash val="sysDash"/>
            <a:round/>
            <a:headEnd type="none" w="med" len="med"/>
            <a:tailEnd type="arrow"/>
          </a:ln>
          <a:effectLst/>
        </p:spPr>
      </p:cxnSp>
      <p:sp>
        <p:nvSpPr>
          <p:cNvPr id="43" name="标题 1"/>
          <p:cNvSpPr>
            <a:spLocks noGrp="1"/>
          </p:cNvSpPr>
          <p:nvPr>
            <p:ph type="title"/>
          </p:nvPr>
        </p:nvSpPr>
        <p:spPr>
          <a:xfrm>
            <a:off x="408384"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en-US" altLang="zh-CN" kern="1200" dirty="0" smtClean="0">
                <a:latin typeface="+mj-ea"/>
              </a:rPr>
              <a:t>1</a:t>
            </a:r>
            <a:r>
              <a:rPr lang="zh-CN" altLang="en-US" kern="1200" dirty="0" smtClean="0">
                <a:latin typeface="+mj-ea"/>
              </a:rPr>
              <a:t>、主数据管理架构</a:t>
            </a:r>
            <a:r>
              <a:rPr lang="en-US" altLang="zh-CN" kern="1200" dirty="0" smtClean="0">
                <a:latin typeface="+mj-ea"/>
              </a:rPr>
              <a:t>--</a:t>
            </a:r>
            <a:r>
              <a:rPr lang="zh-CN" altLang="en-US" sz="2000" kern="1200" dirty="0" smtClean="0">
                <a:latin typeface="+mj-ea"/>
              </a:rPr>
              <a:t>专家团队支撑</a:t>
            </a:r>
            <a:endParaRPr lang="zh-CN" altLang="en-US" sz="2000" kern="1200" dirty="0">
              <a:latin typeface="+mj-ea"/>
            </a:endParaRPr>
          </a:p>
        </p:txBody>
      </p:sp>
      <p:sp>
        <p:nvSpPr>
          <p:cNvPr id="79" name="矩形 78"/>
          <p:cNvSpPr/>
          <p:nvPr/>
        </p:nvSpPr>
        <p:spPr>
          <a:xfrm>
            <a:off x="4505908" y="32254"/>
            <a:ext cx="5415644" cy="372410"/>
          </a:xfrm>
          <a:prstGeom prst="rect">
            <a:avLst/>
          </a:prstGeom>
        </p:spPr>
        <p:txBody>
          <a:bodyPr wrap="square">
            <a:spAutoFit/>
          </a:bodyPr>
          <a:lstStyle/>
          <a:p>
            <a:pPr>
              <a:buNone/>
            </a:pPr>
            <a:r>
              <a:rPr lang="zh-CN" altLang="en-US" b="1" dirty="0" smtClean="0">
                <a:solidFill>
                  <a:srgbClr val="FF0000"/>
                </a:solidFill>
                <a:latin typeface="+mn-ea"/>
                <a:ea typeface="+mn-ea"/>
              </a:rPr>
              <a:t>管理架构  </a:t>
            </a:r>
            <a:r>
              <a:rPr lang="zh-CN" altLang="en-US" b="1" dirty="0" smtClean="0">
                <a:latin typeface="+mn-ea"/>
                <a:ea typeface="+mn-ea"/>
              </a:rPr>
              <a:t>绩效考核  应用架构  数据标准  集成架构  安全架构</a:t>
            </a:r>
            <a:endParaRPr lang="zh-CN" altLang="en-US" b="1" dirty="0">
              <a:latin typeface="+mn-ea"/>
              <a:ea typeface="+mn-ea"/>
            </a:endParaRPr>
          </a:p>
        </p:txBody>
      </p:sp>
      <p:sp>
        <p:nvSpPr>
          <p:cNvPr id="80" name="右箭头 79"/>
          <p:cNvSpPr/>
          <p:nvPr/>
        </p:nvSpPr>
        <p:spPr bwMode="auto">
          <a:xfrm>
            <a:off x="8034300"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81" name="右箭头 80"/>
          <p:cNvSpPr/>
          <p:nvPr/>
        </p:nvSpPr>
        <p:spPr bwMode="auto">
          <a:xfrm>
            <a:off x="8898396"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82" name="右箭头 81"/>
          <p:cNvSpPr/>
          <p:nvPr/>
        </p:nvSpPr>
        <p:spPr bwMode="auto">
          <a:xfrm>
            <a:off x="7120498"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83" name="右箭头 82"/>
          <p:cNvSpPr/>
          <p:nvPr/>
        </p:nvSpPr>
        <p:spPr bwMode="auto">
          <a:xfrm>
            <a:off x="623410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84" name="右箭头 83"/>
          <p:cNvSpPr/>
          <p:nvPr/>
        </p:nvSpPr>
        <p:spPr bwMode="auto">
          <a:xfrm>
            <a:off x="5320298"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48" name="组合 31"/>
          <p:cNvGrpSpPr/>
          <p:nvPr/>
        </p:nvGrpSpPr>
        <p:grpSpPr>
          <a:xfrm>
            <a:off x="8358454" y="431655"/>
            <a:ext cx="1295910" cy="477065"/>
            <a:chOff x="4420039" y="1208820"/>
            <a:chExt cx="4032448" cy="2880728"/>
          </a:xfrm>
        </p:grpSpPr>
        <p:sp>
          <p:nvSpPr>
            <p:cNvPr id="49" name="圆角矩形 48"/>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50" name="圆角矩形 49"/>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51"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52"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63"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64"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65"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53"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54" name="Rectangle 86"/>
            <p:cNvSpPr>
              <a:spLocks noChangeArrowheads="1"/>
            </p:cNvSpPr>
            <p:nvPr/>
          </p:nvSpPr>
          <p:spPr bwMode="auto">
            <a:xfrm>
              <a:off x="4972479" y="3069951"/>
              <a:ext cx="432048" cy="864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5"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56"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7"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8"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9"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0"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1"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62"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197982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36376"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en-US" altLang="zh-CN" kern="1200" dirty="0" smtClean="0">
                <a:latin typeface="+mj-ea"/>
              </a:rPr>
              <a:t>2</a:t>
            </a:r>
            <a:r>
              <a:rPr lang="zh-CN" altLang="en-US" kern="1200" dirty="0" smtClean="0">
                <a:latin typeface="+mj-ea"/>
              </a:rPr>
              <a:t>、主数据绩效考核架构</a:t>
            </a:r>
            <a:endParaRPr lang="zh-CN" altLang="en-US" kern="1200" dirty="0">
              <a:latin typeface="+mj-ea"/>
            </a:endParaRPr>
          </a:p>
        </p:txBody>
      </p:sp>
      <p:graphicFrame>
        <p:nvGraphicFramePr>
          <p:cNvPr id="8" name="表格 7"/>
          <p:cNvGraphicFramePr>
            <a:graphicFrameLocks noGrp="1"/>
          </p:cNvGraphicFramePr>
          <p:nvPr>
            <p:extLst>
              <p:ext uri="{D42A27DB-BD31-4B8C-83A1-F6EECF244321}">
                <p14:modId xmlns:p14="http://schemas.microsoft.com/office/powerpoint/2010/main" val="2878622286"/>
              </p:ext>
            </p:extLst>
          </p:nvPr>
        </p:nvGraphicFramePr>
        <p:xfrm>
          <a:off x="3263177" y="2519845"/>
          <a:ext cx="3559695" cy="1960245"/>
        </p:xfrm>
        <a:graphic>
          <a:graphicData uri="http://schemas.openxmlformats.org/drawingml/2006/table">
            <a:tbl>
              <a:tblPr>
                <a:tableStyleId>{5C22544A-7EE6-4342-B048-85BDC9FD1C3A}</a:tableStyleId>
              </a:tblPr>
              <a:tblGrid>
                <a:gridCol w="575443"/>
                <a:gridCol w="576064"/>
                <a:gridCol w="1281189"/>
                <a:gridCol w="1126999"/>
              </a:tblGrid>
              <a:tr h="306705">
                <a:tc>
                  <a:txBody>
                    <a:bodyPr/>
                    <a:lstStyle/>
                    <a:p>
                      <a:pPr algn="ctr">
                        <a:spcAft>
                          <a:spcPts val="0"/>
                        </a:spcAft>
                      </a:pPr>
                      <a:r>
                        <a:rPr lang="zh-CN" sz="1000" kern="100" dirty="0">
                          <a:effectLst/>
                          <a:latin typeface="+mj-ea"/>
                          <a:ea typeface="+mj-ea"/>
                        </a:rPr>
                        <a:t>考核方向</a:t>
                      </a:r>
                    </a:p>
                  </a:txBody>
                  <a:tcPr marL="9525" marR="9525" marT="46990" marB="46990" anchor="ctr">
                    <a:solidFill>
                      <a:schemeClr val="accent1"/>
                    </a:solidFill>
                  </a:tcPr>
                </a:tc>
                <a:tc>
                  <a:txBody>
                    <a:bodyPr/>
                    <a:lstStyle/>
                    <a:p>
                      <a:pPr algn="ctr">
                        <a:spcAft>
                          <a:spcPts val="0"/>
                        </a:spcAft>
                      </a:pPr>
                      <a:r>
                        <a:rPr lang="zh-CN" sz="1000" kern="100" dirty="0">
                          <a:effectLst/>
                          <a:latin typeface="+mj-ea"/>
                          <a:ea typeface="+mj-ea"/>
                        </a:rPr>
                        <a:t>技术指标</a:t>
                      </a:r>
                    </a:p>
                  </a:txBody>
                  <a:tcPr marL="9525" marR="9525" marT="46990" marB="46990" anchor="ctr">
                    <a:solidFill>
                      <a:schemeClr val="accent1"/>
                    </a:solidFill>
                  </a:tcPr>
                </a:tc>
                <a:tc>
                  <a:txBody>
                    <a:bodyPr/>
                    <a:lstStyle/>
                    <a:p>
                      <a:pPr algn="ctr">
                        <a:spcAft>
                          <a:spcPts val="0"/>
                        </a:spcAft>
                      </a:pPr>
                      <a:r>
                        <a:rPr lang="zh-CN" sz="1000" kern="100" dirty="0">
                          <a:effectLst/>
                          <a:latin typeface="+mj-ea"/>
                          <a:ea typeface="+mj-ea"/>
                        </a:rPr>
                        <a:t>说明</a:t>
                      </a:r>
                    </a:p>
                  </a:txBody>
                  <a:tcPr marL="9525" marR="9525" marT="46990" marB="46990" anchor="ctr">
                    <a:solidFill>
                      <a:schemeClr val="accent1"/>
                    </a:solidFill>
                  </a:tcPr>
                </a:tc>
                <a:tc>
                  <a:txBody>
                    <a:bodyPr/>
                    <a:lstStyle/>
                    <a:p>
                      <a:pPr algn="ctr">
                        <a:spcAft>
                          <a:spcPts val="0"/>
                        </a:spcAft>
                      </a:pPr>
                      <a:r>
                        <a:rPr lang="zh-CN" sz="1000" kern="100" dirty="0">
                          <a:effectLst/>
                          <a:latin typeface="+mj-ea"/>
                          <a:ea typeface="+mj-ea"/>
                        </a:rPr>
                        <a:t>衡量标准</a:t>
                      </a:r>
                    </a:p>
                  </a:txBody>
                  <a:tcPr marL="9525" marR="9525" marT="46990" marB="46990" anchor="ctr">
                    <a:solidFill>
                      <a:schemeClr val="accent1"/>
                    </a:solidFill>
                  </a:tcPr>
                </a:tc>
              </a:tr>
              <a:tr h="414020">
                <a:tc>
                  <a:txBody>
                    <a:bodyPr/>
                    <a:lstStyle/>
                    <a:p>
                      <a:pPr algn="just">
                        <a:spcAft>
                          <a:spcPts val="0"/>
                        </a:spcAft>
                      </a:pPr>
                      <a:r>
                        <a:rPr lang="zh-CN" sz="1000" kern="100" dirty="0">
                          <a:effectLst/>
                          <a:latin typeface="+mj-ea"/>
                          <a:ea typeface="+mj-ea"/>
                        </a:rPr>
                        <a:t>审核及时性</a:t>
                      </a:r>
                    </a:p>
                  </a:txBody>
                  <a:tcPr marL="9525" marR="9525" marT="46990" marB="46990" anchor="ctr"/>
                </a:tc>
                <a:tc>
                  <a:txBody>
                    <a:bodyPr/>
                    <a:lstStyle/>
                    <a:p>
                      <a:pPr algn="just">
                        <a:spcAft>
                          <a:spcPts val="0"/>
                        </a:spcAft>
                      </a:pPr>
                      <a:r>
                        <a:rPr lang="zh-CN" sz="1000" kern="100">
                          <a:effectLst/>
                          <a:latin typeface="+mj-ea"/>
                          <a:ea typeface="+mj-ea"/>
                        </a:rPr>
                        <a:t>审核时间</a:t>
                      </a:r>
                    </a:p>
                  </a:txBody>
                  <a:tcPr marL="9525" marR="9525" marT="46990" marB="46990" anchor="ctr"/>
                </a:tc>
                <a:tc>
                  <a:txBody>
                    <a:bodyPr/>
                    <a:lstStyle/>
                    <a:p>
                      <a:pPr algn="just">
                        <a:spcAft>
                          <a:spcPts val="0"/>
                        </a:spcAft>
                      </a:pPr>
                      <a:r>
                        <a:rPr lang="zh-CN" sz="1000" kern="100" dirty="0">
                          <a:effectLst/>
                          <a:latin typeface="+mj-ea"/>
                          <a:ea typeface="+mj-ea"/>
                        </a:rPr>
                        <a:t>考核审核过程中，单位对数据的审核时间是否满足管控要求</a:t>
                      </a:r>
                    </a:p>
                  </a:txBody>
                  <a:tcPr marL="9525" marR="9525" marT="46990" marB="46990" anchor="ctr"/>
                </a:tc>
                <a:tc>
                  <a:txBody>
                    <a:bodyPr/>
                    <a:lstStyle/>
                    <a:p>
                      <a:pPr algn="just">
                        <a:spcAft>
                          <a:spcPts val="0"/>
                        </a:spcAft>
                      </a:pPr>
                      <a:r>
                        <a:rPr lang="zh-CN" sz="1000" kern="100" dirty="0">
                          <a:effectLst/>
                          <a:latin typeface="+mj-ea"/>
                          <a:ea typeface="+mj-ea"/>
                        </a:rPr>
                        <a:t>满足时间要求的审核主数据总数</a:t>
                      </a:r>
                      <a:r>
                        <a:rPr lang="en-US" sz="1000" kern="100" dirty="0">
                          <a:effectLst/>
                          <a:latin typeface="+mj-ea"/>
                          <a:ea typeface="+mj-ea"/>
                        </a:rPr>
                        <a:t>/</a:t>
                      </a:r>
                      <a:r>
                        <a:rPr lang="zh-CN" sz="1000" kern="100" dirty="0">
                          <a:effectLst/>
                          <a:latin typeface="+mj-ea"/>
                          <a:ea typeface="+mj-ea"/>
                        </a:rPr>
                        <a:t>总审核通过数据数</a:t>
                      </a:r>
                    </a:p>
                  </a:txBody>
                  <a:tcPr marL="9525" marR="9525" marT="46990" marB="46990" anchor="ctr"/>
                </a:tc>
              </a:tr>
              <a:tr h="276225">
                <a:tc>
                  <a:txBody>
                    <a:bodyPr/>
                    <a:lstStyle/>
                    <a:p>
                      <a:pPr algn="just">
                        <a:spcAft>
                          <a:spcPts val="0"/>
                        </a:spcAft>
                      </a:pPr>
                      <a:r>
                        <a:rPr lang="zh-CN" altLang="en-US" sz="1000" kern="100" dirty="0" smtClean="0">
                          <a:effectLst/>
                          <a:latin typeface="+mj-ea"/>
                          <a:ea typeface="+mj-ea"/>
                        </a:rPr>
                        <a:t>数据回退率</a:t>
                      </a:r>
                      <a:endParaRPr lang="zh-CN" sz="1000" kern="100" dirty="0">
                        <a:effectLst/>
                        <a:latin typeface="+mj-ea"/>
                        <a:ea typeface="+mj-ea"/>
                      </a:endParaRPr>
                    </a:p>
                  </a:txBody>
                  <a:tcPr marL="9525" marR="9525" marT="46990" marB="46990" anchor="ctr"/>
                </a:tc>
                <a:tc>
                  <a:txBody>
                    <a:bodyPr/>
                    <a:lstStyle/>
                    <a:p>
                      <a:pPr algn="just">
                        <a:spcAft>
                          <a:spcPts val="0"/>
                        </a:spcAft>
                      </a:pPr>
                      <a:r>
                        <a:rPr lang="zh-CN" sz="1000" kern="100" dirty="0">
                          <a:effectLst/>
                          <a:latin typeface="+mj-ea"/>
                          <a:ea typeface="+mj-ea"/>
                        </a:rPr>
                        <a:t>数据回退率</a:t>
                      </a:r>
                    </a:p>
                  </a:txBody>
                  <a:tcPr marL="9525" marR="9525" marT="46990" marB="46990" anchor="ctr"/>
                </a:tc>
                <a:tc>
                  <a:txBody>
                    <a:bodyPr/>
                    <a:lstStyle/>
                    <a:p>
                      <a:pPr algn="just">
                        <a:spcAft>
                          <a:spcPts val="0"/>
                        </a:spcAft>
                      </a:pPr>
                      <a:r>
                        <a:rPr lang="zh-CN" sz="1000" kern="100" dirty="0">
                          <a:effectLst/>
                          <a:latin typeface="+mj-ea"/>
                          <a:ea typeface="+mj-ea"/>
                        </a:rPr>
                        <a:t>对被回退的数据进行统计，对数据提报的准确性进行考核。</a:t>
                      </a:r>
                    </a:p>
                  </a:txBody>
                  <a:tcPr marL="9525" marR="9525" marT="46990" marB="46990" anchor="ctr"/>
                </a:tc>
                <a:tc>
                  <a:txBody>
                    <a:bodyPr/>
                    <a:lstStyle/>
                    <a:p>
                      <a:pPr algn="just">
                        <a:spcAft>
                          <a:spcPts val="0"/>
                        </a:spcAft>
                      </a:pPr>
                      <a:r>
                        <a:rPr lang="zh-CN" sz="1000" kern="100" dirty="0">
                          <a:effectLst/>
                          <a:latin typeface="+mj-ea"/>
                          <a:ea typeface="+mj-ea"/>
                        </a:rPr>
                        <a:t>数据被回退总数</a:t>
                      </a:r>
                      <a:r>
                        <a:rPr lang="en-US" sz="1000" kern="100" dirty="0">
                          <a:effectLst/>
                          <a:latin typeface="+mj-ea"/>
                          <a:ea typeface="+mj-ea"/>
                        </a:rPr>
                        <a:t>/</a:t>
                      </a:r>
                      <a:r>
                        <a:rPr lang="zh-CN" sz="1000" kern="100" dirty="0">
                          <a:effectLst/>
                          <a:latin typeface="+mj-ea"/>
                          <a:ea typeface="+mj-ea"/>
                        </a:rPr>
                        <a:t>数据总提报数量</a:t>
                      </a:r>
                    </a:p>
                  </a:txBody>
                  <a:tcPr marL="9525" marR="9525" marT="46990" marB="46990" anchor="ctr"/>
                </a:tc>
              </a:tr>
              <a:tr h="276225">
                <a:tc>
                  <a:txBody>
                    <a:bodyPr/>
                    <a:lstStyle/>
                    <a:p>
                      <a:pPr algn="just">
                        <a:spcAft>
                          <a:spcPts val="0"/>
                        </a:spcAft>
                      </a:pPr>
                      <a:r>
                        <a:rPr lang="zh-CN" altLang="en-US" sz="1000" kern="100" dirty="0" smtClean="0">
                          <a:effectLst/>
                          <a:latin typeface="+mj-ea"/>
                          <a:ea typeface="+mj-ea"/>
                        </a:rPr>
                        <a:t>数据准确率</a:t>
                      </a:r>
                      <a:endParaRPr lang="zh-CN" sz="1000" kern="100" dirty="0">
                        <a:effectLst/>
                        <a:latin typeface="+mj-ea"/>
                        <a:ea typeface="+mj-ea"/>
                      </a:endParaRPr>
                    </a:p>
                  </a:txBody>
                  <a:tcPr marL="9525" marR="9525" marT="46990" marB="4699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zh-CN" sz="1000" kern="100" dirty="0" smtClean="0">
                          <a:solidFill>
                            <a:schemeClr val="dk1"/>
                          </a:solidFill>
                          <a:effectLst/>
                          <a:latin typeface="+mj-ea"/>
                          <a:ea typeface="+mj-ea"/>
                          <a:cs typeface="Arial"/>
                        </a:rPr>
                        <a:t>数据变更数量</a:t>
                      </a:r>
                      <a:endParaRPr lang="zh-CN" altLang="zh-CN" sz="1000" kern="100" dirty="0" smtClean="0">
                        <a:solidFill>
                          <a:schemeClr val="dk1"/>
                        </a:solidFill>
                        <a:effectLst/>
                        <a:latin typeface="+mj-ea"/>
                        <a:ea typeface="+mj-ea"/>
                        <a:cs typeface="Times New Roman"/>
                      </a:endParaRPr>
                    </a:p>
                  </a:txBody>
                  <a:tcPr marL="9525" marR="9525" marT="46990" marB="46990" anchor="ctr"/>
                </a:tc>
                <a:tc>
                  <a:txBody>
                    <a:bodyPr/>
                    <a:lstStyle/>
                    <a:p>
                      <a:pPr algn="just">
                        <a:spcAft>
                          <a:spcPts val="0"/>
                        </a:spcAft>
                      </a:pPr>
                      <a:r>
                        <a:rPr lang="zh-CN" altLang="en-US" sz="1000" kern="100" dirty="0" smtClean="0">
                          <a:effectLst/>
                          <a:latin typeface="+mj-ea"/>
                          <a:ea typeface="+mj-ea"/>
                        </a:rPr>
                        <a:t>数据提报准确性考核</a:t>
                      </a:r>
                      <a:endParaRPr lang="zh-CN" sz="1000" kern="100" dirty="0">
                        <a:effectLst/>
                        <a:latin typeface="+mj-ea"/>
                        <a:ea typeface="+mj-ea"/>
                      </a:endParaRPr>
                    </a:p>
                  </a:txBody>
                  <a:tcPr marL="9525" marR="9525" marT="46990" marB="4699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zh-CN" sz="1000" kern="1200" dirty="0" smtClean="0">
                          <a:solidFill>
                            <a:schemeClr val="dk1"/>
                          </a:solidFill>
                          <a:effectLst/>
                          <a:latin typeface="+mj-ea"/>
                          <a:ea typeface="+mj-ea"/>
                          <a:cs typeface="+mn-cs"/>
                        </a:rPr>
                        <a:t>数据发生变更数据汇总”</a:t>
                      </a:r>
                      <a:r>
                        <a:rPr lang="en-US" altLang="zh-CN" sz="1000" kern="1200" dirty="0" smtClean="0">
                          <a:solidFill>
                            <a:schemeClr val="dk1"/>
                          </a:solidFill>
                          <a:effectLst/>
                          <a:latin typeface="+mj-ea"/>
                          <a:ea typeface="+mj-ea"/>
                          <a:cs typeface="+mn-cs"/>
                        </a:rPr>
                        <a:t>/</a:t>
                      </a:r>
                      <a:r>
                        <a:rPr lang="zh-CN" altLang="zh-CN" sz="1000" kern="1200" dirty="0" smtClean="0">
                          <a:solidFill>
                            <a:schemeClr val="dk1"/>
                          </a:solidFill>
                          <a:effectLst/>
                          <a:latin typeface="+mj-ea"/>
                          <a:ea typeface="+mj-ea"/>
                          <a:cs typeface="+mn-cs"/>
                        </a:rPr>
                        <a:t>“审核通过数据汇总”</a:t>
                      </a:r>
                      <a:endParaRPr lang="zh-CN" altLang="zh-CN" sz="1000" kern="100" dirty="0" smtClean="0">
                        <a:solidFill>
                          <a:schemeClr val="dk1"/>
                        </a:solidFill>
                        <a:effectLst/>
                        <a:latin typeface="+mj-ea"/>
                        <a:ea typeface="+mj-ea"/>
                        <a:cs typeface="+mn-cs"/>
                      </a:endParaRPr>
                    </a:p>
                  </a:txBody>
                  <a:tcPr marL="9525" marR="9525" marT="46990" marB="46990" anchor="ct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451291163"/>
              </p:ext>
            </p:extLst>
          </p:nvPr>
        </p:nvGraphicFramePr>
        <p:xfrm>
          <a:off x="3224808" y="4678359"/>
          <a:ext cx="3643338" cy="1719090"/>
        </p:xfrm>
        <a:graphic>
          <a:graphicData uri="http://schemas.openxmlformats.org/drawingml/2006/table">
            <a:tbl>
              <a:tblPr>
                <a:tableStyleId>{5C22544A-7EE6-4342-B048-85BDC9FD1C3A}</a:tableStyleId>
              </a:tblPr>
              <a:tblGrid>
                <a:gridCol w="466347"/>
                <a:gridCol w="723407"/>
                <a:gridCol w="1300104"/>
                <a:gridCol w="1153480"/>
              </a:tblGrid>
              <a:tr h="343180">
                <a:tc>
                  <a:txBody>
                    <a:bodyPr/>
                    <a:lstStyle/>
                    <a:p>
                      <a:pPr algn="ctr">
                        <a:lnSpc>
                          <a:spcPct val="100000"/>
                        </a:lnSpc>
                        <a:spcAft>
                          <a:spcPts val="0"/>
                        </a:spcAft>
                      </a:pPr>
                      <a:r>
                        <a:rPr lang="zh-CN" sz="1000" kern="100" dirty="0">
                          <a:effectLst/>
                          <a:latin typeface="+mj-ea"/>
                          <a:ea typeface="+mj-ea"/>
                        </a:rPr>
                        <a:t>考核方向</a:t>
                      </a:r>
                    </a:p>
                  </a:txBody>
                  <a:tcPr marL="9525" marR="9525" marT="46990" marB="46990" anchor="ctr">
                    <a:solidFill>
                      <a:schemeClr val="accent1"/>
                    </a:solidFill>
                  </a:tcPr>
                </a:tc>
                <a:tc>
                  <a:txBody>
                    <a:bodyPr/>
                    <a:lstStyle/>
                    <a:p>
                      <a:pPr algn="ctr">
                        <a:lnSpc>
                          <a:spcPct val="100000"/>
                        </a:lnSpc>
                        <a:spcAft>
                          <a:spcPts val="0"/>
                        </a:spcAft>
                      </a:pPr>
                      <a:r>
                        <a:rPr lang="zh-CN" sz="1000" kern="100" dirty="0">
                          <a:effectLst/>
                          <a:latin typeface="+mj-ea"/>
                          <a:ea typeface="+mj-ea"/>
                        </a:rPr>
                        <a:t>技术指标</a:t>
                      </a:r>
                    </a:p>
                  </a:txBody>
                  <a:tcPr marL="9525" marR="9525" marT="46990" marB="46990" anchor="ctr">
                    <a:solidFill>
                      <a:schemeClr val="accent1"/>
                    </a:solidFill>
                  </a:tcPr>
                </a:tc>
                <a:tc>
                  <a:txBody>
                    <a:bodyPr/>
                    <a:lstStyle/>
                    <a:p>
                      <a:pPr algn="ctr">
                        <a:lnSpc>
                          <a:spcPct val="100000"/>
                        </a:lnSpc>
                        <a:spcAft>
                          <a:spcPts val="0"/>
                        </a:spcAft>
                      </a:pPr>
                      <a:r>
                        <a:rPr lang="zh-CN" sz="1000" kern="100" dirty="0">
                          <a:effectLst/>
                          <a:latin typeface="+mj-ea"/>
                          <a:ea typeface="+mj-ea"/>
                        </a:rPr>
                        <a:t>说明</a:t>
                      </a:r>
                    </a:p>
                  </a:txBody>
                  <a:tcPr marL="9525" marR="9525" marT="46990" marB="46990" anchor="ctr">
                    <a:solidFill>
                      <a:schemeClr val="accent1"/>
                    </a:solidFill>
                  </a:tcPr>
                </a:tc>
                <a:tc>
                  <a:txBody>
                    <a:bodyPr/>
                    <a:lstStyle/>
                    <a:p>
                      <a:pPr algn="ctr">
                        <a:lnSpc>
                          <a:spcPct val="100000"/>
                        </a:lnSpc>
                        <a:spcAft>
                          <a:spcPts val="0"/>
                        </a:spcAft>
                      </a:pPr>
                      <a:r>
                        <a:rPr lang="zh-CN" sz="1000" kern="100" dirty="0">
                          <a:effectLst/>
                          <a:latin typeface="+mj-ea"/>
                          <a:ea typeface="+mj-ea"/>
                        </a:rPr>
                        <a:t>衡量标准</a:t>
                      </a:r>
                    </a:p>
                  </a:txBody>
                  <a:tcPr marL="9525" marR="9525" marT="46990" marB="46990" anchor="ctr">
                    <a:solidFill>
                      <a:schemeClr val="accent1"/>
                    </a:solidFill>
                  </a:tcPr>
                </a:tc>
              </a:tr>
              <a:tr h="616730">
                <a:tc>
                  <a:txBody>
                    <a:bodyPr/>
                    <a:lstStyle/>
                    <a:p>
                      <a:pPr algn="just">
                        <a:lnSpc>
                          <a:spcPct val="100000"/>
                        </a:lnSpc>
                        <a:spcAft>
                          <a:spcPts val="0"/>
                        </a:spcAft>
                      </a:pPr>
                      <a:r>
                        <a:rPr lang="zh-CN" sz="1000" kern="100">
                          <a:effectLst/>
                          <a:latin typeface="+mj-ea"/>
                          <a:ea typeface="+mj-ea"/>
                        </a:rPr>
                        <a:t>审核及时性</a:t>
                      </a:r>
                    </a:p>
                  </a:txBody>
                  <a:tcPr marL="9525" marR="9525" marT="46990" marB="46990" anchor="ctr"/>
                </a:tc>
                <a:tc>
                  <a:txBody>
                    <a:bodyPr/>
                    <a:lstStyle/>
                    <a:p>
                      <a:pPr algn="just">
                        <a:lnSpc>
                          <a:spcPct val="100000"/>
                        </a:lnSpc>
                        <a:spcAft>
                          <a:spcPts val="0"/>
                        </a:spcAft>
                      </a:pPr>
                      <a:r>
                        <a:rPr lang="zh-CN" sz="1000" kern="100" dirty="0">
                          <a:effectLst/>
                          <a:latin typeface="+mj-ea"/>
                          <a:ea typeface="+mj-ea"/>
                        </a:rPr>
                        <a:t>审核时间</a:t>
                      </a:r>
                    </a:p>
                  </a:txBody>
                  <a:tcPr marL="9525" marR="9525" marT="46990" marB="46990" anchor="ctr"/>
                </a:tc>
                <a:tc>
                  <a:txBody>
                    <a:bodyPr/>
                    <a:lstStyle/>
                    <a:p>
                      <a:pPr algn="just">
                        <a:lnSpc>
                          <a:spcPct val="100000"/>
                        </a:lnSpc>
                        <a:spcAft>
                          <a:spcPts val="0"/>
                        </a:spcAft>
                      </a:pPr>
                      <a:r>
                        <a:rPr lang="zh-CN" sz="1000" kern="100">
                          <a:effectLst/>
                          <a:latin typeface="+mj-ea"/>
                          <a:ea typeface="+mj-ea"/>
                        </a:rPr>
                        <a:t>考核审核过程中，单位对数据的审核时间是否满足管控要求</a:t>
                      </a:r>
                    </a:p>
                  </a:txBody>
                  <a:tcPr marL="9525" marR="9525" marT="46990" marB="46990" anchor="ctr"/>
                </a:tc>
                <a:tc>
                  <a:txBody>
                    <a:bodyPr/>
                    <a:lstStyle/>
                    <a:p>
                      <a:pPr algn="just">
                        <a:lnSpc>
                          <a:spcPct val="100000"/>
                        </a:lnSpc>
                        <a:spcAft>
                          <a:spcPts val="0"/>
                        </a:spcAft>
                      </a:pPr>
                      <a:r>
                        <a:rPr lang="zh-CN" sz="1000" kern="100">
                          <a:effectLst/>
                          <a:latin typeface="+mj-ea"/>
                          <a:ea typeface="+mj-ea"/>
                        </a:rPr>
                        <a:t>满足时间要求的审核主数据总数</a:t>
                      </a:r>
                      <a:r>
                        <a:rPr lang="en-US" sz="1000" kern="100">
                          <a:effectLst/>
                          <a:latin typeface="+mj-ea"/>
                          <a:ea typeface="+mj-ea"/>
                        </a:rPr>
                        <a:t>/</a:t>
                      </a:r>
                      <a:r>
                        <a:rPr lang="zh-CN" sz="1000" kern="100">
                          <a:effectLst/>
                          <a:latin typeface="+mj-ea"/>
                          <a:ea typeface="+mj-ea"/>
                        </a:rPr>
                        <a:t>总审核通过数据数</a:t>
                      </a:r>
                    </a:p>
                  </a:txBody>
                  <a:tcPr marL="9525" marR="9525" marT="46990" marB="46990" anchor="ctr"/>
                </a:tc>
              </a:tr>
              <a:tr h="446205">
                <a:tc>
                  <a:txBody>
                    <a:bodyPr/>
                    <a:lstStyle/>
                    <a:p>
                      <a:pPr algn="just">
                        <a:lnSpc>
                          <a:spcPct val="100000"/>
                        </a:lnSpc>
                        <a:spcAft>
                          <a:spcPts val="0"/>
                        </a:spcAft>
                      </a:pPr>
                      <a:r>
                        <a:rPr lang="zh-CN" altLang="en-US" sz="1000" kern="100" dirty="0" smtClean="0">
                          <a:effectLst/>
                          <a:latin typeface="+mj-ea"/>
                          <a:ea typeface="+mj-ea"/>
                        </a:rPr>
                        <a:t>审核</a:t>
                      </a:r>
                      <a:r>
                        <a:rPr lang="zh-CN" sz="1000" kern="100" dirty="0" smtClean="0">
                          <a:effectLst/>
                          <a:latin typeface="+mj-ea"/>
                          <a:ea typeface="+mj-ea"/>
                        </a:rPr>
                        <a:t>准确性</a:t>
                      </a:r>
                      <a:endParaRPr lang="zh-CN" sz="1000" kern="100" dirty="0">
                        <a:effectLst/>
                        <a:latin typeface="+mj-ea"/>
                        <a:ea typeface="+mj-ea"/>
                      </a:endParaRPr>
                    </a:p>
                  </a:txBody>
                  <a:tcPr marL="9525" marR="9525" marT="46990" marB="46990" anchor="ctr"/>
                </a:tc>
                <a:tc>
                  <a:txBody>
                    <a:bodyPr/>
                    <a:lstStyle/>
                    <a:p>
                      <a:pPr algn="just">
                        <a:lnSpc>
                          <a:spcPct val="100000"/>
                        </a:lnSpc>
                        <a:spcAft>
                          <a:spcPts val="0"/>
                        </a:spcAft>
                      </a:pPr>
                      <a:r>
                        <a:rPr lang="zh-CN" sz="1000" kern="100" dirty="0">
                          <a:effectLst/>
                          <a:latin typeface="+mj-ea"/>
                          <a:ea typeface="+mj-ea"/>
                          <a:cs typeface="Arial"/>
                        </a:rPr>
                        <a:t>审核通过数据变更数量</a:t>
                      </a:r>
                      <a:endParaRPr lang="zh-CN" sz="1000" kern="100" dirty="0">
                        <a:effectLst/>
                        <a:latin typeface="+mj-ea"/>
                        <a:ea typeface="+mj-ea"/>
                        <a:cs typeface="Times New Roman"/>
                      </a:endParaRPr>
                    </a:p>
                  </a:txBody>
                  <a:tcPr marL="68580" marR="68580" marT="0" marB="0" anchor="ctr"/>
                </a:tc>
                <a:tc>
                  <a:txBody>
                    <a:bodyPr/>
                    <a:lstStyle/>
                    <a:p>
                      <a:pPr algn="just">
                        <a:lnSpc>
                          <a:spcPct val="100000"/>
                        </a:lnSpc>
                        <a:spcAft>
                          <a:spcPts val="0"/>
                        </a:spcAft>
                      </a:pPr>
                      <a:r>
                        <a:rPr lang="zh-CN" altLang="zh-CN" sz="1000" kern="1200" dirty="0" smtClean="0">
                          <a:solidFill>
                            <a:schemeClr val="dk1"/>
                          </a:solidFill>
                          <a:effectLst/>
                          <a:latin typeface="+mj-ea"/>
                          <a:ea typeface="+mj-ea"/>
                          <a:cs typeface="+mn-cs"/>
                        </a:rPr>
                        <a:t>实现对一定时间范围内各类主数据的审核岗位人员进行审核准确性考核</a:t>
                      </a:r>
                      <a:endParaRPr lang="zh-CN" sz="1000" kern="100" dirty="0">
                        <a:effectLst/>
                        <a:latin typeface="+mj-ea"/>
                        <a:ea typeface="+mj-ea"/>
                      </a:endParaRPr>
                    </a:p>
                  </a:txBody>
                  <a:tcPr marL="9525" marR="9525" marT="46990" marB="46990" anchor="ctr"/>
                </a:tc>
                <a:tc>
                  <a:txBody>
                    <a:bodyPr/>
                    <a:lstStyle/>
                    <a:p>
                      <a:pPr algn="just">
                        <a:lnSpc>
                          <a:spcPct val="100000"/>
                        </a:lnSpc>
                        <a:spcAft>
                          <a:spcPts val="0"/>
                        </a:spcAft>
                      </a:pPr>
                      <a:r>
                        <a:rPr lang="zh-CN" altLang="zh-CN" sz="1000" kern="1200" dirty="0" smtClean="0">
                          <a:solidFill>
                            <a:schemeClr val="dk1"/>
                          </a:solidFill>
                          <a:effectLst/>
                          <a:latin typeface="+mj-ea"/>
                          <a:ea typeface="+mj-ea"/>
                          <a:cs typeface="+mn-cs"/>
                        </a:rPr>
                        <a:t>审核通过后数据发生变更数据汇总”</a:t>
                      </a:r>
                      <a:r>
                        <a:rPr lang="en-US" altLang="zh-CN" sz="1000" kern="1200" dirty="0" smtClean="0">
                          <a:solidFill>
                            <a:schemeClr val="dk1"/>
                          </a:solidFill>
                          <a:effectLst/>
                          <a:latin typeface="+mj-ea"/>
                          <a:ea typeface="+mj-ea"/>
                          <a:cs typeface="+mn-cs"/>
                        </a:rPr>
                        <a:t>/</a:t>
                      </a:r>
                      <a:r>
                        <a:rPr lang="zh-CN" altLang="zh-CN" sz="1000" kern="1200" dirty="0" smtClean="0">
                          <a:solidFill>
                            <a:schemeClr val="dk1"/>
                          </a:solidFill>
                          <a:effectLst/>
                          <a:latin typeface="+mj-ea"/>
                          <a:ea typeface="+mj-ea"/>
                          <a:cs typeface="+mn-cs"/>
                        </a:rPr>
                        <a:t>“审核通过数据汇总”</a:t>
                      </a:r>
                      <a:endParaRPr lang="zh-CN" sz="1000" kern="100" dirty="0">
                        <a:effectLst/>
                        <a:latin typeface="+mj-ea"/>
                        <a:ea typeface="+mj-ea"/>
                      </a:endParaRPr>
                    </a:p>
                  </a:txBody>
                  <a:tcPr marL="9525" marR="9525" marT="46990" marB="46990" anchor="ctr"/>
                </a:tc>
              </a:tr>
            </a:tbl>
          </a:graphicData>
        </a:graphic>
      </p:graphicFrame>
      <p:sp>
        <p:nvSpPr>
          <p:cNvPr id="10" name="椭圆 9"/>
          <p:cNvSpPr/>
          <p:nvPr/>
        </p:nvSpPr>
        <p:spPr>
          <a:xfrm>
            <a:off x="1668877" y="2863781"/>
            <a:ext cx="1428760" cy="735747"/>
          </a:xfrm>
          <a:prstGeom prst="ellipse">
            <a:avLst/>
          </a:prstGeom>
          <a:solidFill>
            <a:schemeClr val="accent1"/>
          </a:solidFill>
          <a:ln>
            <a:noFill/>
          </a:ln>
        </p:spPr>
        <p:txBody>
          <a:bodyPr wrap="square" rtlCol="0" anchor="ctr">
            <a:spAutoFit/>
          </a:bodyPr>
          <a:lstStyle/>
          <a:p>
            <a:pPr algn="ctr">
              <a:lnSpc>
                <a:spcPct val="100000"/>
              </a:lnSpc>
              <a:spcAft>
                <a:spcPts val="0"/>
              </a:spcAft>
              <a:buNone/>
            </a:pPr>
            <a:r>
              <a:rPr lang="zh-CN" altLang="en-US" b="1" dirty="0" smtClean="0">
                <a:latin typeface="+mj-ea"/>
                <a:ea typeface="+mj-ea"/>
              </a:rPr>
              <a:t>下属企业考核</a:t>
            </a:r>
            <a:endParaRPr lang="zh-CN" altLang="en-US" b="1" dirty="0">
              <a:latin typeface="+mj-ea"/>
              <a:ea typeface="+mj-ea"/>
            </a:endParaRPr>
          </a:p>
        </p:txBody>
      </p:sp>
      <p:sp>
        <p:nvSpPr>
          <p:cNvPr id="11" name="椭圆 10"/>
          <p:cNvSpPr/>
          <p:nvPr/>
        </p:nvSpPr>
        <p:spPr>
          <a:xfrm>
            <a:off x="1617544" y="4892035"/>
            <a:ext cx="1428760" cy="1038701"/>
          </a:xfrm>
          <a:prstGeom prst="ellipse">
            <a:avLst/>
          </a:prstGeom>
          <a:solidFill>
            <a:schemeClr val="accent1"/>
          </a:solidFill>
          <a:ln>
            <a:noFill/>
          </a:ln>
        </p:spPr>
        <p:txBody>
          <a:bodyPr wrap="square" rtlCol="0" anchor="ctr">
            <a:spAutoFit/>
          </a:bodyPr>
          <a:lstStyle/>
          <a:p>
            <a:pPr algn="ctr">
              <a:lnSpc>
                <a:spcPct val="100000"/>
              </a:lnSpc>
              <a:spcAft>
                <a:spcPts val="0"/>
              </a:spcAft>
              <a:buNone/>
            </a:pPr>
            <a:r>
              <a:rPr lang="zh-CN" altLang="en-US" b="1" dirty="0" smtClean="0">
                <a:latin typeface="+mj-ea"/>
                <a:ea typeface="+mj-ea"/>
              </a:rPr>
              <a:t>总部主数据主管部门考核</a:t>
            </a:r>
            <a:endParaRPr lang="zh-CN" altLang="en-US" b="1" dirty="0">
              <a:latin typeface="+mj-ea"/>
              <a:ea typeface="+mj-ea"/>
            </a:endParaRPr>
          </a:p>
        </p:txBody>
      </p:sp>
      <p:sp>
        <p:nvSpPr>
          <p:cNvPr id="12" name="椭圆 11"/>
          <p:cNvSpPr/>
          <p:nvPr/>
        </p:nvSpPr>
        <p:spPr>
          <a:xfrm>
            <a:off x="0" y="3942612"/>
            <a:ext cx="1573661" cy="735747"/>
          </a:xfrm>
          <a:prstGeom prst="ellipse">
            <a:avLst/>
          </a:prstGeom>
          <a:solidFill>
            <a:schemeClr val="accent1"/>
          </a:solidFill>
          <a:ln>
            <a:noFill/>
          </a:ln>
        </p:spPr>
        <p:txBody>
          <a:bodyPr wrap="square" rtlCol="0" anchor="ctr">
            <a:spAutoFit/>
          </a:bodyPr>
          <a:lstStyle/>
          <a:p>
            <a:pPr algn="ctr">
              <a:lnSpc>
                <a:spcPct val="100000"/>
              </a:lnSpc>
              <a:spcAft>
                <a:spcPts val="0"/>
              </a:spcAft>
              <a:buNone/>
            </a:pPr>
            <a:r>
              <a:rPr lang="zh-CN" altLang="en-US" b="1" dirty="0" smtClean="0">
                <a:latin typeface="+mj-ea"/>
                <a:ea typeface="+mj-ea"/>
              </a:rPr>
              <a:t>主数据绩效考核体系</a:t>
            </a:r>
            <a:endParaRPr lang="zh-CN" altLang="en-US" b="1" dirty="0">
              <a:latin typeface="+mj-ea"/>
              <a:ea typeface="+mj-ea"/>
            </a:endParaRPr>
          </a:p>
        </p:txBody>
      </p:sp>
      <p:cxnSp>
        <p:nvCxnSpPr>
          <p:cNvPr id="13" name="直接箭头连接符 12"/>
          <p:cNvCxnSpPr/>
          <p:nvPr/>
        </p:nvCxnSpPr>
        <p:spPr bwMode="auto">
          <a:xfrm flipV="1">
            <a:off x="1208584" y="3526751"/>
            <a:ext cx="648072" cy="415861"/>
          </a:xfrm>
          <a:prstGeom prst="straightConnector1">
            <a:avLst/>
          </a:prstGeom>
          <a:noFill/>
          <a:ln w="19050" cap="flat" cmpd="sng" algn="ctr">
            <a:solidFill>
              <a:schemeClr val="accent1">
                <a:lumMod val="75000"/>
              </a:schemeClr>
            </a:solidFill>
            <a:prstDash val="sysDash"/>
            <a:round/>
            <a:headEnd type="none" w="med" len="med"/>
            <a:tailEnd type="arrow"/>
          </a:ln>
          <a:effectLst/>
        </p:spPr>
      </p:cxnSp>
      <p:cxnSp>
        <p:nvCxnSpPr>
          <p:cNvPr id="14" name="直接箭头连接符 13"/>
          <p:cNvCxnSpPr/>
          <p:nvPr/>
        </p:nvCxnSpPr>
        <p:spPr bwMode="auto">
          <a:xfrm>
            <a:off x="1025935" y="4678359"/>
            <a:ext cx="642942" cy="406825"/>
          </a:xfrm>
          <a:prstGeom prst="straightConnector1">
            <a:avLst/>
          </a:prstGeom>
          <a:noFill/>
          <a:ln w="19050" cap="flat" cmpd="sng" algn="ctr">
            <a:solidFill>
              <a:schemeClr val="accent1">
                <a:lumMod val="75000"/>
              </a:schemeClr>
            </a:solidFill>
            <a:prstDash val="sysDash"/>
            <a:round/>
            <a:headEnd type="none" w="med" len="med"/>
            <a:tailEnd type="arrow"/>
          </a:ln>
          <a:effectLst/>
        </p:spPr>
      </p:cxnSp>
      <p:sp>
        <p:nvSpPr>
          <p:cNvPr id="22" name="矩形 21"/>
          <p:cNvSpPr/>
          <p:nvPr/>
        </p:nvSpPr>
        <p:spPr>
          <a:xfrm>
            <a:off x="4448944" y="1209526"/>
            <a:ext cx="5112568" cy="923330"/>
          </a:xfrm>
          <a:prstGeom prst="rect">
            <a:avLst/>
          </a:prstGeom>
          <a:solidFill>
            <a:schemeClr val="accent2"/>
          </a:solidFill>
          <a:ln>
            <a:solidFill>
              <a:schemeClr val="accent1"/>
            </a:solidFill>
          </a:ln>
        </p:spPr>
        <p:txBody>
          <a:bodyPr wrap="square">
            <a:spAutoFit/>
          </a:bodyPr>
          <a:lstStyle/>
          <a:p>
            <a:pPr>
              <a:lnSpc>
                <a:spcPct val="100000"/>
              </a:lnSpc>
              <a:buNone/>
            </a:pPr>
            <a:r>
              <a:rPr lang="zh-CN" altLang="zh-CN" sz="1800" dirty="0" smtClean="0">
                <a:latin typeface="+mj-ea"/>
                <a:ea typeface="+mj-ea"/>
              </a:rPr>
              <a:t>目的</a:t>
            </a:r>
            <a:r>
              <a:rPr lang="zh-CN" altLang="en-US" sz="1800" dirty="0">
                <a:latin typeface="+mj-ea"/>
                <a:ea typeface="+mj-ea"/>
              </a:rPr>
              <a:t>：</a:t>
            </a:r>
            <a:r>
              <a:rPr lang="zh-CN" altLang="zh-CN" sz="1800" dirty="0" smtClean="0">
                <a:latin typeface="+mj-ea"/>
                <a:ea typeface="+mj-ea"/>
              </a:rPr>
              <a:t>通过</a:t>
            </a:r>
            <a:r>
              <a:rPr lang="zh-CN" altLang="zh-CN" sz="1800" dirty="0">
                <a:latin typeface="+mj-ea"/>
                <a:ea typeface="+mj-ea"/>
              </a:rPr>
              <a:t>定量</a:t>
            </a:r>
            <a:r>
              <a:rPr lang="en-US" altLang="zh-CN" sz="1800" dirty="0">
                <a:latin typeface="+mj-ea"/>
                <a:ea typeface="+mj-ea"/>
              </a:rPr>
              <a:t>/</a:t>
            </a:r>
            <a:r>
              <a:rPr lang="zh-CN" altLang="zh-CN" sz="1800" dirty="0">
                <a:latin typeface="+mj-ea"/>
                <a:ea typeface="+mj-ea"/>
              </a:rPr>
              <a:t>定性的考核指标来确保主数据管控标准及政策的切实执行，加强中国建筑对数据管控相关责任、标准与政策执行的掌控能力。</a:t>
            </a:r>
            <a:endParaRPr lang="zh-CN" altLang="en-US" sz="1800" dirty="0">
              <a:latin typeface="+mj-ea"/>
              <a:ea typeface="+mj-ea"/>
            </a:endParaRPr>
          </a:p>
        </p:txBody>
      </p:sp>
      <p:sp>
        <p:nvSpPr>
          <p:cNvPr id="23" name="矩形 22"/>
          <p:cNvSpPr/>
          <p:nvPr/>
        </p:nvSpPr>
        <p:spPr>
          <a:xfrm>
            <a:off x="272480" y="1216135"/>
            <a:ext cx="4078678" cy="923330"/>
          </a:xfrm>
          <a:prstGeom prst="rect">
            <a:avLst/>
          </a:prstGeom>
          <a:solidFill>
            <a:schemeClr val="accent2"/>
          </a:solidFill>
          <a:ln>
            <a:solidFill>
              <a:schemeClr val="accent1"/>
            </a:solidFill>
          </a:ln>
        </p:spPr>
        <p:txBody>
          <a:bodyPr wrap="square">
            <a:spAutoFit/>
          </a:bodyPr>
          <a:lstStyle/>
          <a:p>
            <a:pPr>
              <a:lnSpc>
                <a:spcPct val="100000"/>
              </a:lnSpc>
              <a:buNone/>
            </a:pPr>
            <a:r>
              <a:rPr lang="zh-CN" altLang="zh-CN" sz="1800" dirty="0">
                <a:latin typeface="+mj-ea"/>
                <a:ea typeface="+mj-ea"/>
              </a:rPr>
              <a:t>主数据绩效</a:t>
            </a:r>
            <a:r>
              <a:rPr lang="zh-CN" altLang="en-US" sz="1800" dirty="0">
                <a:latin typeface="+mj-ea"/>
                <a:ea typeface="+mj-ea"/>
              </a:rPr>
              <a:t>考核</a:t>
            </a:r>
            <a:r>
              <a:rPr lang="zh-CN" altLang="zh-CN" sz="1800" dirty="0">
                <a:latin typeface="+mj-ea"/>
                <a:ea typeface="+mj-ea"/>
              </a:rPr>
              <a:t>是用来评估及考核主数据相关责任人职责履行情况，主数据管控标准及政策的执行情况的参考。</a:t>
            </a:r>
            <a:endParaRPr lang="zh-CN" altLang="en-US" sz="1800" dirty="0">
              <a:latin typeface="+mj-ea"/>
              <a:ea typeface="+mj-ea"/>
            </a:endParaRPr>
          </a:p>
        </p:txBody>
      </p:sp>
      <p:sp>
        <p:nvSpPr>
          <p:cNvPr id="3" name="TextBox 2"/>
          <p:cNvSpPr txBox="1"/>
          <p:nvPr/>
        </p:nvSpPr>
        <p:spPr bwMode="gray">
          <a:xfrm>
            <a:off x="3224808" y="2204864"/>
            <a:ext cx="999864" cy="335783"/>
          </a:xfrm>
          <a:prstGeom prst="rect">
            <a:avLst/>
          </a:prstGeom>
          <a:noFill/>
          <a:ln w="12700" algn="ctr">
            <a:solidFill>
              <a:schemeClr val="accent2">
                <a:lumMod val="50000"/>
              </a:schemeClr>
            </a:solidFill>
            <a:miter lim="800000"/>
            <a:headEnd/>
            <a:tailEnd/>
          </a:ln>
        </p:spPr>
        <p:txBody>
          <a:bodyPr wrap="non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定量指标</a:t>
            </a:r>
            <a:endParaRPr lang="zh-CN" altLang="en-US" sz="1600" b="1" dirty="0">
              <a:latin typeface="微软雅黑" pitchFamily="34" charset="-122"/>
              <a:ea typeface="微软雅黑" pitchFamily="34" charset="-122"/>
            </a:endParaRPr>
          </a:p>
        </p:txBody>
      </p:sp>
      <p:sp>
        <p:nvSpPr>
          <p:cNvPr id="37" name="TextBox 36"/>
          <p:cNvSpPr txBox="1"/>
          <p:nvPr/>
        </p:nvSpPr>
        <p:spPr bwMode="gray">
          <a:xfrm>
            <a:off x="7005228" y="2176816"/>
            <a:ext cx="999864" cy="335783"/>
          </a:xfrm>
          <a:prstGeom prst="rect">
            <a:avLst/>
          </a:prstGeom>
          <a:noFill/>
          <a:ln w="12700" algn="ctr">
            <a:solidFill>
              <a:schemeClr val="accent2">
                <a:lumMod val="50000"/>
              </a:schemeClr>
            </a:solidFill>
            <a:miter lim="800000"/>
            <a:headEnd/>
            <a:tailEnd/>
          </a:ln>
        </p:spPr>
        <p:txBody>
          <a:bodyPr wrap="non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定性指标</a:t>
            </a:r>
            <a:endParaRPr lang="zh-CN" altLang="en-US" sz="1600" b="1" dirty="0">
              <a:latin typeface="微软雅黑" pitchFamily="34" charset="-122"/>
              <a:ea typeface="微软雅黑" pitchFamily="34" charset="-122"/>
            </a:endParaRPr>
          </a:p>
        </p:txBody>
      </p:sp>
      <p:graphicFrame>
        <p:nvGraphicFramePr>
          <p:cNvPr id="38" name="表格 37"/>
          <p:cNvGraphicFramePr>
            <a:graphicFrameLocks noGrp="1"/>
          </p:cNvGraphicFramePr>
          <p:nvPr>
            <p:extLst>
              <p:ext uri="{D42A27DB-BD31-4B8C-83A1-F6EECF244321}">
                <p14:modId xmlns:p14="http://schemas.microsoft.com/office/powerpoint/2010/main" val="1162231938"/>
              </p:ext>
            </p:extLst>
          </p:nvPr>
        </p:nvGraphicFramePr>
        <p:xfrm>
          <a:off x="7005228" y="2540647"/>
          <a:ext cx="2772307" cy="1794510"/>
        </p:xfrm>
        <a:graphic>
          <a:graphicData uri="http://schemas.openxmlformats.org/drawingml/2006/table">
            <a:tbl>
              <a:tblPr>
                <a:tableStyleId>{5C22544A-7EE6-4342-B048-85BDC9FD1C3A}</a:tableStyleId>
              </a:tblPr>
              <a:tblGrid>
                <a:gridCol w="937068"/>
                <a:gridCol w="1835239"/>
              </a:tblGrid>
              <a:tr h="306705">
                <a:tc>
                  <a:txBody>
                    <a:bodyPr/>
                    <a:lstStyle/>
                    <a:p>
                      <a:pPr algn="ctr">
                        <a:spcAft>
                          <a:spcPts val="0"/>
                        </a:spcAft>
                      </a:pPr>
                      <a:r>
                        <a:rPr lang="zh-CN" sz="1000" kern="100" dirty="0">
                          <a:effectLst/>
                          <a:latin typeface="+mj-ea"/>
                          <a:ea typeface="+mj-ea"/>
                        </a:rPr>
                        <a:t>考核方向</a:t>
                      </a:r>
                    </a:p>
                  </a:txBody>
                  <a:tcPr marL="9525" marR="9525" marT="46990" marB="46990" anchor="ctr">
                    <a:solidFill>
                      <a:schemeClr val="accent1"/>
                    </a:solidFill>
                  </a:tcPr>
                </a:tc>
                <a:tc>
                  <a:txBody>
                    <a:bodyPr/>
                    <a:lstStyle/>
                    <a:p>
                      <a:pPr algn="ctr">
                        <a:spcAft>
                          <a:spcPts val="0"/>
                        </a:spcAft>
                      </a:pPr>
                      <a:r>
                        <a:rPr lang="zh-CN" sz="1000" kern="100" dirty="0">
                          <a:effectLst/>
                          <a:latin typeface="+mj-ea"/>
                          <a:ea typeface="+mj-ea"/>
                        </a:rPr>
                        <a:t>衡量标准</a:t>
                      </a:r>
                    </a:p>
                  </a:txBody>
                  <a:tcPr marL="9525" marR="9525" marT="46990" marB="46990" anchor="ctr">
                    <a:solidFill>
                      <a:schemeClr val="accent1"/>
                    </a:solidFill>
                  </a:tcPr>
                </a:tc>
              </a:tr>
              <a:tr h="414020">
                <a:tc>
                  <a:txBody>
                    <a:bodyPr/>
                    <a:lstStyle/>
                    <a:p>
                      <a:pPr algn="just">
                        <a:spcAft>
                          <a:spcPts val="0"/>
                        </a:spcAft>
                      </a:pPr>
                      <a:r>
                        <a:rPr lang="zh-CN" altLang="en-US" sz="1000" kern="100" dirty="0" smtClean="0">
                          <a:effectLst/>
                          <a:latin typeface="+mj-ea"/>
                          <a:ea typeface="+mj-ea"/>
                        </a:rPr>
                        <a:t>数据应用情况</a:t>
                      </a:r>
                      <a:endParaRPr lang="zh-CN" sz="1000" kern="100" dirty="0">
                        <a:effectLst/>
                        <a:latin typeface="+mj-ea"/>
                        <a:ea typeface="+mj-ea"/>
                      </a:endParaRPr>
                    </a:p>
                  </a:txBody>
                  <a:tcPr marL="9525" marR="9525" marT="46990" marB="46990" anchor="ctr"/>
                </a:tc>
                <a:tc>
                  <a:txBody>
                    <a:bodyPr/>
                    <a:lstStyle/>
                    <a:p>
                      <a:pPr algn="just">
                        <a:spcAft>
                          <a:spcPts val="0"/>
                        </a:spcAft>
                      </a:pPr>
                      <a:r>
                        <a:rPr lang="zh-CN" altLang="en-US" sz="1000" kern="100" dirty="0" smtClean="0">
                          <a:effectLst/>
                          <a:latin typeface="+mj-ea"/>
                          <a:ea typeface="+mj-ea"/>
                        </a:rPr>
                        <a:t>是否全部应用各类标准主数据</a:t>
                      </a:r>
                      <a:endParaRPr lang="zh-CN" sz="1000" kern="100" dirty="0">
                        <a:effectLst/>
                        <a:latin typeface="+mj-ea"/>
                        <a:ea typeface="+mj-ea"/>
                      </a:endParaRPr>
                    </a:p>
                  </a:txBody>
                  <a:tcPr marL="9525" marR="9525" marT="46990" marB="46990" anchor="ctr"/>
                </a:tc>
              </a:tr>
              <a:tr h="276225">
                <a:tc>
                  <a:txBody>
                    <a:bodyPr/>
                    <a:lstStyle/>
                    <a:p>
                      <a:pPr algn="just">
                        <a:spcAft>
                          <a:spcPts val="0"/>
                        </a:spcAft>
                      </a:pPr>
                      <a:r>
                        <a:rPr lang="zh-CN" altLang="en-US" sz="1000" kern="100" dirty="0" smtClean="0">
                          <a:effectLst/>
                          <a:latin typeface="+mj-ea"/>
                          <a:ea typeface="+mj-ea"/>
                        </a:rPr>
                        <a:t>主数据组织构建</a:t>
                      </a:r>
                      <a:endParaRPr lang="zh-CN" sz="1000" kern="100" dirty="0">
                        <a:effectLst/>
                        <a:latin typeface="+mj-ea"/>
                        <a:ea typeface="+mj-ea"/>
                      </a:endParaRPr>
                    </a:p>
                  </a:txBody>
                  <a:tcPr marL="9525" marR="9525" marT="46990" marB="46990" anchor="ctr"/>
                </a:tc>
                <a:tc>
                  <a:txBody>
                    <a:bodyPr/>
                    <a:lstStyle/>
                    <a:p>
                      <a:pPr algn="just">
                        <a:spcAft>
                          <a:spcPts val="0"/>
                        </a:spcAft>
                      </a:pPr>
                      <a:r>
                        <a:rPr lang="zh-CN" altLang="en-US" sz="1000" kern="100" dirty="0" smtClean="0">
                          <a:effectLst/>
                          <a:latin typeface="+mj-ea"/>
                          <a:ea typeface="+mj-ea"/>
                        </a:rPr>
                        <a:t>是否明确主数据负责人和管理员</a:t>
                      </a:r>
                      <a:endParaRPr lang="zh-CN" sz="1000" kern="100" dirty="0">
                        <a:effectLst/>
                        <a:latin typeface="+mj-ea"/>
                        <a:ea typeface="+mj-ea"/>
                      </a:endParaRPr>
                    </a:p>
                  </a:txBody>
                  <a:tcPr marL="9525" marR="9525" marT="46990" marB="46990" anchor="ctr"/>
                </a:tc>
              </a:tr>
              <a:tr h="276225">
                <a:tc>
                  <a:txBody>
                    <a:bodyPr/>
                    <a:lstStyle/>
                    <a:p>
                      <a:pPr algn="just">
                        <a:spcAft>
                          <a:spcPts val="0"/>
                        </a:spcAft>
                      </a:pPr>
                      <a:r>
                        <a:rPr lang="zh-CN" altLang="en-US" sz="1000" kern="100" dirty="0" smtClean="0">
                          <a:effectLst/>
                          <a:latin typeface="+mj-ea"/>
                          <a:ea typeface="+mj-ea"/>
                        </a:rPr>
                        <a:t>主数据集成规范</a:t>
                      </a:r>
                      <a:endParaRPr lang="zh-CN" sz="1000" kern="100" dirty="0">
                        <a:effectLst/>
                        <a:latin typeface="+mj-ea"/>
                        <a:ea typeface="+mj-ea"/>
                      </a:endParaRPr>
                    </a:p>
                  </a:txBody>
                  <a:tcPr marL="9525" marR="9525" marT="46990" marB="46990" anchor="ctr"/>
                </a:tc>
                <a:tc>
                  <a:txBody>
                    <a:bodyPr/>
                    <a:lstStyle/>
                    <a:p>
                      <a:pPr algn="just">
                        <a:spcAft>
                          <a:spcPts val="0"/>
                        </a:spcAft>
                      </a:pPr>
                      <a:r>
                        <a:rPr lang="zh-CN" altLang="en-US" sz="1000" kern="100" dirty="0" smtClean="0">
                          <a:effectLst/>
                          <a:latin typeface="+mj-ea"/>
                          <a:ea typeface="+mj-ea"/>
                        </a:rPr>
                        <a:t>是否完成与主数据管理系统的集成</a:t>
                      </a:r>
                      <a:endParaRPr lang="zh-CN" sz="1000" kern="100" dirty="0">
                        <a:effectLst/>
                        <a:latin typeface="+mj-ea"/>
                        <a:ea typeface="+mj-ea"/>
                      </a:endParaRPr>
                    </a:p>
                  </a:txBody>
                  <a:tcPr marL="9525" marR="9525" marT="46990" marB="46990" anchor="ctr"/>
                </a:tc>
              </a:tr>
              <a:tr h="276225">
                <a:tc>
                  <a:txBody>
                    <a:bodyPr/>
                    <a:lstStyle/>
                    <a:p>
                      <a:pPr algn="just">
                        <a:spcAft>
                          <a:spcPts val="0"/>
                        </a:spcAft>
                      </a:pPr>
                      <a:r>
                        <a:rPr lang="zh-CN" altLang="en-US" sz="1000" kern="100" dirty="0" smtClean="0">
                          <a:effectLst/>
                          <a:latin typeface="+mj-ea"/>
                          <a:ea typeface="+mj-ea"/>
                        </a:rPr>
                        <a:t>主数据安全</a:t>
                      </a:r>
                      <a:endParaRPr lang="zh-CN" sz="1000" kern="100" dirty="0">
                        <a:effectLst/>
                        <a:latin typeface="+mj-ea"/>
                        <a:ea typeface="+mj-ea"/>
                      </a:endParaRPr>
                    </a:p>
                  </a:txBody>
                  <a:tcPr marL="9525" marR="9525" marT="46990" marB="46990" anchor="ctr"/>
                </a:tc>
                <a:tc>
                  <a:txBody>
                    <a:bodyPr/>
                    <a:lstStyle/>
                    <a:p>
                      <a:pPr algn="just">
                        <a:spcAft>
                          <a:spcPts val="0"/>
                        </a:spcAft>
                      </a:pPr>
                      <a:r>
                        <a:rPr lang="zh-CN" altLang="en-US" sz="1000" kern="100" dirty="0" smtClean="0">
                          <a:effectLst/>
                          <a:latin typeface="+mj-ea"/>
                          <a:ea typeface="+mj-ea"/>
                        </a:rPr>
                        <a:t>是否设立主数据的安全负责人，并实现权限控制</a:t>
                      </a:r>
                      <a:endParaRPr lang="zh-CN" sz="1000" kern="100" dirty="0">
                        <a:effectLst/>
                        <a:latin typeface="+mj-ea"/>
                        <a:ea typeface="+mj-ea"/>
                      </a:endParaRPr>
                    </a:p>
                  </a:txBody>
                  <a:tcPr marL="9525" marR="9525" marT="46990" marB="46990" anchor="ctr"/>
                </a:tc>
              </a:tr>
            </a:tbl>
          </a:graphicData>
        </a:graphic>
      </p:graphicFrame>
      <p:sp>
        <p:nvSpPr>
          <p:cNvPr id="71" name="矩形 70"/>
          <p:cNvSpPr/>
          <p:nvPr/>
        </p:nvSpPr>
        <p:spPr>
          <a:xfrm>
            <a:off x="4505908" y="32254"/>
            <a:ext cx="5415644" cy="372410"/>
          </a:xfrm>
          <a:prstGeom prst="rect">
            <a:avLst/>
          </a:prstGeom>
        </p:spPr>
        <p:txBody>
          <a:bodyPr wrap="square">
            <a:spAutoFit/>
          </a:bodyPr>
          <a:lstStyle/>
          <a:p>
            <a:pPr>
              <a:buNone/>
            </a:pPr>
            <a:r>
              <a:rPr lang="zh-CN" altLang="en-US" b="1" dirty="0" smtClean="0">
                <a:latin typeface="+mn-ea"/>
                <a:ea typeface="+mn-ea"/>
              </a:rPr>
              <a:t>管理架构  </a:t>
            </a:r>
            <a:r>
              <a:rPr lang="zh-CN" altLang="en-US" b="1" dirty="0" smtClean="0">
                <a:solidFill>
                  <a:srgbClr val="FF0000"/>
                </a:solidFill>
                <a:latin typeface="+mn-ea"/>
                <a:ea typeface="+mn-ea"/>
              </a:rPr>
              <a:t>绩效考核  </a:t>
            </a:r>
            <a:r>
              <a:rPr lang="zh-CN" altLang="en-US" b="1" dirty="0" smtClean="0">
                <a:latin typeface="+mn-ea"/>
                <a:ea typeface="+mn-ea"/>
              </a:rPr>
              <a:t>应用架构  数据标准  集成架构  安全架构</a:t>
            </a:r>
            <a:endParaRPr lang="zh-CN" altLang="en-US" b="1" dirty="0">
              <a:latin typeface="+mn-ea"/>
              <a:ea typeface="+mn-ea"/>
            </a:endParaRPr>
          </a:p>
        </p:txBody>
      </p:sp>
      <p:sp>
        <p:nvSpPr>
          <p:cNvPr id="72" name="右箭头 71"/>
          <p:cNvSpPr/>
          <p:nvPr/>
        </p:nvSpPr>
        <p:spPr bwMode="auto">
          <a:xfrm>
            <a:off x="8034300"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73" name="右箭头 72"/>
          <p:cNvSpPr/>
          <p:nvPr/>
        </p:nvSpPr>
        <p:spPr bwMode="auto">
          <a:xfrm>
            <a:off x="8898396"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74" name="右箭头 73"/>
          <p:cNvSpPr/>
          <p:nvPr/>
        </p:nvSpPr>
        <p:spPr bwMode="auto">
          <a:xfrm>
            <a:off x="7120498"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75" name="右箭头 74"/>
          <p:cNvSpPr/>
          <p:nvPr/>
        </p:nvSpPr>
        <p:spPr bwMode="auto">
          <a:xfrm>
            <a:off x="623410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76" name="右箭头 75"/>
          <p:cNvSpPr/>
          <p:nvPr/>
        </p:nvSpPr>
        <p:spPr bwMode="auto">
          <a:xfrm>
            <a:off x="5320298"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39" name="组合 31"/>
          <p:cNvGrpSpPr/>
          <p:nvPr/>
        </p:nvGrpSpPr>
        <p:grpSpPr>
          <a:xfrm>
            <a:off x="8358454" y="431655"/>
            <a:ext cx="1295910" cy="477065"/>
            <a:chOff x="4420039" y="1208820"/>
            <a:chExt cx="4032448" cy="2880728"/>
          </a:xfrm>
        </p:grpSpPr>
        <p:sp>
          <p:nvSpPr>
            <p:cNvPr id="40" name="圆角矩形 39"/>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41" name="圆角矩形 40"/>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42"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43"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54"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55"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56"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44"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45"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46"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47" name="Rectangle 86"/>
            <p:cNvSpPr>
              <a:spLocks noChangeArrowheads="1"/>
            </p:cNvSpPr>
            <p:nvPr/>
          </p:nvSpPr>
          <p:spPr bwMode="auto">
            <a:xfrm>
              <a:off x="5522780" y="3069951"/>
              <a:ext cx="432048" cy="864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48"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49"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0"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1"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2"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53"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29"/>
          <p:cNvSpPr/>
          <p:nvPr/>
        </p:nvSpPr>
        <p:spPr>
          <a:xfrm>
            <a:off x="309530" y="2214554"/>
            <a:ext cx="9215502" cy="407196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3562572" y="2614696"/>
            <a:ext cx="1872000" cy="468000"/>
          </a:xfrm>
          <a:prstGeom prst="ellipse">
            <a:avLst/>
          </a:prstGeom>
          <a:solidFill>
            <a:schemeClr val="accent1">
              <a:lumMod val="75000"/>
            </a:schemeClr>
          </a:solidFill>
        </p:spPr>
        <p:txBody>
          <a:bodyPr wrap="square" rtlCol="0" anchor="ctr">
            <a:spAutoFit/>
          </a:bodyPr>
          <a:lstStyle/>
          <a:p>
            <a:pPr algn="ctr">
              <a:buNone/>
            </a:pPr>
            <a:endParaRPr lang="zh-CN" altLang="en-US" b="1" dirty="0">
              <a:latin typeface="+mj-ea"/>
              <a:ea typeface="+mj-ea"/>
            </a:endParaRPr>
          </a:p>
        </p:txBody>
      </p:sp>
      <p:sp>
        <p:nvSpPr>
          <p:cNvPr id="126" name="椭圆 125"/>
          <p:cNvSpPr/>
          <p:nvPr/>
        </p:nvSpPr>
        <p:spPr>
          <a:xfrm>
            <a:off x="296107" y="2617861"/>
            <a:ext cx="1872000" cy="468000"/>
          </a:xfrm>
          <a:prstGeom prst="ellipse">
            <a:avLst/>
          </a:prstGeom>
          <a:solidFill>
            <a:schemeClr val="accent1">
              <a:lumMod val="75000"/>
            </a:schemeClr>
          </a:solidFill>
        </p:spPr>
        <p:txBody>
          <a:bodyPr wrap="square" rtlCol="0" anchor="ctr">
            <a:spAutoFit/>
          </a:bodyPr>
          <a:lstStyle/>
          <a:p>
            <a:pPr algn="ctr">
              <a:buNone/>
            </a:pPr>
            <a:endParaRPr lang="zh-CN" altLang="en-US" b="1" dirty="0">
              <a:latin typeface="+mj-ea"/>
              <a:ea typeface="+mj-ea"/>
            </a:endParaRPr>
          </a:p>
        </p:txBody>
      </p:sp>
      <p:sp>
        <p:nvSpPr>
          <p:cNvPr id="2" name="标题 1"/>
          <p:cNvSpPr>
            <a:spLocks noGrp="1"/>
          </p:cNvSpPr>
          <p:nvPr>
            <p:ph type="title"/>
          </p:nvPr>
        </p:nvSpPr>
        <p:spPr>
          <a:xfrm>
            <a:off x="408384"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en-US" altLang="zh-CN" kern="1200" dirty="0" smtClean="0">
                <a:latin typeface="+mj-ea"/>
              </a:rPr>
              <a:t>3</a:t>
            </a:r>
            <a:r>
              <a:rPr lang="zh-CN" altLang="en-US" kern="1200" dirty="0" smtClean="0">
                <a:latin typeface="+mj-ea"/>
              </a:rPr>
              <a:t>、主数据应用架构</a:t>
            </a:r>
            <a:endParaRPr lang="zh-CN" altLang="en-US" kern="1200" dirty="0">
              <a:latin typeface="+mj-ea"/>
            </a:endParaRPr>
          </a:p>
        </p:txBody>
      </p:sp>
      <p:sp>
        <p:nvSpPr>
          <p:cNvPr id="17" name="TextBox 16"/>
          <p:cNvSpPr txBox="1"/>
          <p:nvPr/>
        </p:nvSpPr>
        <p:spPr>
          <a:xfrm>
            <a:off x="587272" y="2614696"/>
            <a:ext cx="1338828" cy="417358"/>
          </a:xfrm>
          <a:prstGeom prst="rect">
            <a:avLst/>
          </a:prstGeom>
          <a:noFill/>
        </p:spPr>
        <p:txBody>
          <a:bodyPr wrap="none" rtlCol="0">
            <a:spAutoFit/>
          </a:bodyPr>
          <a:lstStyle/>
          <a:p>
            <a:pPr>
              <a:buNone/>
            </a:pPr>
            <a:r>
              <a:rPr lang="zh-CN" altLang="en-US" sz="1800" b="1" dirty="0" smtClean="0">
                <a:latin typeface="+mj-ea"/>
                <a:ea typeface="+mj-ea"/>
              </a:rPr>
              <a:t>组织人员类</a:t>
            </a:r>
            <a:endParaRPr lang="zh-CN" altLang="en-US" sz="1800" b="1" dirty="0">
              <a:latin typeface="+mj-ea"/>
              <a:ea typeface="+mj-ea"/>
            </a:endParaRPr>
          </a:p>
        </p:txBody>
      </p:sp>
      <p:sp>
        <p:nvSpPr>
          <p:cNvPr id="18" name="TextBox 17"/>
          <p:cNvSpPr txBox="1"/>
          <p:nvPr/>
        </p:nvSpPr>
        <p:spPr>
          <a:xfrm>
            <a:off x="3866864" y="2636912"/>
            <a:ext cx="1338828" cy="417358"/>
          </a:xfrm>
          <a:prstGeom prst="rect">
            <a:avLst/>
          </a:prstGeom>
          <a:noFill/>
        </p:spPr>
        <p:txBody>
          <a:bodyPr wrap="none" rtlCol="0">
            <a:spAutoFit/>
          </a:bodyPr>
          <a:lstStyle/>
          <a:p>
            <a:pPr>
              <a:buNone/>
            </a:pPr>
            <a:r>
              <a:rPr lang="zh-CN" altLang="en-US" sz="1800" b="1" dirty="0" smtClean="0">
                <a:latin typeface="+mj-ea"/>
                <a:ea typeface="+mj-ea"/>
              </a:rPr>
              <a:t>项目运营类</a:t>
            </a:r>
            <a:endParaRPr lang="zh-CN" altLang="en-US" sz="1800" b="1" dirty="0">
              <a:latin typeface="+mj-ea"/>
              <a:ea typeface="+mj-ea"/>
            </a:endParaRPr>
          </a:p>
        </p:txBody>
      </p:sp>
      <p:sp>
        <p:nvSpPr>
          <p:cNvPr id="28" name="Text Box 6"/>
          <p:cNvSpPr txBox="1">
            <a:spLocks noChangeAspect="1" noChangeArrowheads="1"/>
          </p:cNvSpPr>
          <p:nvPr/>
        </p:nvSpPr>
        <p:spPr bwMode="auto">
          <a:xfrm>
            <a:off x="416496" y="3690022"/>
            <a:ext cx="1479263" cy="434975"/>
          </a:xfrm>
          <a:prstGeom prst="rect">
            <a:avLst/>
          </a:prstGeom>
          <a:solidFill>
            <a:schemeClr val="bg1">
              <a:lumMod val="95000"/>
            </a:schemeClr>
          </a:solidFill>
          <a:ln w="9525" algn="ctr">
            <a:noFill/>
            <a:miter lim="800000"/>
            <a:headEnd/>
            <a:tailEnd/>
          </a:ln>
          <a:effectLst/>
          <a:scene3d>
            <a:camera prst="orthographicFront"/>
            <a:lightRig rig="threePt" dir="t"/>
          </a:scene3d>
          <a:sp3d>
            <a:bevelT/>
          </a:sp3d>
          <a:extLst/>
        </p:spPr>
        <p:txBody>
          <a:bodyPr lIns="0" rIns="0" anchor="ctr" anchorCtr="1"/>
          <a:lstStyle/>
          <a:p>
            <a:pPr>
              <a:buNone/>
            </a:pPr>
            <a:r>
              <a:rPr lang="en-US" altLang="zh-CN" sz="1200" b="1" dirty="0" smtClean="0">
                <a:latin typeface="Times New Roman" pitchFamily="18" charset="0"/>
              </a:rPr>
              <a:t>A.</a:t>
            </a:r>
            <a:r>
              <a:rPr lang="zh-CN" altLang="en-US" sz="1200" b="1" dirty="0" smtClean="0">
                <a:latin typeface="Times New Roman" pitchFamily="18" charset="0"/>
              </a:rPr>
              <a:t>组织机构类</a:t>
            </a:r>
            <a:endParaRPr lang="zh-CN" altLang="en-US" sz="1200" b="1" dirty="0"/>
          </a:p>
        </p:txBody>
      </p:sp>
      <p:sp>
        <p:nvSpPr>
          <p:cNvPr id="29" name="Text Box 12"/>
          <p:cNvSpPr txBox="1">
            <a:spLocks noChangeAspect="1" noChangeArrowheads="1"/>
          </p:cNvSpPr>
          <p:nvPr/>
        </p:nvSpPr>
        <p:spPr bwMode="auto">
          <a:xfrm>
            <a:off x="416496" y="4188497"/>
            <a:ext cx="1479263" cy="355600"/>
          </a:xfrm>
          <a:prstGeom prst="rect">
            <a:avLst/>
          </a:prstGeom>
          <a:solidFill>
            <a:schemeClr val="bg1">
              <a:lumMod val="9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algn="l">
              <a:buNone/>
            </a:pPr>
            <a:r>
              <a:rPr lang="en-US" altLang="zh-CN" sz="1000" b="1" dirty="0" smtClean="0">
                <a:latin typeface="Times New Roman" pitchFamily="18" charset="0"/>
              </a:rPr>
              <a:t>  A1.</a:t>
            </a:r>
            <a:r>
              <a:rPr lang="zh-CN" altLang="en-US" sz="1000" b="1" dirty="0" smtClean="0">
                <a:latin typeface="Times New Roman" pitchFamily="18" charset="0"/>
              </a:rPr>
              <a:t>组织机构主数据</a:t>
            </a:r>
            <a:endParaRPr lang="zh-CN" altLang="en-US" sz="1000" b="1" dirty="0"/>
          </a:p>
        </p:txBody>
      </p:sp>
      <p:sp>
        <p:nvSpPr>
          <p:cNvPr id="30" name="Text Box 13"/>
          <p:cNvSpPr txBox="1">
            <a:spLocks noChangeAspect="1" noChangeArrowheads="1"/>
          </p:cNvSpPr>
          <p:nvPr/>
        </p:nvSpPr>
        <p:spPr bwMode="auto">
          <a:xfrm>
            <a:off x="416496" y="4550124"/>
            <a:ext cx="1479263" cy="354013"/>
          </a:xfrm>
          <a:prstGeom prst="rect">
            <a:avLst/>
          </a:prstGeom>
          <a:solidFill>
            <a:schemeClr val="bg1">
              <a:lumMod val="9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a:buNone/>
            </a:pPr>
            <a:r>
              <a:rPr lang="en-US" altLang="zh-CN" sz="1000" b="1" dirty="0" smtClean="0">
                <a:latin typeface="Times New Roman" pitchFamily="18" charset="0"/>
              </a:rPr>
              <a:t>  A2.</a:t>
            </a:r>
            <a:r>
              <a:rPr lang="zh-CN" altLang="en-US" sz="1000" b="1" dirty="0" smtClean="0">
                <a:latin typeface="Times New Roman" pitchFamily="18" charset="0"/>
              </a:rPr>
              <a:t>人员主数据</a:t>
            </a:r>
            <a:endParaRPr lang="zh-CN" altLang="en-US" sz="1000" b="1" dirty="0"/>
          </a:p>
        </p:txBody>
      </p:sp>
      <p:sp>
        <p:nvSpPr>
          <p:cNvPr id="32" name="Text Box 6"/>
          <p:cNvSpPr txBox="1">
            <a:spLocks noChangeAspect="1" noChangeArrowheads="1"/>
          </p:cNvSpPr>
          <p:nvPr/>
        </p:nvSpPr>
        <p:spPr bwMode="auto">
          <a:xfrm>
            <a:off x="2210376" y="3690022"/>
            <a:ext cx="1411141" cy="434975"/>
          </a:xfrm>
          <a:prstGeom prst="rect">
            <a:avLst/>
          </a:prstGeom>
          <a:solidFill>
            <a:schemeClr val="accent1">
              <a:lumMod val="20000"/>
              <a:lumOff val="80000"/>
            </a:schemeClr>
          </a:solidFill>
          <a:ln w="9525" algn="ctr">
            <a:noFill/>
            <a:miter lim="800000"/>
            <a:headEnd/>
            <a:tailEnd/>
          </a:ln>
          <a:effectLst/>
          <a:scene3d>
            <a:camera prst="orthographicFront"/>
            <a:lightRig rig="threePt" dir="t"/>
          </a:scene3d>
          <a:sp3d>
            <a:bevelT/>
          </a:sp3d>
          <a:extLst/>
        </p:spPr>
        <p:txBody>
          <a:bodyPr lIns="0" rIns="0" anchor="ctr" anchorCtr="1"/>
          <a:lstStyle/>
          <a:p>
            <a:pPr>
              <a:buNone/>
            </a:pPr>
            <a:r>
              <a:rPr lang="en-US" altLang="zh-CN" sz="1200" b="1" dirty="0" smtClean="0">
                <a:latin typeface="Times New Roman" pitchFamily="18" charset="0"/>
              </a:rPr>
              <a:t>B.</a:t>
            </a:r>
            <a:r>
              <a:rPr lang="zh-CN" altLang="en-US" sz="1200" b="1" dirty="0" smtClean="0">
                <a:latin typeface="Times New Roman" pitchFamily="18" charset="0"/>
              </a:rPr>
              <a:t>项目客商类</a:t>
            </a:r>
            <a:endParaRPr lang="zh-CN" altLang="en-US" sz="1200" b="1" dirty="0"/>
          </a:p>
        </p:txBody>
      </p:sp>
      <p:sp>
        <p:nvSpPr>
          <p:cNvPr id="33" name="Text Box 12"/>
          <p:cNvSpPr txBox="1">
            <a:spLocks noChangeAspect="1" noChangeArrowheads="1"/>
          </p:cNvSpPr>
          <p:nvPr/>
        </p:nvSpPr>
        <p:spPr bwMode="auto">
          <a:xfrm>
            <a:off x="2210376" y="4186910"/>
            <a:ext cx="1411141" cy="355600"/>
          </a:xfrm>
          <a:prstGeom prst="rect">
            <a:avLst/>
          </a:prstGeom>
          <a:solidFill>
            <a:srgbClr val="CCCCFF"/>
          </a:solidFill>
          <a:ln w="9525" algn="ctr">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0"/>
          <a:lstStyle/>
          <a:p>
            <a:pPr algn="l">
              <a:buNone/>
            </a:pPr>
            <a:r>
              <a:rPr lang="en-US" altLang="zh-CN" sz="1000" b="1" dirty="0" smtClean="0">
                <a:latin typeface="Times New Roman" pitchFamily="18" charset="0"/>
              </a:rPr>
              <a:t>  B1</a:t>
            </a:r>
            <a:r>
              <a:rPr lang="en-US" altLang="zh-CN" sz="1000" b="1" dirty="0">
                <a:latin typeface="Times New Roman" pitchFamily="18" charset="0"/>
              </a:rPr>
              <a:t>.</a:t>
            </a:r>
            <a:r>
              <a:rPr lang="zh-CN" altLang="en-US" sz="1000" b="1" dirty="0" smtClean="0">
                <a:latin typeface="Times New Roman" pitchFamily="18" charset="0"/>
              </a:rPr>
              <a:t>供应商主数据</a:t>
            </a:r>
            <a:endParaRPr lang="zh-CN" altLang="en-US" sz="1000" b="1" dirty="0"/>
          </a:p>
        </p:txBody>
      </p:sp>
      <p:sp>
        <p:nvSpPr>
          <p:cNvPr id="34" name="Text Box 13"/>
          <p:cNvSpPr txBox="1">
            <a:spLocks noChangeAspect="1" noChangeArrowheads="1"/>
          </p:cNvSpPr>
          <p:nvPr/>
        </p:nvSpPr>
        <p:spPr bwMode="auto">
          <a:xfrm>
            <a:off x="2210376" y="4587421"/>
            <a:ext cx="1411141" cy="354013"/>
          </a:xfrm>
          <a:prstGeom prst="rect">
            <a:avLst/>
          </a:prstGeom>
          <a:solidFill>
            <a:srgbClr val="CCCCFF"/>
          </a:solidFill>
          <a:ln w="9525" algn="ctr">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0"/>
          <a:lstStyle/>
          <a:p>
            <a:pPr>
              <a:buNone/>
            </a:pPr>
            <a:r>
              <a:rPr lang="en-US" altLang="zh-CN" sz="1000" b="1" dirty="0" smtClean="0">
                <a:latin typeface="Times New Roman" pitchFamily="18" charset="0"/>
              </a:rPr>
              <a:t>  B2</a:t>
            </a:r>
            <a:r>
              <a:rPr lang="en-US" altLang="zh-CN" sz="1000" b="1" dirty="0">
                <a:latin typeface="Times New Roman" pitchFamily="18" charset="0"/>
              </a:rPr>
              <a:t>.</a:t>
            </a:r>
            <a:r>
              <a:rPr lang="zh-CN" altLang="en-US" sz="1000" b="1" dirty="0" smtClean="0">
                <a:latin typeface="Times New Roman" pitchFamily="18" charset="0"/>
              </a:rPr>
              <a:t>客户主数据</a:t>
            </a:r>
            <a:endParaRPr lang="zh-CN" altLang="en-US" sz="1000" b="1" dirty="0"/>
          </a:p>
        </p:txBody>
      </p:sp>
      <p:sp>
        <p:nvSpPr>
          <p:cNvPr id="35" name="Text Box 6"/>
          <p:cNvSpPr txBox="1">
            <a:spLocks noChangeAspect="1" noChangeArrowheads="1"/>
          </p:cNvSpPr>
          <p:nvPr/>
        </p:nvSpPr>
        <p:spPr bwMode="auto">
          <a:xfrm>
            <a:off x="3693524" y="3690022"/>
            <a:ext cx="1440160" cy="434975"/>
          </a:xfrm>
          <a:prstGeom prst="rect">
            <a:avLst/>
          </a:prstGeom>
          <a:solidFill>
            <a:schemeClr val="accent1">
              <a:lumMod val="20000"/>
              <a:lumOff val="80000"/>
            </a:schemeClr>
          </a:solidFill>
          <a:ln w="9525" algn="ctr">
            <a:noFill/>
            <a:miter lim="800000"/>
            <a:headEnd/>
            <a:tailEnd/>
          </a:ln>
          <a:effectLst/>
          <a:scene3d>
            <a:camera prst="orthographicFront"/>
            <a:lightRig rig="threePt" dir="t"/>
          </a:scene3d>
          <a:sp3d>
            <a:bevelT/>
          </a:sp3d>
          <a:extLst/>
        </p:spPr>
        <p:txBody>
          <a:bodyPr lIns="0" rIns="0" anchor="ctr" anchorCtr="1"/>
          <a:lstStyle/>
          <a:p>
            <a:pPr>
              <a:buNone/>
            </a:pPr>
            <a:r>
              <a:rPr lang="en-US" altLang="zh-CN" sz="1200" b="1" dirty="0" smtClean="0">
                <a:latin typeface="Times New Roman" pitchFamily="18" charset="0"/>
              </a:rPr>
              <a:t>C.</a:t>
            </a:r>
            <a:r>
              <a:rPr lang="zh-CN" altLang="en-US" sz="1200" b="1" dirty="0" smtClean="0">
                <a:latin typeface="Times New Roman" pitchFamily="18" charset="0"/>
              </a:rPr>
              <a:t>项目材料类</a:t>
            </a:r>
            <a:endParaRPr lang="zh-CN" altLang="en-US" sz="1200" b="1" dirty="0"/>
          </a:p>
        </p:txBody>
      </p:sp>
      <p:sp>
        <p:nvSpPr>
          <p:cNvPr id="36" name="Text Box 12"/>
          <p:cNvSpPr txBox="1">
            <a:spLocks noChangeAspect="1" noChangeArrowheads="1"/>
          </p:cNvSpPr>
          <p:nvPr/>
        </p:nvSpPr>
        <p:spPr bwMode="auto">
          <a:xfrm>
            <a:off x="3693525" y="4186910"/>
            <a:ext cx="1440160" cy="355600"/>
          </a:xfrm>
          <a:prstGeom prst="rect">
            <a:avLst/>
          </a:prstGeom>
          <a:solidFill>
            <a:srgbClr val="E1E0C1"/>
          </a:solidFill>
          <a:ln w="9525" algn="ctr">
            <a:noFill/>
            <a:miter lim="800000"/>
            <a:headEnd/>
            <a:tailEnd/>
          </a:ln>
          <a:effectLst/>
          <a:scene3d>
            <a:camera prst="orthographicFront"/>
            <a:lightRig rig="threePt" dir="t"/>
          </a:scene3d>
          <a:sp3d>
            <a:bevelT/>
          </a:sp3d>
          <a:extLst/>
        </p:spPr>
        <p:txBody>
          <a:bodyPr lIns="0" tIns="0" rIns="0" bIns="0" anchor="ctr" anchorCtr="0"/>
          <a:lstStyle/>
          <a:p>
            <a:pPr algn="l">
              <a:buNone/>
            </a:pPr>
            <a:r>
              <a:rPr lang="en-US" altLang="zh-CN" sz="1000" b="1" dirty="0" smtClean="0">
                <a:latin typeface="Times New Roman" pitchFamily="18" charset="0"/>
              </a:rPr>
              <a:t>  C1.</a:t>
            </a:r>
            <a:r>
              <a:rPr lang="zh-CN" altLang="en-US" sz="1000" b="1" dirty="0" smtClean="0">
                <a:latin typeface="Times New Roman" pitchFamily="18" charset="0"/>
              </a:rPr>
              <a:t>材料分类及材料明细</a:t>
            </a:r>
            <a:endParaRPr lang="zh-CN" altLang="en-US" sz="1000" b="1" dirty="0"/>
          </a:p>
        </p:txBody>
      </p:sp>
      <p:sp>
        <p:nvSpPr>
          <p:cNvPr id="37" name="Text Box 13"/>
          <p:cNvSpPr txBox="1">
            <a:spLocks noChangeAspect="1" noChangeArrowheads="1"/>
          </p:cNvSpPr>
          <p:nvPr/>
        </p:nvSpPr>
        <p:spPr bwMode="auto">
          <a:xfrm>
            <a:off x="3693525" y="4587421"/>
            <a:ext cx="1440159" cy="354013"/>
          </a:xfrm>
          <a:prstGeom prst="rect">
            <a:avLst/>
          </a:prstGeom>
          <a:solidFill>
            <a:srgbClr val="E1E0C1"/>
          </a:solidFill>
          <a:ln w="9525" algn="ctr">
            <a:noFill/>
            <a:miter lim="800000"/>
            <a:headEnd/>
            <a:tailEnd/>
          </a:ln>
          <a:effectLst/>
          <a:scene3d>
            <a:camera prst="orthographicFront"/>
            <a:lightRig rig="threePt" dir="t"/>
          </a:scene3d>
          <a:sp3d>
            <a:bevelT/>
          </a:sp3d>
          <a:extLst/>
        </p:spPr>
        <p:txBody>
          <a:bodyPr lIns="0" tIns="0" rIns="0" bIns="0" anchor="ctr" anchorCtr="0"/>
          <a:lstStyle/>
          <a:p>
            <a:pPr>
              <a:buNone/>
            </a:pPr>
            <a:r>
              <a:rPr lang="en-US" altLang="zh-CN" sz="1000" b="1" dirty="0" smtClean="0">
                <a:latin typeface="Times New Roman" pitchFamily="18" charset="0"/>
              </a:rPr>
              <a:t>  C2</a:t>
            </a:r>
            <a:r>
              <a:rPr lang="en-US" altLang="zh-CN" sz="1000" b="1" dirty="0">
                <a:latin typeface="Times New Roman" pitchFamily="18" charset="0"/>
              </a:rPr>
              <a:t>.</a:t>
            </a:r>
            <a:r>
              <a:rPr lang="zh-CN" altLang="en-US" sz="1000" b="1" dirty="0" smtClean="0">
                <a:latin typeface="Times New Roman" pitchFamily="18" charset="0"/>
              </a:rPr>
              <a:t>设备分类及设备明细</a:t>
            </a:r>
            <a:endParaRPr lang="zh-CN" altLang="en-US" sz="1000" b="1" dirty="0"/>
          </a:p>
        </p:txBody>
      </p:sp>
      <p:sp>
        <p:nvSpPr>
          <p:cNvPr id="39" name="Text Box 13"/>
          <p:cNvSpPr txBox="1">
            <a:spLocks noChangeAspect="1" noChangeArrowheads="1"/>
          </p:cNvSpPr>
          <p:nvPr/>
        </p:nvSpPr>
        <p:spPr bwMode="auto">
          <a:xfrm>
            <a:off x="3693524" y="4982172"/>
            <a:ext cx="1440160" cy="354013"/>
          </a:xfrm>
          <a:prstGeom prst="rect">
            <a:avLst/>
          </a:prstGeom>
          <a:solidFill>
            <a:srgbClr val="E1E0C1"/>
          </a:solidFill>
          <a:ln w="9525" algn="ctr">
            <a:noFill/>
            <a:miter lim="800000"/>
            <a:headEnd/>
            <a:tailEnd/>
          </a:ln>
          <a:effectLst/>
          <a:scene3d>
            <a:camera prst="orthographicFront"/>
            <a:lightRig rig="threePt" dir="t"/>
          </a:scene3d>
          <a:sp3d>
            <a:bevelT/>
          </a:sp3d>
          <a:extLst/>
        </p:spPr>
        <p:txBody>
          <a:bodyPr lIns="0" tIns="0" rIns="0" bIns="0" anchor="ctr" anchorCtr="0"/>
          <a:lstStyle/>
          <a:p>
            <a:pPr algn="l">
              <a:buNone/>
            </a:pPr>
            <a:r>
              <a:rPr lang="en-US" altLang="zh-CN" sz="1000" b="1" dirty="0" smtClean="0">
                <a:latin typeface="Times New Roman" pitchFamily="18" charset="0"/>
              </a:rPr>
              <a:t>  C3</a:t>
            </a:r>
            <a:r>
              <a:rPr lang="en-US" altLang="zh-CN" sz="1000" b="1" dirty="0">
                <a:latin typeface="Times New Roman" pitchFamily="18" charset="0"/>
              </a:rPr>
              <a:t>.</a:t>
            </a:r>
            <a:r>
              <a:rPr lang="zh-CN" altLang="en-US" sz="1000" b="1" dirty="0" smtClean="0">
                <a:latin typeface="Times New Roman" pitchFamily="18" charset="0"/>
              </a:rPr>
              <a:t>产品主数据</a:t>
            </a:r>
            <a:endParaRPr lang="zh-CN" altLang="en-US" sz="1000" b="1" dirty="0"/>
          </a:p>
        </p:txBody>
      </p:sp>
      <p:sp>
        <p:nvSpPr>
          <p:cNvPr id="40" name="Text Box 6"/>
          <p:cNvSpPr txBox="1">
            <a:spLocks noChangeAspect="1" noChangeArrowheads="1"/>
          </p:cNvSpPr>
          <p:nvPr/>
        </p:nvSpPr>
        <p:spPr bwMode="auto">
          <a:xfrm>
            <a:off x="6688417" y="3690022"/>
            <a:ext cx="2693739" cy="434975"/>
          </a:xfrm>
          <a:prstGeom prst="rect">
            <a:avLst/>
          </a:prstGeom>
          <a:solidFill>
            <a:schemeClr val="accent2">
              <a:lumMod val="90000"/>
            </a:schemeClr>
          </a:solidFill>
          <a:ln w="9525" algn="ctr">
            <a:noFill/>
            <a:miter lim="800000"/>
            <a:headEnd/>
            <a:tailEnd/>
          </a:ln>
          <a:effectLst/>
          <a:scene3d>
            <a:camera prst="orthographicFront"/>
            <a:lightRig rig="threePt" dir="t"/>
          </a:scene3d>
          <a:sp3d>
            <a:bevelT/>
          </a:sp3d>
          <a:extLst/>
        </p:spPr>
        <p:txBody>
          <a:bodyPr lIns="0" rIns="0" anchor="ctr" anchorCtr="1"/>
          <a:lstStyle/>
          <a:p>
            <a:pPr>
              <a:buNone/>
            </a:pPr>
            <a:r>
              <a:rPr lang="en-US" altLang="zh-CN" sz="1200" b="1" dirty="0">
                <a:latin typeface="Times New Roman" pitchFamily="18" charset="0"/>
              </a:rPr>
              <a:t>E</a:t>
            </a:r>
            <a:r>
              <a:rPr lang="en-US" altLang="zh-CN" sz="1200" b="1" dirty="0" smtClean="0">
                <a:latin typeface="Times New Roman" pitchFamily="18" charset="0"/>
              </a:rPr>
              <a:t>.</a:t>
            </a:r>
            <a:r>
              <a:rPr lang="zh-CN" altLang="en-US" sz="1200" b="1" dirty="0" smtClean="0">
                <a:latin typeface="Times New Roman" pitchFamily="18" charset="0"/>
              </a:rPr>
              <a:t>财务管理类</a:t>
            </a:r>
            <a:endParaRPr lang="zh-CN" altLang="en-US" sz="1200" b="1" dirty="0"/>
          </a:p>
        </p:txBody>
      </p:sp>
      <p:sp>
        <p:nvSpPr>
          <p:cNvPr id="41" name="Text Box 12"/>
          <p:cNvSpPr txBox="1">
            <a:spLocks noChangeAspect="1" noChangeArrowheads="1"/>
          </p:cNvSpPr>
          <p:nvPr/>
        </p:nvSpPr>
        <p:spPr bwMode="auto">
          <a:xfrm>
            <a:off x="6694767" y="4186910"/>
            <a:ext cx="1319237" cy="355600"/>
          </a:xfrm>
          <a:prstGeom prst="rect">
            <a:avLst/>
          </a:prstGeom>
          <a:solidFill>
            <a:schemeClr val="accent2">
              <a:lumMod val="7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fontAlgn="ctr">
              <a:buNone/>
            </a:pPr>
            <a:r>
              <a:rPr lang="en-US" altLang="zh-CN" sz="1000" b="1" dirty="0" smtClean="0">
                <a:latin typeface="Times New Roman" pitchFamily="18" charset="0"/>
              </a:rPr>
              <a:t>  E1.</a:t>
            </a:r>
            <a:r>
              <a:rPr lang="zh-CN" altLang="en-US" sz="1000" b="1" dirty="0"/>
              <a:t>核算单位主数据</a:t>
            </a:r>
            <a:endParaRPr lang="zh-CN" altLang="en-US" sz="1000" b="1" dirty="0">
              <a:solidFill>
                <a:srgbClr val="000000"/>
              </a:solidFill>
              <a:latin typeface="宋体"/>
            </a:endParaRPr>
          </a:p>
        </p:txBody>
      </p:sp>
      <p:sp>
        <p:nvSpPr>
          <p:cNvPr id="42" name="Text Box 13"/>
          <p:cNvSpPr txBox="1">
            <a:spLocks noChangeAspect="1" noChangeArrowheads="1"/>
          </p:cNvSpPr>
          <p:nvPr/>
        </p:nvSpPr>
        <p:spPr bwMode="auto">
          <a:xfrm>
            <a:off x="6694767" y="4550124"/>
            <a:ext cx="1319237" cy="354013"/>
          </a:xfrm>
          <a:prstGeom prst="rect">
            <a:avLst/>
          </a:prstGeom>
          <a:solidFill>
            <a:schemeClr val="accent2">
              <a:lumMod val="7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fontAlgn="ctr">
              <a:buNone/>
            </a:pPr>
            <a:r>
              <a:rPr lang="en-US" altLang="zh-CN" sz="1000" b="1" dirty="0" smtClean="0">
                <a:latin typeface="Times New Roman" pitchFamily="18" charset="0"/>
              </a:rPr>
              <a:t>  E2.</a:t>
            </a:r>
            <a:r>
              <a:rPr lang="zh-CN" altLang="en-US" sz="1000" b="1" dirty="0"/>
              <a:t>会计科目主数据</a:t>
            </a:r>
            <a:endParaRPr lang="zh-CN" altLang="en-US" sz="1000" b="1" dirty="0">
              <a:solidFill>
                <a:srgbClr val="000000"/>
              </a:solidFill>
              <a:latin typeface="宋体"/>
            </a:endParaRPr>
          </a:p>
        </p:txBody>
      </p:sp>
      <p:sp>
        <p:nvSpPr>
          <p:cNvPr id="43" name="Text Box 13"/>
          <p:cNvSpPr txBox="1">
            <a:spLocks noChangeAspect="1" noChangeArrowheads="1"/>
          </p:cNvSpPr>
          <p:nvPr/>
        </p:nvSpPr>
        <p:spPr bwMode="auto">
          <a:xfrm>
            <a:off x="6696572" y="4936583"/>
            <a:ext cx="1317432" cy="354013"/>
          </a:xfrm>
          <a:prstGeom prst="rect">
            <a:avLst/>
          </a:prstGeom>
          <a:solidFill>
            <a:schemeClr val="accent2">
              <a:lumMod val="7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fontAlgn="ctr">
              <a:buNone/>
            </a:pPr>
            <a:r>
              <a:rPr lang="en-US" altLang="zh-CN" sz="1000" b="1" dirty="0" smtClean="0">
                <a:latin typeface="Times New Roman" pitchFamily="18" charset="0"/>
              </a:rPr>
              <a:t>  E3.</a:t>
            </a:r>
            <a:r>
              <a:rPr lang="zh-CN" altLang="en-US" sz="1000" b="1" dirty="0"/>
              <a:t>现金流量主数据</a:t>
            </a:r>
            <a:endParaRPr lang="zh-CN" altLang="en-US" sz="1000" b="1" dirty="0">
              <a:solidFill>
                <a:srgbClr val="000000"/>
              </a:solidFill>
              <a:latin typeface="宋体"/>
            </a:endParaRPr>
          </a:p>
        </p:txBody>
      </p:sp>
      <p:sp>
        <p:nvSpPr>
          <p:cNvPr id="44" name="Text Box 12"/>
          <p:cNvSpPr txBox="1">
            <a:spLocks noChangeAspect="1" noChangeArrowheads="1"/>
          </p:cNvSpPr>
          <p:nvPr/>
        </p:nvSpPr>
        <p:spPr bwMode="auto">
          <a:xfrm>
            <a:off x="6688417" y="5329446"/>
            <a:ext cx="1325587" cy="355600"/>
          </a:xfrm>
          <a:prstGeom prst="rect">
            <a:avLst/>
          </a:prstGeom>
          <a:solidFill>
            <a:schemeClr val="accent2">
              <a:lumMod val="7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fontAlgn="ctr">
              <a:buNone/>
            </a:pPr>
            <a:r>
              <a:rPr lang="en-US" altLang="zh-CN" sz="1000" b="1" dirty="0" smtClean="0">
                <a:latin typeface="Times New Roman" pitchFamily="18" charset="0"/>
              </a:rPr>
              <a:t>  E4.</a:t>
            </a:r>
            <a:r>
              <a:rPr lang="zh-CN" altLang="en-US" sz="1000" b="1" dirty="0"/>
              <a:t>结算方式主数据</a:t>
            </a:r>
            <a:endParaRPr lang="zh-CN" altLang="en-US" sz="1000" b="1" dirty="0">
              <a:solidFill>
                <a:srgbClr val="000000"/>
              </a:solidFill>
              <a:latin typeface="宋体"/>
            </a:endParaRPr>
          </a:p>
        </p:txBody>
      </p:sp>
      <p:sp>
        <p:nvSpPr>
          <p:cNvPr id="45" name="Text Box 13"/>
          <p:cNvSpPr txBox="1">
            <a:spLocks noChangeAspect="1" noChangeArrowheads="1"/>
          </p:cNvSpPr>
          <p:nvPr/>
        </p:nvSpPr>
        <p:spPr bwMode="auto">
          <a:xfrm>
            <a:off x="8056569" y="4182782"/>
            <a:ext cx="1325587" cy="354013"/>
          </a:xfrm>
          <a:prstGeom prst="rect">
            <a:avLst/>
          </a:prstGeom>
          <a:solidFill>
            <a:schemeClr val="accent2">
              <a:lumMod val="7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fontAlgn="ctr">
              <a:buNone/>
            </a:pPr>
            <a:r>
              <a:rPr lang="en-US" altLang="zh-CN" sz="1000" b="1" dirty="0" smtClean="0">
                <a:latin typeface="Times New Roman" pitchFamily="18" charset="0"/>
              </a:rPr>
              <a:t>  E5.</a:t>
            </a:r>
            <a:r>
              <a:rPr lang="zh-CN" altLang="en-US" sz="1000" b="1" dirty="0" smtClean="0">
                <a:latin typeface="Times New Roman" pitchFamily="18" charset="0"/>
              </a:rPr>
              <a:t>财务</a:t>
            </a:r>
            <a:r>
              <a:rPr lang="zh-CN" altLang="en-US" sz="1000" b="1" dirty="0" smtClean="0"/>
              <a:t>内部客商</a:t>
            </a:r>
            <a:r>
              <a:rPr lang="zh-CN" altLang="en-US" sz="1000" b="1" dirty="0"/>
              <a:t>主数据</a:t>
            </a:r>
            <a:endParaRPr lang="zh-CN" altLang="en-US" sz="1000" b="1" dirty="0">
              <a:solidFill>
                <a:srgbClr val="000000"/>
              </a:solidFill>
              <a:latin typeface="宋体"/>
            </a:endParaRPr>
          </a:p>
        </p:txBody>
      </p:sp>
      <p:sp>
        <p:nvSpPr>
          <p:cNvPr id="46" name="Text Box 13"/>
          <p:cNvSpPr txBox="1">
            <a:spLocks noChangeAspect="1" noChangeArrowheads="1"/>
          </p:cNvSpPr>
          <p:nvPr/>
        </p:nvSpPr>
        <p:spPr bwMode="auto">
          <a:xfrm>
            <a:off x="8058374" y="4553916"/>
            <a:ext cx="1323782" cy="354013"/>
          </a:xfrm>
          <a:prstGeom prst="rect">
            <a:avLst/>
          </a:prstGeom>
          <a:solidFill>
            <a:schemeClr val="accent2">
              <a:lumMod val="7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fontAlgn="ctr">
              <a:buNone/>
            </a:pPr>
            <a:r>
              <a:rPr lang="en-US" altLang="zh-CN" sz="1000" b="1" dirty="0" smtClean="0">
                <a:latin typeface="Times New Roman" pitchFamily="18" charset="0"/>
              </a:rPr>
              <a:t>  E6.</a:t>
            </a:r>
            <a:r>
              <a:rPr lang="zh-CN" altLang="en-US" sz="1000" b="1" dirty="0" smtClean="0"/>
              <a:t>固定资产主</a:t>
            </a:r>
            <a:r>
              <a:rPr lang="zh-CN" altLang="en-US" sz="1000" b="1" dirty="0"/>
              <a:t>数据</a:t>
            </a:r>
            <a:endParaRPr lang="zh-CN" altLang="en-US" sz="1000" b="1" dirty="0">
              <a:solidFill>
                <a:srgbClr val="000000"/>
              </a:solidFill>
              <a:latin typeface="宋体"/>
            </a:endParaRPr>
          </a:p>
        </p:txBody>
      </p:sp>
      <p:sp>
        <p:nvSpPr>
          <p:cNvPr id="47" name="Text Box 6"/>
          <p:cNvSpPr txBox="1">
            <a:spLocks noChangeAspect="1" noChangeArrowheads="1"/>
          </p:cNvSpPr>
          <p:nvPr/>
        </p:nvSpPr>
        <p:spPr bwMode="auto">
          <a:xfrm>
            <a:off x="5205692" y="3690022"/>
            <a:ext cx="1420072" cy="434975"/>
          </a:xfrm>
          <a:prstGeom prst="rect">
            <a:avLst/>
          </a:prstGeom>
          <a:solidFill>
            <a:schemeClr val="accent1">
              <a:lumMod val="20000"/>
              <a:lumOff val="80000"/>
            </a:schemeClr>
          </a:solidFill>
          <a:ln w="9525" algn="ctr">
            <a:noFill/>
            <a:miter lim="800000"/>
            <a:headEnd/>
            <a:tailEnd/>
          </a:ln>
          <a:effectLst/>
          <a:scene3d>
            <a:camera prst="orthographicFront"/>
            <a:lightRig rig="threePt" dir="t"/>
          </a:scene3d>
          <a:sp3d>
            <a:bevelT/>
          </a:sp3d>
          <a:extLst/>
        </p:spPr>
        <p:txBody>
          <a:bodyPr lIns="0" rIns="0" anchor="ctr" anchorCtr="1"/>
          <a:lstStyle/>
          <a:p>
            <a:pPr>
              <a:buNone/>
            </a:pPr>
            <a:r>
              <a:rPr lang="en-US" altLang="zh-CN" sz="1200" b="1" dirty="0" smtClean="0">
                <a:latin typeface="Times New Roman" pitchFamily="18" charset="0"/>
              </a:rPr>
              <a:t>D</a:t>
            </a:r>
            <a:r>
              <a:rPr lang="en-US" altLang="zh-CN" sz="1200" b="1" dirty="0">
                <a:latin typeface="Times New Roman" pitchFamily="18" charset="0"/>
              </a:rPr>
              <a:t>.</a:t>
            </a:r>
            <a:r>
              <a:rPr lang="zh-CN" altLang="en-US" sz="1200" b="1" dirty="0" smtClean="0">
                <a:latin typeface="Times New Roman" pitchFamily="18" charset="0"/>
              </a:rPr>
              <a:t>项目类</a:t>
            </a:r>
            <a:endParaRPr lang="zh-CN" altLang="en-US" sz="1200" b="1" dirty="0"/>
          </a:p>
        </p:txBody>
      </p:sp>
      <p:sp>
        <p:nvSpPr>
          <p:cNvPr id="48" name="Text Box 12"/>
          <p:cNvSpPr txBox="1">
            <a:spLocks noChangeAspect="1" noChangeArrowheads="1"/>
          </p:cNvSpPr>
          <p:nvPr/>
        </p:nvSpPr>
        <p:spPr bwMode="auto">
          <a:xfrm>
            <a:off x="5205692" y="4186910"/>
            <a:ext cx="1420072" cy="355600"/>
          </a:xfrm>
          <a:prstGeom prst="rect">
            <a:avLst/>
          </a:prstGeom>
          <a:solidFill>
            <a:schemeClr val="accent1">
              <a:lumMod val="40000"/>
              <a:lumOff val="60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algn="l">
              <a:buNone/>
            </a:pPr>
            <a:r>
              <a:rPr lang="en-US" altLang="zh-CN" sz="1000" b="1" dirty="0" smtClean="0">
                <a:latin typeface="Times New Roman" pitchFamily="18" charset="0"/>
              </a:rPr>
              <a:t>  D1</a:t>
            </a:r>
            <a:r>
              <a:rPr lang="en-US" altLang="zh-CN" sz="1000" b="1" dirty="0">
                <a:latin typeface="Times New Roman" pitchFamily="18" charset="0"/>
              </a:rPr>
              <a:t>.</a:t>
            </a:r>
            <a:r>
              <a:rPr lang="zh-CN" altLang="en-US" sz="1000" b="1" dirty="0" smtClean="0">
                <a:latin typeface="Times New Roman" pitchFamily="18" charset="0"/>
              </a:rPr>
              <a:t>工程项目主数据</a:t>
            </a:r>
            <a:endParaRPr lang="zh-CN" altLang="en-US" sz="1000" b="1" dirty="0"/>
          </a:p>
        </p:txBody>
      </p:sp>
      <p:sp>
        <p:nvSpPr>
          <p:cNvPr id="49" name="Text Box 13"/>
          <p:cNvSpPr txBox="1">
            <a:spLocks noChangeAspect="1" noChangeArrowheads="1"/>
          </p:cNvSpPr>
          <p:nvPr/>
        </p:nvSpPr>
        <p:spPr bwMode="auto">
          <a:xfrm>
            <a:off x="5205692" y="4587421"/>
            <a:ext cx="1420072" cy="354013"/>
          </a:xfrm>
          <a:prstGeom prst="rect">
            <a:avLst/>
          </a:prstGeom>
          <a:solidFill>
            <a:schemeClr val="accent1">
              <a:lumMod val="40000"/>
              <a:lumOff val="60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algn="l">
              <a:buNone/>
            </a:pPr>
            <a:r>
              <a:rPr lang="en-US" altLang="zh-CN" sz="1000" b="1" dirty="0" smtClean="0">
                <a:latin typeface="Times New Roman" pitchFamily="18" charset="0"/>
              </a:rPr>
              <a:t>  D2.</a:t>
            </a:r>
            <a:r>
              <a:rPr lang="zh-CN" altLang="en-US" sz="1000" b="1" dirty="0" smtClean="0">
                <a:latin typeface="Times New Roman" pitchFamily="18" charset="0"/>
              </a:rPr>
              <a:t>投资项目主数据</a:t>
            </a:r>
            <a:endParaRPr lang="zh-CN" altLang="en-US" sz="1000" b="1" dirty="0"/>
          </a:p>
        </p:txBody>
      </p:sp>
      <p:sp>
        <p:nvSpPr>
          <p:cNvPr id="50" name="Text Box 13"/>
          <p:cNvSpPr txBox="1">
            <a:spLocks noChangeAspect="1" noChangeArrowheads="1"/>
          </p:cNvSpPr>
          <p:nvPr/>
        </p:nvSpPr>
        <p:spPr bwMode="auto">
          <a:xfrm>
            <a:off x="5205692" y="4992769"/>
            <a:ext cx="1420072" cy="354013"/>
          </a:xfrm>
          <a:prstGeom prst="rect">
            <a:avLst/>
          </a:prstGeom>
          <a:solidFill>
            <a:schemeClr val="accent1">
              <a:lumMod val="40000"/>
              <a:lumOff val="60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algn="l">
              <a:buNone/>
            </a:pPr>
            <a:r>
              <a:rPr lang="en-US" altLang="zh-CN" sz="1000" b="1" dirty="0" smtClean="0">
                <a:latin typeface="Times New Roman" pitchFamily="18" charset="0"/>
              </a:rPr>
              <a:t>  D3.</a:t>
            </a:r>
            <a:r>
              <a:rPr lang="zh-CN" altLang="en-US" sz="1000" b="1" dirty="0" smtClean="0">
                <a:latin typeface="Times New Roman" pitchFamily="18" charset="0"/>
              </a:rPr>
              <a:t>勘察设计项目主数据</a:t>
            </a:r>
            <a:endParaRPr lang="zh-CN" altLang="en-US" sz="1000" b="1" dirty="0"/>
          </a:p>
        </p:txBody>
      </p:sp>
      <p:sp>
        <p:nvSpPr>
          <p:cNvPr id="51" name="Text Box 13"/>
          <p:cNvSpPr txBox="1">
            <a:spLocks noChangeAspect="1" noChangeArrowheads="1"/>
          </p:cNvSpPr>
          <p:nvPr/>
        </p:nvSpPr>
        <p:spPr bwMode="auto">
          <a:xfrm>
            <a:off x="8056569" y="4933914"/>
            <a:ext cx="1325587" cy="354013"/>
          </a:xfrm>
          <a:prstGeom prst="rect">
            <a:avLst/>
          </a:prstGeom>
          <a:solidFill>
            <a:schemeClr val="accent2">
              <a:lumMod val="7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fontAlgn="ctr">
              <a:buNone/>
            </a:pPr>
            <a:r>
              <a:rPr lang="en-US" altLang="zh-CN" sz="1000" b="1" dirty="0" smtClean="0">
                <a:latin typeface="Times New Roman" pitchFamily="18" charset="0"/>
              </a:rPr>
              <a:t>  E7.</a:t>
            </a:r>
            <a:r>
              <a:rPr lang="zh-CN" altLang="en-US" sz="1000" b="1" dirty="0"/>
              <a:t>存货分类主数据</a:t>
            </a:r>
            <a:endParaRPr lang="zh-CN" altLang="en-US" sz="1000" b="1" dirty="0">
              <a:solidFill>
                <a:srgbClr val="000000"/>
              </a:solidFill>
              <a:latin typeface="宋体"/>
            </a:endParaRPr>
          </a:p>
        </p:txBody>
      </p:sp>
      <p:sp>
        <p:nvSpPr>
          <p:cNvPr id="124" name="等腰三角形 123"/>
          <p:cNvSpPr/>
          <p:nvPr/>
        </p:nvSpPr>
        <p:spPr>
          <a:xfrm>
            <a:off x="2595546" y="1785926"/>
            <a:ext cx="5786478" cy="1143008"/>
          </a:xfrm>
          <a:prstGeom prst="triangle">
            <a:avLst/>
          </a:prstGeom>
        </p:spPr>
        <p:txBody>
          <a:bodyPr wrap="none" rtlCol="0" anchor="ctr">
            <a:spAutoFit/>
          </a:bodyPr>
          <a:lstStyle/>
          <a:p>
            <a:pPr algn="ctr">
              <a:buNone/>
            </a:pPr>
            <a:endParaRPr lang="zh-CN" altLang="en-US" b="1" dirty="0">
              <a:latin typeface="+mj-ea"/>
              <a:ea typeface="+mj-ea"/>
            </a:endParaRPr>
          </a:p>
        </p:txBody>
      </p:sp>
      <p:sp>
        <p:nvSpPr>
          <p:cNvPr id="125" name="等腰三角形 124"/>
          <p:cNvSpPr/>
          <p:nvPr/>
        </p:nvSpPr>
        <p:spPr>
          <a:xfrm>
            <a:off x="523844" y="1428736"/>
            <a:ext cx="8715436" cy="739777"/>
          </a:xfrm>
          <a:prstGeom prst="triangle">
            <a:avLst/>
          </a:prstGeom>
          <a:solidFill>
            <a:schemeClr val="accent1">
              <a:lumMod val="75000"/>
            </a:schemeClr>
          </a:solidFill>
        </p:spPr>
        <p:txBody>
          <a:bodyPr wrap="square" rtlCol="0" anchor="ctr">
            <a:spAutoFit/>
          </a:bodyPr>
          <a:lstStyle/>
          <a:p>
            <a:pPr algn="ctr">
              <a:buNone/>
            </a:pPr>
            <a:endParaRPr lang="zh-CN" altLang="en-US" b="1" dirty="0">
              <a:latin typeface="+mj-ea"/>
              <a:ea typeface="+mj-ea"/>
            </a:endParaRPr>
          </a:p>
        </p:txBody>
      </p:sp>
      <p:sp>
        <p:nvSpPr>
          <p:cNvPr id="128" name="椭圆 127"/>
          <p:cNvSpPr/>
          <p:nvPr/>
        </p:nvSpPr>
        <p:spPr>
          <a:xfrm>
            <a:off x="7096140" y="2571744"/>
            <a:ext cx="1872000" cy="468000"/>
          </a:xfrm>
          <a:prstGeom prst="ellipse">
            <a:avLst/>
          </a:prstGeom>
          <a:solidFill>
            <a:schemeClr val="accent1">
              <a:lumMod val="75000"/>
            </a:schemeClr>
          </a:solidFill>
        </p:spPr>
        <p:txBody>
          <a:bodyPr wrap="none" rtlCol="0" anchor="ctr">
            <a:spAutoFit/>
          </a:bodyPr>
          <a:lstStyle/>
          <a:p>
            <a:pPr algn="ctr">
              <a:buNone/>
            </a:pPr>
            <a:endParaRPr lang="zh-CN" altLang="en-US" b="1" dirty="0">
              <a:latin typeface="+mj-ea"/>
              <a:ea typeface="+mj-ea"/>
            </a:endParaRPr>
          </a:p>
        </p:txBody>
      </p:sp>
      <p:sp>
        <p:nvSpPr>
          <p:cNvPr id="129" name="TextBox 128"/>
          <p:cNvSpPr txBox="1"/>
          <p:nvPr/>
        </p:nvSpPr>
        <p:spPr>
          <a:xfrm>
            <a:off x="7401272" y="2579594"/>
            <a:ext cx="1338828" cy="417358"/>
          </a:xfrm>
          <a:prstGeom prst="rect">
            <a:avLst/>
          </a:prstGeom>
          <a:noFill/>
        </p:spPr>
        <p:txBody>
          <a:bodyPr wrap="none" rtlCol="0">
            <a:spAutoFit/>
          </a:bodyPr>
          <a:lstStyle/>
          <a:p>
            <a:pPr>
              <a:buNone/>
            </a:pPr>
            <a:r>
              <a:rPr lang="zh-CN" altLang="en-US" sz="1800" b="1" dirty="0" smtClean="0">
                <a:latin typeface="+mj-ea"/>
                <a:ea typeface="+mj-ea"/>
              </a:rPr>
              <a:t>财务管理类</a:t>
            </a:r>
            <a:endParaRPr lang="zh-CN" altLang="en-US" sz="1800" b="1" dirty="0">
              <a:latin typeface="+mj-ea"/>
              <a:ea typeface="+mj-ea"/>
            </a:endParaRPr>
          </a:p>
        </p:txBody>
      </p:sp>
      <p:sp>
        <p:nvSpPr>
          <p:cNvPr id="131" name="矩形 130"/>
          <p:cNvSpPr/>
          <p:nvPr/>
        </p:nvSpPr>
        <p:spPr>
          <a:xfrm>
            <a:off x="3738554" y="1571612"/>
            <a:ext cx="2339102" cy="525657"/>
          </a:xfrm>
          <a:prstGeom prst="rect">
            <a:avLst/>
          </a:prstGeom>
        </p:spPr>
        <p:txBody>
          <a:bodyPr wrap="none">
            <a:spAutoFit/>
          </a:bodyPr>
          <a:lstStyle/>
          <a:p>
            <a:pPr>
              <a:buNone/>
            </a:pPr>
            <a:r>
              <a:rPr lang="zh-CN" altLang="en-US" sz="2400" b="1" dirty="0" smtClean="0">
                <a:solidFill>
                  <a:schemeClr val="bg2"/>
                </a:solidFill>
                <a:latin typeface="微软雅黑" pitchFamily="34" charset="-122"/>
                <a:ea typeface="微软雅黑" pitchFamily="34" charset="-122"/>
              </a:rPr>
              <a:t>主数据应用架构</a:t>
            </a:r>
            <a:endParaRPr lang="zh-CN" altLang="en-US" sz="2400" b="1" dirty="0">
              <a:solidFill>
                <a:schemeClr val="bg2"/>
              </a:solidFill>
              <a:latin typeface="微软雅黑" pitchFamily="34" charset="-122"/>
              <a:ea typeface="微软雅黑" pitchFamily="34" charset="-122"/>
            </a:endParaRPr>
          </a:p>
        </p:txBody>
      </p:sp>
      <p:sp>
        <p:nvSpPr>
          <p:cNvPr id="132" name="Line 6"/>
          <p:cNvSpPr>
            <a:spLocks noChangeShapeType="1"/>
          </p:cNvSpPr>
          <p:nvPr/>
        </p:nvSpPr>
        <p:spPr bwMode="auto">
          <a:xfrm>
            <a:off x="2095480" y="3085860"/>
            <a:ext cx="0" cy="2986345"/>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n w="12700">
                <a:solidFill>
                  <a:schemeClr val="tx1"/>
                </a:solidFill>
              </a:ln>
              <a:latin typeface="+mj-ea"/>
              <a:ea typeface="+mj-ea"/>
            </a:endParaRPr>
          </a:p>
        </p:txBody>
      </p:sp>
      <p:sp>
        <p:nvSpPr>
          <p:cNvPr id="133" name="Line 6"/>
          <p:cNvSpPr>
            <a:spLocks noChangeShapeType="1"/>
          </p:cNvSpPr>
          <p:nvPr/>
        </p:nvSpPr>
        <p:spPr bwMode="auto">
          <a:xfrm>
            <a:off x="6667512" y="3085860"/>
            <a:ext cx="0" cy="2986345"/>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n w="12700">
                <a:solidFill>
                  <a:schemeClr val="tx1"/>
                </a:solidFill>
              </a:ln>
              <a:latin typeface="+mj-ea"/>
              <a:ea typeface="+mj-ea"/>
            </a:endParaRPr>
          </a:p>
        </p:txBody>
      </p:sp>
      <p:sp>
        <p:nvSpPr>
          <p:cNvPr id="91" name="矩形 90"/>
          <p:cNvSpPr/>
          <p:nvPr/>
        </p:nvSpPr>
        <p:spPr>
          <a:xfrm>
            <a:off x="4505908" y="32254"/>
            <a:ext cx="5415644" cy="372410"/>
          </a:xfrm>
          <a:prstGeom prst="rect">
            <a:avLst/>
          </a:prstGeom>
        </p:spPr>
        <p:txBody>
          <a:bodyPr wrap="square">
            <a:spAutoFit/>
          </a:bodyPr>
          <a:lstStyle/>
          <a:p>
            <a:pPr>
              <a:buNone/>
            </a:pPr>
            <a:r>
              <a:rPr lang="zh-CN" altLang="en-US" b="1" dirty="0" smtClean="0">
                <a:latin typeface="+mn-ea"/>
                <a:ea typeface="+mn-ea"/>
              </a:rPr>
              <a:t>管理架构  绩效考核  </a:t>
            </a:r>
            <a:r>
              <a:rPr lang="zh-CN" altLang="en-US" b="1" dirty="0" smtClean="0">
                <a:solidFill>
                  <a:srgbClr val="FF0000"/>
                </a:solidFill>
                <a:latin typeface="+mn-ea"/>
                <a:ea typeface="+mn-ea"/>
              </a:rPr>
              <a:t>应用架构 </a:t>
            </a:r>
            <a:r>
              <a:rPr lang="zh-CN" altLang="en-US" b="1" dirty="0" smtClean="0">
                <a:latin typeface="+mn-ea"/>
                <a:ea typeface="+mn-ea"/>
              </a:rPr>
              <a:t> 数据标准  集成架构  安全架构</a:t>
            </a:r>
            <a:endParaRPr lang="zh-CN" altLang="en-US" b="1" dirty="0">
              <a:latin typeface="+mn-ea"/>
              <a:ea typeface="+mn-ea"/>
            </a:endParaRPr>
          </a:p>
        </p:txBody>
      </p:sp>
      <p:sp>
        <p:nvSpPr>
          <p:cNvPr id="92" name="右箭头 91"/>
          <p:cNvSpPr/>
          <p:nvPr/>
        </p:nvSpPr>
        <p:spPr bwMode="auto">
          <a:xfrm>
            <a:off x="8034300"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3" name="右箭头 92"/>
          <p:cNvSpPr/>
          <p:nvPr/>
        </p:nvSpPr>
        <p:spPr bwMode="auto">
          <a:xfrm>
            <a:off x="8898396"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4" name="右箭头 93"/>
          <p:cNvSpPr/>
          <p:nvPr/>
        </p:nvSpPr>
        <p:spPr bwMode="auto">
          <a:xfrm>
            <a:off x="7120498"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5" name="右箭头 94"/>
          <p:cNvSpPr/>
          <p:nvPr/>
        </p:nvSpPr>
        <p:spPr bwMode="auto">
          <a:xfrm>
            <a:off x="623410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6" name="右箭头 95"/>
          <p:cNvSpPr/>
          <p:nvPr/>
        </p:nvSpPr>
        <p:spPr bwMode="auto">
          <a:xfrm>
            <a:off x="5320298"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61" name="组合 31"/>
          <p:cNvGrpSpPr/>
          <p:nvPr/>
        </p:nvGrpSpPr>
        <p:grpSpPr>
          <a:xfrm>
            <a:off x="8358454" y="431655"/>
            <a:ext cx="1295910" cy="477065"/>
            <a:chOff x="4420039" y="1208820"/>
            <a:chExt cx="4032448" cy="2880728"/>
          </a:xfrm>
        </p:grpSpPr>
        <p:sp>
          <p:nvSpPr>
            <p:cNvPr id="62" name="圆角矩形 61"/>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63" name="圆角矩形 62"/>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64"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65"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76"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77"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78"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66"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67"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8"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69"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0" name="Rectangle 86"/>
            <p:cNvSpPr>
              <a:spLocks noChangeArrowheads="1"/>
            </p:cNvSpPr>
            <p:nvPr/>
          </p:nvSpPr>
          <p:spPr bwMode="auto">
            <a:xfrm>
              <a:off x="6073081" y="3069951"/>
              <a:ext cx="432048" cy="864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1"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2"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3"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4"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75"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244130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nvSpPr>
        <p:spPr>
          <a:xfrm>
            <a:off x="8018156" y="3567754"/>
            <a:ext cx="1306170" cy="2013499"/>
          </a:xfrm>
          <a:prstGeom prst="roundRect">
            <a:avLst/>
          </a:prstGeom>
          <a:noFill/>
          <a:ln>
            <a:solidFill>
              <a:srgbClr val="FFC000"/>
            </a:solidFill>
          </a:ln>
        </p:spPr>
        <p:txBody>
          <a:bodyPr wrap="square" lIns="36000" tIns="36000" rIns="0" bIns="0" rtlCol="0" anchor="t">
            <a:noAutofit/>
          </a:bodyPr>
          <a:lstStyle/>
          <a:p>
            <a:pPr algn="ctr">
              <a:lnSpc>
                <a:spcPct val="100000"/>
              </a:lnSpc>
              <a:spcAft>
                <a:spcPts val="0"/>
              </a:spcAft>
              <a:buNone/>
            </a:pPr>
            <a:r>
              <a:rPr lang="zh-CN" altLang="en-US" dirty="0" smtClean="0">
                <a:latin typeface="+mj-ea"/>
                <a:ea typeface="+mj-ea"/>
              </a:rPr>
              <a:t>财务类</a:t>
            </a:r>
          </a:p>
        </p:txBody>
      </p:sp>
      <p:sp>
        <p:nvSpPr>
          <p:cNvPr id="2" name="标题 1"/>
          <p:cNvSpPr>
            <a:spLocks noGrp="1"/>
          </p:cNvSpPr>
          <p:nvPr>
            <p:ph type="title"/>
          </p:nvPr>
        </p:nvSpPr>
        <p:spPr>
          <a:xfrm>
            <a:off x="480392" y="2686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en-US" altLang="zh-CN" kern="1200" dirty="0" smtClean="0">
                <a:latin typeface="+mj-ea"/>
              </a:rPr>
              <a:t>3</a:t>
            </a:r>
            <a:r>
              <a:rPr lang="zh-CN" altLang="en-US" kern="1200" dirty="0" smtClean="0">
                <a:latin typeface="+mj-ea"/>
              </a:rPr>
              <a:t>、主数据应用架构</a:t>
            </a:r>
            <a:r>
              <a:rPr lang="en-US" altLang="zh-CN" kern="1200" dirty="0" smtClean="0">
                <a:latin typeface="+mj-ea"/>
              </a:rPr>
              <a:t>--</a:t>
            </a:r>
            <a:r>
              <a:rPr lang="zh-CN" altLang="en-US" sz="2000" kern="1200" dirty="0">
                <a:latin typeface="+mj-ea"/>
              </a:rPr>
              <a:t>数据引用关系</a:t>
            </a:r>
          </a:p>
        </p:txBody>
      </p:sp>
      <p:sp>
        <p:nvSpPr>
          <p:cNvPr id="3" name="圆角矩形 2"/>
          <p:cNvSpPr/>
          <p:nvPr/>
        </p:nvSpPr>
        <p:spPr>
          <a:xfrm>
            <a:off x="881034" y="3760936"/>
            <a:ext cx="1080000" cy="432000"/>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r>
              <a:rPr lang="zh-CN" altLang="en-US" b="1" dirty="0" smtClean="0">
                <a:latin typeface="+mj-ea"/>
                <a:ea typeface="+mj-ea"/>
              </a:rPr>
              <a:t>组织</a:t>
            </a:r>
            <a:r>
              <a:rPr lang="zh-CN" altLang="en-US" b="1" dirty="0">
                <a:latin typeface="+mj-ea"/>
                <a:ea typeface="+mj-ea"/>
              </a:rPr>
              <a:t>机构</a:t>
            </a:r>
            <a:endParaRPr lang="zh-CN" altLang="en-US" b="1" dirty="0" smtClean="0">
              <a:latin typeface="+mj-ea"/>
              <a:ea typeface="+mj-ea"/>
            </a:endParaRPr>
          </a:p>
        </p:txBody>
      </p:sp>
      <p:sp>
        <p:nvSpPr>
          <p:cNvPr id="4" name="圆角矩形 3"/>
          <p:cNvSpPr/>
          <p:nvPr/>
        </p:nvSpPr>
        <p:spPr>
          <a:xfrm>
            <a:off x="1540338" y="5783082"/>
            <a:ext cx="1080000" cy="432000"/>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r>
              <a:rPr lang="zh-CN" altLang="en-US" b="1" dirty="0">
                <a:latin typeface="+mj-ea"/>
                <a:ea typeface="+mj-ea"/>
              </a:rPr>
              <a:t>人员</a:t>
            </a:r>
            <a:endParaRPr lang="zh-CN" altLang="en-US" b="1" dirty="0" smtClean="0">
              <a:latin typeface="+mj-ea"/>
              <a:ea typeface="+mj-ea"/>
            </a:endParaRPr>
          </a:p>
        </p:txBody>
      </p:sp>
      <p:sp>
        <p:nvSpPr>
          <p:cNvPr id="5" name="圆角矩形 4"/>
          <p:cNvSpPr/>
          <p:nvPr/>
        </p:nvSpPr>
        <p:spPr>
          <a:xfrm>
            <a:off x="3975999" y="3641708"/>
            <a:ext cx="1080000" cy="432000"/>
          </a:xfrm>
          <a:prstGeom prst="roundRect">
            <a:avLst/>
          </a:prstGeom>
          <a:solidFill>
            <a:schemeClr val="accent2">
              <a:lumMod val="75000"/>
            </a:schemeClr>
          </a:solidFill>
        </p:spPr>
        <p:txBody>
          <a:bodyPr wrap="square" lIns="36000" tIns="36000" rIns="0" bIns="0" rtlCol="0" anchor="ctr">
            <a:noAutofit/>
          </a:bodyPr>
          <a:lstStyle/>
          <a:p>
            <a:pPr algn="ctr">
              <a:lnSpc>
                <a:spcPct val="100000"/>
              </a:lnSpc>
              <a:spcAft>
                <a:spcPts val="0"/>
              </a:spcAft>
              <a:buNone/>
            </a:pPr>
            <a:r>
              <a:rPr lang="zh-CN" altLang="en-US" dirty="0" smtClean="0">
                <a:latin typeface="+mj-ea"/>
                <a:ea typeface="+mj-ea"/>
              </a:rPr>
              <a:t>客户</a:t>
            </a:r>
          </a:p>
        </p:txBody>
      </p:sp>
      <p:sp>
        <p:nvSpPr>
          <p:cNvPr id="6" name="圆角矩形 5"/>
          <p:cNvSpPr/>
          <p:nvPr/>
        </p:nvSpPr>
        <p:spPr>
          <a:xfrm>
            <a:off x="2744036" y="2288474"/>
            <a:ext cx="1080000" cy="432000"/>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r>
              <a:rPr lang="zh-CN" altLang="en-US" b="1" dirty="0">
                <a:latin typeface="+mj-ea"/>
                <a:ea typeface="+mj-ea"/>
              </a:rPr>
              <a:t>供应商</a:t>
            </a:r>
            <a:endParaRPr lang="zh-CN" altLang="en-US" b="1" dirty="0" smtClean="0">
              <a:latin typeface="+mj-ea"/>
              <a:ea typeface="+mj-ea"/>
            </a:endParaRPr>
          </a:p>
        </p:txBody>
      </p:sp>
      <p:sp>
        <p:nvSpPr>
          <p:cNvPr id="8" name="圆角矩形 7"/>
          <p:cNvSpPr/>
          <p:nvPr/>
        </p:nvSpPr>
        <p:spPr>
          <a:xfrm>
            <a:off x="6713682" y="2700705"/>
            <a:ext cx="1080000" cy="432000"/>
          </a:xfrm>
          <a:prstGeom prst="roundRect">
            <a:avLst/>
          </a:prstGeom>
          <a:solidFill>
            <a:schemeClr val="accent2">
              <a:lumMod val="75000"/>
            </a:schemeClr>
          </a:solidFill>
        </p:spPr>
        <p:txBody>
          <a:bodyPr wrap="square" lIns="36000" tIns="36000" rIns="0" bIns="0" rtlCol="0" anchor="ctr">
            <a:noAutofit/>
          </a:bodyPr>
          <a:lstStyle/>
          <a:p>
            <a:pPr algn="ctr">
              <a:lnSpc>
                <a:spcPct val="100000"/>
              </a:lnSpc>
              <a:spcAft>
                <a:spcPts val="0"/>
              </a:spcAft>
              <a:buNone/>
            </a:pPr>
            <a:r>
              <a:rPr lang="zh-CN" altLang="en-US" dirty="0" smtClean="0">
                <a:latin typeface="+mj-ea"/>
                <a:ea typeface="+mj-ea"/>
              </a:rPr>
              <a:t>工程项目</a:t>
            </a:r>
          </a:p>
        </p:txBody>
      </p:sp>
      <p:sp>
        <p:nvSpPr>
          <p:cNvPr id="9" name="圆角矩形 8"/>
          <p:cNvSpPr/>
          <p:nvPr/>
        </p:nvSpPr>
        <p:spPr>
          <a:xfrm>
            <a:off x="6312288" y="4294785"/>
            <a:ext cx="1080000" cy="432000"/>
          </a:xfrm>
          <a:prstGeom prst="roundRect">
            <a:avLst/>
          </a:prstGeom>
          <a:solidFill>
            <a:schemeClr val="accent2">
              <a:lumMod val="75000"/>
            </a:schemeClr>
          </a:solidFill>
        </p:spPr>
        <p:txBody>
          <a:bodyPr wrap="square" lIns="36000" tIns="36000" rIns="0" bIns="0" rtlCol="0" anchor="ctr">
            <a:noAutofit/>
          </a:bodyPr>
          <a:lstStyle/>
          <a:p>
            <a:pPr algn="ctr">
              <a:lnSpc>
                <a:spcPct val="100000"/>
              </a:lnSpc>
              <a:spcAft>
                <a:spcPts val="0"/>
              </a:spcAft>
              <a:buNone/>
            </a:pPr>
            <a:r>
              <a:rPr lang="zh-CN" altLang="en-US" dirty="0" smtClean="0">
                <a:latin typeface="+mj-ea"/>
                <a:ea typeface="+mj-ea"/>
              </a:rPr>
              <a:t>投资项目</a:t>
            </a:r>
          </a:p>
        </p:txBody>
      </p:sp>
      <p:sp>
        <p:nvSpPr>
          <p:cNvPr id="10" name="圆角矩形 9"/>
          <p:cNvSpPr/>
          <p:nvPr/>
        </p:nvSpPr>
        <p:spPr>
          <a:xfrm>
            <a:off x="5885650" y="5485914"/>
            <a:ext cx="1080000" cy="432000"/>
          </a:xfrm>
          <a:prstGeom prst="roundRect">
            <a:avLst/>
          </a:prstGeom>
          <a:solidFill>
            <a:schemeClr val="accent2">
              <a:lumMod val="75000"/>
            </a:schemeClr>
          </a:solidFill>
        </p:spPr>
        <p:txBody>
          <a:bodyPr wrap="square" lIns="36000" tIns="36000" rIns="0" bIns="0" rtlCol="0" anchor="ctr">
            <a:noAutofit/>
          </a:bodyPr>
          <a:lstStyle/>
          <a:p>
            <a:pPr algn="ctr">
              <a:lnSpc>
                <a:spcPct val="100000"/>
              </a:lnSpc>
              <a:spcAft>
                <a:spcPts val="0"/>
              </a:spcAft>
              <a:buNone/>
            </a:pPr>
            <a:r>
              <a:rPr lang="zh-CN" altLang="en-US" dirty="0" smtClean="0">
                <a:latin typeface="+mj-ea"/>
                <a:ea typeface="+mj-ea"/>
              </a:rPr>
              <a:t>勘察设计项目</a:t>
            </a:r>
          </a:p>
        </p:txBody>
      </p:sp>
      <p:sp>
        <p:nvSpPr>
          <p:cNvPr id="11" name="圆角矩形 10"/>
          <p:cNvSpPr/>
          <p:nvPr/>
        </p:nvSpPr>
        <p:spPr>
          <a:xfrm>
            <a:off x="8153842" y="4025379"/>
            <a:ext cx="1080000" cy="423818"/>
          </a:xfrm>
          <a:prstGeom prst="roundRect">
            <a:avLst/>
          </a:prstGeom>
          <a:solidFill>
            <a:srgbClr val="FFC000"/>
          </a:solidFill>
        </p:spPr>
        <p:txBody>
          <a:bodyPr wrap="square" lIns="36000" tIns="36000" rIns="0" bIns="0" rtlCol="0" anchor="ctr">
            <a:noAutofit/>
          </a:bodyPr>
          <a:lstStyle/>
          <a:p>
            <a:pPr algn="ctr">
              <a:lnSpc>
                <a:spcPct val="100000"/>
              </a:lnSpc>
              <a:spcAft>
                <a:spcPts val="0"/>
              </a:spcAft>
              <a:buNone/>
            </a:pPr>
            <a:r>
              <a:rPr lang="zh-CN" altLang="en-US" dirty="0" smtClean="0">
                <a:latin typeface="+mj-ea"/>
                <a:ea typeface="+mj-ea"/>
              </a:rPr>
              <a:t>外部客商</a:t>
            </a:r>
          </a:p>
        </p:txBody>
      </p:sp>
      <p:cxnSp>
        <p:nvCxnSpPr>
          <p:cNvPr id="13" name="曲线连接符 12"/>
          <p:cNvCxnSpPr>
            <a:stCxn id="3" idx="0"/>
            <a:endCxn id="6" idx="1"/>
          </p:cNvCxnSpPr>
          <p:nvPr/>
        </p:nvCxnSpPr>
        <p:spPr bwMode="auto">
          <a:xfrm rot="5400000" flipH="1" flipV="1">
            <a:off x="1454304" y="2471204"/>
            <a:ext cx="1256462" cy="1323002"/>
          </a:xfrm>
          <a:prstGeom prst="curvedConnector2">
            <a:avLst/>
          </a:prstGeom>
          <a:noFill/>
          <a:ln w="19050" cap="flat" cmpd="sng" algn="ctr">
            <a:solidFill>
              <a:schemeClr val="accent1">
                <a:lumMod val="75000"/>
              </a:schemeClr>
            </a:solidFill>
            <a:prstDash val="sysDash"/>
            <a:round/>
            <a:headEnd type="none" w="med" len="med"/>
            <a:tailEnd type="arrow"/>
          </a:ln>
          <a:effectLst/>
        </p:spPr>
      </p:cxnSp>
      <p:cxnSp>
        <p:nvCxnSpPr>
          <p:cNvPr id="15" name="曲线连接符 14"/>
          <p:cNvCxnSpPr>
            <a:stCxn id="3" idx="3"/>
            <a:endCxn id="5" idx="1"/>
          </p:cNvCxnSpPr>
          <p:nvPr/>
        </p:nvCxnSpPr>
        <p:spPr bwMode="auto">
          <a:xfrm flipV="1">
            <a:off x="1961034" y="3857708"/>
            <a:ext cx="2014965" cy="119228"/>
          </a:xfrm>
          <a:prstGeom prst="curvedConnector3">
            <a:avLst>
              <a:gd name="adj1" fmla="val 50000"/>
            </a:avLst>
          </a:prstGeom>
          <a:noFill/>
          <a:ln w="19050" cap="flat" cmpd="sng" algn="ctr">
            <a:solidFill>
              <a:schemeClr val="accent1">
                <a:lumMod val="75000"/>
              </a:schemeClr>
            </a:solidFill>
            <a:prstDash val="sysDash"/>
            <a:round/>
            <a:headEnd type="none" w="med" len="med"/>
            <a:tailEnd type="arrow"/>
          </a:ln>
          <a:effectLst/>
        </p:spPr>
      </p:cxnSp>
      <p:cxnSp>
        <p:nvCxnSpPr>
          <p:cNvPr id="17" name="曲线连接符 16"/>
          <p:cNvCxnSpPr>
            <a:stCxn id="3" idx="2"/>
            <a:endCxn id="4" idx="0"/>
          </p:cNvCxnSpPr>
          <p:nvPr/>
        </p:nvCxnSpPr>
        <p:spPr bwMode="auto">
          <a:xfrm rot="16200000" flipH="1">
            <a:off x="955613" y="4658357"/>
            <a:ext cx="1590146" cy="659304"/>
          </a:xfrm>
          <a:prstGeom prst="curvedConnector3">
            <a:avLst/>
          </a:prstGeom>
          <a:noFill/>
          <a:ln w="19050" cap="flat" cmpd="sng" algn="ctr">
            <a:solidFill>
              <a:schemeClr val="accent1">
                <a:lumMod val="75000"/>
              </a:schemeClr>
            </a:solidFill>
            <a:prstDash val="sysDash"/>
            <a:round/>
            <a:headEnd type="none" w="med" len="med"/>
            <a:tailEnd type="arrow"/>
          </a:ln>
          <a:effectLst/>
        </p:spPr>
      </p:cxnSp>
      <p:cxnSp>
        <p:nvCxnSpPr>
          <p:cNvPr id="19" name="曲线连接符 18"/>
          <p:cNvCxnSpPr>
            <a:stCxn id="3" idx="2"/>
            <a:endCxn id="10" idx="1"/>
          </p:cNvCxnSpPr>
          <p:nvPr/>
        </p:nvCxnSpPr>
        <p:spPr bwMode="auto">
          <a:xfrm rot="16200000" flipH="1">
            <a:off x="2898853" y="2715117"/>
            <a:ext cx="1508978" cy="4464616"/>
          </a:xfrm>
          <a:prstGeom prst="curvedConnector2">
            <a:avLst/>
          </a:prstGeom>
          <a:noFill/>
          <a:ln w="19050" cap="flat" cmpd="sng" algn="ctr">
            <a:solidFill>
              <a:schemeClr val="accent1">
                <a:lumMod val="75000"/>
              </a:schemeClr>
            </a:solidFill>
            <a:prstDash val="sysDash"/>
            <a:round/>
            <a:headEnd type="none" w="med" len="med"/>
            <a:tailEnd type="arrow"/>
          </a:ln>
          <a:effectLst/>
        </p:spPr>
      </p:cxnSp>
      <p:cxnSp>
        <p:nvCxnSpPr>
          <p:cNvPr id="23" name="曲线连接符 22"/>
          <p:cNvCxnSpPr>
            <a:stCxn id="3" idx="3"/>
            <a:endCxn id="8" idx="1"/>
          </p:cNvCxnSpPr>
          <p:nvPr/>
        </p:nvCxnSpPr>
        <p:spPr bwMode="auto">
          <a:xfrm flipV="1">
            <a:off x="1961034" y="2916705"/>
            <a:ext cx="4752648" cy="1060231"/>
          </a:xfrm>
          <a:prstGeom prst="curvedConnector3">
            <a:avLst>
              <a:gd name="adj1" fmla="val 18788"/>
            </a:avLst>
          </a:prstGeom>
          <a:noFill/>
          <a:ln w="19050" cap="flat" cmpd="sng" algn="ctr">
            <a:solidFill>
              <a:schemeClr val="accent1">
                <a:lumMod val="75000"/>
              </a:schemeClr>
            </a:solidFill>
            <a:prstDash val="sysDash"/>
            <a:round/>
            <a:headEnd type="none" w="med" len="med"/>
            <a:tailEnd type="arrow"/>
          </a:ln>
          <a:effectLst/>
        </p:spPr>
      </p:cxnSp>
      <p:cxnSp>
        <p:nvCxnSpPr>
          <p:cNvPr id="25" name="曲线连接符 24"/>
          <p:cNvCxnSpPr>
            <a:stCxn id="5" idx="3"/>
            <a:endCxn id="8" idx="1"/>
          </p:cNvCxnSpPr>
          <p:nvPr/>
        </p:nvCxnSpPr>
        <p:spPr bwMode="auto">
          <a:xfrm flipV="1">
            <a:off x="5055999" y="2916705"/>
            <a:ext cx="1657683" cy="941003"/>
          </a:xfrm>
          <a:prstGeom prst="curvedConnector3">
            <a:avLst>
              <a:gd name="adj1" fmla="val 50000"/>
            </a:avLst>
          </a:prstGeom>
          <a:noFill/>
          <a:ln w="19050" cap="flat" cmpd="sng" algn="ctr">
            <a:solidFill>
              <a:schemeClr val="accent1">
                <a:lumMod val="75000"/>
              </a:schemeClr>
            </a:solidFill>
            <a:prstDash val="sysDash"/>
            <a:round/>
            <a:headEnd type="none" w="med" len="med"/>
            <a:tailEnd type="arrow"/>
          </a:ln>
          <a:effectLst/>
        </p:spPr>
      </p:cxnSp>
      <p:cxnSp>
        <p:nvCxnSpPr>
          <p:cNvPr id="87" name="曲线连接符 86"/>
          <p:cNvCxnSpPr>
            <a:stCxn id="5" idx="2"/>
            <a:endCxn id="10" idx="0"/>
          </p:cNvCxnSpPr>
          <p:nvPr/>
        </p:nvCxnSpPr>
        <p:spPr bwMode="auto">
          <a:xfrm rot="16200000" flipH="1">
            <a:off x="4764721" y="3824985"/>
            <a:ext cx="1412206" cy="1909651"/>
          </a:xfrm>
          <a:prstGeom prst="curvedConnector3">
            <a:avLst/>
          </a:prstGeom>
          <a:noFill/>
          <a:ln w="19050" cap="flat" cmpd="sng" algn="ctr">
            <a:solidFill>
              <a:schemeClr val="accent1">
                <a:lumMod val="75000"/>
              </a:schemeClr>
            </a:solidFill>
            <a:prstDash val="sysDash"/>
            <a:round/>
            <a:headEnd type="none" w="med" len="med"/>
            <a:tailEnd type="arrow"/>
          </a:ln>
          <a:effectLst/>
        </p:spPr>
      </p:cxnSp>
      <p:cxnSp>
        <p:nvCxnSpPr>
          <p:cNvPr id="92" name="曲线连接符 91"/>
          <p:cNvCxnSpPr>
            <a:stCxn id="5" idx="3"/>
            <a:endCxn id="9" idx="0"/>
          </p:cNvCxnSpPr>
          <p:nvPr/>
        </p:nvCxnSpPr>
        <p:spPr bwMode="auto">
          <a:xfrm>
            <a:off x="5055999" y="3857708"/>
            <a:ext cx="1796289" cy="437077"/>
          </a:xfrm>
          <a:prstGeom prst="curvedConnector2">
            <a:avLst/>
          </a:prstGeom>
          <a:noFill/>
          <a:ln w="19050" cap="flat" cmpd="sng" algn="ctr">
            <a:solidFill>
              <a:schemeClr val="accent1">
                <a:lumMod val="75000"/>
              </a:schemeClr>
            </a:solidFill>
            <a:prstDash val="sysDash"/>
            <a:round/>
            <a:headEnd type="none" w="med" len="med"/>
            <a:tailEnd type="arrow"/>
          </a:ln>
          <a:effectLst/>
        </p:spPr>
      </p:cxnSp>
      <p:cxnSp>
        <p:nvCxnSpPr>
          <p:cNvPr id="94" name="曲线连接符 93"/>
          <p:cNvCxnSpPr>
            <a:stCxn id="6" idx="0"/>
            <a:endCxn id="11" idx="0"/>
          </p:cNvCxnSpPr>
          <p:nvPr/>
        </p:nvCxnSpPr>
        <p:spPr bwMode="auto">
          <a:xfrm rot="16200000" flipH="1">
            <a:off x="5120486" y="452023"/>
            <a:ext cx="1736905" cy="5409806"/>
          </a:xfrm>
          <a:prstGeom prst="curvedConnector3">
            <a:avLst>
              <a:gd name="adj1" fmla="val -13161"/>
            </a:avLst>
          </a:prstGeom>
          <a:noFill/>
          <a:ln w="19050" cap="flat" cmpd="sng" algn="ctr">
            <a:solidFill>
              <a:srgbClr val="FFC000"/>
            </a:solidFill>
            <a:prstDash val="sysDash"/>
            <a:round/>
            <a:headEnd type="triangle" w="med" len="med"/>
            <a:tailEnd type="triangle" w="med" len="med"/>
          </a:ln>
          <a:effectLst/>
        </p:spPr>
      </p:cxnSp>
      <p:cxnSp>
        <p:nvCxnSpPr>
          <p:cNvPr id="102" name="曲线连接符 101"/>
          <p:cNvCxnSpPr>
            <a:stCxn id="5" idx="3"/>
            <a:endCxn id="11" idx="1"/>
          </p:cNvCxnSpPr>
          <p:nvPr/>
        </p:nvCxnSpPr>
        <p:spPr bwMode="auto">
          <a:xfrm>
            <a:off x="5055999" y="3857708"/>
            <a:ext cx="3097843" cy="379580"/>
          </a:xfrm>
          <a:prstGeom prst="curvedConnector3">
            <a:avLst>
              <a:gd name="adj1" fmla="val 86077"/>
            </a:avLst>
          </a:prstGeom>
          <a:noFill/>
          <a:ln w="19050" cap="flat" cmpd="sng" algn="ctr">
            <a:solidFill>
              <a:srgbClr val="FFC000"/>
            </a:solidFill>
            <a:prstDash val="sysDash"/>
            <a:round/>
            <a:headEnd type="triangle" w="med" len="med"/>
            <a:tailEnd type="triangle" w="med" len="med"/>
          </a:ln>
          <a:effectLst/>
        </p:spPr>
      </p:cxnSp>
      <p:cxnSp>
        <p:nvCxnSpPr>
          <p:cNvPr id="104" name="曲线连接符 103"/>
          <p:cNvCxnSpPr>
            <a:stCxn id="3" idx="2"/>
            <a:endCxn id="54" idx="2"/>
          </p:cNvCxnSpPr>
          <p:nvPr/>
        </p:nvCxnSpPr>
        <p:spPr bwMode="auto">
          <a:xfrm rot="16200000" flipH="1">
            <a:off x="4590985" y="1022984"/>
            <a:ext cx="950413" cy="7290315"/>
          </a:xfrm>
          <a:prstGeom prst="curvedConnector3">
            <a:avLst>
              <a:gd name="adj1" fmla="val 118708"/>
            </a:avLst>
          </a:prstGeom>
          <a:noFill/>
          <a:ln w="19050" cap="flat" cmpd="sng" algn="ctr">
            <a:solidFill>
              <a:srgbClr val="FFC000"/>
            </a:solidFill>
            <a:prstDash val="sysDash"/>
            <a:round/>
            <a:headEnd type="triangle" w="med" len="med"/>
            <a:tailEnd type="triangle" w="med" len="med"/>
          </a:ln>
          <a:effectLst/>
        </p:spPr>
      </p:cxnSp>
      <p:sp>
        <p:nvSpPr>
          <p:cNvPr id="106" name="TextBox 105"/>
          <p:cNvSpPr txBox="1"/>
          <p:nvPr/>
        </p:nvSpPr>
        <p:spPr bwMode="gray">
          <a:xfrm>
            <a:off x="1394664" y="2819230"/>
            <a:ext cx="685675"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N</a:t>
            </a:r>
            <a:endParaRPr lang="zh-CN" altLang="en-US" sz="1600" b="1" dirty="0">
              <a:latin typeface="微软雅黑" pitchFamily="34" charset="-122"/>
              <a:ea typeface="微软雅黑" pitchFamily="34" charset="-122"/>
            </a:endParaRPr>
          </a:p>
        </p:txBody>
      </p:sp>
      <p:sp>
        <p:nvSpPr>
          <p:cNvPr id="108" name="TextBox 107"/>
          <p:cNvSpPr txBox="1"/>
          <p:nvPr/>
        </p:nvSpPr>
        <p:spPr bwMode="gray">
          <a:xfrm>
            <a:off x="3284035" y="5318022"/>
            <a:ext cx="685675"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N</a:t>
            </a:r>
            <a:endParaRPr lang="zh-CN" altLang="en-US" sz="1600" b="1" dirty="0">
              <a:latin typeface="微软雅黑" pitchFamily="34" charset="-122"/>
              <a:ea typeface="微软雅黑" pitchFamily="34" charset="-122"/>
            </a:endParaRPr>
          </a:p>
        </p:txBody>
      </p:sp>
      <p:sp>
        <p:nvSpPr>
          <p:cNvPr id="109" name="TextBox 108"/>
          <p:cNvSpPr txBox="1"/>
          <p:nvPr/>
        </p:nvSpPr>
        <p:spPr bwMode="gray">
          <a:xfrm>
            <a:off x="2825250" y="3783244"/>
            <a:ext cx="685675"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N</a:t>
            </a:r>
            <a:endParaRPr lang="zh-CN" altLang="en-US" sz="1600" b="1" dirty="0">
              <a:latin typeface="微软雅黑" pitchFamily="34" charset="-122"/>
              <a:ea typeface="微软雅黑" pitchFamily="34" charset="-122"/>
            </a:endParaRPr>
          </a:p>
        </p:txBody>
      </p:sp>
      <p:sp>
        <p:nvSpPr>
          <p:cNvPr id="110" name="TextBox 109"/>
          <p:cNvSpPr txBox="1"/>
          <p:nvPr/>
        </p:nvSpPr>
        <p:spPr bwMode="gray">
          <a:xfrm>
            <a:off x="4311859" y="2852114"/>
            <a:ext cx="685675"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N</a:t>
            </a:r>
            <a:endParaRPr lang="zh-CN" altLang="en-US" sz="1600" b="1" dirty="0">
              <a:latin typeface="微软雅黑" pitchFamily="34" charset="-122"/>
              <a:ea typeface="微软雅黑" pitchFamily="34" charset="-122"/>
            </a:endParaRPr>
          </a:p>
        </p:txBody>
      </p:sp>
      <p:sp>
        <p:nvSpPr>
          <p:cNvPr id="115" name="TextBox 114"/>
          <p:cNvSpPr txBox="1"/>
          <p:nvPr/>
        </p:nvSpPr>
        <p:spPr bwMode="gray">
          <a:xfrm>
            <a:off x="1618196" y="5245470"/>
            <a:ext cx="685675"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N</a:t>
            </a:r>
            <a:endParaRPr lang="zh-CN" altLang="en-US" sz="1600" b="1" dirty="0">
              <a:latin typeface="微软雅黑" pitchFamily="34" charset="-122"/>
              <a:ea typeface="微软雅黑" pitchFamily="34" charset="-122"/>
            </a:endParaRPr>
          </a:p>
        </p:txBody>
      </p:sp>
      <p:sp>
        <p:nvSpPr>
          <p:cNvPr id="116" name="TextBox 115"/>
          <p:cNvSpPr txBox="1"/>
          <p:nvPr/>
        </p:nvSpPr>
        <p:spPr bwMode="gray">
          <a:xfrm>
            <a:off x="5611305" y="3187897"/>
            <a:ext cx="685675"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N</a:t>
            </a:r>
            <a:endParaRPr lang="zh-CN" altLang="en-US" sz="1600" b="1" dirty="0">
              <a:latin typeface="微软雅黑" pitchFamily="34" charset="-122"/>
              <a:ea typeface="微软雅黑" pitchFamily="34" charset="-122"/>
            </a:endParaRPr>
          </a:p>
        </p:txBody>
      </p:sp>
      <p:sp>
        <p:nvSpPr>
          <p:cNvPr id="117" name="TextBox 116"/>
          <p:cNvSpPr txBox="1"/>
          <p:nvPr/>
        </p:nvSpPr>
        <p:spPr bwMode="gray">
          <a:xfrm>
            <a:off x="5821418" y="3968785"/>
            <a:ext cx="685675"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N</a:t>
            </a:r>
            <a:endParaRPr lang="zh-CN" altLang="en-US" sz="1600" b="1" dirty="0">
              <a:latin typeface="微软雅黑" pitchFamily="34" charset="-122"/>
              <a:ea typeface="微软雅黑" pitchFamily="34" charset="-122"/>
            </a:endParaRPr>
          </a:p>
        </p:txBody>
      </p:sp>
      <p:sp>
        <p:nvSpPr>
          <p:cNvPr id="118" name="TextBox 117"/>
          <p:cNvSpPr txBox="1"/>
          <p:nvPr/>
        </p:nvSpPr>
        <p:spPr bwMode="gray">
          <a:xfrm>
            <a:off x="6646857" y="3355788"/>
            <a:ext cx="637585"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a:t>
            </a:r>
            <a:r>
              <a:rPr lang="en-US" altLang="zh-CN" sz="1600" b="1" dirty="0">
                <a:latin typeface="微软雅黑" pitchFamily="34" charset="-122"/>
                <a:ea typeface="微软雅黑" pitchFamily="34" charset="-122"/>
              </a:rPr>
              <a:t>1</a:t>
            </a:r>
            <a:endParaRPr lang="zh-CN" altLang="en-US" sz="1600" b="1" dirty="0">
              <a:latin typeface="微软雅黑" pitchFamily="34" charset="-122"/>
              <a:ea typeface="微软雅黑" pitchFamily="34" charset="-122"/>
            </a:endParaRPr>
          </a:p>
        </p:txBody>
      </p:sp>
      <p:sp>
        <p:nvSpPr>
          <p:cNvPr id="120" name="TextBox 119"/>
          <p:cNvSpPr txBox="1"/>
          <p:nvPr/>
        </p:nvSpPr>
        <p:spPr bwMode="gray">
          <a:xfrm>
            <a:off x="5869508" y="1937226"/>
            <a:ext cx="637585"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a:t>
            </a:r>
            <a:r>
              <a:rPr lang="en-US" altLang="zh-CN" sz="1600" b="1" dirty="0">
                <a:latin typeface="微软雅黑" pitchFamily="34" charset="-122"/>
                <a:ea typeface="微软雅黑" pitchFamily="34" charset="-122"/>
              </a:rPr>
              <a:t>1</a:t>
            </a:r>
            <a:endParaRPr lang="zh-CN" altLang="en-US" sz="1600" b="1" dirty="0">
              <a:latin typeface="微软雅黑" pitchFamily="34" charset="-122"/>
              <a:ea typeface="微软雅黑" pitchFamily="34" charset="-122"/>
            </a:endParaRPr>
          </a:p>
        </p:txBody>
      </p:sp>
      <p:sp>
        <p:nvSpPr>
          <p:cNvPr id="33" name="TextBox 32"/>
          <p:cNvSpPr txBox="1"/>
          <p:nvPr/>
        </p:nvSpPr>
        <p:spPr bwMode="gray">
          <a:xfrm>
            <a:off x="4811260" y="4510785"/>
            <a:ext cx="685675"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N</a:t>
            </a:r>
            <a:endParaRPr lang="zh-CN" altLang="en-US" sz="1600" b="1" dirty="0">
              <a:latin typeface="微软雅黑" pitchFamily="34" charset="-122"/>
              <a:ea typeface="微软雅黑" pitchFamily="34" charset="-122"/>
            </a:endParaRPr>
          </a:p>
        </p:txBody>
      </p:sp>
      <p:sp>
        <p:nvSpPr>
          <p:cNvPr id="34" name="TextBox 33"/>
          <p:cNvSpPr txBox="1"/>
          <p:nvPr/>
        </p:nvSpPr>
        <p:spPr bwMode="gray">
          <a:xfrm>
            <a:off x="4600171" y="5087018"/>
            <a:ext cx="770635"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N</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M</a:t>
            </a:r>
            <a:endParaRPr lang="zh-CN" altLang="en-US" sz="1600" b="1" dirty="0">
              <a:latin typeface="微软雅黑" pitchFamily="34" charset="-122"/>
              <a:ea typeface="微软雅黑" pitchFamily="34" charset="-122"/>
            </a:endParaRPr>
          </a:p>
        </p:txBody>
      </p:sp>
      <p:cxnSp>
        <p:nvCxnSpPr>
          <p:cNvPr id="12" name="直接箭头连接符 11"/>
          <p:cNvCxnSpPr/>
          <p:nvPr/>
        </p:nvCxnSpPr>
        <p:spPr bwMode="auto">
          <a:xfrm>
            <a:off x="447306" y="1250249"/>
            <a:ext cx="576064" cy="0"/>
          </a:xfrm>
          <a:prstGeom prst="straightConnector1">
            <a:avLst/>
          </a:prstGeom>
          <a:noFill/>
          <a:ln w="19050" cap="flat" cmpd="sng" algn="ctr">
            <a:solidFill>
              <a:schemeClr val="accent1">
                <a:lumMod val="75000"/>
              </a:schemeClr>
            </a:solidFill>
            <a:prstDash val="sysDash"/>
            <a:round/>
            <a:headEnd type="none" w="med" len="med"/>
            <a:tailEnd type="arrow"/>
          </a:ln>
          <a:effectLst/>
        </p:spPr>
      </p:cxnSp>
      <p:sp>
        <p:nvSpPr>
          <p:cNvPr id="16" name="TextBox 15"/>
          <p:cNvSpPr txBox="1"/>
          <p:nvPr/>
        </p:nvSpPr>
        <p:spPr bwMode="gray">
          <a:xfrm>
            <a:off x="995313" y="1082357"/>
            <a:ext cx="3872445" cy="274228"/>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200" dirty="0" smtClean="0">
                <a:latin typeface="微软雅黑" pitchFamily="34" charset="-122"/>
                <a:ea typeface="微软雅黑" pitchFamily="34" charset="-122"/>
              </a:rPr>
              <a:t>数据引用关系，如供应商主数据引用了组织机构主数据</a:t>
            </a:r>
            <a:endParaRPr lang="zh-CN" altLang="en-US" sz="1200" dirty="0">
              <a:latin typeface="微软雅黑" pitchFamily="34" charset="-122"/>
              <a:ea typeface="微软雅黑" pitchFamily="34" charset="-122"/>
            </a:endParaRPr>
          </a:p>
        </p:txBody>
      </p:sp>
      <p:sp>
        <p:nvSpPr>
          <p:cNvPr id="39" name="TextBox 38"/>
          <p:cNvSpPr txBox="1"/>
          <p:nvPr/>
        </p:nvSpPr>
        <p:spPr bwMode="gray">
          <a:xfrm>
            <a:off x="5186226" y="1082526"/>
            <a:ext cx="685675"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N</a:t>
            </a:r>
            <a:endParaRPr lang="zh-CN" altLang="en-US" sz="1600" b="1" dirty="0">
              <a:latin typeface="微软雅黑" pitchFamily="34" charset="-122"/>
              <a:ea typeface="微软雅黑" pitchFamily="34" charset="-122"/>
            </a:endParaRPr>
          </a:p>
        </p:txBody>
      </p:sp>
      <p:sp>
        <p:nvSpPr>
          <p:cNvPr id="40" name="TextBox 39"/>
          <p:cNvSpPr txBox="1"/>
          <p:nvPr/>
        </p:nvSpPr>
        <p:spPr bwMode="gray">
          <a:xfrm>
            <a:off x="5757106" y="1082525"/>
            <a:ext cx="3718557" cy="274228"/>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200" dirty="0" smtClean="0">
                <a:latin typeface="微软雅黑" pitchFamily="34" charset="-122"/>
                <a:ea typeface="微软雅黑" pitchFamily="34" charset="-122"/>
              </a:rPr>
              <a:t>指一个组织机构主数据会被多个供应商主数据所引用</a:t>
            </a:r>
            <a:endParaRPr lang="zh-CN" altLang="en-US" sz="1200" dirty="0">
              <a:latin typeface="微软雅黑" pitchFamily="34" charset="-122"/>
              <a:ea typeface="微软雅黑" pitchFamily="34" charset="-122"/>
            </a:endParaRPr>
          </a:p>
        </p:txBody>
      </p:sp>
      <p:cxnSp>
        <p:nvCxnSpPr>
          <p:cNvPr id="41" name="直接箭头连接符 40"/>
          <p:cNvCxnSpPr/>
          <p:nvPr/>
        </p:nvCxnSpPr>
        <p:spPr bwMode="auto">
          <a:xfrm>
            <a:off x="412738" y="1555423"/>
            <a:ext cx="576064" cy="0"/>
          </a:xfrm>
          <a:prstGeom prst="straightConnector1">
            <a:avLst/>
          </a:prstGeom>
          <a:noFill/>
          <a:ln w="19050" cap="flat" cmpd="sng" algn="ctr">
            <a:solidFill>
              <a:srgbClr val="FFC000"/>
            </a:solidFill>
            <a:prstDash val="sysDash"/>
            <a:round/>
            <a:headEnd type="triangle" w="med" len="med"/>
            <a:tailEnd type="triangle" w="med" len="med"/>
          </a:ln>
          <a:effectLst/>
        </p:spPr>
      </p:cxnSp>
      <p:sp>
        <p:nvSpPr>
          <p:cNvPr id="42" name="TextBox 41"/>
          <p:cNvSpPr txBox="1"/>
          <p:nvPr/>
        </p:nvSpPr>
        <p:spPr bwMode="gray">
          <a:xfrm>
            <a:off x="988802" y="1418309"/>
            <a:ext cx="4180222" cy="274228"/>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200" dirty="0" smtClean="0">
                <a:latin typeface="微软雅黑" pitchFamily="34" charset="-122"/>
                <a:ea typeface="微软雅黑" pitchFamily="34" charset="-122"/>
              </a:rPr>
              <a:t>数据对照关系，如财务核算单位与组织机构主数据信息对照</a:t>
            </a:r>
            <a:endParaRPr lang="zh-CN" altLang="en-US" sz="1200" dirty="0">
              <a:latin typeface="微软雅黑" pitchFamily="34" charset="-122"/>
              <a:ea typeface="微软雅黑" pitchFamily="34" charset="-122"/>
            </a:endParaRPr>
          </a:p>
        </p:txBody>
      </p:sp>
      <p:cxnSp>
        <p:nvCxnSpPr>
          <p:cNvPr id="43" name="曲线连接符 42"/>
          <p:cNvCxnSpPr>
            <a:stCxn id="3" idx="3"/>
            <a:endCxn id="9" idx="1"/>
          </p:cNvCxnSpPr>
          <p:nvPr/>
        </p:nvCxnSpPr>
        <p:spPr bwMode="auto">
          <a:xfrm>
            <a:off x="1961034" y="3976936"/>
            <a:ext cx="4351254" cy="533849"/>
          </a:xfrm>
          <a:prstGeom prst="curvedConnector3">
            <a:avLst>
              <a:gd name="adj1" fmla="val 18478"/>
            </a:avLst>
          </a:prstGeom>
          <a:noFill/>
          <a:ln w="19050" cap="flat" cmpd="sng" algn="ctr">
            <a:solidFill>
              <a:schemeClr val="accent1">
                <a:lumMod val="75000"/>
              </a:schemeClr>
            </a:solidFill>
            <a:prstDash val="sysDash"/>
            <a:round/>
            <a:headEnd type="none" w="med" len="med"/>
            <a:tailEnd type="arrow"/>
          </a:ln>
          <a:effectLst/>
        </p:spPr>
      </p:cxnSp>
      <p:sp>
        <p:nvSpPr>
          <p:cNvPr id="45" name="TextBox 44"/>
          <p:cNvSpPr txBox="1"/>
          <p:nvPr/>
        </p:nvSpPr>
        <p:spPr bwMode="gray">
          <a:xfrm>
            <a:off x="3510925" y="4288453"/>
            <a:ext cx="685675"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en-US" altLang="zh-CN" sz="1600" b="1" dirty="0" smtClean="0">
                <a:latin typeface="微软雅黑" pitchFamily="34" charset="-122"/>
                <a:ea typeface="微软雅黑" pitchFamily="34" charset="-122"/>
              </a:rPr>
              <a:t>1</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N</a:t>
            </a:r>
            <a:endParaRPr lang="zh-CN" altLang="en-US" sz="1600" b="1" dirty="0">
              <a:latin typeface="微软雅黑" pitchFamily="34" charset="-122"/>
              <a:ea typeface="微软雅黑" pitchFamily="34" charset="-122"/>
            </a:endParaRPr>
          </a:p>
        </p:txBody>
      </p:sp>
      <p:sp>
        <p:nvSpPr>
          <p:cNvPr id="54" name="圆角矩形 53"/>
          <p:cNvSpPr/>
          <p:nvPr/>
        </p:nvSpPr>
        <p:spPr>
          <a:xfrm>
            <a:off x="8171349" y="4706393"/>
            <a:ext cx="1080000" cy="436956"/>
          </a:xfrm>
          <a:prstGeom prst="roundRect">
            <a:avLst/>
          </a:prstGeom>
          <a:solidFill>
            <a:srgbClr val="FFC000"/>
          </a:solidFill>
        </p:spPr>
        <p:txBody>
          <a:bodyPr wrap="square" lIns="36000" tIns="36000" rIns="0" bIns="0" rtlCol="0" anchor="ctr">
            <a:noAutofit/>
          </a:bodyPr>
          <a:lstStyle/>
          <a:p>
            <a:pPr algn="ctr">
              <a:lnSpc>
                <a:spcPct val="100000"/>
              </a:lnSpc>
              <a:spcAft>
                <a:spcPts val="0"/>
              </a:spcAft>
              <a:buNone/>
            </a:pPr>
            <a:r>
              <a:rPr lang="zh-CN" altLang="en-US" dirty="0" smtClean="0">
                <a:latin typeface="+mj-ea"/>
                <a:ea typeface="+mj-ea"/>
              </a:rPr>
              <a:t>核算单位</a:t>
            </a:r>
          </a:p>
        </p:txBody>
      </p:sp>
      <p:sp>
        <p:nvSpPr>
          <p:cNvPr id="83" name="矩形 82"/>
          <p:cNvSpPr/>
          <p:nvPr/>
        </p:nvSpPr>
        <p:spPr>
          <a:xfrm>
            <a:off x="4505908" y="32254"/>
            <a:ext cx="5415644" cy="372410"/>
          </a:xfrm>
          <a:prstGeom prst="rect">
            <a:avLst/>
          </a:prstGeom>
        </p:spPr>
        <p:txBody>
          <a:bodyPr wrap="square">
            <a:spAutoFit/>
          </a:bodyPr>
          <a:lstStyle/>
          <a:p>
            <a:pPr>
              <a:buNone/>
            </a:pPr>
            <a:r>
              <a:rPr lang="zh-CN" altLang="en-US" b="1" dirty="0" smtClean="0">
                <a:latin typeface="+mn-ea"/>
                <a:ea typeface="+mn-ea"/>
              </a:rPr>
              <a:t>管理架构  绩效考核  </a:t>
            </a:r>
            <a:r>
              <a:rPr lang="zh-CN" altLang="en-US" b="1" dirty="0" smtClean="0">
                <a:solidFill>
                  <a:srgbClr val="FF0000"/>
                </a:solidFill>
                <a:latin typeface="+mn-ea"/>
                <a:ea typeface="+mn-ea"/>
              </a:rPr>
              <a:t>应用架构</a:t>
            </a:r>
            <a:r>
              <a:rPr lang="zh-CN" altLang="en-US" b="1" dirty="0" smtClean="0">
                <a:latin typeface="+mn-ea"/>
                <a:ea typeface="+mn-ea"/>
              </a:rPr>
              <a:t>  数据标准  集成架构  安全架构</a:t>
            </a:r>
            <a:endParaRPr lang="zh-CN" altLang="en-US" b="1" dirty="0">
              <a:latin typeface="+mn-ea"/>
              <a:ea typeface="+mn-ea"/>
            </a:endParaRPr>
          </a:p>
        </p:txBody>
      </p:sp>
      <p:sp>
        <p:nvSpPr>
          <p:cNvPr id="84" name="右箭头 83"/>
          <p:cNvSpPr/>
          <p:nvPr/>
        </p:nvSpPr>
        <p:spPr bwMode="auto">
          <a:xfrm>
            <a:off x="8034300"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85" name="右箭头 84"/>
          <p:cNvSpPr/>
          <p:nvPr/>
        </p:nvSpPr>
        <p:spPr bwMode="auto">
          <a:xfrm>
            <a:off x="8898396"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86" name="右箭头 85"/>
          <p:cNvSpPr/>
          <p:nvPr/>
        </p:nvSpPr>
        <p:spPr bwMode="auto">
          <a:xfrm>
            <a:off x="7120498"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88" name="右箭头 87"/>
          <p:cNvSpPr/>
          <p:nvPr/>
        </p:nvSpPr>
        <p:spPr bwMode="auto">
          <a:xfrm>
            <a:off x="623410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89" name="右箭头 88"/>
          <p:cNvSpPr/>
          <p:nvPr/>
        </p:nvSpPr>
        <p:spPr bwMode="auto">
          <a:xfrm>
            <a:off x="5320298"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68" name="组合 31"/>
          <p:cNvGrpSpPr/>
          <p:nvPr/>
        </p:nvGrpSpPr>
        <p:grpSpPr>
          <a:xfrm>
            <a:off x="8358454" y="431655"/>
            <a:ext cx="1295910" cy="477065"/>
            <a:chOff x="4420039" y="1208820"/>
            <a:chExt cx="4032448" cy="2880728"/>
          </a:xfrm>
        </p:grpSpPr>
        <p:sp>
          <p:nvSpPr>
            <p:cNvPr id="69" name="圆角矩形 68"/>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70" name="圆角矩形 69"/>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71"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72"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119"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121"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122"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73"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74"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5"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76"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7" name="Rectangle 86"/>
            <p:cNvSpPr>
              <a:spLocks noChangeArrowheads="1"/>
            </p:cNvSpPr>
            <p:nvPr/>
          </p:nvSpPr>
          <p:spPr bwMode="auto">
            <a:xfrm>
              <a:off x="6073081" y="3069951"/>
              <a:ext cx="432048" cy="864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8"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9"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80"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81"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82"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270435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矩形 776"/>
          <p:cNvSpPr/>
          <p:nvPr/>
        </p:nvSpPr>
        <p:spPr>
          <a:xfrm>
            <a:off x="6430597" y="2604951"/>
            <a:ext cx="2084893" cy="3159611"/>
          </a:xfrm>
          <a:prstGeom prst="rect">
            <a:avLst/>
          </a:prstGeom>
          <a:solidFill>
            <a:schemeClr val="tx2">
              <a:lumMod val="95000"/>
            </a:schemeClr>
          </a:solidFill>
        </p:spPr>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dirty="0" smtClean="0">
              <a:latin typeface="+mj-ea"/>
              <a:ea typeface="+mj-ea"/>
            </a:endParaRPr>
          </a:p>
        </p:txBody>
      </p:sp>
      <p:sp>
        <p:nvSpPr>
          <p:cNvPr id="10" name="矩形 9"/>
          <p:cNvSpPr/>
          <p:nvPr/>
        </p:nvSpPr>
        <p:spPr>
          <a:xfrm>
            <a:off x="1136577" y="2506418"/>
            <a:ext cx="4925660" cy="3159611"/>
          </a:xfrm>
          <a:prstGeom prst="rect">
            <a:avLst/>
          </a:prstGeom>
          <a:solidFill>
            <a:schemeClr val="tx2">
              <a:lumMod val="95000"/>
            </a:schemeClr>
          </a:solidFill>
        </p:spPr>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dirty="0" smtClean="0">
              <a:latin typeface="+mj-ea"/>
              <a:ea typeface="+mj-ea"/>
            </a:endParaRPr>
          </a:p>
        </p:txBody>
      </p:sp>
      <p:sp>
        <p:nvSpPr>
          <p:cNvPr id="2" name="标题 1"/>
          <p:cNvSpPr>
            <a:spLocks noGrp="1"/>
          </p:cNvSpPr>
          <p:nvPr>
            <p:ph type="title"/>
          </p:nvPr>
        </p:nvSpPr>
        <p:spPr>
          <a:xfrm>
            <a:off x="408384"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en-US" altLang="zh-CN" kern="1200" dirty="0" smtClean="0">
                <a:latin typeface="+mj-ea"/>
              </a:rPr>
              <a:t>4</a:t>
            </a:r>
            <a:r>
              <a:rPr lang="zh-CN" altLang="en-US" kern="1200" dirty="0" smtClean="0">
                <a:latin typeface="+mj-ea"/>
              </a:rPr>
              <a:t>、主数据标准架构</a:t>
            </a:r>
            <a:endParaRPr lang="zh-CN" altLang="en-US" kern="1200" dirty="0">
              <a:latin typeface="+mj-ea"/>
            </a:endParaRPr>
          </a:p>
        </p:txBody>
      </p:sp>
      <p:sp>
        <p:nvSpPr>
          <p:cNvPr id="6" name="矩形 5"/>
          <p:cNvSpPr/>
          <p:nvPr/>
        </p:nvSpPr>
        <p:spPr>
          <a:xfrm>
            <a:off x="1136576" y="1958449"/>
            <a:ext cx="4893761" cy="539774"/>
          </a:xfrm>
          <a:prstGeom prst="rect">
            <a:avLst/>
          </a:prstGeom>
          <a:solidFill>
            <a:schemeClr val="accent2"/>
          </a:solidFill>
        </p:spPr>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ctr">
              <a:lnSpc>
                <a:spcPct val="100000"/>
              </a:lnSpc>
              <a:spcAft>
                <a:spcPts val="0"/>
              </a:spcAft>
              <a:buNone/>
            </a:pPr>
            <a:r>
              <a:rPr lang="zh-CN" altLang="en-US" b="1" dirty="0" smtClean="0">
                <a:latin typeface="+mj-ea"/>
                <a:ea typeface="+mj-ea"/>
              </a:rPr>
              <a:t>主数据标准管理</a:t>
            </a:r>
          </a:p>
        </p:txBody>
      </p:sp>
      <p:sp>
        <p:nvSpPr>
          <p:cNvPr id="767" name="矩形 766"/>
          <p:cNvSpPr/>
          <p:nvPr/>
        </p:nvSpPr>
        <p:spPr>
          <a:xfrm>
            <a:off x="1488195" y="2604951"/>
            <a:ext cx="4282736" cy="504056"/>
          </a:xfrm>
          <a:prstGeom prst="rect">
            <a:avLst/>
          </a:prstGeom>
          <a:solidFill>
            <a:schemeClr val="accent2"/>
          </a:solidFill>
        </p:spPr>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nSpc>
                <a:spcPct val="100000"/>
              </a:lnSpc>
              <a:spcAft>
                <a:spcPts val="0"/>
              </a:spcAft>
              <a:buNone/>
            </a:pPr>
            <a:r>
              <a:rPr lang="zh-CN" altLang="en-US" b="1" dirty="0" smtClean="0">
                <a:latin typeface="+mj-ea"/>
                <a:ea typeface="+mj-ea"/>
              </a:rPr>
              <a:t>主数据管理标准</a:t>
            </a:r>
            <a:r>
              <a:rPr lang="zh-CN" altLang="en-US" dirty="0" smtClean="0">
                <a:latin typeface="+mj-ea"/>
                <a:ea typeface="+mj-ea"/>
              </a:rPr>
              <a:t>：主数据管理规范、工作责任书</a:t>
            </a:r>
          </a:p>
        </p:txBody>
      </p:sp>
      <p:sp>
        <p:nvSpPr>
          <p:cNvPr id="771" name="矩形 770"/>
          <p:cNvSpPr/>
          <p:nvPr/>
        </p:nvSpPr>
        <p:spPr>
          <a:xfrm>
            <a:off x="6430597" y="1958449"/>
            <a:ext cx="2016224" cy="539774"/>
          </a:xfrm>
          <a:prstGeom prst="rect">
            <a:avLst/>
          </a:prstGeom>
          <a:solidFill>
            <a:schemeClr val="accent2"/>
          </a:solidFill>
        </p:spPr>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ctr">
              <a:lnSpc>
                <a:spcPct val="100000"/>
              </a:lnSpc>
              <a:spcAft>
                <a:spcPts val="0"/>
              </a:spcAft>
              <a:buNone/>
            </a:pPr>
            <a:r>
              <a:rPr lang="zh-CN" altLang="en-US" b="1" dirty="0" smtClean="0">
                <a:latin typeface="+mj-ea"/>
                <a:ea typeface="+mj-ea"/>
              </a:rPr>
              <a:t>主数据质量控制</a:t>
            </a:r>
          </a:p>
        </p:txBody>
      </p:sp>
      <p:sp>
        <p:nvSpPr>
          <p:cNvPr id="772" name="矩形 771"/>
          <p:cNvSpPr/>
          <p:nvPr/>
        </p:nvSpPr>
        <p:spPr>
          <a:xfrm>
            <a:off x="6571273" y="2731419"/>
            <a:ext cx="1854195" cy="522577"/>
          </a:xfrm>
          <a:prstGeom prst="rect">
            <a:avLst/>
          </a:prstGeom>
          <a:solidFill>
            <a:schemeClr val="accent2"/>
          </a:solidFill>
        </p:spPr>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ctr">
              <a:lnSpc>
                <a:spcPct val="100000"/>
              </a:lnSpc>
              <a:spcAft>
                <a:spcPts val="0"/>
              </a:spcAft>
              <a:buNone/>
            </a:pPr>
            <a:r>
              <a:rPr lang="zh-CN" altLang="en-US" dirty="0" smtClean="0">
                <a:latin typeface="+mj-ea"/>
                <a:ea typeface="+mj-ea"/>
              </a:rPr>
              <a:t>主数据标准执行</a:t>
            </a:r>
          </a:p>
        </p:txBody>
      </p:sp>
      <p:sp>
        <p:nvSpPr>
          <p:cNvPr id="773" name="矩形 772"/>
          <p:cNvSpPr/>
          <p:nvPr/>
        </p:nvSpPr>
        <p:spPr>
          <a:xfrm>
            <a:off x="6545945" y="3444811"/>
            <a:ext cx="1854196" cy="479378"/>
          </a:xfrm>
          <a:prstGeom prst="rect">
            <a:avLst/>
          </a:prstGeom>
          <a:solidFill>
            <a:schemeClr val="accent2"/>
          </a:solidFill>
        </p:spPr>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ctr">
              <a:lnSpc>
                <a:spcPct val="100000"/>
              </a:lnSpc>
              <a:spcAft>
                <a:spcPts val="0"/>
              </a:spcAft>
              <a:buNone/>
            </a:pPr>
            <a:r>
              <a:rPr lang="zh-CN" altLang="en-US" dirty="0" smtClean="0">
                <a:latin typeface="+mj-ea"/>
                <a:ea typeface="+mj-ea"/>
              </a:rPr>
              <a:t>主数据合规性检查</a:t>
            </a:r>
          </a:p>
        </p:txBody>
      </p:sp>
      <p:sp>
        <p:nvSpPr>
          <p:cNvPr id="774" name="矩形 773"/>
          <p:cNvSpPr/>
          <p:nvPr/>
        </p:nvSpPr>
        <p:spPr>
          <a:xfrm>
            <a:off x="6571273" y="4749304"/>
            <a:ext cx="1875548" cy="720080"/>
          </a:xfrm>
          <a:prstGeom prst="rect">
            <a:avLst/>
          </a:prstGeom>
          <a:solidFill>
            <a:schemeClr val="accent2"/>
          </a:solidFill>
        </p:spPr>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ctr">
              <a:lnSpc>
                <a:spcPct val="100000"/>
              </a:lnSpc>
              <a:spcAft>
                <a:spcPts val="0"/>
              </a:spcAft>
              <a:buNone/>
            </a:pPr>
            <a:r>
              <a:rPr lang="zh-CN" altLang="en-US" dirty="0" smtClean="0">
                <a:latin typeface="+mj-ea"/>
                <a:ea typeface="+mj-ea"/>
              </a:rPr>
              <a:t>主数据可追溯性</a:t>
            </a:r>
            <a:endParaRPr lang="en-US" altLang="zh-CN" dirty="0" smtClean="0">
              <a:latin typeface="+mj-ea"/>
              <a:ea typeface="+mj-ea"/>
            </a:endParaRPr>
          </a:p>
          <a:p>
            <a:pPr algn="ctr">
              <a:lnSpc>
                <a:spcPct val="100000"/>
              </a:lnSpc>
              <a:spcAft>
                <a:spcPts val="0"/>
              </a:spcAft>
              <a:buNone/>
            </a:pPr>
            <a:r>
              <a:rPr lang="zh-CN" altLang="en-US" dirty="0">
                <a:latin typeface="+mj-ea"/>
                <a:ea typeface="+mj-ea"/>
              </a:rPr>
              <a:t>版本</a:t>
            </a:r>
            <a:r>
              <a:rPr lang="zh-CN" altLang="en-US" dirty="0" smtClean="0">
                <a:latin typeface="+mj-ea"/>
                <a:ea typeface="+mj-ea"/>
              </a:rPr>
              <a:t>控制</a:t>
            </a:r>
          </a:p>
        </p:txBody>
      </p:sp>
      <p:sp>
        <p:nvSpPr>
          <p:cNvPr id="7" name="下弧形箭头 6"/>
          <p:cNvSpPr/>
          <p:nvPr/>
        </p:nvSpPr>
        <p:spPr>
          <a:xfrm>
            <a:off x="4332375" y="5753392"/>
            <a:ext cx="3459723" cy="376900"/>
          </a:xfrm>
          <a:prstGeom prst="curvedUpArrow">
            <a:avLst>
              <a:gd name="adj1" fmla="val 272605"/>
              <a:gd name="adj2" fmla="val 272605"/>
              <a:gd name="adj3" fmla="val 25000"/>
            </a:avLst>
          </a:prstGeom>
          <a:solidFill>
            <a:schemeClr val="accent2"/>
          </a:solidFill>
        </p:spPr>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dirty="0" smtClean="0">
              <a:latin typeface="+mj-ea"/>
              <a:ea typeface="+mj-ea"/>
            </a:endParaRPr>
          </a:p>
        </p:txBody>
      </p:sp>
      <p:sp>
        <p:nvSpPr>
          <p:cNvPr id="775" name="下弧形箭头 774"/>
          <p:cNvSpPr/>
          <p:nvPr/>
        </p:nvSpPr>
        <p:spPr>
          <a:xfrm rot="10800000">
            <a:off x="4219929" y="1476494"/>
            <a:ext cx="3459723" cy="376900"/>
          </a:xfrm>
          <a:prstGeom prst="curvedUpArrow">
            <a:avLst>
              <a:gd name="adj1" fmla="val 272605"/>
              <a:gd name="adj2" fmla="val 272605"/>
              <a:gd name="adj3" fmla="val 25000"/>
            </a:avLst>
          </a:prstGeom>
          <a:solidFill>
            <a:schemeClr val="accent2"/>
          </a:solidFill>
        </p:spPr>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dirty="0" smtClean="0">
              <a:latin typeface="+mj-ea"/>
              <a:ea typeface="+mj-ea"/>
            </a:endParaRPr>
          </a:p>
        </p:txBody>
      </p:sp>
      <p:sp>
        <p:nvSpPr>
          <p:cNvPr id="8" name="TextBox 7"/>
          <p:cNvSpPr txBox="1"/>
          <p:nvPr/>
        </p:nvSpPr>
        <p:spPr bwMode="gray">
          <a:xfrm>
            <a:off x="5291357" y="1188211"/>
            <a:ext cx="1944216" cy="335783"/>
          </a:xfrm>
          <a:prstGeom prst="rect">
            <a:avLst/>
          </a:prstGeom>
          <a:noFill/>
          <a:ln w="12700" algn="ctr">
            <a:noFill/>
            <a:miter lim="800000"/>
            <a:headEnd/>
            <a:tailEnd/>
          </a:ln>
        </p:spPr>
        <p:txBody>
          <a:bodyPr wrap="squar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循环往复过程</a:t>
            </a:r>
            <a:endParaRPr lang="zh-CN" altLang="en-US" sz="1600" b="1" dirty="0">
              <a:latin typeface="微软雅黑" pitchFamily="34" charset="-122"/>
              <a:ea typeface="微软雅黑" pitchFamily="34" charset="-122"/>
            </a:endParaRPr>
          </a:p>
        </p:txBody>
      </p:sp>
      <p:sp>
        <p:nvSpPr>
          <p:cNvPr id="9" name="TextBox 8"/>
          <p:cNvSpPr txBox="1"/>
          <p:nvPr/>
        </p:nvSpPr>
        <p:spPr bwMode="gray">
          <a:xfrm>
            <a:off x="5756792" y="1628118"/>
            <a:ext cx="999864"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标准修订</a:t>
            </a:r>
            <a:endParaRPr lang="zh-CN" altLang="en-US" sz="1600" b="1" dirty="0">
              <a:latin typeface="微软雅黑" pitchFamily="34" charset="-122"/>
              <a:ea typeface="微软雅黑" pitchFamily="34" charset="-122"/>
            </a:endParaRPr>
          </a:p>
        </p:txBody>
      </p:sp>
      <p:sp>
        <p:nvSpPr>
          <p:cNvPr id="776" name="TextBox 775"/>
          <p:cNvSpPr txBox="1"/>
          <p:nvPr/>
        </p:nvSpPr>
        <p:spPr bwMode="gray">
          <a:xfrm>
            <a:off x="5449859" y="5823700"/>
            <a:ext cx="999864"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600" b="1" dirty="0" smtClean="0">
                <a:latin typeface="微软雅黑" pitchFamily="34" charset="-122"/>
                <a:ea typeface="微软雅黑" pitchFamily="34" charset="-122"/>
              </a:rPr>
              <a:t>质量基准</a:t>
            </a:r>
            <a:endParaRPr lang="zh-CN" altLang="en-US" sz="1600" b="1" dirty="0">
              <a:latin typeface="微软雅黑" pitchFamily="34" charset="-122"/>
              <a:ea typeface="微软雅黑" pitchFamily="34" charset="-122"/>
            </a:endParaRPr>
          </a:p>
        </p:txBody>
      </p:sp>
      <p:sp>
        <p:nvSpPr>
          <p:cNvPr id="11" name="左右箭头 10"/>
          <p:cNvSpPr/>
          <p:nvPr/>
        </p:nvSpPr>
        <p:spPr>
          <a:xfrm>
            <a:off x="6096334" y="2228336"/>
            <a:ext cx="334263" cy="3311356"/>
          </a:xfrm>
          <a:prstGeom prst="leftRightArrow">
            <a:avLst>
              <a:gd name="adj1" fmla="val 50690"/>
              <a:gd name="adj2" fmla="val 23377"/>
            </a:avLst>
          </a:prstGeom>
          <a:solidFill>
            <a:schemeClr val="accent2">
              <a:lumMod val="75000"/>
            </a:schemeClr>
          </a:solidFill>
        </p:spPr>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dirty="0" smtClean="0">
              <a:latin typeface="+mj-ea"/>
              <a:ea typeface="+mj-ea"/>
            </a:endParaRPr>
          </a:p>
        </p:txBody>
      </p:sp>
      <p:sp>
        <p:nvSpPr>
          <p:cNvPr id="40" name="矩形 39"/>
          <p:cNvSpPr/>
          <p:nvPr/>
        </p:nvSpPr>
        <p:spPr>
          <a:xfrm>
            <a:off x="1484651" y="3429000"/>
            <a:ext cx="4282736" cy="504056"/>
          </a:xfrm>
          <a:prstGeom prst="rect">
            <a:avLst/>
          </a:prstGeom>
          <a:solidFill>
            <a:schemeClr val="accent2"/>
          </a:solidFill>
        </p:spPr>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nSpc>
                <a:spcPct val="100000"/>
              </a:lnSpc>
              <a:spcAft>
                <a:spcPts val="0"/>
              </a:spcAft>
              <a:buNone/>
            </a:pPr>
            <a:r>
              <a:rPr lang="zh-CN" altLang="en-US" b="1" dirty="0" smtClean="0">
                <a:latin typeface="+mj-ea"/>
                <a:ea typeface="+mj-ea"/>
              </a:rPr>
              <a:t>主数据应用标准</a:t>
            </a:r>
            <a:r>
              <a:rPr lang="zh-CN" altLang="en-US" dirty="0" smtClean="0">
                <a:latin typeface="+mj-ea"/>
                <a:ea typeface="+mj-ea"/>
              </a:rPr>
              <a:t>：组织、人员等主数据应用标准</a:t>
            </a:r>
          </a:p>
        </p:txBody>
      </p:sp>
      <p:sp>
        <p:nvSpPr>
          <p:cNvPr id="41" name="矩形 40"/>
          <p:cNvSpPr/>
          <p:nvPr/>
        </p:nvSpPr>
        <p:spPr>
          <a:xfrm>
            <a:off x="1484651" y="4286256"/>
            <a:ext cx="4282736" cy="504056"/>
          </a:xfrm>
          <a:prstGeom prst="rect">
            <a:avLst/>
          </a:prstGeom>
          <a:solidFill>
            <a:schemeClr val="accent2"/>
          </a:solidFill>
        </p:spPr>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nSpc>
                <a:spcPct val="100000"/>
              </a:lnSpc>
              <a:spcAft>
                <a:spcPts val="0"/>
              </a:spcAft>
              <a:buNone/>
            </a:pPr>
            <a:r>
              <a:rPr lang="zh-CN" altLang="en-US" b="1" dirty="0" smtClean="0">
                <a:latin typeface="+mj-ea"/>
                <a:ea typeface="+mj-ea"/>
              </a:rPr>
              <a:t>主数据集成标准：</a:t>
            </a:r>
            <a:r>
              <a:rPr lang="zh-CN" altLang="en-US" dirty="0" smtClean="0">
                <a:latin typeface="+mj-ea"/>
                <a:ea typeface="+mj-ea"/>
              </a:rPr>
              <a:t>主数据集成服务标准与集成规范</a:t>
            </a:r>
          </a:p>
        </p:txBody>
      </p:sp>
      <p:sp>
        <p:nvSpPr>
          <p:cNvPr id="39" name="矩形 38"/>
          <p:cNvSpPr/>
          <p:nvPr/>
        </p:nvSpPr>
        <p:spPr>
          <a:xfrm>
            <a:off x="4505908" y="32254"/>
            <a:ext cx="5415644" cy="372410"/>
          </a:xfrm>
          <a:prstGeom prst="rect">
            <a:avLst/>
          </a:prstGeom>
        </p:spPr>
        <p:txBody>
          <a:bodyPr wrap="square">
            <a:spAutoFit/>
          </a:bodyPr>
          <a:lstStyle/>
          <a:p>
            <a:pPr>
              <a:buNone/>
            </a:pPr>
            <a:r>
              <a:rPr lang="zh-CN" altLang="en-US" b="1" dirty="0" smtClean="0">
                <a:latin typeface="+mn-ea"/>
                <a:ea typeface="+mn-ea"/>
              </a:rPr>
              <a:t>管理架构  绩效考核  应用架构  </a:t>
            </a:r>
            <a:r>
              <a:rPr lang="zh-CN" altLang="en-US" b="1" dirty="0" smtClean="0">
                <a:solidFill>
                  <a:srgbClr val="FF0000"/>
                </a:solidFill>
                <a:latin typeface="+mn-ea"/>
                <a:ea typeface="+mn-ea"/>
              </a:rPr>
              <a:t>数据标准</a:t>
            </a:r>
            <a:r>
              <a:rPr lang="zh-CN" altLang="en-US" b="1" dirty="0" smtClean="0">
                <a:latin typeface="+mn-ea"/>
                <a:ea typeface="+mn-ea"/>
              </a:rPr>
              <a:t>  集成架构  安全架构</a:t>
            </a:r>
            <a:endParaRPr lang="zh-CN" altLang="en-US" b="1" dirty="0">
              <a:latin typeface="+mn-ea"/>
              <a:ea typeface="+mn-ea"/>
            </a:endParaRPr>
          </a:p>
        </p:txBody>
      </p:sp>
      <p:sp>
        <p:nvSpPr>
          <p:cNvPr id="42" name="右箭头 41"/>
          <p:cNvSpPr/>
          <p:nvPr/>
        </p:nvSpPr>
        <p:spPr bwMode="auto">
          <a:xfrm>
            <a:off x="8034300"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3" name="右箭头 42"/>
          <p:cNvSpPr/>
          <p:nvPr/>
        </p:nvSpPr>
        <p:spPr bwMode="auto">
          <a:xfrm>
            <a:off x="8898396"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4" name="右箭头 43"/>
          <p:cNvSpPr/>
          <p:nvPr/>
        </p:nvSpPr>
        <p:spPr bwMode="auto">
          <a:xfrm>
            <a:off x="7120498"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5" name="右箭头 44"/>
          <p:cNvSpPr/>
          <p:nvPr/>
        </p:nvSpPr>
        <p:spPr bwMode="auto">
          <a:xfrm>
            <a:off x="623410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6" name="右箭头 45"/>
          <p:cNvSpPr/>
          <p:nvPr/>
        </p:nvSpPr>
        <p:spPr bwMode="auto">
          <a:xfrm>
            <a:off x="5320298"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64" name="组合 31"/>
          <p:cNvGrpSpPr/>
          <p:nvPr/>
        </p:nvGrpSpPr>
        <p:grpSpPr>
          <a:xfrm>
            <a:off x="8358454" y="431655"/>
            <a:ext cx="1295910" cy="477065"/>
            <a:chOff x="4420039" y="1208820"/>
            <a:chExt cx="4032448" cy="2880728"/>
          </a:xfrm>
        </p:grpSpPr>
        <p:sp>
          <p:nvSpPr>
            <p:cNvPr id="65" name="圆角矩形 64"/>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66" name="圆角矩形 65"/>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67"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68"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79"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80"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81"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69"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70"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1"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72"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3"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4" name="Rectangle 86"/>
            <p:cNvSpPr>
              <a:spLocks noChangeArrowheads="1"/>
            </p:cNvSpPr>
            <p:nvPr/>
          </p:nvSpPr>
          <p:spPr bwMode="auto">
            <a:xfrm>
              <a:off x="6623382" y="3069951"/>
              <a:ext cx="432048" cy="864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5"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6"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7"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78"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229711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84"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en-US" altLang="zh-CN" kern="1200" dirty="0" smtClean="0">
                <a:latin typeface="+mj-ea"/>
              </a:rPr>
              <a:t>4</a:t>
            </a:r>
            <a:r>
              <a:rPr lang="zh-CN" altLang="en-US" kern="1200" dirty="0" smtClean="0">
                <a:latin typeface="+mj-ea"/>
              </a:rPr>
              <a:t>、主数据标准体系</a:t>
            </a:r>
            <a:r>
              <a:rPr lang="en-US" altLang="zh-CN" kern="1200" dirty="0" smtClean="0">
                <a:latin typeface="+mj-ea"/>
              </a:rPr>
              <a:t>--</a:t>
            </a:r>
            <a:r>
              <a:rPr lang="zh-CN" altLang="en-US" sz="2000" kern="1200" dirty="0" smtClean="0">
                <a:latin typeface="+mj-ea"/>
              </a:rPr>
              <a:t>标准构成</a:t>
            </a:r>
            <a:endParaRPr lang="zh-CN" altLang="en-US" sz="2000" kern="1200" dirty="0">
              <a:latin typeface="+mj-ea"/>
            </a:endParaRPr>
          </a:p>
        </p:txBody>
      </p:sp>
      <p:graphicFrame>
        <p:nvGraphicFramePr>
          <p:cNvPr id="3" name="表格 2"/>
          <p:cNvGraphicFramePr>
            <a:graphicFrameLocks noGrp="1"/>
          </p:cNvGraphicFramePr>
          <p:nvPr>
            <p:extLst>
              <p:ext uri="{D42A27DB-BD31-4B8C-83A1-F6EECF244321}">
                <p14:modId xmlns:p14="http://schemas.microsoft.com/office/powerpoint/2010/main" val="2799248360"/>
              </p:ext>
            </p:extLst>
          </p:nvPr>
        </p:nvGraphicFramePr>
        <p:xfrm>
          <a:off x="416496" y="1361674"/>
          <a:ext cx="8856984" cy="5091662"/>
        </p:xfrm>
        <a:graphic>
          <a:graphicData uri="http://schemas.openxmlformats.org/drawingml/2006/table">
            <a:tbl>
              <a:tblPr firstRow="1" firstCol="1" bandRow="1">
                <a:tableStyleId>{5C22544A-7EE6-4342-B048-85BDC9FD1C3A}</a:tableStyleId>
              </a:tblPr>
              <a:tblGrid>
                <a:gridCol w="2678352"/>
                <a:gridCol w="2715407"/>
                <a:gridCol w="3463225"/>
              </a:tblGrid>
              <a:tr h="418526">
                <a:tc>
                  <a:txBody>
                    <a:bodyPr/>
                    <a:lstStyle/>
                    <a:p>
                      <a:pPr algn="ctr">
                        <a:spcAft>
                          <a:spcPts val="0"/>
                        </a:spcAft>
                      </a:pPr>
                      <a:r>
                        <a:rPr lang="zh-CN" altLang="en-US" sz="1400" kern="100" dirty="0" smtClean="0">
                          <a:solidFill>
                            <a:schemeClr val="tx1">
                              <a:lumMod val="95000"/>
                              <a:lumOff val="5000"/>
                            </a:schemeClr>
                          </a:solidFill>
                          <a:effectLst/>
                          <a:latin typeface="+mj-ea"/>
                          <a:ea typeface="+mj-ea"/>
                        </a:rPr>
                        <a:t>类别</a:t>
                      </a:r>
                      <a:endParaRPr lang="zh-CN" sz="1400" kern="100" dirty="0">
                        <a:solidFill>
                          <a:schemeClr val="tx1">
                            <a:lumMod val="95000"/>
                            <a:lumOff val="5000"/>
                          </a:schemeClr>
                        </a:solidFill>
                        <a:effectLst/>
                        <a:latin typeface="+mj-ea"/>
                        <a:ea typeface="+mj-ea"/>
                      </a:endParaRPr>
                    </a:p>
                  </a:txBody>
                  <a:tcPr marL="43727" marR="43727" marT="0" marB="0" anchor="ctr">
                    <a:solidFill>
                      <a:schemeClr val="accent2">
                        <a:lumMod val="50000"/>
                      </a:schemeClr>
                    </a:solidFill>
                  </a:tcPr>
                </a:tc>
                <a:tc>
                  <a:txBody>
                    <a:bodyPr/>
                    <a:lstStyle/>
                    <a:p>
                      <a:pPr algn="ctr">
                        <a:spcAft>
                          <a:spcPts val="0"/>
                        </a:spcAft>
                      </a:pPr>
                      <a:r>
                        <a:rPr lang="zh-CN" altLang="en-US" sz="1400" kern="100" dirty="0" smtClean="0">
                          <a:solidFill>
                            <a:schemeClr val="tx1">
                              <a:lumMod val="95000"/>
                              <a:lumOff val="5000"/>
                            </a:schemeClr>
                          </a:solidFill>
                          <a:effectLst/>
                          <a:latin typeface="+mj-ea"/>
                          <a:ea typeface="+mj-ea"/>
                        </a:rPr>
                        <a:t>标准名称</a:t>
                      </a:r>
                      <a:endParaRPr lang="zh-CN" sz="1400" kern="100" dirty="0">
                        <a:solidFill>
                          <a:schemeClr val="tx1">
                            <a:lumMod val="95000"/>
                            <a:lumOff val="5000"/>
                          </a:schemeClr>
                        </a:solidFill>
                        <a:effectLst/>
                        <a:latin typeface="+mj-ea"/>
                        <a:ea typeface="+mj-ea"/>
                      </a:endParaRPr>
                    </a:p>
                  </a:txBody>
                  <a:tcPr marL="43727" marR="43727" marT="0" marB="0" anchor="ctr">
                    <a:solidFill>
                      <a:schemeClr val="accent2">
                        <a:lumMod val="50000"/>
                      </a:schemeClr>
                    </a:solidFill>
                  </a:tcPr>
                </a:tc>
                <a:tc>
                  <a:txBody>
                    <a:bodyPr/>
                    <a:lstStyle/>
                    <a:p>
                      <a:pPr algn="ctr">
                        <a:spcAft>
                          <a:spcPts val="0"/>
                        </a:spcAft>
                      </a:pPr>
                      <a:r>
                        <a:rPr lang="zh-CN" altLang="en-US" sz="1400" kern="100" dirty="0" smtClean="0">
                          <a:solidFill>
                            <a:schemeClr val="tx1">
                              <a:lumMod val="95000"/>
                              <a:lumOff val="5000"/>
                            </a:schemeClr>
                          </a:solidFill>
                          <a:effectLst/>
                          <a:latin typeface="+mj-ea"/>
                          <a:ea typeface="+mj-ea"/>
                        </a:rPr>
                        <a:t>描述说明</a:t>
                      </a:r>
                      <a:endParaRPr lang="zh-CN" sz="1400" kern="100" dirty="0">
                        <a:solidFill>
                          <a:schemeClr val="tx1">
                            <a:lumMod val="95000"/>
                            <a:lumOff val="5000"/>
                          </a:schemeClr>
                        </a:solidFill>
                        <a:effectLst/>
                        <a:latin typeface="+mj-ea"/>
                        <a:ea typeface="+mj-ea"/>
                      </a:endParaRPr>
                    </a:p>
                  </a:txBody>
                  <a:tcPr marL="43727" marR="43727" marT="0" marB="0" anchor="ctr">
                    <a:solidFill>
                      <a:schemeClr val="accent2">
                        <a:lumMod val="50000"/>
                      </a:schemeClr>
                    </a:solidFill>
                  </a:tcPr>
                </a:tc>
              </a:tr>
              <a:tr h="202495">
                <a:tc rowSpan="2">
                  <a:txBody>
                    <a:bodyPr/>
                    <a:lstStyle/>
                    <a:p>
                      <a:pPr algn="just">
                        <a:spcAft>
                          <a:spcPts val="0"/>
                        </a:spcAft>
                      </a:pPr>
                      <a:r>
                        <a:rPr lang="en-US" sz="1400" kern="100" dirty="0">
                          <a:solidFill>
                            <a:schemeClr val="tx1">
                              <a:lumMod val="95000"/>
                              <a:lumOff val="5000"/>
                            </a:schemeClr>
                          </a:solidFill>
                          <a:effectLst/>
                          <a:latin typeface="+mj-ea"/>
                          <a:ea typeface="+mj-ea"/>
                        </a:rPr>
                        <a:t>1</a:t>
                      </a:r>
                      <a:r>
                        <a:rPr lang="zh-CN" sz="1400" kern="100" dirty="0">
                          <a:solidFill>
                            <a:schemeClr val="tx1">
                              <a:lumMod val="95000"/>
                              <a:lumOff val="5000"/>
                            </a:schemeClr>
                          </a:solidFill>
                          <a:effectLst/>
                          <a:latin typeface="+mj-ea"/>
                          <a:ea typeface="+mj-ea"/>
                        </a:rPr>
                        <a:t>、主数据管理规范</a:t>
                      </a:r>
                    </a:p>
                  </a:txBody>
                  <a:tcPr marL="43727" marR="43727" marT="0" marB="0" anchor="ctr"/>
                </a:tc>
                <a:tc>
                  <a:txBody>
                    <a:bodyPr/>
                    <a:lstStyle/>
                    <a:p>
                      <a:pPr algn="l">
                        <a:spcAft>
                          <a:spcPts val="0"/>
                        </a:spcAft>
                      </a:pPr>
                      <a:r>
                        <a:rPr lang="zh-CN" sz="1100" kern="0">
                          <a:effectLst/>
                          <a:latin typeface="+mj-ea"/>
                          <a:ea typeface="+mj-ea"/>
                        </a:rPr>
                        <a:t>中国建筑主数据管理规范</a:t>
                      </a:r>
                      <a:endParaRPr lang="zh-CN" sz="1100" kern="100">
                        <a:effectLst/>
                        <a:latin typeface="+mj-ea"/>
                        <a:ea typeface="+mj-ea"/>
                      </a:endParaRPr>
                    </a:p>
                  </a:txBody>
                  <a:tcPr marL="43727" marR="43727" marT="0" marB="0" anchor="ctr"/>
                </a:tc>
                <a:tc>
                  <a:txBody>
                    <a:bodyPr/>
                    <a:lstStyle/>
                    <a:p>
                      <a:pPr algn="l">
                        <a:spcAft>
                          <a:spcPts val="0"/>
                        </a:spcAft>
                      </a:pPr>
                      <a:r>
                        <a:rPr lang="zh-CN" sz="1100" kern="0">
                          <a:effectLst/>
                          <a:latin typeface="+mj-ea"/>
                          <a:ea typeface="+mj-ea"/>
                        </a:rPr>
                        <a:t>描述中国建筑主数管理组织体系和相关职责。</a:t>
                      </a:r>
                      <a:endParaRPr lang="zh-CN" sz="1100" kern="100">
                        <a:effectLst/>
                        <a:latin typeface="+mj-ea"/>
                        <a:ea typeface="+mj-ea"/>
                      </a:endParaRPr>
                    </a:p>
                  </a:txBody>
                  <a:tcPr marL="43727" marR="43727" marT="0" marB="0" anchor="ctr"/>
                </a:tc>
              </a:tr>
              <a:tr h="361265">
                <a:tc vMerge="1">
                  <a:txBody>
                    <a:bodyPr/>
                    <a:lstStyle/>
                    <a:p>
                      <a:endParaRPr lang="zh-CN" altLang="en-US"/>
                    </a:p>
                  </a:txBody>
                  <a:tcPr/>
                </a:tc>
                <a:tc>
                  <a:txBody>
                    <a:bodyPr/>
                    <a:lstStyle/>
                    <a:p>
                      <a:pPr algn="l">
                        <a:spcAft>
                          <a:spcPts val="0"/>
                        </a:spcAft>
                      </a:pPr>
                      <a:r>
                        <a:rPr lang="zh-CN" sz="1100" kern="0">
                          <a:effectLst/>
                          <a:latin typeface="+mj-ea"/>
                          <a:ea typeface="+mj-ea"/>
                        </a:rPr>
                        <a:t>主数据管理工作责任书</a:t>
                      </a:r>
                      <a:endParaRPr lang="zh-CN" sz="1100" kern="100">
                        <a:effectLst/>
                        <a:latin typeface="+mj-ea"/>
                        <a:ea typeface="+mj-ea"/>
                      </a:endParaRPr>
                    </a:p>
                  </a:txBody>
                  <a:tcPr marL="43727" marR="43727" marT="0" marB="0" anchor="ctr"/>
                </a:tc>
                <a:tc>
                  <a:txBody>
                    <a:bodyPr/>
                    <a:lstStyle/>
                    <a:p>
                      <a:pPr algn="l">
                        <a:spcAft>
                          <a:spcPts val="0"/>
                        </a:spcAft>
                      </a:pPr>
                      <a:r>
                        <a:rPr lang="zh-CN" sz="1100" kern="0">
                          <a:effectLst/>
                          <a:latin typeface="+mj-ea"/>
                          <a:ea typeface="+mj-ea"/>
                        </a:rPr>
                        <a:t>描述中国建筑各类主数据的管理流程、工作责任，明确各类主数据的业务操作规程。</a:t>
                      </a:r>
                      <a:endParaRPr lang="zh-CN" sz="1100" kern="100">
                        <a:effectLst/>
                        <a:latin typeface="+mj-ea"/>
                        <a:ea typeface="+mj-ea"/>
                      </a:endParaRPr>
                    </a:p>
                  </a:txBody>
                  <a:tcPr marL="43727" marR="43727" marT="0" marB="0"/>
                </a:tc>
              </a:tr>
              <a:tr h="361265">
                <a:tc>
                  <a:txBody>
                    <a:bodyPr/>
                    <a:lstStyle/>
                    <a:p>
                      <a:pPr algn="just">
                        <a:spcAft>
                          <a:spcPts val="0"/>
                        </a:spcAft>
                      </a:pPr>
                      <a:r>
                        <a:rPr lang="en-US" sz="1400" kern="100" dirty="0">
                          <a:solidFill>
                            <a:schemeClr val="tx1">
                              <a:lumMod val="95000"/>
                              <a:lumOff val="5000"/>
                            </a:schemeClr>
                          </a:solidFill>
                          <a:effectLst/>
                          <a:latin typeface="+mj-ea"/>
                          <a:ea typeface="+mj-ea"/>
                        </a:rPr>
                        <a:t>2</a:t>
                      </a:r>
                      <a:r>
                        <a:rPr lang="zh-CN" sz="1400" kern="100" dirty="0">
                          <a:solidFill>
                            <a:schemeClr val="tx1">
                              <a:lumMod val="95000"/>
                              <a:lumOff val="5000"/>
                            </a:schemeClr>
                          </a:solidFill>
                          <a:effectLst/>
                          <a:latin typeface="+mj-ea"/>
                          <a:ea typeface="+mj-ea"/>
                        </a:rPr>
                        <a:t>、主数据应用标准</a:t>
                      </a:r>
                    </a:p>
                  </a:txBody>
                  <a:tcPr marL="43727" marR="43727" marT="0" marB="0" anchor="ctr"/>
                </a:tc>
                <a:tc>
                  <a:txBody>
                    <a:bodyPr/>
                    <a:lstStyle/>
                    <a:p>
                      <a:pPr algn="l">
                        <a:spcAft>
                          <a:spcPts val="0"/>
                        </a:spcAft>
                      </a:pPr>
                      <a:r>
                        <a:rPr lang="zh-CN" sz="1100" kern="0" dirty="0" smtClean="0">
                          <a:effectLst/>
                          <a:latin typeface="+mj-ea"/>
                          <a:ea typeface="+mj-ea"/>
                        </a:rPr>
                        <a:t>包括</a:t>
                      </a:r>
                      <a:r>
                        <a:rPr lang="zh-CN" altLang="en-US" sz="1100" kern="0" dirty="0" smtClean="0">
                          <a:effectLst/>
                          <a:latin typeface="+mj-ea"/>
                          <a:ea typeface="+mj-ea"/>
                        </a:rPr>
                        <a:t>五类</a:t>
                      </a:r>
                      <a:r>
                        <a:rPr lang="en-US" sz="1100" kern="0" dirty="0" smtClean="0">
                          <a:effectLst/>
                          <a:latin typeface="+mj-ea"/>
                          <a:ea typeface="+mj-ea"/>
                        </a:rPr>
                        <a:t>18</a:t>
                      </a:r>
                      <a:r>
                        <a:rPr lang="zh-CN" sz="1100" kern="0" dirty="0" smtClean="0">
                          <a:effectLst/>
                          <a:latin typeface="+mj-ea"/>
                          <a:ea typeface="+mj-ea"/>
                        </a:rPr>
                        <a:t>个</a:t>
                      </a:r>
                      <a:r>
                        <a:rPr lang="zh-CN" sz="1100" kern="0" dirty="0">
                          <a:effectLst/>
                          <a:latin typeface="+mj-ea"/>
                          <a:ea typeface="+mj-ea"/>
                        </a:rPr>
                        <a:t>主</a:t>
                      </a:r>
                      <a:r>
                        <a:rPr lang="zh-CN" sz="1100" kern="0" dirty="0" smtClean="0">
                          <a:solidFill>
                            <a:schemeClr val="tx1"/>
                          </a:solidFill>
                          <a:effectLst/>
                          <a:latin typeface="+mj-ea"/>
                          <a:ea typeface="+mj-ea"/>
                        </a:rPr>
                        <a:t>数据</a:t>
                      </a:r>
                      <a:r>
                        <a:rPr lang="zh-CN" altLang="en-US" sz="1100" kern="0" dirty="0" smtClean="0">
                          <a:solidFill>
                            <a:schemeClr val="tx1"/>
                          </a:solidFill>
                          <a:effectLst/>
                          <a:latin typeface="+mj-ea"/>
                          <a:ea typeface="+mj-ea"/>
                        </a:rPr>
                        <a:t>应用</a:t>
                      </a:r>
                      <a:r>
                        <a:rPr lang="zh-CN" sz="1100" kern="0" dirty="0" smtClean="0">
                          <a:solidFill>
                            <a:schemeClr val="tx1"/>
                          </a:solidFill>
                          <a:effectLst/>
                          <a:latin typeface="+mj-ea"/>
                          <a:ea typeface="+mj-ea"/>
                        </a:rPr>
                        <a:t>标准</a:t>
                      </a:r>
                      <a:r>
                        <a:rPr lang="zh-CN" sz="1100" kern="0" dirty="0">
                          <a:effectLst/>
                          <a:latin typeface="+mj-ea"/>
                          <a:ea typeface="+mj-ea"/>
                        </a:rPr>
                        <a:t>。</a:t>
                      </a:r>
                      <a:endParaRPr lang="zh-CN" sz="1100" kern="100" dirty="0">
                        <a:effectLst/>
                        <a:latin typeface="+mj-ea"/>
                        <a:ea typeface="+mj-ea"/>
                      </a:endParaRPr>
                    </a:p>
                  </a:txBody>
                  <a:tcPr marL="43727" marR="43727" marT="0" marB="0" anchor="ctr"/>
                </a:tc>
                <a:tc>
                  <a:txBody>
                    <a:bodyPr/>
                    <a:lstStyle/>
                    <a:p>
                      <a:pPr algn="l">
                        <a:spcAft>
                          <a:spcPts val="0"/>
                        </a:spcAft>
                      </a:pPr>
                      <a:r>
                        <a:rPr lang="zh-CN" sz="1100" kern="0">
                          <a:effectLst/>
                          <a:latin typeface="+mj-ea"/>
                          <a:ea typeface="+mj-ea"/>
                        </a:rPr>
                        <a:t>制定各类主数据的管理组织、职责，管理流程，数据编码规则，数据标准属性等</a:t>
                      </a:r>
                      <a:endParaRPr lang="zh-CN" sz="1100" kern="100">
                        <a:effectLst/>
                        <a:latin typeface="+mj-ea"/>
                        <a:ea typeface="+mj-ea"/>
                      </a:endParaRPr>
                    </a:p>
                  </a:txBody>
                  <a:tcPr marL="43727" marR="43727" marT="0" marB="0" anchor="ctr"/>
                </a:tc>
              </a:tr>
              <a:tr h="178123">
                <a:tc rowSpan="2">
                  <a:txBody>
                    <a:bodyPr/>
                    <a:lstStyle/>
                    <a:p>
                      <a:pPr algn="just">
                        <a:spcAft>
                          <a:spcPts val="0"/>
                        </a:spcAft>
                      </a:pPr>
                      <a:r>
                        <a:rPr lang="en-US" sz="1400" kern="100" dirty="0">
                          <a:solidFill>
                            <a:schemeClr val="tx1">
                              <a:lumMod val="95000"/>
                              <a:lumOff val="5000"/>
                            </a:schemeClr>
                          </a:solidFill>
                          <a:effectLst/>
                          <a:latin typeface="+mj-ea"/>
                          <a:ea typeface="+mj-ea"/>
                        </a:rPr>
                        <a:t>2.1</a:t>
                      </a:r>
                      <a:r>
                        <a:rPr lang="zh-CN" sz="1400" kern="100" dirty="0">
                          <a:solidFill>
                            <a:schemeClr val="tx1">
                              <a:lumMod val="95000"/>
                              <a:lumOff val="5000"/>
                            </a:schemeClr>
                          </a:solidFill>
                          <a:effectLst/>
                          <a:latin typeface="+mj-ea"/>
                          <a:ea typeface="+mj-ea"/>
                        </a:rPr>
                        <a:t>人力资源类</a:t>
                      </a:r>
                    </a:p>
                  </a:txBody>
                  <a:tcPr marL="43727" marR="43727" marT="0" marB="0" anchor="ctr"/>
                </a:tc>
                <a:tc>
                  <a:txBody>
                    <a:bodyPr/>
                    <a:lstStyle/>
                    <a:p>
                      <a:pPr algn="l">
                        <a:spcAft>
                          <a:spcPts val="0"/>
                        </a:spcAft>
                      </a:pPr>
                      <a:r>
                        <a:rPr lang="zh-CN" sz="1100" kern="100">
                          <a:effectLst/>
                          <a:latin typeface="+mj-ea"/>
                          <a:ea typeface="+mj-ea"/>
                        </a:rPr>
                        <a:t>组织机构主数据标准</a:t>
                      </a:r>
                    </a:p>
                  </a:txBody>
                  <a:tcPr marL="43727" marR="43727" marT="0" marB="0"/>
                </a:tc>
                <a:tc>
                  <a:txBody>
                    <a:bodyPr/>
                    <a:lstStyle/>
                    <a:p>
                      <a:pPr algn="just">
                        <a:spcAft>
                          <a:spcPts val="0"/>
                        </a:spcAft>
                      </a:pPr>
                      <a:r>
                        <a:rPr lang="en-US" sz="1100" kern="0">
                          <a:effectLst/>
                          <a:latin typeface="+mj-ea"/>
                          <a:ea typeface="+mj-ea"/>
                        </a:rPr>
                        <a:t> </a:t>
                      </a:r>
                      <a:endParaRPr lang="zh-CN" sz="1100" kern="100">
                        <a:effectLst/>
                        <a:latin typeface="+mj-ea"/>
                        <a:ea typeface="+mj-ea"/>
                      </a:endParaRPr>
                    </a:p>
                  </a:txBody>
                  <a:tcPr marL="43727" marR="43727" marT="0" marB="0"/>
                </a:tc>
              </a:tr>
              <a:tr h="178123">
                <a:tc vMerge="1">
                  <a:txBody>
                    <a:bodyPr/>
                    <a:lstStyle/>
                    <a:p>
                      <a:endParaRPr lang="zh-CN" altLang="en-US"/>
                    </a:p>
                  </a:txBody>
                  <a:tcPr/>
                </a:tc>
                <a:tc>
                  <a:txBody>
                    <a:bodyPr/>
                    <a:lstStyle/>
                    <a:p>
                      <a:pPr algn="l">
                        <a:spcAft>
                          <a:spcPts val="0"/>
                        </a:spcAft>
                      </a:pPr>
                      <a:r>
                        <a:rPr lang="zh-CN" sz="1100" kern="100">
                          <a:effectLst/>
                          <a:latin typeface="+mj-ea"/>
                          <a:ea typeface="+mj-ea"/>
                        </a:rPr>
                        <a:t>人员主数据标准</a:t>
                      </a:r>
                    </a:p>
                  </a:txBody>
                  <a:tcPr marL="43727" marR="43727" marT="0" marB="0"/>
                </a:tc>
                <a:tc>
                  <a:txBody>
                    <a:bodyPr/>
                    <a:lstStyle/>
                    <a:p>
                      <a:pPr algn="just">
                        <a:spcAft>
                          <a:spcPts val="0"/>
                        </a:spcAft>
                      </a:pPr>
                      <a:r>
                        <a:rPr lang="en-US" sz="1100" kern="0">
                          <a:effectLst/>
                          <a:latin typeface="+mj-ea"/>
                          <a:ea typeface="+mj-ea"/>
                        </a:rPr>
                        <a:t> </a:t>
                      </a:r>
                      <a:endParaRPr lang="zh-CN" sz="1100" kern="100">
                        <a:effectLst/>
                        <a:latin typeface="+mj-ea"/>
                        <a:ea typeface="+mj-ea"/>
                      </a:endParaRPr>
                    </a:p>
                  </a:txBody>
                  <a:tcPr marL="43727" marR="43727" marT="0" marB="0"/>
                </a:tc>
              </a:tr>
              <a:tr h="178123">
                <a:tc rowSpan="8">
                  <a:txBody>
                    <a:bodyPr/>
                    <a:lstStyle/>
                    <a:p>
                      <a:pPr algn="just">
                        <a:spcAft>
                          <a:spcPts val="0"/>
                        </a:spcAft>
                      </a:pPr>
                      <a:r>
                        <a:rPr lang="en-US" sz="1400" kern="100" dirty="0">
                          <a:solidFill>
                            <a:schemeClr val="tx1">
                              <a:lumMod val="95000"/>
                              <a:lumOff val="5000"/>
                            </a:schemeClr>
                          </a:solidFill>
                          <a:effectLst/>
                          <a:latin typeface="+mj-ea"/>
                          <a:ea typeface="+mj-ea"/>
                        </a:rPr>
                        <a:t>2.2</a:t>
                      </a:r>
                      <a:r>
                        <a:rPr lang="zh-CN" sz="1400" kern="100" dirty="0" smtClean="0">
                          <a:solidFill>
                            <a:schemeClr val="tx1">
                              <a:lumMod val="95000"/>
                              <a:lumOff val="5000"/>
                            </a:schemeClr>
                          </a:solidFill>
                          <a:effectLst/>
                          <a:latin typeface="+mj-ea"/>
                          <a:ea typeface="+mj-ea"/>
                        </a:rPr>
                        <a:t>财务</a:t>
                      </a:r>
                      <a:r>
                        <a:rPr lang="zh-CN" altLang="en-US" sz="1400" kern="100" dirty="0" smtClean="0">
                          <a:solidFill>
                            <a:schemeClr val="tx1">
                              <a:lumMod val="95000"/>
                              <a:lumOff val="5000"/>
                            </a:schemeClr>
                          </a:solidFill>
                          <a:effectLst/>
                          <a:latin typeface="+mj-ea"/>
                          <a:ea typeface="+mj-ea"/>
                        </a:rPr>
                        <a:t>类</a:t>
                      </a:r>
                      <a:endParaRPr lang="zh-CN" sz="1400" kern="100" dirty="0">
                        <a:solidFill>
                          <a:schemeClr val="tx1">
                            <a:lumMod val="95000"/>
                            <a:lumOff val="5000"/>
                          </a:schemeClr>
                        </a:solidFill>
                        <a:effectLst/>
                        <a:latin typeface="+mj-ea"/>
                        <a:ea typeface="+mj-ea"/>
                      </a:endParaRPr>
                    </a:p>
                  </a:txBody>
                  <a:tcPr marL="43727" marR="43727" marT="0" marB="0" anchor="ctr"/>
                </a:tc>
                <a:tc>
                  <a:txBody>
                    <a:bodyPr/>
                    <a:lstStyle/>
                    <a:p>
                      <a:pPr algn="l">
                        <a:spcAft>
                          <a:spcPts val="0"/>
                        </a:spcAft>
                      </a:pPr>
                      <a:r>
                        <a:rPr lang="zh-CN" sz="1100" kern="100">
                          <a:effectLst/>
                          <a:latin typeface="+mj-ea"/>
                          <a:ea typeface="+mj-ea"/>
                        </a:rPr>
                        <a:t>会计科目主数据标准</a:t>
                      </a:r>
                    </a:p>
                  </a:txBody>
                  <a:tcPr marL="43727" marR="43727" marT="0" marB="0"/>
                </a:tc>
                <a:tc>
                  <a:txBody>
                    <a:bodyPr/>
                    <a:lstStyle/>
                    <a:p>
                      <a:pPr algn="just">
                        <a:spcAft>
                          <a:spcPts val="0"/>
                        </a:spcAft>
                      </a:pPr>
                      <a:r>
                        <a:rPr lang="en-US" sz="1100" kern="0">
                          <a:effectLst/>
                          <a:latin typeface="+mj-ea"/>
                          <a:ea typeface="+mj-ea"/>
                        </a:rPr>
                        <a:t> </a:t>
                      </a:r>
                      <a:endParaRPr lang="zh-CN" sz="1100" kern="100">
                        <a:effectLst/>
                        <a:latin typeface="+mj-ea"/>
                        <a:ea typeface="+mj-ea"/>
                      </a:endParaRPr>
                    </a:p>
                  </a:txBody>
                  <a:tcPr marL="43727" marR="43727" marT="0" marB="0"/>
                </a:tc>
              </a:tr>
              <a:tr h="178123">
                <a:tc vMerge="1">
                  <a:txBody>
                    <a:bodyPr/>
                    <a:lstStyle/>
                    <a:p>
                      <a:endParaRPr lang="zh-CN" altLang="en-US"/>
                    </a:p>
                  </a:txBody>
                  <a:tcPr/>
                </a:tc>
                <a:tc>
                  <a:txBody>
                    <a:bodyPr/>
                    <a:lstStyle/>
                    <a:p>
                      <a:pPr algn="l">
                        <a:spcAft>
                          <a:spcPts val="0"/>
                        </a:spcAft>
                      </a:pPr>
                      <a:r>
                        <a:rPr lang="zh-CN" altLang="en-US" sz="1100" kern="100" dirty="0" smtClean="0">
                          <a:effectLst/>
                          <a:latin typeface="+mj-ea"/>
                          <a:ea typeface="+mj-ea"/>
                        </a:rPr>
                        <a:t>核算单位</a:t>
                      </a:r>
                      <a:r>
                        <a:rPr lang="zh-CN" sz="1100" kern="100" dirty="0" smtClean="0">
                          <a:effectLst/>
                          <a:latin typeface="+mj-ea"/>
                          <a:ea typeface="+mj-ea"/>
                        </a:rPr>
                        <a:t>主</a:t>
                      </a:r>
                      <a:r>
                        <a:rPr lang="zh-CN" sz="1100" kern="100" dirty="0">
                          <a:effectLst/>
                          <a:latin typeface="+mj-ea"/>
                          <a:ea typeface="+mj-ea"/>
                        </a:rPr>
                        <a:t>数据标准</a:t>
                      </a:r>
                    </a:p>
                  </a:txBody>
                  <a:tcPr marL="43727" marR="43727" marT="0" marB="0"/>
                </a:tc>
                <a:tc>
                  <a:txBody>
                    <a:bodyPr/>
                    <a:lstStyle/>
                    <a:p>
                      <a:pPr algn="just">
                        <a:spcAft>
                          <a:spcPts val="0"/>
                        </a:spcAft>
                      </a:pPr>
                      <a:r>
                        <a:rPr lang="en-US" sz="1100" kern="0">
                          <a:effectLst/>
                          <a:latin typeface="+mj-ea"/>
                          <a:ea typeface="+mj-ea"/>
                        </a:rPr>
                        <a:t> </a:t>
                      </a:r>
                      <a:endParaRPr lang="zh-CN" sz="1100" kern="100">
                        <a:effectLst/>
                        <a:latin typeface="+mj-ea"/>
                        <a:ea typeface="+mj-ea"/>
                      </a:endParaRPr>
                    </a:p>
                  </a:txBody>
                  <a:tcPr marL="43727" marR="43727" marT="0" marB="0"/>
                </a:tc>
              </a:tr>
              <a:tr h="178123">
                <a:tc vMerge="1">
                  <a:txBody>
                    <a:bodyPr/>
                    <a:lstStyle/>
                    <a:p>
                      <a:endParaRPr lang="zh-CN" altLang="en-US"/>
                    </a:p>
                  </a:txBody>
                  <a:tcPr/>
                </a:tc>
                <a:tc>
                  <a:txBody>
                    <a:bodyPr/>
                    <a:lstStyle/>
                    <a:p>
                      <a:pPr algn="l">
                        <a:spcAft>
                          <a:spcPts val="0"/>
                        </a:spcAft>
                      </a:pPr>
                      <a:r>
                        <a:rPr lang="zh-CN" altLang="en-US" sz="1100" kern="100" dirty="0" smtClean="0">
                          <a:effectLst/>
                          <a:latin typeface="+mj-ea"/>
                          <a:ea typeface="+mj-ea"/>
                        </a:rPr>
                        <a:t>地区主数据标准</a:t>
                      </a:r>
                      <a:endParaRPr lang="zh-CN" sz="1100" kern="100" dirty="0">
                        <a:effectLst/>
                        <a:latin typeface="+mj-ea"/>
                        <a:ea typeface="+mj-ea"/>
                      </a:endParaRPr>
                    </a:p>
                  </a:txBody>
                  <a:tcPr marL="43727" marR="43727" marT="0" marB="0"/>
                </a:tc>
                <a:tc>
                  <a:txBody>
                    <a:bodyPr/>
                    <a:lstStyle/>
                    <a:p>
                      <a:pPr algn="just">
                        <a:spcAft>
                          <a:spcPts val="0"/>
                        </a:spcAft>
                      </a:pPr>
                      <a:endParaRPr lang="zh-CN" sz="1100" kern="100" dirty="0">
                        <a:effectLst/>
                        <a:latin typeface="+mj-ea"/>
                        <a:ea typeface="+mj-ea"/>
                      </a:endParaRPr>
                    </a:p>
                  </a:txBody>
                  <a:tcPr marL="43727" marR="43727" marT="0" marB="0"/>
                </a:tc>
              </a:tr>
              <a:tr h="178123">
                <a:tc vMerge="1">
                  <a:txBody>
                    <a:bodyPr/>
                    <a:lstStyle/>
                    <a:p>
                      <a:endParaRPr lang="zh-CN" altLang="en-US"/>
                    </a:p>
                  </a:txBody>
                  <a:tcPr/>
                </a:tc>
                <a:tc>
                  <a:txBody>
                    <a:bodyPr/>
                    <a:lstStyle/>
                    <a:p>
                      <a:pPr algn="l">
                        <a:spcAft>
                          <a:spcPts val="0"/>
                        </a:spcAft>
                      </a:pPr>
                      <a:r>
                        <a:rPr lang="zh-CN" altLang="en-US" sz="1100" kern="100" dirty="0" smtClean="0">
                          <a:effectLst/>
                          <a:latin typeface="+mj-ea"/>
                          <a:ea typeface="+mj-ea"/>
                        </a:rPr>
                        <a:t>内部客商主数据标准</a:t>
                      </a:r>
                      <a:endParaRPr lang="zh-CN" sz="1100" kern="100" dirty="0">
                        <a:effectLst/>
                        <a:latin typeface="+mj-ea"/>
                        <a:ea typeface="+mj-ea"/>
                      </a:endParaRPr>
                    </a:p>
                  </a:txBody>
                  <a:tcPr marL="43727" marR="43727" marT="0" marB="0"/>
                </a:tc>
                <a:tc>
                  <a:txBody>
                    <a:bodyPr/>
                    <a:lstStyle/>
                    <a:p>
                      <a:pPr algn="just">
                        <a:spcAft>
                          <a:spcPts val="0"/>
                        </a:spcAft>
                      </a:pPr>
                      <a:endParaRPr lang="zh-CN" sz="1100" kern="100" dirty="0">
                        <a:effectLst/>
                        <a:latin typeface="+mj-ea"/>
                        <a:ea typeface="+mj-ea"/>
                      </a:endParaRPr>
                    </a:p>
                  </a:txBody>
                  <a:tcPr marL="43727" marR="43727" marT="0" marB="0"/>
                </a:tc>
              </a:tr>
              <a:tr h="178123">
                <a:tc vMerge="1">
                  <a:txBody>
                    <a:bodyPr/>
                    <a:lstStyle/>
                    <a:p>
                      <a:endParaRPr lang="zh-CN" altLang="en-US"/>
                    </a:p>
                  </a:txBody>
                  <a:tcPr/>
                </a:tc>
                <a:tc>
                  <a:txBody>
                    <a:bodyPr/>
                    <a:lstStyle/>
                    <a:p>
                      <a:pPr algn="l">
                        <a:spcAft>
                          <a:spcPts val="0"/>
                        </a:spcAft>
                      </a:pPr>
                      <a:r>
                        <a:rPr lang="zh-CN" sz="1100" kern="100" dirty="0" smtClean="0">
                          <a:effectLst/>
                          <a:latin typeface="+mj-ea"/>
                          <a:ea typeface="+mj-ea"/>
                        </a:rPr>
                        <a:t>固定资产</a:t>
                      </a:r>
                      <a:r>
                        <a:rPr lang="zh-CN" altLang="en-US" sz="1100" kern="100" dirty="0" smtClean="0">
                          <a:effectLst/>
                          <a:latin typeface="+mj-ea"/>
                          <a:ea typeface="+mj-ea"/>
                        </a:rPr>
                        <a:t>分类</a:t>
                      </a:r>
                      <a:r>
                        <a:rPr lang="zh-CN" sz="1100" kern="100" dirty="0" smtClean="0">
                          <a:effectLst/>
                          <a:latin typeface="+mj-ea"/>
                          <a:ea typeface="+mj-ea"/>
                        </a:rPr>
                        <a:t>主</a:t>
                      </a:r>
                      <a:r>
                        <a:rPr lang="zh-CN" sz="1100" kern="100" dirty="0">
                          <a:effectLst/>
                          <a:latin typeface="+mj-ea"/>
                          <a:ea typeface="+mj-ea"/>
                        </a:rPr>
                        <a:t>数据标准</a:t>
                      </a:r>
                    </a:p>
                  </a:txBody>
                  <a:tcPr marL="43727" marR="43727" marT="0" marB="0"/>
                </a:tc>
                <a:tc>
                  <a:txBody>
                    <a:bodyPr/>
                    <a:lstStyle/>
                    <a:p>
                      <a:pPr algn="just">
                        <a:spcAft>
                          <a:spcPts val="0"/>
                        </a:spcAft>
                      </a:pPr>
                      <a:r>
                        <a:rPr lang="en-US" sz="1100" kern="0">
                          <a:effectLst/>
                          <a:latin typeface="+mj-ea"/>
                          <a:ea typeface="+mj-ea"/>
                        </a:rPr>
                        <a:t> </a:t>
                      </a:r>
                      <a:endParaRPr lang="zh-CN" sz="1100" kern="100">
                        <a:effectLst/>
                        <a:latin typeface="+mj-ea"/>
                        <a:ea typeface="+mj-ea"/>
                      </a:endParaRPr>
                    </a:p>
                  </a:txBody>
                  <a:tcPr marL="43727" marR="43727" marT="0" marB="0"/>
                </a:tc>
              </a:tr>
              <a:tr h="178123">
                <a:tc vMerge="1">
                  <a:txBody>
                    <a:bodyPr/>
                    <a:lstStyle/>
                    <a:p>
                      <a:endParaRPr lang="zh-CN" altLang="en-US"/>
                    </a:p>
                  </a:txBody>
                  <a:tcPr/>
                </a:tc>
                <a:tc>
                  <a:txBody>
                    <a:bodyPr/>
                    <a:lstStyle/>
                    <a:p>
                      <a:pPr algn="l">
                        <a:spcAft>
                          <a:spcPts val="0"/>
                        </a:spcAft>
                      </a:pPr>
                      <a:r>
                        <a:rPr lang="zh-CN" sz="1100" kern="100">
                          <a:effectLst/>
                          <a:latin typeface="+mj-ea"/>
                          <a:ea typeface="+mj-ea"/>
                        </a:rPr>
                        <a:t>现金流量主数据标准</a:t>
                      </a:r>
                    </a:p>
                  </a:txBody>
                  <a:tcPr marL="43727" marR="43727" marT="0" marB="0"/>
                </a:tc>
                <a:tc>
                  <a:txBody>
                    <a:bodyPr/>
                    <a:lstStyle/>
                    <a:p>
                      <a:pPr algn="just">
                        <a:spcAft>
                          <a:spcPts val="0"/>
                        </a:spcAft>
                      </a:pPr>
                      <a:r>
                        <a:rPr lang="en-US" sz="1100" kern="0">
                          <a:effectLst/>
                          <a:latin typeface="+mj-ea"/>
                          <a:ea typeface="+mj-ea"/>
                        </a:rPr>
                        <a:t> </a:t>
                      </a:r>
                      <a:endParaRPr lang="zh-CN" sz="1100" kern="100">
                        <a:effectLst/>
                        <a:latin typeface="+mj-ea"/>
                        <a:ea typeface="+mj-ea"/>
                      </a:endParaRPr>
                    </a:p>
                  </a:txBody>
                  <a:tcPr marL="43727" marR="43727" marT="0" marB="0"/>
                </a:tc>
              </a:tr>
              <a:tr h="178123">
                <a:tc vMerge="1">
                  <a:txBody>
                    <a:bodyPr/>
                    <a:lstStyle/>
                    <a:p>
                      <a:endParaRPr lang="zh-CN" altLang="en-US"/>
                    </a:p>
                  </a:txBody>
                  <a:tcPr/>
                </a:tc>
                <a:tc>
                  <a:txBody>
                    <a:bodyPr/>
                    <a:lstStyle/>
                    <a:p>
                      <a:pPr algn="l">
                        <a:spcAft>
                          <a:spcPts val="0"/>
                        </a:spcAft>
                      </a:pPr>
                      <a:r>
                        <a:rPr lang="zh-CN" sz="1100" kern="100">
                          <a:effectLst/>
                          <a:latin typeface="+mj-ea"/>
                          <a:ea typeface="+mj-ea"/>
                        </a:rPr>
                        <a:t>银行主数据标准</a:t>
                      </a:r>
                    </a:p>
                  </a:txBody>
                  <a:tcPr marL="43727" marR="43727" marT="0" marB="0"/>
                </a:tc>
                <a:tc>
                  <a:txBody>
                    <a:bodyPr/>
                    <a:lstStyle/>
                    <a:p>
                      <a:pPr algn="just">
                        <a:spcAft>
                          <a:spcPts val="0"/>
                        </a:spcAft>
                      </a:pPr>
                      <a:r>
                        <a:rPr lang="en-US" sz="1100" kern="0">
                          <a:effectLst/>
                          <a:latin typeface="+mj-ea"/>
                          <a:ea typeface="+mj-ea"/>
                        </a:rPr>
                        <a:t> </a:t>
                      </a:r>
                      <a:endParaRPr lang="zh-CN" sz="1100" kern="100">
                        <a:effectLst/>
                        <a:latin typeface="+mj-ea"/>
                        <a:ea typeface="+mj-ea"/>
                      </a:endParaRPr>
                    </a:p>
                  </a:txBody>
                  <a:tcPr marL="43727" marR="43727" marT="0" marB="0"/>
                </a:tc>
              </a:tr>
              <a:tr h="178123">
                <a:tc vMerge="1">
                  <a:txBody>
                    <a:bodyPr/>
                    <a:lstStyle/>
                    <a:p>
                      <a:endParaRPr lang="zh-CN" altLang="en-US"/>
                    </a:p>
                  </a:txBody>
                  <a:tcPr/>
                </a:tc>
                <a:tc>
                  <a:txBody>
                    <a:bodyPr/>
                    <a:lstStyle/>
                    <a:p>
                      <a:pPr algn="l">
                        <a:spcAft>
                          <a:spcPts val="0"/>
                        </a:spcAft>
                      </a:pPr>
                      <a:r>
                        <a:rPr lang="zh-CN" sz="1100" kern="100">
                          <a:effectLst/>
                          <a:latin typeface="+mj-ea"/>
                          <a:ea typeface="+mj-ea"/>
                        </a:rPr>
                        <a:t>存货分类主数据标准</a:t>
                      </a:r>
                    </a:p>
                  </a:txBody>
                  <a:tcPr marL="43727" marR="43727" marT="0" marB="0"/>
                </a:tc>
                <a:tc>
                  <a:txBody>
                    <a:bodyPr/>
                    <a:lstStyle/>
                    <a:p>
                      <a:pPr algn="just">
                        <a:spcAft>
                          <a:spcPts val="0"/>
                        </a:spcAft>
                      </a:pPr>
                      <a:r>
                        <a:rPr lang="en-US" sz="1100" kern="0">
                          <a:effectLst/>
                          <a:latin typeface="+mj-ea"/>
                          <a:ea typeface="+mj-ea"/>
                        </a:rPr>
                        <a:t> </a:t>
                      </a:r>
                      <a:endParaRPr lang="zh-CN" sz="1100" kern="100">
                        <a:effectLst/>
                        <a:latin typeface="+mj-ea"/>
                        <a:ea typeface="+mj-ea"/>
                      </a:endParaRPr>
                    </a:p>
                  </a:txBody>
                  <a:tcPr marL="43727" marR="43727" marT="0" marB="0"/>
                </a:tc>
              </a:tr>
              <a:tr h="178123">
                <a:tc rowSpan="3">
                  <a:txBody>
                    <a:bodyPr/>
                    <a:lstStyle/>
                    <a:p>
                      <a:pPr algn="just">
                        <a:spcAft>
                          <a:spcPts val="0"/>
                        </a:spcAft>
                      </a:pPr>
                      <a:r>
                        <a:rPr lang="en-US" sz="1400" kern="100" dirty="0">
                          <a:solidFill>
                            <a:schemeClr val="tx1">
                              <a:lumMod val="95000"/>
                              <a:lumOff val="5000"/>
                            </a:schemeClr>
                          </a:solidFill>
                          <a:effectLst/>
                          <a:latin typeface="+mj-ea"/>
                          <a:ea typeface="+mj-ea"/>
                        </a:rPr>
                        <a:t>2.3</a:t>
                      </a:r>
                      <a:r>
                        <a:rPr lang="zh-CN" sz="1400" kern="100" dirty="0">
                          <a:solidFill>
                            <a:schemeClr val="tx1">
                              <a:lumMod val="95000"/>
                              <a:lumOff val="5000"/>
                            </a:schemeClr>
                          </a:solidFill>
                          <a:effectLst/>
                          <a:latin typeface="+mj-ea"/>
                          <a:ea typeface="+mj-ea"/>
                        </a:rPr>
                        <a:t>材料类</a:t>
                      </a:r>
                    </a:p>
                  </a:txBody>
                  <a:tcPr marL="43727" marR="43727" marT="0" marB="0" anchor="ctr"/>
                </a:tc>
                <a:tc>
                  <a:txBody>
                    <a:bodyPr/>
                    <a:lstStyle/>
                    <a:p>
                      <a:pPr algn="l">
                        <a:spcAft>
                          <a:spcPts val="0"/>
                        </a:spcAft>
                      </a:pPr>
                      <a:r>
                        <a:rPr lang="zh-CN" sz="1100" kern="100">
                          <a:effectLst/>
                          <a:latin typeface="+mj-ea"/>
                          <a:ea typeface="+mj-ea"/>
                        </a:rPr>
                        <a:t>材料主数据标准</a:t>
                      </a:r>
                    </a:p>
                  </a:txBody>
                  <a:tcPr marL="43727" marR="43727" marT="0" marB="0"/>
                </a:tc>
                <a:tc>
                  <a:txBody>
                    <a:bodyPr/>
                    <a:lstStyle/>
                    <a:p>
                      <a:pPr algn="just">
                        <a:spcAft>
                          <a:spcPts val="0"/>
                        </a:spcAft>
                      </a:pPr>
                      <a:r>
                        <a:rPr lang="en-US" sz="1100" kern="0">
                          <a:effectLst/>
                          <a:latin typeface="+mj-ea"/>
                          <a:ea typeface="+mj-ea"/>
                        </a:rPr>
                        <a:t> </a:t>
                      </a:r>
                      <a:endParaRPr lang="zh-CN" sz="1100" kern="100">
                        <a:effectLst/>
                        <a:latin typeface="+mj-ea"/>
                        <a:ea typeface="+mj-ea"/>
                      </a:endParaRPr>
                    </a:p>
                  </a:txBody>
                  <a:tcPr marL="43727" marR="43727" marT="0" marB="0"/>
                </a:tc>
              </a:tr>
              <a:tr h="178123">
                <a:tc vMerge="1">
                  <a:txBody>
                    <a:bodyPr/>
                    <a:lstStyle/>
                    <a:p>
                      <a:endParaRPr lang="zh-CN" altLang="en-US"/>
                    </a:p>
                  </a:txBody>
                  <a:tcPr/>
                </a:tc>
                <a:tc>
                  <a:txBody>
                    <a:bodyPr/>
                    <a:lstStyle/>
                    <a:p>
                      <a:pPr algn="l">
                        <a:spcAft>
                          <a:spcPts val="0"/>
                        </a:spcAft>
                      </a:pPr>
                      <a:r>
                        <a:rPr lang="zh-CN" sz="1100" kern="100">
                          <a:effectLst/>
                          <a:latin typeface="+mj-ea"/>
                          <a:ea typeface="+mj-ea"/>
                        </a:rPr>
                        <a:t>设备主数据标准</a:t>
                      </a:r>
                    </a:p>
                  </a:txBody>
                  <a:tcPr marL="43727" marR="43727" marT="0" marB="0"/>
                </a:tc>
                <a:tc>
                  <a:txBody>
                    <a:bodyPr/>
                    <a:lstStyle/>
                    <a:p>
                      <a:pPr algn="just">
                        <a:spcAft>
                          <a:spcPts val="0"/>
                        </a:spcAft>
                      </a:pPr>
                      <a:r>
                        <a:rPr lang="en-US" sz="1100" kern="0">
                          <a:effectLst/>
                          <a:latin typeface="+mj-ea"/>
                          <a:ea typeface="+mj-ea"/>
                        </a:rPr>
                        <a:t> </a:t>
                      </a:r>
                      <a:endParaRPr lang="zh-CN" sz="1100" kern="100">
                        <a:effectLst/>
                        <a:latin typeface="+mj-ea"/>
                        <a:ea typeface="+mj-ea"/>
                      </a:endParaRPr>
                    </a:p>
                  </a:txBody>
                  <a:tcPr marL="43727" marR="43727" marT="0" marB="0"/>
                </a:tc>
              </a:tr>
              <a:tr h="178123">
                <a:tc vMerge="1">
                  <a:txBody>
                    <a:bodyPr/>
                    <a:lstStyle/>
                    <a:p>
                      <a:endParaRPr lang="zh-CN" altLang="en-US"/>
                    </a:p>
                  </a:txBody>
                  <a:tcPr/>
                </a:tc>
                <a:tc>
                  <a:txBody>
                    <a:bodyPr/>
                    <a:lstStyle/>
                    <a:p>
                      <a:pPr algn="l">
                        <a:spcAft>
                          <a:spcPts val="0"/>
                        </a:spcAft>
                      </a:pPr>
                      <a:r>
                        <a:rPr lang="zh-CN" sz="1100" kern="100">
                          <a:effectLst/>
                          <a:latin typeface="+mj-ea"/>
                          <a:ea typeface="+mj-ea"/>
                        </a:rPr>
                        <a:t>产品主数据标准</a:t>
                      </a:r>
                    </a:p>
                  </a:txBody>
                  <a:tcPr marL="43727" marR="43727" marT="0" marB="0"/>
                </a:tc>
                <a:tc>
                  <a:txBody>
                    <a:bodyPr/>
                    <a:lstStyle/>
                    <a:p>
                      <a:pPr algn="just">
                        <a:spcAft>
                          <a:spcPts val="0"/>
                        </a:spcAft>
                      </a:pPr>
                      <a:r>
                        <a:rPr lang="en-US" sz="1100" kern="0">
                          <a:effectLst/>
                          <a:latin typeface="+mj-ea"/>
                          <a:ea typeface="+mj-ea"/>
                        </a:rPr>
                        <a:t> </a:t>
                      </a:r>
                      <a:endParaRPr lang="zh-CN" sz="1100" kern="100">
                        <a:effectLst/>
                        <a:latin typeface="+mj-ea"/>
                        <a:ea typeface="+mj-ea"/>
                      </a:endParaRPr>
                    </a:p>
                  </a:txBody>
                  <a:tcPr marL="43727" marR="43727" marT="0" marB="0"/>
                </a:tc>
              </a:tr>
              <a:tr h="178123">
                <a:tc rowSpan="2">
                  <a:txBody>
                    <a:bodyPr/>
                    <a:lstStyle/>
                    <a:p>
                      <a:pPr algn="just">
                        <a:spcAft>
                          <a:spcPts val="0"/>
                        </a:spcAft>
                      </a:pPr>
                      <a:r>
                        <a:rPr lang="en-US" sz="1400" kern="100" dirty="0">
                          <a:solidFill>
                            <a:schemeClr val="tx1">
                              <a:lumMod val="95000"/>
                              <a:lumOff val="5000"/>
                            </a:schemeClr>
                          </a:solidFill>
                          <a:effectLst/>
                          <a:latin typeface="+mj-ea"/>
                          <a:ea typeface="+mj-ea"/>
                        </a:rPr>
                        <a:t>2.4</a:t>
                      </a:r>
                      <a:r>
                        <a:rPr lang="zh-CN" sz="1400" kern="100" dirty="0">
                          <a:solidFill>
                            <a:schemeClr val="tx1">
                              <a:lumMod val="95000"/>
                              <a:lumOff val="5000"/>
                            </a:schemeClr>
                          </a:solidFill>
                          <a:effectLst/>
                          <a:latin typeface="+mj-ea"/>
                          <a:ea typeface="+mj-ea"/>
                        </a:rPr>
                        <a:t>客商类</a:t>
                      </a:r>
                    </a:p>
                  </a:txBody>
                  <a:tcPr marL="43727" marR="43727" marT="0" marB="0" anchor="ctr"/>
                </a:tc>
                <a:tc>
                  <a:txBody>
                    <a:bodyPr/>
                    <a:lstStyle/>
                    <a:p>
                      <a:pPr algn="l">
                        <a:spcAft>
                          <a:spcPts val="0"/>
                        </a:spcAft>
                      </a:pPr>
                      <a:r>
                        <a:rPr lang="zh-CN" sz="1100" kern="100">
                          <a:effectLst/>
                          <a:latin typeface="+mj-ea"/>
                          <a:ea typeface="+mj-ea"/>
                        </a:rPr>
                        <a:t>供应商主数据标准</a:t>
                      </a:r>
                    </a:p>
                  </a:txBody>
                  <a:tcPr marL="43727" marR="43727" marT="0" marB="0"/>
                </a:tc>
                <a:tc>
                  <a:txBody>
                    <a:bodyPr/>
                    <a:lstStyle/>
                    <a:p>
                      <a:pPr algn="just">
                        <a:spcAft>
                          <a:spcPts val="0"/>
                        </a:spcAft>
                      </a:pPr>
                      <a:r>
                        <a:rPr lang="en-US" sz="1100" kern="0">
                          <a:effectLst/>
                          <a:latin typeface="+mj-ea"/>
                          <a:ea typeface="+mj-ea"/>
                        </a:rPr>
                        <a:t> </a:t>
                      </a:r>
                      <a:endParaRPr lang="zh-CN" sz="1100" kern="100">
                        <a:effectLst/>
                        <a:latin typeface="+mj-ea"/>
                        <a:ea typeface="+mj-ea"/>
                      </a:endParaRPr>
                    </a:p>
                  </a:txBody>
                  <a:tcPr marL="43727" marR="43727" marT="0" marB="0"/>
                </a:tc>
              </a:tr>
              <a:tr h="178123">
                <a:tc vMerge="1">
                  <a:txBody>
                    <a:bodyPr/>
                    <a:lstStyle/>
                    <a:p>
                      <a:endParaRPr lang="zh-CN" altLang="en-US"/>
                    </a:p>
                  </a:txBody>
                  <a:tcPr/>
                </a:tc>
                <a:tc>
                  <a:txBody>
                    <a:bodyPr/>
                    <a:lstStyle/>
                    <a:p>
                      <a:pPr algn="l">
                        <a:spcAft>
                          <a:spcPts val="0"/>
                        </a:spcAft>
                      </a:pPr>
                      <a:r>
                        <a:rPr lang="zh-CN" sz="1100" kern="100">
                          <a:effectLst/>
                          <a:latin typeface="+mj-ea"/>
                          <a:ea typeface="+mj-ea"/>
                        </a:rPr>
                        <a:t>客户主数据标准</a:t>
                      </a:r>
                    </a:p>
                  </a:txBody>
                  <a:tcPr marL="43727" marR="43727" marT="0" marB="0"/>
                </a:tc>
                <a:tc>
                  <a:txBody>
                    <a:bodyPr/>
                    <a:lstStyle/>
                    <a:p>
                      <a:pPr algn="just">
                        <a:spcAft>
                          <a:spcPts val="0"/>
                        </a:spcAft>
                      </a:pPr>
                      <a:r>
                        <a:rPr lang="en-US" sz="1100" kern="0">
                          <a:effectLst/>
                          <a:latin typeface="+mj-ea"/>
                          <a:ea typeface="+mj-ea"/>
                        </a:rPr>
                        <a:t> </a:t>
                      </a:r>
                      <a:endParaRPr lang="zh-CN" sz="1100" kern="100">
                        <a:effectLst/>
                        <a:latin typeface="+mj-ea"/>
                        <a:ea typeface="+mj-ea"/>
                      </a:endParaRPr>
                    </a:p>
                  </a:txBody>
                  <a:tcPr marL="43727" marR="43727" marT="0" marB="0"/>
                </a:tc>
              </a:tr>
              <a:tr h="178123">
                <a:tc rowSpan="3">
                  <a:txBody>
                    <a:bodyPr/>
                    <a:lstStyle/>
                    <a:p>
                      <a:pPr algn="just">
                        <a:lnSpc>
                          <a:spcPct val="150000"/>
                        </a:lnSpc>
                        <a:spcAft>
                          <a:spcPts val="0"/>
                        </a:spcAft>
                      </a:pPr>
                      <a:r>
                        <a:rPr lang="en-US" sz="1400" kern="100" dirty="0">
                          <a:solidFill>
                            <a:schemeClr val="tx1">
                              <a:lumMod val="95000"/>
                              <a:lumOff val="5000"/>
                            </a:schemeClr>
                          </a:solidFill>
                          <a:effectLst/>
                          <a:latin typeface="+mj-ea"/>
                          <a:ea typeface="+mj-ea"/>
                        </a:rPr>
                        <a:t>2.5</a:t>
                      </a:r>
                      <a:r>
                        <a:rPr lang="zh-CN" sz="1400" kern="100" dirty="0">
                          <a:solidFill>
                            <a:schemeClr val="tx1">
                              <a:lumMod val="95000"/>
                              <a:lumOff val="5000"/>
                            </a:schemeClr>
                          </a:solidFill>
                          <a:effectLst/>
                          <a:latin typeface="+mj-ea"/>
                          <a:ea typeface="+mj-ea"/>
                        </a:rPr>
                        <a:t>项目类</a:t>
                      </a:r>
                    </a:p>
                  </a:txBody>
                  <a:tcPr marL="43727" marR="43727" marT="0" marB="0" anchor="ctr"/>
                </a:tc>
                <a:tc>
                  <a:txBody>
                    <a:bodyPr/>
                    <a:lstStyle/>
                    <a:p>
                      <a:pPr algn="l">
                        <a:spcAft>
                          <a:spcPts val="0"/>
                        </a:spcAft>
                      </a:pPr>
                      <a:r>
                        <a:rPr lang="zh-CN" sz="1100" kern="100">
                          <a:effectLst/>
                          <a:latin typeface="+mj-ea"/>
                          <a:ea typeface="+mj-ea"/>
                        </a:rPr>
                        <a:t>工程项目主数据标准</a:t>
                      </a:r>
                    </a:p>
                  </a:txBody>
                  <a:tcPr marL="43727" marR="43727" marT="0" marB="0"/>
                </a:tc>
                <a:tc>
                  <a:txBody>
                    <a:bodyPr/>
                    <a:lstStyle/>
                    <a:p>
                      <a:pPr algn="just">
                        <a:spcAft>
                          <a:spcPts val="0"/>
                        </a:spcAft>
                      </a:pPr>
                      <a:r>
                        <a:rPr lang="en-US" sz="1100" kern="0">
                          <a:effectLst/>
                          <a:latin typeface="+mj-ea"/>
                          <a:ea typeface="+mj-ea"/>
                        </a:rPr>
                        <a:t> </a:t>
                      </a:r>
                      <a:endParaRPr lang="zh-CN" sz="1100" kern="100">
                        <a:effectLst/>
                        <a:latin typeface="+mj-ea"/>
                        <a:ea typeface="+mj-ea"/>
                      </a:endParaRPr>
                    </a:p>
                  </a:txBody>
                  <a:tcPr marL="43727" marR="43727" marT="0" marB="0"/>
                </a:tc>
              </a:tr>
              <a:tr h="178123">
                <a:tc vMerge="1">
                  <a:txBody>
                    <a:bodyPr/>
                    <a:lstStyle/>
                    <a:p>
                      <a:endParaRPr lang="zh-CN" altLang="en-US"/>
                    </a:p>
                  </a:txBody>
                  <a:tcPr/>
                </a:tc>
                <a:tc>
                  <a:txBody>
                    <a:bodyPr/>
                    <a:lstStyle/>
                    <a:p>
                      <a:pPr algn="l">
                        <a:spcAft>
                          <a:spcPts val="0"/>
                        </a:spcAft>
                      </a:pPr>
                      <a:r>
                        <a:rPr lang="zh-CN" sz="1100" kern="100">
                          <a:effectLst/>
                          <a:latin typeface="+mj-ea"/>
                          <a:ea typeface="+mj-ea"/>
                        </a:rPr>
                        <a:t>投资项目主数据标准</a:t>
                      </a:r>
                    </a:p>
                  </a:txBody>
                  <a:tcPr marL="43727" marR="43727" marT="0" marB="0"/>
                </a:tc>
                <a:tc>
                  <a:txBody>
                    <a:bodyPr/>
                    <a:lstStyle/>
                    <a:p>
                      <a:pPr algn="just">
                        <a:spcAft>
                          <a:spcPts val="0"/>
                        </a:spcAft>
                      </a:pPr>
                      <a:r>
                        <a:rPr lang="en-US" sz="1100" kern="0">
                          <a:effectLst/>
                          <a:latin typeface="+mj-ea"/>
                          <a:ea typeface="+mj-ea"/>
                        </a:rPr>
                        <a:t> </a:t>
                      </a:r>
                      <a:endParaRPr lang="zh-CN" sz="1100" kern="100">
                        <a:effectLst/>
                        <a:latin typeface="+mj-ea"/>
                        <a:ea typeface="+mj-ea"/>
                      </a:endParaRPr>
                    </a:p>
                  </a:txBody>
                  <a:tcPr marL="43727" marR="43727" marT="0" marB="0"/>
                </a:tc>
              </a:tr>
              <a:tr h="178123">
                <a:tc vMerge="1">
                  <a:txBody>
                    <a:bodyPr/>
                    <a:lstStyle/>
                    <a:p>
                      <a:endParaRPr lang="zh-CN" altLang="en-US"/>
                    </a:p>
                  </a:txBody>
                  <a:tcPr/>
                </a:tc>
                <a:tc>
                  <a:txBody>
                    <a:bodyPr/>
                    <a:lstStyle/>
                    <a:p>
                      <a:pPr algn="l">
                        <a:spcAft>
                          <a:spcPts val="0"/>
                        </a:spcAft>
                      </a:pPr>
                      <a:r>
                        <a:rPr lang="zh-CN" sz="1100" kern="100">
                          <a:effectLst/>
                          <a:latin typeface="+mj-ea"/>
                          <a:ea typeface="+mj-ea"/>
                        </a:rPr>
                        <a:t>勘察设计项目主数据标准</a:t>
                      </a:r>
                    </a:p>
                  </a:txBody>
                  <a:tcPr marL="43727" marR="43727" marT="0" marB="0"/>
                </a:tc>
                <a:tc>
                  <a:txBody>
                    <a:bodyPr/>
                    <a:lstStyle/>
                    <a:p>
                      <a:pPr algn="just">
                        <a:spcAft>
                          <a:spcPts val="0"/>
                        </a:spcAft>
                      </a:pPr>
                      <a:r>
                        <a:rPr lang="en-US" sz="1100" kern="0">
                          <a:effectLst/>
                          <a:latin typeface="+mj-ea"/>
                          <a:ea typeface="+mj-ea"/>
                        </a:rPr>
                        <a:t> </a:t>
                      </a:r>
                      <a:endParaRPr lang="zh-CN" sz="1100" kern="100">
                        <a:effectLst/>
                        <a:latin typeface="+mj-ea"/>
                        <a:ea typeface="+mj-ea"/>
                      </a:endParaRPr>
                    </a:p>
                  </a:txBody>
                  <a:tcPr marL="43727" marR="43727" marT="0" marB="0"/>
                </a:tc>
              </a:tr>
              <a:tr h="361265">
                <a:tc rowSpan="2">
                  <a:txBody>
                    <a:bodyPr/>
                    <a:lstStyle/>
                    <a:p>
                      <a:pPr algn="just">
                        <a:spcAft>
                          <a:spcPts val="0"/>
                        </a:spcAft>
                      </a:pPr>
                      <a:r>
                        <a:rPr lang="en-US" sz="1400" kern="100" dirty="0">
                          <a:solidFill>
                            <a:schemeClr val="tx1">
                              <a:lumMod val="95000"/>
                              <a:lumOff val="5000"/>
                            </a:schemeClr>
                          </a:solidFill>
                          <a:effectLst/>
                          <a:latin typeface="+mj-ea"/>
                          <a:ea typeface="+mj-ea"/>
                        </a:rPr>
                        <a:t>3</a:t>
                      </a:r>
                      <a:r>
                        <a:rPr lang="zh-CN" sz="1400" kern="100" dirty="0">
                          <a:solidFill>
                            <a:schemeClr val="tx1">
                              <a:lumMod val="95000"/>
                              <a:lumOff val="5000"/>
                            </a:schemeClr>
                          </a:solidFill>
                          <a:effectLst/>
                          <a:latin typeface="+mj-ea"/>
                          <a:ea typeface="+mj-ea"/>
                        </a:rPr>
                        <a:t>、主数据集成服务标准</a:t>
                      </a:r>
                    </a:p>
                  </a:txBody>
                  <a:tcPr marL="43727" marR="43727" marT="0" marB="0" anchor="ctr"/>
                </a:tc>
                <a:tc>
                  <a:txBody>
                    <a:bodyPr/>
                    <a:lstStyle/>
                    <a:p>
                      <a:pPr algn="l">
                        <a:spcAft>
                          <a:spcPts val="0"/>
                        </a:spcAft>
                      </a:pPr>
                      <a:r>
                        <a:rPr lang="zh-CN" sz="1100" kern="0">
                          <a:effectLst/>
                          <a:latin typeface="+mj-ea"/>
                          <a:ea typeface="+mj-ea"/>
                        </a:rPr>
                        <a:t>中国建筑主数据集成服务标准</a:t>
                      </a:r>
                      <a:endParaRPr lang="zh-CN" sz="1100" kern="100">
                        <a:effectLst/>
                        <a:latin typeface="+mj-ea"/>
                        <a:ea typeface="+mj-ea"/>
                      </a:endParaRPr>
                    </a:p>
                  </a:txBody>
                  <a:tcPr marL="43727" marR="43727" marT="0" marB="0" anchor="ctr"/>
                </a:tc>
                <a:tc>
                  <a:txBody>
                    <a:bodyPr/>
                    <a:lstStyle/>
                    <a:p>
                      <a:pPr algn="just">
                        <a:spcAft>
                          <a:spcPts val="0"/>
                        </a:spcAft>
                      </a:pPr>
                      <a:r>
                        <a:rPr lang="zh-CN" sz="1100" kern="0">
                          <a:effectLst/>
                          <a:latin typeface="+mj-ea"/>
                          <a:ea typeface="+mj-ea"/>
                        </a:rPr>
                        <a:t>描述主数据系统的集成架构、集成流程、数据交换格式、方法定义标准等内容。</a:t>
                      </a:r>
                      <a:endParaRPr lang="zh-CN" sz="1100" kern="100">
                        <a:effectLst/>
                        <a:latin typeface="+mj-ea"/>
                        <a:ea typeface="+mj-ea"/>
                      </a:endParaRPr>
                    </a:p>
                  </a:txBody>
                  <a:tcPr marL="43727" marR="43727" marT="0" marB="0"/>
                </a:tc>
              </a:tr>
              <a:tr h="180632">
                <a:tc vMerge="1">
                  <a:txBody>
                    <a:bodyPr/>
                    <a:lstStyle/>
                    <a:p>
                      <a:endParaRPr lang="zh-CN" altLang="en-US"/>
                    </a:p>
                  </a:txBody>
                  <a:tcPr/>
                </a:tc>
                <a:tc>
                  <a:txBody>
                    <a:bodyPr/>
                    <a:lstStyle/>
                    <a:p>
                      <a:pPr algn="l">
                        <a:spcAft>
                          <a:spcPts val="0"/>
                        </a:spcAft>
                      </a:pPr>
                      <a:r>
                        <a:rPr lang="zh-CN" sz="1100" kern="0">
                          <a:effectLst/>
                          <a:latin typeface="+mj-ea"/>
                          <a:ea typeface="+mj-ea"/>
                        </a:rPr>
                        <a:t>中国建筑数据集成规范</a:t>
                      </a:r>
                      <a:endParaRPr lang="zh-CN" sz="1100" kern="100">
                        <a:effectLst/>
                        <a:latin typeface="+mj-ea"/>
                        <a:ea typeface="+mj-ea"/>
                      </a:endParaRPr>
                    </a:p>
                  </a:txBody>
                  <a:tcPr marL="43727" marR="43727" marT="0" marB="0"/>
                </a:tc>
                <a:tc>
                  <a:txBody>
                    <a:bodyPr/>
                    <a:lstStyle/>
                    <a:p>
                      <a:pPr algn="just">
                        <a:spcAft>
                          <a:spcPts val="0"/>
                        </a:spcAft>
                      </a:pPr>
                      <a:r>
                        <a:rPr lang="zh-CN" sz="1100" kern="0" dirty="0">
                          <a:effectLst/>
                          <a:latin typeface="+mj-ea"/>
                          <a:ea typeface="+mj-ea"/>
                        </a:rPr>
                        <a:t>描述数据集成和分发的规范定义。</a:t>
                      </a:r>
                      <a:endParaRPr lang="zh-CN" sz="1100" kern="100" dirty="0">
                        <a:effectLst/>
                        <a:latin typeface="+mj-ea"/>
                        <a:ea typeface="+mj-ea"/>
                      </a:endParaRPr>
                    </a:p>
                  </a:txBody>
                  <a:tcPr marL="43727" marR="43727" marT="0" marB="0"/>
                </a:tc>
              </a:tr>
            </a:tbl>
          </a:graphicData>
        </a:graphic>
      </p:graphicFrame>
      <p:sp>
        <p:nvSpPr>
          <p:cNvPr id="4" name="矩形 3"/>
          <p:cNvSpPr/>
          <p:nvPr/>
        </p:nvSpPr>
        <p:spPr>
          <a:xfrm>
            <a:off x="272480" y="980728"/>
            <a:ext cx="9505056" cy="338554"/>
          </a:xfrm>
          <a:prstGeom prst="rect">
            <a:avLst/>
          </a:prstGeom>
        </p:spPr>
        <p:txBody>
          <a:bodyPr wrap="square">
            <a:spAutoFit/>
          </a:bodyPr>
          <a:lstStyle/>
          <a:p>
            <a:pPr>
              <a:lnSpc>
                <a:spcPct val="100000"/>
              </a:lnSpc>
              <a:buNone/>
            </a:pPr>
            <a:r>
              <a:rPr lang="zh-CN" altLang="zh-CN" sz="1600" dirty="0">
                <a:latin typeface="+mj-ea"/>
                <a:ea typeface="+mj-ea"/>
              </a:rPr>
              <a:t>主数据标准体系分为主数据管理规范类、主数据应用标准类、主数据集成服务标准三大类，共</a:t>
            </a:r>
            <a:r>
              <a:rPr lang="en-US" altLang="zh-CN" sz="1600" dirty="0" smtClean="0">
                <a:latin typeface="+mj-ea"/>
                <a:ea typeface="+mj-ea"/>
              </a:rPr>
              <a:t>22</a:t>
            </a:r>
            <a:r>
              <a:rPr lang="zh-CN" altLang="zh-CN" sz="1600" dirty="0" smtClean="0">
                <a:latin typeface="+mj-ea"/>
                <a:ea typeface="+mj-ea"/>
              </a:rPr>
              <a:t>份</a:t>
            </a:r>
            <a:r>
              <a:rPr lang="zh-CN" altLang="zh-CN" sz="1600" dirty="0">
                <a:latin typeface="+mj-ea"/>
                <a:ea typeface="+mj-ea"/>
              </a:rPr>
              <a:t>文件</a:t>
            </a:r>
            <a:endParaRPr lang="zh-CN" altLang="en-US" sz="1600" dirty="0">
              <a:latin typeface="+mj-ea"/>
              <a:ea typeface="+mj-ea"/>
            </a:endParaRPr>
          </a:p>
        </p:txBody>
      </p:sp>
      <p:sp>
        <p:nvSpPr>
          <p:cNvPr id="23" name="矩形 22"/>
          <p:cNvSpPr/>
          <p:nvPr/>
        </p:nvSpPr>
        <p:spPr>
          <a:xfrm>
            <a:off x="4505908" y="32254"/>
            <a:ext cx="5415644" cy="372410"/>
          </a:xfrm>
          <a:prstGeom prst="rect">
            <a:avLst/>
          </a:prstGeom>
        </p:spPr>
        <p:txBody>
          <a:bodyPr wrap="square">
            <a:spAutoFit/>
          </a:bodyPr>
          <a:lstStyle/>
          <a:p>
            <a:pPr>
              <a:buNone/>
            </a:pPr>
            <a:r>
              <a:rPr lang="zh-CN" altLang="en-US" b="1" dirty="0" smtClean="0">
                <a:latin typeface="+mn-ea"/>
                <a:ea typeface="+mn-ea"/>
              </a:rPr>
              <a:t>管理架构  绩效考核  应用架构  </a:t>
            </a:r>
            <a:r>
              <a:rPr lang="zh-CN" altLang="en-US" b="1" dirty="0" smtClean="0">
                <a:solidFill>
                  <a:srgbClr val="FF0000"/>
                </a:solidFill>
                <a:latin typeface="+mn-ea"/>
                <a:ea typeface="+mn-ea"/>
              </a:rPr>
              <a:t>数据标准</a:t>
            </a:r>
            <a:r>
              <a:rPr lang="zh-CN" altLang="en-US" b="1" dirty="0" smtClean="0">
                <a:latin typeface="+mn-ea"/>
                <a:ea typeface="+mn-ea"/>
              </a:rPr>
              <a:t>  集成架构  安全架构</a:t>
            </a:r>
            <a:endParaRPr lang="zh-CN" altLang="en-US" b="1" dirty="0">
              <a:latin typeface="+mn-ea"/>
              <a:ea typeface="+mn-ea"/>
            </a:endParaRPr>
          </a:p>
        </p:txBody>
      </p:sp>
      <p:sp>
        <p:nvSpPr>
          <p:cNvPr id="24" name="右箭头 23"/>
          <p:cNvSpPr/>
          <p:nvPr/>
        </p:nvSpPr>
        <p:spPr bwMode="auto">
          <a:xfrm>
            <a:off x="8034300"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5" name="右箭头 24"/>
          <p:cNvSpPr/>
          <p:nvPr/>
        </p:nvSpPr>
        <p:spPr bwMode="auto">
          <a:xfrm>
            <a:off x="8898396"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6" name="右箭头 25"/>
          <p:cNvSpPr/>
          <p:nvPr/>
        </p:nvSpPr>
        <p:spPr bwMode="auto">
          <a:xfrm>
            <a:off x="7120498"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7" name="右箭头 26"/>
          <p:cNvSpPr/>
          <p:nvPr/>
        </p:nvSpPr>
        <p:spPr bwMode="auto">
          <a:xfrm>
            <a:off x="623410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8" name="右箭头 27"/>
          <p:cNvSpPr/>
          <p:nvPr/>
        </p:nvSpPr>
        <p:spPr bwMode="auto">
          <a:xfrm>
            <a:off x="5320298"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47" name="组合 31"/>
          <p:cNvGrpSpPr/>
          <p:nvPr/>
        </p:nvGrpSpPr>
        <p:grpSpPr>
          <a:xfrm>
            <a:off x="8358454" y="431655"/>
            <a:ext cx="1295910" cy="477065"/>
            <a:chOff x="4420039" y="1208820"/>
            <a:chExt cx="4032448" cy="2880728"/>
          </a:xfrm>
        </p:grpSpPr>
        <p:sp>
          <p:nvSpPr>
            <p:cNvPr id="48" name="圆角矩形 47"/>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49" name="圆角矩形 48"/>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50"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51"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62"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63"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64"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52"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53"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4"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55"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6"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7" name="Rectangle 86"/>
            <p:cNvSpPr>
              <a:spLocks noChangeArrowheads="1"/>
            </p:cNvSpPr>
            <p:nvPr/>
          </p:nvSpPr>
          <p:spPr bwMode="auto">
            <a:xfrm>
              <a:off x="6623382" y="3069951"/>
              <a:ext cx="432048" cy="864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8"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9"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0"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61"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13655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12" y="1204759"/>
            <a:ext cx="8712968" cy="584775"/>
          </a:xfrm>
          <a:prstGeom prst="rect">
            <a:avLst/>
          </a:prstGeom>
        </p:spPr>
        <p:txBody>
          <a:bodyPr wrap="square">
            <a:spAutoFit/>
          </a:bodyPr>
          <a:lstStyle/>
          <a:p>
            <a:pPr>
              <a:lnSpc>
                <a:spcPct val="100000"/>
              </a:lnSpc>
              <a:buNone/>
            </a:pPr>
            <a:r>
              <a:rPr lang="zh-CN" altLang="zh-CN" sz="1600" dirty="0">
                <a:latin typeface="+mj-ea"/>
                <a:ea typeface="+mj-ea"/>
              </a:rPr>
              <a:t>主数据标准体系分为主数据管理规范类、主数据应用标准类、主数据集成服务标准三大类，共</a:t>
            </a:r>
            <a:r>
              <a:rPr lang="en-US" altLang="zh-CN" sz="1600" dirty="0" smtClean="0">
                <a:latin typeface="+mj-ea"/>
                <a:ea typeface="+mj-ea"/>
              </a:rPr>
              <a:t>22</a:t>
            </a:r>
            <a:r>
              <a:rPr lang="zh-CN" altLang="zh-CN" sz="1600" dirty="0" smtClean="0">
                <a:latin typeface="+mj-ea"/>
                <a:ea typeface="+mj-ea"/>
              </a:rPr>
              <a:t>份</a:t>
            </a:r>
            <a:r>
              <a:rPr lang="zh-CN" altLang="zh-CN" sz="1600" dirty="0">
                <a:latin typeface="+mj-ea"/>
                <a:ea typeface="+mj-ea"/>
              </a:rPr>
              <a:t>文件</a:t>
            </a:r>
            <a:endParaRPr lang="zh-CN" altLang="en-US" sz="1600" dirty="0">
              <a:latin typeface="+mj-ea"/>
              <a:ea typeface="+mj-ea"/>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64" y="1789534"/>
            <a:ext cx="2729831" cy="3943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546" y="1789534"/>
            <a:ext cx="2516965" cy="3596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6936" y="1703804"/>
            <a:ext cx="2745917" cy="3547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8536" y="1924693"/>
            <a:ext cx="2969079" cy="3673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标题 1"/>
          <p:cNvSpPr>
            <a:spLocks noGrp="1"/>
          </p:cNvSpPr>
          <p:nvPr>
            <p:ph type="title"/>
          </p:nvPr>
        </p:nvSpPr>
        <p:spPr>
          <a:xfrm>
            <a:off x="408384"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en-US" altLang="zh-CN" kern="1200" dirty="0" smtClean="0">
                <a:latin typeface="+mj-ea"/>
              </a:rPr>
              <a:t>4</a:t>
            </a:r>
            <a:r>
              <a:rPr lang="zh-CN" altLang="en-US" kern="1200" dirty="0" smtClean="0">
                <a:latin typeface="+mj-ea"/>
              </a:rPr>
              <a:t>、主数据标准体系</a:t>
            </a:r>
            <a:r>
              <a:rPr lang="en-US" altLang="zh-CN" kern="1200" dirty="0" smtClean="0">
                <a:latin typeface="+mj-ea"/>
              </a:rPr>
              <a:t>--</a:t>
            </a:r>
            <a:r>
              <a:rPr lang="zh-CN" altLang="en-US" sz="2000" kern="1200" dirty="0" smtClean="0">
                <a:latin typeface="+mj-ea"/>
              </a:rPr>
              <a:t>标准构成</a:t>
            </a:r>
            <a:endParaRPr lang="zh-CN" altLang="en-US" sz="2000" kern="1200" dirty="0">
              <a:latin typeface="+mj-ea"/>
            </a:endParaRPr>
          </a:p>
        </p:txBody>
      </p:sp>
      <p:sp>
        <p:nvSpPr>
          <p:cNvPr id="26" name="矩形 25"/>
          <p:cNvSpPr/>
          <p:nvPr/>
        </p:nvSpPr>
        <p:spPr>
          <a:xfrm>
            <a:off x="4505908" y="32254"/>
            <a:ext cx="5415644" cy="372410"/>
          </a:xfrm>
          <a:prstGeom prst="rect">
            <a:avLst/>
          </a:prstGeom>
        </p:spPr>
        <p:txBody>
          <a:bodyPr wrap="square">
            <a:spAutoFit/>
          </a:bodyPr>
          <a:lstStyle/>
          <a:p>
            <a:pPr>
              <a:buNone/>
            </a:pPr>
            <a:r>
              <a:rPr lang="zh-CN" altLang="en-US" b="1" dirty="0" smtClean="0">
                <a:latin typeface="+mn-ea"/>
                <a:ea typeface="+mn-ea"/>
              </a:rPr>
              <a:t>管理架构  绩效考核  应用架构  </a:t>
            </a:r>
            <a:r>
              <a:rPr lang="zh-CN" altLang="en-US" b="1" dirty="0" smtClean="0">
                <a:solidFill>
                  <a:srgbClr val="FF0000"/>
                </a:solidFill>
                <a:latin typeface="+mn-ea"/>
                <a:ea typeface="+mn-ea"/>
              </a:rPr>
              <a:t>数据标准</a:t>
            </a:r>
            <a:r>
              <a:rPr lang="zh-CN" altLang="en-US" b="1" dirty="0" smtClean="0">
                <a:latin typeface="+mn-ea"/>
                <a:ea typeface="+mn-ea"/>
              </a:rPr>
              <a:t>  集成架构  安全架构</a:t>
            </a:r>
            <a:endParaRPr lang="zh-CN" altLang="en-US" b="1" dirty="0">
              <a:latin typeface="+mn-ea"/>
              <a:ea typeface="+mn-ea"/>
            </a:endParaRPr>
          </a:p>
        </p:txBody>
      </p:sp>
      <p:sp>
        <p:nvSpPr>
          <p:cNvPr id="27" name="右箭头 26"/>
          <p:cNvSpPr/>
          <p:nvPr/>
        </p:nvSpPr>
        <p:spPr bwMode="auto">
          <a:xfrm>
            <a:off x="8034300"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9" name="右箭头 28"/>
          <p:cNvSpPr/>
          <p:nvPr/>
        </p:nvSpPr>
        <p:spPr bwMode="auto">
          <a:xfrm>
            <a:off x="8898396"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0" name="右箭头 29"/>
          <p:cNvSpPr/>
          <p:nvPr/>
        </p:nvSpPr>
        <p:spPr bwMode="auto">
          <a:xfrm>
            <a:off x="7120498"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1" name="右箭头 30"/>
          <p:cNvSpPr/>
          <p:nvPr/>
        </p:nvSpPr>
        <p:spPr bwMode="auto">
          <a:xfrm>
            <a:off x="623410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2" name="右箭头 31"/>
          <p:cNvSpPr/>
          <p:nvPr/>
        </p:nvSpPr>
        <p:spPr bwMode="auto">
          <a:xfrm>
            <a:off x="5320298"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50" name="组合 31"/>
          <p:cNvGrpSpPr/>
          <p:nvPr/>
        </p:nvGrpSpPr>
        <p:grpSpPr>
          <a:xfrm>
            <a:off x="8358454" y="431655"/>
            <a:ext cx="1295910" cy="477065"/>
            <a:chOff x="4420039" y="1208820"/>
            <a:chExt cx="4032448" cy="2880728"/>
          </a:xfrm>
        </p:grpSpPr>
        <p:sp>
          <p:nvSpPr>
            <p:cNvPr id="51" name="圆角矩形 50"/>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52" name="圆角矩形 51"/>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53"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54"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65"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66" name="Picture 88"/>
              <p:cNvPicPr>
                <a:picLocks noChangeAspect="1" noChangeArrowheads="1"/>
              </p:cNvPicPr>
              <p:nvPr/>
            </p:nvPicPr>
            <p:blipFill>
              <a:blip r:embed="rId6"/>
              <a:srcRect/>
              <a:stretch>
                <a:fillRect/>
              </a:stretch>
            </p:blipFill>
            <p:spPr bwMode="auto">
              <a:xfrm>
                <a:off x="8770" y="5222"/>
                <a:ext cx="1306" cy="373"/>
              </a:xfrm>
              <a:prstGeom prst="rect">
                <a:avLst/>
              </a:prstGeom>
              <a:grpFill/>
            </p:spPr>
          </p:pic>
          <p:sp>
            <p:nvSpPr>
              <p:cNvPr id="67"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55"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56"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7"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58"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9"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0" name="Rectangle 86"/>
            <p:cNvSpPr>
              <a:spLocks noChangeArrowheads="1"/>
            </p:cNvSpPr>
            <p:nvPr/>
          </p:nvSpPr>
          <p:spPr bwMode="auto">
            <a:xfrm>
              <a:off x="6623382" y="3069951"/>
              <a:ext cx="432048" cy="864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1"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2"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3"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64"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311574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17"/>
          <p:cNvSpPr>
            <a:spLocks noChangeArrowheads="1"/>
          </p:cNvSpPr>
          <p:nvPr/>
        </p:nvSpPr>
        <p:spPr bwMode="auto">
          <a:xfrm>
            <a:off x="0" y="42395"/>
            <a:ext cx="327334" cy="37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j-ea"/>
              <a:ea typeface="+mj-ea"/>
            </a:endParaRPr>
          </a:p>
        </p:txBody>
      </p:sp>
      <p:sp>
        <p:nvSpPr>
          <p:cNvPr id="55" name="Rectangle 31"/>
          <p:cNvSpPr>
            <a:spLocks noChangeArrowheads="1"/>
          </p:cNvSpPr>
          <p:nvPr/>
        </p:nvSpPr>
        <p:spPr bwMode="auto">
          <a:xfrm>
            <a:off x="0" y="42395"/>
            <a:ext cx="327334" cy="37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j-ea"/>
              <a:ea typeface="+mj-ea"/>
            </a:endParaRPr>
          </a:p>
        </p:txBody>
      </p:sp>
      <p:sp>
        <p:nvSpPr>
          <p:cNvPr id="68" name="Rectangle 67"/>
          <p:cNvSpPr>
            <a:spLocks noChangeArrowheads="1"/>
          </p:cNvSpPr>
          <p:nvPr/>
        </p:nvSpPr>
        <p:spPr bwMode="auto">
          <a:xfrm>
            <a:off x="0" y="42395"/>
            <a:ext cx="327334" cy="37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j-ea"/>
              <a:ea typeface="+mj-ea"/>
            </a:endParaRPr>
          </a:p>
        </p:txBody>
      </p:sp>
      <p:sp>
        <p:nvSpPr>
          <p:cNvPr id="102" name="标题 1"/>
          <p:cNvSpPr>
            <a:spLocks noGrp="1"/>
          </p:cNvSpPr>
          <p:nvPr>
            <p:ph type="title"/>
          </p:nvPr>
        </p:nvSpPr>
        <p:spPr>
          <a:xfrm>
            <a:off x="362596" y="152400"/>
            <a:ext cx="8118796"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en-US" altLang="zh-CN" kern="1200" dirty="0" smtClean="0">
                <a:latin typeface="+mj-ea"/>
              </a:rPr>
              <a:t>5</a:t>
            </a:r>
            <a:r>
              <a:rPr lang="zh-CN" altLang="en-US" kern="1200" dirty="0" smtClean="0">
                <a:latin typeface="+mj-ea"/>
              </a:rPr>
              <a:t>、主数据集成架构</a:t>
            </a:r>
            <a:r>
              <a:rPr lang="en-US" altLang="zh-CN" kern="1200" dirty="0" smtClean="0">
                <a:latin typeface="+mj-ea"/>
              </a:rPr>
              <a:t>--</a:t>
            </a:r>
            <a:r>
              <a:rPr lang="zh-CN" altLang="en-US" sz="2000" kern="1200" dirty="0" smtClean="0">
                <a:latin typeface="+mj-ea"/>
              </a:rPr>
              <a:t>主数据与业务系统关联关系矩阵</a:t>
            </a:r>
            <a:endParaRPr lang="zh-CN" altLang="en-US" sz="2000" kern="1200" dirty="0">
              <a:latin typeface="+mj-ea"/>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67" y="1089025"/>
            <a:ext cx="9613869" cy="5292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矩形 25"/>
          <p:cNvSpPr/>
          <p:nvPr/>
        </p:nvSpPr>
        <p:spPr>
          <a:xfrm>
            <a:off x="4505908" y="32254"/>
            <a:ext cx="5415644" cy="372410"/>
          </a:xfrm>
          <a:prstGeom prst="rect">
            <a:avLst/>
          </a:prstGeom>
        </p:spPr>
        <p:txBody>
          <a:bodyPr wrap="square">
            <a:spAutoFit/>
          </a:bodyPr>
          <a:lstStyle/>
          <a:p>
            <a:pPr>
              <a:buNone/>
            </a:pPr>
            <a:r>
              <a:rPr lang="zh-CN" altLang="en-US" b="1" dirty="0" smtClean="0">
                <a:latin typeface="+mn-ea"/>
                <a:ea typeface="+mn-ea"/>
              </a:rPr>
              <a:t>管理架构  绩效考核  应用架构  数据标准  </a:t>
            </a:r>
            <a:r>
              <a:rPr lang="zh-CN" altLang="en-US" b="1" dirty="0" smtClean="0">
                <a:solidFill>
                  <a:srgbClr val="FF0000"/>
                </a:solidFill>
                <a:latin typeface="+mn-ea"/>
                <a:ea typeface="+mn-ea"/>
              </a:rPr>
              <a:t>集成架构</a:t>
            </a:r>
            <a:r>
              <a:rPr lang="zh-CN" altLang="en-US" b="1" dirty="0" smtClean="0">
                <a:latin typeface="+mn-ea"/>
                <a:ea typeface="+mn-ea"/>
              </a:rPr>
              <a:t>  安全架构</a:t>
            </a:r>
            <a:endParaRPr lang="zh-CN" altLang="en-US" b="1" dirty="0">
              <a:latin typeface="+mn-ea"/>
              <a:ea typeface="+mn-ea"/>
            </a:endParaRPr>
          </a:p>
        </p:txBody>
      </p:sp>
      <p:sp>
        <p:nvSpPr>
          <p:cNvPr id="27" name="右箭头 26"/>
          <p:cNvSpPr/>
          <p:nvPr/>
        </p:nvSpPr>
        <p:spPr bwMode="auto">
          <a:xfrm>
            <a:off x="8034300"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8" name="右箭头 27"/>
          <p:cNvSpPr/>
          <p:nvPr/>
        </p:nvSpPr>
        <p:spPr bwMode="auto">
          <a:xfrm>
            <a:off x="8898396"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29" name="右箭头 28"/>
          <p:cNvSpPr/>
          <p:nvPr/>
        </p:nvSpPr>
        <p:spPr bwMode="auto">
          <a:xfrm>
            <a:off x="7120498"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0" name="右箭头 29"/>
          <p:cNvSpPr/>
          <p:nvPr/>
        </p:nvSpPr>
        <p:spPr bwMode="auto">
          <a:xfrm>
            <a:off x="623410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1" name="右箭头 30"/>
          <p:cNvSpPr/>
          <p:nvPr/>
        </p:nvSpPr>
        <p:spPr bwMode="auto">
          <a:xfrm>
            <a:off x="5320298"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50" name="组合 31"/>
          <p:cNvGrpSpPr/>
          <p:nvPr/>
        </p:nvGrpSpPr>
        <p:grpSpPr>
          <a:xfrm>
            <a:off x="8358454" y="431655"/>
            <a:ext cx="1295910" cy="477065"/>
            <a:chOff x="4420039" y="1208820"/>
            <a:chExt cx="4032448" cy="2880728"/>
          </a:xfrm>
        </p:grpSpPr>
        <p:sp>
          <p:nvSpPr>
            <p:cNvPr id="51" name="圆角矩形 50"/>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52" name="圆角矩形 51"/>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53"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54"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66"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67" name="Picture 88"/>
              <p:cNvPicPr>
                <a:picLocks noChangeAspect="1" noChangeArrowheads="1"/>
              </p:cNvPicPr>
              <p:nvPr/>
            </p:nvPicPr>
            <p:blipFill>
              <a:blip r:embed="rId4"/>
              <a:srcRect/>
              <a:stretch>
                <a:fillRect/>
              </a:stretch>
            </p:blipFill>
            <p:spPr bwMode="auto">
              <a:xfrm>
                <a:off x="8770" y="5222"/>
                <a:ext cx="1306" cy="373"/>
              </a:xfrm>
              <a:prstGeom prst="rect">
                <a:avLst/>
              </a:prstGeom>
              <a:grpFill/>
            </p:spPr>
          </p:pic>
          <p:sp>
            <p:nvSpPr>
              <p:cNvPr id="69"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56"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57"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58"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59"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0"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1"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2" name="Rectangle 86"/>
            <p:cNvSpPr>
              <a:spLocks noChangeArrowheads="1"/>
            </p:cNvSpPr>
            <p:nvPr/>
          </p:nvSpPr>
          <p:spPr bwMode="auto">
            <a:xfrm>
              <a:off x="7173683" y="3069951"/>
              <a:ext cx="432048" cy="864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3"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4"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65"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3231160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6" name="Group 85"/>
          <p:cNvGrpSpPr>
            <a:grpSpLocks/>
          </p:cNvGrpSpPr>
          <p:nvPr/>
        </p:nvGrpSpPr>
        <p:grpSpPr bwMode="auto">
          <a:xfrm>
            <a:off x="6833395" y="4202545"/>
            <a:ext cx="1080000" cy="432000"/>
            <a:chOff x="8737" y="5221"/>
            <a:chExt cx="1339" cy="407"/>
          </a:xfrm>
          <a:solidFill>
            <a:schemeClr val="accent2">
              <a:lumMod val="75000"/>
            </a:schemeClr>
          </a:solidFill>
        </p:grpSpPr>
        <p:sp>
          <p:nvSpPr>
            <p:cNvPr id="347"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348"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349" name="Rectangle 87"/>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350" name="Rectangle 86"/>
            <p:cNvSpPr>
              <a:spLocks noChangeArrowheads="1"/>
            </p:cNvSpPr>
            <p:nvPr/>
          </p:nvSpPr>
          <p:spPr bwMode="auto">
            <a:xfrm>
              <a:off x="8737" y="5255"/>
              <a:ext cx="1306"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173" name="矩形 172"/>
          <p:cNvSpPr/>
          <p:nvPr/>
        </p:nvSpPr>
        <p:spPr>
          <a:xfrm>
            <a:off x="413556" y="332656"/>
            <a:ext cx="7239016" cy="525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spcAft>
                <a:spcPct val="0"/>
              </a:spcAft>
              <a:buNone/>
            </a:pPr>
            <a:r>
              <a:rPr lang="zh-CN" altLang="en-US" sz="2800" b="1" dirty="0">
                <a:latin typeface="+mj-ea"/>
                <a:ea typeface="+mj-ea"/>
                <a:cs typeface="+mj-cs"/>
              </a:rPr>
              <a:t>阶段工作</a:t>
            </a:r>
            <a:r>
              <a:rPr lang="zh-CN" altLang="en-US" sz="2800" b="1" dirty="0" smtClean="0">
                <a:latin typeface="+mj-ea"/>
                <a:ea typeface="+mj-ea"/>
                <a:cs typeface="+mj-cs"/>
              </a:rPr>
              <a:t>内容</a:t>
            </a:r>
            <a:endParaRPr lang="zh-CN" altLang="en-US" sz="2800" b="1" dirty="0">
              <a:latin typeface="+mj-ea"/>
              <a:ea typeface="+mj-ea"/>
              <a:cs typeface="+mj-cs"/>
            </a:endParaRPr>
          </a:p>
        </p:txBody>
      </p:sp>
      <p:sp>
        <p:nvSpPr>
          <p:cNvPr id="457" name="矩形 456"/>
          <p:cNvSpPr/>
          <p:nvPr/>
        </p:nvSpPr>
        <p:spPr>
          <a:xfrm>
            <a:off x="1648729" y="1700809"/>
            <a:ext cx="2482144" cy="3888432"/>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itchFamily="34" charset="-122"/>
              <a:ea typeface="微软雅黑" pitchFamily="34" charset="-122"/>
            </a:endParaRPr>
          </a:p>
        </p:txBody>
      </p:sp>
      <p:sp>
        <p:nvSpPr>
          <p:cNvPr id="459" name="矩形 458"/>
          <p:cNvSpPr/>
          <p:nvPr/>
        </p:nvSpPr>
        <p:spPr>
          <a:xfrm>
            <a:off x="141812" y="1700808"/>
            <a:ext cx="1355491" cy="3888431"/>
          </a:xfrm>
          <a:prstGeom prst="rect">
            <a:avLst/>
          </a:prstGeom>
          <a:noFill/>
          <a:ln w="9525">
            <a:solidFill>
              <a:schemeClr val="tx1"/>
            </a:solidFill>
            <a:prstDash val="solid"/>
          </a:ln>
        </p:spPr>
        <p:txBody>
          <a:bodyPr rtlCol="0" anchor="ctr">
            <a:noAutofit/>
          </a:bodyPr>
          <a:lstStyle/>
          <a:p>
            <a:pPr marL="285750" indent="-285750" algn="ctr">
              <a:lnSpc>
                <a:spcPct val="100000"/>
              </a:lnSpc>
              <a:spcAft>
                <a:spcPts val="0"/>
              </a:spcAft>
            </a:pPr>
            <a:endParaRPr lang="zh-CN" altLang="en-US" sz="1100" dirty="0">
              <a:latin typeface="微软雅黑" pitchFamily="34" charset="-122"/>
              <a:ea typeface="微软雅黑" pitchFamily="34" charset="-122"/>
            </a:endParaRPr>
          </a:p>
        </p:txBody>
      </p:sp>
      <p:sp>
        <p:nvSpPr>
          <p:cNvPr id="461" name="Rectangle 164"/>
          <p:cNvSpPr>
            <a:spLocks noChangeArrowheads="1"/>
          </p:cNvSpPr>
          <p:nvPr/>
        </p:nvSpPr>
        <p:spPr bwMode="auto">
          <a:xfrm>
            <a:off x="1896776" y="2795535"/>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业务战略</a:t>
            </a:r>
            <a:endParaRPr kumimoji="0" lang="zh-CN" sz="11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463" name="Rectangle 163"/>
          <p:cNvSpPr>
            <a:spLocks noChangeArrowheads="1"/>
          </p:cNvSpPr>
          <p:nvPr/>
        </p:nvSpPr>
        <p:spPr bwMode="auto">
          <a:xfrm>
            <a:off x="1826971" y="2612909"/>
            <a:ext cx="1007854" cy="440315"/>
          </a:xfrm>
          <a:prstGeom prst="rect">
            <a:avLst/>
          </a:prstGeom>
          <a:solidFill>
            <a:schemeClr val="tx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464" name="Picture 162"/>
          <p:cNvPicPr>
            <a:picLocks noChangeAspect="1" noChangeArrowheads="1"/>
          </p:cNvPicPr>
          <p:nvPr/>
        </p:nvPicPr>
        <p:blipFill>
          <a:blip r:embed="rId3"/>
          <a:srcRect/>
          <a:stretch>
            <a:fillRect/>
          </a:stretch>
        </p:blipFill>
        <p:spPr bwMode="auto">
          <a:xfrm>
            <a:off x="1826971" y="2614089"/>
            <a:ext cx="1007854" cy="439134"/>
          </a:xfrm>
          <a:prstGeom prst="rect">
            <a:avLst/>
          </a:prstGeom>
          <a:solidFill>
            <a:srgbClr val="F0E7DC"/>
          </a:solidFill>
          <a:ln w="9525">
            <a:noFill/>
            <a:miter lim="800000"/>
            <a:headEnd/>
            <a:tailEnd/>
          </a:ln>
        </p:spPr>
      </p:pic>
      <p:sp>
        <p:nvSpPr>
          <p:cNvPr id="465" name="Rectangle 161"/>
          <p:cNvSpPr>
            <a:spLocks noChangeArrowheads="1"/>
          </p:cNvSpPr>
          <p:nvPr/>
        </p:nvSpPr>
        <p:spPr bwMode="auto">
          <a:xfrm>
            <a:off x="1826971" y="2612909"/>
            <a:ext cx="1007854" cy="440315"/>
          </a:xfrm>
          <a:prstGeom prst="rect">
            <a:avLst/>
          </a:prstGeom>
          <a:solidFill>
            <a:schemeClr val="tx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466" name="Rectangle 160"/>
          <p:cNvSpPr>
            <a:spLocks noChangeArrowheads="1"/>
          </p:cNvSpPr>
          <p:nvPr/>
        </p:nvSpPr>
        <p:spPr bwMode="auto">
          <a:xfrm>
            <a:off x="1801505" y="2651864"/>
            <a:ext cx="1007854" cy="440315"/>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467" name="Rectangle 158"/>
          <p:cNvSpPr>
            <a:spLocks noChangeArrowheads="1"/>
          </p:cNvSpPr>
          <p:nvPr/>
        </p:nvSpPr>
        <p:spPr bwMode="auto">
          <a:xfrm>
            <a:off x="2082227" y="2780928"/>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100" dirty="0" smtClean="0">
                <a:solidFill>
                  <a:srgbClr val="000000"/>
                </a:solidFill>
                <a:latin typeface="微软雅黑" pitchFamily="34" charset="-122"/>
                <a:ea typeface="微软雅黑" pitchFamily="34" charset="-122"/>
              </a:rPr>
              <a:t>最佳实践</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468" name="Rectangle 157"/>
          <p:cNvSpPr>
            <a:spLocks noChangeArrowheads="1"/>
          </p:cNvSpPr>
          <p:nvPr/>
        </p:nvSpPr>
        <p:spPr bwMode="auto">
          <a:xfrm>
            <a:off x="1896776" y="3326745"/>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行业趋势</a:t>
            </a:r>
            <a:endParaRPr kumimoji="0" lang="zh-CN" sz="11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470" name="Rectangle 156"/>
          <p:cNvSpPr>
            <a:spLocks noChangeArrowheads="1"/>
          </p:cNvSpPr>
          <p:nvPr/>
        </p:nvSpPr>
        <p:spPr bwMode="auto">
          <a:xfrm>
            <a:off x="1826971" y="3236978"/>
            <a:ext cx="1007854" cy="440315"/>
          </a:xfrm>
          <a:prstGeom prst="rect">
            <a:avLst/>
          </a:prstGeom>
          <a:solidFill>
            <a:schemeClr val="tx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471" name="Picture 155"/>
          <p:cNvPicPr>
            <a:picLocks noChangeAspect="1" noChangeArrowheads="1"/>
          </p:cNvPicPr>
          <p:nvPr/>
        </p:nvPicPr>
        <p:blipFill>
          <a:blip r:embed="rId4"/>
          <a:srcRect/>
          <a:stretch>
            <a:fillRect/>
          </a:stretch>
        </p:blipFill>
        <p:spPr bwMode="auto">
          <a:xfrm>
            <a:off x="1826971" y="3238158"/>
            <a:ext cx="1007854" cy="439134"/>
          </a:xfrm>
          <a:prstGeom prst="rect">
            <a:avLst/>
          </a:prstGeom>
          <a:solidFill>
            <a:srgbClr val="F0E7DC"/>
          </a:solidFill>
          <a:ln w="9525">
            <a:noFill/>
            <a:miter lim="800000"/>
            <a:headEnd/>
            <a:tailEnd/>
          </a:ln>
        </p:spPr>
      </p:pic>
      <p:sp>
        <p:nvSpPr>
          <p:cNvPr id="472" name="Rectangle 154"/>
          <p:cNvSpPr>
            <a:spLocks noChangeArrowheads="1"/>
          </p:cNvSpPr>
          <p:nvPr/>
        </p:nvSpPr>
        <p:spPr bwMode="auto">
          <a:xfrm>
            <a:off x="1826971" y="3236978"/>
            <a:ext cx="1007854" cy="440315"/>
          </a:xfrm>
          <a:prstGeom prst="rect">
            <a:avLst/>
          </a:prstGeom>
          <a:solidFill>
            <a:schemeClr val="tx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473" name="Rectangle 153"/>
          <p:cNvSpPr>
            <a:spLocks noChangeArrowheads="1"/>
          </p:cNvSpPr>
          <p:nvPr/>
        </p:nvSpPr>
        <p:spPr bwMode="auto">
          <a:xfrm>
            <a:off x="1801505" y="3275933"/>
            <a:ext cx="1007854" cy="440315"/>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474" name="Rectangle 151"/>
          <p:cNvSpPr>
            <a:spLocks noChangeArrowheads="1"/>
          </p:cNvSpPr>
          <p:nvPr/>
        </p:nvSpPr>
        <p:spPr bwMode="auto">
          <a:xfrm>
            <a:off x="2082227" y="3365700"/>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100" dirty="0">
                <a:solidFill>
                  <a:srgbClr val="000000"/>
                </a:solidFill>
                <a:latin typeface="微软雅黑" pitchFamily="34" charset="-122"/>
                <a:ea typeface="微软雅黑" pitchFamily="34" charset="-122"/>
                <a:cs typeface="宋体" pitchFamily="2" charset="-122"/>
              </a:rPr>
              <a:t>发展</a:t>
            </a: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趋势</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475" name="Rectangle 150"/>
          <p:cNvSpPr>
            <a:spLocks noChangeArrowheads="1"/>
          </p:cNvSpPr>
          <p:nvPr/>
        </p:nvSpPr>
        <p:spPr bwMode="auto">
          <a:xfrm>
            <a:off x="1896776" y="4003153"/>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技术趋势</a:t>
            </a:r>
            <a:endParaRPr kumimoji="0" lang="zh-CN" sz="11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477" name="Rectangle 149"/>
          <p:cNvSpPr>
            <a:spLocks noChangeArrowheads="1"/>
          </p:cNvSpPr>
          <p:nvPr/>
        </p:nvSpPr>
        <p:spPr bwMode="auto">
          <a:xfrm>
            <a:off x="1826971" y="3859868"/>
            <a:ext cx="1007854" cy="440315"/>
          </a:xfrm>
          <a:prstGeom prst="rect">
            <a:avLst/>
          </a:prstGeom>
          <a:solidFill>
            <a:schemeClr val="tx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478" name="Picture 148"/>
          <p:cNvPicPr>
            <a:picLocks noChangeAspect="1" noChangeArrowheads="1"/>
          </p:cNvPicPr>
          <p:nvPr/>
        </p:nvPicPr>
        <p:blipFill>
          <a:blip r:embed="rId5"/>
          <a:srcRect/>
          <a:stretch>
            <a:fillRect/>
          </a:stretch>
        </p:blipFill>
        <p:spPr bwMode="auto">
          <a:xfrm>
            <a:off x="1826971" y="3861048"/>
            <a:ext cx="1007854" cy="439134"/>
          </a:xfrm>
          <a:prstGeom prst="rect">
            <a:avLst/>
          </a:prstGeom>
          <a:solidFill>
            <a:srgbClr val="F0E7DC"/>
          </a:solidFill>
          <a:ln w="9525">
            <a:noFill/>
            <a:miter lim="800000"/>
            <a:headEnd/>
            <a:tailEnd/>
          </a:ln>
        </p:spPr>
      </p:pic>
      <p:sp>
        <p:nvSpPr>
          <p:cNvPr id="479" name="Rectangle 147"/>
          <p:cNvSpPr>
            <a:spLocks noChangeArrowheads="1"/>
          </p:cNvSpPr>
          <p:nvPr/>
        </p:nvSpPr>
        <p:spPr bwMode="auto">
          <a:xfrm>
            <a:off x="1826971" y="3859868"/>
            <a:ext cx="1007854" cy="440315"/>
          </a:xfrm>
          <a:prstGeom prst="rect">
            <a:avLst/>
          </a:prstGeom>
          <a:solidFill>
            <a:schemeClr val="tx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480" name="Rectangle 146"/>
          <p:cNvSpPr>
            <a:spLocks noChangeArrowheads="1"/>
          </p:cNvSpPr>
          <p:nvPr/>
        </p:nvSpPr>
        <p:spPr bwMode="auto">
          <a:xfrm>
            <a:off x="1801505" y="3900004"/>
            <a:ext cx="1007854" cy="439134"/>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486" name="Rectangle 137"/>
          <p:cNvSpPr>
            <a:spLocks noChangeArrowheads="1"/>
          </p:cNvSpPr>
          <p:nvPr/>
        </p:nvSpPr>
        <p:spPr bwMode="auto">
          <a:xfrm>
            <a:off x="2063507" y="4046829"/>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100" dirty="0">
                <a:solidFill>
                  <a:srgbClr val="000000"/>
                </a:solidFill>
                <a:latin typeface="微软雅黑" pitchFamily="34" charset="-122"/>
                <a:ea typeface="微软雅黑" pitchFamily="34" charset="-122"/>
              </a:rPr>
              <a:t>现状总结</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488" name="Rectangle 135"/>
          <p:cNvSpPr>
            <a:spLocks noChangeArrowheads="1"/>
          </p:cNvSpPr>
          <p:nvPr/>
        </p:nvSpPr>
        <p:spPr bwMode="auto">
          <a:xfrm>
            <a:off x="340569" y="1988840"/>
            <a:ext cx="1028887" cy="440315"/>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489" name="Picture 134"/>
          <p:cNvPicPr>
            <a:picLocks noChangeAspect="1" noChangeArrowheads="1"/>
          </p:cNvPicPr>
          <p:nvPr/>
        </p:nvPicPr>
        <p:blipFill>
          <a:blip r:embed="rId6"/>
          <a:srcRect/>
          <a:stretch>
            <a:fillRect/>
          </a:stretch>
        </p:blipFill>
        <p:spPr bwMode="auto">
          <a:xfrm>
            <a:off x="340569" y="1988840"/>
            <a:ext cx="1028887" cy="439135"/>
          </a:xfrm>
          <a:prstGeom prst="rect">
            <a:avLst/>
          </a:prstGeom>
          <a:noFill/>
          <a:ln>
            <a:noFill/>
          </a:ln>
        </p:spPr>
      </p:pic>
      <p:sp>
        <p:nvSpPr>
          <p:cNvPr id="490" name="Rectangle 133"/>
          <p:cNvSpPr>
            <a:spLocks noChangeArrowheads="1"/>
          </p:cNvSpPr>
          <p:nvPr/>
        </p:nvSpPr>
        <p:spPr bwMode="auto">
          <a:xfrm>
            <a:off x="340569" y="1988840"/>
            <a:ext cx="1028887" cy="440315"/>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491" name="Rectangle 132"/>
          <p:cNvSpPr>
            <a:spLocks noChangeArrowheads="1"/>
          </p:cNvSpPr>
          <p:nvPr/>
        </p:nvSpPr>
        <p:spPr bwMode="auto">
          <a:xfrm>
            <a:off x="314571" y="2027795"/>
            <a:ext cx="1028887" cy="439135"/>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492" name="Rectangle 130"/>
          <p:cNvSpPr>
            <a:spLocks noChangeArrowheads="1"/>
          </p:cNvSpPr>
          <p:nvPr/>
        </p:nvSpPr>
        <p:spPr bwMode="auto">
          <a:xfrm>
            <a:off x="598719" y="2212692"/>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100" dirty="0">
                <a:solidFill>
                  <a:srgbClr val="000000"/>
                </a:solidFill>
                <a:latin typeface="微软雅黑" pitchFamily="34" charset="-122"/>
                <a:ea typeface="微软雅黑" pitchFamily="34" charset="-122"/>
              </a:rPr>
              <a:t>调研问卷</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510" name="Group 92"/>
          <p:cNvGrpSpPr>
            <a:grpSpLocks/>
          </p:cNvGrpSpPr>
          <p:nvPr/>
        </p:nvGrpSpPr>
        <p:grpSpPr bwMode="auto">
          <a:xfrm>
            <a:off x="4249774" y="1844824"/>
            <a:ext cx="973644" cy="432000"/>
            <a:chOff x="8737" y="4489"/>
            <a:chExt cx="1339" cy="406"/>
          </a:xfrm>
          <a:solidFill>
            <a:schemeClr val="accent2">
              <a:lumMod val="75000"/>
            </a:schemeClr>
          </a:solidFill>
        </p:grpSpPr>
        <p:sp>
          <p:nvSpPr>
            <p:cNvPr id="511" name="Rectangle 96"/>
            <p:cNvSpPr>
              <a:spLocks noChangeArrowheads="1"/>
            </p:cNvSpPr>
            <p:nvPr/>
          </p:nvSpPr>
          <p:spPr bwMode="auto">
            <a:xfrm>
              <a:off x="8769" y="4489"/>
              <a:ext cx="1307" cy="37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512" name="Picture 95"/>
            <p:cNvPicPr>
              <a:picLocks noChangeAspect="1" noChangeArrowheads="1"/>
            </p:cNvPicPr>
            <p:nvPr/>
          </p:nvPicPr>
          <p:blipFill>
            <a:blip r:embed="rId7"/>
            <a:srcRect/>
            <a:stretch>
              <a:fillRect/>
            </a:stretch>
          </p:blipFill>
          <p:spPr bwMode="auto">
            <a:xfrm>
              <a:off x="8770" y="4490"/>
              <a:ext cx="1306" cy="372"/>
            </a:xfrm>
            <a:prstGeom prst="rect">
              <a:avLst/>
            </a:prstGeom>
            <a:grpFill/>
          </p:spPr>
        </p:pic>
        <p:sp>
          <p:nvSpPr>
            <p:cNvPr id="513" name="Rectangle 94"/>
            <p:cNvSpPr>
              <a:spLocks noChangeArrowheads="1"/>
            </p:cNvSpPr>
            <p:nvPr/>
          </p:nvSpPr>
          <p:spPr bwMode="auto">
            <a:xfrm>
              <a:off x="8769" y="4489"/>
              <a:ext cx="1307" cy="37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14" name="Rectangle 93"/>
            <p:cNvSpPr>
              <a:spLocks noChangeArrowheads="1"/>
            </p:cNvSpPr>
            <p:nvPr/>
          </p:nvSpPr>
          <p:spPr bwMode="auto">
            <a:xfrm>
              <a:off x="8737" y="4523"/>
              <a:ext cx="1306" cy="37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515" name="Rectangle 91"/>
          <p:cNvSpPr>
            <a:spLocks noChangeArrowheads="1"/>
          </p:cNvSpPr>
          <p:nvPr/>
        </p:nvSpPr>
        <p:spPr bwMode="auto">
          <a:xfrm>
            <a:off x="4376936" y="2011579"/>
            <a:ext cx="564257" cy="169277"/>
          </a:xfrm>
          <a:prstGeom prst="rect">
            <a:avLst/>
          </a:prstGeom>
          <a:solidFill>
            <a:schemeClr val="accent2">
              <a:lumMod val="75000"/>
            </a:schemeClr>
          </a:solidFill>
          <a:ln w="9525">
            <a:noFill/>
            <a:miter lim="800000"/>
            <a:headEnd/>
            <a:tailEnd/>
          </a:ln>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体系</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规划</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516" name="Group 85"/>
          <p:cNvGrpSpPr>
            <a:grpSpLocks/>
          </p:cNvGrpSpPr>
          <p:nvPr/>
        </p:nvGrpSpPr>
        <p:grpSpPr bwMode="auto">
          <a:xfrm>
            <a:off x="5345243" y="4221136"/>
            <a:ext cx="1080000" cy="432000"/>
            <a:chOff x="8737" y="5221"/>
            <a:chExt cx="1339" cy="407"/>
          </a:xfrm>
          <a:solidFill>
            <a:schemeClr val="accent2">
              <a:lumMod val="75000"/>
            </a:schemeClr>
          </a:solidFill>
        </p:grpSpPr>
        <p:sp>
          <p:nvSpPr>
            <p:cNvPr id="517"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518"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519" name="Rectangle 87"/>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20" name="Rectangle 86"/>
            <p:cNvSpPr>
              <a:spLocks noChangeArrowheads="1"/>
            </p:cNvSpPr>
            <p:nvPr/>
          </p:nvSpPr>
          <p:spPr bwMode="auto">
            <a:xfrm>
              <a:off x="8737" y="5255"/>
              <a:ext cx="1306"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grpSp>
        <p:nvGrpSpPr>
          <p:cNvPr id="521" name="Group 78"/>
          <p:cNvGrpSpPr>
            <a:grpSpLocks/>
          </p:cNvGrpSpPr>
          <p:nvPr/>
        </p:nvGrpSpPr>
        <p:grpSpPr bwMode="auto">
          <a:xfrm>
            <a:off x="5345243" y="4941216"/>
            <a:ext cx="1080000" cy="432000"/>
            <a:chOff x="8737" y="5954"/>
            <a:chExt cx="1339" cy="406"/>
          </a:xfrm>
          <a:solidFill>
            <a:schemeClr val="accent2">
              <a:lumMod val="75000"/>
            </a:schemeClr>
          </a:solidFill>
        </p:grpSpPr>
        <p:sp>
          <p:nvSpPr>
            <p:cNvPr id="522" name="Rectangle 82"/>
            <p:cNvSpPr>
              <a:spLocks noChangeArrowheads="1"/>
            </p:cNvSpPr>
            <p:nvPr/>
          </p:nvSpPr>
          <p:spPr bwMode="auto">
            <a:xfrm>
              <a:off x="8769" y="5954"/>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1100">
                <a:latin typeface="微软雅黑" pitchFamily="34" charset="-122"/>
                <a:ea typeface="微软雅黑" pitchFamily="34" charset="-122"/>
              </a:endParaRPr>
            </a:p>
          </p:txBody>
        </p:sp>
        <p:pic>
          <p:nvPicPr>
            <p:cNvPr id="523" name="Picture 81"/>
            <p:cNvPicPr>
              <a:picLocks noChangeAspect="1" noChangeArrowheads="1"/>
            </p:cNvPicPr>
            <p:nvPr/>
          </p:nvPicPr>
          <p:blipFill>
            <a:blip r:embed="rId8"/>
            <a:srcRect/>
            <a:stretch>
              <a:fillRect/>
            </a:stretch>
          </p:blipFill>
          <p:spPr bwMode="auto">
            <a:xfrm>
              <a:off x="8770" y="5954"/>
              <a:ext cx="1306" cy="373"/>
            </a:xfrm>
            <a:prstGeom prst="rect">
              <a:avLst/>
            </a:prstGeom>
            <a:grpFill/>
          </p:spPr>
        </p:pic>
        <p:sp>
          <p:nvSpPr>
            <p:cNvPr id="524" name="Rectangle 80"/>
            <p:cNvSpPr>
              <a:spLocks noChangeArrowheads="1"/>
            </p:cNvSpPr>
            <p:nvPr/>
          </p:nvSpPr>
          <p:spPr bwMode="auto">
            <a:xfrm>
              <a:off x="8769" y="5954"/>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1100">
                <a:latin typeface="微软雅黑" pitchFamily="34" charset="-122"/>
                <a:ea typeface="微软雅黑" pitchFamily="34" charset="-122"/>
              </a:endParaRPr>
            </a:p>
          </p:txBody>
        </p:sp>
        <p:sp>
          <p:nvSpPr>
            <p:cNvPr id="525" name="Rectangle 79"/>
            <p:cNvSpPr>
              <a:spLocks noChangeArrowheads="1"/>
            </p:cNvSpPr>
            <p:nvPr/>
          </p:nvSpPr>
          <p:spPr bwMode="auto">
            <a:xfrm>
              <a:off x="8737" y="5987"/>
              <a:ext cx="1306"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1100">
                <a:latin typeface="微软雅黑" pitchFamily="34" charset="-122"/>
                <a:ea typeface="微软雅黑" pitchFamily="34" charset="-122"/>
              </a:endParaRPr>
            </a:p>
          </p:txBody>
        </p:sp>
      </p:grpSp>
      <p:sp>
        <p:nvSpPr>
          <p:cNvPr id="526" name="Rectangle 77"/>
          <p:cNvSpPr>
            <a:spLocks noChangeArrowheads="1"/>
          </p:cNvSpPr>
          <p:nvPr/>
        </p:nvSpPr>
        <p:spPr bwMode="auto">
          <a:xfrm>
            <a:off x="5448741" y="5043985"/>
            <a:ext cx="846386" cy="198644"/>
          </a:xfrm>
          <a:prstGeom prst="rect">
            <a:avLst/>
          </a:prstGeom>
          <a:solidFill>
            <a:schemeClr val="accent2">
              <a:lumMod val="75000"/>
            </a:scheme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buNone/>
            </a:pP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集成标准</a:t>
            </a: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设计</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527" name="Rectangle 73"/>
          <p:cNvSpPr>
            <a:spLocks noChangeArrowheads="1"/>
          </p:cNvSpPr>
          <p:nvPr/>
        </p:nvSpPr>
        <p:spPr bwMode="auto">
          <a:xfrm>
            <a:off x="373105" y="5966138"/>
            <a:ext cx="846386"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现状分析报告</a:t>
            </a:r>
            <a:endParaRPr kumimoji="0" lang="zh-CN" sz="11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529" name="Rectangle 72"/>
          <p:cNvSpPr>
            <a:spLocks noChangeArrowheads="1"/>
          </p:cNvSpPr>
          <p:nvPr/>
        </p:nvSpPr>
        <p:spPr bwMode="auto">
          <a:xfrm>
            <a:off x="311843" y="5956513"/>
            <a:ext cx="1201630" cy="753989"/>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30" name="Freeform 71"/>
          <p:cNvSpPr>
            <a:spLocks/>
          </p:cNvSpPr>
          <p:nvPr/>
        </p:nvSpPr>
        <p:spPr bwMode="auto">
          <a:xfrm>
            <a:off x="312769" y="5956513"/>
            <a:ext cx="1199777" cy="750886"/>
          </a:xfrm>
          <a:custGeom>
            <a:avLst/>
            <a:gdLst/>
            <a:ahLst/>
            <a:cxnLst>
              <a:cxn ang="0">
                <a:pos x="0" y="1377"/>
              </a:cxn>
              <a:cxn ang="0">
                <a:pos x="509" y="1440"/>
              </a:cxn>
              <a:cxn ang="0">
                <a:pos x="922" y="1475"/>
              </a:cxn>
              <a:cxn ang="0">
                <a:pos x="1485" y="1455"/>
              </a:cxn>
              <a:cxn ang="0">
                <a:pos x="1795" y="1420"/>
              </a:cxn>
              <a:cxn ang="0">
                <a:pos x="2063" y="1370"/>
              </a:cxn>
              <a:cxn ang="0">
                <a:pos x="2345" y="1323"/>
              </a:cxn>
              <a:cxn ang="0">
                <a:pos x="2655" y="1272"/>
              </a:cxn>
              <a:cxn ang="0">
                <a:pos x="3012" y="1226"/>
              </a:cxn>
              <a:cxn ang="0">
                <a:pos x="3418" y="1191"/>
              </a:cxn>
              <a:cxn ang="0">
                <a:pos x="3933" y="1183"/>
              </a:cxn>
              <a:cxn ang="0">
                <a:pos x="3933" y="0"/>
              </a:cxn>
              <a:cxn ang="0">
                <a:pos x="0" y="0"/>
              </a:cxn>
              <a:cxn ang="0">
                <a:pos x="0" y="1377"/>
              </a:cxn>
            </a:cxnLst>
            <a:rect l="0" t="0" r="r" b="b"/>
            <a:pathLst>
              <a:path w="3933" h="1475">
                <a:moveTo>
                  <a:pt x="0" y="1377"/>
                </a:moveTo>
                <a:cubicBezTo>
                  <a:pt x="173" y="1405"/>
                  <a:pt x="344" y="1420"/>
                  <a:pt x="509" y="1440"/>
                </a:cubicBezTo>
                <a:cubicBezTo>
                  <a:pt x="654" y="1455"/>
                  <a:pt x="791" y="1459"/>
                  <a:pt x="922" y="1475"/>
                </a:cubicBezTo>
                <a:cubicBezTo>
                  <a:pt x="1293" y="1475"/>
                  <a:pt x="1389" y="1459"/>
                  <a:pt x="1485" y="1455"/>
                </a:cubicBezTo>
                <a:cubicBezTo>
                  <a:pt x="1589" y="1447"/>
                  <a:pt x="1699" y="1432"/>
                  <a:pt x="1795" y="1420"/>
                </a:cubicBezTo>
                <a:cubicBezTo>
                  <a:pt x="1884" y="1405"/>
                  <a:pt x="1967" y="1393"/>
                  <a:pt x="2063" y="1370"/>
                </a:cubicBezTo>
                <a:cubicBezTo>
                  <a:pt x="2152" y="1358"/>
                  <a:pt x="2249" y="1342"/>
                  <a:pt x="2345" y="1323"/>
                </a:cubicBezTo>
                <a:cubicBezTo>
                  <a:pt x="2448" y="1307"/>
                  <a:pt x="2544" y="1288"/>
                  <a:pt x="2655" y="1272"/>
                </a:cubicBezTo>
                <a:cubicBezTo>
                  <a:pt x="2764" y="1261"/>
                  <a:pt x="2874" y="1237"/>
                  <a:pt x="3012" y="1226"/>
                </a:cubicBezTo>
                <a:cubicBezTo>
                  <a:pt x="3143" y="1218"/>
                  <a:pt x="3266" y="1198"/>
                  <a:pt x="3418" y="1191"/>
                </a:cubicBezTo>
                <a:cubicBezTo>
                  <a:pt x="3576" y="1191"/>
                  <a:pt x="3748" y="1183"/>
                  <a:pt x="3933" y="1183"/>
                </a:cubicBezTo>
                <a:lnTo>
                  <a:pt x="3933" y="0"/>
                </a:lnTo>
                <a:lnTo>
                  <a:pt x="0" y="0"/>
                </a:lnTo>
                <a:lnTo>
                  <a:pt x="0" y="1377"/>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31" name="Rectangle 70"/>
          <p:cNvSpPr>
            <a:spLocks noChangeArrowheads="1"/>
          </p:cNvSpPr>
          <p:nvPr/>
        </p:nvSpPr>
        <p:spPr bwMode="auto">
          <a:xfrm>
            <a:off x="311843" y="5956513"/>
            <a:ext cx="1201630" cy="753989"/>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32" name="Freeform 69"/>
          <p:cNvSpPr>
            <a:spLocks/>
          </p:cNvSpPr>
          <p:nvPr/>
        </p:nvSpPr>
        <p:spPr bwMode="auto">
          <a:xfrm>
            <a:off x="282196" y="6006158"/>
            <a:ext cx="1199777" cy="752438"/>
          </a:xfrm>
          <a:custGeom>
            <a:avLst/>
            <a:gdLst/>
            <a:ahLst/>
            <a:cxnLst>
              <a:cxn ang="0">
                <a:pos x="0" y="1377"/>
              </a:cxn>
              <a:cxn ang="0">
                <a:pos x="509" y="1440"/>
              </a:cxn>
              <a:cxn ang="0">
                <a:pos x="922" y="1475"/>
              </a:cxn>
              <a:cxn ang="0">
                <a:pos x="1485" y="1455"/>
              </a:cxn>
              <a:cxn ang="0">
                <a:pos x="1795" y="1420"/>
              </a:cxn>
              <a:cxn ang="0">
                <a:pos x="2063" y="1370"/>
              </a:cxn>
              <a:cxn ang="0">
                <a:pos x="2345" y="1323"/>
              </a:cxn>
              <a:cxn ang="0">
                <a:pos x="2655" y="1272"/>
              </a:cxn>
              <a:cxn ang="0">
                <a:pos x="3012" y="1226"/>
              </a:cxn>
              <a:cxn ang="0">
                <a:pos x="3418" y="1191"/>
              </a:cxn>
              <a:cxn ang="0">
                <a:pos x="3933" y="1183"/>
              </a:cxn>
              <a:cxn ang="0">
                <a:pos x="3933" y="0"/>
              </a:cxn>
              <a:cxn ang="0">
                <a:pos x="0" y="0"/>
              </a:cxn>
              <a:cxn ang="0">
                <a:pos x="0" y="1377"/>
              </a:cxn>
            </a:cxnLst>
            <a:rect l="0" t="0" r="r" b="b"/>
            <a:pathLst>
              <a:path w="3933" h="1475">
                <a:moveTo>
                  <a:pt x="0" y="1377"/>
                </a:moveTo>
                <a:cubicBezTo>
                  <a:pt x="173" y="1405"/>
                  <a:pt x="344" y="1420"/>
                  <a:pt x="509" y="1440"/>
                </a:cubicBezTo>
                <a:cubicBezTo>
                  <a:pt x="654" y="1455"/>
                  <a:pt x="791" y="1459"/>
                  <a:pt x="922" y="1475"/>
                </a:cubicBezTo>
                <a:cubicBezTo>
                  <a:pt x="1293" y="1475"/>
                  <a:pt x="1389" y="1459"/>
                  <a:pt x="1485" y="1455"/>
                </a:cubicBezTo>
                <a:cubicBezTo>
                  <a:pt x="1589" y="1447"/>
                  <a:pt x="1699" y="1432"/>
                  <a:pt x="1795" y="1420"/>
                </a:cubicBezTo>
                <a:cubicBezTo>
                  <a:pt x="1884" y="1405"/>
                  <a:pt x="1967" y="1393"/>
                  <a:pt x="2063" y="1370"/>
                </a:cubicBezTo>
                <a:cubicBezTo>
                  <a:pt x="2152" y="1358"/>
                  <a:pt x="2249" y="1342"/>
                  <a:pt x="2345" y="1323"/>
                </a:cubicBezTo>
                <a:cubicBezTo>
                  <a:pt x="2448" y="1307"/>
                  <a:pt x="2544" y="1288"/>
                  <a:pt x="2655" y="1272"/>
                </a:cubicBezTo>
                <a:cubicBezTo>
                  <a:pt x="2764" y="1261"/>
                  <a:pt x="2874" y="1237"/>
                  <a:pt x="3012" y="1226"/>
                </a:cubicBezTo>
                <a:cubicBezTo>
                  <a:pt x="3143" y="1218"/>
                  <a:pt x="3266" y="1198"/>
                  <a:pt x="3418" y="1191"/>
                </a:cubicBezTo>
                <a:cubicBezTo>
                  <a:pt x="3576" y="1191"/>
                  <a:pt x="3748" y="1183"/>
                  <a:pt x="3933" y="1183"/>
                </a:cubicBezTo>
                <a:lnTo>
                  <a:pt x="3933" y="0"/>
                </a:lnTo>
                <a:lnTo>
                  <a:pt x="0" y="0"/>
                </a:lnTo>
                <a:lnTo>
                  <a:pt x="0" y="1377"/>
                </a:lnTo>
                <a:close/>
              </a:path>
            </a:pathLst>
          </a:custGeom>
          <a:solidFill>
            <a:schemeClr val="accent1"/>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33" name="Freeform 68"/>
          <p:cNvSpPr>
            <a:spLocks/>
          </p:cNvSpPr>
          <p:nvPr/>
        </p:nvSpPr>
        <p:spPr bwMode="auto">
          <a:xfrm>
            <a:off x="282196" y="6006158"/>
            <a:ext cx="1199777" cy="752438"/>
          </a:xfrm>
          <a:custGeom>
            <a:avLst/>
            <a:gdLst/>
            <a:ahLst/>
            <a:cxnLst>
              <a:cxn ang="0">
                <a:pos x="0" y="1377"/>
              </a:cxn>
              <a:cxn ang="0">
                <a:pos x="509" y="1440"/>
              </a:cxn>
              <a:cxn ang="0">
                <a:pos x="922" y="1475"/>
              </a:cxn>
              <a:cxn ang="0">
                <a:pos x="1485" y="1455"/>
              </a:cxn>
              <a:cxn ang="0">
                <a:pos x="1795" y="1420"/>
              </a:cxn>
              <a:cxn ang="0">
                <a:pos x="2063" y="1370"/>
              </a:cxn>
              <a:cxn ang="0">
                <a:pos x="2345" y="1323"/>
              </a:cxn>
              <a:cxn ang="0">
                <a:pos x="2655" y="1272"/>
              </a:cxn>
              <a:cxn ang="0">
                <a:pos x="3012" y="1226"/>
              </a:cxn>
              <a:cxn ang="0">
                <a:pos x="3418" y="1191"/>
              </a:cxn>
              <a:cxn ang="0">
                <a:pos x="3933" y="1183"/>
              </a:cxn>
              <a:cxn ang="0">
                <a:pos x="3933" y="0"/>
              </a:cxn>
              <a:cxn ang="0">
                <a:pos x="0" y="0"/>
              </a:cxn>
              <a:cxn ang="0">
                <a:pos x="0" y="1377"/>
              </a:cxn>
            </a:cxnLst>
            <a:rect l="0" t="0" r="r" b="b"/>
            <a:pathLst>
              <a:path w="3933" h="1475">
                <a:moveTo>
                  <a:pt x="0" y="1377"/>
                </a:moveTo>
                <a:cubicBezTo>
                  <a:pt x="173" y="1405"/>
                  <a:pt x="344" y="1420"/>
                  <a:pt x="509" y="1440"/>
                </a:cubicBezTo>
                <a:cubicBezTo>
                  <a:pt x="654" y="1455"/>
                  <a:pt x="791" y="1459"/>
                  <a:pt x="922" y="1475"/>
                </a:cubicBezTo>
                <a:cubicBezTo>
                  <a:pt x="1293" y="1475"/>
                  <a:pt x="1389" y="1459"/>
                  <a:pt x="1485" y="1455"/>
                </a:cubicBezTo>
                <a:cubicBezTo>
                  <a:pt x="1589" y="1447"/>
                  <a:pt x="1699" y="1432"/>
                  <a:pt x="1795" y="1420"/>
                </a:cubicBezTo>
                <a:cubicBezTo>
                  <a:pt x="1884" y="1405"/>
                  <a:pt x="1967" y="1393"/>
                  <a:pt x="2063" y="1370"/>
                </a:cubicBezTo>
                <a:cubicBezTo>
                  <a:pt x="2152" y="1358"/>
                  <a:pt x="2249" y="1342"/>
                  <a:pt x="2345" y="1323"/>
                </a:cubicBezTo>
                <a:cubicBezTo>
                  <a:pt x="2448" y="1307"/>
                  <a:pt x="2544" y="1288"/>
                  <a:pt x="2655" y="1272"/>
                </a:cubicBezTo>
                <a:cubicBezTo>
                  <a:pt x="2764" y="1261"/>
                  <a:pt x="2874" y="1237"/>
                  <a:pt x="3012" y="1226"/>
                </a:cubicBezTo>
                <a:cubicBezTo>
                  <a:pt x="3143" y="1218"/>
                  <a:pt x="3266" y="1198"/>
                  <a:pt x="3418" y="1191"/>
                </a:cubicBezTo>
                <a:cubicBezTo>
                  <a:pt x="3576" y="1191"/>
                  <a:pt x="3748" y="1183"/>
                  <a:pt x="3933" y="1183"/>
                </a:cubicBezTo>
                <a:lnTo>
                  <a:pt x="3933" y="0"/>
                </a:lnTo>
                <a:lnTo>
                  <a:pt x="0" y="0"/>
                </a:lnTo>
                <a:lnTo>
                  <a:pt x="0" y="1377"/>
                </a:lnTo>
                <a:close/>
              </a:path>
            </a:pathLst>
          </a:custGeom>
          <a:noFill/>
          <a:ln w="8" cap="rnd">
            <a:solidFill>
              <a:srgbClr val="FFFFFF"/>
            </a:solid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34" name="Rectangle 66"/>
          <p:cNvSpPr>
            <a:spLocks noChangeArrowheads="1"/>
          </p:cNvSpPr>
          <p:nvPr/>
        </p:nvSpPr>
        <p:spPr bwMode="auto">
          <a:xfrm>
            <a:off x="451063" y="6212051"/>
            <a:ext cx="846386"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现状</a:t>
            </a:r>
            <a:r>
              <a:rPr lang="zh-CN" altLang="en-US" sz="1100" dirty="0">
                <a:solidFill>
                  <a:srgbClr val="000000"/>
                </a:solidFill>
                <a:latin typeface="微软雅黑" pitchFamily="34" charset="-122"/>
                <a:ea typeface="微软雅黑" pitchFamily="34" charset="-122"/>
                <a:cs typeface="宋体" pitchFamily="2" charset="-122"/>
              </a:rPr>
              <a:t>调研</a:t>
            </a: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报告</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536" name="Group 59"/>
          <p:cNvGrpSpPr>
            <a:grpSpLocks/>
          </p:cNvGrpSpPr>
          <p:nvPr/>
        </p:nvGrpSpPr>
        <p:grpSpPr bwMode="auto">
          <a:xfrm>
            <a:off x="2298186" y="5938440"/>
            <a:ext cx="1231277" cy="854021"/>
            <a:chOff x="7094" y="6902"/>
            <a:chExt cx="1329" cy="552"/>
          </a:xfrm>
          <a:solidFill>
            <a:schemeClr val="accent1"/>
          </a:solidFill>
        </p:grpSpPr>
        <p:sp>
          <p:nvSpPr>
            <p:cNvPr id="537" name="Rectangle 64"/>
            <p:cNvSpPr>
              <a:spLocks noChangeArrowheads="1"/>
            </p:cNvSpPr>
            <p:nvPr/>
          </p:nvSpPr>
          <p:spPr bwMode="auto">
            <a:xfrm>
              <a:off x="7127" y="6902"/>
              <a:ext cx="1296" cy="486"/>
            </a:xfrm>
            <a:prstGeom prst="rect">
              <a:avLst/>
            </a:prstGeom>
            <a:grp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38" name="Freeform 63"/>
            <p:cNvSpPr>
              <a:spLocks/>
            </p:cNvSpPr>
            <p:nvPr/>
          </p:nvSpPr>
          <p:spPr bwMode="auto">
            <a:xfrm>
              <a:off x="7127" y="6902"/>
              <a:ext cx="1294" cy="484"/>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2" y="1183"/>
                </a:cxn>
                <a:cxn ang="0">
                  <a:pos x="3932" y="0"/>
                </a:cxn>
                <a:cxn ang="0">
                  <a:pos x="0" y="0"/>
                </a:cxn>
                <a:cxn ang="0">
                  <a:pos x="0" y="1377"/>
                </a:cxn>
              </a:cxnLst>
              <a:rect l="0" t="0" r="r" b="b"/>
              <a:pathLst>
                <a:path w="3932"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3" y="1405"/>
                    <a:pt x="1966" y="1393"/>
                    <a:pt x="2062" y="1370"/>
                  </a:cubicBezTo>
                  <a:cubicBezTo>
                    <a:pt x="2151" y="1358"/>
                    <a:pt x="2248" y="1342"/>
                    <a:pt x="2344" y="1323"/>
                  </a:cubicBezTo>
                  <a:cubicBezTo>
                    <a:pt x="2447" y="1307"/>
                    <a:pt x="2544" y="1288"/>
                    <a:pt x="2654" y="1272"/>
                  </a:cubicBezTo>
                  <a:cubicBezTo>
                    <a:pt x="2763" y="1261"/>
                    <a:pt x="2874" y="1237"/>
                    <a:pt x="3011" y="1226"/>
                  </a:cubicBezTo>
                  <a:cubicBezTo>
                    <a:pt x="3142" y="1218"/>
                    <a:pt x="3266" y="1198"/>
                    <a:pt x="3417" y="1191"/>
                  </a:cubicBezTo>
                  <a:cubicBezTo>
                    <a:pt x="3575" y="1191"/>
                    <a:pt x="3747" y="1183"/>
                    <a:pt x="3932" y="1183"/>
                  </a:cubicBezTo>
                  <a:lnTo>
                    <a:pt x="3932" y="0"/>
                  </a:lnTo>
                  <a:lnTo>
                    <a:pt x="0" y="0"/>
                  </a:lnTo>
                  <a:lnTo>
                    <a:pt x="0" y="1377"/>
                  </a:lnTo>
                  <a:close/>
                </a:path>
              </a:pathLst>
            </a:custGeom>
            <a:grp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39" name="Rectangle 62"/>
            <p:cNvSpPr>
              <a:spLocks noChangeArrowheads="1"/>
            </p:cNvSpPr>
            <p:nvPr/>
          </p:nvSpPr>
          <p:spPr bwMode="auto">
            <a:xfrm>
              <a:off x="7127" y="6902"/>
              <a:ext cx="1296" cy="486"/>
            </a:xfrm>
            <a:prstGeom prst="rect">
              <a:avLst/>
            </a:pr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40" name="Freeform 61"/>
            <p:cNvSpPr>
              <a:spLocks/>
            </p:cNvSpPr>
            <p:nvPr/>
          </p:nvSpPr>
          <p:spPr bwMode="auto">
            <a:xfrm>
              <a:off x="7094" y="6934"/>
              <a:ext cx="1295" cy="485"/>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2" y="1183"/>
                </a:cxn>
                <a:cxn ang="0">
                  <a:pos x="3932" y="0"/>
                </a:cxn>
                <a:cxn ang="0">
                  <a:pos x="0" y="0"/>
                </a:cxn>
                <a:cxn ang="0">
                  <a:pos x="0" y="1377"/>
                </a:cxn>
              </a:cxnLst>
              <a:rect l="0" t="0" r="r" b="b"/>
              <a:pathLst>
                <a:path w="3932"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3" y="1405"/>
                    <a:pt x="1966" y="1393"/>
                    <a:pt x="2062" y="1370"/>
                  </a:cubicBezTo>
                  <a:cubicBezTo>
                    <a:pt x="2151" y="1358"/>
                    <a:pt x="2248" y="1342"/>
                    <a:pt x="2344" y="1323"/>
                  </a:cubicBezTo>
                  <a:cubicBezTo>
                    <a:pt x="2447" y="1307"/>
                    <a:pt x="2544" y="1288"/>
                    <a:pt x="2654" y="1272"/>
                  </a:cubicBezTo>
                  <a:cubicBezTo>
                    <a:pt x="2763" y="1261"/>
                    <a:pt x="2874" y="1237"/>
                    <a:pt x="3011" y="1226"/>
                  </a:cubicBezTo>
                  <a:cubicBezTo>
                    <a:pt x="3142" y="1218"/>
                    <a:pt x="3266" y="1198"/>
                    <a:pt x="3417" y="1191"/>
                  </a:cubicBezTo>
                  <a:cubicBezTo>
                    <a:pt x="3575" y="1191"/>
                    <a:pt x="3747" y="1183"/>
                    <a:pt x="3932" y="1183"/>
                  </a:cubicBezTo>
                  <a:lnTo>
                    <a:pt x="3932" y="0"/>
                  </a:lnTo>
                  <a:lnTo>
                    <a:pt x="0" y="0"/>
                  </a:lnTo>
                  <a:lnTo>
                    <a:pt x="0" y="1377"/>
                  </a:lnTo>
                  <a:close/>
                </a:path>
              </a:pathLst>
            </a:custGeom>
            <a:grp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sz="1100">
                <a:solidFill>
                  <a:schemeClr val="tx1"/>
                </a:solidFill>
                <a:latin typeface="微软雅黑" pitchFamily="34" charset="-122"/>
                <a:ea typeface="微软雅黑" pitchFamily="34" charset="-122"/>
              </a:endParaRPr>
            </a:p>
          </p:txBody>
        </p:sp>
        <p:sp>
          <p:nvSpPr>
            <p:cNvPr id="541" name="Freeform 60"/>
            <p:cNvSpPr>
              <a:spLocks/>
            </p:cNvSpPr>
            <p:nvPr/>
          </p:nvSpPr>
          <p:spPr bwMode="auto">
            <a:xfrm>
              <a:off x="7094" y="6969"/>
              <a:ext cx="1295" cy="485"/>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2" y="1183"/>
                </a:cxn>
                <a:cxn ang="0">
                  <a:pos x="3932" y="0"/>
                </a:cxn>
                <a:cxn ang="0">
                  <a:pos x="0" y="0"/>
                </a:cxn>
                <a:cxn ang="0">
                  <a:pos x="0" y="1377"/>
                </a:cxn>
              </a:cxnLst>
              <a:rect l="0" t="0" r="r" b="b"/>
              <a:pathLst>
                <a:path w="3932"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3" y="1405"/>
                    <a:pt x="1966" y="1393"/>
                    <a:pt x="2062" y="1370"/>
                  </a:cubicBezTo>
                  <a:cubicBezTo>
                    <a:pt x="2151" y="1358"/>
                    <a:pt x="2248" y="1342"/>
                    <a:pt x="2344" y="1323"/>
                  </a:cubicBezTo>
                  <a:cubicBezTo>
                    <a:pt x="2447" y="1307"/>
                    <a:pt x="2544" y="1288"/>
                    <a:pt x="2654" y="1272"/>
                  </a:cubicBezTo>
                  <a:cubicBezTo>
                    <a:pt x="2763" y="1261"/>
                    <a:pt x="2874" y="1237"/>
                    <a:pt x="3011" y="1226"/>
                  </a:cubicBezTo>
                  <a:cubicBezTo>
                    <a:pt x="3142" y="1218"/>
                    <a:pt x="3266" y="1198"/>
                    <a:pt x="3417" y="1191"/>
                  </a:cubicBezTo>
                  <a:cubicBezTo>
                    <a:pt x="3575" y="1191"/>
                    <a:pt x="3747" y="1183"/>
                    <a:pt x="3932" y="1183"/>
                  </a:cubicBezTo>
                  <a:lnTo>
                    <a:pt x="3932" y="0"/>
                  </a:lnTo>
                  <a:lnTo>
                    <a:pt x="0" y="0"/>
                  </a:lnTo>
                  <a:lnTo>
                    <a:pt x="0" y="1377"/>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542" name="Rectangle 58"/>
          <p:cNvSpPr>
            <a:spLocks noChangeArrowheads="1"/>
          </p:cNvSpPr>
          <p:nvPr/>
        </p:nvSpPr>
        <p:spPr bwMode="auto">
          <a:xfrm>
            <a:off x="2446908" y="6166502"/>
            <a:ext cx="846386" cy="3385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100" dirty="0">
                <a:solidFill>
                  <a:srgbClr val="000000"/>
                </a:solidFill>
                <a:latin typeface="微软雅黑" pitchFamily="34" charset="-122"/>
                <a:ea typeface="微软雅黑" pitchFamily="34" charset="-122"/>
                <a:cs typeface="宋体" pitchFamily="2" charset="-122"/>
              </a:rPr>
              <a:t>现状</a:t>
            </a: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评估</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及</a:t>
            </a:r>
            <a:endParaRPr kumimoji="0" lang="en-US" alt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需求分析</a:t>
            </a: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报告</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543" name="Rectangle 57"/>
          <p:cNvSpPr>
            <a:spLocks noChangeArrowheads="1"/>
          </p:cNvSpPr>
          <p:nvPr/>
        </p:nvSpPr>
        <p:spPr bwMode="auto">
          <a:xfrm>
            <a:off x="6946161" y="6096844"/>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规划报告</a:t>
            </a:r>
            <a:endParaRPr kumimoji="0" lang="zh-CN" sz="11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544" name="Group 51"/>
          <p:cNvGrpSpPr>
            <a:grpSpLocks/>
          </p:cNvGrpSpPr>
          <p:nvPr/>
        </p:nvGrpSpPr>
        <p:grpSpPr bwMode="auto">
          <a:xfrm>
            <a:off x="6681192" y="5955185"/>
            <a:ext cx="1232203" cy="858191"/>
            <a:chOff x="8758" y="6902"/>
            <a:chExt cx="1330" cy="517"/>
          </a:xfrm>
        </p:grpSpPr>
        <p:sp>
          <p:nvSpPr>
            <p:cNvPr id="545" name="Rectangle 56"/>
            <p:cNvSpPr>
              <a:spLocks noChangeArrowheads="1"/>
            </p:cNvSpPr>
            <p:nvPr/>
          </p:nvSpPr>
          <p:spPr bwMode="auto">
            <a:xfrm>
              <a:off x="8790" y="6902"/>
              <a:ext cx="1298" cy="48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46" name="Freeform 55"/>
            <p:cNvSpPr>
              <a:spLocks/>
            </p:cNvSpPr>
            <p:nvPr/>
          </p:nvSpPr>
          <p:spPr bwMode="auto">
            <a:xfrm>
              <a:off x="8791" y="6902"/>
              <a:ext cx="1295" cy="484"/>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3" y="1183"/>
                </a:cxn>
                <a:cxn ang="0">
                  <a:pos x="3933" y="0"/>
                </a:cxn>
                <a:cxn ang="0">
                  <a:pos x="0" y="0"/>
                </a:cxn>
                <a:cxn ang="0">
                  <a:pos x="0" y="1377"/>
                </a:cxn>
              </a:cxnLst>
              <a:rect l="0" t="0" r="r" b="b"/>
              <a:pathLst>
                <a:path w="3933"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4" y="1405"/>
                    <a:pt x="1966" y="1393"/>
                    <a:pt x="2062" y="1370"/>
                  </a:cubicBezTo>
                  <a:cubicBezTo>
                    <a:pt x="2152" y="1358"/>
                    <a:pt x="2248" y="1342"/>
                    <a:pt x="2344" y="1323"/>
                  </a:cubicBezTo>
                  <a:cubicBezTo>
                    <a:pt x="2448" y="1307"/>
                    <a:pt x="2544" y="1288"/>
                    <a:pt x="2654" y="1272"/>
                  </a:cubicBezTo>
                  <a:cubicBezTo>
                    <a:pt x="2764" y="1261"/>
                    <a:pt x="2874" y="1237"/>
                    <a:pt x="3011" y="1226"/>
                  </a:cubicBezTo>
                  <a:cubicBezTo>
                    <a:pt x="3142" y="1218"/>
                    <a:pt x="3266" y="1198"/>
                    <a:pt x="3417" y="1191"/>
                  </a:cubicBezTo>
                  <a:cubicBezTo>
                    <a:pt x="3575" y="1191"/>
                    <a:pt x="3747" y="1183"/>
                    <a:pt x="3933" y="1183"/>
                  </a:cubicBezTo>
                  <a:lnTo>
                    <a:pt x="3933" y="0"/>
                  </a:lnTo>
                  <a:lnTo>
                    <a:pt x="0" y="0"/>
                  </a:lnTo>
                  <a:lnTo>
                    <a:pt x="0" y="1377"/>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47" name="Rectangle 54"/>
            <p:cNvSpPr>
              <a:spLocks noChangeArrowheads="1"/>
            </p:cNvSpPr>
            <p:nvPr/>
          </p:nvSpPr>
          <p:spPr bwMode="auto">
            <a:xfrm>
              <a:off x="8790" y="6902"/>
              <a:ext cx="1298" cy="48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48" name="Freeform 53"/>
            <p:cNvSpPr>
              <a:spLocks/>
            </p:cNvSpPr>
            <p:nvPr/>
          </p:nvSpPr>
          <p:spPr bwMode="auto">
            <a:xfrm>
              <a:off x="8758" y="6934"/>
              <a:ext cx="1295" cy="485"/>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3" y="1183"/>
                </a:cxn>
                <a:cxn ang="0">
                  <a:pos x="3933" y="0"/>
                </a:cxn>
                <a:cxn ang="0">
                  <a:pos x="0" y="0"/>
                </a:cxn>
                <a:cxn ang="0">
                  <a:pos x="0" y="1377"/>
                </a:cxn>
              </a:cxnLst>
              <a:rect l="0" t="0" r="r" b="b"/>
              <a:pathLst>
                <a:path w="3933"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4" y="1405"/>
                    <a:pt x="1966" y="1393"/>
                    <a:pt x="2062" y="1370"/>
                  </a:cubicBezTo>
                  <a:cubicBezTo>
                    <a:pt x="2152" y="1358"/>
                    <a:pt x="2248" y="1342"/>
                    <a:pt x="2344" y="1323"/>
                  </a:cubicBezTo>
                  <a:cubicBezTo>
                    <a:pt x="2448" y="1307"/>
                    <a:pt x="2544" y="1288"/>
                    <a:pt x="2654" y="1272"/>
                  </a:cubicBezTo>
                  <a:cubicBezTo>
                    <a:pt x="2764" y="1261"/>
                    <a:pt x="2874" y="1237"/>
                    <a:pt x="3011" y="1226"/>
                  </a:cubicBezTo>
                  <a:cubicBezTo>
                    <a:pt x="3142" y="1218"/>
                    <a:pt x="3266" y="1198"/>
                    <a:pt x="3417" y="1191"/>
                  </a:cubicBezTo>
                  <a:cubicBezTo>
                    <a:pt x="3575" y="1191"/>
                    <a:pt x="3747" y="1183"/>
                    <a:pt x="3933" y="1183"/>
                  </a:cubicBezTo>
                  <a:lnTo>
                    <a:pt x="3933" y="0"/>
                  </a:lnTo>
                  <a:lnTo>
                    <a:pt x="0" y="0"/>
                  </a:lnTo>
                  <a:lnTo>
                    <a:pt x="0" y="1377"/>
                  </a:lnTo>
                  <a:close/>
                </a:path>
              </a:pathLst>
            </a:custGeom>
            <a:solidFill>
              <a:schemeClr val="accent2">
                <a:lumMod val="75000"/>
              </a:schemeClr>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49" name="Freeform 52"/>
            <p:cNvSpPr>
              <a:spLocks/>
            </p:cNvSpPr>
            <p:nvPr/>
          </p:nvSpPr>
          <p:spPr bwMode="auto">
            <a:xfrm>
              <a:off x="8758" y="6934"/>
              <a:ext cx="1295" cy="485"/>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3" y="1183"/>
                </a:cxn>
                <a:cxn ang="0">
                  <a:pos x="3933" y="0"/>
                </a:cxn>
                <a:cxn ang="0">
                  <a:pos x="0" y="0"/>
                </a:cxn>
                <a:cxn ang="0">
                  <a:pos x="0" y="1377"/>
                </a:cxn>
              </a:cxnLst>
              <a:rect l="0" t="0" r="r" b="b"/>
              <a:pathLst>
                <a:path w="3933"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4" y="1405"/>
                    <a:pt x="1966" y="1393"/>
                    <a:pt x="2062" y="1370"/>
                  </a:cubicBezTo>
                  <a:cubicBezTo>
                    <a:pt x="2152" y="1358"/>
                    <a:pt x="2248" y="1342"/>
                    <a:pt x="2344" y="1323"/>
                  </a:cubicBezTo>
                  <a:cubicBezTo>
                    <a:pt x="2448" y="1307"/>
                    <a:pt x="2544" y="1288"/>
                    <a:pt x="2654" y="1272"/>
                  </a:cubicBezTo>
                  <a:cubicBezTo>
                    <a:pt x="2764" y="1261"/>
                    <a:pt x="2874" y="1237"/>
                    <a:pt x="3011" y="1226"/>
                  </a:cubicBezTo>
                  <a:cubicBezTo>
                    <a:pt x="3142" y="1218"/>
                    <a:pt x="3266" y="1198"/>
                    <a:pt x="3417" y="1191"/>
                  </a:cubicBezTo>
                  <a:cubicBezTo>
                    <a:pt x="3575" y="1191"/>
                    <a:pt x="3747" y="1183"/>
                    <a:pt x="3933" y="1183"/>
                  </a:cubicBezTo>
                  <a:lnTo>
                    <a:pt x="3933" y="0"/>
                  </a:lnTo>
                  <a:lnTo>
                    <a:pt x="0" y="0"/>
                  </a:lnTo>
                  <a:lnTo>
                    <a:pt x="0" y="1377"/>
                  </a:lnTo>
                  <a:close/>
                </a:path>
              </a:pathLst>
            </a:custGeom>
            <a:noFill/>
            <a:ln w="8" cap="rnd">
              <a:solidFill>
                <a:srgbClr val="FFFFFF"/>
              </a:solid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550" name="Rectangle 50"/>
          <p:cNvSpPr>
            <a:spLocks noChangeArrowheads="1"/>
          </p:cNvSpPr>
          <p:nvPr/>
        </p:nvSpPr>
        <p:spPr bwMode="auto">
          <a:xfrm>
            <a:off x="6756825" y="6089522"/>
            <a:ext cx="1004488"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fontAlgn="base">
              <a:lnSpc>
                <a:spcPct val="100000"/>
              </a:lnSpc>
              <a:spcBef>
                <a:spcPct val="0"/>
              </a:spcBef>
              <a:spcAft>
                <a:spcPct val="0"/>
              </a:spcAft>
              <a:buNone/>
            </a:pPr>
            <a:r>
              <a:rPr lang="zh-CN" altLang="en-US" sz="1100" dirty="0">
                <a:latin typeface="微软雅黑" pitchFamily="34" charset="-122"/>
                <a:ea typeface="微软雅黑" pitchFamily="34" charset="-122"/>
              </a:rPr>
              <a:t>主数据</a:t>
            </a:r>
            <a:r>
              <a:rPr lang="zh-CN" altLang="en-US" sz="1100" dirty="0" smtClean="0">
                <a:latin typeface="微软雅黑" pitchFamily="34" charset="-122"/>
                <a:ea typeface="微软雅黑" pitchFamily="34" charset="-122"/>
              </a:rPr>
              <a:t>应用</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标准</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p>
            <a:pPr lvl="0" fontAlgn="base">
              <a:lnSpc>
                <a:spcPct val="100000"/>
              </a:lnSpc>
              <a:spcBef>
                <a:spcPct val="0"/>
              </a:spcBef>
              <a:spcAft>
                <a:spcPct val="0"/>
              </a:spcAft>
              <a:buNone/>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主数据集成标准</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551" name="Group 45"/>
          <p:cNvGrpSpPr>
            <a:grpSpLocks/>
          </p:cNvGrpSpPr>
          <p:nvPr/>
        </p:nvGrpSpPr>
        <p:grpSpPr bwMode="auto">
          <a:xfrm>
            <a:off x="512683" y="5589240"/>
            <a:ext cx="667984" cy="351780"/>
            <a:chOff x="3851" y="6592"/>
            <a:chExt cx="721" cy="298"/>
          </a:xfrm>
        </p:grpSpPr>
        <p:sp>
          <p:nvSpPr>
            <p:cNvPr id="552" name="Rectangle 49"/>
            <p:cNvSpPr>
              <a:spLocks noChangeArrowheads="1"/>
            </p:cNvSpPr>
            <p:nvPr/>
          </p:nvSpPr>
          <p:spPr bwMode="auto">
            <a:xfrm>
              <a:off x="3883" y="6592"/>
              <a:ext cx="689" cy="26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53" name="Freeform 48"/>
            <p:cNvSpPr>
              <a:spLocks/>
            </p:cNvSpPr>
            <p:nvPr/>
          </p:nvSpPr>
          <p:spPr bwMode="auto">
            <a:xfrm>
              <a:off x="3884" y="6592"/>
              <a:ext cx="687" cy="266"/>
            </a:xfrm>
            <a:custGeom>
              <a:avLst/>
              <a:gdLst/>
              <a:ahLst/>
              <a:cxnLst>
                <a:cxn ang="0">
                  <a:pos x="0" y="199"/>
                </a:cxn>
                <a:cxn ang="0">
                  <a:pos x="171" y="199"/>
                </a:cxn>
                <a:cxn ang="0">
                  <a:pos x="171" y="0"/>
                </a:cxn>
                <a:cxn ang="0">
                  <a:pos x="515" y="0"/>
                </a:cxn>
                <a:cxn ang="0">
                  <a:pos x="515" y="199"/>
                </a:cxn>
                <a:cxn ang="0">
                  <a:pos x="687" y="199"/>
                </a:cxn>
                <a:cxn ang="0">
                  <a:pos x="343" y="266"/>
                </a:cxn>
                <a:cxn ang="0">
                  <a:pos x="0" y="199"/>
                </a:cxn>
              </a:cxnLst>
              <a:rect l="0" t="0" r="r" b="b"/>
              <a:pathLst>
                <a:path w="687" h="266">
                  <a:moveTo>
                    <a:pt x="0" y="199"/>
                  </a:moveTo>
                  <a:lnTo>
                    <a:pt x="171" y="199"/>
                  </a:lnTo>
                  <a:lnTo>
                    <a:pt x="171" y="0"/>
                  </a:lnTo>
                  <a:lnTo>
                    <a:pt x="515" y="0"/>
                  </a:lnTo>
                  <a:lnTo>
                    <a:pt x="515" y="199"/>
                  </a:lnTo>
                  <a:lnTo>
                    <a:pt x="687" y="199"/>
                  </a:lnTo>
                  <a:lnTo>
                    <a:pt x="343" y="266"/>
                  </a:lnTo>
                  <a:lnTo>
                    <a:pt x="0" y="19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54" name="Rectangle 47"/>
            <p:cNvSpPr>
              <a:spLocks noChangeArrowheads="1"/>
            </p:cNvSpPr>
            <p:nvPr/>
          </p:nvSpPr>
          <p:spPr bwMode="auto">
            <a:xfrm>
              <a:off x="3883" y="6592"/>
              <a:ext cx="689" cy="26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55" name="Freeform 46"/>
            <p:cNvSpPr>
              <a:spLocks/>
            </p:cNvSpPr>
            <p:nvPr/>
          </p:nvSpPr>
          <p:spPr bwMode="auto">
            <a:xfrm>
              <a:off x="3851" y="6625"/>
              <a:ext cx="687" cy="265"/>
            </a:xfrm>
            <a:custGeom>
              <a:avLst/>
              <a:gdLst/>
              <a:ahLst/>
              <a:cxnLst>
                <a:cxn ang="0">
                  <a:pos x="0" y="199"/>
                </a:cxn>
                <a:cxn ang="0">
                  <a:pos x="172" y="199"/>
                </a:cxn>
                <a:cxn ang="0">
                  <a:pos x="172" y="0"/>
                </a:cxn>
                <a:cxn ang="0">
                  <a:pos x="515" y="0"/>
                </a:cxn>
                <a:cxn ang="0">
                  <a:pos x="515" y="199"/>
                </a:cxn>
                <a:cxn ang="0">
                  <a:pos x="687" y="199"/>
                </a:cxn>
                <a:cxn ang="0">
                  <a:pos x="343" y="265"/>
                </a:cxn>
                <a:cxn ang="0">
                  <a:pos x="0" y="199"/>
                </a:cxn>
              </a:cxnLst>
              <a:rect l="0" t="0" r="r" b="b"/>
              <a:pathLst>
                <a:path w="687" h="265">
                  <a:moveTo>
                    <a:pt x="0" y="199"/>
                  </a:moveTo>
                  <a:lnTo>
                    <a:pt x="172" y="199"/>
                  </a:lnTo>
                  <a:lnTo>
                    <a:pt x="172" y="0"/>
                  </a:lnTo>
                  <a:lnTo>
                    <a:pt x="515" y="0"/>
                  </a:lnTo>
                  <a:lnTo>
                    <a:pt x="515" y="199"/>
                  </a:lnTo>
                  <a:lnTo>
                    <a:pt x="687" y="199"/>
                  </a:lnTo>
                  <a:lnTo>
                    <a:pt x="343" y="265"/>
                  </a:lnTo>
                  <a:lnTo>
                    <a:pt x="0" y="199"/>
                  </a:lnTo>
                  <a:close/>
                </a:path>
              </a:pathLst>
            </a:custGeom>
            <a:solidFill>
              <a:srgbClr val="DBD8F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grpSp>
        <p:nvGrpSpPr>
          <p:cNvPr id="556" name="Group 40"/>
          <p:cNvGrpSpPr>
            <a:grpSpLocks/>
          </p:cNvGrpSpPr>
          <p:nvPr/>
        </p:nvGrpSpPr>
        <p:grpSpPr bwMode="auto">
          <a:xfrm>
            <a:off x="2500833" y="5611935"/>
            <a:ext cx="667984" cy="352960"/>
            <a:chOff x="7371" y="6589"/>
            <a:chExt cx="721" cy="299"/>
          </a:xfrm>
        </p:grpSpPr>
        <p:sp>
          <p:nvSpPr>
            <p:cNvPr id="557" name="Rectangle 44"/>
            <p:cNvSpPr>
              <a:spLocks noChangeArrowheads="1"/>
            </p:cNvSpPr>
            <p:nvPr/>
          </p:nvSpPr>
          <p:spPr bwMode="auto">
            <a:xfrm>
              <a:off x="7403" y="6589"/>
              <a:ext cx="689" cy="267"/>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58" name="Freeform 43"/>
            <p:cNvSpPr>
              <a:spLocks/>
            </p:cNvSpPr>
            <p:nvPr/>
          </p:nvSpPr>
          <p:spPr bwMode="auto">
            <a:xfrm>
              <a:off x="7404" y="6590"/>
              <a:ext cx="687" cy="265"/>
            </a:xfrm>
            <a:custGeom>
              <a:avLst/>
              <a:gdLst/>
              <a:ahLst/>
              <a:cxnLst>
                <a:cxn ang="0">
                  <a:pos x="0" y="199"/>
                </a:cxn>
                <a:cxn ang="0">
                  <a:pos x="172" y="199"/>
                </a:cxn>
                <a:cxn ang="0">
                  <a:pos x="172" y="0"/>
                </a:cxn>
                <a:cxn ang="0">
                  <a:pos x="515" y="0"/>
                </a:cxn>
                <a:cxn ang="0">
                  <a:pos x="515" y="199"/>
                </a:cxn>
                <a:cxn ang="0">
                  <a:pos x="687" y="199"/>
                </a:cxn>
                <a:cxn ang="0">
                  <a:pos x="343" y="265"/>
                </a:cxn>
                <a:cxn ang="0">
                  <a:pos x="0" y="199"/>
                </a:cxn>
              </a:cxnLst>
              <a:rect l="0" t="0" r="r" b="b"/>
              <a:pathLst>
                <a:path w="687" h="265">
                  <a:moveTo>
                    <a:pt x="0" y="199"/>
                  </a:moveTo>
                  <a:lnTo>
                    <a:pt x="172" y="199"/>
                  </a:lnTo>
                  <a:lnTo>
                    <a:pt x="172" y="0"/>
                  </a:lnTo>
                  <a:lnTo>
                    <a:pt x="515" y="0"/>
                  </a:lnTo>
                  <a:lnTo>
                    <a:pt x="515" y="199"/>
                  </a:lnTo>
                  <a:lnTo>
                    <a:pt x="687" y="199"/>
                  </a:lnTo>
                  <a:lnTo>
                    <a:pt x="343" y="265"/>
                  </a:lnTo>
                  <a:lnTo>
                    <a:pt x="0" y="19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59" name="Rectangle 42"/>
            <p:cNvSpPr>
              <a:spLocks noChangeArrowheads="1"/>
            </p:cNvSpPr>
            <p:nvPr/>
          </p:nvSpPr>
          <p:spPr bwMode="auto">
            <a:xfrm>
              <a:off x="7403" y="6589"/>
              <a:ext cx="689" cy="267"/>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60" name="Freeform 41"/>
            <p:cNvSpPr>
              <a:spLocks/>
            </p:cNvSpPr>
            <p:nvPr/>
          </p:nvSpPr>
          <p:spPr bwMode="auto">
            <a:xfrm>
              <a:off x="7371" y="6622"/>
              <a:ext cx="687" cy="266"/>
            </a:xfrm>
            <a:custGeom>
              <a:avLst/>
              <a:gdLst/>
              <a:ahLst/>
              <a:cxnLst>
                <a:cxn ang="0">
                  <a:pos x="0" y="199"/>
                </a:cxn>
                <a:cxn ang="0">
                  <a:pos x="172" y="199"/>
                </a:cxn>
                <a:cxn ang="0">
                  <a:pos x="172" y="0"/>
                </a:cxn>
                <a:cxn ang="0">
                  <a:pos x="515" y="0"/>
                </a:cxn>
                <a:cxn ang="0">
                  <a:pos x="515" y="199"/>
                </a:cxn>
                <a:cxn ang="0">
                  <a:pos x="687" y="199"/>
                </a:cxn>
                <a:cxn ang="0">
                  <a:pos x="344" y="266"/>
                </a:cxn>
                <a:cxn ang="0">
                  <a:pos x="0" y="199"/>
                </a:cxn>
              </a:cxnLst>
              <a:rect l="0" t="0" r="r" b="b"/>
              <a:pathLst>
                <a:path w="687" h="266">
                  <a:moveTo>
                    <a:pt x="0" y="199"/>
                  </a:moveTo>
                  <a:lnTo>
                    <a:pt x="172" y="199"/>
                  </a:lnTo>
                  <a:lnTo>
                    <a:pt x="172" y="0"/>
                  </a:lnTo>
                  <a:lnTo>
                    <a:pt x="515" y="0"/>
                  </a:lnTo>
                  <a:lnTo>
                    <a:pt x="515" y="199"/>
                  </a:lnTo>
                  <a:lnTo>
                    <a:pt x="687" y="199"/>
                  </a:lnTo>
                  <a:lnTo>
                    <a:pt x="344" y="266"/>
                  </a:lnTo>
                  <a:lnTo>
                    <a:pt x="0" y="199"/>
                  </a:lnTo>
                  <a:close/>
                </a:path>
              </a:pathLst>
            </a:custGeom>
            <a:solidFill>
              <a:srgbClr val="DBD8F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grpSp>
        <p:nvGrpSpPr>
          <p:cNvPr id="561" name="Group 35"/>
          <p:cNvGrpSpPr>
            <a:grpSpLocks/>
          </p:cNvGrpSpPr>
          <p:nvPr/>
        </p:nvGrpSpPr>
        <p:grpSpPr bwMode="auto">
          <a:xfrm>
            <a:off x="5216584" y="5589240"/>
            <a:ext cx="667984" cy="351780"/>
            <a:chOff x="9024" y="6592"/>
            <a:chExt cx="721" cy="298"/>
          </a:xfrm>
        </p:grpSpPr>
        <p:sp>
          <p:nvSpPr>
            <p:cNvPr id="562" name="Rectangle 39"/>
            <p:cNvSpPr>
              <a:spLocks noChangeArrowheads="1"/>
            </p:cNvSpPr>
            <p:nvPr/>
          </p:nvSpPr>
          <p:spPr bwMode="auto">
            <a:xfrm>
              <a:off x="9056" y="6592"/>
              <a:ext cx="689" cy="26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63" name="Freeform 38"/>
            <p:cNvSpPr>
              <a:spLocks/>
            </p:cNvSpPr>
            <p:nvPr/>
          </p:nvSpPr>
          <p:spPr bwMode="auto">
            <a:xfrm>
              <a:off x="9057" y="6592"/>
              <a:ext cx="687" cy="266"/>
            </a:xfrm>
            <a:custGeom>
              <a:avLst/>
              <a:gdLst/>
              <a:ahLst/>
              <a:cxnLst>
                <a:cxn ang="0">
                  <a:pos x="0" y="199"/>
                </a:cxn>
                <a:cxn ang="0">
                  <a:pos x="172" y="199"/>
                </a:cxn>
                <a:cxn ang="0">
                  <a:pos x="172" y="0"/>
                </a:cxn>
                <a:cxn ang="0">
                  <a:pos x="516" y="0"/>
                </a:cxn>
                <a:cxn ang="0">
                  <a:pos x="516" y="199"/>
                </a:cxn>
                <a:cxn ang="0">
                  <a:pos x="687" y="199"/>
                </a:cxn>
                <a:cxn ang="0">
                  <a:pos x="344" y="266"/>
                </a:cxn>
                <a:cxn ang="0">
                  <a:pos x="0" y="199"/>
                </a:cxn>
              </a:cxnLst>
              <a:rect l="0" t="0" r="r" b="b"/>
              <a:pathLst>
                <a:path w="687" h="266">
                  <a:moveTo>
                    <a:pt x="0" y="199"/>
                  </a:moveTo>
                  <a:lnTo>
                    <a:pt x="172" y="199"/>
                  </a:lnTo>
                  <a:lnTo>
                    <a:pt x="172" y="0"/>
                  </a:lnTo>
                  <a:lnTo>
                    <a:pt x="516" y="0"/>
                  </a:lnTo>
                  <a:lnTo>
                    <a:pt x="516" y="199"/>
                  </a:lnTo>
                  <a:lnTo>
                    <a:pt x="687" y="199"/>
                  </a:lnTo>
                  <a:lnTo>
                    <a:pt x="344" y="266"/>
                  </a:lnTo>
                  <a:lnTo>
                    <a:pt x="0" y="19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64" name="Rectangle 37"/>
            <p:cNvSpPr>
              <a:spLocks noChangeArrowheads="1"/>
            </p:cNvSpPr>
            <p:nvPr/>
          </p:nvSpPr>
          <p:spPr bwMode="auto">
            <a:xfrm>
              <a:off x="9056" y="6592"/>
              <a:ext cx="689" cy="26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65" name="Freeform 36"/>
            <p:cNvSpPr>
              <a:spLocks/>
            </p:cNvSpPr>
            <p:nvPr/>
          </p:nvSpPr>
          <p:spPr bwMode="auto">
            <a:xfrm>
              <a:off x="9024" y="6625"/>
              <a:ext cx="688" cy="265"/>
            </a:xfrm>
            <a:custGeom>
              <a:avLst/>
              <a:gdLst/>
              <a:ahLst/>
              <a:cxnLst>
                <a:cxn ang="0">
                  <a:pos x="0" y="199"/>
                </a:cxn>
                <a:cxn ang="0">
                  <a:pos x="172" y="199"/>
                </a:cxn>
                <a:cxn ang="0">
                  <a:pos x="172" y="0"/>
                </a:cxn>
                <a:cxn ang="0">
                  <a:pos x="516" y="0"/>
                </a:cxn>
                <a:cxn ang="0">
                  <a:pos x="516" y="199"/>
                </a:cxn>
                <a:cxn ang="0">
                  <a:pos x="688" y="199"/>
                </a:cxn>
                <a:cxn ang="0">
                  <a:pos x="344" y="265"/>
                </a:cxn>
                <a:cxn ang="0">
                  <a:pos x="0" y="199"/>
                </a:cxn>
              </a:cxnLst>
              <a:rect l="0" t="0" r="r" b="b"/>
              <a:pathLst>
                <a:path w="688" h="265">
                  <a:moveTo>
                    <a:pt x="0" y="199"/>
                  </a:moveTo>
                  <a:lnTo>
                    <a:pt x="172" y="199"/>
                  </a:lnTo>
                  <a:lnTo>
                    <a:pt x="172" y="0"/>
                  </a:lnTo>
                  <a:lnTo>
                    <a:pt x="516" y="0"/>
                  </a:lnTo>
                  <a:lnTo>
                    <a:pt x="516" y="199"/>
                  </a:lnTo>
                  <a:lnTo>
                    <a:pt x="688" y="199"/>
                  </a:lnTo>
                  <a:lnTo>
                    <a:pt x="344" y="265"/>
                  </a:lnTo>
                  <a:lnTo>
                    <a:pt x="0" y="199"/>
                  </a:lnTo>
                  <a:close/>
                </a:path>
              </a:pathLst>
            </a:custGeom>
            <a:solidFill>
              <a:srgbClr val="DBD8F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568" name="Rectangle 33"/>
          <p:cNvSpPr>
            <a:spLocks noChangeArrowheads="1"/>
          </p:cNvSpPr>
          <p:nvPr/>
        </p:nvSpPr>
        <p:spPr bwMode="auto">
          <a:xfrm>
            <a:off x="1635596" y="1052736"/>
            <a:ext cx="2593799" cy="459202"/>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69" name="Freeform 32"/>
          <p:cNvSpPr>
            <a:spLocks/>
          </p:cNvSpPr>
          <p:nvPr/>
        </p:nvSpPr>
        <p:spPr bwMode="auto">
          <a:xfrm>
            <a:off x="1635596" y="1053916"/>
            <a:ext cx="2592995" cy="456841"/>
          </a:xfrm>
          <a:custGeom>
            <a:avLst/>
            <a:gdLst/>
            <a:ahLst/>
            <a:cxnLst>
              <a:cxn ang="0">
                <a:pos x="3048" y="0"/>
              </a:cxn>
              <a:cxn ang="0">
                <a:pos x="0" y="0"/>
              </a:cxn>
              <a:cxn ang="0">
                <a:pos x="178" y="193"/>
              </a:cxn>
              <a:cxn ang="0">
                <a:pos x="0" y="387"/>
              </a:cxn>
              <a:cxn ang="0">
                <a:pos x="3048" y="387"/>
              </a:cxn>
              <a:cxn ang="0">
                <a:pos x="3226" y="193"/>
              </a:cxn>
              <a:cxn ang="0">
                <a:pos x="3048" y="0"/>
              </a:cxn>
            </a:cxnLst>
            <a:rect l="0" t="0" r="r" b="b"/>
            <a:pathLst>
              <a:path w="3226" h="387">
                <a:moveTo>
                  <a:pt x="3048" y="0"/>
                </a:moveTo>
                <a:lnTo>
                  <a:pt x="0" y="0"/>
                </a:lnTo>
                <a:lnTo>
                  <a:pt x="178" y="193"/>
                </a:lnTo>
                <a:lnTo>
                  <a:pt x="0" y="387"/>
                </a:lnTo>
                <a:lnTo>
                  <a:pt x="3048" y="387"/>
                </a:lnTo>
                <a:lnTo>
                  <a:pt x="3226" y="193"/>
                </a:lnTo>
                <a:lnTo>
                  <a:pt x="30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70" name="Rectangle 31"/>
          <p:cNvSpPr>
            <a:spLocks noChangeArrowheads="1"/>
          </p:cNvSpPr>
          <p:nvPr/>
        </p:nvSpPr>
        <p:spPr bwMode="auto">
          <a:xfrm>
            <a:off x="1635596" y="1052736"/>
            <a:ext cx="2593799" cy="459202"/>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71" name="Freeform 30"/>
          <p:cNvSpPr>
            <a:spLocks/>
          </p:cNvSpPr>
          <p:nvPr/>
        </p:nvSpPr>
        <p:spPr bwMode="auto">
          <a:xfrm>
            <a:off x="1618717" y="1079887"/>
            <a:ext cx="2592191" cy="456841"/>
          </a:xfrm>
          <a:custGeom>
            <a:avLst/>
            <a:gdLst/>
            <a:ahLst/>
            <a:cxnLst>
              <a:cxn ang="0">
                <a:pos x="3048" y="0"/>
              </a:cxn>
              <a:cxn ang="0">
                <a:pos x="0" y="0"/>
              </a:cxn>
              <a:cxn ang="0">
                <a:pos x="177" y="193"/>
              </a:cxn>
              <a:cxn ang="0">
                <a:pos x="0" y="387"/>
              </a:cxn>
              <a:cxn ang="0">
                <a:pos x="3048" y="387"/>
              </a:cxn>
              <a:cxn ang="0">
                <a:pos x="3225" y="193"/>
              </a:cxn>
              <a:cxn ang="0">
                <a:pos x="3048" y="0"/>
              </a:cxn>
            </a:cxnLst>
            <a:rect l="0" t="0" r="r" b="b"/>
            <a:pathLst>
              <a:path w="3225" h="387">
                <a:moveTo>
                  <a:pt x="3048" y="0"/>
                </a:moveTo>
                <a:lnTo>
                  <a:pt x="0" y="0"/>
                </a:lnTo>
                <a:lnTo>
                  <a:pt x="177" y="193"/>
                </a:lnTo>
                <a:lnTo>
                  <a:pt x="0" y="387"/>
                </a:lnTo>
                <a:lnTo>
                  <a:pt x="3048" y="387"/>
                </a:lnTo>
                <a:lnTo>
                  <a:pt x="3225" y="193"/>
                </a:lnTo>
                <a:lnTo>
                  <a:pt x="3048" y="0"/>
                </a:lnTo>
                <a:close/>
              </a:path>
            </a:pathLst>
          </a:custGeom>
          <a:solidFill>
            <a:schemeClr val="accent1"/>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72" name="Rectangle 28"/>
          <p:cNvSpPr>
            <a:spLocks noChangeArrowheads="1"/>
          </p:cNvSpPr>
          <p:nvPr/>
        </p:nvSpPr>
        <p:spPr bwMode="auto">
          <a:xfrm>
            <a:off x="1959350" y="1200175"/>
            <a:ext cx="1384995"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dirty="0">
                <a:solidFill>
                  <a:srgbClr val="000000"/>
                </a:solidFill>
                <a:latin typeface="微软雅黑" pitchFamily="34" charset="-122"/>
                <a:ea typeface="微软雅黑" pitchFamily="34" charset="-122"/>
              </a:rPr>
              <a:t>现状评估及需求分析</a:t>
            </a:r>
            <a:endParaRPr kumimoji="0" 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574" name="Rectangle 26"/>
          <p:cNvSpPr>
            <a:spLocks noChangeArrowheads="1"/>
          </p:cNvSpPr>
          <p:nvPr/>
        </p:nvSpPr>
        <p:spPr bwMode="auto">
          <a:xfrm>
            <a:off x="149669" y="1052736"/>
            <a:ext cx="1507820" cy="458021"/>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75" name="Freeform 25"/>
          <p:cNvSpPr>
            <a:spLocks/>
          </p:cNvSpPr>
          <p:nvPr/>
        </p:nvSpPr>
        <p:spPr bwMode="auto">
          <a:xfrm>
            <a:off x="150577" y="1052736"/>
            <a:ext cx="1506004" cy="458021"/>
          </a:xfrm>
          <a:custGeom>
            <a:avLst/>
            <a:gdLst/>
            <a:ahLst/>
            <a:cxnLst>
              <a:cxn ang="0">
                <a:pos x="1477" y="0"/>
              </a:cxn>
              <a:cxn ang="0">
                <a:pos x="0" y="0"/>
              </a:cxn>
              <a:cxn ang="0">
                <a:pos x="0" y="388"/>
              </a:cxn>
              <a:cxn ang="0">
                <a:pos x="1477" y="388"/>
              </a:cxn>
              <a:cxn ang="0">
                <a:pos x="1659" y="194"/>
              </a:cxn>
              <a:cxn ang="0">
                <a:pos x="1477" y="0"/>
              </a:cxn>
            </a:cxnLst>
            <a:rect l="0" t="0" r="r" b="b"/>
            <a:pathLst>
              <a:path w="1659" h="388">
                <a:moveTo>
                  <a:pt x="1477" y="0"/>
                </a:moveTo>
                <a:lnTo>
                  <a:pt x="0" y="0"/>
                </a:lnTo>
                <a:lnTo>
                  <a:pt x="0" y="388"/>
                </a:lnTo>
                <a:lnTo>
                  <a:pt x="1477" y="388"/>
                </a:lnTo>
                <a:lnTo>
                  <a:pt x="1659" y="194"/>
                </a:lnTo>
                <a:lnTo>
                  <a:pt x="147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76" name="Rectangle 24"/>
          <p:cNvSpPr>
            <a:spLocks noChangeArrowheads="1"/>
          </p:cNvSpPr>
          <p:nvPr/>
        </p:nvSpPr>
        <p:spPr bwMode="auto">
          <a:xfrm>
            <a:off x="149669" y="1052736"/>
            <a:ext cx="1507820" cy="458021"/>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77" name="Freeform 23"/>
          <p:cNvSpPr>
            <a:spLocks/>
          </p:cNvSpPr>
          <p:nvPr/>
        </p:nvSpPr>
        <p:spPr bwMode="auto">
          <a:xfrm>
            <a:off x="130606" y="1078706"/>
            <a:ext cx="1506004" cy="456841"/>
          </a:xfrm>
          <a:custGeom>
            <a:avLst/>
            <a:gdLst/>
            <a:ahLst/>
            <a:cxnLst>
              <a:cxn ang="0">
                <a:pos x="1478" y="0"/>
              </a:cxn>
              <a:cxn ang="0">
                <a:pos x="0" y="0"/>
              </a:cxn>
              <a:cxn ang="0">
                <a:pos x="0" y="387"/>
              </a:cxn>
              <a:cxn ang="0">
                <a:pos x="1478" y="387"/>
              </a:cxn>
              <a:cxn ang="0">
                <a:pos x="1659" y="194"/>
              </a:cxn>
              <a:cxn ang="0">
                <a:pos x="1478" y="0"/>
              </a:cxn>
            </a:cxnLst>
            <a:rect l="0" t="0" r="r" b="b"/>
            <a:pathLst>
              <a:path w="1659" h="387">
                <a:moveTo>
                  <a:pt x="1478" y="0"/>
                </a:moveTo>
                <a:lnTo>
                  <a:pt x="0" y="0"/>
                </a:lnTo>
                <a:lnTo>
                  <a:pt x="0" y="387"/>
                </a:lnTo>
                <a:lnTo>
                  <a:pt x="1478" y="387"/>
                </a:lnTo>
                <a:lnTo>
                  <a:pt x="1659" y="194"/>
                </a:lnTo>
                <a:lnTo>
                  <a:pt x="1478"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78" name="Rectangle 21"/>
          <p:cNvSpPr>
            <a:spLocks noChangeArrowheads="1"/>
          </p:cNvSpPr>
          <p:nvPr/>
        </p:nvSpPr>
        <p:spPr bwMode="auto">
          <a:xfrm>
            <a:off x="520544" y="1200175"/>
            <a:ext cx="615553"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现状调研</a:t>
            </a:r>
            <a:endParaRPr kumimoji="0" 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579" name="Rectangle 20"/>
          <p:cNvSpPr>
            <a:spLocks noChangeArrowheads="1"/>
          </p:cNvSpPr>
          <p:nvPr/>
        </p:nvSpPr>
        <p:spPr bwMode="auto">
          <a:xfrm>
            <a:off x="6849651" y="1197489"/>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信息规划</a:t>
            </a:r>
            <a:endParaRPr kumimoji="0" lang="zh-CN" sz="11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580" name="Group 15"/>
          <p:cNvGrpSpPr>
            <a:grpSpLocks/>
          </p:cNvGrpSpPr>
          <p:nvPr/>
        </p:nvGrpSpPr>
        <p:grpSpPr bwMode="auto">
          <a:xfrm>
            <a:off x="4130873" y="1052736"/>
            <a:ext cx="4084700" cy="483992"/>
            <a:chOff x="8370" y="3805"/>
            <a:chExt cx="1765" cy="410"/>
          </a:xfrm>
        </p:grpSpPr>
        <p:sp>
          <p:nvSpPr>
            <p:cNvPr id="581" name="Rectangle 19"/>
            <p:cNvSpPr>
              <a:spLocks noChangeArrowheads="1"/>
            </p:cNvSpPr>
            <p:nvPr/>
          </p:nvSpPr>
          <p:spPr bwMode="auto">
            <a:xfrm>
              <a:off x="8391" y="3805"/>
              <a:ext cx="1661" cy="389"/>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82" name="Freeform 18"/>
            <p:cNvSpPr>
              <a:spLocks/>
            </p:cNvSpPr>
            <p:nvPr/>
          </p:nvSpPr>
          <p:spPr bwMode="auto">
            <a:xfrm>
              <a:off x="8392" y="3806"/>
              <a:ext cx="1658" cy="387"/>
            </a:xfrm>
            <a:custGeom>
              <a:avLst/>
              <a:gdLst/>
              <a:ahLst/>
              <a:cxnLst>
                <a:cxn ang="0">
                  <a:pos x="1473" y="0"/>
                </a:cxn>
                <a:cxn ang="0">
                  <a:pos x="0" y="0"/>
                </a:cxn>
                <a:cxn ang="0">
                  <a:pos x="185" y="193"/>
                </a:cxn>
                <a:cxn ang="0">
                  <a:pos x="0" y="387"/>
                </a:cxn>
                <a:cxn ang="0">
                  <a:pos x="1473" y="387"/>
                </a:cxn>
                <a:cxn ang="0">
                  <a:pos x="1658" y="193"/>
                </a:cxn>
                <a:cxn ang="0">
                  <a:pos x="1473" y="0"/>
                </a:cxn>
              </a:cxnLst>
              <a:rect l="0" t="0" r="r" b="b"/>
              <a:pathLst>
                <a:path w="1658" h="387">
                  <a:moveTo>
                    <a:pt x="1473" y="0"/>
                  </a:moveTo>
                  <a:lnTo>
                    <a:pt x="0" y="0"/>
                  </a:lnTo>
                  <a:lnTo>
                    <a:pt x="185" y="193"/>
                  </a:lnTo>
                  <a:lnTo>
                    <a:pt x="0" y="387"/>
                  </a:lnTo>
                  <a:lnTo>
                    <a:pt x="1473" y="387"/>
                  </a:lnTo>
                  <a:lnTo>
                    <a:pt x="1658" y="193"/>
                  </a:lnTo>
                  <a:lnTo>
                    <a:pt x="147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83" name="Rectangle 17"/>
            <p:cNvSpPr>
              <a:spLocks noChangeArrowheads="1"/>
            </p:cNvSpPr>
            <p:nvPr/>
          </p:nvSpPr>
          <p:spPr bwMode="auto">
            <a:xfrm>
              <a:off x="8391" y="3805"/>
              <a:ext cx="1744" cy="389"/>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84" name="Freeform 16"/>
            <p:cNvSpPr>
              <a:spLocks/>
            </p:cNvSpPr>
            <p:nvPr/>
          </p:nvSpPr>
          <p:spPr bwMode="auto">
            <a:xfrm>
              <a:off x="8370" y="3828"/>
              <a:ext cx="1713" cy="387"/>
            </a:xfrm>
            <a:custGeom>
              <a:avLst/>
              <a:gdLst/>
              <a:ahLst/>
              <a:cxnLst>
                <a:cxn ang="0">
                  <a:pos x="1473" y="0"/>
                </a:cxn>
                <a:cxn ang="0">
                  <a:pos x="0" y="0"/>
                </a:cxn>
                <a:cxn ang="0">
                  <a:pos x="185" y="193"/>
                </a:cxn>
                <a:cxn ang="0">
                  <a:pos x="0" y="387"/>
                </a:cxn>
                <a:cxn ang="0">
                  <a:pos x="1473" y="387"/>
                </a:cxn>
                <a:cxn ang="0">
                  <a:pos x="1658" y="193"/>
                </a:cxn>
                <a:cxn ang="0">
                  <a:pos x="1473" y="0"/>
                </a:cxn>
              </a:cxnLst>
              <a:rect l="0" t="0" r="r" b="b"/>
              <a:pathLst>
                <a:path w="1658" h="387">
                  <a:moveTo>
                    <a:pt x="1473" y="0"/>
                  </a:moveTo>
                  <a:lnTo>
                    <a:pt x="0" y="0"/>
                  </a:lnTo>
                  <a:lnTo>
                    <a:pt x="185" y="193"/>
                  </a:lnTo>
                  <a:lnTo>
                    <a:pt x="0" y="387"/>
                  </a:lnTo>
                  <a:lnTo>
                    <a:pt x="1473" y="387"/>
                  </a:lnTo>
                  <a:lnTo>
                    <a:pt x="1658" y="193"/>
                  </a:lnTo>
                  <a:lnTo>
                    <a:pt x="1473" y="0"/>
                  </a:lnTo>
                  <a:close/>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585" name="Rectangle 14"/>
          <p:cNvSpPr>
            <a:spLocks noChangeArrowheads="1"/>
          </p:cNvSpPr>
          <p:nvPr/>
        </p:nvSpPr>
        <p:spPr bwMode="auto">
          <a:xfrm>
            <a:off x="5687635" y="1177339"/>
            <a:ext cx="1384995"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dirty="0" smtClean="0">
                <a:latin typeface="微软雅黑" pitchFamily="34" charset="-122"/>
                <a:ea typeface="微软雅黑" pitchFamily="34" charset="-122"/>
                <a:cs typeface="Times New Roman" pitchFamily="18" charset="0"/>
              </a:rPr>
              <a:t>体系规划与架构设计</a:t>
            </a:r>
            <a:endParaRPr kumimoji="0" 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587" name="Rectangle 135"/>
          <p:cNvSpPr>
            <a:spLocks noChangeArrowheads="1"/>
          </p:cNvSpPr>
          <p:nvPr/>
        </p:nvSpPr>
        <p:spPr bwMode="auto">
          <a:xfrm>
            <a:off x="339928" y="2782891"/>
            <a:ext cx="1003531" cy="40552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588" name="Picture 134"/>
          <p:cNvPicPr>
            <a:picLocks noChangeAspect="1" noChangeArrowheads="1"/>
          </p:cNvPicPr>
          <p:nvPr/>
        </p:nvPicPr>
        <p:blipFill>
          <a:blip r:embed="rId6"/>
          <a:srcRect/>
          <a:stretch>
            <a:fillRect/>
          </a:stretch>
        </p:blipFill>
        <p:spPr bwMode="auto">
          <a:xfrm>
            <a:off x="339928" y="2782891"/>
            <a:ext cx="1003531" cy="404438"/>
          </a:xfrm>
          <a:prstGeom prst="rect">
            <a:avLst/>
          </a:prstGeom>
          <a:noFill/>
          <a:ln>
            <a:noFill/>
          </a:ln>
        </p:spPr>
      </p:pic>
      <p:sp>
        <p:nvSpPr>
          <p:cNvPr id="589" name="Rectangle 133"/>
          <p:cNvSpPr>
            <a:spLocks noChangeArrowheads="1"/>
          </p:cNvSpPr>
          <p:nvPr/>
        </p:nvSpPr>
        <p:spPr bwMode="auto">
          <a:xfrm>
            <a:off x="339928" y="2782891"/>
            <a:ext cx="1003531" cy="40552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90" name="Rectangle 132"/>
          <p:cNvSpPr>
            <a:spLocks noChangeArrowheads="1"/>
          </p:cNvSpPr>
          <p:nvPr/>
        </p:nvSpPr>
        <p:spPr bwMode="auto">
          <a:xfrm>
            <a:off x="314571" y="2818769"/>
            <a:ext cx="1003531" cy="404438"/>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91" name="Rectangle 130"/>
          <p:cNvSpPr>
            <a:spLocks noChangeArrowheads="1"/>
          </p:cNvSpPr>
          <p:nvPr/>
        </p:nvSpPr>
        <p:spPr bwMode="auto">
          <a:xfrm>
            <a:off x="568007" y="2925649"/>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eaLnBrk="1" hangingPunct="1">
              <a:lnSpc>
                <a:spcPct val="100000"/>
              </a:lnSpc>
              <a:spcAft>
                <a:spcPct val="0"/>
              </a:spcAft>
              <a:buClrTx/>
              <a:buNone/>
            </a:pPr>
            <a:r>
              <a:rPr lang="zh-CN" altLang="en-US" sz="1100" dirty="0">
                <a:latin typeface="微软雅黑" pitchFamily="34" charset="-122"/>
                <a:ea typeface="微软雅黑" pitchFamily="34" charset="-122"/>
              </a:rPr>
              <a:t>现场访谈</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593" name="Rectangle 135"/>
          <p:cNvSpPr>
            <a:spLocks noChangeArrowheads="1"/>
          </p:cNvSpPr>
          <p:nvPr/>
        </p:nvSpPr>
        <p:spPr bwMode="auto">
          <a:xfrm>
            <a:off x="331526" y="4535086"/>
            <a:ext cx="1012471" cy="440315"/>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594" name="Picture 134"/>
          <p:cNvPicPr>
            <a:picLocks noChangeAspect="1" noChangeArrowheads="1"/>
          </p:cNvPicPr>
          <p:nvPr/>
        </p:nvPicPr>
        <p:blipFill>
          <a:blip r:embed="rId6"/>
          <a:srcRect/>
          <a:stretch>
            <a:fillRect/>
          </a:stretch>
        </p:blipFill>
        <p:spPr bwMode="auto">
          <a:xfrm>
            <a:off x="331526" y="4535086"/>
            <a:ext cx="1012471" cy="439135"/>
          </a:xfrm>
          <a:prstGeom prst="rect">
            <a:avLst/>
          </a:prstGeom>
          <a:noFill/>
          <a:ln>
            <a:noFill/>
          </a:ln>
        </p:spPr>
      </p:pic>
      <p:sp>
        <p:nvSpPr>
          <p:cNvPr id="595" name="Rectangle 133"/>
          <p:cNvSpPr>
            <a:spLocks noChangeArrowheads="1"/>
          </p:cNvSpPr>
          <p:nvPr/>
        </p:nvSpPr>
        <p:spPr bwMode="auto">
          <a:xfrm>
            <a:off x="331526" y="4535086"/>
            <a:ext cx="1012471" cy="440315"/>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96" name="Rectangle 132"/>
          <p:cNvSpPr>
            <a:spLocks noChangeArrowheads="1"/>
          </p:cNvSpPr>
          <p:nvPr/>
        </p:nvSpPr>
        <p:spPr bwMode="auto">
          <a:xfrm>
            <a:off x="305943" y="4574041"/>
            <a:ext cx="1012471" cy="439135"/>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597" name="Rectangle 130"/>
          <p:cNvSpPr>
            <a:spLocks noChangeArrowheads="1"/>
          </p:cNvSpPr>
          <p:nvPr/>
        </p:nvSpPr>
        <p:spPr bwMode="auto">
          <a:xfrm>
            <a:off x="527010" y="4602614"/>
            <a:ext cx="564257" cy="3385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信息化现</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状和需求</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599" name="Rectangle 135"/>
          <p:cNvSpPr>
            <a:spLocks noChangeArrowheads="1"/>
          </p:cNvSpPr>
          <p:nvPr/>
        </p:nvSpPr>
        <p:spPr bwMode="auto">
          <a:xfrm>
            <a:off x="361812" y="3622984"/>
            <a:ext cx="1007645" cy="440315"/>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600" name="Picture 134"/>
          <p:cNvPicPr>
            <a:picLocks noChangeAspect="1" noChangeArrowheads="1"/>
          </p:cNvPicPr>
          <p:nvPr/>
        </p:nvPicPr>
        <p:blipFill>
          <a:blip r:embed="rId6"/>
          <a:srcRect/>
          <a:stretch>
            <a:fillRect/>
          </a:stretch>
        </p:blipFill>
        <p:spPr bwMode="auto">
          <a:xfrm>
            <a:off x="361812" y="3622984"/>
            <a:ext cx="1007645" cy="439135"/>
          </a:xfrm>
          <a:prstGeom prst="rect">
            <a:avLst/>
          </a:prstGeom>
          <a:noFill/>
          <a:ln>
            <a:noFill/>
          </a:ln>
        </p:spPr>
      </p:pic>
      <p:sp>
        <p:nvSpPr>
          <p:cNvPr id="601" name="Rectangle 133"/>
          <p:cNvSpPr>
            <a:spLocks noChangeArrowheads="1"/>
          </p:cNvSpPr>
          <p:nvPr/>
        </p:nvSpPr>
        <p:spPr bwMode="auto">
          <a:xfrm>
            <a:off x="361812" y="3622984"/>
            <a:ext cx="1007645" cy="440315"/>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02" name="Rectangle 132"/>
          <p:cNvSpPr>
            <a:spLocks noChangeArrowheads="1"/>
          </p:cNvSpPr>
          <p:nvPr/>
        </p:nvSpPr>
        <p:spPr bwMode="auto">
          <a:xfrm>
            <a:off x="336351" y="3661939"/>
            <a:ext cx="1007645" cy="439135"/>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03" name="Rectangle 130"/>
          <p:cNvSpPr>
            <a:spLocks noChangeArrowheads="1"/>
          </p:cNvSpPr>
          <p:nvPr/>
        </p:nvSpPr>
        <p:spPr bwMode="auto">
          <a:xfrm>
            <a:off x="515203" y="3717032"/>
            <a:ext cx="564257" cy="3385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100" dirty="0">
                <a:latin typeface="微软雅黑" pitchFamily="34" charset="-122"/>
                <a:ea typeface="微软雅黑" pitchFamily="34" charset="-122"/>
              </a:rPr>
              <a:t>业务</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现状</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和需求</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606" name="Rectangle 164"/>
          <p:cNvSpPr>
            <a:spLocks noChangeArrowheads="1"/>
          </p:cNvSpPr>
          <p:nvPr/>
        </p:nvSpPr>
        <p:spPr bwMode="auto">
          <a:xfrm>
            <a:off x="1896776" y="2265070"/>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业务战略</a:t>
            </a:r>
            <a:endParaRPr kumimoji="0" lang="zh-CN" sz="11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608" name="Rectangle 163"/>
          <p:cNvSpPr>
            <a:spLocks noChangeArrowheads="1"/>
          </p:cNvSpPr>
          <p:nvPr/>
        </p:nvSpPr>
        <p:spPr bwMode="auto">
          <a:xfrm>
            <a:off x="1826971" y="1988840"/>
            <a:ext cx="1007854" cy="440315"/>
          </a:xfrm>
          <a:prstGeom prst="rect">
            <a:avLst/>
          </a:prstGeom>
          <a:solidFill>
            <a:schemeClr val="tx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609" name="Picture 162"/>
          <p:cNvPicPr>
            <a:picLocks noChangeAspect="1" noChangeArrowheads="1"/>
          </p:cNvPicPr>
          <p:nvPr/>
        </p:nvPicPr>
        <p:blipFill>
          <a:blip r:embed="rId3"/>
          <a:srcRect/>
          <a:stretch>
            <a:fillRect/>
          </a:stretch>
        </p:blipFill>
        <p:spPr bwMode="auto">
          <a:xfrm>
            <a:off x="1826971" y="1990020"/>
            <a:ext cx="1007854" cy="439134"/>
          </a:xfrm>
          <a:prstGeom prst="rect">
            <a:avLst/>
          </a:prstGeom>
          <a:solidFill>
            <a:srgbClr val="F0E7DC"/>
          </a:solidFill>
          <a:ln w="9525">
            <a:noFill/>
            <a:miter lim="800000"/>
            <a:headEnd/>
            <a:tailEnd/>
          </a:ln>
        </p:spPr>
      </p:pic>
      <p:sp>
        <p:nvSpPr>
          <p:cNvPr id="610" name="Rectangle 161"/>
          <p:cNvSpPr>
            <a:spLocks noChangeArrowheads="1"/>
          </p:cNvSpPr>
          <p:nvPr/>
        </p:nvSpPr>
        <p:spPr bwMode="auto">
          <a:xfrm>
            <a:off x="1826971" y="1988840"/>
            <a:ext cx="1007854" cy="440315"/>
          </a:xfrm>
          <a:prstGeom prst="rect">
            <a:avLst/>
          </a:prstGeom>
          <a:solidFill>
            <a:schemeClr val="tx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11" name="Rectangle 160"/>
          <p:cNvSpPr>
            <a:spLocks noChangeArrowheads="1"/>
          </p:cNvSpPr>
          <p:nvPr/>
        </p:nvSpPr>
        <p:spPr bwMode="auto">
          <a:xfrm>
            <a:off x="1801505" y="2027795"/>
            <a:ext cx="1007854" cy="440315"/>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12" name="Rectangle 158"/>
          <p:cNvSpPr>
            <a:spLocks noChangeArrowheads="1"/>
          </p:cNvSpPr>
          <p:nvPr/>
        </p:nvSpPr>
        <p:spPr bwMode="auto">
          <a:xfrm>
            <a:off x="2112522" y="2120359"/>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管理理念</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614" name="Rectangle 142"/>
          <p:cNvSpPr>
            <a:spLocks noChangeArrowheads="1"/>
          </p:cNvSpPr>
          <p:nvPr/>
        </p:nvSpPr>
        <p:spPr bwMode="auto">
          <a:xfrm>
            <a:off x="3228114" y="4438183"/>
            <a:ext cx="768511" cy="440315"/>
          </a:xfrm>
          <a:prstGeom prst="rect">
            <a:avLst/>
          </a:prstGeom>
          <a:solidFill>
            <a:schemeClr val="tx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615" name="Picture 141"/>
          <p:cNvPicPr>
            <a:picLocks noChangeAspect="1" noChangeArrowheads="1"/>
          </p:cNvPicPr>
          <p:nvPr/>
        </p:nvPicPr>
        <p:blipFill>
          <a:blip r:embed="rId9"/>
          <a:srcRect/>
          <a:stretch>
            <a:fillRect/>
          </a:stretch>
        </p:blipFill>
        <p:spPr bwMode="auto">
          <a:xfrm>
            <a:off x="3228703" y="4439363"/>
            <a:ext cx="767922" cy="439134"/>
          </a:xfrm>
          <a:prstGeom prst="rect">
            <a:avLst/>
          </a:prstGeom>
          <a:solidFill>
            <a:srgbClr val="F0E7DC"/>
          </a:solidFill>
          <a:ln w="9525">
            <a:noFill/>
            <a:miter lim="800000"/>
            <a:headEnd/>
            <a:tailEnd/>
          </a:ln>
        </p:spPr>
      </p:pic>
      <p:sp>
        <p:nvSpPr>
          <p:cNvPr id="616" name="Rectangle 140"/>
          <p:cNvSpPr>
            <a:spLocks noChangeArrowheads="1"/>
          </p:cNvSpPr>
          <p:nvPr/>
        </p:nvSpPr>
        <p:spPr bwMode="auto">
          <a:xfrm>
            <a:off x="3228114" y="4438183"/>
            <a:ext cx="768511" cy="440315"/>
          </a:xfrm>
          <a:prstGeom prst="rect">
            <a:avLst/>
          </a:prstGeom>
          <a:solidFill>
            <a:schemeClr val="tx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17" name="Rectangle 139"/>
          <p:cNvSpPr>
            <a:spLocks noChangeArrowheads="1"/>
          </p:cNvSpPr>
          <p:nvPr/>
        </p:nvSpPr>
        <p:spPr bwMode="auto">
          <a:xfrm>
            <a:off x="3209284" y="4477138"/>
            <a:ext cx="767922" cy="440315"/>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18" name="Rectangle 137"/>
          <p:cNvSpPr>
            <a:spLocks noChangeArrowheads="1"/>
          </p:cNvSpPr>
          <p:nvPr/>
        </p:nvSpPr>
        <p:spPr bwMode="auto">
          <a:xfrm>
            <a:off x="3330240" y="4581128"/>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数据识别</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619" name="Group 85"/>
          <p:cNvGrpSpPr>
            <a:grpSpLocks/>
          </p:cNvGrpSpPr>
          <p:nvPr/>
        </p:nvGrpSpPr>
        <p:grpSpPr bwMode="auto">
          <a:xfrm>
            <a:off x="5472733" y="1834797"/>
            <a:ext cx="902376" cy="432000"/>
            <a:chOff x="8737" y="5221"/>
            <a:chExt cx="1339" cy="407"/>
          </a:xfrm>
          <a:solidFill>
            <a:schemeClr val="accent2">
              <a:lumMod val="75000"/>
            </a:schemeClr>
          </a:solidFill>
        </p:grpSpPr>
        <p:sp>
          <p:nvSpPr>
            <p:cNvPr id="620"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621"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622" name="Rectangle 87"/>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23" name="Rectangle 86"/>
            <p:cNvSpPr>
              <a:spLocks noChangeArrowheads="1"/>
            </p:cNvSpPr>
            <p:nvPr/>
          </p:nvSpPr>
          <p:spPr bwMode="auto">
            <a:xfrm>
              <a:off x="8737" y="5255"/>
              <a:ext cx="1306"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624" name="Rectangle 91"/>
          <p:cNvSpPr>
            <a:spLocks noChangeArrowheads="1"/>
          </p:cNvSpPr>
          <p:nvPr/>
        </p:nvSpPr>
        <p:spPr bwMode="auto">
          <a:xfrm>
            <a:off x="5620887" y="1929242"/>
            <a:ext cx="564257" cy="338554"/>
          </a:xfrm>
          <a:prstGeom prst="rect">
            <a:avLst/>
          </a:prstGeom>
          <a:solidFill>
            <a:schemeClr val="accent2">
              <a:lumMod val="75000"/>
            </a:schemeClr>
          </a:solidFill>
          <a:ln w="9525">
            <a:noFill/>
            <a:miter lim="800000"/>
            <a:headEnd/>
            <a:tailEnd/>
          </a:ln>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愿景使命</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目标</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626" name="Rectangle 142"/>
          <p:cNvSpPr>
            <a:spLocks noChangeArrowheads="1"/>
          </p:cNvSpPr>
          <p:nvPr/>
        </p:nvSpPr>
        <p:spPr bwMode="auto">
          <a:xfrm>
            <a:off x="2009338" y="4725157"/>
            <a:ext cx="1016305" cy="440315"/>
          </a:xfrm>
          <a:prstGeom prst="rect">
            <a:avLst/>
          </a:prstGeom>
          <a:solidFill>
            <a:schemeClr val="tx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627" name="Picture 141"/>
          <p:cNvPicPr>
            <a:picLocks noChangeAspect="1" noChangeArrowheads="1"/>
          </p:cNvPicPr>
          <p:nvPr/>
        </p:nvPicPr>
        <p:blipFill>
          <a:blip r:embed="rId9"/>
          <a:srcRect/>
          <a:stretch>
            <a:fillRect/>
          </a:stretch>
        </p:blipFill>
        <p:spPr bwMode="auto">
          <a:xfrm>
            <a:off x="2010116" y="4726337"/>
            <a:ext cx="1015527" cy="439135"/>
          </a:xfrm>
          <a:prstGeom prst="rect">
            <a:avLst/>
          </a:prstGeom>
          <a:solidFill>
            <a:srgbClr val="F0E7DC"/>
          </a:solidFill>
          <a:ln w="9525">
            <a:noFill/>
            <a:miter lim="800000"/>
            <a:headEnd/>
            <a:tailEnd/>
          </a:ln>
        </p:spPr>
      </p:pic>
      <p:sp>
        <p:nvSpPr>
          <p:cNvPr id="628" name="Rectangle 140"/>
          <p:cNvSpPr>
            <a:spLocks noChangeArrowheads="1"/>
          </p:cNvSpPr>
          <p:nvPr/>
        </p:nvSpPr>
        <p:spPr bwMode="auto">
          <a:xfrm>
            <a:off x="2009338" y="4725157"/>
            <a:ext cx="1016305" cy="440315"/>
          </a:xfrm>
          <a:prstGeom prst="rect">
            <a:avLst/>
          </a:prstGeom>
          <a:solidFill>
            <a:schemeClr val="tx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29" name="Rectangle 139"/>
          <p:cNvSpPr>
            <a:spLocks noChangeArrowheads="1"/>
          </p:cNvSpPr>
          <p:nvPr/>
        </p:nvSpPr>
        <p:spPr bwMode="auto">
          <a:xfrm>
            <a:off x="1793782" y="4653148"/>
            <a:ext cx="1015527" cy="440315"/>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30" name="Rectangle 137"/>
          <p:cNvSpPr>
            <a:spLocks noChangeArrowheads="1"/>
          </p:cNvSpPr>
          <p:nvPr/>
        </p:nvSpPr>
        <p:spPr bwMode="auto">
          <a:xfrm>
            <a:off x="2007399" y="4797066"/>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数据分析</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632" name="Rectangle 142"/>
          <p:cNvSpPr>
            <a:spLocks noChangeArrowheads="1"/>
          </p:cNvSpPr>
          <p:nvPr/>
        </p:nvSpPr>
        <p:spPr bwMode="auto">
          <a:xfrm>
            <a:off x="3082065" y="4812511"/>
            <a:ext cx="914561" cy="552253"/>
          </a:xfrm>
          <a:prstGeom prst="rect">
            <a:avLst/>
          </a:prstGeom>
          <a:solidFill>
            <a:schemeClr val="tx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633" name="Picture 141"/>
          <p:cNvPicPr>
            <a:picLocks noChangeAspect="1" noChangeArrowheads="1"/>
          </p:cNvPicPr>
          <p:nvPr/>
        </p:nvPicPr>
        <p:blipFill>
          <a:blip r:embed="rId9"/>
          <a:srcRect/>
          <a:stretch>
            <a:fillRect/>
          </a:stretch>
        </p:blipFill>
        <p:spPr bwMode="auto">
          <a:xfrm>
            <a:off x="3082765" y="4813992"/>
            <a:ext cx="913861" cy="550773"/>
          </a:xfrm>
          <a:prstGeom prst="rect">
            <a:avLst/>
          </a:prstGeom>
          <a:solidFill>
            <a:srgbClr val="F0E7DC"/>
          </a:solidFill>
          <a:ln w="9525">
            <a:noFill/>
            <a:miter lim="800000"/>
            <a:headEnd/>
            <a:tailEnd/>
          </a:ln>
        </p:spPr>
      </p:pic>
      <p:sp>
        <p:nvSpPr>
          <p:cNvPr id="634" name="Rectangle 140"/>
          <p:cNvSpPr>
            <a:spLocks noChangeArrowheads="1"/>
          </p:cNvSpPr>
          <p:nvPr/>
        </p:nvSpPr>
        <p:spPr bwMode="auto">
          <a:xfrm>
            <a:off x="3082065" y="4812511"/>
            <a:ext cx="914561" cy="552253"/>
          </a:xfrm>
          <a:prstGeom prst="rect">
            <a:avLst/>
          </a:prstGeom>
          <a:solidFill>
            <a:schemeClr val="tx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35" name="Rectangle 139"/>
          <p:cNvSpPr>
            <a:spLocks noChangeArrowheads="1"/>
          </p:cNvSpPr>
          <p:nvPr/>
        </p:nvSpPr>
        <p:spPr bwMode="auto">
          <a:xfrm>
            <a:off x="3059656" y="4861370"/>
            <a:ext cx="913861" cy="55225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36" name="Rectangle 137"/>
          <p:cNvSpPr>
            <a:spLocks noChangeArrowheads="1"/>
          </p:cNvSpPr>
          <p:nvPr/>
        </p:nvSpPr>
        <p:spPr bwMode="auto">
          <a:xfrm>
            <a:off x="3284487" y="5034099"/>
            <a:ext cx="564257" cy="3385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实施单位</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识别</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637" name="Rectangle 20"/>
          <p:cNvSpPr>
            <a:spLocks noChangeArrowheads="1"/>
          </p:cNvSpPr>
          <p:nvPr/>
        </p:nvSpPr>
        <p:spPr bwMode="auto">
          <a:xfrm>
            <a:off x="8387676" y="1183769"/>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smtClean="0">
                <a:ln>
                  <a:noFill/>
                </a:ln>
                <a:solidFill>
                  <a:srgbClr val="808080"/>
                </a:solidFill>
                <a:effectLst/>
                <a:latin typeface="微软雅黑" pitchFamily="34" charset="-122"/>
                <a:ea typeface="微软雅黑" pitchFamily="34" charset="-122"/>
                <a:cs typeface="宋体" pitchFamily="2" charset="-122"/>
              </a:rPr>
              <a:t>信息规划</a:t>
            </a:r>
            <a:endParaRPr kumimoji="0" lang="zh-CN" sz="1100" b="0" i="0" u="none" strike="noStrike" cap="none" normalizeH="0" baseline="0" smtClean="0">
              <a:ln>
                <a:noFill/>
              </a:ln>
              <a:solidFill>
                <a:schemeClr val="tx1"/>
              </a:solidFill>
              <a:effectLst/>
              <a:latin typeface="微软雅黑" pitchFamily="34" charset="-122"/>
              <a:ea typeface="微软雅黑" pitchFamily="34" charset="-122"/>
            </a:endParaRPr>
          </a:p>
        </p:txBody>
      </p:sp>
      <p:grpSp>
        <p:nvGrpSpPr>
          <p:cNvPr id="638" name="Group 15"/>
          <p:cNvGrpSpPr>
            <a:grpSpLocks/>
          </p:cNvGrpSpPr>
          <p:nvPr/>
        </p:nvGrpSpPr>
        <p:grpSpPr bwMode="auto">
          <a:xfrm>
            <a:off x="8215866" y="1052736"/>
            <a:ext cx="1345646" cy="483992"/>
            <a:chOff x="8370" y="3805"/>
            <a:chExt cx="1682" cy="410"/>
          </a:xfrm>
        </p:grpSpPr>
        <p:sp>
          <p:nvSpPr>
            <p:cNvPr id="639" name="Rectangle 19"/>
            <p:cNvSpPr>
              <a:spLocks noChangeArrowheads="1"/>
            </p:cNvSpPr>
            <p:nvPr/>
          </p:nvSpPr>
          <p:spPr bwMode="auto">
            <a:xfrm>
              <a:off x="8391" y="3805"/>
              <a:ext cx="1661" cy="389"/>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40" name="Freeform 18"/>
            <p:cNvSpPr>
              <a:spLocks/>
            </p:cNvSpPr>
            <p:nvPr/>
          </p:nvSpPr>
          <p:spPr bwMode="auto">
            <a:xfrm>
              <a:off x="8392" y="3806"/>
              <a:ext cx="1658" cy="387"/>
            </a:xfrm>
            <a:custGeom>
              <a:avLst/>
              <a:gdLst/>
              <a:ahLst/>
              <a:cxnLst>
                <a:cxn ang="0">
                  <a:pos x="1473" y="0"/>
                </a:cxn>
                <a:cxn ang="0">
                  <a:pos x="0" y="0"/>
                </a:cxn>
                <a:cxn ang="0">
                  <a:pos x="185" y="193"/>
                </a:cxn>
                <a:cxn ang="0">
                  <a:pos x="0" y="387"/>
                </a:cxn>
                <a:cxn ang="0">
                  <a:pos x="1473" y="387"/>
                </a:cxn>
                <a:cxn ang="0">
                  <a:pos x="1658" y="193"/>
                </a:cxn>
                <a:cxn ang="0">
                  <a:pos x="1473" y="0"/>
                </a:cxn>
              </a:cxnLst>
              <a:rect l="0" t="0" r="r" b="b"/>
              <a:pathLst>
                <a:path w="1658" h="387">
                  <a:moveTo>
                    <a:pt x="1473" y="0"/>
                  </a:moveTo>
                  <a:lnTo>
                    <a:pt x="0" y="0"/>
                  </a:lnTo>
                  <a:lnTo>
                    <a:pt x="185" y="193"/>
                  </a:lnTo>
                  <a:lnTo>
                    <a:pt x="0" y="387"/>
                  </a:lnTo>
                  <a:lnTo>
                    <a:pt x="1473" y="387"/>
                  </a:lnTo>
                  <a:lnTo>
                    <a:pt x="1658" y="193"/>
                  </a:lnTo>
                  <a:lnTo>
                    <a:pt x="147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41" name="Rectangle 17"/>
            <p:cNvSpPr>
              <a:spLocks noChangeArrowheads="1"/>
            </p:cNvSpPr>
            <p:nvPr/>
          </p:nvSpPr>
          <p:spPr bwMode="auto">
            <a:xfrm>
              <a:off x="8391" y="3805"/>
              <a:ext cx="1661" cy="389"/>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42" name="Freeform 16"/>
            <p:cNvSpPr>
              <a:spLocks/>
            </p:cNvSpPr>
            <p:nvPr/>
          </p:nvSpPr>
          <p:spPr bwMode="auto">
            <a:xfrm>
              <a:off x="8370" y="3828"/>
              <a:ext cx="1658" cy="387"/>
            </a:xfrm>
            <a:custGeom>
              <a:avLst/>
              <a:gdLst/>
              <a:ahLst/>
              <a:cxnLst>
                <a:cxn ang="0">
                  <a:pos x="1473" y="0"/>
                </a:cxn>
                <a:cxn ang="0">
                  <a:pos x="0" y="0"/>
                </a:cxn>
                <a:cxn ang="0">
                  <a:pos x="185" y="193"/>
                </a:cxn>
                <a:cxn ang="0">
                  <a:pos x="0" y="387"/>
                </a:cxn>
                <a:cxn ang="0">
                  <a:pos x="1473" y="387"/>
                </a:cxn>
                <a:cxn ang="0">
                  <a:pos x="1658" y="193"/>
                </a:cxn>
                <a:cxn ang="0">
                  <a:pos x="1473" y="0"/>
                </a:cxn>
              </a:cxnLst>
              <a:rect l="0" t="0" r="r" b="b"/>
              <a:pathLst>
                <a:path w="1658" h="387">
                  <a:moveTo>
                    <a:pt x="1473" y="0"/>
                  </a:moveTo>
                  <a:lnTo>
                    <a:pt x="0" y="0"/>
                  </a:lnTo>
                  <a:lnTo>
                    <a:pt x="185" y="193"/>
                  </a:lnTo>
                  <a:lnTo>
                    <a:pt x="0" y="387"/>
                  </a:lnTo>
                  <a:lnTo>
                    <a:pt x="1473" y="387"/>
                  </a:lnTo>
                  <a:lnTo>
                    <a:pt x="1658" y="193"/>
                  </a:lnTo>
                  <a:lnTo>
                    <a:pt x="1473" y="0"/>
                  </a:lnTo>
                  <a:close/>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643" name="Rectangle 14"/>
          <p:cNvSpPr>
            <a:spLocks noChangeArrowheads="1"/>
          </p:cNvSpPr>
          <p:nvPr/>
        </p:nvSpPr>
        <p:spPr bwMode="auto">
          <a:xfrm>
            <a:off x="8507978" y="1200174"/>
            <a:ext cx="615553"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dirty="0">
                <a:latin typeface="微软雅黑" pitchFamily="34" charset="-122"/>
                <a:ea typeface="微软雅黑" pitchFamily="34" charset="-122"/>
                <a:cs typeface="Times New Roman" pitchFamily="18" charset="0"/>
              </a:rPr>
              <a:t>实施规划</a:t>
            </a:r>
            <a:endParaRPr kumimoji="0" 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644" name="Group 138"/>
          <p:cNvGrpSpPr>
            <a:grpSpLocks/>
          </p:cNvGrpSpPr>
          <p:nvPr/>
        </p:nvGrpSpPr>
        <p:grpSpPr bwMode="auto">
          <a:xfrm>
            <a:off x="8392741" y="1988840"/>
            <a:ext cx="1024755" cy="479270"/>
            <a:chOff x="3589" y="6136"/>
            <a:chExt cx="1338" cy="406"/>
          </a:xfrm>
        </p:grpSpPr>
        <p:sp>
          <p:nvSpPr>
            <p:cNvPr id="645" name="Rectangle 142"/>
            <p:cNvSpPr>
              <a:spLocks noChangeArrowheads="1"/>
            </p:cNvSpPr>
            <p:nvPr/>
          </p:nvSpPr>
          <p:spPr bwMode="auto">
            <a:xfrm>
              <a:off x="3621" y="6136"/>
              <a:ext cx="1306"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646" name="Picture 141"/>
            <p:cNvPicPr>
              <a:picLocks noChangeAspect="1" noChangeArrowheads="1"/>
            </p:cNvPicPr>
            <p:nvPr/>
          </p:nvPicPr>
          <p:blipFill>
            <a:blip r:embed="rId9"/>
            <a:srcRect/>
            <a:stretch>
              <a:fillRect/>
            </a:stretch>
          </p:blipFill>
          <p:spPr bwMode="auto">
            <a:xfrm>
              <a:off x="3622" y="6137"/>
              <a:ext cx="1305" cy="372"/>
            </a:xfrm>
            <a:prstGeom prst="rect">
              <a:avLst/>
            </a:prstGeom>
            <a:noFill/>
          </p:spPr>
        </p:pic>
        <p:sp>
          <p:nvSpPr>
            <p:cNvPr id="647" name="Rectangle 140"/>
            <p:cNvSpPr>
              <a:spLocks noChangeArrowheads="1"/>
            </p:cNvSpPr>
            <p:nvPr/>
          </p:nvSpPr>
          <p:spPr bwMode="auto">
            <a:xfrm>
              <a:off x="3621" y="6136"/>
              <a:ext cx="1306"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48" name="Rectangle 139"/>
            <p:cNvSpPr>
              <a:spLocks noChangeArrowheads="1"/>
            </p:cNvSpPr>
            <p:nvPr/>
          </p:nvSpPr>
          <p:spPr bwMode="auto">
            <a:xfrm>
              <a:off x="3589" y="6169"/>
              <a:ext cx="1305" cy="373"/>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649" name="Rectangle 91"/>
          <p:cNvSpPr>
            <a:spLocks noChangeArrowheads="1"/>
          </p:cNvSpPr>
          <p:nvPr/>
        </p:nvSpPr>
        <p:spPr bwMode="auto">
          <a:xfrm>
            <a:off x="8552236" y="2132856"/>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实施策略</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650" name="Group 138"/>
          <p:cNvGrpSpPr>
            <a:grpSpLocks/>
          </p:cNvGrpSpPr>
          <p:nvPr/>
        </p:nvGrpSpPr>
        <p:grpSpPr bwMode="auto">
          <a:xfrm>
            <a:off x="8392741" y="4245874"/>
            <a:ext cx="1024755" cy="479270"/>
            <a:chOff x="3589" y="6136"/>
            <a:chExt cx="1338" cy="406"/>
          </a:xfrm>
        </p:grpSpPr>
        <p:sp>
          <p:nvSpPr>
            <p:cNvPr id="651" name="Rectangle 142"/>
            <p:cNvSpPr>
              <a:spLocks noChangeArrowheads="1"/>
            </p:cNvSpPr>
            <p:nvPr/>
          </p:nvSpPr>
          <p:spPr bwMode="auto">
            <a:xfrm>
              <a:off x="3621" y="6136"/>
              <a:ext cx="1306"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652" name="Picture 141"/>
            <p:cNvPicPr>
              <a:picLocks noChangeAspect="1" noChangeArrowheads="1"/>
            </p:cNvPicPr>
            <p:nvPr/>
          </p:nvPicPr>
          <p:blipFill>
            <a:blip r:embed="rId9"/>
            <a:srcRect/>
            <a:stretch>
              <a:fillRect/>
            </a:stretch>
          </p:blipFill>
          <p:spPr bwMode="auto">
            <a:xfrm>
              <a:off x="3622" y="6137"/>
              <a:ext cx="1305" cy="372"/>
            </a:xfrm>
            <a:prstGeom prst="rect">
              <a:avLst/>
            </a:prstGeom>
            <a:noFill/>
          </p:spPr>
        </p:pic>
        <p:sp>
          <p:nvSpPr>
            <p:cNvPr id="653" name="Rectangle 140"/>
            <p:cNvSpPr>
              <a:spLocks noChangeArrowheads="1"/>
            </p:cNvSpPr>
            <p:nvPr/>
          </p:nvSpPr>
          <p:spPr bwMode="auto">
            <a:xfrm>
              <a:off x="3621" y="6136"/>
              <a:ext cx="1306"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54" name="Rectangle 139"/>
            <p:cNvSpPr>
              <a:spLocks noChangeArrowheads="1"/>
            </p:cNvSpPr>
            <p:nvPr/>
          </p:nvSpPr>
          <p:spPr bwMode="auto">
            <a:xfrm>
              <a:off x="3589" y="6169"/>
              <a:ext cx="1305" cy="373"/>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655" name="Rectangle 91"/>
          <p:cNvSpPr>
            <a:spLocks noChangeArrowheads="1"/>
          </p:cNvSpPr>
          <p:nvPr/>
        </p:nvSpPr>
        <p:spPr bwMode="auto">
          <a:xfrm>
            <a:off x="8624244" y="4423892"/>
            <a:ext cx="56425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100" dirty="0">
                <a:latin typeface="微软雅黑" pitchFamily="34" charset="-122"/>
                <a:ea typeface="微软雅黑" pitchFamily="34" charset="-122"/>
              </a:rPr>
              <a:t>投资预算</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656" name="Group 138"/>
          <p:cNvGrpSpPr>
            <a:grpSpLocks/>
          </p:cNvGrpSpPr>
          <p:nvPr/>
        </p:nvGrpSpPr>
        <p:grpSpPr bwMode="auto">
          <a:xfrm>
            <a:off x="8392742" y="3118339"/>
            <a:ext cx="1024754" cy="479270"/>
            <a:chOff x="3589" y="6136"/>
            <a:chExt cx="1338" cy="406"/>
          </a:xfrm>
        </p:grpSpPr>
        <p:sp>
          <p:nvSpPr>
            <p:cNvPr id="657" name="Rectangle 142"/>
            <p:cNvSpPr>
              <a:spLocks noChangeArrowheads="1"/>
            </p:cNvSpPr>
            <p:nvPr/>
          </p:nvSpPr>
          <p:spPr bwMode="auto">
            <a:xfrm>
              <a:off x="3621" y="6136"/>
              <a:ext cx="1306"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658" name="Picture 141"/>
            <p:cNvPicPr>
              <a:picLocks noChangeAspect="1" noChangeArrowheads="1"/>
            </p:cNvPicPr>
            <p:nvPr/>
          </p:nvPicPr>
          <p:blipFill>
            <a:blip r:embed="rId9"/>
            <a:srcRect/>
            <a:stretch>
              <a:fillRect/>
            </a:stretch>
          </p:blipFill>
          <p:spPr bwMode="auto">
            <a:xfrm>
              <a:off x="3622" y="6137"/>
              <a:ext cx="1305" cy="372"/>
            </a:xfrm>
            <a:prstGeom prst="rect">
              <a:avLst/>
            </a:prstGeom>
            <a:noFill/>
          </p:spPr>
        </p:pic>
        <p:sp>
          <p:nvSpPr>
            <p:cNvPr id="659" name="Rectangle 140"/>
            <p:cNvSpPr>
              <a:spLocks noChangeArrowheads="1"/>
            </p:cNvSpPr>
            <p:nvPr/>
          </p:nvSpPr>
          <p:spPr bwMode="auto">
            <a:xfrm>
              <a:off x="3621" y="6136"/>
              <a:ext cx="1306" cy="373"/>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60" name="Rectangle 139"/>
            <p:cNvSpPr>
              <a:spLocks noChangeArrowheads="1"/>
            </p:cNvSpPr>
            <p:nvPr/>
          </p:nvSpPr>
          <p:spPr bwMode="auto">
            <a:xfrm>
              <a:off x="3589" y="6169"/>
              <a:ext cx="1305" cy="373"/>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661" name="Rectangle 91"/>
          <p:cNvSpPr>
            <a:spLocks noChangeArrowheads="1"/>
          </p:cNvSpPr>
          <p:nvPr/>
        </p:nvSpPr>
        <p:spPr bwMode="auto">
          <a:xfrm>
            <a:off x="8425930" y="3261686"/>
            <a:ext cx="846386"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100" dirty="0" smtClean="0">
                <a:latin typeface="微软雅黑" pitchFamily="34" charset="-122"/>
                <a:ea typeface="微软雅黑" pitchFamily="34" charset="-122"/>
              </a:rPr>
              <a:t>总体推进计划</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662" name="Group 51"/>
          <p:cNvGrpSpPr>
            <a:grpSpLocks/>
          </p:cNvGrpSpPr>
          <p:nvPr/>
        </p:nvGrpSpPr>
        <p:grpSpPr bwMode="auto">
          <a:xfrm>
            <a:off x="8329309" y="5955186"/>
            <a:ext cx="1232203" cy="806732"/>
            <a:chOff x="8758" y="6902"/>
            <a:chExt cx="1330" cy="517"/>
          </a:xfrm>
        </p:grpSpPr>
        <p:sp>
          <p:nvSpPr>
            <p:cNvPr id="663" name="Rectangle 56"/>
            <p:cNvSpPr>
              <a:spLocks noChangeArrowheads="1"/>
            </p:cNvSpPr>
            <p:nvPr/>
          </p:nvSpPr>
          <p:spPr bwMode="auto">
            <a:xfrm>
              <a:off x="8790" y="6902"/>
              <a:ext cx="1298" cy="48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64" name="Freeform 55"/>
            <p:cNvSpPr>
              <a:spLocks/>
            </p:cNvSpPr>
            <p:nvPr/>
          </p:nvSpPr>
          <p:spPr bwMode="auto">
            <a:xfrm>
              <a:off x="8791" y="6902"/>
              <a:ext cx="1295" cy="484"/>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3" y="1183"/>
                </a:cxn>
                <a:cxn ang="0">
                  <a:pos x="3933" y="0"/>
                </a:cxn>
                <a:cxn ang="0">
                  <a:pos x="0" y="0"/>
                </a:cxn>
                <a:cxn ang="0">
                  <a:pos x="0" y="1377"/>
                </a:cxn>
              </a:cxnLst>
              <a:rect l="0" t="0" r="r" b="b"/>
              <a:pathLst>
                <a:path w="3933"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4" y="1405"/>
                    <a:pt x="1966" y="1393"/>
                    <a:pt x="2062" y="1370"/>
                  </a:cubicBezTo>
                  <a:cubicBezTo>
                    <a:pt x="2152" y="1358"/>
                    <a:pt x="2248" y="1342"/>
                    <a:pt x="2344" y="1323"/>
                  </a:cubicBezTo>
                  <a:cubicBezTo>
                    <a:pt x="2448" y="1307"/>
                    <a:pt x="2544" y="1288"/>
                    <a:pt x="2654" y="1272"/>
                  </a:cubicBezTo>
                  <a:cubicBezTo>
                    <a:pt x="2764" y="1261"/>
                    <a:pt x="2874" y="1237"/>
                    <a:pt x="3011" y="1226"/>
                  </a:cubicBezTo>
                  <a:cubicBezTo>
                    <a:pt x="3142" y="1218"/>
                    <a:pt x="3266" y="1198"/>
                    <a:pt x="3417" y="1191"/>
                  </a:cubicBezTo>
                  <a:cubicBezTo>
                    <a:pt x="3575" y="1191"/>
                    <a:pt x="3747" y="1183"/>
                    <a:pt x="3933" y="1183"/>
                  </a:cubicBezTo>
                  <a:lnTo>
                    <a:pt x="3933" y="0"/>
                  </a:lnTo>
                  <a:lnTo>
                    <a:pt x="0" y="0"/>
                  </a:lnTo>
                  <a:lnTo>
                    <a:pt x="0" y="1377"/>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65" name="Rectangle 54"/>
            <p:cNvSpPr>
              <a:spLocks noChangeArrowheads="1"/>
            </p:cNvSpPr>
            <p:nvPr/>
          </p:nvSpPr>
          <p:spPr bwMode="auto">
            <a:xfrm>
              <a:off x="8790" y="6902"/>
              <a:ext cx="1298" cy="48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66" name="Freeform 53"/>
            <p:cNvSpPr>
              <a:spLocks/>
            </p:cNvSpPr>
            <p:nvPr/>
          </p:nvSpPr>
          <p:spPr bwMode="auto">
            <a:xfrm>
              <a:off x="8758" y="6934"/>
              <a:ext cx="1295" cy="485"/>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3" y="1183"/>
                </a:cxn>
                <a:cxn ang="0">
                  <a:pos x="3933" y="0"/>
                </a:cxn>
                <a:cxn ang="0">
                  <a:pos x="0" y="0"/>
                </a:cxn>
                <a:cxn ang="0">
                  <a:pos x="0" y="1377"/>
                </a:cxn>
              </a:cxnLst>
              <a:rect l="0" t="0" r="r" b="b"/>
              <a:pathLst>
                <a:path w="3933"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4" y="1405"/>
                    <a:pt x="1966" y="1393"/>
                    <a:pt x="2062" y="1370"/>
                  </a:cubicBezTo>
                  <a:cubicBezTo>
                    <a:pt x="2152" y="1358"/>
                    <a:pt x="2248" y="1342"/>
                    <a:pt x="2344" y="1323"/>
                  </a:cubicBezTo>
                  <a:cubicBezTo>
                    <a:pt x="2448" y="1307"/>
                    <a:pt x="2544" y="1288"/>
                    <a:pt x="2654" y="1272"/>
                  </a:cubicBezTo>
                  <a:cubicBezTo>
                    <a:pt x="2764" y="1261"/>
                    <a:pt x="2874" y="1237"/>
                    <a:pt x="3011" y="1226"/>
                  </a:cubicBezTo>
                  <a:cubicBezTo>
                    <a:pt x="3142" y="1218"/>
                    <a:pt x="3266" y="1198"/>
                    <a:pt x="3417" y="1191"/>
                  </a:cubicBezTo>
                  <a:cubicBezTo>
                    <a:pt x="3575" y="1191"/>
                    <a:pt x="3747" y="1183"/>
                    <a:pt x="3933" y="1183"/>
                  </a:cubicBezTo>
                  <a:lnTo>
                    <a:pt x="3933" y="0"/>
                  </a:lnTo>
                  <a:lnTo>
                    <a:pt x="0" y="0"/>
                  </a:lnTo>
                  <a:lnTo>
                    <a:pt x="0" y="1377"/>
                  </a:lnTo>
                  <a:close/>
                </a:path>
              </a:pathLst>
            </a:custGeom>
            <a:solidFill>
              <a:schemeClr val="accent2">
                <a:lumMod val="75000"/>
              </a:schemeClr>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67" name="Freeform 52"/>
            <p:cNvSpPr>
              <a:spLocks/>
            </p:cNvSpPr>
            <p:nvPr/>
          </p:nvSpPr>
          <p:spPr bwMode="auto">
            <a:xfrm>
              <a:off x="8758" y="6934"/>
              <a:ext cx="1295" cy="485"/>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3" y="1183"/>
                </a:cxn>
                <a:cxn ang="0">
                  <a:pos x="3933" y="0"/>
                </a:cxn>
                <a:cxn ang="0">
                  <a:pos x="0" y="0"/>
                </a:cxn>
                <a:cxn ang="0">
                  <a:pos x="0" y="1377"/>
                </a:cxn>
              </a:cxnLst>
              <a:rect l="0" t="0" r="r" b="b"/>
              <a:pathLst>
                <a:path w="3933"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4" y="1405"/>
                    <a:pt x="1966" y="1393"/>
                    <a:pt x="2062" y="1370"/>
                  </a:cubicBezTo>
                  <a:cubicBezTo>
                    <a:pt x="2152" y="1358"/>
                    <a:pt x="2248" y="1342"/>
                    <a:pt x="2344" y="1323"/>
                  </a:cubicBezTo>
                  <a:cubicBezTo>
                    <a:pt x="2448" y="1307"/>
                    <a:pt x="2544" y="1288"/>
                    <a:pt x="2654" y="1272"/>
                  </a:cubicBezTo>
                  <a:cubicBezTo>
                    <a:pt x="2764" y="1261"/>
                    <a:pt x="2874" y="1237"/>
                    <a:pt x="3011" y="1226"/>
                  </a:cubicBezTo>
                  <a:cubicBezTo>
                    <a:pt x="3142" y="1218"/>
                    <a:pt x="3266" y="1198"/>
                    <a:pt x="3417" y="1191"/>
                  </a:cubicBezTo>
                  <a:cubicBezTo>
                    <a:pt x="3575" y="1191"/>
                    <a:pt x="3747" y="1183"/>
                    <a:pt x="3933" y="1183"/>
                  </a:cubicBezTo>
                  <a:lnTo>
                    <a:pt x="3933" y="0"/>
                  </a:lnTo>
                  <a:lnTo>
                    <a:pt x="0" y="0"/>
                  </a:lnTo>
                  <a:lnTo>
                    <a:pt x="0" y="1377"/>
                  </a:lnTo>
                  <a:close/>
                </a:path>
              </a:pathLst>
            </a:custGeom>
            <a:noFill/>
            <a:ln w="8" cap="rnd">
              <a:solidFill>
                <a:srgbClr val="FFFFFF"/>
              </a:solid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grpSp>
        <p:nvGrpSpPr>
          <p:cNvPr id="668" name="Group 35"/>
          <p:cNvGrpSpPr>
            <a:grpSpLocks/>
          </p:cNvGrpSpPr>
          <p:nvPr/>
        </p:nvGrpSpPr>
        <p:grpSpPr bwMode="auto">
          <a:xfrm>
            <a:off x="8677504" y="5589240"/>
            <a:ext cx="667984" cy="351780"/>
            <a:chOff x="9024" y="6592"/>
            <a:chExt cx="721" cy="298"/>
          </a:xfrm>
        </p:grpSpPr>
        <p:sp>
          <p:nvSpPr>
            <p:cNvPr id="669" name="Rectangle 39"/>
            <p:cNvSpPr>
              <a:spLocks noChangeArrowheads="1"/>
            </p:cNvSpPr>
            <p:nvPr/>
          </p:nvSpPr>
          <p:spPr bwMode="auto">
            <a:xfrm>
              <a:off x="9056" y="6592"/>
              <a:ext cx="689" cy="26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70" name="Freeform 38"/>
            <p:cNvSpPr>
              <a:spLocks/>
            </p:cNvSpPr>
            <p:nvPr/>
          </p:nvSpPr>
          <p:spPr bwMode="auto">
            <a:xfrm>
              <a:off x="9057" y="6592"/>
              <a:ext cx="687" cy="266"/>
            </a:xfrm>
            <a:custGeom>
              <a:avLst/>
              <a:gdLst/>
              <a:ahLst/>
              <a:cxnLst>
                <a:cxn ang="0">
                  <a:pos x="0" y="199"/>
                </a:cxn>
                <a:cxn ang="0">
                  <a:pos x="172" y="199"/>
                </a:cxn>
                <a:cxn ang="0">
                  <a:pos x="172" y="0"/>
                </a:cxn>
                <a:cxn ang="0">
                  <a:pos x="516" y="0"/>
                </a:cxn>
                <a:cxn ang="0">
                  <a:pos x="516" y="199"/>
                </a:cxn>
                <a:cxn ang="0">
                  <a:pos x="687" y="199"/>
                </a:cxn>
                <a:cxn ang="0">
                  <a:pos x="344" y="266"/>
                </a:cxn>
                <a:cxn ang="0">
                  <a:pos x="0" y="199"/>
                </a:cxn>
              </a:cxnLst>
              <a:rect l="0" t="0" r="r" b="b"/>
              <a:pathLst>
                <a:path w="687" h="266">
                  <a:moveTo>
                    <a:pt x="0" y="199"/>
                  </a:moveTo>
                  <a:lnTo>
                    <a:pt x="172" y="199"/>
                  </a:lnTo>
                  <a:lnTo>
                    <a:pt x="172" y="0"/>
                  </a:lnTo>
                  <a:lnTo>
                    <a:pt x="516" y="0"/>
                  </a:lnTo>
                  <a:lnTo>
                    <a:pt x="516" y="199"/>
                  </a:lnTo>
                  <a:lnTo>
                    <a:pt x="687" y="199"/>
                  </a:lnTo>
                  <a:lnTo>
                    <a:pt x="344" y="266"/>
                  </a:lnTo>
                  <a:lnTo>
                    <a:pt x="0" y="19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71" name="Rectangle 37"/>
            <p:cNvSpPr>
              <a:spLocks noChangeArrowheads="1"/>
            </p:cNvSpPr>
            <p:nvPr/>
          </p:nvSpPr>
          <p:spPr bwMode="auto">
            <a:xfrm>
              <a:off x="9056" y="6592"/>
              <a:ext cx="689" cy="26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72" name="Freeform 36"/>
            <p:cNvSpPr>
              <a:spLocks/>
            </p:cNvSpPr>
            <p:nvPr/>
          </p:nvSpPr>
          <p:spPr bwMode="auto">
            <a:xfrm>
              <a:off x="9024" y="6625"/>
              <a:ext cx="688" cy="265"/>
            </a:xfrm>
            <a:custGeom>
              <a:avLst/>
              <a:gdLst/>
              <a:ahLst/>
              <a:cxnLst>
                <a:cxn ang="0">
                  <a:pos x="0" y="199"/>
                </a:cxn>
                <a:cxn ang="0">
                  <a:pos x="172" y="199"/>
                </a:cxn>
                <a:cxn ang="0">
                  <a:pos x="172" y="0"/>
                </a:cxn>
                <a:cxn ang="0">
                  <a:pos x="516" y="0"/>
                </a:cxn>
                <a:cxn ang="0">
                  <a:pos x="516" y="199"/>
                </a:cxn>
                <a:cxn ang="0">
                  <a:pos x="688" y="199"/>
                </a:cxn>
                <a:cxn ang="0">
                  <a:pos x="344" y="265"/>
                </a:cxn>
                <a:cxn ang="0">
                  <a:pos x="0" y="199"/>
                </a:cxn>
              </a:cxnLst>
              <a:rect l="0" t="0" r="r" b="b"/>
              <a:pathLst>
                <a:path w="688" h="265">
                  <a:moveTo>
                    <a:pt x="0" y="199"/>
                  </a:moveTo>
                  <a:lnTo>
                    <a:pt x="172" y="199"/>
                  </a:lnTo>
                  <a:lnTo>
                    <a:pt x="172" y="0"/>
                  </a:lnTo>
                  <a:lnTo>
                    <a:pt x="516" y="0"/>
                  </a:lnTo>
                  <a:lnTo>
                    <a:pt x="516" y="199"/>
                  </a:lnTo>
                  <a:lnTo>
                    <a:pt x="688" y="199"/>
                  </a:lnTo>
                  <a:lnTo>
                    <a:pt x="344" y="265"/>
                  </a:lnTo>
                  <a:lnTo>
                    <a:pt x="0" y="199"/>
                  </a:lnTo>
                  <a:close/>
                </a:path>
              </a:pathLst>
            </a:custGeom>
            <a:solidFill>
              <a:srgbClr val="DBD8F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673" name="Rectangle 50"/>
          <p:cNvSpPr>
            <a:spLocks noChangeArrowheads="1"/>
          </p:cNvSpPr>
          <p:nvPr/>
        </p:nvSpPr>
        <p:spPr bwMode="auto">
          <a:xfrm>
            <a:off x="8439563" y="6157553"/>
            <a:ext cx="1113291" cy="1692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6350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实施规划</a:t>
            </a:r>
            <a:r>
              <a:rPr lang="zh-CN" altLang="en-US" sz="1100" dirty="0">
                <a:latin typeface="微软雅黑" pitchFamily="34" charset="-122"/>
                <a:ea typeface="微软雅黑" pitchFamily="34" charset="-122"/>
              </a:rPr>
              <a:t>报告</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cxnSp>
        <p:nvCxnSpPr>
          <p:cNvPr id="676" name="肘形连接符 675"/>
          <p:cNvCxnSpPr>
            <a:stCxn id="610" idx="3"/>
            <a:endCxn id="250" idx="1"/>
          </p:cNvCxnSpPr>
          <p:nvPr/>
        </p:nvCxnSpPr>
        <p:spPr bwMode="auto">
          <a:xfrm>
            <a:off x="2834825" y="2208998"/>
            <a:ext cx="449662" cy="894135"/>
          </a:xfrm>
          <a:prstGeom prst="bentConnector3">
            <a:avLst>
              <a:gd name="adj1" fmla="val 50000"/>
            </a:avLst>
          </a:prstGeom>
          <a:noFill/>
          <a:ln w="19050" cap="flat" cmpd="sng" algn="ctr">
            <a:solidFill>
              <a:schemeClr val="accent1">
                <a:lumMod val="75000"/>
              </a:schemeClr>
            </a:solidFill>
            <a:prstDash val="sysDash"/>
            <a:round/>
            <a:headEnd type="none" w="med" len="med"/>
            <a:tailEnd type="arrow"/>
          </a:ln>
          <a:effectLst/>
        </p:spPr>
      </p:cxnSp>
      <p:cxnSp>
        <p:nvCxnSpPr>
          <p:cNvPr id="677" name="肘形连接符 676"/>
          <p:cNvCxnSpPr>
            <a:stCxn id="463" idx="3"/>
            <a:endCxn id="250" idx="1"/>
          </p:cNvCxnSpPr>
          <p:nvPr/>
        </p:nvCxnSpPr>
        <p:spPr bwMode="auto">
          <a:xfrm>
            <a:off x="2834825" y="2833067"/>
            <a:ext cx="449662" cy="270066"/>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678" name="肘形连接符 677"/>
          <p:cNvCxnSpPr>
            <a:stCxn id="470" idx="3"/>
            <a:endCxn id="250" idx="1"/>
          </p:cNvCxnSpPr>
          <p:nvPr/>
        </p:nvCxnSpPr>
        <p:spPr bwMode="auto">
          <a:xfrm flipV="1">
            <a:off x="2834825" y="3103133"/>
            <a:ext cx="449662" cy="354003"/>
          </a:xfrm>
          <a:prstGeom prst="bentConnector3">
            <a:avLst>
              <a:gd name="adj1" fmla="val 50000"/>
            </a:avLst>
          </a:prstGeom>
          <a:noFill/>
          <a:ln w="19050" cap="flat" cmpd="sng" algn="ctr">
            <a:solidFill>
              <a:schemeClr val="accent1">
                <a:lumMod val="75000"/>
              </a:schemeClr>
            </a:solidFill>
            <a:prstDash val="sysDash"/>
            <a:round/>
            <a:headEnd type="none" w="med" len="med"/>
            <a:tailEnd type="arrow"/>
          </a:ln>
          <a:effectLst/>
        </p:spPr>
      </p:cxnSp>
      <p:sp>
        <p:nvSpPr>
          <p:cNvPr id="683" name="Rectangle 77"/>
          <p:cNvSpPr>
            <a:spLocks noChangeArrowheads="1"/>
          </p:cNvSpPr>
          <p:nvPr/>
        </p:nvSpPr>
        <p:spPr bwMode="auto">
          <a:xfrm>
            <a:off x="5448741" y="4365104"/>
            <a:ext cx="846386" cy="169277"/>
          </a:xfrm>
          <a:prstGeom prst="rect">
            <a:avLst/>
          </a:prstGeom>
          <a:solidFill>
            <a:schemeClr val="accent2">
              <a:lumMod val="75000"/>
            </a:schemeClr>
          </a:solidFill>
          <a:ln w="9525">
            <a:noFill/>
            <a:miter lim="800000"/>
            <a:headEnd/>
            <a:tailEnd/>
          </a:ln>
        </p:spPr>
        <p:txBody>
          <a:bodyPr vert="horz" wrap="none" lIns="0" tIns="0" rIns="0" bIns="0" numCol="1" anchor="t" anchorCtr="0" compatLnSpc="1">
            <a:prstTxWarp prst="textNoShape">
              <a:avLst/>
            </a:prstTxWarp>
            <a:spAutoFit/>
          </a:bodyPr>
          <a:lstStyle/>
          <a:p>
            <a:pPr marL="0" marR="0" lvl="0"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应用标准</a:t>
            </a: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设计</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cxnSp>
        <p:nvCxnSpPr>
          <p:cNvPr id="685" name="直接箭头连接符 684"/>
          <p:cNvCxnSpPr>
            <a:stCxn id="648" idx="2"/>
            <a:endCxn id="660" idx="0"/>
          </p:cNvCxnSpPr>
          <p:nvPr/>
        </p:nvCxnSpPr>
        <p:spPr bwMode="auto">
          <a:xfrm>
            <a:off x="8892482" y="2468110"/>
            <a:ext cx="0" cy="689184"/>
          </a:xfrm>
          <a:prstGeom prst="straightConnector1">
            <a:avLst/>
          </a:prstGeom>
          <a:noFill/>
          <a:ln w="19050" cap="flat" cmpd="sng" algn="ctr">
            <a:solidFill>
              <a:schemeClr val="accent1">
                <a:lumMod val="75000"/>
              </a:schemeClr>
            </a:solidFill>
            <a:prstDash val="sysDash"/>
            <a:round/>
            <a:headEnd type="none" w="med" len="med"/>
            <a:tailEnd type="arrow"/>
          </a:ln>
          <a:effectLst/>
        </p:spPr>
      </p:cxnSp>
      <p:cxnSp>
        <p:nvCxnSpPr>
          <p:cNvPr id="686" name="直接箭头连接符 685"/>
          <p:cNvCxnSpPr>
            <a:stCxn id="660" idx="2"/>
            <a:endCxn id="654" idx="0"/>
          </p:cNvCxnSpPr>
          <p:nvPr/>
        </p:nvCxnSpPr>
        <p:spPr bwMode="auto">
          <a:xfrm>
            <a:off x="8892482" y="3597609"/>
            <a:ext cx="0" cy="687220"/>
          </a:xfrm>
          <a:prstGeom prst="straightConnector1">
            <a:avLst/>
          </a:prstGeom>
          <a:noFill/>
          <a:ln w="19050" cap="flat" cmpd="sng" algn="ctr">
            <a:solidFill>
              <a:schemeClr val="accent1">
                <a:lumMod val="75000"/>
              </a:schemeClr>
            </a:solidFill>
            <a:prstDash val="sysDash"/>
            <a:round/>
            <a:headEnd type="none" w="med" len="med"/>
            <a:tailEnd type="arrow"/>
          </a:ln>
          <a:effectLst/>
        </p:spPr>
      </p:cxnSp>
      <p:cxnSp>
        <p:nvCxnSpPr>
          <p:cNvPr id="687" name="肘形连接符 686"/>
          <p:cNvCxnSpPr>
            <a:endCxn id="480" idx="1"/>
          </p:cNvCxnSpPr>
          <p:nvPr/>
        </p:nvCxnSpPr>
        <p:spPr>
          <a:xfrm>
            <a:off x="1291158" y="3900004"/>
            <a:ext cx="510347" cy="219567"/>
          </a:xfrm>
          <a:prstGeom prst="bentConnector3">
            <a:avLst>
              <a:gd name="adj1" fmla="val 1975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93" name="肘形连接符 692"/>
          <p:cNvCxnSpPr>
            <a:endCxn id="629" idx="1"/>
          </p:cNvCxnSpPr>
          <p:nvPr/>
        </p:nvCxnSpPr>
        <p:spPr>
          <a:xfrm>
            <a:off x="1292225" y="4731209"/>
            <a:ext cx="502462" cy="142078"/>
          </a:xfrm>
          <a:prstGeom prst="bentConnector3">
            <a:avLst>
              <a:gd name="adj1" fmla="val 1691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94" name="矩形 693"/>
          <p:cNvSpPr/>
          <p:nvPr/>
        </p:nvSpPr>
        <p:spPr>
          <a:xfrm>
            <a:off x="4181788" y="1700808"/>
            <a:ext cx="4003506" cy="3888431"/>
          </a:xfrm>
          <a:prstGeom prst="rect">
            <a:avLst/>
          </a:prstGeom>
          <a:noFill/>
          <a:ln w="9525">
            <a:solidFill>
              <a:schemeClr val="tx1"/>
            </a:solidFill>
            <a:prstDash val="solid"/>
          </a:ln>
        </p:spPr>
        <p:txBody>
          <a:bodyPr rtlCol="0" anchor="ctr">
            <a:noAutofit/>
          </a:bodyPr>
          <a:lstStyle/>
          <a:p>
            <a:pPr marL="285750" indent="-285750" algn="ctr">
              <a:lnSpc>
                <a:spcPct val="100000"/>
              </a:lnSpc>
              <a:spcAft>
                <a:spcPts val="0"/>
              </a:spcAft>
            </a:pPr>
            <a:endParaRPr lang="zh-CN" altLang="en-US" sz="1100" dirty="0">
              <a:latin typeface="微软雅黑" pitchFamily="34" charset="-122"/>
              <a:ea typeface="微软雅黑" pitchFamily="34" charset="-122"/>
            </a:endParaRPr>
          </a:p>
        </p:txBody>
      </p:sp>
      <p:sp>
        <p:nvSpPr>
          <p:cNvPr id="695" name="矩形 694"/>
          <p:cNvSpPr/>
          <p:nvPr/>
        </p:nvSpPr>
        <p:spPr>
          <a:xfrm>
            <a:off x="8214940" y="1700808"/>
            <a:ext cx="1346572" cy="3888431"/>
          </a:xfrm>
          <a:prstGeom prst="rect">
            <a:avLst/>
          </a:prstGeom>
          <a:noFill/>
          <a:ln w="9525">
            <a:solidFill>
              <a:schemeClr val="tx1"/>
            </a:solidFill>
            <a:prstDash val="solid"/>
          </a:ln>
        </p:spPr>
        <p:txBody>
          <a:bodyPr rtlCol="0" anchor="ctr">
            <a:noAutofit/>
          </a:bodyPr>
          <a:lstStyle/>
          <a:p>
            <a:pPr marL="285750" indent="-285750" algn="ctr">
              <a:lnSpc>
                <a:spcPct val="100000"/>
              </a:lnSpc>
              <a:spcAft>
                <a:spcPts val="0"/>
              </a:spcAft>
            </a:pPr>
            <a:endParaRPr lang="zh-CN" altLang="en-US" sz="1100" dirty="0">
              <a:latin typeface="微软雅黑" pitchFamily="34" charset="-122"/>
              <a:ea typeface="微软雅黑" pitchFamily="34" charset="-122"/>
            </a:endParaRPr>
          </a:p>
        </p:txBody>
      </p:sp>
      <p:cxnSp>
        <p:nvCxnSpPr>
          <p:cNvPr id="241" name="肘形连接符 240"/>
          <p:cNvCxnSpPr>
            <a:stCxn id="479" idx="3"/>
            <a:endCxn id="250" idx="1"/>
          </p:cNvCxnSpPr>
          <p:nvPr/>
        </p:nvCxnSpPr>
        <p:spPr bwMode="auto">
          <a:xfrm flipV="1">
            <a:off x="2834825" y="3103133"/>
            <a:ext cx="449662" cy="976893"/>
          </a:xfrm>
          <a:prstGeom prst="bentConnector3">
            <a:avLst>
              <a:gd name="adj1" fmla="val 50000"/>
            </a:avLst>
          </a:prstGeom>
          <a:noFill/>
          <a:ln w="19050" cap="flat" cmpd="sng" algn="ctr">
            <a:solidFill>
              <a:schemeClr val="accent1">
                <a:lumMod val="75000"/>
              </a:schemeClr>
            </a:solidFill>
            <a:prstDash val="sysDash"/>
            <a:round/>
            <a:headEnd type="none" w="med" len="med"/>
            <a:tailEnd type="arrow"/>
          </a:ln>
          <a:effectLst/>
        </p:spPr>
      </p:cxnSp>
      <p:sp>
        <p:nvSpPr>
          <p:cNvPr id="250" name="Rectangle 115"/>
          <p:cNvSpPr>
            <a:spLocks noChangeArrowheads="1"/>
          </p:cNvSpPr>
          <p:nvPr/>
        </p:nvSpPr>
        <p:spPr bwMode="auto">
          <a:xfrm>
            <a:off x="3284487" y="2822966"/>
            <a:ext cx="756341" cy="560334"/>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605" name="Rectangle 122"/>
          <p:cNvSpPr>
            <a:spLocks noChangeArrowheads="1"/>
          </p:cNvSpPr>
          <p:nvPr/>
        </p:nvSpPr>
        <p:spPr bwMode="auto">
          <a:xfrm>
            <a:off x="3368402" y="2922902"/>
            <a:ext cx="564257" cy="3385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100" dirty="0" smtClean="0">
                <a:latin typeface="微软雅黑" pitchFamily="34" charset="-122"/>
                <a:ea typeface="微软雅黑" pitchFamily="34" charset="-122"/>
              </a:rPr>
              <a:t>现状评估</a:t>
            </a:r>
            <a:endParaRPr lang="en-US" altLang="zh-CN" sz="1100" dirty="0" smtClean="0">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100" dirty="0" smtClean="0">
                <a:latin typeface="微软雅黑" pitchFamily="34" charset="-122"/>
                <a:ea typeface="微软雅黑" pitchFamily="34" charset="-122"/>
              </a:rPr>
              <a:t>差距</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分析</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272" name="Group 92"/>
          <p:cNvGrpSpPr>
            <a:grpSpLocks/>
          </p:cNvGrpSpPr>
          <p:nvPr/>
        </p:nvGrpSpPr>
        <p:grpSpPr bwMode="auto">
          <a:xfrm>
            <a:off x="4249774" y="2713949"/>
            <a:ext cx="976202" cy="432000"/>
            <a:chOff x="8737" y="4489"/>
            <a:chExt cx="1339" cy="406"/>
          </a:xfrm>
          <a:solidFill>
            <a:schemeClr val="accent2">
              <a:lumMod val="75000"/>
            </a:schemeClr>
          </a:solidFill>
        </p:grpSpPr>
        <p:sp>
          <p:nvSpPr>
            <p:cNvPr id="273" name="Rectangle 96"/>
            <p:cNvSpPr>
              <a:spLocks noChangeArrowheads="1"/>
            </p:cNvSpPr>
            <p:nvPr/>
          </p:nvSpPr>
          <p:spPr bwMode="auto">
            <a:xfrm>
              <a:off x="8769" y="4489"/>
              <a:ext cx="1307" cy="37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274" name="Picture 95"/>
            <p:cNvPicPr>
              <a:picLocks noChangeAspect="1" noChangeArrowheads="1"/>
            </p:cNvPicPr>
            <p:nvPr/>
          </p:nvPicPr>
          <p:blipFill>
            <a:blip r:embed="rId7"/>
            <a:srcRect/>
            <a:stretch>
              <a:fillRect/>
            </a:stretch>
          </p:blipFill>
          <p:spPr bwMode="auto">
            <a:xfrm>
              <a:off x="8770" y="4490"/>
              <a:ext cx="1306" cy="372"/>
            </a:xfrm>
            <a:prstGeom prst="rect">
              <a:avLst/>
            </a:prstGeom>
            <a:grpFill/>
          </p:spPr>
        </p:pic>
        <p:sp>
          <p:nvSpPr>
            <p:cNvPr id="275" name="Rectangle 94"/>
            <p:cNvSpPr>
              <a:spLocks noChangeArrowheads="1"/>
            </p:cNvSpPr>
            <p:nvPr/>
          </p:nvSpPr>
          <p:spPr bwMode="auto">
            <a:xfrm>
              <a:off x="8769" y="4489"/>
              <a:ext cx="1307" cy="37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276" name="Rectangle 93"/>
            <p:cNvSpPr>
              <a:spLocks noChangeArrowheads="1"/>
            </p:cNvSpPr>
            <p:nvPr/>
          </p:nvSpPr>
          <p:spPr bwMode="auto">
            <a:xfrm>
              <a:off x="8737" y="4523"/>
              <a:ext cx="1306" cy="37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277" name="Rectangle 91"/>
          <p:cNvSpPr>
            <a:spLocks noChangeArrowheads="1"/>
          </p:cNvSpPr>
          <p:nvPr/>
        </p:nvSpPr>
        <p:spPr bwMode="auto">
          <a:xfrm>
            <a:off x="4304928" y="2852936"/>
            <a:ext cx="846386" cy="169277"/>
          </a:xfrm>
          <a:prstGeom prst="rect">
            <a:avLst/>
          </a:prstGeom>
          <a:solidFill>
            <a:schemeClr val="accent2">
              <a:lumMod val="75000"/>
            </a:schemeClr>
          </a:solidFill>
          <a:ln w="9525">
            <a:noFill/>
            <a:miter lim="800000"/>
            <a:headEnd/>
            <a:tailEnd/>
          </a:ln>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体系</a:t>
            </a: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架构设计</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279" name="Group 85"/>
          <p:cNvGrpSpPr>
            <a:grpSpLocks/>
          </p:cNvGrpSpPr>
          <p:nvPr/>
        </p:nvGrpSpPr>
        <p:grpSpPr bwMode="auto">
          <a:xfrm>
            <a:off x="6833395" y="3219286"/>
            <a:ext cx="1080000" cy="432000"/>
            <a:chOff x="8737" y="5221"/>
            <a:chExt cx="1339" cy="407"/>
          </a:xfrm>
          <a:solidFill>
            <a:schemeClr val="accent2">
              <a:lumMod val="75000"/>
            </a:schemeClr>
          </a:solidFill>
        </p:grpSpPr>
        <p:sp>
          <p:nvSpPr>
            <p:cNvPr id="280"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281"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282" name="Rectangle 87"/>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283" name="Rectangle 86"/>
            <p:cNvSpPr>
              <a:spLocks noChangeArrowheads="1"/>
            </p:cNvSpPr>
            <p:nvPr/>
          </p:nvSpPr>
          <p:spPr bwMode="auto">
            <a:xfrm>
              <a:off x="8737" y="5255"/>
              <a:ext cx="1306"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284" name="Rectangle 77"/>
          <p:cNvSpPr>
            <a:spLocks noChangeArrowheads="1"/>
          </p:cNvSpPr>
          <p:nvPr/>
        </p:nvSpPr>
        <p:spPr bwMode="auto">
          <a:xfrm>
            <a:off x="6866891" y="3400048"/>
            <a:ext cx="987450" cy="169277"/>
          </a:xfrm>
          <a:prstGeom prst="rect">
            <a:avLst/>
          </a:prstGeom>
          <a:solidFill>
            <a:schemeClr val="accent2">
              <a:lumMod val="75000"/>
            </a:schemeClr>
          </a:solidFill>
          <a:ln w="9525">
            <a:noFill/>
            <a:miter lim="800000"/>
            <a:headEnd/>
            <a:tailEnd/>
          </a:ln>
        </p:spPr>
        <p:txBody>
          <a:bodyPr vert="horz" wrap="none" lIns="0" tIns="0" rIns="0" bIns="0" numCol="1" anchor="t" anchorCtr="0" compatLnSpc="1">
            <a:prstTxWarp prst="textNoShape">
              <a:avLst/>
            </a:prstTxWarp>
            <a:spAutoFit/>
          </a:bodyPr>
          <a:lstStyle/>
          <a:p>
            <a:pPr marL="0" marR="0" lvl="0" defTabSz="914400" rtl="0" eaLnBrk="1" fontAlgn="base" latinLnBrk="0" hangingPunct="1">
              <a:lnSpc>
                <a:spcPct val="100000"/>
              </a:lnSpc>
              <a:spcBef>
                <a:spcPct val="0"/>
              </a:spcBef>
              <a:spcAft>
                <a:spcPct val="0"/>
              </a:spcAft>
              <a:buClrTx/>
              <a:buSzTx/>
              <a:buFontTx/>
              <a:buNone/>
              <a:tabLst/>
            </a:pPr>
            <a:r>
              <a:rPr lang="zh-CN" altLang="en-US" sz="1100" dirty="0">
                <a:solidFill>
                  <a:srgbClr val="000000"/>
                </a:solidFill>
                <a:latin typeface="微软雅黑" pitchFamily="34" charset="-122"/>
                <a:ea typeface="微软雅黑" pitchFamily="34" charset="-122"/>
              </a:rPr>
              <a:t>主数据编码标准</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290" name="Group 51"/>
          <p:cNvGrpSpPr>
            <a:grpSpLocks/>
          </p:cNvGrpSpPr>
          <p:nvPr/>
        </p:nvGrpSpPr>
        <p:grpSpPr bwMode="auto">
          <a:xfrm>
            <a:off x="4980985" y="5949280"/>
            <a:ext cx="1232203" cy="858191"/>
            <a:chOff x="8758" y="6902"/>
            <a:chExt cx="1330" cy="517"/>
          </a:xfrm>
        </p:grpSpPr>
        <p:sp>
          <p:nvSpPr>
            <p:cNvPr id="291" name="Rectangle 56"/>
            <p:cNvSpPr>
              <a:spLocks noChangeArrowheads="1"/>
            </p:cNvSpPr>
            <p:nvPr/>
          </p:nvSpPr>
          <p:spPr bwMode="auto">
            <a:xfrm>
              <a:off x="8790" y="6902"/>
              <a:ext cx="1298" cy="48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292" name="Freeform 55"/>
            <p:cNvSpPr>
              <a:spLocks/>
            </p:cNvSpPr>
            <p:nvPr/>
          </p:nvSpPr>
          <p:spPr bwMode="auto">
            <a:xfrm>
              <a:off x="8791" y="6902"/>
              <a:ext cx="1295" cy="484"/>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3" y="1183"/>
                </a:cxn>
                <a:cxn ang="0">
                  <a:pos x="3933" y="0"/>
                </a:cxn>
                <a:cxn ang="0">
                  <a:pos x="0" y="0"/>
                </a:cxn>
                <a:cxn ang="0">
                  <a:pos x="0" y="1377"/>
                </a:cxn>
              </a:cxnLst>
              <a:rect l="0" t="0" r="r" b="b"/>
              <a:pathLst>
                <a:path w="3933"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4" y="1405"/>
                    <a:pt x="1966" y="1393"/>
                    <a:pt x="2062" y="1370"/>
                  </a:cubicBezTo>
                  <a:cubicBezTo>
                    <a:pt x="2152" y="1358"/>
                    <a:pt x="2248" y="1342"/>
                    <a:pt x="2344" y="1323"/>
                  </a:cubicBezTo>
                  <a:cubicBezTo>
                    <a:pt x="2448" y="1307"/>
                    <a:pt x="2544" y="1288"/>
                    <a:pt x="2654" y="1272"/>
                  </a:cubicBezTo>
                  <a:cubicBezTo>
                    <a:pt x="2764" y="1261"/>
                    <a:pt x="2874" y="1237"/>
                    <a:pt x="3011" y="1226"/>
                  </a:cubicBezTo>
                  <a:cubicBezTo>
                    <a:pt x="3142" y="1218"/>
                    <a:pt x="3266" y="1198"/>
                    <a:pt x="3417" y="1191"/>
                  </a:cubicBezTo>
                  <a:cubicBezTo>
                    <a:pt x="3575" y="1191"/>
                    <a:pt x="3747" y="1183"/>
                    <a:pt x="3933" y="1183"/>
                  </a:cubicBezTo>
                  <a:lnTo>
                    <a:pt x="3933" y="0"/>
                  </a:lnTo>
                  <a:lnTo>
                    <a:pt x="0" y="0"/>
                  </a:lnTo>
                  <a:lnTo>
                    <a:pt x="0" y="1377"/>
                  </a:lnTo>
                  <a:close/>
                </a:path>
              </a:pathLst>
            </a:custGeom>
            <a:solidFill>
              <a:srgbClr val="FFFFFF"/>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293" name="Rectangle 54"/>
            <p:cNvSpPr>
              <a:spLocks noChangeArrowheads="1"/>
            </p:cNvSpPr>
            <p:nvPr/>
          </p:nvSpPr>
          <p:spPr bwMode="auto">
            <a:xfrm>
              <a:off x="8790" y="6902"/>
              <a:ext cx="1298" cy="48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294" name="Freeform 53"/>
            <p:cNvSpPr>
              <a:spLocks/>
            </p:cNvSpPr>
            <p:nvPr/>
          </p:nvSpPr>
          <p:spPr bwMode="auto">
            <a:xfrm>
              <a:off x="8758" y="6934"/>
              <a:ext cx="1295" cy="485"/>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3" y="1183"/>
                </a:cxn>
                <a:cxn ang="0">
                  <a:pos x="3933" y="0"/>
                </a:cxn>
                <a:cxn ang="0">
                  <a:pos x="0" y="0"/>
                </a:cxn>
                <a:cxn ang="0">
                  <a:pos x="0" y="1377"/>
                </a:cxn>
              </a:cxnLst>
              <a:rect l="0" t="0" r="r" b="b"/>
              <a:pathLst>
                <a:path w="3933"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4" y="1405"/>
                    <a:pt x="1966" y="1393"/>
                    <a:pt x="2062" y="1370"/>
                  </a:cubicBezTo>
                  <a:cubicBezTo>
                    <a:pt x="2152" y="1358"/>
                    <a:pt x="2248" y="1342"/>
                    <a:pt x="2344" y="1323"/>
                  </a:cubicBezTo>
                  <a:cubicBezTo>
                    <a:pt x="2448" y="1307"/>
                    <a:pt x="2544" y="1288"/>
                    <a:pt x="2654" y="1272"/>
                  </a:cubicBezTo>
                  <a:cubicBezTo>
                    <a:pt x="2764" y="1261"/>
                    <a:pt x="2874" y="1237"/>
                    <a:pt x="3011" y="1226"/>
                  </a:cubicBezTo>
                  <a:cubicBezTo>
                    <a:pt x="3142" y="1218"/>
                    <a:pt x="3266" y="1198"/>
                    <a:pt x="3417" y="1191"/>
                  </a:cubicBezTo>
                  <a:cubicBezTo>
                    <a:pt x="3575" y="1191"/>
                    <a:pt x="3747" y="1183"/>
                    <a:pt x="3933" y="1183"/>
                  </a:cubicBezTo>
                  <a:lnTo>
                    <a:pt x="3933" y="0"/>
                  </a:lnTo>
                  <a:lnTo>
                    <a:pt x="0" y="0"/>
                  </a:lnTo>
                  <a:lnTo>
                    <a:pt x="0" y="1377"/>
                  </a:lnTo>
                  <a:close/>
                </a:path>
              </a:pathLst>
            </a:custGeom>
            <a:solidFill>
              <a:schemeClr val="accent2">
                <a:lumMod val="75000"/>
              </a:schemeClr>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295" name="Freeform 52"/>
            <p:cNvSpPr>
              <a:spLocks/>
            </p:cNvSpPr>
            <p:nvPr/>
          </p:nvSpPr>
          <p:spPr bwMode="auto">
            <a:xfrm>
              <a:off x="8758" y="6934"/>
              <a:ext cx="1295" cy="485"/>
            </a:xfrm>
            <a:custGeom>
              <a:avLst/>
              <a:gdLst/>
              <a:ahLst/>
              <a:cxnLst>
                <a:cxn ang="0">
                  <a:pos x="0" y="1377"/>
                </a:cxn>
                <a:cxn ang="0">
                  <a:pos x="509" y="1440"/>
                </a:cxn>
                <a:cxn ang="0">
                  <a:pos x="921" y="1475"/>
                </a:cxn>
                <a:cxn ang="0">
                  <a:pos x="1485" y="1455"/>
                </a:cxn>
                <a:cxn ang="0">
                  <a:pos x="1794" y="1420"/>
                </a:cxn>
                <a:cxn ang="0">
                  <a:pos x="2062" y="1370"/>
                </a:cxn>
                <a:cxn ang="0">
                  <a:pos x="2344" y="1323"/>
                </a:cxn>
                <a:cxn ang="0">
                  <a:pos x="2654" y="1272"/>
                </a:cxn>
                <a:cxn ang="0">
                  <a:pos x="3011" y="1226"/>
                </a:cxn>
                <a:cxn ang="0">
                  <a:pos x="3417" y="1191"/>
                </a:cxn>
                <a:cxn ang="0">
                  <a:pos x="3933" y="1183"/>
                </a:cxn>
                <a:cxn ang="0">
                  <a:pos x="3933" y="0"/>
                </a:cxn>
                <a:cxn ang="0">
                  <a:pos x="0" y="0"/>
                </a:cxn>
                <a:cxn ang="0">
                  <a:pos x="0" y="1377"/>
                </a:cxn>
              </a:cxnLst>
              <a:rect l="0" t="0" r="r" b="b"/>
              <a:pathLst>
                <a:path w="3933" h="1475">
                  <a:moveTo>
                    <a:pt x="0" y="1377"/>
                  </a:moveTo>
                  <a:cubicBezTo>
                    <a:pt x="172" y="1405"/>
                    <a:pt x="343" y="1420"/>
                    <a:pt x="509" y="1440"/>
                  </a:cubicBezTo>
                  <a:cubicBezTo>
                    <a:pt x="653" y="1455"/>
                    <a:pt x="790" y="1459"/>
                    <a:pt x="921" y="1475"/>
                  </a:cubicBezTo>
                  <a:cubicBezTo>
                    <a:pt x="1292" y="1475"/>
                    <a:pt x="1389" y="1459"/>
                    <a:pt x="1485" y="1455"/>
                  </a:cubicBezTo>
                  <a:cubicBezTo>
                    <a:pt x="1588" y="1447"/>
                    <a:pt x="1698" y="1432"/>
                    <a:pt x="1794" y="1420"/>
                  </a:cubicBezTo>
                  <a:cubicBezTo>
                    <a:pt x="1884" y="1405"/>
                    <a:pt x="1966" y="1393"/>
                    <a:pt x="2062" y="1370"/>
                  </a:cubicBezTo>
                  <a:cubicBezTo>
                    <a:pt x="2152" y="1358"/>
                    <a:pt x="2248" y="1342"/>
                    <a:pt x="2344" y="1323"/>
                  </a:cubicBezTo>
                  <a:cubicBezTo>
                    <a:pt x="2448" y="1307"/>
                    <a:pt x="2544" y="1288"/>
                    <a:pt x="2654" y="1272"/>
                  </a:cubicBezTo>
                  <a:cubicBezTo>
                    <a:pt x="2764" y="1261"/>
                    <a:pt x="2874" y="1237"/>
                    <a:pt x="3011" y="1226"/>
                  </a:cubicBezTo>
                  <a:cubicBezTo>
                    <a:pt x="3142" y="1218"/>
                    <a:pt x="3266" y="1198"/>
                    <a:pt x="3417" y="1191"/>
                  </a:cubicBezTo>
                  <a:cubicBezTo>
                    <a:pt x="3575" y="1191"/>
                    <a:pt x="3747" y="1183"/>
                    <a:pt x="3933" y="1183"/>
                  </a:cubicBezTo>
                  <a:lnTo>
                    <a:pt x="3933" y="0"/>
                  </a:lnTo>
                  <a:lnTo>
                    <a:pt x="0" y="0"/>
                  </a:lnTo>
                  <a:lnTo>
                    <a:pt x="0" y="1377"/>
                  </a:lnTo>
                  <a:close/>
                </a:path>
              </a:pathLst>
            </a:custGeom>
            <a:noFill/>
            <a:ln w="8" cap="rnd">
              <a:solidFill>
                <a:srgbClr val="FFFFFF"/>
              </a:solid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31" name="矩形 30"/>
          <p:cNvSpPr/>
          <p:nvPr/>
        </p:nvSpPr>
        <p:spPr>
          <a:xfrm>
            <a:off x="5041072" y="6090915"/>
            <a:ext cx="1172116" cy="50783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nSpc>
                <a:spcPct val="100000"/>
              </a:lnSpc>
              <a:spcAft>
                <a:spcPct val="0"/>
              </a:spcAft>
              <a:buNone/>
            </a:pPr>
            <a:r>
              <a:rPr lang="zh-CN" altLang="en-US" sz="1100" dirty="0">
                <a:latin typeface="微软雅黑" pitchFamily="34" charset="-122"/>
                <a:ea typeface="微软雅黑" pitchFamily="34" charset="-122"/>
              </a:rPr>
              <a:t>体系架构报告</a:t>
            </a:r>
            <a:endParaRPr lang="en-US" altLang="zh-CN" sz="1100" dirty="0">
              <a:latin typeface="微软雅黑" pitchFamily="34" charset="-122"/>
              <a:ea typeface="微软雅黑" pitchFamily="34" charset="-122"/>
            </a:endParaRPr>
          </a:p>
          <a:p>
            <a:pPr>
              <a:lnSpc>
                <a:spcPct val="100000"/>
              </a:lnSpc>
              <a:spcAft>
                <a:spcPct val="0"/>
              </a:spcAft>
              <a:buNone/>
            </a:pPr>
            <a:r>
              <a:rPr lang="zh-CN" altLang="en-US" sz="1100" dirty="0">
                <a:latin typeface="微软雅黑" pitchFamily="34" charset="-122"/>
                <a:ea typeface="微软雅黑" pitchFamily="34" charset="-122"/>
              </a:rPr>
              <a:t>管理规范</a:t>
            </a:r>
            <a:endParaRPr lang="en-US" altLang="zh-CN" sz="1100" dirty="0">
              <a:latin typeface="微软雅黑" pitchFamily="34" charset="-122"/>
              <a:ea typeface="微软雅黑" pitchFamily="34" charset="-122"/>
            </a:endParaRPr>
          </a:p>
          <a:p>
            <a:pPr>
              <a:lnSpc>
                <a:spcPct val="100000"/>
              </a:lnSpc>
              <a:spcAft>
                <a:spcPct val="0"/>
              </a:spcAft>
              <a:buNone/>
            </a:pPr>
            <a:r>
              <a:rPr lang="zh-CN" altLang="en-US" sz="1100" dirty="0">
                <a:latin typeface="微软雅黑" pitchFamily="34" charset="-122"/>
                <a:ea typeface="微软雅黑" pitchFamily="34" charset="-122"/>
              </a:rPr>
              <a:t>管理工作责任书</a:t>
            </a:r>
          </a:p>
        </p:txBody>
      </p:sp>
      <p:grpSp>
        <p:nvGrpSpPr>
          <p:cNvPr id="297" name="Group 85"/>
          <p:cNvGrpSpPr>
            <a:grpSpLocks/>
          </p:cNvGrpSpPr>
          <p:nvPr/>
        </p:nvGrpSpPr>
        <p:grpSpPr bwMode="auto">
          <a:xfrm>
            <a:off x="5457056" y="2318126"/>
            <a:ext cx="929944" cy="432000"/>
            <a:chOff x="8737" y="5221"/>
            <a:chExt cx="1339" cy="407"/>
          </a:xfrm>
          <a:solidFill>
            <a:schemeClr val="accent2">
              <a:lumMod val="75000"/>
            </a:schemeClr>
          </a:solidFill>
        </p:grpSpPr>
        <p:sp>
          <p:nvSpPr>
            <p:cNvPr id="298"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299"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300" name="Rectangle 87"/>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301" name="Rectangle 86"/>
            <p:cNvSpPr>
              <a:spLocks noChangeArrowheads="1"/>
            </p:cNvSpPr>
            <p:nvPr/>
          </p:nvSpPr>
          <p:spPr bwMode="auto">
            <a:xfrm>
              <a:off x="8737" y="5255"/>
              <a:ext cx="1306"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278" name="Rectangle 91"/>
          <p:cNvSpPr>
            <a:spLocks noChangeArrowheads="1"/>
          </p:cNvSpPr>
          <p:nvPr/>
        </p:nvSpPr>
        <p:spPr bwMode="auto">
          <a:xfrm>
            <a:off x="5506484" y="2437928"/>
            <a:ext cx="846386" cy="169277"/>
          </a:xfrm>
          <a:prstGeom prst="rect">
            <a:avLst/>
          </a:prstGeom>
          <a:solidFill>
            <a:schemeClr val="accent2">
              <a:lumMod val="75000"/>
            </a:schemeClr>
          </a:solidFill>
          <a:ln w="9525">
            <a:noFill/>
            <a:miter lim="800000"/>
            <a:headEnd/>
            <a:tailEnd/>
          </a:ln>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阶段目标规划</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302" name="Group 85"/>
          <p:cNvGrpSpPr>
            <a:grpSpLocks/>
          </p:cNvGrpSpPr>
          <p:nvPr/>
        </p:nvGrpSpPr>
        <p:grpSpPr bwMode="auto">
          <a:xfrm>
            <a:off x="6833395" y="3705689"/>
            <a:ext cx="1080000" cy="432000"/>
            <a:chOff x="8737" y="5221"/>
            <a:chExt cx="1339" cy="407"/>
          </a:xfrm>
          <a:solidFill>
            <a:schemeClr val="accent2">
              <a:lumMod val="75000"/>
            </a:schemeClr>
          </a:solidFill>
        </p:grpSpPr>
        <p:sp>
          <p:nvSpPr>
            <p:cNvPr id="303"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304"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305" name="Rectangle 87"/>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306" name="Rectangle 86"/>
            <p:cNvSpPr>
              <a:spLocks noChangeArrowheads="1"/>
            </p:cNvSpPr>
            <p:nvPr/>
          </p:nvSpPr>
          <p:spPr bwMode="auto">
            <a:xfrm>
              <a:off x="8737" y="5255"/>
              <a:ext cx="1306"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307" name="Rectangle 77"/>
          <p:cNvSpPr>
            <a:spLocks noChangeArrowheads="1"/>
          </p:cNvSpPr>
          <p:nvPr/>
        </p:nvSpPr>
        <p:spPr bwMode="auto">
          <a:xfrm>
            <a:off x="6866891" y="3886451"/>
            <a:ext cx="987450" cy="169277"/>
          </a:xfrm>
          <a:prstGeom prst="rect">
            <a:avLst/>
          </a:prstGeom>
          <a:solidFill>
            <a:schemeClr val="accent2">
              <a:lumMod val="75000"/>
            </a:schemeClr>
          </a:solidFill>
          <a:ln w="9525">
            <a:noFill/>
            <a:miter lim="800000"/>
            <a:headEnd/>
            <a:tailEnd/>
          </a:ln>
        </p:spPr>
        <p:txBody>
          <a:bodyPr vert="horz" wrap="none" lIns="0" tIns="0" rIns="0" bIns="0" numCol="1" anchor="t" anchorCtr="0" compatLnSpc="1">
            <a:prstTxWarp prst="textNoShape">
              <a:avLst/>
            </a:prstTxWarp>
            <a:spAutoFit/>
          </a:bodyPr>
          <a:lstStyle/>
          <a:p>
            <a:pPr marL="0" marR="0" lvl="0" defTabSz="914400" rtl="0" eaLnBrk="1" fontAlgn="base" latinLnBrk="0" hangingPunct="1">
              <a:lnSpc>
                <a:spcPct val="100000"/>
              </a:lnSpc>
              <a:spcBef>
                <a:spcPct val="0"/>
              </a:spcBef>
              <a:spcAft>
                <a:spcPct val="0"/>
              </a:spcAft>
              <a:buClrTx/>
              <a:buSzTx/>
              <a:buFontTx/>
              <a:buNone/>
              <a:tabLst/>
            </a:pPr>
            <a:r>
              <a:rPr lang="zh-CN" altLang="en-US" sz="1100" dirty="0">
                <a:solidFill>
                  <a:srgbClr val="000000"/>
                </a:solidFill>
                <a:latin typeface="微软雅黑" pitchFamily="34" charset="-122"/>
                <a:ea typeface="微软雅黑" pitchFamily="34" charset="-122"/>
              </a:rPr>
              <a:t>主</a:t>
            </a:r>
            <a:r>
              <a:rPr lang="zh-CN" altLang="en-US" sz="1100" dirty="0" smtClean="0">
                <a:solidFill>
                  <a:srgbClr val="000000"/>
                </a:solidFill>
                <a:latin typeface="微软雅黑" pitchFamily="34" charset="-122"/>
                <a:ea typeface="微软雅黑" pitchFamily="34" charset="-122"/>
              </a:rPr>
              <a:t>数据属性标准</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308" name="Group 78"/>
          <p:cNvGrpSpPr>
            <a:grpSpLocks/>
          </p:cNvGrpSpPr>
          <p:nvPr/>
        </p:nvGrpSpPr>
        <p:grpSpPr bwMode="auto">
          <a:xfrm>
            <a:off x="6825208" y="4764815"/>
            <a:ext cx="1080000" cy="301125"/>
            <a:chOff x="8737" y="5954"/>
            <a:chExt cx="1339" cy="406"/>
          </a:xfrm>
          <a:solidFill>
            <a:schemeClr val="accent2">
              <a:lumMod val="75000"/>
            </a:schemeClr>
          </a:solidFill>
        </p:grpSpPr>
        <p:sp>
          <p:nvSpPr>
            <p:cNvPr id="309" name="Rectangle 82"/>
            <p:cNvSpPr>
              <a:spLocks noChangeArrowheads="1"/>
            </p:cNvSpPr>
            <p:nvPr/>
          </p:nvSpPr>
          <p:spPr bwMode="auto">
            <a:xfrm>
              <a:off x="8769" y="5954"/>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1100">
                <a:latin typeface="微软雅黑" pitchFamily="34" charset="-122"/>
                <a:ea typeface="微软雅黑" pitchFamily="34" charset="-122"/>
              </a:endParaRPr>
            </a:p>
          </p:txBody>
        </p:sp>
        <p:pic>
          <p:nvPicPr>
            <p:cNvPr id="310" name="Picture 81"/>
            <p:cNvPicPr>
              <a:picLocks noChangeAspect="1" noChangeArrowheads="1"/>
            </p:cNvPicPr>
            <p:nvPr/>
          </p:nvPicPr>
          <p:blipFill>
            <a:blip r:embed="rId8"/>
            <a:srcRect/>
            <a:stretch>
              <a:fillRect/>
            </a:stretch>
          </p:blipFill>
          <p:spPr bwMode="auto">
            <a:xfrm>
              <a:off x="8770" y="5954"/>
              <a:ext cx="1306" cy="373"/>
            </a:xfrm>
            <a:prstGeom prst="rect">
              <a:avLst/>
            </a:prstGeom>
            <a:grpFill/>
          </p:spPr>
        </p:pic>
        <p:sp>
          <p:nvSpPr>
            <p:cNvPr id="311" name="Rectangle 80"/>
            <p:cNvSpPr>
              <a:spLocks noChangeArrowheads="1"/>
            </p:cNvSpPr>
            <p:nvPr/>
          </p:nvSpPr>
          <p:spPr bwMode="auto">
            <a:xfrm>
              <a:off x="8769" y="5954"/>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1100">
                <a:latin typeface="微软雅黑" pitchFamily="34" charset="-122"/>
                <a:ea typeface="微软雅黑" pitchFamily="34" charset="-122"/>
              </a:endParaRPr>
            </a:p>
          </p:txBody>
        </p:sp>
        <p:sp>
          <p:nvSpPr>
            <p:cNvPr id="312" name="Rectangle 79"/>
            <p:cNvSpPr>
              <a:spLocks noChangeArrowheads="1"/>
            </p:cNvSpPr>
            <p:nvPr/>
          </p:nvSpPr>
          <p:spPr bwMode="auto">
            <a:xfrm>
              <a:off x="8737" y="5987"/>
              <a:ext cx="1306"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1100">
                <a:latin typeface="微软雅黑" pitchFamily="34" charset="-122"/>
                <a:ea typeface="微软雅黑" pitchFamily="34" charset="-122"/>
              </a:endParaRPr>
            </a:p>
          </p:txBody>
        </p:sp>
      </p:grpSp>
      <p:sp>
        <p:nvSpPr>
          <p:cNvPr id="313" name="Rectangle 77"/>
          <p:cNvSpPr>
            <a:spLocks noChangeArrowheads="1"/>
          </p:cNvSpPr>
          <p:nvPr/>
        </p:nvSpPr>
        <p:spPr bwMode="auto">
          <a:xfrm>
            <a:off x="7113240" y="4812511"/>
            <a:ext cx="564257" cy="198644"/>
          </a:xfrm>
          <a:prstGeom prst="rect">
            <a:avLst/>
          </a:prstGeom>
          <a:solidFill>
            <a:schemeClr val="accent2">
              <a:lumMod val="75000"/>
            </a:scheme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buNone/>
            </a:pP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集成</a:t>
            </a:r>
            <a:r>
              <a:rPr lang="zh-CN" altLang="en-US" sz="1100" dirty="0" smtClean="0">
                <a:solidFill>
                  <a:srgbClr val="000000"/>
                </a:solidFill>
                <a:latin typeface="微软雅黑" pitchFamily="34" charset="-122"/>
                <a:ea typeface="微软雅黑" pitchFamily="34" charset="-122"/>
                <a:cs typeface="宋体" pitchFamily="2" charset="-122"/>
              </a:rPr>
              <a:t>规范</a:t>
            </a:r>
            <a:endParaRPr lang="en-US" altLang="zh-CN" sz="1100" dirty="0" smtClean="0">
              <a:solidFill>
                <a:srgbClr val="000000"/>
              </a:solidFill>
              <a:latin typeface="微软雅黑" pitchFamily="34" charset="-122"/>
              <a:ea typeface="微软雅黑" pitchFamily="34" charset="-122"/>
              <a:cs typeface="宋体" pitchFamily="2" charset="-122"/>
            </a:endParaRPr>
          </a:p>
        </p:txBody>
      </p:sp>
      <p:sp>
        <p:nvSpPr>
          <p:cNvPr id="326" name="Rectangle 77"/>
          <p:cNvSpPr>
            <a:spLocks noChangeArrowheads="1"/>
          </p:cNvSpPr>
          <p:nvPr/>
        </p:nvSpPr>
        <p:spPr bwMode="auto">
          <a:xfrm>
            <a:off x="6866891" y="4346159"/>
            <a:ext cx="987450" cy="169277"/>
          </a:xfrm>
          <a:prstGeom prst="rect">
            <a:avLst/>
          </a:prstGeom>
          <a:solidFill>
            <a:schemeClr val="accent2">
              <a:lumMod val="75000"/>
            </a:schemeClr>
          </a:solidFill>
          <a:ln w="9525">
            <a:noFill/>
            <a:miter lim="800000"/>
            <a:headEnd/>
            <a:tailEnd/>
          </a:ln>
        </p:spPr>
        <p:txBody>
          <a:bodyPr vert="horz" wrap="none" lIns="0" tIns="0" rIns="0" bIns="0" numCol="1" anchor="t" anchorCtr="0" compatLnSpc="1">
            <a:prstTxWarp prst="textNoShape">
              <a:avLst/>
            </a:prstTxWarp>
            <a:spAutoFit/>
          </a:bodyPr>
          <a:lstStyle/>
          <a:p>
            <a:pPr marL="0" marR="0" lvl="0" defTabSz="914400" rtl="0" eaLnBrk="1" fontAlgn="base" latinLnBrk="0" hangingPunct="1">
              <a:lnSpc>
                <a:spcPct val="100000"/>
              </a:lnSpc>
              <a:spcBef>
                <a:spcPct val="0"/>
              </a:spcBef>
              <a:spcAft>
                <a:spcPct val="0"/>
              </a:spcAft>
              <a:buClrTx/>
              <a:buSzTx/>
              <a:buFontTx/>
              <a:buNone/>
              <a:tabLst/>
            </a:pPr>
            <a:r>
              <a:rPr lang="zh-CN" altLang="en-US" sz="1100" dirty="0">
                <a:solidFill>
                  <a:srgbClr val="000000"/>
                </a:solidFill>
                <a:latin typeface="微软雅黑" pitchFamily="34" charset="-122"/>
                <a:ea typeface="微软雅黑" pitchFamily="34" charset="-122"/>
              </a:rPr>
              <a:t>主</a:t>
            </a:r>
            <a:r>
              <a:rPr lang="zh-CN" altLang="en-US" sz="1100" dirty="0" smtClean="0">
                <a:solidFill>
                  <a:srgbClr val="000000"/>
                </a:solidFill>
                <a:latin typeface="微软雅黑" pitchFamily="34" charset="-122"/>
                <a:ea typeface="微软雅黑" pitchFamily="34" charset="-122"/>
              </a:rPr>
              <a:t>数据管理流程</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327" name="Group 85"/>
          <p:cNvGrpSpPr>
            <a:grpSpLocks/>
          </p:cNvGrpSpPr>
          <p:nvPr/>
        </p:nvGrpSpPr>
        <p:grpSpPr bwMode="auto">
          <a:xfrm>
            <a:off x="5345243" y="3212976"/>
            <a:ext cx="1080000" cy="432000"/>
            <a:chOff x="8737" y="5221"/>
            <a:chExt cx="1339" cy="407"/>
          </a:xfrm>
          <a:solidFill>
            <a:schemeClr val="accent2">
              <a:lumMod val="75000"/>
            </a:schemeClr>
          </a:solidFill>
        </p:grpSpPr>
        <p:sp>
          <p:nvSpPr>
            <p:cNvPr id="328"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329"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330" name="Rectangle 87"/>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331" name="Rectangle 86"/>
            <p:cNvSpPr>
              <a:spLocks noChangeArrowheads="1"/>
            </p:cNvSpPr>
            <p:nvPr/>
          </p:nvSpPr>
          <p:spPr bwMode="auto">
            <a:xfrm>
              <a:off x="8737" y="5255"/>
              <a:ext cx="1306"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332" name="Rectangle 77"/>
          <p:cNvSpPr>
            <a:spLocks noChangeArrowheads="1"/>
          </p:cNvSpPr>
          <p:nvPr/>
        </p:nvSpPr>
        <p:spPr bwMode="auto">
          <a:xfrm>
            <a:off x="5465737" y="3329314"/>
            <a:ext cx="846386" cy="169277"/>
          </a:xfrm>
          <a:prstGeom prst="rect">
            <a:avLst/>
          </a:prstGeom>
          <a:solidFill>
            <a:schemeClr val="accent2">
              <a:lumMod val="75000"/>
            </a:schemeClr>
          </a:solidFill>
          <a:ln w="9525">
            <a:noFill/>
            <a:miter lim="800000"/>
            <a:headEnd/>
            <a:tailEnd/>
          </a:ln>
        </p:spPr>
        <p:txBody>
          <a:bodyPr vert="horz" wrap="none" lIns="0" tIns="0" rIns="0" bIns="0" numCol="1" anchor="t" anchorCtr="0" compatLnSpc="1">
            <a:prstTxWarp prst="textNoShape">
              <a:avLst/>
            </a:prstTxWarp>
            <a:spAutoFit/>
          </a:bodyPr>
          <a:lstStyle/>
          <a:p>
            <a:pPr marL="0" marR="0" lvl="0" defTabSz="914400" rtl="0" eaLnBrk="1" fontAlgn="base" latinLnBrk="0" hangingPunct="1">
              <a:lnSpc>
                <a:spcPct val="100000"/>
              </a:lnSpc>
              <a:spcBef>
                <a:spcPct val="0"/>
              </a:spcBef>
              <a:spcAft>
                <a:spcPct val="0"/>
              </a:spcAft>
              <a:buClrTx/>
              <a:buSzTx/>
              <a:buFontTx/>
              <a:buNone/>
              <a:tabLst/>
            </a:pPr>
            <a:r>
              <a:rPr lang="zh-CN" altLang="en-US" sz="1100" dirty="0" smtClean="0">
                <a:solidFill>
                  <a:srgbClr val="000000"/>
                </a:solidFill>
                <a:latin typeface="微软雅黑" pitchFamily="34" charset="-122"/>
                <a:ea typeface="微软雅黑" pitchFamily="34" charset="-122"/>
                <a:cs typeface="宋体" pitchFamily="2" charset="-122"/>
              </a:rPr>
              <a:t>数据架构</a:t>
            </a: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设计</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333" name="Group 85"/>
          <p:cNvGrpSpPr>
            <a:grpSpLocks/>
          </p:cNvGrpSpPr>
          <p:nvPr/>
        </p:nvGrpSpPr>
        <p:grpSpPr bwMode="auto">
          <a:xfrm>
            <a:off x="5345243" y="3717080"/>
            <a:ext cx="1080000" cy="432000"/>
            <a:chOff x="8737" y="5221"/>
            <a:chExt cx="1339" cy="407"/>
          </a:xfrm>
          <a:solidFill>
            <a:schemeClr val="accent2">
              <a:lumMod val="75000"/>
            </a:schemeClr>
          </a:solidFill>
        </p:grpSpPr>
        <p:sp>
          <p:nvSpPr>
            <p:cNvPr id="334"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pic>
          <p:nvPicPr>
            <p:cNvPr id="335" name="Picture 88"/>
            <p:cNvPicPr>
              <a:picLocks noChangeAspect="1" noChangeArrowheads="1"/>
            </p:cNvPicPr>
            <p:nvPr/>
          </p:nvPicPr>
          <p:blipFill>
            <a:blip r:embed="rId2"/>
            <a:srcRect/>
            <a:stretch>
              <a:fillRect/>
            </a:stretch>
          </p:blipFill>
          <p:spPr bwMode="auto">
            <a:xfrm>
              <a:off x="8770" y="5222"/>
              <a:ext cx="1306" cy="373"/>
            </a:xfrm>
            <a:prstGeom prst="rect">
              <a:avLst/>
            </a:prstGeom>
            <a:grpFill/>
          </p:spPr>
        </p:pic>
        <p:sp>
          <p:nvSpPr>
            <p:cNvPr id="336" name="Rectangle 87"/>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337" name="Rectangle 86"/>
            <p:cNvSpPr>
              <a:spLocks noChangeArrowheads="1"/>
            </p:cNvSpPr>
            <p:nvPr/>
          </p:nvSpPr>
          <p:spPr bwMode="auto">
            <a:xfrm>
              <a:off x="8737" y="5255"/>
              <a:ext cx="1306"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sp>
        <p:nvSpPr>
          <p:cNvPr id="338" name="Rectangle 77"/>
          <p:cNvSpPr>
            <a:spLocks noChangeArrowheads="1"/>
          </p:cNvSpPr>
          <p:nvPr/>
        </p:nvSpPr>
        <p:spPr bwMode="auto">
          <a:xfrm>
            <a:off x="5479045" y="3835787"/>
            <a:ext cx="846386" cy="169277"/>
          </a:xfrm>
          <a:prstGeom prst="rect">
            <a:avLst/>
          </a:prstGeom>
          <a:solidFill>
            <a:schemeClr val="accent2">
              <a:lumMod val="75000"/>
            </a:schemeClr>
          </a:solidFill>
          <a:ln w="9525">
            <a:noFill/>
            <a:miter lim="800000"/>
            <a:headEnd/>
            <a:tailEnd/>
          </a:ln>
        </p:spPr>
        <p:txBody>
          <a:bodyPr vert="horz" wrap="none" lIns="0" tIns="0" rIns="0" bIns="0" numCol="1" anchor="t" anchorCtr="0" compatLnSpc="1">
            <a:prstTxWarp prst="textNoShape">
              <a:avLst/>
            </a:prstTxWarp>
            <a:spAutoFit/>
          </a:bodyPr>
          <a:lstStyle/>
          <a:p>
            <a:pPr marL="0" marR="0" lvl="0" defTabSz="914400" rtl="0" eaLnBrk="1" fontAlgn="base" latinLnBrk="0" hangingPunct="1">
              <a:lnSpc>
                <a:spcPct val="100000"/>
              </a:lnSpc>
              <a:spcBef>
                <a:spcPct val="0"/>
              </a:spcBef>
              <a:spcAft>
                <a:spcPct val="0"/>
              </a:spcAft>
              <a:buClrTx/>
              <a:buSzTx/>
              <a:buFontTx/>
              <a:buNone/>
              <a:tabLst/>
            </a:pPr>
            <a:r>
              <a:rPr lang="zh-CN" altLang="en-US" sz="1100" dirty="0" smtClean="0">
                <a:solidFill>
                  <a:srgbClr val="000000"/>
                </a:solidFill>
                <a:latin typeface="微软雅黑" pitchFamily="34" charset="-122"/>
                <a:ea typeface="微软雅黑" pitchFamily="34" charset="-122"/>
                <a:cs typeface="宋体" pitchFamily="2" charset="-122"/>
              </a:rPr>
              <a:t>组织架构</a:t>
            </a:r>
            <a:r>
              <a:rPr kumimoji="0" lang="zh-CN"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设计</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339" name="Rectangle 86"/>
          <p:cNvSpPr>
            <a:spLocks noChangeArrowheads="1"/>
          </p:cNvSpPr>
          <p:nvPr/>
        </p:nvSpPr>
        <p:spPr bwMode="auto">
          <a:xfrm>
            <a:off x="6866891" y="2307391"/>
            <a:ext cx="1053383" cy="395912"/>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340" name="Rectangle 91"/>
          <p:cNvSpPr>
            <a:spLocks noChangeArrowheads="1"/>
          </p:cNvSpPr>
          <p:nvPr/>
        </p:nvSpPr>
        <p:spPr bwMode="auto">
          <a:xfrm>
            <a:off x="6946161" y="2420708"/>
            <a:ext cx="846386" cy="169277"/>
          </a:xfrm>
          <a:prstGeom prst="rect">
            <a:avLst/>
          </a:prstGeom>
          <a:solidFill>
            <a:schemeClr val="accent2">
              <a:lumMod val="75000"/>
            </a:schemeClr>
          </a:solidFill>
          <a:ln w="9525">
            <a:noFill/>
            <a:miter lim="800000"/>
            <a:headEnd/>
            <a:tailEnd/>
          </a:ln>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关键战略举措</a:t>
            </a:r>
            <a:endParaRPr kumimoji="0" lang="zh-CN" sz="1100" b="0" i="0" u="none" strike="noStrike" cap="none" normalizeH="0" baseline="0" dirty="0" smtClean="0">
              <a:ln>
                <a:noFill/>
              </a:ln>
              <a:solidFill>
                <a:schemeClr val="tx1"/>
              </a:solidFill>
              <a:effectLst/>
              <a:latin typeface="微软雅黑" pitchFamily="34" charset="-122"/>
              <a:ea typeface="微软雅黑" pitchFamily="34" charset="-122"/>
            </a:endParaRPr>
          </a:p>
        </p:txBody>
      </p:sp>
      <p:grpSp>
        <p:nvGrpSpPr>
          <p:cNvPr id="341" name="Group 78"/>
          <p:cNvGrpSpPr>
            <a:grpSpLocks/>
          </p:cNvGrpSpPr>
          <p:nvPr/>
        </p:nvGrpSpPr>
        <p:grpSpPr bwMode="auto">
          <a:xfrm>
            <a:off x="6825208" y="5203627"/>
            <a:ext cx="1080000" cy="301125"/>
            <a:chOff x="8737" y="5954"/>
            <a:chExt cx="1339" cy="406"/>
          </a:xfrm>
          <a:solidFill>
            <a:schemeClr val="accent2">
              <a:lumMod val="75000"/>
            </a:schemeClr>
          </a:solidFill>
        </p:grpSpPr>
        <p:sp>
          <p:nvSpPr>
            <p:cNvPr id="342" name="Rectangle 82"/>
            <p:cNvSpPr>
              <a:spLocks noChangeArrowheads="1"/>
            </p:cNvSpPr>
            <p:nvPr/>
          </p:nvSpPr>
          <p:spPr bwMode="auto">
            <a:xfrm>
              <a:off x="8769" y="5954"/>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1100">
                <a:latin typeface="微软雅黑" pitchFamily="34" charset="-122"/>
                <a:ea typeface="微软雅黑" pitchFamily="34" charset="-122"/>
              </a:endParaRPr>
            </a:p>
          </p:txBody>
        </p:sp>
        <p:pic>
          <p:nvPicPr>
            <p:cNvPr id="343" name="Picture 81"/>
            <p:cNvPicPr>
              <a:picLocks noChangeAspect="1" noChangeArrowheads="1"/>
            </p:cNvPicPr>
            <p:nvPr/>
          </p:nvPicPr>
          <p:blipFill>
            <a:blip r:embed="rId8"/>
            <a:srcRect/>
            <a:stretch>
              <a:fillRect/>
            </a:stretch>
          </p:blipFill>
          <p:spPr bwMode="auto">
            <a:xfrm>
              <a:off x="8770" y="5954"/>
              <a:ext cx="1306" cy="373"/>
            </a:xfrm>
            <a:prstGeom prst="rect">
              <a:avLst/>
            </a:prstGeom>
            <a:grpFill/>
          </p:spPr>
        </p:pic>
        <p:sp>
          <p:nvSpPr>
            <p:cNvPr id="344" name="Rectangle 80"/>
            <p:cNvSpPr>
              <a:spLocks noChangeArrowheads="1"/>
            </p:cNvSpPr>
            <p:nvPr/>
          </p:nvSpPr>
          <p:spPr bwMode="auto">
            <a:xfrm>
              <a:off x="8769" y="5954"/>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1100">
                <a:latin typeface="微软雅黑" pitchFamily="34" charset="-122"/>
                <a:ea typeface="微软雅黑" pitchFamily="34" charset="-122"/>
              </a:endParaRPr>
            </a:p>
          </p:txBody>
        </p:sp>
        <p:sp>
          <p:nvSpPr>
            <p:cNvPr id="345" name="Rectangle 79"/>
            <p:cNvSpPr>
              <a:spLocks noChangeArrowheads="1"/>
            </p:cNvSpPr>
            <p:nvPr/>
          </p:nvSpPr>
          <p:spPr bwMode="auto">
            <a:xfrm>
              <a:off x="8737" y="5987"/>
              <a:ext cx="1306"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1100">
                <a:latin typeface="微软雅黑" pitchFamily="34" charset="-122"/>
                <a:ea typeface="微软雅黑" pitchFamily="34" charset="-122"/>
              </a:endParaRPr>
            </a:p>
          </p:txBody>
        </p:sp>
      </p:grpSp>
      <p:sp>
        <p:nvSpPr>
          <p:cNvPr id="314" name="Rectangle 77"/>
          <p:cNvSpPr>
            <a:spLocks noChangeArrowheads="1"/>
          </p:cNvSpPr>
          <p:nvPr/>
        </p:nvSpPr>
        <p:spPr bwMode="auto">
          <a:xfrm>
            <a:off x="7113240" y="5242629"/>
            <a:ext cx="564257" cy="198644"/>
          </a:xfrm>
          <a:prstGeom prst="rect">
            <a:avLst/>
          </a:prstGeom>
          <a:solidFill>
            <a:schemeClr val="accent2">
              <a:lumMod val="75000"/>
            </a:schemeClr>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buNone/>
            </a:pPr>
            <a:r>
              <a:rPr kumimoji="0" lang="zh-CN" altLang="en-US" sz="11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集成架构</a:t>
            </a:r>
            <a:endParaRPr lang="en-US" altLang="zh-CN" sz="1100" dirty="0" smtClean="0">
              <a:solidFill>
                <a:srgbClr val="000000"/>
              </a:solidFill>
              <a:latin typeface="微软雅黑" pitchFamily="34" charset="-122"/>
              <a:ea typeface="微软雅黑" pitchFamily="34" charset="-122"/>
              <a:cs typeface="宋体" pitchFamily="2" charset="-122"/>
            </a:endParaRPr>
          </a:p>
        </p:txBody>
      </p:sp>
      <p:grpSp>
        <p:nvGrpSpPr>
          <p:cNvPr id="351" name="Group 35"/>
          <p:cNvGrpSpPr>
            <a:grpSpLocks/>
          </p:cNvGrpSpPr>
          <p:nvPr/>
        </p:nvGrpSpPr>
        <p:grpSpPr bwMode="auto">
          <a:xfrm>
            <a:off x="6984588" y="5650890"/>
            <a:ext cx="667984" cy="351780"/>
            <a:chOff x="9024" y="6592"/>
            <a:chExt cx="721" cy="298"/>
          </a:xfrm>
        </p:grpSpPr>
        <p:sp>
          <p:nvSpPr>
            <p:cNvPr id="352" name="Rectangle 39"/>
            <p:cNvSpPr>
              <a:spLocks noChangeArrowheads="1"/>
            </p:cNvSpPr>
            <p:nvPr/>
          </p:nvSpPr>
          <p:spPr bwMode="auto">
            <a:xfrm>
              <a:off x="9056" y="6592"/>
              <a:ext cx="689" cy="26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353" name="Freeform 38"/>
            <p:cNvSpPr>
              <a:spLocks/>
            </p:cNvSpPr>
            <p:nvPr/>
          </p:nvSpPr>
          <p:spPr bwMode="auto">
            <a:xfrm>
              <a:off x="9057" y="6592"/>
              <a:ext cx="687" cy="266"/>
            </a:xfrm>
            <a:custGeom>
              <a:avLst/>
              <a:gdLst/>
              <a:ahLst/>
              <a:cxnLst>
                <a:cxn ang="0">
                  <a:pos x="0" y="199"/>
                </a:cxn>
                <a:cxn ang="0">
                  <a:pos x="172" y="199"/>
                </a:cxn>
                <a:cxn ang="0">
                  <a:pos x="172" y="0"/>
                </a:cxn>
                <a:cxn ang="0">
                  <a:pos x="516" y="0"/>
                </a:cxn>
                <a:cxn ang="0">
                  <a:pos x="516" y="199"/>
                </a:cxn>
                <a:cxn ang="0">
                  <a:pos x="687" y="199"/>
                </a:cxn>
                <a:cxn ang="0">
                  <a:pos x="344" y="266"/>
                </a:cxn>
                <a:cxn ang="0">
                  <a:pos x="0" y="199"/>
                </a:cxn>
              </a:cxnLst>
              <a:rect l="0" t="0" r="r" b="b"/>
              <a:pathLst>
                <a:path w="687" h="266">
                  <a:moveTo>
                    <a:pt x="0" y="199"/>
                  </a:moveTo>
                  <a:lnTo>
                    <a:pt x="172" y="199"/>
                  </a:lnTo>
                  <a:lnTo>
                    <a:pt x="172" y="0"/>
                  </a:lnTo>
                  <a:lnTo>
                    <a:pt x="516" y="0"/>
                  </a:lnTo>
                  <a:lnTo>
                    <a:pt x="516" y="199"/>
                  </a:lnTo>
                  <a:lnTo>
                    <a:pt x="687" y="199"/>
                  </a:lnTo>
                  <a:lnTo>
                    <a:pt x="344" y="266"/>
                  </a:lnTo>
                  <a:lnTo>
                    <a:pt x="0" y="19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354" name="Rectangle 37"/>
            <p:cNvSpPr>
              <a:spLocks noChangeArrowheads="1"/>
            </p:cNvSpPr>
            <p:nvPr/>
          </p:nvSpPr>
          <p:spPr bwMode="auto">
            <a:xfrm>
              <a:off x="9056" y="6592"/>
              <a:ext cx="689" cy="266"/>
            </a:xfrm>
            <a:prstGeom prst="rect">
              <a:avLst/>
            </a:prstGeom>
            <a:solidFill>
              <a:srgbClr val="80808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sp>
          <p:nvSpPr>
            <p:cNvPr id="355" name="Freeform 36"/>
            <p:cNvSpPr>
              <a:spLocks/>
            </p:cNvSpPr>
            <p:nvPr/>
          </p:nvSpPr>
          <p:spPr bwMode="auto">
            <a:xfrm>
              <a:off x="9024" y="6625"/>
              <a:ext cx="688" cy="265"/>
            </a:xfrm>
            <a:custGeom>
              <a:avLst/>
              <a:gdLst/>
              <a:ahLst/>
              <a:cxnLst>
                <a:cxn ang="0">
                  <a:pos x="0" y="199"/>
                </a:cxn>
                <a:cxn ang="0">
                  <a:pos x="172" y="199"/>
                </a:cxn>
                <a:cxn ang="0">
                  <a:pos x="172" y="0"/>
                </a:cxn>
                <a:cxn ang="0">
                  <a:pos x="516" y="0"/>
                </a:cxn>
                <a:cxn ang="0">
                  <a:pos x="516" y="199"/>
                </a:cxn>
                <a:cxn ang="0">
                  <a:pos x="688" y="199"/>
                </a:cxn>
                <a:cxn ang="0">
                  <a:pos x="344" y="265"/>
                </a:cxn>
                <a:cxn ang="0">
                  <a:pos x="0" y="199"/>
                </a:cxn>
              </a:cxnLst>
              <a:rect l="0" t="0" r="r" b="b"/>
              <a:pathLst>
                <a:path w="688" h="265">
                  <a:moveTo>
                    <a:pt x="0" y="199"/>
                  </a:moveTo>
                  <a:lnTo>
                    <a:pt x="172" y="199"/>
                  </a:lnTo>
                  <a:lnTo>
                    <a:pt x="172" y="0"/>
                  </a:lnTo>
                  <a:lnTo>
                    <a:pt x="516" y="0"/>
                  </a:lnTo>
                  <a:lnTo>
                    <a:pt x="516" y="199"/>
                  </a:lnTo>
                  <a:lnTo>
                    <a:pt x="688" y="199"/>
                  </a:lnTo>
                  <a:lnTo>
                    <a:pt x="344" y="265"/>
                  </a:lnTo>
                  <a:lnTo>
                    <a:pt x="0" y="199"/>
                  </a:lnTo>
                  <a:close/>
                </a:path>
              </a:pathLst>
            </a:custGeom>
            <a:solidFill>
              <a:srgbClr val="DBD8F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100">
                <a:latin typeface="微软雅黑" pitchFamily="34" charset="-122"/>
                <a:ea typeface="微软雅黑" pitchFamily="34" charset="-122"/>
              </a:endParaRPr>
            </a:p>
          </p:txBody>
        </p:sp>
      </p:grpSp>
      <p:cxnSp>
        <p:nvCxnSpPr>
          <p:cNvPr id="33" name="肘形连接符 32"/>
          <p:cNvCxnSpPr>
            <a:stCxn id="514" idx="3"/>
            <a:endCxn id="623" idx="1"/>
          </p:cNvCxnSpPr>
          <p:nvPr/>
        </p:nvCxnSpPr>
        <p:spPr bwMode="auto">
          <a:xfrm flipV="1">
            <a:off x="5199422" y="2068841"/>
            <a:ext cx="273311" cy="10072"/>
          </a:xfrm>
          <a:prstGeom prst="bentConnector3">
            <a:avLst>
              <a:gd name="adj1" fmla="val 50000"/>
            </a:avLst>
          </a:prstGeom>
          <a:noFill/>
          <a:ln w="19050" cap="flat" cmpd="sng" algn="ctr">
            <a:solidFill>
              <a:schemeClr val="accent1">
                <a:lumMod val="75000"/>
              </a:schemeClr>
            </a:solidFill>
            <a:prstDash val="sysDash"/>
            <a:round/>
            <a:headEnd type="none" w="med" len="med"/>
            <a:tailEnd type="arrow"/>
          </a:ln>
          <a:effectLst/>
        </p:spPr>
      </p:cxnSp>
      <p:cxnSp>
        <p:nvCxnSpPr>
          <p:cNvPr id="40" name="肘形连接符 39"/>
          <p:cNvCxnSpPr>
            <a:stCxn id="300" idx="3"/>
            <a:endCxn id="339" idx="1"/>
          </p:cNvCxnSpPr>
          <p:nvPr/>
        </p:nvCxnSpPr>
        <p:spPr bwMode="auto">
          <a:xfrm flipV="1">
            <a:off x="6387000" y="2505347"/>
            <a:ext cx="479891" cy="10735"/>
          </a:xfrm>
          <a:prstGeom prst="bentConnector3">
            <a:avLst>
              <a:gd name="adj1" fmla="val 50000"/>
            </a:avLst>
          </a:prstGeom>
          <a:noFill/>
          <a:ln w="19050" cap="flat" cmpd="sng" algn="ctr">
            <a:solidFill>
              <a:schemeClr val="accent1">
                <a:lumMod val="75000"/>
              </a:schemeClr>
            </a:solidFill>
            <a:prstDash val="sysDash"/>
            <a:round/>
            <a:headEnd type="none" w="med" len="med"/>
            <a:tailEnd type="arrow"/>
          </a:ln>
          <a:effectLst/>
        </p:spPr>
      </p:cxnSp>
      <p:cxnSp>
        <p:nvCxnSpPr>
          <p:cNvPr id="44" name="肘形连接符 43"/>
          <p:cNvCxnSpPr>
            <a:stCxn id="514" idx="2"/>
            <a:endCxn id="276" idx="0"/>
          </p:cNvCxnSpPr>
          <p:nvPr/>
        </p:nvCxnSpPr>
        <p:spPr bwMode="auto">
          <a:xfrm rot="16200000" flipH="1">
            <a:off x="4488571" y="2512851"/>
            <a:ext cx="473302" cy="1248"/>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47" name="肘形连接符 46"/>
          <p:cNvCxnSpPr>
            <a:stCxn id="514" idx="3"/>
            <a:endCxn id="301" idx="1"/>
          </p:cNvCxnSpPr>
          <p:nvPr/>
        </p:nvCxnSpPr>
        <p:spPr bwMode="auto">
          <a:xfrm>
            <a:off x="5199422" y="2078913"/>
            <a:ext cx="257634" cy="473257"/>
          </a:xfrm>
          <a:prstGeom prst="bentConnector3">
            <a:avLst>
              <a:gd name="adj1" fmla="val 50000"/>
            </a:avLst>
          </a:prstGeom>
          <a:noFill/>
          <a:ln w="19050" cap="flat" cmpd="sng" algn="ctr">
            <a:solidFill>
              <a:schemeClr val="accent1">
                <a:lumMod val="75000"/>
              </a:schemeClr>
            </a:solidFill>
            <a:prstDash val="sysDash"/>
            <a:round/>
            <a:headEnd type="none" w="med" len="med"/>
            <a:tailEnd type="arrow"/>
          </a:ln>
          <a:effectLst/>
        </p:spPr>
      </p:cxnSp>
      <p:cxnSp>
        <p:nvCxnSpPr>
          <p:cNvPr id="51" name="肘形连接符 50"/>
          <p:cNvCxnSpPr>
            <a:stCxn id="276" idx="2"/>
            <a:endCxn id="331" idx="1"/>
          </p:cNvCxnSpPr>
          <p:nvPr/>
        </p:nvCxnSpPr>
        <p:spPr bwMode="auto">
          <a:xfrm rot="16200000" flipH="1">
            <a:off x="4885009" y="2986785"/>
            <a:ext cx="301071" cy="619397"/>
          </a:xfrm>
          <a:prstGeom prst="bentConnector2">
            <a:avLst/>
          </a:prstGeom>
          <a:noFill/>
          <a:ln w="19050" cap="flat" cmpd="sng" algn="ctr">
            <a:solidFill>
              <a:schemeClr val="accent1">
                <a:lumMod val="75000"/>
              </a:schemeClr>
            </a:solidFill>
            <a:prstDash val="sysDash"/>
            <a:round/>
            <a:headEnd type="none" w="med" len="med"/>
            <a:tailEnd type="arrow"/>
          </a:ln>
          <a:effectLst/>
        </p:spPr>
      </p:cxnSp>
      <p:cxnSp>
        <p:nvCxnSpPr>
          <p:cNvPr id="53" name="肘形连接符 52"/>
          <p:cNvCxnSpPr>
            <a:stCxn id="276" idx="2"/>
            <a:endCxn id="337" idx="1"/>
          </p:cNvCxnSpPr>
          <p:nvPr/>
        </p:nvCxnSpPr>
        <p:spPr bwMode="auto">
          <a:xfrm rot="16200000" flipH="1">
            <a:off x="4632957" y="3238837"/>
            <a:ext cx="805175" cy="619397"/>
          </a:xfrm>
          <a:prstGeom prst="bentConnector2">
            <a:avLst/>
          </a:prstGeom>
          <a:noFill/>
          <a:ln w="19050" cap="flat" cmpd="sng" algn="ctr">
            <a:solidFill>
              <a:schemeClr val="accent1">
                <a:lumMod val="75000"/>
              </a:schemeClr>
            </a:solidFill>
            <a:prstDash val="sysDash"/>
            <a:round/>
            <a:headEnd type="none" w="med" len="med"/>
            <a:tailEnd type="arrow"/>
          </a:ln>
          <a:effectLst/>
        </p:spPr>
      </p:cxnSp>
      <p:cxnSp>
        <p:nvCxnSpPr>
          <p:cNvPr id="55" name="肘形连接符 54"/>
          <p:cNvCxnSpPr>
            <a:stCxn id="276" idx="2"/>
            <a:endCxn id="520" idx="1"/>
          </p:cNvCxnSpPr>
          <p:nvPr/>
        </p:nvCxnSpPr>
        <p:spPr bwMode="auto">
          <a:xfrm rot="16200000" flipH="1">
            <a:off x="4380929" y="3490865"/>
            <a:ext cx="1309231" cy="619397"/>
          </a:xfrm>
          <a:prstGeom prst="bentConnector2">
            <a:avLst/>
          </a:prstGeom>
          <a:noFill/>
          <a:ln w="19050" cap="flat" cmpd="sng" algn="ctr">
            <a:solidFill>
              <a:schemeClr val="accent1">
                <a:lumMod val="75000"/>
              </a:schemeClr>
            </a:solidFill>
            <a:prstDash val="sysDash"/>
            <a:round/>
            <a:headEnd type="none" w="med" len="med"/>
            <a:tailEnd type="arrow"/>
          </a:ln>
          <a:effectLst/>
        </p:spPr>
      </p:cxnSp>
      <p:cxnSp>
        <p:nvCxnSpPr>
          <p:cNvPr id="57" name="肘形连接符 56"/>
          <p:cNvCxnSpPr>
            <a:stCxn id="276" idx="2"/>
            <a:endCxn id="525" idx="1"/>
          </p:cNvCxnSpPr>
          <p:nvPr/>
        </p:nvCxnSpPr>
        <p:spPr bwMode="auto">
          <a:xfrm rot="16200000" flipH="1">
            <a:off x="4021132" y="3850662"/>
            <a:ext cx="2028824" cy="619397"/>
          </a:xfrm>
          <a:prstGeom prst="bentConnector2">
            <a:avLst/>
          </a:prstGeom>
          <a:noFill/>
          <a:ln w="19050" cap="flat" cmpd="sng" algn="ctr">
            <a:solidFill>
              <a:schemeClr val="accent1">
                <a:lumMod val="75000"/>
              </a:schemeClr>
            </a:solidFill>
            <a:prstDash val="sysDash"/>
            <a:round/>
            <a:headEnd type="none" w="med" len="med"/>
            <a:tailEnd type="arrow"/>
          </a:ln>
          <a:effectLst/>
        </p:spPr>
      </p:cxnSp>
      <p:cxnSp>
        <p:nvCxnSpPr>
          <p:cNvPr id="130" name="肘形连接符 129"/>
          <p:cNvCxnSpPr>
            <a:stCxn id="522" idx="3"/>
            <a:endCxn id="312" idx="1"/>
          </p:cNvCxnSpPr>
          <p:nvPr/>
        </p:nvCxnSpPr>
        <p:spPr bwMode="auto">
          <a:xfrm flipV="1">
            <a:off x="6425243" y="4927616"/>
            <a:ext cx="399965" cy="212044"/>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132" name="肘形连接符 131"/>
          <p:cNvCxnSpPr>
            <a:stCxn id="524" idx="3"/>
            <a:endCxn id="345" idx="1"/>
          </p:cNvCxnSpPr>
          <p:nvPr/>
        </p:nvCxnSpPr>
        <p:spPr bwMode="auto">
          <a:xfrm>
            <a:off x="6425243" y="5139660"/>
            <a:ext cx="399965" cy="226768"/>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137" name="肘形连接符 136"/>
          <p:cNvCxnSpPr>
            <a:stCxn id="519" idx="3"/>
            <a:endCxn id="283" idx="1"/>
          </p:cNvCxnSpPr>
          <p:nvPr/>
        </p:nvCxnSpPr>
        <p:spPr bwMode="auto">
          <a:xfrm flipV="1">
            <a:off x="6425243" y="3453330"/>
            <a:ext cx="408152" cy="965762"/>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139" name="肘形连接符 138"/>
          <p:cNvCxnSpPr>
            <a:stCxn id="519" idx="3"/>
            <a:endCxn id="306" idx="1"/>
          </p:cNvCxnSpPr>
          <p:nvPr/>
        </p:nvCxnSpPr>
        <p:spPr bwMode="auto">
          <a:xfrm flipV="1">
            <a:off x="6425243" y="3939733"/>
            <a:ext cx="408152" cy="479359"/>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141" name="肘形连接符 140"/>
          <p:cNvCxnSpPr>
            <a:stCxn id="519" idx="3"/>
            <a:endCxn id="347" idx="1"/>
          </p:cNvCxnSpPr>
          <p:nvPr/>
        </p:nvCxnSpPr>
        <p:spPr bwMode="auto">
          <a:xfrm flipV="1">
            <a:off x="6425243" y="4400501"/>
            <a:ext cx="433962" cy="18591"/>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148" name="肘形连接符 147"/>
          <p:cNvCxnSpPr>
            <a:stCxn id="339" idx="3"/>
            <a:endCxn id="645" idx="1"/>
          </p:cNvCxnSpPr>
          <p:nvPr/>
        </p:nvCxnSpPr>
        <p:spPr bwMode="auto">
          <a:xfrm flipV="1">
            <a:off x="7920274" y="2208998"/>
            <a:ext cx="496975" cy="296349"/>
          </a:xfrm>
          <a:prstGeom prst="bentConnector3">
            <a:avLst/>
          </a:prstGeom>
          <a:noFill/>
          <a:ln w="19050" cap="flat" cmpd="sng" algn="ctr">
            <a:solidFill>
              <a:schemeClr val="accent1">
                <a:lumMod val="75000"/>
              </a:schemeClr>
            </a:solidFill>
            <a:prstDash val="sysDash"/>
            <a:round/>
            <a:headEnd type="none" w="med" len="med"/>
            <a:tailEnd type="arrow"/>
          </a:ln>
          <a:effectLst/>
        </p:spPr>
      </p:cxnSp>
    </p:spTree>
    <p:extLst>
      <p:ext uri="{BB962C8B-B14F-4D97-AF65-F5344CB8AC3E}">
        <p14:creationId xmlns:p14="http://schemas.microsoft.com/office/powerpoint/2010/main" val="406070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544" y="2060848"/>
            <a:ext cx="7922174" cy="3312368"/>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7708304" y="3411401"/>
            <a:ext cx="129614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17"/>
          <p:cNvSpPr>
            <a:spLocks noChangeArrowheads="1"/>
          </p:cNvSpPr>
          <p:nvPr/>
        </p:nvSpPr>
        <p:spPr bwMode="auto">
          <a:xfrm>
            <a:off x="0" y="42395"/>
            <a:ext cx="327334" cy="37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j-ea"/>
              <a:ea typeface="+mj-ea"/>
            </a:endParaRPr>
          </a:p>
        </p:txBody>
      </p:sp>
      <p:sp>
        <p:nvSpPr>
          <p:cNvPr id="55" name="Rectangle 31"/>
          <p:cNvSpPr>
            <a:spLocks noChangeArrowheads="1"/>
          </p:cNvSpPr>
          <p:nvPr/>
        </p:nvSpPr>
        <p:spPr bwMode="auto">
          <a:xfrm>
            <a:off x="0" y="42395"/>
            <a:ext cx="327334" cy="37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j-ea"/>
              <a:ea typeface="+mj-ea"/>
            </a:endParaRPr>
          </a:p>
        </p:txBody>
      </p:sp>
      <p:sp>
        <p:nvSpPr>
          <p:cNvPr id="68" name="Rectangle 67"/>
          <p:cNvSpPr>
            <a:spLocks noChangeArrowheads="1"/>
          </p:cNvSpPr>
          <p:nvPr/>
        </p:nvSpPr>
        <p:spPr bwMode="auto">
          <a:xfrm>
            <a:off x="0" y="42395"/>
            <a:ext cx="327334" cy="37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j-ea"/>
              <a:ea typeface="+mj-ea"/>
            </a:endParaRPr>
          </a:p>
        </p:txBody>
      </p:sp>
      <p:sp>
        <p:nvSpPr>
          <p:cNvPr id="6" name="Rectangle 5"/>
          <p:cNvSpPr>
            <a:spLocks noChangeArrowheads="1"/>
          </p:cNvSpPr>
          <p:nvPr/>
        </p:nvSpPr>
        <p:spPr bwMode="auto">
          <a:xfrm>
            <a:off x="327334" y="1196752"/>
            <a:ext cx="918592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304800" eaLnBrk="1" hangingPunct="1">
              <a:lnSpc>
                <a:spcPct val="100000"/>
              </a:lnSpc>
              <a:spcAft>
                <a:spcPct val="0"/>
              </a:spcAft>
              <a:buClrTx/>
              <a:buFontTx/>
              <a:buNone/>
            </a:pPr>
            <a:r>
              <a:rPr lang="zh-CN" altLang="en-US" sz="1600" dirty="0" smtClean="0">
                <a:solidFill>
                  <a:srgbClr val="000000"/>
                </a:solidFill>
                <a:latin typeface="+mj-ea"/>
                <a:ea typeface="+mj-ea"/>
                <a:cs typeface="Times New Roman" pitchFamily="18" charset="0"/>
              </a:rPr>
              <a:t>以</a:t>
            </a:r>
            <a:r>
              <a:rPr lang="zh-CN" altLang="zh-CN" sz="1600" dirty="0" smtClean="0">
                <a:solidFill>
                  <a:srgbClr val="000000"/>
                </a:solidFill>
                <a:latin typeface="+mj-ea"/>
                <a:ea typeface="+mj-ea"/>
                <a:cs typeface="Times New Roman" pitchFamily="18" charset="0"/>
              </a:rPr>
              <a:t>业务</a:t>
            </a:r>
            <a:r>
              <a:rPr lang="zh-CN" altLang="zh-CN" sz="1600" dirty="0">
                <a:solidFill>
                  <a:srgbClr val="000000"/>
                </a:solidFill>
                <a:latin typeface="+mj-ea"/>
                <a:ea typeface="+mj-ea"/>
                <a:cs typeface="Times New Roman" pitchFamily="18" charset="0"/>
              </a:rPr>
              <a:t>系统作为数据源，</a:t>
            </a:r>
            <a:r>
              <a:rPr lang="en-US" altLang="zh-CN" sz="1600" dirty="0">
                <a:solidFill>
                  <a:srgbClr val="000000"/>
                </a:solidFill>
                <a:latin typeface="+mj-ea"/>
                <a:ea typeface="+mj-ea"/>
                <a:cs typeface="Times New Roman" pitchFamily="18" charset="0"/>
              </a:rPr>
              <a:t>MDM</a:t>
            </a:r>
            <a:r>
              <a:rPr lang="zh-CN" altLang="en-US" sz="1600" dirty="0">
                <a:solidFill>
                  <a:srgbClr val="000000"/>
                </a:solidFill>
                <a:latin typeface="+mj-ea"/>
                <a:ea typeface="+mj-ea"/>
                <a:cs typeface="Times New Roman" pitchFamily="18" charset="0"/>
              </a:rPr>
              <a:t>接收业务系统发送的数据，此模式采用</a:t>
            </a:r>
            <a:r>
              <a:rPr lang="en-US" altLang="zh-CN" sz="1600" dirty="0" err="1">
                <a:solidFill>
                  <a:srgbClr val="000000"/>
                </a:solidFill>
                <a:latin typeface="+mj-ea"/>
                <a:ea typeface="+mj-ea"/>
                <a:cs typeface="Times New Roman" pitchFamily="18" charset="0"/>
              </a:rPr>
              <a:t>WebService</a:t>
            </a:r>
            <a:r>
              <a:rPr lang="zh-CN" altLang="en-US" sz="1600" dirty="0">
                <a:solidFill>
                  <a:srgbClr val="000000"/>
                </a:solidFill>
                <a:latin typeface="+mj-ea"/>
                <a:ea typeface="+mj-ea"/>
                <a:cs typeface="Times New Roman" pitchFamily="18" charset="0"/>
              </a:rPr>
              <a:t>技术（</a:t>
            </a:r>
            <a:r>
              <a:rPr lang="en-US" altLang="zh-CN" sz="1600" dirty="0">
                <a:solidFill>
                  <a:srgbClr val="000000"/>
                </a:solidFill>
                <a:latin typeface="+mj-ea"/>
                <a:ea typeface="+mj-ea"/>
                <a:cs typeface="Times New Roman" pitchFamily="18" charset="0"/>
              </a:rPr>
              <a:t>SOAP/HTTP</a:t>
            </a:r>
            <a:r>
              <a:rPr lang="zh-CN" altLang="en-US" sz="1600" dirty="0">
                <a:solidFill>
                  <a:srgbClr val="000000"/>
                </a:solidFill>
                <a:latin typeface="+mj-ea"/>
                <a:ea typeface="+mj-ea"/>
                <a:cs typeface="Times New Roman" pitchFamily="18" charset="0"/>
              </a:rPr>
              <a:t>），数据接收端（</a:t>
            </a:r>
            <a:r>
              <a:rPr lang="en-US" altLang="zh-CN" sz="1600" dirty="0">
                <a:solidFill>
                  <a:srgbClr val="000000"/>
                </a:solidFill>
                <a:latin typeface="+mj-ea"/>
                <a:ea typeface="+mj-ea"/>
                <a:cs typeface="Times New Roman" pitchFamily="18" charset="0"/>
              </a:rPr>
              <a:t>MDM</a:t>
            </a:r>
            <a:r>
              <a:rPr lang="zh-CN" altLang="en-US" sz="1600" dirty="0">
                <a:solidFill>
                  <a:srgbClr val="000000"/>
                </a:solidFill>
                <a:latin typeface="+mj-ea"/>
                <a:ea typeface="+mj-ea"/>
                <a:cs typeface="Times New Roman" pitchFamily="18" charset="0"/>
              </a:rPr>
              <a:t>）作为服务端发布</a:t>
            </a:r>
            <a:r>
              <a:rPr lang="en-US" altLang="zh-CN" sz="1600" dirty="0">
                <a:solidFill>
                  <a:srgbClr val="000000"/>
                </a:solidFill>
                <a:latin typeface="+mj-ea"/>
                <a:ea typeface="+mj-ea"/>
                <a:cs typeface="Times New Roman" pitchFamily="18" charset="0"/>
              </a:rPr>
              <a:t>WEB</a:t>
            </a:r>
            <a:r>
              <a:rPr lang="zh-CN" altLang="en-US" sz="1600" dirty="0">
                <a:solidFill>
                  <a:srgbClr val="000000"/>
                </a:solidFill>
                <a:latin typeface="+mj-ea"/>
                <a:ea typeface="+mj-ea"/>
                <a:cs typeface="Times New Roman" pitchFamily="18" charset="0"/>
              </a:rPr>
              <a:t>服务，数据发送端调用数据接收端发布的</a:t>
            </a:r>
            <a:r>
              <a:rPr lang="en-US" altLang="zh-CN" sz="1600" dirty="0">
                <a:solidFill>
                  <a:srgbClr val="000000"/>
                </a:solidFill>
                <a:latin typeface="+mj-ea"/>
                <a:ea typeface="+mj-ea"/>
                <a:cs typeface="Times New Roman" pitchFamily="18" charset="0"/>
              </a:rPr>
              <a:t>WEB</a:t>
            </a:r>
            <a:r>
              <a:rPr lang="zh-CN" altLang="en-US" sz="1600" dirty="0">
                <a:solidFill>
                  <a:srgbClr val="000000"/>
                </a:solidFill>
                <a:latin typeface="+mj-ea"/>
                <a:ea typeface="+mj-ea"/>
                <a:cs typeface="Times New Roman" pitchFamily="18" charset="0"/>
              </a:rPr>
              <a:t>服务。</a:t>
            </a:r>
          </a:p>
          <a:p>
            <a:pPr indent="304800" eaLnBrk="1" hangingPunct="1">
              <a:lnSpc>
                <a:spcPct val="100000"/>
              </a:lnSpc>
              <a:spcAft>
                <a:spcPct val="0"/>
              </a:spcAft>
              <a:buClrTx/>
              <a:buFontTx/>
              <a:buNone/>
            </a:pPr>
            <a:endParaRPr lang="zh-CN" altLang="en-US" sz="1600" dirty="0">
              <a:solidFill>
                <a:srgbClr val="000000"/>
              </a:solidFill>
              <a:latin typeface="+mj-ea"/>
              <a:ea typeface="+mj-ea"/>
              <a:cs typeface="Times New Roman" pitchFamily="18" charset="0"/>
            </a:endParaRPr>
          </a:p>
        </p:txBody>
      </p:sp>
      <p:sp>
        <p:nvSpPr>
          <p:cNvPr id="29" name="标题 1"/>
          <p:cNvSpPr>
            <a:spLocks noGrp="1"/>
          </p:cNvSpPr>
          <p:nvPr>
            <p:ph type="title"/>
          </p:nvPr>
        </p:nvSpPr>
        <p:spPr>
          <a:xfrm>
            <a:off x="192360"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en-US" altLang="zh-CN" kern="1200" dirty="0" smtClean="0">
                <a:latin typeface="+mj-ea"/>
              </a:rPr>
              <a:t>5</a:t>
            </a:r>
            <a:r>
              <a:rPr lang="zh-CN" altLang="en-US" kern="1200" dirty="0" smtClean="0">
                <a:latin typeface="+mj-ea"/>
              </a:rPr>
              <a:t>、主数据集成架构</a:t>
            </a:r>
            <a:r>
              <a:rPr lang="en-US" altLang="zh-CN" kern="1200" dirty="0" smtClean="0">
                <a:latin typeface="+mj-ea"/>
              </a:rPr>
              <a:t>--</a:t>
            </a:r>
            <a:r>
              <a:rPr lang="zh-CN" altLang="en-US" sz="2000" kern="1200" dirty="0" smtClean="0">
                <a:latin typeface="+mj-ea"/>
              </a:rPr>
              <a:t>主数据接收架构设计</a:t>
            </a:r>
            <a:endParaRPr lang="zh-CN" altLang="en-US" sz="2000" kern="1200" dirty="0">
              <a:solidFill>
                <a:srgbClr val="FF0000"/>
              </a:solidFill>
              <a:latin typeface="+mj-ea"/>
            </a:endParaRPr>
          </a:p>
        </p:txBody>
      </p:sp>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0194" y="3483669"/>
            <a:ext cx="1800200" cy="665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矩形 30"/>
          <p:cNvSpPr/>
          <p:nvPr/>
        </p:nvSpPr>
        <p:spPr>
          <a:xfrm>
            <a:off x="7919621" y="3501008"/>
            <a:ext cx="902811" cy="566309"/>
          </a:xfrm>
          <a:prstGeom prst="rect">
            <a:avLst/>
          </a:prstGeom>
        </p:spPr>
        <p:txBody>
          <a:bodyPr wrap="none">
            <a:spAutoFit/>
          </a:bodyPr>
          <a:lstStyle/>
          <a:p>
            <a:pPr algn="ctr">
              <a:lnSpc>
                <a:spcPct val="100000"/>
              </a:lnSpc>
              <a:buNone/>
            </a:pPr>
            <a:r>
              <a:rPr lang="zh-CN" altLang="en-US" b="1" dirty="0">
                <a:solidFill>
                  <a:srgbClr val="000000"/>
                </a:solidFill>
                <a:latin typeface="+mj-ea"/>
                <a:ea typeface="+mj-ea"/>
                <a:cs typeface="Times New Roman" pitchFamily="18" charset="0"/>
              </a:rPr>
              <a:t>主</a:t>
            </a:r>
            <a:r>
              <a:rPr lang="zh-CN" altLang="en-US" b="1" dirty="0" smtClean="0">
                <a:solidFill>
                  <a:srgbClr val="000000"/>
                </a:solidFill>
                <a:latin typeface="+mj-ea"/>
                <a:ea typeface="+mj-ea"/>
                <a:cs typeface="Times New Roman" pitchFamily="18" charset="0"/>
              </a:rPr>
              <a:t>数据</a:t>
            </a:r>
            <a:endParaRPr lang="en-US" altLang="zh-CN" b="1" dirty="0" smtClean="0">
              <a:solidFill>
                <a:srgbClr val="000000"/>
              </a:solidFill>
              <a:latin typeface="+mj-ea"/>
              <a:ea typeface="+mj-ea"/>
              <a:cs typeface="Times New Roman" pitchFamily="18" charset="0"/>
            </a:endParaRPr>
          </a:p>
          <a:p>
            <a:pPr algn="ctr">
              <a:lnSpc>
                <a:spcPct val="100000"/>
              </a:lnSpc>
              <a:buNone/>
            </a:pPr>
            <a:r>
              <a:rPr lang="zh-CN" altLang="en-US" b="1" dirty="0" smtClean="0">
                <a:solidFill>
                  <a:srgbClr val="000000"/>
                </a:solidFill>
                <a:latin typeface="+mj-ea"/>
                <a:ea typeface="+mj-ea"/>
                <a:cs typeface="Times New Roman" pitchFamily="18" charset="0"/>
              </a:rPr>
              <a:t>管理系统</a:t>
            </a:r>
            <a:endParaRPr lang="zh-CN" altLang="en-US" b="1" dirty="0">
              <a:latin typeface="+mj-ea"/>
              <a:ea typeface="+mj-ea"/>
            </a:endParaRPr>
          </a:p>
        </p:txBody>
      </p:sp>
      <p:sp>
        <p:nvSpPr>
          <p:cNvPr id="33" name="矩形 32"/>
          <p:cNvSpPr/>
          <p:nvPr/>
        </p:nvSpPr>
        <p:spPr>
          <a:xfrm>
            <a:off x="163667" y="3470417"/>
            <a:ext cx="2053029"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470" y="3475585"/>
            <a:ext cx="2593282" cy="824841"/>
          </a:xfrm>
          <a:prstGeom prst="rect">
            <a:avLst/>
          </a:prstGeom>
        </p:spPr>
        <p:txBody>
          <a:bodyPr wrap="square">
            <a:spAutoFit/>
          </a:bodyPr>
          <a:lstStyle/>
          <a:p>
            <a:pPr>
              <a:lnSpc>
                <a:spcPct val="100000"/>
              </a:lnSpc>
              <a:buNone/>
            </a:pPr>
            <a:r>
              <a:rPr lang="zh-CN" altLang="en-US" b="1" dirty="0" smtClean="0">
                <a:latin typeface="微软雅黑" pitchFamily="34" charset="-122"/>
                <a:ea typeface="微软雅黑" pitchFamily="34" charset="-122"/>
              </a:rPr>
              <a:t>源系统</a:t>
            </a:r>
            <a:r>
              <a:rPr lang="en-US" altLang="zh-CN" b="1" dirty="0" smtClean="0">
                <a:latin typeface="微软雅黑" pitchFamily="34" charset="-122"/>
                <a:ea typeface="微软雅黑" pitchFamily="34" charset="-122"/>
              </a:rPr>
              <a:t>:</a:t>
            </a:r>
          </a:p>
          <a:p>
            <a:pPr>
              <a:lnSpc>
                <a:spcPct val="100000"/>
              </a:lnSpc>
              <a:buNone/>
            </a:pPr>
            <a:r>
              <a:rPr lang="zh-CN" altLang="en-US" b="1" dirty="0" smtClean="0">
                <a:latin typeface="微软雅黑" pitchFamily="34" charset="-122"/>
                <a:ea typeface="微软雅黑" pitchFamily="34" charset="-122"/>
              </a:rPr>
              <a:t>人力资源</a:t>
            </a:r>
            <a:r>
              <a:rPr lang="zh-CN" altLang="en-US" b="1" dirty="0">
                <a:latin typeface="微软雅黑" pitchFamily="34" charset="-122"/>
                <a:ea typeface="微软雅黑" pitchFamily="34" charset="-122"/>
              </a:rPr>
              <a:t>系统</a:t>
            </a:r>
            <a:endParaRPr lang="en-US" altLang="zh-CN" b="1" dirty="0">
              <a:latin typeface="微软雅黑" pitchFamily="34" charset="-122"/>
              <a:ea typeface="微软雅黑" pitchFamily="34" charset="-122"/>
            </a:endParaRPr>
          </a:p>
          <a:p>
            <a:pPr>
              <a:lnSpc>
                <a:spcPct val="100000"/>
              </a:lnSpc>
              <a:buNone/>
            </a:pPr>
            <a:r>
              <a:rPr lang="zh-CN" altLang="en-US" b="1" dirty="0">
                <a:latin typeface="微软雅黑" pitchFamily="34" charset="-122"/>
                <a:ea typeface="微软雅黑" pitchFamily="34" charset="-122"/>
              </a:rPr>
              <a:t>集采物资交易</a:t>
            </a:r>
            <a:r>
              <a:rPr lang="zh-CN" altLang="en-US" b="1" dirty="0" smtClean="0">
                <a:latin typeface="微软雅黑" pitchFamily="34" charset="-122"/>
                <a:ea typeface="微软雅黑" pitchFamily="34" charset="-122"/>
              </a:rPr>
              <a:t>系统</a:t>
            </a:r>
            <a:r>
              <a:rPr lang="en-US" altLang="zh-CN" b="1" dirty="0" smtClean="0">
                <a:latin typeface="微软雅黑" pitchFamily="34" charset="-122"/>
                <a:ea typeface="微软雅黑" pitchFamily="34" charset="-122"/>
              </a:rPr>
              <a:t>…</a:t>
            </a:r>
          </a:p>
        </p:txBody>
      </p:sp>
      <p:sp>
        <p:nvSpPr>
          <p:cNvPr id="34" name="矩形 33"/>
          <p:cNvSpPr/>
          <p:nvPr/>
        </p:nvSpPr>
        <p:spPr>
          <a:xfrm>
            <a:off x="4505908" y="32254"/>
            <a:ext cx="5415644" cy="372410"/>
          </a:xfrm>
          <a:prstGeom prst="rect">
            <a:avLst/>
          </a:prstGeom>
        </p:spPr>
        <p:txBody>
          <a:bodyPr wrap="square">
            <a:spAutoFit/>
          </a:bodyPr>
          <a:lstStyle/>
          <a:p>
            <a:pPr>
              <a:buNone/>
            </a:pPr>
            <a:r>
              <a:rPr lang="zh-CN" altLang="en-US" b="1" dirty="0" smtClean="0">
                <a:latin typeface="+mn-ea"/>
                <a:ea typeface="+mn-ea"/>
              </a:rPr>
              <a:t>管理架构  绩效考核  应用架构  数据标准  </a:t>
            </a:r>
            <a:r>
              <a:rPr lang="zh-CN" altLang="en-US" b="1" dirty="0" smtClean="0">
                <a:solidFill>
                  <a:srgbClr val="FF0000"/>
                </a:solidFill>
                <a:latin typeface="+mn-ea"/>
                <a:ea typeface="+mn-ea"/>
              </a:rPr>
              <a:t>集成架构</a:t>
            </a:r>
            <a:r>
              <a:rPr lang="zh-CN" altLang="en-US" b="1" dirty="0" smtClean="0">
                <a:latin typeface="+mn-ea"/>
                <a:ea typeface="+mn-ea"/>
              </a:rPr>
              <a:t>  安全架构</a:t>
            </a:r>
            <a:endParaRPr lang="zh-CN" altLang="en-US" b="1" dirty="0">
              <a:latin typeface="+mn-ea"/>
              <a:ea typeface="+mn-ea"/>
            </a:endParaRPr>
          </a:p>
        </p:txBody>
      </p:sp>
      <p:sp>
        <p:nvSpPr>
          <p:cNvPr id="35" name="右箭头 34"/>
          <p:cNvSpPr/>
          <p:nvPr/>
        </p:nvSpPr>
        <p:spPr bwMode="auto">
          <a:xfrm>
            <a:off x="8034300"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7" name="右箭头 36"/>
          <p:cNvSpPr/>
          <p:nvPr/>
        </p:nvSpPr>
        <p:spPr bwMode="auto">
          <a:xfrm>
            <a:off x="8898396"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8" name="右箭头 37"/>
          <p:cNvSpPr/>
          <p:nvPr/>
        </p:nvSpPr>
        <p:spPr bwMode="auto">
          <a:xfrm>
            <a:off x="7120498"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9" name="右箭头 38"/>
          <p:cNvSpPr/>
          <p:nvPr/>
        </p:nvSpPr>
        <p:spPr bwMode="auto">
          <a:xfrm>
            <a:off x="623410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0" name="右箭头 39"/>
          <p:cNvSpPr/>
          <p:nvPr/>
        </p:nvSpPr>
        <p:spPr bwMode="auto">
          <a:xfrm>
            <a:off x="5320298"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59" name="组合 31"/>
          <p:cNvGrpSpPr/>
          <p:nvPr/>
        </p:nvGrpSpPr>
        <p:grpSpPr>
          <a:xfrm>
            <a:off x="8358454" y="431655"/>
            <a:ext cx="1295910" cy="477065"/>
            <a:chOff x="4420039" y="1208820"/>
            <a:chExt cx="4032448" cy="2880728"/>
          </a:xfrm>
        </p:grpSpPr>
        <p:sp>
          <p:nvSpPr>
            <p:cNvPr id="60" name="圆角矩形 59"/>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61" name="圆角矩形 60"/>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62"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63"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75"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76" name="Picture 88"/>
              <p:cNvPicPr>
                <a:picLocks noChangeAspect="1" noChangeArrowheads="1"/>
              </p:cNvPicPr>
              <p:nvPr/>
            </p:nvPicPr>
            <p:blipFill>
              <a:blip r:embed="rId5"/>
              <a:srcRect/>
              <a:stretch>
                <a:fillRect/>
              </a:stretch>
            </p:blipFill>
            <p:spPr bwMode="auto">
              <a:xfrm>
                <a:off x="8770" y="5222"/>
                <a:ext cx="1306" cy="373"/>
              </a:xfrm>
              <a:prstGeom prst="rect">
                <a:avLst/>
              </a:prstGeom>
              <a:grpFill/>
            </p:spPr>
          </p:pic>
          <p:sp>
            <p:nvSpPr>
              <p:cNvPr id="77"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64"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65"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6"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67"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9"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0"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1" name="Rectangle 86"/>
            <p:cNvSpPr>
              <a:spLocks noChangeArrowheads="1"/>
            </p:cNvSpPr>
            <p:nvPr/>
          </p:nvSpPr>
          <p:spPr bwMode="auto">
            <a:xfrm>
              <a:off x="7173683" y="3069951"/>
              <a:ext cx="432048" cy="864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2"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3"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74"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186921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17"/>
          <p:cNvSpPr>
            <a:spLocks noChangeArrowheads="1"/>
          </p:cNvSpPr>
          <p:nvPr/>
        </p:nvSpPr>
        <p:spPr bwMode="auto">
          <a:xfrm>
            <a:off x="0" y="42395"/>
            <a:ext cx="327334" cy="37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j-ea"/>
              <a:ea typeface="+mj-ea"/>
            </a:endParaRPr>
          </a:p>
        </p:txBody>
      </p:sp>
      <p:sp>
        <p:nvSpPr>
          <p:cNvPr id="55" name="Rectangle 31"/>
          <p:cNvSpPr>
            <a:spLocks noChangeArrowheads="1"/>
          </p:cNvSpPr>
          <p:nvPr/>
        </p:nvSpPr>
        <p:spPr bwMode="auto">
          <a:xfrm>
            <a:off x="0" y="42395"/>
            <a:ext cx="327334" cy="37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j-ea"/>
              <a:ea typeface="+mj-ea"/>
            </a:endParaRPr>
          </a:p>
        </p:txBody>
      </p:sp>
      <p:sp>
        <p:nvSpPr>
          <p:cNvPr id="68" name="Rectangle 67"/>
          <p:cNvSpPr>
            <a:spLocks noChangeArrowheads="1"/>
          </p:cNvSpPr>
          <p:nvPr/>
        </p:nvSpPr>
        <p:spPr bwMode="auto">
          <a:xfrm>
            <a:off x="0" y="42395"/>
            <a:ext cx="327334" cy="37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j-ea"/>
              <a:ea typeface="+mj-ea"/>
            </a:endParaRPr>
          </a:p>
        </p:txBody>
      </p:sp>
      <p:sp>
        <p:nvSpPr>
          <p:cNvPr id="2" name="Rectangle 2"/>
          <p:cNvSpPr>
            <a:spLocks noChangeArrowheads="1"/>
          </p:cNvSpPr>
          <p:nvPr/>
        </p:nvSpPr>
        <p:spPr bwMode="auto">
          <a:xfrm>
            <a:off x="327334" y="1268760"/>
            <a:ext cx="914501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MDM</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作为数据源，业务系统接收</a:t>
            </a: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MDM</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发送的数据，此模式采用</a:t>
            </a:r>
            <a:r>
              <a:rPr kumimoji="0" lang="en-US" altLang="zh-CN" sz="1600" b="0" i="0" u="none" strike="noStrike" cap="none" normalizeH="0" baseline="0" dirty="0" err="1" smtClean="0">
                <a:ln>
                  <a:noFill/>
                </a:ln>
                <a:solidFill>
                  <a:srgbClr val="000000"/>
                </a:solidFill>
                <a:effectLst/>
                <a:latin typeface="+mj-ea"/>
                <a:ea typeface="+mj-ea"/>
                <a:cs typeface="Times New Roman" pitchFamily="18" charset="0"/>
              </a:rPr>
              <a:t>WebSphere</a:t>
            </a: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 MQ</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（消息队列）方式，首先</a:t>
            </a: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MDM</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将发送的数据通过</a:t>
            </a: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JMS</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消息发送给</a:t>
            </a: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MQ</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a:t>
            </a: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MQ</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队列（输入队列）接收</a:t>
            </a: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JMS</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消息，然后另一个队列（响应队列）接收响应，从而调用</a:t>
            </a: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Web</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服务。</a:t>
            </a:r>
            <a:endParaRPr kumimoji="0" lang="zh-CN" altLang="en-US" sz="1600" b="0" i="0" u="none" strike="noStrike" cap="none" normalizeH="0" baseline="0" dirty="0" smtClean="0">
              <a:ln>
                <a:noFill/>
              </a:ln>
              <a:solidFill>
                <a:schemeClr val="tx1"/>
              </a:solidFill>
              <a:effectLst/>
              <a:latin typeface="+mj-ea"/>
              <a:ea typeface="+mj-ea"/>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j-ea"/>
              <a:ea typeface="+mj-ea"/>
              <a:cs typeface="宋体" pitchFamily="2" charset="-122"/>
            </a:endParaRPr>
          </a:p>
        </p:txBody>
      </p:sp>
      <p:pic>
        <p:nvPicPr>
          <p:cNvPr id="12289"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10" y="2345977"/>
            <a:ext cx="7410359" cy="3201293"/>
          </a:xfrm>
          <a:prstGeom prst="rect">
            <a:avLst/>
          </a:prstGeom>
          <a:noFill/>
          <a:extLst>
            <a:ext uri="{909E8E84-426E-40DD-AFC4-6F175D3DCCD1}">
              <a14:hiddenFill xmlns:a14="http://schemas.microsoft.com/office/drawing/2010/main">
                <a:solidFill>
                  <a:srgbClr val="FFFFFF"/>
                </a:solidFill>
              </a14:hiddenFill>
            </a:ext>
          </a:extLst>
        </p:spPr>
      </p:pic>
      <p:sp>
        <p:nvSpPr>
          <p:cNvPr id="29" name="标题 1"/>
          <p:cNvSpPr>
            <a:spLocks noGrp="1"/>
          </p:cNvSpPr>
          <p:nvPr>
            <p:ph type="title"/>
          </p:nvPr>
        </p:nvSpPr>
        <p:spPr>
          <a:xfrm>
            <a:off x="264368"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en-US" altLang="zh-CN" kern="1200" dirty="0" smtClean="0">
                <a:latin typeface="+mj-ea"/>
              </a:rPr>
              <a:t>5</a:t>
            </a:r>
            <a:r>
              <a:rPr lang="zh-CN" altLang="en-US" kern="1200" dirty="0" smtClean="0">
                <a:latin typeface="+mj-ea"/>
              </a:rPr>
              <a:t>、主数据集成架构</a:t>
            </a:r>
            <a:r>
              <a:rPr lang="en-US" altLang="zh-CN" kern="1200" dirty="0" smtClean="0">
                <a:latin typeface="+mj-ea"/>
              </a:rPr>
              <a:t>--</a:t>
            </a:r>
            <a:r>
              <a:rPr lang="zh-CN" altLang="en-US" sz="2000" kern="1200" dirty="0" smtClean="0">
                <a:latin typeface="+mj-ea"/>
              </a:rPr>
              <a:t>主数据分发架构设计</a:t>
            </a:r>
            <a:endParaRPr lang="zh-CN" altLang="en-US" sz="2000" kern="1200" dirty="0">
              <a:solidFill>
                <a:srgbClr val="FF0000"/>
              </a:solidFill>
              <a:latin typeface="+mj-ea"/>
            </a:endParaRPr>
          </a:p>
        </p:txBody>
      </p:sp>
      <p:sp>
        <p:nvSpPr>
          <p:cNvPr id="31" name="矩形 30"/>
          <p:cNvSpPr/>
          <p:nvPr/>
        </p:nvSpPr>
        <p:spPr>
          <a:xfrm>
            <a:off x="7741818" y="3395194"/>
            <a:ext cx="1980029" cy="1341906"/>
          </a:xfrm>
          <a:prstGeom prst="rect">
            <a:avLst/>
          </a:prstGeom>
        </p:spPr>
        <p:txBody>
          <a:bodyPr wrap="none">
            <a:spAutoFit/>
          </a:bodyPr>
          <a:lstStyle/>
          <a:p>
            <a:pPr>
              <a:buNone/>
            </a:pPr>
            <a:r>
              <a:rPr lang="zh-CN" altLang="en-US" dirty="0" smtClean="0">
                <a:latin typeface="+mj-ea"/>
                <a:ea typeface="+mj-ea"/>
              </a:rPr>
              <a:t>总部业务系统</a:t>
            </a:r>
            <a:endParaRPr lang="en-US" altLang="zh-CN" dirty="0" smtClean="0">
              <a:latin typeface="+mj-ea"/>
              <a:ea typeface="+mj-ea"/>
            </a:endParaRPr>
          </a:p>
          <a:p>
            <a:pPr>
              <a:buNone/>
            </a:pPr>
            <a:r>
              <a:rPr lang="zh-CN" altLang="en-US" dirty="0">
                <a:latin typeface="+mj-ea"/>
                <a:ea typeface="+mj-ea"/>
              </a:rPr>
              <a:t>二</a:t>
            </a:r>
            <a:r>
              <a:rPr lang="zh-CN" altLang="en-US" dirty="0" smtClean="0">
                <a:latin typeface="+mj-ea"/>
                <a:ea typeface="+mj-ea"/>
              </a:rPr>
              <a:t>级单位项目管理系统</a:t>
            </a:r>
            <a:endParaRPr lang="en-US" altLang="zh-CN" dirty="0" smtClean="0">
              <a:latin typeface="+mj-ea"/>
              <a:ea typeface="+mj-ea"/>
            </a:endParaRPr>
          </a:p>
          <a:p>
            <a:pPr>
              <a:buNone/>
            </a:pPr>
            <a:r>
              <a:rPr lang="zh-CN" altLang="en-US" dirty="0" smtClean="0">
                <a:latin typeface="+mj-ea"/>
                <a:ea typeface="+mj-ea"/>
              </a:rPr>
              <a:t>。。。。。。</a:t>
            </a:r>
            <a:endParaRPr lang="en-US" altLang="zh-CN" dirty="0" smtClean="0">
              <a:latin typeface="+mj-ea"/>
              <a:ea typeface="+mj-ea"/>
            </a:endParaRPr>
          </a:p>
          <a:p>
            <a:pPr>
              <a:buNone/>
            </a:pPr>
            <a:endParaRPr lang="zh-CN" altLang="en-US" dirty="0">
              <a:latin typeface="+mj-ea"/>
              <a:ea typeface="+mj-ea"/>
            </a:endParaRPr>
          </a:p>
        </p:txBody>
      </p:sp>
      <p:sp>
        <p:nvSpPr>
          <p:cNvPr id="4" name="矩形 3"/>
          <p:cNvSpPr/>
          <p:nvPr/>
        </p:nvSpPr>
        <p:spPr>
          <a:xfrm>
            <a:off x="226976" y="3734007"/>
            <a:ext cx="1109110" cy="506081"/>
          </a:xfrm>
          <a:prstGeom prst="rect">
            <a:avLst/>
          </a:prstGeom>
          <a:solidFill>
            <a:schemeClr val="accent2"/>
          </a:solidFill>
        </p:spPr>
        <p:txBody>
          <a:bodyPr wrap="none" rtlCol="0" anchor="ctr">
            <a:spAutoFit/>
          </a:bodyPr>
          <a:lstStyle/>
          <a:p>
            <a:pPr algn="ctr">
              <a:buNone/>
            </a:pPr>
            <a:endParaRPr lang="zh-CN" altLang="en-US" b="1" dirty="0">
              <a:latin typeface="+mj-ea"/>
              <a:ea typeface="+mj-ea"/>
            </a:endParaRPr>
          </a:p>
        </p:txBody>
      </p:sp>
      <p:sp>
        <p:nvSpPr>
          <p:cNvPr id="3" name="矩形 2"/>
          <p:cNvSpPr/>
          <p:nvPr/>
        </p:nvSpPr>
        <p:spPr>
          <a:xfrm>
            <a:off x="377781" y="3717032"/>
            <a:ext cx="902811" cy="566309"/>
          </a:xfrm>
          <a:prstGeom prst="rect">
            <a:avLst/>
          </a:prstGeom>
        </p:spPr>
        <p:txBody>
          <a:bodyPr wrap="none">
            <a:spAutoFit/>
          </a:bodyPr>
          <a:lstStyle/>
          <a:p>
            <a:pPr algn="ctr">
              <a:lnSpc>
                <a:spcPct val="100000"/>
              </a:lnSpc>
              <a:buNone/>
            </a:pPr>
            <a:r>
              <a:rPr lang="zh-CN" altLang="en-US" b="1" dirty="0">
                <a:solidFill>
                  <a:srgbClr val="000000"/>
                </a:solidFill>
                <a:latin typeface="+mj-ea"/>
                <a:ea typeface="+mj-ea"/>
                <a:cs typeface="Times New Roman" pitchFamily="18" charset="0"/>
              </a:rPr>
              <a:t>主</a:t>
            </a:r>
            <a:r>
              <a:rPr lang="zh-CN" altLang="en-US" b="1" dirty="0" smtClean="0">
                <a:solidFill>
                  <a:srgbClr val="000000"/>
                </a:solidFill>
                <a:latin typeface="+mj-ea"/>
                <a:ea typeface="+mj-ea"/>
                <a:cs typeface="Times New Roman" pitchFamily="18" charset="0"/>
              </a:rPr>
              <a:t>数据</a:t>
            </a:r>
            <a:endParaRPr lang="en-US" altLang="zh-CN" b="1" dirty="0" smtClean="0">
              <a:solidFill>
                <a:srgbClr val="000000"/>
              </a:solidFill>
              <a:latin typeface="+mj-ea"/>
              <a:ea typeface="+mj-ea"/>
              <a:cs typeface="Times New Roman" pitchFamily="18" charset="0"/>
            </a:endParaRPr>
          </a:p>
          <a:p>
            <a:pPr algn="ctr">
              <a:lnSpc>
                <a:spcPct val="100000"/>
              </a:lnSpc>
              <a:buNone/>
            </a:pPr>
            <a:r>
              <a:rPr lang="zh-CN" altLang="en-US" b="1" dirty="0" smtClean="0">
                <a:solidFill>
                  <a:srgbClr val="000000"/>
                </a:solidFill>
                <a:latin typeface="+mj-ea"/>
                <a:ea typeface="+mj-ea"/>
                <a:cs typeface="Times New Roman" pitchFamily="18" charset="0"/>
              </a:rPr>
              <a:t>管理系统</a:t>
            </a:r>
            <a:endParaRPr lang="zh-CN" altLang="en-US" b="1" dirty="0">
              <a:latin typeface="+mj-ea"/>
              <a:ea typeface="+mj-ea"/>
            </a:endParaRPr>
          </a:p>
        </p:txBody>
      </p:sp>
      <p:sp>
        <p:nvSpPr>
          <p:cNvPr id="30" name="矩形 29"/>
          <p:cNvSpPr/>
          <p:nvPr/>
        </p:nvSpPr>
        <p:spPr>
          <a:xfrm>
            <a:off x="4505908" y="32254"/>
            <a:ext cx="5415644" cy="372410"/>
          </a:xfrm>
          <a:prstGeom prst="rect">
            <a:avLst/>
          </a:prstGeom>
        </p:spPr>
        <p:txBody>
          <a:bodyPr wrap="square">
            <a:spAutoFit/>
          </a:bodyPr>
          <a:lstStyle/>
          <a:p>
            <a:pPr>
              <a:buNone/>
            </a:pPr>
            <a:r>
              <a:rPr lang="zh-CN" altLang="en-US" b="1" dirty="0" smtClean="0">
                <a:latin typeface="+mn-ea"/>
                <a:ea typeface="+mn-ea"/>
              </a:rPr>
              <a:t>管理架构  绩效考核  应用架构  数据标准  </a:t>
            </a:r>
            <a:r>
              <a:rPr lang="zh-CN" altLang="en-US" b="1" dirty="0" smtClean="0">
                <a:solidFill>
                  <a:srgbClr val="FF0000"/>
                </a:solidFill>
                <a:latin typeface="+mn-ea"/>
                <a:ea typeface="+mn-ea"/>
              </a:rPr>
              <a:t>集成架构</a:t>
            </a:r>
            <a:r>
              <a:rPr lang="zh-CN" altLang="en-US" b="1" dirty="0" smtClean="0">
                <a:latin typeface="+mn-ea"/>
                <a:ea typeface="+mn-ea"/>
              </a:rPr>
              <a:t>  安全架构</a:t>
            </a:r>
            <a:endParaRPr lang="zh-CN" altLang="en-US" b="1" dirty="0">
              <a:latin typeface="+mn-ea"/>
              <a:ea typeface="+mn-ea"/>
            </a:endParaRPr>
          </a:p>
        </p:txBody>
      </p:sp>
      <p:sp>
        <p:nvSpPr>
          <p:cNvPr id="32" name="右箭头 31"/>
          <p:cNvSpPr/>
          <p:nvPr/>
        </p:nvSpPr>
        <p:spPr bwMode="auto">
          <a:xfrm>
            <a:off x="8034300"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3" name="右箭头 32"/>
          <p:cNvSpPr/>
          <p:nvPr/>
        </p:nvSpPr>
        <p:spPr bwMode="auto">
          <a:xfrm>
            <a:off x="8898396"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4" name="右箭头 33"/>
          <p:cNvSpPr/>
          <p:nvPr/>
        </p:nvSpPr>
        <p:spPr bwMode="auto">
          <a:xfrm>
            <a:off x="7120498"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5" name="右箭头 34"/>
          <p:cNvSpPr/>
          <p:nvPr/>
        </p:nvSpPr>
        <p:spPr bwMode="auto">
          <a:xfrm>
            <a:off x="623410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7" name="右箭头 36"/>
          <p:cNvSpPr/>
          <p:nvPr/>
        </p:nvSpPr>
        <p:spPr bwMode="auto">
          <a:xfrm>
            <a:off x="5320298"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56" name="组合 31"/>
          <p:cNvGrpSpPr/>
          <p:nvPr/>
        </p:nvGrpSpPr>
        <p:grpSpPr>
          <a:xfrm>
            <a:off x="8358454" y="431655"/>
            <a:ext cx="1295910" cy="477065"/>
            <a:chOff x="4420039" y="1208820"/>
            <a:chExt cx="4032448" cy="2880728"/>
          </a:xfrm>
        </p:grpSpPr>
        <p:sp>
          <p:nvSpPr>
            <p:cNvPr id="57" name="圆角矩形 56"/>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58" name="圆角矩形 57"/>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59"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60"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72"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73" name="Picture 88"/>
              <p:cNvPicPr>
                <a:picLocks noChangeAspect="1" noChangeArrowheads="1"/>
              </p:cNvPicPr>
              <p:nvPr/>
            </p:nvPicPr>
            <p:blipFill>
              <a:blip r:embed="rId4"/>
              <a:srcRect/>
              <a:stretch>
                <a:fillRect/>
              </a:stretch>
            </p:blipFill>
            <p:spPr bwMode="auto">
              <a:xfrm>
                <a:off x="8770" y="5222"/>
                <a:ext cx="1306" cy="373"/>
              </a:xfrm>
              <a:prstGeom prst="rect">
                <a:avLst/>
              </a:prstGeom>
              <a:grpFill/>
            </p:spPr>
          </p:pic>
          <p:sp>
            <p:nvSpPr>
              <p:cNvPr id="74"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61"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62"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3"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64"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5"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6"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7" name="Rectangle 86"/>
            <p:cNvSpPr>
              <a:spLocks noChangeArrowheads="1"/>
            </p:cNvSpPr>
            <p:nvPr/>
          </p:nvSpPr>
          <p:spPr bwMode="auto">
            <a:xfrm>
              <a:off x="7173683" y="3069951"/>
              <a:ext cx="432048" cy="864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9"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0"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71"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259477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对象 10"/>
          <p:cNvGraphicFramePr>
            <a:graphicFrameLocks noChangeAspect="1"/>
          </p:cNvGraphicFramePr>
          <p:nvPr>
            <p:extLst>
              <p:ext uri="{D42A27DB-BD31-4B8C-83A1-F6EECF244321}">
                <p14:modId xmlns:p14="http://schemas.microsoft.com/office/powerpoint/2010/main" val="2787761403"/>
              </p:ext>
            </p:extLst>
          </p:nvPr>
        </p:nvGraphicFramePr>
        <p:xfrm>
          <a:off x="632521" y="1052736"/>
          <a:ext cx="8496943" cy="4547289"/>
        </p:xfrm>
        <a:graphic>
          <a:graphicData uri="http://schemas.openxmlformats.org/presentationml/2006/ole">
            <mc:AlternateContent xmlns:mc="http://schemas.openxmlformats.org/markup-compatibility/2006">
              <mc:Choice xmlns:v="urn:schemas-microsoft-com:vml" Requires="v">
                <p:oleObj spid="_x0000_s11851" name="Visio" r:id="rId4" imgW="6722324" imgH="5794983" progId="">
                  <p:embed/>
                </p:oleObj>
              </mc:Choice>
              <mc:Fallback>
                <p:oleObj name="Visio" r:id="rId4" imgW="6722324" imgH="5794983" progId="">
                  <p:embed/>
                  <p:pic>
                    <p:nvPicPr>
                      <p:cNvPr id="0" name="Picture 2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521" y="1052736"/>
                        <a:ext cx="8496943" cy="4547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Rectangle 17"/>
          <p:cNvSpPr>
            <a:spLocks noChangeArrowheads="1"/>
          </p:cNvSpPr>
          <p:nvPr/>
        </p:nvSpPr>
        <p:spPr bwMode="auto">
          <a:xfrm>
            <a:off x="0" y="42395"/>
            <a:ext cx="327334" cy="37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j-ea"/>
              <a:ea typeface="+mj-ea"/>
            </a:endParaRPr>
          </a:p>
        </p:txBody>
      </p:sp>
      <p:sp>
        <p:nvSpPr>
          <p:cNvPr id="55" name="Rectangle 31"/>
          <p:cNvSpPr>
            <a:spLocks noChangeArrowheads="1"/>
          </p:cNvSpPr>
          <p:nvPr/>
        </p:nvSpPr>
        <p:spPr bwMode="auto">
          <a:xfrm>
            <a:off x="0" y="42395"/>
            <a:ext cx="327334" cy="37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j-ea"/>
              <a:ea typeface="+mj-ea"/>
            </a:endParaRPr>
          </a:p>
        </p:txBody>
      </p:sp>
      <p:sp>
        <p:nvSpPr>
          <p:cNvPr id="68" name="Rectangle 67"/>
          <p:cNvSpPr>
            <a:spLocks noChangeArrowheads="1"/>
          </p:cNvSpPr>
          <p:nvPr/>
        </p:nvSpPr>
        <p:spPr bwMode="auto">
          <a:xfrm>
            <a:off x="0" y="42395"/>
            <a:ext cx="327334" cy="37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j-ea"/>
              <a:ea typeface="+mj-ea"/>
            </a:endParaRPr>
          </a:p>
        </p:txBody>
      </p:sp>
      <p:sp>
        <p:nvSpPr>
          <p:cNvPr id="10" name="椭圆 9"/>
          <p:cNvSpPr/>
          <p:nvPr/>
        </p:nvSpPr>
        <p:spPr>
          <a:xfrm>
            <a:off x="1496616" y="2924944"/>
            <a:ext cx="268342" cy="389513"/>
          </a:xfrm>
          <a:prstGeom prst="ellipse">
            <a:avLst/>
          </a:prstGeom>
          <a:solidFill>
            <a:srgbClr val="FFC000"/>
          </a:solidFill>
          <a:ln>
            <a:solidFill>
              <a:srgbClr val="FFC000"/>
            </a:solidFill>
          </a:ln>
        </p:spPr>
        <p:txBody>
          <a:bodyPr wrap="square" rtlCol="0" anchor="ctr">
            <a:spAutoFit/>
          </a:bodyPr>
          <a:lstStyle/>
          <a:p>
            <a:pPr algn="ctr">
              <a:lnSpc>
                <a:spcPct val="100000"/>
              </a:lnSpc>
              <a:spcAft>
                <a:spcPts val="0"/>
              </a:spcAft>
              <a:buNone/>
            </a:pPr>
            <a:r>
              <a:rPr lang="en-US" altLang="zh-CN" sz="1200" b="1" dirty="0" smtClean="0">
                <a:latin typeface="+mj-ea"/>
                <a:ea typeface="+mj-ea"/>
              </a:rPr>
              <a:t>1</a:t>
            </a:r>
            <a:endParaRPr lang="zh-CN" altLang="en-US" sz="1200" b="1" dirty="0">
              <a:latin typeface="+mj-ea"/>
              <a:ea typeface="+mj-ea"/>
            </a:endParaRPr>
          </a:p>
        </p:txBody>
      </p:sp>
      <p:sp>
        <p:nvSpPr>
          <p:cNvPr id="22" name="椭圆 21"/>
          <p:cNvSpPr/>
          <p:nvPr/>
        </p:nvSpPr>
        <p:spPr>
          <a:xfrm>
            <a:off x="7689304" y="4091860"/>
            <a:ext cx="268342" cy="389513"/>
          </a:xfrm>
          <a:prstGeom prst="ellipse">
            <a:avLst/>
          </a:prstGeom>
          <a:solidFill>
            <a:srgbClr val="FFC000"/>
          </a:solidFill>
          <a:ln>
            <a:solidFill>
              <a:srgbClr val="FFC000"/>
            </a:solidFill>
          </a:ln>
        </p:spPr>
        <p:txBody>
          <a:bodyPr wrap="square" rtlCol="0" anchor="ctr">
            <a:spAutoFit/>
          </a:bodyPr>
          <a:lstStyle/>
          <a:p>
            <a:pPr algn="ctr">
              <a:lnSpc>
                <a:spcPct val="100000"/>
              </a:lnSpc>
              <a:spcAft>
                <a:spcPts val="0"/>
              </a:spcAft>
              <a:buNone/>
            </a:pPr>
            <a:r>
              <a:rPr lang="en-US" altLang="zh-CN" sz="1200" b="1" dirty="0">
                <a:latin typeface="+mj-ea"/>
                <a:ea typeface="+mj-ea"/>
              </a:rPr>
              <a:t>2</a:t>
            </a:r>
            <a:endParaRPr lang="zh-CN" altLang="en-US" sz="1200" b="1" dirty="0">
              <a:latin typeface="+mj-ea"/>
              <a:ea typeface="+mj-ea"/>
            </a:endParaRPr>
          </a:p>
        </p:txBody>
      </p:sp>
      <p:sp>
        <p:nvSpPr>
          <p:cNvPr id="12" name="TextBox 11"/>
          <p:cNvSpPr txBox="1"/>
          <p:nvPr/>
        </p:nvSpPr>
        <p:spPr bwMode="gray">
          <a:xfrm>
            <a:off x="667668" y="5589240"/>
            <a:ext cx="8450906" cy="859004"/>
          </a:xfrm>
          <a:prstGeom prst="rect">
            <a:avLst/>
          </a:prstGeom>
          <a:solidFill>
            <a:schemeClr val="accent1">
              <a:lumMod val="20000"/>
              <a:lumOff val="80000"/>
            </a:schemeClr>
          </a:solidFill>
          <a:ln>
            <a:headEnd/>
            <a:tailEnd/>
          </a:ln>
        </p:spPr>
        <p:style>
          <a:lnRef idx="1">
            <a:schemeClr val="accent1"/>
          </a:lnRef>
          <a:fillRef idx="3">
            <a:schemeClr val="accent1"/>
          </a:fillRef>
          <a:effectRef idx="2">
            <a:schemeClr val="accent1"/>
          </a:effectRef>
          <a:fontRef idx="minor">
            <a:schemeClr val="lt1"/>
          </a:fontRef>
        </p:style>
        <p:txBody>
          <a:bodyPr wrap="square" lIns="88697" tIns="44348" rIns="88697" bIns="44348" rtlCol="0">
            <a:spAutoFit/>
          </a:bodyPr>
          <a:lstStyle/>
          <a:p>
            <a:pPr>
              <a:lnSpc>
                <a:spcPct val="100000"/>
              </a:lnSpc>
              <a:spcAft>
                <a:spcPts val="0"/>
              </a:spcAft>
              <a:buNone/>
            </a:pPr>
            <a:r>
              <a:rPr lang="zh-CN" altLang="en-US" b="1" dirty="0" smtClean="0">
                <a:solidFill>
                  <a:schemeClr val="tx1"/>
                </a:solidFill>
                <a:latin typeface="微软雅黑" pitchFamily="34" charset="-122"/>
                <a:ea typeface="微软雅黑" pitchFamily="34" charset="-122"/>
              </a:rPr>
              <a:t>业务系统主要开发内容：</a:t>
            </a:r>
            <a:endParaRPr lang="en-US" altLang="zh-CN" b="1" dirty="0">
              <a:solidFill>
                <a:schemeClr val="tx1"/>
              </a:solidFill>
              <a:latin typeface="微软雅黑" pitchFamily="34" charset="-122"/>
              <a:ea typeface="微软雅黑" pitchFamily="34" charset="-122"/>
            </a:endParaRPr>
          </a:p>
          <a:p>
            <a:pPr marL="285750" indent="-285750">
              <a:lnSpc>
                <a:spcPct val="100000"/>
              </a:lnSpc>
              <a:spcAft>
                <a:spcPts val="0"/>
              </a:spcAft>
              <a:buFont typeface="Wingdings" panose="05000000000000000000" pitchFamily="2" charset="2"/>
              <a:buChar char="u"/>
            </a:pPr>
            <a:r>
              <a:rPr lang="zh-CN" altLang="en-US" sz="1200" b="1" dirty="0" smtClean="0">
                <a:solidFill>
                  <a:schemeClr val="tx1"/>
                </a:solidFill>
                <a:latin typeface="微软雅黑" pitchFamily="34" charset="-122"/>
                <a:ea typeface="微软雅黑" pitchFamily="34" charset="-122"/>
              </a:rPr>
              <a:t>开发标准服务接口。</a:t>
            </a:r>
            <a:endParaRPr lang="en-US" altLang="zh-CN" sz="1200" b="1" dirty="0" smtClean="0">
              <a:solidFill>
                <a:schemeClr val="tx1"/>
              </a:solidFill>
              <a:latin typeface="微软雅黑" pitchFamily="34" charset="-122"/>
              <a:ea typeface="微软雅黑" pitchFamily="34" charset="-122"/>
            </a:endParaRPr>
          </a:p>
          <a:p>
            <a:pPr marL="285750" indent="-285750">
              <a:lnSpc>
                <a:spcPct val="100000"/>
              </a:lnSpc>
              <a:spcAft>
                <a:spcPts val="0"/>
              </a:spcAft>
              <a:buFont typeface="Wingdings" panose="05000000000000000000" pitchFamily="2" charset="2"/>
              <a:buChar char="u"/>
            </a:pPr>
            <a:r>
              <a:rPr lang="zh-CN" altLang="en-US" sz="1200" b="1" dirty="0" smtClean="0">
                <a:solidFill>
                  <a:schemeClr val="tx1"/>
                </a:solidFill>
                <a:latin typeface="微软雅黑" pitchFamily="34" charset="-122"/>
                <a:ea typeface="微软雅黑" pitchFamily="34" charset="-122"/>
              </a:rPr>
              <a:t>通过标准服务接口接收主数据</a:t>
            </a:r>
            <a:r>
              <a:rPr lang="en-US" altLang="zh-CN" sz="1200" b="1" dirty="0" smtClean="0">
                <a:solidFill>
                  <a:schemeClr val="tx1"/>
                </a:solidFill>
                <a:latin typeface="微软雅黑" pitchFamily="34" charset="-122"/>
                <a:ea typeface="微软雅黑" pitchFamily="34" charset="-122"/>
              </a:rPr>
              <a:t>XML</a:t>
            </a:r>
            <a:r>
              <a:rPr lang="zh-CN" altLang="en-US" sz="1200" b="1" dirty="0" smtClean="0">
                <a:solidFill>
                  <a:schemeClr val="tx1"/>
                </a:solidFill>
                <a:latin typeface="微软雅黑" pitchFamily="34" charset="-122"/>
                <a:ea typeface="微软雅黑" pitchFamily="34" charset="-122"/>
              </a:rPr>
              <a:t>格式信息后，进行数据处理、验证、格式转换等开发工作，把数据写入到业务系统的数据库中。</a:t>
            </a:r>
            <a:endParaRPr lang="zh-CN" altLang="en-US" sz="1200" b="1" dirty="0">
              <a:solidFill>
                <a:schemeClr val="tx1"/>
              </a:solidFill>
              <a:latin typeface="微软雅黑" pitchFamily="34" charset="-122"/>
              <a:ea typeface="微软雅黑" pitchFamily="34" charset="-122"/>
            </a:endParaRPr>
          </a:p>
        </p:txBody>
      </p:sp>
      <p:sp>
        <p:nvSpPr>
          <p:cNvPr id="33" name="标题 1"/>
          <p:cNvSpPr>
            <a:spLocks noGrp="1"/>
          </p:cNvSpPr>
          <p:nvPr>
            <p:ph type="title"/>
          </p:nvPr>
        </p:nvSpPr>
        <p:spPr>
          <a:xfrm>
            <a:off x="264368"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en-US" altLang="zh-CN" kern="1200" dirty="0" smtClean="0">
                <a:latin typeface="+mj-ea"/>
              </a:rPr>
              <a:t>5</a:t>
            </a:r>
            <a:r>
              <a:rPr lang="zh-CN" altLang="en-US" kern="1200" dirty="0" smtClean="0">
                <a:latin typeface="+mj-ea"/>
              </a:rPr>
              <a:t>、主数据集成架构</a:t>
            </a:r>
            <a:r>
              <a:rPr lang="en-US" altLang="zh-CN" kern="1200" dirty="0" smtClean="0">
                <a:latin typeface="+mj-ea"/>
              </a:rPr>
              <a:t>--</a:t>
            </a:r>
            <a:r>
              <a:rPr lang="zh-CN" altLang="en-US" sz="2000" kern="1200" dirty="0" smtClean="0">
                <a:latin typeface="+mj-ea"/>
              </a:rPr>
              <a:t>技术实现机制</a:t>
            </a:r>
            <a:endParaRPr lang="zh-CN" altLang="en-US" sz="2000" kern="1200" dirty="0">
              <a:latin typeface="+mj-ea"/>
            </a:endParaRPr>
          </a:p>
        </p:txBody>
      </p:sp>
      <p:sp>
        <p:nvSpPr>
          <p:cNvPr id="34" name="矩形 33"/>
          <p:cNvSpPr/>
          <p:nvPr/>
        </p:nvSpPr>
        <p:spPr>
          <a:xfrm>
            <a:off x="4505908" y="32254"/>
            <a:ext cx="5415644" cy="372410"/>
          </a:xfrm>
          <a:prstGeom prst="rect">
            <a:avLst/>
          </a:prstGeom>
        </p:spPr>
        <p:txBody>
          <a:bodyPr wrap="square">
            <a:spAutoFit/>
          </a:bodyPr>
          <a:lstStyle/>
          <a:p>
            <a:pPr>
              <a:buNone/>
            </a:pPr>
            <a:r>
              <a:rPr lang="zh-CN" altLang="en-US" b="1" dirty="0" smtClean="0">
                <a:latin typeface="+mn-ea"/>
                <a:ea typeface="+mn-ea"/>
              </a:rPr>
              <a:t>管理架构  绩效考核  应用架构  数据标准  </a:t>
            </a:r>
            <a:r>
              <a:rPr lang="zh-CN" altLang="en-US" b="1" dirty="0" smtClean="0">
                <a:solidFill>
                  <a:srgbClr val="FF0000"/>
                </a:solidFill>
                <a:latin typeface="+mn-ea"/>
                <a:ea typeface="+mn-ea"/>
              </a:rPr>
              <a:t>集成架构</a:t>
            </a:r>
            <a:r>
              <a:rPr lang="zh-CN" altLang="en-US" b="1" dirty="0" smtClean="0">
                <a:latin typeface="+mn-ea"/>
                <a:ea typeface="+mn-ea"/>
              </a:rPr>
              <a:t>  安全架构</a:t>
            </a:r>
            <a:endParaRPr lang="zh-CN" altLang="en-US" b="1" dirty="0">
              <a:latin typeface="+mn-ea"/>
              <a:ea typeface="+mn-ea"/>
            </a:endParaRPr>
          </a:p>
        </p:txBody>
      </p:sp>
      <p:sp>
        <p:nvSpPr>
          <p:cNvPr id="35" name="右箭头 34"/>
          <p:cNvSpPr/>
          <p:nvPr/>
        </p:nvSpPr>
        <p:spPr bwMode="auto">
          <a:xfrm>
            <a:off x="8034300"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7" name="右箭头 36"/>
          <p:cNvSpPr/>
          <p:nvPr/>
        </p:nvSpPr>
        <p:spPr bwMode="auto">
          <a:xfrm>
            <a:off x="8898396"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8" name="右箭头 37"/>
          <p:cNvSpPr/>
          <p:nvPr/>
        </p:nvSpPr>
        <p:spPr bwMode="auto">
          <a:xfrm>
            <a:off x="7120498"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39" name="右箭头 38"/>
          <p:cNvSpPr/>
          <p:nvPr/>
        </p:nvSpPr>
        <p:spPr bwMode="auto">
          <a:xfrm>
            <a:off x="623410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0" name="右箭头 39"/>
          <p:cNvSpPr/>
          <p:nvPr/>
        </p:nvSpPr>
        <p:spPr bwMode="auto">
          <a:xfrm>
            <a:off x="5320298"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59" name="组合 31"/>
          <p:cNvGrpSpPr/>
          <p:nvPr/>
        </p:nvGrpSpPr>
        <p:grpSpPr>
          <a:xfrm>
            <a:off x="8358454" y="431655"/>
            <a:ext cx="1295910" cy="477065"/>
            <a:chOff x="4420039" y="1208820"/>
            <a:chExt cx="4032448" cy="2880728"/>
          </a:xfrm>
        </p:grpSpPr>
        <p:sp>
          <p:nvSpPr>
            <p:cNvPr id="60" name="圆角矩形 59"/>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61" name="圆角矩形 60"/>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62"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63"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75"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76" name="Picture 88"/>
              <p:cNvPicPr>
                <a:picLocks noChangeAspect="1" noChangeArrowheads="1"/>
              </p:cNvPicPr>
              <p:nvPr/>
            </p:nvPicPr>
            <p:blipFill>
              <a:blip r:embed="rId6"/>
              <a:srcRect/>
              <a:stretch>
                <a:fillRect/>
              </a:stretch>
            </p:blipFill>
            <p:spPr bwMode="auto">
              <a:xfrm>
                <a:off x="8770" y="5222"/>
                <a:ext cx="1306" cy="373"/>
              </a:xfrm>
              <a:prstGeom prst="rect">
                <a:avLst/>
              </a:prstGeom>
              <a:grpFill/>
            </p:spPr>
          </p:pic>
          <p:sp>
            <p:nvSpPr>
              <p:cNvPr id="77"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64"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65"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6"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67"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69"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0"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1" name="Rectangle 86"/>
            <p:cNvSpPr>
              <a:spLocks noChangeArrowheads="1"/>
            </p:cNvSpPr>
            <p:nvPr/>
          </p:nvSpPr>
          <p:spPr bwMode="auto">
            <a:xfrm>
              <a:off x="7173683" y="3069951"/>
              <a:ext cx="432048" cy="864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2" name="Rectangle 86"/>
            <p:cNvSpPr>
              <a:spLocks noChangeArrowheads="1"/>
            </p:cNvSpPr>
            <p:nvPr/>
          </p:nvSpPr>
          <p:spPr bwMode="auto">
            <a:xfrm>
              <a:off x="77239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3"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74"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300919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08299" y="2411264"/>
            <a:ext cx="9053213" cy="1873497"/>
          </a:xfrm>
          <a:prstGeom prst="roundRect">
            <a:avLst>
              <a:gd name="adj" fmla="val 9617"/>
            </a:avLst>
          </a:prstGeom>
          <a:solidFill>
            <a:schemeClr val="accent2"/>
          </a:solidFill>
        </p:spPr>
        <p:txBody>
          <a:bodyPr wrap="square" lIns="36000" tIns="36000" rIns="0" bIns="0" rtlCol="0" anchor="t">
            <a:noAutofit/>
          </a:bodyPr>
          <a:lstStyle/>
          <a:p>
            <a:pPr algn="ctr">
              <a:lnSpc>
                <a:spcPct val="100000"/>
              </a:lnSpc>
              <a:spcAft>
                <a:spcPts val="0"/>
              </a:spcAft>
              <a:buNone/>
            </a:pPr>
            <a:r>
              <a:rPr lang="zh-CN" altLang="en-US" sz="1600" b="1" dirty="0" smtClean="0">
                <a:solidFill>
                  <a:srgbClr val="FF0000"/>
                </a:solidFill>
                <a:latin typeface="+mj-ea"/>
                <a:ea typeface="+mj-ea"/>
              </a:rPr>
              <a:t>严格遵从中国建筑信息安全管理相关规定</a:t>
            </a:r>
          </a:p>
        </p:txBody>
      </p:sp>
      <p:sp>
        <p:nvSpPr>
          <p:cNvPr id="36" name="Rectangle 17"/>
          <p:cNvSpPr>
            <a:spLocks noChangeArrowheads="1"/>
          </p:cNvSpPr>
          <p:nvPr/>
        </p:nvSpPr>
        <p:spPr bwMode="auto">
          <a:xfrm>
            <a:off x="0" y="42395"/>
            <a:ext cx="327334" cy="37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j-ea"/>
              <a:ea typeface="+mj-ea"/>
            </a:endParaRPr>
          </a:p>
        </p:txBody>
      </p:sp>
      <p:sp>
        <p:nvSpPr>
          <p:cNvPr id="55" name="Rectangle 31"/>
          <p:cNvSpPr>
            <a:spLocks noChangeArrowheads="1"/>
          </p:cNvSpPr>
          <p:nvPr/>
        </p:nvSpPr>
        <p:spPr bwMode="auto">
          <a:xfrm>
            <a:off x="0" y="42395"/>
            <a:ext cx="327334" cy="37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j-ea"/>
              <a:ea typeface="+mj-ea"/>
            </a:endParaRPr>
          </a:p>
        </p:txBody>
      </p:sp>
      <p:sp>
        <p:nvSpPr>
          <p:cNvPr id="68" name="Rectangle 67"/>
          <p:cNvSpPr>
            <a:spLocks noChangeArrowheads="1"/>
          </p:cNvSpPr>
          <p:nvPr/>
        </p:nvSpPr>
        <p:spPr bwMode="auto">
          <a:xfrm>
            <a:off x="0" y="42395"/>
            <a:ext cx="327334" cy="37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mj-ea"/>
              <a:ea typeface="+mj-ea"/>
            </a:endParaRPr>
          </a:p>
        </p:txBody>
      </p:sp>
      <p:sp>
        <p:nvSpPr>
          <p:cNvPr id="102" name="标题 1"/>
          <p:cNvSpPr>
            <a:spLocks noGrp="1"/>
          </p:cNvSpPr>
          <p:nvPr>
            <p:ph type="title"/>
          </p:nvPr>
        </p:nvSpPr>
        <p:spPr>
          <a:xfrm>
            <a:off x="264368" y="152400"/>
            <a:ext cx="8001000" cy="838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en-US" altLang="zh-CN" kern="1200" dirty="0" smtClean="0">
                <a:latin typeface="+mj-ea"/>
              </a:rPr>
              <a:t>6</a:t>
            </a:r>
            <a:r>
              <a:rPr lang="zh-CN" altLang="en-US" kern="1200" dirty="0" smtClean="0">
                <a:latin typeface="+mj-ea"/>
              </a:rPr>
              <a:t>、主数据安全架构</a:t>
            </a:r>
            <a:endParaRPr lang="zh-CN" altLang="en-US" kern="1200" dirty="0">
              <a:latin typeface="+mj-ea"/>
            </a:endParaRPr>
          </a:p>
        </p:txBody>
      </p:sp>
      <p:sp>
        <p:nvSpPr>
          <p:cNvPr id="8" name="Rectangle 2"/>
          <p:cNvSpPr>
            <a:spLocks noChangeArrowheads="1"/>
          </p:cNvSpPr>
          <p:nvPr/>
        </p:nvSpPr>
        <p:spPr bwMode="auto">
          <a:xfrm>
            <a:off x="848543" y="2913739"/>
            <a:ext cx="8208913" cy="40477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w="3175" algn="ctr">
            <a:solidFill>
              <a:srgbClr val="000000"/>
            </a:solidFill>
            <a:miter lim="800000"/>
            <a:headEnd/>
            <a:tailEnd/>
          </a:ln>
          <a:effectLst/>
        </p:spPr>
        <p:txBody>
          <a:bodyPr wrap="none" lIns="45720" tIns="46800" rIns="45720" bIns="46800" anchor="ctr"/>
          <a:lstStyle/>
          <a:p>
            <a:pPr algn="ctr" fontAlgn="auto">
              <a:spcBef>
                <a:spcPts val="0"/>
              </a:spcBef>
              <a:spcAft>
                <a:spcPts val="0"/>
              </a:spcAft>
              <a:buNone/>
            </a:pPr>
            <a:endParaRPr lang="en-US" sz="1600" b="1" kern="0" dirty="0">
              <a:solidFill>
                <a:sysClr val="windowText" lastClr="000000"/>
              </a:solidFill>
              <a:latin typeface="+mj-ea"/>
              <a:ea typeface="+mj-ea"/>
            </a:endParaRPr>
          </a:p>
        </p:txBody>
      </p:sp>
      <p:sp>
        <p:nvSpPr>
          <p:cNvPr id="9" name="Rectangle 2"/>
          <p:cNvSpPr>
            <a:spLocks noChangeArrowheads="1"/>
          </p:cNvSpPr>
          <p:nvPr/>
        </p:nvSpPr>
        <p:spPr bwMode="auto">
          <a:xfrm>
            <a:off x="848543" y="3452855"/>
            <a:ext cx="8208913" cy="40477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w="3175" algn="ctr">
            <a:solidFill>
              <a:srgbClr val="000000"/>
            </a:solidFill>
            <a:miter lim="800000"/>
            <a:headEnd/>
            <a:tailEnd/>
          </a:ln>
          <a:effectLst/>
        </p:spPr>
        <p:txBody>
          <a:bodyPr wrap="none" lIns="45720" tIns="46800" rIns="45720" bIns="46800" anchor="ctr"/>
          <a:lstStyle/>
          <a:p>
            <a:pPr algn="ctr" fontAlgn="auto">
              <a:spcBef>
                <a:spcPts val="0"/>
              </a:spcBef>
              <a:spcAft>
                <a:spcPts val="0"/>
              </a:spcAft>
              <a:buNone/>
            </a:pPr>
            <a:r>
              <a:rPr lang="zh-CN" altLang="zh-CN" b="1" dirty="0">
                <a:latin typeface="+mj-ea"/>
                <a:ea typeface="+mj-ea"/>
              </a:rPr>
              <a:t>中国建筑信息安全管理细则</a:t>
            </a:r>
            <a:endParaRPr lang="en-US" b="1" dirty="0">
              <a:latin typeface="+mj-ea"/>
              <a:ea typeface="+mj-ea"/>
            </a:endParaRPr>
          </a:p>
        </p:txBody>
      </p:sp>
      <p:sp>
        <p:nvSpPr>
          <p:cNvPr id="10" name="Rectangle 2"/>
          <p:cNvSpPr>
            <a:spLocks noChangeArrowheads="1"/>
          </p:cNvSpPr>
          <p:nvPr/>
        </p:nvSpPr>
        <p:spPr bwMode="auto">
          <a:xfrm>
            <a:off x="6950009" y="4443064"/>
            <a:ext cx="2611503" cy="1980499"/>
          </a:xfrm>
          <a:prstGeom prst="rect">
            <a:avLst/>
          </a:prstGeom>
          <a:solidFill>
            <a:srgbClr val="D6EBF6"/>
          </a:solidFill>
          <a:ln w="3175" algn="ctr">
            <a:solidFill>
              <a:srgbClr val="000000"/>
            </a:solidFill>
            <a:miter lim="800000"/>
            <a:headEnd/>
            <a:tailEnd/>
          </a:ln>
          <a:effectLst/>
        </p:spPr>
        <p:txBody>
          <a:bodyPr wrap="none" lIns="45720" tIns="46800" rIns="45720" bIns="46800"/>
          <a:lstStyle/>
          <a:p>
            <a:pPr algn="ctr" fontAlgn="auto">
              <a:spcBef>
                <a:spcPts val="0"/>
              </a:spcBef>
              <a:spcAft>
                <a:spcPts val="0"/>
              </a:spcAft>
              <a:buNone/>
              <a:defRPr/>
            </a:pPr>
            <a:r>
              <a:rPr lang="zh-CN" altLang="en-US" sz="1600" kern="0" dirty="0" smtClean="0">
                <a:solidFill>
                  <a:sysClr val="windowText" lastClr="000000"/>
                </a:solidFill>
                <a:latin typeface="+mj-ea"/>
                <a:ea typeface="+mj-ea"/>
              </a:rPr>
              <a:t>安全运行</a:t>
            </a:r>
            <a:endParaRPr lang="en-US" sz="1600" kern="0" dirty="0">
              <a:solidFill>
                <a:sysClr val="windowText" lastClr="000000"/>
              </a:solidFill>
              <a:latin typeface="+mj-ea"/>
              <a:ea typeface="+mj-ea"/>
            </a:endParaRPr>
          </a:p>
        </p:txBody>
      </p:sp>
      <p:sp>
        <p:nvSpPr>
          <p:cNvPr id="11" name="AutoShape 9"/>
          <p:cNvSpPr>
            <a:spLocks noChangeArrowheads="1"/>
          </p:cNvSpPr>
          <p:nvPr/>
        </p:nvSpPr>
        <p:spPr bwMode="gray">
          <a:xfrm>
            <a:off x="7156086" y="5523193"/>
            <a:ext cx="2154420" cy="468322"/>
          </a:xfrm>
          <a:prstGeom prst="roundRect">
            <a:avLst>
              <a:gd name="adj" fmla="val 16667"/>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ln w="38100" algn="ctr">
            <a:solidFill>
              <a:srgbClr val="FFFFFF"/>
            </a:solidFill>
            <a:round/>
            <a:headEnd/>
            <a:tailEnd/>
          </a:ln>
          <a:effectLst>
            <a:outerShdw dist="63500" dir="3187806" algn="ctr" rotWithShape="0">
              <a:srgbClr val="001D3A"/>
            </a:outerShdw>
          </a:effectLst>
        </p:spPr>
        <p:txBody>
          <a:bodyPr lIns="54000" rIns="54000" anchor="ctr"/>
          <a:lstStyle/>
          <a:p>
            <a:pPr algn="ctr" fontAlgn="auto">
              <a:spcAft>
                <a:spcPts val="0"/>
              </a:spcAft>
              <a:buNone/>
              <a:defRPr/>
            </a:pPr>
            <a:r>
              <a:rPr lang="zh-CN" altLang="en-US" kern="0" dirty="0" smtClean="0">
                <a:solidFill>
                  <a:srgbClr val="000000"/>
                </a:solidFill>
                <a:latin typeface="+mj-ea"/>
                <a:ea typeface="+mj-ea"/>
              </a:rPr>
              <a:t>主数据系统应急响应机制</a:t>
            </a:r>
            <a:endParaRPr lang="zh-CN" altLang="en-US" sz="1400" kern="0" dirty="0">
              <a:solidFill>
                <a:srgbClr val="000000"/>
              </a:solidFill>
              <a:latin typeface="+mj-ea"/>
              <a:ea typeface="+mj-ea"/>
            </a:endParaRPr>
          </a:p>
        </p:txBody>
      </p:sp>
      <p:sp>
        <p:nvSpPr>
          <p:cNvPr id="12" name="AutoShape 9"/>
          <p:cNvSpPr>
            <a:spLocks noChangeArrowheads="1"/>
          </p:cNvSpPr>
          <p:nvPr/>
        </p:nvSpPr>
        <p:spPr bwMode="gray">
          <a:xfrm>
            <a:off x="7129694" y="4831570"/>
            <a:ext cx="2154420" cy="468322"/>
          </a:xfrm>
          <a:prstGeom prst="roundRect">
            <a:avLst>
              <a:gd name="adj" fmla="val 16667"/>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a:ln w="38100" algn="ctr">
            <a:solidFill>
              <a:srgbClr val="FFFFFF"/>
            </a:solidFill>
            <a:round/>
            <a:headEnd/>
            <a:tailEnd/>
          </a:ln>
          <a:effectLst>
            <a:outerShdw dist="63500" dir="3187806" algn="ctr" rotWithShape="0">
              <a:srgbClr val="001D3A"/>
            </a:outerShdw>
          </a:effectLst>
        </p:spPr>
        <p:txBody>
          <a:bodyPr lIns="54000" rIns="54000" anchor="ctr"/>
          <a:lstStyle/>
          <a:p>
            <a:pPr algn="ctr" fontAlgn="auto">
              <a:spcAft>
                <a:spcPts val="0"/>
              </a:spcAft>
              <a:buNone/>
              <a:defRPr/>
            </a:pPr>
            <a:r>
              <a:rPr lang="zh-CN" altLang="en-US" sz="1400" kern="0" dirty="0" smtClean="0">
                <a:solidFill>
                  <a:srgbClr val="000000"/>
                </a:solidFill>
                <a:latin typeface="+mj-ea"/>
                <a:ea typeface="+mj-ea"/>
              </a:rPr>
              <a:t>主数据系统风险预案</a:t>
            </a:r>
            <a:endParaRPr lang="zh-CN" altLang="en-US" sz="1400" kern="0" dirty="0">
              <a:solidFill>
                <a:srgbClr val="000000"/>
              </a:solidFill>
              <a:latin typeface="+mj-ea"/>
              <a:ea typeface="+mj-ea"/>
            </a:endParaRPr>
          </a:p>
        </p:txBody>
      </p:sp>
      <p:sp>
        <p:nvSpPr>
          <p:cNvPr id="13" name="Rectangle 2"/>
          <p:cNvSpPr>
            <a:spLocks noChangeArrowheads="1"/>
          </p:cNvSpPr>
          <p:nvPr/>
        </p:nvSpPr>
        <p:spPr bwMode="auto">
          <a:xfrm>
            <a:off x="3536243" y="4438935"/>
            <a:ext cx="2928925" cy="1984628"/>
          </a:xfrm>
          <a:prstGeom prst="rect">
            <a:avLst/>
          </a:prstGeom>
          <a:solidFill>
            <a:srgbClr val="D6EBF6"/>
          </a:solidFill>
          <a:ln w="3175" algn="ctr">
            <a:solidFill>
              <a:srgbClr val="000000"/>
            </a:solidFill>
            <a:miter lim="800000"/>
            <a:headEnd/>
            <a:tailEnd/>
          </a:ln>
          <a:effectLst/>
        </p:spPr>
        <p:txBody>
          <a:bodyPr wrap="none" lIns="45720" tIns="46800" rIns="45720" bIns="46800"/>
          <a:lstStyle/>
          <a:p>
            <a:pPr algn="ctr" fontAlgn="auto">
              <a:spcBef>
                <a:spcPts val="0"/>
              </a:spcBef>
              <a:spcAft>
                <a:spcPts val="0"/>
              </a:spcAft>
              <a:buNone/>
              <a:defRPr/>
            </a:pPr>
            <a:r>
              <a:rPr lang="zh-CN" altLang="en-US" sz="1600" b="1" kern="0" dirty="0" smtClean="0">
                <a:solidFill>
                  <a:sysClr val="windowText" lastClr="000000"/>
                </a:solidFill>
                <a:latin typeface="+mj-ea"/>
                <a:ea typeface="+mj-ea"/>
              </a:rPr>
              <a:t>安全技术在主数据体系应用</a:t>
            </a:r>
            <a:endParaRPr lang="en-US" sz="1600" b="1" kern="0" dirty="0">
              <a:solidFill>
                <a:sysClr val="windowText" lastClr="000000"/>
              </a:solidFill>
              <a:latin typeface="+mj-ea"/>
              <a:ea typeface="+mj-ea"/>
            </a:endParaRPr>
          </a:p>
        </p:txBody>
      </p:sp>
      <p:sp>
        <p:nvSpPr>
          <p:cNvPr id="14" name="AutoShape 9"/>
          <p:cNvSpPr>
            <a:spLocks noChangeArrowheads="1"/>
          </p:cNvSpPr>
          <p:nvPr/>
        </p:nvSpPr>
        <p:spPr bwMode="gray">
          <a:xfrm>
            <a:off x="3584848" y="4908835"/>
            <a:ext cx="441879" cy="1255624"/>
          </a:xfrm>
          <a:prstGeom prst="roundRect">
            <a:avLst>
              <a:gd name="adj" fmla="val 16667"/>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w="38100" algn="ctr">
            <a:solidFill>
              <a:srgbClr val="FFFFFF"/>
            </a:solidFill>
            <a:round/>
            <a:headEnd/>
            <a:tailEnd/>
          </a:ln>
          <a:effectLst>
            <a:outerShdw dist="63500" dir="3187806" algn="ctr" rotWithShape="0">
              <a:srgbClr val="001D3A"/>
            </a:outerShdw>
          </a:effectLst>
        </p:spPr>
        <p:txBody>
          <a:bodyPr lIns="54000" rIns="54000" anchor="ctr"/>
          <a:lstStyle/>
          <a:p>
            <a:pPr algn="ctr" fontAlgn="auto">
              <a:lnSpc>
                <a:spcPct val="100000"/>
              </a:lnSpc>
              <a:spcAft>
                <a:spcPts val="0"/>
              </a:spcAft>
              <a:buNone/>
              <a:defRPr/>
            </a:pPr>
            <a:r>
              <a:rPr lang="zh-CN" altLang="en-US" sz="1400" kern="0" dirty="0" smtClean="0">
                <a:solidFill>
                  <a:srgbClr val="000000"/>
                </a:solidFill>
                <a:latin typeface="+mj-ea"/>
                <a:ea typeface="+mj-ea"/>
              </a:rPr>
              <a:t>身份认证</a:t>
            </a:r>
            <a:endParaRPr lang="zh-CN" altLang="en-US" sz="1400" kern="0" dirty="0">
              <a:solidFill>
                <a:srgbClr val="000000"/>
              </a:solidFill>
              <a:latin typeface="+mj-ea"/>
              <a:ea typeface="+mj-ea"/>
            </a:endParaRPr>
          </a:p>
        </p:txBody>
      </p:sp>
      <p:sp>
        <p:nvSpPr>
          <p:cNvPr id="15" name="Rectangle 2"/>
          <p:cNvSpPr>
            <a:spLocks noChangeArrowheads="1"/>
          </p:cNvSpPr>
          <p:nvPr/>
        </p:nvSpPr>
        <p:spPr bwMode="auto">
          <a:xfrm>
            <a:off x="508299" y="4397904"/>
            <a:ext cx="2677783" cy="1953651"/>
          </a:xfrm>
          <a:prstGeom prst="rect">
            <a:avLst/>
          </a:prstGeom>
          <a:solidFill>
            <a:srgbClr val="D6EBF6"/>
          </a:solidFill>
          <a:ln w="3175" algn="ctr">
            <a:solidFill>
              <a:srgbClr val="000000"/>
            </a:solidFill>
            <a:miter lim="800000"/>
            <a:headEnd/>
            <a:tailEnd/>
          </a:ln>
          <a:effectLst/>
        </p:spPr>
        <p:txBody>
          <a:bodyPr wrap="none" lIns="45720" tIns="46800" rIns="45720" bIns="46800"/>
          <a:lstStyle/>
          <a:p>
            <a:pPr algn="ctr" fontAlgn="auto">
              <a:spcBef>
                <a:spcPts val="0"/>
              </a:spcBef>
              <a:spcAft>
                <a:spcPts val="0"/>
              </a:spcAft>
              <a:buNone/>
              <a:defRPr/>
            </a:pPr>
            <a:r>
              <a:rPr lang="zh-CN" altLang="en-US" sz="1600" b="1" kern="0" dirty="0">
                <a:solidFill>
                  <a:sysClr val="windowText" lastClr="000000"/>
                </a:solidFill>
                <a:latin typeface="+mj-ea"/>
                <a:ea typeface="+mj-ea"/>
              </a:rPr>
              <a:t>安全组织</a:t>
            </a:r>
            <a:endParaRPr lang="en-US" sz="1600" b="1" kern="0" dirty="0">
              <a:solidFill>
                <a:sysClr val="windowText" lastClr="000000"/>
              </a:solidFill>
              <a:latin typeface="+mj-ea"/>
              <a:ea typeface="+mj-ea"/>
            </a:endParaRPr>
          </a:p>
        </p:txBody>
      </p:sp>
      <p:sp>
        <p:nvSpPr>
          <p:cNvPr id="16" name="AutoShape 9"/>
          <p:cNvSpPr>
            <a:spLocks noChangeArrowheads="1"/>
          </p:cNvSpPr>
          <p:nvPr/>
        </p:nvSpPr>
        <p:spPr bwMode="gray">
          <a:xfrm>
            <a:off x="658456" y="5358342"/>
            <a:ext cx="2154420" cy="468322"/>
          </a:xfrm>
          <a:prstGeom prst="roundRect">
            <a:avLst>
              <a:gd name="adj" fmla="val 16667"/>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w="9525" algn="ctr">
            <a:solidFill>
              <a:srgbClr val="000000"/>
            </a:solidFill>
            <a:round/>
            <a:headEnd/>
            <a:tailEnd/>
          </a:ln>
        </p:spPr>
        <p:txBody>
          <a:bodyPr/>
          <a:lstStyle/>
          <a:p>
            <a:pPr algn="ctr">
              <a:lnSpc>
                <a:spcPct val="120000"/>
              </a:lnSpc>
              <a:spcBef>
                <a:spcPct val="20000"/>
              </a:spcBef>
              <a:buClr>
                <a:srgbClr val="83C2E5"/>
              </a:buClr>
              <a:buNone/>
            </a:pPr>
            <a:r>
              <a:rPr lang="zh-CN" altLang="en-US" dirty="0" smtClean="0">
                <a:solidFill>
                  <a:srgbClr val="000000"/>
                </a:solidFill>
                <a:latin typeface="+mj-ea"/>
                <a:ea typeface="+mj-ea"/>
              </a:rPr>
              <a:t>主数据责任授权</a:t>
            </a:r>
            <a:endParaRPr lang="zh-CN" altLang="en-US" dirty="0">
              <a:solidFill>
                <a:srgbClr val="000000"/>
              </a:solidFill>
              <a:latin typeface="+mj-ea"/>
              <a:ea typeface="+mj-ea"/>
            </a:endParaRPr>
          </a:p>
        </p:txBody>
      </p:sp>
      <p:sp>
        <p:nvSpPr>
          <p:cNvPr id="17" name="AutoShape 9"/>
          <p:cNvSpPr>
            <a:spLocks noChangeArrowheads="1"/>
          </p:cNvSpPr>
          <p:nvPr/>
        </p:nvSpPr>
        <p:spPr bwMode="gray">
          <a:xfrm>
            <a:off x="655281" y="4794778"/>
            <a:ext cx="2154420" cy="468322"/>
          </a:xfrm>
          <a:prstGeom prst="roundRect">
            <a:avLst>
              <a:gd name="adj" fmla="val 16667"/>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w="9525" algn="ctr">
            <a:solidFill>
              <a:srgbClr val="000000"/>
            </a:solidFill>
            <a:round/>
            <a:headEnd/>
            <a:tailEnd/>
          </a:ln>
        </p:spPr>
        <p:txBody>
          <a:bodyPr/>
          <a:lstStyle/>
          <a:p>
            <a:pPr algn="ctr">
              <a:lnSpc>
                <a:spcPct val="120000"/>
              </a:lnSpc>
              <a:spcBef>
                <a:spcPct val="20000"/>
              </a:spcBef>
              <a:buClr>
                <a:srgbClr val="83C2E5"/>
              </a:buClr>
              <a:buNone/>
            </a:pPr>
            <a:r>
              <a:rPr lang="zh-CN" altLang="en-US" dirty="0" smtClean="0">
                <a:solidFill>
                  <a:srgbClr val="000000"/>
                </a:solidFill>
                <a:latin typeface="+mj-ea"/>
                <a:ea typeface="+mj-ea"/>
              </a:rPr>
              <a:t>主数据管理岗位</a:t>
            </a:r>
            <a:endParaRPr lang="zh-CN" altLang="en-US" dirty="0">
              <a:solidFill>
                <a:srgbClr val="000000"/>
              </a:solidFill>
              <a:latin typeface="+mj-ea"/>
              <a:ea typeface="+mj-ea"/>
            </a:endParaRPr>
          </a:p>
        </p:txBody>
      </p:sp>
      <p:sp>
        <p:nvSpPr>
          <p:cNvPr id="21" name="AutoShape 9"/>
          <p:cNvSpPr>
            <a:spLocks noChangeArrowheads="1"/>
          </p:cNvSpPr>
          <p:nvPr/>
        </p:nvSpPr>
        <p:spPr bwMode="gray">
          <a:xfrm>
            <a:off x="4088904" y="4908835"/>
            <a:ext cx="437460" cy="1255624"/>
          </a:xfrm>
          <a:prstGeom prst="roundRect">
            <a:avLst>
              <a:gd name="adj" fmla="val 16667"/>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w="38100" algn="ctr">
            <a:solidFill>
              <a:srgbClr val="FFFFFF"/>
            </a:solidFill>
            <a:round/>
            <a:headEnd/>
            <a:tailEnd/>
          </a:ln>
          <a:effectLst>
            <a:outerShdw dist="63500" dir="3187806" algn="ctr" rotWithShape="0">
              <a:srgbClr val="001D3A"/>
            </a:outerShdw>
          </a:effectLst>
        </p:spPr>
        <p:txBody>
          <a:bodyPr lIns="54000" rIns="54000" anchor="ctr"/>
          <a:lstStyle/>
          <a:p>
            <a:pPr algn="ctr" fontAlgn="auto">
              <a:lnSpc>
                <a:spcPct val="100000"/>
              </a:lnSpc>
              <a:spcAft>
                <a:spcPts val="0"/>
              </a:spcAft>
              <a:buNone/>
              <a:defRPr/>
            </a:pPr>
            <a:r>
              <a:rPr lang="zh-CN" altLang="en-US" sz="1400" kern="0" dirty="0" smtClean="0">
                <a:solidFill>
                  <a:srgbClr val="000000"/>
                </a:solidFill>
                <a:latin typeface="+mj-ea"/>
                <a:ea typeface="+mj-ea"/>
              </a:rPr>
              <a:t>内容安全</a:t>
            </a:r>
            <a:endParaRPr lang="zh-CN" altLang="en-US" sz="1400" kern="0" dirty="0">
              <a:solidFill>
                <a:srgbClr val="000000"/>
              </a:solidFill>
              <a:latin typeface="+mj-ea"/>
              <a:ea typeface="+mj-ea"/>
            </a:endParaRPr>
          </a:p>
        </p:txBody>
      </p:sp>
      <p:sp>
        <p:nvSpPr>
          <p:cNvPr id="22" name="AutoShape 9"/>
          <p:cNvSpPr>
            <a:spLocks noChangeArrowheads="1"/>
          </p:cNvSpPr>
          <p:nvPr/>
        </p:nvSpPr>
        <p:spPr bwMode="gray">
          <a:xfrm>
            <a:off x="4511048" y="4908835"/>
            <a:ext cx="439670" cy="1255624"/>
          </a:xfrm>
          <a:prstGeom prst="roundRect">
            <a:avLst>
              <a:gd name="adj" fmla="val 16667"/>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w="38100" algn="ctr">
            <a:solidFill>
              <a:srgbClr val="FFFFFF"/>
            </a:solidFill>
            <a:round/>
            <a:headEnd/>
            <a:tailEnd/>
          </a:ln>
          <a:effectLst>
            <a:outerShdw dist="63500" dir="3187806" algn="ctr" rotWithShape="0">
              <a:srgbClr val="001D3A"/>
            </a:outerShdw>
          </a:effectLst>
        </p:spPr>
        <p:txBody>
          <a:bodyPr lIns="54000" rIns="54000" anchor="ctr"/>
          <a:lstStyle/>
          <a:p>
            <a:pPr algn="ctr" fontAlgn="auto">
              <a:lnSpc>
                <a:spcPct val="100000"/>
              </a:lnSpc>
              <a:spcAft>
                <a:spcPts val="0"/>
              </a:spcAft>
              <a:buNone/>
              <a:defRPr/>
            </a:pPr>
            <a:r>
              <a:rPr lang="zh-CN" altLang="en-US" sz="1400" kern="0" dirty="0" smtClean="0">
                <a:solidFill>
                  <a:srgbClr val="000000"/>
                </a:solidFill>
                <a:latin typeface="+mj-ea"/>
                <a:ea typeface="+mj-ea"/>
              </a:rPr>
              <a:t>访问控制</a:t>
            </a:r>
            <a:endParaRPr lang="zh-CN" altLang="en-US" sz="1400" kern="0" dirty="0">
              <a:solidFill>
                <a:srgbClr val="000000"/>
              </a:solidFill>
              <a:latin typeface="+mj-ea"/>
              <a:ea typeface="+mj-ea"/>
            </a:endParaRPr>
          </a:p>
        </p:txBody>
      </p:sp>
      <p:sp>
        <p:nvSpPr>
          <p:cNvPr id="23" name="AutoShape 9"/>
          <p:cNvSpPr>
            <a:spLocks noChangeArrowheads="1"/>
          </p:cNvSpPr>
          <p:nvPr/>
        </p:nvSpPr>
        <p:spPr bwMode="gray">
          <a:xfrm>
            <a:off x="4953000" y="4908835"/>
            <a:ext cx="441879" cy="1255624"/>
          </a:xfrm>
          <a:prstGeom prst="roundRect">
            <a:avLst>
              <a:gd name="adj" fmla="val 16667"/>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w="38100" algn="ctr">
            <a:solidFill>
              <a:srgbClr val="FFFFFF"/>
            </a:solidFill>
            <a:round/>
            <a:headEnd/>
            <a:tailEnd/>
          </a:ln>
          <a:effectLst>
            <a:outerShdw dist="63500" dir="3187806" algn="ctr" rotWithShape="0">
              <a:srgbClr val="001D3A"/>
            </a:outerShdw>
          </a:effectLst>
        </p:spPr>
        <p:txBody>
          <a:bodyPr lIns="54000" rIns="54000" anchor="ctr"/>
          <a:lstStyle/>
          <a:p>
            <a:pPr algn="ctr" fontAlgn="auto">
              <a:lnSpc>
                <a:spcPct val="100000"/>
              </a:lnSpc>
              <a:spcAft>
                <a:spcPts val="0"/>
              </a:spcAft>
              <a:buNone/>
              <a:defRPr/>
            </a:pPr>
            <a:r>
              <a:rPr lang="zh-CN" altLang="en-US" kern="0" dirty="0" smtClean="0">
                <a:solidFill>
                  <a:srgbClr val="000000"/>
                </a:solidFill>
                <a:latin typeface="+mj-ea"/>
                <a:ea typeface="+mj-ea"/>
              </a:rPr>
              <a:t>集成安全</a:t>
            </a:r>
            <a:endParaRPr lang="zh-CN" altLang="en-US" sz="1400" kern="0" dirty="0">
              <a:solidFill>
                <a:srgbClr val="000000"/>
              </a:solidFill>
              <a:latin typeface="+mj-ea"/>
              <a:ea typeface="+mj-ea"/>
            </a:endParaRPr>
          </a:p>
        </p:txBody>
      </p:sp>
      <p:sp>
        <p:nvSpPr>
          <p:cNvPr id="24" name="AutoShape 9"/>
          <p:cNvSpPr>
            <a:spLocks noChangeArrowheads="1"/>
          </p:cNvSpPr>
          <p:nvPr/>
        </p:nvSpPr>
        <p:spPr bwMode="gray">
          <a:xfrm>
            <a:off x="5447225" y="4908835"/>
            <a:ext cx="441879" cy="1255624"/>
          </a:xfrm>
          <a:prstGeom prst="roundRect">
            <a:avLst>
              <a:gd name="adj" fmla="val 16667"/>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w="38100" algn="ctr">
            <a:solidFill>
              <a:srgbClr val="FFFFFF"/>
            </a:solidFill>
            <a:round/>
            <a:headEnd/>
            <a:tailEnd/>
          </a:ln>
          <a:effectLst>
            <a:outerShdw dist="63500" dir="3187806" algn="ctr" rotWithShape="0">
              <a:srgbClr val="001D3A"/>
            </a:outerShdw>
          </a:effectLst>
        </p:spPr>
        <p:txBody>
          <a:bodyPr lIns="54000" rIns="54000" anchor="ctr"/>
          <a:lstStyle/>
          <a:p>
            <a:pPr algn="ctr" fontAlgn="auto">
              <a:lnSpc>
                <a:spcPct val="100000"/>
              </a:lnSpc>
              <a:spcAft>
                <a:spcPts val="0"/>
              </a:spcAft>
              <a:buNone/>
            </a:pPr>
            <a:r>
              <a:rPr lang="zh-CN" altLang="en-US" kern="0" dirty="0" smtClean="0">
                <a:solidFill>
                  <a:srgbClr val="000000"/>
                </a:solidFill>
                <a:latin typeface="+mj-ea"/>
                <a:ea typeface="+mj-ea"/>
              </a:rPr>
              <a:t>日志管理</a:t>
            </a:r>
            <a:endParaRPr lang="zh-CN" altLang="en-US" kern="0" dirty="0">
              <a:solidFill>
                <a:srgbClr val="000000"/>
              </a:solidFill>
              <a:latin typeface="+mj-ea"/>
              <a:ea typeface="+mj-ea"/>
            </a:endParaRPr>
          </a:p>
        </p:txBody>
      </p:sp>
      <p:sp>
        <p:nvSpPr>
          <p:cNvPr id="31" name="AutoShape 9"/>
          <p:cNvSpPr>
            <a:spLocks noChangeArrowheads="1"/>
          </p:cNvSpPr>
          <p:nvPr/>
        </p:nvSpPr>
        <p:spPr bwMode="gray">
          <a:xfrm>
            <a:off x="5951281" y="4908835"/>
            <a:ext cx="441879" cy="1255624"/>
          </a:xfrm>
          <a:prstGeom prst="roundRect">
            <a:avLst>
              <a:gd name="adj" fmla="val 16667"/>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w="38100" algn="ctr">
            <a:solidFill>
              <a:srgbClr val="FFFFFF"/>
            </a:solidFill>
            <a:round/>
            <a:headEnd/>
            <a:tailEnd/>
          </a:ln>
          <a:effectLst>
            <a:outerShdw dist="63500" dir="3187806" algn="ctr" rotWithShape="0">
              <a:srgbClr val="001D3A"/>
            </a:outerShdw>
          </a:effectLst>
        </p:spPr>
        <p:txBody>
          <a:bodyPr lIns="54000" rIns="54000" anchor="ctr"/>
          <a:lstStyle/>
          <a:p>
            <a:pPr algn="ctr" fontAlgn="auto">
              <a:lnSpc>
                <a:spcPct val="100000"/>
              </a:lnSpc>
              <a:spcAft>
                <a:spcPts val="0"/>
              </a:spcAft>
              <a:buNone/>
            </a:pPr>
            <a:r>
              <a:rPr lang="zh-CN" altLang="en-US" kern="0" dirty="0" smtClean="0">
                <a:solidFill>
                  <a:srgbClr val="000000"/>
                </a:solidFill>
                <a:latin typeface="+mj-ea"/>
                <a:ea typeface="+mj-ea"/>
              </a:rPr>
              <a:t>安全恢复</a:t>
            </a:r>
            <a:endParaRPr lang="zh-CN" altLang="en-US" kern="0" dirty="0">
              <a:solidFill>
                <a:srgbClr val="000000"/>
              </a:solidFill>
              <a:latin typeface="+mj-ea"/>
              <a:ea typeface="+mj-ea"/>
            </a:endParaRPr>
          </a:p>
        </p:txBody>
      </p:sp>
      <p:sp>
        <p:nvSpPr>
          <p:cNvPr id="2" name="矩形 1"/>
          <p:cNvSpPr/>
          <p:nvPr/>
        </p:nvSpPr>
        <p:spPr>
          <a:xfrm>
            <a:off x="3759820" y="2946102"/>
            <a:ext cx="2339102" cy="345094"/>
          </a:xfrm>
          <a:prstGeom prst="rect">
            <a:avLst/>
          </a:prstGeom>
        </p:spPr>
        <p:txBody>
          <a:bodyPr wrap="none">
            <a:spAutoFit/>
          </a:bodyPr>
          <a:lstStyle/>
          <a:p>
            <a:pPr>
              <a:buNone/>
            </a:pPr>
            <a:r>
              <a:rPr lang="zh-CN" altLang="zh-CN" b="1" dirty="0">
                <a:latin typeface="+mj-ea"/>
                <a:ea typeface="+mj-ea"/>
              </a:rPr>
              <a:t>中国建筑信息安全管理规定</a:t>
            </a:r>
            <a:endParaRPr lang="zh-CN" altLang="en-US" b="1" dirty="0">
              <a:latin typeface="+mj-ea"/>
              <a:ea typeface="+mj-ea"/>
            </a:endParaRPr>
          </a:p>
        </p:txBody>
      </p:sp>
      <p:sp>
        <p:nvSpPr>
          <p:cNvPr id="3" name="矩形 2"/>
          <p:cNvSpPr/>
          <p:nvPr/>
        </p:nvSpPr>
        <p:spPr>
          <a:xfrm>
            <a:off x="453273" y="1268760"/>
            <a:ext cx="9112787" cy="812530"/>
          </a:xfrm>
          <a:prstGeom prst="rect">
            <a:avLst/>
          </a:prstGeom>
        </p:spPr>
        <p:txBody>
          <a:bodyPr wrap="square">
            <a:spAutoFit/>
          </a:bodyPr>
          <a:lstStyle/>
          <a:p>
            <a:pPr>
              <a:buNone/>
            </a:pPr>
            <a:r>
              <a:rPr lang="zh-CN" altLang="en-US" sz="1800" b="1" dirty="0">
                <a:latin typeface="+mj-ea"/>
                <a:ea typeface="+mj-ea"/>
              </a:rPr>
              <a:t>按照</a:t>
            </a:r>
            <a:r>
              <a:rPr lang="zh-CN" altLang="en-US" sz="1800" b="1" dirty="0" smtClean="0">
                <a:latin typeface="+mj-ea"/>
                <a:ea typeface="+mj-ea"/>
              </a:rPr>
              <a:t>中国建筑信息安全管理规定和信息安全管理细则的要求，</a:t>
            </a:r>
            <a:r>
              <a:rPr lang="zh-CN" altLang="zh-CN" sz="1800" b="1" dirty="0" smtClean="0">
                <a:latin typeface="+mj-ea"/>
                <a:ea typeface="+mj-ea"/>
              </a:rPr>
              <a:t>确保</a:t>
            </a:r>
            <a:r>
              <a:rPr lang="zh-CN" altLang="en-US" sz="1800" b="1" dirty="0" smtClean="0">
                <a:latin typeface="+mj-ea"/>
                <a:ea typeface="+mj-ea"/>
              </a:rPr>
              <a:t>主数据管理</a:t>
            </a:r>
            <a:r>
              <a:rPr lang="zh-CN" altLang="zh-CN" sz="1800" b="1" dirty="0" smtClean="0">
                <a:latin typeface="+mj-ea"/>
                <a:ea typeface="+mj-ea"/>
              </a:rPr>
              <a:t>系统安全</a:t>
            </a:r>
            <a:r>
              <a:rPr lang="zh-CN" altLang="zh-CN" sz="1800" b="1" dirty="0">
                <a:latin typeface="+mj-ea"/>
                <a:ea typeface="+mj-ea"/>
              </a:rPr>
              <a:t>、可靠、稳定</a:t>
            </a:r>
            <a:r>
              <a:rPr lang="zh-CN" altLang="zh-CN" sz="1800" b="1" dirty="0" smtClean="0">
                <a:latin typeface="+mj-ea"/>
                <a:ea typeface="+mj-ea"/>
              </a:rPr>
              <a:t>运行</a:t>
            </a:r>
            <a:r>
              <a:rPr lang="zh-CN" altLang="en-US" sz="1800" b="1" dirty="0" smtClean="0">
                <a:latin typeface="+mj-ea"/>
                <a:ea typeface="+mj-ea"/>
              </a:rPr>
              <a:t>。</a:t>
            </a:r>
            <a:endParaRPr lang="zh-CN" altLang="en-US" sz="1800" b="1" dirty="0">
              <a:latin typeface="+mj-ea"/>
              <a:ea typeface="+mj-ea"/>
            </a:endParaRPr>
          </a:p>
        </p:txBody>
      </p:sp>
      <p:sp>
        <p:nvSpPr>
          <p:cNvPr id="45" name="矩形 44"/>
          <p:cNvSpPr/>
          <p:nvPr/>
        </p:nvSpPr>
        <p:spPr>
          <a:xfrm>
            <a:off x="4505908" y="32254"/>
            <a:ext cx="5415644" cy="332720"/>
          </a:xfrm>
          <a:prstGeom prst="rect">
            <a:avLst/>
          </a:prstGeom>
        </p:spPr>
        <p:txBody>
          <a:bodyPr wrap="square">
            <a:spAutoFit/>
          </a:bodyPr>
          <a:lstStyle/>
          <a:p>
            <a:pPr>
              <a:buNone/>
            </a:pPr>
            <a:r>
              <a:rPr lang="zh-CN" altLang="en-US" b="1" dirty="0" smtClean="0">
                <a:latin typeface="+mn-ea"/>
                <a:ea typeface="+mn-ea"/>
              </a:rPr>
              <a:t>管理架构  绩效考核  应用架构  数据标准  集成架构  </a:t>
            </a:r>
            <a:r>
              <a:rPr lang="zh-CN" altLang="en-US" b="1" dirty="0" smtClean="0">
                <a:solidFill>
                  <a:srgbClr val="FF0000"/>
                </a:solidFill>
                <a:latin typeface="+mn-ea"/>
                <a:ea typeface="+mn-ea"/>
              </a:rPr>
              <a:t>安全架构</a:t>
            </a:r>
            <a:endParaRPr lang="zh-CN" altLang="en-US" b="1" dirty="0">
              <a:solidFill>
                <a:srgbClr val="FF0000"/>
              </a:solidFill>
              <a:latin typeface="+mn-ea"/>
              <a:ea typeface="+mn-ea"/>
            </a:endParaRPr>
          </a:p>
        </p:txBody>
      </p:sp>
      <p:sp>
        <p:nvSpPr>
          <p:cNvPr id="46" name="右箭头 45"/>
          <p:cNvSpPr/>
          <p:nvPr/>
        </p:nvSpPr>
        <p:spPr bwMode="auto">
          <a:xfrm>
            <a:off x="8034300"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7" name="右箭头 46"/>
          <p:cNvSpPr/>
          <p:nvPr/>
        </p:nvSpPr>
        <p:spPr bwMode="auto">
          <a:xfrm>
            <a:off x="8898396" y="155187"/>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8" name="右箭头 47"/>
          <p:cNvSpPr/>
          <p:nvPr/>
        </p:nvSpPr>
        <p:spPr bwMode="auto">
          <a:xfrm>
            <a:off x="7120498" y="127783"/>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9" name="右箭头 48"/>
          <p:cNvSpPr/>
          <p:nvPr/>
        </p:nvSpPr>
        <p:spPr bwMode="auto">
          <a:xfrm>
            <a:off x="6234100"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50" name="右箭头 49"/>
          <p:cNvSpPr/>
          <p:nvPr/>
        </p:nvSpPr>
        <p:spPr bwMode="auto">
          <a:xfrm>
            <a:off x="5320298" y="138934"/>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grpSp>
        <p:nvGrpSpPr>
          <p:cNvPr id="70" name="组合 31"/>
          <p:cNvGrpSpPr/>
          <p:nvPr/>
        </p:nvGrpSpPr>
        <p:grpSpPr>
          <a:xfrm>
            <a:off x="8358454" y="431655"/>
            <a:ext cx="1295910" cy="477065"/>
            <a:chOff x="4420039" y="1208820"/>
            <a:chExt cx="4032448" cy="2880728"/>
          </a:xfrm>
        </p:grpSpPr>
        <p:sp>
          <p:nvSpPr>
            <p:cNvPr id="71" name="圆角矩形 70"/>
            <p:cNvSpPr/>
            <p:nvPr/>
          </p:nvSpPr>
          <p:spPr>
            <a:xfrm>
              <a:off x="4420039" y="267591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72" name="圆角矩形 71"/>
            <p:cNvSpPr/>
            <p:nvPr/>
          </p:nvSpPr>
          <p:spPr>
            <a:xfrm>
              <a:off x="4420039" y="1208820"/>
              <a:ext cx="4032448" cy="1413638"/>
            </a:xfrm>
            <a:prstGeom prst="roundRect">
              <a:avLst/>
            </a:prstGeom>
            <a:solidFill>
              <a:schemeClr val="accent2"/>
            </a:solidFill>
          </p:spPr>
          <p:txBody>
            <a:bodyPr wrap="square" lIns="36000" tIns="36000" rIns="0" bIns="0" rtlCol="0" anchor="ctr">
              <a:noAutofit/>
            </a:bodyPr>
            <a:lstStyle/>
            <a:p>
              <a:pPr algn="ctr">
                <a:lnSpc>
                  <a:spcPct val="100000"/>
                </a:lnSpc>
                <a:spcAft>
                  <a:spcPts val="0"/>
                </a:spcAft>
                <a:buNone/>
              </a:pPr>
              <a:endParaRPr lang="zh-CN" altLang="en-US" sz="800" dirty="0" smtClean="0">
                <a:latin typeface="+mj-ea"/>
                <a:ea typeface="+mj-ea"/>
              </a:endParaRPr>
            </a:p>
          </p:txBody>
        </p:sp>
        <p:sp>
          <p:nvSpPr>
            <p:cNvPr id="73" name="Rectangle 89"/>
            <p:cNvSpPr>
              <a:spLocks noChangeArrowheads="1"/>
            </p:cNvSpPr>
            <p:nvPr/>
          </p:nvSpPr>
          <p:spPr bwMode="auto">
            <a:xfrm>
              <a:off x="4829047"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nvGrpSpPr>
            <p:cNvPr id="74" name="Group 85"/>
            <p:cNvGrpSpPr>
              <a:grpSpLocks/>
            </p:cNvGrpSpPr>
            <p:nvPr/>
          </p:nvGrpSpPr>
          <p:grpSpPr bwMode="auto">
            <a:xfrm>
              <a:off x="6017381" y="1604421"/>
              <a:ext cx="972000" cy="360000"/>
              <a:chOff x="8769" y="5221"/>
              <a:chExt cx="1307" cy="374"/>
            </a:xfrm>
            <a:solidFill>
              <a:schemeClr val="accent2">
                <a:lumMod val="75000"/>
              </a:schemeClr>
            </a:solidFill>
          </p:grpSpPr>
          <p:sp>
            <p:nvSpPr>
              <p:cNvPr id="85" name="Rectangle 89"/>
              <p:cNvSpPr>
                <a:spLocks noChangeArrowheads="1"/>
              </p:cNvSpPr>
              <p:nvPr/>
            </p:nvSpPr>
            <p:spPr bwMode="auto">
              <a:xfrm>
                <a:off x="8769" y="5221"/>
                <a:ext cx="1307" cy="37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pic>
            <p:nvPicPr>
              <p:cNvPr id="86" name="Picture 88"/>
              <p:cNvPicPr>
                <a:picLocks noChangeAspect="1" noChangeArrowheads="1"/>
              </p:cNvPicPr>
              <p:nvPr/>
            </p:nvPicPr>
            <p:blipFill>
              <a:blip r:embed="rId3"/>
              <a:srcRect/>
              <a:stretch>
                <a:fillRect/>
              </a:stretch>
            </p:blipFill>
            <p:spPr bwMode="auto">
              <a:xfrm>
                <a:off x="8770" y="5222"/>
                <a:ext cx="1306" cy="373"/>
              </a:xfrm>
              <a:prstGeom prst="rect">
                <a:avLst/>
              </a:prstGeom>
              <a:grpFill/>
            </p:spPr>
          </p:pic>
          <p:sp>
            <p:nvSpPr>
              <p:cNvPr id="87" name="Rectangle 87"/>
              <p:cNvSpPr>
                <a:spLocks noChangeArrowheads="1"/>
              </p:cNvSpPr>
              <p:nvPr/>
            </p:nvSpPr>
            <p:spPr bwMode="auto">
              <a:xfrm>
                <a:off x="8769" y="5221"/>
                <a:ext cx="1307" cy="37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
          <p:nvSpPr>
            <p:cNvPr id="75" name="Rectangle 79"/>
            <p:cNvSpPr>
              <a:spLocks noChangeArrowheads="1"/>
            </p:cNvSpPr>
            <p:nvPr/>
          </p:nvSpPr>
          <p:spPr bwMode="auto">
            <a:xfrm>
              <a:off x="7205715" y="1604421"/>
              <a:ext cx="972000" cy="360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a:buNone/>
              </a:pPr>
              <a:endParaRPr lang="zh-CN" altLang="en-US" sz="800">
                <a:latin typeface="+mj-ea"/>
                <a:ea typeface="+mj-ea"/>
              </a:endParaRPr>
            </a:p>
          </p:txBody>
        </p:sp>
        <p:sp>
          <p:nvSpPr>
            <p:cNvPr id="76" name="Rectangle 86"/>
            <p:cNvSpPr>
              <a:spLocks noChangeArrowheads="1"/>
            </p:cNvSpPr>
            <p:nvPr/>
          </p:nvSpPr>
          <p:spPr bwMode="auto">
            <a:xfrm>
              <a:off x="4972479"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7" name="Rectangle 89"/>
            <p:cNvSpPr>
              <a:spLocks noChangeArrowheads="1"/>
            </p:cNvSpPr>
            <p:nvPr/>
          </p:nvSpPr>
          <p:spPr bwMode="auto">
            <a:xfrm>
              <a:off x="4829048"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78" name="Rectangle 86"/>
            <p:cNvSpPr>
              <a:spLocks noChangeArrowheads="1"/>
            </p:cNvSpPr>
            <p:nvPr/>
          </p:nvSpPr>
          <p:spPr bwMode="auto">
            <a:xfrm>
              <a:off x="5522780"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79" name="Rectangle 86"/>
            <p:cNvSpPr>
              <a:spLocks noChangeArrowheads="1"/>
            </p:cNvSpPr>
            <p:nvPr/>
          </p:nvSpPr>
          <p:spPr bwMode="auto">
            <a:xfrm>
              <a:off x="6073081"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80" name="Rectangle 86"/>
            <p:cNvSpPr>
              <a:spLocks noChangeArrowheads="1"/>
            </p:cNvSpPr>
            <p:nvPr/>
          </p:nvSpPr>
          <p:spPr bwMode="auto">
            <a:xfrm>
              <a:off x="6623382"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81" name="Rectangle 86"/>
            <p:cNvSpPr>
              <a:spLocks noChangeArrowheads="1"/>
            </p:cNvSpPr>
            <p:nvPr/>
          </p:nvSpPr>
          <p:spPr bwMode="auto">
            <a:xfrm>
              <a:off x="7173683" y="3069951"/>
              <a:ext cx="432048" cy="864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82" name="Rectangle 86"/>
            <p:cNvSpPr>
              <a:spLocks noChangeArrowheads="1"/>
            </p:cNvSpPr>
            <p:nvPr/>
          </p:nvSpPr>
          <p:spPr bwMode="auto">
            <a:xfrm>
              <a:off x="7723983" y="3069951"/>
              <a:ext cx="432048" cy="864000"/>
            </a:xfrm>
            <a:prstGeom prst="rect">
              <a:avLst/>
            </a:prstGeom>
            <a:solidFill>
              <a:srgbClr val="FFC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微软雅黑" pitchFamily="34" charset="-122"/>
                <a:ea typeface="微软雅黑" pitchFamily="34" charset="-122"/>
              </a:endParaRPr>
            </a:p>
          </p:txBody>
        </p:sp>
        <p:sp>
          <p:nvSpPr>
            <p:cNvPr id="83" name="Rectangle 89"/>
            <p:cNvSpPr>
              <a:spLocks noChangeArrowheads="1"/>
            </p:cNvSpPr>
            <p:nvPr/>
          </p:nvSpPr>
          <p:spPr bwMode="auto">
            <a:xfrm>
              <a:off x="6017382"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sp>
          <p:nvSpPr>
            <p:cNvPr id="84" name="Rectangle 89"/>
            <p:cNvSpPr>
              <a:spLocks noChangeArrowheads="1"/>
            </p:cNvSpPr>
            <p:nvPr/>
          </p:nvSpPr>
          <p:spPr bwMode="auto">
            <a:xfrm>
              <a:off x="7205715" y="2079919"/>
              <a:ext cx="972000" cy="36000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800">
                <a:latin typeface="+mj-ea"/>
                <a:ea typeface="+mj-ea"/>
              </a:endParaRPr>
            </a:p>
          </p:txBody>
        </p:sp>
      </p:grpSp>
    </p:spTree>
    <p:extLst>
      <p:ext uri="{BB962C8B-B14F-4D97-AF65-F5344CB8AC3E}">
        <p14:creationId xmlns:p14="http://schemas.microsoft.com/office/powerpoint/2010/main" val="132102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352" y="152400"/>
            <a:ext cx="8001000" cy="838200"/>
          </a:xfrm>
        </p:spPr>
        <p:txBody>
          <a:bodyPr/>
          <a:lstStyle/>
          <a:p>
            <a:r>
              <a:rPr lang="zh-CN" altLang="en-US" sz="3200" dirty="0" smtClean="0"/>
              <a:t>内　容</a:t>
            </a:r>
            <a:endParaRPr lang="zh-CN" altLang="en-US" sz="3200" dirty="0"/>
          </a:p>
        </p:txBody>
      </p:sp>
      <p:pic>
        <p:nvPicPr>
          <p:cNvPr id="19" name="Picture 22"/>
          <p:cNvPicPr>
            <a:picLocks noChangeArrowheads="1"/>
          </p:cNvPicPr>
          <p:nvPr/>
        </p:nvPicPr>
        <p:blipFill>
          <a:blip r:embed="rId2" cstate="print"/>
          <a:srcRect/>
          <a:stretch>
            <a:fillRect/>
          </a:stretch>
        </p:blipFill>
        <p:spPr bwMode="gray">
          <a:xfrm>
            <a:off x="6897216" y="1124744"/>
            <a:ext cx="2498725" cy="5199856"/>
          </a:xfrm>
          <a:prstGeom prst="rect">
            <a:avLst/>
          </a:prstGeom>
          <a:noFill/>
          <a:ln w="9525">
            <a:noFill/>
            <a:miter lim="800000"/>
            <a:headEnd/>
            <a:tailEnd/>
          </a:ln>
        </p:spPr>
      </p:pic>
      <p:grpSp>
        <p:nvGrpSpPr>
          <p:cNvPr id="21" name="组合 20"/>
          <p:cNvGrpSpPr/>
          <p:nvPr/>
        </p:nvGrpSpPr>
        <p:grpSpPr>
          <a:xfrm>
            <a:off x="1353160" y="1122976"/>
            <a:ext cx="5040000" cy="648000"/>
            <a:chOff x="2315691" y="2348879"/>
            <a:chExt cx="4905297" cy="546101"/>
          </a:xfrm>
        </p:grpSpPr>
        <p:sp>
          <p:nvSpPr>
            <p:cNvPr id="2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23" name="组合 22"/>
            <p:cNvGrpSpPr/>
            <p:nvPr/>
          </p:nvGrpSpPr>
          <p:grpSpPr>
            <a:xfrm>
              <a:off x="2315691" y="2348879"/>
              <a:ext cx="4905297" cy="481013"/>
              <a:chOff x="2315691" y="2348879"/>
              <a:chExt cx="4905297" cy="481013"/>
            </a:xfrm>
          </p:grpSpPr>
          <p:sp>
            <p:nvSpPr>
              <p:cNvPr id="2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25"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项目简要回顾</a:t>
                </a:r>
                <a:endParaRPr lang="zh-CN" altLang="en-US" sz="1800" b="1" dirty="0">
                  <a:solidFill>
                    <a:schemeClr val="bg1"/>
                  </a:solidFill>
                  <a:latin typeface="微软雅黑" pitchFamily="34" charset="-122"/>
                  <a:ea typeface="微软雅黑" pitchFamily="34" charset="-122"/>
                </a:endParaRPr>
              </a:p>
            </p:txBody>
          </p:sp>
        </p:grpSp>
      </p:grpSp>
      <p:grpSp>
        <p:nvGrpSpPr>
          <p:cNvPr id="41" name="组合 40"/>
          <p:cNvGrpSpPr/>
          <p:nvPr/>
        </p:nvGrpSpPr>
        <p:grpSpPr>
          <a:xfrm>
            <a:off x="1353160" y="2492896"/>
            <a:ext cx="5040000" cy="648000"/>
            <a:chOff x="2315691" y="2348879"/>
            <a:chExt cx="4905297" cy="546101"/>
          </a:xfrm>
        </p:grpSpPr>
        <p:sp>
          <p:nvSpPr>
            <p:cNvPr id="4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43" name="组合 42"/>
            <p:cNvGrpSpPr/>
            <p:nvPr/>
          </p:nvGrpSpPr>
          <p:grpSpPr>
            <a:xfrm>
              <a:off x="2315691" y="2348879"/>
              <a:ext cx="4905297" cy="481013"/>
              <a:chOff x="2315691" y="2348879"/>
              <a:chExt cx="4905297" cy="481013"/>
            </a:xfrm>
          </p:grpSpPr>
          <p:sp>
            <p:nvSpPr>
              <p:cNvPr id="4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45" name="Rectangle 13"/>
              <p:cNvSpPr>
                <a:spLocks noChangeArrowheads="1"/>
              </p:cNvSpPr>
              <p:nvPr/>
            </p:nvSpPr>
            <p:spPr bwMode="auto">
              <a:xfrm>
                <a:off x="2315691" y="2399362"/>
                <a:ext cx="4905297" cy="38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需求调研及现状评估</a:t>
                </a:r>
                <a:endParaRPr lang="zh-CN" altLang="en-US" sz="1800" b="1" dirty="0">
                  <a:solidFill>
                    <a:schemeClr val="bg1"/>
                  </a:solidFill>
                  <a:latin typeface="微软雅黑" pitchFamily="34" charset="-122"/>
                  <a:ea typeface="微软雅黑" pitchFamily="34" charset="-122"/>
                </a:endParaRPr>
              </a:p>
            </p:txBody>
          </p:sp>
        </p:grpSp>
      </p:grpSp>
      <p:grpSp>
        <p:nvGrpSpPr>
          <p:cNvPr id="51" name="组合 50"/>
          <p:cNvGrpSpPr/>
          <p:nvPr/>
        </p:nvGrpSpPr>
        <p:grpSpPr>
          <a:xfrm>
            <a:off x="1353160" y="5087761"/>
            <a:ext cx="5040000" cy="648000"/>
            <a:chOff x="2315691" y="2348879"/>
            <a:chExt cx="4905297" cy="546101"/>
          </a:xfrm>
        </p:grpSpPr>
        <p:sp>
          <p:nvSpPr>
            <p:cNvPr id="5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53" name="组合 52"/>
            <p:cNvGrpSpPr/>
            <p:nvPr/>
          </p:nvGrpSpPr>
          <p:grpSpPr>
            <a:xfrm>
              <a:off x="2315691" y="2348879"/>
              <a:ext cx="4905297" cy="481013"/>
              <a:chOff x="2315691" y="2348879"/>
              <a:chExt cx="4905297" cy="481013"/>
            </a:xfrm>
          </p:grpSpPr>
          <p:sp>
            <p:nvSpPr>
              <p:cNvPr id="5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55"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实施规划及预算</a:t>
                </a:r>
                <a:endParaRPr lang="zh-CN" altLang="en-US" sz="1800" b="1" dirty="0">
                  <a:solidFill>
                    <a:schemeClr val="bg1"/>
                  </a:solidFill>
                  <a:latin typeface="微软雅黑" pitchFamily="34" charset="-122"/>
                  <a:ea typeface="微软雅黑" pitchFamily="34" charset="-122"/>
                </a:endParaRPr>
              </a:p>
            </p:txBody>
          </p:sp>
        </p:grpSp>
      </p:grpSp>
      <p:sp>
        <p:nvSpPr>
          <p:cNvPr id="3" name="矩形 2"/>
          <p:cNvSpPr/>
          <p:nvPr/>
        </p:nvSpPr>
        <p:spPr>
          <a:xfrm>
            <a:off x="3873160" y="1753652"/>
            <a:ext cx="1438214" cy="738664"/>
          </a:xfrm>
          <a:prstGeom prst="rect">
            <a:avLst/>
          </a:prstGeom>
        </p:spPr>
        <p:txBody>
          <a:bodyPr wrap="none">
            <a:spAutoFit/>
          </a:bodyPr>
          <a:lstStyle/>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项目概述</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项目工作进度</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阶段工作内容</a:t>
            </a:r>
            <a:endParaRPr lang="en-US" altLang="zh-CN" dirty="0" smtClean="0">
              <a:latin typeface="微软雅黑" pitchFamily="34" charset="-122"/>
              <a:ea typeface="微软雅黑" pitchFamily="34" charset="-122"/>
            </a:endParaRPr>
          </a:p>
        </p:txBody>
      </p:sp>
      <p:sp>
        <p:nvSpPr>
          <p:cNvPr id="5" name="矩形 4"/>
          <p:cNvSpPr/>
          <p:nvPr/>
        </p:nvSpPr>
        <p:spPr>
          <a:xfrm>
            <a:off x="3873160" y="4531610"/>
            <a:ext cx="1550424" cy="523220"/>
          </a:xfrm>
          <a:prstGeom prst="rect">
            <a:avLst/>
          </a:prstGeom>
        </p:spPr>
        <p:txBody>
          <a:bodyPr wrap="none">
            <a:spAutoFit/>
          </a:bodyPr>
          <a:lstStyle/>
          <a:p>
            <a:pPr marL="285750" indent="-285750">
              <a:lnSpc>
                <a:spcPct val="100000"/>
              </a:lnSpc>
              <a:spcAft>
                <a:spcPts val="0"/>
              </a:spcAft>
              <a:buChar char="u"/>
            </a:pPr>
            <a:r>
              <a:rPr lang="zh-CN" altLang="en-US" dirty="0" smtClean="0">
                <a:latin typeface="微软雅黑" pitchFamily="34" charset="-122"/>
                <a:ea typeface="微软雅黑" pitchFamily="34" charset="-122"/>
              </a:rPr>
              <a:t>体系规划设计</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体系架构设计</a:t>
            </a:r>
            <a:endParaRPr lang="zh-CN" altLang="zh-CN" dirty="0">
              <a:latin typeface="微软雅黑" pitchFamily="34" charset="-122"/>
              <a:ea typeface="微软雅黑" pitchFamily="34" charset="-122"/>
            </a:endParaRPr>
          </a:p>
        </p:txBody>
      </p:sp>
      <p:sp>
        <p:nvSpPr>
          <p:cNvPr id="7" name="矩形 6"/>
          <p:cNvSpPr/>
          <p:nvPr/>
        </p:nvSpPr>
        <p:spPr>
          <a:xfrm>
            <a:off x="3873160" y="5699769"/>
            <a:ext cx="1550424" cy="738664"/>
          </a:xfrm>
          <a:prstGeom prst="rect">
            <a:avLst/>
          </a:prstGeom>
        </p:spPr>
        <p:txBody>
          <a:bodyPr wrap="none">
            <a:spAutoFit/>
          </a:bodyPr>
          <a:lstStyle/>
          <a:p>
            <a:pPr marL="285750" indent="-285750">
              <a:lnSpc>
                <a:spcPct val="100000"/>
              </a:lnSpc>
              <a:spcAft>
                <a:spcPts val="0"/>
              </a:spcAft>
              <a:buChar char="u"/>
            </a:pPr>
            <a:r>
              <a:rPr lang="zh-CN" altLang="en-US" dirty="0" smtClean="0">
                <a:latin typeface="微软雅黑" pitchFamily="34" charset="-122"/>
                <a:ea typeface="微软雅黑" pitchFamily="34" charset="-122"/>
              </a:rPr>
              <a:t>实施原则策略</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总体</a:t>
            </a:r>
            <a:r>
              <a:rPr lang="zh-CN" altLang="en-US" dirty="0">
                <a:latin typeface="微软雅黑" pitchFamily="34" charset="-122"/>
                <a:ea typeface="微软雅黑" pitchFamily="34" charset="-122"/>
              </a:rPr>
              <a:t>推进计划</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项目预算</a:t>
            </a:r>
            <a:endParaRPr lang="zh-CN" altLang="zh-CN" dirty="0">
              <a:latin typeface="微软雅黑" pitchFamily="34" charset="-122"/>
              <a:ea typeface="微软雅黑" pitchFamily="34" charset="-122"/>
            </a:endParaRPr>
          </a:p>
        </p:txBody>
      </p:sp>
      <p:grpSp>
        <p:nvGrpSpPr>
          <p:cNvPr id="26" name="组合 25"/>
          <p:cNvGrpSpPr/>
          <p:nvPr/>
        </p:nvGrpSpPr>
        <p:grpSpPr>
          <a:xfrm>
            <a:off x="1353160" y="3861048"/>
            <a:ext cx="5040000" cy="648000"/>
            <a:chOff x="2315691" y="2348879"/>
            <a:chExt cx="4905297" cy="546101"/>
          </a:xfrm>
        </p:grpSpPr>
        <p:sp>
          <p:nvSpPr>
            <p:cNvPr id="27"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28" name="组合 27"/>
            <p:cNvGrpSpPr/>
            <p:nvPr/>
          </p:nvGrpSpPr>
          <p:grpSpPr>
            <a:xfrm>
              <a:off x="2315691" y="2348879"/>
              <a:ext cx="4905297" cy="481013"/>
              <a:chOff x="2315691" y="2348879"/>
              <a:chExt cx="4905297" cy="481013"/>
            </a:xfrm>
          </p:grpSpPr>
          <p:sp>
            <p:nvSpPr>
              <p:cNvPr id="29"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30"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体系规划与架构设计</a:t>
                </a:r>
                <a:endParaRPr lang="zh-CN" altLang="en-US" sz="1800" b="1" dirty="0">
                  <a:solidFill>
                    <a:schemeClr val="bg1"/>
                  </a:solidFill>
                  <a:latin typeface="微软雅黑" pitchFamily="34" charset="-122"/>
                  <a:ea typeface="微软雅黑" pitchFamily="34" charset="-122"/>
                </a:endParaRPr>
              </a:p>
            </p:txBody>
          </p:sp>
        </p:grpSp>
      </p:grpSp>
      <p:sp>
        <p:nvSpPr>
          <p:cNvPr id="31" name="矩形 30"/>
          <p:cNvSpPr/>
          <p:nvPr/>
        </p:nvSpPr>
        <p:spPr>
          <a:xfrm>
            <a:off x="3872880" y="3140968"/>
            <a:ext cx="1438214" cy="738664"/>
          </a:xfrm>
          <a:prstGeom prst="rect">
            <a:avLst/>
          </a:prstGeom>
        </p:spPr>
        <p:txBody>
          <a:bodyPr wrap="none">
            <a:spAutoFit/>
          </a:bodyPr>
          <a:lstStyle/>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需求现状调研</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现状评估分析</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数据识别分析</a:t>
            </a:r>
            <a:endParaRPr lang="en-US" altLang="zh-CN" dirty="0" smtClean="0">
              <a:latin typeface="微软雅黑" pitchFamily="34" charset="-122"/>
              <a:ea typeface="微软雅黑" pitchFamily="34" charset="-122"/>
            </a:endParaRPr>
          </a:p>
        </p:txBody>
      </p:sp>
      <p:pic>
        <p:nvPicPr>
          <p:cNvPr id="32" name="Picture 2" descr="http://img4.3lian.com/sucai/img4/90/0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4" y="5171586"/>
            <a:ext cx="936664" cy="57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99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2476500" y="1556848"/>
            <a:ext cx="7020000" cy="504000"/>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33" name="矩形 32"/>
          <p:cNvSpPr/>
          <p:nvPr/>
        </p:nvSpPr>
        <p:spPr>
          <a:xfrm>
            <a:off x="2469504" y="2260402"/>
            <a:ext cx="7020000" cy="504000"/>
          </a:xfrm>
          <a:prstGeom prst="rect">
            <a:avLst/>
          </a:prstGeom>
          <a:solidFill>
            <a:schemeClr val="accent1">
              <a:lumMod val="40000"/>
              <a:lumOff val="60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34" name="矩形 33"/>
          <p:cNvSpPr/>
          <p:nvPr/>
        </p:nvSpPr>
        <p:spPr>
          <a:xfrm>
            <a:off x="2469504" y="2963956"/>
            <a:ext cx="7020000" cy="504000"/>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35" name="矩形 34"/>
          <p:cNvSpPr/>
          <p:nvPr/>
        </p:nvSpPr>
        <p:spPr>
          <a:xfrm>
            <a:off x="2476500" y="3667510"/>
            <a:ext cx="7020000" cy="504000"/>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37" name="矩形 36"/>
          <p:cNvSpPr/>
          <p:nvPr/>
        </p:nvSpPr>
        <p:spPr>
          <a:xfrm>
            <a:off x="2476500" y="4371064"/>
            <a:ext cx="7020000" cy="504000"/>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38" name="矩形 37"/>
          <p:cNvSpPr/>
          <p:nvPr/>
        </p:nvSpPr>
        <p:spPr>
          <a:xfrm>
            <a:off x="2476500" y="5074618"/>
            <a:ext cx="7020000" cy="504000"/>
          </a:xfrm>
          <a:prstGeom prst="rect">
            <a:avLst/>
          </a:prstGeom>
          <a:solidFill>
            <a:schemeClr val="accent1">
              <a:lumMod val="7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39" name="矩形 38"/>
          <p:cNvSpPr/>
          <p:nvPr/>
        </p:nvSpPr>
        <p:spPr>
          <a:xfrm>
            <a:off x="2476500" y="5778174"/>
            <a:ext cx="7020000" cy="504000"/>
          </a:xfrm>
          <a:prstGeom prst="rect">
            <a:avLst/>
          </a:prstGeom>
          <a:solidFill>
            <a:schemeClr val="accent1">
              <a:lumMod val="7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13" name="矩形 12"/>
          <p:cNvSpPr/>
          <p:nvPr/>
        </p:nvSpPr>
        <p:spPr>
          <a:xfrm>
            <a:off x="151544" y="2276928"/>
            <a:ext cx="2095650" cy="504000"/>
          </a:xfrm>
          <a:prstGeom prst="rect">
            <a:avLst/>
          </a:prstGeom>
          <a:solidFill>
            <a:schemeClr val="accent2">
              <a:lumMod val="7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14" name="矩形 13"/>
          <p:cNvSpPr/>
          <p:nvPr/>
        </p:nvSpPr>
        <p:spPr>
          <a:xfrm>
            <a:off x="151544" y="2924944"/>
            <a:ext cx="2095650" cy="504000"/>
          </a:xfrm>
          <a:prstGeom prst="rect">
            <a:avLst/>
          </a:prstGeom>
          <a:solidFill>
            <a:schemeClr val="accent2">
              <a:lumMod val="7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15" name="矩形 14"/>
          <p:cNvSpPr/>
          <p:nvPr/>
        </p:nvSpPr>
        <p:spPr>
          <a:xfrm>
            <a:off x="151544" y="3645024"/>
            <a:ext cx="2118842" cy="504000"/>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16" name="矩形 15"/>
          <p:cNvSpPr/>
          <p:nvPr/>
        </p:nvSpPr>
        <p:spPr>
          <a:xfrm>
            <a:off x="151544" y="4365160"/>
            <a:ext cx="2137160" cy="504000"/>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12" name="矩形 11"/>
          <p:cNvSpPr/>
          <p:nvPr/>
        </p:nvSpPr>
        <p:spPr>
          <a:xfrm>
            <a:off x="151544" y="1556848"/>
            <a:ext cx="2124064" cy="504000"/>
          </a:xfrm>
          <a:prstGeom prst="rect">
            <a:avLst/>
          </a:prstGeom>
          <a:solidFill>
            <a:schemeClr val="accent2">
              <a:lumMod val="7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36" name="标题 1"/>
          <p:cNvSpPr>
            <a:spLocks noGrp="1"/>
          </p:cNvSpPr>
          <p:nvPr>
            <p:ph type="title"/>
          </p:nvPr>
        </p:nvSpPr>
        <p:spPr>
          <a:xfrm>
            <a:off x="304404" y="260648"/>
            <a:ext cx="4720604" cy="609600"/>
          </a:xfrm>
        </p:spPr>
        <p:txBody>
          <a:bodyPr>
            <a:normAutofit/>
          </a:bodyPr>
          <a:lstStyle/>
          <a:p>
            <a:pPr>
              <a:spcAft>
                <a:spcPts val="0"/>
              </a:spcAft>
            </a:pPr>
            <a:r>
              <a:rPr lang="zh-CN" altLang="en-US" dirty="0" smtClean="0">
                <a:latin typeface="+mj-ea"/>
              </a:rPr>
              <a:t>主数据实施推广原则</a:t>
            </a:r>
            <a:endParaRPr lang="zh-CN" altLang="en-US" dirty="0">
              <a:latin typeface="+mj-ea"/>
            </a:endParaRPr>
          </a:p>
        </p:txBody>
      </p:sp>
      <p:sp>
        <p:nvSpPr>
          <p:cNvPr id="3" name="矩形 2"/>
          <p:cNvSpPr/>
          <p:nvPr/>
        </p:nvSpPr>
        <p:spPr>
          <a:xfrm>
            <a:off x="416496" y="1639567"/>
            <a:ext cx="1288370" cy="307777"/>
          </a:xfrm>
          <a:prstGeom prst="rect">
            <a:avLst/>
          </a:prstGeom>
        </p:spPr>
        <p:txBody>
          <a:bodyPr wrap="square">
            <a:spAutoFit/>
          </a:bodyPr>
          <a:lstStyle/>
          <a:p>
            <a:pPr>
              <a:lnSpc>
                <a:spcPct val="100000"/>
              </a:lnSpc>
              <a:spcAft>
                <a:spcPts val="0"/>
              </a:spcAft>
              <a:buNone/>
            </a:pPr>
            <a:r>
              <a:rPr lang="zh-CN" altLang="zh-CN" b="1" smtClean="0">
                <a:latin typeface="+mj-ea"/>
                <a:ea typeface="+mj-ea"/>
              </a:rPr>
              <a:t>符合规划</a:t>
            </a:r>
            <a:r>
              <a:rPr lang="zh-CN" altLang="en-US" b="1" smtClean="0">
                <a:latin typeface="+mj-ea"/>
                <a:ea typeface="+mj-ea"/>
              </a:rPr>
              <a:t>原则</a:t>
            </a:r>
            <a:endParaRPr lang="zh-CN" altLang="en-US" b="1" dirty="0">
              <a:latin typeface="+mj-ea"/>
              <a:ea typeface="+mj-ea"/>
            </a:endParaRPr>
          </a:p>
        </p:txBody>
      </p:sp>
      <p:sp>
        <p:nvSpPr>
          <p:cNvPr id="4" name="矩形 3"/>
          <p:cNvSpPr/>
          <p:nvPr/>
        </p:nvSpPr>
        <p:spPr>
          <a:xfrm>
            <a:off x="416496" y="2401295"/>
            <a:ext cx="1261884" cy="307777"/>
          </a:xfrm>
          <a:prstGeom prst="rect">
            <a:avLst/>
          </a:prstGeom>
        </p:spPr>
        <p:txBody>
          <a:bodyPr wrap="none">
            <a:spAutoFit/>
          </a:bodyPr>
          <a:lstStyle/>
          <a:p>
            <a:pPr>
              <a:lnSpc>
                <a:spcPct val="100000"/>
              </a:lnSpc>
              <a:spcAft>
                <a:spcPts val="0"/>
              </a:spcAft>
              <a:buNone/>
            </a:pPr>
            <a:r>
              <a:rPr lang="zh-CN" altLang="en-US" b="1" dirty="0" smtClean="0">
                <a:latin typeface="+mj-ea"/>
                <a:ea typeface="+mj-ea"/>
              </a:rPr>
              <a:t>引</a:t>
            </a:r>
            <a:r>
              <a:rPr lang="zh-CN" altLang="zh-CN" b="1" dirty="0" smtClean="0">
                <a:latin typeface="+mj-ea"/>
                <a:ea typeface="+mj-ea"/>
              </a:rPr>
              <a:t>用先行</a:t>
            </a:r>
            <a:r>
              <a:rPr lang="zh-CN" altLang="en-US" b="1" dirty="0" smtClean="0">
                <a:latin typeface="+mj-ea"/>
                <a:ea typeface="+mj-ea"/>
              </a:rPr>
              <a:t>原则</a:t>
            </a:r>
            <a:endParaRPr lang="zh-CN" altLang="en-US" b="1" dirty="0">
              <a:latin typeface="+mj-ea"/>
              <a:ea typeface="+mj-ea"/>
            </a:endParaRPr>
          </a:p>
        </p:txBody>
      </p:sp>
      <p:sp>
        <p:nvSpPr>
          <p:cNvPr id="6" name="矩形 5"/>
          <p:cNvSpPr/>
          <p:nvPr/>
        </p:nvSpPr>
        <p:spPr>
          <a:xfrm>
            <a:off x="416496" y="3002659"/>
            <a:ext cx="1261884" cy="307777"/>
          </a:xfrm>
          <a:prstGeom prst="rect">
            <a:avLst/>
          </a:prstGeom>
        </p:spPr>
        <p:txBody>
          <a:bodyPr wrap="none">
            <a:spAutoFit/>
          </a:bodyPr>
          <a:lstStyle/>
          <a:p>
            <a:pPr>
              <a:lnSpc>
                <a:spcPct val="100000"/>
              </a:lnSpc>
              <a:spcAft>
                <a:spcPts val="0"/>
              </a:spcAft>
              <a:buNone/>
            </a:pPr>
            <a:r>
              <a:rPr lang="zh-CN" altLang="en-US" b="1" dirty="0" smtClean="0">
                <a:latin typeface="+mj-ea"/>
                <a:ea typeface="+mj-ea"/>
              </a:rPr>
              <a:t>节奏同步原则</a:t>
            </a:r>
            <a:endParaRPr lang="zh-CN" altLang="en-US" b="1" dirty="0">
              <a:latin typeface="+mj-ea"/>
              <a:ea typeface="+mj-ea"/>
            </a:endParaRPr>
          </a:p>
        </p:txBody>
      </p:sp>
      <p:sp>
        <p:nvSpPr>
          <p:cNvPr id="7" name="矩形 6"/>
          <p:cNvSpPr/>
          <p:nvPr/>
        </p:nvSpPr>
        <p:spPr>
          <a:xfrm>
            <a:off x="415236" y="3720091"/>
            <a:ext cx="1261884" cy="307777"/>
          </a:xfrm>
          <a:prstGeom prst="rect">
            <a:avLst/>
          </a:prstGeom>
        </p:spPr>
        <p:txBody>
          <a:bodyPr wrap="none">
            <a:spAutoFit/>
          </a:bodyPr>
          <a:lstStyle/>
          <a:p>
            <a:pPr>
              <a:lnSpc>
                <a:spcPct val="100000"/>
              </a:lnSpc>
              <a:spcAft>
                <a:spcPts val="0"/>
              </a:spcAft>
              <a:buNone/>
            </a:pPr>
            <a:r>
              <a:rPr lang="zh-CN" altLang="zh-CN" b="1" dirty="0">
                <a:latin typeface="+mj-ea"/>
                <a:ea typeface="+mj-ea"/>
              </a:rPr>
              <a:t>数据</a:t>
            </a:r>
            <a:r>
              <a:rPr lang="zh-CN" altLang="zh-CN" b="1" dirty="0" smtClean="0">
                <a:latin typeface="+mj-ea"/>
                <a:ea typeface="+mj-ea"/>
              </a:rPr>
              <a:t>全面</a:t>
            </a:r>
            <a:r>
              <a:rPr lang="zh-CN" altLang="en-US" b="1" dirty="0" smtClean="0">
                <a:latin typeface="+mj-ea"/>
                <a:ea typeface="+mj-ea"/>
              </a:rPr>
              <a:t>原则</a:t>
            </a:r>
            <a:endParaRPr lang="zh-CN" altLang="en-US" b="1" dirty="0">
              <a:latin typeface="+mj-ea"/>
              <a:ea typeface="+mj-ea"/>
            </a:endParaRPr>
          </a:p>
        </p:txBody>
      </p:sp>
      <p:sp>
        <p:nvSpPr>
          <p:cNvPr id="8" name="矩形 7"/>
          <p:cNvSpPr/>
          <p:nvPr/>
        </p:nvSpPr>
        <p:spPr>
          <a:xfrm>
            <a:off x="416496" y="4473982"/>
            <a:ext cx="1261884" cy="307777"/>
          </a:xfrm>
          <a:prstGeom prst="rect">
            <a:avLst/>
          </a:prstGeom>
        </p:spPr>
        <p:txBody>
          <a:bodyPr wrap="none">
            <a:spAutoFit/>
          </a:bodyPr>
          <a:lstStyle/>
          <a:p>
            <a:pPr>
              <a:lnSpc>
                <a:spcPct val="100000"/>
              </a:lnSpc>
              <a:spcAft>
                <a:spcPts val="0"/>
              </a:spcAft>
              <a:buNone/>
            </a:pPr>
            <a:r>
              <a:rPr lang="zh-CN" altLang="en-US" b="1" dirty="0" smtClean="0">
                <a:latin typeface="+mj-ea"/>
                <a:ea typeface="+mj-ea"/>
              </a:rPr>
              <a:t>同</a:t>
            </a:r>
            <a:r>
              <a:rPr lang="zh-CN" altLang="zh-CN" b="1" dirty="0" smtClean="0">
                <a:latin typeface="+mj-ea"/>
                <a:ea typeface="+mj-ea"/>
              </a:rPr>
              <a:t>批推广</a:t>
            </a:r>
            <a:r>
              <a:rPr lang="zh-CN" altLang="en-US" b="1" dirty="0" smtClean="0">
                <a:latin typeface="+mj-ea"/>
                <a:ea typeface="+mj-ea"/>
              </a:rPr>
              <a:t>原则</a:t>
            </a:r>
            <a:endParaRPr lang="zh-CN" altLang="en-US" b="1" dirty="0">
              <a:latin typeface="+mj-ea"/>
              <a:ea typeface="+mj-ea"/>
            </a:endParaRPr>
          </a:p>
        </p:txBody>
      </p:sp>
      <p:grpSp>
        <p:nvGrpSpPr>
          <p:cNvPr id="17" name="Group 3"/>
          <p:cNvGrpSpPr>
            <a:grpSpLocks/>
          </p:cNvGrpSpPr>
          <p:nvPr/>
        </p:nvGrpSpPr>
        <p:grpSpPr bwMode="auto">
          <a:xfrm>
            <a:off x="2144688" y="1062418"/>
            <a:ext cx="666750" cy="5390918"/>
            <a:chOff x="1805" y="622"/>
            <a:chExt cx="420" cy="3419"/>
          </a:xfrm>
        </p:grpSpPr>
        <p:sp>
          <p:nvSpPr>
            <p:cNvPr id="18" name="AutoShape 4"/>
            <p:cNvSpPr>
              <a:spLocks noChangeArrowheads="1"/>
            </p:cNvSpPr>
            <p:nvPr/>
          </p:nvSpPr>
          <p:spPr bwMode="auto">
            <a:xfrm>
              <a:off x="1805" y="622"/>
              <a:ext cx="420" cy="288"/>
            </a:xfrm>
            <a:prstGeom prst="rightArrow">
              <a:avLst>
                <a:gd name="adj1" fmla="val 66667"/>
                <a:gd name="adj2" fmla="val 38720"/>
              </a:avLst>
            </a:prstGeom>
            <a:ln>
              <a:noFill/>
              <a:headEnd/>
              <a:tailEnd type="none" w="med" len="lg"/>
            </a:ln>
            <a:effectLst>
              <a:outerShdw blurRad="50800" dist="38100" algn="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12700" tIns="12700" rIns="12700" bIns="12700" anchor="ctr"/>
            <a:lstStyle/>
            <a:p>
              <a:pPr algn="ctr" defTabSz="228600">
                <a:lnSpc>
                  <a:spcPct val="100000"/>
                </a:lnSpc>
                <a:spcBef>
                  <a:spcPct val="20000"/>
                </a:spcBef>
                <a:buClr>
                  <a:srgbClr val="000000"/>
                </a:buClr>
                <a:buFont typeface="Arial" charset="0"/>
                <a:buNone/>
              </a:pPr>
              <a:r>
                <a:rPr lang="en-US" altLang="zh-CN" sz="1200" b="1" dirty="0" smtClean="0">
                  <a:solidFill>
                    <a:schemeClr val="tx1"/>
                  </a:solidFill>
                  <a:latin typeface="+mj-ea"/>
                  <a:ea typeface="+mj-ea"/>
                </a:rPr>
                <a:t>MDM</a:t>
              </a:r>
              <a:endParaRPr lang="en-US" altLang="zh-CN" sz="1200" b="1" dirty="0">
                <a:solidFill>
                  <a:schemeClr val="tx1"/>
                </a:solidFill>
                <a:latin typeface="+mj-ea"/>
                <a:ea typeface="+mj-ea"/>
              </a:endParaRPr>
            </a:p>
          </p:txBody>
        </p:sp>
        <p:sp>
          <p:nvSpPr>
            <p:cNvPr id="19" name="Line 5"/>
            <p:cNvSpPr>
              <a:spLocks noChangeShapeType="1"/>
            </p:cNvSpPr>
            <p:nvPr/>
          </p:nvSpPr>
          <p:spPr bwMode="auto">
            <a:xfrm>
              <a:off x="1933" y="866"/>
              <a:ext cx="0" cy="3175"/>
            </a:xfrm>
            <a:prstGeom prst="line">
              <a:avLst/>
            </a:prstGeom>
            <a:noFill/>
            <a:ln w="28575">
              <a:solidFill>
                <a:srgbClr val="66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0" name="Line 6"/>
            <p:cNvSpPr>
              <a:spLocks noChangeShapeType="1"/>
            </p:cNvSpPr>
            <p:nvPr/>
          </p:nvSpPr>
          <p:spPr bwMode="auto">
            <a:xfrm>
              <a:off x="1952" y="866"/>
              <a:ext cx="0" cy="317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9" name="矩形 8"/>
          <p:cNvSpPr/>
          <p:nvPr/>
        </p:nvSpPr>
        <p:spPr>
          <a:xfrm>
            <a:off x="2476500" y="1557373"/>
            <a:ext cx="7020000" cy="523220"/>
          </a:xfrm>
          <a:prstGeom prst="rect">
            <a:avLst/>
          </a:prstGeom>
          <a:solidFill>
            <a:schemeClr val="accent2">
              <a:lumMod val="75000"/>
            </a:schemeClr>
          </a:solidFill>
        </p:spPr>
        <p:txBody>
          <a:bodyPr wrap="square">
            <a:spAutoFit/>
          </a:bodyPr>
          <a:lstStyle/>
          <a:p>
            <a:pPr marL="285750" lvl="0" indent="-285750">
              <a:lnSpc>
                <a:spcPct val="100000"/>
              </a:lnSpc>
              <a:spcAft>
                <a:spcPts val="0"/>
              </a:spcAft>
              <a:buFont typeface="Wingdings" panose="05000000000000000000" pitchFamily="2" charset="2"/>
              <a:buChar char="u"/>
            </a:pPr>
            <a:r>
              <a:rPr lang="zh-CN" altLang="zh-CN" dirty="0">
                <a:latin typeface="+mj-ea"/>
                <a:ea typeface="+mj-ea"/>
              </a:rPr>
              <a:t>主数据实施规划应符合中国</a:t>
            </a:r>
            <a:r>
              <a:rPr lang="zh-CN" altLang="zh-CN" dirty="0" smtClean="0">
                <a:latin typeface="+mj-ea"/>
                <a:ea typeface="+mj-ea"/>
              </a:rPr>
              <a:t>建筑信息化</a:t>
            </a:r>
            <a:r>
              <a:rPr lang="zh-CN" altLang="zh-CN" dirty="0">
                <a:latin typeface="+mj-ea"/>
                <a:ea typeface="+mj-ea"/>
              </a:rPr>
              <a:t>总体规划计划安排。如果信息化总体规划发生变更，主数据实施规划也应随之变更。</a:t>
            </a:r>
            <a:endParaRPr lang="en-US" altLang="zh-CN" dirty="0">
              <a:latin typeface="+mj-ea"/>
              <a:ea typeface="+mj-ea"/>
            </a:endParaRPr>
          </a:p>
        </p:txBody>
      </p:sp>
      <p:sp>
        <p:nvSpPr>
          <p:cNvPr id="21" name="矩形 20"/>
          <p:cNvSpPr/>
          <p:nvPr/>
        </p:nvSpPr>
        <p:spPr>
          <a:xfrm>
            <a:off x="2476500" y="2250881"/>
            <a:ext cx="7020000" cy="523220"/>
          </a:xfrm>
          <a:prstGeom prst="rect">
            <a:avLst/>
          </a:prstGeom>
          <a:solidFill>
            <a:schemeClr val="accent2">
              <a:lumMod val="75000"/>
            </a:schemeClr>
          </a:solidFill>
        </p:spPr>
        <p:txBody>
          <a:bodyPr wrap="square">
            <a:spAutoFit/>
          </a:bodyPr>
          <a:lstStyle/>
          <a:p>
            <a:pPr marL="285750" lvl="0" indent="-285750">
              <a:lnSpc>
                <a:spcPct val="100000"/>
              </a:lnSpc>
              <a:spcAft>
                <a:spcPts val="0"/>
              </a:spcAft>
              <a:buFont typeface="Wingdings" panose="05000000000000000000" pitchFamily="2" charset="2"/>
              <a:buChar char="u"/>
            </a:pPr>
            <a:r>
              <a:rPr lang="zh-CN" altLang="zh-CN" dirty="0">
                <a:latin typeface="+mj-ea"/>
                <a:ea typeface="+mj-ea"/>
              </a:rPr>
              <a:t>一类主数据与另一类主数据会有</a:t>
            </a:r>
            <a:r>
              <a:rPr lang="zh-CN" altLang="zh-CN" dirty="0" smtClean="0">
                <a:latin typeface="+mj-ea"/>
                <a:ea typeface="+mj-ea"/>
              </a:rPr>
              <a:t>“</a:t>
            </a:r>
            <a:r>
              <a:rPr lang="zh-CN" altLang="en-US" dirty="0" smtClean="0">
                <a:latin typeface="+mj-ea"/>
                <a:ea typeface="+mj-ea"/>
              </a:rPr>
              <a:t>引</a:t>
            </a:r>
            <a:r>
              <a:rPr lang="zh-CN" altLang="zh-CN" dirty="0" smtClean="0">
                <a:latin typeface="+mj-ea"/>
                <a:ea typeface="+mj-ea"/>
              </a:rPr>
              <a:t>用”</a:t>
            </a:r>
            <a:r>
              <a:rPr lang="zh-CN" altLang="zh-CN" dirty="0">
                <a:latin typeface="+mj-ea"/>
                <a:ea typeface="+mj-ea"/>
              </a:rPr>
              <a:t>与</a:t>
            </a:r>
            <a:r>
              <a:rPr lang="zh-CN" altLang="zh-CN" dirty="0" smtClean="0">
                <a:latin typeface="+mj-ea"/>
                <a:ea typeface="+mj-ea"/>
              </a:rPr>
              <a:t>“被</a:t>
            </a:r>
            <a:r>
              <a:rPr lang="zh-CN" altLang="en-US" dirty="0" smtClean="0">
                <a:latin typeface="+mj-ea"/>
                <a:ea typeface="+mj-ea"/>
              </a:rPr>
              <a:t>引</a:t>
            </a:r>
            <a:r>
              <a:rPr lang="zh-CN" altLang="zh-CN" dirty="0" smtClean="0">
                <a:latin typeface="+mj-ea"/>
                <a:ea typeface="+mj-ea"/>
              </a:rPr>
              <a:t>用”</a:t>
            </a:r>
            <a:r>
              <a:rPr lang="zh-CN" altLang="zh-CN" dirty="0">
                <a:latin typeface="+mj-ea"/>
                <a:ea typeface="+mj-ea"/>
              </a:rPr>
              <a:t>关系，保证</a:t>
            </a:r>
            <a:r>
              <a:rPr lang="zh-CN" altLang="zh-CN" dirty="0" smtClean="0">
                <a:latin typeface="+mj-ea"/>
                <a:ea typeface="+mj-ea"/>
              </a:rPr>
              <a:t>“被</a:t>
            </a:r>
            <a:r>
              <a:rPr lang="zh-CN" altLang="en-US" dirty="0" smtClean="0">
                <a:latin typeface="+mj-ea"/>
                <a:ea typeface="+mj-ea"/>
              </a:rPr>
              <a:t>引</a:t>
            </a:r>
            <a:r>
              <a:rPr lang="zh-CN" altLang="zh-CN" dirty="0" smtClean="0">
                <a:latin typeface="+mj-ea"/>
                <a:ea typeface="+mj-ea"/>
              </a:rPr>
              <a:t>用”</a:t>
            </a:r>
            <a:r>
              <a:rPr lang="zh-CN" altLang="zh-CN" dirty="0">
                <a:latin typeface="+mj-ea"/>
                <a:ea typeface="+mj-ea"/>
              </a:rPr>
              <a:t>的主</a:t>
            </a:r>
            <a:r>
              <a:rPr lang="zh-CN" altLang="zh-CN" dirty="0" smtClean="0">
                <a:latin typeface="+mj-ea"/>
                <a:ea typeface="+mj-ea"/>
              </a:rPr>
              <a:t>数据</a:t>
            </a:r>
            <a:r>
              <a:rPr lang="zh-CN" altLang="en-US" dirty="0" smtClean="0">
                <a:latin typeface="+mj-ea"/>
                <a:ea typeface="+mj-ea"/>
              </a:rPr>
              <a:t>优</a:t>
            </a:r>
            <a:r>
              <a:rPr lang="zh-CN" altLang="zh-CN" dirty="0" smtClean="0">
                <a:latin typeface="+mj-ea"/>
                <a:ea typeface="+mj-ea"/>
              </a:rPr>
              <a:t>先实施</a:t>
            </a:r>
            <a:r>
              <a:rPr lang="zh-CN" altLang="zh-CN" dirty="0">
                <a:latin typeface="+mj-ea"/>
                <a:ea typeface="+mj-ea"/>
              </a:rPr>
              <a:t>，</a:t>
            </a:r>
            <a:r>
              <a:rPr lang="zh-CN" altLang="zh-CN" dirty="0" smtClean="0">
                <a:latin typeface="+mj-ea"/>
                <a:ea typeface="+mj-ea"/>
              </a:rPr>
              <a:t>“</a:t>
            </a:r>
            <a:r>
              <a:rPr lang="zh-CN" altLang="en-US" dirty="0" smtClean="0">
                <a:latin typeface="+mj-ea"/>
                <a:ea typeface="+mj-ea"/>
              </a:rPr>
              <a:t>引</a:t>
            </a:r>
            <a:r>
              <a:rPr lang="zh-CN" altLang="zh-CN" dirty="0" smtClean="0">
                <a:latin typeface="+mj-ea"/>
                <a:ea typeface="+mj-ea"/>
              </a:rPr>
              <a:t>用”</a:t>
            </a:r>
            <a:r>
              <a:rPr lang="zh-CN" altLang="zh-CN" dirty="0">
                <a:latin typeface="+mj-ea"/>
                <a:ea typeface="+mj-ea"/>
              </a:rPr>
              <a:t>的主数据可以放在</a:t>
            </a:r>
            <a:r>
              <a:rPr lang="zh-CN" altLang="zh-CN" dirty="0" smtClean="0">
                <a:latin typeface="+mj-ea"/>
                <a:ea typeface="+mj-ea"/>
              </a:rPr>
              <a:t>“被</a:t>
            </a:r>
            <a:r>
              <a:rPr lang="zh-CN" altLang="en-US" dirty="0" smtClean="0">
                <a:latin typeface="+mj-ea"/>
                <a:ea typeface="+mj-ea"/>
              </a:rPr>
              <a:t>引</a:t>
            </a:r>
            <a:r>
              <a:rPr lang="zh-CN" altLang="zh-CN" dirty="0" smtClean="0">
                <a:latin typeface="+mj-ea"/>
                <a:ea typeface="+mj-ea"/>
              </a:rPr>
              <a:t>用”</a:t>
            </a:r>
            <a:r>
              <a:rPr lang="zh-CN" altLang="zh-CN" dirty="0">
                <a:latin typeface="+mj-ea"/>
                <a:ea typeface="+mj-ea"/>
              </a:rPr>
              <a:t>主数据之后实施。</a:t>
            </a:r>
          </a:p>
        </p:txBody>
      </p:sp>
      <p:sp>
        <p:nvSpPr>
          <p:cNvPr id="22" name="矩形 21"/>
          <p:cNvSpPr/>
          <p:nvPr/>
        </p:nvSpPr>
        <p:spPr>
          <a:xfrm>
            <a:off x="2476500" y="2944389"/>
            <a:ext cx="7020000" cy="523220"/>
          </a:xfrm>
          <a:prstGeom prst="rect">
            <a:avLst/>
          </a:prstGeom>
          <a:solidFill>
            <a:schemeClr val="accent2">
              <a:lumMod val="75000"/>
            </a:schemeClr>
          </a:solidFill>
        </p:spPr>
        <p:txBody>
          <a:bodyPr wrap="square">
            <a:spAutoFit/>
          </a:bodyPr>
          <a:lstStyle/>
          <a:p>
            <a:pPr marL="285750" lvl="0" indent="-285750">
              <a:lnSpc>
                <a:spcPct val="100000"/>
              </a:lnSpc>
              <a:spcAft>
                <a:spcPts val="0"/>
              </a:spcAft>
              <a:buFont typeface="Wingdings" panose="05000000000000000000" pitchFamily="2" charset="2"/>
              <a:buChar char="u"/>
            </a:pPr>
            <a:r>
              <a:rPr lang="zh-CN" altLang="zh-CN" dirty="0" smtClean="0">
                <a:latin typeface="+mj-ea"/>
                <a:ea typeface="+mj-ea"/>
              </a:rPr>
              <a:t>如果</a:t>
            </a:r>
            <a:r>
              <a:rPr lang="zh-CN" altLang="en-US" dirty="0" smtClean="0">
                <a:latin typeface="+mj-ea"/>
                <a:ea typeface="+mj-ea"/>
              </a:rPr>
              <a:t>某</a:t>
            </a:r>
            <a:r>
              <a:rPr lang="zh-CN" altLang="zh-CN" dirty="0" smtClean="0">
                <a:latin typeface="+mj-ea"/>
                <a:ea typeface="+mj-ea"/>
              </a:rPr>
              <a:t>类</a:t>
            </a:r>
            <a:r>
              <a:rPr lang="zh-CN" altLang="zh-CN" dirty="0">
                <a:latin typeface="+mj-ea"/>
                <a:ea typeface="+mj-ea"/>
              </a:rPr>
              <a:t>主数据的“源头”在即将建设</a:t>
            </a:r>
            <a:r>
              <a:rPr lang="zh-CN" altLang="zh-CN" dirty="0" smtClean="0">
                <a:latin typeface="+mj-ea"/>
                <a:ea typeface="+mj-ea"/>
              </a:rPr>
              <a:t>的业务</a:t>
            </a:r>
            <a:r>
              <a:rPr lang="zh-CN" altLang="zh-CN" dirty="0">
                <a:latin typeface="+mj-ea"/>
                <a:ea typeface="+mj-ea"/>
              </a:rPr>
              <a:t>系统中</a:t>
            </a:r>
            <a:r>
              <a:rPr lang="zh-CN" altLang="zh-CN" dirty="0" smtClean="0">
                <a:latin typeface="+mj-ea"/>
                <a:ea typeface="+mj-ea"/>
              </a:rPr>
              <a:t>，</a:t>
            </a:r>
            <a:r>
              <a:rPr lang="zh-CN" altLang="en-US" dirty="0" smtClean="0">
                <a:latin typeface="+mj-ea"/>
                <a:ea typeface="+mj-ea"/>
              </a:rPr>
              <a:t>则业务系统建设应与主数据建设同步执行，</a:t>
            </a:r>
            <a:r>
              <a:rPr lang="zh-CN" altLang="zh-CN" dirty="0" smtClean="0">
                <a:latin typeface="+mj-ea"/>
                <a:ea typeface="+mj-ea"/>
              </a:rPr>
              <a:t>避免后期</a:t>
            </a:r>
            <a:r>
              <a:rPr lang="zh-CN" altLang="en-US" dirty="0" smtClean="0">
                <a:latin typeface="+mj-ea"/>
                <a:ea typeface="+mj-ea"/>
              </a:rPr>
              <a:t>主数据</a:t>
            </a:r>
            <a:r>
              <a:rPr lang="zh-CN" altLang="zh-CN" dirty="0" smtClean="0">
                <a:latin typeface="+mj-ea"/>
                <a:ea typeface="+mj-ea"/>
              </a:rPr>
              <a:t>改造对</a:t>
            </a:r>
            <a:r>
              <a:rPr lang="zh-CN" altLang="en-US" dirty="0" smtClean="0">
                <a:latin typeface="+mj-ea"/>
                <a:ea typeface="+mj-ea"/>
              </a:rPr>
              <a:t>业务系统</a:t>
            </a:r>
            <a:r>
              <a:rPr lang="zh-CN" altLang="zh-CN" dirty="0" smtClean="0">
                <a:latin typeface="+mj-ea"/>
                <a:ea typeface="+mj-ea"/>
              </a:rPr>
              <a:t>造成影响</a:t>
            </a:r>
            <a:r>
              <a:rPr lang="zh-CN" altLang="zh-CN" dirty="0">
                <a:latin typeface="+mj-ea"/>
                <a:ea typeface="+mj-ea"/>
              </a:rPr>
              <a:t>。</a:t>
            </a:r>
          </a:p>
        </p:txBody>
      </p:sp>
      <p:sp>
        <p:nvSpPr>
          <p:cNvPr id="23" name="矩形 22"/>
          <p:cNvSpPr/>
          <p:nvPr/>
        </p:nvSpPr>
        <p:spPr>
          <a:xfrm>
            <a:off x="2476500" y="3637897"/>
            <a:ext cx="7020000" cy="523220"/>
          </a:xfrm>
          <a:prstGeom prst="rect">
            <a:avLst/>
          </a:prstGeom>
        </p:spPr>
        <p:txBody>
          <a:bodyPr wrap="square">
            <a:spAutoFit/>
          </a:bodyPr>
          <a:lstStyle/>
          <a:p>
            <a:pPr marL="285750" lvl="0" indent="-285750">
              <a:lnSpc>
                <a:spcPct val="100000"/>
              </a:lnSpc>
              <a:spcAft>
                <a:spcPts val="0"/>
              </a:spcAft>
              <a:buFont typeface="Wingdings" panose="05000000000000000000" pitchFamily="2" charset="2"/>
              <a:buChar char="u"/>
            </a:pPr>
            <a:r>
              <a:rPr lang="zh-CN" altLang="zh-CN" dirty="0">
                <a:latin typeface="+mj-ea"/>
                <a:ea typeface="+mj-ea"/>
              </a:rPr>
              <a:t>某类主数据在推广前，尽量保证该数据全面与完整，避免不完整的数据对推广企业或应用系统造成数据缺失的影响。</a:t>
            </a:r>
          </a:p>
        </p:txBody>
      </p:sp>
      <p:sp>
        <p:nvSpPr>
          <p:cNvPr id="24" name="矩形 23"/>
          <p:cNvSpPr/>
          <p:nvPr/>
        </p:nvSpPr>
        <p:spPr>
          <a:xfrm>
            <a:off x="2476500" y="4345940"/>
            <a:ext cx="7020000" cy="523220"/>
          </a:xfrm>
          <a:prstGeom prst="rect">
            <a:avLst/>
          </a:prstGeom>
        </p:spPr>
        <p:txBody>
          <a:bodyPr wrap="square">
            <a:spAutoFit/>
          </a:bodyPr>
          <a:lstStyle/>
          <a:p>
            <a:pPr marL="285750" lvl="0" indent="-285750">
              <a:lnSpc>
                <a:spcPct val="100000"/>
              </a:lnSpc>
              <a:spcAft>
                <a:spcPts val="0"/>
              </a:spcAft>
              <a:buFont typeface="Wingdings" panose="05000000000000000000" pitchFamily="2" charset="2"/>
              <a:buChar char="u"/>
            </a:pPr>
            <a:r>
              <a:rPr lang="zh-CN" altLang="zh-CN" dirty="0" smtClean="0">
                <a:latin typeface="+mj-ea"/>
                <a:ea typeface="+mj-ea"/>
              </a:rPr>
              <a:t>有强关联的主数据设定在同一批次推广。同一批次推广可以避免对“源系统”及“目标系统”的接口多次改造，避免多次数据清理造成的重复工作及成本增加。</a:t>
            </a:r>
            <a:endParaRPr lang="zh-CN" altLang="zh-CN" dirty="0">
              <a:latin typeface="+mj-ea"/>
              <a:ea typeface="+mj-ea"/>
            </a:endParaRPr>
          </a:p>
        </p:txBody>
      </p:sp>
      <p:sp>
        <p:nvSpPr>
          <p:cNvPr id="25" name="矩形 24"/>
          <p:cNvSpPr/>
          <p:nvPr/>
        </p:nvSpPr>
        <p:spPr>
          <a:xfrm>
            <a:off x="2476500" y="5066020"/>
            <a:ext cx="7020000" cy="523220"/>
          </a:xfrm>
          <a:prstGeom prst="rect">
            <a:avLst/>
          </a:prstGeom>
          <a:solidFill>
            <a:schemeClr val="bg1">
              <a:lumMod val="95000"/>
            </a:schemeClr>
          </a:solidFill>
        </p:spPr>
        <p:txBody>
          <a:bodyPr wrap="square">
            <a:spAutoFit/>
          </a:bodyPr>
          <a:lstStyle/>
          <a:p>
            <a:pPr marL="285750" lvl="0" indent="-285750">
              <a:lnSpc>
                <a:spcPct val="100000"/>
              </a:lnSpc>
              <a:spcAft>
                <a:spcPts val="0"/>
              </a:spcAft>
              <a:buFont typeface="Wingdings" panose="05000000000000000000" pitchFamily="2" charset="2"/>
              <a:buChar char="u"/>
            </a:pPr>
            <a:r>
              <a:rPr lang="zh-CN" altLang="zh-CN" dirty="0" smtClean="0">
                <a:latin typeface="+mj-ea"/>
                <a:ea typeface="+mj-ea"/>
              </a:rPr>
              <a:t>对已建成的业务系统，考虑主数据需求迫切程度、主数据重要程度、效益产生的大小等因素，进行优先实施与安排。</a:t>
            </a:r>
            <a:endParaRPr lang="zh-CN" altLang="zh-CN" dirty="0">
              <a:latin typeface="+mj-ea"/>
              <a:ea typeface="+mj-ea"/>
            </a:endParaRPr>
          </a:p>
        </p:txBody>
      </p:sp>
      <p:sp>
        <p:nvSpPr>
          <p:cNvPr id="26" name="矩形 25"/>
          <p:cNvSpPr/>
          <p:nvPr/>
        </p:nvSpPr>
        <p:spPr>
          <a:xfrm>
            <a:off x="2476500" y="5786100"/>
            <a:ext cx="7020000" cy="523220"/>
          </a:xfrm>
          <a:prstGeom prst="rect">
            <a:avLst/>
          </a:prstGeom>
          <a:solidFill>
            <a:schemeClr val="bg1">
              <a:lumMod val="95000"/>
            </a:schemeClr>
          </a:solidFill>
        </p:spPr>
        <p:txBody>
          <a:bodyPr wrap="square">
            <a:spAutoFit/>
          </a:bodyPr>
          <a:lstStyle/>
          <a:p>
            <a:pPr marL="285750" lvl="0" indent="-285750">
              <a:lnSpc>
                <a:spcPct val="100000"/>
              </a:lnSpc>
              <a:spcAft>
                <a:spcPts val="0"/>
              </a:spcAft>
              <a:buFont typeface="Wingdings" panose="05000000000000000000" pitchFamily="2" charset="2"/>
              <a:buChar char="u"/>
            </a:pPr>
            <a:r>
              <a:rPr lang="zh-CN" altLang="zh-CN" dirty="0" smtClean="0">
                <a:latin typeface="+mj-ea"/>
                <a:ea typeface="+mj-ea"/>
              </a:rPr>
              <a:t>在</a:t>
            </a:r>
            <a:r>
              <a:rPr lang="zh-CN" altLang="zh-CN" dirty="0">
                <a:latin typeface="+mj-ea"/>
                <a:ea typeface="+mj-ea"/>
              </a:rPr>
              <a:t>主数据推广过程中，还应考虑根据周期、成本、进度各种因素，不断调整主数据实施计划，做到按计划安排年度实施任务，按实际进度调整年度计划安排。</a:t>
            </a:r>
          </a:p>
        </p:txBody>
      </p:sp>
      <p:sp>
        <p:nvSpPr>
          <p:cNvPr id="28" name="矩形 27"/>
          <p:cNvSpPr/>
          <p:nvPr/>
        </p:nvSpPr>
        <p:spPr>
          <a:xfrm>
            <a:off x="151544" y="5085240"/>
            <a:ext cx="2137160" cy="50400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29" name="矩形 28"/>
          <p:cNvSpPr/>
          <p:nvPr/>
        </p:nvSpPr>
        <p:spPr>
          <a:xfrm>
            <a:off x="130789" y="5805264"/>
            <a:ext cx="2137160" cy="50400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Aft>
                <a:spcPts val="0"/>
              </a:spcAft>
              <a:buNone/>
            </a:pPr>
            <a:endParaRPr lang="zh-CN" altLang="en-US" sz="1200" b="1" dirty="0">
              <a:solidFill>
                <a:schemeClr val="tx1"/>
              </a:solidFill>
              <a:latin typeface="+mj-ea"/>
              <a:ea typeface="+mj-ea"/>
            </a:endParaRPr>
          </a:p>
        </p:txBody>
      </p:sp>
      <p:sp>
        <p:nvSpPr>
          <p:cNvPr id="27" name="矩形 26"/>
          <p:cNvSpPr/>
          <p:nvPr/>
        </p:nvSpPr>
        <p:spPr>
          <a:xfrm>
            <a:off x="450756" y="5209455"/>
            <a:ext cx="1261884" cy="307777"/>
          </a:xfrm>
          <a:prstGeom prst="rect">
            <a:avLst/>
          </a:prstGeom>
        </p:spPr>
        <p:txBody>
          <a:bodyPr wrap="none">
            <a:spAutoFit/>
          </a:bodyPr>
          <a:lstStyle/>
          <a:p>
            <a:pPr>
              <a:lnSpc>
                <a:spcPct val="100000"/>
              </a:lnSpc>
              <a:spcAft>
                <a:spcPts val="0"/>
              </a:spcAft>
              <a:buNone/>
            </a:pPr>
            <a:r>
              <a:rPr lang="zh-CN" altLang="zh-CN" b="1" dirty="0">
                <a:latin typeface="+mj-ea"/>
                <a:ea typeface="+mj-ea"/>
              </a:rPr>
              <a:t>急用</a:t>
            </a:r>
            <a:r>
              <a:rPr lang="zh-CN" altLang="zh-CN" b="1" dirty="0" smtClean="0">
                <a:latin typeface="+mj-ea"/>
                <a:ea typeface="+mj-ea"/>
              </a:rPr>
              <a:t>先行</a:t>
            </a:r>
            <a:r>
              <a:rPr lang="zh-CN" altLang="en-US" b="1" dirty="0" smtClean="0">
                <a:latin typeface="+mj-ea"/>
                <a:ea typeface="+mj-ea"/>
              </a:rPr>
              <a:t>原则</a:t>
            </a:r>
            <a:endParaRPr lang="zh-CN" altLang="en-US" b="1" dirty="0">
              <a:latin typeface="+mj-ea"/>
              <a:ea typeface="+mj-ea"/>
            </a:endParaRPr>
          </a:p>
        </p:txBody>
      </p:sp>
      <p:sp>
        <p:nvSpPr>
          <p:cNvPr id="30" name="矩形 29"/>
          <p:cNvSpPr/>
          <p:nvPr/>
        </p:nvSpPr>
        <p:spPr>
          <a:xfrm>
            <a:off x="450756" y="5929535"/>
            <a:ext cx="1261884" cy="307777"/>
          </a:xfrm>
          <a:prstGeom prst="rect">
            <a:avLst/>
          </a:prstGeom>
        </p:spPr>
        <p:txBody>
          <a:bodyPr wrap="none">
            <a:spAutoFit/>
          </a:bodyPr>
          <a:lstStyle/>
          <a:p>
            <a:pPr>
              <a:lnSpc>
                <a:spcPct val="100000"/>
              </a:lnSpc>
              <a:spcAft>
                <a:spcPts val="0"/>
              </a:spcAft>
              <a:buNone/>
            </a:pPr>
            <a:r>
              <a:rPr lang="zh-CN" altLang="zh-CN" b="1" smtClean="0">
                <a:latin typeface="+mj-ea"/>
                <a:ea typeface="+mj-ea"/>
              </a:rPr>
              <a:t>导航跟踪</a:t>
            </a:r>
            <a:r>
              <a:rPr lang="zh-CN" altLang="en-US" b="1" smtClean="0">
                <a:latin typeface="+mj-ea"/>
                <a:ea typeface="+mj-ea"/>
              </a:rPr>
              <a:t>原则</a:t>
            </a:r>
            <a:endParaRPr lang="zh-CN" altLang="en-US" b="1" dirty="0">
              <a:latin typeface="+mj-ea"/>
              <a:ea typeface="+mj-ea"/>
            </a:endParaRPr>
          </a:p>
        </p:txBody>
      </p:sp>
      <p:sp>
        <p:nvSpPr>
          <p:cNvPr id="40" name="TextBox 39"/>
          <p:cNvSpPr txBox="1"/>
          <p:nvPr/>
        </p:nvSpPr>
        <p:spPr bwMode="gray">
          <a:xfrm>
            <a:off x="5025008" y="1096622"/>
            <a:ext cx="1355731"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600" b="1" dirty="0" smtClean="0">
                <a:latin typeface="+mj-ea"/>
                <a:ea typeface="+mj-ea"/>
              </a:rPr>
              <a:t>－情况说明 </a:t>
            </a:r>
            <a:r>
              <a:rPr lang="en-US" altLang="zh-CN" sz="1600" b="1" dirty="0" smtClean="0">
                <a:latin typeface="+mj-ea"/>
                <a:ea typeface="+mj-ea"/>
              </a:rPr>
              <a:t>-</a:t>
            </a:r>
            <a:endParaRPr lang="zh-CN" altLang="en-US" sz="1600" b="1" dirty="0">
              <a:latin typeface="+mj-ea"/>
              <a:ea typeface="+mj-ea"/>
            </a:endParaRPr>
          </a:p>
        </p:txBody>
      </p:sp>
      <p:sp>
        <p:nvSpPr>
          <p:cNvPr id="41" name="TextBox 40"/>
          <p:cNvSpPr txBox="1"/>
          <p:nvPr/>
        </p:nvSpPr>
        <p:spPr bwMode="gray">
          <a:xfrm>
            <a:off x="501382" y="1121578"/>
            <a:ext cx="945362" cy="335783"/>
          </a:xfrm>
          <a:prstGeom prst="rect">
            <a:avLst/>
          </a:prstGeom>
          <a:noFill/>
          <a:ln w="12700" algn="ctr">
            <a:noFill/>
            <a:miter lim="800000"/>
            <a:headEnd/>
            <a:tailEnd/>
          </a:ln>
        </p:spPr>
        <p:txBody>
          <a:bodyPr wrap="none" lIns="88697" tIns="44348" rIns="88697" bIns="44348" rtlCol="0">
            <a:spAutoFit/>
          </a:bodyPr>
          <a:lstStyle/>
          <a:p>
            <a:pPr>
              <a:lnSpc>
                <a:spcPct val="100000"/>
              </a:lnSpc>
              <a:buNone/>
            </a:pPr>
            <a:r>
              <a:rPr lang="zh-CN" altLang="en-US" sz="1600" b="1" dirty="0" smtClean="0">
                <a:latin typeface="+mj-ea"/>
                <a:ea typeface="+mj-ea"/>
              </a:rPr>
              <a:t>－原则 </a:t>
            </a:r>
            <a:r>
              <a:rPr lang="en-US" altLang="zh-CN" sz="1600" b="1" dirty="0" smtClean="0">
                <a:latin typeface="+mj-ea"/>
                <a:ea typeface="+mj-ea"/>
              </a:rPr>
              <a:t>-</a:t>
            </a:r>
            <a:endParaRPr lang="zh-CN" altLang="en-US" sz="1600" b="1" dirty="0">
              <a:latin typeface="+mj-ea"/>
              <a:ea typeface="+mj-ea"/>
            </a:endParaRPr>
          </a:p>
        </p:txBody>
      </p:sp>
      <p:sp>
        <p:nvSpPr>
          <p:cNvPr id="42" name="矩形 41"/>
          <p:cNvSpPr/>
          <p:nvPr/>
        </p:nvSpPr>
        <p:spPr>
          <a:xfrm>
            <a:off x="6594140" y="176270"/>
            <a:ext cx="2895364" cy="372410"/>
          </a:xfrm>
          <a:prstGeom prst="rect">
            <a:avLst/>
          </a:prstGeom>
        </p:spPr>
        <p:txBody>
          <a:bodyPr wrap="square">
            <a:spAutoFit/>
          </a:bodyPr>
          <a:lstStyle/>
          <a:p>
            <a:pPr>
              <a:buNone/>
            </a:pPr>
            <a:r>
              <a:rPr lang="zh-CN" altLang="en-US" b="1" dirty="0" smtClean="0">
                <a:solidFill>
                  <a:srgbClr val="FF0000"/>
                </a:solidFill>
                <a:latin typeface="+mn-ea"/>
                <a:ea typeface="+mn-ea"/>
              </a:rPr>
              <a:t>原则策略   </a:t>
            </a:r>
            <a:r>
              <a:rPr lang="zh-CN" altLang="en-US" b="1" dirty="0" smtClean="0">
                <a:latin typeface="+mn-ea"/>
                <a:ea typeface="+mn-ea"/>
              </a:rPr>
              <a:t>推进计划   项目预算</a:t>
            </a:r>
            <a:endParaRPr lang="zh-CN" altLang="en-US" b="1" dirty="0">
              <a:latin typeface="+mn-ea"/>
              <a:ea typeface="+mn-ea"/>
            </a:endParaRPr>
          </a:p>
        </p:txBody>
      </p:sp>
      <p:sp>
        <p:nvSpPr>
          <p:cNvPr id="46" name="右箭头 45"/>
          <p:cNvSpPr/>
          <p:nvPr/>
        </p:nvSpPr>
        <p:spPr bwMode="auto">
          <a:xfrm>
            <a:off x="8478446"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47" name="右箭头 46"/>
          <p:cNvSpPr/>
          <p:nvPr/>
        </p:nvSpPr>
        <p:spPr bwMode="auto">
          <a:xfrm>
            <a:off x="7490799"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81297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剪去同侧角的矩形 10"/>
          <p:cNvSpPr/>
          <p:nvPr/>
        </p:nvSpPr>
        <p:spPr bwMode="auto">
          <a:xfrm>
            <a:off x="3405168" y="2858900"/>
            <a:ext cx="3060000" cy="3305156"/>
          </a:xfrm>
          <a:prstGeom prst="snip2Same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10800000" vert="eaVert" lIns="0" tIns="0" rIns="0" bIns="0" rtlCol="0" anchor="ctr">
            <a:noAutofit/>
          </a:bodyPr>
          <a:lstStyle/>
          <a:p>
            <a:pPr algn="ctr">
              <a:lnSpc>
                <a:spcPct val="100000"/>
              </a:lnSpc>
              <a:spcBef>
                <a:spcPts val="0"/>
              </a:spcBef>
              <a:spcAft>
                <a:spcPts val="0"/>
              </a:spcAft>
              <a:buClr>
                <a:srgbClr val="FF9966"/>
              </a:buClr>
              <a:buNone/>
            </a:pPr>
            <a:endParaRPr lang="zh-CN" altLang="en-US">
              <a:solidFill>
                <a:srgbClr val="000000"/>
              </a:solidFill>
              <a:latin typeface="+mj-ea"/>
              <a:ea typeface="+mj-ea"/>
            </a:endParaRPr>
          </a:p>
        </p:txBody>
      </p:sp>
      <p:sp>
        <p:nvSpPr>
          <p:cNvPr id="12" name="剪去同侧角的矩形 11"/>
          <p:cNvSpPr/>
          <p:nvPr/>
        </p:nvSpPr>
        <p:spPr bwMode="auto">
          <a:xfrm>
            <a:off x="6573520" y="2858900"/>
            <a:ext cx="3060000" cy="3305156"/>
          </a:xfrm>
          <a:prstGeom prst="snip2SameRect">
            <a:avLst/>
          </a:prstGeom>
          <a:solidFill>
            <a:schemeClr val="tx2">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10800000" vert="eaVert" lIns="0" tIns="0" rIns="0" bIns="0" rtlCol="0" anchor="ctr">
            <a:noAutofit/>
          </a:bodyPr>
          <a:lstStyle/>
          <a:p>
            <a:pPr algn="ctr">
              <a:lnSpc>
                <a:spcPct val="100000"/>
              </a:lnSpc>
              <a:spcBef>
                <a:spcPts val="0"/>
              </a:spcBef>
              <a:spcAft>
                <a:spcPts val="0"/>
              </a:spcAft>
              <a:buClr>
                <a:srgbClr val="FF9966"/>
              </a:buClr>
              <a:buNone/>
            </a:pPr>
            <a:endParaRPr lang="zh-CN" altLang="en-US">
              <a:solidFill>
                <a:srgbClr val="000000"/>
              </a:solidFill>
              <a:latin typeface="+mj-ea"/>
              <a:ea typeface="+mj-ea"/>
            </a:endParaRPr>
          </a:p>
        </p:txBody>
      </p:sp>
      <p:sp>
        <p:nvSpPr>
          <p:cNvPr id="10" name="剪去同侧角的矩形 9"/>
          <p:cNvSpPr/>
          <p:nvPr/>
        </p:nvSpPr>
        <p:spPr bwMode="auto">
          <a:xfrm>
            <a:off x="245156" y="2858900"/>
            <a:ext cx="3060000" cy="3305156"/>
          </a:xfrm>
          <a:prstGeom prst="snip2SameRect">
            <a:avLst/>
          </a:prstGeom>
          <a:solidFill>
            <a:schemeClr val="accent2">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10800000" vert="eaVert" lIns="0" tIns="0" rIns="0" bIns="0" rtlCol="0" anchor="ctr">
            <a:noAutofit/>
          </a:bodyPr>
          <a:lstStyle/>
          <a:p>
            <a:pPr algn="ctr">
              <a:lnSpc>
                <a:spcPct val="100000"/>
              </a:lnSpc>
              <a:spcBef>
                <a:spcPts val="0"/>
              </a:spcBef>
              <a:spcAft>
                <a:spcPts val="0"/>
              </a:spcAft>
              <a:buClr>
                <a:srgbClr val="FF9966"/>
              </a:buClr>
              <a:buNone/>
            </a:pPr>
            <a:endParaRPr lang="zh-CN" altLang="en-US">
              <a:solidFill>
                <a:srgbClr val="000000"/>
              </a:solidFill>
              <a:latin typeface="+mj-ea"/>
              <a:ea typeface="+mj-ea"/>
            </a:endParaRPr>
          </a:p>
        </p:txBody>
      </p:sp>
      <p:sp>
        <p:nvSpPr>
          <p:cNvPr id="36" name="标题 1"/>
          <p:cNvSpPr>
            <a:spLocks noGrp="1"/>
          </p:cNvSpPr>
          <p:nvPr>
            <p:ph type="title"/>
          </p:nvPr>
        </p:nvSpPr>
        <p:spPr>
          <a:xfrm>
            <a:off x="304404" y="260648"/>
            <a:ext cx="8858646" cy="609600"/>
          </a:xfrm>
        </p:spPr>
        <p:txBody>
          <a:bodyPr>
            <a:normAutofit/>
          </a:bodyPr>
          <a:lstStyle/>
          <a:p>
            <a:r>
              <a:rPr lang="zh-CN" altLang="en-US" dirty="0" smtClean="0"/>
              <a:t>主数据实施推广</a:t>
            </a:r>
            <a:r>
              <a:rPr lang="zh-CN" altLang="en-US" dirty="0"/>
              <a:t>策略</a:t>
            </a:r>
          </a:p>
        </p:txBody>
      </p:sp>
      <p:sp>
        <p:nvSpPr>
          <p:cNvPr id="2" name="TextBox 1"/>
          <p:cNvSpPr txBox="1"/>
          <p:nvPr/>
        </p:nvSpPr>
        <p:spPr>
          <a:xfrm>
            <a:off x="506506" y="1147966"/>
            <a:ext cx="9127014" cy="1231106"/>
          </a:xfrm>
          <a:prstGeom prst="rect">
            <a:avLst/>
          </a:prstGeom>
          <a:noFill/>
        </p:spPr>
        <p:txBody>
          <a:bodyPr wrap="square" rtlCol="0">
            <a:spAutoFit/>
          </a:bodyPr>
          <a:lstStyle/>
          <a:p>
            <a:pPr>
              <a:lnSpc>
                <a:spcPct val="100000"/>
              </a:lnSpc>
              <a:spcBef>
                <a:spcPts val="600"/>
              </a:spcBef>
              <a:spcAft>
                <a:spcPts val="600"/>
              </a:spcAft>
              <a:buNone/>
            </a:pPr>
            <a:r>
              <a:rPr lang="en-US" altLang="zh-CN" sz="1600" dirty="0" smtClean="0">
                <a:latin typeface="+mj-ea"/>
                <a:ea typeface="+mj-ea"/>
              </a:rPr>
              <a:t>        </a:t>
            </a:r>
            <a:r>
              <a:rPr lang="zh-CN" altLang="zh-CN" sz="1600" dirty="0" smtClean="0">
                <a:latin typeface="+mj-ea"/>
                <a:ea typeface="+mj-ea"/>
              </a:rPr>
              <a:t>在</a:t>
            </a:r>
            <a:r>
              <a:rPr lang="zh-CN" altLang="zh-CN" sz="1600" dirty="0">
                <a:latin typeface="+mj-ea"/>
                <a:ea typeface="+mj-ea"/>
              </a:rPr>
              <a:t>综合考虑上面各类因素的基础上，股份公司主数据推进计划按照“大类别”、“整批次”</a:t>
            </a:r>
            <a:r>
              <a:rPr lang="zh-CN" altLang="zh-CN" sz="1600" dirty="0" smtClean="0">
                <a:latin typeface="+mj-ea"/>
                <a:ea typeface="+mj-ea"/>
              </a:rPr>
              <a:t>为整体的</a:t>
            </a:r>
            <a:r>
              <a:rPr lang="zh-CN" altLang="zh-CN" sz="1600" dirty="0">
                <a:latin typeface="+mj-ea"/>
                <a:ea typeface="+mj-ea"/>
              </a:rPr>
              <a:t>“推广包”进行推广。共分为</a:t>
            </a:r>
            <a:r>
              <a:rPr lang="zh-CN" altLang="zh-CN" sz="1600" dirty="0" smtClean="0">
                <a:latin typeface="+mj-ea"/>
                <a:ea typeface="+mj-ea"/>
              </a:rPr>
              <a:t>三</a:t>
            </a:r>
            <a:r>
              <a:rPr lang="zh-CN" altLang="en-US" sz="1600" dirty="0" smtClean="0">
                <a:latin typeface="+mj-ea"/>
                <a:ea typeface="+mj-ea"/>
              </a:rPr>
              <a:t>个</a:t>
            </a:r>
            <a:r>
              <a:rPr lang="zh-CN" altLang="zh-CN" sz="1600" dirty="0" smtClean="0">
                <a:latin typeface="+mj-ea"/>
                <a:ea typeface="+mj-ea"/>
              </a:rPr>
              <a:t>“大类别”</a:t>
            </a:r>
            <a:r>
              <a:rPr lang="zh-CN" altLang="zh-CN" sz="1600" dirty="0">
                <a:latin typeface="+mj-ea"/>
                <a:ea typeface="+mj-ea"/>
              </a:rPr>
              <a:t>的“推广包”：组织机构人员推广包（组织机构、人员）、项目类推广包（客商、材料、项目）、财务类推广包</a:t>
            </a:r>
            <a:r>
              <a:rPr lang="zh-CN" altLang="zh-CN" sz="1600" dirty="0" smtClean="0">
                <a:latin typeface="+mj-ea"/>
                <a:ea typeface="+mj-ea"/>
              </a:rPr>
              <a:t>。</a:t>
            </a:r>
            <a:endParaRPr lang="en-US" altLang="zh-CN" sz="1600" dirty="0" smtClean="0">
              <a:latin typeface="+mj-ea"/>
              <a:ea typeface="+mj-ea"/>
            </a:endParaRPr>
          </a:p>
          <a:p>
            <a:pPr>
              <a:lnSpc>
                <a:spcPct val="100000"/>
              </a:lnSpc>
              <a:spcBef>
                <a:spcPts val="600"/>
              </a:spcBef>
              <a:spcAft>
                <a:spcPts val="600"/>
              </a:spcAft>
              <a:buNone/>
            </a:pPr>
            <a:endParaRPr lang="en-US" altLang="zh-CN" sz="1600" dirty="0">
              <a:latin typeface="+mj-ea"/>
              <a:ea typeface="+mj-ea"/>
            </a:endParaRPr>
          </a:p>
        </p:txBody>
      </p:sp>
      <p:sp>
        <p:nvSpPr>
          <p:cNvPr id="3" name="矩形 2"/>
          <p:cNvSpPr/>
          <p:nvPr/>
        </p:nvSpPr>
        <p:spPr>
          <a:xfrm>
            <a:off x="414351" y="3356992"/>
            <a:ext cx="2721610" cy="1538883"/>
          </a:xfrm>
          <a:prstGeom prst="rect">
            <a:avLst/>
          </a:prstGeom>
        </p:spPr>
        <p:txBody>
          <a:bodyPr wrap="square">
            <a:spAutoFit/>
          </a:bodyPr>
          <a:lstStyle/>
          <a:p>
            <a:pPr marL="285750" indent="-285750">
              <a:lnSpc>
                <a:spcPct val="100000"/>
              </a:lnSpc>
              <a:spcBef>
                <a:spcPts val="600"/>
              </a:spcBef>
              <a:spcAft>
                <a:spcPts val="600"/>
              </a:spcAft>
              <a:buFont typeface="Wingdings" panose="05000000000000000000" pitchFamily="2" charset="2"/>
              <a:buChar char="u"/>
            </a:pPr>
            <a:r>
              <a:rPr lang="zh-CN" altLang="zh-CN" dirty="0" smtClean="0">
                <a:latin typeface="+mj-ea"/>
                <a:ea typeface="+mj-ea"/>
              </a:rPr>
              <a:t>组织</a:t>
            </a:r>
            <a:r>
              <a:rPr lang="zh-CN" altLang="zh-CN" dirty="0">
                <a:latin typeface="+mj-ea"/>
                <a:ea typeface="+mj-ea"/>
              </a:rPr>
              <a:t>机构与人员类主数据参考</a:t>
            </a:r>
            <a:r>
              <a:rPr lang="zh-CN" altLang="zh-CN" dirty="0" smtClean="0">
                <a:latin typeface="+mj-ea"/>
                <a:ea typeface="+mj-ea"/>
              </a:rPr>
              <a:t>“</a:t>
            </a:r>
            <a:r>
              <a:rPr lang="zh-CN" altLang="en-US" dirty="0" smtClean="0">
                <a:latin typeface="+mj-ea"/>
                <a:ea typeface="+mj-ea"/>
              </a:rPr>
              <a:t>引用</a:t>
            </a:r>
            <a:r>
              <a:rPr lang="zh-CN" altLang="zh-CN" dirty="0" smtClean="0">
                <a:latin typeface="+mj-ea"/>
                <a:ea typeface="+mj-ea"/>
              </a:rPr>
              <a:t>先行”</a:t>
            </a:r>
            <a:r>
              <a:rPr lang="zh-CN" altLang="zh-CN" dirty="0">
                <a:latin typeface="+mj-ea"/>
                <a:ea typeface="+mj-ea"/>
              </a:rPr>
              <a:t>、</a:t>
            </a:r>
            <a:r>
              <a:rPr lang="zh-CN" altLang="zh-CN" dirty="0" smtClean="0">
                <a:latin typeface="+mj-ea"/>
                <a:ea typeface="+mj-ea"/>
              </a:rPr>
              <a:t>“数据全面”</a:t>
            </a:r>
            <a:r>
              <a:rPr lang="zh-CN" altLang="zh-CN" dirty="0">
                <a:latin typeface="+mj-ea"/>
                <a:ea typeface="+mj-ea"/>
              </a:rPr>
              <a:t>、</a:t>
            </a:r>
            <a:r>
              <a:rPr lang="zh-CN" altLang="zh-CN" dirty="0" smtClean="0">
                <a:latin typeface="+mj-ea"/>
                <a:ea typeface="+mj-ea"/>
              </a:rPr>
              <a:t>“急用先行”等</a:t>
            </a:r>
            <a:r>
              <a:rPr lang="zh-CN" altLang="en-US" dirty="0" smtClean="0">
                <a:latin typeface="+mj-ea"/>
                <a:ea typeface="+mj-ea"/>
              </a:rPr>
              <a:t>原则</a:t>
            </a:r>
            <a:endParaRPr lang="en-US" altLang="zh-CN" dirty="0" smtClean="0">
              <a:latin typeface="+mj-ea"/>
              <a:ea typeface="+mj-ea"/>
            </a:endParaRPr>
          </a:p>
          <a:p>
            <a:pPr marL="285750" indent="-285750">
              <a:lnSpc>
                <a:spcPct val="100000"/>
              </a:lnSpc>
              <a:spcBef>
                <a:spcPts val="600"/>
              </a:spcBef>
              <a:spcAft>
                <a:spcPts val="600"/>
              </a:spcAft>
              <a:buFont typeface="Wingdings" panose="05000000000000000000" pitchFamily="2" charset="2"/>
              <a:buChar char="u"/>
            </a:pPr>
            <a:r>
              <a:rPr lang="zh-CN" altLang="zh-CN" dirty="0" smtClean="0">
                <a:latin typeface="+mj-ea"/>
                <a:ea typeface="+mj-ea"/>
              </a:rPr>
              <a:t>采用</a:t>
            </a:r>
            <a:r>
              <a:rPr lang="zh-CN" altLang="zh-CN" dirty="0">
                <a:latin typeface="+mj-ea"/>
                <a:ea typeface="+mj-ea"/>
              </a:rPr>
              <a:t>“一推到底”</a:t>
            </a:r>
            <a:r>
              <a:rPr lang="zh-CN" altLang="zh-CN" dirty="0" smtClean="0">
                <a:latin typeface="+mj-ea"/>
                <a:ea typeface="+mj-ea"/>
              </a:rPr>
              <a:t>的</a:t>
            </a:r>
            <a:r>
              <a:rPr lang="zh-CN" altLang="en-US" dirty="0" smtClean="0">
                <a:latin typeface="+mj-ea"/>
                <a:ea typeface="+mj-ea"/>
              </a:rPr>
              <a:t>实施策略</a:t>
            </a:r>
            <a:r>
              <a:rPr lang="zh-CN" altLang="zh-CN" dirty="0" smtClean="0">
                <a:latin typeface="+mj-ea"/>
                <a:ea typeface="+mj-ea"/>
              </a:rPr>
              <a:t>，</a:t>
            </a:r>
            <a:r>
              <a:rPr lang="zh-CN" altLang="zh-CN" dirty="0">
                <a:latin typeface="+mj-ea"/>
                <a:ea typeface="+mj-ea"/>
              </a:rPr>
              <a:t>在股份公司范围内，设立专门的组织进行</a:t>
            </a:r>
            <a:r>
              <a:rPr lang="zh-CN" altLang="zh-CN" dirty="0" smtClean="0">
                <a:latin typeface="+mj-ea"/>
                <a:ea typeface="+mj-ea"/>
              </a:rPr>
              <a:t>推广</a:t>
            </a:r>
            <a:r>
              <a:rPr lang="zh-CN" altLang="en-US" dirty="0" smtClean="0">
                <a:latin typeface="+mj-ea"/>
                <a:ea typeface="+mj-ea"/>
              </a:rPr>
              <a:t>。</a:t>
            </a:r>
            <a:endParaRPr lang="en-US" altLang="zh-CN" dirty="0">
              <a:latin typeface="+mj-ea"/>
              <a:ea typeface="+mj-ea"/>
            </a:endParaRPr>
          </a:p>
        </p:txBody>
      </p:sp>
      <p:sp>
        <p:nvSpPr>
          <p:cNvPr id="4" name="矩形 3"/>
          <p:cNvSpPr/>
          <p:nvPr/>
        </p:nvSpPr>
        <p:spPr>
          <a:xfrm>
            <a:off x="3463564" y="3356992"/>
            <a:ext cx="3312412" cy="2831544"/>
          </a:xfrm>
          <a:prstGeom prst="rect">
            <a:avLst/>
          </a:prstGeom>
        </p:spPr>
        <p:txBody>
          <a:bodyPr wrap="square">
            <a:spAutoFit/>
          </a:bodyPr>
          <a:lstStyle/>
          <a:p>
            <a:pPr marL="285750" indent="-285750">
              <a:lnSpc>
                <a:spcPct val="100000"/>
              </a:lnSpc>
              <a:spcBef>
                <a:spcPts val="300"/>
              </a:spcBef>
              <a:spcAft>
                <a:spcPts val="300"/>
              </a:spcAft>
              <a:buFont typeface="Wingdings" panose="05000000000000000000" pitchFamily="2" charset="2"/>
              <a:buChar char="u"/>
            </a:pPr>
            <a:r>
              <a:rPr lang="zh-CN" altLang="zh-CN" dirty="0" smtClean="0">
                <a:latin typeface="+mj-ea"/>
                <a:ea typeface="+mj-ea"/>
              </a:rPr>
              <a:t>客商</a:t>
            </a:r>
            <a:r>
              <a:rPr lang="zh-CN" altLang="zh-CN" dirty="0">
                <a:latin typeface="+mj-ea"/>
                <a:ea typeface="+mj-ea"/>
              </a:rPr>
              <a:t>类、材料类、项目类主数据，参考</a:t>
            </a:r>
            <a:r>
              <a:rPr lang="zh-CN" altLang="zh-CN" dirty="0" smtClean="0">
                <a:latin typeface="+mj-ea"/>
                <a:ea typeface="+mj-ea"/>
              </a:rPr>
              <a:t>“成批推广”、</a:t>
            </a:r>
            <a:r>
              <a:rPr lang="en-US" altLang="zh-CN" dirty="0" smtClean="0">
                <a:latin typeface="+mj-ea"/>
                <a:ea typeface="+mj-ea"/>
              </a:rPr>
              <a:t>“</a:t>
            </a:r>
            <a:r>
              <a:rPr lang="zh-CN" altLang="en-US" dirty="0" smtClean="0">
                <a:latin typeface="+mj-ea"/>
                <a:ea typeface="+mj-ea"/>
              </a:rPr>
              <a:t>节奏同步</a:t>
            </a:r>
            <a:r>
              <a:rPr lang="zh-CN" altLang="zh-CN" dirty="0" smtClean="0">
                <a:latin typeface="+mj-ea"/>
                <a:ea typeface="+mj-ea"/>
              </a:rPr>
              <a:t>”等</a:t>
            </a:r>
            <a:r>
              <a:rPr lang="zh-CN" altLang="en-US" dirty="0" smtClean="0">
                <a:latin typeface="+mj-ea"/>
                <a:ea typeface="+mj-ea"/>
              </a:rPr>
              <a:t>原则</a:t>
            </a:r>
            <a:endParaRPr lang="en-US" altLang="zh-CN" dirty="0" smtClean="0">
              <a:latin typeface="+mj-ea"/>
              <a:ea typeface="+mj-ea"/>
            </a:endParaRPr>
          </a:p>
          <a:p>
            <a:pPr marL="285750" indent="-285750">
              <a:lnSpc>
                <a:spcPct val="100000"/>
              </a:lnSpc>
              <a:spcBef>
                <a:spcPts val="300"/>
              </a:spcBef>
              <a:spcAft>
                <a:spcPts val="300"/>
              </a:spcAft>
              <a:buFont typeface="Wingdings" panose="05000000000000000000" pitchFamily="2" charset="2"/>
              <a:buChar char="u"/>
            </a:pPr>
            <a:r>
              <a:rPr lang="zh-CN" altLang="zh-CN" dirty="0" smtClean="0">
                <a:latin typeface="+mj-ea"/>
                <a:ea typeface="+mj-ea"/>
              </a:rPr>
              <a:t>采用</a:t>
            </a:r>
            <a:r>
              <a:rPr lang="zh-CN" altLang="zh-CN" dirty="0">
                <a:latin typeface="+mj-ea"/>
                <a:ea typeface="+mj-ea"/>
              </a:rPr>
              <a:t>“整体推广”</a:t>
            </a:r>
            <a:r>
              <a:rPr lang="zh-CN" altLang="zh-CN" dirty="0" smtClean="0">
                <a:latin typeface="+mj-ea"/>
                <a:ea typeface="+mj-ea"/>
              </a:rPr>
              <a:t>的</a:t>
            </a:r>
            <a:r>
              <a:rPr lang="zh-CN" altLang="en-US" dirty="0" smtClean="0">
                <a:latin typeface="+mj-ea"/>
                <a:ea typeface="+mj-ea"/>
              </a:rPr>
              <a:t>实施策略</a:t>
            </a:r>
            <a:r>
              <a:rPr lang="zh-CN" altLang="zh-CN" dirty="0" smtClean="0">
                <a:latin typeface="+mj-ea"/>
                <a:ea typeface="+mj-ea"/>
              </a:rPr>
              <a:t>，</a:t>
            </a:r>
            <a:r>
              <a:rPr lang="zh-CN" altLang="zh-CN" dirty="0">
                <a:latin typeface="+mj-ea"/>
                <a:ea typeface="+mj-ea"/>
              </a:rPr>
              <a:t>在二级单位项目管理系统中进行全面</a:t>
            </a:r>
            <a:r>
              <a:rPr lang="zh-CN" altLang="zh-CN" dirty="0" smtClean="0">
                <a:latin typeface="+mj-ea"/>
                <a:ea typeface="+mj-ea"/>
              </a:rPr>
              <a:t>推广</a:t>
            </a:r>
            <a:r>
              <a:rPr lang="zh-CN" altLang="en-US" dirty="0" smtClean="0">
                <a:latin typeface="+mj-ea"/>
                <a:ea typeface="+mj-ea"/>
              </a:rPr>
              <a:t>，</a:t>
            </a:r>
            <a:r>
              <a:rPr lang="zh-CN" altLang="zh-CN" dirty="0" smtClean="0">
                <a:latin typeface="+mj-ea"/>
                <a:ea typeface="+mj-ea"/>
              </a:rPr>
              <a:t>整体</a:t>
            </a:r>
            <a:r>
              <a:rPr lang="zh-CN" altLang="zh-CN" dirty="0">
                <a:latin typeface="+mj-ea"/>
                <a:ea typeface="+mj-ea"/>
              </a:rPr>
              <a:t>推广可以避免对“源系统”及</a:t>
            </a:r>
            <a:r>
              <a:rPr lang="en-US" altLang="zh-CN" dirty="0">
                <a:latin typeface="+mj-ea"/>
                <a:ea typeface="+mj-ea"/>
              </a:rPr>
              <a:t>“</a:t>
            </a:r>
            <a:r>
              <a:rPr lang="zh-CN" altLang="zh-CN" dirty="0">
                <a:latin typeface="+mj-ea"/>
                <a:ea typeface="+mj-ea"/>
              </a:rPr>
              <a:t>目标系统</a:t>
            </a:r>
            <a:r>
              <a:rPr lang="en-US" altLang="zh-CN" dirty="0">
                <a:latin typeface="+mj-ea"/>
                <a:ea typeface="+mj-ea"/>
              </a:rPr>
              <a:t>”</a:t>
            </a:r>
            <a:r>
              <a:rPr lang="zh-CN" altLang="zh-CN" dirty="0">
                <a:latin typeface="+mj-ea"/>
                <a:ea typeface="+mj-ea"/>
              </a:rPr>
              <a:t>的接口多次改造、多次数据清理等造成的重复工作及成本增加</a:t>
            </a:r>
            <a:r>
              <a:rPr lang="zh-CN" altLang="zh-CN" dirty="0" smtClean="0">
                <a:latin typeface="+mj-ea"/>
                <a:ea typeface="+mj-ea"/>
              </a:rPr>
              <a:t>。</a:t>
            </a:r>
            <a:endParaRPr lang="en-US" altLang="zh-CN" dirty="0" smtClean="0">
              <a:latin typeface="+mj-ea"/>
              <a:ea typeface="+mj-ea"/>
            </a:endParaRPr>
          </a:p>
          <a:p>
            <a:pPr marL="285750" indent="-285750">
              <a:lnSpc>
                <a:spcPct val="100000"/>
              </a:lnSpc>
              <a:spcBef>
                <a:spcPts val="300"/>
              </a:spcBef>
              <a:spcAft>
                <a:spcPts val="300"/>
              </a:spcAft>
              <a:buFont typeface="Wingdings" panose="05000000000000000000" pitchFamily="2" charset="2"/>
              <a:buChar char="u"/>
            </a:pPr>
            <a:r>
              <a:rPr lang="zh-CN" altLang="zh-CN" dirty="0" smtClean="0">
                <a:latin typeface="+mj-ea"/>
                <a:ea typeface="+mj-ea"/>
              </a:rPr>
              <a:t>考虑</a:t>
            </a:r>
            <a:r>
              <a:rPr lang="zh-CN" altLang="zh-CN" dirty="0">
                <a:latin typeface="+mj-ea"/>
                <a:ea typeface="+mj-ea"/>
              </a:rPr>
              <a:t>投资项目主数据、勘察设计项目主数据的“源头”业务系统中建设周期。</a:t>
            </a:r>
            <a:endParaRPr lang="en-US" altLang="zh-CN" dirty="0">
              <a:latin typeface="+mj-ea"/>
              <a:ea typeface="+mj-ea"/>
            </a:endParaRPr>
          </a:p>
        </p:txBody>
      </p:sp>
      <p:sp>
        <p:nvSpPr>
          <p:cNvPr id="5" name="矩形 4"/>
          <p:cNvSpPr/>
          <p:nvPr/>
        </p:nvSpPr>
        <p:spPr>
          <a:xfrm>
            <a:off x="6579200" y="3418871"/>
            <a:ext cx="3060000" cy="1969770"/>
          </a:xfrm>
          <a:prstGeom prst="rect">
            <a:avLst/>
          </a:prstGeom>
        </p:spPr>
        <p:txBody>
          <a:bodyPr wrap="square">
            <a:spAutoFit/>
          </a:bodyPr>
          <a:lstStyle/>
          <a:p>
            <a:pPr marL="285750" indent="-285750">
              <a:lnSpc>
                <a:spcPct val="100000"/>
              </a:lnSpc>
              <a:spcBef>
                <a:spcPts val="600"/>
              </a:spcBef>
              <a:spcAft>
                <a:spcPts val="600"/>
              </a:spcAft>
              <a:buFont typeface="Wingdings" panose="05000000000000000000" pitchFamily="2" charset="2"/>
              <a:buChar char="u"/>
            </a:pPr>
            <a:r>
              <a:rPr lang="zh-CN" altLang="zh-CN" dirty="0" smtClean="0">
                <a:latin typeface="+mj-ea"/>
                <a:ea typeface="+mj-ea"/>
              </a:rPr>
              <a:t>财务</a:t>
            </a:r>
            <a:r>
              <a:rPr lang="zh-CN" altLang="zh-CN" dirty="0">
                <a:latin typeface="+mj-ea"/>
                <a:ea typeface="+mj-ea"/>
              </a:rPr>
              <a:t>类主数据，参考</a:t>
            </a:r>
            <a:r>
              <a:rPr lang="zh-CN" altLang="zh-CN" dirty="0" smtClean="0">
                <a:latin typeface="+mj-ea"/>
                <a:ea typeface="+mj-ea"/>
              </a:rPr>
              <a:t>“成批推广”</a:t>
            </a:r>
            <a:r>
              <a:rPr lang="zh-CN" altLang="zh-CN" dirty="0">
                <a:latin typeface="+mj-ea"/>
                <a:ea typeface="+mj-ea"/>
              </a:rPr>
              <a:t>、</a:t>
            </a:r>
            <a:r>
              <a:rPr lang="zh-CN" altLang="zh-CN" dirty="0" smtClean="0">
                <a:latin typeface="+mj-ea"/>
                <a:ea typeface="+mj-ea"/>
              </a:rPr>
              <a:t>“急用先行”</a:t>
            </a:r>
            <a:r>
              <a:rPr lang="zh-CN" altLang="zh-CN" dirty="0">
                <a:latin typeface="+mj-ea"/>
                <a:ea typeface="+mj-ea"/>
              </a:rPr>
              <a:t>、</a:t>
            </a:r>
            <a:r>
              <a:rPr lang="zh-CN" altLang="zh-CN" dirty="0" smtClean="0">
                <a:latin typeface="+mj-ea"/>
                <a:ea typeface="+mj-ea"/>
              </a:rPr>
              <a:t>“导航跟踪”等</a:t>
            </a:r>
            <a:r>
              <a:rPr lang="zh-CN" altLang="en-US" dirty="0" smtClean="0">
                <a:latin typeface="+mj-ea"/>
                <a:ea typeface="+mj-ea"/>
              </a:rPr>
              <a:t>原则</a:t>
            </a:r>
            <a:endParaRPr lang="en-US" altLang="zh-CN" dirty="0" smtClean="0">
              <a:latin typeface="+mj-ea"/>
              <a:ea typeface="+mj-ea"/>
            </a:endParaRPr>
          </a:p>
          <a:p>
            <a:pPr marL="285750" indent="-285750">
              <a:lnSpc>
                <a:spcPct val="100000"/>
              </a:lnSpc>
              <a:spcBef>
                <a:spcPts val="600"/>
              </a:spcBef>
              <a:spcAft>
                <a:spcPts val="600"/>
              </a:spcAft>
              <a:buFont typeface="Wingdings" panose="05000000000000000000" pitchFamily="2" charset="2"/>
              <a:buChar char="u"/>
            </a:pPr>
            <a:r>
              <a:rPr lang="zh-CN" altLang="zh-CN" dirty="0" smtClean="0">
                <a:latin typeface="+mj-ea"/>
                <a:ea typeface="+mj-ea"/>
              </a:rPr>
              <a:t>采用“</a:t>
            </a:r>
            <a:r>
              <a:rPr lang="zh-CN" altLang="en-US" dirty="0" smtClean="0">
                <a:latin typeface="+mj-ea"/>
                <a:ea typeface="+mj-ea"/>
              </a:rPr>
              <a:t>协同推行</a:t>
            </a:r>
            <a:r>
              <a:rPr lang="zh-CN" altLang="zh-CN" dirty="0" smtClean="0">
                <a:latin typeface="+mj-ea"/>
                <a:ea typeface="+mj-ea"/>
              </a:rPr>
              <a:t>”</a:t>
            </a:r>
            <a:r>
              <a:rPr lang="zh-CN" altLang="zh-CN" dirty="0">
                <a:latin typeface="+mj-ea"/>
                <a:ea typeface="+mj-ea"/>
              </a:rPr>
              <a:t>的</a:t>
            </a:r>
            <a:r>
              <a:rPr lang="zh-CN" altLang="zh-CN" dirty="0" smtClean="0">
                <a:latin typeface="+mj-ea"/>
                <a:ea typeface="+mj-ea"/>
              </a:rPr>
              <a:t>推广</a:t>
            </a:r>
            <a:r>
              <a:rPr lang="zh-CN" altLang="en-US" dirty="0" smtClean="0">
                <a:latin typeface="+mj-ea"/>
                <a:ea typeface="+mj-ea"/>
              </a:rPr>
              <a:t>策略</a:t>
            </a:r>
            <a:r>
              <a:rPr lang="zh-CN" altLang="zh-CN" dirty="0" smtClean="0">
                <a:latin typeface="+mj-ea"/>
                <a:ea typeface="+mj-ea"/>
              </a:rPr>
              <a:t>，</a:t>
            </a:r>
            <a:r>
              <a:rPr lang="zh-CN" altLang="zh-CN" dirty="0">
                <a:latin typeface="+mj-ea"/>
                <a:ea typeface="+mj-ea"/>
              </a:rPr>
              <a:t>以财务基础档案管理系统为核心，在股份公司总部及二级</a:t>
            </a:r>
            <a:r>
              <a:rPr lang="zh-CN" altLang="zh-CN" dirty="0" smtClean="0">
                <a:latin typeface="+mj-ea"/>
                <a:ea typeface="+mj-ea"/>
              </a:rPr>
              <a:t>单位</a:t>
            </a:r>
            <a:r>
              <a:rPr lang="zh-CN" altLang="en-US" dirty="0" smtClean="0">
                <a:latin typeface="+mj-ea"/>
                <a:ea typeface="+mj-ea"/>
              </a:rPr>
              <a:t>业务财务一体化的实施进度</a:t>
            </a:r>
            <a:r>
              <a:rPr lang="zh-CN" altLang="zh-CN" dirty="0" smtClean="0">
                <a:latin typeface="+mj-ea"/>
                <a:ea typeface="+mj-ea"/>
              </a:rPr>
              <a:t>进行</a:t>
            </a:r>
            <a:r>
              <a:rPr lang="zh-CN" altLang="zh-CN" dirty="0">
                <a:latin typeface="+mj-ea"/>
                <a:ea typeface="+mj-ea"/>
              </a:rPr>
              <a:t>全面推广。</a:t>
            </a:r>
          </a:p>
        </p:txBody>
      </p:sp>
      <p:sp>
        <p:nvSpPr>
          <p:cNvPr id="6" name="矩形 5"/>
          <p:cNvSpPr/>
          <p:nvPr/>
        </p:nvSpPr>
        <p:spPr>
          <a:xfrm>
            <a:off x="666304" y="2403694"/>
            <a:ext cx="2031325" cy="452432"/>
          </a:xfrm>
          <a:prstGeom prst="rect">
            <a:avLst/>
          </a:prstGeom>
        </p:spPr>
        <p:txBody>
          <a:bodyPr wrap="none">
            <a:spAutoFit/>
          </a:bodyPr>
          <a:lstStyle/>
          <a:p>
            <a:pPr>
              <a:buNone/>
            </a:pPr>
            <a:r>
              <a:rPr lang="zh-CN" altLang="zh-CN" sz="1800" b="1" dirty="0">
                <a:latin typeface="+mj-ea"/>
                <a:ea typeface="+mj-ea"/>
              </a:rPr>
              <a:t>组织人员</a:t>
            </a:r>
            <a:r>
              <a:rPr lang="zh-CN" altLang="en-US" sz="1800" b="1" dirty="0">
                <a:latin typeface="+mj-ea"/>
                <a:ea typeface="+mj-ea"/>
              </a:rPr>
              <a:t>类</a:t>
            </a:r>
            <a:r>
              <a:rPr lang="zh-CN" altLang="zh-CN" sz="1800" b="1" dirty="0">
                <a:latin typeface="+mj-ea"/>
                <a:ea typeface="+mj-ea"/>
              </a:rPr>
              <a:t>推广</a:t>
            </a:r>
            <a:r>
              <a:rPr lang="zh-CN" altLang="zh-CN" sz="1800" b="1" dirty="0" smtClean="0">
                <a:latin typeface="+mj-ea"/>
                <a:ea typeface="+mj-ea"/>
              </a:rPr>
              <a:t>包</a:t>
            </a:r>
            <a:endParaRPr lang="en-US" altLang="zh-CN" sz="1800" b="1" dirty="0">
              <a:latin typeface="+mj-ea"/>
              <a:ea typeface="+mj-ea"/>
            </a:endParaRPr>
          </a:p>
        </p:txBody>
      </p:sp>
      <p:sp>
        <p:nvSpPr>
          <p:cNvPr id="7" name="矩形 6"/>
          <p:cNvSpPr/>
          <p:nvPr/>
        </p:nvSpPr>
        <p:spPr>
          <a:xfrm>
            <a:off x="4184548" y="2403694"/>
            <a:ext cx="1569660" cy="452432"/>
          </a:xfrm>
          <a:prstGeom prst="rect">
            <a:avLst/>
          </a:prstGeom>
        </p:spPr>
        <p:txBody>
          <a:bodyPr wrap="none">
            <a:spAutoFit/>
          </a:bodyPr>
          <a:lstStyle/>
          <a:p>
            <a:pPr>
              <a:buNone/>
            </a:pPr>
            <a:r>
              <a:rPr lang="zh-CN" altLang="zh-CN" sz="1800" b="1" dirty="0">
                <a:latin typeface="+mj-ea"/>
                <a:ea typeface="+mj-ea"/>
              </a:rPr>
              <a:t>项目</a:t>
            </a:r>
            <a:r>
              <a:rPr lang="zh-CN" altLang="en-US" sz="1800" b="1" dirty="0">
                <a:latin typeface="+mj-ea"/>
                <a:ea typeface="+mj-ea"/>
              </a:rPr>
              <a:t>类</a:t>
            </a:r>
            <a:r>
              <a:rPr lang="zh-CN" altLang="zh-CN" sz="1800" b="1" dirty="0">
                <a:latin typeface="+mj-ea"/>
                <a:ea typeface="+mj-ea"/>
              </a:rPr>
              <a:t>推广</a:t>
            </a:r>
            <a:r>
              <a:rPr lang="zh-CN" altLang="zh-CN" sz="1800" b="1" dirty="0" smtClean="0">
                <a:latin typeface="+mj-ea"/>
                <a:ea typeface="+mj-ea"/>
              </a:rPr>
              <a:t>包</a:t>
            </a:r>
            <a:endParaRPr lang="zh-CN" altLang="en-US" sz="1800" dirty="0">
              <a:latin typeface="+mj-ea"/>
              <a:ea typeface="+mj-ea"/>
            </a:endParaRPr>
          </a:p>
        </p:txBody>
      </p:sp>
      <p:sp>
        <p:nvSpPr>
          <p:cNvPr id="8" name="矩形 7"/>
          <p:cNvSpPr/>
          <p:nvPr/>
        </p:nvSpPr>
        <p:spPr>
          <a:xfrm>
            <a:off x="6870950" y="2403694"/>
            <a:ext cx="2476500" cy="417358"/>
          </a:xfrm>
          <a:prstGeom prst="rect">
            <a:avLst/>
          </a:prstGeom>
        </p:spPr>
        <p:txBody>
          <a:bodyPr wrap="square">
            <a:spAutoFit/>
          </a:bodyPr>
          <a:lstStyle/>
          <a:p>
            <a:pPr algn="ctr">
              <a:buNone/>
            </a:pPr>
            <a:r>
              <a:rPr lang="zh-CN" altLang="zh-CN" sz="1800" b="1" dirty="0" smtClean="0">
                <a:latin typeface="+mj-ea"/>
                <a:ea typeface="+mj-ea"/>
              </a:rPr>
              <a:t>财务</a:t>
            </a:r>
            <a:r>
              <a:rPr lang="zh-CN" altLang="en-US" sz="1800" b="1" dirty="0">
                <a:latin typeface="+mj-ea"/>
                <a:ea typeface="+mj-ea"/>
              </a:rPr>
              <a:t>类</a:t>
            </a:r>
            <a:r>
              <a:rPr lang="zh-CN" altLang="zh-CN" sz="1800" b="1" dirty="0">
                <a:latin typeface="+mj-ea"/>
                <a:ea typeface="+mj-ea"/>
              </a:rPr>
              <a:t>推广</a:t>
            </a:r>
            <a:r>
              <a:rPr lang="zh-CN" altLang="zh-CN" sz="1800" b="1" dirty="0" smtClean="0">
                <a:latin typeface="+mj-ea"/>
                <a:ea typeface="+mj-ea"/>
              </a:rPr>
              <a:t>包</a:t>
            </a:r>
            <a:endParaRPr lang="zh-CN" altLang="en-US" sz="1800" dirty="0">
              <a:latin typeface="+mj-ea"/>
              <a:ea typeface="+mj-ea"/>
            </a:endParaRPr>
          </a:p>
        </p:txBody>
      </p:sp>
      <p:sp>
        <p:nvSpPr>
          <p:cNvPr id="16" name="矩形 15"/>
          <p:cNvSpPr/>
          <p:nvPr/>
        </p:nvSpPr>
        <p:spPr>
          <a:xfrm>
            <a:off x="6594140" y="176270"/>
            <a:ext cx="2895364" cy="372410"/>
          </a:xfrm>
          <a:prstGeom prst="rect">
            <a:avLst/>
          </a:prstGeom>
        </p:spPr>
        <p:txBody>
          <a:bodyPr wrap="square">
            <a:spAutoFit/>
          </a:bodyPr>
          <a:lstStyle/>
          <a:p>
            <a:pPr>
              <a:buNone/>
            </a:pPr>
            <a:r>
              <a:rPr lang="zh-CN" altLang="en-US" b="1" dirty="0" smtClean="0">
                <a:solidFill>
                  <a:srgbClr val="FF0000"/>
                </a:solidFill>
                <a:latin typeface="+mn-ea"/>
                <a:ea typeface="+mn-ea"/>
              </a:rPr>
              <a:t>原则策略   </a:t>
            </a:r>
            <a:r>
              <a:rPr lang="zh-CN" altLang="en-US" b="1" dirty="0" smtClean="0">
                <a:latin typeface="+mn-ea"/>
                <a:ea typeface="+mn-ea"/>
              </a:rPr>
              <a:t>推进计划   项目预算</a:t>
            </a:r>
            <a:endParaRPr lang="zh-CN" altLang="en-US" b="1" dirty="0">
              <a:latin typeface="+mn-ea"/>
              <a:ea typeface="+mn-ea"/>
            </a:endParaRPr>
          </a:p>
        </p:txBody>
      </p:sp>
      <p:sp>
        <p:nvSpPr>
          <p:cNvPr id="17" name="右箭头 16"/>
          <p:cNvSpPr/>
          <p:nvPr/>
        </p:nvSpPr>
        <p:spPr bwMode="auto">
          <a:xfrm>
            <a:off x="8478446"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8" name="右箭头 17"/>
          <p:cNvSpPr/>
          <p:nvPr/>
        </p:nvSpPr>
        <p:spPr bwMode="auto">
          <a:xfrm>
            <a:off x="7490799"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311859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 Box 6"/>
          <p:cNvSpPr txBox="1">
            <a:spLocks noChangeAspect="1" noChangeArrowheads="1"/>
          </p:cNvSpPr>
          <p:nvPr/>
        </p:nvSpPr>
        <p:spPr bwMode="auto">
          <a:xfrm>
            <a:off x="2576736" y="4417948"/>
            <a:ext cx="4444408" cy="434975"/>
          </a:xfrm>
          <a:prstGeom prst="rect">
            <a:avLst/>
          </a:prstGeom>
          <a:solidFill>
            <a:schemeClr val="accent6"/>
          </a:solidFill>
          <a:ln w="9525" algn="ctr">
            <a:noFill/>
            <a:miter lim="800000"/>
            <a:headEnd/>
            <a:tailEnd/>
          </a:ln>
          <a:effectLst/>
          <a:scene3d>
            <a:camera prst="orthographicFront"/>
            <a:lightRig rig="threePt" dir="t"/>
          </a:scene3d>
          <a:sp3d>
            <a:bevelT/>
          </a:sp3d>
          <a:extLst/>
        </p:spPr>
        <p:txBody>
          <a:bodyPr lIns="0" rIns="0" anchor="ctr" anchorCtr="1"/>
          <a:lstStyle/>
          <a:p>
            <a:endParaRPr lang="zh-CN" altLang="en-US" sz="1200" dirty="0">
              <a:solidFill>
                <a:schemeClr val="bg1"/>
              </a:solidFill>
              <a:latin typeface="+mj-ea"/>
              <a:ea typeface="+mj-ea"/>
            </a:endParaRPr>
          </a:p>
        </p:txBody>
      </p:sp>
      <p:sp>
        <p:nvSpPr>
          <p:cNvPr id="50" name="等腰三角形 49"/>
          <p:cNvSpPr/>
          <p:nvPr/>
        </p:nvSpPr>
        <p:spPr>
          <a:xfrm>
            <a:off x="7061320" y="1577176"/>
            <a:ext cx="2716216" cy="680532"/>
          </a:xfrm>
          <a:prstGeom prst="triangle">
            <a:avLst>
              <a:gd name="adj" fmla="val 49144"/>
            </a:avLst>
          </a:prstGeom>
          <a:solidFill>
            <a:schemeClr val="accent2">
              <a:lumMod val="90000"/>
            </a:schemeClr>
          </a:solidFill>
        </p:spPr>
        <p:txBody>
          <a:bodyPr wrap="square" lIns="36000" tIns="36000" rIns="0" bIns="0" rtlCol="0" anchor="ctr">
            <a:noAutofit/>
          </a:bodyPr>
          <a:lstStyle/>
          <a:p>
            <a:pPr algn="ctr">
              <a:lnSpc>
                <a:spcPct val="100000"/>
              </a:lnSpc>
              <a:spcAft>
                <a:spcPts val="0"/>
              </a:spcAft>
              <a:buNone/>
            </a:pPr>
            <a:endParaRPr lang="zh-CN" altLang="en-US" dirty="0">
              <a:latin typeface="+mj-ea"/>
              <a:ea typeface="+mj-ea"/>
            </a:endParaRPr>
          </a:p>
        </p:txBody>
      </p:sp>
      <p:sp>
        <p:nvSpPr>
          <p:cNvPr id="49" name="等腰三角形 48"/>
          <p:cNvSpPr/>
          <p:nvPr/>
        </p:nvSpPr>
        <p:spPr>
          <a:xfrm>
            <a:off x="2648744" y="1505168"/>
            <a:ext cx="4372400" cy="752540"/>
          </a:xfrm>
          <a:prstGeom prst="triangle">
            <a:avLst>
              <a:gd name="adj" fmla="val 49144"/>
            </a:avLst>
          </a:prstGeom>
          <a:solidFill>
            <a:schemeClr val="accent1">
              <a:lumMod val="20000"/>
              <a:lumOff val="80000"/>
            </a:schemeClr>
          </a:solidFill>
        </p:spPr>
        <p:txBody>
          <a:bodyPr wrap="square" lIns="36000" tIns="36000" rIns="0" bIns="0" rtlCol="0" anchor="ctr">
            <a:noAutofit/>
          </a:bodyPr>
          <a:lstStyle/>
          <a:p>
            <a:pPr algn="ctr">
              <a:lnSpc>
                <a:spcPct val="100000"/>
              </a:lnSpc>
              <a:spcAft>
                <a:spcPts val="0"/>
              </a:spcAft>
              <a:buNone/>
            </a:pPr>
            <a:endParaRPr lang="zh-CN" altLang="en-US" dirty="0">
              <a:latin typeface="+mj-ea"/>
              <a:ea typeface="+mj-ea"/>
            </a:endParaRPr>
          </a:p>
        </p:txBody>
      </p:sp>
      <p:sp>
        <p:nvSpPr>
          <p:cNvPr id="4" name="等腰三角形 3"/>
          <p:cNvSpPr/>
          <p:nvPr/>
        </p:nvSpPr>
        <p:spPr>
          <a:xfrm>
            <a:off x="1054963" y="1505168"/>
            <a:ext cx="1377757" cy="752540"/>
          </a:xfrm>
          <a:prstGeom prst="triangle">
            <a:avLst>
              <a:gd name="adj" fmla="val 49144"/>
            </a:avLst>
          </a:prstGeom>
          <a:solidFill>
            <a:schemeClr val="bg1">
              <a:lumMod val="95000"/>
            </a:schemeClr>
          </a:solidFill>
        </p:spPr>
        <p:txBody>
          <a:bodyPr wrap="square" lIns="36000" tIns="36000" rIns="0" bIns="0" rtlCol="0" anchor="ctr">
            <a:noAutofit/>
          </a:bodyPr>
          <a:lstStyle/>
          <a:p>
            <a:pPr algn="ctr">
              <a:lnSpc>
                <a:spcPct val="100000"/>
              </a:lnSpc>
              <a:spcAft>
                <a:spcPts val="0"/>
              </a:spcAft>
              <a:buNone/>
            </a:pPr>
            <a:endParaRPr lang="zh-CN" altLang="en-US" dirty="0" smtClean="0">
              <a:latin typeface="+mj-ea"/>
              <a:ea typeface="+mj-ea"/>
            </a:endParaRPr>
          </a:p>
        </p:txBody>
      </p:sp>
      <p:sp>
        <p:nvSpPr>
          <p:cNvPr id="2" name="TextBox 1"/>
          <p:cNvSpPr txBox="1"/>
          <p:nvPr/>
        </p:nvSpPr>
        <p:spPr>
          <a:xfrm>
            <a:off x="1064568" y="1124744"/>
            <a:ext cx="1338828" cy="452432"/>
          </a:xfrm>
          <a:prstGeom prst="rect">
            <a:avLst/>
          </a:prstGeom>
          <a:noFill/>
        </p:spPr>
        <p:txBody>
          <a:bodyPr wrap="none" rtlCol="0">
            <a:spAutoFit/>
          </a:bodyPr>
          <a:lstStyle/>
          <a:p>
            <a:pPr>
              <a:buNone/>
            </a:pPr>
            <a:r>
              <a:rPr lang="zh-CN" altLang="en-US" sz="1800" b="1" dirty="0" smtClean="0">
                <a:latin typeface="+mj-ea"/>
                <a:ea typeface="+mj-ea"/>
              </a:rPr>
              <a:t>组织人员类</a:t>
            </a:r>
            <a:endParaRPr lang="zh-CN" altLang="en-US" sz="1800" b="1" dirty="0">
              <a:latin typeface="+mj-ea"/>
              <a:ea typeface="+mj-ea"/>
            </a:endParaRPr>
          </a:p>
        </p:txBody>
      </p:sp>
      <p:sp>
        <p:nvSpPr>
          <p:cNvPr id="32" name="TextBox 31"/>
          <p:cNvSpPr txBox="1"/>
          <p:nvPr/>
        </p:nvSpPr>
        <p:spPr>
          <a:xfrm>
            <a:off x="4333948" y="1052736"/>
            <a:ext cx="877163" cy="452432"/>
          </a:xfrm>
          <a:prstGeom prst="rect">
            <a:avLst/>
          </a:prstGeom>
          <a:noFill/>
        </p:spPr>
        <p:txBody>
          <a:bodyPr wrap="none" rtlCol="0">
            <a:spAutoFit/>
          </a:bodyPr>
          <a:lstStyle/>
          <a:p>
            <a:pPr>
              <a:buNone/>
            </a:pPr>
            <a:r>
              <a:rPr lang="zh-CN" altLang="en-US" sz="1800" b="1" dirty="0" smtClean="0">
                <a:latin typeface="+mj-ea"/>
                <a:ea typeface="+mj-ea"/>
              </a:rPr>
              <a:t>项目类</a:t>
            </a:r>
            <a:endParaRPr lang="zh-CN" altLang="en-US" sz="1800" b="1" dirty="0">
              <a:latin typeface="+mj-ea"/>
              <a:ea typeface="+mj-ea"/>
            </a:endParaRPr>
          </a:p>
        </p:txBody>
      </p:sp>
      <p:sp>
        <p:nvSpPr>
          <p:cNvPr id="34" name="TextBox 33"/>
          <p:cNvSpPr txBox="1"/>
          <p:nvPr/>
        </p:nvSpPr>
        <p:spPr>
          <a:xfrm>
            <a:off x="7977336" y="1124744"/>
            <a:ext cx="877163" cy="452432"/>
          </a:xfrm>
          <a:prstGeom prst="rect">
            <a:avLst/>
          </a:prstGeom>
          <a:noFill/>
        </p:spPr>
        <p:txBody>
          <a:bodyPr wrap="none" rtlCol="0">
            <a:spAutoFit/>
          </a:bodyPr>
          <a:lstStyle/>
          <a:p>
            <a:pPr>
              <a:buNone/>
            </a:pPr>
            <a:r>
              <a:rPr lang="zh-CN" altLang="en-US" sz="1800" b="1" dirty="0" smtClean="0">
                <a:latin typeface="+mj-ea"/>
                <a:ea typeface="+mj-ea"/>
              </a:rPr>
              <a:t>财务类</a:t>
            </a:r>
            <a:endParaRPr lang="zh-CN" altLang="en-US" sz="1800" b="1" dirty="0">
              <a:latin typeface="+mj-ea"/>
              <a:ea typeface="+mj-ea"/>
            </a:endParaRPr>
          </a:p>
        </p:txBody>
      </p:sp>
      <p:sp>
        <p:nvSpPr>
          <p:cNvPr id="3" name="TextBox 2"/>
          <p:cNvSpPr txBox="1"/>
          <p:nvPr/>
        </p:nvSpPr>
        <p:spPr>
          <a:xfrm>
            <a:off x="1003996" y="1997317"/>
            <a:ext cx="1500732" cy="292388"/>
          </a:xfrm>
          <a:prstGeom prst="rect">
            <a:avLst/>
          </a:prstGeom>
          <a:noFill/>
          <a:ln>
            <a:noFill/>
          </a:ln>
        </p:spPr>
        <p:txBody>
          <a:bodyPr wrap="none" rtlCol="0">
            <a:spAutoFit/>
          </a:bodyPr>
          <a:lstStyle/>
          <a:p>
            <a:pPr>
              <a:buNone/>
            </a:pPr>
            <a:r>
              <a:rPr lang="zh-CN" altLang="zh-CN" sz="1000" dirty="0" smtClean="0">
                <a:latin typeface="+mj-ea"/>
                <a:ea typeface="+mj-ea"/>
              </a:rPr>
              <a:t>（</a:t>
            </a:r>
            <a:r>
              <a:rPr lang="en-US" altLang="zh-CN" sz="1000" dirty="0" smtClean="0">
                <a:latin typeface="+mj-ea"/>
                <a:ea typeface="+mj-ea"/>
              </a:rPr>
              <a:t>2013.10~2014.06</a:t>
            </a:r>
            <a:r>
              <a:rPr lang="zh-CN" altLang="zh-CN" sz="1000" dirty="0" smtClean="0">
                <a:latin typeface="+mj-ea"/>
                <a:ea typeface="+mj-ea"/>
              </a:rPr>
              <a:t>）</a:t>
            </a:r>
            <a:endParaRPr lang="zh-CN" altLang="en-US" sz="1000" dirty="0">
              <a:latin typeface="+mj-ea"/>
              <a:ea typeface="+mj-ea"/>
            </a:endParaRPr>
          </a:p>
        </p:txBody>
      </p:sp>
      <p:sp>
        <p:nvSpPr>
          <p:cNvPr id="36" name="TextBox 35"/>
          <p:cNvSpPr txBox="1"/>
          <p:nvPr/>
        </p:nvSpPr>
        <p:spPr>
          <a:xfrm>
            <a:off x="2649070" y="1997317"/>
            <a:ext cx="1799874" cy="292388"/>
          </a:xfrm>
          <a:prstGeom prst="rect">
            <a:avLst/>
          </a:prstGeom>
          <a:noFill/>
          <a:ln>
            <a:noFill/>
          </a:ln>
        </p:spPr>
        <p:txBody>
          <a:bodyPr wrap="square" rtlCol="0">
            <a:spAutoFit/>
          </a:bodyPr>
          <a:lstStyle/>
          <a:p>
            <a:pPr>
              <a:buNone/>
            </a:pPr>
            <a:r>
              <a:rPr lang="zh-CN" altLang="zh-CN" sz="1000" dirty="0" smtClean="0">
                <a:latin typeface="+mj-ea"/>
                <a:ea typeface="+mj-ea"/>
              </a:rPr>
              <a:t>（</a:t>
            </a:r>
            <a:r>
              <a:rPr lang="en-US" altLang="zh-CN" sz="1000" dirty="0" smtClean="0">
                <a:latin typeface="+mj-ea"/>
                <a:ea typeface="+mj-ea"/>
              </a:rPr>
              <a:t>2014.01~2014.12</a:t>
            </a:r>
            <a:r>
              <a:rPr lang="zh-CN" altLang="zh-CN" sz="1000" dirty="0" smtClean="0">
                <a:latin typeface="+mj-ea"/>
                <a:ea typeface="+mj-ea"/>
              </a:rPr>
              <a:t>）</a:t>
            </a:r>
            <a:endParaRPr lang="zh-CN" altLang="en-US" sz="1000" dirty="0">
              <a:latin typeface="+mj-ea"/>
              <a:ea typeface="+mj-ea"/>
            </a:endParaRPr>
          </a:p>
        </p:txBody>
      </p:sp>
      <p:sp>
        <p:nvSpPr>
          <p:cNvPr id="37" name="TextBox 36"/>
          <p:cNvSpPr txBox="1"/>
          <p:nvPr/>
        </p:nvSpPr>
        <p:spPr>
          <a:xfrm>
            <a:off x="3988884" y="1997317"/>
            <a:ext cx="1756204" cy="292388"/>
          </a:xfrm>
          <a:prstGeom prst="rect">
            <a:avLst/>
          </a:prstGeom>
          <a:noFill/>
          <a:ln>
            <a:noFill/>
          </a:ln>
        </p:spPr>
        <p:txBody>
          <a:bodyPr wrap="square" rtlCol="0">
            <a:spAutoFit/>
          </a:bodyPr>
          <a:lstStyle/>
          <a:p>
            <a:pPr>
              <a:buNone/>
            </a:pPr>
            <a:r>
              <a:rPr lang="zh-CN" altLang="zh-CN" sz="1000" dirty="0" smtClean="0">
                <a:latin typeface="+mj-ea"/>
                <a:ea typeface="+mj-ea"/>
              </a:rPr>
              <a:t>（</a:t>
            </a:r>
            <a:r>
              <a:rPr lang="en-US" altLang="zh-CN" sz="1000" dirty="0" smtClean="0">
                <a:latin typeface="+mj-ea"/>
                <a:ea typeface="+mj-ea"/>
              </a:rPr>
              <a:t>2014.10~2015.06</a:t>
            </a:r>
            <a:r>
              <a:rPr lang="zh-CN" altLang="zh-CN" sz="1000" dirty="0" smtClean="0">
                <a:latin typeface="+mj-ea"/>
                <a:ea typeface="+mj-ea"/>
              </a:rPr>
              <a:t>）</a:t>
            </a:r>
            <a:endParaRPr lang="zh-CN" altLang="en-US" sz="1000" dirty="0">
              <a:latin typeface="+mj-ea"/>
              <a:ea typeface="+mj-ea"/>
            </a:endParaRPr>
          </a:p>
        </p:txBody>
      </p:sp>
      <p:sp>
        <p:nvSpPr>
          <p:cNvPr id="38" name="TextBox 37"/>
          <p:cNvSpPr txBox="1"/>
          <p:nvPr/>
        </p:nvSpPr>
        <p:spPr>
          <a:xfrm>
            <a:off x="5385048" y="1997317"/>
            <a:ext cx="1830836" cy="292388"/>
          </a:xfrm>
          <a:prstGeom prst="rect">
            <a:avLst/>
          </a:prstGeom>
          <a:noFill/>
          <a:ln>
            <a:noFill/>
          </a:ln>
        </p:spPr>
        <p:txBody>
          <a:bodyPr wrap="square" rtlCol="0">
            <a:spAutoFit/>
          </a:bodyPr>
          <a:lstStyle/>
          <a:p>
            <a:pPr>
              <a:buNone/>
            </a:pPr>
            <a:r>
              <a:rPr lang="zh-CN" altLang="zh-CN" sz="1000" dirty="0" smtClean="0">
                <a:latin typeface="+mj-ea"/>
                <a:ea typeface="+mj-ea"/>
              </a:rPr>
              <a:t>（</a:t>
            </a:r>
            <a:r>
              <a:rPr lang="en-US" altLang="zh-CN" sz="1000" dirty="0" smtClean="0">
                <a:latin typeface="+mj-ea"/>
                <a:ea typeface="+mj-ea"/>
              </a:rPr>
              <a:t>2015.01~2015.12</a:t>
            </a:r>
            <a:r>
              <a:rPr lang="zh-CN" altLang="zh-CN" sz="1000" dirty="0" smtClean="0">
                <a:latin typeface="+mj-ea"/>
                <a:ea typeface="+mj-ea"/>
              </a:rPr>
              <a:t>）</a:t>
            </a:r>
            <a:endParaRPr lang="zh-CN" altLang="en-US" sz="1000" dirty="0">
              <a:latin typeface="+mj-ea"/>
              <a:ea typeface="+mj-ea"/>
            </a:endParaRPr>
          </a:p>
        </p:txBody>
      </p:sp>
      <p:sp>
        <p:nvSpPr>
          <p:cNvPr id="106" name="TextBox 105"/>
          <p:cNvSpPr txBox="1"/>
          <p:nvPr/>
        </p:nvSpPr>
        <p:spPr>
          <a:xfrm>
            <a:off x="7710304" y="1997317"/>
            <a:ext cx="1563176" cy="292388"/>
          </a:xfrm>
          <a:prstGeom prst="rect">
            <a:avLst/>
          </a:prstGeom>
          <a:noFill/>
          <a:ln>
            <a:noFill/>
          </a:ln>
        </p:spPr>
        <p:txBody>
          <a:bodyPr wrap="square" rtlCol="0">
            <a:spAutoFit/>
          </a:bodyPr>
          <a:lstStyle/>
          <a:p>
            <a:pPr>
              <a:buNone/>
            </a:pPr>
            <a:r>
              <a:rPr lang="zh-CN" altLang="zh-CN" sz="1000" dirty="0" smtClean="0">
                <a:latin typeface="+mj-ea"/>
                <a:ea typeface="+mj-ea"/>
              </a:rPr>
              <a:t>（</a:t>
            </a:r>
            <a:r>
              <a:rPr lang="en-US" altLang="zh-CN" sz="1000" dirty="0" smtClean="0">
                <a:latin typeface="+mj-ea"/>
                <a:ea typeface="+mj-ea"/>
              </a:rPr>
              <a:t>2013.10~2014.12</a:t>
            </a:r>
            <a:r>
              <a:rPr lang="zh-CN" altLang="zh-CN" sz="1000" dirty="0" smtClean="0">
                <a:latin typeface="+mj-ea"/>
                <a:ea typeface="+mj-ea"/>
              </a:rPr>
              <a:t>）</a:t>
            </a:r>
            <a:endParaRPr lang="zh-CN" altLang="en-US" sz="1000" dirty="0">
              <a:latin typeface="+mj-ea"/>
              <a:ea typeface="+mj-ea"/>
            </a:endParaRPr>
          </a:p>
        </p:txBody>
      </p:sp>
      <p:sp>
        <p:nvSpPr>
          <p:cNvPr id="45" name="标题 1"/>
          <p:cNvSpPr>
            <a:spLocks noGrp="1"/>
          </p:cNvSpPr>
          <p:nvPr>
            <p:ph type="title"/>
          </p:nvPr>
        </p:nvSpPr>
        <p:spPr>
          <a:xfrm>
            <a:off x="304404" y="260648"/>
            <a:ext cx="4648596" cy="609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lnSpc>
                <a:spcPct val="130000"/>
              </a:lnSpc>
              <a:buClr>
                <a:schemeClr val="folHlink"/>
              </a:buClr>
              <a:buFont typeface="Wingdings" pitchFamily="2" charset="2"/>
              <a:buNone/>
            </a:pPr>
            <a:r>
              <a:rPr lang="zh-CN" altLang="en-US" kern="1200" dirty="0" smtClean="0">
                <a:latin typeface="+mj-ea"/>
              </a:rPr>
              <a:t>主数据实施推广</a:t>
            </a:r>
            <a:r>
              <a:rPr lang="zh-CN" altLang="en-US" kern="1200" dirty="0">
                <a:latin typeface="+mj-ea"/>
              </a:rPr>
              <a:t>计划</a:t>
            </a:r>
          </a:p>
        </p:txBody>
      </p:sp>
      <p:sp>
        <p:nvSpPr>
          <p:cNvPr id="110" name="Text Box 6"/>
          <p:cNvSpPr txBox="1">
            <a:spLocks noChangeAspect="1" noChangeArrowheads="1"/>
          </p:cNvSpPr>
          <p:nvPr/>
        </p:nvSpPr>
        <p:spPr bwMode="auto">
          <a:xfrm>
            <a:off x="953457" y="2333710"/>
            <a:ext cx="1479263" cy="434975"/>
          </a:xfrm>
          <a:prstGeom prst="rect">
            <a:avLst/>
          </a:prstGeom>
          <a:solidFill>
            <a:schemeClr val="bg1">
              <a:lumMod val="95000"/>
            </a:schemeClr>
          </a:solidFill>
          <a:ln w="9525" algn="ctr">
            <a:noFill/>
            <a:miter lim="800000"/>
            <a:headEnd/>
            <a:tailEnd/>
          </a:ln>
          <a:effectLst/>
          <a:scene3d>
            <a:camera prst="orthographicFront"/>
            <a:lightRig rig="threePt" dir="t"/>
          </a:scene3d>
          <a:sp3d>
            <a:bevelT/>
          </a:sp3d>
          <a:extLst/>
        </p:spPr>
        <p:txBody>
          <a:bodyPr lIns="0" rIns="0" anchor="ctr" anchorCtr="1"/>
          <a:lstStyle/>
          <a:p>
            <a:pPr>
              <a:buNone/>
            </a:pPr>
            <a:r>
              <a:rPr lang="en-US" altLang="zh-CN" sz="1200" b="1" dirty="0" smtClean="0">
                <a:latin typeface="+mj-ea"/>
                <a:ea typeface="+mj-ea"/>
              </a:rPr>
              <a:t>A.</a:t>
            </a:r>
            <a:r>
              <a:rPr lang="zh-CN" altLang="en-US" sz="1200" b="1" dirty="0" smtClean="0">
                <a:latin typeface="+mj-ea"/>
                <a:ea typeface="+mj-ea"/>
              </a:rPr>
              <a:t>组织机构类</a:t>
            </a:r>
            <a:endParaRPr lang="zh-CN" altLang="en-US" sz="1200" b="1" dirty="0">
              <a:latin typeface="+mj-ea"/>
              <a:ea typeface="+mj-ea"/>
            </a:endParaRPr>
          </a:p>
        </p:txBody>
      </p:sp>
      <p:sp>
        <p:nvSpPr>
          <p:cNvPr id="111" name="Text Box 12"/>
          <p:cNvSpPr txBox="1">
            <a:spLocks noChangeAspect="1" noChangeArrowheads="1"/>
          </p:cNvSpPr>
          <p:nvPr/>
        </p:nvSpPr>
        <p:spPr bwMode="auto">
          <a:xfrm>
            <a:off x="953457" y="2832185"/>
            <a:ext cx="1479263" cy="355600"/>
          </a:xfrm>
          <a:prstGeom prst="rect">
            <a:avLst/>
          </a:prstGeom>
          <a:solidFill>
            <a:schemeClr val="bg1">
              <a:lumMod val="9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algn="l">
              <a:buNone/>
            </a:pPr>
            <a:r>
              <a:rPr lang="en-US" altLang="zh-CN" sz="1000" dirty="0" smtClean="0">
                <a:latin typeface="+mj-ea"/>
                <a:ea typeface="+mj-ea"/>
              </a:rPr>
              <a:t>  A1.</a:t>
            </a:r>
            <a:r>
              <a:rPr lang="zh-CN" altLang="en-US" sz="1000" dirty="0" smtClean="0">
                <a:latin typeface="+mj-ea"/>
                <a:ea typeface="+mj-ea"/>
              </a:rPr>
              <a:t>组织机构主数据</a:t>
            </a:r>
            <a:endParaRPr lang="zh-CN" altLang="en-US" sz="1000" dirty="0">
              <a:latin typeface="+mj-ea"/>
              <a:ea typeface="+mj-ea"/>
            </a:endParaRPr>
          </a:p>
        </p:txBody>
      </p:sp>
      <p:sp>
        <p:nvSpPr>
          <p:cNvPr id="112" name="Text Box 13"/>
          <p:cNvSpPr txBox="1">
            <a:spLocks noChangeAspect="1" noChangeArrowheads="1"/>
          </p:cNvSpPr>
          <p:nvPr/>
        </p:nvSpPr>
        <p:spPr bwMode="auto">
          <a:xfrm>
            <a:off x="953457" y="3193812"/>
            <a:ext cx="1479263" cy="354013"/>
          </a:xfrm>
          <a:prstGeom prst="rect">
            <a:avLst/>
          </a:prstGeom>
          <a:solidFill>
            <a:schemeClr val="bg1">
              <a:lumMod val="9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a:buNone/>
            </a:pPr>
            <a:r>
              <a:rPr lang="en-US" altLang="zh-CN" sz="1000" dirty="0" smtClean="0">
                <a:latin typeface="+mj-ea"/>
                <a:ea typeface="+mj-ea"/>
              </a:rPr>
              <a:t>  A2.</a:t>
            </a:r>
            <a:r>
              <a:rPr lang="zh-CN" altLang="en-US" sz="1000" dirty="0" smtClean="0">
                <a:latin typeface="+mj-ea"/>
                <a:ea typeface="+mj-ea"/>
              </a:rPr>
              <a:t>人员主数据</a:t>
            </a:r>
            <a:endParaRPr lang="zh-CN" altLang="en-US" sz="1000" dirty="0">
              <a:latin typeface="+mj-ea"/>
              <a:ea typeface="+mj-ea"/>
            </a:endParaRPr>
          </a:p>
        </p:txBody>
      </p:sp>
      <p:sp>
        <p:nvSpPr>
          <p:cNvPr id="113" name="Text Box 6"/>
          <p:cNvSpPr txBox="1">
            <a:spLocks noChangeAspect="1" noChangeArrowheads="1"/>
          </p:cNvSpPr>
          <p:nvPr/>
        </p:nvSpPr>
        <p:spPr bwMode="auto">
          <a:xfrm>
            <a:off x="2605756" y="2333710"/>
            <a:ext cx="1411141" cy="434975"/>
          </a:xfrm>
          <a:prstGeom prst="rect">
            <a:avLst/>
          </a:prstGeom>
          <a:solidFill>
            <a:schemeClr val="accent1">
              <a:lumMod val="20000"/>
              <a:lumOff val="80000"/>
            </a:schemeClr>
          </a:solidFill>
          <a:ln w="9525" algn="ctr">
            <a:noFill/>
            <a:miter lim="800000"/>
            <a:headEnd/>
            <a:tailEnd/>
          </a:ln>
          <a:effectLst/>
          <a:scene3d>
            <a:camera prst="orthographicFront"/>
            <a:lightRig rig="threePt" dir="t"/>
          </a:scene3d>
          <a:sp3d>
            <a:bevelT/>
          </a:sp3d>
          <a:extLst/>
        </p:spPr>
        <p:txBody>
          <a:bodyPr lIns="0" rIns="0" anchor="ctr" anchorCtr="1"/>
          <a:lstStyle/>
          <a:p>
            <a:pPr>
              <a:buNone/>
            </a:pPr>
            <a:r>
              <a:rPr lang="en-US" altLang="zh-CN" sz="1200" b="1" dirty="0" smtClean="0">
                <a:latin typeface="+mj-ea"/>
                <a:ea typeface="+mj-ea"/>
              </a:rPr>
              <a:t>B</a:t>
            </a:r>
            <a:r>
              <a:rPr lang="en-US" altLang="zh-CN" sz="1200" b="1" dirty="0">
                <a:latin typeface="+mj-ea"/>
                <a:ea typeface="+mj-ea"/>
              </a:rPr>
              <a:t>.</a:t>
            </a:r>
            <a:r>
              <a:rPr lang="zh-CN" altLang="en-US" sz="1200" b="1" dirty="0" smtClean="0">
                <a:latin typeface="+mj-ea"/>
                <a:ea typeface="+mj-ea"/>
              </a:rPr>
              <a:t>客商类</a:t>
            </a:r>
            <a:endParaRPr lang="zh-CN" altLang="en-US" sz="1200" b="1" dirty="0">
              <a:latin typeface="+mj-ea"/>
              <a:ea typeface="+mj-ea"/>
            </a:endParaRPr>
          </a:p>
        </p:txBody>
      </p:sp>
      <p:sp>
        <p:nvSpPr>
          <p:cNvPr id="114" name="Text Box 12"/>
          <p:cNvSpPr txBox="1">
            <a:spLocks noChangeAspect="1" noChangeArrowheads="1"/>
          </p:cNvSpPr>
          <p:nvPr/>
        </p:nvSpPr>
        <p:spPr bwMode="auto">
          <a:xfrm>
            <a:off x="2605756" y="2830598"/>
            <a:ext cx="1411141" cy="355600"/>
          </a:xfrm>
          <a:prstGeom prst="rect">
            <a:avLst/>
          </a:prstGeom>
          <a:solidFill>
            <a:srgbClr val="CCCCFF"/>
          </a:solidFill>
          <a:ln w="9525" algn="ctr">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0"/>
          <a:lstStyle/>
          <a:p>
            <a:pPr algn="l">
              <a:buNone/>
            </a:pPr>
            <a:r>
              <a:rPr lang="en-US" altLang="zh-CN" sz="1000" dirty="0" smtClean="0">
                <a:latin typeface="+mj-ea"/>
                <a:ea typeface="+mj-ea"/>
              </a:rPr>
              <a:t>  B1</a:t>
            </a:r>
            <a:r>
              <a:rPr lang="en-US" altLang="zh-CN" sz="1000" dirty="0">
                <a:latin typeface="+mj-ea"/>
                <a:ea typeface="+mj-ea"/>
              </a:rPr>
              <a:t>.</a:t>
            </a:r>
            <a:r>
              <a:rPr lang="zh-CN" altLang="en-US" sz="1000" dirty="0" smtClean="0">
                <a:latin typeface="+mj-ea"/>
                <a:ea typeface="+mj-ea"/>
              </a:rPr>
              <a:t>供应商主数据</a:t>
            </a:r>
            <a:endParaRPr lang="zh-CN" altLang="en-US" sz="1000" dirty="0">
              <a:latin typeface="+mj-ea"/>
              <a:ea typeface="+mj-ea"/>
            </a:endParaRPr>
          </a:p>
        </p:txBody>
      </p:sp>
      <p:sp>
        <p:nvSpPr>
          <p:cNvPr id="115" name="Text Box 13"/>
          <p:cNvSpPr txBox="1">
            <a:spLocks noChangeAspect="1" noChangeArrowheads="1"/>
          </p:cNvSpPr>
          <p:nvPr/>
        </p:nvSpPr>
        <p:spPr bwMode="auto">
          <a:xfrm>
            <a:off x="2605756" y="3231109"/>
            <a:ext cx="1411141" cy="354013"/>
          </a:xfrm>
          <a:prstGeom prst="rect">
            <a:avLst/>
          </a:prstGeom>
          <a:solidFill>
            <a:srgbClr val="CCCCFF"/>
          </a:solidFill>
          <a:ln w="9525" algn="ctr">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0"/>
          <a:lstStyle/>
          <a:p>
            <a:pPr>
              <a:buNone/>
            </a:pPr>
            <a:r>
              <a:rPr lang="en-US" altLang="zh-CN" sz="1000" dirty="0" smtClean="0">
                <a:latin typeface="+mj-ea"/>
                <a:ea typeface="+mj-ea"/>
              </a:rPr>
              <a:t>  B2</a:t>
            </a:r>
            <a:r>
              <a:rPr lang="en-US" altLang="zh-CN" sz="1000" dirty="0">
                <a:latin typeface="+mj-ea"/>
                <a:ea typeface="+mj-ea"/>
              </a:rPr>
              <a:t>.</a:t>
            </a:r>
            <a:r>
              <a:rPr lang="zh-CN" altLang="en-US" sz="1000" dirty="0" smtClean="0">
                <a:latin typeface="+mj-ea"/>
                <a:ea typeface="+mj-ea"/>
              </a:rPr>
              <a:t>客户主数据</a:t>
            </a:r>
            <a:endParaRPr lang="zh-CN" altLang="en-US" sz="1000" dirty="0">
              <a:latin typeface="+mj-ea"/>
              <a:ea typeface="+mj-ea"/>
            </a:endParaRPr>
          </a:p>
        </p:txBody>
      </p:sp>
      <p:sp>
        <p:nvSpPr>
          <p:cNvPr id="116" name="Text Box 6"/>
          <p:cNvSpPr txBox="1">
            <a:spLocks noChangeAspect="1" noChangeArrowheads="1"/>
          </p:cNvSpPr>
          <p:nvPr/>
        </p:nvSpPr>
        <p:spPr bwMode="auto">
          <a:xfrm>
            <a:off x="4088904" y="2333710"/>
            <a:ext cx="1440160" cy="434975"/>
          </a:xfrm>
          <a:prstGeom prst="rect">
            <a:avLst/>
          </a:prstGeom>
          <a:solidFill>
            <a:schemeClr val="accent1">
              <a:lumMod val="20000"/>
              <a:lumOff val="80000"/>
            </a:schemeClr>
          </a:solidFill>
          <a:ln w="9525" algn="ctr">
            <a:noFill/>
            <a:miter lim="800000"/>
            <a:headEnd/>
            <a:tailEnd/>
          </a:ln>
          <a:effectLst/>
          <a:scene3d>
            <a:camera prst="orthographicFront"/>
            <a:lightRig rig="threePt" dir="t"/>
          </a:scene3d>
          <a:sp3d>
            <a:bevelT/>
          </a:sp3d>
          <a:extLst/>
        </p:spPr>
        <p:txBody>
          <a:bodyPr lIns="0" rIns="0" anchor="ctr" anchorCtr="1"/>
          <a:lstStyle/>
          <a:p>
            <a:pPr>
              <a:buNone/>
            </a:pPr>
            <a:r>
              <a:rPr lang="en-US" altLang="zh-CN" sz="1200" b="1" dirty="0" smtClean="0">
                <a:latin typeface="+mj-ea"/>
                <a:ea typeface="+mj-ea"/>
              </a:rPr>
              <a:t>C</a:t>
            </a:r>
            <a:r>
              <a:rPr lang="en-US" altLang="zh-CN" sz="1200" b="1" dirty="0">
                <a:latin typeface="+mj-ea"/>
                <a:ea typeface="+mj-ea"/>
              </a:rPr>
              <a:t>.</a:t>
            </a:r>
            <a:r>
              <a:rPr lang="zh-CN" altLang="en-US" sz="1200" b="1" dirty="0" smtClean="0">
                <a:latin typeface="+mj-ea"/>
                <a:ea typeface="+mj-ea"/>
              </a:rPr>
              <a:t>材料类</a:t>
            </a:r>
            <a:endParaRPr lang="zh-CN" altLang="en-US" sz="1200" b="1" dirty="0">
              <a:latin typeface="+mj-ea"/>
              <a:ea typeface="+mj-ea"/>
            </a:endParaRPr>
          </a:p>
        </p:txBody>
      </p:sp>
      <p:sp>
        <p:nvSpPr>
          <p:cNvPr id="117" name="Text Box 12"/>
          <p:cNvSpPr txBox="1">
            <a:spLocks noChangeAspect="1" noChangeArrowheads="1"/>
          </p:cNvSpPr>
          <p:nvPr/>
        </p:nvSpPr>
        <p:spPr bwMode="auto">
          <a:xfrm>
            <a:off x="4088905" y="2830598"/>
            <a:ext cx="1440160" cy="355600"/>
          </a:xfrm>
          <a:prstGeom prst="rect">
            <a:avLst/>
          </a:prstGeom>
          <a:solidFill>
            <a:srgbClr val="E1E0C1"/>
          </a:solidFill>
          <a:ln w="9525" algn="ctr">
            <a:noFill/>
            <a:miter lim="800000"/>
            <a:headEnd/>
            <a:tailEnd/>
          </a:ln>
          <a:effectLst/>
          <a:scene3d>
            <a:camera prst="orthographicFront"/>
            <a:lightRig rig="threePt" dir="t"/>
          </a:scene3d>
          <a:sp3d>
            <a:bevelT/>
          </a:sp3d>
          <a:extLst/>
        </p:spPr>
        <p:txBody>
          <a:bodyPr lIns="0" tIns="0" rIns="0" bIns="0" anchor="ctr" anchorCtr="0"/>
          <a:lstStyle/>
          <a:p>
            <a:pPr algn="l">
              <a:buNone/>
            </a:pPr>
            <a:r>
              <a:rPr lang="en-US" altLang="zh-CN" sz="1000" dirty="0" smtClean="0">
                <a:latin typeface="+mj-ea"/>
                <a:ea typeface="+mj-ea"/>
              </a:rPr>
              <a:t>  C1.</a:t>
            </a:r>
            <a:r>
              <a:rPr lang="zh-CN" altLang="en-US" sz="1000" dirty="0" smtClean="0">
                <a:latin typeface="+mj-ea"/>
                <a:ea typeface="+mj-ea"/>
              </a:rPr>
              <a:t>材料分类及材料明细</a:t>
            </a:r>
            <a:endParaRPr lang="zh-CN" altLang="en-US" sz="1000" dirty="0">
              <a:latin typeface="+mj-ea"/>
              <a:ea typeface="+mj-ea"/>
            </a:endParaRPr>
          </a:p>
        </p:txBody>
      </p:sp>
      <p:sp>
        <p:nvSpPr>
          <p:cNvPr id="118" name="Text Box 13"/>
          <p:cNvSpPr txBox="1">
            <a:spLocks noChangeAspect="1" noChangeArrowheads="1"/>
          </p:cNvSpPr>
          <p:nvPr/>
        </p:nvSpPr>
        <p:spPr bwMode="auto">
          <a:xfrm>
            <a:off x="4088905" y="3231109"/>
            <a:ext cx="1440159" cy="354013"/>
          </a:xfrm>
          <a:prstGeom prst="rect">
            <a:avLst/>
          </a:prstGeom>
          <a:solidFill>
            <a:srgbClr val="E1E0C1"/>
          </a:solidFill>
          <a:ln w="9525" algn="ctr">
            <a:noFill/>
            <a:miter lim="800000"/>
            <a:headEnd/>
            <a:tailEnd/>
          </a:ln>
          <a:effectLst/>
          <a:scene3d>
            <a:camera prst="orthographicFront"/>
            <a:lightRig rig="threePt" dir="t"/>
          </a:scene3d>
          <a:sp3d>
            <a:bevelT/>
          </a:sp3d>
          <a:extLst/>
        </p:spPr>
        <p:txBody>
          <a:bodyPr lIns="0" tIns="0" rIns="0" bIns="0" anchor="ctr" anchorCtr="0"/>
          <a:lstStyle/>
          <a:p>
            <a:pPr>
              <a:buNone/>
            </a:pPr>
            <a:r>
              <a:rPr lang="en-US" altLang="zh-CN" sz="1000" dirty="0" smtClean="0">
                <a:latin typeface="+mj-ea"/>
                <a:ea typeface="+mj-ea"/>
              </a:rPr>
              <a:t>  C2</a:t>
            </a:r>
            <a:r>
              <a:rPr lang="en-US" altLang="zh-CN" sz="1000" dirty="0">
                <a:latin typeface="+mj-ea"/>
                <a:ea typeface="+mj-ea"/>
              </a:rPr>
              <a:t>.</a:t>
            </a:r>
            <a:r>
              <a:rPr lang="zh-CN" altLang="en-US" sz="1000" dirty="0" smtClean="0">
                <a:latin typeface="+mj-ea"/>
                <a:ea typeface="+mj-ea"/>
              </a:rPr>
              <a:t>设备分类及设备明细</a:t>
            </a:r>
            <a:endParaRPr lang="zh-CN" altLang="en-US" sz="1000" dirty="0">
              <a:latin typeface="+mj-ea"/>
              <a:ea typeface="+mj-ea"/>
            </a:endParaRPr>
          </a:p>
        </p:txBody>
      </p:sp>
      <p:sp>
        <p:nvSpPr>
          <p:cNvPr id="119" name="Text Box 13"/>
          <p:cNvSpPr txBox="1">
            <a:spLocks noChangeAspect="1" noChangeArrowheads="1"/>
          </p:cNvSpPr>
          <p:nvPr/>
        </p:nvSpPr>
        <p:spPr bwMode="auto">
          <a:xfrm>
            <a:off x="4088904" y="3625860"/>
            <a:ext cx="1440160" cy="354013"/>
          </a:xfrm>
          <a:prstGeom prst="rect">
            <a:avLst/>
          </a:prstGeom>
          <a:solidFill>
            <a:srgbClr val="E1E0C1"/>
          </a:solidFill>
          <a:ln w="9525" algn="ctr">
            <a:noFill/>
            <a:miter lim="800000"/>
            <a:headEnd/>
            <a:tailEnd/>
          </a:ln>
          <a:effectLst/>
          <a:scene3d>
            <a:camera prst="orthographicFront"/>
            <a:lightRig rig="threePt" dir="t"/>
          </a:scene3d>
          <a:sp3d>
            <a:bevelT/>
          </a:sp3d>
          <a:extLst/>
        </p:spPr>
        <p:txBody>
          <a:bodyPr lIns="0" tIns="0" rIns="0" bIns="0" anchor="ctr" anchorCtr="0"/>
          <a:lstStyle/>
          <a:p>
            <a:pPr algn="l">
              <a:buNone/>
            </a:pPr>
            <a:r>
              <a:rPr lang="en-US" altLang="zh-CN" sz="1000" dirty="0" smtClean="0">
                <a:latin typeface="+mj-ea"/>
                <a:ea typeface="+mj-ea"/>
              </a:rPr>
              <a:t>  C3</a:t>
            </a:r>
            <a:r>
              <a:rPr lang="en-US" altLang="zh-CN" sz="1000" dirty="0">
                <a:latin typeface="+mj-ea"/>
                <a:ea typeface="+mj-ea"/>
              </a:rPr>
              <a:t>.</a:t>
            </a:r>
            <a:r>
              <a:rPr lang="zh-CN" altLang="en-US" sz="1000" dirty="0" smtClean="0">
                <a:latin typeface="+mj-ea"/>
                <a:ea typeface="+mj-ea"/>
              </a:rPr>
              <a:t>产品主数据</a:t>
            </a:r>
            <a:endParaRPr lang="zh-CN" altLang="en-US" sz="1000" dirty="0">
              <a:latin typeface="+mj-ea"/>
              <a:ea typeface="+mj-ea"/>
            </a:endParaRPr>
          </a:p>
        </p:txBody>
      </p:sp>
      <p:sp>
        <p:nvSpPr>
          <p:cNvPr id="120" name="Text Box 6"/>
          <p:cNvSpPr txBox="1">
            <a:spLocks noChangeAspect="1" noChangeArrowheads="1"/>
          </p:cNvSpPr>
          <p:nvPr/>
        </p:nvSpPr>
        <p:spPr bwMode="auto">
          <a:xfrm>
            <a:off x="7083797" y="2333710"/>
            <a:ext cx="2693739" cy="434975"/>
          </a:xfrm>
          <a:prstGeom prst="rect">
            <a:avLst/>
          </a:prstGeom>
          <a:solidFill>
            <a:schemeClr val="accent2">
              <a:lumMod val="90000"/>
            </a:schemeClr>
          </a:solidFill>
          <a:ln w="9525" algn="ctr">
            <a:noFill/>
            <a:miter lim="800000"/>
            <a:headEnd/>
            <a:tailEnd/>
          </a:ln>
          <a:effectLst/>
          <a:scene3d>
            <a:camera prst="orthographicFront"/>
            <a:lightRig rig="threePt" dir="t"/>
          </a:scene3d>
          <a:sp3d>
            <a:bevelT/>
          </a:sp3d>
          <a:extLst/>
        </p:spPr>
        <p:txBody>
          <a:bodyPr lIns="0" rIns="0" anchor="ctr" anchorCtr="1"/>
          <a:lstStyle/>
          <a:p>
            <a:pPr>
              <a:buNone/>
            </a:pPr>
            <a:r>
              <a:rPr lang="en-US" altLang="zh-CN" sz="1200" b="1" dirty="0">
                <a:latin typeface="+mj-ea"/>
                <a:ea typeface="+mj-ea"/>
              </a:rPr>
              <a:t>E</a:t>
            </a:r>
            <a:r>
              <a:rPr lang="en-US" altLang="zh-CN" sz="1200" b="1" dirty="0" smtClean="0">
                <a:latin typeface="+mj-ea"/>
                <a:ea typeface="+mj-ea"/>
              </a:rPr>
              <a:t>.</a:t>
            </a:r>
            <a:r>
              <a:rPr lang="zh-CN" altLang="en-US" sz="1200" b="1" dirty="0" smtClean="0">
                <a:latin typeface="+mj-ea"/>
                <a:ea typeface="+mj-ea"/>
              </a:rPr>
              <a:t>财务类</a:t>
            </a:r>
            <a:endParaRPr lang="zh-CN" altLang="en-US" sz="1200" b="1" dirty="0">
              <a:latin typeface="+mj-ea"/>
              <a:ea typeface="+mj-ea"/>
            </a:endParaRPr>
          </a:p>
        </p:txBody>
      </p:sp>
      <p:sp>
        <p:nvSpPr>
          <p:cNvPr id="121" name="Text Box 12"/>
          <p:cNvSpPr txBox="1">
            <a:spLocks noChangeAspect="1" noChangeArrowheads="1"/>
          </p:cNvSpPr>
          <p:nvPr/>
        </p:nvSpPr>
        <p:spPr bwMode="auto">
          <a:xfrm>
            <a:off x="7090147" y="2830598"/>
            <a:ext cx="1319237" cy="355600"/>
          </a:xfrm>
          <a:prstGeom prst="rect">
            <a:avLst/>
          </a:prstGeom>
          <a:solidFill>
            <a:schemeClr val="accent2">
              <a:lumMod val="7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fontAlgn="ctr">
              <a:buNone/>
            </a:pPr>
            <a:r>
              <a:rPr lang="en-US" altLang="zh-CN" sz="1000" dirty="0" smtClean="0">
                <a:latin typeface="+mj-ea"/>
                <a:ea typeface="+mj-ea"/>
              </a:rPr>
              <a:t>  E1.</a:t>
            </a:r>
            <a:r>
              <a:rPr lang="zh-CN" altLang="en-US" sz="1000" dirty="0">
                <a:latin typeface="+mj-ea"/>
                <a:ea typeface="+mj-ea"/>
              </a:rPr>
              <a:t>核算单位主数据</a:t>
            </a:r>
            <a:endParaRPr lang="zh-CN" altLang="en-US" sz="1000" dirty="0">
              <a:solidFill>
                <a:srgbClr val="000000"/>
              </a:solidFill>
              <a:latin typeface="+mj-ea"/>
              <a:ea typeface="+mj-ea"/>
            </a:endParaRPr>
          </a:p>
        </p:txBody>
      </p:sp>
      <p:sp>
        <p:nvSpPr>
          <p:cNvPr id="122" name="Text Box 13"/>
          <p:cNvSpPr txBox="1">
            <a:spLocks noChangeAspect="1" noChangeArrowheads="1"/>
          </p:cNvSpPr>
          <p:nvPr/>
        </p:nvSpPr>
        <p:spPr bwMode="auto">
          <a:xfrm>
            <a:off x="7090147" y="3193812"/>
            <a:ext cx="1319237" cy="354013"/>
          </a:xfrm>
          <a:prstGeom prst="rect">
            <a:avLst/>
          </a:prstGeom>
          <a:solidFill>
            <a:schemeClr val="accent2">
              <a:lumMod val="7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fontAlgn="ctr">
              <a:buNone/>
            </a:pPr>
            <a:r>
              <a:rPr lang="en-US" altLang="zh-CN" sz="1000" dirty="0" smtClean="0">
                <a:latin typeface="+mj-ea"/>
                <a:ea typeface="+mj-ea"/>
              </a:rPr>
              <a:t>  E2.</a:t>
            </a:r>
            <a:r>
              <a:rPr lang="zh-CN" altLang="en-US" sz="1000" dirty="0">
                <a:latin typeface="+mj-ea"/>
                <a:ea typeface="+mj-ea"/>
              </a:rPr>
              <a:t>会计科目主数据</a:t>
            </a:r>
            <a:endParaRPr lang="zh-CN" altLang="en-US" sz="1000" dirty="0">
              <a:solidFill>
                <a:srgbClr val="000000"/>
              </a:solidFill>
              <a:latin typeface="+mj-ea"/>
              <a:ea typeface="+mj-ea"/>
            </a:endParaRPr>
          </a:p>
        </p:txBody>
      </p:sp>
      <p:sp>
        <p:nvSpPr>
          <p:cNvPr id="123" name="Text Box 13"/>
          <p:cNvSpPr txBox="1">
            <a:spLocks noChangeAspect="1" noChangeArrowheads="1"/>
          </p:cNvSpPr>
          <p:nvPr/>
        </p:nvSpPr>
        <p:spPr bwMode="auto">
          <a:xfrm>
            <a:off x="7091952" y="3580271"/>
            <a:ext cx="1317432" cy="354013"/>
          </a:xfrm>
          <a:prstGeom prst="rect">
            <a:avLst/>
          </a:prstGeom>
          <a:solidFill>
            <a:schemeClr val="accent2">
              <a:lumMod val="7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fontAlgn="ctr">
              <a:buNone/>
            </a:pPr>
            <a:r>
              <a:rPr lang="en-US" altLang="zh-CN" sz="1000" dirty="0" smtClean="0">
                <a:latin typeface="+mj-ea"/>
                <a:ea typeface="+mj-ea"/>
              </a:rPr>
              <a:t>  E3.</a:t>
            </a:r>
            <a:r>
              <a:rPr lang="zh-CN" altLang="en-US" sz="1000" dirty="0">
                <a:latin typeface="+mj-ea"/>
                <a:ea typeface="+mj-ea"/>
              </a:rPr>
              <a:t>现金流量主数据</a:t>
            </a:r>
            <a:endParaRPr lang="zh-CN" altLang="en-US" sz="1000" dirty="0">
              <a:solidFill>
                <a:srgbClr val="000000"/>
              </a:solidFill>
              <a:latin typeface="+mj-ea"/>
              <a:ea typeface="+mj-ea"/>
            </a:endParaRPr>
          </a:p>
        </p:txBody>
      </p:sp>
      <p:sp>
        <p:nvSpPr>
          <p:cNvPr id="124" name="Text Box 12"/>
          <p:cNvSpPr txBox="1">
            <a:spLocks noChangeAspect="1" noChangeArrowheads="1"/>
          </p:cNvSpPr>
          <p:nvPr/>
        </p:nvSpPr>
        <p:spPr bwMode="auto">
          <a:xfrm>
            <a:off x="7083797" y="3973134"/>
            <a:ext cx="1325587" cy="355600"/>
          </a:xfrm>
          <a:prstGeom prst="rect">
            <a:avLst/>
          </a:prstGeom>
          <a:solidFill>
            <a:schemeClr val="accent2">
              <a:lumMod val="7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fontAlgn="ctr">
              <a:buNone/>
            </a:pPr>
            <a:r>
              <a:rPr lang="en-US" altLang="zh-CN" sz="1000" dirty="0" smtClean="0">
                <a:latin typeface="+mj-ea"/>
                <a:ea typeface="+mj-ea"/>
              </a:rPr>
              <a:t>  E4.</a:t>
            </a:r>
            <a:r>
              <a:rPr lang="zh-CN" altLang="en-US" sz="1000" dirty="0">
                <a:latin typeface="+mj-ea"/>
                <a:ea typeface="+mj-ea"/>
              </a:rPr>
              <a:t>结算方式主数据</a:t>
            </a:r>
            <a:endParaRPr lang="zh-CN" altLang="en-US" sz="1000" dirty="0">
              <a:solidFill>
                <a:srgbClr val="000000"/>
              </a:solidFill>
              <a:latin typeface="+mj-ea"/>
              <a:ea typeface="+mj-ea"/>
            </a:endParaRPr>
          </a:p>
        </p:txBody>
      </p:sp>
      <p:sp>
        <p:nvSpPr>
          <p:cNvPr id="125" name="Text Box 13"/>
          <p:cNvSpPr txBox="1">
            <a:spLocks noChangeAspect="1" noChangeArrowheads="1"/>
          </p:cNvSpPr>
          <p:nvPr/>
        </p:nvSpPr>
        <p:spPr bwMode="auto">
          <a:xfrm>
            <a:off x="8451949" y="2826470"/>
            <a:ext cx="1325587" cy="354013"/>
          </a:xfrm>
          <a:prstGeom prst="rect">
            <a:avLst/>
          </a:prstGeom>
          <a:solidFill>
            <a:schemeClr val="accent2">
              <a:lumMod val="7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fontAlgn="ctr">
              <a:buNone/>
            </a:pPr>
            <a:r>
              <a:rPr lang="en-US" altLang="zh-CN" sz="1000" dirty="0" smtClean="0">
                <a:latin typeface="+mj-ea"/>
                <a:ea typeface="+mj-ea"/>
              </a:rPr>
              <a:t>  E5.</a:t>
            </a:r>
            <a:r>
              <a:rPr lang="zh-CN" altLang="en-US" sz="1000" dirty="0">
                <a:latin typeface="+mj-ea"/>
                <a:ea typeface="+mj-ea"/>
              </a:rPr>
              <a:t>内部客商主数据</a:t>
            </a:r>
            <a:endParaRPr lang="zh-CN" altLang="en-US" sz="1000" dirty="0">
              <a:solidFill>
                <a:srgbClr val="000000"/>
              </a:solidFill>
              <a:latin typeface="+mj-ea"/>
              <a:ea typeface="+mj-ea"/>
            </a:endParaRPr>
          </a:p>
        </p:txBody>
      </p:sp>
      <p:sp>
        <p:nvSpPr>
          <p:cNvPr id="126" name="Text Box 13"/>
          <p:cNvSpPr txBox="1">
            <a:spLocks noChangeAspect="1" noChangeArrowheads="1"/>
          </p:cNvSpPr>
          <p:nvPr/>
        </p:nvSpPr>
        <p:spPr bwMode="auto">
          <a:xfrm>
            <a:off x="8453754" y="3197604"/>
            <a:ext cx="1323782" cy="354013"/>
          </a:xfrm>
          <a:prstGeom prst="rect">
            <a:avLst/>
          </a:prstGeom>
          <a:solidFill>
            <a:schemeClr val="accent2">
              <a:lumMod val="7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fontAlgn="ctr">
              <a:buNone/>
            </a:pPr>
            <a:r>
              <a:rPr lang="en-US" altLang="zh-CN" sz="1000" dirty="0" smtClean="0">
                <a:latin typeface="+mj-ea"/>
                <a:ea typeface="+mj-ea"/>
              </a:rPr>
              <a:t>  E6.</a:t>
            </a:r>
            <a:r>
              <a:rPr lang="zh-CN" altLang="en-US" sz="1000" dirty="0" smtClean="0">
                <a:latin typeface="+mj-ea"/>
                <a:ea typeface="+mj-ea"/>
              </a:rPr>
              <a:t>固定资产主</a:t>
            </a:r>
            <a:r>
              <a:rPr lang="zh-CN" altLang="en-US" sz="1000" dirty="0">
                <a:latin typeface="+mj-ea"/>
                <a:ea typeface="+mj-ea"/>
              </a:rPr>
              <a:t>数据</a:t>
            </a:r>
            <a:endParaRPr lang="zh-CN" altLang="en-US" sz="1000" dirty="0">
              <a:solidFill>
                <a:srgbClr val="000000"/>
              </a:solidFill>
              <a:latin typeface="+mj-ea"/>
              <a:ea typeface="+mj-ea"/>
            </a:endParaRPr>
          </a:p>
        </p:txBody>
      </p:sp>
      <p:sp>
        <p:nvSpPr>
          <p:cNvPr id="127" name="Text Box 6"/>
          <p:cNvSpPr txBox="1">
            <a:spLocks noChangeAspect="1" noChangeArrowheads="1"/>
          </p:cNvSpPr>
          <p:nvPr/>
        </p:nvSpPr>
        <p:spPr bwMode="auto">
          <a:xfrm>
            <a:off x="5601072" y="2333710"/>
            <a:ext cx="1420072" cy="434975"/>
          </a:xfrm>
          <a:prstGeom prst="rect">
            <a:avLst/>
          </a:prstGeom>
          <a:solidFill>
            <a:schemeClr val="accent1">
              <a:lumMod val="20000"/>
              <a:lumOff val="80000"/>
            </a:schemeClr>
          </a:solidFill>
          <a:ln w="9525" algn="ctr">
            <a:noFill/>
            <a:miter lim="800000"/>
            <a:headEnd/>
            <a:tailEnd/>
          </a:ln>
          <a:effectLst/>
          <a:scene3d>
            <a:camera prst="orthographicFront"/>
            <a:lightRig rig="threePt" dir="t"/>
          </a:scene3d>
          <a:sp3d>
            <a:bevelT/>
          </a:sp3d>
          <a:extLst/>
        </p:spPr>
        <p:txBody>
          <a:bodyPr lIns="0" rIns="0" anchor="ctr" anchorCtr="1"/>
          <a:lstStyle/>
          <a:p>
            <a:pPr>
              <a:buNone/>
            </a:pPr>
            <a:r>
              <a:rPr lang="en-US" altLang="zh-CN" sz="1200" b="1" dirty="0" smtClean="0">
                <a:latin typeface="+mj-ea"/>
                <a:ea typeface="+mj-ea"/>
              </a:rPr>
              <a:t>D</a:t>
            </a:r>
            <a:r>
              <a:rPr lang="en-US" altLang="zh-CN" sz="1200" b="1" dirty="0">
                <a:latin typeface="+mj-ea"/>
                <a:ea typeface="+mj-ea"/>
              </a:rPr>
              <a:t>.</a:t>
            </a:r>
            <a:r>
              <a:rPr lang="zh-CN" altLang="en-US" sz="1200" b="1" dirty="0" smtClean="0">
                <a:latin typeface="+mj-ea"/>
                <a:ea typeface="+mj-ea"/>
              </a:rPr>
              <a:t>项目类</a:t>
            </a:r>
            <a:endParaRPr lang="zh-CN" altLang="en-US" sz="1200" b="1" dirty="0">
              <a:latin typeface="+mj-ea"/>
              <a:ea typeface="+mj-ea"/>
            </a:endParaRPr>
          </a:p>
        </p:txBody>
      </p:sp>
      <p:sp>
        <p:nvSpPr>
          <p:cNvPr id="128" name="Text Box 12"/>
          <p:cNvSpPr txBox="1">
            <a:spLocks noChangeAspect="1" noChangeArrowheads="1"/>
          </p:cNvSpPr>
          <p:nvPr/>
        </p:nvSpPr>
        <p:spPr bwMode="auto">
          <a:xfrm>
            <a:off x="5601072" y="2830598"/>
            <a:ext cx="1420072" cy="355600"/>
          </a:xfrm>
          <a:prstGeom prst="rect">
            <a:avLst/>
          </a:prstGeom>
          <a:solidFill>
            <a:schemeClr val="accent1">
              <a:lumMod val="40000"/>
              <a:lumOff val="60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algn="l">
              <a:buNone/>
            </a:pPr>
            <a:r>
              <a:rPr lang="en-US" altLang="zh-CN" sz="1000" dirty="0" smtClean="0">
                <a:latin typeface="+mj-ea"/>
                <a:ea typeface="+mj-ea"/>
              </a:rPr>
              <a:t>  D1</a:t>
            </a:r>
            <a:r>
              <a:rPr lang="en-US" altLang="zh-CN" sz="1000" dirty="0">
                <a:latin typeface="+mj-ea"/>
                <a:ea typeface="+mj-ea"/>
              </a:rPr>
              <a:t>.</a:t>
            </a:r>
            <a:r>
              <a:rPr lang="zh-CN" altLang="en-US" sz="1000" dirty="0" smtClean="0">
                <a:latin typeface="+mj-ea"/>
                <a:ea typeface="+mj-ea"/>
              </a:rPr>
              <a:t>工程项目主数据</a:t>
            </a:r>
            <a:endParaRPr lang="zh-CN" altLang="en-US" sz="1000" dirty="0">
              <a:latin typeface="+mj-ea"/>
              <a:ea typeface="+mj-ea"/>
            </a:endParaRPr>
          </a:p>
        </p:txBody>
      </p:sp>
      <p:sp>
        <p:nvSpPr>
          <p:cNvPr id="129" name="Text Box 13"/>
          <p:cNvSpPr txBox="1">
            <a:spLocks noChangeAspect="1" noChangeArrowheads="1"/>
          </p:cNvSpPr>
          <p:nvPr/>
        </p:nvSpPr>
        <p:spPr bwMode="auto">
          <a:xfrm>
            <a:off x="5601072" y="3231109"/>
            <a:ext cx="1420072" cy="354013"/>
          </a:xfrm>
          <a:prstGeom prst="rect">
            <a:avLst/>
          </a:prstGeom>
          <a:solidFill>
            <a:schemeClr val="accent1">
              <a:lumMod val="40000"/>
              <a:lumOff val="60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algn="l">
              <a:buNone/>
            </a:pPr>
            <a:r>
              <a:rPr lang="en-US" altLang="zh-CN" sz="1000" dirty="0" smtClean="0">
                <a:latin typeface="+mj-ea"/>
                <a:ea typeface="+mj-ea"/>
              </a:rPr>
              <a:t>  D2.</a:t>
            </a:r>
            <a:r>
              <a:rPr lang="zh-CN" altLang="en-US" sz="1000" dirty="0" smtClean="0">
                <a:latin typeface="+mj-ea"/>
                <a:ea typeface="+mj-ea"/>
              </a:rPr>
              <a:t>投资项目主数据</a:t>
            </a:r>
            <a:endParaRPr lang="zh-CN" altLang="en-US" sz="1000" dirty="0">
              <a:latin typeface="+mj-ea"/>
              <a:ea typeface="+mj-ea"/>
            </a:endParaRPr>
          </a:p>
        </p:txBody>
      </p:sp>
      <p:sp>
        <p:nvSpPr>
          <p:cNvPr id="130" name="Text Box 13"/>
          <p:cNvSpPr txBox="1">
            <a:spLocks noChangeAspect="1" noChangeArrowheads="1"/>
          </p:cNvSpPr>
          <p:nvPr/>
        </p:nvSpPr>
        <p:spPr bwMode="auto">
          <a:xfrm>
            <a:off x="5601072" y="3636457"/>
            <a:ext cx="1420072" cy="354013"/>
          </a:xfrm>
          <a:prstGeom prst="rect">
            <a:avLst/>
          </a:prstGeom>
          <a:solidFill>
            <a:schemeClr val="accent1">
              <a:lumMod val="40000"/>
              <a:lumOff val="60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algn="l">
              <a:buNone/>
            </a:pPr>
            <a:r>
              <a:rPr lang="en-US" altLang="zh-CN" sz="1000" dirty="0" smtClean="0">
                <a:latin typeface="+mj-ea"/>
                <a:ea typeface="+mj-ea"/>
              </a:rPr>
              <a:t>  D3.</a:t>
            </a:r>
            <a:r>
              <a:rPr lang="zh-CN" altLang="en-US" sz="1000" dirty="0" smtClean="0">
                <a:latin typeface="+mj-ea"/>
                <a:ea typeface="+mj-ea"/>
              </a:rPr>
              <a:t>勘察设计项目主数据</a:t>
            </a:r>
            <a:endParaRPr lang="zh-CN" altLang="en-US" sz="1000" dirty="0">
              <a:latin typeface="+mj-ea"/>
              <a:ea typeface="+mj-ea"/>
            </a:endParaRPr>
          </a:p>
        </p:txBody>
      </p:sp>
      <p:sp>
        <p:nvSpPr>
          <p:cNvPr id="131" name="Text Box 13"/>
          <p:cNvSpPr txBox="1">
            <a:spLocks noChangeAspect="1" noChangeArrowheads="1"/>
          </p:cNvSpPr>
          <p:nvPr/>
        </p:nvSpPr>
        <p:spPr bwMode="auto">
          <a:xfrm>
            <a:off x="8451949" y="3577602"/>
            <a:ext cx="1325587" cy="354013"/>
          </a:xfrm>
          <a:prstGeom prst="rect">
            <a:avLst/>
          </a:prstGeom>
          <a:solidFill>
            <a:schemeClr val="accent2">
              <a:lumMod val="7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fontAlgn="ctr">
              <a:buNone/>
            </a:pPr>
            <a:r>
              <a:rPr lang="en-US" altLang="zh-CN" sz="1000" dirty="0" smtClean="0">
                <a:latin typeface="+mj-ea"/>
                <a:ea typeface="+mj-ea"/>
              </a:rPr>
              <a:t>  E7.</a:t>
            </a:r>
            <a:r>
              <a:rPr lang="zh-CN" altLang="en-US" sz="1000" dirty="0">
                <a:latin typeface="+mj-ea"/>
                <a:ea typeface="+mj-ea"/>
              </a:rPr>
              <a:t>存货分类主数据</a:t>
            </a:r>
            <a:endParaRPr lang="zh-CN" altLang="en-US" sz="1000" dirty="0">
              <a:solidFill>
                <a:srgbClr val="000000"/>
              </a:solidFill>
              <a:latin typeface="+mj-ea"/>
              <a:ea typeface="+mj-ea"/>
            </a:endParaRPr>
          </a:p>
        </p:txBody>
      </p:sp>
      <p:sp>
        <p:nvSpPr>
          <p:cNvPr id="39" name="Text Box 6"/>
          <p:cNvSpPr txBox="1">
            <a:spLocks noChangeAspect="1" noChangeArrowheads="1"/>
          </p:cNvSpPr>
          <p:nvPr/>
        </p:nvSpPr>
        <p:spPr bwMode="auto">
          <a:xfrm>
            <a:off x="953457" y="4417948"/>
            <a:ext cx="1476543" cy="434975"/>
          </a:xfrm>
          <a:prstGeom prst="rect">
            <a:avLst/>
          </a:prstGeom>
          <a:solidFill>
            <a:schemeClr val="accent6"/>
          </a:solidFill>
          <a:ln w="9525" algn="ctr">
            <a:noFill/>
            <a:miter lim="800000"/>
            <a:headEnd/>
            <a:tailEnd/>
          </a:ln>
          <a:effectLst/>
          <a:scene3d>
            <a:camera prst="orthographicFront"/>
            <a:lightRig rig="threePt" dir="t"/>
          </a:scene3d>
          <a:sp3d>
            <a:bevelT/>
          </a:sp3d>
          <a:extLst/>
        </p:spPr>
        <p:txBody>
          <a:bodyPr lIns="0" rIns="0" anchor="ctr" anchorCtr="1"/>
          <a:lstStyle/>
          <a:p>
            <a:endParaRPr lang="zh-CN" altLang="en-US" sz="1200" dirty="0">
              <a:solidFill>
                <a:schemeClr val="bg1"/>
              </a:solidFill>
              <a:latin typeface="+mj-ea"/>
              <a:ea typeface="+mj-ea"/>
            </a:endParaRPr>
          </a:p>
        </p:txBody>
      </p:sp>
      <p:sp>
        <p:nvSpPr>
          <p:cNvPr id="43" name="TextBox 42"/>
          <p:cNvSpPr txBox="1"/>
          <p:nvPr/>
        </p:nvSpPr>
        <p:spPr>
          <a:xfrm>
            <a:off x="953457" y="4469339"/>
            <a:ext cx="1512495" cy="292388"/>
          </a:xfrm>
          <a:prstGeom prst="rect">
            <a:avLst/>
          </a:prstGeom>
          <a:noFill/>
          <a:ln>
            <a:noFill/>
          </a:ln>
        </p:spPr>
        <p:txBody>
          <a:bodyPr wrap="square" rtlCol="0">
            <a:spAutoFit/>
          </a:bodyPr>
          <a:lstStyle/>
          <a:p>
            <a:pPr>
              <a:buNone/>
            </a:pPr>
            <a:r>
              <a:rPr lang="zh-CN" altLang="zh-CN" sz="1000" dirty="0" smtClean="0">
                <a:latin typeface="+mj-ea"/>
                <a:ea typeface="+mj-ea"/>
              </a:rPr>
              <a:t>（</a:t>
            </a:r>
            <a:r>
              <a:rPr lang="en-US" altLang="zh-CN" sz="1000" dirty="0" smtClean="0">
                <a:latin typeface="+mj-ea"/>
                <a:ea typeface="+mj-ea"/>
              </a:rPr>
              <a:t>2014.07~2018.12</a:t>
            </a:r>
            <a:r>
              <a:rPr lang="zh-CN" altLang="zh-CN" sz="1000" dirty="0" smtClean="0">
                <a:latin typeface="+mj-ea"/>
                <a:ea typeface="+mj-ea"/>
              </a:rPr>
              <a:t>）</a:t>
            </a:r>
            <a:endParaRPr lang="zh-CN" altLang="en-US" sz="1000" dirty="0">
              <a:latin typeface="+mj-ea"/>
              <a:ea typeface="+mj-ea"/>
            </a:endParaRPr>
          </a:p>
        </p:txBody>
      </p:sp>
      <p:sp>
        <p:nvSpPr>
          <p:cNvPr id="46" name="TextBox 45"/>
          <p:cNvSpPr txBox="1"/>
          <p:nvPr/>
        </p:nvSpPr>
        <p:spPr>
          <a:xfrm>
            <a:off x="3988884" y="4445589"/>
            <a:ext cx="1756204" cy="292388"/>
          </a:xfrm>
          <a:prstGeom prst="rect">
            <a:avLst/>
          </a:prstGeom>
          <a:noFill/>
          <a:ln>
            <a:noFill/>
          </a:ln>
        </p:spPr>
        <p:txBody>
          <a:bodyPr wrap="square" rtlCol="0">
            <a:spAutoFit/>
          </a:bodyPr>
          <a:lstStyle/>
          <a:p>
            <a:pPr>
              <a:buNone/>
            </a:pPr>
            <a:r>
              <a:rPr lang="zh-CN" altLang="zh-CN" sz="1000" dirty="0" smtClean="0">
                <a:latin typeface="+mj-ea"/>
                <a:ea typeface="+mj-ea"/>
              </a:rPr>
              <a:t>（</a:t>
            </a:r>
            <a:r>
              <a:rPr lang="en-US" altLang="zh-CN" sz="1000" dirty="0" smtClean="0">
                <a:latin typeface="+mj-ea"/>
                <a:ea typeface="+mj-ea"/>
              </a:rPr>
              <a:t>2015.01~2018.12</a:t>
            </a:r>
            <a:r>
              <a:rPr lang="zh-CN" altLang="zh-CN" sz="1000" dirty="0" smtClean="0">
                <a:latin typeface="+mj-ea"/>
                <a:ea typeface="+mj-ea"/>
              </a:rPr>
              <a:t>）</a:t>
            </a:r>
            <a:endParaRPr lang="zh-CN" altLang="en-US" sz="1000" dirty="0">
              <a:latin typeface="+mj-ea"/>
              <a:ea typeface="+mj-ea"/>
            </a:endParaRPr>
          </a:p>
        </p:txBody>
      </p:sp>
      <p:sp>
        <p:nvSpPr>
          <p:cNvPr id="52" name="Text Box 13"/>
          <p:cNvSpPr txBox="1">
            <a:spLocks noChangeAspect="1" noChangeArrowheads="1"/>
          </p:cNvSpPr>
          <p:nvPr/>
        </p:nvSpPr>
        <p:spPr bwMode="auto">
          <a:xfrm>
            <a:off x="953457" y="3577602"/>
            <a:ext cx="1479263" cy="354013"/>
          </a:xfrm>
          <a:prstGeom prst="rect">
            <a:avLst/>
          </a:prstGeom>
          <a:solidFill>
            <a:schemeClr val="bg1">
              <a:lumMod val="9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a:buNone/>
            </a:pPr>
            <a:r>
              <a:rPr lang="en-US" altLang="zh-CN" sz="1000" dirty="0" smtClean="0">
                <a:latin typeface="+mj-ea"/>
                <a:ea typeface="+mj-ea"/>
              </a:rPr>
              <a:t>  </a:t>
            </a:r>
            <a:endParaRPr lang="zh-CN" altLang="en-US" sz="1000" dirty="0">
              <a:latin typeface="+mj-ea"/>
              <a:ea typeface="+mj-ea"/>
            </a:endParaRPr>
          </a:p>
        </p:txBody>
      </p:sp>
      <p:sp>
        <p:nvSpPr>
          <p:cNvPr id="53" name="Text Box 13"/>
          <p:cNvSpPr txBox="1">
            <a:spLocks noChangeAspect="1" noChangeArrowheads="1"/>
          </p:cNvSpPr>
          <p:nvPr/>
        </p:nvSpPr>
        <p:spPr bwMode="auto">
          <a:xfrm>
            <a:off x="953457" y="3985900"/>
            <a:ext cx="1479263" cy="354013"/>
          </a:xfrm>
          <a:prstGeom prst="rect">
            <a:avLst/>
          </a:prstGeom>
          <a:solidFill>
            <a:schemeClr val="bg1">
              <a:lumMod val="95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a:buNone/>
            </a:pPr>
            <a:r>
              <a:rPr lang="en-US" altLang="zh-CN" sz="1000" dirty="0" smtClean="0">
                <a:latin typeface="+mj-ea"/>
                <a:ea typeface="+mj-ea"/>
              </a:rPr>
              <a:t>  </a:t>
            </a:r>
            <a:endParaRPr lang="zh-CN" altLang="en-US" sz="1000" dirty="0">
              <a:latin typeface="+mj-ea"/>
              <a:ea typeface="+mj-ea"/>
            </a:endParaRPr>
          </a:p>
        </p:txBody>
      </p:sp>
      <p:sp>
        <p:nvSpPr>
          <p:cNvPr id="54" name="Text Box 13"/>
          <p:cNvSpPr txBox="1">
            <a:spLocks noChangeAspect="1" noChangeArrowheads="1"/>
          </p:cNvSpPr>
          <p:nvPr/>
        </p:nvSpPr>
        <p:spPr bwMode="auto">
          <a:xfrm>
            <a:off x="2600486" y="3577602"/>
            <a:ext cx="1411141" cy="354013"/>
          </a:xfrm>
          <a:prstGeom prst="rect">
            <a:avLst/>
          </a:prstGeom>
          <a:solidFill>
            <a:srgbClr val="CCCCFF"/>
          </a:solidFill>
          <a:ln w="9525" algn="ctr">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0"/>
          <a:lstStyle/>
          <a:p>
            <a:pPr>
              <a:buNone/>
            </a:pPr>
            <a:r>
              <a:rPr lang="en-US" altLang="zh-CN" sz="1000" dirty="0" smtClean="0">
                <a:latin typeface="+mj-ea"/>
                <a:ea typeface="+mj-ea"/>
              </a:rPr>
              <a:t> </a:t>
            </a:r>
            <a:endParaRPr lang="zh-CN" altLang="en-US" sz="1000" dirty="0">
              <a:latin typeface="+mj-ea"/>
              <a:ea typeface="+mj-ea"/>
            </a:endParaRPr>
          </a:p>
        </p:txBody>
      </p:sp>
      <p:sp>
        <p:nvSpPr>
          <p:cNvPr id="55" name="Text Box 13"/>
          <p:cNvSpPr txBox="1">
            <a:spLocks noChangeAspect="1" noChangeArrowheads="1"/>
          </p:cNvSpPr>
          <p:nvPr/>
        </p:nvSpPr>
        <p:spPr bwMode="auto">
          <a:xfrm>
            <a:off x="2600486" y="3991927"/>
            <a:ext cx="1411141" cy="354013"/>
          </a:xfrm>
          <a:prstGeom prst="rect">
            <a:avLst/>
          </a:prstGeom>
          <a:solidFill>
            <a:srgbClr val="CCCCFF"/>
          </a:solidFill>
          <a:ln w="9525" algn="ctr">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0"/>
          <a:lstStyle/>
          <a:p>
            <a:pPr>
              <a:buNone/>
            </a:pPr>
            <a:r>
              <a:rPr lang="en-US" altLang="zh-CN" sz="1000" dirty="0" smtClean="0">
                <a:latin typeface="+mj-ea"/>
                <a:ea typeface="+mj-ea"/>
              </a:rPr>
              <a:t> </a:t>
            </a:r>
            <a:endParaRPr lang="zh-CN" altLang="en-US" sz="1000" dirty="0">
              <a:latin typeface="+mj-ea"/>
              <a:ea typeface="+mj-ea"/>
            </a:endParaRPr>
          </a:p>
        </p:txBody>
      </p:sp>
      <p:sp>
        <p:nvSpPr>
          <p:cNvPr id="56" name="Text Box 13"/>
          <p:cNvSpPr txBox="1">
            <a:spLocks noChangeAspect="1" noChangeArrowheads="1"/>
          </p:cNvSpPr>
          <p:nvPr/>
        </p:nvSpPr>
        <p:spPr bwMode="auto">
          <a:xfrm>
            <a:off x="4088904" y="3985900"/>
            <a:ext cx="1440160" cy="354013"/>
          </a:xfrm>
          <a:prstGeom prst="rect">
            <a:avLst/>
          </a:prstGeom>
          <a:solidFill>
            <a:srgbClr val="E1E0C1"/>
          </a:solidFill>
          <a:ln w="9525" algn="ctr">
            <a:noFill/>
            <a:miter lim="800000"/>
            <a:headEnd/>
            <a:tailEnd/>
          </a:ln>
          <a:effectLst/>
          <a:scene3d>
            <a:camera prst="orthographicFront"/>
            <a:lightRig rig="threePt" dir="t"/>
          </a:scene3d>
          <a:sp3d>
            <a:bevelT/>
          </a:sp3d>
          <a:extLst/>
        </p:spPr>
        <p:txBody>
          <a:bodyPr lIns="0" tIns="0" rIns="0" bIns="0" anchor="ctr" anchorCtr="0"/>
          <a:lstStyle/>
          <a:p>
            <a:pPr algn="l">
              <a:buNone/>
            </a:pPr>
            <a:r>
              <a:rPr lang="en-US" altLang="zh-CN" sz="1000" dirty="0" smtClean="0">
                <a:latin typeface="+mj-ea"/>
                <a:ea typeface="+mj-ea"/>
              </a:rPr>
              <a:t>  </a:t>
            </a:r>
            <a:endParaRPr lang="zh-CN" altLang="en-US" sz="1000" dirty="0">
              <a:latin typeface="+mj-ea"/>
              <a:ea typeface="+mj-ea"/>
            </a:endParaRPr>
          </a:p>
        </p:txBody>
      </p:sp>
      <p:sp>
        <p:nvSpPr>
          <p:cNvPr id="57" name="Text Box 13"/>
          <p:cNvSpPr txBox="1">
            <a:spLocks noChangeAspect="1" noChangeArrowheads="1"/>
          </p:cNvSpPr>
          <p:nvPr/>
        </p:nvSpPr>
        <p:spPr bwMode="auto">
          <a:xfrm>
            <a:off x="5601072" y="3996497"/>
            <a:ext cx="1420072" cy="354013"/>
          </a:xfrm>
          <a:prstGeom prst="rect">
            <a:avLst/>
          </a:prstGeom>
          <a:solidFill>
            <a:schemeClr val="accent1">
              <a:lumMod val="40000"/>
              <a:lumOff val="60000"/>
            </a:schemeClr>
          </a:solidFill>
          <a:ln w="9525" algn="ctr">
            <a:noFill/>
            <a:miter lim="800000"/>
            <a:headEnd/>
            <a:tailEnd/>
          </a:ln>
          <a:effectLst/>
          <a:scene3d>
            <a:camera prst="orthographicFront"/>
            <a:lightRig rig="threePt" dir="t"/>
          </a:scene3d>
          <a:sp3d>
            <a:bevelT/>
          </a:sp3d>
          <a:extLst/>
        </p:spPr>
        <p:txBody>
          <a:bodyPr lIns="0" tIns="0" rIns="0" bIns="0" anchor="ctr" anchorCtr="0"/>
          <a:lstStyle/>
          <a:p>
            <a:pPr algn="l">
              <a:buNone/>
            </a:pPr>
            <a:r>
              <a:rPr lang="en-US" altLang="zh-CN" sz="1000" dirty="0" smtClean="0">
                <a:latin typeface="+mj-ea"/>
                <a:ea typeface="+mj-ea"/>
              </a:rPr>
              <a:t> </a:t>
            </a:r>
            <a:endParaRPr lang="zh-CN" altLang="en-US" sz="1000" dirty="0">
              <a:latin typeface="+mj-ea"/>
              <a:ea typeface="+mj-ea"/>
            </a:endParaRPr>
          </a:p>
        </p:txBody>
      </p:sp>
      <p:sp>
        <p:nvSpPr>
          <p:cNvPr id="5" name="五边形 4"/>
          <p:cNvSpPr/>
          <p:nvPr/>
        </p:nvSpPr>
        <p:spPr>
          <a:xfrm>
            <a:off x="261910" y="1917092"/>
            <a:ext cx="658642" cy="484632"/>
          </a:xfrm>
          <a:prstGeom prst="homePlate">
            <a:avLst/>
          </a:prstGeom>
          <a:solidFill>
            <a:schemeClr val="accent1">
              <a:lumMod val="60000"/>
              <a:lumOff val="40000"/>
            </a:schemeClr>
          </a:solidFill>
          <a:scene3d>
            <a:camera prst="orthographicFront"/>
            <a:lightRig rig="threePt" dir="t"/>
          </a:scene3d>
          <a:sp3d>
            <a:bevelT w="165100" prst="coolSlant"/>
          </a:sp3d>
        </p:spPr>
        <p:txBody>
          <a:bodyPr wrap="square" lIns="36000" tIns="36000" rIns="0" bIns="0" rtlCol="0" anchor="ctr">
            <a:noAutofit/>
          </a:bodyPr>
          <a:lstStyle/>
          <a:p>
            <a:pPr algn="ctr">
              <a:lnSpc>
                <a:spcPct val="100000"/>
              </a:lnSpc>
              <a:spcAft>
                <a:spcPts val="0"/>
              </a:spcAft>
              <a:buNone/>
            </a:pPr>
            <a:endParaRPr lang="zh-CN" altLang="en-US" dirty="0" smtClean="0">
              <a:latin typeface="+mj-ea"/>
              <a:ea typeface="+mj-ea"/>
            </a:endParaRPr>
          </a:p>
        </p:txBody>
      </p:sp>
      <p:sp>
        <p:nvSpPr>
          <p:cNvPr id="58" name="TextBox 57"/>
          <p:cNvSpPr txBox="1"/>
          <p:nvPr/>
        </p:nvSpPr>
        <p:spPr>
          <a:xfrm>
            <a:off x="263382" y="1897996"/>
            <a:ext cx="441146" cy="523220"/>
          </a:xfrm>
          <a:prstGeom prst="rect">
            <a:avLst/>
          </a:prstGeom>
          <a:noFill/>
        </p:spPr>
        <p:txBody>
          <a:bodyPr wrap="none" rtlCol="0">
            <a:spAutoFit/>
          </a:bodyPr>
          <a:lstStyle/>
          <a:p>
            <a:pPr>
              <a:buNone/>
            </a:pPr>
            <a:r>
              <a:rPr lang="zh-CN" altLang="en-US" sz="1000" dirty="0" smtClean="0">
                <a:latin typeface="+mj-ea"/>
                <a:ea typeface="+mj-ea"/>
              </a:rPr>
              <a:t>开发</a:t>
            </a:r>
            <a:endParaRPr lang="en-US" altLang="zh-CN" sz="1000" dirty="0" smtClean="0">
              <a:latin typeface="+mj-ea"/>
              <a:ea typeface="+mj-ea"/>
            </a:endParaRPr>
          </a:p>
          <a:p>
            <a:pPr>
              <a:buNone/>
            </a:pPr>
            <a:r>
              <a:rPr lang="zh-CN" altLang="en-US" sz="1000" dirty="0" smtClean="0">
                <a:latin typeface="+mj-ea"/>
                <a:ea typeface="+mj-ea"/>
              </a:rPr>
              <a:t>周期</a:t>
            </a:r>
            <a:endParaRPr lang="zh-CN" altLang="en-US" sz="1000" dirty="0">
              <a:latin typeface="+mj-ea"/>
              <a:ea typeface="+mj-ea"/>
            </a:endParaRPr>
          </a:p>
        </p:txBody>
      </p:sp>
      <p:sp>
        <p:nvSpPr>
          <p:cNvPr id="59" name="五边形 58"/>
          <p:cNvSpPr/>
          <p:nvPr/>
        </p:nvSpPr>
        <p:spPr>
          <a:xfrm>
            <a:off x="272480" y="4365364"/>
            <a:ext cx="658642" cy="484632"/>
          </a:xfrm>
          <a:prstGeom prst="homePlate">
            <a:avLst/>
          </a:prstGeom>
          <a:solidFill>
            <a:schemeClr val="accent1">
              <a:lumMod val="60000"/>
              <a:lumOff val="40000"/>
            </a:schemeClr>
          </a:solidFill>
          <a:scene3d>
            <a:camera prst="orthographicFront"/>
            <a:lightRig rig="threePt" dir="t"/>
          </a:scene3d>
          <a:sp3d>
            <a:bevelT w="165100" prst="coolSlant"/>
          </a:sp3d>
        </p:spPr>
        <p:txBody>
          <a:bodyPr wrap="square" lIns="36000" tIns="36000" rIns="0" bIns="0" rtlCol="0" anchor="ctr">
            <a:noAutofit/>
          </a:bodyPr>
          <a:lstStyle/>
          <a:p>
            <a:pPr algn="ctr">
              <a:lnSpc>
                <a:spcPct val="100000"/>
              </a:lnSpc>
              <a:spcAft>
                <a:spcPts val="0"/>
              </a:spcAft>
              <a:buNone/>
            </a:pPr>
            <a:endParaRPr lang="zh-CN" altLang="en-US" dirty="0" smtClean="0">
              <a:latin typeface="+mj-ea"/>
              <a:ea typeface="+mj-ea"/>
            </a:endParaRPr>
          </a:p>
        </p:txBody>
      </p:sp>
      <p:sp>
        <p:nvSpPr>
          <p:cNvPr id="60" name="TextBox 59"/>
          <p:cNvSpPr txBox="1"/>
          <p:nvPr/>
        </p:nvSpPr>
        <p:spPr>
          <a:xfrm>
            <a:off x="273952" y="4346268"/>
            <a:ext cx="441146" cy="523220"/>
          </a:xfrm>
          <a:prstGeom prst="rect">
            <a:avLst/>
          </a:prstGeom>
          <a:noFill/>
        </p:spPr>
        <p:txBody>
          <a:bodyPr wrap="none" rtlCol="0">
            <a:spAutoFit/>
          </a:bodyPr>
          <a:lstStyle/>
          <a:p>
            <a:pPr>
              <a:buNone/>
            </a:pPr>
            <a:r>
              <a:rPr lang="zh-CN" altLang="en-US" sz="1000" dirty="0">
                <a:latin typeface="+mj-ea"/>
                <a:ea typeface="+mj-ea"/>
              </a:rPr>
              <a:t>推广</a:t>
            </a:r>
            <a:endParaRPr lang="en-US" altLang="zh-CN" sz="1000" dirty="0">
              <a:latin typeface="+mj-ea"/>
              <a:ea typeface="+mj-ea"/>
            </a:endParaRPr>
          </a:p>
          <a:p>
            <a:pPr>
              <a:buNone/>
            </a:pPr>
            <a:r>
              <a:rPr lang="zh-CN" altLang="en-US" sz="1000" dirty="0" smtClean="0">
                <a:latin typeface="+mj-ea"/>
                <a:ea typeface="+mj-ea"/>
              </a:rPr>
              <a:t>周期</a:t>
            </a:r>
            <a:endParaRPr lang="zh-CN" altLang="en-US" sz="1000" dirty="0">
              <a:latin typeface="+mj-ea"/>
              <a:ea typeface="+mj-ea"/>
            </a:endParaRPr>
          </a:p>
        </p:txBody>
      </p:sp>
      <p:sp>
        <p:nvSpPr>
          <p:cNvPr id="62" name="Text Box 6"/>
          <p:cNvSpPr txBox="1">
            <a:spLocks noChangeAspect="1" noChangeArrowheads="1"/>
          </p:cNvSpPr>
          <p:nvPr/>
        </p:nvSpPr>
        <p:spPr bwMode="auto">
          <a:xfrm>
            <a:off x="7113240" y="4417948"/>
            <a:ext cx="2664296" cy="434975"/>
          </a:xfrm>
          <a:prstGeom prst="rect">
            <a:avLst/>
          </a:prstGeom>
          <a:solidFill>
            <a:schemeClr val="accent6"/>
          </a:solidFill>
          <a:ln w="9525" algn="ctr">
            <a:noFill/>
            <a:miter lim="800000"/>
            <a:headEnd/>
            <a:tailEnd/>
          </a:ln>
          <a:effectLst/>
          <a:scene3d>
            <a:camera prst="orthographicFront"/>
            <a:lightRig rig="threePt" dir="t"/>
          </a:scene3d>
          <a:sp3d>
            <a:bevelT/>
          </a:sp3d>
          <a:extLst/>
        </p:spPr>
        <p:txBody>
          <a:bodyPr lIns="0" rIns="0" anchor="ctr" anchorCtr="1"/>
          <a:lstStyle/>
          <a:p>
            <a:endParaRPr lang="zh-CN" altLang="en-US" sz="1200" dirty="0">
              <a:solidFill>
                <a:schemeClr val="bg1"/>
              </a:solidFill>
              <a:latin typeface="+mj-ea"/>
              <a:ea typeface="+mj-ea"/>
            </a:endParaRPr>
          </a:p>
        </p:txBody>
      </p:sp>
      <p:sp>
        <p:nvSpPr>
          <p:cNvPr id="48" name="TextBox 47"/>
          <p:cNvSpPr txBox="1"/>
          <p:nvPr/>
        </p:nvSpPr>
        <p:spPr>
          <a:xfrm>
            <a:off x="7767590" y="4489956"/>
            <a:ext cx="1505890" cy="292388"/>
          </a:xfrm>
          <a:prstGeom prst="rect">
            <a:avLst/>
          </a:prstGeom>
          <a:noFill/>
          <a:ln>
            <a:noFill/>
          </a:ln>
        </p:spPr>
        <p:txBody>
          <a:bodyPr wrap="square" rtlCol="0">
            <a:spAutoFit/>
          </a:bodyPr>
          <a:lstStyle/>
          <a:p>
            <a:pPr>
              <a:buNone/>
            </a:pPr>
            <a:r>
              <a:rPr lang="zh-CN" altLang="zh-CN" sz="1000" dirty="0" smtClean="0">
                <a:latin typeface="+mj-ea"/>
                <a:ea typeface="+mj-ea"/>
              </a:rPr>
              <a:t>（</a:t>
            </a:r>
            <a:r>
              <a:rPr lang="en-US" altLang="zh-CN" sz="1000" dirty="0" smtClean="0">
                <a:latin typeface="+mj-ea"/>
                <a:ea typeface="+mj-ea"/>
              </a:rPr>
              <a:t>2014.01~2018.12</a:t>
            </a:r>
            <a:r>
              <a:rPr lang="zh-CN" altLang="zh-CN" sz="1000" dirty="0" smtClean="0">
                <a:latin typeface="+mj-ea"/>
                <a:ea typeface="+mj-ea"/>
              </a:rPr>
              <a:t>）</a:t>
            </a:r>
            <a:endParaRPr lang="zh-CN" altLang="en-US" sz="1000" dirty="0">
              <a:latin typeface="+mj-ea"/>
              <a:ea typeface="+mj-ea"/>
            </a:endParaRPr>
          </a:p>
        </p:txBody>
      </p:sp>
      <p:sp>
        <p:nvSpPr>
          <p:cNvPr id="64" name="五边形 63"/>
          <p:cNvSpPr/>
          <p:nvPr/>
        </p:nvSpPr>
        <p:spPr>
          <a:xfrm>
            <a:off x="283050" y="5013108"/>
            <a:ext cx="658642" cy="484632"/>
          </a:xfrm>
          <a:prstGeom prst="homePlate">
            <a:avLst/>
          </a:prstGeom>
          <a:solidFill>
            <a:schemeClr val="accent1">
              <a:lumMod val="60000"/>
              <a:lumOff val="40000"/>
            </a:schemeClr>
          </a:solidFill>
          <a:scene3d>
            <a:camera prst="orthographicFront"/>
            <a:lightRig rig="threePt" dir="t"/>
          </a:scene3d>
          <a:sp3d>
            <a:bevelT w="165100" prst="coolSlant"/>
          </a:sp3d>
        </p:spPr>
        <p:txBody>
          <a:bodyPr wrap="square" lIns="36000" tIns="36000" rIns="0" bIns="0" rtlCol="0" anchor="ctr">
            <a:noAutofit/>
          </a:bodyPr>
          <a:lstStyle/>
          <a:p>
            <a:pPr algn="ctr">
              <a:lnSpc>
                <a:spcPct val="100000"/>
              </a:lnSpc>
              <a:spcAft>
                <a:spcPts val="0"/>
              </a:spcAft>
              <a:buNone/>
            </a:pPr>
            <a:endParaRPr lang="zh-CN" altLang="en-US" dirty="0" smtClean="0">
              <a:latin typeface="+mj-ea"/>
              <a:ea typeface="+mj-ea"/>
            </a:endParaRPr>
          </a:p>
        </p:txBody>
      </p:sp>
      <p:sp>
        <p:nvSpPr>
          <p:cNvPr id="65" name="TextBox 64"/>
          <p:cNvSpPr txBox="1"/>
          <p:nvPr/>
        </p:nvSpPr>
        <p:spPr>
          <a:xfrm>
            <a:off x="284522" y="4994012"/>
            <a:ext cx="441146" cy="523220"/>
          </a:xfrm>
          <a:prstGeom prst="rect">
            <a:avLst/>
          </a:prstGeom>
          <a:noFill/>
        </p:spPr>
        <p:txBody>
          <a:bodyPr wrap="none" rtlCol="0">
            <a:spAutoFit/>
          </a:bodyPr>
          <a:lstStyle/>
          <a:p>
            <a:pPr>
              <a:buNone/>
            </a:pPr>
            <a:r>
              <a:rPr lang="zh-CN" altLang="en-US" sz="1000" dirty="0">
                <a:latin typeface="+mj-ea"/>
                <a:ea typeface="+mj-ea"/>
              </a:rPr>
              <a:t>推广</a:t>
            </a:r>
            <a:endParaRPr lang="en-US" altLang="zh-CN" sz="1000" dirty="0">
              <a:latin typeface="+mj-ea"/>
              <a:ea typeface="+mj-ea"/>
            </a:endParaRPr>
          </a:p>
          <a:p>
            <a:pPr>
              <a:buNone/>
            </a:pPr>
            <a:r>
              <a:rPr lang="zh-CN" altLang="en-US" sz="1000" dirty="0" smtClean="0">
                <a:latin typeface="+mj-ea"/>
                <a:ea typeface="+mj-ea"/>
              </a:rPr>
              <a:t>批次</a:t>
            </a:r>
            <a:endParaRPr lang="zh-CN" altLang="en-US" sz="1000" dirty="0">
              <a:latin typeface="+mj-ea"/>
              <a:ea typeface="+mj-ea"/>
            </a:endParaRPr>
          </a:p>
        </p:txBody>
      </p:sp>
      <p:cxnSp>
        <p:nvCxnSpPr>
          <p:cNvPr id="9" name="直接连接符 8"/>
          <p:cNvCxnSpPr/>
          <p:nvPr/>
        </p:nvCxnSpPr>
        <p:spPr bwMode="auto">
          <a:xfrm>
            <a:off x="1352274" y="5013108"/>
            <a:ext cx="0" cy="1298126"/>
          </a:xfrm>
          <a:prstGeom prst="line">
            <a:avLst/>
          </a:prstGeom>
          <a:noFill/>
          <a:ln w="19050" cap="flat" cmpd="sng" algn="ctr">
            <a:solidFill>
              <a:schemeClr val="accent1"/>
            </a:solidFill>
            <a:prstDash val="solid"/>
            <a:round/>
            <a:headEnd type="none" w="med" len="med"/>
            <a:tailEnd type="none" w="med" len="med"/>
          </a:ln>
          <a:effectLst/>
        </p:spPr>
      </p:cxnSp>
      <p:cxnSp>
        <p:nvCxnSpPr>
          <p:cNvPr id="11" name="直接连接符 10"/>
          <p:cNvCxnSpPr/>
          <p:nvPr/>
        </p:nvCxnSpPr>
        <p:spPr bwMode="auto">
          <a:xfrm>
            <a:off x="1352274" y="5163264"/>
            <a:ext cx="545778" cy="198"/>
          </a:xfrm>
          <a:prstGeom prst="line">
            <a:avLst/>
          </a:prstGeom>
          <a:noFill/>
          <a:ln w="19050" cap="flat" cmpd="sng" algn="ctr">
            <a:solidFill>
              <a:schemeClr val="accent1"/>
            </a:solidFill>
            <a:prstDash val="solid"/>
            <a:round/>
            <a:headEnd type="none" w="med" len="med"/>
            <a:tailEnd type="arrow"/>
          </a:ln>
          <a:effectLst/>
        </p:spPr>
      </p:cxnSp>
      <p:sp>
        <p:nvSpPr>
          <p:cNvPr id="72" name="TextBox 71"/>
          <p:cNvSpPr txBox="1"/>
          <p:nvPr/>
        </p:nvSpPr>
        <p:spPr>
          <a:xfrm>
            <a:off x="1856004" y="5013177"/>
            <a:ext cx="730490" cy="292388"/>
          </a:xfrm>
          <a:prstGeom prst="rect">
            <a:avLst/>
          </a:prstGeom>
          <a:noFill/>
        </p:spPr>
        <p:txBody>
          <a:bodyPr wrap="square" rtlCol="0">
            <a:spAutoFit/>
          </a:bodyPr>
          <a:lstStyle/>
          <a:p>
            <a:pPr>
              <a:buNone/>
            </a:pPr>
            <a:r>
              <a:rPr lang="zh-CN" altLang="en-US" sz="1000" dirty="0" smtClean="0">
                <a:latin typeface="+mj-ea"/>
                <a:ea typeface="+mj-ea"/>
              </a:rPr>
              <a:t>试      点</a:t>
            </a:r>
            <a:endParaRPr lang="zh-CN" altLang="en-US" sz="1000" dirty="0">
              <a:latin typeface="+mj-ea"/>
              <a:ea typeface="+mj-ea"/>
            </a:endParaRPr>
          </a:p>
        </p:txBody>
      </p:sp>
      <p:cxnSp>
        <p:nvCxnSpPr>
          <p:cNvPr id="73" name="直接连接符 72"/>
          <p:cNvCxnSpPr/>
          <p:nvPr/>
        </p:nvCxnSpPr>
        <p:spPr bwMode="auto">
          <a:xfrm>
            <a:off x="1352274" y="5446940"/>
            <a:ext cx="545778" cy="198"/>
          </a:xfrm>
          <a:prstGeom prst="line">
            <a:avLst/>
          </a:prstGeom>
          <a:noFill/>
          <a:ln w="19050" cap="flat" cmpd="sng" algn="ctr">
            <a:solidFill>
              <a:schemeClr val="accent1"/>
            </a:solidFill>
            <a:prstDash val="solid"/>
            <a:round/>
            <a:headEnd type="none" w="med" len="med"/>
            <a:tailEnd type="arrow"/>
          </a:ln>
          <a:effectLst/>
        </p:spPr>
      </p:cxnSp>
      <p:sp>
        <p:nvSpPr>
          <p:cNvPr id="74" name="TextBox 73"/>
          <p:cNvSpPr txBox="1"/>
          <p:nvPr/>
        </p:nvSpPr>
        <p:spPr>
          <a:xfrm>
            <a:off x="1856003" y="5296852"/>
            <a:ext cx="792741" cy="292388"/>
          </a:xfrm>
          <a:prstGeom prst="rect">
            <a:avLst/>
          </a:prstGeom>
          <a:noFill/>
        </p:spPr>
        <p:txBody>
          <a:bodyPr wrap="square" rtlCol="0">
            <a:spAutoFit/>
          </a:bodyPr>
          <a:lstStyle/>
          <a:p>
            <a:pPr>
              <a:buNone/>
            </a:pPr>
            <a:r>
              <a:rPr lang="zh-CN" altLang="en-US" sz="1000" smtClean="0">
                <a:latin typeface="+mj-ea"/>
                <a:ea typeface="+mj-ea"/>
              </a:rPr>
              <a:t>推广一批</a:t>
            </a:r>
            <a:endParaRPr lang="zh-CN" altLang="en-US" sz="1000" dirty="0">
              <a:latin typeface="+mj-ea"/>
              <a:ea typeface="+mj-ea"/>
            </a:endParaRPr>
          </a:p>
        </p:txBody>
      </p:sp>
      <p:cxnSp>
        <p:nvCxnSpPr>
          <p:cNvPr id="75" name="直接连接符 74"/>
          <p:cNvCxnSpPr/>
          <p:nvPr/>
        </p:nvCxnSpPr>
        <p:spPr bwMode="auto">
          <a:xfrm>
            <a:off x="1352274" y="5734972"/>
            <a:ext cx="545778" cy="198"/>
          </a:xfrm>
          <a:prstGeom prst="line">
            <a:avLst/>
          </a:prstGeom>
          <a:noFill/>
          <a:ln w="19050" cap="flat" cmpd="sng" algn="ctr">
            <a:solidFill>
              <a:schemeClr val="accent1"/>
            </a:solidFill>
            <a:prstDash val="solid"/>
            <a:round/>
            <a:headEnd type="none" w="med" len="med"/>
            <a:tailEnd type="arrow"/>
          </a:ln>
          <a:effectLst/>
        </p:spPr>
      </p:cxnSp>
      <p:sp>
        <p:nvSpPr>
          <p:cNvPr id="76" name="TextBox 75"/>
          <p:cNvSpPr txBox="1"/>
          <p:nvPr/>
        </p:nvSpPr>
        <p:spPr>
          <a:xfrm>
            <a:off x="1856003" y="5584884"/>
            <a:ext cx="756790" cy="292388"/>
          </a:xfrm>
          <a:prstGeom prst="rect">
            <a:avLst/>
          </a:prstGeom>
          <a:noFill/>
        </p:spPr>
        <p:txBody>
          <a:bodyPr wrap="square" rtlCol="0">
            <a:spAutoFit/>
          </a:bodyPr>
          <a:lstStyle/>
          <a:p>
            <a:pPr>
              <a:buNone/>
            </a:pPr>
            <a:r>
              <a:rPr lang="zh-CN" altLang="en-US" sz="1000" smtClean="0">
                <a:latin typeface="+mj-ea"/>
                <a:ea typeface="+mj-ea"/>
              </a:rPr>
              <a:t>推广二批</a:t>
            </a:r>
            <a:endParaRPr lang="zh-CN" altLang="en-US" sz="1000" dirty="0">
              <a:latin typeface="+mj-ea"/>
              <a:ea typeface="+mj-ea"/>
            </a:endParaRPr>
          </a:p>
        </p:txBody>
      </p:sp>
      <p:cxnSp>
        <p:nvCxnSpPr>
          <p:cNvPr id="77" name="直接连接符 76"/>
          <p:cNvCxnSpPr/>
          <p:nvPr/>
        </p:nvCxnSpPr>
        <p:spPr bwMode="auto">
          <a:xfrm>
            <a:off x="1352274" y="6023004"/>
            <a:ext cx="545778" cy="198"/>
          </a:xfrm>
          <a:prstGeom prst="line">
            <a:avLst/>
          </a:prstGeom>
          <a:noFill/>
          <a:ln w="19050" cap="flat" cmpd="sng" algn="ctr">
            <a:solidFill>
              <a:schemeClr val="accent1"/>
            </a:solidFill>
            <a:prstDash val="solid"/>
            <a:round/>
            <a:headEnd type="none" w="med" len="med"/>
            <a:tailEnd type="arrow"/>
          </a:ln>
          <a:effectLst/>
        </p:spPr>
      </p:cxnSp>
      <p:sp>
        <p:nvSpPr>
          <p:cNvPr id="78" name="TextBox 77"/>
          <p:cNvSpPr txBox="1"/>
          <p:nvPr/>
        </p:nvSpPr>
        <p:spPr>
          <a:xfrm>
            <a:off x="1856003" y="5872916"/>
            <a:ext cx="720407" cy="292388"/>
          </a:xfrm>
          <a:prstGeom prst="rect">
            <a:avLst/>
          </a:prstGeom>
          <a:noFill/>
        </p:spPr>
        <p:txBody>
          <a:bodyPr wrap="square" rtlCol="0">
            <a:spAutoFit/>
          </a:bodyPr>
          <a:lstStyle/>
          <a:p>
            <a:pPr>
              <a:buNone/>
            </a:pPr>
            <a:r>
              <a:rPr lang="zh-CN" altLang="en-US" sz="1000" dirty="0" smtClean="0">
                <a:latin typeface="+mj-ea"/>
                <a:ea typeface="+mj-ea"/>
              </a:rPr>
              <a:t>推广三批</a:t>
            </a:r>
            <a:endParaRPr lang="zh-CN" altLang="en-US" sz="1000" dirty="0">
              <a:latin typeface="+mj-ea"/>
              <a:ea typeface="+mj-ea"/>
            </a:endParaRPr>
          </a:p>
        </p:txBody>
      </p:sp>
      <p:cxnSp>
        <p:nvCxnSpPr>
          <p:cNvPr id="79" name="直接连接符 78"/>
          <p:cNvCxnSpPr/>
          <p:nvPr/>
        </p:nvCxnSpPr>
        <p:spPr bwMode="auto">
          <a:xfrm>
            <a:off x="1352274" y="6311036"/>
            <a:ext cx="545778" cy="198"/>
          </a:xfrm>
          <a:prstGeom prst="line">
            <a:avLst/>
          </a:prstGeom>
          <a:noFill/>
          <a:ln w="19050" cap="flat" cmpd="sng" algn="ctr">
            <a:solidFill>
              <a:schemeClr val="accent1"/>
            </a:solidFill>
            <a:prstDash val="solid"/>
            <a:round/>
            <a:headEnd type="none" w="med" len="med"/>
            <a:tailEnd type="arrow"/>
          </a:ln>
          <a:effectLst/>
        </p:spPr>
      </p:cxnSp>
      <p:sp>
        <p:nvSpPr>
          <p:cNvPr id="80" name="TextBox 79"/>
          <p:cNvSpPr txBox="1"/>
          <p:nvPr/>
        </p:nvSpPr>
        <p:spPr>
          <a:xfrm>
            <a:off x="1856003" y="6160948"/>
            <a:ext cx="759510" cy="292388"/>
          </a:xfrm>
          <a:prstGeom prst="rect">
            <a:avLst/>
          </a:prstGeom>
          <a:noFill/>
        </p:spPr>
        <p:txBody>
          <a:bodyPr wrap="square" rtlCol="0">
            <a:spAutoFit/>
          </a:bodyPr>
          <a:lstStyle/>
          <a:p>
            <a:pPr>
              <a:buNone/>
            </a:pPr>
            <a:r>
              <a:rPr lang="zh-CN" altLang="en-US" sz="1000" smtClean="0">
                <a:latin typeface="+mj-ea"/>
                <a:ea typeface="+mj-ea"/>
              </a:rPr>
              <a:t>推广四批</a:t>
            </a:r>
            <a:endParaRPr lang="zh-CN" altLang="en-US" sz="1000" dirty="0">
              <a:latin typeface="+mj-ea"/>
              <a:ea typeface="+mj-ea"/>
            </a:endParaRPr>
          </a:p>
        </p:txBody>
      </p:sp>
      <p:cxnSp>
        <p:nvCxnSpPr>
          <p:cNvPr id="82" name="直接连接符 81"/>
          <p:cNvCxnSpPr/>
          <p:nvPr/>
        </p:nvCxnSpPr>
        <p:spPr bwMode="auto">
          <a:xfrm>
            <a:off x="3687142" y="5013108"/>
            <a:ext cx="0" cy="1298126"/>
          </a:xfrm>
          <a:prstGeom prst="line">
            <a:avLst/>
          </a:prstGeom>
          <a:noFill/>
          <a:ln w="19050" cap="flat" cmpd="sng" algn="ctr">
            <a:solidFill>
              <a:schemeClr val="accent1"/>
            </a:solidFill>
            <a:prstDash val="solid"/>
            <a:round/>
            <a:headEnd type="none" w="med" len="med"/>
            <a:tailEnd type="none" w="med" len="med"/>
          </a:ln>
          <a:effectLst/>
        </p:spPr>
      </p:cxnSp>
      <p:cxnSp>
        <p:nvCxnSpPr>
          <p:cNvPr id="83" name="直接连接符 82"/>
          <p:cNvCxnSpPr>
            <a:endCxn id="84" idx="1"/>
          </p:cNvCxnSpPr>
          <p:nvPr/>
        </p:nvCxnSpPr>
        <p:spPr bwMode="auto">
          <a:xfrm flipV="1">
            <a:off x="3687142" y="5159371"/>
            <a:ext cx="2129302" cy="3894"/>
          </a:xfrm>
          <a:prstGeom prst="line">
            <a:avLst/>
          </a:prstGeom>
          <a:noFill/>
          <a:ln w="19050" cap="flat" cmpd="sng" algn="ctr">
            <a:solidFill>
              <a:schemeClr val="accent1"/>
            </a:solidFill>
            <a:prstDash val="solid"/>
            <a:round/>
            <a:headEnd type="none" w="med" len="med"/>
            <a:tailEnd type="arrow"/>
          </a:ln>
          <a:effectLst/>
        </p:spPr>
      </p:cxnSp>
      <p:sp>
        <p:nvSpPr>
          <p:cNvPr id="84" name="TextBox 83"/>
          <p:cNvSpPr txBox="1"/>
          <p:nvPr/>
        </p:nvSpPr>
        <p:spPr>
          <a:xfrm>
            <a:off x="5816444" y="5013177"/>
            <a:ext cx="730490" cy="292388"/>
          </a:xfrm>
          <a:prstGeom prst="rect">
            <a:avLst/>
          </a:prstGeom>
          <a:noFill/>
        </p:spPr>
        <p:txBody>
          <a:bodyPr wrap="square" rtlCol="0">
            <a:spAutoFit/>
          </a:bodyPr>
          <a:lstStyle/>
          <a:p>
            <a:pPr>
              <a:buNone/>
            </a:pPr>
            <a:r>
              <a:rPr lang="zh-CN" altLang="en-US" sz="1000" dirty="0" smtClean="0">
                <a:latin typeface="+mj-ea"/>
                <a:ea typeface="+mj-ea"/>
              </a:rPr>
              <a:t>试      点</a:t>
            </a:r>
            <a:endParaRPr lang="zh-CN" altLang="en-US" sz="1000" dirty="0">
              <a:latin typeface="+mj-ea"/>
              <a:ea typeface="+mj-ea"/>
            </a:endParaRPr>
          </a:p>
        </p:txBody>
      </p:sp>
      <p:cxnSp>
        <p:nvCxnSpPr>
          <p:cNvPr id="85" name="直接连接符 84"/>
          <p:cNvCxnSpPr>
            <a:endCxn id="86" idx="1"/>
          </p:cNvCxnSpPr>
          <p:nvPr/>
        </p:nvCxnSpPr>
        <p:spPr bwMode="auto">
          <a:xfrm flipV="1">
            <a:off x="3687142" y="5443046"/>
            <a:ext cx="2129301" cy="3894"/>
          </a:xfrm>
          <a:prstGeom prst="line">
            <a:avLst/>
          </a:prstGeom>
          <a:noFill/>
          <a:ln w="19050" cap="flat" cmpd="sng" algn="ctr">
            <a:solidFill>
              <a:schemeClr val="accent1"/>
            </a:solidFill>
            <a:prstDash val="solid"/>
            <a:round/>
            <a:headEnd type="none" w="med" len="med"/>
            <a:tailEnd type="arrow"/>
          </a:ln>
          <a:effectLst/>
        </p:spPr>
      </p:cxnSp>
      <p:sp>
        <p:nvSpPr>
          <p:cNvPr id="86" name="TextBox 85"/>
          <p:cNvSpPr txBox="1"/>
          <p:nvPr/>
        </p:nvSpPr>
        <p:spPr>
          <a:xfrm>
            <a:off x="5816443" y="5296852"/>
            <a:ext cx="792741" cy="292388"/>
          </a:xfrm>
          <a:prstGeom prst="rect">
            <a:avLst/>
          </a:prstGeom>
          <a:noFill/>
        </p:spPr>
        <p:txBody>
          <a:bodyPr wrap="square" rtlCol="0">
            <a:spAutoFit/>
          </a:bodyPr>
          <a:lstStyle/>
          <a:p>
            <a:pPr>
              <a:buNone/>
            </a:pPr>
            <a:r>
              <a:rPr lang="zh-CN" altLang="en-US" sz="1000" smtClean="0">
                <a:latin typeface="+mj-ea"/>
                <a:ea typeface="+mj-ea"/>
              </a:rPr>
              <a:t>推广一批</a:t>
            </a:r>
            <a:endParaRPr lang="zh-CN" altLang="en-US" sz="1000" dirty="0">
              <a:latin typeface="+mj-ea"/>
              <a:ea typeface="+mj-ea"/>
            </a:endParaRPr>
          </a:p>
        </p:txBody>
      </p:sp>
      <p:cxnSp>
        <p:nvCxnSpPr>
          <p:cNvPr id="87" name="直接连接符 86"/>
          <p:cNvCxnSpPr>
            <a:endCxn id="88" idx="1"/>
          </p:cNvCxnSpPr>
          <p:nvPr/>
        </p:nvCxnSpPr>
        <p:spPr bwMode="auto">
          <a:xfrm flipV="1">
            <a:off x="3687142" y="5731078"/>
            <a:ext cx="2129301" cy="3894"/>
          </a:xfrm>
          <a:prstGeom prst="line">
            <a:avLst/>
          </a:prstGeom>
          <a:noFill/>
          <a:ln w="19050" cap="flat" cmpd="sng" algn="ctr">
            <a:solidFill>
              <a:schemeClr val="accent1"/>
            </a:solidFill>
            <a:prstDash val="solid"/>
            <a:round/>
            <a:headEnd type="none" w="med" len="med"/>
            <a:tailEnd type="arrow"/>
          </a:ln>
          <a:effectLst/>
        </p:spPr>
      </p:cxnSp>
      <p:sp>
        <p:nvSpPr>
          <p:cNvPr id="88" name="TextBox 87"/>
          <p:cNvSpPr txBox="1"/>
          <p:nvPr/>
        </p:nvSpPr>
        <p:spPr>
          <a:xfrm>
            <a:off x="5816443" y="5584884"/>
            <a:ext cx="756790" cy="292388"/>
          </a:xfrm>
          <a:prstGeom prst="rect">
            <a:avLst/>
          </a:prstGeom>
          <a:noFill/>
        </p:spPr>
        <p:txBody>
          <a:bodyPr wrap="square" rtlCol="0">
            <a:spAutoFit/>
          </a:bodyPr>
          <a:lstStyle/>
          <a:p>
            <a:pPr>
              <a:buNone/>
            </a:pPr>
            <a:r>
              <a:rPr lang="zh-CN" altLang="en-US" sz="1000" smtClean="0">
                <a:latin typeface="+mj-ea"/>
                <a:ea typeface="+mj-ea"/>
              </a:rPr>
              <a:t>推广二批</a:t>
            </a:r>
            <a:endParaRPr lang="zh-CN" altLang="en-US" sz="1000" dirty="0">
              <a:latin typeface="+mj-ea"/>
              <a:ea typeface="+mj-ea"/>
            </a:endParaRPr>
          </a:p>
        </p:txBody>
      </p:sp>
      <p:cxnSp>
        <p:nvCxnSpPr>
          <p:cNvPr id="89" name="直接连接符 88"/>
          <p:cNvCxnSpPr/>
          <p:nvPr/>
        </p:nvCxnSpPr>
        <p:spPr bwMode="auto">
          <a:xfrm>
            <a:off x="3687142" y="6023004"/>
            <a:ext cx="2129301" cy="198"/>
          </a:xfrm>
          <a:prstGeom prst="line">
            <a:avLst/>
          </a:prstGeom>
          <a:noFill/>
          <a:ln w="19050" cap="flat" cmpd="sng" algn="ctr">
            <a:solidFill>
              <a:schemeClr val="accent1"/>
            </a:solidFill>
            <a:prstDash val="solid"/>
            <a:round/>
            <a:headEnd type="none" w="med" len="med"/>
            <a:tailEnd type="arrow"/>
          </a:ln>
          <a:effectLst/>
        </p:spPr>
      </p:cxnSp>
      <p:sp>
        <p:nvSpPr>
          <p:cNvPr id="90" name="TextBox 89"/>
          <p:cNvSpPr txBox="1"/>
          <p:nvPr/>
        </p:nvSpPr>
        <p:spPr>
          <a:xfrm>
            <a:off x="5816443" y="5872916"/>
            <a:ext cx="720407" cy="292388"/>
          </a:xfrm>
          <a:prstGeom prst="rect">
            <a:avLst/>
          </a:prstGeom>
          <a:noFill/>
        </p:spPr>
        <p:txBody>
          <a:bodyPr wrap="square" rtlCol="0">
            <a:spAutoFit/>
          </a:bodyPr>
          <a:lstStyle/>
          <a:p>
            <a:pPr>
              <a:buNone/>
            </a:pPr>
            <a:r>
              <a:rPr lang="zh-CN" altLang="en-US" sz="1000" dirty="0" smtClean="0">
                <a:latin typeface="+mj-ea"/>
                <a:ea typeface="+mj-ea"/>
              </a:rPr>
              <a:t>推广三批</a:t>
            </a:r>
            <a:endParaRPr lang="zh-CN" altLang="en-US" sz="1000" dirty="0">
              <a:latin typeface="+mj-ea"/>
              <a:ea typeface="+mj-ea"/>
            </a:endParaRPr>
          </a:p>
        </p:txBody>
      </p:sp>
      <p:cxnSp>
        <p:nvCxnSpPr>
          <p:cNvPr id="91" name="直接连接符 90"/>
          <p:cNvCxnSpPr>
            <a:endCxn id="92" idx="1"/>
          </p:cNvCxnSpPr>
          <p:nvPr/>
        </p:nvCxnSpPr>
        <p:spPr bwMode="auto">
          <a:xfrm flipV="1">
            <a:off x="3687142" y="6307142"/>
            <a:ext cx="2129301" cy="3894"/>
          </a:xfrm>
          <a:prstGeom prst="line">
            <a:avLst/>
          </a:prstGeom>
          <a:noFill/>
          <a:ln w="19050" cap="flat" cmpd="sng" algn="ctr">
            <a:solidFill>
              <a:schemeClr val="accent1"/>
            </a:solidFill>
            <a:prstDash val="solid"/>
            <a:round/>
            <a:headEnd type="none" w="med" len="med"/>
            <a:tailEnd type="arrow"/>
          </a:ln>
          <a:effectLst/>
        </p:spPr>
      </p:cxnSp>
      <p:sp>
        <p:nvSpPr>
          <p:cNvPr id="92" name="TextBox 91"/>
          <p:cNvSpPr txBox="1"/>
          <p:nvPr/>
        </p:nvSpPr>
        <p:spPr>
          <a:xfrm>
            <a:off x="5816443" y="6160948"/>
            <a:ext cx="759510" cy="292388"/>
          </a:xfrm>
          <a:prstGeom prst="rect">
            <a:avLst/>
          </a:prstGeom>
          <a:noFill/>
        </p:spPr>
        <p:txBody>
          <a:bodyPr wrap="square" rtlCol="0">
            <a:spAutoFit/>
          </a:bodyPr>
          <a:lstStyle/>
          <a:p>
            <a:pPr>
              <a:buNone/>
            </a:pPr>
            <a:r>
              <a:rPr lang="zh-CN" altLang="en-US" sz="1000" smtClean="0">
                <a:latin typeface="+mj-ea"/>
                <a:ea typeface="+mj-ea"/>
              </a:rPr>
              <a:t>推广四批</a:t>
            </a:r>
            <a:endParaRPr lang="zh-CN" altLang="en-US" sz="1000" dirty="0">
              <a:latin typeface="+mj-ea"/>
              <a:ea typeface="+mj-ea"/>
            </a:endParaRPr>
          </a:p>
        </p:txBody>
      </p:sp>
      <p:cxnSp>
        <p:nvCxnSpPr>
          <p:cNvPr id="93" name="直接连接符 92"/>
          <p:cNvCxnSpPr/>
          <p:nvPr/>
        </p:nvCxnSpPr>
        <p:spPr bwMode="auto">
          <a:xfrm>
            <a:off x="7616970" y="5013108"/>
            <a:ext cx="0" cy="1298126"/>
          </a:xfrm>
          <a:prstGeom prst="line">
            <a:avLst/>
          </a:prstGeom>
          <a:noFill/>
          <a:ln w="19050" cap="flat" cmpd="sng" algn="ctr">
            <a:solidFill>
              <a:schemeClr val="accent2">
                <a:lumMod val="50000"/>
              </a:schemeClr>
            </a:solidFill>
            <a:prstDash val="solid"/>
            <a:round/>
            <a:headEnd type="none" w="med" len="med"/>
            <a:tailEnd type="none" w="med" len="med"/>
          </a:ln>
          <a:effectLst/>
        </p:spPr>
      </p:cxnSp>
      <p:cxnSp>
        <p:nvCxnSpPr>
          <p:cNvPr id="94" name="直接连接符 93"/>
          <p:cNvCxnSpPr/>
          <p:nvPr/>
        </p:nvCxnSpPr>
        <p:spPr bwMode="auto">
          <a:xfrm flipV="1">
            <a:off x="7616970" y="5159371"/>
            <a:ext cx="1152454" cy="3893"/>
          </a:xfrm>
          <a:prstGeom prst="line">
            <a:avLst/>
          </a:prstGeom>
          <a:noFill/>
          <a:ln w="19050" cap="flat" cmpd="sng" algn="ctr">
            <a:solidFill>
              <a:schemeClr val="accent2">
                <a:lumMod val="50000"/>
              </a:schemeClr>
            </a:solidFill>
            <a:prstDash val="solid"/>
            <a:round/>
            <a:headEnd type="none" w="med" len="med"/>
            <a:tailEnd type="arrow"/>
          </a:ln>
          <a:effectLst/>
        </p:spPr>
      </p:cxnSp>
      <p:sp>
        <p:nvSpPr>
          <p:cNvPr id="95" name="TextBox 94"/>
          <p:cNvSpPr txBox="1"/>
          <p:nvPr/>
        </p:nvSpPr>
        <p:spPr>
          <a:xfrm>
            <a:off x="8840780" y="5013177"/>
            <a:ext cx="730490" cy="292388"/>
          </a:xfrm>
          <a:prstGeom prst="rect">
            <a:avLst/>
          </a:prstGeom>
          <a:noFill/>
        </p:spPr>
        <p:txBody>
          <a:bodyPr wrap="square" rtlCol="0">
            <a:spAutoFit/>
          </a:bodyPr>
          <a:lstStyle/>
          <a:p>
            <a:pPr>
              <a:buNone/>
            </a:pPr>
            <a:r>
              <a:rPr lang="zh-CN" altLang="en-US" sz="1000" dirty="0" smtClean="0">
                <a:latin typeface="+mj-ea"/>
                <a:ea typeface="+mj-ea"/>
              </a:rPr>
              <a:t>试      点</a:t>
            </a:r>
            <a:endParaRPr lang="zh-CN" altLang="en-US" sz="1000" dirty="0">
              <a:latin typeface="+mj-ea"/>
              <a:ea typeface="+mj-ea"/>
            </a:endParaRPr>
          </a:p>
        </p:txBody>
      </p:sp>
      <p:cxnSp>
        <p:nvCxnSpPr>
          <p:cNvPr id="96" name="直接连接符 95"/>
          <p:cNvCxnSpPr/>
          <p:nvPr/>
        </p:nvCxnSpPr>
        <p:spPr bwMode="auto">
          <a:xfrm flipV="1">
            <a:off x="7616970" y="5443046"/>
            <a:ext cx="1152454" cy="3894"/>
          </a:xfrm>
          <a:prstGeom prst="line">
            <a:avLst/>
          </a:prstGeom>
          <a:noFill/>
          <a:ln w="19050" cap="flat" cmpd="sng" algn="ctr">
            <a:solidFill>
              <a:schemeClr val="accent2">
                <a:lumMod val="50000"/>
              </a:schemeClr>
            </a:solidFill>
            <a:prstDash val="solid"/>
            <a:round/>
            <a:headEnd type="none" w="med" len="med"/>
            <a:tailEnd type="arrow"/>
          </a:ln>
          <a:effectLst/>
        </p:spPr>
      </p:cxnSp>
      <p:sp>
        <p:nvSpPr>
          <p:cNvPr id="97" name="TextBox 96"/>
          <p:cNvSpPr txBox="1"/>
          <p:nvPr/>
        </p:nvSpPr>
        <p:spPr>
          <a:xfrm>
            <a:off x="8840779" y="5296852"/>
            <a:ext cx="792741" cy="292388"/>
          </a:xfrm>
          <a:prstGeom prst="rect">
            <a:avLst/>
          </a:prstGeom>
          <a:noFill/>
        </p:spPr>
        <p:txBody>
          <a:bodyPr wrap="square" rtlCol="0">
            <a:spAutoFit/>
          </a:bodyPr>
          <a:lstStyle/>
          <a:p>
            <a:pPr>
              <a:buNone/>
            </a:pPr>
            <a:r>
              <a:rPr lang="zh-CN" altLang="en-US" sz="1000" smtClean="0">
                <a:latin typeface="+mj-ea"/>
                <a:ea typeface="+mj-ea"/>
              </a:rPr>
              <a:t>推广一批</a:t>
            </a:r>
            <a:endParaRPr lang="zh-CN" altLang="en-US" sz="1000" dirty="0">
              <a:latin typeface="+mj-ea"/>
              <a:ea typeface="+mj-ea"/>
            </a:endParaRPr>
          </a:p>
        </p:txBody>
      </p:sp>
      <p:cxnSp>
        <p:nvCxnSpPr>
          <p:cNvPr id="98" name="直接连接符 97"/>
          <p:cNvCxnSpPr/>
          <p:nvPr/>
        </p:nvCxnSpPr>
        <p:spPr bwMode="auto">
          <a:xfrm>
            <a:off x="7616970" y="5734972"/>
            <a:ext cx="1152454" cy="198"/>
          </a:xfrm>
          <a:prstGeom prst="line">
            <a:avLst/>
          </a:prstGeom>
          <a:noFill/>
          <a:ln w="19050" cap="flat" cmpd="sng" algn="ctr">
            <a:solidFill>
              <a:schemeClr val="accent2">
                <a:lumMod val="50000"/>
              </a:schemeClr>
            </a:solidFill>
            <a:prstDash val="solid"/>
            <a:round/>
            <a:headEnd type="none" w="med" len="med"/>
            <a:tailEnd type="arrow"/>
          </a:ln>
          <a:effectLst/>
        </p:spPr>
      </p:cxnSp>
      <p:sp>
        <p:nvSpPr>
          <p:cNvPr id="99" name="TextBox 98"/>
          <p:cNvSpPr txBox="1"/>
          <p:nvPr/>
        </p:nvSpPr>
        <p:spPr>
          <a:xfrm>
            <a:off x="8840779" y="5584884"/>
            <a:ext cx="756790" cy="292388"/>
          </a:xfrm>
          <a:prstGeom prst="rect">
            <a:avLst/>
          </a:prstGeom>
          <a:noFill/>
        </p:spPr>
        <p:txBody>
          <a:bodyPr wrap="square" rtlCol="0">
            <a:spAutoFit/>
          </a:bodyPr>
          <a:lstStyle/>
          <a:p>
            <a:pPr>
              <a:buNone/>
            </a:pPr>
            <a:r>
              <a:rPr lang="zh-CN" altLang="en-US" sz="1000" smtClean="0">
                <a:latin typeface="+mj-ea"/>
                <a:ea typeface="+mj-ea"/>
              </a:rPr>
              <a:t>推广二批</a:t>
            </a:r>
            <a:endParaRPr lang="zh-CN" altLang="en-US" sz="1000" dirty="0">
              <a:latin typeface="+mj-ea"/>
              <a:ea typeface="+mj-ea"/>
            </a:endParaRPr>
          </a:p>
        </p:txBody>
      </p:sp>
      <p:cxnSp>
        <p:nvCxnSpPr>
          <p:cNvPr id="100" name="直接连接符 99"/>
          <p:cNvCxnSpPr/>
          <p:nvPr/>
        </p:nvCxnSpPr>
        <p:spPr bwMode="auto">
          <a:xfrm flipV="1">
            <a:off x="7616970" y="6019110"/>
            <a:ext cx="1152454" cy="3894"/>
          </a:xfrm>
          <a:prstGeom prst="line">
            <a:avLst/>
          </a:prstGeom>
          <a:noFill/>
          <a:ln w="19050" cap="flat" cmpd="sng" algn="ctr">
            <a:solidFill>
              <a:schemeClr val="accent2">
                <a:lumMod val="50000"/>
              </a:schemeClr>
            </a:solidFill>
            <a:prstDash val="solid"/>
            <a:round/>
            <a:headEnd type="none" w="med" len="med"/>
            <a:tailEnd type="arrow"/>
          </a:ln>
          <a:effectLst/>
        </p:spPr>
      </p:cxnSp>
      <p:sp>
        <p:nvSpPr>
          <p:cNvPr id="101" name="TextBox 100"/>
          <p:cNvSpPr txBox="1"/>
          <p:nvPr/>
        </p:nvSpPr>
        <p:spPr>
          <a:xfrm>
            <a:off x="8840779" y="5872916"/>
            <a:ext cx="720407" cy="292388"/>
          </a:xfrm>
          <a:prstGeom prst="rect">
            <a:avLst/>
          </a:prstGeom>
          <a:noFill/>
        </p:spPr>
        <p:txBody>
          <a:bodyPr wrap="square" rtlCol="0">
            <a:spAutoFit/>
          </a:bodyPr>
          <a:lstStyle/>
          <a:p>
            <a:pPr>
              <a:buNone/>
            </a:pPr>
            <a:r>
              <a:rPr lang="zh-CN" altLang="en-US" sz="1000" dirty="0" smtClean="0">
                <a:latin typeface="+mj-ea"/>
                <a:ea typeface="+mj-ea"/>
              </a:rPr>
              <a:t>推广三批</a:t>
            </a:r>
            <a:endParaRPr lang="zh-CN" altLang="en-US" sz="1000" dirty="0">
              <a:latin typeface="+mj-ea"/>
              <a:ea typeface="+mj-ea"/>
            </a:endParaRPr>
          </a:p>
        </p:txBody>
      </p:sp>
      <p:cxnSp>
        <p:nvCxnSpPr>
          <p:cNvPr id="102" name="直接连接符 101"/>
          <p:cNvCxnSpPr/>
          <p:nvPr/>
        </p:nvCxnSpPr>
        <p:spPr bwMode="auto">
          <a:xfrm>
            <a:off x="7616970" y="6311036"/>
            <a:ext cx="1152454" cy="198"/>
          </a:xfrm>
          <a:prstGeom prst="line">
            <a:avLst/>
          </a:prstGeom>
          <a:noFill/>
          <a:ln w="19050" cap="flat" cmpd="sng" algn="ctr">
            <a:solidFill>
              <a:schemeClr val="accent2">
                <a:lumMod val="50000"/>
              </a:schemeClr>
            </a:solidFill>
            <a:prstDash val="solid"/>
            <a:round/>
            <a:headEnd type="none" w="med" len="med"/>
            <a:tailEnd type="arrow"/>
          </a:ln>
          <a:effectLst/>
        </p:spPr>
      </p:cxnSp>
      <p:sp>
        <p:nvSpPr>
          <p:cNvPr id="103" name="TextBox 102"/>
          <p:cNvSpPr txBox="1"/>
          <p:nvPr/>
        </p:nvSpPr>
        <p:spPr>
          <a:xfrm>
            <a:off x="8840779" y="6160948"/>
            <a:ext cx="759510" cy="292388"/>
          </a:xfrm>
          <a:prstGeom prst="rect">
            <a:avLst/>
          </a:prstGeom>
          <a:noFill/>
        </p:spPr>
        <p:txBody>
          <a:bodyPr wrap="square" rtlCol="0">
            <a:spAutoFit/>
          </a:bodyPr>
          <a:lstStyle/>
          <a:p>
            <a:pPr>
              <a:buNone/>
            </a:pPr>
            <a:r>
              <a:rPr lang="zh-CN" altLang="en-US" sz="1000" smtClean="0">
                <a:latin typeface="+mj-ea"/>
                <a:ea typeface="+mj-ea"/>
              </a:rPr>
              <a:t>推广四批</a:t>
            </a:r>
            <a:endParaRPr lang="zh-CN" altLang="en-US" sz="1000" dirty="0">
              <a:latin typeface="+mj-ea"/>
              <a:ea typeface="+mj-ea"/>
            </a:endParaRPr>
          </a:p>
        </p:txBody>
      </p:sp>
      <p:sp>
        <p:nvSpPr>
          <p:cNvPr id="134" name="TextBox 133"/>
          <p:cNvSpPr txBox="1"/>
          <p:nvPr/>
        </p:nvSpPr>
        <p:spPr>
          <a:xfrm>
            <a:off x="992234" y="5013176"/>
            <a:ext cx="338554" cy="1384995"/>
          </a:xfrm>
          <a:prstGeom prst="rect">
            <a:avLst/>
          </a:prstGeom>
          <a:solidFill>
            <a:schemeClr val="bg1">
              <a:lumMod val="95000"/>
            </a:schemeClr>
          </a:solidFill>
        </p:spPr>
        <p:txBody>
          <a:bodyPr wrap="none" rtlCol="0">
            <a:spAutoFit/>
          </a:bodyPr>
          <a:lstStyle/>
          <a:p>
            <a:pPr>
              <a:lnSpc>
                <a:spcPct val="100000"/>
              </a:lnSpc>
              <a:buNone/>
            </a:pPr>
            <a:r>
              <a:rPr lang="zh-CN" altLang="en-US" sz="1200" b="1" dirty="0" smtClean="0">
                <a:latin typeface="+mj-ea"/>
                <a:ea typeface="+mj-ea"/>
              </a:rPr>
              <a:t>一</a:t>
            </a:r>
            <a:endParaRPr lang="en-US" altLang="zh-CN" sz="1200" b="1" dirty="0" smtClean="0">
              <a:latin typeface="+mj-ea"/>
              <a:ea typeface="+mj-ea"/>
            </a:endParaRPr>
          </a:p>
          <a:p>
            <a:pPr>
              <a:lnSpc>
                <a:spcPct val="100000"/>
              </a:lnSpc>
              <a:buNone/>
            </a:pPr>
            <a:r>
              <a:rPr lang="zh-CN" altLang="en-US" sz="1200" b="1" dirty="0">
                <a:latin typeface="+mj-ea"/>
                <a:ea typeface="+mj-ea"/>
              </a:rPr>
              <a:t>推</a:t>
            </a:r>
            <a:endParaRPr lang="en-US" altLang="zh-CN" sz="1200" b="1" dirty="0" smtClean="0">
              <a:latin typeface="+mj-ea"/>
              <a:ea typeface="+mj-ea"/>
            </a:endParaRPr>
          </a:p>
          <a:p>
            <a:pPr>
              <a:lnSpc>
                <a:spcPct val="100000"/>
              </a:lnSpc>
              <a:buNone/>
            </a:pPr>
            <a:r>
              <a:rPr lang="zh-CN" altLang="en-US" sz="1200" b="1" dirty="0">
                <a:latin typeface="+mj-ea"/>
                <a:ea typeface="+mj-ea"/>
              </a:rPr>
              <a:t>到</a:t>
            </a:r>
            <a:endParaRPr lang="en-US" altLang="zh-CN" sz="1200" b="1" dirty="0" smtClean="0">
              <a:latin typeface="+mj-ea"/>
              <a:ea typeface="+mj-ea"/>
            </a:endParaRPr>
          </a:p>
          <a:p>
            <a:pPr>
              <a:lnSpc>
                <a:spcPct val="100000"/>
              </a:lnSpc>
              <a:buNone/>
            </a:pPr>
            <a:r>
              <a:rPr lang="zh-CN" altLang="en-US" sz="1200" b="1" dirty="0" smtClean="0">
                <a:latin typeface="+mj-ea"/>
                <a:ea typeface="+mj-ea"/>
              </a:rPr>
              <a:t>底</a:t>
            </a:r>
            <a:endParaRPr lang="en-US" altLang="zh-CN" sz="1200" b="1" dirty="0" smtClean="0">
              <a:latin typeface="+mj-ea"/>
              <a:ea typeface="+mj-ea"/>
            </a:endParaRPr>
          </a:p>
          <a:p>
            <a:pPr>
              <a:lnSpc>
                <a:spcPct val="100000"/>
              </a:lnSpc>
              <a:buNone/>
            </a:pPr>
            <a:r>
              <a:rPr lang="zh-CN" altLang="en-US" sz="1200" b="1" dirty="0" smtClean="0">
                <a:latin typeface="+mj-ea"/>
                <a:ea typeface="+mj-ea"/>
              </a:rPr>
              <a:t>原</a:t>
            </a:r>
            <a:endParaRPr lang="en-US" altLang="zh-CN" sz="1200" b="1" dirty="0" smtClean="0">
              <a:latin typeface="+mj-ea"/>
              <a:ea typeface="+mj-ea"/>
            </a:endParaRPr>
          </a:p>
          <a:p>
            <a:pPr>
              <a:lnSpc>
                <a:spcPct val="100000"/>
              </a:lnSpc>
              <a:buNone/>
            </a:pPr>
            <a:r>
              <a:rPr lang="zh-CN" altLang="en-US" sz="1200" b="1" dirty="0" smtClean="0">
                <a:latin typeface="+mj-ea"/>
                <a:ea typeface="+mj-ea"/>
              </a:rPr>
              <a:t>则</a:t>
            </a:r>
            <a:endParaRPr lang="zh-CN" altLang="en-US" sz="1200" b="1" dirty="0">
              <a:latin typeface="+mj-ea"/>
              <a:ea typeface="+mj-ea"/>
            </a:endParaRPr>
          </a:p>
        </p:txBody>
      </p:sp>
      <p:sp>
        <p:nvSpPr>
          <p:cNvPr id="135" name="TextBox 134"/>
          <p:cNvSpPr txBox="1"/>
          <p:nvPr/>
        </p:nvSpPr>
        <p:spPr>
          <a:xfrm>
            <a:off x="3318302" y="5013176"/>
            <a:ext cx="338554" cy="1384995"/>
          </a:xfrm>
          <a:prstGeom prst="rect">
            <a:avLst/>
          </a:prstGeom>
          <a:solidFill>
            <a:schemeClr val="accent1">
              <a:lumMod val="20000"/>
              <a:lumOff val="80000"/>
            </a:schemeClr>
          </a:solidFill>
        </p:spPr>
        <p:txBody>
          <a:bodyPr wrap="none" rtlCol="0">
            <a:spAutoFit/>
          </a:bodyPr>
          <a:lstStyle/>
          <a:p>
            <a:pPr>
              <a:lnSpc>
                <a:spcPct val="100000"/>
              </a:lnSpc>
              <a:buNone/>
            </a:pPr>
            <a:r>
              <a:rPr lang="zh-CN" altLang="en-US" sz="1200" b="1" dirty="0">
                <a:latin typeface="+mj-ea"/>
                <a:ea typeface="+mj-ea"/>
              </a:rPr>
              <a:t>整</a:t>
            </a:r>
            <a:endParaRPr lang="en-US" altLang="zh-CN" sz="1200" b="1" dirty="0" smtClean="0">
              <a:latin typeface="+mj-ea"/>
              <a:ea typeface="+mj-ea"/>
            </a:endParaRPr>
          </a:p>
          <a:p>
            <a:pPr>
              <a:lnSpc>
                <a:spcPct val="100000"/>
              </a:lnSpc>
              <a:buNone/>
            </a:pPr>
            <a:r>
              <a:rPr lang="zh-CN" altLang="en-US" sz="1200" b="1" dirty="0" smtClean="0">
                <a:latin typeface="+mj-ea"/>
                <a:ea typeface="+mj-ea"/>
              </a:rPr>
              <a:t>体</a:t>
            </a:r>
            <a:endParaRPr lang="en-US" altLang="zh-CN" sz="1200" b="1" dirty="0" smtClean="0">
              <a:latin typeface="+mj-ea"/>
              <a:ea typeface="+mj-ea"/>
            </a:endParaRPr>
          </a:p>
          <a:p>
            <a:pPr>
              <a:lnSpc>
                <a:spcPct val="100000"/>
              </a:lnSpc>
              <a:buNone/>
            </a:pPr>
            <a:r>
              <a:rPr lang="zh-CN" altLang="en-US" sz="1200" b="1" dirty="0" smtClean="0">
                <a:latin typeface="+mj-ea"/>
                <a:ea typeface="+mj-ea"/>
              </a:rPr>
              <a:t>推</a:t>
            </a:r>
            <a:endParaRPr lang="en-US" altLang="zh-CN" sz="1200" b="1" dirty="0" smtClean="0">
              <a:latin typeface="+mj-ea"/>
              <a:ea typeface="+mj-ea"/>
            </a:endParaRPr>
          </a:p>
          <a:p>
            <a:pPr>
              <a:lnSpc>
                <a:spcPct val="100000"/>
              </a:lnSpc>
              <a:buNone/>
            </a:pPr>
            <a:r>
              <a:rPr lang="zh-CN" altLang="en-US" sz="1200" b="1" dirty="0" smtClean="0">
                <a:latin typeface="+mj-ea"/>
                <a:ea typeface="+mj-ea"/>
              </a:rPr>
              <a:t>广</a:t>
            </a:r>
            <a:endParaRPr lang="en-US" altLang="zh-CN" sz="1200" b="1" dirty="0" smtClean="0">
              <a:latin typeface="+mj-ea"/>
              <a:ea typeface="+mj-ea"/>
            </a:endParaRPr>
          </a:p>
          <a:p>
            <a:pPr>
              <a:lnSpc>
                <a:spcPct val="100000"/>
              </a:lnSpc>
              <a:buNone/>
            </a:pPr>
            <a:r>
              <a:rPr lang="zh-CN" altLang="en-US" sz="1200" b="1" dirty="0" smtClean="0">
                <a:latin typeface="+mj-ea"/>
                <a:ea typeface="+mj-ea"/>
              </a:rPr>
              <a:t>原</a:t>
            </a:r>
            <a:endParaRPr lang="en-US" altLang="zh-CN" sz="1200" b="1" dirty="0" smtClean="0">
              <a:latin typeface="+mj-ea"/>
              <a:ea typeface="+mj-ea"/>
            </a:endParaRPr>
          </a:p>
          <a:p>
            <a:pPr>
              <a:lnSpc>
                <a:spcPct val="100000"/>
              </a:lnSpc>
              <a:buNone/>
            </a:pPr>
            <a:r>
              <a:rPr lang="zh-CN" altLang="en-US" sz="1200" b="1" dirty="0" smtClean="0">
                <a:latin typeface="+mj-ea"/>
                <a:ea typeface="+mj-ea"/>
              </a:rPr>
              <a:t>则</a:t>
            </a:r>
            <a:endParaRPr lang="zh-CN" altLang="en-US" sz="1200" b="1" dirty="0">
              <a:latin typeface="+mj-ea"/>
              <a:ea typeface="+mj-ea"/>
            </a:endParaRPr>
          </a:p>
        </p:txBody>
      </p:sp>
      <p:sp>
        <p:nvSpPr>
          <p:cNvPr id="136" name="TextBox 135"/>
          <p:cNvSpPr txBox="1"/>
          <p:nvPr/>
        </p:nvSpPr>
        <p:spPr>
          <a:xfrm>
            <a:off x="7257257" y="5013175"/>
            <a:ext cx="359714" cy="1237262"/>
          </a:xfrm>
          <a:prstGeom prst="rect">
            <a:avLst/>
          </a:prstGeom>
          <a:solidFill>
            <a:schemeClr val="accent2">
              <a:lumMod val="90000"/>
            </a:schemeClr>
          </a:solidFill>
        </p:spPr>
        <p:txBody>
          <a:bodyPr wrap="square" rtlCol="0">
            <a:spAutoFit/>
          </a:bodyPr>
          <a:lstStyle/>
          <a:p>
            <a:pPr>
              <a:lnSpc>
                <a:spcPct val="100000"/>
              </a:lnSpc>
              <a:buNone/>
            </a:pPr>
            <a:r>
              <a:rPr lang="zh-CN" altLang="en-US" sz="1200" b="1" dirty="0" smtClean="0">
                <a:latin typeface="+mj-ea"/>
                <a:ea typeface="+mj-ea"/>
              </a:rPr>
              <a:t>协同推行原</a:t>
            </a:r>
            <a:endParaRPr lang="en-US" altLang="zh-CN" sz="1200" b="1" dirty="0" smtClean="0">
              <a:latin typeface="+mj-ea"/>
              <a:ea typeface="+mj-ea"/>
            </a:endParaRPr>
          </a:p>
          <a:p>
            <a:pPr>
              <a:lnSpc>
                <a:spcPct val="100000"/>
              </a:lnSpc>
              <a:buNone/>
            </a:pPr>
            <a:r>
              <a:rPr lang="zh-CN" altLang="en-US" sz="1200" b="1" dirty="0" smtClean="0">
                <a:latin typeface="+mj-ea"/>
                <a:ea typeface="+mj-ea"/>
              </a:rPr>
              <a:t>则</a:t>
            </a:r>
            <a:endParaRPr lang="zh-CN" altLang="en-US" sz="1200" b="1" dirty="0">
              <a:latin typeface="+mj-ea"/>
              <a:ea typeface="+mj-ea"/>
            </a:endParaRPr>
          </a:p>
        </p:txBody>
      </p:sp>
      <p:sp>
        <p:nvSpPr>
          <p:cNvPr id="108" name="矩形 107"/>
          <p:cNvSpPr/>
          <p:nvPr/>
        </p:nvSpPr>
        <p:spPr>
          <a:xfrm>
            <a:off x="6594140" y="176270"/>
            <a:ext cx="2895364" cy="372410"/>
          </a:xfrm>
          <a:prstGeom prst="rect">
            <a:avLst/>
          </a:prstGeom>
        </p:spPr>
        <p:txBody>
          <a:bodyPr wrap="square">
            <a:spAutoFit/>
          </a:bodyPr>
          <a:lstStyle/>
          <a:p>
            <a:pPr>
              <a:buNone/>
            </a:pPr>
            <a:r>
              <a:rPr lang="zh-CN" altLang="en-US" b="1" dirty="0" smtClean="0">
                <a:latin typeface="+mn-ea"/>
                <a:ea typeface="+mn-ea"/>
              </a:rPr>
              <a:t>原则策略   </a:t>
            </a:r>
            <a:r>
              <a:rPr lang="zh-CN" altLang="en-US" b="1" dirty="0" smtClean="0">
                <a:solidFill>
                  <a:srgbClr val="FF0000"/>
                </a:solidFill>
                <a:latin typeface="+mn-ea"/>
                <a:ea typeface="+mn-ea"/>
              </a:rPr>
              <a:t>推进计划   </a:t>
            </a:r>
            <a:r>
              <a:rPr lang="zh-CN" altLang="en-US" b="1" dirty="0" smtClean="0">
                <a:latin typeface="+mn-ea"/>
                <a:ea typeface="+mn-ea"/>
              </a:rPr>
              <a:t>项目预算</a:t>
            </a:r>
            <a:endParaRPr lang="zh-CN" altLang="en-US" b="1" dirty="0">
              <a:latin typeface="+mn-ea"/>
              <a:ea typeface="+mn-ea"/>
            </a:endParaRPr>
          </a:p>
        </p:txBody>
      </p:sp>
      <p:sp>
        <p:nvSpPr>
          <p:cNvPr id="109" name="右箭头 108"/>
          <p:cNvSpPr/>
          <p:nvPr/>
        </p:nvSpPr>
        <p:spPr bwMode="auto">
          <a:xfrm>
            <a:off x="8478446"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32" name="右箭头 131"/>
          <p:cNvSpPr/>
          <p:nvPr/>
        </p:nvSpPr>
        <p:spPr bwMode="auto">
          <a:xfrm>
            <a:off x="7490799"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88226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28464" y="299120"/>
            <a:ext cx="5800724" cy="609600"/>
          </a:xfrm>
        </p:spPr>
        <p:txBody>
          <a:bodyPr>
            <a:normAutofit/>
          </a:bodyPr>
          <a:lstStyle/>
          <a:p>
            <a:r>
              <a:rPr lang="zh-CN" altLang="en-US" dirty="0" smtClean="0"/>
              <a:t>主数据实施</a:t>
            </a:r>
            <a:r>
              <a:rPr lang="zh-CN" altLang="en-US" dirty="0"/>
              <a:t>推广计划</a:t>
            </a:r>
            <a:r>
              <a:rPr lang="en-US" altLang="zh-CN" dirty="0"/>
              <a:t>- </a:t>
            </a:r>
            <a:r>
              <a:rPr lang="en-US" altLang="zh-CN" dirty="0" smtClean="0"/>
              <a:t>-</a:t>
            </a:r>
            <a:r>
              <a:rPr lang="zh-CN" altLang="en-US" sz="2000" dirty="0" smtClean="0"/>
              <a:t>总体推广计划</a:t>
            </a:r>
            <a:endParaRPr lang="zh-CN" altLang="en-US" sz="20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9602"/>
            <a:ext cx="9906000" cy="4033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6594140" y="176270"/>
            <a:ext cx="2895364" cy="372410"/>
          </a:xfrm>
          <a:prstGeom prst="rect">
            <a:avLst/>
          </a:prstGeom>
        </p:spPr>
        <p:txBody>
          <a:bodyPr wrap="square">
            <a:spAutoFit/>
          </a:bodyPr>
          <a:lstStyle/>
          <a:p>
            <a:pPr>
              <a:buNone/>
            </a:pPr>
            <a:r>
              <a:rPr lang="zh-CN" altLang="en-US" b="1" dirty="0" smtClean="0">
                <a:latin typeface="+mn-ea"/>
                <a:ea typeface="+mn-ea"/>
              </a:rPr>
              <a:t>原则策略   </a:t>
            </a:r>
            <a:r>
              <a:rPr lang="zh-CN" altLang="en-US" b="1" dirty="0" smtClean="0">
                <a:solidFill>
                  <a:srgbClr val="FF0000"/>
                </a:solidFill>
                <a:latin typeface="+mn-ea"/>
                <a:ea typeface="+mn-ea"/>
              </a:rPr>
              <a:t>推进计划   </a:t>
            </a:r>
            <a:r>
              <a:rPr lang="zh-CN" altLang="en-US" b="1" dirty="0" smtClean="0">
                <a:latin typeface="+mn-ea"/>
                <a:ea typeface="+mn-ea"/>
              </a:rPr>
              <a:t>项目预算</a:t>
            </a:r>
            <a:endParaRPr lang="zh-CN" altLang="en-US" b="1" dirty="0">
              <a:latin typeface="+mn-ea"/>
              <a:ea typeface="+mn-ea"/>
            </a:endParaRPr>
          </a:p>
        </p:txBody>
      </p:sp>
      <p:sp>
        <p:nvSpPr>
          <p:cNvPr id="8" name="右箭头 7"/>
          <p:cNvSpPr/>
          <p:nvPr/>
        </p:nvSpPr>
        <p:spPr bwMode="auto">
          <a:xfrm>
            <a:off x="8478446"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 name="右箭头 8"/>
          <p:cNvSpPr/>
          <p:nvPr/>
        </p:nvSpPr>
        <p:spPr bwMode="auto">
          <a:xfrm>
            <a:off x="7490799"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188942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272480" y="371128"/>
            <a:ext cx="8858646" cy="609600"/>
          </a:xfrm>
        </p:spPr>
        <p:txBody>
          <a:bodyPr>
            <a:normAutofit/>
          </a:bodyPr>
          <a:lstStyle/>
          <a:p>
            <a:r>
              <a:rPr lang="zh-CN" altLang="en-US" dirty="0" smtClean="0"/>
              <a:t>主数据实施</a:t>
            </a:r>
            <a:r>
              <a:rPr lang="zh-CN" altLang="en-US" dirty="0"/>
              <a:t>推广计划</a:t>
            </a:r>
            <a:r>
              <a:rPr lang="en-US" altLang="zh-CN" dirty="0"/>
              <a:t>- </a:t>
            </a:r>
            <a:r>
              <a:rPr lang="en-US" altLang="zh-CN" dirty="0" smtClean="0"/>
              <a:t>-</a:t>
            </a:r>
            <a:r>
              <a:rPr lang="zh-CN" altLang="en-US" sz="2000" dirty="0" smtClean="0"/>
              <a:t>总表（一）</a:t>
            </a:r>
            <a:endParaRPr lang="zh-CN" altLang="en-US" sz="20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1" y="1515591"/>
            <a:ext cx="9885050"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6594140" y="176270"/>
            <a:ext cx="2895364" cy="372410"/>
          </a:xfrm>
          <a:prstGeom prst="rect">
            <a:avLst/>
          </a:prstGeom>
        </p:spPr>
        <p:txBody>
          <a:bodyPr wrap="square">
            <a:spAutoFit/>
          </a:bodyPr>
          <a:lstStyle/>
          <a:p>
            <a:pPr>
              <a:buNone/>
            </a:pPr>
            <a:r>
              <a:rPr lang="zh-CN" altLang="en-US" b="1" dirty="0" smtClean="0">
                <a:latin typeface="+mn-ea"/>
                <a:ea typeface="+mn-ea"/>
              </a:rPr>
              <a:t>原则策略   </a:t>
            </a:r>
            <a:r>
              <a:rPr lang="zh-CN" altLang="en-US" b="1" dirty="0" smtClean="0">
                <a:solidFill>
                  <a:srgbClr val="FF0000"/>
                </a:solidFill>
                <a:latin typeface="+mn-ea"/>
                <a:ea typeface="+mn-ea"/>
              </a:rPr>
              <a:t>推进计划   </a:t>
            </a:r>
            <a:r>
              <a:rPr lang="zh-CN" altLang="en-US" b="1" dirty="0" smtClean="0">
                <a:latin typeface="+mn-ea"/>
                <a:ea typeface="+mn-ea"/>
              </a:rPr>
              <a:t>项目预算</a:t>
            </a:r>
            <a:endParaRPr lang="zh-CN" altLang="en-US" b="1" dirty="0">
              <a:latin typeface="+mn-ea"/>
              <a:ea typeface="+mn-ea"/>
            </a:endParaRPr>
          </a:p>
        </p:txBody>
      </p:sp>
      <p:sp>
        <p:nvSpPr>
          <p:cNvPr id="8" name="右箭头 7"/>
          <p:cNvSpPr/>
          <p:nvPr/>
        </p:nvSpPr>
        <p:spPr bwMode="auto">
          <a:xfrm>
            <a:off x="8478446"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 name="右箭头 8"/>
          <p:cNvSpPr/>
          <p:nvPr/>
        </p:nvSpPr>
        <p:spPr bwMode="auto">
          <a:xfrm>
            <a:off x="7490799"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319673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矩形 172"/>
          <p:cNvSpPr/>
          <p:nvPr/>
        </p:nvSpPr>
        <p:spPr>
          <a:xfrm>
            <a:off x="413556" y="332656"/>
            <a:ext cx="7239016" cy="525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spcAft>
                <a:spcPct val="0"/>
              </a:spcAft>
              <a:buNone/>
            </a:pPr>
            <a:r>
              <a:rPr lang="zh-CN" altLang="en-US" sz="2800" b="1" dirty="0">
                <a:latin typeface="+mj-ea"/>
                <a:ea typeface="+mj-ea"/>
                <a:cs typeface="+mj-cs"/>
              </a:rPr>
              <a:t>阶段工作</a:t>
            </a:r>
            <a:r>
              <a:rPr lang="zh-CN" altLang="en-US" sz="2800" b="1" dirty="0" smtClean="0">
                <a:latin typeface="+mj-ea"/>
                <a:ea typeface="+mj-ea"/>
                <a:cs typeface="+mj-cs"/>
              </a:rPr>
              <a:t>内容</a:t>
            </a:r>
            <a:r>
              <a:rPr lang="en-US" altLang="zh-CN" sz="2800" b="1" dirty="0" smtClean="0">
                <a:latin typeface="+mj-ea"/>
                <a:ea typeface="+mj-ea"/>
                <a:cs typeface="+mj-cs"/>
              </a:rPr>
              <a:t>--</a:t>
            </a:r>
            <a:r>
              <a:rPr lang="zh-CN" altLang="en-US" sz="2800" b="1" dirty="0" smtClean="0">
                <a:latin typeface="+mj-ea"/>
                <a:ea typeface="+mj-ea"/>
                <a:cs typeface="+mj-cs"/>
              </a:rPr>
              <a:t>成果</a:t>
            </a:r>
            <a:r>
              <a:rPr lang="zh-CN" altLang="en-US" sz="2800" b="1" dirty="0">
                <a:latin typeface="+mj-ea"/>
                <a:ea typeface="+mj-ea"/>
                <a:cs typeface="+mj-cs"/>
              </a:rPr>
              <a:t>物</a:t>
            </a:r>
          </a:p>
        </p:txBody>
      </p:sp>
      <p:graphicFrame>
        <p:nvGraphicFramePr>
          <p:cNvPr id="2" name="表格 1"/>
          <p:cNvGraphicFramePr>
            <a:graphicFrameLocks noGrp="1"/>
          </p:cNvGraphicFramePr>
          <p:nvPr>
            <p:extLst>
              <p:ext uri="{D42A27DB-BD31-4B8C-83A1-F6EECF244321}">
                <p14:modId xmlns:p14="http://schemas.microsoft.com/office/powerpoint/2010/main" val="894563902"/>
              </p:ext>
            </p:extLst>
          </p:nvPr>
        </p:nvGraphicFramePr>
        <p:xfrm>
          <a:off x="272478" y="1052733"/>
          <a:ext cx="8141642" cy="5381062"/>
        </p:xfrm>
        <a:graphic>
          <a:graphicData uri="http://schemas.openxmlformats.org/drawingml/2006/table">
            <a:tbl>
              <a:tblPr firstRow="1" firstCol="1" bandRow="1">
                <a:tableStyleId>{5C22544A-7EE6-4342-B048-85BDC9FD1C3A}</a:tableStyleId>
              </a:tblPr>
              <a:tblGrid>
                <a:gridCol w="922365"/>
                <a:gridCol w="2185041"/>
                <a:gridCol w="2472546"/>
                <a:gridCol w="1836874"/>
                <a:gridCol w="724816"/>
              </a:tblGrid>
              <a:tr h="336070">
                <a:tc>
                  <a:txBody>
                    <a:bodyPr/>
                    <a:lstStyle/>
                    <a:p>
                      <a:pPr algn="ctr">
                        <a:spcAft>
                          <a:spcPts val="0"/>
                        </a:spcAft>
                      </a:pPr>
                      <a:r>
                        <a:rPr lang="zh-CN" sz="1600" kern="100" dirty="0">
                          <a:solidFill>
                            <a:schemeClr val="bg1"/>
                          </a:solidFill>
                          <a:effectLst/>
                          <a:latin typeface="+mj-ea"/>
                          <a:ea typeface="+mj-ea"/>
                        </a:rPr>
                        <a:t>交付阶段</a:t>
                      </a:r>
                    </a:p>
                  </a:txBody>
                  <a:tcPr marL="54433" marR="54433" marT="0" marB="0" anchor="ctr">
                    <a:solidFill>
                      <a:schemeClr val="accent2">
                        <a:lumMod val="50000"/>
                      </a:schemeClr>
                    </a:solidFill>
                  </a:tcPr>
                </a:tc>
                <a:tc>
                  <a:txBody>
                    <a:bodyPr/>
                    <a:lstStyle/>
                    <a:p>
                      <a:pPr algn="ctr">
                        <a:spcAft>
                          <a:spcPts val="0"/>
                        </a:spcAft>
                      </a:pPr>
                      <a:r>
                        <a:rPr lang="zh-CN" sz="1600" kern="100" dirty="0">
                          <a:solidFill>
                            <a:schemeClr val="bg1"/>
                          </a:solidFill>
                          <a:effectLst/>
                          <a:latin typeface="+mj-ea"/>
                          <a:ea typeface="+mj-ea"/>
                        </a:rPr>
                        <a:t>交付物</a:t>
                      </a:r>
                    </a:p>
                  </a:txBody>
                  <a:tcPr marL="54433" marR="54433" marT="0" marB="0" anchor="ctr">
                    <a:solidFill>
                      <a:schemeClr val="accent2">
                        <a:lumMod val="50000"/>
                      </a:schemeClr>
                    </a:solidFill>
                  </a:tcPr>
                </a:tc>
                <a:tc>
                  <a:txBody>
                    <a:bodyPr/>
                    <a:lstStyle/>
                    <a:p>
                      <a:pPr algn="ctr">
                        <a:spcAft>
                          <a:spcPts val="0"/>
                        </a:spcAft>
                      </a:pPr>
                      <a:r>
                        <a:rPr lang="zh-CN" sz="1600" kern="100" dirty="0">
                          <a:solidFill>
                            <a:schemeClr val="bg1"/>
                          </a:solidFill>
                          <a:effectLst/>
                          <a:latin typeface="+mj-ea"/>
                          <a:ea typeface="+mj-ea"/>
                        </a:rPr>
                        <a:t>主要内容</a:t>
                      </a:r>
                    </a:p>
                  </a:txBody>
                  <a:tcPr marL="54433" marR="54433" marT="0" marB="0" anchor="ctr">
                    <a:solidFill>
                      <a:schemeClr val="accent2">
                        <a:lumMod val="50000"/>
                      </a:schemeClr>
                    </a:solidFill>
                  </a:tcPr>
                </a:tc>
                <a:tc>
                  <a:txBody>
                    <a:bodyPr/>
                    <a:lstStyle/>
                    <a:p>
                      <a:pPr algn="ctr">
                        <a:spcAft>
                          <a:spcPts val="0"/>
                        </a:spcAft>
                      </a:pPr>
                      <a:r>
                        <a:rPr lang="zh-CN" sz="1600" kern="100" dirty="0">
                          <a:solidFill>
                            <a:schemeClr val="bg1"/>
                          </a:solidFill>
                          <a:effectLst/>
                          <a:latin typeface="+mj-ea"/>
                          <a:ea typeface="+mj-ea"/>
                        </a:rPr>
                        <a:t>文档编号</a:t>
                      </a:r>
                    </a:p>
                  </a:txBody>
                  <a:tcPr marL="54433" marR="54433" marT="0" marB="0" anchor="ctr">
                    <a:solidFill>
                      <a:schemeClr val="accent2">
                        <a:lumMod val="50000"/>
                      </a:schemeClr>
                    </a:solidFill>
                  </a:tcPr>
                </a:tc>
                <a:tc>
                  <a:txBody>
                    <a:bodyPr/>
                    <a:lstStyle/>
                    <a:p>
                      <a:pPr algn="ctr">
                        <a:spcAft>
                          <a:spcPts val="0"/>
                        </a:spcAft>
                      </a:pPr>
                      <a:r>
                        <a:rPr lang="zh-CN" altLang="en-US" sz="1600" kern="100" dirty="0" smtClean="0">
                          <a:solidFill>
                            <a:schemeClr val="bg1"/>
                          </a:solidFill>
                          <a:effectLst/>
                          <a:latin typeface="+mj-ea"/>
                          <a:ea typeface="+mj-ea"/>
                        </a:rPr>
                        <a:t>页数</a:t>
                      </a:r>
                      <a:endParaRPr lang="zh-CN" sz="1600" kern="100" dirty="0">
                        <a:solidFill>
                          <a:schemeClr val="bg1"/>
                        </a:solidFill>
                        <a:effectLst/>
                        <a:latin typeface="+mj-ea"/>
                        <a:ea typeface="+mj-ea"/>
                      </a:endParaRPr>
                    </a:p>
                  </a:txBody>
                  <a:tcPr marL="54433" marR="54433" marT="0" marB="0" anchor="ctr">
                    <a:solidFill>
                      <a:schemeClr val="accent2">
                        <a:lumMod val="50000"/>
                      </a:schemeClr>
                    </a:solidFill>
                  </a:tcPr>
                </a:tc>
              </a:tr>
              <a:tr h="209688">
                <a:tc rowSpan="6">
                  <a:txBody>
                    <a:bodyPr/>
                    <a:lstStyle/>
                    <a:p>
                      <a:pPr algn="just">
                        <a:spcAft>
                          <a:spcPts val="0"/>
                        </a:spcAft>
                      </a:pPr>
                      <a:r>
                        <a:rPr lang="zh-CN" sz="1400" kern="100" dirty="0">
                          <a:solidFill>
                            <a:schemeClr val="tx1">
                              <a:lumMod val="95000"/>
                              <a:lumOff val="5000"/>
                            </a:schemeClr>
                          </a:solidFill>
                          <a:effectLst/>
                          <a:latin typeface="+mj-ea"/>
                          <a:ea typeface="+mj-ea"/>
                        </a:rPr>
                        <a:t>项目启动阶段</a:t>
                      </a:r>
                    </a:p>
                  </a:txBody>
                  <a:tcPr marL="54433" marR="54433" marT="0" marB="0" anchor="ctr"/>
                </a:tc>
                <a:tc>
                  <a:txBody>
                    <a:bodyPr/>
                    <a:lstStyle/>
                    <a:p>
                      <a:pPr algn="l">
                        <a:spcAft>
                          <a:spcPts val="0"/>
                        </a:spcAft>
                      </a:pPr>
                      <a:r>
                        <a:rPr lang="zh-CN" sz="1200" kern="0">
                          <a:effectLst/>
                          <a:latin typeface="+mj-ea"/>
                          <a:ea typeface="+mj-ea"/>
                        </a:rPr>
                        <a:t>项目工作章程</a:t>
                      </a:r>
                      <a:endParaRPr lang="zh-CN" sz="1200" kern="100">
                        <a:effectLst/>
                        <a:latin typeface="+mj-ea"/>
                        <a:ea typeface="+mj-ea"/>
                      </a:endParaRPr>
                    </a:p>
                  </a:txBody>
                  <a:tcPr marL="54433" marR="54433" marT="0" marB="0" anchor="ctr"/>
                </a:tc>
                <a:tc>
                  <a:txBody>
                    <a:bodyPr/>
                    <a:lstStyle/>
                    <a:p>
                      <a:pPr algn="l">
                        <a:spcAft>
                          <a:spcPts val="0"/>
                        </a:spcAft>
                      </a:pPr>
                      <a:r>
                        <a:rPr lang="zh-CN" sz="1200" kern="0">
                          <a:effectLst/>
                          <a:latin typeface="+mj-ea"/>
                          <a:ea typeface="+mj-ea"/>
                        </a:rPr>
                        <a:t>描述实施范围、策略、规范及标准</a:t>
                      </a:r>
                      <a:endParaRPr lang="zh-CN" sz="1200" kern="100">
                        <a:effectLst/>
                        <a:latin typeface="+mj-ea"/>
                        <a:ea typeface="+mj-ea"/>
                      </a:endParaRPr>
                    </a:p>
                  </a:txBody>
                  <a:tcPr marL="54433" marR="54433" marT="0" marB="0" anchor="ctr"/>
                </a:tc>
                <a:tc>
                  <a:txBody>
                    <a:bodyPr/>
                    <a:lstStyle/>
                    <a:p>
                      <a:pPr algn="ctr">
                        <a:spcAft>
                          <a:spcPts val="0"/>
                        </a:spcAft>
                      </a:pPr>
                      <a:r>
                        <a:rPr lang="en-US" sz="1200" kern="100" dirty="0">
                          <a:effectLst/>
                          <a:latin typeface="+mj-ea"/>
                          <a:ea typeface="+mj-ea"/>
                        </a:rPr>
                        <a:t> </a:t>
                      </a:r>
                      <a:endParaRPr lang="zh-CN" sz="1200" kern="100" dirty="0">
                        <a:effectLst/>
                        <a:latin typeface="+mj-ea"/>
                        <a:ea typeface="+mj-ea"/>
                      </a:endParaRPr>
                    </a:p>
                  </a:txBody>
                  <a:tcPr marL="54433" marR="54433" marT="0" marB="0"/>
                </a:tc>
                <a:tc>
                  <a:txBody>
                    <a:bodyPr/>
                    <a:lstStyle/>
                    <a:p>
                      <a:pPr algn="ctr">
                        <a:spcAft>
                          <a:spcPts val="0"/>
                        </a:spcAft>
                      </a:pPr>
                      <a:endParaRPr lang="zh-CN" sz="1200" kern="100" dirty="0">
                        <a:effectLst/>
                        <a:latin typeface="+mj-ea"/>
                        <a:ea typeface="+mj-ea"/>
                      </a:endParaRPr>
                    </a:p>
                  </a:txBody>
                  <a:tcPr marL="54433" marR="54433" marT="0" marB="0"/>
                </a:tc>
              </a:tr>
              <a:tr h="354936">
                <a:tc vMerge="1">
                  <a:txBody>
                    <a:bodyPr/>
                    <a:lstStyle/>
                    <a:p>
                      <a:endParaRPr lang="zh-CN" altLang="en-US"/>
                    </a:p>
                  </a:txBody>
                  <a:tcPr/>
                </a:tc>
                <a:tc>
                  <a:txBody>
                    <a:bodyPr/>
                    <a:lstStyle/>
                    <a:p>
                      <a:pPr algn="l">
                        <a:spcAft>
                          <a:spcPts val="0"/>
                        </a:spcAft>
                      </a:pPr>
                      <a:r>
                        <a:rPr lang="zh-CN" sz="1200" kern="0" dirty="0">
                          <a:effectLst/>
                          <a:latin typeface="+mj-ea"/>
                          <a:ea typeface="+mj-ea"/>
                        </a:rPr>
                        <a:t>项目实施计划时间表</a:t>
                      </a:r>
                      <a:endParaRPr lang="zh-CN" sz="1200" kern="100" dirty="0">
                        <a:effectLst/>
                        <a:latin typeface="+mj-ea"/>
                        <a:ea typeface="+mj-ea"/>
                      </a:endParaRPr>
                    </a:p>
                  </a:txBody>
                  <a:tcPr marL="54433" marR="54433" marT="0" marB="0" anchor="ctr"/>
                </a:tc>
                <a:tc>
                  <a:txBody>
                    <a:bodyPr/>
                    <a:lstStyle/>
                    <a:p>
                      <a:pPr algn="l">
                        <a:spcAft>
                          <a:spcPts val="0"/>
                        </a:spcAft>
                      </a:pPr>
                      <a:r>
                        <a:rPr lang="zh-CN" sz="1200" kern="0">
                          <a:effectLst/>
                          <a:latin typeface="+mj-ea"/>
                          <a:ea typeface="+mj-ea"/>
                        </a:rPr>
                        <a:t>描述项目的实施内容、阶段和时间安排。</a:t>
                      </a:r>
                      <a:endParaRPr lang="zh-CN" sz="1200" kern="100">
                        <a:effectLst/>
                        <a:latin typeface="+mj-ea"/>
                        <a:ea typeface="+mj-ea"/>
                      </a:endParaRPr>
                    </a:p>
                  </a:txBody>
                  <a:tcPr marL="54433" marR="54433" marT="0" marB="0" anchor="ctr"/>
                </a:tc>
                <a:tc>
                  <a:txBody>
                    <a:bodyPr/>
                    <a:lstStyle/>
                    <a:p>
                      <a:pPr algn="ctr">
                        <a:spcAft>
                          <a:spcPts val="0"/>
                        </a:spcAft>
                      </a:pPr>
                      <a:r>
                        <a:rPr lang="en-US" sz="1200" kern="100">
                          <a:effectLst/>
                          <a:latin typeface="+mj-ea"/>
                          <a:ea typeface="+mj-ea"/>
                        </a:rPr>
                        <a:t> </a:t>
                      </a:r>
                      <a:endParaRPr lang="zh-CN" sz="1200" kern="100">
                        <a:effectLst/>
                        <a:latin typeface="+mj-ea"/>
                        <a:ea typeface="+mj-ea"/>
                      </a:endParaRPr>
                    </a:p>
                  </a:txBody>
                  <a:tcPr marL="54433" marR="54433" marT="0" marB="0"/>
                </a:tc>
                <a:tc>
                  <a:txBody>
                    <a:bodyPr/>
                    <a:lstStyle/>
                    <a:p>
                      <a:pPr algn="ctr">
                        <a:spcAft>
                          <a:spcPts val="0"/>
                        </a:spcAft>
                      </a:pPr>
                      <a:endParaRPr lang="zh-CN" sz="1200" kern="100" dirty="0">
                        <a:effectLst/>
                        <a:latin typeface="+mj-ea"/>
                        <a:ea typeface="+mj-ea"/>
                      </a:endParaRPr>
                    </a:p>
                  </a:txBody>
                  <a:tcPr marL="54433" marR="54433" marT="0" marB="0"/>
                </a:tc>
              </a:tr>
              <a:tr h="354936">
                <a:tc vMerge="1">
                  <a:txBody>
                    <a:bodyPr/>
                    <a:lstStyle/>
                    <a:p>
                      <a:endParaRPr lang="zh-CN" altLang="en-US"/>
                    </a:p>
                  </a:txBody>
                  <a:tcPr/>
                </a:tc>
                <a:tc>
                  <a:txBody>
                    <a:bodyPr/>
                    <a:lstStyle/>
                    <a:p>
                      <a:pPr algn="l">
                        <a:spcAft>
                          <a:spcPts val="0"/>
                        </a:spcAft>
                      </a:pPr>
                      <a:r>
                        <a:rPr lang="zh-CN" sz="1200" kern="0" dirty="0">
                          <a:effectLst/>
                          <a:latin typeface="+mj-ea"/>
                          <a:ea typeface="+mj-ea"/>
                        </a:rPr>
                        <a:t>项目工作组职责说明书</a:t>
                      </a:r>
                      <a:endParaRPr lang="zh-CN" sz="1200" kern="100" dirty="0">
                        <a:effectLst/>
                        <a:latin typeface="+mj-ea"/>
                        <a:ea typeface="+mj-ea"/>
                      </a:endParaRPr>
                    </a:p>
                  </a:txBody>
                  <a:tcPr marL="54433" marR="54433" marT="0" marB="0" anchor="ctr"/>
                </a:tc>
                <a:tc>
                  <a:txBody>
                    <a:bodyPr/>
                    <a:lstStyle/>
                    <a:p>
                      <a:pPr algn="l">
                        <a:spcAft>
                          <a:spcPts val="0"/>
                        </a:spcAft>
                      </a:pPr>
                      <a:r>
                        <a:rPr lang="zh-CN" sz="1200" kern="0">
                          <a:effectLst/>
                          <a:latin typeface="+mj-ea"/>
                          <a:ea typeface="+mj-ea"/>
                        </a:rPr>
                        <a:t>项目的组织机构、人员的配置、项目的组织资源管理、组织职责</a:t>
                      </a:r>
                      <a:endParaRPr lang="zh-CN" sz="1200" kern="100">
                        <a:effectLst/>
                        <a:latin typeface="+mj-ea"/>
                        <a:ea typeface="+mj-ea"/>
                      </a:endParaRPr>
                    </a:p>
                  </a:txBody>
                  <a:tcPr marL="54433" marR="54433" marT="0" marB="0" anchor="ctr"/>
                </a:tc>
                <a:tc>
                  <a:txBody>
                    <a:bodyPr/>
                    <a:lstStyle/>
                    <a:p>
                      <a:pPr algn="ctr">
                        <a:spcAft>
                          <a:spcPts val="0"/>
                        </a:spcAft>
                      </a:pPr>
                      <a:r>
                        <a:rPr lang="en-US" sz="1200" kern="100">
                          <a:effectLst/>
                          <a:latin typeface="+mj-ea"/>
                          <a:ea typeface="+mj-ea"/>
                        </a:rPr>
                        <a:t> </a:t>
                      </a:r>
                      <a:endParaRPr lang="zh-CN" sz="1200" kern="100" dirty="0">
                        <a:effectLst/>
                        <a:latin typeface="+mj-ea"/>
                        <a:ea typeface="+mj-ea"/>
                      </a:endParaRPr>
                    </a:p>
                  </a:txBody>
                  <a:tcPr marL="54433" marR="54433" marT="0" marB="0"/>
                </a:tc>
                <a:tc>
                  <a:txBody>
                    <a:bodyPr/>
                    <a:lstStyle/>
                    <a:p>
                      <a:pPr algn="ctr">
                        <a:spcAft>
                          <a:spcPts val="0"/>
                        </a:spcAft>
                      </a:pPr>
                      <a:endParaRPr lang="zh-CN" sz="1200" kern="100">
                        <a:effectLst/>
                        <a:latin typeface="+mj-ea"/>
                        <a:ea typeface="+mj-ea"/>
                      </a:endParaRPr>
                    </a:p>
                  </a:txBody>
                  <a:tcPr marL="54433" marR="54433" marT="0" marB="0"/>
                </a:tc>
              </a:tr>
              <a:tr h="209688">
                <a:tc vMerge="1">
                  <a:txBody>
                    <a:bodyPr/>
                    <a:lstStyle/>
                    <a:p>
                      <a:endParaRPr lang="zh-CN" altLang="en-US"/>
                    </a:p>
                  </a:txBody>
                  <a:tcPr/>
                </a:tc>
                <a:tc>
                  <a:txBody>
                    <a:bodyPr/>
                    <a:lstStyle/>
                    <a:p>
                      <a:pPr algn="l">
                        <a:spcAft>
                          <a:spcPts val="0"/>
                        </a:spcAft>
                      </a:pPr>
                      <a:r>
                        <a:rPr lang="zh-CN" sz="1200" kern="0" dirty="0">
                          <a:effectLst/>
                          <a:latin typeface="+mj-ea"/>
                          <a:ea typeface="+mj-ea"/>
                        </a:rPr>
                        <a:t>项目调研访谈提纲</a:t>
                      </a:r>
                      <a:endParaRPr lang="zh-CN" sz="1200" kern="100" dirty="0">
                        <a:effectLst/>
                        <a:latin typeface="+mj-ea"/>
                        <a:ea typeface="+mj-ea"/>
                      </a:endParaRPr>
                    </a:p>
                  </a:txBody>
                  <a:tcPr marL="54433" marR="54433" marT="0" marB="0" anchor="ctr"/>
                </a:tc>
                <a:tc>
                  <a:txBody>
                    <a:bodyPr/>
                    <a:lstStyle/>
                    <a:p>
                      <a:pPr algn="l">
                        <a:spcAft>
                          <a:spcPts val="0"/>
                        </a:spcAft>
                      </a:pPr>
                      <a:r>
                        <a:rPr lang="zh-CN" sz="1200" kern="0">
                          <a:effectLst/>
                          <a:latin typeface="+mj-ea"/>
                          <a:ea typeface="+mj-ea"/>
                        </a:rPr>
                        <a:t>调研过程中访谈提纲</a:t>
                      </a:r>
                      <a:endParaRPr lang="zh-CN" sz="1200" kern="100">
                        <a:effectLst/>
                        <a:latin typeface="+mj-ea"/>
                        <a:ea typeface="+mj-ea"/>
                      </a:endParaRPr>
                    </a:p>
                  </a:txBody>
                  <a:tcPr marL="54433" marR="54433" marT="0" marB="0" anchor="ctr"/>
                </a:tc>
                <a:tc>
                  <a:txBody>
                    <a:bodyPr/>
                    <a:lstStyle/>
                    <a:p>
                      <a:pPr algn="ctr">
                        <a:spcAft>
                          <a:spcPts val="0"/>
                        </a:spcAft>
                      </a:pPr>
                      <a:r>
                        <a:rPr lang="en-US" sz="1200" kern="100">
                          <a:effectLst/>
                          <a:latin typeface="+mj-ea"/>
                          <a:ea typeface="+mj-ea"/>
                        </a:rPr>
                        <a:t> </a:t>
                      </a:r>
                      <a:endParaRPr lang="zh-CN" sz="1200" kern="100">
                        <a:effectLst/>
                        <a:latin typeface="+mj-ea"/>
                        <a:ea typeface="+mj-ea"/>
                      </a:endParaRPr>
                    </a:p>
                  </a:txBody>
                  <a:tcPr marL="54433" marR="54433" marT="0" marB="0"/>
                </a:tc>
                <a:tc>
                  <a:txBody>
                    <a:bodyPr/>
                    <a:lstStyle/>
                    <a:p>
                      <a:pPr algn="ctr">
                        <a:spcAft>
                          <a:spcPts val="0"/>
                        </a:spcAft>
                      </a:pPr>
                      <a:endParaRPr lang="zh-CN" sz="1200" kern="100" dirty="0">
                        <a:effectLst/>
                        <a:latin typeface="+mj-ea"/>
                        <a:ea typeface="+mj-ea"/>
                      </a:endParaRPr>
                    </a:p>
                  </a:txBody>
                  <a:tcPr marL="54433" marR="54433" marT="0" marB="0"/>
                </a:tc>
              </a:tr>
              <a:tr h="209688">
                <a:tc vMerge="1">
                  <a:txBody>
                    <a:bodyPr/>
                    <a:lstStyle/>
                    <a:p>
                      <a:endParaRPr lang="zh-CN" altLang="en-US"/>
                    </a:p>
                  </a:txBody>
                  <a:tcPr/>
                </a:tc>
                <a:tc>
                  <a:txBody>
                    <a:bodyPr/>
                    <a:lstStyle/>
                    <a:p>
                      <a:pPr algn="l">
                        <a:spcAft>
                          <a:spcPts val="0"/>
                        </a:spcAft>
                      </a:pPr>
                      <a:r>
                        <a:rPr lang="zh-CN" sz="1200" kern="0" dirty="0">
                          <a:effectLst/>
                          <a:latin typeface="+mj-ea"/>
                          <a:ea typeface="+mj-ea"/>
                        </a:rPr>
                        <a:t>项目调研问卷</a:t>
                      </a:r>
                      <a:endParaRPr lang="zh-CN" sz="1200" kern="100" dirty="0">
                        <a:effectLst/>
                        <a:latin typeface="+mj-ea"/>
                        <a:ea typeface="+mj-ea"/>
                      </a:endParaRPr>
                    </a:p>
                  </a:txBody>
                  <a:tcPr marL="54433" marR="54433" marT="0" marB="0" anchor="ctr"/>
                </a:tc>
                <a:tc>
                  <a:txBody>
                    <a:bodyPr/>
                    <a:lstStyle/>
                    <a:p>
                      <a:pPr algn="l">
                        <a:spcAft>
                          <a:spcPts val="0"/>
                        </a:spcAft>
                      </a:pPr>
                      <a:r>
                        <a:rPr lang="zh-CN" sz="1200" kern="0">
                          <a:effectLst/>
                          <a:latin typeface="+mj-ea"/>
                          <a:ea typeface="+mj-ea"/>
                        </a:rPr>
                        <a:t>调研过程中访谈问题</a:t>
                      </a:r>
                      <a:endParaRPr lang="zh-CN" sz="1200" kern="100">
                        <a:effectLst/>
                        <a:latin typeface="+mj-ea"/>
                        <a:ea typeface="+mj-ea"/>
                      </a:endParaRPr>
                    </a:p>
                  </a:txBody>
                  <a:tcPr marL="54433" marR="54433" marT="0" marB="0" anchor="ctr"/>
                </a:tc>
                <a:tc>
                  <a:txBody>
                    <a:bodyPr/>
                    <a:lstStyle/>
                    <a:p>
                      <a:pPr algn="ctr">
                        <a:spcAft>
                          <a:spcPts val="0"/>
                        </a:spcAft>
                      </a:pPr>
                      <a:r>
                        <a:rPr lang="en-US" sz="1200" kern="100">
                          <a:effectLst/>
                          <a:latin typeface="+mj-ea"/>
                          <a:ea typeface="+mj-ea"/>
                        </a:rPr>
                        <a:t> </a:t>
                      </a:r>
                      <a:endParaRPr lang="zh-CN" sz="1200" kern="100">
                        <a:effectLst/>
                        <a:latin typeface="+mj-ea"/>
                        <a:ea typeface="+mj-ea"/>
                      </a:endParaRPr>
                    </a:p>
                  </a:txBody>
                  <a:tcPr marL="54433" marR="54433" marT="0" marB="0"/>
                </a:tc>
                <a:tc>
                  <a:txBody>
                    <a:bodyPr/>
                    <a:lstStyle/>
                    <a:p>
                      <a:pPr algn="ctr">
                        <a:spcAft>
                          <a:spcPts val="0"/>
                        </a:spcAft>
                      </a:pPr>
                      <a:endParaRPr lang="zh-CN" sz="1200" kern="100">
                        <a:effectLst/>
                        <a:latin typeface="+mj-ea"/>
                        <a:ea typeface="+mj-ea"/>
                      </a:endParaRPr>
                    </a:p>
                  </a:txBody>
                  <a:tcPr marL="54433" marR="54433" marT="0" marB="0"/>
                </a:tc>
              </a:tr>
              <a:tr h="209688">
                <a:tc vMerge="1">
                  <a:txBody>
                    <a:bodyPr/>
                    <a:lstStyle/>
                    <a:p>
                      <a:endParaRPr lang="zh-CN" altLang="en-US"/>
                    </a:p>
                  </a:txBody>
                  <a:tcPr/>
                </a:tc>
                <a:tc>
                  <a:txBody>
                    <a:bodyPr/>
                    <a:lstStyle/>
                    <a:p>
                      <a:pPr algn="l">
                        <a:spcAft>
                          <a:spcPts val="0"/>
                        </a:spcAft>
                      </a:pPr>
                      <a:r>
                        <a:rPr lang="zh-CN" sz="1200" kern="0">
                          <a:effectLst/>
                          <a:latin typeface="+mj-ea"/>
                          <a:ea typeface="+mj-ea"/>
                        </a:rPr>
                        <a:t>项目启动会相关材料</a:t>
                      </a:r>
                      <a:endParaRPr lang="zh-CN" sz="1200" kern="100">
                        <a:effectLst/>
                        <a:latin typeface="+mj-ea"/>
                        <a:ea typeface="+mj-ea"/>
                      </a:endParaRPr>
                    </a:p>
                  </a:txBody>
                  <a:tcPr marL="54433" marR="54433" marT="0" marB="0" anchor="ctr"/>
                </a:tc>
                <a:tc>
                  <a:txBody>
                    <a:bodyPr/>
                    <a:lstStyle/>
                    <a:p>
                      <a:pPr algn="l">
                        <a:spcAft>
                          <a:spcPts val="0"/>
                        </a:spcAft>
                      </a:pPr>
                      <a:r>
                        <a:rPr lang="zh-CN" sz="1200" kern="0">
                          <a:effectLst/>
                          <a:latin typeface="+mj-ea"/>
                          <a:ea typeface="+mj-ea"/>
                        </a:rPr>
                        <a:t>准备启动会</a:t>
                      </a:r>
                      <a:r>
                        <a:rPr lang="en-US" sz="1200" kern="0">
                          <a:effectLst/>
                          <a:latin typeface="+mj-ea"/>
                          <a:ea typeface="+mj-ea"/>
                        </a:rPr>
                        <a:t>PPT</a:t>
                      </a:r>
                      <a:r>
                        <a:rPr lang="zh-CN" sz="1200" kern="0">
                          <a:effectLst/>
                          <a:latin typeface="+mj-ea"/>
                          <a:ea typeface="+mj-ea"/>
                        </a:rPr>
                        <a:t>等相关材料</a:t>
                      </a:r>
                      <a:endParaRPr lang="zh-CN" sz="1200" kern="100">
                        <a:effectLst/>
                        <a:latin typeface="+mj-ea"/>
                        <a:ea typeface="+mj-ea"/>
                      </a:endParaRPr>
                    </a:p>
                  </a:txBody>
                  <a:tcPr marL="54433" marR="54433" marT="0" marB="0" anchor="ctr"/>
                </a:tc>
                <a:tc>
                  <a:txBody>
                    <a:bodyPr/>
                    <a:lstStyle/>
                    <a:p>
                      <a:pPr algn="ctr">
                        <a:spcAft>
                          <a:spcPts val="0"/>
                        </a:spcAft>
                      </a:pPr>
                      <a:r>
                        <a:rPr lang="en-US" sz="1200" kern="100">
                          <a:effectLst/>
                          <a:latin typeface="+mj-ea"/>
                          <a:ea typeface="+mj-ea"/>
                        </a:rPr>
                        <a:t> </a:t>
                      </a:r>
                      <a:endParaRPr lang="zh-CN" sz="1200" kern="100">
                        <a:effectLst/>
                        <a:latin typeface="+mj-ea"/>
                        <a:ea typeface="+mj-ea"/>
                      </a:endParaRPr>
                    </a:p>
                  </a:txBody>
                  <a:tcPr marL="54433" marR="54433" marT="0" marB="0"/>
                </a:tc>
                <a:tc>
                  <a:txBody>
                    <a:bodyPr/>
                    <a:lstStyle/>
                    <a:p>
                      <a:pPr algn="ctr">
                        <a:spcAft>
                          <a:spcPts val="0"/>
                        </a:spcAft>
                      </a:pPr>
                      <a:endParaRPr lang="zh-CN" sz="1200" kern="100">
                        <a:effectLst/>
                        <a:latin typeface="+mj-ea"/>
                        <a:ea typeface="+mj-ea"/>
                      </a:endParaRPr>
                    </a:p>
                  </a:txBody>
                  <a:tcPr marL="54433" marR="54433" marT="0" marB="0"/>
                </a:tc>
              </a:tr>
              <a:tr h="354936">
                <a:tc rowSpan="3">
                  <a:txBody>
                    <a:bodyPr/>
                    <a:lstStyle/>
                    <a:p>
                      <a:pPr algn="just">
                        <a:spcAft>
                          <a:spcPts val="0"/>
                        </a:spcAft>
                      </a:pPr>
                      <a:r>
                        <a:rPr lang="zh-CN" sz="1400" kern="100" dirty="0">
                          <a:solidFill>
                            <a:schemeClr val="tx1">
                              <a:lumMod val="95000"/>
                              <a:lumOff val="5000"/>
                            </a:schemeClr>
                          </a:solidFill>
                          <a:effectLst/>
                          <a:latin typeface="+mj-ea"/>
                          <a:ea typeface="+mj-ea"/>
                        </a:rPr>
                        <a:t>现状评估及需求分析</a:t>
                      </a:r>
                    </a:p>
                  </a:txBody>
                  <a:tcPr marL="54433" marR="54433" marT="0" marB="0" anchor="ctr"/>
                </a:tc>
                <a:tc>
                  <a:txBody>
                    <a:bodyPr/>
                    <a:lstStyle/>
                    <a:p>
                      <a:pPr algn="l">
                        <a:spcAft>
                          <a:spcPts val="0"/>
                        </a:spcAft>
                      </a:pPr>
                      <a:r>
                        <a:rPr lang="zh-CN" sz="1200" kern="100" dirty="0">
                          <a:effectLst/>
                          <a:latin typeface="+mj-ea"/>
                          <a:ea typeface="+mj-ea"/>
                        </a:rPr>
                        <a:t>中国建筑主数据体系现状调研报告</a:t>
                      </a:r>
                    </a:p>
                  </a:txBody>
                  <a:tcPr marL="54433" marR="54433" marT="0" marB="0" anchor="ctr"/>
                </a:tc>
                <a:tc>
                  <a:txBody>
                    <a:bodyPr/>
                    <a:lstStyle/>
                    <a:p>
                      <a:pPr algn="l">
                        <a:spcAft>
                          <a:spcPts val="0"/>
                        </a:spcAft>
                      </a:pPr>
                      <a:r>
                        <a:rPr lang="zh-CN" sz="1200" kern="0">
                          <a:effectLst/>
                          <a:latin typeface="+mj-ea"/>
                          <a:ea typeface="+mj-ea"/>
                        </a:rPr>
                        <a:t>描述中国建筑主数据现状及管理现状</a:t>
                      </a:r>
                      <a:endParaRPr lang="zh-CN" sz="1200" kern="100">
                        <a:effectLst/>
                        <a:latin typeface="+mj-ea"/>
                        <a:ea typeface="+mj-ea"/>
                      </a:endParaRPr>
                    </a:p>
                  </a:txBody>
                  <a:tcPr marL="54433" marR="54433" marT="0" marB="0" anchor="ctr"/>
                </a:tc>
                <a:tc>
                  <a:txBody>
                    <a:bodyPr/>
                    <a:lstStyle/>
                    <a:p>
                      <a:pPr algn="ctr">
                        <a:spcBef>
                          <a:spcPts val="600"/>
                        </a:spcBef>
                        <a:spcAft>
                          <a:spcPts val="600"/>
                        </a:spcAft>
                      </a:pPr>
                      <a:r>
                        <a:rPr lang="en-US" sz="1200" kern="0" dirty="0">
                          <a:effectLst/>
                          <a:latin typeface="+mj-ea"/>
                          <a:ea typeface="+mj-ea"/>
                        </a:rPr>
                        <a:t>CSCEC-MDM-1-01</a:t>
                      </a:r>
                      <a:endParaRPr lang="zh-CN" sz="1200" kern="100" dirty="0">
                        <a:effectLst/>
                        <a:latin typeface="+mj-ea"/>
                        <a:ea typeface="+mj-ea"/>
                      </a:endParaRPr>
                    </a:p>
                  </a:txBody>
                  <a:tcPr marL="54433" marR="54433" marT="0" marB="0" anchor="b"/>
                </a:tc>
                <a:tc>
                  <a:txBody>
                    <a:bodyPr/>
                    <a:lstStyle/>
                    <a:p>
                      <a:pPr algn="ctr">
                        <a:spcBef>
                          <a:spcPts val="600"/>
                        </a:spcBef>
                        <a:spcAft>
                          <a:spcPts val="600"/>
                        </a:spcAft>
                      </a:pPr>
                      <a:r>
                        <a:rPr lang="en-US" altLang="zh-CN" sz="1200" kern="100" dirty="0" smtClean="0">
                          <a:effectLst/>
                          <a:latin typeface="+mj-ea"/>
                          <a:ea typeface="+mj-ea"/>
                        </a:rPr>
                        <a:t>288</a:t>
                      </a:r>
                      <a:endParaRPr lang="zh-CN" sz="1200" kern="100" dirty="0">
                        <a:effectLst/>
                        <a:latin typeface="+mj-ea"/>
                        <a:ea typeface="+mj-ea"/>
                      </a:endParaRPr>
                    </a:p>
                  </a:txBody>
                  <a:tcPr marL="54433" marR="54433" marT="0" marB="0" anchor="b"/>
                </a:tc>
              </a:tr>
              <a:tr h="354936">
                <a:tc vMerge="1">
                  <a:txBody>
                    <a:bodyPr/>
                    <a:lstStyle/>
                    <a:p>
                      <a:endParaRPr lang="zh-CN" altLang="en-US"/>
                    </a:p>
                  </a:txBody>
                  <a:tcPr/>
                </a:tc>
                <a:tc>
                  <a:txBody>
                    <a:bodyPr/>
                    <a:lstStyle/>
                    <a:p>
                      <a:pPr algn="l">
                        <a:spcAft>
                          <a:spcPts val="0"/>
                        </a:spcAft>
                      </a:pPr>
                      <a:r>
                        <a:rPr lang="zh-CN" sz="1200" kern="100" dirty="0">
                          <a:effectLst/>
                          <a:latin typeface="+mj-ea"/>
                          <a:ea typeface="+mj-ea"/>
                        </a:rPr>
                        <a:t>中国建筑主数据体系现状评估及需求分析报告</a:t>
                      </a:r>
                    </a:p>
                  </a:txBody>
                  <a:tcPr marL="54433" marR="54433" marT="0" marB="0" anchor="ctr"/>
                </a:tc>
                <a:tc>
                  <a:txBody>
                    <a:bodyPr/>
                    <a:lstStyle/>
                    <a:p>
                      <a:pPr algn="l">
                        <a:spcAft>
                          <a:spcPts val="0"/>
                        </a:spcAft>
                      </a:pPr>
                      <a:r>
                        <a:rPr lang="zh-CN" sz="1200" kern="0">
                          <a:effectLst/>
                          <a:latin typeface="+mj-ea"/>
                          <a:ea typeface="+mj-ea"/>
                        </a:rPr>
                        <a:t>描述</a:t>
                      </a:r>
                      <a:r>
                        <a:rPr lang="zh-CN" sz="1200" kern="100">
                          <a:effectLst/>
                          <a:latin typeface="+mj-ea"/>
                          <a:ea typeface="+mj-ea"/>
                        </a:rPr>
                        <a:t>中国建筑主数据体系需求</a:t>
                      </a:r>
                    </a:p>
                  </a:txBody>
                  <a:tcPr marL="54433" marR="54433" marT="0" marB="0" anchor="ctr"/>
                </a:tc>
                <a:tc>
                  <a:txBody>
                    <a:bodyPr/>
                    <a:lstStyle/>
                    <a:p>
                      <a:pPr algn="ctr">
                        <a:spcAft>
                          <a:spcPts val="0"/>
                        </a:spcAft>
                      </a:pPr>
                      <a:r>
                        <a:rPr lang="en-US" sz="1200" kern="0">
                          <a:effectLst/>
                          <a:latin typeface="+mj-ea"/>
                          <a:ea typeface="+mj-ea"/>
                        </a:rPr>
                        <a:t>CSCEC-MDM-1-02</a:t>
                      </a:r>
                      <a:endParaRPr lang="zh-CN" sz="1200" kern="100">
                        <a:effectLst/>
                        <a:latin typeface="+mj-ea"/>
                        <a:ea typeface="+mj-ea"/>
                      </a:endParaRPr>
                    </a:p>
                  </a:txBody>
                  <a:tcPr marL="54433" marR="54433" marT="0" marB="0"/>
                </a:tc>
                <a:tc>
                  <a:txBody>
                    <a:bodyPr/>
                    <a:lstStyle/>
                    <a:p>
                      <a:pPr algn="ctr">
                        <a:spcAft>
                          <a:spcPts val="0"/>
                        </a:spcAft>
                      </a:pPr>
                      <a:endParaRPr lang="en-US" altLang="zh-CN" sz="1200" kern="100" dirty="0" smtClean="0">
                        <a:effectLst/>
                        <a:latin typeface="+mj-ea"/>
                        <a:ea typeface="+mj-ea"/>
                      </a:endParaRPr>
                    </a:p>
                    <a:p>
                      <a:pPr algn="ctr">
                        <a:spcAft>
                          <a:spcPts val="0"/>
                        </a:spcAft>
                      </a:pPr>
                      <a:r>
                        <a:rPr lang="en-US" altLang="zh-CN" sz="1200" kern="100" dirty="0" smtClean="0">
                          <a:effectLst/>
                          <a:latin typeface="+mj-ea"/>
                          <a:ea typeface="+mj-ea"/>
                        </a:rPr>
                        <a:t>60</a:t>
                      </a:r>
                      <a:endParaRPr lang="zh-CN" sz="1200" kern="100" dirty="0">
                        <a:effectLst/>
                        <a:latin typeface="+mj-ea"/>
                        <a:ea typeface="+mj-ea"/>
                      </a:endParaRPr>
                    </a:p>
                  </a:txBody>
                  <a:tcPr marL="54433" marR="54433" marT="0" marB="0"/>
                </a:tc>
              </a:tr>
              <a:tr h="354936">
                <a:tc vMerge="1">
                  <a:txBody>
                    <a:bodyPr/>
                    <a:lstStyle/>
                    <a:p>
                      <a:endParaRPr lang="zh-CN" altLang="en-US"/>
                    </a:p>
                  </a:txBody>
                  <a:tcPr/>
                </a:tc>
                <a:tc>
                  <a:txBody>
                    <a:bodyPr/>
                    <a:lstStyle/>
                    <a:p>
                      <a:pPr algn="l">
                        <a:spcAft>
                          <a:spcPts val="0"/>
                        </a:spcAft>
                      </a:pPr>
                      <a:r>
                        <a:rPr lang="zh-CN" sz="1200" kern="0" dirty="0">
                          <a:effectLst/>
                          <a:latin typeface="+mj-ea"/>
                          <a:ea typeface="+mj-ea"/>
                        </a:rPr>
                        <a:t>中国建筑主数据系统硬件与基础软件配置建议方案</a:t>
                      </a:r>
                      <a:endParaRPr lang="zh-CN" sz="1200" kern="100" dirty="0">
                        <a:effectLst/>
                        <a:latin typeface="+mj-ea"/>
                        <a:ea typeface="+mj-ea"/>
                      </a:endParaRPr>
                    </a:p>
                  </a:txBody>
                  <a:tcPr marL="54433" marR="54433" marT="0" marB="0" anchor="ctr"/>
                </a:tc>
                <a:tc>
                  <a:txBody>
                    <a:bodyPr/>
                    <a:lstStyle/>
                    <a:p>
                      <a:pPr algn="l">
                        <a:spcAft>
                          <a:spcPts val="0"/>
                        </a:spcAft>
                      </a:pPr>
                      <a:r>
                        <a:rPr lang="zh-CN" sz="1200" kern="0">
                          <a:effectLst/>
                          <a:latin typeface="+mj-ea"/>
                          <a:ea typeface="+mj-ea"/>
                        </a:rPr>
                        <a:t>描述中国建筑主数据系统所需的硬件和基础软件配置建议</a:t>
                      </a:r>
                      <a:endParaRPr lang="zh-CN" sz="1200" kern="100">
                        <a:effectLst/>
                        <a:latin typeface="+mj-ea"/>
                        <a:ea typeface="+mj-ea"/>
                      </a:endParaRPr>
                    </a:p>
                  </a:txBody>
                  <a:tcPr marL="54433" marR="54433" marT="0" marB="0" anchor="ctr"/>
                </a:tc>
                <a:tc>
                  <a:txBody>
                    <a:bodyPr/>
                    <a:lstStyle/>
                    <a:p>
                      <a:pPr algn="ctr">
                        <a:spcAft>
                          <a:spcPts val="0"/>
                        </a:spcAft>
                      </a:pPr>
                      <a:r>
                        <a:rPr lang="en-US" sz="1200" kern="0" dirty="0">
                          <a:effectLst/>
                          <a:latin typeface="+mj-ea"/>
                          <a:ea typeface="+mj-ea"/>
                        </a:rPr>
                        <a:t>CSCEC-MDM-1-03</a:t>
                      </a:r>
                      <a:endParaRPr lang="zh-CN" sz="1200" kern="100" dirty="0">
                        <a:effectLst/>
                        <a:latin typeface="+mj-ea"/>
                        <a:ea typeface="+mj-ea"/>
                      </a:endParaRPr>
                    </a:p>
                  </a:txBody>
                  <a:tcPr marL="54433" marR="54433" marT="0" marB="0"/>
                </a:tc>
                <a:tc>
                  <a:txBody>
                    <a:bodyPr/>
                    <a:lstStyle/>
                    <a:p>
                      <a:pPr algn="ctr">
                        <a:spcAft>
                          <a:spcPts val="0"/>
                        </a:spcAft>
                      </a:pPr>
                      <a:endParaRPr lang="en-US" altLang="zh-CN" sz="1200" kern="100" dirty="0" smtClean="0">
                        <a:effectLst/>
                        <a:latin typeface="+mj-ea"/>
                        <a:ea typeface="+mj-ea"/>
                      </a:endParaRPr>
                    </a:p>
                    <a:p>
                      <a:pPr algn="ctr">
                        <a:spcAft>
                          <a:spcPts val="0"/>
                        </a:spcAft>
                      </a:pPr>
                      <a:r>
                        <a:rPr lang="en-US" altLang="zh-CN" sz="1200" kern="100" dirty="0" smtClean="0">
                          <a:effectLst/>
                          <a:latin typeface="+mj-ea"/>
                          <a:ea typeface="+mj-ea"/>
                        </a:rPr>
                        <a:t>13</a:t>
                      </a:r>
                      <a:endParaRPr lang="zh-CN" sz="1200" kern="100" dirty="0">
                        <a:effectLst/>
                        <a:latin typeface="+mj-ea"/>
                        <a:ea typeface="+mj-ea"/>
                      </a:endParaRPr>
                    </a:p>
                  </a:txBody>
                  <a:tcPr marL="54433" marR="54433" marT="0" marB="0"/>
                </a:tc>
              </a:tr>
              <a:tr h="532404">
                <a:tc rowSpan="5">
                  <a:txBody>
                    <a:bodyPr/>
                    <a:lstStyle/>
                    <a:p>
                      <a:pPr algn="just">
                        <a:spcAft>
                          <a:spcPts val="0"/>
                        </a:spcAft>
                      </a:pPr>
                      <a:r>
                        <a:rPr lang="zh-CN" altLang="en-US" sz="1400" kern="100" dirty="0" smtClean="0">
                          <a:solidFill>
                            <a:schemeClr val="tx1">
                              <a:lumMod val="95000"/>
                              <a:lumOff val="5000"/>
                            </a:schemeClr>
                          </a:solidFill>
                          <a:effectLst/>
                          <a:latin typeface="+mj-ea"/>
                          <a:ea typeface="+mj-ea"/>
                        </a:rPr>
                        <a:t>体系规划与架构设计</a:t>
                      </a:r>
                      <a:endParaRPr lang="zh-CN" sz="1400" kern="100" dirty="0">
                        <a:solidFill>
                          <a:schemeClr val="tx1">
                            <a:lumMod val="95000"/>
                            <a:lumOff val="5000"/>
                          </a:schemeClr>
                        </a:solidFill>
                        <a:effectLst/>
                        <a:latin typeface="+mj-ea"/>
                        <a:ea typeface="+mj-ea"/>
                      </a:endParaRPr>
                    </a:p>
                  </a:txBody>
                  <a:tcPr marL="54433" marR="54433" marT="0" marB="0" anchor="ctr">
                    <a:solidFill>
                      <a:srgbClr val="FFC000"/>
                    </a:solidFill>
                  </a:tcPr>
                </a:tc>
                <a:tc>
                  <a:txBody>
                    <a:bodyPr/>
                    <a:lstStyle/>
                    <a:p>
                      <a:pPr algn="l">
                        <a:spcAft>
                          <a:spcPts val="0"/>
                        </a:spcAft>
                      </a:pPr>
                      <a:r>
                        <a:rPr lang="zh-CN" sz="1200" kern="0" dirty="0">
                          <a:effectLst/>
                          <a:latin typeface="+mj-ea"/>
                          <a:ea typeface="+mj-ea"/>
                        </a:rPr>
                        <a:t>中国建筑主数据</a:t>
                      </a:r>
                      <a:r>
                        <a:rPr lang="zh-CN" sz="1200" kern="0" dirty="0" smtClean="0">
                          <a:effectLst/>
                          <a:latin typeface="+mj-ea"/>
                          <a:ea typeface="+mj-ea"/>
                        </a:rPr>
                        <a:t>体系</a:t>
                      </a:r>
                      <a:r>
                        <a:rPr lang="zh-CN" altLang="en-US" sz="1200" kern="0" dirty="0" smtClean="0">
                          <a:effectLst/>
                          <a:latin typeface="+mj-ea"/>
                          <a:ea typeface="+mj-ea"/>
                        </a:rPr>
                        <a:t>架构</a:t>
                      </a:r>
                      <a:r>
                        <a:rPr lang="zh-CN" sz="1200" kern="0" dirty="0" smtClean="0">
                          <a:effectLst/>
                          <a:latin typeface="+mj-ea"/>
                          <a:ea typeface="+mj-ea"/>
                        </a:rPr>
                        <a:t>报告</a:t>
                      </a:r>
                      <a:endParaRPr lang="zh-CN" sz="1200" kern="100" dirty="0">
                        <a:effectLst/>
                        <a:latin typeface="+mj-ea"/>
                        <a:ea typeface="+mj-ea"/>
                      </a:endParaRPr>
                    </a:p>
                  </a:txBody>
                  <a:tcPr marL="54433" marR="54433" marT="0" marB="0" anchor="ctr">
                    <a:solidFill>
                      <a:srgbClr val="FFC000"/>
                    </a:solidFill>
                  </a:tcPr>
                </a:tc>
                <a:tc>
                  <a:txBody>
                    <a:bodyPr/>
                    <a:lstStyle/>
                    <a:p>
                      <a:pPr algn="l">
                        <a:spcAft>
                          <a:spcPts val="0"/>
                        </a:spcAft>
                      </a:pPr>
                      <a:r>
                        <a:rPr lang="zh-CN" sz="1200" kern="0" dirty="0">
                          <a:effectLst/>
                          <a:latin typeface="+mj-ea"/>
                          <a:ea typeface="+mj-ea"/>
                        </a:rPr>
                        <a:t>描述中国建筑主数据体系的长远发展计划和整体性、长期性的整套行动方案</a:t>
                      </a:r>
                      <a:endParaRPr lang="zh-CN" sz="1200" kern="100" dirty="0">
                        <a:effectLst/>
                        <a:latin typeface="+mj-ea"/>
                        <a:ea typeface="+mj-ea"/>
                      </a:endParaRPr>
                    </a:p>
                  </a:txBody>
                  <a:tcPr marL="54433" marR="54433" marT="0" marB="0" anchor="ctr">
                    <a:solidFill>
                      <a:srgbClr val="FFC000"/>
                    </a:solidFill>
                  </a:tcPr>
                </a:tc>
                <a:tc>
                  <a:txBody>
                    <a:bodyPr/>
                    <a:lstStyle/>
                    <a:p>
                      <a:pPr algn="ctr">
                        <a:spcAft>
                          <a:spcPts val="0"/>
                        </a:spcAft>
                      </a:pPr>
                      <a:r>
                        <a:rPr lang="en-US" sz="1200" kern="0" dirty="0">
                          <a:effectLst/>
                          <a:latin typeface="+mj-ea"/>
                          <a:ea typeface="+mj-ea"/>
                        </a:rPr>
                        <a:t>CSCEC-MDM-1-04</a:t>
                      </a:r>
                      <a:endParaRPr lang="zh-CN" sz="1200" kern="100" dirty="0">
                        <a:effectLst/>
                        <a:latin typeface="+mj-ea"/>
                        <a:ea typeface="+mj-ea"/>
                      </a:endParaRPr>
                    </a:p>
                  </a:txBody>
                  <a:tcPr marL="54433" marR="54433" marT="0" marB="0">
                    <a:solidFill>
                      <a:srgbClr val="FFC000"/>
                    </a:solidFill>
                  </a:tcPr>
                </a:tc>
                <a:tc>
                  <a:txBody>
                    <a:bodyPr/>
                    <a:lstStyle/>
                    <a:p>
                      <a:pPr algn="ctr">
                        <a:spcAft>
                          <a:spcPts val="0"/>
                        </a:spcAft>
                      </a:pPr>
                      <a:endParaRPr lang="en-US" altLang="zh-CN" sz="1200" kern="100" dirty="0" smtClean="0">
                        <a:effectLst/>
                        <a:latin typeface="+mj-ea"/>
                        <a:ea typeface="+mj-ea"/>
                      </a:endParaRPr>
                    </a:p>
                    <a:p>
                      <a:pPr algn="ctr">
                        <a:spcAft>
                          <a:spcPts val="0"/>
                        </a:spcAft>
                      </a:pPr>
                      <a:endParaRPr lang="en-US" altLang="zh-CN" sz="1200" kern="100" dirty="0" smtClean="0">
                        <a:effectLst/>
                        <a:latin typeface="+mj-ea"/>
                        <a:ea typeface="+mj-ea"/>
                      </a:endParaRPr>
                    </a:p>
                    <a:p>
                      <a:pPr algn="ctr">
                        <a:spcAft>
                          <a:spcPts val="0"/>
                        </a:spcAft>
                      </a:pPr>
                      <a:r>
                        <a:rPr lang="en-US" altLang="zh-CN" sz="1200" kern="100" dirty="0" smtClean="0">
                          <a:effectLst/>
                          <a:latin typeface="+mj-ea"/>
                          <a:ea typeface="+mj-ea"/>
                        </a:rPr>
                        <a:t>36</a:t>
                      </a:r>
                      <a:endParaRPr lang="zh-CN" sz="1200" kern="100" dirty="0">
                        <a:effectLst/>
                        <a:latin typeface="+mj-ea"/>
                        <a:ea typeface="+mj-ea"/>
                      </a:endParaRPr>
                    </a:p>
                  </a:txBody>
                  <a:tcPr marL="54433" marR="54433" marT="0" marB="0">
                    <a:solidFill>
                      <a:srgbClr val="FFC000"/>
                    </a:solidFill>
                  </a:tcPr>
                </a:tc>
              </a:tr>
              <a:tr h="354936">
                <a:tc vMerge="1">
                  <a:txBody>
                    <a:bodyPr/>
                    <a:lstStyle/>
                    <a:p>
                      <a:endParaRPr lang="zh-CN" altLang="en-US"/>
                    </a:p>
                  </a:txBody>
                  <a:tcPr/>
                </a:tc>
                <a:tc>
                  <a:txBody>
                    <a:bodyPr/>
                    <a:lstStyle/>
                    <a:p>
                      <a:pPr algn="l">
                        <a:spcAft>
                          <a:spcPts val="0"/>
                        </a:spcAft>
                      </a:pPr>
                      <a:r>
                        <a:rPr lang="zh-CN" sz="1200" kern="0" dirty="0">
                          <a:effectLst/>
                          <a:latin typeface="+mj-ea"/>
                          <a:ea typeface="+mj-ea"/>
                        </a:rPr>
                        <a:t>中国建筑主数据应用标准</a:t>
                      </a:r>
                      <a:endParaRPr lang="zh-CN" sz="1200" kern="100" dirty="0">
                        <a:effectLst/>
                        <a:latin typeface="+mj-ea"/>
                        <a:ea typeface="+mj-ea"/>
                      </a:endParaRPr>
                    </a:p>
                  </a:txBody>
                  <a:tcPr marL="54433" marR="54433" marT="0" marB="0" anchor="ctr">
                    <a:solidFill>
                      <a:srgbClr val="FFC000"/>
                    </a:solidFill>
                  </a:tcPr>
                </a:tc>
                <a:tc>
                  <a:txBody>
                    <a:bodyPr/>
                    <a:lstStyle/>
                    <a:p>
                      <a:pPr algn="l">
                        <a:spcAft>
                          <a:spcPts val="0"/>
                        </a:spcAft>
                      </a:pPr>
                      <a:r>
                        <a:rPr lang="zh-CN" sz="1200" kern="0" dirty="0">
                          <a:effectLst/>
                          <a:latin typeface="+mj-ea"/>
                          <a:ea typeface="+mj-ea"/>
                        </a:rPr>
                        <a:t>描述中国建筑主数据应用和管理标准</a:t>
                      </a:r>
                      <a:endParaRPr lang="zh-CN" sz="1200" kern="100" dirty="0">
                        <a:effectLst/>
                        <a:latin typeface="+mj-ea"/>
                        <a:ea typeface="+mj-ea"/>
                      </a:endParaRPr>
                    </a:p>
                  </a:txBody>
                  <a:tcPr marL="54433" marR="54433" marT="0" marB="0" anchor="ctr">
                    <a:solidFill>
                      <a:srgbClr val="FFC000"/>
                    </a:solidFill>
                  </a:tcPr>
                </a:tc>
                <a:tc>
                  <a:txBody>
                    <a:bodyPr/>
                    <a:lstStyle/>
                    <a:p>
                      <a:pPr algn="ctr">
                        <a:spcAft>
                          <a:spcPts val="0"/>
                        </a:spcAft>
                      </a:pPr>
                      <a:r>
                        <a:rPr lang="en-US" sz="1200" kern="0" dirty="0">
                          <a:effectLst/>
                          <a:latin typeface="+mj-ea"/>
                          <a:ea typeface="+mj-ea"/>
                        </a:rPr>
                        <a:t>CSCEC-MDM-1-06</a:t>
                      </a:r>
                      <a:endParaRPr lang="zh-CN" sz="1200" kern="100" dirty="0">
                        <a:effectLst/>
                        <a:latin typeface="+mj-ea"/>
                        <a:ea typeface="+mj-ea"/>
                      </a:endParaRPr>
                    </a:p>
                  </a:txBody>
                  <a:tcPr marL="54433" marR="54433" marT="0" marB="0">
                    <a:solidFill>
                      <a:srgbClr val="FFC000"/>
                    </a:solidFill>
                  </a:tcPr>
                </a:tc>
                <a:tc>
                  <a:txBody>
                    <a:bodyPr/>
                    <a:lstStyle/>
                    <a:p>
                      <a:pPr algn="ctr">
                        <a:spcAft>
                          <a:spcPts val="0"/>
                        </a:spcAft>
                      </a:pPr>
                      <a:endParaRPr lang="en-US" altLang="zh-CN" sz="1200" kern="100" dirty="0" smtClean="0">
                        <a:effectLst/>
                        <a:latin typeface="+mj-ea"/>
                        <a:ea typeface="+mj-ea"/>
                      </a:endParaRPr>
                    </a:p>
                    <a:p>
                      <a:pPr algn="ctr">
                        <a:spcAft>
                          <a:spcPts val="0"/>
                        </a:spcAft>
                      </a:pPr>
                      <a:r>
                        <a:rPr lang="en-US" altLang="zh-CN" sz="1200" kern="100" dirty="0" smtClean="0">
                          <a:effectLst/>
                          <a:latin typeface="+mj-ea"/>
                          <a:ea typeface="+mj-ea"/>
                        </a:rPr>
                        <a:t>5</a:t>
                      </a:r>
                      <a:r>
                        <a:rPr lang="zh-CN" altLang="en-US" sz="1200" kern="100" dirty="0" smtClean="0">
                          <a:effectLst/>
                          <a:latin typeface="+mj-ea"/>
                          <a:ea typeface="+mj-ea"/>
                        </a:rPr>
                        <a:t>类</a:t>
                      </a:r>
                      <a:r>
                        <a:rPr lang="en-US" altLang="zh-CN" sz="1200" kern="100" dirty="0" smtClean="0">
                          <a:effectLst/>
                          <a:latin typeface="+mj-ea"/>
                          <a:ea typeface="+mj-ea"/>
                        </a:rPr>
                        <a:t>18</a:t>
                      </a:r>
                      <a:r>
                        <a:rPr lang="zh-CN" altLang="en-US" sz="1200" kern="100" dirty="0" smtClean="0">
                          <a:effectLst/>
                          <a:latin typeface="+mj-ea"/>
                          <a:ea typeface="+mj-ea"/>
                        </a:rPr>
                        <a:t>份</a:t>
                      </a:r>
                      <a:endParaRPr lang="zh-CN" sz="1200" kern="100" dirty="0">
                        <a:effectLst/>
                        <a:latin typeface="+mj-ea"/>
                        <a:ea typeface="+mj-ea"/>
                      </a:endParaRPr>
                    </a:p>
                  </a:txBody>
                  <a:tcPr marL="54433" marR="54433" marT="0" marB="0">
                    <a:solidFill>
                      <a:srgbClr val="FFC000"/>
                    </a:solidFill>
                  </a:tcPr>
                </a:tc>
              </a:tr>
              <a:tr h="177468">
                <a:tc vMerge="1">
                  <a:txBody>
                    <a:bodyPr/>
                    <a:lstStyle/>
                    <a:p>
                      <a:endParaRPr lang="zh-CN" altLang="en-US"/>
                    </a:p>
                  </a:txBody>
                  <a:tcPr/>
                </a:tc>
                <a:tc>
                  <a:txBody>
                    <a:bodyPr/>
                    <a:lstStyle/>
                    <a:p>
                      <a:pPr algn="l">
                        <a:spcAft>
                          <a:spcPts val="0"/>
                        </a:spcAft>
                      </a:pPr>
                      <a:r>
                        <a:rPr lang="zh-CN" sz="1200" kern="0" dirty="0">
                          <a:effectLst/>
                          <a:latin typeface="+mj-ea"/>
                          <a:ea typeface="+mj-ea"/>
                        </a:rPr>
                        <a:t>中国建筑主数据管理规范</a:t>
                      </a:r>
                      <a:endParaRPr lang="zh-CN" sz="1200" kern="100" dirty="0">
                        <a:effectLst/>
                        <a:latin typeface="+mj-ea"/>
                        <a:ea typeface="+mj-ea"/>
                      </a:endParaRPr>
                    </a:p>
                  </a:txBody>
                  <a:tcPr marL="54433" marR="54433" marT="0" marB="0" anchor="ctr">
                    <a:solidFill>
                      <a:srgbClr val="FFC000"/>
                    </a:solidFill>
                  </a:tcPr>
                </a:tc>
                <a:tc>
                  <a:txBody>
                    <a:bodyPr/>
                    <a:lstStyle/>
                    <a:p>
                      <a:pPr algn="l">
                        <a:spcAft>
                          <a:spcPts val="0"/>
                        </a:spcAft>
                      </a:pPr>
                      <a:r>
                        <a:rPr lang="zh-CN" sz="1200" kern="0">
                          <a:effectLst/>
                          <a:latin typeface="+mj-ea"/>
                          <a:ea typeface="+mj-ea"/>
                        </a:rPr>
                        <a:t>描述中国建筑主数据要执行的规范</a:t>
                      </a:r>
                      <a:endParaRPr lang="zh-CN" sz="1200" kern="100">
                        <a:effectLst/>
                        <a:latin typeface="+mj-ea"/>
                        <a:ea typeface="+mj-ea"/>
                      </a:endParaRPr>
                    </a:p>
                  </a:txBody>
                  <a:tcPr marL="54433" marR="54433" marT="0" marB="0" anchor="ctr">
                    <a:solidFill>
                      <a:srgbClr val="FFC000"/>
                    </a:solidFill>
                  </a:tcPr>
                </a:tc>
                <a:tc>
                  <a:txBody>
                    <a:bodyPr/>
                    <a:lstStyle/>
                    <a:p>
                      <a:pPr algn="ctr">
                        <a:spcAft>
                          <a:spcPts val="0"/>
                        </a:spcAft>
                      </a:pPr>
                      <a:r>
                        <a:rPr lang="en-US" sz="1200" kern="0">
                          <a:effectLst/>
                          <a:latin typeface="+mj-ea"/>
                          <a:ea typeface="+mj-ea"/>
                        </a:rPr>
                        <a:t>CSCEC-MDM-1-08</a:t>
                      </a:r>
                      <a:endParaRPr lang="zh-CN" sz="1200" kern="100">
                        <a:effectLst/>
                        <a:latin typeface="+mj-ea"/>
                        <a:ea typeface="+mj-ea"/>
                      </a:endParaRPr>
                    </a:p>
                  </a:txBody>
                  <a:tcPr marL="54433" marR="54433" marT="0" marB="0">
                    <a:solidFill>
                      <a:srgbClr val="FFC000"/>
                    </a:solidFill>
                  </a:tcPr>
                </a:tc>
                <a:tc>
                  <a:txBody>
                    <a:bodyPr/>
                    <a:lstStyle/>
                    <a:p>
                      <a:pPr algn="ctr">
                        <a:spcAft>
                          <a:spcPts val="0"/>
                        </a:spcAft>
                      </a:pPr>
                      <a:r>
                        <a:rPr lang="en-US" altLang="zh-CN" sz="1200" kern="100" dirty="0" smtClean="0">
                          <a:effectLst/>
                          <a:latin typeface="+mj-ea"/>
                          <a:ea typeface="+mj-ea"/>
                        </a:rPr>
                        <a:t>22</a:t>
                      </a:r>
                      <a:endParaRPr lang="zh-CN" sz="1200" kern="100" dirty="0">
                        <a:effectLst/>
                        <a:latin typeface="+mj-ea"/>
                        <a:ea typeface="+mj-ea"/>
                      </a:endParaRPr>
                    </a:p>
                  </a:txBody>
                  <a:tcPr marL="54433" marR="54433" marT="0" marB="0">
                    <a:solidFill>
                      <a:srgbClr val="FFC000"/>
                    </a:solidFill>
                  </a:tcPr>
                </a:tc>
              </a:tr>
              <a:tr h="177468">
                <a:tc vMerge="1">
                  <a:txBody>
                    <a:bodyPr/>
                    <a:lstStyle/>
                    <a:p>
                      <a:endParaRPr lang="zh-CN" altLang="en-US"/>
                    </a:p>
                  </a:txBody>
                  <a:tcPr/>
                </a:tc>
                <a:tc>
                  <a:txBody>
                    <a:bodyPr/>
                    <a:lstStyle/>
                    <a:p>
                      <a:pPr algn="l">
                        <a:spcAft>
                          <a:spcPts val="0"/>
                        </a:spcAft>
                      </a:pPr>
                      <a:r>
                        <a:rPr lang="zh-CN" sz="1200" kern="0" dirty="0">
                          <a:effectLst/>
                          <a:latin typeface="+mj-ea"/>
                          <a:ea typeface="+mj-ea"/>
                        </a:rPr>
                        <a:t>中国建筑主数据服务标准</a:t>
                      </a:r>
                      <a:endParaRPr lang="zh-CN" sz="1200" kern="100" dirty="0">
                        <a:effectLst/>
                        <a:latin typeface="+mj-ea"/>
                        <a:ea typeface="+mj-ea"/>
                      </a:endParaRPr>
                    </a:p>
                  </a:txBody>
                  <a:tcPr marL="54433" marR="54433" marT="0" marB="0" anchor="ctr">
                    <a:solidFill>
                      <a:srgbClr val="FFC000"/>
                    </a:solidFill>
                  </a:tcPr>
                </a:tc>
                <a:tc>
                  <a:txBody>
                    <a:bodyPr/>
                    <a:lstStyle/>
                    <a:p>
                      <a:pPr algn="just">
                        <a:spcAft>
                          <a:spcPts val="0"/>
                        </a:spcAft>
                      </a:pPr>
                      <a:r>
                        <a:rPr lang="zh-CN" sz="1200" kern="0">
                          <a:effectLst/>
                          <a:latin typeface="+mj-ea"/>
                          <a:ea typeface="+mj-ea"/>
                        </a:rPr>
                        <a:t>描述中国建筑主数据集成服务标准</a:t>
                      </a:r>
                      <a:endParaRPr lang="zh-CN" sz="1200" kern="100">
                        <a:effectLst/>
                        <a:latin typeface="+mj-ea"/>
                        <a:ea typeface="+mj-ea"/>
                      </a:endParaRPr>
                    </a:p>
                  </a:txBody>
                  <a:tcPr marL="54433" marR="54433" marT="0" marB="0">
                    <a:solidFill>
                      <a:srgbClr val="FFC000"/>
                    </a:solidFill>
                  </a:tcPr>
                </a:tc>
                <a:tc>
                  <a:txBody>
                    <a:bodyPr/>
                    <a:lstStyle/>
                    <a:p>
                      <a:pPr algn="ctr">
                        <a:spcAft>
                          <a:spcPts val="0"/>
                        </a:spcAft>
                      </a:pPr>
                      <a:r>
                        <a:rPr lang="en-US" sz="1200" kern="0">
                          <a:effectLst/>
                          <a:latin typeface="+mj-ea"/>
                          <a:ea typeface="+mj-ea"/>
                        </a:rPr>
                        <a:t>CSCEC-MDM-1-07</a:t>
                      </a:r>
                      <a:endParaRPr lang="zh-CN" sz="1200" kern="100">
                        <a:effectLst/>
                        <a:latin typeface="+mj-ea"/>
                        <a:ea typeface="+mj-ea"/>
                      </a:endParaRPr>
                    </a:p>
                  </a:txBody>
                  <a:tcPr marL="54433" marR="54433" marT="0" marB="0">
                    <a:solidFill>
                      <a:srgbClr val="FFC000"/>
                    </a:solidFill>
                  </a:tcPr>
                </a:tc>
                <a:tc>
                  <a:txBody>
                    <a:bodyPr/>
                    <a:lstStyle/>
                    <a:p>
                      <a:pPr algn="ctr">
                        <a:spcAft>
                          <a:spcPts val="0"/>
                        </a:spcAft>
                      </a:pPr>
                      <a:r>
                        <a:rPr lang="en-US" altLang="zh-CN" sz="1200" kern="100" dirty="0" smtClean="0">
                          <a:effectLst/>
                          <a:latin typeface="+mj-ea"/>
                          <a:ea typeface="+mj-ea"/>
                        </a:rPr>
                        <a:t>252</a:t>
                      </a:r>
                      <a:endParaRPr lang="zh-CN" sz="1200" kern="100" dirty="0">
                        <a:effectLst/>
                        <a:latin typeface="+mj-ea"/>
                        <a:ea typeface="+mj-ea"/>
                      </a:endParaRPr>
                    </a:p>
                  </a:txBody>
                  <a:tcPr marL="54433" marR="54433" marT="0" marB="0">
                    <a:solidFill>
                      <a:srgbClr val="FFC000"/>
                    </a:solidFill>
                  </a:tcPr>
                </a:tc>
              </a:tr>
              <a:tr h="354936">
                <a:tc vMerge="1">
                  <a:txBody>
                    <a:bodyPr/>
                    <a:lstStyle/>
                    <a:p>
                      <a:endParaRPr lang="zh-CN" altLang="en-US"/>
                    </a:p>
                  </a:txBody>
                  <a:tcPr/>
                </a:tc>
                <a:tc>
                  <a:txBody>
                    <a:bodyPr/>
                    <a:lstStyle/>
                    <a:p>
                      <a:pPr algn="l">
                        <a:spcAft>
                          <a:spcPts val="0"/>
                        </a:spcAft>
                      </a:pPr>
                      <a:r>
                        <a:rPr lang="zh-CN" sz="1200" kern="0" dirty="0">
                          <a:effectLst/>
                          <a:latin typeface="+mj-ea"/>
                          <a:ea typeface="+mj-ea"/>
                        </a:rPr>
                        <a:t>主数据管理工作责任书</a:t>
                      </a:r>
                      <a:endParaRPr lang="zh-CN" sz="1200" kern="100" dirty="0">
                        <a:effectLst/>
                        <a:latin typeface="+mj-ea"/>
                        <a:ea typeface="+mj-ea"/>
                      </a:endParaRPr>
                    </a:p>
                  </a:txBody>
                  <a:tcPr marL="54433" marR="54433" marT="0" marB="0" anchor="ctr">
                    <a:solidFill>
                      <a:srgbClr val="FFC000"/>
                    </a:solidFill>
                  </a:tcPr>
                </a:tc>
                <a:tc>
                  <a:txBody>
                    <a:bodyPr/>
                    <a:lstStyle/>
                    <a:p>
                      <a:pPr algn="just">
                        <a:spcAft>
                          <a:spcPts val="0"/>
                        </a:spcAft>
                      </a:pPr>
                      <a:r>
                        <a:rPr lang="zh-CN" sz="1200" kern="0">
                          <a:effectLst/>
                          <a:latin typeface="+mj-ea"/>
                          <a:ea typeface="+mj-ea"/>
                        </a:rPr>
                        <a:t>描述中国建筑主数据管理系统业务操作规程</a:t>
                      </a:r>
                      <a:endParaRPr lang="zh-CN" sz="1200" kern="100">
                        <a:effectLst/>
                        <a:latin typeface="+mj-ea"/>
                        <a:ea typeface="+mj-ea"/>
                      </a:endParaRPr>
                    </a:p>
                  </a:txBody>
                  <a:tcPr marL="54433" marR="54433" marT="0" marB="0">
                    <a:solidFill>
                      <a:srgbClr val="FFC000"/>
                    </a:solidFill>
                  </a:tcPr>
                </a:tc>
                <a:tc>
                  <a:txBody>
                    <a:bodyPr/>
                    <a:lstStyle/>
                    <a:p>
                      <a:pPr algn="ctr">
                        <a:spcAft>
                          <a:spcPts val="0"/>
                        </a:spcAft>
                      </a:pPr>
                      <a:r>
                        <a:rPr lang="en-US" sz="1200" kern="0" dirty="0">
                          <a:effectLst/>
                          <a:latin typeface="+mj-ea"/>
                          <a:ea typeface="+mj-ea"/>
                        </a:rPr>
                        <a:t>CSCEC-MDM-1-09</a:t>
                      </a:r>
                      <a:endParaRPr lang="zh-CN" sz="1200" kern="100" dirty="0">
                        <a:effectLst/>
                        <a:latin typeface="+mj-ea"/>
                        <a:ea typeface="+mj-ea"/>
                      </a:endParaRPr>
                    </a:p>
                  </a:txBody>
                  <a:tcPr marL="54433" marR="54433" marT="0" marB="0">
                    <a:solidFill>
                      <a:srgbClr val="FFC000"/>
                    </a:solidFill>
                  </a:tcPr>
                </a:tc>
                <a:tc>
                  <a:txBody>
                    <a:bodyPr/>
                    <a:lstStyle/>
                    <a:p>
                      <a:pPr algn="ctr">
                        <a:spcAft>
                          <a:spcPts val="0"/>
                        </a:spcAft>
                      </a:pPr>
                      <a:endParaRPr lang="en-US" altLang="zh-CN" sz="1200" kern="100" dirty="0" smtClean="0">
                        <a:effectLst/>
                        <a:latin typeface="+mj-ea"/>
                        <a:ea typeface="+mj-ea"/>
                      </a:endParaRPr>
                    </a:p>
                    <a:p>
                      <a:pPr algn="ctr">
                        <a:spcAft>
                          <a:spcPts val="0"/>
                        </a:spcAft>
                      </a:pPr>
                      <a:r>
                        <a:rPr lang="en-US" altLang="zh-CN" sz="1200" kern="100" dirty="0" smtClean="0">
                          <a:effectLst/>
                          <a:latin typeface="+mj-ea"/>
                          <a:ea typeface="+mj-ea"/>
                        </a:rPr>
                        <a:t>40</a:t>
                      </a:r>
                      <a:endParaRPr lang="zh-CN" sz="1200" kern="100" dirty="0">
                        <a:effectLst/>
                        <a:latin typeface="+mj-ea"/>
                        <a:ea typeface="+mj-ea"/>
                      </a:endParaRPr>
                    </a:p>
                  </a:txBody>
                  <a:tcPr marL="54433" marR="54433" marT="0" marB="0">
                    <a:solidFill>
                      <a:srgbClr val="FFC000"/>
                    </a:solidFill>
                  </a:tcPr>
                </a:tc>
              </a:tr>
              <a:tr h="354936">
                <a:tc rowSpan="3">
                  <a:txBody>
                    <a:bodyPr/>
                    <a:lstStyle/>
                    <a:p>
                      <a:pPr algn="l">
                        <a:spcAft>
                          <a:spcPts val="0"/>
                        </a:spcAft>
                      </a:pPr>
                      <a:r>
                        <a:rPr lang="zh-CN" sz="1400" kern="100" dirty="0">
                          <a:solidFill>
                            <a:schemeClr val="tx1">
                              <a:lumMod val="95000"/>
                              <a:lumOff val="5000"/>
                            </a:schemeClr>
                          </a:solidFill>
                          <a:effectLst/>
                          <a:latin typeface="+mj-ea"/>
                          <a:ea typeface="+mj-ea"/>
                        </a:rPr>
                        <a:t>实施规划</a:t>
                      </a:r>
                    </a:p>
                  </a:txBody>
                  <a:tcPr marL="54433" marR="54433" marT="0" marB="0" anchor="ctr">
                    <a:solidFill>
                      <a:srgbClr val="FFC000"/>
                    </a:solidFill>
                  </a:tcPr>
                </a:tc>
                <a:tc>
                  <a:txBody>
                    <a:bodyPr/>
                    <a:lstStyle/>
                    <a:p>
                      <a:pPr algn="l">
                        <a:spcAft>
                          <a:spcPts val="0"/>
                        </a:spcAft>
                      </a:pPr>
                      <a:r>
                        <a:rPr lang="zh-CN" sz="1200" kern="0" dirty="0">
                          <a:effectLst/>
                          <a:latin typeface="+mj-ea"/>
                          <a:ea typeface="+mj-ea"/>
                        </a:rPr>
                        <a:t>主数据体系建设总体推进计划表</a:t>
                      </a:r>
                      <a:endParaRPr lang="zh-CN" sz="1200" kern="100" dirty="0">
                        <a:effectLst/>
                        <a:latin typeface="+mj-ea"/>
                        <a:ea typeface="+mj-ea"/>
                      </a:endParaRPr>
                    </a:p>
                  </a:txBody>
                  <a:tcPr marL="54433" marR="54433" marT="0" marB="0" anchor="ctr">
                    <a:solidFill>
                      <a:srgbClr val="FFC000"/>
                    </a:solidFill>
                  </a:tcPr>
                </a:tc>
                <a:tc>
                  <a:txBody>
                    <a:bodyPr/>
                    <a:lstStyle/>
                    <a:p>
                      <a:pPr algn="just">
                        <a:spcAft>
                          <a:spcPts val="0"/>
                        </a:spcAft>
                      </a:pPr>
                      <a:r>
                        <a:rPr lang="zh-CN" sz="1200" kern="0">
                          <a:effectLst/>
                          <a:latin typeface="+mj-ea"/>
                          <a:ea typeface="+mj-ea"/>
                        </a:rPr>
                        <a:t>描述主数据体系建设的总体推进计划</a:t>
                      </a:r>
                      <a:endParaRPr lang="zh-CN" sz="1200" kern="100">
                        <a:effectLst/>
                        <a:latin typeface="+mj-ea"/>
                        <a:ea typeface="+mj-ea"/>
                      </a:endParaRPr>
                    </a:p>
                  </a:txBody>
                  <a:tcPr marL="54433" marR="54433" marT="0" marB="0">
                    <a:solidFill>
                      <a:srgbClr val="FFC000"/>
                    </a:solidFill>
                  </a:tcPr>
                </a:tc>
                <a:tc>
                  <a:txBody>
                    <a:bodyPr/>
                    <a:lstStyle/>
                    <a:p>
                      <a:pPr algn="ctr">
                        <a:spcAft>
                          <a:spcPts val="0"/>
                        </a:spcAft>
                      </a:pPr>
                      <a:r>
                        <a:rPr lang="en-US" sz="1200" kern="0" dirty="0">
                          <a:effectLst/>
                          <a:latin typeface="+mj-ea"/>
                          <a:ea typeface="+mj-ea"/>
                        </a:rPr>
                        <a:t>CSCEC-MDM-1-05</a:t>
                      </a:r>
                      <a:endParaRPr lang="zh-CN" sz="1200" kern="100" dirty="0">
                        <a:effectLst/>
                        <a:latin typeface="+mj-ea"/>
                        <a:ea typeface="+mj-ea"/>
                      </a:endParaRPr>
                    </a:p>
                  </a:txBody>
                  <a:tcPr marL="54433" marR="54433" marT="0" marB="0">
                    <a:solidFill>
                      <a:srgbClr val="FFC000"/>
                    </a:solidFill>
                  </a:tcPr>
                </a:tc>
                <a:tc>
                  <a:txBody>
                    <a:bodyPr/>
                    <a:lstStyle/>
                    <a:p>
                      <a:pPr algn="ctr">
                        <a:spcAft>
                          <a:spcPts val="0"/>
                        </a:spcAft>
                      </a:pPr>
                      <a:endParaRPr lang="en-US" altLang="zh-CN" sz="1200" kern="100" dirty="0" smtClean="0">
                        <a:effectLst/>
                        <a:latin typeface="+mj-ea"/>
                        <a:ea typeface="+mj-ea"/>
                      </a:endParaRPr>
                    </a:p>
                    <a:p>
                      <a:pPr algn="ctr">
                        <a:spcAft>
                          <a:spcPts val="0"/>
                        </a:spcAft>
                      </a:pPr>
                      <a:r>
                        <a:rPr lang="en-US" altLang="zh-CN" sz="1200" kern="100" dirty="0" smtClean="0">
                          <a:effectLst/>
                          <a:latin typeface="+mj-ea"/>
                          <a:ea typeface="+mj-ea"/>
                        </a:rPr>
                        <a:t>91</a:t>
                      </a:r>
                      <a:endParaRPr lang="zh-CN" sz="1200" kern="100" dirty="0">
                        <a:effectLst/>
                        <a:latin typeface="+mj-ea"/>
                        <a:ea typeface="+mj-ea"/>
                      </a:endParaRPr>
                    </a:p>
                  </a:txBody>
                  <a:tcPr marL="54433" marR="54433" marT="0" marB="0">
                    <a:solidFill>
                      <a:srgbClr val="FFC000"/>
                    </a:solidFill>
                  </a:tcPr>
                </a:tc>
              </a:tr>
              <a:tr h="177468">
                <a:tc vMerge="1">
                  <a:txBody>
                    <a:bodyPr/>
                    <a:lstStyle/>
                    <a:p>
                      <a:endParaRPr lang="zh-CN" altLang="en-US"/>
                    </a:p>
                  </a:txBody>
                  <a:tcPr/>
                </a:tc>
                <a:tc>
                  <a:txBody>
                    <a:bodyPr/>
                    <a:lstStyle/>
                    <a:p>
                      <a:pPr algn="l">
                        <a:spcAft>
                          <a:spcPts val="0"/>
                        </a:spcAft>
                      </a:pPr>
                      <a:r>
                        <a:rPr lang="zh-CN" sz="1200" kern="0">
                          <a:effectLst/>
                          <a:latin typeface="+mj-ea"/>
                          <a:ea typeface="+mj-ea"/>
                        </a:rPr>
                        <a:t>投资估算</a:t>
                      </a:r>
                      <a:endParaRPr lang="zh-CN" sz="1200" kern="100">
                        <a:effectLst/>
                        <a:latin typeface="+mj-ea"/>
                        <a:ea typeface="+mj-ea"/>
                      </a:endParaRPr>
                    </a:p>
                  </a:txBody>
                  <a:tcPr marL="54433" marR="54433" marT="0" marB="0" anchor="ctr">
                    <a:solidFill>
                      <a:srgbClr val="FFC000"/>
                    </a:solidFill>
                  </a:tcPr>
                </a:tc>
                <a:tc>
                  <a:txBody>
                    <a:bodyPr/>
                    <a:lstStyle/>
                    <a:p>
                      <a:pPr algn="just">
                        <a:spcAft>
                          <a:spcPts val="0"/>
                        </a:spcAft>
                      </a:pPr>
                      <a:r>
                        <a:rPr lang="zh-CN" sz="1200" kern="0" dirty="0">
                          <a:effectLst/>
                          <a:latin typeface="+mj-ea"/>
                          <a:ea typeface="+mj-ea"/>
                        </a:rPr>
                        <a:t>描述主数据体系建设的投资估算</a:t>
                      </a:r>
                      <a:endParaRPr lang="zh-CN" sz="1200" kern="100" dirty="0">
                        <a:effectLst/>
                        <a:latin typeface="+mj-ea"/>
                        <a:ea typeface="+mj-ea"/>
                      </a:endParaRPr>
                    </a:p>
                  </a:txBody>
                  <a:tcPr marL="54433" marR="54433" marT="0" marB="0">
                    <a:solidFill>
                      <a:srgbClr val="FFC000"/>
                    </a:solidFill>
                  </a:tcPr>
                </a:tc>
                <a:tc>
                  <a:txBody>
                    <a:bodyPr/>
                    <a:lstStyle/>
                    <a:p>
                      <a:pPr algn="ctr">
                        <a:spcAft>
                          <a:spcPts val="0"/>
                        </a:spcAft>
                      </a:pPr>
                      <a:r>
                        <a:rPr lang="en-US" sz="1200" kern="100">
                          <a:effectLst/>
                          <a:latin typeface="+mj-ea"/>
                          <a:ea typeface="+mj-ea"/>
                        </a:rPr>
                        <a:t> </a:t>
                      </a:r>
                      <a:endParaRPr lang="zh-CN" sz="1200" kern="100">
                        <a:effectLst/>
                        <a:latin typeface="+mj-ea"/>
                        <a:ea typeface="+mj-ea"/>
                      </a:endParaRPr>
                    </a:p>
                  </a:txBody>
                  <a:tcPr marL="54433" marR="54433" marT="0" marB="0">
                    <a:solidFill>
                      <a:srgbClr val="FFC000"/>
                    </a:solidFill>
                  </a:tcPr>
                </a:tc>
                <a:tc>
                  <a:txBody>
                    <a:bodyPr/>
                    <a:lstStyle/>
                    <a:p>
                      <a:pPr algn="ctr">
                        <a:spcAft>
                          <a:spcPts val="0"/>
                        </a:spcAft>
                      </a:pPr>
                      <a:endParaRPr lang="zh-CN" sz="1200" kern="100" dirty="0">
                        <a:effectLst/>
                        <a:latin typeface="+mj-ea"/>
                        <a:ea typeface="+mj-ea"/>
                      </a:endParaRPr>
                    </a:p>
                  </a:txBody>
                  <a:tcPr marL="54433" marR="54433" marT="0" marB="0">
                    <a:solidFill>
                      <a:srgbClr val="FFC000"/>
                    </a:solidFill>
                  </a:tcPr>
                </a:tc>
              </a:tr>
              <a:tr h="177468">
                <a:tc vMerge="1">
                  <a:txBody>
                    <a:bodyPr/>
                    <a:lstStyle/>
                    <a:p>
                      <a:endParaRPr lang="zh-CN" altLang="en-US"/>
                    </a:p>
                  </a:txBody>
                  <a:tcPr/>
                </a:tc>
                <a:tc>
                  <a:txBody>
                    <a:bodyPr/>
                    <a:lstStyle/>
                    <a:p>
                      <a:pPr algn="l">
                        <a:spcAft>
                          <a:spcPts val="0"/>
                        </a:spcAft>
                      </a:pPr>
                      <a:r>
                        <a:rPr lang="zh-CN" sz="1200" kern="0" dirty="0">
                          <a:effectLst/>
                          <a:latin typeface="+mj-ea"/>
                          <a:ea typeface="+mj-ea"/>
                        </a:rPr>
                        <a:t>实施策略</a:t>
                      </a:r>
                      <a:endParaRPr lang="zh-CN" sz="1200" kern="100" dirty="0">
                        <a:effectLst/>
                        <a:latin typeface="+mj-ea"/>
                        <a:ea typeface="+mj-ea"/>
                      </a:endParaRPr>
                    </a:p>
                  </a:txBody>
                  <a:tcPr marL="54433" marR="54433" marT="0" marB="0" anchor="ctr">
                    <a:solidFill>
                      <a:srgbClr val="FFC000"/>
                    </a:solidFill>
                  </a:tcPr>
                </a:tc>
                <a:tc>
                  <a:txBody>
                    <a:bodyPr/>
                    <a:lstStyle/>
                    <a:p>
                      <a:pPr algn="just">
                        <a:spcAft>
                          <a:spcPts val="0"/>
                        </a:spcAft>
                      </a:pPr>
                      <a:r>
                        <a:rPr lang="zh-CN" sz="1200" kern="0" dirty="0">
                          <a:effectLst/>
                          <a:latin typeface="+mj-ea"/>
                          <a:ea typeface="+mj-ea"/>
                        </a:rPr>
                        <a:t>描述主数据体系建设的实施策略</a:t>
                      </a:r>
                      <a:endParaRPr lang="zh-CN" sz="1200" kern="100" dirty="0">
                        <a:effectLst/>
                        <a:latin typeface="+mj-ea"/>
                        <a:ea typeface="+mj-ea"/>
                      </a:endParaRPr>
                    </a:p>
                  </a:txBody>
                  <a:tcPr marL="54433" marR="54433" marT="0" marB="0">
                    <a:solidFill>
                      <a:srgbClr val="FFC000"/>
                    </a:solidFill>
                  </a:tcPr>
                </a:tc>
                <a:tc>
                  <a:txBody>
                    <a:bodyPr/>
                    <a:lstStyle/>
                    <a:p>
                      <a:pPr algn="ctr">
                        <a:spcAft>
                          <a:spcPts val="0"/>
                        </a:spcAft>
                      </a:pPr>
                      <a:r>
                        <a:rPr lang="en-US" sz="1200" kern="100" dirty="0">
                          <a:effectLst/>
                          <a:latin typeface="+mj-ea"/>
                          <a:ea typeface="+mj-ea"/>
                        </a:rPr>
                        <a:t> </a:t>
                      </a:r>
                      <a:endParaRPr lang="zh-CN" sz="1200" kern="100" dirty="0">
                        <a:effectLst/>
                        <a:latin typeface="+mj-ea"/>
                        <a:ea typeface="+mj-ea"/>
                      </a:endParaRPr>
                    </a:p>
                  </a:txBody>
                  <a:tcPr marL="54433" marR="54433" marT="0" marB="0">
                    <a:solidFill>
                      <a:srgbClr val="FFC000"/>
                    </a:solidFill>
                  </a:tcPr>
                </a:tc>
                <a:tc>
                  <a:txBody>
                    <a:bodyPr/>
                    <a:lstStyle/>
                    <a:p>
                      <a:pPr algn="ctr">
                        <a:spcAft>
                          <a:spcPts val="0"/>
                        </a:spcAft>
                      </a:pPr>
                      <a:endParaRPr lang="zh-CN" sz="1200" kern="100" dirty="0">
                        <a:effectLst/>
                        <a:latin typeface="+mj-ea"/>
                        <a:ea typeface="+mj-ea"/>
                      </a:endParaRPr>
                    </a:p>
                  </a:txBody>
                  <a:tcPr marL="54433" marR="54433" marT="0" marB="0">
                    <a:solidFill>
                      <a:srgbClr val="FFC000"/>
                    </a:solidFill>
                  </a:tcPr>
                </a:tc>
              </a:tr>
            </a:tbl>
          </a:graphicData>
        </a:graphic>
      </p:graphicFrame>
      <p:sp>
        <p:nvSpPr>
          <p:cNvPr id="5" name="右大括号 4"/>
          <p:cNvSpPr/>
          <p:nvPr/>
        </p:nvSpPr>
        <p:spPr bwMode="auto">
          <a:xfrm>
            <a:off x="8481392" y="4221088"/>
            <a:ext cx="432048" cy="2160240"/>
          </a:xfrm>
          <a:prstGeom prst="rightBrace">
            <a:avLst/>
          </a:prstGeom>
          <a:noFill/>
          <a:ln w="19050" cap="flat" cmpd="sng" algn="ctr">
            <a:solidFill>
              <a:schemeClr val="accent1">
                <a:lumMod val="75000"/>
              </a:schemeClr>
            </a:solidFill>
            <a:prstDash val="sysDash"/>
            <a:round/>
            <a:headEnd type="triangle" w="med" len="med"/>
            <a:tailEnd type="triangle" w="med" len="med"/>
          </a:ln>
          <a:effectLst/>
        </p:spPr>
        <p:txBody>
          <a:bodyPr rtlCol="0" anchor="ctr"/>
          <a:lstStyle/>
          <a:p>
            <a:pPr algn="ctr"/>
            <a:endParaRPr lang="zh-CN" altLang="en-US"/>
          </a:p>
        </p:txBody>
      </p:sp>
      <p:sp>
        <p:nvSpPr>
          <p:cNvPr id="6" name="TextBox 5"/>
          <p:cNvSpPr txBox="1"/>
          <p:nvPr/>
        </p:nvSpPr>
        <p:spPr bwMode="gray">
          <a:xfrm>
            <a:off x="8701618" y="3327251"/>
            <a:ext cx="1224136" cy="563538"/>
          </a:xfrm>
          <a:prstGeom prst="rect">
            <a:avLst/>
          </a:prstGeom>
          <a:noFill/>
          <a:ln w="12700" algn="ctr">
            <a:solidFill>
              <a:schemeClr val="accent2">
                <a:lumMod val="50000"/>
              </a:schemeClr>
            </a:solidFill>
            <a:miter lim="800000"/>
            <a:headEnd/>
            <a:tailEnd/>
          </a:ln>
        </p:spPr>
        <p:txBody>
          <a:bodyPr wrap="square" lIns="88697" tIns="44348" rIns="88697" bIns="44348" rtlCol="0">
            <a:spAutoFit/>
          </a:bodyPr>
          <a:lstStyle/>
          <a:p>
            <a:pPr algn="ctr">
              <a:lnSpc>
                <a:spcPct val="100000"/>
              </a:lnSpc>
              <a:buNone/>
            </a:pPr>
            <a:r>
              <a:rPr lang="zh-CN" altLang="en-US" b="1" dirty="0" smtClean="0">
                <a:latin typeface="微软雅黑" pitchFamily="34" charset="-122"/>
                <a:ea typeface="微软雅黑" pitchFamily="34" charset="-122"/>
              </a:rPr>
              <a:t>共</a:t>
            </a:r>
            <a:r>
              <a:rPr lang="en-US" altLang="zh-CN" b="1" dirty="0" smtClean="0">
                <a:latin typeface="微软雅黑" pitchFamily="34" charset="-122"/>
                <a:ea typeface="微软雅黑" pitchFamily="34" charset="-122"/>
              </a:rPr>
              <a:t>3</a:t>
            </a:r>
            <a:r>
              <a:rPr lang="zh-CN" altLang="en-US" b="1" dirty="0" smtClean="0">
                <a:latin typeface="微软雅黑" pitchFamily="34" charset="-122"/>
                <a:ea typeface="微软雅黑" pitchFamily="34" charset="-122"/>
              </a:rPr>
              <a:t>份文档</a:t>
            </a:r>
            <a:endParaRPr lang="en-US" altLang="zh-CN" b="1" dirty="0" smtClean="0">
              <a:latin typeface="微软雅黑" pitchFamily="34" charset="-122"/>
              <a:ea typeface="微软雅黑" pitchFamily="34" charset="-122"/>
            </a:endParaRPr>
          </a:p>
          <a:p>
            <a:pPr algn="ctr">
              <a:lnSpc>
                <a:spcPct val="100000"/>
              </a:lnSpc>
              <a:buNone/>
            </a:pPr>
            <a:r>
              <a:rPr lang="zh-CN" altLang="en-US" b="1" dirty="0" smtClean="0">
                <a:latin typeface="微软雅黑" pitchFamily="34" charset="-122"/>
                <a:ea typeface="微软雅黑" pitchFamily="34" charset="-122"/>
              </a:rPr>
              <a:t>约</a:t>
            </a:r>
            <a:r>
              <a:rPr lang="en-US" altLang="zh-CN" b="1" dirty="0" smtClean="0">
                <a:latin typeface="微软雅黑" pitchFamily="34" charset="-122"/>
                <a:ea typeface="微软雅黑" pitchFamily="34" charset="-122"/>
              </a:rPr>
              <a:t>360</a:t>
            </a:r>
            <a:r>
              <a:rPr lang="zh-CN" altLang="en-US" b="1" dirty="0" smtClean="0">
                <a:latin typeface="微软雅黑" pitchFamily="34" charset="-122"/>
                <a:ea typeface="微软雅黑" pitchFamily="34" charset="-122"/>
              </a:rPr>
              <a:t>页。</a:t>
            </a:r>
            <a:endParaRPr lang="zh-CN" altLang="en-US" b="1" dirty="0">
              <a:latin typeface="微软雅黑" pitchFamily="34" charset="-122"/>
              <a:ea typeface="微软雅黑" pitchFamily="34" charset="-122"/>
            </a:endParaRPr>
          </a:p>
        </p:txBody>
      </p:sp>
      <p:sp>
        <p:nvSpPr>
          <p:cNvPr id="7" name="右大括号 6"/>
          <p:cNvSpPr/>
          <p:nvPr/>
        </p:nvSpPr>
        <p:spPr bwMode="auto">
          <a:xfrm>
            <a:off x="8469852" y="3140968"/>
            <a:ext cx="432048" cy="936104"/>
          </a:xfrm>
          <a:prstGeom prst="rightBrace">
            <a:avLst/>
          </a:prstGeom>
          <a:noFill/>
          <a:ln w="19050" cap="flat" cmpd="sng" algn="ctr">
            <a:solidFill>
              <a:schemeClr val="accent1">
                <a:lumMod val="75000"/>
              </a:schemeClr>
            </a:solidFill>
            <a:prstDash val="sysDash"/>
            <a:round/>
            <a:headEnd type="triangle" w="med" len="med"/>
            <a:tailEnd type="triangle" w="med" len="med"/>
          </a:ln>
          <a:effectLst/>
        </p:spPr>
        <p:txBody>
          <a:bodyPr rtlCol="0" anchor="ctr"/>
          <a:lstStyle/>
          <a:p>
            <a:pPr algn="ctr"/>
            <a:endParaRPr lang="zh-CN" altLang="en-US"/>
          </a:p>
        </p:txBody>
      </p:sp>
      <p:sp>
        <p:nvSpPr>
          <p:cNvPr id="8" name="TextBox 7"/>
          <p:cNvSpPr txBox="1"/>
          <p:nvPr/>
        </p:nvSpPr>
        <p:spPr bwMode="gray">
          <a:xfrm>
            <a:off x="8925830" y="5085184"/>
            <a:ext cx="1224136" cy="563538"/>
          </a:xfrm>
          <a:prstGeom prst="rect">
            <a:avLst/>
          </a:prstGeom>
          <a:noFill/>
          <a:ln w="12700" algn="ctr">
            <a:solidFill>
              <a:schemeClr val="accent2">
                <a:lumMod val="50000"/>
              </a:schemeClr>
            </a:solidFill>
            <a:miter lim="800000"/>
            <a:headEnd/>
            <a:tailEnd/>
          </a:ln>
        </p:spPr>
        <p:txBody>
          <a:bodyPr wrap="square" lIns="88697" tIns="44348" rIns="88697" bIns="44348" rtlCol="0">
            <a:spAutoFit/>
          </a:bodyPr>
          <a:lstStyle/>
          <a:p>
            <a:pPr>
              <a:lnSpc>
                <a:spcPct val="100000"/>
              </a:lnSpc>
              <a:buNone/>
            </a:pPr>
            <a:r>
              <a:rPr lang="zh-CN" altLang="en-US" b="1" dirty="0" smtClean="0">
                <a:latin typeface="微软雅黑" pitchFamily="34" charset="-122"/>
                <a:ea typeface="微软雅黑" pitchFamily="34" charset="-122"/>
              </a:rPr>
              <a:t>共</a:t>
            </a:r>
            <a:r>
              <a:rPr lang="en-US" altLang="zh-CN" b="1" dirty="0" smtClean="0">
                <a:latin typeface="微软雅黑" pitchFamily="34" charset="-122"/>
                <a:ea typeface="微软雅黑" pitchFamily="34" charset="-122"/>
              </a:rPr>
              <a:t>23</a:t>
            </a:r>
            <a:r>
              <a:rPr lang="zh-CN" altLang="en-US" b="1" dirty="0" smtClean="0">
                <a:latin typeface="微软雅黑" pitchFamily="34" charset="-122"/>
                <a:ea typeface="微软雅黑" pitchFamily="34" charset="-122"/>
              </a:rPr>
              <a:t>份文档</a:t>
            </a:r>
            <a:endParaRPr lang="en-US" altLang="zh-CN" b="1" dirty="0" smtClean="0">
              <a:latin typeface="微软雅黑" pitchFamily="34" charset="-122"/>
              <a:ea typeface="微软雅黑" pitchFamily="34" charset="-122"/>
            </a:endParaRPr>
          </a:p>
          <a:p>
            <a:pPr>
              <a:lnSpc>
                <a:spcPct val="100000"/>
              </a:lnSpc>
              <a:buNone/>
            </a:pPr>
            <a:r>
              <a:rPr lang="zh-CN" altLang="en-US" b="1" dirty="0" smtClean="0">
                <a:latin typeface="微软雅黑" pitchFamily="34" charset="-122"/>
                <a:ea typeface="微软雅黑" pitchFamily="34" charset="-122"/>
              </a:rPr>
              <a:t>约</a:t>
            </a:r>
            <a:r>
              <a:rPr lang="en-US" altLang="zh-CN" b="1" dirty="0" smtClean="0">
                <a:latin typeface="微软雅黑" pitchFamily="34" charset="-122"/>
                <a:ea typeface="微软雅黑" pitchFamily="34" charset="-122"/>
              </a:rPr>
              <a:t>650</a:t>
            </a:r>
            <a:r>
              <a:rPr lang="zh-CN" altLang="en-US" b="1" dirty="0" smtClean="0">
                <a:latin typeface="微软雅黑" pitchFamily="34" charset="-122"/>
                <a:ea typeface="微软雅黑" pitchFamily="34" charset="-122"/>
              </a:rPr>
              <a:t>页。</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152061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540848" y="299120"/>
            <a:ext cx="8858646" cy="609600"/>
          </a:xfrm>
        </p:spPr>
        <p:txBody>
          <a:bodyPr>
            <a:normAutofit/>
          </a:bodyPr>
          <a:lstStyle/>
          <a:p>
            <a:r>
              <a:rPr lang="zh-CN" altLang="en-US" dirty="0" smtClean="0"/>
              <a:t>主数据实施</a:t>
            </a:r>
            <a:r>
              <a:rPr lang="zh-CN" altLang="en-US" dirty="0"/>
              <a:t>推广计划</a:t>
            </a:r>
            <a:r>
              <a:rPr lang="en-US" altLang="zh-CN" dirty="0"/>
              <a:t>- </a:t>
            </a:r>
            <a:r>
              <a:rPr lang="en-US" altLang="zh-CN" dirty="0" smtClean="0"/>
              <a:t>-</a:t>
            </a:r>
            <a:r>
              <a:rPr lang="zh-CN" altLang="en-US" sz="2000" dirty="0" smtClean="0"/>
              <a:t>总表（</a:t>
            </a:r>
            <a:r>
              <a:rPr lang="zh-CN" altLang="en-US" sz="2000" dirty="0"/>
              <a:t>二</a:t>
            </a:r>
            <a:r>
              <a:rPr lang="zh-CN" altLang="en-US" sz="2000" dirty="0" smtClean="0"/>
              <a:t>）</a:t>
            </a:r>
            <a:endParaRPr lang="zh-CN" altLang="en-US" sz="20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9" y="1152103"/>
            <a:ext cx="9777536" cy="522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6594140" y="176270"/>
            <a:ext cx="2895364" cy="372410"/>
          </a:xfrm>
          <a:prstGeom prst="rect">
            <a:avLst/>
          </a:prstGeom>
        </p:spPr>
        <p:txBody>
          <a:bodyPr wrap="square">
            <a:spAutoFit/>
          </a:bodyPr>
          <a:lstStyle/>
          <a:p>
            <a:pPr>
              <a:buNone/>
            </a:pPr>
            <a:r>
              <a:rPr lang="zh-CN" altLang="en-US" b="1" dirty="0" smtClean="0">
                <a:latin typeface="+mn-ea"/>
                <a:ea typeface="+mn-ea"/>
              </a:rPr>
              <a:t>原则策略   </a:t>
            </a:r>
            <a:r>
              <a:rPr lang="zh-CN" altLang="en-US" b="1" dirty="0" smtClean="0">
                <a:solidFill>
                  <a:srgbClr val="FF0000"/>
                </a:solidFill>
                <a:latin typeface="+mn-ea"/>
                <a:ea typeface="+mn-ea"/>
              </a:rPr>
              <a:t>推进计划   </a:t>
            </a:r>
            <a:r>
              <a:rPr lang="zh-CN" altLang="en-US" b="1" dirty="0" smtClean="0">
                <a:latin typeface="+mn-ea"/>
                <a:ea typeface="+mn-ea"/>
              </a:rPr>
              <a:t>项目预算</a:t>
            </a:r>
            <a:endParaRPr lang="zh-CN" altLang="en-US" b="1" dirty="0">
              <a:latin typeface="+mn-ea"/>
              <a:ea typeface="+mn-ea"/>
            </a:endParaRPr>
          </a:p>
        </p:txBody>
      </p:sp>
      <p:sp>
        <p:nvSpPr>
          <p:cNvPr id="8" name="右箭头 7"/>
          <p:cNvSpPr/>
          <p:nvPr/>
        </p:nvSpPr>
        <p:spPr bwMode="auto">
          <a:xfrm>
            <a:off x="8478446"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 name="右箭头 8"/>
          <p:cNvSpPr/>
          <p:nvPr/>
        </p:nvSpPr>
        <p:spPr bwMode="auto">
          <a:xfrm>
            <a:off x="7490799"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188045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304404" y="299120"/>
            <a:ext cx="6016748" cy="609600"/>
          </a:xfrm>
        </p:spPr>
        <p:txBody>
          <a:bodyPr>
            <a:normAutofit/>
          </a:bodyPr>
          <a:lstStyle/>
          <a:p>
            <a:r>
              <a:rPr lang="zh-CN" altLang="en-US" dirty="0" smtClean="0"/>
              <a:t>主数据实施推广计划</a:t>
            </a:r>
            <a:r>
              <a:rPr lang="en-US" altLang="zh-CN" dirty="0" smtClean="0"/>
              <a:t>- -</a:t>
            </a:r>
            <a:r>
              <a:rPr lang="zh-CN" altLang="en-US" sz="2000" dirty="0" smtClean="0"/>
              <a:t>组织机构人员类</a:t>
            </a:r>
            <a:endParaRPr lang="zh-CN" altLang="en-US" sz="2000" dirty="0"/>
          </a:p>
        </p:txBody>
      </p:sp>
      <p:graphicFrame>
        <p:nvGraphicFramePr>
          <p:cNvPr id="2" name="表格 1"/>
          <p:cNvGraphicFramePr>
            <a:graphicFrameLocks noGrp="1"/>
          </p:cNvGraphicFramePr>
          <p:nvPr>
            <p:extLst>
              <p:ext uri="{D42A27DB-BD31-4B8C-83A1-F6EECF244321}">
                <p14:modId xmlns:p14="http://schemas.microsoft.com/office/powerpoint/2010/main" val="4200296164"/>
              </p:ext>
            </p:extLst>
          </p:nvPr>
        </p:nvGraphicFramePr>
        <p:xfrm>
          <a:off x="128464" y="1336975"/>
          <a:ext cx="9577065" cy="4612305"/>
        </p:xfrm>
        <a:graphic>
          <a:graphicData uri="http://schemas.openxmlformats.org/drawingml/2006/table">
            <a:tbl>
              <a:tblPr>
                <a:tableStyleId>{5C22544A-7EE6-4342-B048-85BDC9FD1C3A}</a:tableStyleId>
              </a:tblPr>
              <a:tblGrid>
                <a:gridCol w="1113055"/>
                <a:gridCol w="954048"/>
                <a:gridCol w="1113055"/>
                <a:gridCol w="3895694"/>
                <a:gridCol w="2501213"/>
              </a:tblGrid>
              <a:tr h="504057">
                <a:tc>
                  <a:txBody>
                    <a:bodyPr/>
                    <a:lstStyle/>
                    <a:p>
                      <a:pPr algn="ctr" fontAlgn="ctr"/>
                      <a:r>
                        <a:rPr lang="zh-CN" altLang="en-US" sz="1400" u="none" strike="noStrike" dirty="0">
                          <a:solidFill>
                            <a:schemeClr val="tx1"/>
                          </a:solidFill>
                          <a:effectLst/>
                          <a:latin typeface="+mj-ea"/>
                          <a:ea typeface="+mj-ea"/>
                        </a:rPr>
                        <a:t>推广周期</a:t>
                      </a:r>
                      <a:endParaRPr lang="zh-CN" altLang="en-US" sz="1400" b="1" i="0" u="none" strike="noStrike" dirty="0">
                        <a:solidFill>
                          <a:schemeClr val="tx1"/>
                        </a:solidFill>
                        <a:effectLst/>
                        <a:latin typeface="+mj-ea"/>
                        <a:ea typeface="+mj-ea"/>
                      </a:endParaRPr>
                    </a:p>
                  </a:txBody>
                  <a:tcPr marL="9525" marR="9525" marT="9525" marB="0" anchor="ctr">
                    <a:solidFill>
                      <a:schemeClr val="accent2">
                        <a:lumMod val="75000"/>
                      </a:schemeClr>
                    </a:solidFill>
                  </a:tcPr>
                </a:tc>
                <a:tc>
                  <a:txBody>
                    <a:bodyPr/>
                    <a:lstStyle/>
                    <a:p>
                      <a:pPr algn="ctr" fontAlgn="ctr"/>
                      <a:r>
                        <a:rPr lang="zh-CN" altLang="en-US" sz="1400" u="none" strike="noStrike" dirty="0">
                          <a:solidFill>
                            <a:schemeClr val="tx1"/>
                          </a:solidFill>
                          <a:effectLst/>
                          <a:latin typeface="+mj-ea"/>
                          <a:ea typeface="+mj-ea"/>
                        </a:rPr>
                        <a:t>开发周期</a:t>
                      </a:r>
                      <a:endParaRPr lang="zh-CN" altLang="en-US" sz="1400" b="1" i="0" u="none" strike="noStrike" dirty="0">
                        <a:solidFill>
                          <a:schemeClr val="tx1"/>
                        </a:solidFill>
                        <a:effectLst/>
                        <a:latin typeface="+mj-ea"/>
                        <a:ea typeface="+mj-ea"/>
                      </a:endParaRPr>
                    </a:p>
                  </a:txBody>
                  <a:tcPr marL="9525" marR="9525" marT="9525" marB="0" anchor="ctr">
                    <a:solidFill>
                      <a:schemeClr val="accent2">
                        <a:lumMod val="75000"/>
                      </a:schemeClr>
                    </a:solidFill>
                  </a:tcPr>
                </a:tc>
                <a:tc>
                  <a:txBody>
                    <a:bodyPr/>
                    <a:lstStyle/>
                    <a:p>
                      <a:pPr algn="ctr" fontAlgn="ctr"/>
                      <a:r>
                        <a:rPr lang="zh-CN" altLang="en-US" sz="1400" u="none" strike="noStrike" dirty="0">
                          <a:solidFill>
                            <a:schemeClr val="tx1"/>
                          </a:solidFill>
                          <a:effectLst/>
                          <a:latin typeface="+mj-ea"/>
                          <a:ea typeface="+mj-ea"/>
                        </a:rPr>
                        <a:t>主数据类别</a:t>
                      </a:r>
                      <a:endParaRPr lang="zh-CN" altLang="en-US" sz="1400" b="1" i="0" u="none" strike="noStrike" dirty="0">
                        <a:solidFill>
                          <a:schemeClr val="tx1"/>
                        </a:solidFill>
                        <a:effectLst/>
                        <a:latin typeface="+mj-ea"/>
                        <a:ea typeface="+mj-ea"/>
                      </a:endParaRPr>
                    </a:p>
                  </a:txBody>
                  <a:tcPr marL="9525" marR="9525" marT="9525" marB="0" anchor="ctr">
                    <a:solidFill>
                      <a:schemeClr val="accent2">
                        <a:lumMod val="75000"/>
                      </a:schemeClr>
                    </a:solidFill>
                  </a:tcPr>
                </a:tc>
                <a:tc>
                  <a:txBody>
                    <a:bodyPr/>
                    <a:lstStyle/>
                    <a:p>
                      <a:pPr algn="ctr" fontAlgn="ctr"/>
                      <a:r>
                        <a:rPr lang="zh-CN" altLang="en-US" sz="1400" u="none" strike="noStrike" dirty="0">
                          <a:solidFill>
                            <a:schemeClr val="tx1"/>
                          </a:solidFill>
                          <a:effectLst/>
                          <a:latin typeface="+mj-ea"/>
                          <a:ea typeface="+mj-ea"/>
                        </a:rPr>
                        <a:t>被集成系统</a:t>
                      </a:r>
                      <a:endParaRPr lang="zh-CN" altLang="en-US" sz="1400" b="1" i="0" u="none" strike="noStrike" dirty="0">
                        <a:solidFill>
                          <a:schemeClr val="tx1"/>
                        </a:solidFill>
                        <a:effectLst/>
                        <a:latin typeface="+mj-ea"/>
                        <a:ea typeface="+mj-ea"/>
                      </a:endParaRPr>
                    </a:p>
                  </a:txBody>
                  <a:tcPr marL="9525" marR="9525" marT="9525" marB="0" anchor="ctr">
                    <a:solidFill>
                      <a:schemeClr val="accent2">
                        <a:lumMod val="75000"/>
                      </a:schemeClr>
                    </a:solidFill>
                  </a:tcPr>
                </a:tc>
                <a:tc>
                  <a:txBody>
                    <a:bodyPr/>
                    <a:lstStyle/>
                    <a:p>
                      <a:pPr algn="ctr" fontAlgn="ctr"/>
                      <a:r>
                        <a:rPr lang="zh-CN" altLang="en-US" sz="1400" u="none" strike="noStrike" dirty="0">
                          <a:solidFill>
                            <a:schemeClr val="tx1"/>
                          </a:solidFill>
                          <a:effectLst/>
                          <a:latin typeface="+mj-ea"/>
                          <a:ea typeface="+mj-ea"/>
                        </a:rPr>
                        <a:t>试点与推广单位</a:t>
                      </a:r>
                      <a:endParaRPr lang="zh-CN" altLang="en-US" sz="1400" b="1" i="0" u="none" strike="noStrike" dirty="0">
                        <a:solidFill>
                          <a:schemeClr val="tx1"/>
                        </a:solidFill>
                        <a:effectLst/>
                        <a:latin typeface="+mj-ea"/>
                        <a:ea typeface="+mj-ea"/>
                      </a:endParaRPr>
                    </a:p>
                  </a:txBody>
                  <a:tcPr marL="9525" marR="9525" marT="9525" marB="0" anchor="ctr">
                    <a:solidFill>
                      <a:schemeClr val="accent2">
                        <a:lumMod val="75000"/>
                      </a:schemeClr>
                    </a:solidFill>
                  </a:tcPr>
                </a:tc>
              </a:tr>
              <a:tr h="1649532">
                <a:tc rowSpan="2">
                  <a:txBody>
                    <a:bodyPr/>
                    <a:lstStyle/>
                    <a:p>
                      <a:pPr algn="l" fontAlgn="ctr"/>
                      <a:r>
                        <a:rPr lang="zh-CN" altLang="en-US" sz="1400" u="none" strike="noStrike" dirty="0">
                          <a:solidFill>
                            <a:schemeClr val="tx1"/>
                          </a:solidFill>
                          <a:effectLst/>
                          <a:latin typeface="+mj-ea"/>
                          <a:ea typeface="+mj-ea"/>
                        </a:rPr>
                        <a:t>组织机构人员类（</a:t>
                      </a:r>
                      <a:r>
                        <a:rPr lang="en-US" altLang="zh-CN" sz="1400" u="none" strike="noStrike" dirty="0">
                          <a:solidFill>
                            <a:schemeClr val="tx1"/>
                          </a:solidFill>
                          <a:effectLst/>
                          <a:latin typeface="+mj-ea"/>
                          <a:ea typeface="+mj-ea"/>
                        </a:rPr>
                        <a:t>2014.07</a:t>
                      </a:r>
                      <a:r>
                        <a:rPr lang="en-US" altLang="zh-CN" sz="1400" u="none" strike="noStrike" dirty="0" smtClean="0">
                          <a:solidFill>
                            <a:schemeClr val="tx1"/>
                          </a:solidFill>
                          <a:effectLst/>
                          <a:latin typeface="+mj-ea"/>
                          <a:ea typeface="+mj-ea"/>
                        </a:rPr>
                        <a:t>~</a:t>
                      </a:r>
                    </a:p>
                    <a:p>
                      <a:pPr algn="l" fontAlgn="ctr"/>
                      <a:r>
                        <a:rPr lang="en-US" altLang="zh-CN" sz="1400" u="none" strike="noStrike" dirty="0" smtClean="0">
                          <a:solidFill>
                            <a:schemeClr val="tx1"/>
                          </a:solidFill>
                          <a:effectLst/>
                          <a:latin typeface="+mj-ea"/>
                          <a:ea typeface="+mj-ea"/>
                        </a:rPr>
                        <a:t>2018.12</a:t>
                      </a:r>
                      <a:r>
                        <a:rPr lang="zh-CN" altLang="en-US" sz="1400" u="none" strike="noStrike" dirty="0">
                          <a:solidFill>
                            <a:schemeClr val="tx1"/>
                          </a:solidFill>
                          <a:effectLst/>
                          <a:latin typeface="+mj-ea"/>
                          <a:ea typeface="+mj-ea"/>
                        </a:rPr>
                        <a:t>）</a:t>
                      </a:r>
                      <a:endParaRPr lang="zh-CN" altLang="en-US"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c rowSpan="2">
                  <a:txBody>
                    <a:bodyPr/>
                    <a:lstStyle/>
                    <a:p>
                      <a:pPr algn="l" fontAlgn="ctr"/>
                      <a:r>
                        <a:rPr lang="en-US" altLang="zh-CN" sz="1400" u="none" strike="noStrike" dirty="0">
                          <a:solidFill>
                            <a:schemeClr val="tx1"/>
                          </a:solidFill>
                          <a:effectLst/>
                          <a:latin typeface="+mj-ea"/>
                          <a:ea typeface="+mj-ea"/>
                        </a:rPr>
                        <a:t>2013.10</a:t>
                      </a:r>
                      <a:r>
                        <a:rPr lang="en-US" altLang="zh-CN" sz="1400" u="none" strike="noStrike" dirty="0" smtClean="0">
                          <a:solidFill>
                            <a:schemeClr val="tx1"/>
                          </a:solidFill>
                          <a:effectLst/>
                          <a:latin typeface="+mj-ea"/>
                          <a:ea typeface="+mj-ea"/>
                        </a:rPr>
                        <a:t>~</a:t>
                      </a:r>
                    </a:p>
                    <a:p>
                      <a:pPr algn="l" fontAlgn="ctr"/>
                      <a:r>
                        <a:rPr lang="en-US" altLang="zh-CN" sz="1400" u="none" strike="noStrike" dirty="0" smtClean="0">
                          <a:solidFill>
                            <a:schemeClr val="tx1"/>
                          </a:solidFill>
                          <a:effectLst/>
                          <a:latin typeface="+mj-ea"/>
                          <a:ea typeface="+mj-ea"/>
                        </a:rPr>
                        <a:t>2014.06</a:t>
                      </a:r>
                      <a:endParaRPr lang="en-US" altLang="zh-CN"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l" fontAlgn="ctr"/>
                      <a:r>
                        <a:rPr lang="zh-CN" altLang="en-US" sz="1400" u="none" strike="noStrike" dirty="0">
                          <a:solidFill>
                            <a:schemeClr val="tx1"/>
                          </a:solidFill>
                          <a:effectLst/>
                          <a:latin typeface="+mj-ea"/>
                          <a:ea typeface="+mj-ea"/>
                        </a:rPr>
                        <a:t>组织机构主数据</a:t>
                      </a:r>
                      <a:endParaRPr lang="zh-CN" altLang="en-US"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c rowSpan="2">
                  <a:txBody>
                    <a:bodyPr/>
                    <a:lstStyle/>
                    <a:p>
                      <a:pPr algn="l" fontAlgn="ctr"/>
                      <a:r>
                        <a:rPr lang="zh-CN" altLang="en-US" sz="1400" u="none" strike="noStrike" dirty="0">
                          <a:solidFill>
                            <a:schemeClr val="tx1"/>
                          </a:solidFill>
                          <a:effectLst/>
                          <a:latin typeface="+mj-ea"/>
                          <a:ea typeface="+mj-ea"/>
                        </a:rPr>
                        <a:t>源：主数据管理系统（组织机构）、人力资源管理系统（人员）</a:t>
                      </a:r>
                      <a:br>
                        <a:rPr lang="zh-CN" altLang="en-US" sz="1400" u="none" strike="noStrike" dirty="0">
                          <a:solidFill>
                            <a:schemeClr val="tx1"/>
                          </a:solidFill>
                          <a:effectLst/>
                          <a:latin typeface="+mj-ea"/>
                          <a:ea typeface="+mj-ea"/>
                        </a:rPr>
                      </a:br>
                      <a:r>
                        <a:rPr lang="zh-CN" altLang="en-US" sz="1400" u="none" strike="noStrike" dirty="0">
                          <a:solidFill>
                            <a:schemeClr val="tx1"/>
                          </a:solidFill>
                          <a:effectLst/>
                          <a:latin typeface="+mj-ea"/>
                          <a:ea typeface="+mj-ea"/>
                        </a:rPr>
                        <a:t>目的：</a:t>
                      </a:r>
                      <a:r>
                        <a:rPr lang="en-US" altLang="zh-CN" sz="1400" u="none" strike="noStrike" dirty="0">
                          <a:solidFill>
                            <a:schemeClr val="tx1"/>
                          </a:solidFill>
                          <a:effectLst/>
                          <a:latin typeface="+mj-ea"/>
                          <a:ea typeface="+mj-ea"/>
                        </a:rPr>
                        <a:t>2014</a:t>
                      </a:r>
                      <a:r>
                        <a:rPr lang="zh-CN" altLang="en-US" sz="1400" u="none" strike="noStrike" dirty="0">
                          <a:solidFill>
                            <a:schemeClr val="tx1"/>
                          </a:solidFill>
                          <a:effectLst/>
                          <a:latin typeface="+mj-ea"/>
                          <a:ea typeface="+mj-ea"/>
                        </a:rPr>
                        <a:t>年</a:t>
                      </a:r>
                      <a:r>
                        <a:rPr lang="en-US" altLang="zh-CN" sz="1400" u="none" strike="noStrike" dirty="0">
                          <a:solidFill>
                            <a:schemeClr val="tx1"/>
                          </a:solidFill>
                          <a:effectLst/>
                          <a:latin typeface="+mj-ea"/>
                          <a:ea typeface="+mj-ea"/>
                        </a:rPr>
                        <a:t>1</a:t>
                      </a:r>
                      <a:r>
                        <a:rPr lang="zh-CN" altLang="en-US" sz="1400" u="none" strike="noStrike" dirty="0">
                          <a:solidFill>
                            <a:schemeClr val="tx1"/>
                          </a:solidFill>
                          <a:effectLst/>
                          <a:latin typeface="+mj-ea"/>
                          <a:ea typeface="+mj-ea"/>
                        </a:rPr>
                        <a:t>月</a:t>
                      </a:r>
                      <a:r>
                        <a:rPr lang="en-US" altLang="zh-CN" sz="1400" u="none" strike="noStrike" dirty="0">
                          <a:solidFill>
                            <a:schemeClr val="tx1"/>
                          </a:solidFill>
                          <a:effectLst/>
                          <a:latin typeface="+mj-ea"/>
                          <a:ea typeface="+mj-ea"/>
                        </a:rPr>
                        <a:t>-6</a:t>
                      </a:r>
                      <a:r>
                        <a:rPr lang="zh-CN" altLang="en-US" sz="1400" u="none" strike="noStrike" dirty="0">
                          <a:solidFill>
                            <a:schemeClr val="tx1"/>
                          </a:solidFill>
                          <a:effectLst/>
                          <a:latin typeface="+mj-ea"/>
                          <a:ea typeface="+mj-ea"/>
                        </a:rPr>
                        <a:t>月：人力资源管理系统</a:t>
                      </a:r>
                      <a:br>
                        <a:rPr lang="zh-CN" altLang="en-US" sz="1400" u="none" strike="noStrike" dirty="0">
                          <a:solidFill>
                            <a:schemeClr val="tx1"/>
                          </a:solidFill>
                          <a:effectLst/>
                          <a:latin typeface="+mj-ea"/>
                          <a:ea typeface="+mj-ea"/>
                        </a:rPr>
                      </a:br>
                      <a:r>
                        <a:rPr lang="en-US" altLang="zh-CN" sz="1400" u="none" strike="noStrike" dirty="0">
                          <a:solidFill>
                            <a:schemeClr val="tx1"/>
                          </a:solidFill>
                          <a:effectLst/>
                          <a:latin typeface="+mj-ea"/>
                          <a:ea typeface="+mj-ea"/>
                        </a:rPr>
                        <a:t>2014</a:t>
                      </a:r>
                      <a:r>
                        <a:rPr lang="zh-CN" altLang="en-US" sz="1400" u="none" strike="noStrike" dirty="0">
                          <a:solidFill>
                            <a:schemeClr val="tx1"/>
                          </a:solidFill>
                          <a:effectLst/>
                          <a:latin typeface="+mj-ea"/>
                          <a:ea typeface="+mj-ea"/>
                        </a:rPr>
                        <a:t>年</a:t>
                      </a:r>
                      <a:r>
                        <a:rPr lang="en-US" altLang="zh-CN" sz="1400" u="none" strike="noStrike" dirty="0">
                          <a:solidFill>
                            <a:schemeClr val="tx1"/>
                          </a:solidFill>
                          <a:effectLst/>
                          <a:latin typeface="+mj-ea"/>
                          <a:ea typeface="+mj-ea"/>
                        </a:rPr>
                        <a:t>4</a:t>
                      </a:r>
                      <a:r>
                        <a:rPr lang="zh-CN" altLang="en-US" sz="1400" u="none" strike="noStrike" dirty="0">
                          <a:solidFill>
                            <a:schemeClr val="tx1"/>
                          </a:solidFill>
                          <a:effectLst/>
                          <a:latin typeface="+mj-ea"/>
                          <a:ea typeface="+mj-ea"/>
                        </a:rPr>
                        <a:t>月</a:t>
                      </a:r>
                      <a:r>
                        <a:rPr lang="en-US" altLang="zh-CN" sz="1400" u="none" strike="noStrike" dirty="0">
                          <a:solidFill>
                            <a:schemeClr val="tx1"/>
                          </a:solidFill>
                          <a:effectLst/>
                          <a:latin typeface="+mj-ea"/>
                          <a:ea typeface="+mj-ea"/>
                        </a:rPr>
                        <a:t>-</a:t>
                      </a:r>
                      <a:r>
                        <a:rPr lang="en-US" altLang="zh-CN" sz="1400" u="none" strike="noStrike" dirty="0" smtClean="0">
                          <a:solidFill>
                            <a:schemeClr val="tx1"/>
                          </a:solidFill>
                          <a:effectLst/>
                          <a:latin typeface="+mj-ea"/>
                          <a:ea typeface="+mj-ea"/>
                        </a:rPr>
                        <a:t>12</a:t>
                      </a:r>
                      <a:r>
                        <a:rPr lang="zh-CN" altLang="en-US" sz="1400" u="none" strike="noStrike" dirty="0" smtClean="0">
                          <a:solidFill>
                            <a:schemeClr val="tx1"/>
                          </a:solidFill>
                          <a:effectLst/>
                          <a:latin typeface="+mj-ea"/>
                          <a:ea typeface="+mj-ea"/>
                        </a:rPr>
                        <a:t>月</a:t>
                      </a:r>
                      <a:r>
                        <a:rPr lang="zh-CN" altLang="en-US" sz="1400" u="none" strike="noStrike" dirty="0">
                          <a:solidFill>
                            <a:schemeClr val="tx1"/>
                          </a:solidFill>
                          <a:effectLst/>
                          <a:latin typeface="+mj-ea"/>
                          <a:ea typeface="+mj-ea"/>
                        </a:rPr>
                        <a:t>：科技管理系统、集采物资交易系统、财务基础档案系统、法律与合同管理系统、协同办公系统、内网信息门户</a:t>
                      </a:r>
                      <a:r>
                        <a:rPr lang="zh-CN" altLang="en-US" sz="1400" u="none" strike="noStrike" dirty="0" smtClean="0">
                          <a:solidFill>
                            <a:schemeClr val="tx1"/>
                          </a:solidFill>
                          <a:effectLst/>
                          <a:latin typeface="+mj-ea"/>
                          <a:ea typeface="+mj-ea"/>
                        </a:rPr>
                        <a:t>系统、电子邮件系统、档案管理系统、电子邮件系统。</a:t>
                      </a:r>
                      <a:r>
                        <a:rPr lang="zh-CN" altLang="en-US" sz="1400" u="none" strike="noStrike" dirty="0">
                          <a:solidFill>
                            <a:schemeClr val="tx1"/>
                          </a:solidFill>
                          <a:effectLst/>
                          <a:latin typeface="+mj-ea"/>
                          <a:ea typeface="+mj-ea"/>
                        </a:rPr>
                        <a:t/>
                      </a:r>
                      <a:br>
                        <a:rPr lang="zh-CN" altLang="en-US" sz="1400" u="none" strike="noStrike" dirty="0">
                          <a:solidFill>
                            <a:schemeClr val="tx1"/>
                          </a:solidFill>
                          <a:effectLst/>
                          <a:latin typeface="+mj-ea"/>
                          <a:ea typeface="+mj-ea"/>
                        </a:rPr>
                      </a:br>
                      <a:r>
                        <a:rPr lang="en-US" altLang="zh-CN" sz="1400" u="none" strike="noStrike" dirty="0">
                          <a:solidFill>
                            <a:schemeClr val="tx1"/>
                          </a:solidFill>
                          <a:effectLst/>
                          <a:latin typeface="+mj-ea"/>
                          <a:ea typeface="+mj-ea"/>
                        </a:rPr>
                        <a:t>2014</a:t>
                      </a:r>
                      <a:r>
                        <a:rPr lang="zh-CN" altLang="en-US" sz="1400" u="none" strike="noStrike" dirty="0">
                          <a:solidFill>
                            <a:schemeClr val="tx1"/>
                          </a:solidFill>
                          <a:effectLst/>
                          <a:latin typeface="+mj-ea"/>
                          <a:ea typeface="+mj-ea"/>
                        </a:rPr>
                        <a:t>年</a:t>
                      </a:r>
                      <a:r>
                        <a:rPr lang="en-US" altLang="zh-CN" sz="1400" u="none" strike="noStrike" dirty="0">
                          <a:solidFill>
                            <a:schemeClr val="tx1"/>
                          </a:solidFill>
                          <a:effectLst/>
                          <a:latin typeface="+mj-ea"/>
                          <a:ea typeface="+mj-ea"/>
                        </a:rPr>
                        <a:t>7</a:t>
                      </a:r>
                      <a:r>
                        <a:rPr lang="zh-CN" altLang="en-US" sz="1400" u="none" strike="noStrike" dirty="0">
                          <a:solidFill>
                            <a:schemeClr val="tx1"/>
                          </a:solidFill>
                          <a:effectLst/>
                          <a:latin typeface="+mj-ea"/>
                          <a:ea typeface="+mj-ea"/>
                        </a:rPr>
                        <a:t>月</a:t>
                      </a:r>
                      <a:r>
                        <a:rPr lang="en-US" altLang="zh-CN" sz="1400" u="none" strike="noStrike" dirty="0">
                          <a:solidFill>
                            <a:schemeClr val="tx1"/>
                          </a:solidFill>
                          <a:effectLst/>
                          <a:latin typeface="+mj-ea"/>
                          <a:ea typeface="+mj-ea"/>
                        </a:rPr>
                        <a:t>-12</a:t>
                      </a:r>
                      <a:r>
                        <a:rPr lang="zh-CN" altLang="en-US" sz="1400" u="none" strike="noStrike" dirty="0">
                          <a:solidFill>
                            <a:schemeClr val="tx1"/>
                          </a:solidFill>
                          <a:effectLst/>
                          <a:latin typeface="+mj-ea"/>
                          <a:ea typeface="+mj-ea"/>
                        </a:rPr>
                        <a:t>月： 监察管理系统、投资管理系统、综合信息网报系统、审计管理系统、档案管理系统、产权管理系统、绩效管理系统</a:t>
                      </a:r>
                      <a:br>
                        <a:rPr lang="zh-CN" altLang="en-US" sz="1400" u="none" strike="noStrike" dirty="0">
                          <a:solidFill>
                            <a:schemeClr val="tx1"/>
                          </a:solidFill>
                          <a:effectLst/>
                          <a:latin typeface="+mj-ea"/>
                          <a:ea typeface="+mj-ea"/>
                        </a:rPr>
                      </a:br>
                      <a:r>
                        <a:rPr lang="en-US" altLang="zh-CN" sz="1400" u="none" strike="noStrike" dirty="0">
                          <a:solidFill>
                            <a:schemeClr val="tx1"/>
                          </a:solidFill>
                          <a:effectLst/>
                          <a:latin typeface="+mj-ea"/>
                          <a:ea typeface="+mj-ea"/>
                        </a:rPr>
                        <a:t>2015</a:t>
                      </a:r>
                      <a:r>
                        <a:rPr lang="zh-CN" altLang="en-US" sz="1400" u="none" strike="noStrike" dirty="0">
                          <a:solidFill>
                            <a:schemeClr val="tx1"/>
                          </a:solidFill>
                          <a:effectLst/>
                          <a:latin typeface="+mj-ea"/>
                          <a:ea typeface="+mj-ea"/>
                        </a:rPr>
                        <a:t>年：资金管理系统、勘察设计</a:t>
                      </a:r>
                      <a:r>
                        <a:rPr lang="en-US" altLang="zh-CN" sz="1400" u="none" strike="noStrike" dirty="0">
                          <a:solidFill>
                            <a:schemeClr val="tx1"/>
                          </a:solidFill>
                          <a:effectLst/>
                          <a:latin typeface="+mj-ea"/>
                          <a:ea typeface="+mj-ea"/>
                        </a:rPr>
                        <a:t>ERP</a:t>
                      </a:r>
                      <a:r>
                        <a:rPr lang="zh-CN" altLang="en-US" sz="1400" u="none" strike="noStrike" dirty="0">
                          <a:solidFill>
                            <a:schemeClr val="tx1"/>
                          </a:solidFill>
                          <a:effectLst/>
                          <a:latin typeface="+mj-ea"/>
                          <a:ea typeface="+mj-ea"/>
                        </a:rPr>
                        <a:t>。</a:t>
                      </a:r>
                      <a:br>
                        <a:rPr lang="zh-CN" altLang="en-US" sz="1400" u="none" strike="noStrike" dirty="0">
                          <a:solidFill>
                            <a:schemeClr val="tx1"/>
                          </a:solidFill>
                          <a:effectLst/>
                          <a:latin typeface="+mj-ea"/>
                          <a:ea typeface="+mj-ea"/>
                        </a:rPr>
                      </a:br>
                      <a:r>
                        <a:rPr lang="en-US" altLang="zh-CN" sz="1400" u="none" strike="noStrike" dirty="0">
                          <a:solidFill>
                            <a:schemeClr val="tx1"/>
                          </a:solidFill>
                          <a:effectLst/>
                          <a:latin typeface="+mj-ea"/>
                          <a:ea typeface="+mj-ea"/>
                        </a:rPr>
                        <a:t>2016</a:t>
                      </a:r>
                      <a:r>
                        <a:rPr lang="zh-CN" altLang="en-US" sz="1400" u="none" strike="noStrike" dirty="0">
                          <a:solidFill>
                            <a:schemeClr val="tx1"/>
                          </a:solidFill>
                          <a:effectLst/>
                          <a:latin typeface="+mj-ea"/>
                          <a:ea typeface="+mj-ea"/>
                        </a:rPr>
                        <a:t>年：经营情况分析与决策系统、房地产</a:t>
                      </a:r>
                      <a:r>
                        <a:rPr lang="en-US" altLang="zh-CN" sz="1400" u="none" strike="noStrike" dirty="0">
                          <a:solidFill>
                            <a:schemeClr val="tx1"/>
                          </a:solidFill>
                          <a:effectLst/>
                          <a:latin typeface="+mj-ea"/>
                          <a:ea typeface="+mj-ea"/>
                        </a:rPr>
                        <a:t>ERP</a:t>
                      </a:r>
                      <a:r>
                        <a:rPr lang="zh-CN" altLang="en-US" sz="1400" u="none" strike="noStrike" dirty="0">
                          <a:solidFill>
                            <a:schemeClr val="tx1"/>
                          </a:solidFill>
                          <a:effectLst/>
                          <a:latin typeface="+mj-ea"/>
                          <a:ea typeface="+mj-ea"/>
                        </a:rPr>
                        <a:t>系统。</a:t>
                      </a:r>
                      <a:br>
                        <a:rPr lang="zh-CN" altLang="en-US" sz="1400" u="none" strike="noStrike" dirty="0">
                          <a:solidFill>
                            <a:schemeClr val="tx1"/>
                          </a:solidFill>
                          <a:effectLst/>
                          <a:latin typeface="+mj-ea"/>
                          <a:ea typeface="+mj-ea"/>
                        </a:rPr>
                      </a:br>
                      <a:r>
                        <a:rPr lang="en-US" altLang="zh-CN" sz="1400" u="none" strike="noStrike" dirty="0">
                          <a:solidFill>
                            <a:schemeClr val="tx1"/>
                          </a:solidFill>
                          <a:effectLst/>
                          <a:latin typeface="+mj-ea"/>
                          <a:ea typeface="+mj-ea"/>
                        </a:rPr>
                        <a:t>2017-2018</a:t>
                      </a:r>
                      <a:r>
                        <a:rPr lang="zh-CN" altLang="en-US" sz="1400" u="none" strike="noStrike" dirty="0">
                          <a:solidFill>
                            <a:schemeClr val="tx1"/>
                          </a:solidFill>
                          <a:effectLst/>
                          <a:latin typeface="+mj-ea"/>
                          <a:ea typeface="+mj-ea"/>
                        </a:rPr>
                        <a:t>年：知识管理系统、风险管理系统、城市建设</a:t>
                      </a:r>
                      <a:r>
                        <a:rPr lang="en-US" altLang="zh-CN" sz="1400" u="none" strike="noStrike" dirty="0">
                          <a:solidFill>
                            <a:schemeClr val="tx1"/>
                          </a:solidFill>
                          <a:effectLst/>
                          <a:latin typeface="+mj-ea"/>
                          <a:ea typeface="+mj-ea"/>
                        </a:rPr>
                        <a:t>ERP</a:t>
                      </a:r>
                      <a:r>
                        <a:rPr lang="zh-CN" altLang="en-US" sz="1400" u="none" strike="noStrike" dirty="0">
                          <a:solidFill>
                            <a:schemeClr val="tx1"/>
                          </a:solidFill>
                          <a:effectLst/>
                          <a:latin typeface="+mj-ea"/>
                          <a:ea typeface="+mj-ea"/>
                        </a:rPr>
                        <a:t>系统、基础设施项目管理系统（专业公司</a:t>
                      </a:r>
                      <a:r>
                        <a:rPr lang="en-US" altLang="zh-CN" sz="1400" u="none" strike="noStrike" dirty="0">
                          <a:solidFill>
                            <a:schemeClr val="tx1"/>
                          </a:solidFill>
                          <a:effectLst/>
                          <a:latin typeface="+mj-ea"/>
                          <a:ea typeface="+mj-ea"/>
                        </a:rPr>
                        <a:t>ERP</a:t>
                      </a:r>
                      <a:r>
                        <a:rPr lang="zh-CN" altLang="en-US" sz="1400" u="none" strike="noStrike" dirty="0">
                          <a:solidFill>
                            <a:schemeClr val="tx1"/>
                          </a:solidFill>
                          <a:effectLst/>
                          <a:latin typeface="+mj-ea"/>
                          <a:ea typeface="+mj-ea"/>
                        </a:rPr>
                        <a:t>）。</a:t>
                      </a:r>
                      <a:br>
                        <a:rPr lang="zh-CN" altLang="en-US" sz="1400" u="none" strike="noStrike" dirty="0">
                          <a:solidFill>
                            <a:schemeClr val="tx1"/>
                          </a:solidFill>
                          <a:effectLst/>
                          <a:latin typeface="+mj-ea"/>
                          <a:ea typeface="+mj-ea"/>
                        </a:rPr>
                      </a:br>
                      <a:endParaRPr lang="zh-CN" altLang="en-US"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c rowSpan="2">
                  <a:txBody>
                    <a:bodyPr/>
                    <a:lstStyle/>
                    <a:p>
                      <a:pPr algn="l" fontAlgn="ctr"/>
                      <a:r>
                        <a:rPr lang="zh-CN" altLang="en-US" sz="1400" u="none" strike="noStrike" dirty="0">
                          <a:solidFill>
                            <a:schemeClr val="tx1"/>
                          </a:solidFill>
                          <a:effectLst/>
                          <a:latin typeface="+mj-ea"/>
                          <a:ea typeface="+mj-ea"/>
                        </a:rPr>
                        <a:t>试点单位：六局、中建装饰。</a:t>
                      </a:r>
                      <a:br>
                        <a:rPr lang="zh-CN" altLang="en-US" sz="1400" u="none" strike="noStrike" dirty="0">
                          <a:solidFill>
                            <a:schemeClr val="tx1"/>
                          </a:solidFill>
                          <a:effectLst/>
                          <a:latin typeface="+mj-ea"/>
                          <a:ea typeface="+mj-ea"/>
                        </a:rPr>
                      </a:br>
                      <a:r>
                        <a:rPr lang="en-US" altLang="zh-CN" sz="1400" u="none" strike="noStrike" dirty="0">
                          <a:solidFill>
                            <a:schemeClr val="tx1"/>
                          </a:solidFill>
                          <a:effectLst/>
                          <a:latin typeface="+mj-ea"/>
                          <a:ea typeface="+mj-ea"/>
                        </a:rPr>
                        <a:t>2014</a:t>
                      </a:r>
                      <a:r>
                        <a:rPr lang="zh-CN" altLang="en-US" sz="1400" u="none" strike="noStrike" dirty="0">
                          <a:solidFill>
                            <a:schemeClr val="tx1"/>
                          </a:solidFill>
                          <a:effectLst/>
                          <a:latin typeface="+mj-ea"/>
                          <a:ea typeface="+mj-ea"/>
                        </a:rPr>
                        <a:t>年</a:t>
                      </a:r>
                      <a:r>
                        <a:rPr lang="en-US" altLang="zh-CN" sz="1400" u="none" strike="noStrike" dirty="0">
                          <a:solidFill>
                            <a:schemeClr val="tx1"/>
                          </a:solidFill>
                          <a:effectLst/>
                          <a:latin typeface="+mj-ea"/>
                          <a:ea typeface="+mj-ea"/>
                        </a:rPr>
                        <a:t>7</a:t>
                      </a:r>
                      <a:r>
                        <a:rPr lang="zh-CN" altLang="en-US" sz="1400" u="none" strike="noStrike" dirty="0">
                          <a:solidFill>
                            <a:schemeClr val="tx1"/>
                          </a:solidFill>
                          <a:effectLst/>
                          <a:latin typeface="+mj-ea"/>
                          <a:ea typeface="+mj-ea"/>
                        </a:rPr>
                        <a:t>月</a:t>
                      </a:r>
                      <a:r>
                        <a:rPr lang="en-US" altLang="zh-CN" sz="1400" u="none" strike="noStrike" dirty="0">
                          <a:solidFill>
                            <a:schemeClr val="tx1"/>
                          </a:solidFill>
                          <a:effectLst/>
                          <a:latin typeface="+mj-ea"/>
                          <a:ea typeface="+mj-ea"/>
                        </a:rPr>
                        <a:t>-12</a:t>
                      </a:r>
                      <a:r>
                        <a:rPr lang="zh-CN" altLang="en-US" sz="1400" u="none" strike="noStrike" dirty="0">
                          <a:solidFill>
                            <a:schemeClr val="tx1"/>
                          </a:solidFill>
                          <a:effectLst/>
                          <a:latin typeface="+mj-ea"/>
                          <a:ea typeface="+mj-ea"/>
                        </a:rPr>
                        <a:t>月二级单位推广：七局、四局、新疆建工、中建安装、筑港、中建</a:t>
                      </a:r>
                      <a:r>
                        <a:rPr lang="zh-CN" altLang="en-US" sz="1400" u="none" strike="noStrike" dirty="0" smtClean="0">
                          <a:solidFill>
                            <a:schemeClr val="tx1"/>
                          </a:solidFill>
                          <a:effectLst/>
                          <a:latin typeface="+mj-ea"/>
                          <a:ea typeface="+mj-ea"/>
                        </a:rPr>
                        <a:t>海峡的</a:t>
                      </a:r>
                      <a:r>
                        <a:rPr lang="zh-CN" altLang="en-US" sz="1400" u="none" strike="noStrike" dirty="0">
                          <a:solidFill>
                            <a:schemeClr val="tx1"/>
                          </a:solidFill>
                          <a:effectLst/>
                          <a:latin typeface="+mj-ea"/>
                          <a:ea typeface="+mj-ea"/>
                        </a:rPr>
                        <a:t>项目管理系统。</a:t>
                      </a:r>
                      <a:br>
                        <a:rPr lang="zh-CN" altLang="en-US" sz="1400" u="none" strike="noStrike" dirty="0">
                          <a:solidFill>
                            <a:schemeClr val="tx1"/>
                          </a:solidFill>
                          <a:effectLst/>
                          <a:latin typeface="+mj-ea"/>
                          <a:ea typeface="+mj-ea"/>
                        </a:rPr>
                      </a:br>
                      <a:r>
                        <a:rPr lang="en-US" altLang="zh-CN" sz="1400" u="none" strike="noStrike" dirty="0">
                          <a:solidFill>
                            <a:schemeClr val="tx1"/>
                          </a:solidFill>
                          <a:effectLst/>
                          <a:latin typeface="+mj-ea"/>
                          <a:ea typeface="+mj-ea"/>
                        </a:rPr>
                        <a:t>2015</a:t>
                      </a:r>
                      <a:r>
                        <a:rPr lang="zh-CN" altLang="en-US" sz="1400" u="none" strike="noStrike" dirty="0">
                          <a:solidFill>
                            <a:schemeClr val="tx1"/>
                          </a:solidFill>
                          <a:effectLst/>
                          <a:latin typeface="+mj-ea"/>
                          <a:ea typeface="+mj-ea"/>
                        </a:rPr>
                        <a:t>年二级单位推广</a:t>
                      </a:r>
                      <a:r>
                        <a:rPr lang="zh-CN" altLang="en-US" sz="1400" u="none" strike="noStrike" dirty="0" smtClean="0">
                          <a:solidFill>
                            <a:schemeClr val="tx1"/>
                          </a:solidFill>
                          <a:effectLst/>
                          <a:latin typeface="+mj-ea"/>
                          <a:ea typeface="+mj-ea"/>
                        </a:rPr>
                        <a:t>：一局、二</a:t>
                      </a:r>
                      <a:r>
                        <a:rPr lang="zh-CN" altLang="en-US" sz="1400" u="none" strike="noStrike" dirty="0">
                          <a:solidFill>
                            <a:schemeClr val="tx1"/>
                          </a:solidFill>
                          <a:effectLst/>
                          <a:latin typeface="+mj-ea"/>
                          <a:ea typeface="+mj-ea"/>
                        </a:rPr>
                        <a:t>局</a:t>
                      </a:r>
                      <a:r>
                        <a:rPr lang="zh-CN" altLang="en-US" sz="1400" u="none" strike="noStrike" dirty="0" smtClean="0">
                          <a:solidFill>
                            <a:schemeClr val="tx1"/>
                          </a:solidFill>
                          <a:effectLst/>
                          <a:latin typeface="+mj-ea"/>
                          <a:ea typeface="+mj-ea"/>
                        </a:rPr>
                        <a:t>、</a:t>
                      </a:r>
                      <a:r>
                        <a:rPr lang="zh-CN" altLang="en-US" sz="1400" u="none" strike="noStrike" kern="1200" dirty="0" smtClean="0">
                          <a:solidFill>
                            <a:schemeClr val="tx1"/>
                          </a:solidFill>
                          <a:effectLst/>
                          <a:latin typeface="+mj-ea"/>
                          <a:ea typeface="+mj-ea"/>
                          <a:cs typeface="+mn-cs"/>
                        </a:rPr>
                        <a:t>三局、</a:t>
                      </a:r>
                      <a:r>
                        <a:rPr lang="zh-CN" altLang="en-US" sz="1400" u="none" strike="noStrike" dirty="0" smtClean="0">
                          <a:solidFill>
                            <a:schemeClr val="tx1"/>
                          </a:solidFill>
                          <a:effectLst/>
                          <a:latin typeface="+mj-ea"/>
                          <a:ea typeface="+mj-ea"/>
                        </a:rPr>
                        <a:t>五</a:t>
                      </a:r>
                      <a:r>
                        <a:rPr lang="zh-CN" altLang="en-US" sz="1400" u="none" strike="noStrike" dirty="0">
                          <a:solidFill>
                            <a:schemeClr val="tx1"/>
                          </a:solidFill>
                          <a:effectLst/>
                          <a:latin typeface="+mj-ea"/>
                          <a:ea typeface="+mj-ea"/>
                        </a:rPr>
                        <a:t>局、八局、电力、钢构、交通、西部建设的项目管理系统。</a:t>
                      </a:r>
                      <a:br>
                        <a:rPr lang="zh-CN" altLang="en-US" sz="1400" u="none" strike="noStrike" dirty="0">
                          <a:solidFill>
                            <a:schemeClr val="tx1"/>
                          </a:solidFill>
                          <a:effectLst/>
                          <a:latin typeface="+mj-ea"/>
                          <a:ea typeface="+mj-ea"/>
                        </a:rPr>
                      </a:br>
                      <a:endParaRPr lang="zh-CN" altLang="en-US"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r>
              <a:tr h="2458716">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dirty="0">
                          <a:solidFill>
                            <a:schemeClr val="tx1"/>
                          </a:solidFill>
                          <a:effectLst/>
                          <a:latin typeface="+mj-ea"/>
                          <a:ea typeface="+mj-ea"/>
                        </a:rPr>
                        <a:t>人员主数据</a:t>
                      </a:r>
                      <a:endParaRPr lang="zh-CN" altLang="en-US"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c vMerge="1">
                  <a:txBody>
                    <a:bodyPr/>
                    <a:lstStyle/>
                    <a:p>
                      <a:endParaRPr lang="zh-CN" altLang="en-US"/>
                    </a:p>
                  </a:txBody>
                  <a:tcPr/>
                </a:tc>
                <a:tc vMerge="1">
                  <a:txBody>
                    <a:bodyPr/>
                    <a:lstStyle/>
                    <a:p>
                      <a:endParaRPr lang="zh-CN" altLang="en-US"/>
                    </a:p>
                  </a:txBody>
                  <a:tcPr/>
                </a:tc>
              </a:tr>
            </a:tbl>
          </a:graphicData>
        </a:graphic>
      </p:graphicFrame>
      <p:sp>
        <p:nvSpPr>
          <p:cNvPr id="7" name="矩形 6"/>
          <p:cNvSpPr/>
          <p:nvPr/>
        </p:nvSpPr>
        <p:spPr>
          <a:xfrm>
            <a:off x="6594140" y="176270"/>
            <a:ext cx="2895364" cy="372410"/>
          </a:xfrm>
          <a:prstGeom prst="rect">
            <a:avLst/>
          </a:prstGeom>
        </p:spPr>
        <p:txBody>
          <a:bodyPr wrap="square">
            <a:spAutoFit/>
          </a:bodyPr>
          <a:lstStyle/>
          <a:p>
            <a:pPr>
              <a:buNone/>
            </a:pPr>
            <a:r>
              <a:rPr lang="zh-CN" altLang="en-US" b="1" dirty="0" smtClean="0">
                <a:latin typeface="+mn-ea"/>
                <a:ea typeface="+mn-ea"/>
              </a:rPr>
              <a:t>原则策略   </a:t>
            </a:r>
            <a:r>
              <a:rPr lang="zh-CN" altLang="en-US" b="1" dirty="0" smtClean="0">
                <a:solidFill>
                  <a:srgbClr val="FF0000"/>
                </a:solidFill>
                <a:latin typeface="+mn-ea"/>
                <a:ea typeface="+mn-ea"/>
              </a:rPr>
              <a:t>推进计划   </a:t>
            </a:r>
            <a:r>
              <a:rPr lang="zh-CN" altLang="en-US" b="1" dirty="0" smtClean="0">
                <a:latin typeface="+mn-ea"/>
                <a:ea typeface="+mn-ea"/>
              </a:rPr>
              <a:t>项目预算</a:t>
            </a:r>
            <a:endParaRPr lang="zh-CN" altLang="en-US" b="1" dirty="0">
              <a:latin typeface="+mn-ea"/>
              <a:ea typeface="+mn-ea"/>
            </a:endParaRPr>
          </a:p>
        </p:txBody>
      </p:sp>
      <p:sp>
        <p:nvSpPr>
          <p:cNvPr id="8" name="右箭头 7"/>
          <p:cNvSpPr/>
          <p:nvPr/>
        </p:nvSpPr>
        <p:spPr bwMode="auto">
          <a:xfrm>
            <a:off x="8478446"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 name="右箭头 8"/>
          <p:cNvSpPr/>
          <p:nvPr/>
        </p:nvSpPr>
        <p:spPr bwMode="auto">
          <a:xfrm>
            <a:off x="7490799"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274063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304404" y="227112"/>
            <a:ext cx="5512692" cy="609600"/>
          </a:xfrm>
        </p:spPr>
        <p:txBody>
          <a:bodyPr>
            <a:normAutofit/>
          </a:bodyPr>
          <a:lstStyle/>
          <a:p>
            <a:r>
              <a:rPr lang="zh-CN" altLang="en-US" dirty="0" smtClean="0"/>
              <a:t>主数据实施</a:t>
            </a:r>
            <a:r>
              <a:rPr lang="zh-CN" altLang="en-US" dirty="0"/>
              <a:t>推广计划</a:t>
            </a:r>
            <a:r>
              <a:rPr lang="en-US" altLang="zh-CN" dirty="0"/>
              <a:t>- -</a:t>
            </a:r>
            <a:r>
              <a:rPr lang="zh-CN" altLang="en-US" sz="2000" dirty="0" smtClean="0"/>
              <a:t>项目类</a:t>
            </a:r>
            <a:endParaRPr lang="zh-CN" altLang="en-US" sz="2000" dirty="0"/>
          </a:p>
        </p:txBody>
      </p:sp>
      <p:graphicFrame>
        <p:nvGraphicFramePr>
          <p:cNvPr id="2" name="表格 1"/>
          <p:cNvGraphicFramePr>
            <a:graphicFrameLocks noGrp="1"/>
          </p:cNvGraphicFramePr>
          <p:nvPr>
            <p:extLst>
              <p:ext uri="{D42A27DB-BD31-4B8C-83A1-F6EECF244321}">
                <p14:modId xmlns:p14="http://schemas.microsoft.com/office/powerpoint/2010/main" val="110088819"/>
              </p:ext>
            </p:extLst>
          </p:nvPr>
        </p:nvGraphicFramePr>
        <p:xfrm>
          <a:off x="128464" y="1052736"/>
          <a:ext cx="9577064" cy="5564188"/>
        </p:xfrm>
        <a:graphic>
          <a:graphicData uri="http://schemas.openxmlformats.org/drawingml/2006/table">
            <a:tbl>
              <a:tblPr>
                <a:tableStyleId>{5C22544A-7EE6-4342-B048-85BDC9FD1C3A}</a:tableStyleId>
              </a:tblPr>
              <a:tblGrid>
                <a:gridCol w="756646"/>
                <a:gridCol w="728170"/>
                <a:gridCol w="1419236"/>
                <a:gridCol w="3109454"/>
                <a:gridCol w="3563558"/>
              </a:tblGrid>
              <a:tr h="506413">
                <a:tc>
                  <a:txBody>
                    <a:bodyPr/>
                    <a:lstStyle/>
                    <a:p>
                      <a:pPr algn="ctr" fontAlgn="ctr"/>
                      <a:r>
                        <a:rPr lang="zh-CN" altLang="en-US" sz="1400" u="none" strike="noStrike" dirty="0">
                          <a:solidFill>
                            <a:schemeClr val="tx1"/>
                          </a:solidFill>
                          <a:effectLst/>
                          <a:latin typeface="+mj-ea"/>
                          <a:ea typeface="+mj-ea"/>
                        </a:rPr>
                        <a:t>推广周期</a:t>
                      </a:r>
                      <a:endParaRPr lang="zh-CN" altLang="en-US" sz="1400" b="1" i="0" u="none" strike="noStrike" dirty="0">
                        <a:solidFill>
                          <a:schemeClr val="tx1"/>
                        </a:solidFill>
                        <a:effectLst/>
                        <a:latin typeface="+mj-ea"/>
                        <a:ea typeface="+mj-ea"/>
                      </a:endParaRPr>
                    </a:p>
                  </a:txBody>
                  <a:tcPr marL="9525" marR="9525" marT="9525" marB="0" anchor="ctr">
                    <a:solidFill>
                      <a:schemeClr val="accent1"/>
                    </a:solidFill>
                  </a:tcPr>
                </a:tc>
                <a:tc>
                  <a:txBody>
                    <a:bodyPr/>
                    <a:lstStyle/>
                    <a:p>
                      <a:pPr algn="ctr" fontAlgn="ctr"/>
                      <a:r>
                        <a:rPr lang="zh-CN" altLang="en-US" sz="1400" u="none" strike="noStrike" dirty="0">
                          <a:solidFill>
                            <a:schemeClr val="tx1"/>
                          </a:solidFill>
                          <a:effectLst/>
                          <a:latin typeface="+mj-ea"/>
                          <a:ea typeface="+mj-ea"/>
                        </a:rPr>
                        <a:t>开发周期</a:t>
                      </a:r>
                      <a:endParaRPr lang="zh-CN" altLang="en-US" sz="1400" b="1" i="0" u="none" strike="noStrike" dirty="0">
                        <a:solidFill>
                          <a:schemeClr val="tx1"/>
                        </a:solidFill>
                        <a:effectLst/>
                        <a:latin typeface="+mj-ea"/>
                        <a:ea typeface="+mj-ea"/>
                      </a:endParaRPr>
                    </a:p>
                  </a:txBody>
                  <a:tcPr marL="9525" marR="9525" marT="9525" marB="0" anchor="ctr">
                    <a:solidFill>
                      <a:schemeClr val="accent1"/>
                    </a:solidFill>
                  </a:tcPr>
                </a:tc>
                <a:tc>
                  <a:txBody>
                    <a:bodyPr/>
                    <a:lstStyle/>
                    <a:p>
                      <a:pPr algn="ctr" fontAlgn="ctr"/>
                      <a:r>
                        <a:rPr lang="zh-CN" altLang="en-US" sz="1400" u="none" strike="noStrike" dirty="0">
                          <a:solidFill>
                            <a:schemeClr val="tx1"/>
                          </a:solidFill>
                          <a:effectLst/>
                          <a:latin typeface="+mj-ea"/>
                          <a:ea typeface="+mj-ea"/>
                        </a:rPr>
                        <a:t>主数据类别</a:t>
                      </a:r>
                      <a:endParaRPr lang="zh-CN" altLang="en-US" sz="1400" b="1" i="0" u="none" strike="noStrike" dirty="0">
                        <a:solidFill>
                          <a:schemeClr val="tx1"/>
                        </a:solidFill>
                        <a:effectLst/>
                        <a:latin typeface="+mj-ea"/>
                        <a:ea typeface="+mj-ea"/>
                      </a:endParaRPr>
                    </a:p>
                  </a:txBody>
                  <a:tcPr marL="9525" marR="9525" marT="9525" marB="0" anchor="ctr">
                    <a:solidFill>
                      <a:schemeClr val="accent1"/>
                    </a:solidFill>
                  </a:tcPr>
                </a:tc>
                <a:tc>
                  <a:txBody>
                    <a:bodyPr/>
                    <a:lstStyle/>
                    <a:p>
                      <a:pPr algn="ctr" fontAlgn="ctr"/>
                      <a:r>
                        <a:rPr lang="zh-CN" altLang="en-US" sz="1400" u="none" strike="noStrike" dirty="0">
                          <a:solidFill>
                            <a:schemeClr val="tx1"/>
                          </a:solidFill>
                          <a:effectLst/>
                          <a:latin typeface="+mj-ea"/>
                          <a:ea typeface="+mj-ea"/>
                        </a:rPr>
                        <a:t>被集成系统</a:t>
                      </a:r>
                      <a:endParaRPr lang="zh-CN" altLang="en-US" sz="1400" b="1" i="0" u="none" strike="noStrike" dirty="0">
                        <a:solidFill>
                          <a:schemeClr val="tx1"/>
                        </a:solidFill>
                        <a:effectLst/>
                        <a:latin typeface="+mj-ea"/>
                        <a:ea typeface="+mj-ea"/>
                      </a:endParaRPr>
                    </a:p>
                  </a:txBody>
                  <a:tcPr marL="9525" marR="9525" marT="9525" marB="0" anchor="ctr">
                    <a:solidFill>
                      <a:schemeClr val="accent1"/>
                    </a:solidFill>
                  </a:tcPr>
                </a:tc>
                <a:tc>
                  <a:txBody>
                    <a:bodyPr/>
                    <a:lstStyle/>
                    <a:p>
                      <a:pPr algn="ctr" fontAlgn="ctr"/>
                      <a:r>
                        <a:rPr lang="zh-CN" altLang="en-US" sz="1400" u="none" strike="noStrike" dirty="0">
                          <a:solidFill>
                            <a:schemeClr val="tx1"/>
                          </a:solidFill>
                          <a:effectLst/>
                          <a:latin typeface="+mj-ea"/>
                          <a:ea typeface="+mj-ea"/>
                        </a:rPr>
                        <a:t>试点与推广单位</a:t>
                      </a:r>
                      <a:endParaRPr lang="zh-CN" altLang="en-US" sz="1400" b="1" i="0" u="none" strike="noStrike" dirty="0">
                        <a:solidFill>
                          <a:schemeClr val="tx1"/>
                        </a:solidFill>
                        <a:effectLst/>
                        <a:latin typeface="+mj-ea"/>
                        <a:ea typeface="+mj-ea"/>
                      </a:endParaRPr>
                    </a:p>
                  </a:txBody>
                  <a:tcPr marL="9525" marR="9525" marT="9525" marB="0" anchor="ctr">
                    <a:solidFill>
                      <a:schemeClr val="accent1"/>
                    </a:solidFill>
                  </a:tcPr>
                </a:tc>
              </a:tr>
              <a:tr h="514350">
                <a:tc rowSpan="8">
                  <a:txBody>
                    <a:bodyPr/>
                    <a:lstStyle/>
                    <a:p>
                      <a:pPr algn="l" fontAlgn="ctr"/>
                      <a:r>
                        <a:rPr lang="zh-CN" altLang="en-US" sz="1300" u="none" strike="noStrike" dirty="0">
                          <a:solidFill>
                            <a:schemeClr val="tx1"/>
                          </a:solidFill>
                          <a:effectLst/>
                          <a:latin typeface="+mj-ea"/>
                          <a:ea typeface="+mj-ea"/>
                        </a:rPr>
                        <a:t>项目类（</a:t>
                      </a:r>
                      <a:r>
                        <a:rPr lang="en-US" altLang="zh-CN" sz="1300" u="none" strike="noStrike" dirty="0">
                          <a:solidFill>
                            <a:schemeClr val="tx1"/>
                          </a:solidFill>
                          <a:effectLst/>
                          <a:latin typeface="+mj-ea"/>
                          <a:ea typeface="+mj-ea"/>
                        </a:rPr>
                        <a:t>2015.01~2018.12</a:t>
                      </a:r>
                      <a:r>
                        <a:rPr lang="zh-CN" altLang="en-US" sz="1300" u="none" strike="noStrike" dirty="0">
                          <a:solidFill>
                            <a:schemeClr val="tx1"/>
                          </a:solidFill>
                          <a:effectLst/>
                          <a:latin typeface="+mj-ea"/>
                          <a:ea typeface="+mj-ea"/>
                        </a:rPr>
                        <a:t>）</a:t>
                      </a:r>
                      <a:endParaRPr lang="zh-CN" altLang="en-US" sz="1300" b="0" i="0" u="none" strike="noStrike" dirty="0">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ctr" fontAlgn="ctr"/>
                      <a:r>
                        <a:rPr lang="en-US" altLang="zh-CN" sz="1300" u="none" strike="noStrike" dirty="0">
                          <a:solidFill>
                            <a:schemeClr val="tx1"/>
                          </a:solidFill>
                          <a:effectLst/>
                          <a:latin typeface="+mj-ea"/>
                          <a:ea typeface="+mj-ea"/>
                        </a:rPr>
                        <a:t>2013.10~2014.06</a:t>
                      </a:r>
                      <a:endParaRPr lang="en-US" altLang="zh-CN" sz="1300" b="0" i="0" u="none" strike="noStrike" dirty="0">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l" fontAlgn="ctr"/>
                      <a:r>
                        <a:rPr lang="zh-CN" altLang="en-US" sz="1300" u="none" strike="noStrike" dirty="0">
                          <a:solidFill>
                            <a:schemeClr val="tx1"/>
                          </a:solidFill>
                          <a:effectLst/>
                          <a:latin typeface="+mj-ea"/>
                          <a:ea typeface="+mj-ea"/>
                        </a:rPr>
                        <a:t>供应商主数据</a:t>
                      </a:r>
                      <a:endParaRPr lang="zh-CN" altLang="en-US" sz="1300" b="0" i="0" u="none" strike="noStrike" dirty="0">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l" fontAlgn="ctr"/>
                      <a:r>
                        <a:rPr lang="zh-CN" altLang="en-US" sz="1300" u="none" strike="noStrike" dirty="0">
                          <a:solidFill>
                            <a:schemeClr val="tx1"/>
                          </a:solidFill>
                          <a:effectLst/>
                          <a:latin typeface="+mj-ea"/>
                          <a:ea typeface="+mj-ea"/>
                        </a:rPr>
                        <a:t>源：集采物资交易系统</a:t>
                      </a:r>
                      <a:br>
                        <a:rPr lang="zh-CN" altLang="en-US" sz="1300" u="none" strike="noStrike" dirty="0">
                          <a:solidFill>
                            <a:schemeClr val="tx1"/>
                          </a:solidFill>
                          <a:effectLst/>
                          <a:latin typeface="+mj-ea"/>
                          <a:ea typeface="+mj-ea"/>
                        </a:rPr>
                      </a:br>
                      <a:r>
                        <a:rPr lang="zh-CN" altLang="en-US" sz="1300" u="none" strike="noStrike" dirty="0">
                          <a:solidFill>
                            <a:schemeClr val="tx1"/>
                          </a:solidFill>
                          <a:effectLst/>
                          <a:latin typeface="+mj-ea"/>
                          <a:ea typeface="+mj-ea"/>
                        </a:rPr>
                        <a:t>目的：施工企业项目管理系统、资金管理系统。</a:t>
                      </a:r>
                      <a:endParaRPr lang="zh-CN" altLang="en-US" sz="1300" b="0" i="0" u="none" strike="noStrike" dirty="0">
                        <a:solidFill>
                          <a:schemeClr val="tx1"/>
                        </a:solidFill>
                        <a:effectLst/>
                        <a:latin typeface="+mj-ea"/>
                        <a:ea typeface="+mj-ea"/>
                      </a:endParaRPr>
                    </a:p>
                  </a:txBody>
                  <a:tcPr marL="9525" marR="9525" marT="9525" marB="0" anchor="ctr">
                    <a:solidFill>
                      <a:schemeClr val="bg1">
                        <a:lumMod val="95000"/>
                      </a:schemeClr>
                    </a:solidFill>
                  </a:tcPr>
                </a:tc>
                <a:tc rowSpan="6">
                  <a:txBody>
                    <a:bodyPr/>
                    <a:lstStyle/>
                    <a:p>
                      <a:pPr algn="l" fontAlgn="ctr"/>
                      <a:r>
                        <a:rPr lang="en-US" altLang="zh-CN" sz="1300" u="none" strike="noStrike">
                          <a:solidFill>
                            <a:schemeClr val="tx1"/>
                          </a:solidFill>
                          <a:effectLst/>
                          <a:latin typeface="+mj-ea"/>
                          <a:ea typeface="+mj-ea"/>
                        </a:rPr>
                        <a:t>2014</a:t>
                      </a:r>
                      <a:r>
                        <a:rPr lang="zh-CN" altLang="en-US" sz="1300" u="none" strike="noStrike">
                          <a:solidFill>
                            <a:schemeClr val="tx1"/>
                          </a:solidFill>
                          <a:effectLst/>
                          <a:latin typeface="+mj-ea"/>
                          <a:ea typeface="+mj-ea"/>
                        </a:rPr>
                        <a:t>年</a:t>
                      </a:r>
                      <a:r>
                        <a:rPr lang="en-US" altLang="zh-CN" sz="1300" u="none" strike="noStrike">
                          <a:solidFill>
                            <a:schemeClr val="tx1"/>
                          </a:solidFill>
                          <a:effectLst/>
                          <a:latin typeface="+mj-ea"/>
                          <a:ea typeface="+mj-ea"/>
                        </a:rPr>
                        <a:t>7</a:t>
                      </a:r>
                      <a:r>
                        <a:rPr lang="zh-CN" altLang="en-US" sz="1300" u="none" strike="noStrike">
                          <a:solidFill>
                            <a:schemeClr val="tx1"/>
                          </a:solidFill>
                          <a:effectLst/>
                          <a:latin typeface="+mj-ea"/>
                          <a:ea typeface="+mj-ea"/>
                        </a:rPr>
                        <a:t>月</a:t>
                      </a:r>
                      <a:r>
                        <a:rPr lang="en-US" altLang="zh-CN" sz="1300" u="none" strike="noStrike">
                          <a:solidFill>
                            <a:schemeClr val="tx1"/>
                          </a:solidFill>
                          <a:effectLst/>
                          <a:latin typeface="+mj-ea"/>
                          <a:ea typeface="+mj-ea"/>
                        </a:rPr>
                        <a:t>-2015</a:t>
                      </a:r>
                      <a:r>
                        <a:rPr lang="zh-CN" altLang="en-US" sz="1300" u="none" strike="noStrike">
                          <a:solidFill>
                            <a:schemeClr val="tx1"/>
                          </a:solidFill>
                          <a:effectLst/>
                          <a:latin typeface="+mj-ea"/>
                          <a:ea typeface="+mj-ea"/>
                        </a:rPr>
                        <a:t>年</a:t>
                      </a:r>
                      <a:r>
                        <a:rPr lang="en-US" altLang="zh-CN" sz="1300" u="none" strike="noStrike">
                          <a:solidFill>
                            <a:schemeClr val="tx1"/>
                          </a:solidFill>
                          <a:effectLst/>
                          <a:latin typeface="+mj-ea"/>
                          <a:ea typeface="+mj-ea"/>
                        </a:rPr>
                        <a:t>12</a:t>
                      </a:r>
                      <a:r>
                        <a:rPr lang="zh-CN" altLang="en-US" sz="1300" u="none" strike="noStrike">
                          <a:solidFill>
                            <a:schemeClr val="tx1"/>
                          </a:solidFill>
                          <a:effectLst/>
                          <a:latin typeface="+mj-ea"/>
                          <a:ea typeface="+mj-ea"/>
                        </a:rPr>
                        <a:t>月试点单位：六局、中建装饰。</a:t>
                      </a:r>
                      <a:br>
                        <a:rPr lang="zh-CN" altLang="en-US" sz="1300" u="none" strike="noStrike">
                          <a:solidFill>
                            <a:schemeClr val="tx1"/>
                          </a:solidFill>
                          <a:effectLst/>
                          <a:latin typeface="+mj-ea"/>
                          <a:ea typeface="+mj-ea"/>
                        </a:rPr>
                      </a:br>
                      <a:r>
                        <a:rPr lang="en-US" altLang="zh-CN" sz="1300" u="none" strike="noStrike">
                          <a:solidFill>
                            <a:schemeClr val="tx1"/>
                          </a:solidFill>
                          <a:effectLst/>
                          <a:latin typeface="+mj-ea"/>
                          <a:ea typeface="+mj-ea"/>
                        </a:rPr>
                        <a:t>2015</a:t>
                      </a:r>
                      <a:r>
                        <a:rPr lang="zh-CN" altLang="en-US" sz="1300" u="none" strike="noStrike">
                          <a:solidFill>
                            <a:schemeClr val="tx1"/>
                          </a:solidFill>
                          <a:effectLst/>
                          <a:latin typeface="+mj-ea"/>
                          <a:ea typeface="+mj-ea"/>
                        </a:rPr>
                        <a:t>年：</a:t>
                      </a:r>
                      <a:r>
                        <a:rPr lang="en-US" altLang="zh-CN" sz="1300" u="none" strike="noStrike">
                          <a:solidFill>
                            <a:schemeClr val="tx1"/>
                          </a:solidFill>
                          <a:effectLst/>
                          <a:latin typeface="+mj-ea"/>
                          <a:ea typeface="+mj-ea"/>
                        </a:rPr>
                        <a:t>1.</a:t>
                      </a:r>
                      <a:r>
                        <a:rPr lang="zh-CN" altLang="en-US" sz="1300" u="none" strike="noStrike">
                          <a:solidFill>
                            <a:schemeClr val="tx1"/>
                          </a:solidFill>
                          <a:effectLst/>
                          <a:latin typeface="+mj-ea"/>
                          <a:ea typeface="+mj-ea"/>
                        </a:rPr>
                        <a:t>与施工企业项目管理系统接口：一局、二局、三局、四局、七局、中建交通、新疆建工。</a:t>
                      </a:r>
                      <a:r>
                        <a:rPr lang="en-US" altLang="zh-CN" sz="1300" u="none" strike="noStrike">
                          <a:solidFill>
                            <a:schemeClr val="tx1"/>
                          </a:solidFill>
                          <a:effectLst/>
                          <a:latin typeface="+mj-ea"/>
                          <a:ea typeface="+mj-ea"/>
                        </a:rPr>
                        <a:t>2.</a:t>
                      </a:r>
                      <a:r>
                        <a:rPr lang="zh-CN" altLang="en-US" sz="1300" u="none" strike="noStrike">
                          <a:solidFill>
                            <a:schemeClr val="tx1"/>
                          </a:solidFill>
                          <a:effectLst/>
                          <a:latin typeface="+mj-ea"/>
                          <a:ea typeface="+mj-ea"/>
                        </a:rPr>
                        <a:t>与总部系统接口：集采物资交易系统、客户关系系统、财务基础档案、法律与合同管理系统、科技管理系统。</a:t>
                      </a:r>
                      <a:br>
                        <a:rPr lang="zh-CN" altLang="en-US" sz="1300" u="none" strike="noStrike">
                          <a:solidFill>
                            <a:schemeClr val="tx1"/>
                          </a:solidFill>
                          <a:effectLst/>
                          <a:latin typeface="+mj-ea"/>
                          <a:ea typeface="+mj-ea"/>
                        </a:rPr>
                      </a:br>
                      <a:r>
                        <a:rPr lang="en-US" altLang="zh-CN" sz="1300" u="none" strike="noStrike">
                          <a:solidFill>
                            <a:schemeClr val="tx1"/>
                          </a:solidFill>
                          <a:effectLst/>
                          <a:latin typeface="+mj-ea"/>
                          <a:ea typeface="+mj-ea"/>
                        </a:rPr>
                        <a:t>2016</a:t>
                      </a:r>
                      <a:r>
                        <a:rPr lang="zh-CN" altLang="en-US" sz="1300" u="none" strike="noStrike">
                          <a:solidFill>
                            <a:schemeClr val="tx1"/>
                          </a:solidFill>
                          <a:effectLst/>
                          <a:latin typeface="+mj-ea"/>
                          <a:ea typeface="+mj-ea"/>
                        </a:rPr>
                        <a:t>年：</a:t>
                      </a:r>
                      <a:r>
                        <a:rPr lang="en-US" altLang="zh-CN" sz="1300" u="none" strike="noStrike">
                          <a:solidFill>
                            <a:schemeClr val="tx1"/>
                          </a:solidFill>
                          <a:effectLst/>
                          <a:latin typeface="+mj-ea"/>
                          <a:ea typeface="+mj-ea"/>
                        </a:rPr>
                        <a:t>1.</a:t>
                      </a:r>
                      <a:r>
                        <a:rPr lang="zh-CN" altLang="en-US" sz="1300" u="none" strike="noStrike">
                          <a:solidFill>
                            <a:schemeClr val="tx1"/>
                          </a:solidFill>
                          <a:effectLst/>
                          <a:latin typeface="+mj-ea"/>
                          <a:ea typeface="+mj-ea"/>
                        </a:rPr>
                        <a:t>与施工企业项目管理系统接口：五局、专业公司</a:t>
                      </a:r>
                      <a:r>
                        <a:rPr lang="en-US" altLang="zh-CN" sz="1300" u="none" strike="noStrike">
                          <a:solidFill>
                            <a:schemeClr val="tx1"/>
                          </a:solidFill>
                          <a:effectLst/>
                          <a:latin typeface="+mj-ea"/>
                          <a:ea typeface="+mj-ea"/>
                        </a:rPr>
                        <a:t>(7</a:t>
                      </a:r>
                      <a:r>
                        <a:rPr lang="zh-CN" altLang="en-US" sz="1300" u="none" strike="noStrike">
                          <a:solidFill>
                            <a:schemeClr val="tx1"/>
                          </a:solidFill>
                          <a:effectLst/>
                          <a:latin typeface="+mj-ea"/>
                          <a:ea typeface="+mj-ea"/>
                        </a:rPr>
                        <a:t>家）。</a:t>
                      </a:r>
                      <a:r>
                        <a:rPr lang="en-US" altLang="zh-CN" sz="1300" u="none" strike="noStrike">
                          <a:solidFill>
                            <a:schemeClr val="tx1"/>
                          </a:solidFill>
                          <a:effectLst/>
                          <a:latin typeface="+mj-ea"/>
                          <a:ea typeface="+mj-ea"/>
                        </a:rPr>
                        <a:t>2.</a:t>
                      </a:r>
                      <a:r>
                        <a:rPr lang="zh-CN" altLang="en-US" sz="1300" u="none" strike="noStrike">
                          <a:solidFill>
                            <a:schemeClr val="tx1"/>
                          </a:solidFill>
                          <a:effectLst/>
                          <a:latin typeface="+mj-ea"/>
                          <a:ea typeface="+mj-ea"/>
                        </a:rPr>
                        <a:t>与专业公司</a:t>
                      </a:r>
                      <a:r>
                        <a:rPr lang="en-US" altLang="zh-CN" sz="1300" u="none" strike="noStrike">
                          <a:solidFill>
                            <a:schemeClr val="tx1"/>
                          </a:solidFill>
                          <a:effectLst/>
                          <a:latin typeface="+mj-ea"/>
                          <a:ea typeface="+mj-ea"/>
                        </a:rPr>
                        <a:t>ERP</a:t>
                      </a:r>
                      <a:r>
                        <a:rPr lang="zh-CN" altLang="en-US" sz="1300" u="none" strike="noStrike">
                          <a:solidFill>
                            <a:schemeClr val="tx1"/>
                          </a:solidFill>
                          <a:effectLst/>
                          <a:latin typeface="+mj-ea"/>
                          <a:ea typeface="+mj-ea"/>
                        </a:rPr>
                        <a:t>接口。</a:t>
                      </a:r>
                      <a:br>
                        <a:rPr lang="zh-CN" altLang="en-US" sz="1300" u="none" strike="noStrike">
                          <a:solidFill>
                            <a:schemeClr val="tx1"/>
                          </a:solidFill>
                          <a:effectLst/>
                          <a:latin typeface="+mj-ea"/>
                          <a:ea typeface="+mj-ea"/>
                        </a:rPr>
                      </a:br>
                      <a:r>
                        <a:rPr lang="en-US" altLang="zh-CN" sz="1300" u="none" strike="noStrike">
                          <a:solidFill>
                            <a:schemeClr val="tx1"/>
                          </a:solidFill>
                          <a:effectLst/>
                          <a:latin typeface="+mj-ea"/>
                          <a:ea typeface="+mj-ea"/>
                        </a:rPr>
                        <a:t>2017</a:t>
                      </a:r>
                      <a:r>
                        <a:rPr lang="zh-CN" altLang="en-US" sz="1300" u="none" strike="noStrike">
                          <a:solidFill>
                            <a:schemeClr val="tx1"/>
                          </a:solidFill>
                          <a:effectLst/>
                          <a:latin typeface="+mj-ea"/>
                          <a:ea typeface="+mj-ea"/>
                        </a:rPr>
                        <a:t>年：八局项目管理系统。</a:t>
                      </a:r>
                      <a:br>
                        <a:rPr lang="zh-CN" altLang="en-US" sz="1300" u="none" strike="noStrike">
                          <a:solidFill>
                            <a:schemeClr val="tx1"/>
                          </a:solidFill>
                          <a:effectLst/>
                          <a:latin typeface="+mj-ea"/>
                          <a:ea typeface="+mj-ea"/>
                        </a:rPr>
                      </a:br>
                      <a:r>
                        <a:rPr lang="en-US" altLang="zh-CN" sz="1300" u="none" strike="noStrike">
                          <a:solidFill>
                            <a:schemeClr val="tx1"/>
                          </a:solidFill>
                          <a:effectLst/>
                          <a:latin typeface="+mj-ea"/>
                          <a:ea typeface="+mj-ea"/>
                        </a:rPr>
                        <a:t>2018</a:t>
                      </a:r>
                      <a:r>
                        <a:rPr lang="zh-CN" altLang="en-US" sz="1300" u="none" strike="noStrike">
                          <a:solidFill>
                            <a:schemeClr val="tx1"/>
                          </a:solidFill>
                          <a:effectLst/>
                          <a:latin typeface="+mj-ea"/>
                          <a:ea typeface="+mj-ea"/>
                        </a:rPr>
                        <a:t>年：中海集团项目管理系统。</a:t>
                      </a:r>
                      <a:endParaRPr lang="zh-CN" altLang="en-US" sz="1300" b="0" i="0" u="none" strike="noStrike">
                        <a:solidFill>
                          <a:schemeClr val="tx1"/>
                        </a:solidFill>
                        <a:effectLst/>
                        <a:latin typeface="+mj-ea"/>
                        <a:ea typeface="+mj-ea"/>
                      </a:endParaRPr>
                    </a:p>
                  </a:txBody>
                  <a:tcPr marL="9525" marR="9525" marT="9525" marB="0" anchor="ctr">
                    <a:solidFill>
                      <a:schemeClr val="bg1">
                        <a:lumMod val="95000"/>
                      </a:schemeClr>
                    </a:solidFill>
                  </a:tcPr>
                </a:tc>
              </a:tr>
              <a:tr h="514350">
                <a:tc vMerge="1">
                  <a:txBody>
                    <a:bodyPr/>
                    <a:lstStyle/>
                    <a:p>
                      <a:endParaRPr lang="zh-CN" altLang="en-US"/>
                    </a:p>
                  </a:txBody>
                  <a:tcPr/>
                </a:tc>
                <a:tc>
                  <a:txBody>
                    <a:bodyPr/>
                    <a:lstStyle/>
                    <a:p>
                      <a:pPr algn="ctr" fontAlgn="ctr"/>
                      <a:r>
                        <a:rPr lang="en-US" altLang="zh-CN" sz="1300" u="none" strike="noStrike" dirty="0">
                          <a:solidFill>
                            <a:schemeClr val="tx1"/>
                          </a:solidFill>
                          <a:effectLst/>
                          <a:latin typeface="+mj-ea"/>
                          <a:ea typeface="+mj-ea"/>
                        </a:rPr>
                        <a:t>2014.07~2014.12</a:t>
                      </a:r>
                      <a:endParaRPr lang="en-US" altLang="zh-CN" sz="1300" b="0" i="0" u="none" strike="noStrike" dirty="0">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l" fontAlgn="ctr"/>
                      <a:r>
                        <a:rPr lang="zh-CN" altLang="en-US" sz="1300" u="none" strike="noStrike" dirty="0">
                          <a:solidFill>
                            <a:schemeClr val="tx1"/>
                          </a:solidFill>
                          <a:effectLst/>
                          <a:latin typeface="+mj-ea"/>
                          <a:ea typeface="+mj-ea"/>
                        </a:rPr>
                        <a:t>客户主数据</a:t>
                      </a:r>
                      <a:endParaRPr lang="zh-CN" altLang="en-US" sz="1300" b="0" i="0" u="none" strike="noStrike" dirty="0">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l" fontAlgn="ctr"/>
                      <a:r>
                        <a:rPr lang="zh-CN" altLang="en-US" sz="1300" u="none" strike="noStrike" dirty="0">
                          <a:solidFill>
                            <a:schemeClr val="tx1"/>
                          </a:solidFill>
                          <a:effectLst/>
                          <a:latin typeface="+mj-ea"/>
                          <a:ea typeface="+mj-ea"/>
                        </a:rPr>
                        <a:t>源：主数据管理系统</a:t>
                      </a:r>
                      <a:br>
                        <a:rPr lang="zh-CN" altLang="en-US" sz="1300" u="none" strike="noStrike" dirty="0">
                          <a:solidFill>
                            <a:schemeClr val="tx1"/>
                          </a:solidFill>
                          <a:effectLst/>
                          <a:latin typeface="+mj-ea"/>
                          <a:ea typeface="+mj-ea"/>
                        </a:rPr>
                      </a:br>
                      <a:r>
                        <a:rPr lang="zh-CN" altLang="en-US" sz="1300" u="none" strike="noStrike" dirty="0">
                          <a:solidFill>
                            <a:schemeClr val="tx1"/>
                          </a:solidFill>
                          <a:effectLst/>
                          <a:latin typeface="+mj-ea"/>
                          <a:ea typeface="+mj-ea"/>
                        </a:rPr>
                        <a:t>目的：法律合同管理系统、资金管理系统、施工企业项目管理系统。</a:t>
                      </a:r>
                      <a:endParaRPr lang="zh-CN" altLang="en-US" sz="1300" b="0" i="0" u="none" strike="noStrike" dirty="0">
                        <a:solidFill>
                          <a:schemeClr val="tx1"/>
                        </a:solidFill>
                        <a:effectLst/>
                        <a:latin typeface="+mj-ea"/>
                        <a:ea typeface="+mj-ea"/>
                      </a:endParaRPr>
                    </a:p>
                  </a:txBody>
                  <a:tcPr marL="9525" marR="9525" marT="9525" marB="0" anchor="ctr">
                    <a:solidFill>
                      <a:schemeClr val="bg1">
                        <a:lumMod val="95000"/>
                      </a:schemeClr>
                    </a:solidFill>
                  </a:tcPr>
                </a:tc>
                <a:tc vMerge="1">
                  <a:txBody>
                    <a:bodyPr/>
                    <a:lstStyle/>
                    <a:p>
                      <a:endParaRPr lang="zh-CN" altLang="en-US"/>
                    </a:p>
                  </a:txBody>
                  <a:tcPr/>
                </a:tc>
              </a:tr>
              <a:tr h="171450">
                <a:tc vMerge="1">
                  <a:txBody>
                    <a:bodyPr/>
                    <a:lstStyle/>
                    <a:p>
                      <a:endParaRPr lang="zh-CN" altLang="en-US"/>
                    </a:p>
                  </a:txBody>
                  <a:tcPr/>
                </a:tc>
                <a:tc rowSpan="3">
                  <a:txBody>
                    <a:bodyPr/>
                    <a:lstStyle/>
                    <a:p>
                      <a:pPr algn="ctr" fontAlgn="ctr"/>
                      <a:r>
                        <a:rPr lang="en-US" altLang="zh-CN" sz="1300" u="none" strike="noStrike">
                          <a:solidFill>
                            <a:schemeClr val="tx1"/>
                          </a:solidFill>
                          <a:effectLst/>
                          <a:latin typeface="+mj-ea"/>
                          <a:ea typeface="+mj-ea"/>
                        </a:rPr>
                        <a:t>2014.10~2015.06</a:t>
                      </a:r>
                      <a:endParaRPr lang="en-US" altLang="zh-CN" sz="1300" b="0" i="0" u="none" strike="noStrike">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l" fontAlgn="ctr"/>
                      <a:r>
                        <a:rPr lang="zh-CN" altLang="en-US" sz="1300" u="none" strike="noStrike">
                          <a:solidFill>
                            <a:schemeClr val="tx1"/>
                          </a:solidFill>
                          <a:effectLst/>
                          <a:latin typeface="+mj-ea"/>
                          <a:ea typeface="+mj-ea"/>
                        </a:rPr>
                        <a:t>材料主数据</a:t>
                      </a:r>
                      <a:endParaRPr lang="zh-CN" altLang="en-US" sz="1300" b="0" i="0" u="none" strike="noStrike">
                        <a:solidFill>
                          <a:schemeClr val="tx1"/>
                        </a:solidFill>
                        <a:effectLst/>
                        <a:latin typeface="+mj-ea"/>
                        <a:ea typeface="+mj-ea"/>
                      </a:endParaRPr>
                    </a:p>
                  </a:txBody>
                  <a:tcPr marL="9525" marR="9525" marT="9525" marB="0" anchor="ctr">
                    <a:solidFill>
                      <a:schemeClr val="bg1">
                        <a:lumMod val="95000"/>
                      </a:schemeClr>
                    </a:solidFill>
                  </a:tcPr>
                </a:tc>
                <a:tc rowSpan="3">
                  <a:txBody>
                    <a:bodyPr/>
                    <a:lstStyle/>
                    <a:p>
                      <a:pPr algn="l" fontAlgn="ctr"/>
                      <a:r>
                        <a:rPr lang="zh-CN" altLang="en-US" sz="1300" u="none" strike="noStrike" dirty="0">
                          <a:solidFill>
                            <a:schemeClr val="tx1"/>
                          </a:solidFill>
                          <a:effectLst/>
                          <a:latin typeface="+mj-ea"/>
                          <a:ea typeface="+mj-ea"/>
                        </a:rPr>
                        <a:t>源：集采物资交易系统</a:t>
                      </a:r>
                      <a:br>
                        <a:rPr lang="zh-CN" altLang="en-US" sz="1300" u="none" strike="noStrike" dirty="0">
                          <a:solidFill>
                            <a:schemeClr val="tx1"/>
                          </a:solidFill>
                          <a:effectLst/>
                          <a:latin typeface="+mj-ea"/>
                          <a:ea typeface="+mj-ea"/>
                        </a:rPr>
                      </a:br>
                      <a:r>
                        <a:rPr lang="zh-CN" altLang="en-US" sz="1300" u="none" strike="noStrike" dirty="0">
                          <a:solidFill>
                            <a:schemeClr val="tx1"/>
                          </a:solidFill>
                          <a:effectLst/>
                          <a:latin typeface="+mj-ea"/>
                          <a:ea typeface="+mj-ea"/>
                        </a:rPr>
                        <a:t>目的：施工企业项目管理系统、规划的各类</a:t>
                      </a:r>
                      <a:r>
                        <a:rPr lang="en-US" altLang="zh-CN" sz="1300" u="none" strike="noStrike" dirty="0">
                          <a:solidFill>
                            <a:schemeClr val="tx1"/>
                          </a:solidFill>
                          <a:effectLst/>
                          <a:latin typeface="+mj-ea"/>
                          <a:ea typeface="+mj-ea"/>
                        </a:rPr>
                        <a:t>ERP</a:t>
                      </a:r>
                      <a:r>
                        <a:rPr lang="zh-CN" altLang="en-US" sz="1300" u="none" strike="noStrike" dirty="0">
                          <a:solidFill>
                            <a:schemeClr val="tx1"/>
                          </a:solidFill>
                          <a:effectLst/>
                          <a:latin typeface="+mj-ea"/>
                          <a:ea typeface="+mj-ea"/>
                        </a:rPr>
                        <a:t>系统。</a:t>
                      </a:r>
                      <a:endParaRPr lang="zh-CN" altLang="en-US" sz="1300" b="0" i="0" u="none" strike="noStrike" dirty="0">
                        <a:solidFill>
                          <a:schemeClr val="tx1"/>
                        </a:solidFill>
                        <a:effectLst/>
                        <a:latin typeface="+mj-ea"/>
                        <a:ea typeface="+mj-ea"/>
                      </a:endParaRPr>
                    </a:p>
                  </a:txBody>
                  <a:tcPr marL="9525" marR="9525" marT="9525" marB="0" anchor="ctr">
                    <a:solidFill>
                      <a:schemeClr val="bg1">
                        <a:lumMod val="95000"/>
                      </a:schemeClr>
                    </a:solidFill>
                  </a:tcPr>
                </a:tc>
                <a:tc vMerge="1">
                  <a:txBody>
                    <a:bodyPr/>
                    <a:lstStyle/>
                    <a:p>
                      <a:endParaRPr lang="zh-CN" altLang="en-US"/>
                    </a:p>
                  </a:txBody>
                  <a:tcPr/>
                </a:tc>
              </a:tr>
              <a:tr h="17145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300" u="none" strike="noStrike" dirty="0">
                          <a:solidFill>
                            <a:schemeClr val="tx1"/>
                          </a:solidFill>
                          <a:effectLst/>
                          <a:latin typeface="+mj-ea"/>
                          <a:ea typeface="+mj-ea"/>
                        </a:rPr>
                        <a:t>设备主数据</a:t>
                      </a:r>
                      <a:endParaRPr lang="zh-CN" altLang="en-US" sz="1300" b="0" i="0" u="none" strike="noStrike" dirty="0">
                        <a:solidFill>
                          <a:schemeClr val="tx1"/>
                        </a:solidFill>
                        <a:effectLst/>
                        <a:latin typeface="+mj-ea"/>
                        <a:ea typeface="+mj-ea"/>
                      </a:endParaRPr>
                    </a:p>
                  </a:txBody>
                  <a:tcPr marL="9525" marR="9525" marT="9525" marB="0" anchor="ctr">
                    <a:solidFill>
                      <a:schemeClr val="bg1">
                        <a:lumMod val="95000"/>
                      </a:schemeClr>
                    </a:solidFill>
                  </a:tcPr>
                </a:tc>
                <a:tc vMerge="1">
                  <a:txBody>
                    <a:bodyPr/>
                    <a:lstStyle/>
                    <a:p>
                      <a:endParaRPr lang="zh-CN" altLang="en-US"/>
                    </a:p>
                  </a:txBody>
                  <a:tcPr/>
                </a:tc>
                <a:tc vMerge="1">
                  <a:txBody>
                    <a:bodyPr/>
                    <a:lstStyle/>
                    <a:p>
                      <a:endParaRPr lang="zh-CN" altLang="en-US"/>
                    </a:p>
                  </a:txBody>
                  <a:tcPr/>
                </a:tc>
              </a:tr>
              <a:tr h="17145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300" u="none" strike="noStrike" dirty="0">
                          <a:solidFill>
                            <a:schemeClr val="tx1"/>
                          </a:solidFill>
                          <a:effectLst/>
                          <a:latin typeface="+mj-ea"/>
                          <a:ea typeface="+mj-ea"/>
                        </a:rPr>
                        <a:t>产品主数据</a:t>
                      </a:r>
                      <a:endParaRPr lang="zh-CN" altLang="en-US" sz="1300" b="0" i="0" u="none" strike="noStrike" dirty="0">
                        <a:solidFill>
                          <a:schemeClr val="tx1"/>
                        </a:solidFill>
                        <a:effectLst/>
                        <a:latin typeface="+mj-ea"/>
                        <a:ea typeface="+mj-ea"/>
                      </a:endParaRPr>
                    </a:p>
                  </a:txBody>
                  <a:tcPr marL="9525" marR="9525" marT="9525" marB="0" anchor="ctr">
                    <a:solidFill>
                      <a:schemeClr val="bg1">
                        <a:lumMod val="95000"/>
                      </a:schemeClr>
                    </a:solidFill>
                  </a:tcPr>
                </a:tc>
                <a:tc vMerge="1">
                  <a:txBody>
                    <a:bodyPr/>
                    <a:lstStyle/>
                    <a:p>
                      <a:endParaRPr lang="zh-CN" altLang="en-US"/>
                    </a:p>
                  </a:txBody>
                  <a:tcPr/>
                </a:tc>
                <a:tc vMerge="1">
                  <a:txBody>
                    <a:bodyPr/>
                    <a:lstStyle/>
                    <a:p>
                      <a:endParaRPr lang="zh-CN" altLang="en-US"/>
                    </a:p>
                  </a:txBody>
                  <a:tcPr/>
                </a:tc>
              </a:tr>
              <a:tr h="857250">
                <a:tc vMerge="1">
                  <a:txBody>
                    <a:bodyPr/>
                    <a:lstStyle/>
                    <a:p>
                      <a:endParaRPr lang="zh-CN" altLang="en-US"/>
                    </a:p>
                  </a:txBody>
                  <a:tcPr/>
                </a:tc>
                <a:tc rowSpan="3">
                  <a:txBody>
                    <a:bodyPr/>
                    <a:lstStyle/>
                    <a:p>
                      <a:pPr algn="ctr" fontAlgn="ctr"/>
                      <a:r>
                        <a:rPr lang="en-US" sz="1300" u="none" strike="noStrike">
                          <a:solidFill>
                            <a:schemeClr val="tx1"/>
                          </a:solidFill>
                          <a:effectLst/>
                          <a:latin typeface="+mj-ea"/>
                          <a:ea typeface="+mj-ea"/>
                        </a:rPr>
                        <a:t>2015.01~2015.12</a:t>
                      </a:r>
                      <a:endParaRPr lang="en-US" sz="1300" b="0" i="0" u="none" strike="noStrike">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l" fontAlgn="ctr"/>
                      <a:r>
                        <a:rPr lang="zh-CN" altLang="en-US" sz="1300" u="none" strike="noStrike" dirty="0">
                          <a:solidFill>
                            <a:schemeClr val="tx1"/>
                          </a:solidFill>
                          <a:effectLst/>
                          <a:latin typeface="+mj-ea"/>
                          <a:ea typeface="+mj-ea"/>
                        </a:rPr>
                        <a:t>工程项目主数据</a:t>
                      </a:r>
                      <a:endParaRPr lang="zh-CN" altLang="en-US" sz="1300" b="0" i="0" u="none" strike="noStrike" dirty="0">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l" fontAlgn="ctr"/>
                      <a:r>
                        <a:rPr lang="zh-CN" altLang="en-US" sz="1300" u="none" strike="noStrike" dirty="0">
                          <a:solidFill>
                            <a:schemeClr val="tx1"/>
                          </a:solidFill>
                          <a:effectLst/>
                          <a:latin typeface="+mj-ea"/>
                          <a:ea typeface="+mj-ea"/>
                        </a:rPr>
                        <a:t>源：主数据管理系统</a:t>
                      </a:r>
                      <a:br>
                        <a:rPr lang="zh-CN" altLang="en-US" sz="1300" u="none" strike="noStrike" dirty="0">
                          <a:solidFill>
                            <a:schemeClr val="tx1"/>
                          </a:solidFill>
                          <a:effectLst/>
                          <a:latin typeface="+mj-ea"/>
                          <a:ea typeface="+mj-ea"/>
                        </a:rPr>
                      </a:br>
                      <a:r>
                        <a:rPr lang="zh-CN" altLang="en-US" sz="1300" u="none" strike="noStrike" dirty="0">
                          <a:solidFill>
                            <a:schemeClr val="tx1"/>
                          </a:solidFill>
                          <a:effectLst/>
                          <a:latin typeface="+mj-ea"/>
                          <a:ea typeface="+mj-ea"/>
                        </a:rPr>
                        <a:t>目的：集采物资交易系统、客户关系系统、财务基础档案、法律与合同管理系统、科技管理系统、施工企业项目管理系统、专业公司</a:t>
                      </a:r>
                      <a:r>
                        <a:rPr lang="en-US" altLang="zh-CN" sz="1300" u="none" strike="noStrike" dirty="0">
                          <a:solidFill>
                            <a:schemeClr val="tx1"/>
                          </a:solidFill>
                          <a:effectLst/>
                          <a:latin typeface="+mj-ea"/>
                          <a:ea typeface="+mj-ea"/>
                        </a:rPr>
                        <a:t>ERP</a:t>
                      </a:r>
                      <a:r>
                        <a:rPr lang="zh-CN" altLang="en-US" sz="1300" u="none" strike="noStrike" dirty="0">
                          <a:solidFill>
                            <a:schemeClr val="tx1"/>
                          </a:solidFill>
                          <a:effectLst/>
                          <a:latin typeface="+mj-ea"/>
                          <a:ea typeface="+mj-ea"/>
                        </a:rPr>
                        <a:t>。</a:t>
                      </a:r>
                      <a:endParaRPr lang="zh-CN" altLang="en-US" sz="1300" b="0" i="0" u="none" strike="noStrike" dirty="0">
                        <a:solidFill>
                          <a:schemeClr val="tx1"/>
                        </a:solidFill>
                        <a:effectLst/>
                        <a:latin typeface="+mj-ea"/>
                        <a:ea typeface="+mj-ea"/>
                      </a:endParaRPr>
                    </a:p>
                  </a:txBody>
                  <a:tcPr marL="9525" marR="9525" marT="9525" marB="0" anchor="ctr">
                    <a:solidFill>
                      <a:schemeClr val="bg1">
                        <a:lumMod val="95000"/>
                      </a:schemeClr>
                    </a:solidFill>
                  </a:tcPr>
                </a:tc>
                <a:tc vMerge="1">
                  <a:txBody>
                    <a:bodyPr/>
                    <a:lstStyle/>
                    <a:p>
                      <a:endParaRPr lang="zh-CN" altLang="en-US"/>
                    </a:p>
                  </a:txBody>
                  <a:tcPr/>
                </a:tc>
              </a:tr>
              <a:tr h="104775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300" u="none" strike="noStrike">
                          <a:solidFill>
                            <a:schemeClr val="tx1"/>
                          </a:solidFill>
                          <a:effectLst/>
                          <a:latin typeface="+mj-ea"/>
                          <a:ea typeface="+mj-ea"/>
                        </a:rPr>
                        <a:t>投资项目主数据</a:t>
                      </a:r>
                      <a:endParaRPr lang="zh-CN" altLang="en-US" sz="1300" b="0" i="0" u="none" strike="noStrike">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l" fontAlgn="ctr"/>
                      <a:r>
                        <a:rPr lang="zh-CN" altLang="en-US" sz="1300" u="none" strike="noStrike">
                          <a:solidFill>
                            <a:schemeClr val="tx1"/>
                          </a:solidFill>
                          <a:effectLst/>
                          <a:latin typeface="+mj-ea"/>
                          <a:ea typeface="+mj-ea"/>
                        </a:rPr>
                        <a:t>源：投资管理系统</a:t>
                      </a:r>
                      <a:br>
                        <a:rPr lang="zh-CN" altLang="en-US" sz="1300" u="none" strike="noStrike">
                          <a:solidFill>
                            <a:schemeClr val="tx1"/>
                          </a:solidFill>
                          <a:effectLst/>
                          <a:latin typeface="+mj-ea"/>
                          <a:ea typeface="+mj-ea"/>
                        </a:rPr>
                      </a:br>
                      <a:r>
                        <a:rPr lang="zh-CN" altLang="en-US" sz="1300" u="none" strike="noStrike">
                          <a:solidFill>
                            <a:schemeClr val="tx1"/>
                          </a:solidFill>
                          <a:effectLst/>
                          <a:latin typeface="+mj-ea"/>
                          <a:ea typeface="+mj-ea"/>
                        </a:rPr>
                        <a:t>目的：集采物资交易系统、客户关系系统、财务基础档案、法律与合同管理系统。</a:t>
                      </a:r>
                      <a:endParaRPr lang="zh-CN" altLang="en-US" sz="1300" b="0" i="0" u="none" strike="noStrike">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l" fontAlgn="ctr"/>
                      <a:r>
                        <a:rPr lang="en-US" altLang="zh-CN" sz="1300" u="none" strike="noStrike" dirty="0">
                          <a:solidFill>
                            <a:schemeClr val="tx1"/>
                          </a:solidFill>
                          <a:effectLst/>
                          <a:latin typeface="+mj-ea"/>
                          <a:ea typeface="+mj-ea"/>
                        </a:rPr>
                        <a:t>2014</a:t>
                      </a:r>
                      <a:r>
                        <a:rPr lang="zh-CN" altLang="en-US" sz="1300" u="none" strike="noStrike" dirty="0">
                          <a:solidFill>
                            <a:schemeClr val="tx1"/>
                          </a:solidFill>
                          <a:effectLst/>
                          <a:latin typeface="+mj-ea"/>
                          <a:ea typeface="+mj-ea"/>
                        </a:rPr>
                        <a:t>年</a:t>
                      </a:r>
                      <a:r>
                        <a:rPr lang="zh-CN" altLang="en-US" sz="1300" u="none" strike="noStrike" dirty="0" smtClean="0">
                          <a:solidFill>
                            <a:schemeClr val="tx1"/>
                          </a:solidFill>
                          <a:effectLst/>
                          <a:latin typeface="+mj-ea"/>
                          <a:ea typeface="+mj-ea"/>
                        </a:rPr>
                        <a:t>：按地产</a:t>
                      </a:r>
                      <a:r>
                        <a:rPr lang="en-US" altLang="zh-CN" sz="1300" u="none" strike="noStrike" dirty="0" smtClean="0">
                          <a:solidFill>
                            <a:schemeClr val="tx1"/>
                          </a:solidFill>
                          <a:effectLst/>
                          <a:latin typeface="+mj-ea"/>
                          <a:ea typeface="+mj-ea"/>
                        </a:rPr>
                        <a:t>ERP</a:t>
                      </a:r>
                      <a:r>
                        <a:rPr lang="zh-CN" altLang="en-US" sz="1300" u="none" strike="noStrike" dirty="0" smtClean="0">
                          <a:solidFill>
                            <a:schemeClr val="tx1"/>
                          </a:solidFill>
                          <a:effectLst/>
                          <a:latin typeface="+mj-ea"/>
                          <a:ea typeface="+mj-ea"/>
                        </a:rPr>
                        <a:t>、城建</a:t>
                      </a:r>
                      <a:r>
                        <a:rPr lang="en-US" altLang="zh-CN" sz="1300" u="none" strike="noStrike" dirty="0" smtClean="0">
                          <a:solidFill>
                            <a:schemeClr val="tx1"/>
                          </a:solidFill>
                          <a:effectLst/>
                          <a:latin typeface="+mj-ea"/>
                          <a:ea typeface="+mj-ea"/>
                        </a:rPr>
                        <a:t>ERP</a:t>
                      </a:r>
                      <a:r>
                        <a:rPr lang="zh-CN" altLang="en-US" sz="1300" u="none" strike="noStrike" dirty="0" smtClean="0">
                          <a:solidFill>
                            <a:schemeClr val="tx1"/>
                          </a:solidFill>
                          <a:effectLst/>
                          <a:latin typeface="+mj-ea"/>
                          <a:ea typeface="+mj-ea"/>
                        </a:rPr>
                        <a:t>、投资管理系统总体开发计划执行。</a:t>
                      </a:r>
                      <a:r>
                        <a:rPr lang="zh-CN" altLang="en-US" sz="1300" u="none" strike="noStrike" dirty="0">
                          <a:solidFill>
                            <a:schemeClr val="tx1"/>
                          </a:solidFill>
                          <a:effectLst/>
                          <a:latin typeface="+mj-ea"/>
                          <a:ea typeface="+mj-ea"/>
                        </a:rPr>
                        <a:t/>
                      </a:r>
                      <a:br>
                        <a:rPr lang="zh-CN" altLang="en-US" sz="1300" u="none" strike="noStrike" dirty="0">
                          <a:solidFill>
                            <a:schemeClr val="tx1"/>
                          </a:solidFill>
                          <a:effectLst/>
                          <a:latin typeface="+mj-ea"/>
                          <a:ea typeface="+mj-ea"/>
                        </a:rPr>
                      </a:br>
                      <a:r>
                        <a:rPr lang="en-US" altLang="zh-CN" sz="1300" u="none" strike="noStrike" dirty="0">
                          <a:solidFill>
                            <a:schemeClr val="tx1"/>
                          </a:solidFill>
                          <a:effectLst/>
                          <a:latin typeface="+mj-ea"/>
                          <a:ea typeface="+mj-ea"/>
                        </a:rPr>
                        <a:t>2015</a:t>
                      </a:r>
                      <a:r>
                        <a:rPr lang="zh-CN" altLang="en-US" sz="1300" u="none" strike="noStrike" dirty="0">
                          <a:solidFill>
                            <a:schemeClr val="tx1"/>
                          </a:solidFill>
                          <a:effectLst/>
                          <a:latin typeface="+mj-ea"/>
                          <a:ea typeface="+mj-ea"/>
                        </a:rPr>
                        <a:t>年</a:t>
                      </a:r>
                      <a:r>
                        <a:rPr lang="zh-CN" altLang="en-US" sz="1300" u="none" strike="noStrike" dirty="0" smtClean="0">
                          <a:solidFill>
                            <a:schemeClr val="tx1"/>
                          </a:solidFill>
                          <a:effectLst/>
                          <a:latin typeface="+mj-ea"/>
                          <a:ea typeface="+mj-ea"/>
                        </a:rPr>
                        <a:t>：同上。</a:t>
                      </a:r>
                      <a:r>
                        <a:rPr lang="zh-CN" altLang="en-US" sz="1300" u="none" strike="noStrike" dirty="0">
                          <a:solidFill>
                            <a:schemeClr val="tx1"/>
                          </a:solidFill>
                          <a:effectLst/>
                          <a:latin typeface="+mj-ea"/>
                          <a:ea typeface="+mj-ea"/>
                        </a:rPr>
                        <a:t/>
                      </a:r>
                      <a:br>
                        <a:rPr lang="zh-CN" altLang="en-US" sz="1300" u="none" strike="noStrike" dirty="0">
                          <a:solidFill>
                            <a:schemeClr val="tx1"/>
                          </a:solidFill>
                          <a:effectLst/>
                          <a:latin typeface="+mj-ea"/>
                          <a:ea typeface="+mj-ea"/>
                        </a:rPr>
                      </a:br>
                      <a:r>
                        <a:rPr lang="en-US" altLang="zh-CN" sz="1300" u="none" strike="noStrike" dirty="0">
                          <a:solidFill>
                            <a:schemeClr val="tx1"/>
                          </a:solidFill>
                          <a:effectLst/>
                          <a:latin typeface="+mj-ea"/>
                          <a:ea typeface="+mj-ea"/>
                        </a:rPr>
                        <a:t>2016</a:t>
                      </a:r>
                      <a:r>
                        <a:rPr lang="zh-CN" altLang="en-US" sz="1300" u="none" strike="noStrike" dirty="0">
                          <a:solidFill>
                            <a:schemeClr val="tx1"/>
                          </a:solidFill>
                          <a:effectLst/>
                          <a:latin typeface="+mj-ea"/>
                          <a:ea typeface="+mj-ea"/>
                        </a:rPr>
                        <a:t>年</a:t>
                      </a:r>
                      <a:r>
                        <a:rPr lang="zh-CN" altLang="en-US" sz="1300" u="none" strike="noStrike" dirty="0" smtClean="0">
                          <a:solidFill>
                            <a:schemeClr val="tx1"/>
                          </a:solidFill>
                          <a:effectLst/>
                          <a:latin typeface="+mj-ea"/>
                          <a:ea typeface="+mj-ea"/>
                        </a:rPr>
                        <a:t>：同上。</a:t>
                      </a:r>
                      <a:r>
                        <a:rPr lang="zh-CN" altLang="en-US" sz="1300" u="none" strike="noStrike" dirty="0">
                          <a:solidFill>
                            <a:schemeClr val="tx1"/>
                          </a:solidFill>
                          <a:effectLst/>
                          <a:latin typeface="+mj-ea"/>
                          <a:ea typeface="+mj-ea"/>
                        </a:rPr>
                        <a:t/>
                      </a:r>
                      <a:br>
                        <a:rPr lang="zh-CN" altLang="en-US" sz="1300" u="none" strike="noStrike" dirty="0">
                          <a:solidFill>
                            <a:schemeClr val="tx1"/>
                          </a:solidFill>
                          <a:effectLst/>
                          <a:latin typeface="+mj-ea"/>
                          <a:ea typeface="+mj-ea"/>
                        </a:rPr>
                      </a:br>
                      <a:r>
                        <a:rPr lang="en-US" altLang="zh-CN" sz="1300" u="none" strike="noStrike" dirty="0">
                          <a:solidFill>
                            <a:schemeClr val="tx1"/>
                          </a:solidFill>
                          <a:effectLst/>
                          <a:latin typeface="+mj-ea"/>
                          <a:ea typeface="+mj-ea"/>
                        </a:rPr>
                        <a:t>2017</a:t>
                      </a:r>
                      <a:r>
                        <a:rPr lang="zh-CN" altLang="en-US" sz="1300" u="none" strike="noStrike" dirty="0">
                          <a:solidFill>
                            <a:schemeClr val="tx1"/>
                          </a:solidFill>
                          <a:effectLst/>
                          <a:latin typeface="+mj-ea"/>
                          <a:ea typeface="+mj-ea"/>
                        </a:rPr>
                        <a:t>年</a:t>
                      </a:r>
                      <a:r>
                        <a:rPr lang="zh-CN" altLang="en-US" sz="1300" u="none" strike="noStrike" dirty="0" smtClean="0">
                          <a:solidFill>
                            <a:schemeClr val="tx1"/>
                          </a:solidFill>
                          <a:effectLst/>
                          <a:latin typeface="+mj-ea"/>
                          <a:ea typeface="+mj-ea"/>
                        </a:rPr>
                        <a:t>：同上。</a:t>
                      </a:r>
                      <a:r>
                        <a:rPr lang="zh-CN" altLang="en-US" sz="1300" u="none" strike="noStrike" dirty="0">
                          <a:solidFill>
                            <a:schemeClr val="tx1"/>
                          </a:solidFill>
                          <a:effectLst/>
                          <a:latin typeface="+mj-ea"/>
                          <a:ea typeface="+mj-ea"/>
                        </a:rPr>
                        <a:t/>
                      </a:r>
                      <a:br>
                        <a:rPr lang="zh-CN" altLang="en-US" sz="1300" u="none" strike="noStrike" dirty="0">
                          <a:solidFill>
                            <a:schemeClr val="tx1"/>
                          </a:solidFill>
                          <a:effectLst/>
                          <a:latin typeface="+mj-ea"/>
                          <a:ea typeface="+mj-ea"/>
                        </a:rPr>
                      </a:br>
                      <a:r>
                        <a:rPr lang="en-US" altLang="zh-CN" sz="1300" u="none" strike="noStrike" dirty="0">
                          <a:solidFill>
                            <a:schemeClr val="tx1"/>
                          </a:solidFill>
                          <a:effectLst/>
                          <a:latin typeface="+mj-ea"/>
                          <a:ea typeface="+mj-ea"/>
                        </a:rPr>
                        <a:t>2018</a:t>
                      </a:r>
                      <a:r>
                        <a:rPr lang="zh-CN" altLang="en-US" sz="1300" u="none" strike="noStrike" dirty="0">
                          <a:solidFill>
                            <a:schemeClr val="tx1"/>
                          </a:solidFill>
                          <a:effectLst/>
                          <a:latin typeface="+mj-ea"/>
                          <a:ea typeface="+mj-ea"/>
                        </a:rPr>
                        <a:t>年</a:t>
                      </a:r>
                      <a:r>
                        <a:rPr lang="zh-CN" altLang="en-US" sz="1300" u="none" strike="noStrike" dirty="0" smtClean="0">
                          <a:solidFill>
                            <a:schemeClr val="tx1"/>
                          </a:solidFill>
                          <a:effectLst/>
                          <a:latin typeface="+mj-ea"/>
                          <a:ea typeface="+mj-ea"/>
                        </a:rPr>
                        <a:t>：同上。</a:t>
                      </a:r>
                      <a:endParaRPr lang="zh-CN" altLang="en-US" sz="1300" b="0" i="0" u="none" strike="noStrike" dirty="0">
                        <a:solidFill>
                          <a:schemeClr val="tx1"/>
                        </a:solidFill>
                        <a:effectLst/>
                        <a:latin typeface="+mj-ea"/>
                        <a:ea typeface="+mj-ea"/>
                      </a:endParaRPr>
                    </a:p>
                  </a:txBody>
                  <a:tcPr marL="9525" marR="9525" marT="9525" marB="0" anchor="ctr">
                    <a:solidFill>
                      <a:schemeClr val="bg1">
                        <a:lumMod val="95000"/>
                      </a:schemeClr>
                    </a:solidFill>
                  </a:tcPr>
                </a:tc>
              </a:tr>
              <a:tr h="10287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300" u="none" strike="noStrike">
                          <a:solidFill>
                            <a:schemeClr val="tx1"/>
                          </a:solidFill>
                          <a:effectLst/>
                          <a:latin typeface="+mj-ea"/>
                          <a:ea typeface="+mj-ea"/>
                        </a:rPr>
                        <a:t>勘察设计项目主数据</a:t>
                      </a:r>
                      <a:endParaRPr lang="zh-CN" altLang="en-US" sz="1300" b="0" i="0" u="none" strike="noStrike">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l" fontAlgn="ctr"/>
                      <a:r>
                        <a:rPr lang="zh-CN" altLang="en-US" sz="1300" u="none" strike="noStrike">
                          <a:solidFill>
                            <a:schemeClr val="tx1"/>
                          </a:solidFill>
                          <a:effectLst/>
                          <a:latin typeface="+mj-ea"/>
                          <a:ea typeface="+mj-ea"/>
                        </a:rPr>
                        <a:t>源：勘察设计企业</a:t>
                      </a:r>
                      <a:r>
                        <a:rPr lang="en-US" altLang="zh-CN" sz="1300" u="none" strike="noStrike">
                          <a:solidFill>
                            <a:schemeClr val="tx1"/>
                          </a:solidFill>
                          <a:effectLst/>
                          <a:latin typeface="+mj-ea"/>
                          <a:ea typeface="+mj-ea"/>
                        </a:rPr>
                        <a:t>ERP</a:t>
                      </a:r>
                      <a:br>
                        <a:rPr lang="en-US" altLang="zh-CN" sz="1300" u="none" strike="noStrike">
                          <a:solidFill>
                            <a:schemeClr val="tx1"/>
                          </a:solidFill>
                          <a:effectLst/>
                          <a:latin typeface="+mj-ea"/>
                          <a:ea typeface="+mj-ea"/>
                        </a:rPr>
                      </a:br>
                      <a:r>
                        <a:rPr lang="zh-CN" altLang="en-US" sz="1300" u="none" strike="noStrike">
                          <a:solidFill>
                            <a:schemeClr val="tx1"/>
                          </a:solidFill>
                          <a:effectLst/>
                          <a:latin typeface="+mj-ea"/>
                          <a:ea typeface="+mj-ea"/>
                        </a:rPr>
                        <a:t>目的：集采物资交易系统、客户关系系统、财务基础档案、法律与合同管理系统。</a:t>
                      </a:r>
                      <a:endParaRPr lang="zh-CN" altLang="en-US" sz="1300" b="0" i="0" u="none" strike="noStrike">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l" fontAlgn="ctr"/>
                      <a:r>
                        <a:rPr lang="en-US" altLang="zh-CN" sz="1300" u="none" strike="noStrike" dirty="0">
                          <a:solidFill>
                            <a:schemeClr val="tx1"/>
                          </a:solidFill>
                          <a:effectLst/>
                          <a:latin typeface="+mj-ea"/>
                          <a:ea typeface="+mj-ea"/>
                        </a:rPr>
                        <a:t>2014</a:t>
                      </a:r>
                      <a:r>
                        <a:rPr lang="zh-CN" altLang="en-US" sz="1300" u="none" strike="noStrike" dirty="0">
                          <a:solidFill>
                            <a:schemeClr val="tx1"/>
                          </a:solidFill>
                          <a:effectLst/>
                          <a:latin typeface="+mj-ea"/>
                          <a:ea typeface="+mj-ea"/>
                        </a:rPr>
                        <a:t>年</a:t>
                      </a:r>
                      <a:r>
                        <a:rPr lang="en-US" altLang="zh-CN" sz="1300" u="none" strike="noStrike" dirty="0">
                          <a:solidFill>
                            <a:schemeClr val="tx1"/>
                          </a:solidFill>
                          <a:effectLst/>
                          <a:latin typeface="+mj-ea"/>
                          <a:ea typeface="+mj-ea"/>
                        </a:rPr>
                        <a:t>10</a:t>
                      </a:r>
                      <a:r>
                        <a:rPr lang="zh-CN" altLang="en-US" sz="1300" u="none" strike="noStrike" dirty="0">
                          <a:solidFill>
                            <a:schemeClr val="tx1"/>
                          </a:solidFill>
                          <a:effectLst/>
                          <a:latin typeface="+mj-ea"/>
                          <a:ea typeface="+mj-ea"/>
                        </a:rPr>
                        <a:t>月</a:t>
                      </a:r>
                      <a:r>
                        <a:rPr lang="en-US" altLang="zh-CN" sz="1300" u="none" strike="noStrike" dirty="0">
                          <a:solidFill>
                            <a:schemeClr val="tx1"/>
                          </a:solidFill>
                          <a:effectLst/>
                          <a:latin typeface="+mj-ea"/>
                          <a:ea typeface="+mj-ea"/>
                        </a:rPr>
                        <a:t>-12</a:t>
                      </a:r>
                      <a:r>
                        <a:rPr lang="zh-CN" altLang="en-US" sz="1300" u="none" strike="noStrike" dirty="0">
                          <a:solidFill>
                            <a:schemeClr val="tx1"/>
                          </a:solidFill>
                          <a:effectLst/>
                          <a:latin typeface="+mj-ea"/>
                          <a:ea typeface="+mj-ea"/>
                        </a:rPr>
                        <a:t>月试点企业：西南院。</a:t>
                      </a:r>
                      <a:br>
                        <a:rPr lang="zh-CN" altLang="en-US" sz="1300" u="none" strike="noStrike" dirty="0">
                          <a:solidFill>
                            <a:schemeClr val="tx1"/>
                          </a:solidFill>
                          <a:effectLst/>
                          <a:latin typeface="+mj-ea"/>
                          <a:ea typeface="+mj-ea"/>
                        </a:rPr>
                      </a:br>
                      <a:r>
                        <a:rPr lang="en-US" altLang="zh-CN" sz="1300" u="none" strike="noStrike" dirty="0">
                          <a:solidFill>
                            <a:schemeClr val="tx1"/>
                          </a:solidFill>
                          <a:effectLst/>
                          <a:latin typeface="+mj-ea"/>
                          <a:ea typeface="+mj-ea"/>
                        </a:rPr>
                        <a:t>2015</a:t>
                      </a:r>
                      <a:r>
                        <a:rPr lang="zh-CN" altLang="en-US" sz="1300" u="none" strike="noStrike" dirty="0">
                          <a:solidFill>
                            <a:schemeClr val="tx1"/>
                          </a:solidFill>
                          <a:effectLst/>
                          <a:latin typeface="+mj-ea"/>
                          <a:ea typeface="+mj-ea"/>
                        </a:rPr>
                        <a:t>年：直营总部、西北院、东北院、上海院。</a:t>
                      </a:r>
                      <a:br>
                        <a:rPr lang="zh-CN" altLang="en-US" sz="1300" u="none" strike="noStrike" dirty="0">
                          <a:solidFill>
                            <a:schemeClr val="tx1"/>
                          </a:solidFill>
                          <a:effectLst/>
                          <a:latin typeface="+mj-ea"/>
                          <a:ea typeface="+mj-ea"/>
                        </a:rPr>
                      </a:br>
                      <a:r>
                        <a:rPr lang="en-US" altLang="zh-CN" sz="1300" u="none" strike="noStrike" dirty="0">
                          <a:solidFill>
                            <a:schemeClr val="tx1"/>
                          </a:solidFill>
                          <a:effectLst/>
                          <a:latin typeface="+mj-ea"/>
                          <a:ea typeface="+mj-ea"/>
                        </a:rPr>
                        <a:t>2016</a:t>
                      </a:r>
                      <a:r>
                        <a:rPr lang="zh-CN" altLang="en-US" sz="1300" u="none" strike="noStrike" dirty="0">
                          <a:solidFill>
                            <a:schemeClr val="tx1"/>
                          </a:solidFill>
                          <a:effectLst/>
                          <a:latin typeface="+mj-ea"/>
                          <a:ea typeface="+mj-ea"/>
                        </a:rPr>
                        <a:t>年：市政西北院、西勘院。</a:t>
                      </a:r>
                      <a:br>
                        <a:rPr lang="zh-CN" altLang="en-US" sz="1300" u="none" strike="noStrike" dirty="0">
                          <a:solidFill>
                            <a:schemeClr val="tx1"/>
                          </a:solidFill>
                          <a:effectLst/>
                          <a:latin typeface="+mj-ea"/>
                          <a:ea typeface="+mj-ea"/>
                        </a:rPr>
                      </a:br>
                      <a:r>
                        <a:rPr lang="en-US" altLang="zh-CN" sz="1300" u="none" strike="noStrike" dirty="0">
                          <a:solidFill>
                            <a:schemeClr val="tx1"/>
                          </a:solidFill>
                          <a:effectLst/>
                          <a:latin typeface="+mj-ea"/>
                          <a:ea typeface="+mj-ea"/>
                        </a:rPr>
                        <a:t>2017-2018</a:t>
                      </a:r>
                      <a:r>
                        <a:rPr lang="zh-CN" altLang="en-US" sz="1300" u="none" strike="noStrike" dirty="0">
                          <a:solidFill>
                            <a:schemeClr val="tx1"/>
                          </a:solidFill>
                          <a:effectLst/>
                          <a:latin typeface="+mj-ea"/>
                          <a:ea typeface="+mj-ea"/>
                        </a:rPr>
                        <a:t>年：按勘察设计企业</a:t>
                      </a:r>
                      <a:r>
                        <a:rPr lang="en-US" altLang="zh-CN" sz="1300" u="none" strike="noStrike" dirty="0">
                          <a:solidFill>
                            <a:schemeClr val="tx1"/>
                          </a:solidFill>
                          <a:effectLst/>
                          <a:latin typeface="+mj-ea"/>
                          <a:ea typeface="+mj-ea"/>
                        </a:rPr>
                        <a:t>ERP</a:t>
                      </a:r>
                      <a:r>
                        <a:rPr lang="zh-CN" altLang="en-US" sz="1300" u="none" strike="noStrike" dirty="0">
                          <a:solidFill>
                            <a:schemeClr val="tx1"/>
                          </a:solidFill>
                          <a:effectLst/>
                          <a:latin typeface="+mj-ea"/>
                          <a:ea typeface="+mj-ea"/>
                        </a:rPr>
                        <a:t>推广计划执行。</a:t>
                      </a:r>
                      <a:endParaRPr lang="zh-CN" altLang="en-US" sz="1300" b="0" i="0" u="none" strike="noStrike" dirty="0">
                        <a:solidFill>
                          <a:schemeClr val="tx1"/>
                        </a:solidFill>
                        <a:effectLst/>
                        <a:latin typeface="+mj-ea"/>
                        <a:ea typeface="+mj-ea"/>
                      </a:endParaRPr>
                    </a:p>
                  </a:txBody>
                  <a:tcPr marL="9525" marR="9525" marT="9525" marB="0" anchor="ctr">
                    <a:solidFill>
                      <a:schemeClr val="bg1">
                        <a:lumMod val="95000"/>
                      </a:schemeClr>
                    </a:solidFill>
                  </a:tcPr>
                </a:tc>
              </a:tr>
            </a:tbl>
          </a:graphicData>
        </a:graphic>
      </p:graphicFrame>
      <p:sp>
        <p:nvSpPr>
          <p:cNvPr id="7" name="矩形 6"/>
          <p:cNvSpPr/>
          <p:nvPr/>
        </p:nvSpPr>
        <p:spPr>
          <a:xfrm>
            <a:off x="6594140" y="176270"/>
            <a:ext cx="2895364" cy="372410"/>
          </a:xfrm>
          <a:prstGeom prst="rect">
            <a:avLst/>
          </a:prstGeom>
        </p:spPr>
        <p:txBody>
          <a:bodyPr wrap="square">
            <a:spAutoFit/>
          </a:bodyPr>
          <a:lstStyle/>
          <a:p>
            <a:pPr>
              <a:buNone/>
            </a:pPr>
            <a:r>
              <a:rPr lang="zh-CN" altLang="en-US" b="1" dirty="0" smtClean="0">
                <a:latin typeface="+mn-ea"/>
                <a:ea typeface="+mn-ea"/>
              </a:rPr>
              <a:t>原则策略   </a:t>
            </a:r>
            <a:r>
              <a:rPr lang="zh-CN" altLang="en-US" b="1" dirty="0" smtClean="0">
                <a:solidFill>
                  <a:srgbClr val="FF0000"/>
                </a:solidFill>
                <a:latin typeface="+mn-ea"/>
                <a:ea typeface="+mn-ea"/>
              </a:rPr>
              <a:t>推进计划   </a:t>
            </a:r>
            <a:r>
              <a:rPr lang="zh-CN" altLang="en-US" b="1" dirty="0" smtClean="0">
                <a:latin typeface="+mn-ea"/>
                <a:ea typeface="+mn-ea"/>
              </a:rPr>
              <a:t>项目预算</a:t>
            </a:r>
            <a:endParaRPr lang="zh-CN" altLang="en-US" b="1" dirty="0">
              <a:latin typeface="+mn-ea"/>
              <a:ea typeface="+mn-ea"/>
            </a:endParaRPr>
          </a:p>
        </p:txBody>
      </p:sp>
      <p:sp>
        <p:nvSpPr>
          <p:cNvPr id="8" name="右箭头 7"/>
          <p:cNvSpPr/>
          <p:nvPr/>
        </p:nvSpPr>
        <p:spPr bwMode="auto">
          <a:xfrm>
            <a:off x="8478446"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 name="右箭头 8"/>
          <p:cNvSpPr/>
          <p:nvPr/>
        </p:nvSpPr>
        <p:spPr bwMode="auto">
          <a:xfrm>
            <a:off x="7490799"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163217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304404" y="227112"/>
            <a:ext cx="5152652" cy="609600"/>
          </a:xfrm>
        </p:spPr>
        <p:txBody>
          <a:bodyPr>
            <a:normAutofit/>
          </a:bodyPr>
          <a:lstStyle/>
          <a:p>
            <a:r>
              <a:rPr lang="zh-CN" altLang="en-US" dirty="0" smtClean="0"/>
              <a:t>主数据实施</a:t>
            </a:r>
            <a:r>
              <a:rPr lang="zh-CN" altLang="en-US" dirty="0"/>
              <a:t>推广计划</a:t>
            </a:r>
            <a:r>
              <a:rPr lang="en-US" altLang="zh-CN" dirty="0"/>
              <a:t>- -</a:t>
            </a:r>
            <a:r>
              <a:rPr lang="zh-CN" altLang="en-US" sz="2000" dirty="0" smtClean="0"/>
              <a:t>财务类</a:t>
            </a:r>
            <a:endParaRPr lang="zh-CN" altLang="en-US" sz="2000" dirty="0"/>
          </a:p>
        </p:txBody>
      </p:sp>
      <p:graphicFrame>
        <p:nvGraphicFramePr>
          <p:cNvPr id="2" name="表格 1"/>
          <p:cNvGraphicFramePr>
            <a:graphicFrameLocks noGrp="1"/>
          </p:cNvGraphicFramePr>
          <p:nvPr>
            <p:extLst>
              <p:ext uri="{D42A27DB-BD31-4B8C-83A1-F6EECF244321}">
                <p14:modId xmlns:p14="http://schemas.microsoft.com/office/powerpoint/2010/main" val="663896825"/>
              </p:ext>
            </p:extLst>
          </p:nvPr>
        </p:nvGraphicFramePr>
        <p:xfrm>
          <a:off x="128464" y="1425565"/>
          <a:ext cx="9433049" cy="3011547"/>
        </p:xfrm>
        <a:graphic>
          <a:graphicData uri="http://schemas.openxmlformats.org/drawingml/2006/table">
            <a:tbl>
              <a:tblPr>
                <a:tableStyleId>{5C22544A-7EE6-4342-B048-85BDC9FD1C3A}</a:tableStyleId>
              </a:tblPr>
              <a:tblGrid>
                <a:gridCol w="883917"/>
                <a:gridCol w="911539"/>
                <a:gridCol w="1903059"/>
                <a:gridCol w="1879402"/>
                <a:gridCol w="3855132"/>
              </a:tblGrid>
              <a:tr h="625335">
                <a:tc>
                  <a:txBody>
                    <a:bodyPr/>
                    <a:lstStyle/>
                    <a:p>
                      <a:pPr algn="ctr" fontAlgn="ctr"/>
                      <a:r>
                        <a:rPr lang="zh-CN" altLang="en-US" sz="1400" u="none" strike="noStrike" dirty="0">
                          <a:solidFill>
                            <a:schemeClr val="tx1"/>
                          </a:solidFill>
                          <a:effectLst/>
                          <a:latin typeface="+mj-ea"/>
                          <a:ea typeface="+mj-ea"/>
                        </a:rPr>
                        <a:t>推广周期</a:t>
                      </a:r>
                      <a:endParaRPr lang="zh-CN" altLang="en-US" sz="1400" b="1" i="0" u="none" strike="noStrike" dirty="0">
                        <a:solidFill>
                          <a:schemeClr val="tx1"/>
                        </a:solidFill>
                        <a:effectLst/>
                        <a:latin typeface="+mj-ea"/>
                        <a:ea typeface="+mj-ea"/>
                      </a:endParaRPr>
                    </a:p>
                  </a:txBody>
                  <a:tcPr marL="9525" marR="9525" marT="9525" marB="0" anchor="ctr">
                    <a:solidFill>
                      <a:schemeClr val="accent1"/>
                    </a:solidFill>
                  </a:tcPr>
                </a:tc>
                <a:tc>
                  <a:txBody>
                    <a:bodyPr/>
                    <a:lstStyle/>
                    <a:p>
                      <a:pPr algn="ctr" fontAlgn="ctr"/>
                      <a:r>
                        <a:rPr lang="zh-CN" altLang="en-US" sz="1400" u="none" strike="noStrike" dirty="0">
                          <a:solidFill>
                            <a:schemeClr val="tx1"/>
                          </a:solidFill>
                          <a:effectLst/>
                          <a:latin typeface="+mj-ea"/>
                          <a:ea typeface="+mj-ea"/>
                        </a:rPr>
                        <a:t>开发周期</a:t>
                      </a:r>
                      <a:endParaRPr lang="zh-CN" altLang="en-US" sz="1400" b="1" i="0" u="none" strike="noStrike" dirty="0">
                        <a:solidFill>
                          <a:schemeClr val="tx1"/>
                        </a:solidFill>
                        <a:effectLst/>
                        <a:latin typeface="+mj-ea"/>
                        <a:ea typeface="+mj-ea"/>
                      </a:endParaRPr>
                    </a:p>
                  </a:txBody>
                  <a:tcPr marL="9525" marR="9525" marT="9525" marB="0" anchor="ctr">
                    <a:solidFill>
                      <a:schemeClr val="accent1"/>
                    </a:solidFill>
                  </a:tcPr>
                </a:tc>
                <a:tc>
                  <a:txBody>
                    <a:bodyPr/>
                    <a:lstStyle/>
                    <a:p>
                      <a:pPr algn="ctr" fontAlgn="ctr"/>
                      <a:r>
                        <a:rPr lang="zh-CN" altLang="en-US" sz="1400" u="none" strike="noStrike" dirty="0">
                          <a:solidFill>
                            <a:schemeClr val="tx1"/>
                          </a:solidFill>
                          <a:effectLst/>
                          <a:latin typeface="+mj-ea"/>
                          <a:ea typeface="+mj-ea"/>
                        </a:rPr>
                        <a:t>主数据类别</a:t>
                      </a:r>
                      <a:endParaRPr lang="zh-CN" altLang="en-US" sz="1400" b="1" i="0" u="none" strike="noStrike" dirty="0">
                        <a:solidFill>
                          <a:schemeClr val="tx1"/>
                        </a:solidFill>
                        <a:effectLst/>
                        <a:latin typeface="+mj-ea"/>
                        <a:ea typeface="+mj-ea"/>
                      </a:endParaRPr>
                    </a:p>
                  </a:txBody>
                  <a:tcPr marL="9525" marR="9525" marT="9525" marB="0" anchor="ctr">
                    <a:solidFill>
                      <a:schemeClr val="accent1"/>
                    </a:solidFill>
                  </a:tcPr>
                </a:tc>
                <a:tc>
                  <a:txBody>
                    <a:bodyPr/>
                    <a:lstStyle/>
                    <a:p>
                      <a:pPr algn="ctr" fontAlgn="ctr"/>
                      <a:r>
                        <a:rPr lang="zh-CN" altLang="en-US" sz="1400" u="none" strike="noStrike" dirty="0">
                          <a:solidFill>
                            <a:schemeClr val="tx1"/>
                          </a:solidFill>
                          <a:effectLst/>
                          <a:latin typeface="+mj-ea"/>
                          <a:ea typeface="+mj-ea"/>
                        </a:rPr>
                        <a:t>被集成系统</a:t>
                      </a:r>
                      <a:endParaRPr lang="zh-CN" altLang="en-US" sz="1400" b="1" i="0" u="none" strike="noStrike" dirty="0">
                        <a:solidFill>
                          <a:schemeClr val="tx1"/>
                        </a:solidFill>
                        <a:effectLst/>
                        <a:latin typeface="+mj-ea"/>
                        <a:ea typeface="+mj-ea"/>
                      </a:endParaRPr>
                    </a:p>
                  </a:txBody>
                  <a:tcPr marL="9525" marR="9525" marT="9525" marB="0" anchor="ctr">
                    <a:solidFill>
                      <a:schemeClr val="accent1"/>
                    </a:solidFill>
                  </a:tcPr>
                </a:tc>
                <a:tc>
                  <a:txBody>
                    <a:bodyPr/>
                    <a:lstStyle/>
                    <a:p>
                      <a:pPr algn="ctr" fontAlgn="ctr"/>
                      <a:r>
                        <a:rPr lang="zh-CN" altLang="en-US" sz="1400" u="none" strike="noStrike" dirty="0">
                          <a:solidFill>
                            <a:schemeClr val="tx1"/>
                          </a:solidFill>
                          <a:effectLst/>
                          <a:latin typeface="+mj-ea"/>
                          <a:ea typeface="+mj-ea"/>
                        </a:rPr>
                        <a:t>试点与推广单位</a:t>
                      </a:r>
                      <a:endParaRPr lang="zh-CN" altLang="en-US" sz="1400" b="1" i="0" u="none" strike="noStrike" dirty="0">
                        <a:solidFill>
                          <a:schemeClr val="tx1"/>
                        </a:solidFill>
                        <a:effectLst/>
                        <a:latin typeface="+mj-ea"/>
                        <a:ea typeface="+mj-ea"/>
                      </a:endParaRPr>
                    </a:p>
                  </a:txBody>
                  <a:tcPr marL="9525" marR="9525" marT="9525" marB="0" anchor="ctr">
                    <a:solidFill>
                      <a:schemeClr val="accent1"/>
                    </a:solidFill>
                  </a:tcPr>
                </a:tc>
              </a:tr>
              <a:tr h="275604">
                <a:tc rowSpan="8">
                  <a:txBody>
                    <a:bodyPr/>
                    <a:lstStyle/>
                    <a:p>
                      <a:pPr algn="l" fontAlgn="ctr"/>
                      <a:r>
                        <a:rPr lang="zh-CN" altLang="en-US" sz="1400" u="none" strike="noStrike" dirty="0">
                          <a:solidFill>
                            <a:schemeClr val="tx1"/>
                          </a:solidFill>
                          <a:effectLst/>
                          <a:latin typeface="+mj-ea"/>
                          <a:ea typeface="+mj-ea"/>
                        </a:rPr>
                        <a:t>财务类（</a:t>
                      </a:r>
                      <a:r>
                        <a:rPr lang="en-US" altLang="zh-CN" sz="1400" u="none" strike="noStrike" dirty="0">
                          <a:solidFill>
                            <a:schemeClr val="tx1"/>
                          </a:solidFill>
                          <a:effectLst/>
                          <a:latin typeface="+mj-ea"/>
                          <a:ea typeface="+mj-ea"/>
                        </a:rPr>
                        <a:t>2014.01~2018.12</a:t>
                      </a:r>
                      <a:r>
                        <a:rPr lang="zh-CN" altLang="en-US" sz="1400" u="none" strike="noStrike" dirty="0">
                          <a:solidFill>
                            <a:schemeClr val="tx1"/>
                          </a:solidFill>
                          <a:effectLst/>
                          <a:latin typeface="+mj-ea"/>
                          <a:ea typeface="+mj-ea"/>
                        </a:rPr>
                        <a:t>）</a:t>
                      </a:r>
                      <a:br>
                        <a:rPr lang="zh-CN" altLang="en-US" sz="1400" u="none" strike="noStrike" dirty="0">
                          <a:solidFill>
                            <a:schemeClr val="tx1"/>
                          </a:solidFill>
                          <a:effectLst/>
                          <a:latin typeface="+mj-ea"/>
                          <a:ea typeface="+mj-ea"/>
                        </a:rPr>
                      </a:br>
                      <a:endParaRPr lang="zh-CN" altLang="en-US"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c rowSpan="8">
                  <a:txBody>
                    <a:bodyPr/>
                    <a:lstStyle/>
                    <a:p>
                      <a:pPr algn="ctr" fontAlgn="ctr"/>
                      <a:r>
                        <a:rPr lang="en-US" altLang="zh-CN" sz="1400" u="none" strike="noStrike" dirty="0">
                          <a:solidFill>
                            <a:schemeClr val="tx1"/>
                          </a:solidFill>
                          <a:effectLst/>
                          <a:latin typeface="+mj-ea"/>
                          <a:ea typeface="+mj-ea"/>
                        </a:rPr>
                        <a:t>2013.10~2014.06</a:t>
                      </a:r>
                      <a:endParaRPr lang="en-US" altLang="zh-CN"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l" fontAlgn="ctr"/>
                      <a:r>
                        <a:rPr lang="zh-CN" altLang="en-US" sz="1400" u="none" strike="noStrike" dirty="0">
                          <a:solidFill>
                            <a:schemeClr val="tx1"/>
                          </a:solidFill>
                          <a:effectLst/>
                          <a:latin typeface="+mj-ea"/>
                          <a:ea typeface="+mj-ea"/>
                        </a:rPr>
                        <a:t>核算单位主数据</a:t>
                      </a:r>
                      <a:endParaRPr lang="zh-CN" altLang="en-US"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c rowSpan="8">
                  <a:txBody>
                    <a:bodyPr/>
                    <a:lstStyle/>
                    <a:p>
                      <a:pPr algn="l" fontAlgn="ctr"/>
                      <a:r>
                        <a:rPr lang="zh-CN" altLang="en-US" sz="1400" u="none" strike="noStrike" dirty="0">
                          <a:solidFill>
                            <a:schemeClr val="tx1"/>
                          </a:solidFill>
                          <a:effectLst/>
                          <a:latin typeface="+mj-ea"/>
                          <a:ea typeface="+mj-ea"/>
                        </a:rPr>
                        <a:t>源：股份公司财务基础档案系统</a:t>
                      </a:r>
                      <a:br>
                        <a:rPr lang="zh-CN" altLang="en-US" sz="1400" u="none" strike="noStrike" dirty="0">
                          <a:solidFill>
                            <a:schemeClr val="tx1"/>
                          </a:solidFill>
                          <a:effectLst/>
                          <a:latin typeface="+mj-ea"/>
                          <a:ea typeface="+mj-ea"/>
                        </a:rPr>
                      </a:br>
                      <a:r>
                        <a:rPr lang="zh-CN" altLang="en-US" sz="1400" u="none" strike="noStrike" dirty="0">
                          <a:solidFill>
                            <a:schemeClr val="tx1"/>
                          </a:solidFill>
                          <a:effectLst/>
                          <a:latin typeface="+mj-ea"/>
                          <a:ea typeface="+mj-ea"/>
                        </a:rPr>
                        <a:t>目的：资金管理系统、施工企业项目管理系统、专业公司</a:t>
                      </a:r>
                      <a:r>
                        <a:rPr lang="en-US" altLang="zh-CN" sz="1400" u="none" strike="noStrike" dirty="0">
                          <a:solidFill>
                            <a:schemeClr val="tx1"/>
                          </a:solidFill>
                          <a:effectLst/>
                          <a:latin typeface="+mj-ea"/>
                          <a:ea typeface="+mj-ea"/>
                        </a:rPr>
                        <a:t>ERP</a:t>
                      </a:r>
                      <a:r>
                        <a:rPr lang="zh-CN" altLang="en-US" sz="1400" u="none" strike="noStrike" dirty="0">
                          <a:solidFill>
                            <a:schemeClr val="tx1"/>
                          </a:solidFill>
                          <a:effectLst/>
                          <a:latin typeface="+mj-ea"/>
                          <a:ea typeface="+mj-ea"/>
                        </a:rPr>
                        <a:t>、房地产</a:t>
                      </a:r>
                      <a:r>
                        <a:rPr lang="en-US" altLang="zh-CN" sz="1400" u="none" strike="noStrike" dirty="0">
                          <a:solidFill>
                            <a:schemeClr val="tx1"/>
                          </a:solidFill>
                          <a:effectLst/>
                          <a:latin typeface="+mj-ea"/>
                          <a:ea typeface="+mj-ea"/>
                        </a:rPr>
                        <a:t>ERP</a:t>
                      </a:r>
                      <a:r>
                        <a:rPr lang="zh-CN" altLang="en-US" sz="1400" u="none" strike="noStrike" dirty="0">
                          <a:solidFill>
                            <a:schemeClr val="tx1"/>
                          </a:solidFill>
                          <a:effectLst/>
                          <a:latin typeface="+mj-ea"/>
                          <a:ea typeface="+mj-ea"/>
                        </a:rPr>
                        <a:t>、城市建设</a:t>
                      </a:r>
                      <a:r>
                        <a:rPr lang="en-US" altLang="zh-CN" sz="1400" u="none" strike="noStrike" dirty="0">
                          <a:solidFill>
                            <a:schemeClr val="tx1"/>
                          </a:solidFill>
                          <a:effectLst/>
                          <a:latin typeface="+mj-ea"/>
                          <a:ea typeface="+mj-ea"/>
                        </a:rPr>
                        <a:t>ERP</a:t>
                      </a:r>
                      <a:r>
                        <a:rPr lang="zh-CN" altLang="en-US" sz="1400" u="none" strike="noStrike" dirty="0">
                          <a:solidFill>
                            <a:schemeClr val="tx1"/>
                          </a:solidFill>
                          <a:effectLst/>
                          <a:latin typeface="+mj-ea"/>
                          <a:ea typeface="+mj-ea"/>
                        </a:rPr>
                        <a:t>、勘察设计</a:t>
                      </a:r>
                      <a:r>
                        <a:rPr lang="en-US" altLang="zh-CN" sz="1400" u="none" strike="noStrike" dirty="0">
                          <a:solidFill>
                            <a:schemeClr val="tx1"/>
                          </a:solidFill>
                          <a:effectLst/>
                          <a:latin typeface="+mj-ea"/>
                          <a:ea typeface="+mj-ea"/>
                        </a:rPr>
                        <a:t>ERP</a:t>
                      </a:r>
                      <a:r>
                        <a:rPr lang="zh-CN" altLang="en-US" sz="1400" u="none" strike="noStrike" dirty="0">
                          <a:solidFill>
                            <a:schemeClr val="tx1"/>
                          </a:solidFill>
                          <a:effectLst/>
                          <a:latin typeface="+mj-ea"/>
                          <a:ea typeface="+mj-ea"/>
                        </a:rPr>
                        <a:t>。</a:t>
                      </a:r>
                      <a:br>
                        <a:rPr lang="zh-CN" altLang="en-US" sz="1400" u="none" strike="noStrike" dirty="0">
                          <a:solidFill>
                            <a:schemeClr val="tx1"/>
                          </a:solidFill>
                          <a:effectLst/>
                          <a:latin typeface="+mj-ea"/>
                          <a:ea typeface="+mj-ea"/>
                        </a:rPr>
                      </a:br>
                      <a:endParaRPr lang="zh-CN" altLang="en-US"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c rowSpan="8">
                  <a:txBody>
                    <a:bodyPr/>
                    <a:lstStyle/>
                    <a:p>
                      <a:pPr algn="l" fontAlgn="ctr"/>
                      <a:r>
                        <a:rPr lang="en-US" altLang="zh-CN" sz="1400" u="none" strike="noStrike" dirty="0">
                          <a:solidFill>
                            <a:schemeClr val="tx1"/>
                          </a:solidFill>
                          <a:effectLst/>
                          <a:latin typeface="+mj-ea"/>
                          <a:ea typeface="+mj-ea"/>
                        </a:rPr>
                        <a:t>2014</a:t>
                      </a:r>
                      <a:r>
                        <a:rPr lang="zh-CN" altLang="en-US" sz="1400" u="none" strike="noStrike" dirty="0">
                          <a:solidFill>
                            <a:schemeClr val="tx1"/>
                          </a:solidFill>
                          <a:effectLst/>
                          <a:latin typeface="+mj-ea"/>
                          <a:ea typeface="+mj-ea"/>
                        </a:rPr>
                        <a:t>年</a:t>
                      </a:r>
                      <a:r>
                        <a:rPr lang="zh-CN" altLang="en-US" sz="1400" u="none" strike="noStrike" dirty="0" smtClean="0">
                          <a:solidFill>
                            <a:schemeClr val="tx1"/>
                          </a:solidFill>
                          <a:effectLst/>
                          <a:latin typeface="+mj-ea"/>
                          <a:ea typeface="+mj-ea"/>
                        </a:rPr>
                        <a:t>：按业务</a:t>
                      </a:r>
                      <a:r>
                        <a:rPr lang="en-US" altLang="zh-CN" sz="1400" u="none" strike="noStrike" dirty="0" smtClean="0">
                          <a:solidFill>
                            <a:schemeClr val="tx1"/>
                          </a:solidFill>
                          <a:effectLst/>
                          <a:latin typeface="+mj-ea"/>
                          <a:ea typeface="+mj-ea"/>
                        </a:rPr>
                        <a:t>-</a:t>
                      </a:r>
                      <a:r>
                        <a:rPr lang="zh-CN" altLang="en-US" sz="1400" u="none" strike="noStrike" dirty="0" smtClean="0">
                          <a:solidFill>
                            <a:schemeClr val="tx1"/>
                          </a:solidFill>
                          <a:effectLst/>
                          <a:latin typeface="+mj-ea"/>
                          <a:ea typeface="+mj-ea"/>
                        </a:rPr>
                        <a:t>财务一体化推广计划执行。</a:t>
                      </a:r>
                      <a:r>
                        <a:rPr lang="zh-CN" altLang="en-US" sz="1400" u="none" strike="noStrike" dirty="0">
                          <a:solidFill>
                            <a:schemeClr val="tx1"/>
                          </a:solidFill>
                          <a:effectLst/>
                          <a:latin typeface="+mj-ea"/>
                          <a:ea typeface="+mj-ea"/>
                        </a:rPr>
                        <a:t/>
                      </a:r>
                      <a:br>
                        <a:rPr lang="zh-CN" altLang="en-US" sz="1400" u="none" strike="noStrike" dirty="0">
                          <a:solidFill>
                            <a:schemeClr val="tx1"/>
                          </a:solidFill>
                          <a:effectLst/>
                          <a:latin typeface="+mj-ea"/>
                          <a:ea typeface="+mj-ea"/>
                        </a:rPr>
                      </a:br>
                      <a:r>
                        <a:rPr lang="en-US" altLang="zh-CN" sz="1400" u="none" strike="noStrike" dirty="0">
                          <a:solidFill>
                            <a:schemeClr val="tx1"/>
                          </a:solidFill>
                          <a:effectLst/>
                          <a:latin typeface="+mj-ea"/>
                          <a:ea typeface="+mj-ea"/>
                        </a:rPr>
                        <a:t>2015</a:t>
                      </a:r>
                      <a:r>
                        <a:rPr lang="zh-CN" altLang="en-US" sz="1400" u="none" strike="noStrike" dirty="0">
                          <a:solidFill>
                            <a:schemeClr val="tx1"/>
                          </a:solidFill>
                          <a:effectLst/>
                          <a:latin typeface="+mj-ea"/>
                          <a:ea typeface="+mj-ea"/>
                        </a:rPr>
                        <a:t>年：按业务</a:t>
                      </a:r>
                      <a:r>
                        <a:rPr lang="en-US" altLang="zh-CN" sz="1400" u="none" strike="noStrike" dirty="0">
                          <a:solidFill>
                            <a:schemeClr val="tx1"/>
                          </a:solidFill>
                          <a:effectLst/>
                          <a:latin typeface="+mj-ea"/>
                          <a:ea typeface="+mj-ea"/>
                        </a:rPr>
                        <a:t>-</a:t>
                      </a:r>
                      <a:r>
                        <a:rPr lang="zh-CN" altLang="en-US" sz="1400" u="none" strike="noStrike" dirty="0">
                          <a:solidFill>
                            <a:schemeClr val="tx1"/>
                          </a:solidFill>
                          <a:effectLst/>
                          <a:latin typeface="+mj-ea"/>
                          <a:ea typeface="+mj-ea"/>
                        </a:rPr>
                        <a:t>财务一体化推广计划执行。</a:t>
                      </a:r>
                      <a:br>
                        <a:rPr lang="zh-CN" altLang="en-US" sz="1400" u="none" strike="noStrike" dirty="0">
                          <a:solidFill>
                            <a:schemeClr val="tx1"/>
                          </a:solidFill>
                          <a:effectLst/>
                          <a:latin typeface="+mj-ea"/>
                          <a:ea typeface="+mj-ea"/>
                        </a:rPr>
                      </a:br>
                      <a:r>
                        <a:rPr lang="en-US" altLang="zh-CN" sz="1400" u="none" strike="noStrike" dirty="0">
                          <a:solidFill>
                            <a:schemeClr val="tx1"/>
                          </a:solidFill>
                          <a:effectLst/>
                          <a:latin typeface="+mj-ea"/>
                          <a:ea typeface="+mj-ea"/>
                        </a:rPr>
                        <a:t>2016</a:t>
                      </a:r>
                      <a:r>
                        <a:rPr lang="zh-CN" altLang="en-US" sz="1400" u="none" strike="noStrike" dirty="0">
                          <a:solidFill>
                            <a:schemeClr val="tx1"/>
                          </a:solidFill>
                          <a:effectLst/>
                          <a:latin typeface="+mj-ea"/>
                          <a:ea typeface="+mj-ea"/>
                        </a:rPr>
                        <a:t>年：按业务</a:t>
                      </a:r>
                      <a:r>
                        <a:rPr lang="en-US" altLang="zh-CN" sz="1400" u="none" strike="noStrike" dirty="0">
                          <a:solidFill>
                            <a:schemeClr val="tx1"/>
                          </a:solidFill>
                          <a:effectLst/>
                          <a:latin typeface="+mj-ea"/>
                          <a:ea typeface="+mj-ea"/>
                        </a:rPr>
                        <a:t>-</a:t>
                      </a:r>
                      <a:r>
                        <a:rPr lang="zh-CN" altLang="en-US" sz="1400" u="none" strike="noStrike" dirty="0">
                          <a:solidFill>
                            <a:schemeClr val="tx1"/>
                          </a:solidFill>
                          <a:effectLst/>
                          <a:latin typeface="+mj-ea"/>
                          <a:ea typeface="+mj-ea"/>
                        </a:rPr>
                        <a:t>财务一体化推广计划执行。</a:t>
                      </a:r>
                      <a:br>
                        <a:rPr lang="zh-CN" altLang="en-US" sz="1400" u="none" strike="noStrike" dirty="0">
                          <a:solidFill>
                            <a:schemeClr val="tx1"/>
                          </a:solidFill>
                          <a:effectLst/>
                          <a:latin typeface="+mj-ea"/>
                          <a:ea typeface="+mj-ea"/>
                        </a:rPr>
                      </a:br>
                      <a:r>
                        <a:rPr lang="en-US" altLang="zh-CN" sz="1400" u="none" strike="noStrike" dirty="0">
                          <a:solidFill>
                            <a:schemeClr val="tx1"/>
                          </a:solidFill>
                          <a:effectLst/>
                          <a:latin typeface="+mj-ea"/>
                          <a:ea typeface="+mj-ea"/>
                        </a:rPr>
                        <a:t>2017</a:t>
                      </a:r>
                      <a:r>
                        <a:rPr lang="zh-CN" altLang="en-US" sz="1400" u="none" strike="noStrike" dirty="0">
                          <a:solidFill>
                            <a:schemeClr val="tx1"/>
                          </a:solidFill>
                          <a:effectLst/>
                          <a:latin typeface="+mj-ea"/>
                          <a:ea typeface="+mj-ea"/>
                        </a:rPr>
                        <a:t>年：按业务</a:t>
                      </a:r>
                      <a:r>
                        <a:rPr lang="en-US" altLang="zh-CN" sz="1400" u="none" strike="noStrike" dirty="0">
                          <a:solidFill>
                            <a:schemeClr val="tx1"/>
                          </a:solidFill>
                          <a:effectLst/>
                          <a:latin typeface="+mj-ea"/>
                          <a:ea typeface="+mj-ea"/>
                        </a:rPr>
                        <a:t>-</a:t>
                      </a:r>
                      <a:r>
                        <a:rPr lang="zh-CN" altLang="en-US" sz="1400" u="none" strike="noStrike" dirty="0">
                          <a:solidFill>
                            <a:schemeClr val="tx1"/>
                          </a:solidFill>
                          <a:effectLst/>
                          <a:latin typeface="+mj-ea"/>
                          <a:ea typeface="+mj-ea"/>
                        </a:rPr>
                        <a:t>财务一体化推广计划执行。</a:t>
                      </a:r>
                      <a:br>
                        <a:rPr lang="zh-CN" altLang="en-US" sz="1400" u="none" strike="noStrike" dirty="0">
                          <a:solidFill>
                            <a:schemeClr val="tx1"/>
                          </a:solidFill>
                          <a:effectLst/>
                          <a:latin typeface="+mj-ea"/>
                          <a:ea typeface="+mj-ea"/>
                        </a:rPr>
                      </a:br>
                      <a:r>
                        <a:rPr lang="en-US" altLang="zh-CN" sz="1400" u="none" strike="noStrike" dirty="0">
                          <a:solidFill>
                            <a:schemeClr val="tx1"/>
                          </a:solidFill>
                          <a:effectLst/>
                          <a:latin typeface="+mj-ea"/>
                          <a:ea typeface="+mj-ea"/>
                        </a:rPr>
                        <a:t>2018</a:t>
                      </a:r>
                      <a:r>
                        <a:rPr lang="zh-CN" altLang="en-US" sz="1400" u="none" strike="noStrike" dirty="0">
                          <a:solidFill>
                            <a:schemeClr val="tx1"/>
                          </a:solidFill>
                          <a:effectLst/>
                          <a:latin typeface="+mj-ea"/>
                          <a:ea typeface="+mj-ea"/>
                        </a:rPr>
                        <a:t>年：按业务</a:t>
                      </a:r>
                      <a:r>
                        <a:rPr lang="en-US" altLang="zh-CN" sz="1400" u="none" strike="noStrike" dirty="0">
                          <a:solidFill>
                            <a:schemeClr val="tx1"/>
                          </a:solidFill>
                          <a:effectLst/>
                          <a:latin typeface="+mj-ea"/>
                          <a:ea typeface="+mj-ea"/>
                        </a:rPr>
                        <a:t>-</a:t>
                      </a:r>
                      <a:r>
                        <a:rPr lang="zh-CN" altLang="en-US" sz="1400" u="none" strike="noStrike" dirty="0">
                          <a:solidFill>
                            <a:schemeClr val="tx1"/>
                          </a:solidFill>
                          <a:effectLst/>
                          <a:latin typeface="+mj-ea"/>
                          <a:ea typeface="+mj-ea"/>
                        </a:rPr>
                        <a:t>财务一体化推广计划执行。</a:t>
                      </a:r>
                      <a:endParaRPr lang="zh-CN" altLang="en-US"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r>
              <a:tr h="275604">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dirty="0">
                          <a:solidFill>
                            <a:schemeClr val="tx1"/>
                          </a:solidFill>
                          <a:effectLst/>
                          <a:latin typeface="+mj-ea"/>
                          <a:ea typeface="+mj-ea"/>
                        </a:rPr>
                        <a:t>会计科目主数据</a:t>
                      </a:r>
                      <a:endParaRPr lang="zh-CN" altLang="en-US"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c vMerge="1">
                  <a:txBody>
                    <a:bodyPr/>
                    <a:lstStyle/>
                    <a:p>
                      <a:endParaRPr lang="zh-CN" altLang="en-US"/>
                    </a:p>
                  </a:txBody>
                  <a:tcPr/>
                </a:tc>
                <a:tc vMerge="1">
                  <a:txBody>
                    <a:bodyPr/>
                    <a:lstStyle/>
                    <a:p>
                      <a:endParaRPr lang="zh-CN" altLang="en-US"/>
                    </a:p>
                  </a:txBody>
                  <a:tcPr/>
                </a:tc>
              </a:tr>
              <a:tr h="275604">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dirty="0">
                          <a:solidFill>
                            <a:schemeClr val="tx1"/>
                          </a:solidFill>
                          <a:effectLst/>
                          <a:latin typeface="+mj-ea"/>
                          <a:ea typeface="+mj-ea"/>
                        </a:rPr>
                        <a:t>现金流量主数据</a:t>
                      </a:r>
                      <a:endParaRPr lang="zh-CN" altLang="en-US"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c vMerge="1">
                  <a:txBody>
                    <a:bodyPr/>
                    <a:lstStyle/>
                    <a:p>
                      <a:endParaRPr lang="zh-CN" altLang="en-US"/>
                    </a:p>
                  </a:txBody>
                  <a:tcPr/>
                </a:tc>
                <a:tc vMerge="1">
                  <a:txBody>
                    <a:bodyPr/>
                    <a:lstStyle/>
                    <a:p>
                      <a:endParaRPr lang="zh-CN" altLang="en-US"/>
                    </a:p>
                  </a:txBody>
                  <a:tcPr/>
                </a:tc>
              </a:tr>
              <a:tr h="275604">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dirty="0">
                          <a:solidFill>
                            <a:schemeClr val="tx1"/>
                          </a:solidFill>
                          <a:effectLst/>
                          <a:latin typeface="+mj-ea"/>
                          <a:ea typeface="+mj-ea"/>
                        </a:rPr>
                        <a:t>结算方式主数据</a:t>
                      </a:r>
                      <a:endParaRPr lang="zh-CN" altLang="en-US"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c vMerge="1">
                  <a:txBody>
                    <a:bodyPr/>
                    <a:lstStyle/>
                    <a:p>
                      <a:endParaRPr lang="zh-CN" altLang="en-US"/>
                    </a:p>
                  </a:txBody>
                  <a:tcPr/>
                </a:tc>
                <a:tc vMerge="1">
                  <a:txBody>
                    <a:bodyPr/>
                    <a:lstStyle/>
                    <a:p>
                      <a:endParaRPr lang="zh-CN" altLang="en-US"/>
                    </a:p>
                  </a:txBody>
                  <a:tcPr/>
                </a:tc>
              </a:tr>
              <a:tr h="275604">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dirty="0">
                          <a:solidFill>
                            <a:schemeClr val="tx1"/>
                          </a:solidFill>
                          <a:effectLst/>
                          <a:latin typeface="+mj-ea"/>
                          <a:ea typeface="+mj-ea"/>
                        </a:rPr>
                        <a:t>内部客商主数据</a:t>
                      </a:r>
                      <a:endParaRPr lang="zh-CN" altLang="en-US"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c vMerge="1">
                  <a:txBody>
                    <a:bodyPr/>
                    <a:lstStyle/>
                    <a:p>
                      <a:endParaRPr lang="zh-CN" altLang="en-US"/>
                    </a:p>
                  </a:txBody>
                  <a:tcPr/>
                </a:tc>
                <a:tc vMerge="1">
                  <a:txBody>
                    <a:bodyPr/>
                    <a:lstStyle/>
                    <a:p>
                      <a:endParaRPr lang="zh-CN" altLang="en-US"/>
                    </a:p>
                  </a:txBody>
                  <a:tcPr/>
                </a:tc>
              </a:tr>
              <a:tr h="275604">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dirty="0">
                          <a:solidFill>
                            <a:schemeClr val="tx1"/>
                          </a:solidFill>
                          <a:effectLst/>
                          <a:latin typeface="+mj-ea"/>
                          <a:ea typeface="+mj-ea"/>
                        </a:rPr>
                        <a:t>固定资产类型主数据</a:t>
                      </a:r>
                      <a:endParaRPr lang="zh-CN" altLang="en-US"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c vMerge="1">
                  <a:txBody>
                    <a:bodyPr/>
                    <a:lstStyle/>
                    <a:p>
                      <a:endParaRPr lang="zh-CN" altLang="en-US"/>
                    </a:p>
                  </a:txBody>
                  <a:tcPr/>
                </a:tc>
                <a:tc vMerge="1">
                  <a:txBody>
                    <a:bodyPr/>
                    <a:lstStyle/>
                    <a:p>
                      <a:endParaRPr lang="zh-CN" altLang="en-US"/>
                    </a:p>
                  </a:txBody>
                  <a:tcPr/>
                </a:tc>
              </a:tr>
              <a:tr h="275604">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dirty="0">
                          <a:solidFill>
                            <a:schemeClr val="tx1"/>
                          </a:solidFill>
                          <a:effectLst/>
                          <a:latin typeface="+mj-ea"/>
                          <a:ea typeface="+mj-ea"/>
                        </a:rPr>
                        <a:t>存货分类主数据</a:t>
                      </a:r>
                      <a:endParaRPr lang="zh-CN" altLang="en-US"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c vMerge="1">
                  <a:txBody>
                    <a:bodyPr/>
                    <a:lstStyle/>
                    <a:p>
                      <a:endParaRPr lang="zh-CN" altLang="en-US"/>
                    </a:p>
                  </a:txBody>
                  <a:tcPr/>
                </a:tc>
                <a:tc vMerge="1">
                  <a:txBody>
                    <a:bodyPr/>
                    <a:lstStyle/>
                    <a:p>
                      <a:endParaRPr lang="zh-CN" altLang="en-US"/>
                    </a:p>
                  </a:txBody>
                  <a:tcPr/>
                </a:tc>
              </a:tr>
              <a:tr h="456984">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dirty="0">
                          <a:solidFill>
                            <a:schemeClr val="tx1"/>
                          </a:solidFill>
                          <a:effectLst/>
                          <a:latin typeface="+mj-ea"/>
                          <a:ea typeface="+mj-ea"/>
                        </a:rPr>
                        <a:t>地区编码主数据</a:t>
                      </a:r>
                      <a:endParaRPr lang="zh-CN" altLang="en-US" sz="1400" b="0" i="0" u="none" strike="noStrike" dirty="0">
                        <a:solidFill>
                          <a:schemeClr val="tx1"/>
                        </a:solidFill>
                        <a:effectLst/>
                        <a:latin typeface="+mj-ea"/>
                        <a:ea typeface="+mj-ea"/>
                      </a:endParaRPr>
                    </a:p>
                  </a:txBody>
                  <a:tcPr marL="9525" marR="9525" marT="9525" marB="0" anchor="ctr">
                    <a:solidFill>
                      <a:schemeClr val="bg1">
                        <a:lumMod val="95000"/>
                      </a:schemeClr>
                    </a:solidFill>
                  </a:tcPr>
                </a:tc>
                <a:tc vMerge="1">
                  <a:txBody>
                    <a:bodyPr/>
                    <a:lstStyle/>
                    <a:p>
                      <a:endParaRPr lang="zh-CN" altLang="en-US"/>
                    </a:p>
                  </a:txBody>
                  <a:tcPr/>
                </a:tc>
                <a:tc vMerge="1">
                  <a:txBody>
                    <a:bodyPr/>
                    <a:lstStyle/>
                    <a:p>
                      <a:endParaRPr lang="zh-CN" altLang="en-US"/>
                    </a:p>
                  </a:txBody>
                  <a:tcPr/>
                </a:tc>
              </a:tr>
            </a:tbl>
          </a:graphicData>
        </a:graphic>
      </p:graphicFrame>
      <p:sp>
        <p:nvSpPr>
          <p:cNvPr id="7" name="矩形 6"/>
          <p:cNvSpPr/>
          <p:nvPr/>
        </p:nvSpPr>
        <p:spPr>
          <a:xfrm>
            <a:off x="6594140" y="176270"/>
            <a:ext cx="2895364" cy="372410"/>
          </a:xfrm>
          <a:prstGeom prst="rect">
            <a:avLst/>
          </a:prstGeom>
        </p:spPr>
        <p:txBody>
          <a:bodyPr wrap="square">
            <a:spAutoFit/>
          </a:bodyPr>
          <a:lstStyle/>
          <a:p>
            <a:pPr>
              <a:buNone/>
            </a:pPr>
            <a:r>
              <a:rPr lang="zh-CN" altLang="en-US" b="1" dirty="0" smtClean="0">
                <a:latin typeface="+mn-ea"/>
                <a:ea typeface="+mn-ea"/>
              </a:rPr>
              <a:t>原则策略   </a:t>
            </a:r>
            <a:r>
              <a:rPr lang="zh-CN" altLang="en-US" b="1" dirty="0" smtClean="0">
                <a:solidFill>
                  <a:srgbClr val="FF0000"/>
                </a:solidFill>
                <a:latin typeface="+mn-ea"/>
                <a:ea typeface="+mn-ea"/>
              </a:rPr>
              <a:t>推进计划   </a:t>
            </a:r>
            <a:r>
              <a:rPr lang="zh-CN" altLang="en-US" b="1" dirty="0" smtClean="0">
                <a:latin typeface="+mn-ea"/>
                <a:ea typeface="+mn-ea"/>
              </a:rPr>
              <a:t>项目预算</a:t>
            </a:r>
            <a:endParaRPr lang="zh-CN" altLang="en-US" b="1" dirty="0">
              <a:latin typeface="+mn-ea"/>
              <a:ea typeface="+mn-ea"/>
            </a:endParaRPr>
          </a:p>
        </p:txBody>
      </p:sp>
      <p:sp>
        <p:nvSpPr>
          <p:cNvPr id="8" name="右箭头 7"/>
          <p:cNvSpPr/>
          <p:nvPr/>
        </p:nvSpPr>
        <p:spPr bwMode="auto">
          <a:xfrm>
            <a:off x="8478446"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 name="右箭头 8"/>
          <p:cNvSpPr/>
          <p:nvPr/>
        </p:nvSpPr>
        <p:spPr bwMode="auto">
          <a:xfrm>
            <a:off x="7490799"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45119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304404" y="299120"/>
            <a:ext cx="5440684" cy="609600"/>
          </a:xfrm>
        </p:spPr>
        <p:txBody>
          <a:bodyPr>
            <a:normAutofit/>
          </a:bodyPr>
          <a:lstStyle/>
          <a:p>
            <a:r>
              <a:rPr lang="zh-CN" altLang="en-US" dirty="0" smtClean="0"/>
              <a:t>主数据项目预算</a:t>
            </a:r>
            <a:r>
              <a:rPr lang="en-US" altLang="zh-CN" dirty="0" smtClean="0"/>
              <a:t>- -</a:t>
            </a:r>
            <a:r>
              <a:rPr lang="zh-CN" altLang="en-US" sz="2000" dirty="0" smtClean="0"/>
              <a:t>未来</a:t>
            </a:r>
            <a:r>
              <a:rPr lang="en-US" altLang="zh-CN" sz="2000" dirty="0" smtClean="0"/>
              <a:t>5</a:t>
            </a:r>
            <a:r>
              <a:rPr lang="zh-CN" altLang="en-US" sz="2000" dirty="0" smtClean="0"/>
              <a:t>年预算汇总</a:t>
            </a:r>
            <a:endParaRPr lang="zh-CN" altLang="en-US" sz="2000" dirty="0"/>
          </a:p>
        </p:txBody>
      </p:sp>
      <p:graphicFrame>
        <p:nvGraphicFramePr>
          <p:cNvPr id="2" name="表格 1"/>
          <p:cNvGraphicFramePr>
            <a:graphicFrameLocks noGrp="1"/>
          </p:cNvGraphicFramePr>
          <p:nvPr>
            <p:extLst>
              <p:ext uri="{D42A27DB-BD31-4B8C-83A1-F6EECF244321}">
                <p14:modId xmlns:p14="http://schemas.microsoft.com/office/powerpoint/2010/main" val="1487672579"/>
              </p:ext>
            </p:extLst>
          </p:nvPr>
        </p:nvGraphicFramePr>
        <p:xfrm>
          <a:off x="200472" y="1343424"/>
          <a:ext cx="9361040" cy="4317824"/>
        </p:xfrm>
        <a:graphic>
          <a:graphicData uri="http://schemas.openxmlformats.org/drawingml/2006/table">
            <a:tbl>
              <a:tblPr>
                <a:tableStyleId>{5C22544A-7EE6-4342-B048-85BDC9FD1C3A}</a:tableStyleId>
              </a:tblPr>
              <a:tblGrid>
                <a:gridCol w="2080231"/>
                <a:gridCol w="2080231"/>
                <a:gridCol w="2363899"/>
                <a:gridCol w="2836679"/>
              </a:tblGrid>
              <a:tr h="854812">
                <a:tc>
                  <a:txBody>
                    <a:bodyPr/>
                    <a:lstStyle/>
                    <a:p>
                      <a:pPr algn="ctr" fontAlgn="ctr"/>
                      <a:r>
                        <a:rPr lang="zh-CN" altLang="en-US" sz="1800" u="none" strike="noStrike" dirty="0">
                          <a:solidFill>
                            <a:schemeClr val="tx1"/>
                          </a:solidFill>
                          <a:effectLst/>
                          <a:latin typeface="+mj-ea"/>
                          <a:ea typeface="+mj-ea"/>
                        </a:rPr>
                        <a:t>年度</a:t>
                      </a:r>
                      <a:endParaRPr lang="zh-CN" altLang="en-US" sz="1800" b="0" i="0" u="none" strike="noStrike" dirty="0">
                        <a:solidFill>
                          <a:schemeClr val="tx1"/>
                        </a:solidFill>
                        <a:effectLst/>
                        <a:latin typeface="+mj-ea"/>
                        <a:ea typeface="+mj-ea"/>
                      </a:endParaRPr>
                    </a:p>
                  </a:txBody>
                  <a:tcPr marL="9525" marR="9525" marT="9525" marB="0" anchor="ctr">
                    <a:solidFill>
                      <a:schemeClr val="accent1"/>
                    </a:solidFill>
                  </a:tcPr>
                </a:tc>
                <a:tc>
                  <a:txBody>
                    <a:bodyPr/>
                    <a:lstStyle/>
                    <a:p>
                      <a:pPr algn="ctr" fontAlgn="ctr"/>
                      <a:r>
                        <a:rPr lang="zh-CN" altLang="en-US" sz="1800" u="none" strike="noStrike" dirty="0">
                          <a:solidFill>
                            <a:schemeClr val="tx1"/>
                          </a:solidFill>
                          <a:effectLst/>
                          <a:latin typeface="+mj-ea"/>
                          <a:ea typeface="+mj-ea"/>
                        </a:rPr>
                        <a:t>总部预算额（万元）</a:t>
                      </a:r>
                      <a:endParaRPr lang="zh-CN" altLang="en-US" sz="1800" b="0" i="0" u="none" strike="noStrike" dirty="0">
                        <a:solidFill>
                          <a:schemeClr val="tx1"/>
                        </a:solidFill>
                        <a:effectLst/>
                        <a:latin typeface="+mj-ea"/>
                        <a:ea typeface="+mj-ea"/>
                      </a:endParaRPr>
                    </a:p>
                  </a:txBody>
                  <a:tcPr marL="9525" marR="9525" marT="9525" marB="0" anchor="ctr">
                    <a:solidFill>
                      <a:schemeClr val="accent1"/>
                    </a:solidFill>
                  </a:tcPr>
                </a:tc>
                <a:tc>
                  <a:txBody>
                    <a:bodyPr/>
                    <a:lstStyle/>
                    <a:p>
                      <a:pPr algn="ctr" fontAlgn="ctr"/>
                      <a:r>
                        <a:rPr lang="zh-CN" altLang="en-US" sz="1800" u="none" strike="noStrike" dirty="0">
                          <a:solidFill>
                            <a:schemeClr val="tx1"/>
                          </a:solidFill>
                          <a:effectLst/>
                          <a:latin typeface="+mj-ea"/>
                          <a:ea typeface="+mj-ea"/>
                        </a:rPr>
                        <a:t>二级单位预算额（万元）</a:t>
                      </a:r>
                      <a:endParaRPr lang="zh-CN" altLang="en-US" sz="1800" b="0" i="0" u="none" strike="noStrike" dirty="0">
                        <a:solidFill>
                          <a:schemeClr val="tx1"/>
                        </a:solidFill>
                        <a:effectLst/>
                        <a:latin typeface="+mj-ea"/>
                        <a:ea typeface="+mj-ea"/>
                      </a:endParaRPr>
                    </a:p>
                  </a:txBody>
                  <a:tcPr marL="9525" marR="9525" marT="9525" marB="0" anchor="ctr">
                    <a:solidFill>
                      <a:schemeClr val="accent1"/>
                    </a:solidFill>
                  </a:tcPr>
                </a:tc>
                <a:tc>
                  <a:txBody>
                    <a:bodyPr/>
                    <a:lstStyle/>
                    <a:p>
                      <a:pPr algn="ctr" fontAlgn="ctr"/>
                      <a:r>
                        <a:rPr lang="zh-CN" altLang="en-US" sz="1800" u="none" strike="noStrike" dirty="0">
                          <a:solidFill>
                            <a:schemeClr val="tx1"/>
                          </a:solidFill>
                          <a:effectLst/>
                          <a:latin typeface="+mj-ea"/>
                          <a:ea typeface="+mj-ea"/>
                        </a:rPr>
                        <a:t>合计（万元）</a:t>
                      </a:r>
                      <a:endParaRPr lang="zh-CN" altLang="en-US" sz="1800" b="0" i="0" u="none" strike="noStrike" dirty="0">
                        <a:solidFill>
                          <a:schemeClr val="tx1"/>
                        </a:solidFill>
                        <a:effectLst/>
                        <a:latin typeface="+mj-ea"/>
                        <a:ea typeface="+mj-ea"/>
                      </a:endParaRPr>
                    </a:p>
                  </a:txBody>
                  <a:tcPr marL="9525" marR="9525" marT="9525" marB="0" anchor="ctr">
                    <a:solidFill>
                      <a:schemeClr val="accent1"/>
                    </a:solidFill>
                  </a:tcPr>
                </a:tc>
              </a:tr>
              <a:tr h="434700">
                <a:tc>
                  <a:txBody>
                    <a:bodyPr/>
                    <a:lstStyle/>
                    <a:p>
                      <a:pPr algn="ctr" fontAlgn="ctr"/>
                      <a:r>
                        <a:rPr lang="en-US" altLang="zh-CN" sz="1800" u="none" strike="noStrike" dirty="0">
                          <a:solidFill>
                            <a:schemeClr val="tx1"/>
                          </a:solidFill>
                          <a:effectLst/>
                          <a:latin typeface="+mj-ea"/>
                          <a:ea typeface="+mj-ea"/>
                        </a:rPr>
                        <a:t>2014</a:t>
                      </a:r>
                      <a:r>
                        <a:rPr lang="zh-CN" altLang="en-US" sz="1800" u="none" strike="noStrike" dirty="0">
                          <a:solidFill>
                            <a:schemeClr val="tx1"/>
                          </a:solidFill>
                          <a:effectLst/>
                          <a:latin typeface="+mj-ea"/>
                          <a:ea typeface="+mj-ea"/>
                        </a:rPr>
                        <a:t>年</a:t>
                      </a:r>
                      <a:endParaRPr lang="zh-CN" altLang="en-US" sz="1800" b="0" i="0" u="none" strike="noStrike" dirty="0">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r" fontAlgn="ctr"/>
                      <a:r>
                        <a:rPr lang="en-US" altLang="zh-CN" sz="1800" b="0" i="0" u="none" strike="noStrike" dirty="0">
                          <a:solidFill>
                            <a:srgbClr val="000000"/>
                          </a:solidFill>
                          <a:effectLst/>
                          <a:latin typeface="+mj-ea"/>
                          <a:ea typeface="+mj-ea"/>
                        </a:rPr>
                        <a:t>1018.5</a:t>
                      </a:r>
                    </a:p>
                  </a:txBody>
                  <a:tcPr marL="9525" marR="9525" marT="9525" marB="0" anchor="ctr">
                    <a:solidFill>
                      <a:schemeClr val="bg1">
                        <a:lumMod val="95000"/>
                      </a:schemeClr>
                    </a:solidFill>
                  </a:tcPr>
                </a:tc>
                <a:tc>
                  <a:txBody>
                    <a:bodyPr/>
                    <a:lstStyle/>
                    <a:p>
                      <a:pPr algn="r" fontAlgn="ctr"/>
                      <a:r>
                        <a:rPr lang="en-US" altLang="zh-CN" sz="1800" b="0" i="0" u="none" strike="noStrike" dirty="0">
                          <a:solidFill>
                            <a:srgbClr val="000000"/>
                          </a:solidFill>
                          <a:effectLst/>
                          <a:latin typeface="+mj-ea"/>
                          <a:ea typeface="+mj-ea"/>
                        </a:rPr>
                        <a:t>300</a:t>
                      </a:r>
                    </a:p>
                  </a:txBody>
                  <a:tcPr marL="9525" marR="9525" marT="9525" marB="0" anchor="ctr">
                    <a:solidFill>
                      <a:schemeClr val="bg1">
                        <a:lumMod val="95000"/>
                      </a:schemeClr>
                    </a:solidFill>
                  </a:tcPr>
                </a:tc>
                <a:tc>
                  <a:txBody>
                    <a:bodyPr/>
                    <a:lstStyle/>
                    <a:p>
                      <a:pPr algn="r" fontAlgn="ctr"/>
                      <a:r>
                        <a:rPr lang="en-US" altLang="zh-CN" sz="1800" b="0" i="0" u="none" strike="noStrike">
                          <a:solidFill>
                            <a:srgbClr val="000000"/>
                          </a:solidFill>
                          <a:effectLst/>
                          <a:latin typeface="+mj-ea"/>
                          <a:ea typeface="+mj-ea"/>
                        </a:rPr>
                        <a:t>1318.5</a:t>
                      </a:r>
                    </a:p>
                  </a:txBody>
                  <a:tcPr marL="9525" marR="9525" marT="9525" marB="0" anchor="ctr">
                    <a:solidFill>
                      <a:schemeClr val="bg1">
                        <a:lumMod val="95000"/>
                      </a:schemeClr>
                    </a:solidFill>
                  </a:tcPr>
                </a:tc>
              </a:tr>
              <a:tr h="434700">
                <a:tc>
                  <a:txBody>
                    <a:bodyPr/>
                    <a:lstStyle/>
                    <a:p>
                      <a:pPr algn="ctr" fontAlgn="ctr"/>
                      <a:r>
                        <a:rPr lang="en-US" altLang="zh-CN" sz="1800" u="none" strike="noStrike" dirty="0">
                          <a:solidFill>
                            <a:schemeClr val="tx1"/>
                          </a:solidFill>
                          <a:effectLst/>
                          <a:latin typeface="+mj-ea"/>
                          <a:ea typeface="+mj-ea"/>
                        </a:rPr>
                        <a:t>2015</a:t>
                      </a:r>
                      <a:r>
                        <a:rPr lang="zh-CN" altLang="en-US" sz="1800" u="none" strike="noStrike" dirty="0">
                          <a:solidFill>
                            <a:schemeClr val="tx1"/>
                          </a:solidFill>
                          <a:effectLst/>
                          <a:latin typeface="+mj-ea"/>
                          <a:ea typeface="+mj-ea"/>
                        </a:rPr>
                        <a:t>年</a:t>
                      </a:r>
                      <a:endParaRPr lang="zh-CN" altLang="en-US" sz="1800" b="0" i="0" u="none" strike="noStrike" dirty="0">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r" fontAlgn="ctr"/>
                      <a:r>
                        <a:rPr lang="en-US" altLang="zh-CN" sz="1800" b="0" i="0" u="none" strike="noStrike">
                          <a:solidFill>
                            <a:srgbClr val="000000"/>
                          </a:solidFill>
                          <a:effectLst/>
                          <a:latin typeface="+mj-ea"/>
                          <a:ea typeface="+mj-ea"/>
                        </a:rPr>
                        <a:t>1029</a:t>
                      </a:r>
                    </a:p>
                  </a:txBody>
                  <a:tcPr marL="9525" marR="9525" marT="9525" marB="0" anchor="ctr">
                    <a:solidFill>
                      <a:schemeClr val="bg1">
                        <a:lumMod val="95000"/>
                      </a:schemeClr>
                    </a:solidFill>
                  </a:tcPr>
                </a:tc>
                <a:tc>
                  <a:txBody>
                    <a:bodyPr/>
                    <a:lstStyle/>
                    <a:p>
                      <a:pPr algn="r" fontAlgn="ctr"/>
                      <a:r>
                        <a:rPr lang="en-US" altLang="zh-CN" sz="1800" b="0" i="0" u="none" strike="noStrike" dirty="0">
                          <a:solidFill>
                            <a:srgbClr val="000000"/>
                          </a:solidFill>
                          <a:effectLst/>
                          <a:latin typeface="+mj-ea"/>
                          <a:ea typeface="+mj-ea"/>
                        </a:rPr>
                        <a:t>900</a:t>
                      </a:r>
                    </a:p>
                  </a:txBody>
                  <a:tcPr marL="9525" marR="9525" marT="9525" marB="0" anchor="ctr">
                    <a:solidFill>
                      <a:schemeClr val="bg1">
                        <a:lumMod val="95000"/>
                      </a:schemeClr>
                    </a:solidFill>
                  </a:tcPr>
                </a:tc>
                <a:tc>
                  <a:txBody>
                    <a:bodyPr/>
                    <a:lstStyle/>
                    <a:p>
                      <a:pPr algn="r" fontAlgn="ctr"/>
                      <a:r>
                        <a:rPr lang="en-US" altLang="zh-CN" sz="1800" b="0" i="0" u="none" strike="noStrike">
                          <a:solidFill>
                            <a:srgbClr val="000000"/>
                          </a:solidFill>
                          <a:effectLst/>
                          <a:latin typeface="+mj-ea"/>
                          <a:ea typeface="+mj-ea"/>
                        </a:rPr>
                        <a:t>1929</a:t>
                      </a:r>
                    </a:p>
                  </a:txBody>
                  <a:tcPr marL="9525" marR="9525" marT="9525" marB="0" anchor="ctr">
                    <a:solidFill>
                      <a:schemeClr val="bg1">
                        <a:lumMod val="95000"/>
                      </a:schemeClr>
                    </a:solidFill>
                  </a:tcPr>
                </a:tc>
              </a:tr>
              <a:tr h="434700">
                <a:tc>
                  <a:txBody>
                    <a:bodyPr/>
                    <a:lstStyle/>
                    <a:p>
                      <a:pPr algn="ctr" fontAlgn="ctr"/>
                      <a:r>
                        <a:rPr lang="en-US" altLang="zh-CN" sz="1800" u="none" strike="noStrike" dirty="0">
                          <a:solidFill>
                            <a:schemeClr val="tx1"/>
                          </a:solidFill>
                          <a:effectLst/>
                          <a:latin typeface="+mj-ea"/>
                          <a:ea typeface="+mj-ea"/>
                        </a:rPr>
                        <a:t>2016</a:t>
                      </a:r>
                      <a:r>
                        <a:rPr lang="zh-CN" altLang="en-US" sz="1800" u="none" strike="noStrike" dirty="0">
                          <a:solidFill>
                            <a:schemeClr val="tx1"/>
                          </a:solidFill>
                          <a:effectLst/>
                          <a:latin typeface="+mj-ea"/>
                          <a:ea typeface="+mj-ea"/>
                        </a:rPr>
                        <a:t>年</a:t>
                      </a:r>
                      <a:endParaRPr lang="zh-CN" altLang="en-US" sz="1800" b="0" i="0" u="none" strike="noStrike" dirty="0">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r" fontAlgn="ctr"/>
                      <a:r>
                        <a:rPr lang="en-US" altLang="zh-CN" sz="1800" b="0" i="0" u="none" strike="noStrike">
                          <a:solidFill>
                            <a:srgbClr val="000000"/>
                          </a:solidFill>
                          <a:effectLst/>
                          <a:latin typeface="+mj-ea"/>
                          <a:ea typeface="+mj-ea"/>
                        </a:rPr>
                        <a:t>744</a:t>
                      </a:r>
                    </a:p>
                  </a:txBody>
                  <a:tcPr marL="9525" marR="9525" marT="9525" marB="0" anchor="ctr">
                    <a:solidFill>
                      <a:schemeClr val="bg1">
                        <a:lumMod val="95000"/>
                      </a:schemeClr>
                    </a:solidFill>
                  </a:tcPr>
                </a:tc>
                <a:tc>
                  <a:txBody>
                    <a:bodyPr/>
                    <a:lstStyle/>
                    <a:p>
                      <a:pPr algn="r" fontAlgn="ctr"/>
                      <a:r>
                        <a:rPr lang="en-US" altLang="zh-CN" sz="1800" b="0" i="0" u="none" strike="noStrike" dirty="0">
                          <a:solidFill>
                            <a:srgbClr val="000000"/>
                          </a:solidFill>
                          <a:effectLst/>
                          <a:latin typeface="+mj-ea"/>
                          <a:ea typeface="+mj-ea"/>
                        </a:rPr>
                        <a:t>400</a:t>
                      </a:r>
                    </a:p>
                  </a:txBody>
                  <a:tcPr marL="9525" marR="9525" marT="9525" marB="0" anchor="ctr">
                    <a:solidFill>
                      <a:schemeClr val="bg1">
                        <a:lumMod val="95000"/>
                      </a:schemeClr>
                    </a:solidFill>
                  </a:tcPr>
                </a:tc>
                <a:tc>
                  <a:txBody>
                    <a:bodyPr/>
                    <a:lstStyle/>
                    <a:p>
                      <a:pPr algn="r" fontAlgn="ctr"/>
                      <a:r>
                        <a:rPr lang="en-US" altLang="zh-CN" sz="1800" b="0" i="0" u="none" strike="noStrike" dirty="0">
                          <a:solidFill>
                            <a:srgbClr val="000000"/>
                          </a:solidFill>
                          <a:effectLst/>
                          <a:latin typeface="+mj-ea"/>
                          <a:ea typeface="+mj-ea"/>
                        </a:rPr>
                        <a:t>1144</a:t>
                      </a:r>
                    </a:p>
                  </a:txBody>
                  <a:tcPr marL="9525" marR="9525" marT="9525" marB="0" anchor="ctr">
                    <a:solidFill>
                      <a:schemeClr val="bg1">
                        <a:lumMod val="95000"/>
                      </a:schemeClr>
                    </a:solidFill>
                  </a:tcPr>
                </a:tc>
              </a:tr>
              <a:tr h="434700">
                <a:tc>
                  <a:txBody>
                    <a:bodyPr/>
                    <a:lstStyle/>
                    <a:p>
                      <a:pPr algn="ctr" fontAlgn="ctr"/>
                      <a:r>
                        <a:rPr lang="en-US" altLang="zh-CN" sz="1800" u="none" strike="noStrike">
                          <a:solidFill>
                            <a:schemeClr val="tx1"/>
                          </a:solidFill>
                          <a:effectLst/>
                          <a:latin typeface="+mj-ea"/>
                          <a:ea typeface="+mj-ea"/>
                        </a:rPr>
                        <a:t>2017</a:t>
                      </a:r>
                      <a:r>
                        <a:rPr lang="zh-CN" altLang="en-US" sz="1800" u="none" strike="noStrike">
                          <a:solidFill>
                            <a:schemeClr val="tx1"/>
                          </a:solidFill>
                          <a:effectLst/>
                          <a:latin typeface="+mj-ea"/>
                          <a:ea typeface="+mj-ea"/>
                        </a:rPr>
                        <a:t>年</a:t>
                      </a:r>
                      <a:endParaRPr lang="zh-CN" altLang="en-US" sz="1800" b="0" i="0" u="none" strike="noStrike">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r" fontAlgn="ctr"/>
                      <a:r>
                        <a:rPr lang="en-US" altLang="zh-CN" sz="1800" b="0" i="0" u="none" strike="noStrike">
                          <a:solidFill>
                            <a:srgbClr val="000000"/>
                          </a:solidFill>
                          <a:effectLst/>
                          <a:latin typeface="+mj-ea"/>
                          <a:ea typeface="+mj-ea"/>
                        </a:rPr>
                        <a:t>834</a:t>
                      </a:r>
                    </a:p>
                  </a:txBody>
                  <a:tcPr marL="9525" marR="9525" marT="9525" marB="0" anchor="ctr">
                    <a:solidFill>
                      <a:schemeClr val="bg1">
                        <a:lumMod val="95000"/>
                      </a:schemeClr>
                    </a:solidFill>
                  </a:tcPr>
                </a:tc>
                <a:tc>
                  <a:txBody>
                    <a:bodyPr/>
                    <a:lstStyle/>
                    <a:p>
                      <a:pPr algn="r" fontAlgn="ctr"/>
                      <a:r>
                        <a:rPr lang="en-US" altLang="zh-CN" sz="1800" b="0" i="0" u="none" strike="noStrike">
                          <a:solidFill>
                            <a:srgbClr val="000000"/>
                          </a:solidFill>
                          <a:effectLst/>
                          <a:latin typeface="+mj-ea"/>
                          <a:ea typeface="+mj-ea"/>
                        </a:rPr>
                        <a:t>150</a:t>
                      </a:r>
                    </a:p>
                  </a:txBody>
                  <a:tcPr marL="9525" marR="9525" marT="9525" marB="0" anchor="ctr">
                    <a:solidFill>
                      <a:schemeClr val="bg1">
                        <a:lumMod val="95000"/>
                      </a:schemeClr>
                    </a:solidFill>
                  </a:tcPr>
                </a:tc>
                <a:tc>
                  <a:txBody>
                    <a:bodyPr/>
                    <a:lstStyle/>
                    <a:p>
                      <a:pPr algn="r" fontAlgn="ctr"/>
                      <a:r>
                        <a:rPr lang="en-US" altLang="zh-CN" sz="1800" b="0" i="0" u="none" strike="noStrike" dirty="0">
                          <a:solidFill>
                            <a:srgbClr val="000000"/>
                          </a:solidFill>
                          <a:effectLst/>
                          <a:latin typeface="+mj-ea"/>
                          <a:ea typeface="+mj-ea"/>
                        </a:rPr>
                        <a:t>984</a:t>
                      </a:r>
                    </a:p>
                  </a:txBody>
                  <a:tcPr marL="9525" marR="9525" marT="9525" marB="0" anchor="ctr">
                    <a:solidFill>
                      <a:schemeClr val="bg1">
                        <a:lumMod val="95000"/>
                      </a:schemeClr>
                    </a:solidFill>
                  </a:tcPr>
                </a:tc>
              </a:tr>
              <a:tr h="434700">
                <a:tc>
                  <a:txBody>
                    <a:bodyPr/>
                    <a:lstStyle/>
                    <a:p>
                      <a:pPr algn="ctr" fontAlgn="ctr"/>
                      <a:r>
                        <a:rPr lang="en-US" altLang="zh-CN" sz="1800" u="none" strike="noStrike">
                          <a:solidFill>
                            <a:schemeClr val="tx1"/>
                          </a:solidFill>
                          <a:effectLst/>
                          <a:latin typeface="+mj-ea"/>
                          <a:ea typeface="+mj-ea"/>
                        </a:rPr>
                        <a:t>2018</a:t>
                      </a:r>
                      <a:r>
                        <a:rPr lang="zh-CN" altLang="en-US" sz="1800" u="none" strike="noStrike">
                          <a:solidFill>
                            <a:schemeClr val="tx1"/>
                          </a:solidFill>
                          <a:effectLst/>
                          <a:latin typeface="+mj-ea"/>
                          <a:ea typeface="+mj-ea"/>
                        </a:rPr>
                        <a:t>年</a:t>
                      </a:r>
                      <a:endParaRPr lang="zh-CN" altLang="en-US" sz="1800" b="0" i="0" u="none" strike="noStrike">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r" fontAlgn="ctr"/>
                      <a:r>
                        <a:rPr lang="en-US" altLang="zh-CN" sz="1800" b="0" i="0" u="none" strike="noStrike">
                          <a:solidFill>
                            <a:srgbClr val="000000"/>
                          </a:solidFill>
                          <a:effectLst/>
                          <a:latin typeface="+mj-ea"/>
                          <a:ea typeface="+mj-ea"/>
                        </a:rPr>
                        <a:t>618</a:t>
                      </a:r>
                    </a:p>
                  </a:txBody>
                  <a:tcPr marL="9525" marR="9525" marT="9525" marB="0" anchor="ctr">
                    <a:solidFill>
                      <a:schemeClr val="bg1">
                        <a:lumMod val="95000"/>
                      </a:schemeClr>
                    </a:solidFill>
                  </a:tcPr>
                </a:tc>
                <a:tc>
                  <a:txBody>
                    <a:bodyPr/>
                    <a:lstStyle/>
                    <a:p>
                      <a:pPr algn="r" fontAlgn="ctr"/>
                      <a:r>
                        <a:rPr lang="en-US" altLang="zh-CN" sz="1800" b="0" i="0" u="none" strike="noStrike">
                          <a:solidFill>
                            <a:srgbClr val="000000"/>
                          </a:solidFill>
                          <a:effectLst/>
                          <a:latin typeface="+mj-ea"/>
                          <a:ea typeface="+mj-ea"/>
                        </a:rPr>
                        <a:t>150</a:t>
                      </a:r>
                    </a:p>
                  </a:txBody>
                  <a:tcPr marL="9525" marR="9525" marT="9525" marB="0" anchor="ctr">
                    <a:solidFill>
                      <a:schemeClr val="bg1">
                        <a:lumMod val="95000"/>
                      </a:schemeClr>
                    </a:solidFill>
                  </a:tcPr>
                </a:tc>
                <a:tc>
                  <a:txBody>
                    <a:bodyPr/>
                    <a:lstStyle/>
                    <a:p>
                      <a:pPr algn="r" fontAlgn="ctr"/>
                      <a:r>
                        <a:rPr lang="en-US" altLang="zh-CN" sz="1800" b="0" i="0" u="none" strike="noStrike" dirty="0">
                          <a:solidFill>
                            <a:srgbClr val="000000"/>
                          </a:solidFill>
                          <a:effectLst/>
                          <a:latin typeface="+mj-ea"/>
                          <a:ea typeface="+mj-ea"/>
                        </a:rPr>
                        <a:t>768</a:t>
                      </a:r>
                    </a:p>
                  </a:txBody>
                  <a:tcPr marL="9525" marR="9525" marT="9525" marB="0" anchor="ctr">
                    <a:solidFill>
                      <a:schemeClr val="bg1">
                        <a:lumMod val="95000"/>
                      </a:schemeClr>
                    </a:solidFill>
                  </a:tcPr>
                </a:tc>
              </a:tr>
              <a:tr h="434700">
                <a:tc>
                  <a:txBody>
                    <a:bodyPr/>
                    <a:lstStyle/>
                    <a:p>
                      <a:pPr algn="ctr" fontAlgn="ctr"/>
                      <a:r>
                        <a:rPr lang="zh-CN" altLang="en-US" sz="1800" u="none" strike="noStrike">
                          <a:solidFill>
                            <a:schemeClr val="tx1"/>
                          </a:solidFill>
                          <a:effectLst/>
                          <a:latin typeface="+mj-ea"/>
                          <a:ea typeface="+mj-ea"/>
                        </a:rPr>
                        <a:t>合计</a:t>
                      </a:r>
                      <a:endParaRPr lang="zh-CN" altLang="en-US" sz="1800" b="0" i="0" u="none" strike="noStrike">
                        <a:solidFill>
                          <a:schemeClr val="tx1"/>
                        </a:solidFill>
                        <a:effectLst/>
                        <a:latin typeface="+mj-ea"/>
                        <a:ea typeface="+mj-ea"/>
                      </a:endParaRPr>
                    </a:p>
                  </a:txBody>
                  <a:tcPr marL="9525" marR="9525" marT="9525" marB="0" anchor="ctr">
                    <a:solidFill>
                      <a:schemeClr val="bg1">
                        <a:lumMod val="95000"/>
                      </a:schemeClr>
                    </a:solidFill>
                  </a:tcPr>
                </a:tc>
                <a:tc>
                  <a:txBody>
                    <a:bodyPr/>
                    <a:lstStyle/>
                    <a:p>
                      <a:pPr algn="r" fontAlgn="ctr"/>
                      <a:r>
                        <a:rPr lang="en-US" altLang="zh-CN" sz="1800" b="0" i="0" u="none" strike="noStrike">
                          <a:solidFill>
                            <a:srgbClr val="000000"/>
                          </a:solidFill>
                          <a:effectLst/>
                          <a:latin typeface="+mj-ea"/>
                          <a:ea typeface="+mj-ea"/>
                        </a:rPr>
                        <a:t>4243.5</a:t>
                      </a:r>
                    </a:p>
                  </a:txBody>
                  <a:tcPr marL="9525" marR="9525" marT="9525" marB="0" anchor="ctr">
                    <a:solidFill>
                      <a:schemeClr val="bg1">
                        <a:lumMod val="95000"/>
                      </a:schemeClr>
                    </a:solidFill>
                  </a:tcPr>
                </a:tc>
                <a:tc>
                  <a:txBody>
                    <a:bodyPr/>
                    <a:lstStyle/>
                    <a:p>
                      <a:pPr algn="r" fontAlgn="ctr"/>
                      <a:r>
                        <a:rPr lang="en-US" altLang="zh-CN" sz="1800" b="0" i="0" u="none" strike="noStrike">
                          <a:solidFill>
                            <a:srgbClr val="000000"/>
                          </a:solidFill>
                          <a:effectLst/>
                          <a:latin typeface="+mj-ea"/>
                          <a:ea typeface="+mj-ea"/>
                        </a:rPr>
                        <a:t>1900</a:t>
                      </a:r>
                    </a:p>
                  </a:txBody>
                  <a:tcPr marL="9525" marR="9525" marT="9525" marB="0" anchor="ctr">
                    <a:solidFill>
                      <a:schemeClr val="bg1">
                        <a:lumMod val="95000"/>
                      </a:schemeClr>
                    </a:solidFill>
                  </a:tcPr>
                </a:tc>
                <a:tc>
                  <a:txBody>
                    <a:bodyPr/>
                    <a:lstStyle/>
                    <a:p>
                      <a:pPr algn="r" fontAlgn="ctr"/>
                      <a:r>
                        <a:rPr lang="en-US" altLang="zh-CN" sz="1800" b="0" i="0" u="none" strike="noStrike" dirty="0">
                          <a:solidFill>
                            <a:srgbClr val="000000"/>
                          </a:solidFill>
                          <a:effectLst/>
                          <a:latin typeface="+mj-ea"/>
                          <a:ea typeface="+mj-ea"/>
                        </a:rPr>
                        <a:t>6143.5</a:t>
                      </a:r>
                    </a:p>
                  </a:txBody>
                  <a:tcPr marL="9525" marR="9525" marT="9525" marB="0" anchor="ctr">
                    <a:solidFill>
                      <a:schemeClr val="accent1"/>
                    </a:solidFill>
                  </a:tcPr>
                </a:tc>
              </a:tr>
              <a:tr h="854812">
                <a:tc gridSpan="4">
                  <a:txBody>
                    <a:bodyPr/>
                    <a:lstStyle/>
                    <a:p>
                      <a:pPr algn="l" fontAlgn="ctr"/>
                      <a:r>
                        <a:rPr lang="zh-CN" altLang="en-US" sz="1800" u="none" strike="noStrike" dirty="0">
                          <a:solidFill>
                            <a:schemeClr val="tx1"/>
                          </a:solidFill>
                          <a:effectLst/>
                          <a:latin typeface="+mj-ea"/>
                          <a:ea typeface="+mj-ea"/>
                        </a:rPr>
                        <a:t>注：主数据在二级单位仅以项目管理系统为集成对象，本预算不包括二级单位的其它系统。</a:t>
                      </a:r>
                      <a:endParaRPr lang="zh-CN" altLang="en-US" sz="1800" b="0" i="0" u="none" strike="noStrike" dirty="0">
                        <a:solidFill>
                          <a:schemeClr val="tx1"/>
                        </a:solidFill>
                        <a:effectLst/>
                        <a:latin typeface="+mj-ea"/>
                        <a:ea typeface="+mj-ea"/>
                      </a:endParaRPr>
                    </a:p>
                  </a:txBody>
                  <a:tcPr marL="9525" marR="9525" marT="9525" marB="0" anchor="ctr">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7" name="矩形 6"/>
          <p:cNvSpPr/>
          <p:nvPr/>
        </p:nvSpPr>
        <p:spPr>
          <a:xfrm>
            <a:off x="6594140" y="176270"/>
            <a:ext cx="2895364" cy="332720"/>
          </a:xfrm>
          <a:prstGeom prst="rect">
            <a:avLst/>
          </a:prstGeom>
        </p:spPr>
        <p:txBody>
          <a:bodyPr wrap="square">
            <a:spAutoFit/>
          </a:bodyPr>
          <a:lstStyle/>
          <a:p>
            <a:pPr>
              <a:buNone/>
            </a:pPr>
            <a:r>
              <a:rPr lang="zh-CN" altLang="en-US" b="1" dirty="0" smtClean="0">
                <a:latin typeface="+mn-ea"/>
                <a:ea typeface="+mn-ea"/>
              </a:rPr>
              <a:t>原则策略   推进计划   </a:t>
            </a:r>
            <a:r>
              <a:rPr lang="zh-CN" altLang="en-US" b="1" dirty="0" smtClean="0">
                <a:solidFill>
                  <a:srgbClr val="FF0000"/>
                </a:solidFill>
                <a:latin typeface="+mn-ea"/>
                <a:ea typeface="+mn-ea"/>
              </a:rPr>
              <a:t>项目预算</a:t>
            </a:r>
            <a:endParaRPr lang="zh-CN" altLang="en-US" b="1" dirty="0">
              <a:solidFill>
                <a:srgbClr val="FF0000"/>
              </a:solidFill>
              <a:latin typeface="+mn-ea"/>
              <a:ea typeface="+mn-ea"/>
            </a:endParaRPr>
          </a:p>
        </p:txBody>
      </p:sp>
      <p:sp>
        <p:nvSpPr>
          <p:cNvPr id="8" name="右箭头 7"/>
          <p:cNvSpPr/>
          <p:nvPr/>
        </p:nvSpPr>
        <p:spPr bwMode="auto">
          <a:xfrm>
            <a:off x="8478446"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 name="右箭头 8"/>
          <p:cNvSpPr/>
          <p:nvPr/>
        </p:nvSpPr>
        <p:spPr bwMode="auto">
          <a:xfrm>
            <a:off x="7490799"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153340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304404" y="299120"/>
            <a:ext cx="5944740" cy="609600"/>
          </a:xfrm>
        </p:spPr>
        <p:txBody>
          <a:bodyPr>
            <a:normAutofit/>
          </a:bodyPr>
          <a:lstStyle/>
          <a:p>
            <a:r>
              <a:rPr lang="zh-CN" altLang="en-US" dirty="0" smtClean="0"/>
              <a:t>主</a:t>
            </a:r>
            <a:r>
              <a:rPr lang="zh-CN" altLang="en-US" dirty="0"/>
              <a:t>数据</a:t>
            </a:r>
            <a:r>
              <a:rPr lang="zh-CN" altLang="en-US" dirty="0" smtClean="0"/>
              <a:t>项目</a:t>
            </a:r>
            <a:r>
              <a:rPr lang="zh-CN" altLang="en-US" dirty="0"/>
              <a:t>预算</a:t>
            </a:r>
            <a:r>
              <a:rPr lang="en-US" altLang="zh-CN" dirty="0"/>
              <a:t>- - </a:t>
            </a:r>
            <a:r>
              <a:rPr lang="en-US" altLang="zh-CN" sz="2000" dirty="0"/>
              <a:t>2014</a:t>
            </a:r>
            <a:r>
              <a:rPr lang="zh-CN" altLang="en-US" sz="2000" dirty="0" smtClean="0"/>
              <a:t>年度项目预算</a:t>
            </a:r>
            <a:endParaRPr lang="zh-CN"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547910923"/>
              </p:ext>
            </p:extLst>
          </p:nvPr>
        </p:nvGraphicFramePr>
        <p:xfrm>
          <a:off x="128464" y="1124744"/>
          <a:ext cx="9577065" cy="4957864"/>
        </p:xfrm>
        <a:graphic>
          <a:graphicData uri="http://schemas.openxmlformats.org/drawingml/2006/table">
            <a:tbl>
              <a:tblPr>
                <a:tableStyleId>{5C22544A-7EE6-4342-B048-85BDC9FD1C3A}</a:tableStyleId>
              </a:tblPr>
              <a:tblGrid>
                <a:gridCol w="503228"/>
                <a:gridCol w="1447529"/>
                <a:gridCol w="997056"/>
                <a:gridCol w="2147505"/>
                <a:gridCol w="1227145"/>
                <a:gridCol w="1493302"/>
                <a:gridCol w="440325"/>
                <a:gridCol w="440325"/>
                <a:gridCol w="440325"/>
                <a:gridCol w="440325"/>
              </a:tblGrid>
              <a:tr h="332384">
                <a:tc>
                  <a:txBody>
                    <a:bodyPr/>
                    <a:lstStyle/>
                    <a:p>
                      <a:pPr algn="ctr" fontAlgn="ctr"/>
                      <a:r>
                        <a:rPr lang="zh-CN" altLang="en-US" sz="1200" u="none" strike="noStrike" dirty="0">
                          <a:solidFill>
                            <a:schemeClr val="tx1"/>
                          </a:solidFill>
                          <a:effectLst/>
                          <a:latin typeface="+mj-ea"/>
                          <a:ea typeface="+mj-ea"/>
                        </a:rPr>
                        <a:t>序号</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主数据源系统</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对应主数据</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总部目标系统</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二级单位目标系统</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综合服务费说明</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主数据源系统接口费</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总部目标系统接口费</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二级单位目标系统接口费</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综合服务费</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r>
              <a:tr h="709086">
                <a:tc>
                  <a:txBody>
                    <a:bodyPr/>
                    <a:lstStyle/>
                    <a:p>
                      <a:pPr algn="ctr" fontAlgn="ctr"/>
                      <a:r>
                        <a:rPr lang="en-US" altLang="zh-CN" sz="1200" u="none" strike="noStrike" dirty="0">
                          <a:solidFill>
                            <a:schemeClr val="tx1"/>
                          </a:solidFill>
                          <a:effectLst/>
                          <a:latin typeface="+mj-ea"/>
                          <a:ea typeface="+mj-ea"/>
                        </a:rPr>
                        <a:t>1</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just" fontAlgn="ctr"/>
                      <a:r>
                        <a:rPr lang="zh-CN" altLang="en-US" sz="1200" u="none" strike="noStrike" dirty="0">
                          <a:solidFill>
                            <a:schemeClr val="tx1"/>
                          </a:solidFill>
                          <a:effectLst/>
                          <a:latin typeface="+mj-ea"/>
                          <a:ea typeface="+mj-ea"/>
                        </a:rPr>
                        <a:t>组织机构源系统（主数据管理系统）</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组织机构</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000" u="none" strike="noStrike" dirty="0">
                          <a:solidFill>
                            <a:schemeClr val="tx1"/>
                          </a:solidFill>
                          <a:effectLst/>
                          <a:latin typeface="+mj-ea"/>
                          <a:ea typeface="+mj-ea"/>
                        </a:rPr>
                        <a:t>科技管理系统、集采物资交易系统、财务基础档案系统、法律与合同管理系统、协同办公系统、内网信息门户系统</a:t>
                      </a:r>
                      <a:r>
                        <a:rPr lang="zh-CN" altLang="en-US" sz="1000" u="none" strike="noStrike" dirty="0" smtClean="0">
                          <a:solidFill>
                            <a:schemeClr val="tx1"/>
                          </a:solidFill>
                          <a:effectLst/>
                          <a:latin typeface="+mj-ea"/>
                          <a:ea typeface="+mj-ea"/>
                        </a:rPr>
                        <a:t>、电子邮件系统、监察</a:t>
                      </a:r>
                      <a:r>
                        <a:rPr lang="zh-CN" altLang="en-US" sz="1000" u="none" strike="noStrike" dirty="0">
                          <a:solidFill>
                            <a:schemeClr val="tx1"/>
                          </a:solidFill>
                          <a:effectLst/>
                          <a:latin typeface="+mj-ea"/>
                          <a:ea typeface="+mj-ea"/>
                        </a:rPr>
                        <a:t>管理系统、投资管理系统、综合信息网报系统、审计管理系统、档案管理系统、产权管理系统、绩效管理系统</a:t>
                      </a:r>
                      <a:r>
                        <a:rPr lang="zh-CN" altLang="en-US" sz="1200" u="none" strike="noStrike" dirty="0">
                          <a:solidFill>
                            <a:schemeClr val="tx1"/>
                          </a:solidFill>
                          <a:effectLst/>
                          <a:latin typeface="+mj-ea"/>
                          <a:ea typeface="+mj-ea"/>
                        </a:rPr>
                        <a:t>。</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七局、四局、新疆建工、中建安装、筑港、中建</a:t>
                      </a:r>
                      <a:r>
                        <a:rPr lang="zh-CN" altLang="en-US" sz="1200" u="none" strike="noStrike" dirty="0" smtClean="0">
                          <a:solidFill>
                            <a:schemeClr val="tx1"/>
                          </a:solidFill>
                          <a:effectLst/>
                          <a:latin typeface="+mj-ea"/>
                          <a:ea typeface="+mj-ea"/>
                        </a:rPr>
                        <a:t>海峡的</a:t>
                      </a:r>
                      <a:r>
                        <a:rPr lang="zh-CN" altLang="en-US" sz="1200" u="none" strike="noStrike" dirty="0">
                          <a:solidFill>
                            <a:schemeClr val="tx1"/>
                          </a:solidFill>
                          <a:effectLst/>
                          <a:latin typeface="+mj-ea"/>
                          <a:ea typeface="+mj-ea"/>
                        </a:rPr>
                        <a:t>项目管理系统。</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en-US" altLang="zh-CN" sz="1200" u="none" strike="noStrike" dirty="0">
                          <a:solidFill>
                            <a:schemeClr val="tx1"/>
                          </a:solidFill>
                          <a:effectLst/>
                          <a:latin typeface="+mj-ea"/>
                          <a:ea typeface="+mj-ea"/>
                        </a:rPr>
                        <a:t>4</a:t>
                      </a:r>
                      <a:r>
                        <a:rPr lang="zh-CN" altLang="en-US" sz="1200" u="none" strike="noStrike" dirty="0">
                          <a:solidFill>
                            <a:schemeClr val="tx1"/>
                          </a:solidFill>
                          <a:effectLst/>
                          <a:latin typeface="+mj-ea"/>
                          <a:ea typeface="+mj-ea"/>
                        </a:rPr>
                        <a:t>个专业工程师，进行</a:t>
                      </a:r>
                      <a:r>
                        <a:rPr lang="en-US" altLang="zh-CN" sz="1200" u="none" strike="noStrike" dirty="0">
                          <a:solidFill>
                            <a:schemeClr val="tx1"/>
                          </a:solidFill>
                          <a:effectLst/>
                          <a:latin typeface="+mj-ea"/>
                          <a:ea typeface="+mj-ea"/>
                        </a:rPr>
                        <a:t>12</a:t>
                      </a:r>
                      <a:r>
                        <a:rPr lang="zh-CN" altLang="en-US" sz="1200" u="none" strike="noStrike" dirty="0">
                          <a:solidFill>
                            <a:schemeClr val="tx1"/>
                          </a:solidFill>
                          <a:effectLst/>
                          <a:latin typeface="+mj-ea"/>
                          <a:ea typeface="+mj-ea"/>
                        </a:rPr>
                        <a:t>个月推广培训服务。</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a:solidFill>
                            <a:schemeClr val="tx1"/>
                          </a:solidFill>
                          <a:effectLst/>
                          <a:latin typeface="+mj-ea"/>
                          <a:ea typeface="+mj-ea"/>
                        </a:rPr>
                        <a:t>30</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dirty="0" smtClean="0">
                          <a:solidFill>
                            <a:schemeClr val="tx1"/>
                          </a:solidFill>
                          <a:effectLst/>
                          <a:latin typeface="+mj-ea"/>
                          <a:ea typeface="+mj-ea"/>
                        </a:rPr>
                        <a:t>420</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dirty="0">
                          <a:solidFill>
                            <a:schemeClr val="tx1"/>
                          </a:solidFill>
                          <a:effectLst/>
                          <a:latin typeface="+mj-ea"/>
                          <a:ea typeface="+mj-ea"/>
                        </a:rPr>
                        <a:t>3</a:t>
                      </a:r>
                      <a:r>
                        <a:rPr lang="en-US" altLang="zh-CN" sz="1200" u="none" strike="noStrike" dirty="0" smtClean="0">
                          <a:solidFill>
                            <a:schemeClr val="tx1"/>
                          </a:solidFill>
                          <a:effectLst/>
                          <a:latin typeface="+mj-ea"/>
                          <a:ea typeface="+mj-ea"/>
                        </a:rPr>
                        <a:t>00</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a:solidFill>
                            <a:schemeClr val="tx1"/>
                          </a:solidFill>
                          <a:effectLst/>
                          <a:latin typeface="+mj-ea"/>
                          <a:ea typeface="+mj-ea"/>
                        </a:rPr>
                        <a:t>216</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r>
              <a:tr h="531814">
                <a:tc>
                  <a:txBody>
                    <a:bodyPr/>
                    <a:lstStyle/>
                    <a:p>
                      <a:pPr algn="ctr" fontAlgn="ctr"/>
                      <a:r>
                        <a:rPr lang="en-US" altLang="zh-CN" sz="1200" u="none" strike="noStrike" dirty="0">
                          <a:solidFill>
                            <a:schemeClr val="tx1"/>
                          </a:solidFill>
                          <a:effectLst/>
                          <a:latin typeface="+mj-ea"/>
                          <a:ea typeface="+mj-ea"/>
                        </a:rPr>
                        <a:t>2</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just" fontAlgn="ctr"/>
                      <a:r>
                        <a:rPr lang="zh-CN" altLang="en-US" sz="1200" u="none" strike="noStrike">
                          <a:solidFill>
                            <a:schemeClr val="tx1"/>
                          </a:solidFill>
                          <a:effectLst/>
                          <a:latin typeface="+mj-ea"/>
                          <a:ea typeface="+mj-ea"/>
                        </a:rPr>
                        <a:t>人力资源管理系统</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人员</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内网信息门户</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　</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dirty="0">
                          <a:solidFill>
                            <a:schemeClr val="tx1"/>
                          </a:solidFill>
                          <a:effectLst/>
                          <a:latin typeface="+mj-ea"/>
                          <a:ea typeface="+mj-ea"/>
                        </a:rPr>
                        <a:t>30</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dirty="0">
                          <a:solidFill>
                            <a:schemeClr val="tx1"/>
                          </a:solidFill>
                          <a:effectLst/>
                          <a:latin typeface="+mj-ea"/>
                          <a:ea typeface="+mj-ea"/>
                        </a:rPr>
                        <a:t>30</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　</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r>
              <a:tr h="502269">
                <a:tc>
                  <a:txBody>
                    <a:bodyPr/>
                    <a:lstStyle/>
                    <a:p>
                      <a:pPr algn="ctr" fontAlgn="ctr"/>
                      <a:r>
                        <a:rPr lang="en-US" altLang="zh-CN" sz="1200" u="none" strike="noStrike">
                          <a:solidFill>
                            <a:schemeClr val="tx1"/>
                          </a:solidFill>
                          <a:effectLst/>
                          <a:latin typeface="+mj-ea"/>
                          <a:ea typeface="+mj-ea"/>
                        </a:rPr>
                        <a:t>3</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just" fontAlgn="ctr"/>
                      <a:r>
                        <a:rPr lang="zh-CN" altLang="en-US" sz="1200" u="none" strike="noStrike">
                          <a:solidFill>
                            <a:schemeClr val="tx1"/>
                          </a:solidFill>
                          <a:effectLst/>
                          <a:latin typeface="+mj-ea"/>
                          <a:ea typeface="+mj-ea"/>
                        </a:rPr>
                        <a:t>集中采购物资交易系统</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供应商、材料、设备、产品</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000" u="none" strike="noStrike" dirty="0">
                          <a:solidFill>
                            <a:schemeClr val="tx1"/>
                          </a:solidFill>
                          <a:effectLst/>
                          <a:latin typeface="+mj-ea"/>
                          <a:ea typeface="+mj-ea"/>
                        </a:rPr>
                        <a:t>主数据实体模型定义、工作流定义、业务逻辑模型定义、属性模板定义、特征模型定义、消息预警定义等内容。数据清理等工作</a:t>
                      </a:r>
                      <a:r>
                        <a:rPr lang="zh-CN" altLang="en-US" sz="1000" u="none" strike="noStrike" dirty="0" smtClean="0">
                          <a:solidFill>
                            <a:schemeClr val="tx1"/>
                          </a:solidFill>
                          <a:effectLst/>
                          <a:latin typeface="+mj-ea"/>
                          <a:ea typeface="+mj-ea"/>
                        </a:rPr>
                        <a:t>。</a:t>
                      </a:r>
                      <a:endParaRPr lang="zh-CN" altLang="en-US" sz="10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a:solidFill>
                            <a:schemeClr val="tx1"/>
                          </a:solidFill>
                          <a:effectLst/>
                          <a:latin typeface="+mj-ea"/>
                          <a:ea typeface="+mj-ea"/>
                        </a:rPr>
                        <a:t>60</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　</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　</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a:solidFill>
                            <a:schemeClr val="tx1"/>
                          </a:solidFill>
                          <a:effectLst/>
                          <a:latin typeface="+mj-ea"/>
                          <a:ea typeface="+mj-ea"/>
                        </a:rPr>
                        <a:t>121.5</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r>
              <a:tr h="435792">
                <a:tc>
                  <a:txBody>
                    <a:bodyPr/>
                    <a:lstStyle/>
                    <a:p>
                      <a:pPr algn="ctr" fontAlgn="ctr"/>
                      <a:r>
                        <a:rPr lang="en-US" altLang="zh-CN" sz="1200" u="none" strike="noStrike">
                          <a:solidFill>
                            <a:schemeClr val="tx1"/>
                          </a:solidFill>
                          <a:effectLst/>
                          <a:latin typeface="+mj-ea"/>
                          <a:ea typeface="+mj-ea"/>
                        </a:rPr>
                        <a:t>4</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客户关系管理系统（主数据管理系统）</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客户</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　</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000" u="none" strike="noStrike" dirty="0">
                          <a:solidFill>
                            <a:schemeClr val="tx1"/>
                          </a:solidFill>
                          <a:effectLst/>
                          <a:latin typeface="+mj-ea"/>
                          <a:ea typeface="+mj-ea"/>
                        </a:rPr>
                        <a:t>主数据实体模型定义、工作流定义、业务逻辑模型定义、属性模板定义、特征模型定义、消息预警定义等内容。数据清理等工作。</a:t>
                      </a:r>
                      <a:r>
                        <a:rPr lang="en-US" altLang="zh-CN" sz="1000" u="none" strike="noStrike" dirty="0">
                          <a:solidFill>
                            <a:schemeClr val="tx1"/>
                          </a:solidFill>
                          <a:effectLst/>
                          <a:latin typeface="+mj-ea"/>
                          <a:ea typeface="+mj-ea"/>
                        </a:rPr>
                        <a:t>3</a:t>
                      </a:r>
                      <a:r>
                        <a:rPr lang="zh-CN" altLang="en-US" sz="1000" u="none" strike="noStrike" dirty="0">
                          <a:solidFill>
                            <a:schemeClr val="tx1"/>
                          </a:solidFill>
                          <a:effectLst/>
                          <a:latin typeface="+mj-ea"/>
                          <a:ea typeface="+mj-ea"/>
                        </a:rPr>
                        <a:t>人</a:t>
                      </a:r>
                      <a:r>
                        <a:rPr lang="en-US" altLang="zh-CN" sz="1000" u="none" strike="noStrike" dirty="0">
                          <a:solidFill>
                            <a:schemeClr val="tx1"/>
                          </a:solidFill>
                          <a:effectLst/>
                          <a:latin typeface="+mj-ea"/>
                          <a:ea typeface="+mj-ea"/>
                        </a:rPr>
                        <a:t>6</a:t>
                      </a:r>
                      <a:r>
                        <a:rPr lang="zh-CN" altLang="en-US" sz="1000" u="none" strike="noStrike" dirty="0">
                          <a:solidFill>
                            <a:schemeClr val="tx1"/>
                          </a:solidFill>
                          <a:effectLst/>
                          <a:latin typeface="+mj-ea"/>
                          <a:ea typeface="+mj-ea"/>
                        </a:rPr>
                        <a:t>个月。</a:t>
                      </a:r>
                      <a:endParaRPr lang="zh-CN" altLang="en-US" sz="10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a:solidFill>
                            <a:schemeClr val="tx1"/>
                          </a:solidFill>
                          <a:effectLst/>
                          <a:latin typeface="+mj-ea"/>
                          <a:ea typeface="+mj-ea"/>
                        </a:rPr>
                        <a:t>30</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　</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dirty="0">
                          <a:solidFill>
                            <a:schemeClr val="tx1"/>
                          </a:solidFill>
                          <a:effectLst/>
                          <a:latin typeface="+mj-ea"/>
                          <a:ea typeface="+mj-ea"/>
                        </a:rPr>
                        <a:t>81</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r>
              <a:tr h="169885">
                <a:tc gridSpan="2">
                  <a:txBody>
                    <a:bodyPr/>
                    <a:lstStyle/>
                    <a:p>
                      <a:pPr algn="ctr" fontAlgn="ctr"/>
                      <a:r>
                        <a:rPr lang="zh-CN" altLang="en-US" sz="1200" u="none" strike="noStrike" dirty="0">
                          <a:solidFill>
                            <a:schemeClr val="tx1"/>
                          </a:solidFill>
                          <a:effectLst/>
                          <a:latin typeface="+mj-ea"/>
                          <a:ea typeface="+mj-ea"/>
                        </a:rPr>
                        <a:t>年度汇总</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hMerge="1">
                  <a:txBody>
                    <a:bodyPr/>
                    <a:lstStyle/>
                    <a:p>
                      <a:endParaRPr lang="zh-CN" altLang="en-US"/>
                    </a:p>
                  </a:txBody>
                  <a:tcPr/>
                </a:tc>
                <a:tc>
                  <a:txBody>
                    <a:bodyPr/>
                    <a:lstStyle/>
                    <a:p>
                      <a:pPr algn="l" fontAlgn="ctr"/>
                      <a:r>
                        <a:rPr lang="zh-CN" altLang="en-US" sz="1200" u="none" strike="noStrike" dirty="0">
                          <a:solidFill>
                            <a:schemeClr val="tx1"/>
                          </a:solidFill>
                          <a:effectLst/>
                          <a:latin typeface="+mj-ea"/>
                          <a:ea typeface="+mj-ea"/>
                        </a:rPr>
                        <a:t>总部</a:t>
                      </a:r>
                      <a:r>
                        <a:rPr lang="zh-CN" altLang="en-US" sz="1200" u="none" strike="noStrike" dirty="0" smtClean="0">
                          <a:solidFill>
                            <a:schemeClr val="tx1"/>
                          </a:solidFill>
                          <a:effectLst/>
                          <a:latin typeface="+mj-ea"/>
                          <a:ea typeface="+mj-ea"/>
                        </a:rPr>
                        <a:t>预算</a:t>
                      </a:r>
                      <a:endParaRPr lang="en-US" altLang="zh-CN" sz="1200" u="none" strike="noStrike" dirty="0" smtClean="0">
                        <a:solidFill>
                          <a:schemeClr val="tx1"/>
                        </a:solidFill>
                        <a:effectLst/>
                        <a:latin typeface="+mj-ea"/>
                        <a:ea typeface="+mj-ea"/>
                      </a:endParaRPr>
                    </a:p>
                    <a:p>
                      <a:pPr algn="l" fontAlgn="ctr"/>
                      <a:r>
                        <a:rPr lang="zh-CN" altLang="en-US" sz="1200" u="none" strike="noStrike" dirty="0" smtClean="0">
                          <a:solidFill>
                            <a:schemeClr val="tx1"/>
                          </a:solidFill>
                          <a:effectLst/>
                          <a:latin typeface="+mj-ea"/>
                          <a:ea typeface="+mj-ea"/>
                        </a:rPr>
                        <a:t>（</a:t>
                      </a:r>
                      <a:r>
                        <a:rPr lang="zh-CN" altLang="en-US" sz="1200" u="none" strike="noStrike" dirty="0">
                          <a:solidFill>
                            <a:schemeClr val="tx1"/>
                          </a:solidFill>
                          <a:effectLst/>
                          <a:latin typeface="+mj-ea"/>
                          <a:ea typeface="+mj-ea"/>
                        </a:rPr>
                        <a:t>万元）</a:t>
                      </a:r>
                      <a:r>
                        <a:rPr lang="en-US" altLang="zh-CN" sz="1200" u="none" strike="noStrike" dirty="0">
                          <a:solidFill>
                            <a:schemeClr val="tx1"/>
                          </a:solidFill>
                          <a:effectLst/>
                          <a:latin typeface="+mj-ea"/>
                          <a:ea typeface="+mj-ea"/>
                        </a:rPr>
                        <a:t>:</a:t>
                      </a:r>
                      <a:endParaRPr lang="en-US" altLang="zh-CN"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en-US" altLang="zh-CN" sz="1200" u="none" strike="noStrike" dirty="0" smtClean="0">
                          <a:solidFill>
                            <a:schemeClr val="tx1"/>
                          </a:solidFill>
                          <a:effectLst/>
                          <a:latin typeface="+mj-ea"/>
                          <a:ea typeface="+mj-ea"/>
                        </a:rPr>
                        <a:t>1018.5</a:t>
                      </a:r>
                      <a:endParaRPr lang="en-US" altLang="zh-CN"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二级单位</a:t>
                      </a:r>
                      <a:r>
                        <a:rPr lang="zh-CN" altLang="en-US" sz="1200" u="none" strike="noStrike" dirty="0" smtClean="0">
                          <a:solidFill>
                            <a:schemeClr val="tx1"/>
                          </a:solidFill>
                          <a:effectLst/>
                          <a:latin typeface="+mj-ea"/>
                          <a:ea typeface="+mj-ea"/>
                        </a:rPr>
                        <a:t>预算</a:t>
                      </a:r>
                      <a:endParaRPr lang="en-US" altLang="zh-CN" sz="1200" u="none" strike="noStrike" dirty="0" smtClean="0">
                        <a:solidFill>
                          <a:schemeClr val="tx1"/>
                        </a:solidFill>
                        <a:effectLst/>
                        <a:latin typeface="+mj-ea"/>
                        <a:ea typeface="+mj-ea"/>
                      </a:endParaRPr>
                    </a:p>
                    <a:p>
                      <a:pPr algn="ctr" fontAlgn="ctr"/>
                      <a:r>
                        <a:rPr lang="zh-CN" altLang="en-US" sz="1200" u="none" strike="noStrike" dirty="0" smtClean="0">
                          <a:solidFill>
                            <a:schemeClr val="tx1"/>
                          </a:solidFill>
                          <a:effectLst/>
                          <a:latin typeface="+mj-ea"/>
                          <a:ea typeface="+mj-ea"/>
                        </a:rPr>
                        <a:t>（</a:t>
                      </a:r>
                      <a:r>
                        <a:rPr lang="zh-CN" altLang="en-US" sz="1200" u="none" strike="noStrike" dirty="0">
                          <a:solidFill>
                            <a:schemeClr val="tx1"/>
                          </a:solidFill>
                          <a:effectLst/>
                          <a:latin typeface="+mj-ea"/>
                          <a:ea typeface="+mj-ea"/>
                        </a:rPr>
                        <a:t>万元）</a:t>
                      </a:r>
                      <a:r>
                        <a:rPr lang="en-US" altLang="zh-CN" sz="1200" u="none" strike="noStrike" dirty="0">
                          <a:solidFill>
                            <a:schemeClr val="tx1"/>
                          </a:solidFill>
                          <a:effectLst/>
                          <a:latin typeface="+mj-ea"/>
                          <a:ea typeface="+mj-ea"/>
                        </a:rPr>
                        <a:t>:</a:t>
                      </a:r>
                      <a:endParaRPr lang="en-US" altLang="zh-CN"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en-US" altLang="zh-CN" sz="1200" u="none" strike="noStrike" dirty="0">
                          <a:solidFill>
                            <a:schemeClr val="tx1"/>
                          </a:solidFill>
                          <a:effectLst/>
                          <a:latin typeface="+mj-ea"/>
                          <a:ea typeface="+mj-ea"/>
                        </a:rPr>
                        <a:t>3</a:t>
                      </a:r>
                      <a:r>
                        <a:rPr lang="en-US" altLang="zh-CN" sz="1200" u="none" strike="noStrike" dirty="0" smtClean="0">
                          <a:solidFill>
                            <a:schemeClr val="tx1"/>
                          </a:solidFill>
                          <a:effectLst/>
                          <a:latin typeface="+mj-ea"/>
                          <a:ea typeface="+mj-ea"/>
                        </a:rPr>
                        <a:t>00</a:t>
                      </a:r>
                      <a:endParaRPr lang="en-US" altLang="zh-CN"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r" fontAlgn="ctr"/>
                      <a:r>
                        <a:rPr lang="en-US" altLang="zh-CN" sz="1200" u="none" strike="noStrike" dirty="0">
                          <a:solidFill>
                            <a:schemeClr val="tx1"/>
                          </a:solidFill>
                          <a:effectLst/>
                          <a:latin typeface="+mj-ea"/>
                          <a:ea typeface="+mj-ea"/>
                        </a:rPr>
                        <a:t>150</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dirty="0" smtClean="0">
                          <a:solidFill>
                            <a:schemeClr val="tx1"/>
                          </a:solidFill>
                          <a:effectLst/>
                          <a:latin typeface="+mj-ea"/>
                          <a:ea typeface="+mj-ea"/>
                        </a:rPr>
                        <a:t>450</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dirty="0">
                          <a:solidFill>
                            <a:schemeClr val="tx1"/>
                          </a:solidFill>
                          <a:effectLst/>
                          <a:latin typeface="+mj-ea"/>
                          <a:ea typeface="+mj-ea"/>
                        </a:rPr>
                        <a:t>3</a:t>
                      </a:r>
                      <a:r>
                        <a:rPr lang="en-US" altLang="zh-CN" sz="1200" u="none" strike="noStrike" dirty="0" smtClean="0">
                          <a:solidFill>
                            <a:schemeClr val="tx1"/>
                          </a:solidFill>
                          <a:effectLst/>
                          <a:latin typeface="+mj-ea"/>
                          <a:ea typeface="+mj-ea"/>
                        </a:rPr>
                        <a:t>00</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dirty="0">
                          <a:solidFill>
                            <a:schemeClr val="tx1"/>
                          </a:solidFill>
                          <a:effectLst/>
                          <a:latin typeface="+mj-ea"/>
                          <a:ea typeface="+mj-ea"/>
                        </a:rPr>
                        <a:t>418.5</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r>
            </a:tbl>
          </a:graphicData>
        </a:graphic>
      </p:graphicFrame>
      <p:sp>
        <p:nvSpPr>
          <p:cNvPr id="8" name="矩形 7"/>
          <p:cNvSpPr/>
          <p:nvPr/>
        </p:nvSpPr>
        <p:spPr>
          <a:xfrm>
            <a:off x="6594140" y="176270"/>
            <a:ext cx="2895364" cy="332720"/>
          </a:xfrm>
          <a:prstGeom prst="rect">
            <a:avLst/>
          </a:prstGeom>
        </p:spPr>
        <p:txBody>
          <a:bodyPr wrap="square">
            <a:spAutoFit/>
          </a:bodyPr>
          <a:lstStyle/>
          <a:p>
            <a:pPr>
              <a:buNone/>
            </a:pPr>
            <a:r>
              <a:rPr lang="zh-CN" altLang="en-US" b="1" dirty="0" smtClean="0">
                <a:latin typeface="+mn-ea"/>
                <a:ea typeface="+mn-ea"/>
              </a:rPr>
              <a:t>原则策略   推进计划   </a:t>
            </a:r>
            <a:r>
              <a:rPr lang="zh-CN" altLang="en-US" b="1" dirty="0" smtClean="0">
                <a:solidFill>
                  <a:srgbClr val="FF0000"/>
                </a:solidFill>
                <a:latin typeface="+mn-ea"/>
                <a:ea typeface="+mn-ea"/>
              </a:rPr>
              <a:t>项目预算</a:t>
            </a:r>
            <a:endParaRPr lang="zh-CN" altLang="en-US" b="1" dirty="0">
              <a:solidFill>
                <a:srgbClr val="FF0000"/>
              </a:solidFill>
              <a:latin typeface="+mn-ea"/>
              <a:ea typeface="+mn-ea"/>
            </a:endParaRPr>
          </a:p>
        </p:txBody>
      </p:sp>
      <p:sp>
        <p:nvSpPr>
          <p:cNvPr id="9" name="右箭头 8"/>
          <p:cNvSpPr/>
          <p:nvPr/>
        </p:nvSpPr>
        <p:spPr bwMode="auto">
          <a:xfrm>
            <a:off x="8478446"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10" name="右箭头 9"/>
          <p:cNvSpPr/>
          <p:nvPr/>
        </p:nvSpPr>
        <p:spPr bwMode="auto">
          <a:xfrm>
            <a:off x="7490799"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328642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304404" y="299120"/>
            <a:ext cx="5872732" cy="609600"/>
          </a:xfrm>
        </p:spPr>
        <p:txBody>
          <a:bodyPr>
            <a:normAutofit/>
          </a:bodyPr>
          <a:lstStyle/>
          <a:p>
            <a:r>
              <a:rPr lang="zh-CN" altLang="en-US" dirty="0" smtClean="0"/>
              <a:t>主</a:t>
            </a:r>
            <a:r>
              <a:rPr lang="zh-CN" altLang="en-US" dirty="0"/>
              <a:t>数据</a:t>
            </a:r>
            <a:r>
              <a:rPr lang="zh-CN" altLang="en-US" dirty="0" smtClean="0"/>
              <a:t>项目</a:t>
            </a:r>
            <a:r>
              <a:rPr lang="zh-CN" altLang="en-US" dirty="0"/>
              <a:t>预算</a:t>
            </a:r>
            <a:r>
              <a:rPr lang="en-US" altLang="zh-CN" dirty="0"/>
              <a:t>- - </a:t>
            </a:r>
            <a:r>
              <a:rPr lang="en-US" altLang="zh-CN" sz="2000" dirty="0"/>
              <a:t>2015</a:t>
            </a:r>
            <a:r>
              <a:rPr lang="zh-CN" altLang="en-US" sz="2000" dirty="0" smtClean="0"/>
              <a:t>年度项目</a:t>
            </a:r>
            <a:r>
              <a:rPr lang="zh-CN" altLang="en-US" sz="2000" dirty="0"/>
              <a:t>预算</a:t>
            </a:r>
          </a:p>
        </p:txBody>
      </p:sp>
      <p:graphicFrame>
        <p:nvGraphicFramePr>
          <p:cNvPr id="2" name="表格 1"/>
          <p:cNvGraphicFramePr>
            <a:graphicFrameLocks noGrp="1"/>
          </p:cNvGraphicFramePr>
          <p:nvPr>
            <p:extLst>
              <p:ext uri="{D42A27DB-BD31-4B8C-83A1-F6EECF244321}">
                <p14:modId xmlns:p14="http://schemas.microsoft.com/office/powerpoint/2010/main" val="1111467869"/>
              </p:ext>
            </p:extLst>
          </p:nvPr>
        </p:nvGraphicFramePr>
        <p:xfrm>
          <a:off x="128464" y="1214932"/>
          <a:ext cx="9577063" cy="5349276"/>
        </p:xfrm>
        <a:graphic>
          <a:graphicData uri="http://schemas.openxmlformats.org/drawingml/2006/table">
            <a:tbl>
              <a:tblPr>
                <a:tableStyleId>{5C22544A-7EE6-4342-B048-85BDC9FD1C3A}</a:tableStyleId>
              </a:tblPr>
              <a:tblGrid>
                <a:gridCol w="493522"/>
                <a:gridCol w="1457236"/>
                <a:gridCol w="1380539"/>
                <a:gridCol w="1303843"/>
                <a:gridCol w="1687326"/>
                <a:gridCol w="1707905"/>
                <a:gridCol w="386673"/>
                <a:gridCol w="386673"/>
                <a:gridCol w="386673"/>
                <a:gridCol w="386673"/>
              </a:tblGrid>
              <a:tr h="432838">
                <a:tc>
                  <a:txBody>
                    <a:bodyPr/>
                    <a:lstStyle/>
                    <a:p>
                      <a:pPr algn="ctr" fontAlgn="ctr"/>
                      <a:r>
                        <a:rPr lang="zh-CN" altLang="en-US" sz="1200" u="none" strike="noStrike" dirty="0">
                          <a:solidFill>
                            <a:schemeClr val="tx1"/>
                          </a:solidFill>
                          <a:effectLst/>
                          <a:latin typeface="+mj-ea"/>
                          <a:ea typeface="+mj-ea"/>
                        </a:rPr>
                        <a:t>序号</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主数据源系统</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对应主数据</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总部目标系统</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二级单位目标系统</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综合服务费说明</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主数据源系统接口费</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总部目标系统接口费</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二级单位目标系统接口费</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综合服务费</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r>
              <a:tr h="221589">
                <a:tc>
                  <a:txBody>
                    <a:bodyPr/>
                    <a:lstStyle/>
                    <a:p>
                      <a:pPr algn="ctr" fontAlgn="ctr"/>
                      <a:r>
                        <a:rPr lang="en-US" altLang="zh-CN" sz="1200" u="none" strike="noStrike" dirty="0">
                          <a:solidFill>
                            <a:schemeClr val="tx1"/>
                          </a:solidFill>
                          <a:effectLst/>
                          <a:latin typeface="+mj-ea"/>
                          <a:ea typeface="+mj-ea"/>
                        </a:rPr>
                        <a:t>1</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just" fontAlgn="ctr"/>
                      <a:r>
                        <a:rPr lang="zh-CN" altLang="en-US" sz="1200" u="none" strike="noStrike" dirty="0">
                          <a:solidFill>
                            <a:schemeClr val="tx1"/>
                          </a:solidFill>
                          <a:effectLst/>
                          <a:latin typeface="+mj-ea"/>
                          <a:ea typeface="+mj-ea"/>
                        </a:rPr>
                        <a:t>组织机构源系统（主数据管理系统）</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组织机构</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资金管理系统、勘察设计企业</a:t>
                      </a:r>
                      <a:r>
                        <a:rPr lang="en-US" altLang="zh-CN" sz="1200" u="none" strike="noStrike" dirty="0">
                          <a:solidFill>
                            <a:schemeClr val="tx1"/>
                          </a:solidFill>
                          <a:effectLst/>
                          <a:latin typeface="+mj-ea"/>
                          <a:ea typeface="+mj-ea"/>
                        </a:rPr>
                        <a:t>ERP</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smtClean="0">
                          <a:solidFill>
                            <a:schemeClr val="tx1"/>
                          </a:solidFill>
                          <a:effectLst/>
                          <a:latin typeface="+mj-ea"/>
                          <a:ea typeface="+mj-ea"/>
                        </a:rPr>
                        <a:t>一局、二</a:t>
                      </a:r>
                      <a:r>
                        <a:rPr lang="zh-CN" altLang="en-US" sz="1200" u="none" strike="noStrike" dirty="0">
                          <a:solidFill>
                            <a:schemeClr val="tx1"/>
                          </a:solidFill>
                          <a:effectLst/>
                          <a:latin typeface="+mj-ea"/>
                          <a:ea typeface="+mj-ea"/>
                        </a:rPr>
                        <a:t>局</a:t>
                      </a:r>
                      <a:r>
                        <a:rPr lang="zh-CN" altLang="en-US" sz="1200" u="none" strike="noStrike" dirty="0" smtClean="0">
                          <a:solidFill>
                            <a:schemeClr val="tx1"/>
                          </a:solidFill>
                          <a:effectLst/>
                          <a:latin typeface="+mj-ea"/>
                          <a:ea typeface="+mj-ea"/>
                        </a:rPr>
                        <a:t>、三局、五</a:t>
                      </a:r>
                      <a:r>
                        <a:rPr lang="zh-CN" altLang="en-US" sz="1200" u="none" strike="noStrike" dirty="0">
                          <a:solidFill>
                            <a:schemeClr val="tx1"/>
                          </a:solidFill>
                          <a:effectLst/>
                          <a:latin typeface="+mj-ea"/>
                          <a:ea typeface="+mj-ea"/>
                        </a:rPr>
                        <a:t>局、八局、电力、钢构、交通、西部建设的项目管理系统。</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en-US" altLang="zh-CN" sz="1200" u="none" strike="noStrike">
                          <a:solidFill>
                            <a:schemeClr val="tx1"/>
                          </a:solidFill>
                          <a:effectLst/>
                          <a:latin typeface="+mj-ea"/>
                          <a:ea typeface="+mj-ea"/>
                        </a:rPr>
                        <a:t>2</a:t>
                      </a:r>
                      <a:r>
                        <a:rPr lang="zh-CN" altLang="en-US" sz="1200" u="none" strike="noStrike">
                          <a:solidFill>
                            <a:schemeClr val="tx1"/>
                          </a:solidFill>
                          <a:effectLst/>
                          <a:latin typeface="+mj-ea"/>
                          <a:ea typeface="+mj-ea"/>
                        </a:rPr>
                        <a:t>个专业工程师，进行</a:t>
                      </a:r>
                      <a:r>
                        <a:rPr lang="en-US" altLang="zh-CN" sz="1200" u="none" strike="noStrike">
                          <a:solidFill>
                            <a:schemeClr val="tx1"/>
                          </a:solidFill>
                          <a:effectLst/>
                          <a:latin typeface="+mj-ea"/>
                          <a:ea typeface="+mj-ea"/>
                        </a:rPr>
                        <a:t>12</a:t>
                      </a:r>
                      <a:r>
                        <a:rPr lang="zh-CN" altLang="en-US" sz="1200" u="none" strike="noStrike">
                          <a:solidFill>
                            <a:schemeClr val="tx1"/>
                          </a:solidFill>
                          <a:effectLst/>
                          <a:latin typeface="+mj-ea"/>
                          <a:ea typeface="+mj-ea"/>
                        </a:rPr>
                        <a:t>个月推广培训服务。</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a:solidFill>
                            <a:schemeClr val="tx1"/>
                          </a:solidFill>
                          <a:effectLst/>
                          <a:latin typeface="+mj-ea"/>
                          <a:ea typeface="+mj-ea"/>
                        </a:rPr>
                        <a:t>60</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dirty="0">
                          <a:solidFill>
                            <a:schemeClr val="tx1"/>
                          </a:solidFill>
                          <a:effectLst/>
                          <a:latin typeface="+mj-ea"/>
                          <a:ea typeface="+mj-ea"/>
                        </a:rPr>
                        <a:t>4</a:t>
                      </a:r>
                      <a:r>
                        <a:rPr lang="en-US" altLang="zh-CN" sz="1200" u="none" strike="noStrike" dirty="0" smtClean="0">
                          <a:solidFill>
                            <a:schemeClr val="tx1"/>
                          </a:solidFill>
                          <a:effectLst/>
                          <a:latin typeface="+mj-ea"/>
                          <a:ea typeface="+mj-ea"/>
                        </a:rPr>
                        <a:t>50</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a:solidFill>
                            <a:schemeClr val="tx1"/>
                          </a:solidFill>
                          <a:effectLst/>
                          <a:latin typeface="+mj-ea"/>
                          <a:ea typeface="+mj-ea"/>
                        </a:rPr>
                        <a:t>108</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r>
              <a:tr h="221589">
                <a:tc>
                  <a:txBody>
                    <a:bodyPr/>
                    <a:lstStyle/>
                    <a:p>
                      <a:pPr algn="ctr" fontAlgn="ctr"/>
                      <a:r>
                        <a:rPr lang="en-US" altLang="zh-CN" sz="1200" u="none" strike="noStrike">
                          <a:solidFill>
                            <a:schemeClr val="tx1"/>
                          </a:solidFill>
                          <a:effectLst/>
                          <a:latin typeface="+mj-ea"/>
                          <a:ea typeface="+mj-ea"/>
                        </a:rPr>
                        <a:t>2</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just" fontAlgn="ctr"/>
                      <a:r>
                        <a:rPr lang="zh-CN" altLang="en-US" sz="1200" u="none" strike="noStrike">
                          <a:solidFill>
                            <a:schemeClr val="tx1"/>
                          </a:solidFill>
                          <a:effectLst/>
                          <a:latin typeface="+mj-ea"/>
                          <a:ea typeface="+mj-ea"/>
                        </a:rPr>
                        <a:t>集中采购物资交易系统</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供应商、材料、设备、产品</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rowSpan="3">
                  <a:txBody>
                    <a:bodyPr/>
                    <a:lstStyle/>
                    <a:p>
                      <a:pPr algn="l" fontAlgn="ctr"/>
                      <a:r>
                        <a:rPr lang="zh-CN" altLang="en-US" sz="1200" u="none" strike="noStrike" dirty="0">
                          <a:solidFill>
                            <a:schemeClr val="tx1"/>
                          </a:solidFill>
                          <a:effectLst/>
                          <a:latin typeface="+mj-ea"/>
                          <a:ea typeface="+mj-ea"/>
                        </a:rPr>
                        <a:t>集采物资交易系统、客户关系系统、财务基础档案、法律与合同管理系统、科技管理系统、资金管理系统</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rowSpan="3">
                  <a:txBody>
                    <a:bodyPr/>
                    <a:lstStyle/>
                    <a:p>
                      <a:pPr algn="l" fontAlgn="ctr"/>
                      <a:r>
                        <a:rPr lang="zh-CN" altLang="en-US" sz="1200" u="none" strike="noStrike">
                          <a:solidFill>
                            <a:schemeClr val="tx1"/>
                          </a:solidFill>
                          <a:effectLst/>
                          <a:latin typeface="+mj-ea"/>
                          <a:ea typeface="+mj-ea"/>
                        </a:rPr>
                        <a:t>与施工企业项目管理系统接口：六局、一局、二局、三局、四局、七局、中建装饰、中建交通、新疆建工。</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rowSpan="2">
                  <a:txBody>
                    <a:bodyPr/>
                    <a:lstStyle/>
                    <a:p>
                      <a:pPr algn="l" fontAlgn="ctr"/>
                      <a:r>
                        <a:rPr lang="en-US" altLang="zh-CN" sz="1200" u="none" strike="noStrike">
                          <a:solidFill>
                            <a:schemeClr val="tx1"/>
                          </a:solidFill>
                          <a:effectLst/>
                          <a:latin typeface="+mj-ea"/>
                          <a:ea typeface="+mj-ea"/>
                        </a:rPr>
                        <a:t>5</a:t>
                      </a:r>
                      <a:r>
                        <a:rPr lang="zh-CN" altLang="en-US" sz="1200" u="none" strike="noStrike">
                          <a:solidFill>
                            <a:schemeClr val="tx1"/>
                          </a:solidFill>
                          <a:effectLst/>
                          <a:latin typeface="+mj-ea"/>
                          <a:ea typeface="+mj-ea"/>
                        </a:rPr>
                        <a:t>个专业工程师，进行</a:t>
                      </a:r>
                      <a:r>
                        <a:rPr lang="en-US" altLang="zh-CN" sz="1200" u="none" strike="noStrike">
                          <a:solidFill>
                            <a:schemeClr val="tx1"/>
                          </a:solidFill>
                          <a:effectLst/>
                          <a:latin typeface="+mj-ea"/>
                          <a:ea typeface="+mj-ea"/>
                        </a:rPr>
                        <a:t>12</a:t>
                      </a:r>
                      <a:r>
                        <a:rPr lang="zh-CN" altLang="en-US" sz="1200" u="none" strike="noStrike">
                          <a:solidFill>
                            <a:schemeClr val="tx1"/>
                          </a:solidFill>
                          <a:effectLst/>
                          <a:latin typeface="+mj-ea"/>
                          <a:ea typeface="+mj-ea"/>
                        </a:rPr>
                        <a:t>个月推广培训服务。</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rowSpan="3">
                  <a:txBody>
                    <a:bodyPr/>
                    <a:lstStyle/>
                    <a:p>
                      <a:pPr algn="r" fontAlgn="ctr"/>
                      <a:r>
                        <a:rPr lang="en-US" altLang="zh-CN" sz="1200" u="none" strike="noStrike">
                          <a:solidFill>
                            <a:schemeClr val="tx1"/>
                          </a:solidFill>
                          <a:effectLst/>
                          <a:latin typeface="+mj-ea"/>
                          <a:ea typeface="+mj-ea"/>
                        </a:rPr>
                        <a:t>180</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c rowSpan="2">
                  <a:txBody>
                    <a:bodyPr/>
                    <a:lstStyle/>
                    <a:p>
                      <a:pPr algn="r" fontAlgn="ctr"/>
                      <a:r>
                        <a:rPr lang="en-US" altLang="zh-CN" sz="1200" u="none" strike="noStrike">
                          <a:solidFill>
                            <a:schemeClr val="tx1"/>
                          </a:solidFill>
                          <a:effectLst/>
                          <a:latin typeface="+mj-ea"/>
                          <a:ea typeface="+mj-ea"/>
                        </a:rPr>
                        <a:t>450</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c rowSpan="2">
                  <a:txBody>
                    <a:bodyPr/>
                    <a:lstStyle/>
                    <a:p>
                      <a:pPr algn="r" fontAlgn="ctr"/>
                      <a:r>
                        <a:rPr lang="en-US" altLang="zh-CN" sz="1200" u="none" strike="noStrike">
                          <a:solidFill>
                            <a:schemeClr val="tx1"/>
                          </a:solidFill>
                          <a:effectLst/>
                          <a:latin typeface="+mj-ea"/>
                          <a:ea typeface="+mj-ea"/>
                        </a:rPr>
                        <a:t>270</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r>
              <a:tr h="221589">
                <a:tc>
                  <a:txBody>
                    <a:bodyPr/>
                    <a:lstStyle/>
                    <a:p>
                      <a:pPr algn="ctr" fontAlgn="ctr"/>
                      <a:r>
                        <a:rPr lang="en-US" altLang="zh-CN" sz="1200" u="none" strike="noStrike">
                          <a:solidFill>
                            <a:schemeClr val="tx1"/>
                          </a:solidFill>
                          <a:effectLst/>
                          <a:latin typeface="+mj-ea"/>
                          <a:ea typeface="+mj-ea"/>
                        </a:rPr>
                        <a:t>3</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客户关系管理系统（主数据管理系统）</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客户</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43179">
                <a:tc rowSpan="3">
                  <a:txBody>
                    <a:bodyPr/>
                    <a:lstStyle/>
                    <a:p>
                      <a:pPr algn="ctr" fontAlgn="ctr"/>
                      <a:r>
                        <a:rPr lang="en-US" altLang="zh-CN" sz="1200" u="none" strike="noStrike" dirty="0">
                          <a:solidFill>
                            <a:schemeClr val="tx1"/>
                          </a:solidFill>
                          <a:effectLst/>
                          <a:latin typeface="+mj-ea"/>
                          <a:ea typeface="+mj-ea"/>
                        </a:rPr>
                        <a:t>4</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主数据管理系统</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工程项目主数据</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000" u="none" strike="noStrike" dirty="0">
                          <a:solidFill>
                            <a:schemeClr val="tx1"/>
                          </a:solidFill>
                          <a:effectLst/>
                          <a:latin typeface="+mj-ea"/>
                          <a:ea typeface="+mj-ea"/>
                        </a:rPr>
                        <a:t>主数据实体模型定义、工作流定义、业务逻辑模型定义、属性模板定义、特征模型定义、消息预警定义等内容。数据清理等工作。</a:t>
                      </a:r>
                      <a:r>
                        <a:rPr lang="en-US" altLang="zh-CN" sz="1000" u="none" strike="noStrike" dirty="0">
                          <a:solidFill>
                            <a:schemeClr val="tx1"/>
                          </a:solidFill>
                          <a:effectLst/>
                          <a:latin typeface="+mj-ea"/>
                          <a:ea typeface="+mj-ea"/>
                        </a:rPr>
                        <a:t>3</a:t>
                      </a:r>
                      <a:r>
                        <a:rPr lang="zh-CN" altLang="en-US" sz="1000" u="none" strike="noStrike" dirty="0">
                          <a:solidFill>
                            <a:schemeClr val="tx1"/>
                          </a:solidFill>
                          <a:effectLst/>
                          <a:latin typeface="+mj-ea"/>
                          <a:ea typeface="+mj-ea"/>
                        </a:rPr>
                        <a:t>人</a:t>
                      </a:r>
                      <a:r>
                        <a:rPr lang="en-US" altLang="zh-CN" sz="1000" u="none" strike="noStrike" dirty="0">
                          <a:solidFill>
                            <a:schemeClr val="tx1"/>
                          </a:solidFill>
                          <a:effectLst/>
                          <a:latin typeface="+mj-ea"/>
                          <a:ea typeface="+mj-ea"/>
                        </a:rPr>
                        <a:t>6</a:t>
                      </a:r>
                      <a:r>
                        <a:rPr lang="zh-CN" altLang="en-US" sz="1000" u="none" strike="noStrike" dirty="0">
                          <a:solidFill>
                            <a:schemeClr val="tx1"/>
                          </a:solidFill>
                          <a:effectLst/>
                          <a:latin typeface="+mj-ea"/>
                          <a:ea typeface="+mj-ea"/>
                        </a:rPr>
                        <a:t>个月。</a:t>
                      </a:r>
                      <a:endParaRPr lang="zh-CN" altLang="en-US" sz="10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vMerge="1">
                  <a:txBody>
                    <a:bodyPr/>
                    <a:lstStyle/>
                    <a:p>
                      <a:endParaRPr lang="zh-CN" altLang="en-US"/>
                    </a:p>
                  </a:txBody>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a:solidFill>
                            <a:schemeClr val="tx1"/>
                          </a:solidFill>
                          <a:effectLst/>
                          <a:latin typeface="+mj-ea"/>
                          <a:ea typeface="+mj-ea"/>
                        </a:rPr>
                        <a:t>81</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r>
              <a:tr h="443179">
                <a:tc vMerge="1">
                  <a:txBody>
                    <a:bodyPr/>
                    <a:lstStyle/>
                    <a:p>
                      <a:endParaRPr lang="zh-CN" altLang="en-US"/>
                    </a:p>
                  </a:txBody>
                  <a:tcPr/>
                </a:tc>
                <a:tc>
                  <a:txBody>
                    <a:bodyPr/>
                    <a:lstStyle/>
                    <a:p>
                      <a:pPr algn="l" fontAlgn="ctr"/>
                      <a:r>
                        <a:rPr lang="zh-CN" altLang="en-US" sz="1200" u="none" strike="noStrike">
                          <a:solidFill>
                            <a:schemeClr val="tx1"/>
                          </a:solidFill>
                          <a:effectLst/>
                          <a:latin typeface="+mj-ea"/>
                          <a:ea typeface="+mj-ea"/>
                        </a:rPr>
                        <a:t>投资管理系统</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投资项目主数据</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投资管理系统</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000" u="none" strike="noStrike" dirty="0" smtClean="0">
                          <a:solidFill>
                            <a:schemeClr val="tx1"/>
                          </a:solidFill>
                          <a:effectLst/>
                          <a:latin typeface="+mj-ea"/>
                          <a:ea typeface="+mj-ea"/>
                        </a:rPr>
                        <a:t>同上，</a:t>
                      </a:r>
                      <a:r>
                        <a:rPr lang="en-US" altLang="zh-CN" sz="1000" u="none" strike="noStrike" dirty="0" smtClean="0">
                          <a:solidFill>
                            <a:schemeClr val="tx1"/>
                          </a:solidFill>
                          <a:effectLst/>
                          <a:latin typeface="+mj-ea"/>
                          <a:ea typeface="+mj-ea"/>
                        </a:rPr>
                        <a:t>3</a:t>
                      </a:r>
                      <a:r>
                        <a:rPr lang="zh-CN" altLang="en-US" sz="1000" u="none" strike="noStrike" dirty="0">
                          <a:solidFill>
                            <a:schemeClr val="tx1"/>
                          </a:solidFill>
                          <a:effectLst/>
                          <a:latin typeface="+mj-ea"/>
                          <a:ea typeface="+mj-ea"/>
                        </a:rPr>
                        <a:t>人</a:t>
                      </a:r>
                      <a:r>
                        <a:rPr lang="en-US" altLang="zh-CN" sz="1000" u="none" strike="noStrike" dirty="0">
                          <a:solidFill>
                            <a:schemeClr val="tx1"/>
                          </a:solidFill>
                          <a:effectLst/>
                          <a:latin typeface="+mj-ea"/>
                          <a:ea typeface="+mj-ea"/>
                        </a:rPr>
                        <a:t>6</a:t>
                      </a:r>
                      <a:r>
                        <a:rPr lang="zh-CN" altLang="en-US" sz="1000" u="none" strike="noStrike" dirty="0">
                          <a:solidFill>
                            <a:schemeClr val="tx1"/>
                          </a:solidFill>
                          <a:effectLst/>
                          <a:latin typeface="+mj-ea"/>
                          <a:ea typeface="+mj-ea"/>
                        </a:rPr>
                        <a:t>个月。</a:t>
                      </a:r>
                      <a:endParaRPr lang="zh-CN" altLang="en-US" sz="10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a:solidFill>
                            <a:schemeClr val="tx1"/>
                          </a:solidFill>
                          <a:effectLst/>
                          <a:latin typeface="+mj-ea"/>
                          <a:ea typeface="+mj-ea"/>
                        </a:rPr>
                        <a:t>30</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a:solidFill>
                            <a:schemeClr val="tx1"/>
                          </a:solidFill>
                          <a:effectLst/>
                          <a:latin typeface="+mj-ea"/>
                          <a:ea typeface="+mj-ea"/>
                        </a:rPr>
                        <a:t>81</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r>
              <a:tr h="443179">
                <a:tc vMerge="1">
                  <a:txBody>
                    <a:bodyPr/>
                    <a:lstStyle/>
                    <a:p>
                      <a:endParaRPr lang="zh-CN" altLang="en-US"/>
                    </a:p>
                  </a:txBody>
                  <a:tcPr/>
                </a:tc>
                <a:tc>
                  <a:txBody>
                    <a:bodyPr/>
                    <a:lstStyle/>
                    <a:p>
                      <a:pPr algn="l" fontAlgn="ctr"/>
                      <a:r>
                        <a:rPr lang="zh-CN" altLang="en-US" sz="1200" u="none" strike="noStrike">
                          <a:solidFill>
                            <a:schemeClr val="tx1"/>
                          </a:solidFill>
                          <a:effectLst/>
                          <a:latin typeface="+mj-ea"/>
                          <a:ea typeface="+mj-ea"/>
                        </a:rPr>
                        <a:t>勘察设计企业</a:t>
                      </a:r>
                      <a:r>
                        <a:rPr lang="en-US" altLang="zh-CN" sz="1200" u="none" strike="noStrike">
                          <a:solidFill>
                            <a:schemeClr val="tx1"/>
                          </a:solidFill>
                          <a:effectLst/>
                          <a:latin typeface="+mj-ea"/>
                          <a:ea typeface="+mj-ea"/>
                        </a:rPr>
                        <a:t>ERP</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勘察设计项目主数据</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勘察设计企业</a:t>
                      </a:r>
                      <a:r>
                        <a:rPr lang="en-US" altLang="zh-CN" sz="1200" u="none" strike="noStrike">
                          <a:solidFill>
                            <a:schemeClr val="tx1"/>
                          </a:solidFill>
                          <a:effectLst/>
                          <a:latin typeface="+mj-ea"/>
                          <a:ea typeface="+mj-ea"/>
                        </a:rPr>
                        <a:t>ERP</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000" u="none" strike="noStrike" dirty="0" smtClean="0">
                          <a:solidFill>
                            <a:schemeClr val="tx1"/>
                          </a:solidFill>
                          <a:effectLst/>
                          <a:latin typeface="+mj-ea"/>
                          <a:ea typeface="+mj-ea"/>
                        </a:rPr>
                        <a:t>同上，</a:t>
                      </a:r>
                      <a:r>
                        <a:rPr lang="en-US" altLang="zh-CN" sz="1000" u="none" strike="noStrike" dirty="0" smtClean="0">
                          <a:solidFill>
                            <a:schemeClr val="tx1"/>
                          </a:solidFill>
                          <a:effectLst/>
                          <a:latin typeface="+mj-ea"/>
                          <a:ea typeface="+mj-ea"/>
                        </a:rPr>
                        <a:t>3</a:t>
                      </a:r>
                      <a:r>
                        <a:rPr lang="zh-CN" altLang="en-US" sz="1000" u="none" strike="noStrike" dirty="0">
                          <a:solidFill>
                            <a:schemeClr val="tx1"/>
                          </a:solidFill>
                          <a:effectLst/>
                          <a:latin typeface="+mj-ea"/>
                          <a:ea typeface="+mj-ea"/>
                        </a:rPr>
                        <a:t>人</a:t>
                      </a:r>
                      <a:r>
                        <a:rPr lang="en-US" altLang="zh-CN" sz="1000" u="none" strike="noStrike" dirty="0">
                          <a:solidFill>
                            <a:schemeClr val="tx1"/>
                          </a:solidFill>
                          <a:effectLst/>
                          <a:latin typeface="+mj-ea"/>
                          <a:ea typeface="+mj-ea"/>
                        </a:rPr>
                        <a:t>6</a:t>
                      </a:r>
                      <a:r>
                        <a:rPr lang="zh-CN" altLang="en-US" sz="1000" u="none" strike="noStrike" dirty="0">
                          <a:solidFill>
                            <a:schemeClr val="tx1"/>
                          </a:solidFill>
                          <a:effectLst/>
                          <a:latin typeface="+mj-ea"/>
                          <a:ea typeface="+mj-ea"/>
                        </a:rPr>
                        <a:t>个月。</a:t>
                      </a:r>
                      <a:endParaRPr lang="zh-CN" altLang="en-US" sz="10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dirty="0">
                          <a:solidFill>
                            <a:schemeClr val="tx1"/>
                          </a:solidFill>
                          <a:effectLst/>
                          <a:latin typeface="+mj-ea"/>
                          <a:ea typeface="+mj-ea"/>
                        </a:rPr>
                        <a:t>30</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a:solidFill>
                            <a:schemeClr val="tx1"/>
                          </a:solidFill>
                          <a:effectLst/>
                          <a:latin typeface="+mj-ea"/>
                          <a:ea typeface="+mj-ea"/>
                        </a:rPr>
                        <a:t>81</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r>
              <a:tr h="443179">
                <a:tc>
                  <a:txBody>
                    <a:bodyPr/>
                    <a:lstStyle/>
                    <a:p>
                      <a:pPr algn="ctr" fontAlgn="ctr"/>
                      <a:r>
                        <a:rPr lang="en-US" altLang="zh-CN" sz="1200" u="none" strike="noStrike">
                          <a:solidFill>
                            <a:schemeClr val="tx1"/>
                          </a:solidFill>
                          <a:effectLst/>
                          <a:latin typeface="+mj-ea"/>
                          <a:ea typeface="+mj-ea"/>
                        </a:rPr>
                        <a:t>5</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财务基础档案系统</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000" u="none" strike="noStrike" dirty="0">
                          <a:solidFill>
                            <a:schemeClr val="tx1"/>
                          </a:solidFill>
                          <a:effectLst/>
                          <a:latin typeface="+mj-ea"/>
                          <a:ea typeface="+mj-ea"/>
                        </a:rPr>
                        <a:t>核算单位、会计科目、现金流量、结算方式、内部客商、固定资产类型、存货分类、地区编码主数据</a:t>
                      </a:r>
                      <a:endParaRPr lang="zh-CN" altLang="en-US" sz="10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a:solidFill>
                            <a:schemeClr val="tx1"/>
                          </a:solidFill>
                          <a:effectLst/>
                          <a:latin typeface="+mj-ea"/>
                          <a:ea typeface="+mj-ea"/>
                        </a:rPr>
                        <a:t>　</a:t>
                      </a:r>
                      <a:endParaRPr lang="zh-CN" altLang="en-US"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按业务</a:t>
                      </a:r>
                      <a:r>
                        <a:rPr lang="en-US" altLang="zh-CN" sz="1200" u="none" strike="noStrike" dirty="0">
                          <a:solidFill>
                            <a:schemeClr val="tx1"/>
                          </a:solidFill>
                          <a:effectLst/>
                          <a:latin typeface="+mj-ea"/>
                          <a:ea typeface="+mj-ea"/>
                        </a:rPr>
                        <a:t>-</a:t>
                      </a:r>
                      <a:r>
                        <a:rPr lang="zh-CN" altLang="en-US" sz="1200" u="none" strike="noStrike" dirty="0">
                          <a:solidFill>
                            <a:schemeClr val="tx1"/>
                          </a:solidFill>
                          <a:effectLst/>
                          <a:latin typeface="+mj-ea"/>
                          <a:ea typeface="+mj-ea"/>
                        </a:rPr>
                        <a:t>财务一体化推广计划执行。</a:t>
                      </a:r>
                      <a:r>
                        <a:rPr lang="en-US" altLang="zh-CN" sz="1200" u="none" strike="noStrike" dirty="0">
                          <a:solidFill>
                            <a:schemeClr val="tx1"/>
                          </a:solidFill>
                          <a:effectLst/>
                          <a:latin typeface="+mj-ea"/>
                          <a:ea typeface="+mj-ea"/>
                        </a:rPr>
                        <a:t>2</a:t>
                      </a:r>
                      <a:r>
                        <a:rPr lang="zh-CN" altLang="en-US" sz="1200" u="none" strike="noStrike" dirty="0">
                          <a:solidFill>
                            <a:schemeClr val="tx1"/>
                          </a:solidFill>
                          <a:effectLst/>
                          <a:latin typeface="+mj-ea"/>
                          <a:ea typeface="+mj-ea"/>
                        </a:rPr>
                        <a:t>人*</a:t>
                      </a:r>
                      <a:r>
                        <a:rPr lang="en-US" altLang="zh-CN" sz="1200" u="none" strike="noStrike" dirty="0">
                          <a:solidFill>
                            <a:schemeClr val="tx1"/>
                          </a:solidFill>
                          <a:effectLst/>
                          <a:latin typeface="+mj-ea"/>
                          <a:ea typeface="+mj-ea"/>
                        </a:rPr>
                        <a:t>12</a:t>
                      </a:r>
                      <a:r>
                        <a:rPr lang="zh-CN" altLang="en-US" sz="1200" u="none" strike="noStrike" dirty="0">
                          <a:solidFill>
                            <a:schemeClr val="tx1"/>
                          </a:solidFill>
                          <a:effectLst/>
                          <a:latin typeface="+mj-ea"/>
                          <a:ea typeface="+mj-ea"/>
                        </a:rPr>
                        <a:t>个月</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　</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　</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l" fontAlgn="ctr"/>
                      <a:r>
                        <a:rPr lang="zh-CN" altLang="en-US" sz="1200" u="none" strike="noStrike" dirty="0">
                          <a:solidFill>
                            <a:schemeClr val="tx1"/>
                          </a:solidFill>
                          <a:effectLst/>
                          <a:latin typeface="+mj-ea"/>
                          <a:ea typeface="+mj-ea"/>
                        </a:rPr>
                        <a:t>　</a:t>
                      </a:r>
                      <a:endParaRPr lang="zh-CN" altLang="en-US"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dirty="0">
                          <a:solidFill>
                            <a:schemeClr val="tx1"/>
                          </a:solidFill>
                          <a:effectLst/>
                          <a:latin typeface="+mj-ea"/>
                          <a:ea typeface="+mj-ea"/>
                        </a:rPr>
                        <a:t>108</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r>
              <a:tr h="334282">
                <a:tc gridSpan="2">
                  <a:txBody>
                    <a:bodyPr/>
                    <a:lstStyle/>
                    <a:p>
                      <a:pPr algn="ctr" fontAlgn="ctr"/>
                      <a:r>
                        <a:rPr lang="zh-CN" altLang="en-US" sz="1200" u="none" strike="noStrike" dirty="0">
                          <a:solidFill>
                            <a:schemeClr val="tx1"/>
                          </a:solidFill>
                          <a:effectLst/>
                          <a:latin typeface="+mj-ea"/>
                          <a:ea typeface="+mj-ea"/>
                        </a:rPr>
                        <a:t>年度汇总</a:t>
                      </a:r>
                      <a:endParaRPr lang="zh-CN" altLang="en-US" sz="1200" b="0" i="0" u="none" strike="noStrike" dirty="0">
                        <a:solidFill>
                          <a:schemeClr val="tx1"/>
                        </a:solidFill>
                        <a:effectLst/>
                        <a:latin typeface="+mj-ea"/>
                        <a:ea typeface="+mj-ea"/>
                      </a:endParaRPr>
                    </a:p>
                  </a:txBody>
                  <a:tcPr marL="7386" marR="7386" marT="7386" marB="0" anchor="ctr">
                    <a:solidFill>
                      <a:schemeClr val="accent1"/>
                    </a:solidFill>
                  </a:tcPr>
                </a:tc>
                <a:tc hMerge="1">
                  <a:txBody>
                    <a:bodyPr/>
                    <a:lstStyle/>
                    <a:p>
                      <a:endParaRPr lang="zh-CN" altLang="en-US"/>
                    </a:p>
                  </a:txBody>
                  <a:tcPr/>
                </a:tc>
                <a:tc>
                  <a:txBody>
                    <a:bodyPr/>
                    <a:lstStyle/>
                    <a:p>
                      <a:pPr algn="l" fontAlgn="ctr"/>
                      <a:r>
                        <a:rPr lang="zh-CN" altLang="en-US" sz="1200" u="none" strike="noStrike" dirty="0">
                          <a:solidFill>
                            <a:schemeClr val="tx1"/>
                          </a:solidFill>
                          <a:effectLst/>
                          <a:latin typeface="+mj-ea"/>
                          <a:ea typeface="+mj-ea"/>
                        </a:rPr>
                        <a:t>总部预算（万元）</a:t>
                      </a:r>
                      <a:r>
                        <a:rPr lang="en-US" altLang="zh-CN" sz="1200" u="none" strike="noStrike" dirty="0">
                          <a:solidFill>
                            <a:schemeClr val="tx1"/>
                          </a:solidFill>
                          <a:effectLst/>
                          <a:latin typeface="+mj-ea"/>
                          <a:ea typeface="+mj-ea"/>
                        </a:rPr>
                        <a:t>:</a:t>
                      </a:r>
                      <a:endParaRPr lang="en-US" altLang="zh-CN"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en-US" altLang="zh-CN" sz="1200" u="none" strike="noStrike" dirty="0">
                          <a:solidFill>
                            <a:schemeClr val="tx1"/>
                          </a:solidFill>
                          <a:effectLst/>
                          <a:latin typeface="+mj-ea"/>
                          <a:ea typeface="+mj-ea"/>
                        </a:rPr>
                        <a:t>1029</a:t>
                      </a:r>
                      <a:endParaRPr lang="en-US" altLang="zh-CN"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zh-CN" altLang="en-US" sz="1200" u="none" strike="noStrike" dirty="0">
                          <a:solidFill>
                            <a:schemeClr val="tx1"/>
                          </a:solidFill>
                          <a:effectLst/>
                          <a:latin typeface="+mj-ea"/>
                          <a:ea typeface="+mj-ea"/>
                        </a:rPr>
                        <a:t>二级单位预算（万元）</a:t>
                      </a:r>
                      <a:r>
                        <a:rPr lang="en-US" altLang="zh-CN" sz="1200" u="none" strike="noStrike" dirty="0">
                          <a:solidFill>
                            <a:schemeClr val="tx1"/>
                          </a:solidFill>
                          <a:effectLst/>
                          <a:latin typeface="+mj-ea"/>
                          <a:ea typeface="+mj-ea"/>
                        </a:rPr>
                        <a:t>:</a:t>
                      </a:r>
                      <a:endParaRPr lang="en-US" altLang="zh-CN"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ctr" fontAlgn="ctr"/>
                      <a:r>
                        <a:rPr lang="en-US" altLang="zh-CN" sz="1200" u="none" strike="noStrike" dirty="0">
                          <a:solidFill>
                            <a:schemeClr val="tx1"/>
                          </a:solidFill>
                          <a:effectLst/>
                          <a:latin typeface="+mj-ea"/>
                          <a:ea typeface="+mj-ea"/>
                        </a:rPr>
                        <a:t>9</a:t>
                      </a:r>
                      <a:r>
                        <a:rPr lang="en-US" altLang="zh-CN" sz="1200" u="none" strike="noStrike" dirty="0" smtClean="0">
                          <a:solidFill>
                            <a:schemeClr val="tx1"/>
                          </a:solidFill>
                          <a:effectLst/>
                          <a:latin typeface="+mj-ea"/>
                          <a:ea typeface="+mj-ea"/>
                        </a:rPr>
                        <a:t>00</a:t>
                      </a:r>
                      <a:endParaRPr lang="en-US" altLang="zh-CN" sz="1200" b="0" i="0" u="none" strike="noStrike" dirty="0">
                        <a:solidFill>
                          <a:schemeClr val="tx1"/>
                        </a:solidFill>
                        <a:effectLst/>
                        <a:latin typeface="+mj-ea"/>
                        <a:ea typeface="+mj-ea"/>
                      </a:endParaRPr>
                    </a:p>
                  </a:txBody>
                  <a:tcPr marL="7386" marR="7386" marT="7386" marB="0" anchor="ctr">
                    <a:solidFill>
                      <a:schemeClr val="accent1"/>
                    </a:solidFill>
                  </a:tcPr>
                </a:tc>
                <a:tc>
                  <a:txBody>
                    <a:bodyPr/>
                    <a:lstStyle/>
                    <a:p>
                      <a:pPr algn="r" fontAlgn="ctr"/>
                      <a:r>
                        <a:rPr lang="en-US" altLang="zh-CN" sz="1200" u="none" strike="noStrike">
                          <a:solidFill>
                            <a:schemeClr val="tx1"/>
                          </a:solidFill>
                          <a:effectLst/>
                          <a:latin typeface="+mj-ea"/>
                          <a:ea typeface="+mj-ea"/>
                        </a:rPr>
                        <a:t>60</a:t>
                      </a:r>
                      <a:endParaRPr lang="en-US" altLang="zh-CN" sz="1200" b="0" i="0" u="none" strike="noStrike">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dirty="0">
                          <a:solidFill>
                            <a:schemeClr val="tx1"/>
                          </a:solidFill>
                          <a:effectLst/>
                          <a:latin typeface="+mj-ea"/>
                          <a:ea typeface="+mj-ea"/>
                        </a:rPr>
                        <a:t>240</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dirty="0">
                          <a:solidFill>
                            <a:schemeClr val="tx1"/>
                          </a:solidFill>
                          <a:effectLst/>
                          <a:latin typeface="+mj-ea"/>
                          <a:ea typeface="+mj-ea"/>
                        </a:rPr>
                        <a:t>9</a:t>
                      </a:r>
                      <a:r>
                        <a:rPr lang="en-US" altLang="zh-CN" sz="1200" u="none" strike="noStrike" dirty="0" smtClean="0">
                          <a:solidFill>
                            <a:schemeClr val="tx1"/>
                          </a:solidFill>
                          <a:effectLst/>
                          <a:latin typeface="+mj-ea"/>
                          <a:ea typeface="+mj-ea"/>
                        </a:rPr>
                        <a:t>00</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c>
                  <a:txBody>
                    <a:bodyPr/>
                    <a:lstStyle/>
                    <a:p>
                      <a:pPr algn="r" fontAlgn="ctr"/>
                      <a:r>
                        <a:rPr lang="en-US" altLang="zh-CN" sz="1200" u="none" strike="noStrike" dirty="0">
                          <a:solidFill>
                            <a:schemeClr val="tx1"/>
                          </a:solidFill>
                          <a:effectLst/>
                          <a:latin typeface="+mj-ea"/>
                          <a:ea typeface="+mj-ea"/>
                        </a:rPr>
                        <a:t>729</a:t>
                      </a:r>
                      <a:endParaRPr lang="en-US" altLang="zh-CN" sz="1200" b="0" i="0" u="none" strike="noStrike" dirty="0">
                        <a:solidFill>
                          <a:schemeClr val="tx1"/>
                        </a:solidFill>
                        <a:effectLst/>
                        <a:latin typeface="+mj-ea"/>
                        <a:ea typeface="+mj-ea"/>
                      </a:endParaRPr>
                    </a:p>
                  </a:txBody>
                  <a:tcPr marL="7386" marR="7386" marT="7386" marB="0" anchor="ctr">
                    <a:solidFill>
                      <a:schemeClr val="bg1">
                        <a:lumMod val="95000"/>
                      </a:schemeClr>
                    </a:solidFill>
                  </a:tcPr>
                </a:tc>
              </a:tr>
            </a:tbl>
          </a:graphicData>
        </a:graphic>
      </p:graphicFrame>
      <p:sp>
        <p:nvSpPr>
          <p:cNvPr id="7" name="矩形 6"/>
          <p:cNvSpPr/>
          <p:nvPr/>
        </p:nvSpPr>
        <p:spPr>
          <a:xfrm>
            <a:off x="6594140" y="176270"/>
            <a:ext cx="2895364" cy="332720"/>
          </a:xfrm>
          <a:prstGeom prst="rect">
            <a:avLst/>
          </a:prstGeom>
        </p:spPr>
        <p:txBody>
          <a:bodyPr wrap="square">
            <a:spAutoFit/>
          </a:bodyPr>
          <a:lstStyle/>
          <a:p>
            <a:pPr>
              <a:buNone/>
            </a:pPr>
            <a:r>
              <a:rPr lang="zh-CN" altLang="en-US" b="1" dirty="0" smtClean="0">
                <a:latin typeface="+mn-ea"/>
                <a:ea typeface="+mn-ea"/>
              </a:rPr>
              <a:t>原则策略   推进计划   </a:t>
            </a:r>
            <a:r>
              <a:rPr lang="zh-CN" altLang="en-US" b="1" dirty="0" smtClean="0">
                <a:solidFill>
                  <a:srgbClr val="FF0000"/>
                </a:solidFill>
                <a:latin typeface="+mn-ea"/>
                <a:ea typeface="+mn-ea"/>
              </a:rPr>
              <a:t>项目预算</a:t>
            </a:r>
            <a:endParaRPr lang="zh-CN" altLang="en-US" b="1" dirty="0">
              <a:solidFill>
                <a:srgbClr val="FF0000"/>
              </a:solidFill>
              <a:latin typeface="+mn-ea"/>
              <a:ea typeface="+mn-ea"/>
            </a:endParaRPr>
          </a:p>
        </p:txBody>
      </p:sp>
      <p:sp>
        <p:nvSpPr>
          <p:cNvPr id="8" name="右箭头 7"/>
          <p:cNvSpPr/>
          <p:nvPr/>
        </p:nvSpPr>
        <p:spPr bwMode="auto">
          <a:xfrm>
            <a:off x="8478446"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9" name="右箭头 8"/>
          <p:cNvSpPr/>
          <p:nvPr/>
        </p:nvSpPr>
        <p:spPr bwMode="auto">
          <a:xfrm>
            <a:off x="7490799" y="282950"/>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202326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360" y="152400"/>
            <a:ext cx="8001000" cy="838200"/>
          </a:xfrm>
        </p:spPr>
        <p:txBody>
          <a:bodyPr/>
          <a:lstStyle/>
          <a:p>
            <a:r>
              <a:rPr lang="zh-CN" altLang="en-US" sz="3200" dirty="0" smtClean="0"/>
              <a:t>总结</a:t>
            </a:r>
            <a:endParaRPr lang="zh-CN" altLang="en-US" sz="3200" dirty="0"/>
          </a:p>
        </p:txBody>
      </p:sp>
      <p:graphicFrame>
        <p:nvGraphicFramePr>
          <p:cNvPr id="3" name="对象 2"/>
          <p:cNvGraphicFramePr>
            <a:graphicFrameLocks noChangeAspect="1"/>
          </p:cNvGraphicFramePr>
          <p:nvPr>
            <p:extLst>
              <p:ext uri="{D42A27DB-BD31-4B8C-83A1-F6EECF244321}">
                <p14:modId xmlns:p14="http://schemas.microsoft.com/office/powerpoint/2010/main" val="1166488304"/>
              </p:ext>
            </p:extLst>
          </p:nvPr>
        </p:nvGraphicFramePr>
        <p:xfrm>
          <a:off x="3224808" y="2420888"/>
          <a:ext cx="3168352" cy="1584176"/>
        </p:xfrm>
        <a:graphic>
          <a:graphicData uri="http://schemas.openxmlformats.org/presentationml/2006/ole">
            <mc:AlternateContent xmlns:mc="http://schemas.openxmlformats.org/markup-compatibility/2006">
              <mc:Choice xmlns:v="urn:schemas-microsoft-com:vml" Requires="v">
                <p:oleObj spid="_x0000_s13545" name="剪辑" r:id="rId3" imgW="5349875" imgH="2911475" progId="MS_ClipArt_Gallery.2">
                  <p:embed/>
                </p:oleObj>
              </mc:Choice>
              <mc:Fallback>
                <p:oleObj name="剪辑" r:id="rId3" imgW="5349875" imgH="2911475"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808" y="2420888"/>
                        <a:ext cx="3168352" cy="158417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1632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352" y="152400"/>
            <a:ext cx="8001000" cy="838200"/>
          </a:xfrm>
        </p:spPr>
        <p:txBody>
          <a:bodyPr/>
          <a:lstStyle/>
          <a:p>
            <a:r>
              <a:rPr lang="zh-CN" altLang="en-US" sz="3200" dirty="0" smtClean="0"/>
              <a:t>内　容</a:t>
            </a:r>
            <a:endParaRPr lang="zh-CN" altLang="en-US" sz="3200" dirty="0"/>
          </a:p>
        </p:txBody>
      </p:sp>
      <p:pic>
        <p:nvPicPr>
          <p:cNvPr id="19" name="Picture 22"/>
          <p:cNvPicPr>
            <a:picLocks noChangeArrowheads="1"/>
          </p:cNvPicPr>
          <p:nvPr/>
        </p:nvPicPr>
        <p:blipFill>
          <a:blip r:embed="rId2" cstate="print"/>
          <a:srcRect/>
          <a:stretch>
            <a:fillRect/>
          </a:stretch>
        </p:blipFill>
        <p:spPr bwMode="gray">
          <a:xfrm>
            <a:off x="6897216" y="1124744"/>
            <a:ext cx="2498725" cy="5199856"/>
          </a:xfrm>
          <a:prstGeom prst="rect">
            <a:avLst/>
          </a:prstGeom>
          <a:noFill/>
          <a:ln w="9525">
            <a:noFill/>
            <a:miter lim="800000"/>
            <a:headEnd/>
            <a:tailEnd/>
          </a:ln>
        </p:spPr>
      </p:pic>
      <p:grpSp>
        <p:nvGrpSpPr>
          <p:cNvPr id="21" name="组合 20"/>
          <p:cNvGrpSpPr/>
          <p:nvPr/>
        </p:nvGrpSpPr>
        <p:grpSpPr>
          <a:xfrm>
            <a:off x="1353160" y="1122976"/>
            <a:ext cx="5040000" cy="648000"/>
            <a:chOff x="2315691" y="2348879"/>
            <a:chExt cx="4905297" cy="546101"/>
          </a:xfrm>
        </p:grpSpPr>
        <p:sp>
          <p:nvSpPr>
            <p:cNvPr id="2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23" name="组合 22"/>
            <p:cNvGrpSpPr/>
            <p:nvPr/>
          </p:nvGrpSpPr>
          <p:grpSpPr>
            <a:xfrm>
              <a:off x="2315691" y="2348879"/>
              <a:ext cx="4905297" cy="481013"/>
              <a:chOff x="2315691" y="2348879"/>
              <a:chExt cx="4905297" cy="481013"/>
            </a:xfrm>
          </p:grpSpPr>
          <p:sp>
            <p:nvSpPr>
              <p:cNvPr id="2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25"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项目简要回顾</a:t>
                </a:r>
                <a:endParaRPr lang="zh-CN" altLang="en-US" sz="1800" b="1" dirty="0">
                  <a:solidFill>
                    <a:schemeClr val="bg1"/>
                  </a:solidFill>
                  <a:latin typeface="微软雅黑" pitchFamily="34" charset="-122"/>
                  <a:ea typeface="微软雅黑" pitchFamily="34" charset="-122"/>
                </a:endParaRPr>
              </a:p>
            </p:txBody>
          </p:sp>
        </p:grpSp>
      </p:grpSp>
      <p:grpSp>
        <p:nvGrpSpPr>
          <p:cNvPr id="41" name="组合 40"/>
          <p:cNvGrpSpPr/>
          <p:nvPr/>
        </p:nvGrpSpPr>
        <p:grpSpPr>
          <a:xfrm>
            <a:off x="1353160" y="2492896"/>
            <a:ext cx="5040000" cy="648000"/>
            <a:chOff x="2315691" y="2348879"/>
            <a:chExt cx="4905297" cy="546101"/>
          </a:xfrm>
        </p:grpSpPr>
        <p:sp>
          <p:nvSpPr>
            <p:cNvPr id="4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43" name="组合 42"/>
            <p:cNvGrpSpPr/>
            <p:nvPr/>
          </p:nvGrpSpPr>
          <p:grpSpPr>
            <a:xfrm>
              <a:off x="2315691" y="2348879"/>
              <a:ext cx="4905297" cy="481013"/>
              <a:chOff x="2315691" y="2348879"/>
              <a:chExt cx="4905297" cy="481013"/>
            </a:xfrm>
          </p:grpSpPr>
          <p:sp>
            <p:nvSpPr>
              <p:cNvPr id="4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45" name="Rectangle 13"/>
              <p:cNvSpPr>
                <a:spLocks noChangeArrowheads="1"/>
              </p:cNvSpPr>
              <p:nvPr/>
            </p:nvSpPr>
            <p:spPr bwMode="auto">
              <a:xfrm>
                <a:off x="2315691" y="2399362"/>
                <a:ext cx="4905297" cy="38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需求调研及现状评估</a:t>
                </a:r>
                <a:endParaRPr lang="zh-CN" altLang="en-US" sz="1800" b="1" dirty="0">
                  <a:solidFill>
                    <a:schemeClr val="bg1"/>
                  </a:solidFill>
                  <a:latin typeface="微软雅黑" pitchFamily="34" charset="-122"/>
                  <a:ea typeface="微软雅黑" pitchFamily="34" charset="-122"/>
                </a:endParaRPr>
              </a:p>
            </p:txBody>
          </p:sp>
        </p:grpSp>
      </p:grpSp>
      <p:grpSp>
        <p:nvGrpSpPr>
          <p:cNvPr id="51" name="组合 50"/>
          <p:cNvGrpSpPr/>
          <p:nvPr/>
        </p:nvGrpSpPr>
        <p:grpSpPr>
          <a:xfrm>
            <a:off x="1353160" y="5087761"/>
            <a:ext cx="5040000" cy="648000"/>
            <a:chOff x="2315691" y="2348879"/>
            <a:chExt cx="4905297" cy="546101"/>
          </a:xfrm>
        </p:grpSpPr>
        <p:sp>
          <p:nvSpPr>
            <p:cNvPr id="52"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53" name="组合 52"/>
            <p:cNvGrpSpPr/>
            <p:nvPr/>
          </p:nvGrpSpPr>
          <p:grpSpPr>
            <a:xfrm>
              <a:off x="2315691" y="2348879"/>
              <a:ext cx="4905297" cy="481013"/>
              <a:chOff x="2315691" y="2348879"/>
              <a:chExt cx="4905297" cy="481013"/>
            </a:xfrm>
          </p:grpSpPr>
          <p:sp>
            <p:nvSpPr>
              <p:cNvPr id="54"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55"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实施规划及预算</a:t>
                </a:r>
                <a:endParaRPr lang="zh-CN" altLang="en-US" sz="1800" b="1" dirty="0">
                  <a:solidFill>
                    <a:schemeClr val="bg1"/>
                  </a:solidFill>
                  <a:latin typeface="微软雅黑" pitchFamily="34" charset="-122"/>
                  <a:ea typeface="微软雅黑" pitchFamily="34" charset="-122"/>
                </a:endParaRPr>
              </a:p>
            </p:txBody>
          </p:sp>
        </p:grpSp>
      </p:grpSp>
      <p:sp>
        <p:nvSpPr>
          <p:cNvPr id="3" name="矩形 2"/>
          <p:cNvSpPr/>
          <p:nvPr/>
        </p:nvSpPr>
        <p:spPr>
          <a:xfrm>
            <a:off x="3873160" y="1753652"/>
            <a:ext cx="1438214" cy="738664"/>
          </a:xfrm>
          <a:prstGeom prst="rect">
            <a:avLst/>
          </a:prstGeom>
        </p:spPr>
        <p:txBody>
          <a:bodyPr wrap="none">
            <a:spAutoFit/>
          </a:bodyPr>
          <a:lstStyle/>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项目概述</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项目工作进度</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阶段工作内容</a:t>
            </a:r>
            <a:endParaRPr lang="en-US" altLang="zh-CN" dirty="0" smtClean="0">
              <a:latin typeface="微软雅黑" pitchFamily="34" charset="-122"/>
              <a:ea typeface="微软雅黑" pitchFamily="34" charset="-122"/>
            </a:endParaRPr>
          </a:p>
        </p:txBody>
      </p:sp>
      <p:sp>
        <p:nvSpPr>
          <p:cNvPr id="5" name="矩形 4"/>
          <p:cNvSpPr/>
          <p:nvPr/>
        </p:nvSpPr>
        <p:spPr>
          <a:xfrm>
            <a:off x="3873160" y="4531610"/>
            <a:ext cx="1550424" cy="523220"/>
          </a:xfrm>
          <a:prstGeom prst="rect">
            <a:avLst/>
          </a:prstGeom>
        </p:spPr>
        <p:txBody>
          <a:bodyPr wrap="none">
            <a:spAutoFit/>
          </a:bodyPr>
          <a:lstStyle/>
          <a:p>
            <a:pPr marL="285750" indent="-285750">
              <a:lnSpc>
                <a:spcPct val="100000"/>
              </a:lnSpc>
              <a:spcAft>
                <a:spcPts val="0"/>
              </a:spcAft>
              <a:buChar char="u"/>
            </a:pPr>
            <a:r>
              <a:rPr lang="zh-CN" altLang="en-US" dirty="0" smtClean="0">
                <a:latin typeface="微软雅黑" pitchFamily="34" charset="-122"/>
                <a:ea typeface="微软雅黑" pitchFamily="34" charset="-122"/>
              </a:rPr>
              <a:t>体系规划设计</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体系架构设计</a:t>
            </a:r>
            <a:endParaRPr lang="zh-CN" altLang="zh-CN" dirty="0">
              <a:latin typeface="微软雅黑" pitchFamily="34" charset="-122"/>
              <a:ea typeface="微软雅黑" pitchFamily="34" charset="-122"/>
            </a:endParaRPr>
          </a:p>
        </p:txBody>
      </p:sp>
      <p:sp>
        <p:nvSpPr>
          <p:cNvPr id="7" name="矩形 6"/>
          <p:cNvSpPr/>
          <p:nvPr/>
        </p:nvSpPr>
        <p:spPr>
          <a:xfrm>
            <a:off x="3873160" y="5699769"/>
            <a:ext cx="1550424" cy="738664"/>
          </a:xfrm>
          <a:prstGeom prst="rect">
            <a:avLst/>
          </a:prstGeom>
        </p:spPr>
        <p:txBody>
          <a:bodyPr wrap="none">
            <a:spAutoFit/>
          </a:bodyPr>
          <a:lstStyle/>
          <a:p>
            <a:pPr marL="285750" indent="-285750">
              <a:lnSpc>
                <a:spcPct val="100000"/>
              </a:lnSpc>
              <a:spcAft>
                <a:spcPts val="0"/>
              </a:spcAft>
              <a:buChar char="u"/>
            </a:pPr>
            <a:r>
              <a:rPr lang="zh-CN" altLang="en-US" dirty="0" smtClean="0">
                <a:latin typeface="微软雅黑" pitchFamily="34" charset="-122"/>
                <a:ea typeface="微软雅黑" pitchFamily="34" charset="-122"/>
              </a:rPr>
              <a:t>实施原则策略</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总体</a:t>
            </a:r>
            <a:r>
              <a:rPr lang="zh-CN" altLang="en-US" dirty="0">
                <a:latin typeface="微软雅黑" pitchFamily="34" charset="-122"/>
                <a:ea typeface="微软雅黑" pitchFamily="34" charset="-122"/>
              </a:rPr>
              <a:t>推进计划</a:t>
            </a:r>
            <a:endParaRPr lang="en-US" altLang="zh-CN" dirty="0" smtClean="0">
              <a:latin typeface="微软雅黑" pitchFamily="34" charset="-122"/>
              <a:ea typeface="微软雅黑" pitchFamily="34" charset="-122"/>
            </a:endParaRPr>
          </a:p>
          <a:p>
            <a:pPr marL="285750" indent="-285750">
              <a:lnSpc>
                <a:spcPct val="100000"/>
              </a:lnSpc>
              <a:spcAft>
                <a:spcPts val="0"/>
              </a:spcAft>
              <a:buChar char="u"/>
            </a:pPr>
            <a:r>
              <a:rPr lang="zh-CN" altLang="en-US" dirty="0" smtClean="0">
                <a:latin typeface="微软雅黑" pitchFamily="34" charset="-122"/>
                <a:ea typeface="微软雅黑" pitchFamily="34" charset="-122"/>
              </a:rPr>
              <a:t>项目预算</a:t>
            </a:r>
            <a:endParaRPr lang="zh-CN" altLang="zh-CN" dirty="0">
              <a:latin typeface="微软雅黑" pitchFamily="34" charset="-122"/>
              <a:ea typeface="微软雅黑" pitchFamily="34" charset="-122"/>
            </a:endParaRPr>
          </a:p>
        </p:txBody>
      </p:sp>
      <p:grpSp>
        <p:nvGrpSpPr>
          <p:cNvPr id="26" name="组合 25"/>
          <p:cNvGrpSpPr/>
          <p:nvPr/>
        </p:nvGrpSpPr>
        <p:grpSpPr>
          <a:xfrm>
            <a:off x="1353160" y="3861048"/>
            <a:ext cx="5040000" cy="648000"/>
            <a:chOff x="2315691" y="2348879"/>
            <a:chExt cx="4905297" cy="546101"/>
          </a:xfrm>
        </p:grpSpPr>
        <p:sp>
          <p:nvSpPr>
            <p:cNvPr id="27" name="AutoShape 3"/>
            <p:cNvSpPr>
              <a:spLocks noChangeArrowheads="1"/>
            </p:cNvSpPr>
            <p:nvPr/>
          </p:nvSpPr>
          <p:spPr bwMode="auto">
            <a:xfrm>
              <a:off x="2407766" y="2540968"/>
              <a:ext cx="4681538" cy="354012"/>
            </a:xfrm>
            <a:prstGeom prst="rect">
              <a:avLst/>
            </a:prstGeom>
            <a:solidFill>
              <a:schemeClr val="tx1"/>
            </a:solidFill>
            <a:ln w="12700" algn="ctr">
              <a:solidFill>
                <a:schemeClr val="bg1"/>
              </a:solidFill>
              <a:round/>
              <a:headEnd/>
              <a:tailEnd/>
            </a:ln>
            <a:effectLst/>
          </p:spPr>
          <p:txBody>
            <a:bodyPr anchor="ctr"/>
            <a:lstStyle/>
            <a:p>
              <a:pPr fontAlgn="auto">
                <a:spcBef>
                  <a:spcPts val="0"/>
                </a:spcBef>
                <a:spcAft>
                  <a:spcPts val="0"/>
                </a:spcAft>
                <a:defRPr/>
              </a:pPr>
              <a:endParaRPr lang="zh-CN" altLang="zh-CN" sz="1800" b="1">
                <a:latin typeface="微软雅黑" pitchFamily="34" charset="-122"/>
                <a:ea typeface="微软雅黑" pitchFamily="34" charset="-122"/>
              </a:endParaRPr>
            </a:p>
          </p:txBody>
        </p:sp>
        <p:grpSp>
          <p:nvGrpSpPr>
            <p:cNvPr id="28" name="组合 27"/>
            <p:cNvGrpSpPr/>
            <p:nvPr/>
          </p:nvGrpSpPr>
          <p:grpSpPr>
            <a:xfrm>
              <a:off x="2315691" y="2348879"/>
              <a:ext cx="4905297" cy="481013"/>
              <a:chOff x="2315691" y="2348879"/>
              <a:chExt cx="4905297" cy="481013"/>
            </a:xfrm>
          </p:grpSpPr>
          <p:sp>
            <p:nvSpPr>
              <p:cNvPr id="29" name="AutoShape 3"/>
              <p:cNvSpPr>
                <a:spLocks noChangeArrowheads="1"/>
              </p:cNvSpPr>
              <p:nvPr/>
            </p:nvSpPr>
            <p:spPr bwMode="gray">
              <a:xfrm>
                <a:off x="2454196" y="2348879"/>
                <a:ext cx="4588677" cy="481013"/>
              </a:xfrm>
              <a:prstGeom prst="rect">
                <a:avLst/>
              </a:prstGeom>
              <a:gradFill>
                <a:gsLst>
                  <a:gs pos="0">
                    <a:srgbClr val="3FAFED">
                      <a:alpha val="96000"/>
                    </a:srgbClr>
                  </a:gs>
                  <a:gs pos="100000">
                    <a:srgbClr val="1282C2">
                      <a:alpha val="88000"/>
                    </a:srgbClr>
                  </a:gs>
                </a:gsLst>
                <a:path path="circle">
                  <a:fillToRect l="50000" t="50000" r="50000" b="50000"/>
                </a:path>
              </a:gradFill>
              <a:ln w="12700" algn="ctr">
                <a:solidFill>
                  <a:schemeClr val="bg1"/>
                </a:solidFill>
                <a:round/>
                <a:headEnd/>
                <a:tailEnd/>
              </a:ln>
            </p:spPr>
            <p:txBody>
              <a:bodyPr wrap="none" anchor="ctr"/>
              <a:lstStyle/>
              <a:p>
                <a:pPr algn="ctr">
                  <a:defRPr/>
                </a:pPr>
                <a:endParaRPr lang="zh-CN" altLang="zh-CN" sz="1800" b="1">
                  <a:solidFill>
                    <a:schemeClr val="tx2"/>
                  </a:solidFill>
                  <a:latin typeface="微软雅黑" pitchFamily="34" charset="-122"/>
                  <a:ea typeface="微软雅黑" pitchFamily="34" charset="-122"/>
                </a:endParaRPr>
              </a:p>
            </p:txBody>
          </p:sp>
          <p:sp>
            <p:nvSpPr>
              <p:cNvPr id="30" name="Rectangle 13"/>
              <p:cNvSpPr>
                <a:spLocks noChangeArrowheads="1"/>
              </p:cNvSpPr>
              <p:nvPr/>
            </p:nvSpPr>
            <p:spPr bwMode="auto">
              <a:xfrm>
                <a:off x="2315691" y="2399362"/>
                <a:ext cx="4905297" cy="35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zh-CN" altLang="en-US" sz="1800" b="1" dirty="0" smtClean="0">
                    <a:solidFill>
                      <a:schemeClr val="bg1"/>
                    </a:solidFill>
                    <a:latin typeface="微软雅黑" pitchFamily="34" charset="-122"/>
                    <a:ea typeface="微软雅黑" pitchFamily="34" charset="-122"/>
                  </a:rPr>
                  <a:t>体系规划与架构设计</a:t>
                </a:r>
                <a:endParaRPr lang="zh-CN" altLang="en-US" sz="1800" b="1" dirty="0">
                  <a:solidFill>
                    <a:schemeClr val="bg1"/>
                  </a:solidFill>
                  <a:latin typeface="微软雅黑" pitchFamily="34" charset="-122"/>
                  <a:ea typeface="微软雅黑" pitchFamily="34" charset="-122"/>
                </a:endParaRPr>
              </a:p>
            </p:txBody>
          </p:sp>
        </p:grpSp>
      </p:grpSp>
      <p:sp>
        <p:nvSpPr>
          <p:cNvPr id="31" name="矩形 30"/>
          <p:cNvSpPr/>
          <p:nvPr/>
        </p:nvSpPr>
        <p:spPr>
          <a:xfrm>
            <a:off x="3872880" y="3140968"/>
            <a:ext cx="1438214" cy="738664"/>
          </a:xfrm>
          <a:prstGeom prst="rect">
            <a:avLst/>
          </a:prstGeom>
        </p:spPr>
        <p:txBody>
          <a:bodyPr wrap="none">
            <a:spAutoFit/>
          </a:bodyPr>
          <a:lstStyle/>
          <a:p>
            <a:pPr>
              <a:lnSpc>
                <a:spcPct val="100000"/>
              </a:lnSpc>
              <a:spcAft>
                <a:spcPts val="0"/>
              </a:spcAft>
              <a:buFont typeface="Wingdings" pitchFamily="2" charset="2"/>
              <a:buChar char="u"/>
              <a:defRPr/>
            </a:pPr>
            <a:r>
              <a:rPr lang="zh-CN" altLang="en-US" b="1" dirty="0" smtClean="0">
                <a:latin typeface="微软雅黑" pitchFamily="34" charset="-122"/>
                <a:ea typeface="微软雅黑" pitchFamily="34" charset="-122"/>
              </a:rPr>
              <a:t>需求现状调研</a:t>
            </a:r>
            <a:endParaRPr lang="en-US" altLang="zh-CN" b="1"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现状评估分析</a:t>
            </a:r>
            <a:endParaRPr lang="en-US" altLang="zh-CN" dirty="0" smtClean="0">
              <a:latin typeface="微软雅黑" pitchFamily="34" charset="-122"/>
              <a:ea typeface="微软雅黑" pitchFamily="34" charset="-122"/>
            </a:endParaRPr>
          </a:p>
          <a:p>
            <a:pPr>
              <a:lnSpc>
                <a:spcPct val="100000"/>
              </a:lnSpc>
              <a:spcAft>
                <a:spcPts val="0"/>
              </a:spcAft>
              <a:buFont typeface="Wingdings" pitchFamily="2" charset="2"/>
              <a:buChar char="u"/>
              <a:defRPr/>
            </a:pPr>
            <a:r>
              <a:rPr lang="zh-CN" altLang="en-US" dirty="0" smtClean="0">
                <a:latin typeface="微软雅黑" pitchFamily="34" charset="-122"/>
                <a:ea typeface="微软雅黑" pitchFamily="34" charset="-122"/>
              </a:rPr>
              <a:t>数据识别分析</a:t>
            </a:r>
            <a:endParaRPr lang="en-US" altLang="zh-CN" dirty="0" smtClean="0">
              <a:latin typeface="微软雅黑" pitchFamily="34" charset="-122"/>
              <a:ea typeface="微软雅黑" pitchFamily="34" charset="-122"/>
            </a:endParaRPr>
          </a:p>
        </p:txBody>
      </p:sp>
      <p:pic>
        <p:nvPicPr>
          <p:cNvPr id="32" name="Picture 2" descr="http://img4.3lian.com/sucai/img4/90/0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677" y="3201825"/>
            <a:ext cx="936664" cy="18466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img4.3lian.com/sucai/img4/90/0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245" y="2573358"/>
            <a:ext cx="936664" cy="57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05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矩形 172"/>
          <p:cNvSpPr/>
          <p:nvPr/>
        </p:nvSpPr>
        <p:spPr>
          <a:xfrm>
            <a:off x="413556" y="332656"/>
            <a:ext cx="7239016" cy="525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a:spcAft>
                <a:spcPct val="0"/>
              </a:spcAft>
              <a:buNone/>
            </a:pPr>
            <a:r>
              <a:rPr lang="zh-CN" altLang="en-US" sz="2800" b="1" dirty="0" smtClean="0">
                <a:latin typeface="+mj-ea"/>
                <a:ea typeface="+mj-ea"/>
                <a:cs typeface="+mj-cs"/>
              </a:rPr>
              <a:t>需求现状调研</a:t>
            </a:r>
            <a:r>
              <a:rPr lang="en-US" altLang="zh-CN" sz="2800" b="1" dirty="0" smtClean="0">
                <a:latin typeface="+mj-ea"/>
                <a:ea typeface="+mj-ea"/>
                <a:cs typeface="+mj-cs"/>
              </a:rPr>
              <a:t>--</a:t>
            </a:r>
            <a:r>
              <a:rPr lang="zh-CN" altLang="en-US" sz="2000" b="1" dirty="0" smtClean="0">
                <a:latin typeface="+mj-ea"/>
                <a:ea typeface="+mj-ea"/>
                <a:cs typeface="+mj-cs"/>
              </a:rPr>
              <a:t>工作路线图</a:t>
            </a:r>
            <a:endParaRPr lang="en-US" altLang="zh-CN" sz="2000" b="1" dirty="0" smtClean="0">
              <a:latin typeface="+mj-ea"/>
              <a:ea typeface="+mj-ea"/>
              <a:cs typeface="+mj-cs"/>
            </a:endParaRPr>
          </a:p>
        </p:txBody>
      </p:sp>
      <p:sp>
        <p:nvSpPr>
          <p:cNvPr id="175" name="Rectangle 160"/>
          <p:cNvSpPr>
            <a:spLocks noChangeArrowheads="1"/>
          </p:cNvSpPr>
          <p:nvPr/>
        </p:nvSpPr>
        <p:spPr bwMode="auto">
          <a:xfrm>
            <a:off x="1928784" y="2420928"/>
            <a:ext cx="1080000" cy="360000"/>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a:lnSpc>
                <a:spcPct val="100000"/>
              </a:lnSpc>
              <a:spcAft>
                <a:spcPts val="0"/>
              </a:spcAft>
              <a:buNone/>
            </a:pPr>
            <a:r>
              <a:rPr lang="zh-CN" altLang="en-US" b="1" dirty="0" smtClean="0">
                <a:latin typeface="微软雅黑" pitchFamily="34" charset="-122"/>
                <a:ea typeface="微软雅黑" pitchFamily="34" charset="-122"/>
              </a:rPr>
              <a:t>业务</a:t>
            </a:r>
            <a:endParaRPr lang="zh-CN" altLang="en-US" b="1" dirty="0">
              <a:latin typeface="微软雅黑" pitchFamily="34" charset="-122"/>
              <a:ea typeface="微软雅黑" pitchFamily="34" charset="-122"/>
            </a:endParaRPr>
          </a:p>
        </p:txBody>
      </p:sp>
      <p:sp>
        <p:nvSpPr>
          <p:cNvPr id="176" name="Rectangle 153"/>
          <p:cNvSpPr>
            <a:spLocks noChangeArrowheads="1"/>
          </p:cNvSpPr>
          <p:nvPr/>
        </p:nvSpPr>
        <p:spPr bwMode="auto">
          <a:xfrm>
            <a:off x="1928784" y="4827951"/>
            <a:ext cx="1080000" cy="360000"/>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a:lnSpc>
                <a:spcPct val="100000"/>
              </a:lnSpc>
              <a:spcAft>
                <a:spcPts val="0"/>
              </a:spcAft>
              <a:buNone/>
            </a:pPr>
            <a:r>
              <a:rPr lang="zh-CN" altLang="en-US" b="1" dirty="0">
                <a:latin typeface="微软雅黑" pitchFamily="34" charset="-122"/>
                <a:ea typeface="微软雅黑" pitchFamily="34" charset="-122"/>
              </a:rPr>
              <a:t>技术</a:t>
            </a:r>
          </a:p>
        </p:txBody>
      </p:sp>
      <p:sp>
        <p:nvSpPr>
          <p:cNvPr id="178" name="Rectangle 139"/>
          <p:cNvSpPr>
            <a:spLocks noChangeArrowheads="1"/>
          </p:cNvSpPr>
          <p:nvPr/>
        </p:nvSpPr>
        <p:spPr bwMode="auto">
          <a:xfrm>
            <a:off x="128464" y="3469689"/>
            <a:ext cx="1512168" cy="679391"/>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a:lnSpc>
                <a:spcPct val="100000"/>
              </a:lnSpc>
              <a:spcAft>
                <a:spcPts val="0"/>
              </a:spcAft>
              <a:buNone/>
            </a:pPr>
            <a:r>
              <a:rPr lang="zh-CN" altLang="en-US" sz="1600" b="1" dirty="0" smtClean="0">
                <a:latin typeface="微软雅黑" pitchFamily="34" charset="-122"/>
                <a:ea typeface="微软雅黑" pitchFamily="34" charset="-122"/>
              </a:rPr>
              <a:t>需求调研阶段</a:t>
            </a:r>
            <a:endParaRPr lang="en-US" altLang="zh-CN" sz="1600" b="1" dirty="0" smtClean="0">
              <a:latin typeface="微软雅黑" pitchFamily="34" charset="-122"/>
              <a:ea typeface="微软雅黑" pitchFamily="34" charset="-122"/>
            </a:endParaRPr>
          </a:p>
          <a:p>
            <a:pPr algn="ctr">
              <a:lnSpc>
                <a:spcPct val="100000"/>
              </a:lnSpc>
              <a:spcAft>
                <a:spcPts val="0"/>
              </a:spcAft>
              <a:buNone/>
            </a:pPr>
            <a:r>
              <a:rPr lang="zh-CN" altLang="en-US" sz="1600" b="1" dirty="0" smtClean="0">
                <a:latin typeface="微软雅黑" pitchFamily="34" charset="-122"/>
                <a:ea typeface="微软雅黑" pitchFamily="34" charset="-122"/>
              </a:rPr>
              <a:t>工作路线图</a:t>
            </a:r>
            <a:endParaRPr lang="zh-CN" altLang="en-US" sz="1600" b="1" dirty="0">
              <a:latin typeface="微软雅黑" pitchFamily="34" charset="-122"/>
              <a:ea typeface="微软雅黑" pitchFamily="34" charset="-122"/>
            </a:endParaRPr>
          </a:p>
        </p:txBody>
      </p:sp>
      <p:sp>
        <p:nvSpPr>
          <p:cNvPr id="179" name="Rectangle 132"/>
          <p:cNvSpPr>
            <a:spLocks noChangeArrowheads="1"/>
          </p:cNvSpPr>
          <p:nvPr/>
        </p:nvSpPr>
        <p:spPr bwMode="auto">
          <a:xfrm>
            <a:off x="7411152" y="1129815"/>
            <a:ext cx="2006344" cy="360000"/>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ctr">
              <a:lnSpc>
                <a:spcPct val="100000"/>
              </a:lnSpc>
              <a:spcAft>
                <a:spcPts val="0"/>
              </a:spcAft>
              <a:buNone/>
            </a:pP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成    果</a:t>
            </a:r>
            <a:r>
              <a:rPr lang="en-US" altLang="zh-CN"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81" name="Rectangle 132"/>
          <p:cNvSpPr>
            <a:spLocks noChangeArrowheads="1"/>
          </p:cNvSpPr>
          <p:nvPr/>
        </p:nvSpPr>
        <p:spPr bwMode="auto">
          <a:xfrm>
            <a:off x="3540869" y="1628840"/>
            <a:ext cx="1440000" cy="360000"/>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a:lnSpc>
                <a:spcPct val="100000"/>
              </a:lnSpc>
              <a:spcAft>
                <a:spcPts val="0"/>
              </a:spcAft>
              <a:buNone/>
            </a:pPr>
            <a:r>
              <a:rPr lang="zh-CN" altLang="en-US" sz="1200" dirty="0" smtClean="0">
                <a:latin typeface="微软雅黑" pitchFamily="34" charset="-122"/>
                <a:ea typeface="微软雅黑" pitchFamily="34" charset="-122"/>
              </a:rPr>
              <a:t>业务调研问卷</a:t>
            </a:r>
            <a:endParaRPr lang="zh-CN" altLang="en-US" sz="1200" dirty="0">
              <a:latin typeface="微软雅黑" pitchFamily="34" charset="-122"/>
              <a:ea typeface="微软雅黑" pitchFamily="34" charset="-122"/>
            </a:endParaRPr>
          </a:p>
        </p:txBody>
      </p:sp>
      <p:sp>
        <p:nvSpPr>
          <p:cNvPr id="182" name="Rectangle 132"/>
          <p:cNvSpPr>
            <a:spLocks noChangeArrowheads="1"/>
          </p:cNvSpPr>
          <p:nvPr/>
        </p:nvSpPr>
        <p:spPr bwMode="auto">
          <a:xfrm>
            <a:off x="3540869" y="2382407"/>
            <a:ext cx="1440000" cy="360000"/>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a:lnSpc>
                <a:spcPct val="100000"/>
              </a:lnSpc>
              <a:spcAft>
                <a:spcPts val="0"/>
              </a:spcAft>
              <a:buNone/>
            </a:pPr>
            <a:r>
              <a:rPr lang="zh-CN" altLang="en-US" sz="1200" dirty="0" smtClean="0">
                <a:latin typeface="微软雅黑" pitchFamily="34" charset="-122"/>
                <a:ea typeface="微软雅黑" pitchFamily="34" charset="-122"/>
              </a:rPr>
              <a:t>单位访谈</a:t>
            </a:r>
            <a:endParaRPr lang="zh-CN" altLang="en-US" sz="1200" dirty="0">
              <a:latin typeface="微软雅黑" pitchFamily="34" charset="-122"/>
              <a:ea typeface="微软雅黑" pitchFamily="34" charset="-122"/>
            </a:endParaRPr>
          </a:p>
        </p:txBody>
      </p:sp>
      <p:sp>
        <p:nvSpPr>
          <p:cNvPr id="183" name="Rectangle 132"/>
          <p:cNvSpPr>
            <a:spLocks noChangeArrowheads="1"/>
          </p:cNvSpPr>
          <p:nvPr/>
        </p:nvSpPr>
        <p:spPr bwMode="auto">
          <a:xfrm>
            <a:off x="5389253" y="2139901"/>
            <a:ext cx="1440000" cy="360000"/>
          </a:xfrm>
          <a:prstGeom prst="rect">
            <a:avLst/>
          </a:prstGeom>
          <a:solidFill>
            <a:srgbClr val="F0E7DC"/>
          </a:solidFill>
          <a:ln w="9525">
            <a:noFill/>
            <a:miter lim="800000"/>
            <a:headEnd/>
            <a:tailEnd/>
          </a:ln>
        </p:spPr>
        <p:txBody>
          <a:bodyPr vert="horz" wrap="square" lIns="91440" tIns="45720" rIns="91440" bIns="45720" numCol="1" anchor="t" anchorCtr="0" compatLnSpc="1">
            <a:prstTxWarp prst="textNoShape">
              <a:avLst/>
            </a:prstTxWarp>
          </a:bodyPr>
          <a:lstStyle/>
          <a:p>
            <a:pPr algn="ctr">
              <a:lnSpc>
                <a:spcPct val="100000"/>
              </a:lnSpc>
              <a:spcAft>
                <a:spcPts val="0"/>
              </a:spcAft>
              <a:buNone/>
            </a:pPr>
            <a:r>
              <a:rPr lang="zh-CN" altLang="en-US" sz="1200" dirty="0" smtClean="0">
                <a:latin typeface="微软雅黑" pitchFamily="34" charset="-122"/>
                <a:ea typeface="微软雅黑" pitchFamily="34" charset="-122"/>
              </a:rPr>
              <a:t>总部部门访谈</a:t>
            </a:r>
            <a:endParaRPr lang="zh-CN" altLang="en-US" sz="1200" dirty="0">
              <a:latin typeface="微软雅黑" pitchFamily="34" charset="-122"/>
              <a:ea typeface="微软雅黑" pitchFamily="34" charset="-122"/>
            </a:endParaRPr>
          </a:p>
        </p:txBody>
      </p:sp>
      <p:sp>
        <p:nvSpPr>
          <p:cNvPr id="184" name="Rectangle 132"/>
          <p:cNvSpPr>
            <a:spLocks noChangeArrowheads="1"/>
          </p:cNvSpPr>
          <p:nvPr/>
        </p:nvSpPr>
        <p:spPr bwMode="auto">
          <a:xfrm>
            <a:off x="5389253" y="2656963"/>
            <a:ext cx="1440000" cy="360000"/>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ctr">
              <a:lnSpc>
                <a:spcPct val="100000"/>
              </a:lnSpc>
              <a:spcAft>
                <a:spcPts val="0"/>
              </a:spcAft>
              <a:buNone/>
            </a:pPr>
            <a:r>
              <a:rPr lang="zh-CN" altLang="en-US" sz="1200" dirty="0" smtClean="0">
                <a:latin typeface="微软雅黑" pitchFamily="34" charset="-122"/>
                <a:ea typeface="微软雅黑" pitchFamily="34" charset="-122"/>
              </a:rPr>
              <a:t>重点单位访谈</a:t>
            </a:r>
            <a:endParaRPr lang="zh-CN" altLang="en-US" sz="1200" dirty="0">
              <a:latin typeface="微软雅黑" pitchFamily="34" charset="-122"/>
              <a:ea typeface="微软雅黑" pitchFamily="34" charset="-122"/>
            </a:endParaRPr>
          </a:p>
        </p:txBody>
      </p:sp>
      <p:sp>
        <p:nvSpPr>
          <p:cNvPr id="185" name="Rectangle 132"/>
          <p:cNvSpPr>
            <a:spLocks noChangeArrowheads="1"/>
          </p:cNvSpPr>
          <p:nvPr/>
        </p:nvSpPr>
        <p:spPr bwMode="auto">
          <a:xfrm>
            <a:off x="3540869" y="3645024"/>
            <a:ext cx="1440000" cy="360000"/>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a:lnSpc>
                <a:spcPct val="100000"/>
              </a:lnSpc>
              <a:spcAft>
                <a:spcPts val="0"/>
              </a:spcAft>
              <a:buNone/>
            </a:pPr>
            <a:r>
              <a:rPr lang="zh-CN" altLang="en-US" sz="1200" dirty="0">
                <a:latin typeface="微软雅黑" pitchFamily="34" charset="-122"/>
                <a:ea typeface="微软雅黑" pitchFamily="34" charset="-122"/>
              </a:rPr>
              <a:t>信息系统调研问卷</a:t>
            </a:r>
          </a:p>
        </p:txBody>
      </p:sp>
      <p:sp>
        <p:nvSpPr>
          <p:cNvPr id="186" name="Rectangle 132"/>
          <p:cNvSpPr>
            <a:spLocks noChangeArrowheads="1"/>
          </p:cNvSpPr>
          <p:nvPr/>
        </p:nvSpPr>
        <p:spPr bwMode="auto">
          <a:xfrm>
            <a:off x="3540869" y="4581168"/>
            <a:ext cx="1440000" cy="360000"/>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a:lnSpc>
                <a:spcPct val="100000"/>
              </a:lnSpc>
              <a:spcAft>
                <a:spcPts val="0"/>
              </a:spcAft>
              <a:buNone/>
            </a:pPr>
            <a:r>
              <a:rPr lang="zh-CN" altLang="en-US" sz="1200" dirty="0" smtClean="0">
                <a:latin typeface="微软雅黑" pitchFamily="34" charset="-122"/>
                <a:ea typeface="微软雅黑" pitchFamily="34" charset="-122"/>
              </a:rPr>
              <a:t>信息化情况访谈</a:t>
            </a:r>
            <a:endParaRPr lang="zh-CN" altLang="en-US" sz="1200" dirty="0">
              <a:latin typeface="微软雅黑" pitchFamily="34" charset="-122"/>
              <a:ea typeface="微软雅黑" pitchFamily="34" charset="-122"/>
            </a:endParaRPr>
          </a:p>
        </p:txBody>
      </p:sp>
      <p:sp>
        <p:nvSpPr>
          <p:cNvPr id="187" name="Rectangle 132"/>
          <p:cNvSpPr>
            <a:spLocks noChangeArrowheads="1"/>
          </p:cNvSpPr>
          <p:nvPr/>
        </p:nvSpPr>
        <p:spPr bwMode="auto">
          <a:xfrm>
            <a:off x="5457216" y="4509120"/>
            <a:ext cx="1440000" cy="360000"/>
          </a:xfrm>
          <a:prstGeom prst="rect">
            <a:avLst/>
          </a:prstGeom>
          <a:solidFill>
            <a:srgbClr val="F0E7DC"/>
          </a:solidFill>
          <a:ln w="9525">
            <a:noFill/>
            <a:miter lim="800000"/>
            <a:headEnd/>
            <a:tailEnd/>
          </a:ln>
        </p:spPr>
        <p:txBody>
          <a:bodyPr vert="horz" wrap="square" lIns="0" tIns="0" rIns="0" bIns="0" numCol="1" anchor="t" anchorCtr="0" compatLnSpc="1">
            <a:prstTxWarp prst="textNoShape">
              <a:avLst/>
            </a:prstTxWarp>
          </a:bodyPr>
          <a:lstStyle/>
          <a:p>
            <a:pPr algn="ctr">
              <a:lnSpc>
                <a:spcPct val="100000"/>
              </a:lnSpc>
              <a:spcAft>
                <a:spcPts val="0"/>
              </a:spcAft>
              <a:buNone/>
            </a:pPr>
            <a:r>
              <a:rPr lang="zh-CN" altLang="en-US" sz="1200" dirty="0" smtClean="0">
                <a:latin typeface="微软雅黑" pitchFamily="34" charset="-122"/>
                <a:ea typeface="微软雅黑" pitchFamily="34" charset="-122"/>
              </a:rPr>
              <a:t>信息系统</a:t>
            </a:r>
            <a:endParaRPr lang="en-US" altLang="zh-CN" sz="1200" dirty="0" smtClean="0">
              <a:latin typeface="微软雅黑" pitchFamily="34" charset="-122"/>
              <a:ea typeface="微软雅黑" pitchFamily="34" charset="-122"/>
            </a:endParaRPr>
          </a:p>
          <a:p>
            <a:pPr algn="ctr">
              <a:lnSpc>
                <a:spcPct val="100000"/>
              </a:lnSpc>
              <a:spcAft>
                <a:spcPts val="0"/>
              </a:spcAft>
              <a:buNone/>
            </a:pPr>
            <a:r>
              <a:rPr lang="zh-CN" altLang="en-US" sz="1200" dirty="0" smtClean="0">
                <a:latin typeface="微软雅黑" pitchFamily="34" charset="-122"/>
                <a:ea typeface="微软雅黑" pitchFamily="34" charset="-122"/>
              </a:rPr>
              <a:t>负责人访谈</a:t>
            </a:r>
            <a:endParaRPr lang="zh-CN" altLang="en-US" sz="1200" dirty="0">
              <a:latin typeface="微软雅黑" pitchFamily="34" charset="-122"/>
              <a:ea typeface="微软雅黑" pitchFamily="34" charset="-122"/>
            </a:endParaRPr>
          </a:p>
        </p:txBody>
      </p:sp>
      <p:sp>
        <p:nvSpPr>
          <p:cNvPr id="188" name="Rectangle 132"/>
          <p:cNvSpPr>
            <a:spLocks noChangeArrowheads="1"/>
          </p:cNvSpPr>
          <p:nvPr/>
        </p:nvSpPr>
        <p:spPr bwMode="auto">
          <a:xfrm>
            <a:off x="5457216" y="4941168"/>
            <a:ext cx="1440000" cy="360000"/>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ctr">
              <a:lnSpc>
                <a:spcPct val="100000"/>
              </a:lnSpc>
              <a:spcAft>
                <a:spcPts val="0"/>
              </a:spcAft>
              <a:buNone/>
            </a:pPr>
            <a:r>
              <a:rPr lang="zh-CN" altLang="en-US" sz="1200" dirty="0" smtClean="0">
                <a:latin typeface="微软雅黑" pitchFamily="34" charset="-122"/>
                <a:ea typeface="微软雅黑" pitchFamily="34" charset="-122"/>
              </a:rPr>
              <a:t>系统开发商访谈</a:t>
            </a:r>
            <a:endParaRPr lang="zh-CN" altLang="en-US" sz="1200" dirty="0">
              <a:latin typeface="微软雅黑" pitchFamily="34" charset="-122"/>
              <a:ea typeface="微软雅黑" pitchFamily="34" charset="-122"/>
            </a:endParaRPr>
          </a:p>
        </p:txBody>
      </p:sp>
      <p:sp>
        <p:nvSpPr>
          <p:cNvPr id="189" name="Rectangle 132"/>
          <p:cNvSpPr>
            <a:spLocks noChangeArrowheads="1"/>
          </p:cNvSpPr>
          <p:nvPr/>
        </p:nvSpPr>
        <p:spPr bwMode="auto">
          <a:xfrm>
            <a:off x="3540869" y="3140968"/>
            <a:ext cx="1440000" cy="360000"/>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a:lnSpc>
                <a:spcPct val="100000"/>
              </a:lnSpc>
              <a:spcAft>
                <a:spcPts val="0"/>
              </a:spcAft>
              <a:buNone/>
            </a:pPr>
            <a:r>
              <a:rPr lang="zh-CN" altLang="en-US" sz="1200" dirty="0" smtClean="0">
                <a:latin typeface="微软雅黑" pitchFamily="34" charset="-122"/>
                <a:ea typeface="微软雅黑" pitchFamily="34" charset="-122"/>
              </a:rPr>
              <a:t>管理资料收集</a:t>
            </a:r>
            <a:endParaRPr lang="zh-CN" altLang="en-US" sz="1200" dirty="0">
              <a:latin typeface="微软雅黑" pitchFamily="34" charset="-122"/>
              <a:ea typeface="微软雅黑" pitchFamily="34" charset="-122"/>
            </a:endParaRPr>
          </a:p>
        </p:txBody>
      </p:sp>
      <p:sp>
        <p:nvSpPr>
          <p:cNvPr id="190" name="Rectangle 132"/>
          <p:cNvSpPr>
            <a:spLocks noChangeArrowheads="1"/>
          </p:cNvSpPr>
          <p:nvPr/>
        </p:nvSpPr>
        <p:spPr bwMode="auto">
          <a:xfrm>
            <a:off x="3540869" y="5733256"/>
            <a:ext cx="1440000" cy="360000"/>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a:lnSpc>
                <a:spcPct val="100000"/>
              </a:lnSpc>
              <a:spcAft>
                <a:spcPts val="0"/>
              </a:spcAft>
              <a:buNone/>
            </a:pPr>
            <a:r>
              <a:rPr lang="zh-CN" altLang="en-US" sz="1200" dirty="0" smtClean="0">
                <a:latin typeface="微软雅黑" pitchFamily="34" charset="-122"/>
                <a:ea typeface="微软雅黑" pitchFamily="34" charset="-122"/>
              </a:rPr>
              <a:t>信息系统资料收集</a:t>
            </a:r>
            <a:endParaRPr lang="zh-CN" altLang="en-US" sz="1200" dirty="0">
              <a:latin typeface="微软雅黑" pitchFamily="34" charset="-122"/>
              <a:ea typeface="微软雅黑" pitchFamily="34" charset="-122"/>
            </a:endParaRPr>
          </a:p>
        </p:txBody>
      </p:sp>
      <p:sp>
        <p:nvSpPr>
          <p:cNvPr id="191" name="Rectangle 132"/>
          <p:cNvSpPr>
            <a:spLocks noChangeArrowheads="1"/>
          </p:cNvSpPr>
          <p:nvPr/>
        </p:nvSpPr>
        <p:spPr bwMode="auto">
          <a:xfrm>
            <a:off x="5457216" y="5517232"/>
            <a:ext cx="1440000" cy="360000"/>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ctr">
              <a:lnSpc>
                <a:spcPct val="100000"/>
              </a:lnSpc>
              <a:spcAft>
                <a:spcPts val="0"/>
              </a:spcAft>
              <a:buNone/>
            </a:pPr>
            <a:r>
              <a:rPr lang="zh-CN" altLang="en-US" sz="1200" dirty="0" smtClean="0">
                <a:latin typeface="微软雅黑" pitchFamily="34" charset="-122"/>
                <a:ea typeface="微软雅黑" pitchFamily="34" charset="-122"/>
              </a:rPr>
              <a:t>信息系统设计方案</a:t>
            </a:r>
            <a:endParaRPr lang="zh-CN" altLang="en-US" sz="1200" dirty="0">
              <a:latin typeface="微软雅黑" pitchFamily="34" charset="-122"/>
              <a:ea typeface="微软雅黑" pitchFamily="34" charset="-122"/>
            </a:endParaRPr>
          </a:p>
        </p:txBody>
      </p:sp>
      <p:sp>
        <p:nvSpPr>
          <p:cNvPr id="192" name="Rectangle 132"/>
          <p:cNvSpPr>
            <a:spLocks noChangeArrowheads="1"/>
          </p:cNvSpPr>
          <p:nvPr/>
        </p:nvSpPr>
        <p:spPr bwMode="auto">
          <a:xfrm>
            <a:off x="5457216" y="5964737"/>
            <a:ext cx="1440000" cy="360000"/>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ctr">
              <a:lnSpc>
                <a:spcPct val="100000"/>
              </a:lnSpc>
              <a:spcAft>
                <a:spcPts val="0"/>
              </a:spcAft>
              <a:buNone/>
            </a:pPr>
            <a:r>
              <a:rPr lang="zh-CN" altLang="en-US" sz="1200" dirty="0" smtClean="0">
                <a:latin typeface="微软雅黑" pitchFamily="34" charset="-122"/>
                <a:ea typeface="微软雅黑" pitchFamily="34" charset="-122"/>
              </a:rPr>
              <a:t>编码数据收集</a:t>
            </a:r>
            <a:endParaRPr lang="zh-CN" altLang="en-US" sz="1200" dirty="0">
              <a:latin typeface="微软雅黑" pitchFamily="34" charset="-122"/>
              <a:ea typeface="微软雅黑" pitchFamily="34" charset="-122"/>
            </a:endParaRPr>
          </a:p>
        </p:txBody>
      </p:sp>
      <p:sp>
        <p:nvSpPr>
          <p:cNvPr id="196" name="Rectangle 132"/>
          <p:cNvSpPr>
            <a:spLocks noChangeArrowheads="1"/>
          </p:cNvSpPr>
          <p:nvPr/>
        </p:nvSpPr>
        <p:spPr bwMode="auto">
          <a:xfrm>
            <a:off x="3274825" y="1129815"/>
            <a:ext cx="4000067" cy="360000"/>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ctr">
              <a:lnSpc>
                <a:spcPct val="100000"/>
              </a:lnSpc>
              <a:spcAft>
                <a:spcPts val="0"/>
              </a:spcAft>
              <a:buNone/>
            </a:pP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工作内容</a:t>
            </a:r>
            <a:r>
              <a:rPr lang="en-US" altLang="zh-CN"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97" name="Rectangle 132"/>
          <p:cNvSpPr>
            <a:spLocks noChangeArrowheads="1"/>
          </p:cNvSpPr>
          <p:nvPr/>
        </p:nvSpPr>
        <p:spPr bwMode="auto">
          <a:xfrm>
            <a:off x="1784708" y="1129815"/>
            <a:ext cx="1368092" cy="360000"/>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ctr">
              <a:lnSpc>
                <a:spcPct val="100000"/>
              </a:lnSpc>
              <a:spcAft>
                <a:spcPts val="0"/>
              </a:spcAft>
              <a:buNone/>
            </a:pP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分    类</a:t>
            </a:r>
            <a:r>
              <a:rPr lang="en-US" altLang="zh-CN"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cxnSp>
        <p:nvCxnSpPr>
          <p:cNvPr id="199" name="肘形连接符 198"/>
          <p:cNvCxnSpPr>
            <a:stCxn id="175" idx="3"/>
            <a:endCxn id="181" idx="1"/>
          </p:cNvCxnSpPr>
          <p:nvPr/>
        </p:nvCxnSpPr>
        <p:spPr bwMode="auto">
          <a:xfrm flipV="1">
            <a:off x="3008784" y="1808840"/>
            <a:ext cx="532085" cy="792088"/>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01" name="肘形连接符 200"/>
          <p:cNvCxnSpPr>
            <a:stCxn id="175" idx="3"/>
            <a:endCxn id="182" idx="1"/>
          </p:cNvCxnSpPr>
          <p:nvPr/>
        </p:nvCxnSpPr>
        <p:spPr bwMode="auto">
          <a:xfrm flipV="1">
            <a:off x="3008784" y="2562407"/>
            <a:ext cx="532085" cy="38521"/>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03" name="肘形连接符 202"/>
          <p:cNvCxnSpPr>
            <a:stCxn id="175" idx="3"/>
            <a:endCxn id="189" idx="1"/>
          </p:cNvCxnSpPr>
          <p:nvPr/>
        </p:nvCxnSpPr>
        <p:spPr bwMode="auto">
          <a:xfrm>
            <a:off x="3008784" y="2600928"/>
            <a:ext cx="532085" cy="720040"/>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05" name="肘形连接符 204"/>
          <p:cNvCxnSpPr>
            <a:stCxn id="182" idx="3"/>
            <a:endCxn id="183" idx="1"/>
          </p:cNvCxnSpPr>
          <p:nvPr/>
        </p:nvCxnSpPr>
        <p:spPr bwMode="auto">
          <a:xfrm flipV="1">
            <a:off x="4980869" y="2319901"/>
            <a:ext cx="408384" cy="242506"/>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07" name="肘形连接符 206"/>
          <p:cNvCxnSpPr>
            <a:stCxn id="182" idx="3"/>
            <a:endCxn id="184" idx="1"/>
          </p:cNvCxnSpPr>
          <p:nvPr/>
        </p:nvCxnSpPr>
        <p:spPr bwMode="auto">
          <a:xfrm>
            <a:off x="4980869" y="2562407"/>
            <a:ext cx="408384" cy="274556"/>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09" name="肘形连接符 208"/>
          <p:cNvCxnSpPr>
            <a:stCxn id="176" idx="3"/>
            <a:endCxn id="185" idx="1"/>
          </p:cNvCxnSpPr>
          <p:nvPr/>
        </p:nvCxnSpPr>
        <p:spPr bwMode="auto">
          <a:xfrm flipV="1">
            <a:off x="3008784" y="3825024"/>
            <a:ext cx="532085" cy="1182927"/>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11" name="肘形连接符 210"/>
          <p:cNvCxnSpPr>
            <a:stCxn id="176" idx="3"/>
            <a:endCxn id="186" idx="1"/>
          </p:cNvCxnSpPr>
          <p:nvPr/>
        </p:nvCxnSpPr>
        <p:spPr bwMode="auto">
          <a:xfrm flipV="1">
            <a:off x="3008784" y="4761168"/>
            <a:ext cx="532085" cy="246783"/>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13" name="肘形连接符 212"/>
          <p:cNvCxnSpPr>
            <a:stCxn id="176" idx="3"/>
            <a:endCxn id="190" idx="1"/>
          </p:cNvCxnSpPr>
          <p:nvPr/>
        </p:nvCxnSpPr>
        <p:spPr bwMode="auto">
          <a:xfrm>
            <a:off x="3008784" y="5007951"/>
            <a:ext cx="532085" cy="905305"/>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15" name="肘形连接符 214"/>
          <p:cNvCxnSpPr>
            <a:stCxn id="186" idx="3"/>
            <a:endCxn id="187" idx="1"/>
          </p:cNvCxnSpPr>
          <p:nvPr/>
        </p:nvCxnSpPr>
        <p:spPr bwMode="auto">
          <a:xfrm flipV="1">
            <a:off x="4980869" y="4689120"/>
            <a:ext cx="476347" cy="72048"/>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17" name="肘形连接符 216"/>
          <p:cNvCxnSpPr>
            <a:stCxn id="186" idx="3"/>
            <a:endCxn id="188" idx="1"/>
          </p:cNvCxnSpPr>
          <p:nvPr/>
        </p:nvCxnSpPr>
        <p:spPr bwMode="auto">
          <a:xfrm>
            <a:off x="4980869" y="4761168"/>
            <a:ext cx="476347" cy="360000"/>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19" name="肘形连接符 218"/>
          <p:cNvCxnSpPr>
            <a:stCxn id="190" idx="3"/>
            <a:endCxn id="191" idx="1"/>
          </p:cNvCxnSpPr>
          <p:nvPr/>
        </p:nvCxnSpPr>
        <p:spPr bwMode="auto">
          <a:xfrm flipV="1">
            <a:off x="4980869" y="5697232"/>
            <a:ext cx="476347" cy="216024"/>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21" name="肘形连接符 220"/>
          <p:cNvCxnSpPr>
            <a:stCxn id="190" idx="3"/>
            <a:endCxn id="192" idx="1"/>
          </p:cNvCxnSpPr>
          <p:nvPr/>
        </p:nvCxnSpPr>
        <p:spPr bwMode="auto">
          <a:xfrm>
            <a:off x="4980869" y="5913256"/>
            <a:ext cx="476347" cy="231481"/>
          </a:xfrm>
          <a:prstGeom prst="bentConnector3">
            <a:avLst>
              <a:gd name="adj1" fmla="val 50000"/>
            </a:avLst>
          </a:prstGeom>
          <a:noFill/>
          <a:ln w="19050" cap="flat" cmpd="sng" algn="ctr">
            <a:solidFill>
              <a:schemeClr val="accent1">
                <a:lumMod val="75000"/>
              </a:schemeClr>
            </a:solidFill>
            <a:prstDash val="sysDash"/>
            <a:round/>
            <a:headEnd type="none" w="med" len="med"/>
            <a:tailEnd type="arrow"/>
          </a:ln>
          <a:effectLst/>
        </p:spPr>
      </p:cxnSp>
      <p:cxnSp>
        <p:nvCxnSpPr>
          <p:cNvPr id="225" name="肘形连接符 224"/>
          <p:cNvCxnSpPr>
            <a:stCxn id="178" idx="3"/>
            <a:endCxn id="175" idx="1"/>
          </p:cNvCxnSpPr>
          <p:nvPr/>
        </p:nvCxnSpPr>
        <p:spPr bwMode="auto">
          <a:xfrm flipV="1">
            <a:off x="1640632" y="2600928"/>
            <a:ext cx="288152" cy="1208457"/>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27" name="肘形连接符 226"/>
          <p:cNvCxnSpPr>
            <a:stCxn id="178" idx="3"/>
            <a:endCxn id="176" idx="1"/>
          </p:cNvCxnSpPr>
          <p:nvPr/>
        </p:nvCxnSpPr>
        <p:spPr bwMode="auto">
          <a:xfrm>
            <a:off x="1640632" y="3809385"/>
            <a:ext cx="288152" cy="1198566"/>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29" name="直接箭头连接符 228"/>
          <p:cNvCxnSpPr>
            <a:stCxn id="181" idx="3"/>
          </p:cNvCxnSpPr>
          <p:nvPr/>
        </p:nvCxnSpPr>
        <p:spPr bwMode="auto">
          <a:xfrm>
            <a:off x="4980869" y="1808840"/>
            <a:ext cx="2671703" cy="0"/>
          </a:xfrm>
          <a:prstGeom prst="straightConnector1">
            <a:avLst/>
          </a:prstGeom>
          <a:noFill/>
          <a:ln w="19050" cap="flat" cmpd="sng" algn="ctr">
            <a:solidFill>
              <a:schemeClr val="accent1">
                <a:lumMod val="75000"/>
              </a:schemeClr>
            </a:solidFill>
            <a:prstDash val="sysDash"/>
            <a:round/>
            <a:headEnd type="none" w="med" len="med"/>
            <a:tailEnd type="arrow"/>
          </a:ln>
          <a:effectLst/>
        </p:spPr>
      </p:cxnSp>
      <p:sp>
        <p:nvSpPr>
          <p:cNvPr id="230" name="圆角矩形 229"/>
          <p:cNvSpPr/>
          <p:nvPr/>
        </p:nvSpPr>
        <p:spPr>
          <a:xfrm>
            <a:off x="7652571" y="1628840"/>
            <a:ext cx="1790573" cy="360000"/>
          </a:xfrm>
          <a:prstGeom prst="roundRect">
            <a:avLst/>
          </a:prstGeom>
          <a:ln>
            <a:solidFill>
              <a:schemeClr val="bg2">
                <a:lumMod val="85000"/>
              </a:schemeClr>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0000"/>
              </a:lnSpc>
              <a:spcAft>
                <a:spcPts val="0"/>
              </a:spcAft>
              <a:buNone/>
            </a:pPr>
            <a:r>
              <a:rPr lang="zh-CN" altLang="en-US" sz="1100" dirty="0" smtClean="0">
                <a:latin typeface="+mj-ea"/>
                <a:ea typeface="+mj-ea"/>
              </a:rPr>
              <a:t>提交业务问卷共</a:t>
            </a:r>
            <a:r>
              <a:rPr lang="en-US" altLang="zh-CN" sz="1100" smtClean="0">
                <a:latin typeface="+mj-ea"/>
                <a:ea typeface="+mj-ea"/>
              </a:rPr>
              <a:t>24</a:t>
            </a:r>
            <a:r>
              <a:rPr lang="zh-CN" altLang="en-US" sz="1100" smtClean="0">
                <a:latin typeface="+mj-ea"/>
                <a:ea typeface="+mj-ea"/>
              </a:rPr>
              <a:t>份</a:t>
            </a:r>
            <a:endParaRPr lang="zh-CN" altLang="en-US" sz="1100" dirty="0">
              <a:latin typeface="+mj-ea"/>
              <a:ea typeface="+mj-ea"/>
            </a:endParaRPr>
          </a:p>
        </p:txBody>
      </p:sp>
      <p:sp>
        <p:nvSpPr>
          <p:cNvPr id="231" name="圆角矩形 230"/>
          <p:cNvSpPr/>
          <p:nvPr/>
        </p:nvSpPr>
        <p:spPr>
          <a:xfrm>
            <a:off x="7652571" y="2132856"/>
            <a:ext cx="1790573" cy="360000"/>
          </a:xfrm>
          <a:prstGeom prst="roundRect">
            <a:avLst/>
          </a:prstGeom>
          <a:ln>
            <a:solidFill>
              <a:schemeClr val="bg2">
                <a:lumMod val="85000"/>
              </a:schemeClr>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0000"/>
              </a:lnSpc>
              <a:spcAft>
                <a:spcPts val="0"/>
              </a:spcAft>
              <a:buNone/>
            </a:pPr>
            <a:r>
              <a:rPr lang="en-US" altLang="zh-CN" sz="1100" dirty="0" smtClean="0">
                <a:latin typeface="+mj-ea"/>
                <a:ea typeface="+mj-ea"/>
              </a:rPr>
              <a:t>12</a:t>
            </a:r>
            <a:r>
              <a:rPr lang="zh-CN" altLang="en-US" sz="1100" dirty="0" smtClean="0">
                <a:latin typeface="+mj-ea"/>
                <a:ea typeface="+mj-ea"/>
              </a:rPr>
              <a:t>个管理部门 共</a:t>
            </a:r>
            <a:r>
              <a:rPr lang="en-US" altLang="zh-CN" sz="1100" dirty="0" smtClean="0">
                <a:latin typeface="+mj-ea"/>
                <a:ea typeface="+mj-ea"/>
              </a:rPr>
              <a:t>18</a:t>
            </a:r>
            <a:r>
              <a:rPr lang="zh-CN" altLang="en-US" sz="1100" dirty="0" smtClean="0">
                <a:latin typeface="+mj-ea"/>
                <a:ea typeface="+mj-ea"/>
              </a:rPr>
              <a:t>次调研会议，共计</a:t>
            </a:r>
            <a:r>
              <a:rPr lang="en-US" altLang="zh-CN" sz="1100" dirty="0" smtClean="0">
                <a:latin typeface="+mj-ea"/>
                <a:ea typeface="+mj-ea"/>
              </a:rPr>
              <a:t>42</a:t>
            </a:r>
            <a:r>
              <a:rPr lang="zh-CN" altLang="en-US" sz="1100" dirty="0" smtClean="0">
                <a:latin typeface="+mj-ea"/>
                <a:ea typeface="+mj-ea"/>
              </a:rPr>
              <a:t>人次</a:t>
            </a:r>
            <a:endParaRPr lang="zh-CN" altLang="en-US" sz="1100" dirty="0">
              <a:latin typeface="+mj-ea"/>
              <a:ea typeface="+mj-ea"/>
            </a:endParaRPr>
          </a:p>
        </p:txBody>
      </p:sp>
      <p:sp>
        <p:nvSpPr>
          <p:cNvPr id="232" name="圆角矩形 231"/>
          <p:cNvSpPr/>
          <p:nvPr/>
        </p:nvSpPr>
        <p:spPr>
          <a:xfrm>
            <a:off x="7652571" y="2656963"/>
            <a:ext cx="1790573" cy="360000"/>
          </a:xfrm>
          <a:prstGeom prst="roundRect">
            <a:avLst/>
          </a:prstGeom>
          <a:ln>
            <a:solidFill>
              <a:schemeClr val="bg2">
                <a:lumMod val="85000"/>
              </a:schemeClr>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0000"/>
              </a:lnSpc>
              <a:spcAft>
                <a:spcPts val="0"/>
              </a:spcAft>
              <a:buNone/>
            </a:pPr>
            <a:r>
              <a:rPr lang="en-US" altLang="zh-CN" sz="1100" dirty="0">
                <a:latin typeface="+mj-ea"/>
                <a:ea typeface="+mj-ea"/>
              </a:rPr>
              <a:t>4</a:t>
            </a:r>
            <a:r>
              <a:rPr lang="zh-CN" altLang="en-US" sz="1100" dirty="0">
                <a:latin typeface="+mj-ea"/>
                <a:ea typeface="+mj-ea"/>
              </a:rPr>
              <a:t>个板块</a:t>
            </a:r>
            <a:r>
              <a:rPr lang="zh-CN" altLang="en-US" sz="1100" dirty="0" smtClean="0">
                <a:latin typeface="+mj-ea"/>
                <a:ea typeface="+mj-ea"/>
              </a:rPr>
              <a:t>的</a:t>
            </a:r>
            <a:r>
              <a:rPr lang="en-US" altLang="zh-CN" sz="1100" dirty="0" smtClean="0">
                <a:latin typeface="+mj-ea"/>
                <a:ea typeface="+mj-ea"/>
              </a:rPr>
              <a:t>10</a:t>
            </a:r>
            <a:r>
              <a:rPr lang="zh-CN" altLang="zh-CN" sz="1100" dirty="0" smtClean="0">
                <a:latin typeface="+mj-ea"/>
                <a:ea typeface="+mj-ea"/>
              </a:rPr>
              <a:t>个</a:t>
            </a:r>
            <a:r>
              <a:rPr lang="zh-CN" altLang="zh-CN" sz="1100" dirty="0">
                <a:latin typeface="+mj-ea"/>
                <a:ea typeface="+mj-ea"/>
              </a:rPr>
              <a:t>二级单位，参与访谈人数</a:t>
            </a:r>
            <a:r>
              <a:rPr lang="zh-CN" altLang="zh-CN" sz="1100" dirty="0" smtClean="0">
                <a:latin typeface="+mj-ea"/>
                <a:ea typeface="+mj-ea"/>
              </a:rPr>
              <a:t>统计</a:t>
            </a:r>
            <a:r>
              <a:rPr lang="en-US" altLang="zh-CN" sz="1100" dirty="0" smtClean="0">
                <a:latin typeface="+mj-ea"/>
                <a:ea typeface="+mj-ea"/>
              </a:rPr>
              <a:t>93</a:t>
            </a:r>
            <a:r>
              <a:rPr lang="zh-CN" altLang="zh-CN" sz="1100" dirty="0" smtClean="0">
                <a:latin typeface="+mj-ea"/>
                <a:ea typeface="+mj-ea"/>
              </a:rPr>
              <a:t>人</a:t>
            </a:r>
            <a:endParaRPr lang="zh-CN" altLang="en-US" sz="1100" dirty="0">
              <a:latin typeface="+mj-ea"/>
              <a:ea typeface="+mj-ea"/>
            </a:endParaRPr>
          </a:p>
        </p:txBody>
      </p:sp>
      <p:sp>
        <p:nvSpPr>
          <p:cNvPr id="233" name="圆角矩形 232"/>
          <p:cNvSpPr/>
          <p:nvPr/>
        </p:nvSpPr>
        <p:spPr>
          <a:xfrm>
            <a:off x="7652571" y="3141008"/>
            <a:ext cx="1790573" cy="360000"/>
          </a:xfrm>
          <a:prstGeom prst="roundRect">
            <a:avLst/>
          </a:prstGeom>
          <a:ln>
            <a:solidFill>
              <a:schemeClr val="bg2">
                <a:lumMod val="85000"/>
              </a:schemeClr>
            </a:solidFill>
          </a:ln>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nSpc>
                <a:spcPct val="100000"/>
              </a:lnSpc>
              <a:spcAft>
                <a:spcPts val="0"/>
              </a:spcAft>
              <a:buNone/>
            </a:pPr>
            <a:r>
              <a:rPr lang="zh-CN" altLang="en-US" sz="1100" dirty="0" smtClean="0">
                <a:latin typeface="+mj-ea"/>
                <a:ea typeface="+mj-ea"/>
              </a:rPr>
              <a:t>共收集资料共</a:t>
            </a:r>
            <a:r>
              <a:rPr lang="en-US" altLang="zh-CN" sz="1200" dirty="0" smtClean="0">
                <a:latin typeface="+mj-ea"/>
                <a:ea typeface="+mj-ea"/>
              </a:rPr>
              <a:t>364</a:t>
            </a:r>
            <a:r>
              <a:rPr lang="zh-CN" altLang="en-US" sz="1100" dirty="0" smtClean="0">
                <a:latin typeface="+mj-ea"/>
                <a:ea typeface="+mj-ea"/>
              </a:rPr>
              <a:t>份，初次提交</a:t>
            </a:r>
            <a:r>
              <a:rPr lang="en-US" altLang="zh-CN" sz="1100" dirty="0" smtClean="0">
                <a:latin typeface="+mj-ea"/>
                <a:ea typeface="+mj-ea"/>
              </a:rPr>
              <a:t>211</a:t>
            </a:r>
            <a:r>
              <a:rPr lang="zh-CN" altLang="en-US" sz="1100" dirty="0" smtClean="0">
                <a:latin typeface="+mj-ea"/>
                <a:ea typeface="+mj-ea"/>
              </a:rPr>
              <a:t>份，补充</a:t>
            </a:r>
            <a:r>
              <a:rPr lang="en-US" altLang="zh-CN" sz="1100" dirty="0" smtClean="0">
                <a:latin typeface="+mj-ea"/>
                <a:ea typeface="+mj-ea"/>
              </a:rPr>
              <a:t>153</a:t>
            </a:r>
            <a:r>
              <a:rPr lang="zh-CN" altLang="en-US" sz="1100" dirty="0" smtClean="0">
                <a:latin typeface="+mj-ea"/>
                <a:ea typeface="+mj-ea"/>
              </a:rPr>
              <a:t>份</a:t>
            </a:r>
            <a:endParaRPr lang="zh-CN" altLang="en-US" sz="1100" dirty="0">
              <a:latin typeface="+mj-ea"/>
              <a:ea typeface="+mj-ea"/>
            </a:endParaRPr>
          </a:p>
        </p:txBody>
      </p:sp>
      <p:sp>
        <p:nvSpPr>
          <p:cNvPr id="234" name="圆角矩形 233"/>
          <p:cNvSpPr/>
          <p:nvPr/>
        </p:nvSpPr>
        <p:spPr>
          <a:xfrm>
            <a:off x="7675541" y="3619235"/>
            <a:ext cx="1790573" cy="360000"/>
          </a:xfrm>
          <a:prstGeom prst="roundRect">
            <a:avLst/>
          </a:prstGeom>
          <a:ln>
            <a:solidFill>
              <a:schemeClr val="bg2">
                <a:lumMod val="85000"/>
              </a:schemeClr>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0000"/>
              </a:lnSpc>
              <a:spcAft>
                <a:spcPts val="0"/>
              </a:spcAft>
              <a:buNone/>
            </a:pPr>
            <a:r>
              <a:rPr lang="zh-CN" altLang="en-US" sz="1100" dirty="0" smtClean="0">
                <a:latin typeface="+mj-ea"/>
                <a:ea typeface="+mj-ea"/>
              </a:rPr>
              <a:t>提交</a:t>
            </a:r>
            <a:r>
              <a:rPr lang="zh-CN" altLang="en-US" sz="1100" dirty="0">
                <a:latin typeface="+mj-ea"/>
                <a:ea typeface="+mj-ea"/>
              </a:rPr>
              <a:t>信息</a:t>
            </a:r>
            <a:r>
              <a:rPr lang="zh-CN" altLang="en-US" sz="1100" dirty="0" smtClean="0">
                <a:latin typeface="+mj-ea"/>
                <a:ea typeface="+mj-ea"/>
              </a:rPr>
              <a:t>问卷</a:t>
            </a:r>
            <a:r>
              <a:rPr lang="zh-CN" altLang="en-US" sz="1100" dirty="0">
                <a:latin typeface="+mj-ea"/>
                <a:ea typeface="+mj-ea"/>
              </a:rPr>
              <a:t>共</a:t>
            </a:r>
            <a:r>
              <a:rPr lang="en-US" altLang="zh-CN" sz="1100" dirty="0" smtClean="0">
                <a:latin typeface="+mj-ea"/>
                <a:ea typeface="+mj-ea"/>
              </a:rPr>
              <a:t>29</a:t>
            </a:r>
            <a:r>
              <a:rPr lang="zh-CN" altLang="en-US" sz="1100" dirty="0" smtClean="0">
                <a:latin typeface="+mj-ea"/>
                <a:ea typeface="+mj-ea"/>
              </a:rPr>
              <a:t>份</a:t>
            </a:r>
            <a:endParaRPr lang="zh-CN" altLang="en-US" sz="1100" dirty="0">
              <a:latin typeface="+mj-ea"/>
              <a:ea typeface="+mj-ea"/>
            </a:endParaRPr>
          </a:p>
        </p:txBody>
      </p:sp>
      <p:sp>
        <p:nvSpPr>
          <p:cNvPr id="235" name="圆角矩形 234"/>
          <p:cNvSpPr/>
          <p:nvPr/>
        </p:nvSpPr>
        <p:spPr>
          <a:xfrm>
            <a:off x="7652571" y="4509160"/>
            <a:ext cx="1790573" cy="360000"/>
          </a:xfrm>
          <a:prstGeom prst="roundRect">
            <a:avLst/>
          </a:prstGeom>
          <a:ln>
            <a:solidFill>
              <a:schemeClr val="bg2">
                <a:lumMod val="85000"/>
              </a:schemeClr>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0000"/>
              </a:lnSpc>
              <a:spcAft>
                <a:spcPts val="0"/>
              </a:spcAft>
              <a:buNone/>
            </a:pPr>
            <a:r>
              <a:rPr lang="zh-CN" altLang="en-US" sz="1100" dirty="0">
                <a:latin typeface="+mj-ea"/>
                <a:ea typeface="+mj-ea"/>
              </a:rPr>
              <a:t>共计</a:t>
            </a:r>
            <a:r>
              <a:rPr lang="en-US" altLang="zh-CN" sz="1100" dirty="0">
                <a:latin typeface="+mj-ea"/>
                <a:ea typeface="+mj-ea"/>
              </a:rPr>
              <a:t>7</a:t>
            </a:r>
            <a:r>
              <a:rPr lang="zh-CN" altLang="en-US" sz="1100" dirty="0" smtClean="0">
                <a:latin typeface="+mj-ea"/>
                <a:ea typeface="+mj-ea"/>
              </a:rPr>
              <a:t>人，</a:t>
            </a:r>
            <a:r>
              <a:rPr lang="en-US" altLang="zh-CN" sz="1100" dirty="0" smtClean="0">
                <a:latin typeface="+mj-ea"/>
                <a:ea typeface="+mj-ea"/>
              </a:rPr>
              <a:t>25</a:t>
            </a:r>
            <a:r>
              <a:rPr lang="zh-CN" altLang="en-US" sz="1100" dirty="0" smtClean="0">
                <a:latin typeface="+mj-ea"/>
                <a:ea typeface="+mj-ea"/>
              </a:rPr>
              <a:t>个</a:t>
            </a:r>
            <a:r>
              <a:rPr lang="zh-CN" altLang="en-US" sz="1100" dirty="0">
                <a:latin typeface="+mj-ea"/>
                <a:ea typeface="+mj-ea"/>
              </a:rPr>
              <a:t>系统</a:t>
            </a:r>
          </a:p>
        </p:txBody>
      </p:sp>
      <p:sp>
        <p:nvSpPr>
          <p:cNvPr id="236" name="圆角矩形 235"/>
          <p:cNvSpPr/>
          <p:nvPr/>
        </p:nvSpPr>
        <p:spPr>
          <a:xfrm>
            <a:off x="7652571" y="4941208"/>
            <a:ext cx="1790573" cy="360000"/>
          </a:xfrm>
          <a:prstGeom prst="roundRect">
            <a:avLst/>
          </a:prstGeom>
          <a:ln>
            <a:solidFill>
              <a:schemeClr val="bg2">
                <a:lumMod val="85000"/>
              </a:schemeClr>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0000"/>
              </a:lnSpc>
              <a:spcAft>
                <a:spcPts val="0"/>
              </a:spcAft>
              <a:buNone/>
            </a:pPr>
            <a:r>
              <a:rPr lang="zh-CN" altLang="en-US" sz="1100" dirty="0" smtClean="0">
                <a:latin typeface="+mj-ea"/>
                <a:ea typeface="+mj-ea"/>
              </a:rPr>
              <a:t>共</a:t>
            </a:r>
            <a:r>
              <a:rPr lang="en-US" altLang="zh-CN" sz="1100" dirty="0" smtClean="0">
                <a:latin typeface="+mj-ea"/>
                <a:ea typeface="+mj-ea"/>
              </a:rPr>
              <a:t>5</a:t>
            </a:r>
            <a:r>
              <a:rPr lang="zh-CN" altLang="en-US" sz="1100" dirty="0" smtClean="0">
                <a:latin typeface="+mj-ea"/>
                <a:ea typeface="+mj-ea"/>
              </a:rPr>
              <a:t>家</a:t>
            </a:r>
            <a:r>
              <a:rPr lang="zh-CN" altLang="en-US" sz="1100" dirty="0">
                <a:latin typeface="+mj-ea"/>
                <a:ea typeface="+mj-ea"/>
              </a:rPr>
              <a:t>开发商，</a:t>
            </a:r>
            <a:r>
              <a:rPr lang="en-US" altLang="zh-CN" sz="1100" dirty="0">
                <a:latin typeface="+mj-ea"/>
                <a:ea typeface="+mj-ea"/>
              </a:rPr>
              <a:t>12</a:t>
            </a:r>
            <a:r>
              <a:rPr lang="zh-CN" altLang="en-US" sz="1100" dirty="0">
                <a:latin typeface="+mj-ea"/>
                <a:ea typeface="+mj-ea"/>
              </a:rPr>
              <a:t>个系统</a:t>
            </a:r>
          </a:p>
        </p:txBody>
      </p:sp>
      <p:sp>
        <p:nvSpPr>
          <p:cNvPr id="237" name="圆角矩形 236"/>
          <p:cNvSpPr/>
          <p:nvPr/>
        </p:nvSpPr>
        <p:spPr>
          <a:xfrm>
            <a:off x="7652571" y="5517272"/>
            <a:ext cx="1790573" cy="360000"/>
          </a:xfrm>
          <a:prstGeom prst="roundRect">
            <a:avLst/>
          </a:prstGeom>
          <a:ln>
            <a:solidFill>
              <a:schemeClr val="bg2">
                <a:lumMod val="85000"/>
              </a:schemeClr>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0000"/>
              </a:lnSpc>
              <a:spcAft>
                <a:spcPts val="0"/>
              </a:spcAft>
              <a:buNone/>
            </a:pPr>
            <a:r>
              <a:rPr lang="zh-CN" altLang="en-US" sz="1100" dirty="0" smtClean="0">
                <a:latin typeface="+mj-ea"/>
                <a:ea typeface="+mj-ea"/>
              </a:rPr>
              <a:t>共收集</a:t>
            </a:r>
            <a:r>
              <a:rPr lang="en-US" altLang="zh-CN" sz="1100" dirty="0" smtClean="0">
                <a:latin typeface="+mj-ea"/>
                <a:ea typeface="+mj-ea"/>
              </a:rPr>
              <a:t>15</a:t>
            </a:r>
            <a:r>
              <a:rPr lang="zh-CN" altLang="en-US" sz="1100" dirty="0" smtClean="0">
                <a:latin typeface="+mj-ea"/>
                <a:ea typeface="+mj-ea"/>
              </a:rPr>
              <a:t>份系统设计相关资料</a:t>
            </a:r>
            <a:endParaRPr lang="zh-CN" altLang="en-US" sz="1100" dirty="0">
              <a:latin typeface="+mj-ea"/>
              <a:ea typeface="+mj-ea"/>
            </a:endParaRPr>
          </a:p>
        </p:txBody>
      </p:sp>
      <p:sp>
        <p:nvSpPr>
          <p:cNvPr id="238" name="圆角矩形 237"/>
          <p:cNvSpPr/>
          <p:nvPr/>
        </p:nvSpPr>
        <p:spPr>
          <a:xfrm>
            <a:off x="7652571" y="5949280"/>
            <a:ext cx="1790573" cy="360000"/>
          </a:xfrm>
          <a:prstGeom prst="roundRect">
            <a:avLst/>
          </a:prstGeom>
          <a:ln>
            <a:solidFill>
              <a:schemeClr val="bg2">
                <a:lumMod val="85000"/>
              </a:schemeClr>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0000"/>
              </a:lnSpc>
              <a:spcAft>
                <a:spcPts val="0"/>
              </a:spcAft>
              <a:buNone/>
            </a:pPr>
            <a:r>
              <a:rPr lang="zh-CN" altLang="en-US" sz="1100" dirty="0">
                <a:latin typeface="+mj-ea"/>
                <a:ea typeface="+mj-ea"/>
              </a:rPr>
              <a:t>有</a:t>
            </a:r>
            <a:r>
              <a:rPr lang="en-US" altLang="zh-CN" sz="1100" dirty="0">
                <a:latin typeface="+mj-ea"/>
                <a:ea typeface="+mj-ea"/>
              </a:rPr>
              <a:t>29</a:t>
            </a:r>
            <a:r>
              <a:rPr lang="zh-CN" altLang="en-US" sz="1100" dirty="0">
                <a:latin typeface="+mj-ea"/>
                <a:ea typeface="+mj-ea"/>
              </a:rPr>
              <a:t>家单位提供了总共</a:t>
            </a:r>
            <a:r>
              <a:rPr lang="en-US" altLang="zh-CN" sz="1100" dirty="0" smtClean="0">
                <a:latin typeface="+mj-ea"/>
                <a:ea typeface="+mj-ea"/>
              </a:rPr>
              <a:t>56</a:t>
            </a:r>
            <a:r>
              <a:rPr lang="zh-CN" altLang="en-US" sz="1100" dirty="0" smtClean="0">
                <a:latin typeface="+mj-ea"/>
                <a:ea typeface="+mj-ea"/>
              </a:rPr>
              <a:t>种数据样例</a:t>
            </a:r>
            <a:endParaRPr lang="zh-CN" altLang="en-US" sz="1100" dirty="0">
              <a:latin typeface="+mj-ea"/>
              <a:ea typeface="+mj-ea"/>
            </a:endParaRPr>
          </a:p>
        </p:txBody>
      </p:sp>
      <p:cxnSp>
        <p:nvCxnSpPr>
          <p:cNvPr id="242" name="直接箭头连接符 241"/>
          <p:cNvCxnSpPr>
            <a:stCxn id="184" idx="3"/>
            <a:endCxn id="232" idx="1"/>
          </p:cNvCxnSpPr>
          <p:nvPr/>
        </p:nvCxnSpPr>
        <p:spPr bwMode="auto">
          <a:xfrm>
            <a:off x="6829253" y="2836963"/>
            <a:ext cx="823318" cy="0"/>
          </a:xfrm>
          <a:prstGeom prst="straightConnector1">
            <a:avLst/>
          </a:prstGeom>
          <a:noFill/>
          <a:ln w="19050" cap="flat" cmpd="sng" algn="ctr">
            <a:solidFill>
              <a:schemeClr val="accent1">
                <a:lumMod val="75000"/>
              </a:schemeClr>
            </a:solidFill>
            <a:prstDash val="sysDash"/>
            <a:round/>
            <a:headEnd type="none" w="med" len="med"/>
            <a:tailEnd type="arrow"/>
          </a:ln>
          <a:effectLst/>
        </p:spPr>
      </p:cxnSp>
      <p:cxnSp>
        <p:nvCxnSpPr>
          <p:cNvPr id="248" name="肘形连接符 247"/>
          <p:cNvCxnSpPr>
            <a:stCxn id="189" idx="3"/>
            <a:endCxn id="233" idx="1"/>
          </p:cNvCxnSpPr>
          <p:nvPr/>
        </p:nvCxnSpPr>
        <p:spPr bwMode="auto">
          <a:xfrm>
            <a:off x="4980869" y="3320968"/>
            <a:ext cx="2671702" cy="40"/>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50" name="肘形连接符 249"/>
          <p:cNvCxnSpPr>
            <a:stCxn id="185" idx="3"/>
            <a:endCxn id="234" idx="1"/>
          </p:cNvCxnSpPr>
          <p:nvPr/>
        </p:nvCxnSpPr>
        <p:spPr bwMode="auto">
          <a:xfrm flipV="1">
            <a:off x="4980869" y="3799235"/>
            <a:ext cx="2694672" cy="25789"/>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52" name="肘形连接符 251"/>
          <p:cNvCxnSpPr>
            <a:stCxn id="187" idx="3"/>
            <a:endCxn id="235" idx="1"/>
          </p:cNvCxnSpPr>
          <p:nvPr/>
        </p:nvCxnSpPr>
        <p:spPr bwMode="auto">
          <a:xfrm>
            <a:off x="6897216" y="4689120"/>
            <a:ext cx="755355" cy="40"/>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54" name="肘形连接符 253"/>
          <p:cNvCxnSpPr>
            <a:stCxn id="188" idx="3"/>
            <a:endCxn id="236" idx="1"/>
          </p:cNvCxnSpPr>
          <p:nvPr/>
        </p:nvCxnSpPr>
        <p:spPr bwMode="auto">
          <a:xfrm>
            <a:off x="6897216" y="5121168"/>
            <a:ext cx="755355" cy="40"/>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56" name="肘形连接符 255"/>
          <p:cNvCxnSpPr>
            <a:stCxn id="191" idx="3"/>
            <a:endCxn id="237" idx="1"/>
          </p:cNvCxnSpPr>
          <p:nvPr/>
        </p:nvCxnSpPr>
        <p:spPr bwMode="auto">
          <a:xfrm>
            <a:off x="6897216" y="5697232"/>
            <a:ext cx="755355" cy="40"/>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58" name="肘形连接符 257"/>
          <p:cNvCxnSpPr>
            <a:stCxn id="192" idx="3"/>
            <a:endCxn id="238" idx="1"/>
          </p:cNvCxnSpPr>
          <p:nvPr/>
        </p:nvCxnSpPr>
        <p:spPr bwMode="auto">
          <a:xfrm flipV="1">
            <a:off x="6897216" y="6129280"/>
            <a:ext cx="755355" cy="15457"/>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62" name="肘形连接符 261"/>
          <p:cNvCxnSpPr>
            <a:stCxn id="183" idx="3"/>
            <a:endCxn id="231" idx="1"/>
          </p:cNvCxnSpPr>
          <p:nvPr/>
        </p:nvCxnSpPr>
        <p:spPr bwMode="auto">
          <a:xfrm flipV="1">
            <a:off x="6829253" y="2312856"/>
            <a:ext cx="823318" cy="7045"/>
          </a:xfrm>
          <a:prstGeom prst="bentConnector3">
            <a:avLst/>
          </a:prstGeom>
          <a:noFill/>
          <a:ln w="19050" cap="flat" cmpd="sng" algn="ctr">
            <a:solidFill>
              <a:schemeClr val="accent1">
                <a:lumMod val="75000"/>
              </a:schemeClr>
            </a:solidFill>
            <a:prstDash val="sysDash"/>
            <a:round/>
            <a:headEnd type="none" w="med" len="med"/>
            <a:tailEnd type="arrow"/>
          </a:ln>
          <a:effectLst/>
        </p:spPr>
      </p:cxnSp>
      <p:cxnSp>
        <p:nvCxnSpPr>
          <p:cNvPr id="267" name="直接连接符 266"/>
          <p:cNvCxnSpPr/>
          <p:nvPr/>
        </p:nvCxnSpPr>
        <p:spPr bwMode="auto">
          <a:xfrm>
            <a:off x="7329264" y="1129815"/>
            <a:ext cx="0" cy="5097030"/>
          </a:xfrm>
          <a:prstGeom prst="line">
            <a:avLst/>
          </a:prstGeom>
          <a:noFill/>
          <a:ln w="19050" cap="flat" cmpd="sng" algn="ctr">
            <a:solidFill>
              <a:schemeClr val="accent1">
                <a:lumMod val="20000"/>
                <a:lumOff val="80000"/>
              </a:schemeClr>
            </a:solidFill>
            <a:prstDash val="sysDash"/>
            <a:round/>
            <a:headEnd type="none" w="med" len="med"/>
            <a:tailEnd type="arrow"/>
          </a:ln>
          <a:effectLst/>
        </p:spPr>
      </p:cxnSp>
      <p:sp>
        <p:nvSpPr>
          <p:cNvPr id="105" name="Rectangle 132"/>
          <p:cNvSpPr>
            <a:spLocks noChangeArrowheads="1"/>
          </p:cNvSpPr>
          <p:nvPr/>
        </p:nvSpPr>
        <p:spPr bwMode="auto">
          <a:xfrm>
            <a:off x="5457216" y="4077072"/>
            <a:ext cx="1440000" cy="360000"/>
          </a:xfrm>
          <a:prstGeom prst="rect">
            <a:avLst/>
          </a:prstGeom>
          <a:solidFill>
            <a:schemeClr val="accent1">
              <a:lumMod val="60000"/>
              <a:lumOff val="40000"/>
            </a:schemeClr>
          </a:solidFill>
          <a:ln w="9525">
            <a:noFill/>
            <a:miter lim="800000"/>
            <a:headEnd/>
            <a:tailEnd/>
          </a:ln>
        </p:spPr>
        <p:txBody>
          <a:bodyPr vert="horz" wrap="square" lIns="91440" tIns="0" rIns="91440" bIns="0" numCol="1" anchor="t" anchorCtr="0" compatLnSpc="1">
            <a:prstTxWarp prst="textNoShape">
              <a:avLst/>
            </a:prstTxWarp>
          </a:bodyPr>
          <a:lstStyle/>
          <a:p>
            <a:pPr algn="ctr">
              <a:lnSpc>
                <a:spcPct val="100000"/>
              </a:lnSpc>
              <a:spcAft>
                <a:spcPts val="0"/>
              </a:spcAft>
              <a:buNone/>
            </a:pPr>
            <a:r>
              <a:rPr lang="zh-CN" altLang="en-US" sz="1200" dirty="0" smtClean="0">
                <a:latin typeface="微软雅黑" pitchFamily="34" charset="-122"/>
                <a:ea typeface="微软雅黑" pitchFamily="34" charset="-122"/>
              </a:rPr>
              <a:t>信息化</a:t>
            </a:r>
            <a:endParaRPr lang="en-US" altLang="zh-CN" sz="1200" dirty="0" smtClean="0">
              <a:latin typeface="微软雅黑" pitchFamily="34" charset="-122"/>
              <a:ea typeface="微软雅黑" pitchFamily="34" charset="-122"/>
            </a:endParaRPr>
          </a:p>
          <a:p>
            <a:pPr algn="ctr">
              <a:lnSpc>
                <a:spcPct val="100000"/>
              </a:lnSpc>
              <a:spcAft>
                <a:spcPts val="0"/>
              </a:spcAft>
              <a:buNone/>
            </a:pPr>
            <a:r>
              <a:rPr lang="zh-CN" altLang="en-US" sz="1200" dirty="0" smtClean="0">
                <a:latin typeface="微软雅黑" pitchFamily="34" charset="-122"/>
                <a:ea typeface="微软雅黑" pitchFamily="34" charset="-122"/>
              </a:rPr>
              <a:t>高层领导访谈</a:t>
            </a:r>
            <a:endParaRPr lang="zh-CN" altLang="en-US" sz="1200" dirty="0">
              <a:latin typeface="微软雅黑" pitchFamily="34" charset="-122"/>
              <a:ea typeface="微软雅黑" pitchFamily="34" charset="-122"/>
            </a:endParaRPr>
          </a:p>
        </p:txBody>
      </p:sp>
      <p:cxnSp>
        <p:nvCxnSpPr>
          <p:cNvPr id="5" name="肘形连接符 4"/>
          <p:cNvCxnSpPr>
            <a:stCxn id="186" idx="3"/>
            <a:endCxn id="105" idx="1"/>
          </p:cNvCxnSpPr>
          <p:nvPr/>
        </p:nvCxnSpPr>
        <p:spPr bwMode="auto">
          <a:xfrm flipV="1">
            <a:off x="4980869" y="4257072"/>
            <a:ext cx="476347" cy="504096"/>
          </a:xfrm>
          <a:prstGeom prst="bentConnector3">
            <a:avLst/>
          </a:prstGeom>
          <a:noFill/>
          <a:ln w="19050" cap="flat" cmpd="sng" algn="ctr">
            <a:solidFill>
              <a:schemeClr val="accent1">
                <a:lumMod val="75000"/>
              </a:schemeClr>
            </a:solidFill>
            <a:prstDash val="sysDash"/>
            <a:round/>
            <a:headEnd type="none" w="med" len="med"/>
            <a:tailEnd type="arrow"/>
          </a:ln>
          <a:effectLst/>
        </p:spPr>
      </p:cxnSp>
      <p:sp>
        <p:nvSpPr>
          <p:cNvPr id="56" name="矩形 55"/>
          <p:cNvSpPr/>
          <p:nvPr/>
        </p:nvSpPr>
        <p:spPr>
          <a:xfrm>
            <a:off x="5694176" y="104262"/>
            <a:ext cx="3939344" cy="372410"/>
          </a:xfrm>
          <a:prstGeom prst="rect">
            <a:avLst/>
          </a:prstGeom>
        </p:spPr>
        <p:txBody>
          <a:bodyPr wrap="square">
            <a:spAutoFit/>
          </a:bodyPr>
          <a:lstStyle/>
          <a:p>
            <a:pPr>
              <a:buNone/>
            </a:pPr>
            <a:r>
              <a:rPr lang="zh-CN" altLang="en-US" b="1" dirty="0" smtClean="0">
                <a:solidFill>
                  <a:srgbClr val="FF0000"/>
                </a:solidFill>
                <a:latin typeface="+mn-ea"/>
                <a:ea typeface="+mn-ea"/>
              </a:rPr>
              <a:t>需求现状调研   </a:t>
            </a:r>
            <a:r>
              <a:rPr lang="zh-CN" altLang="en-US" b="1" dirty="0" smtClean="0">
                <a:latin typeface="+mn-ea"/>
                <a:ea typeface="+mn-ea"/>
              </a:rPr>
              <a:t>关键问题发现   业务影响分析</a:t>
            </a:r>
            <a:endParaRPr lang="zh-CN" altLang="en-US" b="1" dirty="0">
              <a:latin typeface="+mn-ea"/>
              <a:ea typeface="+mn-ea"/>
            </a:endParaRPr>
          </a:p>
        </p:txBody>
      </p:sp>
      <p:sp>
        <p:nvSpPr>
          <p:cNvPr id="57" name="右箭头 56"/>
          <p:cNvSpPr/>
          <p:nvPr/>
        </p:nvSpPr>
        <p:spPr bwMode="auto">
          <a:xfrm>
            <a:off x="8283327" y="227195"/>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
        <p:nvSpPr>
          <p:cNvPr id="59" name="右箭头 58"/>
          <p:cNvSpPr/>
          <p:nvPr/>
        </p:nvSpPr>
        <p:spPr bwMode="auto">
          <a:xfrm>
            <a:off x="6930728" y="210942"/>
            <a:ext cx="131599" cy="144016"/>
          </a:xfrm>
          <a:prstGeom prst="rightArrow">
            <a:avLst/>
          </a:prstGeom>
          <a:solidFill>
            <a:srgbClr val="FF0000"/>
          </a:solidFill>
          <a:ln/>
          <a:extLst/>
        </p:spPr>
        <p:style>
          <a:lnRef idx="1">
            <a:schemeClr val="accent2"/>
          </a:lnRef>
          <a:fillRef idx="2">
            <a:schemeClr val="accent2"/>
          </a:fillRef>
          <a:effectRef idx="1">
            <a:schemeClr val="accent2"/>
          </a:effectRef>
          <a:fontRef idx="minor">
            <a:schemeClr val="dk1"/>
          </a:fontRef>
        </p:style>
        <p:txBody>
          <a:bodyPr lIns="0" tIns="0" rIns="0" bIns="0" rtlCol="0" anchor="ctr"/>
          <a:lstStyle/>
          <a:p>
            <a:pPr marL="205721" indent="288009" algn="ctr">
              <a:lnSpc>
                <a:spcPct val="120000"/>
              </a:lnSpc>
              <a:spcAft>
                <a:spcPct val="10000"/>
              </a:spcAft>
              <a:buFont typeface="Wingdings" pitchFamily="2" charset="2"/>
              <a:buChar char="Ø"/>
              <a:tabLst>
                <a:tab pos="9202584" algn="r"/>
              </a:tabLst>
            </a:pPr>
            <a:endParaRPr lang="zh-CN" altLang="en-US" sz="1800" b="0" dirty="0" smtClean="0">
              <a:latin typeface="+mj-ea"/>
              <a:ea typeface="+mj-ea"/>
            </a:endParaRPr>
          </a:p>
        </p:txBody>
      </p:sp>
    </p:spTree>
    <p:extLst>
      <p:ext uri="{BB962C8B-B14F-4D97-AF65-F5344CB8AC3E}">
        <p14:creationId xmlns:p14="http://schemas.microsoft.com/office/powerpoint/2010/main" val="293139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信息化宣讲专用ppt模板">
  <a:themeElements>
    <a:clrScheme name="">
      <a:dk1>
        <a:srgbClr val="000000"/>
      </a:dk1>
      <a:lt1>
        <a:srgbClr val="FFFFFF"/>
      </a:lt1>
      <a:dk2>
        <a:srgbClr val="FFFFFF"/>
      </a:dk2>
      <a:lt2>
        <a:srgbClr val="FFFFFF"/>
      </a:lt2>
      <a:accent1>
        <a:srgbClr val="83C2E5"/>
      </a:accent1>
      <a:accent2>
        <a:srgbClr val="D6EBF6"/>
      </a:accent2>
      <a:accent3>
        <a:srgbClr val="FFFFFF"/>
      </a:accent3>
      <a:accent4>
        <a:srgbClr val="000000"/>
      </a:accent4>
      <a:accent5>
        <a:srgbClr val="C1DDF0"/>
      </a:accent5>
      <a:accent6>
        <a:srgbClr val="C2D5DF"/>
      </a:accent6>
      <a:hlink>
        <a:srgbClr val="288FC8"/>
      </a:hlink>
      <a:folHlink>
        <a:srgbClr val="0066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nSpc>
            <a:spcPct val="100000"/>
          </a:lnSpc>
          <a:spcAft>
            <a:spcPts val="0"/>
          </a:spcAft>
          <a:buNone/>
          <a:defRPr sz="1200" dirty="0">
            <a:latin typeface="+mj-ea"/>
            <a:ea typeface="+mj-ea"/>
          </a:defRPr>
        </a:defPPr>
      </a:lstStyle>
    </a:spDef>
    <a:lnDef>
      <a:spPr bwMode="auto">
        <a:noFill/>
        <a:ln w="19050" cap="flat" cmpd="sng" algn="ctr">
          <a:solidFill>
            <a:schemeClr val="accent1">
              <a:lumMod val="75000"/>
            </a:schemeClr>
          </a:solidFill>
          <a:prstDash val="sysDash"/>
          <a:round/>
          <a:headEnd type="none" w="med" len="med"/>
          <a:tailEnd type="arrow"/>
        </a:ln>
        <a:effectLst/>
      </a:spPr>
      <a:bodyPr/>
      <a:lstStyle/>
    </a:lnDef>
    <a:txDef>
      <a:spPr bwMode="gray">
        <a:noFill/>
        <a:ln w="12700" algn="ctr">
          <a:solidFill>
            <a:schemeClr val="accent2">
              <a:lumMod val="50000"/>
            </a:schemeClr>
          </a:solidFill>
          <a:miter lim="800000"/>
          <a:headEnd/>
          <a:tailEnd/>
        </a:ln>
      </a:spPr>
      <a:bodyPr wrap="square" lIns="88697" tIns="44348" rIns="88697" bIns="44348" rtlCol="0">
        <a:spAutoFit/>
      </a:bodyPr>
      <a:lstStyle>
        <a:defPPr>
          <a:lnSpc>
            <a:spcPct val="100000"/>
          </a:lnSpc>
          <a:buNone/>
          <a:defRPr sz="1600" b="1" dirty="0">
            <a:latin typeface="微软雅黑" pitchFamily="34" charset="-122"/>
            <a:ea typeface="微软雅黑" pitchFamily="34" charset="-122"/>
          </a:defRPr>
        </a:defPPr>
      </a:lstStyle>
    </a:txDef>
  </a:objectDefaults>
  <a:extraClrSchemeLst>
    <a:extraClrScheme>
      <a:clrScheme name="Apple.Jia PPT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pple.Jia PPT 2">
        <a:dk1>
          <a:srgbClr val="000000"/>
        </a:dk1>
        <a:lt1>
          <a:srgbClr val="FFFFFF"/>
        </a:lt1>
        <a:dk2>
          <a:srgbClr val="FFFFFF"/>
        </a:dk2>
        <a:lt2>
          <a:srgbClr val="FFFFFF"/>
        </a:lt2>
        <a:accent1>
          <a:srgbClr val="00CC66"/>
        </a:accent1>
        <a:accent2>
          <a:srgbClr val="33CCCC"/>
        </a:accent2>
        <a:accent3>
          <a:srgbClr val="FFFFFF"/>
        </a:accent3>
        <a:accent4>
          <a:srgbClr val="000000"/>
        </a:accent4>
        <a:accent5>
          <a:srgbClr val="AAE2B8"/>
        </a:accent5>
        <a:accent6>
          <a:srgbClr val="2DB9B9"/>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Apple.Jia PPT 3">
        <a:dk1>
          <a:srgbClr val="000000"/>
        </a:dk1>
        <a:lt1>
          <a:srgbClr val="FFFFFF"/>
        </a:lt1>
        <a:dk2>
          <a:srgbClr val="FFFFFF"/>
        </a:dk2>
        <a:lt2>
          <a:srgbClr val="FFFFFF"/>
        </a:lt2>
        <a:accent1>
          <a:srgbClr val="33CCCC"/>
        </a:accent1>
        <a:accent2>
          <a:srgbClr val="00CC66"/>
        </a:accent2>
        <a:accent3>
          <a:srgbClr val="FFFFFF"/>
        </a:accent3>
        <a:accent4>
          <a:srgbClr val="000000"/>
        </a:accent4>
        <a:accent5>
          <a:srgbClr val="ADE2E2"/>
        </a:accent5>
        <a:accent6>
          <a:srgbClr val="00B95C"/>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Apple.Jia PPT 4">
        <a:dk1>
          <a:srgbClr val="000000"/>
        </a:dk1>
        <a:lt1>
          <a:srgbClr val="FFFFFF"/>
        </a:lt1>
        <a:dk2>
          <a:srgbClr val="FFFFFF"/>
        </a:dk2>
        <a:lt2>
          <a:srgbClr val="FFFFFF"/>
        </a:lt2>
        <a:accent1>
          <a:srgbClr val="000066"/>
        </a:accent1>
        <a:accent2>
          <a:srgbClr val="A50021"/>
        </a:accent2>
        <a:accent3>
          <a:srgbClr val="FFFFFF"/>
        </a:accent3>
        <a:accent4>
          <a:srgbClr val="000000"/>
        </a:accent4>
        <a:accent5>
          <a:srgbClr val="AAAAB8"/>
        </a:accent5>
        <a:accent6>
          <a:srgbClr val="95001D"/>
        </a:accent6>
        <a:hlink>
          <a:srgbClr val="006600"/>
        </a:hlink>
        <a:folHlink>
          <a:srgbClr val="AF9C53"/>
        </a:folHlink>
      </a:clrScheme>
      <a:clrMap bg1="lt1" tx1="dk1" bg2="lt2" tx2="dk2" accent1="accent1" accent2="accent2" accent3="accent3" accent4="accent4" accent5="accent5" accent6="accent6" hlink="hlink" folHlink="folHlink"/>
    </a:extraClrScheme>
    <a:extraClrScheme>
      <a:clrScheme name="Apple.Jia PPT 5">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AF9C53"/>
        </a:hlink>
        <a:folHlink>
          <a:srgbClr val="006600"/>
        </a:folHlink>
      </a:clrScheme>
      <a:clrMap bg1="lt1" tx1="dk1" bg2="lt2" tx2="dk2" accent1="accent1" accent2="accent2" accent3="accent3" accent4="accent4" accent5="accent5" accent6="accent6" hlink="hlink" folHlink="folHlink"/>
    </a:extraClrScheme>
    <a:extraClrScheme>
      <a:clrScheme name="Apple.Jia PPT 6">
        <a:dk1>
          <a:srgbClr val="000000"/>
        </a:dk1>
        <a:lt1>
          <a:srgbClr val="FFFFFF"/>
        </a:lt1>
        <a:dk2>
          <a:srgbClr val="FFFFFF"/>
        </a:dk2>
        <a:lt2>
          <a:srgbClr val="FFFFFF"/>
        </a:lt2>
        <a:accent1>
          <a:srgbClr val="33CC33"/>
        </a:accent1>
        <a:accent2>
          <a:srgbClr val="FF6600"/>
        </a:accent2>
        <a:accent3>
          <a:srgbClr val="FFFFFF"/>
        </a:accent3>
        <a:accent4>
          <a:srgbClr val="000000"/>
        </a:accent4>
        <a:accent5>
          <a:srgbClr val="ADE2AD"/>
        </a:accent5>
        <a:accent6>
          <a:srgbClr val="E75C00"/>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Apple.Jia PPT 7">
        <a:dk1>
          <a:srgbClr val="000000"/>
        </a:dk1>
        <a:lt1>
          <a:srgbClr val="FFFFFF"/>
        </a:lt1>
        <a:dk2>
          <a:srgbClr val="FFFFFF"/>
        </a:dk2>
        <a:lt2>
          <a:srgbClr val="FFFFFF"/>
        </a:lt2>
        <a:accent1>
          <a:srgbClr val="333399"/>
        </a:accent1>
        <a:accent2>
          <a:srgbClr val="FFCC00"/>
        </a:accent2>
        <a:accent3>
          <a:srgbClr val="FFFFFF"/>
        </a:accent3>
        <a:accent4>
          <a:srgbClr val="000000"/>
        </a:accent4>
        <a:accent5>
          <a:srgbClr val="ADADCA"/>
        </a:accent5>
        <a:accent6>
          <a:srgbClr val="E7B900"/>
        </a:accent6>
        <a:hlink>
          <a:srgbClr val="33CC33"/>
        </a:hlink>
        <a:folHlink>
          <a:srgbClr val="FF6600"/>
        </a:folHlink>
      </a:clrScheme>
      <a:clrMap bg1="lt1" tx1="dk1" bg2="lt2" tx2="dk2" accent1="accent1" accent2="accent2" accent3="accent3" accent4="accent4" accent5="accent5" accent6="accent6" hlink="hlink" folHlink="folHlink"/>
    </a:extraClrScheme>
    <a:extraClrScheme>
      <a:clrScheme name="Apple.Jia PPT 8">
        <a:dk1>
          <a:srgbClr val="000000"/>
        </a:dk1>
        <a:lt1>
          <a:srgbClr val="FFFFFF"/>
        </a:lt1>
        <a:dk2>
          <a:srgbClr val="FFFFFF"/>
        </a:dk2>
        <a:lt2>
          <a:srgbClr val="FFFFFF"/>
        </a:lt2>
        <a:accent1>
          <a:srgbClr val="807C00"/>
        </a:accent1>
        <a:accent2>
          <a:srgbClr val="003366"/>
        </a:accent2>
        <a:accent3>
          <a:srgbClr val="FFFFFF"/>
        </a:accent3>
        <a:accent4>
          <a:srgbClr val="000000"/>
        </a:accent4>
        <a:accent5>
          <a:srgbClr val="C0BFAA"/>
        </a:accent5>
        <a:accent6>
          <a:srgbClr val="002D5C"/>
        </a:accent6>
        <a:hlink>
          <a:srgbClr val="993366"/>
        </a:hlink>
        <a:folHlink>
          <a:srgbClr val="6699FF"/>
        </a:folHlink>
      </a:clrScheme>
      <a:clrMap bg1="lt1" tx1="dk1" bg2="lt2" tx2="dk2" accent1="accent1" accent2="accent2" accent3="accent3" accent4="accent4" accent5="accent5" accent6="accent6" hlink="hlink" folHlink="folHlink"/>
    </a:extraClrScheme>
    <a:extraClrScheme>
      <a:clrScheme name="Apple.Jia PPT 9">
        <a:dk1>
          <a:srgbClr val="000000"/>
        </a:dk1>
        <a:lt1>
          <a:srgbClr val="FFFFFF"/>
        </a:lt1>
        <a:dk2>
          <a:srgbClr val="FFFFFF"/>
        </a:dk2>
        <a:lt2>
          <a:srgbClr val="FFFFFF"/>
        </a:lt2>
        <a:accent1>
          <a:srgbClr val="6699FF"/>
        </a:accent1>
        <a:accent2>
          <a:srgbClr val="993366"/>
        </a:accent2>
        <a:accent3>
          <a:srgbClr val="FFFFFF"/>
        </a:accent3>
        <a:accent4>
          <a:srgbClr val="000000"/>
        </a:accent4>
        <a:accent5>
          <a:srgbClr val="B8CAFF"/>
        </a:accent5>
        <a:accent6>
          <a:srgbClr val="8A2D5C"/>
        </a:accent6>
        <a:hlink>
          <a:srgbClr val="FF9400"/>
        </a:hlink>
        <a:folHlink>
          <a:srgbClr val="807C00"/>
        </a:folHlink>
      </a:clrScheme>
      <a:clrMap bg1="lt1" tx1="dk1" bg2="lt2" tx2="dk2" accent1="accent1" accent2="accent2" accent3="accent3" accent4="accent4" accent5="accent5" accent6="accent6" hlink="hlink" folHlink="folHlink"/>
    </a:extraClrScheme>
    <a:extraClrScheme>
      <a:clrScheme name="Apple.Jia PPT 10">
        <a:dk1>
          <a:srgbClr val="000000"/>
        </a:dk1>
        <a:lt1>
          <a:srgbClr val="FFFFFF"/>
        </a:lt1>
        <a:dk2>
          <a:srgbClr val="FFFFFF"/>
        </a:dk2>
        <a:lt2>
          <a:srgbClr val="FFFFFF"/>
        </a:lt2>
        <a:accent1>
          <a:srgbClr val="72BAE2"/>
        </a:accent1>
        <a:accent2>
          <a:srgbClr val="6694FF"/>
        </a:accent2>
        <a:accent3>
          <a:srgbClr val="FFFFFF"/>
        </a:accent3>
        <a:accent4>
          <a:srgbClr val="000000"/>
        </a:accent4>
        <a:accent5>
          <a:srgbClr val="BCD9EE"/>
        </a:accent5>
        <a:accent6>
          <a:srgbClr val="5C86E7"/>
        </a:accent6>
        <a:hlink>
          <a:srgbClr val="0043D8"/>
        </a:hlink>
        <a:folHlink>
          <a:srgbClr val="3D70B3"/>
        </a:folHlink>
      </a:clrScheme>
      <a:clrMap bg1="lt1" tx1="dk1" bg2="lt2" tx2="dk2" accent1="accent1" accent2="accent2" accent3="accent3" accent4="accent4" accent5="accent5" accent6="accent6" hlink="hlink" folHlink="folHlink"/>
    </a:extraClrScheme>
    <a:extraClrScheme>
      <a:clrScheme name="Apple.Jia PPT 11">
        <a:dk1>
          <a:srgbClr val="000000"/>
        </a:dk1>
        <a:lt1>
          <a:srgbClr val="FFFFFF"/>
        </a:lt1>
        <a:dk2>
          <a:srgbClr val="FFFFFF"/>
        </a:dk2>
        <a:lt2>
          <a:srgbClr val="FFFFFF"/>
        </a:lt2>
        <a:accent1>
          <a:srgbClr val="72BAE2"/>
        </a:accent1>
        <a:accent2>
          <a:srgbClr val="C3EBFB"/>
        </a:accent2>
        <a:accent3>
          <a:srgbClr val="FFFFFF"/>
        </a:accent3>
        <a:accent4>
          <a:srgbClr val="000000"/>
        </a:accent4>
        <a:accent5>
          <a:srgbClr val="BCD9EE"/>
        </a:accent5>
        <a:accent6>
          <a:srgbClr val="B0D5E3"/>
        </a:accent6>
        <a:hlink>
          <a:srgbClr val="4A8BEA"/>
        </a:hlink>
        <a:folHlink>
          <a:srgbClr val="006699"/>
        </a:folHlink>
      </a:clrScheme>
      <a:clrMap bg1="lt1" tx1="dk1" bg2="lt2" tx2="dk2" accent1="accent1" accent2="accent2" accent3="accent3" accent4="accent4" accent5="accent5" accent6="accent6" hlink="hlink" folHlink="folHlink"/>
    </a:extraClrScheme>
    <a:extraClrScheme>
      <a:clrScheme name="Apple.Jia PPT 12">
        <a:dk1>
          <a:srgbClr val="000000"/>
        </a:dk1>
        <a:lt1>
          <a:srgbClr val="FFFFFF"/>
        </a:lt1>
        <a:dk2>
          <a:srgbClr val="FFFFFF"/>
        </a:dk2>
        <a:lt2>
          <a:srgbClr val="FFFFFF"/>
        </a:lt2>
        <a:accent1>
          <a:srgbClr val="72BAE2"/>
        </a:accent1>
        <a:accent2>
          <a:srgbClr val="C3EBFB"/>
        </a:accent2>
        <a:accent3>
          <a:srgbClr val="FFFFFF"/>
        </a:accent3>
        <a:accent4>
          <a:srgbClr val="000000"/>
        </a:accent4>
        <a:accent5>
          <a:srgbClr val="BCD9EE"/>
        </a:accent5>
        <a:accent6>
          <a:srgbClr val="B0D5E3"/>
        </a:accent6>
        <a:hlink>
          <a:srgbClr val="2674E6"/>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60403</TotalTime>
  <Words>16010</Words>
  <Application>Microsoft Office PowerPoint</Application>
  <PresentationFormat>A4 纸张(210x297 毫米)</PresentationFormat>
  <Paragraphs>3248</Paragraphs>
  <Slides>77</Slides>
  <Notes>17</Notes>
  <HiddenSlides>0</HiddenSlides>
  <MMClips>0</MMClips>
  <ScaleCrop>false</ScaleCrop>
  <HeadingPairs>
    <vt:vector size="8" baseType="variant">
      <vt:variant>
        <vt:lpstr>主题</vt:lpstr>
      </vt:variant>
      <vt:variant>
        <vt:i4>1</vt:i4>
      </vt:variant>
      <vt:variant>
        <vt:lpstr>链接</vt:lpstr>
      </vt:variant>
      <vt:variant>
        <vt:i4>2</vt:i4>
      </vt:variant>
      <vt:variant>
        <vt:lpstr>嵌入 OLE 服务器</vt:lpstr>
      </vt:variant>
      <vt:variant>
        <vt:i4>2</vt:i4>
      </vt:variant>
      <vt:variant>
        <vt:lpstr>幻灯片标题</vt:lpstr>
      </vt:variant>
      <vt:variant>
        <vt:i4>77</vt:i4>
      </vt:variant>
    </vt:vector>
  </HeadingPairs>
  <TitlesOfParts>
    <vt:vector size="82" baseType="lpstr">
      <vt:lpstr>信息化宣讲专用ppt模板</vt:lpstr>
      <vt:lpstr>D:\物资文档－主数据管理\中国建筑\SVN\03咨询规划\数据分析\主数据－单位分析\03－1中国建筑－主数据－单位信息汇总表.xlsx</vt:lpstr>
      <vt:lpstr>D:\物资文档－主数据管理\中国建筑\SVN\03咨询规划\数据分析\总部信息系统－数据关系分析\01中国建筑-信息系统概况汇总表－V1.xlsx!总部!R1C1:R27C76</vt:lpstr>
      <vt:lpstr>Visio</vt:lpstr>
      <vt:lpstr>剪辑</vt:lpstr>
      <vt:lpstr>PowerPoint 演示文稿</vt:lpstr>
      <vt:lpstr>内　容</vt:lpstr>
      <vt:lpstr>项目简要回顾--项目目标</vt:lpstr>
      <vt:lpstr>项目简要回顾--项目范围</vt:lpstr>
      <vt:lpstr>项目实施进度</vt:lpstr>
      <vt:lpstr>PowerPoint 演示文稿</vt:lpstr>
      <vt:lpstr>PowerPoint 演示文稿</vt:lpstr>
      <vt:lpstr>内　容</vt:lpstr>
      <vt:lpstr>PowerPoint 演示文稿</vt:lpstr>
      <vt:lpstr>需求现状调研--调研问卷回收情况</vt:lpstr>
      <vt:lpstr>需求现状调研--总部单位访谈情况</vt:lpstr>
      <vt:lpstr>需求现状调研--下属单位访谈情况</vt:lpstr>
      <vt:lpstr>需求现状调研--信息系统访谈情况</vt:lpstr>
      <vt:lpstr>关键问题发现--总体发现</vt:lpstr>
      <vt:lpstr>关键问题发现--问题汇总</vt:lpstr>
      <vt:lpstr>关键问题发现--数据管控体系方面</vt:lpstr>
      <vt:lpstr>关键问题发现--数据标准方面</vt:lpstr>
      <vt:lpstr>关键问题发现--数据质量方面</vt:lpstr>
      <vt:lpstr>关键问题发现--数据质量方面</vt:lpstr>
      <vt:lpstr>关键问题发现--数据质量方面</vt:lpstr>
      <vt:lpstr>业务影响分析--信息集成方面</vt:lpstr>
      <vt:lpstr>业务影响分析--统计分析方面</vt:lpstr>
      <vt:lpstr>需求调研--工作成果</vt:lpstr>
      <vt:lpstr>内　容</vt:lpstr>
      <vt:lpstr>现状评估工作概要</vt:lpstr>
      <vt:lpstr>评估模型--管理成熟度评估模型</vt:lpstr>
      <vt:lpstr>PowerPoint 演示文稿</vt:lpstr>
      <vt:lpstr>PowerPoint 演示文稿</vt:lpstr>
      <vt:lpstr>评估结论</vt:lpstr>
      <vt:lpstr>差距分析</vt:lpstr>
      <vt:lpstr>PowerPoint 演示文稿</vt:lpstr>
      <vt:lpstr>内　容</vt:lpstr>
      <vt:lpstr>主数据识别方法论</vt:lpstr>
      <vt:lpstr>识别过程--主数据识别相关因素</vt:lpstr>
      <vt:lpstr>识别过程--主数据实施优先级顺序分析</vt:lpstr>
      <vt:lpstr>识别过程--实施单位识别相关因素</vt:lpstr>
      <vt:lpstr>数据识别--实施单位评分先后顺序</vt:lpstr>
      <vt:lpstr>识别结论-- 一期实施范围</vt:lpstr>
      <vt:lpstr>内　容</vt:lpstr>
      <vt:lpstr>体系规划与架构设计概览</vt:lpstr>
      <vt:lpstr>体系规划--愿景与使命</vt:lpstr>
      <vt:lpstr>体系规划--发展思路(4568)</vt:lpstr>
      <vt:lpstr>体系规划--四大规划定位</vt:lpstr>
      <vt:lpstr>体系规划—总体目标五大转变</vt:lpstr>
      <vt:lpstr>体系规划-阶段目标规划</vt:lpstr>
      <vt:lpstr>体系规划--六大核心能力</vt:lpstr>
      <vt:lpstr>体系规划--八大关键举措</vt:lpstr>
      <vt:lpstr>内　容</vt:lpstr>
      <vt:lpstr>1、主数据管理架构--管理组织构成</vt:lpstr>
      <vt:lpstr>1、主数据管理架构--主数据管理职责</vt:lpstr>
      <vt:lpstr>1、主数据管理架构--主数据管理职责</vt:lpstr>
      <vt:lpstr>1、主数据管理架构--专家团队支撑</vt:lpstr>
      <vt:lpstr>2、主数据绩效考核架构</vt:lpstr>
      <vt:lpstr>3、主数据应用架构</vt:lpstr>
      <vt:lpstr>3、主数据应用架构--数据引用关系</vt:lpstr>
      <vt:lpstr>4、主数据标准架构</vt:lpstr>
      <vt:lpstr>4、主数据标准体系--标准构成</vt:lpstr>
      <vt:lpstr>4、主数据标准体系--标准构成</vt:lpstr>
      <vt:lpstr>5、主数据集成架构--主数据与业务系统关联关系矩阵</vt:lpstr>
      <vt:lpstr>5、主数据集成架构--主数据接收架构设计</vt:lpstr>
      <vt:lpstr>5、主数据集成架构--主数据分发架构设计</vt:lpstr>
      <vt:lpstr>5、主数据集成架构--技术实现机制</vt:lpstr>
      <vt:lpstr>6、主数据安全架构</vt:lpstr>
      <vt:lpstr>内　容</vt:lpstr>
      <vt:lpstr>主数据实施推广原则</vt:lpstr>
      <vt:lpstr>主数据实施推广策略</vt:lpstr>
      <vt:lpstr>主数据实施推广计划</vt:lpstr>
      <vt:lpstr>主数据实施推广计划- -总体推广计划</vt:lpstr>
      <vt:lpstr>主数据实施推广计划- -总表（一）</vt:lpstr>
      <vt:lpstr>主数据实施推广计划- -总表（二）</vt:lpstr>
      <vt:lpstr>主数据实施推广计划- -组织机构人员类</vt:lpstr>
      <vt:lpstr>主数据实施推广计划- -项目类</vt:lpstr>
      <vt:lpstr>主数据实施推广计划- -财务类</vt:lpstr>
      <vt:lpstr>主数据项目预算- -未来5年预算汇总</vt:lpstr>
      <vt:lpstr>主数据项目预算- - 2014年度项目预算</vt:lpstr>
      <vt:lpstr>主数据项目预算- - 2015年度项目预算</vt:lpstr>
      <vt:lpstr>总结</vt:lpstr>
    </vt:vector>
  </TitlesOfParts>
  <Company>CCIDconsulting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汇报方案</dc:title>
  <dc:creator>jianing</dc:creator>
  <cp:lastModifiedBy>赵飞</cp:lastModifiedBy>
  <cp:revision>5838</cp:revision>
  <cp:lastPrinted>2013-03-01T10:15:42Z</cp:lastPrinted>
  <dcterms:created xsi:type="dcterms:W3CDTF">2005-05-20T10:00:42Z</dcterms:created>
  <dcterms:modified xsi:type="dcterms:W3CDTF">2014-01-08T10:11:50Z</dcterms:modified>
</cp:coreProperties>
</file>