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8" r:id="rId2"/>
    <p:sldId id="389" r:id="rId3"/>
    <p:sldId id="397" r:id="rId4"/>
    <p:sldId id="390" r:id="rId5"/>
    <p:sldId id="394" r:id="rId6"/>
    <p:sldId id="395" r:id="rId7"/>
    <p:sldId id="396" r:id="rId8"/>
    <p:sldId id="393" r:id="rId9"/>
    <p:sldId id="401" r:id="rId10"/>
    <p:sldId id="297" r:id="rId11"/>
    <p:sldId id="359" r:id="rId12"/>
    <p:sldId id="404" r:id="rId13"/>
    <p:sldId id="328" r:id="rId14"/>
    <p:sldId id="405" r:id="rId15"/>
    <p:sldId id="406" r:id="rId16"/>
    <p:sldId id="309" r:id="rId17"/>
    <p:sldId id="384" r:id="rId18"/>
    <p:sldId id="310" r:id="rId19"/>
    <p:sldId id="311" r:id="rId20"/>
    <p:sldId id="409" r:id="rId21"/>
    <p:sldId id="422" r:id="rId22"/>
    <p:sldId id="408" r:id="rId23"/>
    <p:sldId id="316" r:id="rId24"/>
    <p:sldId id="317" r:id="rId25"/>
    <p:sldId id="318" r:id="rId26"/>
    <p:sldId id="417" r:id="rId27"/>
    <p:sldId id="410" r:id="rId28"/>
    <p:sldId id="411" r:id="rId29"/>
    <p:sldId id="412" r:id="rId30"/>
    <p:sldId id="413" r:id="rId31"/>
    <p:sldId id="414" r:id="rId32"/>
    <p:sldId id="418" r:id="rId33"/>
    <p:sldId id="415" r:id="rId34"/>
    <p:sldId id="416" r:id="rId35"/>
    <p:sldId id="419" r:id="rId36"/>
    <p:sldId id="425" r:id="rId37"/>
    <p:sldId id="424" r:id="rId38"/>
    <p:sldId id="42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1117" userDrawn="1">
          <p15:clr>
            <a:srgbClr val="A4A3A4"/>
          </p15:clr>
        </p15:guide>
        <p15:guide id="13" pos="4158" userDrawn="1">
          <p15:clr>
            <a:srgbClr val="A4A3A4"/>
          </p15:clr>
        </p15:guide>
        <p15:guide id="14" pos="461" userDrawn="1">
          <p15:clr>
            <a:srgbClr val="A4A3A4"/>
          </p15:clr>
        </p15:guide>
        <p15:guide id="15" orient="horz" pos="709" userDrawn="1">
          <p15:clr>
            <a:srgbClr val="A4A3A4"/>
          </p15:clr>
        </p15:guide>
        <p15:guide id="16" pos="5155" userDrawn="1">
          <p15:clr>
            <a:srgbClr val="A4A3A4"/>
          </p15:clr>
        </p15:guide>
        <p15:guide id="17" pos="4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447"/>
    <a:srgbClr val="B48981"/>
    <a:srgbClr val="776E80"/>
    <a:srgbClr val="3DAAA0"/>
    <a:srgbClr val="C7E3F5"/>
    <a:srgbClr val="9DCFED"/>
    <a:srgbClr val="80C0E8"/>
    <a:srgbClr val="59ADE1"/>
    <a:srgbClr val="3FA1DD"/>
    <a:srgbClr val="B0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9" autoAdjust="0"/>
    <p:restoredTop sz="91261" autoAdjust="0"/>
  </p:normalViewPr>
  <p:slideViewPr>
    <p:cSldViewPr snapToGrid="0">
      <p:cViewPr varScale="1">
        <p:scale>
          <a:sx n="72" d="100"/>
          <a:sy n="72" d="100"/>
        </p:scale>
        <p:origin x="216" y="78"/>
      </p:cViewPr>
      <p:guideLst>
        <p:guide orient="horz" pos="1117"/>
        <p:guide pos="4158"/>
        <p:guide pos="461"/>
        <p:guide orient="horz" pos="709"/>
        <p:guide pos="5155"/>
        <p:guide pos="467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23495-0C38-2D49-9825-68A3346B7BCD}" type="doc">
      <dgm:prSet loTypeId="urn:microsoft.com/office/officeart/2005/8/layout/hProcess9" loCatId="" qsTypeId="urn:microsoft.com/office/officeart/2005/8/quickstyle/simple4" qsCatId="simple" csTypeId="urn:microsoft.com/office/officeart/2005/8/colors/accent1_2" csCatId="accent1" phldr="1"/>
      <dgm:spPr/>
    </dgm:pt>
    <dgm:pt modelId="{7FCB9C6D-2255-144F-9355-6126DC362EAF}">
      <dgm:prSet phldrT="[文本]" custT="1"/>
      <dgm:spPr/>
      <dgm:t>
        <a:bodyPr/>
        <a:lstStyle/>
        <a:p>
          <a:r>
            <a:rPr lang="zh-CN" altLang="en-US" sz="1200" dirty="0">
              <a:latin typeface="黑体" panose="02010609060101010101" pitchFamily="49" charset="-122"/>
              <a:ea typeface="黑体" panose="02010609060101010101" pitchFamily="49" charset="-122"/>
            </a:rPr>
            <a:t>收集需求</a:t>
          </a:r>
          <a:endParaRPr lang="en-US" sz="1200" dirty="0">
            <a:latin typeface="黑体" panose="02010609060101010101" pitchFamily="49" charset="-122"/>
            <a:ea typeface="黑体" panose="02010609060101010101" pitchFamily="49" charset="-122"/>
          </a:endParaRPr>
        </a:p>
      </dgm:t>
    </dgm:pt>
    <dgm:pt modelId="{052E241F-61D6-BE41-8782-48222510A9A0}" type="parTrans" cxnId="{272CD8DC-7F50-AC45-BB03-FF7872A19C5C}">
      <dgm:prSet/>
      <dgm:spPr/>
      <dgm:t>
        <a:bodyPr/>
        <a:lstStyle/>
        <a:p>
          <a:endParaRPr lang="en-US" sz="1100"/>
        </a:p>
      </dgm:t>
    </dgm:pt>
    <dgm:pt modelId="{0799D34D-2658-7249-A762-3CB002FC8337}" type="sibTrans" cxnId="{272CD8DC-7F50-AC45-BB03-FF7872A19C5C}">
      <dgm:prSet/>
      <dgm:spPr/>
      <dgm:t>
        <a:bodyPr/>
        <a:lstStyle/>
        <a:p>
          <a:endParaRPr lang="en-US" sz="1100"/>
        </a:p>
      </dgm:t>
    </dgm:pt>
    <dgm:pt modelId="{15DE2BC8-4E4A-1B4D-B805-308F2C1E9643}">
      <dgm:prSet phldrT="[文本]" custT="1"/>
      <dgm:spPr/>
      <dgm:t>
        <a:bodyPr/>
        <a:lstStyle/>
        <a:p>
          <a:r>
            <a:rPr lang="zh-CN" altLang="en-US" sz="1200" dirty="0">
              <a:latin typeface="黑体" panose="02010609060101010101" pitchFamily="49" charset="-122"/>
              <a:ea typeface="黑体" panose="02010609060101010101" pitchFamily="49" charset="-122"/>
            </a:rPr>
            <a:t>蓝图设计</a:t>
          </a:r>
          <a:endParaRPr lang="en-US" sz="1200" dirty="0">
            <a:latin typeface="黑体" panose="02010609060101010101" pitchFamily="49" charset="-122"/>
            <a:ea typeface="黑体" panose="02010609060101010101" pitchFamily="49" charset="-122"/>
          </a:endParaRPr>
        </a:p>
      </dgm:t>
    </dgm:pt>
    <dgm:pt modelId="{DC1CE1A8-C1AE-AE44-BE4F-D37564B8C398}" type="parTrans" cxnId="{6B748D2F-331D-984F-A80C-7D4CF0F4DB70}">
      <dgm:prSet/>
      <dgm:spPr/>
      <dgm:t>
        <a:bodyPr/>
        <a:lstStyle/>
        <a:p>
          <a:endParaRPr lang="en-US" sz="1100"/>
        </a:p>
      </dgm:t>
    </dgm:pt>
    <dgm:pt modelId="{070814B9-7A8E-5545-8734-29D5B4F12713}" type="sibTrans" cxnId="{6B748D2F-331D-984F-A80C-7D4CF0F4DB70}">
      <dgm:prSet/>
      <dgm:spPr/>
      <dgm:t>
        <a:bodyPr/>
        <a:lstStyle/>
        <a:p>
          <a:endParaRPr lang="en-US" sz="1100"/>
        </a:p>
      </dgm:t>
    </dgm:pt>
    <dgm:pt modelId="{2E3839BE-1017-1D49-81FF-0585DE947D29}">
      <dgm:prSet phldrT="[文本]" custT="1"/>
      <dgm:spPr/>
      <dgm:t>
        <a:bodyPr/>
        <a:lstStyle/>
        <a:p>
          <a:r>
            <a:rPr lang="zh-CN" altLang="en-US" sz="1200" dirty="0">
              <a:latin typeface="黑体" panose="02010609060101010101" pitchFamily="49" charset="-122"/>
              <a:ea typeface="黑体" panose="02010609060101010101" pitchFamily="49" charset="-122"/>
            </a:rPr>
            <a:t>数据模型</a:t>
          </a:r>
          <a:endParaRPr lang="en-US" sz="1200" dirty="0">
            <a:latin typeface="黑体" panose="02010609060101010101" pitchFamily="49" charset="-122"/>
            <a:ea typeface="黑体" panose="02010609060101010101" pitchFamily="49" charset="-122"/>
          </a:endParaRPr>
        </a:p>
      </dgm:t>
    </dgm:pt>
    <dgm:pt modelId="{1163B105-074F-1640-A913-CBACDECBA738}" type="parTrans" cxnId="{66E30B9B-D6A3-0E4E-A4B6-8F65FDB70507}">
      <dgm:prSet/>
      <dgm:spPr/>
      <dgm:t>
        <a:bodyPr/>
        <a:lstStyle/>
        <a:p>
          <a:endParaRPr lang="en-US" sz="1100"/>
        </a:p>
      </dgm:t>
    </dgm:pt>
    <dgm:pt modelId="{CD8BEF39-6227-3949-8AD1-7FF88EAFB3EA}" type="sibTrans" cxnId="{66E30B9B-D6A3-0E4E-A4B6-8F65FDB70507}">
      <dgm:prSet/>
      <dgm:spPr/>
      <dgm:t>
        <a:bodyPr/>
        <a:lstStyle/>
        <a:p>
          <a:endParaRPr lang="en-US" sz="1100"/>
        </a:p>
      </dgm:t>
    </dgm:pt>
    <dgm:pt modelId="{FA18F095-0C65-8249-B27E-FABB05D2667F}">
      <dgm:prSet phldrT="[文本]" custT="1"/>
      <dgm:spPr/>
      <dgm:t>
        <a:bodyPr/>
        <a:lstStyle/>
        <a:p>
          <a:r>
            <a:rPr lang="zh-CN" altLang="en-US" sz="1200" dirty="0">
              <a:latin typeface="黑体" panose="02010609060101010101" pitchFamily="49" charset="-122"/>
              <a:ea typeface="黑体" panose="02010609060101010101" pitchFamily="49" charset="-122"/>
            </a:rPr>
            <a:t>测试</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交付</a:t>
          </a:r>
          <a:endParaRPr lang="en-US" sz="1200" dirty="0">
            <a:latin typeface="黑体" panose="02010609060101010101" pitchFamily="49" charset="-122"/>
            <a:ea typeface="黑体" panose="02010609060101010101" pitchFamily="49" charset="-122"/>
          </a:endParaRPr>
        </a:p>
      </dgm:t>
    </dgm:pt>
    <dgm:pt modelId="{6496591B-910F-BD41-AC9F-9CDC3F87BAD3}" type="parTrans" cxnId="{DA4BF124-553D-EF49-A645-204C49F9E9EE}">
      <dgm:prSet/>
      <dgm:spPr/>
      <dgm:t>
        <a:bodyPr/>
        <a:lstStyle/>
        <a:p>
          <a:endParaRPr lang="en-US" sz="1600"/>
        </a:p>
      </dgm:t>
    </dgm:pt>
    <dgm:pt modelId="{ED2BD1C4-970E-4441-9B77-7D0491BAAE64}" type="sibTrans" cxnId="{DA4BF124-553D-EF49-A645-204C49F9E9EE}">
      <dgm:prSet/>
      <dgm:spPr/>
      <dgm:t>
        <a:bodyPr/>
        <a:lstStyle/>
        <a:p>
          <a:endParaRPr lang="en-US" sz="1600"/>
        </a:p>
      </dgm:t>
    </dgm:pt>
    <dgm:pt modelId="{E07A453E-3D68-4447-B261-228EE6402E9D}">
      <dgm:prSet phldrT="[文本]" custT="1"/>
      <dgm:spPr/>
      <dgm:t>
        <a:bodyPr/>
        <a:lstStyle/>
        <a:p>
          <a:r>
            <a:rPr lang="zh-CN" altLang="en-US" sz="1200" dirty="0">
              <a:latin typeface="黑体" panose="02010609060101010101" pitchFamily="49" charset="-122"/>
              <a:ea typeface="黑体" panose="02010609060101010101" pitchFamily="49" charset="-122"/>
            </a:rPr>
            <a:t>实施开发</a:t>
          </a:r>
          <a:endParaRPr lang="en-US" sz="1200" dirty="0">
            <a:latin typeface="黑体" panose="02010609060101010101" pitchFamily="49" charset="-122"/>
            <a:ea typeface="黑体" panose="02010609060101010101" pitchFamily="49" charset="-122"/>
          </a:endParaRPr>
        </a:p>
      </dgm:t>
    </dgm:pt>
    <dgm:pt modelId="{CCA9DF56-7B8F-0448-B9CB-452F40806F13}" type="parTrans" cxnId="{981AD1C0-3360-1248-9BCA-F6B65CBB916D}">
      <dgm:prSet/>
      <dgm:spPr/>
      <dgm:t>
        <a:bodyPr/>
        <a:lstStyle/>
        <a:p>
          <a:endParaRPr lang="en-US" sz="1600"/>
        </a:p>
      </dgm:t>
    </dgm:pt>
    <dgm:pt modelId="{F7C5C56F-E6C7-B84F-BBD8-8DB1A96E9BC0}" type="sibTrans" cxnId="{981AD1C0-3360-1248-9BCA-F6B65CBB916D}">
      <dgm:prSet/>
      <dgm:spPr/>
      <dgm:t>
        <a:bodyPr/>
        <a:lstStyle/>
        <a:p>
          <a:endParaRPr lang="en-US" sz="1600"/>
        </a:p>
      </dgm:t>
    </dgm:pt>
    <dgm:pt modelId="{04BCFB76-9929-6A41-B01D-C9F4E23C6BE6}" type="pres">
      <dgm:prSet presAssocID="{A6623495-0C38-2D49-9825-68A3346B7BCD}" presName="CompostProcess" presStyleCnt="0">
        <dgm:presLayoutVars>
          <dgm:dir/>
          <dgm:resizeHandles val="exact"/>
        </dgm:presLayoutVars>
      </dgm:prSet>
      <dgm:spPr/>
    </dgm:pt>
    <dgm:pt modelId="{091DDFA4-2CB2-344C-8E54-A3182D9F7082}" type="pres">
      <dgm:prSet presAssocID="{A6623495-0C38-2D49-9825-68A3346B7BCD}" presName="arrow" presStyleLbl="bgShp" presStyleIdx="0" presStyleCnt="1"/>
      <dgm:spPr/>
    </dgm:pt>
    <dgm:pt modelId="{B56FAD93-0451-3343-81E5-2087FA183114}" type="pres">
      <dgm:prSet presAssocID="{A6623495-0C38-2D49-9825-68A3346B7BCD}" presName="linearProcess" presStyleCnt="0"/>
      <dgm:spPr/>
    </dgm:pt>
    <dgm:pt modelId="{D7533041-88A3-A643-BF73-2E144B76F504}" type="pres">
      <dgm:prSet presAssocID="{7FCB9C6D-2255-144F-9355-6126DC362EAF}" presName="textNode" presStyleLbl="node1" presStyleIdx="0" presStyleCnt="5">
        <dgm:presLayoutVars>
          <dgm:bulletEnabled val="1"/>
        </dgm:presLayoutVars>
      </dgm:prSet>
      <dgm:spPr/>
      <dgm:t>
        <a:bodyPr/>
        <a:lstStyle/>
        <a:p>
          <a:endParaRPr lang="zh-CN" altLang="en-US"/>
        </a:p>
      </dgm:t>
    </dgm:pt>
    <dgm:pt modelId="{E0B6DB58-C231-4044-9863-17792362CAF8}" type="pres">
      <dgm:prSet presAssocID="{0799D34D-2658-7249-A762-3CB002FC8337}" presName="sibTrans" presStyleCnt="0"/>
      <dgm:spPr/>
    </dgm:pt>
    <dgm:pt modelId="{8DD74FC3-6A9D-B241-982F-317E4FE85EFF}" type="pres">
      <dgm:prSet presAssocID="{15DE2BC8-4E4A-1B4D-B805-308F2C1E9643}" presName="textNode" presStyleLbl="node1" presStyleIdx="1" presStyleCnt="5">
        <dgm:presLayoutVars>
          <dgm:bulletEnabled val="1"/>
        </dgm:presLayoutVars>
      </dgm:prSet>
      <dgm:spPr/>
      <dgm:t>
        <a:bodyPr/>
        <a:lstStyle/>
        <a:p>
          <a:endParaRPr lang="zh-CN" altLang="en-US"/>
        </a:p>
      </dgm:t>
    </dgm:pt>
    <dgm:pt modelId="{AAB37704-0348-7744-8CB6-CEC490EC3469}" type="pres">
      <dgm:prSet presAssocID="{070814B9-7A8E-5545-8734-29D5B4F12713}" presName="sibTrans" presStyleCnt="0"/>
      <dgm:spPr/>
    </dgm:pt>
    <dgm:pt modelId="{CE6807A4-68CD-1943-B40D-BDC626FC2307}" type="pres">
      <dgm:prSet presAssocID="{2E3839BE-1017-1D49-81FF-0585DE947D29}" presName="textNode" presStyleLbl="node1" presStyleIdx="2" presStyleCnt="5">
        <dgm:presLayoutVars>
          <dgm:bulletEnabled val="1"/>
        </dgm:presLayoutVars>
      </dgm:prSet>
      <dgm:spPr/>
      <dgm:t>
        <a:bodyPr/>
        <a:lstStyle/>
        <a:p>
          <a:endParaRPr lang="zh-CN" altLang="en-US"/>
        </a:p>
      </dgm:t>
    </dgm:pt>
    <dgm:pt modelId="{57225CBC-CE08-EB4A-8FF4-EE3D7EFE0658}" type="pres">
      <dgm:prSet presAssocID="{CD8BEF39-6227-3949-8AD1-7FF88EAFB3EA}" presName="sibTrans" presStyleCnt="0"/>
      <dgm:spPr/>
    </dgm:pt>
    <dgm:pt modelId="{BFFD3F31-4E9E-484A-B2E3-A4BDE76326A7}" type="pres">
      <dgm:prSet presAssocID="{E07A453E-3D68-4447-B261-228EE6402E9D}" presName="textNode" presStyleLbl="node1" presStyleIdx="3" presStyleCnt="5">
        <dgm:presLayoutVars>
          <dgm:bulletEnabled val="1"/>
        </dgm:presLayoutVars>
      </dgm:prSet>
      <dgm:spPr/>
      <dgm:t>
        <a:bodyPr/>
        <a:lstStyle/>
        <a:p>
          <a:endParaRPr lang="zh-CN" altLang="en-US"/>
        </a:p>
      </dgm:t>
    </dgm:pt>
    <dgm:pt modelId="{F5B1B65B-B82C-F147-83D5-BFA5D3A5E88D}" type="pres">
      <dgm:prSet presAssocID="{F7C5C56F-E6C7-B84F-BBD8-8DB1A96E9BC0}" presName="sibTrans" presStyleCnt="0"/>
      <dgm:spPr/>
    </dgm:pt>
    <dgm:pt modelId="{26CA911E-7B30-B543-896C-5EEF5E8F868C}" type="pres">
      <dgm:prSet presAssocID="{FA18F095-0C65-8249-B27E-FABB05D2667F}" presName="textNode" presStyleLbl="node1" presStyleIdx="4" presStyleCnt="5">
        <dgm:presLayoutVars>
          <dgm:bulletEnabled val="1"/>
        </dgm:presLayoutVars>
      </dgm:prSet>
      <dgm:spPr/>
      <dgm:t>
        <a:bodyPr/>
        <a:lstStyle/>
        <a:p>
          <a:endParaRPr lang="zh-CN" altLang="en-US"/>
        </a:p>
      </dgm:t>
    </dgm:pt>
  </dgm:ptLst>
  <dgm:cxnLst>
    <dgm:cxn modelId="{DA4BF124-553D-EF49-A645-204C49F9E9EE}" srcId="{A6623495-0C38-2D49-9825-68A3346B7BCD}" destId="{FA18F095-0C65-8249-B27E-FABB05D2667F}" srcOrd="4" destOrd="0" parTransId="{6496591B-910F-BD41-AC9F-9CDC3F87BAD3}" sibTransId="{ED2BD1C4-970E-4441-9B77-7D0491BAAE64}"/>
    <dgm:cxn modelId="{10C715EE-00C3-42CC-A5FE-C9E4F1716A96}" type="presOf" srcId="{A6623495-0C38-2D49-9825-68A3346B7BCD}" destId="{04BCFB76-9929-6A41-B01D-C9F4E23C6BE6}" srcOrd="0" destOrd="0" presId="urn:microsoft.com/office/officeart/2005/8/layout/hProcess9"/>
    <dgm:cxn modelId="{66E30B9B-D6A3-0E4E-A4B6-8F65FDB70507}" srcId="{A6623495-0C38-2D49-9825-68A3346B7BCD}" destId="{2E3839BE-1017-1D49-81FF-0585DE947D29}" srcOrd="2" destOrd="0" parTransId="{1163B105-074F-1640-A913-CBACDECBA738}" sibTransId="{CD8BEF39-6227-3949-8AD1-7FF88EAFB3EA}"/>
    <dgm:cxn modelId="{6B748D2F-331D-984F-A80C-7D4CF0F4DB70}" srcId="{A6623495-0C38-2D49-9825-68A3346B7BCD}" destId="{15DE2BC8-4E4A-1B4D-B805-308F2C1E9643}" srcOrd="1" destOrd="0" parTransId="{DC1CE1A8-C1AE-AE44-BE4F-D37564B8C398}" sibTransId="{070814B9-7A8E-5545-8734-29D5B4F12713}"/>
    <dgm:cxn modelId="{6D2DB55C-BAAF-44C2-B380-77AEB231BD26}" type="presOf" srcId="{7FCB9C6D-2255-144F-9355-6126DC362EAF}" destId="{D7533041-88A3-A643-BF73-2E144B76F504}" srcOrd="0" destOrd="0" presId="urn:microsoft.com/office/officeart/2005/8/layout/hProcess9"/>
    <dgm:cxn modelId="{0D97F110-CB46-4AC0-A765-063E4435A5DF}" type="presOf" srcId="{FA18F095-0C65-8249-B27E-FABB05D2667F}" destId="{26CA911E-7B30-B543-896C-5EEF5E8F868C}" srcOrd="0" destOrd="0" presId="urn:microsoft.com/office/officeart/2005/8/layout/hProcess9"/>
    <dgm:cxn modelId="{5EC24412-329A-438D-9A3E-0208A4A90F30}" type="presOf" srcId="{15DE2BC8-4E4A-1B4D-B805-308F2C1E9643}" destId="{8DD74FC3-6A9D-B241-982F-317E4FE85EFF}" srcOrd="0" destOrd="0" presId="urn:microsoft.com/office/officeart/2005/8/layout/hProcess9"/>
    <dgm:cxn modelId="{981AD1C0-3360-1248-9BCA-F6B65CBB916D}" srcId="{A6623495-0C38-2D49-9825-68A3346B7BCD}" destId="{E07A453E-3D68-4447-B261-228EE6402E9D}" srcOrd="3" destOrd="0" parTransId="{CCA9DF56-7B8F-0448-B9CB-452F40806F13}" sibTransId="{F7C5C56F-E6C7-B84F-BBD8-8DB1A96E9BC0}"/>
    <dgm:cxn modelId="{BD9FA757-63D9-4141-A2CB-1E83E08F03DA}" type="presOf" srcId="{2E3839BE-1017-1D49-81FF-0585DE947D29}" destId="{CE6807A4-68CD-1943-B40D-BDC626FC2307}" srcOrd="0" destOrd="0" presId="urn:microsoft.com/office/officeart/2005/8/layout/hProcess9"/>
    <dgm:cxn modelId="{272CD8DC-7F50-AC45-BB03-FF7872A19C5C}" srcId="{A6623495-0C38-2D49-9825-68A3346B7BCD}" destId="{7FCB9C6D-2255-144F-9355-6126DC362EAF}" srcOrd="0" destOrd="0" parTransId="{052E241F-61D6-BE41-8782-48222510A9A0}" sibTransId="{0799D34D-2658-7249-A762-3CB002FC8337}"/>
    <dgm:cxn modelId="{6C9C0FB5-7286-4CAE-8069-529EDE53C475}" type="presOf" srcId="{E07A453E-3D68-4447-B261-228EE6402E9D}" destId="{BFFD3F31-4E9E-484A-B2E3-A4BDE76326A7}" srcOrd="0" destOrd="0" presId="urn:microsoft.com/office/officeart/2005/8/layout/hProcess9"/>
    <dgm:cxn modelId="{89E60109-86CD-4627-BBC1-58892F2A090B}" type="presParOf" srcId="{04BCFB76-9929-6A41-B01D-C9F4E23C6BE6}" destId="{091DDFA4-2CB2-344C-8E54-A3182D9F7082}" srcOrd="0" destOrd="0" presId="urn:microsoft.com/office/officeart/2005/8/layout/hProcess9"/>
    <dgm:cxn modelId="{58C79A88-2C2B-434B-9839-8A385BA12240}" type="presParOf" srcId="{04BCFB76-9929-6A41-B01D-C9F4E23C6BE6}" destId="{B56FAD93-0451-3343-81E5-2087FA183114}" srcOrd="1" destOrd="0" presId="urn:microsoft.com/office/officeart/2005/8/layout/hProcess9"/>
    <dgm:cxn modelId="{A20AAA05-C5AD-4EC5-8294-4F63699B63B5}" type="presParOf" srcId="{B56FAD93-0451-3343-81E5-2087FA183114}" destId="{D7533041-88A3-A643-BF73-2E144B76F504}" srcOrd="0" destOrd="0" presId="urn:microsoft.com/office/officeart/2005/8/layout/hProcess9"/>
    <dgm:cxn modelId="{A321D0A7-8B07-4C1B-9AB0-ADCDC1457520}" type="presParOf" srcId="{B56FAD93-0451-3343-81E5-2087FA183114}" destId="{E0B6DB58-C231-4044-9863-17792362CAF8}" srcOrd="1" destOrd="0" presId="urn:microsoft.com/office/officeart/2005/8/layout/hProcess9"/>
    <dgm:cxn modelId="{B5199359-4BF0-4606-82AB-91B7552CD368}" type="presParOf" srcId="{B56FAD93-0451-3343-81E5-2087FA183114}" destId="{8DD74FC3-6A9D-B241-982F-317E4FE85EFF}" srcOrd="2" destOrd="0" presId="urn:microsoft.com/office/officeart/2005/8/layout/hProcess9"/>
    <dgm:cxn modelId="{5143DFB1-5086-4EAB-A57C-D2A730EF7D8A}" type="presParOf" srcId="{B56FAD93-0451-3343-81E5-2087FA183114}" destId="{AAB37704-0348-7744-8CB6-CEC490EC3469}" srcOrd="3" destOrd="0" presId="urn:microsoft.com/office/officeart/2005/8/layout/hProcess9"/>
    <dgm:cxn modelId="{F90F53B1-4831-4C49-83AE-8531668E6014}" type="presParOf" srcId="{B56FAD93-0451-3343-81E5-2087FA183114}" destId="{CE6807A4-68CD-1943-B40D-BDC626FC2307}" srcOrd="4" destOrd="0" presId="urn:microsoft.com/office/officeart/2005/8/layout/hProcess9"/>
    <dgm:cxn modelId="{8D7C6362-D5A1-4E6F-BAFD-208DC21AC9B2}" type="presParOf" srcId="{B56FAD93-0451-3343-81E5-2087FA183114}" destId="{57225CBC-CE08-EB4A-8FF4-EE3D7EFE0658}" srcOrd="5" destOrd="0" presId="urn:microsoft.com/office/officeart/2005/8/layout/hProcess9"/>
    <dgm:cxn modelId="{98F57FD3-7AD7-4B03-95F7-918061C86F8A}" type="presParOf" srcId="{B56FAD93-0451-3343-81E5-2087FA183114}" destId="{BFFD3F31-4E9E-484A-B2E3-A4BDE76326A7}" srcOrd="6" destOrd="0" presId="urn:microsoft.com/office/officeart/2005/8/layout/hProcess9"/>
    <dgm:cxn modelId="{38BDBB93-F49C-4236-85E7-EE766F10C5C2}" type="presParOf" srcId="{B56FAD93-0451-3343-81E5-2087FA183114}" destId="{F5B1B65B-B82C-F147-83D5-BFA5D3A5E88D}" srcOrd="7" destOrd="0" presId="urn:microsoft.com/office/officeart/2005/8/layout/hProcess9"/>
    <dgm:cxn modelId="{6D4FDE11-AC7E-4DA1-8DFD-E2CF6A54B220}" type="presParOf" srcId="{B56FAD93-0451-3343-81E5-2087FA183114}" destId="{26CA911E-7B30-B543-896C-5EEF5E8F868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BF219-70C2-4BD3-AFEC-CBFC4C988649}" type="doc">
      <dgm:prSet loTypeId="urn:microsoft.com/office/officeart/2005/8/layout/chevron1" loCatId="process" qsTypeId="urn:microsoft.com/office/officeart/2005/8/quickstyle/simple1" qsCatId="simple" csTypeId="urn:microsoft.com/office/officeart/2005/8/colors/accent1_2" csCatId="accent1" phldr="1"/>
      <dgm:spPr/>
    </dgm:pt>
    <dgm:pt modelId="{F059F299-94C0-49B1-AE83-B2C7DFEEAEB6}">
      <dgm:prSet phldrT="[文本]"/>
      <dgm:spPr>
        <a:solidFill>
          <a:srgbClr val="3DAAA0"/>
        </a:solidFill>
      </dgm:spPr>
      <dgm:t>
        <a:bodyPr/>
        <a:lstStyle/>
        <a:p>
          <a:r>
            <a:rPr lang="en-US" altLang="zh-CN" dirty="0" smtClean="0"/>
            <a:t>5</a:t>
          </a:r>
          <a:r>
            <a:rPr lang="zh-CN" altLang="en-US" dirty="0" smtClean="0"/>
            <a:t>月</a:t>
          </a:r>
          <a:endParaRPr lang="zh-CN" altLang="en-US" dirty="0"/>
        </a:p>
      </dgm:t>
    </dgm:pt>
    <dgm:pt modelId="{3107E21B-2276-4711-A543-7DA7550BAB5C}" type="parTrans" cxnId="{4179116F-CA1A-44A3-B8A9-17B0B62AFC4F}">
      <dgm:prSet/>
      <dgm:spPr/>
      <dgm:t>
        <a:bodyPr/>
        <a:lstStyle/>
        <a:p>
          <a:endParaRPr lang="zh-CN" altLang="en-US"/>
        </a:p>
      </dgm:t>
    </dgm:pt>
    <dgm:pt modelId="{D3741F83-C2FE-4BEC-88B4-F8B42CAF74D3}" type="sibTrans" cxnId="{4179116F-CA1A-44A3-B8A9-17B0B62AFC4F}">
      <dgm:prSet/>
      <dgm:spPr/>
      <dgm:t>
        <a:bodyPr/>
        <a:lstStyle/>
        <a:p>
          <a:endParaRPr lang="zh-CN" altLang="en-US"/>
        </a:p>
      </dgm:t>
    </dgm:pt>
    <dgm:pt modelId="{CFFDC4DF-E777-47EA-B6DF-7477E71BD8F1}">
      <dgm:prSet phldrT="[文本]"/>
      <dgm:spPr>
        <a:solidFill>
          <a:srgbClr val="776E80"/>
        </a:solidFill>
      </dgm:spPr>
      <dgm:t>
        <a:bodyPr/>
        <a:lstStyle/>
        <a:p>
          <a:r>
            <a:rPr lang="en-US" altLang="zh-CN" dirty="0" smtClean="0"/>
            <a:t>6</a:t>
          </a:r>
          <a:r>
            <a:rPr lang="zh-CN" altLang="en-US" dirty="0" smtClean="0"/>
            <a:t>月</a:t>
          </a:r>
          <a:endParaRPr lang="zh-CN" altLang="en-US" dirty="0"/>
        </a:p>
      </dgm:t>
    </dgm:pt>
    <dgm:pt modelId="{64D69E95-7867-4E13-AC84-84306C6BB641}" type="parTrans" cxnId="{082FB2CB-55AB-45E6-9523-22FF6C6D3253}">
      <dgm:prSet/>
      <dgm:spPr/>
      <dgm:t>
        <a:bodyPr/>
        <a:lstStyle/>
        <a:p>
          <a:endParaRPr lang="zh-CN" altLang="en-US"/>
        </a:p>
      </dgm:t>
    </dgm:pt>
    <dgm:pt modelId="{CD40E151-BD75-4001-9F2B-BA18CA6AC995}" type="sibTrans" cxnId="{082FB2CB-55AB-45E6-9523-22FF6C6D3253}">
      <dgm:prSet/>
      <dgm:spPr/>
      <dgm:t>
        <a:bodyPr/>
        <a:lstStyle/>
        <a:p>
          <a:endParaRPr lang="zh-CN" altLang="en-US"/>
        </a:p>
      </dgm:t>
    </dgm:pt>
    <dgm:pt modelId="{5F0B74C9-8684-4671-B0C7-4DA63ACF6069}">
      <dgm:prSet phldrT="[文本]"/>
      <dgm:spPr>
        <a:solidFill>
          <a:srgbClr val="B48981"/>
        </a:solidFill>
      </dgm:spPr>
      <dgm:t>
        <a:bodyPr/>
        <a:lstStyle/>
        <a:p>
          <a:r>
            <a:rPr lang="en-US" altLang="zh-CN" dirty="0" smtClean="0"/>
            <a:t>7</a:t>
          </a:r>
          <a:r>
            <a:rPr lang="zh-CN" altLang="en-US" dirty="0" smtClean="0"/>
            <a:t>月</a:t>
          </a:r>
          <a:endParaRPr lang="zh-CN" altLang="en-US" dirty="0"/>
        </a:p>
      </dgm:t>
    </dgm:pt>
    <dgm:pt modelId="{29612CA1-9CF4-4549-99BE-225DCD13349F}" type="parTrans" cxnId="{358A8D64-E49F-4137-8F95-3A5DEB17029E}">
      <dgm:prSet/>
      <dgm:spPr/>
      <dgm:t>
        <a:bodyPr/>
        <a:lstStyle/>
        <a:p>
          <a:endParaRPr lang="zh-CN" altLang="en-US"/>
        </a:p>
      </dgm:t>
    </dgm:pt>
    <dgm:pt modelId="{073E3C58-D2C8-406B-A464-3AEE273FB99C}" type="sibTrans" cxnId="{358A8D64-E49F-4137-8F95-3A5DEB17029E}">
      <dgm:prSet/>
      <dgm:spPr/>
      <dgm:t>
        <a:bodyPr/>
        <a:lstStyle/>
        <a:p>
          <a:endParaRPr lang="zh-CN" altLang="en-US"/>
        </a:p>
      </dgm:t>
    </dgm:pt>
    <dgm:pt modelId="{A8630F09-7BB8-4E68-9AD6-A54CD2015A6F}">
      <dgm:prSet phldrT="[文本]"/>
      <dgm:spPr>
        <a:solidFill>
          <a:srgbClr val="E3A447"/>
        </a:solidFill>
      </dgm:spPr>
      <dgm:t>
        <a:bodyPr/>
        <a:lstStyle/>
        <a:p>
          <a:r>
            <a:rPr lang="en-US" altLang="zh-CN" dirty="0" smtClean="0"/>
            <a:t>8</a:t>
          </a:r>
          <a:r>
            <a:rPr lang="zh-CN" altLang="en-US" dirty="0" smtClean="0"/>
            <a:t>月</a:t>
          </a:r>
          <a:endParaRPr lang="zh-CN" altLang="en-US" dirty="0"/>
        </a:p>
      </dgm:t>
    </dgm:pt>
    <dgm:pt modelId="{521F7A8F-BBB8-4C57-B227-B4EA0AEC0226}" type="parTrans" cxnId="{79C3F68F-C4A0-4377-8F40-823772C5462B}">
      <dgm:prSet/>
      <dgm:spPr/>
      <dgm:t>
        <a:bodyPr/>
        <a:lstStyle/>
        <a:p>
          <a:endParaRPr lang="zh-CN" altLang="en-US"/>
        </a:p>
      </dgm:t>
    </dgm:pt>
    <dgm:pt modelId="{4EA49F66-7025-4B17-BCE8-38A73B500CCC}" type="sibTrans" cxnId="{79C3F68F-C4A0-4377-8F40-823772C5462B}">
      <dgm:prSet/>
      <dgm:spPr/>
      <dgm:t>
        <a:bodyPr/>
        <a:lstStyle/>
        <a:p>
          <a:endParaRPr lang="zh-CN" altLang="en-US"/>
        </a:p>
      </dgm:t>
    </dgm:pt>
    <dgm:pt modelId="{2738CB4B-2119-4208-8218-AC0FE1A6F359}" type="pres">
      <dgm:prSet presAssocID="{72BBF219-70C2-4BD3-AFEC-CBFC4C988649}" presName="Name0" presStyleCnt="0">
        <dgm:presLayoutVars>
          <dgm:dir/>
          <dgm:animLvl val="lvl"/>
          <dgm:resizeHandles val="exact"/>
        </dgm:presLayoutVars>
      </dgm:prSet>
      <dgm:spPr/>
    </dgm:pt>
    <dgm:pt modelId="{135CCEED-F4EF-4449-98FC-2DC8FC64C637}" type="pres">
      <dgm:prSet presAssocID="{F059F299-94C0-49B1-AE83-B2C7DFEEAEB6}" presName="parTxOnly" presStyleLbl="node1" presStyleIdx="0" presStyleCnt="4">
        <dgm:presLayoutVars>
          <dgm:chMax val="0"/>
          <dgm:chPref val="0"/>
          <dgm:bulletEnabled val="1"/>
        </dgm:presLayoutVars>
      </dgm:prSet>
      <dgm:spPr/>
      <dgm:t>
        <a:bodyPr/>
        <a:lstStyle/>
        <a:p>
          <a:endParaRPr lang="zh-CN" altLang="en-US"/>
        </a:p>
      </dgm:t>
    </dgm:pt>
    <dgm:pt modelId="{280EA11A-E8F5-48C0-80B7-08762EE39F89}" type="pres">
      <dgm:prSet presAssocID="{D3741F83-C2FE-4BEC-88B4-F8B42CAF74D3}" presName="parTxOnlySpace" presStyleCnt="0"/>
      <dgm:spPr/>
    </dgm:pt>
    <dgm:pt modelId="{73877ADB-706D-422C-A93D-7D462F25549F}" type="pres">
      <dgm:prSet presAssocID="{CFFDC4DF-E777-47EA-B6DF-7477E71BD8F1}" presName="parTxOnly" presStyleLbl="node1" presStyleIdx="1" presStyleCnt="4">
        <dgm:presLayoutVars>
          <dgm:chMax val="0"/>
          <dgm:chPref val="0"/>
          <dgm:bulletEnabled val="1"/>
        </dgm:presLayoutVars>
      </dgm:prSet>
      <dgm:spPr/>
      <dgm:t>
        <a:bodyPr/>
        <a:lstStyle/>
        <a:p>
          <a:endParaRPr lang="zh-CN" altLang="en-US"/>
        </a:p>
      </dgm:t>
    </dgm:pt>
    <dgm:pt modelId="{AD1FFB67-BD42-4A11-94C5-21A0C060DDBF}" type="pres">
      <dgm:prSet presAssocID="{CD40E151-BD75-4001-9F2B-BA18CA6AC995}" presName="parTxOnlySpace" presStyleCnt="0"/>
      <dgm:spPr/>
    </dgm:pt>
    <dgm:pt modelId="{8EEBB6C1-5936-41B5-A0E8-B21BC497BDE3}" type="pres">
      <dgm:prSet presAssocID="{5F0B74C9-8684-4671-B0C7-4DA63ACF6069}" presName="parTxOnly" presStyleLbl="node1" presStyleIdx="2" presStyleCnt="4">
        <dgm:presLayoutVars>
          <dgm:chMax val="0"/>
          <dgm:chPref val="0"/>
          <dgm:bulletEnabled val="1"/>
        </dgm:presLayoutVars>
      </dgm:prSet>
      <dgm:spPr/>
      <dgm:t>
        <a:bodyPr/>
        <a:lstStyle/>
        <a:p>
          <a:endParaRPr lang="zh-CN" altLang="en-US"/>
        </a:p>
      </dgm:t>
    </dgm:pt>
    <dgm:pt modelId="{80837967-7CED-43A0-BA22-1D55B9A2C9BC}" type="pres">
      <dgm:prSet presAssocID="{073E3C58-D2C8-406B-A464-3AEE273FB99C}" presName="parTxOnlySpace" presStyleCnt="0"/>
      <dgm:spPr/>
    </dgm:pt>
    <dgm:pt modelId="{76405D6C-A7D4-454F-977E-5C4B2D643157}" type="pres">
      <dgm:prSet presAssocID="{A8630F09-7BB8-4E68-9AD6-A54CD2015A6F}" presName="parTxOnly" presStyleLbl="node1" presStyleIdx="3" presStyleCnt="4">
        <dgm:presLayoutVars>
          <dgm:chMax val="0"/>
          <dgm:chPref val="0"/>
          <dgm:bulletEnabled val="1"/>
        </dgm:presLayoutVars>
      </dgm:prSet>
      <dgm:spPr/>
      <dgm:t>
        <a:bodyPr/>
        <a:lstStyle/>
        <a:p>
          <a:endParaRPr lang="zh-CN" altLang="en-US"/>
        </a:p>
      </dgm:t>
    </dgm:pt>
  </dgm:ptLst>
  <dgm:cxnLst>
    <dgm:cxn modelId="{4179116F-CA1A-44A3-B8A9-17B0B62AFC4F}" srcId="{72BBF219-70C2-4BD3-AFEC-CBFC4C988649}" destId="{F059F299-94C0-49B1-AE83-B2C7DFEEAEB6}" srcOrd="0" destOrd="0" parTransId="{3107E21B-2276-4711-A543-7DA7550BAB5C}" sibTransId="{D3741F83-C2FE-4BEC-88B4-F8B42CAF74D3}"/>
    <dgm:cxn modelId="{79C3F68F-C4A0-4377-8F40-823772C5462B}" srcId="{72BBF219-70C2-4BD3-AFEC-CBFC4C988649}" destId="{A8630F09-7BB8-4E68-9AD6-A54CD2015A6F}" srcOrd="3" destOrd="0" parTransId="{521F7A8F-BBB8-4C57-B227-B4EA0AEC0226}" sibTransId="{4EA49F66-7025-4B17-BCE8-38A73B500CCC}"/>
    <dgm:cxn modelId="{8A793E5F-B768-4C62-A0AF-DCF3A4B79783}" type="presOf" srcId="{72BBF219-70C2-4BD3-AFEC-CBFC4C988649}" destId="{2738CB4B-2119-4208-8218-AC0FE1A6F359}" srcOrd="0" destOrd="0" presId="urn:microsoft.com/office/officeart/2005/8/layout/chevron1"/>
    <dgm:cxn modelId="{9C161492-2FBA-4BA1-B584-AA1359933FF2}" type="presOf" srcId="{F059F299-94C0-49B1-AE83-B2C7DFEEAEB6}" destId="{135CCEED-F4EF-4449-98FC-2DC8FC64C637}" srcOrd="0" destOrd="0" presId="urn:microsoft.com/office/officeart/2005/8/layout/chevron1"/>
    <dgm:cxn modelId="{082FB2CB-55AB-45E6-9523-22FF6C6D3253}" srcId="{72BBF219-70C2-4BD3-AFEC-CBFC4C988649}" destId="{CFFDC4DF-E777-47EA-B6DF-7477E71BD8F1}" srcOrd="1" destOrd="0" parTransId="{64D69E95-7867-4E13-AC84-84306C6BB641}" sibTransId="{CD40E151-BD75-4001-9F2B-BA18CA6AC995}"/>
    <dgm:cxn modelId="{99A114C4-5EDC-4B41-8451-DE9C4B82B53A}" type="presOf" srcId="{A8630F09-7BB8-4E68-9AD6-A54CD2015A6F}" destId="{76405D6C-A7D4-454F-977E-5C4B2D643157}" srcOrd="0" destOrd="0" presId="urn:microsoft.com/office/officeart/2005/8/layout/chevron1"/>
    <dgm:cxn modelId="{333D78F8-76DE-4FA0-B171-2A39E97447CE}" type="presOf" srcId="{CFFDC4DF-E777-47EA-B6DF-7477E71BD8F1}" destId="{73877ADB-706D-422C-A93D-7D462F25549F}" srcOrd="0" destOrd="0" presId="urn:microsoft.com/office/officeart/2005/8/layout/chevron1"/>
    <dgm:cxn modelId="{358A8D64-E49F-4137-8F95-3A5DEB17029E}" srcId="{72BBF219-70C2-4BD3-AFEC-CBFC4C988649}" destId="{5F0B74C9-8684-4671-B0C7-4DA63ACF6069}" srcOrd="2" destOrd="0" parTransId="{29612CA1-9CF4-4549-99BE-225DCD13349F}" sibTransId="{073E3C58-D2C8-406B-A464-3AEE273FB99C}"/>
    <dgm:cxn modelId="{5248FD4F-73EA-4304-B196-ED8B96C9225E}" type="presOf" srcId="{5F0B74C9-8684-4671-B0C7-4DA63ACF6069}" destId="{8EEBB6C1-5936-41B5-A0E8-B21BC497BDE3}" srcOrd="0" destOrd="0" presId="urn:microsoft.com/office/officeart/2005/8/layout/chevron1"/>
    <dgm:cxn modelId="{F8A40C68-A24C-4000-8979-56829AF762A1}" type="presParOf" srcId="{2738CB4B-2119-4208-8218-AC0FE1A6F359}" destId="{135CCEED-F4EF-4449-98FC-2DC8FC64C637}" srcOrd="0" destOrd="0" presId="urn:microsoft.com/office/officeart/2005/8/layout/chevron1"/>
    <dgm:cxn modelId="{ABD73BF6-B2FE-45CB-87A0-CD7AC0642D3D}" type="presParOf" srcId="{2738CB4B-2119-4208-8218-AC0FE1A6F359}" destId="{280EA11A-E8F5-48C0-80B7-08762EE39F89}" srcOrd="1" destOrd="0" presId="urn:microsoft.com/office/officeart/2005/8/layout/chevron1"/>
    <dgm:cxn modelId="{2761B025-A84A-4E2C-8340-EFF25DC35462}" type="presParOf" srcId="{2738CB4B-2119-4208-8218-AC0FE1A6F359}" destId="{73877ADB-706D-422C-A93D-7D462F25549F}" srcOrd="2" destOrd="0" presId="urn:microsoft.com/office/officeart/2005/8/layout/chevron1"/>
    <dgm:cxn modelId="{50B1BD98-78B3-4FBB-99B4-6FE4EB853261}" type="presParOf" srcId="{2738CB4B-2119-4208-8218-AC0FE1A6F359}" destId="{AD1FFB67-BD42-4A11-94C5-21A0C060DDBF}" srcOrd="3" destOrd="0" presId="urn:microsoft.com/office/officeart/2005/8/layout/chevron1"/>
    <dgm:cxn modelId="{C7B9F9CE-DF2C-4C53-BC13-FBF74B06059E}" type="presParOf" srcId="{2738CB4B-2119-4208-8218-AC0FE1A6F359}" destId="{8EEBB6C1-5936-41B5-A0E8-B21BC497BDE3}" srcOrd="4" destOrd="0" presId="urn:microsoft.com/office/officeart/2005/8/layout/chevron1"/>
    <dgm:cxn modelId="{97621AD7-FAB5-4540-A7C6-A359CB9D409B}" type="presParOf" srcId="{2738CB4B-2119-4208-8218-AC0FE1A6F359}" destId="{80837967-7CED-43A0-BA22-1D55B9A2C9BC}" srcOrd="5" destOrd="0" presId="urn:microsoft.com/office/officeart/2005/8/layout/chevron1"/>
    <dgm:cxn modelId="{3F99E47D-2992-4D05-B907-D4718B7750E2}" type="presParOf" srcId="{2738CB4B-2119-4208-8218-AC0FE1A6F359}" destId="{76405D6C-A7D4-454F-977E-5C4B2D64315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DDFA4-2CB2-344C-8E54-A3182D9F7082}">
      <dsp:nvSpPr>
        <dsp:cNvPr id="0" name=""/>
        <dsp:cNvSpPr/>
      </dsp:nvSpPr>
      <dsp:spPr>
        <a:xfrm>
          <a:off x="459565" y="0"/>
          <a:ext cx="5208409" cy="13694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7533041-88A3-A643-BF73-2E144B76F504}">
      <dsp:nvSpPr>
        <dsp:cNvPr id="0" name=""/>
        <dsp:cNvSpPr/>
      </dsp:nvSpPr>
      <dsp:spPr>
        <a:xfrm>
          <a:off x="1795" y="410842"/>
          <a:ext cx="1080697" cy="547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黑体" panose="02010609060101010101" pitchFamily="49" charset="-122"/>
              <a:ea typeface="黑体" panose="02010609060101010101" pitchFamily="49" charset="-122"/>
            </a:rPr>
            <a:t>收集需求</a:t>
          </a:r>
          <a:endParaRPr lang="en-US" sz="1200" kern="1200" dirty="0">
            <a:latin typeface="黑体" panose="02010609060101010101" pitchFamily="49" charset="-122"/>
            <a:ea typeface="黑体" panose="02010609060101010101" pitchFamily="49" charset="-122"/>
          </a:endParaRPr>
        </a:p>
      </dsp:txBody>
      <dsp:txXfrm>
        <a:off x="28536" y="437583"/>
        <a:ext cx="1027215" cy="494308"/>
      </dsp:txXfrm>
    </dsp:sp>
    <dsp:sp modelId="{8DD74FC3-6A9D-B241-982F-317E4FE85EFF}">
      <dsp:nvSpPr>
        <dsp:cNvPr id="0" name=""/>
        <dsp:cNvSpPr/>
      </dsp:nvSpPr>
      <dsp:spPr>
        <a:xfrm>
          <a:off x="1262608" y="410842"/>
          <a:ext cx="1080697" cy="547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黑体" panose="02010609060101010101" pitchFamily="49" charset="-122"/>
              <a:ea typeface="黑体" panose="02010609060101010101" pitchFamily="49" charset="-122"/>
            </a:rPr>
            <a:t>蓝图设计</a:t>
          </a:r>
          <a:endParaRPr lang="en-US" sz="1200" kern="1200" dirty="0">
            <a:latin typeface="黑体" panose="02010609060101010101" pitchFamily="49" charset="-122"/>
            <a:ea typeface="黑体" panose="02010609060101010101" pitchFamily="49" charset="-122"/>
          </a:endParaRPr>
        </a:p>
      </dsp:txBody>
      <dsp:txXfrm>
        <a:off x="1289349" y="437583"/>
        <a:ext cx="1027215" cy="494308"/>
      </dsp:txXfrm>
    </dsp:sp>
    <dsp:sp modelId="{CE6807A4-68CD-1943-B40D-BDC626FC2307}">
      <dsp:nvSpPr>
        <dsp:cNvPr id="0" name=""/>
        <dsp:cNvSpPr/>
      </dsp:nvSpPr>
      <dsp:spPr>
        <a:xfrm>
          <a:off x="2523421" y="410842"/>
          <a:ext cx="1080697" cy="547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黑体" panose="02010609060101010101" pitchFamily="49" charset="-122"/>
              <a:ea typeface="黑体" panose="02010609060101010101" pitchFamily="49" charset="-122"/>
            </a:rPr>
            <a:t>数据模型</a:t>
          </a:r>
          <a:endParaRPr lang="en-US" sz="1200" kern="1200" dirty="0">
            <a:latin typeface="黑体" panose="02010609060101010101" pitchFamily="49" charset="-122"/>
            <a:ea typeface="黑体" panose="02010609060101010101" pitchFamily="49" charset="-122"/>
          </a:endParaRPr>
        </a:p>
      </dsp:txBody>
      <dsp:txXfrm>
        <a:off x="2550162" y="437583"/>
        <a:ext cx="1027215" cy="494308"/>
      </dsp:txXfrm>
    </dsp:sp>
    <dsp:sp modelId="{BFFD3F31-4E9E-484A-B2E3-A4BDE76326A7}">
      <dsp:nvSpPr>
        <dsp:cNvPr id="0" name=""/>
        <dsp:cNvSpPr/>
      </dsp:nvSpPr>
      <dsp:spPr>
        <a:xfrm>
          <a:off x="3784235" y="410842"/>
          <a:ext cx="1080697" cy="547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黑体" panose="02010609060101010101" pitchFamily="49" charset="-122"/>
              <a:ea typeface="黑体" panose="02010609060101010101" pitchFamily="49" charset="-122"/>
            </a:rPr>
            <a:t>实施开发</a:t>
          </a:r>
          <a:endParaRPr lang="en-US" sz="1200" kern="1200" dirty="0">
            <a:latin typeface="黑体" panose="02010609060101010101" pitchFamily="49" charset="-122"/>
            <a:ea typeface="黑体" panose="02010609060101010101" pitchFamily="49" charset="-122"/>
          </a:endParaRPr>
        </a:p>
      </dsp:txBody>
      <dsp:txXfrm>
        <a:off x="3810976" y="437583"/>
        <a:ext cx="1027215" cy="494308"/>
      </dsp:txXfrm>
    </dsp:sp>
    <dsp:sp modelId="{26CA911E-7B30-B543-896C-5EEF5E8F868C}">
      <dsp:nvSpPr>
        <dsp:cNvPr id="0" name=""/>
        <dsp:cNvSpPr/>
      </dsp:nvSpPr>
      <dsp:spPr>
        <a:xfrm>
          <a:off x="5045048" y="410842"/>
          <a:ext cx="1080697" cy="547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黑体" panose="02010609060101010101" pitchFamily="49" charset="-122"/>
              <a:ea typeface="黑体" panose="02010609060101010101" pitchFamily="49" charset="-122"/>
            </a:rPr>
            <a:t>测试</a:t>
          </a:r>
          <a:r>
            <a:rPr lang="en-US" altLang="zh-CN" sz="1200" kern="1200" dirty="0">
              <a:latin typeface="黑体" panose="02010609060101010101" pitchFamily="49" charset="-122"/>
              <a:ea typeface="黑体" panose="02010609060101010101" pitchFamily="49" charset="-122"/>
            </a:rPr>
            <a:t>/</a:t>
          </a:r>
          <a:r>
            <a:rPr lang="zh-CN" altLang="en-US" sz="1200" kern="1200" dirty="0">
              <a:latin typeface="黑体" panose="02010609060101010101" pitchFamily="49" charset="-122"/>
              <a:ea typeface="黑体" panose="02010609060101010101" pitchFamily="49" charset="-122"/>
            </a:rPr>
            <a:t>交付</a:t>
          </a:r>
          <a:endParaRPr lang="en-US" sz="1200" kern="1200" dirty="0">
            <a:latin typeface="黑体" panose="02010609060101010101" pitchFamily="49" charset="-122"/>
            <a:ea typeface="黑体" panose="02010609060101010101" pitchFamily="49" charset="-122"/>
          </a:endParaRPr>
        </a:p>
      </dsp:txBody>
      <dsp:txXfrm>
        <a:off x="5071789" y="437583"/>
        <a:ext cx="1027215" cy="494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CCEED-F4EF-4449-98FC-2DC8FC64C637}">
      <dsp:nvSpPr>
        <dsp:cNvPr id="0" name=""/>
        <dsp:cNvSpPr/>
      </dsp:nvSpPr>
      <dsp:spPr>
        <a:xfrm>
          <a:off x="5076" y="0"/>
          <a:ext cx="2954912" cy="612176"/>
        </a:xfrm>
        <a:prstGeom prst="chevron">
          <a:avLst/>
        </a:prstGeom>
        <a:solidFill>
          <a:srgbClr val="3DAA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altLang="zh-CN" sz="3300" kern="1200" dirty="0" smtClean="0"/>
            <a:t>5</a:t>
          </a:r>
          <a:r>
            <a:rPr lang="zh-CN" altLang="en-US" sz="3300" kern="1200" dirty="0" smtClean="0"/>
            <a:t>月</a:t>
          </a:r>
          <a:endParaRPr lang="zh-CN" altLang="en-US" sz="3300" kern="1200" dirty="0"/>
        </a:p>
      </dsp:txBody>
      <dsp:txXfrm>
        <a:off x="311164" y="0"/>
        <a:ext cx="2342736" cy="612176"/>
      </dsp:txXfrm>
    </dsp:sp>
    <dsp:sp modelId="{73877ADB-706D-422C-A93D-7D462F25549F}">
      <dsp:nvSpPr>
        <dsp:cNvPr id="0" name=""/>
        <dsp:cNvSpPr/>
      </dsp:nvSpPr>
      <dsp:spPr>
        <a:xfrm>
          <a:off x="2664497" y="0"/>
          <a:ext cx="2954912" cy="612176"/>
        </a:xfrm>
        <a:prstGeom prst="chevron">
          <a:avLst/>
        </a:prstGeom>
        <a:solidFill>
          <a:srgbClr val="776E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altLang="zh-CN" sz="3300" kern="1200" dirty="0" smtClean="0"/>
            <a:t>6</a:t>
          </a:r>
          <a:r>
            <a:rPr lang="zh-CN" altLang="en-US" sz="3300" kern="1200" dirty="0" smtClean="0"/>
            <a:t>月</a:t>
          </a:r>
          <a:endParaRPr lang="zh-CN" altLang="en-US" sz="3300" kern="1200" dirty="0"/>
        </a:p>
      </dsp:txBody>
      <dsp:txXfrm>
        <a:off x="2970585" y="0"/>
        <a:ext cx="2342736" cy="612176"/>
      </dsp:txXfrm>
    </dsp:sp>
    <dsp:sp modelId="{8EEBB6C1-5936-41B5-A0E8-B21BC497BDE3}">
      <dsp:nvSpPr>
        <dsp:cNvPr id="0" name=""/>
        <dsp:cNvSpPr/>
      </dsp:nvSpPr>
      <dsp:spPr>
        <a:xfrm>
          <a:off x="5323918" y="0"/>
          <a:ext cx="2954912" cy="612176"/>
        </a:xfrm>
        <a:prstGeom prst="chevron">
          <a:avLst/>
        </a:prstGeom>
        <a:solidFill>
          <a:srgbClr val="B489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altLang="zh-CN" sz="3300" kern="1200" dirty="0" smtClean="0"/>
            <a:t>7</a:t>
          </a:r>
          <a:r>
            <a:rPr lang="zh-CN" altLang="en-US" sz="3300" kern="1200" dirty="0" smtClean="0"/>
            <a:t>月</a:t>
          </a:r>
          <a:endParaRPr lang="zh-CN" altLang="en-US" sz="3300" kern="1200" dirty="0"/>
        </a:p>
      </dsp:txBody>
      <dsp:txXfrm>
        <a:off x="5630006" y="0"/>
        <a:ext cx="2342736" cy="612176"/>
      </dsp:txXfrm>
    </dsp:sp>
    <dsp:sp modelId="{76405D6C-A7D4-454F-977E-5C4B2D643157}">
      <dsp:nvSpPr>
        <dsp:cNvPr id="0" name=""/>
        <dsp:cNvSpPr/>
      </dsp:nvSpPr>
      <dsp:spPr>
        <a:xfrm>
          <a:off x="7983339" y="0"/>
          <a:ext cx="2954912" cy="612176"/>
        </a:xfrm>
        <a:prstGeom prst="chevron">
          <a:avLst/>
        </a:prstGeom>
        <a:solidFill>
          <a:srgbClr val="E3A4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n-US" altLang="zh-CN" sz="3300" kern="1200" dirty="0" smtClean="0"/>
            <a:t>8</a:t>
          </a:r>
          <a:r>
            <a:rPr lang="zh-CN" altLang="en-US" sz="3300" kern="1200" dirty="0" smtClean="0"/>
            <a:t>月</a:t>
          </a:r>
          <a:endParaRPr lang="zh-CN" altLang="en-US" sz="3300" kern="1200" dirty="0"/>
        </a:p>
      </dsp:txBody>
      <dsp:txXfrm>
        <a:off x="8289427" y="0"/>
        <a:ext cx="2342736" cy="6121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BC92C-9244-456F-99CB-429749FEC58A}" type="datetimeFigureOut">
              <a:rPr lang="zh-CN" altLang="en-US" smtClean="0"/>
              <a:t>2016-05-12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634EC-9969-497C-8A3A-339D48BDBCB8}" type="slidenum">
              <a:rPr lang="zh-CN" altLang="en-US" smtClean="0"/>
              <a:t>‹#›</a:t>
            </a:fld>
            <a:endParaRPr lang="zh-CN" altLang="en-US"/>
          </a:p>
        </p:txBody>
      </p:sp>
    </p:spTree>
    <p:extLst>
      <p:ext uri="{BB962C8B-B14F-4D97-AF65-F5344CB8AC3E}">
        <p14:creationId xmlns:p14="http://schemas.microsoft.com/office/powerpoint/2010/main" val="63152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注意画像都是动态的</a:t>
            </a:r>
            <a:r>
              <a:rPr lang="zh-CN" altLang="en-US" baseline="0" dirty="0"/>
              <a:t>       算法不推荐使用编码方式，使用工具方式</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FF0000"/>
                </a:solidFill>
              </a:rPr>
              <a:t>【</a:t>
            </a:r>
            <a:r>
              <a:rPr lang="zh-CN" altLang="en-US" baseline="0" dirty="0" smtClean="0">
                <a:solidFill>
                  <a:srgbClr val="FF0000"/>
                </a:solidFill>
              </a:rPr>
              <a:t>客户分析</a:t>
            </a:r>
            <a:r>
              <a:rPr lang="en-US" altLang="zh-CN" baseline="0" dirty="0" smtClean="0">
                <a:solidFill>
                  <a:srgbClr val="FF0000"/>
                </a:solidFill>
              </a:rPr>
              <a:t>】  【</a:t>
            </a:r>
            <a:r>
              <a:rPr lang="zh-CN" altLang="en-US" baseline="0" dirty="0" smtClean="0">
                <a:solidFill>
                  <a:srgbClr val="FF0000"/>
                </a:solidFill>
              </a:rPr>
              <a:t>竞品</a:t>
            </a:r>
            <a:r>
              <a:rPr lang="en-US" altLang="zh-CN" baseline="0" dirty="0" smtClean="0">
                <a:solidFill>
                  <a:srgbClr val="FF0000"/>
                </a:solidFill>
              </a:rPr>
              <a:t>】</a:t>
            </a:r>
          </a:p>
        </p:txBody>
      </p:sp>
      <p:sp>
        <p:nvSpPr>
          <p:cNvPr id="4" name="灯片编号占位符 3"/>
          <p:cNvSpPr>
            <a:spLocks noGrp="1"/>
          </p:cNvSpPr>
          <p:nvPr>
            <p:ph type="sldNum" sz="quarter" idx="10"/>
          </p:nvPr>
        </p:nvSpPr>
        <p:spPr/>
        <p:txBody>
          <a:bodyPr/>
          <a:lstStyle/>
          <a:p>
            <a:fld id="{E4A634EC-9969-497C-8A3A-339D48BDBCB8}" type="slidenum">
              <a:rPr lang="zh-CN" altLang="en-US" smtClean="0"/>
              <a:t>5</a:t>
            </a:fld>
            <a:endParaRPr lang="zh-CN" altLang="en-US"/>
          </a:p>
        </p:txBody>
      </p:sp>
    </p:spTree>
    <p:extLst>
      <p:ext uri="{BB962C8B-B14F-4D97-AF65-F5344CB8AC3E}">
        <p14:creationId xmlns:p14="http://schemas.microsoft.com/office/powerpoint/2010/main" val="31055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1671E4-69F4-DE42-BFA1-587335F07056}" type="slidenum">
              <a:rPr kumimoji="1" lang="zh-CN" altLang="en-US" smtClean="0"/>
              <a:t>7</a:t>
            </a:fld>
            <a:endParaRPr kumimoji="1" lang="zh-CN" altLang="en-US"/>
          </a:p>
        </p:txBody>
      </p:sp>
    </p:spTree>
    <p:extLst>
      <p:ext uri="{BB962C8B-B14F-4D97-AF65-F5344CB8AC3E}">
        <p14:creationId xmlns:p14="http://schemas.microsoft.com/office/powerpoint/2010/main" val="241942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排名前三的</a:t>
            </a:r>
            <a:r>
              <a:rPr lang="en-US" altLang="zh-CN" dirty="0"/>
              <a:t>Cloudera</a:t>
            </a:r>
            <a:r>
              <a:rPr lang="zh-CN" altLang="en-US" baseline="0" dirty="0"/>
              <a:t> </a:t>
            </a:r>
            <a:r>
              <a:rPr lang="en-US" altLang="zh-CN" baseline="0" dirty="0"/>
              <a:t>Hadoop</a:t>
            </a:r>
            <a:r>
              <a:rPr lang="zh-CN" altLang="en-US" baseline="0" dirty="0"/>
              <a:t>发型版本，分布式存储，内存式运算</a:t>
            </a:r>
            <a:r>
              <a:rPr lang="en-US" altLang="zh-CN" baseline="0" dirty="0"/>
              <a:t>Spark</a:t>
            </a:r>
            <a:r>
              <a:rPr lang="zh-CN" altLang="en-US" baseline="0" dirty="0"/>
              <a:t>，集群内的</a:t>
            </a:r>
            <a:r>
              <a:rPr lang="en-US" altLang="zh-CN" baseline="0" dirty="0"/>
              <a:t>Vector</a:t>
            </a:r>
            <a:r>
              <a:rPr lang="zh-CN" altLang="en-US" baseline="0" dirty="0"/>
              <a:t>，从样本分析到全量分析</a:t>
            </a:r>
            <a:endParaRPr lang="zh-CN" altLang="en-US" dirty="0"/>
          </a:p>
        </p:txBody>
      </p:sp>
      <p:sp>
        <p:nvSpPr>
          <p:cNvPr id="4" name="灯片编号占位符 3"/>
          <p:cNvSpPr>
            <a:spLocks noGrp="1"/>
          </p:cNvSpPr>
          <p:nvPr>
            <p:ph type="sldNum" sz="quarter" idx="10"/>
          </p:nvPr>
        </p:nvSpPr>
        <p:spPr/>
        <p:txBody>
          <a:bodyPr/>
          <a:lstStyle/>
          <a:p>
            <a:fld id="{E4A634EC-9969-497C-8A3A-339D48BDBCB8}" type="slidenum">
              <a:rPr lang="zh-CN" altLang="en-US" smtClean="0"/>
              <a:t>11</a:t>
            </a:fld>
            <a:endParaRPr lang="zh-CN" altLang="en-US"/>
          </a:p>
        </p:txBody>
      </p:sp>
    </p:spTree>
    <p:extLst>
      <p:ext uri="{BB962C8B-B14F-4D97-AF65-F5344CB8AC3E}">
        <p14:creationId xmlns:p14="http://schemas.microsoft.com/office/powerpoint/2010/main" val="96530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王晓虎</a:t>
            </a:r>
            <a:r>
              <a:rPr lang="en-US" altLang="zh-CN" dirty="0" smtClean="0"/>
              <a:t>-</a:t>
            </a:r>
            <a:r>
              <a:rPr lang="zh-CN" altLang="en-US" dirty="0" smtClean="0"/>
              <a:t>刘金刚</a:t>
            </a:r>
            <a:r>
              <a:rPr lang="en-US" altLang="zh-CN" dirty="0" smtClean="0"/>
              <a:t>-</a:t>
            </a:r>
            <a:r>
              <a:rPr lang="zh-CN" altLang="en-US" sz="1200" dirty="0" smtClean="0">
                <a:solidFill>
                  <a:schemeClr val="tx1">
                    <a:lumMod val="75000"/>
                    <a:lumOff val="25000"/>
                  </a:schemeClr>
                </a:solidFill>
                <a:latin typeface="+mn-ea"/>
              </a:rPr>
              <a:t>邹晓慧</a:t>
            </a:r>
            <a:endParaRPr lang="en-US" altLang="zh-CN" sz="1200" dirty="0" smtClean="0">
              <a:solidFill>
                <a:schemeClr val="tx1">
                  <a:lumMod val="75000"/>
                  <a:lumOff val="25000"/>
                </a:schemeClr>
              </a:solidFill>
              <a:latin typeface="+mn-ea"/>
            </a:endParaRPr>
          </a:p>
        </p:txBody>
      </p:sp>
      <p:sp>
        <p:nvSpPr>
          <p:cNvPr id="4" name="灯片编号占位符 3"/>
          <p:cNvSpPr>
            <a:spLocks noGrp="1"/>
          </p:cNvSpPr>
          <p:nvPr>
            <p:ph type="sldNum" sz="quarter" idx="10"/>
          </p:nvPr>
        </p:nvSpPr>
        <p:spPr/>
        <p:txBody>
          <a:bodyPr/>
          <a:lstStyle/>
          <a:p>
            <a:fld id="{E4A634EC-9969-497C-8A3A-339D48BDBCB8}" type="slidenum">
              <a:rPr lang="zh-CN" altLang="en-US" smtClean="0"/>
              <a:t>13</a:t>
            </a:fld>
            <a:endParaRPr lang="zh-CN" altLang="en-US"/>
          </a:p>
        </p:txBody>
      </p:sp>
    </p:spTree>
    <p:extLst>
      <p:ext uri="{BB962C8B-B14F-4D97-AF65-F5344CB8AC3E}">
        <p14:creationId xmlns:p14="http://schemas.microsoft.com/office/powerpoint/2010/main" val="67594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2257FCE-B695-4179-8C96-2978C3207FBA}" type="datetime1">
              <a:rPr lang="zh-CN" altLang="en-US" smtClean="0"/>
              <a:t>2016-05-12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239009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BF6069-4040-4EAC-B41C-B5F3C484F785}" type="datetime1">
              <a:rPr lang="zh-CN" altLang="en-US" smtClean="0"/>
              <a:t>2016-05-12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15109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4CBF8C-C3E5-4CD6-A55D-7CF4DAC48690}" type="datetime1">
              <a:rPr lang="zh-CN" altLang="en-US" smtClean="0"/>
              <a:t>2016-05-12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349639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1886425" y="300039"/>
            <a:ext cx="8412607" cy="606361"/>
          </a:xfrm>
          <a:prstGeom prst="rect">
            <a:avLst/>
          </a:prstGeom>
        </p:spPr>
        <p:txBody>
          <a:bodyPr anchor="ctr"/>
          <a:lstStyle>
            <a:lvl1pPr>
              <a:defRPr b="1">
                <a:solidFill>
                  <a:srgbClr val="11111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页脚占位符 3"/>
          <p:cNvSpPr>
            <a:spLocks noGrp="1"/>
          </p:cNvSpPr>
          <p:nvPr>
            <p:ph type="ftr" sz="quarter" idx="11"/>
          </p:nvPr>
        </p:nvSpPr>
        <p:spPr>
          <a:xfrm>
            <a:off x="11380572" y="6319280"/>
            <a:ext cx="580769" cy="365125"/>
          </a:xfrm>
          <a:prstGeom prst="rect">
            <a:avLst/>
          </a:prstGeom>
        </p:spPr>
        <p:txBody>
          <a:bodyPr/>
          <a:lstStyle/>
          <a:p>
            <a:endParaRPr lang="zh-CN" altLang="en-US"/>
          </a:p>
        </p:txBody>
      </p:sp>
      <p:pic>
        <p:nvPicPr>
          <p:cNvPr id="6" name="图片 5"/>
          <p:cNvPicPr>
            <a:picLocks noChangeAspect="1"/>
          </p:cNvPicPr>
          <p:nvPr userDrawn="1"/>
        </p:nvPicPr>
        <p:blipFill>
          <a:blip r:embed="rId2"/>
          <a:stretch>
            <a:fillRect/>
          </a:stretch>
        </p:blipFill>
        <p:spPr>
          <a:xfrm>
            <a:off x="323714" y="287847"/>
            <a:ext cx="1416250" cy="618553"/>
          </a:xfrm>
          <a:prstGeom prst="rect">
            <a:avLst/>
          </a:prstGeom>
        </p:spPr>
      </p:pic>
      <p:sp>
        <p:nvSpPr>
          <p:cNvPr id="7" name="矩形 6"/>
          <p:cNvSpPr/>
          <p:nvPr userDrawn="1"/>
        </p:nvSpPr>
        <p:spPr>
          <a:xfrm flipH="1">
            <a:off x="1840706" y="300039"/>
            <a:ext cx="45719" cy="618553"/>
          </a:xfrm>
          <a:prstGeom prst="rect">
            <a:avLst/>
          </a:prstGeom>
          <a:solidFill>
            <a:srgbClr val="44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5A0C4"/>
              </a:solidFill>
            </a:endParaRPr>
          </a:p>
        </p:txBody>
      </p:sp>
      <p:sp>
        <p:nvSpPr>
          <p:cNvPr id="14" name="内容占位符 13"/>
          <p:cNvSpPr>
            <a:spLocks noGrp="1"/>
          </p:cNvSpPr>
          <p:nvPr>
            <p:ph sz="quarter" idx="12"/>
          </p:nvPr>
        </p:nvSpPr>
        <p:spPr>
          <a:xfrm>
            <a:off x="794738" y="1206417"/>
            <a:ext cx="10450297" cy="1989973"/>
          </a:xfrm>
          <a:prstGeom prst="rect">
            <a:avLst/>
          </a:prstGeom>
        </p:spPr>
        <p:txBody>
          <a:bodyPr>
            <a:normAutofit/>
          </a:bodyPr>
          <a:lstStyle>
            <a:lvl1pPr marL="0" indent="0">
              <a:buNone/>
              <a:defRPr sz="2800">
                <a:solidFill>
                  <a:srgbClr val="343434"/>
                </a:solidFill>
              </a:defRPr>
            </a:lvl1pPr>
            <a:lvl5pPr marL="1828800" indent="0">
              <a:buNone/>
              <a:defRPr/>
            </a:lvl5pPr>
          </a:lstStyle>
          <a:p>
            <a:pPr lvl="0"/>
            <a:r>
              <a:rPr lang="zh-CN" altLang="en-US" dirty="0" smtClean="0"/>
              <a:t>单击此处编辑母版文本样式</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44856" y="300039"/>
            <a:ext cx="1616485" cy="536620"/>
          </a:xfrm>
          <a:prstGeom prst="rect">
            <a:avLst/>
          </a:prstGeom>
        </p:spPr>
      </p:pic>
    </p:spTree>
    <p:extLst>
      <p:ext uri="{BB962C8B-B14F-4D97-AF65-F5344CB8AC3E}">
        <p14:creationId xmlns:p14="http://schemas.microsoft.com/office/powerpoint/2010/main" val="27799029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bg>
      <p:bgPr>
        <a:gradFill>
          <a:gsLst>
            <a:gs pos="0">
              <a:schemeClr val="accent3">
                <a:lumMod val="5000"/>
                <a:lumOff val="95000"/>
              </a:schemeClr>
            </a:gs>
            <a:gs pos="44000">
              <a:schemeClr val="accent3">
                <a:lumMod val="45000"/>
                <a:lumOff val="55000"/>
                <a:alpha val="40000"/>
              </a:schemeClr>
            </a:gs>
            <a:gs pos="83000">
              <a:schemeClr val="accent3">
                <a:lumMod val="45000"/>
                <a:lumOff val="55000"/>
              </a:schemeClr>
            </a:gs>
            <a:gs pos="100000">
              <a:schemeClr val="accent3">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内容占位符 13"/>
          <p:cNvSpPr>
            <a:spLocks noGrp="1"/>
          </p:cNvSpPr>
          <p:nvPr>
            <p:ph sz="quarter" idx="11" hasCustomPrompt="1"/>
          </p:nvPr>
        </p:nvSpPr>
        <p:spPr>
          <a:xfrm>
            <a:off x="829340" y="2525179"/>
            <a:ext cx="10419907" cy="1382712"/>
          </a:xfrm>
          <a:prstGeom prst="rect">
            <a:avLst/>
          </a:prstGeom>
        </p:spPr>
        <p:txBody>
          <a:bodyPr anchor="ctr"/>
          <a:lstStyle>
            <a:lvl1pPr marL="0" indent="0" algn="ctr">
              <a:buNone/>
              <a:defRPr sz="4400" b="1">
                <a:effectLst>
                  <a:outerShdw blurRad="38100" dist="38100" dir="2700000" algn="tl">
                    <a:srgbClr val="000000">
                      <a:alpha val="43137"/>
                    </a:srgbClr>
                  </a:outerShdw>
                </a:effectLst>
              </a:defRPr>
            </a:lvl1pPr>
          </a:lstStyle>
          <a:p>
            <a:pPr lvl="0"/>
            <a:r>
              <a:rPr lang="zh-CN" altLang="en-US" dirty="0" smtClean="0"/>
              <a:t>单击此处添加过渡页内容</a:t>
            </a:r>
            <a:endParaRPr lang="zh-CN" altLang="en-US" dirty="0"/>
          </a:p>
        </p:txBody>
      </p:sp>
    </p:spTree>
    <p:extLst>
      <p:ext uri="{BB962C8B-B14F-4D97-AF65-F5344CB8AC3E}">
        <p14:creationId xmlns:p14="http://schemas.microsoft.com/office/powerpoint/2010/main" val="11193280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9DC44D-BADB-438C-891A-0E9573948B2C}" type="datetime1">
              <a:rPr lang="zh-CN" altLang="en-US" smtClean="0"/>
              <a:t>2016-05-12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39383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E1691F-7A24-4268-9DD6-92342410E71D}" type="datetime1">
              <a:rPr lang="zh-CN" altLang="en-US" smtClean="0"/>
              <a:t>2016-05-12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222846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6D4F50-0AB1-4EB1-8122-075B25F7D6FB}" type="datetime1">
              <a:rPr lang="zh-CN" altLang="en-US" smtClean="0"/>
              <a:t>2016-05-12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364362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BCC694-3086-48A4-BA9A-8406044FE57B}" type="datetime1">
              <a:rPr lang="zh-CN" altLang="en-US" smtClean="0"/>
              <a:t>2016-05-12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344950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3EAC37-9C26-4DB2-A318-BED587A8B794}" type="datetime1">
              <a:rPr lang="zh-CN" altLang="en-US" smtClean="0"/>
              <a:t>2016-05-12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61615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47E0C6-5756-4B06-854F-3BA6A3B8928C}" type="datetime1">
              <a:rPr lang="zh-CN" altLang="en-US" smtClean="0"/>
              <a:t>2016-05-12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173190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8C696BE-7E15-4090-86DC-F44F78F2DFB0}" type="datetime1">
              <a:rPr lang="zh-CN" altLang="en-US" smtClean="0"/>
              <a:t>2016-05-12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253452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1ED4F9-C8F3-4B27-A444-DCB3A5F13130}" type="datetime1">
              <a:rPr lang="zh-CN" altLang="en-US" smtClean="0"/>
              <a:t>2016-05-12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40818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1" y="236025"/>
            <a:ext cx="11506198" cy="77096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342901" y="1422400"/>
            <a:ext cx="11506198" cy="464457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6A957-69F8-456E-B862-FB743A2D5258}" type="datetime1">
              <a:rPr lang="zh-CN" altLang="en-US" smtClean="0"/>
              <a:t>2016-05-12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CEBF1-E09E-4C9D-88C1-61BEB77D5AB6}" type="slidenum">
              <a:rPr lang="zh-CN" altLang="en-US" smtClean="0"/>
              <a:t>‹#›</a:t>
            </a:fld>
            <a:endParaRPr lang="zh-CN" altLang="en-US"/>
          </a:p>
        </p:txBody>
      </p:sp>
    </p:spTree>
    <p:extLst>
      <p:ext uri="{BB962C8B-B14F-4D97-AF65-F5344CB8AC3E}">
        <p14:creationId xmlns:p14="http://schemas.microsoft.com/office/powerpoint/2010/main" val="1401783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Segoe UI Light" panose="020B0502040204020203"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4.png"/><Relationship Id="rId18" Type="http://schemas.openxmlformats.org/officeDocument/2006/relationships/image" Target="../media/image49.png"/><Relationship Id="rId3" Type="http://schemas.openxmlformats.org/officeDocument/2006/relationships/notesSlide" Target="../notesSlides/notesSlide3.xml"/><Relationship Id="rId21" Type="http://schemas.openxmlformats.org/officeDocument/2006/relationships/oleObject" Target="../embeddings/oleObject1.bin"/><Relationship Id="rId7" Type="http://schemas.openxmlformats.org/officeDocument/2006/relationships/image" Target="../media/image43.PNG"/><Relationship Id="rId12" Type="http://schemas.openxmlformats.org/officeDocument/2006/relationships/image" Target="../media/image13.png"/><Relationship Id="rId17" Type="http://schemas.openxmlformats.org/officeDocument/2006/relationships/image" Target="../media/image48.png"/><Relationship Id="rId2" Type="http://schemas.openxmlformats.org/officeDocument/2006/relationships/slideLayout" Target="../slideLayouts/slideLayout12.xml"/><Relationship Id="rId16" Type="http://schemas.openxmlformats.org/officeDocument/2006/relationships/image" Target="../media/image24.png"/><Relationship Id="rId20" Type="http://schemas.openxmlformats.org/officeDocument/2006/relationships/image" Target="../media/image51.tiff"/><Relationship Id="rId1" Type="http://schemas.openxmlformats.org/officeDocument/2006/relationships/vmlDrawing" Target="../drawings/vmlDrawing1.v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23.png"/><Relationship Id="rId10" Type="http://schemas.openxmlformats.org/officeDocument/2006/relationships/image" Target="../media/image46.png"/><Relationship Id="rId19"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8.png"/><Relationship Id="rId22" Type="http://schemas.openxmlformats.org/officeDocument/2006/relationships/image" Target="../media/image3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2.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3.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520719" cy="2387600"/>
          </a:xfrm>
        </p:spPr>
        <p:txBody>
          <a:bodyPr/>
          <a:lstStyle/>
          <a:p>
            <a:r>
              <a:rPr lang="en-US" altLang="zh-CN" sz="5400" dirty="0"/>
              <a:t>Haier</a:t>
            </a:r>
            <a:r>
              <a:rPr lang="zh-CN" altLang="en-US" sz="5400" dirty="0"/>
              <a:t>用户定制应用分析</a:t>
            </a:r>
            <a:r>
              <a:rPr lang="zh-CN" altLang="en-US" sz="5400" dirty="0" smtClean="0"/>
              <a:t>支持</a:t>
            </a:r>
            <a:r>
              <a:rPr lang="en-US" altLang="zh-CN" dirty="0" smtClean="0"/>
              <a:t/>
            </a:r>
            <a:br>
              <a:rPr lang="en-US" altLang="zh-CN" dirty="0" smtClean="0"/>
            </a:br>
            <a:r>
              <a:rPr lang="zh-CN" altLang="en-US" sz="4400" dirty="0" smtClean="0"/>
              <a:t>项  目  启  动  会</a:t>
            </a:r>
            <a:endParaRPr lang="zh-CN" altLang="en-US" sz="4400" dirty="0"/>
          </a:p>
        </p:txBody>
      </p:sp>
      <p:sp>
        <p:nvSpPr>
          <p:cNvPr id="3" name="副标题 2"/>
          <p:cNvSpPr>
            <a:spLocks noGrp="1"/>
          </p:cNvSpPr>
          <p:nvPr>
            <p:ph type="subTitle" idx="1"/>
          </p:nvPr>
        </p:nvSpPr>
        <p:spPr/>
        <p:txBody>
          <a:bodyPr/>
          <a:lstStyle/>
          <a:p>
            <a:r>
              <a:rPr lang="en-US" altLang="zh-CN" dirty="0"/>
              <a:t>analyticservice.net</a:t>
            </a:r>
            <a:endParaRPr lang="zh-CN" altLang="en-US" dirty="0"/>
          </a:p>
        </p:txBody>
      </p:sp>
      <p:sp>
        <p:nvSpPr>
          <p:cNvPr id="4" name="灯片编号占位符 3"/>
          <p:cNvSpPr>
            <a:spLocks noGrp="1"/>
          </p:cNvSpPr>
          <p:nvPr>
            <p:ph type="sldNum" sz="quarter" idx="12"/>
          </p:nvPr>
        </p:nvSpPr>
        <p:spPr/>
        <p:txBody>
          <a:bodyPr/>
          <a:lstStyle/>
          <a:p>
            <a:fld id="{F1DCEBF1-E09E-4C9D-88C1-61BEB77D5AB6}" type="slidenum">
              <a:rPr lang="zh-CN" altLang="en-US" smtClean="0"/>
              <a:t>1</a:t>
            </a:fld>
            <a:endParaRPr lang="zh-CN" altLang="en-US"/>
          </a:p>
        </p:txBody>
      </p:sp>
    </p:spTree>
    <p:extLst>
      <p:ext uri="{BB962C8B-B14F-4D97-AF65-F5344CB8AC3E}">
        <p14:creationId xmlns:p14="http://schemas.microsoft.com/office/powerpoint/2010/main" val="3546953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业务架构</a:t>
            </a:r>
          </a:p>
        </p:txBody>
      </p:sp>
      <p:grpSp>
        <p:nvGrpSpPr>
          <p:cNvPr id="127" name="组合 126"/>
          <p:cNvGrpSpPr/>
          <p:nvPr/>
        </p:nvGrpSpPr>
        <p:grpSpPr>
          <a:xfrm>
            <a:off x="559302" y="1306595"/>
            <a:ext cx="2357671" cy="5083473"/>
            <a:chOff x="559302" y="1306595"/>
            <a:chExt cx="2357671" cy="5083473"/>
          </a:xfrm>
        </p:grpSpPr>
        <p:grpSp>
          <p:nvGrpSpPr>
            <p:cNvPr id="119" name="组合 118"/>
            <p:cNvGrpSpPr/>
            <p:nvPr/>
          </p:nvGrpSpPr>
          <p:grpSpPr>
            <a:xfrm>
              <a:off x="860630" y="4207972"/>
              <a:ext cx="1704280" cy="1027220"/>
              <a:chOff x="860630" y="4207972"/>
              <a:chExt cx="1704280" cy="1027220"/>
            </a:xfrm>
          </p:grpSpPr>
          <p:pic>
            <p:nvPicPr>
              <p:cNvPr id="5" name="图片 4"/>
              <p:cNvPicPr>
                <a:picLocks noChangeAspect="1"/>
              </p:cNvPicPr>
              <p:nvPr/>
            </p:nvPicPr>
            <p:blipFill>
              <a:blip r:embed="rId2"/>
              <a:stretch>
                <a:fillRect/>
              </a:stretch>
            </p:blipFill>
            <p:spPr>
              <a:xfrm>
                <a:off x="1386964" y="4207972"/>
                <a:ext cx="504000" cy="504000"/>
              </a:xfrm>
              <a:prstGeom prst="rect">
                <a:avLst/>
              </a:prstGeom>
            </p:spPr>
          </p:pic>
          <p:sp>
            <p:nvSpPr>
              <p:cNvPr id="7" name="文本框 6"/>
              <p:cNvSpPr txBox="1"/>
              <p:nvPr/>
            </p:nvSpPr>
            <p:spPr>
              <a:xfrm>
                <a:off x="860630" y="4711972"/>
                <a:ext cx="1704280" cy="523220"/>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线上数据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AAS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数据中心）</a:t>
                </a:r>
              </a:p>
            </p:txBody>
          </p:sp>
        </p:grpSp>
        <p:grpSp>
          <p:nvGrpSpPr>
            <p:cNvPr id="28" name="组合 27"/>
            <p:cNvGrpSpPr/>
            <p:nvPr/>
          </p:nvGrpSpPr>
          <p:grpSpPr>
            <a:xfrm>
              <a:off x="1209157" y="5336458"/>
              <a:ext cx="982897" cy="1053610"/>
              <a:chOff x="1241312" y="5061757"/>
              <a:chExt cx="982897" cy="1053610"/>
            </a:xfrm>
          </p:grpSpPr>
          <p:pic>
            <p:nvPicPr>
              <p:cNvPr id="8" name="图片 7"/>
              <p:cNvPicPr>
                <a:picLocks noChangeAspect="1"/>
              </p:cNvPicPr>
              <p:nvPr/>
            </p:nvPicPr>
            <p:blipFill>
              <a:blip r:embed="rId3"/>
              <a:stretch>
                <a:fillRect/>
              </a:stretch>
            </p:blipFill>
            <p:spPr>
              <a:xfrm>
                <a:off x="1419117" y="5061757"/>
                <a:ext cx="504000" cy="504000"/>
              </a:xfrm>
              <a:prstGeom prst="rect">
                <a:avLst/>
              </a:prstGeom>
            </p:spPr>
          </p:pic>
          <p:sp>
            <p:nvSpPr>
              <p:cNvPr id="9" name="文本框 8"/>
              <p:cNvSpPr txBox="1"/>
              <p:nvPr/>
            </p:nvSpPr>
            <p:spPr>
              <a:xfrm>
                <a:off x="1241312" y="5592147"/>
                <a:ext cx="982897" cy="523220"/>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外部购买竞品信息</a:t>
                </a:r>
              </a:p>
            </p:txBody>
          </p:sp>
        </p:grpSp>
        <p:grpSp>
          <p:nvGrpSpPr>
            <p:cNvPr id="120" name="组合 119"/>
            <p:cNvGrpSpPr/>
            <p:nvPr/>
          </p:nvGrpSpPr>
          <p:grpSpPr>
            <a:xfrm>
              <a:off x="821992" y="2902041"/>
              <a:ext cx="1742917" cy="1323547"/>
              <a:chOff x="821992" y="2902041"/>
              <a:chExt cx="1742917" cy="1323547"/>
            </a:xfrm>
          </p:grpSpPr>
          <p:pic>
            <p:nvPicPr>
              <p:cNvPr id="18" name="图片 17"/>
              <p:cNvPicPr>
                <a:picLocks noChangeAspect="1"/>
              </p:cNvPicPr>
              <p:nvPr/>
            </p:nvPicPr>
            <p:blipFill>
              <a:blip r:embed="rId4"/>
              <a:stretch>
                <a:fillRect/>
              </a:stretch>
            </p:blipFill>
            <p:spPr>
              <a:xfrm>
                <a:off x="860629" y="2902041"/>
                <a:ext cx="504000" cy="504000"/>
              </a:xfrm>
              <a:prstGeom prst="rect">
                <a:avLst/>
              </a:prstGeom>
            </p:spPr>
          </p:pic>
          <p:pic>
            <p:nvPicPr>
              <p:cNvPr id="24" name="图片 23"/>
              <p:cNvPicPr>
                <a:picLocks noChangeAspect="1"/>
              </p:cNvPicPr>
              <p:nvPr/>
            </p:nvPicPr>
            <p:blipFill>
              <a:blip r:embed="rId5"/>
              <a:stretch>
                <a:fillRect/>
              </a:stretch>
            </p:blipFill>
            <p:spPr>
              <a:xfrm>
                <a:off x="1925171" y="2902041"/>
                <a:ext cx="504000" cy="504000"/>
              </a:xfrm>
              <a:prstGeom prst="rect">
                <a:avLst/>
              </a:prstGeom>
            </p:spPr>
          </p:pic>
          <p:pic>
            <p:nvPicPr>
              <p:cNvPr id="25" name="图片 24"/>
              <p:cNvPicPr>
                <a:picLocks noChangeAspect="1"/>
              </p:cNvPicPr>
              <p:nvPr/>
            </p:nvPicPr>
            <p:blipFill>
              <a:blip r:embed="rId6"/>
              <a:stretch>
                <a:fillRect/>
              </a:stretch>
            </p:blipFill>
            <p:spPr>
              <a:xfrm>
                <a:off x="1423722" y="2902041"/>
                <a:ext cx="504000" cy="504000"/>
              </a:xfrm>
              <a:prstGeom prst="rect">
                <a:avLst/>
              </a:prstGeom>
            </p:spPr>
          </p:pic>
          <p:sp>
            <p:nvSpPr>
              <p:cNvPr id="29" name="文本框 28"/>
              <p:cNvSpPr txBox="1"/>
              <p:nvPr/>
            </p:nvSpPr>
            <p:spPr>
              <a:xfrm>
                <a:off x="821992" y="3486924"/>
                <a:ext cx="1742917" cy="738664"/>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用户行为数据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（百度统计、网站日志、应用日志等）</a:t>
                </a:r>
              </a:p>
            </p:txBody>
          </p:sp>
        </p:grpSp>
        <p:grpSp>
          <p:nvGrpSpPr>
            <p:cNvPr id="126" name="组合 125"/>
            <p:cNvGrpSpPr/>
            <p:nvPr/>
          </p:nvGrpSpPr>
          <p:grpSpPr>
            <a:xfrm>
              <a:off x="559302" y="1306595"/>
              <a:ext cx="2357671" cy="1538990"/>
              <a:chOff x="559302" y="1306595"/>
              <a:chExt cx="2357671" cy="1538990"/>
            </a:xfrm>
          </p:grpSpPr>
          <p:grpSp>
            <p:nvGrpSpPr>
              <p:cNvPr id="121" name="组合 120"/>
              <p:cNvGrpSpPr/>
              <p:nvPr/>
            </p:nvGrpSpPr>
            <p:grpSpPr>
              <a:xfrm>
                <a:off x="559302" y="1306595"/>
                <a:ext cx="1476003" cy="1538990"/>
                <a:chOff x="559302" y="1306595"/>
                <a:chExt cx="1476003" cy="1538990"/>
              </a:xfrm>
            </p:grpSpPr>
            <p:pic>
              <p:nvPicPr>
                <p:cNvPr id="3" name="图片 2"/>
                <p:cNvPicPr>
                  <a:picLocks noChangeAspect="1"/>
                </p:cNvPicPr>
                <p:nvPr/>
              </p:nvPicPr>
              <p:blipFill>
                <a:blip r:embed="rId7"/>
                <a:stretch>
                  <a:fillRect/>
                </a:stretch>
              </p:blipFill>
              <p:spPr>
                <a:xfrm>
                  <a:off x="1392900" y="1306595"/>
                  <a:ext cx="504000" cy="504000"/>
                </a:xfrm>
                <a:prstGeom prst="rect">
                  <a:avLst/>
                </a:prstGeom>
              </p:spPr>
            </p:pic>
            <p:sp>
              <p:nvSpPr>
                <p:cNvPr id="4" name="文本框 3"/>
                <p:cNvSpPr txBox="1"/>
                <p:nvPr/>
              </p:nvSpPr>
              <p:spPr>
                <a:xfrm>
                  <a:off x="559302" y="1891478"/>
                  <a:ext cx="1476003"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EDW</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、云图、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PLM</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SCRM</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、用户中心等）</a:t>
                  </a:r>
                </a:p>
              </p:txBody>
            </p:sp>
          </p:grpSp>
          <p:grpSp>
            <p:nvGrpSpPr>
              <p:cNvPr id="85" name="组合 84"/>
              <p:cNvGrpSpPr/>
              <p:nvPr/>
            </p:nvGrpSpPr>
            <p:grpSpPr>
              <a:xfrm>
                <a:off x="1971413" y="1308795"/>
                <a:ext cx="945560" cy="874278"/>
                <a:chOff x="7961140" y="1859203"/>
                <a:chExt cx="945560" cy="874278"/>
              </a:xfrm>
            </p:grpSpPr>
            <p:pic>
              <p:nvPicPr>
                <p:cNvPr id="58" name="图片 57"/>
                <p:cNvPicPr>
                  <a:picLocks noChangeAspect="1"/>
                </p:cNvPicPr>
                <p:nvPr/>
              </p:nvPicPr>
              <p:blipFill>
                <a:blip r:embed="rId8"/>
                <a:stretch>
                  <a:fillRect/>
                </a:stretch>
              </p:blipFill>
              <p:spPr>
                <a:xfrm>
                  <a:off x="8169368" y="1859203"/>
                  <a:ext cx="504000" cy="504000"/>
                </a:xfrm>
                <a:prstGeom prst="rect">
                  <a:avLst/>
                </a:prstGeom>
              </p:spPr>
            </p:pic>
            <p:sp>
              <p:nvSpPr>
                <p:cNvPr id="74" name="文本框 73"/>
                <p:cNvSpPr txBox="1"/>
                <p:nvPr/>
              </p:nvSpPr>
              <p:spPr>
                <a:xfrm>
                  <a:off x="7961140" y="2425704"/>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生产数据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
        <p:nvSpPr>
          <p:cNvPr id="43" name="圆角矩形 42"/>
          <p:cNvSpPr/>
          <p:nvPr/>
        </p:nvSpPr>
        <p:spPr>
          <a:xfrm>
            <a:off x="3452118" y="1217750"/>
            <a:ext cx="4727396" cy="5265243"/>
          </a:xfrm>
          <a:prstGeom prst="roundRect">
            <a:avLst/>
          </a:prstGeom>
          <a:noFill/>
          <a:ln w="28575">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698193" y="1470293"/>
            <a:ext cx="964803" cy="4702610"/>
            <a:chOff x="3698193" y="1470293"/>
            <a:chExt cx="964803" cy="4702610"/>
          </a:xfrm>
        </p:grpSpPr>
        <p:grpSp>
          <p:nvGrpSpPr>
            <p:cNvPr id="77" name="组合 76"/>
            <p:cNvGrpSpPr/>
            <p:nvPr/>
          </p:nvGrpSpPr>
          <p:grpSpPr>
            <a:xfrm>
              <a:off x="3716033" y="4057206"/>
              <a:ext cx="945560" cy="868647"/>
              <a:chOff x="4450257" y="3556890"/>
              <a:chExt cx="945560" cy="868647"/>
            </a:xfrm>
          </p:grpSpPr>
          <p:pic>
            <p:nvPicPr>
              <p:cNvPr id="49" name="图片 48"/>
              <p:cNvPicPr>
                <a:picLocks noChangeAspect="1"/>
              </p:cNvPicPr>
              <p:nvPr/>
            </p:nvPicPr>
            <p:blipFill>
              <a:blip r:embed="rId9"/>
              <a:stretch>
                <a:fillRect/>
              </a:stretch>
            </p:blipFill>
            <p:spPr>
              <a:xfrm>
                <a:off x="4702424" y="3556890"/>
                <a:ext cx="504000" cy="504000"/>
              </a:xfrm>
              <a:prstGeom prst="rect">
                <a:avLst/>
              </a:prstGeom>
            </p:spPr>
          </p:pic>
          <p:sp>
            <p:nvSpPr>
              <p:cNvPr id="75" name="文本框 74"/>
              <p:cNvSpPr txBox="1"/>
              <p:nvPr/>
            </p:nvSpPr>
            <p:spPr>
              <a:xfrm>
                <a:off x="4450257" y="4117760"/>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数据权限</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8" name="组合 77"/>
            <p:cNvGrpSpPr/>
            <p:nvPr/>
          </p:nvGrpSpPr>
          <p:grpSpPr>
            <a:xfrm>
              <a:off x="3717436" y="2794979"/>
              <a:ext cx="945560" cy="888315"/>
              <a:chOff x="4450257" y="2355481"/>
              <a:chExt cx="945560" cy="888315"/>
            </a:xfrm>
          </p:grpSpPr>
          <p:pic>
            <p:nvPicPr>
              <p:cNvPr id="50" name="图片 49"/>
              <p:cNvPicPr>
                <a:picLocks noChangeAspect="1"/>
              </p:cNvPicPr>
              <p:nvPr/>
            </p:nvPicPr>
            <p:blipFill>
              <a:blip r:embed="rId10"/>
              <a:stretch>
                <a:fillRect/>
              </a:stretch>
            </p:blipFill>
            <p:spPr>
              <a:xfrm>
                <a:off x="4660790" y="2355481"/>
                <a:ext cx="504000" cy="504000"/>
              </a:xfrm>
              <a:prstGeom prst="rect">
                <a:avLst/>
              </a:prstGeom>
            </p:spPr>
          </p:pic>
          <p:sp>
            <p:nvSpPr>
              <p:cNvPr id="76" name="文本框 75"/>
              <p:cNvSpPr txBox="1"/>
              <p:nvPr/>
            </p:nvSpPr>
            <p:spPr>
              <a:xfrm>
                <a:off x="4450257" y="2936019"/>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数据安全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3698193" y="1470293"/>
              <a:ext cx="945560" cy="950774"/>
              <a:chOff x="3390425" y="1558595"/>
              <a:chExt cx="945560" cy="950774"/>
            </a:xfrm>
          </p:grpSpPr>
          <p:pic>
            <p:nvPicPr>
              <p:cNvPr id="47" name="图片 46"/>
              <p:cNvPicPr>
                <a:picLocks noChangeAspect="1"/>
              </p:cNvPicPr>
              <p:nvPr/>
            </p:nvPicPr>
            <p:blipFill>
              <a:blip r:embed="rId11"/>
              <a:stretch>
                <a:fillRect/>
              </a:stretch>
            </p:blipFill>
            <p:spPr>
              <a:xfrm>
                <a:off x="3623474" y="1558595"/>
                <a:ext cx="504000" cy="504000"/>
              </a:xfrm>
              <a:prstGeom prst="rect">
                <a:avLst/>
              </a:prstGeom>
            </p:spPr>
          </p:pic>
          <p:sp>
            <p:nvSpPr>
              <p:cNvPr id="79" name="文本框 78"/>
              <p:cNvSpPr txBox="1"/>
              <p:nvPr/>
            </p:nvSpPr>
            <p:spPr>
              <a:xfrm>
                <a:off x="3390425" y="2201592"/>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数据存储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3704983" y="5299765"/>
              <a:ext cx="945560" cy="873138"/>
              <a:chOff x="5375934" y="2952750"/>
              <a:chExt cx="945560" cy="873138"/>
            </a:xfrm>
          </p:grpSpPr>
          <p:pic>
            <p:nvPicPr>
              <p:cNvPr id="81" name="图片 80"/>
              <p:cNvPicPr>
                <a:picLocks noChangeAspect="1"/>
              </p:cNvPicPr>
              <p:nvPr/>
            </p:nvPicPr>
            <p:blipFill>
              <a:blip r:embed="rId12"/>
              <a:stretch>
                <a:fillRect/>
              </a:stretch>
            </p:blipFill>
            <p:spPr>
              <a:xfrm>
                <a:off x="5619750" y="2952750"/>
                <a:ext cx="504000" cy="504000"/>
              </a:xfrm>
              <a:prstGeom prst="rect">
                <a:avLst/>
              </a:prstGeom>
            </p:spPr>
          </p:pic>
          <p:sp>
            <p:nvSpPr>
              <p:cNvPr id="82" name="文本框 81"/>
              <p:cNvSpPr txBox="1"/>
              <p:nvPr/>
            </p:nvSpPr>
            <p:spPr>
              <a:xfrm>
                <a:off x="5375934" y="3518111"/>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元数据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nvGrpSpPr>
          <p:cNvPr id="33" name="组合 32"/>
          <p:cNvGrpSpPr/>
          <p:nvPr/>
        </p:nvGrpSpPr>
        <p:grpSpPr>
          <a:xfrm>
            <a:off x="8341575" y="2039705"/>
            <a:ext cx="1717187" cy="3308173"/>
            <a:chOff x="8341575" y="2039705"/>
            <a:chExt cx="1717187" cy="3308173"/>
          </a:xfrm>
        </p:grpSpPr>
        <p:grpSp>
          <p:nvGrpSpPr>
            <p:cNvPr id="71" name="组合 70"/>
            <p:cNvGrpSpPr/>
            <p:nvPr/>
          </p:nvGrpSpPr>
          <p:grpSpPr>
            <a:xfrm>
              <a:off x="8970020" y="2039705"/>
              <a:ext cx="945560" cy="853558"/>
              <a:chOff x="8117052" y="460059"/>
              <a:chExt cx="945560" cy="853558"/>
            </a:xfrm>
          </p:grpSpPr>
          <p:pic>
            <p:nvPicPr>
              <p:cNvPr id="14" name="图片 13"/>
              <p:cNvPicPr>
                <a:picLocks noChangeAspect="1"/>
              </p:cNvPicPr>
              <p:nvPr/>
            </p:nvPicPr>
            <p:blipFill>
              <a:blip r:embed="rId13"/>
              <a:stretch>
                <a:fillRect/>
              </a:stretch>
            </p:blipFill>
            <p:spPr>
              <a:xfrm>
                <a:off x="8356646" y="460059"/>
                <a:ext cx="504000" cy="504000"/>
              </a:xfrm>
              <a:prstGeom prst="rect">
                <a:avLst/>
              </a:prstGeom>
            </p:spPr>
          </p:pic>
          <p:sp>
            <p:nvSpPr>
              <p:cNvPr id="70" name="文本框 69"/>
              <p:cNvSpPr txBox="1"/>
              <p:nvPr/>
            </p:nvSpPr>
            <p:spPr>
              <a:xfrm>
                <a:off x="8117052" y="1005840"/>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API</a:t>
                </a:r>
              </a:p>
            </p:txBody>
          </p:sp>
        </p:grpSp>
        <p:grpSp>
          <p:nvGrpSpPr>
            <p:cNvPr id="124" name="组合 123"/>
            <p:cNvGrpSpPr/>
            <p:nvPr/>
          </p:nvGrpSpPr>
          <p:grpSpPr>
            <a:xfrm>
              <a:off x="8341575" y="2394578"/>
              <a:ext cx="504000" cy="2718700"/>
              <a:chOff x="8341575" y="2394578"/>
              <a:chExt cx="504000" cy="2718700"/>
            </a:xfrm>
          </p:grpSpPr>
          <p:pic>
            <p:nvPicPr>
              <p:cNvPr id="115" name="图片 114"/>
              <p:cNvPicPr>
                <a:picLocks noChangeAspect="1"/>
              </p:cNvPicPr>
              <p:nvPr/>
            </p:nvPicPr>
            <p:blipFill>
              <a:blip r:embed="rId14"/>
              <a:stretch>
                <a:fillRect/>
              </a:stretch>
            </p:blipFill>
            <p:spPr>
              <a:xfrm rot="5400000">
                <a:off x="8341575" y="2394578"/>
                <a:ext cx="504000" cy="504000"/>
              </a:xfrm>
              <a:prstGeom prst="rect">
                <a:avLst/>
              </a:prstGeom>
            </p:spPr>
          </p:pic>
          <p:pic>
            <p:nvPicPr>
              <p:cNvPr id="116" name="图片 115"/>
              <p:cNvPicPr>
                <a:picLocks noChangeAspect="1"/>
              </p:cNvPicPr>
              <p:nvPr/>
            </p:nvPicPr>
            <p:blipFill>
              <a:blip r:embed="rId14"/>
              <a:stretch>
                <a:fillRect/>
              </a:stretch>
            </p:blipFill>
            <p:spPr>
              <a:xfrm rot="5400000">
                <a:off x="8341575" y="4609278"/>
                <a:ext cx="504000" cy="504000"/>
              </a:xfrm>
              <a:prstGeom prst="rect">
                <a:avLst/>
              </a:prstGeom>
            </p:spPr>
          </p:pic>
        </p:grpSp>
        <p:grpSp>
          <p:nvGrpSpPr>
            <p:cNvPr id="144" name="组合 143"/>
            <p:cNvGrpSpPr/>
            <p:nvPr/>
          </p:nvGrpSpPr>
          <p:grpSpPr>
            <a:xfrm>
              <a:off x="8922635" y="4549327"/>
              <a:ext cx="1088742" cy="798551"/>
              <a:chOff x="8898429" y="5745943"/>
              <a:chExt cx="1088742" cy="798551"/>
            </a:xfrm>
          </p:grpSpPr>
          <p:sp>
            <p:nvSpPr>
              <p:cNvPr id="65" name="文本框 64"/>
              <p:cNvSpPr txBox="1"/>
              <p:nvPr/>
            </p:nvSpPr>
            <p:spPr>
              <a:xfrm>
                <a:off x="8898429" y="6236717"/>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舆情监控</a:t>
                </a:r>
              </a:p>
            </p:txBody>
          </p:sp>
          <p:pic>
            <p:nvPicPr>
              <p:cNvPr id="128" name="图片 127"/>
              <p:cNvPicPr>
                <a:picLocks noChangeAspect="1"/>
              </p:cNvPicPr>
              <p:nvPr/>
            </p:nvPicPr>
            <p:blipFill>
              <a:blip r:embed="rId15"/>
              <a:stretch>
                <a:fillRect/>
              </a:stretch>
            </p:blipFill>
            <p:spPr>
              <a:xfrm>
                <a:off x="9200318" y="5745943"/>
                <a:ext cx="504000" cy="504000"/>
              </a:xfrm>
              <a:prstGeom prst="rect">
                <a:avLst/>
              </a:prstGeom>
            </p:spPr>
          </p:pic>
        </p:grpSp>
        <p:grpSp>
          <p:nvGrpSpPr>
            <p:cNvPr id="132" name="组合 131"/>
            <p:cNvGrpSpPr/>
            <p:nvPr/>
          </p:nvGrpSpPr>
          <p:grpSpPr>
            <a:xfrm>
              <a:off x="8970020" y="3320232"/>
              <a:ext cx="1088742" cy="818965"/>
              <a:chOff x="8971405" y="5597839"/>
              <a:chExt cx="1088742" cy="818965"/>
            </a:xfrm>
          </p:grpSpPr>
          <p:pic>
            <p:nvPicPr>
              <p:cNvPr id="129" name="图片 128"/>
              <p:cNvPicPr>
                <a:picLocks noChangeAspect="1"/>
              </p:cNvPicPr>
              <p:nvPr/>
            </p:nvPicPr>
            <p:blipFill>
              <a:blip r:embed="rId16"/>
              <a:stretch>
                <a:fillRect/>
              </a:stretch>
            </p:blipFill>
            <p:spPr>
              <a:xfrm>
                <a:off x="9205064" y="5597839"/>
                <a:ext cx="504000" cy="504000"/>
              </a:xfrm>
              <a:prstGeom prst="rect">
                <a:avLst/>
              </a:prstGeom>
            </p:spPr>
          </p:pic>
          <p:sp>
            <p:nvSpPr>
              <p:cNvPr id="131" name="文本框 130"/>
              <p:cNvSpPr txBox="1"/>
              <p:nvPr/>
            </p:nvSpPr>
            <p:spPr>
              <a:xfrm>
                <a:off x="8971405" y="6109027"/>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可视化平台</a:t>
                </a:r>
              </a:p>
            </p:txBody>
          </p:sp>
        </p:grpSp>
      </p:grpSp>
      <p:grpSp>
        <p:nvGrpSpPr>
          <p:cNvPr id="30" name="组合 29"/>
          <p:cNvGrpSpPr/>
          <p:nvPr/>
        </p:nvGrpSpPr>
        <p:grpSpPr>
          <a:xfrm>
            <a:off x="2509071" y="1604556"/>
            <a:ext cx="1088742" cy="4199890"/>
            <a:chOff x="2509071" y="1604556"/>
            <a:chExt cx="1088742" cy="4199890"/>
          </a:xfrm>
        </p:grpSpPr>
        <p:grpSp>
          <p:nvGrpSpPr>
            <p:cNvPr id="27" name="组合 26"/>
            <p:cNvGrpSpPr/>
            <p:nvPr/>
          </p:nvGrpSpPr>
          <p:grpSpPr>
            <a:xfrm>
              <a:off x="2638208" y="1604556"/>
              <a:ext cx="779258" cy="4199890"/>
              <a:chOff x="2638208" y="1604556"/>
              <a:chExt cx="779258" cy="4199890"/>
            </a:xfrm>
          </p:grpSpPr>
          <p:grpSp>
            <p:nvGrpSpPr>
              <p:cNvPr id="122" name="组合 121"/>
              <p:cNvGrpSpPr/>
              <p:nvPr/>
            </p:nvGrpSpPr>
            <p:grpSpPr>
              <a:xfrm>
                <a:off x="2638208" y="1604556"/>
                <a:ext cx="533519" cy="4199890"/>
                <a:chOff x="2638208" y="1604556"/>
                <a:chExt cx="533519" cy="4199890"/>
              </a:xfrm>
            </p:grpSpPr>
            <p:pic>
              <p:nvPicPr>
                <p:cNvPr id="44" name="图片 43"/>
                <p:cNvPicPr>
                  <a:picLocks noChangeAspect="1"/>
                </p:cNvPicPr>
                <p:nvPr/>
              </p:nvPicPr>
              <p:blipFill>
                <a:blip r:embed="rId17"/>
                <a:stretch>
                  <a:fillRect/>
                </a:stretch>
              </p:blipFill>
              <p:spPr>
                <a:xfrm>
                  <a:off x="2667727" y="1604556"/>
                  <a:ext cx="504000" cy="504000"/>
                </a:xfrm>
                <a:prstGeom prst="rect">
                  <a:avLst/>
                </a:prstGeom>
              </p:spPr>
            </p:pic>
            <p:pic>
              <p:nvPicPr>
                <p:cNvPr id="45" name="图片 44"/>
                <p:cNvPicPr>
                  <a:picLocks noChangeAspect="1"/>
                </p:cNvPicPr>
                <p:nvPr/>
              </p:nvPicPr>
              <p:blipFill>
                <a:blip r:embed="rId17"/>
                <a:stretch>
                  <a:fillRect/>
                </a:stretch>
              </p:blipFill>
              <p:spPr>
                <a:xfrm>
                  <a:off x="2667727" y="3542701"/>
                  <a:ext cx="504000" cy="504000"/>
                </a:xfrm>
                <a:prstGeom prst="rect">
                  <a:avLst/>
                </a:prstGeom>
              </p:spPr>
            </p:pic>
            <p:pic>
              <p:nvPicPr>
                <p:cNvPr id="46" name="图片 45"/>
                <p:cNvPicPr>
                  <a:picLocks noChangeAspect="1"/>
                </p:cNvPicPr>
                <p:nvPr/>
              </p:nvPicPr>
              <p:blipFill>
                <a:blip r:embed="rId17"/>
                <a:stretch>
                  <a:fillRect/>
                </a:stretch>
              </p:blipFill>
              <p:spPr>
                <a:xfrm>
                  <a:off x="2638208" y="5300446"/>
                  <a:ext cx="504000" cy="504000"/>
                </a:xfrm>
                <a:prstGeom prst="rect">
                  <a:avLst/>
                </a:prstGeom>
              </p:spPr>
            </p:pic>
          </p:grpSp>
          <p:pic>
            <p:nvPicPr>
              <p:cNvPr id="135" name="图片 134"/>
              <p:cNvPicPr>
                <a:picLocks noChangeAspect="1"/>
              </p:cNvPicPr>
              <p:nvPr/>
            </p:nvPicPr>
            <p:blipFill>
              <a:blip r:embed="rId18"/>
              <a:stretch>
                <a:fillRect/>
              </a:stretch>
            </p:blipFill>
            <p:spPr>
              <a:xfrm>
                <a:off x="3129466" y="3650701"/>
                <a:ext cx="288000" cy="288000"/>
              </a:xfrm>
              <a:prstGeom prst="rect">
                <a:avLst/>
              </a:prstGeom>
            </p:spPr>
          </p:pic>
        </p:grpSp>
        <p:sp>
          <p:nvSpPr>
            <p:cNvPr id="136" name="文本框 135"/>
            <p:cNvSpPr txBox="1"/>
            <p:nvPr/>
          </p:nvSpPr>
          <p:spPr>
            <a:xfrm>
              <a:off x="2509071" y="3964488"/>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实时</a:t>
              </a:r>
            </a:p>
          </p:txBody>
        </p:sp>
      </p:grpSp>
      <p:grpSp>
        <p:nvGrpSpPr>
          <p:cNvPr id="34" name="组合 33"/>
          <p:cNvGrpSpPr/>
          <p:nvPr/>
        </p:nvGrpSpPr>
        <p:grpSpPr>
          <a:xfrm>
            <a:off x="9844956" y="381457"/>
            <a:ext cx="2283576" cy="6253312"/>
            <a:chOff x="9844956" y="381457"/>
            <a:chExt cx="2283576" cy="6253312"/>
          </a:xfrm>
        </p:grpSpPr>
        <p:grpSp>
          <p:nvGrpSpPr>
            <p:cNvPr id="67" name="组合 66"/>
            <p:cNvGrpSpPr/>
            <p:nvPr/>
          </p:nvGrpSpPr>
          <p:grpSpPr>
            <a:xfrm>
              <a:off x="11039790" y="1293664"/>
              <a:ext cx="1088742" cy="953941"/>
              <a:chOff x="9830815" y="3556890"/>
              <a:chExt cx="1088742" cy="953941"/>
            </a:xfrm>
          </p:grpSpPr>
          <p:pic>
            <p:nvPicPr>
              <p:cNvPr id="13" name="图片 12"/>
              <p:cNvPicPr>
                <a:picLocks noChangeAspect="1"/>
              </p:cNvPicPr>
              <p:nvPr/>
            </p:nvPicPr>
            <p:blipFill>
              <a:blip r:embed="rId19"/>
              <a:stretch>
                <a:fillRect/>
              </a:stretch>
            </p:blipFill>
            <p:spPr>
              <a:xfrm>
                <a:off x="10123186" y="3556890"/>
                <a:ext cx="504000" cy="504000"/>
              </a:xfrm>
              <a:prstGeom prst="rect">
                <a:avLst/>
              </a:prstGeom>
            </p:spPr>
          </p:pic>
          <p:sp>
            <p:nvSpPr>
              <p:cNvPr id="64" name="文本框 63"/>
              <p:cNvSpPr txBox="1"/>
              <p:nvPr/>
            </p:nvSpPr>
            <p:spPr>
              <a:xfrm>
                <a:off x="9830815" y="4203054"/>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竞品分析</a:t>
                </a:r>
              </a:p>
            </p:txBody>
          </p:sp>
        </p:grpSp>
        <p:grpSp>
          <p:nvGrpSpPr>
            <p:cNvPr id="86" name="组合 85"/>
            <p:cNvGrpSpPr/>
            <p:nvPr/>
          </p:nvGrpSpPr>
          <p:grpSpPr>
            <a:xfrm>
              <a:off x="11111381" y="4710536"/>
              <a:ext cx="945560" cy="889189"/>
              <a:chOff x="7297601" y="2728831"/>
              <a:chExt cx="945560" cy="889189"/>
            </a:xfrm>
          </p:grpSpPr>
          <p:pic>
            <p:nvPicPr>
              <p:cNvPr id="21" name="图片 20"/>
              <p:cNvPicPr>
                <a:picLocks noChangeAspect="1"/>
              </p:cNvPicPr>
              <p:nvPr/>
            </p:nvPicPr>
            <p:blipFill>
              <a:blip r:embed="rId20"/>
              <a:stretch>
                <a:fillRect/>
              </a:stretch>
            </p:blipFill>
            <p:spPr>
              <a:xfrm>
                <a:off x="7540729" y="2728831"/>
                <a:ext cx="504000" cy="504000"/>
              </a:xfrm>
              <a:prstGeom prst="rect">
                <a:avLst/>
              </a:prstGeom>
            </p:spPr>
          </p:pic>
          <p:sp>
            <p:nvSpPr>
              <p:cNvPr id="72" name="文本框 71"/>
              <p:cNvSpPr txBox="1"/>
              <p:nvPr/>
            </p:nvSpPr>
            <p:spPr>
              <a:xfrm>
                <a:off x="7297601" y="3310243"/>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搜索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11039790" y="5792619"/>
              <a:ext cx="1088742" cy="842150"/>
              <a:chOff x="8912693" y="5594226"/>
              <a:chExt cx="1088742" cy="842150"/>
            </a:xfrm>
          </p:grpSpPr>
          <p:pic>
            <p:nvPicPr>
              <p:cNvPr id="23" name="图片 22"/>
              <p:cNvPicPr>
                <a:picLocks noChangeAspect="1"/>
              </p:cNvPicPr>
              <p:nvPr/>
            </p:nvPicPr>
            <p:blipFill>
              <a:blip r:embed="rId21"/>
              <a:stretch>
                <a:fillRect/>
              </a:stretch>
            </p:blipFill>
            <p:spPr>
              <a:xfrm>
                <a:off x="9214582" y="5594226"/>
                <a:ext cx="504000" cy="504000"/>
              </a:xfrm>
              <a:prstGeom prst="rect">
                <a:avLst/>
              </a:prstGeom>
            </p:spPr>
          </p:pic>
          <p:sp>
            <p:nvSpPr>
              <p:cNvPr id="108" name="文本框 107"/>
              <p:cNvSpPr txBox="1"/>
              <p:nvPr/>
            </p:nvSpPr>
            <p:spPr>
              <a:xfrm>
                <a:off x="8912693" y="6128599"/>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数据导出</a:t>
                </a:r>
              </a:p>
            </p:txBody>
          </p:sp>
        </p:grpSp>
        <p:grpSp>
          <p:nvGrpSpPr>
            <p:cNvPr id="111" name="组合 110"/>
            <p:cNvGrpSpPr/>
            <p:nvPr/>
          </p:nvGrpSpPr>
          <p:grpSpPr>
            <a:xfrm>
              <a:off x="11111381" y="381457"/>
              <a:ext cx="945560" cy="921666"/>
              <a:chOff x="10741235" y="702515"/>
              <a:chExt cx="945560" cy="921666"/>
            </a:xfrm>
          </p:grpSpPr>
          <p:pic>
            <p:nvPicPr>
              <p:cNvPr id="20" name="图片 19"/>
              <p:cNvPicPr>
                <a:picLocks noChangeAspect="1"/>
              </p:cNvPicPr>
              <p:nvPr/>
            </p:nvPicPr>
            <p:blipFill>
              <a:blip r:embed="rId22"/>
              <a:stretch>
                <a:fillRect/>
              </a:stretch>
            </p:blipFill>
            <p:spPr>
              <a:xfrm>
                <a:off x="10962015" y="702515"/>
                <a:ext cx="504000" cy="504000"/>
              </a:xfrm>
              <a:prstGeom prst="rect">
                <a:avLst/>
              </a:prstGeom>
            </p:spPr>
          </p:pic>
          <p:sp>
            <p:nvSpPr>
              <p:cNvPr id="110" name="文本框 109"/>
              <p:cNvSpPr txBox="1"/>
              <p:nvPr/>
            </p:nvSpPr>
            <p:spPr>
              <a:xfrm>
                <a:off x="10741235" y="1316404"/>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数据探索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17" name="图片 116"/>
            <p:cNvPicPr>
              <a:picLocks noChangeAspect="1"/>
            </p:cNvPicPr>
            <p:nvPr/>
          </p:nvPicPr>
          <p:blipFill>
            <a:blip r:embed="rId17"/>
            <a:stretch>
              <a:fillRect/>
            </a:stretch>
          </p:blipFill>
          <p:spPr>
            <a:xfrm>
              <a:off x="9844956" y="3380115"/>
              <a:ext cx="504000" cy="504000"/>
            </a:xfrm>
            <a:prstGeom prst="rect">
              <a:avLst/>
            </a:prstGeom>
          </p:spPr>
        </p:pic>
        <p:grpSp>
          <p:nvGrpSpPr>
            <p:cNvPr id="134" name="组合 133"/>
            <p:cNvGrpSpPr/>
            <p:nvPr/>
          </p:nvGrpSpPr>
          <p:grpSpPr>
            <a:xfrm>
              <a:off x="11039790" y="3500957"/>
              <a:ext cx="1088742" cy="811777"/>
              <a:chOff x="11004419" y="1422029"/>
              <a:chExt cx="1088742" cy="811777"/>
            </a:xfrm>
          </p:grpSpPr>
          <p:pic>
            <p:nvPicPr>
              <p:cNvPr id="22" name="图片 21"/>
              <p:cNvPicPr>
                <a:picLocks noChangeAspect="1"/>
              </p:cNvPicPr>
              <p:nvPr/>
            </p:nvPicPr>
            <p:blipFill>
              <a:blip r:embed="rId23"/>
              <a:stretch>
                <a:fillRect/>
              </a:stretch>
            </p:blipFill>
            <p:spPr>
              <a:xfrm>
                <a:off x="11269402" y="1422029"/>
                <a:ext cx="504000" cy="504000"/>
              </a:xfrm>
              <a:prstGeom prst="rect">
                <a:avLst/>
              </a:prstGeom>
            </p:spPr>
          </p:pic>
          <p:sp>
            <p:nvSpPr>
              <p:cNvPr id="133" name="文本框 132"/>
              <p:cNvSpPr txBox="1"/>
              <p:nvPr/>
            </p:nvSpPr>
            <p:spPr>
              <a:xfrm>
                <a:off x="11004419" y="1926029"/>
                <a:ext cx="1088742" cy="307777"/>
              </a:xfrm>
              <a:prstGeom prst="rect">
                <a:avLst/>
              </a:prstGeom>
              <a:noFill/>
            </p:spPr>
            <p:txBody>
              <a:bodyPr wrap="square" rtlCol="0">
                <a:spAutoFit/>
              </a:bodyPr>
              <a:lstStyle/>
              <a:p>
                <a:pPr algn="ct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OTD</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0" name="组合 139"/>
            <p:cNvGrpSpPr/>
            <p:nvPr/>
          </p:nvGrpSpPr>
          <p:grpSpPr>
            <a:xfrm>
              <a:off x="10188495" y="3316903"/>
              <a:ext cx="1088742" cy="803042"/>
              <a:chOff x="10388383" y="3371984"/>
              <a:chExt cx="1088742" cy="803042"/>
            </a:xfrm>
          </p:grpSpPr>
          <p:pic>
            <p:nvPicPr>
              <p:cNvPr id="137" name="图片 136"/>
              <p:cNvPicPr>
                <a:picLocks noChangeAspect="1"/>
              </p:cNvPicPr>
              <p:nvPr/>
            </p:nvPicPr>
            <p:blipFill>
              <a:blip r:embed="rId24"/>
              <a:stretch>
                <a:fillRect/>
              </a:stretch>
            </p:blipFill>
            <p:spPr>
              <a:xfrm>
                <a:off x="10649108" y="3371984"/>
                <a:ext cx="504000" cy="504000"/>
              </a:xfrm>
              <a:prstGeom prst="rect">
                <a:avLst/>
              </a:prstGeom>
            </p:spPr>
          </p:pic>
          <p:sp>
            <p:nvSpPr>
              <p:cNvPr id="139" name="文本框 138"/>
              <p:cNvSpPr txBox="1"/>
              <p:nvPr/>
            </p:nvSpPr>
            <p:spPr>
              <a:xfrm>
                <a:off x="10388383" y="3867249"/>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用户角色</a:t>
                </a:r>
              </a:p>
            </p:txBody>
          </p:sp>
        </p:grpSp>
        <p:grpSp>
          <p:nvGrpSpPr>
            <p:cNvPr id="143" name="组合 142"/>
            <p:cNvGrpSpPr/>
            <p:nvPr/>
          </p:nvGrpSpPr>
          <p:grpSpPr>
            <a:xfrm>
              <a:off x="11039790" y="2437946"/>
              <a:ext cx="1088742" cy="890120"/>
              <a:chOff x="10007335" y="2904581"/>
              <a:chExt cx="1088742" cy="890120"/>
            </a:xfrm>
          </p:grpSpPr>
          <p:pic>
            <p:nvPicPr>
              <p:cNvPr id="141" name="图片 140"/>
              <p:cNvPicPr>
                <a:picLocks noChangeAspect="1"/>
              </p:cNvPicPr>
              <p:nvPr/>
            </p:nvPicPr>
            <p:blipFill>
              <a:blip r:embed="rId25"/>
              <a:stretch>
                <a:fillRect/>
              </a:stretch>
            </p:blipFill>
            <p:spPr>
              <a:xfrm>
                <a:off x="10289318" y="2904581"/>
                <a:ext cx="504000" cy="504000"/>
              </a:xfrm>
              <a:prstGeom prst="rect">
                <a:avLst/>
              </a:prstGeom>
            </p:spPr>
          </p:pic>
          <p:sp>
            <p:nvSpPr>
              <p:cNvPr id="142" name="文本框 141"/>
              <p:cNvSpPr txBox="1"/>
              <p:nvPr/>
            </p:nvSpPr>
            <p:spPr>
              <a:xfrm>
                <a:off x="10007335" y="3486924"/>
                <a:ext cx="1088742"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运营报表</a:t>
                </a:r>
              </a:p>
            </p:txBody>
          </p:sp>
        </p:grpSp>
      </p:grpSp>
      <p:grpSp>
        <p:nvGrpSpPr>
          <p:cNvPr id="32" name="组合 31"/>
          <p:cNvGrpSpPr/>
          <p:nvPr/>
        </p:nvGrpSpPr>
        <p:grpSpPr>
          <a:xfrm>
            <a:off x="6305911" y="1470293"/>
            <a:ext cx="1545825" cy="4773731"/>
            <a:chOff x="6305911" y="1470293"/>
            <a:chExt cx="1545825" cy="4773731"/>
          </a:xfrm>
        </p:grpSpPr>
        <p:pic>
          <p:nvPicPr>
            <p:cNvPr id="118" name="图片 117"/>
            <p:cNvPicPr>
              <a:picLocks noChangeAspect="1"/>
            </p:cNvPicPr>
            <p:nvPr/>
          </p:nvPicPr>
          <p:blipFill>
            <a:blip r:embed="rId14"/>
            <a:stretch>
              <a:fillRect/>
            </a:stretch>
          </p:blipFill>
          <p:spPr>
            <a:xfrm rot="5400000">
              <a:off x="6305911" y="3460488"/>
              <a:ext cx="504000" cy="504000"/>
            </a:xfrm>
            <a:prstGeom prst="rect">
              <a:avLst/>
            </a:prstGeom>
          </p:spPr>
        </p:pic>
        <p:grpSp>
          <p:nvGrpSpPr>
            <p:cNvPr id="26" name="组合 25"/>
            <p:cNvGrpSpPr/>
            <p:nvPr/>
          </p:nvGrpSpPr>
          <p:grpSpPr>
            <a:xfrm>
              <a:off x="6762994" y="1470293"/>
              <a:ext cx="1088742" cy="4773731"/>
              <a:chOff x="6762994" y="1470293"/>
              <a:chExt cx="1088742" cy="4773731"/>
            </a:xfrm>
          </p:grpSpPr>
          <p:grpSp>
            <p:nvGrpSpPr>
              <p:cNvPr id="56" name="组合 55"/>
              <p:cNvGrpSpPr/>
              <p:nvPr/>
            </p:nvGrpSpPr>
            <p:grpSpPr>
              <a:xfrm>
                <a:off x="6803643" y="2524122"/>
                <a:ext cx="982897" cy="892121"/>
                <a:chOff x="11209103" y="2396487"/>
                <a:chExt cx="982897" cy="892121"/>
              </a:xfrm>
            </p:grpSpPr>
            <p:pic>
              <p:nvPicPr>
                <p:cNvPr id="6" name="图片 5"/>
                <p:cNvPicPr>
                  <a:picLocks noChangeAspect="1"/>
                </p:cNvPicPr>
                <p:nvPr/>
              </p:nvPicPr>
              <p:blipFill>
                <a:blip r:embed="rId26"/>
                <a:stretch>
                  <a:fillRect/>
                </a:stretch>
              </p:blipFill>
              <p:spPr>
                <a:xfrm>
                  <a:off x="11448552" y="2396487"/>
                  <a:ext cx="504000" cy="504000"/>
                </a:xfrm>
                <a:prstGeom prst="rect">
                  <a:avLst/>
                </a:prstGeom>
              </p:spPr>
            </p:pic>
            <p:sp>
              <p:nvSpPr>
                <p:cNvPr id="10" name="文本框 9"/>
                <p:cNvSpPr txBox="1"/>
                <p:nvPr/>
              </p:nvSpPr>
              <p:spPr>
                <a:xfrm>
                  <a:off x="11209103" y="2980831"/>
                  <a:ext cx="982897" cy="307777"/>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用户画像</a:t>
                  </a:r>
                </a:p>
              </p:txBody>
            </p:sp>
          </p:grpSp>
          <p:grpSp>
            <p:nvGrpSpPr>
              <p:cNvPr id="62" name="组合 61"/>
              <p:cNvGrpSpPr/>
              <p:nvPr/>
            </p:nvGrpSpPr>
            <p:grpSpPr>
              <a:xfrm>
                <a:off x="6815917" y="1554170"/>
                <a:ext cx="982897" cy="860042"/>
                <a:chOff x="6021741" y="3154041"/>
                <a:chExt cx="982897" cy="860042"/>
              </a:xfrm>
            </p:grpSpPr>
            <p:pic>
              <p:nvPicPr>
                <p:cNvPr id="57" name="图片 56"/>
                <p:cNvPicPr>
                  <a:picLocks noChangeAspect="1"/>
                </p:cNvPicPr>
                <p:nvPr/>
              </p:nvPicPr>
              <p:blipFill>
                <a:blip r:embed="rId27"/>
                <a:stretch>
                  <a:fillRect/>
                </a:stretch>
              </p:blipFill>
              <p:spPr>
                <a:xfrm>
                  <a:off x="6233869" y="3154041"/>
                  <a:ext cx="504000" cy="504000"/>
                </a:xfrm>
                <a:prstGeom prst="rect">
                  <a:avLst/>
                </a:prstGeom>
              </p:spPr>
            </p:pic>
            <p:sp>
              <p:nvSpPr>
                <p:cNvPr id="60" name="文本框 59"/>
                <p:cNvSpPr txBox="1"/>
                <p:nvPr/>
              </p:nvSpPr>
              <p:spPr>
                <a:xfrm>
                  <a:off x="6021741" y="3706306"/>
                  <a:ext cx="982897" cy="307777"/>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产品画像</a:t>
                  </a:r>
                </a:p>
              </p:txBody>
            </p:sp>
          </p:grpSp>
          <p:grpSp>
            <p:nvGrpSpPr>
              <p:cNvPr id="63" name="组合 62"/>
              <p:cNvGrpSpPr/>
              <p:nvPr/>
            </p:nvGrpSpPr>
            <p:grpSpPr>
              <a:xfrm>
                <a:off x="6762994" y="3663865"/>
                <a:ext cx="1088742" cy="923741"/>
                <a:chOff x="5797267" y="1490957"/>
                <a:chExt cx="1088742" cy="923741"/>
              </a:xfrm>
            </p:grpSpPr>
            <p:pic>
              <p:nvPicPr>
                <p:cNvPr id="59" name="图片 58"/>
                <p:cNvPicPr>
                  <a:picLocks noChangeAspect="1"/>
                </p:cNvPicPr>
                <p:nvPr/>
              </p:nvPicPr>
              <p:blipFill>
                <a:blip r:embed="rId28"/>
                <a:stretch>
                  <a:fillRect/>
                </a:stretch>
              </p:blipFill>
              <p:spPr>
                <a:xfrm>
                  <a:off x="6021741" y="1490957"/>
                  <a:ext cx="504000" cy="504000"/>
                </a:xfrm>
                <a:prstGeom prst="rect">
                  <a:avLst/>
                </a:prstGeom>
              </p:spPr>
            </p:pic>
            <p:sp>
              <p:nvSpPr>
                <p:cNvPr id="61" name="文本框 60"/>
                <p:cNvSpPr txBox="1"/>
                <p:nvPr/>
              </p:nvSpPr>
              <p:spPr>
                <a:xfrm>
                  <a:off x="5797267" y="2106921"/>
                  <a:ext cx="1088742" cy="307777"/>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设计师画像</a:t>
                  </a:r>
                </a:p>
              </p:txBody>
            </p:sp>
          </p:grpSp>
          <p:grpSp>
            <p:nvGrpSpPr>
              <p:cNvPr id="105" name="组合 104"/>
              <p:cNvGrpSpPr/>
              <p:nvPr/>
            </p:nvGrpSpPr>
            <p:grpSpPr>
              <a:xfrm>
                <a:off x="6877071" y="5335050"/>
                <a:ext cx="945560" cy="908974"/>
                <a:chOff x="8766469" y="2432019"/>
                <a:chExt cx="945560" cy="908974"/>
              </a:xfrm>
            </p:grpSpPr>
            <p:pic>
              <p:nvPicPr>
                <p:cNvPr id="15" name="图片 14"/>
                <p:cNvPicPr>
                  <a:picLocks noChangeAspect="1"/>
                </p:cNvPicPr>
                <p:nvPr/>
              </p:nvPicPr>
              <p:blipFill>
                <a:blip r:embed="rId29"/>
                <a:stretch>
                  <a:fillRect/>
                </a:stretch>
              </p:blipFill>
              <p:spPr>
                <a:xfrm>
                  <a:off x="8987249" y="2432019"/>
                  <a:ext cx="504000" cy="504000"/>
                </a:xfrm>
                <a:prstGeom prst="rect">
                  <a:avLst/>
                </a:prstGeom>
              </p:spPr>
            </p:pic>
            <p:sp>
              <p:nvSpPr>
                <p:cNvPr id="73" name="文本框 72"/>
                <p:cNvSpPr txBox="1"/>
                <p:nvPr/>
              </p:nvSpPr>
              <p:spPr>
                <a:xfrm>
                  <a:off x="8766469" y="3033216"/>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推荐</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45" name="圆角矩形 144"/>
              <p:cNvSpPr/>
              <p:nvPr/>
            </p:nvSpPr>
            <p:spPr>
              <a:xfrm>
                <a:off x="6803643" y="1470293"/>
                <a:ext cx="995171" cy="3147783"/>
              </a:xfrm>
              <a:prstGeom prst="roundRect">
                <a:avLst/>
              </a:prstGeom>
              <a:noFill/>
              <a:ln>
                <a:solidFill>
                  <a:srgbClr val="3498D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6" name="图片 145"/>
              <p:cNvPicPr>
                <a:picLocks noChangeAspect="1"/>
              </p:cNvPicPr>
              <p:nvPr/>
            </p:nvPicPr>
            <p:blipFill>
              <a:blip r:embed="rId14"/>
              <a:stretch>
                <a:fillRect/>
              </a:stretch>
            </p:blipFill>
            <p:spPr>
              <a:xfrm>
                <a:off x="7078629" y="4721582"/>
                <a:ext cx="504000" cy="504000"/>
              </a:xfrm>
              <a:prstGeom prst="rect">
                <a:avLst/>
              </a:prstGeom>
            </p:spPr>
          </p:pic>
        </p:grpSp>
      </p:grpSp>
      <p:grpSp>
        <p:nvGrpSpPr>
          <p:cNvPr id="31" name="组合 30"/>
          <p:cNvGrpSpPr/>
          <p:nvPr/>
        </p:nvGrpSpPr>
        <p:grpSpPr>
          <a:xfrm>
            <a:off x="4764735" y="1604556"/>
            <a:ext cx="1974620" cy="4413160"/>
            <a:chOff x="4764735" y="1604556"/>
            <a:chExt cx="1974620" cy="4413160"/>
          </a:xfrm>
        </p:grpSpPr>
        <p:grpSp>
          <p:nvGrpSpPr>
            <p:cNvPr id="53" name="组合 52"/>
            <p:cNvGrpSpPr/>
            <p:nvPr/>
          </p:nvGrpSpPr>
          <p:grpSpPr>
            <a:xfrm>
              <a:off x="5514807" y="2267178"/>
              <a:ext cx="657074" cy="889663"/>
              <a:chOff x="7264746" y="4540647"/>
              <a:chExt cx="657074" cy="889663"/>
            </a:xfrm>
          </p:grpSpPr>
          <p:pic>
            <p:nvPicPr>
              <p:cNvPr id="19" name="图片 18"/>
              <p:cNvPicPr>
                <a:picLocks noChangeAspect="1"/>
              </p:cNvPicPr>
              <p:nvPr/>
            </p:nvPicPr>
            <p:blipFill>
              <a:blip r:embed="rId30"/>
              <a:stretch>
                <a:fillRect/>
              </a:stretch>
            </p:blipFill>
            <p:spPr>
              <a:xfrm>
                <a:off x="7357063" y="4540647"/>
                <a:ext cx="504000" cy="504000"/>
              </a:xfrm>
              <a:prstGeom prst="rect">
                <a:avLst/>
              </a:prstGeom>
            </p:spPr>
          </p:pic>
          <p:sp>
            <p:nvSpPr>
              <p:cNvPr id="52" name="文本框 51"/>
              <p:cNvSpPr txBox="1"/>
              <p:nvPr/>
            </p:nvSpPr>
            <p:spPr>
              <a:xfrm>
                <a:off x="7264746" y="5122533"/>
                <a:ext cx="657074"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聚类</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423801" y="3468012"/>
              <a:ext cx="945560" cy="966241"/>
              <a:chOff x="8080326" y="3647619"/>
              <a:chExt cx="945560" cy="966241"/>
            </a:xfrm>
          </p:grpSpPr>
          <p:pic>
            <p:nvPicPr>
              <p:cNvPr id="17" name="图片 16"/>
              <p:cNvPicPr>
                <a:picLocks noChangeAspect="1"/>
              </p:cNvPicPr>
              <p:nvPr/>
            </p:nvPicPr>
            <p:blipFill>
              <a:blip r:embed="rId31"/>
              <a:stretch>
                <a:fillRect/>
              </a:stretch>
            </p:blipFill>
            <p:spPr>
              <a:xfrm>
                <a:off x="8287856" y="3647619"/>
                <a:ext cx="504000" cy="504000"/>
              </a:xfrm>
              <a:prstGeom prst="rect">
                <a:avLst/>
              </a:prstGeom>
            </p:spPr>
          </p:pic>
          <p:sp>
            <p:nvSpPr>
              <p:cNvPr id="54" name="文本框 53"/>
              <p:cNvSpPr txBox="1"/>
              <p:nvPr/>
            </p:nvSpPr>
            <p:spPr>
              <a:xfrm>
                <a:off x="8080326" y="4306083"/>
                <a:ext cx="94556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算法模型</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5299881" y="4798652"/>
              <a:ext cx="1220307" cy="1022976"/>
              <a:chOff x="9923304" y="675698"/>
              <a:chExt cx="1220307" cy="1022976"/>
            </a:xfrm>
          </p:grpSpPr>
          <p:pic>
            <p:nvPicPr>
              <p:cNvPr id="12" name="图片 11"/>
              <p:cNvPicPr>
                <a:picLocks noChangeAspect="1"/>
              </p:cNvPicPr>
              <p:nvPr/>
            </p:nvPicPr>
            <p:blipFill>
              <a:blip r:embed="rId32"/>
              <a:stretch>
                <a:fillRect/>
              </a:stretch>
            </p:blipFill>
            <p:spPr>
              <a:xfrm>
                <a:off x="10266815" y="675698"/>
                <a:ext cx="504000" cy="504000"/>
              </a:xfrm>
              <a:prstGeom prst="rect">
                <a:avLst/>
              </a:prstGeom>
            </p:spPr>
          </p:pic>
          <p:sp>
            <p:nvSpPr>
              <p:cNvPr id="68" name="文本框 67"/>
              <p:cNvSpPr txBox="1"/>
              <p:nvPr/>
            </p:nvSpPr>
            <p:spPr>
              <a:xfrm>
                <a:off x="9923304" y="1175454"/>
                <a:ext cx="1220307" cy="523220"/>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算法参数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（自由修改）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87" name="图片 86"/>
            <p:cNvPicPr>
              <a:picLocks noChangeAspect="1"/>
            </p:cNvPicPr>
            <p:nvPr/>
          </p:nvPicPr>
          <p:blipFill>
            <a:blip r:embed="rId14"/>
            <a:stretch>
              <a:fillRect/>
            </a:stretch>
          </p:blipFill>
          <p:spPr>
            <a:xfrm rot="5400000">
              <a:off x="4842009" y="2386305"/>
              <a:ext cx="504000" cy="504000"/>
            </a:xfrm>
            <a:prstGeom prst="rect">
              <a:avLst/>
            </a:prstGeom>
          </p:spPr>
        </p:pic>
        <p:cxnSp>
          <p:nvCxnSpPr>
            <p:cNvPr id="89" name="直接连接符 88"/>
            <p:cNvCxnSpPr/>
            <p:nvPr/>
          </p:nvCxnSpPr>
          <p:spPr>
            <a:xfrm>
              <a:off x="4764735" y="1604556"/>
              <a:ext cx="0" cy="4413160"/>
            </a:xfrm>
            <a:prstGeom prst="line">
              <a:avLst/>
            </a:prstGeom>
          </p:spPr>
          <p:style>
            <a:lnRef idx="1">
              <a:schemeClr val="accent1"/>
            </a:lnRef>
            <a:fillRef idx="0">
              <a:schemeClr val="accent1"/>
            </a:fillRef>
            <a:effectRef idx="0">
              <a:schemeClr val="accent1"/>
            </a:effectRef>
            <a:fontRef idx="minor">
              <a:schemeClr val="tx1"/>
            </a:fontRef>
          </p:style>
        </p:cxnSp>
        <p:pic>
          <p:nvPicPr>
            <p:cNvPr id="91" name="图片 90"/>
            <p:cNvPicPr>
              <a:picLocks noChangeAspect="1"/>
            </p:cNvPicPr>
            <p:nvPr/>
          </p:nvPicPr>
          <p:blipFill>
            <a:blip r:embed="rId14"/>
            <a:stretch>
              <a:fillRect/>
            </a:stretch>
          </p:blipFill>
          <p:spPr>
            <a:xfrm rot="5400000">
              <a:off x="4842009" y="4601005"/>
              <a:ext cx="504000" cy="504000"/>
            </a:xfrm>
            <a:prstGeom prst="rect">
              <a:avLst/>
            </a:prstGeom>
          </p:spPr>
        </p:pic>
        <p:cxnSp>
          <p:nvCxnSpPr>
            <p:cNvPr id="99" name="曲线连接符 98"/>
            <p:cNvCxnSpPr>
              <a:stCxn id="12" idx="1"/>
              <a:endCxn id="17" idx="1"/>
            </p:cNvCxnSpPr>
            <p:nvPr/>
          </p:nvCxnSpPr>
          <p:spPr>
            <a:xfrm rot="10800000">
              <a:off x="5631332" y="3720012"/>
              <a:ext cx="12061" cy="1330640"/>
            </a:xfrm>
            <a:prstGeom prst="curvedConnector3">
              <a:avLst>
                <a:gd name="adj1" fmla="val 167502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曲线连接符 103"/>
            <p:cNvCxnSpPr>
              <a:stCxn id="19" idx="3"/>
              <a:endCxn id="17" idx="3"/>
            </p:cNvCxnSpPr>
            <p:nvPr/>
          </p:nvCxnSpPr>
          <p:spPr>
            <a:xfrm>
              <a:off x="6111124" y="2519178"/>
              <a:ext cx="24207" cy="1200834"/>
            </a:xfrm>
            <a:prstGeom prst="curvedConnector3">
              <a:avLst>
                <a:gd name="adj1" fmla="val 1044355"/>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文本框 146"/>
            <p:cNvSpPr txBox="1"/>
            <p:nvPr/>
          </p:nvSpPr>
          <p:spPr>
            <a:xfrm>
              <a:off x="6339245" y="2500062"/>
              <a:ext cx="400110" cy="1040453"/>
            </a:xfrm>
            <a:prstGeom prst="rect">
              <a:avLst/>
            </a:prstGeom>
            <a:noFill/>
          </p:spPr>
          <p:txBody>
            <a:bodyPr vert="eaVert"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模型训练</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9" name="文本框 148"/>
            <p:cNvSpPr txBox="1"/>
            <p:nvPr/>
          </p:nvSpPr>
          <p:spPr>
            <a:xfrm>
              <a:off x="5074355" y="3720012"/>
              <a:ext cx="400110" cy="1040453"/>
            </a:xfrm>
            <a:prstGeom prst="rect">
              <a:avLst/>
            </a:prstGeom>
            <a:noFill/>
          </p:spPr>
          <p:txBody>
            <a:bodyPr vert="eaVert"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算法优化</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67" name="组合 166"/>
          <p:cNvGrpSpPr/>
          <p:nvPr/>
        </p:nvGrpSpPr>
        <p:grpSpPr>
          <a:xfrm>
            <a:off x="7468678" y="250559"/>
            <a:ext cx="3338123" cy="505682"/>
            <a:chOff x="6373975" y="211922"/>
            <a:chExt cx="3338123" cy="505682"/>
          </a:xfrm>
        </p:grpSpPr>
        <p:pic>
          <p:nvPicPr>
            <p:cNvPr id="152" name="图片 151"/>
            <p:cNvPicPr>
              <a:picLocks noChangeAspect="1"/>
            </p:cNvPicPr>
            <p:nvPr/>
          </p:nvPicPr>
          <p:blipFill>
            <a:blip r:embed="rId14"/>
            <a:stretch>
              <a:fillRect/>
            </a:stretch>
          </p:blipFill>
          <p:spPr>
            <a:xfrm rot="5400000">
              <a:off x="7479496" y="241812"/>
              <a:ext cx="252000" cy="252000"/>
            </a:xfrm>
            <a:prstGeom prst="rect">
              <a:avLst/>
            </a:prstGeom>
          </p:spPr>
        </p:pic>
        <p:sp>
          <p:nvSpPr>
            <p:cNvPr id="153" name="文本框 152"/>
            <p:cNvSpPr txBox="1"/>
            <p:nvPr/>
          </p:nvSpPr>
          <p:spPr>
            <a:xfrm>
              <a:off x="7665580" y="286717"/>
              <a:ext cx="876796" cy="430887"/>
            </a:xfrm>
            <a:prstGeom prst="rect">
              <a:avLst/>
            </a:prstGeom>
            <a:noFill/>
          </p:spPr>
          <p:txBody>
            <a:bodyPr wrap="square" rtlCol="0">
              <a:spAutoFit/>
            </a:bodyPr>
            <a:lstStyle/>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数据双向</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传输</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55" name="图片 154"/>
            <p:cNvPicPr>
              <a:picLocks noChangeAspect="1"/>
            </p:cNvPicPr>
            <p:nvPr/>
          </p:nvPicPr>
          <p:blipFill>
            <a:blip r:embed="rId17"/>
            <a:stretch>
              <a:fillRect/>
            </a:stretch>
          </p:blipFill>
          <p:spPr>
            <a:xfrm>
              <a:off x="8585564" y="211922"/>
              <a:ext cx="252000" cy="252000"/>
            </a:xfrm>
            <a:prstGeom prst="rect">
              <a:avLst/>
            </a:prstGeom>
          </p:spPr>
        </p:pic>
        <p:sp>
          <p:nvSpPr>
            <p:cNvPr id="156" name="文本框 155"/>
            <p:cNvSpPr txBox="1"/>
            <p:nvPr/>
          </p:nvSpPr>
          <p:spPr>
            <a:xfrm>
              <a:off x="8665090" y="248080"/>
              <a:ext cx="1047008" cy="430887"/>
            </a:xfrm>
            <a:prstGeom prst="rect">
              <a:avLst/>
            </a:prstGeom>
            <a:noFill/>
          </p:spPr>
          <p:txBody>
            <a:bodyPr wrap="square" rtlCol="0">
              <a:spAutoFit/>
            </a:bodyPr>
            <a:lstStyle/>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数据单向</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传输</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60" name="直接箭头连接符 159"/>
            <p:cNvCxnSpPr/>
            <p:nvPr/>
          </p:nvCxnSpPr>
          <p:spPr>
            <a:xfrm>
              <a:off x="7486673" y="610093"/>
              <a:ext cx="230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8573659" y="575742"/>
              <a:ext cx="217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圆角矩形 162"/>
            <p:cNvSpPr/>
            <p:nvPr/>
          </p:nvSpPr>
          <p:spPr>
            <a:xfrm>
              <a:off x="6373975" y="368575"/>
              <a:ext cx="156666" cy="174490"/>
            </a:xfrm>
            <a:prstGeom prst="roundRect">
              <a:avLst/>
            </a:prstGeom>
            <a:noFill/>
            <a:ln w="28575">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4" name="文本框 163"/>
            <p:cNvSpPr txBox="1"/>
            <p:nvPr/>
          </p:nvSpPr>
          <p:spPr>
            <a:xfrm>
              <a:off x="6495123" y="337496"/>
              <a:ext cx="876796" cy="261610"/>
            </a:xfrm>
            <a:prstGeom prst="rect">
              <a:avLst/>
            </a:prstGeom>
            <a:noFill/>
          </p:spPr>
          <p:txBody>
            <a:bodyPr wrap="square" rtlCol="0">
              <a:spAutoFit/>
            </a:bodyPr>
            <a:lstStyle/>
            <a:p>
              <a:pPr algn="ct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核心部分</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1367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500" fill="hold"/>
                                        <p:tgtEl>
                                          <p:spTgt spid="127"/>
                                        </p:tgtEl>
                                        <p:attrNameLst>
                                          <p:attrName>ppt_x</p:attrName>
                                        </p:attrNameLst>
                                      </p:cBhvr>
                                      <p:tavLst>
                                        <p:tav tm="0">
                                          <p:val>
                                            <p:strVal val="0-#ppt_w/2"/>
                                          </p:val>
                                        </p:tav>
                                        <p:tav tm="100000">
                                          <p:val>
                                            <p:strVal val="#ppt_x"/>
                                          </p:val>
                                        </p:tav>
                                      </p:tavLst>
                                    </p:anim>
                                    <p:anim calcmode="lin" valueType="num">
                                      <p:cBhvr additive="base">
                                        <p:cTn id="8"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1+#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技术</a:t>
            </a:r>
            <a:r>
              <a:rPr lang="zh-CN" altLang="en-US" dirty="0" smtClean="0">
                <a:solidFill>
                  <a:schemeClr val="tx1">
                    <a:lumMod val="75000"/>
                    <a:lumOff val="25000"/>
                  </a:schemeClr>
                </a:solidFill>
              </a:rPr>
              <a:t>架构 </a:t>
            </a:r>
            <a:endParaRPr lang="zh-CN" altLang="en-US" dirty="0">
              <a:solidFill>
                <a:schemeClr val="tx1">
                  <a:lumMod val="75000"/>
                  <a:lumOff val="25000"/>
                </a:schemeClr>
              </a:solidFill>
            </a:endParaRPr>
          </a:p>
        </p:txBody>
      </p:sp>
      <p:sp>
        <p:nvSpPr>
          <p:cNvPr id="8" name="内容占位符 7"/>
          <p:cNvSpPr>
            <a:spLocks noGrp="1"/>
          </p:cNvSpPr>
          <p:nvPr>
            <p:ph sz="quarter" idx="12"/>
          </p:nvPr>
        </p:nvSpPr>
        <p:spPr>
          <a:xfrm>
            <a:off x="794738" y="1418449"/>
            <a:ext cx="10450297" cy="1989973"/>
          </a:xfrm>
        </p:spPr>
        <p:txBody>
          <a:bodyPr/>
          <a:lstStyle/>
          <a:p>
            <a:endParaRPr lang="zh-CN" altLang="en-US"/>
          </a:p>
        </p:txBody>
      </p:sp>
      <p:sp>
        <p:nvSpPr>
          <p:cNvPr id="3" name="Rectangle 6"/>
          <p:cNvSpPr/>
          <p:nvPr/>
        </p:nvSpPr>
        <p:spPr bwMode="auto">
          <a:xfrm>
            <a:off x="2859619" y="2359616"/>
            <a:ext cx="6242962" cy="4381152"/>
          </a:xfrm>
          <a:prstGeom prst="rect">
            <a:avLst/>
          </a:prstGeom>
          <a:solidFill>
            <a:schemeClr val="bg1">
              <a:lumMod val="50000"/>
            </a:schemeClr>
          </a:solidFill>
          <a:ln>
            <a:noFill/>
          </a:ln>
          <a:extLst/>
        </p:spPr>
        <p:txBody>
          <a:bodyPr wrap="none" tIns="137160" rtlCol="0" anchor="t" anchorCtr="0"/>
          <a:lstStyle/>
          <a:p>
            <a:r>
              <a:rPr lang="en-US" dirty="0"/>
              <a:t>                   </a:t>
            </a:r>
            <a:r>
              <a:rPr lang="en-US" dirty="0">
                <a:solidFill>
                  <a:schemeClr val="bg1"/>
                </a:solidFill>
              </a:rPr>
              <a:t>HADOOP</a:t>
            </a:r>
          </a:p>
        </p:txBody>
      </p:sp>
      <p:sp>
        <p:nvSpPr>
          <p:cNvPr id="4" name="Rectangle 52"/>
          <p:cNvSpPr/>
          <p:nvPr/>
        </p:nvSpPr>
        <p:spPr bwMode="auto">
          <a:xfrm>
            <a:off x="2961546" y="2890342"/>
            <a:ext cx="6031827" cy="3742850"/>
          </a:xfrm>
          <a:prstGeom prst="rect">
            <a:avLst/>
          </a:prstGeom>
          <a:solidFill>
            <a:schemeClr val="bg1">
              <a:lumMod val="65000"/>
            </a:schemeClr>
          </a:solidFill>
          <a:ln>
            <a:noFill/>
          </a:ln>
          <a:extLst/>
        </p:spPr>
        <p:txBody>
          <a:bodyPr wrap="none" rtlCol="0" anchor="t" anchorCtr="0"/>
          <a:lstStyle/>
          <a:p>
            <a:r>
              <a:rPr lang="en-US" dirty="0"/>
              <a:t>                  </a:t>
            </a:r>
            <a:r>
              <a:rPr lang="en-US" dirty="0">
                <a:solidFill>
                  <a:schemeClr val="bg1"/>
                </a:solidFill>
              </a:rPr>
              <a:t>YARN</a:t>
            </a:r>
          </a:p>
        </p:txBody>
      </p:sp>
      <p:sp>
        <p:nvSpPr>
          <p:cNvPr id="5" name="Rectangle 23"/>
          <p:cNvSpPr/>
          <p:nvPr/>
        </p:nvSpPr>
        <p:spPr bwMode="auto">
          <a:xfrm>
            <a:off x="2873020" y="1367956"/>
            <a:ext cx="4834065" cy="879294"/>
          </a:xfrm>
          <a:prstGeom prst="rect">
            <a:avLst/>
          </a:prstGeom>
          <a:solidFill>
            <a:schemeClr val="bg1"/>
          </a:solidFill>
          <a:ln w="38100">
            <a:solidFill>
              <a:srgbClr val="43D5EA"/>
            </a:solidFill>
          </a:ln>
          <a:extLst/>
        </p:spPr>
        <p:txBody>
          <a:bodyPr wrap="none" rtlCol="0" anchor="ctr"/>
          <a:lstStyle/>
          <a:p>
            <a:pPr algn="ctr"/>
            <a:endParaRPr lang="en-US" dirty="0"/>
          </a:p>
        </p:txBody>
      </p:sp>
      <p:sp>
        <p:nvSpPr>
          <p:cNvPr id="6" name="TextBox 57"/>
          <p:cNvSpPr txBox="1"/>
          <p:nvPr/>
        </p:nvSpPr>
        <p:spPr>
          <a:xfrm>
            <a:off x="4648420" y="6026758"/>
            <a:ext cx="534121" cy="246221"/>
          </a:xfrm>
          <a:prstGeom prst="rect">
            <a:avLst/>
          </a:prstGeom>
          <a:noFill/>
        </p:spPr>
        <p:txBody>
          <a:bodyPr wrap="none" rtlCol="0">
            <a:spAutoFit/>
          </a:bodyPr>
          <a:lstStyle/>
          <a:p>
            <a:r>
              <a:rPr lang="en-US" sz="1000" dirty="0">
                <a:latin typeface="Arial"/>
                <a:cs typeface="Arial"/>
              </a:rPr>
              <a:t>HDFS</a:t>
            </a:r>
          </a:p>
        </p:txBody>
      </p:sp>
      <p:pic>
        <p:nvPicPr>
          <p:cNvPr id="7"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5694" y="1383560"/>
            <a:ext cx="1315128" cy="853460"/>
          </a:xfrm>
          <a:prstGeom prst="rect">
            <a:avLst/>
          </a:prstGeom>
        </p:spPr>
      </p:pic>
      <p:sp>
        <p:nvSpPr>
          <p:cNvPr id="9" name="Rectangle 10"/>
          <p:cNvSpPr/>
          <p:nvPr/>
        </p:nvSpPr>
        <p:spPr bwMode="auto">
          <a:xfrm>
            <a:off x="4274685" y="4236963"/>
            <a:ext cx="1028040" cy="2288652"/>
          </a:xfrm>
          <a:prstGeom prst="rect">
            <a:avLst/>
          </a:prstGeom>
          <a:solidFill>
            <a:schemeClr val="bg2">
              <a:lumMod val="85000"/>
            </a:schemeClr>
          </a:solidFill>
          <a:ln>
            <a:noFill/>
          </a:ln>
          <a:extLst/>
        </p:spPr>
        <p:txBody>
          <a:bodyPr wrap="none" tIns="0" rtlCol="0" anchor="t" anchorCtr="0"/>
          <a:lstStyle/>
          <a:p>
            <a:r>
              <a:rPr lang="en-US" sz="1050" dirty="0" err="1"/>
              <a:t>DataNode</a:t>
            </a:r>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algn="ctr"/>
            <a:endParaRPr lang="en-US" sz="1050" dirty="0"/>
          </a:p>
          <a:p>
            <a:pPr algn="ctr"/>
            <a:endParaRPr lang="en-US" sz="1050" dirty="0"/>
          </a:p>
          <a:p>
            <a:pPr algn="ctr"/>
            <a:r>
              <a:rPr lang="en-US" sz="1050" dirty="0"/>
              <a:t>HDFS</a:t>
            </a:r>
          </a:p>
        </p:txBody>
      </p:sp>
      <p:cxnSp>
        <p:nvCxnSpPr>
          <p:cNvPr id="10" name="Straight Connector 29"/>
          <p:cNvCxnSpPr/>
          <p:nvPr/>
        </p:nvCxnSpPr>
        <p:spPr>
          <a:xfrm flipV="1">
            <a:off x="4015494" y="1931844"/>
            <a:ext cx="489047"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10"/>
          <p:cNvSpPr txBox="1"/>
          <p:nvPr/>
        </p:nvSpPr>
        <p:spPr>
          <a:xfrm>
            <a:off x="6335726" y="1495953"/>
            <a:ext cx="1434546" cy="646331"/>
          </a:xfrm>
          <a:prstGeom prst="rect">
            <a:avLst/>
          </a:prstGeom>
          <a:noFill/>
        </p:spPr>
        <p:txBody>
          <a:bodyPr wrap="square" rtlCol="0">
            <a:spAutoFit/>
          </a:bodyPr>
          <a:lstStyle/>
          <a:p>
            <a:pPr algn="ctr"/>
            <a:r>
              <a:rPr lang="zh-CN" altLang="en-US" sz="1200" b="1" dirty="0">
                <a:latin typeface="Arial Black" panose="020B0A04020102020204" pitchFamily="34" charset="0"/>
                <a:cs typeface="Arial"/>
              </a:rPr>
              <a:t>可视化的</a:t>
            </a:r>
          </a:p>
          <a:p>
            <a:pPr algn="ctr"/>
            <a:r>
              <a:rPr lang="zh-CN" altLang="en-US" sz="1200" b="1" dirty="0">
                <a:latin typeface="Arial Black" panose="020B0A04020102020204" pitchFamily="34" charset="0"/>
                <a:cs typeface="Arial"/>
              </a:rPr>
              <a:t>数据挖掘和</a:t>
            </a:r>
          </a:p>
          <a:p>
            <a:pPr algn="ctr"/>
            <a:r>
              <a:rPr lang="zh-CN" altLang="en-US" sz="1200" b="1" dirty="0">
                <a:latin typeface="Arial Black" panose="020B0A04020102020204" pitchFamily="34" charset="0"/>
                <a:cs typeface="Arial"/>
              </a:rPr>
              <a:t>数据分析工具</a:t>
            </a:r>
            <a:endParaRPr lang="en-US" sz="1200" b="1" dirty="0">
              <a:latin typeface="Arial Black" panose="020B0A04020102020204" pitchFamily="34" charset="0"/>
              <a:cs typeface="Arial"/>
            </a:endParaRPr>
          </a:p>
        </p:txBody>
      </p:sp>
      <p:sp>
        <p:nvSpPr>
          <p:cNvPr id="12" name="Rectangle 8"/>
          <p:cNvSpPr/>
          <p:nvPr/>
        </p:nvSpPr>
        <p:spPr bwMode="auto">
          <a:xfrm>
            <a:off x="4382973" y="5315939"/>
            <a:ext cx="822960" cy="27432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dirty="0">
                <a:solidFill>
                  <a:schemeClr val="bg1"/>
                </a:solidFill>
                <a:latin typeface="Arial" charset="0"/>
                <a:ea typeface="Arial" charset="0"/>
                <a:cs typeface="Arial" charset="0"/>
              </a:rPr>
              <a:t>Vector</a:t>
            </a:r>
          </a:p>
        </p:txBody>
      </p:sp>
      <p:sp>
        <p:nvSpPr>
          <p:cNvPr id="13" name="Rectangle 109"/>
          <p:cNvSpPr/>
          <p:nvPr/>
        </p:nvSpPr>
        <p:spPr bwMode="auto">
          <a:xfrm>
            <a:off x="3069411" y="4239392"/>
            <a:ext cx="1028040" cy="2288652"/>
          </a:xfrm>
          <a:prstGeom prst="rect">
            <a:avLst/>
          </a:prstGeom>
          <a:solidFill>
            <a:schemeClr val="bg2">
              <a:lumMod val="85000"/>
            </a:schemeClr>
          </a:solidFill>
          <a:ln>
            <a:noFill/>
          </a:ln>
          <a:extLst/>
        </p:spPr>
        <p:txBody>
          <a:bodyPr wrap="none" tIns="0" rtlCol="0" anchor="t" anchorCtr="0"/>
          <a:lstStyle/>
          <a:p>
            <a:r>
              <a:rPr lang="en-US" sz="1050" dirty="0" err="1"/>
              <a:t>DataNode</a:t>
            </a:r>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algn="ctr"/>
            <a:endParaRPr lang="en-US" sz="1050" dirty="0"/>
          </a:p>
          <a:p>
            <a:pPr algn="ctr"/>
            <a:endParaRPr lang="en-US" sz="1050" dirty="0"/>
          </a:p>
          <a:p>
            <a:pPr algn="ctr"/>
            <a:r>
              <a:rPr lang="en-US" sz="1050" dirty="0"/>
              <a:t>HDFS</a:t>
            </a:r>
          </a:p>
        </p:txBody>
      </p:sp>
      <p:sp>
        <p:nvSpPr>
          <p:cNvPr id="14" name="Rectangle 83"/>
          <p:cNvSpPr/>
          <p:nvPr/>
        </p:nvSpPr>
        <p:spPr bwMode="auto">
          <a:xfrm>
            <a:off x="3172874" y="4962873"/>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sz="1200" dirty="0">
                <a:latin typeface="Arial" charset="0"/>
                <a:ea typeface="Arial" charset="0"/>
                <a:cs typeface="Arial" charset="0"/>
              </a:rPr>
              <a:t>HDFS File</a:t>
            </a:r>
          </a:p>
        </p:txBody>
      </p:sp>
      <p:sp>
        <p:nvSpPr>
          <p:cNvPr id="15" name="Rectangle 116"/>
          <p:cNvSpPr/>
          <p:nvPr/>
        </p:nvSpPr>
        <p:spPr bwMode="auto">
          <a:xfrm>
            <a:off x="5469598" y="4233416"/>
            <a:ext cx="1028040" cy="2288652"/>
          </a:xfrm>
          <a:prstGeom prst="rect">
            <a:avLst/>
          </a:prstGeom>
          <a:solidFill>
            <a:schemeClr val="bg2">
              <a:lumMod val="85000"/>
            </a:schemeClr>
          </a:solidFill>
          <a:ln>
            <a:noFill/>
          </a:ln>
          <a:extLst/>
        </p:spPr>
        <p:txBody>
          <a:bodyPr wrap="none" tIns="0" rtlCol="0" anchor="t" anchorCtr="0"/>
          <a:lstStyle/>
          <a:p>
            <a:r>
              <a:rPr lang="en-US" sz="1050" dirty="0" err="1"/>
              <a:t>DataNode</a:t>
            </a:r>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algn="ctr"/>
            <a:endParaRPr lang="en-US" sz="1050" dirty="0"/>
          </a:p>
          <a:p>
            <a:pPr algn="ctr"/>
            <a:endParaRPr lang="en-US" sz="1050" dirty="0"/>
          </a:p>
          <a:p>
            <a:pPr algn="ctr"/>
            <a:r>
              <a:rPr lang="en-US" sz="1050" dirty="0"/>
              <a:t>HDFS</a:t>
            </a:r>
          </a:p>
        </p:txBody>
      </p:sp>
      <p:sp>
        <p:nvSpPr>
          <p:cNvPr id="16" name="Rectangle 85"/>
          <p:cNvSpPr/>
          <p:nvPr/>
        </p:nvSpPr>
        <p:spPr bwMode="auto">
          <a:xfrm>
            <a:off x="5575193" y="5315939"/>
            <a:ext cx="822960" cy="27432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dirty="0">
                <a:solidFill>
                  <a:schemeClr val="bg1"/>
                </a:solidFill>
                <a:latin typeface="Arial" charset="0"/>
                <a:ea typeface="Arial" charset="0"/>
                <a:cs typeface="Arial" charset="0"/>
              </a:rPr>
              <a:t>Vector</a:t>
            </a:r>
            <a:endParaRPr lang="en-US" sz="1200" dirty="0">
              <a:latin typeface="Arial" charset="0"/>
              <a:ea typeface="Arial" charset="0"/>
              <a:cs typeface="Arial" charset="0"/>
            </a:endParaRPr>
          </a:p>
        </p:txBody>
      </p:sp>
      <p:sp>
        <p:nvSpPr>
          <p:cNvPr id="17" name="Rectangle 104"/>
          <p:cNvSpPr/>
          <p:nvPr/>
        </p:nvSpPr>
        <p:spPr bwMode="auto">
          <a:xfrm>
            <a:off x="5580837" y="4962873"/>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altLang="zh-CN" sz="1200" dirty="0">
                <a:latin typeface="Arial" charset="0"/>
                <a:ea typeface="Arial" charset="0"/>
                <a:cs typeface="Arial" charset="0"/>
              </a:rPr>
              <a:t>HDFS File</a:t>
            </a:r>
          </a:p>
        </p:txBody>
      </p:sp>
      <p:sp>
        <p:nvSpPr>
          <p:cNvPr id="18" name="Rectangle 117"/>
          <p:cNvSpPr/>
          <p:nvPr/>
        </p:nvSpPr>
        <p:spPr bwMode="auto">
          <a:xfrm>
            <a:off x="6667249" y="4233416"/>
            <a:ext cx="1028040" cy="2288652"/>
          </a:xfrm>
          <a:prstGeom prst="rect">
            <a:avLst/>
          </a:prstGeom>
          <a:solidFill>
            <a:schemeClr val="bg2">
              <a:lumMod val="85000"/>
            </a:schemeClr>
          </a:solidFill>
          <a:ln>
            <a:noFill/>
          </a:ln>
          <a:extLst/>
        </p:spPr>
        <p:txBody>
          <a:bodyPr wrap="none" tIns="0" rtlCol="0" anchor="t" anchorCtr="0"/>
          <a:lstStyle/>
          <a:p>
            <a:r>
              <a:rPr lang="en-US" sz="1050" dirty="0" err="1"/>
              <a:t>DataNode</a:t>
            </a:r>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algn="ctr"/>
            <a:endParaRPr lang="en-US" sz="1050" dirty="0"/>
          </a:p>
          <a:p>
            <a:pPr algn="ctr"/>
            <a:endParaRPr lang="en-US" sz="1050" dirty="0"/>
          </a:p>
          <a:p>
            <a:pPr algn="ctr"/>
            <a:r>
              <a:rPr lang="en-US" sz="1050" dirty="0"/>
              <a:t>HDFS</a:t>
            </a:r>
          </a:p>
        </p:txBody>
      </p:sp>
      <p:sp>
        <p:nvSpPr>
          <p:cNvPr id="19" name="Rectangle 90"/>
          <p:cNvSpPr/>
          <p:nvPr/>
        </p:nvSpPr>
        <p:spPr bwMode="auto">
          <a:xfrm>
            <a:off x="6773425" y="5315939"/>
            <a:ext cx="822960" cy="27432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dirty="0">
                <a:solidFill>
                  <a:schemeClr val="bg1"/>
                </a:solidFill>
                <a:latin typeface="Arial" charset="0"/>
                <a:ea typeface="Arial" charset="0"/>
                <a:cs typeface="Arial" charset="0"/>
              </a:rPr>
              <a:t>Vector</a:t>
            </a:r>
            <a:endParaRPr lang="en-US" sz="1200" dirty="0">
              <a:latin typeface="Arial" charset="0"/>
              <a:ea typeface="Arial" charset="0"/>
              <a:cs typeface="Arial" charset="0"/>
            </a:endParaRPr>
          </a:p>
        </p:txBody>
      </p:sp>
      <p:pic>
        <p:nvPicPr>
          <p:cNvPr id="20"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934" y="1553721"/>
            <a:ext cx="512073" cy="489953"/>
          </a:xfrm>
          <a:prstGeom prst="rect">
            <a:avLst/>
          </a:prstGeom>
        </p:spPr>
      </p:pic>
      <p:grpSp>
        <p:nvGrpSpPr>
          <p:cNvPr id="21" name="Group 5"/>
          <p:cNvGrpSpPr/>
          <p:nvPr/>
        </p:nvGrpSpPr>
        <p:grpSpPr>
          <a:xfrm>
            <a:off x="7211019" y="4474829"/>
            <a:ext cx="426720" cy="400996"/>
            <a:chOff x="6090189" y="4077638"/>
            <a:chExt cx="426720" cy="400996"/>
          </a:xfrm>
        </p:grpSpPr>
        <p:sp>
          <p:nvSpPr>
            <p:cNvPr id="22" name="Rectangle 121"/>
            <p:cNvSpPr/>
            <p:nvPr/>
          </p:nvSpPr>
          <p:spPr bwMode="auto">
            <a:xfrm>
              <a:off x="6115682" y="4077638"/>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grpSp>
          <p:nvGrpSpPr>
            <p:cNvPr id="23" name="Group 123"/>
            <p:cNvGrpSpPr/>
            <p:nvPr/>
          </p:nvGrpSpPr>
          <p:grpSpPr>
            <a:xfrm>
              <a:off x="6090189" y="4112823"/>
              <a:ext cx="426720" cy="365811"/>
              <a:chOff x="3131232" y="3955557"/>
              <a:chExt cx="426720" cy="365811"/>
            </a:xfrm>
          </p:grpSpPr>
          <p:sp>
            <p:nvSpPr>
              <p:cNvPr id="24" name="TextBox 124"/>
              <p:cNvSpPr txBox="1"/>
              <p:nvPr/>
            </p:nvSpPr>
            <p:spPr>
              <a:xfrm>
                <a:off x="3131232" y="4105924"/>
                <a:ext cx="426720" cy="215444"/>
              </a:xfrm>
              <a:prstGeom prst="rect">
                <a:avLst/>
              </a:prstGeom>
              <a:noFill/>
            </p:spPr>
            <p:txBody>
              <a:bodyPr wrap="none" rtlCol="0">
                <a:spAutoFit/>
              </a:bodyPr>
              <a:lstStyle/>
              <a:p>
                <a:r>
                  <a:rPr lang="en-US" sz="800" dirty="0">
                    <a:latin typeface="Arial"/>
                    <a:cs typeface="Arial"/>
                  </a:rPr>
                  <a:t>X100</a:t>
                </a:r>
              </a:p>
            </p:txBody>
          </p:sp>
          <p:pic>
            <p:nvPicPr>
              <p:cNvPr id="25" name="Picture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1060" y="3955557"/>
                <a:ext cx="191570" cy="183295"/>
              </a:xfrm>
              <a:prstGeom prst="rect">
                <a:avLst/>
              </a:prstGeom>
            </p:spPr>
          </p:pic>
        </p:grpSp>
      </p:grpSp>
      <p:grpSp>
        <p:nvGrpSpPr>
          <p:cNvPr id="26" name="Group 12"/>
          <p:cNvGrpSpPr/>
          <p:nvPr/>
        </p:nvGrpSpPr>
        <p:grpSpPr>
          <a:xfrm>
            <a:off x="6014406" y="4473520"/>
            <a:ext cx="426720" cy="399767"/>
            <a:chOff x="4616004" y="4078867"/>
            <a:chExt cx="426720" cy="399767"/>
          </a:xfrm>
        </p:grpSpPr>
        <p:sp>
          <p:nvSpPr>
            <p:cNvPr id="27" name="Rectangle 111"/>
            <p:cNvSpPr/>
            <p:nvPr/>
          </p:nvSpPr>
          <p:spPr bwMode="auto">
            <a:xfrm>
              <a:off x="4639703" y="4078867"/>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sp>
          <p:nvSpPr>
            <p:cNvPr id="28" name="TextBox 127"/>
            <p:cNvSpPr txBox="1"/>
            <p:nvPr/>
          </p:nvSpPr>
          <p:spPr>
            <a:xfrm>
              <a:off x="4616004" y="4263190"/>
              <a:ext cx="426720" cy="215444"/>
            </a:xfrm>
            <a:prstGeom prst="rect">
              <a:avLst/>
            </a:prstGeom>
            <a:noFill/>
          </p:spPr>
          <p:txBody>
            <a:bodyPr wrap="none" rtlCol="0">
              <a:spAutoFit/>
            </a:bodyPr>
            <a:lstStyle/>
            <a:p>
              <a:r>
                <a:rPr lang="en-US" sz="800" dirty="0">
                  <a:latin typeface="Arial"/>
                  <a:cs typeface="Arial"/>
                </a:rPr>
                <a:t>X100</a:t>
              </a:r>
            </a:p>
          </p:txBody>
        </p:sp>
        <p:pic>
          <p:nvPicPr>
            <p:cNvPr id="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5832" y="4112823"/>
              <a:ext cx="191570" cy="183295"/>
            </a:xfrm>
            <a:prstGeom prst="rect">
              <a:avLst/>
            </a:prstGeom>
          </p:spPr>
        </p:pic>
      </p:grpSp>
      <p:grpSp>
        <p:nvGrpSpPr>
          <p:cNvPr id="30" name="Group 22"/>
          <p:cNvGrpSpPr/>
          <p:nvPr/>
        </p:nvGrpSpPr>
        <p:grpSpPr>
          <a:xfrm>
            <a:off x="3606938" y="4457392"/>
            <a:ext cx="426720" cy="398538"/>
            <a:chOff x="3145629" y="3958793"/>
            <a:chExt cx="426720" cy="398538"/>
          </a:xfrm>
        </p:grpSpPr>
        <p:sp>
          <p:nvSpPr>
            <p:cNvPr id="31" name="Rectangle 106"/>
            <p:cNvSpPr/>
            <p:nvPr/>
          </p:nvSpPr>
          <p:spPr bwMode="auto">
            <a:xfrm>
              <a:off x="3163724" y="3958793"/>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grpSp>
          <p:nvGrpSpPr>
            <p:cNvPr id="32" name="Group 129"/>
            <p:cNvGrpSpPr/>
            <p:nvPr/>
          </p:nvGrpSpPr>
          <p:grpSpPr>
            <a:xfrm>
              <a:off x="3145629" y="3991520"/>
              <a:ext cx="426720" cy="365811"/>
              <a:chOff x="3131232" y="3955557"/>
              <a:chExt cx="426720" cy="365811"/>
            </a:xfrm>
          </p:grpSpPr>
          <p:sp>
            <p:nvSpPr>
              <p:cNvPr id="33" name="TextBox 130"/>
              <p:cNvSpPr txBox="1"/>
              <p:nvPr/>
            </p:nvSpPr>
            <p:spPr>
              <a:xfrm>
                <a:off x="3131232" y="4105924"/>
                <a:ext cx="426720" cy="215444"/>
              </a:xfrm>
              <a:prstGeom prst="rect">
                <a:avLst/>
              </a:prstGeom>
              <a:noFill/>
            </p:spPr>
            <p:txBody>
              <a:bodyPr wrap="none" rtlCol="0">
                <a:spAutoFit/>
              </a:bodyPr>
              <a:lstStyle/>
              <a:p>
                <a:r>
                  <a:rPr lang="en-US" sz="800" dirty="0">
                    <a:latin typeface="Arial"/>
                    <a:cs typeface="Arial"/>
                  </a:rPr>
                  <a:t>X100</a:t>
                </a:r>
              </a:p>
            </p:txBody>
          </p:sp>
          <p:pic>
            <p:nvPicPr>
              <p:cNvPr id="34"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1060" y="3955557"/>
                <a:ext cx="191570" cy="183295"/>
              </a:xfrm>
              <a:prstGeom prst="rect">
                <a:avLst/>
              </a:prstGeom>
            </p:spPr>
          </p:pic>
        </p:grpSp>
      </p:grpSp>
      <p:grpSp>
        <p:nvGrpSpPr>
          <p:cNvPr id="35" name="Group 11"/>
          <p:cNvGrpSpPr/>
          <p:nvPr/>
        </p:nvGrpSpPr>
        <p:grpSpPr>
          <a:xfrm>
            <a:off x="3152394" y="4467511"/>
            <a:ext cx="390752" cy="362575"/>
            <a:chOff x="830375" y="4270978"/>
            <a:chExt cx="390752" cy="362575"/>
          </a:xfrm>
        </p:grpSpPr>
        <p:sp>
          <p:nvSpPr>
            <p:cNvPr id="36" name="Rectangle 135"/>
            <p:cNvSpPr/>
            <p:nvPr/>
          </p:nvSpPr>
          <p:spPr bwMode="auto">
            <a:xfrm>
              <a:off x="830375" y="4270978"/>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37"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966" y="4360617"/>
              <a:ext cx="191570" cy="183295"/>
            </a:xfrm>
            <a:prstGeom prst="rect">
              <a:avLst/>
            </a:prstGeom>
          </p:spPr>
        </p:pic>
      </p:grpSp>
      <p:sp>
        <p:nvSpPr>
          <p:cNvPr id="38" name="TextBox 45"/>
          <p:cNvSpPr txBox="1"/>
          <p:nvPr/>
        </p:nvSpPr>
        <p:spPr>
          <a:xfrm>
            <a:off x="3655647" y="1643980"/>
            <a:ext cx="420307" cy="230832"/>
          </a:xfrm>
          <a:prstGeom prst="rect">
            <a:avLst/>
          </a:prstGeom>
          <a:noFill/>
        </p:spPr>
        <p:txBody>
          <a:bodyPr wrap="none" rtlCol="0">
            <a:spAutoFit/>
          </a:bodyPr>
          <a:lstStyle/>
          <a:p>
            <a:pPr algn="ctr"/>
            <a:r>
              <a:rPr lang="en-US" sz="900" dirty="0">
                <a:latin typeface="Calibri"/>
                <a:cs typeface="Calibri"/>
              </a:rPr>
              <a:t>Read</a:t>
            </a:r>
          </a:p>
        </p:txBody>
      </p:sp>
      <p:sp>
        <p:nvSpPr>
          <p:cNvPr id="39" name="TextBox 140"/>
          <p:cNvSpPr txBox="1"/>
          <p:nvPr/>
        </p:nvSpPr>
        <p:spPr>
          <a:xfrm>
            <a:off x="5757547" y="1508147"/>
            <a:ext cx="817853" cy="369332"/>
          </a:xfrm>
          <a:prstGeom prst="rect">
            <a:avLst/>
          </a:prstGeom>
          <a:noFill/>
        </p:spPr>
        <p:txBody>
          <a:bodyPr wrap="none" rtlCol="0">
            <a:spAutoFit/>
          </a:bodyPr>
          <a:lstStyle/>
          <a:p>
            <a:pPr algn="ctr"/>
            <a:r>
              <a:rPr lang="en-US" sz="900" dirty="0">
                <a:latin typeface="Calibri"/>
                <a:cs typeface="Calibri"/>
              </a:rPr>
              <a:t>Load </a:t>
            </a:r>
          </a:p>
          <a:p>
            <a:pPr algn="ctr"/>
            <a:r>
              <a:rPr lang="en-US" sz="900" dirty="0">
                <a:latin typeface="Calibri"/>
                <a:cs typeface="Calibri"/>
              </a:rPr>
              <a:t>Actian Vector</a:t>
            </a:r>
          </a:p>
        </p:txBody>
      </p:sp>
      <p:sp>
        <p:nvSpPr>
          <p:cNvPr id="40" name="Rectangle 141"/>
          <p:cNvSpPr/>
          <p:nvPr/>
        </p:nvSpPr>
        <p:spPr bwMode="auto">
          <a:xfrm>
            <a:off x="4380243" y="4962873"/>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altLang="zh-CN" sz="1200" dirty="0">
                <a:latin typeface="Arial" charset="0"/>
                <a:ea typeface="Arial" charset="0"/>
                <a:cs typeface="Arial" charset="0"/>
              </a:rPr>
              <a:t>HDFS File</a:t>
            </a:r>
          </a:p>
        </p:txBody>
      </p:sp>
      <p:grpSp>
        <p:nvGrpSpPr>
          <p:cNvPr id="41" name="Group 20"/>
          <p:cNvGrpSpPr/>
          <p:nvPr/>
        </p:nvGrpSpPr>
        <p:grpSpPr>
          <a:xfrm>
            <a:off x="3756483" y="1811973"/>
            <a:ext cx="259011" cy="234315"/>
            <a:chOff x="1434464" y="1615440"/>
            <a:chExt cx="259011" cy="234315"/>
          </a:xfrm>
        </p:grpSpPr>
        <p:pic>
          <p:nvPicPr>
            <p:cNvPr id="42" name="Picture 24"/>
            <p:cNvPicPr>
              <a:picLocks noChangeAspect="1"/>
            </p:cNvPicPr>
            <p:nvPr/>
          </p:nvPicPr>
          <p:blipFill rotWithShape="1">
            <a:blip r:embed="rId7">
              <a:extLst>
                <a:ext uri="{28A0092B-C50C-407E-A947-70E740481C1C}">
                  <a14:useLocalDpi xmlns:a14="http://schemas.microsoft.com/office/drawing/2010/main" val="0"/>
                </a:ext>
              </a:extLst>
            </a:blip>
            <a:srcRect l="26798" t="51548" r="31059" b="3711"/>
            <a:stretch/>
          </p:blipFill>
          <p:spPr>
            <a:xfrm>
              <a:off x="1434464" y="1615440"/>
              <a:ext cx="215265" cy="234315"/>
            </a:xfrm>
            <a:prstGeom prst="rect">
              <a:avLst/>
            </a:prstGeom>
          </p:spPr>
        </p:pic>
        <p:sp>
          <p:nvSpPr>
            <p:cNvPr id="43" name="Isosceles Triangle 2069"/>
            <p:cNvSpPr/>
            <p:nvPr/>
          </p:nvSpPr>
          <p:spPr bwMode="auto">
            <a:xfrm rot="5400000">
              <a:off x="1647756" y="1712452"/>
              <a:ext cx="45719" cy="45719"/>
            </a:xfrm>
            <a:prstGeom prst="triangle">
              <a:avLst/>
            </a:prstGeom>
            <a:solidFill>
              <a:schemeClr val="bg1"/>
            </a:solidFill>
            <a:ln>
              <a:solidFill>
                <a:schemeClr val="tx1"/>
              </a:solidFill>
            </a:ln>
            <a:extLst/>
          </p:spPr>
          <p:txBody>
            <a:bodyPr wrap="none" rtlCol="0" anchor="ctr"/>
            <a:lstStyle/>
            <a:p>
              <a:pPr algn="ctr"/>
              <a:endParaRPr lang="en-US"/>
            </a:p>
          </p:txBody>
        </p:sp>
      </p:grpSp>
      <p:grpSp>
        <p:nvGrpSpPr>
          <p:cNvPr id="44" name="Group 21"/>
          <p:cNvGrpSpPr/>
          <p:nvPr/>
        </p:nvGrpSpPr>
        <p:grpSpPr>
          <a:xfrm>
            <a:off x="4504541" y="1784712"/>
            <a:ext cx="316424" cy="300137"/>
            <a:chOff x="1997737" y="1588179"/>
            <a:chExt cx="316424" cy="300137"/>
          </a:xfrm>
        </p:grpSpPr>
        <p:pic>
          <p:nvPicPr>
            <p:cNvPr id="45" name="Picture 27"/>
            <p:cNvPicPr>
              <a:picLocks noChangeAspect="1"/>
            </p:cNvPicPr>
            <p:nvPr/>
          </p:nvPicPr>
          <p:blipFill rotWithShape="1">
            <a:blip r:embed="rId8">
              <a:extLst>
                <a:ext uri="{28A0092B-C50C-407E-A947-70E740481C1C}">
                  <a14:useLocalDpi xmlns:a14="http://schemas.microsoft.com/office/drawing/2010/main" val="0"/>
                </a:ext>
              </a:extLst>
            </a:blip>
            <a:srcRect l="25987" r="22458"/>
            <a:stretch/>
          </p:blipFill>
          <p:spPr>
            <a:xfrm>
              <a:off x="2049555" y="1588179"/>
              <a:ext cx="217716" cy="300137"/>
            </a:xfrm>
            <a:prstGeom prst="rect">
              <a:avLst/>
            </a:prstGeom>
          </p:spPr>
        </p:pic>
        <p:sp>
          <p:nvSpPr>
            <p:cNvPr id="46" name="Isosceles Triangle 163"/>
            <p:cNvSpPr/>
            <p:nvPr/>
          </p:nvSpPr>
          <p:spPr bwMode="auto">
            <a:xfrm rot="5400000">
              <a:off x="1997737" y="1712451"/>
              <a:ext cx="45719" cy="45719"/>
            </a:xfrm>
            <a:prstGeom prst="triangle">
              <a:avLst/>
            </a:prstGeom>
            <a:solidFill>
              <a:schemeClr val="bg1"/>
            </a:solidFill>
            <a:ln>
              <a:solidFill>
                <a:schemeClr val="tx1"/>
              </a:solidFill>
            </a:ln>
            <a:extLst/>
          </p:spPr>
          <p:txBody>
            <a:bodyPr wrap="none" rtlCol="0" anchor="ctr"/>
            <a:lstStyle/>
            <a:p>
              <a:pPr algn="ctr"/>
              <a:endParaRPr lang="en-US"/>
            </a:p>
          </p:txBody>
        </p:sp>
        <p:sp>
          <p:nvSpPr>
            <p:cNvPr id="47" name="Isosceles Triangle 164"/>
            <p:cNvSpPr/>
            <p:nvPr/>
          </p:nvSpPr>
          <p:spPr bwMode="auto">
            <a:xfrm rot="5400000">
              <a:off x="2268442" y="1711818"/>
              <a:ext cx="45719" cy="45719"/>
            </a:xfrm>
            <a:prstGeom prst="triangle">
              <a:avLst/>
            </a:prstGeom>
            <a:solidFill>
              <a:schemeClr val="bg1"/>
            </a:solidFill>
            <a:ln>
              <a:solidFill>
                <a:schemeClr val="tx1"/>
              </a:solidFill>
            </a:ln>
            <a:extLst/>
          </p:spPr>
          <p:txBody>
            <a:bodyPr wrap="none" rtlCol="0" anchor="ctr"/>
            <a:lstStyle/>
            <a:p>
              <a:pPr algn="ctr"/>
              <a:endParaRPr lang="en-US"/>
            </a:p>
          </p:txBody>
        </p:sp>
      </p:grpSp>
      <p:cxnSp>
        <p:nvCxnSpPr>
          <p:cNvPr id="48" name="Straight Connector 166"/>
          <p:cNvCxnSpPr/>
          <p:nvPr/>
        </p:nvCxnSpPr>
        <p:spPr>
          <a:xfrm>
            <a:off x="4820965" y="1931211"/>
            <a:ext cx="431375" cy="6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9" name="Group 28"/>
          <p:cNvGrpSpPr/>
          <p:nvPr/>
        </p:nvGrpSpPr>
        <p:grpSpPr>
          <a:xfrm>
            <a:off x="6022325" y="1808605"/>
            <a:ext cx="247903" cy="237683"/>
            <a:chOff x="3156332" y="1612072"/>
            <a:chExt cx="247903" cy="237683"/>
          </a:xfrm>
        </p:grpSpPr>
        <p:pic>
          <p:nvPicPr>
            <p:cNvPr id="50" name="Picture 39"/>
            <p:cNvPicPr>
              <a:picLocks noChangeAspect="1"/>
            </p:cNvPicPr>
            <p:nvPr/>
          </p:nvPicPr>
          <p:blipFill rotWithShape="1">
            <a:blip r:embed="rId9">
              <a:extLst>
                <a:ext uri="{28A0092B-C50C-407E-A947-70E740481C1C}">
                  <a14:useLocalDpi xmlns:a14="http://schemas.microsoft.com/office/drawing/2010/main" val="0"/>
                </a:ext>
              </a:extLst>
            </a:blip>
            <a:srcRect l="35804" t="39024" r="36015" b="9909"/>
            <a:stretch/>
          </p:blipFill>
          <p:spPr>
            <a:xfrm>
              <a:off x="3204097" y="1612072"/>
              <a:ext cx="200138" cy="237683"/>
            </a:xfrm>
            <a:prstGeom prst="rect">
              <a:avLst/>
            </a:prstGeom>
          </p:spPr>
        </p:pic>
        <p:sp>
          <p:nvSpPr>
            <p:cNvPr id="51" name="Isosceles Triangle 165"/>
            <p:cNvSpPr/>
            <p:nvPr/>
          </p:nvSpPr>
          <p:spPr bwMode="auto">
            <a:xfrm rot="5400000">
              <a:off x="3156332" y="1711784"/>
              <a:ext cx="45719" cy="45719"/>
            </a:xfrm>
            <a:prstGeom prst="triangle">
              <a:avLst/>
            </a:prstGeom>
            <a:solidFill>
              <a:schemeClr val="bg1"/>
            </a:solidFill>
            <a:ln>
              <a:solidFill>
                <a:schemeClr val="tx1"/>
              </a:solidFill>
            </a:ln>
            <a:extLst/>
          </p:spPr>
          <p:txBody>
            <a:bodyPr wrap="none" rtlCol="0" anchor="ctr"/>
            <a:lstStyle/>
            <a:p>
              <a:pPr algn="ctr"/>
              <a:endParaRPr lang="en-US"/>
            </a:p>
          </p:txBody>
        </p:sp>
      </p:grpSp>
      <p:sp>
        <p:nvSpPr>
          <p:cNvPr id="52" name="Rectangle 180"/>
          <p:cNvSpPr/>
          <p:nvPr/>
        </p:nvSpPr>
        <p:spPr bwMode="auto">
          <a:xfrm>
            <a:off x="3172874" y="5315939"/>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altLang="zh-CN" sz="1200" dirty="0">
                <a:latin typeface="Arial" charset="0"/>
                <a:ea typeface="Arial" charset="0"/>
                <a:cs typeface="Arial" charset="0"/>
              </a:rPr>
              <a:t>HDFS File</a:t>
            </a:r>
          </a:p>
        </p:txBody>
      </p:sp>
      <p:sp>
        <p:nvSpPr>
          <p:cNvPr id="53" name="Rectangle 181"/>
          <p:cNvSpPr/>
          <p:nvPr/>
        </p:nvSpPr>
        <p:spPr bwMode="auto">
          <a:xfrm>
            <a:off x="3172874" y="5678639"/>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altLang="zh-CN" sz="1200" dirty="0">
                <a:latin typeface="Arial" charset="0"/>
                <a:ea typeface="Arial" charset="0"/>
                <a:cs typeface="Arial" charset="0"/>
              </a:rPr>
              <a:t>HDFS File</a:t>
            </a:r>
          </a:p>
        </p:txBody>
      </p:sp>
      <p:pic>
        <p:nvPicPr>
          <p:cNvPr id="54" name="Picture 2" descr="http://www.wonderbizglobal.com/assets/hadoop-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26105" y="2264533"/>
            <a:ext cx="1030089" cy="72106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5" name="Group 9"/>
          <p:cNvGrpSpPr/>
          <p:nvPr/>
        </p:nvGrpSpPr>
        <p:grpSpPr>
          <a:xfrm>
            <a:off x="4339426" y="4474749"/>
            <a:ext cx="390752" cy="362575"/>
            <a:chOff x="2017407" y="4278216"/>
            <a:chExt cx="390752" cy="362575"/>
          </a:xfrm>
        </p:grpSpPr>
        <p:sp>
          <p:nvSpPr>
            <p:cNvPr id="56" name="Rectangle 86"/>
            <p:cNvSpPr/>
            <p:nvPr/>
          </p:nvSpPr>
          <p:spPr bwMode="auto">
            <a:xfrm>
              <a:off x="2017407" y="4278216"/>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57"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16998" y="4367855"/>
              <a:ext cx="191570" cy="183295"/>
            </a:xfrm>
            <a:prstGeom prst="rect">
              <a:avLst/>
            </a:prstGeom>
          </p:spPr>
        </p:pic>
      </p:grpSp>
      <p:grpSp>
        <p:nvGrpSpPr>
          <p:cNvPr id="58" name="Group 7"/>
          <p:cNvGrpSpPr/>
          <p:nvPr/>
        </p:nvGrpSpPr>
        <p:grpSpPr>
          <a:xfrm>
            <a:off x="5540410" y="4467509"/>
            <a:ext cx="390752" cy="362575"/>
            <a:chOff x="3218391" y="4270976"/>
            <a:chExt cx="390752" cy="362575"/>
          </a:xfrm>
        </p:grpSpPr>
        <p:sp>
          <p:nvSpPr>
            <p:cNvPr id="59" name="Rectangle 91"/>
            <p:cNvSpPr/>
            <p:nvPr/>
          </p:nvSpPr>
          <p:spPr bwMode="auto">
            <a:xfrm>
              <a:off x="3218391" y="4270976"/>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60"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7982" y="4360615"/>
              <a:ext cx="191570" cy="183295"/>
            </a:xfrm>
            <a:prstGeom prst="rect">
              <a:avLst/>
            </a:prstGeom>
          </p:spPr>
        </p:pic>
      </p:grpSp>
      <p:cxnSp>
        <p:nvCxnSpPr>
          <p:cNvPr id="61" name="Straight Connector 134"/>
          <p:cNvCxnSpPr/>
          <p:nvPr/>
        </p:nvCxnSpPr>
        <p:spPr>
          <a:xfrm flipV="1">
            <a:off x="5570669" y="1931177"/>
            <a:ext cx="451656" cy="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2" name="Group 26"/>
          <p:cNvGrpSpPr/>
          <p:nvPr/>
        </p:nvGrpSpPr>
        <p:grpSpPr>
          <a:xfrm>
            <a:off x="5252340" y="1783781"/>
            <a:ext cx="318329" cy="300137"/>
            <a:chOff x="2532176" y="1587248"/>
            <a:chExt cx="318329" cy="300137"/>
          </a:xfrm>
        </p:grpSpPr>
        <p:sp>
          <p:nvSpPr>
            <p:cNvPr id="63" name="Isosceles Triangle 115"/>
            <p:cNvSpPr/>
            <p:nvPr/>
          </p:nvSpPr>
          <p:spPr bwMode="auto">
            <a:xfrm rot="5400000">
              <a:off x="2532176" y="1712451"/>
              <a:ext cx="45719" cy="45719"/>
            </a:xfrm>
            <a:prstGeom prst="triangle">
              <a:avLst/>
            </a:prstGeom>
            <a:solidFill>
              <a:schemeClr val="bg1"/>
            </a:solidFill>
            <a:ln>
              <a:solidFill>
                <a:schemeClr val="tx1"/>
              </a:solidFill>
            </a:ln>
            <a:extLst/>
          </p:spPr>
          <p:txBody>
            <a:bodyPr wrap="none" rtlCol="0" anchor="ctr"/>
            <a:lstStyle/>
            <a:p>
              <a:pPr algn="ctr"/>
              <a:endParaRPr lang="en-US"/>
            </a:p>
          </p:txBody>
        </p:sp>
        <p:sp>
          <p:nvSpPr>
            <p:cNvPr id="64" name="Isosceles Triangle 118"/>
            <p:cNvSpPr/>
            <p:nvPr/>
          </p:nvSpPr>
          <p:spPr bwMode="auto">
            <a:xfrm rot="5400000">
              <a:off x="2804786" y="1711818"/>
              <a:ext cx="45719" cy="45719"/>
            </a:xfrm>
            <a:prstGeom prst="triangle">
              <a:avLst/>
            </a:prstGeom>
            <a:solidFill>
              <a:schemeClr val="bg1"/>
            </a:solidFill>
            <a:ln>
              <a:solidFill>
                <a:schemeClr val="tx1"/>
              </a:solidFill>
            </a:ln>
            <a:extLst/>
          </p:spPr>
          <p:txBody>
            <a:bodyPr wrap="none" rtlCol="0" anchor="ctr"/>
            <a:lstStyle/>
            <a:p>
              <a:pPr algn="ctr"/>
              <a:endParaRPr lang="en-US"/>
            </a:p>
          </p:txBody>
        </p:sp>
        <p:pic>
          <p:nvPicPr>
            <p:cNvPr id="65" name="Picture 136"/>
            <p:cNvPicPr>
              <a:picLocks noChangeAspect="1"/>
            </p:cNvPicPr>
            <p:nvPr/>
          </p:nvPicPr>
          <p:blipFill rotWithShape="1">
            <a:blip r:embed="rId8">
              <a:extLst>
                <a:ext uri="{28A0092B-C50C-407E-A947-70E740481C1C}">
                  <a14:useLocalDpi xmlns:a14="http://schemas.microsoft.com/office/drawing/2010/main" val="0"/>
                </a:ext>
              </a:extLst>
            </a:blip>
            <a:srcRect l="25987" r="22458"/>
            <a:stretch/>
          </p:blipFill>
          <p:spPr>
            <a:xfrm>
              <a:off x="2582712" y="1587248"/>
              <a:ext cx="217716" cy="300137"/>
            </a:xfrm>
            <a:prstGeom prst="rect">
              <a:avLst/>
            </a:prstGeom>
          </p:spPr>
        </p:pic>
      </p:grpSp>
      <p:sp>
        <p:nvSpPr>
          <p:cNvPr id="66" name="TextBox 139"/>
          <p:cNvSpPr txBox="1"/>
          <p:nvPr/>
        </p:nvSpPr>
        <p:spPr>
          <a:xfrm>
            <a:off x="4385123" y="1509014"/>
            <a:ext cx="558165" cy="369332"/>
          </a:xfrm>
          <a:prstGeom prst="rect">
            <a:avLst/>
          </a:prstGeom>
          <a:noFill/>
        </p:spPr>
        <p:txBody>
          <a:bodyPr wrap="none" rtlCol="0">
            <a:spAutoFit/>
          </a:bodyPr>
          <a:lstStyle/>
          <a:p>
            <a:pPr algn="ctr"/>
            <a:r>
              <a:rPr lang="en-US" sz="900" dirty="0">
                <a:latin typeface="Calibri"/>
                <a:cs typeface="Calibri"/>
              </a:rPr>
              <a:t>Blend &amp;</a:t>
            </a:r>
            <a:br>
              <a:rPr lang="en-US" sz="900" dirty="0">
                <a:latin typeface="Calibri"/>
                <a:cs typeface="Calibri"/>
              </a:rPr>
            </a:br>
            <a:r>
              <a:rPr lang="en-US" sz="900" dirty="0">
                <a:latin typeface="Calibri"/>
                <a:cs typeface="Calibri"/>
              </a:rPr>
              <a:t>Enrich</a:t>
            </a:r>
          </a:p>
        </p:txBody>
      </p:sp>
      <p:sp>
        <p:nvSpPr>
          <p:cNvPr id="67" name="TextBox 112"/>
          <p:cNvSpPr txBox="1"/>
          <p:nvPr/>
        </p:nvSpPr>
        <p:spPr>
          <a:xfrm>
            <a:off x="5014101" y="1505676"/>
            <a:ext cx="806631" cy="369332"/>
          </a:xfrm>
          <a:prstGeom prst="rect">
            <a:avLst/>
          </a:prstGeom>
          <a:noFill/>
        </p:spPr>
        <p:txBody>
          <a:bodyPr wrap="none" rtlCol="0">
            <a:spAutoFit/>
          </a:bodyPr>
          <a:lstStyle/>
          <a:p>
            <a:pPr algn="ctr"/>
            <a:r>
              <a:rPr lang="en-US" sz="900" dirty="0">
                <a:latin typeface="Calibri"/>
                <a:cs typeface="Calibri"/>
              </a:rPr>
              <a:t>Data Science </a:t>
            </a:r>
          </a:p>
          <a:p>
            <a:pPr algn="ctr"/>
            <a:r>
              <a:rPr lang="en-US" sz="900" dirty="0">
                <a:latin typeface="Calibri"/>
                <a:cs typeface="Calibri"/>
              </a:rPr>
              <a:t>&amp; Analytics</a:t>
            </a:r>
          </a:p>
        </p:txBody>
      </p:sp>
      <p:sp>
        <p:nvSpPr>
          <p:cNvPr id="68" name="Rectangle 150"/>
          <p:cNvSpPr/>
          <p:nvPr/>
        </p:nvSpPr>
        <p:spPr bwMode="auto">
          <a:xfrm>
            <a:off x="7862473" y="4243808"/>
            <a:ext cx="1028040" cy="2288652"/>
          </a:xfrm>
          <a:prstGeom prst="rect">
            <a:avLst/>
          </a:prstGeom>
          <a:solidFill>
            <a:schemeClr val="bg2">
              <a:lumMod val="85000"/>
            </a:schemeClr>
          </a:solidFill>
          <a:ln>
            <a:noFill/>
          </a:ln>
          <a:extLst/>
        </p:spPr>
        <p:txBody>
          <a:bodyPr wrap="none" tIns="0" rtlCol="0" anchor="t" anchorCtr="0"/>
          <a:lstStyle/>
          <a:p>
            <a:r>
              <a:rPr lang="en-US" sz="1050" dirty="0" err="1"/>
              <a:t>DataNode</a:t>
            </a:r>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algn="ctr"/>
            <a:endParaRPr lang="en-US" sz="1050" dirty="0"/>
          </a:p>
          <a:p>
            <a:pPr algn="ctr"/>
            <a:endParaRPr lang="en-US" sz="1050" dirty="0"/>
          </a:p>
          <a:p>
            <a:pPr algn="ctr"/>
            <a:r>
              <a:rPr lang="en-US" sz="1050" dirty="0"/>
              <a:t>HDFS</a:t>
            </a:r>
          </a:p>
        </p:txBody>
      </p:sp>
      <p:sp>
        <p:nvSpPr>
          <p:cNvPr id="69" name="Rectangle 151"/>
          <p:cNvSpPr/>
          <p:nvPr/>
        </p:nvSpPr>
        <p:spPr bwMode="auto">
          <a:xfrm>
            <a:off x="7959684" y="5315939"/>
            <a:ext cx="822960" cy="274320"/>
          </a:xfrm>
          <a:prstGeom prst="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dirty="0">
                <a:solidFill>
                  <a:schemeClr val="bg1"/>
                </a:solidFill>
                <a:latin typeface="Arial" charset="0"/>
                <a:ea typeface="Arial" charset="0"/>
                <a:cs typeface="Arial" charset="0"/>
              </a:rPr>
              <a:t>Vector</a:t>
            </a:r>
            <a:endParaRPr lang="en-US" sz="1200" dirty="0">
              <a:latin typeface="Arial" charset="0"/>
              <a:ea typeface="Arial" charset="0"/>
              <a:cs typeface="Arial" charset="0"/>
            </a:endParaRPr>
          </a:p>
        </p:txBody>
      </p:sp>
      <p:sp>
        <p:nvSpPr>
          <p:cNvPr id="70" name="Rectangle 152"/>
          <p:cNvSpPr/>
          <p:nvPr/>
        </p:nvSpPr>
        <p:spPr bwMode="auto">
          <a:xfrm>
            <a:off x="7953845" y="4962873"/>
            <a:ext cx="822960" cy="27432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rtlCol="0" anchor="ctr"/>
          <a:lstStyle/>
          <a:p>
            <a:pPr algn="ctr"/>
            <a:r>
              <a:rPr lang="en-US" altLang="zh-CN" sz="1200" dirty="0">
                <a:latin typeface="Arial" charset="0"/>
                <a:ea typeface="Arial" charset="0"/>
                <a:cs typeface="Arial" charset="0"/>
              </a:rPr>
              <a:t>HDFS File</a:t>
            </a:r>
          </a:p>
        </p:txBody>
      </p:sp>
      <p:grpSp>
        <p:nvGrpSpPr>
          <p:cNvPr id="71" name="Group 153"/>
          <p:cNvGrpSpPr/>
          <p:nvPr/>
        </p:nvGrpSpPr>
        <p:grpSpPr>
          <a:xfrm>
            <a:off x="8406243" y="4485221"/>
            <a:ext cx="426720" cy="400996"/>
            <a:chOff x="6090189" y="4077638"/>
            <a:chExt cx="426720" cy="400996"/>
          </a:xfrm>
        </p:grpSpPr>
        <p:sp>
          <p:nvSpPr>
            <p:cNvPr id="72" name="Rectangle 154"/>
            <p:cNvSpPr/>
            <p:nvPr/>
          </p:nvSpPr>
          <p:spPr bwMode="auto">
            <a:xfrm>
              <a:off x="6115682" y="4077638"/>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grpSp>
          <p:nvGrpSpPr>
            <p:cNvPr id="73" name="Group 155"/>
            <p:cNvGrpSpPr/>
            <p:nvPr/>
          </p:nvGrpSpPr>
          <p:grpSpPr>
            <a:xfrm>
              <a:off x="6090189" y="4112823"/>
              <a:ext cx="426720" cy="365811"/>
              <a:chOff x="3131232" y="3955557"/>
              <a:chExt cx="426720" cy="365811"/>
            </a:xfrm>
          </p:grpSpPr>
          <p:sp>
            <p:nvSpPr>
              <p:cNvPr id="74" name="TextBox 156"/>
              <p:cNvSpPr txBox="1"/>
              <p:nvPr/>
            </p:nvSpPr>
            <p:spPr>
              <a:xfrm>
                <a:off x="3131232" y="4105924"/>
                <a:ext cx="426720" cy="215444"/>
              </a:xfrm>
              <a:prstGeom prst="rect">
                <a:avLst/>
              </a:prstGeom>
              <a:noFill/>
            </p:spPr>
            <p:txBody>
              <a:bodyPr wrap="none" rtlCol="0">
                <a:spAutoFit/>
              </a:bodyPr>
              <a:lstStyle/>
              <a:p>
                <a:r>
                  <a:rPr lang="en-US" sz="800" dirty="0">
                    <a:latin typeface="Arial"/>
                    <a:cs typeface="Arial"/>
                  </a:rPr>
                  <a:t>X100</a:t>
                </a:r>
              </a:p>
            </p:txBody>
          </p:sp>
          <p:pic>
            <p:nvPicPr>
              <p:cNvPr id="75" name="Picture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1060" y="3955557"/>
                <a:ext cx="191570" cy="183295"/>
              </a:xfrm>
              <a:prstGeom prst="rect">
                <a:avLst/>
              </a:prstGeom>
            </p:spPr>
          </p:pic>
        </p:grpSp>
      </p:grpSp>
      <p:sp>
        <p:nvSpPr>
          <p:cNvPr id="76" name="Rectangle 169"/>
          <p:cNvSpPr/>
          <p:nvPr/>
        </p:nvSpPr>
        <p:spPr bwMode="auto">
          <a:xfrm>
            <a:off x="7959684" y="5678639"/>
            <a:ext cx="822960" cy="274320"/>
          </a:xfrm>
          <a:prstGeom prst="rect">
            <a:avLst/>
          </a:prstGeom>
          <a:solidFill>
            <a:schemeClr val="tx2"/>
          </a:solidFill>
          <a:ln>
            <a:noFill/>
          </a:ln>
          <a:extLst/>
        </p:spPr>
        <p:txBody>
          <a:bodyPr wrap="none" rtlCol="0" anchor="ctr"/>
          <a:lstStyle/>
          <a:p>
            <a:pPr algn="ctr"/>
            <a:endParaRPr lang="en-US"/>
          </a:p>
        </p:txBody>
      </p:sp>
      <p:sp>
        <p:nvSpPr>
          <p:cNvPr id="80" name="Rectangle 119"/>
          <p:cNvSpPr/>
          <p:nvPr/>
        </p:nvSpPr>
        <p:spPr bwMode="auto">
          <a:xfrm>
            <a:off x="3069411" y="3266495"/>
            <a:ext cx="5802739" cy="743299"/>
          </a:xfrm>
          <a:prstGeom prst="rect">
            <a:avLst/>
          </a:prstGeom>
          <a:solidFill>
            <a:schemeClr val="bg2">
              <a:lumMod val="85000"/>
            </a:schemeClr>
          </a:solidFill>
          <a:ln>
            <a:noFill/>
          </a:ln>
          <a:extLst/>
        </p:spPr>
        <p:txBody>
          <a:bodyPr wrap="none" tIns="0" rtlCol="0" anchor="t" anchorCtr="0"/>
          <a:lstStyle/>
          <a:p>
            <a:pPr algn="r"/>
            <a:r>
              <a:rPr lang="en-US" sz="1200" dirty="0" err="1"/>
              <a:t>NameNode</a:t>
            </a:r>
            <a:endParaRPr lang="en-US" sz="1200" dirty="0"/>
          </a:p>
        </p:txBody>
      </p:sp>
      <p:grpSp>
        <p:nvGrpSpPr>
          <p:cNvPr id="81" name="Group 2"/>
          <p:cNvGrpSpPr/>
          <p:nvPr/>
        </p:nvGrpSpPr>
        <p:grpSpPr>
          <a:xfrm>
            <a:off x="6192978" y="3321526"/>
            <a:ext cx="1708204" cy="639489"/>
            <a:chOff x="3082289" y="3124993"/>
            <a:chExt cx="2042162" cy="639489"/>
          </a:xfrm>
        </p:grpSpPr>
        <p:sp>
          <p:nvSpPr>
            <p:cNvPr id="82" name="Rectangle 96"/>
            <p:cNvSpPr/>
            <p:nvPr/>
          </p:nvSpPr>
          <p:spPr bwMode="auto">
            <a:xfrm>
              <a:off x="3082289" y="3124993"/>
              <a:ext cx="2042161" cy="639489"/>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83" name="Picture 9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76610" y="3257585"/>
              <a:ext cx="404619" cy="387141"/>
            </a:xfrm>
            <a:prstGeom prst="rect">
              <a:avLst/>
            </a:prstGeom>
          </p:spPr>
        </p:pic>
        <p:sp>
          <p:nvSpPr>
            <p:cNvPr id="84" name="TextBox 46"/>
            <p:cNvSpPr txBox="1"/>
            <p:nvPr/>
          </p:nvSpPr>
          <p:spPr>
            <a:xfrm>
              <a:off x="3572783" y="3186172"/>
              <a:ext cx="1551668" cy="461665"/>
            </a:xfrm>
            <a:prstGeom prst="rect">
              <a:avLst/>
            </a:prstGeom>
            <a:noFill/>
          </p:spPr>
          <p:txBody>
            <a:bodyPr wrap="square" rtlCol="0">
              <a:spAutoFit/>
            </a:bodyPr>
            <a:lstStyle/>
            <a:p>
              <a:pPr algn="ctr"/>
              <a:r>
                <a:rPr lang="zh-CN" altLang="en-US" sz="1200" b="1" dirty="0">
                  <a:latin typeface="+mn-lt"/>
                  <a:cs typeface="Arial"/>
                </a:rPr>
                <a:t>高效的</a:t>
              </a:r>
            </a:p>
            <a:p>
              <a:pPr algn="ctr"/>
              <a:r>
                <a:rPr lang="zh-CN" altLang="en-US" sz="1200" b="1" dirty="0">
                  <a:latin typeface="+mn-lt"/>
                  <a:cs typeface="Arial"/>
                </a:rPr>
                <a:t>标准</a:t>
              </a:r>
              <a:r>
                <a:rPr lang="en-US" altLang="zh-CN" sz="1200" b="1" dirty="0">
                  <a:latin typeface="+mn-lt"/>
                  <a:cs typeface="Arial"/>
                </a:rPr>
                <a:t>SQL</a:t>
              </a:r>
              <a:r>
                <a:rPr lang="zh-CN" altLang="en-US" sz="1200" b="1" dirty="0">
                  <a:latin typeface="+mn-lt"/>
                  <a:cs typeface="Arial"/>
                </a:rPr>
                <a:t>数据库</a:t>
              </a:r>
              <a:endParaRPr lang="en-US" sz="1200" b="1" dirty="0">
                <a:latin typeface="+mn-lt"/>
                <a:cs typeface="Arial"/>
              </a:endParaRPr>
            </a:p>
          </p:txBody>
        </p:sp>
      </p:grpSp>
      <p:sp>
        <p:nvSpPr>
          <p:cNvPr id="86" name="Rectangle 77"/>
          <p:cNvSpPr/>
          <p:nvPr/>
        </p:nvSpPr>
        <p:spPr bwMode="auto">
          <a:xfrm>
            <a:off x="3140380" y="3323104"/>
            <a:ext cx="1680586" cy="639489"/>
          </a:xfrm>
          <a:prstGeom prst="rect">
            <a:avLst/>
          </a:prstGeom>
          <a:solidFill>
            <a:schemeClr val="bg1"/>
          </a:solidFill>
          <a:ln w="38100">
            <a:solidFill>
              <a:srgbClr val="43D5EA"/>
            </a:solidFill>
          </a:ln>
          <a:extLst/>
        </p:spPr>
        <p:txBody>
          <a:bodyPr wrap="none" rtlCol="0" anchor="ctr"/>
          <a:lstStyle/>
          <a:p>
            <a:pPr algn="ctr"/>
            <a:endParaRPr lang="en-US"/>
          </a:p>
        </p:txBody>
      </p:sp>
      <p:grpSp>
        <p:nvGrpSpPr>
          <p:cNvPr id="89" name="Group 1"/>
          <p:cNvGrpSpPr/>
          <p:nvPr/>
        </p:nvGrpSpPr>
        <p:grpSpPr>
          <a:xfrm>
            <a:off x="7916666" y="4470272"/>
            <a:ext cx="390752" cy="362575"/>
            <a:chOff x="5594647" y="4273739"/>
            <a:chExt cx="390752" cy="362575"/>
          </a:xfrm>
        </p:grpSpPr>
        <p:sp>
          <p:nvSpPr>
            <p:cNvPr id="90" name="Rectangle 108"/>
            <p:cNvSpPr/>
            <p:nvPr/>
          </p:nvSpPr>
          <p:spPr bwMode="auto">
            <a:xfrm>
              <a:off x="5594647" y="4273739"/>
              <a:ext cx="390752" cy="362575"/>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9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4238" y="4363378"/>
              <a:ext cx="191570" cy="183295"/>
            </a:xfrm>
            <a:prstGeom prst="rect">
              <a:avLst/>
            </a:prstGeom>
          </p:spPr>
        </p:pic>
      </p:grpSp>
      <p:sp>
        <p:nvSpPr>
          <p:cNvPr id="93" name="Rectangle 175"/>
          <p:cNvSpPr/>
          <p:nvPr/>
        </p:nvSpPr>
        <p:spPr bwMode="auto">
          <a:xfrm>
            <a:off x="4382970" y="5674525"/>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endParaRPr lang="en-US" sz="1200" dirty="0">
              <a:latin typeface="Arial" charset="0"/>
              <a:ea typeface="Arial" charset="0"/>
              <a:cs typeface="Arial" charset="0"/>
            </a:endParaRPr>
          </a:p>
        </p:txBody>
      </p:sp>
      <p:sp>
        <p:nvSpPr>
          <p:cNvPr id="94" name="Rectangle 176"/>
          <p:cNvSpPr/>
          <p:nvPr/>
        </p:nvSpPr>
        <p:spPr bwMode="auto">
          <a:xfrm>
            <a:off x="5575190" y="5674525"/>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sp>
        <p:nvSpPr>
          <p:cNvPr id="95" name="Rectangle 177"/>
          <p:cNvSpPr/>
          <p:nvPr/>
        </p:nvSpPr>
        <p:spPr bwMode="auto">
          <a:xfrm>
            <a:off x="6773422" y="5674525"/>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sp>
        <p:nvSpPr>
          <p:cNvPr id="96" name="Rectangle 178"/>
          <p:cNvSpPr/>
          <p:nvPr/>
        </p:nvSpPr>
        <p:spPr bwMode="auto">
          <a:xfrm>
            <a:off x="7959681" y="5674525"/>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sp>
        <p:nvSpPr>
          <p:cNvPr id="97" name="Rectangle 179"/>
          <p:cNvSpPr/>
          <p:nvPr/>
        </p:nvSpPr>
        <p:spPr bwMode="auto">
          <a:xfrm>
            <a:off x="6776729" y="5992940"/>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sp>
        <p:nvSpPr>
          <p:cNvPr id="98" name="Rectangle 187"/>
          <p:cNvSpPr/>
          <p:nvPr/>
        </p:nvSpPr>
        <p:spPr bwMode="auto">
          <a:xfrm>
            <a:off x="4389321" y="6012202"/>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sp>
        <p:nvSpPr>
          <p:cNvPr id="99" name="Rectangle 190"/>
          <p:cNvSpPr/>
          <p:nvPr/>
        </p:nvSpPr>
        <p:spPr bwMode="auto">
          <a:xfrm>
            <a:off x="5584181" y="6009098"/>
            <a:ext cx="822960" cy="274320"/>
          </a:xfrm>
          <a:prstGeom prst="rect">
            <a:avLst/>
          </a:prstGeom>
          <a:solidFill>
            <a:schemeClr val="bg1">
              <a:lumMod val="50000"/>
            </a:schemeClr>
          </a:solidFill>
          <a:ln>
            <a:solidFill>
              <a:schemeClr val="tx2"/>
            </a:solidFill>
          </a:ln>
          <a:extLst/>
        </p:spPr>
        <p:txBody>
          <a:bodyPr wrap="none" rtlCol="0" anchor="ctr"/>
          <a:lstStyle/>
          <a:p>
            <a:pPr algn="ctr"/>
            <a:r>
              <a:rPr lang="en-US" altLang="zh-CN" sz="1200" dirty="0">
                <a:latin typeface="Arial" charset="0"/>
                <a:ea typeface="Arial" charset="0"/>
                <a:cs typeface="Arial" charset="0"/>
              </a:rPr>
              <a:t>Spark</a:t>
            </a:r>
          </a:p>
        </p:txBody>
      </p:sp>
      <p:cxnSp>
        <p:nvCxnSpPr>
          <p:cNvPr id="102" name="Straight Arrow Connector 113"/>
          <p:cNvCxnSpPr/>
          <p:nvPr/>
        </p:nvCxnSpPr>
        <p:spPr>
          <a:xfrm>
            <a:off x="6170159" y="2046288"/>
            <a:ext cx="10407" cy="1238046"/>
          </a:xfrm>
          <a:prstGeom prst="straightConnector1">
            <a:avLst/>
          </a:prstGeom>
          <a:ln>
            <a:headEnd type="none" w="med" len="med"/>
            <a:tailEnd type="stealth" w="med" len="med"/>
          </a:ln>
        </p:spPr>
        <p:style>
          <a:lnRef idx="2">
            <a:schemeClr val="accent1"/>
          </a:lnRef>
          <a:fillRef idx="0">
            <a:schemeClr val="accent1"/>
          </a:fillRef>
          <a:effectRef idx="1">
            <a:schemeClr val="accent1"/>
          </a:effectRef>
          <a:fontRef idx="minor">
            <a:schemeClr val="tx1"/>
          </a:fontRef>
        </p:style>
      </p:cxnSp>
      <p:grpSp>
        <p:nvGrpSpPr>
          <p:cNvPr id="103" name="Group 2071"/>
          <p:cNvGrpSpPr/>
          <p:nvPr/>
        </p:nvGrpSpPr>
        <p:grpSpPr>
          <a:xfrm>
            <a:off x="3341149" y="2043674"/>
            <a:ext cx="4770893" cy="2423837"/>
            <a:chOff x="1019130" y="1847141"/>
            <a:chExt cx="4770893" cy="2423837"/>
          </a:xfrm>
        </p:grpSpPr>
        <p:cxnSp>
          <p:nvCxnSpPr>
            <p:cNvPr id="104" name="Straight Arrow Connector 47"/>
            <p:cNvCxnSpPr/>
            <p:nvPr/>
          </p:nvCxnSpPr>
          <p:spPr>
            <a:xfrm>
              <a:off x="1542096" y="1847141"/>
              <a:ext cx="0" cy="12770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105" name="Straight Connector 2056"/>
            <p:cNvCxnSpPr/>
            <p:nvPr/>
          </p:nvCxnSpPr>
          <p:spPr>
            <a:xfrm flipV="1">
              <a:off x="1019130" y="3908612"/>
              <a:ext cx="4770893" cy="10557"/>
            </a:xfrm>
            <a:prstGeom prst="line">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06" name="Straight Arrow Connector 200"/>
            <p:cNvCxnSpPr/>
            <p:nvPr/>
          </p:nvCxnSpPr>
          <p:spPr>
            <a:xfrm>
              <a:off x="1025751" y="3908344"/>
              <a:ext cx="0" cy="362634"/>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08" name="Straight Arrow Connector 204"/>
            <p:cNvCxnSpPr/>
            <p:nvPr/>
          </p:nvCxnSpPr>
          <p:spPr>
            <a:xfrm>
              <a:off x="3405037" y="3937862"/>
              <a:ext cx="1021" cy="320560"/>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09" name="Straight Arrow Connector 205"/>
            <p:cNvCxnSpPr/>
            <p:nvPr/>
          </p:nvCxnSpPr>
          <p:spPr>
            <a:xfrm>
              <a:off x="5788002" y="3919664"/>
              <a:ext cx="1021" cy="320560"/>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10" name="Straight Arrow Connector 206"/>
            <p:cNvCxnSpPr/>
            <p:nvPr/>
          </p:nvCxnSpPr>
          <p:spPr>
            <a:xfrm flipV="1">
              <a:off x="1839440" y="3757079"/>
              <a:ext cx="0" cy="178778"/>
            </a:xfrm>
            <a:prstGeom prst="straightConnector1">
              <a:avLst/>
            </a:prstGeom>
            <a:ln>
              <a:headEnd type="none"/>
              <a:tailEnd type="triangle"/>
            </a:ln>
          </p:spPr>
          <p:style>
            <a:lnRef idx="2">
              <a:schemeClr val="accent2"/>
            </a:lnRef>
            <a:fillRef idx="0">
              <a:schemeClr val="accent2"/>
            </a:fillRef>
            <a:effectRef idx="1">
              <a:schemeClr val="accent2"/>
            </a:effectRef>
            <a:fontRef idx="minor">
              <a:schemeClr val="tx1"/>
            </a:fontRef>
          </p:style>
        </p:cxnSp>
      </p:grpSp>
      <p:pic>
        <p:nvPicPr>
          <p:cNvPr id="113" name="图片 112"/>
          <p:cNvPicPr>
            <a:picLocks noChangeAspect="1"/>
          </p:cNvPicPr>
          <p:nvPr/>
        </p:nvPicPr>
        <p:blipFill>
          <a:blip r:embed="rId12"/>
          <a:stretch>
            <a:fillRect/>
          </a:stretch>
        </p:blipFill>
        <p:spPr>
          <a:xfrm>
            <a:off x="893916" y="1651990"/>
            <a:ext cx="720000" cy="720000"/>
          </a:xfrm>
          <a:prstGeom prst="rect">
            <a:avLst/>
          </a:prstGeom>
        </p:spPr>
      </p:pic>
      <p:sp>
        <p:nvSpPr>
          <p:cNvPr id="116" name="文本框 115"/>
          <p:cNvSpPr txBox="1"/>
          <p:nvPr/>
        </p:nvSpPr>
        <p:spPr>
          <a:xfrm>
            <a:off x="578921" y="2499051"/>
            <a:ext cx="1434190" cy="369332"/>
          </a:xfrm>
          <a:prstGeom prst="rect">
            <a:avLst/>
          </a:prstGeom>
          <a:noFill/>
        </p:spPr>
        <p:txBody>
          <a:bodyPr wrap="square" rtlCol="0">
            <a:spAutoFit/>
          </a:bodyPr>
          <a:lstStyle/>
          <a:p>
            <a:r>
              <a:rPr kumimoji="1" lang="zh-CN" altLang="en-US"/>
              <a:t>结构化数据</a:t>
            </a:r>
          </a:p>
        </p:txBody>
      </p:sp>
      <p:pic>
        <p:nvPicPr>
          <p:cNvPr id="114" name="图片 113"/>
          <p:cNvPicPr>
            <a:picLocks noChangeAspect="1"/>
          </p:cNvPicPr>
          <p:nvPr/>
        </p:nvPicPr>
        <p:blipFill>
          <a:blip r:embed="rId13"/>
          <a:stretch>
            <a:fillRect/>
          </a:stretch>
        </p:blipFill>
        <p:spPr>
          <a:xfrm>
            <a:off x="893916" y="5203818"/>
            <a:ext cx="720000" cy="720000"/>
          </a:xfrm>
          <a:prstGeom prst="rect">
            <a:avLst/>
          </a:prstGeom>
        </p:spPr>
      </p:pic>
      <p:sp>
        <p:nvSpPr>
          <p:cNvPr id="118" name="文本框 117"/>
          <p:cNvSpPr txBox="1"/>
          <p:nvPr/>
        </p:nvSpPr>
        <p:spPr>
          <a:xfrm>
            <a:off x="513431" y="6050220"/>
            <a:ext cx="1577082" cy="369332"/>
          </a:xfrm>
          <a:prstGeom prst="rect">
            <a:avLst/>
          </a:prstGeom>
          <a:noFill/>
        </p:spPr>
        <p:txBody>
          <a:bodyPr wrap="square" rtlCol="0">
            <a:spAutoFit/>
          </a:bodyPr>
          <a:lstStyle/>
          <a:p>
            <a:r>
              <a:rPr kumimoji="1" lang="zh-CN" altLang="en-US" dirty="0"/>
              <a:t>非结构化数据</a:t>
            </a:r>
          </a:p>
        </p:txBody>
      </p:sp>
      <p:pic>
        <p:nvPicPr>
          <p:cNvPr id="122" name="图片 121"/>
          <p:cNvPicPr>
            <a:picLocks noChangeAspect="1"/>
          </p:cNvPicPr>
          <p:nvPr/>
        </p:nvPicPr>
        <p:blipFill>
          <a:blip r:embed="rId14"/>
          <a:stretch>
            <a:fillRect/>
          </a:stretch>
        </p:blipFill>
        <p:spPr>
          <a:xfrm>
            <a:off x="893916" y="3486443"/>
            <a:ext cx="720000" cy="720000"/>
          </a:xfrm>
          <a:prstGeom prst="rect">
            <a:avLst/>
          </a:prstGeom>
        </p:spPr>
      </p:pic>
      <p:sp>
        <p:nvSpPr>
          <p:cNvPr id="123" name="文本框 122"/>
          <p:cNvSpPr txBox="1"/>
          <p:nvPr/>
        </p:nvSpPr>
        <p:spPr>
          <a:xfrm>
            <a:off x="712812" y="4241399"/>
            <a:ext cx="1138471" cy="369332"/>
          </a:xfrm>
          <a:prstGeom prst="rect">
            <a:avLst/>
          </a:prstGeom>
          <a:noFill/>
        </p:spPr>
        <p:txBody>
          <a:bodyPr wrap="square" rtlCol="0">
            <a:spAutoFit/>
          </a:bodyPr>
          <a:lstStyle/>
          <a:p>
            <a:r>
              <a:rPr kumimoji="1" lang="zh-CN" altLang="en-US" dirty="0"/>
              <a:t>实时数据</a:t>
            </a:r>
          </a:p>
        </p:txBody>
      </p:sp>
      <p:grpSp>
        <p:nvGrpSpPr>
          <p:cNvPr id="130" name="组合 121"/>
          <p:cNvGrpSpPr/>
          <p:nvPr/>
        </p:nvGrpSpPr>
        <p:grpSpPr>
          <a:xfrm>
            <a:off x="1908402" y="1829432"/>
            <a:ext cx="505477" cy="4199890"/>
            <a:chOff x="2667727" y="1604556"/>
            <a:chExt cx="505477" cy="4199890"/>
          </a:xfrm>
        </p:grpSpPr>
        <p:pic>
          <p:nvPicPr>
            <p:cNvPr id="131" name="图片 130"/>
            <p:cNvPicPr>
              <a:picLocks noChangeAspect="1"/>
            </p:cNvPicPr>
            <p:nvPr/>
          </p:nvPicPr>
          <p:blipFill>
            <a:blip r:embed="rId15"/>
            <a:stretch>
              <a:fillRect/>
            </a:stretch>
          </p:blipFill>
          <p:spPr>
            <a:xfrm>
              <a:off x="2667727" y="1604556"/>
              <a:ext cx="504000" cy="504000"/>
            </a:xfrm>
            <a:prstGeom prst="rect">
              <a:avLst/>
            </a:prstGeom>
          </p:spPr>
        </p:pic>
        <p:pic>
          <p:nvPicPr>
            <p:cNvPr id="132" name="图片 131"/>
            <p:cNvPicPr>
              <a:picLocks noChangeAspect="1"/>
            </p:cNvPicPr>
            <p:nvPr/>
          </p:nvPicPr>
          <p:blipFill>
            <a:blip r:embed="rId15"/>
            <a:stretch>
              <a:fillRect/>
            </a:stretch>
          </p:blipFill>
          <p:spPr>
            <a:xfrm>
              <a:off x="2667727" y="3542701"/>
              <a:ext cx="504000" cy="504000"/>
            </a:xfrm>
            <a:prstGeom prst="rect">
              <a:avLst/>
            </a:prstGeom>
          </p:spPr>
        </p:pic>
        <p:pic>
          <p:nvPicPr>
            <p:cNvPr id="133" name="图片 132"/>
            <p:cNvPicPr>
              <a:picLocks noChangeAspect="1"/>
            </p:cNvPicPr>
            <p:nvPr/>
          </p:nvPicPr>
          <p:blipFill>
            <a:blip r:embed="rId15"/>
            <a:stretch>
              <a:fillRect/>
            </a:stretch>
          </p:blipFill>
          <p:spPr>
            <a:xfrm>
              <a:off x="2669204" y="5300446"/>
              <a:ext cx="504000" cy="504000"/>
            </a:xfrm>
            <a:prstGeom prst="rect">
              <a:avLst/>
            </a:prstGeom>
          </p:spPr>
        </p:pic>
      </p:grpSp>
      <p:pic>
        <p:nvPicPr>
          <p:cNvPr id="134" name="图片 133"/>
          <p:cNvPicPr>
            <a:picLocks noChangeAspect="1"/>
          </p:cNvPicPr>
          <p:nvPr/>
        </p:nvPicPr>
        <p:blipFill>
          <a:blip r:embed="rId16"/>
          <a:stretch>
            <a:fillRect/>
          </a:stretch>
        </p:blipFill>
        <p:spPr>
          <a:xfrm>
            <a:off x="2370141" y="3875577"/>
            <a:ext cx="288000" cy="288000"/>
          </a:xfrm>
          <a:prstGeom prst="rect">
            <a:avLst/>
          </a:prstGeom>
        </p:spPr>
      </p:pic>
      <p:sp>
        <p:nvSpPr>
          <p:cNvPr id="142" name="Shape 1136"/>
          <p:cNvSpPr/>
          <p:nvPr/>
        </p:nvSpPr>
        <p:spPr>
          <a:xfrm>
            <a:off x="10361952" y="5862831"/>
            <a:ext cx="1270303"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a:solidFill>
                  <a:srgbClr val="666666"/>
                </a:solidFill>
                <a:latin typeface="Calibri"/>
                <a:ea typeface="Calibri"/>
                <a:cs typeface="Calibri"/>
                <a:sym typeface="Calibri"/>
              </a:defRPr>
            </a:lvl1pPr>
          </a:lstStyle>
          <a:p>
            <a:pPr lvl="0">
              <a:defRPr sz="1800">
                <a:solidFill>
                  <a:srgbClr val="000000"/>
                </a:solidFill>
              </a:defRPr>
            </a:pPr>
            <a:r>
              <a:rPr lang="zh-CN" altLang="en-US" sz="1200" b="1" dirty="0">
                <a:solidFill>
                  <a:srgbClr val="666666"/>
                </a:solidFill>
                <a:latin typeface="Arial" charset="0"/>
                <a:ea typeface="Arial" charset="0"/>
                <a:cs typeface="Arial" charset="0"/>
              </a:rPr>
              <a:t>图形展现</a:t>
            </a:r>
            <a:endParaRPr sz="1200" b="1" dirty="0">
              <a:solidFill>
                <a:srgbClr val="666666"/>
              </a:solidFill>
              <a:latin typeface="Arial" charset="0"/>
              <a:ea typeface="Arial" charset="0"/>
              <a:cs typeface="Arial" charset="0"/>
            </a:endParaRPr>
          </a:p>
        </p:txBody>
      </p:sp>
      <p:pic>
        <p:nvPicPr>
          <p:cNvPr id="143" name="image20.png"/>
          <p:cNvPicPr/>
          <p:nvPr/>
        </p:nvPicPr>
        <p:blipFill>
          <a:blip r:embed="rId17" cstate="email">
            <a:extLst>
              <a:ext uri="{28A0092B-C50C-407E-A947-70E740481C1C}">
                <a14:useLocalDpi xmlns:a14="http://schemas.microsoft.com/office/drawing/2010/main"/>
              </a:ext>
            </a:extLst>
          </a:blip>
          <a:stretch>
            <a:fillRect/>
          </a:stretch>
        </p:blipFill>
        <p:spPr>
          <a:xfrm>
            <a:off x="10613253" y="5063106"/>
            <a:ext cx="782513" cy="646959"/>
          </a:xfrm>
          <a:prstGeom prst="rect">
            <a:avLst/>
          </a:prstGeom>
          <a:ln w="12700">
            <a:miter lim="400000"/>
          </a:ln>
        </p:spPr>
      </p:pic>
      <p:sp>
        <p:nvSpPr>
          <p:cNvPr id="144" name="Shape 1138"/>
          <p:cNvSpPr/>
          <p:nvPr/>
        </p:nvSpPr>
        <p:spPr>
          <a:xfrm>
            <a:off x="10332104" y="3239568"/>
            <a:ext cx="1310156"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ctr">
              <a:defRPr>
                <a:solidFill>
                  <a:srgbClr val="000000"/>
                </a:solidFill>
              </a:defRPr>
            </a:pPr>
            <a:r>
              <a:rPr lang="zh-CN" altLang="en-US" sz="1200" b="1" dirty="0">
                <a:solidFill>
                  <a:srgbClr val="666666"/>
                </a:solidFill>
                <a:latin typeface="Arial" charset="0"/>
                <a:ea typeface="Arial" charset="0"/>
                <a:cs typeface="Arial" charset="0"/>
                <a:sym typeface="Calibri"/>
              </a:rPr>
              <a:t>报表</a:t>
            </a:r>
            <a:endParaRPr sz="1200" b="1" dirty="0">
              <a:solidFill>
                <a:srgbClr val="666666"/>
              </a:solidFill>
              <a:latin typeface="Arial" charset="0"/>
              <a:ea typeface="Arial" charset="0"/>
              <a:cs typeface="Arial" charset="0"/>
              <a:sym typeface="Calibri"/>
            </a:endParaRPr>
          </a:p>
        </p:txBody>
      </p:sp>
      <p:pic>
        <p:nvPicPr>
          <p:cNvPr id="145" name="image21.png"/>
          <p:cNvPicPr/>
          <p:nvPr/>
        </p:nvPicPr>
        <p:blipFill>
          <a:blip r:embed="rId18" cstate="email">
            <a:extLst>
              <a:ext uri="{28A0092B-C50C-407E-A947-70E740481C1C}">
                <a14:useLocalDpi xmlns:a14="http://schemas.microsoft.com/office/drawing/2010/main"/>
              </a:ext>
            </a:extLst>
          </a:blip>
          <a:stretch>
            <a:fillRect/>
          </a:stretch>
        </p:blipFill>
        <p:spPr>
          <a:xfrm>
            <a:off x="10645306" y="2586480"/>
            <a:ext cx="734265" cy="607070"/>
          </a:xfrm>
          <a:prstGeom prst="rect">
            <a:avLst/>
          </a:prstGeom>
          <a:ln w="12700">
            <a:miter lim="400000"/>
          </a:ln>
        </p:spPr>
      </p:pic>
      <p:sp>
        <p:nvSpPr>
          <p:cNvPr id="146" name="Shape 1153"/>
          <p:cNvSpPr/>
          <p:nvPr/>
        </p:nvSpPr>
        <p:spPr>
          <a:xfrm>
            <a:off x="10353170" y="1487006"/>
            <a:ext cx="1232943" cy="56946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lgn="ctr">
              <a:spcBef>
                <a:spcPts val="200"/>
              </a:spcBef>
              <a:defRPr>
                <a:solidFill>
                  <a:srgbClr val="000000"/>
                </a:solidFill>
              </a:defRPr>
            </a:pPr>
            <a:r>
              <a:rPr sz="1200" b="1" dirty="0">
                <a:solidFill>
                  <a:srgbClr val="00BBD6"/>
                </a:solidFill>
                <a:latin typeface="Calibri"/>
                <a:ea typeface="Calibri"/>
                <a:cs typeface="Calibri"/>
                <a:sym typeface="Calibri"/>
              </a:rPr>
              <a:t>查询可视化报告</a:t>
            </a:r>
          </a:p>
          <a:p>
            <a:pPr lvl="0" algn="ctr">
              <a:spcBef>
                <a:spcPts val="200"/>
              </a:spcBef>
              <a:defRPr>
                <a:solidFill>
                  <a:srgbClr val="000000"/>
                </a:solidFill>
              </a:defRPr>
            </a:pPr>
            <a:r>
              <a:rPr sz="1200" b="1" dirty="0">
                <a:solidFill>
                  <a:srgbClr val="00BBD6"/>
                </a:solidFill>
                <a:latin typeface="Calibri"/>
                <a:ea typeface="Calibri"/>
                <a:cs typeface="Calibri"/>
                <a:sym typeface="Calibri"/>
              </a:rPr>
              <a:t>分析工具及应用程序</a:t>
            </a:r>
          </a:p>
        </p:txBody>
      </p:sp>
      <p:sp>
        <p:nvSpPr>
          <p:cNvPr id="147" name="Shape 1167"/>
          <p:cNvSpPr/>
          <p:nvPr/>
        </p:nvSpPr>
        <p:spPr>
          <a:xfrm>
            <a:off x="10003231" y="6185695"/>
            <a:ext cx="1967903"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spcBef>
                <a:spcPts val="200"/>
              </a:spcBef>
              <a:defRPr sz="1200" b="1">
                <a:solidFill>
                  <a:srgbClr val="A6A6A6"/>
                </a:solidFill>
                <a:latin typeface="Calibri"/>
                <a:ea typeface="Calibri"/>
                <a:cs typeface="Calibri"/>
                <a:sym typeface="Calibri"/>
              </a:defRPr>
            </a:lvl1pPr>
          </a:lstStyle>
          <a:p>
            <a:pPr lvl="0">
              <a:defRPr sz="1800" b="0">
                <a:solidFill>
                  <a:srgbClr val="000000"/>
                </a:solidFill>
              </a:defRPr>
            </a:pPr>
            <a:r>
              <a:rPr lang="en-US" altLang="zh-CN" sz="1800" b="1" dirty="0">
                <a:solidFill>
                  <a:schemeClr val="tx1"/>
                </a:solidFill>
              </a:rPr>
              <a:t>BI</a:t>
            </a:r>
            <a:r>
              <a:rPr lang="zh-CN" altLang="en-US" sz="1800" b="1" dirty="0">
                <a:solidFill>
                  <a:schemeClr val="tx1"/>
                </a:solidFill>
              </a:rPr>
              <a:t>服务器</a:t>
            </a:r>
            <a:endParaRPr sz="1800" b="1" dirty="0">
              <a:solidFill>
                <a:schemeClr val="tx1"/>
              </a:solidFill>
            </a:endParaRPr>
          </a:p>
        </p:txBody>
      </p:sp>
      <p:pic>
        <p:nvPicPr>
          <p:cNvPr id="148" name="image21.png"/>
          <p:cNvPicPr/>
          <p:nvPr/>
        </p:nvPicPr>
        <p:blipFill>
          <a:blip r:embed="rId18" cstate="email">
            <a:extLst>
              <a:ext uri="{28A0092B-C50C-407E-A947-70E740481C1C}">
                <a14:useLocalDpi xmlns:a14="http://schemas.microsoft.com/office/drawing/2010/main"/>
              </a:ext>
            </a:extLst>
          </a:blip>
          <a:stretch>
            <a:fillRect/>
          </a:stretch>
        </p:blipFill>
        <p:spPr>
          <a:xfrm>
            <a:off x="10661640" y="3790157"/>
            <a:ext cx="734265" cy="607070"/>
          </a:xfrm>
          <a:prstGeom prst="rect">
            <a:avLst/>
          </a:prstGeom>
          <a:ln w="12700">
            <a:miter lim="400000"/>
          </a:ln>
        </p:spPr>
      </p:pic>
      <p:sp>
        <p:nvSpPr>
          <p:cNvPr id="149" name="Shape 1209"/>
          <p:cNvSpPr/>
          <p:nvPr/>
        </p:nvSpPr>
        <p:spPr>
          <a:xfrm>
            <a:off x="10346765" y="4519049"/>
            <a:ext cx="1310156"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a:solidFill>
                  <a:srgbClr val="666666"/>
                </a:solidFill>
                <a:latin typeface="Calibri"/>
                <a:ea typeface="Calibri"/>
                <a:cs typeface="Calibri"/>
                <a:sym typeface="Calibri"/>
              </a:defRPr>
            </a:lvl1pPr>
          </a:lstStyle>
          <a:p>
            <a:pPr lvl="0">
              <a:defRPr sz="1800">
                <a:solidFill>
                  <a:srgbClr val="000000"/>
                </a:solidFill>
              </a:defRPr>
            </a:pPr>
            <a:r>
              <a:rPr sz="1200" b="1" dirty="0">
                <a:solidFill>
                  <a:srgbClr val="666666"/>
                </a:solidFill>
                <a:latin typeface="Arial" charset="0"/>
                <a:ea typeface="Arial" charset="0"/>
                <a:cs typeface="Arial" charset="0"/>
              </a:rPr>
              <a:t>定制化客式回应</a:t>
            </a:r>
          </a:p>
        </p:txBody>
      </p:sp>
      <p:sp>
        <p:nvSpPr>
          <p:cNvPr id="150" name="圆角矩形 149"/>
          <p:cNvSpPr/>
          <p:nvPr/>
        </p:nvSpPr>
        <p:spPr>
          <a:xfrm>
            <a:off x="10301470" y="1286828"/>
            <a:ext cx="1364492" cy="5453940"/>
          </a:xfrm>
          <a:prstGeom prst="roundRect">
            <a:avLst/>
          </a:prstGeom>
          <a:noFill/>
          <a:ln w="28575">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6" name="组合 121"/>
          <p:cNvGrpSpPr/>
          <p:nvPr/>
        </p:nvGrpSpPr>
        <p:grpSpPr>
          <a:xfrm>
            <a:off x="9375502" y="1850632"/>
            <a:ext cx="505477" cy="4199890"/>
            <a:chOff x="2667727" y="1604556"/>
            <a:chExt cx="505477" cy="4199890"/>
          </a:xfrm>
        </p:grpSpPr>
        <p:pic>
          <p:nvPicPr>
            <p:cNvPr id="157" name="图片 156"/>
            <p:cNvPicPr>
              <a:picLocks noChangeAspect="1"/>
            </p:cNvPicPr>
            <p:nvPr/>
          </p:nvPicPr>
          <p:blipFill>
            <a:blip r:embed="rId15"/>
            <a:stretch>
              <a:fillRect/>
            </a:stretch>
          </p:blipFill>
          <p:spPr>
            <a:xfrm>
              <a:off x="2667727" y="1604556"/>
              <a:ext cx="504000" cy="504000"/>
            </a:xfrm>
            <a:prstGeom prst="rect">
              <a:avLst/>
            </a:prstGeom>
          </p:spPr>
        </p:pic>
        <p:pic>
          <p:nvPicPr>
            <p:cNvPr id="158" name="图片 157"/>
            <p:cNvPicPr>
              <a:picLocks noChangeAspect="1"/>
            </p:cNvPicPr>
            <p:nvPr/>
          </p:nvPicPr>
          <p:blipFill>
            <a:blip r:embed="rId15"/>
            <a:stretch>
              <a:fillRect/>
            </a:stretch>
          </p:blipFill>
          <p:spPr>
            <a:xfrm>
              <a:off x="2667727" y="3542701"/>
              <a:ext cx="504000" cy="504000"/>
            </a:xfrm>
            <a:prstGeom prst="rect">
              <a:avLst/>
            </a:prstGeom>
          </p:spPr>
        </p:pic>
        <p:pic>
          <p:nvPicPr>
            <p:cNvPr id="159" name="图片 158"/>
            <p:cNvPicPr>
              <a:picLocks noChangeAspect="1"/>
            </p:cNvPicPr>
            <p:nvPr/>
          </p:nvPicPr>
          <p:blipFill>
            <a:blip r:embed="rId15"/>
            <a:stretch>
              <a:fillRect/>
            </a:stretch>
          </p:blipFill>
          <p:spPr>
            <a:xfrm>
              <a:off x="2669204" y="5300446"/>
              <a:ext cx="504000" cy="504000"/>
            </a:xfrm>
            <a:prstGeom prst="rect">
              <a:avLst/>
            </a:prstGeom>
          </p:spPr>
        </p:pic>
      </p:grpSp>
      <p:pic>
        <p:nvPicPr>
          <p:cNvPr id="160" name="图片 159"/>
          <p:cNvPicPr>
            <a:picLocks noChangeAspect="1"/>
          </p:cNvPicPr>
          <p:nvPr/>
        </p:nvPicPr>
        <p:blipFill>
          <a:blip r:embed="rId16"/>
          <a:stretch>
            <a:fillRect/>
          </a:stretch>
        </p:blipFill>
        <p:spPr>
          <a:xfrm>
            <a:off x="9837241" y="3896777"/>
            <a:ext cx="288000" cy="288000"/>
          </a:xfrm>
          <a:prstGeom prst="rect">
            <a:avLst/>
          </a:prstGeom>
        </p:spPr>
      </p:pic>
      <p:pic>
        <p:nvPicPr>
          <p:cNvPr id="161" name="图片 160"/>
          <p:cNvPicPr>
            <a:picLocks noChangeAspect="1"/>
          </p:cNvPicPr>
          <p:nvPr/>
        </p:nvPicPr>
        <p:blipFill>
          <a:blip r:embed="rId19"/>
          <a:stretch>
            <a:fillRect/>
          </a:stretch>
        </p:blipFill>
        <p:spPr>
          <a:xfrm>
            <a:off x="4835185" y="4466405"/>
            <a:ext cx="388691" cy="388891"/>
          </a:xfrm>
          <a:prstGeom prst="rect">
            <a:avLst/>
          </a:prstGeom>
        </p:spPr>
      </p:pic>
      <p:pic>
        <p:nvPicPr>
          <p:cNvPr id="162" name="图片 161"/>
          <p:cNvPicPr>
            <a:picLocks noChangeAspect="1"/>
          </p:cNvPicPr>
          <p:nvPr/>
        </p:nvPicPr>
        <p:blipFill>
          <a:blip r:embed="rId19"/>
          <a:stretch>
            <a:fillRect/>
          </a:stretch>
        </p:blipFill>
        <p:spPr>
          <a:xfrm>
            <a:off x="6742974" y="4460361"/>
            <a:ext cx="388691" cy="388891"/>
          </a:xfrm>
          <a:prstGeom prst="rect">
            <a:avLst/>
          </a:prstGeom>
        </p:spPr>
      </p:pic>
      <p:cxnSp>
        <p:nvCxnSpPr>
          <p:cNvPr id="166" name="直线连接符 165"/>
          <p:cNvCxnSpPr/>
          <p:nvPr/>
        </p:nvCxnSpPr>
        <p:spPr>
          <a:xfrm flipH="1" flipV="1">
            <a:off x="2665226" y="3213715"/>
            <a:ext cx="771785" cy="241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7" name="文本框 166"/>
          <p:cNvSpPr txBox="1"/>
          <p:nvPr/>
        </p:nvSpPr>
        <p:spPr>
          <a:xfrm>
            <a:off x="1478369" y="2781339"/>
            <a:ext cx="1308729" cy="646331"/>
          </a:xfrm>
          <a:prstGeom prst="rect">
            <a:avLst/>
          </a:prstGeom>
          <a:noFill/>
        </p:spPr>
        <p:txBody>
          <a:bodyPr wrap="square" rtlCol="0">
            <a:spAutoFit/>
          </a:bodyPr>
          <a:lstStyle/>
          <a:p>
            <a:r>
              <a:rPr kumimoji="1" lang="en-US" altLang="zh-CN" b="1" dirty="0"/>
              <a:t>KNIME/ </a:t>
            </a:r>
            <a:r>
              <a:rPr kumimoji="1" lang="zh-CN" altLang="en-US" b="1" dirty="0"/>
              <a:t> </a:t>
            </a:r>
            <a:r>
              <a:rPr kumimoji="1" lang="en-US" altLang="zh-CN" b="1" dirty="0" err="1"/>
              <a:t>DataFLow</a:t>
            </a:r>
            <a:endParaRPr kumimoji="1" lang="zh-CN" altLang="en-US" b="1" dirty="0"/>
          </a:p>
        </p:txBody>
      </p:sp>
      <p:sp>
        <p:nvSpPr>
          <p:cNvPr id="174" name="Rectangle 77"/>
          <p:cNvSpPr/>
          <p:nvPr/>
        </p:nvSpPr>
        <p:spPr bwMode="auto">
          <a:xfrm>
            <a:off x="4907273" y="3330826"/>
            <a:ext cx="1202607" cy="639489"/>
          </a:xfrm>
          <a:prstGeom prst="rect">
            <a:avLst/>
          </a:prstGeom>
          <a:solidFill>
            <a:schemeClr val="bg1"/>
          </a:solidFill>
          <a:ln w="38100">
            <a:solidFill>
              <a:srgbClr val="43D5EA"/>
            </a:solidFill>
          </a:ln>
          <a:extLst/>
        </p:spPr>
        <p:txBody>
          <a:bodyPr wrap="none" rtlCol="0" anchor="ctr"/>
          <a:lstStyle/>
          <a:p>
            <a:pPr algn="ctr"/>
            <a:endParaRPr lang="en-US"/>
          </a:p>
        </p:txBody>
      </p:sp>
      <p:pic>
        <p:nvPicPr>
          <p:cNvPr id="172" name="图片 171"/>
          <p:cNvPicPr>
            <a:picLocks noChangeAspect="1"/>
          </p:cNvPicPr>
          <p:nvPr/>
        </p:nvPicPr>
        <p:blipFill>
          <a:blip r:embed="rId19"/>
          <a:stretch>
            <a:fillRect/>
          </a:stretch>
        </p:blipFill>
        <p:spPr>
          <a:xfrm>
            <a:off x="4907273" y="3357209"/>
            <a:ext cx="481755" cy="529378"/>
          </a:xfrm>
          <a:prstGeom prst="rect">
            <a:avLst/>
          </a:prstGeom>
        </p:spPr>
      </p:pic>
      <p:sp>
        <p:nvSpPr>
          <p:cNvPr id="175" name="TextBox 79"/>
          <p:cNvSpPr txBox="1"/>
          <p:nvPr/>
        </p:nvSpPr>
        <p:spPr>
          <a:xfrm>
            <a:off x="5116398" y="3394009"/>
            <a:ext cx="1312415" cy="461665"/>
          </a:xfrm>
          <a:prstGeom prst="rect">
            <a:avLst/>
          </a:prstGeom>
          <a:noFill/>
        </p:spPr>
        <p:txBody>
          <a:bodyPr wrap="square" rtlCol="0">
            <a:spAutoFit/>
          </a:bodyPr>
          <a:lstStyle/>
          <a:p>
            <a:pPr algn="ctr"/>
            <a:r>
              <a:rPr lang="zh-CN" altLang="en-US" sz="1200" b="1" dirty="0">
                <a:latin typeface="+mn-lt"/>
                <a:cs typeface="Arial"/>
              </a:rPr>
              <a:t>高效的</a:t>
            </a:r>
          </a:p>
          <a:p>
            <a:pPr algn="ctr"/>
            <a:r>
              <a:rPr lang="zh-CN" altLang="en-US" sz="1200" b="1" dirty="0">
                <a:latin typeface="+mn-lt"/>
                <a:cs typeface="Arial"/>
              </a:rPr>
              <a:t>实时引擎</a:t>
            </a:r>
            <a:endParaRPr lang="en-US" sz="1200" b="1" dirty="0">
              <a:latin typeface="+mn-lt"/>
              <a:cs typeface="Arial"/>
            </a:endParaRPr>
          </a:p>
        </p:txBody>
      </p:sp>
      <p:cxnSp>
        <p:nvCxnSpPr>
          <p:cNvPr id="176" name="直线连接符 175"/>
          <p:cNvCxnSpPr/>
          <p:nvPr/>
        </p:nvCxnSpPr>
        <p:spPr>
          <a:xfrm flipH="1" flipV="1">
            <a:off x="2635559" y="1771739"/>
            <a:ext cx="572881" cy="7211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9" name="文本框 178"/>
          <p:cNvSpPr txBox="1"/>
          <p:nvPr/>
        </p:nvSpPr>
        <p:spPr>
          <a:xfrm>
            <a:off x="1694437" y="1346498"/>
            <a:ext cx="1819268" cy="646331"/>
          </a:xfrm>
          <a:prstGeom prst="rect">
            <a:avLst/>
          </a:prstGeom>
          <a:noFill/>
        </p:spPr>
        <p:txBody>
          <a:bodyPr wrap="square" rtlCol="0">
            <a:spAutoFit/>
          </a:bodyPr>
          <a:lstStyle/>
          <a:p>
            <a:r>
              <a:rPr kumimoji="1" lang="en-US" altLang="zh-CN" b="1" dirty="0" err="1"/>
              <a:t>Cloudera</a:t>
            </a:r>
            <a:r>
              <a:rPr kumimoji="1" lang="en-US" altLang="zh-CN" b="1" dirty="0"/>
              <a:t> Hadoop</a:t>
            </a:r>
            <a:endParaRPr kumimoji="1" lang="zh-CN" altLang="en-US" b="1" dirty="0"/>
          </a:p>
        </p:txBody>
      </p:sp>
      <p:sp>
        <p:nvSpPr>
          <p:cNvPr id="181" name="文本框 180"/>
          <p:cNvSpPr txBox="1"/>
          <p:nvPr/>
        </p:nvSpPr>
        <p:spPr>
          <a:xfrm>
            <a:off x="4205661" y="814018"/>
            <a:ext cx="1396798" cy="646331"/>
          </a:xfrm>
          <a:prstGeom prst="rect">
            <a:avLst/>
          </a:prstGeom>
          <a:noFill/>
        </p:spPr>
        <p:txBody>
          <a:bodyPr wrap="square" rtlCol="0">
            <a:spAutoFit/>
          </a:bodyPr>
          <a:lstStyle/>
          <a:p>
            <a:r>
              <a:rPr kumimoji="1" lang="en-US" altLang="zh-CN" b="1" dirty="0"/>
              <a:t>Spark</a:t>
            </a:r>
          </a:p>
          <a:p>
            <a:r>
              <a:rPr kumimoji="1" lang="zh-CN" altLang="en-US" b="1" dirty="0"/>
              <a:t>内存计算</a:t>
            </a:r>
          </a:p>
        </p:txBody>
      </p:sp>
      <p:cxnSp>
        <p:nvCxnSpPr>
          <p:cNvPr id="182" name="直线连接符 181"/>
          <p:cNvCxnSpPr>
            <a:stCxn id="174" idx="0"/>
            <a:endCxn id="181" idx="2"/>
          </p:cNvCxnSpPr>
          <p:nvPr/>
        </p:nvCxnSpPr>
        <p:spPr>
          <a:xfrm flipH="1" flipV="1">
            <a:off x="4904060" y="1460349"/>
            <a:ext cx="604517" cy="18704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5" name="直线连接符 184"/>
          <p:cNvCxnSpPr>
            <a:stCxn id="82" idx="0"/>
            <a:endCxn id="186" idx="2"/>
          </p:cNvCxnSpPr>
          <p:nvPr/>
        </p:nvCxnSpPr>
        <p:spPr>
          <a:xfrm flipV="1">
            <a:off x="7047080" y="1232418"/>
            <a:ext cx="503614" cy="20891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6" name="文本框 185"/>
          <p:cNvSpPr txBox="1"/>
          <p:nvPr/>
        </p:nvSpPr>
        <p:spPr>
          <a:xfrm>
            <a:off x="6641060" y="863086"/>
            <a:ext cx="1819268" cy="369332"/>
          </a:xfrm>
          <a:prstGeom prst="rect">
            <a:avLst/>
          </a:prstGeom>
          <a:noFill/>
        </p:spPr>
        <p:txBody>
          <a:bodyPr wrap="square" rtlCol="0">
            <a:spAutoFit/>
          </a:bodyPr>
          <a:lstStyle/>
          <a:p>
            <a:r>
              <a:rPr kumimoji="1" lang="en-US" altLang="zh-CN" b="1" dirty="0"/>
              <a:t>Actian </a:t>
            </a:r>
            <a:r>
              <a:rPr kumimoji="1" lang="en-US" altLang="zh-CN" b="1" dirty="0" smtClean="0"/>
              <a:t>Vector</a:t>
            </a:r>
            <a:endParaRPr kumimoji="1" lang="zh-CN" altLang="en-US" b="1" dirty="0"/>
          </a:p>
        </p:txBody>
      </p:sp>
      <p:pic>
        <p:nvPicPr>
          <p:cNvPr id="77" name="图片 76"/>
          <p:cNvPicPr>
            <a:picLocks noChangeAspect="1"/>
          </p:cNvPicPr>
          <p:nvPr/>
        </p:nvPicPr>
        <p:blipFill>
          <a:blip r:embed="rId20"/>
          <a:stretch>
            <a:fillRect/>
          </a:stretch>
        </p:blipFill>
        <p:spPr>
          <a:xfrm>
            <a:off x="3230128" y="3480767"/>
            <a:ext cx="722492" cy="326209"/>
          </a:xfrm>
          <a:prstGeom prst="rect">
            <a:avLst/>
          </a:prstGeom>
        </p:spPr>
      </p:pic>
      <p:sp>
        <p:nvSpPr>
          <p:cNvPr id="151" name="文本框 150"/>
          <p:cNvSpPr txBox="1"/>
          <p:nvPr/>
        </p:nvSpPr>
        <p:spPr>
          <a:xfrm>
            <a:off x="9837241" y="872700"/>
            <a:ext cx="2187102" cy="369332"/>
          </a:xfrm>
          <a:prstGeom prst="rect">
            <a:avLst/>
          </a:prstGeom>
          <a:noFill/>
        </p:spPr>
        <p:txBody>
          <a:bodyPr wrap="square" rtlCol="0">
            <a:spAutoFit/>
          </a:bodyPr>
          <a:lstStyle/>
          <a:p>
            <a:r>
              <a:rPr kumimoji="1" lang="en-US" altLang="zh-CN" b="1" dirty="0" err="1"/>
              <a:t>Spotfire</a:t>
            </a:r>
            <a:r>
              <a:rPr kumimoji="1" lang="en-US" altLang="zh-CN" b="1" dirty="0"/>
              <a:t> &amp; HOP4.0</a:t>
            </a:r>
            <a:endParaRPr kumimoji="1" lang="zh-CN" altLang="en-US" b="1" dirty="0"/>
          </a:p>
        </p:txBody>
      </p:sp>
      <p:sp>
        <p:nvSpPr>
          <p:cNvPr id="88" name="TextBox 79"/>
          <p:cNvSpPr txBox="1"/>
          <p:nvPr/>
        </p:nvSpPr>
        <p:spPr>
          <a:xfrm>
            <a:off x="3630873" y="3322291"/>
            <a:ext cx="1312415" cy="646331"/>
          </a:xfrm>
          <a:prstGeom prst="rect">
            <a:avLst/>
          </a:prstGeom>
          <a:noFill/>
        </p:spPr>
        <p:txBody>
          <a:bodyPr wrap="square" rtlCol="0">
            <a:spAutoFit/>
          </a:bodyPr>
          <a:lstStyle/>
          <a:p>
            <a:pPr algn="ctr"/>
            <a:r>
              <a:rPr lang="zh-CN" altLang="en-US" sz="1200" b="1" dirty="0">
                <a:latin typeface="+mn-lt"/>
                <a:cs typeface="Arial"/>
              </a:rPr>
              <a:t>高效的</a:t>
            </a:r>
          </a:p>
          <a:p>
            <a:pPr algn="ctr"/>
            <a:r>
              <a:rPr lang="zh-CN" altLang="en-US" sz="1200" b="1" dirty="0">
                <a:latin typeface="+mn-lt"/>
                <a:cs typeface="Arial"/>
              </a:rPr>
              <a:t>数据挖掘</a:t>
            </a:r>
          </a:p>
          <a:p>
            <a:pPr algn="ctr"/>
            <a:r>
              <a:rPr lang="zh-CN" altLang="en-US" sz="1200" b="1" dirty="0">
                <a:latin typeface="+mn-lt"/>
                <a:cs typeface="Arial"/>
              </a:rPr>
              <a:t>数据转换工具</a:t>
            </a:r>
            <a:endParaRPr lang="en-US" sz="1200" b="1" dirty="0">
              <a:latin typeface="+mn-lt"/>
              <a:cs typeface="Arial"/>
            </a:endParaRPr>
          </a:p>
        </p:txBody>
      </p:sp>
      <p:graphicFrame>
        <p:nvGraphicFramePr>
          <p:cNvPr id="152" name="对象 4">
            <a:hlinkClick r:id="" action="ppaction://ole?verb=0"/>
          </p:cNvPr>
          <p:cNvGraphicFramePr>
            <a:graphicFrameLocks noChangeAspect="1"/>
          </p:cNvGraphicFramePr>
          <p:nvPr>
            <p:extLst>
              <p:ext uri="{D42A27DB-BD31-4B8C-83A1-F6EECF244321}">
                <p14:modId xmlns:p14="http://schemas.microsoft.com/office/powerpoint/2010/main" val="23946680"/>
              </p:ext>
            </p:extLst>
          </p:nvPr>
        </p:nvGraphicFramePr>
        <p:xfrm>
          <a:off x="1777371" y="1162989"/>
          <a:ext cx="271462" cy="214312"/>
        </p:xfrm>
        <a:graphic>
          <a:graphicData uri="http://schemas.openxmlformats.org/presentationml/2006/ole">
            <mc:AlternateContent xmlns:mc="http://schemas.openxmlformats.org/markup-compatibility/2006">
              <mc:Choice xmlns:v="urn:schemas-microsoft-com:vml" Requires="v">
                <p:oleObj spid="_x0000_s1056" name="演示文稿" showAsIcon="1" r:id="rId21" imgW="380880" imgH="685800" progId="PowerPoint.Show.8">
                  <p:embed/>
                </p:oleObj>
              </mc:Choice>
              <mc:Fallback>
                <p:oleObj name="演示文稿" showAsIcon="1" r:id="rId21" imgW="380880" imgH="685800" progId="PowerPoint.Show.8">
                  <p:embed/>
                  <p:pic>
                    <p:nvPicPr>
                      <p:cNvPr id="0" name=""/>
                      <p:cNvPicPr>
                        <a:picLocks noChangeAspect="1" noChangeArrowheads="1"/>
                      </p:cNvPicPr>
                      <p:nvPr/>
                    </p:nvPicPr>
                    <p:blipFill>
                      <a:blip r:embed="rId22"/>
                      <a:srcRect b="48663"/>
                      <a:stretch>
                        <a:fillRect/>
                      </a:stretch>
                    </p:blipFill>
                    <p:spPr bwMode="auto">
                      <a:xfrm>
                        <a:off x="1777371" y="1162989"/>
                        <a:ext cx="271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 name="文本框 77"/>
          <p:cNvSpPr txBox="1"/>
          <p:nvPr/>
        </p:nvSpPr>
        <p:spPr>
          <a:xfrm>
            <a:off x="753112" y="2966005"/>
            <a:ext cx="781496" cy="369332"/>
          </a:xfrm>
          <a:prstGeom prst="rect">
            <a:avLst/>
          </a:prstGeom>
          <a:noFill/>
        </p:spPr>
        <p:txBody>
          <a:bodyPr wrap="none" rtlCol="0">
            <a:spAutoFit/>
          </a:bodyPr>
          <a:lstStyle/>
          <a:p>
            <a:r>
              <a:rPr lang="en-US" altLang="zh-CN" b="1" dirty="0" smtClean="0">
                <a:solidFill>
                  <a:schemeClr val="accent2">
                    <a:lumMod val="75000"/>
                  </a:schemeClr>
                </a:solidFill>
              </a:rPr>
              <a:t>Albert</a:t>
            </a:r>
            <a:endParaRPr lang="zh-CN" altLang="en-US" b="1" dirty="0">
              <a:solidFill>
                <a:schemeClr val="accent2">
                  <a:lumMod val="75000"/>
                </a:schemeClr>
              </a:solidFill>
            </a:endParaRPr>
          </a:p>
        </p:txBody>
      </p:sp>
      <p:sp>
        <p:nvSpPr>
          <p:cNvPr id="153" name="文本框 152"/>
          <p:cNvSpPr txBox="1"/>
          <p:nvPr/>
        </p:nvSpPr>
        <p:spPr>
          <a:xfrm>
            <a:off x="4873399" y="758749"/>
            <a:ext cx="781496" cy="369332"/>
          </a:xfrm>
          <a:prstGeom prst="rect">
            <a:avLst/>
          </a:prstGeom>
          <a:noFill/>
        </p:spPr>
        <p:txBody>
          <a:bodyPr wrap="none" rtlCol="0">
            <a:spAutoFit/>
          </a:bodyPr>
          <a:lstStyle/>
          <a:p>
            <a:r>
              <a:rPr lang="en-US" altLang="zh-CN" b="1" dirty="0" smtClean="0">
                <a:solidFill>
                  <a:schemeClr val="accent2">
                    <a:lumMod val="75000"/>
                  </a:schemeClr>
                </a:solidFill>
              </a:rPr>
              <a:t>Albert</a:t>
            </a:r>
            <a:endParaRPr lang="zh-CN" altLang="en-US" b="1" dirty="0">
              <a:solidFill>
                <a:schemeClr val="accent2">
                  <a:lumMod val="75000"/>
                </a:schemeClr>
              </a:solidFill>
            </a:endParaRPr>
          </a:p>
        </p:txBody>
      </p:sp>
      <p:sp>
        <p:nvSpPr>
          <p:cNvPr id="154" name="文本框 153"/>
          <p:cNvSpPr txBox="1"/>
          <p:nvPr/>
        </p:nvSpPr>
        <p:spPr>
          <a:xfrm>
            <a:off x="1943908" y="887676"/>
            <a:ext cx="2160240" cy="369332"/>
          </a:xfrm>
          <a:prstGeom prst="rect">
            <a:avLst/>
          </a:prstGeom>
          <a:noFill/>
        </p:spPr>
        <p:txBody>
          <a:bodyPr wrap="square" rtlCol="0">
            <a:spAutoFit/>
          </a:bodyPr>
          <a:lstStyle/>
          <a:p>
            <a:r>
              <a:rPr lang="zh-CN" altLang="en-US" dirty="0">
                <a:solidFill>
                  <a:srgbClr val="FF0000"/>
                </a:solidFill>
              </a:rPr>
              <a:t>硬件</a:t>
            </a:r>
            <a:r>
              <a:rPr lang="zh-CN" altLang="en-US" dirty="0" smtClean="0">
                <a:solidFill>
                  <a:srgbClr val="FF0000"/>
                </a:solidFill>
              </a:rPr>
              <a:t>申请时间</a:t>
            </a:r>
            <a:endParaRPr lang="zh-CN" altLang="en-US" dirty="0">
              <a:solidFill>
                <a:srgbClr val="FF0000"/>
              </a:solidFill>
            </a:endParaRPr>
          </a:p>
        </p:txBody>
      </p:sp>
    </p:spTree>
    <p:extLst>
      <p:ext uri="{BB962C8B-B14F-4D97-AF65-F5344CB8AC3E}">
        <p14:creationId xmlns:p14="http://schemas.microsoft.com/office/powerpoint/2010/main" val="36635663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smtClean="0">
                <a:ea typeface="黑体" panose="02010609060101010101" pitchFamily="49" charset="-122"/>
              </a:rPr>
              <a:t>组织架构、项目人员职责、沟通管理</a:t>
            </a:r>
            <a:endParaRPr lang="zh-CN" altLang="en-US" dirty="0">
              <a:ea typeface="黑体" panose="02010609060101010101" pitchFamily="49" charset="-122"/>
            </a:endParaRPr>
          </a:p>
        </p:txBody>
      </p:sp>
    </p:spTree>
    <p:extLst>
      <p:ext uri="{BB962C8B-B14F-4D97-AF65-F5344CB8AC3E}">
        <p14:creationId xmlns:p14="http://schemas.microsoft.com/office/powerpoint/2010/main" val="277967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团队构成</a:t>
            </a:r>
          </a:p>
        </p:txBody>
      </p:sp>
      <p:sp>
        <p:nvSpPr>
          <p:cNvPr id="14" name="灯片编号占位符 13"/>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13</a:t>
            </a:fld>
            <a:endParaRPr lang="zh-CN" altLang="en-US"/>
          </a:p>
        </p:txBody>
      </p:sp>
      <p:sp>
        <p:nvSpPr>
          <p:cNvPr id="3" name="矩形 2"/>
          <p:cNvSpPr/>
          <p:nvPr/>
        </p:nvSpPr>
        <p:spPr>
          <a:xfrm>
            <a:off x="4352926" y="906400"/>
            <a:ext cx="2352674" cy="577806"/>
          </a:xfrm>
          <a:prstGeom prst="rect">
            <a:avLst/>
          </a:prstGeom>
          <a:solidFill>
            <a:srgbClr val="80C0E8"/>
          </a:solidFill>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zh-CN" altLang="en-US" sz="1100" b="1" dirty="0">
                <a:solidFill>
                  <a:schemeClr val="tx1">
                    <a:lumMod val="75000"/>
                    <a:lumOff val="25000"/>
                  </a:schemeClr>
                </a:solidFill>
                <a:latin typeface="+mn-ea"/>
              </a:rPr>
              <a:t>项目执委会</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r>
              <a:rPr lang="zh-CN" altLang="en-US" sz="1050" dirty="0" smtClean="0">
                <a:solidFill>
                  <a:schemeClr val="tx1">
                    <a:lumMod val="75000"/>
                    <a:lumOff val="25000"/>
                  </a:schemeClr>
                </a:solidFill>
                <a:latin typeface="+mn-ea"/>
              </a:rPr>
              <a:t>王晓虎 于吉花 陈兰 陈懿</a:t>
            </a:r>
            <a:endParaRPr lang="en-US" altLang="zh-CN" sz="1050"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音智达</a:t>
            </a:r>
            <a:r>
              <a:rPr lang="zh-CN" altLang="en-US" sz="1100" dirty="0">
                <a:solidFill>
                  <a:schemeClr val="tx1">
                    <a:lumMod val="75000"/>
                    <a:lumOff val="25000"/>
                  </a:schemeClr>
                </a:solidFill>
                <a:latin typeface="+mn-ea"/>
              </a:rPr>
              <a:t>：朱玉峰 程小龙</a:t>
            </a:r>
            <a:endParaRPr lang="en-US" sz="1100" dirty="0">
              <a:solidFill>
                <a:schemeClr val="tx1">
                  <a:lumMod val="75000"/>
                  <a:lumOff val="25000"/>
                </a:schemeClr>
              </a:solidFill>
              <a:latin typeface="+mn-ea"/>
            </a:endParaRPr>
          </a:p>
        </p:txBody>
      </p:sp>
      <p:sp>
        <p:nvSpPr>
          <p:cNvPr id="4" name="矩形 3"/>
          <p:cNvSpPr/>
          <p:nvPr/>
        </p:nvSpPr>
        <p:spPr>
          <a:xfrm>
            <a:off x="2481144" y="2027640"/>
            <a:ext cx="1645200" cy="577806"/>
          </a:xfrm>
          <a:prstGeom prst="rect">
            <a:avLst/>
          </a:prstGeom>
          <a:solidFill>
            <a:srgbClr val="9DCFED"/>
          </a:solidFill>
          <a:ln/>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zh-CN" altLang="en-US" sz="1100" b="1" dirty="0">
                <a:solidFill>
                  <a:schemeClr val="tx1">
                    <a:lumMod val="75000"/>
                    <a:lumOff val="25000"/>
                  </a:schemeClr>
                </a:solidFill>
                <a:latin typeface="+mn-ea"/>
              </a:rPr>
              <a:t>方案架构</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r>
              <a:rPr lang="zh-CN" altLang="en-US" sz="1050" dirty="0" smtClean="0">
                <a:solidFill>
                  <a:schemeClr val="tx1">
                    <a:lumMod val="75000"/>
                    <a:lumOff val="25000"/>
                  </a:schemeClr>
                </a:solidFill>
                <a:latin typeface="+mn-ea"/>
              </a:rPr>
              <a:t>：陈懿 </a:t>
            </a:r>
            <a:endParaRPr lang="en-US" altLang="zh-CN" sz="1050"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音智达</a:t>
            </a:r>
            <a:r>
              <a:rPr lang="zh-CN" altLang="en-US" sz="1100" dirty="0">
                <a:solidFill>
                  <a:schemeClr val="tx1">
                    <a:lumMod val="75000"/>
                    <a:lumOff val="25000"/>
                  </a:schemeClr>
                </a:solidFill>
                <a:latin typeface="+mn-ea"/>
              </a:rPr>
              <a:t>：王鹏 鲁会元</a:t>
            </a:r>
            <a:endParaRPr lang="en-US" sz="1100" dirty="0">
              <a:solidFill>
                <a:schemeClr val="tx1">
                  <a:lumMod val="75000"/>
                  <a:lumOff val="25000"/>
                </a:schemeClr>
              </a:solidFill>
              <a:latin typeface="+mn-ea"/>
            </a:endParaRPr>
          </a:p>
        </p:txBody>
      </p:sp>
      <p:sp>
        <p:nvSpPr>
          <p:cNvPr id="5" name="矩形 4"/>
          <p:cNvSpPr/>
          <p:nvPr/>
        </p:nvSpPr>
        <p:spPr>
          <a:xfrm>
            <a:off x="1886425" y="3003199"/>
            <a:ext cx="2239919" cy="1608557"/>
          </a:xfrm>
          <a:prstGeom prst="rect">
            <a:avLst/>
          </a:prstGeom>
          <a:solidFill>
            <a:srgbClr val="C7E3F5"/>
          </a:solidFill>
          <a:ln w="9525">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100" b="1" dirty="0">
                <a:solidFill>
                  <a:schemeClr val="tx1">
                    <a:lumMod val="75000"/>
                    <a:lumOff val="25000"/>
                  </a:schemeClr>
                </a:solidFill>
                <a:latin typeface="+mn-ea"/>
              </a:rPr>
              <a:t>业务团队</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众创汇平台：</a:t>
            </a:r>
            <a:endParaRPr lang="en-US" altLang="zh-CN" sz="1050" dirty="0">
              <a:solidFill>
                <a:schemeClr val="tx1">
                  <a:lumMod val="75000"/>
                  <a:lumOff val="25000"/>
                </a:schemeClr>
              </a:solidFill>
              <a:latin typeface="+mn-ea"/>
            </a:endParaRPr>
          </a:p>
          <a:p>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王峰、林启荣、赵银花</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崔慧明等</a:t>
            </a:r>
            <a:endParaRPr lang="en-US" altLang="zh-CN" sz="600" dirty="0">
              <a:solidFill>
                <a:schemeClr val="tx1">
                  <a:lumMod val="75000"/>
                  <a:lumOff val="25000"/>
                </a:schemeClr>
              </a:solidFill>
              <a:latin typeface="+mn-ea"/>
            </a:endParaRPr>
          </a:p>
          <a:p>
            <a:endParaRPr lang="en-US" altLang="zh-CN" sz="1050" dirty="0" smtClean="0">
              <a:solidFill>
                <a:schemeClr val="tx1">
                  <a:lumMod val="75000"/>
                  <a:lumOff val="25000"/>
                </a:schemeClr>
              </a:solidFill>
              <a:latin typeface="+mn-ea"/>
            </a:endParaRPr>
          </a:p>
          <a:p>
            <a:r>
              <a:rPr lang="zh-CN" altLang="en-US" sz="1050" dirty="0" smtClean="0">
                <a:solidFill>
                  <a:schemeClr val="tx1">
                    <a:lumMod val="75000"/>
                    <a:lumOff val="25000"/>
                  </a:schemeClr>
                </a:solidFill>
                <a:latin typeface="+mn-ea"/>
              </a:rPr>
              <a:t>音</a:t>
            </a:r>
            <a:r>
              <a:rPr lang="zh-CN" altLang="en-US" sz="1050" dirty="0">
                <a:solidFill>
                  <a:schemeClr val="tx1">
                    <a:lumMod val="75000"/>
                    <a:lumOff val="25000"/>
                  </a:schemeClr>
                </a:solidFill>
                <a:latin typeface="+mn-ea"/>
              </a:rPr>
              <a:t>智达</a:t>
            </a:r>
            <a:r>
              <a:rPr lang="zh-CN" altLang="en-US" sz="1100" dirty="0">
                <a:solidFill>
                  <a:schemeClr val="tx1">
                    <a:lumMod val="75000"/>
                    <a:lumOff val="25000"/>
                  </a:schemeClr>
                </a:solidFill>
                <a:latin typeface="+mn-ea"/>
              </a:rPr>
              <a:t>：</a:t>
            </a:r>
            <a:endParaRPr lang="en-US" altLang="zh-CN" sz="1100" dirty="0">
              <a:solidFill>
                <a:schemeClr val="tx1">
                  <a:lumMod val="75000"/>
                  <a:lumOff val="25000"/>
                </a:schemeClr>
              </a:solidFill>
              <a:latin typeface="+mn-ea"/>
            </a:endParaRPr>
          </a:p>
          <a:p>
            <a:r>
              <a:rPr lang="en-US" altLang="zh-CN" sz="1100" dirty="0">
                <a:solidFill>
                  <a:schemeClr val="tx1">
                    <a:lumMod val="75000"/>
                    <a:lumOff val="25000"/>
                  </a:schemeClr>
                </a:solidFill>
                <a:latin typeface="+mn-ea"/>
              </a:rPr>
              <a:t>  </a:t>
            </a:r>
            <a:r>
              <a:rPr lang="zh-CN" altLang="en-US" sz="1100" dirty="0" smtClean="0">
                <a:solidFill>
                  <a:schemeClr val="tx1">
                    <a:lumMod val="75000"/>
                    <a:lumOff val="25000"/>
                  </a:schemeClr>
                </a:solidFill>
                <a:latin typeface="+mn-ea"/>
              </a:rPr>
              <a:t>胡艺友 许学平</a:t>
            </a:r>
            <a:endParaRPr lang="en-US" altLang="zh-CN" sz="1100" dirty="0">
              <a:solidFill>
                <a:schemeClr val="tx1">
                  <a:lumMod val="75000"/>
                  <a:lumOff val="25000"/>
                </a:schemeClr>
              </a:solidFill>
              <a:latin typeface="+mn-ea"/>
            </a:endParaRPr>
          </a:p>
        </p:txBody>
      </p:sp>
      <p:sp>
        <p:nvSpPr>
          <p:cNvPr id="6" name="矩形 5"/>
          <p:cNvSpPr/>
          <p:nvPr/>
        </p:nvSpPr>
        <p:spPr>
          <a:xfrm>
            <a:off x="4271555" y="3003200"/>
            <a:ext cx="2534194" cy="2245076"/>
          </a:xfrm>
          <a:prstGeom prst="rect">
            <a:avLst/>
          </a:prstGeom>
          <a:solidFill>
            <a:srgbClr val="C7E3F5"/>
          </a:solidFill>
          <a:ln w="9525">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100" b="1" dirty="0">
                <a:solidFill>
                  <a:schemeClr val="tx1">
                    <a:lumMod val="75000"/>
                    <a:lumOff val="25000"/>
                  </a:schemeClr>
                </a:solidFill>
                <a:latin typeface="+mn-ea"/>
              </a:rPr>
              <a:t>技术团队</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zh-CN" altLang="en-US" sz="1050" dirty="0">
                <a:solidFill>
                  <a:schemeClr val="tx1">
                    <a:lumMod val="75000"/>
                    <a:lumOff val="25000"/>
                  </a:schemeClr>
                </a:solidFill>
                <a:latin typeface="+mn-ea"/>
              </a:rPr>
              <a:t>张玉</a:t>
            </a:r>
            <a:r>
              <a:rPr lang="zh-CN" altLang="en-US" sz="1050" dirty="0" smtClean="0">
                <a:solidFill>
                  <a:schemeClr val="tx1">
                    <a:lumMod val="75000"/>
                    <a:lumOff val="25000"/>
                  </a:schemeClr>
                </a:solidFill>
                <a:latin typeface="+mn-ea"/>
              </a:rPr>
              <a:t>丽</a:t>
            </a:r>
            <a:r>
              <a:rPr lang="en-US" altLang="zh-CN" sz="1050" dirty="0" smtClean="0">
                <a:solidFill>
                  <a:schemeClr val="tx1">
                    <a:lumMod val="75000"/>
                    <a:lumOff val="25000"/>
                  </a:schemeClr>
                </a:solidFill>
                <a:latin typeface="+mn-ea"/>
              </a:rPr>
              <a:t>  </a:t>
            </a:r>
            <a:r>
              <a:rPr lang="zh-CN" altLang="en-US" sz="1050" dirty="0">
                <a:solidFill>
                  <a:schemeClr val="tx1">
                    <a:lumMod val="75000"/>
                    <a:lumOff val="25000"/>
                  </a:schemeClr>
                </a:solidFill>
                <a:latin typeface="+mn-ea"/>
              </a:rPr>
              <a:t>邹晓慧</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endParaRPr lang="en-US" altLang="zh-CN" sz="600"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音智达</a:t>
            </a:r>
            <a:r>
              <a:rPr lang="zh-CN" altLang="en-US" sz="1100" dirty="0">
                <a:solidFill>
                  <a:schemeClr val="tx1">
                    <a:lumMod val="75000"/>
                    <a:lumOff val="25000"/>
                  </a:schemeClr>
                </a:solidFill>
                <a:latin typeface="+mn-ea"/>
              </a:rPr>
              <a:t>：</a:t>
            </a:r>
            <a:endParaRPr lang="en-US" altLang="zh-CN" sz="1100" dirty="0">
              <a:solidFill>
                <a:schemeClr val="tx1">
                  <a:lumMod val="75000"/>
                  <a:lumOff val="25000"/>
                </a:schemeClr>
              </a:solidFill>
              <a:latin typeface="+mn-ea"/>
            </a:endParaRPr>
          </a:p>
          <a:p>
            <a:r>
              <a:rPr lang="en-US" altLang="zh-CN" sz="1100" dirty="0">
                <a:solidFill>
                  <a:schemeClr val="tx1">
                    <a:lumMod val="75000"/>
                    <a:lumOff val="25000"/>
                  </a:schemeClr>
                </a:solidFill>
                <a:latin typeface="+mn-ea"/>
              </a:rPr>
              <a:t>  </a:t>
            </a:r>
            <a:r>
              <a:rPr lang="zh-CN" altLang="en-US" sz="1100" dirty="0">
                <a:solidFill>
                  <a:schemeClr val="tx1">
                    <a:lumMod val="75000"/>
                    <a:lumOff val="25000"/>
                  </a:schemeClr>
                </a:solidFill>
                <a:latin typeface="+mn-ea"/>
              </a:rPr>
              <a:t>数据科学家 </a:t>
            </a:r>
            <a:r>
              <a:rPr lang="en-US" altLang="zh-CN" sz="1100" dirty="0">
                <a:solidFill>
                  <a:schemeClr val="tx1">
                    <a:lumMod val="75000"/>
                    <a:lumOff val="25000"/>
                  </a:schemeClr>
                </a:solidFill>
                <a:latin typeface="+mn-ea"/>
              </a:rPr>
              <a:t>Evan</a:t>
            </a:r>
          </a:p>
          <a:p>
            <a:r>
              <a:rPr lang="en-US" altLang="zh-CN" sz="1100" dirty="0">
                <a:solidFill>
                  <a:schemeClr val="tx1">
                    <a:lumMod val="75000"/>
                    <a:lumOff val="25000"/>
                  </a:schemeClr>
                </a:solidFill>
                <a:latin typeface="+mn-ea"/>
              </a:rPr>
              <a:t>  </a:t>
            </a:r>
            <a:r>
              <a:rPr lang="zh-CN" altLang="en-US" sz="1100" dirty="0">
                <a:solidFill>
                  <a:schemeClr val="tx1">
                    <a:lumMod val="75000"/>
                    <a:lumOff val="25000"/>
                  </a:schemeClr>
                </a:solidFill>
                <a:latin typeface="+mn-ea"/>
              </a:rPr>
              <a:t>大数据架构师 </a:t>
            </a:r>
            <a:r>
              <a:rPr lang="en-US" altLang="zh-CN" sz="1100" dirty="0">
                <a:solidFill>
                  <a:schemeClr val="tx1">
                    <a:lumMod val="75000"/>
                    <a:lumOff val="25000"/>
                  </a:schemeClr>
                </a:solidFill>
                <a:latin typeface="+mn-ea"/>
              </a:rPr>
              <a:t>Martin</a:t>
            </a:r>
          </a:p>
          <a:p>
            <a:r>
              <a:rPr lang="en-US" altLang="zh-CN" sz="1100" dirty="0">
                <a:solidFill>
                  <a:schemeClr val="tx1">
                    <a:lumMod val="75000"/>
                    <a:lumOff val="25000"/>
                  </a:schemeClr>
                </a:solidFill>
                <a:latin typeface="+mn-ea"/>
              </a:rPr>
              <a:t>  </a:t>
            </a:r>
            <a:r>
              <a:rPr lang="zh-CN" altLang="en-US" sz="1100" dirty="0">
                <a:solidFill>
                  <a:schemeClr val="tx1">
                    <a:lumMod val="75000"/>
                    <a:lumOff val="25000"/>
                  </a:schemeClr>
                </a:solidFill>
                <a:latin typeface="+mn-ea"/>
              </a:rPr>
              <a:t>可视化设计师 王懿</a:t>
            </a:r>
            <a:endParaRPr lang="en-US" altLang="zh-CN" sz="1100" dirty="0">
              <a:solidFill>
                <a:schemeClr val="tx1">
                  <a:lumMod val="75000"/>
                  <a:lumOff val="25000"/>
                </a:schemeClr>
              </a:solidFill>
              <a:latin typeface="+mn-ea"/>
            </a:endParaRPr>
          </a:p>
          <a:p>
            <a:r>
              <a:rPr lang="zh-CN" altLang="en-US" sz="1100" dirty="0">
                <a:solidFill>
                  <a:schemeClr val="tx1">
                    <a:lumMod val="75000"/>
                    <a:lumOff val="25000"/>
                  </a:schemeClr>
                </a:solidFill>
                <a:latin typeface="+mn-ea"/>
              </a:rPr>
              <a:t>  数据准备 黄裔</a:t>
            </a:r>
            <a:endParaRPr lang="en-US" altLang="zh-CN" sz="1100" dirty="0">
              <a:solidFill>
                <a:schemeClr val="tx1">
                  <a:lumMod val="75000"/>
                  <a:lumOff val="25000"/>
                </a:schemeClr>
              </a:solidFill>
              <a:latin typeface="+mn-ea"/>
            </a:endParaRPr>
          </a:p>
          <a:p>
            <a:r>
              <a:rPr lang="zh-CN" altLang="en-US" sz="1100" dirty="0">
                <a:solidFill>
                  <a:schemeClr val="tx1">
                    <a:lumMod val="75000"/>
                    <a:lumOff val="25000"/>
                  </a:schemeClr>
                </a:solidFill>
                <a:latin typeface="+mn-ea"/>
              </a:rPr>
              <a:t>  高级前端 </a:t>
            </a:r>
            <a:endParaRPr lang="en-US" altLang="zh-CN" sz="1100" dirty="0">
              <a:solidFill>
                <a:schemeClr val="tx1">
                  <a:lumMod val="75000"/>
                  <a:lumOff val="25000"/>
                </a:schemeClr>
              </a:solidFill>
              <a:latin typeface="+mn-ea"/>
            </a:endParaRPr>
          </a:p>
          <a:p>
            <a:r>
              <a:rPr lang="en-US" altLang="zh-CN" sz="1100" dirty="0">
                <a:solidFill>
                  <a:schemeClr val="tx1">
                    <a:lumMod val="75000"/>
                    <a:lumOff val="25000"/>
                  </a:schemeClr>
                </a:solidFill>
                <a:latin typeface="+mn-ea"/>
              </a:rPr>
              <a:t>  </a:t>
            </a:r>
            <a:r>
              <a:rPr lang="zh-CN" altLang="en-US" sz="1100" dirty="0">
                <a:solidFill>
                  <a:schemeClr val="tx1">
                    <a:lumMod val="75000"/>
                    <a:lumOff val="25000"/>
                  </a:schemeClr>
                </a:solidFill>
                <a:latin typeface="+mn-ea"/>
              </a:rPr>
              <a:t>高级</a:t>
            </a:r>
            <a:r>
              <a:rPr lang="en-US" altLang="zh-CN" sz="1100" dirty="0">
                <a:solidFill>
                  <a:schemeClr val="tx1">
                    <a:lumMod val="75000"/>
                    <a:lumOff val="25000"/>
                  </a:schemeClr>
                </a:solidFill>
                <a:latin typeface="+mn-ea"/>
              </a:rPr>
              <a:t>Java </a:t>
            </a:r>
            <a:r>
              <a:rPr lang="zh-CN" altLang="en-US" sz="1100" dirty="0">
                <a:solidFill>
                  <a:schemeClr val="tx1">
                    <a:lumMod val="75000"/>
                    <a:lumOff val="25000"/>
                  </a:schemeClr>
                </a:solidFill>
                <a:latin typeface="+mn-ea"/>
              </a:rPr>
              <a:t>王健</a:t>
            </a:r>
            <a:endParaRPr lang="en-US" altLang="zh-CN" sz="1100" dirty="0">
              <a:solidFill>
                <a:schemeClr val="tx1">
                  <a:lumMod val="75000"/>
                  <a:lumOff val="25000"/>
                </a:schemeClr>
              </a:solidFill>
              <a:latin typeface="+mn-ea"/>
            </a:endParaRPr>
          </a:p>
          <a:p>
            <a:r>
              <a:rPr lang="en-US" altLang="zh-CN" sz="1100" dirty="0">
                <a:solidFill>
                  <a:schemeClr val="tx1">
                    <a:lumMod val="75000"/>
                    <a:lumOff val="25000"/>
                  </a:schemeClr>
                </a:solidFill>
                <a:latin typeface="+mn-ea"/>
              </a:rPr>
              <a:t>  </a:t>
            </a:r>
            <a:r>
              <a:rPr lang="zh-CN" altLang="en-US" sz="1100" dirty="0">
                <a:solidFill>
                  <a:schemeClr val="tx1">
                    <a:lumMod val="75000"/>
                    <a:lumOff val="25000"/>
                  </a:schemeClr>
                </a:solidFill>
                <a:latin typeface="+mn-ea"/>
              </a:rPr>
              <a:t>测试经理 宋淑娟</a:t>
            </a:r>
            <a:endParaRPr lang="en-US" altLang="zh-CN" sz="1100" dirty="0">
              <a:solidFill>
                <a:schemeClr val="tx1">
                  <a:lumMod val="75000"/>
                  <a:lumOff val="25000"/>
                </a:schemeClr>
              </a:solidFill>
              <a:latin typeface="+mn-ea"/>
            </a:endParaRPr>
          </a:p>
          <a:p>
            <a:r>
              <a:rPr lang="en-US" altLang="zh-CN" sz="1100" dirty="0">
                <a:solidFill>
                  <a:schemeClr val="tx1">
                    <a:lumMod val="75000"/>
                    <a:lumOff val="25000"/>
                  </a:schemeClr>
                </a:solidFill>
                <a:latin typeface="+mn-ea"/>
              </a:rPr>
              <a:t>  </a:t>
            </a:r>
          </a:p>
        </p:txBody>
      </p:sp>
      <p:sp>
        <p:nvSpPr>
          <p:cNvPr id="7" name="矩形 6"/>
          <p:cNvSpPr/>
          <p:nvPr/>
        </p:nvSpPr>
        <p:spPr>
          <a:xfrm>
            <a:off x="6937506" y="3003200"/>
            <a:ext cx="2833512" cy="3235676"/>
          </a:xfrm>
          <a:prstGeom prst="rect">
            <a:avLst/>
          </a:prstGeom>
          <a:solidFill>
            <a:srgbClr val="C7E3F5"/>
          </a:solidFill>
          <a:ln w="9525">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100" b="1" dirty="0">
                <a:solidFill>
                  <a:schemeClr val="tx1">
                    <a:lumMod val="75000"/>
                    <a:lumOff val="25000"/>
                  </a:schemeClr>
                </a:solidFill>
                <a:latin typeface="+mn-ea"/>
              </a:rPr>
              <a:t>平台支持</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zh-CN" altLang="en-US" sz="1050" dirty="0">
                <a:solidFill>
                  <a:schemeClr val="tx1">
                    <a:lumMod val="75000"/>
                    <a:lumOff val="25000"/>
                  </a:schemeClr>
                </a:solidFill>
                <a:latin typeface="+mn-ea"/>
              </a:rPr>
              <a:t>硬    件</a:t>
            </a:r>
            <a:r>
              <a:rPr lang="zh-CN" altLang="en-US" sz="1050" dirty="0" smtClean="0">
                <a:solidFill>
                  <a:schemeClr val="tx1">
                    <a:lumMod val="75000"/>
                    <a:lumOff val="25000"/>
                  </a:schemeClr>
                </a:solidFill>
                <a:latin typeface="+mn-ea"/>
              </a:rPr>
              <a:t>：    卢瑾</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zh-CN" altLang="en-US" sz="1050" dirty="0">
                <a:solidFill>
                  <a:schemeClr val="tx1">
                    <a:lumMod val="75000"/>
                    <a:lumOff val="25000"/>
                  </a:schemeClr>
                </a:solidFill>
                <a:latin typeface="+mn-ea"/>
              </a:rPr>
              <a:t>基础架构</a:t>
            </a:r>
            <a:r>
              <a:rPr lang="zh-CN" altLang="en-US" sz="1050" dirty="0" smtClean="0">
                <a:solidFill>
                  <a:schemeClr val="tx1">
                    <a:lumMod val="75000"/>
                    <a:lumOff val="25000"/>
                  </a:schemeClr>
                </a:solidFill>
                <a:latin typeface="+mn-ea"/>
              </a:rPr>
              <a:t>：    云服务 架构部</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众创汇：      刘金刚</a:t>
            </a:r>
            <a:r>
              <a:rPr lang="zh-CN" altLang="en-US" sz="1050" dirty="0">
                <a:solidFill>
                  <a:schemeClr val="tx1">
                    <a:lumMod val="75000"/>
                    <a:lumOff val="25000"/>
                  </a:schemeClr>
                </a:solidFill>
                <a:latin typeface="+mn-ea"/>
              </a:rPr>
              <a:t>（</a:t>
            </a:r>
            <a:r>
              <a:rPr lang="en-US" altLang="zh-CN" sz="1050" dirty="0" smtClean="0">
                <a:solidFill>
                  <a:schemeClr val="tx1">
                    <a:lumMod val="75000"/>
                    <a:lumOff val="25000"/>
                  </a:schemeClr>
                </a:solidFill>
                <a:latin typeface="+mn-ea"/>
              </a:rPr>
              <a:t>690</a:t>
            </a:r>
            <a:r>
              <a:rPr lang="zh-CN" altLang="en-US" sz="1050" dirty="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云图：        </a:t>
            </a:r>
            <a:r>
              <a:rPr lang="zh-CN" altLang="en-US" sz="1050" dirty="0">
                <a:solidFill>
                  <a:schemeClr val="tx1">
                    <a:lumMod val="75000"/>
                    <a:lumOff val="25000"/>
                  </a:schemeClr>
                </a:solidFill>
                <a:latin typeface="+mn-ea"/>
              </a:rPr>
              <a:t>吴剑（</a:t>
            </a:r>
            <a:r>
              <a:rPr lang="en-US" altLang="zh-CN" sz="1050" dirty="0">
                <a:solidFill>
                  <a:schemeClr val="tx1">
                    <a:lumMod val="75000"/>
                    <a:lumOff val="25000"/>
                  </a:schemeClr>
                </a:solidFill>
                <a:latin typeface="+mn-ea"/>
              </a:rPr>
              <a:t>DTS</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客户基础信息：      戴虎</a:t>
            </a:r>
            <a:r>
              <a:rPr lang="zh-CN" altLang="en-US" sz="1050" dirty="0">
                <a:solidFill>
                  <a:schemeClr val="tx1">
                    <a:lumMod val="75000"/>
                    <a:lumOff val="25000"/>
                  </a:schemeClr>
                </a:solidFill>
                <a:latin typeface="+mn-ea"/>
              </a:rPr>
              <a:t>业（</a:t>
            </a:r>
            <a:r>
              <a:rPr lang="en-US" altLang="zh-CN" sz="1050" dirty="0">
                <a:solidFill>
                  <a:schemeClr val="tx1">
                    <a:lumMod val="75000"/>
                    <a:lumOff val="25000"/>
                  </a:schemeClr>
                </a:solidFill>
                <a:latin typeface="+mn-ea"/>
              </a:rPr>
              <a:t>DTS</a:t>
            </a:r>
            <a:r>
              <a:rPr lang="zh-CN" altLang="en-US" sz="1050" dirty="0" smtClean="0">
                <a:solidFill>
                  <a:schemeClr val="tx1">
                    <a:lumMod val="75000"/>
                    <a:lumOff val="25000"/>
                  </a:schemeClr>
                </a:solidFill>
                <a:latin typeface="+mn-ea"/>
              </a:rPr>
              <a:t>）</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EDW</a:t>
            </a:r>
            <a:r>
              <a:rPr lang="zh-CN" altLang="en-US" sz="1050" dirty="0" smtClean="0">
                <a:solidFill>
                  <a:schemeClr val="tx1">
                    <a:lumMod val="75000"/>
                    <a:lumOff val="25000"/>
                  </a:schemeClr>
                </a:solidFill>
                <a:latin typeface="+mn-ea"/>
              </a:rPr>
              <a:t>（用户标签）：   王</a:t>
            </a:r>
            <a:r>
              <a:rPr lang="zh-CN" altLang="en-US" sz="1050" dirty="0">
                <a:solidFill>
                  <a:schemeClr val="tx1">
                    <a:lumMod val="75000"/>
                    <a:lumOff val="25000"/>
                  </a:schemeClr>
                </a:solidFill>
                <a:latin typeface="+mn-ea"/>
              </a:rPr>
              <a:t>松岩（</a:t>
            </a:r>
            <a:r>
              <a:rPr lang="en-US" altLang="zh-CN" sz="1050" dirty="0">
                <a:solidFill>
                  <a:schemeClr val="tx1">
                    <a:lumMod val="75000"/>
                    <a:lumOff val="25000"/>
                  </a:schemeClr>
                </a:solidFill>
                <a:latin typeface="+mn-ea"/>
              </a:rPr>
              <a:t>DTS</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EDW</a:t>
            </a:r>
            <a:r>
              <a:rPr lang="zh-CN" altLang="en-US" sz="1050" dirty="0" smtClean="0">
                <a:solidFill>
                  <a:schemeClr val="tx1">
                    <a:lumMod val="75000"/>
                    <a:lumOff val="25000"/>
                  </a:schemeClr>
                </a:solidFill>
                <a:latin typeface="+mn-ea"/>
              </a:rPr>
              <a:t>（产品基础信息）：</a:t>
            </a:r>
            <a:r>
              <a:rPr lang="zh-CN" altLang="en-US" sz="1050" dirty="0">
                <a:solidFill>
                  <a:schemeClr val="tx1">
                    <a:lumMod val="75000"/>
                    <a:lumOff val="25000"/>
                  </a:schemeClr>
                </a:solidFill>
                <a:latin typeface="+mn-ea"/>
              </a:rPr>
              <a:t>郭锐（</a:t>
            </a:r>
            <a:r>
              <a:rPr lang="en-US" altLang="zh-CN" sz="1050" dirty="0" smtClean="0">
                <a:solidFill>
                  <a:schemeClr val="tx1">
                    <a:lumMod val="75000"/>
                    <a:lumOff val="25000"/>
                  </a:schemeClr>
                </a:solidFill>
                <a:latin typeface="+mn-ea"/>
              </a:rPr>
              <a:t>DTS</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smtClean="0">
                <a:solidFill>
                  <a:schemeClr val="tx1">
                    <a:lumMod val="75000"/>
                    <a:lumOff val="25000"/>
                  </a:schemeClr>
                </a:solidFill>
                <a:latin typeface="+mn-ea"/>
              </a:rPr>
              <a:t>  </a:t>
            </a:r>
            <a:r>
              <a:rPr lang="en-US" altLang="zh-CN" sz="1050" dirty="0">
                <a:solidFill>
                  <a:schemeClr val="tx1">
                    <a:lumMod val="75000"/>
                    <a:lumOff val="25000"/>
                  </a:schemeClr>
                </a:solidFill>
                <a:latin typeface="+mn-ea"/>
              </a:rPr>
              <a:t>MDM</a:t>
            </a:r>
            <a:r>
              <a:rPr lang="zh-CN" altLang="en-US" sz="1050" dirty="0" smtClean="0">
                <a:solidFill>
                  <a:schemeClr val="tx1">
                    <a:lumMod val="75000"/>
                    <a:lumOff val="25000"/>
                  </a:schemeClr>
                </a:solidFill>
                <a:latin typeface="+mn-ea"/>
              </a:rPr>
              <a:t>：      李冉（</a:t>
            </a:r>
            <a:r>
              <a:rPr lang="en-US" altLang="zh-CN" sz="1050" dirty="0" smtClean="0">
                <a:solidFill>
                  <a:schemeClr val="tx1">
                    <a:lumMod val="75000"/>
                    <a:lumOff val="25000"/>
                  </a:schemeClr>
                </a:solidFill>
                <a:latin typeface="+mn-ea"/>
              </a:rPr>
              <a:t>DTS</a:t>
            </a:r>
            <a:r>
              <a:rPr lang="zh-CN" altLang="en-US" sz="1050" dirty="0" smtClean="0">
                <a:solidFill>
                  <a:schemeClr val="tx1">
                    <a:lumMod val="75000"/>
                    <a:lumOff val="25000"/>
                  </a:schemeClr>
                </a:solidFill>
                <a:latin typeface="+mn-ea"/>
              </a:rPr>
              <a:t>）</a:t>
            </a:r>
            <a:endParaRPr lang="en-US" altLang="zh-CN" sz="1050" dirty="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SCRM</a:t>
            </a:r>
            <a:r>
              <a:rPr lang="zh-CN" altLang="en-US" sz="1050" dirty="0" smtClean="0">
                <a:solidFill>
                  <a:schemeClr val="tx1">
                    <a:lumMod val="75000"/>
                    <a:lumOff val="25000"/>
                  </a:schemeClr>
                </a:solidFill>
                <a:latin typeface="+mn-ea"/>
              </a:rPr>
              <a:t>：     王磊（</a:t>
            </a:r>
            <a:r>
              <a:rPr lang="en-US" altLang="zh-CN" sz="1050" dirty="0" smtClean="0">
                <a:solidFill>
                  <a:schemeClr val="tx1">
                    <a:lumMod val="75000"/>
                    <a:lumOff val="25000"/>
                  </a:schemeClr>
                </a:solidFill>
                <a:latin typeface="+mn-ea"/>
              </a:rPr>
              <a:t>690</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售后：     </a:t>
            </a:r>
            <a:endParaRPr lang="en-US" altLang="zh-CN" sz="1050" dirty="0">
              <a:solidFill>
                <a:schemeClr val="tx1">
                  <a:lumMod val="75000"/>
                  <a:lumOff val="25000"/>
                </a:schemeClr>
              </a:solidFill>
              <a:latin typeface="+mn-ea"/>
            </a:endParaRPr>
          </a:p>
          <a:p>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物流：     </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en-US" altLang="zh-CN" sz="1050" dirty="0" err="1" smtClean="0">
                <a:solidFill>
                  <a:schemeClr val="tx1">
                    <a:lumMod val="75000"/>
                    <a:lumOff val="25000"/>
                  </a:schemeClr>
                </a:solidFill>
                <a:latin typeface="+mn-ea"/>
              </a:rPr>
              <a:t>estore</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en-US" altLang="zh-CN" sz="1050" dirty="0" err="1" smtClean="0">
                <a:solidFill>
                  <a:schemeClr val="tx1">
                    <a:lumMod val="75000"/>
                    <a:lumOff val="25000"/>
                  </a:schemeClr>
                </a:solidFill>
                <a:latin typeface="+mn-ea"/>
              </a:rPr>
              <a:t>ehub</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会员积分销售：</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smtClean="0">
                <a:solidFill>
                  <a:schemeClr val="tx1">
                    <a:lumMod val="75000"/>
                    <a:lumOff val="25000"/>
                  </a:schemeClr>
                </a:solidFill>
                <a:latin typeface="+mn-ea"/>
              </a:rPr>
              <a:t>外部</a:t>
            </a:r>
            <a:r>
              <a:rPr lang="en-US" altLang="zh-CN" sz="1050" dirty="0" smtClean="0">
                <a:solidFill>
                  <a:schemeClr val="tx1">
                    <a:lumMod val="75000"/>
                    <a:lumOff val="25000"/>
                  </a:schemeClr>
                </a:solidFill>
                <a:latin typeface="+mn-ea"/>
              </a:rPr>
              <a:t>cookies</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en-US" altLang="zh-CN" sz="1050" dirty="0" err="1" smtClean="0">
                <a:solidFill>
                  <a:schemeClr val="tx1">
                    <a:lumMod val="75000"/>
                    <a:lumOff val="25000"/>
                  </a:schemeClr>
                </a:solidFill>
                <a:latin typeface="+mn-ea"/>
              </a:rPr>
              <a:t>ehaier</a:t>
            </a:r>
            <a:r>
              <a:rPr lang="zh-CN" altLang="en-US" sz="1050" dirty="0" smtClean="0">
                <a:solidFill>
                  <a:schemeClr val="tx1">
                    <a:lumMod val="75000"/>
                    <a:lumOff val="25000"/>
                  </a:schemeClr>
                </a:solidFill>
                <a:latin typeface="+mn-ea"/>
              </a:rPr>
              <a:t>：</a:t>
            </a:r>
            <a:endParaRPr lang="en-US" altLang="zh-CN" sz="1050" dirty="0" smtClean="0">
              <a:solidFill>
                <a:schemeClr val="tx1">
                  <a:lumMod val="75000"/>
                  <a:lumOff val="25000"/>
                </a:schemeClr>
              </a:solidFill>
              <a:latin typeface="+mn-ea"/>
            </a:endParaRPr>
          </a:p>
          <a:p>
            <a:r>
              <a:rPr lang="en-US" altLang="zh-CN" sz="1050" dirty="0">
                <a:solidFill>
                  <a:schemeClr val="tx1">
                    <a:lumMod val="75000"/>
                    <a:lumOff val="25000"/>
                  </a:schemeClr>
                </a:solidFill>
                <a:latin typeface="+mn-ea"/>
              </a:rPr>
              <a:t> </a:t>
            </a:r>
            <a:r>
              <a:rPr lang="en-US" altLang="zh-CN" sz="1050" dirty="0" smtClean="0">
                <a:solidFill>
                  <a:schemeClr val="tx1">
                    <a:lumMod val="75000"/>
                    <a:lumOff val="25000"/>
                  </a:schemeClr>
                </a:solidFill>
                <a:latin typeface="+mn-ea"/>
              </a:rPr>
              <a:t> </a:t>
            </a:r>
            <a:r>
              <a:rPr lang="zh-CN" altLang="en-US" sz="1050" dirty="0">
                <a:solidFill>
                  <a:schemeClr val="tx1">
                    <a:lumMod val="75000"/>
                    <a:lumOff val="25000"/>
                  </a:schemeClr>
                </a:solidFill>
                <a:latin typeface="+mn-ea"/>
              </a:rPr>
              <a:t>安客</a:t>
            </a:r>
            <a:r>
              <a:rPr lang="zh-CN" altLang="en-US" sz="1050" dirty="0" smtClean="0">
                <a:solidFill>
                  <a:schemeClr val="tx1">
                    <a:lumMod val="75000"/>
                    <a:lumOff val="25000"/>
                  </a:schemeClr>
                </a:solidFill>
                <a:latin typeface="+mn-ea"/>
              </a:rPr>
              <a:t>诚：</a:t>
            </a:r>
            <a:endParaRPr lang="en-US" sz="1100" dirty="0">
              <a:solidFill>
                <a:schemeClr val="tx1">
                  <a:lumMod val="75000"/>
                  <a:lumOff val="25000"/>
                </a:schemeClr>
              </a:solidFill>
              <a:latin typeface="+mn-ea"/>
            </a:endParaRPr>
          </a:p>
        </p:txBody>
      </p:sp>
      <p:sp>
        <p:nvSpPr>
          <p:cNvPr id="8" name="矩形 7"/>
          <p:cNvSpPr/>
          <p:nvPr/>
        </p:nvSpPr>
        <p:spPr>
          <a:xfrm>
            <a:off x="4689218" y="2027640"/>
            <a:ext cx="1645200" cy="577806"/>
          </a:xfrm>
          <a:prstGeom prst="rect">
            <a:avLst/>
          </a:prstGeom>
          <a:solidFill>
            <a:srgbClr val="9DCFED"/>
          </a:solidFill>
          <a:ln/>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zh-CN" altLang="en-US" sz="1100" b="1" dirty="0">
                <a:solidFill>
                  <a:schemeClr val="tx1">
                    <a:lumMod val="75000"/>
                    <a:lumOff val="25000"/>
                  </a:schemeClr>
                </a:solidFill>
                <a:latin typeface="+mn-ea"/>
              </a:rPr>
              <a:t>项目经理</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r>
              <a:rPr lang="zh-CN" altLang="en-US" sz="1050" dirty="0" smtClean="0">
                <a:solidFill>
                  <a:schemeClr val="tx1">
                    <a:lumMod val="75000"/>
                    <a:lumOff val="25000"/>
                  </a:schemeClr>
                </a:solidFill>
                <a:latin typeface="+mn-ea"/>
              </a:rPr>
              <a:t>：</a:t>
            </a:r>
            <a:r>
              <a:rPr lang="zh-CN" altLang="en-US" sz="1050" dirty="0">
                <a:solidFill>
                  <a:schemeClr val="tx1">
                    <a:lumMod val="75000"/>
                    <a:lumOff val="25000"/>
                  </a:schemeClr>
                </a:solidFill>
                <a:latin typeface="+mn-ea"/>
              </a:rPr>
              <a:t>邹晓慧</a:t>
            </a:r>
            <a:r>
              <a:rPr lang="zh-CN" altLang="en-US" sz="1050" dirty="0" smtClean="0">
                <a:solidFill>
                  <a:schemeClr val="tx1">
                    <a:lumMod val="75000"/>
                    <a:lumOff val="25000"/>
                  </a:schemeClr>
                </a:solidFill>
                <a:latin typeface="+mn-ea"/>
              </a:rPr>
              <a:t> 卢瑾</a:t>
            </a:r>
            <a:endParaRPr lang="en-US" altLang="zh-CN" sz="1050"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音智达</a:t>
            </a:r>
            <a:r>
              <a:rPr lang="zh-CN" altLang="en-US" sz="1100" dirty="0">
                <a:solidFill>
                  <a:schemeClr val="tx1">
                    <a:lumMod val="75000"/>
                    <a:lumOff val="25000"/>
                  </a:schemeClr>
                </a:solidFill>
                <a:latin typeface="+mn-ea"/>
              </a:rPr>
              <a:t>：李鑫</a:t>
            </a:r>
            <a:endParaRPr lang="en-US" sz="1100" dirty="0">
              <a:solidFill>
                <a:schemeClr val="tx1">
                  <a:lumMod val="75000"/>
                  <a:lumOff val="25000"/>
                </a:schemeClr>
              </a:solidFill>
              <a:latin typeface="+mn-ea"/>
            </a:endParaRPr>
          </a:p>
        </p:txBody>
      </p:sp>
      <p:cxnSp>
        <p:nvCxnSpPr>
          <p:cNvPr id="9" name="肘形连接符 13"/>
          <p:cNvCxnSpPr>
            <a:stCxn id="3" idx="2"/>
            <a:endCxn id="8" idx="0"/>
          </p:cNvCxnSpPr>
          <p:nvPr/>
        </p:nvCxnSpPr>
        <p:spPr>
          <a:xfrm flipH="1">
            <a:off x="5511818" y="1484206"/>
            <a:ext cx="17445" cy="543434"/>
          </a:xfrm>
          <a:prstGeom prst="straightConnector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肘形连接符 13"/>
          <p:cNvCxnSpPr>
            <a:stCxn id="8" idx="2"/>
            <a:endCxn id="5" idx="0"/>
          </p:cNvCxnSpPr>
          <p:nvPr/>
        </p:nvCxnSpPr>
        <p:spPr>
          <a:xfrm rot="5400000">
            <a:off x="4060226" y="1551606"/>
            <a:ext cx="397753" cy="2505433"/>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肘形连接符 13"/>
          <p:cNvCxnSpPr>
            <a:stCxn id="8" idx="2"/>
            <a:endCxn id="7" idx="0"/>
          </p:cNvCxnSpPr>
          <p:nvPr/>
        </p:nvCxnSpPr>
        <p:spPr>
          <a:xfrm rot="16200000" flipH="1">
            <a:off x="6734163" y="1383101"/>
            <a:ext cx="397754" cy="2842444"/>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肘形连接符 13"/>
          <p:cNvCxnSpPr>
            <a:stCxn id="8" idx="1"/>
            <a:endCxn id="4" idx="3"/>
          </p:cNvCxnSpPr>
          <p:nvPr/>
        </p:nvCxnSpPr>
        <p:spPr>
          <a:xfrm flipH="1">
            <a:off x="4126344" y="2316543"/>
            <a:ext cx="562874" cy="0"/>
          </a:xfrm>
          <a:prstGeom prst="straightConnector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肘形连接符 13"/>
          <p:cNvCxnSpPr/>
          <p:nvPr/>
        </p:nvCxnSpPr>
        <p:spPr>
          <a:xfrm>
            <a:off x="5511818" y="2723843"/>
            <a:ext cx="0" cy="288000"/>
          </a:xfrm>
          <a:prstGeom prst="straightConnector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extLst>
              <p:ext uri="{D42A27DB-BD31-4B8C-83A1-F6EECF244321}">
                <p14:modId xmlns:p14="http://schemas.microsoft.com/office/powerpoint/2010/main" val="2078254698"/>
              </p:ext>
            </p:extLst>
          </p:nvPr>
        </p:nvGraphicFramePr>
        <p:xfrm>
          <a:off x="10052378" y="4999038"/>
          <a:ext cx="1368097" cy="1239838"/>
        </p:xfrm>
        <a:graphic>
          <a:graphicData uri="http://schemas.openxmlformats.org/presentationml/2006/ole">
            <mc:AlternateContent xmlns:mc="http://schemas.openxmlformats.org/markup-compatibility/2006">
              <mc:Choice xmlns:v="urn:schemas-microsoft-com:vml" Requires="v">
                <p:oleObj spid="_x0000_s2083" name="Worksheet" showAsIcon="1" r:id="rId4" imgW="914400" imgH="828720" progId="Excel.Sheet.12">
                  <p:embed/>
                </p:oleObj>
              </mc:Choice>
              <mc:Fallback>
                <p:oleObj name="Worksheet" showAsIcon="1" r:id="rId4" imgW="914400" imgH="828720" progId="Excel.Sheet.12">
                  <p:embed/>
                  <p:pic>
                    <p:nvPicPr>
                      <p:cNvPr id="0" name=""/>
                      <p:cNvPicPr/>
                      <p:nvPr/>
                    </p:nvPicPr>
                    <p:blipFill>
                      <a:blip r:embed="rId5"/>
                      <a:stretch>
                        <a:fillRect/>
                      </a:stretch>
                    </p:blipFill>
                    <p:spPr>
                      <a:xfrm>
                        <a:off x="10052378" y="4999038"/>
                        <a:ext cx="1368097" cy="1239838"/>
                      </a:xfrm>
                      <a:prstGeom prst="rect">
                        <a:avLst/>
                      </a:prstGeom>
                    </p:spPr>
                  </p:pic>
                </p:oleObj>
              </mc:Fallback>
            </mc:AlternateContent>
          </a:graphicData>
        </a:graphic>
      </p:graphicFrame>
      <p:cxnSp>
        <p:nvCxnSpPr>
          <p:cNvPr id="16" name="肘形连接符 13"/>
          <p:cNvCxnSpPr/>
          <p:nvPr/>
        </p:nvCxnSpPr>
        <p:spPr>
          <a:xfrm flipH="1">
            <a:off x="6319388" y="2303291"/>
            <a:ext cx="562874" cy="0"/>
          </a:xfrm>
          <a:prstGeom prst="straightConnector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37506" y="2027697"/>
            <a:ext cx="1645200" cy="577806"/>
          </a:xfrm>
          <a:prstGeom prst="rect">
            <a:avLst/>
          </a:prstGeom>
          <a:solidFill>
            <a:srgbClr val="9DCFED"/>
          </a:solidFill>
          <a:ln/>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en-US" altLang="zh-CN" sz="1100" b="1" dirty="0" smtClean="0">
                <a:solidFill>
                  <a:schemeClr val="tx1">
                    <a:lumMod val="75000"/>
                    <a:lumOff val="25000"/>
                  </a:schemeClr>
                </a:solidFill>
                <a:latin typeface="+mn-ea"/>
              </a:rPr>
              <a:t>PMO</a:t>
            </a:r>
            <a:endParaRPr lang="en-US" altLang="zh-CN" sz="1100" b="1"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海尔</a:t>
            </a:r>
            <a:r>
              <a:rPr lang="zh-CN" altLang="en-US" sz="1050" dirty="0" smtClean="0">
                <a:solidFill>
                  <a:schemeClr val="tx1">
                    <a:lumMod val="75000"/>
                    <a:lumOff val="25000"/>
                  </a:schemeClr>
                </a:solidFill>
                <a:latin typeface="+mn-ea"/>
              </a:rPr>
              <a:t>：</a:t>
            </a:r>
            <a:r>
              <a:rPr lang="zh-CN" altLang="en-US" sz="1050" dirty="0">
                <a:solidFill>
                  <a:schemeClr val="tx1">
                    <a:lumMod val="75000"/>
                    <a:lumOff val="25000"/>
                  </a:schemeClr>
                </a:solidFill>
                <a:latin typeface="+mn-ea"/>
              </a:rPr>
              <a:t>刘</a:t>
            </a:r>
            <a:r>
              <a:rPr lang="zh-CN" altLang="en-US" sz="1050" dirty="0" smtClean="0">
                <a:solidFill>
                  <a:schemeClr val="tx1">
                    <a:lumMod val="75000"/>
                    <a:lumOff val="25000"/>
                  </a:schemeClr>
                </a:solidFill>
                <a:latin typeface="+mn-ea"/>
              </a:rPr>
              <a:t>金刚 张玉丽 </a:t>
            </a:r>
            <a:endParaRPr lang="en-US" altLang="zh-CN" sz="1050" dirty="0">
              <a:solidFill>
                <a:schemeClr val="tx1">
                  <a:lumMod val="75000"/>
                  <a:lumOff val="25000"/>
                </a:schemeClr>
              </a:solidFill>
              <a:latin typeface="+mn-ea"/>
            </a:endParaRPr>
          </a:p>
          <a:p>
            <a:r>
              <a:rPr lang="zh-CN" altLang="en-US" sz="1050" dirty="0">
                <a:solidFill>
                  <a:schemeClr val="tx1">
                    <a:lumMod val="75000"/>
                    <a:lumOff val="25000"/>
                  </a:schemeClr>
                </a:solidFill>
                <a:latin typeface="+mn-ea"/>
              </a:rPr>
              <a:t>音智达</a:t>
            </a:r>
            <a:r>
              <a:rPr lang="zh-CN" altLang="en-US" sz="1100" dirty="0" smtClean="0">
                <a:solidFill>
                  <a:schemeClr val="tx1">
                    <a:lumMod val="75000"/>
                    <a:lumOff val="25000"/>
                  </a:schemeClr>
                </a:solidFill>
                <a:latin typeface="+mn-ea"/>
              </a:rPr>
              <a:t>：</a:t>
            </a:r>
            <a:r>
              <a:rPr lang="zh-CN" altLang="en-US" sz="1100" dirty="0">
                <a:solidFill>
                  <a:schemeClr val="tx1">
                    <a:lumMod val="75000"/>
                    <a:lumOff val="25000"/>
                  </a:schemeClr>
                </a:solidFill>
                <a:latin typeface="+mn-ea"/>
              </a:rPr>
              <a:t>孙晓臻</a:t>
            </a:r>
            <a:endParaRPr lang="en-US" sz="1100" dirty="0">
              <a:solidFill>
                <a:schemeClr val="tx1">
                  <a:lumMod val="75000"/>
                  <a:lumOff val="25000"/>
                </a:schemeClr>
              </a:solidFill>
              <a:latin typeface="+mn-ea"/>
            </a:endParaRPr>
          </a:p>
        </p:txBody>
      </p:sp>
    </p:spTree>
    <p:extLst>
      <p:ext uri="{BB962C8B-B14F-4D97-AF65-F5344CB8AC3E}">
        <p14:creationId xmlns:p14="http://schemas.microsoft.com/office/powerpoint/2010/main" val="2145894703"/>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项目职责</a:t>
            </a:r>
            <a:endParaRPr lang="zh-CN" altLang="en-US" dirty="0"/>
          </a:p>
        </p:txBody>
      </p:sp>
      <p:sp>
        <p:nvSpPr>
          <p:cNvPr id="3" name="内容占位符 2"/>
          <p:cNvSpPr>
            <a:spLocks noGrp="1"/>
          </p:cNvSpPr>
          <p:nvPr>
            <p:ph sz="quarter" idx="12"/>
          </p:nvPr>
        </p:nvSpPr>
        <p:spPr>
          <a:xfrm>
            <a:off x="648964" y="1204006"/>
            <a:ext cx="10450297" cy="5547080"/>
          </a:xfrm>
        </p:spPr>
        <p:txBody>
          <a:bodyPr>
            <a:normAutofit fontScale="92500" lnSpcReduction="20000"/>
          </a:bodyPr>
          <a:lstStyle/>
          <a:p>
            <a:pPr marL="342900" indent="-342900" eaLnBrk="0" hangingPunct="0">
              <a:lnSpc>
                <a:spcPct val="80000"/>
              </a:lnSpc>
              <a:spcBef>
                <a:spcPct val="20000"/>
              </a:spcBef>
              <a:buClr>
                <a:srgbClr val="666633"/>
              </a:buClr>
              <a:buFont typeface="Wingdings" pitchFamily="2" charset="2"/>
              <a:buChar char="0"/>
              <a:defRPr/>
            </a:pPr>
            <a:r>
              <a:rPr lang="zh-CN" altLang="en-US" dirty="0" smtClean="0">
                <a:solidFill>
                  <a:srgbClr val="003399"/>
                </a:solidFill>
                <a:latin typeface="Calibri" pitchFamily="34" charset="0"/>
                <a:ea typeface="黑体" pitchFamily="2" charset="-122"/>
              </a:rPr>
              <a:t>项目执委会：</a:t>
            </a:r>
            <a:endParaRPr lang="zh-CN" altLang="en-US" dirty="0">
              <a:solidFill>
                <a:srgbClr val="003399"/>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对项目的目标、工作范围、需求、进度、人员、资金等重大问题做出决策</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项目总监 </a:t>
            </a:r>
            <a:r>
              <a:rPr lang="zh-CN" altLang="en-US" dirty="0" smtClean="0">
                <a:solidFill>
                  <a:srgbClr val="003399"/>
                </a:solidFill>
                <a:latin typeface="Calibri" pitchFamily="34" charset="0"/>
                <a:ea typeface="黑体" pitchFamily="2" charset="-122"/>
              </a:rPr>
              <a:t>：</a:t>
            </a:r>
            <a:endParaRPr lang="zh-CN" altLang="en-US" dirty="0">
              <a:solidFill>
                <a:srgbClr val="003399"/>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对项目出现的管理，计划，风险等具体问题进行协调和决策上帮助指导。</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项目经理  </a:t>
            </a:r>
            <a:r>
              <a:rPr lang="en-US" altLang="zh-CN" dirty="0">
                <a:solidFill>
                  <a:srgbClr val="003399"/>
                </a:solidFill>
                <a:latin typeface="Calibri" pitchFamily="34" charset="0"/>
                <a:ea typeface="黑体" pitchFamily="2" charset="-122"/>
              </a:rPr>
              <a:t>Project Manager</a:t>
            </a:r>
            <a:r>
              <a:rPr lang="zh-CN" altLang="en-US" dirty="0">
                <a:solidFill>
                  <a:srgbClr val="003399"/>
                </a:solidFill>
                <a:latin typeface="Calibri" pitchFamily="34" charset="0"/>
                <a:ea typeface="黑体" pitchFamily="2" charset="-122"/>
              </a:rPr>
              <a:t>：</a:t>
            </a:r>
          </a:p>
          <a:p>
            <a:pPr marL="742950" lvl="1" indent="-285750" eaLnBrk="0" hangingPunct="0">
              <a:lnSpc>
                <a:spcPct val="13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管理项目进度、预算、供应商选择，技术评估，日常工作协调和周报比较，项目计划、业务需求、系统</a:t>
            </a:r>
            <a:r>
              <a:rPr lang="zh-CN" altLang="en-US" dirty="0" smtClean="0">
                <a:latin typeface="Calibri" pitchFamily="34" charset="0"/>
                <a:ea typeface="黑体" pitchFamily="2" charset="-122"/>
              </a:rPr>
              <a:t>架构、</a:t>
            </a:r>
            <a:r>
              <a:rPr lang="zh-CN" altLang="en-US" dirty="0">
                <a:latin typeface="Calibri" pitchFamily="34" charset="0"/>
                <a:ea typeface="黑体" pitchFamily="2" charset="-122"/>
              </a:rPr>
              <a:t>变更申请、系统设计文档、系统运行和上线计划，系统测试和</a:t>
            </a:r>
            <a:r>
              <a:rPr lang="en-US" altLang="zh-CN" dirty="0">
                <a:latin typeface="Calibri" pitchFamily="34" charset="0"/>
                <a:ea typeface="黑体" pitchFamily="2" charset="-122"/>
              </a:rPr>
              <a:t>UAT</a:t>
            </a:r>
            <a:r>
              <a:rPr lang="zh-CN" altLang="en-US" dirty="0">
                <a:latin typeface="Calibri" pitchFamily="34" charset="0"/>
                <a:ea typeface="黑体" pitchFamily="2" charset="-122"/>
              </a:rPr>
              <a:t>测试，用户接受测试报告以及项目验收报告。</a:t>
            </a:r>
          </a:p>
          <a:p>
            <a:pPr marL="742950" lvl="1" indent="-285750" eaLnBrk="0" hangingPunct="0">
              <a:lnSpc>
                <a:spcPct val="80000"/>
              </a:lnSpc>
              <a:spcBef>
                <a:spcPct val="20000"/>
              </a:spcBef>
              <a:buClr>
                <a:srgbClr val="003366"/>
              </a:buClr>
              <a:buFont typeface="Wingdings" pitchFamily="2" charset="2"/>
              <a:buChar char="1"/>
              <a:defRPr/>
            </a:pPr>
            <a:endParaRPr lang="en-US" altLang="zh-CN" dirty="0">
              <a:solidFill>
                <a:schemeClr val="bg2"/>
              </a:solidFill>
              <a:effectLst>
                <a:outerShdw blurRad="38100" dist="38100" dir="2700000" algn="tl">
                  <a:srgbClr val="C0C0C0"/>
                </a:outerShdw>
              </a:effectLst>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项目技术支持  </a:t>
            </a:r>
            <a:r>
              <a:rPr lang="en-US" altLang="zh-CN" dirty="0">
                <a:solidFill>
                  <a:srgbClr val="003399"/>
                </a:solidFill>
                <a:latin typeface="Calibri" pitchFamily="34" charset="0"/>
                <a:ea typeface="黑体" pitchFamily="2" charset="-122"/>
              </a:rPr>
              <a:t>Project Technical Support</a:t>
            </a:r>
            <a:r>
              <a:rPr lang="zh-CN" altLang="en-US" dirty="0">
                <a:solidFill>
                  <a:srgbClr val="003399"/>
                </a:solidFill>
                <a:latin typeface="Calibri" pitchFamily="34" charset="0"/>
                <a:ea typeface="黑体" pitchFamily="2" charset="-122"/>
              </a:rPr>
              <a:t>：</a:t>
            </a: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支持实施流程和项目系统架构。</a:t>
            </a:r>
          </a:p>
          <a:p>
            <a:pPr marL="742950" lvl="1" indent="-285750" eaLnBrk="0" hangingPunct="0">
              <a:lnSpc>
                <a:spcPct val="80000"/>
              </a:lnSpc>
              <a:spcBef>
                <a:spcPct val="20000"/>
              </a:spcBef>
              <a:buClr>
                <a:srgbClr val="003366"/>
              </a:buClr>
              <a:buFont typeface="Wingdings" pitchFamily="2" charset="2"/>
              <a:buChar char="1"/>
              <a:defRPr/>
            </a:pPr>
            <a:endParaRPr lang="en-US" altLang="zh-CN" dirty="0">
              <a:solidFill>
                <a:schemeClr val="bg2"/>
              </a:solidFill>
              <a:effectLst>
                <a:outerShdw blurRad="38100" dist="38100" dir="2700000" algn="tl">
                  <a:srgbClr val="C0C0C0"/>
                </a:outerShdw>
              </a:effectLst>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系统运维支持  </a:t>
            </a:r>
            <a:r>
              <a:rPr lang="en-US" altLang="zh-CN" dirty="0">
                <a:solidFill>
                  <a:srgbClr val="003399"/>
                </a:solidFill>
                <a:latin typeface="Calibri" pitchFamily="34" charset="0"/>
                <a:ea typeface="黑体" pitchFamily="2" charset="-122"/>
              </a:rPr>
              <a:t>System Operation Support</a:t>
            </a:r>
            <a:r>
              <a:rPr lang="zh-CN" altLang="en-US" dirty="0">
                <a:solidFill>
                  <a:srgbClr val="003399"/>
                </a:solidFill>
                <a:latin typeface="Calibri" pitchFamily="34" charset="0"/>
                <a:ea typeface="黑体" pitchFamily="2" charset="-122"/>
              </a:rPr>
              <a:t>：</a:t>
            </a: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参与项目实施和系统运维评估及问题解决。实施完成后交接给运维部门。</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项目安全管理  </a:t>
            </a:r>
            <a:r>
              <a:rPr lang="en-US" altLang="zh-CN" dirty="0">
                <a:solidFill>
                  <a:srgbClr val="003399"/>
                </a:solidFill>
                <a:latin typeface="Calibri" pitchFamily="34" charset="0"/>
                <a:ea typeface="黑体" pitchFamily="2" charset="-122"/>
              </a:rPr>
              <a:t>Project Security Management</a:t>
            </a:r>
            <a:r>
              <a:rPr lang="zh-CN" altLang="en-US" dirty="0">
                <a:solidFill>
                  <a:srgbClr val="003399"/>
                </a:solidFill>
                <a:latin typeface="Calibri" pitchFamily="34" charset="0"/>
                <a:ea typeface="黑体" pitchFamily="2" charset="-122"/>
              </a:rPr>
              <a:t>：</a:t>
            </a: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负责项目实施过程中信息安全和在问题解决时的安全管理</a:t>
            </a:r>
            <a:r>
              <a:rPr lang="zh-CN" altLang="en-US" dirty="0" smtClean="0">
                <a:latin typeface="Calibri" pitchFamily="34" charset="0"/>
                <a:ea typeface="黑体" pitchFamily="2" charset="-122"/>
              </a:rPr>
              <a:t>。</a:t>
            </a:r>
            <a:endParaRPr lang="zh-CN" altLang="en-US" dirty="0">
              <a:latin typeface="Calibri" pitchFamily="34" charset="0"/>
              <a:ea typeface="黑体" pitchFamily="2" charset="-122"/>
            </a:endParaRPr>
          </a:p>
        </p:txBody>
      </p:sp>
    </p:spTree>
    <p:extLst>
      <p:ext uri="{BB962C8B-B14F-4D97-AF65-F5344CB8AC3E}">
        <p14:creationId xmlns:p14="http://schemas.microsoft.com/office/powerpoint/2010/main" val="3071580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项目职责</a:t>
            </a:r>
            <a:endParaRPr lang="zh-CN" altLang="en-US" dirty="0"/>
          </a:p>
        </p:txBody>
      </p:sp>
      <p:sp>
        <p:nvSpPr>
          <p:cNvPr id="3" name="内容占位符 2"/>
          <p:cNvSpPr>
            <a:spLocks noGrp="1"/>
          </p:cNvSpPr>
          <p:nvPr>
            <p:ph sz="quarter" idx="12"/>
          </p:nvPr>
        </p:nvSpPr>
        <p:spPr>
          <a:xfrm>
            <a:off x="662218" y="1153409"/>
            <a:ext cx="10450297" cy="4593492"/>
          </a:xfrm>
        </p:spPr>
        <p:txBody>
          <a:bodyPr>
            <a:normAutofit fontScale="92500" lnSpcReduction="10000"/>
          </a:bodyPr>
          <a:lstStyle/>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Arial" charset="0"/>
              </a:rPr>
              <a:t>业务关键用户</a:t>
            </a:r>
            <a:r>
              <a:rPr lang="en-US" altLang="zh-CN" dirty="0">
                <a:solidFill>
                  <a:srgbClr val="003399"/>
                </a:solidFill>
                <a:latin typeface="Arial" charset="0"/>
              </a:rPr>
              <a:t>(Key Business User) </a:t>
            </a:r>
            <a:r>
              <a:rPr lang="zh-CN" altLang="en-US" dirty="0" smtClean="0">
                <a:solidFill>
                  <a:srgbClr val="003399"/>
                </a:solidFill>
                <a:latin typeface="Arial" charset="0"/>
              </a:rPr>
              <a:t>：</a:t>
            </a:r>
            <a:endParaRPr lang="zh-CN" altLang="en-US" dirty="0">
              <a:solidFill>
                <a:srgbClr val="003399"/>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代表最终用户提出需求，完成接受测试。</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源系统协调 </a:t>
            </a:r>
            <a:r>
              <a:rPr lang="zh-CN" altLang="en-US" dirty="0" smtClean="0">
                <a:solidFill>
                  <a:srgbClr val="003399"/>
                </a:solidFill>
                <a:latin typeface="Calibri" pitchFamily="34" charset="0"/>
                <a:ea typeface="黑体" pitchFamily="2" charset="-122"/>
              </a:rPr>
              <a:t>：</a:t>
            </a:r>
            <a:endParaRPr lang="zh-CN" altLang="en-US" dirty="0">
              <a:solidFill>
                <a:srgbClr val="003399"/>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协调各源系统的</a:t>
            </a:r>
            <a:r>
              <a:rPr lang="en-US" altLang="zh-CN" dirty="0">
                <a:latin typeface="Calibri" pitchFamily="34" charset="0"/>
                <a:ea typeface="黑体" pitchFamily="2" charset="-122"/>
              </a:rPr>
              <a:t>System Owner</a:t>
            </a:r>
            <a:r>
              <a:rPr lang="zh-CN" altLang="en-US" dirty="0">
                <a:latin typeface="Calibri" pitchFamily="34" charset="0"/>
                <a:ea typeface="黑体" pitchFamily="2" charset="-122"/>
              </a:rPr>
              <a:t>，为源系统分析和数据抽取方案提供协调和支持。</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cs typeface="Times New Roman" pitchFamily="18" charset="0"/>
              </a:rPr>
              <a:t>平台和</a:t>
            </a:r>
            <a:r>
              <a:rPr lang="zh-CN" altLang="en-US" dirty="0" smtClean="0">
                <a:solidFill>
                  <a:srgbClr val="003399"/>
                </a:solidFill>
                <a:latin typeface="Calibri" pitchFamily="34" charset="0"/>
                <a:ea typeface="黑体" pitchFamily="2" charset="-122"/>
                <a:cs typeface="Times New Roman" pitchFamily="18" charset="0"/>
              </a:rPr>
              <a:t>架构 </a:t>
            </a:r>
            <a:r>
              <a:rPr lang="en-US" altLang="zh-CN" dirty="0" smtClean="0">
                <a:solidFill>
                  <a:srgbClr val="003399"/>
                </a:solidFill>
                <a:latin typeface="Calibri" pitchFamily="34" charset="0"/>
                <a:ea typeface="黑体" pitchFamily="2" charset="-122"/>
                <a:cs typeface="Times New Roman" pitchFamily="18" charset="0"/>
              </a:rPr>
              <a:t>:</a:t>
            </a:r>
            <a:endParaRPr lang="en-US" altLang="zh-CN" dirty="0">
              <a:solidFill>
                <a:srgbClr val="003399"/>
              </a:solidFill>
              <a:latin typeface="Calibri" pitchFamily="34" charset="0"/>
              <a:ea typeface="黑体" pitchFamily="2" charset="-122"/>
              <a:cs typeface="Times New Roman" pitchFamily="18" charset="0"/>
            </a:endParaRPr>
          </a:p>
          <a:p>
            <a:pPr marL="742950" lvl="1" indent="-285750" eaLnBrk="0" hangingPunct="0">
              <a:lnSpc>
                <a:spcPct val="120000"/>
              </a:lnSpc>
              <a:spcBef>
                <a:spcPct val="20000"/>
              </a:spcBef>
              <a:buClr>
                <a:srgbClr val="003366"/>
              </a:buClr>
              <a:buFont typeface="Wingdings" pitchFamily="2" charset="2"/>
              <a:buChar char="1"/>
              <a:defRPr/>
            </a:pPr>
            <a:r>
              <a:rPr lang="zh-CN" altLang="en-US" dirty="0">
                <a:latin typeface="Calibri" pitchFamily="34" charset="0"/>
                <a:ea typeface="黑体" pitchFamily="2" charset="-122"/>
                <a:cs typeface="Times New Roman" pitchFamily="18" charset="0"/>
              </a:rPr>
              <a:t>确保平台和架构支持</a:t>
            </a:r>
            <a:r>
              <a:rPr lang="en-US" altLang="zh-CN" dirty="0">
                <a:latin typeface="Calibri" pitchFamily="34" charset="0"/>
                <a:ea typeface="黑体" pitchFamily="2" charset="-122"/>
                <a:cs typeface="Times New Roman" pitchFamily="18" charset="0"/>
              </a:rPr>
              <a:t>ETL</a:t>
            </a:r>
            <a:r>
              <a:rPr lang="zh-CN" altLang="en-US" dirty="0" smtClean="0">
                <a:latin typeface="Calibri" pitchFamily="34" charset="0"/>
                <a:ea typeface="黑体" pitchFamily="2" charset="-122"/>
                <a:cs typeface="Times New Roman" pitchFamily="18" charset="0"/>
              </a:rPr>
              <a:t>、</a:t>
            </a:r>
            <a:r>
              <a:rPr lang="en-US" altLang="zh-CN" dirty="0" smtClean="0">
                <a:latin typeface="Calibri" pitchFamily="34" charset="0"/>
                <a:ea typeface="黑体" pitchFamily="2" charset="-122"/>
                <a:cs typeface="Times New Roman" pitchFamily="18" charset="0"/>
              </a:rPr>
              <a:t>hadoop</a:t>
            </a:r>
            <a:r>
              <a:rPr lang="zh-CN" altLang="en-US" dirty="0" smtClean="0">
                <a:latin typeface="Calibri" pitchFamily="34" charset="0"/>
                <a:ea typeface="黑体" pitchFamily="2" charset="-122"/>
                <a:cs typeface="Times New Roman" pitchFamily="18" charset="0"/>
              </a:rPr>
              <a:t>、</a:t>
            </a:r>
            <a:r>
              <a:rPr lang="en-US" altLang="zh-CN" dirty="0" smtClean="0">
                <a:latin typeface="Calibri" pitchFamily="34" charset="0"/>
                <a:ea typeface="黑体" pitchFamily="2" charset="-122"/>
                <a:cs typeface="Times New Roman" pitchFamily="18" charset="0"/>
              </a:rPr>
              <a:t>Spark</a:t>
            </a:r>
            <a:r>
              <a:rPr lang="zh-CN" altLang="en-US" dirty="0" smtClean="0">
                <a:latin typeface="Calibri" pitchFamily="34" charset="0"/>
                <a:ea typeface="黑体" pitchFamily="2" charset="-122"/>
                <a:cs typeface="Times New Roman" pitchFamily="18" charset="0"/>
              </a:rPr>
              <a:t>、</a:t>
            </a:r>
            <a:r>
              <a:rPr lang="en-US" altLang="zh-CN" dirty="0">
                <a:latin typeface="Calibri" pitchFamily="34" charset="0"/>
                <a:ea typeface="黑体" pitchFamily="2" charset="-122"/>
                <a:cs typeface="Times New Roman" pitchFamily="18" charset="0"/>
              </a:rPr>
              <a:t>FTP</a:t>
            </a:r>
            <a:r>
              <a:rPr lang="zh-CN" altLang="en-US" dirty="0">
                <a:latin typeface="Calibri" pitchFamily="34" charset="0"/>
                <a:ea typeface="黑体" pitchFamily="2" charset="-122"/>
                <a:cs typeface="Times New Roman" pitchFamily="18" charset="0"/>
              </a:rPr>
              <a:t>、数据库、系统</a:t>
            </a:r>
            <a:r>
              <a:rPr lang="zh-CN" altLang="en-US" dirty="0" smtClean="0">
                <a:latin typeface="Calibri" pitchFamily="34" charset="0"/>
                <a:ea typeface="黑体" pitchFamily="2" charset="-122"/>
                <a:cs typeface="Times New Roman" pitchFamily="18" charset="0"/>
              </a:rPr>
              <a:t>架构、</a:t>
            </a:r>
            <a:r>
              <a:rPr lang="en-US" altLang="zh-CN" dirty="0" err="1" smtClean="0">
                <a:latin typeface="Calibri" pitchFamily="34" charset="0"/>
                <a:ea typeface="黑体" pitchFamily="2" charset="-122"/>
                <a:cs typeface="Times New Roman" pitchFamily="18" charset="0"/>
              </a:rPr>
              <a:t>Spotfire</a:t>
            </a:r>
            <a:r>
              <a:rPr lang="zh-CN" altLang="en-US" dirty="0" smtClean="0">
                <a:latin typeface="Calibri" pitchFamily="34" charset="0"/>
                <a:ea typeface="黑体" pitchFamily="2" charset="-122"/>
                <a:cs typeface="Times New Roman" pitchFamily="18" charset="0"/>
              </a:rPr>
              <a:t>设计</a:t>
            </a:r>
            <a:r>
              <a:rPr lang="zh-CN" altLang="en-US" dirty="0">
                <a:latin typeface="Calibri" pitchFamily="34" charset="0"/>
                <a:ea typeface="黑体" pitchFamily="2" charset="-122"/>
                <a:cs typeface="Times New Roman" pitchFamily="18" charset="0"/>
              </a:rPr>
              <a:t>以及实施。</a:t>
            </a:r>
          </a:p>
          <a:p>
            <a:pPr marL="742950" lvl="1" indent="-285750" eaLnBrk="0" hangingPunct="0">
              <a:lnSpc>
                <a:spcPct val="80000"/>
              </a:lnSpc>
              <a:spcBef>
                <a:spcPct val="20000"/>
              </a:spcBef>
              <a:buClr>
                <a:srgbClr val="003366"/>
              </a:buClr>
              <a:buFont typeface="Wingdings" pitchFamily="2" charset="2"/>
              <a:buChar char="1"/>
              <a:defRPr/>
            </a:pPr>
            <a:endParaRPr lang="zh-CN" altLang="en-US" dirty="0">
              <a:latin typeface="Calibri" pitchFamily="34" charset="0"/>
              <a:ea typeface="黑体" pitchFamily="2" charset="-122"/>
              <a:cs typeface="Times New Roman" pitchFamily="18" charset="0"/>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cs typeface="Times New Roman" pitchFamily="18" charset="0"/>
              </a:rPr>
              <a:t>应用</a:t>
            </a:r>
            <a:r>
              <a:rPr lang="zh-CN" altLang="en-US" dirty="0" smtClean="0">
                <a:solidFill>
                  <a:srgbClr val="003399"/>
                </a:solidFill>
                <a:latin typeface="Calibri" pitchFamily="34" charset="0"/>
                <a:ea typeface="黑体" pitchFamily="2" charset="-122"/>
                <a:cs typeface="Times New Roman" pitchFamily="18" charset="0"/>
              </a:rPr>
              <a:t>开发</a:t>
            </a:r>
            <a:r>
              <a:rPr lang="en-US" altLang="zh-CN" dirty="0" smtClean="0">
                <a:solidFill>
                  <a:srgbClr val="003399"/>
                </a:solidFill>
                <a:latin typeface="Calibri" pitchFamily="34" charset="0"/>
                <a:ea typeface="黑体" pitchFamily="2" charset="-122"/>
              </a:rPr>
              <a:t>: </a:t>
            </a:r>
            <a:endParaRPr lang="en-US" altLang="zh-CN" dirty="0">
              <a:solidFill>
                <a:srgbClr val="003399"/>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理解业务和业务流程以通过系统开发提供方案。</a:t>
            </a:r>
          </a:p>
          <a:p>
            <a:pPr marL="742950" lvl="1" indent="-285750" eaLnBrk="0" hangingPunct="0">
              <a:lnSpc>
                <a:spcPct val="80000"/>
              </a:lnSpc>
              <a:spcBef>
                <a:spcPct val="20000"/>
              </a:spcBef>
              <a:buClr>
                <a:srgbClr val="003366"/>
              </a:buClr>
              <a:buFont typeface="Wingdings" pitchFamily="2" charset="2"/>
              <a:buChar char="1"/>
              <a:defRPr/>
            </a:pPr>
            <a:endParaRPr lang="en-US" altLang="zh-CN" dirty="0">
              <a:solidFill>
                <a:schemeClr val="bg2"/>
              </a:solidFill>
              <a:effectLst>
                <a:outerShdw blurRad="38100" dist="38100" dir="2700000" algn="tl">
                  <a:srgbClr val="C0C0C0"/>
                </a:outerShdw>
              </a:effectLst>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dirty="0">
                <a:solidFill>
                  <a:srgbClr val="003399"/>
                </a:solidFill>
                <a:latin typeface="Calibri" pitchFamily="34" charset="0"/>
                <a:ea typeface="黑体" pitchFamily="2" charset="-122"/>
              </a:rPr>
              <a:t>测试 </a:t>
            </a:r>
            <a:r>
              <a:rPr lang="en-US" altLang="zh-CN" dirty="0">
                <a:solidFill>
                  <a:srgbClr val="003399"/>
                </a:solidFill>
                <a:latin typeface="Calibri" pitchFamily="34" charset="0"/>
                <a:ea typeface="黑体" pitchFamily="2" charset="-122"/>
              </a:rPr>
              <a:t>Test:</a:t>
            </a: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负责集成测试和用户接受测试的组织协调。</a:t>
            </a:r>
          </a:p>
        </p:txBody>
      </p:sp>
    </p:spTree>
    <p:extLst>
      <p:ext uri="{BB962C8B-B14F-4D97-AF65-F5344CB8AC3E}">
        <p14:creationId xmlns:p14="http://schemas.microsoft.com/office/powerpoint/2010/main" val="3556101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项目成员介绍</a:t>
            </a:r>
            <a:endParaRPr lang="zh-CN" altLang="en-US" dirty="0"/>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16</a:t>
            </a:fld>
            <a:endParaRPr lang="zh-CN" altLang="en-US"/>
          </a:p>
        </p:txBody>
      </p:sp>
      <p:sp>
        <p:nvSpPr>
          <p:cNvPr id="4" name="Rectangle 3"/>
          <p:cNvSpPr/>
          <p:nvPr/>
        </p:nvSpPr>
        <p:spPr>
          <a:xfrm>
            <a:off x="591109" y="1645356"/>
            <a:ext cx="6836804" cy="474819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j-ea"/>
                <a:ea typeface="+mj-ea"/>
                <a:cs typeface="Heiti SC Light"/>
              </a:rPr>
              <a:t>资质简述：</a:t>
            </a:r>
            <a:endParaRPr lang="en-US" altLang="zh-CN" sz="1400" b="1" i="1" dirty="0">
              <a:solidFill>
                <a:schemeClr val="tx1">
                  <a:lumMod val="75000"/>
                  <a:lumOff val="25000"/>
                </a:schemeClr>
              </a:solidFill>
              <a:latin typeface="+mj-ea"/>
              <a:ea typeface="+mj-ea"/>
              <a:cs typeface="Heiti SC Light"/>
            </a:endParaRPr>
          </a:p>
          <a:p>
            <a:pPr>
              <a:lnSpc>
                <a:spcPct val="150000"/>
              </a:lnSpc>
            </a:pPr>
            <a:r>
              <a:rPr lang="en-US" altLang="zh-TW" sz="1400" dirty="0">
                <a:solidFill>
                  <a:schemeClr val="tx1">
                    <a:lumMod val="75000"/>
                    <a:lumOff val="25000"/>
                  </a:schemeClr>
                </a:solidFill>
                <a:latin typeface="+mj-ea"/>
                <a:ea typeface="+mj-ea"/>
                <a:cs typeface="Heiti SC Light"/>
              </a:rPr>
              <a:t>1</a:t>
            </a:r>
            <a:r>
              <a:rPr lang="en-US" altLang="zh-CN" sz="1400" dirty="0">
                <a:solidFill>
                  <a:schemeClr val="tx1">
                    <a:lumMod val="75000"/>
                    <a:lumOff val="25000"/>
                  </a:schemeClr>
                </a:solidFill>
                <a:latin typeface="+mj-ea"/>
                <a:ea typeface="+mj-ea"/>
                <a:cs typeface="Heiti SC Light"/>
              </a:rPr>
              <a:t>6</a:t>
            </a:r>
            <a:r>
              <a:rPr lang="zh-TW" altLang="en-US" sz="1400" dirty="0">
                <a:solidFill>
                  <a:schemeClr val="tx1">
                    <a:lumMod val="75000"/>
                    <a:lumOff val="25000"/>
                  </a:schemeClr>
                </a:solidFill>
                <a:latin typeface="+mj-ea"/>
                <a:ea typeface="+mj-ea"/>
                <a:cs typeface="Heiti SC Light"/>
              </a:rPr>
              <a:t>年的多家跨国公司实施</a:t>
            </a:r>
            <a:r>
              <a:rPr lang="en-US" altLang="zh-CN" sz="1400" dirty="0">
                <a:solidFill>
                  <a:schemeClr val="tx1">
                    <a:lumMod val="75000"/>
                    <a:lumOff val="25000"/>
                  </a:schemeClr>
                </a:solidFill>
                <a:latin typeface="+mj-ea"/>
                <a:ea typeface="+mj-ea"/>
                <a:cs typeface="Heiti SC Light"/>
              </a:rPr>
              <a:t>DW/BI</a:t>
            </a:r>
            <a:r>
              <a:rPr lang="zh-CN" altLang="en-US" sz="1400" dirty="0">
                <a:solidFill>
                  <a:schemeClr val="tx1">
                    <a:lumMod val="75000"/>
                    <a:lumOff val="25000"/>
                  </a:schemeClr>
                </a:solidFill>
                <a:latin typeface="+mj-ea"/>
                <a:ea typeface="+mj-ea"/>
                <a:cs typeface="Heiti SC Light"/>
              </a:rPr>
              <a:t>项目经验</a:t>
            </a:r>
            <a:r>
              <a:rPr lang="zh-TW" altLang="en-US" sz="1400" dirty="0">
                <a:solidFill>
                  <a:schemeClr val="tx1">
                    <a:lumMod val="75000"/>
                    <a:lumOff val="25000"/>
                  </a:schemeClr>
                </a:solidFill>
                <a:latin typeface="+mj-ea"/>
                <a:ea typeface="+mj-ea"/>
                <a:cs typeface="Heiti SC Light"/>
              </a:rPr>
              <a:t>，具有丰富的汽车行业</a:t>
            </a:r>
            <a:r>
              <a:rPr lang="zh-CN" altLang="en-US" sz="1400" dirty="0">
                <a:solidFill>
                  <a:schemeClr val="tx1">
                    <a:lumMod val="75000"/>
                    <a:lumOff val="25000"/>
                  </a:schemeClr>
                </a:solidFill>
                <a:latin typeface="+mj-ea"/>
                <a:ea typeface="+mj-ea"/>
                <a:cs typeface="Heiti SC Light"/>
              </a:rPr>
              <a:t>和家电行业</a:t>
            </a:r>
            <a:r>
              <a:rPr lang="zh-TW" altLang="en-US" sz="1400" dirty="0">
                <a:solidFill>
                  <a:schemeClr val="tx1">
                    <a:lumMod val="75000"/>
                    <a:lumOff val="25000"/>
                  </a:schemeClr>
                </a:solidFill>
                <a:latin typeface="+mj-ea"/>
                <a:ea typeface="+mj-ea"/>
                <a:cs typeface="Heiti SC Light"/>
              </a:rPr>
              <a:t>经验。在加入</a:t>
            </a:r>
            <a:r>
              <a:rPr lang="zh-CN" altLang="en-US" sz="1400" dirty="0">
                <a:solidFill>
                  <a:schemeClr val="tx1">
                    <a:lumMod val="75000"/>
                    <a:lumOff val="25000"/>
                  </a:schemeClr>
                </a:solidFill>
                <a:latin typeface="+mj-ea"/>
                <a:ea typeface="+mj-ea"/>
                <a:cs typeface="Heiti SC Light"/>
              </a:rPr>
              <a:t>音智达</a:t>
            </a:r>
            <a:r>
              <a:rPr lang="zh-TW" altLang="en-US" sz="1400" dirty="0">
                <a:solidFill>
                  <a:schemeClr val="tx1">
                    <a:lumMod val="75000"/>
                    <a:lumOff val="25000"/>
                  </a:schemeClr>
                </a:solidFill>
                <a:latin typeface="+mj-ea"/>
                <a:ea typeface="+mj-ea"/>
                <a:cs typeface="Heiti SC Light"/>
              </a:rPr>
              <a:t>之前，</a:t>
            </a:r>
            <a:r>
              <a:rPr lang="en-US" altLang="zh-TW" sz="1400" dirty="0">
                <a:solidFill>
                  <a:schemeClr val="tx1">
                    <a:lumMod val="75000"/>
                    <a:lumOff val="25000"/>
                  </a:schemeClr>
                </a:solidFill>
                <a:latin typeface="+mj-ea"/>
                <a:ea typeface="+mj-ea"/>
                <a:cs typeface="Heiti SC Light"/>
              </a:rPr>
              <a:t>Jeff</a:t>
            </a:r>
            <a:r>
              <a:rPr lang="zh-TW" altLang="en-US" sz="1400" dirty="0">
                <a:solidFill>
                  <a:schemeClr val="tx1">
                    <a:lumMod val="75000"/>
                    <a:lumOff val="25000"/>
                  </a:schemeClr>
                </a:solidFill>
                <a:latin typeface="+mj-ea"/>
                <a:ea typeface="+mj-ea"/>
                <a:cs typeface="Heiti SC Light"/>
              </a:rPr>
              <a:t>为通用电气工作并获得其</a:t>
            </a:r>
            <a:r>
              <a:rPr lang="en-US" altLang="zh-TW" sz="1400" dirty="0">
                <a:solidFill>
                  <a:schemeClr val="tx1">
                    <a:lumMod val="75000"/>
                    <a:lumOff val="25000"/>
                  </a:schemeClr>
                </a:solidFill>
                <a:latin typeface="+mj-ea"/>
                <a:ea typeface="+mj-ea"/>
                <a:cs typeface="Heiti SC Light"/>
              </a:rPr>
              <a:t>IMLP</a:t>
            </a:r>
            <a:r>
              <a:rPr lang="zh-TW" altLang="en-US" sz="1400" dirty="0">
                <a:solidFill>
                  <a:schemeClr val="tx1">
                    <a:lumMod val="75000"/>
                    <a:lumOff val="25000"/>
                  </a:schemeClr>
                </a:solidFill>
                <a:latin typeface="+mj-ea"/>
                <a:ea typeface="+mj-ea"/>
                <a:cs typeface="Heiti SC Light"/>
              </a:rPr>
              <a:t>认证。</a:t>
            </a:r>
            <a:r>
              <a:rPr lang="en-US" altLang="zh-CN" sz="1400" dirty="0">
                <a:solidFill>
                  <a:schemeClr val="tx1">
                    <a:lumMod val="75000"/>
                    <a:lumOff val="25000"/>
                  </a:schemeClr>
                </a:solidFill>
                <a:latin typeface="+mj-ea"/>
                <a:ea typeface="+mj-ea"/>
                <a:cs typeface="Heiti SC Light"/>
              </a:rPr>
              <a:t>Jeff</a:t>
            </a:r>
            <a:r>
              <a:rPr lang="zh-CN" altLang="en-US" sz="1400" dirty="0">
                <a:solidFill>
                  <a:schemeClr val="tx1">
                    <a:lumMod val="75000"/>
                    <a:lumOff val="25000"/>
                  </a:schemeClr>
                </a:solidFill>
                <a:latin typeface="+mj-ea"/>
                <a:ea typeface="+mj-ea"/>
                <a:cs typeface="Heiti SC Light"/>
              </a:rPr>
              <a:t>是汽车及制造业解决方案负责人。</a:t>
            </a:r>
            <a:endParaRPr lang="en-US" altLang="zh-CN" sz="1400" dirty="0">
              <a:solidFill>
                <a:schemeClr val="tx1">
                  <a:lumMod val="75000"/>
                  <a:lumOff val="25000"/>
                </a:schemeClr>
              </a:solidFill>
              <a:latin typeface="+mj-ea"/>
              <a:ea typeface="+mj-ea"/>
              <a:cs typeface="Heiti SC Light"/>
            </a:endParaRPr>
          </a:p>
          <a:p>
            <a:pPr>
              <a:lnSpc>
                <a:spcPct val="150000"/>
              </a:lnSpc>
            </a:pPr>
            <a:endParaRPr lang="en-US" altLang="zh-TW" sz="600" dirty="0">
              <a:solidFill>
                <a:schemeClr val="tx1">
                  <a:lumMod val="75000"/>
                  <a:lumOff val="25000"/>
                </a:schemeClr>
              </a:solidFill>
              <a:latin typeface="+mj-ea"/>
              <a:ea typeface="+mj-ea"/>
              <a:cs typeface="Heiti SC Light"/>
            </a:endParaRPr>
          </a:p>
          <a:p>
            <a:pPr>
              <a:lnSpc>
                <a:spcPct val="150000"/>
              </a:lnSpc>
            </a:pPr>
            <a:r>
              <a:rPr lang="zh-CN" altLang="en-US" sz="1400" b="1" i="1" dirty="0">
                <a:solidFill>
                  <a:schemeClr val="tx1">
                    <a:lumMod val="75000"/>
                    <a:lumOff val="25000"/>
                  </a:schemeClr>
                </a:solidFill>
                <a:latin typeface="+mj-ea"/>
                <a:ea typeface="+mj-ea"/>
                <a:cs typeface="Heiti SC Light"/>
              </a:rPr>
              <a:t>项目经验：</a:t>
            </a:r>
            <a:endParaRPr lang="en-US" altLang="zh-CN" sz="1400" b="1" i="1" dirty="0">
              <a:solidFill>
                <a:schemeClr val="tx1">
                  <a:lumMod val="75000"/>
                  <a:lumOff val="25000"/>
                </a:schemeClr>
              </a:solidFill>
              <a:latin typeface="+mj-ea"/>
              <a:ea typeface="+mj-ea"/>
              <a:cs typeface="Heiti SC Light"/>
            </a:endParaRPr>
          </a:p>
          <a:p>
            <a:pPr defTabSz="1006475">
              <a:lnSpc>
                <a:spcPct val="150000"/>
              </a:lnSpc>
            </a:pPr>
            <a:r>
              <a:rPr lang="en-US" altLang="zh-CN" sz="1200" b="1" dirty="0">
                <a:solidFill>
                  <a:schemeClr val="tx1">
                    <a:lumMod val="75000"/>
                    <a:lumOff val="25000"/>
                  </a:schemeClr>
                </a:solidFill>
                <a:latin typeface="+mj-ea"/>
                <a:ea typeface="+mj-ea"/>
                <a:cs typeface="Heiti SC Light"/>
              </a:rPr>
              <a:t>690</a:t>
            </a:r>
            <a:r>
              <a:rPr lang="zh-CN" altLang="en-US" sz="1200" b="1" dirty="0">
                <a:solidFill>
                  <a:schemeClr val="tx1">
                    <a:lumMod val="75000"/>
                    <a:lumOff val="25000"/>
                  </a:schemeClr>
                </a:solidFill>
                <a:latin typeface="+mj-ea"/>
                <a:ea typeface="+mj-ea"/>
                <a:cs typeface="Heiti SC Light"/>
              </a:rPr>
              <a:t>平台主战略显示</a:t>
            </a:r>
            <a:r>
              <a:rPr lang="en-US" altLang="zh-CN" sz="1200" b="1" dirty="0">
                <a:solidFill>
                  <a:schemeClr val="tx1">
                    <a:lumMod val="75000"/>
                    <a:lumOff val="25000"/>
                  </a:schemeClr>
                </a:solidFill>
                <a:latin typeface="+mj-ea"/>
                <a:ea typeface="+mj-ea"/>
                <a:cs typeface="Heiti SC Light"/>
              </a:rPr>
              <a:t>			</a:t>
            </a:r>
            <a:r>
              <a:rPr lang="zh-CN" altLang="en-US" sz="1200" b="1" dirty="0">
                <a:solidFill>
                  <a:schemeClr val="tx1">
                    <a:lumMod val="75000"/>
                    <a:lumOff val="25000"/>
                  </a:schemeClr>
                </a:solidFill>
                <a:latin typeface="+mj-ea"/>
                <a:ea typeface="+mj-ea"/>
                <a:cs typeface="Heiti SC Light"/>
              </a:rPr>
              <a:t>海尔集团</a:t>
            </a:r>
            <a:endParaRPr lang="en-US" altLang="zh-CN" sz="1200" b="1" dirty="0">
              <a:solidFill>
                <a:schemeClr val="tx1">
                  <a:lumMod val="75000"/>
                  <a:lumOff val="25000"/>
                </a:schemeClr>
              </a:solidFill>
              <a:latin typeface="+mj-ea"/>
              <a:ea typeface="+mj-ea"/>
              <a:cs typeface="Heiti SC Light"/>
            </a:endParaRPr>
          </a:p>
          <a:p>
            <a:pPr marL="176400" indent="-176400">
              <a:lnSpc>
                <a:spcPct val="150000"/>
              </a:lnSpc>
              <a:buFont typeface="Arial"/>
              <a:buChar char="•"/>
            </a:pPr>
            <a:r>
              <a:rPr lang="zh-CN" altLang="en-US" sz="1050" dirty="0">
                <a:solidFill>
                  <a:schemeClr val="tx1">
                    <a:lumMod val="75000"/>
                    <a:lumOff val="25000"/>
                  </a:schemeClr>
                </a:solidFill>
                <a:latin typeface="+mj-ea"/>
                <a:ea typeface="+mj-ea"/>
                <a:cs typeface="Heiti SC Light"/>
              </a:rPr>
              <a:t>作为项目总监领导整个项目的实施</a:t>
            </a:r>
            <a:endParaRPr lang="en-US" altLang="zh-CN" sz="1050" dirty="0">
              <a:solidFill>
                <a:schemeClr val="tx1">
                  <a:lumMod val="75000"/>
                  <a:lumOff val="25000"/>
                </a:schemeClr>
              </a:solidFill>
              <a:latin typeface="+mj-ea"/>
              <a:ea typeface="+mj-ea"/>
              <a:cs typeface="Heiti SC Light"/>
            </a:endParaRPr>
          </a:p>
          <a:p>
            <a:pPr marL="176400" indent="-176400">
              <a:lnSpc>
                <a:spcPct val="150000"/>
              </a:lnSpc>
              <a:buFont typeface="Arial"/>
              <a:buChar char="•"/>
            </a:pPr>
            <a:r>
              <a:rPr lang="zh-CN" altLang="en-US" sz="1050" dirty="0">
                <a:solidFill>
                  <a:schemeClr val="tx1">
                    <a:lumMod val="75000"/>
                    <a:lumOff val="25000"/>
                  </a:schemeClr>
                </a:solidFill>
                <a:latin typeface="+mj-ea"/>
                <a:ea typeface="+mj-ea"/>
                <a:cs typeface="Heiti SC Light"/>
              </a:rPr>
              <a:t>参与并负责系统整体架构的设计</a:t>
            </a:r>
            <a:endParaRPr lang="en-US" altLang="zh-CN" sz="1050" dirty="0">
              <a:solidFill>
                <a:schemeClr val="tx1">
                  <a:lumMod val="75000"/>
                  <a:lumOff val="25000"/>
                </a:schemeClr>
              </a:solidFill>
              <a:latin typeface="+mj-ea"/>
              <a:ea typeface="+mj-ea"/>
              <a:cs typeface="Heiti SC Light"/>
            </a:endParaRPr>
          </a:p>
          <a:p>
            <a:pPr marL="176400" indent="-176400">
              <a:lnSpc>
                <a:spcPct val="150000"/>
              </a:lnSpc>
              <a:buFont typeface="Arial"/>
              <a:buChar char="•"/>
            </a:pPr>
            <a:endParaRPr lang="en-US" altLang="zh-CN" sz="600" dirty="0">
              <a:solidFill>
                <a:schemeClr val="tx1">
                  <a:lumMod val="75000"/>
                  <a:lumOff val="25000"/>
                </a:schemeClr>
              </a:solidFill>
              <a:latin typeface="+mj-ea"/>
              <a:ea typeface="+mj-ea"/>
              <a:cs typeface="Heiti SC Light"/>
            </a:endParaRPr>
          </a:p>
          <a:p>
            <a:pPr defTabSz="1006475">
              <a:lnSpc>
                <a:spcPct val="150000"/>
              </a:lnSpc>
            </a:pPr>
            <a:r>
              <a:rPr lang="zh-CN" altLang="en-US" sz="1200" b="1" dirty="0">
                <a:solidFill>
                  <a:schemeClr val="tx1">
                    <a:lumMod val="75000"/>
                    <a:lumOff val="25000"/>
                  </a:schemeClr>
                </a:solidFill>
                <a:latin typeface="+mj-ea"/>
                <a:ea typeface="+mj-ea"/>
                <a:cs typeface="Heiti SC Light"/>
              </a:rPr>
              <a:t>市场营销数据仓库</a:t>
            </a:r>
            <a:r>
              <a:rPr lang="en-US" altLang="zh-CN" sz="1200" b="1" dirty="0">
                <a:solidFill>
                  <a:schemeClr val="tx1">
                    <a:lumMod val="75000"/>
                    <a:lumOff val="25000"/>
                  </a:schemeClr>
                </a:solidFill>
                <a:latin typeface="+mj-ea"/>
                <a:ea typeface="+mj-ea"/>
                <a:cs typeface="Heiti SC Light"/>
              </a:rPr>
              <a:t>/</a:t>
            </a:r>
            <a:r>
              <a:rPr lang="zh-CN" altLang="en-US" sz="1200" b="1" dirty="0">
                <a:solidFill>
                  <a:schemeClr val="tx1">
                    <a:lumMod val="75000"/>
                    <a:lumOff val="25000"/>
                  </a:schemeClr>
                </a:solidFill>
                <a:latin typeface="+mj-ea"/>
                <a:ea typeface="+mj-ea"/>
                <a:cs typeface="Heiti SC Light"/>
              </a:rPr>
              <a:t>商务智能平台</a:t>
            </a:r>
            <a:r>
              <a:rPr lang="en-US" altLang="zh-TW" sz="1200" b="1" dirty="0">
                <a:solidFill>
                  <a:schemeClr val="tx1">
                    <a:lumMod val="75000"/>
                    <a:lumOff val="25000"/>
                  </a:schemeClr>
                </a:solidFill>
                <a:latin typeface="+mj-ea"/>
                <a:ea typeface="+mj-ea"/>
                <a:cs typeface="Heiti SC Light"/>
              </a:rPr>
              <a:t>		</a:t>
            </a:r>
            <a:r>
              <a:rPr lang="zh-CN" altLang="en-US" sz="1200" b="1" dirty="0">
                <a:solidFill>
                  <a:schemeClr val="tx1">
                    <a:lumMod val="75000"/>
                    <a:lumOff val="25000"/>
                  </a:schemeClr>
                </a:solidFill>
                <a:latin typeface="+mj-ea"/>
                <a:ea typeface="+mj-ea"/>
                <a:cs typeface="Heiti SC Light"/>
              </a:rPr>
              <a:t>上海大众汽车</a:t>
            </a:r>
            <a:endParaRPr lang="en-US" altLang="zh-TW" sz="1200" b="1" u="sng" dirty="0">
              <a:solidFill>
                <a:schemeClr val="tx1">
                  <a:lumMod val="75000"/>
                  <a:lumOff val="25000"/>
                </a:schemeClr>
              </a:solidFill>
              <a:latin typeface="+mj-ea"/>
              <a:ea typeface="+mj-ea"/>
              <a:cs typeface="Heiti SC Light"/>
            </a:endParaRPr>
          </a:p>
          <a:p>
            <a:pPr marL="176400" indent="-176400">
              <a:lnSpc>
                <a:spcPct val="150000"/>
              </a:lnSpc>
              <a:buFont typeface="Arial"/>
              <a:buChar char="•"/>
            </a:pPr>
            <a:r>
              <a:rPr lang="zh-CN" altLang="en-US" sz="1050" dirty="0">
                <a:solidFill>
                  <a:schemeClr val="tx1">
                    <a:lumMod val="75000"/>
                    <a:lumOff val="25000"/>
                  </a:schemeClr>
                </a:solidFill>
                <a:latin typeface="+mj-ea"/>
                <a:ea typeface="+mj-ea"/>
                <a:cs typeface="Heiti SC Light"/>
              </a:rPr>
              <a:t>作为项目总监领导整个项目的实施</a:t>
            </a:r>
            <a:endParaRPr lang="en-US" altLang="zh-CN" sz="1050" dirty="0">
              <a:solidFill>
                <a:schemeClr val="tx1">
                  <a:lumMod val="75000"/>
                  <a:lumOff val="25000"/>
                </a:schemeClr>
              </a:solidFill>
              <a:latin typeface="+mj-ea"/>
              <a:ea typeface="+mj-ea"/>
              <a:cs typeface="Heiti SC Light"/>
            </a:endParaRPr>
          </a:p>
          <a:p>
            <a:pPr marL="176400" indent="-176400">
              <a:lnSpc>
                <a:spcPct val="150000"/>
              </a:lnSpc>
              <a:buFont typeface="Arial"/>
              <a:buChar char="•"/>
            </a:pPr>
            <a:endParaRPr lang="en-US" altLang="zh-CN" sz="600" dirty="0">
              <a:solidFill>
                <a:schemeClr val="tx1">
                  <a:lumMod val="75000"/>
                  <a:lumOff val="25000"/>
                </a:schemeClr>
              </a:solidFill>
              <a:latin typeface="+mj-ea"/>
              <a:ea typeface="+mj-ea"/>
              <a:cs typeface="Heiti SC Light"/>
            </a:endParaRPr>
          </a:p>
          <a:p>
            <a:pPr defTabSz="1006475">
              <a:lnSpc>
                <a:spcPct val="150000"/>
              </a:lnSpc>
            </a:pPr>
            <a:r>
              <a:rPr lang="zh-CN" altLang="en-US" sz="1200" b="1" dirty="0">
                <a:solidFill>
                  <a:schemeClr val="tx1">
                    <a:lumMod val="75000"/>
                    <a:lumOff val="25000"/>
                  </a:schemeClr>
                </a:solidFill>
                <a:latin typeface="+mj-ea"/>
                <a:ea typeface="+mj-ea"/>
                <a:cs typeface="Heiti SC Light"/>
              </a:rPr>
              <a:t>企业级数据仓库</a:t>
            </a:r>
            <a:r>
              <a:rPr lang="en-US" altLang="zh-CN" sz="1200" b="1" dirty="0">
                <a:solidFill>
                  <a:schemeClr val="tx1">
                    <a:lumMod val="75000"/>
                    <a:lumOff val="25000"/>
                  </a:schemeClr>
                </a:solidFill>
                <a:latin typeface="+mj-ea"/>
                <a:ea typeface="+mj-ea"/>
                <a:cs typeface="Heiti SC Light"/>
              </a:rPr>
              <a:t>/</a:t>
            </a:r>
            <a:r>
              <a:rPr lang="zh-CN" altLang="en-US" sz="1200" b="1" dirty="0">
                <a:solidFill>
                  <a:schemeClr val="tx1">
                    <a:lumMod val="75000"/>
                    <a:lumOff val="25000"/>
                  </a:schemeClr>
                </a:solidFill>
                <a:latin typeface="+mj-ea"/>
                <a:ea typeface="+mj-ea"/>
                <a:cs typeface="Heiti SC Light"/>
              </a:rPr>
              <a:t>商务智能平台</a:t>
            </a:r>
            <a:r>
              <a:rPr lang="en-US" altLang="zh-CN" sz="1200" b="1" dirty="0">
                <a:solidFill>
                  <a:schemeClr val="tx1">
                    <a:lumMod val="75000"/>
                    <a:lumOff val="25000"/>
                  </a:schemeClr>
                </a:solidFill>
                <a:latin typeface="+mj-ea"/>
                <a:ea typeface="+mj-ea"/>
                <a:cs typeface="Heiti SC Light"/>
              </a:rPr>
              <a:t>		</a:t>
            </a:r>
            <a:r>
              <a:rPr lang="zh-CN" altLang="en-US" sz="1200" b="1" dirty="0">
                <a:solidFill>
                  <a:schemeClr val="tx1">
                    <a:lumMod val="75000"/>
                    <a:lumOff val="25000"/>
                  </a:schemeClr>
                </a:solidFill>
                <a:latin typeface="+mj-ea"/>
                <a:ea typeface="+mj-ea"/>
                <a:cs typeface="Heiti SC Light"/>
              </a:rPr>
              <a:t>宏碁电脑</a:t>
            </a:r>
            <a:endParaRPr lang="en-US" altLang="zh-CN" sz="1200" b="1" dirty="0">
              <a:solidFill>
                <a:schemeClr val="tx1">
                  <a:lumMod val="75000"/>
                  <a:lumOff val="25000"/>
                </a:schemeClr>
              </a:solidFill>
              <a:latin typeface="+mj-ea"/>
              <a:ea typeface="+mj-ea"/>
              <a:cs typeface="Heiti SC Light"/>
            </a:endParaRPr>
          </a:p>
          <a:p>
            <a:pPr marL="176400" indent="-176400">
              <a:lnSpc>
                <a:spcPct val="150000"/>
              </a:lnSpc>
              <a:buFont typeface="Arial"/>
              <a:buChar char="•"/>
            </a:pPr>
            <a:r>
              <a:rPr lang="zh-CN" altLang="en-US" sz="1000" dirty="0">
                <a:solidFill>
                  <a:schemeClr val="tx1">
                    <a:lumMod val="75000"/>
                    <a:lumOff val="25000"/>
                  </a:schemeClr>
                </a:solidFill>
                <a:latin typeface="+mj-ea"/>
                <a:ea typeface="+mj-ea"/>
                <a:cs typeface="Heiti SC Light"/>
              </a:rPr>
              <a:t>作为项目总监领导整个项目的实施</a:t>
            </a:r>
            <a:endParaRPr lang="en-US" altLang="zh-CN" sz="1000" dirty="0">
              <a:solidFill>
                <a:schemeClr val="tx1">
                  <a:lumMod val="75000"/>
                  <a:lumOff val="25000"/>
                </a:schemeClr>
              </a:solidFill>
              <a:latin typeface="+mj-ea"/>
              <a:ea typeface="+mj-ea"/>
              <a:cs typeface="Heiti SC Light"/>
            </a:endParaRPr>
          </a:p>
          <a:p>
            <a:pPr marL="176400" indent="-176400">
              <a:lnSpc>
                <a:spcPct val="150000"/>
              </a:lnSpc>
              <a:buFont typeface="Arial"/>
              <a:buChar char="•"/>
            </a:pPr>
            <a:endParaRPr lang="en-US" altLang="zh-CN" sz="600" dirty="0">
              <a:solidFill>
                <a:schemeClr val="tx1">
                  <a:lumMod val="75000"/>
                  <a:lumOff val="25000"/>
                </a:schemeClr>
              </a:solidFill>
              <a:latin typeface="+mj-ea"/>
              <a:ea typeface="+mj-ea"/>
              <a:cs typeface="Heiti SC Light"/>
            </a:endParaRPr>
          </a:p>
          <a:p>
            <a:pPr defTabSz="1006475">
              <a:lnSpc>
                <a:spcPct val="150000"/>
              </a:lnSpc>
            </a:pPr>
            <a:r>
              <a:rPr lang="zh-CN" altLang="en-US" sz="1200" b="1" dirty="0">
                <a:solidFill>
                  <a:schemeClr val="tx1">
                    <a:lumMod val="75000"/>
                    <a:lumOff val="25000"/>
                  </a:schemeClr>
                </a:solidFill>
                <a:latin typeface="+mj-ea"/>
                <a:ea typeface="+mj-ea"/>
                <a:cs typeface="Heiti SC Light"/>
              </a:rPr>
              <a:t>通用电气有机硅亚太区</a:t>
            </a:r>
            <a:r>
              <a:rPr lang="en-US" altLang="zh-CN" sz="1200" b="1" dirty="0">
                <a:solidFill>
                  <a:schemeClr val="tx1">
                    <a:lumMod val="75000"/>
                    <a:lumOff val="25000"/>
                  </a:schemeClr>
                </a:solidFill>
                <a:latin typeface="+mj-ea"/>
                <a:ea typeface="+mj-ea"/>
                <a:cs typeface="Heiti SC Light"/>
              </a:rPr>
              <a:t>SAP ERP</a:t>
            </a:r>
            <a:r>
              <a:rPr lang="zh-CN" altLang="en-US" sz="1200" b="1" dirty="0">
                <a:solidFill>
                  <a:schemeClr val="tx1">
                    <a:lumMod val="75000"/>
                    <a:lumOff val="25000"/>
                  </a:schemeClr>
                </a:solidFill>
                <a:latin typeface="+mj-ea"/>
                <a:ea typeface="+mj-ea"/>
                <a:cs typeface="Heiti SC Light"/>
              </a:rPr>
              <a:t>系统</a:t>
            </a:r>
            <a:r>
              <a:rPr lang="en-US" altLang="zh-CN" sz="1200" b="1" dirty="0">
                <a:solidFill>
                  <a:schemeClr val="tx1">
                    <a:lumMod val="75000"/>
                    <a:lumOff val="25000"/>
                  </a:schemeClr>
                </a:solidFill>
                <a:latin typeface="+mj-ea"/>
                <a:ea typeface="+mj-ea"/>
                <a:cs typeface="Heiti SC Light"/>
              </a:rPr>
              <a:t>(TIGER)	</a:t>
            </a:r>
            <a:r>
              <a:rPr lang="zh-CN" altLang="en-US" sz="1200" b="1" dirty="0">
                <a:solidFill>
                  <a:schemeClr val="tx1">
                    <a:lumMod val="75000"/>
                    <a:lumOff val="25000"/>
                  </a:schemeClr>
                </a:solidFill>
                <a:latin typeface="+mj-ea"/>
                <a:ea typeface="+mj-ea"/>
                <a:cs typeface="Heiti SC Light"/>
              </a:rPr>
              <a:t>通用电气</a:t>
            </a:r>
            <a:endParaRPr lang="en-US" altLang="zh-CN" sz="1200" b="1" dirty="0">
              <a:solidFill>
                <a:schemeClr val="tx1">
                  <a:lumMod val="75000"/>
                  <a:lumOff val="25000"/>
                </a:schemeClr>
              </a:solidFill>
              <a:latin typeface="+mj-ea"/>
              <a:ea typeface="+mj-ea"/>
              <a:cs typeface="Heiti SC Light"/>
            </a:endParaRPr>
          </a:p>
          <a:p>
            <a:pPr marL="176400" indent="-176400">
              <a:lnSpc>
                <a:spcPct val="150000"/>
              </a:lnSpc>
              <a:buFont typeface="Arial"/>
              <a:buChar char="•"/>
            </a:pPr>
            <a:r>
              <a:rPr lang="en-US" altLang="zh-CN" sz="1050" dirty="0">
                <a:solidFill>
                  <a:schemeClr val="tx1">
                    <a:lumMod val="75000"/>
                    <a:lumOff val="25000"/>
                  </a:schemeClr>
                </a:solidFill>
                <a:latin typeface="+mj-ea"/>
                <a:ea typeface="+mj-ea"/>
                <a:cs typeface="Heiti SC Light"/>
              </a:rPr>
              <a:t> </a:t>
            </a:r>
            <a:r>
              <a:rPr lang="zh-CN" altLang="en-US" sz="1050" dirty="0">
                <a:solidFill>
                  <a:schemeClr val="tx1">
                    <a:lumMod val="75000"/>
                    <a:lumOff val="25000"/>
                  </a:schemeClr>
                </a:solidFill>
                <a:latin typeface="+mj-ea"/>
                <a:ea typeface="+mj-ea"/>
                <a:cs typeface="Heiti SC Light"/>
              </a:rPr>
              <a:t>作为项目小组客户方组长负责</a:t>
            </a:r>
            <a:r>
              <a:rPr lang="en-US" altLang="zh-CN" sz="1050" dirty="0">
                <a:solidFill>
                  <a:schemeClr val="tx1">
                    <a:lumMod val="75000"/>
                    <a:lumOff val="25000"/>
                  </a:schemeClr>
                </a:solidFill>
                <a:latin typeface="+mj-ea"/>
                <a:ea typeface="+mj-ea"/>
                <a:cs typeface="Heiti SC Light"/>
              </a:rPr>
              <a:t>SAP</a:t>
            </a:r>
            <a:r>
              <a:rPr lang="zh-CN" altLang="en-US" sz="1050" dirty="0">
                <a:solidFill>
                  <a:schemeClr val="tx1">
                    <a:lumMod val="75000"/>
                    <a:lumOff val="25000"/>
                  </a:schemeClr>
                </a:solidFill>
                <a:latin typeface="+mj-ea"/>
                <a:ea typeface="+mj-ea"/>
                <a:cs typeface="Heiti SC Light"/>
              </a:rPr>
              <a:t>相关的数据管理</a:t>
            </a:r>
            <a:endParaRPr lang="en-US" altLang="zh-CN" sz="1050" dirty="0">
              <a:solidFill>
                <a:schemeClr val="tx1">
                  <a:lumMod val="75000"/>
                  <a:lumOff val="25000"/>
                </a:schemeClr>
              </a:solidFill>
              <a:latin typeface="+mj-ea"/>
              <a:ea typeface="+mj-ea"/>
              <a:cs typeface="Heiti SC Light"/>
            </a:endParaRPr>
          </a:p>
        </p:txBody>
      </p:sp>
      <p:grpSp>
        <p:nvGrpSpPr>
          <p:cNvPr id="2" name="组合 1"/>
          <p:cNvGrpSpPr/>
          <p:nvPr/>
        </p:nvGrpSpPr>
        <p:grpSpPr>
          <a:xfrm>
            <a:off x="8049619" y="1647907"/>
            <a:ext cx="2222108" cy="4748199"/>
            <a:chOff x="6943157" y="1608151"/>
            <a:chExt cx="2222108" cy="4748199"/>
          </a:xfrm>
        </p:grpSpPr>
        <p:sp>
          <p:nvSpPr>
            <p:cNvPr id="5" name="Rectangle 4"/>
            <p:cNvSpPr/>
            <p:nvPr/>
          </p:nvSpPr>
          <p:spPr>
            <a:xfrm>
              <a:off x="6943157" y="1608151"/>
              <a:ext cx="2222108" cy="2014935"/>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j-ea"/>
                  <a:ea typeface="+mj-ea"/>
                  <a:cs typeface="Heiti SC Light"/>
                </a:rPr>
                <a:t>主要客户：</a:t>
              </a:r>
              <a:endParaRPr lang="en-US" altLang="zh-CN" sz="1400" b="1" i="1"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海尔集团</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通用电气</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飞利浦中国</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宏碁电脑</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上海通用汽车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上海大众汽车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一汽大众汽车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沃尔沃汽车</a:t>
              </a:r>
              <a:endParaRPr lang="en-US" altLang="zh-CN" sz="1200" dirty="0">
                <a:solidFill>
                  <a:schemeClr val="tx1">
                    <a:lumMod val="75000"/>
                    <a:lumOff val="25000"/>
                  </a:schemeClr>
                </a:solidFill>
                <a:latin typeface="+mj-ea"/>
                <a:ea typeface="+mj-ea"/>
                <a:cs typeface="Heiti SC Light"/>
              </a:endParaRPr>
            </a:p>
          </p:txBody>
        </p:sp>
        <p:sp>
          <p:nvSpPr>
            <p:cNvPr id="6" name="Rectangle 5"/>
            <p:cNvSpPr/>
            <p:nvPr/>
          </p:nvSpPr>
          <p:spPr>
            <a:xfrm>
              <a:off x="6943157" y="3692055"/>
              <a:ext cx="2222108" cy="1512167"/>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j-ea"/>
                  <a:ea typeface="+mj-ea"/>
                  <a:cs typeface="Heiti SC Light"/>
                </a:rPr>
                <a:t>技术背景：</a:t>
              </a:r>
              <a:endParaRPr lang="en-US" altLang="zh-CN" sz="1400" b="1" i="1"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en-US" altLang="zh-CN" sz="1200" dirty="0">
                  <a:solidFill>
                    <a:schemeClr val="tx1">
                      <a:lumMod val="75000"/>
                      <a:lumOff val="25000"/>
                    </a:schemeClr>
                  </a:solidFill>
                  <a:latin typeface="+mj-ea"/>
                  <a:ea typeface="+mj-ea"/>
                  <a:cs typeface="Heiti SC Light"/>
                </a:rPr>
                <a:t>BI :  SAP BO</a:t>
              </a:r>
            </a:p>
            <a:p>
              <a:pPr marL="176400" indent="-176400">
                <a:spcBef>
                  <a:spcPts val="0"/>
                </a:spcBef>
                <a:buFont typeface="Arial"/>
                <a:buChar char="•"/>
              </a:pPr>
              <a:r>
                <a:rPr lang="en-US" altLang="zh-CN" sz="1200" dirty="0">
                  <a:solidFill>
                    <a:schemeClr val="tx1">
                      <a:lumMod val="75000"/>
                      <a:lumOff val="25000"/>
                    </a:schemeClr>
                  </a:solidFill>
                  <a:latin typeface="+mj-ea"/>
                  <a:ea typeface="+mj-ea"/>
                  <a:cs typeface="Heiti SC Light"/>
                </a:rPr>
                <a:t>ETL: IBM DS</a:t>
              </a:r>
            </a:p>
            <a:p>
              <a:pPr marL="176400" indent="-176400">
                <a:spcBef>
                  <a:spcPts val="0"/>
                </a:spcBef>
                <a:buFont typeface="Arial"/>
                <a:buChar char="•"/>
              </a:pPr>
              <a:r>
                <a:rPr lang="en-US" sz="1200" dirty="0">
                  <a:solidFill>
                    <a:schemeClr val="tx1">
                      <a:lumMod val="75000"/>
                      <a:lumOff val="25000"/>
                    </a:schemeClr>
                  </a:solidFill>
                  <a:latin typeface="+mj-ea"/>
                  <a:ea typeface="+mj-ea"/>
                  <a:cs typeface="Heiti SC Light"/>
                </a:rPr>
                <a:t>DB: Oracle, DB2</a:t>
              </a:r>
            </a:p>
            <a:p>
              <a:pPr marL="176400" indent="-176400">
                <a:spcBef>
                  <a:spcPts val="0"/>
                </a:spcBef>
                <a:buFont typeface="Arial"/>
                <a:buChar char="•"/>
              </a:pPr>
              <a:r>
                <a:rPr lang="en-US" sz="1200" dirty="0">
                  <a:solidFill>
                    <a:schemeClr val="tx1">
                      <a:lumMod val="75000"/>
                      <a:lumOff val="25000"/>
                    </a:schemeClr>
                  </a:solidFill>
                  <a:latin typeface="+mj-ea"/>
                  <a:ea typeface="+mj-ea"/>
                  <a:cs typeface="Heiti SC Light"/>
                </a:rPr>
                <a:t>Script: VB, </a:t>
              </a:r>
              <a:r>
                <a:rPr lang="en-US" altLang="zh-CN" sz="1200" dirty="0">
                  <a:solidFill>
                    <a:schemeClr val="tx1">
                      <a:lumMod val="75000"/>
                      <a:lumOff val="25000"/>
                    </a:schemeClr>
                  </a:solidFill>
                  <a:latin typeface="+mj-ea"/>
                  <a:ea typeface="+mj-ea"/>
                  <a:cs typeface="Heiti SC Light"/>
                </a:rPr>
                <a:t>JAVA</a:t>
              </a:r>
              <a:r>
                <a:rPr lang="en-US" sz="1200" dirty="0">
                  <a:solidFill>
                    <a:schemeClr val="tx1">
                      <a:lumMod val="75000"/>
                      <a:lumOff val="25000"/>
                    </a:schemeClr>
                  </a:solidFill>
                  <a:latin typeface="+mj-ea"/>
                  <a:ea typeface="+mj-ea"/>
                  <a:cs typeface="Heiti SC Light"/>
                </a:rPr>
                <a:t>, .NET</a:t>
              </a:r>
            </a:p>
          </p:txBody>
        </p:sp>
        <p:sp>
          <p:nvSpPr>
            <p:cNvPr id="7" name="Rectangle 6"/>
            <p:cNvSpPr/>
            <p:nvPr/>
          </p:nvSpPr>
          <p:spPr>
            <a:xfrm>
              <a:off x="6943157" y="5273191"/>
              <a:ext cx="2222108" cy="108315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j-ea"/>
                  <a:ea typeface="+mj-ea"/>
                  <a:cs typeface="Heiti SC Light"/>
                </a:rPr>
                <a:t>教育背景：</a:t>
              </a:r>
              <a:endParaRPr lang="en-US" altLang="zh-CN" sz="1400" b="1" i="1" dirty="0">
                <a:solidFill>
                  <a:schemeClr val="tx1">
                    <a:lumMod val="75000"/>
                    <a:lumOff val="25000"/>
                  </a:schemeClr>
                </a:solidFill>
                <a:latin typeface="+mj-ea"/>
                <a:ea typeface="+mj-ea"/>
                <a:cs typeface="Heiti SC Light"/>
              </a:endParaRPr>
            </a:p>
            <a:p>
              <a:pPr marL="171450" indent="-171450">
                <a:spcBef>
                  <a:spcPts val="300"/>
                </a:spcBef>
                <a:buFont typeface="Arial"/>
                <a:buChar char="•"/>
              </a:pPr>
              <a:r>
                <a:rPr lang="zh-CN" altLang="en-US" sz="1200" dirty="0">
                  <a:solidFill>
                    <a:schemeClr val="tx1">
                      <a:lumMod val="75000"/>
                      <a:lumOff val="25000"/>
                    </a:schemeClr>
                  </a:solidFill>
                  <a:latin typeface="+mj-ea"/>
                  <a:ea typeface="+mj-ea"/>
                  <a:cs typeface="Heiti SC Light"/>
                </a:rPr>
                <a:t>上海财经大学（学士）</a:t>
              </a:r>
              <a:endParaRPr lang="en-US" altLang="zh-CN" sz="1200" dirty="0">
                <a:solidFill>
                  <a:schemeClr val="tx1">
                    <a:lumMod val="75000"/>
                    <a:lumOff val="25000"/>
                  </a:schemeClr>
                </a:solidFill>
                <a:latin typeface="+mj-ea"/>
                <a:ea typeface="+mj-ea"/>
                <a:cs typeface="Heiti SC Light"/>
              </a:endParaRPr>
            </a:p>
            <a:p>
              <a:r>
                <a:rPr lang="en-US" altLang="zh-CN" sz="1200" dirty="0">
                  <a:solidFill>
                    <a:schemeClr val="tx1">
                      <a:lumMod val="75000"/>
                      <a:lumOff val="25000"/>
                    </a:schemeClr>
                  </a:solidFill>
                  <a:latin typeface="+mj-ea"/>
                  <a:ea typeface="+mj-ea"/>
                  <a:cs typeface="Heiti SC Light"/>
                </a:rPr>
                <a:t>    ---- </a:t>
              </a:r>
              <a:r>
                <a:rPr lang="zh-CN" altLang="en-US" sz="1200" dirty="0">
                  <a:solidFill>
                    <a:schemeClr val="tx1">
                      <a:lumMod val="75000"/>
                      <a:lumOff val="25000"/>
                    </a:schemeClr>
                  </a:solidFill>
                  <a:latin typeface="+mj-ea"/>
                  <a:ea typeface="+mj-ea"/>
                  <a:cs typeface="Heiti SC Light"/>
                </a:rPr>
                <a:t>管理信息系统</a:t>
              </a:r>
              <a:endParaRPr lang="en-US" altLang="zh-CN" sz="1200" dirty="0">
                <a:solidFill>
                  <a:schemeClr val="tx1">
                    <a:lumMod val="75000"/>
                    <a:lumOff val="25000"/>
                  </a:schemeClr>
                </a:solidFill>
                <a:latin typeface="+mj-ea"/>
                <a:ea typeface="+mj-ea"/>
                <a:cs typeface="Heiti SC Light"/>
              </a:endParaRPr>
            </a:p>
            <a:p>
              <a:pPr marL="171450" indent="-171450">
                <a:buFont typeface="Arial"/>
                <a:buChar char="•"/>
              </a:pPr>
              <a:endParaRPr lang="en-US" sz="1200" dirty="0">
                <a:solidFill>
                  <a:schemeClr val="tx1">
                    <a:lumMod val="75000"/>
                    <a:lumOff val="25000"/>
                  </a:schemeClr>
                </a:solidFill>
                <a:latin typeface="+mj-ea"/>
                <a:ea typeface="+mj-ea"/>
                <a:cs typeface="Heiti SC Light"/>
              </a:endParaRPr>
            </a:p>
          </p:txBody>
        </p:sp>
      </p:grpSp>
      <p:sp>
        <p:nvSpPr>
          <p:cNvPr id="8" name="标题 1"/>
          <p:cNvSpPr txBox="1">
            <a:spLocks/>
          </p:cNvSpPr>
          <p:nvPr/>
        </p:nvSpPr>
        <p:spPr>
          <a:xfrm>
            <a:off x="652326" y="909109"/>
            <a:ext cx="8172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rPr>
              <a:t>专家 </a:t>
            </a:r>
            <a:r>
              <a:rPr lang="en-US" altLang="zh-CN" dirty="0">
                <a:solidFill>
                  <a:schemeClr val="tx1">
                    <a:lumMod val="75000"/>
                    <a:lumOff val="25000"/>
                  </a:schemeClr>
                </a:solidFill>
              </a:rPr>
              <a:t>- </a:t>
            </a:r>
            <a:r>
              <a:rPr lang="zh-CN" altLang="en-US" dirty="0">
                <a:solidFill>
                  <a:schemeClr val="tx1">
                    <a:lumMod val="75000"/>
                    <a:lumOff val="25000"/>
                  </a:schemeClr>
                </a:solidFill>
              </a:rPr>
              <a:t>朱玉峰 </a:t>
            </a:r>
            <a:r>
              <a:rPr lang="en-US" altLang="zh-CN" dirty="0">
                <a:solidFill>
                  <a:schemeClr val="tx1">
                    <a:lumMod val="75000"/>
                    <a:lumOff val="25000"/>
                  </a:schemeClr>
                </a:solidFill>
              </a:rPr>
              <a:t>– </a:t>
            </a:r>
            <a:r>
              <a:rPr lang="zh-CN" altLang="en-US" dirty="0">
                <a:solidFill>
                  <a:schemeClr val="tx1">
                    <a:lumMod val="75000"/>
                    <a:lumOff val="25000"/>
                  </a:schemeClr>
                </a:solidFill>
              </a:rPr>
              <a:t>项目总监</a:t>
            </a:r>
            <a:endParaRPr lang="en-US" dirty="0">
              <a:solidFill>
                <a:schemeClr val="tx1">
                  <a:lumMod val="75000"/>
                  <a:lumOff val="25000"/>
                </a:schemeClr>
              </a:solidFill>
            </a:endParaRPr>
          </a:p>
        </p:txBody>
      </p:sp>
    </p:spTree>
    <p:extLst>
      <p:ext uri="{BB962C8B-B14F-4D97-AF65-F5344CB8AC3E}">
        <p14:creationId xmlns:p14="http://schemas.microsoft.com/office/powerpoint/2010/main" val="14921173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886426" y="300039"/>
            <a:ext cx="3679488" cy="606361"/>
          </a:xfrm>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17</a:t>
            </a:fld>
            <a:endParaRPr lang="zh-CN" altLang="en-US"/>
          </a:p>
        </p:txBody>
      </p:sp>
      <p:sp>
        <p:nvSpPr>
          <p:cNvPr id="4" name="Rectangle 3"/>
          <p:cNvSpPr/>
          <p:nvPr/>
        </p:nvSpPr>
        <p:spPr>
          <a:xfrm>
            <a:off x="585156" y="1653841"/>
            <a:ext cx="6842757" cy="474819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j-ea"/>
                <a:ea typeface="+mj-ea"/>
                <a:cs typeface="Heiti SC Light"/>
              </a:rPr>
              <a:t>资质简述：</a:t>
            </a:r>
            <a:endParaRPr lang="en-US" altLang="zh-CN" sz="1400" b="1" i="1" dirty="0">
              <a:solidFill>
                <a:schemeClr val="tx1">
                  <a:lumMod val="75000"/>
                  <a:lumOff val="25000"/>
                </a:schemeClr>
              </a:solidFill>
              <a:latin typeface="+mj-ea"/>
              <a:ea typeface="+mj-ea"/>
              <a:cs typeface="Heiti SC Light"/>
            </a:endParaRPr>
          </a:p>
          <a:p>
            <a:pPr>
              <a:lnSpc>
                <a:spcPct val="150000"/>
              </a:lnSpc>
            </a:pPr>
            <a:r>
              <a:rPr lang="zh-CN" altLang="zh-CN" sz="1400" dirty="0">
                <a:solidFill>
                  <a:schemeClr val="tx1">
                    <a:lumMod val="75000"/>
                    <a:lumOff val="25000"/>
                  </a:schemeClr>
                </a:solidFill>
              </a:rPr>
              <a:t>上海音智达信息技术有限公司首席技术官</a:t>
            </a:r>
            <a:r>
              <a:rPr lang="zh-CN" altLang="en-US" sz="1100" dirty="0">
                <a:solidFill>
                  <a:schemeClr val="tx1">
                    <a:lumMod val="75000"/>
                    <a:lumOff val="25000"/>
                  </a:schemeClr>
                </a:solidFill>
                <a:latin typeface="+mj-ea"/>
                <a:ea typeface="+mj-ea"/>
                <a:cs typeface="Heiti SC Light"/>
              </a:rPr>
              <a:t>。</a:t>
            </a:r>
            <a:r>
              <a:rPr lang="zh-CN" altLang="zh-CN" sz="1400" dirty="0">
                <a:solidFill>
                  <a:schemeClr val="tx1">
                    <a:lumMod val="75000"/>
                    <a:lumOff val="25000"/>
                  </a:schemeClr>
                </a:solidFill>
              </a:rPr>
              <a:t>曾领导了通用公司中国，新加坡，英国，美国和印度的多个</a:t>
            </a:r>
            <a:r>
              <a:rPr lang="en-US" altLang="zh-CN" sz="1400" dirty="0">
                <a:solidFill>
                  <a:schemeClr val="tx1">
                    <a:lumMod val="75000"/>
                    <a:lumOff val="25000"/>
                  </a:schemeClr>
                </a:solidFill>
              </a:rPr>
              <a:t>IT</a:t>
            </a:r>
            <a:r>
              <a:rPr lang="zh-CN" altLang="zh-CN" sz="1400" dirty="0">
                <a:solidFill>
                  <a:schemeClr val="tx1">
                    <a:lumMod val="75000"/>
                    <a:lumOff val="25000"/>
                  </a:schemeClr>
                </a:solidFill>
              </a:rPr>
              <a:t>基础设施项目。对业务有敏锐的触觉，对复杂的信息和分析系统有深入的了解。 程小龙目前主要致力于高度复杂的商务智能系统的分析，并与客户配合，帮助他们利用数据和指标以推动销售和市场营销</a:t>
            </a:r>
            <a:endParaRPr lang="en-US" altLang="zh-CN" sz="1100" dirty="0">
              <a:solidFill>
                <a:schemeClr val="tx1">
                  <a:lumMod val="75000"/>
                  <a:lumOff val="25000"/>
                </a:schemeClr>
              </a:solidFill>
              <a:latin typeface="+mj-ea"/>
              <a:ea typeface="+mj-ea"/>
              <a:cs typeface="Heiti SC Light"/>
            </a:endParaRPr>
          </a:p>
          <a:p>
            <a:pPr>
              <a:lnSpc>
                <a:spcPct val="150000"/>
              </a:lnSpc>
            </a:pPr>
            <a:endParaRPr lang="en-US" altLang="zh-TW" sz="600" dirty="0">
              <a:solidFill>
                <a:schemeClr val="tx1">
                  <a:lumMod val="75000"/>
                  <a:lumOff val="25000"/>
                </a:schemeClr>
              </a:solidFill>
              <a:latin typeface="+mj-ea"/>
              <a:ea typeface="+mj-ea"/>
              <a:cs typeface="Heiti SC Light"/>
            </a:endParaRPr>
          </a:p>
          <a:p>
            <a:pPr>
              <a:lnSpc>
                <a:spcPct val="150000"/>
              </a:lnSpc>
            </a:pPr>
            <a:r>
              <a:rPr lang="zh-CN" altLang="en-US" sz="1400" b="1" i="1" dirty="0">
                <a:solidFill>
                  <a:schemeClr val="tx1">
                    <a:lumMod val="75000"/>
                    <a:lumOff val="25000"/>
                  </a:schemeClr>
                </a:solidFill>
                <a:latin typeface="+mj-ea"/>
                <a:ea typeface="+mj-ea"/>
                <a:cs typeface="Heiti SC Light"/>
              </a:rPr>
              <a:t>项目经验：</a:t>
            </a:r>
            <a:endParaRPr lang="en-US" altLang="zh-CN" sz="1400" b="1" i="1" dirty="0">
              <a:solidFill>
                <a:schemeClr val="tx1">
                  <a:lumMod val="75000"/>
                  <a:lumOff val="25000"/>
                </a:schemeClr>
              </a:solidFill>
              <a:latin typeface="+mj-ea"/>
              <a:ea typeface="+mj-ea"/>
              <a:cs typeface="Heiti SC Light"/>
            </a:endParaRPr>
          </a:p>
          <a:p>
            <a:r>
              <a:rPr lang="en-US" altLang="zh-CN" sz="1400" u="sng" dirty="0">
                <a:solidFill>
                  <a:schemeClr val="tx1">
                    <a:lumMod val="75000"/>
                    <a:lumOff val="25000"/>
                  </a:schemeClr>
                </a:solidFill>
              </a:rPr>
              <a:t>SGM BASIC.ERC Related Projects</a:t>
            </a:r>
            <a:r>
              <a:rPr lang="en-US" altLang="zh-CN" sz="1400" dirty="0">
                <a:solidFill>
                  <a:schemeClr val="tx1">
                    <a:lumMod val="75000"/>
                    <a:lumOff val="25000"/>
                  </a:schemeClr>
                </a:solidFill>
              </a:rPr>
              <a:t>	          	                      </a:t>
            </a:r>
            <a:r>
              <a:rPr lang="en-US" altLang="zh-CN" sz="1400" b="1" dirty="0">
                <a:solidFill>
                  <a:schemeClr val="tx1">
                    <a:lumMod val="75000"/>
                    <a:lumOff val="25000"/>
                  </a:schemeClr>
                </a:solidFill>
              </a:rPr>
              <a:t>SGM </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 Lead the project team to achieve the project objective in each phase.</a:t>
            </a:r>
            <a:endParaRPr lang="zh-CN" altLang="zh-CN" sz="1400" dirty="0">
              <a:solidFill>
                <a:schemeClr val="tx1">
                  <a:lumMod val="75000"/>
                  <a:lumOff val="25000"/>
                </a:schemeClr>
              </a:solidFill>
            </a:endParaRPr>
          </a:p>
          <a:p>
            <a:r>
              <a:rPr lang="en-US" altLang="zh-CN" sz="1400" u="sng" dirty="0">
                <a:solidFill>
                  <a:schemeClr val="tx1">
                    <a:lumMod val="75000"/>
                    <a:lumOff val="25000"/>
                  </a:schemeClr>
                </a:solidFill>
              </a:rPr>
              <a:t>Pepsi Asia Pacific BI Projects</a:t>
            </a:r>
            <a:r>
              <a:rPr lang="en-US" altLang="zh-CN" sz="1400" dirty="0">
                <a:solidFill>
                  <a:schemeClr val="tx1">
                    <a:lumMod val="75000"/>
                    <a:lumOff val="25000"/>
                  </a:schemeClr>
                </a:solidFill>
              </a:rPr>
              <a:t>			</a:t>
            </a:r>
            <a:r>
              <a:rPr lang="en-US" altLang="zh-CN" sz="1400" b="1" dirty="0">
                <a:solidFill>
                  <a:schemeClr val="tx1">
                    <a:lumMod val="75000"/>
                    <a:lumOff val="25000"/>
                  </a:schemeClr>
                </a:solidFill>
              </a:rPr>
              <a:t>Pepsi </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 Lead the project team to achieve the project objective.</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Customer requirement analysis as BA</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 Response for whole project deliverables.</a:t>
            </a:r>
            <a:endParaRPr lang="zh-CN" altLang="zh-CN" sz="1400" dirty="0">
              <a:solidFill>
                <a:schemeClr val="tx1">
                  <a:lumMod val="75000"/>
                  <a:lumOff val="25000"/>
                </a:schemeClr>
              </a:solidFill>
            </a:endParaRPr>
          </a:p>
          <a:p>
            <a:r>
              <a:rPr lang="en-US" altLang="zh-CN" sz="1400" u="sng" dirty="0">
                <a:solidFill>
                  <a:schemeClr val="tx1">
                    <a:lumMod val="75000"/>
                    <a:lumOff val="25000"/>
                  </a:schemeClr>
                </a:solidFill>
              </a:rPr>
              <a:t>GE Commercial &amp; Industry BI Projects</a:t>
            </a:r>
            <a:r>
              <a:rPr lang="en-US" altLang="zh-CN" sz="1400" dirty="0">
                <a:solidFill>
                  <a:schemeClr val="tx1">
                    <a:lumMod val="75000"/>
                    <a:lumOff val="25000"/>
                  </a:schemeClr>
                </a:solidFill>
              </a:rPr>
              <a:t> 		</a:t>
            </a:r>
            <a:r>
              <a:rPr lang="en-US" altLang="zh-CN" sz="1400" b="1" dirty="0">
                <a:solidFill>
                  <a:schemeClr val="tx1">
                    <a:lumMod val="75000"/>
                    <a:lumOff val="25000"/>
                  </a:schemeClr>
                </a:solidFill>
              </a:rPr>
              <a:t>GE </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 Lead the project team to achieve the project objective.</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Customer requirement analysis as BA</a:t>
            </a:r>
            <a:endParaRPr lang="zh-CN" altLang="zh-CN" sz="1400" dirty="0">
              <a:solidFill>
                <a:schemeClr val="tx1">
                  <a:lumMod val="75000"/>
                  <a:lumOff val="25000"/>
                </a:schemeClr>
              </a:solidFill>
            </a:endParaRPr>
          </a:p>
          <a:p>
            <a:pPr lvl="0"/>
            <a:r>
              <a:rPr lang="en-US" altLang="zh-CN" sz="1400" dirty="0">
                <a:solidFill>
                  <a:schemeClr val="tx1">
                    <a:lumMod val="75000"/>
                    <a:lumOff val="25000"/>
                  </a:schemeClr>
                </a:solidFill>
              </a:rPr>
              <a:t> Response for whole project deliverables.</a:t>
            </a:r>
            <a:endParaRPr lang="zh-CN" altLang="zh-CN" sz="1400" dirty="0">
              <a:solidFill>
                <a:schemeClr val="tx1">
                  <a:lumMod val="75000"/>
                  <a:lumOff val="25000"/>
                </a:schemeClr>
              </a:solidFill>
            </a:endParaRPr>
          </a:p>
        </p:txBody>
      </p:sp>
      <p:grpSp>
        <p:nvGrpSpPr>
          <p:cNvPr id="2" name="组合 1"/>
          <p:cNvGrpSpPr/>
          <p:nvPr/>
        </p:nvGrpSpPr>
        <p:grpSpPr>
          <a:xfrm>
            <a:off x="8076924" y="1660467"/>
            <a:ext cx="2222108" cy="4748199"/>
            <a:chOff x="6943157" y="1608151"/>
            <a:chExt cx="2222108" cy="4748199"/>
          </a:xfrm>
        </p:grpSpPr>
        <p:sp>
          <p:nvSpPr>
            <p:cNvPr id="5" name="Rectangle 4"/>
            <p:cNvSpPr/>
            <p:nvPr/>
          </p:nvSpPr>
          <p:spPr>
            <a:xfrm>
              <a:off x="6943157" y="1608151"/>
              <a:ext cx="2222108" cy="2014935"/>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j-ea"/>
                  <a:ea typeface="+mj-ea"/>
                  <a:cs typeface="Heiti SC Light"/>
                </a:rPr>
                <a:t>主要客户：</a:t>
              </a:r>
              <a:endParaRPr lang="en-US" altLang="zh-CN" sz="1400" b="1" i="1"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海尔集团</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通用电气</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飞利浦中国</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宏碁电脑</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上海通用汽车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上海大众汽车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一汽大众汽车</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zh-CN" altLang="en-US" sz="1200" dirty="0">
                  <a:solidFill>
                    <a:schemeClr val="tx1">
                      <a:lumMod val="75000"/>
                      <a:lumOff val="25000"/>
                    </a:schemeClr>
                  </a:solidFill>
                  <a:latin typeface="+mj-ea"/>
                  <a:ea typeface="+mj-ea"/>
                  <a:cs typeface="Heiti SC Light"/>
                </a:rPr>
                <a:t>沃尔沃汽车</a:t>
              </a:r>
              <a:endParaRPr lang="en-US" altLang="zh-CN" sz="1200" dirty="0">
                <a:solidFill>
                  <a:schemeClr val="tx1">
                    <a:lumMod val="75000"/>
                    <a:lumOff val="25000"/>
                  </a:schemeClr>
                </a:solidFill>
                <a:latin typeface="+mj-ea"/>
                <a:ea typeface="+mj-ea"/>
                <a:cs typeface="Heiti SC Light"/>
              </a:endParaRPr>
            </a:p>
          </p:txBody>
        </p:sp>
        <p:sp>
          <p:nvSpPr>
            <p:cNvPr id="6" name="Rectangle 5"/>
            <p:cNvSpPr/>
            <p:nvPr/>
          </p:nvSpPr>
          <p:spPr>
            <a:xfrm>
              <a:off x="6943157" y="3692055"/>
              <a:ext cx="2222108" cy="1512167"/>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j-ea"/>
                  <a:ea typeface="+mj-ea"/>
                  <a:cs typeface="Heiti SC Light"/>
                </a:rPr>
                <a:t>技术背景：</a:t>
              </a:r>
              <a:endParaRPr lang="en-US" altLang="zh-CN" sz="1400" b="1" i="1"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en-US" altLang="zh-CN" sz="1200" dirty="0">
                  <a:solidFill>
                    <a:schemeClr val="tx1">
                      <a:lumMod val="75000"/>
                      <a:lumOff val="25000"/>
                    </a:schemeClr>
                  </a:solidFill>
                  <a:latin typeface="+mj-ea"/>
                  <a:ea typeface="+mj-ea"/>
                  <a:cs typeface="Heiti SC Light"/>
                </a:rPr>
                <a:t>Big Data :  Hadoop</a:t>
              </a:r>
              <a:r>
                <a:rPr lang="zh-CN" altLang="en-US" sz="1200" dirty="0">
                  <a:solidFill>
                    <a:schemeClr val="tx1">
                      <a:lumMod val="75000"/>
                      <a:lumOff val="25000"/>
                    </a:schemeClr>
                  </a:solidFill>
                  <a:latin typeface="+mj-ea"/>
                  <a:ea typeface="+mj-ea"/>
                  <a:cs typeface="Heiti SC Light"/>
                </a:rPr>
                <a:t>、</a:t>
              </a:r>
              <a:r>
                <a:rPr lang="en-US" altLang="zh-CN" sz="1200" dirty="0">
                  <a:solidFill>
                    <a:schemeClr val="tx1">
                      <a:lumMod val="75000"/>
                      <a:lumOff val="25000"/>
                    </a:schemeClr>
                  </a:solidFill>
                  <a:latin typeface="+mj-ea"/>
                  <a:ea typeface="+mj-ea"/>
                  <a:cs typeface="Heiti SC Light"/>
                </a:rPr>
                <a:t>Spark</a:t>
              </a:r>
            </a:p>
            <a:p>
              <a:pPr marL="176400" indent="-176400">
                <a:spcBef>
                  <a:spcPts val="0"/>
                </a:spcBef>
                <a:buFont typeface="Arial"/>
                <a:buChar char="•"/>
              </a:pPr>
              <a:r>
                <a:rPr lang="en-US" altLang="zh-CN" sz="1200" dirty="0">
                  <a:solidFill>
                    <a:schemeClr val="tx1">
                      <a:lumMod val="75000"/>
                      <a:lumOff val="25000"/>
                    </a:schemeClr>
                  </a:solidFill>
                  <a:latin typeface="+mj-ea"/>
                  <a:ea typeface="+mj-ea"/>
                  <a:cs typeface="Heiti SC Light"/>
                </a:rPr>
                <a:t>ETL: Dataflow</a:t>
              </a:r>
            </a:p>
            <a:p>
              <a:pPr marL="176400" indent="-176400">
                <a:spcBef>
                  <a:spcPts val="0"/>
                </a:spcBef>
                <a:buFont typeface="Arial"/>
                <a:buChar char="•"/>
              </a:pPr>
              <a:r>
                <a:rPr lang="en-US" altLang="zh-CN" sz="1200" dirty="0">
                  <a:solidFill>
                    <a:schemeClr val="tx1">
                      <a:lumMod val="75000"/>
                      <a:lumOff val="25000"/>
                    </a:schemeClr>
                  </a:solidFill>
                  <a:latin typeface="+mj-ea"/>
                  <a:ea typeface="+mj-ea"/>
                  <a:cs typeface="Heiti SC Light"/>
                </a:rPr>
                <a:t>Data Mining</a:t>
              </a:r>
              <a:r>
                <a:rPr lang="zh-CN" altLang="en-US" sz="1200" dirty="0">
                  <a:solidFill>
                    <a:schemeClr val="tx1">
                      <a:lumMod val="75000"/>
                      <a:lumOff val="25000"/>
                    </a:schemeClr>
                  </a:solidFill>
                  <a:latin typeface="+mj-ea"/>
                  <a:ea typeface="+mj-ea"/>
                  <a:cs typeface="Heiti SC Light"/>
                </a:rPr>
                <a:t>：</a:t>
              </a:r>
              <a:r>
                <a:rPr lang="en-US" altLang="zh-CN" sz="1200" dirty="0" err="1">
                  <a:solidFill>
                    <a:schemeClr val="tx1">
                      <a:lumMod val="75000"/>
                      <a:lumOff val="25000"/>
                    </a:schemeClr>
                  </a:solidFill>
                  <a:latin typeface="+mj-ea"/>
                  <a:ea typeface="+mj-ea"/>
                  <a:cs typeface="Heiti SC Light"/>
                </a:rPr>
                <a:t>Knime</a:t>
              </a:r>
              <a:endParaRPr lang="en-US" altLang="zh-CN" sz="1200" dirty="0">
                <a:solidFill>
                  <a:schemeClr val="tx1">
                    <a:lumMod val="75000"/>
                    <a:lumOff val="25000"/>
                  </a:schemeClr>
                </a:solidFill>
                <a:latin typeface="+mj-ea"/>
                <a:ea typeface="+mj-ea"/>
                <a:cs typeface="Heiti SC Light"/>
              </a:endParaRPr>
            </a:p>
            <a:p>
              <a:pPr marL="176400" indent="-176400">
                <a:spcBef>
                  <a:spcPts val="0"/>
                </a:spcBef>
                <a:buFont typeface="Arial"/>
                <a:buChar char="•"/>
              </a:pPr>
              <a:r>
                <a:rPr lang="en-US" sz="1200" dirty="0">
                  <a:solidFill>
                    <a:schemeClr val="tx1">
                      <a:lumMod val="75000"/>
                      <a:lumOff val="25000"/>
                    </a:schemeClr>
                  </a:solidFill>
                  <a:latin typeface="+mj-ea"/>
                  <a:ea typeface="+mj-ea"/>
                  <a:cs typeface="Heiti SC Light"/>
                </a:rPr>
                <a:t>DB: Oracle, DB2</a:t>
              </a:r>
            </a:p>
            <a:p>
              <a:pPr marL="176400" indent="-176400">
                <a:spcBef>
                  <a:spcPts val="0"/>
                </a:spcBef>
                <a:buFont typeface="Arial"/>
                <a:buChar char="•"/>
              </a:pPr>
              <a:r>
                <a:rPr lang="en-US" sz="1200" dirty="0">
                  <a:solidFill>
                    <a:schemeClr val="tx1">
                      <a:lumMod val="75000"/>
                      <a:lumOff val="25000"/>
                    </a:schemeClr>
                  </a:solidFill>
                  <a:latin typeface="+mj-ea"/>
                  <a:ea typeface="+mj-ea"/>
                  <a:cs typeface="Heiti SC Light"/>
                </a:rPr>
                <a:t>Script: VB, </a:t>
              </a:r>
              <a:r>
                <a:rPr lang="en-US" altLang="zh-CN" sz="1200" dirty="0">
                  <a:solidFill>
                    <a:schemeClr val="tx1">
                      <a:lumMod val="75000"/>
                      <a:lumOff val="25000"/>
                    </a:schemeClr>
                  </a:solidFill>
                  <a:latin typeface="+mj-ea"/>
                  <a:ea typeface="+mj-ea"/>
                  <a:cs typeface="Heiti SC Light"/>
                </a:rPr>
                <a:t>JAVA</a:t>
              </a:r>
              <a:endParaRPr lang="en-US" sz="1200" dirty="0">
                <a:solidFill>
                  <a:schemeClr val="tx1">
                    <a:lumMod val="75000"/>
                    <a:lumOff val="25000"/>
                  </a:schemeClr>
                </a:solidFill>
                <a:latin typeface="+mj-ea"/>
                <a:ea typeface="+mj-ea"/>
                <a:cs typeface="Heiti SC Light"/>
              </a:endParaRPr>
            </a:p>
          </p:txBody>
        </p:sp>
        <p:sp>
          <p:nvSpPr>
            <p:cNvPr id="7" name="Rectangle 6"/>
            <p:cNvSpPr/>
            <p:nvPr/>
          </p:nvSpPr>
          <p:spPr>
            <a:xfrm>
              <a:off x="6943157" y="5273191"/>
              <a:ext cx="2222108" cy="108315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j-ea"/>
                  <a:ea typeface="+mj-ea"/>
                  <a:cs typeface="Heiti SC Light"/>
                </a:rPr>
                <a:t>教育背景：</a:t>
              </a:r>
              <a:endParaRPr lang="en-US" altLang="zh-CN" sz="1400" b="1" i="1" dirty="0">
                <a:solidFill>
                  <a:schemeClr val="tx1">
                    <a:lumMod val="75000"/>
                    <a:lumOff val="25000"/>
                  </a:schemeClr>
                </a:solidFill>
                <a:latin typeface="+mj-ea"/>
                <a:ea typeface="+mj-ea"/>
                <a:cs typeface="Heiti SC Light"/>
              </a:endParaRPr>
            </a:p>
            <a:p>
              <a:r>
                <a:rPr lang="zh-CN" altLang="en-US" sz="1200" dirty="0">
                  <a:solidFill>
                    <a:schemeClr val="tx1">
                      <a:lumMod val="75000"/>
                      <a:lumOff val="25000"/>
                    </a:schemeClr>
                  </a:solidFill>
                  <a:latin typeface="+mj-ea"/>
                  <a:ea typeface="+mj-ea"/>
                  <a:cs typeface="Heiti SC Light"/>
                </a:rPr>
                <a:t>同济大学学士</a:t>
              </a:r>
              <a:endParaRPr lang="en-US" altLang="zh-CN" sz="1200" dirty="0">
                <a:solidFill>
                  <a:schemeClr val="tx1">
                    <a:lumMod val="75000"/>
                    <a:lumOff val="25000"/>
                  </a:schemeClr>
                </a:solidFill>
                <a:latin typeface="+mj-ea"/>
                <a:ea typeface="+mj-ea"/>
                <a:cs typeface="Heiti SC Light"/>
              </a:endParaRPr>
            </a:p>
            <a:p>
              <a:pPr marL="171450" indent="-171450">
                <a:buFont typeface="Arial"/>
                <a:buChar char="•"/>
              </a:pPr>
              <a:endParaRPr lang="en-US" sz="1200" dirty="0">
                <a:solidFill>
                  <a:schemeClr val="tx1">
                    <a:lumMod val="75000"/>
                    <a:lumOff val="25000"/>
                  </a:schemeClr>
                </a:solidFill>
                <a:latin typeface="+mj-ea"/>
                <a:ea typeface="+mj-ea"/>
                <a:cs typeface="Heiti SC Light"/>
              </a:endParaRPr>
            </a:p>
          </p:txBody>
        </p:sp>
      </p:grpSp>
      <p:sp>
        <p:nvSpPr>
          <p:cNvPr id="8" name="标题 1"/>
          <p:cNvSpPr txBox="1">
            <a:spLocks/>
          </p:cNvSpPr>
          <p:nvPr/>
        </p:nvSpPr>
        <p:spPr>
          <a:xfrm>
            <a:off x="652326" y="909109"/>
            <a:ext cx="8172000"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rPr>
              <a:t>专家 </a:t>
            </a:r>
            <a:r>
              <a:rPr lang="en-US" altLang="zh-CN" dirty="0">
                <a:solidFill>
                  <a:schemeClr val="tx1">
                    <a:lumMod val="75000"/>
                    <a:lumOff val="25000"/>
                  </a:schemeClr>
                </a:solidFill>
              </a:rPr>
              <a:t>– </a:t>
            </a:r>
            <a:r>
              <a:rPr lang="zh-CN" altLang="en-US" dirty="0">
                <a:solidFill>
                  <a:schemeClr val="tx1">
                    <a:lumMod val="75000"/>
                    <a:lumOff val="25000"/>
                  </a:schemeClr>
                </a:solidFill>
              </a:rPr>
              <a:t>程小龙 </a:t>
            </a:r>
            <a:r>
              <a:rPr lang="en-US" altLang="zh-CN" dirty="0">
                <a:solidFill>
                  <a:schemeClr val="tx1">
                    <a:lumMod val="75000"/>
                    <a:lumOff val="25000"/>
                  </a:schemeClr>
                </a:solidFill>
              </a:rPr>
              <a:t>– </a:t>
            </a:r>
            <a:r>
              <a:rPr lang="zh-CN" altLang="en-US" dirty="0">
                <a:solidFill>
                  <a:schemeClr val="tx1">
                    <a:lumMod val="75000"/>
                    <a:lumOff val="25000"/>
                  </a:schemeClr>
                </a:solidFill>
              </a:rPr>
              <a:t>技术顾问</a:t>
            </a:r>
            <a:endParaRPr lang="en-US" dirty="0">
              <a:solidFill>
                <a:schemeClr val="tx1">
                  <a:lumMod val="75000"/>
                  <a:lumOff val="25000"/>
                </a:schemeClr>
              </a:solidFill>
            </a:endParaRPr>
          </a:p>
        </p:txBody>
      </p:sp>
    </p:spTree>
    <p:extLst>
      <p:ext uri="{BB962C8B-B14F-4D97-AF65-F5344CB8AC3E}">
        <p14:creationId xmlns:p14="http://schemas.microsoft.com/office/powerpoint/2010/main" val="38364245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18</a:t>
            </a:fld>
            <a:endParaRPr lang="zh-CN" altLang="en-US"/>
          </a:p>
        </p:txBody>
      </p:sp>
      <p:sp>
        <p:nvSpPr>
          <p:cNvPr id="4" name="标题 1"/>
          <p:cNvSpPr txBox="1">
            <a:spLocks/>
          </p:cNvSpPr>
          <p:nvPr/>
        </p:nvSpPr>
        <p:spPr>
          <a:xfrm>
            <a:off x="665578" y="897567"/>
            <a:ext cx="8172000" cy="8640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smtClean="0">
                <a:solidFill>
                  <a:schemeClr val="tx1">
                    <a:lumMod val="75000"/>
                    <a:lumOff val="25000"/>
                  </a:schemeClr>
                </a:solidFill>
                <a:latin typeface="+mn-ea"/>
                <a:ea typeface="+mn-ea"/>
              </a:rPr>
              <a:t>专家 </a:t>
            </a:r>
            <a:r>
              <a:rPr lang="en-US" altLang="zh-CN" dirty="0" smtClean="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李鑫</a:t>
            </a:r>
            <a:r>
              <a:rPr lang="en-US" altLang="zh-CN" dirty="0" smtClean="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项目经理</a:t>
            </a:r>
            <a:endParaRPr lang="en-US" dirty="0">
              <a:solidFill>
                <a:schemeClr val="tx1">
                  <a:lumMod val="75000"/>
                  <a:lumOff val="25000"/>
                </a:schemeClr>
              </a:solidFill>
              <a:latin typeface="+mn-ea"/>
              <a:ea typeface="+mn-ea"/>
            </a:endParaRPr>
          </a:p>
        </p:txBody>
      </p:sp>
      <p:sp>
        <p:nvSpPr>
          <p:cNvPr id="5" name="Rectangle 3"/>
          <p:cNvSpPr/>
          <p:nvPr/>
        </p:nvSpPr>
        <p:spPr>
          <a:xfrm>
            <a:off x="555353" y="1652629"/>
            <a:ext cx="6872559" cy="474819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资质简述：</a:t>
            </a:r>
            <a:endParaRPr lang="en-US" altLang="zh-CN" sz="1400" b="1" i="1" dirty="0">
              <a:solidFill>
                <a:schemeClr val="tx1">
                  <a:lumMod val="75000"/>
                  <a:lumOff val="25000"/>
                </a:schemeClr>
              </a:solidFill>
              <a:latin typeface="+mn-ea"/>
              <a:cs typeface="Heiti SC Light"/>
            </a:endParaRPr>
          </a:p>
          <a:p>
            <a:pPr indent="-176400">
              <a:lnSpc>
                <a:spcPct val="150000"/>
              </a:lnSpc>
            </a:pPr>
            <a:r>
              <a:rPr lang="zh-CN" altLang="en-US" sz="1400" dirty="0">
                <a:solidFill>
                  <a:schemeClr val="tx1">
                    <a:lumMod val="75000"/>
                    <a:lumOff val="25000"/>
                  </a:schemeClr>
                </a:solidFill>
                <a:latin typeface="+mn-ea"/>
                <a:cs typeface="Heiti SC Light"/>
              </a:rPr>
              <a:t>拥有</a:t>
            </a:r>
            <a:r>
              <a:rPr lang="en-US" altLang="zh-CN" sz="1400" dirty="0">
                <a:solidFill>
                  <a:schemeClr val="tx1">
                    <a:lumMod val="75000"/>
                    <a:lumOff val="25000"/>
                  </a:schemeClr>
                </a:solidFill>
                <a:latin typeface="+mn-ea"/>
                <a:cs typeface="Heiti SC Light"/>
              </a:rPr>
              <a:t>12</a:t>
            </a:r>
            <a:r>
              <a:rPr lang="zh-CN" altLang="en-US" sz="1400" dirty="0">
                <a:solidFill>
                  <a:schemeClr val="tx1">
                    <a:lumMod val="75000"/>
                    <a:lumOff val="25000"/>
                  </a:schemeClr>
                </a:solidFill>
                <a:latin typeface="+mn-ea"/>
                <a:cs typeface="Heiti SC Light"/>
              </a:rPr>
              <a:t>年的</a:t>
            </a:r>
            <a:r>
              <a:rPr lang="en-US" altLang="zh-CN" sz="1400" dirty="0">
                <a:solidFill>
                  <a:schemeClr val="tx1">
                    <a:lumMod val="75000"/>
                    <a:lumOff val="25000"/>
                  </a:schemeClr>
                </a:solidFill>
                <a:latin typeface="+mn-ea"/>
                <a:cs typeface="Heiti SC Light"/>
              </a:rPr>
              <a:t>IT</a:t>
            </a:r>
            <a:r>
              <a:rPr lang="zh-CN" altLang="en-US" sz="1400" dirty="0">
                <a:solidFill>
                  <a:schemeClr val="tx1">
                    <a:lumMod val="75000"/>
                    <a:lumOff val="25000"/>
                  </a:schemeClr>
                </a:solidFill>
                <a:latin typeface="+mn-ea"/>
                <a:cs typeface="Heiti SC Light"/>
              </a:rPr>
              <a:t>从业经验，熟悉制造、物流、医疗行业等业务流程，熟悉数据仓库、</a:t>
            </a:r>
            <a:r>
              <a:rPr lang="en-US" altLang="zh-CN" sz="1400" dirty="0">
                <a:solidFill>
                  <a:schemeClr val="tx1">
                    <a:lumMod val="75000"/>
                    <a:lumOff val="25000"/>
                  </a:schemeClr>
                </a:solidFill>
                <a:latin typeface="+mn-ea"/>
                <a:cs typeface="Heiti SC Light"/>
              </a:rPr>
              <a:t>ETL</a:t>
            </a:r>
            <a:r>
              <a:rPr lang="zh-CN" altLang="en-US" sz="1400" dirty="0">
                <a:solidFill>
                  <a:schemeClr val="tx1">
                    <a:lumMod val="75000"/>
                    <a:lumOff val="25000"/>
                  </a:schemeClr>
                </a:solidFill>
                <a:latin typeface="+mn-ea"/>
                <a:cs typeface="Heiti SC Light"/>
              </a:rPr>
              <a:t>、前端、系统架构。拥有</a:t>
            </a:r>
            <a:r>
              <a:rPr lang="en-US" altLang="zh-CN" sz="1400" dirty="0">
                <a:solidFill>
                  <a:schemeClr val="tx1">
                    <a:lumMod val="75000"/>
                    <a:lumOff val="25000"/>
                  </a:schemeClr>
                </a:solidFill>
                <a:latin typeface="+mn-ea"/>
                <a:cs typeface="Heiti SC Light"/>
              </a:rPr>
              <a:t>6</a:t>
            </a:r>
            <a:r>
              <a:rPr lang="zh-CN" altLang="en-US" sz="1400" dirty="0">
                <a:solidFill>
                  <a:schemeClr val="tx1">
                    <a:lumMod val="75000"/>
                    <a:lumOff val="25000"/>
                  </a:schemeClr>
                </a:solidFill>
                <a:latin typeface="+mn-ea"/>
                <a:cs typeface="Heiti SC Light"/>
              </a:rPr>
              <a:t>年以上的项目管理经验，拥有</a:t>
            </a:r>
            <a:r>
              <a:rPr lang="en-US" altLang="zh-CN" sz="1400" dirty="0">
                <a:solidFill>
                  <a:schemeClr val="tx1">
                    <a:lumMod val="75000"/>
                    <a:lumOff val="25000"/>
                  </a:schemeClr>
                </a:solidFill>
                <a:latin typeface="+mn-ea"/>
                <a:cs typeface="Heiti SC Light"/>
              </a:rPr>
              <a:t>PMP</a:t>
            </a:r>
            <a:r>
              <a:rPr lang="zh-CN" altLang="en-US" sz="1400" dirty="0">
                <a:solidFill>
                  <a:schemeClr val="tx1">
                    <a:lumMod val="75000"/>
                    <a:lumOff val="25000"/>
                  </a:schemeClr>
                </a:solidFill>
                <a:latin typeface="+mn-ea"/>
                <a:cs typeface="Heiti SC Light"/>
              </a:rPr>
              <a:t>认证。</a:t>
            </a:r>
            <a:endParaRPr lang="en-US" altLang="zh-CN" sz="1400" dirty="0">
              <a:solidFill>
                <a:schemeClr val="tx1">
                  <a:lumMod val="75000"/>
                  <a:lumOff val="25000"/>
                </a:schemeClr>
              </a:solidFill>
              <a:latin typeface="+mn-ea"/>
              <a:cs typeface="Heiti SC Light"/>
            </a:endParaRPr>
          </a:p>
          <a:p>
            <a:pPr indent="-176400">
              <a:lnSpc>
                <a:spcPct val="150000"/>
              </a:lnSpc>
            </a:pPr>
            <a:endParaRPr lang="en-US" altLang="zh-TW" sz="600" dirty="0">
              <a:solidFill>
                <a:schemeClr val="tx1">
                  <a:lumMod val="75000"/>
                  <a:lumOff val="25000"/>
                </a:schemeClr>
              </a:solidFill>
              <a:latin typeface="+mn-ea"/>
              <a:cs typeface="Heiti SC Light"/>
            </a:endParaRPr>
          </a:p>
          <a:p>
            <a:pPr>
              <a:lnSpc>
                <a:spcPct val="150000"/>
              </a:lnSpc>
            </a:pPr>
            <a:r>
              <a:rPr lang="zh-CN" altLang="en-US" sz="1400" b="1" i="1" dirty="0">
                <a:solidFill>
                  <a:schemeClr val="tx1">
                    <a:lumMod val="75000"/>
                    <a:lumOff val="25000"/>
                  </a:schemeClr>
                </a:solidFill>
                <a:latin typeface="+mn-ea"/>
                <a:cs typeface="Heiti SC Light"/>
              </a:rPr>
              <a:t>项目经验：</a:t>
            </a:r>
            <a:endParaRPr lang="en-US" altLang="zh-CN" sz="1400" b="1" i="1" dirty="0">
              <a:solidFill>
                <a:schemeClr val="tx1">
                  <a:lumMod val="75000"/>
                  <a:lumOff val="25000"/>
                </a:schemeClr>
              </a:solidFill>
              <a:latin typeface="+mn-ea"/>
              <a:cs typeface="Heiti SC Light"/>
            </a:endParaRPr>
          </a:p>
          <a:p>
            <a:pPr defTabSz="1006475"/>
            <a:r>
              <a:rPr lang="en-US" altLang="zh-CN" sz="1200" b="1" dirty="0">
                <a:solidFill>
                  <a:schemeClr val="tx1">
                    <a:lumMod val="75000"/>
                    <a:lumOff val="25000"/>
                  </a:schemeClr>
                </a:solidFill>
                <a:latin typeface="+mn-ea"/>
                <a:cs typeface="Heiti SC Light"/>
              </a:rPr>
              <a:t>690</a:t>
            </a:r>
            <a:r>
              <a:rPr lang="zh-CN" altLang="en-US" sz="1200" b="1" dirty="0">
                <a:solidFill>
                  <a:schemeClr val="tx1">
                    <a:lumMod val="75000"/>
                    <a:lumOff val="25000"/>
                  </a:schemeClr>
                </a:solidFill>
                <a:latin typeface="+mn-ea"/>
                <a:cs typeface="Heiti SC Light"/>
              </a:rPr>
              <a:t>大屏、</a:t>
            </a:r>
            <a:r>
              <a:rPr lang="en-US" altLang="zh-CN" sz="1200" b="1" dirty="0">
                <a:solidFill>
                  <a:schemeClr val="tx1">
                    <a:lumMod val="75000"/>
                    <a:lumOff val="25000"/>
                  </a:schemeClr>
                </a:solidFill>
                <a:latin typeface="+mn-ea"/>
                <a:cs typeface="Heiti SC Light"/>
              </a:rPr>
              <a:t>1169</a:t>
            </a:r>
            <a:r>
              <a:rPr lang="zh-CN" altLang="en-US" sz="1200" b="1" dirty="0">
                <a:solidFill>
                  <a:schemeClr val="tx1">
                    <a:lumMod val="75000"/>
                    <a:lumOff val="25000"/>
                  </a:schemeClr>
                </a:solidFill>
                <a:latin typeface="+mn-ea"/>
                <a:cs typeface="Heiti SC Light"/>
              </a:rPr>
              <a:t>大屏</a:t>
            </a:r>
            <a:r>
              <a:rPr lang="en-US" altLang="zh-CN" sz="1200" b="1" dirty="0">
                <a:solidFill>
                  <a:schemeClr val="tx1">
                    <a:lumMod val="75000"/>
                    <a:lumOff val="25000"/>
                  </a:schemeClr>
                </a:solidFill>
                <a:latin typeface="+mn-ea"/>
                <a:cs typeface="Heiti SC Light"/>
              </a:rPr>
              <a:t>			</a:t>
            </a:r>
            <a:r>
              <a:rPr lang="zh-CN" altLang="en-US" sz="1200" b="1" dirty="0">
                <a:solidFill>
                  <a:schemeClr val="tx1">
                    <a:lumMod val="75000"/>
                    <a:lumOff val="25000"/>
                  </a:schemeClr>
                </a:solidFill>
                <a:latin typeface="+mn-ea"/>
                <a:cs typeface="Heiti SC Light"/>
              </a:rPr>
              <a:t>青岛海尔</a:t>
            </a:r>
          </a:p>
          <a:p>
            <a:pPr defTabSz="1006475">
              <a:buFont typeface="Arial" charset="0"/>
              <a:buChar char="•"/>
            </a:pPr>
            <a:r>
              <a:rPr lang="zh-CN" altLang="en-US" sz="1050" dirty="0">
                <a:solidFill>
                  <a:schemeClr val="tx1">
                    <a:lumMod val="75000"/>
                    <a:lumOff val="25000"/>
                  </a:schemeClr>
                </a:solidFill>
                <a:latin typeface="+mn-ea"/>
              </a:rPr>
              <a:t>项目集经理。负责项目管理、需求分析与系统设计。</a:t>
            </a:r>
            <a:endParaRPr lang="en-US" altLang="zh-CN" sz="1050" b="1" i="1" dirty="0">
              <a:solidFill>
                <a:schemeClr val="tx1">
                  <a:lumMod val="75000"/>
                  <a:lumOff val="25000"/>
                </a:schemeClr>
              </a:solidFill>
              <a:latin typeface="+mn-ea"/>
              <a:cs typeface="Heiti SC Light"/>
            </a:endParaRPr>
          </a:p>
          <a:p>
            <a:pPr>
              <a:lnSpc>
                <a:spcPct val="150000"/>
              </a:lnSpc>
            </a:pPr>
            <a:endParaRPr lang="en-US" altLang="zh-CN" sz="600" b="1" dirty="0">
              <a:solidFill>
                <a:schemeClr val="tx1">
                  <a:lumMod val="75000"/>
                  <a:lumOff val="25000"/>
                </a:schemeClr>
              </a:solidFill>
              <a:latin typeface="+mn-ea"/>
              <a:cs typeface="Heiti SC Light"/>
            </a:endParaRPr>
          </a:p>
          <a:p>
            <a:pPr defTabSz="1006475"/>
            <a:r>
              <a:rPr lang="en-US" altLang="zh-CN" sz="1200" b="1" dirty="0">
                <a:solidFill>
                  <a:schemeClr val="tx1">
                    <a:lumMod val="75000"/>
                    <a:lumOff val="25000"/>
                  </a:schemeClr>
                </a:solidFill>
                <a:latin typeface="+mn-ea"/>
                <a:cs typeface="Heiti SC Light"/>
              </a:rPr>
              <a:t>MDM				</a:t>
            </a:r>
            <a:r>
              <a:rPr lang="zh-CN" altLang="en-US" sz="1200" b="1" dirty="0">
                <a:solidFill>
                  <a:schemeClr val="tx1">
                    <a:lumMod val="75000"/>
                    <a:lumOff val="25000"/>
                  </a:schemeClr>
                </a:solidFill>
                <a:latin typeface="+mn-ea"/>
                <a:cs typeface="Heiti SC Light"/>
              </a:rPr>
              <a:t>双鹤药业</a:t>
            </a:r>
          </a:p>
          <a:p>
            <a:pPr defTabSz="1006475">
              <a:buFont typeface="Arial" charset="0"/>
              <a:buChar char="•"/>
            </a:pPr>
            <a:r>
              <a:rPr lang="zh-CN" altLang="en-US" sz="1200" dirty="0">
                <a:solidFill>
                  <a:schemeClr val="tx1">
                    <a:lumMod val="75000"/>
                    <a:lumOff val="25000"/>
                  </a:schemeClr>
                </a:solidFill>
                <a:latin typeface="+mn-ea"/>
              </a:rPr>
              <a:t>项目经理。负责项目管理与需求分析。</a:t>
            </a:r>
            <a:endParaRPr lang="en-US" altLang="zh-CN" sz="1200" dirty="0">
              <a:solidFill>
                <a:schemeClr val="tx1">
                  <a:lumMod val="75000"/>
                  <a:lumOff val="25000"/>
                </a:schemeClr>
              </a:solidFill>
              <a:latin typeface="+mn-ea"/>
            </a:endParaRPr>
          </a:p>
          <a:p>
            <a:pPr defTabSz="1006475"/>
            <a:endParaRPr lang="zh-CN" altLang="en-US" sz="1200" dirty="0">
              <a:solidFill>
                <a:schemeClr val="tx1">
                  <a:lumMod val="75000"/>
                  <a:lumOff val="25000"/>
                </a:schemeClr>
              </a:solidFill>
              <a:latin typeface="+mn-ea"/>
            </a:endParaRPr>
          </a:p>
          <a:p>
            <a:pPr defTabSz="1006475">
              <a:lnSpc>
                <a:spcPct val="50000"/>
              </a:lnSpc>
            </a:pPr>
            <a:endParaRPr lang="zh-CN" altLang="en-US" sz="1200" dirty="0">
              <a:solidFill>
                <a:schemeClr val="tx1">
                  <a:lumMod val="75000"/>
                  <a:lumOff val="25000"/>
                </a:schemeClr>
              </a:solidFill>
              <a:latin typeface="+mn-ea"/>
            </a:endParaRPr>
          </a:p>
          <a:p>
            <a:pPr defTabSz="1006475"/>
            <a:r>
              <a:rPr lang="zh-CN" altLang="en-US" sz="1200" b="1" dirty="0">
                <a:solidFill>
                  <a:schemeClr val="tx1">
                    <a:lumMod val="75000"/>
                    <a:lumOff val="25000"/>
                  </a:schemeClr>
                </a:solidFill>
                <a:latin typeface="+mn-ea"/>
                <a:cs typeface="Heiti SC Light"/>
              </a:rPr>
              <a:t>知识库管理平台</a:t>
            </a:r>
            <a:r>
              <a:rPr lang="en-US" altLang="zh-CN" sz="1200" b="1" dirty="0">
                <a:solidFill>
                  <a:schemeClr val="tx1">
                    <a:lumMod val="75000"/>
                    <a:lumOff val="25000"/>
                  </a:schemeClr>
                </a:solidFill>
                <a:latin typeface="+mn-ea"/>
                <a:cs typeface="Heiti SC Light"/>
              </a:rPr>
              <a:t>			</a:t>
            </a:r>
            <a:r>
              <a:rPr lang="zh-CN" altLang="en-US" sz="1200" b="1" dirty="0">
                <a:solidFill>
                  <a:schemeClr val="tx1">
                    <a:lumMod val="75000"/>
                    <a:lumOff val="25000"/>
                  </a:schemeClr>
                </a:solidFill>
                <a:latin typeface="+mn-ea"/>
                <a:cs typeface="Heiti SC Light"/>
              </a:rPr>
              <a:t>青岛海尔</a:t>
            </a:r>
          </a:p>
          <a:p>
            <a:pPr marL="171450" indent="-171450" defTabSz="1006475">
              <a:buFont typeface="Arial" charset="0"/>
              <a:buChar char="•"/>
            </a:pPr>
            <a:r>
              <a:rPr lang="zh-CN" altLang="en-US" sz="1050" dirty="0">
                <a:solidFill>
                  <a:schemeClr val="tx1">
                    <a:lumMod val="75000"/>
                    <a:lumOff val="25000"/>
                  </a:schemeClr>
                </a:solidFill>
                <a:latin typeface="+mn-ea"/>
              </a:rPr>
              <a:t>项目经理。负责项目管理、需求分析与系统设计。</a:t>
            </a:r>
            <a:endParaRPr lang="en-US" altLang="zh-CN" sz="1050" dirty="0">
              <a:solidFill>
                <a:schemeClr val="tx1">
                  <a:lumMod val="75000"/>
                  <a:lumOff val="25000"/>
                </a:schemeClr>
              </a:solidFill>
              <a:latin typeface="+mn-ea"/>
            </a:endParaRPr>
          </a:p>
          <a:p>
            <a:pPr defTabSz="1006475"/>
            <a:endParaRPr lang="en-US" altLang="zh-CN" sz="1200" dirty="0">
              <a:solidFill>
                <a:schemeClr val="tx1">
                  <a:lumMod val="75000"/>
                  <a:lumOff val="25000"/>
                </a:schemeClr>
              </a:solidFill>
              <a:latin typeface="+mn-ea"/>
            </a:endParaRPr>
          </a:p>
          <a:p>
            <a:pPr defTabSz="1006475"/>
            <a:r>
              <a:rPr lang="zh-CN" altLang="en-US" sz="1200" b="1" dirty="0">
                <a:solidFill>
                  <a:schemeClr val="tx1">
                    <a:lumMod val="75000"/>
                    <a:lumOff val="25000"/>
                  </a:schemeClr>
                </a:solidFill>
                <a:latin typeface="+mn-ea"/>
                <a:cs typeface="Heiti SC Light"/>
              </a:rPr>
              <a:t>青岛海尔官方网站</a:t>
            </a:r>
            <a:r>
              <a:rPr lang="en-US" altLang="zh-CN" sz="1200" b="1" dirty="0">
                <a:solidFill>
                  <a:schemeClr val="tx1">
                    <a:lumMod val="75000"/>
                    <a:lumOff val="25000"/>
                  </a:schemeClr>
                </a:solidFill>
                <a:latin typeface="+mn-ea"/>
                <a:cs typeface="Heiti SC Light"/>
              </a:rPr>
              <a:t>			</a:t>
            </a:r>
            <a:r>
              <a:rPr lang="zh-CN" altLang="en-US" sz="1200" b="1" dirty="0">
                <a:solidFill>
                  <a:schemeClr val="tx1">
                    <a:lumMod val="75000"/>
                    <a:lumOff val="25000"/>
                  </a:schemeClr>
                </a:solidFill>
                <a:latin typeface="+mn-ea"/>
                <a:cs typeface="Heiti SC Light"/>
              </a:rPr>
              <a:t>青岛海尔</a:t>
            </a:r>
          </a:p>
          <a:p>
            <a:pPr marL="171450" indent="-171450" defTabSz="1006475">
              <a:buFont typeface="Arial" charset="0"/>
              <a:buChar char="•"/>
            </a:pPr>
            <a:r>
              <a:rPr lang="zh-CN" altLang="en-US" sz="1050" dirty="0">
                <a:solidFill>
                  <a:schemeClr val="tx1">
                    <a:lumMod val="75000"/>
                    <a:lumOff val="25000"/>
                  </a:schemeClr>
                </a:solidFill>
                <a:latin typeface="+mn-ea"/>
              </a:rPr>
              <a:t>项目经理。负责项目管理与需求分析。</a:t>
            </a:r>
            <a:endParaRPr lang="en-US" altLang="zh-CN" sz="1050" dirty="0">
              <a:solidFill>
                <a:schemeClr val="tx1">
                  <a:lumMod val="75000"/>
                  <a:lumOff val="25000"/>
                </a:schemeClr>
              </a:solidFill>
              <a:latin typeface="+mn-ea"/>
            </a:endParaRPr>
          </a:p>
          <a:p>
            <a:pPr defTabSz="1006475"/>
            <a:endParaRPr lang="en-US" altLang="zh-CN" sz="1200" dirty="0">
              <a:solidFill>
                <a:schemeClr val="tx1">
                  <a:lumMod val="75000"/>
                  <a:lumOff val="25000"/>
                </a:schemeClr>
              </a:solidFill>
              <a:latin typeface="+mn-ea"/>
            </a:endParaRPr>
          </a:p>
          <a:p>
            <a:pPr defTabSz="1006475"/>
            <a:r>
              <a:rPr lang="en-US" altLang="zh-CN" sz="1200" b="1" dirty="0">
                <a:solidFill>
                  <a:schemeClr val="tx1">
                    <a:lumMod val="75000"/>
                    <a:lumOff val="25000"/>
                  </a:schemeClr>
                </a:solidFill>
                <a:latin typeface="+mn-ea"/>
                <a:cs typeface="Heiti SC Light"/>
              </a:rPr>
              <a:t>Service</a:t>
            </a:r>
            <a:r>
              <a:rPr lang="zh-CN" altLang="en-US" sz="1200" b="1" dirty="0">
                <a:solidFill>
                  <a:schemeClr val="tx1">
                    <a:lumMod val="75000"/>
                    <a:lumOff val="25000"/>
                  </a:schemeClr>
                </a:solidFill>
                <a:latin typeface="+mn-ea"/>
                <a:cs typeface="Heiti SC Light"/>
              </a:rPr>
              <a:t> </a:t>
            </a:r>
            <a:r>
              <a:rPr lang="en-US" altLang="zh-CN" sz="1200" b="1" dirty="0">
                <a:solidFill>
                  <a:schemeClr val="tx1">
                    <a:lumMod val="75000"/>
                    <a:lumOff val="25000"/>
                  </a:schemeClr>
                </a:solidFill>
                <a:latin typeface="+mn-ea"/>
                <a:cs typeface="Heiti SC Light"/>
              </a:rPr>
              <a:t>Coordinator			</a:t>
            </a:r>
            <a:r>
              <a:rPr lang="zh-CN" altLang="en-US" sz="1200" b="1" dirty="0">
                <a:solidFill>
                  <a:schemeClr val="tx1">
                    <a:lumMod val="75000"/>
                    <a:lumOff val="25000"/>
                  </a:schemeClr>
                </a:solidFill>
                <a:latin typeface="+mn-ea"/>
                <a:cs typeface="Heiti SC Light"/>
              </a:rPr>
              <a:t>美国飞鹰集团</a:t>
            </a:r>
          </a:p>
          <a:p>
            <a:pPr marL="171450" indent="-171450" defTabSz="1006475">
              <a:buFont typeface="Arial" charset="0"/>
              <a:buChar char="•"/>
            </a:pPr>
            <a:r>
              <a:rPr lang="zh-CN" altLang="en-US" sz="1050" dirty="0">
                <a:solidFill>
                  <a:schemeClr val="tx1">
                    <a:lumMod val="75000"/>
                    <a:lumOff val="25000"/>
                  </a:schemeClr>
                </a:solidFill>
                <a:latin typeface="+mn-ea"/>
              </a:rPr>
              <a:t>项目经理。负责项目管理。</a:t>
            </a:r>
            <a:endParaRPr lang="en-US" altLang="zh-CN" sz="1050" dirty="0">
              <a:solidFill>
                <a:schemeClr val="tx1">
                  <a:lumMod val="75000"/>
                  <a:lumOff val="25000"/>
                </a:schemeClr>
              </a:solidFill>
              <a:latin typeface="+mn-ea"/>
            </a:endParaRPr>
          </a:p>
        </p:txBody>
      </p:sp>
      <p:grpSp>
        <p:nvGrpSpPr>
          <p:cNvPr id="2" name="组合 1"/>
          <p:cNvGrpSpPr/>
          <p:nvPr/>
        </p:nvGrpSpPr>
        <p:grpSpPr>
          <a:xfrm>
            <a:off x="7987357" y="1639377"/>
            <a:ext cx="2222108" cy="4748200"/>
            <a:chOff x="7125497" y="1369696"/>
            <a:chExt cx="2222108" cy="4748200"/>
          </a:xfrm>
        </p:grpSpPr>
        <p:sp>
          <p:nvSpPr>
            <p:cNvPr id="6" name="Rectangle 4"/>
            <p:cNvSpPr/>
            <p:nvPr/>
          </p:nvSpPr>
          <p:spPr>
            <a:xfrm>
              <a:off x="7125497" y="1369696"/>
              <a:ext cx="2222108" cy="2014935"/>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主要客户：</a:t>
              </a:r>
              <a:endParaRPr lang="en-US" altLang="zh-CN" sz="1400" b="1" i="1" dirty="0">
                <a:solidFill>
                  <a:schemeClr val="tx1">
                    <a:lumMod val="75000"/>
                    <a:lumOff val="25000"/>
                  </a:schemeClr>
                </a:solidFill>
                <a:latin typeface="+mn-ea"/>
                <a:cs typeface="Heiti SC Light"/>
              </a:endParaRPr>
            </a:p>
            <a:p>
              <a:pPr marL="122238" indent="-122238" defTabSz="1006475">
                <a:buFontTx/>
                <a:buChar char="•"/>
              </a:pPr>
              <a:r>
                <a:rPr lang="zh-CN" altLang="en-US" sz="1200" dirty="0">
                  <a:solidFill>
                    <a:schemeClr val="tx1">
                      <a:lumMod val="75000"/>
                      <a:lumOff val="25000"/>
                    </a:schemeClr>
                  </a:solidFill>
                  <a:latin typeface="+mn-ea"/>
                </a:rPr>
                <a:t>青岛海尔</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华润双鹤</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美国飞鹰集团</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南车集团青岛四方机车厂</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青岛一汽</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海程邦达</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胜利油田</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青岛市政府</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青岛市立医院</a:t>
              </a:r>
              <a:endParaRPr lang="en-US" altLang="zh-CN" sz="1200" dirty="0">
                <a:solidFill>
                  <a:schemeClr val="tx1">
                    <a:lumMod val="75000"/>
                    <a:lumOff val="25000"/>
                  </a:schemeClr>
                </a:solidFill>
                <a:latin typeface="+mn-ea"/>
              </a:endParaRPr>
            </a:p>
          </p:txBody>
        </p:sp>
        <p:sp>
          <p:nvSpPr>
            <p:cNvPr id="8" name="Rectangle 6"/>
            <p:cNvSpPr/>
            <p:nvPr/>
          </p:nvSpPr>
          <p:spPr>
            <a:xfrm>
              <a:off x="7125497" y="5026945"/>
              <a:ext cx="2222108" cy="1090951"/>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教育背景：</a:t>
              </a:r>
              <a:endParaRPr lang="en-US" altLang="zh-CN" sz="1400" b="1" i="1" dirty="0">
                <a:solidFill>
                  <a:schemeClr val="tx1">
                    <a:lumMod val="75000"/>
                    <a:lumOff val="25000"/>
                  </a:schemeClr>
                </a:solidFill>
                <a:latin typeface="+mn-ea"/>
                <a:cs typeface="Heiti SC Light"/>
              </a:endParaRPr>
            </a:p>
            <a:p>
              <a:pPr marL="122238" indent="-122238" defTabSz="1006475">
                <a:buFontTx/>
                <a:buChar char="•"/>
              </a:pPr>
              <a:r>
                <a:rPr lang="zh-CN" altLang="en-US" sz="1200" dirty="0">
                  <a:solidFill>
                    <a:schemeClr val="tx1">
                      <a:lumMod val="75000"/>
                      <a:lumOff val="25000"/>
                    </a:schemeClr>
                  </a:solidFill>
                  <a:latin typeface="+mn-ea"/>
                </a:rPr>
                <a:t>计算机科学与技术，青岛理工大学</a:t>
              </a:r>
              <a:endParaRPr lang="en-US" altLang="zh-CN" sz="1200" dirty="0">
                <a:solidFill>
                  <a:schemeClr val="tx1">
                    <a:lumMod val="75000"/>
                    <a:lumOff val="25000"/>
                  </a:schemeClr>
                </a:solidFill>
                <a:latin typeface="+mn-ea"/>
              </a:endParaRPr>
            </a:p>
            <a:p>
              <a:pPr marL="122238" indent="-122238" defTabSz="1006475">
                <a:buFontTx/>
                <a:buChar char="•"/>
              </a:pPr>
              <a:r>
                <a:rPr lang="en-US" altLang="zh-CN" sz="1200" i="1" dirty="0">
                  <a:solidFill>
                    <a:schemeClr val="tx1">
                      <a:lumMod val="75000"/>
                      <a:lumOff val="25000"/>
                    </a:schemeClr>
                  </a:solidFill>
                  <a:latin typeface="+mn-ea"/>
                </a:rPr>
                <a:t>PMP</a:t>
              </a:r>
            </a:p>
          </p:txBody>
        </p:sp>
        <p:sp>
          <p:nvSpPr>
            <p:cNvPr id="7" name="Rectangle 5"/>
            <p:cNvSpPr/>
            <p:nvPr/>
          </p:nvSpPr>
          <p:spPr>
            <a:xfrm>
              <a:off x="7125497" y="3455310"/>
              <a:ext cx="2222108" cy="1500197"/>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技术背景：</a:t>
              </a:r>
              <a:endParaRPr lang="en-US" altLang="zh-CN" sz="1400" b="1" i="1" dirty="0">
                <a:solidFill>
                  <a:schemeClr val="tx1">
                    <a:lumMod val="75000"/>
                    <a:lumOff val="25000"/>
                  </a:schemeClr>
                </a:solidFill>
                <a:latin typeface="+mn-ea"/>
                <a:cs typeface="Heiti SC Light"/>
              </a:endParaRPr>
            </a:p>
            <a:p>
              <a:pPr marL="122238" indent="-122238" defTabSz="1006475">
                <a:buFontTx/>
                <a:buChar char="•"/>
              </a:pPr>
              <a:r>
                <a:rPr lang="zh-CN" altLang="en-US" sz="1200" dirty="0">
                  <a:solidFill>
                    <a:schemeClr val="tx1">
                      <a:lumMod val="75000"/>
                      <a:lumOff val="25000"/>
                    </a:schemeClr>
                  </a:solidFill>
                  <a:latin typeface="+mn-ea"/>
                </a:rPr>
                <a:t>项目管理</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系统设计与数据建模</a:t>
              </a:r>
              <a:endParaRPr lang="en-US" altLang="zh-CN" sz="1200" dirty="0">
                <a:solidFill>
                  <a:schemeClr val="tx1">
                    <a:lumMod val="75000"/>
                    <a:lumOff val="25000"/>
                  </a:schemeClr>
                </a:solidFill>
                <a:latin typeface="+mn-ea"/>
              </a:endParaRPr>
            </a:p>
            <a:p>
              <a:pPr marL="122238" indent="-122238" defTabSz="1006475">
                <a:buFontTx/>
                <a:buChar char="•"/>
              </a:pPr>
              <a:r>
                <a:rPr lang="zh-CN" altLang="en-US" sz="1200" dirty="0">
                  <a:solidFill>
                    <a:schemeClr val="tx1">
                      <a:lumMod val="75000"/>
                      <a:lumOff val="25000"/>
                    </a:schemeClr>
                  </a:solidFill>
                  <a:latin typeface="+mn-ea"/>
                </a:rPr>
                <a:t>数据库系统：</a:t>
              </a:r>
              <a:r>
                <a:rPr lang="en-US" altLang="zh-CN" sz="1200" dirty="0" err="1">
                  <a:solidFill>
                    <a:schemeClr val="tx1">
                      <a:lumMod val="75000"/>
                      <a:lumOff val="25000"/>
                    </a:schemeClr>
                  </a:solidFill>
                  <a:latin typeface="+mn-ea"/>
                </a:rPr>
                <a:t>Sqlserver</a:t>
              </a:r>
              <a:r>
                <a:rPr lang="zh-CN" altLang="en-US" sz="1200" dirty="0">
                  <a:solidFill>
                    <a:schemeClr val="tx1">
                      <a:lumMod val="75000"/>
                      <a:lumOff val="25000"/>
                    </a:schemeClr>
                  </a:solidFill>
                  <a:latin typeface="+mn-ea"/>
                </a:rPr>
                <a:t>，</a:t>
              </a:r>
              <a:r>
                <a:rPr lang="en-US" altLang="zh-CN" sz="1200" dirty="0">
                  <a:solidFill>
                    <a:schemeClr val="tx1">
                      <a:lumMod val="75000"/>
                      <a:lumOff val="25000"/>
                    </a:schemeClr>
                  </a:solidFill>
                  <a:latin typeface="+mn-ea"/>
                </a:rPr>
                <a:t>Oracle, MSSQL</a:t>
              </a:r>
            </a:p>
            <a:p>
              <a:pPr marL="122238" indent="-122238" defTabSz="1006475">
                <a:buFontTx/>
                <a:buChar char="•"/>
              </a:pPr>
              <a:r>
                <a:rPr lang="zh-CN" altLang="en-US" sz="1200" dirty="0">
                  <a:solidFill>
                    <a:schemeClr val="tx1">
                      <a:lumMod val="75000"/>
                      <a:lumOff val="25000"/>
                    </a:schemeClr>
                  </a:solidFill>
                  <a:latin typeface="+mn-ea"/>
                </a:rPr>
                <a:t>编程语言：</a:t>
              </a:r>
              <a:r>
                <a:rPr lang="en-US" altLang="zh-CN" sz="1200" dirty="0">
                  <a:solidFill>
                    <a:schemeClr val="tx1">
                      <a:lumMod val="75000"/>
                      <a:lumOff val="25000"/>
                    </a:schemeClr>
                  </a:solidFill>
                  <a:latin typeface="+mn-ea"/>
                </a:rPr>
                <a:t>C#</a:t>
              </a:r>
              <a:r>
                <a:rPr lang="zh-CN" altLang="en-US" sz="1200" dirty="0">
                  <a:solidFill>
                    <a:schemeClr val="tx1">
                      <a:lumMod val="75000"/>
                      <a:lumOff val="25000"/>
                    </a:schemeClr>
                  </a:solidFill>
                  <a:latin typeface="+mn-ea"/>
                </a:rPr>
                <a:t>，</a:t>
              </a:r>
              <a:r>
                <a:rPr lang="en-US" altLang="zh-CN" sz="1200" dirty="0">
                  <a:solidFill>
                    <a:schemeClr val="tx1">
                      <a:lumMod val="75000"/>
                      <a:lumOff val="25000"/>
                    </a:schemeClr>
                  </a:solidFill>
                  <a:latin typeface="+mn-ea"/>
                </a:rPr>
                <a:t>Java</a:t>
              </a:r>
              <a:r>
                <a:rPr lang="zh-CN" altLang="en-US" sz="1200" dirty="0">
                  <a:solidFill>
                    <a:schemeClr val="tx1">
                      <a:lumMod val="75000"/>
                      <a:lumOff val="25000"/>
                    </a:schemeClr>
                  </a:solidFill>
                  <a:latin typeface="+mn-ea"/>
                </a:rPr>
                <a:t>，</a:t>
              </a:r>
              <a:r>
                <a:rPr lang="en-US" altLang="zh-CN" sz="1200" dirty="0">
                  <a:solidFill>
                    <a:schemeClr val="tx1">
                      <a:lumMod val="75000"/>
                      <a:lumOff val="25000"/>
                    </a:schemeClr>
                  </a:solidFill>
                  <a:latin typeface="+mn-ea"/>
                </a:rPr>
                <a:t>C</a:t>
              </a:r>
              <a:r>
                <a:rPr lang="zh-CN" altLang="en-US" sz="1200" dirty="0">
                  <a:solidFill>
                    <a:schemeClr val="tx1">
                      <a:lumMod val="75000"/>
                      <a:lumOff val="25000"/>
                    </a:schemeClr>
                  </a:solidFill>
                  <a:latin typeface="+mn-ea"/>
                </a:rPr>
                <a:t>，</a:t>
              </a:r>
              <a:r>
                <a:rPr lang="en-US" altLang="zh-CN" sz="1200" dirty="0">
                  <a:solidFill>
                    <a:schemeClr val="tx1">
                      <a:lumMod val="75000"/>
                      <a:lumOff val="25000"/>
                    </a:schemeClr>
                  </a:solidFill>
                  <a:latin typeface="+mn-ea"/>
                </a:rPr>
                <a:t>PB</a:t>
              </a:r>
              <a:r>
                <a:rPr lang="zh-CN" altLang="en-US" sz="1200" dirty="0">
                  <a:solidFill>
                    <a:schemeClr val="tx1">
                      <a:lumMod val="75000"/>
                      <a:lumOff val="25000"/>
                    </a:schemeClr>
                  </a:solidFill>
                  <a:latin typeface="+mn-ea"/>
                </a:rPr>
                <a:t>，</a:t>
              </a:r>
              <a:r>
                <a:rPr lang="en-US" altLang="zh-CN" sz="1200" dirty="0">
                  <a:solidFill>
                    <a:schemeClr val="tx1">
                      <a:lumMod val="75000"/>
                      <a:lumOff val="25000"/>
                    </a:schemeClr>
                  </a:solidFill>
                  <a:latin typeface="+mn-ea"/>
                </a:rPr>
                <a:t>HTML</a:t>
              </a:r>
              <a:r>
                <a:rPr lang="zh-CN" altLang="en-US" sz="1200" dirty="0">
                  <a:solidFill>
                    <a:schemeClr val="tx1">
                      <a:lumMod val="75000"/>
                      <a:lumOff val="25000"/>
                    </a:schemeClr>
                  </a:solidFill>
                  <a:latin typeface="+mn-ea"/>
                </a:rPr>
                <a:t>，</a:t>
              </a:r>
              <a:r>
                <a:rPr lang="en-US" altLang="zh-CN" sz="1200" dirty="0" err="1">
                  <a:solidFill>
                    <a:schemeClr val="tx1">
                      <a:lumMod val="75000"/>
                      <a:lumOff val="25000"/>
                    </a:schemeClr>
                  </a:solidFill>
                  <a:latin typeface="+mn-ea"/>
                </a:rPr>
                <a:t>JS,Delphi</a:t>
              </a:r>
              <a:endParaRPr lang="en-US" altLang="zh-CN" sz="1200" dirty="0">
                <a:solidFill>
                  <a:schemeClr val="tx1">
                    <a:lumMod val="75000"/>
                    <a:lumOff val="25000"/>
                  </a:schemeClr>
                </a:solidFill>
                <a:latin typeface="+mn-ea"/>
              </a:endParaRPr>
            </a:p>
          </p:txBody>
        </p:sp>
      </p:grpSp>
    </p:spTree>
    <p:extLst>
      <p:ext uri="{BB962C8B-B14F-4D97-AF65-F5344CB8AC3E}">
        <p14:creationId xmlns:p14="http://schemas.microsoft.com/office/powerpoint/2010/main" val="17524063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75000"/>
                    <a:lumOff val="25000"/>
                  </a:schemeClr>
                </a:solidFill>
              </a:rPr>
              <a:t>项目成员介绍</a:t>
            </a:r>
            <a:endParaRPr lang="zh-CN" altLang="en-US" dirty="0">
              <a:solidFill>
                <a:schemeClr val="tx1">
                  <a:lumMod val="75000"/>
                  <a:lumOff val="25000"/>
                </a:schemeClr>
              </a:solidFill>
            </a:endParaRPr>
          </a:p>
        </p:txBody>
      </p:sp>
      <p:sp>
        <p:nvSpPr>
          <p:cNvPr id="7" name="内容占位符 6"/>
          <p:cNvSpPr>
            <a:spLocks noGrp="1"/>
          </p:cNvSpPr>
          <p:nvPr>
            <p:ph sz="quarter" idx="12"/>
          </p:nvPr>
        </p:nvSpPr>
        <p:spPr>
          <a:xfrm>
            <a:off x="678830" y="1099034"/>
            <a:ext cx="10450297" cy="1989973"/>
          </a:xfrm>
        </p:spPr>
        <p:txBody>
          <a:bodyPr/>
          <a:lstStyle/>
          <a:p>
            <a:r>
              <a:rPr lang="zh-CN" altLang="en-US" dirty="0">
                <a:solidFill>
                  <a:schemeClr val="tx1">
                    <a:lumMod val="75000"/>
                    <a:lumOff val="25000"/>
                  </a:schemeClr>
                </a:solidFill>
              </a:rPr>
              <a:t>专家 </a:t>
            </a:r>
            <a:r>
              <a:rPr lang="en-US" altLang="zh-CN" dirty="0">
                <a:solidFill>
                  <a:schemeClr val="tx1">
                    <a:lumMod val="75000"/>
                    <a:lumOff val="25000"/>
                  </a:schemeClr>
                </a:solidFill>
              </a:rPr>
              <a:t>- </a:t>
            </a:r>
            <a:r>
              <a:rPr lang="en-US" altLang="zh-CN" dirty="0">
                <a:solidFill>
                  <a:schemeClr val="tx1">
                    <a:lumMod val="75000"/>
                    <a:lumOff val="25000"/>
                  </a:schemeClr>
                </a:solidFill>
                <a:latin typeface="Times New Roman" panose="02020603050405020304" pitchFamily="18" charset="0"/>
                <a:ea typeface="Times New Roman" panose="02020603050405020304" pitchFamily="18" charset="0"/>
                <a:cs typeface="Arial" panose="020B0604020202020204" pitchFamily="34" charset="0"/>
              </a:rPr>
              <a:t>Evan Jenkins -</a:t>
            </a:r>
            <a:r>
              <a:rPr lang="zh-CN" altLang="en-US" dirty="0">
                <a:solidFill>
                  <a:schemeClr val="tx1">
                    <a:lumMod val="75000"/>
                    <a:lumOff val="25000"/>
                  </a:schemeClr>
                </a:solidFill>
              </a:rPr>
              <a:t>大数据科学家</a:t>
            </a:r>
            <a:endParaRPr lang="zh-CN" altLang="en-US" dirty="0"/>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19</a:t>
            </a:fld>
            <a:endParaRPr lang="zh-CN" altLang="en-US"/>
          </a:p>
        </p:txBody>
      </p:sp>
      <p:grpSp>
        <p:nvGrpSpPr>
          <p:cNvPr id="6" name="组合 5"/>
          <p:cNvGrpSpPr/>
          <p:nvPr/>
        </p:nvGrpSpPr>
        <p:grpSpPr>
          <a:xfrm>
            <a:off x="209234" y="1680474"/>
            <a:ext cx="11192436" cy="4920875"/>
            <a:chOff x="514030" y="1667222"/>
            <a:chExt cx="11192436" cy="4920875"/>
          </a:xfrm>
        </p:grpSpPr>
        <p:sp>
          <p:nvSpPr>
            <p:cNvPr id="4" name="矩形 3"/>
            <p:cNvSpPr/>
            <p:nvPr/>
          </p:nvSpPr>
          <p:spPr>
            <a:xfrm>
              <a:off x="514031" y="1667222"/>
              <a:ext cx="11192435" cy="2640723"/>
            </a:xfrm>
            <a:prstGeom prst="rect">
              <a:avLst/>
            </a:prstGeom>
          </p:spPr>
          <p:txBody>
            <a:bodyPr wrap="square">
              <a:spAutoFit/>
            </a:bodyPr>
            <a:lstStyle/>
            <a:p>
              <a:pPr marL="457200" algn="just">
                <a:lnSpc>
                  <a:spcPct val="115000"/>
                </a:lnSpc>
                <a:spcAft>
                  <a:spcPts val="0"/>
                </a:spcAft>
              </a:pPr>
              <a:r>
                <a:rPr lang="en-US" altLang="zh-CN" sz="1600" b="1" dirty="0">
                  <a:latin typeface="Times New Roman" panose="02020603050405020304" pitchFamily="18" charset="0"/>
                  <a:ea typeface="Times New Roman" panose="02020603050405020304" pitchFamily="18" charset="0"/>
                  <a:cs typeface="Arial" panose="020B0604020202020204" pitchFamily="34" charset="0"/>
                </a:rPr>
                <a:t>WORK PROFILE (Brief description of past and present work profile)</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b="1" dirty="0">
                  <a:latin typeface="Times New Roman" panose="02020603050405020304" pitchFamily="18" charset="0"/>
                  <a:ea typeface="Times New Roman" panose="02020603050405020304" pitchFamily="18" charset="0"/>
                  <a:cs typeface="Arial" panose="020B0604020202020204" pitchFamily="34" charset="0"/>
                </a:rPr>
                <a:t>Present</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(1) Pre-sales consultant on predictive analytics/big data projects, both in house and at customers.  Designed </a:t>
              </a:r>
              <a:r>
                <a:rPr lang="en-US" altLang="zh-CN" sz="1600" dirty="0" err="1">
                  <a:latin typeface="Times New Roman" panose="02020603050405020304" pitchFamily="18" charset="0"/>
                  <a:ea typeface="Times New Roman" panose="02020603050405020304" pitchFamily="18" charset="0"/>
                  <a:cs typeface="Arial" panose="020B0604020202020204" pitchFamily="34" charset="0"/>
                </a:rPr>
                <a:t>PoC’s</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for </a:t>
              </a:r>
              <a:r>
                <a:rPr lang="en-US" altLang="zh-CN" sz="1600" dirty="0" err="1">
                  <a:latin typeface="Times New Roman" panose="02020603050405020304" pitchFamily="18" charset="0"/>
                  <a:ea typeface="Times New Roman" panose="02020603050405020304" pitchFamily="18" charset="0"/>
                  <a:cs typeface="Arial" panose="020B0604020202020204" pitchFamily="34" charset="0"/>
                </a:rPr>
                <a:t>Gree</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dirty="0" err="1">
                  <a:latin typeface="Times New Roman" panose="02020603050405020304" pitchFamily="18" charset="0"/>
                  <a:ea typeface="Times New Roman" panose="02020603050405020304" pitchFamily="18" charset="0"/>
                  <a:cs typeface="Arial" panose="020B0604020202020204" pitchFamily="34" charset="0"/>
                </a:rPr>
                <a:t>Astrazeneca</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dirty="0" err="1">
                  <a:latin typeface="Times New Roman" panose="02020603050405020304" pitchFamily="18" charset="0"/>
                  <a:ea typeface="Times New Roman" panose="02020603050405020304" pitchFamily="18" charset="0"/>
                  <a:cs typeface="Arial" panose="020B0604020202020204" pitchFamily="34" charset="0"/>
                </a:rPr>
                <a:t>Qoros</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automotive, among others, in addition to algorithms used in AAS products.  (2) product manager for partner companies KNIME, Alteryx, Actian Dataflow</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b="1" dirty="0">
                  <a:latin typeface="Times New Roman" panose="02020603050405020304" pitchFamily="18" charset="0"/>
                  <a:ea typeface="Times New Roman" panose="02020603050405020304" pitchFamily="18" charset="0"/>
                  <a:cs typeface="Arial" panose="020B0604020202020204" pitchFamily="34" charset="0"/>
                </a:rPr>
                <a:t>Past</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Data Analyst/ Systems Analyst at Wells Fargo &amp; Company in Philadelphia, PA.  (1) Design, author requirements for reports/SWIFT interface/exposure system for Wells Fargo’s international trade transaction processing system. (2) Consult on design of International trade’s EDW/data marts, and create reports of system’s historical data for management to make proper decisions about future of system’s design.</a:t>
              </a:r>
            </a:p>
          </p:txBody>
        </p:sp>
        <p:sp>
          <p:nvSpPr>
            <p:cNvPr id="5" name="矩形 4"/>
            <p:cNvSpPr/>
            <p:nvPr/>
          </p:nvSpPr>
          <p:spPr>
            <a:xfrm>
              <a:off x="514030" y="4230529"/>
              <a:ext cx="11192435" cy="2357568"/>
            </a:xfrm>
            <a:prstGeom prst="rect">
              <a:avLst/>
            </a:prstGeom>
          </p:spPr>
          <p:txBody>
            <a:bodyPr wrap="square">
              <a:spAutoFit/>
            </a:bodyPr>
            <a:lstStyle/>
            <a:p>
              <a:pPr marL="457200" algn="just">
                <a:lnSpc>
                  <a:spcPct val="115000"/>
                </a:lnSpc>
                <a:spcAft>
                  <a:spcPts val="0"/>
                </a:spcAft>
              </a:pPr>
              <a:r>
                <a:rPr lang="en-US" altLang="zh-CN" sz="1600" b="1" dirty="0">
                  <a:latin typeface="Times New Roman" panose="02020603050405020304" pitchFamily="18" charset="0"/>
                  <a:ea typeface="Times New Roman" panose="02020603050405020304" pitchFamily="18" charset="0"/>
                  <a:cs typeface="Arial" panose="020B0604020202020204" pitchFamily="34" charset="0"/>
                </a:rPr>
                <a:t>EDUCATION / PROFESSIONAL QUALIFICATIONS / CERTIFICATIONS</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u="sng" dirty="0">
                  <a:latin typeface="Times New Roman" panose="02020603050405020304" pitchFamily="18" charset="0"/>
                  <a:ea typeface="Times New Roman" panose="02020603050405020304" pitchFamily="18" charset="0"/>
                  <a:cs typeface="Arial" panose="020B0604020202020204" pitchFamily="34" charset="0"/>
                </a:rPr>
                <a:t>Date</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u="sng" dirty="0">
                  <a:latin typeface="Times New Roman" panose="02020603050405020304" pitchFamily="18" charset="0"/>
                  <a:ea typeface="Times New Roman" panose="02020603050405020304" pitchFamily="18" charset="0"/>
                  <a:cs typeface="Arial" panose="020B0604020202020204" pitchFamily="34" charset="0"/>
                </a:rPr>
                <a:t>Discipline / University</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dirty="0" smtClean="0">
                  <a:latin typeface="Times New Roman" panose="02020603050405020304" pitchFamily="18" charset="0"/>
                  <a:ea typeface="Times New Roman" panose="02020603050405020304" pitchFamily="18" charset="0"/>
                  <a:cs typeface="Arial" panose="020B0604020202020204" pitchFamily="34" charset="0"/>
                </a:rPr>
                <a:t>2011</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MA in Mathematics / University of Pittsburgh</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b="1" dirty="0">
                  <a:latin typeface="Times New Roman" panose="02020603050405020304" pitchFamily="18" charset="0"/>
                  <a:ea typeface="Times New Roman" panose="02020603050405020304" pitchFamily="18" charset="0"/>
                  <a:cs typeface="Arial" panose="020B0604020202020204" pitchFamily="34" charset="0"/>
                </a:rPr>
                <a:t>IV	EMPLOYMENT HISTORY</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u="sng" dirty="0">
                  <a:latin typeface="Times New Roman" panose="02020603050405020304" pitchFamily="18" charset="0"/>
                  <a:ea typeface="Times New Roman" panose="02020603050405020304" pitchFamily="18" charset="0"/>
                  <a:cs typeface="Arial" panose="020B0604020202020204" pitchFamily="34" charset="0"/>
                </a:rPr>
                <a:t>Date</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u="sng" dirty="0">
                  <a:latin typeface="Times New Roman" panose="02020603050405020304" pitchFamily="18" charset="0"/>
                  <a:ea typeface="Times New Roman" panose="02020603050405020304" pitchFamily="18" charset="0"/>
                  <a:cs typeface="Arial" panose="020B0604020202020204" pitchFamily="34" charset="0"/>
                </a:rPr>
                <a:t>Designation / </a:t>
              </a:r>
              <a:r>
                <a:rPr lang="en-US" altLang="zh-CN" sz="1600" u="sng" dirty="0" err="1">
                  <a:latin typeface="Times New Roman" panose="02020603050405020304" pitchFamily="18" charset="0"/>
                  <a:ea typeface="Times New Roman" panose="02020603050405020304" pitchFamily="18" charset="0"/>
                  <a:cs typeface="Arial" panose="020B0604020202020204" pitchFamily="34" charset="0"/>
                </a:rPr>
                <a:t>Organisation</a:t>
              </a:r>
              <a:r>
                <a:rPr lang="en-US" altLang="zh-CN" sz="1600" dirty="0">
                  <a:latin typeface="Times New Roman" panose="02020603050405020304" pitchFamily="18" charset="0"/>
                  <a:ea typeface="Times New Roman" panose="02020603050405020304" pitchFamily="18" charset="0"/>
                  <a:cs typeface="Arial" panose="020B0604020202020204" pitchFamily="34" charset="0"/>
                </a:rPr>
                <a:t>		</a:t>
              </a:r>
              <a:r>
                <a:rPr lang="en-US" altLang="zh-CN" sz="1600" u="sng" dirty="0">
                  <a:latin typeface="Times New Roman" panose="02020603050405020304" pitchFamily="18" charset="0"/>
                  <a:ea typeface="Times New Roman" panose="02020603050405020304" pitchFamily="18" charset="0"/>
                  <a:cs typeface="Arial" panose="020B0604020202020204" pitchFamily="34" charset="0"/>
                </a:rPr>
                <a:t>Responsibilities</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dirty="0">
                  <a:latin typeface="Times New Roman" panose="02020603050405020304" pitchFamily="18" charset="0"/>
                  <a:ea typeface="Times New Roman" panose="02020603050405020304" pitchFamily="18" charset="0"/>
                  <a:cs typeface="Arial" panose="020B0604020202020204" pitchFamily="34" charset="0"/>
                </a:rPr>
                <a:t>2013 – Present		Data Scientist / AAS			see above</a:t>
              </a:r>
              <a:endParaRPr lang="zh-CN" altLang="zh-CN" sz="1400" dirty="0">
                <a:latin typeface="Cambria" panose="02040503050406030204" pitchFamily="18" charset="0"/>
                <a:ea typeface="Times New Roman" panose="02020603050405020304" pitchFamily="18" charset="0"/>
                <a:cs typeface="Arial" panose="020B0604020202020204" pitchFamily="34" charset="0"/>
              </a:endParaRPr>
            </a:p>
            <a:p>
              <a:pPr marL="457200" algn="just">
                <a:lnSpc>
                  <a:spcPct val="115000"/>
                </a:lnSpc>
                <a:spcAft>
                  <a:spcPts val="0"/>
                </a:spcAft>
              </a:pPr>
              <a:r>
                <a:rPr lang="en-US" altLang="zh-CN" sz="1600" dirty="0">
                  <a:latin typeface="Times New Roman" panose="02020603050405020304" pitchFamily="18" charset="0"/>
                  <a:ea typeface="Times New Roman" panose="02020603050405020304" pitchFamily="18" charset="0"/>
                  <a:cs typeface="Arial" panose="020B0604020202020204" pitchFamily="34" charset="0"/>
                </a:rPr>
                <a:t>2011 – 2013		Data Analyst / Wells Fargo Bank	see above</a:t>
              </a:r>
              <a:endParaRPr lang="zh-CN" altLang="zh-CN" sz="1400" dirty="0">
                <a:effectLst/>
                <a:latin typeface="Cambria" panose="02040503050406030204" pitchFamily="18"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9383264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cxnSp>
        <p:nvCxnSpPr>
          <p:cNvPr id="33" name="直接连接符 32"/>
          <p:cNvCxnSpPr/>
          <p:nvPr/>
        </p:nvCxnSpPr>
        <p:spPr>
          <a:xfrm>
            <a:off x="2793996" y="1925019"/>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内容占位符 10"/>
          <p:cNvSpPr>
            <a:spLocks noGrp="1"/>
          </p:cNvSpPr>
          <p:nvPr>
            <p:ph sz="quarter" idx="12" hasCustomPrompt="1"/>
          </p:nvPr>
        </p:nvSpPr>
        <p:spPr>
          <a:xfrm>
            <a:off x="2810401" y="1394263"/>
            <a:ext cx="6418262" cy="590890"/>
          </a:xfrm>
        </p:spPr>
        <p:txBody>
          <a:bodyPr>
            <a:normAutofit/>
          </a:bodyPr>
          <a:lstStyle>
            <a:lvl1pPr marL="0" indent="0">
              <a:buNone/>
              <a:defRPr sz="3200"/>
            </a:lvl1pPr>
          </a:lstStyle>
          <a:p>
            <a:r>
              <a:rPr lang="zh-CN" altLang="en-US" sz="2700" dirty="0">
                <a:ea typeface="黑体" panose="02010609060101010101" pitchFamily="49" charset="-122"/>
              </a:rPr>
              <a:t>项目背景、用户需求、建设</a:t>
            </a:r>
            <a:r>
              <a:rPr lang="zh-CN" altLang="en-US" sz="2700" dirty="0" smtClean="0">
                <a:ea typeface="黑体" panose="02010609060101010101" pitchFamily="49" charset="-122"/>
              </a:rPr>
              <a:t>目标</a:t>
            </a:r>
            <a:endParaRPr lang="zh-CN" altLang="en-US" sz="2700" dirty="0">
              <a:ea typeface="黑体" panose="02010609060101010101" pitchFamily="49" charset="-122"/>
            </a:endParaRPr>
          </a:p>
        </p:txBody>
      </p:sp>
      <p:sp>
        <p:nvSpPr>
          <p:cNvPr id="35" name="文本框 34"/>
          <p:cNvSpPr txBox="1"/>
          <p:nvPr/>
        </p:nvSpPr>
        <p:spPr>
          <a:xfrm>
            <a:off x="2153325" y="1360366"/>
            <a:ext cx="486897" cy="507831"/>
          </a:xfrm>
          <a:prstGeom prst="rect">
            <a:avLst/>
          </a:prstGeom>
          <a:noFill/>
        </p:spPr>
        <p:txBody>
          <a:bodyPr wrap="square" rtlCol="0">
            <a:spAutoFit/>
          </a:bodyPr>
          <a:lstStyle/>
          <a:p>
            <a:pPr algn="ctr"/>
            <a:r>
              <a:rPr lang="en-US" altLang="zh-CN" sz="2700" b="1" dirty="0" smtClean="0">
                <a:latin typeface="+mn-ea"/>
                <a:ea typeface="+mn-ea"/>
              </a:rPr>
              <a:t>1</a:t>
            </a:r>
            <a:endParaRPr lang="zh-CN" altLang="en-US" sz="2700" b="1" dirty="0">
              <a:latin typeface="+mn-ea"/>
              <a:ea typeface="+mn-ea"/>
            </a:endParaRPr>
          </a:p>
        </p:txBody>
      </p:sp>
      <p:cxnSp>
        <p:nvCxnSpPr>
          <p:cNvPr id="36" name="直接连接符 35"/>
          <p:cNvCxnSpPr/>
          <p:nvPr/>
        </p:nvCxnSpPr>
        <p:spPr>
          <a:xfrm>
            <a:off x="2777591" y="2553284"/>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内容占位符 10"/>
          <p:cNvSpPr txBox="1">
            <a:spLocks/>
          </p:cNvSpPr>
          <p:nvPr/>
        </p:nvSpPr>
        <p:spPr>
          <a:xfrm>
            <a:off x="2793996" y="2035228"/>
            <a:ext cx="6418262" cy="590890"/>
          </a:xfrm>
          <a:prstGeom prst="rect">
            <a:avLst/>
          </a:prstGeom>
        </p:spPr>
        <p:txBody>
          <a:bodyPr>
            <a:normAutofit/>
          </a:bodyPr>
          <a:lstStyle>
            <a:lvl1pPr marL="0" indent="0" algn="l" defTabSz="914400" rtl="0" eaLnBrk="1" latinLnBrk="0" hangingPunct="1">
              <a:lnSpc>
                <a:spcPct val="90000"/>
              </a:lnSpc>
              <a:spcBef>
                <a:spcPts val="1000"/>
              </a:spcBef>
              <a:buFont typeface="Segoe UI Light" panose="020B0502040204020203" pitchFamily="34" charset="0"/>
              <a:buNone/>
              <a:defRPr sz="32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700" dirty="0">
                <a:ea typeface="黑体" panose="02010609060101010101" pitchFamily="49" charset="-122"/>
              </a:rPr>
              <a:t>业务流程图、系统架构</a:t>
            </a:r>
          </a:p>
        </p:txBody>
      </p:sp>
      <p:sp>
        <p:nvSpPr>
          <p:cNvPr id="38" name="文本框 37"/>
          <p:cNvSpPr txBox="1"/>
          <p:nvPr/>
        </p:nvSpPr>
        <p:spPr>
          <a:xfrm>
            <a:off x="2136920" y="2001331"/>
            <a:ext cx="486897" cy="507831"/>
          </a:xfrm>
          <a:prstGeom prst="rect">
            <a:avLst/>
          </a:prstGeom>
          <a:noFill/>
        </p:spPr>
        <p:txBody>
          <a:bodyPr wrap="square" rtlCol="0">
            <a:spAutoFit/>
          </a:bodyPr>
          <a:lstStyle/>
          <a:p>
            <a:pPr algn="ctr"/>
            <a:r>
              <a:rPr lang="en-US" altLang="zh-CN" sz="2700" b="1" dirty="0" smtClean="0">
                <a:latin typeface="+mn-ea"/>
                <a:ea typeface="+mn-ea"/>
              </a:rPr>
              <a:t>2</a:t>
            </a:r>
            <a:endParaRPr lang="zh-CN" altLang="en-US" sz="2700" b="1" dirty="0">
              <a:latin typeface="+mn-ea"/>
              <a:ea typeface="+mn-ea"/>
            </a:endParaRPr>
          </a:p>
        </p:txBody>
      </p:sp>
      <p:grpSp>
        <p:nvGrpSpPr>
          <p:cNvPr id="60" name="组合 59"/>
          <p:cNvGrpSpPr/>
          <p:nvPr/>
        </p:nvGrpSpPr>
        <p:grpSpPr>
          <a:xfrm>
            <a:off x="2153325" y="2629553"/>
            <a:ext cx="6990671" cy="688287"/>
            <a:chOff x="2153325" y="2629553"/>
            <a:chExt cx="6990671" cy="688287"/>
          </a:xfrm>
        </p:grpSpPr>
        <p:cxnSp>
          <p:nvCxnSpPr>
            <p:cNvPr id="40" name="直接连接符 39"/>
            <p:cNvCxnSpPr/>
            <p:nvPr/>
          </p:nvCxnSpPr>
          <p:spPr>
            <a:xfrm>
              <a:off x="2793996" y="3181506"/>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内容占位符 10"/>
            <p:cNvSpPr txBox="1">
              <a:spLocks/>
            </p:cNvSpPr>
            <p:nvPr/>
          </p:nvSpPr>
          <p:spPr>
            <a:xfrm>
              <a:off x="2810401" y="2726950"/>
              <a:ext cx="4936600" cy="590890"/>
            </a:xfrm>
            <a:prstGeom prst="rect">
              <a:avLst/>
            </a:prstGeom>
          </p:spPr>
          <p:txBody>
            <a:bodyPr>
              <a:normAutofit/>
            </a:bodyPr>
            <a:lstStyle>
              <a:lvl1pPr marL="0" indent="0" algn="l" defTabSz="914400" rtl="0" eaLnBrk="1" latinLnBrk="0" hangingPunct="1">
                <a:lnSpc>
                  <a:spcPct val="90000"/>
                </a:lnSpc>
                <a:spcBef>
                  <a:spcPts val="1000"/>
                </a:spcBef>
                <a:buFont typeface="Segoe UI Light" panose="020B0502040204020203" pitchFamily="34" charset="0"/>
                <a:buNone/>
                <a:defRPr sz="32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700" dirty="0">
                  <a:ea typeface="黑体" panose="02010609060101010101" pitchFamily="49" charset="-122"/>
                </a:rPr>
                <a:t>项目人员职责、组织架构图</a:t>
              </a:r>
            </a:p>
          </p:txBody>
        </p:sp>
        <p:sp>
          <p:nvSpPr>
            <p:cNvPr id="42" name="文本框 41"/>
            <p:cNvSpPr txBox="1"/>
            <p:nvPr userDrawn="1"/>
          </p:nvSpPr>
          <p:spPr>
            <a:xfrm>
              <a:off x="2153325" y="2629553"/>
              <a:ext cx="486897" cy="507831"/>
            </a:xfrm>
            <a:prstGeom prst="rect">
              <a:avLst/>
            </a:prstGeom>
            <a:noFill/>
          </p:spPr>
          <p:txBody>
            <a:bodyPr wrap="square" rtlCol="0">
              <a:spAutoFit/>
            </a:bodyPr>
            <a:lstStyle/>
            <a:p>
              <a:pPr algn="ctr"/>
              <a:r>
                <a:rPr lang="en-US" altLang="zh-CN" sz="2700" b="1" dirty="0" smtClean="0">
                  <a:latin typeface="+mn-ea"/>
                  <a:ea typeface="+mn-ea"/>
                </a:rPr>
                <a:t>3</a:t>
              </a:r>
              <a:endParaRPr lang="zh-CN" altLang="en-US" sz="2700" b="1" dirty="0">
                <a:latin typeface="+mn-ea"/>
                <a:ea typeface="+mn-ea"/>
              </a:endParaRPr>
            </a:p>
          </p:txBody>
        </p:sp>
      </p:grpSp>
      <p:grpSp>
        <p:nvGrpSpPr>
          <p:cNvPr id="59" name="组合 58"/>
          <p:cNvGrpSpPr/>
          <p:nvPr/>
        </p:nvGrpSpPr>
        <p:grpSpPr>
          <a:xfrm>
            <a:off x="2153325" y="3229788"/>
            <a:ext cx="6990671" cy="662887"/>
            <a:chOff x="2153325" y="3229788"/>
            <a:chExt cx="6990671" cy="662887"/>
          </a:xfrm>
        </p:grpSpPr>
        <p:cxnSp>
          <p:nvCxnSpPr>
            <p:cNvPr id="44" name="直接连接符 43"/>
            <p:cNvCxnSpPr/>
            <p:nvPr/>
          </p:nvCxnSpPr>
          <p:spPr>
            <a:xfrm>
              <a:off x="2793996" y="3807141"/>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内容占位符 10"/>
            <p:cNvSpPr txBox="1">
              <a:spLocks/>
            </p:cNvSpPr>
            <p:nvPr/>
          </p:nvSpPr>
          <p:spPr>
            <a:xfrm>
              <a:off x="2810401" y="3301785"/>
              <a:ext cx="6302562" cy="590890"/>
            </a:xfrm>
            <a:prstGeom prst="rect">
              <a:avLst/>
            </a:prstGeom>
          </p:spPr>
          <p:txBody>
            <a:bodyPr>
              <a:normAutofit fontScale="92500"/>
            </a:bodyPr>
            <a:lstStyle>
              <a:lvl1pPr marL="0" indent="0" algn="l" defTabSz="914400" rtl="0" eaLnBrk="1" latinLnBrk="0" hangingPunct="1">
                <a:lnSpc>
                  <a:spcPct val="90000"/>
                </a:lnSpc>
                <a:spcBef>
                  <a:spcPts val="1000"/>
                </a:spcBef>
                <a:buFont typeface="Segoe UI Light" panose="020B0502040204020203" pitchFamily="34" charset="0"/>
                <a:buNone/>
                <a:defRPr sz="32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700" dirty="0">
                  <a:ea typeface="黑体" panose="02010609060101010101" pitchFamily="49" charset="-122"/>
                </a:rPr>
                <a:t>沟通管理、变更管理、问题管理、风险管理</a:t>
              </a:r>
            </a:p>
          </p:txBody>
        </p:sp>
        <p:sp>
          <p:nvSpPr>
            <p:cNvPr id="46" name="文本框 45"/>
            <p:cNvSpPr txBox="1"/>
            <p:nvPr userDrawn="1"/>
          </p:nvSpPr>
          <p:spPr>
            <a:xfrm>
              <a:off x="2153325" y="3229788"/>
              <a:ext cx="486897" cy="507831"/>
            </a:xfrm>
            <a:prstGeom prst="rect">
              <a:avLst/>
            </a:prstGeom>
            <a:noFill/>
          </p:spPr>
          <p:txBody>
            <a:bodyPr wrap="square" rtlCol="0">
              <a:spAutoFit/>
            </a:bodyPr>
            <a:lstStyle/>
            <a:p>
              <a:pPr algn="ctr"/>
              <a:r>
                <a:rPr lang="en-US" altLang="zh-CN" sz="2700" b="1" dirty="0" smtClean="0">
                  <a:latin typeface="+mn-ea"/>
                  <a:ea typeface="+mn-ea"/>
                </a:rPr>
                <a:t>4</a:t>
              </a:r>
              <a:endParaRPr lang="zh-CN" altLang="en-US" sz="2700" b="1" dirty="0">
                <a:latin typeface="+mn-ea"/>
                <a:ea typeface="+mn-ea"/>
              </a:endParaRPr>
            </a:p>
          </p:txBody>
        </p:sp>
      </p:grpSp>
      <p:grpSp>
        <p:nvGrpSpPr>
          <p:cNvPr id="17" name="组合 16"/>
          <p:cNvGrpSpPr/>
          <p:nvPr/>
        </p:nvGrpSpPr>
        <p:grpSpPr>
          <a:xfrm>
            <a:off x="2153325" y="3859650"/>
            <a:ext cx="7075338" cy="764487"/>
            <a:chOff x="2153325" y="3859650"/>
            <a:chExt cx="7075338" cy="764487"/>
          </a:xfrm>
        </p:grpSpPr>
        <p:cxnSp>
          <p:nvCxnSpPr>
            <p:cNvPr id="48" name="直接连接符 47"/>
            <p:cNvCxnSpPr/>
            <p:nvPr/>
          </p:nvCxnSpPr>
          <p:spPr>
            <a:xfrm>
              <a:off x="2793996" y="4538603"/>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内容占位符 10"/>
            <p:cNvSpPr txBox="1">
              <a:spLocks/>
            </p:cNvSpPr>
            <p:nvPr/>
          </p:nvSpPr>
          <p:spPr>
            <a:xfrm>
              <a:off x="2810401" y="4033247"/>
              <a:ext cx="6418262" cy="590890"/>
            </a:xfrm>
            <a:prstGeom prst="rect">
              <a:avLst/>
            </a:prstGeom>
          </p:spPr>
          <p:txBody>
            <a:bodyPr>
              <a:normAutofit/>
            </a:bodyPr>
            <a:lstStyle>
              <a:lvl1pPr marL="0" indent="0" algn="l" defTabSz="914400" rtl="0" eaLnBrk="1" latinLnBrk="0" hangingPunct="1">
                <a:lnSpc>
                  <a:spcPct val="90000"/>
                </a:lnSpc>
                <a:spcBef>
                  <a:spcPts val="1000"/>
                </a:spcBef>
                <a:buFont typeface="Segoe UI Light" panose="020B0502040204020203" pitchFamily="34" charset="0"/>
                <a:buNone/>
                <a:defRPr sz="32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700" dirty="0">
                  <a:ea typeface="黑体" panose="02010609060101010101" pitchFamily="49" charset="-122"/>
                </a:rPr>
                <a:t>主要风险分析、项目成功要素</a:t>
              </a:r>
            </a:p>
          </p:txBody>
        </p:sp>
        <p:sp>
          <p:nvSpPr>
            <p:cNvPr id="50" name="文本框 49"/>
            <p:cNvSpPr txBox="1"/>
            <p:nvPr userDrawn="1"/>
          </p:nvSpPr>
          <p:spPr>
            <a:xfrm>
              <a:off x="2153325" y="3859650"/>
              <a:ext cx="486897" cy="507831"/>
            </a:xfrm>
            <a:prstGeom prst="rect">
              <a:avLst/>
            </a:prstGeom>
            <a:noFill/>
          </p:spPr>
          <p:txBody>
            <a:bodyPr wrap="square" rtlCol="0">
              <a:spAutoFit/>
            </a:bodyPr>
            <a:lstStyle/>
            <a:p>
              <a:pPr algn="ctr"/>
              <a:r>
                <a:rPr lang="en-US" altLang="zh-CN" sz="2700" b="1" dirty="0" smtClean="0">
                  <a:latin typeface="+mn-ea"/>
                  <a:ea typeface="+mn-ea"/>
                </a:rPr>
                <a:t>5</a:t>
              </a:r>
              <a:endParaRPr lang="zh-CN" altLang="en-US" sz="2700" b="1" dirty="0">
                <a:latin typeface="+mn-ea"/>
                <a:ea typeface="+mn-ea"/>
              </a:endParaRPr>
            </a:p>
          </p:txBody>
        </p:sp>
      </p:grpSp>
      <p:grpSp>
        <p:nvGrpSpPr>
          <p:cNvPr id="16" name="组合 15"/>
          <p:cNvGrpSpPr/>
          <p:nvPr/>
        </p:nvGrpSpPr>
        <p:grpSpPr>
          <a:xfrm>
            <a:off x="2136920" y="4608413"/>
            <a:ext cx="6990671" cy="662887"/>
            <a:chOff x="2136920" y="4608413"/>
            <a:chExt cx="6990671" cy="662887"/>
          </a:xfrm>
        </p:grpSpPr>
        <p:cxnSp>
          <p:nvCxnSpPr>
            <p:cNvPr id="52" name="直接连接符 51"/>
            <p:cNvCxnSpPr/>
            <p:nvPr/>
          </p:nvCxnSpPr>
          <p:spPr>
            <a:xfrm>
              <a:off x="2777591" y="5185766"/>
              <a:ext cx="635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内容占位符 10"/>
            <p:cNvSpPr txBox="1">
              <a:spLocks/>
            </p:cNvSpPr>
            <p:nvPr/>
          </p:nvSpPr>
          <p:spPr>
            <a:xfrm>
              <a:off x="2793996" y="4680410"/>
              <a:ext cx="6134104" cy="590890"/>
            </a:xfrm>
            <a:prstGeom prst="rect">
              <a:avLst/>
            </a:prstGeom>
          </p:spPr>
          <p:txBody>
            <a:bodyPr>
              <a:normAutofit/>
            </a:bodyPr>
            <a:lstStyle>
              <a:lvl1pPr marL="0" indent="0" algn="l" defTabSz="914400" rtl="0" eaLnBrk="1" latinLnBrk="0" hangingPunct="1">
                <a:lnSpc>
                  <a:spcPct val="90000"/>
                </a:lnSpc>
                <a:spcBef>
                  <a:spcPts val="1000"/>
                </a:spcBef>
                <a:buFont typeface="Segoe UI Light" panose="020B0502040204020203" pitchFamily="34" charset="0"/>
                <a:buNone/>
                <a:defRPr sz="32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Segoe UI Light" panose="020B0502040204020203"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Segoe UI Light" panose="020B0502040204020203"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700" dirty="0" smtClean="0">
                  <a:ea typeface="黑体" panose="02010609060101010101" pitchFamily="49" charset="-122"/>
                </a:rPr>
                <a:t>项目计划与交流沟通</a:t>
              </a:r>
              <a:endParaRPr lang="zh-CN" altLang="en-US" sz="2700" dirty="0">
                <a:ea typeface="黑体" panose="02010609060101010101" pitchFamily="49" charset="-122"/>
              </a:endParaRPr>
            </a:p>
          </p:txBody>
        </p:sp>
        <p:sp>
          <p:nvSpPr>
            <p:cNvPr id="54" name="文本框 53"/>
            <p:cNvSpPr txBox="1"/>
            <p:nvPr userDrawn="1"/>
          </p:nvSpPr>
          <p:spPr>
            <a:xfrm>
              <a:off x="2136920" y="4608413"/>
              <a:ext cx="486897" cy="507831"/>
            </a:xfrm>
            <a:prstGeom prst="rect">
              <a:avLst/>
            </a:prstGeom>
            <a:noFill/>
          </p:spPr>
          <p:txBody>
            <a:bodyPr wrap="square" rtlCol="0">
              <a:spAutoFit/>
            </a:bodyPr>
            <a:lstStyle/>
            <a:p>
              <a:pPr algn="ctr"/>
              <a:r>
                <a:rPr lang="en-US" altLang="zh-CN" sz="2700" b="1" dirty="0" smtClean="0">
                  <a:latin typeface="+mn-ea"/>
                  <a:ea typeface="+mn-ea"/>
                </a:rPr>
                <a:t>6</a:t>
              </a:r>
              <a:endParaRPr lang="zh-CN" altLang="en-US" sz="2700" b="1" dirty="0">
                <a:latin typeface="+mn-ea"/>
                <a:ea typeface="+mn-ea"/>
              </a:endParaRPr>
            </a:p>
          </p:txBody>
        </p:sp>
      </p:grpSp>
    </p:spTree>
    <p:extLst>
      <p:ext uri="{BB962C8B-B14F-4D97-AF65-F5344CB8AC3E}">
        <p14:creationId xmlns:p14="http://schemas.microsoft.com/office/powerpoint/2010/main" val="2250733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项目成员介绍</a:t>
            </a:r>
            <a:endParaRPr lang="zh-CN" altLang="en-US" dirty="0">
              <a:solidFill>
                <a:schemeClr val="tx1">
                  <a:lumMod val="75000"/>
                  <a:lumOff val="25000"/>
                </a:schemeClr>
              </a:solidFill>
            </a:endParaRPr>
          </a:p>
        </p:txBody>
      </p:sp>
      <p:sp>
        <p:nvSpPr>
          <p:cNvPr id="8" name="内容占位符 7"/>
          <p:cNvSpPr>
            <a:spLocks noGrp="1"/>
          </p:cNvSpPr>
          <p:nvPr>
            <p:ph sz="quarter" idx="12"/>
          </p:nvPr>
        </p:nvSpPr>
        <p:spPr>
          <a:xfrm>
            <a:off x="635713" y="1100401"/>
            <a:ext cx="10450297" cy="566821"/>
          </a:xfrm>
        </p:spPr>
        <p:txBody>
          <a:bodyPr/>
          <a:lstStyle/>
          <a:p>
            <a:r>
              <a:rPr lang="zh-CN" altLang="en-US" dirty="0">
                <a:solidFill>
                  <a:schemeClr val="tx1">
                    <a:lumMod val="75000"/>
                    <a:lumOff val="25000"/>
                  </a:schemeClr>
                </a:solidFill>
              </a:rPr>
              <a:t>专家 </a:t>
            </a:r>
            <a:r>
              <a:rPr lang="en-US" altLang="zh-CN" dirty="0">
                <a:solidFill>
                  <a:schemeClr val="tx1">
                    <a:lumMod val="75000"/>
                    <a:lumOff val="25000"/>
                  </a:schemeClr>
                </a:solidFill>
              </a:rPr>
              <a:t>- </a:t>
            </a:r>
            <a:r>
              <a:rPr lang="zh-CN" altLang="en-US" dirty="0">
                <a:solidFill>
                  <a:schemeClr val="tx1">
                    <a:lumMod val="75000"/>
                    <a:lumOff val="25000"/>
                  </a:schemeClr>
                </a:solidFill>
              </a:rPr>
              <a:t>大数据架构师 </a:t>
            </a:r>
            <a:r>
              <a:rPr lang="en-US" altLang="zh-CN" dirty="0">
                <a:solidFill>
                  <a:schemeClr val="tx1">
                    <a:lumMod val="75000"/>
                    <a:lumOff val="25000"/>
                  </a:schemeClr>
                </a:solidFill>
              </a:rPr>
              <a:t>– </a:t>
            </a:r>
            <a:r>
              <a:rPr lang="zh-CN" altLang="en-US" dirty="0">
                <a:solidFill>
                  <a:schemeClr val="tx1">
                    <a:lumMod val="75000"/>
                    <a:lumOff val="25000"/>
                  </a:schemeClr>
                </a:solidFill>
              </a:rPr>
              <a:t>王鹏</a:t>
            </a:r>
            <a:endParaRPr lang="zh-CN" altLang="en-US" dirty="0"/>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20</a:t>
            </a:fld>
            <a:endParaRPr lang="zh-CN" altLang="en-US"/>
          </a:p>
        </p:txBody>
      </p:sp>
      <p:sp>
        <p:nvSpPr>
          <p:cNvPr id="4" name="Rectangle 3"/>
          <p:cNvSpPr/>
          <p:nvPr/>
        </p:nvSpPr>
        <p:spPr>
          <a:xfrm>
            <a:off x="579122" y="1636210"/>
            <a:ext cx="5842992" cy="4748199"/>
          </a:xfrm>
          <a:prstGeom prst="rect">
            <a:avLst/>
          </a:prstGeom>
          <a:noFill/>
          <a:ln w="19050" cmpd="sng">
            <a:no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资质简述：</a:t>
            </a:r>
            <a:endParaRPr lang="en-US" altLang="zh-CN"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indent="-176400">
              <a:lnSpc>
                <a:spcPct val="150000"/>
              </a:lnSpc>
            </a:pPr>
            <a:r>
              <a:rPr lang="en-US" altLang="zh-CN"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12</a:t>
            </a:r>
            <a:r>
              <a:rPr lang="zh-CN" altLang="en-US"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年工作经验，其中</a:t>
            </a:r>
            <a:r>
              <a:rPr lang="en-US" altLang="zh-CN"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3</a:t>
            </a:r>
            <a:r>
              <a:rPr lang="zh-CN" altLang="en-US"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年大数据经验。目前是音智达大数据首席架构师。有微软亚洲研究院和百度从业经验。毕业于清华大学（硕士）。王鹏是</a:t>
            </a:r>
            <a:r>
              <a:rPr lang="en-US" altLang="zh-CN"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Cloudera</a:t>
            </a:r>
            <a:r>
              <a:rPr lang="zh-CN" altLang="en-US"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认证工程师，获得</a:t>
            </a:r>
            <a:r>
              <a:rPr lang="en-US" altLang="zh-CN" sz="1400" dirty="0" err="1">
                <a:solidFill>
                  <a:schemeClr val="tx1">
                    <a:lumMod val="75000"/>
                    <a:lumOff val="25000"/>
                  </a:schemeClr>
                </a:solidFill>
                <a:latin typeface="华文中宋" panose="02010600040101010101" pitchFamily="2" charset="-122"/>
                <a:ea typeface="华文中宋" panose="02010600040101010101" pitchFamily="2" charset="-122"/>
                <a:cs typeface="Heiti SC Light"/>
              </a:rPr>
              <a:t>HBase</a:t>
            </a:r>
            <a:r>
              <a:rPr lang="zh-CN" altLang="en-US"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专家认证、</a:t>
            </a:r>
            <a:r>
              <a:rPr lang="en-US" altLang="zh-CN"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KXEN</a:t>
            </a:r>
            <a:r>
              <a:rPr lang="zh-CN" altLang="en-US"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专家认证。</a:t>
            </a:r>
            <a:endParaRPr lang="en-US" altLang="zh-CN" sz="14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indent="-176400">
              <a:lnSpc>
                <a:spcPct val="150000"/>
              </a:lnSpc>
            </a:pPr>
            <a:endParaRPr lang="en-US" altLang="zh-TW" sz="6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a:lnSpc>
                <a:spcPct val="150000"/>
              </a:lnSpc>
            </a:pPr>
            <a:r>
              <a:rPr lang="zh-CN" altLang="en-US"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项目经验：</a:t>
            </a:r>
            <a:endParaRPr lang="en-US" altLang="zh-CN" sz="6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大数据平台建设及应用</a:t>
            </a:r>
            <a:r>
              <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飞利浦中国</a:t>
            </a:r>
            <a:endPar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5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作为</a:t>
            </a:r>
            <a:r>
              <a:rPr lang="en-US" altLang="zh-CN" sz="105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Hadoop</a:t>
            </a:r>
            <a:r>
              <a:rPr lang="zh-CN" altLang="en-US" sz="105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架构师，负责</a:t>
            </a:r>
            <a:r>
              <a:rPr lang="en-US" altLang="zh-CN" sz="105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Hadoop</a:t>
            </a:r>
            <a:r>
              <a:rPr lang="zh-CN" altLang="en-US" sz="105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架构设计及部署</a:t>
            </a:r>
            <a:endParaRPr lang="en-US" altLang="zh-CN" sz="7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a:lnSpc>
                <a:spcPct val="150000"/>
              </a:lnSpc>
            </a:pPr>
            <a:endParaRPr lang="en-US" altLang="zh-CN" sz="6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大数据平台建设及应用</a:t>
            </a:r>
            <a:r>
              <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远景能源</a:t>
            </a:r>
            <a:endParaRPr lang="en-US" altLang="zh-TW" sz="1200" b="1" u="sng"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作为</a:t>
            </a:r>
            <a:r>
              <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Hadoop</a:t>
            </a: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架构师，负责</a:t>
            </a:r>
            <a:r>
              <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Hadoop</a:t>
            </a: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架构设计及部署</a:t>
            </a:r>
            <a:endPar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endParaRPr lang="en-US" altLang="zh-CN" sz="6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大数据平台建设及应用</a:t>
            </a:r>
            <a:r>
              <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阿斯利康制药</a:t>
            </a:r>
            <a:endPar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作为</a:t>
            </a:r>
            <a:r>
              <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Hadoop</a:t>
            </a: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培训师，对客户进行大数据平台的培训</a:t>
            </a:r>
            <a:endPar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endParaRPr lang="en-US" altLang="zh-CN" sz="6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企业数据仓库平台建设</a:t>
            </a:r>
            <a:r>
              <a:rPr lang="en-US" altLang="zh-CN"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双鹤药业</a:t>
            </a:r>
            <a:endParaRPr lang="en-US" altLang="zh-TW" sz="1200" b="1" u="sng"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作为技术架构负责人领导整个项目技术架构设计</a:t>
            </a:r>
            <a:endPar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ETL( Informatica)</a:t>
            </a:r>
            <a:r>
              <a:rPr lang="zh-CN" altLang="en-US"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整体设计与开发</a:t>
            </a:r>
            <a:endParaRPr lang="en-US" altLang="zh-CN" sz="10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p:txBody>
      </p:sp>
      <p:grpSp>
        <p:nvGrpSpPr>
          <p:cNvPr id="9" name="组合 8"/>
          <p:cNvGrpSpPr/>
          <p:nvPr/>
        </p:nvGrpSpPr>
        <p:grpSpPr>
          <a:xfrm>
            <a:off x="8044351" y="1636210"/>
            <a:ext cx="2222108" cy="4748200"/>
            <a:chOff x="8004595" y="1622958"/>
            <a:chExt cx="2222108" cy="4748200"/>
          </a:xfrm>
        </p:grpSpPr>
        <p:sp>
          <p:nvSpPr>
            <p:cNvPr id="5" name="Rectangle 4"/>
            <p:cNvSpPr/>
            <p:nvPr/>
          </p:nvSpPr>
          <p:spPr>
            <a:xfrm>
              <a:off x="8004595" y="1622958"/>
              <a:ext cx="2222108" cy="2014935"/>
            </a:xfrm>
            <a:prstGeom prst="rect">
              <a:avLst/>
            </a:prstGeom>
            <a:noFill/>
            <a:ln w="19050" cmpd="sng">
              <a:no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主要客户：</a:t>
              </a:r>
              <a:endParaRPr lang="en-US" altLang="zh-CN"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飞利浦中国</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远景能源</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微软亚洲</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百度在线</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双鹤药业</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阿斯利康制药</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罗氏制药</a:t>
              </a:r>
            </a:p>
          </p:txBody>
        </p:sp>
        <p:sp>
          <p:nvSpPr>
            <p:cNvPr id="6" name="Rectangle 5"/>
            <p:cNvSpPr/>
            <p:nvPr/>
          </p:nvSpPr>
          <p:spPr>
            <a:xfrm>
              <a:off x="8004595" y="3708572"/>
              <a:ext cx="2222108" cy="1500197"/>
            </a:xfrm>
            <a:prstGeom prst="rect">
              <a:avLst/>
            </a:prstGeom>
            <a:noFill/>
            <a:ln w="19050" cmpd="sng">
              <a:no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技术背景：</a:t>
              </a:r>
              <a:endParaRPr lang="en-US" altLang="zh-CN"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大数据</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Cloudera Hadoop</a:t>
              </a: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H2O</a:t>
              </a:r>
            </a:p>
            <a:p>
              <a:pPr marL="176400" indent="-176400" defTabSz="1006475">
                <a:buFont typeface="Arial"/>
                <a:buChar char="•"/>
              </a:pP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ETL</a:t>
              </a: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平台：</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Informatica</a:t>
              </a: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数据挖掘：</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R</a:t>
              </a: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KXEN</a:t>
              </a:r>
            </a:p>
            <a:p>
              <a:pPr marL="176400" indent="-176400" defTabSz="1006475">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数据库系统：</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Oracle</a:t>
              </a:r>
              <a:endParaRPr 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p:txBody>
        </p:sp>
        <p:sp>
          <p:nvSpPr>
            <p:cNvPr id="7" name="Rectangle 6"/>
            <p:cNvSpPr/>
            <p:nvPr/>
          </p:nvSpPr>
          <p:spPr>
            <a:xfrm>
              <a:off x="8004595" y="5280207"/>
              <a:ext cx="2222108" cy="1090951"/>
            </a:xfrm>
            <a:prstGeom prst="rect">
              <a:avLst/>
            </a:prstGeom>
            <a:noFill/>
            <a:ln w="19050" cmpd="sng">
              <a:no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教育背景：</a:t>
              </a:r>
              <a:endParaRPr lang="en-US" altLang="zh-CN" sz="1400" b="1" i="1"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a:p>
              <a:pPr marL="176400" indent="-176400">
                <a:spcBef>
                  <a:spcPts val="300"/>
                </a:spcBef>
                <a:buFont typeface="Arial"/>
                <a:buChar char="•"/>
              </a:pP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清华大学（硕士）</a:t>
              </a: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r>
              <a:b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br>
              <a:r>
                <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 </a:t>
              </a:r>
              <a:r>
                <a:rPr lang="zh-CN" altLang="en-US"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rPr>
                <a:t>计算机科学与技术</a:t>
              </a:r>
              <a:endParaRPr lang="en-US" altLang="zh-CN" sz="1200" dirty="0">
                <a:solidFill>
                  <a:schemeClr val="tx1">
                    <a:lumMod val="75000"/>
                    <a:lumOff val="25000"/>
                  </a:schemeClr>
                </a:solidFill>
                <a:latin typeface="华文中宋" panose="02010600040101010101" pitchFamily="2" charset="-122"/>
                <a:ea typeface="华文中宋" panose="02010600040101010101" pitchFamily="2" charset="-122"/>
                <a:cs typeface="Heiti SC Light"/>
              </a:endParaRPr>
            </a:p>
          </p:txBody>
        </p:sp>
      </p:grpSp>
    </p:spTree>
    <p:extLst>
      <p:ext uri="{BB962C8B-B14F-4D97-AF65-F5344CB8AC3E}">
        <p14:creationId xmlns:p14="http://schemas.microsoft.com/office/powerpoint/2010/main" val="5883287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21</a:t>
            </a:fld>
            <a:endParaRPr lang="zh-CN" altLang="en-US"/>
          </a:p>
        </p:txBody>
      </p:sp>
      <p:sp>
        <p:nvSpPr>
          <p:cNvPr id="4" name="标题 1"/>
          <p:cNvSpPr txBox="1">
            <a:spLocks/>
          </p:cNvSpPr>
          <p:nvPr/>
        </p:nvSpPr>
        <p:spPr>
          <a:xfrm>
            <a:off x="649950" y="810864"/>
            <a:ext cx="5191292" cy="6511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latin typeface="+mn-ea"/>
                <a:ea typeface="+mn-ea"/>
              </a:rPr>
              <a:t>资深</a:t>
            </a:r>
            <a:r>
              <a:rPr lang="zh-CN" altLang="en-US" dirty="0" smtClean="0">
                <a:solidFill>
                  <a:schemeClr val="tx1">
                    <a:lumMod val="75000"/>
                    <a:lumOff val="25000"/>
                  </a:schemeClr>
                </a:solidFill>
                <a:latin typeface="+mn-ea"/>
                <a:ea typeface="+mn-ea"/>
              </a:rPr>
              <a:t> </a:t>
            </a:r>
            <a:r>
              <a:rPr lang="en-US" altLang="zh-CN" dirty="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许学平</a:t>
            </a:r>
            <a:r>
              <a:rPr lang="en-US" altLang="zh-CN" dirty="0" smtClean="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业务分析</a:t>
            </a:r>
            <a:endParaRPr lang="en-US" dirty="0">
              <a:solidFill>
                <a:schemeClr val="tx1">
                  <a:lumMod val="75000"/>
                  <a:lumOff val="25000"/>
                </a:schemeClr>
              </a:solidFill>
              <a:latin typeface="+mn-ea"/>
              <a:ea typeface="+mn-ea"/>
            </a:endParaRPr>
          </a:p>
        </p:txBody>
      </p:sp>
      <p:sp>
        <p:nvSpPr>
          <p:cNvPr id="5" name="Rectangle 3"/>
          <p:cNvSpPr/>
          <p:nvPr/>
        </p:nvSpPr>
        <p:spPr>
          <a:xfrm>
            <a:off x="595162" y="1316910"/>
            <a:ext cx="6560511" cy="474819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资质简述：</a:t>
            </a:r>
            <a:endParaRPr lang="en-US" altLang="zh-CN" sz="1400" b="1" i="1" dirty="0">
              <a:solidFill>
                <a:schemeClr val="tx1">
                  <a:lumMod val="75000"/>
                  <a:lumOff val="25000"/>
                </a:schemeClr>
              </a:solidFill>
              <a:latin typeface="+mn-ea"/>
              <a:cs typeface="Heiti SC Light"/>
            </a:endParaRPr>
          </a:p>
          <a:p>
            <a:pPr indent="-176400">
              <a:lnSpc>
                <a:spcPct val="150000"/>
              </a:lnSpc>
            </a:pP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10</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年以上数据仓库和大数据工作经历，在需求分析、系统架构、数据建模方面有丰富的实战经验</a:t>
            </a:r>
            <a:r>
              <a:rPr lang="zh-CN" altLang="en-US" sz="1400"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endParaRPr lang="en-US" altLang="zh-TW" sz="600" dirty="0">
              <a:solidFill>
                <a:schemeClr val="tx1">
                  <a:lumMod val="75000"/>
                  <a:lumOff val="25000"/>
                </a:schemeClr>
              </a:solidFill>
              <a:latin typeface="+mn-ea"/>
              <a:cs typeface="Heiti SC Light"/>
            </a:endParaRPr>
          </a:p>
          <a:p>
            <a:pPr marL="176400" indent="-176400" defTabSz="1006475">
              <a:lnSpc>
                <a:spcPct val="150000"/>
              </a:lnSpc>
            </a:pP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惠氏</a:t>
            </a: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一、二期，电商大数据项目</a:t>
            </a: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惠氏营养品</a:t>
            </a:r>
            <a:endPar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项目经理，并总体负责需求分析、数据建模</a:t>
            </a:r>
            <a:endPar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pP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SAP BI </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			</a:t>
            </a:r>
            <a:r>
              <a:rPr lang="zh-CN" altLang="en-US" sz="1400" b="1"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rPr>
              <a:t>新</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希望乳业</a:t>
            </a: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外聘高级</a:t>
            </a: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管理咨询顾问，负责调研公司业务及管理，设计</a:t>
            </a: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分析体系</a:t>
            </a:r>
          </a:p>
          <a:p>
            <a:pPr marL="176400" indent="-176400" defTabSz="1006475">
              <a:lnSpc>
                <a:spcPct val="150000"/>
              </a:lnSpc>
            </a:pP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SAP BI </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项目二期			苏泊尔集团</a:t>
            </a: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高级外聘顾问，负责需求分析、数据建模</a:t>
            </a:r>
          </a:p>
          <a:p>
            <a:pPr marL="176400" indent="-176400" defTabSz="1006475">
              <a:lnSpc>
                <a:spcPct val="150000"/>
              </a:lnSpc>
            </a:pP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SAP BI</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				恒逸集团</a:t>
            </a: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项目经理，并总体负责需求分析、数据建模</a:t>
            </a:r>
          </a:p>
          <a:p>
            <a:pPr marL="176400" indent="-176400" defTabSz="1006475">
              <a:lnSpc>
                <a:spcPct val="150000"/>
              </a:lnSpc>
            </a:pP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数据仓库项目		</a:t>
            </a: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400" b="1"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rPr>
              <a:t>华</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润微电子</a:t>
            </a: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项目经理，并总体负责需求分析、数据建模</a:t>
            </a:r>
          </a:p>
          <a:p>
            <a:pPr marL="176400" indent="-176400" defTabSz="1006475">
              <a:lnSpc>
                <a:spcPct val="150000"/>
              </a:lnSpc>
            </a:pP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数据仓库项目			</a:t>
            </a:r>
            <a:r>
              <a:rPr lang="zh-CN" altLang="en-US" sz="1400" b="1"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rPr>
              <a:t>海尔集团</a:t>
            </a:r>
            <a:endPar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高级需求分析顾问，负责业务需求分析并确定分析思路</a:t>
            </a:r>
          </a:p>
          <a:p>
            <a:pPr marL="176400" indent="-176400" defTabSz="1006475">
              <a:lnSpc>
                <a:spcPct val="150000"/>
              </a:lnSpc>
            </a:pPr>
            <a:r>
              <a:rPr lang="en-US" altLang="zh-CN"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SAP BI</a:t>
            </a:r>
            <a:r>
              <a:rPr lang="zh-CN" altLang="en-US" sz="14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项目				海天集团</a:t>
            </a:r>
          </a:p>
          <a:p>
            <a:pPr marL="176400" indent="-176400" defTabSz="1006475">
              <a:lnSpc>
                <a:spcPct val="150000"/>
              </a:lnSpc>
            </a:pP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项目经理，并总体负责需求分析、数据建模、</a:t>
            </a: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ETL</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设计</a:t>
            </a:r>
          </a:p>
          <a:p>
            <a:pPr>
              <a:lnSpc>
                <a:spcPct val="150000"/>
              </a:lnSpc>
            </a:pPr>
            <a:endParaRPr lang="zh-CN" altLang="en-US" sz="1400" b="1" i="1" dirty="0">
              <a:solidFill>
                <a:schemeClr val="tx1">
                  <a:lumMod val="75000"/>
                  <a:lumOff val="25000"/>
                </a:schemeClr>
              </a:solidFill>
              <a:latin typeface="+mn-ea"/>
              <a:cs typeface="Heiti SC Light"/>
            </a:endParaRPr>
          </a:p>
        </p:txBody>
      </p:sp>
      <p:grpSp>
        <p:nvGrpSpPr>
          <p:cNvPr id="2" name="组合 1"/>
          <p:cNvGrpSpPr/>
          <p:nvPr/>
        </p:nvGrpSpPr>
        <p:grpSpPr>
          <a:xfrm>
            <a:off x="8009852" y="1676075"/>
            <a:ext cx="3298359" cy="5320178"/>
            <a:chOff x="7166440" y="1424288"/>
            <a:chExt cx="3298359" cy="5320178"/>
          </a:xfrm>
        </p:grpSpPr>
        <p:sp>
          <p:nvSpPr>
            <p:cNvPr id="6" name="Rectangle 4"/>
            <p:cNvSpPr/>
            <p:nvPr/>
          </p:nvSpPr>
          <p:spPr>
            <a:xfrm>
              <a:off x="7166441" y="1424288"/>
              <a:ext cx="2663358" cy="2014935"/>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主要客户：</a:t>
              </a:r>
              <a:endParaRPr lang="en-US" altLang="zh-CN" sz="1400" b="1" i="1" dirty="0">
                <a:solidFill>
                  <a:schemeClr val="tx1">
                    <a:lumMod val="75000"/>
                    <a:lumOff val="25000"/>
                  </a:schemeClr>
                </a:solidFill>
                <a:latin typeface="+mn-ea"/>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惠氏营养品</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新希望乳业</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苏泊尔集团</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恒逸集团</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华润微电子</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海尔集团</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海天集团</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顶新集团</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华润半导体</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华新水泥</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葛兰素史克制药</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百事</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上海航空</a:t>
              </a:r>
            </a:p>
          </p:txBody>
        </p:sp>
        <p:sp>
          <p:nvSpPr>
            <p:cNvPr id="8" name="Rectangle 6"/>
            <p:cNvSpPr/>
            <p:nvPr/>
          </p:nvSpPr>
          <p:spPr>
            <a:xfrm>
              <a:off x="7166440" y="5653515"/>
              <a:ext cx="3298359" cy="1090951"/>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教育背景：</a:t>
              </a:r>
              <a:endParaRPr lang="en-US" altLang="zh-CN" sz="1400" b="1" i="1" dirty="0">
                <a:solidFill>
                  <a:schemeClr val="tx1">
                    <a:lumMod val="75000"/>
                    <a:lumOff val="25000"/>
                  </a:schemeClr>
                </a:solidFill>
                <a:latin typeface="+mn-ea"/>
                <a:cs typeface="Heiti SC Light"/>
              </a:endParaRPr>
            </a:p>
            <a:p>
              <a:pPr marL="176400" indent="-176400">
                <a:spcBef>
                  <a:spcPts val="300"/>
                </a:spcBef>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浙江大学（本科）</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r>
              <a:b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b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信息电子技术专业</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p:txBody>
        </p:sp>
        <p:sp>
          <p:nvSpPr>
            <p:cNvPr id="7" name="Rectangle 5"/>
            <p:cNvSpPr/>
            <p:nvPr/>
          </p:nvSpPr>
          <p:spPr>
            <a:xfrm>
              <a:off x="7166440" y="4244391"/>
              <a:ext cx="2663359" cy="1500197"/>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技术背景：</a:t>
              </a:r>
              <a:endParaRPr lang="en-US" altLang="zh-CN" sz="1400" b="1" i="1" dirty="0">
                <a:solidFill>
                  <a:schemeClr val="tx1">
                    <a:lumMod val="75000"/>
                    <a:lumOff val="25000"/>
                  </a:schemeClr>
                </a:solidFill>
                <a:latin typeface="+mn-ea"/>
                <a:cs typeface="Heiti SC Light"/>
              </a:endParaRPr>
            </a:p>
            <a:p>
              <a:pPr marL="176400" indent="-176400">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建模</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en-US" altLang="zh-CN" sz="1200" dirty="0" err="1">
                  <a:solidFill>
                    <a:schemeClr val="tx1">
                      <a:lumMod val="85000"/>
                      <a:lumOff val="15000"/>
                    </a:schemeClr>
                  </a:solidFill>
                  <a:latin typeface="华文中宋" panose="02010600040101010101" pitchFamily="2" charset="-122"/>
                  <a:ea typeface="华文中宋" panose="02010600040101010101" pitchFamily="2" charset="-122"/>
                  <a:cs typeface="Heiti SC Light"/>
                </a:rPr>
                <a:t>ERwin</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平台：</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BO</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200" dirty="0" err="1">
                  <a:solidFill>
                    <a:schemeClr val="tx1">
                      <a:lumMod val="85000"/>
                      <a:lumOff val="15000"/>
                    </a:schemeClr>
                  </a:solidFill>
                  <a:latin typeface="华文中宋" panose="02010600040101010101" pitchFamily="2" charset="-122"/>
                  <a:ea typeface="华文中宋" panose="02010600040101010101" pitchFamily="2" charset="-122"/>
                  <a:cs typeface="Heiti SC Light"/>
                </a:rPr>
                <a:t>Qliview</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ETL</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BW</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Informatica</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DI</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数据库系统：</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Oracle</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大数据：</a:t>
              </a:r>
              <a:r>
                <a:rPr lang="en-US" altLang="zh-CN" sz="1200" dirty="0" err="1">
                  <a:solidFill>
                    <a:schemeClr val="tx1">
                      <a:lumMod val="85000"/>
                      <a:lumOff val="15000"/>
                    </a:schemeClr>
                  </a:solidFill>
                  <a:latin typeface="华文中宋" panose="02010600040101010101" pitchFamily="2" charset="-122"/>
                  <a:ea typeface="华文中宋" panose="02010600040101010101" pitchFamily="2" charset="-122"/>
                  <a:cs typeface="Heiti SC Light"/>
                </a:rPr>
                <a:t>Knime</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p:txBody>
        </p:sp>
      </p:grpSp>
    </p:spTree>
    <p:extLst>
      <p:ext uri="{BB962C8B-B14F-4D97-AF65-F5344CB8AC3E}">
        <p14:creationId xmlns:p14="http://schemas.microsoft.com/office/powerpoint/2010/main" val="17520841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22</a:t>
            </a:fld>
            <a:endParaRPr lang="zh-CN" altLang="en-US"/>
          </a:p>
        </p:txBody>
      </p:sp>
      <p:sp>
        <p:nvSpPr>
          <p:cNvPr id="4" name="标题 1"/>
          <p:cNvSpPr txBox="1">
            <a:spLocks/>
          </p:cNvSpPr>
          <p:nvPr/>
        </p:nvSpPr>
        <p:spPr>
          <a:xfrm>
            <a:off x="665578" y="909238"/>
            <a:ext cx="8172000" cy="8640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latin typeface="+mn-ea"/>
                <a:ea typeface="+mn-ea"/>
              </a:rPr>
              <a:t>高级</a:t>
            </a:r>
            <a:r>
              <a:rPr lang="zh-CN" altLang="en-US" dirty="0" smtClean="0">
                <a:solidFill>
                  <a:schemeClr val="tx1">
                    <a:lumMod val="75000"/>
                    <a:lumOff val="25000"/>
                  </a:schemeClr>
                </a:solidFill>
                <a:latin typeface="+mn-ea"/>
                <a:ea typeface="+mn-ea"/>
              </a:rPr>
              <a:t> </a:t>
            </a:r>
            <a:r>
              <a:rPr lang="en-US" altLang="zh-CN" dirty="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胡艺友</a:t>
            </a:r>
            <a:r>
              <a:rPr lang="en-US" altLang="zh-CN" dirty="0" smtClean="0">
                <a:solidFill>
                  <a:schemeClr val="tx1">
                    <a:lumMod val="75000"/>
                    <a:lumOff val="25000"/>
                  </a:schemeClr>
                </a:solidFill>
                <a:latin typeface="+mn-ea"/>
                <a:ea typeface="+mn-ea"/>
              </a:rPr>
              <a:t>– </a:t>
            </a:r>
            <a:r>
              <a:rPr lang="zh-CN" altLang="en-US" dirty="0" smtClean="0">
                <a:solidFill>
                  <a:schemeClr val="tx1">
                    <a:lumMod val="75000"/>
                    <a:lumOff val="25000"/>
                  </a:schemeClr>
                </a:solidFill>
                <a:latin typeface="+mn-ea"/>
                <a:ea typeface="+mn-ea"/>
              </a:rPr>
              <a:t>业务分析 </a:t>
            </a:r>
            <a:r>
              <a:rPr lang="en-US" altLang="zh-CN" dirty="0" smtClean="0">
                <a:solidFill>
                  <a:schemeClr val="tx1">
                    <a:lumMod val="75000"/>
                    <a:lumOff val="25000"/>
                  </a:schemeClr>
                </a:solidFill>
                <a:latin typeface="+mn-ea"/>
                <a:ea typeface="+mn-ea"/>
              </a:rPr>
              <a:t>&amp; </a:t>
            </a:r>
            <a:r>
              <a:rPr lang="zh-CN" altLang="en-US" dirty="0" smtClean="0">
                <a:solidFill>
                  <a:schemeClr val="tx1">
                    <a:lumMod val="75000"/>
                    <a:lumOff val="25000"/>
                  </a:schemeClr>
                </a:solidFill>
                <a:latin typeface="+mn-ea"/>
                <a:ea typeface="+mn-ea"/>
              </a:rPr>
              <a:t>项目管理</a:t>
            </a:r>
            <a:endParaRPr lang="en-US" dirty="0">
              <a:solidFill>
                <a:schemeClr val="tx1">
                  <a:lumMod val="75000"/>
                  <a:lumOff val="25000"/>
                </a:schemeClr>
              </a:solidFill>
              <a:latin typeface="+mn-ea"/>
              <a:ea typeface="+mn-ea"/>
            </a:endParaRPr>
          </a:p>
        </p:txBody>
      </p:sp>
      <p:sp>
        <p:nvSpPr>
          <p:cNvPr id="5" name="Rectangle 3"/>
          <p:cNvSpPr/>
          <p:nvPr/>
        </p:nvSpPr>
        <p:spPr>
          <a:xfrm>
            <a:off x="590681" y="1677924"/>
            <a:ext cx="6837232" cy="4748199"/>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资质简述：</a:t>
            </a:r>
            <a:endParaRPr lang="en-US" altLang="zh-CN" sz="1400" b="1" i="1" dirty="0">
              <a:solidFill>
                <a:schemeClr val="tx1">
                  <a:lumMod val="75000"/>
                  <a:lumOff val="25000"/>
                </a:schemeClr>
              </a:solidFill>
              <a:latin typeface="+mn-ea"/>
              <a:cs typeface="Heiti SC Light"/>
            </a:endParaRPr>
          </a:p>
          <a:p>
            <a:pPr indent="-176400">
              <a:lnSpc>
                <a:spcPct val="150000"/>
              </a:lnSpc>
            </a:pP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8</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年以上数据仓库和大数据工作经历，在业务分析、报表设计和数据建模方面有丰富的实战经验；</a:t>
            </a: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PMP</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ISO</a:t>
            </a:r>
            <a:r>
              <a:rPr lang="zh-CN" altLang="en-US"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质量内审员；数据仓库培训</a:t>
            </a:r>
            <a:endParaRPr lang="en-US" altLang="zh-CN" sz="14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indent="-176400">
              <a:lnSpc>
                <a:spcPct val="150000"/>
              </a:lnSpc>
            </a:pPr>
            <a:endParaRPr lang="en-US" altLang="zh-TW" sz="600" dirty="0">
              <a:solidFill>
                <a:schemeClr val="tx1">
                  <a:lumMod val="75000"/>
                  <a:lumOff val="25000"/>
                </a:schemeClr>
              </a:solidFill>
              <a:latin typeface="+mn-ea"/>
              <a:cs typeface="Heiti SC Light"/>
            </a:endParaRPr>
          </a:p>
          <a:p>
            <a:pPr>
              <a:lnSpc>
                <a:spcPct val="150000"/>
              </a:lnSpc>
            </a:pPr>
            <a:r>
              <a:rPr lang="zh-CN" altLang="en-US" sz="1400" b="1" i="1" dirty="0">
                <a:solidFill>
                  <a:schemeClr val="tx1">
                    <a:lumMod val="75000"/>
                    <a:lumOff val="25000"/>
                  </a:schemeClr>
                </a:solidFill>
                <a:latin typeface="+mn-ea"/>
                <a:cs typeface="Heiti SC Light"/>
              </a:rPr>
              <a:t>项目经验：</a:t>
            </a:r>
            <a:endParaRPr lang="en-US" altLang="zh-CN" sz="1400" b="1" i="1" dirty="0">
              <a:solidFill>
                <a:schemeClr val="tx1">
                  <a:lumMod val="75000"/>
                  <a:lumOff val="25000"/>
                </a:schemeClr>
              </a:solidFill>
              <a:latin typeface="+mn-ea"/>
              <a:cs typeface="Heiti SC Light"/>
            </a:endParaRPr>
          </a:p>
          <a:p>
            <a:pPr marL="176400" indent="-176400" defTabSz="1006475">
              <a:lnSpc>
                <a:spcPct val="150000"/>
              </a:lnSpc>
            </a:pP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企业</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ETL</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平台项目</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北汽集团</a:t>
            </a:r>
            <a:endPar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buFont typeface="Arial" charset="0"/>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担任项目经理并进行需求分析，带领团队进行开发</a:t>
            </a:r>
            <a:endPar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endPar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集团数据仓库实施                </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青岛海尔</a:t>
            </a:r>
            <a:endPar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5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参与相关系统架构建设、需求调研及模型开发</a:t>
            </a:r>
            <a:endParaRPr lang="en-US" altLang="zh-CN" sz="105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a:lnSpc>
                <a:spcPct val="150000"/>
              </a:lnSpc>
            </a:pPr>
            <a:endParaRPr lang="en-US" altLang="zh-CN" sz="6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defTabSz="1006475">
              <a:lnSpc>
                <a:spcPct val="150000"/>
              </a:lnSpc>
            </a:pP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集团 </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 </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优化升级项目                          </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海信集团</a:t>
            </a:r>
            <a:endParaRPr lang="en-US" altLang="zh-TW" sz="1200" b="1" u="sng"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a:lnSpc>
                <a:spcPct val="150000"/>
              </a:lnSpc>
              <a:buFont typeface="Arial"/>
              <a:buChar char="•"/>
            </a:pPr>
            <a:r>
              <a:rPr lang="zh-CN" altLang="en-US" sz="10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作为项目需求分析师及模型设计师进行项目实施</a:t>
            </a:r>
            <a:endParaRPr lang="en-US" altLang="zh-CN" sz="6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buFont typeface="Arial" charset="0"/>
              <a:buChar char="•"/>
            </a:pP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pP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企业数据仓库系统</a:t>
            </a:r>
            <a:r>
              <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交银施罗德基金</a:t>
            </a:r>
            <a:endParaRPr lang="en-US" altLang="zh-CN" sz="1200" b="1"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lnSpc>
                <a:spcPct val="150000"/>
              </a:lnSpc>
              <a:buFont typeface="Arial" charset="0"/>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担任业务分析师及数据仓库模型设计师参与项目实施</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p:txBody>
      </p:sp>
      <p:grpSp>
        <p:nvGrpSpPr>
          <p:cNvPr id="2" name="组合 1"/>
          <p:cNvGrpSpPr/>
          <p:nvPr/>
        </p:nvGrpSpPr>
        <p:grpSpPr>
          <a:xfrm>
            <a:off x="8055441" y="1653970"/>
            <a:ext cx="3298359" cy="4748200"/>
            <a:chOff x="7166440" y="1424288"/>
            <a:chExt cx="3298359" cy="4748200"/>
          </a:xfrm>
        </p:grpSpPr>
        <p:sp>
          <p:nvSpPr>
            <p:cNvPr id="6" name="Rectangle 4"/>
            <p:cNvSpPr/>
            <p:nvPr/>
          </p:nvSpPr>
          <p:spPr>
            <a:xfrm>
              <a:off x="7166441" y="1424288"/>
              <a:ext cx="2222108" cy="2014935"/>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lIns="180000" tIns="72000" rIns="180000" bIns="72000" rtlCol="0" anchor="t" anchorCtr="0"/>
            <a:lstStyle/>
            <a:p>
              <a:pPr>
                <a:lnSpc>
                  <a:spcPct val="150000"/>
                </a:lnSpc>
              </a:pPr>
              <a:r>
                <a:rPr lang="zh-CN" altLang="en-US" sz="1400" b="1" i="1" dirty="0">
                  <a:solidFill>
                    <a:schemeClr val="tx1">
                      <a:lumMod val="75000"/>
                      <a:lumOff val="25000"/>
                    </a:schemeClr>
                  </a:solidFill>
                  <a:latin typeface="+mn-ea"/>
                  <a:cs typeface="Heiti SC Light"/>
                </a:rPr>
                <a:t>主要客户：</a:t>
              </a:r>
              <a:endParaRPr lang="en-US" altLang="zh-CN" sz="1400" b="1" i="1" dirty="0">
                <a:solidFill>
                  <a:schemeClr val="tx1">
                    <a:lumMod val="75000"/>
                    <a:lumOff val="25000"/>
                  </a:schemeClr>
                </a:solidFill>
                <a:latin typeface="+mn-ea"/>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青岛海尔</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海尔美国</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海信</a:t>
              </a:r>
              <a:r>
                <a:rPr lang="zh-CN" altLang="en-US" sz="1200"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rPr>
                <a:t>冰箱</a:t>
              </a:r>
              <a:endParaRPr lang="en-US" altLang="zh-CN" sz="1200" dirty="0" smtClean="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北汽集团</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吉利汽车</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交银施罗德基金</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p:txBody>
        </p:sp>
        <p:sp>
          <p:nvSpPr>
            <p:cNvPr id="8" name="Rectangle 6"/>
            <p:cNvSpPr/>
            <p:nvPr/>
          </p:nvSpPr>
          <p:spPr>
            <a:xfrm>
              <a:off x="7166440" y="5081537"/>
              <a:ext cx="3298359" cy="1090951"/>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教育背景：</a:t>
              </a:r>
              <a:endParaRPr lang="en-US" altLang="zh-CN" sz="1400" b="1" i="1" dirty="0">
                <a:solidFill>
                  <a:schemeClr val="tx1">
                    <a:lumMod val="75000"/>
                    <a:lumOff val="25000"/>
                  </a:schemeClr>
                </a:solidFill>
                <a:latin typeface="+mn-ea"/>
                <a:cs typeface="Heiti SC Light"/>
              </a:endParaRPr>
            </a:p>
            <a:p>
              <a:pPr marL="176400" indent="-176400">
                <a:spcBef>
                  <a:spcPts val="300"/>
                </a:spcBef>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澳大利亚科廷大学（硕士）</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r>
              <a:b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b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计算机科学技术专业</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a:p>
              <a:pPr marL="176400" indent="-176400">
                <a:spcBef>
                  <a:spcPts val="300"/>
                </a:spcBef>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江西理工（本科）</a:t>
              </a:r>
              <a:endPar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endParaRPr>
            </a:p>
          </p:txBody>
        </p:sp>
        <p:sp>
          <p:nvSpPr>
            <p:cNvPr id="7" name="Rectangle 5"/>
            <p:cNvSpPr/>
            <p:nvPr/>
          </p:nvSpPr>
          <p:spPr>
            <a:xfrm>
              <a:off x="7166440" y="3509902"/>
              <a:ext cx="2663359" cy="1500197"/>
            </a:xfrm>
            <a:prstGeom prst="rect">
              <a:avLst/>
            </a:prstGeom>
            <a:noFill/>
            <a:ln w="19050" cmpd="sng">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0000" tIns="72000" rIns="180000" bIns="72000" numCol="1" spcCol="0" rtlCol="0" fromWordArt="0" anchor="t" anchorCtr="0" forceAA="0" compatLnSpc="1">
              <a:prstTxWarp prst="textNoShape">
                <a:avLst/>
              </a:prstTxWarp>
              <a:noAutofit/>
            </a:bodyPr>
            <a:lstStyle/>
            <a:p>
              <a:pPr>
                <a:lnSpc>
                  <a:spcPct val="150000"/>
                </a:lnSpc>
              </a:pPr>
              <a:r>
                <a:rPr lang="zh-CN" altLang="en-US" sz="1400" b="1" i="1" dirty="0">
                  <a:solidFill>
                    <a:schemeClr val="tx1">
                      <a:lumMod val="75000"/>
                      <a:lumOff val="25000"/>
                    </a:schemeClr>
                  </a:solidFill>
                  <a:latin typeface="+mn-ea"/>
                  <a:cs typeface="Heiti SC Light"/>
                </a:rPr>
                <a:t>技术背景：</a:t>
              </a:r>
              <a:endParaRPr lang="en-US" altLang="zh-CN" sz="1400" b="1" i="1" dirty="0">
                <a:solidFill>
                  <a:schemeClr val="tx1">
                    <a:lumMod val="75000"/>
                    <a:lumOff val="25000"/>
                  </a:schemeClr>
                </a:solidFill>
                <a:latin typeface="+mn-ea"/>
                <a:cs typeface="Heiti SC Light"/>
              </a:endParaRPr>
            </a:p>
            <a:p>
              <a:pPr marL="176400" indent="-176400">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建模</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 Power Designer</a:t>
              </a:r>
            </a:p>
            <a:p>
              <a:pPr marL="176400" indent="-176400" defTabSz="1006475">
                <a:buFont typeface="Arial"/>
                <a:buChar char="•"/>
              </a:pP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BI</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平台：</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BO Tableau</a:t>
              </a:r>
            </a:p>
            <a:p>
              <a:pPr marL="176400" indent="-176400" defTabSz="1006475">
                <a:buFont typeface="Arial"/>
                <a:buChar char="•"/>
              </a:pP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ETL</a:t>
              </a: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Informatica</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数据库系统：</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Oracle</a:t>
              </a:r>
            </a:p>
            <a:p>
              <a:pPr marL="176400" indent="-176400" defTabSz="1006475">
                <a:buFont typeface="Arial"/>
                <a:buChar char="•"/>
              </a:pPr>
              <a:r>
                <a:rPr lang="zh-CN" altLang="en-US"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数据挖掘：</a:t>
              </a:r>
              <a:r>
                <a:rPr lang="en-US" altLang="zh-CN" sz="1200" dirty="0">
                  <a:solidFill>
                    <a:schemeClr val="tx1">
                      <a:lumMod val="85000"/>
                      <a:lumOff val="15000"/>
                    </a:schemeClr>
                  </a:solidFill>
                  <a:latin typeface="华文中宋" panose="02010600040101010101" pitchFamily="2" charset="-122"/>
                  <a:ea typeface="华文中宋" panose="02010600040101010101" pitchFamily="2" charset="-122"/>
                  <a:cs typeface="Heiti SC Light"/>
                </a:rPr>
                <a:t>SPSS Modeler</a:t>
              </a:r>
            </a:p>
          </p:txBody>
        </p:sp>
      </p:grpSp>
    </p:spTree>
    <p:extLst>
      <p:ext uri="{BB962C8B-B14F-4D97-AF65-F5344CB8AC3E}">
        <p14:creationId xmlns:p14="http://schemas.microsoft.com/office/powerpoint/2010/main" val="20794242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23</a:t>
            </a:fld>
            <a:endParaRPr lang="zh-CN" altLang="en-US"/>
          </a:p>
        </p:txBody>
      </p:sp>
      <p:sp>
        <p:nvSpPr>
          <p:cNvPr id="4" name="标题 1"/>
          <p:cNvSpPr txBox="1">
            <a:spLocks/>
          </p:cNvSpPr>
          <p:nvPr/>
        </p:nvSpPr>
        <p:spPr>
          <a:xfrm>
            <a:off x="692082" y="893148"/>
            <a:ext cx="4489518" cy="8640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高级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黄裔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数据准备</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652326" y="1724201"/>
            <a:ext cx="6447675" cy="4814711"/>
          </a:xfrm>
          <a:prstGeom prst="rect">
            <a:avLst/>
          </a:prstGeom>
          <a:noFill/>
          <a:ln w="12700">
            <a:solidFill>
              <a:schemeClr val="bg1"/>
            </a:solidFill>
            <a:miter lim="800000"/>
            <a:headEnd/>
            <a:tailEnd/>
          </a:ln>
        </p:spPr>
        <p:txBody>
          <a:bodyPr lIns="101600" tIns="50800" rIns="101600" bIns="50800"/>
          <a:lstStyle/>
          <a:p>
            <a:pPr defTabSz="1006475"/>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资质简述：</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拥有</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从业经验，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年数据仓库开发、运维经验，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年软件开发经验。在数据仓库建模，</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ETL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方面有丰富的开发经验。</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项目</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经验概览：</a:t>
            </a:r>
          </a:p>
          <a:p>
            <a:pPr defTabSz="1006475"/>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数据仓库项目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项目经理。负责项目管理、需求分析、建模、开发、后期运维。</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lnSpc>
                <a:spcPct val="50000"/>
              </a:lnSpc>
            </a:pP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BI</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开发项目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负责项目需求分析、开发。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HR</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绩效管理项目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项目经理，负责项目管理、调研、需求分析、开发。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商业</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ERP</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负责项目实施。</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商业</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ERP</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合同管理二次开发项目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负责项目的需求分析、开发。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en-US" altLang="zh-CN" sz="1200" b="0" u="sng" dirty="0">
                <a:solidFill>
                  <a:schemeClr val="tx1">
                    <a:lumMod val="75000"/>
                    <a:lumOff val="25000"/>
                  </a:schemeClr>
                </a:solidFill>
                <a:latin typeface="微软雅黑" panose="020B0503020204020204" pitchFamily="34" charset="-122"/>
                <a:ea typeface="微软雅黑" panose="020B0503020204020204" pitchFamily="34" charset="-122"/>
              </a:rPr>
              <a:t>CRM</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系统一卡通二次开发项目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项目经理。负责项目管理、调研、需求分析、开发。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物流</a:t>
            </a:r>
            <a:r>
              <a:rPr lang="en-US" altLang="zh-CN" sz="1200" b="0" u="sng" dirty="0">
                <a:solidFill>
                  <a:schemeClr val="tx1">
                    <a:lumMod val="75000"/>
                    <a:lumOff val="25000"/>
                  </a:schemeClr>
                </a:solidFill>
                <a:latin typeface="微软雅黑" panose="020B0503020204020204" pitchFamily="34" charset="-122"/>
                <a:ea typeface="微软雅黑" panose="020B0503020204020204" pitchFamily="34" charset="-122"/>
              </a:rPr>
              <a:t>RF</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管理项目</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青岛利客来</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项目经理。负责项目管理、需求分析、开发。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智能采购项目</a:t>
            </a:r>
            <a:r>
              <a:rPr lang="en-US" altLang="zh-CN" sz="1200" b="0" u="sng"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0" u="sng" dirty="0">
                <a:solidFill>
                  <a:schemeClr val="tx1">
                    <a:lumMod val="75000"/>
                    <a:lumOff val="25000"/>
                  </a:schemeClr>
                </a:solidFill>
                <a:latin typeface="微软雅黑" panose="020B0503020204020204" pitchFamily="34" charset="-122"/>
                <a:ea typeface="微软雅黑" panose="020B0503020204020204" pitchFamily="34" charset="-122"/>
              </a:rPr>
              <a:t>厦门美岁商业</a:t>
            </a:r>
          </a:p>
          <a:p>
            <a:pPr defTabSz="1006475">
              <a:buFont typeface="Arial" charset="0"/>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项目经理。负责项目管理、调研、需求分析、开发。</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buFont typeface="Arial" charset="0"/>
              <a:buChar char="•"/>
            </a:pP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buFont typeface="Arial" charset="0"/>
              <a:buChar char="•"/>
            </a:pP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lnSpc>
                <a:spcPct val="50000"/>
              </a:lnSpc>
            </a:pP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8127565" y="1746734"/>
            <a:ext cx="2519362" cy="3700251"/>
            <a:chOff x="6974627" y="1169214"/>
            <a:chExt cx="2519362" cy="3700251"/>
          </a:xfrm>
        </p:grpSpPr>
        <p:sp>
          <p:nvSpPr>
            <p:cNvPr id="6" name="Rectangle 7"/>
            <p:cNvSpPr>
              <a:spLocks noChangeArrowheads="1"/>
            </p:cNvSpPr>
            <p:nvPr/>
          </p:nvSpPr>
          <p:spPr bwMode="auto">
            <a:xfrm>
              <a:off x="6974627" y="1169214"/>
              <a:ext cx="2519362" cy="1763535"/>
            </a:xfrm>
            <a:prstGeom prst="rect">
              <a:avLst/>
            </a:prstGeom>
            <a:noFill/>
            <a:ln w="12700">
              <a:solidFill>
                <a:schemeClr val="bg1"/>
              </a:solidFill>
              <a:miter lim="800000"/>
              <a:headEnd/>
              <a:tailEnd/>
            </a:ln>
          </p:spPr>
          <p:txBody>
            <a:bodyPr lIns="101600" tIns="50800" rIns="101600" bIns="50800"/>
            <a:lstStyle/>
            <a:p>
              <a:pPr marL="122238" indent="-122238" defTabSz="1006475"/>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主要</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客户</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青岛维客集团</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青岛利客来集团</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厦门美岁商业</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	</a:t>
              </a:r>
            </a:p>
            <a:p>
              <a:pPr marL="122238" indent="-122238" defTabSz="1006475">
                <a:buFontTx/>
                <a:buChar char="•"/>
              </a:pP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974627" y="2469002"/>
              <a:ext cx="2519362" cy="1517603"/>
            </a:xfrm>
            <a:prstGeom prst="rect">
              <a:avLst/>
            </a:prstGeom>
            <a:noFill/>
            <a:ln w="12700">
              <a:solidFill>
                <a:schemeClr val="bg1"/>
              </a:solidFill>
              <a:miter lim="800000"/>
              <a:headEnd/>
              <a:tailEnd/>
            </a:ln>
          </p:spPr>
          <p:txBody>
            <a:bodyPr lIns="101600" tIns="50800" rIns="101600" bIns="50800"/>
            <a:lstStyle/>
            <a:p>
              <a:pPr marL="122238" indent="-122238" defTabSz="1006475"/>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技术</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技能：</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项目管理</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系统设计与数据建模</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数据库系统：</a:t>
              </a:r>
              <a:r>
                <a:rPr lang="en-US" altLang="zh-CN" sz="1200" b="0" dirty="0" err="1">
                  <a:solidFill>
                    <a:schemeClr val="tx1">
                      <a:lumMod val="75000"/>
                      <a:lumOff val="25000"/>
                    </a:schemeClr>
                  </a:solidFill>
                  <a:latin typeface="微软雅黑" panose="020B0503020204020204" pitchFamily="34" charset="-122"/>
                  <a:ea typeface="微软雅黑" panose="020B0503020204020204" pitchFamily="34" charset="-122"/>
                </a:rPr>
                <a:t>Sqlserver</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Oracle, MSSQL</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Sybase</a:t>
              </a: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编程语言：</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rPr>
                <a:t>Delphi</a:t>
              </a:r>
            </a:p>
            <a:p>
              <a:pPr marL="122238" indent="-122238" defTabSz="1006475">
                <a:buFontTx/>
                <a:buChar char="•"/>
              </a:pPr>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网络搭建与服务器部署调优</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97818" y="4407800"/>
              <a:ext cx="2298700" cy="461665"/>
            </a:xfrm>
            <a:prstGeom prst="rect">
              <a:avLst/>
            </a:prstGeom>
            <a:noFill/>
          </p:spPr>
          <p:txBody>
            <a:bodyPr wrap="square" rtlCol="0">
              <a:spAutoFit/>
            </a:bodyPr>
            <a:lstStyle/>
            <a:p>
              <a:pPr marL="122238" indent="-122238" defTabSz="1006475"/>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教育</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背景：</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青岛理工大学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学士</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036438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项目成员介绍</a:t>
            </a:r>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24</a:t>
            </a:fld>
            <a:endParaRPr lang="zh-CN" altLang="en-US"/>
          </a:p>
        </p:txBody>
      </p:sp>
      <p:sp>
        <p:nvSpPr>
          <p:cNvPr id="6" name="Rectangle 3"/>
          <p:cNvSpPr>
            <a:spLocks noChangeArrowheads="1"/>
          </p:cNvSpPr>
          <p:nvPr/>
        </p:nvSpPr>
        <p:spPr bwMode="auto">
          <a:xfrm>
            <a:off x="660939" y="1720230"/>
            <a:ext cx="6770754" cy="5647328"/>
          </a:xfrm>
          <a:prstGeom prst="rect">
            <a:avLst/>
          </a:prstGeom>
          <a:noFill/>
          <a:ln w="12700">
            <a:solidFill>
              <a:srgbClr val="FFFFFF"/>
            </a:solidFill>
            <a:miter lim="800000"/>
            <a:headEnd/>
            <a:tailEnd/>
          </a:ln>
          <a:effectLst/>
        </p:spPr>
        <p:txBody>
          <a:bodyPr lIns="101600" tIns="50800" rIns="101600" bIns="50800"/>
          <a:lstStyle/>
          <a:p>
            <a:pPr defTabSz="1006475">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资质简述：</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拥有</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JavaEE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工作经验；有一定的项目管理经验；熟悉</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HOP4.0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JavaEE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主流技术，如：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Struts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Spring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Hibernate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Ibatis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ExtJs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jQeury</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Dubbo</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等；熟悉前端技术</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Jquery</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Bootstrap</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等；熟悉主流数据库，如：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Oracle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；熟悉主流</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服务器，如：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Tomcat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Weblogic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经验概项目览：</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HITS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项目</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海尔集团</a:t>
            </a:r>
          </a:p>
          <a:p>
            <a:pPr defTabSz="1006475">
              <a:buFont typeface="Arial" pitchFamily="34" charset="0"/>
              <a:buChar cha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高级</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软件工程师，架构设计，需求分析，使用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HOP4.0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进行系统开发。</a:t>
            </a:r>
          </a:p>
          <a:p>
            <a:pPr defTabSz="1006475">
              <a:defRP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数据仓库 项目</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海尔集团</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buFont typeface="Arial" pitchFamily="34" charset="0"/>
              <a:buChar char="•"/>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软件工程师，负责元数据管理平台的需求分析、开发及维护工作。</a:t>
            </a:r>
          </a:p>
          <a:p>
            <a:pPr defTabSz="1006475">
              <a:lnSpc>
                <a:spcPct val="5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百威英博</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EMS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百威英博（资阳）有限公司</a:t>
            </a:r>
          </a:p>
          <a:p>
            <a:pPr defTabSz="1006475">
              <a:buFont typeface="Arial" pitchFamily="34" charset="0"/>
              <a:buChar cha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项目组长，负责</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EMS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项目的部分项目管理、需求分析、系统设计及系统开发工作。</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buFont typeface="Arial" pitchFamily="34" charset="0"/>
              <a:buChar char="•"/>
              <a:defRP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青岛啤酒</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MES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青岛啤酒总部</a:t>
            </a:r>
          </a:p>
          <a:p>
            <a:pPr defTabSz="1006475">
              <a:buFont typeface="Arial" pitchFamily="34" charset="0"/>
              <a:buChar char="•"/>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软件工程师，负责总部版本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MES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项目的需求分析及系统设计工作。</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lnSpc>
                <a:spcPct val="5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006475">
              <a:lnSpc>
                <a:spcPct val="50000"/>
              </a:lnSpc>
              <a:defRPr/>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6213" lvl="1" indent="-176213" defTabSz="1006475">
              <a:spcBef>
                <a:spcPts val="300"/>
              </a:spcBef>
              <a:buClr>
                <a:srgbClr val="FFB513"/>
              </a:buClr>
              <a:defRP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6213" lvl="1" indent="-176213" defTabSz="1006475">
              <a:spcBef>
                <a:spcPts val="300"/>
              </a:spcBef>
              <a:buClr>
                <a:srgbClr val="FFB513"/>
              </a:buClr>
              <a:buFont typeface="Arial" pitchFamily="34" charset="0"/>
              <a:buChar char="•"/>
              <a:defRP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8120804" y="1741395"/>
            <a:ext cx="3514604" cy="4717521"/>
            <a:chOff x="8054544" y="1714891"/>
            <a:chExt cx="3514604" cy="4717521"/>
          </a:xfrm>
        </p:grpSpPr>
        <p:sp>
          <p:nvSpPr>
            <p:cNvPr id="5" name="Rectangle 2"/>
            <p:cNvSpPr>
              <a:spLocks noChangeArrowheads="1"/>
            </p:cNvSpPr>
            <p:nvPr/>
          </p:nvSpPr>
          <p:spPr bwMode="auto">
            <a:xfrm>
              <a:off x="8054544" y="3659578"/>
              <a:ext cx="3514604" cy="1584325"/>
            </a:xfrm>
            <a:prstGeom prst="rect">
              <a:avLst/>
            </a:prstGeom>
            <a:noFill/>
            <a:ln w="12700">
              <a:solidFill>
                <a:srgbClr val="FFFFFF"/>
              </a:solidFill>
              <a:miter lim="800000"/>
              <a:headEnd/>
              <a:tailEnd/>
            </a:ln>
            <a:effectLst/>
          </p:spPr>
          <p:txBody>
            <a:bodyPr lIns="101600" tIns="50800" rIns="101600" bIns="50800"/>
            <a:lstStyle/>
            <a:p>
              <a:pPr marL="122238" indent="-122238" defTabSz="1006475" eaLnBrk="0" hangingPunct="0">
                <a:buClr>
                  <a:srgbClr val="FFB513"/>
                </a:buCl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技术技能</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JavaEE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Struts, Spring, Hibernate,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Ibatis</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ExtJs</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jQeury</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服务器：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Tomcat,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Weblogic</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数据库系统：</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Oracle, MySQL</a:t>
              </a:r>
            </a:p>
          </p:txBody>
        </p:sp>
        <p:sp>
          <p:nvSpPr>
            <p:cNvPr id="7" name="Rectangle 2"/>
            <p:cNvSpPr>
              <a:spLocks noChangeArrowheads="1"/>
            </p:cNvSpPr>
            <p:nvPr/>
          </p:nvSpPr>
          <p:spPr bwMode="auto">
            <a:xfrm>
              <a:off x="8054544" y="5524892"/>
              <a:ext cx="3514604" cy="907520"/>
            </a:xfrm>
            <a:prstGeom prst="rect">
              <a:avLst/>
            </a:prstGeom>
            <a:noFill/>
            <a:ln w="12700">
              <a:solidFill>
                <a:srgbClr val="FFFFFF"/>
              </a:solidFill>
              <a:miter lim="800000"/>
              <a:headEnd/>
              <a:tailEnd/>
            </a:ln>
            <a:effectLst/>
          </p:spPr>
          <p:txBody>
            <a:bodyPr lIns="101600" tIns="50800" rIns="101600" bIns="50800"/>
            <a:lstStyle/>
            <a:p>
              <a:pPr marL="122238" indent="-122238" defTabSz="1006475" eaLnBrk="0" hangingPunct="0">
                <a:buClr>
                  <a:srgbClr val="FFB513"/>
                </a:buCl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教育背景</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学士，计算机科学与技术，烟台大学</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8054544" y="1714891"/>
              <a:ext cx="3514604" cy="1655762"/>
            </a:xfrm>
            <a:prstGeom prst="rect">
              <a:avLst/>
            </a:prstGeom>
            <a:noFill/>
            <a:ln w="12700">
              <a:solidFill>
                <a:srgbClr val="FFFFFF"/>
              </a:solidFill>
              <a:miter lim="800000"/>
              <a:headEnd/>
              <a:tailEnd/>
            </a:ln>
            <a:effectLst/>
          </p:spPr>
          <p:txBody>
            <a:bodyPr lIns="101600" tIns="50800" rIns="101600" bIns="50800"/>
            <a:lstStyle/>
            <a:p>
              <a:pPr marL="122238" indent="-122238" defTabSz="1006475" eaLnBrk="0" hangingPunct="0">
                <a:buClr>
                  <a:srgbClr val="FFB513"/>
                </a:buCl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主要客户</a:t>
              </a:r>
              <a:endParaRPr lang="en-US" altLang="zh-TW"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海尔集团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百威英博</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青岛啤酒</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新加坡电信（华为外包）</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22238" indent="-122238" defTabSz="1006475">
                <a:buFontTx/>
                <a:buChar char="•"/>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沙特电信（华为外包）</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标题 1"/>
          <p:cNvSpPr txBox="1">
            <a:spLocks/>
          </p:cNvSpPr>
          <p:nvPr/>
        </p:nvSpPr>
        <p:spPr>
          <a:xfrm>
            <a:off x="652326" y="873387"/>
            <a:ext cx="8172000" cy="8640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latin typeface="+mn-ea"/>
                <a:ea typeface="+mn-ea"/>
              </a:rPr>
              <a:t>高级 </a:t>
            </a:r>
            <a:r>
              <a:rPr lang="en-US" altLang="zh-CN" dirty="0">
                <a:solidFill>
                  <a:schemeClr val="tx1">
                    <a:lumMod val="75000"/>
                    <a:lumOff val="25000"/>
                  </a:schemeClr>
                </a:solidFill>
                <a:latin typeface="+mn-ea"/>
                <a:ea typeface="+mn-ea"/>
              </a:rPr>
              <a:t>– </a:t>
            </a:r>
            <a:r>
              <a:rPr lang="zh-CN" altLang="en-US" dirty="0">
                <a:solidFill>
                  <a:schemeClr val="tx1">
                    <a:lumMod val="75000"/>
                    <a:lumOff val="25000"/>
                  </a:schemeClr>
                </a:solidFill>
                <a:latin typeface="+mn-ea"/>
                <a:ea typeface="+mn-ea"/>
              </a:rPr>
              <a:t>王健 </a:t>
            </a:r>
            <a:r>
              <a:rPr lang="en-US" altLang="zh-CN" dirty="0">
                <a:solidFill>
                  <a:schemeClr val="tx1">
                    <a:lumMod val="75000"/>
                    <a:lumOff val="25000"/>
                  </a:schemeClr>
                </a:solidFill>
                <a:latin typeface="+mn-ea"/>
                <a:ea typeface="+mn-ea"/>
              </a:rPr>
              <a:t>– Java</a:t>
            </a:r>
            <a:endParaRPr lang="en-US"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948826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项目成员介绍</a:t>
            </a:r>
            <a:endParaRPr lang="zh-CN" altLang="en-US" dirty="0"/>
          </a:p>
        </p:txBody>
      </p:sp>
      <p:sp>
        <p:nvSpPr>
          <p:cNvPr id="3" name="灯片编号占位符 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25</a:t>
            </a:fld>
            <a:endParaRPr lang="zh-CN" altLang="en-US"/>
          </a:p>
        </p:txBody>
      </p:sp>
      <p:sp>
        <p:nvSpPr>
          <p:cNvPr id="4" name="Rectangle 3"/>
          <p:cNvSpPr>
            <a:spLocks noChangeArrowheads="1"/>
          </p:cNvSpPr>
          <p:nvPr/>
        </p:nvSpPr>
        <p:spPr bwMode="auto">
          <a:xfrm>
            <a:off x="661370" y="1706978"/>
            <a:ext cx="5656251" cy="4587168"/>
          </a:xfrm>
          <a:prstGeom prst="rect">
            <a:avLst/>
          </a:prstGeom>
          <a:noFill/>
          <a:ln w="12700">
            <a:solidFill>
              <a:srgbClr val="FFFFFF"/>
            </a:solidFill>
            <a:miter lim="800000"/>
            <a:headEnd/>
            <a:tailEnd/>
          </a:ln>
        </p:spPr>
        <p:txBody>
          <a:bodyPr lIns="101600" tIns="50800" rIns="101600" bIns="50800"/>
          <a:lstStyle>
            <a:defPPr>
              <a:defRPr lang="en-US"/>
            </a:defPPr>
            <a:lvl1pPr algn="l" rtl="0" fontAlgn="base">
              <a:spcBef>
                <a:spcPct val="0"/>
              </a:spcBef>
              <a:spcAft>
                <a:spcPct val="0"/>
              </a:spcAft>
              <a:defRPr sz="24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4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4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b="1" kern="1200">
                <a:solidFill>
                  <a:schemeClr val="tx1"/>
                </a:solidFill>
                <a:latin typeface="Arial" charset="0"/>
                <a:ea typeface="MS PGothic" pitchFamily="34" charset="-128"/>
                <a:cs typeface="+mn-cs"/>
              </a:defRPr>
            </a:lvl5pPr>
            <a:lvl6pPr marL="2286000" algn="l" defTabSz="914400" rtl="0" eaLnBrk="1" latinLnBrk="0" hangingPunct="1">
              <a:defRPr sz="2400" b="1" kern="1200">
                <a:solidFill>
                  <a:schemeClr val="tx1"/>
                </a:solidFill>
                <a:latin typeface="Arial" charset="0"/>
                <a:ea typeface="MS PGothic" pitchFamily="34" charset="-128"/>
                <a:cs typeface="+mn-cs"/>
              </a:defRPr>
            </a:lvl6pPr>
            <a:lvl7pPr marL="2743200" algn="l" defTabSz="914400" rtl="0" eaLnBrk="1" latinLnBrk="0" hangingPunct="1">
              <a:defRPr sz="2400" b="1" kern="1200">
                <a:solidFill>
                  <a:schemeClr val="tx1"/>
                </a:solidFill>
                <a:latin typeface="Arial" charset="0"/>
                <a:ea typeface="MS PGothic" pitchFamily="34" charset="-128"/>
                <a:cs typeface="+mn-cs"/>
              </a:defRPr>
            </a:lvl7pPr>
            <a:lvl8pPr marL="3200400" algn="l" defTabSz="914400" rtl="0" eaLnBrk="1" latinLnBrk="0" hangingPunct="1">
              <a:defRPr sz="2400" b="1" kern="1200">
                <a:solidFill>
                  <a:schemeClr val="tx1"/>
                </a:solidFill>
                <a:latin typeface="Arial" charset="0"/>
                <a:ea typeface="MS PGothic" pitchFamily="34" charset="-128"/>
                <a:cs typeface="+mn-cs"/>
              </a:defRPr>
            </a:lvl8pPr>
            <a:lvl9pPr marL="3657600" algn="l" defTabSz="914400" rtl="0" eaLnBrk="1" latinLnBrk="0" hangingPunct="1">
              <a:defRPr sz="2400" b="1" kern="1200">
                <a:solidFill>
                  <a:schemeClr val="tx1"/>
                </a:solidFill>
                <a:latin typeface="Arial" charset="0"/>
                <a:ea typeface="MS PGothic" pitchFamily="34" charset="-128"/>
                <a:cs typeface="+mn-cs"/>
              </a:defRPr>
            </a:lvl9pPr>
          </a:lstStyle>
          <a:p>
            <a:r>
              <a:rPr lang="zh-CN" altLang="en-US" sz="1400" dirty="0">
                <a:solidFill>
                  <a:schemeClr val="tx1">
                    <a:lumMod val="75000"/>
                    <a:lumOff val="25000"/>
                  </a:schemeClr>
                </a:solidFill>
                <a:latin typeface="+mn-ea"/>
                <a:ea typeface="+mn-ea"/>
              </a:rPr>
              <a:t>资质简述：</a:t>
            </a:r>
            <a:endParaRPr lang="en-US" altLang="zh-CN" sz="1400" dirty="0">
              <a:solidFill>
                <a:schemeClr val="tx1">
                  <a:lumMod val="75000"/>
                  <a:lumOff val="25000"/>
                </a:schemeClr>
              </a:solidFill>
              <a:latin typeface="+mn-ea"/>
              <a:ea typeface="+mn-ea"/>
            </a:endParaRPr>
          </a:p>
          <a:p>
            <a:r>
              <a:rPr lang="zh-CN" altLang="en-US" sz="1200" b="0" dirty="0">
                <a:solidFill>
                  <a:schemeClr val="tx1">
                    <a:lumMod val="75000"/>
                    <a:lumOff val="25000"/>
                  </a:schemeClr>
                </a:solidFill>
                <a:latin typeface="+mn-ea"/>
                <a:ea typeface="+mn-ea"/>
              </a:rPr>
              <a:t>有</a:t>
            </a:r>
            <a:r>
              <a:rPr lang="en-US" sz="1200" b="0" dirty="0">
                <a:solidFill>
                  <a:schemeClr val="tx1">
                    <a:lumMod val="75000"/>
                    <a:lumOff val="25000"/>
                  </a:schemeClr>
                </a:solidFill>
                <a:latin typeface="+mn-ea"/>
                <a:ea typeface="+mn-ea"/>
              </a:rPr>
              <a:t>5</a:t>
            </a:r>
            <a:r>
              <a:rPr lang="zh-CN" altLang="en-US" sz="1200" b="0" dirty="0">
                <a:solidFill>
                  <a:schemeClr val="tx1">
                    <a:lumMod val="75000"/>
                    <a:lumOff val="25000"/>
                  </a:schemeClr>
                </a:solidFill>
                <a:latin typeface="+mn-ea"/>
                <a:ea typeface="+mn-ea"/>
              </a:rPr>
              <a:t>年</a:t>
            </a:r>
            <a:r>
              <a:rPr lang="en-US" sz="1200" b="0" dirty="0">
                <a:solidFill>
                  <a:schemeClr val="tx1">
                    <a:lumMod val="75000"/>
                    <a:lumOff val="25000"/>
                  </a:schemeClr>
                </a:solidFill>
                <a:latin typeface="+mn-ea"/>
                <a:ea typeface="+mn-ea"/>
              </a:rPr>
              <a:t>BI</a:t>
            </a:r>
            <a:r>
              <a:rPr lang="zh-CN" altLang="en-US" sz="1200" b="0" dirty="0">
                <a:solidFill>
                  <a:schemeClr val="tx1">
                    <a:lumMod val="75000"/>
                    <a:lumOff val="25000"/>
                  </a:schemeClr>
                </a:solidFill>
                <a:latin typeface="+mn-ea"/>
                <a:ea typeface="+mn-ea"/>
              </a:rPr>
              <a:t>及团队建设管理工作经验；</a:t>
            </a:r>
            <a:r>
              <a:rPr lang="en-US" sz="1200" b="0" dirty="0">
                <a:solidFill>
                  <a:schemeClr val="tx1">
                    <a:lumMod val="75000"/>
                    <a:lumOff val="25000"/>
                  </a:schemeClr>
                </a:solidFill>
                <a:latin typeface="+mn-ea"/>
                <a:ea typeface="+mn-ea"/>
              </a:rPr>
              <a:t>5</a:t>
            </a:r>
            <a:r>
              <a:rPr lang="zh-CN" altLang="en-US" sz="1200" b="0" dirty="0">
                <a:solidFill>
                  <a:schemeClr val="tx1">
                    <a:lumMod val="75000"/>
                    <a:lumOff val="25000"/>
                  </a:schemeClr>
                </a:solidFill>
                <a:latin typeface="+mn-ea"/>
                <a:ea typeface="+mn-ea"/>
              </a:rPr>
              <a:t>年项目运维、测试及团队维护经验；具备较强的沟通能力和组织协调能力；多年</a:t>
            </a:r>
            <a:r>
              <a:rPr lang="en-US" sz="1200" b="0" dirty="0">
                <a:solidFill>
                  <a:schemeClr val="tx1">
                    <a:lumMod val="75000"/>
                    <a:lumOff val="25000"/>
                  </a:schemeClr>
                </a:solidFill>
                <a:latin typeface="+mn-ea"/>
                <a:ea typeface="+mn-ea"/>
              </a:rPr>
              <a:t>Team leader</a:t>
            </a:r>
            <a:r>
              <a:rPr lang="zh-CN" altLang="en-US" sz="1200" b="0" dirty="0">
                <a:solidFill>
                  <a:schemeClr val="tx1">
                    <a:lumMod val="75000"/>
                    <a:lumOff val="25000"/>
                  </a:schemeClr>
                </a:solidFill>
                <a:latin typeface="+mn-ea"/>
                <a:ea typeface="+mn-ea"/>
              </a:rPr>
              <a:t>角色，具有一定的管理能力；熟悉零售业业务流程和团队建设管理。在加入</a:t>
            </a:r>
            <a:r>
              <a:rPr lang="en-US" sz="1200" b="0" dirty="0" err="1">
                <a:solidFill>
                  <a:schemeClr val="tx1">
                    <a:lumMod val="75000"/>
                    <a:lumOff val="25000"/>
                  </a:schemeClr>
                </a:solidFill>
                <a:latin typeface="+mn-ea"/>
                <a:ea typeface="+mn-ea"/>
              </a:rPr>
              <a:t>InfoPower</a:t>
            </a:r>
            <a:r>
              <a:rPr lang="zh-CN" altLang="en-US" sz="1200" b="0" dirty="0">
                <a:solidFill>
                  <a:schemeClr val="tx1">
                    <a:lumMod val="75000"/>
                    <a:lumOff val="25000"/>
                  </a:schemeClr>
                </a:solidFill>
                <a:latin typeface="+mn-ea"/>
                <a:ea typeface="+mn-ea"/>
              </a:rPr>
              <a:t>之前曾在青岛海信任职。</a:t>
            </a:r>
            <a:endParaRPr lang="en-US" altLang="zh-CN" sz="1200" b="0" dirty="0">
              <a:solidFill>
                <a:schemeClr val="tx1">
                  <a:lumMod val="75000"/>
                  <a:lumOff val="25000"/>
                </a:schemeClr>
              </a:solidFill>
              <a:latin typeface="+mn-ea"/>
              <a:ea typeface="+mn-ea"/>
            </a:endParaRPr>
          </a:p>
          <a:p>
            <a:endParaRPr lang="en-US" altLang="zh-CN" sz="1200" b="0" dirty="0">
              <a:solidFill>
                <a:schemeClr val="tx1">
                  <a:lumMod val="75000"/>
                  <a:lumOff val="25000"/>
                </a:schemeClr>
              </a:solidFill>
              <a:latin typeface="+mn-ea"/>
              <a:ea typeface="+mn-ea"/>
            </a:endParaRPr>
          </a:p>
          <a:p>
            <a:r>
              <a:rPr lang="zh-CN" altLang="en-US" sz="1400" dirty="0">
                <a:solidFill>
                  <a:schemeClr val="tx1">
                    <a:lumMod val="75000"/>
                    <a:lumOff val="25000"/>
                  </a:schemeClr>
                </a:solidFill>
                <a:latin typeface="+mn-ea"/>
                <a:ea typeface="+mn-ea"/>
              </a:rPr>
              <a:t>项目经验概览：</a:t>
            </a:r>
            <a:endParaRPr lang="en-US" altLang="zh-CN" sz="1400" dirty="0">
              <a:solidFill>
                <a:schemeClr val="tx1">
                  <a:lumMod val="75000"/>
                  <a:lumOff val="25000"/>
                </a:schemeClr>
              </a:solidFill>
              <a:latin typeface="+mn-ea"/>
              <a:ea typeface="+mn-ea"/>
            </a:endParaRPr>
          </a:p>
          <a:p>
            <a:endParaRPr lang="zh-CN" altLang="en-US" sz="1400" b="0" dirty="0">
              <a:solidFill>
                <a:schemeClr val="tx1">
                  <a:lumMod val="75000"/>
                  <a:lumOff val="25000"/>
                </a:schemeClr>
              </a:solidFill>
              <a:latin typeface="+mn-ea"/>
              <a:ea typeface="+mn-ea"/>
            </a:endParaRPr>
          </a:p>
          <a:p>
            <a:r>
              <a:rPr lang="en-US" sz="1200" b="0" u="sng" dirty="0" err="1">
                <a:solidFill>
                  <a:schemeClr val="tx1">
                    <a:lumMod val="75000"/>
                    <a:lumOff val="25000"/>
                  </a:schemeClr>
                </a:solidFill>
                <a:latin typeface="+mn-ea"/>
                <a:ea typeface="+mn-ea"/>
              </a:rPr>
              <a:t>Haier</a:t>
            </a:r>
            <a:r>
              <a:rPr lang="en-US" sz="1200" b="0" u="sng" dirty="0">
                <a:solidFill>
                  <a:schemeClr val="tx1">
                    <a:lumMod val="75000"/>
                    <a:lumOff val="25000"/>
                  </a:schemeClr>
                </a:solidFill>
                <a:latin typeface="+mn-ea"/>
                <a:ea typeface="+mn-ea"/>
              </a:rPr>
              <a:t> EDW II</a:t>
            </a:r>
            <a:r>
              <a:rPr lang="zh-CN" altLang="en-US" sz="1200" b="0" u="sng" dirty="0">
                <a:solidFill>
                  <a:schemeClr val="tx1">
                    <a:lumMod val="75000"/>
                    <a:lumOff val="25000"/>
                  </a:schemeClr>
                </a:solidFill>
                <a:latin typeface="+mn-ea"/>
                <a:ea typeface="+mn-ea"/>
              </a:rPr>
              <a:t>期自助查询平台 </a:t>
            </a:r>
            <a:r>
              <a:rPr lang="en-US" sz="1200" b="0"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海尔集团 </a:t>
            </a:r>
            <a:endParaRPr lang="zh-CN" altLang="en-US"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外聘顾问，负责</a:t>
            </a:r>
            <a:r>
              <a:rPr lang="en-US" sz="1200" b="0" dirty="0">
                <a:solidFill>
                  <a:schemeClr val="tx1">
                    <a:lumMod val="75000"/>
                    <a:lumOff val="25000"/>
                  </a:schemeClr>
                </a:solidFill>
                <a:latin typeface="+mn-ea"/>
                <a:ea typeface="+mn-ea"/>
              </a:rPr>
              <a:t>EDW II</a:t>
            </a:r>
            <a:r>
              <a:rPr lang="zh-CN" altLang="en-US" sz="1200" b="0" dirty="0">
                <a:solidFill>
                  <a:schemeClr val="tx1">
                    <a:lumMod val="75000"/>
                    <a:lumOff val="25000"/>
                  </a:schemeClr>
                </a:solidFill>
                <a:latin typeface="+mn-ea"/>
                <a:ea typeface="+mn-ea"/>
              </a:rPr>
              <a:t>期自助查询平台测试及问题跟踪；团队其他事宜管理；</a:t>
            </a:r>
            <a:endParaRPr lang="en-US" altLang="zh-CN"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 </a:t>
            </a:r>
          </a:p>
          <a:p>
            <a:r>
              <a:rPr lang="en-US" sz="1200" b="0" dirty="0">
                <a:solidFill>
                  <a:schemeClr val="tx1">
                    <a:lumMod val="75000"/>
                    <a:lumOff val="25000"/>
                  </a:schemeClr>
                </a:solidFill>
                <a:latin typeface="+mn-ea"/>
                <a:ea typeface="+mn-ea"/>
              </a:rPr>
              <a:t> </a:t>
            </a:r>
            <a:r>
              <a:rPr lang="en-US" sz="1200" b="0" u="sng" dirty="0" err="1">
                <a:solidFill>
                  <a:schemeClr val="tx1">
                    <a:lumMod val="75000"/>
                    <a:lumOff val="25000"/>
                  </a:schemeClr>
                </a:solidFill>
                <a:latin typeface="+mn-ea"/>
                <a:ea typeface="+mn-ea"/>
              </a:rPr>
              <a:t>Haier</a:t>
            </a:r>
            <a:r>
              <a:rPr lang="en-US" sz="1200" b="0" u="sng" dirty="0">
                <a:solidFill>
                  <a:schemeClr val="tx1">
                    <a:lumMod val="75000"/>
                    <a:lumOff val="25000"/>
                  </a:schemeClr>
                </a:solidFill>
                <a:latin typeface="+mn-ea"/>
                <a:ea typeface="+mn-ea"/>
              </a:rPr>
              <a:t> EDW II</a:t>
            </a:r>
            <a:r>
              <a:rPr lang="zh-CN" altLang="en-US" sz="1200" b="0" u="sng" dirty="0">
                <a:solidFill>
                  <a:schemeClr val="tx1">
                    <a:lumMod val="75000"/>
                    <a:lumOff val="25000"/>
                  </a:schemeClr>
                </a:solidFill>
                <a:latin typeface="+mn-ea"/>
                <a:ea typeface="+mn-ea"/>
              </a:rPr>
              <a:t>期补录平台</a:t>
            </a:r>
            <a:r>
              <a:rPr lang="en-US" sz="1200" b="0"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海尔集团</a:t>
            </a:r>
            <a:endParaRPr lang="zh-CN" altLang="en-US"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外聘顾问，</a:t>
            </a:r>
            <a:r>
              <a:rPr lang="en-US" sz="1200" b="0" dirty="0">
                <a:solidFill>
                  <a:schemeClr val="tx1">
                    <a:lumMod val="75000"/>
                    <a:lumOff val="25000"/>
                  </a:schemeClr>
                </a:solidFill>
                <a:latin typeface="+mn-ea"/>
                <a:ea typeface="+mn-ea"/>
              </a:rPr>
              <a:t>EDW II</a:t>
            </a:r>
            <a:r>
              <a:rPr lang="zh-CN" altLang="en-US" sz="1200" b="0" dirty="0">
                <a:solidFill>
                  <a:schemeClr val="tx1">
                    <a:lumMod val="75000"/>
                    <a:lumOff val="25000"/>
                  </a:schemeClr>
                </a:solidFill>
                <a:latin typeface="+mn-ea"/>
                <a:ea typeface="+mn-ea"/>
              </a:rPr>
              <a:t>期项目补录平台集成测试及</a:t>
            </a:r>
            <a:r>
              <a:rPr lang="en-US" sz="1200" b="0" dirty="0">
                <a:solidFill>
                  <a:schemeClr val="tx1">
                    <a:lumMod val="75000"/>
                    <a:lumOff val="25000"/>
                  </a:schemeClr>
                </a:solidFill>
                <a:latin typeface="+mn-ea"/>
                <a:ea typeface="+mn-ea"/>
              </a:rPr>
              <a:t>UAT</a:t>
            </a:r>
            <a:r>
              <a:rPr lang="zh-CN" altLang="en-US" sz="1200" b="0" dirty="0">
                <a:solidFill>
                  <a:schemeClr val="tx1">
                    <a:lumMod val="75000"/>
                    <a:lumOff val="25000"/>
                  </a:schemeClr>
                </a:solidFill>
                <a:latin typeface="+mn-ea"/>
                <a:ea typeface="+mn-ea"/>
              </a:rPr>
              <a:t>测试；数据补录及根据业务情况数据调整； </a:t>
            </a:r>
          </a:p>
          <a:p>
            <a:r>
              <a:rPr lang="en-US" sz="1200" b="0" u="sng" dirty="0" err="1">
                <a:solidFill>
                  <a:schemeClr val="tx1">
                    <a:lumMod val="75000"/>
                    <a:lumOff val="25000"/>
                  </a:schemeClr>
                </a:solidFill>
                <a:latin typeface="+mn-ea"/>
                <a:ea typeface="+mn-ea"/>
              </a:rPr>
              <a:t>Haier</a:t>
            </a:r>
            <a:r>
              <a:rPr lang="en-US" sz="1200" b="0" u="sng" dirty="0">
                <a:solidFill>
                  <a:schemeClr val="tx1">
                    <a:lumMod val="75000"/>
                    <a:lumOff val="25000"/>
                  </a:schemeClr>
                </a:solidFill>
                <a:latin typeface="+mn-ea"/>
                <a:ea typeface="+mn-ea"/>
              </a:rPr>
              <a:t> 1169</a:t>
            </a:r>
            <a:r>
              <a:rPr lang="zh-CN" altLang="en-US" sz="1200" b="0" u="sng" dirty="0">
                <a:solidFill>
                  <a:schemeClr val="tx1">
                    <a:lumMod val="75000"/>
                    <a:lumOff val="25000"/>
                  </a:schemeClr>
                </a:solidFill>
                <a:latin typeface="+mn-ea"/>
                <a:ea typeface="+mn-ea"/>
              </a:rPr>
              <a:t>经营管理平台</a:t>
            </a:r>
            <a:r>
              <a:rPr lang="en-US" sz="1200" b="0" u="sng" dirty="0">
                <a:solidFill>
                  <a:schemeClr val="tx1">
                    <a:lumMod val="75000"/>
                    <a:lumOff val="25000"/>
                  </a:schemeClr>
                </a:solidFill>
                <a:latin typeface="+mn-ea"/>
                <a:ea typeface="+mn-ea"/>
              </a:rPr>
              <a:t>&amp;690</a:t>
            </a:r>
            <a:r>
              <a:rPr lang="zh-CN" altLang="en-US" sz="1200" b="0" u="sng" dirty="0">
                <a:solidFill>
                  <a:schemeClr val="tx1">
                    <a:lumMod val="75000"/>
                    <a:lumOff val="25000"/>
                  </a:schemeClr>
                </a:solidFill>
                <a:latin typeface="+mn-ea"/>
                <a:ea typeface="+mn-ea"/>
              </a:rPr>
              <a:t>经营管理平台</a:t>
            </a:r>
            <a:r>
              <a:rPr lang="en-US" sz="1200" b="0" u="sng" dirty="0">
                <a:solidFill>
                  <a:schemeClr val="tx1">
                    <a:lumMod val="75000"/>
                    <a:lumOff val="25000"/>
                  </a:schemeClr>
                </a:solidFill>
                <a:latin typeface="+mn-ea"/>
                <a:ea typeface="+mn-ea"/>
              </a:rPr>
              <a:t>&amp;</a:t>
            </a:r>
            <a:r>
              <a:rPr lang="zh-CN" altLang="en-US" sz="1200" b="0" u="sng" dirty="0">
                <a:solidFill>
                  <a:schemeClr val="tx1">
                    <a:lumMod val="75000"/>
                    <a:lumOff val="25000"/>
                  </a:schemeClr>
                </a:solidFill>
                <a:latin typeface="+mn-ea"/>
                <a:ea typeface="+mn-ea"/>
              </a:rPr>
              <a:t>首席驾驶舱项目</a:t>
            </a:r>
            <a:r>
              <a:rPr lang="en-US" altLang="zh-CN" sz="1200" b="0" dirty="0">
                <a:solidFill>
                  <a:schemeClr val="tx1">
                    <a:lumMod val="75000"/>
                    <a:lumOff val="25000"/>
                  </a:schemeClr>
                </a:solidFill>
                <a:latin typeface="+mn-ea"/>
                <a:ea typeface="+mn-ea"/>
              </a:rPr>
              <a:t>      </a:t>
            </a:r>
            <a:r>
              <a:rPr lang="en-US" altLang="zh-CN" sz="1200" b="0" u="sng"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海尔集团</a:t>
            </a:r>
            <a:endParaRPr lang="zh-CN" altLang="en-US"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外聘顾问；</a:t>
            </a:r>
            <a:r>
              <a:rPr lang="en-US" sz="1200" b="0" dirty="0">
                <a:solidFill>
                  <a:schemeClr val="tx1">
                    <a:lumMod val="75000"/>
                    <a:lumOff val="25000"/>
                  </a:schemeClr>
                </a:solidFill>
                <a:latin typeface="+mn-ea"/>
                <a:ea typeface="+mn-ea"/>
              </a:rPr>
              <a:t>QV&amp;BO</a:t>
            </a:r>
            <a:r>
              <a:rPr lang="zh-CN" altLang="en-US" sz="1200" b="0" dirty="0">
                <a:solidFill>
                  <a:schemeClr val="tx1">
                    <a:lumMod val="75000"/>
                    <a:lumOff val="25000"/>
                  </a:schemeClr>
                </a:solidFill>
                <a:latin typeface="+mn-ea"/>
                <a:ea typeface="+mn-ea"/>
              </a:rPr>
              <a:t>项目监控及运维团队管理；</a:t>
            </a:r>
            <a:r>
              <a:rPr lang="en-US" sz="1200" b="0" dirty="0">
                <a:solidFill>
                  <a:schemeClr val="tx1">
                    <a:lumMod val="75000"/>
                    <a:lumOff val="25000"/>
                  </a:schemeClr>
                </a:solidFill>
                <a:latin typeface="+mn-ea"/>
                <a:ea typeface="+mn-ea"/>
              </a:rPr>
              <a:t>QV</a:t>
            </a:r>
            <a:r>
              <a:rPr lang="zh-CN" altLang="en-US" sz="1200" b="0" dirty="0">
                <a:solidFill>
                  <a:schemeClr val="tx1">
                    <a:lumMod val="75000"/>
                    <a:lumOff val="25000"/>
                  </a:schemeClr>
                </a:solidFill>
                <a:latin typeface="+mn-ea"/>
                <a:ea typeface="+mn-ea"/>
              </a:rPr>
              <a:t>项目报表发布及集团用户</a:t>
            </a:r>
            <a:r>
              <a:rPr lang="en-US" sz="1200" b="0" dirty="0">
                <a:solidFill>
                  <a:schemeClr val="tx1">
                    <a:lumMod val="75000"/>
                    <a:lumOff val="25000"/>
                  </a:schemeClr>
                </a:solidFill>
                <a:latin typeface="+mn-ea"/>
                <a:ea typeface="+mn-ea"/>
              </a:rPr>
              <a:t>Portal</a:t>
            </a:r>
            <a:r>
              <a:rPr lang="zh-CN" altLang="en-US" sz="1200" b="0" dirty="0">
                <a:solidFill>
                  <a:schemeClr val="tx1">
                    <a:lumMod val="75000"/>
                    <a:lumOff val="25000"/>
                  </a:schemeClr>
                </a:solidFill>
                <a:latin typeface="+mn-ea"/>
                <a:ea typeface="+mn-ea"/>
              </a:rPr>
              <a:t>申请</a:t>
            </a:r>
            <a:r>
              <a:rPr lang="en-US" sz="1200" b="0" dirty="0">
                <a:solidFill>
                  <a:schemeClr val="tx1">
                    <a:lumMod val="75000"/>
                    <a:lumOff val="25000"/>
                  </a:schemeClr>
                </a:solidFill>
                <a:latin typeface="+mn-ea"/>
                <a:ea typeface="+mn-ea"/>
              </a:rPr>
              <a:t>QV</a:t>
            </a:r>
            <a:r>
              <a:rPr lang="zh-CN" altLang="en-US" sz="1200" b="0" dirty="0">
                <a:solidFill>
                  <a:schemeClr val="tx1">
                    <a:lumMod val="75000"/>
                    <a:lumOff val="25000"/>
                  </a:schemeClr>
                </a:solidFill>
                <a:latin typeface="+mn-ea"/>
                <a:ea typeface="+mn-ea"/>
              </a:rPr>
              <a:t>报表权限跟踪处理及维护；服务器应用方面运维；</a:t>
            </a:r>
          </a:p>
          <a:p>
            <a:r>
              <a:rPr lang="en-US" sz="1200" b="0" u="sng" dirty="0" err="1">
                <a:solidFill>
                  <a:schemeClr val="tx1">
                    <a:lumMod val="75000"/>
                    <a:lumOff val="25000"/>
                  </a:schemeClr>
                </a:solidFill>
                <a:latin typeface="+mn-ea"/>
                <a:ea typeface="+mn-ea"/>
              </a:rPr>
              <a:t>Hisense</a:t>
            </a:r>
            <a:r>
              <a:rPr lang="en-US" sz="1200" b="0" u="sng"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资生堂、丸美、露得清、欧珀莱及北京地铁项目</a:t>
            </a:r>
            <a:r>
              <a:rPr lang="en-US" altLang="zh-CN" sz="1200" b="0" u="sng" dirty="0">
                <a:solidFill>
                  <a:schemeClr val="tx1">
                    <a:lumMod val="75000"/>
                    <a:lumOff val="25000"/>
                  </a:schemeClr>
                </a:solidFill>
                <a:latin typeface="+mn-ea"/>
                <a:ea typeface="+mn-ea"/>
              </a:rPr>
              <a:t> </a:t>
            </a:r>
            <a:r>
              <a:rPr lang="en-US" altLang="zh-CN" sz="1200" b="0" dirty="0">
                <a:solidFill>
                  <a:schemeClr val="tx1">
                    <a:lumMod val="75000"/>
                    <a:lumOff val="25000"/>
                  </a:schemeClr>
                </a:solidFill>
                <a:latin typeface="+mn-ea"/>
                <a:ea typeface="+mn-ea"/>
              </a:rPr>
              <a:t>              </a:t>
            </a:r>
            <a:r>
              <a:rPr lang="en-US" sz="1200" b="0"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青岛海信</a:t>
            </a:r>
            <a:endParaRPr lang="zh-CN" altLang="en-US"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系统运维；零售软件系统运维及技术支持</a:t>
            </a:r>
          </a:p>
          <a:p>
            <a:r>
              <a:rPr lang="zh-CN" altLang="en-US" sz="1200" b="0" u="sng" dirty="0">
                <a:solidFill>
                  <a:schemeClr val="tx1">
                    <a:lumMod val="75000"/>
                    <a:lumOff val="25000"/>
                  </a:schemeClr>
                </a:solidFill>
                <a:latin typeface="+mn-ea"/>
                <a:ea typeface="+mn-ea"/>
              </a:rPr>
              <a:t>零售业</a:t>
            </a:r>
            <a:r>
              <a:rPr lang="en-US" sz="1200" b="0" u="sng" dirty="0">
                <a:solidFill>
                  <a:schemeClr val="tx1">
                    <a:lumMod val="75000"/>
                    <a:lumOff val="25000"/>
                  </a:schemeClr>
                </a:solidFill>
                <a:latin typeface="+mn-ea"/>
                <a:ea typeface="+mn-ea"/>
              </a:rPr>
              <a:t>BI</a:t>
            </a:r>
            <a:r>
              <a:rPr lang="zh-CN" altLang="en-US" sz="1200" b="0" u="sng" dirty="0">
                <a:solidFill>
                  <a:schemeClr val="tx1">
                    <a:lumMod val="75000"/>
                    <a:lumOff val="25000"/>
                  </a:schemeClr>
                </a:solidFill>
                <a:latin typeface="+mn-ea"/>
                <a:ea typeface="+mn-ea"/>
              </a:rPr>
              <a:t>分析系统</a:t>
            </a:r>
            <a:r>
              <a:rPr lang="en-US" sz="1200" b="0" u="sng" dirty="0">
                <a:solidFill>
                  <a:schemeClr val="tx1">
                    <a:lumMod val="75000"/>
                    <a:lumOff val="25000"/>
                  </a:schemeClr>
                </a:solidFill>
                <a:latin typeface="+mn-ea"/>
                <a:ea typeface="+mn-ea"/>
              </a:rPr>
              <a:t>&amp;SCM</a:t>
            </a:r>
            <a:r>
              <a:rPr lang="zh-CN" altLang="en-US" sz="1200" b="0" u="sng" dirty="0">
                <a:solidFill>
                  <a:schemeClr val="tx1">
                    <a:lumMod val="75000"/>
                    <a:lumOff val="25000"/>
                  </a:schemeClr>
                </a:solidFill>
                <a:latin typeface="+mn-ea"/>
                <a:ea typeface="+mn-ea"/>
              </a:rPr>
              <a:t>系统</a:t>
            </a:r>
            <a:r>
              <a:rPr lang="en-US" sz="1200" b="0" dirty="0">
                <a:solidFill>
                  <a:schemeClr val="tx1">
                    <a:lumMod val="75000"/>
                    <a:lumOff val="25000"/>
                  </a:schemeClr>
                </a:solidFill>
                <a:latin typeface="+mn-ea"/>
                <a:ea typeface="+mn-ea"/>
              </a:rPr>
              <a:t>		                </a:t>
            </a:r>
            <a:r>
              <a:rPr lang="zh-CN" altLang="en-US" sz="1200" b="0" u="sng" dirty="0">
                <a:solidFill>
                  <a:schemeClr val="tx1">
                    <a:lumMod val="75000"/>
                    <a:lumOff val="25000"/>
                  </a:schemeClr>
                </a:solidFill>
                <a:latin typeface="+mn-ea"/>
                <a:ea typeface="+mn-ea"/>
              </a:rPr>
              <a:t>维客集团</a:t>
            </a:r>
            <a:endParaRPr lang="zh-CN" altLang="en-US" sz="1200" b="0" dirty="0">
              <a:solidFill>
                <a:schemeClr val="tx1">
                  <a:lumMod val="75000"/>
                  <a:lumOff val="25000"/>
                </a:schemeClr>
              </a:solidFill>
              <a:latin typeface="+mn-ea"/>
              <a:ea typeface="+mn-ea"/>
            </a:endParaRPr>
          </a:p>
          <a:p>
            <a:pPr lvl="0"/>
            <a:r>
              <a:rPr lang="zh-CN" altLang="en-US" sz="1200" b="0" dirty="0">
                <a:solidFill>
                  <a:schemeClr val="tx1">
                    <a:lumMod val="75000"/>
                    <a:lumOff val="25000"/>
                  </a:schemeClr>
                </a:solidFill>
                <a:latin typeface="+mn-ea"/>
                <a:ea typeface="+mn-ea"/>
              </a:rPr>
              <a:t>信息分析部负责人；需求调研及分析，后台数据清洗及前台报表开发，团队人员招聘及技术培训；集团分析指标体系制定及完善、集团到门店分析报表完成；</a:t>
            </a:r>
            <a:r>
              <a:rPr lang="en-US" sz="1200" b="0" dirty="0">
                <a:solidFill>
                  <a:schemeClr val="tx1">
                    <a:lumMod val="75000"/>
                    <a:lumOff val="25000"/>
                  </a:schemeClr>
                </a:solidFill>
                <a:latin typeface="+mn-ea"/>
                <a:ea typeface="+mn-ea"/>
              </a:rPr>
              <a:t>SCM</a:t>
            </a:r>
            <a:r>
              <a:rPr lang="zh-CN" altLang="en-US" sz="1200" b="0" dirty="0">
                <a:solidFill>
                  <a:schemeClr val="tx1">
                    <a:lumMod val="75000"/>
                    <a:lumOff val="25000"/>
                  </a:schemeClr>
                </a:solidFill>
                <a:latin typeface="+mn-ea"/>
                <a:ea typeface="+mn-ea"/>
              </a:rPr>
              <a:t>系统维护及用户使用培训；</a:t>
            </a:r>
          </a:p>
          <a:p>
            <a:pPr defTabSz="1006475">
              <a:buFont typeface="Arial" charset="0"/>
              <a:buChar char="•"/>
            </a:pPr>
            <a:endParaRPr lang="zh-CN" altLang="en-US" sz="1200" b="0" dirty="0">
              <a:solidFill>
                <a:schemeClr val="tx1">
                  <a:lumMod val="75000"/>
                  <a:lumOff val="25000"/>
                </a:schemeClr>
              </a:solidFill>
              <a:latin typeface="+mn-ea"/>
              <a:ea typeface="+mn-ea"/>
            </a:endParaRPr>
          </a:p>
          <a:p>
            <a:pPr defTabSz="1006475">
              <a:lnSpc>
                <a:spcPct val="50000"/>
              </a:lnSpc>
            </a:pPr>
            <a:endParaRPr lang="zh-CN" altLang="en-US" sz="1200" b="0" dirty="0">
              <a:solidFill>
                <a:schemeClr val="tx1">
                  <a:lumMod val="75000"/>
                  <a:lumOff val="25000"/>
                </a:schemeClr>
              </a:solidFill>
              <a:latin typeface="+mn-ea"/>
              <a:ea typeface="+mn-ea"/>
            </a:endParaRPr>
          </a:p>
        </p:txBody>
      </p:sp>
      <p:sp>
        <p:nvSpPr>
          <p:cNvPr id="5" name="Rectangle 7"/>
          <p:cNvSpPr>
            <a:spLocks noChangeArrowheads="1"/>
          </p:cNvSpPr>
          <p:nvPr/>
        </p:nvSpPr>
        <p:spPr bwMode="auto">
          <a:xfrm>
            <a:off x="8082378" y="1706978"/>
            <a:ext cx="2519362" cy="1835501"/>
          </a:xfrm>
          <a:prstGeom prst="rect">
            <a:avLst/>
          </a:prstGeom>
          <a:noFill/>
          <a:ln w="12700">
            <a:solidFill>
              <a:srgbClr val="FFFFFF"/>
            </a:solidFill>
            <a:miter lim="800000"/>
            <a:headEnd/>
            <a:tailEnd/>
          </a:ln>
        </p:spPr>
        <p:txBody>
          <a:bodyPr lIns="101600" tIns="50800" rIns="101600" bIns="50800"/>
          <a:lstStyle>
            <a:defPPr>
              <a:defRPr lang="en-US"/>
            </a:defPPr>
            <a:lvl1pPr algn="l" rtl="0" fontAlgn="base">
              <a:spcBef>
                <a:spcPct val="0"/>
              </a:spcBef>
              <a:spcAft>
                <a:spcPct val="0"/>
              </a:spcAft>
              <a:defRPr sz="24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4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4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b="1" kern="1200">
                <a:solidFill>
                  <a:schemeClr val="tx1"/>
                </a:solidFill>
                <a:latin typeface="Arial" charset="0"/>
                <a:ea typeface="MS PGothic" pitchFamily="34" charset="-128"/>
                <a:cs typeface="+mn-cs"/>
              </a:defRPr>
            </a:lvl5pPr>
            <a:lvl6pPr marL="2286000" algn="l" defTabSz="914400" rtl="0" eaLnBrk="1" latinLnBrk="0" hangingPunct="1">
              <a:defRPr sz="2400" b="1" kern="1200">
                <a:solidFill>
                  <a:schemeClr val="tx1"/>
                </a:solidFill>
                <a:latin typeface="Arial" charset="0"/>
                <a:ea typeface="MS PGothic" pitchFamily="34" charset="-128"/>
                <a:cs typeface="+mn-cs"/>
              </a:defRPr>
            </a:lvl6pPr>
            <a:lvl7pPr marL="2743200" algn="l" defTabSz="914400" rtl="0" eaLnBrk="1" latinLnBrk="0" hangingPunct="1">
              <a:defRPr sz="2400" b="1" kern="1200">
                <a:solidFill>
                  <a:schemeClr val="tx1"/>
                </a:solidFill>
                <a:latin typeface="Arial" charset="0"/>
                <a:ea typeface="MS PGothic" pitchFamily="34" charset="-128"/>
                <a:cs typeface="+mn-cs"/>
              </a:defRPr>
            </a:lvl7pPr>
            <a:lvl8pPr marL="3200400" algn="l" defTabSz="914400" rtl="0" eaLnBrk="1" latinLnBrk="0" hangingPunct="1">
              <a:defRPr sz="2400" b="1" kern="1200">
                <a:solidFill>
                  <a:schemeClr val="tx1"/>
                </a:solidFill>
                <a:latin typeface="Arial" charset="0"/>
                <a:ea typeface="MS PGothic" pitchFamily="34" charset="-128"/>
                <a:cs typeface="+mn-cs"/>
              </a:defRPr>
            </a:lvl8pPr>
            <a:lvl9pPr marL="3657600" algn="l" defTabSz="914400" rtl="0" eaLnBrk="1" latinLnBrk="0" hangingPunct="1">
              <a:defRPr sz="2400" b="1" kern="1200">
                <a:solidFill>
                  <a:schemeClr val="tx1"/>
                </a:solidFill>
                <a:latin typeface="Arial" charset="0"/>
                <a:ea typeface="MS PGothic" pitchFamily="34" charset="-128"/>
                <a:cs typeface="+mn-cs"/>
              </a:defRPr>
            </a:lvl9pPr>
          </a:lstStyle>
          <a:p>
            <a:pPr marL="122238" indent="-122238" defTabSz="1006475"/>
            <a:r>
              <a:rPr lang="zh-CN" altLang="en-US" sz="1400" dirty="0" smtClean="0">
                <a:solidFill>
                  <a:schemeClr val="tx1">
                    <a:lumMod val="75000"/>
                    <a:lumOff val="25000"/>
                  </a:schemeClr>
                </a:solidFill>
                <a:latin typeface="+mn-ea"/>
                <a:ea typeface="+mn-ea"/>
              </a:rPr>
              <a:t>主要</a:t>
            </a:r>
            <a:r>
              <a:rPr lang="zh-CN" altLang="en-US" sz="1400" dirty="0">
                <a:solidFill>
                  <a:schemeClr val="tx1">
                    <a:lumMod val="75000"/>
                    <a:lumOff val="25000"/>
                  </a:schemeClr>
                </a:solidFill>
                <a:latin typeface="+mn-ea"/>
                <a:ea typeface="+mn-ea"/>
              </a:rPr>
              <a:t>客户：</a:t>
            </a:r>
            <a:endParaRPr lang="en-US" altLang="zh-TW" sz="1400" dirty="0">
              <a:solidFill>
                <a:schemeClr val="tx1">
                  <a:lumMod val="75000"/>
                  <a:lumOff val="25000"/>
                </a:schemeClr>
              </a:solidFill>
              <a:latin typeface="+mn-ea"/>
              <a:ea typeface="+mn-ea"/>
            </a:endParaRPr>
          </a:p>
          <a:p>
            <a:pPr marL="122238" indent="-122238" defTabSz="1006475">
              <a:buFontTx/>
              <a:buChar char="•"/>
            </a:pPr>
            <a:r>
              <a:rPr lang="en-US" altLang="zh-CN" sz="1200" b="0" dirty="0">
                <a:solidFill>
                  <a:schemeClr val="tx1">
                    <a:lumMod val="75000"/>
                    <a:lumOff val="25000"/>
                  </a:schemeClr>
                </a:solidFill>
                <a:latin typeface="+mn-ea"/>
                <a:ea typeface="+mn-ea"/>
              </a:rPr>
              <a:t>Haier</a:t>
            </a:r>
            <a:r>
              <a:rPr lang="zh-CN" altLang="en-US" sz="1200" b="0" dirty="0">
                <a:solidFill>
                  <a:schemeClr val="tx1">
                    <a:lumMod val="75000"/>
                    <a:lumOff val="25000"/>
                  </a:schemeClr>
                </a:solidFill>
                <a:latin typeface="+mn-ea"/>
                <a:ea typeface="+mn-ea"/>
              </a:rPr>
              <a:t>集团</a:t>
            </a:r>
            <a:endParaRPr lang="en-US" altLang="zh-CN" sz="1200" b="0" dirty="0">
              <a:solidFill>
                <a:schemeClr val="tx1">
                  <a:lumMod val="75000"/>
                  <a:lumOff val="25000"/>
                </a:schemeClr>
              </a:solidFill>
              <a:latin typeface="+mn-ea"/>
              <a:ea typeface="+mn-ea"/>
            </a:endParaRPr>
          </a:p>
          <a:p>
            <a:pPr marL="122238" indent="-122238" defTabSz="1006475">
              <a:buFontTx/>
              <a:buChar char="•"/>
            </a:pPr>
            <a:r>
              <a:rPr lang="en-US" altLang="zh-CN" sz="1200" b="0" dirty="0" err="1">
                <a:solidFill>
                  <a:schemeClr val="tx1">
                    <a:lumMod val="75000"/>
                    <a:lumOff val="25000"/>
                  </a:schemeClr>
                </a:solidFill>
                <a:latin typeface="+mn-ea"/>
                <a:ea typeface="+mn-ea"/>
              </a:rPr>
              <a:t>Hisense</a:t>
            </a:r>
            <a:r>
              <a:rPr lang="zh-CN" altLang="en-US" sz="1200" b="0" dirty="0">
                <a:solidFill>
                  <a:schemeClr val="tx1">
                    <a:lumMod val="75000"/>
                    <a:lumOff val="25000"/>
                  </a:schemeClr>
                </a:solidFill>
                <a:latin typeface="+mn-ea"/>
                <a:ea typeface="+mn-ea"/>
              </a:rPr>
              <a:t>集团</a:t>
            </a:r>
            <a:endParaRPr lang="en-US" altLang="zh-CN" sz="1200" b="0" dirty="0">
              <a:solidFill>
                <a:schemeClr val="tx1">
                  <a:lumMod val="75000"/>
                  <a:lumOff val="25000"/>
                </a:schemeClr>
              </a:solidFill>
              <a:latin typeface="+mn-ea"/>
              <a:ea typeface="+mn-ea"/>
            </a:endParaRPr>
          </a:p>
          <a:p>
            <a:pPr marL="122238" indent="-122238" defTabSz="1006475">
              <a:buFontTx/>
              <a:buChar char="•"/>
            </a:pPr>
            <a:r>
              <a:rPr lang="zh-CN" altLang="en-US" sz="1200" b="0" dirty="0">
                <a:solidFill>
                  <a:schemeClr val="tx1">
                    <a:lumMod val="75000"/>
                    <a:lumOff val="25000"/>
                  </a:schemeClr>
                </a:solidFill>
                <a:latin typeface="+mn-ea"/>
                <a:ea typeface="+mn-ea"/>
              </a:rPr>
              <a:t>维客集团</a:t>
            </a:r>
          </a:p>
          <a:p>
            <a:pPr marL="122238" indent="-122238" defTabSz="1006475">
              <a:buFontTx/>
              <a:buChar char="•"/>
            </a:pPr>
            <a:endParaRPr lang="en-US" altLang="zh-CN" sz="1200" b="0" dirty="0">
              <a:solidFill>
                <a:schemeClr val="tx1">
                  <a:lumMod val="75000"/>
                  <a:lumOff val="25000"/>
                </a:schemeClr>
              </a:solidFill>
              <a:latin typeface="+mn-ea"/>
              <a:ea typeface="+mn-ea"/>
            </a:endParaRPr>
          </a:p>
          <a:p>
            <a:pPr marL="122238" indent="-122238" defTabSz="1006475">
              <a:buFontTx/>
              <a:buChar char="•"/>
            </a:pPr>
            <a:endParaRPr lang="en-US" altLang="zh-CN" sz="1200" b="0" dirty="0">
              <a:solidFill>
                <a:schemeClr val="tx1">
                  <a:lumMod val="75000"/>
                  <a:lumOff val="25000"/>
                </a:schemeClr>
              </a:solidFill>
              <a:latin typeface="+mn-ea"/>
              <a:ea typeface="+mn-ea"/>
            </a:endParaRPr>
          </a:p>
        </p:txBody>
      </p:sp>
      <p:sp>
        <p:nvSpPr>
          <p:cNvPr id="6" name="Rectangle 2"/>
          <p:cNvSpPr>
            <a:spLocks noChangeArrowheads="1"/>
          </p:cNvSpPr>
          <p:nvPr/>
        </p:nvSpPr>
        <p:spPr bwMode="auto">
          <a:xfrm>
            <a:off x="8082378" y="3108078"/>
            <a:ext cx="2519362" cy="1517603"/>
          </a:xfrm>
          <a:prstGeom prst="rect">
            <a:avLst/>
          </a:prstGeom>
          <a:noFill/>
          <a:ln w="12700">
            <a:solidFill>
              <a:srgbClr val="FFFFFF"/>
            </a:solidFill>
            <a:miter lim="800000"/>
            <a:headEnd/>
            <a:tailEnd/>
          </a:ln>
        </p:spPr>
        <p:txBody>
          <a:bodyPr lIns="101600" tIns="50800" rIns="101600" bIns="50800"/>
          <a:lstStyle>
            <a:defPPr>
              <a:defRPr lang="en-US"/>
            </a:defPPr>
            <a:lvl1pPr algn="l" rtl="0" fontAlgn="base">
              <a:spcBef>
                <a:spcPct val="0"/>
              </a:spcBef>
              <a:spcAft>
                <a:spcPct val="0"/>
              </a:spcAft>
              <a:defRPr sz="24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4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4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b="1" kern="1200">
                <a:solidFill>
                  <a:schemeClr val="tx1"/>
                </a:solidFill>
                <a:latin typeface="Arial" charset="0"/>
                <a:ea typeface="MS PGothic" pitchFamily="34" charset="-128"/>
                <a:cs typeface="+mn-cs"/>
              </a:defRPr>
            </a:lvl5pPr>
            <a:lvl6pPr marL="2286000" algn="l" defTabSz="914400" rtl="0" eaLnBrk="1" latinLnBrk="0" hangingPunct="1">
              <a:defRPr sz="2400" b="1" kern="1200">
                <a:solidFill>
                  <a:schemeClr val="tx1"/>
                </a:solidFill>
                <a:latin typeface="Arial" charset="0"/>
                <a:ea typeface="MS PGothic" pitchFamily="34" charset="-128"/>
                <a:cs typeface="+mn-cs"/>
              </a:defRPr>
            </a:lvl6pPr>
            <a:lvl7pPr marL="2743200" algn="l" defTabSz="914400" rtl="0" eaLnBrk="1" latinLnBrk="0" hangingPunct="1">
              <a:defRPr sz="2400" b="1" kern="1200">
                <a:solidFill>
                  <a:schemeClr val="tx1"/>
                </a:solidFill>
                <a:latin typeface="Arial" charset="0"/>
                <a:ea typeface="MS PGothic" pitchFamily="34" charset="-128"/>
                <a:cs typeface="+mn-cs"/>
              </a:defRPr>
            </a:lvl7pPr>
            <a:lvl8pPr marL="3200400" algn="l" defTabSz="914400" rtl="0" eaLnBrk="1" latinLnBrk="0" hangingPunct="1">
              <a:defRPr sz="2400" b="1" kern="1200">
                <a:solidFill>
                  <a:schemeClr val="tx1"/>
                </a:solidFill>
                <a:latin typeface="Arial" charset="0"/>
                <a:ea typeface="MS PGothic" pitchFamily="34" charset="-128"/>
                <a:cs typeface="+mn-cs"/>
              </a:defRPr>
            </a:lvl8pPr>
            <a:lvl9pPr marL="3657600" algn="l" defTabSz="914400" rtl="0" eaLnBrk="1" latinLnBrk="0" hangingPunct="1">
              <a:defRPr sz="2400" b="1" kern="1200">
                <a:solidFill>
                  <a:schemeClr val="tx1"/>
                </a:solidFill>
                <a:latin typeface="Arial" charset="0"/>
                <a:ea typeface="MS PGothic" pitchFamily="34" charset="-128"/>
                <a:cs typeface="+mn-cs"/>
              </a:defRPr>
            </a:lvl9pPr>
          </a:lstStyle>
          <a:p>
            <a:pPr marL="122238" indent="-122238" defTabSz="1006475"/>
            <a:r>
              <a:rPr lang="zh-CN" altLang="en-US" sz="1400" dirty="0" smtClean="0">
                <a:solidFill>
                  <a:schemeClr val="tx1">
                    <a:lumMod val="75000"/>
                    <a:lumOff val="25000"/>
                  </a:schemeClr>
                </a:solidFill>
                <a:latin typeface="+mn-ea"/>
                <a:ea typeface="+mn-ea"/>
              </a:rPr>
              <a:t>技术</a:t>
            </a:r>
            <a:r>
              <a:rPr lang="zh-CN" altLang="en-US" sz="1400" dirty="0">
                <a:solidFill>
                  <a:schemeClr val="tx1">
                    <a:lumMod val="75000"/>
                    <a:lumOff val="25000"/>
                  </a:schemeClr>
                </a:solidFill>
                <a:latin typeface="+mn-ea"/>
                <a:ea typeface="+mn-ea"/>
              </a:rPr>
              <a:t>技能：</a:t>
            </a:r>
            <a:endParaRPr lang="en-GB" altLang="zh-CN" sz="1400" dirty="0">
              <a:solidFill>
                <a:schemeClr val="tx1">
                  <a:lumMod val="75000"/>
                  <a:lumOff val="25000"/>
                </a:schemeClr>
              </a:solidFill>
              <a:latin typeface="+mn-ea"/>
              <a:ea typeface="+mn-ea"/>
            </a:endParaRPr>
          </a:p>
          <a:p>
            <a:pPr marL="122238" indent="-122238" defTabSz="1006475">
              <a:buFontTx/>
              <a:buChar char="•"/>
            </a:pPr>
            <a:r>
              <a:rPr lang="zh-CN" altLang="en-US" sz="1200" b="0" dirty="0">
                <a:solidFill>
                  <a:schemeClr val="tx1">
                    <a:lumMod val="75000"/>
                    <a:lumOff val="25000"/>
                  </a:schemeClr>
                </a:solidFill>
                <a:latin typeface="+mn-ea"/>
                <a:ea typeface="+mn-ea"/>
              </a:rPr>
              <a:t>数据建模</a:t>
            </a:r>
            <a:endParaRPr lang="en-US" altLang="zh-CN" sz="1200" b="0" dirty="0">
              <a:solidFill>
                <a:schemeClr val="tx1">
                  <a:lumMod val="75000"/>
                  <a:lumOff val="25000"/>
                </a:schemeClr>
              </a:solidFill>
              <a:latin typeface="+mn-ea"/>
              <a:ea typeface="+mn-ea"/>
            </a:endParaRPr>
          </a:p>
          <a:p>
            <a:pPr marL="122238" indent="-122238" defTabSz="1006475">
              <a:buFontTx/>
              <a:buChar char="•"/>
            </a:pPr>
            <a:r>
              <a:rPr lang="en-US" altLang="zh-CN" sz="1200" b="0" dirty="0">
                <a:solidFill>
                  <a:schemeClr val="tx1">
                    <a:lumMod val="75000"/>
                    <a:lumOff val="25000"/>
                  </a:schemeClr>
                </a:solidFill>
                <a:latin typeface="+mn-ea"/>
                <a:ea typeface="+mn-ea"/>
              </a:rPr>
              <a:t>DW/BI</a:t>
            </a:r>
            <a:r>
              <a:rPr lang="zh-CN" altLang="en-US" sz="1200" b="0" dirty="0">
                <a:solidFill>
                  <a:schemeClr val="tx1">
                    <a:lumMod val="75000"/>
                    <a:lumOff val="25000"/>
                  </a:schemeClr>
                </a:solidFill>
                <a:latin typeface="+mn-ea"/>
                <a:ea typeface="+mn-ea"/>
              </a:rPr>
              <a:t>平台：</a:t>
            </a:r>
            <a:r>
              <a:rPr lang="en-US" sz="1200" dirty="0">
                <a:solidFill>
                  <a:schemeClr val="tx1">
                    <a:lumMod val="75000"/>
                    <a:lumOff val="25000"/>
                  </a:schemeClr>
                </a:solidFill>
                <a:latin typeface="+mn-ea"/>
                <a:ea typeface="+mn-ea"/>
              </a:rPr>
              <a:t> </a:t>
            </a:r>
            <a:r>
              <a:rPr lang="en-US" altLang="zh-CN" sz="1200" b="0" dirty="0" err="1">
                <a:solidFill>
                  <a:schemeClr val="tx1">
                    <a:lumMod val="75000"/>
                    <a:lumOff val="25000"/>
                  </a:schemeClr>
                </a:solidFill>
                <a:latin typeface="+mn-ea"/>
                <a:ea typeface="+mn-ea"/>
              </a:rPr>
              <a:t>cognos</a:t>
            </a:r>
            <a:endParaRPr lang="en-US" altLang="zh-CN" sz="1200" b="0" dirty="0">
              <a:solidFill>
                <a:schemeClr val="tx1">
                  <a:lumMod val="75000"/>
                  <a:lumOff val="25000"/>
                </a:schemeClr>
              </a:solidFill>
              <a:latin typeface="+mn-ea"/>
              <a:ea typeface="+mn-ea"/>
            </a:endParaRPr>
          </a:p>
          <a:p>
            <a:pPr marL="122238" indent="-122238" defTabSz="1006475">
              <a:buFontTx/>
              <a:buChar char="•"/>
            </a:pPr>
            <a:r>
              <a:rPr lang="zh-CN" altLang="en-US" sz="1200" b="0" dirty="0">
                <a:solidFill>
                  <a:schemeClr val="tx1">
                    <a:lumMod val="75000"/>
                    <a:lumOff val="25000"/>
                  </a:schemeClr>
                </a:solidFill>
                <a:latin typeface="+mn-ea"/>
                <a:ea typeface="+mn-ea"/>
              </a:rPr>
              <a:t>数据库系统：</a:t>
            </a:r>
            <a:r>
              <a:rPr lang="en-US" altLang="zh-CN" sz="1200" b="0" dirty="0">
                <a:solidFill>
                  <a:schemeClr val="tx1">
                    <a:lumMod val="75000"/>
                    <a:lumOff val="25000"/>
                  </a:schemeClr>
                </a:solidFill>
                <a:latin typeface="+mn-ea"/>
                <a:ea typeface="+mn-ea"/>
              </a:rPr>
              <a:t>Oracle, pl/sq</a:t>
            </a:r>
          </a:p>
        </p:txBody>
      </p:sp>
      <p:sp>
        <p:nvSpPr>
          <p:cNvPr id="8" name="Rectangle 2"/>
          <p:cNvSpPr>
            <a:spLocks noChangeArrowheads="1"/>
          </p:cNvSpPr>
          <p:nvPr/>
        </p:nvSpPr>
        <p:spPr bwMode="auto">
          <a:xfrm>
            <a:off x="8082378" y="4414279"/>
            <a:ext cx="2519362" cy="988323"/>
          </a:xfrm>
          <a:prstGeom prst="rect">
            <a:avLst/>
          </a:prstGeom>
          <a:noFill/>
          <a:ln w="12700">
            <a:solidFill>
              <a:srgbClr val="FFFFFF"/>
            </a:solidFill>
            <a:miter lim="800000"/>
            <a:headEnd/>
            <a:tailEnd/>
          </a:ln>
        </p:spPr>
        <p:txBody>
          <a:bodyPr lIns="101600" tIns="50800" rIns="101600" bIns="50800"/>
          <a:lstStyle>
            <a:defPPr>
              <a:defRPr lang="en-US"/>
            </a:defPPr>
            <a:lvl1pPr algn="l" rtl="0" fontAlgn="base">
              <a:spcBef>
                <a:spcPct val="0"/>
              </a:spcBef>
              <a:spcAft>
                <a:spcPct val="0"/>
              </a:spcAft>
              <a:defRPr sz="2400" b="1" kern="1200">
                <a:solidFill>
                  <a:schemeClr val="tx1"/>
                </a:solidFill>
                <a:latin typeface="Arial" charset="0"/>
                <a:ea typeface="MS PGothic" pitchFamily="34" charset="-128"/>
                <a:cs typeface="+mn-cs"/>
              </a:defRPr>
            </a:lvl1pPr>
            <a:lvl2pPr marL="457200" algn="l" rtl="0" fontAlgn="base">
              <a:spcBef>
                <a:spcPct val="0"/>
              </a:spcBef>
              <a:spcAft>
                <a:spcPct val="0"/>
              </a:spcAft>
              <a:defRPr sz="2400" b="1" kern="1200">
                <a:solidFill>
                  <a:schemeClr val="tx1"/>
                </a:solidFill>
                <a:latin typeface="Arial" charset="0"/>
                <a:ea typeface="MS PGothic" pitchFamily="34" charset="-128"/>
                <a:cs typeface="+mn-cs"/>
              </a:defRPr>
            </a:lvl2pPr>
            <a:lvl3pPr marL="914400" algn="l" rtl="0" fontAlgn="base">
              <a:spcBef>
                <a:spcPct val="0"/>
              </a:spcBef>
              <a:spcAft>
                <a:spcPct val="0"/>
              </a:spcAft>
              <a:defRPr sz="24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24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2400" b="1" kern="1200">
                <a:solidFill>
                  <a:schemeClr val="tx1"/>
                </a:solidFill>
                <a:latin typeface="Arial" charset="0"/>
                <a:ea typeface="MS PGothic" pitchFamily="34" charset="-128"/>
                <a:cs typeface="+mn-cs"/>
              </a:defRPr>
            </a:lvl5pPr>
            <a:lvl6pPr marL="2286000" algn="l" defTabSz="914400" rtl="0" eaLnBrk="1" latinLnBrk="0" hangingPunct="1">
              <a:defRPr sz="2400" b="1" kern="1200">
                <a:solidFill>
                  <a:schemeClr val="tx1"/>
                </a:solidFill>
                <a:latin typeface="Arial" charset="0"/>
                <a:ea typeface="MS PGothic" pitchFamily="34" charset="-128"/>
                <a:cs typeface="+mn-cs"/>
              </a:defRPr>
            </a:lvl6pPr>
            <a:lvl7pPr marL="2743200" algn="l" defTabSz="914400" rtl="0" eaLnBrk="1" latinLnBrk="0" hangingPunct="1">
              <a:defRPr sz="2400" b="1" kern="1200">
                <a:solidFill>
                  <a:schemeClr val="tx1"/>
                </a:solidFill>
                <a:latin typeface="Arial" charset="0"/>
                <a:ea typeface="MS PGothic" pitchFamily="34" charset="-128"/>
                <a:cs typeface="+mn-cs"/>
              </a:defRPr>
            </a:lvl7pPr>
            <a:lvl8pPr marL="3200400" algn="l" defTabSz="914400" rtl="0" eaLnBrk="1" latinLnBrk="0" hangingPunct="1">
              <a:defRPr sz="2400" b="1" kern="1200">
                <a:solidFill>
                  <a:schemeClr val="tx1"/>
                </a:solidFill>
                <a:latin typeface="Arial" charset="0"/>
                <a:ea typeface="MS PGothic" pitchFamily="34" charset="-128"/>
                <a:cs typeface="+mn-cs"/>
              </a:defRPr>
            </a:lvl8pPr>
            <a:lvl9pPr marL="3657600" algn="l" defTabSz="914400" rtl="0" eaLnBrk="1" latinLnBrk="0" hangingPunct="1">
              <a:defRPr sz="2400" b="1" kern="1200">
                <a:solidFill>
                  <a:schemeClr val="tx1"/>
                </a:solidFill>
                <a:latin typeface="Arial" charset="0"/>
                <a:ea typeface="MS PGothic" pitchFamily="34" charset="-128"/>
                <a:cs typeface="+mn-cs"/>
              </a:defRPr>
            </a:lvl9pPr>
          </a:lstStyle>
          <a:p>
            <a:pPr marL="122238" indent="-122238" defTabSz="1006475"/>
            <a:r>
              <a:rPr lang="zh-CN" altLang="en-US" sz="1400" dirty="0" smtClean="0">
                <a:solidFill>
                  <a:schemeClr val="tx1">
                    <a:lumMod val="75000"/>
                    <a:lumOff val="25000"/>
                  </a:schemeClr>
                </a:solidFill>
                <a:latin typeface="+mn-ea"/>
                <a:ea typeface="+mn-ea"/>
              </a:rPr>
              <a:t>教育</a:t>
            </a:r>
            <a:r>
              <a:rPr lang="zh-CN" altLang="en-US" sz="1400" dirty="0">
                <a:solidFill>
                  <a:schemeClr val="tx1">
                    <a:lumMod val="75000"/>
                    <a:lumOff val="25000"/>
                  </a:schemeClr>
                </a:solidFill>
                <a:latin typeface="+mn-ea"/>
                <a:ea typeface="+mn-ea"/>
              </a:rPr>
              <a:t>背景：</a:t>
            </a:r>
            <a:endParaRPr lang="en-US" altLang="zh-CN" sz="1200" dirty="0">
              <a:solidFill>
                <a:schemeClr val="tx1">
                  <a:lumMod val="75000"/>
                  <a:lumOff val="25000"/>
                </a:schemeClr>
              </a:solidFill>
              <a:latin typeface="+mn-ea"/>
              <a:ea typeface="+mn-ea"/>
            </a:endParaRPr>
          </a:p>
          <a:p>
            <a:pPr marL="122238" indent="-122238" defTabSz="1006475">
              <a:buFontTx/>
              <a:buChar char="•"/>
            </a:pPr>
            <a:r>
              <a:rPr lang="zh-CN" altLang="en-US" sz="1200" b="0" dirty="0">
                <a:solidFill>
                  <a:schemeClr val="tx1">
                    <a:lumMod val="75000"/>
                    <a:lumOff val="25000"/>
                  </a:schemeClr>
                </a:solidFill>
                <a:latin typeface="+mn-ea"/>
                <a:ea typeface="+mn-ea"/>
              </a:rPr>
              <a:t>管理学学士，工商管理，青岛科技大学</a:t>
            </a:r>
            <a:endParaRPr lang="en-US" altLang="zh-CN" sz="1200" b="0" i="1" dirty="0">
              <a:solidFill>
                <a:schemeClr val="tx1">
                  <a:lumMod val="75000"/>
                  <a:lumOff val="25000"/>
                </a:schemeClr>
              </a:solidFill>
              <a:latin typeface="+mn-ea"/>
              <a:ea typeface="+mn-ea"/>
            </a:endParaRPr>
          </a:p>
        </p:txBody>
      </p:sp>
      <p:sp>
        <p:nvSpPr>
          <p:cNvPr id="10" name="标题 1"/>
          <p:cNvSpPr txBox="1">
            <a:spLocks/>
          </p:cNvSpPr>
          <p:nvPr/>
        </p:nvSpPr>
        <p:spPr>
          <a:xfrm>
            <a:off x="648118" y="888426"/>
            <a:ext cx="8172000" cy="86400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r>
              <a:rPr lang="zh-CN" altLang="en-US" dirty="0">
                <a:solidFill>
                  <a:schemeClr val="tx1">
                    <a:lumMod val="75000"/>
                    <a:lumOff val="25000"/>
                  </a:schemeClr>
                </a:solidFill>
                <a:latin typeface="+mn-ea"/>
                <a:ea typeface="+mn-ea"/>
              </a:rPr>
              <a:t>高级 </a:t>
            </a:r>
            <a:r>
              <a:rPr lang="en-US" altLang="zh-CN" dirty="0">
                <a:solidFill>
                  <a:schemeClr val="tx1">
                    <a:lumMod val="75000"/>
                    <a:lumOff val="25000"/>
                  </a:schemeClr>
                </a:solidFill>
                <a:latin typeface="+mn-ea"/>
                <a:ea typeface="+mn-ea"/>
              </a:rPr>
              <a:t>– </a:t>
            </a:r>
            <a:r>
              <a:rPr lang="zh-CN" altLang="en-US" dirty="0">
                <a:solidFill>
                  <a:schemeClr val="tx1">
                    <a:lumMod val="75000"/>
                    <a:lumOff val="25000"/>
                  </a:schemeClr>
                </a:solidFill>
                <a:latin typeface="+mn-ea"/>
                <a:ea typeface="+mn-ea"/>
              </a:rPr>
              <a:t>宋淑娟 </a:t>
            </a:r>
            <a:r>
              <a:rPr lang="en-US" altLang="zh-CN" dirty="0">
                <a:solidFill>
                  <a:schemeClr val="tx1">
                    <a:lumMod val="75000"/>
                    <a:lumOff val="25000"/>
                  </a:schemeClr>
                </a:solidFill>
                <a:latin typeface="+mn-ea"/>
                <a:ea typeface="+mn-ea"/>
              </a:rPr>
              <a:t>– </a:t>
            </a:r>
            <a:r>
              <a:rPr lang="zh-CN" altLang="en-US" dirty="0">
                <a:solidFill>
                  <a:schemeClr val="tx1">
                    <a:lumMod val="75000"/>
                    <a:lumOff val="25000"/>
                  </a:schemeClr>
                </a:solidFill>
                <a:latin typeface="+mn-ea"/>
                <a:ea typeface="+mn-ea"/>
              </a:rPr>
              <a:t>测试</a:t>
            </a:r>
            <a:endParaRPr lang="en-US"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3847814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829340" y="2525179"/>
            <a:ext cx="10892760" cy="1382712"/>
          </a:xfrm>
        </p:spPr>
        <p:txBody>
          <a:bodyPr/>
          <a:lstStyle/>
          <a:p>
            <a:r>
              <a:rPr lang="zh-CN" altLang="en-US" dirty="0">
                <a:ea typeface="黑体" panose="02010609060101010101" pitchFamily="49" charset="-122"/>
              </a:rPr>
              <a:t>沟通管理、变更管理、问题管理、风险管理</a:t>
            </a:r>
          </a:p>
        </p:txBody>
      </p:sp>
    </p:spTree>
    <p:extLst>
      <p:ext uri="{BB962C8B-B14F-4D97-AF65-F5344CB8AC3E}">
        <p14:creationId xmlns:p14="http://schemas.microsoft.com/office/powerpoint/2010/main" val="954773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dirty="0" smtClean="0">
                <a:ea typeface="黑体" panose="02010609060101010101" pitchFamily="49" charset="-122"/>
              </a:rPr>
              <a:t>沟通管理</a:t>
            </a:r>
          </a:p>
        </p:txBody>
      </p:sp>
      <p:sp>
        <p:nvSpPr>
          <p:cNvPr id="31748" name="Rectangle 4"/>
          <p:cNvSpPr>
            <a:spLocks noChangeArrowheads="1"/>
          </p:cNvSpPr>
          <p:nvPr/>
        </p:nvSpPr>
        <p:spPr bwMode="auto">
          <a:xfrm>
            <a:off x="665578" y="1125538"/>
            <a:ext cx="8229600" cy="5616624"/>
          </a:xfrm>
          <a:prstGeom prst="rect">
            <a:avLst/>
          </a:prstGeom>
          <a:noFill/>
          <a:ln w="9525">
            <a:noFill/>
            <a:miter lim="800000"/>
            <a:headEnd/>
            <a:tailEnd/>
          </a:ln>
          <a:effectLst/>
        </p:spPr>
        <p:txBody>
          <a:bodyPr/>
          <a:lstStyle/>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项目组讨论会（每周四）</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本周项目工作进度  </a:t>
            </a: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项目变更  </a:t>
            </a: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本周项目实施存在的问题  </a:t>
            </a: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风险的识别和规避</a:t>
            </a:r>
            <a:endParaRPr lang="en-US" altLang="zh-CN" dirty="0">
              <a:effectLst>
                <a:outerShdw blurRad="38100" dist="38100" dir="2700000" algn="tl">
                  <a:srgbClr val="C0C0C0"/>
                </a:outerShdw>
              </a:effectLst>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下周项目工作计划</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endParaRPr lang="en-US" altLang="zh-CN" dirty="0">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紧急问题处理会议（随时）</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讨论项目中出现的重要问题及行动方案</a:t>
            </a:r>
          </a:p>
          <a:p>
            <a:pPr marL="800100" lvl="1" indent="-342900" eaLnBrk="0" hangingPunct="0">
              <a:lnSpc>
                <a:spcPct val="80000"/>
              </a:lnSpc>
              <a:spcBef>
                <a:spcPct val="20000"/>
              </a:spcBef>
              <a:buClr>
                <a:srgbClr val="003366"/>
              </a:buClr>
              <a:buFont typeface="Wingdings" pitchFamily="2" charset="2"/>
              <a:buChar char="1"/>
              <a:defRPr/>
            </a:pPr>
            <a:endParaRPr lang="en-US" altLang="zh-CN" dirty="0">
              <a:effectLst>
                <a:outerShdw blurRad="38100" dist="38100" dir="2700000" algn="tl">
                  <a:srgbClr val="C0C0C0"/>
                </a:outerShdw>
              </a:effectLst>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项目阶段性审批</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本阶段工作汇报</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验收阶段性递交物</a:t>
            </a:r>
          </a:p>
          <a:p>
            <a:pPr marL="800100" lvl="1" indent="-342900" eaLnBrk="0" hangingPunct="0">
              <a:lnSpc>
                <a:spcPct val="80000"/>
              </a:lnSpc>
              <a:spcBef>
                <a:spcPct val="20000"/>
              </a:spcBef>
              <a:buClr>
                <a:srgbClr val="003366"/>
              </a:buClr>
              <a:buFont typeface="Wingdings" pitchFamily="2" charset="2"/>
              <a:buChar char="1"/>
              <a:defRPr/>
            </a:pPr>
            <a:endParaRPr lang="en-US" altLang="zh-CN" dirty="0">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项目经理需每两周提交项目周报（每两周五）</a:t>
            </a:r>
          </a:p>
          <a:p>
            <a:pPr marL="381000" indent="-381000" eaLnBrk="0" hangingPunct="0">
              <a:lnSpc>
                <a:spcPct val="80000"/>
              </a:lnSpc>
              <a:spcBef>
                <a:spcPct val="20000"/>
              </a:spcBef>
              <a:buClr>
                <a:srgbClr val="666633"/>
              </a:buClr>
              <a:defRPr/>
            </a:pPr>
            <a:r>
              <a:rPr lang="zh-CN" altLang="en-US" dirty="0">
                <a:latin typeface="Calibri" pitchFamily="34" charset="0"/>
                <a:ea typeface="黑体" pitchFamily="2" charset="-122"/>
              </a:rPr>
              <a:t>	</a:t>
            </a:r>
            <a:endParaRPr lang="en-US" altLang="zh-CN" dirty="0">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交付物审阅 </a:t>
            </a:r>
          </a:p>
          <a:p>
            <a:pPr marL="800100" lvl="1" indent="-3429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交付物批准通过</a:t>
            </a:r>
            <a:r>
              <a:rPr lang="en-US" altLang="zh-CN" dirty="0">
                <a:latin typeface="Calibri" pitchFamily="34" charset="0"/>
                <a:ea typeface="黑体" pitchFamily="2" charset="-122"/>
              </a:rPr>
              <a:t> </a:t>
            </a:r>
            <a:r>
              <a:rPr lang="en-US" altLang="zh-CN" dirty="0">
                <a:latin typeface="宋体" pitchFamily="2" charset="-122"/>
                <a:ea typeface="黑体" pitchFamily="2" charset="-122"/>
              </a:rPr>
              <a:t>–</a:t>
            </a:r>
            <a:r>
              <a:rPr lang="en-US" altLang="zh-CN" dirty="0">
                <a:latin typeface="Calibri" pitchFamily="34" charset="0"/>
                <a:ea typeface="黑体" pitchFamily="2" charset="-122"/>
              </a:rPr>
              <a:t> </a:t>
            </a:r>
            <a:r>
              <a:rPr lang="zh-CN" altLang="en-US" dirty="0">
                <a:latin typeface="Calibri" pitchFamily="34" charset="0"/>
                <a:ea typeface="黑体" pitchFamily="2" charset="-122"/>
              </a:rPr>
              <a:t>最终版本提交后</a:t>
            </a:r>
            <a:r>
              <a:rPr lang="en-US" altLang="zh-CN" dirty="0">
                <a:latin typeface="Calibri" pitchFamily="34" charset="0"/>
                <a:ea typeface="黑体" pitchFamily="2" charset="-122"/>
              </a:rPr>
              <a:t>5</a:t>
            </a:r>
            <a:r>
              <a:rPr lang="zh-CN" altLang="en-US" dirty="0">
                <a:latin typeface="Calibri" pitchFamily="34" charset="0"/>
                <a:ea typeface="黑体" pitchFamily="2" charset="-122"/>
              </a:rPr>
              <a:t>个工作日</a:t>
            </a:r>
          </a:p>
        </p:txBody>
      </p:sp>
    </p:spTree>
    <p:extLst>
      <p:ext uri="{BB962C8B-B14F-4D97-AF65-F5344CB8AC3E}">
        <p14:creationId xmlns:p14="http://schemas.microsoft.com/office/powerpoint/2010/main" val="3469145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smtClean="0">
                <a:ea typeface="黑体" panose="02010609060101010101" pitchFamily="49" charset="-122"/>
              </a:rPr>
              <a:t>沟通管理</a:t>
            </a:r>
          </a:p>
        </p:txBody>
      </p:sp>
      <p:sp>
        <p:nvSpPr>
          <p:cNvPr id="31748" name="Rectangle 4"/>
          <p:cNvSpPr>
            <a:spLocks noChangeArrowheads="1"/>
          </p:cNvSpPr>
          <p:nvPr/>
        </p:nvSpPr>
        <p:spPr bwMode="auto">
          <a:xfrm>
            <a:off x="652326" y="1130797"/>
            <a:ext cx="8229600" cy="3146896"/>
          </a:xfrm>
          <a:prstGeom prst="rect">
            <a:avLst/>
          </a:prstGeom>
          <a:noFill/>
          <a:ln w="9525">
            <a:noFill/>
            <a:miter lim="800000"/>
            <a:headEnd/>
            <a:tailEnd/>
          </a:ln>
          <a:effectLst/>
        </p:spPr>
        <p:txBody>
          <a:bodyPr/>
          <a:lstStyle/>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会议纪要</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使用统一的会议纪要模板，必要时可以录音机图片辅助</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记录完毕需要发送给相关负责人</a:t>
            </a:r>
          </a:p>
          <a:p>
            <a:pPr algn="l" eaLnBrk="0" hangingPunct="0">
              <a:lnSpc>
                <a:spcPct val="80000"/>
              </a:lnSpc>
              <a:spcBef>
                <a:spcPct val="20000"/>
              </a:spcBef>
              <a:buClr>
                <a:srgbClr val="003366"/>
              </a:buClr>
              <a:defRPr/>
            </a:pPr>
            <a:endParaRPr lang="en-US" altLang="zh-CN" dirty="0">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邮件确认</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邮件需要及时回复，</a:t>
            </a:r>
            <a:r>
              <a:rPr lang="en-US" altLang="zh-CN" dirty="0">
                <a:latin typeface="Calibri" pitchFamily="34" charset="0"/>
                <a:ea typeface="黑体" pitchFamily="2" charset="-122"/>
              </a:rPr>
              <a:t>3</a:t>
            </a:r>
            <a:r>
              <a:rPr lang="zh-CN" altLang="en-US" dirty="0">
                <a:latin typeface="Calibri" pitchFamily="34" charset="0"/>
                <a:ea typeface="黑体" pitchFamily="2" charset="-122"/>
              </a:rPr>
              <a:t>日内不回复则按默认处理</a:t>
            </a:r>
          </a:p>
          <a:p>
            <a:pPr marL="800100" lvl="1" indent="-342900" eaLnBrk="0" hangingPunct="0">
              <a:lnSpc>
                <a:spcPct val="80000"/>
              </a:lnSpc>
              <a:spcBef>
                <a:spcPct val="20000"/>
              </a:spcBef>
              <a:buClr>
                <a:srgbClr val="003366"/>
              </a:buClr>
              <a:buFont typeface="Wingdings" pitchFamily="2" charset="2"/>
              <a:buChar char="1"/>
              <a:defRPr/>
            </a:pPr>
            <a:endParaRPr lang="en-US" altLang="zh-CN" dirty="0">
              <a:effectLst>
                <a:outerShdw blurRad="38100" dist="38100" dir="2700000" algn="tl">
                  <a:srgbClr val="C0C0C0"/>
                </a:outerShdw>
              </a:effectLst>
              <a:latin typeface="Calibri" pitchFamily="34" charset="0"/>
              <a:ea typeface="黑体" pitchFamily="2" charset="-122"/>
            </a:endParaRPr>
          </a:p>
          <a:p>
            <a:pPr marL="381000" indent="-381000" eaLnBrk="0" hangingPunct="0">
              <a:lnSpc>
                <a:spcPct val="8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测试阶段进行测试记录</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测试内容进行记录，追踪</a:t>
            </a:r>
            <a:endParaRPr lang="en-US" altLang="zh-CN" dirty="0">
              <a:latin typeface="Calibri" pitchFamily="34" charset="0"/>
              <a:ea typeface="黑体" pitchFamily="2" charset="-122"/>
            </a:endParaRPr>
          </a:p>
          <a:p>
            <a:pPr marL="800100" lvl="1" indent="-34290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对于未通过的测试内容需要及时修正</a:t>
            </a:r>
            <a:endParaRPr lang="en-US" altLang="zh-CN" dirty="0">
              <a:latin typeface="Calibri" pitchFamily="34" charset="0"/>
              <a:ea typeface="黑体" pitchFamily="2" charset="-122"/>
            </a:endParaRPr>
          </a:p>
        </p:txBody>
      </p:sp>
    </p:spTree>
    <p:extLst>
      <p:ext uri="{BB962C8B-B14F-4D97-AF65-F5344CB8AC3E}">
        <p14:creationId xmlns:p14="http://schemas.microsoft.com/office/powerpoint/2010/main" val="60489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zh-CN" altLang="en-US" smtClean="0">
                <a:ea typeface="黑体" panose="02010609060101010101" pitchFamily="49" charset="-122"/>
              </a:rPr>
              <a:t>问题管理</a:t>
            </a:r>
          </a:p>
        </p:txBody>
      </p:sp>
      <p:sp>
        <p:nvSpPr>
          <p:cNvPr id="32772" name="Rectangle 4"/>
          <p:cNvSpPr>
            <a:spLocks noChangeArrowheads="1"/>
          </p:cNvSpPr>
          <p:nvPr/>
        </p:nvSpPr>
        <p:spPr bwMode="auto">
          <a:xfrm>
            <a:off x="627468" y="1125538"/>
            <a:ext cx="8229600" cy="2600324"/>
          </a:xfrm>
          <a:prstGeom prst="rect">
            <a:avLst/>
          </a:prstGeom>
          <a:noFill/>
          <a:ln w="9525">
            <a:noFill/>
            <a:miter lim="800000"/>
            <a:headEnd/>
            <a:tailEnd/>
          </a:ln>
          <a:effectLst/>
        </p:spPr>
        <p:txBody>
          <a:bodyPr/>
          <a:lstStyle/>
          <a:p>
            <a:pPr marL="342900" indent="-342900" eaLnBrk="0" hangingPunct="0">
              <a:lnSpc>
                <a:spcPct val="90000"/>
              </a:lnSpc>
              <a:spcBef>
                <a:spcPct val="20000"/>
              </a:spcBef>
              <a:buClr>
                <a:srgbClr val="666633"/>
              </a:buClr>
              <a:buFont typeface="Wingdings" pitchFamily="2" charset="2"/>
              <a:buChar char="0"/>
              <a:defRPr/>
            </a:pPr>
            <a:r>
              <a:rPr lang="zh-CN" altLang="en-US" dirty="0">
                <a:latin typeface="Calibri" pitchFamily="34" charset="0"/>
                <a:ea typeface="黑体" pitchFamily="2" charset="-122"/>
              </a:rPr>
              <a:t>建立问题升级决策流程</a:t>
            </a:r>
            <a:endParaRPr lang="en-US" altLang="zh-CN" dirty="0">
              <a:latin typeface="Calibri" pitchFamily="34" charset="0"/>
              <a:ea typeface="黑体" pitchFamily="2" charset="-122"/>
            </a:endParaRPr>
          </a:p>
          <a:p>
            <a:pPr marL="742950" lvl="1" indent="-285750" eaLnBrk="0" hangingPunct="0">
              <a:lnSpc>
                <a:spcPct val="9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问题处理流程</a:t>
            </a:r>
            <a:endParaRPr lang="en-US" altLang="zh-CN" dirty="0">
              <a:effectLst>
                <a:outerShdw blurRad="38100" dist="38100" dir="2700000" algn="tl">
                  <a:srgbClr val="C0C0C0"/>
                </a:outerShdw>
              </a:effectLst>
              <a:latin typeface="Calibri" pitchFamily="34" charset="0"/>
              <a:ea typeface="黑体" pitchFamily="2" charset="-122"/>
            </a:endParaRPr>
          </a:p>
          <a:p>
            <a:pPr marL="1143000" lvl="2" indent="-228600" eaLnBrk="0" hangingPunct="0">
              <a:lnSpc>
                <a:spcPct val="9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在项目组范围内的决策</a:t>
            </a:r>
          </a:p>
          <a:p>
            <a:pPr marL="1143000" lvl="2" indent="-228600" eaLnBrk="0" hangingPunct="0">
              <a:lnSpc>
                <a:spcPct val="9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在项目组范围内不能决策的，提交至项目总监决策</a:t>
            </a:r>
          </a:p>
          <a:p>
            <a:pPr marL="1143000" lvl="2" indent="-228600" eaLnBrk="0" hangingPunct="0">
              <a:lnSpc>
                <a:spcPct val="90000"/>
              </a:lnSpc>
              <a:spcBef>
                <a:spcPct val="20000"/>
              </a:spcBef>
              <a:buClr>
                <a:srgbClr val="003366"/>
              </a:buClr>
              <a:buFont typeface="Wingdings" pitchFamily="2" charset="2"/>
              <a:buChar char="1"/>
              <a:defRPr/>
            </a:pPr>
            <a:endParaRPr lang="en-US" altLang="zh-CN" dirty="0">
              <a:effectLst>
                <a:outerShdw blurRad="38100" dist="38100" dir="2700000" algn="tl">
                  <a:srgbClr val="C0C0C0"/>
                </a:outerShdw>
              </a:effectLst>
              <a:latin typeface="Calibri" pitchFamily="34" charset="0"/>
              <a:ea typeface="黑体" pitchFamily="2" charset="-122"/>
            </a:endParaRPr>
          </a:p>
          <a:p>
            <a:pPr marL="742950" lvl="1" indent="-285750" eaLnBrk="0" hangingPunct="0">
              <a:lnSpc>
                <a:spcPct val="9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问题解决方案</a:t>
            </a:r>
            <a:r>
              <a:rPr lang="zh-CN" altLang="en-US" dirty="0" smtClean="0">
                <a:latin typeface="Calibri" pitchFamily="34" charset="0"/>
                <a:ea typeface="黑体" pitchFamily="2" charset="-122"/>
              </a:rPr>
              <a:t>由项目</a:t>
            </a:r>
            <a:r>
              <a:rPr lang="zh-CN" altLang="en-US" dirty="0">
                <a:latin typeface="Calibri" pitchFamily="34" charset="0"/>
                <a:ea typeface="黑体" pitchFamily="2" charset="-122"/>
              </a:rPr>
              <a:t>经理发布</a:t>
            </a:r>
          </a:p>
          <a:p>
            <a:pPr marL="742950" lvl="1" indent="-285750" eaLnBrk="0" hangingPunct="0">
              <a:lnSpc>
                <a:spcPct val="90000"/>
              </a:lnSpc>
              <a:spcBef>
                <a:spcPct val="20000"/>
              </a:spcBef>
              <a:buClr>
                <a:srgbClr val="003366"/>
              </a:buClr>
              <a:defRPr/>
            </a:pPr>
            <a:endParaRPr lang="en-US" altLang="zh-CN" dirty="0">
              <a:effectLst>
                <a:outerShdw blurRad="38100" dist="38100" dir="2700000" algn="tl">
                  <a:srgbClr val="C0C0C0"/>
                </a:outerShdw>
              </a:effectLst>
              <a:latin typeface="Calibri" pitchFamily="34" charset="0"/>
              <a:ea typeface="黑体" pitchFamily="2" charset="-122"/>
            </a:endParaRPr>
          </a:p>
        </p:txBody>
      </p:sp>
    </p:spTree>
    <p:extLst>
      <p:ext uri="{BB962C8B-B14F-4D97-AF65-F5344CB8AC3E}">
        <p14:creationId xmlns:p14="http://schemas.microsoft.com/office/powerpoint/2010/main" val="621009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44000">
              <a:schemeClr val="accent3">
                <a:lumMod val="45000"/>
                <a:lumOff val="55000"/>
                <a:alpha val="40000"/>
              </a:schemeClr>
            </a:gs>
            <a:gs pos="83000">
              <a:schemeClr val="accent3">
                <a:lumMod val="45000"/>
                <a:lumOff val="55000"/>
              </a:schemeClr>
            </a:gs>
            <a:gs pos="100000">
              <a:schemeClr val="accent3">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a:ea typeface="黑体" panose="02010609060101010101" pitchFamily="49" charset="-122"/>
              </a:rPr>
              <a:t>项目背景、用户需求、建设目标</a:t>
            </a:r>
          </a:p>
        </p:txBody>
      </p:sp>
    </p:spTree>
    <p:extLst>
      <p:ext uri="{BB962C8B-B14F-4D97-AF65-F5344CB8AC3E}">
        <p14:creationId xmlns:p14="http://schemas.microsoft.com/office/powerpoint/2010/main" val="256604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zh-CN" altLang="en-US" smtClean="0">
                <a:ea typeface="黑体" panose="02010609060101010101" pitchFamily="49" charset="-122"/>
              </a:rPr>
              <a:t>变更管理</a:t>
            </a:r>
          </a:p>
        </p:txBody>
      </p:sp>
      <p:sp>
        <p:nvSpPr>
          <p:cNvPr id="33796" name="Rectangle 4"/>
          <p:cNvSpPr>
            <a:spLocks noChangeArrowheads="1"/>
          </p:cNvSpPr>
          <p:nvPr/>
        </p:nvSpPr>
        <p:spPr bwMode="auto">
          <a:xfrm>
            <a:off x="639074" y="1125538"/>
            <a:ext cx="8229600" cy="4464050"/>
          </a:xfrm>
          <a:prstGeom prst="rect">
            <a:avLst/>
          </a:prstGeom>
          <a:noFill/>
          <a:ln w="9525">
            <a:noFill/>
            <a:miter lim="800000"/>
            <a:headEnd/>
            <a:tailEnd/>
          </a:ln>
          <a:effectLst/>
        </p:spPr>
        <p:txBody>
          <a:bodyPr/>
          <a:lstStyle/>
          <a:p>
            <a:pPr marL="342900" indent="-342900" eaLnBrk="0" hangingPunct="0">
              <a:lnSpc>
                <a:spcPct val="80000"/>
              </a:lnSpc>
              <a:spcBef>
                <a:spcPct val="20000"/>
              </a:spcBef>
              <a:buClr>
                <a:srgbClr val="666633"/>
              </a:buClr>
              <a:buSzPct val="80000"/>
              <a:buFont typeface="Wingdings" pitchFamily="2" charset="2"/>
              <a:buChar char="0"/>
              <a:defRPr/>
            </a:pPr>
            <a:r>
              <a:rPr lang="zh-CN" altLang="en-US" dirty="0">
                <a:latin typeface="Calibri" pitchFamily="34" charset="0"/>
                <a:ea typeface="黑体" pitchFamily="2" charset="-122"/>
              </a:rPr>
              <a:t>项目变更控制委员会</a:t>
            </a:r>
          </a:p>
          <a:p>
            <a:pPr marL="742950" lvl="1" indent="-285750" eaLnBrk="0" hangingPunct="0">
              <a:lnSpc>
                <a:spcPct val="80000"/>
              </a:lnSpc>
              <a:spcBef>
                <a:spcPct val="20000"/>
              </a:spcBef>
              <a:buClr>
                <a:srgbClr val="003366"/>
              </a:buClr>
              <a:buSzPct val="80000"/>
              <a:defRPr/>
            </a:pPr>
            <a:endParaRPr lang="en-US" altLang="zh-CN" dirty="0">
              <a:effectLst>
                <a:outerShdw blurRad="38100" dist="38100" dir="2700000" algn="tl">
                  <a:srgbClr val="C0C0C0"/>
                </a:outerShdw>
              </a:effectLst>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dirty="0">
                <a:latin typeface="Calibri" pitchFamily="34" charset="0"/>
                <a:ea typeface="黑体" pitchFamily="2" charset="-122"/>
              </a:rPr>
              <a:t>项目指导委员会，项目总监，项目经理小组，</a:t>
            </a:r>
            <a:r>
              <a:rPr lang="en-US" altLang="zh-CN" dirty="0">
                <a:latin typeface="Calibri" pitchFamily="34" charset="0"/>
                <a:ea typeface="黑体" pitchFamily="2" charset="-122"/>
              </a:rPr>
              <a:t>QA</a:t>
            </a:r>
          </a:p>
          <a:p>
            <a:pPr marL="742950" lvl="1" indent="-285750" eaLnBrk="0" hangingPunct="0">
              <a:lnSpc>
                <a:spcPct val="80000"/>
              </a:lnSpc>
              <a:spcBef>
                <a:spcPct val="20000"/>
              </a:spcBef>
              <a:buClr>
                <a:srgbClr val="003366"/>
              </a:buClr>
              <a:buFont typeface="Wingdings" pitchFamily="2" charset="2"/>
              <a:buChar char="1"/>
              <a:defRPr/>
            </a:pPr>
            <a:endParaRPr lang="en-US" altLang="zh-CN" dirty="0">
              <a:latin typeface="Calibri" pitchFamily="34" charset="0"/>
              <a:ea typeface="黑体" pitchFamily="2" charset="-122"/>
            </a:endParaRPr>
          </a:p>
          <a:p>
            <a:pPr marL="342900" indent="-342900" eaLnBrk="0" hangingPunct="0">
              <a:lnSpc>
                <a:spcPct val="80000"/>
              </a:lnSpc>
              <a:spcBef>
                <a:spcPct val="20000"/>
              </a:spcBef>
              <a:buClr>
                <a:srgbClr val="666633"/>
              </a:buClr>
              <a:buSzPct val="80000"/>
              <a:buFont typeface="Wingdings" pitchFamily="2" charset="2"/>
              <a:buChar char="0"/>
              <a:defRPr/>
            </a:pPr>
            <a:r>
              <a:rPr lang="zh-CN" altLang="en-US" dirty="0">
                <a:latin typeface="Calibri" pitchFamily="34" charset="0"/>
                <a:ea typeface="黑体" pitchFamily="2" charset="-122"/>
              </a:rPr>
              <a:t>变更控制管理流程</a:t>
            </a:r>
          </a:p>
          <a:p>
            <a:pPr marL="342900" indent="-342900" eaLnBrk="0" hangingPunct="0">
              <a:lnSpc>
                <a:spcPct val="80000"/>
              </a:lnSpc>
              <a:spcBef>
                <a:spcPct val="20000"/>
              </a:spcBef>
              <a:buClr>
                <a:srgbClr val="666633"/>
              </a:buClr>
              <a:buSzPct val="80000"/>
              <a:defRPr/>
            </a:pPr>
            <a:r>
              <a:rPr lang="zh-CN" altLang="en-US" dirty="0">
                <a:latin typeface="Calibri" pitchFamily="34" charset="0"/>
                <a:ea typeface="黑体" pitchFamily="2" charset="-122"/>
              </a:rPr>
              <a:t>	</a:t>
            </a:r>
            <a:endParaRPr lang="en-US" altLang="zh-CN" dirty="0">
              <a:latin typeface="Calibri" pitchFamily="34" charset="0"/>
              <a:ea typeface="黑体" pitchFamily="2" charset="-122"/>
            </a:endParaRPr>
          </a:p>
          <a:p>
            <a:pPr marL="742950" lvl="1" indent="-285750" eaLnBrk="0" hangingPunct="0">
              <a:lnSpc>
                <a:spcPct val="80000"/>
              </a:lnSpc>
              <a:spcBef>
                <a:spcPct val="20000"/>
              </a:spcBef>
              <a:buClr>
                <a:srgbClr val="003366"/>
              </a:buClr>
              <a:buSzPct val="80000"/>
              <a:buFont typeface="Wingdings" pitchFamily="2" charset="2"/>
              <a:buChar char="1"/>
              <a:defRPr/>
            </a:pPr>
            <a:r>
              <a:rPr lang="zh-CN" altLang="en-US" dirty="0">
                <a:latin typeface="Calibri" pitchFamily="34" charset="0"/>
                <a:ea typeface="黑体" pitchFamily="2" charset="-122"/>
              </a:rPr>
              <a:t>变更提出人提出项目变更</a:t>
            </a:r>
          </a:p>
          <a:p>
            <a:pPr marL="742950" lvl="1" indent="-285750" eaLnBrk="0" hangingPunct="0">
              <a:lnSpc>
                <a:spcPct val="80000"/>
              </a:lnSpc>
              <a:spcBef>
                <a:spcPct val="20000"/>
              </a:spcBef>
              <a:buClr>
                <a:srgbClr val="003366"/>
              </a:buClr>
              <a:buSzPct val="80000"/>
              <a:buFont typeface="Wingdings" pitchFamily="2" charset="2"/>
              <a:buChar char="1"/>
              <a:defRPr/>
            </a:pPr>
            <a:endParaRPr lang="en-US" altLang="zh-CN" dirty="0">
              <a:latin typeface="Calibri" pitchFamily="34" charset="0"/>
              <a:ea typeface="黑体" pitchFamily="2" charset="-122"/>
            </a:endParaRPr>
          </a:p>
          <a:p>
            <a:pPr marL="742950" lvl="1" indent="-285750" eaLnBrk="0" hangingPunct="0">
              <a:lnSpc>
                <a:spcPct val="80000"/>
              </a:lnSpc>
              <a:spcBef>
                <a:spcPct val="20000"/>
              </a:spcBef>
              <a:buClr>
                <a:srgbClr val="003366"/>
              </a:buClr>
              <a:buSzPct val="80000"/>
              <a:buFont typeface="Wingdings" pitchFamily="2" charset="2"/>
              <a:buChar char="1"/>
              <a:defRPr/>
            </a:pPr>
            <a:r>
              <a:rPr lang="zh-CN" altLang="en-US" dirty="0">
                <a:latin typeface="Calibri" pitchFamily="34" charset="0"/>
                <a:ea typeface="黑体" pitchFamily="2" charset="-122"/>
              </a:rPr>
              <a:t>项目经理接受项目变更</a:t>
            </a:r>
            <a:r>
              <a:rPr lang="en-US" altLang="zh-CN" dirty="0">
                <a:latin typeface="Calibri" pitchFamily="34" charset="0"/>
                <a:ea typeface="黑体" pitchFamily="2" charset="-122"/>
              </a:rPr>
              <a:t>,</a:t>
            </a:r>
            <a:r>
              <a:rPr lang="zh-CN" altLang="en-US" dirty="0">
                <a:latin typeface="Calibri" pitchFamily="34" charset="0"/>
                <a:ea typeface="黑体" pitchFamily="2" charset="-122"/>
              </a:rPr>
              <a:t>在权限内处理项目变更（</a:t>
            </a:r>
            <a:r>
              <a:rPr lang="en-US" altLang="zh-CN" dirty="0">
                <a:latin typeface="Calibri" pitchFamily="34" charset="0"/>
                <a:ea typeface="黑体" pitchFamily="2" charset="-122"/>
              </a:rPr>
              <a:t>SOW</a:t>
            </a:r>
            <a:r>
              <a:rPr lang="zh-CN" altLang="en-US" dirty="0">
                <a:latin typeface="Calibri" pitchFamily="34" charset="0"/>
                <a:ea typeface="黑体" pitchFamily="2" charset="-122"/>
              </a:rPr>
              <a:t>范围内）</a:t>
            </a:r>
          </a:p>
          <a:p>
            <a:pPr marL="742950" lvl="1" indent="-285750" eaLnBrk="0" hangingPunct="0">
              <a:lnSpc>
                <a:spcPct val="80000"/>
              </a:lnSpc>
              <a:spcBef>
                <a:spcPct val="20000"/>
              </a:spcBef>
              <a:buClr>
                <a:srgbClr val="003366"/>
              </a:buClr>
              <a:buSzPct val="80000"/>
              <a:buFont typeface="Wingdings" pitchFamily="2" charset="2"/>
              <a:buChar char="1"/>
              <a:defRPr/>
            </a:pPr>
            <a:endParaRPr lang="en-US" altLang="zh-CN" dirty="0">
              <a:effectLst>
                <a:outerShdw blurRad="38100" dist="38100" dir="2700000" algn="tl">
                  <a:srgbClr val="C0C0C0"/>
                </a:outerShdw>
              </a:effectLst>
              <a:latin typeface="Calibri" pitchFamily="34" charset="0"/>
              <a:ea typeface="黑体" pitchFamily="2" charset="-122"/>
            </a:endParaRPr>
          </a:p>
          <a:p>
            <a:pPr marL="742950" lvl="1" indent="-285750" eaLnBrk="0" hangingPunct="0">
              <a:lnSpc>
                <a:spcPct val="80000"/>
              </a:lnSpc>
              <a:spcBef>
                <a:spcPct val="20000"/>
              </a:spcBef>
              <a:buClr>
                <a:srgbClr val="003366"/>
              </a:buClr>
              <a:buSzPct val="80000"/>
              <a:buFont typeface="Wingdings" pitchFamily="2" charset="2"/>
              <a:buChar char="1"/>
              <a:defRPr/>
            </a:pPr>
            <a:r>
              <a:rPr lang="zh-CN" altLang="en-US" dirty="0">
                <a:latin typeface="Calibri" pitchFamily="34" charset="0"/>
                <a:ea typeface="黑体" pitchFamily="2" charset="-122"/>
              </a:rPr>
              <a:t>超过权限</a:t>
            </a:r>
            <a:r>
              <a:rPr lang="en-US" altLang="zh-CN" dirty="0">
                <a:latin typeface="Calibri" pitchFamily="34" charset="0"/>
                <a:ea typeface="黑体" pitchFamily="2" charset="-122"/>
              </a:rPr>
              <a:t>,</a:t>
            </a:r>
            <a:r>
              <a:rPr lang="zh-CN" altLang="en-US" dirty="0">
                <a:latin typeface="Calibri" pitchFamily="34" charset="0"/>
                <a:ea typeface="黑体" pitchFamily="2" charset="-122"/>
              </a:rPr>
              <a:t>提交项目变更控制委员会处理（超出</a:t>
            </a:r>
            <a:r>
              <a:rPr lang="en-US" altLang="zh-CN" dirty="0">
                <a:latin typeface="Calibri" pitchFamily="34" charset="0"/>
                <a:ea typeface="黑体" pitchFamily="2" charset="-122"/>
              </a:rPr>
              <a:t>SOW</a:t>
            </a:r>
            <a:r>
              <a:rPr lang="zh-CN" altLang="en-US" dirty="0">
                <a:latin typeface="Calibri" pitchFamily="34" charset="0"/>
                <a:ea typeface="黑体" pitchFamily="2" charset="-122"/>
              </a:rPr>
              <a:t>范围）</a:t>
            </a:r>
          </a:p>
          <a:p>
            <a:pPr marL="742950" lvl="1" indent="-285750" eaLnBrk="0" hangingPunct="0">
              <a:lnSpc>
                <a:spcPct val="80000"/>
              </a:lnSpc>
              <a:spcBef>
                <a:spcPct val="20000"/>
              </a:spcBef>
              <a:buClr>
                <a:srgbClr val="003366"/>
              </a:buClr>
              <a:buSzPct val="80000"/>
              <a:defRPr/>
            </a:pPr>
            <a:r>
              <a:rPr lang="zh-CN" altLang="en-US" dirty="0">
                <a:latin typeface="Calibri" pitchFamily="34" charset="0"/>
                <a:ea typeface="黑体" pitchFamily="2" charset="-122"/>
              </a:rPr>
              <a:t>	</a:t>
            </a:r>
            <a:endParaRPr lang="en-US" altLang="zh-CN" dirty="0">
              <a:effectLst>
                <a:outerShdw blurRad="38100" dist="38100" dir="2700000" algn="tl">
                  <a:srgbClr val="C0C0C0"/>
                </a:outerShdw>
              </a:effectLst>
              <a:latin typeface="Calibri" pitchFamily="34" charset="0"/>
              <a:ea typeface="黑体" pitchFamily="2" charset="-122"/>
            </a:endParaRPr>
          </a:p>
        </p:txBody>
      </p:sp>
    </p:spTree>
    <p:extLst>
      <p:ext uri="{BB962C8B-B14F-4D97-AF65-F5344CB8AC3E}">
        <p14:creationId xmlns:p14="http://schemas.microsoft.com/office/powerpoint/2010/main" val="3935199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smtClean="0">
                <a:ea typeface="黑体" panose="02010609060101010101" pitchFamily="49" charset="-122"/>
              </a:rPr>
              <a:t>风险管理</a:t>
            </a:r>
          </a:p>
        </p:txBody>
      </p:sp>
      <p:graphicFrame>
        <p:nvGraphicFramePr>
          <p:cNvPr id="34847" name="Group 31"/>
          <p:cNvGraphicFramePr>
            <a:graphicFrameLocks noGrp="1"/>
          </p:cNvGraphicFramePr>
          <p:nvPr>
            <p:extLst>
              <p:ext uri="{D42A27DB-BD31-4B8C-83A1-F6EECF244321}">
                <p14:modId xmlns:p14="http://schemas.microsoft.com/office/powerpoint/2010/main" val="184969379"/>
              </p:ext>
            </p:extLst>
          </p:nvPr>
        </p:nvGraphicFramePr>
        <p:xfrm>
          <a:off x="731838" y="1125538"/>
          <a:ext cx="7880350" cy="4503738"/>
        </p:xfrm>
        <a:graphic>
          <a:graphicData uri="http://schemas.openxmlformats.org/drawingml/2006/table">
            <a:tbl>
              <a:tblPr/>
              <a:tblGrid>
                <a:gridCol w="1728787">
                  <a:extLst>
                    <a:ext uri="{9D8B030D-6E8A-4147-A177-3AD203B41FA5}">
                      <a16:colId xmlns:a16="http://schemas.microsoft.com/office/drawing/2014/main" xmlns="" val="20000"/>
                    </a:ext>
                  </a:extLst>
                </a:gridCol>
                <a:gridCol w="2093913">
                  <a:extLst>
                    <a:ext uri="{9D8B030D-6E8A-4147-A177-3AD203B41FA5}">
                      <a16:colId xmlns:a16="http://schemas.microsoft.com/office/drawing/2014/main" xmlns="" val="20001"/>
                    </a:ext>
                  </a:extLst>
                </a:gridCol>
                <a:gridCol w="1974850">
                  <a:extLst>
                    <a:ext uri="{9D8B030D-6E8A-4147-A177-3AD203B41FA5}">
                      <a16:colId xmlns:a16="http://schemas.microsoft.com/office/drawing/2014/main" xmlns="" val="20002"/>
                    </a:ext>
                  </a:extLst>
                </a:gridCol>
                <a:gridCol w="2082800">
                  <a:extLst>
                    <a:ext uri="{9D8B030D-6E8A-4147-A177-3AD203B41FA5}">
                      <a16:colId xmlns:a16="http://schemas.microsoft.com/office/drawing/2014/main" xmlns="" val="20003"/>
                    </a:ext>
                  </a:extLst>
                </a:gridCol>
              </a:tblGrid>
              <a:tr h="542925">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sz="1800" b="1"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smtClean="0">
                          <a:ln>
                            <a:noFill/>
                          </a:ln>
                          <a:solidFill>
                            <a:srgbClr val="003366"/>
                          </a:solidFill>
                          <a:effectLst/>
                          <a:latin typeface="Calibri" pitchFamily="34" charset="0"/>
                          <a:ea typeface="黑体" pitchFamily="2" charset="-122"/>
                        </a:rPr>
                        <a:t>第一级 </a:t>
                      </a:r>
                      <a:r>
                        <a:rPr kumimoji="0" lang="en-US" altLang="zh-CN" sz="1800" b="1" i="0" u="none" strike="noStrike" cap="none" normalizeH="0" baseline="0" smtClean="0">
                          <a:ln>
                            <a:noFill/>
                          </a:ln>
                          <a:solidFill>
                            <a:srgbClr val="003366"/>
                          </a:solidFill>
                          <a:effectLst/>
                          <a:latin typeface="Calibri" pitchFamily="34" charset="0"/>
                          <a:ea typeface="黑体" pitchFamily="2" charset="-122"/>
                        </a:rPr>
                        <a:t>Level I</a:t>
                      </a: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smtClean="0">
                          <a:ln>
                            <a:noFill/>
                          </a:ln>
                          <a:solidFill>
                            <a:srgbClr val="003366"/>
                          </a:solidFill>
                          <a:effectLst/>
                          <a:latin typeface="Calibri" pitchFamily="34" charset="0"/>
                          <a:ea typeface="黑体" pitchFamily="2" charset="-122"/>
                        </a:rPr>
                        <a:t>第二级 </a:t>
                      </a:r>
                      <a:r>
                        <a:rPr kumimoji="0" lang="en-US" altLang="zh-CN" sz="1800" b="1" i="0" u="none" strike="noStrike" cap="none" normalizeH="0" baseline="0" smtClean="0">
                          <a:ln>
                            <a:noFill/>
                          </a:ln>
                          <a:solidFill>
                            <a:srgbClr val="003366"/>
                          </a:solidFill>
                          <a:effectLst/>
                          <a:latin typeface="Calibri" pitchFamily="34" charset="0"/>
                          <a:ea typeface="黑体" pitchFamily="2" charset="-122"/>
                        </a:rPr>
                        <a:t>Level II</a:t>
                      </a: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smtClean="0">
                          <a:ln>
                            <a:noFill/>
                          </a:ln>
                          <a:solidFill>
                            <a:srgbClr val="003366"/>
                          </a:solidFill>
                          <a:effectLst/>
                          <a:latin typeface="Calibri" pitchFamily="34" charset="0"/>
                          <a:ea typeface="黑体" pitchFamily="2" charset="-122"/>
                        </a:rPr>
                        <a:t>第三级 </a:t>
                      </a:r>
                      <a:r>
                        <a:rPr kumimoji="0" lang="en-US" altLang="zh-CN" sz="1800" b="1" i="0" u="none" strike="noStrike" cap="none" normalizeH="0" baseline="0" smtClean="0">
                          <a:ln>
                            <a:noFill/>
                          </a:ln>
                          <a:solidFill>
                            <a:srgbClr val="003366"/>
                          </a:solidFill>
                          <a:effectLst/>
                          <a:latin typeface="Calibri" pitchFamily="34" charset="0"/>
                          <a:ea typeface="黑体" pitchFamily="2" charset="-122"/>
                        </a:rPr>
                        <a:t>Level III</a:t>
                      </a:r>
                    </a:p>
                  </a:txBody>
                  <a:tcPr marL="162000" marR="126000" marT="15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524000">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dirty="0" smtClean="0">
                          <a:ln>
                            <a:noFill/>
                          </a:ln>
                          <a:solidFill>
                            <a:srgbClr val="003366"/>
                          </a:solidFill>
                          <a:effectLst/>
                          <a:latin typeface="Calibri" pitchFamily="34" charset="0"/>
                          <a:ea typeface="黑体" pitchFamily="2" charset="-122"/>
                        </a:rPr>
                        <a:t>风险识别、评估与应对方案</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altLang="zh-CN" sz="1800" b="0"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日常报告</a:t>
                      </a: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项目周例会有“风险”专题讨论</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altLang="zh-CN" sz="1800" b="0"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smtClean="0">
                          <a:ln>
                            <a:noFill/>
                          </a:ln>
                          <a:solidFill>
                            <a:srgbClr val="003366"/>
                          </a:solidFill>
                          <a:effectLst/>
                          <a:latin typeface="Calibri" pitchFamily="34" charset="0"/>
                          <a:ea typeface="黑体" pitchFamily="2" charset="-122"/>
                        </a:rPr>
                        <a:t>项目指导委员会会议有“风险专题汇报”</a:t>
                      </a:r>
                    </a:p>
                  </a:txBody>
                  <a:tcPr marL="162000" marR="126000" marT="15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01725">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smtClean="0">
                          <a:ln>
                            <a:noFill/>
                          </a:ln>
                          <a:solidFill>
                            <a:srgbClr val="003366"/>
                          </a:solidFill>
                          <a:effectLst/>
                          <a:latin typeface="Calibri" pitchFamily="34" charset="0"/>
                          <a:ea typeface="黑体" pitchFamily="2" charset="-122"/>
                        </a:rPr>
                        <a:t>日常监控</a:t>
                      </a:r>
                    </a:p>
                  </a:txBody>
                  <a:tcPr marL="162000" marR="126000" marT="15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smtClean="0">
                          <a:ln>
                            <a:noFill/>
                          </a:ln>
                          <a:solidFill>
                            <a:srgbClr val="003366"/>
                          </a:solidFill>
                          <a:effectLst/>
                          <a:latin typeface="Calibri" pitchFamily="34" charset="0"/>
                          <a:ea typeface="黑体" pitchFamily="2" charset="-122"/>
                        </a:rPr>
                        <a:t>项目经理负责</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altLang="zh-CN" sz="1800" b="0" i="0" u="none" strike="noStrike" cap="none" normalizeH="0" baseline="0" smtClean="0">
                        <a:ln>
                          <a:noFill/>
                        </a:ln>
                        <a:solidFill>
                          <a:srgbClr val="003366"/>
                        </a:solidFill>
                        <a:effectLst/>
                        <a:latin typeface="Calibri" pitchFamily="34" charset="0"/>
                        <a:ea typeface="黑体" pitchFamily="2" charset="-122"/>
                      </a:endParaRP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项目总监</a:t>
                      </a: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项目总监</a:t>
                      </a:r>
                    </a:p>
                  </a:txBody>
                  <a:tcPr marL="162000" marR="126000" marT="15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35088">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1" i="0" u="none" strike="noStrike" cap="none" normalizeH="0" baseline="0" smtClean="0">
                          <a:ln>
                            <a:noFill/>
                          </a:ln>
                          <a:solidFill>
                            <a:srgbClr val="003366"/>
                          </a:solidFill>
                          <a:effectLst/>
                          <a:latin typeface="Calibri" pitchFamily="34" charset="0"/>
                          <a:ea typeface="黑体" pitchFamily="2" charset="-122"/>
                        </a:rPr>
                        <a:t>工具</a:t>
                      </a:r>
                    </a:p>
                  </a:txBody>
                  <a:tcPr marL="162000" marR="126000" marT="15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周报中的“风险”部分。</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模板</a:t>
                      </a:r>
                      <a:endParaRPr kumimoji="0" lang="en-US" altLang="zh-CN" sz="1800" b="0"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模板 </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altLang="zh-CN" sz="1800" b="0" i="0" u="none" strike="noStrike" cap="none" normalizeH="0" baseline="0" dirty="0" smtClean="0">
                        <a:ln>
                          <a:noFill/>
                        </a:ln>
                        <a:solidFill>
                          <a:srgbClr val="003366"/>
                        </a:solidFill>
                        <a:effectLst/>
                        <a:latin typeface="Calibri" pitchFamily="34" charset="0"/>
                        <a:ea typeface="黑体" pitchFamily="2" charset="-122"/>
                      </a:endParaRP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zh-CN" altLang="en-US" sz="1800" b="0"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r>
                        <a:rPr kumimoji="0" lang="en-US" altLang="zh-CN" sz="1800" b="0" i="0" u="none" strike="noStrike" cap="none" normalizeH="0" baseline="0" dirty="0" smtClean="0">
                          <a:ln>
                            <a:noFill/>
                          </a:ln>
                          <a:solidFill>
                            <a:srgbClr val="003366"/>
                          </a:solidFill>
                          <a:effectLst/>
                          <a:latin typeface="Calibri" pitchFamily="34" charset="0"/>
                          <a:ea typeface="黑体" pitchFamily="2" charset="-122"/>
                        </a:rPr>
                        <a:t>《</a:t>
                      </a:r>
                      <a:r>
                        <a:rPr kumimoji="0" lang="zh-CN" altLang="en-US" sz="1800" b="0" i="0" u="none" strike="noStrike" cap="none" normalizeH="0" baseline="0" dirty="0" smtClean="0">
                          <a:ln>
                            <a:noFill/>
                          </a:ln>
                          <a:solidFill>
                            <a:srgbClr val="003366"/>
                          </a:solidFill>
                          <a:effectLst/>
                          <a:latin typeface="Calibri" pitchFamily="34" charset="0"/>
                          <a:ea typeface="黑体" pitchFamily="2" charset="-122"/>
                        </a:rPr>
                        <a:t>风险报告</a:t>
                      </a:r>
                      <a:r>
                        <a:rPr kumimoji="0" lang="en-US" altLang="zh-CN" sz="1800" b="0" i="0" u="none" strike="noStrike" cap="none" normalizeH="0" baseline="0" dirty="0" smtClean="0">
                          <a:ln>
                            <a:noFill/>
                          </a:ln>
                          <a:solidFill>
                            <a:srgbClr val="003366"/>
                          </a:solidFill>
                          <a:effectLst/>
                          <a:latin typeface="Calibri" pitchFamily="34" charset="0"/>
                          <a:ea typeface="黑体" pitchFamily="2" charset="-122"/>
                        </a:rPr>
                        <a:t>》</a:t>
                      </a:r>
                    </a:p>
                    <a:p>
                      <a:pPr marL="0" marR="0" lvl="0" indent="0" algn="l" defTabSz="914400" rtl="0" eaLnBrk="0" fontAlgn="base" latinLnBrk="0" hangingPunct="0">
                        <a:lnSpc>
                          <a:spcPct val="100000"/>
                        </a:lnSpc>
                        <a:spcBef>
                          <a:spcPct val="20000"/>
                        </a:spcBef>
                        <a:spcAft>
                          <a:spcPct val="0"/>
                        </a:spcAft>
                        <a:buClr>
                          <a:srgbClr val="666633"/>
                        </a:buClr>
                        <a:buSzTx/>
                        <a:buFont typeface="Wingdings" pitchFamily="2" charset="2"/>
                        <a:buNone/>
                        <a:tabLst/>
                      </a:pPr>
                      <a:endParaRPr kumimoji="0" lang="en-US" altLang="zh-CN" sz="1800" b="0" i="0" u="none" strike="noStrike" cap="none" normalizeH="0" baseline="0" dirty="0" smtClean="0">
                        <a:ln>
                          <a:noFill/>
                        </a:ln>
                        <a:solidFill>
                          <a:srgbClr val="003366"/>
                        </a:solidFill>
                        <a:effectLst/>
                        <a:latin typeface="Calibri" pitchFamily="34" charset="0"/>
                        <a:ea typeface="黑体" pitchFamily="2" charset="-122"/>
                      </a:endParaRPr>
                    </a:p>
                  </a:txBody>
                  <a:tcPr marL="162000" marR="126000" marT="15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30664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2378740" y="2956979"/>
            <a:ext cx="7565360" cy="675221"/>
          </a:xfrm>
        </p:spPr>
        <p:txBody>
          <a:bodyPr>
            <a:normAutofit lnSpcReduction="10000"/>
          </a:bodyPr>
          <a:lstStyle/>
          <a:p>
            <a:r>
              <a:rPr lang="zh-CN" altLang="en-US" dirty="0">
                <a:ea typeface="黑体" panose="02010609060101010101" pitchFamily="49" charset="-122"/>
              </a:rPr>
              <a:t>主要风险及成功要素</a:t>
            </a:r>
          </a:p>
        </p:txBody>
      </p:sp>
    </p:spTree>
    <p:extLst>
      <p:ext uri="{BB962C8B-B14F-4D97-AF65-F5344CB8AC3E}">
        <p14:creationId xmlns:p14="http://schemas.microsoft.com/office/powerpoint/2010/main" val="363009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dirty="0" smtClean="0">
                <a:ea typeface="黑体" panose="02010609060101010101" pitchFamily="49" charset="-122"/>
              </a:rPr>
              <a:t>主要风险</a:t>
            </a:r>
          </a:p>
        </p:txBody>
      </p:sp>
      <p:sp>
        <p:nvSpPr>
          <p:cNvPr id="35870" name="Rectangle 30"/>
          <p:cNvSpPr>
            <a:spLocks noChangeArrowheads="1"/>
          </p:cNvSpPr>
          <p:nvPr/>
        </p:nvSpPr>
        <p:spPr bwMode="auto">
          <a:xfrm>
            <a:off x="652326" y="1046026"/>
            <a:ext cx="9708676" cy="4464050"/>
          </a:xfrm>
          <a:prstGeom prst="rect">
            <a:avLst/>
          </a:prstGeom>
          <a:noFill/>
          <a:ln w="9525">
            <a:noFill/>
            <a:miter lim="800000"/>
            <a:headEnd/>
            <a:tailEnd/>
          </a:ln>
          <a:effectLst/>
        </p:spPr>
        <p:txBody>
          <a:bodyPr/>
          <a:lstStyle/>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a:latin typeface="Calibri" pitchFamily="34" charset="0"/>
                <a:ea typeface="黑体" pitchFamily="2" charset="-122"/>
              </a:rPr>
              <a:t>源系统部门对本项目的支持不足，无法了解数据源。</a:t>
            </a:r>
            <a:endParaRPr lang="en-US" altLang="zh-CN" sz="2400" dirty="0">
              <a:latin typeface="Calibri" pitchFamily="34" charset="0"/>
              <a:ea typeface="黑体" pitchFamily="2" charset="-122"/>
            </a:endParaRPr>
          </a:p>
          <a:p>
            <a:pPr eaLnBrk="0" hangingPunct="0">
              <a:lnSpc>
                <a:spcPct val="110000"/>
              </a:lnSpc>
              <a:spcBef>
                <a:spcPct val="20000"/>
              </a:spcBef>
              <a:buClr>
                <a:srgbClr val="666633"/>
              </a:buClr>
              <a:buSzPct val="80000"/>
              <a:defRPr/>
            </a:pPr>
            <a:endParaRPr lang="zh-CN" altLang="en-US" sz="10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a:latin typeface="Calibri" pitchFamily="34" charset="0"/>
                <a:ea typeface="黑体" pitchFamily="2" charset="-122"/>
              </a:rPr>
              <a:t>众创汇平台正在迭代升级，业务流程及底层数据源都会变化。</a:t>
            </a:r>
          </a:p>
          <a:p>
            <a:pPr eaLnBrk="0" hangingPunct="0">
              <a:lnSpc>
                <a:spcPct val="110000"/>
              </a:lnSpc>
              <a:spcBef>
                <a:spcPct val="20000"/>
              </a:spcBef>
              <a:buClr>
                <a:srgbClr val="666633"/>
              </a:buClr>
              <a:buSzPct val="80000"/>
              <a:defRPr/>
            </a:pPr>
            <a:endParaRPr lang="zh-CN" altLang="en-US" sz="10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a:latin typeface="Calibri" pitchFamily="34" charset="0"/>
                <a:ea typeface="黑体" pitchFamily="2" charset="-122"/>
              </a:rPr>
              <a:t>硬件资源可能无法及时到位</a:t>
            </a:r>
            <a:r>
              <a:rPr lang="zh-CN" altLang="en-US" sz="2400" dirty="0" smtClean="0">
                <a:latin typeface="Calibri" pitchFamily="34" charset="0"/>
                <a:ea typeface="黑体" pitchFamily="2" charset="-122"/>
              </a:rPr>
              <a:t>。</a:t>
            </a:r>
            <a:endParaRPr lang="en-US" altLang="zh-CN" sz="24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endParaRPr lang="zh-CN" altLang="en-US" sz="10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smtClean="0">
                <a:latin typeface="Calibri" pitchFamily="34" charset="0"/>
                <a:ea typeface="黑体" pitchFamily="2" charset="-122"/>
              </a:rPr>
              <a:t>大数据项目涉及的技术复杂，难度大，部分项目参与人员经验不足。</a:t>
            </a:r>
            <a:endParaRPr lang="en-US" altLang="zh-CN" sz="2400" dirty="0" smtClean="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endParaRPr lang="en-US" altLang="zh-CN" sz="10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smtClean="0">
                <a:latin typeface="Calibri" pitchFamily="34" charset="0"/>
                <a:ea typeface="黑体" pitchFamily="2" charset="-122"/>
              </a:rPr>
              <a:t>音智达部分实施团队没有本地化，资源协调难度大。</a:t>
            </a:r>
            <a:endParaRPr lang="en-US" altLang="zh-CN" sz="2400" dirty="0" smtClean="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endParaRPr lang="en-US" altLang="zh-CN" sz="1000" dirty="0" smtClean="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smtClean="0">
                <a:latin typeface="Calibri" pitchFamily="34" charset="0"/>
                <a:ea typeface="黑体" pitchFamily="2" charset="-122"/>
              </a:rPr>
              <a:t>部门与人员之间</a:t>
            </a:r>
            <a:r>
              <a:rPr lang="zh-CN" altLang="en-US" sz="2400" dirty="0">
                <a:latin typeface="Calibri" pitchFamily="34" charset="0"/>
                <a:ea typeface="黑体" pitchFamily="2" charset="-122"/>
              </a:rPr>
              <a:t>时间冲突，沟通不足</a:t>
            </a:r>
            <a:r>
              <a:rPr lang="zh-CN" altLang="en-US" sz="2400" dirty="0" smtClean="0">
                <a:latin typeface="Calibri" pitchFamily="34" charset="0"/>
                <a:ea typeface="黑体" pitchFamily="2" charset="-122"/>
              </a:rPr>
              <a:t>。</a:t>
            </a:r>
            <a:endParaRPr lang="en-US" altLang="zh-CN" sz="2400" dirty="0" smtClean="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endParaRPr lang="en-US" altLang="zh-CN" sz="1000" dirty="0">
              <a:latin typeface="Calibri" pitchFamily="34" charset="0"/>
              <a:ea typeface="黑体" pitchFamily="2" charset="-122"/>
            </a:endParaRPr>
          </a:p>
          <a:p>
            <a:pPr marL="342900" indent="-342900" eaLnBrk="0" hangingPunct="0">
              <a:lnSpc>
                <a:spcPct val="110000"/>
              </a:lnSpc>
              <a:spcBef>
                <a:spcPct val="20000"/>
              </a:spcBef>
              <a:buClr>
                <a:srgbClr val="666633"/>
              </a:buClr>
              <a:buSzPct val="80000"/>
              <a:buFont typeface="Wingdings" pitchFamily="2" charset="2"/>
              <a:buChar char="0"/>
              <a:defRPr/>
            </a:pPr>
            <a:r>
              <a:rPr lang="zh-CN" altLang="en-US" sz="2400" dirty="0">
                <a:latin typeface="Calibri" pitchFamily="34" charset="0"/>
                <a:ea typeface="黑体" pitchFamily="2" charset="-122"/>
              </a:rPr>
              <a:t>项目</a:t>
            </a:r>
            <a:r>
              <a:rPr lang="zh-CN" altLang="en-US" sz="2400" dirty="0" smtClean="0">
                <a:latin typeface="Calibri" pitchFamily="34" charset="0"/>
                <a:ea typeface="黑体" pitchFamily="2" charset="-122"/>
              </a:rPr>
              <a:t>延期。</a:t>
            </a:r>
            <a:endParaRPr lang="zh-CN" altLang="en-US" sz="2400" dirty="0">
              <a:latin typeface="Calibri" pitchFamily="34" charset="0"/>
              <a:ea typeface="黑体" pitchFamily="2" charset="-122"/>
            </a:endParaRPr>
          </a:p>
        </p:txBody>
      </p:sp>
    </p:spTree>
    <p:extLst>
      <p:ext uri="{BB962C8B-B14F-4D97-AF65-F5344CB8AC3E}">
        <p14:creationId xmlns:p14="http://schemas.microsoft.com/office/powerpoint/2010/main" val="4286504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mtClean="0">
                <a:ea typeface="黑体" panose="02010609060101010101" pitchFamily="49" charset="-122"/>
              </a:rPr>
              <a:t>项目成功要素</a:t>
            </a:r>
          </a:p>
        </p:txBody>
      </p:sp>
      <p:sp>
        <p:nvSpPr>
          <p:cNvPr id="36868" name="Rectangle 4"/>
          <p:cNvSpPr>
            <a:spLocks noChangeArrowheads="1"/>
          </p:cNvSpPr>
          <p:nvPr/>
        </p:nvSpPr>
        <p:spPr bwMode="auto">
          <a:xfrm>
            <a:off x="614215" y="1125538"/>
            <a:ext cx="9556275" cy="5257800"/>
          </a:xfrm>
          <a:prstGeom prst="rect">
            <a:avLst/>
          </a:prstGeom>
          <a:noFill/>
          <a:ln w="9525">
            <a:noFill/>
            <a:miter lim="800000"/>
            <a:headEnd/>
            <a:tailEnd/>
          </a:ln>
          <a:effectLst/>
        </p:spPr>
        <p:txBody>
          <a:bodyPr/>
          <a:lstStyle/>
          <a:p>
            <a:pPr marL="342900" indent="-342900" eaLnBrk="0" hangingPunct="0">
              <a:lnSpc>
                <a:spcPct val="80000"/>
              </a:lnSpc>
              <a:spcBef>
                <a:spcPct val="20000"/>
              </a:spcBef>
              <a:buClr>
                <a:srgbClr val="666633"/>
              </a:buClr>
              <a:buFont typeface="Wingdings" pitchFamily="2" charset="2"/>
              <a:buChar char="0"/>
              <a:defRPr/>
            </a:pPr>
            <a:r>
              <a:rPr lang="zh-CN" altLang="en-US" sz="2400" dirty="0">
                <a:latin typeface="Calibri" pitchFamily="34" charset="0"/>
                <a:ea typeface="黑体" pitchFamily="2" charset="-122"/>
              </a:rPr>
              <a:t>高层支持，定期的项目</a:t>
            </a:r>
            <a:r>
              <a:rPr lang="zh-CN" altLang="en-US" sz="2400" dirty="0" smtClean="0">
                <a:latin typeface="Calibri" pitchFamily="34" charset="0"/>
                <a:ea typeface="黑体" pitchFamily="2" charset="-122"/>
              </a:rPr>
              <a:t>沟通。</a:t>
            </a:r>
            <a:endParaRPr lang="zh-CN" altLang="en-US" sz="1000" dirty="0" smtClean="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endParaRPr lang="zh-CN" altLang="en-US" sz="1000"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sz="2400" dirty="0" smtClean="0">
                <a:latin typeface="Calibri" pitchFamily="34" charset="0"/>
                <a:ea typeface="黑体" pitchFamily="2" charset="-122"/>
              </a:rPr>
              <a:t>合理安排工作内容优先级。</a:t>
            </a:r>
            <a:endParaRPr lang="en-US" altLang="zh-CN" sz="2400" dirty="0" smtClean="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endParaRPr lang="en-US" altLang="zh-CN" sz="1000"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sz="2400" dirty="0" smtClean="0">
                <a:latin typeface="Calibri" pitchFamily="34" charset="0"/>
                <a:ea typeface="黑体" pitchFamily="2" charset="-122"/>
              </a:rPr>
              <a:t>尽早协调安排人力资源。</a:t>
            </a:r>
            <a:endParaRPr lang="zh-CN" altLang="en-US" sz="2400" dirty="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endParaRPr lang="en-US" altLang="zh-CN" sz="1000" dirty="0" smtClean="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sz="2400" dirty="0" smtClean="0">
                <a:latin typeface="Calibri" pitchFamily="34" charset="0"/>
                <a:ea typeface="黑体" pitchFamily="2" charset="-122"/>
              </a:rPr>
              <a:t>项目</a:t>
            </a:r>
            <a:r>
              <a:rPr lang="zh-CN" altLang="en-US" sz="2400" dirty="0">
                <a:latin typeface="Calibri" pitchFamily="34" charset="0"/>
                <a:ea typeface="黑体" pitchFamily="2" charset="-122"/>
              </a:rPr>
              <a:t>组成员和相关人员对项目目标和实施阶段的理解与支持。</a:t>
            </a:r>
          </a:p>
          <a:p>
            <a:pPr marL="342900" indent="-342900" eaLnBrk="0" hangingPunct="0">
              <a:lnSpc>
                <a:spcPct val="80000"/>
              </a:lnSpc>
              <a:spcBef>
                <a:spcPct val="20000"/>
              </a:spcBef>
              <a:buClr>
                <a:srgbClr val="666633"/>
              </a:buClr>
              <a:buFont typeface="Wingdings" pitchFamily="2" charset="2"/>
              <a:buChar char="0"/>
              <a:defRPr/>
            </a:pPr>
            <a:endParaRPr lang="zh-CN" altLang="en-US" sz="1000" dirty="0" smtClean="0">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sz="2400" dirty="0" smtClean="0">
                <a:latin typeface="Calibri" pitchFamily="34" charset="0"/>
                <a:ea typeface="黑体" pitchFamily="2" charset="-122"/>
              </a:rPr>
              <a:t>项目管理 </a:t>
            </a:r>
            <a:endParaRPr lang="en-US" altLang="zh-CN" sz="2400" dirty="0">
              <a:solidFill>
                <a:srgbClr val="003366"/>
              </a:solidFill>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sz="2000" dirty="0">
                <a:latin typeface="Calibri" pitchFamily="34" charset="0"/>
                <a:ea typeface="黑体" pitchFamily="2" charset="-122"/>
              </a:rPr>
              <a:t>及时的项目决策</a:t>
            </a:r>
            <a:endParaRPr lang="en-US" altLang="zh-CN" sz="2000" dirty="0">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sz="2000" dirty="0">
                <a:latin typeface="Calibri" pitchFamily="34" charset="0"/>
                <a:ea typeface="黑体" pitchFamily="2" charset="-122"/>
              </a:rPr>
              <a:t>有效的时间进度管理</a:t>
            </a:r>
            <a:endParaRPr lang="en-US" altLang="zh-CN" sz="2000" dirty="0">
              <a:latin typeface="Calibri" pitchFamily="34" charset="0"/>
              <a:ea typeface="黑体" pitchFamily="2" charset="-122"/>
            </a:endParaRPr>
          </a:p>
          <a:p>
            <a:pPr marL="742950" lvl="1" indent="-285750" eaLnBrk="0" hangingPunct="0">
              <a:lnSpc>
                <a:spcPct val="80000"/>
              </a:lnSpc>
              <a:spcBef>
                <a:spcPct val="20000"/>
              </a:spcBef>
              <a:buClr>
                <a:srgbClr val="003366"/>
              </a:buClr>
              <a:buFont typeface="Wingdings" pitchFamily="2" charset="2"/>
              <a:buChar char="1"/>
              <a:defRPr/>
            </a:pPr>
            <a:r>
              <a:rPr lang="zh-CN" altLang="en-US" sz="2000" dirty="0">
                <a:latin typeface="Calibri" pitchFamily="34" charset="0"/>
                <a:ea typeface="黑体" pitchFamily="2" charset="-122"/>
              </a:rPr>
              <a:t>清晰的项目范围定义，严格的变更管理控制</a:t>
            </a:r>
          </a:p>
          <a:p>
            <a:pPr marL="742950" lvl="1" indent="-285750" eaLnBrk="0" hangingPunct="0">
              <a:lnSpc>
                <a:spcPct val="80000"/>
              </a:lnSpc>
              <a:spcBef>
                <a:spcPct val="20000"/>
              </a:spcBef>
              <a:buClr>
                <a:srgbClr val="003366"/>
              </a:buClr>
              <a:buFont typeface="Wingdings" pitchFamily="2" charset="2"/>
              <a:buChar char="1"/>
              <a:defRPr/>
            </a:pPr>
            <a:r>
              <a:rPr lang="zh-CN" altLang="en-US" sz="2000" dirty="0">
                <a:latin typeface="Calibri" pitchFamily="34" charset="0"/>
                <a:ea typeface="黑体" pitchFamily="2" charset="-122"/>
              </a:rPr>
              <a:t>有效的问题解决流程</a:t>
            </a:r>
          </a:p>
          <a:p>
            <a:pPr marL="742950" lvl="1" indent="-285750" eaLnBrk="0" hangingPunct="0">
              <a:lnSpc>
                <a:spcPct val="80000"/>
              </a:lnSpc>
              <a:spcBef>
                <a:spcPct val="20000"/>
              </a:spcBef>
              <a:buClr>
                <a:srgbClr val="003366"/>
              </a:buClr>
              <a:defRPr/>
            </a:pPr>
            <a:r>
              <a:rPr lang="zh-CN" altLang="en-US" sz="1000" dirty="0">
                <a:solidFill>
                  <a:srgbClr val="003366"/>
                </a:solidFill>
                <a:effectLst>
                  <a:outerShdw blurRad="38100" dist="38100" dir="2700000" algn="tl">
                    <a:srgbClr val="C0C0C0"/>
                  </a:outerShdw>
                </a:effectLst>
                <a:latin typeface="Calibri" pitchFamily="34" charset="0"/>
                <a:ea typeface="黑体" pitchFamily="2" charset="-122"/>
              </a:rPr>
              <a:t>	</a:t>
            </a:r>
            <a:endParaRPr lang="en-US" altLang="zh-CN" sz="1000" dirty="0">
              <a:solidFill>
                <a:srgbClr val="666633"/>
              </a:solidFill>
              <a:effectLst>
                <a:outerShdw blurRad="38100" dist="38100" dir="2700000" algn="tl">
                  <a:srgbClr val="C0C0C0"/>
                </a:outerShdw>
              </a:effectLst>
              <a:latin typeface="Calibri" pitchFamily="34" charset="0"/>
              <a:ea typeface="黑体" pitchFamily="2" charset="-122"/>
            </a:endParaRPr>
          </a:p>
          <a:p>
            <a:pPr marL="342900" indent="-342900" eaLnBrk="0" hangingPunct="0">
              <a:lnSpc>
                <a:spcPct val="80000"/>
              </a:lnSpc>
              <a:spcBef>
                <a:spcPct val="20000"/>
              </a:spcBef>
              <a:buClr>
                <a:srgbClr val="666633"/>
              </a:buClr>
              <a:buFont typeface="Wingdings" pitchFamily="2" charset="2"/>
              <a:buChar char="0"/>
              <a:defRPr/>
            </a:pPr>
            <a:r>
              <a:rPr lang="zh-CN" altLang="en-US" sz="2400" dirty="0" smtClean="0">
                <a:latin typeface="Calibri" pitchFamily="34" charset="0"/>
                <a:ea typeface="黑体" pitchFamily="2" charset="-122"/>
              </a:rPr>
              <a:t>充分沟通，探索前进。</a:t>
            </a:r>
            <a:endParaRPr lang="zh-CN" altLang="en-US" sz="2400" dirty="0">
              <a:latin typeface="Calibri" pitchFamily="34" charset="0"/>
              <a:ea typeface="黑体" pitchFamily="2" charset="-122"/>
            </a:endParaRPr>
          </a:p>
          <a:p>
            <a:pPr marL="342900" indent="-342900" eaLnBrk="0" hangingPunct="0">
              <a:lnSpc>
                <a:spcPct val="80000"/>
              </a:lnSpc>
              <a:spcBef>
                <a:spcPct val="20000"/>
              </a:spcBef>
              <a:buClr>
                <a:srgbClr val="666633"/>
              </a:buClr>
              <a:defRPr/>
            </a:pPr>
            <a:r>
              <a:rPr lang="zh-CN" altLang="en-US" sz="2000" dirty="0">
                <a:solidFill>
                  <a:srgbClr val="003366"/>
                </a:solidFill>
                <a:latin typeface="Calibri" pitchFamily="34" charset="0"/>
                <a:ea typeface="黑体" pitchFamily="2" charset="-122"/>
              </a:rPr>
              <a:t>	</a:t>
            </a:r>
            <a:endParaRPr lang="en-US" altLang="zh-CN" sz="2000" dirty="0">
              <a:solidFill>
                <a:srgbClr val="003366"/>
              </a:solidFill>
              <a:latin typeface="Calibri" pitchFamily="34" charset="0"/>
              <a:ea typeface="黑体" pitchFamily="2" charset="-122"/>
            </a:endParaRPr>
          </a:p>
        </p:txBody>
      </p:sp>
    </p:spTree>
    <p:extLst>
      <p:ext uri="{BB962C8B-B14F-4D97-AF65-F5344CB8AC3E}">
        <p14:creationId xmlns:p14="http://schemas.microsoft.com/office/powerpoint/2010/main" val="1733480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2378740" y="2956979"/>
            <a:ext cx="7565360" cy="675221"/>
          </a:xfrm>
        </p:spPr>
        <p:txBody>
          <a:bodyPr>
            <a:normAutofit lnSpcReduction="10000"/>
          </a:bodyPr>
          <a:lstStyle/>
          <a:p>
            <a:r>
              <a:rPr lang="zh-CN" altLang="en-US" dirty="0" smtClean="0">
                <a:ea typeface="黑体" panose="02010609060101010101" pitchFamily="49" charset="-122"/>
              </a:rPr>
              <a:t>项目计划与交流互动</a:t>
            </a:r>
            <a:endParaRPr lang="zh-CN" altLang="en-US" dirty="0">
              <a:ea typeface="黑体" panose="02010609060101010101" pitchFamily="49" charset="-122"/>
            </a:endParaRPr>
          </a:p>
        </p:txBody>
      </p:sp>
    </p:spTree>
    <p:extLst>
      <p:ext uri="{BB962C8B-B14F-4D97-AF65-F5344CB8AC3E}">
        <p14:creationId xmlns:p14="http://schemas.microsoft.com/office/powerpoint/2010/main" val="3959356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实施方法论</a:t>
            </a:r>
          </a:p>
        </p:txBody>
      </p:sp>
      <p:sp>
        <p:nvSpPr>
          <p:cNvPr id="23" name="灯片编号占位符 22"/>
          <p:cNvSpPr>
            <a:spLocks noGrp="1"/>
          </p:cNvSpPr>
          <p:nvPr>
            <p:ph type="sldNum" sz="quarter" idx="4294967295"/>
          </p:nvPr>
        </p:nvSpPr>
        <p:spPr>
          <a:xfrm>
            <a:off x="9448800" y="6356350"/>
            <a:ext cx="2743200" cy="365125"/>
          </a:xfrm>
        </p:spPr>
        <p:txBody>
          <a:bodyPr/>
          <a:lstStyle/>
          <a:p>
            <a:fld id="{F1DCEBF1-E09E-4C9D-88C1-61BEB77D5AB6}" type="slidenum">
              <a:rPr lang="zh-CN" altLang="en-US" smtClean="0"/>
              <a:t>36</a:t>
            </a:fld>
            <a:endParaRPr lang="zh-CN" altLang="en-US"/>
          </a:p>
        </p:txBody>
      </p:sp>
      <p:grpSp>
        <p:nvGrpSpPr>
          <p:cNvPr id="3" name="Group 33"/>
          <p:cNvGrpSpPr/>
          <p:nvPr/>
        </p:nvGrpSpPr>
        <p:grpSpPr>
          <a:xfrm>
            <a:off x="5797713" y="1773874"/>
            <a:ext cx="543739" cy="897430"/>
            <a:chOff x="286449" y="1500631"/>
            <a:chExt cx="667406" cy="1179716"/>
          </a:xfrm>
        </p:grpSpPr>
        <p:sp>
          <p:nvSpPr>
            <p:cNvPr id="4" name="TextBox 7"/>
            <p:cNvSpPr txBox="1"/>
            <p:nvPr/>
          </p:nvSpPr>
          <p:spPr>
            <a:xfrm>
              <a:off x="304800" y="2154382"/>
              <a:ext cx="226746" cy="525965"/>
            </a:xfrm>
            <a:prstGeom prst="rect">
              <a:avLst/>
            </a:prstGeom>
            <a:noFill/>
          </p:spPr>
          <p:txBody>
            <a:bodyPr wrap="none" rtlCol="0">
              <a:spAutoFit/>
            </a:bodyPr>
            <a:lstStyle/>
            <a:p>
              <a:endParaRPr lang="en-US" sz="20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31"/>
            <p:cNvSpPr txBox="1"/>
            <p:nvPr/>
          </p:nvSpPr>
          <p:spPr>
            <a:xfrm>
              <a:off x="286449" y="1500631"/>
              <a:ext cx="667406" cy="404588"/>
            </a:xfrm>
            <a:prstGeom prst="rect">
              <a:avLst/>
            </a:prstGeom>
            <a:noFill/>
          </p:spPr>
          <p:txBody>
            <a:bodyPr wrap="none" rtlCol="0">
              <a:spAutoFit/>
            </a:bodyPr>
            <a:lstStyle/>
            <a:p>
              <a:r>
                <a:rPr lang="en-US" sz="1400" b="1" dirty="0">
                  <a:solidFill>
                    <a:schemeClr val="tx1">
                      <a:lumMod val="75000"/>
                      <a:lumOff val="25000"/>
                    </a:schemeClr>
                  </a:solidFill>
                  <a:latin typeface="微软雅黑" panose="020B0503020204020204" pitchFamily="34" charset="-122"/>
                  <a:ea typeface="微软雅黑" panose="020B0503020204020204" pitchFamily="34" charset="-122"/>
                </a:rPr>
                <a:t>传统</a:t>
              </a:r>
            </a:p>
          </p:txBody>
        </p:sp>
      </p:grpSp>
      <p:grpSp>
        <p:nvGrpSpPr>
          <p:cNvPr id="6" name="组 6"/>
          <p:cNvGrpSpPr/>
          <p:nvPr/>
        </p:nvGrpSpPr>
        <p:grpSpPr>
          <a:xfrm>
            <a:off x="5611471" y="5143845"/>
            <a:ext cx="6456367" cy="523835"/>
            <a:chOff x="304800" y="5854428"/>
            <a:chExt cx="7924800" cy="688608"/>
          </a:xfrm>
        </p:grpSpPr>
        <p:grpSp>
          <p:nvGrpSpPr>
            <p:cNvPr id="7" name="Group 15"/>
            <p:cNvGrpSpPr/>
            <p:nvPr/>
          </p:nvGrpSpPr>
          <p:grpSpPr>
            <a:xfrm>
              <a:off x="304800" y="5854428"/>
              <a:ext cx="7062474" cy="688608"/>
              <a:chOff x="304800" y="5854428"/>
              <a:chExt cx="7062474" cy="688608"/>
            </a:xfrm>
          </p:grpSpPr>
          <p:sp>
            <p:nvSpPr>
              <p:cNvPr id="9" name="TextBox 20"/>
              <p:cNvSpPr txBox="1"/>
              <p:nvPr/>
            </p:nvSpPr>
            <p:spPr>
              <a:xfrm>
                <a:off x="304800" y="5854428"/>
                <a:ext cx="226746" cy="404589"/>
              </a:xfrm>
              <a:prstGeom prst="rect">
                <a:avLst/>
              </a:prstGeom>
              <a:noFill/>
            </p:spPr>
            <p:txBody>
              <a:bodyPr wrap="none" rtlCol="0">
                <a:spAutoFit/>
              </a:bodyPr>
              <a:lstStyle/>
              <a:p>
                <a:endParaRPr 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21"/>
              <p:cNvSpPr txBox="1"/>
              <p:nvPr/>
            </p:nvSpPr>
            <p:spPr>
              <a:xfrm>
                <a:off x="6920238" y="6138445"/>
                <a:ext cx="447036" cy="404589"/>
              </a:xfrm>
              <a:prstGeom prst="rect">
                <a:avLst/>
              </a:prstGeom>
              <a:noFill/>
            </p:spPr>
            <p:txBody>
              <a:bodyPr wrap="none" rtlCol="0">
                <a:spAutoFit/>
              </a:bodyPr>
              <a:lstStyle/>
              <a:p>
                <a:r>
                  <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2"/>
              <p:cNvSpPr txBox="1"/>
              <p:nvPr/>
            </p:nvSpPr>
            <p:spPr>
              <a:xfrm>
                <a:off x="1081994" y="6138447"/>
                <a:ext cx="447036" cy="404589"/>
              </a:xfrm>
              <a:prstGeom prst="rect">
                <a:avLst/>
              </a:prstGeom>
              <a:noFill/>
            </p:spPr>
            <p:txBody>
              <a:bodyPr wrap="none" rtlCol="0">
                <a:spAutoFit/>
              </a:bodyPr>
              <a:lstStyle/>
              <a:p>
                <a:r>
                  <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rPr>
                  <a:t>周</a:t>
                </a:r>
                <a:endParaRPr 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23"/>
              <p:cNvSpPr txBox="1"/>
              <p:nvPr/>
            </p:nvSpPr>
            <p:spPr>
              <a:xfrm>
                <a:off x="3954629" y="6138443"/>
                <a:ext cx="447036" cy="404589"/>
              </a:xfrm>
              <a:prstGeom prst="rect">
                <a:avLst/>
              </a:prstGeom>
              <a:noFill/>
            </p:spPr>
            <p:txBody>
              <a:bodyPr wrap="none" rtlCol="0">
                <a:spAutoFit/>
              </a:bodyPr>
              <a:lstStyle/>
              <a:p>
                <a:r>
                  <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rPr>
                  <a:t>月</a:t>
                </a:r>
                <a:endParaRPr 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Right Arrow 3"/>
            <p:cNvSpPr/>
            <p:nvPr/>
          </p:nvSpPr>
          <p:spPr>
            <a:xfrm>
              <a:off x="685800" y="5943600"/>
              <a:ext cx="7543800" cy="22860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3" name="Rectangle 30"/>
          <p:cNvSpPr/>
          <p:nvPr/>
        </p:nvSpPr>
        <p:spPr>
          <a:xfrm>
            <a:off x="8970303" y="3305241"/>
            <a:ext cx="3221697" cy="1616608"/>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ctr"/>
          <a:lstStyle/>
          <a:p>
            <a:pPr marL="285750" indent="-285750">
              <a:buClr>
                <a:srgbClr val="589D1F"/>
              </a:buClr>
              <a:buFont typeface="Arial"/>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开发过程平行工作</a:t>
            </a:r>
          </a:p>
          <a:p>
            <a:pPr marL="285750" indent="-285750">
              <a:buClr>
                <a:srgbClr val="589D1F"/>
              </a:buClr>
              <a:buFont typeface="Arial"/>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迭代式的应用开发，引导需求涌现</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24"/>
          <p:cNvSpPr/>
          <p:nvPr/>
        </p:nvSpPr>
        <p:spPr>
          <a:xfrm>
            <a:off x="5915484" y="3530649"/>
            <a:ext cx="2083262" cy="20868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收集需求</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Rectangle 25"/>
          <p:cNvSpPr/>
          <p:nvPr/>
        </p:nvSpPr>
        <p:spPr>
          <a:xfrm>
            <a:off x="6219018" y="4110316"/>
            <a:ext cx="1565749" cy="20868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设计算法模型</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26"/>
          <p:cNvSpPr/>
          <p:nvPr/>
        </p:nvSpPr>
        <p:spPr>
          <a:xfrm>
            <a:off x="6458022" y="4400148"/>
            <a:ext cx="2443713" cy="20868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构建分析应用</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7"/>
          <p:cNvSpPr/>
          <p:nvPr/>
        </p:nvSpPr>
        <p:spPr>
          <a:xfrm>
            <a:off x="6790999" y="4689982"/>
            <a:ext cx="2101177" cy="231866"/>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测试与交付</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29"/>
          <p:cNvSpPr/>
          <p:nvPr/>
        </p:nvSpPr>
        <p:spPr>
          <a:xfrm>
            <a:off x="5915484" y="3820483"/>
            <a:ext cx="2172816" cy="20868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设计技术架构</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32"/>
          <p:cNvSpPr txBox="1"/>
          <p:nvPr/>
        </p:nvSpPr>
        <p:spPr>
          <a:xfrm>
            <a:off x="5797713" y="3133759"/>
            <a:ext cx="543739"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敏捷</a:t>
            </a:r>
            <a:endParaRPr 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ight Arrow 3"/>
          <p:cNvSpPr/>
          <p:nvPr/>
        </p:nvSpPr>
        <p:spPr>
          <a:xfrm>
            <a:off x="5921873" y="5037781"/>
            <a:ext cx="3166103" cy="173900"/>
          </a:xfrm>
          <a:prstGeom prst="rightArrow">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1" name="图表 8"/>
          <p:cNvGraphicFramePr/>
          <p:nvPr>
            <p:extLst/>
          </p:nvPr>
        </p:nvGraphicFramePr>
        <p:xfrm>
          <a:off x="5874947" y="1937893"/>
          <a:ext cx="6127541" cy="136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Content Placeholder 2"/>
          <p:cNvSpPr txBox="1">
            <a:spLocks/>
          </p:cNvSpPr>
          <p:nvPr/>
        </p:nvSpPr>
        <p:spPr>
          <a:xfrm>
            <a:off x="672806" y="1098671"/>
            <a:ext cx="4935395" cy="864096"/>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原型法</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是构建系统模型的过程，在信息系统中，原型是用于帮助系统设计人员能够直观和方便地处理和最终用户交互的有效方式。</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4" name="Picture 6" descr="prototype.jpg.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6453" y="2021744"/>
            <a:ext cx="3693038" cy="2482744"/>
          </a:xfrm>
          <a:prstGeom prst="rect">
            <a:avLst/>
          </a:prstGeom>
          <a:ln>
            <a:noFill/>
          </a:ln>
          <a:effectLst>
            <a:softEdge rad="112500"/>
          </a:effectLst>
        </p:spPr>
      </p:pic>
      <p:sp>
        <p:nvSpPr>
          <p:cNvPr id="25" name="TextBox 10"/>
          <p:cNvSpPr txBox="1"/>
          <p:nvPr/>
        </p:nvSpPr>
        <p:spPr>
          <a:xfrm>
            <a:off x="696903" y="4679382"/>
            <a:ext cx="2379043"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原型法的优势包括</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a:t>
            </a:r>
          </a:p>
        </p:txBody>
      </p:sp>
      <p:sp>
        <p:nvSpPr>
          <p:cNvPr id="26" name="TextBox 11"/>
          <p:cNvSpPr txBox="1"/>
          <p:nvPr/>
        </p:nvSpPr>
        <p:spPr>
          <a:xfrm>
            <a:off x="672806" y="5114204"/>
            <a:ext cx="5324589" cy="1477328"/>
          </a:xfrm>
          <a:prstGeom prst="rect">
            <a:avLst/>
          </a:prstGeom>
          <a:noFill/>
        </p:spPr>
        <p:txBody>
          <a:bodyPr wrap="square" rtlCol="0">
            <a:spAutoFit/>
          </a:bodyPr>
          <a:lstStyle/>
          <a:p>
            <a:pPr marL="285750" indent="-285750">
              <a:buFont typeface="Arial"/>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降低时间和成本</a:t>
            </a:r>
            <a:endParaRPr 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endParaRPr>
          </a:p>
          <a:p>
            <a:pPr marL="285750" indent="-285750">
              <a:buFont typeface="Arial"/>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用户介入</a:t>
            </a:r>
            <a:endParaRPr 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endParaRPr>
          </a:p>
          <a:p>
            <a:pPr marL="285750" indent="-285750">
              <a:buFont typeface="Arial"/>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在构建前用户就能知道所期望的内容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Heiti SC Light"/>
            </a:endParaRPr>
          </a:p>
          <a:p>
            <a:pPr marL="285750" indent="-285750">
              <a:buFont typeface="Arial"/>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用户满意度提升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Heiti SC Light"/>
            </a:endParaRPr>
          </a:p>
          <a:p>
            <a:pPr marL="285750" indent="-285750">
              <a:buFont typeface="Arial"/>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rPr>
              <a:t>是开发人员能够直接面对未来可能的增强</a:t>
            </a:r>
            <a:endParaRPr lang="en-US" dirty="0">
              <a:solidFill>
                <a:schemeClr val="tx1">
                  <a:lumMod val="75000"/>
                  <a:lumOff val="25000"/>
                </a:schemeClr>
              </a:solidFill>
              <a:latin typeface="微软雅黑" panose="020B0503020204020204" pitchFamily="34" charset="-122"/>
              <a:ea typeface="微软雅黑" panose="020B0503020204020204" pitchFamily="34" charset="-122"/>
              <a:cs typeface="Heiti SC Light"/>
            </a:endParaRPr>
          </a:p>
        </p:txBody>
      </p:sp>
    </p:spTree>
    <p:extLst>
      <p:ext uri="{BB962C8B-B14F-4D97-AF65-F5344CB8AC3E}">
        <p14:creationId xmlns:p14="http://schemas.microsoft.com/office/powerpoint/2010/main" val="1055873152"/>
      </p:ext>
    </p:extLst>
  </p:cSld>
  <p:clrMapOvr>
    <a:masterClrMapping/>
  </p:clrMapOvr>
  <p:transition spd="slow">
    <p:push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75000"/>
                    <a:lumOff val="25000"/>
                  </a:schemeClr>
                </a:solidFill>
              </a:rPr>
              <a:t>项目整体计划</a:t>
            </a:r>
            <a:endParaRPr lang="zh-CN" altLang="en-US" dirty="0">
              <a:solidFill>
                <a:schemeClr val="tx1">
                  <a:lumMod val="75000"/>
                  <a:lumOff val="25000"/>
                </a:schemeClr>
              </a:solidFill>
            </a:endParaRPr>
          </a:p>
        </p:txBody>
      </p:sp>
      <p:sp>
        <p:nvSpPr>
          <p:cNvPr id="85" name="圆角矩形 84"/>
          <p:cNvSpPr/>
          <p:nvPr/>
        </p:nvSpPr>
        <p:spPr>
          <a:xfrm>
            <a:off x="1168484" y="3234292"/>
            <a:ext cx="2210080" cy="497844"/>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用户画像、产品画像、设计师画像范围及期望</a:t>
            </a:r>
            <a:endParaRPr lang="en-US" sz="1200" dirty="0">
              <a:solidFill>
                <a:srgbClr val="FFFFFF"/>
              </a:solidFill>
              <a:latin typeface="Aldo" panose="02000506000000020004" pitchFamily="2" charset="0"/>
            </a:endParaRPr>
          </a:p>
        </p:txBody>
      </p:sp>
      <p:sp>
        <p:nvSpPr>
          <p:cNvPr id="87" name="圆角矩形 86"/>
          <p:cNvSpPr/>
          <p:nvPr/>
        </p:nvSpPr>
        <p:spPr>
          <a:xfrm>
            <a:off x="3314753" y="2355768"/>
            <a:ext cx="1033660" cy="419443"/>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用户推荐需求分析</a:t>
            </a:r>
            <a:endParaRPr lang="en-US" sz="1200" dirty="0">
              <a:solidFill>
                <a:srgbClr val="FFFFFF"/>
              </a:solidFill>
              <a:latin typeface="Aldo" panose="02000506000000020004" pitchFamily="2" charset="0"/>
            </a:endParaRPr>
          </a:p>
        </p:txBody>
      </p:sp>
      <p:sp>
        <p:nvSpPr>
          <p:cNvPr id="94" name="圆角矩形 93"/>
          <p:cNvSpPr/>
          <p:nvPr/>
        </p:nvSpPr>
        <p:spPr>
          <a:xfrm>
            <a:off x="5872347" y="2355431"/>
            <a:ext cx="1289631" cy="470789"/>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竞</a:t>
            </a:r>
            <a:r>
              <a:rPr lang="zh-CN" altLang="en-US" sz="1200" dirty="0" smtClean="0">
                <a:solidFill>
                  <a:srgbClr val="FFFFFF"/>
                </a:solidFill>
                <a:latin typeface="Aldo" panose="02000506000000020004" pitchFamily="2" charset="0"/>
              </a:rPr>
              <a:t>品分析、舆情监控需求分析</a:t>
            </a:r>
            <a:endParaRPr lang="en-US" sz="1200" dirty="0">
              <a:solidFill>
                <a:srgbClr val="FFFFFF"/>
              </a:solidFill>
              <a:latin typeface="Aldo" panose="02000506000000020004" pitchFamily="2" charset="0"/>
            </a:endParaRPr>
          </a:p>
        </p:txBody>
      </p:sp>
      <p:sp>
        <p:nvSpPr>
          <p:cNvPr id="97" name="圆角矩形 96"/>
          <p:cNvSpPr/>
          <p:nvPr/>
        </p:nvSpPr>
        <p:spPr>
          <a:xfrm>
            <a:off x="8565376" y="3443135"/>
            <a:ext cx="1913470" cy="270000"/>
          </a:xfrm>
          <a:prstGeom prst="roundRect">
            <a:avLst>
              <a:gd name="adj" fmla="val 50000"/>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试运行</a:t>
            </a:r>
            <a:endParaRPr lang="en-US" sz="1200" dirty="0">
              <a:solidFill>
                <a:srgbClr val="FFFFFF"/>
              </a:solidFill>
              <a:latin typeface="Aldo" panose="02000506000000020004" pitchFamily="2" charset="0"/>
            </a:endParaRPr>
          </a:p>
        </p:txBody>
      </p:sp>
      <p:sp>
        <p:nvSpPr>
          <p:cNvPr id="98" name="圆角矩形 97"/>
          <p:cNvSpPr/>
          <p:nvPr/>
        </p:nvSpPr>
        <p:spPr>
          <a:xfrm>
            <a:off x="10388600" y="4027043"/>
            <a:ext cx="740270" cy="313039"/>
          </a:xfrm>
          <a:prstGeom prst="roundRect">
            <a:avLst>
              <a:gd name="adj" fmla="val 50000"/>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服务支持</a:t>
            </a:r>
            <a:endParaRPr lang="en-US" sz="1200" dirty="0">
              <a:solidFill>
                <a:srgbClr val="FFFFFF"/>
              </a:solidFill>
              <a:latin typeface="Aldo" panose="02000506000000020004" pitchFamily="2" charset="0"/>
            </a:endParaRPr>
          </a:p>
        </p:txBody>
      </p:sp>
      <p:grpSp>
        <p:nvGrpSpPr>
          <p:cNvPr id="126" name="组合 125"/>
          <p:cNvGrpSpPr/>
          <p:nvPr/>
        </p:nvGrpSpPr>
        <p:grpSpPr>
          <a:xfrm>
            <a:off x="597747" y="936018"/>
            <a:ext cx="10531123" cy="1344476"/>
            <a:chOff x="597747" y="1464625"/>
            <a:chExt cx="10531123" cy="752612"/>
          </a:xfrm>
        </p:grpSpPr>
        <p:sp>
          <p:nvSpPr>
            <p:cNvPr id="60" name="流程图: 手动输入 59"/>
            <p:cNvSpPr/>
            <p:nvPr/>
          </p:nvSpPr>
          <p:spPr>
            <a:xfrm rot="5400000">
              <a:off x="7072168" y="505047"/>
              <a:ext cx="396870" cy="2322032"/>
            </a:xfrm>
            <a:prstGeom prst="flowChartManualInput">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组合 60"/>
            <p:cNvGrpSpPr/>
            <p:nvPr/>
          </p:nvGrpSpPr>
          <p:grpSpPr>
            <a:xfrm>
              <a:off x="5911151" y="1467628"/>
              <a:ext cx="396871" cy="396870"/>
              <a:chOff x="5373880" y="2836688"/>
              <a:chExt cx="504000" cy="504000"/>
            </a:xfrm>
          </p:grpSpPr>
          <p:sp>
            <p:nvSpPr>
              <p:cNvPr id="63" name="椭圆 62"/>
              <p:cNvSpPr>
                <a:spLocks noChangeAspect="1"/>
              </p:cNvSpPr>
              <p:nvPr/>
            </p:nvSpPr>
            <p:spPr>
              <a:xfrm>
                <a:off x="5373880" y="2836688"/>
                <a:ext cx="504000" cy="504000"/>
              </a:xfrm>
              <a:prstGeom prst="ellipse">
                <a:avLst/>
              </a:prstGeom>
              <a:solidFill>
                <a:srgbClr val="C56E5D"/>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sp>
            <p:nvSpPr>
              <p:cNvPr id="64" name="椭圆 63"/>
              <p:cNvSpPr>
                <a:spLocks noChangeAspect="1"/>
              </p:cNvSpPr>
              <p:nvPr/>
            </p:nvSpPr>
            <p:spPr>
              <a:xfrm>
                <a:off x="5445880" y="2908688"/>
                <a:ext cx="360000" cy="360000"/>
              </a:xfrm>
              <a:prstGeom prst="ellipse">
                <a:avLst/>
              </a:pr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C56E5D"/>
                    </a:solidFill>
                    <a:latin typeface="DIN Black" pitchFamily="50" charset="0"/>
                  </a:rPr>
                  <a:t>3</a:t>
                </a:r>
                <a:endParaRPr lang="en-US" sz="1800" dirty="0">
                  <a:solidFill>
                    <a:srgbClr val="C56E5D"/>
                  </a:solidFill>
                  <a:latin typeface="DIN Black" pitchFamily="50" charset="0"/>
                </a:endParaRPr>
              </a:p>
            </p:txBody>
          </p:sp>
        </p:grpSp>
        <p:sp>
          <p:nvSpPr>
            <p:cNvPr id="62" name="文本框 61"/>
            <p:cNvSpPr txBox="1"/>
            <p:nvPr/>
          </p:nvSpPr>
          <p:spPr>
            <a:xfrm>
              <a:off x="6251326" y="1489377"/>
              <a:ext cx="2019527" cy="350815"/>
            </a:xfrm>
            <a:prstGeom prst="rect">
              <a:avLst/>
            </a:prstGeom>
            <a:noFill/>
          </p:spPr>
          <p:txBody>
            <a:bodyPr wrap="square" lIns="72000" tIns="36000" rIns="0" bIns="36000" rtlCol="0" anchor="ctr" anchorCtr="0">
              <a:spAutoFit/>
            </a:bodyPr>
            <a:lstStyle/>
            <a:p>
              <a:r>
                <a:rPr lang="zh-CN" altLang="en-US" dirty="0">
                  <a:solidFill>
                    <a:schemeClr val="bg1"/>
                  </a:solidFill>
                  <a:latin typeface="+mn-ea"/>
                </a:rPr>
                <a:t>第三</a:t>
              </a:r>
              <a:r>
                <a:rPr lang="zh-CN" altLang="en-US" dirty="0" smtClean="0">
                  <a:solidFill>
                    <a:schemeClr val="bg1"/>
                  </a:solidFill>
                  <a:latin typeface="+mn-ea"/>
                </a:rPr>
                <a:t>阶段</a:t>
              </a:r>
              <a:endParaRPr lang="en-US" altLang="zh-CN" dirty="0" smtClean="0">
                <a:solidFill>
                  <a:schemeClr val="bg1"/>
                </a:solidFill>
                <a:latin typeface="+mn-ea"/>
              </a:endParaRPr>
            </a:p>
            <a:p>
              <a:r>
                <a:rPr lang="zh-CN" altLang="en-US" dirty="0" smtClean="0">
                  <a:solidFill>
                    <a:schemeClr val="bg1"/>
                  </a:solidFill>
                  <a:latin typeface="+mn-ea"/>
                </a:rPr>
                <a:t>前端设计开发及</a:t>
              </a:r>
              <a:r>
                <a:rPr lang="en-US" altLang="zh-CN" dirty="0" smtClean="0">
                  <a:solidFill>
                    <a:schemeClr val="bg1"/>
                  </a:solidFill>
                  <a:latin typeface="+mn-ea"/>
                </a:rPr>
                <a:t>API</a:t>
              </a:r>
              <a:endParaRPr lang="en-US" dirty="0">
                <a:solidFill>
                  <a:schemeClr val="bg1"/>
                </a:solidFill>
                <a:latin typeface="+mn-ea"/>
              </a:endParaRPr>
            </a:p>
          </p:txBody>
        </p:sp>
        <p:sp>
          <p:nvSpPr>
            <p:cNvPr id="66" name="流程图: 手动输入 65"/>
            <p:cNvSpPr/>
            <p:nvPr/>
          </p:nvSpPr>
          <p:spPr>
            <a:xfrm rot="5400000">
              <a:off x="9683372" y="540169"/>
              <a:ext cx="396870" cy="2245781"/>
            </a:xfrm>
            <a:prstGeom prst="flowChartManualInput">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组合 66"/>
            <p:cNvGrpSpPr/>
            <p:nvPr/>
          </p:nvGrpSpPr>
          <p:grpSpPr>
            <a:xfrm>
              <a:off x="8560481" y="1464625"/>
              <a:ext cx="396871" cy="396870"/>
              <a:chOff x="5373880" y="2836688"/>
              <a:chExt cx="504000" cy="504000"/>
            </a:xfrm>
          </p:grpSpPr>
          <p:sp>
            <p:nvSpPr>
              <p:cNvPr id="69" name="椭圆 68"/>
              <p:cNvSpPr>
                <a:spLocks noChangeAspect="1"/>
              </p:cNvSpPr>
              <p:nvPr/>
            </p:nvSpPr>
            <p:spPr>
              <a:xfrm>
                <a:off x="5373880" y="2836688"/>
                <a:ext cx="504000" cy="504000"/>
              </a:xfrm>
              <a:prstGeom prst="ellipse">
                <a:avLst/>
              </a:prstGeom>
              <a:solidFill>
                <a:srgbClr val="E5A444"/>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sp>
            <p:nvSpPr>
              <p:cNvPr id="70" name="椭圆 69"/>
              <p:cNvSpPr>
                <a:spLocks noChangeAspect="1"/>
              </p:cNvSpPr>
              <p:nvPr/>
            </p:nvSpPr>
            <p:spPr>
              <a:xfrm>
                <a:off x="5445880" y="2908688"/>
                <a:ext cx="360000" cy="360000"/>
              </a:xfrm>
              <a:prstGeom prst="ellipse">
                <a:avLst/>
              </a:pr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E5A444"/>
                    </a:solidFill>
                    <a:latin typeface="DIN Black" pitchFamily="50" charset="0"/>
                  </a:rPr>
                  <a:t>4</a:t>
                </a:r>
                <a:endParaRPr lang="en-US" sz="1800" dirty="0">
                  <a:solidFill>
                    <a:srgbClr val="E5A444"/>
                  </a:solidFill>
                  <a:latin typeface="DIN Black" pitchFamily="50" charset="0"/>
                </a:endParaRPr>
              </a:p>
            </p:txBody>
          </p:sp>
        </p:grpSp>
        <p:sp>
          <p:nvSpPr>
            <p:cNvPr id="68" name="文本框 67"/>
            <p:cNvSpPr txBox="1"/>
            <p:nvPr/>
          </p:nvSpPr>
          <p:spPr>
            <a:xfrm>
              <a:off x="8900657" y="1517388"/>
              <a:ext cx="1216905" cy="288788"/>
            </a:xfrm>
            <a:prstGeom prst="rect">
              <a:avLst/>
            </a:prstGeom>
            <a:noFill/>
          </p:spPr>
          <p:txBody>
            <a:bodyPr wrap="square" lIns="72000" tIns="36000" rIns="0" bIns="36000" rtlCol="0" anchor="ctr" anchorCtr="0">
              <a:spAutoFit/>
            </a:bodyPr>
            <a:lstStyle/>
            <a:p>
              <a:r>
                <a:rPr lang="zh-CN" altLang="en-US" dirty="0">
                  <a:solidFill>
                    <a:schemeClr val="bg1"/>
                  </a:solidFill>
                  <a:latin typeface="+mn-ea"/>
                </a:rPr>
                <a:t>上线</a:t>
              </a:r>
              <a:endParaRPr lang="en-US" dirty="0">
                <a:solidFill>
                  <a:schemeClr val="bg1"/>
                </a:solidFill>
                <a:latin typeface="+mn-ea"/>
              </a:endParaRPr>
            </a:p>
          </p:txBody>
        </p:sp>
        <p:sp>
          <p:nvSpPr>
            <p:cNvPr id="71" name="矩形 70"/>
            <p:cNvSpPr/>
            <p:nvPr/>
          </p:nvSpPr>
          <p:spPr>
            <a:xfrm>
              <a:off x="720813" y="2056872"/>
              <a:ext cx="6048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2" name="矩形 71"/>
            <p:cNvSpPr/>
            <p:nvPr/>
          </p:nvSpPr>
          <p:spPr>
            <a:xfrm>
              <a:off x="1369298" y="2054525"/>
              <a:ext cx="6048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3" name="矩形 72"/>
            <p:cNvSpPr/>
            <p:nvPr/>
          </p:nvSpPr>
          <p:spPr>
            <a:xfrm>
              <a:off x="2017783" y="2056872"/>
              <a:ext cx="6048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4" name="矩形 73"/>
            <p:cNvSpPr/>
            <p:nvPr/>
          </p:nvSpPr>
          <p:spPr>
            <a:xfrm>
              <a:off x="2666268" y="2054525"/>
              <a:ext cx="604800" cy="77678"/>
            </a:xfrm>
            <a:prstGeom prst="rec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5" name="矩形 74"/>
            <p:cNvSpPr/>
            <p:nvPr/>
          </p:nvSpPr>
          <p:spPr>
            <a:xfrm>
              <a:off x="3314753" y="2054525"/>
              <a:ext cx="604800" cy="77678"/>
            </a:xfrm>
            <a:prstGeom prst="rect">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6" name="矩形 75"/>
            <p:cNvSpPr/>
            <p:nvPr/>
          </p:nvSpPr>
          <p:spPr>
            <a:xfrm>
              <a:off x="3963238" y="2052178"/>
              <a:ext cx="604800" cy="77678"/>
            </a:xfrm>
            <a:prstGeom prst="rect">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7" name="矩形 76"/>
            <p:cNvSpPr/>
            <p:nvPr/>
          </p:nvSpPr>
          <p:spPr>
            <a:xfrm>
              <a:off x="4611723" y="2054525"/>
              <a:ext cx="604800" cy="77678"/>
            </a:xfrm>
            <a:prstGeom prst="rect">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8" name="矩形 77"/>
            <p:cNvSpPr/>
            <p:nvPr/>
          </p:nvSpPr>
          <p:spPr>
            <a:xfrm>
              <a:off x="5908693" y="2052178"/>
              <a:ext cx="604800" cy="77678"/>
            </a:xfrm>
            <a:prstGeom prst="rect">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79" name="矩形 78"/>
            <p:cNvSpPr/>
            <p:nvPr/>
          </p:nvSpPr>
          <p:spPr>
            <a:xfrm>
              <a:off x="5260208" y="2052178"/>
              <a:ext cx="604800" cy="77678"/>
            </a:xfrm>
            <a:prstGeom prst="rect">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80" name="矩形 79"/>
            <p:cNvSpPr/>
            <p:nvPr/>
          </p:nvSpPr>
          <p:spPr>
            <a:xfrm>
              <a:off x="6557178" y="2049831"/>
              <a:ext cx="604800" cy="77678"/>
            </a:xfrm>
            <a:prstGeom prst="rect">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81" name="矩形 80"/>
            <p:cNvSpPr/>
            <p:nvPr/>
          </p:nvSpPr>
          <p:spPr>
            <a:xfrm>
              <a:off x="8560481" y="2049175"/>
              <a:ext cx="604800" cy="77678"/>
            </a:xfrm>
            <a:prstGeom prst="rect">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82" name="矩形 81"/>
            <p:cNvSpPr/>
            <p:nvPr/>
          </p:nvSpPr>
          <p:spPr>
            <a:xfrm>
              <a:off x="9208971" y="2046828"/>
              <a:ext cx="604800" cy="77678"/>
            </a:xfrm>
            <a:prstGeom prst="rect">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grpSp>
          <p:nvGrpSpPr>
            <p:cNvPr id="100" name="组合 99"/>
            <p:cNvGrpSpPr/>
            <p:nvPr/>
          </p:nvGrpSpPr>
          <p:grpSpPr>
            <a:xfrm>
              <a:off x="3317211" y="1464625"/>
              <a:ext cx="2547796" cy="396870"/>
              <a:chOff x="2618342" y="1563321"/>
              <a:chExt cx="2547796" cy="396870"/>
            </a:xfrm>
          </p:grpSpPr>
          <p:sp>
            <p:nvSpPr>
              <p:cNvPr id="102" name="流程图: 手动输入 101"/>
              <p:cNvSpPr/>
              <p:nvPr/>
            </p:nvSpPr>
            <p:spPr>
              <a:xfrm rot="5400000">
                <a:off x="3793023" y="587076"/>
                <a:ext cx="396870" cy="2349360"/>
              </a:xfrm>
              <a:prstGeom prst="flowChartManualInput">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组合 102"/>
              <p:cNvGrpSpPr/>
              <p:nvPr/>
            </p:nvGrpSpPr>
            <p:grpSpPr>
              <a:xfrm>
                <a:off x="2618342" y="1563321"/>
                <a:ext cx="396871" cy="396870"/>
                <a:chOff x="5373880" y="2836688"/>
                <a:chExt cx="504000" cy="504000"/>
              </a:xfrm>
            </p:grpSpPr>
            <p:sp>
              <p:nvSpPr>
                <p:cNvPr id="105" name="椭圆 104"/>
                <p:cNvSpPr>
                  <a:spLocks noChangeAspect="1"/>
                </p:cNvSpPr>
                <p:nvPr/>
              </p:nvSpPr>
              <p:spPr>
                <a:xfrm>
                  <a:off x="5373880" y="2836688"/>
                  <a:ext cx="504000" cy="504000"/>
                </a:xfrm>
                <a:prstGeom prst="ellipse">
                  <a:avLst/>
                </a:prstGeom>
                <a:solidFill>
                  <a:srgbClr val="79708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sp>
              <p:nvSpPr>
                <p:cNvPr id="106" name="椭圆 105"/>
                <p:cNvSpPr>
                  <a:spLocks noChangeAspect="1"/>
                </p:cNvSpPr>
                <p:nvPr/>
              </p:nvSpPr>
              <p:spPr>
                <a:xfrm>
                  <a:off x="5445880" y="2908688"/>
                  <a:ext cx="360000" cy="360000"/>
                </a:xfrm>
                <a:prstGeom prst="ellipse">
                  <a:avLst/>
                </a:pr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797081"/>
                      </a:solidFill>
                      <a:latin typeface="DIN Black" pitchFamily="50" charset="0"/>
                    </a:rPr>
                    <a:t>2</a:t>
                  </a:r>
                  <a:endParaRPr lang="en-US" sz="1800" dirty="0">
                    <a:solidFill>
                      <a:srgbClr val="797081"/>
                    </a:solidFill>
                    <a:latin typeface="DIN Black" pitchFamily="50" charset="0"/>
                  </a:endParaRPr>
                </a:p>
              </p:txBody>
            </p:sp>
          </p:grpSp>
          <p:sp>
            <p:nvSpPr>
              <p:cNvPr id="104" name="文本框 103"/>
              <p:cNvSpPr txBox="1"/>
              <p:nvPr/>
            </p:nvSpPr>
            <p:spPr>
              <a:xfrm>
                <a:off x="2958517" y="1587161"/>
                <a:ext cx="1949974" cy="349702"/>
              </a:xfrm>
              <a:prstGeom prst="rect">
                <a:avLst/>
              </a:prstGeom>
              <a:noFill/>
            </p:spPr>
            <p:txBody>
              <a:bodyPr wrap="square" lIns="72000" tIns="36000" rIns="0" bIns="36000" rtlCol="0" anchor="ctr" anchorCtr="0">
                <a:spAutoFit/>
              </a:bodyPr>
              <a:lstStyle/>
              <a:p>
                <a:r>
                  <a:rPr lang="zh-CN" altLang="en-US" dirty="0" smtClean="0">
                    <a:solidFill>
                      <a:schemeClr val="bg1"/>
                    </a:solidFill>
                    <a:latin typeface="+mn-ea"/>
                  </a:rPr>
                  <a:t>第二阶段</a:t>
                </a:r>
                <a:endParaRPr lang="en-US" altLang="zh-CN" dirty="0" smtClean="0">
                  <a:solidFill>
                    <a:schemeClr val="bg1"/>
                  </a:solidFill>
                  <a:latin typeface="+mn-ea"/>
                </a:endParaRPr>
              </a:p>
              <a:p>
                <a:r>
                  <a:rPr lang="zh-CN" altLang="en-US" dirty="0" smtClean="0">
                    <a:solidFill>
                      <a:schemeClr val="bg1"/>
                    </a:solidFill>
                    <a:latin typeface="+mn-ea"/>
                  </a:rPr>
                  <a:t>推荐引擎设计开发</a:t>
                </a:r>
                <a:endParaRPr lang="en-US" dirty="0">
                  <a:solidFill>
                    <a:schemeClr val="bg1"/>
                  </a:solidFill>
                  <a:latin typeface="+mn-ea"/>
                </a:endParaRPr>
              </a:p>
            </p:txBody>
          </p:sp>
        </p:grpSp>
        <p:grpSp>
          <p:nvGrpSpPr>
            <p:cNvPr id="108" name="组合 107"/>
            <p:cNvGrpSpPr/>
            <p:nvPr/>
          </p:nvGrpSpPr>
          <p:grpSpPr>
            <a:xfrm>
              <a:off x="720813" y="1464625"/>
              <a:ext cx="2550254" cy="396870"/>
              <a:chOff x="731446" y="1563321"/>
              <a:chExt cx="2550254" cy="396870"/>
            </a:xfrm>
          </p:grpSpPr>
          <p:sp>
            <p:nvSpPr>
              <p:cNvPr id="110" name="流程图: 手动输入 109"/>
              <p:cNvSpPr/>
              <p:nvPr/>
            </p:nvSpPr>
            <p:spPr>
              <a:xfrm rot="5400000">
                <a:off x="1907356" y="585847"/>
                <a:ext cx="396870" cy="2351818"/>
              </a:xfrm>
              <a:prstGeom prst="flowChartManualInput">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1" name="组合 110"/>
              <p:cNvGrpSpPr/>
              <p:nvPr/>
            </p:nvGrpSpPr>
            <p:grpSpPr>
              <a:xfrm>
                <a:off x="731446" y="1563321"/>
                <a:ext cx="396871" cy="396870"/>
                <a:chOff x="5373880" y="2836688"/>
                <a:chExt cx="504000" cy="504000"/>
              </a:xfrm>
            </p:grpSpPr>
            <p:sp>
              <p:nvSpPr>
                <p:cNvPr id="113" name="椭圆 112"/>
                <p:cNvSpPr>
                  <a:spLocks noChangeAspect="1"/>
                </p:cNvSpPr>
                <p:nvPr/>
              </p:nvSpPr>
              <p:spPr>
                <a:xfrm>
                  <a:off x="5373880" y="2836688"/>
                  <a:ext cx="504000" cy="504000"/>
                </a:xfrm>
                <a:prstGeom prst="ellipse">
                  <a:avLst/>
                </a:prstGeom>
                <a:solidFill>
                  <a:srgbClr val="40AA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sp>
              <p:nvSpPr>
                <p:cNvPr id="114" name="椭圆 113"/>
                <p:cNvSpPr>
                  <a:spLocks noChangeAspect="1"/>
                </p:cNvSpPr>
                <p:nvPr/>
              </p:nvSpPr>
              <p:spPr>
                <a:xfrm>
                  <a:off x="5445880" y="2908688"/>
                  <a:ext cx="360000" cy="360000"/>
                </a:xfrm>
                <a:prstGeom prst="ellipse">
                  <a:avLst/>
                </a:pr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rgbClr val="40AAA0"/>
                      </a:solidFill>
                      <a:latin typeface="DIN Black" pitchFamily="50" charset="0"/>
                    </a:rPr>
                    <a:t>1</a:t>
                  </a:r>
                  <a:endParaRPr lang="en-US" sz="1800" dirty="0">
                    <a:solidFill>
                      <a:srgbClr val="40AAA0"/>
                    </a:solidFill>
                    <a:latin typeface="DIN Black" pitchFamily="50" charset="0"/>
                  </a:endParaRPr>
                </a:p>
              </p:txBody>
            </p:sp>
          </p:grpSp>
          <p:sp>
            <p:nvSpPr>
              <p:cNvPr id="112" name="文本框 111"/>
              <p:cNvSpPr txBox="1"/>
              <p:nvPr/>
            </p:nvSpPr>
            <p:spPr>
              <a:xfrm>
                <a:off x="1071620" y="1587638"/>
                <a:ext cx="2083291" cy="349702"/>
              </a:xfrm>
              <a:prstGeom prst="rect">
                <a:avLst/>
              </a:prstGeom>
              <a:noFill/>
            </p:spPr>
            <p:txBody>
              <a:bodyPr wrap="square" lIns="72000" tIns="36000" rIns="0" bIns="36000" rtlCol="0" anchor="ctr" anchorCtr="0">
                <a:spAutoFit/>
              </a:bodyPr>
              <a:lstStyle/>
              <a:p>
                <a:r>
                  <a:rPr lang="zh-CN" altLang="en-US" dirty="0" smtClean="0">
                    <a:solidFill>
                      <a:schemeClr val="bg1"/>
                    </a:solidFill>
                    <a:latin typeface="+mn-ea"/>
                  </a:rPr>
                  <a:t>第一阶段</a:t>
                </a:r>
                <a:endParaRPr lang="en-US" altLang="zh-CN" dirty="0" smtClean="0">
                  <a:solidFill>
                    <a:schemeClr val="bg1"/>
                  </a:solidFill>
                  <a:latin typeface="+mn-ea"/>
                </a:endParaRPr>
              </a:p>
              <a:p>
                <a:r>
                  <a:rPr lang="zh-CN" altLang="en-US" dirty="0" smtClean="0">
                    <a:solidFill>
                      <a:schemeClr val="bg1"/>
                    </a:solidFill>
                    <a:latin typeface="+mn-ea"/>
                  </a:rPr>
                  <a:t>数据准备 </a:t>
                </a:r>
                <a:r>
                  <a:rPr lang="en-US" altLang="zh-CN" dirty="0" smtClean="0">
                    <a:solidFill>
                      <a:schemeClr val="bg1"/>
                    </a:solidFill>
                    <a:latin typeface="+mn-ea"/>
                  </a:rPr>
                  <a:t>&amp; </a:t>
                </a:r>
                <a:r>
                  <a:rPr lang="zh-CN" altLang="en-US" dirty="0" smtClean="0">
                    <a:solidFill>
                      <a:schemeClr val="bg1"/>
                    </a:solidFill>
                    <a:latin typeface="+mn-ea"/>
                  </a:rPr>
                  <a:t>画像</a:t>
                </a:r>
                <a:endParaRPr lang="en-US" dirty="0">
                  <a:solidFill>
                    <a:schemeClr val="bg1"/>
                  </a:solidFill>
                  <a:latin typeface="+mn-ea"/>
                </a:endParaRPr>
              </a:p>
            </p:txBody>
          </p:sp>
        </p:grpSp>
        <p:sp>
          <p:nvSpPr>
            <p:cNvPr id="115" name="文本框 114"/>
            <p:cNvSpPr txBox="1"/>
            <p:nvPr/>
          </p:nvSpPr>
          <p:spPr>
            <a:xfrm>
              <a:off x="597747" y="1842511"/>
              <a:ext cx="2276638" cy="369332"/>
            </a:xfrm>
            <a:prstGeom prst="rect">
              <a:avLst/>
            </a:prstGeom>
            <a:noFill/>
          </p:spPr>
          <p:txBody>
            <a:bodyPr wrap="square" rtlCol="0">
              <a:spAutoFit/>
            </a:bodyPr>
            <a:lstStyle/>
            <a:p>
              <a:pPr algn="ctr"/>
              <a:r>
                <a:rPr lang="en-US" dirty="0" smtClean="0">
                  <a:solidFill>
                    <a:schemeClr val="tx2"/>
                  </a:solidFill>
                  <a:latin typeface="Aldo" panose="02000506000000020004" pitchFamily="2" charset="0"/>
                </a:rPr>
                <a:t>4</a:t>
              </a:r>
              <a:r>
                <a:rPr lang="zh-CN" altLang="en-US" dirty="0" smtClean="0">
                  <a:solidFill>
                    <a:schemeClr val="tx2"/>
                  </a:solidFill>
                  <a:latin typeface="Aldo" panose="02000506000000020004" pitchFamily="2" charset="0"/>
                </a:rPr>
                <a:t>月</a:t>
              </a:r>
              <a:r>
                <a:rPr lang="en-US" dirty="0" smtClean="0">
                  <a:solidFill>
                    <a:schemeClr val="tx2"/>
                  </a:solidFill>
                  <a:latin typeface="Aldo" panose="02000506000000020004" pitchFamily="2" charset="0"/>
                </a:rPr>
                <a:t>25</a:t>
              </a:r>
              <a:r>
                <a:rPr lang="zh-CN" altLang="en-US" dirty="0" smtClean="0">
                  <a:solidFill>
                    <a:schemeClr val="tx2"/>
                  </a:solidFill>
                  <a:latin typeface="Aldo" panose="02000506000000020004" pitchFamily="2" charset="0"/>
                </a:rPr>
                <a:t>日</a:t>
              </a:r>
              <a:r>
                <a:rPr lang="en-US" altLang="zh-CN" dirty="0" smtClean="0">
                  <a:solidFill>
                    <a:schemeClr val="tx2"/>
                  </a:solidFill>
                  <a:latin typeface="Aldo" panose="02000506000000020004" pitchFamily="2" charset="0"/>
                </a:rPr>
                <a:t>~7</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5</a:t>
              </a:r>
              <a:r>
                <a:rPr lang="zh-CN" altLang="en-US" dirty="0" smtClean="0">
                  <a:solidFill>
                    <a:schemeClr val="tx2"/>
                  </a:solidFill>
                  <a:latin typeface="Aldo" panose="02000506000000020004" pitchFamily="2" charset="0"/>
                </a:rPr>
                <a:t>日</a:t>
              </a:r>
              <a:endParaRPr lang="en-US" dirty="0">
                <a:solidFill>
                  <a:schemeClr val="tx2"/>
                </a:solidFill>
                <a:latin typeface="Aldo" panose="02000506000000020004" pitchFamily="2" charset="0"/>
              </a:endParaRPr>
            </a:p>
          </p:txBody>
        </p:sp>
        <p:sp>
          <p:nvSpPr>
            <p:cNvPr id="116" name="文本框 115"/>
            <p:cNvSpPr txBox="1"/>
            <p:nvPr/>
          </p:nvSpPr>
          <p:spPr>
            <a:xfrm>
              <a:off x="3201682" y="1847905"/>
              <a:ext cx="2576672" cy="369332"/>
            </a:xfrm>
            <a:prstGeom prst="rect">
              <a:avLst/>
            </a:prstGeom>
            <a:noFill/>
          </p:spPr>
          <p:txBody>
            <a:bodyPr wrap="square" rtlCol="0">
              <a:spAutoFit/>
            </a:bodyPr>
            <a:lstStyle/>
            <a:p>
              <a:pPr algn="ctr"/>
              <a:r>
                <a:rPr lang="en-US" dirty="0" smtClean="0">
                  <a:solidFill>
                    <a:schemeClr val="tx2"/>
                  </a:solidFill>
                  <a:latin typeface="Aldo" panose="02000506000000020004" pitchFamily="2" charset="0"/>
                </a:rPr>
                <a:t>6</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7</a:t>
              </a:r>
              <a:r>
                <a:rPr lang="zh-CN" altLang="en-US" dirty="0" smtClean="0">
                  <a:solidFill>
                    <a:schemeClr val="tx2"/>
                  </a:solidFill>
                  <a:latin typeface="Aldo" panose="02000506000000020004" pitchFamily="2" charset="0"/>
                </a:rPr>
                <a:t>日</a:t>
              </a:r>
              <a:r>
                <a:rPr lang="en-US" altLang="zh-CN" dirty="0" smtClean="0">
                  <a:solidFill>
                    <a:schemeClr val="tx2"/>
                  </a:solidFill>
                  <a:latin typeface="Aldo" panose="02000506000000020004" pitchFamily="2" charset="0"/>
                </a:rPr>
                <a:t>~8</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15</a:t>
              </a:r>
              <a:r>
                <a:rPr lang="zh-CN" altLang="en-US" dirty="0" smtClean="0">
                  <a:solidFill>
                    <a:schemeClr val="tx2"/>
                  </a:solidFill>
                  <a:latin typeface="Aldo" panose="02000506000000020004" pitchFamily="2" charset="0"/>
                </a:rPr>
                <a:t>日</a:t>
              </a:r>
              <a:endParaRPr lang="en-US" dirty="0">
                <a:solidFill>
                  <a:schemeClr val="tx2"/>
                </a:solidFill>
                <a:latin typeface="Aldo" panose="02000506000000020004" pitchFamily="2" charset="0"/>
              </a:endParaRPr>
            </a:p>
          </p:txBody>
        </p:sp>
        <p:sp>
          <p:nvSpPr>
            <p:cNvPr id="117" name="文本框 116"/>
            <p:cNvSpPr txBox="1"/>
            <p:nvPr/>
          </p:nvSpPr>
          <p:spPr>
            <a:xfrm>
              <a:off x="5907216" y="1847901"/>
              <a:ext cx="2651301" cy="369332"/>
            </a:xfrm>
            <a:prstGeom prst="rect">
              <a:avLst/>
            </a:prstGeom>
            <a:noFill/>
          </p:spPr>
          <p:txBody>
            <a:bodyPr wrap="square" rtlCol="0">
              <a:spAutoFit/>
            </a:bodyPr>
            <a:lstStyle/>
            <a:p>
              <a:pPr algn="ctr"/>
              <a:r>
                <a:rPr lang="en-US" dirty="0" smtClean="0">
                  <a:solidFill>
                    <a:schemeClr val="tx2"/>
                  </a:solidFill>
                  <a:latin typeface="Aldo" panose="02000506000000020004" pitchFamily="2" charset="0"/>
                </a:rPr>
                <a:t>7</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1</a:t>
              </a:r>
              <a:r>
                <a:rPr lang="zh-CN" altLang="en-US" dirty="0" smtClean="0">
                  <a:solidFill>
                    <a:schemeClr val="tx2"/>
                  </a:solidFill>
                  <a:latin typeface="Aldo" panose="02000506000000020004" pitchFamily="2" charset="0"/>
                </a:rPr>
                <a:t>日</a:t>
              </a:r>
              <a:r>
                <a:rPr lang="en-US" altLang="zh-CN" dirty="0" smtClean="0">
                  <a:solidFill>
                    <a:schemeClr val="tx2"/>
                  </a:solidFill>
                  <a:latin typeface="Aldo" panose="02000506000000020004" pitchFamily="2" charset="0"/>
                </a:rPr>
                <a:t>~8</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30</a:t>
              </a:r>
              <a:r>
                <a:rPr lang="zh-CN" altLang="en-US" dirty="0" smtClean="0">
                  <a:solidFill>
                    <a:schemeClr val="tx2"/>
                  </a:solidFill>
                  <a:latin typeface="Aldo" panose="02000506000000020004" pitchFamily="2" charset="0"/>
                </a:rPr>
                <a:t>日</a:t>
              </a:r>
              <a:endParaRPr lang="en-US" dirty="0">
                <a:solidFill>
                  <a:schemeClr val="tx2"/>
                </a:solidFill>
                <a:latin typeface="Aldo" panose="02000506000000020004" pitchFamily="2" charset="0"/>
              </a:endParaRPr>
            </a:p>
          </p:txBody>
        </p:sp>
        <p:sp>
          <p:nvSpPr>
            <p:cNvPr id="118" name="文本框 117"/>
            <p:cNvSpPr txBox="1"/>
            <p:nvPr/>
          </p:nvSpPr>
          <p:spPr>
            <a:xfrm>
              <a:off x="8399715" y="1847229"/>
              <a:ext cx="1204740" cy="369332"/>
            </a:xfrm>
            <a:prstGeom prst="rect">
              <a:avLst/>
            </a:prstGeom>
            <a:noFill/>
          </p:spPr>
          <p:txBody>
            <a:bodyPr wrap="square" rtlCol="0">
              <a:spAutoFit/>
            </a:bodyPr>
            <a:lstStyle/>
            <a:p>
              <a:pPr algn="ctr"/>
              <a:r>
                <a:rPr lang="en-US" dirty="0" smtClean="0">
                  <a:solidFill>
                    <a:schemeClr val="tx2"/>
                  </a:solidFill>
                  <a:latin typeface="Aldo" panose="02000506000000020004" pitchFamily="2" charset="0"/>
                </a:rPr>
                <a:t>8</a:t>
              </a:r>
              <a:r>
                <a:rPr lang="zh-CN" altLang="en-US" dirty="0" smtClean="0">
                  <a:solidFill>
                    <a:schemeClr val="tx2"/>
                  </a:solidFill>
                  <a:latin typeface="Aldo" panose="02000506000000020004" pitchFamily="2" charset="0"/>
                </a:rPr>
                <a:t>月</a:t>
              </a:r>
              <a:r>
                <a:rPr lang="en-US" altLang="zh-CN" dirty="0" smtClean="0">
                  <a:solidFill>
                    <a:schemeClr val="tx2"/>
                  </a:solidFill>
                  <a:latin typeface="Aldo" panose="02000506000000020004" pitchFamily="2" charset="0"/>
                </a:rPr>
                <a:t>30</a:t>
              </a:r>
              <a:r>
                <a:rPr lang="zh-CN" altLang="en-US" dirty="0" smtClean="0">
                  <a:solidFill>
                    <a:schemeClr val="tx2"/>
                  </a:solidFill>
                  <a:latin typeface="Aldo" panose="02000506000000020004" pitchFamily="2" charset="0"/>
                </a:rPr>
                <a:t>日</a:t>
              </a:r>
              <a:endParaRPr lang="en-US" dirty="0">
                <a:solidFill>
                  <a:schemeClr val="tx2"/>
                </a:solidFill>
                <a:latin typeface="Aldo" panose="02000506000000020004" pitchFamily="2" charset="0"/>
              </a:endParaRPr>
            </a:p>
          </p:txBody>
        </p:sp>
        <p:sp>
          <p:nvSpPr>
            <p:cNvPr id="122" name="矩形 121"/>
            <p:cNvSpPr/>
            <p:nvPr/>
          </p:nvSpPr>
          <p:spPr>
            <a:xfrm>
              <a:off x="7227781" y="2056612"/>
              <a:ext cx="604800" cy="77678"/>
            </a:xfrm>
            <a:prstGeom prst="rect">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123" name="矩形 122"/>
            <p:cNvSpPr/>
            <p:nvPr/>
          </p:nvSpPr>
          <p:spPr>
            <a:xfrm>
              <a:off x="7870743" y="2053604"/>
              <a:ext cx="604800" cy="77678"/>
            </a:xfrm>
            <a:prstGeom prst="rect">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124" name="矩形 123"/>
            <p:cNvSpPr/>
            <p:nvPr/>
          </p:nvSpPr>
          <p:spPr>
            <a:xfrm>
              <a:off x="9874046" y="2046828"/>
              <a:ext cx="604800" cy="77678"/>
            </a:xfrm>
            <a:prstGeom prst="rect">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sp>
          <p:nvSpPr>
            <p:cNvPr id="125" name="矩形 124"/>
            <p:cNvSpPr/>
            <p:nvPr/>
          </p:nvSpPr>
          <p:spPr>
            <a:xfrm>
              <a:off x="10524070" y="2043820"/>
              <a:ext cx="604800" cy="77678"/>
            </a:xfrm>
            <a:prstGeom prst="rect">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dirty="0">
                <a:solidFill>
                  <a:schemeClr val="tx1">
                    <a:lumMod val="65000"/>
                    <a:lumOff val="35000"/>
                  </a:schemeClr>
                </a:solidFill>
              </a:endParaRPr>
            </a:p>
          </p:txBody>
        </p:sp>
      </p:grpSp>
      <p:sp>
        <p:nvSpPr>
          <p:cNvPr id="128" name="圆角矩形 127"/>
          <p:cNvSpPr/>
          <p:nvPr/>
        </p:nvSpPr>
        <p:spPr>
          <a:xfrm>
            <a:off x="8560481" y="2809269"/>
            <a:ext cx="1985432" cy="270000"/>
          </a:xfrm>
          <a:prstGeom prst="roundRect">
            <a:avLst>
              <a:gd name="adj" fmla="val 50000"/>
            </a:avLst>
          </a:prstGeom>
          <a:solidFill>
            <a:srgbClr val="E5A44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用户培训</a:t>
            </a:r>
            <a:endParaRPr lang="en-US" sz="1200" dirty="0">
              <a:solidFill>
                <a:srgbClr val="FFFFFF"/>
              </a:solidFill>
              <a:latin typeface="Aldo" panose="02000506000000020004" pitchFamily="2" charset="0"/>
            </a:endParaRPr>
          </a:p>
        </p:txBody>
      </p:sp>
      <p:sp>
        <p:nvSpPr>
          <p:cNvPr id="121" name="圆角矩形 120"/>
          <p:cNvSpPr/>
          <p:nvPr/>
        </p:nvSpPr>
        <p:spPr>
          <a:xfrm>
            <a:off x="919248" y="2590826"/>
            <a:ext cx="796526" cy="26559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项目启动</a:t>
            </a:r>
            <a:endParaRPr lang="en-US" sz="1200" dirty="0">
              <a:solidFill>
                <a:srgbClr val="FFFFFF"/>
              </a:solidFill>
              <a:latin typeface="Aldo" panose="02000506000000020004" pitchFamily="2" charset="0"/>
            </a:endParaRPr>
          </a:p>
        </p:txBody>
      </p:sp>
      <p:sp>
        <p:nvSpPr>
          <p:cNvPr id="130" name="圆角矩形 129"/>
          <p:cNvSpPr/>
          <p:nvPr/>
        </p:nvSpPr>
        <p:spPr>
          <a:xfrm>
            <a:off x="716390" y="2291204"/>
            <a:ext cx="604800" cy="270000"/>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准备</a:t>
            </a:r>
            <a:endParaRPr lang="en-US" sz="1200" dirty="0">
              <a:solidFill>
                <a:srgbClr val="FFFFFF"/>
              </a:solidFill>
              <a:latin typeface="Aldo" panose="02000506000000020004" pitchFamily="2" charset="0"/>
            </a:endParaRPr>
          </a:p>
        </p:txBody>
      </p:sp>
      <p:sp>
        <p:nvSpPr>
          <p:cNvPr id="131" name="圆角矩形 130"/>
          <p:cNvSpPr/>
          <p:nvPr/>
        </p:nvSpPr>
        <p:spPr>
          <a:xfrm>
            <a:off x="1168484" y="2890509"/>
            <a:ext cx="1117516" cy="270331"/>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系统架构搭建</a:t>
            </a:r>
            <a:endParaRPr lang="en-US" sz="1200" dirty="0">
              <a:solidFill>
                <a:srgbClr val="FFFFFF"/>
              </a:solidFill>
              <a:latin typeface="Aldo" panose="02000506000000020004" pitchFamily="2" charset="0"/>
            </a:endParaRPr>
          </a:p>
        </p:txBody>
      </p:sp>
      <p:sp>
        <p:nvSpPr>
          <p:cNvPr id="132" name="圆角矩形 131"/>
          <p:cNvSpPr/>
          <p:nvPr/>
        </p:nvSpPr>
        <p:spPr>
          <a:xfrm>
            <a:off x="1117683" y="3805588"/>
            <a:ext cx="1403447" cy="275009"/>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详细源系统调研</a:t>
            </a:r>
            <a:endParaRPr lang="en-US" sz="1200" dirty="0">
              <a:solidFill>
                <a:srgbClr val="FFFFFF"/>
              </a:solidFill>
              <a:latin typeface="Aldo" panose="02000506000000020004" pitchFamily="2" charset="0"/>
            </a:endParaRPr>
          </a:p>
        </p:txBody>
      </p:sp>
      <p:sp>
        <p:nvSpPr>
          <p:cNvPr id="133" name="圆角矩形 132"/>
          <p:cNvSpPr/>
          <p:nvPr/>
        </p:nvSpPr>
        <p:spPr>
          <a:xfrm>
            <a:off x="1964544" y="5781918"/>
            <a:ext cx="1403447" cy="275009"/>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完成</a:t>
            </a:r>
            <a:r>
              <a:rPr lang="en-US" altLang="zh-CN" sz="1200" dirty="0" smtClean="0">
                <a:solidFill>
                  <a:srgbClr val="FFFFFF"/>
                </a:solidFill>
                <a:latin typeface="Aldo" panose="02000506000000020004" pitchFamily="2" charset="0"/>
              </a:rPr>
              <a:t>SOW</a:t>
            </a:r>
            <a:endParaRPr lang="en-US" sz="1200" dirty="0">
              <a:solidFill>
                <a:srgbClr val="FFFFFF"/>
              </a:solidFill>
              <a:latin typeface="Aldo" panose="02000506000000020004" pitchFamily="2" charset="0"/>
            </a:endParaRPr>
          </a:p>
        </p:txBody>
      </p:sp>
      <p:sp>
        <p:nvSpPr>
          <p:cNvPr id="134" name="圆角矩形 133"/>
          <p:cNvSpPr/>
          <p:nvPr/>
        </p:nvSpPr>
        <p:spPr>
          <a:xfrm>
            <a:off x="1964543" y="6205003"/>
            <a:ext cx="1403447" cy="275009"/>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蓝图设计</a:t>
            </a:r>
            <a:endParaRPr lang="en-US" sz="1200" dirty="0">
              <a:solidFill>
                <a:srgbClr val="FFFFFF"/>
              </a:solidFill>
              <a:latin typeface="Aldo" panose="02000506000000020004" pitchFamily="2" charset="0"/>
            </a:endParaRPr>
          </a:p>
        </p:txBody>
      </p:sp>
      <p:sp>
        <p:nvSpPr>
          <p:cNvPr id="135" name="圆角矩形 134"/>
          <p:cNvSpPr/>
          <p:nvPr/>
        </p:nvSpPr>
        <p:spPr>
          <a:xfrm>
            <a:off x="1437939" y="4166536"/>
            <a:ext cx="1403447" cy="275009"/>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数据准备</a:t>
            </a:r>
            <a:endParaRPr lang="en-US" sz="1200" dirty="0">
              <a:solidFill>
                <a:srgbClr val="FFFFFF"/>
              </a:solidFill>
              <a:latin typeface="Aldo" panose="02000506000000020004" pitchFamily="2" charset="0"/>
            </a:endParaRPr>
          </a:p>
        </p:txBody>
      </p:sp>
      <p:sp>
        <p:nvSpPr>
          <p:cNvPr id="136" name="圆角矩形 135"/>
          <p:cNvSpPr/>
          <p:nvPr/>
        </p:nvSpPr>
        <p:spPr>
          <a:xfrm>
            <a:off x="1801074" y="4514997"/>
            <a:ext cx="1575481" cy="62156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用户画像、产品画像、设计师</a:t>
            </a:r>
            <a:r>
              <a:rPr lang="zh-CN" altLang="en-US" sz="1200" dirty="0" smtClean="0">
                <a:solidFill>
                  <a:srgbClr val="FFFFFF"/>
                </a:solidFill>
                <a:latin typeface="Aldo" panose="02000506000000020004" pitchFamily="2" charset="0"/>
              </a:rPr>
              <a:t>画像设计、测试、部署</a:t>
            </a:r>
            <a:endParaRPr lang="en-US" sz="1200" dirty="0">
              <a:solidFill>
                <a:srgbClr val="FFFFFF"/>
              </a:solidFill>
              <a:latin typeface="Aldo" panose="02000506000000020004" pitchFamily="2" charset="0"/>
            </a:endParaRPr>
          </a:p>
        </p:txBody>
      </p:sp>
      <p:sp>
        <p:nvSpPr>
          <p:cNvPr id="137" name="圆角矩形 136"/>
          <p:cNvSpPr/>
          <p:nvPr/>
        </p:nvSpPr>
        <p:spPr>
          <a:xfrm>
            <a:off x="1974098" y="5351227"/>
            <a:ext cx="1403447" cy="275009"/>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画像功能上线</a:t>
            </a:r>
            <a:endParaRPr lang="en-US" sz="1200" dirty="0">
              <a:solidFill>
                <a:srgbClr val="FFFFFF"/>
              </a:solidFill>
              <a:latin typeface="Aldo" panose="02000506000000020004" pitchFamily="2" charset="0"/>
            </a:endParaRPr>
          </a:p>
        </p:txBody>
      </p:sp>
      <p:sp>
        <p:nvSpPr>
          <p:cNvPr id="138" name="圆角矩形 137"/>
          <p:cNvSpPr/>
          <p:nvPr/>
        </p:nvSpPr>
        <p:spPr>
          <a:xfrm>
            <a:off x="3314753" y="2809269"/>
            <a:ext cx="1033660" cy="419443"/>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设计师</a:t>
            </a:r>
            <a:r>
              <a:rPr lang="zh-CN" altLang="en-US" sz="1200" dirty="0" smtClean="0">
                <a:solidFill>
                  <a:srgbClr val="FFFFFF"/>
                </a:solidFill>
                <a:latin typeface="Aldo" panose="02000506000000020004" pitchFamily="2" charset="0"/>
              </a:rPr>
              <a:t>推荐需求分析</a:t>
            </a:r>
            <a:endParaRPr lang="en-US" sz="1200" dirty="0">
              <a:solidFill>
                <a:srgbClr val="FFFFFF"/>
              </a:solidFill>
              <a:latin typeface="Aldo" panose="02000506000000020004" pitchFamily="2" charset="0"/>
            </a:endParaRPr>
          </a:p>
        </p:txBody>
      </p:sp>
      <p:sp>
        <p:nvSpPr>
          <p:cNvPr id="139" name="圆角矩形 138"/>
          <p:cNvSpPr/>
          <p:nvPr/>
        </p:nvSpPr>
        <p:spPr>
          <a:xfrm>
            <a:off x="3376555" y="3277981"/>
            <a:ext cx="1033660" cy="419443"/>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可视化平台需求分析</a:t>
            </a:r>
            <a:endParaRPr lang="en-US" sz="1200" dirty="0">
              <a:solidFill>
                <a:srgbClr val="FFFFFF"/>
              </a:solidFill>
              <a:latin typeface="Aldo" panose="02000506000000020004" pitchFamily="2" charset="0"/>
            </a:endParaRPr>
          </a:p>
        </p:txBody>
      </p:sp>
      <p:sp>
        <p:nvSpPr>
          <p:cNvPr id="140" name="圆角矩形 139"/>
          <p:cNvSpPr/>
          <p:nvPr/>
        </p:nvSpPr>
        <p:spPr>
          <a:xfrm>
            <a:off x="3917992" y="3747094"/>
            <a:ext cx="901965" cy="39499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推荐算法设计</a:t>
            </a:r>
            <a:endParaRPr lang="en-US" sz="1200" dirty="0">
              <a:solidFill>
                <a:srgbClr val="FFFFFF"/>
              </a:solidFill>
              <a:latin typeface="Aldo" panose="02000506000000020004" pitchFamily="2" charset="0"/>
            </a:endParaRPr>
          </a:p>
        </p:txBody>
      </p:sp>
      <p:sp>
        <p:nvSpPr>
          <p:cNvPr id="141" name="圆角矩形 140"/>
          <p:cNvSpPr/>
          <p:nvPr/>
        </p:nvSpPr>
        <p:spPr>
          <a:xfrm>
            <a:off x="4160740" y="4244050"/>
            <a:ext cx="901965" cy="39499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可视化原型设计</a:t>
            </a:r>
            <a:endParaRPr lang="en-US" sz="1200" dirty="0">
              <a:solidFill>
                <a:srgbClr val="FFFFFF"/>
              </a:solidFill>
              <a:latin typeface="Aldo" panose="02000506000000020004" pitchFamily="2" charset="0"/>
            </a:endParaRPr>
          </a:p>
        </p:txBody>
      </p:sp>
      <p:sp>
        <p:nvSpPr>
          <p:cNvPr id="142" name="圆角矩形 141"/>
          <p:cNvSpPr/>
          <p:nvPr/>
        </p:nvSpPr>
        <p:spPr>
          <a:xfrm>
            <a:off x="4520427" y="4741572"/>
            <a:ext cx="901965" cy="39499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推荐算法部署</a:t>
            </a:r>
            <a:endParaRPr lang="en-US" sz="1200" dirty="0">
              <a:solidFill>
                <a:srgbClr val="FFFFFF"/>
              </a:solidFill>
              <a:latin typeface="Aldo" panose="02000506000000020004" pitchFamily="2" charset="0"/>
            </a:endParaRPr>
          </a:p>
        </p:txBody>
      </p:sp>
      <p:sp>
        <p:nvSpPr>
          <p:cNvPr id="143" name="圆角矩形 142"/>
          <p:cNvSpPr/>
          <p:nvPr/>
        </p:nvSpPr>
        <p:spPr>
          <a:xfrm>
            <a:off x="4520427" y="5241507"/>
            <a:ext cx="901965" cy="39499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smtClean="0">
                <a:solidFill>
                  <a:srgbClr val="FFFFFF"/>
                </a:solidFill>
                <a:latin typeface="Aldo" panose="02000506000000020004" pitchFamily="2" charset="0"/>
              </a:rPr>
              <a:t>Portal</a:t>
            </a:r>
            <a:r>
              <a:rPr lang="zh-CN" altLang="en-US" sz="1200" dirty="0" smtClean="0">
                <a:solidFill>
                  <a:srgbClr val="FFFFFF"/>
                </a:solidFill>
                <a:latin typeface="Aldo" panose="02000506000000020004" pitchFamily="2" charset="0"/>
              </a:rPr>
              <a:t>账户对接</a:t>
            </a:r>
            <a:endParaRPr lang="en-US" sz="1200" dirty="0">
              <a:solidFill>
                <a:srgbClr val="FFFFFF"/>
              </a:solidFill>
              <a:latin typeface="Aldo" panose="02000506000000020004" pitchFamily="2" charset="0"/>
            </a:endParaRPr>
          </a:p>
        </p:txBody>
      </p:sp>
      <p:sp>
        <p:nvSpPr>
          <p:cNvPr id="144" name="圆角矩形 143"/>
          <p:cNvSpPr/>
          <p:nvPr/>
        </p:nvSpPr>
        <p:spPr>
          <a:xfrm>
            <a:off x="4809225" y="5721927"/>
            <a:ext cx="901965" cy="39499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可视化界面建立</a:t>
            </a:r>
            <a:endParaRPr lang="en-US" sz="1200" dirty="0">
              <a:solidFill>
                <a:srgbClr val="FFFFFF"/>
              </a:solidFill>
              <a:latin typeface="Aldo" panose="02000506000000020004" pitchFamily="2" charset="0"/>
            </a:endParaRPr>
          </a:p>
        </p:txBody>
      </p:sp>
      <p:sp>
        <p:nvSpPr>
          <p:cNvPr id="145" name="圆角矩形 144"/>
          <p:cNvSpPr/>
          <p:nvPr/>
        </p:nvSpPr>
        <p:spPr>
          <a:xfrm>
            <a:off x="4914123" y="6146543"/>
            <a:ext cx="901965" cy="241194"/>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生产上线</a:t>
            </a:r>
            <a:endParaRPr lang="en-US" sz="1200" dirty="0">
              <a:solidFill>
                <a:srgbClr val="FFFFFF"/>
              </a:solidFill>
              <a:latin typeface="Aldo" panose="02000506000000020004" pitchFamily="2" charset="0"/>
            </a:endParaRPr>
          </a:p>
        </p:txBody>
      </p:sp>
      <p:sp>
        <p:nvSpPr>
          <p:cNvPr id="146" name="圆角矩形 145"/>
          <p:cNvSpPr/>
          <p:nvPr/>
        </p:nvSpPr>
        <p:spPr>
          <a:xfrm>
            <a:off x="6092728" y="2856419"/>
            <a:ext cx="1135053" cy="470789"/>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数据报表需求分析</a:t>
            </a:r>
            <a:endParaRPr lang="en-US" sz="1200" dirty="0">
              <a:solidFill>
                <a:srgbClr val="FFFFFF"/>
              </a:solidFill>
              <a:latin typeface="Aldo" panose="02000506000000020004" pitchFamily="2" charset="0"/>
            </a:endParaRPr>
          </a:p>
        </p:txBody>
      </p:sp>
      <p:sp>
        <p:nvSpPr>
          <p:cNvPr id="147" name="圆角矩形 146"/>
          <p:cNvSpPr/>
          <p:nvPr/>
        </p:nvSpPr>
        <p:spPr>
          <a:xfrm>
            <a:off x="6251326" y="3357407"/>
            <a:ext cx="976455" cy="470789"/>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开发</a:t>
            </a:r>
            <a:r>
              <a:rPr lang="en-US" altLang="zh-CN" sz="1200" dirty="0" smtClean="0">
                <a:solidFill>
                  <a:srgbClr val="FFFFFF"/>
                </a:solidFill>
                <a:latin typeface="Aldo" panose="02000506000000020004" pitchFamily="2" charset="0"/>
              </a:rPr>
              <a:t>API</a:t>
            </a:r>
            <a:r>
              <a:rPr lang="zh-CN" altLang="en-US" sz="1200" dirty="0" smtClean="0">
                <a:solidFill>
                  <a:srgbClr val="FFFFFF"/>
                </a:solidFill>
                <a:latin typeface="Aldo" panose="02000506000000020004" pitchFamily="2" charset="0"/>
              </a:rPr>
              <a:t>需求分析</a:t>
            </a:r>
            <a:endParaRPr lang="en-US" sz="1200" dirty="0">
              <a:solidFill>
                <a:srgbClr val="FFFFFF"/>
              </a:solidFill>
              <a:latin typeface="Aldo" panose="02000506000000020004" pitchFamily="2" charset="0"/>
            </a:endParaRPr>
          </a:p>
        </p:txBody>
      </p:sp>
      <p:sp>
        <p:nvSpPr>
          <p:cNvPr id="148" name="圆角矩形 147"/>
          <p:cNvSpPr/>
          <p:nvPr/>
        </p:nvSpPr>
        <p:spPr>
          <a:xfrm>
            <a:off x="6673750" y="3906689"/>
            <a:ext cx="976455" cy="470789"/>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报表、</a:t>
            </a:r>
            <a:r>
              <a:rPr lang="en-US" altLang="zh-CN" sz="1200" dirty="0" smtClean="0">
                <a:solidFill>
                  <a:srgbClr val="FFFFFF"/>
                </a:solidFill>
                <a:latin typeface="Aldo" panose="02000506000000020004" pitchFamily="2" charset="0"/>
              </a:rPr>
              <a:t>ETL</a:t>
            </a:r>
            <a:r>
              <a:rPr lang="zh-CN" altLang="en-US" sz="1200" dirty="0" smtClean="0">
                <a:solidFill>
                  <a:srgbClr val="FFFFFF"/>
                </a:solidFill>
                <a:latin typeface="Aldo" panose="02000506000000020004" pitchFamily="2" charset="0"/>
              </a:rPr>
              <a:t>、</a:t>
            </a:r>
            <a:r>
              <a:rPr lang="en-US" altLang="zh-CN" sz="1200" dirty="0" smtClean="0">
                <a:solidFill>
                  <a:srgbClr val="FFFFFF"/>
                </a:solidFill>
                <a:latin typeface="Aldo" panose="02000506000000020004" pitchFamily="2" charset="0"/>
              </a:rPr>
              <a:t>API</a:t>
            </a:r>
            <a:r>
              <a:rPr lang="zh-CN" altLang="en-US" sz="1200" dirty="0" smtClean="0">
                <a:solidFill>
                  <a:srgbClr val="FFFFFF"/>
                </a:solidFill>
                <a:latin typeface="Aldo" panose="02000506000000020004" pitchFamily="2" charset="0"/>
              </a:rPr>
              <a:t>设计</a:t>
            </a:r>
            <a:endParaRPr lang="en-US" sz="1200" dirty="0">
              <a:solidFill>
                <a:srgbClr val="FFFFFF"/>
              </a:solidFill>
              <a:latin typeface="Aldo" panose="02000506000000020004" pitchFamily="2" charset="0"/>
            </a:endParaRPr>
          </a:p>
        </p:txBody>
      </p:sp>
      <p:sp>
        <p:nvSpPr>
          <p:cNvPr id="149" name="圆角矩形 148"/>
          <p:cNvSpPr/>
          <p:nvPr/>
        </p:nvSpPr>
        <p:spPr>
          <a:xfrm>
            <a:off x="6894288" y="4455971"/>
            <a:ext cx="1126306" cy="285601"/>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开发</a:t>
            </a:r>
            <a:endParaRPr lang="en-US" sz="1200" dirty="0">
              <a:solidFill>
                <a:srgbClr val="FFFFFF"/>
              </a:solidFill>
              <a:latin typeface="Aldo" panose="02000506000000020004" pitchFamily="2" charset="0"/>
            </a:endParaRPr>
          </a:p>
        </p:txBody>
      </p:sp>
      <p:sp>
        <p:nvSpPr>
          <p:cNvPr id="150" name="圆角矩形 149"/>
          <p:cNvSpPr/>
          <p:nvPr/>
        </p:nvSpPr>
        <p:spPr>
          <a:xfrm>
            <a:off x="7382515" y="4820065"/>
            <a:ext cx="1049104" cy="316497"/>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测试上线</a:t>
            </a:r>
            <a:endParaRPr lang="en-US" sz="1200" dirty="0">
              <a:solidFill>
                <a:srgbClr val="FFFFFF"/>
              </a:solidFill>
              <a:latin typeface="Aldo" panose="02000506000000020004" pitchFamily="2" charset="0"/>
            </a:endParaRPr>
          </a:p>
        </p:txBody>
      </p:sp>
    </p:spTree>
    <p:extLst>
      <p:ext uri="{BB962C8B-B14F-4D97-AF65-F5344CB8AC3E}">
        <p14:creationId xmlns:p14="http://schemas.microsoft.com/office/powerpoint/2010/main" val="2048919491"/>
      </p:ext>
    </p:extLst>
  </p:cSld>
  <p:clrMapOvr>
    <a:masterClrMapping/>
  </p:clrMapOvr>
  <p:transition spd="slow">
    <p:push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ea typeface="黑体" panose="02010609060101010101" pitchFamily="49" charset="-122"/>
              </a:rPr>
              <a:t>项目近期计划</a:t>
            </a:r>
          </a:p>
        </p:txBody>
      </p:sp>
      <p:graphicFrame>
        <p:nvGraphicFramePr>
          <p:cNvPr id="2" name="图示 1"/>
          <p:cNvGraphicFramePr/>
          <p:nvPr>
            <p:extLst>
              <p:ext uri="{D42A27DB-BD31-4B8C-83A1-F6EECF244321}">
                <p14:modId xmlns:p14="http://schemas.microsoft.com/office/powerpoint/2010/main" val="1446314845"/>
              </p:ext>
            </p:extLst>
          </p:nvPr>
        </p:nvGraphicFramePr>
        <p:xfrm>
          <a:off x="731837" y="1161062"/>
          <a:ext cx="10943328" cy="612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902226" y="1880728"/>
            <a:ext cx="857364" cy="29434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硬件到位</a:t>
            </a:r>
            <a:endParaRPr lang="en-US" sz="1200" dirty="0">
              <a:solidFill>
                <a:srgbClr val="FFFFFF"/>
              </a:solidFill>
              <a:latin typeface="Aldo" panose="02000506000000020004" pitchFamily="2" charset="0"/>
            </a:endParaRPr>
          </a:p>
        </p:txBody>
      </p:sp>
      <p:sp>
        <p:nvSpPr>
          <p:cNvPr id="7" name="圆角矩形 6"/>
          <p:cNvSpPr/>
          <p:nvPr/>
        </p:nvSpPr>
        <p:spPr>
          <a:xfrm>
            <a:off x="3759590" y="1880728"/>
            <a:ext cx="1607541" cy="294343"/>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系统环境搭建</a:t>
            </a:r>
            <a:endParaRPr lang="en-US" sz="1200" dirty="0">
              <a:solidFill>
                <a:srgbClr val="FFFFFF"/>
              </a:solidFill>
              <a:latin typeface="Aldo" panose="02000506000000020004" pitchFamily="2" charset="0"/>
            </a:endParaRPr>
          </a:p>
        </p:txBody>
      </p:sp>
      <p:sp>
        <p:nvSpPr>
          <p:cNvPr id="8" name="圆角矩形 7"/>
          <p:cNvSpPr/>
          <p:nvPr/>
        </p:nvSpPr>
        <p:spPr>
          <a:xfrm>
            <a:off x="6424689" y="2483702"/>
            <a:ext cx="1680176" cy="383075"/>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a:solidFill>
                  <a:srgbClr val="FFFFFF"/>
                </a:solidFill>
                <a:latin typeface="Aldo" panose="02000506000000020004" pitchFamily="2" charset="0"/>
              </a:rPr>
              <a:t>R</a:t>
            </a:r>
            <a:r>
              <a:rPr lang="en-US" altLang="zh-CN" sz="1200" dirty="0" smtClean="0">
                <a:solidFill>
                  <a:srgbClr val="FFFFFF"/>
                </a:solidFill>
                <a:latin typeface="Aldo" panose="02000506000000020004" pitchFamily="2" charset="0"/>
              </a:rPr>
              <a:t>ound2</a:t>
            </a:r>
            <a:r>
              <a:rPr lang="zh-CN" altLang="en-US" sz="1200" dirty="0" smtClean="0">
                <a:solidFill>
                  <a:srgbClr val="FFFFFF"/>
                </a:solidFill>
                <a:latin typeface="Aldo" panose="02000506000000020004" pitchFamily="2" charset="0"/>
              </a:rPr>
              <a:t>项目</a:t>
            </a:r>
            <a:r>
              <a:rPr lang="zh-CN" altLang="en-US" sz="1200" dirty="0">
                <a:solidFill>
                  <a:srgbClr val="FFFFFF"/>
                </a:solidFill>
                <a:latin typeface="Aldo" panose="02000506000000020004" pitchFamily="2" charset="0"/>
              </a:rPr>
              <a:t>需求调研</a:t>
            </a:r>
            <a:endParaRPr lang="en-US" sz="1200" dirty="0">
              <a:solidFill>
                <a:srgbClr val="FFFFFF"/>
              </a:solidFill>
              <a:latin typeface="Aldo" panose="02000506000000020004" pitchFamily="2" charset="0"/>
            </a:endParaRPr>
          </a:p>
        </p:txBody>
      </p:sp>
      <p:sp>
        <p:nvSpPr>
          <p:cNvPr id="9" name="圆角矩形 8"/>
          <p:cNvSpPr/>
          <p:nvPr/>
        </p:nvSpPr>
        <p:spPr>
          <a:xfrm>
            <a:off x="5539409" y="2457198"/>
            <a:ext cx="885280" cy="458280"/>
          </a:xfrm>
          <a:prstGeom prst="roundRect">
            <a:avLst>
              <a:gd name="adj" fmla="val 50000"/>
            </a:avLst>
          </a:prstGeom>
          <a:solidFill>
            <a:srgbClr val="79708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平台升级方案确认</a:t>
            </a:r>
            <a:endParaRPr lang="en-US" sz="1200" dirty="0">
              <a:solidFill>
                <a:srgbClr val="FFFFFF"/>
              </a:solidFill>
              <a:latin typeface="Aldo" panose="02000506000000020004" pitchFamily="2" charset="0"/>
            </a:endParaRPr>
          </a:p>
        </p:txBody>
      </p:sp>
      <p:sp>
        <p:nvSpPr>
          <p:cNvPr id="10" name="圆角矩形 9"/>
          <p:cNvSpPr/>
          <p:nvPr/>
        </p:nvSpPr>
        <p:spPr>
          <a:xfrm>
            <a:off x="5519531" y="1880728"/>
            <a:ext cx="2585334" cy="316497"/>
          </a:xfrm>
          <a:prstGeom prst="roundRect">
            <a:avLst>
              <a:gd name="adj" fmla="val 50000"/>
            </a:avLst>
          </a:prstGeom>
          <a:solidFill>
            <a:srgbClr val="C56E5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数据</a:t>
            </a:r>
            <a:r>
              <a:rPr lang="en-US" altLang="zh-CN" sz="1200" dirty="0" smtClean="0">
                <a:solidFill>
                  <a:srgbClr val="FFFFFF"/>
                </a:solidFill>
                <a:latin typeface="Aldo" panose="02000506000000020004" pitchFamily="2" charset="0"/>
              </a:rPr>
              <a:t>ETL</a:t>
            </a:r>
            <a:endParaRPr lang="en-US" sz="1200" dirty="0">
              <a:solidFill>
                <a:srgbClr val="FFFFFF"/>
              </a:solidFill>
              <a:latin typeface="Aldo" panose="02000506000000020004" pitchFamily="2" charset="0"/>
            </a:endParaRPr>
          </a:p>
        </p:txBody>
      </p:sp>
      <p:sp>
        <p:nvSpPr>
          <p:cNvPr id="11" name="圆角矩形 10"/>
          <p:cNvSpPr/>
          <p:nvPr/>
        </p:nvSpPr>
        <p:spPr>
          <a:xfrm>
            <a:off x="1636642" y="2906397"/>
            <a:ext cx="1159567" cy="33547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项目期望调研</a:t>
            </a:r>
            <a:endParaRPr lang="en-US" sz="1200" dirty="0">
              <a:solidFill>
                <a:srgbClr val="FFFFFF"/>
              </a:solidFill>
              <a:latin typeface="Aldo" panose="02000506000000020004" pitchFamily="2" charset="0"/>
            </a:endParaRPr>
          </a:p>
        </p:txBody>
      </p:sp>
      <p:sp>
        <p:nvSpPr>
          <p:cNvPr id="12" name="圆角矩形 11"/>
          <p:cNvSpPr/>
          <p:nvPr/>
        </p:nvSpPr>
        <p:spPr>
          <a:xfrm>
            <a:off x="2796209" y="2844307"/>
            <a:ext cx="587708" cy="39756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smtClean="0">
                <a:solidFill>
                  <a:srgbClr val="FFFFFF"/>
                </a:solidFill>
                <a:latin typeface="Aldo" panose="02000506000000020004" pitchFamily="2" charset="0"/>
              </a:rPr>
              <a:t>SOW</a:t>
            </a:r>
          </a:p>
          <a:p>
            <a:pPr algn="ctr"/>
            <a:r>
              <a:rPr lang="zh-CN" altLang="en-US" sz="1200" dirty="0" smtClean="0">
                <a:solidFill>
                  <a:srgbClr val="FFFFFF"/>
                </a:solidFill>
                <a:latin typeface="Aldo" panose="02000506000000020004" pitchFamily="2" charset="0"/>
              </a:rPr>
              <a:t>合同</a:t>
            </a:r>
            <a:endParaRPr lang="en-US" sz="1200" dirty="0">
              <a:solidFill>
                <a:srgbClr val="FFFFFF"/>
              </a:solidFill>
              <a:latin typeface="Aldo" panose="02000506000000020004" pitchFamily="2" charset="0"/>
            </a:endParaRPr>
          </a:p>
        </p:txBody>
      </p:sp>
      <p:sp>
        <p:nvSpPr>
          <p:cNvPr id="13" name="圆角矩形 12"/>
          <p:cNvSpPr/>
          <p:nvPr/>
        </p:nvSpPr>
        <p:spPr>
          <a:xfrm>
            <a:off x="990597" y="3745825"/>
            <a:ext cx="1023733" cy="33547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当前业务内容</a:t>
            </a:r>
            <a:endParaRPr lang="en-US" sz="1200" dirty="0">
              <a:solidFill>
                <a:srgbClr val="FFFFFF"/>
              </a:solidFill>
              <a:latin typeface="Aldo" panose="02000506000000020004" pitchFamily="2" charset="0"/>
            </a:endParaRPr>
          </a:p>
        </p:txBody>
      </p:sp>
      <p:cxnSp>
        <p:nvCxnSpPr>
          <p:cNvPr id="4" name="直接箭头连接符 3"/>
          <p:cNvCxnSpPr/>
          <p:nvPr/>
        </p:nvCxnSpPr>
        <p:spPr>
          <a:xfrm flipH="1">
            <a:off x="1099930" y="3241872"/>
            <a:ext cx="536712" cy="336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663687" y="3241872"/>
            <a:ext cx="1761681" cy="830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192692" y="4211833"/>
            <a:ext cx="1023733" cy="33547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竞品、舆情等</a:t>
            </a:r>
            <a:endParaRPr lang="en-US" sz="1200" dirty="0">
              <a:solidFill>
                <a:srgbClr val="FFFFFF"/>
              </a:solidFill>
              <a:latin typeface="Aldo" panose="02000506000000020004" pitchFamily="2" charset="0"/>
            </a:endParaRPr>
          </a:p>
        </p:txBody>
      </p:sp>
      <p:sp>
        <p:nvSpPr>
          <p:cNvPr id="18" name="圆角矩形 17"/>
          <p:cNvSpPr/>
          <p:nvPr/>
        </p:nvSpPr>
        <p:spPr>
          <a:xfrm>
            <a:off x="1480575" y="4677841"/>
            <a:ext cx="1023733" cy="335475"/>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altLang="zh-CN" sz="1200" dirty="0" smtClean="0">
                <a:solidFill>
                  <a:srgbClr val="FFFFFF"/>
                </a:solidFill>
                <a:latin typeface="Aldo" panose="02000506000000020004" pitchFamily="2" charset="0"/>
              </a:rPr>
              <a:t>U+</a:t>
            </a:r>
            <a:r>
              <a:rPr lang="zh-CN" altLang="en-US" sz="1200" dirty="0" smtClean="0">
                <a:solidFill>
                  <a:srgbClr val="FFFFFF"/>
                </a:solidFill>
                <a:latin typeface="Aldo" panose="02000506000000020004" pitchFamily="2" charset="0"/>
              </a:rPr>
              <a:t>、网器</a:t>
            </a:r>
            <a:endParaRPr lang="en-US" sz="1200" dirty="0">
              <a:solidFill>
                <a:srgbClr val="FFFFFF"/>
              </a:solidFill>
              <a:latin typeface="Aldo" panose="02000506000000020004" pitchFamily="2" charset="0"/>
            </a:endParaRPr>
          </a:p>
        </p:txBody>
      </p:sp>
      <p:sp>
        <p:nvSpPr>
          <p:cNvPr id="19" name="圆角矩形 18"/>
          <p:cNvSpPr/>
          <p:nvPr/>
        </p:nvSpPr>
        <p:spPr>
          <a:xfrm>
            <a:off x="1772476" y="5141860"/>
            <a:ext cx="1023733" cy="47706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系统关系</a:t>
            </a:r>
            <a:endParaRPr lang="en-US" altLang="zh-CN" sz="1200" dirty="0" smtClean="0">
              <a:solidFill>
                <a:srgbClr val="FFFFFF"/>
              </a:solidFill>
              <a:latin typeface="Aldo" panose="02000506000000020004" pitchFamily="2" charset="0"/>
            </a:endParaRPr>
          </a:p>
          <a:p>
            <a:pPr algn="ctr"/>
            <a:r>
              <a:rPr lang="zh-CN" altLang="en-US" sz="1200" dirty="0" smtClean="0">
                <a:solidFill>
                  <a:srgbClr val="FFFFFF"/>
                </a:solidFill>
                <a:latin typeface="Aldo" panose="02000506000000020004" pitchFamily="2" charset="0"/>
              </a:rPr>
              <a:t>系统内容</a:t>
            </a:r>
            <a:endParaRPr lang="en-US" sz="1200" dirty="0">
              <a:solidFill>
                <a:srgbClr val="FFFFFF"/>
              </a:solidFill>
              <a:latin typeface="Aldo" panose="02000506000000020004" pitchFamily="2" charset="0"/>
            </a:endParaRPr>
          </a:p>
        </p:txBody>
      </p:sp>
      <p:sp>
        <p:nvSpPr>
          <p:cNvPr id="20" name="圆角矩形 19"/>
          <p:cNvSpPr/>
          <p:nvPr/>
        </p:nvSpPr>
        <p:spPr>
          <a:xfrm>
            <a:off x="2782957" y="4903328"/>
            <a:ext cx="1075733" cy="47706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a:solidFill>
                  <a:srgbClr val="FFFFFF"/>
                </a:solidFill>
                <a:latin typeface="Aldo" panose="02000506000000020004" pitchFamily="2" charset="0"/>
              </a:rPr>
              <a:t>部分</a:t>
            </a:r>
            <a:r>
              <a:rPr lang="zh-CN" altLang="en-US" sz="1200" dirty="0" smtClean="0">
                <a:solidFill>
                  <a:srgbClr val="FFFFFF"/>
                </a:solidFill>
                <a:latin typeface="Aldo" panose="02000506000000020004" pitchFamily="2" charset="0"/>
              </a:rPr>
              <a:t>画像</a:t>
            </a:r>
            <a:endParaRPr lang="en-US" altLang="zh-CN" sz="1200" dirty="0" smtClean="0">
              <a:solidFill>
                <a:srgbClr val="FFFFFF"/>
              </a:solidFill>
              <a:latin typeface="Aldo" panose="02000506000000020004" pitchFamily="2" charset="0"/>
            </a:endParaRPr>
          </a:p>
          <a:p>
            <a:pPr algn="ctr"/>
            <a:r>
              <a:rPr lang="zh-CN" altLang="en-US" sz="1200" dirty="0">
                <a:solidFill>
                  <a:srgbClr val="FFFFFF"/>
                </a:solidFill>
                <a:latin typeface="Aldo" panose="02000506000000020004" pitchFamily="2" charset="0"/>
              </a:rPr>
              <a:t>初步</a:t>
            </a:r>
            <a:r>
              <a:rPr lang="zh-CN" altLang="en-US" sz="1200" dirty="0" smtClean="0">
                <a:solidFill>
                  <a:srgbClr val="FFFFFF"/>
                </a:solidFill>
                <a:latin typeface="Aldo" panose="02000506000000020004" pitchFamily="2" charset="0"/>
              </a:rPr>
              <a:t>方案</a:t>
            </a:r>
            <a:endParaRPr lang="en-US" sz="1200" dirty="0">
              <a:solidFill>
                <a:srgbClr val="FFFFFF"/>
              </a:solidFill>
              <a:latin typeface="Aldo" panose="02000506000000020004" pitchFamily="2" charset="0"/>
            </a:endParaRPr>
          </a:p>
        </p:txBody>
      </p:sp>
      <p:sp>
        <p:nvSpPr>
          <p:cNvPr id="21" name="圆角矩形 20"/>
          <p:cNvSpPr/>
          <p:nvPr/>
        </p:nvSpPr>
        <p:spPr>
          <a:xfrm>
            <a:off x="3090063" y="4501495"/>
            <a:ext cx="1075733" cy="34408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推荐场景分析</a:t>
            </a:r>
            <a:endParaRPr lang="en-US" sz="1200" dirty="0">
              <a:solidFill>
                <a:srgbClr val="FFFFFF"/>
              </a:solidFill>
              <a:latin typeface="Aldo" panose="02000506000000020004" pitchFamily="2" charset="0"/>
            </a:endParaRPr>
          </a:p>
        </p:txBody>
      </p:sp>
      <p:sp>
        <p:nvSpPr>
          <p:cNvPr id="22" name="圆角矩形 21"/>
          <p:cNvSpPr/>
          <p:nvPr/>
        </p:nvSpPr>
        <p:spPr>
          <a:xfrm>
            <a:off x="3349635" y="4099662"/>
            <a:ext cx="1075733" cy="344083"/>
          </a:xfrm>
          <a:prstGeom prst="roundRect">
            <a:avLst>
              <a:gd name="adj" fmla="val 50000"/>
            </a:avLst>
          </a:prstGeom>
          <a:solidFill>
            <a:srgbClr val="40AAA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zh-CN" altLang="en-US" sz="1200" dirty="0" smtClean="0">
                <a:solidFill>
                  <a:srgbClr val="FFFFFF"/>
                </a:solidFill>
                <a:latin typeface="Aldo" panose="02000506000000020004" pitchFamily="2" charset="0"/>
              </a:rPr>
              <a:t>初步推荐方案</a:t>
            </a:r>
            <a:endParaRPr lang="en-US" sz="1200" dirty="0">
              <a:solidFill>
                <a:srgbClr val="FFFFFF"/>
              </a:solidFill>
              <a:latin typeface="Aldo" panose="02000506000000020004" pitchFamily="2" charset="0"/>
            </a:endParaRPr>
          </a:p>
        </p:txBody>
      </p:sp>
      <p:sp>
        <p:nvSpPr>
          <p:cNvPr id="23" name="矩形 22"/>
          <p:cNvSpPr/>
          <p:nvPr/>
        </p:nvSpPr>
        <p:spPr>
          <a:xfrm>
            <a:off x="7427913" y="3134140"/>
            <a:ext cx="4353270" cy="1077693"/>
          </a:xfrm>
          <a:prstGeom prst="rect">
            <a:avLst/>
          </a:prstGeom>
          <a:solidFill>
            <a:srgbClr val="E3A4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Portal</a:t>
            </a:r>
            <a:r>
              <a:rPr lang="zh-CN" altLang="en-US" dirty="0" smtClean="0">
                <a:solidFill>
                  <a:schemeClr val="tx1"/>
                </a:solidFill>
              </a:rPr>
              <a:t>、</a:t>
            </a:r>
            <a:r>
              <a:rPr lang="en-US" altLang="zh-CN" dirty="0" smtClean="0">
                <a:solidFill>
                  <a:schemeClr val="tx1"/>
                </a:solidFill>
              </a:rPr>
              <a:t>API</a:t>
            </a:r>
            <a:r>
              <a:rPr lang="zh-CN" altLang="en-US" dirty="0" smtClean="0">
                <a:solidFill>
                  <a:schemeClr val="tx1"/>
                </a:solidFill>
              </a:rPr>
              <a:t>、推荐系统、报表展示等实施</a:t>
            </a:r>
            <a:endParaRPr lang="zh-CN" altLang="en-US" dirty="0">
              <a:solidFill>
                <a:schemeClr val="tx1"/>
              </a:solidFill>
            </a:endParaRPr>
          </a:p>
        </p:txBody>
      </p:sp>
    </p:spTree>
    <p:extLst>
      <p:ext uri="{BB962C8B-B14F-4D97-AF65-F5344CB8AC3E}">
        <p14:creationId xmlns:p14="http://schemas.microsoft.com/office/powerpoint/2010/main" val="3863782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a:t>
            </a:r>
          </a:p>
        </p:txBody>
      </p:sp>
      <p:grpSp>
        <p:nvGrpSpPr>
          <p:cNvPr id="8" name="组合 7"/>
          <p:cNvGrpSpPr/>
          <p:nvPr/>
        </p:nvGrpSpPr>
        <p:grpSpPr>
          <a:xfrm>
            <a:off x="1378424" y="1181100"/>
            <a:ext cx="9175276" cy="4657586"/>
            <a:chOff x="1378424" y="1181100"/>
            <a:chExt cx="9175276" cy="4657586"/>
          </a:xfrm>
        </p:grpSpPr>
        <p:sp>
          <p:nvSpPr>
            <p:cNvPr id="4" name="文本框 3"/>
            <p:cNvSpPr txBox="1"/>
            <p:nvPr/>
          </p:nvSpPr>
          <p:spPr>
            <a:xfrm>
              <a:off x="4927600" y="1181100"/>
              <a:ext cx="1930400" cy="707886"/>
            </a:xfrm>
            <a:prstGeom prst="rect">
              <a:avLst/>
            </a:prstGeom>
            <a:noFill/>
          </p:spPr>
          <p:txBody>
            <a:bodyPr wrap="square" rtlCol="0">
              <a:spAutoFit/>
            </a:bodyPr>
            <a:lstStyle/>
            <a:p>
              <a:r>
                <a:rPr lang="zh-CN" altLang="en-US" sz="4000" b="1" dirty="0" smtClean="0"/>
                <a:t>工业</a:t>
              </a:r>
              <a:r>
                <a:rPr lang="en-US" altLang="zh-CN" sz="4000" b="1" dirty="0" smtClean="0"/>
                <a:t>4.0</a:t>
              </a:r>
              <a:endParaRPr lang="zh-CN" altLang="en-US" sz="4000" b="1" dirty="0"/>
            </a:p>
          </p:txBody>
        </p:sp>
        <p:sp>
          <p:nvSpPr>
            <p:cNvPr id="5" name="文本框 4"/>
            <p:cNvSpPr txBox="1"/>
            <p:nvPr/>
          </p:nvSpPr>
          <p:spPr>
            <a:xfrm>
              <a:off x="1378424" y="5130800"/>
              <a:ext cx="2215675" cy="707886"/>
            </a:xfrm>
            <a:prstGeom prst="rect">
              <a:avLst/>
            </a:prstGeom>
            <a:noFill/>
          </p:spPr>
          <p:txBody>
            <a:bodyPr wrap="square" rtlCol="0">
              <a:spAutoFit/>
            </a:bodyPr>
            <a:lstStyle/>
            <a:p>
              <a:r>
                <a:rPr lang="zh-CN" altLang="en-US" sz="4000" b="1" dirty="0" smtClean="0"/>
                <a:t>互联网</a:t>
              </a:r>
              <a:r>
                <a:rPr lang="en-US" altLang="zh-CN" sz="4000" b="1" dirty="0" smtClean="0"/>
                <a:t>+</a:t>
              </a:r>
              <a:endParaRPr lang="zh-CN" altLang="en-US" sz="4000" b="1" dirty="0"/>
            </a:p>
          </p:txBody>
        </p:sp>
        <p:sp>
          <p:nvSpPr>
            <p:cNvPr id="6" name="文本框 5"/>
            <p:cNvSpPr txBox="1"/>
            <p:nvPr/>
          </p:nvSpPr>
          <p:spPr>
            <a:xfrm>
              <a:off x="8083357" y="5130800"/>
              <a:ext cx="2470343" cy="707886"/>
            </a:xfrm>
            <a:prstGeom prst="rect">
              <a:avLst/>
            </a:prstGeom>
            <a:noFill/>
          </p:spPr>
          <p:txBody>
            <a:bodyPr wrap="square" rtlCol="0">
              <a:spAutoFit/>
            </a:bodyPr>
            <a:lstStyle/>
            <a:p>
              <a:r>
                <a:rPr lang="zh-CN" altLang="en-US" sz="4000" b="1" dirty="0" smtClean="0"/>
                <a:t>智能制造</a:t>
              </a:r>
              <a:endParaRPr lang="zh-CN" altLang="en-US" sz="4000" b="1" dirty="0"/>
            </a:p>
          </p:txBody>
        </p:sp>
      </p:grpSp>
      <p:pic>
        <p:nvPicPr>
          <p:cNvPr id="7" name="图片 6"/>
          <p:cNvPicPr>
            <a:picLocks noChangeAspect="1"/>
          </p:cNvPicPr>
          <p:nvPr/>
        </p:nvPicPr>
        <p:blipFill>
          <a:blip r:embed="rId2"/>
          <a:stretch>
            <a:fillRect/>
          </a:stretch>
        </p:blipFill>
        <p:spPr>
          <a:xfrm>
            <a:off x="4819363" y="3461617"/>
            <a:ext cx="1930400" cy="617538"/>
          </a:xfrm>
          <a:prstGeom prst="rect">
            <a:avLst/>
          </a:prstGeom>
        </p:spPr>
      </p:pic>
      <p:grpSp>
        <p:nvGrpSpPr>
          <p:cNvPr id="10" name="组合 9"/>
          <p:cNvGrpSpPr/>
          <p:nvPr/>
        </p:nvGrpSpPr>
        <p:grpSpPr>
          <a:xfrm>
            <a:off x="2285181" y="2079773"/>
            <a:ext cx="7215237" cy="3051027"/>
            <a:chOff x="1378424" y="1181100"/>
            <a:chExt cx="7869971" cy="4886218"/>
          </a:xfrm>
        </p:grpSpPr>
        <p:sp>
          <p:nvSpPr>
            <p:cNvPr id="11" name="文本框 10"/>
            <p:cNvSpPr txBox="1"/>
            <p:nvPr/>
          </p:nvSpPr>
          <p:spPr>
            <a:xfrm>
              <a:off x="4149180" y="1181100"/>
              <a:ext cx="2009229" cy="936517"/>
            </a:xfrm>
            <a:prstGeom prst="rect">
              <a:avLst/>
            </a:prstGeom>
            <a:noFill/>
          </p:spPr>
          <p:txBody>
            <a:bodyPr wrap="square" rtlCol="0">
              <a:spAutoFit/>
            </a:bodyPr>
            <a:lstStyle/>
            <a:p>
              <a:r>
                <a:rPr lang="zh-CN" altLang="en-US" sz="3200" b="1" dirty="0" smtClean="0">
                  <a:solidFill>
                    <a:srgbClr val="0059A9"/>
                  </a:solidFill>
                </a:rPr>
                <a:t>用户画像</a:t>
              </a:r>
              <a:endParaRPr lang="zh-CN" altLang="en-US" sz="3200" b="1" dirty="0">
                <a:solidFill>
                  <a:srgbClr val="0059A9"/>
                </a:solidFill>
              </a:endParaRPr>
            </a:p>
          </p:txBody>
        </p:sp>
        <p:sp>
          <p:nvSpPr>
            <p:cNvPr id="12" name="文本框 11"/>
            <p:cNvSpPr txBox="1"/>
            <p:nvPr/>
          </p:nvSpPr>
          <p:spPr>
            <a:xfrm>
              <a:off x="1378424" y="5130801"/>
              <a:ext cx="2918175" cy="936517"/>
            </a:xfrm>
            <a:prstGeom prst="rect">
              <a:avLst/>
            </a:prstGeom>
            <a:noFill/>
          </p:spPr>
          <p:txBody>
            <a:bodyPr wrap="square" rtlCol="0">
              <a:spAutoFit/>
            </a:bodyPr>
            <a:lstStyle/>
            <a:p>
              <a:r>
                <a:rPr lang="zh-CN" altLang="en-US" sz="3200" b="1" dirty="0">
                  <a:solidFill>
                    <a:srgbClr val="0059A9"/>
                  </a:solidFill>
                </a:rPr>
                <a:t>产品</a:t>
              </a:r>
              <a:r>
                <a:rPr lang="zh-CN" altLang="en-US" sz="3200" b="1" dirty="0" smtClean="0">
                  <a:solidFill>
                    <a:srgbClr val="0059A9"/>
                  </a:solidFill>
                </a:rPr>
                <a:t>画像</a:t>
              </a:r>
              <a:endParaRPr lang="zh-CN" altLang="en-US" sz="3200" b="1" dirty="0">
                <a:solidFill>
                  <a:srgbClr val="0059A9"/>
                </a:solidFill>
              </a:endParaRPr>
            </a:p>
          </p:txBody>
        </p:sp>
        <p:sp>
          <p:nvSpPr>
            <p:cNvPr id="13" name="文本框 12"/>
            <p:cNvSpPr txBox="1"/>
            <p:nvPr/>
          </p:nvSpPr>
          <p:spPr>
            <a:xfrm>
              <a:off x="6671841" y="5130801"/>
              <a:ext cx="2576554" cy="936517"/>
            </a:xfrm>
            <a:prstGeom prst="rect">
              <a:avLst/>
            </a:prstGeom>
            <a:noFill/>
          </p:spPr>
          <p:txBody>
            <a:bodyPr wrap="square" rtlCol="0">
              <a:spAutoFit/>
            </a:bodyPr>
            <a:lstStyle/>
            <a:p>
              <a:r>
                <a:rPr lang="zh-CN" altLang="en-US" sz="3200" b="1" dirty="0" smtClean="0">
                  <a:solidFill>
                    <a:srgbClr val="0059A9"/>
                  </a:solidFill>
                </a:rPr>
                <a:t>设计师画像</a:t>
              </a:r>
              <a:endParaRPr lang="zh-CN" altLang="en-US" sz="3200" b="1" dirty="0">
                <a:solidFill>
                  <a:srgbClr val="0059A9"/>
                </a:solidFill>
              </a:endParaRPr>
            </a:p>
          </p:txBody>
        </p:sp>
      </p:grpSp>
      <p:grpSp>
        <p:nvGrpSpPr>
          <p:cNvPr id="21" name="组合 20"/>
          <p:cNvGrpSpPr/>
          <p:nvPr/>
        </p:nvGrpSpPr>
        <p:grpSpPr>
          <a:xfrm>
            <a:off x="2949575" y="2742407"/>
            <a:ext cx="5674543" cy="1857881"/>
            <a:chOff x="2949575" y="2742407"/>
            <a:chExt cx="5674543" cy="1857881"/>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338" y="2742407"/>
              <a:ext cx="476250" cy="476250"/>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575" y="4124038"/>
              <a:ext cx="476250" cy="476250"/>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4518" y="3990688"/>
              <a:ext cx="609600" cy="609600"/>
            </a:xfrm>
            <a:prstGeom prst="rect">
              <a:avLst/>
            </a:prstGeom>
          </p:spPr>
        </p:pic>
      </p:grpSp>
    </p:spTree>
    <p:extLst>
      <p:ext uri="{BB962C8B-B14F-4D97-AF65-F5344CB8AC3E}">
        <p14:creationId xmlns:p14="http://schemas.microsoft.com/office/powerpoint/2010/main" val="8342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1100" fill="hold"/>
                                        <p:tgtEl>
                                          <p:spTgt spid="21"/>
                                        </p:tgtEl>
                                        <p:attrNameLst>
                                          <p:attrName>ppt_w</p:attrName>
                                        </p:attrNameLst>
                                      </p:cBhvr>
                                      <p:tavLst>
                                        <p:tav tm="0">
                                          <p:val>
                                            <p:fltVal val="0"/>
                                          </p:val>
                                        </p:tav>
                                        <p:tav tm="100000">
                                          <p:val>
                                            <p:strVal val="#ppt_w"/>
                                          </p:val>
                                        </p:tav>
                                      </p:tavLst>
                                    </p:anim>
                                    <p:anim calcmode="lin" valueType="num">
                                      <p:cBhvr>
                                        <p:cTn id="27" dur="1100" fill="hold"/>
                                        <p:tgtEl>
                                          <p:spTgt spid="21"/>
                                        </p:tgtEl>
                                        <p:attrNameLst>
                                          <p:attrName>ppt_h</p:attrName>
                                        </p:attrNameLst>
                                      </p:cBhvr>
                                      <p:tavLst>
                                        <p:tav tm="0">
                                          <p:val>
                                            <p:fltVal val="0"/>
                                          </p:val>
                                        </p:tav>
                                        <p:tav tm="100000">
                                          <p:val>
                                            <p:strVal val="#ppt_h"/>
                                          </p:val>
                                        </p:tav>
                                      </p:tavLst>
                                    </p:anim>
                                    <p:animEffect transition="in" filter="fade">
                                      <p:cBhvr>
                                        <p:cTn id="28" dur="1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lumMod val="75000"/>
                    <a:lumOff val="25000"/>
                  </a:schemeClr>
                </a:solidFill>
              </a:rPr>
              <a:t>业务</a:t>
            </a:r>
            <a:r>
              <a:rPr lang="zh-CN" altLang="en-US" dirty="0" smtClean="0">
                <a:solidFill>
                  <a:schemeClr val="tx1">
                    <a:lumMod val="75000"/>
                    <a:lumOff val="25000"/>
                  </a:schemeClr>
                </a:solidFill>
              </a:rPr>
              <a:t>功能需求</a:t>
            </a:r>
            <a:endParaRPr lang="zh-CN" altLang="en-US" dirty="0"/>
          </a:p>
        </p:txBody>
      </p:sp>
      <p:sp>
        <p:nvSpPr>
          <p:cNvPr id="3" name="内容占位符 2"/>
          <p:cNvSpPr>
            <a:spLocks noGrp="1"/>
          </p:cNvSpPr>
          <p:nvPr>
            <p:ph sz="quarter" idx="12"/>
          </p:nvPr>
        </p:nvSpPr>
        <p:spPr>
          <a:xfrm>
            <a:off x="668798" y="1152939"/>
            <a:ext cx="5493464" cy="4929809"/>
          </a:xfrm>
        </p:spPr>
        <p:txBody>
          <a:bodyPr>
            <a:normAutofit/>
          </a:bodyPr>
          <a:lstStyle/>
          <a:p>
            <a:pPr marL="0" indent="0">
              <a:buNone/>
            </a:pPr>
            <a:r>
              <a:rPr kumimoji="1" lang="zh-CN" altLang="en-US" b="1" dirty="0">
                <a:latin typeface="微软雅黑" panose="020B0503020204020204" pitchFamily="34" charset="-122"/>
                <a:ea typeface="微软雅黑" panose="020B0503020204020204" pitchFamily="34" charset="-122"/>
              </a:rPr>
              <a:t>功能性需求：</a:t>
            </a:r>
            <a:endParaRPr kumimoji="1" lang="en-US" altLang="zh-CN" b="1" dirty="0">
              <a:latin typeface="微软雅黑" panose="020B0503020204020204" pitchFamily="34" charset="-122"/>
              <a:ea typeface="微软雅黑" panose="020B0503020204020204" pitchFamily="34" charset="-122"/>
            </a:endParaRPr>
          </a:p>
          <a:p>
            <a:pPr marL="0" indent="0">
              <a:buNone/>
            </a:pPr>
            <a:endParaRPr kumimoji="1" lang="zh-CN" altLang="en-US" b="1" dirty="0">
              <a:latin typeface="微软雅黑" panose="020B0503020204020204" pitchFamily="34" charset="-122"/>
              <a:ea typeface="微软雅黑" panose="020B0503020204020204" pitchFamily="34" charset="-122"/>
            </a:endParaRPr>
          </a:p>
          <a:p>
            <a:pPr marL="457200" indent="-457200">
              <a:buFont typeface="+mj-lt"/>
              <a:buAutoNum type="arabicPeriod"/>
            </a:pPr>
            <a:r>
              <a:rPr kumimoji="1" lang="zh-CN" altLang="en-US" sz="2200" dirty="0">
                <a:latin typeface="微软雅黑" panose="020B0503020204020204" pitchFamily="34" charset="-122"/>
                <a:ea typeface="微软雅黑" panose="020B0503020204020204" pitchFamily="34" charset="-122"/>
              </a:rPr>
              <a:t>传统</a:t>
            </a:r>
            <a:r>
              <a:rPr kumimoji="1" lang="en-US" altLang="zh-CN" sz="2200" dirty="0">
                <a:latin typeface="微软雅黑" panose="020B0503020204020204" pitchFamily="34" charset="-122"/>
                <a:ea typeface="微软雅黑" panose="020B0503020204020204" pitchFamily="34" charset="-122"/>
              </a:rPr>
              <a:t>BI</a:t>
            </a:r>
            <a:r>
              <a:rPr kumimoji="1" lang="zh-CN" altLang="en-US" sz="2200" dirty="0">
                <a:latin typeface="微软雅黑" panose="020B0503020204020204" pitchFamily="34" charset="-122"/>
                <a:ea typeface="微软雅黑" panose="020B0503020204020204" pitchFamily="34" charset="-122"/>
              </a:rPr>
              <a:t>事后报表</a:t>
            </a:r>
            <a:r>
              <a:rPr kumimoji="1" lang="en-US" altLang="zh-CN" sz="2200" dirty="0" smtClean="0">
                <a:latin typeface="微软雅黑" panose="020B0503020204020204" pitchFamily="34" charset="-122"/>
                <a:ea typeface="微软雅黑" panose="020B0503020204020204" pitchFamily="34" charset="-122"/>
              </a:rPr>
              <a:t>+</a:t>
            </a:r>
            <a:r>
              <a:rPr kumimoji="1" lang="zh-CN" altLang="en-US" sz="2200" dirty="0" smtClean="0">
                <a:latin typeface="微软雅黑" panose="020B0503020204020204" pitchFamily="34" charset="-122"/>
                <a:ea typeface="微软雅黑" panose="020B0503020204020204" pitchFamily="34" charset="-122"/>
              </a:rPr>
              <a:t>推荐</a:t>
            </a:r>
            <a:endParaRPr kumimoji="1" lang="zh-CN" altLang="en-US" sz="2200" dirty="0">
              <a:solidFill>
                <a:srgbClr val="FF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kumimoji="1" lang="zh-CN" altLang="en-US" sz="2200" dirty="0" smtClean="0">
                <a:solidFill>
                  <a:srgbClr val="0070C0"/>
                </a:solidFill>
                <a:latin typeface="微软雅黑" panose="020B0503020204020204" pitchFamily="34" charset="-122"/>
                <a:ea typeface="微软雅黑" panose="020B0503020204020204" pitchFamily="34" charset="-122"/>
              </a:rPr>
              <a:t>舆情</a:t>
            </a:r>
            <a:r>
              <a:rPr kumimoji="1" lang="zh-CN" altLang="en-US" sz="2200" dirty="0" smtClean="0">
                <a:solidFill>
                  <a:srgbClr val="0070C0"/>
                </a:solidFill>
                <a:latin typeface="微软雅黑" panose="020B0503020204020204" pitchFamily="34" charset="-122"/>
                <a:ea typeface="微软雅黑" panose="020B0503020204020204" pitchFamily="34" charset="-122"/>
              </a:rPr>
              <a:t>、竞品</a:t>
            </a:r>
            <a:r>
              <a:rPr kumimoji="1" lang="zh-CN" altLang="en-US" sz="2200" dirty="0" smtClean="0">
                <a:solidFill>
                  <a:srgbClr val="0070C0"/>
                </a:solidFill>
                <a:latin typeface="微软雅黑" panose="020B0503020204020204" pitchFamily="34" charset="-122"/>
                <a:ea typeface="微软雅黑" panose="020B0503020204020204" pitchFamily="34" charset="-122"/>
              </a:rPr>
              <a:t>分析</a:t>
            </a:r>
            <a:endParaRPr kumimoji="1" lang="zh-CN" altLang="en-US" sz="2200" dirty="0">
              <a:solidFill>
                <a:srgbClr val="0070C0"/>
              </a:solidFill>
              <a:latin typeface="微软雅黑" panose="020B0503020204020204" pitchFamily="34" charset="-122"/>
              <a:ea typeface="微软雅黑" panose="020B0503020204020204" pitchFamily="34" charset="-122"/>
            </a:endParaRPr>
          </a:p>
          <a:p>
            <a:pPr marL="457200" indent="-457200">
              <a:buFont typeface="+mj-lt"/>
              <a:buAutoNum type="arabicPeriod"/>
            </a:pPr>
            <a:r>
              <a:rPr kumimoji="1" lang="zh-CN" altLang="en-US" sz="2200" dirty="0">
                <a:latin typeface="微软雅黑" panose="020B0503020204020204" pitchFamily="34" charset="-122"/>
                <a:ea typeface="微软雅黑" panose="020B0503020204020204" pitchFamily="34" charset="-122"/>
              </a:rPr>
              <a:t>用户画像</a:t>
            </a:r>
          </a:p>
          <a:p>
            <a:pPr marL="457200" indent="-457200">
              <a:buFont typeface="+mj-lt"/>
              <a:buAutoNum type="arabicPeriod"/>
            </a:pPr>
            <a:r>
              <a:rPr kumimoji="1" lang="zh-CN" altLang="en-US" sz="2200" dirty="0">
                <a:latin typeface="微软雅黑" panose="020B0503020204020204" pitchFamily="34" charset="-122"/>
                <a:ea typeface="微软雅黑" panose="020B0503020204020204" pitchFamily="34" charset="-122"/>
              </a:rPr>
              <a:t>产品画像</a:t>
            </a:r>
            <a:endParaRPr kumimoji="1" lang="en-US" altLang="zh-CN" sz="2200" dirty="0">
              <a:latin typeface="微软雅黑" panose="020B0503020204020204" pitchFamily="34" charset="-122"/>
              <a:ea typeface="微软雅黑" panose="020B0503020204020204" pitchFamily="34" charset="-122"/>
            </a:endParaRPr>
          </a:p>
          <a:p>
            <a:pPr marL="457200" indent="-457200">
              <a:buFont typeface="+mj-lt"/>
              <a:buAutoNum type="arabicPeriod"/>
            </a:pPr>
            <a:r>
              <a:rPr kumimoji="1" lang="zh-CN" altLang="en-US" sz="2200" dirty="0">
                <a:latin typeface="微软雅黑" panose="020B0503020204020204" pitchFamily="34" charset="-122"/>
                <a:ea typeface="微软雅黑" panose="020B0503020204020204" pitchFamily="34" charset="-122"/>
              </a:rPr>
              <a:t>设计师画像</a:t>
            </a:r>
          </a:p>
          <a:p>
            <a:pPr marL="457200" indent="-457200">
              <a:buFont typeface="+mj-lt"/>
              <a:buAutoNum type="arabicPeriod"/>
            </a:pPr>
            <a:r>
              <a:rPr kumimoji="1" lang="zh-CN" altLang="en-US" sz="2200" dirty="0">
                <a:latin typeface="微软雅黑" panose="020B0503020204020204" pitchFamily="34" charset="-122"/>
                <a:ea typeface="微软雅黑" panose="020B0503020204020204" pitchFamily="34" charset="-122"/>
              </a:rPr>
              <a:t>行为推荐</a:t>
            </a:r>
          </a:p>
          <a:p>
            <a:pPr lvl="1"/>
            <a:r>
              <a:rPr kumimoji="1" lang="zh-CN" altLang="en-US" dirty="0">
                <a:latin typeface="微软雅黑" panose="020B0503020204020204" pitchFamily="34" charset="-122"/>
                <a:ea typeface="微软雅黑" panose="020B0503020204020204" pitchFamily="34" charset="-122"/>
              </a:rPr>
              <a:t>向用户推荐：创意、众筹、活动、设计师、社交圈</a:t>
            </a:r>
          </a:p>
          <a:p>
            <a:pPr lvl="1"/>
            <a:r>
              <a:rPr kumimoji="1" lang="zh-CN" altLang="en-US" dirty="0">
                <a:latin typeface="微软雅黑" panose="020B0503020204020204" pitchFamily="34" charset="-122"/>
                <a:ea typeface="微软雅黑" panose="020B0503020204020204" pitchFamily="34" charset="-122"/>
              </a:rPr>
              <a:t>向设计师推荐：创意、交互、用户群、被关注产品（特性）等</a:t>
            </a:r>
          </a:p>
        </p:txBody>
      </p:sp>
      <p:sp>
        <p:nvSpPr>
          <p:cNvPr id="5" name="标题 1"/>
          <p:cNvSpPr txBox="1">
            <a:spLocks/>
          </p:cNvSpPr>
          <p:nvPr/>
        </p:nvSpPr>
        <p:spPr>
          <a:xfrm>
            <a:off x="561562" y="1482430"/>
            <a:ext cx="11506198" cy="7709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0" kern="1200">
                <a:solidFill>
                  <a:srgbClr val="004C95"/>
                </a:solidFill>
                <a:latin typeface="+mj-lt"/>
                <a:ea typeface="+mj-ea"/>
                <a:cs typeface="+mj-cs"/>
              </a:defRPr>
            </a:lvl1pPr>
          </a:lstStyle>
          <a:p>
            <a:endParaRPr lang="zh-CN" altLang="en-US" dirty="0">
              <a:solidFill>
                <a:schemeClr val="tx1">
                  <a:lumMod val="75000"/>
                  <a:lumOff val="25000"/>
                </a:schemeClr>
              </a:solidFill>
            </a:endParaRPr>
          </a:p>
        </p:txBody>
      </p:sp>
      <p:sp>
        <p:nvSpPr>
          <p:cNvPr id="6" name="矩形 5"/>
          <p:cNvSpPr/>
          <p:nvPr/>
        </p:nvSpPr>
        <p:spPr>
          <a:xfrm>
            <a:off x="6525214" y="1112286"/>
            <a:ext cx="6096000" cy="1661993"/>
          </a:xfrm>
          <a:prstGeom prst="rect">
            <a:avLst/>
          </a:prstGeom>
        </p:spPr>
        <p:txBody>
          <a:bodyPr>
            <a:spAutoFit/>
          </a:bodyPr>
          <a:lstStyle/>
          <a:p>
            <a:r>
              <a:rPr kumimoji="1"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非功能性需求：（推荐）</a:t>
            </a:r>
            <a:endParaRPr kumimoji="1"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kumimoji="1"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buFont typeface="+mj-lt"/>
              <a:buAutoNum type="arabicPeriod"/>
            </a:pP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行为推荐算法可更新修改</a:t>
            </a:r>
          </a:p>
          <a:p>
            <a:pPr marL="342900" indent="-342900">
              <a:buFont typeface="+mj-lt"/>
              <a:buAutoNum type="arabicPeriod"/>
            </a:pP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用户分类方法数据可更新扩展</a:t>
            </a:r>
          </a:p>
          <a:p>
            <a:pPr marL="342900" indent="-342900">
              <a:buFont typeface="+mj-lt"/>
              <a:buAutoNum type="arabicPeriod"/>
            </a:pP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分析计算能力可线性扩展</a:t>
            </a:r>
          </a:p>
        </p:txBody>
      </p:sp>
    </p:spTree>
    <p:extLst>
      <p:ext uri="{BB962C8B-B14F-4D97-AF65-F5344CB8AC3E}">
        <p14:creationId xmlns:p14="http://schemas.microsoft.com/office/powerpoint/2010/main" val="1427013135"/>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tx1">
                    <a:lumMod val="75000"/>
                    <a:lumOff val="25000"/>
                  </a:schemeClr>
                </a:solidFill>
                <a:latin typeface="+mn-ea"/>
                <a:ea typeface="+mn-ea"/>
              </a:rPr>
              <a:t>IT</a:t>
            </a:r>
            <a:r>
              <a:rPr kumimoji="1" lang="zh-CN" altLang="en-US" dirty="0">
                <a:solidFill>
                  <a:schemeClr val="tx1">
                    <a:lumMod val="75000"/>
                    <a:lumOff val="25000"/>
                  </a:schemeClr>
                </a:solidFill>
                <a:latin typeface="+mn-ea"/>
                <a:ea typeface="+mn-ea"/>
              </a:rPr>
              <a:t> 功能需求</a:t>
            </a:r>
          </a:p>
        </p:txBody>
      </p:sp>
      <p:sp>
        <p:nvSpPr>
          <p:cNvPr id="3" name="内容占位符 2"/>
          <p:cNvSpPr>
            <a:spLocks noGrp="1"/>
          </p:cNvSpPr>
          <p:nvPr>
            <p:ph sz="quarter" idx="12"/>
          </p:nvPr>
        </p:nvSpPr>
        <p:spPr>
          <a:xfrm>
            <a:off x="678830" y="1125538"/>
            <a:ext cx="10450297" cy="2915009"/>
          </a:xfrm>
        </p:spPr>
        <p:txBody>
          <a:bodyPr>
            <a:normAutofit/>
          </a:bodyPr>
          <a:lstStyle/>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基于大数据技术</a:t>
            </a:r>
          </a:p>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数据</a:t>
            </a:r>
            <a:r>
              <a:rPr kumimoji="1" lang="zh-CN" altLang="en-US" sz="2400" dirty="0" smtClean="0">
                <a:latin typeface="微软雅黑" panose="020B0503020204020204" pitchFamily="34" charset="-122"/>
                <a:ea typeface="微软雅黑" panose="020B0503020204020204" pitchFamily="34" charset="-122"/>
              </a:rPr>
              <a:t>准备、批处理</a:t>
            </a:r>
            <a:r>
              <a:rPr kumimoji="1" lang="zh-CN" altLang="en-US" sz="2400" dirty="0">
                <a:latin typeface="微软雅黑" panose="020B0503020204020204" pitchFamily="34" charset="-122"/>
                <a:ea typeface="微软雅黑" panose="020B0503020204020204" pitchFamily="34" charset="-122"/>
              </a:rPr>
              <a:t>结合流式处理</a:t>
            </a:r>
          </a:p>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动态可线性扩展 </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 分布式计算</a:t>
            </a:r>
          </a:p>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避免纯手工代码开发</a:t>
            </a:r>
          </a:p>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用户自服务（数据准备、算法优化、数据探索分析）</a:t>
            </a:r>
          </a:p>
          <a:p>
            <a:pPr marL="457200" indent="-457200">
              <a:buFont typeface="+mj-lt"/>
              <a:buAutoNum type="arabicPeriod"/>
            </a:pPr>
            <a:r>
              <a:rPr kumimoji="1" lang="zh-CN" altLang="en-US" sz="2400" dirty="0">
                <a:latin typeface="微软雅黑" panose="020B0503020204020204" pitchFamily="34" charset="-122"/>
                <a:ea typeface="微软雅黑" panose="020B0503020204020204" pitchFamily="34" charset="-122"/>
              </a:rPr>
              <a:t>先进成熟可用技术方案</a:t>
            </a:r>
          </a:p>
          <a:p>
            <a:pPr marL="0" indent="0">
              <a:buNone/>
            </a:pPr>
            <a:endParaRPr kumimoji="1" lang="zh-CN" altLang="en-US" sz="2400" dirty="0"/>
          </a:p>
          <a:p>
            <a:endParaRPr kumimoji="1" lang="zh-CN" altLang="en-US" sz="2400" dirty="0"/>
          </a:p>
        </p:txBody>
      </p:sp>
    </p:spTree>
    <p:extLst>
      <p:ext uri="{BB962C8B-B14F-4D97-AF65-F5344CB8AC3E}">
        <p14:creationId xmlns:p14="http://schemas.microsoft.com/office/powerpoint/2010/main" val="181627358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solidFill>
                  <a:schemeClr val="tx1">
                    <a:lumMod val="75000"/>
                    <a:lumOff val="25000"/>
                  </a:schemeClr>
                </a:solidFill>
              </a:rPr>
              <a:t>数据功能需求</a:t>
            </a:r>
          </a:p>
        </p:txBody>
      </p:sp>
      <p:sp>
        <p:nvSpPr>
          <p:cNvPr id="5" name="内容占位符 4"/>
          <p:cNvSpPr>
            <a:spLocks noGrp="1"/>
          </p:cNvSpPr>
          <p:nvPr>
            <p:ph sz="quarter" idx="12"/>
          </p:nvPr>
        </p:nvSpPr>
        <p:spPr>
          <a:xfrm>
            <a:off x="652326" y="1099034"/>
            <a:ext cx="10450297" cy="1989973"/>
          </a:xfrm>
        </p:spPr>
        <p:txBody>
          <a:bodyPr>
            <a:noAutofit/>
          </a:bodyPr>
          <a:lstStyle/>
          <a:p>
            <a:pPr marL="0" indent="0">
              <a:buNone/>
            </a:pPr>
            <a:r>
              <a:rPr kumimoji="1" lang="zh-CN" altLang="en-US" sz="2400" dirty="0"/>
              <a:t>为 </a:t>
            </a:r>
            <a:r>
              <a:rPr kumimoji="1" lang="en-US" altLang="zh-CN" sz="2400" dirty="0"/>
              <a:t>DIY.HAIER.COM </a:t>
            </a:r>
            <a:r>
              <a:rPr kumimoji="1" lang="zh-CN" altLang="en-US" sz="2400" dirty="0"/>
              <a:t>提供数据分析支持包括</a:t>
            </a:r>
          </a:p>
          <a:p>
            <a:pPr marL="0" indent="0">
              <a:buNone/>
            </a:pPr>
            <a:r>
              <a:rPr kumimoji="1" lang="zh-CN" altLang="en-US" sz="2400" dirty="0"/>
              <a:t>基于：</a:t>
            </a:r>
          </a:p>
          <a:p>
            <a:pPr lvl="1"/>
            <a:r>
              <a:rPr kumimoji="1" lang="zh-CN" altLang="en-US" sz="2400" dirty="0"/>
              <a:t>用户、设计师  </a:t>
            </a:r>
            <a:r>
              <a:rPr kumimoji="1" lang="en-US" altLang="zh-CN" sz="2400" dirty="0"/>
              <a:t>(</a:t>
            </a:r>
            <a:r>
              <a:rPr kumimoji="1" lang="zh-CN" altLang="en-US" sz="2400" dirty="0"/>
              <a:t> 基础信息、动态详细分类、生命周期分类、流失分析）</a:t>
            </a:r>
          </a:p>
          <a:p>
            <a:pPr lvl="1"/>
            <a:r>
              <a:rPr kumimoji="1" lang="zh-CN" altLang="en-US" sz="2400" dirty="0"/>
              <a:t>产品 创意（基础信息、产品特性、产品周期）</a:t>
            </a:r>
          </a:p>
          <a:p>
            <a:pPr lvl="1"/>
            <a:r>
              <a:rPr kumimoji="1" lang="zh-CN" altLang="en-US" sz="2400" dirty="0"/>
              <a:t>行为（交易、互动分析、评论分析 众筹活动）</a:t>
            </a:r>
          </a:p>
          <a:p>
            <a:pPr lvl="1"/>
            <a:r>
              <a:rPr kumimoji="1" lang="zh-CN" altLang="en-US" sz="2400" dirty="0"/>
              <a:t>用户、产品、设计师关系 </a:t>
            </a:r>
          </a:p>
          <a:p>
            <a:pPr lvl="1"/>
            <a:r>
              <a:rPr kumimoji="1" lang="zh-CN" altLang="en-US" sz="2400" dirty="0"/>
              <a:t>其他第三方信息</a:t>
            </a:r>
          </a:p>
          <a:p>
            <a:pPr marL="0" indent="0">
              <a:buNone/>
            </a:pPr>
            <a:r>
              <a:rPr kumimoji="1" lang="zh-CN" altLang="en-US" sz="2400" dirty="0"/>
              <a:t>进行如下行为推荐</a:t>
            </a:r>
          </a:p>
          <a:p>
            <a:pPr lvl="1"/>
            <a:r>
              <a:rPr kumimoji="1" lang="zh-CN" altLang="en-US" sz="2400" dirty="0"/>
              <a:t>用户产品（创意、众筹）推荐</a:t>
            </a:r>
          </a:p>
          <a:p>
            <a:pPr lvl="1"/>
            <a:r>
              <a:rPr kumimoji="1" lang="zh-CN" altLang="en-US" sz="2400" dirty="0"/>
              <a:t>活跃关联（设计师，用户，创意，众筹）推荐</a:t>
            </a:r>
          </a:p>
          <a:p>
            <a:pPr lvl="1"/>
            <a:r>
              <a:rPr kumimoji="1" lang="zh-CN" altLang="en-US" sz="2400" dirty="0"/>
              <a:t>设计师创意 众筹 </a:t>
            </a:r>
            <a:r>
              <a:rPr kumimoji="1" lang="zh-CN" altLang="en-US" sz="2400" dirty="0" smtClean="0"/>
              <a:t>推荐</a:t>
            </a:r>
            <a:endParaRPr kumimoji="1" lang="zh-CN" altLang="en-US" sz="2400" dirty="0"/>
          </a:p>
        </p:txBody>
      </p:sp>
    </p:spTree>
    <p:extLst>
      <p:ext uri="{BB962C8B-B14F-4D97-AF65-F5344CB8AC3E}">
        <p14:creationId xmlns:p14="http://schemas.microsoft.com/office/powerpoint/2010/main" val="274838095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建设目标</a:t>
            </a:r>
            <a:endParaRPr lang="zh-CN" altLang="en-US" dirty="0"/>
          </a:p>
        </p:txBody>
      </p:sp>
      <p:sp>
        <p:nvSpPr>
          <p:cNvPr id="4" name="内容占位符 2"/>
          <p:cNvSpPr>
            <a:spLocks noGrp="1"/>
          </p:cNvSpPr>
          <p:nvPr>
            <p:ph idx="4294967295"/>
          </p:nvPr>
        </p:nvSpPr>
        <p:spPr>
          <a:xfrm>
            <a:off x="672550" y="1135355"/>
            <a:ext cx="11506198" cy="4644571"/>
          </a:xfrm>
          <a:prstGeom prst="rect">
            <a:avLst/>
          </a:prstGeom>
        </p:spPr>
        <p:txBody>
          <a:bodyPr>
            <a:normAutofit/>
          </a:bodyPr>
          <a:lstStyle/>
          <a:p>
            <a:pPr marL="0" indent="0">
              <a:buNone/>
            </a:pPr>
            <a:r>
              <a:rPr kumimoji="1" lang="zh-CN" altLang="en-US" dirty="0">
                <a:latin typeface="微软雅黑" panose="020B0503020204020204" pitchFamily="34" charset="-122"/>
                <a:ea typeface="微软雅黑" panose="020B0503020204020204" pitchFamily="34" charset="-122"/>
              </a:rPr>
              <a:t>使用</a:t>
            </a:r>
            <a:r>
              <a:rPr kumimoji="1" lang="zh-CN" altLang="en-US" b="1" i="1" u="sng" dirty="0">
                <a:latin typeface="微软雅黑" panose="020B0503020204020204" pitchFamily="34" charset="-122"/>
                <a:ea typeface="微软雅黑" panose="020B0503020204020204" pitchFamily="34" charset="-122"/>
              </a:rPr>
              <a:t>大数据分析挖掘预测技术</a:t>
            </a:r>
            <a:r>
              <a:rPr kumimoji="1" lang="zh-CN" altLang="en-US" dirty="0">
                <a:latin typeface="微软雅黑" panose="020B0503020204020204" pitchFamily="34" charset="-122"/>
                <a:ea typeface="微软雅黑" panose="020B0503020204020204" pitchFamily="34" charset="-122"/>
              </a:rPr>
              <a:t>，基于现有和第三方数据，为</a:t>
            </a:r>
            <a:r>
              <a:rPr kumimoji="1" lang="en-US" altLang="zh-CN" dirty="0">
                <a:latin typeface="微软雅黑" panose="020B0503020204020204" pitchFamily="34" charset="-122"/>
                <a:ea typeface="微软雅黑" panose="020B0503020204020204" pitchFamily="34" charset="-122"/>
              </a:rPr>
              <a:t>DIY.HAIER.COM</a:t>
            </a:r>
          </a:p>
          <a:p>
            <a:pPr marL="0" indent="0">
              <a:buNone/>
            </a:pPr>
            <a:endParaRPr kumimoji="1" lang="en-US" altLang="zh-CN" dirty="0">
              <a:latin typeface="微软雅黑" panose="020B0503020204020204" pitchFamily="34" charset="-122"/>
              <a:ea typeface="微软雅黑" panose="020B0503020204020204" pitchFamily="34" charset="-122"/>
            </a:endParaRP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提高产品销量</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提高创意</a:t>
            </a:r>
            <a:r>
              <a:rPr kumimoji="1" lang="zh-CN" altLang="en-US" sz="2000" dirty="0">
                <a:latin typeface="微软雅黑" panose="020B0503020204020204" pitchFamily="34" charset="-122"/>
                <a:ea typeface="微软雅黑" panose="020B0503020204020204" pitchFamily="34" charset="-122"/>
                <a:sym typeface="Wingdings"/>
              </a:rPr>
              <a:t>众筹产品转化率</a:t>
            </a:r>
            <a:endParaRPr kumimoji="1" lang="zh-CN" altLang="en-US" sz="2000" dirty="0">
              <a:latin typeface="微软雅黑" panose="020B0503020204020204" pitchFamily="34" charset="-122"/>
              <a:ea typeface="微软雅黑" panose="020B0503020204020204" pitchFamily="34" charset="-122"/>
            </a:endParaRP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增加用户、设计师粘度、满意度</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提升基于用户产品分析的核心竞争力 </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提升网站 乃至整个业务流程精准度</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变被动营销为主动营销 </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变经验业务驱动为数字预测业务驱动</a:t>
            </a:r>
          </a:p>
          <a:p>
            <a:pPr marL="514350" indent="-514350">
              <a:buFont typeface="+mj-lt"/>
              <a:buAutoNum type="romanUcPeriod"/>
            </a:pPr>
            <a:r>
              <a:rPr kumimoji="1" lang="zh-CN" altLang="en-US" sz="2000" dirty="0">
                <a:latin typeface="微软雅黑" panose="020B0503020204020204" pitchFamily="34" charset="-122"/>
                <a:ea typeface="微软雅黑" panose="020B0503020204020204" pitchFamily="34" charset="-122"/>
              </a:rPr>
              <a:t>形成数字驱动良性闭环</a:t>
            </a:r>
          </a:p>
          <a:p>
            <a:pPr marL="457200" lvl="1" indent="0">
              <a:buNone/>
            </a:pPr>
            <a:endParaRPr kumimoji="1" lang="en-US" altLang="zh-CN" dirty="0">
              <a:latin typeface="微软雅黑" panose="020B0503020204020204" pitchFamily="34" charset="-122"/>
              <a:ea typeface="微软雅黑" panose="020B0503020204020204" pitchFamily="34" charset="-122"/>
            </a:endParaRPr>
          </a:p>
        </p:txBody>
      </p:sp>
      <p:pic>
        <p:nvPicPr>
          <p:cNvPr id="5"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5649" y="2507273"/>
            <a:ext cx="6233347" cy="3431677"/>
          </a:xfrm>
          <a:prstGeom prst="rect">
            <a:avLst/>
          </a:prstGeom>
        </p:spPr>
      </p:pic>
    </p:spTree>
    <p:extLst>
      <p:ext uri="{BB962C8B-B14F-4D97-AF65-F5344CB8AC3E}">
        <p14:creationId xmlns:p14="http://schemas.microsoft.com/office/powerpoint/2010/main" val="1631036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smtClean="0">
                <a:ea typeface="黑体" panose="02010609060101010101" pitchFamily="49" charset="-122"/>
              </a:rPr>
              <a:t>业务流程、技术架构</a:t>
            </a:r>
            <a:endParaRPr lang="zh-CN" altLang="en-US" dirty="0">
              <a:ea typeface="黑体" panose="02010609060101010101" pitchFamily="49" charset="-122"/>
            </a:endParaRPr>
          </a:p>
        </p:txBody>
      </p:sp>
    </p:spTree>
    <p:extLst>
      <p:ext uri="{BB962C8B-B14F-4D97-AF65-F5344CB8AC3E}">
        <p14:creationId xmlns:p14="http://schemas.microsoft.com/office/powerpoint/2010/main" val="3782237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eff1">
      <a:majorFont>
        <a:latin typeface="Segoe UI Light"/>
        <a:ea typeface="黑体"/>
        <a:cs typeface=""/>
      </a:majorFont>
      <a:minorFont>
        <a:latin typeface="Segoe UI Light"/>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14537</TotalTime>
  <Words>3144</Words>
  <Application>Microsoft Office PowerPoint</Application>
  <PresentationFormat>宽屏</PresentationFormat>
  <Paragraphs>877</Paragraphs>
  <Slides>38</Slides>
  <Notes>4</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6" baseType="lpstr">
      <vt:lpstr>Aldo</vt:lpstr>
      <vt:lpstr>DIN Black</vt:lpstr>
      <vt:lpstr>Heiti SC Light</vt:lpstr>
      <vt:lpstr>等线</vt:lpstr>
      <vt:lpstr>黑体</vt:lpstr>
      <vt:lpstr>华文中宋</vt:lpstr>
      <vt:lpstr>宋体</vt:lpstr>
      <vt:lpstr>微软雅黑</vt:lpstr>
      <vt:lpstr>Arial</vt:lpstr>
      <vt:lpstr>Arial Black</vt:lpstr>
      <vt:lpstr>Calibri</vt:lpstr>
      <vt:lpstr>Cambria</vt:lpstr>
      <vt:lpstr>Segoe UI Light</vt:lpstr>
      <vt:lpstr>Times New Roman</vt:lpstr>
      <vt:lpstr>Wingdings</vt:lpstr>
      <vt:lpstr>Office 主题​​</vt:lpstr>
      <vt:lpstr>演示文稿</vt:lpstr>
      <vt:lpstr>Worksheet</vt:lpstr>
      <vt:lpstr>Haier用户定制应用分析支持 项  目  启  动  会</vt:lpstr>
      <vt:lpstr>目录</vt:lpstr>
      <vt:lpstr>PowerPoint 演示文稿</vt:lpstr>
      <vt:lpstr>项目背景</vt:lpstr>
      <vt:lpstr>业务功能需求</vt:lpstr>
      <vt:lpstr>IT 功能需求</vt:lpstr>
      <vt:lpstr>数据功能需求</vt:lpstr>
      <vt:lpstr>建设目标</vt:lpstr>
      <vt:lpstr>PowerPoint 演示文稿</vt:lpstr>
      <vt:lpstr>业务架构</vt:lpstr>
      <vt:lpstr>技术架构 </vt:lpstr>
      <vt:lpstr>PowerPoint 演示文稿</vt:lpstr>
      <vt:lpstr>团队构成</vt:lpstr>
      <vt:lpstr>项目职责</vt:lpstr>
      <vt:lpstr>项目职责</vt:lpstr>
      <vt:lpstr>项目成员介绍</vt:lpstr>
      <vt:lpstr>项目成员介绍</vt:lpstr>
      <vt:lpstr>项目成员介绍</vt:lpstr>
      <vt:lpstr>项目成员介绍</vt:lpstr>
      <vt:lpstr>项目成员介绍</vt:lpstr>
      <vt:lpstr>项目成员介绍</vt:lpstr>
      <vt:lpstr>项目成员介绍</vt:lpstr>
      <vt:lpstr>项目成员介绍</vt:lpstr>
      <vt:lpstr>项目成员介绍</vt:lpstr>
      <vt:lpstr>项目成员介绍</vt:lpstr>
      <vt:lpstr>PowerPoint 演示文稿</vt:lpstr>
      <vt:lpstr>沟通管理</vt:lpstr>
      <vt:lpstr>沟通管理</vt:lpstr>
      <vt:lpstr>问题管理</vt:lpstr>
      <vt:lpstr>变更管理</vt:lpstr>
      <vt:lpstr>风险管理</vt:lpstr>
      <vt:lpstr>PowerPoint 演示文稿</vt:lpstr>
      <vt:lpstr>主要风险</vt:lpstr>
      <vt:lpstr>项目成功要素</vt:lpstr>
      <vt:lpstr>PowerPoint 演示文稿</vt:lpstr>
      <vt:lpstr>实施方法论</vt:lpstr>
      <vt:lpstr>项目整体计划</vt:lpstr>
      <vt:lpstr>项目近期计划</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jeffzhu4</dc:creator>
  <cp:lastModifiedBy>胡艺友</cp:lastModifiedBy>
  <cp:revision>729</cp:revision>
  <dcterms:created xsi:type="dcterms:W3CDTF">2016-03-15T12:24:22Z</dcterms:created>
  <dcterms:modified xsi:type="dcterms:W3CDTF">2016-05-12T01:32:41Z</dcterms:modified>
</cp:coreProperties>
</file>