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8" r:id="rId2"/>
    <p:sldId id="414" r:id="rId3"/>
    <p:sldId id="390" r:id="rId4"/>
    <p:sldId id="423"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1117" userDrawn="1">
          <p15:clr>
            <a:srgbClr val="A4A3A4"/>
          </p15:clr>
        </p15:guide>
        <p15:guide id="13" pos="4158" userDrawn="1">
          <p15:clr>
            <a:srgbClr val="A4A3A4"/>
          </p15:clr>
        </p15:guide>
        <p15:guide id="14" pos="461" userDrawn="1">
          <p15:clr>
            <a:srgbClr val="A4A3A4"/>
          </p15:clr>
        </p15:guide>
        <p15:guide id="15" orient="horz" pos="709" userDrawn="1">
          <p15:clr>
            <a:srgbClr val="A4A3A4"/>
          </p15:clr>
        </p15:guide>
        <p15:guide id="16" pos="5155" userDrawn="1">
          <p15:clr>
            <a:srgbClr val="A4A3A4"/>
          </p15:clr>
        </p15:guide>
        <p15:guide id="17" pos="4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AAA0"/>
    <a:srgbClr val="E3A447"/>
    <a:srgbClr val="B48981"/>
    <a:srgbClr val="776E80"/>
    <a:srgbClr val="3DAAA0"/>
    <a:srgbClr val="C7E3F5"/>
    <a:srgbClr val="9DCFED"/>
    <a:srgbClr val="80C0E8"/>
    <a:srgbClr val="59ADE1"/>
    <a:srgbClr val="3FA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9" autoAdjust="0"/>
    <p:restoredTop sz="91261" autoAdjust="0"/>
  </p:normalViewPr>
  <p:slideViewPr>
    <p:cSldViewPr snapToGrid="0">
      <p:cViewPr varScale="1">
        <p:scale>
          <a:sx n="85" d="100"/>
          <a:sy n="85" d="100"/>
        </p:scale>
        <p:origin x="120" y="126"/>
      </p:cViewPr>
      <p:guideLst>
        <p:guide orient="horz" pos="1117"/>
        <p:guide pos="4158"/>
        <p:guide pos="461"/>
        <p:guide orient="horz" pos="709"/>
        <p:guide pos="5155"/>
        <p:guide pos="467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工作进度</a:t>
            </a:r>
          </a:p>
        </c:rich>
      </c:tx>
      <c:layout>
        <c:manualLayout>
          <c:xMode val="edge"/>
          <c:yMode val="edge"/>
          <c:x val="5.3445875888096156E-2"/>
          <c:y val="2.51162781499257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stacked"/>
        <c:varyColors val="0"/>
        <c:ser>
          <c:idx val="0"/>
          <c:order val="0"/>
          <c:tx>
            <c:strRef>
              <c:f>Sheet1!$B$1</c:f>
              <c:strCache>
                <c:ptCount val="1"/>
                <c:pt idx="0">
                  <c:v>进度</c:v>
                </c:pt>
              </c:strCache>
            </c:strRef>
          </c:tx>
          <c:spPr>
            <a:solidFill>
              <a:schemeClr val="accent1"/>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0-425A-4CDA-85E6-1D573261839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硬件到位</c:v>
                </c:pt>
                <c:pt idx="1">
                  <c:v>开发环境NameNode安装</c:v>
                </c:pt>
                <c:pt idx="2">
                  <c:v>调研客服业务</c:v>
                </c:pt>
                <c:pt idx="3">
                  <c:v>用户画像设计</c:v>
                </c:pt>
                <c:pt idx="4">
                  <c:v>与晓虎总沟通会议</c:v>
                </c:pt>
                <c:pt idx="5">
                  <c:v>SOW基本信息编写</c:v>
                </c:pt>
              </c:strCache>
            </c:strRef>
          </c:cat>
          <c:val>
            <c:numRef>
              <c:f>Sheet1!$B$2:$B$7</c:f>
              <c:numCache>
                <c:formatCode>General</c:formatCode>
                <c:ptCount val="6"/>
                <c:pt idx="0">
                  <c:v>100</c:v>
                </c:pt>
                <c:pt idx="1">
                  <c:v>100</c:v>
                </c:pt>
                <c:pt idx="2">
                  <c:v>100</c:v>
                </c:pt>
                <c:pt idx="3">
                  <c:v>70</c:v>
                </c:pt>
                <c:pt idx="4">
                  <c:v>0</c:v>
                </c:pt>
                <c:pt idx="5">
                  <c:v>100</c:v>
                </c:pt>
              </c:numCache>
            </c:numRef>
          </c:val>
          <c:extLst>
            <c:ext xmlns:c16="http://schemas.microsoft.com/office/drawing/2014/chart" uri="{C3380CC4-5D6E-409C-BE32-E72D297353CC}">
              <c16:uniqueId val="{00000000-69B2-4C95-8568-7530D651EB04}"/>
            </c:ext>
          </c:extLst>
        </c:ser>
        <c:dLbls>
          <c:showLegendKey val="0"/>
          <c:showVal val="0"/>
          <c:showCatName val="0"/>
          <c:showSerName val="0"/>
          <c:showPercent val="0"/>
          <c:showBubbleSize val="0"/>
        </c:dLbls>
        <c:gapWidth val="150"/>
        <c:overlap val="100"/>
        <c:axId val="679918528"/>
        <c:axId val="679919776"/>
      </c:barChart>
      <c:catAx>
        <c:axId val="679918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79919776"/>
        <c:crosses val="autoZero"/>
        <c:auto val="1"/>
        <c:lblAlgn val="ctr"/>
        <c:lblOffset val="100"/>
        <c:noMultiLvlLbl val="0"/>
      </c:catAx>
      <c:valAx>
        <c:axId val="679919776"/>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79918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BC92C-9244-456F-99CB-429749FEC58A}" type="datetimeFigureOut">
              <a:rPr lang="zh-CN" altLang="en-US" smtClean="0"/>
              <a:pPr/>
              <a:t>2016/5/27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634EC-9969-497C-8A3A-339D48BDBCB8}" type="slidenum">
              <a:rPr lang="zh-CN" altLang="en-US" smtClean="0"/>
              <a:pPr/>
              <a:t>‹#›</a:t>
            </a:fld>
            <a:endParaRPr lang="zh-CN" altLang="en-US"/>
          </a:p>
        </p:txBody>
      </p:sp>
    </p:spTree>
    <p:extLst>
      <p:ext uri="{BB962C8B-B14F-4D97-AF65-F5344CB8AC3E}">
        <p14:creationId xmlns:p14="http://schemas.microsoft.com/office/powerpoint/2010/main" val="63152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2257FCE-B695-4179-8C96-2978C3207FBA}" type="datetime1">
              <a:rPr lang="zh-CN" altLang="en-US" smtClean="0"/>
              <a:pPr/>
              <a:t>2016/5/27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239009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BF6069-4040-4EAC-B41C-B5F3C484F785}" type="datetime1">
              <a:rPr lang="zh-CN" altLang="en-US" smtClean="0"/>
              <a:pPr/>
              <a:t>2016/5/27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15109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4CBF8C-C3E5-4CD6-A55D-7CF4DAC48690}" type="datetime1">
              <a:rPr lang="zh-CN" altLang="en-US" smtClean="0"/>
              <a:pPr/>
              <a:t>2016/5/27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3496399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1886425" y="300039"/>
            <a:ext cx="8412607" cy="606361"/>
          </a:xfrm>
          <a:prstGeom prst="rect">
            <a:avLst/>
          </a:prstGeom>
        </p:spPr>
        <p:txBody>
          <a:bodyPr anchor="ctr"/>
          <a:lstStyle>
            <a:lvl1pPr>
              <a:defRPr b="1">
                <a:solidFill>
                  <a:srgbClr val="11111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页脚占位符 3"/>
          <p:cNvSpPr>
            <a:spLocks noGrp="1"/>
          </p:cNvSpPr>
          <p:nvPr>
            <p:ph type="ftr" sz="quarter" idx="11"/>
          </p:nvPr>
        </p:nvSpPr>
        <p:spPr>
          <a:xfrm>
            <a:off x="11380572" y="6319280"/>
            <a:ext cx="580769" cy="365125"/>
          </a:xfrm>
          <a:prstGeom prst="rect">
            <a:avLst/>
          </a:prstGeom>
        </p:spPr>
        <p:txBody>
          <a:bodyPr/>
          <a:lstStyle/>
          <a:p>
            <a:endParaRPr lang="zh-CN" altLang="en-US"/>
          </a:p>
        </p:txBody>
      </p:sp>
      <p:pic>
        <p:nvPicPr>
          <p:cNvPr id="6" name="图片 5"/>
          <p:cNvPicPr>
            <a:picLocks noChangeAspect="1"/>
          </p:cNvPicPr>
          <p:nvPr userDrawn="1"/>
        </p:nvPicPr>
        <p:blipFill>
          <a:blip r:embed="rId2"/>
          <a:stretch>
            <a:fillRect/>
          </a:stretch>
        </p:blipFill>
        <p:spPr>
          <a:xfrm>
            <a:off x="323714" y="287847"/>
            <a:ext cx="1416250" cy="618553"/>
          </a:xfrm>
          <a:prstGeom prst="rect">
            <a:avLst/>
          </a:prstGeom>
        </p:spPr>
      </p:pic>
      <p:sp>
        <p:nvSpPr>
          <p:cNvPr id="7" name="矩形 6"/>
          <p:cNvSpPr/>
          <p:nvPr userDrawn="1"/>
        </p:nvSpPr>
        <p:spPr>
          <a:xfrm flipH="1">
            <a:off x="1840706" y="300039"/>
            <a:ext cx="45719" cy="618553"/>
          </a:xfrm>
          <a:prstGeom prst="rect">
            <a:avLst/>
          </a:prstGeom>
          <a:solidFill>
            <a:srgbClr val="448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65A0C4"/>
              </a:solidFill>
            </a:endParaRPr>
          </a:p>
        </p:txBody>
      </p:sp>
      <p:sp>
        <p:nvSpPr>
          <p:cNvPr id="14" name="内容占位符 13"/>
          <p:cNvSpPr>
            <a:spLocks noGrp="1"/>
          </p:cNvSpPr>
          <p:nvPr>
            <p:ph sz="quarter" idx="12"/>
          </p:nvPr>
        </p:nvSpPr>
        <p:spPr>
          <a:xfrm>
            <a:off x="794738" y="1206417"/>
            <a:ext cx="10450297" cy="1989973"/>
          </a:xfrm>
          <a:prstGeom prst="rect">
            <a:avLst/>
          </a:prstGeom>
        </p:spPr>
        <p:txBody>
          <a:bodyPr>
            <a:normAutofit/>
          </a:bodyPr>
          <a:lstStyle>
            <a:lvl1pPr marL="0" indent="0">
              <a:buNone/>
              <a:defRPr sz="2800">
                <a:solidFill>
                  <a:srgbClr val="343434"/>
                </a:solidFill>
              </a:defRPr>
            </a:lvl1pPr>
            <a:lvl5pPr marL="1828800" indent="0">
              <a:buNone/>
              <a:defRPr/>
            </a:lvl5pPr>
          </a:lstStyle>
          <a:p>
            <a:pPr lvl="0"/>
            <a:r>
              <a:rPr lang="zh-CN" altLang="en-US" dirty="0"/>
              <a:t>单击此处编辑母版文本样式</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44856" y="300039"/>
            <a:ext cx="1616485" cy="536620"/>
          </a:xfrm>
          <a:prstGeom prst="rect">
            <a:avLst/>
          </a:prstGeom>
        </p:spPr>
      </p:pic>
    </p:spTree>
    <p:extLst>
      <p:ext uri="{BB962C8B-B14F-4D97-AF65-F5344CB8AC3E}">
        <p14:creationId xmlns:p14="http://schemas.microsoft.com/office/powerpoint/2010/main" val="277990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9DC44D-BADB-438C-891A-0E9573948B2C}" type="datetime1">
              <a:rPr lang="zh-CN" altLang="en-US" smtClean="0"/>
              <a:pPr/>
              <a:t>2016/5/27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39383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EE1691F-7A24-4268-9DD6-92342410E71D}" type="datetime1">
              <a:rPr lang="zh-CN" altLang="en-US" smtClean="0"/>
              <a:pPr/>
              <a:t>2016/5/27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222846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6D4F50-0AB1-4EB1-8122-075B25F7D6FB}" type="datetime1">
              <a:rPr lang="zh-CN" altLang="en-US" smtClean="0"/>
              <a:pPr/>
              <a:t>2016/5/27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364362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BCC694-3086-48A4-BA9A-8406044FE57B}" type="datetime1">
              <a:rPr lang="zh-CN" altLang="en-US" smtClean="0"/>
              <a:pPr/>
              <a:t>2016/5/27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344950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3EAC37-9C26-4DB2-A318-BED587A8B794}" type="datetime1">
              <a:rPr lang="zh-CN" altLang="en-US" smtClean="0"/>
              <a:pPr/>
              <a:t>2016/5/27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61615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47E0C6-5756-4B06-854F-3BA6A3B8928C}" type="datetime1">
              <a:rPr lang="zh-CN" altLang="en-US" smtClean="0"/>
              <a:pPr/>
              <a:t>2016/5/27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173190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8C696BE-7E15-4090-86DC-F44F78F2DFB0}" type="datetime1">
              <a:rPr lang="zh-CN" altLang="en-US" smtClean="0"/>
              <a:pPr/>
              <a:t>2016/5/27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253452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1ED4F9-C8F3-4B27-A444-DCB3A5F13130}" type="datetime1">
              <a:rPr lang="zh-CN" altLang="en-US" smtClean="0"/>
              <a:pPr/>
              <a:t>2016/5/27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40818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1" y="236025"/>
            <a:ext cx="11506198" cy="77096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342901" y="1422400"/>
            <a:ext cx="11506198" cy="464457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6A957-69F8-456E-B862-FB743A2D5258}" type="datetime1">
              <a:rPr lang="zh-CN" altLang="en-US" smtClean="0"/>
              <a:pPr/>
              <a:t>2016/5/27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CEBF1-E09E-4C9D-88C1-61BEB77D5AB6}" type="slidenum">
              <a:rPr lang="zh-CN" altLang="en-US" smtClean="0"/>
              <a:pPr/>
              <a:t>‹#›</a:t>
            </a:fld>
            <a:endParaRPr lang="zh-CN" altLang="en-US"/>
          </a:p>
        </p:txBody>
      </p:sp>
    </p:spTree>
    <p:extLst>
      <p:ext uri="{BB962C8B-B14F-4D97-AF65-F5344CB8AC3E}">
        <p14:creationId xmlns:p14="http://schemas.microsoft.com/office/powerpoint/2010/main" val="1401783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Segoe UI Light" panose="020B0502040204020203"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9520719" cy="2387600"/>
          </a:xfrm>
        </p:spPr>
        <p:txBody>
          <a:bodyPr>
            <a:normAutofit/>
          </a:bodyPr>
          <a:lstStyle/>
          <a:p>
            <a:r>
              <a:rPr lang="en-US" altLang="zh-CN" sz="4800" dirty="0" err="1">
                <a:latin typeface="微软雅黑" pitchFamily="34" charset="-122"/>
                <a:ea typeface="微软雅黑" pitchFamily="34" charset="-122"/>
              </a:rPr>
              <a:t>Haier</a:t>
            </a:r>
            <a:r>
              <a:rPr lang="zh-CN" altLang="en-US" sz="4800" dirty="0">
                <a:latin typeface="微软雅黑" pitchFamily="34" charset="-122"/>
                <a:ea typeface="微软雅黑" pitchFamily="34" charset="-122"/>
              </a:rPr>
              <a:t>用户定制应用分析支持项目</a:t>
            </a:r>
            <a:endParaRPr lang="zh-CN" altLang="en-US" sz="3200"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en-US" altLang="zh-CN"/>
              <a:t>20160523-20160529</a:t>
            </a:r>
            <a:r>
              <a:rPr lang="zh-CN" altLang="en-US" dirty="0"/>
              <a:t>周报</a:t>
            </a:r>
            <a:endParaRPr lang="en-US" altLang="zh-CN" dirty="0"/>
          </a:p>
        </p:txBody>
      </p:sp>
      <p:sp>
        <p:nvSpPr>
          <p:cNvPr id="4" name="灯片编号占位符 3"/>
          <p:cNvSpPr>
            <a:spLocks noGrp="1"/>
          </p:cNvSpPr>
          <p:nvPr>
            <p:ph type="sldNum" sz="quarter" idx="12"/>
          </p:nvPr>
        </p:nvSpPr>
        <p:spPr/>
        <p:txBody>
          <a:bodyPr/>
          <a:lstStyle/>
          <a:p>
            <a:fld id="{F1DCEBF1-E09E-4C9D-88C1-61BEB77D5AB6}" type="slidenum">
              <a:rPr lang="zh-CN" altLang="en-US" smtClean="0"/>
              <a:pPr/>
              <a:t>1</a:t>
            </a:fld>
            <a:endParaRPr lang="zh-CN" altLang="en-US"/>
          </a:p>
        </p:txBody>
      </p:sp>
    </p:spTree>
    <p:extLst>
      <p:ext uri="{BB962C8B-B14F-4D97-AF65-F5344CB8AC3E}">
        <p14:creationId xmlns:p14="http://schemas.microsoft.com/office/powerpoint/2010/main" val="354695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本周工作进度</a:t>
            </a:r>
          </a:p>
        </p:txBody>
      </p:sp>
      <p:sp>
        <p:nvSpPr>
          <p:cNvPr id="4" name="灯片编号占位符 3"/>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pPr/>
              <a:t>2</a:t>
            </a:fld>
            <a:endParaRPr lang="zh-CN" altLang="en-US"/>
          </a:p>
        </p:txBody>
      </p:sp>
      <p:graphicFrame>
        <p:nvGraphicFramePr>
          <p:cNvPr id="6" name="图表 5"/>
          <p:cNvGraphicFramePr/>
          <p:nvPr>
            <p:extLst>
              <p:ext uri="{D42A27DB-BD31-4B8C-83A1-F6EECF244321}">
                <p14:modId xmlns:p14="http://schemas.microsoft.com/office/powerpoint/2010/main" val="4241433769"/>
              </p:ext>
            </p:extLst>
          </p:nvPr>
        </p:nvGraphicFramePr>
        <p:xfrm>
          <a:off x="372533" y="1211199"/>
          <a:ext cx="5452535" cy="5234757"/>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5825068" y="1399822"/>
            <a:ext cx="1800493" cy="369332"/>
          </a:xfrm>
          <a:prstGeom prst="rect">
            <a:avLst/>
          </a:prstGeom>
          <a:noFill/>
        </p:spPr>
        <p:txBody>
          <a:bodyPr wrap="none" rtlCol="0">
            <a:spAutoFit/>
          </a:bodyPr>
          <a:lstStyle/>
          <a:p>
            <a:r>
              <a:rPr lang="zh-CN" altLang="en-US" dirty="0"/>
              <a:t>重点工作监控：</a:t>
            </a:r>
          </a:p>
        </p:txBody>
      </p:sp>
      <p:sp>
        <p:nvSpPr>
          <p:cNvPr id="8" name="文本框 7"/>
          <p:cNvSpPr txBox="1"/>
          <p:nvPr/>
        </p:nvSpPr>
        <p:spPr>
          <a:xfrm>
            <a:off x="6412089" y="2133600"/>
            <a:ext cx="5373511" cy="3362331"/>
          </a:xfrm>
          <a:prstGeom prst="rect">
            <a:avLst/>
          </a:prstGeom>
          <a:noFill/>
        </p:spPr>
        <p:txBody>
          <a:bodyPr wrap="square" rtlCol="0">
            <a:spAutoFit/>
          </a:bodyPr>
          <a:lstStyle/>
          <a:p>
            <a:pPr marL="342900" indent="-342900">
              <a:lnSpc>
                <a:spcPct val="150000"/>
              </a:lnSpc>
              <a:buFont typeface="+mj-lt"/>
              <a:buAutoNum type="arabicPeriod"/>
            </a:pPr>
            <a:r>
              <a:rPr lang="zh-CN" altLang="en-US" dirty="0"/>
              <a:t>与晓虎总沟通会议未完成</a:t>
            </a:r>
            <a:endParaRPr lang="en-US" altLang="zh-CN" dirty="0"/>
          </a:p>
          <a:p>
            <a:pPr marL="800100" lvl="1" indent="-342900">
              <a:lnSpc>
                <a:spcPct val="150000"/>
              </a:lnSpc>
              <a:buFont typeface="Arial" panose="020B0604020202020204" pitchFamily="34" charset="0"/>
              <a:buChar char="•"/>
            </a:pPr>
            <a:r>
              <a:rPr lang="zh-CN" altLang="en-US" dirty="0"/>
              <a:t>原因：晓虎总出差</a:t>
            </a:r>
            <a:endParaRPr lang="en-US" altLang="zh-CN" dirty="0"/>
          </a:p>
          <a:p>
            <a:pPr marL="800100" lvl="1" indent="-342900">
              <a:lnSpc>
                <a:spcPct val="150000"/>
              </a:lnSpc>
              <a:buFont typeface="Arial" panose="020B0604020202020204" pitchFamily="34" charset="0"/>
              <a:buChar char="•"/>
            </a:pPr>
            <a:r>
              <a:rPr lang="zh-CN" altLang="en-US" dirty="0"/>
              <a:t>补救措施：</a:t>
            </a:r>
            <a:r>
              <a:rPr lang="en-US" altLang="zh-CN" dirty="0"/>
              <a:t>5</a:t>
            </a:r>
            <a:r>
              <a:rPr lang="zh-CN" altLang="en-US" dirty="0"/>
              <a:t>月</a:t>
            </a:r>
            <a:r>
              <a:rPr lang="en-US" altLang="zh-CN" dirty="0"/>
              <a:t>30</a:t>
            </a:r>
            <a:r>
              <a:rPr lang="zh-CN" altLang="en-US" dirty="0"/>
              <a:t>日下午</a:t>
            </a:r>
            <a:r>
              <a:rPr lang="en-US" altLang="zh-CN" dirty="0"/>
              <a:t>4</a:t>
            </a:r>
            <a:r>
              <a:rPr lang="zh-CN" altLang="en-US" dirty="0"/>
              <a:t>点</a:t>
            </a:r>
            <a:r>
              <a:rPr lang="en-US" altLang="zh-CN" dirty="0"/>
              <a:t>30</a:t>
            </a:r>
            <a:r>
              <a:rPr lang="zh-CN" altLang="en-US" dirty="0"/>
              <a:t>之后务必于晓虎总沟通</a:t>
            </a:r>
            <a:endParaRPr lang="en-US" altLang="zh-CN" dirty="0"/>
          </a:p>
          <a:p>
            <a:pPr marL="342900" indent="-342900">
              <a:lnSpc>
                <a:spcPct val="150000"/>
              </a:lnSpc>
              <a:buFont typeface="+mj-lt"/>
              <a:buAutoNum type="arabicPeriod"/>
            </a:pPr>
            <a:r>
              <a:rPr lang="zh-CN" altLang="en-US" dirty="0"/>
              <a:t>用户画像设计未完成</a:t>
            </a:r>
            <a:endParaRPr lang="en-US" altLang="zh-CN" dirty="0"/>
          </a:p>
          <a:p>
            <a:pPr marL="800100" lvl="1" indent="-342900">
              <a:lnSpc>
                <a:spcPct val="150000"/>
              </a:lnSpc>
              <a:buFont typeface="Arial" panose="020B0604020202020204" pitchFamily="34" charset="0"/>
              <a:buChar char="•"/>
            </a:pPr>
            <a:r>
              <a:rPr lang="zh-CN" altLang="en-US" dirty="0"/>
              <a:t>原因：调研业务系统时间比预期长导致后续任务未完成</a:t>
            </a:r>
            <a:endParaRPr lang="en-US" altLang="zh-CN" dirty="0"/>
          </a:p>
          <a:p>
            <a:pPr marL="800100" lvl="1" indent="-342900">
              <a:lnSpc>
                <a:spcPct val="150000"/>
              </a:lnSpc>
              <a:buFont typeface="Arial" panose="020B0604020202020204" pitchFamily="34" charset="0"/>
              <a:buChar char="•"/>
            </a:pPr>
            <a:r>
              <a:rPr lang="zh-CN" altLang="en-US" dirty="0"/>
              <a:t>补救措施：</a:t>
            </a:r>
            <a:r>
              <a:rPr lang="en-US" altLang="zh-CN" dirty="0"/>
              <a:t>5</a:t>
            </a:r>
            <a:r>
              <a:rPr lang="zh-CN" altLang="en-US" dirty="0"/>
              <a:t>月</a:t>
            </a:r>
            <a:r>
              <a:rPr lang="en-US" altLang="zh-CN" dirty="0"/>
              <a:t>28</a:t>
            </a:r>
            <a:r>
              <a:rPr lang="zh-CN" altLang="en-US" dirty="0"/>
              <a:t>日、</a:t>
            </a:r>
            <a:r>
              <a:rPr lang="en-US" altLang="zh-CN" dirty="0"/>
              <a:t>29</a:t>
            </a:r>
            <a:r>
              <a:rPr lang="zh-CN" altLang="en-US" dirty="0"/>
              <a:t>日加班完成</a:t>
            </a:r>
          </a:p>
        </p:txBody>
      </p:sp>
    </p:spTree>
    <p:extLst>
      <p:ext uri="{BB962C8B-B14F-4D97-AF65-F5344CB8AC3E}">
        <p14:creationId xmlns:p14="http://schemas.microsoft.com/office/powerpoint/2010/main" val="420151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项目问题及风险跟踪</a:t>
            </a:r>
          </a:p>
        </p:txBody>
      </p:sp>
      <p:graphicFrame>
        <p:nvGraphicFramePr>
          <p:cNvPr id="7" name="表格 6"/>
          <p:cNvGraphicFramePr>
            <a:graphicFrameLocks noGrp="1"/>
          </p:cNvGraphicFramePr>
          <p:nvPr>
            <p:extLst>
              <p:ext uri="{D42A27DB-BD31-4B8C-83A1-F6EECF244321}">
                <p14:modId xmlns:p14="http://schemas.microsoft.com/office/powerpoint/2010/main" val="682573091"/>
              </p:ext>
            </p:extLst>
          </p:nvPr>
        </p:nvGraphicFramePr>
        <p:xfrm>
          <a:off x="191069" y="1054069"/>
          <a:ext cx="11680891" cy="1144105"/>
        </p:xfrm>
        <a:graphic>
          <a:graphicData uri="http://schemas.openxmlformats.org/drawingml/2006/table">
            <a:tbl>
              <a:tblPr/>
              <a:tblGrid>
                <a:gridCol w="802353">
                  <a:extLst>
                    <a:ext uri="{9D8B030D-6E8A-4147-A177-3AD203B41FA5}">
                      <a16:colId xmlns:a16="http://schemas.microsoft.com/office/drawing/2014/main" val="20000"/>
                    </a:ext>
                  </a:extLst>
                </a:gridCol>
                <a:gridCol w="7834489">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654756">
                  <a:extLst>
                    <a:ext uri="{9D8B030D-6E8A-4147-A177-3AD203B41FA5}">
                      <a16:colId xmlns:a16="http://schemas.microsoft.com/office/drawing/2014/main" val="20004"/>
                    </a:ext>
                  </a:extLst>
                </a:gridCol>
                <a:gridCol w="778933">
                  <a:extLst>
                    <a:ext uri="{9D8B030D-6E8A-4147-A177-3AD203B41FA5}">
                      <a16:colId xmlns:a16="http://schemas.microsoft.com/office/drawing/2014/main" val="20005"/>
                    </a:ext>
                  </a:extLst>
                </a:gridCol>
                <a:gridCol w="1102360">
                  <a:extLst>
                    <a:ext uri="{9D8B030D-6E8A-4147-A177-3AD203B41FA5}">
                      <a16:colId xmlns:a16="http://schemas.microsoft.com/office/drawing/2014/main" val="3987328186"/>
                    </a:ext>
                  </a:extLst>
                </a:gridCol>
              </a:tblGrid>
              <a:tr h="228821">
                <a:tc>
                  <a:txBody>
                    <a:bodyPr/>
                    <a:lstStyle/>
                    <a:p>
                      <a:pPr algn="l" fontAlgn="ctr"/>
                      <a:r>
                        <a:rPr lang="zh-CN" altLang="en-US" sz="1200" b="1" i="0" u="none" strike="noStrike" dirty="0">
                          <a:solidFill>
                            <a:srgbClr val="000000"/>
                          </a:solidFill>
                          <a:latin typeface="微软雅黑" pitchFamily="34" charset="-122"/>
                          <a:ea typeface="微软雅黑" pitchFamily="34" charset="-122"/>
                        </a:rPr>
                        <a:t>类型</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CN" altLang="en-US" sz="1200" b="1" i="0" u="none" strike="noStrike" dirty="0">
                          <a:solidFill>
                            <a:srgbClr val="000000"/>
                          </a:solidFill>
                          <a:latin typeface="微软雅黑" pitchFamily="34" charset="-122"/>
                          <a:ea typeface="微软雅黑" pitchFamily="34" charset="-122"/>
                        </a:rPr>
                        <a:t>描述</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CN" altLang="en-US" sz="1200" b="1" i="0" u="none" strike="noStrike" dirty="0">
                          <a:solidFill>
                            <a:srgbClr val="000000"/>
                          </a:solidFill>
                          <a:latin typeface="微软雅黑" pitchFamily="34" charset="-122"/>
                          <a:ea typeface="微软雅黑" pitchFamily="34" charset="-122"/>
                        </a:rPr>
                        <a:t>等级</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CN" altLang="en-US" sz="1200" b="1" i="0" u="none" strike="noStrike" dirty="0">
                          <a:solidFill>
                            <a:srgbClr val="000000"/>
                          </a:solidFill>
                          <a:latin typeface="微软雅黑" pitchFamily="34" charset="-122"/>
                          <a:ea typeface="微软雅黑" pitchFamily="34" charset="-122"/>
                        </a:rPr>
                        <a:t>提出人</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CN" altLang="en-US" sz="1200" b="1" i="0" u="none" strike="noStrike" dirty="0">
                          <a:solidFill>
                            <a:srgbClr val="000000"/>
                          </a:solidFill>
                          <a:latin typeface="微软雅黑" pitchFamily="34" charset="-122"/>
                          <a:ea typeface="微软雅黑" pitchFamily="34" charset="-122"/>
                        </a:rPr>
                        <a:t>负责人</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CN" altLang="en-US" sz="1200" b="1" i="0" u="none" strike="noStrike" dirty="0">
                          <a:solidFill>
                            <a:srgbClr val="000000"/>
                          </a:solidFill>
                          <a:latin typeface="微软雅黑" pitchFamily="34" charset="-122"/>
                          <a:ea typeface="微软雅黑" pitchFamily="34" charset="-122"/>
                        </a:rPr>
                        <a:t>预计完成时间</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8821">
                <a:tc>
                  <a:txBody>
                    <a:bodyPr/>
                    <a:lstStyle/>
                    <a:p>
                      <a:pPr algn="l" fontAlgn="ctr"/>
                      <a:r>
                        <a:rPr lang="zh-CN" altLang="en-US" sz="1200" b="0" i="0" u="none" strike="noStrike" dirty="0">
                          <a:solidFill>
                            <a:srgbClr val="000000"/>
                          </a:solidFill>
                          <a:latin typeface="微软雅黑" pitchFamily="34" charset="-122"/>
                          <a:ea typeface="微软雅黑" pitchFamily="34" charset="-122"/>
                        </a:rPr>
                        <a:t>问题</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latin typeface="微软雅黑" pitchFamily="34" charset="-122"/>
                          <a:ea typeface="微软雅黑" pitchFamily="34" charset="-122"/>
                        </a:rPr>
                        <a:t>无法看到</a:t>
                      </a:r>
                      <a:r>
                        <a:rPr lang="en-US" altLang="zh-CN" sz="1200" b="0" i="0" u="none" strike="noStrike" dirty="0">
                          <a:solidFill>
                            <a:srgbClr val="000000"/>
                          </a:solidFill>
                          <a:latin typeface="微软雅黑" pitchFamily="34" charset="-122"/>
                          <a:ea typeface="微软雅黑" pitchFamily="34" charset="-122"/>
                        </a:rPr>
                        <a:t>EDW</a:t>
                      </a:r>
                      <a:r>
                        <a:rPr lang="zh-CN" altLang="en-US" sz="1200" b="0" i="0" u="none" strike="noStrike" dirty="0">
                          <a:solidFill>
                            <a:srgbClr val="000000"/>
                          </a:solidFill>
                          <a:latin typeface="微软雅黑" pitchFamily="34" charset="-122"/>
                          <a:ea typeface="微软雅黑" pitchFamily="34" charset="-122"/>
                        </a:rPr>
                        <a:t>、</a:t>
                      </a:r>
                      <a:r>
                        <a:rPr lang="en-US" altLang="zh-CN" sz="1200" b="0" i="0" u="none" strike="noStrike" dirty="0">
                          <a:solidFill>
                            <a:srgbClr val="000000"/>
                          </a:solidFill>
                          <a:latin typeface="微软雅黑" pitchFamily="34" charset="-122"/>
                          <a:ea typeface="微软雅黑" pitchFamily="34" charset="-122"/>
                        </a:rPr>
                        <a:t>SCRM</a:t>
                      </a:r>
                      <a:r>
                        <a:rPr lang="zh-CN" altLang="en-US" sz="1200" b="0" i="0" u="none" strike="noStrike" dirty="0">
                          <a:solidFill>
                            <a:srgbClr val="000000"/>
                          </a:solidFill>
                          <a:latin typeface="微软雅黑" pitchFamily="34" charset="-122"/>
                          <a:ea typeface="微软雅黑" pitchFamily="34" charset="-122"/>
                        </a:rPr>
                        <a:t>的系统数据</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高</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李鑫</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陈懿</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399076"/>
                  </a:ext>
                </a:extLst>
              </a:tr>
              <a:tr h="228821">
                <a:tc>
                  <a:txBody>
                    <a:bodyPr/>
                    <a:lstStyle/>
                    <a:p>
                      <a:pPr algn="l" fontAlgn="ctr"/>
                      <a:r>
                        <a:rPr lang="zh-CN" altLang="en-US" sz="1200" b="0" i="0" u="none" strike="noStrike" dirty="0">
                          <a:solidFill>
                            <a:srgbClr val="000000"/>
                          </a:solidFill>
                          <a:latin typeface="微软雅黑" pitchFamily="34" charset="-122"/>
                          <a:ea typeface="微软雅黑" pitchFamily="34" charset="-122"/>
                        </a:rPr>
                        <a:t>问题</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latin typeface="微软雅黑" pitchFamily="34" charset="-122"/>
                          <a:ea typeface="微软雅黑" pitchFamily="34" charset="-122"/>
                        </a:rPr>
                        <a:t>与其他系统对接准则不明确导致后续数据准备工作无法开展</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高</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李鑫</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陈懿</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2240214"/>
                  </a:ext>
                </a:extLst>
              </a:tr>
              <a:tr h="228821">
                <a:tc>
                  <a:txBody>
                    <a:bodyPr/>
                    <a:lstStyle/>
                    <a:p>
                      <a:pPr algn="l" fontAlgn="ctr"/>
                      <a:r>
                        <a:rPr lang="zh-CN" altLang="en-US" sz="1200" b="0" i="0" u="none" strike="noStrike" dirty="0">
                          <a:solidFill>
                            <a:srgbClr val="000000"/>
                          </a:solidFill>
                          <a:latin typeface="微软雅黑" pitchFamily="34" charset="-122"/>
                          <a:ea typeface="微软雅黑" pitchFamily="34" charset="-122"/>
                        </a:rPr>
                        <a:t>风险</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latin typeface="微软雅黑" pitchFamily="34" charset="-122"/>
                          <a:ea typeface="微软雅黑" pitchFamily="34" charset="-122"/>
                        </a:rPr>
                        <a:t>众创汇改版中，对项目需求及进度存在不确定性，导致延期</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高</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李鑫</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latin typeface="微软雅黑" pitchFamily="34" charset="-122"/>
                          <a:ea typeface="微软雅黑" pitchFamily="34" charset="-122"/>
                        </a:rPr>
                        <a:t>邹晓慧</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微软雅黑" pitchFamily="34" charset="-122"/>
                          <a:ea typeface="微软雅黑" pitchFamily="34" charset="-122"/>
                        </a:rPr>
                        <a:t>2016.06.15</a:t>
                      </a: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518628"/>
                  </a:ext>
                </a:extLst>
              </a:tr>
              <a:tr h="228821">
                <a:tc>
                  <a:txBody>
                    <a:bodyPr/>
                    <a:lstStyle/>
                    <a:p>
                      <a:pPr algn="l" fontAlgn="ctr"/>
                      <a:r>
                        <a:rPr lang="zh-CN" altLang="en-US" sz="1200" b="0" i="0" u="none" strike="noStrike" dirty="0">
                          <a:solidFill>
                            <a:srgbClr val="000000"/>
                          </a:solidFill>
                          <a:latin typeface="微软雅黑" pitchFamily="34" charset="-122"/>
                          <a:ea typeface="微软雅黑" pitchFamily="34" charset="-122"/>
                        </a:rPr>
                        <a:t>风险</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latin typeface="微软雅黑" pitchFamily="34" charset="-122"/>
                          <a:ea typeface="微软雅黑" pitchFamily="34" charset="-122"/>
                        </a:rPr>
                        <a:t>因硬件没有按时到位导致项目延期</a:t>
                      </a: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464" marR="6464" marT="64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494777"/>
                  </a:ext>
                </a:extLst>
              </a:tr>
            </a:tbl>
          </a:graphicData>
        </a:graphic>
      </p:graphicFrame>
      <p:sp>
        <p:nvSpPr>
          <p:cNvPr id="4" name="文本框 3"/>
          <p:cNvSpPr txBox="1"/>
          <p:nvPr/>
        </p:nvSpPr>
        <p:spPr>
          <a:xfrm>
            <a:off x="89469" y="2345843"/>
            <a:ext cx="6186309" cy="369332"/>
          </a:xfrm>
          <a:prstGeom prst="rect">
            <a:avLst/>
          </a:prstGeom>
          <a:noFill/>
        </p:spPr>
        <p:txBody>
          <a:bodyPr wrap="none" rtlCol="0">
            <a:spAutoFit/>
          </a:bodyPr>
          <a:lstStyle/>
          <a:p>
            <a:r>
              <a:rPr lang="zh-CN" altLang="en-US" i="1" dirty="0">
                <a:solidFill>
                  <a:srgbClr val="FF0000"/>
                </a:solidFill>
              </a:rPr>
              <a:t>备注：预计完成时间为空的代表未决定，需领导协助处理！</a:t>
            </a:r>
          </a:p>
        </p:txBody>
      </p:sp>
      <p:sp>
        <p:nvSpPr>
          <p:cNvPr id="5" name="文本框 4"/>
          <p:cNvSpPr txBox="1"/>
          <p:nvPr/>
        </p:nvSpPr>
        <p:spPr>
          <a:xfrm>
            <a:off x="404681" y="3239041"/>
            <a:ext cx="11376093" cy="923330"/>
          </a:xfrm>
          <a:prstGeom prst="rect">
            <a:avLst/>
          </a:prstGeom>
          <a:noFill/>
        </p:spPr>
        <p:txBody>
          <a:bodyPr wrap="square" rtlCol="0">
            <a:spAutoFit/>
          </a:bodyPr>
          <a:lstStyle/>
          <a:p>
            <a:pPr marL="800100" lvl="1" indent="-342900">
              <a:lnSpc>
                <a:spcPct val="150000"/>
              </a:lnSpc>
              <a:buFont typeface="+mj-lt"/>
              <a:buAutoNum type="arabicPeriod"/>
            </a:pPr>
            <a:r>
              <a:rPr lang="zh-CN" altLang="en-US" dirty="0"/>
              <a:t>最晚</a:t>
            </a:r>
            <a:r>
              <a:rPr lang="en-US" altLang="zh-CN" dirty="0"/>
              <a:t>6</a:t>
            </a:r>
            <a:r>
              <a:rPr lang="zh-CN" altLang="en-US" dirty="0"/>
              <a:t>月第一周与各系统达成一致，确定系统对接规则，开放系统数据；</a:t>
            </a:r>
            <a:endParaRPr lang="en-US" altLang="zh-CN" dirty="0"/>
          </a:p>
          <a:p>
            <a:pPr marL="800100" lvl="1" indent="-342900">
              <a:lnSpc>
                <a:spcPct val="150000"/>
              </a:lnSpc>
              <a:buFont typeface="+mj-lt"/>
              <a:buAutoNum type="arabicPeriod"/>
            </a:pPr>
            <a:r>
              <a:rPr lang="zh-CN" altLang="en-US" dirty="0"/>
              <a:t>因客观原因导致项目延期，应按照项目需求及现状重新规划项目计划并提交项目管理委员会审核；</a:t>
            </a:r>
          </a:p>
        </p:txBody>
      </p:sp>
      <p:sp>
        <p:nvSpPr>
          <p:cNvPr id="6" name="文本框 5"/>
          <p:cNvSpPr txBox="1"/>
          <p:nvPr/>
        </p:nvSpPr>
        <p:spPr>
          <a:xfrm>
            <a:off x="89469" y="2792442"/>
            <a:ext cx="2954655" cy="369332"/>
          </a:xfrm>
          <a:prstGeom prst="rect">
            <a:avLst/>
          </a:prstGeom>
          <a:noFill/>
        </p:spPr>
        <p:txBody>
          <a:bodyPr wrap="none" rtlCol="0">
            <a:spAutoFit/>
          </a:bodyPr>
          <a:lstStyle/>
          <a:p>
            <a:r>
              <a:rPr lang="zh-CN" altLang="en-US" dirty="0"/>
              <a:t>重点问题及风险采取措施：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p:cNvGrpSpPr/>
          <p:nvPr/>
        </p:nvGrpSpPr>
        <p:grpSpPr>
          <a:xfrm>
            <a:off x="698235" y="1869824"/>
            <a:ext cx="10887804" cy="4634802"/>
            <a:chOff x="698235" y="2027870"/>
            <a:chExt cx="10887804" cy="4634802"/>
          </a:xfrm>
        </p:grpSpPr>
        <p:cxnSp>
          <p:nvCxnSpPr>
            <p:cNvPr id="98" name="直接连接符 97"/>
            <p:cNvCxnSpPr/>
            <p:nvPr/>
          </p:nvCxnSpPr>
          <p:spPr>
            <a:xfrm>
              <a:off x="3750027" y="2027870"/>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直接连接符 98"/>
            <p:cNvCxnSpPr/>
            <p:nvPr/>
          </p:nvCxnSpPr>
          <p:spPr>
            <a:xfrm>
              <a:off x="5335937" y="2027870"/>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直接连接符 99"/>
            <p:cNvCxnSpPr/>
            <p:nvPr/>
          </p:nvCxnSpPr>
          <p:spPr>
            <a:xfrm>
              <a:off x="6917436" y="2027870"/>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直接连接符 100"/>
            <p:cNvCxnSpPr/>
            <p:nvPr/>
          </p:nvCxnSpPr>
          <p:spPr>
            <a:xfrm>
              <a:off x="8459017" y="2027870"/>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直接连接符 101"/>
            <p:cNvCxnSpPr/>
            <p:nvPr/>
          </p:nvCxnSpPr>
          <p:spPr>
            <a:xfrm>
              <a:off x="11586039" y="2027870"/>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直接连接符 104"/>
            <p:cNvCxnSpPr/>
            <p:nvPr/>
          </p:nvCxnSpPr>
          <p:spPr>
            <a:xfrm>
              <a:off x="698235" y="2027870"/>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97" name="直接连接符 96"/>
          <p:cNvCxnSpPr/>
          <p:nvPr/>
        </p:nvCxnSpPr>
        <p:spPr>
          <a:xfrm>
            <a:off x="2199328" y="1869824"/>
            <a:ext cx="0" cy="4634802"/>
          </a:xfrm>
          <a:prstGeom prst="line">
            <a:avLst/>
          </a:prstGeom>
          <a:ln w="9525" cap="flat" cmpd="sng" algn="ctr">
            <a:solidFill>
              <a:srgbClr val="40AA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标题 1"/>
          <p:cNvSpPr>
            <a:spLocks noGrp="1"/>
          </p:cNvSpPr>
          <p:nvPr>
            <p:ph type="title"/>
          </p:nvPr>
        </p:nvSpPr>
        <p:spPr/>
        <p:txBody>
          <a:bodyPr/>
          <a:lstStyle/>
          <a:p>
            <a:r>
              <a:rPr lang="zh-CN" altLang="en-US" dirty="0"/>
              <a:t>下周工作计划</a:t>
            </a:r>
          </a:p>
        </p:txBody>
      </p:sp>
      <p:sp>
        <p:nvSpPr>
          <p:cNvPr id="5" name="圆角矩形 4"/>
          <p:cNvSpPr/>
          <p:nvPr/>
        </p:nvSpPr>
        <p:spPr>
          <a:xfrm>
            <a:off x="752336" y="2454643"/>
            <a:ext cx="1296444" cy="270000"/>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需求沟通会议</a:t>
            </a:r>
            <a:endParaRPr lang="en-US" sz="1200" dirty="0">
              <a:solidFill>
                <a:srgbClr val="FFFFFF"/>
              </a:solidFill>
              <a:latin typeface="Aldo" panose="02000506000000020004" pitchFamily="2" charset="0"/>
            </a:endParaRPr>
          </a:p>
        </p:txBody>
      </p:sp>
      <p:sp>
        <p:nvSpPr>
          <p:cNvPr id="8" name="圆角矩形 7"/>
          <p:cNvSpPr/>
          <p:nvPr/>
        </p:nvSpPr>
        <p:spPr>
          <a:xfrm>
            <a:off x="744655" y="3829213"/>
            <a:ext cx="2954503" cy="27000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开发环境搭建</a:t>
            </a:r>
            <a:endParaRPr lang="en-US" sz="1200" dirty="0">
              <a:solidFill>
                <a:srgbClr val="FFFFFF"/>
              </a:solidFill>
              <a:latin typeface="Aldo" panose="02000506000000020004" pitchFamily="2" charset="0"/>
            </a:endParaRPr>
          </a:p>
        </p:txBody>
      </p:sp>
      <p:sp>
        <p:nvSpPr>
          <p:cNvPr id="16" name="圆角矩形 15"/>
          <p:cNvSpPr/>
          <p:nvPr/>
        </p:nvSpPr>
        <p:spPr>
          <a:xfrm>
            <a:off x="2488382" y="4662847"/>
            <a:ext cx="5809444" cy="270000"/>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双</a:t>
            </a:r>
            <a:r>
              <a:rPr lang="en-US" altLang="zh-CN" sz="1200" dirty="0">
                <a:solidFill>
                  <a:srgbClr val="FFFFFF"/>
                </a:solidFill>
                <a:latin typeface="Aldo" panose="02000506000000020004" pitchFamily="2" charset="0"/>
              </a:rPr>
              <a:t>V</a:t>
            </a:r>
            <a:r>
              <a:rPr lang="zh-CN" altLang="en-US" sz="1200" dirty="0">
                <a:solidFill>
                  <a:srgbClr val="FFFFFF"/>
                </a:solidFill>
                <a:latin typeface="Aldo" panose="02000506000000020004" pitchFamily="2" charset="0"/>
              </a:rPr>
              <a:t>数据、论坛、云图对接</a:t>
            </a:r>
            <a:endParaRPr lang="en-US" sz="1200" dirty="0">
              <a:solidFill>
                <a:srgbClr val="FFFFFF"/>
              </a:solidFill>
              <a:latin typeface="Aldo" panose="02000506000000020004" pitchFamily="2" charset="0"/>
            </a:endParaRPr>
          </a:p>
        </p:txBody>
      </p:sp>
      <p:sp>
        <p:nvSpPr>
          <p:cNvPr id="68" name="圆角矩形 67"/>
          <p:cNvSpPr/>
          <p:nvPr/>
        </p:nvSpPr>
        <p:spPr>
          <a:xfrm>
            <a:off x="3891711" y="4201407"/>
            <a:ext cx="4327200" cy="270000"/>
          </a:xfrm>
          <a:prstGeom prst="roundRect">
            <a:avLst>
              <a:gd name="adj" fmla="val 50000"/>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开发环境测试</a:t>
            </a:r>
            <a:endParaRPr lang="en-US" sz="1200" dirty="0">
              <a:solidFill>
                <a:srgbClr val="FFFFFF"/>
              </a:solidFill>
              <a:latin typeface="Aldo" panose="02000506000000020004" pitchFamily="2" charset="0"/>
            </a:endParaRPr>
          </a:p>
        </p:txBody>
      </p:sp>
      <p:grpSp>
        <p:nvGrpSpPr>
          <p:cNvPr id="82" name="组合 81"/>
          <p:cNvGrpSpPr/>
          <p:nvPr/>
        </p:nvGrpSpPr>
        <p:grpSpPr>
          <a:xfrm>
            <a:off x="720813" y="1304354"/>
            <a:ext cx="10766353" cy="772112"/>
            <a:chOff x="720813" y="1462400"/>
            <a:chExt cx="10766353" cy="772112"/>
          </a:xfrm>
        </p:grpSpPr>
        <p:sp>
          <p:nvSpPr>
            <p:cNvPr id="30" name="矩形 29"/>
            <p:cNvSpPr/>
            <p:nvPr/>
          </p:nvSpPr>
          <p:spPr>
            <a:xfrm>
              <a:off x="8650394" y="2027870"/>
              <a:ext cx="1260000" cy="776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51" name="流程图: 手动输入 50"/>
            <p:cNvSpPr/>
            <p:nvPr/>
          </p:nvSpPr>
          <p:spPr>
            <a:xfrm rot="5400000">
              <a:off x="2592345" y="-208471"/>
              <a:ext cx="396870" cy="3743062"/>
            </a:xfrm>
            <a:prstGeom prst="flowChartManualInpu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椭圆 53"/>
            <p:cNvSpPr>
              <a:spLocks noChangeAspect="1"/>
            </p:cNvSpPr>
            <p:nvPr/>
          </p:nvSpPr>
          <p:spPr>
            <a:xfrm>
              <a:off x="720813" y="1464625"/>
              <a:ext cx="396871" cy="396870"/>
            </a:xfrm>
            <a:prstGeom prst="ellipse">
              <a:avLst/>
            </a:prstGeom>
            <a:solidFill>
              <a:srgbClr val="40AA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40AAA0"/>
                  </a:solidFill>
                  <a:latin typeface="DIN Black" pitchFamily="50" charset="0"/>
                </a:rPr>
                <a:t>1</a:t>
              </a:r>
              <a:endParaRPr lang="en-US" sz="1800" dirty="0">
                <a:solidFill>
                  <a:srgbClr val="40AAA0"/>
                </a:solidFill>
                <a:latin typeface="DIN Black" pitchFamily="50" charset="0"/>
              </a:endParaRPr>
            </a:p>
          </p:txBody>
        </p:sp>
        <p:sp>
          <p:nvSpPr>
            <p:cNvPr id="53" name="文本框 52"/>
            <p:cNvSpPr txBox="1"/>
            <p:nvPr/>
          </p:nvSpPr>
          <p:spPr>
            <a:xfrm>
              <a:off x="919249" y="1488942"/>
              <a:ext cx="2972462" cy="349702"/>
            </a:xfrm>
            <a:prstGeom prst="rect">
              <a:avLst/>
            </a:prstGeom>
            <a:noFill/>
          </p:spPr>
          <p:txBody>
            <a:bodyPr wrap="square" lIns="72000" tIns="36000" rIns="0" bIns="36000" rtlCol="0" anchor="ctr" anchorCtr="0">
              <a:spAutoFit/>
            </a:bodyPr>
            <a:lstStyle/>
            <a:p>
              <a:r>
                <a:rPr lang="en-US" altLang="zh-CN" dirty="0">
                  <a:solidFill>
                    <a:schemeClr val="bg1"/>
                  </a:solidFill>
                  <a:latin typeface="+mn-ea"/>
                </a:rPr>
                <a:t>2015/05/30 </a:t>
              </a:r>
              <a:r>
                <a:rPr lang="zh-CN" altLang="en-US" dirty="0">
                  <a:solidFill>
                    <a:schemeClr val="bg1"/>
                  </a:solidFill>
                  <a:latin typeface="+mn-ea"/>
                </a:rPr>
                <a:t>至 </a:t>
              </a:r>
              <a:r>
                <a:rPr lang="en-US" altLang="zh-CN" dirty="0">
                  <a:solidFill>
                    <a:schemeClr val="bg1"/>
                  </a:solidFill>
                  <a:latin typeface="+mn-ea"/>
                </a:rPr>
                <a:t>2015/06/05</a:t>
              </a:r>
              <a:endParaRPr lang="en-US" dirty="0">
                <a:solidFill>
                  <a:schemeClr val="bg1"/>
                </a:solidFill>
                <a:latin typeface="+mn-ea"/>
              </a:endParaRPr>
            </a:p>
          </p:txBody>
        </p:sp>
        <p:sp>
          <p:nvSpPr>
            <p:cNvPr id="50" name="流程图: 手动输入 49"/>
            <p:cNvSpPr/>
            <p:nvPr/>
          </p:nvSpPr>
          <p:spPr>
            <a:xfrm rot="5400000">
              <a:off x="4121071" y="1233040"/>
              <a:ext cx="396870" cy="855590"/>
            </a:xfrm>
            <a:prstGeom prst="flowChartManualInpu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矩形 69"/>
            <p:cNvSpPr/>
            <p:nvPr/>
          </p:nvSpPr>
          <p:spPr>
            <a:xfrm>
              <a:off x="7073620" y="2027870"/>
              <a:ext cx="12600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1" name="矩形 70"/>
            <p:cNvSpPr/>
            <p:nvPr/>
          </p:nvSpPr>
          <p:spPr>
            <a:xfrm>
              <a:off x="5496846" y="2027870"/>
              <a:ext cx="12600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2" name="矩形 71"/>
            <p:cNvSpPr/>
            <p:nvPr/>
          </p:nvSpPr>
          <p:spPr>
            <a:xfrm>
              <a:off x="3920072" y="2027870"/>
              <a:ext cx="12600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3" name="矩形 72"/>
            <p:cNvSpPr/>
            <p:nvPr/>
          </p:nvSpPr>
          <p:spPr>
            <a:xfrm>
              <a:off x="766524" y="2027870"/>
              <a:ext cx="12600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4" name="矩形 73"/>
            <p:cNvSpPr/>
            <p:nvPr/>
          </p:nvSpPr>
          <p:spPr>
            <a:xfrm>
              <a:off x="2343298" y="2027870"/>
              <a:ext cx="12600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5" name="矩形 74"/>
            <p:cNvSpPr/>
            <p:nvPr/>
          </p:nvSpPr>
          <p:spPr>
            <a:xfrm>
              <a:off x="10227166" y="2027870"/>
              <a:ext cx="1260000" cy="776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3" name="文本框 2"/>
            <p:cNvSpPr txBox="1"/>
            <p:nvPr/>
          </p:nvSpPr>
          <p:spPr>
            <a:xfrm>
              <a:off x="1060989" y="1865180"/>
              <a:ext cx="652743" cy="369332"/>
            </a:xfrm>
            <a:prstGeom prst="rect">
              <a:avLst/>
            </a:prstGeom>
            <a:noFill/>
          </p:spPr>
          <p:txBody>
            <a:bodyPr wrap="none" rtlCol="0">
              <a:spAutoFit/>
            </a:bodyPr>
            <a:lstStyle/>
            <a:p>
              <a:r>
                <a:rPr lang="en-US" altLang="zh-CN" b="1" dirty="0">
                  <a:latin typeface="+mj-ea"/>
                  <a:ea typeface="+mj-ea"/>
                </a:rPr>
                <a:t>5.30</a:t>
              </a:r>
              <a:endParaRPr lang="zh-CN" altLang="en-US" b="1" dirty="0">
                <a:latin typeface="+mj-ea"/>
                <a:ea typeface="+mj-ea"/>
              </a:endParaRPr>
            </a:p>
          </p:txBody>
        </p:sp>
        <p:sp>
          <p:nvSpPr>
            <p:cNvPr id="76" name="文本框 75"/>
            <p:cNvSpPr txBox="1"/>
            <p:nvPr/>
          </p:nvSpPr>
          <p:spPr>
            <a:xfrm>
              <a:off x="2641192" y="1865180"/>
              <a:ext cx="652743" cy="369332"/>
            </a:xfrm>
            <a:prstGeom prst="rect">
              <a:avLst/>
            </a:prstGeom>
            <a:noFill/>
          </p:spPr>
          <p:txBody>
            <a:bodyPr wrap="none" rtlCol="0">
              <a:spAutoFit/>
            </a:bodyPr>
            <a:lstStyle/>
            <a:p>
              <a:r>
                <a:rPr lang="en-US" altLang="zh-CN" b="1" dirty="0">
                  <a:latin typeface="+mj-ea"/>
                  <a:ea typeface="+mj-ea"/>
                </a:rPr>
                <a:t>5.31</a:t>
              </a:r>
              <a:endParaRPr lang="zh-CN" altLang="en-US" b="1" dirty="0">
                <a:latin typeface="+mj-ea"/>
                <a:ea typeface="+mj-ea"/>
              </a:endParaRPr>
            </a:p>
          </p:txBody>
        </p:sp>
        <p:sp>
          <p:nvSpPr>
            <p:cNvPr id="77" name="文本框 76"/>
            <p:cNvSpPr txBox="1"/>
            <p:nvPr/>
          </p:nvSpPr>
          <p:spPr>
            <a:xfrm>
              <a:off x="4221395" y="1865180"/>
              <a:ext cx="652743" cy="369332"/>
            </a:xfrm>
            <a:prstGeom prst="rect">
              <a:avLst/>
            </a:prstGeom>
            <a:noFill/>
          </p:spPr>
          <p:txBody>
            <a:bodyPr wrap="none" rtlCol="0">
              <a:spAutoFit/>
            </a:bodyPr>
            <a:lstStyle/>
            <a:p>
              <a:r>
                <a:rPr lang="en-US" altLang="zh-CN" b="1" dirty="0">
                  <a:latin typeface="+mj-ea"/>
                  <a:ea typeface="+mj-ea"/>
                </a:rPr>
                <a:t>6.01</a:t>
              </a:r>
              <a:endParaRPr lang="zh-CN" altLang="en-US" b="1" dirty="0">
                <a:latin typeface="+mj-ea"/>
                <a:ea typeface="+mj-ea"/>
              </a:endParaRPr>
            </a:p>
          </p:txBody>
        </p:sp>
        <p:sp>
          <p:nvSpPr>
            <p:cNvPr id="78" name="文本框 77"/>
            <p:cNvSpPr txBox="1"/>
            <p:nvPr/>
          </p:nvSpPr>
          <p:spPr>
            <a:xfrm>
              <a:off x="5801598" y="1865180"/>
              <a:ext cx="652743" cy="369332"/>
            </a:xfrm>
            <a:prstGeom prst="rect">
              <a:avLst/>
            </a:prstGeom>
            <a:noFill/>
          </p:spPr>
          <p:txBody>
            <a:bodyPr wrap="none" rtlCol="0">
              <a:spAutoFit/>
            </a:bodyPr>
            <a:lstStyle/>
            <a:p>
              <a:r>
                <a:rPr lang="en-US" altLang="zh-CN" b="1" dirty="0">
                  <a:latin typeface="+mj-ea"/>
                  <a:ea typeface="+mj-ea"/>
                </a:rPr>
                <a:t>6.02</a:t>
              </a:r>
              <a:endParaRPr lang="zh-CN" altLang="en-US" b="1" dirty="0">
                <a:latin typeface="+mj-ea"/>
                <a:ea typeface="+mj-ea"/>
              </a:endParaRPr>
            </a:p>
          </p:txBody>
        </p:sp>
        <p:sp>
          <p:nvSpPr>
            <p:cNvPr id="79" name="文本框 78"/>
            <p:cNvSpPr txBox="1"/>
            <p:nvPr/>
          </p:nvSpPr>
          <p:spPr>
            <a:xfrm>
              <a:off x="7381801" y="1865180"/>
              <a:ext cx="652743" cy="369332"/>
            </a:xfrm>
            <a:prstGeom prst="rect">
              <a:avLst/>
            </a:prstGeom>
            <a:noFill/>
          </p:spPr>
          <p:txBody>
            <a:bodyPr wrap="none" rtlCol="0">
              <a:spAutoFit/>
            </a:bodyPr>
            <a:lstStyle/>
            <a:p>
              <a:r>
                <a:rPr lang="en-US" altLang="zh-CN" b="1" dirty="0">
                  <a:latin typeface="+mj-ea"/>
                  <a:ea typeface="+mj-ea"/>
                </a:rPr>
                <a:t>6.03</a:t>
              </a:r>
              <a:endParaRPr lang="zh-CN" altLang="en-US" b="1" dirty="0">
                <a:latin typeface="+mj-ea"/>
                <a:ea typeface="+mj-ea"/>
              </a:endParaRPr>
            </a:p>
          </p:txBody>
        </p:sp>
        <p:sp>
          <p:nvSpPr>
            <p:cNvPr id="80" name="文本框 79"/>
            <p:cNvSpPr txBox="1"/>
            <p:nvPr/>
          </p:nvSpPr>
          <p:spPr>
            <a:xfrm>
              <a:off x="8962004" y="1865180"/>
              <a:ext cx="652743" cy="369332"/>
            </a:xfrm>
            <a:prstGeom prst="rect">
              <a:avLst/>
            </a:prstGeom>
            <a:noFill/>
          </p:spPr>
          <p:txBody>
            <a:bodyPr wrap="none" rtlCol="0">
              <a:spAutoFit/>
            </a:bodyPr>
            <a:lstStyle/>
            <a:p>
              <a:r>
                <a:rPr lang="en-US" altLang="zh-CN" b="1" dirty="0">
                  <a:solidFill>
                    <a:schemeClr val="bg1">
                      <a:lumMod val="65000"/>
                    </a:schemeClr>
                  </a:solidFill>
                  <a:latin typeface="+mj-ea"/>
                  <a:ea typeface="+mj-ea"/>
                </a:rPr>
                <a:t>6.04</a:t>
              </a:r>
              <a:endParaRPr lang="zh-CN" altLang="en-US" b="1" dirty="0">
                <a:solidFill>
                  <a:schemeClr val="bg1">
                    <a:lumMod val="65000"/>
                  </a:schemeClr>
                </a:solidFill>
                <a:latin typeface="+mj-ea"/>
                <a:ea typeface="+mj-ea"/>
              </a:endParaRPr>
            </a:p>
          </p:txBody>
        </p:sp>
        <p:sp>
          <p:nvSpPr>
            <p:cNvPr id="81" name="文本框 80"/>
            <p:cNvSpPr txBox="1"/>
            <p:nvPr/>
          </p:nvSpPr>
          <p:spPr>
            <a:xfrm>
              <a:off x="10542207" y="1865180"/>
              <a:ext cx="652743" cy="369332"/>
            </a:xfrm>
            <a:prstGeom prst="rect">
              <a:avLst/>
            </a:prstGeom>
            <a:noFill/>
          </p:spPr>
          <p:txBody>
            <a:bodyPr wrap="none" rtlCol="0">
              <a:spAutoFit/>
            </a:bodyPr>
            <a:lstStyle/>
            <a:p>
              <a:r>
                <a:rPr lang="en-US" altLang="zh-CN" b="1" dirty="0">
                  <a:solidFill>
                    <a:schemeClr val="bg1">
                      <a:lumMod val="65000"/>
                    </a:schemeClr>
                  </a:solidFill>
                  <a:latin typeface="+mj-ea"/>
                  <a:ea typeface="+mj-ea"/>
                </a:rPr>
                <a:t>6.05</a:t>
              </a:r>
              <a:endParaRPr lang="zh-CN" altLang="en-US" b="1" dirty="0">
                <a:solidFill>
                  <a:schemeClr val="bg1">
                    <a:lumMod val="65000"/>
                  </a:schemeClr>
                </a:solidFill>
                <a:latin typeface="+mj-ea"/>
                <a:ea typeface="+mj-ea"/>
              </a:endParaRPr>
            </a:p>
          </p:txBody>
        </p:sp>
      </p:grpSp>
      <p:sp>
        <p:nvSpPr>
          <p:cNvPr id="83" name="圆角矩形 82"/>
          <p:cNvSpPr/>
          <p:nvPr/>
        </p:nvSpPr>
        <p:spPr>
          <a:xfrm>
            <a:off x="739138" y="2851826"/>
            <a:ext cx="1296444" cy="482467"/>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订单全流程可视化调研</a:t>
            </a:r>
            <a:endParaRPr lang="en-US" sz="1200" dirty="0">
              <a:solidFill>
                <a:srgbClr val="FFFFFF"/>
              </a:solidFill>
              <a:latin typeface="Aldo" panose="02000506000000020004" pitchFamily="2" charset="0"/>
            </a:endParaRPr>
          </a:p>
        </p:txBody>
      </p:sp>
      <p:sp>
        <p:nvSpPr>
          <p:cNvPr id="84" name="圆角矩形 83"/>
          <p:cNvSpPr/>
          <p:nvPr/>
        </p:nvSpPr>
        <p:spPr>
          <a:xfrm>
            <a:off x="766524" y="2104156"/>
            <a:ext cx="1296444" cy="270000"/>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内部沟通会议</a:t>
            </a:r>
            <a:endParaRPr lang="en-US" sz="1200" dirty="0">
              <a:solidFill>
                <a:srgbClr val="FFFFFF"/>
              </a:solidFill>
              <a:latin typeface="Aldo" panose="02000506000000020004" pitchFamily="2" charset="0"/>
            </a:endParaRPr>
          </a:p>
        </p:txBody>
      </p:sp>
      <p:sp>
        <p:nvSpPr>
          <p:cNvPr id="86" name="圆角矩形 85"/>
          <p:cNvSpPr/>
          <p:nvPr/>
        </p:nvSpPr>
        <p:spPr>
          <a:xfrm>
            <a:off x="3899752" y="3839076"/>
            <a:ext cx="4325687" cy="27000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测试、生产环境搭建</a:t>
            </a:r>
            <a:endParaRPr lang="en-US" sz="1200" dirty="0">
              <a:solidFill>
                <a:srgbClr val="FFFFFF"/>
              </a:solidFill>
              <a:latin typeface="Aldo" panose="02000506000000020004" pitchFamily="2" charset="0"/>
            </a:endParaRPr>
          </a:p>
        </p:txBody>
      </p:sp>
      <p:sp>
        <p:nvSpPr>
          <p:cNvPr id="88" name="圆角矩形 87"/>
          <p:cNvSpPr/>
          <p:nvPr/>
        </p:nvSpPr>
        <p:spPr>
          <a:xfrm>
            <a:off x="2485722" y="5088165"/>
            <a:ext cx="1264305" cy="270000"/>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a:solidFill>
                  <a:srgbClr val="FFFFFF"/>
                </a:solidFill>
                <a:latin typeface="Aldo" panose="02000506000000020004" pitchFamily="2" charset="0"/>
              </a:rPr>
              <a:t>U+</a:t>
            </a:r>
            <a:r>
              <a:rPr lang="zh-CN" altLang="en-US" sz="1200" dirty="0">
                <a:solidFill>
                  <a:srgbClr val="FFFFFF"/>
                </a:solidFill>
                <a:latin typeface="Aldo" panose="02000506000000020004" pitchFamily="2" charset="0"/>
              </a:rPr>
              <a:t>系统对接讨论</a:t>
            </a:r>
            <a:endParaRPr lang="en-US" sz="1200" dirty="0">
              <a:solidFill>
                <a:srgbClr val="FFFFFF"/>
              </a:solidFill>
              <a:latin typeface="Aldo" panose="02000506000000020004" pitchFamily="2" charset="0"/>
            </a:endParaRPr>
          </a:p>
        </p:txBody>
      </p:sp>
      <p:sp>
        <p:nvSpPr>
          <p:cNvPr id="89" name="圆角矩形 88"/>
          <p:cNvSpPr/>
          <p:nvPr/>
        </p:nvSpPr>
        <p:spPr>
          <a:xfrm>
            <a:off x="3891711" y="5113601"/>
            <a:ext cx="1264305" cy="270000"/>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a:solidFill>
                  <a:srgbClr val="FFFFFF"/>
                </a:solidFill>
                <a:latin typeface="Aldo" panose="02000506000000020004" pitchFamily="2" charset="0"/>
              </a:rPr>
              <a:t>EDW</a:t>
            </a:r>
            <a:r>
              <a:rPr lang="zh-CN" altLang="en-US" sz="1200" dirty="0">
                <a:solidFill>
                  <a:srgbClr val="FFFFFF"/>
                </a:solidFill>
                <a:latin typeface="Aldo" panose="02000506000000020004" pitchFamily="2" charset="0"/>
              </a:rPr>
              <a:t>对接讨论</a:t>
            </a:r>
            <a:endParaRPr lang="en-US" sz="1200" dirty="0">
              <a:solidFill>
                <a:srgbClr val="FFFFFF"/>
              </a:solidFill>
              <a:latin typeface="Aldo" panose="02000506000000020004" pitchFamily="2" charset="0"/>
            </a:endParaRPr>
          </a:p>
        </p:txBody>
      </p:sp>
      <p:sp>
        <p:nvSpPr>
          <p:cNvPr id="90" name="圆角矩形 89"/>
          <p:cNvSpPr/>
          <p:nvPr/>
        </p:nvSpPr>
        <p:spPr>
          <a:xfrm>
            <a:off x="3920072" y="5496481"/>
            <a:ext cx="1264305" cy="270000"/>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a:solidFill>
                  <a:srgbClr val="FFFFFF"/>
                </a:solidFill>
                <a:latin typeface="Aldo" panose="02000506000000020004" pitchFamily="2" charset="0"/>
              </a:rPr>
              <a:t>SCRM</a:t>
            </a:r>
            <a:r>
              <a:rPr lang="zh-CN" altLang="en-US" sz="1200" dirty="0">
                <a:solidFill>
                  <a:srgbClr val="FFFFFF"/>
                </a:solidFill>
                <a:latin typeface="Aldo" panose="02000506000000020004" pitchFamily="2" charset="0"/>
              </a:rPr>
              <a:t>对接讨论</a:t>
            </a:r>
            <a:endParaRPr lang="en-US" sz="1200" dirty="0">
              <a:solidFill>
                <a:srgbClr val="FFFFFF"/>
              </a:solidFill>
              <a:latin typeface="Aldo" panose="02000506000000020004" pitchFamily="2" charset="0"/>
            </a:endParaRPr>
          </a:p>
        </p:txBody>
      </p:sp>
      <p:sp>
        <p:nvSpPr>
          <p:cNvPr id="92" name="圆角矩形 91"/>
          <p:cNvSpPr/>
          <p:nvPr/>
        </p:nvSpPr>
        <p:spPr>
          <a:xfrm>
            <a:off x="5583486" y="6256602"/>
            <a:ext cx="1296444" cy="270000"/>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周例会</a:t>
            </a:r>
            <a:endParaRPr lang="en-US" sz="1200" dirty="0">
              <a:solidFill>
                <a:srgbClr val="FFFFFF"/>
              </a:solidFill>
              <a:latin typeface="Aldo" panose="02000506000000020004" pitchFamily="2" charset="0"/>
            </a:endParaRPr>
          </a:p>
        </p:txBody>
      </p:sp>
      <p:sp>
        <p:nvSpPr>
          <p:cNvPr id="93" name="圆角矩形 92"/>
          <p:cNvSpPr/>
          <p:nvPr/>
        </p:nvSpPr>
        <p:spPr>
          <a:xfrm>
            <a:off x="2485722" y="5496481"/>
            <a:ext cx="1264305" cy="270000"/>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a:solidFill>
                  <a:srgbClr val="FFFFFF"/>
                </a:solidFill>
                <a:latin typeface="Aldo" panose="02000506000000020004" pitchFamily="2" charset="0"/>
              </a:rPr>
              <a:t>TCUA</a:t>
            </a:r>
            <a:r>
              <a:rPr lang="zh-CN" altLang="en-US" sz="1200" dirty="0">
                <a:solidFill>
                  <a:srgbClr val="FFFFFF"/>
                </a:solidFill>
                <a:latin typeface="Aldo" panose="02000506000000020004" pitchFamily="2" charset="0"/>
              </a:rPr>
              <a:t>系统调研</a:t>
            </a:r>
            <a:endParaRPr lang="en-US" sz="1200" dirty="0">
              <a:solidFill>
                <a:srgbClr val="FFFFFF"/>
              </a:solidFill>
              <a:latin typeface="Aldo" panose="02000506000000020004" pitchFamily="2" charset="0"/>
            </a:endParaRPr>
          </a:p>
        </p:txBody>
      </p:sp>
      <p:sp>
        <p:nvSpPr>
          <p:cNvPr id="94" name="圆角矩形 93"/>
          <p:cNvSpPr/>
          <p:nvPr/>
        </p:nvSpPr>
        <p:spPr>
          <a:xfrm>
            <a:off x="5335937" y="5905626"/>
            <a:ext cx="2981164" cy="270000"/>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其他系统对接</a:t>
            </a:r>
            <a:endParaRPr lang="en-US" sz="1200" dirty="0">
              <a:solidFill>
                <a:srgbClr val="FFFFFF"/>
              </a:solidFill>
              <a:latin typeface="Aldo" panose="02000506000000020004" pitchFamily="2" charset="0"/>
            </a:endParaRPr>
          </a:p>
        </p:txBody>
      </p:sp>
      <p:sp>
        <p:nvSpPr>
          <p:cNvPr id="95" name="圆角矩形 94"/>
          <p:cNvSpPr/>
          <p:nvPr/>
        </p:nvSpPr>
        <p:spPr>
          <a:xfrm>
            <a:off x="752336" y="3447691"/>
            <a:ext cx="7452000" cy="27000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用户画像</a:t>
            </a:r>
            <a:r>
              <a:rPr lang="en-US" altLang="zh-CN" sz="1200" dirty="0">
                <a:solidFill>
                  <a:srgbClr val="FFFFFF"/>
                </a:solidFill>
                <a:latin typeface="Aldo" panose="02000506000000020004" pitchFamily="2" charset="0"/>
              </a:rPr>
              <a:t>UI</a:t>
            </a:r>
            <a:r>
              <a:rPr lang="zh-CN" altLang="en-US" sz="1200" dirty="0">
                <a:solidFill>
                  <a:srgbClr val="FFFFFF"/>
                </a:solidFill>
                <a:latin typeface="Aldo" panose="02000506000000020004" pitchFamily="2" charset="0"/>
              </a:rPr>
              <a:t>开发</a:t>
            </a:r>
            <a:endParaRPr lang="en-US" sz="1200" dirty="0">
              <a:solidFill>
                <a:srgbClr val="FFFFFF"/>
              </a:solidFill>
              <a:latin typeface="Aldo" panose="02000506000000020004" pitchFamily="2" charset="0"/>
            </a:endParaRPr>
          </a:p>
        </p:txBody>
      </p:sp>
      <p:sp>
        <p:nvSpPr>
          <p:cNvPr id="103" name="文本框 102"/>
          <p:cNvSpPr txBox="1"/>
          <p:nvPr/>
        </p:nvSpPr>
        <p:spPr>
          <a:xfrm>
            <a:off x="9057542" y="2104156"/>
            <a:ext cx="461665" cy="784830"/>
          </a:xfrm>
          <a:prstGeom prst="rect">
            <a:avLst/>
          </a:prstGeom>
          <a:noFill/>
        </p:spPr>
        <p:txBody>
          <a:bodyPr vert="eaVert" wrap="none" rtlCol="0">
            <a:spAutoFit/>
          </a:bodyPr>
          <a:lstStyle/>
          <a:p>
            <a:r>
              <a:rPr lang="zh-CN" altLang="en-US" dirty="0">
                <a:solidFill>
                  <a:schemeClr val="bg1">
                    <a:lumMod val="65000"/>
                  </a:schemeClr>
                </a:solidFill>
              </a:rPr>
              <a:t>星期六</a:t>
            </a:r>
          </a:p>
        </p:txBody>
      </p:sp>
      <p:sp>
        <p:nvSpPr>
          <p:cNvPr id="104" name="文本框 103"/>
          <p:cNvSpPr txBox="1"/>
          <p:nvPr/>
        </p:nvSpPr>
        <p:spPr>
          <a:xfrm>
            <a:off x="10697997" y="2104156"/>
            <a:ext cx="461665" cy="784830"/>
          </a:xfrm>
          <a:prstGeom prst="rect">
            <a:avLst/>
          </a:prstGeom>
          <a:noFill/>
        </p:spPr>
        <p:txBody>
          <a:bodyPr vert="eaVert" wrap="none" rtlCol="0">
            <a:spAutoFit/>
          </a:bodyPr>
          <a:lstStyle/>
          <a:p>
            <a:r>
              <a:rPr lang="zh-CN" altLang="en-US" dirty="0">
                <a:solidFill>
                  <a:schemeClr val="bg1">
                    <a:lumMod val="65000"/>
                  </a:schemeClr>
                </a:solidFill>
              </a:rPr>
              <a:t>星期天</a:t>
            </a:r>
          </a:p>
        </p:txBody>
      </p:sp>
    </p:spTree>
    <p:extLst>
      <p:ext uri="{BB962C8B-B14F-4D97-AF65-F5344CB8AC3E}">
        <p14:creationId xmlns:p14="http://schemas.microsoft.com/office/powerpoint/2010/main" val="1994374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eff1">
      <a:majorFont>
        <a:latin typeface="Segoe UI Light"/>
        <a:ea typeface="黑体"/>
        <a:cs typeface=""/>
      </a:majorFont>
      <a:minorFont>
        <a:latin typeface="Segoe UI Light"/>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16843</TotalTime>
  <Words>289</Words>
  <Application>Microsoft Office PowerPoint</Application>
  <PresentationFormat>宽屏</PresentationFormat>
  <Paragraphs>68</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Aldo</vt:lpstr>
      <vt:lpstr>DIN Black</vt:lpstr>
      <vt:lpstr>等线</vt:lpstr>
      <vt:lpstr>黑体</vt:lpstr>
      <vt:lpstr>微软雅黑</vt:lpstr>
      <vt:lpstr>Arial</vt:lpstr>
      <vt:lpstr>Segoe UI Light</vt:lpstr>
      <vt:lpstr>Office 主题​​</vt:lpstr>
      <vt:lpstr>Haier用户定制应用分析支持项目</vt:lpstr>
      <vt:lpstr>本周工作进度</vt:lpstr>
      <vt:lpstr>项目问题及风险跟踪</vt:lpstr>
      <vt:lpstr>下周工作计划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jeffzhu4</dc:creator>
  <cp:lastModifiedBy>KevinLi</cp:lastModifiedBy>
  <cp:revision>932</cp:revision>
  <dcterms:created xsi:type="dcterms:W3CDTF">2016-03-15T12:24:22Z</dcterms:created>
  <dcterms:modified xsi:type="dcterms:W3CDTF">2016-05-27T11:43:51Z</dcterms:modified>
</cp:coreProperties>
</file>